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8" r:id="rId1"/>
  </p:sldMasterIdLst>
  <p:notesMasterIdLst>
    <p:notesMasterId r:id="rId101"/>
  </p:notesMasterIdLst>
  <p:sldIdLst>
    <p:sldId id="256" r:id="rId2"/>
    <p:sldId id="257" r:id="rId3"/>
    <p:sldId id="258" r:id="rId4"/>
    <p:sldId id="259" r:id="rId5"/>
    <p:sldId id="260" r:id="rId6"/>
    <p:sldId id="263" r:id="rId7"/>
    <p:sldId id="261" r:id="rId8"/>
    <p:sldId id="262" r:id="rId9"/>
    <p:sldId id="265" r:id="rId10"/>
    <p:sldId id="268" r:id="rId11"/>
    <p:sldId id="269" r:id="rId12"/>
    <p:sldId id="371" r:id="rId13"/>
    <p:sldId id="372" r:id="rId14"/>
    <p:sldId id="266" r:id="rId15"/>
    <p:sldId id="267" r:id="rId16"/>
    <p:sldId id="271" r:id="rId17"/>
    <p:sldId id="272" r:id="rId18"/>
    <p:sldId id="276" r:id="rId19"/>
    <p:sldId id="275" r:id="rId20"/>
    <p:sldId id="277" r:id="rId21"/>
    <p:sldId id="278" r:id="rId22"/>
    <p:sldId id="279"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383" r:id="rId36"/>
    <p:sldId id="388" r:id="rId37"/>
    <p:sldId id="293" r:id="rId38"/>
    <p:sldId id="294" r:id="rId39"/>
    <p:sldId id="295" r:id="rId40"/>
    <p:sldId id="296" r:id="rId41"/>
    <p:sldId id="298" r:id="rId42"/>
    <p:sldId id="297" r:id="rId43"/>
    <p:sldId id="299" r:id="rId44"/>
    <p:sldId id="300" r:id="rId45"/>
    <p:sldId id="301" r:id="rId46"/>
    <p:sldId id="302" r:id="rId47"/>
    <p:sldId id="303" r:id="rId48"/>
    <p:sldId id="305" r:id="rId49"/>
    <p:sldId id="370" r:id="rId50"/>
    <p:sldId id="342" r:id="rId51"/>
    <p:sldId id="373" r:id="rId52"/>
    <p:sldId id="344" r:id="rId53"/>
    <p:sldId id="347" r:id="rId54"/>
    <p:sldId id="348" r:id="rId55"/>
    <p:sldId id="349" r:id="rId56"/>
    <p:sldId id="389" r:id="rId57"/>
    <p:sldId id="374" r:id="rId58"/>
    <p:sldId id="312" r:id="rId59"/>
    <p:sldId id="315" r:id="rId60"/>
    <p:sldId id="318" r:id="rId61"/>
    <p:sldId id="313" r:id="rId62"/>
    <p:sldId id="314" r:id="rId63"/>
    <p:sldId id="390" r:id="rId64"/>
    <p:sldId id="316" r:id="rId65"/>
    <p:sldId id="317" r:id="rId66"/>
    <p:sldId id="376" r:id="rId67"/>
    <p:sldId id="319" r:id="rId68"/>
    <p:sldId id="377" r:id="rId69"/>
    <p:sldId id="334" r:id="rId70"/>
    <p:sldId id="335" r:id="rId71"/>
    <p:sldId id="384" r:id="rId72"/>
    <p:sldId id="320" r:id="rId73"/>
    <p:sldId id="326" r:id="rId74"/>
    <p:sldId id="322" r:id="rId75"/>
    <p:sldId id="327" r:id="rId76"/>
    <p:sldId id="328" r:id="rId77"/>
    <p:sldId id="324" r:id="rId78"/>
    <p:sldId id="351" r:id="rId79"/>
    <p:sldId id="385" r:id="rId80"/>
    <p:sldId id="386" r:id="rId81"/>
    <p:sldId id="329" r:id="rId82"/>
    <p:sldId id="333" r:id="rId83"/>
    <p:sldId id="331" r:id="rId84"/>
    <p:sldId id="353" r:id="rId85"/>
    <p:sldId id="379" r:id="rId86"/>
    <p:sldId id="354" r:id="rId87"/>
    <p:sldId id="355" r:id="rId88"/>
    <p:sldId id="357" r:id="rId89"/>
    <p:sldId id="358" r:id="rId90"/>
    <p:sldId id="360" r:id="rId91"/>
    <p:sldId id="380" r:id="rId92"/>
    <p:sldId id="362" r:id="rId93"/>
    <p:sldId id="363" r:id="rId94"/>
    <p:sldId id="364" r:id="rId95"/>
    <p:sldId id="366" r:id="rId96"/>
    <p:sldId id="367" r:id="rId97"/>
    <p:sldId id="382" r:id="rId98"/>
    <p:sldId id="392" r:id="rId99"/>
    <p:sldId id="387"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000" autoAdjust="0"/>
    <p:restoredTop sz="89427" autoAdjust="0"/>
  </p:normalViewPr>
  <p:slideViewPr>
    <p:cSldViewPr snapToGrid="0">
      <p:cViewPr>
        <p:scale>
          <a:sx n="51" d="100"/>
          <a:sy n="51" d="100"/>
        </p:scale>
        <p:origin x="-1464" y="-39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288BBAC-8C06-4107-A436-9CF5AA04A064}" type="doc">
      <dgm:prSet loTypeId="urn:microsoft.com/office/officeart/2005/8/layout/vList2#1" loCatId="list" qsTypeId="urn:microsoft.com/office/officeart/2005/8/quickstyle/simple1#1" qsCatId="simple" csTypeId="urn:microsoft.com/office/officeart/2005/8/colors/accent1_2#1" csCatId="accent1" phldr="1"/>
      <dgm:spPr/>
      <dgm:t>
        <a:bodyPr/>
        <a:lstStyle/>
        <a:p>
          <a:endParaRPr lang="en-IN"/>
        </a:p>
      </dgm:t>
    </dgm:pt>
    <dgm:pt modelId="{E0D94EC5-8E8B-4C0F-AF3B-67E085543444}">
      <dgm:prSet/>
      <dgm:spPr/>
      <dgm:t>
        <a:bodyPr/>
        <a:lstStyle/>
        <a:p>
          <a:pPr rtl="0"/>
          <a:r>
            <a:rPr lang="en-US" dirty="0">
              <a:latin typeface="Arial Narrow" panose="020B0606020202030204" pitchFamily="34" charset="0"/>
            </a:rPr>
            <a:t>Substantial LV outflow gradient at rest</a:t>
          </a:r>
          <a:endParaRPr lang="en-IN" dirty="0">
            <a:latin typeface="Arial Narrow" panose="020B0606020202030204" pitchFamily="34" charset="0"/>
          </a:endParaRPr>
        </a:p>
      </dgm:t>
    </dgm:pt>
    <dgm:pt modelId="{A0158384-656D-4EC4-96EA-5381B1075CB7}" type="parTrans" cxnId="{ED5F1280-F4F1-4BBA-A1BE-E362236C3F43}">
      <dgm:prSet/>
      <dgm:spPr/>
      <dgm:t>
        <a:bodyPr/>
        <a:lstStyle/>
        <a:p>
          <a:endParaRPr lang="en-IN">
            <a:latin typeface="Arial Narrow" panose="020B0606020202030204" pitchFamily="34" charset="0"/>
          </a:endParaRPr>
        </a:p>
      </dgm:t>
    </dgm:pt>
    <dgm:pt modelId="{75743BC4-E3AD-4BA0-B40D-2CC9288AFE72}" type="sibTrans" cxnId="{ED5F1280-F4F1-4BBA-A1BE-E362236C3F43}">
      <dgm:prSet/>
      <dgm:spPr/>
      <dgm:t>
        <a:bodyPr/>
        <a:lstStyle/>
        <a:p>
          <a:endParaRPr lang="en-IN">
            <a:latin typeface="Arial Narrow" panose="020B0606020202030204" pitchFamily="34" charset="0"/>
          </a:endParaRPr>
        </a:p>
      </dgm:t>
    </dgm:pt>
    <dgm:pt modelId="{ACF5A36D-847E-4CC9-8C1C-5F032521BAF5}">
      <dgm:prSet/>
      <dgm:spPr/>
      <dgm:t>
        <a:bodyPr/>
        <a:lstStyle/>
        <a:p>
          <a:pPr rtl="0"/>
          <a:r>
            <a:rPr lang="en-US">
              <a:latin typeface="Arial Narrow" panose="020B0606020202030204" pitchFamily="34" charset="0"/>
            </a:rPr>
            <a:t>Extensive or diffuse late gadolinium enhancement</a:t>
          </a:r>
          <a:endParaRPr lang="en-IN">
            <a:latin typeface="Arial Narrow" panose="020B0606020202030204" pitchFamily="34" charset="0"/>
          </a:endParaRPr>
        </a:p>
      </dgm:t>
    </dgm:pt>
    <dgm:pt modelId="{562DAD7A-4A9D-405D-9C5B-F635D98038EF}" type="parTrans" cxnId="{A54DA0A8-16C5-4D62-9D5E-3995F8E8DB09}">
      <dgm:prSet/>
      <dgm:spPr/>
      <dgm:t>
        <a:bodyPr/>
        <a:lstStyle/>
        <a:p>
          <a:endParaRPr lang="en-IN">
            <a:latin typeface="Arial Narrow" panose="020B0606020202030204" pitchFamily="34" charset="0"/>
          </a:endParaRPr>
        </a:p>
      </dgm:t>
    </dgm:pt>
    <dgm:pt modelId="{0BDDDAF6-C9A7-453F-92FC-48ACCC7C36C6}" type="sibTrans" cxnId="{A54DA0A8-16C5-4D62-9D5E-3995F8E8DB09}">
      <dgm:prSet/>
      <dgm:spPr/>
      <dgm:t>
        <a:bodyPr/>
        <a:lstStyle/>
        <a:p>
          <a:endParaRPr lang="en-IN">
            <a:latin typeface="Arial Narrow" panose="020B0606020202030204" pitchFamily="34" charset="0"/>
          </a:endParaRPr>
        </a:p>
      </dgm:t>
    </dgm:pt>
    <dgm:pt modelId="{83883FED-79CB-4987-B5B4-C31038BF38EA}">
      <dgm:prSet/>
      <dgm:spPr/>
      <dgm:t>
        <a:bodyPr/>
        <a:lstStyle/>
        <a:p>
          <a:pPr rtl="0"/>
          <a:r>
            <a:rPr lang="en-US" dirty="0" smtClean="0">
              <a:latin typeface="Arial Narrow" panose="020B0606020202030204" pitchFamily="34" charset="0"/>
            </a:rPr>
            <a:t>Transmural </a:t>
          </a:r>
          <a:r>
            <a:rPr lang="en-US" dirty="0">
              <a:latin typeface="Arial Narrow" panose="020B0606020202030204" pitchFamily="34" charset="0"/>
            </a:rPr>
            <a:t>scar associated with alcohol septal ablation</a:t>
          </a:r>
          <a:endParaRPr lang="en-IN" dirty="0">
            <a:latin typeface="Arial Narrow" panose="020B0606020202030204" pitchFamily="34" charset="0"/>
          </a:endParaRPr>
        </a:p>
      </dgm:t>
    </dgm:pt>
    <dgm:pt modelId="{04E65B40-BDEC-4EC5-A84E-928579F05416}" type="parTrans" cxnId="{D86383BD-5F18-4D2D-A7D2-DD571E5852DA}">
      <dgm:prSet/>
      <dgm:spPr/>
      <dgm:t>
        <a:bodyPr/>
        <a:lstStyle/>
        <a:p>
          <a:endParaRPr lang="en-IN">
            <a:latin typeface="Arial Narrow" panose="020B0606020202030204" pitchFamily="34" charset="0"/>
          </a:endParaRPr>
        </a:p>
      </dgm:t>
    </dgm:pt>
    <dgm:pt modelId="{21B4E381-5968-4717-BB8B-EB648EBFB2F4}" type="sibTrans" cxnId="{D86383BD-5F18-4D2D-A7D2-DD571E5852DA}">
      <dgm:prSet/>
      <dgm:spPr/>
      <dgm:t>
        <a:bodyPr/>
        <a:lstStyle/>
        <a:p>
          <a:endParaRPr lang="en-IN">
            <a:latin typeface="Arial Narrow" panose="020B0606020202030204" pitchFamily="34" charset="0"/>
          </a:endParaRPr>
        </a:p>
      </dgm:t>
    </dgm:pt>
    <dgm:pt modelId="{0468FF98-5CFE-4750-9810-6194CAFB5A7F}">
      <dgm:prSet/>
      <dgm:spPr/>
      <dgm:t>
        <a:bodyPr/>
        <a:lstStyle/>
        <a:p>
          <a:pPr rtl="0"/>
          <a:r>
            <a:rPr lang="en-US">
              <a:latin typeface="Arial Narrow" panose="020B0606020202030204" pitchFamily="34" charset="0"/>
            </a:rPr>
            <a:t>Multiple sarcomere mutations</a:t>
          </a:r>
          <a:endParaRPr lang="en-IN">
            <a:latin typeface="Arial Narrow" panose="020B0606020202030204" pitchFamily="34" charset="0"/>
          </a:endParaRPr>
        </a:p>
      </dgm:t>
    </dgm:pt>
    <dgm:pt modelId="{2622F122-29A7-4A3F-84D8-7C0EE072C680}" type="parTrans" cxnId="{C931D95D-FAAA-4A70-9F34-A04C35C90198}">
      <dgm:prSet/>
      <dgm:spPr/>
      <dgm:t>
        <a:bodyPr/>
        <a:lstStyle/>
        <a:p>
          <a:endParaRPr lang="en-IN">
            <a:latin typeface="Arial Narrow" panose="020B0606020202030204" pitchFamily="34" charset="0"/>
          </a:endParaRPr>
        </a:p>
      </dgm:t>
    </dgm:pt>
    <dgm:pt modelId="{6663B07E-0062-4D0E-8D6D-43F2EEA36BDE}" type="sibTrans" cxnId="{C931D95D-FAAA-4A70-9F34-A04C35C90198}">
      <dgm:prSet/>
      <dgm:spPr/>
      <dgm:t>
        <a:bodyPr/>
        <a:lstStyle/>
        <a:p>
          <a:endParaRPr lang="en-IN">
            <a:latin typeface="Arial Narrow" panose="020B0606020202030204" pitchFamily="34" charset="0"/>
          </a:endParaRPr>
        </a:p>
      </dgm:t>
    </dgm:pt>
    <dgm:pt modelId="{7D466648-5F92-46FD-8717-6F79D66984D1}">
      <dgm:prSet/>
      <dgm:spPr/>
      <dgm:t>
        <a:bodyPr/>
        <a:lstStyle/>
        <a:p>
          <a:pPr rtl="0"/>
          <a:r>
            <a:rPr lang="en-US">
              <a:latin typeface="Arial Narrow" panose="020B0606020202030204" pitchFamily="34" charset="0"/>
            </a:rPr>
            <a:t>Intense competitive sports</a:t>
          </a:r>
          <a:endParaRPr lang="en-IN">
            <a:latin typeface="Arial Narrow" panose="020B0606020202030204" pitchFamily="34" charset="0"/>
          </a:endParaRPr>
        </a:p>
      </dgm:t>
    </dgm:pt>
    <dgm:pt modelId="{CA2AD8F7-6795-4BC3-B737-A755A3469213}" type="parTrans" cxnId="{3DE8B289-B7EB-4E88-9669-34568269D656}">
      <dgm:prSet/>
      <dgm:spPr/>
      <dgm:t>
        <a:bodyPr/>
        <a:lstStyle/>
        <a:p>
          <a:endParaRPr lang="en-IN">
            <a:latin typeface="Arial Narrow" panose="020B0606020202030204" pitchFamily="34" charset="0"/>
          </a:endParaRPr>
        </a:p>
      </dgm:t>
    </dgm:pt>
    <dgm:pt modelId="{6A53FA97-AE01-4796-9411-F8D9B56B194D}" type="sibTrans" cxnId="{3DE8B289-B7EB-4E88-9669-34568269D656}">
      <dgm:prSet/>
      <dgm:spPr/>
      <dgm:t>
        <a:bodyPr/>
        <a:lstStyle/>
        <a:p>
          <a:endParaRPr lang="en-IN">
            <a:latin typeface="Arial Narrow" panose="020B0606020202030204" pitchFamily="34" charset="0"/>
          </a:endParaRPr>
        </a:p>
      </dgm:t>
    </dgm:pt>
    <dgm:pt modelId="{61DEAE35-CF4D-4FFA-A741-03D28094B1F2}">
      <dgm:prSet/>
      <dgm:spPr/>
      <dgm:t>
        <a:bodyPr/>
        <a:lstStyle/>
        <a:p>
          <a:pPr rtl="0"/>
          <a:r>
            <a:rPr lang="en-US">
              <a:latin typeface="Arial Narrow" panose="020B0606020202030204" pitchFamily="34" charset="0"/>
            </a:rPr>
            <a:t>Atherosclerotic coronary artery disease</a:t>
          </a:r>
          <a:endParaRPr lang="en-IN">
            <a:latin typeface="Arial Narrow" panose="020B0606020202030204" pitchFamily="34" charset="0"/>
          </a:endParaRPr>
        </a:p>
      </dgm:t>
    </dgm:pt>
    <dgm:pt modelId="{34210EC3-64F3-4A4A-8DC9-EAE6B215D461}" type="parTrans" cxnId="{2504CA4B-58CB-4A19-915B-71E1B3B5B28C}">
      <dgm:prSet/>
      <dgm:spPr/>
      <dgm:t>
        <a:bodyPr/>
        <a:lstStyle/>
        <a:p>
          <a:endParaRPr lang="en-IN">
            <a:latin typeface="Arial Narrow" panose="020B0606020202030204" pitchFamily="34" charset="0"/>
          </a:endParaRPr>
        </a:p>
      </dgm:t>
    </dgm:pt>
    <dgm:pt modelId="{285A8B0B-0A53-4C1B-BF5A-39103251231C}" type="sibTrans" cxnId="{2504CA4B-58CB-4A19-915B-71E1B3B5B28C}">
      <dgm:prSet/>
      <dgm:spPr/>
      <dgm:t>
        <a:bodyPr/>
        <a:lstStyle/>
        <a:p>
          <a:endParaRPr lang="en-IN">
            <a:latin typeface="Arial Narrow" panose="020B0606020202030204" pitchFamily="34" charset="0"/>
          </a:endParaRPr>
        </a:p>
      </dgm:t>
    </dgm:pt>
    <dgm:pt modelId="{F7C2D12A-03BB-460E-A50D-EB049601045E}" type="pres">
      <dgm:prSet presAssocID="{5288BBAC-8C06-4107-A436-9CF5AA04A064}" presName="linear" presStyleCnt="0">
        <dgm:presLayoutVars>
          <dgm:animLvl val="lvl"/>
          <dgm:resizeHandles val="exact"/>
        </dgm:presLayoutVars>
      </dgm:prSet>
      <dgm:spPr/>
      <dgm:t>
        <a:bodyPr/>
        <a:lstStyle/>
        <a:p>
          <a:endParaRPr lang="en-US"/>
        </a:p>
      </dgm:t>
    </dgm:pt>
    <dgm:pt modelId="{037FE184-2B73-4C68-8530-E6528403A5AE}" type="pres">
      <dgm:prSet presAssocID="{E0D94EC5-8E8B-4C0F-AF3B-67E085543444}" presName="parentText" presStyleLbl="node1" presStyleIdx="0" presStyleCnt="6">
        <dgm:presLayoutVars>
          <dgm:chMax val="0"/>
          <dgm:bulletEnabled val="1"/>
        </dgm:presLayoutVars>
      </dgm:prSet>
      <dgm:spPr/>
      <dgm:t>
        <a:bodyPr/>
        <a:lstStyle/>
        <a:p>
          <a:endParaRPr lang="en-US"/>
        </a:p>
      </dgm:t>
    </dgm:pt>
    <dgm:pt modelId="{1F3C59BF-072A-4D1D-8EB0-E19D6660A116}" type="pres">
      <dgm:prSet presAssocID="{75743BC4-E3AD-4BA0-B40D-2CC9288AFE72}" presName="spacer" presStyleCnt="0"/>
      <dgm:spPr/>
    </dgm:pt>
    <dgm:pt modelId="{6A6ED1C3-2D82-4D77-AD71-6E2CD2CEDC88}" type="pres">
      <dgm:prSet presAssocID="{ACF5A36D-847E-4CC9-8C1C-5F032521BAF5}" presName="parentText" presStyleLbl="node1" presStyleIdx="1" presStyleCnt="6">
        <dgm:presLayoutVars>
          <dgm:chMax val="0"/>
          <dgm:bulletEnabled val="1"/>
        </dgm:presLayoutVars>
      </dgm:prSet>
      <dgm:spPr/>
      <dgm:t>
        <a:bodyPr/>
        <a:lstStyle/>
        <a:p>
          <a:endParaRPr lang="en-US"/>
        </a:p>
      </dgm:t>
    </dgm:pt>
    <dgm:pt modelId="{CC086EA8-138E-4186-9B07-7792CFF8B2E6}" type="pres">
      <dgm:prSet presAssocID="{0BDDDAF6-C9A7-453F-92FC-48ACCC7C36C6}" presName="spacer" presStyleCnt="0"/>
      <dgm:spPr/>
    </dgm:pt>
    <dgm:pt modelId="{1FE2424E-4AE8-482A-BE33-D2F7BCCE2737}" type="pres">
      <dgm:prSet presAssocID="{83883FED-79CB-4987-B5B4-C31038BF38EA}" presName="parentText" presStyleLbl="node1" presStyleIdx="2" presStyleCnt="6">
        <dgm:presLayoutVars>
          <dgm:chMax val="0"/>
          <dgm:bulletEnabled val="1"/>
        </dgm:presLayoutVars>
      </dgm:prSet>
      <dgm:spPr/>
      <dgm:t>
        <a:bodyPr/>
        <a:lstStyle/>
        <a:p>
          <a:endParaRPr lang="en-US"/>
        </a:p>
      </dgm:t>
    </dgm:pt>
    <dgm:pt modelId="{4E965C17-7378-491B-BB60-C546DC36C5CD}" type="pres">
      <dgm:prSet presAssocID="{21B4E381-5968-4717-BB8B-EB648EBFB2F4}" presName="spacer" presStyleCnt="0"/>
      <dgm:spPr/>
    </dgm:pt>
    <dgm:pt modelId="{2D3E3FA7-1871-4331-866B-B7B6E64FF429}" type="pres">
      <dgm:prSet presAssocID="{0468FF98-5CFE-4750-9810-6194CAFB5A7F}" presName="parentText" presStyleLbl="node1" presStyleIdx="3" presStyleCnt="6">
        <dgm:presLayoutVars>
          <dgm:chMax val="0"/>
          <dgm:bulletEnabled val="1"/>
        </dgm:presLayoutVars>
      </dgm:prSet>
      <dgm:spPr/>
      <dgm:t>
        <a:bodyPr/>
        <a:lstStyle/>
        <a:p>
          <a:endParaRPr lang="en-US"/>
        </a:p>
      </dgm:t>
    </dgm:pt>
    <dgm:pt modelId="{EFE4DCFD-8EB4-44F4-9E77-09D8DE8EEE69}" type="pres">
      <dgm:prSet presAssocID="{6663B07E-0062-4D0E-8D6D-43F2EEA36BDE}" presName="spacer" presStyleCnt="0"/>
      <dgm:spPr/>
    </dgm:pt>
    <dgm:pt modelId="{3A17C88A-095E-4C78-98D4-01D00CC4472A}" type="pres">
      <dgm:prSet presAssocID="{7D466648-5F92-46FD-8717-6F79D66984D1}" presName="parentText" presStyleLbl="node1" presStyleIdx="4" presStyleCnt="6">
        <dgm:presLayoutVars>
          <dgm:chMax val="0"/>
          <dgm:bulletEnabled val="1"/>
        </dgm:presLayoutVars>
      </dgm:prSet>
      <dgm:spPr/>
      <dgm:t>
        <a:bodyPr/>
        <a:lstStyle/>
        <a:p>
          <a:endParaRPr lang="en-US"/>
        </a:p>
      </dgm:t>
    </dgm:pt>
    <dgm:pt modelId="{738CFD1C-5D71-4567-916B-5331916E6C55}" type="pres">
      <dgm:prSet presAssocID="{6A53FA97-AE01-4796-9411-F8D9B56B194D}" presName="spacer" presStyleCnt="0"/>
      <dgm:spPr/>
    </dgm:pt>
    <dgm:pt modelId="{9B4BC053-1F32-4498-89EB-D06434CB6108}" type="pres">
      <dgm:prSet presAssocID="{61DEAE35-CF4D-4FFA-A741-03D28094B1F2}" presName="parentText" presStyleLbl="node1" presStyleIdx="5" presStyleCnt="6">
        <dgm:presLayoutVars>
          <dgm:chMax val="0"/>
          <dgm:bulletEnabled val="1"/>
        </dgm:presLayoutVars>
      </dgm:prSet>
      <dgm:spPr/>
      <dgm:t>
        <a:bodyPr/>
        <a:lstStyle/>
        <a:p>
          <a:endParaRPr lang="en-US"/>
        </a:p>
      </dgm:t>
    </dgm:pt>
  </dgm:ptLst>
  <dgm:cxnLst>
    <dgm:cxn modelId="{A54DA0A8-16C5-4D62-9D5E-3995F8E8DB09}" srcId="{5288BBAC-8C06-4107-A436-9CF5AA04A064}" destId="{ACF5A36D-847E-4CC9-8C1C-5F032521BAF5}" srcOrd="1" destOrd="0" parTransId="{562DAD7A-4A9D-405D-9C5B-F635D98038EF}" sibTransId="{0BDDDAF6-C9A7-453F-92FC-48ACCC7C36C6}"/>
    <dgm:cxn modelId="{B5BBEFEA-269B-4F9F-8465-5CCEB355F7A1}" type="presOf" srcId="{61DEAE35-CF4D-4FFA-A741-03D28094B1F2}" destId="{9B4BC053-1F32-4498-89EB-D06434CB6108}" srcOrd="0" destOrd="0" presId="urn:microsoft.com/office/officeart/2005/8/layout/vList2#1"/>
    <dgm:cxn modelId="{D7A58052-AB08-433C-AE2D-341EFA04AB81}" type="presOf" srcId="{7D466648-5F92-46FD-8717-6F79D66984D1}" destId="{3A17C88A-095E-4C78-98D4-01D00CC4472A}" srcOrd="0" destOrd="0" presId="urn:microsoft.com/office/officeart/2005/8/layout/vList2#1"/>
    <dgm:cxn modelId="{BFEA1D83-CE44-40ED-8935-A7E2B7A0432B}" type="presOf" srcId="{E0D94EC5-8E8B-4C0F-AF3B-67E085543444}" destId="{037FE184-2B73-4C68-8530-E6528403A5AE}" srcOrd="0" destOrd="0" presId="urn:microsoft.com/office/officeart/2005/8/layout/vList2#1"/>
    <dgm:cxn modelId="{ED5F1280-F4F1-4BBA-A1BE-E362236C3F43}" srcId="{5288BBAC-8C06-4107-A436-9CF5AA04A064}" destId="{E0D94EC5-8E8B-4C0F-AF3B-67E085543444}" srcOrd="0" destOrd="0" parTransId="{A0158384-656D-4EC4-96EA-5381B1075CB7}" sibTransId="{75743BC4-E3AD-4BA0-B40D-2CC9288AFE72}"/>
    <dgm:cxn modelId="{C931D95D-FAAA-4A70-9F34-A04C35C90198}" srcId="{5288BBAC-8C06-4107-A436-9CF5AA04A064}" destId="{0468FF98-5CFE-4750-9810-6194CAFB5A7F}" srcOrd="3" destOrd="0" parTransId="{2622F122-29A7-4A3F-84D8-7C0EE072C680}" sibTransId="{6663B07E-0062-4D0E-8D6D-43F2EEA36BDE}"/>
    <dgm:cxn modelId="{D63FFBCC-7238-486D-AFD0-1ADD3E2F881C}" type="presOf" srcId="{5288BBAC-8C06-4107-A436-9CF5AA04A064}" destId="{F7C2D12A-03BB-460E-A50D-EB049601045E}" srcOrd="0" destOrd="0" presId="urn:microsoft.com/office/officeart/2005/8/layout/vList2#1"/>
    <dgm:cxn modelId="{3DE8B289-B7EB-4E88-9669-34568269D656}" srcId="{5288BBAC-8C06-4107-A436-9CF5AA04A064}" destId="{7D466648-5F92-46FD-8717-6F79D66984D1}" srcOrd="4" destOrd="0" parTransId="{CA2AD8F7-6795-4BC3-B737-A755A3469213}" sibTransId="{6A53FA97-AE01-4796-9411-F8D9B56B194D}"/>
    <dgm:cxn modelId="{D86383BD-5F18-4D2D-A7D2-DD571E5852DA}" srcId="{5288BBAC-8C06-4107-A436-9CF5AA04A064}" destId="{83883FED-79CB-4987-B5B4-C31038BF38EA}" srcOrd="2" destOrd="0" parTransId="{04E65B40-BDEC-4EC5-A84E-928579F05416}" sibTransId="{21B4E381-5968-4717-BB8B-EB648EBFB2F4}"/>
    <dgm:cxn modelId="{57292792-A353-4E78-BF11-3DE961CB6F4E}" type="presOf" srcId="{0468FF98-5CFE-4750-9810-6194CAFB5A7F}" destId="{2D3E3FA7-1871-4331-866B-B7B6E64FF429}" srcOrd="0" destOrd="0" presId="urn:microsoft.com/office/officeart/2005/8/layout/vList2#1"/>
    <dgm:cxn modelId="{2504CA4B-58CB-4A19-915B-71E1B3B5B28C}" srcId="{5288BBAC-8C06-4107-A436-9CF5AA04A064}" destId="{61DEAE35-CF4D-4FFA-A741-03D28094B1F2}" srcOrd="5" destOrd="0" parTransId="{34210EC3-64F3-4A4A-8DC9-EAE6B215D461}" sibTransId="{285A8B0B-0A53-4C1B-BF5A-39103251231C}"/>
    <dgm:cxn modelId="{CC4F4B7E-88BD-4195-882E-51A2F5B60610}" type="presOf" srcId="{ACF5A36D-847E-4CC9-8C1C-5F032521BAF5}" destId="{6A6ED1C3-2D82-4D77-AD71-6E2CD2CEDC88}" srcOrd="0" destOrd="0" presId="urn:microsoft.com/office/officeart/2005/8/layout/vList2#1"/>
    <dgm:cxn modelId="{BA606C88-F385-4EF6-A14E-22C78F2E134A}" type="presOf" srcId="{83883FED-79CB-4987-B5B4-C31038BF38EA}" destId="{1FE2424E-4AE8-482A-BE33-D2F7BCCE2737}" srcOrd="0" destOrd="0" presId="urn:microsoft.com/office/officeart/2005/8/layout/vList2#1"/>
    <dgm:cxn modelId="{6CCFF7B3-9BD5-42FE-A0E9-B9FA71F056F3}" type="presParOf" srcId="{F7C2D12A-03BB-460E-A50D-EB049601045E}" destId="{037FE184-2B73-4C68-8530-E6528403A5AE}" srcOrd="0" destOrd="0" presId="urn:microsoft.com/office/officeart/2005/8/layout/vList2#1"/>
    <dgm:cxn modelId="{A0E3A3FA-3660-4798-8967-5631B588F7DD}" type="presParOf" srcId="{F7C2D12A-03BB-460E-A50D-EB049601045E}" destId="{1F3C59BF-072A-4D1D-8EB0-E19D6660A116}" srcOrd="1" destOrd="0" presId="urn:microsoft.com/office/officeart/2005/8/layout/vList2#1"/>
    <dgm:cxn modelId="{B16BC431-83B5-4ECD-8DE1-540E4C3371CB}" type="presParOf" srcId="{F7C2D12A-03BB-460E-A50D-EB049601045E}" destId="{6A6ED1C3-2D82-4D77-AD71-6E2CD2CEDC88}" srcOrd="2" destOrd="0" presId="urn:microsoft.com/office/officeart/2005/8/layout/vList2#1"/>
    <dgm:cxn modelId="{FDBB4D39-06A1-490F-85A7-9AAEF0A633FD}" type="presParOf" srcId="{F7C2D12A-03BB-460E-A50D-EB049601045E}" destId="{CC086EA8-138E-4186-9B07-7792CFF8B2E6}" srcOrd="3" destOrd="0" presId="urn:microsoft.com/office/officeart/2005/8/layout/vList2#1"/>
    <dgm:cxn modelId="{2C3CD01A-A680-4CC6-8CA9-8B02D2D6CC45}" type="presParOf" srcId="{F7C2D12A-03BB-460E-A50D-EB049601045E}" destId="{1FE2424E-4AE8-482A-BE33-D2F7BCCE2737}" srcOrd="4" destOrd="0" presId="urn:microsoft.com/office/officeart/2005/8/layout/vList2#1"/>
    <dgm:cxn modelId="{5914A5F8-9924-4984-9C9E-B684927B6B2B}" type="presParOf" srcId="{F7C2D12A-03BB-460E-A50D-EB049601045E}" destId="{4E965C17-7378-491B-BB60-C546DC36C5CD}" srcOrd="5" destOrd="0" presId="urn:microsoft.com/office/officeart/2005/8/layout/vList2#1"/>
    <dgm:cxn modelId="{56FC2A96-9196-4F92-BA44-67094551AE6A}" type="presParOf" srcId="{F7C2D12A-03BB-460E-A50D-EB049601045E}" destId="{2D3E3FA7-1871-4331-866B-B7B6E64FF429}" srcOrd="6" destOrd="0" presId="urn:microsoft.com/office/officeart/2005/8/layout/vList2#1"/>
    <dgm:cxn modelId="{5F86D2B3-0490-4DB9-9EB9-F8A65282684F}" type="presParOf" srcId="{F7C2D12A-03BB-460E-A50D-EB049601045E}" destId="{EFE4DCFD-8EB4-44F4-9E77-09D8DE8EEE69}" srcOrd="7" destOrd="0" presId="urn:microsoft.com/office/officeart/2005/8/layout/vList2#1"/>
    <dgm:cxn modelId="{BFC4DC77-D4D3-43C7-9F9D-9E026A3D25ED}" type="presParOf" srcId="{F7C2D12A-03BB-460E-A50D-EB049601045E}" destId="{3A17C88A-095E-4C78-98D4-01D00CC4472A}" srcOrd="8" destOrd="0" presId="urn:microsoft.com/office/officeart/2005/8/layout/vList2#1"/>
    <dgm:cxn modelId="{B72181AA-F306-4C64-BE37-B03B684D8330}" type="presParOf" srcId="{F7C2D12A-03BB-460E-A50D-EB049601045E}" destId="{738CFD1C-5D71-4567-916B-5331916E6C55}" srcOrd="9" destOrd="0" presId="urn:microsoft.com/office/officeart/2005/8/layout/vList2#1"/>
    <dgm:cxn modelId="{3723C0AE-05D2-4E49-B816-E395EAE83D8C}" type="presParOf" srcId="{F7C2D12A-03BB-460E-A50D-EB049601045E}" destId="{9B4BC053-1F32-4498-89EB-D06434CB6108}" srcOrd="10" destOrd="0" presId="urn:microsoft.com/office/officeart/2005/8/layout/vList2#1"/>
  </dgm:cxnLst>
  <dgm:bg/>
  <dgm:whole/>
  <dgm:extLst>
    <a:ext uri="http://schemas.microsoft.com/office/drawing/2008/diagram">
      <dsp:dataModelExt xmlns=""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7FE184-2B73-4C68-8530-E6528403A5AE}">
      <dsp:nvSpPr>
        <dsp:cNvPr id="0" name=""/>
        <dsp:cNvSpPr/>
      </dsp:nvSpPr>
      <dsp:spPr>
        <a:xfrm>
          <a:off x="0" y="341399"/>
          <a:ext cx="8763000" cy="7722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en-US" sz="3300" kern="1200" dirty="0">
              <a:latin typeface="Arial Narrow" pitchFamily="34" charset="0"/>
            </a:rPr>
            <a:t>Substantial LV outflow gradient at rest</a:t>
          </a:r>
          <a:endParaRPr lang="en-IN" sz="3300" kern="1200" dirty="0">
            <a:latin typeface="Arial Narrow" pitchFamily="34" charset="0"/>
          </a:endParaRPr>
        </a:p>
      </dsp:txBody>
      <dsp:txXfrm>
        <a:off x="37696" y="379095"/>
        <a:ext cx="8687608" cy="696808"/>
      </dsp:txXfrm>
    </dsp:sp>
    <dsp:sp modelId="{6A6ED1C3-2D82-4D77-AD71-6E2CD2CEDC88}">
      <dsp:nvSpPr>
        <dsp:cNvPr id="0" name=""/>
        <dsp:cNvSpPr/>
      </dsp:nvSpPr>
      <dsp:spPr>
        <a:xfrm>
          <a:off x="0" y="1208639"/>
          <a:ext cx="8763000" cy="7722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en-US" sz="3300" kern="1200">
              <a:latin typeface="Arial Narrow" pitchFamily="34" charset="0"/>
            </a:rPr>
            <a:t>Extensive or diffuse late gadolinium enhancement</a:t>
          </a:r>
          <a:endParaRPr lang="en-IN" sz="3300" kern="1200">
            <a:latin typeface="Arial Narrow" pitchFamily="34" charset="0"/>
          </a:endParaRPr>
        </a:p>
      </dsp:txBody>
      <dsp:txXfrm>
        <a:off x="37696" y="1246335"/>
        <a:ext cx="8687608" cy="696808"/>
      </dsp:txXfrm>
    </dsp:sp>
    <dsp:sp modelId="{1FE2424E-4AE8-482A-BE33-D2F7BCCE2737}">
      <dsp:nvSpPr>
        <dsp:cNvPr id="0" name=""/>
        <dsp:cNvSpPr/>
      </dsp:nvSpPr>
      <dsp:spPr>
        <a:xfrm>
          <a:off x="0" y="2075879"/>
          <a:ext cx="8763000" cy="7722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en-US" sz="3300" kern="1200" dirty="0" smtClean="0">
              <a:latin typeface="Arial Narrow" pitchFamily="34" charset="0"/>
            </a:rPr>
            <a:t>Transmural </a:t>
          </a:r>
          <a:r>
            <a:rPr lang="en-US" sz="3300" kern="1200" dirty="0">
              <a:latin typeface="Arial Narrow" pitchFamily="34" charset="0"/>
            </a:rPr>
            <a:t>scar associated with alcohol septal ablation</a:t>
          </a:r>
          <a:endParaRPr lang="en-IN" sz="3300" kern="1200" dirty="0">
            <a:latin typeface="Arial Narrow" pitchFamily="34" charset="0"/>
          </a:endParaRPr>
        </a:p>
      </dsp:txBody>
      <dsp:txXfrm>
        <a:off x="37696" y="2113575"/>
        <a:ext cx="8687608" cy="696808"/>
      </dsp:txXfrm>
    </dsp:sp>
    <dsp:sp modelId="{2D3E3FA7-1871-4331-866B-B7B6E64FF429}">
      <dsp:nvSpPr>
        <dsp:cNvPr id="0" name=""/>
        <dsp:cNvSpPr/>
      </dsp:nvSpPr>
      <dsp:spPr>
        <a:xfrm>
          <a:off x="0" y="2943120"/>
          <a:ext cx="8763000" cy="7722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en-US" sz="3300" kern="1200">
              <a:latin typeface="Arial Narrow" pitchFamily="34" charset="0"/>
            </a:rPr>
            <a:t>Multiple sarcomere mutations</a:t>
          </a:r>
          <a:endParaRPr lang="en-IN" sz="3300" kern="1200">
            <a:latin typeface="Arial Narrow" pitchFamily="34" charset="0"/>
          </a:endParaRPr>
        </a:p>
      </dsp:txBody>
      <dsp:txXfrm>
        <a:off x="37696" y="2980816"/>
        <a:ext cx="8687608" cy="696808"/>
      </dsp:txXfrm>
    </dsp:sp>
    <dsp:sp modelId="{3A17C88A-095E-4C78-98D4-01D00CC4472A}">
      <dsp:nvSpPr>
        <dsp:cNvPr id="0" name=""/>
        <dsp:cNvSpPr/>
      </dsp:nvSpPr>
      <dsp:spPr>
        <a:xfrm>
          <a:off x="0" y="3810360"/>
          <a:ext cx="8763000" cy="7722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en-US" sz="3300" kern="1200">
              <a:latin typeface="Arial Narrow" pitchFamily="34" charset="0"/>
            </a:rPr>
            <a:t>Intense competitive sports</a:t>
          </a:r>
          <a:endParaRPr lang="en-IN" sz="3300" kern="1200">
            <a:latin typeface="Arial Narrow" pitchFamily="34" charset="0"/>
          </a:endParaRPr>
        </a:p>
      </dsp:txBody>
      <dsp:txXfrm>
        <a:off x="37696" y="3848056"/>
        <a:ext cx="8687608" cy="696808"/>
      </dsp:txXfrm>
    </dsp:sp>
    <dsp:sp modelId="{9B4BC053-1F32-4498-89EB-D06434CB6108}">
      <dsp:nvSpPr>
        <dsp:cNvPr id="0" name=""/>
        <dsp:cNvSpPr/>
      </dsp:nvSpPr>
      <dsp:spPr>
        <a:xfrm>
          <a:off x="0" y="4677600"/>
          <a:ext cx="8763000" cy="7722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en-US" sz="3300" kern="1200">
              <a:latin typeface="Arial Narrow" pitchFamily="34" charset="0"/>
            </a:rPr>
            <a:t>Atherosclerotic coronary artery disease</a:t>
          </a:r>
          <a:endParaRPr lang="en-IN" sz="3300" kern="1200">
            <a:latin typeface="Arial Narrow" pitchFamily="34" charset="0"/>
          </a:endParaRPr>
        </a:p>
      </dsp:txBody>
      <dsp:txXfrm>
        <a:off x="37696" y="4715296"/>
        <a:ext cx="8687608" cy="696808"/>
      </dsp:txXfrm>
    </dsp:sp>
  </dsp:spTree>
</dsp:drawing>
</file>

<file path=ppt/diagrams/layout1.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C6FD1F-9E4A-4654-A1C1-B4E64A48E11C}" type="datetimeFigureOut">
              <a:rPr lang="en-IN" smtClean="0"/>
              <a:pPr/>
              <a:t>08-02-2023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DA94BC-588A-4FF9-BC0A-666F97EBEC06}"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smtClean="0">
                <a:solidFill>
                  <a:schemeClr val="tx1"/>
                </a:solidFill>
                <a:effectLst/>
                <a:latin typeface="+mn-lt"/>
                <a:ea typeface="+mn-ea"/>
                <a:cs typeface="+mn-cs"/>
              </a:rPr>
              <a:t>Most affected individuals remain unrecognized during their lifetime and usually do not have symptoms or suffer cardiovascular events.</a:t>
            </a:r>
            <a:endParaRPr lang="en-IN" dirty="0"/>
          </a:p>
        </p:txBody>
      </p:sp>
      <p:sp>
        <p:nvSpPr>
          <p:cNvPr id="4" name="Slide Number Placeholder 3"/>
          <p:cNvSpPr>
            <a:spLocks noGrp="1"/>
          </p:cNvSpPr>
          <p:nvPr>
            <p:ph type="sldNum" sz="quarter" idx="10"/>
          </p:nvPr>
        </p:nvSpPr>
        <p:spPr/>
        <p:txBody>
          <a:bodyPr/>
          <a:lstStyle/>
          <a:p>
            <a:fld id="{0EDA94BC-588A-4FF9-BC0A-666F97EBEC06}" type="slidenum">
              <a:rPr lang="en-IN" smtClean="0"/>
              <a:pPr/>
              <a:t>3</a:t>
            </a:fld>
            <a:endParaRPr lang="en-I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200" dirty="0" smtClean="0">
                <a:ea typeface="AR PL SungtiL GB" charset="0"/>
                <a:cs typeface="AR PL SungtiL GB" charset="0"/>
              </a:rPr>
              <a:t>20% LV mass may be normal because of a very small segment being hypertrophied.</a:t>
            </a:r>
          </a:p>
          <a:p>
            <a:pPr marL="0" marR="0" indent="0" algn="l" defTabSz="914400" rtl="0" eaLnBrk="1" fontAlgn="auto" latinLnBrk="0" hangingPunct="1">
              <a:lnSpc>
                <a:spcPct val="100000"/>
              </a:lnSpc>
              <a:spcBef>
                <a:spcPts val="0"/>
              </a:spcBef>
              <a:spcAft>
                <a:spcPts val="0"/>
              </a:spcAft>
              <a:buClrTx/>
              <a:buSzTx/>
              <a:buFontTx/>
              <a:buNone/>
              <a:defRPr/>
            </a:pPr>
            <a:endParaRPr lang="en-US" sz="1200" dirty="0" smtClean="0">
              <a:ea typeface="AR PL SungtiL GB" charset="0"/>
              <a:cs typeface="AR PL SungtiL GB" charset="0"/>
            </a:endParaRPr>
          </a:p>
          <a:p>
            <a:r>
              <a:rPr lang="en-IN" sz="1200" kern="1200" dirty="0" smtClean="0">
                <a:solidFill>
                  <a:schemeClr val="tx1"/>
                </a:solidFill>
                <a:effectLst/>
                <a:latin typeface="+mn-lt"/>
                <a:ea typeface="+mn-ea"/>
                <a:cs typeface="+mn-cs"/>
              </a:rPr>
              <a:t>HCM phenotype remains incomplete until adolescence, when accelerated growth and maturation are accompanied by spontaneous (often striking) increases in LV wall thickness and a more extensive distribution of hypertrophy. </a:t>
            </a:r>
            <a:endParaRPr lang="en-US" sz="1200" dirty="0" smtClean="0">
              <a:ea typeface="AR PL SungtiL GB" charset="0"/>
              <a:cs typeface="AR PL SungtiL GB" charset="0"/>
            </a:endParaRPr>
          </a:p>
          <a:p>
            <a:endParaRPr lang="en-IN" dirty="0"/>
          </a:p>
        </p:txBody>
      </p:sp>
      <p:sp>
        <p:nvSpPr>
          <p:cNvPr id="4" name="Slide Number Placeholder 3"/>
          <p:cNvSpPr>
            <a:spLocks noGrp="1"/>
          </p:cNvSpPr>
          <p:nvPr>
            <p:ph type="sldNum" sz="quarter" idx="10"/>
          </p:nvPr>
        </p:nvSpPr>
        <p:spPr/>
        <p:txBody>
          <a:bodyPr/>
          <a:lstStyle/>
          <a:p>
            <a:fld id="{0EDA94BC-588A-4FF9-BC0A-666F97EBEC06}" type="slidenum">
              <a:rPr lang="en-IN" smtClean="0"/>
              <a:pPr/>
              <a:t>17</a:t>
            </a:fld>
            <a:endParaRPr lang="en-I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1" kern="1200" dirty="0" smtClean="0">
                <a:solidFill>
                  <a:schemeClr val="tx1"/>
                </a:solidFill>
                <a:effectLst/>
                <a:latin typeface="+mn-lt"/>
                <a:ea typeface="+mn-ea"/>
                <a:cs typeface="+mn-cs"/>
              </a:rPr>
              <a:t>Mid-ventricular HCM</a:t>
            </a:r>
            <a:r>
              <a:rPr lang="en-IN" sz="1200" b="0" i="0" kern="1200" dirty="0" smtClean="0">
                <a:solidFill>
                  <a:schemeClr val="tx1"/>
                </a:solidFill>
                <a:effectLst/>
                <a:latin typeface="+mn-lt"/>
                <a:ea typeface="+mn-ea"/>
                <a:cs typeface="+mn-cs"/>
              </a:rPr>
              <a:t> shows predominant hypertrophy at the mid-ventricular level. In this form a thinned and </a:t>
            </a:r>
            <a:r>
              <a:rPr lang="en-IN" sz="1200" b="0" i="0" kern="1200" dirty="0" err="1" smtClean="0">
                <a:solidFill>
                  <a:schemeClr val="tx1"/>
                </a:solidFill>
                <a:effectLst/>
                <a:latin typeface="+mn-lt"/>
                <a:ea typeface="+mn-ea"/>
                <a:cs typeface="+mn-cs"/>
              </a:rPr>
              <a:t>dyskinetic</a:t>
            </a:r>
            <a:r>
              <a:rPr lang="en-IN" sz="1200" b="0" i="0" kern="1200" dirty="0" smtClean="0">
                <a:solidFill>
                  <a:schemeClr val="tx1"/>
                </a:solidFill>
                <a:effectLst/>
                <a:latin typeface="+mn-lt"/>
                <a:ea typeface="+mn-ea"/>
                <a:cs typeface="+mn-cs"/>
              </a:rPr>
              <a:t> apical pouch is also present. Obstruction is at the level of the papillary muscles. No mitral SAM. Myocardial delayed enhancement may be seen in the </a:t>
            </a:r>
            <a:r>
              <a:rPr lang="en-IN" sz="1200" b="0" i="0" kern="1200" dirty="0" err="1" smtClean="0">
                <a:solidFill>
                  <a:schemeClr val="tx1"/>
                </a:solidFill>
                <a:effectLst/>
                <a:latin typeface="+mn-lt"/>
                <a:ea typeface="+mn-ea"/>
                <a:cs typeface="+mn-cs"/>
              </a:rPr>
              <a:t>dyskinetic</a:t>
            </a:r>
            <a:r>
              <a:rPr lang="en-IN" sz="1200" b="0" i="0" kern="1200" dirty="0" smtClean="0">
                <a:solidFill>
                  <a:schemeClr val="tx1"/>
                </a:solidFill>
                <a:effectLst/>
                <a:latin typeface="+mn-lt"/>
                <a:ea typeface="+mn-ea"/>
                <a:cs typeface="+mn-cs"/>
              </a:rPr>
              <a:t> apical pouch.</a:t>
            </a:r>
            <a:endParaRPr lang="en-IN" dirty="0"/>
          </a:p>
        </p:txBody>
      </p:sp>
      <p:sp>
        <p:nvSpPr>
          <p:cNvPr id="4" name="Slide Number Placeholder 3"/>
          <p:cNvSpPr>
            <a:spLocks noGrp="1"/>
          </p:cNvSpPr>
          <p:nvPr>
            <p:ph type="sldNum" sz="quarter" idx="10"/>
          </p:nvPr>
        </p:nvSpPr>
        <p:spPr/>
        <p:txBody>
          <a:bodyPr/>
          <a:lstStyle/>
          <a:p>
            <a:fld id="{0EDA94BC-588A-4FF9-BC0A-666F97EBEC06}" type="slidenum">
              <a:rPr lang="en-IN" smtClean="0"/>
              <a:pPr/>
              <a:t>18</a:t>
            </a:fld>
            <a:endParaRPr lang="en-I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dirty="0" smtClean="0">
                <a:solidFill>
                  <a:srgbClr val="FFFF00"/>
                </a:solidFill>
                <a:effectLst/>
              </a:rPr>
              <a:t>Anterior mitral valve leaflet elongation </a:t>
            </a:r>
            <a:r>
              <a:rPr lang="en-IN" dirty="0" smtClean="0">
                <a:effectLst/>
              </a:rPr>
              <a:t>in young preclinical HCM patients without other phenotypic expressions of HCM represents an independent and primary component of HCM disease expression.</a:t>
            </a:r>
          </a:p>
          <a:p>
            <a:endParaRPr lang="en-IN" dirty="0" smtClean="0"/>
          </a:p>
          <a:p>
            <a:r>
              <a:rPr lang="en-IN" sz="1200" b="0" i="0" kern="1200" dirty="0" smtClean="0">
                <a:solidFill>
                  <a:schemeClr val="tx1"/>
                </a:solidFill>
                <a:effectLst/>
                <a:latin typeface="+mn-lt"/>
                <a:ea typeface="+mn-ea"/>
                <a:cs typeface="+mn-cs"/>
              </a:rPr>
              <a:t>The authors suggested that the presence of a </a:t>
            </a:r>
            <a:r>
              <a:rPr lang="en-IN" sz="1200" b="1" i="0" kern="1200" dirty="0" smtClean="0">
                <a:solidFill>
                  <a:schemeClr val="tx1"/>
                </a:solidFill>
                <a:effectLst/>
                <a:latin typeface="+mn-lt"/>
                <a:ea typeface="+mn-ea"/>
                <a:cs typeface="+mn-cs"/>
              </a:rPr>
              <a:t>distal residual anterior leaflet and abnormal leaflet </a:t>
            </a:r>
            <a:r>
              <a:rPr lang="en-IN" sz="1200" b="1" i="0" kern="1200" dirty="0" err="1" smtClean="0">
                <a:solidFill>
                  <a:schemeClr val="tx1"/>
                </a:solidFill>
                <a:effectLst/>
                <a:latin typeface="+mn-lt"/>
                <a:ea typeface="+mn-ea"/>
                <a:cs typeface="+mn-cs"/>
              </a:rPr>
              <a:t>coaptation</a:t>
            </a:r>
            <a:r>
              <a:rPr lang="en-IN" sz="1200" b="1" i="0" kern="1200" dirty="0" smtClean="0">
                <a:solidFill>
                  <a:schemeClr val="tx1"/>
                </a:solidFill>
                <a:effectLst/>
                <a:latin typeface="+mn-lt"/>
                <a:ea typeface="+mn-ea"/>
                <a:cs typeface="+mn-cs"/>
              </a:rPr>
              <a:t> are prerequisites for the genesis of SAM and LVOT obstruction .</a:t>
            </a:r>
          </a:p>
          <a:p>
            <a:endParaRPr lang="en-IN" b="1" dirty="0" smtClean="0"/>
          </a:p>
          <a:p>
            <a:endParaRPr lang="en-IN" b="1" dirty="0"/>
          </a:p>
        </p:txBody>
      </p:sp>
      <p:sp>
        <p:nvSpPr>
          <p:cNvPr id="4" name="Slide Number Placeholder 3"/>
          <p:cNvSpPr>
            <a:spLocks noGrp="1"/>
          </p:cNvSpPr>
          <p:nvPr>
            <p:ph type="sldNum" sz="quarter" idx="10"/>
          </p:nvPr>
        </p:nvSpPr>
        <p:spPr/>
        <p:txBody>
          <a:bodyPr/>
          <a:lstStyle/>
          <a:p>
            <a:fld id="{0EDA94BC-588A-4FF9-BC0A-666F97EBEC06}" type="slidenum">
              <a:rPr lang="en-IN" smtClean="0"/>
              <a:pPr/>
              <a:t>20</a:t>
            </a:fld>
            <a:endParaRPr lang="en-I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err="1" smtClean="0">
                <a:solidFill>
                  <a:schemeClr val="tx1"/>
                </a:solidFill>
                <a:effectLst/>
                <a:latin typeface="+mn-lt"/>
                <a:ea typeface="+mn-ea"/>
                <a:cs typeface="+mn-cs"/>
              </a:rPr>
              <a:t>ardiac</a:t>
            </a:r>
            <a:r>
              <a:rPr lang="en-IN" sz="1200" kern="1200" dirty="0" smtClean="0">
                <a:solidFill>
                  <a:schemeClr val="tx1"/>
                </a:solidFill>
                <a:effectLst/>
                <a:latin typeface="+mn-lt"/>
                <a:ea typeface="+mn-ea"/>
                <a:cs typeface="+mn-cs"/>
              </a:rPr>
              <a:t> muscle cells (myocytes) in both the ventricular septum and LV free wall </a:t>
            </a:r>
            <a:endParaRPr lang="en-IN" dirty="0" smtClean="0"/>
          </a:p>
          <a:p>
            <a:r>
              <a:rPr lang="en-IN" sz="1200" kern="1200" dirty="0" smtClean="0">
                <a:solidFill>
                  <a:schemeClr val="tx1"/>
                </a:solidFill>
                <a:effectLst/>
                <a:latin typeface="+mn-lt"/>
                <a:ea typeface="+mn-ea"/>
                <a:cs typeface="+mn-cs"/>
              </a:rPr>
              <a:t>have bizarre shapes and are often </a:t>
            </a:r>
            <a:r>
              <a:rPr lang="en-IN" sz="1200" kern="1200" dirty="0" err="1" smtClean="0">
                <a:solidFill>
                  <a:schemeClr val="tx1"/>
                </a:solidFill>
                <a:effectLst/>
                <a:latin typeface="+mn-lt"/>
                <a:ea typeface="+mn-ea"/>
                <a:cs typeface="+mn-cs"/>
              </a:rPr>
              <a:t>arrged</a:t>
            </a:r>
            <a:r>
              <a:rPr lang="en-IN" sz="1200" kern="1200" dirty="0" smtClean="0">
                <a:solidFill>
                  <a:schemeClr val="tx1"/>
                </a:solidFill>
                <a:effectLst/>
                <a:latin typeface="+mn-lt"/>
                <a:ea typeface="+mn-ea"/>
                <a:cs typeface="+mn-cs"/>
              </a:rPr>
              <a:t> in a chaotic and disorganized architectural pattern</a:t>
            </a:r>
            <a:endParaRPr lang="en-IN" dirty="0"/>
          </a:p>
        </p:txBody>
      </p:sp>
      <p:sp>
        <p:nvSpPr>
          <p:cNvPr id="4" name="Slide Number Placeholder 3"/>
          <p:cNvSpPr>
            <a:spLocks noGrp="1"/>
          </p:cNvSpPr>
          <p:nvPr>
            <p:ph type="sldNum" sz="quarter" idx="10"/>
          </p:nvPr>
        </p:nvSpPr>
        <p:spPr/>
        <p:txBody>
          <a:bodyPr/>
          <a:lstStyle/>
          <a:p>
            <a:fld id="{0EDA94BC-588A-4FF9-BC0A-666F97EBEC06}" type="slidenum">
              <a:rPr lang="en-IN" smtClean="0"/>
              <a:pPr/>
              <a:t>22</a:t>
            </a:fld>
            <a:endParaRPr lang="en-I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smtClean="0">
                <a:solidFill>
                  <a:schemeClr val="tx1"/>
                </a:solidFill>
                <a:effectLst/>
                <a:latin typeface="+mn-lt"/>
                <a:ea typeface="+mn-ea"/>
                <a:cs typeface="+mn-cs"/>
              </a:rPr>
              <a:t>elongated leaflets bend sharply, contacting the ventricular septum in </a:t>
            </a:r>
            <a:r>
              <a:rPr lang="en-IN" sz="1200" kern="1200" dirty="0" err="1" smtClean="0">
                <a:solidFill>
                  <a:schemeClr val="tx1"/>
                </a:solidFill>
                <a:effectLst/>
                <a:latin typeface="+mn-lt"/>
                <a:ea typeface="+mn-ea"/>
                <a:cs typeface="+mn-cs"/>
              </a:rPr>
              <a:t>midsystole</a:t>
            </a:r>
            <a:r>
              <a:rPr lang="en-IN" sz="1200" kern="1200" dirty="0" smtClean="0">
                <a:solidFill>
                  <a:schemeClr val="tx1"/>
                </a:solidFill>
                <a:effectLst/>
                <a:latin typeface="+mn-lt"/>
                <a:ea typeface="+mn-ea"/>
                <a:cs typeface="+mn-cs"/>
              </a:rPr>
              <a:t> by </a:t>
            </a:r>
            <a:endParaRPr lang="en-IN" dirty="0" smtClean="0"/>
          </a:p>
          <a:p>
            <a:r>
              <a:rPr lang="en-IN" sz="1200" kern="1200" dirty="0" smtClean="0">
                <a:solidFill>
                  <a:schemeClr val="tx1"/>
                </a:solidFill>
                <a:effectLst/>
                <a:latin typeface="+mn-lt"/>
                <a:ea typeface="+mn-ea"/>
                <a:cs typeface="+mn-cs"/>
              </a:rPr>
              <a:t>means of a </a:t>
            </a:r>
            <a:r>
              <a:rPr lang="en-IN" sz="1200" b="1" kern="1200" dirty="0" smtClean="0">
                <a:solidFill>
                  <a:schemeClr val="tx1"/>
                </a:solidFill>
                <a:effectLst/>
                <a:latin typeface="+mn-lt"/>
                <a:ea typeface="+mn-ea"/>
                <a:cs typeface="+mn-cs"/>
              </a:rPr>
              <a:t>drag effect</a:t>
            </a:r>
            <a:r>
              <a:rPr lang="en-IN" sz="1200" kern="1200" dirty="0" smtClean="0">
                <a:solidFill>
                  <a:schemeClr val="tx1"/>
                </a:solidFill>
                <a:effectLst/>
                <a:latin typeface="+mn-lt"/>
                <a:ea typeface="+mn-ea"/>
                <a:cs typeface="+mn-cs"/>
              </a:rPr>
              <a:t>, i.e., pushing force of flow directly on the leaflets,………….. producing markedly increased </a:t>
            </a:r>
            <a:endParaRPr lang="en-IN" dirty="0" smtClean="0"/>
          </a:p>
          <a:p>
            <a:r>
              <a:rPr lang="en-IN" sz="1200" kern="1200" dirty="0" smtClean="0">
                <a:solidFill>
                  <a:schemeClr val="tx1"/>
                </a:solidFill>
                <a:effectLst/>
                <a:latin typeface="+mn-lt"/>
                <a:ea typeface="+mn-ea"/>
                <a:cs typeface="+mn-cs"/>
              </a:rPr>
              <a:t>intraventricular systolic pressures that over time increase the myocardial wall stress and oxygen demand</a:t>
            </a:r>
            <a:endParaRPr lang="en-IN" dirty="0"/>
          </a:p>
        </p:txBody>
      </p:sp>
      <p:sp>
        <p:nvSpPr>
          <p:cNvPr id="4" name="Slide Number Placeholder 3"/>
          <p:cNvSpPr>
            <a:spLocks noGrp="1"/>
          </p:cNvSpPr>
          <p:nvPr>
            <p:ph type="sldNum" sz="quarter" idx="10"/>
          </p:nvPr>
        </p:nvSpPr>
        <p:spPr/>
        <p:txBody>
          <a:bodyPr/>
          <a:lstStyle/>
          <a:p>
            <a:fld id="{0EDA94BC-588A-4FF9-BC0A-666F97EBEC06}" type="slidenum">
              <a:rPr lang="en-IN" smtClean="0"/>
              <a:pPr/>
              <a:t>23</a:t>
            </a:fld>
            <a:endParaRPr lang="en-I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p:txBody>
          <a:bodyPr/>
          <a:lstStyle/>
          <a:p>
            <a:fld id="{68E664BA-AFB3-489F-B53E-AE26965B0CD2}" type="slidenum">
              <a:rPr lang="en-US"/>
              <a:pPr/>
              <a:t>24</a:t>
            </a:fld>
            <a:endParaRPr lang="en-US"/>
          </a:p>
        </p:txBody>
      </p:sp>
      <p:sp>
        <p:nvSpPr>
          <p:cNvPr id="142337" name="Rectangle 1"/>
          <p:cNvSpPr txBox="1">
            <a:spLocks noGrp="1" noRot="1" noChangeAspect="1" noChangeArrowheads="1"/>
          </p:cNvSpPr>
          <p:nvPr>
            <p:ph type="sldImg"/>
          </p:nvPr>
        </p:nvSpPr>
        <p:spPr bwMode="auto">
          <a:xfrm>
            <a:off x="382588" y="695325"/>
            <a:ext cx="6091237" cy="3427413"/>
          </a:xfrm>
          <a:prstGeom prst="rect">
            <a:avLst/>
          </a:prstGeom>
          <a:solidFill>
            <a:srgbClr val="FFFFFF"/>
          </a:solidFill>
          <a:ln>
            <a:solidFill>
              <a:srgbClr val="000000"/>
            </a:solidFill>
            <a:miter lim="800000"/>
          </a:ln>
        </p:spPr>
      </p:sp>
      <p:sp>
        <p:nvSpPr>
          <p:cNvPr id="142338" name="Rectangle 2"/>
          <p:cNvSpPr txBox="1">
            <a:spLocks noGrp="1" noChangeArrowheads="1"/>
          </p:cNvSpPr>
          <p:nvPr>
            <p:ph type="body" idx="1"/>
          </p:nvPr>
        </p:nvSpPr>
        <p:spPr bwMode="auto">
          <a:xfrm>
            <a:off x="685512" y="4343230"/>
            <a:ext cx="5486976" cy="4115139"/>
          </a:xfrm>
          <a:prstGeom prst="rect">
            <a:avLst/>
          </a:prstGeom>
          <a:noFill/>
          <a:ln cap="flat">
            <a:round/>
          </a:ln>
        </p:spPr>
        <p:txBody>
          <a:bodyPr wrap="none"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err="1" smtClean="0"/>
              <a:t>Dyspnea</a:t>
            </a:r>
            <a:r>
              <a:rPr lang="en-IN" dirty="0" smtClean="0"/>
              <a:t> due to high LV EDP d/t to non compliant</a:t>
            </a:r>
            <a:r>
              <a:rPr lang="en-IN" baseline="0" dirty="0" smtClean="0"/>
              <a:t> hypertrophied LV</a:t>
            </a:r>
          </a:p>
          <a:p>
            <a:endParaRPr lang="en-IN" baseline="0" dirty="0" smtClean="0"/>
          </a:p>
          <a:p>
            <a:r>
              <a:rPr lang="en-IN" baseline="0" dirty="0" smtClean="0"/>
              <a:t>Syncope – LVOT or </a:t>
            </a:r>
            <a:r>
              <a:rPr lang="en-IN" baseline="0" dirty="0" err="1" smtClean="0"/>
              <a:t>arrthmias</a:t>
            </a:r>
            <a:endParaRPr lang="en-IN" dirty="0"/>
          </a:p>
        </p:txBody>
      </p:sp>
      <p:sp>
        <p:nvSpPr>
          <p:cNvPr id="4" name="Slide Number Placeholder 3"/>
          <p:cNvSpPr>
            <a:spLocks noGrp="1"/>
          </p:cNvSpPr>
          <p:nvPr>
            <p:ph type="sldNum" sz="quarter" idx="10"/>
          </p:nvPr>
        </p:nvSpPr>
        <p:spPr/>
        <p:txBody>
          <a:bodyPr/>
          <a:lstStyle/>
          <a:p>
            <a:fld id="{0EDA94BC-588A-4FF9-BC0A-666F97EBEC06}" type="slidenum">
              <a:rPr lang="en-IN" smtClean="0"/>
              <a:pPr/>
              <a:t>28</a:t>
            </a:fld>
            <a:endParaRPr lang="en-I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Brisk upstroke – early exaggerated systolic emptying of the LV ….. Pulse volume not increased .</a:t>
            </a:r>
          </a:p>
          <a:p>
            <a:endParaRPr lang="en-IN" dirty="0" smtClean="0"/>
          </a:p>
          <a:p>
            <a:r>
              <a:rPr lang="en-IN" dirty="0" smtClean="0"/>
              <a:t>Apical heave</a:t>
            </a:r>
            <a:r>
              <a:rPr lang="en-IN" baseline="0" dirty="0" smtClean="0"/>
              <a:t> more pronounced in the left lateral position.</a:t>
            </a:r>
            <a:endParaRPr lang="en-IN" dirty="0"/>
          </a:p>
        </p:txBody>
      </p:sp>
      <p:sp>
        <p:nvSpPr>
          <p:cNvPr id="4" name="Slide Number Placeholder 3"/>
          <p:cNvSpPr>
            <a:spLocks noGrp="1"/>
          </p:cNvSpPr>
          <p:nvPr>
            <p:ph type="sldNum" sz="quarter" idx="10"/>
          </p:nvPr>
        </p:nvSpPr>
        <p:spPr/>
        <p:txBody>
          <a:bodyPr/>
          <a:lstStyle/>
          <a:p>
            <a:fld id="{0EDA94BC-588A-4FF9-BC0A-666F97EBEC06}" type="slidenum">
              <a:rPr lang="en-IN" smtClean="0"/>
              <a:pPr/>
              <a:t>29</a:t>
            </a:fld>
            <a:endParaRPr lang="en-I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S4</a:t>
            </a:r>
            <a:r>
              <a:rPr lang="en-IN" baseline="0" dirty="0" smtClean="0"/>
              <a:t> – </a:t>
            </a:r>
            <a:r>
              <a:rPr lang="en-IN" baseline="0" dirty="0" err="1" smtClean="0"/>
              <a:t>dut</a:t>
            </a:r>
            <a:r>
              <a:rPr lang="en-IN" baseline="0" dirty="0" smtClean="0"/>
              <a:t> to augmented LA contraction against a hypertrophied non compliant LV .</a:t>
            </a:r>
            <a:endParaRPr lang="en-IN" dirty="0"/>
          </a:p>
        </p:txBody>
      </p:sp>
      <p:sp>
        <p:nvSpPr>
          <p:cNvPr id="4" name="Slide Number Placeholder 3"/>
          <p:cNvSpPr>
            <a:spLocks noGrp="1"/>
          </p:cNvSpPr>
          <p:nvPr>
            <p:ph type="sldNum" sz="quarter" idx="10"/>
          </p:nvPr>
        </p:nvSpPr>
        <p:spPr/>
        <p:txBody>
          <a:bodyPr/>
          <a:lstStyle/>
          <a:p>
            <a:fld id="{0EDA94BC-588A-4FF9-BC0A-666F97EBEC06}" type="slidenum">
              <a:rPr lang="en-IN" smtClean="0"/>
              <a:pPr/>
              <a:t>30</a:t>
            </a:fld>
            <a:endParaRPr lang="en-I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smtClean="0">
                <a:solidFill>
                  <a:schemeClr val="tx1"/>
                </a:solidFill>
                <a:effectLst/>
                <a:latin typeface="+mn-lt"/>
                <a:ea typeface="+mn-ea"/>
                <a:cs typeface="+mn-cs"/>
              </a:rPr>
              <a:t>define </a:t>
            </a:r>
            <a:r>
              <a:rPr lang="en-IN" sz="1200" b="1" kern="1200" dirty="0" smtClean="0">
                <a:solidFill>
                  <a:schemeClr val="tx1"/>
                </a:solidFill>
                <a:effectLst/>
                <a:latin typeface="+mn-lt"/>
                <a:ea typeface="+mn-ea"/>
                <a:cs typeface="+mn-cs"/>
              </a:rPr>
              <a:t>the septal borders as well </a:t>
            </a:r>
            <a:r>
              <a:rPr lang="en-IN" sz="1200" kern="1200" dirty="0" smtClean="0">
                <a:solidFill>
                  <a:schemeClr val="tx1"/>
                </a:solidFill>
                <a:effectLst/>
                <a:latin typeface="+mn-lt"/>
                <a:ea typeface="+mn-ea"/>
                <a:cs typeface="+mn-cs"/>
              </a:rPr>
              <a:t>as the </a:t>
            </a:r>
            <a:r>
              <a:rPr lang="en-IN" sz="1200" b="1" kern="1200" dirty="0" smtClean="0">
                <a:solidFill>
                  <a:schemeClr val="tx1"/>
                </a:solidFill>
                <a:effectLst/>
                <a:latin typeface="+mn-lt"/>
                <a:ea typeface="+mn-ea"/>
                <a:cs typeface="+mn-cs"/>
              </a:rPr>
              <a:t>posterior wall thickness </a:t>
            </a:r>
            <a:r>
              <a:rPr lang="en-IN" sz="1200" kern="1200" dirty="0" smtClean="0">
                <a:solidFill>
                  <a:schemeClr val="tx1"/>
                </a:solidFill>
                <a:effectLst/>
                <a:latin typeface="+mn-lt"/>
                <a:ea typeface="+mn-ea"/>
                <a:cs typeface="+mn-cs"/>
              </a:rPr>
              <a:t>and particularly when lateral wall involvement predominates</a:t>
            </a:r>
            <a:endParaRPr lang="en-IN" dirty="0"/>
          </a:p>
        </p:txBody>
      </p:sp>
      <p:sp>
        <p:nvSpPr>
          <p:cNvPr id="4" name="Slide Number Placeholder 3"/>
          <p:cNvSpPr>
            <a:spLocks noGrp="1"/>
          </p:cNvSpPr>
          <p:nvPr>
            <p:ph type="sldNum" sz="quarter" idx="10"/>
          </p:nvPr>
        </p:nvSpPr>
        <p:spPr/>
        <p:txBody>
          <a:bodyPr/>
          <a:lstStyle/>
          <a:p>
            <a:fld id="{0EDA94BC-588A-4FF9-BC0A-666F97EBEC06}" type="slidenum">
              <a:rPr lang="en-IN" smtClean="0"/>
              <a:pPr/>
              <a:t>40</a:t>
            </a:fld>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200" b="1" i="0" u="none" strike="noStrike" kern="1200" dirty="0" smtClean="0">
                <a:solidFill>
                  <a:schemeClr val="tx1"/>
                </a:solidFill>
                <a:effectLst/>
                <a:latin typeface="+mn-lt"/>
                <a:ea typeface="+mn-ea"/>
                <a:cs typeface="+mn-cs"/>
              </a:rPr>
              <a:t>Progression to heart failure</a:t>
            </a:r>
            <a:endParaRPr lang="en-IN"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dirty="0" smtClean="0">
                <a:solidFill>
                  <a:schemeClr val="tx1"/>
                </a:solidFill>
                <a:effectLst/>
                <a:latin typeface="+mn-lt"/>
                <a:ea typeface="+mn-ea"/>
                <a:cs typeface="+mn-cs"/>
              </a:rPr>
              <a:t>Faster</a:t>
            </a:r>
            <a:r>
              <a:rPr lang="en-US" sz="1200" b="0" i="0" u="none" strike="noStrike" kern="1200" baseline="0" dirty="0" smtClean="0">
                <a:solidFill>
                  <a:schemeClr val="tx1"/>
                </a:solidFill>
                <a:effectLst/>
                <a:latin typeface="+mn-lt"/>
                <a:ea typeface="+mn-ea"/>
                <a:cs typeface="+mn-cs"/>
              </a:rPr>
              <a:t> progression to heart failure due to higher incidence of outflow obstruction </a:t>
            </a:r>
            <a:r>
              <a:rPr lang="en-US" sz="1200" b="1" i="0" u="none" strike="noStrike" kern="1200" dirty="0" smtClean="0">
                <a:solidFill>
                  <a:schemeClr val="tx1"/>
                </a:solidFill>
                <a:effectLst/>
                <a:latin typeface="+mn-lt"/>
                <a:ea typeface="+mn-ea"/>
                <a:cs typeface="+mn-cs"/>
              </a:rPr>
              <a:t>Slower than women …………..</a:t>
            </a:r>
          </a:p>
          <a:p>
            <a:pPr rtl="0" eaLnBrk="1" fontAlgn="t" latinLnBrk="0" hangingPunct="1"/>
            <a:endParaRPr lang="en-US" sz="1200" b="1" i="0" u="none" strike="noStrike" kern="1200" dirty="0" smtClean="0">
              <a:solidFill>
                <a:schemeClr val="tx1"/>
              </a:solidFill>
              <a:effectLst/>
              <a:latin typeface="+mn-lt"/>
              <a:ea typeface="+mn-ea"/>
              <a:cs typeface="+mn-cs"/>
            </a:endParaRPr>
          </a:p>
          <a:p>
            <a:r>
              <a:rPr lang="en-IN" sz="1200" kern="1200" dirty="0" smtClean="0">
                <a:solidFill>
                  <a:schemeClr val="tx1"/>
                </a:solidFill>
                <a:effectLst/>
                <a:latin typeface="+mn-lt"/>
                <a:ea typeface="+mn-ea"/>
                <a:cs typeface="+mn-cs"/>
              </a:rPr>
              <a:t>The predominance of men with HCM reported in the literature probably reflects an </a:t>
            </a:r>
            <a:r>
              <a:rPr lang="en-IN" sz="1200" kern="1200" dirty="0" err="1" smtClean="0">
                <a:solidFill>
                  <a:schemeClr val="tx1"/>
                </a:solidFill>
                <a:effectLst/>
                <a:latin typeface="+mn-lt"/>
                <a:ea typeface="+mn-ea"/>
                <a:cs typeface="+mn-cs"/>
              </a:rPr>
              <a:t>underdiagnosis</a:t>
            </a:r>
            <a:r>
              <a:rPr lang="en-IN" sz="1200" kern="1200" dirty="0" smtClean="0">
                <a:solidFill>
                  <a:schemeClr val="tx1"/>
                </a:solidFill>
                <a:effectLst/>
                <a:latin typeface="+mn-lt"/>
                <a:ea typeface="+mn-ea"/>
                <a:cs typeface="+mn-cs"/>
              </a:rPr>
              <a:t> in women, who achieve clinical recognition less frequently and at older ages </a:t>
            </a:r>
            <a:r>
              <a:rPr lang="en-IN" sz="1200" kern="1200" smtClean="0">
                <a:solidFill>
                  <a:schemeClr val="tx1"/>
                </a:solidFill>
                <a:effectLst/>
                <a:latin typeface="+mn-lt"/>
                <a:ea typeface="+mn-ea"/>
                <a:cs typeface="+mn-cs"/>
              </a:rPr>
              <a:t>than men………..</a:t>
            </a:r>
            <a:endParaRPr lang="en-IN" sz="1200" b="0" i="0" u="none" strike="noStrike" kern="1200" dirty="0" smtClean="0">
              <a:solidFill>
                <a:schemeClr val="tx1"/>
              </a:solidFill>
              <a:effectLst/>
              <a:latin typeface="+mn-lt"/>
              <a:ea typeface="+mn-ea"/>
              <a:cs typeface="+mn-cs"/>
            </a:endParaRPr>
          </a:p>
          <a:p>
            <a:endParaRPr lang="en-IN" dirty="0"/>
          </a:p>
        </p:txBody>
      </p:sp>
      <p:sp>
        <p:nvSpPr>
          <p:cNvPr id="4" name="Slide Number Placeholder 3"/>
          <p:cNvSpPr>
            <a:spLocks noGrp="1"/>
          </p:cNvSpPr>
          <p:nvPr>
            <p:ph type="sldNum" sz="quarter" idx="10"/>
          </p:nvPr>
        </p:nvSpPr>
        <p:spPr/>
        <p:txBody>
          <a:bodyPr/>
          <a:lstStyle/>
          <a:p>
            <a:fld id="{0EDA94BC-588A-4FF9-BC0A-666F97EBEC06}" type="slidenum">
              <a:rPr lang="en-IN" smtClean="0"/>
              <a:pPr/>
              <a:t>5</a:t>
            </a:fld>
            <a:endParaRPr lang="en-I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smtClean="0"/>
              <a:t>Best 2D view for LVOT gradient-apical 3 chamber - 1.Doppler beam is </a:t>
            </a:r>
            <a:r>
              <a:rPr lang="en-US" dirty="0" err="1" smtClean="0"/>
              <a:t>parellel</a:t>
            </a:r>
            <a:r>
              <a:rPr lang="en-US" dirty="0" smtClean="0"/>
              <a:t> to </a:t>
            </a:r>
            <a:r>
              <a:rPr lang="en-US" dirty="0" err="1" smtClean="0"/>
              <a:t>LVOT,and</a:t>
            </a:r>
            <a:r>
              <a:rPr lang="en-US" dirty="0" smtClean="0"/>
              <a:t> can be directed</a:t>
            </a:r>
            <a:r>
              <a:rPr lang="en-US" baseline="0" dirty="0" smtClean="0"/>
              <a:t> away from lv inflow</a:t>
            </a:r>
          </a:p>
          <a:p>
            <a:pPr marL="0" marR="0" indent="0" algn="l" defTabSz="914400" rtl="0" eaLnBrk="1" fontAlgn="auto" latinLnBrk="0" hangingPunct="1">
              <a:lnSpc>
                <a:spcPct val="100000"/>
              </a:lnSpc>
              <a:spcBef>
                <a:spcPts val="0"/>
              </a:spcBef>
              <a:spcAft>
                <a:spcPts val="0"/>
              </a:spcAft>
              <a:buClrTx/>
              <a:buSzTx/>
              <a:buFontTx/>
              <a:buNone/>
              <a:defRPr/>
            </a:pPr>
            <a:endParaRPr lang="en-US" dirty="0" smtClean="0"/>
          </a:p>
          <a:p>
            <a:endParaRPr lang="en-IN" dirty="0"/>
          </a:p>
        </p:txBody>
      </p:sp>
      <p:sp>
        <p:nvSpPr>
          <p:cNvPr id="4" name="Slide Number Placeholder 3"/>
          <p:cNvSpPr>
            <a:spLocks noGrp="1"/>
          </p:cNvSpPr>
          <p:nvPr>
            <p:ph type="sldNum" sz="quarter" idx="10"/>
          </p:nvPr>
        </p:nvSpPr>
        <p:spPr/>
        <p:txBody>
          <a:bodyPr/>
          <a:lstStyle/>
          <a:p>
            <a:fld id="{0EDA94BC-588A-4FF9-BC0A-666F97EBEC06}" type="slidenum">
              <a:rPr lang="en-IN" smtClean="0"/>
              <a:pPr/>
              <a:t>44</a:t>
            </a:fld>
            <a:endParaRPr lang="en-I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Dynamic LVOTO DDs – </a:t>
            </a:r>
          </a:p>
          <a:p>
            <a:pPr marL="419100" indent="-382905" hangingPunct="1">
              <a:lnSpc>
                <a:spcPct val="100000"/>
              </a:lnSpc>
              <a:spcBef>
                <a:spcPts val="65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1200" dirty="0" smtClean="0">
                <a:ea typeface="AR PL SungtiL GB" charset="0"/>
                <a:cs typeface="AR PL SungtiL GB" charset="0"/>
              </a:rPr>
              <a:t>Elderly patients with hypertension treated with vasodilators, diuretics or digoxin </a:t>
            </a:r>
          </a:p>
          <a:p>
            <a:pPr marL="419100" indent="-382905" hangingPunct="1">
              <a:lnSpc>
                <a:spcPct val="100000"/>
              </a:lnSpc>
              <a:spcBef>
                <a:spcPts val="65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1200" b="1" dirty="0" smtClean="0">
                <a:ea typeface="AR PL SungtiL GB" charset="0"/>
                <a:cs typeface="AR PL SungtiL GB" charset="0"/>
              </a:rPr>
              <a:t>Postoperative period intravascular volume depletion and inotropic use.</a:t>
            </a:r>
          </a:p>
          <a:p>
            <a:pPr marL="419100" indent="-382905" hangingPunct="1">
              <a:lnSpc>
                <a:spcPct val="100000"/>
              </a:lnSpc>
              <a:spcBef>
                <a:spcPts val="65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1200" b="1" dirty="0" smtClean="0">
                <a:ea typeface="AR PL SungtiL GB" charset="0"/>
                <a:cs typeface="AR PL SungtiL GB" charset="0"/>
              </a:rPr>
              <a:t>AS after AVR</a:t>
            </a:r>
          </a:p>
          <a:p>
            <a:pPr marL="419100" indent="-382905" hangingPunct="1">
              <a:lnSpc>
                <a:spcPct val="100000"/>
              </a:lnSpc>
              <a:spcBef>
                <a:spcPts val="65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1200" dirty="0" smtClean="0">
                <a:ea typeface="AR PL SungtiL GB" charset="0"/>
                <a:cs typeface="AR PL SungtiL GB" charset="0"/>
              </a:rPr>
              <a:t>Mitral valve prolapse after MVR</a:t>
            </a:r>
          </a:p>
          <a:p>
            <a:pPr marL="419100" indent="-382905" hangingPunct="1">
              <a:lnSpc>
                <a:spcPct val="100000"/>
              </a:lnSpc>
              <a:spcBef>
                <a:spcPts val="65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1200" b="1" dirty="0" smtClean="0">
                <a:ea typeface="AR PL SungtiL GB" charset="0"/>
                <a:cs typeface="AR PL SungtiL GB" charset="0"/>
              </a:rPr>
              <a:t>Acute anterior-apical MI</a:t>
            </a:r>
          </a:p>
          <a:p>
            <a:pPr marL="419100" indent="-382905" hangingPunct="1">
              <a:lnSpc>
                <a:spcPct val="100000"/>
              </a:lnSpc>
              <a:spcBef>
                <a:spcPts val="65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1200" b="1" dirty="0" smtClean="0">
                <a:ea typeface="AR PL SungtiL GB" charset="0"/>
                <a:cs typeface="AR PL SungtiL GB" charset="0"/>
              </a:rPr>
              <a:t>Some patients with apical ballooning </a:t>
            </a:r>
          </a:p>
          <a:p>
            <a:pPr marL="419100" indent="-382905" hangingPunct="1">
              <a:lnSpc>
                <a:spcPct val="100000"/>
              </a:lnSpc>
              <a:spcBef>
                <a:spcPts val="600"/>
              </a:spcBef>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endParaRPr lang="en-US" sz="1200" dirty="0" smtClean="0">
              <a:ea typeface="AR PL SungtiL GB" charset="0"/>
              <a:cs typeface="AR PL SungtiL GB" charset="0"/>
            </a:endParaRPr>
          </a:p>
          <a:p>
            <a:endParaRPr lang="en-IN" dirty="0"/>
          </a:p>
        </p:txBody>
      </p:sp>
      <p:sp>
        <p:nvSpPr>
          <p:cNvPr id="4" name="Slide Number Placeholder 3"/>
          <p:cNvSpPr>
            <a:spLocks noGrp="1"/>
          </p:cNvSpPr>
          <p:nvPr>
            <p:ph type="sldNum" sz="quarter" idx="10"/>
          </p:nvPr>
        </p:nvSpPr>
        <p:spPr/>
        <p:txBody>
          <a:bodyPr/>
          <a:lstStyle/>
          <a:p>
            <a:fld id="{0EDA94BC-588A-4FF9-BC0A-666F97EBEC06}" type="slidenum">
              <a:rPr lang="en-IN" smtClean="0"/>
              <a:pPr/>
              <a:t>45</a:t>
            </a:fld>
            <a:endParaRPr lang="en-I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smtClean="0"/>
              <a:t>Pulsed </a:t>
            </a:r>
            <a:r>
              <a:rPr lang="en-US" dirty="0" err="1" smtClean="0"/>
              <a:t>doppler</a:t>
            </a:r>
            <a:r>
              <a:rPr lang="en-US" dirty="0" smtClean="0"/>
              <a:t> at the entrance of LVOT-mid systolic drop in velocities </a:t>
            </a:r>
            <a:r>
              <a:rPr lang="en-US" dirty="0" smtClean="0">
                <a:solidFill>
                  <a:srgbClr val="FFFF00"/>
                </a:solidFill>
              </a:rPr>
              <a:t>“lobster claw”</a:t>
            </a:r>
            <a:endParaRPr lang="en-IN" dirty="0" smtClean="0">
              <a:solidFill>
                <a:srgbClr val="FFFF00"/>
              </a:solidFill>
            </a:endParaRPr>
          </a:p>
          <a:p>
            <a:endParaRPr lang="en-IN" dirty="0" smtClean="0"/>
          </a:p>
          <a:p>
            <a:pPr marL="0" marR="0" lvl="0" indent="0" algn="l" defTabSz="914400" rtl="0" eaLnBrk="1" fontAlgn="auto" latinLnBrk="0" hangingPunct="1">
              <a:lnSpc>
                <a:spcPct val="100000"/>
              </a:lnSpc>
              <a:spcBef>
                <a:spcPts val="0"/>
              </a:spcBef>
              <a:spcAft>
                <a:spcPts val="0"/>
              </a:spcAft>
              <a:buClrTx/>
              <a:buSzTx/>
              <a:buFontTx/>
              <a:buNone/>
              <a:defRPr/>
            </a:pPr>
            <a:r>
              <a:rPr lang="en-IN" dirty="0" smtClean="0">
                <a:latin typeface="Arial Narrow" panose="020B0606020202030204" pitchFamily="34" charset="0"/>
              </a:rPr>
              <a:t>most reliable risk marker for evolution to end-stage disease </a:t>
            </a:r>
            <a:r>
              <a:rPr lang="en-IN" b="1" dirty="0" smtClean="0">
                <a:latin typeface="Arial Narrow" panose="020B0606020202030204" pitchFamily="34" charset="0"/>
              </a:rPr>
              <a:t>- </a:t>
            </a:r>
            <a:r>
              <a:rPr lang="en-IN" b="1" i="1" dirty="0" smtClean="0">
                <a:latin typeface="Arial Narrow" panose="020B0606020202030204" pitchFamily="34" charset="0"/>
              </a:rPr>
              <a:t>family history of HCM with systolic dysfunction</a:t>
            </a:r>
            <a:endParaRPr lang="en-US" b="1" dirty="0" smtClean="0"/>
          </a:p>
          <a:p>
            <a:endParaRPr lang="en-IN" b="1" dirty="0"/>
          </a:p>
        </p:txBody>
      </p:sp>
      <p:sp>
        <p:nvSpPr>
          <p:cNvPr id="4" name="Slide Number Placeholder 3"/>
          <p:cNvSpPr>
            <a:spLocks noGrp="1"/>
          </p:cNvSpPr>
          <p:nvPr>
            <p:ph type="sldNum" sz="quarter" idx="10"/>
          </p:nvPr>
        </p:nvSpPr>
        <p:spPr/>
        <p:txBody>
          <a:bodyPr/>
          <a:lstStyle/>
          <a:p>
            <a:fld id="{0EDA94BC-588A-4FF9-BC0A-666F97EBEC06}" type="slidenum">
              <a:rPr lang="en-IN" smtClean="0"/>
              <a:pPr/>
              <a:t>47</a:t>
            </a:fld>
            <a:endParaRPr lang="en-I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1" i="1" kern="1200" dirty="0" smtClean="0">
                <a:solidFill>
                  <a:schemeClr val="tx1"/>
                </a:solidFill>
                <a:effectLst/>
                <a:latin typeface="+mn-lt"/>
                <a:ea typeface="+mn-ea"/>
                <a:cs typeface="+mn-cs"/>
              </a:rPr>
              <a:t>Cine imaging </a:t>
            </a:r>
            <a:r>
              <a:rPr lang="en-IN" sz="1200" b="0" i="0" kern="1200" dirty="0" smtClean="0">
                <a:solidFill>
                  <a:schemeClr val="tx1"/>
                </a:solidFill>
                <a:effectLst/>
                <a:latin typeface="+mn-lt"/>
                <a:ea typeface="+mn-ea"/>
                <a:cs typeface="+mn-cs"/>
              </a:rPr>
              <a:t>with </a:t>
            </a:r>
            <a:r>
              <a:rPr lang="en-IN" sz="1200" b="1" i="0" kern="1200" dirty="0" smtClean="0">
                <a:solidFill>
                  <a:schemeClr val="tx1"/>
                </a:solidFill>
                <a:effectLst/>
                <a:latin typeface="+mn-lt"/>
                <a:ea typeface="+mn-ea"/>
                <a:cs typeface="+mn-cs"/>
              </a:rPr>
              <a:t>bright blood prepared steady state free precession (SSFP) sequences </a:t>
            </a:r>
            <a:r>
              <a:rPr lang="en-IN" sz="1200" b="0" i="0" kern="1200" dirty="0" smtClean="0">
                <a:solidFill>
                  <a:schemeClr val="tx1"/>
                </a:solidFill>
                <a:effectLst/>
                <a:latin typeface="+mn-lt"/>
                <a:ea typeface="+mn-ea"/>
                <a:cs typeface="+mn-cs"/>
              </a:rPr>
              <a:t>provides </a:t>
            </a:r>
            <a:r>
              <a:rPr lang="en-IN" sz="1200" b="0" i="0" u="sng" kern="1200" dirty="0" smtClean="0">
                <a:solidFill>
                  <a:schemeClr val="tx1"/>
                </a:solidFill>
                <a:effectLst/>
                <a:latin typeface="+mn-lt"/>
                <a:ea typeface="+mn-ea"/>
                <a:cs typeface="+mn-cs"/>
              </a:rPr>
              <a:t>intrinsically high definition of the blood pool-myocardium interface </a:t>
            </a:r>
            <a:r>
              <a:rPr lang="en-IN" sz="1200" b="0" i="0" kern="1200" dirty="0" smtClean="0">
                <a:solidFill>
                  <a:schemeClr val="tx1"/>
                </a:solidFill>
                <a:effectLst/>
                <a:latin typeface="+mn-lt"/>
                <a:ea typeface="+mn-ea"/>
                <a:cs typeface="+mn-cs"/>
              </a:rPr>
              <a:t>and forms the basis of morphological assessment.</a:t>
            </a:r>
            <a:endParaRPr lang="en-IN" dirty="0"/>
          </a:p>
        </p:txBody>
      </p:sp>
      <p:sp>
        <p:nvSpPr>
          <p:cNvPr id="4" name="Slide Number Placeholder 3"/>
          <p:cNvSpPr>
            <a:spLocks noGrp="1"/>
          </p:cNvSpPr>
          <p:nvPr>
            <p:ph type="sldNum" sz="quarter" idx="10"/>
          </p:nvPr>
        </p:nvSpPr>
        <p:spPr/>
        <p:txBody>
          <a:bodyPr/>
          <a:lstStyle/>
          <a:p>
            <a:fld id="{0EDA94BC-588A-4FF9-BC0A-666F97EBEC06}" type="slidenum">
              <a:rPr lang="en-IN" smtClean="0"/>
              <a:pPr/>
              <a:t>48</a:t>
            </a:fld>
            <a:endParaRPr lang="en-I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C- </a:t>
            </a:r>
            <a:r>
              <a:rPr lang="en-IN" sz="1200" kern="1200" dirty="0" smtClean="0">
                <a:solidFill>
                  <a:schemeClr val="tx1"/>
                </a:solidFill>
                <a:effectLst/>
                <a:latin typeface="+mn-lt"/>
                <a:ea typeface="+mn-ea"/>
                <a:cs typeface="+mn-cs"/>
              </a:rPr>
              <a:t>demonstrates a </a:t>
            </a:r>
          </a:p>
          <a:p>
            <a:r>
              <a:rPr lang="en-IN" sz="1200" kern="1200" dirty="0" err="1" smtClean="0">
                <a:solidFill>
                  <a:schemeClr val="tx1"/>
                </a:solidFill>
                <a:effectLst/>
                <a:latin typeface="+mn-lt"/>
                <a:ea typeface="+mn-ea"/>
                <a:cs typeface="+mn-cs"/>
              </a:rPr>
              <a:t>Bdumbbell</a:t>
            </a:r>
            <a:r>
              <a:rPr lang="en-IN" sz="1200" kern="1200" dirty="0" smtClean="0">
                <a:solidFill>
                  <a:schemeClr val="tx1"/>
                </a:solidFill>
                <a:effectLst/>
                <a:latin typeface="+mn-lt"/>
                <a:ea typeface="+mn-ea"/>
                <a:cs typeface="+mn-cs"/>
              </a:rPr>
              <a:t>^ configuration of the LV cavity with </a:t>
            </a:r>
            <a:r>
              <a:rPr lang="en-IN" sz="1200" kern="1200" dirty="0" err="1" smtClean="0">
                <a:solidFill>
                  <a:schemeClr val="tx1"/>
                </a:solidFill>
                <a:effectLst/>
                <a:latin typeface="+mn-lt"/>
                <a:ea typeface="+mn-ea"/>
                <a:cs typeface="+mn-cs"/>
              </a:rPr>
              <a:t>midventricular</a:t>
            </a:r>
            <a:r>
              <a:rPr lang="en-IN" sz="1200" kern="1200" dirty="0" smtClean="0">
                <a:solidFill>
                  <a:schemeClr val="tx1"/>
                </a:solidFill>
                <a:effectLst/>
                <a:latin typeface="+mn-lt"/>
                <a:ea typeface="+mn-ea"/>
                <a:cs typeface="+mn-cs"/>
              </a:rPr>
              <a:t> myocardial thickening (asterisks), marked muscular </a:t>
            </a:r>
            <a:r>
              <a:rPr lang="en-IN" sz="1200" kern="1200" dirty="0" err="1" smtClean="0">
                <a:solidFill>
                  <a:schemeClr val="tx1"/>
                </a:solidFill>
                <a:effectLst/>
                <a:latin typeface="+mn-lt"/>
                <a:ea typeface="+mn-ea"/>
                <a:cs typeface="+mn-cs"/>
              </a:rPr>
              <a:t>midcavity</a:t>
            </a:r>
            <a:r>
              <a:rPr lang="en-IN" sz="1200" kern="1200" dirty="0" smtClean="0">
                <a:solidFill>
                  <a:schemeClr val="tx1"/>
                </a:solidFill>
                <a:effectLst/>
                <a:latin typeface="+mn-lt"/>
                <a:ea typeface="+mn-ea"/>
                <a:cs typeface="+mn-cs"/>
              </a:rPr>
              <a:t> systolic constriction and a thin-walled apical aneurysm.</a:t>
            </a:r>
          </a:p>
          <a:p>
            <a:endParaRPr lang="en-IN" sz="1200" kern="1200" dirty="0" smtClean="0">
              <a:solidFill>
                <a:schemeClr val="tx1"/>
              </a:solidFill>
              <a:effectLst/>
              <a:latin typeface="+mn-lt"/>
              <a:ea typeface="+mn-ea"/>
              <a:cs typeface="+mn-cs"/>
            </a:endParaRPr>
          </a:p>
          <a:p>
            <a:r>
              <a:rPr lang="en-IN" sz="1200" kern="1200" dirty="0" smtClean="0">
                <a:solidFill>
                  <a:schemeClr val="tx1"/>
                </a:solidFill>
                <a:effectLst/>
                <a:latin typeface="+mn-lt"/>
                <a:ea typeface="+mn-ea"/>
                <a:cs typeface="+mn-cs"/>
              </a:rPr>
              <a:t>D - Four-chamber LGE MR image clearly depicts the enhanced thinned apical LV aneurysm (arrows) extending from the aneurysm rim into </a:t>
            </a:r>
            <a:endParaRPr lang="en-IN" dirty="0" smtClean="0"/>
          </a:p>
          <a:p>
            <a:r>
              <a:rPr lang="en-IN" sz="1200" kern="1200" dirty="0" smtClean="0">
                <a:solidFill>
                  <a:schemeClr val="tx1"/>
                </a:solidFill>
                <a:effectLst/>
                <a:latin typeface="+mn-lt"/>
                <a:ea typeface="+mn-ea"/>
                <a:cs typeface="+mn-cs"/>
              </a:rPr>
              <a:t>the septum and free wall (arrowheads).</a:t>
            </a:r>
            <a:endParaRPr lang="en-IN" dirty="0"/>
          </a:p>
        </p:txBody>
      </p:sp>
      <p:sp>
        <p:nvSpPr>
          <p:cNvPr id="4" name="Slide Number Placeholder 3"/>
          <p:cNvSpPr>
            <a:spLocks noGrp="1"/>
          </p:cNvSpPr>
          <p:nvPr>
            <p:ph type="sldNum" sz="quarter" idx="10"/>
          </p:nvPr>
        </p:nvSpPr>
        <p:spPr/>
        <p:txBody>
          <a:bodyPr/>
          <a:lstStyle/>
          <a:p>
            <a:fld id="{0EDA94BC-588A-4FF9-BC0A-666F97EBEC06}" type="slidenum">
              <a:rPr lang="en-IN" smtClean="0"/>
              <a:pPr/>
              <a:t>49</a:t>
            </a:fld>
            <a:endParaRPr lang="en-I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smtClean="0">
                <a:solidFill>
                  <a:schemeClr val="tx1"/>
                </a:solidFill>
                <a:effectLst/>
                <a:latin typeface="+mn-lt"/>
                <a:ea typeface="+mn-ea"/>
                <a:cs typeface="+mn-cs"/>
              </a:rPr>
              <a:t>including healthy myocardium, has a specific T1 relaxation time. Alteration of the healthy myocardium by extracellular deposition, </a:t>
            </a:r>
            <a:endParaRPr lang="en-IN" dirty="0" smtClean="0"/>
          </a:p>
          <a:p>
            <a:r>
              <a:rPr lang="en-IN" sz="1200" kern="1200" dirty="0" smtClean="0">
                <a:solidFill>
                  <a:schemeClr val="tx1"/>
                </a:solidFill>
                <a:effectLst/>
                <a:latin typeface="+mn-lt"/>
                <a:ea typeface="+mn-ea"/>
                <a:cs typeface="+mn-cs"/>
              </a:rPr>
              <a:t>including fibrosis, alters its magnetic properties, leading to prolongation of the T1 relaxation time.</a:t>
            </a:r>
          </a:p>
          <a:p>
            <a:endParaRPr lang="en-IN" sz="1200" kern="1200" dirty="0" smtClean="0">
              <a:solidFill>
                <a:schemeClr val="tx1"/>
              </a:solidFill>
              <a:effectLst/>
              <a:latin typeface="+mn-lt"/>
              <a:ea typeface="+mn-ea"/>
              <a:cs typeface="+mn-cs"/>
            </a:endParaRPr>
          </a:p>
          <a:p>
            <a:r>
              <a:rPr lang="en-IN" sz="1200" kern="1200" dirty="0" smtClean="0">
                <a:solidFill>
                  <a:schemeClr val="tx1"/>
                </a:solidFill>
                <a:effectLst/>
                <a:latin typeface="+mn-lt"/>
                <a:ea typeface="+mn-ea"/>
                <a:cs typeface="+mn-cs"/>
              </a:rPr>
              <a:t>In HCM, native T1 has been proposed as </a:t>
            </a:r>
            <a:r>
              <a:rPr lang="en-IN" sz="1200" b="1" kern="1200" dirty="0" smtClean="0">
                <a:solidFill>
                  <a:schemeClr val="tx1"/>
                </a:solidFill>
                <a:effectLst/>
                <a:latin typeface="+mn-lt"/>
                <a:ea typeface="+mn-ea"/>
                <a:cs typeface="+mn-cs"/>
              </a:rPr>
              <a:t>a non</a:t>
            </a:r>
            <a:r>
              <a:rPr lang="en-IN" sz="1200" b="1" kern="1200" baseline="0" dirty="0" smtClean="0">
                <a:solidFill>
                  <a:schemeClr val="tx1"/>
                </a:solidFill>
                <a:effectLst/>
                <a:latin typeface="+mn-lt"/>
                <a:ea typeface="+mn-ea"/>
                <a:cs typeface="+mn-cs"/>
              </a:rPr>
              <a:t> </a:t>
            </a:r>
            <a:r>
              <a:rPr lang="en-IN" sz="1200" b="1" kern="1200" dirty="0" smtClean="0">
                <a:solidFill>
                  <a:schemeClr val="tx1"/>
                </a:solidFill>
                <a:effectLst/>
                <a:latin typeface="+mn-lt"/>
                <a:ea typeface="+mn-ea"/>
                <a:cs typeface="+mn-cs"/>
              </a:rPr>
              <a:t>contrast measure of fibrosis</a:t>
            </a:r>
            <a:r>
              <a:rPr lang="en-IN" sz="1200" kern="1200" dirty="0" smtClean="0">
                <a:solidFill>
                  <a:schemeClr val="tx1"/>
                </a:solidFill>
                <a:effectLst/>
                <a:latin typeface="+mn-lt"/>
                <a:ea typeface="+mn-ea"/>
                <a:cs typeface="+mn-cs"/>
              </a:rPr>
              <a:t>. </a:t>
            </a:r>
            <a:r>
              <a:rPr lang="en-IN" sz="1200" u="sng" kern="1200" dirty="0" smtClean="0">
                <a:solidFill>
                  <a:schemeClr val="tx1"/>
                </a:solidFill>
                <a:effectLst/>
                <a:latin typeface="+mn-lt"/>
                <a:ea typeface="+mn-ea"/>
                <a:cs typeface="+mn-cs"/>
              </a:rPr>
              <a:t>Native T1 time is  most prolonged in areas of LGE but is also abnormally prolonged to a lesser degree in areas free  from DHE, making it a potential earlier marker of  fibrosis.</a:t>
            </a:r>
          </a:p>
          <a:p>
            <a:endParaRPr lang="en-IN" sz="1200" kern="1200" dirty="0" smtClean="0">
              <a:solidFill>
                <a:schemeClr val="tx1"/>
              </a:solidFill>
              <a:effectLst/>
              <a:latin typeface="+mn-lt"/>
              <a:ea typeface="+mn-ea"/>
              <a:cs typeface="+mn-cs"/>
            </a:endParaRPr>
          </a:p>
          <a:p>
            <a:r>
              <a:rPr lang="en-IN" sz="1200" b="0" i="0" kern="1200" dirty="0" smtClean="0">
                <a:solidFill>
                  <a:schemeClr val="tx1"/>
                </a:solidFill>
                <a:effectLst/>
                <a:latin typeface="+mn-lt"/>
                <a:ea typeface="+mn-ea"/>
                <a:cs typeface="+mn-cs"/>
              </a:rPr>
              <a:t>For LGE imaging the patient is administered an intravenous injection of 0.2 </a:t>
            </a:r>
            <a:r>
              <a:rPr lang="en-IN" sz="1200" b="0" i="0" kern="1200" dirty="0" err="1" smtClean="0">
                <a:solidFill>
                  <a:schemeClr val="tx1"/>
                </a:solidFill>
                <a:effectLst/>
                <a:latin typeface="+mn-lt"/>
                <a:ea typeface="+mn-ea"/>
                <a:cs typeface="+mn-cs"/>
              </a:rPr>
              <a:t>mmol</a:t>
            </a:r>
            <a:r>
              <a:rPr lang="en-IN" sz="1200" b="0" i="0" kern="1200" dirty="0" smtClean="0">
                <a:solidFill>
                  <a:schemeClr val="tx1"/>
                </a:solidFill>
                <a:effectLst/>
                <a:latin typeface="+mn-lt"/>
                <a:ea typeface="+mn-ea"/>
                <a:cs typeface="+mn-cs"/>
              </a:rPr>
              <a:t> per kilogram of body weight gadolinium based contrast agent (</a:t>
            </a:r>
            <a:r>
              <a:rPr lang="en-IN" sz="1200" b="0" i="0" kern="1200" dirty="0" err="1" smtClean="0">
                <a:solidFill>
                  <a:schemeClr val="tx1"/>
                </a:solidFill>
                <a:effectLst/>
                <a:latin typeface="+mn-lt"/>
                <a:ea typeface="+mn-ea"/>
                <a:cs typeface="+mn-cs"/>
              </a:rPr>
              <a:t>Gadovist</a:t>
            </a:r>
            <a:r>
              <a:rPr lang="en-IN" sz="1200" b="0" i="0" kern="1200" dirty="0" smtClean="0">
                <a:solidFill>
                  <a:schemeClr val="tx1"/>
                </a:solidFill>
                <a:effectLst/>
                <a:latin typeface="+mn-lt"/>
                <a:ea typeface="+mn-ea"/>
                <a:cs typeface="+mn-cs"/>
              </a:rPr>
              <a:t> 1.0, Bayer Schering Pharma, Berlin-Wedding, Germany) at 1-2 mL/s. Ten minutes after injection time LGE images are acquired</a:t>
            </a:r>
            <a:endParaRPr lang="en-IN" sz="1200" kern="1200" dirty="0" smtClean="0">
              <a:solidFill>
                <a:schemeClr val="tx1"/>
              </a:solidFill>
              <a:effectLst/>
              <a:latin typeface="+mn-lt"/>
              <a:ea typeface="+mn-ea"/>
              <a:cs typeface="+mn-cs"/>
            </a:endParaRPr>
          </a:p>
          <a:p>
            <a:endParaRPr lang="en-IN" dirty="0"/>
          </a:p>
        </p:txBody>
      </p:sp>
      <p:sp>
        <p:nvSpPr>
          <p:cNvPr id="4" name="Slide Number Placeholder 3"/>
          <p:cNvSpPr>
            <a:spLocks noGrp="1"/>
          </p:cNvSpPr>
          <p:nvPr>
            <p:ph type="sldNum" sz="quarter" idx="10"/>
          </p:nvPr>
        </p:nvSpPr>
        <p:spPr/>
        <p:txBody>
          <a:bodyPr/>
          <a:lstStyle/>
          <a:p>
            <a:fld id="{0EDA94BC-588A-4FF9-BC0A-666F97EBEC06}" type="slidenum">
              <a:rPr lang="en-IN" smtClean="0"/>
              <a:pPr/>
              <a:t>50</a:t>
            </a:fld>
            <a:endParaRPr lang="en-I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195" indent="0">
              <a:lnSpc>
                <a:spcPct val="100000"/>
              </a:lnSpc>
              <a:spcBef>
                <a:spcPts val="565"/>
              </a:spcBef>
              <a:buClr>
                <a:srgbClr val="DDDDDD"/>
              </a:buClr>
              <a:buSzPct val="8000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dirty="0" smtClean="0">
                <a:ea typeface="AR PL SungtiL GB" charset="0"/>
                <a:cs typeface="AR PL SungtiL GB" charset="0"/>
              </a:rPr>
              <a:t>Markedly elevated LV mass index (men &gt; </a:t>
            </a:r>
          </a:p>
          <a:p>
            <a:pPr marL="421005" indent="-382905">
              <a:lnSpc>
                <a:spcPct val="100000"/>
              </a:lnSpc>
              <a:spcBef>
                <a:spcPts val="565"/>
              </a:spcBef>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dirty="0" smtClean="0">
                <a:ea typeface="AR PL SungtiL GB" charset="0"/>
                <a:cs typeface="AR PL SungtiL GB" charset="0"/>
              </a:rPr>
              <a:t>91 g/m</a:t>
            </a:r>
            <a:r>
              <a:rPr lang="en-US" baseline="30000" dirty="0" smtClean="0">
                <a:ea typeface="AR PL SungtiL GB" charset="0"/>
                <a:cs typeface="AR PL SungtiL GB" charset="0"/>
              </a:rPr>
              <a:t>2,</a:t>
            </a:r>
            <a:r>
              <a:rPr lang="en-US" dirty="0" smtClean="0">
                <a:ea typeface="AR PL SungtiL GB" charset="0"/>
                <a:cs typeface="AR PL SungtiL GB" charset="0"/>
              </a:rPr>
              <a:t> women &gt; 69 g/m</a:t>
            </a:r>
            <a:r>
              <a:rPr lang="en-US" baseline="30000" dirty="0" smtClean="0">
                <a:ea typeface="AR PL SungtiL GB" charset="0"/>
                <a:cs typeface="AR PL SungtiL GB" charset="0"/>
              </a:rPr>
              <a:t>2</a:t>
            </a:r>
            <a:r>
              <a:rPr lang="en-US" dirty="0" smtClean="0">
                <a:ea typeface="AR PL SungtiL GB" charset="0"/>
                <a:cs typeface="AR PL SungtiL GB" charset="0"/>
              </a:rPr>
              <a:t>) - sensitive(100%)</a:t>
            </a:r>
          </a:p>
          <a:p>
            <a:pPr marL="419100" indent="-382905">
              <a:lnSpc>
                <a:spcPct val="100000"/>
              </a:lnSpc>
              <a:spcBef>
                <a:spcPts val="565"/>
              </a:spcBef>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endParaRPr lang="en-US" dirty="0" smtClean="0">
              <a:ea typeface="AR PL SungtiL GB" charset="0"/>
              <a:cs typeface="AR PL SungtiL GB" charset="0"/>
            </a:endParaRPr>
          </a:p>
          <a:p>
            <a:pPr marL="36195" indent="0">
              <a:lnSpc>
                <a:spcPct val="100000"/>
              </a:lnSpc>
              <a:spcBef>
                <a:spcPts val="565"/>
              </a:spcBef>
              <a:buClr>
                <a:srgbClr val="DDDDDD"/>
              </a:buClr>
              <a:buSzPct val="8000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dirty="0" smtClean="0">
                <a:ea typeface="AR PL SungtiL GB" charset="0"/>
                <a:cs typeface="AR PL SungtiL GB" charset="0"/>
              </a:rPr>
              <a:t>Maximal wall thickness of more than 30 mm  specific (91%) for cardiac deaths</a:t>
            </a:r>
          </a:p>
          <a:p>
            <a:endParaRPr lang="en-IN" dirty="0" smtClean="0"/>
          </a:p>
          <a:p>
            <a:endParaRPr lang="en-IN" dirty="0"/>
          </a:p>
        </p:txBody>
      </p:sp>
      <p:sp>
        <p:nvSpPr>
          <p:cNvPr id="4" name="Slide Number Placeholder 3"/>
          <p:cNvSpPr>
            <a:spLocks noGrp="1"/>
          </p:cNvSpPr>
          <p:nvPr>
            <p:ph type="sldNum" sz="quarter" idx="10"/>
          </p:nvPr>
        </p:nvSpPr>
        <p:spPr/>
        <p:txBody>
          <a:bodyPr/>
          <a:lstStyle/>
          <a:p>
            <a:fld id="{0EDA94BC-588A-4FF9-BC0A-666F97EBEC06}" type="slidenum">
              <a:rPr lang="en-IN" smtClean="0"/>
              <a:pPr/>
              <a:t>52</a:t>
            </a:fld>
            <a:endParaRPr lang="en-I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Two transducers are required to measure  and compare pressures and calculate gradients .</a:t>
            </a:r>
          </a:p>
          <a:p>
            <a:endParaRPr lang="en-IN" dirty="0"/>
          </a:p>
        </p:txBody>
      </p:sp>
      <p:sp>
        <p:nvSpPr>
          <p:cNvPr id="4" name="Slide Number Placeholder 3"/>
          <p:cNvSpPr>
            <a:spLocks noGrp="1"/>
          </p:cNvSpPr>
          <p:nvPr>
            <p:ph type="sldNum" sz="quarter" idx="10"/>
          </p:nvPr>
        </p:nvSpPr>
        <p:spPr/>
        <p:txBody>
          <a:bodyPr/>
          <a:lstStyle/>
          <a:p>
            <a:fld id="{0EDA94BC-588A-4FF9-BC0A-666F97EBEC06}" type="slidenum">
              <a:rPr lang="en-IN" smtClean="0"/>
              <a:pPr/>
              <a:t>54</a:t>
            </a:fld>
            <a:endParaRPr lang="en-I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smtClean="0">
                <a:solidFill>
                  <a:schemeClr val="tx1"/>
                </a:solidFill>
                <a:effectLst/>
                <a:latin typeface="+mn-lt"/>
                <a:ea typeface="+mn-ea"/>
                <a:cs typeface="+mn-cs"/>
              </a:rPr>
              <a:t>extensive LGE on contrast- </a:t>
            </a:r>
            <a:endParaRPr lang="en-IN" dirty="0" smtClean="0"/>
          </a:p>
          <a:p>
            <a:r>
              <a:rPr lang="en-IN" sz="1200" kern="1200" dirty="0" smtClean="0">
                <a:solidFill>
                  <a:schemeClr val="tx1"/>
                </a:solidFill>
                <a:effectLst/>
                <a:latin typeface="+mn-lt"/>
                <a:ea typeface="+mn-ea"/>
                <a:cs typeface="+mn-cs"/>
              </a:rPr>
              <a:t>enhanced CMR (particularly when it is present in 15% or more of the LV mass) has been shown to be </a:t>
            </a:r>
            <a:endParaRPr lang="en-IN" dirty="0" smtClean="0"/>
          </a:p>
          <a:p>
            <a:r>
              <a:rPr lang="en-IN" sz="1200" kern="1200" dirty="0" smtClean="0">
                <a:solidFill>
                  <a:schemeClr val="tx1"/>
                </a:solidFill>
                <a:effectLst/>
                <a:latin typeface="+mn-lt"/>
                <a:ea typeface="+mn-ea"/>
                <a:cs typeface="+mn-cs"/>
              </a:rPr>
              <a:t>associated with an increased SD risk; it is a new marker and independent predictor of SD, even in the </a:t>
            </a:r>
            <a:endParaRPr lang="en-IN" dirty="0" smtClean="0"/>
          </a:p>
          <a:p>
            <a:r>
              <a:rPr lang="en-IN" sz="1200" kern="1200" dirty="0" smtClean="0">
                <a:solidFill>
                  <a:schemeClr val="tx1"/>
                </a:solidFill>
                <a:effectLst/>
                <a:latin typeface="+mn-lt"/>
                <a:ea typeface="+mn-ea"/>
                <a:cs typeface="+mn-cs"/>
              </a:rPr>
              <a:t>absence of conventional risk factors, and its presence would lead to consideration of a prophylactic ICD</a:t>
            </a:r>
            <a:endParaRPr lang="en-IN" dirty="0"/>
          </a:p>
        </p:txBody>
      </p:sp>
      <p:sp>
        <p:nvSpPr>
          <p:cNvPr id="4" name="Slide Number Placeholder 3"/>
          <p:cNvSpPr>
            <a:spLocks noGrp="1"/>
          </p:cNvSpPr>
          <p:nvPr>
            <p:ph type="sldNum" sz="quarter" idx="10"/>
          </p:nvPr>
        </p:nvSpPr>
        <p:spPr/>
        <p:txBody>
          <a:bodyPr/>
          <a:lstStyle/>
          <a:p>
            <a:fld id="{0EDA94BC-588A-4FF9-BC0A-666F97EBEC06}" type="slidenum">
              <a:rPr lang="en-IN" smtClean="0"/>
              <a:pPr/>
              <a:t>62</a:t>
            </a:fld>
            <a:endParaRPr lang="en-I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Beyond 60y not</a:t>
            </a:r>
            <a:r>
              <a:rPr lang="en-IN" baseline="0" dirty="0" smtClean="0"/>
              <a:t> indicated …reduced risk for SCD</a:t>
            </a:r>
          </a:p>
          <a:p>
            <a:r>
              <a:rPr lang="en-IN" baseline="0" dirty="0" smtClean="0"/>
              <a:t>In young can consider S/C ICDs instead of </a:t>
            </a:r>
            <a:r>
              <a:rPr lang="en-IN" baseline="0" dirty="0" err="1" smtClean="0"/>
              <a:t>transvenous</a:t>
            </a:r>
            <a:r>
              <a:rPr lang="en-IN" baseline="0" dirty="0" smtClean="0"/>
              <a:t> ICDs</a:t>
            </a:r>
          </a:p>
          <a:p>
            <a:endParaRPr lang="en-IN" baseline="0" dirty="0" smtClean="0"/>
          </a:p>
          <a:p>
            <a:r>
              <a:rPr lang="en-IN" baseline="0" dirty="0" smtClean="0"/>
              <a:t>RFA </a:t>
            </a:r>
            <a:r>
              <a:rPr lang="en-IN" baseline="0" dirty="0" err="1" smtClean="0"/>
              <a:t>ony</a:t>
            </a:r>
            <a:r>
              <a:rPr lang="en-IN" baseline="0" dirty="0" smtClean="0"/>
              <a:t> in LV apical aneurysms – </a:t>
            </a:r>
            <a:r>
              <a:rPr lang="en-IN" baseline="0" dirty="0" err="1" smtClean="0"/>
              <a:t>arrythmoc</a:t>
            </a:r>
            <a:r>
              <a:rPr lang="en-IN" baseline="0" dirty="0" smtClean="0"/>
              <a:t> focus can be abolished.</a:t>
            </a:r>
            <a:endParaRPr lang="en-IN" dirty="0"/>
          </a:p>
        </p:txBody>
      </p:sp>
      <p:sp>
        <p:nvSpPr>
          <p:cNvPr id="4" name="Slide Number Placeholder 3"/>
          <p:cNvSpPr>
            <a:spLocks noGrp="1"/>
          </p:cNvSpPr>
          <p:nvPr>
            <p:ph type="sldNum" sz="quarter" idx="10"/>
          </p:nvPr>
        </p:nvSpPr>
        <p:spPr/>
        <p:txBody>
          <a:bodyPr/>
          <a:lstStyle/>
          <a:p>
            <a:fld id="{0EDA94BC-588A-4FF9-BC0A-666F97EBEC06}" type="slidenum">
              <a:rPr lang="en-IN" smtClean="0"/>
              <a:pPr/>
              <a:t>64</a:t>
            </a:fld>
            <a:endParaRPr lang="en-I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smtClean="0">
                <a:solidFill>
                  <a:schemeClr val="tx1"/>
                </a:solidFill>
                <a:effectLst/>
                <a:latin typeface="+mn-lt"/>
                <a:ea typeface="+mn-ea"/>
                <a:cs typeface="+mn-cs"/>
              </a:rPr>
              <a:t>β-myosin heavy chain (</a:t>
            </a:r>
            <a:r>
              <a:rPr lang="en-IN" sz="1200" i="1" kern="1200" dirty="0" smtClean="0">
                <a:solidFill>
                  <a:schemeClr val="tx1"/>
                </a:solidFill>
                <a:effectLst/>
                <a:latin typeface="+mn-lt"/>
                <a:ea typeface="+mn-ea"/>
                <a:cs typeface="+mn-cs"/>
              </a:rPr>
              <a:t>MYH7</a:t>
            </a:r>
            <a:r>
              <a:rPr lang="en-IN" sz="1200" kern="1200" dirty="0" smtClean="0">
                <a:solidFill>
                  <a:schemeClr val="tx1"/>
                </a:solidFill>
                <a:effectLst/>
                <a:latin typeface="+mn-lt"/>
                <a:ea typeface="+mn-ea"/>
                <a:cs typeface="+mn-cs"/>
              </a:rPr>
              <a:t>) and myosin-binding protein C (</a:t>
            </a:r>
            <a:r>
              <a:rPr lang="en-IN" sz="1200" i="1" kern="1200" dirty="0" smtClean="0">
                <a:solidFill>
                  <a:schemeClr val="tx1"/>
                </a:solidFill>
                <a:effectLst/>
                <a:latin typeface="+mn-lt"/>
                <a:ea typeface="+mn-ea"/>
                <a:cs typeface="+mn-cs"/>
              </a:rPr>
              <a:t>MYBPC3</a:t>
            </a:r>
            <a:r>
              <a:rPr lang="en-IN" sz="1200" kern="1200" dirty="0" smtClean="0">
                <a:solidFill>
                  <a:schemeClr val="tx1"/>
                </a:solidFill>
                <a:effectLst/>
                <a:latin typeface="+mn-lt"/>
                <a:ea typeface="+mn-ea"/>
                <a:cs typeface="+mn-cs"/>
              </a:rPr>
              <a:t>) </a:t>
            </a:r>
            <a:endParaRPr lang="en-IN" dirty="0" smtClean="0"/>
          </a:p>
          <a:p>
            <a:r>
              <a:rPr lang="en-IN" sz="1200" kern="1200" dirty="0" smtClean="0">
                <a:solidFill>
                  <a:schemeClr val="tx1"/>
                </a:solidFill>
                <a:effectLst/>
                <a:latin typeface="+mn-lt"/>
                <a:ea typeface="+mn-ea"/>
                <a:cs typeface="+mn-cs"/>
              </a:rPr>
              <a:t>are by far the most common, accounting for 70% of patients for whom genotyping has been successful. </a:t>
            </a:r>
          </a:p>
          <a:p>
            <a:endParaRPr lang="en-IN" sz="1200" kern="1200" dirty="0" smtClean="0">
              <a:solidFill>
                <a:schemeClr val="tx1"/>
              </a:solidFill>
              <a:effectLst/>
              <a:latin typeface="+mn-lt"/>
              <a:ea typeface="+mn-ea"/>
              <a:cs typeface="+mn-cs"/>
            </a:endParaRPr>
          </a:p>
          <a:p>
            <a:endParaRPr lang="en-IN" sz="1200" kern="1200" dirty="0" smtClean="0">
              <a:solidFill>
                <a:schemeClr val="tx1"/>
              </a:solidFill>
              <a:effectLst/>
              <a:latin typeface="+mn-lt"/>
              <a:ea typeface="+mn-ea"/>
              <a:cs typeface="+mn-cs"/>
            </a:endParaRPr>
          </a:p>
          <a:p>
            <a:r>
              <a:rPr lang="en-IN" sz="1200" kern="1200" dirty="0" smtClean="0">
                <a:solidFill>
                  <a:schemeClr val="tx1"/>
                </a:solidFill>
                <a:effectLst/>
                <a:latin typeface="+mn-lt"/>
                <a:ea typeface="+mn-ea"/>
                <a:cs typeface="+mn-cs"/>
              </a:rPr>
              <a:t>heterogeneity of HCM is the recognition of over 1500 individual </a:t>
            </a:r>
            <a:endParaRPr lang="en-IN" dirty="0" smtClean="0"/>
          </a:p>
          <a:p>
            <a:r>
              <a:rPr lang="en-IN" sz="1200" kern="1200" dirty="0" smtClean="0">
                <a:solidFill>
                  <a:schemeClr val="tx1"/>
                </a:solidFill>
                <a:effectLst/>
                <a:latin typeface="+mn-lt"/>
                <a:ea typeface="+mn-ea"/>
                <a:cs typeface="+mn-cs"/>
              </a:rPr>
              <a:t>mutations (largely missense), most of which are unique to individual families…………..</a:t>
            </a:r>
            <a:endParaRPr lang="en-IN" dirty="0"/>
          </a:p>
        </p:txBody>
      </p:sp>
      <p:sp>
        <p:nvSpPr>
          <p:cNvPr id="4" name="Slide Number Placeholder 3"/>
          <p:cNvSpPr>
            <a:spLocks noGrp="1"/>
          </p:cNvSpPr>
          <p:nvPr>
            <p:ph type="sldNum" sz="quarter" idx="10"/>
          </p:nvPr>
        </p:nvSpPr>
        <p:spPr/>
        <p:txBody>
          <a:bodyPr/>
          <a:lstStyle/>
          <a:p>
            <a:fld id="{0EDA94BC-588A-4FF9-BC0A-666F97EBEC06}" type="slidenum">
              <a:rPr lang="en-IN" smtClean="0"/>
              <a:pPr/>
              <a:t>6</a:t>
            </a:fld>
            <a:endParaRPr lang="en-I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19100" indent="-382905" hangingPunct="1">
              <a:lnSpc>
                <a:spcPct val="100000"/>
              </a:lnSpc>
              <a:spcBef>
                <a:spcPts val="60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1200" dirty="0" smtClean="0">
                <a:ea typeface="AR PL SungtiL GB" charset="0"/>
                <a:cs typeface="AR PL SungtiL GB" charset="0"/>
              </a:rPr>
              <a:t>verapamil - sustained symptomatic improvement in &lt;50% of patients</a:t>
            </a:r>
          </a:p>
          <a:p>
            <a:pPr marL="421005" indent="-382905" hangingPunct="1">
              <a:lnSpc>
                <a:spcPct val="100000"/>
              </a:lnSpc>
              <a:spcBef>
                <a:spcPts val="600"/>
              </a:spcBef>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1200" dirty="0" smtClean="0">
                <a:ea typeface="AR PL SungtiL GB" charset="0"/>
                <a:cs typeface="AR PL SungtiL GB" charset="0"/>
              </a:rPr>
              <a:t>    - resting heart rate of 60 beats/min and may require up to 480 mg/d.</a:t>
            </a:r>
          </a:p>
          <a:p>
            <a:endParaRPr lang="en-IN" dirty="0"/>
          </a:p>
        </p:txBody>
      </p:sp>
      <p:sp>
        <p:nvSpPr>
          <p:cNvPr id="4" name="Slide Number Placeholder 3"/>
          <p:cNvSpPr>
            <a:spLocks noGrp="1"/>
          </p:cNvSpPr>
          <p:nvPr>
            <p:ph type="sldNum" sz="quarter" idx="10"/>
          </p:nvPr>
        </p:nvSpPr>
        <p:spPr/>
        <p:txBody>
          <a:bodyPr/>
          <a:lstStyle/>
          <a:p>
            <a:fld id="{0EDA94BC-588A-4FF9-BC0A-666F97EBEC06}" type="slidenum">
              <a:rPr lang="en-IN" smtClean="0"/>
              <a:pPr/>
              <a:t>65</a:t>
            </a:fld>
            <a:endParaRPr lang="en-I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p:txBody>
          <a:bodyPr/>
          <a:lstStyle/>
          <a:p>
            <a:fld id="{03838020-3E22-4E87-BAF6-A90940649BC7}" type="slidenum">
              <a:rPr lang="en-US"/>
              <a:pPr/>
              <a:t>67</a:t>
            </a:fld>
            <a:endParaRPr lang="en-US"/>
          </a:p>
        </p:txBody>
      </p:sp>
      <p:sp>
        <p:nvSpPr>
          <p:cNvPr id="202753" name="Rectangle 1"/>
          <p:cNvSpPr txBox="1">
            <a:spLocks noGrp="1" noRot="1" noChangeAspect="1" noChangeArrowheads="1"/>
          </p:cNvSpPr>
          <p:nvPr>
            <p:ph type="sldImg"/>
          </p:nvPr>
        </p:nvSpPr>
        <p:spPr bwMode="auto">
          <a:xfrm>
            <a:off x="382588" y="695325"/>
            <a:ext cx="6091237" cy="3427413"/>
          </a:xfrm>
          <a:prstGeom prst="rect">
            <a:avLst/>
          </a:prstGeom>
          <a:solidFill>
            <a:srgbClr val="FFFFFF"/>
          </a:solidFill>
          <a:ln>
            <a:solidFill>
              <a:srgbClr val="000000"/>
            </a:solidFill>
            <a:miter lim="800000"/>
          </a:ln>
        </p:spPr>
      </p:sp>
      <p:sp>
        <p:nvSpPr>
          <p:cNvPr id="202754" name="Rectangle 2"/>
          <p:cNvSpPr txBox="1">
            <a:spLocks noGrp="1" noChangeArrowheads="1"/>
          </p:cNvSpPr>
          <p:nvPr>
            <p:ph type="body" idx="1"/>
          </p:nvPr>
        </p:nvSpPr>
        <p:spPr bwMode="auto">
          <a:xfrm>
            <a:off x="685512" y="4343230"/>
            <a:ext cx="5486976" cy="4115139"/>
          </a:xfrm>
          <a:prstGeom prst="rect">
            <a:avLst/>
          </a:prstGeom>
          <a:noFill/>
          <a:ln cap="flat">
            <a:round/>
          </a:ln>
        </p:spPr>
        <p:txBody>
          <a:bodyPr wrap="none" anchor="ct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err="1" smtClean="0"/>
              <a:t>Mevacampten</a:t>
            </a:r>
            <a:r>
              <a:rPr lang="en-IN" baseline="0" dirty="0" smtClean="0"/>
              <a:t> was the first drug that targeted the underlying pathology </a:t>
            </a:r>
            <a:r>
              <a:rPr lang="en-IN" baseline="0" dirty="0" err="1" smtClean="0"/>
              <a:t>og</a:t>
            </a:r>
            <a:r>
              <a:rPr lang="en-IN" baseline="0" dirty="0" smtClean="0"/>
              <a:t> HCM.</a:t>
            </a:r>
          </a:p>
          <a:p>
            <a:endParaRPr lang="en-IN" dirty="0"/>
          </a:p>
        </p:txBody>
      </p:sp>
      <p:sp>
        <p:nvSpPr>
          <p:cNvPr id="4" name="Slide Number Placeholder 3"/>
          <p:cNvSpPr>
            <a:spLocks noGrp="1"/>
          </p:cNvSpPr>
          <p:nvPr>
            <p:ph type="sldNum" sz="quarter" idx="10"/>
          </p:nvPr>
        </p:nvSpPr>
        <p:spPr/>
        <p:txBody>
          <a:bodyPr/>
          <a:lstStyle/>
          <a:p>
            <a:fld id="{0EDA94BC-588A-4FF9-BC0A-666F97EBEC06}" type="slidenum">
              <a:rPr lang="en-IN" smtClean="0"/>
              <a:pPr/>
              <a:t>69</a:t>
            </a:fld>
            <a:endParaRPr lang="en-I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smtClean="0">
                <a:solidFill>
                  <a:schemeClr val="tx1"/>
                </a:solidFill>
                <a:effectLst/>
                <a:latin typeface="+mn-lt"/>
                <a:ea typeface="+mn-ea"/>
                <a:cs typeface="+mn-cs"/>
              </a:rPr>
              <a:t>In patients with HOCM and symptoms refractory to optimal medical therapy, septal reduction therapy </a:t>
            </a:r>
            <a:endParaRPr lang="en-IN" dirty="0" smtClean="0"/>
          </a:p>
          <a:p>
            <a:r>
              <a:rPr lang="en-IN" sz="1200" kern="1200" dirty="0" smtClean="0">
                <a:solidFill>
                  <a:schemeClr val="tx1"/>
                </a:solidFill>
                <a:effectLst/>
                <a:latin typeface="+mn-lt"/>
                <a:ea typeface="+mn-ea"/>
                <a:cs typeface="+mn-cs"/>
              </a:rPr>
              <a:t>(SRT) with either alcohol septal ablation or surgical septal </a:t>
            </a:r>
            <a:r>
              <a:rPr lang="en-IN" sz="1200" kern="1200" dirty="0" err="1" smtClean="0">
                <a:solidFill>
                  <a:schemeClr val="tx1"/>
                </a:solidFill>
                <a:effectLst/>
                <a:latin typeface="+mn-lt"/>
                <a:ea typeface="+mn-ea"/>
                <a:cs typeface="+mn-cs"/>
              </a:rPr>
              <a:t>myectomy</a:t>
            </a:r>
            <a:r>
              <a:rPr lang="en-IN" sz="1200" kern="1200" dirty="0" smtClean="0">
                <a:solidFill>
                  <a:schemeClr val="tx1"/>
                </a:solidFill>
                <a:effectLst/>
                <a:latin typeface="+mn-lt"/>
                <a:ea typeface="+mn-ea"/>
                <a:cs typeface="+mn-cs"/>
              </a:rPr>
              <a:t> may be considered.</a:t>
            </a:r>
          </a:p>
          <a:p>
            <a:endParaRPr lang="en-IN" sz="1200" kern="1200" dirty="0" smtClean="0">
              <a:solidFill>
                <a:schemeClr val="tx1"/>
              </a:solidFill>
              <a:effectLst/>
              <a:latin typeface="+mn-lt"/>
              <a:ea typeface="+mn-ea"/>
              <a:cs typeface="+mn-cs"/>
            </a:endParaRPr>
          </a:p>
          <a:p>
            <a:r>
              <a:rPr lang="en-IN" sz="1200" kern="1200" dirty="0" smtClean="0">
                <a:solidFill>
                  <a:schemeClr val="tx1"/>
                </a:solidFill>
                <a:effectLst/>
                <a:latin typeface="+mn-lt"/>
                <a:ea typeface="+mn-ea"/>
                <a:cs typeface="+mn-cs"/>
              </a:rPr>
              <a:t>because of the potential for creating a ventricular septal defect, septal ablation should not be </a:t>
            </a:r>
            <a:endParaRPr lang="en-IN" dirty="0" smtClean="0"/>
          </a:p>
          <a:p>
            <a:r>
              <a:rPr lang="en-IN" sz="1200" kern="1200" dirty="0" smtClean="0">
                <a:solidFill>
                  <a:schemeClr val="tx1"/>
                </a:solidFill>
                <a:effectLst/>
                <a:latin typeface="+mn-lt"/>
                <a:ea typeface="+mn-ea"/>
                <a:cs typeface="+mn-cs"/>
              </a:rPr>
              <a:t>performed if the target septal thickness is &lt; 15 mm</a:t>
            </a:r>
          </a:p>
          <a:p>
            <a:endParaRPr lang="en-IN" sz="1200" kern="1200" dirty="0" smtClean="0">
              <a:solidFill>
                <a:schemeClr val="tx1"/>
              </a:solidFill>
              <a:effectLst/>
              <a:latin typeface="+mn-lt"/>
              <a:ea typeface="+mn-ea"/>
              <a:cs typeface="+mn-cs"/>
            </a:endParaRPr>
          </a:p>
          <a:p>
            <a:endParaRPr lang="en-IN" dirty="0"/>
          </a:p>
        </p:txBody>
      </p:sp>
      <p:sp>
        <p:nvSpPr>
          <p:cNvPr id="4" name="Slide Number Placeholder 3"/>
          <p:cNvSpPr>
            <a:spLocks noGrp="1"/>
          </p:cNvSpPr>
          <p:nvPr>
            <p:ph type="sldNum" sz="quarter" idx="10"/>
          </p:nvPr>
        </p:nvSpPr>
        <p:spPr/>
        <p:txBody>
          <a:bodyPr/>
          <a:lstStyle/>
          <a:p>
            <a:fld id="{0EDA94BC-588A-4FF9-BC0A-666F97EBEC06}" type="slidenum">
              <a:rPr lang="en-IN" smtClean="0"/>
              <a:pPr/>
              <a:t>72</a:t>
            </a:fld>
            <a:endParaRPr lang="en-I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smtClean="0">
                <a:solidFill>
                  <a:schemeClr val="tx1"/>
                </a:solidFill>
                <a:effectLst/>
                <a:latin typeface="+mn-lt"/>
                <a:ea typeface="+mn-ea"/>
                <a:cs typeface="+mn-cs"/>
              </a:rPr>
              <a:t>This segment is usually but not always supplied by the first septal branch of the left anterior descending coronary artery.</a:t>
            </a:r>
            <a:endParaRPr lang="en-IN" dirty="0"/>
          </a:p>
        </p:txBody>
      </p:sp>
      <p:sp>
        <p:nvSpPr>
          <p:cNvPr id="4" name="Slide Number Placeholder 3"/>
          <p:cNvSpPr>
            <a:spLocks noGrp="1"/>
          </p:cNvSpPr>
          <p:nvPr>
            <p:ph type="sldNum" sz="quarter" idx="10"/>
          </p:nvPr>
        </p:nvSpPr>
        <p:spPr/>
        <p:txBody>
          <a:bodyPr/>
          <a:lstStyle/>
          <a:p>
            <a:fld id="{0EDA94BC-588A-4FF9-BC0A-666F97EBEC06}" type="slidenum">
              <a:rPr lang="en-IN" smtClean="0"/>
              <a:pPr/>
              <a:t>75</a:t>
            </a:fld>
            <a:endParaRPr lang="en-I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smtClean="0">
                <a:solidFill>
                  <a:schemeClr val="tx1"/>
                </a:solidFill>
                <a:effectLst/>
                <a:latin typeface="+mn-lt"/>
                <a:ea typeface="+mn-ea"/>
                <a:cs typeface="+mn-cs"/>
              </a:rPr>
              <a:t>Myocardial stunning may be responsible in large part for the immediate reduction in gradient. </a:t>
            </a:r>
            <a:endParaRPr lang="en-IN" dirty="0" smtClean="0"/>
          </a:p>
          <a:p>
            <a:r>
              <a:rPr lang="en-IN" sz="1200" kern="1200" dirty="0" smtClean="0">
                <a:solidFill>
                  <a:schemeClr val="tx1"/>
                </a:solidFill>
                <a:effectLst/>
                <a:latin typeface="+mn-lt"/>
                <a:ea typeface="+mn-ea"/>
                <a:cs typeface="+mn-cs"/>
              </a:rPr>
              <a:t>After recovery from stunning, ultimate gradient reduction is associated with </a:t>
            </a:r>
            <a:r>
              <a:rPr lang="en-IN" sz="1200" b="1" kern="1200" dirty="0" err="1" smtClean="0">
                <a:solidFill>
                  <a:schemeClr val="tx1"/>
                </a:solidFill>
                <a:effectLst/>
                <a:latin typeface="+mn-lt"/>
                <a:ea typeface="+mn-ea"/>
                <a:cs typeface="+mn-cs"/>
              </a:rPr>
              <a:t>remodeling</a:t>
            </a:r>
            <a:r>
              <a:rPr lang="en-IN" sz="1200" b="1" kern="1200" dirty="0" smtClean="0">
                <a:solidFill>
                  <a:schemeClr val="tx1"/>
                </a:solidFill>
                <a:effectLst/>
                <a:latin typeface="+mn-lt"/>
                <a:ea typeface="+mn-ea"/>
                <a:cs typeface="+mn-cs"/>
              </a:rPr>
              <a:t> of the </a:t>
            </a:r>
            <a:endParaRPr lang="en-IN" b="1" dirty="0" smtClean="0"/>
          </a:p>
          <a:p>
            <a:r>
              <a:rPr lang="en-IN" sz="1200" b="1" kern="1200" dirty="0" smtClean="0">
                <a:solidFill>
                  <a:schemeClr val="tx1"/>
                </a:solidFill>
                <a:effectLst/>
                <a:latin typeface="+mn-lt"/>
                <a:ea typeface="+mn-ea"/>
                <a:cs typeface="+mn-cs"/>
              </a:rPr>
              <a:t>septum with an increase in LVOT area.</a:t>
            </a:r>
            <a:endParaRPr lang="en-IN" b="1" dirty="0"/>
          </a:p>
        </p:txBody>
      </p:sp>
      <p:sp>
        <p:nvSpPr>
          <p:cNvPr id="4" name="Slide Number Placeholder 3"/>
          <p:cNvSpPr>
            <a:spLocks noGrp="1"/>
          </p:cNvSpPr>
          <p:nvPr>
            <p:ph type="sldNum" sz="quarter" idx="10"/>
          </p:nvPr>
        </p:nvSpPr>
        <p:spPr/>
        <p:txBody>
          <a:bodyPr/>
          <a:lstStyle/>
          <a:p>
            <a:fld id="{0EDA94BC-588A-4FF9-BC0A-666F97EBEC06}" type="slidenum">
              <a:rPr lang="en-IN" smtClean="0"/>
              <a:pPr/>
              <a:t>76</a:t>
            </a:fld>
            <a:endParaRPr lang="en-I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p:txBody>
          <a:bodyPr/>
          <a:lstStyle/>
          <a:p>
            <a:fld id="{12599D2B-FC27-4F0D-B2E0-5F4BE28C9B92}" type="slidenum">
              <a:rPr lang="en-US"/>
              <a:pPr/>
              <a:t>77</a:t>
            </a:fld>
            <a:endParaRPr lang="en-US"/>
          </a:p>
        </p:txBody>
      </p:sp>
      <p:sp>
        <p:nvSpPr>
          <p:cNvPr id="214017" name="Rectangle 1"/>
          <p:cNvSpPr txBox="1">
            <a:spLocks noGrp="1" noRot="1" noChangeAspect="1" noChangeArrowheads="1"/>
          </p:cNvSpPr>
          <p:nvPr>
            <p:ph type="sldImg"/>
          </p:nvPr>
        </p:nvSpPr>
        <p:spPr bwMode="auto">
          <a:xfrm>
            <a:off x="382588" y="695325"/>
            <a:ext cx="6091237" cy="3427413"/>
          </a:xfrm>
          <a:prstGeom prst="rect">
            <a:avLst/>
          </a:prstGeom>
          <a:solidFill>
            <a:srgbClr val="FFFFFF"/>
          </a:solidFill>
          <a:ln>
            <a:solidFill>
              <a:srgbClr val="000000"/>
            </a:solidFill>
            <a:miter lim="800000"/>
          </a:ln>
        </p:spPr>
      </p:sp>
      <p:sp>
        <p:nvSpPr>
          <p:cNvPr id="214018" name="Rectangle 2"/>
          <p:cNvSpPr txBox="1">
            <a:spLocks noGrp="1" noChangeArrowheads="1"/>
          </p:cNvSpPr>
          <p:nvPr>
            <p:ph type="body" idx="1"/>
          </p:nvPr>
        </p:nvSpPr>
        <p:spPr bwMode="auto">
          <a:xfrm>
            <a:off x="685512" y="4343230"/>
            <a:ext cx="5486976" cy="4115139"/>
          </a:xfrm>
          <a:prstGeom prst="rect">
            <a:avLst/>
          </a:prstGeom>
          <a:noFill/>
          <a:ln cap="flat">
            <a:round/>
          </a:ln>
        </p:spPr>
        <p:txBody>
          <a:bodyPr wrap="none" anchor="ctr"/>
          <a:lstStyle/>
          <a:p>
            <a:r>
              <a:rPr lang="en-IN" sz="1200" kern="1200" dirty="0" smtClean="0">
                <a:solidFill>
                  <a:schemeClr val="tx1"/>
                </a:solidFill>
                <a:effectLst/>
                <a:latin typeface="+mn-lt"/>
                <a:ea typeface="+mn-ea"/>
                <a:cs typeface="+mn-cs"/>
              </a:rPr>
              <a:t>Because atrioventricular block constitutes the major morbidity of septal ablation, temporary pace</a:t>
            </a:r>
            <a:endParaRPr lang="en-IN" dirty="0" smtClean="0"/>
          </a:p>
          <a:p>
            <a:r>
              <a:rPr lang="en-IN" sz="1200" kern="1200" dirty="0" smtClean="0">
                <a:solidFill>
                  <a:schemeClr val="tx1"/>
                </a:solidFill>
                <a:effectLst/>
                <a:latin typeface="+mn-lt"/>
                <a:ea typeface="+mn-ea"/>
                <a:cs typeface="+mn-cs"/>
              </a:rPr>
              <a:t>maker placement is required in patients without permanent devices.</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smtClean="0">
                <a:ea typeface="AR PL SungtiL GB" charset="0"/>
                <a:cs typeface="AR PL SungtiL GB" charset="0"/>
              </a:rPr>
              <a:t>The choice of treatment strategy should be made after a thorough discussion of the procedures with the individual patient.</a:t>
            </a:r>
            <a:endParaRPr lang="en-IN" dirty="0" smtClean="0"/>
          </a:p>
          <a:p>
            <a:endParaRPr lang="en-IN" dirty="0"/>
          </a:p>
        </p:txBody>
      </p:sp>
      <p:sp>
        <p:nvSpPr>
          <p:cNvPr id="4" name="Slide Number Placeholder 3"/>
          <p:cNvSpPr>
            <a:spLocks noGrp="1"/>
          </p:cNvSpPr>
          <p:nvPr>
            <p:ph type="sldNum" sz="quarter" idx="10"/>
          </p:nvPr>
        </p:nvSpPr>
        <p:spPr/>
        <p:txBody>
          <a:bodyPr/>
          <a:lstStyle/>
          <a:p>
            <a:fld id="{0EDA94BC-588A-4FF9-BC0A-666F97EBEC06}" type="slidenum">
              <a:rPr lang="en-IN" smtClean="0"/>
              <a:pPr/>
              <a:t>81</a:t>
            </a:fld>
            <a:endParaRPr lang="en-IN"/>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unique mechanism of disruption  of the annulus </a:t>
            </a:r>
            <a:r>
              <a:rPr lang="en-IN" dirty="0" err="1" smtClean="0"/>
              <a:t>fibrosus</a:t>
            </a:r>
            <a:r>
              <a:rPr lang="en-IN" dirty="0" smtClean="0"/>
              <a:t> by glycogen-filled myocytes rather than the  presence of histologically distinct accessory bypass tracts .</a:t>
            </a:r>
          </a:p>
          <a:p>
            <a:endParaRPr lang="en-IN" dirty="0"/>
          </a:p>
        </p:txBody>
      </p:sp>
      <p:sp>
        <p:nvSpPr>
          <p:cNvPr id="4" name="Slide Number Placeholder 3"/>
          <p:cNvSpPr>
            <a:spLocks noGrp="1"/>
          </p:cNvSpPr>
          <p:nvPr>
            <p:ph type="sldNum" sz="quarter" idx="10"/>
          </p:nvPr>
        </p:nvSpPr>
        <p:spPr/>
        <p:txBody>
          <a:bodyPr/>
          <a:lstStyle/>
          <a:p>
            <a:fld id="{0EDA94BC-588A-4FF9-BC0A-666F97EBEC06}" type="slidenum">
              <a:rPr lang="en-IN" smtClean="0"/>
              <a:pPr/>
              <a:t>84</a:t>
            </a:fld>
            <a:endParaRPr lang="en-IN"/>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Males have very poor prognosis, and in the absence of </a:t>
            </a:r>
          </a:p>
          <a:p>
            <a:r>
              <a:rPr lang="en-IN" dirty="0" smtClean="0"/>
              <a:t> cardiac transplantation death typically occurs before 25 years of age </a:t>
            </a:r>
          </a:p>
          <a:p>
            <a:r>
              <a:rPr lang="en-IN" dirty="0" smtClean="0"/>
              <a:t> due to heart failure or arrhythmias.</a:t>
            </a:r>
            <a:endParaRPr lang="en-IN" dirty="0"/>
          </a:p>
        </p:txBody>
      </p:sp>
      <p:sp>
        <p:nvSpPr>
          <p:cNvPr id="4" name="Slide Number Placeholder 3"/>
          <p:cNvSpPr>
            <a:spLocks noGrp="1"/>
          </p:cNvSpPr>
          <p:nvPr>
            <p:ph type="sldNum" sz="quarter" idx="10"/>
          </p:nvPr>
        </p:nvSpPr>
        <p:spPr/>
        <p:txBody>
          <a:bodyPr/>
          <a:lstStyle/>
          <a:p>
            <a:fld id="{0EDA94BC-588A-4FF9-BC0A-666F97EBEC06}" type="slidenum">
              <a:rPr lang="en-IN" smtClean="0"/>
              <a:pPr/>
              <a:t>87</a:t>
            </a:fld>
            <a:endParaRPr lang="en-I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19100" indent="-382905" hangingPunct="1">
              <a:lnSpc>
                <a:spcPct val="100000"/>
              </a:lnSpc>
              <a:spcBef>
                <a:spcPts val="60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1200" dirty="0" smtClean="0">
                <a:ea typeface="AR PL SungtiL GB" charset="0"/>
                <a:cs typeface="AR PL SungtiL GB" charset="0"/>
              </a:rPr>
              <a:t>Mendelian trait</a:t>
            </a:r>
          </a:p>
          <a:p>
            <a:pPr marL="419100" indent="-382905" hangingPunct="1">
              <a:lnSpc>
                <a:spcPct val="100000"/>
              </a:lnSpc>
              <a:spcBef>
                <a:spcPts val="60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1200" dirty="0" smtClean="0">
                <a:ea typeface="AR PL SungtiL GB" charset="0"/>
                <a:cs typeface="AR PL SungtiL GB" charset="0"/>
              </a:rPr>
              <a:t> autosomal dominant inheritance</a:t>
            </a:r>
          </a:p>
          <a:p>
            <a:endParaRPr lang="en-IN" dirty="0"/>
          </a:p>
        </p:txBody>
      </p:sp>
      <p:sp>
        <p:nvSpPr>
          <p:cNvPr id="4" name="Slide Number Placeholder 3"/>
          <p:cNvSpPr>
            <a:spLocks noGrp="1"/>
          </p:cNvSpPr>
          <p:nvPr>
            <p:ph type="sldNum" sz="quarter" idx="10"/>
          </p:nvPr>
        </p:nvSpPr>
        <p:spPr/>
        <p:txBody>
          <a:bodyPr/>
          <a:lstStyle/>
          <a:p>
            <a:fld id="{0EDA94BC-588A-4FF9-BC0A-666F97EBEC06}" type="slidenum">
              <a:rPr lang="en-IN" smtClean="0"/>
              <a:pPr/>
              <a:t>7</a:t>
            </a:fld>
            <a:endParaRPr lang="en-IN"/>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err="1" smtClean="0"/>
              <a:t>Angiokeratoma</a:t>
            </a:r>
            <a:r>
              <a:rPr lang="en-IN" baseline="0" dirty="0" smtClean="0"/>
              <a:t> </a:t>
            </a:r>
            <a:r>
              <a:rPr lang="en-IN" baseline="0" dirty="0" err="1" smtClean="0"/>
              <a:t>corporum</a:t>
            </a:r>
            <a:r>
              <a:rPr lang="en-IN" baseline="0" dirty="0" smtClean="0"/>
              <a:t> </a:t>
            </a:r>
            <a:r>
              <a:rPr lang="en-IN" baseline="0" dirty="0" err="1" smtClean="0"/>
              <a:t>difussum</a:t>
            </a:r>
            <a:r>
              <a:rPr lang="en-IN" baseline="0" dirty="0" smtClean="0"/>
              <a:t> .</a:t>
            </a:r>
          </a:p>
          <a:p>
            <a:endParaRPr lang="en-IN" baseline="0" dirty="0" smtClean="0"/>
          </a:p>
          <a:p>
            <a:r>
              <a:rPr lang="en-IN" sz="1200" kern="1200" dirty="0" smtClean="0">
                <a:solidFill>
                  <a:schemeClr val="tx1"/>
                </a:solidFill>
                <a:effectLst/>
                <a:latin typeface="+mn-lt"/>
                <a:ea typeface="+mn-ea"/>
                <a:cs typeface="+mn-cs"/>
              </a:rPr>
              <a:t>Life-threatening multi-organ involvement such as </a:t>
            </a:r>
            <a:endParaRPr lang="en-IN" dirty="0" smtClean="0"/>
          </a:p>
          <a:p>
            <a:r>
              <a:rPr lang="en-IN" sz="1200" kern="1200" dirty="0" smtClean="0">
                <a:solidFill>
                  <a:schemeClr val="tx1"/>
                </a:solidFill>
                <a:effectLst/>
                <a:latin typeface="+mn-lt"/>
                <a:ea typeface="+mn-ea"/>
                <a:cs typeface="+mn-cs"/>
              </a:rPr>
              <a:t>renal (proteinuria, end-stage renal failure), cardiac (angina due to </a:t>
            </a:r>
            <a:endParaRPr lang="en-IN" dirty="0" smtClean="0"/>
          </a:p>
          <a:p>
            <a:r>
              <a:rPr lang="en-IN" sz="1200" kern="1200" dirty="0" smtClean="0">
                <a:solidFill>
                  <a:schemeClr val="tx1"/>
                </a:solidFill>
                <a:effectLst/>
                <a:latin typeface="+mn-lt"/>
                <a:ea typeface="+mn-ea"/>
                <a:cs typeface="+mn-cs"/>
              </a:rPr>
              <a:t>microvascular ischaemia, arrhythmias, conduction disease, systolic </a:t>
            </a:r>
            <a:endParaRPr lang="en-IN" dirty="0" smtClean="0"/>
          </a:p>
          <a:p>
            <a:r>
              <a:rPr lang="en-IN" sz="1200" kern="1200" dirty="0" smtClean="0">
                <a:solidFill>
                  <a:schemeClr val="tx1"/>
                </a:solidFill>
                <a:effectLst/>
                <a:latin typeface="+mn-lt"/>
                <a:ea typeface="+mn-ea"/>
                <a:cs typeface="+mn-cs"/>
              </a:rPr>
              <a:t>and diastolic dysfunction) and cerebrovascular complications </a:t>
            </a:r>
            <a:endParaRPr lang="en-IN" dirty="0" smtClean="0"/>
          </a:p>
          <a:p>
            <a:r>
              <a:rPr lang="en-IN" sz="1200" kern="1200" dirty="0" smtClean="0">
                <a:solidFill>
                  <a:schemeClr val="tx1"/>
                </a:solidFill>
                <a:effectLst/>
                <a:latin typeface="+mn-lt"/>
                <a:ea typeface="+mn-ea"/>
                <a:cs typeface="+mn-cs"/>
              </a:rPr>
              <a:t>(strokes) </a:t>
            </a:r>
            <a:r>
              <a:rPr lang="en-IN" sz="1200" kern="1200" dirty="0" err="1" smtClean="0">
                <a:solidFill>
                  <a:schemeClr val="tx1"/>
                </a:solidFill>
                <a:effectLst/>
                <a:latin typeface="+mn-lt"/>
                <a:ea typeface="+mn-ea"/>
                <a:cs typeface="+mn-cs"/>
              </a:rPr>
              <a:t>occured</a:t>
            </a:r>
            <a:r>
              <a:rPr lang="en-IN" sz="1200" kern="1200" dirty="0" smtClean="0">
                <a:solidFill>
                  <a:schemeClr val="tx1"/>
                </a:solidFill>
                <a:effectLst/>
                <a:latin typeface="+mn-lt"/>
                <a:ea typeface="+mn-ea"/>
                <a:cs typeface="+mn-cs"/>
              </a:rPr>
              <a:t> in the third and fourth decade. </a:t>
            </a:r>
            <a:endParaRPr lang="en-IN" dirty="0"/>
          </a:p>
        </p:txBody>
      </p:sp>
      <p:sp>
        <p:nvSpPr>
          <p:cNvPr id="4" name="Slide Number Placeholder 3"/>
          <p:cNvSpPr>
            <a:spLocks noGrp="1"/>
          </p:cNvSpPr>
          <p:nvPr>
            <p:ph type="sldNum" sz="quarter" idx="10"/>
          </p:nvPr>
        </p:nvSpPr>
        <p:spPr/>
        <p:txBody>
          <a:bodyPr/>
          <a:lstStyle/>
          <a:p>
            <a:fld id="{0EDA94BC-588A-4FF9-BC0A-666F97EBEC06}" type="slidenum">
              <a:rPr lang="en-IN" smtClean="0"/>
              <a:pPr/>
              <a:t>89</a:t>
            </a:fld>
            <a:endParaRPr lang="en-IN"/>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1" i="0" kern="1200" dirty="0" smtClean="0">
                <a:solidFill>
                  <a:schemeClr val="tx1"/>
                </a:solidFill>
                <a:effectLst/>
                <a:latin typeface="+mn-lt"/>
                <a:ea typeface="+mn-ea"/>
                <a:cs typeface="+mn-cs"/>
              </a:rPr>
              <a:t>Eyes</a:t>
            </a:r>
            <a:r>
              <a:rPr lang="en-IN" sz="1200" b="0" i="0" kern="1200" dirty="0" smtClean="0">
                <a:solidFill>
                  <a:schemeClr val="tx1"/>
                </a:solidFill>
                <a:effectLst/>
                <a:latin typeface="+mn-lt"/>
                <a:ea typeface="+mn-ea"/>
                <a:cs typeface="+mn-cs"/>
              </a:rPr>
              <a:t> are wide-set and down-slanting with droopy lids. Irises are pale blue or green.</a:t>
            </a:r>
          </a:p>
          <a:p>
            <a:r>
              <a:rPr lang="en-IN" sz="1200" b="1" i="0" kern="1200" dirty="0" smtClean="0">
                <a:solidFill>
                  <a:schemeClr val="tx1"/>
                </a:solidFill>
                <a:effectLst/>
                <a:latin typeface="+mn-lt"/>
                <a:ea typeface="+mn-ea"/>
                <a:cs typeface="+mn-cs"/>
              </a:rPr>
              <a:t>Ears</a:t>
            </a:r>
            <a:r>
              <a:rPr lang="en-IN" sz="1200" b="0" i="0" kern="1200" dirty="0" smtClean="0">
                <a:solidFill>
                  <a:schemeClr val="tx1"/>
                </a:solidFill>
                <a:effectLst/>
                <a:latin typeface="+mn-lt"/>
                <a:ea typeface="+mn-ea"/>
                <a:cs typeface="+mn-cs"/>
              </a:rPr>
              <a:t> are low-set and rotated backward.</a:t>
            </a:r>
          </a:p>
          <a:p>
            <a:r>
              <a:rPr lang="en-IN" sz="1200" b="1" i="0" kern="1200" dirty="0" smtClean="0">
                <a:solidFill>
                  <a:schemeClr val="tx1"/>
                </a:solidFill>
                <a:effectLst/>
                <a:latin typeface="+mn-lt"/>
                <a:ea typeface="+mn-ea"/>
                <a:cs typeface="+mn-cs"/>
              </a:rPr>
              <a:t>Nose</a:t>
            </a:r>
            <a:r>
              <a:rPr lang="en-IN" sz="1200" b="0" i="0" kern="1200" dirty="0" smtClean="0">
                <a:solidFill>
                  <a:schemeClr val="tx1"/>
                </a:solidFill>
                <a:effectLst/>
                <a:latin typeface="+mn-lt"/>
                <a:ea typeface="+mn-ea"/>
                <a:cs typeface="+mn-cs"/>
              </a:rPr>
              <a:t> is depressed at the top, with a wide base and bulbous tip.</a:t>
            </a:r>
          </a:p>
          <a:p>
            <a:r>
              <a:rPr lang="en-IN" sz="1200" b="1" i="0" kern="1200" dirty="0" smtClean="0">
                <a:solidFill>
                  <a:schemeClr val="tx1"/>
                </a:solidFill>
                <a:effectLst/>
                <a:latin typeface="+mn-lt"/>
                <a:ea typeface="+mn-ea"/>
                <a:cs typeface="+mn-cs"/>
              </a:rPr>
              <a:t>Mouth</a:t>
            </a:r>
            <a:r>
              <a:rPr lang="en-IN" sz="1200" b="0" i="0" kern="1200" dirty="0" smtClean="0">
                <a:solidFill>
                  <a:schemeClr val="tx1"/>
                </a:solidFill>
                <a:effectLst/>
                <a:latin typeface="+mn-lt"/>
                <a:ea typeface="+mn-ea"/>
                <a:cs typeface="+mn-cs"/>
              </a:rPr>
              <a:t> has a deep groove between the nose and the mouth and wide peaks in the upper lip. The crease that runs from the edge of the nose to the corner of the mouth becomes deeply grooved with age. Teeth may be crooked, the inside roof of the mouth (palate) may be highly arched and the lower jaw may be small.</a:t>
            </a:r>
          </a:p>
          <a:p>
            <a:r>
              <a:rPr lang="en-IN" sz="1200" b="1" i="0" kern="1200" dirty="0" smtClean="0">
                <a:solidFill>
                  <a:schemeClr val="tx1"/>
                </a:solidFill>
                <a:effectLst/>
                <a:latin typeface="+mn-lt"/>
                <a:ea typeface="+mn-ea"/>
                <a:cs typeface="+mn-cs"/>
              </a:rPr>
              <a:t>Facial features</a:t>
            </a:r>
            <a:r>
              <a:rPr lang="en-IN" sz="1200" b="0" i="0" kern="1200" dirty="0" smtClean="0">
                <a:solidFill>
                  <a:schemeClr val="tx1"/>
                </a:solidFill>
                <a:effectLst/>
                <a:latin typeface="+mn-lt"/>
                <a:ea typeface="+mn-ea"/>
                <a:cs typeface="+mn-cs"/>
              </a:rPr>
              <a:t> may appear coarse, but appear sharper with age. The face may appear droopy and expressionless.</a:t>
            </a:r>
          </a:p>
          <a:p>
            <a:r>
              <a:rPr lang="en-IN" sz="1200" b="1" i="0" kern="1200" dirty="0" smtClean="0">
                <a:solidFill>
                  <a:schemeClr val="tx1"/>
                </a:solidFill>
                <a:effectLst/>
                <a:latin typeface="+mn-lt"/>
                <a:ea typeface="+mn-ea"/>
                <a:cs typeface="+mn-cs"/>
              </a:rPr>
              <a:t>Head</a:t>
            </a:r>
            <a:r>
              <a:rPr lang="en-IN" sz="1200" b="0" i="0" kern="1200" dirty="0" smtClean="0">
                <a:solidFill>
                  <a:schemeClr val="tx1"/>
                </a:solidFill>
                <a:effectLst/>
                <a:latin typeface="+mn-lt"/>
                <a:ea typeface="+mn-ea"/>
                <a:cs typeface="+mn-cs"/>
              </a:rPr>
              <a:t> may appear large with a prominent forehead and a low hairline on the back of the head.</a:t>
            </a:r>
          </a:p>
          <a:p>
            <a:r>
              <a:rPr lang="en-IN" sz="1200" b="1" i="0" kern="1200" dirty="0" smtClean="0">
                <a:solidFill>
                  <a:schemeClr val="tx1"/>
                </a:solidFill>
                <a:effectLst/>
                <a:latin typeface="+mn-lt"/>
                <a:ea typeface="+mn-ea"/>
                <a:cs typeface="+mn-cs"/>
              </a:rPr>
              <a:t>Skin</a:t>
            </a:r>
            <a:r>
              <a:rPr lang="en-IN" sz="1200" b="0" i="0" kern="1200" dirty="0" smtClean="0">
                <a:solidFill>
                  <a:schemeClr val="tx1"/>
                </a:solidFill>
                <a:effectLst/>
                <a:latin typeface="+mn-lt"/>
                <a:ea typeface="+mn-ea"/>
                <a:cs typeface="+mn-cs"/>
              </a:rPr>
              <a:t> may appear thin and transparent with age.</a:t>
            </a:r>
          </a:p>
          <a:p>
            <a:r>
              <a:rPr lang="en-IN" sz="1200" b="0" i="0" kern="1200" dirty="0" smtClean="0">
                <a:solidFill>
                  <a:schemeClr val="tx1"/>
                </a:solidFill>
                <a:effectLst/>
                <a:latin typeface="+mn-lt"/>
                <a:ea typeface="+mn-ea"/>
                <a:cs typeface="+mn-cs"/>
              </a:rPr>
              <a:t>An unusually shaped chest often with a sunken sternum (pectus </a:t>
            </a:r>
            <a:r>
              <a:rPr lang="en-IN" sz="1200" b="0" i="0" kern="1200" dirty="0" err="1" smtClean="0">
                <a:solidFill>
                  <a:schemeClr val="tx1"/>
                </a:solidFill>
                <a:effectLst/>
                <a:latin typeface="+mn-lt"/>
                <a:ea typeface="+mn-ea"/>
                <a:cs typeface="+mn-cs"/>
              </a:rPr>
              <a:t>excavatum</a:t>
            </a:r>
            <a:r>
              <a:rPr lang="en-IN" sz="1200" b="0" i="0" kern="1200" dirty="0" smtClean="0">
                <a:solidFill>
                  <a:schemeClr val="tx1"/>
                </a:solidFill>
                <a:effectLst/>
                <a:latin typeface="+mn-lt"/>
                <a:ea typeface="+mn-ea"/>
                <a:cs typeface="+mn-cs"/>
              </a:rPr>
              <a:t>) or raised sternum (pectus </a:t>
            </a:r>
            <a:r>
              <a:rPr lang="en-IN" sz="1200" b="0" i="0" kern="1200" dirty="0" err="1" smtClean="0">
                <a:solidFill>
                  <a:schemeClr val="tx1"/>
                </a:solidFill>
                <a:effectLst/>
                <a:latin typeface="+mn-lt"/>
                <a:ea typeface="+mn-ea"/>
                <a:cs typeface="+mn-cs"/>
              </a:rPr>
              <a:t>carinatum</a:t>
            </a:r>
            <a:r>
              <a:rPr lang="en-IN" sz="1200" b="0" i="0" kern="1200" dirty="0" smtClean="0">
                <a:solidFill>
                  <a:schemeClr val="tx1"/>
                </a:solidFill>
                <a:effectLst/>
                <a:latin typeface="+mn-lt"/>
                <a:ea typeface="+mn-ea"/>
                <a:cs typeface="+mn-cs"/>
              </a:rPr>
              <a:t>)</a:t>
            </a:r>
          </a:p>
          <a:p>
            <a:r>
              <a:rPr lang="en-IN" sz="1200" b="0" i="0" kern="1200" dirty="0" smtClean="0">
                <a:solidFill>
                  <a:schemeClr val="tx1"/>
                </a:solidFill>
                <a:effectLst/>
                <a:latin typeface="+mn-lt"/>
                <a:ea typeface="+mn-ea"/>
                <a:cs typeface="+mn-cs"/>
              </a:rPr>
              <a:t>Wide-set nipples</a:t>
            </a:r>
          </a:p>
          <a:p>
            <a:r>
              <a:rPr lang="en-IN" sz="1200" b="0" i="0" kern="1200" dirty="0" smtClean="0">
                <a:solidFill>
                  <a:schemeClr val="tx1"/>
                </a:solidFill>
                <a:effectLst/>
                <a:latin typeface="+mn-lt"/>
                <a:ea typeface="+mn-ea"/>
                <a:cs typeface="+mn-cs"/>
              </a:rPr>
              <a:t>Short neck, often with extra folds of skin (webbed neck) or prominent neck muscles (trapezius)</a:t>
            </a:r>
          </a:p>
          <a:p>
            <a:r>
              <a:rPr lang="en-IN" sz="1200" b="0" i="0" kern="1200" dirty="0" smtClean="0">
                <a:solidFill>
                  <a:schemeClr val="tx1"/>
                </a:solidFill>
                <a:effectLst/>
                <a:latin typeface="+mn-lt"/>
                <a:ea typeface="+mn-ea"/>
                <a:cs typeface="+mn-cs"/>
              </a:rPr>
              <a:t>Deformities of the spine</a:t>
            </a:r>
          </a:p>
          <a:p>
            <a:endParaRPr lang="en-IN" sz="1200" b="0" i="0" kern="1200" dirty="0" smtClean="0">
              <a:solidFill>
                <a:schemeClr val="tx1"/>
              </a:solidFill>
              <a:effectLst/>
              <a:latin typeface="+mn-lt"/>
              <a:ea typeface="+mn-ea"/>
              <a:cs typeface="+mn-cs"/>
            </a:endParaRPr>
          </a:p>
          <a:p>
            <a:r>
              <a:rPr lang="en-IN" sz="1200" b="0" i="0" kern="1200" dirty="0" smtClean="0">
                <a:solidFill>
                  <a:schemeClr val="tx1"/>
                </a:solidFill>
                <a:effectLst/>
                <a:latin typeface="+mn-lt"/>
                <a:ea typeface="+mn-ea"/>
                <a:cs typeface="+mn-cs"/>
              </a:rPr>
              <a:t>Problems with the eye muscles, such as cross-eye (strabismus)</a:t>
            </a:r>
          </a:p>
          <a:p>
            <a:r>
              <a:rPr lang="en-IN" sz="1200" b="0" i="0" kern="1200" dirty="0" smtClean="0">
                <a:solidFill>
                  <a:schemeClr val="tx1"/>
                </a:solidFill>
                <a:effectLst/>
                <a:latin typeface="+mn-lt"/>
                <a:ea typeface="+mn-ea"/>
                <a:cs typeface="+mn-cs"/>
              </a:rPr>
              <a:t>Refractive problems, such as astigmatism, </a:t>
            </a:r>
            <a:r>
              <a:rPr lang="en-IN" sz="1200" b="0" i="0" kern="1200" dirty="0" err="1" smtClean="0">
                <a:solidFill>
                  <a:schemeClr val="tx1"/>
                </a:solidFill>
                <a:effectLst/>
                <a:latin typeface="+mn-lt"/>
                <a:ea typeface="+mn-ea"/>
                <a:cs typeface="+mn-cs"/>
              </a:rPr>
              <a:t>nearsightedness</a:t>
            </a:r>
            <a:r>
              <a:rPr lang="en-IN" sz="1200" b="0" i="0" kern="1200" dirty="0" smtClean="0">
                <a:solidFill>
                  <a:schemeClr val="tx1"/>
                </a:solidFill>
                <a:effectLst/>
                <a:latin typeface="+mn-lt"/>
                <a:ea typeface="+mn-ea"/>
                <a:cs typeface="+mn-cs"/>
              </a:rPr>
              <a:t> (myopia) or farsightedness (hyperopia)</a:t>
            </a:r>
          </a:p>
          <a:p>
            <a:r>
              <a:rPr lang="en-IN" sz="1200" b="0" i="0" kern="1200" dirty="0" smtClean="0">
                <a:solidFill>
                  <a:schemeClr val="tx1"/>
                </a:solidFill>
                <a:effectLst/>
                <a:latin typeface="+mn-lt"/>
                <a:ea typeface="+mn-ea"/>
                <a:cs typeface="+mn-cs"/>
              </a:rPr>
              <a:t>Rapid movement of the eyeballs (nystagmus)</a:t>
            </a:r>
          </a:p>
          <a:p>
            <a:r>
              <a:rPr lang="en-IN" sz="1200" b="0" i="0" kern="1200" dirty="0" smtClean="0">
                <a:solidFill>
                  <a:schemeClr val="tx1"/>
                </a:solidFill>
                <a:effectLst/>
                <a:latin typeface="+mn-lt"/>
                <a:ea typeface="+mn-ea"/>
                <a:cs typeface="+mn-cs"/>
              </a:rPr>
              <a:t>Cataracts</a:t>
            </a:r>
          </a:p>
          <a:p>
            <a:endParaRPr lang="en-IN" sz="1200" b="0" i="0" kern="1200" dirty="0" smtClean="0">
              <a:solidFill>
                <a:schemeClr val="tx1"/>
              </a:solidFill>
              <a:effectLst/>
              <a:latin typeface="+mn-lt"/>
              <a:ea typeface="+mn-ea"/>
              <a:cs typeface="+mn-cs"/>
            </a:endParaRPr>
          </a:p>
          <a:p>
            <a:r>
              <a:rPr lang="en-IN" sz="1200" b="1" i="0" kern="1200" dirty="0" err="1" smtClean="0">
                <a:solidFill>
                  <a:schemeClr val="tx1"/>
                </a:solidFill>
                <a:effectLst/>
                <a:latin typeface="+mn-lt"/>
                <a:ea typeface="+mn-ea"/>
                <a:cs typeface="+mn-cs"/>
              </a:rPr>
              <a:t>esticles</a:t>
            </a:r>
            <a:r>
              <a:rPr lang="en-IN" sz="1200" b="1" i="0" kern="1200" dirty="0" smtClean="0">
                <a:solidFill>
                  <a:schemeClr val="tx1"/>
                </a:solidFill>
                <a:effectLst/>
                <a:latin typeface="+mn-lt"/>
                <a:ea typeface="+mn-ea"/>
                <a:cs typeface="+mn-cs"/>
              </a:rPr>
              <a:t>.</a:t>
            </a:r>
            <a:r>
              <a:rPr lang="en-IN" sz="1200" b="0" i="0" kern="1200" dirty="0" smtClean="0">
                <a:solidFill>
                  <a:schemeClr val="tx1"/>
                </a:solidFill>
                <a:effectLst/>
                <a:latin typeface="+mn-lt"/>
                <a:ea typeface="+mn-ea"/>
                <a:cs typeface="+mn-cs"/>
              </a:rPr>
              <a:t> Undescended testicles (cryptorchidism) are common in males.</a:t>
            </a:r>
          </a:p>
          <a:p>
            <a:r>
              <a:rPr lang="en-IN" sz="1200" b="1" i="0" kern="1200" dirty="0" smtClean="0">
                <a:solidFill>
                  <a:schemeClr val="tx1"/>
                </a:solidFill>
                <a:effectLst/>
                <a:latin typeface="+mn-lt"/>
                <a:ea typeface="+mn-ea"/>
                <a:cs typeface="+mn-cs"/>
              </a:rPr>
              <a:t>Puberty.</a:t>
            </a:r>
            <a:r>
              <a:rPr lang="en-IN" sz="1200" b="0" i="0" kern="1200" dirty="0" smtClean="0">
                <a:solidFill>
                  <a:schemeClr val="tx1"/>
                </a:solidFill>
                <a:effectLst/>
                <a:latin typeface="+mn-lt"/>
                <a:ea typeface="+mn-ea"/>
                <a:cs typeface="+mn-cs"/>
              </a:rPr>
              <a:t> Puberty may be delayed in both boys and girls.</a:t>
            </a:r>
          </a:p>
          <a:p>
            <a:r>
              <a:rPr lang="en-IN" sz="1200" b="1" i="0" kern="1200" dirty="0" smtClean="0">
                <a:solidFill>
                  <a:schemeClr val="tx1"/>
                </a:solidFill>
                <a:effectLst/>
                <a:latin typeface="+mn-lt"/>
                <a:ea typeface="+mn-ea"/>
                <a:cs typeface="+mn-cs"/>
              </a:rPr>
              <a:t>Fertility.</a:t>
            </a:r>
            <a:r>
              <a:rPr lang="en-IN" sz="1200" b="0" i="0" kern="1200" dirty="0" smtClean="0">
                <a:solidFill>
                  <a:schemeClr val="tx1"/>
                </a:solidFill>
                <a:effectLst/>
                <a:latin typeface="+mn-lt"/>
                <a:ea typeface="+mn-ea"/>
                <a:cs typeface="+mn-cs"/>
              </a:rPr>
              <a:t> Most females develop normal fertility. In males, however, fertility may not develop normally, often because of undescended testicles.</a:t>
            </a:r>
          </a:p>
          <a:p>
            <a:endParaRPr lang="en-IN" sz="1200" b="0" i="0" kern="1200" dirty="0" smtClean="0">
              <a:solidFill>
                <a:schemeClr val="tx1"/>
              </a:solidFill>
              <a:effectLst/>
              <a:latin typeface="+mn-lt"/>
              <a:ea typeface="+mn-ea"/>
              <a:cs typeface="+mn-cs"/>
            </a:endParaRPr>
          </a:p>
          <a:p>
            <a:endParaRPr lang="en-IN" sz="1200" b="0" i="0" kern="1200" dirty="0" smtClean="0">
              <a:solidFill>
                <a:schemeClr val="tx1"/>
              </a:solidFill>
              <a:effectLst/>
              <a:latin typeface="+mn-lt"/>
              <a:ea typeface="+mn-ea"/>
              <a:cs typeface="+mn-cs"/>
            </a:endParaRPr>
          </a:p>
          <a:p>
            <a:endParaRPr lang="en-IN" sz="1200" b="0" i="0" kern="1200" dirty="0" smtClean="0">
              <a:solidFill>
                <a:schemeClr val="tx1"/>
              </a:solidFill>
              <a:effectLst/>
              <a:latin typeface="+mn-lt"/>
              <a:ea typeface="+mn-ea"/>
              <a:cs typeface="+mn-cs"/>
            </a:endParaRPr>
          </a:p>
          <a:p>
            <a:endParaRPr lang="en-IN" dirty="0"/>
          </a:p>
        </p:txBody>
      </p:sp>
      <p:sp>
        <p:nvSpPr>
          <p:cNvPr id="4" name="Slide Number Placeholder 3"/>
          <p:cNvSpPr>
            <a:spLocks noGrp="1"/>
          </p:cNvSpPr>
          <p:nvPr>
            <p:ph type="sldNum" sz="quarter" idx="10"/>
          </p:nvPr>
        </p:nvSpPr>
        <p:spPr/>
        <p:txBody>
          <a:bodyPr/>
          <a:lstStyle/>
          <a:p>
            <a:fld id="{0EDA94BC-588A-4FF9-BC0A-666F97EBEC06}" type="slidenum">
              <a:rPr lang="en-IN" smtClean="0"/>
              <a:pPr/>
              <a:t>93</a:t>
            </a:fld>
            <a:endParaRPr lang="en-IN"/>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p:txBody>
          <a:bodyPr/>
          <a:lstStyle/>
          <a:p>
            <a:fld id="{6F69D919-BD4F-49EA-B516-202D31946D15}" type="slidenum">
              <a:rPr lang="en-US"/>
              <a:pPr/>
              <a:t>95</a:t>
            </a:fld>
            <a:endParaRPr lang="en-US"/>
          </a:p>
        </p:txBody>
      </p:sp>
      <p:sp>
        <p:nvSpPr>
          <p:cNvPr id="185345" name="Rectangle 1"/>
          <p:cNvSpPr txBox="1">
            <a:spLocks noGrp="1" noRot="1" noChangeAspect="1" noChangeArrowheads="1"/>
          </p:cNvSpPr>
          <p:nvPr>
            <p:ph type="sldImg"/>
          </p:nvPr>
        </p:nvSpPr>
        <p:spPr bwMode="auto">
          <a:xfrm>
            <a:off x="382588" y="695325"/>
            <a:ext cx="6091237" cy="3427413"/>
          </a:xfrm>
          <a:prstGeom prst="rect">
            <a:avLst/>
          </a:prstGeom>
          <a:solidFill>
            <a:srgbClr val="FFFFFF"/>
          </a:solidFill>
          <a:ln>
            <a:solidFill>
              <a:srgbClr val="000000"/>
            </a:solidFill>
            <a:miter lim="800000"/>
          </a:ln>
        </p:spPr>
      </p:sp>
      <p:sp>
        <p:nvSpPr>
          <p:cNvPr id="185346" name="Rectangle 2"/>
          <p:cNvSpPr txBox="1">
            <a:spLocks noGrp="1" noChangeArrowheads="1"/>
          </p:cNvSpPr>
          <p:nvPr>
            <p:ph type="body" idx="1"/>
          </p:nvPr>
        </p:nvSpPr>
        <p:spPr bwMode="auto">
          <a:xfrm>
            <a:off x="685512" y="4343230"/>
            <a:ext cx="5486976" cy="4115139"/>
          </a:xfrm>
          <a:prstGeom prst="rect">
            <a:avLst/>
          </a:prstGeom>
          <a:noFill/>
          <a:ln cap="flat">
            <a:round/>
          </a:ln>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solidFill>
                  <a:srgbClr val="FFFF00"/>
                </a:solidFill>
                <a:effectLst/>
              </a:rPr>
              <a:t>novel but ambiguous sequence - </a:t>
            </a:r>
            <a:r>
              <a:rPr lang="en-IN" dirty="0" smtClean="0">
                <a:effectLst/>
              </a:rPr>
              <a:t>pathogenicity is unresolved </a:t>
            </a:r>
            <a:r>
              <a:rPr lang="en-IN" b="1" dirty="0" smtClean="0">
                <a:solidFill>
                  <a:srgbClr val="FFFF00"/>
                </a:solidFill>
                <a:effectLst/>
              </a:rPr>
              <a:t>(variants of unknown significance; VUSs) </a:t>
            </a:r>
            <a:endParaRPr lang="en-IN" dirty="0"/>
          </a:p>
        </p:txBody>
      </p:sp>
      <p:sp>
        <p:nvSpPr>
          <p:cNvPr id="4" name="Slide Number Placeholder 3"/>
          <p:cNvSpPr>
            <a:spLocks noGrp="1"/>
          </p:cNvSpPr>
          <p:nvPr>
            <p:ph type="sldNum" sz="quarter" idx="10"/>
          </p:nvPr>
        </p:nvSpPr>
        <p:spPr/>
        <p:txBody>
          <a:bodyPr/>
          <a:lstStyle/>
          <a:p>
            <a:fld id="{0EDA94BC-588A-4FF9-BC0A-666F97EBEC06}" type="slidenum">
              <a:rPr lang="en-IN" smtClean="0"/>
              <a:pPr/>
              <a:t>8</a:t>
            </a:fld>
            <a:endParaRPr lang="en-I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smtClean="0">
                <a:solidFill>
                  <a:schemeClr val="tx1"/>
                </a:solidFill>
                <a:effectLst/>
                <a:latin typeface="+mn-lt"/>
                <a:ea typeface="+mn-ea"/>
                <a:cs typeface="+mn-cs"/>
              </a:rPr>
              <a:t>a major obstacle to performing cascade screening of family members….</a:t>
            </a:r>
          </a:p>
          <a:p>
            <a:r>
              <a:rPr lang="en-IN" sz="1200" kern="1200" dirty="0" smtClean="0">
                <a:solidFill>
                  <a:schemeClr val="tx1"/>
                </a:solidFill>
                <a:effectLst/>
                <a:latin typeface="+mn-lt"/>
                <a:ea typeface="+mn-ea"/>
                <a:cs typeface="+mn-cs"/>
              </a:rPr>
              <a:t> The importance of potential </a:t>
            </a:r>
            <a:r>
              <a:rPr lang="en-IN" sz="1200" b="1" kern="1200" dirty="0" smtClean="0">
                <a:solidFill>
                  <a:schemeClr val="tx1"/>
                </a:solidFill>
                <a:effectLst/>
                <a:latin typeface="+mn-lt"/>
                <a:ea typeface="+mn-ea"/>
                <a:cs typeface="+mn-cs"/>
              </a:rPr>
              <a:t>psychological, social, legal, ethical, and professional implications </a:t>
            </a:r>
            <a:r>
              <a:rPr lang="en-IN" sz="1200" kern="1200" dirty="0" smtClean="0">
                <a:solidFill>
                  <a:schemeClr val="tx1"/>
                </a:solidFill>
                <a:effectLst/>
                <a:latin typeface="+mn-lt"/>
                <a:ea typeface="+mn-ea"/>
                <a:cs typeface="+mn-cs"/>
              </a:rPr>
              <a:t>of having a genetic disease</a:t>
            </a:r>
            <a:r>
              <a:rPr lang="en-IN" sz="1200" kern="1200" baseline="0" dirty="0" smtClean="0">
                <a:solidFill>
                  <a:schemeClr val="tx1"/>
                </a:solidFill>
                <a:effectLst/>
                <a:latin typeface="+mn-lt"/>
                <a:ea typeface="+mn-ea"/>
                <a:cs typeface="+mn-cs"/>
              </a:rPr>
              <a:t> </a:t>
            </a:r>
            <a:r>
              <a:rPr lang="en-IN" sz="1200" kern="1200" dirty="0" smtClean="0">
                <a:solidFill>
                  <a:schemeClr val="tx1"/>
                </a:solidFill>
                <a:effectLst/>
                <a:latin typeface="+mn-lt"/>
                <a:ea typeface="+mn-ea"/>
                <a:cs typeface="+mn-cs"/>
              </a:rPr>
              <a:t>should be conveyed</a:t>
            </a:r>
            <a:endParaRPr lang="en-IN" dirty="0"/>
          </a:p>
        </p:txBody>
      </p:sp>
      <p:sp>
        <p:nvSpPr>
          <p:cNvPr id="4" name="Slide Number Placeholder 3"/>
          <p:cNvSpPr>
            <a:spLocks noGrp="1"/>
          </p:cNvSpPr>
          <p:nvPr>
            <p:ph type="sldNum" sz="quarter" idx="10"/>
          </p:nvPr>
        </p:nvSpPr>
        <p:spPr/>
        <p:txBody>
          <a:bodyPr/>
          <a:lstStyle/>
          <a:p>
            <a:fld id="{0EDA94BC-588A-4FF9-BC0A-666F97EBEC06}" type="slidenum">
              <a:rPr lang="en-IN" smtClean="0"/>
              <a:pPr/>
              <a:t>9</a:t>
            </a:fld>
            <a:endParaRPr lang="en-I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smtClean="0">
                <a:solidFill>
                  <a:schemeClr val="tx1"/>
                </a:solidFill>
                <a:effectLst/>
                <a:latin typeface="+mn-lt"/>
                <a:ea typeface="+mn-ea"/>
                <a:cs typeface="+mn-cs"/>
              </a:rPr>
              <a:t>2. genetic testing for HCM and other genetic causes of unexplained cardiac hypertrophy (“HCM </a:t>
            </a:r>
            <a:r>
              <a:rPr lang="en-IN" sz="1200" kern="1200" dirty="0" err="1" smtClean="0">
                <a:solidFill>
                  <a:schemeClr val="tx1"/>
                </a:solidFill>
                <a:effectLst/>
                <a:latin typeface="+mn-lt"/>
                <a:ea typeface="+mn-ea"/>
                <a:cs typeface="+mn-cs"/>
              </a:rPr>
              <a:t>phenocopies</a:t>
            </a:r>
            <a:r>
              <a:rPr lang="en-IN" sz="1200" kern="1200" dirty="0" smtClean="0">
                <a:solidFill>
                  <a:schemeClr val="tx1"/>
                </a:solidFill>
                <a:effectLst/>
                <a:latin typeface="+mn-lt"/>
                <a:ea typeface="+mn-ea"/>
                <a:cs typeface="+mn-cs"/>
              </a:rPr>
              <a:t>”) is recommended.</a:t>
            </a:r>
          </a:p>
          <a:p>
            <a:r>
              <a:rPr lang="en-IN" sz="1200" kern="1200" dirty="0" smtClean="0">
                <a:solidFill>
                  <a:schemeClr val="tx1"/>
                </a:solidFill>
                <a:effectLst/>
                <a:latin typeface="+mn-lt"/>
                <a:ea typeface="+mn-ea"/>
                <a:cs typeface="+mn-cs"/>
              </a:rPr>
              <a:t>Genes associated with </a:t>
            </a:r>
            <a:r>
              <a:rPr lang="en-IN" sz="1200" b="1" u="sng" kern="1200" dirty="0" smtClean="0">
                <a:solidFill>
                  <a:schemeClr val="tx1"/>
                </a:solidFill>
                <a:effectLst/>
                <a:latin typeface="+mn-lt"/>
                <a:ea typeface="+mn-ea"/>
                <a:cs typeface="+mn-cs"/>
              </a:rPr>
              <a:t>HCM </a:t>
            </a:r>
            <a:r>
              <a:rPr lang="en-IN" sz="1200" b="1" u="sng" kern="1200" dirty="0" err="1" smtClean="0">
                <a:solidFill>
                  <a:schemeClr val="tx1"/>
                </a:solidFill>
                <a:effectLst/>
                <a:latin typeface="+mn-lt"/>
                <a:ea typeface="+mn-ea"/>
                <a:cs typeface="+mn-cs"/>
              </a:rPr>
              <a:t>phenocopies</a:t>
            </a:r>
            <a:r>
              <a:rPr lang="en-IN" sz="1200" b="1" u="sng" kern="1200" dirty="0" smtClean="0">
                <a:solidFill>
                  <a:schemeClr val="tx1"/>
                </a:solidFill>
                <a:effectLst/>
                <a:latin typeface="+mn-lt"/>
                <a:ea typeface="+mn-ea"/>
                <a:cs typeface="+mn-cs"/>
              </a:rPr>
              <a:t> may be included in first-tier genetic testing </a:t>
            </a:r>
            <a:r>
              <a:rPr lang="en-IN" sz="1200" kern="1200" dirty="0" smtClean="0">
                <a:solidFill>
                  <a:schemeClr val="tx1"/>
                </a:solidFill>
                <a:effectLst/>
                <a:latin typeface="+mn-lt"/>
                <a:ea typeface="+mn-ea"/>
                <a:cs typeface="+mn-cs"/>
              </a:rPr>
              <a:t>if there is clinical suspicion based on phenotype evaluation of a systemic disorder, including </a:t>
            </a:r>
            <a:r>
              <a:rPr lang="en-IN" sz="1200" i="1" kern="1200" dirty="0" smtClean="0">
                <a:solidFill>
                  <a:schemeClr val="tx1"/>
                </a:solidFill>
                <a:effectLst/>
                <a:latin typeface="+mn-lt"/>
                <a:ea typeface="+mn-ea"/>
                <a:cs typeface="+mn-cs"/>
              </a:rPr>
              <a:t>PRKAG2</a:t>
            </a:r>
            <a:r>
              <a:rPr lang="en-IN" sz="1200" kern="1200" dirty="0" smtClean="0">
                <a:solidFill>
                  <a:schemeClr val="tx1"/>
                </a:solidFill>
                <a:effectLst/>
                <a:latin typeface="+mn-lt"/>
                <a:ea typeface="+mn-ea"/>
                <a:cs typeface="+mn-cs"/>
              </a:rPr>
              <a:t> (glycogen storage disease), </a:t>
            </a:r>
            <a:r>
              <a:rPr lang="en-IN" sz="1200" i="1" kern="1200" dirty="0" smtClean="0">
                <a:solidFill>
                  <a:schemeClr val="tx1"/>
                </a:solidFill>
                <a:effectLst/>
                <a:latin typeface="+mn-lt"/>
                <a:ea typeface="+mn-ea"/>
                <a:cs typeface="+mn-cs"/>
              </a:rPr>
              <a:t>LAMP2</a:t>
            </a:r>
            <a:r>
              <a:rPr lang="en-IN" sz="1200" kern="1200" dirty="0" smtClean="0">
                <a:solidFill>
                  <a:schemeClr val="tx1"/>
                </a:solidFill>
                <a:effectLst/>
                <a:latin typeface="+mn-lt"/>
                <a:ea typeface="+mn-ea"/>
                <a:cs typeface="+mn-cs"/>
              </a:rPr>
              <a:t> (</a:t>
            </a:r>
            <a:r>
              <a:rPr lang="en-IN" sz="1200" kern="1200" dirty="0" err="1" smtClean="0">
                <a:solidFill>
                  <a:schemeClr val="tx1"/>
                </a:solidFill>
                <a:effectLst/>
                <a:latin typeface="+mn-lt"/>
                <a:ea typeface="+mn-ea"/>
                <a:cs typeface="+mn-cs"/>
              </a:rPr>
              <a:t>Danon</a:t>
            </a:r>
            <a:r>
              <a:rPr lang="en-IN" sz="1200" kern="1200" dirty="0" smtClean="0">
                <a:solidFill>
                  <a:schemeClr val="tx1"/>
                </a:solidFill>
                <a:effectLst/>
                <a:latin typeface="+mn-lt"/>
                <a:ea typeface="+mn-ea"/>
                <a:cs typeface="+mn-cs"/>
              </a:rPr>
              <a:t> disease), </a:t>
            </a:r>
            <a:r>
              <a:rPr lang="en-IN" sz="1200" i="1" kern="1200" dirty="0" smtClean="0">
                <a:solidFill>
                  <a:schemeClr val="tx1"/>
                </a:solidFill>
                <a:effectLst/>
                <a:latin typeface="+mn-lt"/>
                <a:ea typeface="+mn-ea"/>
                <a:cs typeface="+mn-cs"/>
              </a:rPr>
              <a:t>GLA </a:t>
            </a:r>
            <a:r>
              <a:rPr lang="en-IN" sz="1200" kern="1200" dirty="0" smtClean="0">
                <a:solidFill>
                  <a:schemeClr val="tx1"/>
                </a:solidFill>
                <a:effectLst/>
                <a:latin typeface="+mn-lt"/>
                <a:ea typeface="+mn-ea"/>
                <a:cs typeface="+mn-cs"/>
              </a:rPr>
              <a:t>(</a:t>
            </a:r>
            <a:r>
              <a:rPr lang="en-IN" sz="1200" kern="1200" dirty="0" err="1" smtClean="0">
                <a:solidFill>
                  <a:schemeClr val="tx1"/>
                </a:solidFill>
                <a:effectLst/>
                <a:latin typeface="+mn-lt"/>
                <a:ea typeface="+mn-ea"/>
                <a:cs typeface="+mn-cs"/>
              </a:rPr>
              <a:t>Fabry</a:t>
            </a:r>
            <a:r>
              <a:rPr lang="en-IN" sz="1200" kern="1200" dirty="0" smtClean="0">
                <a:solidFill>
                  <a:schemeClr val="tx1"/>
                </a:solidFill>
                <a:effectLst/>
                <a:latin typeface="+mn-lt"/>
                <a:ea typeface="+mn-ea"/>
                <a:cs typeface="+mn-cs"/>
              </a:rPr>
              <a:t> disease),transthyretin amyloid cardiomyopathy, and disease genes related to </a:t>
            </a:r>
            <a:r>
              <a:rPr lang="en-IN" sz="1200" kern="1200" dirty="0" err="1" smtClean="0">
                <a:solidFill>
                  <a:schemeClr val="tx1"/>
                </a:solidFill>
                <a:effectLst/>
                <a:latin typeface="+mn-lt"/>
                <a:ea typeface="+mn-ea"/>
                <a:cs typeface="+mn-cs"/>
              </a:rPr>
              <a:t>RASopathies</a:t>
            </a:r>
            <a:r>
              <a:rPr lang="en-IN" sz="1200" kern="1200" dirty="0" smtClean="0">
                <a:solidFill>
                  <a:schemeClr val="tx1"/>
                </a:solidFill>
                <a:effectLst/>
                <a:latin typeface="+mn-lt"/>
                <a:ea typeface="+mn-ea"/>
                <a:cs typeface="+mn-cs"/>
              </a:rPr>
              <a:t>. </a:t>
            </a:r>
          </a:p>
          <a:p>
            <a:endParaRPr lang="en-IN" sz="1200" kern="1200" dirty="0" smtClean="0">
              <a:solidFill>
                <a:schemeClr val="tx1"/>
              </a:solidFill>
              <a:effectLst/>
              <a:latin typeface="+mn-lt"/>
              <a:ea typeface="+mn-ea"/>
              <a:cs typeface="+mn-cs"/>
            </a:endParaRPr>
          </a:p>
          <a:p>
            <a:r>
              <a:rPr lang="en-IN" sz="1200" kern="1200" dirty="0" smtClean="0">
                <a:solidFill>
                  <a:schemeClr val="tx1"/>
                </a:solidFill>
                <a:effectLst/>
                <a:latin typeface="+mn-lt"/>
                <a:ea typeface="+mn-ea"/>
                <a:cs typeface="+mn-cs"/>
              </a:rPr>
              <a:t>In patients with HCM who choose to undergo genetic testing, pre- and post-test genetic </a:t>
            </a:r>
            <a:r>
              <a:rPr lang="en-IN" sz="1200" kern="1200" dirty="0" err="1" smtClean="0">
                <a:solidFill>
                  <a:schemeClr val="tx1"/>
                </a:solidFill>
                <a:effectLst/>
                <a:latin typeface="+mn-lt"/>
                <a:ea typeface="+mn-ea"/>
                <a:cs typeface="+mn-cs"/>
              </a:rPr>
              <a:t>counseling</a:t>
            </a:r>
            <a:r>
              <a:rPr lang="en-IN" sz="1200" kern="1200" dirty="0" smtClean="0">
                <a:solidFill>
                  <a:schemeClr val="tx1"/>
                </a:solidFill>
                <a:effectLst/>
                <a:latin typeface="+mn-lt"/>
                <a:ea typeface="+mn-ea"/>
                <a:cs typeface="+mn-cs"/>
              </a:rPr>
              <a:t> by an expert in the genetics of cardiovascular disease is recommended so that risks, benefits, results, and their clinical significance can be reviewed and discussed with the patient in a shared decision-making process.</a:t>
            </a:r>
            <a:endParaRPr lang="en-IN" dirty="0"/>
          </a:p>
        </p:txBody>
      </p:sp>
      <p:sp>
        <p:nvSpPr>
          <p:cNvPr id="4" name="Slide Number Placeholder 3"/>
          <p:cNvSpPr>
            <a:spLocks noGrp="1"/>
          </p:cNvSpPr>
          <p:nvPr>
            <p:ph type="sldNum" sz="quarter" idx="10"/>
          </p:nvPr>
        </p:nvSpPr>
        <p:spPr/>
        <p:txBody>
          <a:bodyPr/>
          <a:lstStyle/>
          <a:p>
            <a:fld id="{0EDA94BC-588A-4FF9-BC0A-666F97EBEC06}" type="slidenum">
              <a:rPr lang="en-IN" smtClean="0"/>
              <a:pPr/>
              <a:t>10</a:t>
            </a:fld>
            <a:endParaRPr lang="en-I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Pathogenicity of variants relies on a weight of collective evidence based on </a:t>
            </a:r>
            <a:r>
              <a:rPr lang="en-IN" b="1" dirty="0" smtClean="0"/>
              <a:t>American College of Medical Genetics and Genomics criteria – can change over time …. </a:t>
            </a:r>
            <a:r>
              <a:rPr lang="en-IN" sz="1200" kern="1200" dirty="0" smtClean="0">
                <a:solidFill>
                  <a:schemeClr val="tx1"/>
                </a:solidFill>
                <a:effectLst/>
                <a:latin typeface="+mn-lt"/>
                <a:ea typeface="+mn-ea"/>
                <a:cs typeface="+mn-cs"/>
              </a:rPr>
              <a:t>fewer high-quality genetic data in a </a:t>
            </a:r>
            <a:endParaRPr lang="en-IN" dirty="0" smtClean="0"/>
          </a:p>
          <a:p>
            <a:r>
              <a:rPr lang="en-IN" sz="1200" kern="1200" dirty="0" smtClean="0">
                <a:solidFill>
                  <a:schemeClr val="tx1"/>
                </a:solidFill>
                <a:effectLst/>
                <a:latin typeface="+mn-lt"/>
                <a:ea typeface="+mn-ea"/>
                <a:cs typeface="+mn-cs"/>
              </a:rPr>
              <a:t>non-White HCM population.</a:t>
            </a:r>
          </a:p>
          <a:p>
            <a:endParaRPr lang="en-IN" sz="1200" b="1" kern="1200" dirty="0" smtClean="0">
              <a:solidFill>
                <a:schemeClr val="tx1"/>
              </a:solidFill>
              <a:effectLst/>
              <a:latin typeface="+mn-lt"/>
              <a:ea typeface="+mn-ea"/>
              <a:cs typeface="+mn-cs"/>
            </a:endParaRPr>
          </a:p>
          <a:p>
            <a:r>
              <a:rPr lang="en-IN" sz="1200" kern="1200" dirty="0" smtClean="0">
                <a:solidFill>
                  <a:schemeClr val="tx1"/>
                </a:solidFill>
                <a:effectLst/>
                <a:latin typeface="+mn-lt"/>
                <a:ea typeface="+mn-ea"/>
                <a:cs typeface="+mn-cs"/>
              </a:rPr>
              <a:t>periodic </a:t>
            </a:r>
            <a:r>
              <a:rPr lang="en-IN" sz="1200" kern="1200" dirty="0" err="1" smtClean="0">
                <a:solidFill>
                  <a:schemeClr val="tx1"/>
                </a:solidFill>
                <a:effectLst/>
                <a:latin typeface="+mn-lt"/>
                <a:ea typeface="+mn-ea"/>
                <a:cs typeface="+mn-cs"/>
              </a:rPr>
              <a:t>reevaluation</a:t>
            </a:r>
            <a:r>
              <a:rPr lang="en-IN" sz="1200" kern="1200" dirty="0" smtClean="0">
                <a:solidFill>
                  <a:schemeClr val="tx1"/>
                </a:solidFill>
                <a:effectLst/>
                <a:latin typeface="+mn-lt"/>
                <a:ea typeface="+mn-ea"/>
                <a:cs typeface="+mn-cs"/>
              </a:rPr>
              <a:t> of variants every few years in case the variant has been reclassified (</a:t>
            </a:r>
            <a:r>
              <a:rPr lang="en-IN" sz="1200" kern="1200" dirty="0" err="1" smtClean="0">
                <a:solidFill>
                  <a:schemeClr val="tx1"/>
                </a:solidFill>
                <a:effectLst/>
                <a:latin typeface="+mn-lt"/>
                <a:ea typeface="+mn-ea"/>
                <a:cs typeface="+mn-cs"/>
              </a:rPr>
              <a:t>ie</a:t>
            </a:r>
            <a:r>
              <a:rPr lang="en-IN" sz="1200" kern="1200" dirty="0" smtClean="0">
                <a:solidFill>
                  <a:schemeClr val="tx1"/>
                </a:solidFill>
                <a:effectLst/>
                <a:latin typeface="+mn-lt"/>
                <a:ea typeface="+mn-ea"/>
                <a:cs typeface="+mn-cs"/>
              </a:rPr>
              <a:t>, either upgraded to likely pathogenic or </a:t>
            </a:r>
            <a:endParaRPr lang="en-IN" dirty="0" smtClean="0"/>
          </a:p>
          <a:p>
            <a:r>
              <a:rPr lang="en-IN" sz="1200" kern="1200" dirty="0" smtClean="0">
                <a:solidFill>
                  <a:schemeClr val="tx1"/>
                </a:solidFill>
                <a:effectLst/>
                <a:latin typeface="+mn-lt"/>
                <a:ea typeface="+mn-ea"/>
                <a:cs typeface="+mn-cs"/>
              </a:rPr>
              <a:t>pathogenic), in which case family cascade genetic testing can be initiated, or downgraded to a VUS,</a:t>
            </a:r>
            <a:endParaRPr lang="en-IN" b="1" dirty="0" smtClean="0"/>
          </a:p>
          <a:p>
            <a:endParaRPr lang="en-IN" dirty="0" smtClean="0"/>
          </a:p>
          <a:p>
            <a:r>
              <a:rPr lang="en-IN" sz="1200" kern="1200" dirty="0" smtClean="0">
                <a:solidFill>
                  <a:schemeClr val="tx1"/>
                </a:solidFill>
                <a:effectLst/>
                <a:latin typeface="+mn-lt"/>
                <a:ea typeface="+mn-ea"/>
                <a:cs typeface="+mn-cs"/>
              </a:rPr>
              <a:t>Several studies have reported that patients with HCM who </a:t>
            </a:r>
            <a:r>
              <a:rPr lang="en-IN" sz="1200" b="1" u="sng" kern="1200" dirty="0" smtClean="0">
                <a:solidFill>
                  <a:schemeClr val="tx1"/>
                </a:solidFill>
                <a:effectLst/>
                <a:latin typeface="+mn-lt"/>
                <a:ea typeface="+mn-ea"/>
                <a:cs typeface="+mn-cs"/>
              </a:rPr>
              <a:t>carry pathogenic/likely pathogenic sarcomere variants have a </a:t>
            </a:r>
            <a:endParaRPr lang="en-IN" b="1" u="sng" dirty="0" smtClean="0"/>
          </a:p>
          <a:p>
            <a:r>
              <a:rPr lang="en-IN" sz="1200" b="1" u="sng" kern="1200" dirty="0" smtClean="0">
                <a:solidFill>
                  <a:schemeClr val="tx1"/>
                </a:solidFill>
                <a:effectLst/>
                <a:latin typeface="+mn-lt"/>
                <a:ea typeface="+mn-ea"/>
                <a:cs typeface="+mn-cs"/>
              </a:rPr>
              <a:t>worse prognosis</a:t>
            </a:r>
            <a:r>
              <a:rPr lang="en-IN" sz="1200" kern="1200" dirty="0" smtClean="0">
                <a:solidFill>
                  <a:schemeClr val="tx1"/>
                </a:solidFill>
                <a:effectLst/>
                <a:latin typeface="+mn-lt"/>
                <a:ea typeface="+mn-ea"/>
                <a:cs typeface="+mn-cs"/>
              </a:rPr>
              <a:t> compared to sarcomere variant negative patients with HCM. This includes earlier onset of disease, </a:t>
            </a:r>
            <a:r>
              <a:rPr lang="en-IN" sz="1200" b="1" kern="1200" dirty="0" smtClean="0">
                <a:solidFill>
                  <a:schemeClr val="tx1"/>
                </a:solidFill>
                <a:effectLst/>
                <a:latin typeface="+mn-lt"/>
                <a:ea typeface="+mn-ea"/>
                <a:cs typeface="+mn-cs"/>
              </a:rPr>
              <a:t>higher incidence of SCD, higher incidence of AF and ventricular arrhythmias, HF, and overall mortality</a:t>
            </a:r>
            <a:r>
              <a:rPr lang="en-IN" sz="1200" kern="1200" dirty="0" smtClean="0">
                <a:solidFill>
                  <a:schemeClr val="tx1"/>
                </a:solidFill>
                <a:effectLst/>
                <a:latin typeface="+mn-lt"/>
                <a:ea typeface="+mn-ea"/>
                <a:cs typeface="+mn-cs"/>
              </a:rPr>
              <a:t>. However, there remains considerable heterogeneity within and</a:t>
            </a:r>
            <a:r>
              <a:rPr lang="en-IN" sz="1200" kern="1200" baseline="0" dirty="0" smtClean="0">
                <a:solidFill>
                  <a:schemeClr val="tx1"/>
                </a:solidFill>
                <a:effectLst/>
                <a:latin typeface="+mn-lt"/>
                <a:ea typeface="+mn-ea"/>
                <a:cs typeface="+mn-cs"/>
              </a:rPr>
              <a:t> </a:t>
            </a:r>
            <a:r>
              <a:rPr lang="en-IN" sz="1200" kern="1200" dirty="0" smtClean="0">
                <a:solidFill>
                  <a:schemeClr val="tx1"/>
                </a:solidFill>
                <a:effectLst/>
                <a:latin typeface="+mn-lt"/>
                <a:ea typeface="+mn-ea"/>
                <a:cs typeface="+mn-cs"/>
              </a:rPr>
              <a:t>between families with variants in the same gene that currently limits the application of genetic information for clinical decision-making, including risk stratification for SCD in the </a:t>
            </a:r>
            <a:r>
              <a:rPr lang="en-IN" sz="1200" kern="1200" dirty="0" err="1" smtClean="0">
                <a:solidFill>
                  <a:schemeClr val="tx1"/>
                </a:solidFill>
                <a:effectLst/>
                <a:latin typeface="+mn-lt"/>
                <a:ea typeface="+mn-ea"/>
                <a:cs typeface="+mn-cs"/>
              </a:rPr>
              <a:t>proband</a:t>
            </a:r>
            <a:r>
              <a:rPr lang="en-IN" sz="1200" kern="1200" dirty="0" smtClean="0">
                <a:solidFill>
                  <a:schemeClr val="tx1"/>
                </a:solidFill>
                <a:effectLst/>
                <a:latin typeface="+mn-lt"/>
                <a:ea typeface="+mn-ea"/>
                <a:cs typeface="+mn-cs"/>
              </a:rPr>
              <a:t>.</a:t>
            </a:r>
            <a:endParaRPr lang="en-IN" dirty="0"/>
          </a:p>
        </p:txBody>
      </p:sp>
      <p:sp>
        <p:nvSpPr>
          <p:cNvPr id="4" name="Slide Number Placeholder 3"/>
          <p:cNvSpPr>
            <a:spLocks noGrp="1"/>
          </p:cNvSpPr>
          <p:nvPr>
            <p:ph type="sldNum" sz="quarter" idx="10"/>
          </p:nvPr>
        </p:nvSpPr>
        <p:spPr/>
        <p:txBody>
          <a:bodyPr/>
          <a:lstStyle/>
          <a:p>
            <a:fld id="{0EDA94BC-588A-4FF9-BC0A-666F97EBEC06}" type="slidenum">
              <a:rPr lang="en-IN" smtClean="0"/>
              <a:pPr/>
              <a:t>11</a:t>
            </a:fld>
            <a:endParaRPr lang="en-I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smtClean="0">
                <a:solidFill>
                  <a:schemeClr val="tx1"/>
                </a:solidFill>
                <a:effectLst/>
                <a:latin typeface="+mn-lt"/>
                <a:ea typeface="+mn-ea"/>
                <a:cs typeface="+mn-cs"/>
              </a:rPr>
              <a:t>Identification  of a VUS in a </a:t>
            </a:r>
            <a:r>
              <a:rPr lang="en-IN" sz="1200" kern="1200" dirty="0" err="1" smtClean="0">
                <a:solidFill>
                  <a:schemeClr val="tx1"/>
                </a:solidFill>
                <a:effectLst/>
                <a:latin typeface="+mn-lt"/>
                <a:ea typeface="+mn-ea"/>
                <a:cs typeface="+mn-cs"/>
              </a:rPr>
              <a:t>proband</a:t>
            </a:r>
            <a:r>
              <a:rPr lang="en-IN" sz="1200" kern="1200" dirty="0" smtClean="0">
                <a:solidFill>
                  <a:schemeClr val="tx1"/>
                </a:solidFill>
                <a:effectLst/>
                <a:latin typeface="+mn-lt"/>
                <a:ea typeface="+mn-ea"/>
                <a:cs typeface="+mn-cs"/>
              </a:rPr>
              <a:t> is not a clinically actionable  result. In select circumstances only, family mem </a:t>
            </a:r>
            <a:r>
              <a:rPr lang="en-IN" sz="1200" kern="1200" dirty="0" err="1" smtClean="0">
                <a:solidFill>
                  <a:schemeClr val="tx1"/>
                </a:solidFill>
                <a:effectLst/>
                <a:latin typeface="+mn-lt"/>
                <a:ea typeface="+mn-ea"/>
                <a:cs typeface="+mn-cs"/>
              </a:rPr>
              <a:t>ber</a:t>
            </a:r>
            <a:r>
              <a:rPr lang="en-IN" sz="1200" kern="1200" dirty="0" smtClean="0">
                <a:solidFill>
                  <a:schemeClr val="tx1"/>
                </a:solidFill>
                <a:effectLst/>
                <a:latin typeface="+mn-lt"/>
                <a:ea typeface="+mn-ea"/>
                <a:cs typeface="+mn-cs"/>
              </a:rPr>
              <a:t> testing may be offered at either a clinical or research level to further clarify the pathogenicity  of the variant .</a:t>
            </a:r>
          </a:p>
        </p:txBody>
      </p:sp>
      <p:sp>
        <p:nvSpPr>
          <p:cNvPr id="4" name="Slide Number Placeholder 3"/>
          <p:cNvSpPr>
            <a:spLocks noGrp="1"/>
          </p:cNvSpPr>
          <p:nvPr>
            <p:ph type="sldNum" sz="quarter" idx="10"/>
          </p:nvPr>
        </p:nvSpPr>
        <p:spPr/>
        <p:txBody>
          <a:bodyPr/>
          <a:lstStyle/>
          <a:p>
            <a:fld id="{0EDA94BC-588A-4FF9-BC0A-666F97EBEC06}" type="slidenum">
              <a:rPr lang="en-IN" smtClean="0"/>
              <a:pPr/>
              <a:t>14</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63A1C593-65D0-4073-BCC9-577B9352EA97}" type="datetimeFigureOut">
              <a:rPr lang="en-US" smtClean="0"/>
              <a:pPr/>
              <a:t>2/8/2023</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9B618960-8005-486C-9A75-10CB2AAC16F9}"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3A1C593-65D0-4073-BCC9-577B9352EA97}" type="datetimeFigureOut">
              <a:rPr lang="en-US" smtClean="0"/>
              <a:pPr/>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63A1C593-65D0-4073-BCC9-577B9352EA97}" type="datetimeFigureOut">
              <a:rPr lang="en-US" smtClean="0"/>
              <a:pPr/>
              <a:t>2/8/2023</a:t>
            </a:fld>
            <a:endParaRPr lang="en-US"/>
          </a:p>
        </p:txBody>
      </p:sp>
      <p:sp>
        <p:nvSpPr>
          <p:cNvPr id="5" name="Footer Placeholder 4"/>
          <p:cNvSpPr>
            <a:spLocks noGrp="1"/>
          </p:cNvSpPr>
          <p:nvPr>
            <p:ph type="ftr" sz="quarter" idx="11"/>
          </p:nvPr>
        </p:nvSpPr>
        <p:spPr>
          <a:xfrm>
            <a:off x="609602" y="6248208"/>
            <a:ext cx="7431311" cy="365125"/>
          </a:xfrm>
        </p:spPr>
        <p:txBody>
          <a:bodyPr/>
          <a:lstStyle/>
          <a:p>
            <a:endParaRPr lang="en-US"/>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8075084" y="103716"/>
            <a:ext cx="533400" cy="325968"/>
          </a:xfrm>
        </p:spPr>
        <p:txBody>
          <a:bodyPr/>
          <a:lstStyle/>
          <a:p>
            <a:fld id="{9B618960-8005-486C-9A75-10CB2AAC16F9}"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63A1C593-65D0-4073-BCC9-577B9352EA97}" type="datetimeFigureOut">
              <a:rPr lang="en-US" smtClean="0"/>
              <a:pPr/>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9B618960-8005-486C-9A75-10CB2AAC16F9}"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63A1C593-65D0-4073-BCC9-577B9352EA97}" type="datetimeFigureOut">
              <a:rPr lang="en-US" smtClean="0"/>
              <a:pPr/>
              <a:t>2/8/2023</a:t>
            </a:fld>
            <a:endParaRPr lang="en-US"/>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9B618960-8005-486C-9A75-10CB2AAC16F9}"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6459868" y="1589567"/>
            <a:ext cx="5181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63A1C593-65D0-4073-BCC9-577B9352EA97}" type="datetimeFigureOut">
              <a:rPr lang="en-US" smtClean="0"/>
              <a:pPr/>
              <a:t>2/8/2023</a:t>
            </a:fld>
            <a:endParaRPr lang="en-US"/>
          </a:p>
        </p:txBody>
      </p:sp>
      <p:sp>
        <p:nvSpPr>
          <p:cNvPr id="10" name="Slide Number Placeholder 9"/>
          <p:cNvSpPr>
            <a:spLocks noGrp="1"/>
          </p:cNvSpPr>
          <p:nvPr>
            <p:ph type="sldNum" sz="quarter" idx="16"/>
          </p:nvPr>
        </p:nvSpPr>
        <p:spPr/>
        <p:txBody>
          <a:bodyPr rtlCol="0"/>
          <a:lstStyle/>
          <a:p>
            <a:fld id="{9B618960-8005-486C-9A75-10CB2AAC16F9}"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63A1C593-65D0-4073-BCC9-577B9352EA97}" type="datetimeFigureOut">
              <a:rPr lang="en-US" smtClean="0"/>
              <a:pPr/>
              <a:t>2/8/2023</a:t>
            </a:fld>
            <a:endParaRPr lang="en-US"/>
          </a:p>
        </p:txBody>
      </p:sp>
      <p:sp>
        <p:nvSpPr>
          <p:cNvPr id="12" name="Slide Number Placeholder 11"/>
          <p:cNvSpPr>
            <a:spLocks noGrp="1"/>
          </p:cNvSpPr>
          <p:nvPr>
            <p:ph type="sldNum" sz="quarter" idx="16"/>
          </p:nvPr>
        </p:nvSpPr>
        <p:spPr/>
        <p:txBody>
          <a:bodyPr rtlCol="0"/>
          <a:lstStyle/>
          <a:p>
            <a:fld id="{9B618960-8005-486C-9A75-10CB2AAC16F9}"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3A1C593-65D0-4073-BCC9-577B9352EA97}" type="datetimeFigureOut">
              <a:rPr lang="en-US" smtClean="0"/>
              <a:pPr/>
              <a:t>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9B618960-8005-486C-9A75-10CB2AAC16F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pPr/>
              <a:t>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9B618960-8005-486C-9A75-10CB2AAC16F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63A1C593-65D0-4073-BCC9-577B9352EA97}" type="datetimeFigureOut">
              <a:rPr lang="en-US" smtClean="0"/>
              <a:pPr/>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9B618960-8005-486C-9A75-10CB2AAC16F9}"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8331200" y="6248401"/>
            <a:ext cx="3556000" cy="365125"/>
          </a:xfrm>
        </p:spPr>
        <p:txBody>
          <a:bodyPr rtlCol="0"/>
          <a:lstStyle/>
          <a:p>
            <a:fld id="{63A1C593-65D0-4073-BCC9-577B9352EA97}" type="datetimeFigureOut">
              <a:rPr lang="en-US" smtClean="0"/>
              <a:pPr/>
              <a:t>2/8/2023</a:t>
            </a:fld>
            <a:endParaRPr lang="en-US"/>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9B618960-8005-486C-9A75-10CB2AAC16F9}"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63A1C593-65D0-4073-BCC9-577B9352EA97}" type="datetimeFigureOut">
              <a:rPr lang="en-US" smtClean="0"/>
              <a:pPr/>
              <a:t>2/8/2023</a:t>
            </a:fld>
            <a:endParaRPr lang="en-US"/>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9B618960-8005-486C-9A75-10CB2AAC16F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15608" y="849910"/>
            <a:ext cx="6276391" cy="2387600"/>
          </a:xfrm>
        </p:spPr>
        <p:txBody>
          <a:bodyPr/>
          <a:lstStyle/>
          <a:p>
            <a:r>
              <a:rPr lang="en-US" b="1" dirty="0" smtClean="0">
                <a:solidFill>
                  <a:srgbClr val="FF0000"/>
                </a:solidFill>
              </a:rPr>
              <a:t>HYPERTROPHIC CARDIOMYOPATHY</a:t>
            </a:r>
            <a:endParaRPr lang="en-US" b="1" dirty="0">
              <a:solidFill>
                <a:srgbClr val="FF0000"/>
              </a:solidFill>
            </a:endParaRPr>
          </a:p>
        </p:txBody>
      </p:sp>
      <p:sp>
        <p:nvSpPr>
          <p:cNvPr id="3" name="Subtitle 2"/>
          <p:cNvSpPr>
            <a:spLocks noGrp="1"/>
          </p:cNvSpPr>
          <p:nvPr>
            <p:ph type="subTitle" idx="1"/>
          </p:nvPr>
        </p:nvSpPr>
        <p:spPr>
          <a:xfrm>
            <a:off x="6204856" y="4637313"/>
            <a:ext cx="4679257" cy="1404257"/>
          </a:xfrm>
        </p:spPr>
        <p:txBody>
          <a:bodyPr>
            <a:normAutofit fontScale="92500" lnSpcReduction="10000"/>
          </a:bodyPr>
          <a:lstStyle/>
          <a:p>
            <a:r>
              <a:rPr lang="en-US" sz="2800" dirty="0" smtClean="0">
                <a:solidFill>
                  <a:srgbClr val="00B0F0"/>
                </a:solidFill>
              </a:rPr>
              <a:t>Dr </a:t>
            </a:r>
            <a:r>
              <a:rPr lang="en-US" sz="2800" dirty="0" err="1" smtClean="0">
                <a:solidFill>
                  <a:srgbClr val="00B0F0"/>
                </a:solidFill>
              </a:rPr>
              <a:t>Arun</a:t>
            </a:r>
            <a:r>
              <a:rPr lang="en-US" sz="2800" dirty="0" smtClean="0">
                <a:solidFill>
                  <a:srgbClr val="00B0F0"/>
                </a:solidFill>
              </a:rPr>
              <a:t> Jude Alphonse</a:t>
            </a:r>
          </a:p>
          <a:p>
            <a:r>
              <a:rPr lang="en-US" sz="2800" dirty="0" smtClean="0">
                <a:solidFill>
                  <a:srgbClr val="00B0F0"/>
                </a:solidFill>
              </a:rPr>
              <a:t>DM Cardiology Resident</a:t>
            </a:r>
          </a:p>
          <a:p>
            <a:r>
              <a:rPr lang="en-US" sz="2800" dirty="0" err="1" smtClean="0">
                <a:solidFill>
                  <a:srgbClr val="00B0F0"/>
                </a:solidFill>
              </a:rPr>
              <a:t>Govt</a:t>
            </a:r>
            <a:r>
              <a:rPr lang="en-US" sz="2800" dirty="0" smtClean="0">
                <a:solidFill>
                  <a:srgbClr val="00B0F0"/>
                </a:solidFill>
              </a:rPr>
              <a:t> TDMC </a:t>
            </a:r>
            <a:r>
              <a:rPr lang="en-US" sz="2800" dirty="0" err="1" smtClean="0">
                <a:solidFill>
                  <a:srgbClr val="00B0F0"/>
                </a:solidFill>
              </a:rPr>
              <a:t>Alappuzha</a:t>
            </a:r>
            <a:endParaRPr lang="en-US" sz="2800" dirty="0" smtClean="0">
              <a:solidFill>
                <a:srgbClr val="00B0F0"/>
              </a:solidFill>
            </a:endParaRPr>
          </a:p>
          <a:p>
            <a:endParaRPr lang="en-IN" sz="2800" b="1" dirty="0" smtClean="0"/>
          </a:p>
          <a:p>
            <a:endParaRPr lang="en-US" dirty="0"/>
          </a:p>
        </p:txBody>
      </p:sp>
      <p:pic>
        <p:nvPicPr>
          <p:cNvPr id="1026" name="Picture 2" descr="C:\Users\user\Desktop\HCM\Screenshot_20230208_001836.jpg"/>
          <p:cNvPicPr>
            <a:picLocks noChangeAspect="1" noChangeArrowheads="1"/>
          </p:cNvPicPr>
          <p:nvPr/>
        </p:nvPicPr>
        <p:blipFill>
          <a:blip r:embed="rId2"/>
          <a:srcRect/>
          <a:stretch>
            <a:fillRect/>
          </a:stretch>
        </p:blipFill>
        <p:spPr bwMode="auto">
          <a:xfrm>
            <a:off x="-1" y="0"/>
            <a:ext cx="5598367" cy="5878286"/>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0"/>
            <a:ext cx="10353761" cy="1326321"/>
          </a:xfrm>
        </p:spPr>
        <p:txBody>
          <a:bodyPr/>
          <a:lstStyle/>
          <a:p>
            <a:r>
              <a:rPr lang="en-IN" b="1" dirty="0" smtClean="0">
                <a:solidFill>
                  <a:srgbClr val="FF0000"/>
                </a:solidFill>
              </a:rPr>
              <a:t>Indications for genetic testing </a:t>
            </a:r>
            <a:endParaRPr lang="en-IN" b="1" dirty="0">
              <a:solidFill>
                <a:srgbClr val="FF0000"/>
              </a:solidFill>
            </a:endParaRPr>
          </a:p>
        </p:txBody>
      </p:sp>
      <p:sp>
        <p:nvSpPr>
          <p:cNvPr id="3" name="Content Placeholder 2"/>
          <p:cNvSpPr>
            <a:spLocks noGrp="1"/>
          </p:cNvSpPr>
          <p:nvPr>
            <p:ph sz="quarter" idx="1"/>
          </p:nvPr>
        </p:nvSpPr>
        <p:spPr>
          <a:xfrm>
            <a:off x="0" y="1623848"/>
            <a:ext cx="12192000" cy="4903076"/>
          </a:xfrm>
        </p:spPr>
        <p:txBody>
          <a:bodyPr>
            <a:normAutofit fontScale="85000" lnSpcReduction="20000"/>
          </a:bodyPr>
          <a:lstStyle/>
          <a:p>
            <a:pPr marL="457200" indent="-457200">
              <a:buFont typeface="+mj-lt"/>
              <a:buAutoNum type="arabicPeriod"/>
            </a:pPr>
            <a:r>
              <a:rPr lang="en-IN" dirty="0">
                <a:solidFill>
                  <a:srgbClr val="FF0000"/>
                </a:solidFill>
                <a:effectLst/>
              </a:rPr>
              <a:t>In patients with HCM</a:t>
            </a:r>
            <a:r>
              <a:rPr lang="en-IN" dirty="0">
                <a:effectLst/>
              </a:rPr>
              <a:t>, genetic testing </a:t>
            </a:r>
            <a:r>
              <a:rPr lang="en-IN" dirty="0" smtClean="0">
                <a:effectLst/>
                <a:sym typeface="Wingdings" panose="05000000000000000000" pitchFamily="2" charset="2"/>
              </a:rPr>
              <a:t> </a:t>
            </a:r>
            <a:r>
              <a:rPr lang="en-IN" dirty="0" smtClean="0">
                <a:effectLst/>
              </a:rPr>
              <a:t> </a:t>
            </a:r>
            <a:r>
              <a:rPr lang="en-IN" dirty="0">
                <a:solidFill>
                  <a:srgbClr val="FF0000"/>
                </a:solidFill>
                <a:effectLst/>
              </a:rPr>
              <a:t>elucidate the genetic basis </a:t>
            </a:r>
            <a:r>
              <a:rPr lang="en-IN" dirty="0">
                <a:effectLst/>
              </a:rPr>
              <a:t>to facilitate </a:t>
            </a:r>
            <a:r>
              <a:rPr lang="en-IN" dirty="0" smtClean="0">
                <a:effectLst/>
              </a:rPr>
              <a:t>the </a:t>
            </a:r>
            <a:r>
              <a:rPr lang="en-IN" dirty="0">
                <a:effectLst/>
              </a:rPr>
              <a:t>identification of family members at risk for </a:t>
            </a:r>
            <a:r>
              <a:rPr lang="en-IN" dirty="0" smtClean="0">
                <a:effectLst/>
              </a:rPr>
              <a:t>developing </a:t>
            </a:r>
            <a:r>
              <a:rPr lang="en-IN" dirty="0">
                <a:effectLst/>
              </a:rPr>
              <a:t>HCM </a:t>
            </a:r>
            <a:r>
              <a:rPr lang="en-IN" dirty="0">
                <a:solidFill>
                  <a:srgbClr val="FF0000"/>
                </a:solidFill>
                <a:effectLst/>
              </a:rPr>
              <a:t>(cascade testing</a:t>
            </a:r>
            <a:r>
              <a:rPr lang="en-IN" dirty="0" smtClean="0">
                <a:solidFill>
                  <a:srgbClr val="FF0000"/>
                </a:solidFill>
                <a:effectLst/>
              </a:rPr>
              <a:t>).</a:t>
            </a:r>
          </a:p>
          <a:p>
            <a:pPr marL="457200" indent="-457200">
              <a:buFont typeface="+mj-lt"/>
              <a:buAutoNum type="arabicPeriod"/>
            </a:pPr>
            <a:endParaRPr lang="en-IN" dirty="0" smtClean="0">
              <a:solidFill>
                <a:srgbClr val="FFFF00"/>
              </a:solidFill>
              <a:effectLst/>
            </a:endParaRPr>
          </a:p>
          <a:p>
            <a:pPr marL="457200" indent="-457200">
              <a:buFont typeface="+mj-lt"/>
              <a:buAutoNum type="arabicPeriod"/>
            </a:pPr>
            <a:r>
              <a:rPr lang="en-IN" dirty="0" smtClean="0">
                <a:effectLst/>
              </a:rPr>
              <a:t>In pts with </a:t>
            </a:r>
            <a:r>
              <a:rPr lang="en-IN" b="1" dirty="0" smtClean="0">
                <a:solidFill>
                  <a:srgbClr val="FF0000"/>
                </a:solidFill>
                <a:effectLst/>
              </a:rPr>
              <a:t>atypical </a:t>
            </a:r>
            <a:r>
              <a:rPr lang="en-IN" b="1" dirty="0">
                <a:solidFill>
                  <a:srgbClr val="FF0000"/>
                </a:solidFill>
                <a:effectLst/>
              </a:rPr>
              <a:t>clinical presentation </a:t>
            </a:r>
            <a:r>
              <a:rPr lang="en-IN" b="1" dirty="0" smtClean="0">
                <a:solidFill>
                  <a:srgbClr val="FF0000"/>
                </a:solidFill>
                <a:effectLst/>
              </a:rPr>
              <a:t>of </a:t>
            </a:r>
            <a:r>
              <a:rPr lang="en-IN" b="1" dirty="0">
                <a:solidFill>
                  <a:srgbClr val="FF0000"/>
                </a:solidFill>
                <a:effectLst/>
              </a:rPr>
              <a:t>HCM </a:t>
            </a:r>
            <a:r>
              <a:rPr lang="en-IN" dirty="0">
                <a:effectLst/>
              </a:rPr>
              <a:t>or when another genetic condition is </a:t>
            </a:r>
            <a:r>
              <a:rPr lang="en-IN" dirty="0" smtClean="0">
                <a:effectLst/>
              </a:rPr>
              <a:t>suspected </a:t>
            </a:r>
            <a:r>
              <a:rPr lang="en-IN" dirty="0">
                <a:effectLst/>
              </a:rPr>
              <a:t>to be the </a:t>
            </a:r>
            <a:r>
              <a:rPr lang="en-IN" dirty="0" smtClean="0">
                <a:effectLst/>
              </a:rPr>
              <a:t>cause.  (HCM vs </a:t>
            </a:r>
            <a:r>
              <a:rPr lang="en-IN" dirty="0" err="1" smtClean="0">
                <a:effectLst/>
              </a:rPr>
              <a:t>phenocopies</a:t>
            </a:r>
            <a:r>
              <a:rPr lang="en-IN" dirty="0" smtClean="0">
                <a:effectLst/>
              </a:rPr>
              <a:t> )</a:t>
            </a:r>
          </a:p>
          <a:p>
            <a:pPr marL="800100" lvl="1" indent="-342900">
              <a:buFont typeface="+mj-lt"/>
              <a:buAutoNum type="arabicPeriod"/>
            </a:pPr>
            <a:r>
              <a:rPr lang="en-IN" i="1" dirty="0">
                <a:effectLst/>
              </a:rPr>
              <a:t>PRKAG2</a:t>
            </a:r>
            <a:r>
              <a:rPr lang="en-IN" dirty="0">
                <a:effectLst/>
              </a:rPr>
              <a:t> (glycogen storage disease), </a:t>
            </a:r>
            <a:r>
              <a:rPr lang="en-IN" i="1" dirty="0">
                <a:effectLst/>
              </a:rPr>
              <a:t>LAMP2</a:t>
            </a:r>
            <a:r>
              <a:rPr lang="en-IN" dirty="0">
                <a:effectLst/>
              </a:rPr>
              <a:t> (</a:t>
            </a:r>
            <a:r>
              <a:rPr lang="en-IN" dirty="0" err="1">
                <a:effectLst/>
              </a:rPr>
              <a:t>Danon</a:t>
            </a:r>
            <a:r>
              <a:rPr lang="en-IN" dirty="0">
                <a:effectLst/>
              </a:rPr>
              <a:t> disease), </a:t>
            </a:r>
            <a:r>
              <a:rPr lang="en-IN" i="1" dirty="0">
                <a:effectLst/>
              </a:rPr>
              <a:t>GLA </a:t>
            </a:r>
            <a:r>
              <a:rPr lang="en-IN" dirty="0">
                <a:effectLst/>
              </a:rPr>
              <a:t>(</a:t>
            </a:r>
            <a:r>
              <a:rPr lang="en-IN" dirty="0" err="1">
                <a:effectLst/>
              </a:rPr>
              <a:t>Fabry</a:t>
            </a:r>
            <a:r>
              <a:rPr lang="en-IN" dirty="0">
                <a:effectLst/>
              </a:rPr>
              <a:t> </a:t>
            </a:r>
            <a:r>
              <a:rPr lang="en-IN" dirty="0" smtClean="0">
                <a:effectLst/>
              </a:rPr>
              <a:t>disease), transthyretin amyloid CM , genes for </a:t>
            </a:r>
            <a:r>
              <a:rPr lang="en-IN" dirty="0" err="1" smtClean="0">
                <a:effectLst/>
              </a:rPr>
              <a:t>RASopathies</a:t>
            </a:r>
            <a:r>
              <a:rPr lang="en-IN" dirty="0" smtClean="0">
                <a:effectLst/>
              </a:rPr>
              <a:t>.</a:t>
            </a:r>
          </a:p>
          <a:p>
            <a:pPr marL="800100" lvl="1" indent="-342900">
              <a:buFont typeface="+mj-lt"/>
              <a:buAutoNum type="arabicPeriod"/>
            </a:pPr>
            <a:endParaRPr lang="en-IN" dirty="0" smtClean="0">
              <a:effectLst/>
            </a:endParaRPr>
          </a:p>
          <a:p>
            <a:pPr marL="800100" lvl="1" indent="-342900">
              <a:buFont typeface="+mj-lt"/>
              <a:buAutoNum type="arabicPeriod"/>
            </a:pPr>
            <a:endParaRPr lang="en-IN" dirty="0" smtClean="0">
              <a:effectLst/>
            </a:endParaRPr>
          </a:p>
          <a:p>
            <a:pPr marL="457200" indent="-457200">
              <a:buFont typeface="+mj-lt"/>
              <a:buAutoNum type="arabicPeriod"/>
            </a:pPr>
            <a:r>
              <a:rPr lang="en-IN" dirty="0">
                <a:effectLst/>
              </a:rPr>
              <a:t>In </a:t>
            </a:r>
            <a:r>
              <a:rPr lang="en-IN" dirty="0">
                <a:solidFill>
                  <a:srgbClr val="FF0000"/>
                </a:solidFill>
                <a:effectLst/>
              </a:rPr>
              <a:t>first-degree relatives </a:t>
            </a:r>
            <a:r>
              <a:rPr lang="en-IN" dirty="0">
                <a:effectLst/>
              </a:rPr>
              <a:t>of patients with HCM, </a:t>
            </a:r>
            <a:r>
              <a:rPr lang="en-IN" dirty="0" smtClean="0">
                <a:effectLst/>
              </a:rPr>
              <a:t>both </a:t>
            </a:r>
            <a:r>
              <a:rPr lang="en-IN" u="sng" dirty="0">
                <a:effectLst/>
              </a:rPr>
              <a:t>clinical screening (ECG and 2D </a:t>
            </a:r>
            <a:r>
              <a:rPr lang="en-IN" u="sng" dirty="0" smtClean="0">
                <a:effectLst/>
              </a:rPr>
              <a:t>echocardiogram</a:t>
            </a:r>
            <a:r>
              <a:rPr lang="en-IN" u="sng" dirty="0">
                <a:effectLst/>
              </a:rPr>
              <a:t>) </a:t>
            </a:r>
            <a:r>
              <a:rPr lang="en-IN" dirty="0">
                <a:effectLst/>
              </a:rPr>
              <a:t>and </a:t>
            </a:r>
            <a:r>
              <a:rPr lang="en-IN" dirty="0">
                <a:solidFill>
                  <a:srgbClr val="FF0000"/>
                </a:solidFill>
                <a:effectLst/>
              </a:rPr>
              <a:t>cascade genetic testing </a:t>
            </a:r>
            <a:r>
              <a:rPr lang="en-IN" dirty="0">
                <a:effectLst/>
              </a:rPr>
              <a:t>(when </a:t>
            </a:r>
            <a:r>
              <a:rPr lang="en-IN" dirty="0" smtClean="0">
                <a:effectLst/>
              </a:rPr>
              <a:t>a </a:t>
            </a:r>
            <a:r>
              <a:rPr lang="en-IN" u="sng" dirty="0">
                <a:effectLst/>
              </a:rPr>
              <a:t>pathogenic/likely pathogenic variant has </a:t>
            </a:r>
            <a:r>
              <a:rPr lang="en-IN" u="sng" dirty="0" smtClean="0">
                <a:effectLst/>
              </a:rPr>
              <a:t>been </a:t>
            </a:r>
            <a:r>
              <a:rPr lang="en-IN" u="sng" dirty="0">
                <a:effectLst/>
              </a:rPr>
              <a:t>identified in the </a:t>
            </a:r>
            <a:r>
              <a:rPr lang="en-IN" u="sng" dirty="0" err="1">
                <a:effectLst/>
              </a:rPr>
              <a:t>proband</a:t>
            </a:r>
            <a:r>
              <a:rPr lang="en-IN" dirty="0">
                <a:effectLst/>
              </a:rPr>
              <a:t>) should be </a:t>
            </a:r>
            <a:r>
              <a:rPr lang="en-IN" dirty="0" smtClean="0">
                <a:effectLst/>
              </a:rPr>
              <a:t>offered .</a:t>
            </a:r>
          </a:p>
          <a:p>
            <a:pPr lvl="1"/>
            <a:r>
              <a:rPr lang="en-IN" dirty="0" smtClean="0">
                <a:effectLst/>
              </a:rPr>
              <a:t>No disease causing gene variant – no further clinical surveillance</a:t>
            </a:r>
          </a:p>
          <a:p>
            <a:pPr lvl="1"/>
            <a:r>
              <a:rPr lang="en-IN" dirty="0" smtClean="0">
                <a:effectLst/>
              </a:rPr>
              <a:t>G+P- needs clinical screening at regular intervals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3936" y="1754154"/>
            <a:ext cx="11968064" cy="4870581"/>
          </a:xfrm>
        </p:spPr>
        <p:txBody>
          <a:bodyPr>
            <a:normAutofit/>
          </a:bodyPr>
          <a:lstStyle/>
          <a:p>
            <a:pPr marL="0" indent="0">
              <a:buNone/>
            </a:pPr>
            <a:r>
              <a:rPr lang="en-IN" dirty="0" smtClean="0">
                <a:effectLst/>
              </a:rPr>
              <a:t>4. In </a:t>
            </a:r>
            <a:r>
              <a:rPr lang="en-IN" dirty="0">
                <a:effectLst/>
              </a:rPr>
              <a:t>families where a </a:t>
            </a:r>
            <a:r>
              <a:rPr lang="en-IN" b="1" dirty="0">
                <a:solidFill>
                  <a:srgbClr val="FF0000"/>
                </a:solidFill>
                <a:effectLst/>
              </a:rPr>
              <a:t>sudden unexplained death </a:t>
            </a:r>
            <a:r>
              <a:rPr lang="en-IN" dirty="0" smtClean="0">
                <a:effectLst/>
              </a:rPr>
              <a:t>has </a:t>
            </a:r>
            <a:r>
              <a:rPr lang="en-IN" dirty="0">
                <a:effectLst/>
              </a:rPr>
              <a:t>occurred with </a:t>
            </a:r>
            <a:r>
              <a:rPr lang="en-IN" dirty="0">
                <a:solidFill>
                  <a:srgbClr val="FFFF00"/>
                </a:solidFill>
                <a:effectLst/>
              </a:rPr>
              <a:t>a </a:t>
            </a:r>
            <a:r>
              <a:rPr lang="en-IN" b="1" dirty="0" err="1">
                <a:solidFill>
                  <a:srgbClr val="FF0000"/>
                </a:solidFill>
                <a:effectLst/>
              </a:rPr>
              <a:t>postmortem</a:t>
            </a:r>
            <a:r>
              <a:rPr lang="en-IN" b="1" dirty="0">
                <a:solidFill>
                  <a:srgbClr val="FF0000"/>
                </a:solidFill>
                <a:effectLst/>
              </a:rPr>
              <a:t> diagnosis of </a:t>
            </a:r>
            <a:r>
              <a:rPr lang="en-IN" b="1" dirty="0" smtClean="0">
                <a:solidFill>
                  <a:srgbClr val="FF0000"/>
                </a:solidFill>
                <a:effectLst/>
              </a:rPr>
              <a:t>HCM</a:t>
            </a:r>
            <a:r>
              <a:rPr lang="en-IN" b="1" dirty="0">
                <a:solidFill>
                  <a:srgbClr val="FF0000"/>
                </a:solidFill>
                <a:effectLst/>
              </a:rPr>
              <a:t>, </a:t>
            </a:r>
            <a:r>
              <a:rPr lang="en-IN" b="1" u="sng" dirty="0" err="1">
                <a:solidFill>
                  <a:srgbClr val="FF0000"/>
                </a:solidFill>
                <a:effectLst/>
              </a:rPr>
              <a:t>postmortem</a:t>
            </a:r>
            <a:r>
              <a:rPr lang="en-IN" b="1" u="sng" dirty="0">
                <a:solidFill>
                  <a:srgbClr val="FF0000"/>
                </a:solidFill>
                <a:effectLst/>
              </a:rPr>
              <a:t> genetic testing </a:t>
            </a:r>
            <a:r>
              <a:rPr lang="en-IN" dirty="0">
                <a:effectLst/>
              </a:rPr>
              <a:t>is </a:t>
            </a:r>
            <a:r>
              <a:rPr lang="en-IN" dirty="0" smtClean="0">
                <a:effectLst/>
              </a:rPr>
              <a:t>beneficial </a:t>
            </a:r>
            <a:r>
              <a:rPr lang="en-IN" dirty="0">
                <a:effectLst/>
              </a:rPr>
              <a:t>to </a:t>
            </a:r>
            <a:r>
              <a:rPr lang="en-IN" u="sng" dirty="0">
                <a:effectLst/>
              </a:rPr>
              <a:t>facilitate cascade genetic testing and </a:t>
            </a:r>
            <a:r>
              <a:rPr lang="en-IN" u="sng" dirty="0" smtClean="0">
                <a:effectLst/>
              </a:rPr>
              <a:t>clinical </a:t>
            </a:r>
            <a:r>
              <a:rPr lang="en-IN" u="sng" dirty="0">
                <a:effectLst/>
              </a:rPr>
              <a:t>screening in first-degree </a:t>
            </a:r>
            <a:r>
              <a:rPr lang="en-IN" u="sng" dirty="0" smtClean="0">
                <a:effectLst/>
              </a:rPr>
              <a:t>relatives</a:t>
            </a:r>
            <a:r>
              <a:rPr lang="en-IN" dirty="0" smtClean="0">
                <a:effectLst/>
              </a:rPr>
              <a:t>.</a:t>
            </a:r>
          </a:p>
          <a:p>
            <a:endParaRPr lang="en-IN" dirty="0" smtClean="0"/>
          </a:p>
          <a:p>
            <a:pPr marL="0" indent="0">
              <a:buNone/>
            </a:pPr>
            <a:r>
              <a:rPr lang="en-IN" dirty="0" smtClean="0"/>
              <a:t>5. </a:t>
            </a:r>
            <a:r>
              <a:rPr lang="en-IN" dirty="0">
                <a:effectLst/>
              </a:rPr>
              <a:t>In affected families with HCM, </a:t>
            </a:r>
            <a:r>
              <a:rPr lang="en-IN" sz="2400" b="1" dirty="0">
                <a:solidFill>
                  <a:srgbClr val="FF0000"/>
                </a:solidFill>
                <a:effectLst/>
              </a:rPr>
              <a:t>preconception </a:t>
            </a:r>
            <a:r>
              <a:rPr lang="en-IN" sz="2400" b="1" dirty="0" smtClean="0">
                <a:solidFill>
                  <a:srgbClr val="FF0000"/>
                </a:solidFill>
                <a:effectLst/>
              </a:rPr>
              <a:t>and </a:t>
            </a:r>
            <a:r>
              <a:rPr lang="en-IN" sz="2400" b="1" dirty="0">
                <a:solidFill>
                  <a:srgbClr val="FF0000"/>
                </a:solidFill>
                <a:effectLst/>
              </a:rPr>
              <a:t>prenatal reproductive and genetic </a:t>
            </a:r>
            <a:r>
              <a:rPr lang="en-IN" sz="2400" b="1" dirty="0" err="1" smtClean="0">
                <a:solidFill>
                  <a:srgbClr val="FF0000"/>
                </a:solidFill>
                <a:effectLst/>
              </a:rPr>
              <a:t>counseling</a:t>
            </a:r>
            <a:r>
              <a:rPr lang="en-IN" dirty="0" smtClean="0">
                <a:effectLst/>
              </a:rPr>
              <a:t> </a:t>
            </a:r>
            <a:r>
              <a:rPr lang="en-IN" dirty="0">
                <a:effectLst/>
              </a:rPr>
              <a:t>should be </a:t>
            </a:r>
            <a:r>
              <a:rPr lang="en-IN" dirty="0" smtClean="0">
                <a:effectLst/>
              </a:rPr>
              <a:t>offered.</a:t>
            </a:r>
          </a:p>
          <a:p>
            <a:pPr lvl="1"/>
            <a:r>
              <a:rPr lang="en-IN" dirty="0" smtClean="0">
                <a:effectLst/>
              </a:rPr>
              <a:t>Risk </a:t>
            </a:r>
            <a:r>
              <a:rPr lang="en-IN" dirty="0">
                <a:effectLst/>
              </a:rPr>
              <a:t>of transmission of disease, </a:t>
            </a:r>
            <a:endParaRPr lang="en-IN" dirty="0"/>
          </a:p>
          <a:p>
            <a:pPr lvl="1"/>
            <a:r>
              <a:rPr lang="en-IN" dirty="0" smtClean="0">
                <a:effectLst/>
              </a:rPr>
              <a:t>Discussing potential </a:t>
            </a:r>
            <a:r>
              <a:rPr lang="en-IN" dirty="0">
                <a:effectLst/>
              </a:rPr>
              <a:t>reproductive </a:t>
            </a:r>
            <a:r>
              <a:rPr lang="en-IN" dirty="0" smtClean="0">
                <a:effectLst/>
              </a:rPr>
              <a:t>options – IVF with preimplantation </a:t>
            </a:r>
            <a:r>
              <a:rPr lang="en-IN" dirty="0">
                <a:effectLst/>
              </a:rPr>
              <a:t>genetic </a:t>
            </a:r>
            <a:r>
              <a:rPr lang="en-IN" dirty="0" smtClean="0">
                <a:effectLst/>
              </a:rPr>
              <a:t>diagnosis.</a:t>
            </a:r>
          </a:p>
          <a:p>
            <a:pPr lvl="1"/>
            <a:r>
              <a:rPr lang="en-IN" dirty="0">
                <a:effectLst/>
              </a:rPr>
              <a:t>P</a:t>
            </a:r>
            <a:r>
              <a:rPr lang="en-IN" dirty="0" smtClean="0">
                <a:effectLst/>
              </a:rPr>
              <a:t>renatal </a:t>
            </a:r>
            <a:r>
              <a:rPr lang="en-IN" dirty="0">
                <a:effectLst/>
              </a:rPr>
              <a:t>genetic screening, and postnatal genetic </a:t>
            </a:r>
            <a:r>
              <a:rPr lang="en-IN" dirty="0" smtClean="0">
                <a:effectLst/>
              </a:rPr>
              <a:t>testing</a:t>
            </a:r>
            <a:r>
              <a:rPr lang="en-IN" dirty="0">
                <a:effectLst/>
              </a:rPr>
              <a:t>.</a:t>
            </a:r>
            <a:endParaRPr lang="en-IN" dirty="0" smtClean="0">
              <a:effectLst/>
            </a:endParaRPr>
          </a:p>
          <a:p>
            <a:pPr marL="0" indent="0">
              <a:buNone/>
            </a:pPr>
            <a:endParaRPr lang="en-IN" dirty="0">
              <a:effectLst/>
            </a:endParaRPr>
          </a:p>
          <a:p>
            <a:pPr marL="0" indent="0">
              <a:buNone/>
            </a:pPr>
            <a:endParaRPr lang="en-IN" dirty="0"/>
          </a:p>
        </p:txBody>
      </p:sp>
      <p:sp>
        <p:nvSpPr>
          <p:cNvPr id="4" name="TextBox 3"/>
          <p:cNvSpPr txBox="1"/>
          <p:nvPr/>
        </p:nvSpPr>
        <p:spPr>
          <a:xfrm flipH="1" flipV="1">
            <a:off x="14723705" y="5150672"/>
            <a:ext cx="933061" cy="400110"/>
          </a:xfrm>
          <a:prstGeom prst="rect">
            <a:avLst/>
          </a:prstGeom>
          <a:solidFill>
            <a:schemeClr val="accent1">
              <a:lumMod val="75000"/>
            </a:schemeClr>
          </a:solidFill>
        </p:spPr>
        <p:txBody>
          <a:bodyPr wrap="square" rtlCol="0">
            <a:spAutoFit/>
          </a:bodyPr>
          <a:lstStyle/>
          <a:p>
            <a:pPr marL="285750" indent="-285750">
              <a:buFont typeface="Arial" panose="020B0604020202020204" pitchFamily="34" charset="0"/>
              <a:buChar char="•"/>
            </a:pPr>
            <a:endParaRPr lang="en-IN"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pPr marL="285750" indent="-285750">
              <a:buFont typeface="Arial" panose="020B0604020202020204" pitchFamily="34" charset="0"/>
              <a:buChar char="•"/>
            </a:pPr>
            <a:r>
              <a:rPr lang="en-IN" sz="3200" dirty="0" smtClean="0"/>
              <a:t>In patients with HCM, the usefulness of genetic testing in the assessment of risk of SCD is uncertain .</a:t>
            </a:r>
          </a:p>
          <a:p>
            <a:pPr marL="285750" indent="-285750">
              <a:buFont typeface="Arial" panose="020B0604020202020204" pitchFamily="34" charset="0"/>
              <a:buChar char="•"/>
            </a:pPr>
            <a:endParaRPr lang="en-IN" sz="3200" dirty="0" smtClean="0"/>
          </a:p>
          <a:p>
            <a:pPr marL="285750" indent="-285750">
              <a:buFont typeface="Arial" panose="020B0604020202020204" pitchFamily="34" charset="0"/>
              <a:buChar char="•"/>
            </a:pPr>
            <a:r>
              <a:rPr lang="en-IN" sz="3200" dirty="0" smtClean="0"/>
              <a:t>In patients with HCM who </a:t>
            </a:r>
            <a:r>
              <a:rPr lang="en-IN" sz="3200" dirty="0" err="1" smtClean="0"/>
              <a:t>harbor</a:t>
            </a:r>
            <a:r>
              <a:rPr lang="en-IN" sz="3200" dirty="0" smtClean="0"/>
              <a:t> a variant of uncertain significance – genetic testing of relatives not indicated .</a:t>
            </a:r>
          </a:p>
          <a:p>
            <a:pPr marL="285750" indent="-285750">
              <a:buFont typeface="Arial" panose="020B0604020202020204" pitchFamily="34" charset="0"/>
              <a:buChar char="•"/>
            </a:pPr>
            <a:endParaRPr lang="en-IN" sz="3200" dirty="0" smtClean="0"/>
          </a:p>
          <a:p>
            <a:pPr marL="285750" indent="-285750">
              <a:buFont typeface="Arial" panose="020B0604020202020204" pitchFamily="34" charset="0"/>
              <a:buChar char="•"/>
            </a:pPr>
            <a:r>
              <a:rPr lang="en-IN" sz="3200" dirty="0" smtClean="0"/>
              <a:t>HCM pts with no pathogenic variants – no need for family genetic testing .</a:t>
            </a:r>
          </a:p>
          <a:p>
            <a:endParaRPr lang="en-IN"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r>
              <a:rPr lang="en-IN" dirty="0" smtClean="0">
                <a:latin typeface="Calibri" panose="020F0502020204030204" pitchFamily="34" charset="0"/>
                <a:cs typeface="Calibri" panose="020F0502020204030204" pitchFamily="34" charset="0"/>
              </a:rPr>
              <a:t>Population-based association studies - demonstrated a more severe course in gene-positive patients than gene-negative patients , and </a:t>
            </a:r>
          </a:p>
          <a:p>
            <a:endParaRPr lang="en-IN" dirty="0" smtClean="0">
              <a:latin typeface="Calibri" panose="020F0502020204030204" pitchFamily="34" charset="0"/>
              <a:cs typeface="Calibri" panose="020F0502020204030204" pitchFamily="34" charset="0"/>
            </a:endParaRPr>
          </a:p>
          <a:p>
            <a:r>
              <a:rPr lang="en-IN" dirty="0" smtClean="0">
                <a:latin typeface="Calibri" panose="020F0502020204030204" pitchFamily="34" charset="0"/>
                <a:cs typeface="Calibri" panose="020F0502020204030204" pitchFamily="34" charset="0"/>
              </a:rPr>
              <a:t>Thick-filament mutations (</a:t>
            </a:r>
            <a:r>
              <a:rPr lang="en-IN" i="1" dirty="0" smtClean="0">
                <a:latin typeface="Calibri" panose="020F0502020204030204" pitchFamily="34" charset="0"/>
                <a:cs typeface="Calibri" panose="020F0502020204030204" pitchFamily="34" charset="0"/>
              </a:rPr>
              <a:t>MYBPC3 </a:t>
            </a:r>
            <a:r>
              <a:rPr lang="en-IN" dirty="0" smtClean="0">
                <a:latin typeface="Calibri" panose="020F0502020204030204" pitchFamily="34" charset="0"/>
                <a:cs typeface="Calibri" panose="020F0502020204030204" pitchFamily="34" charset="0"/>
              </a:rPr>
              <a:t>and </a:t>
            </a:r>
            <a:r>
              <a:rPr lang="en-IN" i="1" dirty="0" smtClean="0">
                <a:latin typeface="Calibri" panose="020F0502020204030204" pitchFamily="34" charset="0"/>
                <a:cs typeface="Calibri" panose="020F0502020204030204" pitchFamily="34" charset="0"/>
              </a:rPr>
              <a:t>MYH7</a:t>
            </a:r>
            <a:r>
              <a:rPr lang="en-IN" dirty="0" smtClean="0">
                <a:latin typeface="Calibri" panose="020F0502020204030204" pitchFamily="34" charset="0"/>
                <a:cs typeface="Calibri" panose="020F0502020204030204" pitchFamily="34" charset="0"/>
              </a:rPr>
              <a:t>) &gt;&gt; thin-filament mutations (</a:t>
            </a:r>
            <a:r>
              <a:rPr lang="en-IN" i="1" dirty="0" smtClean="0">
                <a:latin typeface="Calibri" panose="020F0502020204030204" pitchFamily="34" charset="0"/>
                <a:cs typeface="Calibri" panose="020F0502020204030204" pitchFamily="34" charset="0"/>
              </a:rPr>
              <a:t>TNNT2 </a:t>
            </a:r>
            <a:r>
              <a:rPr lang="en-IN" dirty="0" smtClean="0">
                <a:latin typeface="Calibri" panose="020F0502020204030204" pitchFamily="34" charset="0"/>
                <a:cs typeface="Calibri" panose="020F0502020204030204" pitchFamily="34" charset="0"/>
              </a:rPr>
              <a:t>and </a:t>
            </a:r>
            <a:r>
              <a:rPr lang="en-IN" i="1" dirty="0" smtClean="0">
                <a:latin typeface="Calibri" panose="020F0502020204030204" pitchFamily="34" charset="0"/>
                <a:cs typeface="Calibri" panose="020F0502020204030204" pitchFamily="34" charset="0"/>
              </a:rPr>
              <a:t>TNNI3</a:t>
            </a:r>
            <a:r>
              <a:rPr lang="en-IN" dirty="0" smtClean="0">
                <a:latin typeface="Calibri" panose="020F0502020204030204" pitchFamily="34" charset="0"/>
                <a:cs typeface="Calibri" panose="020F0502020204030204" pitchFamily="34" charset="0"/>
              </a:rPr>
              <a:t>).</a:t>
            </a:r>
          </a:p>
          <a:p>
            <a:endParaRPr lang="en-IN" dirty="0" smtClean="0">
              <a:latin typeface="Calibri" panose="020F0502020204030204" pitchFamily="34" charset="0"/>
              <a:cs typeface="Calibri" panose="020F0502020204030204" pitchFamily="34" charset="0"/>
            </a:endParaRPr>
          </a:p>
          <a:p>
            <a:r>
              <a:rPr lang="en-US" b="1" dirty="0" err="1" smtClean="0">
                <a:latin typeface="Calibri" panose="020F0502020204030204" pitchFamily="34" charset="0"/>
                <a:ea typeface="AR PL SungtiL GB" charset="0"/>
                <a:cs typeface="Calibri" panose="020F0502020204030204" pitchFamily="34" charset="0"/>
              </a:rPr>
              <a:t>cTnI</a:t>
            </a:r>
            <a:r>
              <a:rPr lang="en-US" b="1" dirty="0" smtClean="0">
                <a:latin typeface="Calibri" panose="020F0502020204030204" pitchFamily="34" charset="0"/>
                <a:ea typeface="AR PL SungtiL GB" charset="0"/>
                <a:cs typeface="Calibri" panose="020F0502020204030204" pitchFamily="34" charset="0"/>
              </a:rPr>
              <a:t> mutations- </a:t>
            </a:r>
            <a:r>
              <a:rPr lang="en-US" dirty="0" smtClean="0">
                <a:latin typeface="Calibri" panose="020F0502020204030204" pitchFamily="34" charset="0"/>
                <a:ea typeface="AR PL SungtiL GB" charset="0"/>
                <a:cs typeface="Calibri" panose="020F0502020204030204" pitchFamily="34" charset="0"/>
              </a:rPr>
              <a:t>Greater predisposition of apical hypertrophy</a:t>
            </a:r>
          </a:p>
          <a:p>
            <a:endParaRPr lang="en-IN"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13795" y="472966"/>
            <a:ext cx="10353762" cy="1983364"/>
          </a:xfrm>
        </p:spPr>
        <p:txBody>
          <a:bodyPr>
            <a:normAutofit/>
          </a:bodyPr>
          <a:lstStyle/>
          <a:p>
            <a:endParaRPr lang="en-IN" dirty="0" smtClean="0">
              <a:effectLst/>
            </a:endParaRPr>
          </a:p>
        </p:txBody>
      </p:sp>
      <p:sp>
        <p:nvSpPr>
          <p:cNvPr id="4" name="TextBox 3"/>
          <p:cNvSpPr txBox="1"/>
          <p:nvPr/>
        </p:nvSpPr>
        <p:spPr>
          <a:xfrm>
            <a:off x="1978090" y="578498"/>
            <a:ext cx="8546841" cy="646331"/>
          </a:xfrm>
          <a:prstGeom prst="rect">
            <a:avLst/>
          </a:prstGeom>
          <a:noFill/>
        </p:spPr>
        <p:txBody>
          <a:bodyPr wrap="square" rtlCol="0">
            <a:spAutoFit/>
          </a:bodyPr>
          <a:lstStyle/>
          <a:p>
            <a:r>
              <a:rPr lang="en-IN" sz="3600" b="1" dirty="0">
                <a:solidFill>
                  <a:srgbClr val="FF0000"/>
                </a:solidFill>
                <a:latin typeface="Calibri" panose="020F0502020204030204" pitchFamily="34" charset="0"/>
                <a:cs typeface="Calibri" panose="020F0502020204030204" pitchFamily="34" charset="0"/>
              </a:rPr>
              <a:t>Genotype-Positive, </a:t>
            </a:r>
            <a:r>
              <a:rPr lang="en-IN" sz="3600" b="1" dirty="0" smtClean="0">
                <a:solidFill>
                  <a:srgbClr val="FF0000"/>
                </a:solidFill>
                <a:latin typeface="Calibri" panose="020F0502020204030204" pitchFamily="34" charset="0"/>
                <a:cs typeface="Calibri" panose="020F0502020204030204" pitchFamily="34" charset="0"/>
              </a:rPr>
              <a:t>Phenotype-Negative</a:t>
            </a:r>
            <a:endParaRPr lang="en-IN" sz="3600" b="1" dirty="0">
              <a:solidFill>
                <a:srgbClr val="FF0000"/>
              </a:solidFill>
              <a:latin typeface="Calibri" panose="020F0502020204030204" pitchFamily="34" charset="0"/>
              <a:cs typeface="Calibri" panose="020F0502020204030204" pitchFamily="34" charset="0"/>
            </a:endParaRPr>
          </a:p>
        </p:txBody>
      </p:sp>
      <p:sp>
        <p:nvSpPr>
          <p:cNvPr id="6" name="TextBox 5"/>
          <p:cNvSpPr txBox="1"/>
          <p:nvPr/>
        </p:nvSpPr>
        <p:spPr>
          <a:xfrm>
            <a:off x="896471" y="1847461"/>
            <a:ext cx="10470776" cy="4339650"/>
          </a:xfrm>
          <a:prstGeom prst="rect">
            <a:avLst/>
          </a:prstGeom>
          <a:noFill/>
        </p:spPr>
        <p:txBody>
          <a:bodyPr wrap="square" rtlCol="0">
            <a:spAutoFit/>
          </a:bodyPr>
          <a:lstStyle/>
          <a:p>
            <a:pPr marL="285750" indent="-285750">
              <a:buFont typeface="Arial" panose="020B0604020202020204" pitchFamily="34" charset="0"/>
              <a:buChar char="•"/>
            </a:pPr>
            <a:r>
              <a:rPr lang="en-IN" sz="3200" dirty="0" smtClean="0">
                <a:latin typeface="Calibri" panose="020F0502020204030204" pitchFamily="34" charset="0"/>
                <a:cs typeface="Calibri" panose="020F0502020204030204" pitchFamily="34" charset="0"/>
              </a:rPr>
              <a:t>G+P- for HCM</a:t>
            </a:r>
            <a:r>
              <a:rPr lang="en-IN" sz="3200" dirty="0">
                <a:latin typeface="Calibri" panose="020F0502020204030204" pitchFamily="34" charset="0"/>
                <a:cs typeface="Calibri" panose="020F0502020204030204" pitchFamily="34" charset="0"/>
              </a:rPr>
              <a:t>, serial clinical </a:t>
            </a:r>
            <a:r>
              <a:rPr lang="en-IN" sz="3200" dirty="0" smtClean="0">
                <a:latin typeface="Calibri" panose="020F0502020204030204" pitchFamily="34" charset="0"/>
                <a:cs typeface="Calibri" panose="020F0502020204030204" pitchFamily="34" charset="0"/>
              </a:rPr>
              <a:t>assessment</a:t>
            </a:r>
            <a:r>
              <a:rPr lang="en-IN" sz="3200" dirty="0">
                <a:latin typeface="Calibri" panose="020F0502020204030204" pitchFamily="34" charset="0"/>
                <a:cs typeface="Calibri" panose="020F0502020204030204" pitchFamily="34" charset="0"/>
              </a:rPr>
              <a:t>, electrocardiography, and </a:t>
            </a:r>
            <a:r>
              <a:rPr lang="en-IN" sz="3200" dirty="0" smtClean="0">
                <a:latin typeface="Calibri" panose="020F0502020204030204" pitchFamily="34" charset="0"/>
                <a:cs typeface="Calibri" panose="020F0502020204030204" pitchFamily="34" charset="0"/>
              </a:rPr>
              <a:t>cardiac imaging </a:t>
            </a:r>
            <a:r>
              <a:rPr lang="en-IN" sz="3200" dirty="0">
                <a:latin typeface="Calibri" panose="020F0502020204030204" pitchFamily="34" charset="0"/>
                <a:cs typeface="Calibri" panose="020F0502020204030204" pitchFamily="34" charset="0"/>
              </a:rPr>
              <a:t>are recommended at periodic </a:t>
            </a:r>
            <a:r>
              <a:rPr lang="en-IN" sz="3200" dirty="0" smtClean="0">
                <a:latin typeface="Calibri" panose="020F0502020204030204" pitchFamily="34" charset="0"/>
                <a:cs typeface="Calibri" panose="020F0502020204030204" pitchFamily="34" charset="0"/>
              </a:rPr>
              <a:t>intervals </a:t>
            </a:r>
            <a:r>
              <a:rPr lang="en-IN" sz="3200" dirty="0">
                <a:latin typeface="Calibri" panose="020F0502020204030204" pitchFamily="34" charset="0"/>
                <a:cs typeface="Calibri" panose="020F0502020204030204" pitchFamily="34" charset="0"/>
              </a:rPr>
              <a:t>depending on age </a:t>
            </a:r>
            <a:r>
              <a:rPr lang="en-IN" sz="3200" dirty="0" smtClean="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IN" sz="3200"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IN" sz="3200" dirty="0" smtClean="0">
                <a:latin typeface="Calibri" panose="020F0502020204030204" pitchFamily="34" charset="0"/>
                <a:cs typeface="Calibri" panose="020F0502020204030204" pitchFamily="34" charset="0"/>
              </a:rPr>
              <a:t>Participation in </a:t>
            </a:r>
            <a:r>
              <a:rPr lang="en-IN" sz="3200" dirty="0">
                <a:latin typeface="Calibri" panose="020F0502020204030204" pitchFamily="34" charset="0"/>
                <a:cs typeface="Calibri" panose="020F0502020204030204" pitchFamily="34" charset="0"/>
              </a:rPr>
              <a:t>competitive athletics of any intensity is </a:t>
            </a:r>
            <a:r>
              <a:rPr lang="en-IN" sz="3200" dirty="0" smtClean="0">
                <a:latin typeface="Calibri" panose="020F0502020204030204" pitchFamily="34" charset="0"/>
                <a:cs typeface="Calibri" panose="020F0502020204030204" pitchFamily="34" charset="0"/>
              </a:rPr>
              <a:t>reasonable .</a:t>
            </a:r>
          </a:p>
          <a:p>
            <a:pPr marL="285750" indent="-285750">
              <a:buFont typeface="Arial" panose="020B0604020202020204" pitchFamily="34" charset="0"/>
              <a:buChar char="•"/>
            </a:pPr>
            <a:endParaRPr lang="en-IN" sz="3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IN" sz="3200" dirty="0" smtClean="0">
                <a:latin typeface="Calibri" panose="020F0502020204030204" pitchFamily="34" charset="0"/>
                <a:cs typeface="Calibri" panose="020F0502020204030204" pitchFamily="34" charset="0"/>
              </a:rPr>
              <a:t> </a:t>
            </a:r>
            <a:r>
              <a:rPr lang="en-IN" sz="3200" dirty="0">
                <a:latin typeface="Calibri" panose="020F0502020204030204" pitchFamily="34" charset="0"/>
                <a:cs typeface="Calibri" panose="020F0502020204030204" pitchFamily="34" charset="0"/>
              </a:rPr>
              <a:t>ICD is not </a:t>
            </a:r>
            <a:r>
              <a:rPr lang="en-IN" sz="3200" dirty="0" smtClean="0">
                <a:latin typeface="Calibri" panose="020F0502020204030204" pitchFamily="34" charset="0"/>
                <a:cs typeface="Calibri" panose="020F0502020204030204" pitchFamily="34" charset="0"/>
              </a:rPr>
              <a:t>recommended </a:t>
            </a:r>
            <a:r>
              <a:rPr lang="en-IN" sz="3200" dirty="0">
                <a:latin typeface="Calibri" panose="020F0502020204030204" pitchFamily="34" charset="0"/>
                <a:cs typeface="Calibri" panose="020F0502020204030204" pitchFamily="34" charset="0"/>
              </a:rPr>
              <a:t>for primary prevention.</a:t>
            </a:r>
          </a:p>
          <a:p>
            <a:pPr marL="285750" indent="-285750">
              <a:buFont typeface="Arial" panose="020B0604020202020204" pitchFamily="34" charset="0"/>
              <a:buChar char="•"/>
            </a:pPr>
            <a:endParaRPr lang="en-IN" sz="20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1"/>
          </p:nvPr>
        </p:nvPicPr>
        <p:blipFill rotWithShape="1">
          <a:blip r:embed="rId2">
            <a:extLst>
              <a:ext uri="{28A0092B-C50C-407E-A947-70E740481C1C}">
                <a14:useLocalDpi xmlns="" xmlns:a14="http://schemas.microsoft.com/office/drawing/2010/main" val="0"/>
              </a:ext>
            </a:extLst>
          </a:blip>
          <a:srcRect l="34310" t="20021" r="17321" b="9729"/>
          <a:stretch>
            <a:fillRect/>
          </a:stretch>
        </p:blipFill>
        <p:spPr>
          <a:xfrm>
            <a:off x="1840006" y="0"/>
            <a:ext cx="8398515" cy="6858000"/>
          </a:xfrm>
        </p:spPr>
      </p:pic>
      <p:sp>
        <p:nvSpPr>
          <p:cNvPr id="8" name="TextBox 7"/>
          <p:cNvSpPr txBox="1"/>
          <p:nvPr/>
        </p:nvSpPr>
        <p:spPr>
          <a:xfrm>
            <a:off x="6648450" y="3244334"/>
            <a:ext cx="3238500" cy="369332"/>
          </a:xfrm>
          <a:prstGeom prst="rect">
            <a:avLst/>
          </a:prstGeom>
          <a:solidFill>
            <a:srgbClr val="FF0000"/>
          </a:solidFill>
        </p:spPr>
        <p:txBody>
          <a:bodyPr wrap="square" rtlCol="0">
            <a:spAutoFit/>
          </a:bodyPr>
          <a:lstStyle/>
          <a:p>
            <a:r>
              <a:rPr lang="en-IN" dirty="0" smtClean="0"/>
              <a:t>no family genetic </a:t>
            </a:r>
            <a:r>
              <a:rPr lang="en-IN" dirty="0" err="1" smtClean="0"/>
              <a:t>screenign</a:t>
            </a:r>
            <a:endParaRPr lang="en-IN" dirty="0"/>
          </a:p>
        </p:txBody>
      </p:sp>
      <p:pic>
        <p:nvPicPr>
          <p:cNvPr id="12" name="Picture 11"/>
          <p:cNvPicPr>
            <a:picLocks noChangeAspect="1"/>
          </p:cNvPicPr>
          <p:nvPr/>
        </p:nvPicPr>
        <p:blipFill rotWithShape="1">
          <a:blip r:embed="rId3">
            <a:extLst>
              <a:ext uri="{28A0092B-C50C-407E-A947-70E740481C1C}">
                <a14:useLocalDpi xmlns="" xmlns:a14="http://schemas.microsoft.com/office/drawing/2010/main" val="0"/>
              </a:ext>
            </a:extLst>
          </a:blip>
          <a:srcRect l="42031" t="34992" r="11875" b="43608"/>
          <a:stretch>
            <a:fillRect/>
          </a:stretch>
        </p:blipFill>
        <p:spPr>
          <a:xfrm>
            <a:off x="0" y="1377434"/>
            <a:ext cx="12192000" cy="3733800"/>
          </a:xfrm>
          <a:prstGeom prst="rect">
            <a:avLst/>
          </a:prstGeom>
        </p:spPr>
      </p:pic>
      <p:cxnSp>
        <p:nvCxnSpPr>
          <p:cNvPr id="14" name="Straight Connector 13"/>
          <p:cNvCxnSpPr/>
          <p:nvPr/>
        </p:nvCxnSpPr>
        <p:spPr>
          <a:xfrm flipV="1">
            <a:off x="194983" y="3244334"/>
            <a:ext cx="2699497" cy="190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715500" y="2958584"/>
            <a:ext cx="1347360" cy="4801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805560" y="4044434"/>
            <a:ext cx="1257300" cy="132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805560" y="4881860"/>
            <a:ext cx="1257300" cy="132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04713" y="1996751"/>
            <a:ext cx="7692323" cy="3435861"/>
          </a:xfrm>
        </p:spPr>
        <p:txBody>
          <a:bodyPr/>
          <a:lstStyle/>
          <a:p>
            <a:pPr marL="0" indent="0" algn="ctr">
              <a:buNone/>
            </a:pPr>
            <a:r>
              <a:rPr lang="en-IN" sz="3600" dirty="0" smtClean="0">
                <a:solidFill>
                  <a:srgbClr val="FF0000"/>
                </a:solidFill>
              </a:rPr>
              <a:t>GROSS MORPHOLOGY</a:t>
            </a:r>
          </a:p>
          <a:p>
            <a:pPr marL="0" indent="0" algn="ctr">
              <a:buNone/>
            </a:pPr>
            <a:endParaRPr lang="en-IN" dirty="0">
              <a:solidFill>
                <a:srgbClr val="FF0000"/>
              </a:solidFill>
            </a:endParaRPr>
          </a:p>
          <a:p>
            <a:pPr marL="0" indent="0" algn="ctr">
              <a:buNone/>
            </a:pPr>
            <a:r>
              <a:rPr lang="en-IN" sz="3600" dirty="0" smtClean="0">
                <a:solidFill>
                  <a:srgbClr val="FF0000"/>
                </a:solidFill>
              </a:rPr>
              <a:t>MICROSCOPY</a:t>
            </a:r>
          </a:p>
          <a:p>
            <a:pPr marL="0" indent="0" algn="ctr">
              <a:buNone/>
            </a:pPr>
            <a:endParaRPr lang="en-IN" sz="3600" dirty="0">
              <a:solidFill>
                <a:srgbClr val="FF0000"/>
              </a:solidFill>
            </a:endParaRPr>
          </a:p>
          <a:p>
            <a:pPr marL="0" indent="0" algn="ctr">
              <a:buNone/>
            </a:pPr>
            <a:r>
              <a:rPr lang="en-IN" sz="3600" dirty="0" smtClean="0">
                <a:solidFill>
                  <a:srgbClr val="FF0000"/>
                </a:solidFill>
              </a:rPr>
              <a:t>PATHOPHYSIOLOGY </a:t>
            </a:r>
            <a:endParaRPr lang="en-IN" sz="3600" dirty="0">
              <a:solidFill>
                <a:srgbClr val="FF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654" y="251012"/>
            <a:ext cx="10353761" cy="1326321"/>
          </a:xfrm>
        </p:spPr>
        <p:txBody>
          <a:bodyPr>
            <a:normAutofit fontScale="90000"/>
          </a:bodyPr>
          <a:lstStyle/>
          <a:p>
            <a:pPr marL="0" indent="0"/>
            <a:r>
              <a:rPr lang="en-IN" sz="3200" dirty="0">
                <a:solidFill>
                  <a:srgbClr val="FF0000"/>
                </a:solidFill>
              </a:rPr>
              <a:t>GROSS MORPHOLOGY</a:t>
            </a:r>
            <a:r>
              <a:rPr lang="en-IN" sz="3200" dirty="0">
                <a:solidFill>
                  <a:srgbClr val="FFFF00"/>
                </a:solidFill>
              </a:rPr>
              <a:t/>
            </a:r>
            <a:br>
              <a:rPr lang="en-IN" sz="3200" dirty="0">
                <a:solidFill>
                  <a:srgbClr val="FFFF00"/>
                </a:solidFill>
              </a:rPr>
            </a:br>
            <a:r>
              <a:rPr lang="en-IN" dirty="0"/>
              <a:t/>
            </a:r>
            <a:br>
              <a:rPr lang="en-IN" dirty="0"/>
            </a:br>
            <a:endParaRPr lang="en-IN" dirty="0"/>
          </a:p>
        </p:txBody>
      </p:sp>
      <p:pic>
        <p:nvPicPr>
          <p:cNvPr id="4" name="Picture 2"/>
          <p:cNvPicPr>
            <a:picLocks noGrp="1" noChangeAspect="1" noChangeArrowheads="1"/>
          </p:cNvPicPr>
          <p:nvPr>
            <p:ph sz="quarter" idx="1"/>
          </p:nvPr>
        </p:nvPicPr>
        <p:blipFill>
          <a:blip r:embed="rId3"/>
          <a:srcRect/>
          <a:stretch>
            <a:fillRect/>
          </a:stretch>
        </p:blipFill>
        <p:spPr bwMode="auto">
          <a:xfrm>
            <a:off x="502640" y="1093466"/>
            <a:ext cx="4732747" cy="5537006"/>
          </a:xfrm>
          <a:prstGeom prst="rect">
            <a:avLst/>
          </a:prstGeom>
          <a:noFill/>
          <a:ln w="9360" cap="flat">
            <a:noFill/>
            <a:miter lim="800000"/>
            <a:headEnd/>
            <a:tailEnd/>
          </a:ln>
          <a:effectLst/>
        </p:spPr>
      </p:pic>
      <p:sp>
        <p:nvSpPr>
          <p:cNvPr id="5" name="TextBox 4"/>
          <p:cNvSpPr txBox="1"/>
          <p:nvPr/>
        </p:nvSpPr>
        <p:spPr>
          <a:xfrm>
            <a:off x="5169159" y="1660849"/>
            <a:ext cx="7333861" cy="5324535"/>
          </a:xfrm>
          <a:prstGeom prst="rect">
            <a:avLst/>
          </a:prstGeom>
          <a:noFill/>
        </p:spPr>
        <p:txBody>
          <a:bodyPr wrap="square" rtlCol="0">
            <a:spAutoFit/>
          </a:bodyPr>
          <a:lstStyle/>
          <a:p>
            <a:pPr marL="421005" indent="-382905">
              <a:spcBef>
                <a:spcPts val="600"/>
              </a:spcBef>
              <a:buFont typeface="Wingdings" panose="05000000000000000000" pitchFamily="2" charset="2"/>
              <a:buChar char="v"/>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000" b="1" dirty="0" smtClean="0">
                <a:solidFill>
                  <a:srgbClr val="FF0000"/>
                </a:solidFill>
                <a:ea typeface="AR PL SungtiL GB" charset="0"/>
                <a:cs typeface="AR PL SungtiL GB" charset="0"/>
              </a:rPr>
              <a:t>Asymmetric  </a:t>
            </a:r>
            <a:r>
              <a:rPr lang="en-US" sz="2000" b="1" dirty="0">
                <a:solidFill>
                  <a:srgbClr val="FF0000"/>
                </a:solidFill>
                <a:ea typeface="AR PL SungtiL GB" charset="0"/>
                <a:cs typeface="AR PL SungtiL GB" charset="0"/>
              </a:rPr>
              <a:t>hypertrophy with small left ventricular </a:t>
            </a:r>
            <a:r>
              <a:rPr lang="en-US" sz="2000" b="1" dirty="0" smtClean="0">
                <a:solidFill>
                  <a:srgbClr val="FF0000"/>
                </a:solidFill>
                <a:ea typeface="AR PL SungtiL GB" charset="0"/>
                <a:cs typeface="AR PL SungtiL GB" charset="0"/>
              </a:rPr>
              <a:t>cavity </a:t>
            </a:r>
            <a:r>
              <a:rPr lang="en-US" sz="2000" dirty="0" smtClean="0">
                <a:solidFill>
                  <a:srgbClr val="FFFF00"/>
                </a:solidFill>
                <a:ea typeface="AR PL SungtiL GB" charset="0"/>
                <a:cs typeface="AR PL SungtiL GB" charset="0"/>
              </a:rPr>
              <a:t>.</a:t>
            </a:r>
          </a:p>
          <a:p>
            <a:pPr marL="421005" indent="-382905">
              <a:spcBef>
                <a:spcPts val="600"/>
              </a:spcBef>
              <a:buFont typeface="Wingdings" panose="05000000000000000000" pitchFamily="2" charset="2"/>
              <a:buChar char="v"/>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IN" sz="2000" dirty="0" smtClean="0"/>
              <a:t>Mc phenotype – </a:t>
            </a:r>
            <a:r>
              <a:rPr lang="en-IN" sz="2000" b="1" dirty="0" smtClean="0">
                <a:solidFill>
                  <a:srgbClr val="FF0000"/>
                </a:solidFill>
              </a:rPr>
              <a:t>ASH with/</a:t>
            </a:r>
            <a:r>
              <a:rPr lang="en-IN" sz="2000" b="1" dirty="0" err="1" smtClean="0">
                <a:solidFill>
                  <a:srgbClr val="FF0000"/>
                </a:solidFill>
              </a:rPr>
              <a:t>witout</a:t>
            </a:r>
            <a:r>
              <a:rPr lang="en-IN" sz="2000" b="1" dirty="0" smtClean="0">
                <a:solidFill>
                  <a:srgbClr val="FF0000"/>
                </a:solidFill>
              </a:rPr>
              <a:t> obstruction.</a:t>
            </a:r>
            <a:endParaRPr lang="en-US" sz="2000" b="1" dirty="0" smtClean="0">
              <a:solidFill>
                <a:srgbClr val="FF0000"/>
              </a:solidFill>
              <a:ea typeface="AR PL SungtiL GB" charset="0"/>
              <a:cs typeface="AR PL SungtiL GB" charset="0"/>
            </a:endParaRPr>
          </a:p>
          <a:p>
            <a:pPr marL="419100" indent="-382905">
              <a:spcBef>
                <a:spcPts val="600"/>
              </a:spcBef>
              <a:buClr>
                <a:srgbClr val="DDDDDD"/>
              </a:buClr>
              <a:buSzPct val="80000"/>
              <a:buFont typeface="Wingdings 2" panose="05020102010507070707" charset="2"/>
              <a:buChar char=""/>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endParaRPr lang="en-US" sz="2000" dirty="0" smtClean="0">
              <a:ea typeface="AR PL SungtiL GB" charset="0"/>
              <a:cs typeface="AR PL SungtiL GB" charset="0"/>
            </a:endParaRPr>
          </a:p>
          <a:p>
            <a:pPr marL="419100" indent="-382905">
              <a:spcBef>
                <a:spcPts val="600"/>
              </a:spcBef>
              <a:buClr>
                <a:srgbClr val="DDDDDD"/>
              </a:buClr>
              <a:buSzPct val="80000"/>
              <a:buFont typeface="Wingdings 2" panose="05020102010507070707" charset="2"/>
              <a:buChar char=""/>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000" dirty="0" smtClean="0">
                <a:ea typeface="AR PL SungtiL GB" charset="0"/>
                <a:cs typeface="AR PL SungtiL GB" charset="0"/>
              </a:rPr>
              <a:t>Diffuse </a:t>
            </a:r>
            <a:r>
              <a:rPr lang="en-US" sz="2000" dirty="0">
                <a:ea typeface="AR PL SungtiL GB" charset="0"/>
                <a:cs typeface="AR PL SungtiL GB" charset="0"/>
              </a:rPr>
              <a:t>hypertrophy of septum and anterolateral free wall(70-75%)</a:t>
            </a:r>
          </a:p>
          <a:p>
            <a:pPr marL="419100" indent="-382905">
              <a:spcBef>
                <a:spcPts val="600"/>
              </a:spcBef>
              <a:buClr>
                <a:srgbClr val="DDDDDD"/>
              </a:buClr>
              <a:buSzPct val="80000"/>
              <a:buFont typeface="Wingdings 2" panose="05020102010507070707" charset="2"/>
              <a:buChar char=""/>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000" dirty="0">
                <a:ea typeface="AR PL SungtiL GB" charset="0"/>
                <a:cs typeface="AR PL SungtiL GB" charset="0"/>
              </a:rPr>
              <a:t>Basal septal hypertrophy(10-15%)</a:t>
            </a:r>
          </a:p>
          <a:p>
            <a:pPr marL="419100" indent="-382905">
              <a:spcBef>
                <a:spcPts val="600"/>
              </a:spcBef>
              <a:buClr>
                <a:srgbClr val="DDDDDD"/>
              </a:buClr>
              <a:buSzPct val="80000"/>
              <a:buFont typeface="Wingdings 2" panose="05020102010507070707" charset="2"/>
              <a:buChar char=""/>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000" dirty="0" smtClean="0">
                <a:ea typeface="AR PL SungtiL GB" charset="0"/>
                <a:cs typeface="AR PL SungtiL GB" charset="0"/>
              </a:rPr>
              <a:t>Apical </a:t>
            </a:r>
            <a:r>
              <a:rPr lang="en-US" sz="2000" dirty="0">
                <a:ea typeface="AR PL SungtiL GB" charset="0"/>
                <a:cs typeface="AR PL SungtiL GB" charset="0"/>
              </a:rPr>
              <a:t>hypertrophy(&lt;5%)</a:t>
            </a:r>
          </a:p>
          <a:p>
            <a:pPr marL="419100" indent="-382905">
              <a:spcBef>
                <a:spcPts val="600"/>
              </a:spcBef>
              <a:buClr>
                <a:srgbClr val="DDDDDD"/>
              </a:buClr>
              <a:buSzPct val="80000"/>
              <a:buFont typeface="Wingdings 2" panose="05020102010507070707" charset="2"/>
              <a:buChar char=""/>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000" dirty="0">
                <a:ea typeface="AR PL SungtiL GB" charset="0"/>
                <a:cs typeface="AR PL SungtiL GB" charset="0"/>
              </a:rPr>
              <a:t>Hypertrophy of lateral wall(1-2</a:t>
            </a:r>
            <a:r>
              <a:rPr lang="en-US" sz="2000" dirty="0" smtClean="0">
                <a:ea typeface="AR PL SungtiL GB" charset="0"/>
                <a:cs typeface="AR PL SungtiL GB" charset="0"/>
              </a:rPr>
              <a:t>%)</a:t>
            </a:r>
          </a:p>
          <a:p>
            <a:pPr marL="419100" indent="-382905">
              <a:spcBef>
                <a:spcPts val="600"/>
              </a:spcBef>
              <a:buClr>
                <a:srgbClr val="DDDDDD"/>
              </a:buClr>
              <a:buSzPct val="80000"/>
              <a:buFont typeface="Wingdings 2" panose="05020102010507070707" charset="2"/>
              <a:buChar char=""/>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endParaRPr lang="en-US" sz="2000" dirty="0">
              <a:ea typeface="AR PL SungtiL GB" charset="0"/>
              <a:cs typeface="AR PL SungtiL GB" charset="0"/>
            </a:endParaRPr>
          </a:p>
          <a:p>
            <a:pPr marL="419100" indent="-382905">
              <a:spcBef>
                <a:spcPts val="600"/>
              </a:spcBef>
              <a:buClr>
                <a:srgbClr val="DDDDDD"/>
              </a:buClr>
              <a:buSzPct val="80000"/>
              <a:buFont typeface="Wingdings" panose="05000000000000000000" pitchFamily="2" charset="2"/>
              <a:buChar char="v"/>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000" dirty="0" smtClean="0">
                <a:ea typeface="AR PL SungtiL GB" charset="0"/>
                <a:cs typeface="AR PL SungtiL GB" charset="0"/>
              </a:rPr>
              <a:t>Nearly 2/3</a:t>
            </a:r>
            <a:r>
              <a:rPr lang="en-US" sz="2000" baseline="30000" dirty="0" smtClean="0">
                <a:ea typeface="AR PL SungtiL GB" charset="0"/>
                <a:cs typeface="AR PL SungtiL GB" charset="0"/>
              </a:rPr>
              <a:t>rd</a:t>
            </a:r>
            <a:r>
              <a:rPr lang="en-US" sz="2000" dirty="0" smtClean="0">
                <a:ea typeface="AR PL SungtiL GB" charset="0"/>
                <a:cs typeface="AR PL SungtiL GB" charset="0"/>
              </a:rPr>
              <a:t> have bulges into the LVOT causing LVOTO .</a:t>
            </a:r>
          </a:p>
          <a:p>
            <a:pPr marL="419100" indent="-382905">
              <a:spcBef>
                <a:spcPts val="600"/>
              </a:spcBef>
              <a:buClr>
                <a:srgbClr val="DDDDDD"/>
              </a:buClr>
              <a:buSzPct val="80000"/>
              <a:buFont typeface="Wingdings" panose="05000000000000000000" pitchFamily="2" charset="2"/>
              <a:buChar char="v"/>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endParaRPr lang="en-US" sz="2000" dirty="0">
              <a:ea typeface="AR PL SungtiL GB" charset="0"/>
              <a:cs typeface="AR PL SungtiL GB" charset="0"/>
            </a:endParaRPr>
          </a:p>
          <a:p>
            <a:pPr marL="419100" indent="-382905">
              <a:spcBef>
                <a:spcPts val="600"/>
              </a:spcBef>
              <a:buClr>
                <a:srgbClr val="DDDDDD"/>
              </a:buClr>
              <a:buSzPct val="80000"/>
              <a:buFont typeface="Wingdings" panose="05000000000000000000" pitchFamily="2" charset="2"/>
              <a:buChar char="v"/>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000" dirty="0" smtClean="0">
                <a:ea typeface="AR PL SungtiL GB" charset="0"/>
                <a:cs typeface="AR PL SungtiL GB" charset="0"/>
              </a:rPr>
              <a:t>LVH associated with growth spurts in adolescence .</a:t>
            </a:r>
          </a:p>
          <a:p>
            <a:pPr marL="419100" indent="-382905">
              <a:spcBef>
                <a:spcPts val="600"/>
              </a:spcBef>
              <a:buClr>
                <a:srgbClr val="DDDDDD"/>
              </a:buClr>
              <a:buSzPct val="80000"/>
              <a:buFont typeface="Wingdings 2" panose="05020102010507070707" charset="2"/>
              <a:buChar char=""/>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endParaRPr lang="en-US" sz="2000" dirty="0">
              <a:ea typeface="AR PL SungtiL GB" charset="0"/>
              <a:cs typeface="AR PL SungtiL GB" charset="0"/>
            </a:endParaRPr>
          </a:p>
          <a:p>
            <a:pPr marL="421005" indent="-382905">
              <a:spcBef>
                <a:spcPts val="600"/>
              </a:spcBef>
              <a:buFont typeface="Arial" panose="020B0604020202020204" pitchFamily="34" charset="0"/>
              <a:buChar char="•"/>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endParaRPr lang="en-US" sz="2000" dirty="0">
              <a:ea typeface="AR PL SungtiL GB" charset="0"/>
              <a:cs typeface="AR PL SungtiL GB"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6" y="0"/>
            <a:ext cx="10353761" cy="1326321"/>
          </a:xfrm>
        </p:spPr>
        <p:txBody>
          <a:bodyPr>
            <a:normAutofit/>
          </a:bodyPr>
          <a:lstStyle/>
          <a:p>
            <a:r>
              <a:rPr lang="en-IN" sz="3600" b="1" dirty="0">
                <a:solidFill>
                  <a:srgbClr val="FF0000"/>
                </a:solidFill>
                <a:latin typeface="Calibri" panose="020F0502020204030204" pitchFamily="34" charset="0"/>
                <a:cs typeface="Calibri" panose="020F0502020204030204" pitchFamily="34" charset="0"/>
              </a:rPr>
              <a:t>HCM PHENOTYPIC </a:t>
            </a:r>
            <a:r>
              <a:rPr lang="en-IN" sz="3600" b="1" dirty="0" smtClean="0">
                <a:solidFill>
                  <a:srgbClr val="FF0000"/>
                </a:solidFill>
                <a:latin typeface="Calibri" panose="020F0502020204030204" pitchFamily="34" charset="0"/>
                <a:cs typeface="Calibri" panose="020F0502020204030204" pitchFamily="34" charset="0"/>
              </a:rPr>
              <a:t>VARIANTS</a:t>
            </a:r>
            <a:endParaRPr lang="en-IN" sz="3600" b="1" dirty="0">
              <a:solidFill>
                <a:srgbClr val="FFFF00"/>
              </a:solidFill>
              <a:latin typeface="Calibri" panose="020F0502020204030204" pitchFamily="34" charset="0"/>
              <a:cs typeface="Calibri" panose="020F0502020204030204" pitchFamily="34" charset="0"/>
            </a:endParaRPr>
          </a:p>
        </p:txBody>
      </p:sp>
      <p:sp>
        <p:nvSpPr>
          <p:cNvPr id="3" name="Content Placeholder 2"/>
          <p:cNvSpPr>
            <a:spLocks noGrp="1"/>
          </p:cNvSpPr>
          <p:nvPr>
            <p:ph sz="quarter" idx="1"/>
          </p:nvPr>
        </p:nvSpPr>
        <p:spPr>
          <a:xfrm>
            <a:off x="0" y="1548882"/>
            <a:ext cx="12191999" cy="5309117"/>
          </a:xfrm>
        </p:spPr>
        <p:txBody>
          <a:bodyPr>
            <a:normAutofit lnSpcReduction="10000"/>
          </a:bodyPr>
          <a:lstStyle/>
          <a:p>
            <a:pPr marL="457200" indent="-457200">
              <a:buAutoNum type="arabicPeriod"/>
            </a:pPr>
            <a:r>
              <a:rPr lang="en-IN" sz="2400" b="1" i="1" dirty="0" smtClean="0">
                <a:solidFill>
                  <a:srgbClr val="FF0000"/>
                </a:solidFill>
                <a:effectLst/>
              </a:rPr>
              <a:t>Reverse </a:t>
            </a:r>
            <a:r>
              <a:rPr lang="en-IN" sz="2400" b="1" i="1" dirty="0">
                <a:solidFill>
                  <a:srgbClr val="FF0000"/>
                </a:solidFill>
                <a:effectLst/>
              </a:rPr>
              <a:t>curvature septum HCM</a:t>
            </a:r>
            <a:r>
              <a:rPr lang="en-IN" b="1" dirty="0">
                <a:solidFill>
                  <a:srgbClr val="FF0000"/>
                </a:solidFill>
                <a:effectLst/>
              </a:rPr>
              <a:t> </a:t>
            </a:r>
            <a:r>
              <a:rPr lang="en-IN" dirty="0" smtClean="0">
                <a:effectLst/>
              </a:rPr>
              <a:t>: shows </a:t>
            </a:r>
            <a:r>
              <a:rPr lang="en-IN" dirty="0">
                <a:effectLst/>
              </a:rPr>
              <a:t>a predominant </a:t>
            </a:r>
            <a:r>
              <a:rPr lang="en-IN" dirty="0">
                <a:solidFill>
                  <a:srgbClr val="FF0000"/>
                </a:solidFill>
                <a:effectLst/>
              </a:rPr>
              <a:t>mid-septal convexity </a:t>
            </a:r>
            <a:r>
              <a:rPr lang="en-IN" dirty="0">
                <a:effectLst/>
              </a:rPr>
              <a:t>toward the left ventricular (LV) cavity </a:t>
            </a:r>
            <a:r>
              <a:rPr lang="en-IN" dirty="0" smtClean="0">
                <a:effectLst/>
              </a:rPr>
              <a:t>- crescent </a:t>
            </a:r>
            <a:r>
              <a:rPr lang="en-IN" dirty="0">
                <a:effectLst/>
              </a:rPr>
              <a:t>shape. </a:t>
            </a:r>
            <a:r>
              <a:rPr lang="en-IN" dirty="0" smtClean="0">
                <a:effectLst/>
              </a:rPr>
              <a:t> </a:t>
            </a:r>
            <a:r>
              <a:rPr lang="en-IN" dirty="0" err="1" smtClean="0">
                <a:effectLst/>
              </a:rPr>
              <a:t>A/w</a:t>
            </a:r>
            <a:r>
              <a:rPr lang="en-IN" dirty="0" smtClean="0">
                <a:effectLst/>
              </a:rPr>
              <a:t> SAM+ and dynamic LVOTO+ .</a:t>
            </a:r>
          </a:p>
          <a:p>
            <a:pPr marL="457200" indent="-457200">
              <a:buAutoNum type="arabicPeriod"/>
            </a:pPr>
            <a:r>
              <a:rPr lang="en-IN" sz="2400" b="1" i="1" dirty="0">
                <a:solidFill>
                  <a:srgbClr val="FF0000"/>
                </a:solidFill>
                <a:effectLst/>
              </a:rPr>
              <a:t>Sigmoid septum </a:t>
            </a:r>
            <a:r>
              <a:rPr lang="en-IN" sz="2400" b="1" i="1" dirty="0" smtClean="0">
                <a:solidFill>
                  <a:srgbClr val="FF0000"/>
                </a:solidFill>
                <a:effectLst/>
              </a:rPr>
              <a:t>HCM </a:t>
            </a:r>
            <a:r>
              <a:rPr lang="en-IN" sz="2400" i="1" dirty="0" smtClean="0">
                <a:solidFill>
                  <a:srgbClr val="FF0000"/>
                </a:solidFill>
                <a:effectLst/>
              </a:rPr>
              <a:t>: </a:t>
            </a:r>
            <a:r>
              <a:rPr lang="en-IN" dirty="0">
                <a:effectLst/>
              </a:rPr>
              <a:t> shows a generally ovoid LV cavity with the </a:t>
            </a:r>
            <a:r>
              <a:rPr lang="en-IN" dirty="0">
                <a:solidFill>
                  <a:srgbClr val="FF0000"/>
                </a:solidFill>
                <a:effectLst/>
              </a:rPr>
              <a:t>septum being concave</a:t>
            </a:r>
            <a:r>
              <a:rPr lang="en-IN" dirty="0">
                <a:solidFill>
                  <a:srgbClr val="FFFF00"/>
                </a:solidFill>
                <a:effectLst/>
              </a:rPr>
              <a:t> </a:t>
            </a:r>
            <a:r>
              <a:rPr lang="en-IN" dirty="0">
                <a:effectLst/>
              </a:rPr>
              <a:t>to the LV cavity and a </a:t>
            </a:r>
            <a:r>
              <a:rPr lang="en-IN" u="sng" dirty="0">
                <a:solidFill>
                  <a:srgbClr val="FF0000"/>
                </a:solidFill>
                <a:effectLst/>
              </a:rPr>
              <a:t>prominent basal septal </a:t>
            </a:r>
            <a:r>
              <a:rPr lang="en-IN" u="sng" dirty="0" smtClean="0">
                <a:solidFill>
                  <a:srgbClr val="FF0000"/>
                </a:solidFill>
                <a:effectLst/>
              </a:rPr>
              <a:t>bulge </a:t>
            </a:r>
            <a:r>
              <a:rPr lang="en-IN" dirty="0" smtClean="0">
                <a:effectLst/>
              </a:rPr>
              <a:t>. </a:t>
            </a:r>
            <a:r>
              <a:rPr lang="en-IN" dirty="0" err="1">
                <a:effectLst/>
              </a:rPr>
              <a:t>A/w</a:t>
            </a:r>
            <a:r>
              <a:rPr lang="en-IN" dirty="0">
                <a:effectLst/>
              </a:rPr>
              <a:t> SAM+ and dynamic LVOTO+ </a:t>
            </a:r>
            <a:r>
              <a:rPr lang="en-IN" dirty="0" smtClean="0">
                <a:effectLst/>
              </a:rPr>
              <a:t>and </a:t>
            </a:r>
            <a:r>
              <a:rPr lang="en-IN" dirty="0">
                <a:effectLst/>
              </a:rPr>
              <a:t>a posteriorly directed jet of mitral regurgitation</a:t>
            </a:r>
            <a:r>
              <a:rPr lang="en-IN" dirty="0" smtClean="0">
                <a:effectLst/>
              </a:rPr>
              <a:t>.</a:t>
            </a:r>
          </a:p>
          <a:p>
            <a:pPr marL="457200" indent="-457200">
              <a:buAutoNum type="arabicPeriod"/>
            </a:pPr>
            <a:r>
              <a:rPr lang="en-IN" sz="2800" b="1" i="1" dirty="0" smtClean="0">
                <a:solidFill>
                  <a:srgbClr val="FF0000"/>
                </a:solidFill>
                <a:effectLst/>
              </a:rPr>
              <a:t>Neutral </a:t>
            </a:r>
            <a:r>
              <a:rPr lang="en-IN" sz="2800" b="1" i="1" dirty="0">
                <a:solidFill>
                  <a:srgbClr val="FF0000"/>
                </a:solidFill>
                <a:effectLst/>
              </a:rPr>
              <a:t>septum </a:t>
            </a:r>
            <a:r>
              <a:rPr lang="en-IN" sz="2800" b="1" i="1" dirty="0" smtClean="0">
                <a:solidFill>
                  <a:srgbClr val="FF0000"/>
                </a:solidFill>
                <a:effectLst/>
              </a:rPr>
              <a:t>HCM </a:t>
            </a:r>
            <a:r>
              <a:rPr lang="en-IN" sz="2800" b="1" i="1" dirty="0" smtClean="0">
                <a:solidFill>
                  <a:srgbClr val="FFFF00"/>
                </a:solidFill>
                <a:effectLst/>
              </a:rPr>
              <a:t>:</a:t>
            </a:r>
            <a:r>
              <a:rPr lang="en-IN" dirty="0">
                <a:effectLst/>
              </a:rPr>
              <a:t> shows an overall </a:t>
            </a:r>
            <a:r>
              <a:rPr lang="en-IN" dirty="0">
                <a:solidFill>
                  <a:srgbClr val="FF0000"/>
                </a:solidFill>
                <a:effectLst/>
              </a:rPr>
              <a:t>straight septum </a:t>
            </a:r>
            <a:r>
              <a:rPr lang="en-IN" dirty="0">
                <a:effectLst/>
              </a:rPr>
              <a:t>that is neither predominantly convex nor concave toward the LV cavity. </a:t>
            </a:r>
            <a:r>
              <a:rPr lang="en-IN" dirty="0" smtClean="0">
                <a:effectLst/>
              </a:rPr>
              <a:t>LVOTO is less common.</a:t>
            </a:r>
          </a:p>
          <a:p>
            <a:pPr marL="457200" indent="-457200">
              <a:buAutoNum type="arabicPeriod"/>
            </a:pPr>
            <a:r>
              <a:rPr lang="en-IN" sz="2800" b="1" i="1" dirty="0" smtClean="0">
                <a:solidFill>
                  <a:srgbClr val="FF0000"/>
                </a:solidFill>
                <a:effectLst/>
              </a:rPr>
              <a:t>Apical </a:t>
            </a:r>
            <a:r>
              <a:rPr lang="en-IN" sz="2800" b="1" i="1" dirty="0">
                <a:solidFill>
                  <a:srgbClr val="FF0000"/>
                </a:solidFill>
                <a:effectLst/>
              </a:rPr>
              <a:t>HCM</a:t>
            </a:r>
            <a:r>
              <a:rPr lang="en-IN" dirty="0">
                <a:effectLst/>
              </a:rPr>
              <a:t> </a:t>
            </a:r>
            <a:r>
              <a:rPr lang="en-IN" dirty="0" smtClean="0">
                <a:effectLst/>
              </a:rPr>
              <a:t> : shows </a:t>
            </a:r>
            <a:r>
              <a:rPr lang="en-IN" dirty="0">
                <a:effectLst/>
              </a:rPr>
              <a:t>a predominant apical distribution of </a:t>
            </a:r>
            <a:r>
              <a:rPr lang="en-IN" dirty="0" smtClean="0">
                <a:effectLst/>
              </a:rPr>
              <a:t>hypertrophy .</a:t>
            </a:r>
          </a:p>
          <a:p>
            <a:pPr marL="457200" indent="-457200">
              <a:buAutoNum type="arabicPeriod"/>
            </a:pPr>
            <a:r>
              <a:rPr lang="en-IN" sz="2800" b="1" i="1" dirty="0">
                <a:solidFill>
                  <a:srgbClr val="FF0000"/>
                </a:solidFill>
                <a:effectLst/>
              </a:rPr>
              <a:t>Mid-ventricular </a:t>
            </a:r>
            <a:r>
              <a:rPr lang="en-IN" sz="2800" b="1" i="1" dirty="0" smtClean="0">
                <a:solidFill>
                  <a:srgbClr val="FF0000"/>
                </a:solidFill>
                <a:effectLst/>
              </a:rPr>
              <a:t>HCM </a:t>
            </a:r>
            <a:r>
              <a:rPr lang="en-IN" sz="2800" i="1" dirty="0" smtClean="0">
                <a:solidFill>
                  <a:srgbClr val="FFFF00"/>
                </a:solidFill>
                <a:effectLst/>
              </a:rPr>
              <a:t>: </a:t>
            </a:r>
            <a:r>
              <a:rPr lang="en-IN" dirty="0">
                <a:effectLst/>
              </a:rPr>
              <a:t>predominant hypertrophy at the mid-ventricular </a:t>
            </a:r>
            <a:r>
              <a:rPr lang="en-IN" dirty="0" smtClean="0">
                <a:effectLst/>
              </a:rPr>
              <a:t>level. </a:t>
            </a:r>
            <a:r>
              <a:rPr lang="en-IN" dirty="0">
                <a:solidFill>
                  <a:srgbClr val="FF0000"/>
                </a:solidFill>
                <a:effectLst/>
              </a:rPr>
              <a:t>Obstruction is at the level of the papillary </a:t>
            </a:r>
            <a:r>
              <a:rPr lang="en-IN" dirty="0" smtClean="0">
                <a:solidFill>
                  <a:srgbClr val="FF0000"/>
                </a:solidFill>
                <a:effectLst/>
              </a:rPr>
              <a:t>muscles</a:t>
            </a:r>
            <a:r>
              <a:rPr lang="en-IN" dirty="0">
                <a:solidFill>
                  <a:srgbClr val="FF0000"/>
                </a:solidFill>
                <a:effectLst/>
              </a:rPr>
              <a:t> </a:t>
            </a:r>
            <a:r>
              <a:rPr lang="en-IN" dirty="0" smtClean="0">
                <a:effectLst/>
              </a:rPr>
              <a:t>(MOHC) .  No </a:t>
            </a:r>
            <a:r>
              <a:rPr lang="en-IN" dirty="0">
                <a:effectLst/>
              </a:rPr>
              <a:t>mitral SAM</a:t>
            </a:r>
            <a:r>
              <a:rPr lang="en-IN" dirty="0" smtClean="0">
                <a:effectLst/>
              </a:rPr>
              <a:t>. </a:t>
            </a:r>
            <a:endParaRPr lang="en-IN" dirty="0" smtClean="0">
              <a:solidFill>
                <a:srgbClr val="FFFF00"/>
              </a:solidFill>
              <a:effectLst/>
            </a:endParaRPr>
          </a:p>
          <a:p>
            <a:pPr marL="457200" indent="-457200">
              <a:buAutoNum type="arabicPeriod"/>
            </a:pPr>
            <a:endParaRPr lang="en-IN"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86200" y="685800"/>
            <a:ext cx="1676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latin typeface="Arial Narrow" panose="020B0606020202030204" pitchFamily="34" charset="0"/>
              </a:rPr>
              <a:t>M.C Variant</a:t>
            </a:r>
          </a:p>
        </p:txBody>
      </p:sp>
      <p:cxnSp>
        <p:nvCxnSpPr>
          <p:cNvPr id="6" name="Straight Arrow Connector 5"/>
          <p:cNvCxnSpPr/>
          <p:nvPr/>
        </p:nvCxnSpPr>
        <p:spPr>
          <a:xfrm>
            <a:off x="4724400" y="1039091"/>
            <a:ext cx="0" cy="152400"/>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descr="Hypertrophic Cardiomyopathy in the Era of Genomic Medicine - ScienceDirect"/>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93257" y="1036638"/>
            <a:ext cx="11153009" cy="5561386"/>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itle 2"/>
          <p:cNvSpPr>
            <a:spLocks noGrp="1"/>
          </p:cNvSpPr>
          <p:nvPr>
            <p:ph type="title"/>
          </p:nvPr>
        </p:nvSpPr>
        <p:spPr/>
        <p:txBody>
          <a:bodyPr/>
          <a:lstStyle/>
          <a:p>
            <a:endParaRPr lang="en-IN"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6" y="139337"/>
            <a:ext cx="10353761" cy="1326321"/>
          </a:xfrm>
        </p:spPr>
        <p:txBody>
          <a:bodyPr/>
          <a:lstStyle/>
          <a:p>
            <a:r>
              <a:rPr lang="en-IN" b="1" dirty="0" smtClean="0">
                <a:solidFill>
                  <a:srgbClr val="FF0000"/>
                </a:solidFill>
              </a:rPr>
              <a:t>TOPICS COVERED </a:t>
            </a:r>
            <a:endParaRPr lang="en-IN" b="1" dirty="0">
              <a:solidFill>
                <a:srgbClr val="FF0000"/>
              </a:solidFill>
            </a:endParaRPr>
          </a:p>
        </p:txBody>
      </p:sp>
      <p:sp>
        <p:nvSpPr>
          <p:cNvPr id="3" name="Content Placeholder 2"/>
          <p:cNvSpPr>
            <a:spLocks noGrp="1"/>
          </p:cNvSpPr>
          <p:nvPr>
            <p:ph sz="quarter" idx="1"/>
          </p:nvPr>
        </p:nvSpPr>
        <p:spPr>
          <a:xfrm>
            <a:off x="242596" y="1642188"/>
            <a:ext cx="11700587" cy="5215812"/>
          </a:xfrm>
        </p:spPr>
        <p:txBody>
          <a:bodyPr>
            <a:normAutofit fontScale="92500" lnSpcReduction="10000"/>
          </a:bodyPr>
          <a:lstStyle/>
          <a:p>
            <a:pPr marL="457200" indent="-457200">
              <a:buFont typeface="+mj-lt"/>
              <a:buAutoNum type="arabicPeriod"/>
            </a:pPr>
            <a:r>
              <a:rPr lang="en-IN" dirty="0" smtClean="0"/>
              <a:t>Epidemiology and </a:t>
            </a:r>
            <a:r>
              <a:rPr lang="en-IN" dirty="0" err="1" smtClean="0"/>
              <a:t>Etiology</a:t>
            </a:r>
            <a:r>
              <a:rPr lang="en-IN" dirty="0" smtClean="0"/>
              <a:t> – Genetic basis</a:t>
            </a:r>
          </a:p>
          <a:p>
            <a:pPr marL="457200" indent="-457200">
              <a:buFont typeface="+mj-lt"/>
              <a:buAutoNum type="arabicPeriod"/>
            </a:pPr>
            <a:r>
              <a:rPr lang="en-IN" dirty="0" smtClean="0"/>
              <a:t>Current role of genetic testing </a:t>
            </a:r>
          </a:p>
          <a:p>
            <a:pPr marL="457200" indent="-457200">
              <a:buFont typeface="+mj-lt"/>
              <a:buAutoNum type="arabicPeriod"/>
            </a:pPr>
            <a:r>
              <a:rPr lang="en-IN" dirty="0" smtClean="0"/>
              <a:t>Gross Morphology and Histopathology</a:t>
            </a:r>
          </a:p>
          <a:p>
            <a:pPr marL="457200" indent="-457200">
              <a:buFont typeface="+mj-lt"/>
              <a:buAutoNum type="arabicPeriod"/>
            </a:pPr>
            <a:r>
              <a:rPr lang="en-IN" dirty="0" smtClean="0"/>
              <a:t>Pathophysiology – LVOTO , Diastolic dysfunction , microvascular dysfunction , MR .</a:t>
            </a:r>
          </a:p>
          <a:p>
            <a:pPr marL="457200" indent="-457200">
              <a:buFont typeface="+mj-lt"/>
              <a:buAutoNum type="arabicPeriod"/>
            </a:pPr>
            <a:r>
              <a:rPr lang="en-IN" dirty="0" smtClean="0"/>
              <a:t>Clinical features – symptoms /signs </a:t>
            </a:r>
          </a:p>
          <a:p>
            <a:pPr marL="457200" indent="-457200">
              <a:buFont typeface="+mj-lt"/>
              <a:buAutoNum type="arabicPeriod"/>
            </a:pPr>
            <a:r>
              <a:rPr lang="en-IN" dirty="0" smtClean="0"/>
              <a:t>ECG , ECHOCARDIOGRAPHY , CMRI</a:t>
            </a:r>
            <a:r>
              <a:rPr lang="en-US" altLang="en-IN" dirty="0" smtClean="0"/>
              <a:t> , invasive studies</a:t>
            </a:r>
            <a:endParaRPr lang="en-IN" dirty="0" smtClean="0"/>
          </a:p>
          <a:p>
            <a:pPr marL="457200" indent="-457200">
              <a:buFont typeface="+mj-lt"/>
              <a:buAutoNum type="arabicPeriod"/>
            </a:pPr>
            <a:r>
              <a:rPr lang="en-IN" dirty="0" smtClean="0"/>
              <a:t>HCM risk stratification – ICD indications</a:t>
            </a:r>
          </a:p>
          <a:p>
            <a:pPr marL="457200" indent="-457200">
              <a:buFont typeface="+mj-lt"/>
              <a:buAutoNum type="arabicPeriod"/>
            </a:pPr>
            <a:r>
              <a:rPr lang="en-IN" dirty="0" smtClean="0"/>
              <a:t>Management – pharmacological + SRT</a:t>
            </a:r>
          </a:p>
          <a:p>
            <a:pPr marL="457200" indent="-457200">
              <a:buFont typeface="+mj-lt"/>
              <a:buAutoNum type="arabicPeriod"/>
            </a:pPr>
            <a:r>
              <a:rPr lang="en-US" altLang="en-IN" dirty="0" smtClean="0"/>
              <a:t>HCM </a:t>
            </a:r>
            <a:r>
              <a:rPr lang="en-US" altLang="en-IN" dirty="0" err="1" smtClean="0"/>
              <a:t>phneocopies</a:t>
            </a:r>
            <a:r>
              <a:rPr lang="en-US" altLang="en-IN" dirty="0" smtClean="0"/>
              <a:t>/mimics</a:t>
            </a:r>
          </a:p>
          <a:p>
            <a:pPr marL="457200" indent="-457200">
              <a:buFont typeface="+mj-lt"/>
              <a:buAutoNum type="arabicPeriod"/>
            </a:pPr>
            <a:r>
              <a:rPr lang="en-US" dirty="0" smtClean="0"/>
              <a:t>Previous questions asked</a:t>
            </a:r>
            <a:endParaRPr lang="en-IN" dirty="0" smtClean="0"/>
          </a:p>
          <a:p>
            <a:pPr marL="457200" indent="-457200">
              <a:buFont typeface="+mj-lt"/>
              <a:buAutoNum type="arabicPeriod"/>
            </a:pPr>
            <a:endParaRPr lang="en-IN" dirty="0" smtClean="0"/>
          </a:p>
          <a:p>
            <a:pPr marL="457200" indent="-457200">
              <a:buFont typeface="+mj-lt"/>
              <a:buAutoNum type="arabicPeriod"/>
            </a:pPr>
            <a:endParaRPr lang="en-IN" dirty="0" smtClean="0"/>
          </a:p>
          <a:p>
            <a:pPr marL="457200" indent="-457200">
              <a:buFont typeface="+mj-lt"/>
              <a:buAutoNum type="arabicPeriod"/>
            </a:pPr>
            <a:endParaRPr lang="en-IN"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215153"/>
            <a:ext cx="10353761" cy="1326321"/>
          </a:xfrm>
        </p:spPr>
        <p:txBody>
          <a:bodyPr/>
          <a:lstStyle/>
          <a:p>
            <a:r>
              <a:rPr lang="en-US" sz="3600" dirty="0">
                <a:solidFill>
                  <a:srgbClr val="FF0000"/>
                </a:solidFill>
                <a:latin typeface="Franklin Gothic Book" panose="020B0503020102020204" charset="0"/>
              </a:rPr>
              <a:t>MITRAL VALVE </a:t>
            </a:r>
            <a:r>
              <a:rPr lang="en-US" sz="3600" dirty="0" smtClean="0">
                <a:solidFill>
                  <a:srgbClr val="FF0000"/>
                </a:solidFill>
                <a:latin typeface="Franklin Gothic Book" panose="020B0503020102020204" charset="0"/>
              </a:rPr>
              <a:t>APPARATUS in </a:t>
            </a:r>
            <a:r>
              <a:rPr lang="en-US" sz="3600" dirty="0" smtClean="0">
                <a:solidFill>
                  <a:srgbClr val="FF0000"/>
                </a:solidFill>
                <a:latin typeface="Franklin Gothic Book" panose="020B0503020102020204" charset="0"/>
              </a:rPr>
              <a:t>HCM</a:t>
            </a:r>
            <a:endParaRPr lang="en-IN" dirty="0">
              <a:solidFill>
                <a:srgbClr val="FF0000"/>
              </a:solidFill>
            </a:endParaRPr>
          </a:p>
        </p:txBody>
      </p:sp>
      <p:sp>
        <p:nvSpPr>
          <p:cNvPr id="3" name="Content Placeholder 2"/>
          <p:cNvSpPr>
            <a:spLocks noGrp="1"/>
          </p:cNvSpPr>
          <p:nvPr>
            <p:ph sz="quarter" idx="1"/>
          </p:nvPr>
        </p:nvSpPr>
        <p:spPr>
          <a:xfrm>
            <a:off x="0" y="1541474"/>
            <a:ext cx="11943183" cy="5316526"/>
          </a:xfrm>
        </p:spPr>
        <p:txBody>
          <a:bodyPr>
            <a:normAutofit/>
          </a:bodyPr>
          <a:lstStyle/>
          <a:p>
            <a:r>
              <a:rPr lang="en-IN" dirty="0">
                <a:effectLst/>
              </a:rPr>
              <a:t>The mitral valve may be more than </a:t>
            </a:r>
            <a:r>
              <a:rPr lang="en-IN" dirty="0" smtClean="0">
                <a:effectLst/>
              </a:rPr>
              <a:t>2 fold </a:t>
            </a:r>
            <a:r>
              <a:rPr lang="en-IN" dirty="0">
                <a:effectLst/>
              </a:rPr>
              <a:t>the normal </a:t>
            </a:r>
            <a:r>
              <a:rPr lang="en-IN" dirty="0" smtClean="0">
                <a:effectLst/>
              </a:rPr>
              <a:t>size </a:t>
            </a:r>
            <a:r>
              <a:rPr lang="en-IN" dirty="0">
                <a:effectLst/>
              </a:rPr>
              <a:t>due to elongation of both </a:t>
            </a:r>
            <a:r>
              <a:rPr lang="en-IN" dirty="0" smtClean="0">
                <a:effectLst/>
              </a:rPr>
              <a:t>leaflets.</a:t>
            </a:r>
          </a:p>
          <a:p>
            <a:r>
              <a:rPr lang="en-US" dirty="0" smtClean="0">
                <a:ea typeface="AR PL SungtiL GB" charset="0"/>
                <a:cs typeface="AR PL SungtiL GB" charset="0"/>
              </a:rPr>
              <a:t>Segmental </a:t>
            </a:r>
            <a:r>
              <a:rPr lang="en-US" dirty="0">
                <a:ea typeface="AR PL SungtiL GB" charset="0"/>
                <a:cs typeface="AR PL SungtiL GB" charset="0"/>
              </a:rPr>
              <a:t>enlargement  of only anterior leaflet </a:t>
            </a:r>
            <a:r>
              <a:rPr lang="en-US" dirty="0" smtClean="0">
                <a:ea typeface="AR PL SungtiL GB" charset="0"/>
                <a:cs typeface="AR PL SungtiL GB" charset="0"/>
              </a:rPr>
              <a:t>or mid </a:t>
            </a:r>
            <a:r>
              <a:rPr lang="en-US" dirty="0">
                <a:ea typeface="AR PL SungtiL GB" charset="0"/>
                <a:cs typeface="AR PL SungtiL GB" charset="0"/>
              </a:rPr>
              <a:t>portion of </a:t>
            </a:r>
            <a:r>
              <a:rPr lang="en-US" dirty="0" err="1">
                <a:ea typeface="AR PL SungtiL GB" charset="0"/>
                <a:cs typeface="AR PL SungtiL GB" charset="0"/>
              </a:rPr>
              <a:t>posteror</a:t>
            </a:r>
            <a:r>
              <a:rPr lang="en-US" dirty="0">
                <a:ea typeface="AR PL SungtiL GB" charset="0"/>
                <a:cs typeface="AR PL SungtiL GB" charset="0"/>
              </a:rPr>
              <a:t> </a:t>
            </a:r>
            <a:r>
              <a:rPr lang="en-US" dirty="0" smtClean="0">
                <a:ea typeface="AR PL SungtiL GB" charset="0"/>
                <a:cs typeface="AR PL SungtiL GB" charset="0"/>
              </a:rPr>
              <a:t>leaflets.</a:t>
            </a:r>
          </a:p>
          <a:p>
            <a:r>
              <a:rPr lang="en-IN" dirty="0">
                <a:effectLst/>
              </a:rPr>
              <a:t> HCM and </a:t>
            </a:r>
            <a:r>
              <a:rPr lang="en-IN" dirty="0" smtClean="0">
                <a:effectLst/>
              </a:rPr>
              <a:t>SAM </a:t>
            </a:r>
            <a:r>
              <a:rPr lang="en-IN" dirty="0" smtClean="0">
                <a:effectLst/>
                <a:sym typeface="Wingdings" panose="05000000000000000000" pitchFamily="2" charset="2"/>
              </a:rPr>
              <a:t> </a:t>
            </a:r>
            <a:r>
              <a:rPr lang="en-IN" dirty="0" smtClean="0">
                <a:effectLst/>
              </a:rPr>
              <a:t>the </a:t>
            </a:r>
            <a:r>
              <a:rPr lang="en-IN" dirty="0">
                <a:solidFill>
                  <a:srgbClr val="FF0000"/>
                </a:solidFill>
                <a:effectLst/>
              </a:rPr>
              <a:t>mitral leaflets </a:t>
            </a:r>
            <a:r>
              <a:rPr lang="en-IN" dirty="0" err="1">
                <a:solidFill>
                  <a:srgbClr val="FF0000"/>
                </a:solidFill>
                <a:effectLst/>
              </a:rPr>
              <a:t>coapt</a:t>
            </a:r>
            <a:r>
              <a:rPr lang="en-IN" dirty="0">
                <a:solidFill>
                  <a:srgbClr val="FF0000"/>
                </a:solidFill>
                <a:effectLst/>
              </a:rPr>
              <a:t> abnormally in the body </a:t>
            </a:r>
            <a:r>
              <a:rPr lang="en-IN" dirty="0">
                <a:effectLst/>
              </a:rPr>
              <a:t>(or central portion) of the leaflets rather than at the leaflet </a:t>
            </a:r>
            <a:r>
              <a:rPr lang="en-IN" dirty="0" smtClean="0">
                <a:effectLst/>
              </a:rPr>
              <a:t>tips </a:t>
            </a:r>
            <a:r>
              <a:rPr lang="en-IN" dirty="0" smtClean="0">
                <a:effectLst/>
                <a:sym typeface="Wingdings" panose="05000000000000000000" pitchFamily="2" charset="2"/>
              </a:rPr>
              <a:t> </a:t>
            </a:r>
            <a:r>
              <a:rPr lang="en-IN" dirty="0">
                <a:effectLst/>
              </a:rPr>
              <a:t>leaving the </a:t>
            </a:r>
            <a:r>
              <a:rPr lang="en-IN" dirty="0">
                <a:solidFill>
                  <a:srgbClr val="FF0000"/>
                </a:solidFill>
                <a:effectLst/>
              </a:rPr>
              <a:t>distal residual anterior leaflet tip in the LV cavity during </a:t>
            </a:r>
            <a:r>
              <a:rPr lang="en-IN" dirty="0" smtClean="0">
                <a:solidFill>
                  <a:srgbClr val="FF0000"/>
                </a:solidFill>
                <a:effectLst/>
              </a:rPr>
              <a:t>systole.</a:t>
            </a:r>
          </a:p>
          <a:p>
            <a:pPr marL="0" indent="0">
              <a:buNone/>
            </a:pPr>
            <a:endParaRPr lang="en-IN" dirty="0" smtClean="0">
              <a:solidFill>
                <a:srgbClr val="FFFF00"/>
              </a:solidFill>
              <a:effectLst/>
            </a:endParaRPr>
          </a:p>
          <a:p>
            <a:pPr marL="0" indent="0" algn="ctr">
              <a:buNone/>
            </a:pPr>
            <a:r>
              <a:rPr lang="en-IN" dirty="0">
                <a:effectLst/>
              </a:rPr>
              <a:t> </a:t>
            </a:r>
            <a:r>
              <a:rPr lang="en-IN" dirty="0" smtClean="0">
                <a:effectLst/>
              </a:rPr>
              <a:t>    Sharp </a:t>
            </a:r>
            <a:r>
              <a:rPr lang="en-IN" dirty="0">
                <a:effectLst/>
              </a:rPr>
              <a:t>angulation of the distal anterior leaflet toward the septum in mid </a:t>
            </a:r>
            <a:r>
              <a:rPr lang="en-IN" dirty="0" smtClean="0">
                <a:effectLst/>
              </a:rPr>
              <a:t>systole (SAM)- DRAG EFFECT </a:t>
            </a:r>
          </a:p>
          <a:p>
            <a:endParaRPr lang="en-IN" dirty="0" smtClean="0"/>
          </a:p>
          <a:p>
            <a:endParaRPr lang="en-IN" dirty="0"/>
          </a:p>
        </p:txBody>
      </p:sp>
      <p:sp>
        <p:nvSpPr>
          <p:cNvPr id="5" name="Down Arrow 4"/>
          <p:cNvSpPr/>
          <p:nvPr/>
        </p:nvSpPr>
        <p:spPr>
          <a:xfrm>
            <a:off x="6090675" y="4844728"/>
            <a:ext cx="430306" cy="74384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sz="quarter" idx="1"/>
          </p:nvPr>
        </p:nvSpPr>
        <p:spPr/>
        <p:txBody>
          <a:bodyPr/>
          <a:lstStyle/>
          <a:p>
            <a:r>
              <a:rPr lang="en-IN" dirty="0">
                <a:effectLst/>
              </a:rPr>
              <a:t> </a:t>
            </a:r>
            <a:r>
              <a:rPr lang="en-IN" dirty="0" smtClean="0">
                <a:effectLst/>
              </a:rPr>
              <a:t>Leaflet </a:t>
            </a:r>
            <a:r>
              <a:rPr lang="en-IN" dirty="0">
                <a:effectLst/>
              </a:rPr>
              <a:t>thickening due to repetitive septal </a:t>
            </a:r>
            <a:r>
              <a:rPr lang="en-IN" dirty="0" smtClean="0">
                <a:effectLst/>
              </a:rPr>
              <a:t>contact</a:t>
            </a:r>
          </a:p>
          <a:p>
            <a:r>
              <a:rPr lang="en-IN" dirty="0" smtClean="0">
                <a:effectLst/>
              </a:rPr>
              <a:t> </a:t>
            </a:r>
            <a:r>
              <a:rPr lang="en-IN" dirty="0">
                <a:effectLst/>
              </a:rPr>
              <a:t>M</a:t>
            </a:r>
            <a:r>
              <a:rPr lang="en-IN" dirty="0" smtClean="0">
                <a:effectLst/>
              </a:rPr>
              <a:t>itral </a:t>
            </a:r>
            <a:r>
              <a:rPr lang="en-IN" dirty="0">
                <a:effectLst/>
              </a:rPr>
              <a:t>valve </a:t>
            </a:r>
            <a:r>
              <a:rPr lang="en-IN" dirty="0" smtClean="0">
                <a:effectLst/>
              </a:rPr>
              <a:t>prolapse</a:t>
            </a:r>
          </a:p>
          <a:p>
            <a:r>
              <a:rPr lang="en-IN" dirty="0" smtClean="0">
                <a:effectLst/>
              </a:rPr>
              <a:t>Chordal abnormalities</a:t>
            </a:r>
            <a:r>
              <a:rPr lang="en-IN" dirty="0">
                <a:effectLst/>
              </a:rPr>
              <a:t> </a:t>
            </a:r>
            <a:r>
              <a:rPr lang="en-IN" dirty="0" smtClean="0">
                <a:effectLst/>
              </a:rPr>
              <a:t>– absent chordae , elongation ,laxity and hypermobility.</a:t>
            </a:r>
          </a:p>
          <a:p>
            <a:r>
              <a:rPr lang="en-IN" dirty="0">
                <a:effectLst/>
              </a:rPr>
              <a:t>A</a:t>
            </a:r>
            <a:r>
              <a:rPr lang="en-IN" dirty="0" smtClean="0">
                <a:effectLst/>
              </a:rPr>
              <a:t>nomalous </a:t>
            </a:r>
            <a:r>
              <a:rPr lang="en-IN" dirty="0">
                <a:effectLst/>
              </a:rPr>
              <a:t>insertion of the papillary </a:t>
            </a:r>
            <a:r>
              <a:rPr lang="en-IN" dirty="0" smtClean="0">
                <a:effectLst/>
              </a:rPr>
              <a:t>muscles .</a:t>
            </a:r>
          </a:p>
          <a:p>
            <a:pPr marL="0" indent="0">
              <a:buNone/>
            </a:pPr>
            <a:endParaRPr lang="en-IN"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a:off x="3119719" y="1559402"/>
            <a:ext cx="5576046" cy="4916467"/>
          </a:xfrm>
          <a:prstGeom prst="triangl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p:ph type="title"/>
          </p:nvPr>
        </p:nvSpPr>
        <p:spPr>
          <a:xfrm>
            <a:off x="304195" y="233082"/>
            <a:ext cx="10353761" cy="1326321"/>
          </a:xfrm>
        </p:spPr>
        <p:txBody>
          <a:bodyPr/>
          <a:lstStyle/>
          <a:p>
            <a:r>
              <a:rPr lang="en-US" sz="3600" b="1" dirty="0">
                <a:solidFill>
                  <a:srgbClr val="FF0000"/>
                </a:solidFill>
                <a:latin typeface="Franklin Gothic Book" panose="020B0503020102020204" charset="0"/>
              </a:rPr>
              <a:t>HISTOPATHOLOGY</a:t>
            </a:r>
            <a:endParaRPr lang="en-IN" b="1" dirty="0">
              <a:solidFill>
                <a:srgbClr val="FF0000"/>
              </a:solidFill>
            </a:endParaRPr>
          </a:p>
        </p:txBody>
      </p:sp>
      <p:sp>
        <p:nvSpPr>
          <p:cNvPr id="3" name="Content Placeholder 2"/>
          <p:cNvSpPr>
            <a:spLocks noGrp="1"/>
          </p:cNvSpPr>
          <p:nvPr>
            <p:ph sz="quarter" idx="1"/>
          </p:nvPr>
        </p:nvSpPr>
        <p:spPr>
          <a:xfrm>
            <a:off x="223935" y="1660849"/>
            <a:ext cx="11968065" cy="5197151"/>
          </a:xfrm>
          <a:noFill/>
        </p:spPr>
        <p:txBody>
          <a:bodyPr>
            <a:normAutofit/>
          </a:bodyPr>
          <a:lstStyle/>
          <a:p>
            <a:pPr marL="457200" indent="-457200">
              <a:buNone/>
            </a:pPr>
            <a:r>
              <a:rPr lang="en-IN" sz="2800" b="1" dirty="0" smtClean="0">
                <a:solidFill>
                  <a:srgbClr val="FF0000"/>
                </a:solidFill>
              </a:rPr>
              <a:t>1) Cellular </a:t>
            </a:r>
            <a:r>
              <a:rPr lang="en-IN" sz="2800" b="1" dirty="0" smtClean="0">
                <a:solidFill>
                  <a:srgbClr val="FF0000"/>
                </a:solidFill>
              </a:rPr>
              <a:t>disarray of </a:t>
            </a:r>
            <a:r>
              <a:rPr lang="en-IN" sz="2800" b="1" dirty="0" err="1" smtClean="0">
                <a:solidFill>
                  <a:srgbClr val="FF0000"/>
                </a:solidFill>
              </a:rPr>
              <a:t>cardiomyocytes</a:t>
            </a:r>
            <a:r>
              <a:rPr lang="en-IN" sz="2800" b="1" dirty="0" smtClean="0">
                <a:solidFill>
                  <a:srgbClr val="FF0000"/>
                </a:solidFill>
              </a:rPr>
              <a:t> </a:t>
            </a:r>
            <a:r>
              <a:rPr lang="en-IN" sz="2200" dirty="0" smtClean="0"/>
              <a:t>- </a:t>
            </a:r>
            <a:r>
              <a:rPr lang="en-IN" sz="2200" dirty="0">
                <a:effectLst/>
              </a:rPr>
              <a:t>bizarre shapes and are often arranged in a chaotic and disorganized architectural </a:t>
            </a:r>
            <a:r>
              <a:rPr lang="en-IN" sz="2200" dirty="0" smtClean="0">
                <a:effectLst/>
              </a:rPr>
              <a:t>pattern. </a:t>
            </a:r>
          </a:p>
          <a:p>
            <a:pPr marL="800100" lvl="2" indent="-342900">
              <a:spcBef>
                <a:spcPts val="1000"/>
              </a:spcBef>
            </a:pPr>
            <a:r>
              <a:rPr lang="en-IN" sz="2200" dirty="0" smtClean="0">
                <a:effectLst/>
              </a:rPr>
              <a:t>95</a:t>
            </a:r>
            <a:r>
              <a:rPr lang="en-IN" sz="2200" dirty="0">
                <a:effectLst/>
              </a:rPr>
              <a:t>% of HCM pts . Both in Hypertrophied as well as non hypertrophied Ventricle.</a:t>
            </a:r>
          </a:p>
          <a:p>
            <a:endParaRPr lang="en-IN" sz="2200" dirty="0" smtClean="0">
              <a:effectLst/>
            </a:endParaRPr>
          </a:p>
          <a:p>
            <a:pPr marL="457200" indent="-457200">
              <a:buNone/>
            </a:pPr>
            <a:r>
              <a:rPr lang="en-IN" sz="2800" b="1" dirty="0" smtClean="0">
                <a:solidFill>
                  <a:srgbClr val="FF0000"/>
                </a:solidFill>
                <a:effectLst/>
              </a:rPr>
              <a:t>2) Abnormal </a:t>
            </a:r>
            <a:r>
              <a:rPr lang="en-IN" sz="2800" b="1" dirty="0">
                <a:solidFill>
                  <a:srgbClr val="FF0000"/>
                </a:solidFill>
                <a:effectLst/>
              </a:rPr>
              <a:t>intramural coronary arterioles </a:t>
            </a:r>
            <a:r>
              <a:rPr lang="en-IN" sz="2200" dirty="0" smtClean="0">
                <a:effectLst/>
              </a:rPr>
              <a:t>- thickened </a:t>
            </a:r>
            <a:r>
              <a:rPr lang="en-IN" sz="2200" dirty="0">
                <a:effectLst/>
              </a:rPr>
              <a:t>vessel walls caused by media smooth muscle </a:t>
            </a:r>
            <a:r>
              <a:rPr lang="en-IN" sz="2200" dirty="0" smtClean="0">
                <a:effectLst/>
              </a:rPr>
              <a:t>hyperplasia.</a:t>
            </a:r>
          </a:p>
          <a:p>
            <a:pPr lvl="1"/>
            <a:r>
              <a:rPr lang="en-IN" sz="2200" u="sng" dirty="0">
                <a:effectLst/>
              </a:rPr>
              <a:t>narrowing of the vessel </a:t>
            </a:r>
            <a:r>
              <a:rPr lang="en-IN" sz="2200" u="sng" dirty="0" smtClean="0">
                <a:effectLst/>
              </a:rPr>
              <a:t>lumen </a:t>
            </a:r>
            <a:r>
              <a:rPr lang="en-IN" sz="2200" dirty="0" smtClean="0">
                <a:effectLst/>
              </a:rPr>
              <a:t>-  </a:t>
            </a:r>
            <a:r>
              <a:rPr lang="en-IN" sz="2200" dirty="0">
                <a:effectLst/>
              </a:rPr>
              <a:t>impaired vasodilator response and blunting of the coronary flow reserve .</a:t>
            </a:r>
          </a:p>
          <a:p>
            <a:pPr lvl="1"/>
            <a:r>
              <a:rPr lang="en-IN" sz="2200" dirty="0">
                <a:effectLst/>
              </a:rPr>
              <a:t>“small-vessel” ischemia </a:t>
            </a:r>
            <a:r>
              <a:rPr lang="en-IN" sz="2200" dirty="0">
                <a:effectLst/>
                <a:sym typeface="Wingdings" panose="05000000000000000000" pitchFamily="2" charset="2"/>
              </a:rPr>
              <a:t> </a:t>
            </a:r>
            <a:r>
              <a:rPr lang="en-IN" sz="2200" dirty="0">
                <a:effectLst/>
              </a:rPr>
              <a:t>myocyte death and a repair .</a:t>
            </a:r>
          </a:p>
          <a:p>
            <a:endParaRPr lang="en-IN" sz="2200" dirty="0" smtClean="0">
              <a:effectLst/>
            </a:endParaRPr>
          </a:p>
          <a:p>
            <a:pPr marL="514350" indent="-514350">
              <a:buNone/>
            </a:pPr>
            <a:r>
              <a:rPr lang="en-IN" sz="2600" b="1" dirty="0" smtClean="0">
                <a:solidFill>
                  <a:srgbClr val="FF0000"/>
                </a:solidFill>
                <a:effectLst/>
              </a:rPr>
              <a:t>3) Replacement </a:t>
            </a:r>
            <a:r>
              <a:rPr lang="en-IN" sz="2600" b="1" dirty="0">
                <a:solidFill>
                  <a:srgbClr val="FF0000"/>
                </a:solidFill>
                <a:effectLst/>
              </a:rPr>
              <a:t>myocardial </a:t>
            </a:r>
            <a:r>
              <a:rPr lang="en-IN" sz="2600" b="1" dirty="0" smtClean="0">
                <a:solidFill>
                  <a:srgbClr val="FF0000"/>
                </a:solidFill>
                <a:effectLst/>
              </a:rPr>
              <a:t>fibrosis </a:t>
            </a:r>
            <a:r>
              <a:rPr lang="en-IN" sz="2200" dirty="0" smtClean="0">
                <a:effectLst/>
              </a:rPr>
              <a:t>- </a:t>
            </a:r>
            <a:r>
              <a:rPr lang="en-IN" sz="2200" dirty="0">
                <a:effectLst/>
              </a:rPr>
              <a:t>interstitial (matrix) collagen </a:t>
            </a:r>
            <a:r>
              <a:rPr lang="en-IN" sz="2200" dirty="0" smtClean="0">
                <a:effectLst/>
              </a:rPr>
              <a:t>compartment is expanded greatly.</a:t>
            </a:r>
            <a:endParaRPr lang="en-IN" sz="2200" dirty="0">
              <a:effectLst/>
            </a:endParaRPr>
          </a:p>
          <a:p>
            <a:pPr marL="457200" indent="-457200">
              <a:buFont typeface="+mj-lt"/>
              <a:buAutoNum type="arabicPeriod"/>
            </a:pPr>
            <a:endParaRPr lang="en-IN" dirty="0" smtClean="0">
              <a:effectLst/>
            </a:endParaRPr>
          </a:p>
          <a:p>
            <a:pPr lvl="1"/>
            <a:endParaRPr lang="en-IN" dirty="0"/>
          </a:p>
          <a:p>
            <a:pPr marL="457200" indent="-457200">
              <a:buFont typeface="+mj-lt"/>
              <a:buAutoNum type="arabicPeriod"/>
            </a:pPr>
            <a:endParaRPr lang="en-IN"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6" y="161364"/>
            <a:ext cx="10353761" cy="1326321"/>
          </a:xfrm>
        </p:spPr>
        <p:txBody>
          <a:bodyPr/>
          <a:lstStyle/>
          <a:p>
            <a:r>
              <a:rPr lang="en-IN" b="1" dirty="0" err="1" smtClean="0">
                <a:solidFill>
                  <a:srgbClr val="FF0000"/>
                </a:solidFill>
              </a:rPr>
              <a:t>Pathophysiology</a:t>
            </a:r>
            <a:endParaRPr lang="en-IN" b="1" dirty="0">
              <a:solidFill>
                <a:srgbClr val="FF0000"/>
              </a:solidFill>
            </a:endParaRPr>
          </a:p>
        </p:txBody>
      </p:sp>
      <p:sp>
        <p:nvSpPr>
          <p:cNvPr id="3" name="Content Placeholder 2"/>
          <p:cNvSpPr>
            <a:spLocks noGrp="1"/>
          </p:cNvSpPr>
          <p:nvPr>
            <p:ph sz="quarter" idx="1"/>
          </p:nvPr>
        </p:nvSpPr>
        <p:spPr>
          <a:xfrm>
            <a:off x="716571" y="1629899"/>
            <a:ext cx="10955476" cy="4860547"/>
          </a:xfrm>
        </p:spPr>
        <p:txBody>
          <a:bodyPr>
            <a:normAutofit fontScale="92500"/>
          </a:bodyPr>
          <a:lstStyle/>
          <a:p>
            <a:pPr marL="457200" indent="-457200">
              <a:buAutoNum type="arabicPeriod"/>
            </a:pPr>
            <a:r>
              <a:rPr lang="en-US" b="1" dirty="0" smtClean="0">
                <a:solidFill>
                  <a:srgbClr val="FF0000"/>
                </a:solidFill>
                <a:ea typeface="AR PL SungtiL GB" charset="0"/>
                <a:cs typeface="AR PL SungtiL GB" charset="0"/>
              </a:rPr>
              <a:t>LVOT OBSTRUCTION</a:t>
            </a:r>
          </a:p>
          <a:p>
            <a:r>
              <a:rPr lang="en-US" dirty="0" smtClean="0">
                <a:effectLst/>
                <a:ea typeface="AR PL SungtiL GB" charset="0"/>
                <a:cs typeface="AR PL SungtiL GB" charset="0"/>
              </a:rPr>
              <a:t>70% develop LVOTO (dynamic LVOT gradient &gt;30mmHg- rest/provoked)</a:t>
            </a:r>
          </a:p>
          <a:p>
            <a:r>
              <a:rPr lang="en-US" dirty="0">
                <a:ea typeface="AR PL SungtiL GB" charset="0"/>
                <a:cs typeface="AR PL SungtiL GB" charset="0"/>
              </a:rPr>
              <a:t>Produced by SAM of mitral valve and </a:t>
            </a:r>
            <a:r>
              <a:rPr lang="en-US" dirty="0" err="1">
                <a:ea typeface="AR PL SungtiL GB" charset="0"/>
                <a:cs typeface="AR PL SungtiL GB" charset="0"/>
              </a:rPr>
              <a:t>midsystolic</a:t>
            </a:r>
            <a:r>
              <a:rPr lang="en-US" dirty="0">
                <a:ea typeface="AR PL SungtiL GB" charset="0"/>
                <a:cs typeface="AR PL SungtiL GB" charset="0"/>
              </a:rPr>
              <a:t> ventricular septal </a:t>
            </a:r>
            <a:r>
              <a:rPr lang="en-US" dirty="0" smtClean="0">
                <a:ea typeface="AR PL SungtiL GB" charset="0"/>
                <a:cs typeface="AR PL SungtiL GB" charset="0"/>
              </a:rPr>
              <a:t>contact.</a:t>
            </a:r>
          </a:p>
          <a:p>
            <a:endParaRPr lang="en-US" dirty="0">
              <a:ea typeface="AR PL SungtiL GB" charset="0"/>
              <a:cs typeface="AR PL SungtiL GB" charset="0"/>
            </a:endParaRPr>
          </a:p>
          <a:p>
            <a:r>
              <a:rPr lang="en-IN" dirty="0" smtClean="0">
                <a:effectLst/>
              </a:rPr>
              <a:t>Produces markedly </a:t>
            </a:r>
            <a:r>
              <a:rPr lang="en-IN" dirty="0">
                <a:effectLst/>
              </a:rPr>
              <a:t>increased </a:t>
            </a:r>
            <a:r>
              <a:rPr lang="en-IN" dirty="0" smtClean="0">
                <a:effectLst/>
              </a:rPr>
              <a:t>intraventricular </a:t>
            </a:r>
            <a:r>
              <a:rPr lang="en-IN" dirty="0">
                <a:effectLst/>
              </a:rPr>
              <a:t>systolic pressures that over time increase the myocardial wall stress and oxygen </a:t>
            </a:r>
            <a:r>
              <a:rPr lang="en-IN" dirty="0" smtClean="0">
                <a:effectLst/>
              </a:rPr>
              <a:t>demand.</a:t>
            </a:r>
          </a:p>
          <a:p>
            <a:r>
              <a:rPr lang="en-IN" dirty="0" smtClean="0">
                <a:effectLst/>
              </a:rPr>
              <a:t>Also </a:t>
            </a:r>
            <a:r>
              <a:rPr lang="en-IN" dirty="0" err="1" smtClean="0">
                <a:effectLst/>
              </a:rPr>
              <a:t>a/w</a:t>
            </a:r>
            <a:r>
              <a:rPr lang="en-IN" dirty="0" smtClean="0">
                <a:effectLst/>
              </a:rPr>
              <a:t>  posterior directed MR jet .</a:t>
            </a:r>
          </a:p>
          <a:p>
            <a:r>
              <a:rPr lang="en-IN" dirty="0">
                <a:effectLst/>
              </a:rPr>
              <a:t>A</a:t>
            </a:r>
            <a:r>
              <a:rPr lang="en-IN" dirty="0" smtClean="0">
                <a:effectLst/>
              </a:rPr>
              <a:t>nterolateral </a:t>
            </a:r>
            <a:r>
              <a:rPr lang="en-IN" dirty="0">
                <a:effectLst/>
              </a:rPr>
              <a:t>papillary muscle insertion </a:t>
            </a:r>
            <a:r>
              <a:rPr lang="en-IN" dirty="0" smtClean="0">
                <a:effectLst/>
              </a:rPr>
              <a:t>directly into </a:t>
            </a:r>
            <a:r>
              <a:rPr lang="en-IN" dirty="0">
                <a:effectLst/>
              </a:rPr>
              <a:t>the anterior leaflet (without interposition of chordae </a:t>
            </a:r>
            <a:r>
              <a:rPr lang="en-IN" dirty="0" err="1">
                <a:effectLst/>
              </a:rPr>
              <a:t>tendineae</a:t>
            </a:r>
            <a:r>
              <a:rPr lang="en-IN" dirty="0">
                <a:effectLst/>
              </a:rPr>
              <a:t>) can produce </a:t>
            </a:r>
            <a:r>
              <a:rPr lang="en-IN" u="sng" dirty="0" err="1">
                <a:effectLst/>
              </a:rPr>
              <a:t>midcavity</a:t>
            </a:r>
            <a:r>
              <a:rPr lang="en-IN" u="sng" dirty="0">
                <a:effectLst/>
              </a:rPr>
              <a:t> muscular </a:t>
            </a:r>
            <a:r>
              <a:rPr lang="en-IN" u="sng" dirty="0" smtClean="0">
                <a:effectLst/>
              </a:rPr>
              <a:t>obstruction</a:t>
            </a:r>
            <a:r>
              <a:rPr lang="en-IN" dirty="0" smtClean="0">
                <a:effectLst/>
              </a:rPr>
              <a:t>.</a:t>
            </a:r>
            <a:endParaRPr lang="en-IN" dirty="0"/>
          </a:p>
          <a:p>
            <a:endParaRPr lang="en-US" dirty="0">
              <a:ea typeface="AR PL SungtiL GB" charset="0"/>
              <a:cs typeface="AR PL SungtiL GB" charset="0"/>
            </a:endParaRPr>
          </a:p>
          <a:p>
            <a:endParaRPr lang="en-US" dirty="0">
              <a:effectLst/>
              <a:ea typeface="AR PL SungtiL GB" charset="0"/>
              <a:cs typeface="AR PL SungtiL GB" charset="0"/>
            </a:endParaRPr>
          </a:p>
          <a:p>
            <a:endParaRPr lang="en-IN"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1"/>
          <p:cNvSpPr txBox="1">
            <a:spLocks noChangeArrowheads="1"/>
          </p:cNvSpPr>
          <p:nvPr/>
        </p:nvSpPr>
        <p:spPr bwMode="auto">
          <a:xfrm>
            <a:off x="304800" y="152400"/>
            <a:ext cx="11761694" cy="1143000"/>
          </a:xfrm>
          <a:prstGeom prst="rect">
            <a:avLst/>
          </a:prstGeom>
          <a:noFill/>
          <a:ln w="9525" cap="flat">
            <a:noFill/>
            <a:round/>
          </a:ln>
          <a:effectLst/>
        </p:spPr>
        <p:txBody>
          <a:bodyPr lIns="45720" tIns="45000" rIns="45720" bIns="45000" anchor="ctr"/>
          <a:lstStyle/>
          <a:p>
            <a:pPr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3200" b="1" dirty="0">
                <a:solidFill>
                  <a:srgbClr val="FF0000"/>
                </a:solidFill>
                <a:latin typeface="Franklin Gothic Book" panose="020B0503020102020204" charset="0"/>
                <a:ea typeface="AR PL SungtiL GB" charset="0"/>
                <a:cs typeface="AR PL SungtiL GB" charset="0"/>
              </a:rPr>
              <a:t>Obstruction is  dynamic-varying with loading conditions and contractility of LV</a:t>
            </a:r>
          </a:p>
        </p:txBody>
      </p:sp>
      <p:sp>
        <p:nvSpPr>
          <p:cNvPr id="28674" name="Text Box 2"/>
          <p:cNvSpPr txBox="1">
            <a:spLocks noChangeArrowheads="1"/>
          </p:cNvSpPr>
          <p:nvPr/>
        </p:nvSpPr>
        <p:spPr bwMode="auto">
          <a:xfrm>
            <a:off x="410547" y="1362270"/>
            <a:ext cx="6643396" cy="5495730"/>
          </a:xfrm>
          <a:prstGeom prst="rect">
            <a:avLst/>
          </a:prstGeom>
          <a:noFill/>
          <a:ln w="9525" cap="flat">
            <a:noFill/>
            <a:round/>
          </a:ln>
          <a:effectLst/>
        </p:spPr>
        <p:txBody>
          <a:bodyPr lIns="90000" tIns="45000" rIns="90000" bIns="45000"/>
          <a:lstStyle/>
          <a:p>
            <a:pPr marL="419100" indent="-382905">
              <a:spcBef>
                <a:spcPts val="49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solidFill>
                  <a:srgbClr val="FF0000"/>
                </a:solidFill>
                <a:ea typeface="AR PL SungtiL GB" charset="0"/>
                <a:cs typeface="AR PL SungtiL GB" charset="0"/>
              </a:rPr>
              <a:t>Increase in contractility</a:t>
            </a:r>
          </a:p>
          <a:p>
            <a:pPr marL="421005" indent="-382905">
              <a:spcBef>
                <a:spcPts val="49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ea typeface="AR PL SungtiL GB" charset="0"/>
                <a:cs typeface="AR PL SungtiL GB" charset="0"/>
              </a:rPr>
              <a:t>          VPC</a:t>
            </a:r>
          </a:p>
          <a:p>
            <a:pPr marL="421005" indent="-382905">
              <a:spcBef>
                <a:spcPts val="49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ea typeface="AR PL SungtiL GB" charset="0"/>
                <a:cs typeface="AR PL SungtiL GB" charset="0"/>
              </a:rPr>
              <a:t>          </a:t>
            </a:r>
            <a:r>
              <a:rPr lang="en-US" sz="2400" dirty="0" err="1">
                <a:ea typeface="AR PL SungtiL GB" charset="0"/>
                <a:cs typeface="AR PL SungtiL GB" charset="0"/>
              </a:rPr>
              <a:t>Dobutamine,Isoproterenol</a:t>
            </a:r>
            <a:endParaRPr lang="en-US" sz="2400" dirty="0">
              <a:ea typeface="AR PL SungtiL GB" charset="0"/>
              <a:cs typeface="AR PL SungtiL GB" charset="0"/>
            </a:endParaRPr>
          </a:p>
          <a:p>
            <a:pPr marL="421005" indent="-382905">
              <a:spcBef>
                <a:spcPts val="49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ea typeface="AR PL SungtiL GB" charset="0"/>
                <a:cs typeface="AR PL SungtiL GB" charset="0"/>
              </a:rPr>
              <a:t>          Exercise</a:t>
            </a:r>
          </a:p>
          <a:p>
            <a:pPr marL="421005" indent="-382905">
              <a:spcBef>
                <a:spcPts val="49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endParaRPr lang="en-US" sz="2400" dirty="0">
              <a:solidFill>
                <a:srgbClr val="FF0000"/>
              </a:solidFill>
              <a:ea typeface="AR PL SungtiL GB" charset="0"/>
              <a:cs typeface="AR PL SungtiL GB" charset="0"/>
            </a:endParaRPr>
          </a:p>
          <a:p>
            <a:pPr marL="419100" indent="-382905">
              <a:spcBef>
                <a:spcPts val="49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solidFill>
                  <a:srgbClr val="FF0000"/>
                </a:solidFill>
                <a:ea typeface="AR PL SungtiL GB" charset="0"/>
                <a:cs typeface="AR PL SungtiL GB" charset="0"/>
              </a:rPr>
              <a:t>Decrease in </a:t>
            </a:r>
            <a:r>
              <a:rPr lang="en-US" sz="2400" dirty="0" err="1">
                <a:solidFill>
                  <a:srgbClr val="FF0000"/>
                </a:solidFill>
                <a:ea typeface="AR PL SungtiL GB" charset="0"/>
                <a:cs typeface="AR PL SungtiL GB" charset="0"/>
              </a:rPr>
              <a:t>afterload</a:t>
            </a:r>
            <a:r>
              <a:rPr lang="en-US" sz="2400" dirty="0">
                <a:solidFill>
                  <a:srgbClr val="FF0000"/>
                </a:solidFill>
                <a:ea typeface="AR PL SungtiL GB" charset="0"/>
                <a:cs typeface="AR PL SungtiL GB" charset="0"/>
              </a:rPr>
              <a:t>/volume</a:t>
            </a:r>
          </a:p>
          <a:p>
            <a:pPr marL="421005" indent="-382905">
              <a:spcBef>
                <a:spcPts val="49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ea typeface="AR PL SungtiL GB" charset="0"/>
                <a:cs typeface="AR PL SungtiL GB" charset="0"/>
              </a:rPr>
              <a:t>        </a:t>
            </a:r>
            <a:r>
              <a:rPr lang="en-US" sz="2400" dirty="0" err="1">
                <a:ea typeface="AR PL SungtiL GB" charset="0"/>
                <a:cs typeface="AR PL SungtiL GB" charset="0"/>
              </a:rPr>
              <a:t>Valsalva</a:t>
            </a:r>
            <a:r>
              <a:rPr lang="en-US" sz="2400" dirty="0">
                <a:ea typeface="AR PL SungtiL GB" charset="0"/>
                <a:cs typeface="AR PL SungtiL GB" charset="0"/>
              </a:rPr>
              <a:t> maneuver</a:t>
            </a:r>
          </a:p>
          <a:p>
            <a:pPr marL="421005" indent="-382905">
              <a:spcBef>
                <a:spcPts val="49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ea typeface="AR PL SungtiL GB" charset="0"/>
                <a:cs typeface="AR PL SungtiL GB" charset="0"/>
              </a:rPr>
              <a:t>        Nitroglycerine/</a:t>
            </a:r>
            <a:r>
              <a:rPr lang="en-US" sz="2400" dirty="0" err="1">
                <a:ea typeface="AR PL SungtiL GB" charset="0"/>
                <a:cs typeface="AR PL SungtiL GB" charset="0"/>
              </a:rPr>
              <a:t>amylnitrite</a:t>
            </a:r>
            <a:r>
              <a:rPr lang="en-US" sz="2400" dirty="0">
                <a:ea typeface="AR PL SungtiL GB" charset="0"/>
                <a:cs typeface="AR PL SungtiL GB" charset="0"/>
              </a:rPr>
              <a:t>  </a:t>
            </a:r>
          </a:p>
          <a:p>
            <a:pPr marL="421005" indent="-382905">
              <a:spcBef>
                <a:spcPts val="49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ea typeface="AR PL SungtiL GB" charset="0"/>
                <a:cs typeface="AR PL SungtiL GB" charset="0"/>
              </a:rPr>
              <a:t>        Blood loss</a:t>
            </a:r>
          </a:p>
          <a:p>
            <a:pPr marL="421005" indent="-382905">
              <a:spcBef>
                <a:spcPts val="49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ea typeface="AR PL SungtiL GB" charset="0"/>
                <a:cs typeface="AR PL SungtiL GB" charset="0"/>
              </a:rPr>
              <a:t>        dehydration</a:t>
            </a:r>
          </a:p>
          <a:p>
            <a:pPr marL="421005" indent="-382905">
              <a:spcBef>
                <a:spcPts val="49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endParaRPr lang="en-US" sz="2400" dirty="0">
              <a:ea typeface="AR PL SungtiL GB" charset="0"/>
              <a:cs typeface="AR PL SungtiL GB" charset="0"/>
            </a:endParaRPr>
          </a:p>
        </p:txBody>
      </p:sp>
      <p:pic>
        <p:nvPicPr>
          <p:cNvPr id="4" name="Picture 2"/>
          <p:cNvPicPr>
            <a:picLocks noChangeAspect="1" noChangeArrowheads="1"/>
          </p:cNvPicPr>
          <p:nvPr/>
        </p:nvPicPr>
        <p:blipFill>
          <a:blip r:embed="rId3"/>
          <a:srcRect/>
          <a:stretch>
            <a:fillRect/>
          </a:stretch>
        </p:blipFill>
        <p:spPr bwMode="auto">
          <a:xfrm>
            <a:off x="6288834" y="1390680"/>
            <a:ext cx="5903166" cy="5467320"/>
          </a:xfrm>
          <a:prstGeom prst="rect">
            <a:avLst/>
          </a:prstGeom>
          <a:noFill/>
          <a:ln w="9360" cap="flat">
            <a:noFill/>
            <a:miter lim="800000"/>
            <a:headEnd/>
            <a:tailEnd/>
          </a:ln>
          <a:effectLst/>
        </p:spPr>
      </p:pic>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79062" y="160474"/>
            <a:ext cx="7386915" cy="707886"/>
          </a:xfrm>
          <a:prstGeom prst="rect">
            <a:avLst/>
          </a:prstGeom>
        </p:spPr>
        <p:txBody>
          <a:bodyPr wrap="square">
            <a:spAutoFit/>
          </a:bodyPr>
          <a:lstStyle/>
          <a:p>
            <a:r>
              <a:rPr lang="en-US" sz="4000" b="1" dirty="0" smtClean="0">
                <a:solidFill>
                  <a:srgbClr val="FF0000"/>
                </a:solidFill>
                <a:latin typeface="Franklin Gothic Book" panose="020B0503020102020204" charset="0"/>
              </a:rPr>
              <a:t>2. DIASTOLIC </a:t>
            </a:r>
            <a:r>
              <a:rPr lang="en-US" sz="4000" b="1" dirty="0">
                <a:solidFill>
                  <a:srgbClr val="FF0000"/>
                </a:solidFill>
                <a:latin typeface="Franklin Gothic Book" panose="020B0503020102020204" charset="0"/>
              </a:rPr>
              <a:t>DYSFUNCTION</a:t>
            </a:r>
            <a:endParaRPr lang="en-IN" sz="4000" dirty="0">
              <a:solidFill>
                <a:srgbClr val="FF0000"/>
              </a:solidFill>
            </a:endParaRPr>
          </a:p>
        </p:txBody>
      </p:sp>
      <p:sp>
        <p:nvSpPr>
          <p:cNvPr id="3" name="TextBox 2"/>
          <p:cNvSpPr txBox="1"/>
          <p:nvPr/>
        </p:nvSpPr>
        <p:spPr>
          <a:xfrm>
            <a:off x="0" y="1129553"/>
            <a:ext cx="12192000" cy="1631216"/>
          </a:xfrm>
          <a:prstGeom prst="rect">
            <a:avLst/>
          </a:prstGeom>
          <a:noFill/>
        </p:spPr>
        <p:txBody>
          <a:bodyPr wrap="square" rtlCol="0">
            <a:spAutoFit/>
          </a:bodyPr>
          <a:lstStyle/>
          <a:p>
            <a:pPr marL="342900" indent="-342900">
              <a:buFont typeface="Arial" panose="020B0604020202020204" pitchFamily="34" charset="0"/>
              <a:buChar char="•"/>
            </a:pPr>
            <a:r>
              <a:rPr lang="en-IN" sz="2000" dirty="0" err="1"/>
              <a:t>Nonobstructive</a:t>
            </a:r>
            <a:r>
              <a:rPr lang="en-IN" sz="2000" dirty="0"/>
              <a:t> HCM patients are almost five times less likely to develop NYHA class III or </a:t>
            </a:r>
            <a:r>
              <a:rPr lang="en-IN" sz="2000" dirty="0" smtClean="0"/>
              <a:t>IV </a:t>
            </a:r>
            <a:r>
              <a:rPr lang="en-IN" sz="2000" dirty="0"/>
              <a:t>disease than are patients with obstruction</a:t>
            </a:r>
            <a:r>
              <a:rPr lang="en-IN" sz="2000" dirty="0" smtClean="0"/>
              <a:t>.</a:t>
            </a:r>
          </a:p>
          <a:p>
            <a:endParaRPr lang="en-IN" sz="2000" dirty="0"/>
          </a:p>
          <a:p>
            <a:pPr marL="285750" indent="-285750">
              <a:buFont typeface="Arial" panose="020B0604020202020204" pitchFamily="34" charset="0"/>
              <a:buChar char="•"/>
            </a:pPr>
            <a:r>
              <a:rPr lang="en-IN" sz="2000" dirty="0"/>
              <a:t>D</a:t>
            </a:r>
            <a:r>
              <a:rPr lang="en-IN" sz="2000" dirty="0" smtClean="0"/>
              <a:t>iastolic dysfunction </a:t>
            </a:r>
            <a:r>
              <a:rPr lang="en-IN" sz="2000" dirty="0"/>
              <a:t>is the likely cause of limiting symptoms in patients with </a:t>
            </a:r>
            <a:r>
              <a:rPr lang="en-IN" sz="2000" dirty="0" err="1"/>
              <a:t>nonobstructive</a:t>
            </a:r>
            <a:r>
              <a:rPr lang="en-IN" sz="2000" dirty="0"/>
              <a:t> disease</a:t>
            </a:r>
            <a:endParaRPr lang="en-IN" sz="2000" dirty="0" smtClean="0"/>
          </a:p>
          <a:p>
            <a:endParaRPr lang="en-IN" sz="2000" dirty="0"/>
          </a:p>
        </p:txBody>
      </p:sp>
      <p:pic>
        <p:nvPicPr>
          <p:cNvPr id="4" name="Picture 3"/>
          <p:cNvPicPr>
            <a:picLocks noChangeAspect="1"/>
          </p:cNvPicPr>
          <p:nvPr/>
        </p:nvPicPr>
        <p:blipFill rotWithShape="1">
          <a:blip r:embed="rId2">
            <a:extLst>
              <a:ext uri="{28A0092B-C50C-407E-A947-70E740481C1C}">
                <a14:useLocalDpi xmlns="" xmlns:a14="http://schemas.microsoft.com/office/drawing/2010/main" val="0"/>
              </a:ext>
            </a:extLst>
          </a:blip>
          <a:srcRect l="33824" t="37379" r="16618" b="24187"/>
          <a:stretch>
            <a:fillRect/>
          </a:stretch>
        </p:blipFill>
        <p:spPr>
          <a:xfrm>
            <a:off x="1775012" y="2865198"/>
            <a:ext cx="8857129" cy="386184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3034" y="746449"/>
            <a:ext cx="11134165" cy="6232475"/>
          </a:xfrm>
          <a:prstGeom prst="rect">
            <a:avLst/>
          </a:prstGeom>
          <a:noFill/>
        </p:spPr>
        <p:txBody>
          <a:bodyPr wrap="square" rtlCol="0">
            <a:spAutoFit/>
          </a:bodyPr>
          <a:lstStyle/>
          <a:p>
            <a:pPr marL="342900" indent="-342900">
              <a:buFont typeface="Arial" panose="020B0604020202020204" pitchFamily="34" charset="0"/>
              <a:buChar char="•"/>
            </a:pPr>
            <a:r>
              <a:rPr lang="en-IN" sz="2800" dirty="0"/>
              <a:t>Evidence of impaired LV relaxation and filling</a:t>
            </a:r>
            <a:r>
              <a:rPr lang="en-IN" sz="2800" dirty="0" smtClean="0"/>
              <a:t>, </a:t>
            </a:r>
            <a:r>
              <a:rPr lang="en-IN" sz="2800" dirty="0"/>
              <a:t>is present in most HCM </a:t>
            </a:r>
            <a:r>
              <a:rPr lang="en-IN" sz="2800" dirty="0" smtClean="0"/>
              <a:t>patients</a:t>
            </a:r>
            <a:r>
              <a:rPr lang="en-IN" sz="2800" dirty="0" smtClean="0">
                <a:sym typeface="Wingdings" panose="05000000000000000000" pitchFamily="2" charset="2"/>
              </a:rPr>
              <a:t></a:t>
            </a:r>
            <a:r>
              <a:rPr lang="en-IN" sz="2800" dirty="0" smtClean="0"/>
              <a:t> symptoms </a:t>
            </a:r>
            <a:r>
              <a:rPr lang="en-IN" sz="2800" dirty="0"/>
              <a:t>of exertional </a:t>
            </a:r>
            <a:r>
              <a:rPr lang="en-IN" sz="2800" dirty="0" err="1" smtClean="0"/>
              <a:t>dyspnea</a:t>
            </a:r>
            <a:r>
              <a:rPr lang="en-IN" sz="2800" dirty="0" smtClean="0"/>
              <a:t> </a:t>
            </a:r>
            <a:r>
              <a:rPr lang="en-IN" sz="2800" dirty="0" smtClean="0">
                <a:sym typeface="Wingdings" panose="05000000000000000000" pitchFamily="2" charset="2"/>
              </a:rPr>
              <a:t> </a:t>
            </a:r>
            <a:r>
              <a:rPr lang="en-IN" sz="2800" dirty="0" smtClean="0"/>
              <a:t>although </a:t>
            </a:r>
            <a:r>
              <a:rPr lang="en-IN" sz="2800" dirty="0"/>
              <a:t>unrelated to the severity of LV </a:t>
            </a:r>
            <a:r>
              <a:rPr lang="en-IN" sz="2800" dirty="0" smtClean="0"/>
              <a:t>hypertrophy .</a:t>
            </a:r>
          </a:p>
          <a:p>
            <a:pPr marL="342900" indent="-342900">
              <a:buFont typeface="Arial" panose="020B0604020202020204" pitchFamily="34" charset="0"/>
              <a:buChar char="•"/>
            </a:pPr>
            <a:endParaRPr lang="en-IN" sz="2800" dirty="0" smtClean="0"/>
          </a:p>
          <a:p>
            <a:pPr marL="419100" indent="-382905">
              <a:spcBef>
                <a:spcPts val="60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800" dirty="0">
                <a:ea typeface="AR PL SungtiL GB" charset="0"/>
                <a:cs typeface="AR PL SungtiL GB" charset="0"/>
              </a:rPr>
              <a:t>Rapid filling phase is prolonged</a:t>
            </a:r>
          </a:p>
          <a:p>
            <a:pPr marL="419100" indent="-382905">
              <a:spcBef>
                <a:spcPts val="60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800" dirty="0">
                <a:ea typeface="AR PL SungtiL GB" charset="0"/>
                <a:cs typeface="AR PL SungtiL GB" charset="0"/>
              </a:rPr>
              <a:t>Decreased rate and volume of filling</a:t>
            </a:r>
          </a:p>
          <a:p>
            <a:pPr marL="419100" indent="-382905">
              <a:spcBef>
                <a:spcPts val="60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800" dirty="0">
                <a:ea typeface="AR PL SungtiL GB" charset="0"/>
                <a:cs typeface="AR PL SungtiL GB" charset="0"/>
              </a:rPr>
              <a:t>Compensatory increase in atrial filling</a:t>
            </a:r>
          </a:p>
          <a:p>
            <a:pPr marL="342900" indent="-342900">
              <a:buFont typeface="Arial" panose="020B0604020202020204" pitchFamily="34" charset="0"/>
              <a:buChar char="•"/>
            </a:pPr>
            <a:endParaRPr lang="en-IN" sz="2800" dirty="0"/>
          </a:p>
          <a:p>
            <a:pPr marL="342900" indent="-342900">
              <a:buFont typeface="Arial" panose="020B0604020202020204" pitchFamily="34" charset="0"/>
              <a:buChar char="•"/>
            </a:pPr>
            <a:endParaRPr lang="en-IN" sz="2800" dirty="0" smtClean="0"/>
          </a:p>
          <a:p>
            <a:pPr marL="342900" indent="-342900">
              <a:buFont typeface="Arial" panose="020B0604020202020204" pitchFamily="34" charset="0"/>
              <a:buChar char="•"/>
            </a:pPr>
            <a:r>
              <a:rPr lang="en-IN" sz="2800" dirty="0"/>
              <a:t>Reduced ventricular compliance in </a:t>
            </a:r>
            <a:r>
              <a:rPr lang="en-IN" sz="2800" dirty="0" smtClean="0"/>
              <a:t>HCM- </a:t>
            </a:r>
            <a:r>
              <a:rPr lang="en-IN" sz="2800" dirty="0"/>
              <a:t>hypertrophy, replacement scarring, interstitial </a:t>
            </a:r>
          </a:p>
          <a:p>
            <a:pPr marL="342900" indent="-342900">
              <a:buFont typeface="Arial" panose="020B0604020202020204" pitchFamily="34" charset="0"/>
              <a:buChar char="•"/>
            </a:pPr>
            <a:r>
              <a:rPr lang="en-IN" sz="2800" dirty="0"/>
              <a:t>fibrosis, abnormal microvascular blood flow, and disorganized cellular architecture</a:t>
            </a:r>
            <a:r>
              <a:rPr lang="en-IN" sz="2800" dirty="0" smtClean="0"/>
              <a:t>.</a:t>
            </a:r>
          </a:p>
          <a:p>
            <a:pPr marL="342900" indent="-342900">
              <a:buFont typeface="Arial" panose="020B0604020202020204" pitchFamily="34" charset="0"/>
              <a:buChar char="•"/>
            </a:pPr>
            <a:endParaRPr lang="en-IN" sz="20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5412" y="356995"/>
            <a:ext cx="8516471" cy="707886"/>
          </a:xfrm>
          <a:prstGeom prst="rect">
            <a:avLst/>
          </a:prstGeom>
          <a:noFill/>
        </p:spPr>
        <p:txBody>
          <a:bodyPr wrap="square" rtlCol="0">
            <a:spAutoFit/>
          </a:bodyPr>
          <a:lstStyle/>
          <a:p>
            <a:r>
              <a:rPr lang="en-US" sz="4000" b="1" dirty="0" smtClean="0">
                <a:solidFill>
                  <a:srgbClr val="FF0000"/>
                </a:solidFill>
                <a:latin typeface="Franklin Gothic Book" panose="020B0503020102020204" charset="0"/>
              </a:rPr>
              <a:t>3. MICROVASCULAR </a:t>
            </a:r>
            <a:r>
              <a:rPr lang="en-US" sz="4000" b="1" dirty="0">
                <a:solidFill>
                  <a:srgbClr val="FF0000"/>
                </a:solidFill>
                <a:latin typeface="Franklin Gothic Book" panose="020B0503020102020204" charset="0"/>
              </a:rPr>
              <a:t>DYSFUNCTION</a:t>
            </a:r>
            <a:endParaRPr lang="en-IN" sz="4000" dirty="0">
              <a:solidFill>
                <a:srgbClr val="FF0000"/>
              </a:solidFill>
            </a:endParaRPr>
          </a:p>
        </p:txBody>
      </p:sp>
      <p:sp>
        <p:nvSpPr>
          <p:cNvPr id="3" name="TextBox 2"/>
          <p:cNvSpPr txBox="1"/>
          <p:nvPr/>
        </p:nvSpPr>
        <p:spPr>
          <a:xfrm>
            <a:off x="878541" y="1183341"/>
            <a:ext cx="10560424" cy="3323987"/>
          </a:xfrm>
          <a:prstGeom prst="rect">
            <a:avLst/>
          </a:prstGeom>
          <a:noFill/>
        </p:spPr>
        <p:txBody>
          <a:bodyPr wrap="square" rtlCol="0">
            <a:spAutoFit/>
          </a:bodyPr>
          <a:lstStyle/>
          <a:p>
            <a:pPr marL="419100" indent="-382905">
              <a:spcBef>
                <a:spcPts val="600"/>
              </a:spcBef>
              <a:buClr>
                <a:srgbClr val="DDDDDD"/>
              </a:buClr>
              <a:buSzPct val="80000"/>
              <a:buFont typeface="Wingdings" panose="05000000000000000000" pitchFamily="2" charset="2"/>
              <a:buChar char="v"/>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000" dirty="0">
                <a:ea typeface="AR PL SungtiL GB" charset="0"/>
                <a:cs typeface="AR PL SungtiL GB" charset="0"/>
              </a:rPr>
              <a:t>Myocardial ischemia is unrelated to </a:t>
            </a:r>
            <a:r>
              <a:rPr lang="en-US" sz="2000" dirty="0" err="1">
                <a:ea typeface="AR PL SungtiL GB" charset="0"/>
                <a:cs typeface="AR PL SungtiL GB" charset="0"/>
              </a:rPr>
              <a:t>epicardial</a:t>
            </a:r>
            <a:r>
              <a:rPr lang="en-US" sz="2000" dirty="0">
                <a:ea typeface="AR PL SungtiL GB" charset="0"/>
                <a:cs typeface="AR PL SungtiL GB" charset="0"/>
              </a:rPr>
              <a:t> coronary artery disease. </a:t>
            </a:r>
            <a:endParaRPr lang="en-US" sz="2000" dirty="0" smtClean="0">
              <a:ea typeface="AR PL SungtiL GB" charset="0"/>
              <a:cs typeface="AR PL SungtiL GB" charset="0"/>
            </a:endParaRPr>
          </a:p>
          <a:p>
            <a:pPr marL="419100" indent="-382905">
              <a:spcBef>
                <a:spcPts val="60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endParaRPr lang="en-US" sz="2000" dirty="0" smtClean="0">
              <a:ea typeface="AR PL SungtiL GB" charset="0"/>
              <a:cs typeface="AR PL SungtiL GB" charset="0"/>
            </a:endParaRPr>
          </a:p>
          <a:p>
            <a:pPr marL="421005" indent="-382905">
              <a:spcBef>
                <a:spcPts val="6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000" dirty="0" smtClean="0">
                <a:ea typeface="AR PL SungtiL GB" charset="0"/>
                <a:cs typeface="AR PL SungtiL GB" charset="0"/>
              </a:rPr>
              <a:t>             -supply </a:t>
            </a:r>
            <a:r>
              <a:rPr lang="en-US" sz="2000" dirty="0">
                <a:ea typeface="AR PL SungtiL GB" charset="0"/>
                <a:cs typeface="AR PL SungtiL GB" charset="0"/>
              </a:rPr>
              <a:t>demand mismatch due </a:t>
            </a:r>
            <a:r>
              <a:rPr lang="en-US" sz="2000" dirty="0" smtClean="0">
                <a:ea typeface="AR PL SungtiL GB" charset="0"/>
                <a:cs typeface="AR PL SungtiL GB" charset="0"/>
              </a:rPr>
              <a:t>to hypertrophy</a:t>
            </a:r>
            <a:r>
              <a:rPr lang="en-US" sz="2000" dirty="0">
                <a:ea typeface="AR PL SungtiL GB" charset="0"/>
                <a:cs typeface="AR PL SungtiL GB" charset="0"/>
              </a:rPr>
              <a:t>.</a:t>
            </a:r>
          </a:p>
          <a:p>
            <a:pPr marL="421005" indent="-382905">
              <a:spcBef>
                <a:spcPts val="6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000" dirty="0">
                <a:ea typeface="AR PL SungtiL GB" charset="0"/>
                <a:cs typeface="AR PL SungtiL GB" charset="0"/>
              </a:rPr>
              <a:t>             -abnormally small and </a:t>
            </a:r>
            <a:r>
              <a:rPr lang="en-US" sz="2000" dirty="0" smtClean="0">
                <a:ea typeface="AR PL SungtiL GB" charset="0"/>
                <a:cs typeface="AR PL SungtiL GB" charset="0"/>
              </a:rPr>
              <a:t>partially </a:t>
            </a:r>
            <a:r>
              <a:rPr lang="en-US" sz="2000" dirty="0" err="1" smtClean="0">
                <a:ea typeface="AR PL SungtiL GB" charset="0"/>
                <a:cs typeface="AR PL SungtiL GB" charset="0"/>
              </a:rPr>
              <a:t>bliterated</a:t>
            </a:r>
            <a:r>
              <a:rPr lang="en-US" sz="2000" dirty="0" smtClean="0">
                <a:ea typeface="AR PL SungtiL GB" charset="0"/>
                <a:cs typeface="AR PL SungtiL GB" charset="0"/>
              </a:rPr>
              <a:t> </a:t>
            </a:r>
            <a:r>
              <a:rPr lang="en-US" sz="2000" dirty="0">
                <a:ea typeface="AR PL SungtiL GB" charset="0"/>
                <a:cs typeface="AR PL SungtiL GB" charset="0"/>
              </a:rPr>
              <a:t>intramural </a:t>
            </a:r>
            <a:r>
              <a:rPr lang="en-US" sz="2000" dirty="0" smtClean="0">
                <a:ea typeface="AR PL SungtiL GB" charset="0"/>
                <a:cs typeface="AR PL SungtiL GB" charset="0"/>
              </a:rPr>
              <a:t>coronary arteries</a:t>
            </a:r>
          </a:p>
          <a:p>
            <a:pPr marL="421005" indent="-382905">
              <a:spcBef>
                <a:spcPts val="6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endParaRPr lang="en-US" sz="2000" dirty="0">
              <a:ea typeface="AR PL SungtiL GB" charset="0"/>
              <a:cs typeface="AR PL SungtiL GB" charset="0"/>
            </a:endParaRPr>
          </a:p>
          <a:p>
            <a:pPr marL="421005" indent="-382905">
              <a:spcBef>
                <a:spcPts val="600"/>
              </a:spcBef>
              <a:buFont typeface="Wingdings" panose="05000000000000000000" pitchFamily="2" charset="2"/>
              <a:buChar char="v"/>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000" dirty="0" smtClean="0">
                <a:ea typeface="AR PL SungtiL GB" charset="0"/>
                <a:cs typeface="AR PL SungtiL GB" charset="0"/>
              </a:rPr>
              <a:t>Myocardial </a:t>
            </a:r>
            <a:r>
              <a:rPr lang="en-US" sz="2000" dirty="0">
                <a:ea typeface="AR PL SungtiL GB" charset="0"/>
                <a:cs typeface="AR PL SungtiL GB" charset="0"/>
              </a:rPr>
              <a:t>scaring and replacement fibrosis -progressive heart failure and substrate for </a:t>
            </a:r>
            <a:r>
              <a:rPr lang="en-US" sz="2000" dirty="0" err="1">
                <a:ea typeface="AR PL SungtiL GB" charset="0"/>
                <a:cs typeface="AR PL SungtiL GB" charset="0"/>
              </a:rPr>
              <a:t>arrythmia</a:t>
            </a:r>
            <a:endParaRPr lang="en-IN" sz="2000" dirty="0"/>
          </a:p>
          <a:p>
            <a:pPr marL="421005" indent="-382905">
              <a:spcBef>
                <a:spcPts val="6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endParaRPr lang="en-US" sz="2000" dirty="0">
              <a:ea typeface="AR PL SungtiL GB" charset="0"/>
              <a:cs typeface="AR PL SungtiL GB" charset="0"/>
            </a:endParaRPr>
          </a:p>
          <a:p>
            <a:endParaRPr lang="en-IN" sz="2000" dirty="0"/>
          </a:p>
        </p:txBody>
      </p:sp>
      <p:sp>
        <p:nvSpPr>
          <p:cNvPr id="5" name="TextBox 4"/>
          <p:cNvSpPr txBox="1"/>
          <p:nvPr/>
        </p:nvSpPr>
        <p:spPr>
          <a:xfrm>
            <a:off x="1165412" y="4625788"/>
            <a:ext cx="10327341" cy="1815882"/>
          </a:xfrm>
          <a:prstGeom prst="rect">
            <a:avLst/>
          </a:prstGeom>
          <a:noFill/>
        </p:spPr>
        <p:txBody>
          <a:bodyPr wrap="square" rtlCol="0">
            <a:spAutoFit/>
          </a:bodyPr>
          <a:lstStyle/>
          <a:p>
            <a:r>
              <a:rPr lang="en-IN" sz="3600" b="1" dirty="0" smtClean="0">
                <a:solidFill>
                  <a:srgbClr val="FF0000"/>
                </a:solidFill>
              </a:rPr>
              <a:t>4. </a:t>
            </a:r>
            <a:r>
              <a:rPr lang="en-US" sz="3600" b="1" dirty="0">
                <a:solidFill>
                  <a:srgbClr val="FF0000"/>
                </a:solidFill>
                <a:latin typeface="Franklin Gothic Book" panose="020B0503020102020204" charset="0"/>
              </a:rPr>
              <a:t>MITRAL </a:t>
            </a:r>
            <a:r>
              <a:rPr lang="en-US" sz="3600" b="1" dirty="0" smtClean="0">
                <a:solidFill>
                  <a:srgbClr val="FF0000"/>
                </a:solidFill>
                <a:latin typeface="Franklin Gothic Book" panose="020B0503020102020204" charset="0"/>
              </a:rPr>
              <a:t>REGURGITATION</a:t>
            </a:r>
          </a:p>
          <a:p>
            <a:endParaRPr lang="en-US" sz="3600" dirty="0" smtClean="0">
              <a:solidFill>
                <a:srgbClr val="FFFF00"/>
              </a:solidFill>
              <a:latin typeface="Franklin Gothic Book" panose="020B0503020102020204" charset="0"/>
            </a:endParaRPr>
          </a:p>
          <a:p>
            <a:pPr marL="342900" indent="-342900">
              <a:buFont typeface="Arial" panose="020B0604020202020204" pitchFamily="34" charset="0"/>
              <a:buChar char="•"/>
            </a:pPr>
            <a:r>
              <a:rPr lang="en-US" sz="2000" dirty="0">
                <a:ea typeface="AR PL SungtiL GB" charset="0"/>
                <a:cs typeface="AR PL SungtiL GB" charset="0"/>
              </a:rPr>
              <a:t>Secondary to distortion of mitral valve apparatus from SAM.</a:t>
            </a:r>
          </a:p>
          <a:p>
            <a:pPr marL="342900" indent="-342900">
              <a:buFont typeface="Arial" panose="020B0604020202020204" pitchFamily="34" charset="0"/>
              <a:buChar char="•"/>
            </a:pPr>
            <a:r>
              <a:rPr lang="en-IN" sz="2000" dirty="0" smtClean="0">
                <a:latin typeface="Calibri" panose="020F0502020204030204" pitchFamily="34" charset="0"/>
                <a:cs typeface="Calibri" panose="020F0502020204030204" pitchFamily="34" charset="0"/>
              </a:rPr>
              <a:t>Posterior directed jet</a:t>
            </a:r>
            <a:endParaRPr lang="en-IN" sz="20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07343" y="358588"/>
            <a:ext cx="6884894" cy="646331"/>
          </a:xfrm>
          <a:prstGeom prst="rect">
            <a:avLst/>
          </a:prstGeom>
          <a:noFill/>
        </p:spPr>
        <p:txBody>
          <a:bodyPr wrap="square" rtlCol="0">
            <a:spAutoFit/>
          </a:bodyPr>
          <a:lstStyle/>
          <a:p>
            <a:r>
              <a:rPr lang="en-US" sz="3600" b="1" dirty="0">
                <a:solidFill>
                  <a:srgbClr val="FF0000"/>
                </a:solidFill>
                <a:latin typeface="Franklin Gothic Book" panose="020B0503020102020204" charset="0"/>
              </a:rPr>
              <a:t>CLINICAL </a:t>
            </a:r>
            <a:r>
              <a:rPr lang="en-US" sz="3600" b="1" dirty="0" smtClean="0">
                <a:solidFill>
                  <a:srgbClr val="FF0000"/>
                </a:solidFill>
                <a:latin typeface="Franklin Gothic Book" panose="020B0503020102020204" charset="0"/>
              </a:rPr>
              <a:t>FEATURES - SYMPTOMS</a:t>
            </a:r>
            <a:endParaRPr lang="en-IN" sz="3600" b="1" dirty="0">
              <a:solidFill>
                <a:srgbClr val="FF0000"/>
              </a:solidFill>
            </a:endParaRPr>
          </a:p>
        </p:txBody>
      </p:sp>
      <p:sp>
        <p:nvSpPr>
          <p:cNvPr id="3" name="TextBox 2"/>
          <p:cNvSpPr txBox="1"/>
          <p:nvPr/>
        </p:nvSpPr>
        <p:spPr>
          <a:xfrm>
            <a:off x="373224" y="1231642"/>
            <a:ext cx="11476654" cy="5570756"/>
          </a:xfrm>
          <a:prstGeom prst="rect">
            <a:avLst/>
          </a:prstGeom>
          <a:noFill/>
        </p:spPr>
        <p:txBody>
          <a:bodyPr wrap="square" rtlCol="0">
            <a:spAutoFit/>
          </a:bodyPr>
          <a:lstStyle/>
          <a:p>
            <a:pPr marL="419100" indent="-382905">
              <a:spcBef>
                <a:spcPts val="600"/>
              </a:spcBef>
              <a:buClr>
                <a:srgbClr val="DDDDDD"/>
              </a:buClr>
              <a:buSzPct val="80000"/>
              <a:buFont typeface="+mj-lt"/>
              <a:buAutoNum type="arabicPeriod"/>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400" dirty="0">
                <a:ea typeface="AR PL SungtiL GB" charset="0"/>
                <a:cs typeface="AR PL SungtiL GB" charset="0"/>
              </a:rPr>
              <a:t>Majority are asymptomatic</a:t>
            </a:r>
          </a:p>
          <a:p>
            <a:pPr marL="419100" indent="-382905">
              <a:spcBef>
                <a:spcPts val="600"/>
              </a:spcBef>
              <a:buClr>
                <a:srgbClr val="DDDDDD"/>
              </a:buClr>
              <a:buSzPct val="80000"/>
              <a:buFont typeface="+mj-lt"/>
              <a:buAutoNum type="arabicPeriod"/>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400" dirty="0" err="1">
                <a:ea typeface="AR PL SungtiL GB" charset="0"/>
                <a:cs typeface="AR PL SungtiL GB" charset="0"/>
              </a:rPr>
              <a:t>Dyspnoea</a:t>
            </a:r>
            <a:r>
              <a:rPr lang="en-US" sz="2400" dirty="0">
                <a:ea typeface="AR PL SungtiL GB" charset="0"/>
                <a:cs typeface="AR PL SungtiL GB" charset="0"/>
              </a:rPr>
              <a:t> - 90%( of symptomatic patients)</a:t>
            </a:r>
          </a:p>
          <a:p>
            <a:pPr marL="419100" indent="-382905">
              <a:spcBef>
                <a:spcPts val="600"/>
              </a:spcBef>
              <a:buClr>
                <a:srgbClr val="DDDDDD"/>
              </a:buClr>
              <a:buSzPct val="80000"/>
              <a:buFont typeface="+mj-lt"/>
              <a:buAutoNum type="arabicPeriod"/>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400" dirty="0">
                <a:ea typeface="AR PL SungtiL GB" charset="0"/>
                <a:cs typeface="AR PL SungtiL GB" charset="0"/>
              </a:rPr>
              <a:t>Syncope and </a:t>
            </a:r>
            <a:r>
              <a:rPr lang="en-US" sz="2400" dirty="0" err="1">
                <a:ea typeface="AR PL SungtiL GB" charset="0"/>
                <a:cs typeface="AR PL SungtiL GB" charset="0"/>
              </a:rPr>
              <a:t>presyncope</a:t>
            </a:r>
            <a:r>
              <a:rPr lang="en-US" sz="2400" dirty="0">
                <a:ea typeface="AR PL SungtiL GB" charset="0"/>
                <a:cs typeface="AR PL SungtiL GB" charset="0"/>
              </a:rPr>
              <a:t> in 20 and 50% respectively due to either hemodynamic or rhythm abnormality</a:t>
            </a:r>
            <a:r>
              <a:rPr lang="en-US" sz="2400" dirty="0" smtClean="0">
                <a:ea typeface="AR PL SungtiL GB" charset="0"/>
                <a:cs typeface="AR PL SungtiL GB" charset="0"/>
              </a:rPr>
              <a:t>.</a:t>
            </a:r>
          </a:p>
          <a:p>
            <a:pPr marL="379095" indent="-342900">
              <a:spcBef>
                <a:spcPts val="600"/>
              </a:spcBef>
              <a:buClr>
                <a:srgbClr val="DDDDDD"/>
              </a:buClr>
              <a:buSzPct val="80000"/>
              <a:buFont typeface="+mj-lt"/>
              <a:buAutoNum type="arabicPeriod"/>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endParaRPr lang="en-US" sz="2400" dirty="0">
              <a:ea typeface="AR PL SungtiL GB" charset="0"/>
              <a:cs typeface="AR PL SungtiL GB" charset="0"/>
            </a:endParaRPr>
          </a:p>
          <a:p>
            <a:pPr marL="379095" indent="-342900">
              <a:spcBef>
                <a:spcPts val="600"/>
              </a:spcBef>
              <a:buClr>
                <a:srgbClr val="DDDDDD"/>
              </a:buClr>
              <a:buSzPct val="80000"/>
              <a:buFont typeface="+mj-lt"/>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400" dirty="0" smtClean="0">
                <a:ea typeface="AR PL SungtiL GB" charset="0"/>
                <a:cs typeface="AR PL SungtiL GB" charset="0"/>
              </a:rPr>
              <a:t> Angina -70-80%  </a:t>
            </a:r>
          </a:p>
          <a:p>
            <a:pPr marL="421005" indent="-382905">
              <a:spcBef>
                <a:spcPts val="600"/>
              </a:spcBef>
              <a:buFont typeface="Arial" panose="020B0604020202020204"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400" dirty="0" smtClean="0">
                <a:ea typeface="AR PL SungtiL GB" charset="0"/>
                <a:cs typeface="AR PL SungtiL GB" charset="0"/>
              </a:rPr>
              <a:t>    small artery narrowing</a:t>
            </a:r>
          </a:p>
          <a:p>
            <a:pPr marL="421005" indent="-382905">
              <a:spcBef>
                <a:spcPts val="600"/>
              </a:spcBef>
              <a:buFont typeface="Arial" panose="020B0604020202020204"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400" dirty="0" smtClean="0">
                <a:ea typeface="AR PL SungtiL GB" charset="0"/>
                <a:cs typeface="AR PL SungtiL GB" charset="0"/>
              </a:rPr>
              <a:t>    </a:t>
            </a:r>
            <a:r>
              <a:rPr lang="en-US" sz="2400" dirty="0">
                <a:ea typeface="AR PL SungtiL GB" charset="0"/>
                <a:cs typeface="AR PL SungtiL GB" charset="0"/>
              </a:rPr>
              <a:t>intramural compression of small arteries</a:t>
            </a:r>
          </a:p>
          <a:p>
            <a:pPr marL="421005" indent="-382905">
              <a:spcBef>
                <a:spcPts val="600"/>
              </a:spcBef>
              <a:buFont typeface="Arial" panose="020B0604020202020204"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400" dirty="0">
                <a:ea typeface="AR PL SungtiL GB" charset="0"/>
                <a:cs typeface="AR PL SungtiL GB" charset="0"/>
              </a:rPr>
              <a:t>    oxygen supply demand mismatch</a:t>
            </a:r>
          </a:p>
          <a:p>
            <a:pPr marL="421005" indent="-382905">
              <a:spcBef>
                <a:spcPts val="600"/>
              </a:spcBef>
              <a:buFont typeface="Arial" panose="020B0604020202020204"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400" dirty="0">
                <a:ea typeface="AR PL SungtiL GB" charset="0"/>
                <a:cs typeface="AR PL SungtiL GB" charset="0"/>
              </a:rPr>
              <a:t>    abnormal coronary flow </a:t>
            </a:r>
            <a:r>
              <a:rPr lang="en-US" sz="2400" dirty="0" smtClean="0">
                <a:ea typeface="AR PL SungtiL GB" charset="0"/>
                <a:cs typeface="AR PL SungtiL GB" charset="0"/>
              </a:rPr>
              <a:t>reserve</a:t>
            </a:r>
          </a:p>
          <a:p>
            <a:pPr marL="381000" indent="-342900">
              <a:spcBef>
                <a:spcPts val="600"/>
              </a:spcBef>
              <a:buAutoNum type="arabicPeriod" startAt="5"/>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400" dirty="0" smtClean="0">
                <a:ea typeface="AR PL SungtiL GB" charset="0"/>
                <a:cs typeface="AR PL SungtiL GB" charset="0"/>
              </a:rPr>
              <a:t>Palpitations </a:t>
            </a:r>
          </a:p>
          <a:p>
            <a:pPr marL="381000" indent="-342900">
              <a:spcBef>
                <a:spcPts val="600"/>
              </a:spcBef>
              <a:buAutoNum type="arabicPeriod" startAt="5"/>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400" dirty="0" smtClean="0">
                <a:ea typeface="AR PL SungtiL GB" charset="0"/>
                <a:cs typeface="AR PL SungtiL GB" charset="0"/>
              </a:rPr>
              <a:t>SCD</a:t>
            </a:r>
            <a:endParaRPr lang="en-US" sz="2400" dirty="0">
              <a:ea typeface="AR PL SungtiL GB" charset="0"/>
              <a:cs typeface="AR PL SungtiL GB" charset="0"/>
            </a:endParaRPr>
          </a:p>
          <a:p>
            <a:endParaRPr lang="en-IN"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87398" y="232192"/>
            <a:ext cx="5405134" cy="707886"/>
          </a:xfrm>
          <a:prstGeom prst="rect">
            <a:avLst/>
          </a:prstGeom>
        </p:spPr>
        <p:txBody>
          <a:bodyPr wrap="none">
            <a:spAutoFit/>
          </a:bodyPr>
          <a:lstStyle/>
          <a:p>
            <a:r>
              <a:rPr lang="en-US" sz="4000" b="1" dirty="0" smtClean="0">
                <a:solidFill>
                  <a:srgbClr val="FF0000"/>
                </a:solidFill>
                <a:latin typeface="Franklin Gothic Book" panose="020B0503020102020204" charset="0"/>
              </a:rPr>
              <a:t>PHYSICAL EXAMINATION</a:t>
            </a:r>
            <a:endParaRPr lang="en-IN" sz="4000" b="1" dirty="0">
              <a:solidFill>
                <a:srgbClr val="FF0000"/>
              </a:solidFill>
            </a:endParaRPr>
          </a:p>
        </p:txBody>
      </p:sp>
      <p:sp>
        <p:nvSpPr>
          <p:cNvPr id="3" name="TextBox 2"/>
          <p:cNvSpPr txBox="1"/>
          <p:nvPr/>
        </p:nvSpPr>
        <p:spPr>
          <a:xfrm>
            <a:off x="336177" y="997045"/>
            <a:ext cx="10534650" cy="8186857"/>
          </a:xfrm>
          <a:prstGeom prst="rect">
            <a:avLst/>
          </a:prstGeom>
          <a:noFill/>
        </p:spPr>
        <p:txBody>
          <a:bodyPr wrap="square" rtlCol="0">
            <a:spAutoFit/>
          </a:bodyPr>
          <a:lstStyle/>
          <a:p>
            <a:pPr marL="321945" indent="-285750">
              <a:spcBef>
                <a:spcPts val="600"/>
              </a:spcBef>
              <a:buClr>
                <a:srgbClr val="DDDDDD"/>
              </a:buClr>
              <a:buSzPct val="80000"/>
              <a:buFont typeface="Wingdings" panose="05000000000000000000" pitchFamily="2" charset="2"/>
              <a:buChar char="v"/>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000" b="1" dirty="0" smtClean="0">
                <a:solidFill>
                  <a:srgbClr val="FF0000"/>
                </a:solidFill>
                <a:ea typeface="AR PL SungtiL GB" charset="0"/>
                <a:cs typeface="AR PL SungtiL GB" charset="0"/>
              </a:rPr>
              <a:t>Carotid </a:t>
            </a:r>
            <a:r>
              <a:rPr lang="en-US" sz="2000" b="1" dirty="0">
                <a:solidFill>
                  <a:srgbClr val="FF0000"/>
                </a:solidFill>
                <a:ea typeface="AR PL SungtiL GB" charset="0"/>
                <a:cs typeface="AR PL SungtiL GB" charset="0"/>
              </a:rPr>
              <a:t>pulse </a:t>
            </a:r>
            <a:r>
              <a:rPr lang="en-US" sz="2000" b="1" dirty="0" smtClean="0">
                <a:solidFill>
                  <a:srgbClr val="FF0000"/>
                </a:solidFill>
                <a:ea typeface="AR PL SungtiL GB" charset="0"/>
                <a:cs typeface="AR PL SungtiL GB" charset="0"/>
              </a:rPr>
              <a:t> </a:t>
            </a:r>
            <a:r>
              <a:rPr lang="en-US" sz="2000" dirty="0" smtClean="0">
                <a:ea typeface="AR PL SungtiL GB" charset="0"/>
                <a:cs typeface="AR PL SungtiL GB" charset="0"/>
              </a:rPr>
              <a:t>is </a:t>
            </a:r>
            <a:r>
              <a:rPr lang="en-US" sz="2000" dirty="0">
                <a:ea typeface="AR PL SungtiL GB" charset="0"/>
                <a:cs typeface="AR PL SungtiL GB" charset="0"/>
              </a:rPr>
              <a:t>brisk </a:t>
            </a:r>
            <a:r>
              <a:rPr lang="en-US" sz="2000" dirty="0" smtClean="0">
                <a:ea typeface="AR PL SungtiL GB" charset="0"/>
                <a:cs typeface="AR PL SungtiL GB" charset="0"/>
              </a:rPr>
              <a:t> upstroke </a:t>
            </a:r>
          </a:p>
          <a:p>
            <a:pPr marL="321945" indent="-285750">
              <a:spcBef>
                <a:spcPts val="600"/>
              </a:spcBef>
              <a:buClr>
                <a:srgbClr val="DDDDDD"/>
              </a:buClr>
              <a:buSzPct val="80000"/>
              <a:buFont typeface="Wingdings" panose="05000000000000000000" pitchFamily="2" charset="2"/>
              <a:buChar char="v"/>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000" b="1" dirty="0" smtClean="0">
                <a:solidFill>
                  <a:srgbClr val="FF0000"/>
                </a:solidFill>
                <a:ea typeface="AR PL SungtiL GB" charset="0"/>
                <a:cs typeface="AR PL SungtiL GB" charset="0"/>
              </a:rPr>
              <a:t>Spike </a:t>
            </a:r>
            <a:r>
              <a:rPr lang="en-US" sz="2000" b="1" dirty="0">
                <a:solidFill>
                  <a:srgbClr val="FF0000"/>
                </a:solidFill>
                <a:ea typeface="AR PL SungtiL GB" charset="0"/>
                <a:cs typeface="AR PL SungtiL GB" charset="0"/>
              </a:rPr>
              <a:t>and dome pattern </a:t>
            </a:r>
            <a:r>
              <a:rPr lang="en-US" sz="2000" b="1" dirty="0" smtClean="0">
                <a:solidFill>
                  <a:srgbClr val="FF0000"/>
                </a:solidFill>
                <a:ea typeface="AR PL SungtiL GB" charset="0"/>
                <a:cs typeface="AR PL SungtiL GB" charset="0"/>
              </a:rPr>
              <a:t>(in LVOTO)</a:t>
            </a:r>
          </a:p>
          <a:p>
            <a:pPr marL="36195">
              <a:spcBef>
                <a:spcPts val="600"/>
              </a:spcBef>
              <a:buClr>
                <a:srgbClr val="DDDDDD"/>
              </a:buClr>
              <a:buSzPct val="80000"/>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000" dirty="0" smtClean="0">
                <a:ea typeface="AR PL SungtiL GB" charset="0"/>
                <a:cs typeface="AR PL SungtiL GB" charset="0"/>
              </a:rPr>
              <a:t>	Early spike – rapid ejection by </a:t>
            </a:r>
            <a:r>
              <a:rPr lang="en-US" sz="2000" dirty="0" err="1" smtClean="0">
                <a:ea typeface="AR PL SungtiL GB" charset="0"/>
                <a:cs typeface="AR PL SungtiL GB" charset="0"/>
              </a:rPr>
              <a:t>hypercontractile</a:t>
            </a:r>
            <a:r>
              <a:rPr lang="en-US" sz="2000" dirty="0" smtClean="0">
                <a:ea typeface="AR PL SungtiL GB" charset="0"/>
                <a:cs typeface="AR PL SungtiL GB" charset="0"/>
              </a:rPr>
              <a:t> LV</a:t>
            </a:r>
          </a:p>
          <a:p>
            <a:pPr marL="36195">
              <a:spcBef>
                <a:spcPts val="600"/>
              </a:spcBef>
              <a:buClr>
                <a:srgbClr val="DDDDDD"/>
              </a:buClr>
              <a:buSzPct val="80000"/>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000" dirty="0" smtClean="0">
                <a:ea typeface="AR PL SungtiL GB" charset="0"/>
                <a:cs typeface="AR PL SungtiL GB" charset="0"/>
              </a:rPr>
              <a:t>	</a:t>
            </a:r>
            <a:r>
              <a:rPr lang="en-US" sz="2000" dirty="0" err="1" smtClean="0">
                <a:ea typeface="AR PL SungtiL GB" charset="0"/>
                <a:cs typeface="AR PL SungtiL GB" charset="0"/>
              </a:rPr>
              <a:t>Presure</a:t>
            </a:r>
            <a:r>
              <a:rPr lang="en-US" sz="2000" dirty="0" smtClean="0">
                <a:ea typeface="AR PL SungtiL GB" charset="0"/>
                <a:cs typeface="AR PL SungtiL GB" charset="0"/>
              </a:rPr>
              <a:t> dip and doming – reflect the dynamic outflow obstruction.</a:t>
            </a:r>
          </a:p>
          <a:p>
            <a:pPr marL="321945" indent="-285750">
              <a:spcBef>
                <a:spcPts val="600"/>
              </a:spcBef>
              <a:buClr>
                <a:srgbClr val="DDDDDD"/>
              </a:buClr>
              <a:buSzPct val="80000"/>
              <a:buFont typeface="Wingdings" panose="05000000000000000000" pitchFamily="2" charset="2"/>
              <a:buChar char="v"/>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000" dirty="0" smtClean="0">
                <a:ea typeface="AR PL SungtiL GB" charset="0"/>
                <a:cs typeface="AR PL SungtiL GB" charset="0"/>
              </a:rPr>
              <a:t>Carotid thrill or shudder can be heard .</a:t>
            </a:r>
          </a:p>
          <a:p>
            <a:pPr marL="321945" indent="-285750">
              <a:spcBef>
                <a:spcPts val="600"/>
              </a:spcBef>
              <a:buClr>
                <a:srgbClr val="DDDDDD"/>
              </a:buClr>
              <a:buSzPct val="80000"/>
              <a:buFont typeface="Wingdings" panose="05000000000000000000" pitchFamily="2" charset="2"/>
              <a:buChar char="v"/>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000" b="1" dirty="0" smtClean="0">
                <a:solidFill>
                  <a:srgbClr val="FF0000"/>
                </a:solidFill>
                <a:ea typeface="AR PL SungtiL GB" charset="0"/>
                <a:cs typeface="AR PL SungtiL GB" charset="0"/>
              </a:rPr>
              <a:t>JVP</a:t>
            </a:r>
            <a:r>
              <a:rPr lang="en-US" sz="2000" b="1" dirty="0" smtClean="0">
                <a:solidFill>
                  <a:srgbClr val="FFFF00"/>
                </a:solidFill>
                <a:ea typeface="AR PL SungtiL GB" charset="0"/>
                <a:cs typeface="AR PL SungtiL GB" charset="0"/>
              </a:rPr>
              <a:t> </a:t>
            </a:r>
            <a:r>
              <a:rPr lang="en-US" sz="2000" dirty="0" smtClean="0">
                <a:ea typeface="AR PL SungtiL GB" charset="0"/>
                <a:cs typeface="AR PL SungtiL GB" charset="0"/>
              </a:rPr>
              <a:t>– mean JVP normal .</a:t>
            </a:r>
          </a:p>
          <a:p>
            <a:pPr marL="36195" lvl="1">
              <a:spcBef>
                <a:spcPts val="600"/>
              </a:spcBef>
              <a:buClr>
                <a:srgbClr val="DDDDDD"/>
              </a:buClr>
              <a:buSzPct val="80000"/>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000" dirty="0" smtClean="0">
                <a:ea typeface="AR PL SungtiL GB" charset="0"/>
                <a:cs typeface="AR PL SungtiL GB" charset="0"/>
              </a:rPr>
              <a:t>	Prominent </a:t>
            </a:r>
            <a:r>
              <a:rPr lang="en-US" sz="2000" dirty="0">
                <a:ea typeface="AR PL SungtiL GB" charset="0"/>
                <a:cs typeface="AR PL SungtiL GB" charset="0"/>
              </a:rPr>
              <a:t>“a” wave is characteristic </a:t>
            </a:r>
            <a:r>
              <a:rPr lang="en-US" sz="2000" dirty="0" smtClean="0">
                <a:ea typeface="AR PL SungtiL GB" charset="0"/>
                <a:cs typeface="AR PL SungtiL GB" charset="0"/>
              </a:rPr>
              <a:t>.</a:t>
            </a:r>
          </a:p>
          <a:p>
            <a:pPr marL="36195" lvl="1">
              <a:spcBef>
                <a:spcPts val="600"/>
              </a:spcBef>
              <a:buClr>
                <a:srgbClr val="DDDDDD"/>
              </a:buClr>
              <a:buSzPct val="80000"/>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endParaRPr lang="en-US" sz="2000" dirty="0">
              <a:ea typeface="AR PL SungtiL GB" charset="0"/>
              <a:cs typeface="AR PL SungtiL GB" charset="0"/>
            </a:endParaRPr>
          </a:p>
          <a:p>
            <a:pPr marL="321945" indent="-285750">
              <a:spcBef>
                <a:spcPts val="600"/>
              </a:spcBef>
              <a:buClr>
                <a:srgbClr val="DDDDDD"/>
              </a:buClr>
              <a:buSzPct val="80000"/>
              <a:buFont typeface="Wingdings" panose="05000000000000000000" pitchFamily="2" charset="2"/>
              <a:buChar char="v"/>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000" dirty="0" smtClean="0">
                <a:ea typeface="AR PL SungtiL GB" charset="0"/>
                <a:cs typeface="AR PL SungtiL GB" charset="0"/>
              </a:rPr>
              <a:t>Typically palpable S4 +</a:t>
            </a:r>
          </a:p>
          <a:p>
            <a:pPr marL="321945" indent="-285750">
              <a:spcBef>
                <a:spcPts val="600"/>
              </a:spcBef>
              <a:buClr>
                <a:srgbClr val="DDDDDD"/>
              </a:buClr>
              <a:buSzPct val="80000"/>
              <a:buFont typeface="Wingdings" panose="05000000000000000000" pitchFamily="2" charset="2"/>
              <a:buChar char="v"/>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000" dirty="0" smtClean="0">
                <a:ea typeface="AR PL SungtiL GB" charset="0"/>
                <a:cs typeface="AR PL SungtiL GB" charset="0"/>
              </a:rPr>
              <a:t>Apex – early systolic dip/retraction             TRIPPLE RIPPLE</a:t>
            </a:r>
          </a:p>
          <a:p>
            <a:pPr marL="36195">
              <a:spcBef>
                <a:spcPts val="600"/>
              </a:spcBef>
              <a:buClr>
                <a:srgbClr val="DDDDDD"/>
              </a:buClr>
              <a:buSzPct val="80000"/>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000" dirty="0">
                <a:ea typeface="AR PL SungtiL GB" charset="0"/>
                <a:cs typeface="AR PL SungtiL GB" charset="0"/>
              </a:rPr>
              <a:t> </a:t>
            </a:r>
            <a:r>
              <a:rPr lang="en-US" sz="2000" dirty="0" smtClean="0">
                <a:ea typeface="AR PL SungtiL GB" charset="0"/>
                <a:cs typeface="AR PL SungtiL GB" charset="0"/>
              </a:rPr>
              <a:t>               - LATE SYSTOLIC HEAVE +</a:t>
            </a:r>
          </a:p>
          <a:p>
            <a:pPr marL="36195">
              <a:spcBef>
                <a:spcPts val="600"/>
              </a:spcBef>
              <a:buClr>
                <a:srgbClr val="DDDDDD"/>
              </a:buClr>
              <a:buSzPct val="80000"/>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000" dirty="0">
                <a:ea typeface="AR PL SungtiL GB" charset="0"/>
                <a:cs typeface="AR PL SungtiL GB" charset="0"/>
              </a:rPr>
              <a:t> </a:t>
            </a:r>
            <a:r>
              <a:rPr lang="en-US" sz="2000" dirty="0" smtClean="0">
                <a:ea typeface="AR PL SungtiL GB" charset="0"/>
                <a:cs typeface="AR PL SungtiL GB" charset="0"/>
              </a:rPr>
              <a:t>                  palpable in more than 1 ICS</a:t>
            </a:r>
          </a:p>
          <a:p>
            <a:pPr marL="321945" indent="-285750">
              <a:spcBef>
                <a:spcPts val="600"/>
              </a:spcBef>
              <a:buClr>
                <a:srgbClr val="DDDDDD"/>
              </a:buClr>
              <a:buSzPct val="80000"/>
              <a:buFont typeface="Wingdings" panose="05000000000000000000" pitchFamily="2" charset="2"/>
              <a:buChar char="v"/>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endParaRPr lang="en-US" sz="2000" dirty="0">
              <a:ea typeface="AR PL SungtiL GB" charset="0"/>
              <a:cs typeface="AR PL SungtiL GB" charset="0"/>
            </a:endParaRPr>
          </a:p>
          <a:p>
            <a:pPr marL="321945" indent="-285750">
              <a:spcBef>
                <a:spcPts val="600"/>
              </a:spcBef>
              <a:buClr>
                <a:srgbClr val="DDDDDD"/>
              </a:buClr>
              <a:buSzPct val="80000"/>
              <a:buFont typeface="Wingdings" panose="05000000000000000000" pitchFamily="2" charset="2"/>
              <a:buChar char="v"/>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000" dirty="0" smtClean="0">
                <a:ea typeface="AR PL SungtiL GB" charset="0"/>
                <a:cs typeface="AR PL SungtiL GB" charset="0"/>
              </a:rPr>
              <a:t>Left Parasternal lift if present is due to ASH in thin pts .   </a:t>
            </a:r>
          </a:p>
          <a:p>
            <a:pPr marL="321945" indent="-285750">
              <a:spcBef>
                <a:spcPts val="600"/>
              </a:spcBef>
              <a:buClr>
                <a:srgbClr val="DDDDDD"/>
              </a:buClr>
              <a:buSzPct val="80000"/>
              <a:buFont typeface="Wingdings" panose="05000000000000000000" pitchFamily="2" charset="2"/>
              <a:buChar char="v"/>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endParaRPr lang="en-US" sz="2000" dirty="0" smtClean="0">
              <a:ea typeface="AR PL SungtiL GB" charset="0"/>
              <a:cs typeface="AR PL SungtiL GB" charset="0"/>
            </a:endParaRPr>
          </a:p>
          <a:p>
            <a:pPr marL="321945" indent="-285750">
              <a:spcBef>
                <a:spcPts val="600"/>
              </a:spcBef>
              <a:buClr>
                <a:srgbClr val="DDDDDD"/>
              </a:buClr>
              <a:buSzPct val="80000"/>
              <a:buFont typeface="Wingdings" panose="05000000000000000000" pitchFamily="2" charset="2"/>
              <a:buChar char="v"/>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endParaRPr lang="en-US" dirty="0">
              <a:ea typeface="AR PL SungtiL GB" charset="0"/>
              <a:cs typeface="AR PL SungtiL GB" charset="0"/>
            </a:endParaRPr>
          </a:p>
          <a:p>
            <a:pPr marL="321945" indent="-285750">
              <a:spcBef>
                <a:spcPts val="600"/>
              </a:spcBef>
              <a:buClr>
                <a:srgbClr val="DDDDDD"/>
              </a:buClr>
              <a:buSzPct val="80000"/>
              <a:buFont typeface="Wingdings" panose="05000000000000000000" pitchFamily="2" charset="2"/>
              <a:buChar char="v"/>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endParaRPr lang="en-US" dirty="0" smtClean="0">
              <a:ea typeface="AR PL SungtiL GB" charset="0"/>
              <a:cs typeface="AR PL SungtiL GB" charset="0"/>
            </a:endParaRPr>
          </a:p>
          <a:p>
            <a:pPr marL="321945" indent="-285750">
              <a:spcBef>
                <a:spcPts val="600"/>
              </a:spcBef>
              <a:buClr>
                <a:srgbClr val="DDDDDD"/>
              </a:buClr>
              <a:buSzPct val="80000"/>
              <a:buFont typeface="Wingdings" panose="05000000000000000000" pitchFamily="2" charset="2"/>
              <a:buChar char="v"/>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endParaRPr lang="en-US" dirty="0" smtClean="0">
              <a:ea typeface="AR PL SungtiL GB" charset="0"/>
              <a:cs typeface="AR PL SungtiL GB" charset="0"/>
            </a:endParaRPr>
          </a:p>
          <a:p>
            <a:pPr marL="321945" indent="-285750">
              <a:spcBef>
                <a:spcPts val="600"/>
              </a:spcBef>
              <a:buClr>
                <a:srgbClr val="DDDDDD"/>
              </a:buClr>
              <a:buSzPct val="80000"/>
              <a:buFont typeface="Arial" panose="020B0604020202020204" pitchFamily="34" charset="0"/>
              <a:buChar char="•"/>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endParaRPr lang="en-US" dirty="0">
              <a:ea typeface="AR PL SungtiL GB" charset="0"/>
              <a:cs typeface="AR PL SungtiL GB" charset="0"/>
            </a:endParaRPr>
          </a:p>
          <a:p>
            <a:pPr marL="36195">
              <a:spcBef>
                <a:spcPts val="600"/>
              </a:spcBef>
              <a:buClr>
                <a:srgbClr val="DDDDDD"/>
              </a:buClr>
              <a:buSzPct val="80000"/>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dirty="0">
                <a:ea typeface="AR PL SungtiL GB" charset="0"/>
                <a:cs typeface="AR PL SungtiL GB" charset="0"/>
              </a:rPr>
              <a:t>Apical impulse</a:t>
            </a:r>
            <a:r>
              <a:rPr lang="en-US" dirty="0" smtClean="0">
                <a:ea typeface="AR PL SungtiL GB" charset="0"/>
                <a:cs typeface="AR PL SungtiL GB" charset="0"/>
              </a:rPr>
              <a:t>: double </a:t>
            </a:r>
            <a:r>
              <a:rPr lang="en-US" dirty="0">
                <a:ea typeface="AR PL SungtiL GB" charset="0"/>
                <a:cs typeface="AR PL SungtiL GB" charset="0"/>
              </a:rPr>
              <a:t>or </a:t>
            </a:r>
            <a:r>
              <a:rPr lang="en-US" dirty="0" smtClean="0">
                <a:ea typeface="AR PL SungtiL GB" charset="0"/>
                <a:cs typeface="AR PL SungtiL GB" charset="0"/>
              </a:rPr>
              <a:t>triple</a:t>
            </a:r>
          </a:p>
          <a:p>
            <a:pPr marL="419100" indent="-382905">
              <a:spcBef>
                <a:spcPts val="600"/>
              </a:spcBef>
              <a:buClr>
                <a:srgbClr val="DDDDDD"/>
              </a:buClr>
              <a:buSzPct val="80000"/>
              <a:buFont typeface="Wingdings 2" panose="05020102010507070707" charset="2"/>
              <a:buChar char=""/>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endParaRPr lang="en-US" dirty="0">
              <a:ea typeface="AR PL SungtiL GB" charset="0"/>
              <a:cs typeface="AR PL SungtiL GB" charset="0"/>
            </a:endParaRPr>
          </a:p>
          <a:p>
            <a:pPr marL="285750" indent="-285750">
              <a:buFont typeface="Arial" panose="020B0604020202020204" pitchFamily="34" charset="0"/>
              <a:buChar char="•"/>
            </a:pPr>
            <a:endParaRPr lang="en-IN" dirty="0"/>
          </a:p>
        </p:txBody>
      </p:sp>
      <p:pic>
        <p:nvPicPr>
          <p:cNvPr id="5" name="Picture 2" descr="Pulsus bisferiens - wikidoc"/>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35568" t="-291" r="31459"/>
          <a:stretch>
            <a:fillRect/>
          </a:stretch>
        </p:blipFill>
        <p:spPr bwMode="auto">
          <a:xfrm>
            <a:off x="8745068" y="411486"/>
            <a:ext cx="2622177" cy="2676298"/>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ight Brace 3"/>
          <p:cNvSpPr/>
          <p:nvPr/>
        </p:nvSpPr>
        <p:spPr>
          <a:xfrm>
            <a:off x="4758612" y="4159623"/>
            <a:ext cx="391887" cy="914400"/>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pic>
        <p:nvPicPr>
          <p:cNvPr id="4102" name="Picture 6" descr="Triple Ripple In Hocm - Cardiology - Central Lakes Medical"/>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7774640" y="3527466"/>
            <a:ext cx="3861547" cy="3126016"/>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6" y="304800"/>
            <a:ext cx="10353761" cy="1326321"/>
          </a:xfrm>
        </p:spPr>
        <p:txBody>
          <a:bodyPr/>
          <a:lstStyle/>
          <a:p>
            <a:r>
              <a:rPr lang="en-IN" b="1" dirty="0" smtClean="0">
                <a:solidFill>
                  <a:srgbClr val="FF0000"/>
                </a:solidFill>
              </a:rPr>
              <a:t>Introduction</a:t>
            </a:r>
            <a:endParaRPr lang="en-IN" b="1" dirty="0">
              <a:solidFill>
                <a:srgbClr val="FF0000"/>
              </a:solidFill>
            </a:endParaRPr>
          </a:p>
        </p:txBody>
      </p:sp>
      <p:sp>
        <p:nvSpPr>
          <p:cNvPr id="3" name="Content Placeholder 2"/>
          <p:cNvSpPr>
            <a:spLocks noGrp="1"/>
          </p:cNvSpPr>
          <p:nvPr>
            <p:ph sz="quarter" idx="1"/>
          </p:nvPr>
        </p:nvSpPr>
        <p:spPr>
          <a:xfrm>
            <a:off x="261257" y="1600199"/>
            <a:ext cx="11426807" cy="5005873"/>
          </a:xfrm>
        </p:spPr>
        <p:txBody>
          <a:bodyPr>
            <a:normAutofit/>
          </a:bodyPr>
          <a:lstStyle/>
          <a:p>
            <a:r>
              <a:rPr lang="en-US" b="1" dirty="0" smtClean="0">
                <a:solidFill>
                  <a:srgbClr val="FF0000"/>
                </a:solidFill>
                <a:latin typeface="Calibri" panose="020F0502020204030204" pitchFamily="34" charset="0"/>
                <a:cs typeface="Calibri" panose="020F0502020204030204" pitchFamily="34" charset="0"/>
              </a:rPr>
              <a:t>Thickened …… non-dilated </a:t>
            </a:r>
            <a:r>
              <a:rPr lang="en-US" b="1" dirty="0">
                <a:solidFill>
                  <a:srgbClr val="FF0000"/>
                </a:solidFill>
                <a:latin typeface="Calibri" panose="020F0502020204030204" pitchFamily="34" charset="0"/>
                <a:cs typeface="Calibri" panose="020F0502020204030204" pitchFamily="34" charset="0"/>
              </a:rPr>
              <a:t>left ventricle </a:t>
            </a:r>
            <a:r>
              <a:rPr lang="en-US" dirty="0">
                <a:latin typeface="Calibri" panose="020F0502020204030204" pitchFamily="34" charset="0"/>
                <a:cs typeface="Calibri" panose="020F0502020204030204" pitchFamily="34" charset="0"/>
              </a:rPr>
              <a:t>in the absence of another </a:t>
            </a:r>
            <a:r>
              <a:rPr lang="en-US" dirty="0" smtClean="0">
                <a:latin typeface="Calibri" panose="020F0502020204030204" pitchFamily="34" charset="0"/>
                <a:cs typeface="Calibri" panose="020F0502020204030204" pitchFamily="34" charset="0"/>
              </a:rPr>
              <a:t>cardiac/ systemic or metabolic condition </a:t>
            </a:r>
            <a:r>
              <a:rPr lang="en-US" dirty="0">
                <a:latin typeface="Calibri" panose="020F0502020204030204" pitchFamily="34" charset="0"/>
                <a:cs typeface="Calibri" panose="020F0502020204030204" pitchFamily="34" charset="0"/>
              </a:rPr>
              <a:t>(e.g., AS, SHT </a:t>
            </a:r>
            <a:r>
              <a:rPr lang="en-US" dirty="0" smtClean="0">
                <a:latin typeface="Calibri" panose="020F0502020204030204" pitchFamily="34" charset="0"/>
                <a:cs typeface="Calibri" panose="020F0502020204030204" pitchFamily="34" charset="0"/>
              </a:rPr>
              <a:t>physiologic </a:t>
            </a:r>
            <a:r>
              <a:rPr lang="en-US" dirty="0">
                <a:latin typeface="Calibri" panose="020F0502020204030204" pitchFamily="34" charset="0"/>
                <a:cs typeface="Calibri" panose="020F0502020204030204" pitchFamily="34" charset="0"/>
              </a:rPr>
              <a:t>athlete's heart) </a:t>
            </a:r>
            <a:r>
              <a:rPr lang="en-US" dirty="0" smtClean="0">
                <a:latin typeface="Calibri" panose="020F0502020204030204" pitchFamily="34" charset="0"/>
                <a:cs typeface="Calibri" panose="020F0502020204030204" pitchFamily="34" charset="0"/>
              </a:rPr>
              <a:t>.—Inappropriate LVH, intrinsic muscle cause</a:t>
            </a:r>
            <a:endParaRPr lang="en-US" dirty="0" smtClean="0">
              <a:latin typeface="Calibri" panose="020F0502020204030204" pitchFamily="34" charset="0"/>
              <a:cs typeface="Calibri" panose="020F0502020204030204" pitchFamily="34" charset="0"/>
            </a:endParaRPr>
          </a:p>
          <a:p>
            <a:r>
              <a:rPr lang="en-IN" b="1" dirty="0" smtClean="0">
                <a:solidFill>
                  <a:srgbClr val="FF0000"/>
                </a:solidFill>
                <a:latin typeface="Calibri" panose="020F0502020204030204" pitchFamily="34" charset="0"/>
                <a:cs typeface="Calibri" panose="020F0502020204030204" pitchFamily="34" charset="0"/>
              </a:rPr>
              <a:t>LV end-diastolic </a:t>
            </a:r>
            <a:r>
              <a:rPr lang="en-IN" b="1" dirty="0">
                <a:solidFill>
                  <a:srgbClr val="FF0000"/>
                </a:solidFill>
                <a:latin typeface="Calibri" panose="020F0502020204030204" pitchFamily="34" charset="0"/>
                <a:cs typeface="Calibri" panose="020F0502020204030204" pitchFamily="34" charset="0"/>
              </a:rPr>
              <a:t>wall </a:t>
            </a:r>
            <a:r>
              <a:rPr lang="en-IN" b="1" dirty="0" smtClean="0">
                <a:solidFill>
                  <a:srgbClr val="FF0000"/>
                </a:solidFill>
                <a:latin typeface="Calibri" panose="020F0502020204030204" pitchFamily="34" charset="0"/>
                <a:cs typeface="Calibri" panose="020F0502020204030204" pitchFamily="34" charset="0"/>
              </a:rPr>
              <a:t> </a:t>
            </a:r>
            <a:r>
              <a:rPr lang="en-IN" b="1" dirty="0">
                <a:solidFill>
                  <a:srgbClr val="FF0000"/>
                </a:solidFill>
                <a:latin typeface="Calibri" panose="020F0502020204030204" pitchFamily="34" charset="0"/>
                <a:cs typeface="Calibri" panose="020F0502020204030204" pitchFamily="34" charset="0"/>
              </a:rPr>
              <a:t>thickness of ≥15 mm </a:t>
            </a:r>
            <a:r>
              <a:rPr lang="en-IN" dirty="0">
                <a:latin typeface="Calibri" panose="020F0502020204030204" pitchFamily="34" charset="0"/>
                <a:cs typeface="Calibri" panose="020F0502020204030204" pitchFamily="34" charset="0"/>
              </a:rPr>
              <a:t>anywhere in the left </a:t>
            </a:r>
            <a:r>
              <a:rPr lang="en-IN" dirty="0" smtClean="0">
                <a:latin typeface="Calibri" panose="020F0502020204030204" pitchFamily="34" charset="0"/>
                <a:cs typeface="Calibri" panose="020F0502020204030204" pitchFamily="34" charset="0"/>
              </a:rPr>
              <a:t>ventricle</a:t>
            </a:r>
            <a:r>
              <a:rPr lang="en-IN" dirty="0" smtClean="0">
                <a:latin typeface="Calibri" panose="020F0502020204030204" pitchFamily="34" charset="0"/>
                <a:cs typeface="Calibri" panose="020F0502020204030204" pitchFamily="34" charset="0"/>
              </a:rPr>
              <a:t>.</a:t>
            </a:r>
          </a:p>
          <a:p>
            <a:r>
              <a:rPr lang="en-US" b="1" dirty="0" smtClean="0">
                <a:solidFill>
                  <a:srgbClr val="FF0000"/>
                </a:solidFill>
                <a:latin typeface="Calibri" panose="020F0502020204030204" pitchFamily="34" charset="0"/>
                <a:cs typeface="Calibri" panose="020F0502020204030204" pitchFamily="34" charset="0"/>
              </a:rPr>
              <a:t>Brock &amp; </a:t>
            </a:r>
            <a:r>
              <a:rPr lang="en-US" b="1" dirty="0" err="1" smtClean="0">
                <a:solidFill>
                  <a:srgbClr val="FF0000"/>
                </a:solidFill>
                <a:latin typeface="Calibri" panose="020F0502020204030204" pitchFamily="34" charset="0"/>
                <a:cs typeface="Calibri" panose="020F0502020204030204" pitchFamily="34" charset="0"/>
              </a:rPr>
              <a:t>Teare’s</a:t>
            </a:r>
            <a:r>
              <a:rPr lang="en-US" b="1" dirty="0" smtClean="0">
                <a:solidFill>
                  <a:srgbClr val="FF0000"/>
                </a:solidFill>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Syndrome</a:t>
            </a:r>
            <a:endParaRPr lang="en-IN" dirty="0" smtClean="0">
              <a:latin typeface="Calibri" panose="020F0502020204030204" pitchFamily="34" charset="0"/>
              <a:cs typeface="Calibri" panose="020F0502020204030204" pitchFamily="34" charset="0"/>
            </a:endParaRPr>
          </a:p>
          <a:p>
            <a:r>
              <a:rPr lang="en-US" dirty="0" smtClean="0">
                <a:latin typeface="Calibri" panose="020F0502020204030204" pitchFamily="34" charset="0"/>
                <a:cs typeface="Calibri" panose="020F0502020204030204" pitchFamily="34" charset="0"/>
              </a:rPr>
              <a:t>Frequency </a:t>
            </a:r>
            <a:r>
              <a:rPr lang="en-US" dirty="0">
                <a:latin typeface="Calibri" panose="020F0502020204030204" pitchFamily="34" charset="0"/>
                <a:cs typeface="Calibri" panose="020F0502020204030204" pitchFamily="34" charset="0"/>
              </a:rPr>
              <a:t>1: 500</a:t>
            </a:r>
            <a:r>
              <a:rPr lang="en-US" dirty="0">
                <a:latin typeface="Calibri" panose="020F0502020204030204" pitchFamily="34" charset="0"/>
                <a:cs typeface="Calibri" panose="020F0502020204030204" pitchFamily="34" charset="0"/>
                <a:sym typeface="Wingdings" panose="05000000000000000000" pitchFamily="2" charset="2"/>
              </a:rPr>
              <a:t>1:200 </a:t>
            </a:r>
            <a:r>
              <a:rPr lang="en-US" dirty="0" smtClean="0">
                <a:latin typeface="Calibri" panose="020F0502020204030204" pitchFamily="34" charset="0"/>
                <a:cs typeface="Calibri" panose="020F0502020204030204" pitchFamily="34" charset="0"/>
                <a:sym typeface="Wingdings" panose="05000000000000000000" pitchFamily="2" charset="2"/>
              </a:rPr>
              <a:t>.</a:t>
            </a:r>
          </a:p>
          <a:p>
            <a:r>
              <a:rPr lang="en-IN" dirty="0" smtClean="0">
                <a:effectLst/>
                <a:latin typeface="Calibri" panose="020F0502020204030204" pitchFamily="34" charset="0"/>
                <a:cs typeface="Calibri" panose="020F0502020204030204" pitchFamily="34" charset="0"/>
              </a:rPr>
              <a:t>IHSS and HOCM </a:t>
            </a:r>
            <a:r>
              <a:rPr lang="en-IN" dirty="0" smtClean="0">
                <a:effectLst/>
                <a:latin typeface="Calibri" panose="020F0502020204030204" pitchFamily="34" charset="0"/>
                <a:cs typeface="Calibri" panose="020F0502020204030204" pitchFamily="34" charset="0"/>
                <a:sym typeface="Wingdings" panose="05000000000000000000" pitchFamily="2" charset="2"/>
              </a:rPr>
              <a:t> HCM with or without obstruction (</a:t>
            </a:r>
            <a:r>
              <a:rPr lang="en-IN" dirty="0">
                <a:effectLst/>
                <a:latin typeface="Calibri" panose="020F0502020204030204" pitchFamily="34" charset="0"/>
                <a:cs typeface="Calibri" panose="020F0502020204030204" pitchFamily="34" charset="0"/>
                <a:sym typeface="Wingdings" panose="05000000000000000000" pitchFamily="2" charset="2"/>
              </a:rPr>
              <a:t> </a:t>
            </a:r>
            <a:r>
              <a:rPr lang="en-IN" dirty="0" smtClean="0">
                <a:effectLst/>
                <a:latin typeface="Calibri" panose="020F0502020204030204" pitchFamily="34" charset="0"/>
                <a:cs typeface="Calibri" panose="020F0502020204030204" pitchFamily="34" charset="0"/>
                <a:sym typeface="Wingdings" panose="05000000000000000000" pitchFamily="2" charset="2"/>
              </a:rPr>
              <a:t>1/3</a:t>
            </a:r>
            <a:r>
              <a:rPr lang="en-IN" baseline="30000" dirty="0" smtClean="0">
                <a:effectLst/>
                <a:latin typeface="Calibri" panose="020F0502020204030204" pitchFamily="34" charset="0"/>
                <a:cs typeface="Calibri" panose="020F0502020204030204" pitchFamily="34" charset="0"/>
                <a:sym typeface="Wingdings" panose="05000000000000000000" pitchFamily="2" charset="2"/>
              </a:rPr>
              <a:t>rd</a:t>
            </a:r>
            <a:r>
              <a:rPr lang="en-IN" dirty="0" smtClean="0">
                <a:effectLst/>
                <a:latin typeface="Calibri" panose="020F0502020204030204" pitchFamily="34" charset="0"/>
                <a:cs typeface="Calibri" panose="020F0502020204030204" pitchFamily="34" charset="0"/>
                <a:sym typeface="Wingdings" panose="05000000000000000000" pitchFamily="2" charset="2"/>
              </a:rPr>
              <a:t> –</a:t>
            </a:r>
            <a:r>
              <a:rPr lang="en-IN" dirty="0" err="1" smtClean="0">
                <a:effectLst/>
                <a:latin typeface="Calibri" panose="020F0502020204030204" pitchFamily="34" charset="0"/>
                <a:cs typeface="Calibri" panose="020F0502020204030204" pitchFamily="34" charset="0"/>
                <a:sym typeface="Wingdings" panose="05000000000000000000" pitchFamily="2" charset="2"/>
              </a:rPr>
              <a:t>nonobstructive</a:t>
            </a:r>
            <a:r>
              <a:rPr lang="en-IN" dirty="0" smtClean="0">
                <a:effectLst/>
                <a:latin typeface="Calibri" panose="020F0502020204030204" pitchFamily="34" charset="0"/>
                <a:cs typeface="Calibri" panose="020F0502020204030204" pitchFamily="34" charset="0"/>
                <a:sym typeface="Wingdings" panose="05000000000000000000" pitchFamily="2" charset="2"/>
              </a:rPr>
              <a:t>)</a:t>
            </a:r>
          </a:p>
          <a:p>
            <a:r>
              <a:rPr lang="en-IN" dirty="0" smtClean="0">
                <a:effectLst/>
                <a:latin typeface="Calibri" panose="020F0502020204030204" pitchFamily="34" charset="0"/>
                <a:cs typeface="Calibri" panose="020F0502020204030204" pitchFamily="34" charset="0"/>
                <a:sym typeface="Wingdings" panose="05000000000000000000" pitchFamily="2" charset="2"/>
              </a:rPr>
              <a:t>Mutation in gene encoding the Sarcomere proteins .</a:t>
            </a:r>
          </a:p>
          <a:p>
            <a:endParaRPr lang="en-IN" dirty="0" smtClean="0">
              <a:effectLst/>
              <a:latin typeface="Calibri" panose="020F0502020204030204" pitchFamily="34" charset="0"/>
              <a:cs typeface="Calibri" panose="020F0502020204030204" pitchFamily="34" charset="0"/>
              <a:sym typeface="Wingdings" panose="05000000000000000000" pitchFamily="2" charset="2"/>
            </a:endParaRPr>
          </a:p>
          <a:p>
            <a:endParaRPr lang="en-IN" dirty="0" smtClean="0">
              <a:effectLst/>
              <a:latin typeface="Calibri" panose="020F0502020204030204" pitchFamily="34" charset="0"/>
              <a:cs typeface="Calibri" panose="020F0502020204030204" pitchFamily="34" charset="0"/>
              <a:sym typeface="Wingdings" panose="05000000000000000000" pitchFamily="2" charset="2"/>
            </a:endParaRPr>
          </a:p>
          <a:p>
            <a:endParaRPr lang="en-IN"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sym typeface="Wingdings" panose="05000000000000000000" pitchFamily="2" charset="2"/>
            </a:endParaRPr>
          </a:p>
          <a:p>
            <a:endParaRPr lang="en-US" dirty="0">
              <a:latin typeface="Arial Narrow" panose="020B0606020202030204" pitchFamily="34" charset="0"/>
            </a:endParaRPr>
          </a:p>
          <a:p>
            <a:endParaRPr lang="en-IN"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35901"/>
            <a:ext cx="12192000" cy="6032421"/>
          </a:xfrm>
          <a:prstGeom prst="rect">
            <a:avLst/>
          </a:prstGeom>
          <a:noFill/>
        </p:spPr>
        <p:txBody>
          <a:bodyPr wrap="square" rtlCol="0">
            <a:spAutoFit/>
          </a:bodyPr>
          <a:lstStyle/>
          <a:p>
            <a:r>
              <a:rPr lang="en-IN" sz="2400" dirty="0" smtClean="0"/>
              <a:t>S1 – normal intensity or accentuated </a:t>
            </a:r>
          </a:p>
          <a:p>
            <a:endParaRPr lang="en-IN" sz="2400" dirty="0" smtClean="0"/>
          </a:p>
          <a:p>
            <a:r>
              <a:rPr lang="en-IN" sz="2400" b="1" dirty="0" smtClean="0">
                <a:solidFill>
                  <a:srgbClr val="FF0000"/>
                </a:solidFill>
              </a:rPr>
              <a:t>S2</a:t>
            </a:r>
            <a:r>
              <a:rPr lang="en-IN" sz="2400" b="1" dirty="0" smtClean="0">
                <a:solidFill>
                  <a:srgbClr val="FFFF00"/>
                </a:solidFill>
              </a:rPr>
              <a:t> </a:t>
            </a:r>
            <a:r>
              <a:rPr lang="en-IN" sz="2400" dirty="0" smtClean="0"/>
              <a:t>–  NARROW SPLIT or with very severe LV-</a:t>
            </a:r>
            <a:r>
              <a:rPr lang="en-IN" sz="2400" dirty="0" err="1" smtClean="0"/>
              <a:t>Ao</a:t>
            </a:r>
            <a:r>
              <a:rPr lang="en-IN" sz="2400" dirty="0" smtClean="0"/>
              <a:t> gradient </a:t>
            </a:r>
            <a:r>
              <a:rPr lang="en-IN" sz="2400" dirty="0" smtClean="0">
                <a:sym typeface="Wingdings" panose="05000000000000000000" pitchFamily="2" charset="2"/>
              </a:rPr>
              <a:t> PARADOXICAL SPLITTING</a:t>
            </a:r>
          </a:p>
          <a:p>
            <a:r>
              <a:rPr lang="en-IN" sz="2400" dirty="0" smtClean="0">
                <a:sym typeface="Wingdings" panose="05000000000000000000" pitchFamily="2" charset="2"/>
              </a:rPr>
              <a:t>S3 - can be heard  D/t altered LV diastolic compliance and is </a:t>
            </a:r>
            <a:r>
              <a:rPr lang="en-IN" sz="2400" dirty="0" err="1" smtClean="0">
                <a:sym typeface="Wingdings" panose="05000000000000000000" pitchFamily="2" charset="2"/>
              </a:rPr>
              <a:t>a/w</a:t>
            </a:r>
            <a:r>
              <a:rPr lang="en-IN" sz="2400" dirty="0" smtClean="0">
                <a:sym typeface="Wingdings" panose="05000000000000000000" pitchFamily="2" charset="2"/>
              </a:rPr>
              <a:t> MR</a:t>
            </a:r>
          </a:p>
          <a:p>
            <a:r>
              <a:rPr lang="en-IN" sz="2400" b="1" dirty="0" smtClean="0">
                <a:solidFill>
                  <a:srgbClr val="FF0000"/>
                </a:solidFill>
                <a:sym typeface="Wingdings" panose="05000000000000000000" pitchFamily="2" charset="2"/>
              </a:rPr>
              <a:t>S4 –</a:t>
            </a:r>
            <a:r>
              <a:rPr lang="en-IN" sz="2400" dirty="0" smtClean="0">
                <a:solidFill>
                  <a:srgbClr val="FF0000"/>
                </a:solidFill>
                <a:sym typeface="Wingdings" panose="05000000000000000000" pitchFamily="2" charset="2"/>
              </a:rPr>
              <a:t> </a:t>
            </a:r>
            <a:r>
              <a:rPr lang="en-IN" sz="2400" dirty="0" smtClean="0">
                <a:sym typeface="Wingdings" panose="05000000000000000000" pitchFamily="2" charset="2"/>
              </a:rPr>
              <a:t>loud and palpable (both obstructive and non obstructive) </a:t>
            </a:r>
          </a:p>
          <a:p>
            <a:endParaRPr lang="en-IN" sz="2400" dirty="0">
              <a:sym typeface="Wingdings" panose="05000000000000000000" pitchFamily="2" charset="2"/>
            </a:endParaRPr>
          </a:p>
          <a:p>
            <a:pPr marL="419100" indent="-382905">
              <a:spcBef>
                <a:spcPts val="60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b="1" dirty="0" err="1">
                <a:solidFill>
                  <a:srgbClr val="FF0000"/>
                </a:solidFill>
                <a:ea typeface="AR PL SungtiL GB" charset="0"/>
                <a:cs typeface="AR PL SungtiL GB" charset="0"/>
              </a:rPr>
              <a:t>Murmer</a:t>
            </a:r>
            <a:r>
              <a:rPr lang="en-US" sz="2400" dirty="0">
                <a:ea typeface="AR PL SungtiL GB" charset="0"/>
                <a:cs typeface="AR PL SungtiL GB" charset="0"/>
              </a:rPr>
              <a:t>: </a:t>
            </a:r>
            <a:r>
              <a:rPr lang="en-US" sz="2400" dirty="0" smtClean="0">
                <a:ea typeface="AR PL SungtiL GB" charset="0"/>
                <a:cs typeface="AR PL SungtiL GB" charset="0"/>
              </a:rPr>
              <a:t> </a:t>
            </a:r>
            <a:r>
              <a:rPr lang="en-US" sz="2400" dirty="0" err="1" smtClean="0">
                <a:ea typeface="AR PL SungtiL GB" charset="0"/>
                <a:cs typeface="AR PL SungtiL GB" charset="0"/>
              </a:rPr>
              <a:t>cresendo</a:t>
            </a:r>
            <a:r>
              <a:rPr lang="en-US" sz="2400" dirty="0" smtClean="0">
                <a:ea typeface="AR PL SungtiL GB" charset="0"/>
                <a:cs typeface="AR PL SungtiL GB" charset="0"/>
              </a:rPr>
              <a:t>-decrescendo systolic  </a:t>
            </a:r>
            <a:r>
              <a:rPr lang="en-US" sz="2400" dirty="0">
                <a:ea typeface="AR PL SungtiL GB" charset="0"/>
                <a:cs typeface="AR PL SungtiL GB" charset="0"/>
              </a:rPr>
              <a:t>at left sternal </a:t>
            </a:r>
            <a:r>
              <a:rPr lang="en-US" sz="2400" dirty="0" err="1">
                <a:ea typeface="AR PL SungtiL GB" charset="0"/>
                <a:cs typeface="AR PL SungtiL GB" charset="0"/>
              </a:rPr>
              <a:t>border.radiates</a:t>
            </a:r>
            <a:r>
              <a:rPr lang="en-US" sz="2400" dirty="0">
                <a:ea typeface="AR PL SungtiL GB" charset="0"/>
                <a:cs typeface="AR PL SungtiL GB" charset="0"/>
              </a:rPr>
              <a:t> to base as well as apex. Seldom radiates to carotid arteries </a:t>
            </a:r>
            <a:r>
              <a:rPr lang="en-US" sz="2400" dirty="0" smtClean="0">
                <a:ea typeface="AR PL SungtiL GB" charset="0"/>
                <a:cs typeface="AR PL SungtiL GB" charset="0"/>
              </a:rPr>
              <a:t>.</a:t>
            </a:r>
          </a:p>
          <a:p>
            <a:pPr marL="36195">
              <a:spcBef>
                <a:spcPts val="600"/>
              </a:spcBef>
              <a:buClr>
                <a:srgbClr val="DDDDDD"/>
              </a:buClr>
              <a:buSzPct val="800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ea typeface="AR PL SungtiL GB" charset="0"/>
                <a:cs typeface="AR PL SungtiL GB" charset="0"/>
              </a:rPr>
              <a:t> </a:t>
            </a:r>
            <a:r>
              <a:rPr lang="en-US" sz="2400" dirty="0" smtClean="0">
                <a:ea typeface="AR PL SungtiL GB" charset="0"/>
                <a:cs typeface="AR PL SungtiL GB" charset="0"/>
              </a:rPr>
              <a:t>      louder and longer – with increase in gradient .</a:t>
            </a:r>
          </a:p>
          <a:p>
            <a:pPr marL="36195">
              <a:spcBef>
                <a:spcPts val="600"/>
              </a:spcBef>
              <a:buClr>
                <a:srgbClr val="DDDDDD"/>
              </a:buClr>
              <a:buSzPct val="800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ea typeface="AR PL SungtiL GB" charset="0"/>
                <a:cs typeface="AR PL SungtiL GB" charset="0"/>
              </a:rPr>
              <a:t> </a:t>
            </a:r>
            <a:r>
              <a:rPr lang="en-US" sz="2400" dirty="0" smtClean="0">
                <a:solidFill>
                  <a:srgbClr val="FF0000"/>
                </a:solidFill>
                <a:ea typeface="AR PL SungtiL GB" charset="0"/>
                <a:cs typeface="AR PL SungtiL GB" charset="0"/>
              </a:rPr>
              <a:t>   </a:t>
            </a:r>
            <a:endParaRPr lang="en-US" sz="2400" dirty="0">
              <a:solidFill>
                <a:srgbClr val="FF0000"/>
              </a:solidFill>
              <a:ea typeface="AR PL SungtiL GB" charset="0"/>
              <a:cs typeface="AR PL SungtiL GB" charset="0"/>
            </a:endParaRPr>
          </a:p>
          <a:p>
            <a:pPr marL="419100" indent="-382905">
              <a:spcBef>
                <a:spcPts val="60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solidFill>
                  <a:srgbClr val="FF0000"/>
                </a:solidFill>
                <a:ea typeface="AR PL SungtiL GB" charset="0"/>
                <a:cs typeface="AR PL SungtiL GB" charset="0"/>
              </a:rPr>
              <a:t> </a:t>
            </a:r>
            <a:r>
              <a:rPr lang="en-US" sz="2400" b="1" dirty="0">
                <a:solidFill>
                  <a:srgbClr val="FF0000"/>
                </a:solidFill>
                <a:ea typeface="AR PL SungtiL GB" charset="0"/>
                <a:cs typeface="AR PL SungtiL GB" charset="0"/>
              </a:rPr>
              <a:t>Dynamic auscultation</a:t>
            </a:r>
            <a:r>
              <a:rPr lang="en-US" sz="2400" dirty="0">
                <a:solidFill>
                  <a:srgbClr val="FF0000"/>
                </a:solidFill>
                <a:ea typeface="AR PL SungtiL GB" charset="0"/>
                <a:cs typeface="AR PL SungtiL GB" charset="0"/>
              </a:rPr>
              <a:t>: </a:t>
            </a:r>
            <a:r>
              <a:rPr lang="en-US" sz="2400" dirty="0">
                <a:ea typeface="AR PL SungtiL GB" charset="0"/>
                <a:cs typeface="AR PL SungtiL GB" charset="0"/>
              </a:rPr>
              <a:t>maneuvers that </a:t>
            </a:r>
            <a:r>
              <a:rPr lang="en-US" sz="2400" dirty="0">
                <a:solidFill>
                  <a:srgbClr val="FF0000"/>
                </a:solidFill>
                <a:ea typeface="AR PL SungtiL GB" charset="0"/>
                <a:cs typeface="AR PL SungtiL GB" charset="0"/>
              </a:rPr>
              <a:t>decrease preload </a:t>
            </a:r>
            <a:r>
              <a:rPr lang="en-US" sz="2400" dirty="0" smtClean="0">
                <a:ea typeface="AR PL SungtiL GB" charset="0"/>
                <a:cs typeface="AR PL SungtiL GB" charset="0"/>
              </a:rPr>
              <a:t>or </a:t>
            </a:r>
            <a:r>
              <a:rPr lang="en-US" sz="2400" dirty="0" smtClean="0">
                <a:solidFill>
                  <a:srgbClr val="FF0000"/>
                </a:solidFill>
                <a:ea typeface="AR PL SungtiL GB" charset="0"/>
                <a:cs typeface="AR PL SungtiL GB" charset="0"/>
              </a:rPr>
              <a:t>afterload or increase contraction </a:t>
            </a:r>
            <a:r>
              <a:rPr lang="en-US" sz="2400" dirty="0" smtClean="0">
                <a:ea typeface="AR PL SungtiL GB" charset="0"/>
                <a:cs typeface="AR PL SungtiL GB" charset="0"/>
              </a:rPr>
              <a:t>will </a:t>
            </a:r>
            <a:r>
              <a:rPr lang="en-US" sz="2400" dirty="0">
                <a:ea typeface="AR PL SungtiL GB" charset="0"/>
                <a:cs typeface="AR PL SungtiL GB" charset="0"/>
              </a:rPr>
              <a:t>increase the dynamic gradient and increase intensity of </a:t>
            </a:r>
            <a:r>
              <a:rPr lang="en-US" sz="2400" dirty="0" err="1">
                <a:ea typeface="AR PL SungtiL GB" charset="0"/>
                <a:cs typeface="AR PL SungtiL GB" charset="0"/>
              </a:rPr>
              <a:t>murmer</a:t>
            </a:r>
            <a:r>
              <a:rPr lang="en-US" sz="2400" dirty="0">
                <a:ea typeface="AR PL SungtiL GB" charset="0"/>
                <a:cs typeface="AR PL SungtiL GB" charset="0"/>
              </a:rPr>
              <a:t>. </a:t>
            </a:r>
            <a:endParaRPr lang="en-US" sz="2400" dirty="0" smtClean="0">
              <a:ea typeface="AR PL SungtiL GB" charset="0"/>
              <a:cs typeface="AR PL SungtiL GB" charset="0"/>
            </a:endParaRPr>
          </a:p>
          <a:p>
            <a:pPr marL="36195">
              <a:spcBef>
                <a:spcPts val="600"/>
              </a:spcBef>
              <a:buClr>
                <a:srgbClr val="DDDDDD"/>
              </a:buClr>
              <a:buSzPct val="800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ea typeface="AR PL SungtiL GB" charset="0"/>
                <a:cs typeface="AR PL SungtiL GB" charset="0"/>
              </a:rPr>
              <a:t> </a:t>
            </a:r>
            <a:r>
              <a:rPr lang="en-US" sz="2400" dirty="0" smtClean="0">
                <a:ea typeface="AR PL SungtiL GB" charset="0"/>
                <a:cs typeface="AR PL SungtiL GB" charset="0"/>
              </a:rPr>
              <a:t>      </a:t>
            </a:r>
            <a:r>
              <a:rPr lang="en-US" sz="2400" dirty="0" err="1" smtClean="0">
                <a:ea typeface="AR PL SungtiL GB" charset="0"/>
                <a:cs typeface="AR PL SungtiL GB" charset="0"/>
              </a:rPr>
              <a:t>Eg</a:t>
            </a:r>
            <a:r>
              <a:rPr lang="en-US" sz="2400" dirty="0" smtClean="0">
                <a:ea typeface="AR PL SungtiL GB" charset="0"/>
                <a:cs typeface="AR PL SungtiL GB" charset="0"/>
              </a:rPr>
              <a:t>: sudden standing from lying position</a:t>
            </a:r>
          </a:p>
          <a:p>
            <a:pPr marL="36195">
              <a:spcBef>
                <a:spcPts val="600"/>
              </a:spcBef>
              <a:buClr>
                <a:srgbClr val="DDDDDD"/>
              </a:buClr>
              <a:buSzPct val="800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ea typeface="AR PL SungtiL GB" charset="0"/>
                <a:cs typeface="AR PL SungtiL GB" charset="0"/>
              </a:rPr>
              <a:t> </a:t>
            </a:r>
            <a:r>
              <a:rPr lang="en-US" sz="2400" dirty="0" smtClean="0">
                <a:ea typeface="AR PL SungtiL GB" charset="0"/>
                <a:cs typeface="AR PL SungtiL GB" charset="0"/>
              </a:rPr>
              <a:t>             strain </a:t>
            </a:r>
            <a:r>
              <a:rPr lang="en-US" sz="2400" dirty="0">
                <a:ea typeface="AR PL SungtiL GB" charset="0"/>
                <a:cs typeface="AR PL SungtiL GB" charset="0"/>
              </a:rPr>
              <a:t>phase of </a:t>
            </a:r>
            <a:r>
              <a:rPr lang="en-US" sz="2400" dirty="0" err="1">
                <a:ea typeface="AR PL SungtiL GB" charset="0"/>
                <a:cs typeface="AR PL SungtiL GB" charset="0"/>
              </a:rPr>
              <a:t>valsalva</a:t>
            </a:r>
            <a:endParaRPr lang="en-US" sz="2400" dirty="0">
              <a:ea typeface="AR PL SungtiL GB" charset="0"/>
              <a:cs typeface="AR PL SungtiL GB" charset="0"/>
            </a:endParaRPr>
          </a:p>
          <a:p>
            <a:endParaRPr lang="en-IN" sz="20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389" y="-79526"/>
            <a:ext cx="10353761" cy="1011856"/>
          </a:xfrm>
        </p:spPr>
        <p:txBody>
          <a:bodyPr/>
          <a:lstStyle/>
          <a:p>
            <a:r>
              <a:rPr lang="en-IN" dirty="0" smtClean="0">
                <a:solidFill>
                  <a:srgbClr val="FFFF00"/>
                </a:solidFill>
              </a:rPr>
              <a:t>ECG in HCM</a:t>
            </a:r>
            <a:endParaRPr lang="en-IN" dirty="0">
              <a:solidFill>
                <a:srgbClr val="FFFF00"/>
              </a:solidFill>
            </a:endParaRPr>
          </a:p>
        </p:txBody>
      </p:sp>
      <p:sp>
        <p:nvSpPr>
          <p:cNvPr id="3" name="Content Placeholder 2"/>
          <p:cNvSpPr>
            <a:spLocks noGrp="1"/>
          </p:cNvSpPr>
          <p:nvPr>
            <p:ph sz="quarter" idx="1"/>
          </p:nvPr>
        </p:nvSpPr>
        <p:spPr>
          <a:xfrm>
            <a:off x="913795" y="1455576"/>
            <a:ext cx="10353762" cy="4568706"/>
          </a:xfrm>
        </p:spPr>
        <p:txBody>
          <a:bodyPr/>
          <a:lstStyle/>
          <a:p>
            <a:r>
              <a:rPr lang="en-IN" dirty="0" smtClean="0"/>
              <a:t>12 lead ECG is </a:t>
            </a:r>
            <a:r>
              <a:rPr lang="en-IN" dirty="0" smtClean="0">
                <a:solidFill>
                  <a:srgbClr val="FF0000"/>
                </a:solidFill>
              </a:rPr>
              <a:t>abnormal in 90% </a:t>
            </a:r>
            <a:r>
              <a:rPr lang="en-IN" dirty="0" err="1" smtClean="0"/>
              <a:t>probands</a:t>
            </a:r>
            <a:r>
              <a:rPr lang="en-IN" dirty="0" smtClean="0"/>
              <a:t> and 75% asymptomatic relatives</a:t>
            </a:r>
            <a:r>
              <a:rPr lang="en-IN" dirty="0" smtClean="0"/>
              <a:t>.-</a:t>
            </a:r>
            <a:r>
              <a:rPr lang="en-IN" dirty="0" smtClean="0">
                <a:solidFill>
                  <a:srgbClr val="FF0000"/>
                </a:solidFill>
              </a:rPr>
              <a:t>NO CORRELATION WITH SEVERITY</a:t>
            </a:r>
            <a:endParaRPr lang="en-IN" dirty="0">
              <a:solidFill>
                <a:srgbClr val="FF0000"/>
              </a:solidFill>
            </a:endParaRPr>
          </a:p>
        </p:txBody>
      </p:sp>
      <p:sp>
        <p:nvSpPr>
          <p:cNvPr id="5" name="Content Placeholder 2"/>
          <p:cNvSpPr txBox="1"/>
          <p:nvPr/>
        </p:nvSpPr>
        <p:spPr>
          <a:xfrm>
            <a:off x="317241" y="2481943"/>
            <a:ext cx="5374432" cy="4116081"/>
          </a:xfrm>
          <a:prstGeom prst="rect">
            <a:avLst/>
          </a:prstGeom>
          <a:solidFill>
            <a:schemeClr val="accent1">
              <a:lumMod val="75000"/>
            </a:schemeClr>
          </a:solidFill>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buFont typeface="Arial" panose="020B0604020202020204" pitchFamily="34" charset="0"/>
              <a:buNone/>
            </a:pPr>
            <a:r>
              <a:rPr lang="en-IN" b="1" u="sng" dirty="0" smtClean="0">
                <a:solidFill>
                  <a:srgbClr val="FFFF00"/>
                </a:solidFill>
              </a:rPr>
              <a:t>ISOLATED SEPTAL HYPERTROPHY </a:t>
            </a:r>
          </a:p>
          <a:p>
            <a:r>
              <a:rPr lang="en-IN" dirty="0" smtClean="0">
                <a:solidFill>
                  <a:srgbClr val="FFFF00"/>
                </a:solidFill>
                <a:effectLst/>
              </a:rPr>
              <a:t>Deep and narrow Q waves in inferior and left leads .</a:t>
            </a:r>
          </a:p>
          <a:p>
            <a:r>
              <a:rPr lang="en-IN" dirty="0" smtClean="0">
                <a:effectLst/>
              </a:rPr>
              <a:t>LAD of QRS axis </a:t>
            </a:r>
          </a:p>
          <a:p>
            <a:r>
              <a:rPr lang="en-IN" dirty="0" smtClean="0">
                <a:effectLst/>
              </a:rPr>
              <a:t>S in V1 and R in left precordial leads is of low amplitude </a:t>
            </a:r>
          </a:p>
          <a:p>
            <a:endParaRPr lang="en-IN" dirty="0" smtClean="0">
              <a:effectLst/>
            </a:endParaRPr>
          </a:p>
          <a:p>
            <a:pPr marL="0" indent="0">
              <a:buFont typeface="Arial" panose="020B0604020202020204" pitchFamily="34" charset="0"/>
              <a:buNone/>
            </a:pPr>
            <a:r>
              <a:rPr lang="en-IN" i="1" dirty="0" smtClean="0">
                <a:solidFill>
                  <a:srgbClr val="FFFF00"/>
                </a:solidFill>
                <a:effectLst/>
              </a:rPr>
              <a:t>Abnormal “q”</a:t>
            </a:r>
            <a:r>
              <a:rPr lang="en-IN" i="1" dirty="0" smtClean="0">
                <a:effectLst/>
              </a:rPr>
              <a:t> in the </a:t>
            </a:r>
            <a:r>
              <a:rPr lang="en-IN" i="1" dirty="0" smtClean="0">
                <a:solidFill>
                  <a:srgbClr val="FFFF00"/>
                </a:solidFill>
                <a:effectLst/>
              </a:rPr>
              <a:t>absence of left free wall hypertrophy</a:t>
            </a:r>
            <a:r>
              <a:rPr lang="en-IN" i="1" dirty="0" smtClean="0">
                <a:effectLst/>
              </a:rPr>
              <a:t> in a young </a:t>
            </a:r>
            <a:r>
              <a:rPr lang="en-IN" i="1" dirty="0" err="1" smtClean="0">
                <a:effectLst/>
              </a:rPr>
              <a:t>pt</a:t>
            </a:r>
            <a:r>
              <a:rPr lang="en-IN" i="1" dirty="0" smtClean="0">
                <a:effectLst/>
              </a:rPr>
              <a:t> should raise suspicion of dominant septal hypertrophy.</a:t>
            </a:r>
            <a:endParaRPr lang="en-IN" i="1" dirty="0">
              <a:effectLst/>
            </a:endParaRPr>
          </a:p>
        </p:txBody>
      </p:sp>
      <p:sp>
        <p:nvSpPr>
          <p:cNvPr id="6" name="TextBox 5"/>
          <p:cNvSpPr txBox="1"/>
          <p:nvPr/>
        </p:nvSpPr>
        <p:spPr>
          <a:xfrm>
            <a:off x="6415473" y="2276671"/>
            <a:ext cx="4572000" cy="4708981"/>
          </a:xfrm>
          <a:prstGeom prst="rect">
            <a:avLst/>
          </a:prstGeom>
          <a:solidFill>
            <a:schemeClr val="accent1">
              <a:lumMod val="75000"/>
            </a:schemeClr>
          </a:solidFill>
        </p:spPr>
        <p:txBody>
          <a:bodyPr wrap="square" rtlCol="0">
            <a:spAutoFit/>
          </a:bodyPr>
          <a:lstStyle/>
          <a:p>
            <a:r>
              <a:rPr lang="en-IN" sz="2000" b="1" u="sng" cap="all" dirty="0" smtClean="0">
                <a:solidFill>
                  <a:srgbClr val="FFFF00"/>
                </a:solidFill>
              </a:rPr>
              <a:t>Free Left Wall Hypertrophy</a:t>
            </a:r>
          </a:p>
          <a:p>
            <a:r>
              <a:rPr lang="en-IN" sz="2000" cap="all" dirty="0" smtClean="0"/>
              <a:t>Classic presentation of LVH due to systolic overload</a:t>
            </a:r>
          </a:p>
          <a:p>
            <a:endParaRPr lang="en-IN" sz="2000" cap="all" dirty="0" smtClean="0"/>
          </a:p>
          <a:p>
            <a:pPr marL="342900" indent="-342900">
              <a:buFont typeface="Arial" panose="020B0604020202020204" pitchFamily="34" charset="0"/>
              <a:buChar char="•"/>
            </a:pPr>
            <a:r>
              <a:rPr lang="en-IN" sz="2000" dirty="0"/>
              <a:t>D</a:t>
            </a:r>
            <a:r>
              <a:rPr lang="en-IN" sz="2000" dirty="0" smtClean="0"/>
              <a:t>eep S in V1-V2</a:t>
            </a:r>
          </a:p>
          <a:p>
            <a:pPr marL="342900" indent="-342900">
              <a:buFont typeface="Arial" panose="020B0604020202020204" pitchFamily="34" charset="0"/>
              <a:buChar char="•"/>
            </a:pPr>
            <a:r>
              <a:rPr lang="en-IN" sz="2000" dirty="0" smtClean="0"/>
              <a:t>Tall R in V5-V6  (V6&gt;V5)</a:t>
            </a:r>
          </a:p>
          <a:p>
            <a:pPr marL="342900" indent="-342900">
              <a:buFont typeface="Arial" panose="020B0604020202020204" pitchFamily="34" charset="0"/>
              <a:buChar char="•"/>
            </a:pPr>
            <a:endParaRPr lang="en-IN" sz="2000" dirty="0" smtClean="0"/>
          </a:p>
          <a:p>
            <a:pPr marL="342900" indent="-342900">
              <a:buFont typeface="Arial" panose="020B0604020202020204" pitchFamily="34" charset="0"/>
              <a:buChar char="•"/>
            </a:pPr>
            <a:r>
              <a:rPr lang="en-IN" sz="2000" dirty="0" smtClean="0"/>
              <a:t>RAA +</a:t>
            </a:r>
          </a:p>
          <a:p>
            <a:pPr marL="342900" indent="-342900">
              <a:buFont typeface="Arial" panose="020B0604020202020204" pitchFamily="34" charset="0"/>
              <a:buChar char="•"/>
            </a:pPr>
            <a:r>
              <a:rPr lang="en-IN" sz="2000" dirty="0" smtClean="0"/>
              <a:t>Short PR interval</a:t>
            </a:r>
          </a:p>
          <a:p>
            <a:pPr marL="342900" indent="-342900">
              <a:buFont typeface="Arial" panose="020B0604020202020204" pitchFamily="34" charset="0"/>
              <a:buChar char="•"/>
            </a:pPr>
            <a:endParaRPr lang="en-IN" sz="2000" dirty="0" smtClean="0"/>
          </a:p>
          <a:p>
            <a:pPr marL="342900" indent="-342900">
              <a:buFont typeface="Arial" panose="020B0604020202020204" pitchFamily="34" charset="0"/>
              <a:buChar char="•"/>
            </a:pPr>
            <a:r>
              <a:rPr lang="en-IN" sz="2000" dirty="0" smtClean="0"/>
              <a:t>Shelf like angulation of ST segment in leads V5-V6 .</a:t>
            </a:r>
          </a:p>
          <a:p>
            <a:endParaRPr lang="en-IN" sz="2000" dirty="0" smtClean="0"/>
          </a:p>
          <a:p>
            <a:pPr marL="342900" indent="-342900">
              <a:buFont typeface="Arial" panose="020B0604020202020204" pitchFamily="34" charset="0"/>
              <a:buChar char="•"/>
            </a:pPr>
            <a:r>
              <a:rPr lang="en-IN" sz="2000" dirty="0" smtClean="0"/>
              <a:t>Wide QRS-T angle </a:t>
            </a:r>
          </a:p>
          <a:p>
            <a:endParaRPr lang="en-IN" sz="20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1397889" y="878540"/>
            <a:ext cx="4482958" cy="4894730"/>
          </a:xfrm>
          <a:solidFill>
            <a:schemeClr val="accent1">
              <a:lumMod val="75000"/>
            </a:schemeClr>
          </a:solidFill>
        </p:spPr>
        <p:txBody>
          <a:bodyPr>
            <a:normAutofit fontScale="92500" lnSpcReduction="10000"/>
          </a:bodyPr>
          <a:lstStyle/>
          <a:p>
            <a:pPr marL="0" indent="0" algn="ctr">
              <a:buNone/>
            </a:pPr>
            <a:r>
              <a:rPr lang="en-IN" b="1" u="sng" dirty="0" smtClean="0">
                <a:solidFill>
                  <a:srgbClr val="FFFF00"/>
                </a:solidFill>
              </a:rPr>
              <a:t>APICAL  and </a:t>
            </a:r>
            <a:r>
              <a:rPr lang="en-IN" b="1" u="sng" dirty="0" err="1" smtClean="0">
                <a:solidFill>
                  <a:srgbClr val="FFFF00"/>
                </a:solidFill>
              </a:rPr>
              <a:t>paraseptal</a:t>
            </a:r>
            <a:r>
              <a:rPr lang="en-IN" b="1" u="sng" dirty="0" smtClean="0">
                <a:solidFill>
                  <a:srgbClr val="FFFF00"/>
                </a:solidFill>
              </a:rPr>
              <a:t> HYPERTROPHY </a:t>
            </a:r>
          </a:p>
          <a:p>
            <a:r>
              <a:rPr lang="en-IN" dirty="0" smtClean="0">
                <a:effectLst/>
              </a:rPr>
              <a:t>very tall R waves in mid precordial leads  (V2-V4)</a:t>
            </a:r>
          </a:p>
          <a:p>
            <a:r>
              <a:rPr lang="en-IN" dirty="0" smtClean="0">
                <a:effectLst/>
              </a:rPr>
              <a:t>Tall R wave in lead II (mean QRS directed to lead II)</a:t>
            </a:r>
          </a:p>
          <a:p>
            <a:r>
              <a:rPr lang="en-IN" dirty="0" smtClean="0">
                <a:effectLst/>
              </a:rPr>
              <a:t>R V4 &gt; RV5 &gt; RV6</a:t>
            </a:r>
          </a:p>
          <a:p>
            <a:r>
              <a:rPr lang="en-IN" dirty="0" smtClean="0">
                <a:effectLst/>
              </a:rPr>
              <a:t>T waves in mid precordial leads deeply inverted .</a:t>
            </a:r>
          </a:p>
          <a:p>
            <a:r>
              <a:rPr lang="en-IN" dirty="0" smtClean="0">
                <a:effectLst/>
              </a:rPr>
              <a:t>Shelf like appearance of ST segment. </a:t>
            </a:r>
            <a:endParaRPr lang="en-IN" dirty="0">
              <a:effectLst/>
            </a:endParaRPr>
          </a:p>
        </p:txBody>
      </p:sp>
      <p:sp>
        <p:nvSpPr>
          <p:cNvPr id="7" name="TextBox 6"/>
          <p:cNvSpPr txBox="1"/>
          <p:nvPr/>
        </p:nvSpPr>
        <p:spPr>
          <a:xfrm>
            <a:off x="6490447" y="1721223"/>
            <a:ext cx="4536141" cy="2862322"/>
          </a:xfrm>
          <a:prstGeom prst="rect">
            <a:avLst/>
          </a:prstGeom>
          <a:solidFill>
            <a:schemeClr val="accent1">
              <a:lumMod val="75000"/>
            </a:schemeClr>
          </a:solidFill>
        </p:spPr>
        <p:txBody>
          <a:bodyPr wrap="square" rtlCol="0">
            <a:spAutoFit/>
          </a:bodyPr>
          <a:lstStyle/>
          <a:p>
            <a:r>
              <a:rPr lang="en-IN" dirty="0" smtClean="0"/>
              <a:t>Other common ECG </a:t>
            </a:r>
            <a:r>
              <a:rPr lang="en-IN" dirty="0" err="1" smtClean="0"/>
              <a:t>abnormalirties</a:t>
            </a:r>
            <a:r>
              <a:rPr lang="en-IN" dirty="0" smtClean="0"/>
              <a:t> </a:t>
            </a:r>
          </a:p>
          <a:p>
            <a:endParaRPr lang="en-IN" dirty="0"/>
          </a:p>
          <a:p>
            <a:pPr marL="342900" indent="-342900">
              <a:buFont typeface="+mj-lt"/>
              <a:buAutoNum type="arabicPeriod"/>
            </a:pPr>
            <a:r>
              <a:rPr lang="en-IN" dirty="0" smtClean="0"/>
              <a:t>Intraventricular conduction defects – LAHB/BBB</a:t>
            </a:r>
          </a:p>
          <a:p>
            <a:pPr marL="342900" indent="-342900">
              <a:buFont typeface="+mj-lt"/>
              <a:buAutoNum type="arabicPeriod"/>
            </a:pPr>
            <a:endParaRPr lang="en-IN" dirty="0"/>
          </a:p>
          <a:p>
            <a:pPr marL="342900" indent="-342900">
              <a:buFont typeface="+mj-lt"/>
              <a:buAutoNum type="arabicPeriod"/>
            </a:pPr>
            <a:r>
              <a:rPr lang="en-IN" dirty="0" smtClean="0"/>
              <a:t>LAA/RAA</a:t>
            </a:r>
          </a:p>
          <a:p>
            <a:pPr marL="342900" indent="-342900">
              <a:buFont typeface="+mj-lt"/>
              <a:buAutoNum type="arabicPeriod"/>
            </a:pPr>
            <a:endParaRPr lang="en-IN" dirty="0"/>
          </a:p>
          <a:p>
            <a:pPr marL="342900" indent="-342900">
              <a:buFont typeface="+mj-lt"/>
              <a:buAutoNum type="arabicPeriod"/>
            </a:pPr>
            <a:r>
              <a:rPr lang="en-IN" dirty="0" smtClean="0"/>
              <a:t>WPW pattern</a:t>
            </a:r>
          </a:p>
          <a:p>
            <a:pPr marL="342900" indent="-342900">
              <a:buFont typeface="+mj-lt"/>
              <a:buAutoNum type="arabicPeriod"/>
            </a:pPr>
            <a:endParaRPr lang="en-IN" dirty="0"/>
          </a:p>
          <a:p>
            <a:pPr marL="342900" indent="-342900">
              <a:buFont typeface="+mj-lt"/>
              <a:buAutoNum type="arabicPeriod"/>
            </a:pPr>
            <a:r>
              <a:rPr lang="en-IN" dirty="0" smtClean="0"/>
              <a:t>SVT/VT arrhythmias </a:t>
            </a:r>
          </a:p>
        </p:txBody>
      </p:sp>
      <p:pic>
        <p:nvPicPr>
          <p:cNvPr id="8" name="Picture 2" descr="JaypeeDigital | eBook Reade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Isolated </a:t>
            </a:r>
            <a:r>
              <a:rPr lang="en-US" b="1" dirty="0" err="1" smtClean="0">
                <a:solidFill>
                  <a:srgbClr val="FF0000"/>
                </a:solidFill>
              </a:rPr>
              <a:t>septal</a:t>
            </a:r>
            <a:r>
              <a:rPr lang="en-US" b="1" dirty="0" smtClean="0">
                <a:solidFill>
                  <a:srgbClr val="FF0000"/>
                </a:solidFill>
              </a:rPr>
              <a:t> hypertrophy</a:t>
            </a:r>
            <a:endParaRPr lang="en-IN" b="1" dirty="0">
              <a:solidFill>
                <a:srgbClr val="FF0000"/>
              </a:solidFill>
            </a:endParaRPr>
          </a:p>
        </p:txBody>
      </p:sp>
      <p:pic>
        <p:nvPicPr>
          <p:cNvPr id="3074" name="Picture 2"/>
          <p:cNvPicPr>
            <a:picLocks noGrp="1" noChangeAspect="1" noChangeArrowheads="1"/>
          </p:cNvPicPr>
          <p:nvPr>
            <p:ph sz="quarter" idx="1"/>
          </p:nvPr>
        </p:nvPicPr>
        <p:blipFill>
          <a:blip r:embed="rId2"/>
          <a:srcRect/>
          <a:stretch>
            <a:fillRect/>
          </a:stretch>
        </p:blipFill>
        <p:spPr bwMode="auto">
          <a:xfrm>
            <a:off x="391886" y="1548882"/>
            <a:ext cx="11551298" cy="530911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Left free wall hypertrophy</a:t>
            </a:r>
            <a:endParaRPr lang="en-IN" b="1" dirty="0">
              <a:solidFill>
                <a:srgbClr val="FF0000"/>
              </a:solidFill>
            </a:endParaRPr>
          </a:p>
        </p:txBody>
      </p:sp>
      <p:pic>
        <p:nvPicPr>
          <p:cNvPr id="4098" name="Picture 2"/>
          <p:cNvPicPr>
            <a:picLocks noGrp="1" noChangeAspect="1" noChangeArrowheads="1"/>
          </p:cNvPicPr>
          <p:nvPr>
            <p:ph sz="quarter" idx="1"/>
          </p:nvPr>
        </p:nvPicPr>
        <p:blipFill>
          <a:blip r:embed="rId2"/>
          <a:srcRect/>
          <a:stretch>
            <a:fillRect/>
          </a:stretch>
        </p:blipFill>
        <p:spPr bwMode="auto">
          <a:xfrm>
            <a:off x="895738" y="1600200"/>
            <a:ext cx="10356979" cy="500587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Apical hypertrophy</a:t>
            </a:r>
            <a:endParaRPr lang="en-IN" b="1" dirty="0">
              <a:solidFill>
                <a:srgbClr val="FF0000"/>
              </a:solidFill>
            </a:endParaRPr>
          </a:p>
        </p:txBody>
      </p:sp>
      <p:pic>
        <p:nvPicPr>
          <p:cNvPr id="5122" name="Picture 2"/>
          <p:cNvPicPr>
            <a:picLocks noGrp="1" noChangeAspect="1" noChangeArrowheads="1"/>
          </p:cNvPicPr>
          <p:nvPr>
            <p:ph sz="quarter" idx="1"/>
          </p:nvPr>
        </p:nvPicPr>
        <p:blipFill>
          <a:blip r:embed="rId2"/>
          <a:srcRect/>
          <a:stretch>
            <a:fillRect/>
          </a:stretch>
        </p:blipFill>
        <p:spPr bwMode="auto">
          <a:xfrm>
            <a:off x="466531" y="1600200"/>
            <a:ext cx="11476653" cy="4987212"/>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HOLTER</a:t>
            </a:r>
            <a:endParaRPr lang="en-IN" b="1" dirty="0">
              <a:solidFill>
                <a:srgbClr val="FF0000"/>
              </a:solidFill>
            </a:endParaRPr>
          </a:p>
        </p:txBody>
      </p:sp>
      <p:sp>
        <p:nvSpPr>
          <p:cNvPr id="3" name="Content Placeholder 2"/>
          <p:cNvSpPr>
            <a:spLocks noGrp="1"/>
          </p:cNvSpPr>
          <p:nvPr>
            <p:ph sz="quarter" idx="1"/>
          </p:nvPr>
        </p:nvSpPr>
        <p:spPr/>
        <p:txBody>
          <a:bodyPr/>
          <a:lstStyle/>
          <a:p>
            <a:r>
              <a:rPr lang="en-US" dirty="0" smtClean="0"/>
              <a:t>For all pts</a:t>
            </a:r>
          </a:p>
          <a:p>
            <a:endParaRPr lang="en-US" dirty="0" smtClean="0"/>
          </a:p>
          <a:p>
            <a:r>
              <a:rPr lang="en-US" dirty="0" smtClean="0"/>
              <a:t>NSVT/AF/VF/SVT/SINUS NODE DYSFUNCTION/AV BLOCKS</a:t>
            </a:r>
            <a:endParaRPr lang="en-IN"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1553" y="242597"/>
            <a:ext cx="5494285" cy="1007706"/>
          </a:xfrm>
        </p:spPr>
        <p:txBody>
          <a:bodyPr>
            <a:normAutofit fontScale="90000"/>
          </a:bodyPr>
          <a:lstStyle/>
          <a:p>
            <a:r>
              <a:rPr lang="en-US" dirty="0" err="1" smtClean="0">
                <a:solidFill>
                  <a:srgbClr val="FF0000"/>
                </a:solidFill>
              </a:rPr>
              <a:t>Echocadiography</a:t>
            </a:r>
            <a:r>
              <a:rPr lang="en-US" dirty="0" smtClean="0">
                <a:solidFill>
                  <a:srgbClr val="FF0000"/>
                </a:solidFill>
              </a:rPr>
              <a:t> in HCM</a:t>
            </a:r>
            <a:endParaRPr lang="en-IN" dirty="0">
              <a:solidFill>
                <a:srgbClr val="FF0000"/>
              </a:solidFill>
            </a:endParaRPr>
          </a:p>
        </p:txBody>
      </p:sp>
      <p:sp>
        <p:nvSpPr>
          <p:cNvPr id="3" name="Content Placeholder 2"/>
          <p:cNvSpPr>
            <a:spLocks noGrp="1"/>
          </p:cNvSpPr>
          <p:nvPr>
            <p:ph sz="quarter" idx="1"/>
          </p:nvPr>
        </p:nvSpPr>
        <p:spPr>
          <a:xfrm>
            <a:off x="5971471" y="2284323"/>
            <a:ext cx="4954447" cy="2968995"/>
          </a:xfrm>
          <a:solidFill>
            <a:schemeClr val="accent1">
              <a:lumMod val="75000"/>
            </a:schemeClr>
          </a:solidFill>
        </p:spPr>
        <p:txBody>
          <a:bodyPr>
            <a:normAutofit fontScale="92500"/>
          </a:bodyPr>
          <a:lstStyle/>
          <a:p>
            <a:r>
              <a:rPr lang="en-IN" dirty="0"/>
              <a:t>Confirming LV hypertrophy </a:t>
            </a:r>
          </a:p>
          <a:p>
            <a:r>
              <a:rPr lang="en-IN" dirty="0"/>
              <a:t>Assessment of LVOT obstruction</a:t>
            </a:r>
          </a:p>
          <a:p>
            <a:r>
              <a:rPr lang="en-IN" dirty="0"/>
              <a:t>Systolic anterior motion - SAM, </a:t>
            </a:r>
          </a:p>
          <a:p>
            <a:r>
              <a:rPr lang="en-IN" dirty="0"/>
              <a:t>Assessment of systolic and diastolic LV </a:t>
            </a:r>
            <a:r>
              <a:rPr lang="en-IN" dirty="0" smtClean="0"/>
              <a:t>function</a:t>
            </a:r>
          </a:p>
          <a:p>
            <a:r>
              <a:rPr lang="en-IN" dirty="0" smtClean="0"/>
              <a:t>Left </a:t>
            </a:r>
            <a:r>
              <a:rPr lang="en-IN" dirty="0"/>
              <a:t>atrial size</a:t>
            </a:r>
          </a:p>
          <a:p>
            <a:endParaRPr lang="en-IN" dirty="0"/>
          </a:p>
        </p:txBody>
      </p:sp>
      <p:pic>
        <p:nvPicPr>
          <p:cNvPr id="4" name="Picture 3"/>
          <p:cNvPicPr>
            <a:picLocks noChangeAspect="1"/>
          </p:cNvPicPr>
          <p:nvPr/>
        </p:nvPicPr>
        <p:blipFill rotWithShape="1">
          <a:blip r:embed="rId2">
            <a:extLst>
              <a:ext uri="{28A0092B-C50C-407E-A947-70E740481C1C}">
                <a14:useLocalDpi xmlns="" xmlns:a14="http://schemas.microsoft.com/office/drawing/2010/main" val="0"/>
              </a:ext>
            </a:extLst>
          </a:blip>
          <a:srcRect l="33824" t="20117" r="41029" b="10830"/>
          <a:stretch>
            <a:fillRect/>
          </a:stretch>
        </p:blipFill>
        <p:spPr>
          <a:xfrm>
            <a:off x="0" y="0"/>
            <a:ext cx="5728996" cy="6857999"/>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a:xfrm>
            <a:off x="0" y="1600199"/>
            <a:ext cx="12192000" cy="5257801"/>
          </a:xfrm>
        </p:spPr>
        <p:txBody>
          <a:bodyPr>
            <a:normAutofit/>
          </a:bodyPr>
          <a:lstStyle/>
          <a:p>
            <a:r>
              <a:rPr lang="en-IN" dirty="0" smtClean="0">
                <a:effectLst/>
              </a:rPr>
              <a:t>The clinical diagnosis of HCM depends on the accurate </a:t>
            </a:r>
            <a:r>
              <a:rPr lang="en-IN" dirty="0">
                <a:effectLst/>
              </a:rPr>
              <a:t>detection and quantitation of the site and </a:t>
            </a:r>
            <a:r>
              <a:rPr lang="en-IN" dirty="0" smtClean="0">
                <a:effectLst/>
              </a:rPr>
              <a:t>extent </a:t>
            </a:r>
            <a:r>
              <a:rPr lang="en-IN" dirty="0">
                <a:effectLst/>
              </a:rPr>
              <a:t>of abnormal </a:t>
            </a:r>
            <a:r>
              <a:rPr lang="en-IN" dirty="0" smtClean="0">
                <a:effectLst/>
              </a:rPr>
              <a:t>hypertrophy .</a:t>
            </a:r>
          </a:p>
          <a:p>
            <a:r>
              <a:rPr lang="en-IN" dirty="0"/>
              <a:t>Unexplained maximal wall thickness &gt;15 mm in any myocardial segment, or </a:t>
            </a:r>
          </a:p>
          <a:p>
            <a:r>
              <a:rPr lang="en-IN" dirty="0"/>
              <a:t>Septal/posterior wall thickness ratio &gt;1.3 in normotensive patients, or</a:t>
            </a:r>
          </a:p>
          <a:p>
            <a:r>
              <a:rPr lang="en-IN" dirty="0"/>
              <a:t>Septal/posterior wall thickness ratio &gt;1.5 in hypertensive patients. </a:t>
            </a:r>
          </a:p>
          <a:p>
            <a:r>
              <a:rPr lang="en-IN" dirty="0" smtClean="0"/>
              <a:t>Family members with </a:t>
            </a:r>
            <a:r>
              <a:rPr lang="en-IN" dirty="0" err="1" smtClean="0"/>
              <a:t>Ecg</a:t>
            </a:r>
            <a:r>
              <a:rPr lang="en-IN" dirty="0" smtClean="0"/>
              <a:t> changes &gt; 1.2 cm is enough for diagnosis.</a:t>
            </a:r>
          </a:p>
          <a:p>
            <a:r>
              <a:rPr lang="en-IN" dirty="0"/>
              <a:t>≥2 Standard Deviation greater than the Body-Surface-related normal values in </a:t>
            </a:r>
            <a:r>
              <a:rPr lang="en-IN" dirty="0" err="1"/>
              <a:t>pediatric</a:t>
            </a:r>
            <a:r>
              <a:rPr lang="en-IN" dirty="0"/>
              <a:t> patients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sz="quarter" idx="1"/>
          </p:nvPr>
        </p:nvPicPr>
        <p:blipFill rotWithShape="1">
          <a:blip r:embed="rId2">
            <a:extLst>
              <a:ext uri="{28A0092B-C50C-407E-A947-70E740481C1C}">
                <a14:useLocalDpi xmlns="" xmlns:a14="http://schemas.microsoft.com/office/drawing/2010/main" val="0"/>
              </a:ext>
            </a:extLst>
          </a:blip>
          <a:srcRect l="38616" t="32080" r="19652" b="38833"/>
          <a:stretch>
            <a:fillRect/>
          </a:stretch>
        </p:blipFill>
        <p:spPr>
          <a:xfrm>
            <a:off x="760105" y="1272760"/>
            <a:ext cx="10507451" cy="4117556"/>
          </a:xfrm>
        </p:spPr>
      </p:pic>
      <p:pic>
        <p:nvPicPr>
          <p:cNvPr id="5" name="Picture 4"/>
          <p:cNvPicPr>
            <a:picLocks noChangeAspect="1"/>
          </p:cNvPicPr>
          <p:nvPr/>
        </p:nvPicPr>
        <p:blipFill rotWithShape="1">
          <a:blip r:embed="rId2">
            <a:extLst>
              <a:ext uri="{28A0092B-C50C-407E-A947-70E740481C1C}">
                <a14:useLocalDpi xmlns="" xmlns:a14="http://schemas.microsoft.com/office/drawing/2010/main" val="0"/>
              </a:ext>
            </a:extLst>
          </a:blip>
          <a:srcRect l="39264" t="60858" r="20294" b="8215"/>
          <a:stretch>
            <a:fillRect/>
          </a:stretch>
        </p:blipFill>
        <p:spPr>
          <a:xfrm>
            <a:off x="233081" y="1333960"/>
            <a:ext cx="7100048" cy="4224158"/>
          </a:xfrm>
          <a:prstGeom prst="rect">
            <a:avLst/>
          </a:prstGeom>
        </p:spPr>
      </p:pic>
      <p:pic>
        <p:nvPicPr>
          <p:cNvPr id="6" name="Picture 5"/>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333128" y="1333960"/>
            <a:ext cx="4733365" cy="42241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solidFill>
                  <a:srgbClr val="FF0000"/>
                </a:solidFill>
              </a:rPr>
              <a:t>Epidemiology</a:t>
            </a:r>
            <a:endParaRPr lang="en-IN" b="1" dirty="0">
              <a:solidFill>
                <a:srgbClr val="FF0000"/>
              </a:solidFill>
            </a:endParaRPr>
          </a:p>
        </p:txBody>
      </p:sp>
      <p:sp>
        <p:nvSpPr>
          <p:cNvPr id="3" name="Content Placeholder 2"/>
          <p:cNvSpPr>
            <a:spLocks noGrp="1"/>
          </p:cNvSpPr>
          <p:nvPr>
            <p:ph sz="quarter" idx="1"/>
          </p:nvPr>
        </p:nvSpPr>
        <p:spPr>
          <a:xfrm>
            <a:off x="0" y="1600200"/>
            <a:ext cx="12192000" cy="4495800"/>
          </a:xfrm>
        </p:spPr>
        <p:txBody>
          <a:bodyPr/>
          <a:lstStyle/>
          <a:p>
            <a:r>
              <a:rPr lang="en-US" dirty="0">
                <a:latin typeface="Calibri" panose="020F0502020204030204" pitchFamily="34" charset="0"/>
                <a:cs typeface="Calibri" panose="020F0502020204030204" pitchFamily="34" charset="0"/>
              </a:rPr>
              <a:t>Frequency 1: 500</a:t>
            </a:r>
            <a:r>
              <a:rPr lang="en-US" dirty="0">
                <a:latin typeface="Calibri" panose="020F0502020204030204" pitchFamily="34" charset="0"/>
                <a:cs typeface="Calibri" panose="020F0502020204030204" pitchFamily="34" charset="0"/>
                <a:sym typeface="Wingdings" panose="05000000000000000000" pitchFamily="2" charset="2"/>
              </a:rPr>
              <a:t>1:200 .</a:t>
            </a:r>
          </a:p>
          <a:p>
            <a:r>
              <a:rPr lang="en-IN" dirty="0">
                <a:effectLst/>
              </a:rPr>
              <a:t>700,000 affected people in the United States .</a:t>
            </a:r>
          </a:p>
          <a:p>
            <a:r>
              <a:rPr lang="en-IN" dirty="0">
                <a:effectLst/>
              </a:rPr>
              <a:t>Nearly 2 million affected people in India .</a:t>
            </a:r>
          </a:p>
          <a:p>
            <a:endParaRPr lang="en-IN" dirty="0">
              <a:effectLst/>
            </a:endParaRPr>
          </a:p>
          <a:p>
            <a:r>
              <a:rPr lang="en-IN" dirty="0" smtClean="0">
                <a:effectLst/>
              </a:rPr>
              <a:t>Supposed </a:t>
            </a:r>
            <a:r>
              <a:rPr lang="en-IN" dirty="0">
                <a:effectLst/>
              </a:rPr>
              <a:t>to be - equal frequency in men and women</a:t>
            </a:r>
            <a:r>
              <a:rPr lang="en-IN" dirty="0" smtClean="0">
                <a:effectLst/>
              </a:rPr>
              <a:t>. (but MEN &gt;&gt; women)</a:t>
            </a:r>
          </a:p>
          <a:p>
            <a:r>
              <a:rPr lang="en-US" dirty="0">
                <a:ea typeface="AR PL SungtiL GB" charset="0"/>
                <a:cs typeface="AR PL SungtiL GB" charset="0"/>
              </a:rPr>
              <a:t>Women- progression to advanced heart failure </a:t>
            </a:r>
            <a:r>
              <a:rPr lang="en-US" dirty="0" smtClean="0">
                <a:ea typeface="AR PL SungtiL GB" charset="0"/>
                <a:cs typeface="AR PL SungtiL GB" charset="0"/>
                <a:sym typeface="Wingdings" panose="05000000000000000000" pitchFamily="2" charset="2"/>
              </a:rPr>
              <a:t> HIGHER .</a:t>
            </a:r>
            <a:endParaRPr lang="en-US" dirty="0">
              <a:ea typeface="AR PL SungtiL GB" charset="0"/>
              <a:cs typeface="AR PL SungtiL GB" charset="0"/>
            </a:endParaRPr>
          </a:p>
          <a:p>
            <a:endParaRPr lang="en-IN" dirty="0">
              <a:effectLst/>
            </a:endParaRPr>
          </a:p>
          <a:p>
            <a:endParaRPr lang="en-US" dirty="0">
              <a:latin typeface="Calibri" panose="020F0502020204030204" pitchFamily="34" charset="0"/>
              <a:cs typeface="Calibri" panose="020F0502020204030204" pitchFamily="34" charset="0"/>
              <a:sym typeface="Wingdings" panose="05000000000000000000" pitchFamily="2" charset="2"/>
            </a:endParaRPr>
          </a:p>
          <a:p>
            <a:endParaRPr lang="en-IN"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27529" y="788893"/>
            <a:ext cx="10640028" cy="5755341"/>
          </a:xfrm>
        </p:spPr>
        <p:txBody>
          <a:bodyPr/>
          <a:lstStyle/>
          <a:p>
            <a:r>
              <a:rPr lang="en-IN" dirty="0">
                <a:effectLst/>
              </a:rPr>
              <a:t>The routine use of </a:t>
            </a:r>
            <a:r>
              <a:rPr lang="en-IN" dirty="0" smtClean="0">
                <a:effectLst/>
              </a:rPr>
              <a:t> </a:t>
            </a:r>
            <a:r>
              <a:rPr lang="en-IN" sz="4000" b="1" dirty="0" smtClean="0">
                <a:solidFill>
                  <a:srgbClr val="FFFF00"/>
                </a:solidFill>
                <a:effectLst/>
              </a:rPr>
              <a:t>myocardial contrast </a:t>
            </a:r>
            <a:r>
              <a:rPr lang="en-IN" sz="4000" b="1" dirty="0">
                <a:solidFill>
                  <a:srgbClr val="FFFF00"/>
                </a:solidFill>
                <a:effectLst/>
              </a:rPr>
              <a:t>imaging </a:t>
            </a:r>
            <a:r>
              <a:rPr lang="en-IN" sz="4000" b="1" dirty="0" smtClean="0">
                <a:solidFill>
                  <a:srgbClr val="FFFF00"/>
                </a:solidFill>
                <a:effectLst/>
              </a:rPr>
              <a:t>    </a:t>
            </a:r>
            <a:r>
              <a:rPr lang="en-IN" dirty="0" smtClean="0">
                <a:effectLst/>
              </a:rPr>
              <a:t>is </a:t>
            </a:r>
            <a:r>
              <a:rPr lang="en-IN" dirty="0">
                <a:effectLst/>
              </a:rPr>
              <a:t>particularly important when </a:t>
            </a:r>
            <a:r>
              <a:rPr lang="en-IN" dirty="0" smtClean="0">
                <a:effectLst/>
              </a:rPr>
              <a:t>echo </a:t>
            </a:r>
            <a:r>
              <a:rPr lang="en-IN" dirty="0">
                <a:solidFill>
                  <a:srgbClr val="FFFF00"/>
                </a:solidFill>
                <a:effectLst/>
              </a:rPr>
              <a:t>image quality is suboptimal</a:t>
            </a:r>
            <a:r>
              <a:rPr lang="en-IN" dirty="0" smtClean="0">
                <a:solidFill>
                  <a:srgbClr val="FFFF00"/>
                </a:solidFill>
                <a:effectLst/>
              </a:rPr>
              <a:t>.</a:t>
            </a:r>
          </a:p>
          <a:p>
            <a:r>
              <a:rPr lang="en-IN" dirty="0" smtClean="0">
                <a:effectLst/>
              </a:rPr>
              <a:t>Define </a:t>
            </a:r>
            <a:r>
              <a:rPr lang="en-IN" dirty="0">
                <a:effectLst/>
              </a:rPr>
              <a:t>whether </a:t>
            </a:r>
            <a:r>
              <a:rPr lang="en-IN" dirty="0">
                <a:solidFill>
                  <a:srgbClr val="FFFF00"/>
                </a:solidFill>
                <a:effectLst/>
              </a:rPr>
              <a:t>apical HCM </a:t>
            </a:r>
            <a:r>
              <a:rPr lang="en-IN" dirty="0">
                <a:effectLst/>
              </a:rPr>
              <a:t>is present, </a:t>
            </a:r>
            <a:endParaRPr lang="en-IN" dirty="0"/>
          </a:p>
          <a:p>
            <a:r>
              <a:rPr lang="en-IN" dirty="0" smtClean="0">
                <a:effectLst/>
              </a:rPr>
              <a:t>Determine </a:t>
            </a:r>
            <a:r>
              <a:rPr lang="en-IN" dirty="0">
                <a:effectLst/>
              </a:rPr>
              <a:t>the </a:t>
            </a:r>
            <a:r>
              <a:rPr lang="en-IN" dirty="0">
                <a:solidFill>
                  <a:srgbClr val="FFFF00"/>
                </a:solidFill>
                <a:effectLst/>
              </a:rPr>
              <a:t>true wall thickness </a:t>
            </a:r>
            <a:r>
              <a:rPr lang="en-IN" dirty="0">
                <a:effectLst/>
              </a:rPr>
              <a:t>and </a:t>
            </a:r>
            <a:endParaRPr lang="en-IN" dirty="0" smtClean="0">
              <a:effectLst/>
            </a:endParaRPr>
          </a:p>
          <a:p>
            <a:r>
              <a:rPr lang="en-IN" dirty="0" smtClean="0">
                <a:solidFill>
                  <a:srgbClr val="FFFF00"/>
                </a:solidFill>
                <a:effectLst/>
              </a:rPr>
              <a:t>Apical </a:t>
            </a:r>
            <a:r>
              <a:rPr lang="en-IN" dirty="0">
                <a:solidFill>
                  <a:srgbClr val="FFFF00"/>
                </a:solidFill>
                <a:effectLst/>
              </a:rPr>
              <a:t>aneurysm </a:t>
            </a:r>
            <a:r>
              <a:rPr lang="en-IN" dirty="0" smtClean="0">
                <a:effectLst/>
              </a:rPr>
              <a:t>.</a:t>
            </a:r>
            <a:endParaRPr lang="en-IN" dirty="0"/>
          </a:p>
        </p:txBody>
      </p:sp>
      <p:pic>
        <p:nvPicPr>
          <p:cNvPr id="4" name="Picture 3"/>
          <p:cNvPicPr>
            <a:picLocks noChangeAspect="1"/>
          </p:cNvPicPr>
          <p:nvPr/>
        </p:nvPicPr>
        <p:blipFill rotWithShape="1">
          <a:blip r:embed="rId3">
            <a:extLst>
              <a:ext uri="{28A0092B-C50C-407E-A947-70E740481C1C}">
                <a14:useLocalDpi xmlns="" xmlns:a14="http://schemas.microsoft.com/office/drawing/2010/main" val="0"/>
              </a:ext>
            </a:extLst>
          </a:blip>
          <a:srcRect l="36912" t="35549" r="21765" b="29140"/>
          <a:stretch>
            <a:fillRect/>
          </a:stretch>
        </p:blipFill>
        <p:spPr>
          <a:xfrm>
            <a:off x="627529" y="1106485"/>
            <a:ext cx="10657506" cy="51201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sz="quarter" idx="1"/>
          </p:nvPr>
        </p:nvPicPr>
        <p:blipFill rotWithShape="1">
          <a:blip r:embed="rId2">
            <a:extLst>
              <a:ext uri="{28A0092B-C50C-407E-A947-70E740481C1C}">
                <a14:useLocalDpi xmlns="" xmlns:a14="http://schemas.microsoft.com/office/drawing/2010/main" val="0"/>
              </a:ext>
            </a:extLst>
          </a:blip>
          <a:srcRect l="43235" t="21947" r="25000" b="21293"/>
          <a:stretch>
            <a:fillRect/>
          </a:stretch>
        </p:blipFill>
        <p:spPr>
          <a:xfrm>
            <a:off x="1343608" y="157409"/>
            <a:ext cx="9722497" cy="6700591"/>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3" y="0"/>
            <a:ext cx="10353761" cy="1326321"/>
          </a:xfrm>
        </p:spPr>
        <p:txBody>
          <a:bodyPr>
            <a:normAutofit fontScale="90000"/>
          </a:bodyPr>
          <a:lstStyle/>
          <a:p>
            <a:r>
              <a:rPr lang="en-IN" dirty="0">
                <a:solidFill>
                  <a:srgbClr val="FFFF00"/>
                </a:solidFill>
              </a:rPr>
              <a:t>Systolic Anterior Motion (SAM)</a:t>
            </a:r>
            <a:br>
              <a:rPr lang="en-IN" dirty="0">
                <a:solidFill>
                  <a:srgbClr val="FFFF00"/>
                </a:solidFill>
              </a:rPr>
            </a:br>
            <a:endParaRPr lang="en-IN" dirty="0">
              <a:solidFill>
                <a:srgbClr val="FFFF00"/>
              </a:solidFill>
            </a:endParaRPr>
          </a:p>
        </p:txBody>
      </p:sp>
      <p:pic>
        <p:nvPicPr>
          <p:cNvPr id="4" name="Content Placeholder 3" descr="Capture 2.PNG"/>
          <p:cNvPicPr>
            <a:picLocks noChangeAspect="1"/>
          </p:cNvPicPr>
          <p:nvPr/>
        </p:nvPicPr>
        <p:blipFill>
          <a:blip r:embed="rId2"/>
          <a:stretch>
            <a:fillRect/>
          </a:stretch>
        </p:blipFill>
        <p:spPr>
          <a:xfrm>
            <a:off x="913793" y="1572357"/>
            <a:ext cx="4824040" cy="3663068"/>
          </a:xfrm>
          <a:prstGeom prst="rect">
            <a:avLst/>
          </a:prstGeom>
        </p:spPr>
      </p:pic>
      <p:pic>
        <p:nvPicPr>
          <p:cNvPr id="5" name="Content Placeholder 3" descr="Capture 3.PNG"/>
          <p:cNvPicPr>
            <a:picLocks noChangeAspect="1"/>
          </p:cNvPicPr>
          <p:nvPr/>
        </p:nvPicPr>
        <p:blipFill>
          <a:blip r:embed="rId3"/>
          <a:stretch>
            <a:fillRect/>
          </a:stretch>
        </p:blipFill>
        <p:spPr>
          <a:xfrm>
            <a:off x="5997084" y="1572357"/>
            <a:ext cx="4841678" cy="3663068"/>
          </a:xfrm>
          <a:prstGeom prst="rect">
            <a:avLst/>
          </a:prstGeom>
        </p:spPr>
      </p:pic>
      <p:sp>
        <p:nvSpPr>
          <p:cNvPr id="7" name="Rectangle 6"/>
          <p:cNvSpPr/>
          <p:nvPr/>
        </p:nvSpPr>
        <p:spPr>
          <a:xfrm>
            <a:off x="913793" y="5683660"/>
            <a:ext cx="10166583" cy="646331"/>
          </a:xfrm>
          <a:prstGeom prst="rect">
            <a:avLst/>
          </a:prstGeom>
          <a:solidFill>
            <a:schemeClr val="accent1">
              <a:lumMod val="75000"/>
            </a:schemeClr>
          </a:solidFill>
        </p:spPr>
        <p:txBody>
          <a:bodyPr wrap="square">
            <a:spAutoFit/>
          </a:bodyPr>
          <a:lstStyle/>
          <a:p>
            <a:pPr>
              <a:defRPr/>
            </a:pPr>
            <a:r>
              <a:rPr lang="en-IN" dirty="0"/>
              <a:t>Mitral leaflets </a:t>
            </a:r>
            <a:r>
              <a:rPr lang="en-IN" dirty="0" err="1"/>
              <a:t>coapt</a:t>
            </a:r>
            <a:r>
              <a:rPr lang="en-IN" dirty="0"/>
              <a:t> abnormally  </a:t>
            </a:r>
            <a:r>
              <a:rPr lang="en-IN" dirty="0">
                <a:sym typeface="Wingdings" panose="05000000000000000000" pitchFamily="2" charset="2"/>
              </a:rPr>
              <a:t> </a:t>
            </a:r>
            <a:r>
              <a:rPr lang="en-IN" dirty="0"/>
              <a:t>distal residual anterior leaflet tip in the LV cavity during systole </a:t>
            </a:r>
            <a:r>
              <a:rPr lang="en-IN" dirty="0">
                <a:sym typeface="Wingdings" panose="05000000000000000000" pitchFamily="2" charset="2"/>
              </a:rPr>
              <a:t> </a:t>
            </a:r>
            <a:r>
              <a:rPr lang="en-IN" dirty="0"/>
              <a:t>Sharp angulation of the distal anterior leaflet toward the septum </a:t>
            </a:r>
            <a:r>
              <a:rPr lang="en-IN" dirty="0">
                <a:sym typeface="Wingdings" panose="05000000000000000000" pitchFamily="2" charset="2"/>
              </a:rPr>
              <a:t> </a:t>
            </a:r>
            <a:r>
              <a:rPr lang="en-IN" dirty="0"/>
              <a:t>DRAG EFFECT </a:t>
            </a:r>
          </a:p>
        </p:txBody>
      </p:sp>
      <p:pic>
        <p:nvPicPr>
          <p:cNvPr id="8" name="Picture 2" descr="M-mode echo: principles and classic findings - wikidoc"/>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913793" y="215153"/>
            <a:ext cx="9924969" cy="6590792"/>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sz="quarter" idx="1"/>
          </p:nvPr>
        </p:nvPicPr>
        <p:blipFill rotWithShape="1">
          <a:blip r:embed="rId2"/>
          <a:srcRect r="10891"/>
          <a:stretch>
            <a:fillRect/>
          </a:stretch>
        </p:blipFill>
        <p:spPr bwMode="auto">
          <a:xfrm>
            <a:off x="735105" y="298580"/>
            <a:ext cx="8451529" cy="6227726"/>
          </a:xfrm>
          <a:prstGeom prst="rect">
            <a:avLst/>
          </a:prstGeom>
          <a:noFill/>
          <a:ln w="9360" cap="flat">
            <a:noFill/>
            <a:miter lim="800000"/>
            <a:headEnd/>
            <a:tailEnd/>
          </a:ln>
          <a:effectLst/>
        </p:spPr>
      </p:pic>
      <p:sp>
        <p:nvSpPr>
          <p:cNvPr id="4" name="TextBox 3"/>
          <p:cNvSpPr txBox="1"/>
          <p:nvPr/>
        </p:nvSpPr>
        <p:spPr>
          <a:xfrm>
            <a:off x="9359153" y="2259106"/>
            <a:ext cx="2599765" cy="1754326"/>
          </a:xfrm>
          <a:prstGeom prst="rect">
            <a:avLst/>
          </a:prstGeom>
          <a:noFill/>
        </p:spPr>
        <p:txBody>
          <a:bodyPr wrap="square" rtlCol="0">
            <a:spAutoFit/>
          </a:bodyPr>
          <a:lstStyle/>
          <a:p>
            <a:pPr algn="ctr"/>
            <a:r>
              <a:rPr lang="en-US" sz="2400" u="sng" dirty="0"/>
              <a:t>M mode through aorta </a:t>
            </a:r>
            <a:endParaRPr lang="en-US" sz="2400" u="sng" dirty="0" smtClean="0"/>
          </a:p>
          <a:p>
            <a:pPr algn="ctr"/>
            <a:endParaRPr lang="en-US" sz="2400" u="sng" dirty="0"/>
          </a:p>
          <a:p>
            <a:pPr algn="ctr"/>
            <a:r>
              <a:rPr lang="en-US" dirty="0" err="1" smtClean="0"/>
              <a:t>midsystolic</a:t>
            </a:r>
            <a:r>
              <a:rPr lang="en-US" dirty="0" smtClean="0"/>
              <a:t> </a:t>
            </a:r>
            <a:r>
              <a:rPr lang="en-US" dirty="0"/>
              <a:t>closure or notching </a:t>
            </a:r>
            <a:endParaRPr lang="en-IN"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304800"/>
            <a:ext cx="10353761" cy="1326321"/>
          </a:xfrm>
        </p:spPr>
        <p:txBody>
          <a:bodyPr/>
          <a:lstStyle/>
          <a:p>
            <a:r>
              <a:rPr lang="en-IN" dirty="0" smtClean="0">
                <a:solidFill>
                  <a:srgbClr val="FFFF00"/>
                </a:solidFill>
                <a:latin typeface="Calibri" panose="020F0502020204030204" pitchFamily="34" charset="0"/>
                <a:cs typeface="Calibri" panose="020F0502020204030204" pitchFamily="34" charset="0"/>
              </a:rPr>
              <a:t>Mitral Regurgitation</a:t>
            </a:r>
            <a:endParaRPr lang="en-IN" dirty="0">
              <a:solidFill>
                <a:srgbClr val="FFFF00"/>
              </a:solidFill>
              <a:latin typeface="Calibri" panose="020F0502020204030204" pitchFamily="34" charset="0"/>
              <a:cs typeface="Calibri" panose="020F0502020204030204" pitchFamily="34" charset="0"/>
            </a:endParaRPr>
          </a:p>
        </p:txBody>
      </p:sp>
      <p:sp>
        <p:nvSpPr>
          <p:cNvPr id="3" name="Content Placeholder 2"/>
          <p:cNvSpPr>
            <a:spLocks noGrp="1"/>
          </p:cNvSpPr>
          <p:nvPr>
            <p:ph sz="quarter" idx="1"/>
          </p:nvPr>
        </p:nvSpPr>
        <p:spPr>
          <a:xfrm>
            <a:off x="913795" y="1486464"/>
            <a:ext cx="10353762" cy="1543607"/>
          </a:xfrm>
        </p:spPr>
        <p:txBody>
          <a:bodyPr>
            <a:normAutofit fontScale="92500" lnSpcReduction="20000"/>
          </a:bodyPr>
          <a:lstStyle/>
          <a:p>
            <a:r>
              <a:rPr lang="en-IN" dirty="0">
                <a:effectLst/>
              </a:rPr>
              <a:t>P</a:t>
            </a:r>
            <a:r>
              <a:rPr lang="en-IN" dirty="0" smtClean="0">
                <a:effectLst/>
              </a:rPr>
              <a:t>osteriorly </a:t>
            </a:r>
            <a:r>
              <a:rPr lang="en-IN" dirty="0">
                <a:effectLst/>
              </a:rPr>
              <a:t>directed due to the funnel </a:t>
            </a:r>
            <a:r>
              <a:rPr lang="en-IN" dirty="0" smtClean="0">
                <a:effectLst/>
              </a:rPr>
              <a:t>created </a:t>
            </a:r>
            <a:r>
              <a:rPr lang="en-IN" dirty="0">
                <a:effectLst/>
              </a:rPr>
              <a:t>by the SAM and the </a:t>
            </a:r>
            <a:r>
              <a:rPr lang="en-IN" dirty="0" err="1">
                <a:effectLst/>
              </a:rPr>
              <a:t>malcoapting</a:t>
            </a:r>
            <a:r>
              <a:rPr lang="en-IN" dirty="0">
                <a:effectLst/>
              </a:rPr>
              <a:t> </a:t>
            </a:r>
            <a:r>
              <a:rPr lang="en-IN" dirty="0" smtClean="0">
                <a:effectLst/>
              </a:rPr>
              <a:t>leaflets.</a:t>
            </a:r>
          </a:p>
          <a:p>
            <a:r>
              <a:rPr lang="en-IN" dirty="0" smtClean="0">
                <a:effectLst/>
              </a:rPr>
              <a:t>Other </a:t>
            </a:r>
            <a:r>
              <a:rPr lang="en-IN" dirty="0" err="1" smtClean="0">
                <a:effectLst/>
              </a:rPr>
              <a:t>casues</a:t>
            </a:r>
            <a:r>
              <a:rPr lang="en-IN" dirty="0" smtClean="0">
                <a:effectLst/>
              </a:rPr>
              <a:t> – MVP or torn chordae </a:t>
            </a:r>
            <a:r>
              <a:rPr lang="en-IN" dirty="0" smtClean="0">
                <a:effectLst/>
                <a:sym typeface="Wingdings" panose="05000000000000000000" pitchFamily="2" charset="2"/>
              </a:rPr>
              <a:t> </a:t>
            </a:r>
            <a:r>
              <a:rPr lang="en-IN" dirty="0">
                <a:effectLst/>
              </a:rPr>
              <a:t>central or anteriorly </a:t>
            </a:r>
            <a:r>
              <a:rPr lang="en-IN" dirty="0" smtClean="0">
                <a:effectLst/>
              </a:rPr>
              <a:t>directed jet .</a:t>
            </a:r>
          </a:p>
          <a:p>
            <a:endParaRPr lang="en-IN" dirty="0" smtClean="0">
              <a:effectLst/>
            </a:endParaRPr>
          </a:p>
          <a:p>
            <a:endParaRPr lang="en-IN" dirty="0"/>
          </a:p>
        </p:txBody>
      </p:sp>
      <p:sp>
        <p:nvSpPr>
          <p:cNvPr id="4" name="Rectangle 1"/>
          <p:cNvSpPr txBox="1">
            <a:spLocks noChangeArrowheads="1"/>
          </p:cNvSpPr>
          <p:nvPr/>
        </p:nvSpPr>
        <p:spPr>
          <a:xfrm>
            <a:off x="1842247" y="3299012"/>
            <a:ext cx="8229600" cy="563563"/>
          </a:xfrm>
          <a:prstGeom prst="rect">
            <a:avLst/>
          </a:prstGeom>
        </p:spPr>
        <p:txBody>
          <a:bodyPr vert="horz" lIns="91440" tIns="45720" rIns="91440" bIns="45720" rtlCol="0" anchor="ctr">
            <a:normAutofit fontScale="82500" lnSpcReduction="20000"/>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4600" dirty="0" smtClean="0">
                <a:solidFill>
                  <a:srgbClr val="FFFF00"/>
                </a:solidFill>
                <a:latin typeface="Calibri" panose="020F0502020204030204" pitchFamily="34" charset="0"/>
                <a:cs typeface="Calibri" panose="020F0502020204030204" pitchFamily="34" charset="0"/>
              </a:rPr>
              <a:t>DOPPLER ECHOCARDIOGRAPHY</a:t>
            </a:r>
            <a:endParaRPr lang="en-US" sz="4600" dirty="0">
              <a:solidFill>
                <a:srgbClr val="FFFF00"/>
              </a:solidFill>
              <a:latin typeface="Calibri" panose="020F0502020204030204" pitchFamily="34" charset="0"/>
              <a:cs typeface="Calibri" panose="020F0502020204030204" pitchFamily="34" charset="0"/>
            </a:endParaRPr>
          </a:p>
        </p:txBody>
      </p:sp>
      <p:sp>
        <p:nvSpPr>
          <p:cNvPr id="5" name="TextBox 4"/>
          <p:cNvSpPr txBox="1"/>
          <p:nvPr/>
        </p:nvSpPr>
        <p:spPr>
          <a:xfrm>
            <a:off x="1165412" y="4211735"/>
            <a:ext cx="9502588" cy="2246769"/>
          </a:xfrm>
          <a:prstGeom prst="rect">
            <a:avLst/>
          </a:prstGeom>
          <a:noFill/>
        </p:spPr>
        <p:txBody>
          <a:bodyPr wrap="square" rtlCol="0">
            <a:spAutoFit/>
          </a:bodyPr>
          <a:lstStyle/>
          <a:p>
            <a:pPr marL="342900" indent="-342900">
              <a:buFont typeface="Arial" panose="020B0604020202020204" pitchFamily="34" charset="0"/>
              <a:buChar char="•"/>
            </a:pPr>
            <a:r>
              <a:rPr lang="en-US" sz="2000" dirty="0">
                <a:ea typeface="AR PL SungtiL GB" charset="0"/>
                <a:cs typeface="AR PL SungtiL GB" charset="0"/>
              </a:rPr>
              <a:t>Dynamic LVOT obstruction- a high-velocity "dagger-shaped" </a:t>
            </a:r>
            <a:r>
              <a:rPr lang="en-US" sz="2000" dirty="0" smtClean="0">
                <a:ea typeface="AR PL SungtiL GB" charset="0"/>
                <a:cs typeface="AR PL SungtiL GB" charset="0"/>
              </a:rPr>
              <a:t>signal </a:t>
            </a:r>
            <a:r>
              <a:rPr lang="en-US" sz="2000" dirty="0" smtClean="0">
                <a:ea typeface="AR PL SungtiL GB" charset="0"/>
                <a:cs typeface="AR PL SungtiL GB" charset="0"/>
                <a:sym typeface="Wingdings" panose="05000000000000000000" pitchFamily="2" charset="2"/>
              </a:rPr>
              <a:t>.</a:t>
            </a:r>
          </a:p>
          <a:p>
            <a:endParaRPr lang="en-IN" sz="2000" dirty="0" smtClean="0"/>
          </a:p>
          <a:p>
            <a:pPr marL="285750" indent="-285750">
              <a:buFont typeface="Arial" panose="020B0604020202020204" pitchFamily="34" charset="0"/>
              <a:buChar char="•"/>
            </a:pPr>
            <a:r>
              <a:rPr lang="en-US" sz="2000" dirty="0" smtClean="0">
                <a:ea typeface="AR PL SungtiL GB" charset="0"/>
                <a:cs typeface="AR PL SungtiL GB" charset="0"/>
              </a:rPr>
              <a:t>In </a:t>
            </a:r>
            <a:r>
              <a:rPr lang="en-US" sz="2000" dirty="0">
                <a:ea typeface="AR PL SungtiL GB" charset="0"/>
                <a:cs typeface="AR PL SungtiL GB" charset="0"/>
              </a:rPr>
              <a:t>low outflow tract velocities(&lt;3m/s</a:t>
            </a:r>
            <a:r>
              <a:rPr lang="en-US" sz="2000" dirty="0" smtClean="0">
                <a:ea typeface="AR PL SungtiL GB" charset="0"/>
                <a:cs typeface="AR PL SungtiL GB" charset="0"/>
              </a:rPr>
              <a:t>)  </a:t>
            </a:r>
            <a:r>
              <a:rPr lang="en-US" sz="2000" dirty="0">
                <a:ea typeface="AR PL SungtiL GB" charset="0"/>
                <a:cs typeface="AR PL SungtiL GB" charset="0"/>
              </a:rPr>
              <a:t>provocation with the Valsalva maneuver</a:t>
            </a:r>
            <a:r>
              <a:rPr lang="en-US" sz="2000" dirty="0" smtClean="0">
                <a:ea typeface="AR PL SungtiL GB" charset="0"/>
                <a:cs typeface="AR PL SungtiL GB" charset="0"/>
              </a:rPr>
              <a:t>, inhalation </a:t>
            </a:r>
            <a:r>
              <a:rPr lang="en-US" sz="2000" dirty="0">
                <a:ea typeface="AR PL SungtiL GB" charset="0"/>
                <a:cs typeface="AR PL SungtiL GB" charset="0"/>
              </a:rPr>
              <a:t>of amyl nitrite or exercise to determine a labile or latent obstruction.</a:t>
            </a:r>
          </a:p>
          <a:p>
            <a:endParaRPr lang="en-IN" sz="2000" dirty="0" smtClean="0"/>
          </a:p>
          <a:p>
            <a:endParaRPr lang="en-IN" sz="2000" dirty="0"/>
          </a:p>
        </p:txBody>
      </p:sp>
      <p:pic>
        <p:nvPicPr>
          <p:cNvPr id="6" name="Picture 5"/>
          <p:cNvPicPr>
            <a:picLocks noChangeAspect="1"/>
          </p:cNvPicPr>
          <p:nvPr/>
        </p:nvPicPr>
        <p:blipFill rotWithShape="1">
          <a:blip r:embed="rId3">
            <a:extLst>
              <a:ext uri="{28A0092B-C50C-407E-A947-70E740481C1C}">
                <a14:useLocalDpi xmlns="" xmlns:a14="http://schemas.microsoft.com/office/drawing/2010/main" val="0"/>
              </a:ext>
            </a:extLst>
          </a:blip>
          <a:srcRect l="27206" t="22470" r="10294" b="28617"/>
          <a:stretch>
            <a:fillRect/>
          </a:stretch>
        </p:blipFill>
        <p:spPr>
          <a:xfrm>
            <a:off x="650189" y="466165"/>
            <a:ext cx="10880972" cy="5992339"/>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Picture 2"/>
          <p:cNvPicPr>
            <a:picLocks noGrp="1" noChangeAspect="1" noChangeArrowheads="1"/>
          </p:cNvPicPr>
          <p:nvPr>
            <p:ph sz="quarter" idx="1"/>
          </p:nvPr>
        </p:nvPicPr>
        <p:blipFill>
          <a:blip r:embed="rId3"/>
          <a:srcRect/>
          <a:stretch>
            <a:fillRect/>
          </a:stretch>
        </p:blipFill>
        <p:spPr bwMode="auto">
          <a:xfrm>
            <a:off x="1240768" y="609600"/>
            <a:ext cx="9699813" cy="5790933"/>
          </a:xfrm>
          <a:prstGeom prst="rect">
            <a:avLst/>
          </a:prstGeom>
          <a:noFill/>
          <a:ln w="9360" cap="flat">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6" y="340659"/>
            <a:ext cx="3998864" cy="1326321"/>
          </a:xfrm>
        </p:spPr>
        <p:txBody>
          <a:bodyPr>
            <a:normAutofit fontScale="90000"/>
          </a:bodyPr>
          <a:lstStyle/>
          <a:p>
            <a:r>
              <a:rPr lang="en-IN" dirty="0"/>
              <a:t/>
            </a:r>
            <a:br>
              <a:rPr lang="en-IN" dirty="0"/>
            </a:br>
            <a:endParaRPr lang="en-IN" dirty="0"/>
          </a:p>
        </p:txBody>
      </p:sp>
      <p:sp>
        <p:nvSpPr>
          <p:cNvPr id="3" name="Content Placeholder 2"/>
          <p:cNvSpPr>
            <a:spLocks noGrp="1"/>
          </p:cNvSpPr>
          <p:nvPr>
            <p:ph sz="quarter" idx="1"/>
          </p:nvPr>
        </p:nvSpPr>
        <p:spPr>
          <a:xfrm>
            <a:off x="0" y="0"/>
            <a:ext cx="6008913" cy="6857999"/>
          </a:xfrm>
          <a:solidFill>
            <a:schemeClr val="accent1">
              <a:lumMod val="75000"/>
            </a:schemeClr>
          </a:solidFill>
        </p:spPr>
        <p:txBody>
          <a:bodyPr>
            <a:normAutofit/>
          </a:bodyPr>
          <a:lstStyle/>
          <a:p>
            <a:pPr marL="0" indent="0" algn="ctr">
              <a:buNone/>
            </a:pPr>
            <a:r>
              <a:rPr lang="en-IN" sz="2400" b="1" dirty="0" smtClean="0">
                <a:solidFill>
                  <a:srgbClr val="FFFF00"/>
                </a:solidFill>
                <a:effectLst/>
              </a:rPr>
              <a:t>DIASTOLIC DYSFUNCTION</a:t>
            </a:r>
          </a:p>
          <a:p>
            <a:endParaRPr lang="en-IN" dirty="0">
              <a:effectLst/>
            </a:endParaRPr>
          </a:p>
          <a:p>
            <a:pPr marL="457200" indent="-457200">
              <a:buFont typeface="+mj-lt"/>
              <a:buAutoNum type="arabicPeriod"/>
            </a:pPr>
            <a:r>
              <a:rPr lang="en-IN" dirty="0" smtClean="0">
                <a:effectLst/>
              </a:rPr>
              <a:t>Average </a:t>
            </a:r>
            <a:r>
              <a:rPr lang="en-IN" dirty="0">
                <a:effectLst/>
              </a:rPr>
              <a:t>E/e‘ ratio greater than 14 </a:t>
            </a:r>
            <a:endParaRPr lang="en-IN" dirty="0"/>
          </a:p>
          <a:p>
            <a:pPr marL="457200" indent="-457200">
              <a:buFont typeface="+mj-lt"/>
              <a:buAutoNum type="arabicPeriod"/>
            </a:pPr>
            <a:r>
              <a:rPr lang="en-IN" dirty="0" smtClean="0">
                <a:effectLst/>
              </a:rPr>
              <a:t>LA </a:t>
            </a:r>
            <a:r>
              <a:rPr lang="en-IN" dirty="0">
                <a:effectLst/>
              </a:rPr>
              <a:t>volume index (&gt;34 mL/m2) </a:t>
            </a:r>
            <a:endParaRPr lang="en-IN" dirty="0"/>
          </a:p>
          <a:p>
            <a:pPr marL="457200" indent="-457200">
              <a:buFont typeface="+mj-lt"/>
              <a:buAutoNum type="arabicPeriod"/>
            </a:pPr>
            <a:r>
              <a:rPr lang="en-IN" dirty="0" smtClean="0">
                <a:effectLst/>
              </a:rPr>
              <a:t>Pulmonary </a:t>
            </a:r>
            <a:r>
              <a:rPr lang="en-IN" dirty="0">
                <a:effectLst/>
              </a:rPr>
              <a:t>vein atrial reversal velocity (</a:t>
            </a:r>
            <a:r>
              <a:rPr lang="en-IN" dirty="0" err="1">
                <a:effectLst/>
              </a:rPr>
              <a:t>Ar</a:t>
            </a:r>
            <a:r>
              <a:rPr lang="en-IN" dirty="0">
                <a:effectLst/>
              </a:rPr>
              <a:t>-A </a:t>
            </a:r>
            <a:r>
              <a:rPr lang="en-IN" dirty="0" smtClean="0">
                <a:effectLst/>
              </a:rPr>
              <a:t>duration &gt; </a:t>
            </a:r>
            <a:r>
              <a:rPr lang="en-IN" dirty="0">
                <a:effectLst/>
              </a:rPr>
              <a:t>30 </a:t>
            </a:r>
            <a:r>
              <a:rPr lang="en-IN" dirty="0" err="1">
                <a:effectLst/>
              </a:rPr>
              <a:t>msec</a:t>
            </a:r>
            <a:r>
              <a:rPr lang="en-IN" dirty="0">
                <a:effectLst/>
              </a:rPr>
              <a:t>) </a:t>
            </a:r>
            <a:endParaRPr lang="en-IN" dirty="0"/>
          </a:p>
          <a:p>
            <a:pPr marL="457200" indent="-457200">
              <a:buFont typeface="+mj-lt"/>
              <a:buAutoNum type="arabicPeriod"/>
            </a:pPr>
            <a:r>
              <a:rPr lang="en-IN" dirty="0" smtClean="0">
                <a:effectLst/>
              </a:rPr>
              <a:t>Peak </a:t>
            </a:r>
            <a:r>
              <a:rPr lang="en-IN" dirty="0">
                <a:effectLst/>
              </a:rPr>
              <a:t>velocity of TR jet by CW Doppler greater </a:t>
            </a:r>
            <a:r>
              <a:rPr lang="en-IN" dirty="0" smtClean="0">
                <a:effectLst/>
              </a:rPr>
              <a:t>than </a:t>
            </a:r>
            <a:r>
              <a:rPr lang="en-IN" dirty="0">
                <a:effectLst/>
              </a:rPr>
              <a:t>2.8 </a:t>
            </a:r>
            <a:r>
              <a:rPr lang="en-IN" dirty="0" smtClean="0">
                <a:effectLst/>
              </a:rPr>
              <a:t>m/s .</a:t>
            </a:r>
            <a:endParaRPr lang="en-IN" dirty="0"/>
          </a:p>
        </p:txBody>
      </p:sp>
      <p:sp>
        <p:nvSpPr>
          <p:cNvPr id="4" name="TextBox 3"/>
          <p:cNvSpPr txBox="1"/>
          <p:nvPr/>
        </p:nvSpPr>
        <p:spPr>
          <a:xfrm>
            <a:off x="6257365" y="0"/>
            <a:ext cx="5127812" cy="6155531"/>
          </a:xfrm>
          <a:prstGeom prst="rect">
            <a:avLst/>
          </a:prstGeom>
          <a:solidFill>
            <a:schemeClr val="accent1">
              <a:lumMod val="75000"/>
            </a:schemeClr>
          </a:solidFill>
        </p:spPr>
        <p:txBody>
          <a:bodyPr wrap="square" rtlCol="0">
            <a:spAutoFit/>
          </a:bodyPr>
          <a:lstStyle/>
          <a:p>
            <a:r>
              <a:rPr lang="en-IN" sz="2800" cap="all" dirty="0">
                <a:solidFill>
                  <a:srgbClr val="FFFF00"/>
                </a:solidFill>
              </a:rPr>
              <a:t>Left atrial enlargement</a:t>
            </a:r>
            <a:br>
              <a:rPr lang="en-IN" sz="2800" cap="all" dirty="0">
                <a:solidFill>
                  <a:srgbClr val="FFFF00"/>
                </a:solidFill>
              </a:rPr>
            </a:br>
            <a:endParaRPr lang="en-IN" sz="2800" cap="all" dirty="0" smtClean="0">
              <a:solidFill>
                <a:srgbClr val="FFFF00"/>
              </a:solidFill>
            </a:endParaRPr>
          </a:p>
          <a:p>
            <a:pPr marL="285750" indent="-285750">
              <a:buFont typeface="Arial" panose="020B0604020202020204" pitchFamily="34" charset="0"/>
              <a:buChar char="•"/>
            </a:pPr>
            <a:r>
              <a:rPr lang="en-IN" sz="3200" dirty="0" smtClean="0"/>
              <a:t>Normal </a:t>
            </a:r>
            <a:r>
              <a:rPr lang="en-IN" sz="3200" dirty="0"/>
              <a:t>indexed LA volume = 22 ± 6 ml/m2</a:t>
            </a:r>
            <a:r>
              <a:rPr lang="en-IN" sz="3200" dirty="0" smtClean="0"/>
              <a:t>.</a:t>
            </a:r>
          </a:p>
          <a:p>
            <a:endParaRPr lang="en-IN" sz="3200" dirty="0"/>
          </a:p>
          <a:p>
            <a:pPr marL="285750" indent="-285750">
              <a:buFont typeface="Arial" panose="020B0604020202020204" pitchFamily="34" charset="0"/>
              <a:buChar char="•"/>
            </a:pPr>
            <a:r>
              <a:rPr lang="en-IN" sz="3200" dirty="0"/>
              <a:t>LA volume index of &gt;34 </a:t>
            </a:r>
            <a:r>
              <a:rPr lang="en-IN" sz="3200" dirty="0" smtClean="0"/>
              <a:t>ml/m2</a:t>
            </a:r>
          </a:p>
          <a:p>
            <a:pPr marL="742950" lvl="1" indent="-285750">
              <a:buFont typeface="Arial" panose="020B0604020202020204" pitchFamily="34" charset="0"/>
              <a:buChar char="•"/>
            </a:pPr>
            <a:r>
              <a:rPr lang="en-IN" sz="3200" dirty="0" smtClean="0"/>
              <a:t> </a:t>
            </a:r>
            <a:r>
              <a:rPr lang="en-IN" sz="3200" dirty="0"/>
              <a:t>greater degree of </a:t>
            </a:r>
            <a:r>
              <a:rPr lang="en-IN" sz="3200" dirty="0" smtClean="0"/>
              <a:t>LVH</a:t>
            </a:r>
          </a:p>
          <a:p>
            <a:pPr marL="742950" lvl="1" indent="-285750">
              <a:buFont typeface="Arial" panose="020B0604020202020204" pitchFamily="34" charset="0"/>
              <a:buChar char="•"/>
            </a:pPr>
            <a:r>
              <a:rPr lang="en-IN" sz="3200" dirty="0" smtClean="0"/>
              <a:t>severity </a:t>
            </a:r>
            <a:r>
              <a:rPr lang="en-IN" sz="3200" dirty="0"/>
              <a:t>of diastolic dysfunction, and </a:t>
            </a:r>
            <a:endParaRPr lang="en-IN" sz="3200" dirty="0" smtClean="0"/>
          </a:p>
          <a:p>
            <a:pPr marL="742950" lvl="1" indent="-285750">
              <a:buFont typeface="Arial" panose="020B0604020202020204" pitchFamily="34" charset="0"/>
              <a:buChar char="•"/>
            </a:pPr>
            <a:r>
              <a:rPr lang="en-IN" sz="3200" dirty="0" smtClean="0"/>
              <a:t>adverse </a:t>
            </a:r>
            <a:r>
              <a:rPr lang="en-IN" sz="3200" dirty="0"/>
              <a:t>cardiovascular outcomes.</a:t>
            </a:r>
          </a:p>
          <a:p>
            <a:endParaRPr lang="en-IN"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ph type="title"/>
          </p:nvPr>
        </p:nvSpPr>
        <p:spPr/>
        <p:txBody>
          <a:bodyPr>
            <a:normAutofit fontScale="90000"/>
          </a:bodyPr>
          <a:lstStyle/>
          <a:p>
            <a:r>
              <a:rPr lang="en-IN" b="1" dirty="0" smtClean="0">
                <a:solidFill>
                  <a:srgbClr val="FF0000"/>
                </a:solidFill>
              </a:rPr>
              <a:t>Assessment of systolic function</a:t>
            </a:r>
            <a:r>
              <a:rPr lang="en-IN" dirty="0" smtClean="0">
                <a:solidFill>
                  <a:srgbClr val="FFFF00"/>
                </a:solidFill>
              </a:rPr>
              <a:t/>
            </a:r>
            <a:br>
              <a:rPr lang="en-IN" dirty="0" smtClean="0">
                <a:solidFill>
                  <a:srgbClr val="FFFF00"/>
                </a:solidFill>
              </a:rPr>
            </a:br>
            <a:endParaRPr lang="en-IN" dirty="0">
              <a:solidFill>
                <a:srgbClr val="FFFF00"/>
              </a:solidFill>
            </a:endParaRPr>
          </a:p>
        </p:txBody>
      </p:sp>
      <p:sp>
        <p:nvSpPr>
          <p:cNvPr id="3" name="Content Placeholder 2"/>
          <p:cNvSpPr>
            <a:spLocks noGrp="1"/>
          </p:cNvSpPr>
          <p:nvPr>
            <p:ph sz="quarter" idx="1"/>
          </p:nvPr>
        </p:nvSpPr>
        <p:spPr>
          <a:xfrm>
            <a:off x="0" y="1935921"/>
            <a:ext cx="6830008" cy="4670152"/>
          </a:xfrm>
        </p:spPr>
        <p:txBody>
          <a:bodyPr>
            <a:normAutofit fontScale="92500" lnSpcReduction="10000"/>
          </a:bodyPr>
          <a:lstStyle/>
          <a:p>
            <a:pPr marL="419100" indent="-382905">
              <a:lnSpc>
                <a:spcPct val="100000"/>
              </a:lnSpc>
              <a:spcBef>
                <a:spcPts val="60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dirty="0">
                <a:solidFill>
                  <a:srgbClr val="FF0000"/>
                </a:solidFill>
                <a:ea typeface="AR PL SungtiL GB" charset="0"/>
                <a:cs typeface="AR PL SungtiL GB" charset="0"/>
              </a:rPr>
              <a:t>3%  </a:t>
            </a:r>
            <a:r>
              <a:rPr lang="en-US" dirty="0">
                <a:ea typeface="AR PL SungtiL GB" charset="0"/>
                <a:cs typeface="AR PL SungtiL GB" charset="0"/>
              </a:rPr>
              <a:t>manifest the end stage- systolic dysfunction (ejection fraction </a:t>
            </a:r>
            <a:r>
              <a:rPr lang="en-US" dirty="0">
                <a:solidFill>
                  <a:srgbClr val="FF0000"/>
                </a:solidFill>
                <a:ea typeface="AR PL SungtiL GB" charset="0"/>
                <a:cs typeface="AR PL SungtiL GB" charset="0"/>
              </a:rPr>
              <a:t>&lt;50%)</a:t>
            </a:r>
          </a:p>
          <a:p>
            <a:pPr marL="419100" indent="-382905">
              <a:lnSpc>
                <a:spcPct val="100000"/>
              </a:lnSpc>
              <a:spcBef>
                <a:spcPts val="60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dirty="0">
                <a:ea typeface="AR PL SungtiL GB" charset="0"/>
                <a:cs typeface="AR PL SungtiL GB" charset="0"/>
              </a:rPr>
              <a:t> </a:t>
            </a:r>
            <a:r>
              <a:rPr lang="en-US" dirty="0">
                <a:solidFill>
                  <a:srgbClr val="FF0000"/>
                </a:solidFill>
                <a:ea typeface="AR PL SungtiL GB" charset="0"/>
                <a:cs typeface="AR PL SungtiL GB" charset="0"/>
              </a:rPr>
              <a:t>Progressive heart failure</a:t>
            </a:r>
          </a:p>
          <a:p>
            <a:pPr marL="419100" indent="-382905">
              <a:lnSpc>
                <a:spcPct val="100000"/>
              </a:lnSpc>
              <a:spcBef>
                <a:spcPts val="60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dirty="0">
                <a:ea typeface="AR PL SungtiL GB" charset="0"/>
                <a:cs typeface="AR PL SungtiL GB" charset="0"/>
              </a:rPr>
              <a:t> Often associated </a:t>
            </a:r>
            <a:r>
              <a:rPr lang="en-US" dirty="0">
                <a:solidFill>
                  <a:srgbClr val="FF0000"/>
                </a:solidFill>
                <a:ea typeface="AR PL SungtiL GB" charset="0"/>
                <a:cs typeface="AR PL SungtiL GB" charset="0"/>
              </a:rPr>
              <a:t>with AF</a:t>
            </a:r>
          </a:p>
          <a:p>
            <a:pPr marL="419100" indent="-382905">
              <a:lnSpc>
                <a:spcPct val="100000"/>
              </a:lnSpc>
              <a:spcBef>
                <a:spcPts val="60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dirty="0">
                <a:ea typeface="AR PL SungtiL GB" charset="0"/>
                <a:cs typeface="AR PL SungtiL GB" charset="0"/>
              </a:rPr>
              <a:t> Patterns of LV </a:t>
            </a:r>
            <a:r>
              <a:rPr lang="en-US" dirty="0" smtClean="0">
                <a:ea typeface="AR PL SungtiL GB" charset="0"/>
                <a:cs typeface="AR PL SungtiL GB" charset="0"/>
              </a:rPr>
              <a:t>remodeling- </a:t>
            </a:r>
            <a:r>
              <a:rPr lang="en-US" dirty="0">
                <a:solidFill>
                  <a:srgbClr val="FF0000"/>
                </a:solidFill>
                <a:ea typeface="AR PL SungtiL GB" charset="0"/>
                <a:cs typeface="AR PL SungtiL GB" charset="0"/>
              </a:rPr>
              <a:t>Wall thinning and cavity dilation </a:t>
            </a:r>
            <a:r>
              <a:rPr lang="en-US" dirty="0" smtClean="0">
                <a:solidFill>
                  <a:srgbClr val="FF0000"/>
                </a:solidFill>
                <a:ea typeface="AR PL SungtiL GB" charset="0"/>
                <a:cs typeface="AR PL SungtiL GB" charset="0"/>
              </a:rPr>
              <a:t>.</a:t>
            </a:r>
          </a:p>
          <a:p>
            <a:pPr marL="419100" indent="-382905">
              <a:lnSpc>
                <a:spcPct val="100000"/>
              </a:lnSpc>
              <a:spcBef>
                <a:spcPts val="60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dirty="0" smtClean="0"/>
              <a:t>During </a:t>
            </a:r>
            <a:r>
              <a:rPr lang="en-US" dirty="0" err="1"/>
              <a:t>midsystole</a:t>
            </a:r>
            <a:r>
              <a:rPr lang="en-US" dirty="0"/>
              <a:t> when the dynamic gradient is maximal -there is a transient fall in LV ejection </a:t>
            </a:r>
            <a:r>
              <a:rPr lang="en-US" dirty="0" smtClean="0"/>
              <a:t>flow .</a:t>
            </a:r>
          </a:p>
          <a:p>
            <a:pPr marL="36195" indent="0">
              <a:lnSpc>
                <a:spcPct val="100000"/>
              </a:lnSpc>
              <a:spcBef>
                <a:spcPts val="600"/>
              </a:spcBef>
              <a:buClr>
                <a:srgbClr val="DDDDDD"/>
              </a:buClr>
              <a:buSzPct val="8000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endParaRPr lang="en-US" dirty="0" smtClean="0"/>
          </a:p>
          <a:p>
            <a:pPr marL="419100" indent="-382905">
              <a:lnSpc>
                <a:spcPct val="100000"/>
              </a:lnSpc>
              <a:spcBef>
                <a:spcPts val="60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b="1" dirty="0">
                <a:solidFill>
                  <a:srgbClr val="FF0000"/>
                </a:solidFill>
              </a:rPr>
              <a:t>“lobster claw</a:t>
            </a:r>
            <a:r>
              <a:rPr lang="en-US" dirty="0">
                <a:solidFill>
                  <a:srgbClr val="FFFF00"/>
                </a:solidFill>
              </a:rPr>
              <a:t>”</a:t>
            </a:r>
            <a:endParaRPr lang="en-IN" dirty="0">
              <a:solidFill>
                <a:srgbClr val="FFFF00"/>
              </a:solidFill>
            </a:endParaRPr>
          </a:p>
          <a:p>
            <a:pPr marL="36195" indent="0">
              <a:lnSpc>
                <a:spcPct val="100000"/>
              </a:lnSpc>
              <a:spcBef>
                <a:spcPts val="600"/>
              </a:spcBef>
              <a:buClr>
                <a:srgbClr val="DDDDDD"/>
              </a:buClr>
              <a:buSzPct val="8000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endParaRPr lang="en-US" dirty="0" smtClean="0"/>
          </a:p>
          <a:p>
            <a:pPr marL="419100" indent="-382905">
              <a:lnSpc>
                <a:spcPct val="100000"/>
              </a:lnSpc>
              <a:spcBef>
                <a:spcPts val="60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endParaRPr lang="en-US" dirty="0" smtClean="0"/>
          </a:p>
          <a:p>
            <a:endParaRPr lang="en-IN" dirty="0"/>
          </a:p>
        </p:txBody>
      </p:sp>
      <p:pic>
        <p:nvPicPr>
          <p:cNvPr id="5" name="Content Placeholder 3" descr="download.jpg"/>
          <p:cNvPicPr>
            <a:picLocks noChangeAspect="1"/>
          </p:cNvPicPr>
          <p:nvPr/>
        </p:nvPicPr>
        <p:blipFill rotWithShape="1">
          <a:blip r:embed="rId3"/>
          <a:srcRect r="49082"/>
          <a:stretch>
            <a:fillRect/>
          </a:stretch>
        </p:blipFill>
        <p:spPr>
          <a:xfrm>
            <a:off x="6884894" y="1613647"/>
            <a:ext cx="4361329" cy="4648994"/>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4" y="161365"/>
            <a:ext cx="10353761" cy="1326321"/>
          </a:xfrm>
        </p:spPr>
        <p:txBody>
          <a:bodyPr/>
          <a:lstStyle/>
          <a:p>
            <a:r>
              <a:rPr lang="en-US" sz="3600" u="sng" dirty="0">
                <a:solidFill>
                  <a:srgbClr val="FF0000"/>
                </a:solidFill>
                <a:latin typeface="Franklin Gothic Book" panose="020B0503020102020204" charset="0"/>
              </a:rPr>
              <a:t>CMRI</a:t>
            </a:r>
            <a:endParaRPr lang="en-IN" dirty="0">
              <a:solidFill>
                <a:srgbClr val="FF0000"/>
              </a:solidFill>
            </a:endParaRPr>
          </a:p>
        </p:txBody>
      </p:sp>
      <p:sp>
        <p:nvSpPr>
          <p:cNvPr id="3" name="Content Placeholder 2"/>
          <p:cNvSpPr>
            <a:spLocks noGrp="1"/>
          </p:cNvSpPr>
          <p:nvPr>
            <p:ph sz="quarter" idx="1"/>
          </p:nvPr>
        </p:nvSpPr>
        <p:spPr>
          <a:xfrm>
            <a:off x="1" y="1487686"/>
            <a:ext cx="12192000" cy="4823467"/>
          </a:xfrm>
        </p:spPr>
        <p:txBody>
          <a:bodyPr>
            <a:normAutofit fontScale="92500" lnSpcReduction="10000"/>
          </a:bodyPr>
          <a:lstStyle/>
          <a:p>
            <a:pPr marL="457200" indent="-457200">
              <a:buFont typeface="+mj-lt"/>
              <a:buAutoNum type="arabicPeriod"/>
            </a:pPr>
            <a:r>
              <a:rPr lang="en-IN" sz="2900" dirty="0" smtClean="0">
                <a:solidFill>
                  <a:srgbClr val="FF0000"/>
                </a:solidFill>
                <a:effectLst/>
              </a:rPr>
              <a:t>Diagnosis</a:t>
            </a:r>
            <a:r>
              <a:rPr lang="en-IN" sz="2900" dirty="0" smtClean="0">
                <a:effectLst/>
              </a:rPr>
              <a:t> - </a:t>
            </a:r>
            <a:r>
              <a:rPr lang="en-IN" sz="2900" dirty="0">
                <a:effectLst/>
              </a:rPr>
              <a:t>accurate measurements of wall thickness, myocardial mass, </a:t>
            </a:r>
            <a:r>
              <a:rPr lang="en-IN" sz="2900" dirty="0" smtClean="0">
                <a:effectLst/>
              </a:rPr>
              <a:t>morphologic features</a:t>
            </a:r>
            <a:r>
              <a:rPr lang="en-IN" sz="2900" dirty="0">
                <a:solidFill>
                  <a:srgbClr val="FFFF00"/>
                </a:solidFill>
                <a:effectLst/>
              </a:rPr>
              <a:t> </a:t>
            </a:r>
            <a:r>
              <a:rPr lang="en-IN" sz="2900" dirty="0" smtClean="0">
                <a:solidFill>
                  <a:srgbClr val="FFFF00"/>
                </a:solidFill>
                <a:effectLst/>
              </a:rPr>
              <a:t>, </a:t>
            </a:r>
            <a:r>
              <a:rPr lang="en-IN" sz="2900" dirty="0" smtClean="0">
                <a:effectLst/>
              </a:rPr>
              <a:t>EF and MR quantification </a:t>
            </a:r>
            <a:r>
              <a:rPr lang="en-IN" sz="2900" dirty="0" smtClean="0">
                <a:solidFill>
                  <a:srgbClr val="FF0000"/>
                </a:solidFill>
                <a:effectLst/>
              </a:rPr>
              <a:t>( if ECHO </a:t>
            </a:r>
            <a:r>
              <a:rPr lang="en-IN" sz="2900" dirty="0">
                <a:solidFill>
                  <a:srgbClr val="FF0000"/>
                </a:solidFill>
                <a:effectLst/>
              </a:rPr>
              <a:t>inconclusive</a:t>
            </a:r>
            <a:r>
              <a:rPr lang="en-IN" sz="2900" dirty="0" smtClean="0">
                <a:solidFill>
                  <a:srgbClr val="FF0000"/>
                </a:solidFill>
                <a:effectLst/>
              </a:rPr>
              <a:t>)</a:t>
            </a:r>
            <a:endParaRPr lang="en-IN" sz="2900" dirty="0" smtClean="0">
              <a:solidFill>
                <a:srgbClr val="FFFF00"/>
              </a:solidFill>
              <a:effectLst/>
            </a:endParaRPr>
          </a:p>
          <a:p>
            <a:pPr marL="457200" indent="-457200">
              <a:buFont typeface="+mj-lt"/>
              <a:buAutoNum type="arabicPeriod"/>
            </a:pPr>
            <a:endParaRPr lang="en-IN" sz="2900" dirty="0" smtClean="0">
              <a:solidFill>
                <a:srgbClr val="FFFF00"/>
              </a:solidFill>
              <a:effectLst/>
            </a:endParaRPr>
          </a:p>
          <a:p>
            <a:pPr marL="457200" indent="-457200">
              <a:buFont typeface="+mj-lt"/>
              <a:buAutoNum type="arabicPeriod"/>
            </a:pPr>
            <a:r>
              <a:rPr lang="en-IN" sz="2900" dirty="0" smtClean="0">
                <a:effectLst/>
              </a:rPr>
              <a:t>Prognosis -  through </a:t>
            </a:r>
            <a:r>
              <a:rPr lang="en-IN" sz="2900" dirty="0">
                <a:effectLst/>
              </a:rPr>
              <a:t>the detection of fibrosis and </a:t>
            </a:r>
            <a:r>
              <a:rPr lang="en-IN" sz="2900" dirty="0" smtClean="0">
                <a:effectLst/>
              </a:rPr>
              <a:t>infarction</a:t>
            </a:r>
            <a:r>
              <a:rPr lang="en-IN" sz="2900" dirty="0">
                <a:effectLst/>
              </a:rPr>
              <a:t> </a:t>
            </a:r>
            <a:r>
              <a:rPr lang="en-IN" sz="2900" dirty="0" smtClean="0">
                <a:effectLst/>
              </a:rPr>
              <a:t>(LGE and myocardial perfusion )</a:t>
            </a:r>
          </a:p>
          <a:p>
            <a:pPr marL="514350" indent="-514350">
              <a:buFont typeface="+mj-lt"/>
              <a:buAutoNum type="arabicPeriod"/>
            </a:pPr>
            <a:endParaRPr lang="en-IN" sz="2900" dirty="0" smtClean="0">
              <a:effectLst/>
            </a:endParaRPr>
          </a:p>
          <a:p>
            <a:pPr marL="457200" indent="-457200">
              <a:buFont typeface="+mj-lt"/>
              <a:buAutoNum type="arabicPeriod"/>
            </a:pPr>
            <a:r>
              <a:rPr lang="en-IN" sz="2900" dirty="0" smtClean="0">
                <a:effectLst/>
              </a:rPr>
              <a:t>Distinguishing HCM from other similar-appearing disease entities.</a:t>
            </a:r>
          </a:p>
          <a:p>
            <a:pPr marL="514350" indent="-514350">
              <a:buFont typeface="+mj-lt"/>
              <a:buAutoNum type="arabicPeriod"/>
            </a:pPr>
            <a:endParaRPr lang="en-IN" sz="2900" dirty="0" smtClean="0">
              <a:effectLst/>
            </a:endParaRPr>
          </a:p>
          <a:p>
            <a:pPr marL="457200" indent="-457200">
              <a:buFont typeface="+mj-lt"/>
              <a:buAutoNum type="arabicPeriod"/>
            </a:pPr>
            <a:r>
              <a:rPr lang="en-IN" sz="2900" dirty="0" smtClean="0">
                <a:effectLst/>
              </a:rPr>
              <a:t>In pts not identified as high risk - ? Decision for ICD remains uncertain after FH/Examination/ECG/ECHO …….. </a:t>
            </a:r>
            <a:r>
              <a:rPr lang="en-IN" sz="2900" dirty="0" smtClean="0">
                <a:solidFill>
                  <a:srgbClr val="FF0000"/>
                </a:solidFill>
                <a:effectLst/>
              </a:rPr>
              <a:t>CMR is beneficial </a:t>
            </a:r>
            <a:r>
              <a:rPr lang="en-IN" sz="2900" dirty="0" smtClean="0">
                <a:solidFill>
                  <a:srgbClr val="FF0000"/>
                </a:solidFill>
                <a:effectLst/>
                <a:sym typeface="Wingdings" panose="05000000000000000000" pitchFamily="2" charset="2"/>
              </a:rPr>
              <a:t> extend of myocardial fibrosis with LGE </a:t>
            </a:r>
            <a:r>
              <a:rPr lang="en-IN" sz="2900" dirty="0" smtClean="0">
                <a:solidFill>
                  <a:srgbClr val="FFFF00"/>
                </a:solidFill>
                <a:effectLst/>
                <a:sym typeface="Wingdings" panose="05000000000000000000" pitchFamily="2" charset="2"/>
              </a:rPr>
              <a:t>.</a:t>
            </a:r>
          </a:p>
          <a:p>
            <a:pPr marL="457200" indent="-457200">
              <a:buFont typeface="+mj-lt"/>
              <a:buAutoNum type="arabicPeriod"/>
            </a:pPr>
            <a:endParaRPr lang="en-IN" dirty="0" smtClean="0">
              <a:solidFill>
                <a:srgbClr val="FFFF00"/>
              </a:solidFill>
              <a:effectLst/>
              <a:sym typeface="Wingdings" panose="05000000000000000000" pitchFamily="2" charset="2"/>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rotWithShape="1">
          <a:blip r:embed="rId3">
            <a:extLst>
              <a:ext uri="{28A0092B-C50C-407E-A947-70E740481C1C}">
                <a14:useLocalDpi xmlns="" xmlns:a14="http://schemas.microsoft.com/office/drawing/2010/main" val="0"/>
              </a:ext>
            </a:extLst>
          </a:blip>
          <a:srcRect l="41071" t="20406" r="34381" b="58822"/>
          <a:stretch>
            <a:fillRect/>
          </a:stretch>
        </p:blipFill>
        <p:spPr>
          <a:xfrm>
            <a:off x="913795" y="0"/>
            <a:ext cx="6750349" cy="3212398"/>
          </a:xfrm>
        </p:spPr>
      </p:pic>
      <p:pic>
        <p:nvPicPr>
          <p:cNvPr id="5" name="Content Placeholder 3"/>
          <p:cNvPicPr>
            <a:picLocks noChangeAspect="1"/>
          </p:cNvPicPr>
          <p:nvPr/>
        </p:nvPicPr>
        <p:blipFill rotWithShape="1">
          <a:blip r:embed="rId3">
            <a:extLst>
              <a:ext uri="{28A0092B-C50C-407E-A947-70E740481C1C}">
                <a14:useLocalDpi xmlns="" xmlns:a14="http://schemas.microsoft.com/office/drawing/2010/main" val="0"/>
              </a:ext>
            </a:extLst>
          </a:blip>
          <a:srcRect l="41071" t="40448" r="34381" b="39102"/>
          <a:stretch>
            <a:fillRect/>
          </a:stretch>
        </p:blipFill>
        <p:spPr>
          <a:xfrm>
            <a:off x="913795" y="3212398"/>
            <a:ext cx="6750349" cy="3162565"/>
          </a:xfrm>
          <a:prstGeom prst="rect">
            <a:avLst/>
          </a:prstGeom>
        </p:spPr>
      </p:pic>
      <p:pic>
        <p:nvPicPr>
          <p:cNvPr id="6" name="Content Placeholder 3"/>
          <p:cNvPicPr>
            <a:picLocks noChangeAspect="1"/>
          </p:cNvPicPr>
          <p:nvPr/>
        </p:nvPicPr>
        <p:blipFill rotWithShape="1">
          <a:blip r:embed="rId3">
            <a:extLst>
              <a:ext uri="{28A0092B-C50C-407E-A947-70E740481C1C}">
                <a14:useLocalDpi xmlns="" xmlns:a14="http://schemas.microsoft.com/office/drawing/2010/main" val="0"/>
              </a:ext>
            </a:extLst>
          </a:blip>
          <a:srcRect l="41714" t="60350" r="45348" b="19565"/>
          <a:stretch>
            <a:fillRect/>
          </a:stretch>
        </p:blipFill>
        <p:spPr>
          <a:xfrm>
            <a:off x="7960741" y="3126583"/>
            <a:ext cx="3621659" cy="3161766"/>
          </a:xfrm>
          <a:prstGeom prst="rect">
            <a:avLst/>
          </a:prstGeom>
        </p:spPr>
      </p:pic>
      <p:sp>
        <p:nvSpPr>
          <p:cNvPr id="3" name="TextBox 2"/>
          <p:cNvSpPr txBox="1"/>
          <p:nvPr/>
        </p:nvSpPr>
        <p:spPr>
          <a:xfrm>
            <a:off x="7960741" y="281354"/>
            <a:ext cx="3996797" cy="2585323"/>
          </a:xfrm>
          <a:prstGeom prst="rect">
            <a:avLst/>
          </a:prstGeom>
          <a:solidFill>
            <a:schemeClr val="accent1">
              <a:lumMod val="75000"/>
            </a:schemeClr>
          </a:solidFill>
        </p:spPr>
        <p:txBody>
          <a:bodyPr wrap="square" rtlCol="0">
            <a:spAutoFit/>
          </a:bodyPr>
          <a:lstStyle/>
          <a:p>
            <a:r>
              <a:rPr lang="en-IN" dirty="0" smtClean="0"/>
              <a:t>A – Symmetrical Hypertrophy</a:t>
            </a:r>
          </a:p>
          <a:p>
            <a:r>
              <a:rPr lang="en-IN" dirty="0" smtClean="0"/>
              <a:t>B- -  ASH</a:t>
            </a:r>
          </a:p>
          <a:p>
            <a:r>
              <a:rPr lang="en-IN" dirty="0" smtClean="0"/>
              <a:t>C -  </a:t>
            </a:r>
            <a:r>
              <a:rPr lang="en-IN" dirty="0" err="1" smtClean="0"/>
              <a:t>midventricular</a:t>
            </a:r>
            <a:r>
              <a:rPr lang="en-IN" dirty="0" smtClean="0"/>
              <a:t> obstruction with apical aneurysm.</a:t>
            </a:r>
          </a:p>
          <a:p>
            <a:endParaRPr lang="en-IN" dirty="0"/>
          </a:p>
          <a:p>
            <a:r>
              <a:rPr lang="en-IN" dirty="0" smtClean="0"/>
              <a:t>D - </a:t>
            </a:r>
            <a:r>
              <a:rPr lang="en-IN" dirty="0"/>
              <a:t>LGE MR image </a:t>
            </a:r>
            <a:r>
              <a:rPr lang="en-IN" dirty="0" smtClean="0"/>
              <a:t>- </a:t>
            </a:r>
            <a:r>
              <a:rPr lang="en-IN" dirty="0"/>
              <a:t>thinned apical LV aneurysm </a:t>
            </a:r>
            <a:r>
              <a:rPr lang="en-IN" dirty="0" smtClean="0"/>
              <a:t>.</a:t>
            </a:r>
          </a:p>
          <a:p>
            <a:endParaRPr lang="en-IN" dirty="0"/>
          </a:p>
          <a:p>
            <a:r>
              <a:rPr lang="en-IN" dirty="0" smtClean="0"/>
              <a:t>E - Apical </a:t>
            </a:r>
            <a:r>
              <a:rPr lang="en-IN" dirty="0"/>
              <a:t>HCM</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886" y="0"/>
            <a:ext cx="10353761" cy="1326321"/>
          </a:xfrm>
        </p:spPr>
        <p:txBody>
          <a:bodyPr/>
          <a:lstStyle/>
          <a:p>
            <a:r>
              <a:rPr lang="en-IN" b="1" dirty="0" smtClean="0">
                <a:solidFill>
                  <a:srgbClr val="FF0000"/>
                </a:solidFill>
              </a:rPr>
              <a:t>MULTI-DISCIPLINARY HCM CENTERS </a:t>
            </a:r>
            <a:endParaRPr lang="en-IN" b="1" dirty="0">
              <a:solidFill>
                <a:srgbClr val="FF0000"/>
              </a:solidFill>
            </a:endParaRPr>
          </a:p>
        </p:txBody>
      </p:sp>
      <p:sp>
        <p:nvSpPr>
          <p:cNvPr id="3" name="Content Placeholder 2"/>
          <p:cNvSpPr>
            <a:spLocks noGrp="1"/>
          </p:cNvSpPr>
          <p:nvPr>
            <p:ph sz="quarter" idx="1"/>
          </p:nvPr>
        </p:nvSpPr>
        <p:spPr/>
        <p:txBody>
          <a:bodyPr/>
          <a:lstStyle/>
          <a:p>
            <a:endParaRPr lang="en-IN" dirty="0"/>
          </a:p>
        </p:txBody>
      </p:sp>
      <p:pic>
        <p:nvPicPr>
          <p:cNvPr id="4"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669482" y="1042542"/>
            <a:ext cx="8256883" cy="5578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0"/>
            <a:ext cx="10353761" cy="1326321"/>
          </a:xfrm>
        </p:spPr>
        <p:txBody>
          <a:bodyPr>
            <a:normAutofit fontScale="90000"/>
          </a:bodyPr>
          <a:lstStyle/>
          <a:p>
            <a:r>
              <a:rPr lang="en-IN" dirty="0">
                <a:solidFill>
                  <a:srgbClr val="FF0000"/>
                </a:solidFill>
                <a:effectLst/>
              </a:rPr>
              <a:t>LATE GADOLINIUM </a:t>
            </a:r>
            <a:r>
              <a:rPr lang="en-IN" dirty="0" smtClean="0">
                <a:solidFill>
                  <a:srgbClr val="FF0000"/>
                </a:solidFill>
                <a:effectLst/>
              </a:rPr>
              <a:t>ENHANCEMENT and t1 mapping </a:t>
            </a:r>
            <a:endParaRPr lang="en-IN" dirty="0">
              <a:solidFill>
                <a:srgbClr val="FF0000"/>
              </a:solidFill>
            </a:endParaRPr>
          </a:p>
        </p:txBody>
      </p:sp>
      <p:sp>
        <p:nvSpPr>
          <p:cNvPr id="3" name="Content Placeholder 2"/>
          <p:cNvSpPr>
            <a:spLocks noGrp="1"/>
          </p:cNvSpPr>
          <p:nvPr>
            <p:ph sz="quarter" idx="1"/>
          </p:nvPr>
        </p:nvSpPr>
        <p:spPr>
          <a:xfrm>
            <a:off x="391886" y="1679511"/>
            <a:ext cx="11551297" cy="4810936"/>
          </a:xfrm>
        </p:spPr>
        <p:txBody>
          <a:bodyPr>
            <a:normAutofit/>
          </a:bodyPr>
          <a:lstStyle/>
          <a:p>
            <a:r>
              <a:rPr lang="en-IN" dirty="0" smtClean="0">
                <a:effectLst/>
              </a:rPr>
              <a:t>LGE is based </a:t>
            </a:r>
            <a:r>
              <a:rPr lang="en-IN" dirty="0">
                <a:effectLst/>
              </a:rPr>
              <a:t>on the kinetic </a:t>
            </a:r>
            <a:r>
              <a:rPr lang="en-IN" dirty="0" err="1">
                <a:effectLst/>
              </a:rPr>
              <a:t>behavior</a:t>
            </a:r>
            <a:r>
              <a:rPr lang="en-IN" dirty="0">
                <a:effectLst/>
              </a:rPr>
              <a:t> of </a:t>
            </a:r>
            <a:r>
              <a:rPr lang="en-IN" dirty="0" smtClean="0">
                <a:effectLst/>
              </a:rPr>
              <a:t>gadolinium </a:t>
            </a:r>
            <a:r>
              <a:rPr lang="en-IN" dirty="0">
                <a:effectLst/>
              </a:rPr>
              <a:t>that washes out slower from </a:t>
            </a:r>
            <a:r>
              <a:rPr lang="en-IN" dirty="0" smtClean="0">
                <a:effectLst/>
              </a:rPr>
              <a:t>diseased </a:t>
            </a:r>
            <a:r>
              <a:rPr lang="en-IN" dirty="0">
                <a:effectLst/>
              </a:rPr>
              <a:t>myocardium, due to fibrosis, infarction, or </a:t>
            </a:r>
            <a:r>
              <a:rPr lang="en-IN" dirty="0" smtClean="0">
                <a:effectLst/>
              </a:rPr>
              <a:t>myocyte </a:t>
            </a:r>
            <a:r>
              <a:rPr lang="en-IN" dirty="0">
                <a:effectLst/>
              </a:rPr>
              <a:t>necrosis, compared with the healthy </a:t>
            </a:r>
            <a:r>
              <a:rPr lang="en-IN" dirty="0" smtClean="0">
                <a:effectLst/>
              </a:rPr>
              <a:t>myocardium .</a:t>
            </a:r>
          </a:p>
          <a:p>
            <a:endParaRPr lang="en-IN" dirty="0" smtClean="0">
              <a:effectLst/>
            </a:endParaRPr>
          </a:p>
          <a:p>
            <a:r>
              <a:rPr lang="en-IN" dirty="0">
                <a:effectLst/>
              </a:rPr>
              <a:t>In </a:t>
            </a:r>
            <a:r>
              <a:rPr lang="en-IN" dirty="0" smtClean="0">
                <a:effectLst/>
              </a:rPr>
              <a:t>HCM</a:t>
            </a:r>
            <a:r>
              <a:rPr lang="en-IN" dirty="0">
                <a:effectLst/>
              </a:rPr>
              <a:t>, the pattern of LGE is usually a </a:t>
            </a:r>
            <a:r>
              <a:rPr lang="en-IN" dirty="0">
                <a:solidFill>
                  <a:srgbClr val="FF0000"/>
                </a:solidFill>
                <a:effectLst/>
              </a:rPr>
              <a:t>focal area </a:t>
            </a:r>
            <a:r>
              <a:rPr lang="en-IN" dirty="0" smtClean="0">
                <a:effectLst/>
              </a:rPr>
              <a:t>of </a:t>
            </a:r>
            <a:r>
              <a:rPr lang="en-IN" b="1" dirty="0" err="1">
                <a:solidFill>
                  <a:srgbClr val="FF0000"/>
                </a:solidFill>
                <a:effectLst/>
              </a:rPr>
              <a:t>midmyocardial</a:t>
            </a:r>
            <a:r>
              <a:rPr lang="en-IN" b="1" dirty="0">
                <a:solidFill>
                  <a:srgbClr val="FF0000"/>
                </a:solidFill>
                <a:effectLst/>
              </a:rPr>
              <a:t> fibrosis </a:t>
            </a:r>
            <a:r>
              <a:rPr lang="en-IN" dirty="0">
                <a:effectLst/>
              </a:rPr>
              <a:t>localized to the </a:t>
            </a:r>
            <a:r>
              <a:rPr lang="en-IN" dirty="0">
                <a:solidFill>
                  <a:srgbClr val="FF0000"/>
                </a:solidFill>
                <a:effectLst/>
              </a:rPr>
              <a:t>site of </a:t>
            </a:r>
            <a:r>
              <a:rPr lang="en-IN" dirty="0" smtClean="0">
                <a:solidFill>
                  <a:srgbClr val="FF0000"/>
                </a:solidFill>
                <a:effectLst/>
              </a:rPr>
              <a:t>maximum </a:t>
            </a:r>
            <a:r>
              <a:rPr lang="en-IN" dirty="0">
                <a:solidFill>
                  <a:srgbClr val="FF0000"/>
                </a:solidFill>
                <a:effectLst/>
              </a:rPr>
              <a:t>wall thickness </a:t>
            </a:r>
            <a:r>
              <a:rPr lang="en-IN" dirty="0">
                <a:effectLst/>
              </a:rPr>
              <a:t>as well as at the </a:t>
            </a:r>
            <a:r>
              <a:rPr lang="en-IN" dirty="0">
                <a:solidFill>
                  <a:srgbClr val="FF0000"/>
                </a:solidFill>
                <a:effectLst/>
              </a:rPr>
              <a:t>RV </a:t>
            </a:r>
            <a:r>
              <a:rPr lang="en-IN" dirty="0" smtClean="0">
                <a:solidFill>
                  <a:srgbClr val="FF0000"/>
                </a:solidFill>
                <a:effectLst/>
              </a:rPr>
              <a:t>insertion </a:t>
            </a:r>
            <a:r>
              <a:rPr lang="en-IN" dirty="0">
                <a:solidFill>
                  <a:srgbClr val="FF0000"/>
                </a:solidFill>
                <a:effectLst/>
              </a:rPr>
              <a:t>points</a:t>
            </a:r>
            <a:r>
              <a:rPr lang="en-IN" dirty="0" smtClean="0">
                <a:solidFill>
                  <a:srgbClr val="FFFF00"/>
                </a:solidFill>
                <a:effectLst/>
              </a:rPr>
              <a:t>.</a:t>
            </a:r>
          </a:p>
          <a:p>
            <a:pPr marL="457200" lvl="1" indent="0">
              <a:buNone/>
            </a:pPr>
            <a:r>
              <a:rPr lang="en-IN" sz="2600" dirty="0">
                <a:solidFill>
                  <a:srgbClr val="FF0000"/>
                </a:solidFill>
                <a:effectLst/>
                <a:latin typeface="Calibri" panose="020F0502020204030204" pitchFamily="34" charset="0"/>
                <a:cs typeface="Calibri" panose="020F0502020204030204" pitchFamily="34" charset="0"/>
              </a:rPr>
              <a:t>Extensive LGE </a:t>
            </a:r>
            <a:r>
              <a:rPr lang="en-IN" sz="2200" dirty="0">
                <a:effectLst/>
                <a:latin typeface="Calibri" panose="020F0502020204030204" pitchFamily="34" charset="0"/>
                <a:cs typeface="Calibri" panose="020F0502020204030204" pitchFamily="34" charset="0"/>
              </a:rPr>
              <a:t>(</a:t>
            </a:r>
            <a:r>
              <a:rPr lang="en-IN" sz="2200" dirty="0" err="1">
                <a:effectLst/>
                <a:latin typeface="Calibri" panose="020F0502020204030204" pitchFamily="34" charset="0"/>
                <a:cs typeface="Calibri" panose="020F0502020204030204" pitchFamily="34" charset="0"/>
              </a:rPr>
              <a:t>ie</a:t>
            </a:r>
            <a:r>
              <a:rPr lang="en-IN" sz="2200" dirty="0">
                <a:effectLst/>
                <a:latin typeface="Calibri" panose="020F0502020204030204" pitchFamily="34" charset="0"/>
                <a:cs typeface="Calibri" panose="020F0502020204030204" pitchFamily="34" charset="0"/>
              </a:rPr>
              <a:t>, myocardial fibrosis) </a:t>
            </a:r>
            <a:r>
              <a:rPr lang="en-IN" sz="2200" dirty="0">
                <a:effectLst/>
                <a:latin typeface="Calibri" panose="020F0502020204030204" pitchFamily="34" charset="0"/>
                <a:cs typeface="Calibri" panose="020F0502020204030204" pitchFamily="34" charset="0"/>
                <a:sym typeface="Wingdings" panose="05000000000000000000" pitchFamily="2" charset="2"/>
              </a:rPr>
              <a:t> </a:t>
            </a:r>
            <a:r>
              <a:rPr lang="en-IN" sz="2200" dirty="0">
                <a:effectLst/>
                <a:latin typeface="Calibri" panose="020F0502020204030204" pitchFamily="34" charset="0"/>
                <a:cs typeface="Calibri" panose="020F0502020204030204" pitchFamily="34" charset="0"/>
              </a:rPr>
              <a:t>life-threatening ventricular </a:t>
            </a:r>
            <a:r>
              <a:rPr lang="en-IN" sz="2200" dirty="0" err="1">
                <a:effectLst/>
                <a:latin typeface="Calibri" panose="020F0502020204030204" pitchFamily="34" charset="0"/>
                <a:cs typeface="Calibri" panose="020F0502020204030204" pitchFamily="34" charset="0"/>
              </a:rPr>
              <a:t>tachyarrhythmias</a:t>
            </a:r>
            <a:r>
              <a:rPr lang="en-IN" sz="2200" dirty="0">
                <a:effectLst/>
                <a:latin typeface="Calibri" panose="020F0502020204030204" pitchFamily="34" charset="0"/>
                <a:cs typeface="Calibri" panose="020F0502020204030204" pitchFamily="34" charset="0"/>
              </a:rPr>
              <a:t> and HF progression with systolic dysfunction.</a:t>
            </a:r>
          </a:p>
          <a:p>
            <a:pPr marL="457200" lvl="1" indent="0">
              <a:buNone/>
            </a:pPr>
            <a:r>
              <a:rPr lang="en-IN" sz="2200" dirty="0">
                <a:solidFill>
                  <a:srgbClr val="FF0000"/>
                </a:solidFill>
                <a:effectLst/>
                <a:latin typeface="Calibri" panose="020F0502020204030204" pitchFamily="34" charset="0"/>
                <a:cs typeface="Calibri" panose="020F0502020204030204" pitchFamily="34" charset="0"/>
              </a:rPr>
              <a:t>LGE of ≥15% </a:t>
            </a:r>
            <a:r>
              <a:rPr lang="en-IN" sz="2200" dirty="0">
                <a:effectLst/>
                <a:latin typeface="Calibri" panose="020F0502020204030204" pitchFamily="34" charset="0"/>
                <a:cs typeface="Calibri" panose="020F0502020204030204" pitchFamily="34" charset="0"/>
              </a:rPr>
              <a:t>of the LV mass as represent</a:t>
            </a:r>
            <a:r>
              <a:rPr lang="en-IN" sz="2200" dirty="0">
                <a:effectLst/>
                <a:latin typeface="Calibri" panose="020F0502020204030204" pitchFamily="34" charset="0"/>
                <a:cs typeface="Calibri" panose="020F0502020204030204" pitchFamily="34" charset="0"/>
                <a:sym typeface="Wingdings" panose="05000000000000000000" pitchFamily="2" charset="2"/>
              </a:rPr>
              <a:t> </a:t>
            </a:r>
            <a:r>
              <a:rPr lang="en-IN" sz="2200" dirty="0">
                <a:solidFill>
                  <a:srgbClr val="FF0000"/>
                </a:solidFill>
                <a:effectLst/>
                <a:latin typeface="Calibri" panose="020F0502020204030204" pitchFamily="34" charset="0"/>
                <a:cs typeface="Calibri" panose="020F0502020204030204" pitchFamily="34" charset="0"/>
              </a:rPr>
              <a:t>2-fold increase in SCD risk.</a:t>
            </a:r>
          </a:p>
          <a:p>
            <a:endParaRPr lang="en-IN" dirty="0" smtClean="0">
              <a:effectLst/>
            </a:endParaRPr>
          </a:p>
          <a:p>
            <a:pPr marL="457200" lvl="1" indent="0">
              <a:buNone/>
            </a:pPr>
            <a:endParaRPr lang="en-IN" sz="2200" dirty="0">
              <a:solidFill>
                <a:srgbClr val="FFFF00"/>
              </a:solidFill>
              <a:effectLst/>
              <a:latin typeface="Calibri" panose="020F0502020204030204" pitchFamily="34" charset="0"/>
              <a:cs typeface="Calibri" panose="020F0502020204030204" pitchFamily="34" charset="0"/>
            </a:endParaRPr>
          </a:p>
          <a:p>
            <a:endParaRPr lang="en-IN" dirty="0" smtClean="0">
              <a:solidFill>
                <a:srgbClr val="FFFF00"/>
              </a:solidFill>
              <a:effectLst/>
            </a:endParaRPr>
          </a:p>
          <a:p>
            <a:endParaRPr lang="en-IN" dirty="0">
              <a:solidFill>
                <a:srgbClr val="FFFF00"/>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r>
              <a:rPr lang="en-IN" sz="2800" b="1" dirty="0" smtClean="0">
                <a:solidFill>
                  <a:srgbClr val="FF0000"/>
                </a:solidFill>
              </a:rPr>
              <a:t>T1 mapping</a:t>
            </a:r>
            <a:r>
              <a:rPr lang="en-IN" sz="2800" dirty="0" smtClean="0">
                <a:solidFill>
                  <a:srgbClr val="FF0000"/>
                </a:solidFill>
              </a:rPr>
              <a:t> </a:t>
            </a:r>
            <a:r>
              <a:rPr lang="en-IN" dirty="0" smtClean="0"/>
              <a:t>: The degree to which T1 time is prolonged correlates with the degree of extracellular deposition.</a:t>
            </a:r>
          </a:p>
          <a:p>
            <a:r>
              <a:rPr lang="en-IN" dirty="0" smtClean="0">
                <a:solidFill>
                  <a:srgbClr val="FF0000"/>
                </a:solidFill>
              </a:rPr>
              <a:t>Non contrast measure of fibrosis </a:t>
            </a:r>
            <a:r>
              <a:rPr lang="en-IN" dirty="0" smtClean="0"/>
              <a:t>and potential </a:t>
            </a:r>
            <a:r>
              <a:rPr lang="en-IN" dirty="0" smtClean="0">
                <a:solidFill>
                  <a:srgbClr val="FF0000"/>
                </a:solidFill>
              </a:rPr>
              <a:t>earlier marker of  fibrosis</a:t>
            </a:r>
            <a:r>
              <a:rPr lang="en-IN" dirty="0" smtClean="0"/>
              <a:t> (prolonged even when there is no LGE)</a:t>
            </a:r>
          </a:p>
          <a:p>
            <a:endParaRPr lang="en-IN"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3" y="0"/>
            <a:ext cx="10353761" cy="1326321"/>
          </a:xfrm>
        </p:spPr>
        <p:txBody>
          <a:bodyPr/>
          <a:lstStyle/>
          <a:p>
            <a:r>
              <a:rPr lang="en-US" sz="3600" u="sng" dirty="0">
                <a:solidFill>
                  <a:srgbClr val="FF0000"/>
                </a:solidFill>
                <a:latin typeface="Franklin Gothic Book" panose="020B0503020102020204" charset="0"/>
              </a:rPr>
              <a:t>CMR  - Poor Prognostic factors</a:t>
            </a:r>
            <a:endParaRPr lang="en-IN" dirty="0">
              <a:solidFill>
                <a:srgbClr val="FF0000"/>
              </a:solidFill>
            </a:endParaRPr>
          </a:p>
        </p:txBody>
      </p:sp>
      <p:sp>
        <p:nvSpPr>
          <p:cNvPr id="3" name="Content Placeholder 2"/>
          <p:cNvSpPr>
            <a:spLocks noGrp="1"/>
          </p:cNvSpPr>
          <p:nvPr>
            <p:ph sz="quarter" idx="1"/>
          </p:nvPr>
        </p:nvSpPr>
        <p:spPr>
          <a:xfrm>
            <a:off x="913793" y="1665759"/>
            <a:ext cx="10353762" cy="4591606"/>
          </a:xfrm>
        </p:spPr>
        <p:txBody>
          <a:bodyPr>
            <a:normAutofit/>
          </a:bodyPr>
          <a:lstStyle/>
          <a:p>
            <a:pPr marL="457200" lvl="1" indent="0">
              <a:buNone/>
            </a:pPr>
            <a:r>
              <a:rPr lang="en-IN" sz="2600" dirty="0">
                <a:solidFill>
                  <a:srgbClr val="FF0000"/>
                </a:solidFill>
                <a:effectLst/>
                <a:latin typeface="Calibri" panose="020F0502020204030204" pitchFamily="34" charset="0"/>
                <a:cs typeface="Calibri" panose="020F0502020204030204" pitchFamily="34" charset="0"/>
              </a:rPr>
              <a:t>Extensive LGE </a:t>
            </a:r>
            <a:r>
              <a:rPr lang="en-IN" sz="2200" dirty="0">
                <a:effectLst/>
                <a:latin typeface="Calibri" panose="020F0502020204030204" pitchFamily="34" charset="0"/>
                <a:cs typeface="Calibri" panose="020F0502020204030204" pitchFamily="34" charset="0"/>
              </a:rPr>
              <a:t>(</a:t>
            </a:r>
            <a:r>
              <a:rPr lang="en-IN" sz="2200" dirty="0" err="1">
                <a:effectLst/>
                <a:latin typeface="Calibri" panose="020F0502020204030204" pitchFamily="34" charset="0"/>
                <a:cs typeface="Calibri" panose="020F0502020204030204" pitchFamily="34" charset="0"/>
              </a:rPr>
              <a:t>ie</a:t>
            </a:r>
            <a:r>
              <a:rPr lang="en-IN" sz="2200" dirty="0">
                <a:effectLst/>
                <a:latin typeface="Calibri" panose="020F0502020204030204" pitchFamily="34" charset="0"/>
                <a:cs typeface="Calibri" panose="020F0502020204030204" pitchFamily="34" charset="0"/>
              </a:rPr>
              <a:t>, myocardial fibrosis) </a:t>
            </a:r>
            <a:r>
              <a:rPr lang="en-IN" sz="2200" dirty="0" smtClean="0">
                <a:effectLst/>
                <a:latin typeface="Calibri" panose="020F0502020204030204" pitchFamily="34" charset="0"/>
                <a:cs typeface="Calibri" panose="020F0502020204030204" pitchFamily="34" charset="0"/>
                <a:sym typeface="Wingdings" panose="05000000000000000000" pitchFamily="2" charset="2"/>
              </a:rPr>
              <a:t> </a:t>
            </a:r>
            <a:r>
              <a:rPr lang="en-IN" sz="2200" dirty="0" smtClean="0">
                <a:effectLst/>
                <a:latin typeface="Calibri" panose="020F0502020204030204" pitchFamily="34" charset="0"/>
                <a:cs typeface="Calibri" panose="020F0502020204030204" pitchFamily="34" charset="0"/>
              </a:rPr>
              <a:t>life-threatening </a:t>
            </a:r>
            <a:r>
              <a:rPr lang="en-IN" sz="2200" dirty="0">
                <a:effectLst/>
                <a:latin typeface="Calibri" panose="020F0502020204030204" pitchFamily="34" charset="0"/>
                <a:cs typeface="Calibri" panose="020F0502020204030204" pitchFamily="34" charset="0"/>
              </a:rPr>
              <a:t>ventricular </a:t>
            </a:r>
            <a:r>
              <a:rPr lang="en-IN" sz="2200" dirty="0" err="1">
                <a:effectLst/>
                <a:latin typeface="Calibri" panose="020F0502020204030204" pitchFamily="34" charset="0"/>
                <a:cs typeface="Calibri" panose="020F0502020204030204" pitchFamily="34" charset="0"/>
              </a:rPr>
              <a:t>tachyarrhythmias</a:t>
            </a:r>
            <a:r>
              <a:rPr lang="en-IN" sz="2200" dirty="0">
                <a:effectLst/>
                <a:latin typeface="Calibri" panose="020F0502020204030204" pitchFamily="34" charset="0"/>
                <a:cs typeface="Calibri" panose="020F0502020204030204" pitchFamily="34" charset="0"/>
              </a:rPr>
              <a:t> and HF progression with systolic dysfunction.</a:t>
            </a:r>
          </a:p>
          <a:p>
            <a:pPr marL="457200" lvl="1" indent="0">
              <a:buNone/>
            </a:pPr>
            <a:r>
              <a:rPr lang="en-IN" sz="2200" dirty="0" smtClean="0">
                <a:effectLst/>
                <a:latin typeface="Calibri" panose="020F0502020204030204" pitchFamily="34" charset="0"/>
                <a:cs typeface="Calibri" panose="020F0502020204030204" pitchFamily="34" charset="0"/>
              </a:rPr>
              <a:t>      </a:t>
            </a:r>
            <a:r>
              <a:rPr lang="en-IN" sz="2200" b="1" dirty="0" smtClean="0">
                <a:solidFill>
                  <a:srgbClr val="FF0000"/>
                </a:solidFill>
                <a:effectLst/>
                <a:latin typeface="Calibri" panose="020F0502020204030204" pitchFamily="34" charset="0"/>
                <a:cs typeface="Calibri" panose="020F0502020204030204" pitchFamily="34" charset="0"/>
              </a:rPr>
              <a:t>LGE of ≥15% </a:t>
            </a:r>
            <a:r>
              <a:rPr lang="en-IN" sz="2200" dirty="0" smtClean="0">
                <a:effectLst/>
                <a:latin typeface="Calibri" panose="020F0502020204030204" pitchFamily="34" charset="0"/>
                <a:cs typeface="Calibri" panose="020F0502020204030204" pitchFamily="34" charset="0"/>
              </a:rPr>
              <a:t>of the LV mass as represent</a:t>
            </a:r>
            <a:r>
              <a:rPr lang="en-IN" sz="2200" dirty="0" smtClean="0">
                <a:effectLst/>
                <a:latin typeface="Calibri" panose="020F0502020204030204" pitchFamily="34" charset="0"/>
                <a:cs typeface="Calibri" panose="020F0502020204030204" pitchFamily="34" charset="0"/>
                <a:sym typeface="Wingdings" panose="05000000000000000000" pitchFamily="2" charset="2"/>
              </a:rPr>
              <a:t> </a:t>
            </a:r>
            <a:r>
              <a:rPr lang="en-IN" sz="2200" dirty="0" smtClean="0">
                <a:solidFill>
                  <a:srgbClr val="FF0000"/>
                </a:solidFill>
                <a:effectLst/>
                <a:latin typeface="Calibri" panose="020F0502020204030204" pitchFamily="34" charset="0"/>
                <a:cs typeface="Calibri" panose="020F0502020204030204" pitchFamily="34" charset="0"/>
              </a:rPr>
              <a:t>2-fold increase in SCD risk.</a:t>
            </a:r>
          </a:p>
          <a:p>
            <a:pPr marL="800100" lvl="1" indent="-342900">
              <a:buFont typeface="+mj-lt"/>
              <a:buAutoNum type="arabicPeriod"/>
            </a:pPr>
            <a:endParaRPr lang="en-IN" sz="2200" dirty="0">
              <a:solidFill>
                <a:srgbClr val="FFFF00"/>
              </a:solidFill>
              <a:effectLst/>
              <a:latin typeface="Calibri" panose="020F0502020204030204" pitchFamily="34" charset="0"/>
              <a:cs typeface="Calibri" panose="020F0502020204030204" pitchFamily="34" charset="0"/>
            </a:endParaRPr>
          </a:p>
          <a:p>
            <a:pPr marL="379095" indent="-342900">
              <a:lnSpc>
                <a:spcPct val="100000"/>
              </a:lnSpc>
              <a:spcBef>
                <a:spcPts val="565"/>
              </a:spcBef>
              <a:buClr>
                <a:srgbClr val="DDDDDD"/>
              </a:buClr>
              <a:buSzPct val="80000"/>
              <a:buFont typeface="Wingdings" panose="05000000000000000000" pitchFamily="2" charset="2"/>
              <a:buChar char="v"/>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200" dirty="0" smtClean="0">
                <a:latin typeface="Calibri" panose="020F0502020204030204" pitchFamily="34" charset="0"/>
                <a:ea typeface="AR PL SungtiL GB" charset="0"/>
                <a:cs typeface="Calibri" panose="020F0502020204030204" pitchFamily="34" charset="0"/>
              </a:rPr>
              <a:t>	Markedly </a:t>
            </a:r>
            <a:r>
              <a:rPr lang="en-US" sz="2200" dirty="0">
                <a:latin typeface="Calibri" panose="020F0502020204030204" pitchFamily="34" charset="0"/>
                <a:ea typeface="AR PL SungtiL GB" charset="0"/>
                <a:cs typeface="Calibri" panose="020F0502020204030204" pitchFamily="34" charset="0"/>
              </a:rPr>
              <a:t>elevated </a:t>
            </a:r>
            <a:r>
              <a:rPr lang="en-US" sz="2200" dirty="0">
                <a:solidFill>
                  <a:srgbClr val="FF0000"/>
                </a:solidFill>
                <a:latin typeface="Calibri" panose="020F0502020204030204" pitchFamily="34" charset="0"/>
                <a:ea typeface="AR PL SungtiL GB" charset="0"/>
                <a:cs typeface="Calibri" panose="020F0502020204030204" pitchFamily="34" charset="0"/>
              </a:rPr>
              <a:t>LV mass index</a:t>
            </a:r>
            <a:r>
              <a:rPr lang="en-US" sz="2200" dirty="0">
                <a:solidFill>
                  <a:srgbClr val="FFFF00"/>
                </a:solidFill>
                <a:latin typeface="Calibri" panose="020F0502020204030204" pitchFamily="34" charset="0"/>
                <a:ea typeface="AR PL SungtiL GB" charset="0"/>
                <a:cs typeface="Calibri" panose="020F0502020204030204" pitchFamily="34" charset="0"/>
              </a:rPr>
              <a:t> </a:t>
            </a:r>
            <a:r>
              <a:rPr lang="en-US" sz="2200" dirty="0">
                <a:latin typeface="Calibri" panose="020F0502020204030204" pitchFamily="34" charset="0"/>
                <a:ea typeface="AR PL SungtiL GB" charset="0"/>
                <a:cs typeface="Calibri" panose="020F0502020204030204" pitchFamily="34" charset="0"/>
              </a:rPr>
              <a:t>(men &gt; </a:t>
            </a:r>
            <a:r>
              <a:rPr lang="en-US" sz="2200" dirty="0" smtClean="0">
                <a:latin typeface="Calibri" panose="020F0502020204030204" pitchFamily="34" charset="0"/>
                <a:ea typeface="AR PL SungtiL GB" charset="0"/>
                <a:cs typeface="Calibri" panose="020F0502020204030204" pitchFamily="34" charset="0"/>
              </a:rPr>
              <a:t>91</a:t>
            </a:r>
            <a:r>
              <a:rPr lang="en-US" sz="2200" dirty="0">
                <a:latin typeface="Calibri" panose="020F0502020204030204" pitchFamily="34" charset="0"/>
                <a:ea typeface="AR PL SungtiL GB" charset="0"/>
                <a:cs typeface="Calibri" panose="020F0502020204030204" pitchFamily="34" charset="0"/>
              </a:rPr>
              <a:t> g/m</a:t>
            </a:r>
            <a:r>
              <a:rPr lang="en-US" sz="2200" baseline="30000" dirty="0">
                <a:latin typeface="Calibri" panose="020F0502020204030204" pitchFamily="34" charset="0"/>
                <a:ea typeface="AR PL SungtiL GB" charset="0"/>
                <a:cs typeface="Calibri" panose="020F0502020204030204" pitchFamily="34" charset="0"/>
              </a:rPr>
              <a:t>2,</a:t>
            </a:r>
            <a:r>
              <a:rPr lang="en-US" sz="2200" dirty="0">
                <a:latin typeface="Calibri" panose="020F0502020204030204" pitchFamily="34" charset="0"/>
                <a:ea typeface="AR PL SungtiL GB" charset="0"/>
                <a:cs typeface="Calibri" panose="020F0502020204030204" pitchFamily="34" charset="0"/>
              </a:rPr>
              <a:t> women &gt; 69 g/m</a:t>
            </a:r>
            <a:r>
              <a:rPr lang="en-US" sz="2200" baseline="30000" dirty="0">
                <a:latin typeface="Calibri" panose="020F0502020204030204" pitchFamily="34" charset="0"/>
                <a:ea typeface="AR PL SungtiL GB" charset="0"/>
                <a:cs typeface="Calibri" panose="020F0502020204030204" pitchFamily="34" charset="0"/>
              </a:rPr>
              <a:t>2</a:t>
            </a:r>
            <a:r>
              <a:rPr lang="en-US" sz="2200" dirty="0">
                <a:latin typeface="Calibri" panose="020F0502020204030204" pitchFamily="34" charset="0"/>
                <a:ea typeface="AR PL SungtiL GB" charset="0"/>
                <a:cs typeface="Calibri" panose="020F0502020204030204" pitchFamily="34" charset="0"/>
              </a:rPr>
              <a:t>) .</a:t>
            </a:r>
          </a:p>
          <a:p>
            <a:pPr marL="457200" lvl="1" indent="0">
              <a:buNone/>
            </a:pPr>
            <a:endParaRPr lang="en-IN" sz="2200" dirty="0" smtClean="0">
              <a:solidFill>
                <a:srgbClr val="FFFF00"/>
              </a:solidFill>
              <a:latin typeface="Calibri" panose="020F0502020204030204" pitchFamily="34" charset="0"/>
              <a:cs typeface="Calibri" panose="020F0502020204030204" pitchFamily="34" charset="0"/>
            </a:endParaRPr>
          </a:p>
          <a:p>
            <a:pPr marL="493395" indent="-457200">
              <a:lnSpc>
                <a:spcPct val="100000"/>
              </a:lnSpc>
              <a:spcBef>
                <a:spcPts val="565"/>
              </a:spcBef>
              <a:buClr>
                <a:srgbClr val="DDDDDD"/>
              </a:buClr>
              <a:buSzPct val="80000"/>
              <a:buFont typeface="Wingdings" panose="05000000000000000000" pitchFamily="2" charset="2"/>
              <a:buChar char="v"/>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200" dirty="0">
                <a:solidFill>
                  <a:srgbClr val="FF0000"/>
                </a:solidFill>
                <a:latin typeface="Calibri" panose="020F0502020204030204" pitchFamily="34" charset="0"/>
                <a:ea typeface="AR PL SungtiL GB" charset="0"/>
                <a:cs typeface="Calibri" panose="020F0502020204030204" pitchFamily="34" charset="0"/>
              </a:rPr>
              <a:t>Right ventricular (RV) hypertrophy</a:t>
            </a:r>
          </a:p>
          <a:p>
            <a:pPr marL="421005" indent="-382905">
              <a:lnSpc>
                <a:spcPct val="100000"/>
              </a:lnSpc>
              <a:spcBef>
                <a:spcPts val="565"/>
              </a:spcBef>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200" dirty="0">
                <a:latin typeface="Calibri" panose="020F0502020204030204" pitchFamily="34" charset="0"/>
                <a:ea typeface="AR PL SungtiL GB" charset="0"/>
                <a:cs typeface="Calibri" panose="020F0502020204030204" pitchFamily="34" charset="0"/>
              </a:rPr>
              <a:t> </a:t>
            </a:r>
          </a:p>
          <a:p>
            <a:pPr marL="493395" indent="-457200">
              <a:lnSpc>
                <a:spcPct val="100000"/>
              </a:lnSpc>
              <a:spcBef>
                <a:spcPts val="565"/>
              </a:spcBef>
              <a:buClr>
                <a:srgbClr val="DDDDDD"/>
              </a:buClr>
              <a:buSzPct val="80000"/>
              <a:buFont typeface="Wingdings" panose="05000000000000000000" pitchFamily="2" charset="2"/>
              <a:buChar char="v"/>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200" dirty="0">
                <a:solidFill>
                  <a:srgbClr val="FF0000"/>
                </a:solidFill>
                <a:latin typeface="Calibri" panose="020F0502020204030204" pitchFamily="34" charset="0"/>
                <a:ea typeface="AR PL SungtiL GB" charset="0"/>
                <a:cs typeface="Calibri" panose="020F0502020204030204" pitchFamily="34" charset="0"/>
              </a:rPr>
              <a:t>Myocardial edema</a:t>
            </a:r>
            <a:r>
              <a:rPr lang="en-US" sz="2200" dirty="0">
                <a:solidFill>
                  <a:srgbClr val="FFFF00"/>
                </a:solidFill>
                <a:latin typeface="Calibri" panose="020F0502020204030204" pitchFamily="34" charset="0"/>
                <a:ea typeface="AR PL SungtiL GB" charset="0"/>
                <a:cs typeface="Calibri" panose="020F0502020204030204" pitchFamily="34" charset="0"/>
              </a:rPr>
              <a:t> </a:t>
            </a:r>
            <a:r>
              <a:rPr lang="en-US" sz="2200" dirty="0">
                <a:latin typeface="Calibri" panose="020F0502020204030204" pitchFamily="34" charset="0"/>
                <a:ea typeface="AR PL SungtiL GB" charset="0"/>
                <a:cs typeface="Calibri" panose="020F0502020204030204" pitchFamily="34" charset="0"/>
              </a:rPr>
              <a:t>by T2-weighted imaging</a:t>
            </a:r>
          </a:p>
          <a:p>
            <a:pPr lvl="1">
              <a:buFont typeface="Wingdings" panose="05000000000000000000" pitchFamily="2" charset="2"/>
              <a:buChar char="v"/>
            </a:pPr>
            <a:endParaRPr lang="en-IN" sz="2200" dirty="0" smtClean="0">
              <a:solidFill>
                <a:srgbClr val="FFFF00"/>
              </a:solidFill>
              <a:latin typeface="Calibri" panose="020F0502020204030204" pitchFamily="34" charset="0"/>
              <a:cs typeface="Calibri" panose="020F0502020204030204" pitchFamily="34" charset="0"/>
            </a:endParaRPr>
          </a:p>
          <a:p>
            <a:endParaRPr lang="en-IN"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179294"/>
            <a:ext cx="10353761" cy="1326321"/>
          </a:xfrm>
        </p:spPr>
        <p:txBody>
          <a:bodyPr/>
          <a:lstStyle/>
          <a:p>
            <a:r>
              <a:rPr lang="en-IN" b="1" dirty="0">
                <a:solidFill>
                  <a:srgbClr val="FF0000"/>
                </a:solidFill>
                <a:effectLst/>
              </a:rPr>
              <a:t>Invasive </a:t>
            </a:r>
            <a:r>
              <a:rPr lang="en-IN" b="1" dirty="0" err="1" smtClean="0">
                <a:solidFill>
                  <a:srgbClr val="FF0000"/>
                </a:solidFill>
                <a:effectLst/>
              </a:rPr>
              <a:t>Hemodynamics</a:t>
            </a:r>
            <a:endParaRPr lang="en-IN" b="1" dirty="0">
              <a:solidFill>
                <a:srgbClr val="FF0000"/>
              </a:solidFill>
            </a:endParaRPr>
          </a:p>
        </p:txBody>
      </p:sp>
      <p:sp>
        <p:nvSpPr>
          <p:cNvPr id="3" name="Content Placeholder 2"/>
          <p:cNvSpPr>
            <a:spLocks noGrp="1"/>
          </p:cNvSpPr>
          <p:nvPr>
            <p:ph sz="quarter" idx="1"/>
          </p:nvPr>
        </p:nvSpPr>
        <p:spPr>
          <a:xfrm>
            <a:off x="393842" y="1775013"/>
            <a:ext cx="5522863" cy="4410634"/>
          </a:xfrm>
        </p:spPr>
        <p:txBody>
          <a:bodyPr>
            <a:normAutofit fontScale="92500" lnSpcReduction="10000"/>
          </a:bodyPr>
          <a:lstStyle/>
          <a:p>
            <a:pPr marL="0" indent="0">
              <a:buNone/>
            </a:pPr>
            <a:r>
              <a:rPr lang="en-IN" dirty="0">
                <a:effectLst/>
              </a:rPr>
              <a:t>Invasive testing with cardiac </a:t>
            </a:r>
            <a:r>
              <a:rPr lang="en-IN" dirty="0" smtClean="0">
                <a:effectLst/>
              </a:rPr>
              <a:t>catheterization ;</a:t>
            </a:r>
          </a:p>
          <a:p>
            <a:pPr marL="0" indent="0">
              <a:buNone/>
            </a:pPr>
            <a:endParaRPr lang="en-IN" dirty="0" smtClean="0">
              <a:effectLst/>
            </a:endParaRPr>
          </a:p>
          <a:p>
            <a:pPr lvl="1"/>
            <a:r>
              <a:rPr lang="en-IN" dirty="0" smtClean="0">
                <a:effectLst/>
              </a:rPr>
              <a:t>Guide </a:t>
            </a:r>
            <a:r>
              <a:rPr lang="en-IN" dirty="0">
                <a:effectLst/>
              </a:rPr>
              <a:t>the treatment of </a:t>
            </a:r>
            <a:r>
              <a:rPr lang="en-IN" dirty="0" smtClean="0">
                <a:effectLst/>
              </a:rPr>
              <a:t>hypertrophic cardiomyopathy .</a:t>
            </a:r>
          </a:p>
          <a:p>
            <a:pPr lvl="1"/>
            <a:endParaRPr lang="en-IN" dirty="0" smtClean="0">
              <a:effectLst/>
            </a:endParaRPr>
          </a:p>
          <a:p>
            <a:pPr lvl="1"/>
            <a:r>
              <a:rPr lang="en-IN" dirty="0">
                <a:effectLst/>
              </a:rPr>
              <a:t>I</a:t>
            </a:r>
            <a:r>
              <a:rPr lang="en-IN" dirty="0" smtClean="0">
                <a:effectLst/>
              </a:rPr>
              <a:t>dentifies </a:t>
            </a:r>
            <a:r>
              <a:rPr lang="en-IN" dirty="0">
                <a:effectLst/>
              </a:rPr>
              <a:t>patients who might benefit from septal reduction therapy, </a:t>
            </a:r>
            <a:r>
              <a:rPr lang="en-IN" dirty="0" smtClean="0">
                <a:effectLst/>
              </a:rPr>
              <a:t>and </a:t>
            </a:r>
          </a:p>
          <a:p>
            <a:pPr lvl="1"/>
            <a:endParaRPr lang="en-IN" dirty="0" smtClean="0">
              <a:effectLst/>
            </a:endParaRPr>
          </a:p>
          <a:p>
            <a:pPr lvl="1"/>
            <a:r>
              <a:rPr lang="en-IN" dirty="0">
                <a:effectLst/>
              </a:rPr>
              <a:t>A</a:t>
            </a:r>
            <a:r>
              <a:rPr lang="en-IN" dirty="0" smtClean="0">
                <a:effectLst/>
              </a:rPr>
              <a:t>ssesses </a:t>
            </a:r>
            <a:r>
              <a:rPr lang="en-IN" dirty="0">
                <a:effectLst/>
              </a:rPr>
              <a:t>for other comorbidities that may be contributing to symptoms.</a:t>
            </a:r>
            <a:endParaRPr lang="en-IN" dirty="0"/>
          </a:p>
        </p:txBody>
      </p:sp>
      <p:pic>
        <p:nvPicPr>
          <p:cNvPr id="4" name="Picture 3"/>
          <p:cNvPicPr>
            <a:picLocks noChangeAspect="1"/>
          </p:cNvPicPr>
          <p:nvPr/>
        </p:nvPicPr>
        <p:blipFill rotWithShape="1">
          <a:blip r:embed="rId2">
            <a:extLst>
              <a:ext uri="{28A0092B-C50C-407E-A947-70E740481C1C}">
                <a14:useLocalDpi xmlns="" xmlns:a14="http://schemas.microsoft.com/office/drawing/2010/main" val="0"/>
              </a:ext>
            </a:extLst>
          </a:blip>
          <a:srcRect l="46471" t="24301" r="20735" b="27309"/>
          <a:stretch>
            <a:fillRect/>
          </a:stretch>
        </p:blipFill>
        <p:spPr>
          <a:xfrm>
            <a:off x="5916705" y="1505615"/>
            <a:ext cx="5965519" cy="4948973"/>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0" y="1455577"/>
            <a:ext cx="12192000" cy="5402424"/>
          </a:xfrm>
        </p:spPr>
        <p:txBody>
          <a:bodyPr>
            <a:normAutofit fontScale="92500" lnSpcReduction="10000"/>
          </a:bodyPr>
          <a:lstStyle/>
          <a:p>
            <a:pPr marL="0" indent="0">
              <a:buNone/>
            </a:pPr>
            <a:r>
              <a:rPr lang="en-IN" sz="2400" b="1" u="sng" dirty="0" smtClean="0">
                <a:solidFill>
                  <a:srgbClr val="FF0000"/>
                </a:solidFill>
              </a:rPr>
              <a:t>Right Heart Catheterisation</a:t>
            </a:r>
          </a:p>
          <a:p>
            <a:pPr marL="0" indent="0">
              <a:buNone/>
            </a:pPr>
            <a:r>
              <a:rPr lang="en-IN" dirty="0" smtClean="0">
                <a:effectLst/>
              </a:rPr>
              <a:t>RA pressure , RV pressure , </a:t>
            </a:r>
            <a:r>
              <a:rPr lang="en-IN" dirty="0" err="1" smtClean="0">
                <a:effectLst/>
              </a:rPr>
              <a:t>mPAP</a:t>
            </a:r>
            <a:r>
              <a:rPr lang="en-IN" dirty="0" smtClean="0">
                <a:effectLst/>
              </a:rPr>
              <a:t> , PAWP , PVR .</a:t>
            </a:r>
          </a:p>
          <a:p>
            <a:pPr marL="0" indent="0">
              <a:buNone/>
            </a:pPr>
            <a:endParaRPr lang="en-IN" dirty="0">
              <a:effectLst/>
            </a:endParaRPr>
          </a:p>
          <a:p>
            <a:pPr marL="0" indent="0">
              <a:buNone/>
            </a:pPr>
            <a:r>
              <a:rPr lang="en-IN" sz="2400" b="1" u="sng" dirty="0" smtClean="0">
                <a:solidFill>
                  <a:srgbClr val="FF0000"/>
                </a:solidFill>
                <a:effectLst/>
              </a:rPr>
              <a:t>Elucidation </a:t>
            </a:r>
            <a:r>
              <a:rPr lang="en-IN" sz="2400" b="1" u="sng" dirty="0">
                <a:solidFill>
                  <a:srgbClr val="FF0000"/>
                </a:solidFill>
                <a:effectLst/>
              </a:rPr>
              <a:t>of obstructive </a:t>
            </a:r>
            <a:r>
              <a:rPr lang="en-IN" sz="2400" b="1" u="sng" dirty="0" smtClean="0">
                <a:solidFill>
                  <a:srgbClr val="FF0000"/>
                </a:solidFill>
                <a:effectLst/>
              </a:rPr>
              <a:t>physiology/ Location /Magnitude </a:t>
            </a:r>
          </a:p>
          <a:p>
            <a:r>
              <a:rPr lang="en-IN" dirty="0" smtClean="0">
                <a:effectLst/>
              </a:rPr>
              <a:t>A </a:t>
            </a:r>
            <a:r>
              <a:rPr lang="en-IN" dirty="0">
                <a:effectLst/>
              </a:rPr>
              <a:t>pigtail catheter is placed </a:t>
            </a:r>
            <a:r>
              <a:rPr lang="en-IN" dirty="0" smtClean="0">
                <a:effectLst/>
              </a:rPr>
              <a:t>at  </a:t>
            </a:r>
            <a:r>
              <a:rPr lang="en-IN" dirty="0">
                <a:effectLst/>
              </a:rPr>
              <a:t>the LV apex, and a second catheter is placed </a:t>
            </a:r>
            <a:r>
              <a:rPr lang="en-IN" dirty="0" smtClean="0">
                <a:effectLst/>
              </a:rPr>
              <a:t>in  </a:t>
            </a:r>
            <a:r>
              <a:rPr lang="en-IN" dirty="0">
                <a:effectLst/>
              </a:rPr>
              <a:t>the ascending </a:t>
            </a:r>
            <a:r>
              <a:rPr lang="en-IN" dirty="0" smtClean="0">
                <a:effectLst/>
              </a:rPr>
              <a:t>aorta .</a:t>
            </a:r>
          </a:p>
          <a:p>
            <a:r>
              <a:rPr lang="en-IN" dirty="0">
                <a:effectLst/>
              </a:rPr>
              <a:t>Any resting gradient </a:t>
            </a:r>
            <a:r>
              <a:rPr lang="en-IN" dirty="0" smtClean="0">
                <a:effectLst/>
              </a:rPr>
              <a:t>– resting outflow </a:t>
            </a:r>
            <a:r>
              <a:rPr lang="en-IN" dirty="0">
                <a:effectLst/>
              </a:rPr>
              <a:t>tract or </a:t>
            </a:r>
            <a:r>
              <a:rPr lang="en-IN" dirty="0" err="1">
                <a:effectLst/>
              </a:rPr>
              <a:t>midcavity</a:t>
            </a:r>
            <a:r>
              <a:rPr lang="en-IN" dirty="0">
                <a:effectLst/>
              </a:rPr>
              <a:t> </a:t>
            </a:r>
            <a:r>
              <a:rPr lang="en-IN" dirty="0" smtClean="0">
                <a:effectLst/>
              </a:rPr>
              <a:t>obstruction .</a:t>
            </a:r>
          </a:p>
          <a:p>
            <a:r>
              <a:rPr lang="en-IN" dirty="0">
                <a:effectLst/>
              </a:rPr>
              <a:t>Gradients of greater than 30 </a:t>
            </a:r>
            <a:r>
              <a:rPr lang="en-IN" dirty="0" smtClean="0">
                <a:effectLst/>
              </a:rPr>
              <a:t>mm </a:t>
            </a:r>
            <a:r>
              <a:rPr lang="en-IN" dirty="0">
                <a:effectLst/>
              </a:rPr>
              <a:t>Hg indicate obstructive disease, whereas </a:t>
            </a:r>
            <a:r>
              <a:rPr lang="en-IN" dirty="0" smtClean="0">
                <a:effectLst/>
              </a:rPr>
              <a:t>those </a:t>
            </a:r>
            <a:r>
              <a:rPr lang="en-IN" dirty="0">
                <a:effectLst/>
              </a:rPr>
              <a:t>of greater than 50 mm Hg indicate </a:t>
            </a:r>
            <a:r>
              <a:rPr lang="en-IN" dirty="0" smtClean="0">
                <a:effectLst/>
              </a:rPr>
              <a:t>candidacy  </a:t>
            </a:r>
            <a:r>
              <a:rPr lang="en-IN" dirty="0">
                <a:effectLst/>
              </a:rPr>
              <a:t>for septal reduction </a:t>
            </a:r>
            <a:r>
              <a:rPr lang="en-IN" dirty="0" smtClean="0">
                <a:effectLst/>
              </a:rPr>
              <a:t>therapy.</a:t>
            </a:r>
          </a:p>
          <a:p>
            <a:pPr marL="0" indent="0">
              <a:buNone/>
            </a:pPr>
            <a:endParaRPr lang="en-IN" dirty="0" smtClean="0">
              <a:effectLst/>
            </a:endParaRPr>
          </a:p>
          <a:p>
            <a:r>
              <a:rPr lang="en-IN" dirty="0">
                <a:effectLst/>
              </a:rPr>
              <a:t>Provocative </a:t>
            </a:r>
            <a:r>
              <a:rPr lang="en-IN" dirty="0" err="1" smtClean="0">
                <a:effectLst/>
              </a:rPr>
              <a:t>maneuvers</a:t>
            </a:r>
            <a:r>
              <a:rPr lang="en-IN" dirty="0">
                <a:effectLst/>
              </a:rPr>
              <a:t> - strain </a:t>
            </a:r>
            <a:r>
              <a:rPr lang="en-IN" dirty="0" smtClean="0">
                <a:effectLst/>
              </a:rPr>
              <a:t>phase  </a:t>
            </a:r>
            <a:r>
              <a:rPr lang="en-IN" dirty="0">
                <a:effectLst/>
              </a:rPr>
              <a:t>of the Valsalva </a:t>
            </a:r>
            <a:r>
              <a:rPr lang="en-IN" dirty="0" err="1">
                <a:effectLst/>
              </a:rPr>
              <a:t>maneuver</a:t>
            </a:r>
            <a:r>
              <a:rPr lang="en-IN" dirty="0">
                <a:effectLst/>
              </a:rPr>
              <a:t> </a:t>
            </a:r>
            <a:r>
              <a:rPr lang="en-IN" dirty="0" smtClean="0">
                <a:effectLst/>
              </a:rPr>
              <a:t>, VPC </a:t>
            </a:r>
            <a:r>
              <a:rPr lang="en-IN" dirty="0">
                <a:effectLst/>
              </a:rPr>
              <a:t>to elicit the </a:t>
            </a:r>
            <a:r>
              <a:rPr lang="en-IN" dirty="0" err="1">
                <a:effectLst/>
              </a:rPr>
              <a:t>Brockenbrough</a:t>
            </a:r>
            <a:r>
              <a:rPr lang="en-IN" dirty="0">
                <a:effectLst/>
              </a:rPr>
              <a:t>-</a:t>
            </a:r>
            <a:r>
              <a:rPr lang="en-IN" dirty="0" err="1">
                <a:effectLst/>
              </a:rPr>
              <a:t>Braunwauld</a:t>
            </a:r>
            <a:r>
              <a:rPr lang="en-IN" dirty="0">
                <a:effectLst/>
              </a:rPr>
              <a:t>-Morrow </a:t>
            </a:r>
            <a:r>
              <a:rPr lang="en-IN" dirty="0" smtClean="0">
                <a:effectLst/>
              </a:rPr>
              <a:t>sign .</a:t>
            </a:r>
          </a:p>
          <a:p>
            <a:endParaRPr lang="en-IN" dirty="0" smtClean="0">
              <a:effectLst/>
            </a:endParaRPr>
          </a:p>
          <a:p>
            <a:pPr marL="0" indent="0">
              <a:buNone/>
            </a:pPr>
            <a:endParaRPr lang="en-IN" dirty="0">
              <a:effectLst/>
            </a:endParaRPr>
          </a:p>
          <a:p>
            <a:pPr marL="0" indent="0">
              <a:buNone/>
            </a:pPr>
            <a:endParaRPr lang="en-IN" dirty="0" smtClean="0">
              <a:effectLst/>
            </a:endParaRPr>
          </a:p>
          <a:p>
            <a:pPr marL="0" indent="0">
              <a:buNone/>
            </a:pPr>
            <a:endParaRPr lang="en-IN" b="1" u="sng" dirty="0">
              <a:solidFill>
                <a:srgbClr val="FFFF00"/>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758" y="161364"/>
            <a:ext cx="11725836" cy="1326321"/>
          </a:xfrm>
        </p:spPr>
        <p:txBody>
          <a:bodyPr/>
          <a:lstStyle/>
          <a:p>
            <a:r>
              <a:rPr lang="en-IN" dirty="0" err="1">
                <a:solidFill>
                  <a:srgbClr val="FF0000"/>
                </a:solidFill>
                <a:effectLst/>
              </a:rPr>
              <a:t>Brockenbrough</a:t>
            </a:r>
            <a:r>
              <a:rPr lang="en-IN" dirty="0">
                <a:solidFill>
                  <a:srgbClr val="FF0000"/>
                </a:solidFill>
                <a:effectLst/>
              </a:rPr>
              <a:t>-</a:t>
            </a:r>
            <a:r>
              <a:rPr lang="en-IN" dirty="0" err="1">
                <a:solidFill>
                  <a:srgbClr val="FF0000"/>
                </a:solidFill>
                <a:effectLst/>
              </a:rPr>
              <a:t>Braunwauld</a:t>
            </a:r>
            <a:r>
              <a:rPr lang="en-IN" dirty="0">
                <a:solidFill>
                  <a:srgbClr val="FF0000"/>
                </a:solidFill>
                <a:effectLst/>
              </a:rPr>
              <a:t>-Morrow sign</a:t>
            </a:r>
            <a:endParaRPr lang="en-IN" dirty="0">
              <a:solidFill>
                <a:srgbClr val="FF0000"/>
              </a:solidFill>
            </a:endParaRPr>
          </a:p>
        </p:txBody>
      </p:sp>
      <p:sp>
        <p:nvSpPr>
          <p:cNvPr id="3" name="Content Placeholder 2"/>
          <p:cNvSpPr>
            <a:spLocks noGrp="1"/>
          </p:cNvSpPr>
          <p:nvPr>
            <p:ph sz="quarter" idx="1"/>
          </p:nvPr>
        </p:nvSpPr>
        <p:spPr>
          <a:xfrm>
            <a:off x="502024" y="1487685"/>
            <a:ext cx="11217225" cy="5038621"/>
          </a:xfrm>
        </p:spPr>
        <p:txBody>
          <a:bodyPr/>
          <a:lstStyle/>
          <a:p>
            <a:r>
              <a:rPr lang="en-IN" spc="60" dirty="0" smtClean="0">
                <a:solidFill>
                  <a:srgbClr val="FF0000"/>
                </a:solidFill>
                <a:cs typeface="Times New Roman" panose="02020603050405020304"/>
              </a:rPr>
              <a:t>Degree</a:t>
            </a:r>
            <a:r>
              <a:rPr lang="en-IN" spc="-105" dirty="0" smtClean="0">
                <a:solidFill>
                  <a:srgbClr val="FF0000"/>
                </a:solidFill>
                <a:cs typeface="Times New Roman" panose="02020603050405020304"/>
              </a:rPr>
              <a:t> </a:t>
            </a:r>
            <a:r>
              <a:rPr lang="en-IN" spc="15" dirty="0">
                <a:solidFill>
                  <a:srgbClr val="FF0000"/>
                </a:solidFill>
                <a:cs typeface="Times New Roman" panose="02020603050405020304"/>
              </a:rPr>
              <a:t>of</a:t>
            </a:r>
            <a:r>
              <a:rPr lang="en-IN" spc="-5" dirty="0">
                <a:solidFill>
                  <a:srgbClr val="FF0000"/>
                </a:solidFill>
                <a:cs typeface="Times New Roman" panose="02020603050405020304"/>
              </a:rPr>
              <a:t> </a:t>
            </a:r>
            <a:r>
              <a:rPr lang="en-IN" spc="80" dirty="0">
                <a:solidFill>
                  <a:srgbClr val="FF0000"/>
                </a:solidFill>
                <a:cs typeface="Times New Roman" panose="02020603050405020304"/>
              </a:rPr>
              <a:t>obstruction</a:t>
            </a:r>
            <a:r>
              <a:rPr lang="en-IN" spc="-80" dirty="0">
                <a:solidFill>
                  <a:srgbClr val="FF0000"/>
                </a:solidFill>
                <a:cs typeface="Times New Roman" panose="02020603050405020304"/>
              </a:rPr>
              <a:t> </a:t>
            </a:r>
            <a:r>
              <a:rPr lang="en-IN" spc="10" dirty="0">
                <a:solidFill>
                  <a:srgbClr val="FF0000"/>
                </a:solidFill>
                <a:cs typeface="Times New Roman" panose="02020603050405020304"/>
              </a:rPr>
              <a:t>will</a:t>
            </a:r>
            <a:r>
              <a:rPr lang="en-IN" spc="5" dirty="0">
                <a:solidFill>
                  <a:srgbClr val="FF0000"/>
                </a:solidFill>
                <a:cs typeface="Times New Roman" panose="02020603050405020304"/>
              </a:rPr>
              <a:t> </a:t>
            </a:r>
            <a:r>
              <a:rPr lang="en-IN" spc="55" dirty="0">
                <a:solidFill>
                  <a:srgbClr val="FF0000"/>
                </a:solidFill>
                <a:cs typeface="Times New Roman" panose="02020603050405020304"/>
              </a:rPr>
              <a:t>increase</a:t>
            </a:r>
            <a:r>
              <a:rPr lang="en-IN" spc="-55" dirty="0">
                <a:solidFill>
                  <a:srgbClr val="FF0000"/>
                </a:solidFill>
                <a:cs typeface="Times New Roman" panose="02020603050405020304"/>
              </a:rPr>
              <a:t> </a:t>
            </a:r>
            <a:r>
              <a:rPr lang="en-IN" spc="70" dirty="0" smtClean="0">
                <a:cs typeface="Times New Roman" panose="02020603050405020304"/>
              </a:rPr>
              <a:t>in</a:t>
            </a:r>
            <a:r>
              <a:rPr lang="en-IN" spc="-45" dirty="0" smtClean="0">
                <a:cs typeface="Times New Roman" panose="02020603050405020304"/>
              </a:rPr>
              <a:t> </a:t>
            </a:r>
            <a:r>
              <a:rPr lang="en-IN" spc="105" dirty="0">
                <a:cs typeface="Times New Roman" panose="02020603050405020304"/>
              </a:rPr>
              <a:t>the</a:t>
            </a:r>
            <a:r>
              <a:rPr lang="en-IN" spc="-70" dirty="0">
                <a:cs typeface="Times New Roman" panose="02020603050405020304"/>
              </a:rPr>
              <a:t> </a:t>
            </a:r>
            <a:r>
              <a:rPr lang="en-IN" spc="20" dirty="0">
                <a:cs typeface="Times New Roman" panose="02020603050405020304"/>
              </a:rPr>
              <a:t>post-PVC</a:t>
            </a:r>
            <a:r>
              <a:rPr lang="en-IN" spc="-25" dirty="0">
                <a:cs typeface="Times New Roman" panose="02020603050405020304"/>
              </a:rPr>
              <a:t> </a:t>
            </a:r>
            <a:r>
              <a:rPr lang="en-IN" spc="65" dirty="0">
                <a:cs typeface="Times New Roman" panose="02020603050405020304"/>
              </a:rPr>
              <a:t>beat</a:t>
            </a:r>
            <a:r>
              <a:rPr lang="en-IN" spc="65" dirty="0" smtClean="0">
                <a:cs typeface="Times New Roman" panose="02020603050405020304"/>
              </a:rPr>
              <a:t>.</a:t>
            </a:r>
          </a:p>
          <a:p>
            <a:pPr marL="228600" lvl="1" algn="r">
              <a:spcBef>
                <a:spcPts val="1000"/>
              </a:spcBef>
            </a:pPr>
            <a:r>
              <a:rPr lang="en-IN" sz="3200" spc="-140" dirty="0">
                <a:solidFill>
                  <a:srgbClr val="FF0000"/>
                </a:solidFill>
                <a:cs typeface="Times New Roman" panose="02020603050405020304"/>
              </a:rPr>
              <a:t>LV</a:t>
            </a:r>
            <a:r>
              <a:rPr lang="en-IN" sz="3200" spc="-30" dirty="0">
                <a:solidFill>
                  <a:srgbClr val="FF0000"/>
                </a:solidFill>
                <a:cs typeface="Times New Roman" panose="02020603050405020304"/>
              </a:rPr>
              <a:t> </a:t>
            </a:r>
            <a:r>
              <a:rPr lang="en-IN" sz="3200" spc="55" dirty="0">
                <a:solidFill>
                  <a:srgbClr val="FF0000"/>
                </a:solidFill>
                <a:cs typeface="Times New Roman" panose="02020603050405020304"/>
              </a:rPr>
              <a:t>pressure</a:t>
            </a:r>
            <a:r>
              <a:rPr lang="en-IN" sz="3200" spc="-40" dirty="0">
                <a:solidFill>
                  <a:srgbClr val="FF0000"/>
                </a:solidFill>
                <a:cs typeface="Times New Roman" panose="02020603050405020304"/>
              </a:rPr>
              <a:t> </a:t>
            </a:r>
            <a:r>
              <a:rPr lang="en-IN" sz="3200" spc="40" dirty="0">
                <a:solidFill>
                  <a:srgbClr val="FF0000"/>
                </a:solidFill>
                <a:cs typeface="Times New Roman" panose="02020603050405020304"/>
              </a:rPr>
              <a:t>increases</a:t>
            </a:r>
            <a:r>
              <a:rPr lang="en-IN" sz="3200" spc="-60" dirty="0">
                <a:solidFill>
                  <a:srgbClr val="FF0000"/>
                </a:solidFill>
                <a:cs typeface="Times New Roman" panose="02020603050405020304"/>
              </a:rPr>
              <a:t> </a:t>
            </a:r>
            <a:r>
              <a:rPr lang="en-IN" sz="3200" spc="90" dirty="0">
                <a:cs typeface="Times New Roman" panose="02020603050405020304"/>
              </a:rPr>
              <a:t>and</a:t>
            </a:r>
            <a:r>
              <a:rPr lang="en-IN" sz="3200" spc="-5" dirty="0">
                <a:cs typeface="Times New Roman" panose="02020603050405020304"/>
              </a:rPr>
              <a:t> </a:t>
            </a:r>
            <a:r>
              <a:rPr lang="en-IN" sz="3200" spc="90" dirty="0">
                <a:cs typeface="Times New Roman" panose="02020603050405020304"/>
              </a:rPr>
              <a:t>the</a:t>
            </a:r>
            <a:r>
              <a:rPr lang="en-IN" sz="3200" spc="-65" dirty="0">
                <a:cs typeface="Times New Roman" panose="02020603050405020304"/>
              </a:rPr>
              <a:t> </a:t>
            </a:r>
            <a:r>
              <a:rPr lang="en-IN" sz="3200" spc="50" dirty="0">
                <a:cs typeface="Times New Roman" panose="02020603050405020304"/>
              </a:rPr>
              <a:t>ascending</a:t>
            </a:r>
            <a:r>
              <a:rPr lang="en-IN" sz="3200" spc="-50" dirty="0">
                <a:cs typeface="Times New Roman" panose="02020603050405020304"/>
              </a:rPr>
              <a:t> </a:t>
            </a:r>
            <a:r>
              <a:rPr lang="en-IN" sz="3200" spc="50" dirty="0">
                <a:solidFill>
                  <a:srgbClr val="FF0000"/>
                </a:solidFill>
                <a:cs typeface="Times New Roman" panose="02020603050405020304"/>
              </a:rPr>
              <a:t>aortic</a:t>
            </a:r>
            <a:r>
              <a:rPr lang="en-IN" sz="3200" spc="-45" dirty="0">
                <a:solidFill>
                  <a:srgbClr val="FF0000"/>
                </a:solidFill>
                <a:cs typeface="Times New Roman" panose="02020603050405020304"/>
              </a:rPr>
              <a:t> </a:t>
            </a:r>
            <a:r>
              <a:rPr lang="en-IN" sz="3200" spc="55" dirty="0">
                <a:solidFill>
                  <a:srgbClr val="FF0000"/>
                </a:solidFill>
                <a:cs typeface="Times New Roman" panose="02020603050405020304"/>
              </a:rPr>
              <a:t>pressure</a:t>
            </a:r>
            <a:r>
              <a:rPr lang="en-IN" sz="3200" spc="-30" dirty="0">
                <a:solidFill>
                  <a:srgbClr val="FF0000"/>
                </a:solidFill>
                <a:cs typeface="Times New Roman" panose="02020603050405020304"/>
              </a:rPr>
              <a:t> </a:t>
            </a:r>
            <a:r>
              <a:rPr lang="en-IN" sz="3200" i="1" spc="10" dirty="0">
                <a:solidFill>
                  <a:srgbClr val="FF0000"/>
                </a:solidFill>
                <a:cs typeface="Times New Roman" panose="02020603050405020304"/>
              </a:rPr>
              <a:t>decreases</a:t>
            </a:r>
            <a:r>
              <a:rPr lang="en-IN" sz="3200" spc="10" dirty="0">
                <a:cs typeface="Times New Roman" panose="02020603050405020304"/>
              </a:rPr>
              <a:t>,</a:t>
            </a:r>
            <a:r>
              <a:rPr lang="en-IN" sz="3200" spc="-5" dirty="0">
                <a:cs typeface="Times New Roman" panose="02020603050405020304"/>
              </a:rPr>
              <a:t> </a:t>
            </a:r>
            <a:r>
              <a:rPr lang="en-IN" sz="3200" spc="55" dirty="0">
                <a:cs typeface="Times New Roman" panose="02020603050405020304"/>
              </a:rPr>
              <a:t>with</a:t>
            </a:r>
            <a:r>
              <a:rPr lang="en-IN" sz="3200" spc="-15" dirty="0">
                <a:cs typeface="Times New Roman" panose="02020603050405020304"/>
              </a:rPr>
              <a:t> </a:t>
            </a:r>
            <a:r>
              <a:rPr lang="en-IN" sz="3200" spc="85" dirty="0">
                <a:solidFill>
                  <a:srgbClr val="FF0000"/>
                </a:solidFill>
                <a:cs typeface="Times New Roman" panose="02020603050405020304"/>
              </a:rPr>
              <a:t>an</a:t>
            </a:r>
            <a:r>
              <a:rPr lang="en-IN" sz="3200" spc="-15" dirty="0">
                <a:solidFill>
                  <a:srgbClr val="FF0000"/>
                </a:solidFill>
                <a:cs typeface="Times New Roman" panose="02020603050405020304"/>
              </a:rPr>
              <a:t> </a:t>
            </a:r>
            <a:r>
              <a:rPr lang="en-IN" sz="3200" spc="45" dirty="0">
                <a:solidFill>
                  <a:srgbClr val="FF0000"/>
                </a:solidFill>
                <a:cs typeface="Times New Roman" panose="02020603050405020304"/>
              </a:rPr>
              <a:t>increase</a:t>
            </a:r>
            <a:r>
              <a:rPr lang="en-IN" sz="3200" spc="-40" dirty="0">
                <a:solidFill>
                  <a:srgbClr val="FF0000"/>
                </a:solidFill>
                <a:cs typeface="Times New Roman" panose="02020603050405020304"/>
              </a:rPr>
              <a:t> </a:t>
            </a:r>
            <a:r>
              <a:rPr lang="en-IN" sz="3200" spc="60" dirty="0">
                <a:solidFill>
                  <a:srgbClr val="FF0000"/>
                </a:solidFill>
                <a:cs typeface="Times New Roman" panose="02020603050405020304"/>
              </a:rPr>
              <a:t>in</a:t>
            </a:r>
            <a:r>
              <a:rPr lang="en-IN" sz="3200" spc="-15" dirty="0">
                <a:solidFill>
                  <a:srgbClr val="FF0000"/>
                </a:solidFill>
                <a:cs typeface="Times New Roman" panose="02020603050405020304"/>
              </a:rPr>
              <a:t> </a:t>
            </a:r>
            <a:r>
              <a:rPr lang="en-IN" sz="3200" spc="85" dirty="0">
                <a:solidFill>
                  <a:srgbClr val="FF0000"/>
                </a:solidFill>
                <a:cs typeface="Times New Roman" panose="02020603050405020304"/>
              </a:rPr>
              <a:t>the  </a:t>
            </a:r>
            <a:r>
              <a:rPr lang="en-IN" sz="3200" spc="-60" dirty="0">
                <a:solidFill>
                  <a:srgbClr val="FF0000"/>
                </a:solidFill>
                <a:cs typeface="Times New Roman" panose="02020603050405020304"/>
              </a:rPr>
              <a:t>LVOT</a:t>
            </a:r>
            <a:r>
              <a:rPr lang="en-IN" sz="3200" spc="-55" dirty="0">
                <a:solidFill>
                  <a:srgbClr val="FF0000"/>
                </a:solidFill>
                <a:cs typeface="Times New Roman" panose="02020603050405020304"/>
              </a:rPr>
              <a:t> </a:t>
            </a:r>
            <a:r>
              <a:rPr lang="en-IN" sz="3200" spc="55" dirty="0">
                <a:solidFill>
                  <a:srgbClr val="FF0000"/>
                </a:solidFill>
                <a:cs typeface="Times New Roman" panose="02020603050405020304"/>
              </a:rPr>
              <a:t>gradient</a:t>
            </a:r>
            <a:r>
              <a:rPr lang="en-IN" sz="2000" spc="55" dirty="0">
                <a:solidFill>
                  <a:srgbClr val="FFFF00"/>
                </a:solidFill>
                <a:cs typeface="Times New Roman" panose="02020603050405020304"/>
              </a:rPr>
              <a:t>.</a:t>
            </a:r>
          </a:p>
          <a:p>
            <a:r>
              <a:rPr lang="en-IN" spc="65" dirty="0" smtClean="0">
                <a:cs typeface="Times New Roman" panose="02020603050405020304"/>
              </a:rPr>
              <a:t>When gradient </a:t>
            </a:r>
            <a:r>
              <a:rPr lang="en-IN" spc="65" dirty="0">
                <a:cs typeface="Times New Roman" panose="02020603050405020304"/>
              </a:rPr>
              <a:t>increases, </a:t>
            </a:r>
            <a:r>
              <a:rPr lang="en-IN" spc="65" dirty="0" smtClean="0">
                <a:cs typeface="Times New Roman" panose="02020603050405020304"/>
              </a:rPr>
              <a:t>and  </a:t>
            </a:r>
            <a:r>
              <a:rPr lang="en-IN" spc="65" dirty="0">
                <a:cs typeface="Times New Roman" panose="02020603050405020304"/>
              </a:rPr>
              <a:t>the spike and dome configuration </a:t>
            </a:r>
            <a:r>
              <a:rPr lang="en-IN" spc="65" dirty="0" smtClean="0">
                <a:cs typeface="Times New Roman" panose="02020603050405020304"/>
              </a:rPr>
              <a:t>becomes  </a:t>
            </a:r>
            <a:r>
              <a:rPr lang="en-IN" spc="65" dirty="0">
                <a:cs typeface="Times New Roman" panose="02020603050405020304"/>
              </a:rPr>
              <a:t>more evident</a:t>
            </a:r>
            <a:r>
              <a:rPr lang="en-IN" spc="65" dirty="0" smtClean="0">
                <a:cs typeface="Times New Roman" panose="02020603050405020304"/>
              </a:rPr>
              <a:t>.</a:t>
            </a:r>
          </a:p>
          <a:p>
            <a:r>
              <a:rPr lang="en-IN" spc="85" dirty="0" smtClean="0">
                <a:effectLst/>
                <a:cs typeface="Times New Roman" panose="02020603050405020304"/>
              </a:rPr>
              <a:t>It can </a:t>
            </a:r>
            <a:r>
              <a:rPr lang="en-IN" spc="125" dirty="0">
                <a:effectLst/>
                <a:cs typeface="Times New Roman" panose="02020603050405020304"/>
              </a:rPr>
              <a:t>be </a:t>
            </a:r>
            <a:r>
              <a:rPr lang="en-IN" spc="140" dirty="0">
                <a:effectLst/>
                <a:cs typeface="Times New Roman" panose="02020603050405020304"/>
              </a:rPr>
              <a:t>seen </a:t>
            </a:r>
            <a:r>
              <a:rPr lang="en-IN" spc="155" dirty="0">
                <a:effectLst/>
                <a:cs typeface="Times New Roman" panose="02020603050405020304"/>
              </a:rPr>
              <a:t>on </a:t>
            </a:r>
            <a:r>
              <a:rPr lang="en-IN" spc="105" dirty="0">
                <a:effectLst/>
                <a:cs typeface="Times New Roman" panose="02020603050405020304"/>
              </a:rPr>
              <a:t>routine </a:t>
            </a:r>
            <a:r>
              <a:rPr lang="en-IN" spc="80" dirty="0">
                <a:effectLst/>
                <a:cs typeface="Times New Roman" panose="02020603050405020304"/>
              </a:rPr>
              <a:t>physical </a:t>
            </a:r>
            <a:r>
              <a:rPr lang="en-IN" spc="110" dirty="0">
                <a:effectLst/>
                <a:cs typeface="Times New Roman" panose="02020603050405020304"/>
              </a:rPr>
              <a:t>examination </a:t>
            </a:r>
            <a:r>
              <a:rPr lang="en-IN" spc="85" dirty="0">
                <a:effectLst/>
                <a:cs typeface="Times New Roman" panose="02020603050405020304"/>
              </a:rPr>
              <a:t>as </a:t>
            </a:r>
            <a:r>
              <a:rPr lang="en-IN" spc="60" dirty="0">
                <a:effectLst/>
                <a:cs typeface="Times New Roman" panose="02020603050405020304"/>
              </a:rPr>
              <a:t>a </a:t>
            </a:r>
            <a:r>
              <a:rPr lang="en-IN" spc="95" dirty="0">
                <a:effectLst/>
                <a:cs typeface="Times New Roman" panose="02020603050405020304"/>
              </a:rPr>
              <a:t>decrease </a:t>
            </a:r>
            <a:r>
              <a:rPr lang="en-IN" spc="114" dirty="0">
                <a:effectLst/>
                <a:cs typeface="Times New Roman" panose="02020603050405020304"/>
              </a:rPr>
              <a:t>in </a:t>
            </a:r>
            <a:r>
              <a:rPr lang="en-IN" spc="125" dirty="0">
                <a:effectLst/>
                <a:cs typeface="Times New Roman" panose="02020603050405020304"/>
              </a:rPr>
              <a:t>the </a:t>
            </a:r>
            <a:r>
              <a:rPr lang="en-IN" spc="114" dirty="0">
                <a:effectLst/>
                <a:cs typeface="Times New Roman" panose="02020603050405020304"/>
              </a:rPr>
              <a:t>pulse  </a:t>
            </a:r>
            <a:r>
              <a:rPr lang="en-IN" spc="85" dirty="0">
                <a:effectLst/>
                <a:cs typeface="Times New Roman" panose="02020603050405020304"/>
              </a:rPr>
              <a:t>pressure</a:t>
            </a:r>
            <a:r>
              <a:rPr lang="en-IN" spc="-95" dirty="0">
                <a:effectLst/>
                <a:cs typeface="Times New Roman" panose="02020603050405020304"/>
              </a:rPr>
              <a:t> </a:t>
            </a:r>
            <a:r>
              <a:rPr lang="en-IN" spc="114" dirty="0">
                <a:effectLst/>
                <a:cs typeface="Times New Roman" panose="02020603050405020304"/>
              </a:rPr>
              <a:t>in</a:t>
            </a:r>
            <a:r>
              <a:rPr lang="en-IN" spc="-65" dirty="0">
                <a:effectLst/>
                <a:cs typeface="Times New Roman" panose="02020603050405020304"/>
              </a:rPr>
              <a:t> </a:t>
            </a:r>
            <a:r>
              <a:rPr lang="en-IN" spc="125" dirty="0">
                <a:effectLst/>
                <a:cs typeface="Times New Roman" panose="02020603050405020304"/>
              </a:rPr>
              <a:t>the</a:t>
            </a:r>
            <a:r>
              <a:rPr lang="en-IN" spc="-70" dirty="0">
                <a:effectLst/>
                <a:cs typeface="Times New Roman" panose="02020603050405020304"/>
              </a:rPr>
              <a:t> </a:t>
            </a:r>
            <a:r>
              <a:rPr lang="en-IN" spc="25" dirty="0">
                <a:effectLst/>
                <a:cs typeface="Times New Roman" panose="02020603050405020304"/>
              </a:rPr>
              <a:t>post-PVC</a:t>
            </a:r>
            <a:r>
              <a:rPr lang="en-IN" spc="-50" dirty="0">
                <a:effectLst/>
                <a:cs typeface="Times New Roman" panose="02020603050405020304"/>
              </a:rPr>
              <a:t> </a:t>
            </a:r>
            <a:r>
              <a:rPr lang="en-IN" spc="95" dirty="0">
                <a:effectLst/>
                <a:cs typeface="Times New Roman" panose="02020603050405020304"/>
              </a:rPr>
              <a:t>beat</a:t>
            </a:r>
            <a:r>
              <a:rPr lang="en-IN" spc="-50" dirty="0">
                <a:effectLst/>
                <a:cs typeface="Times New Roman" panose="02020603050405020304"/>
              </a:rPr>
              <a:t> </a:t>
            </a:r>
            <a:r>
              <a:rPr lang="en-IN" spc="114" dirty="0">
                <a:effectLst/>
                <a:cs typeface="Times New Roman" panose="02020603050405020304"/>
              </a:rPr>
              <a:t>in</a:t>
            </a:r>
            <a:r>
              <a:rPr lang="en-IN" spc="-55" dirty="0">
                <a:effectLst/>
                <a:cs typeface="Times New Roman" panose="02020603050405020304"/>
              </a:rPr>
              <a:t> </a:t>
            </a:r>
            <a:r>
              <a:rPr lang="en-IN" spc="95" dirty="0">
                <a:effectLst/>
                <a:cs typeface="Times New Roman" panose="02020603050405020304"/>
              </a:rPr>
              <a:t>individuals</a:t>
            </a:r>
            <a:r>
              <a:rPr lang="en-IN" spc="-140" dirty="0">
                <a:effectLst/>
                <a:cs typeface="Times New Roman" panose="02020603050405020304"/>
              </a:rPr>
              <a:t> </a:t>
            </a:r>
            <a:r>
              <a:rPr lang="en-IN" spc="95" dirty="0">
                <a:effectLst/>
                <a:cs typeface="Times New Roman" panose="02020603050405020304"/>
              </a:rPr>
              <a:t>with</a:t>
            </a:r>
            <a:r>
              <a:rPr lang="en-IN" spc="-30" dirty="0">
                <a:effectLst/>
                <a:cs typeface="Times New Roman" panose="02020603050405020304"/>
              </a:rPr>
              <a:t> </a:t>
            </a:r>
            <a:r>
              <a:rPr lang="en-IN" spc="5" dirty="0">
                <a:effectLst/>
                <a:cs typeface="Times New Roman" panose="02020603050405020304"/>
              </a:rPr>
              <a:t>HCM.</a:t>
            </a:r>
            <a:endParaRPr lang="en-IN" dirty="0">
              <a:effectLst/>
              <a:cs typeface="Times New Roman" panose="02020603050405020304"/>
            </a:endParaRPr>
          </a:p>
          <a:p>
            <a:endParaRPr lang="en-IN" spc="65" dirty="0" smtClean="0">
              <a:latin typeface="Times New Roman" panose="02020603050405020304"/>
              <a:cs typeface="Times New Roman" panose="02020603050405020304"/>
            </a:endParaRPr>
          </a:p>
          <a:p>
            <a:endParaRPr lang="en-IN" spc="65" dirty="0" smtClean="0">
              <a:latin typeface="Times New Roman" panose="02020603050405020304"/>
              <a:cs typeface="Times New Roman" panose="02020603050405020304"/>
            </a:endParaRPr>
          </a:p>
          <a:p>
            <a:endParaRPr lang="en-IN" spc="65" dirty="0">
              <a:latin typeface="Times New Roman" panose="02020603050405020304"/>
              <a:cs typeface="Times New Roman" panose="02020603050405020304"/>
            </a:endParaRPr>
          </a:p>
          <a:p>
            <a:endParaRPr lang="en-IN"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Pull back tracing (LV-Aorta)-HOCM </a:t>
            </a:r>
            <a:r>
              <a:rPr lang="en-US" dirty="0" err="1" smtClean="0">
                <a:solidFill>
                  <a:srgbClr val="FF0000"/>
                </a:solidFill>
              </a:rPr>
              <a:t>vs</a:t>
            </a:r>
            <a:r>
              <a:rPr lang="en-US" dirty="0" smtClean="0">
                <a:solidFill>
                  <a:srgbClr val="FF0000"/>
                </a:solidFill>
              </a:rPr>
              <a:t> AS</a:t>
            </a:r>
            <a:endParaRPr lang="en-IN" dirty="0">
              <a:solidFill>
                <a:srgbClr val="FF0000"/>
              </a:solidFill>
            </a:endParaRPr>
          </a:p>
        </p:txBody>
      </p:sp>
      <p:pic>
        <p:nvPicPr>
          <p:cNvPr id="6146" name="Picture 2"/>
          <p:cNvPicPr>
            <a:picLocks noGrp="1" noChangeAspect="1" noChangeArrowheads="1"/>
          </p:cNvPicPr>
          <p:nvPr>
            <p:ph sz="quarter" idx="1"/>
          </p:nvPr>
        </p:nvPicPr>
        <p:blipFill>
          <a:blip r:embed="rId2"/>
          <a:srcRect/>
          <a:stretch>
            <a:fillRect/>
          </a:stretch>
        </p:blipFill>
        <p:spPr bwMode="auto">
          <a:xfrm>
            <a:off x="0" y="1456936"/>
            <a:ext cx="12192000" cy="2990850"/>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0" y="4086808"/>
            <a:ext cx="12192000" cy="2771191"/>
          </a:xfrm>
          <a:prstGeom prst="rect">
            <a:avLst/>
          </a:prstGeom>
          <a:noFill/>
          <a:ln w="9525">
            <a:noFill/>
            <a:miter lim="800000"/>
            <a:headEnd/>
            <a:tailEnd/>
          </a:ln>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sz="quarter" idx="1"/>
          </p:nvPr>
        </p:nvPicPr>
        <p:blipFill rotWithShape="1">
          <a:blip r:embed="rId2">
            <a:extLst>
              <a:ext uri="{28A0092B-C50C-407E-A947-70E740481C1C}">
                <a14:useLocalDpi xmlns="" xmlns:a14="http://schemas.microsoft.com/office/drawing/2010/main" val="0"/>
              </a:ext>
            </a:extLst>
          </a:blip>
          <a:srcRect l="22059" t="22993" r="36176" b="20247"/>
          <a:stretch>
            <a:fillRect/>
          </a:stretch>
        </p:blipFill>
        <p:spPr>
          <a:xfrm>
            <a:off x="541177" y="1586205"/>
            <a:ext cx="11290040" cy="52717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3082"/>
            <a:ext cx="12192000" cy="1326321"/>
          </a:xfrm>
        </p:spPr>
        <p:txBody>
          <a:bodyPr>
            <a:normAutofit/>
          </a:bodyPr>
          <a:lstStyle/>
          <a:p>
            <a:pPr algn="ctr"/>
            <a:r>
              <a:rPr lang="en-IN" b="1" dirty="0" smtClean="0">
                <a:solidFill>
                  <a:srgbClr val="FF0000"/>
                </a:solidFill>
              </a:rPr>
              <a:t>HCM guidelines for risk stratification and ICD </a:t>
            </a:r>
            <a:endParaRPr lang="en-IN" b="1" dirty="0">
              <a:solidFill>
                <a:srgbClr val="FF0000"/>
              </a:solidFill>
            </a:endParaRPr>
          </a:p>
        </p:txBody>
      </p:sp>
      <p:pic>
        <p:nvPicPr>
          <p:cNvPr id="4" name="Content Placeholder 3"/>
          <p:cNvPicPr>
            <a:picLocks noGrp="1" noChangeAspect="1"/>
          </p:cNvPicPr>
          <p:nvPr>
            <p:ph sz="quarter" idx="1"/>
          </p:nvPr>
        </p:nvPicPr>
        <p:blipFill rotWithShape="1">
          <a:blip r:embed="rId2">
            <a:extLst>
              <a:ext uri="{28A0092B-C50C-407E-A947-70E740481C1C}">
                <a14:useLocalDpi xmlns="" xmlns:a14="http://schemas.microsoft.com/office/drawing/2010/main" val="0"/>
              </a:ext>
            </a:extLst>
          </a:blip>
          <a:srcRect b="46749"/>
          <a:stretch>
            <a:fillRect/>
          </a:stretch>
        </p:blipFill>
        <p:spPr>
          <a:xfrm>
            <a:off x="0" y="1586205"/>
            <a:ext cx="12192000" cy="3732244"/>
          </a:xfrm>
        </p:spPr>
      </p:pic>
      <p:pic>
        <p:nvPicPr>
          <p:cNvPr id="5" name="Content Placeholder 3"/>
          <p:cNvPicPr>
            <a:picLocks noChangeAspect="1"/>
          </p:cNvPicPr>
          <p:nvPr/>
        </p:nvPicPr>
        <p:blipFill rotWithShape="1">
          <a:blip r:embed="rId2">
            <a:extLst>
              <a:ext uri="{28A0092B-C50C-407E-A947-70E740481C1C}">
                <a14:useLocalDpi xmlns="" xmlns:a14="http://schemas.microsoft.com/office/drawing/2010/main" val="0"/>
              </a:ext>
            </a:extLst>
          </a:blip>
          <a:srcRect t="80253"/>
          <a:stretch>
            <a:fillRect/>
          </a:stretch>
        </p:blipFill>
        <p:spPr>
          <a:xfrm>
            <a:off x="0" y="5299788"/>
            <a:ext cx="12192000" cy="1558212"/>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8610600" cy="609600"/>
          </a:xfrm>
        </p:spPr>
        <p:txBody>
          <a:bodyPr>
            <a:normAutofit/>
          </a:bodyPr>
          <a:lstStyle/>
          <a:p>
            <a:r>
              <a:rPr lang="en-IN" sz="2800" dirty="0">
                <a:solidFill>
                  <a:srgbClr val="FF0000"/>
                </a:solidFill>
                <a:latin typeface="Arial Narrow" panose="020B0606020202030204" pitchFamily="34" charset="0"/>
              </a:rPr>
              <a:t>POTENTIAL ARBITRATORS FOR PRIMARY PREVENTION</a:t>
            </a:r>
            <a:endParaRPr lang="en-US" sz="2800" dirty="0">
              <a:solidFill>
                <a:srgbClr val="FF0000"/>
              </a:solidFill>
              <a:latin typeface="Arial Narrow" panose="020B0606020202030204" pitchFamily="34" charset="0"/>
            </a:endParaRPr>
          </a:p>
        </p:txBody>
      </p:sp>
      <p:graphicFrame>
        <p:nvGraphicFramePr>
          <p:cNvPr id="4" name="Content Placeholder 3"/>
          <p:cNvGraphicFramePr>
            <a:graphicFrameLocks noGrp="1"/>
          </p:cNvGraphicFramePr>
          <p:nvPr>
            <p:ph sz="quarter" idx="1"/>
          </p:nvPr>
        </p:nvGraphicFramePr>
        <p:xfrm>
          <a:off x="1676400" y="838200"/>
          <a:ext cx="8763000" cy="579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4" y="268941"/>
            <a:ext cx="10353761" cy="1326321"/>
          </a:xfrm>
        </p:spPr>
        <p:txBody>
          <a:bodyPr/>
          <a:lstStyle/>
          <a:p>
            <a:r>
              <a:rPr lang="en-IN" sz="3200" b="1" dirty="0">
                <a:solidFill>
                  <a:srgbClr val="FF0000"/>
                </a:solidFill>
              </a:rPr>
              <a:t>GENETIC AND INHERITANCE </a:t>
            </a:r>
            <a:r>
              <a:rPr lang="en-IN" sz="3200" dirty="0">
                <a:solidFill>
                  <a:srgbClr val="FFFF00"/>
                </a:solidFill>
              </a:rPr>
              <a:t/>
            </a:r>
            <a:br>
              <a:rPr lang="en-IN" sz="3200" dirty="0">
                <a:solidFill>
                  <a:srgbClr val="FFFF00"/>
                </a:solidFill>
              </a:rPr>
            </a:br>
            <a:endParaRPr lang="en-IN" dirty="0"/>
          </a:p>
        </p:txBody>
      </p:sp>
      <p:sp>
        <p:nvSpPr>
          <p:cNvPr id="3" name="Content Placeholder 2"/>
          <p:cNvSpPr>
            <a:spLocks noGrp="1"/>
          </p:cNvSpPr>
          <p:nvPr>
            <p:ph sz="quarter" idx="1"/>
          </p:nvPr>
        </p:nvSpPr>
        <p:spPr>
          <a:xfrm>
            <a:off x="0" y="1604866"/>
            <a:ext cx="12191999" cy="5253134"/>
          </a:xfrm>
        </p:spPr>
        <p:txBody>
          <a:bodyPr>
            <a:normAutofit/>
          </a:bodyPr>
          <a:lstStyle/>
          <a:p>
            <a:r>
              <a:rPr lang="en-US" sz="2200" b="1" dirty="0" smtClean="0">
                <a:solidFill>
                  <a:srgbClr val="FF0000"/>
                </a:solidFill>
                <a:ea typeface="AR PL SungtiL GB" charset="0"/>
                <a:cs typeface="AR PL SungtiL GB" charset="0"/>
              </a:rPr>
              <a:t>Autosomal </a:t>
            </a:r>
            <a:r>
              <a:rPr lang="en-US" sz="2200" b="1" dirty="0">
                <a:solidFill>
                  <a:srgbClr val="FF0000"/>
                </a:solidFill>
                <a:ea typeface="AR PL SungtiL GB" charset="0"/>
                <a:cs typeface="AR PL SungtiL GB" charset="0"/>
              </a:rPr>
              <a:t>dominant </a:t>
            </a:r>
            <a:r>
              <a:rPr lang="en-US" sz="2200" dirty="0">
                <a:ea typeface="AR PL SungtiL GB" charset="0"/>
                <a:cs typeface="AR PL SungtiL GB" charset="0"/>
              </a:rPr>
              <a:t>inheritance </a:t>
            </a:r>
            <a:r>
              <a:rPr lang="en-US" sz="2200" dirty="0" smtClean="0">
                <a:solidFill>
                  <a:srgbClr val="FFFF00"/>
                </a:solidFill>
                <a:ea typeface="AR PL SungtiL GB" charset="0"/>
                <a:cs typeface="AR PL SungtiL GB" charset="0"/>
              </a:rPr>
              <a:t>- </a:t>
            </a:r>
            <a:r>
              <a:rPr lang="en-IN" sz="2200" b="1" dirty="0" smtClean="0">
                <a:solidFill>
                  <a:srgbClr val="FF0000"/>
                </a:solidFill>
                <a:effectLst/>
              </a:rPr>
              <a:t>variable </a:t>
            </a:r>
            <a:r>
              <a:rPr lang="en-IN" sz="2200" b="1" dirty="0">
                <a:solidFill>
                  <a:srgbClr val="FF0000"/>
                </a:solidFill>
                <a:effectLst/>
              </a:rPr>
              <a:t>penetrance </a:t>
            </a:r>
            <a:r>
              <a:rPr lang="en-IN" sz="2200" dirty="0">
                <a:effectLst/>
              </a:rPr>
              <a:t>can result in </a:t>
            </a:r>
            <a:r>
              <a:rPr lang="en-IN" sz="2200" dirty="0" smtClean="0">
                <a:effectLst/>
              </a:rPr>
              <a:t>differences </a:t>
            </a:r>
            <a:r>
              <a:rPr lang="en-IN" sz="2200" dirty="0">
                <a:effectLst/>
              </a:rPr>
              <a:t>in onset and severity of clinical </a:t>
            </a:r>
            <a:r>
              <a:rPr lang="en-IN" sz="2200" dirty="0" smtClean="0">
                <a:effectLst/>
              </a:rPr>
              <a:t>manifestations .</a:t>
            </a:r>
          </a:p>
          <a:p>
            <a:endParaRPr lang="en-US" sz="2200" dirty="0">
              <a:ea typeface="AR PL SungtiL GB" charset="0"/>
              <a:cs typeface="AR PL SungtiL GB" charset="0"/>
            </a:endParaRPr>
          </a:p>
          <a:p>
            <a:r>
              <a:rPr lang="en-IN" sz="2200" dirty="0">
                <a:effectLst/>
              </a:rPr>
              <a:t>HCM is known to be caused by </a:t>
            </a:r>
            <a:r>
              <a:rPr lang="en-IN" sz="2200" dirty="0">
                <a:solidFill>
                  <a:srgbClr val="FF0000"/>
                </a:solidFill>
                <a:effectLst/>
              </a:rPr>
              <a:t>mutations in 11 or more genes </a:t>
            </a:r>
            <a:r>
              <a:rPr lang="en-IN" sz="2200" dirty="0">
                <a:effectLst/>
              </a:rPr>
              <a:t>encoding </a:t>
            </a:r>
            <a:r>
              <a:rPr lang="en-IN" sz="2200" b="1" dirty="0" smtClean="0">
                <a:solidFill>
                  <a:srgbClr val="FF0000"/>
                </a:solidFill>
                <a:effectLst/>
              </a:rPr>
              <a:t>sarcomere proteins </a:t>
            </a:r>
            <a:r>
              <a:rPr lang="en-IN" sz="2200" dirty="0" smtClean="0">
                <a:effectLst/>
              </a:rPr>
              <a:t>. (thick filament , thin filament , intermediate filament and Z disc)</a:t>
            </a:r>
          </a:p>
          <a:p>
            <a:endParaRPr lang="en-IN" sz="2200" dirty="0" smtClean="0">
              <a:effectLst/>
            </a:endParaRPr>
          </a:p>
          <a:p>
            <a:endParaRPr lang="en-IN" sz="2200" dirty="0">
              <a:effectLst/>
            </a:endParaRPr>
          </a:p>
          <a:p>
            <a:r>
              <a:rPr lang="en-IN" sz="2200" dirty="0">
                <a:effectLst/>
              </a:rPr>
              <a:t>β-myosin heavy chain (</a:t>
            </a:r>
            <a:r>
              <a:rPr lang="en-IN" sz="2200" i="1" dirty="0">
                <a:effectLst/>
              </a:rPr>
              <a:t>MYH7</a:t>
            </a:r>
            <a:r>
              <a:rPr lang="en-IN" sz="2200" dirty="0">
                <a:effectLst/>
              </a:rPr>
              <a:t>) and myosin-binding protein C (</a:t>
            </a:r>
            <a:r>
              <a:rPr lang="en-IN" sz="2200" i="1" dirty="0">
                <a:effectLst/>
              </a:rPr>
              <a:t>MYBPC3</a:t>
            </a:r>
            <a:r>
              <a:rPr lang="en-IN" sz="2200" dirty="0">
                <a:effectLst/>
              </a:rPr>
              <a:t>) </a:t>
            </a:r>
            <a:r>
              <a:rPr lang="en-IN" sz="2200" dirty="0" smtClean="0">
                <a:solidFill>
                  <a:srgbClr val="FF0000"/>
                </a:solidFill>
                <a:effectLst/>
              </a:rPr>
              <a:t>– 70%</a:t>
            </a:r>
          </a:p>
          <a:p>
            <a:endParaRPr lang="en-IN" sz="2200" dirty="0" smtClean="0">
              <a:solidFill>
                <a:srgbClr val="FF0000"/>
              </a:solidFill>
              <a:effectLst/>
            </a:endParaRPr>
          </a:p>
          <a:p>
            <a:r>
              <a:rPr lang="en-IN" sz="2200" dirty="0">
                <a:effectLst/>
              </a:rPr>
              <a:t>Troponin T </a:t>
            </a:r>
            <a:r>
              <a:rPr lang="en-IN" sz="2200" i="1" dirty="0">
                <a:effectLst/>
              </a:rPr>
              <a:t>(TNNT2</a:t>
            </a:r>
            <a:r>
              <a:rPr lang="en-IN" sz="2200" dirty="0">
                <a:effectLst/>
              </a:rPr>
              <a:t>), troponin I (</a:t>
            </a:r>
            <a:r>
              <a:rPr lang="en-IN" sz="2200" i="1" dirty="0">
                <a:effectLst/>
              </a:rPr>
              <a:t>TNNI3</a:t>
            </a:r>
            <a:r>
              <a:rPr lang="en-IN" sz="2200" dirty="0">
                <a:effectLst/>
              </a:rPr>
              <a:t>), and </a:t>
            </a:r>
            <a:r>
              <a:rPr lang="en-IN" sz="2200" dirty="0" smtClean="0">
                <a:effectLst/>
              </a:rPr>
              <a:t>others </a:t>
            </a:r>
            <a:r>
              <a:rPr lang="en-IN" sz="2200" dirty="0" smtClean="0"/>
              <a:t>-5%</a:t>
            </a:r>
          </a:p>
          <a:p>
            <a:endParaRPr lang="en-IN" sz="2200" dirty="0" smtClean="0">
              <a:solidFill>
                <a:srgbClr val="FFFF00"/>
              </a:solidFill>
              <a:effectLst/>
            </a:endParaRPr>
          </a:p>
          <a:p>
            <a:r>
              <a:rPr lang="en-IN" sz="2200" dirty="0" smtClean="0">
                <a:effectLst/>
              </a:rPr>
              <a:t>1500 mutations (largely missense) – unique to a family .</a:t>
            </a:r>
          </a:p>
          <a:p>
            <a:endParaRPr lang="en-IN" sz="2800" dirty="0"/>
          </a:p>
          <a:p>
            <a:endParaRPr lang="en-IN" dirty="0" smtClean="0">
              <a:effectLst/>
            </a:endParaRPr>
          </a:p>
          <a:p>
            <a:endParaRPr lang="en-IN" dirty="0" smtClean="0">
              <a:effectLst/>
            </a:endParaRPr>
          </a:p>
          <a:p>
            <a:endParaRPr lang="en-IN" dirty="0">
              <a:effectLst/>
            </a:endParaRPr>
          </a:p>
          <a:p>
            <a:endParaRPr lang="en-IN"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Picture 2"/>
          <p:cNvPicPr>
            <a:picLocks noGrp="1" noChangeAspect="1" noChangeArrowheads="1"/>
          </p:cNvPicPr>
          <p:nvPr>
            <p:ph sz="quarter" idx="1"/>
          </p:nvPr>
        </p:nvPicPr>
        <p:blipFill>
          <a:blip r:embed="rId2"/>
          <a:srcRect/>
          <a:stretch>
            <a:fillRect/>
          </a:stretch>
        </p:blipFill>
        <p:spPr bwMode="auto">
          <a:xfrm>
            <a:off x="429208" y="125676"/>
            <a:ext cx="11476653" cy="6732324"/>
          </a:xfrm>
          <a:prstGeom prst="rect">
            <a:avLst/>
          </a:prstGeom>
          <a:noFill/>
          <a:ln w="9360" cap="flat">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sz="quarter" idx="1"/>
          </p:nvPr>
        </p:nvPicPr>
        <p:blipFill rotWithShape="1">
          <a:blip r:embed="rId2">
            <a:extLst>
              <a:ext uri="{28A0092B-C50C-407E-A947-70E740481C1C}">
                <a14:useLocalDpi xmlns="" xmlns:a14="http://schemas.microsoft.com/office/drawing/2010/main" val="0"/>
              </a:ext>
            </a:extLst>
          </a:blip>
          <a:srcRect t="46851" b="7332"/>
          <a:stretch>
            <a:fillRect/>
          </a:stretch>
        </p:blipFill>
        <p:spPr>
          <a:xfrm>
            <a:off x="1" y="1935920"/>
            <a:ext cx="12192000" cy="4922079"/>
          </a:xfrm>
          <a:prstGeom prst="rect">
            <a:avLst/>
          </a:prstGeom>
        </p:spPr>
      </p:pic>
      <p:pic>
        <p:nvPicPr>
          <p:cNvPr id="5" name="Content Placeholder 3"/>
          <p:cNvPicPr>
            <a:picLocks noChangeAspect="1"/>
          </p:cNvPicPr>
          <p:nvPr/>
        </p:nvPicPr>
        <p:blipFill rotWithShape="1">
          <a:blip r:embed="rId2">
            <a:extLst>
              <a:ext uri="{28A0092B-C50C-407E-A947-70E740481C1C}">
                <a14:useLocalDpi xmlns="" xmlns:a14="http://schemas.microsoft.com/office/drawing/2010/main" val="0"/>
              </a:ext>
            </a:extLst>
          </a:blip>
          <a:srcRect t="13252" b="75919"/>
          <a:stretch>
            <a:fillRect/>
          </a:stretch>
        </p:blipFill>
        <p:spPr>
          <a:xfrm>
            <a:off x="1" y="0"/>
            <a:ext cx="12192000" cy="1935921"/>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74180" y="1679510"/>
            <a:ext cx="5750774" cy="5178490"/>
          </a:xfrm>
        </p:spPr>
        <p:txBody>
          <a:bodyPr>
            <a:normAutofit fontScale="92500" lnSpcReduction="10000"/>
          </a:bodyPr>
          <a:lstStyle/>
          <a:p>
            <a:r>
              <a:rPr lang="en-IN" dirty="0" smtClean="0"/>
              <a:t>SCD </a:t>
            </a:r>
            <a:r>
              <a:rPr lang="en-IN" dirty="0" smtClean="0">
                <a:sym typeface="Wingdings" panose="05000000000000000000" pitchFamily="2" charset="2"/>
              </a:rPr>
              <a:t> adolescents and young adults &lt;30y.</a:t>
            </a:r>
          </a:p>
          <a:p>
            <a:r>
              <a:rPr lang="en-IN" dirty="0" smtClean="0">
                <a:sym typeface="Wingdings" panose="05000000000000000000" pitchFamily="2" charset="2"/>
              </a:rPr>
              <a:t>Less common beyond 60y despite risk factors for SCD.</a:t>
            </a:r>
          </a:p>
          <a:p>
            <a:r>
              <a:rPr lang="en-IN" dirty="0">
                <a:effectLst/>
              </a:rPr>
              <a:t>HCM is the most common cardiovascular cause of SD in competitive </a:t>
            </a:r>
            <a:r>
              <a:rPr lang="en-IN" dirty="0" smtClean="0">
                <a:effectLst/>
              </a:rPr>
              <a:t>athletes.</a:t>
            </a:r>
          </a:p>
          <a:p>
            <a:r>
              <a:rPr lang="en-IN" dirty="0" err="1" smtClean="0">
                <a:solidFill>
                  <a:srgbClr val="FF0000"/>
                </a:solidFill>
              </a:rPr>
              <a:t>ExtensiveE</a:t>
            </a:r>
            <a:r>
              <a:rPr lang="en-IN" dirty="0" smtClean="0">
                <a:solidFill>
                  <a:srgbClr val="FF0000"/>
                </a:solidFill>
              </a:rPr>
              <a:t> </a:t>
            </a:r>
            <a:r>
              <a:rPr lang="en-IN" dirty="0">
                <a:solidFill>
                  <a:srgbClr val="FF0000"/>
                </a:solidFill>
                <a:effectLst/>
              </a:rPr>
              <a:t>LGE on contrast- </a:t>
            </a:r>
            <a:r>
              <a:rPr lang="en-IN" dirty="0" smtClean="0">
                <a:effectLst/>
              </a:rPr>
              <a:t>enhanced </a:t>
            </a:r>
            <a:r>
              <a:rPr lang="en-IN" dirty="0">
                <a:effectLst/>
              </a:rPr>
              <a:t>CMR (particularly when it is present in </a:t>
            </a:r>
            <a:r>
              <a:rPr lang="en-IN" dirty="0">
                <a:solidFill>
                  <a:srgbClr val="FF0000"/>
                </a:solidFill>
                <a:effectLst/>
              </a:rPr>
              <a:t>15% </a:t>
            </a:r>
            <a:r>
              <a:rPr lang="en-IN" dirty="0">
                <a:effectLst/>
              </a:rPr>
              <a:t>or more of the LV mass) </a:t>
            </a:r>
            <a:r>
              <a:rPr lang="en-IN" dirty="0" smtClean="0">
                <a:effectLst/>
              </a:rPr>
              <a:t>- </a:t>
            </a:r>
            <a:r>
              <a:rPr lang="en-IN" dirty="0">
                <a:solidFill>
                  <a:srgbClr val="FF0000"/>
                </a:solidFill>
                <a:effectLst/>
              </a:rPr>
              <a:t>independent predictor of SD, </a:t>
            </a:r>
            <a:r>
              <a:rPr lang="en-IN" dirty="0">
                <a:effectLst/>
              </a:rPr>
              <a:t>even in the </a:t>
            </a:r>
            <a:r>
              <a:rPr lang="en-IN" dirty="0" smtClean="0">
                <a:effectLst/>
              </a:rPr>
              <a:t>absence </a:t>
            </a:r>
            <a:r>
              <a:rPr lang="en-IN" dirty="0">
                <a:effectLst/>
              </a:rPr>
              <a:t>of conventional risk </a:t>
            </a:r>
            <a:r>
              <a:rPr lang="en-IN" dirty="0" smtClean="0">
                <a:effectLst/>
              </a:rPr>
              <a:t>factors .</a:t>
            </a:r>
          </a:p>
          <a:p>
            <a:endParaRPr lang="en-IN" dirty="0"/>
          </a:p>
        </p:txBody>
      </p:sp>
      <p:pic>
        <p:nvPicPr>
          <p:cNvPr id="4" name="Picture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532424" y="944191"/>
            <a:ext cx="5184729" cy="4946655"/>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normAutofit lnSpcReduction="10000"/>
          </a:bodyPr>
          <a:lstStyle/>
          <a:p>
            <a:r>
              <a:rPr lang="en-US" dirty="0" smtClean="0">
                <a:solidFill>
                  <a:srgbClr val="FF0000"/>
                </a:solidFill>
              </a:rPr>
              <a:t>SCD</a:t>
            </a:r>
            <a:r>
              <a:rPr lang="en-US" dirty="0" smtClean="0"/>
              <a:t> –Unrelated to pattern/location of hypertrophy/LVOT gradient</a:t>
            </a:r>
          </a:p>
          <a:p>
            <a:pPr>
              <a:buNone/>
            </a:pPr>
            <a:r>
              <a:rPr lang="en-US" dirty="0" smtClean="0"/>
              <a:t>              Directly </a:t>
            </a:r>
            <a:r>
              <a:rPr lang="en-US" dirty="0" smtClean="0"/>
              <a:t>related to </a:t>
            </a:r>
            <a:r>
              <a:rPr lang="en-US" dirty="0" smtClean="0">
                <a:solidFill>
                  <a:srgbClr val="FF0000"/>
                </a:solidFill>
              </a:rPr>
              <a:t>LV thickening</a:t>
            </a:r>
            <a:r>
              <a:rPr lang="en-US" dirty="0" smtClean="0"/>
              <a:t>(&gt;30mm)</a:t>
            </a:r>
            <a:endParaRPr lang="en-US" dirty="0" smtClean="0"/>
          </a:p>
          <a:p>
            <a:endParaRPr lang="en-US" dirty="0" smtClean="0"/>
          </a:p>
          <a:p>
            <a:r>
              <a:rPr lang="en-US" dirty="0" smtClean="0">
                <a:solidFill>
                  <a:srgbClr val="FF0000"/>
                </a:solidFill>
              </a:rPr>
              <a:t>LVOT gradient </a:t>
            </a:r>
            <a:r>
              <a:rPr lang="en-US" dirty="0" smtClean="0"/>
              <a:t>–directly related to risk of </a:t>
            </a:r>
            <a:r>
              <a:rPr lang="en-US" dirty="0" smtClean="0">
                <a:solidFill>
                  <a:srgbClr val="FF0000"/>
                </a:solidFill>
              </a:rPr>
              <a:t>heart </a:t>
            </a:r>
            <a:r>
              <a:rPr lang="en-US" dirty="0" err="1" smtClean="0">
                <a:solidFill>
                  <a:srgbClr val="FF0000"/>
                </a:solidFill>
              </a:rPr>
              <a:t>failure</a:t>
            </a:r>
            <a:r>
              <a:rPr lang="en-US" dirty="0" err="1" smtClean="0"/>
              <a:t>,not</a:t>
            </a:r>
            <a:r>
              <a:rPr lang="en-US" dirty="0" smtClean="0"/>
              <a:t> SCD</a:t>
            </a:r>
          </a:p>
          <a:p>
            <a:pPr>
              <a:buNone/>
            </a:pPr>
            <a:r>
              <a:rPr lang="en-US" dirty="0" smtClean="0"/>
              <a:t>             </a:t>
            </a:r>
          </a:p>
          <a:p>
            <a:pPr>
              <a:buNone/>
            </a:pPr>
            <a:endParaRPr lang="en-US" dirty="0" smtClean="0"/>
          </a:p>
          <a:p>
            <a:pPr>
              <a:buNone/>
            </a:pPr>
            <a:endParaRPr lang="en-US" dirty="0" smtClean="0"/>
          </a:p>
          <a:p>
            <a:pPr>
              <a:buNone/>
            </a:pPr>
            <a:endParaRPr lang="en-US" dirty="0" smtClean="0"/>
          </a:p>
          <a:p>
            <a:pPr>
              <a:buNone/>
            </a:pPr>
            <a:r>
              <a:rPr lang="en-US" dirty="0" smtClean="0"/>
              <a:t>   </a:t>
            </a:r>
            <a:endParaRPr lang="en-US" dirty="0" smtClean="0"/>
          </a:p>
          <a:p>
            <a:endParaRPr lang="en-IN"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724" y="-122883"/>
            <a:ext cx="10353761" cy="1326321"/>
          </a:xfrm>
        </p:spPr>
        <p:txBody>
          <a:bodyPr/>
          <a:lstStyle/>
          <a:p>
            <a:r>
              <a:rPr lang="en-IN" b="1" dirty="0" smtClean="0">
                <a:solidFill>
                  <a:srgbClr val="FF0000"/>
                </a:solidFill>
              </a:rPr>
              <a:t>MANAGEMENT</a:t>
            </a:r>
            <a:endParaRPr lang="en-IN" b="1" dirty="0">
              <a:solidFill>
                <a:srgbClr val="FF0000"/>
              </a:solidFill>
            </a:endParaRPr>
          </a:p>
        </p:txBody>
      </p:sp>
      <p:sp>
        <p:nvSpPr>
          <p:cNvPr id="3" name="Content Placeholder 2"/>
          <p:cNvSpPr>
            <a:spLocks noGrp="1"/>
          </p:cNvSpPr>
          <p:nvPr>
            <p:ph sz="quarter" idx="1"/>
          </p:nvPr>
        </p:nvSpPr>
        <p:spPr>
          <a:xfrm>
            <a:off x="429208" y="1772815"/>
            <a:ext cx="10838349" cy="4681773"/>
          </a:xfrm>
        </p:spPr>
        <p:txBody>
          <a:bodyPr/>
          <a:lstStyle/>
          <a:p>
            <a:r>
              <a:rPr lang="en-IN" b="1" dirty="0" smtClean="0">
                <a:solidFill>
                  <a:srgbClr val="FF0000"/>
                </a:solidFill>
              </a:rPr>
              <a:t>PREVENTION OF SCD</a:t>
            </a:r>
            <a:endParaRPr lang="en-IN" b="1" dirty="0">
              <a:solidFill>
                <a:srgbClr val="FF0000"/>
              </a:solidFill>
            </a:endParaRPr>
          </a:p>
        </p:txBody>
      </p:sp>
      <p:pic>
        <p:nvPicPr>
          <p:cNvPr id="4" name="Content Placeholder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810869" y="2295331"/>
            <a:ext cx="9087285" cy="4325006"/>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6" y="268941"/>
            <a:ext cx="10353761" cy="1326321"/>
          </a:xfrm>
        </p:spPr>
        <p:txBody>
          <a:bodyPr/>
          <a:lstStyle/>
          <a:p>
            <a:r>
              <a:rPr lang="en-US" sz="3600" dirty="0">
                <a:solidFill>
                  <a:srgbClr val="FF0000"/>
                </a:solidFill>
                <a:latin typeface="Franklin Gothic Book" panose="020B0503020102020204" charset="0"/>
              </a:rPr>
              <a:t>MEDICAL THERAPY</a:t>
            </a:r>
            <a:endParaRPr lang="en-IN" dirty="0">
              <a:solidFill>
                <a:srgbClr val="FF0000"/>
              </a:solidFill>
            </a:endParaRPr>
          </a:p>
        </p:txBody>
      </p:sp>
      <p:sp>
        <p:nvSpPr>
          <p:cNvPr id="3" name="Content Placeholder 2"/>
          <p:cNvSpPr>
            <a:spLocks noGrp="1"/>
          </p:cNvSpPr>
          <p:nvPr>
            <p:ph sz="quarter" idx="1"/>
          </p:nvPr>
        </p:nvSpPr>
        <p:spPr>
          <a:xfrm>
            <a:off x="913795" y="1737476"/>
            <a:ext cx="10353762" cy="2422148"/>
          </a:xfrm>
        </p:spPr>
        <p:txBody>
          <a:bodyPr>
            <a:normAutofit fontScale="85000" lnSpcReduction="20000"/>
          </a:bodyPr>
          <a:lstStyle/>
          <a:p>
            <a:pPr marL="0" indent="0">
              <a:buNone/>
            </a:pPr>
            <a:r>
              <a:rPr lang="en-US" b="1" dirty="0">
                <a:solidFill>
                  <a:srgbClr val="FF0000"/>
                </a:solidFill>
                <a:latin typeface="Franklin Gothic Book" panose="020B0503020102020204" charset="0"/>
              </a:rPr>
              <a:t>Beta </a:t>
            </a:r>
            <a:r>
              <a:rPr lang="en-US" b="1" dirty="0" smtClean="0">
                <a:solidFill>
                  <a:srgbClr val="FF0000"/>
                </a:solidFill>
                <a:latin typeface="Franklin Gothic Book" panose="020B0503020102020204" charset="0"/>
              </a:rPr>
              <a:t>Blockers</a:t>
            </a:r>
          </a:p>
          <a:p>
            <a:pPr marL="38100" indent="0">
              <a:lnSpc>
                <a:spcPct val="100000"/>
              </a:lnSpc>
              <a:spcBef>
                <a:spcPts val="600"/>
              </a:spcBef>
              <a:buNone/>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dirty="0">
                <a:ea typeface="AR PL SungtiL GB" charset="0"/>
                <a:cs typeface="AR PL SungtiL GB" charset="0"/>
              </a:rPr>
              <a:t>Advantages of beta blockers include</a:t>
            </a:r>
          </a:p>
          <a:p>
            <a:pPr marL="38100" indent="0">
              <a:lnSpc>
                <a:spcPct val="100000"/>
              </a:lnSpc>
              <a:spcBef>
                <a:spcPts val="600"/>
              </a:spcBef>
              <a:buNone/>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dirty="0">
                <a:ea typeface="AR PL SungtiL GB" charset="0"/>
                <a:cs typeface="AR PL SungtiL GB" charset="0"/>
              </a:rPr>
              <a:t>    1. Decreased heart rate response to exercise</a:t>
            </a:r>
          </a:p>
          <a:p>
            <a:pPr marL="38100" indent="0">
              <a:lnSpc>
                <a:spcPct val="100000"/>
              </a:lnSpc>
              <a:spcBef>
                <a:spcPts val="600"/>
              </a:spcBef>
              <a:buNone/>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dirty="0">
                <a:ea typeface="AR PL SungtiL GB" charset="0"/>
                <a:cs typeface="AR PL SungtiL GB" charset="0"/>
              </a:rPr>
              <a:t>    2. Decreased outflow tract gradient with exercise</a:t>
            </a:r>
          </a:p>
          <a:p>
            <a:pPr marL="38100" indent="0">
              <a:lnSpc>
                <a:spcPct val="100000"/>
              </a:lnSpc>
              <a:spcBef>
                <a:spcPts val="600"/>
              </a:spcBef>
              <a:buNone/>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dirty="0">
                <a:ea typeface="AR PL SungtiL GB" charset="0"/>
                <a:cs typeface="AR PL SungtiL GB" charset="0"/>
              </a:rPr>
              <a:t>    3.Relief of angina by a decrease in myocardial oxygen demand </a:t>
            </a:r>
          </a:p>
          <a:p>
            <a:pPr marL="38100" indent="0">
              <a:lnSpc>
                <a:spcPct val="100000"/>
              </a:lnSpc>
              <a:spcBef>
                <a:spcPts val="600"/>
              </a:spcBef>
              <a:buNone/>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dirty="0">
                <a:ea typeface="AR PL SungtiL GB" charset="0"/>
                <a:cs typeface="AR PL SungtiL GB" charset="0"/>
              </a:rPr>
              <a:t>    4 Improvement in diastolic filling</a:t>
            </a:r>
          </a:p>
          <a:p>
            <a:endParaRPr lang="en-IN" dirty="0"/>
          </a:p>
        </p:txBody>
      </p:sp>
      <p:sp>
        <p:nvSpPr>
          <p:cNvPr id="4" name="TextBox 3"/>
          <p:cNvSpPr txBox="1"/>
          <p:nvPr/>
        </p:nvSpPr>
        <p:spPr>
          <a:xfrm>
            <a:off x="913795" y="4030824"/>
            <a:ext cx="10130723" cy="1000274"/>
          </a:xfrm>
          <a:prstGeom prst="rect">
            <a:avLst/>
          </a:prstGeom>
          <a:noFill/>
        </p:spPr>
        <p:txBody>
          <a:bodyPr wrap="square" rtlCol="0">
            <a:spAutoFit/>
          </a:bodyPr>
          <a:lstStyle/>
          <a:p>
            <a:r>
              <a:rPr lang="en-US" dirty="0" smtClean="0">
                <a:ea typeface="AR PL SungtiL GB" charset="0"/>
                <a:cs typeface="AR PL SungtiL GB" charset="0"/>
              </a:rPr>
              <a:t>. </a:t>
            </a:r>
          </a:p>
          <a:p>
            <a:pPr marL="36195">
              <a:spcBef>
                <a:spcPts val="600"/>
              </a:spcBef>
              <a:buClr>
                <a:srgbClr val="DDDDDD"/>
              </a:buClr>
              <a:buSzPct val="800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endParaRPr lang="en-US" dirty="0">
              <a:ea typeface="AR PL SungtiL GB" charset="0"/>
              <a:cs typeface="AR PL SungtiL GB" charset="0"/>
            </a:endParaRPr>
          </a:p>
          <a:p>
            <a:endParaRPr lang="en-IN"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r>
              <a:rPr lang="en-US" b="1" dirty="0" smtClean="0">
                <a:solidFill>
                  <a:srgbClr val="FF0000"/>
                </a:solidFill>
                <a:latin typeface="Franklin Gothic Book" panose="020B0503020102020204" charset="0"/>
              </a:rPr>
              <a:t>Calcium Channel Blockers</a:t>
            </a:r>
          </a:p>
          <a:p>
            <a:pPr marL="419100" indent="-382905">
              <a:spcBef>
                <a:spcPts val="600"/>
              </a:spcBef>
              <a:buClr>
                <a:srgbClr val="DDDDDD"/>
              </a:buClr>
              <a:buSzPct val="80000"/>
              <a:buFont typeface="+mj-lt"/>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dirty="0" smtClean="0">
                <a:ea typeface="AR PL SungtiL GB" charset="0"/>
                <a:cs typeface="AR PL SungtiL GB" charset="0"/>
              </a:rPr>
              <a:t>Decrease </a:t>
            </a:r>
            <a:r>
              <a:rPr lang="en-US" dirty="0" err="1" smtClean="0">
                <a:ea typeface="AR PL SungtiL GB" charset="0"/>
                <a:cs typeface="AR PL SungtiL GB" charset="0"/>
              </a:rPr>
              <a:t>inotropy</a:t>
            </a:r>
            <a:r>
              <a:rPr lang="en-US" dirty="0" smtClean="0">
                <a:ea typeface="AR PL SungtiL GB" charset="0"/>
                <a:cs typeface="AR PL SungtiL GB" charset="0"/>
              </a:rPr>
              <a:t> and </a:t>
            </a:r>
            <a:r>
              <a:rPr lang="en-US" dirty="0" err="1" smtClean="0">
                <a:ea typeface="AR PL SungtiL GB" charset="0"/>
                <a:cs typeface="AR PL SungtiL GB" charset="0"/>
              </a:rPr>
              <a:t>chronotropy</a:t>
            </a:r>
            <a:r>
              <a:rPr lang="en-US" dirty="0" smtClean="0">
                <a:ea typeface="AR PL SungtiL GB" charset="0"/>
                <a:cs typeface="AR PL SungtiL GB" charset="0"/>
              </a:rPr>
              <a:t>  </a:t>
            </a:r>
          </a:p>
          <a:p>
            <a:pPr marL="419100" indent="-382905">
              <a:spcBef>
                <a:spcPts val="600"/>
              </a:spcBef>
              <a:buClr>
                <a:srgbClr val="DDDDDD"/>
              </a:buClr>
              <a:buSzPct val="80000"/>
              <a:buFont typeface="+mj-lt"/>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dirty="0" smtClean="0">
                <a:ea typeface="AR PL SungtiL GB" charset="0"/>
                <a:cs typeface="AR PL SungtiL GB" charset="0"/>
              </a:rPr>
              <a:t>Improve abnormal diastolic relaxation by preventing calcium influx.</a:t>
            </a:r>
          </a:p>
          <a:p>
            <a:pPr marL="419100" indent="-382905">
              <a:spcBef>
                <a:spcPts val="600"/>
              </a:spcBef>
              <a:buClr>
                <a:srgbClr val="DDDDDD"/>
              </a:buClr>
              <a:buSzPct val="80000"/>
              <a:buFont typeface="+mj-lt"/>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endParaRPr lang="en-US" dirty="0" smtClean="0">
              <a:ea typeface="AR PL SungtiL GB" charset="0"/>
              <a:cs typeface="AR PL SungtiL GB" charset="0"/>
            </a:endParaRPr>
          </a:p>
          <a:p>
            <a:pPr marL="36195">
              <a:spcBef>
                <a:spcPts val="600"/>
              </a:spcBef>
              <a:buClr>
                <a:srgbClr val="DDDDDD"/>
              </a:buClr>
              <a:buSzPct val="800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dirty="0" err="1" smtClean="0">
                <a:ea typeface="AR PL SungtiL GB" charset="0"/>
                <a:cs typeface="AR PL SungtiL GB" charset="0"/>
              </a:rPr>
              <a:t>Verapamil</a:t>
            </a:r>
            <a:r>
              <a:rPr lang="en-US" dirty="0" smtClean="0">
                <a:ea typeface="AR PL SungtiL GB" charset="0"/>
                <a:cs typeface="AR PL SungtiL GB" charset="0"/>
              </a:rPr>
              <a:t> -used most frequently due to its minimal effect on </a:t>
            </a:r>
            <a:r>
              <a:rPr lang="en-US" dirty="0" err="1" smtClean="0">
                <a:ea typeface="AR PL SungtiL GB" charset="0"/>
                <a:cs typeface="AR PL SungtiL GB" charset="0"/>
              </a:rPr>
              <a:t>afterload</a:t>
            </a:r>
            <a:r>
              <a:rPr lang="en-US" dirty="0" smtClean="0">
                <a:ea typeface="AR PL SungtiL GB" charset="0"/>
                <a:cs typeface="AR PL SungtiL GB" charset="0"/>
              </a:rPr>
              <a:t>. </a:t>
            </a:r>
          </a:p>
          <a:p>
            <a:endParaRPr lang="en-IN"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ext Box 1"/>
          <p:cNvSpPr txBox="1">
            <a:spLocks noChangeArrowheads="1"/>
          </p:cNvSpPr>
          <p:nvPr/>
        </p:nvSpPr>
        <p:spPr bwMode="auto">
          <a:xfrm>
            <a:off x="1228165" y="1884783"/>
            <a:ext cx="10304472" cy="3673333"/>
          </a:xfrm>
          <a:prstGeom prst="rect">
            <a:avLst/>
          </a:prstGeom>
          <a:noFill/>
          <a:ln w="9525" cap="flat">
            <a:noFill/>
            <a:round/>
          </a:ln>
          <a:effectLst/>
        </p:spPr>
        <p:txBody>
          <a:bodyPr lIns="90000" tIns="45000" rIns="90000" bIns="45000"/>
          <a:lstStyle/>
          <a:p>
            <a:pPr marL="36195">
              <a:spcBef>
                <a:spcPts val="600"/>
              </a:spcBef>
              <a:buClr>
                <a:srgbClr val="DDDDDD"/>
              </a:buClr>
              <a:buSzPct val="800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400" b="1" dirty="0" err="1">
                <a:solidFill>
                  <a:srgbClr val="FF0000"/>
                </a:solidFill>
                <a:ea typeface="AR PL SungtiL GB" charset="0"/>
                <a:cs typeface="AR PL SungtiL GB" charset="0"/>
              </a:rPr>
              <a:t>Disopyramide</a:t>
            </a:r>
            <a:r>
              <a:rPr lang="en-US" sz="2400" b="1" dirty="0">
                <a:solidFill>
                  <a:srgbClr val="FF0000"/>
                </a:solidFill>
                <a:ea typeface="AR PL SungtiL GB" charset="0"/>
                <a:cs typeface="AR PL SungtiL GB" charset="0"/>
              </a:rPr>
              <a:t> </a:t>
            </a:r>
          </a:p>
          <a:p>
            <a:pPr marL="421005" indent="-382905">
              <a:spcBef>
                <a:spcPts val="600"/>
              </a:spcBef>
              <a:buFont typeface="Arial" panose="020B0604020202020204"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3000" dirty="0">
                <a:ea typeface="AR PL SungtiL GB" charset="0"/>
                <a:cs typeface="AR PL SungtiL GB" charset="0"/>
              </a:rPr>
              <a:t> </a:t>
            </a:r>
            <a:r>
              <a:rPr lang="en-US" sz="3000" dirty="0" smtClean="0">
                <a:ea typeface="AR PL SungtiL GB" charset="0"/>
                <a:cs typeface="AR PL SungtiL GB" charset="0"/>
              </a:rPr>
              <a:t> </a:t>
            </a:r>
            <a:r>
              <a:rPr lang="en-US" sz="2000" dirty="0">
                <a:latin typeface="Calibri" panose="020F0502020204030204" pitchFamily="34" charset="0"/>
                <a:ea typeface="AR PL SungtiL GB" charset="0"/>
                <a:cs typeface="Calibri" panose="020F0502020204030204" pitchFamily="34" charset="0"/>
              </a:rPr>
              <a:t>The negative inotropic effect - decrease the gradient and improve symptoms.</a:t>
            </a:r>
          </a:p>
          <a:p>
            <a:pPr marL="421005" indent="-382905">
              <a:spcBef>
                <a:spcPts val="600"/>
              </a:spcBef>
              <a:buFont typeface="Arial" panose="020B0604020202020204"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000" dirty="0">
                <a:latin typeface="Calibri" panose="020F0502020204030204" pitchFamily="34" charset="0"/>
                <a:ea typeface="AR PL SungtiL GB" charset="0"/>
                <a:cs typeface="Calibri" panose="020F0502020204030204" pitchFamily="34" charset="0"/>
              </a:rPr>
              <a:t>    Concomitant </a:t>
            </a:r>
            <a:r>
              <a:rPr lang="en-US" sz="2000" dirty="0" err="1">
                <a:latin typeface="Calibri" panose="020F0502020204030204" pitchFamily="34" charset="0"/>
                <a:ea typeface="AR PL SungtiL GB" charset="0"/>
                <a:cs typeface="Calibri" panose="020F0502020204030204" pitchFamily="34" charset="0"/>
              </a:rPr>
              <a:t>betablockade</a:t>
            </a:r>
            <a:r>
              <a:rPr lang="en-US" sz="2000" dirty="0">
                <a:latin typeface="Calibri" panose="020F0502020204030204" pitchFamily="34" charset="0"/>
                <a:ea typeface="AR PL SungtiL GB" charset="0"/>
                <a:cs typeface="Calibri" panose="020F0502020204030204" pitchFamily="34" charset="0"/>
              </a:rPr>
              <a:t>  to prevent rapid </a:t>
            </a:r>
            <a:r>
              <a:rPr lang="en-US" sz="2000" dirty="0" err="1">
                <a:latin typeface="Calibri" panose="020F0502020204030204" pitchFamily="34" charset="0"/>
                <a:ea typeface="AR PL SungtiL GB" charset="0"/>
                <a:cs typeface="Calibri" panose="020F0502020204030204" pitchFamily="34" charset="0"/>
              </a:rPr>
              <a:t>atrioventricular</a:t>
            </a:r>
            <a:r>
              <a:rPr lang="en-US" sz="2000" dirty="0">
                <a:latin typeface="Calibri" panose="020F0502020204030204" pitchFamily="34" charset="0"/>
                <a:ea typeface="AR PL SungtiL GB" charset="0"/>
                <a:cs typeface="Calibri" panose="020F0502020204030204" pitchFamily="34" charset="0"/>
              </a:rPr>
              <a:t> node conduction.</a:t>
            </a:r>
          </a:p>
          <a:p>
            <a:pPr marL="421005" indent="-382905">
              <a:spcBef>
                <a:spcPts val="600"/>
              </a:spcBef>
              <a:buFont typeface="Arial" panose="020B0604020202020204"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000" dirty="0">
                <a:latin typeface="Calibri" panose="020F0502020204030204" pitchFamily="34" charset="0"/>
                <a:ea typeface="AR PL SungtiL GB" charset="0"/>
                <a:cs typeface="Calibri" panose="020F0502020204030204" pitchFamily="34" charset="0"/>
              </a:rPr>
              <a:t>    dosage 300 to 600 mg/d.</a:t>
            </a:r>
          </a:p>
          <a:p>
            <a:pPr marL="421005" indent="-382905">
              <a:spcBef>
                <a:spcPts val="600"/>
              </a:spcBef>
              <a:buFont typeface="Arial" panose="020B0604020202020204"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000" dirty="0">
                <a:latin typeface="Calibri" panose="020F0502020204030204" pitchFamily="34" charset="0"/>
                <a:ea typeface="AR PL SungtiL GB" charset="0"/>
                <a:cs typeface="Calibri" panose="020F0502020204030204" pitchFamily="34" charset="0"/>
              </a:rPr>
              <a:t>    corrected QT interval  to be monitored</a:t>
            </a:r>
          </a:p>
        </p:txBody>
      </p:sp>
      <p:sp>
        <p:nvSpPr>
          <p:cNvPr id="4" name="Content Placeholder 3"/>
          <p:cNvSpPr>
            <a:spLocks noGrp="1"/>
          </p:cNvSpPr>
          <p:nvPr>
            <p:ph sz="quarter" idx="1"/>
          </p:nvPr>
        </p:nvSpPr>
        <p:spPr/>
        <p:txBody>
          <a:bodyPr/>
          <a:lstStyle/>
          <a:p>
            <a:endParaRPr lang="en-IN" dirty="0"/>
          </a:p>
        </p:txBody>
      </p:sp>
    </p:spTree>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2"/>
          <p:cNvPicPr>
            <a:picLocks noGrp="1" noChangeAspect="1" noChangeArrowheads="1"/>
          </p:cNvPicPr>
          <p:nvPr>
            <p:ph sz="quarter" idx="1"/>
          </p:nvPr>
        </p:nvPicPr>
        <p:blipFill>
          <a:blip r:embed="rId2"/>
          <a:srcRect/>
          <a:stretch>
            <a:fillRect/>
          </a:stretch>
        </p:blipFill>
        <p:spPr bwMode="auto">
          <a:xfrm>
            <a:off x="261257" y="1586205"/>
            <a:ext cx="11569959" cy="5038530"/>
          </a:xfrm>
          <a:prstGeom prst="rect">
            <a:avLst/>
          </a:prstGeom>
          <a:noFill/>
          <a:ln w="9360" cap="flat">
            <a:noFill/>
            <a:miter lim="800000"/>
            <a:headEnd/>
            <a:tailEnd/>
          </a:ln>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725" y="268942"/>
            <a:ext cx="10353761" cy="1326321"/>
          </a:xfrm>
        </p:spPr>
        <p:txBody>
          <a:bodyPr/>
          <a:lstStyle/>
          <a:p>
            <a:r>
              <a:rPr lang="en-IN" dirty="0" smtClean="0">
                <a:solidFill>
                  <a:srgbClr val="FF0000"/>
                </a:solidFill>
              </a:rPr>
              <a:t>EXPLORER HCM TRIAL</a:t>
            </a:r>
            <a:endParaRPr lang="en-IN" dirty="0">
              <a:solidFill>
                <a:srgbClr val="FF0000"/>
              </a:solidFill>
            </a:endParaRPr>
          </a:p>
        </p:txBody>
      </p:sp>
      <p:pic>
        <p:nvPicPr>
          <p:cNvPr id="13314" name="Picture 2" descr="Mavacamten Is Effective in Treating Obstructive Hypertrophic Cardiomyopathy  | DAIC"/>
          <p:cNvPicPr>
            <a:picLocks noGrp="1" noChangeAspect="1" noChangeArrowheads="1"/>
          </p:cNvPicPr>
          <p:nvPr>
            <p:ph sz="quarter" idx="1"/>
          </p:nvPr>
        </p:nvPicPr>
        <p:blipFill rotWithShape="1">
          <a:blip r:embed="rId3">
            <a:extLst>
              <a:ext uri="{28A0092B-C50C-407E-A947-70E740481C1C}">
                <a14:useLocalDpi xmlns="" xmlns:a14="http://schemas.microsoft.com/office/drawing/2010/main" val="0"/>
              </a:ext>
            </a:extLst>
          </a:blip>
          <a:srcRect b="14069"/>
          <a:stretch>
            <a:fillRect/>
          </a:stretch>
        </p:blipFill>
        <p:spPr bwMode="auto">
          <a:xfrm>
            <a:off x="0" y="1474238"/>
            <a:ext cx="11924522" cy="5113174"/>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63386" y="1257300"/>
            <a:ext cx="10531928" cy="1200329"/>
          </a:xfrm>
          <a:prstGeom prst="rect">
            <a:avLst/>
          </a:prstGeom>
          <a:noFill/>
        </p:spPr>
        <p:txBody>
          <a:bodyPr wrap="square" rtlCol="0">
            <a:spAutoFit/>
          </a:bodyPr>
          <a:lstStyle/>
          <a:p>
            <a:pPr marL="285750" indent="-285750">
              <a:buFont typeface="Arial" panose="020B0604020202020204" pitchFamily="34" charset="0"/>
              <a:buChar char="•"/>
            </a:pPr>
            <a:endParaRPr lang="en-IN" dirty="0" smtClean="0"/>
          </a:p>
          <a:p>
            <a:pPr marL="285750" indent="-285750">
              <a:buFont typeface="Arial" panose="020B0604020202020204" pitchFamily="34" charset="0"/>
              <a:buChar char="•"/>
            </a:pPr>
            <a:endParaRPr lang="en-IN" dirty="0"/>
          </a:p>
          <a:p>
            <a:pPr marL="285750" indent="-285750">
              <a:buFont typeface="Arial" panose="020B0604020202020204" pitchFamily="34" charset="0"/>
              <a:buChar char="•"/>
            </a:pPr>
            <a:endParaRPr lang="en-IN" dirty="0"/>
          </a:p>
          <a:p>
            <a:pPr marL="285750" indent="-285750">
              <a:buFont typeface="Arial" panose="020B0604020202020204" pitchFamily="34" charset="0"/>
              <a:buChar char="•"/>
            </a:pPr>
            <a:endParaRPr lang="en-IN" dirty="0"/>
          </a:p>
        </p:txBody>
      </p:sp>
      <p:pic>
        <p:nvPicPr>
          <p:cNvPr id="4"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15656" y="730447"/>
            <a:ext cx="8073601" cy="5789277"/>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684697" y="1281872"/>
            <a:ext cx="3106057" cy="5001369"/>
          </a:xfrm>
          <a:prstGeom prst="rect">
            <a:avLst/>
          </a:prstGeom>
          <a:noFill/>
        </p:spPr>
        <p:txBody>
          <a:bodyPr wrap="square" rtlCol="0">
            <a:spAutoFit/>
          </a:bodyPr>
          <a:lstStyle/>
          <a:p>
            <a:pPr marL="36195">
              <a:spcBef>
                <a:spcPts val="600"/>
              </a:spcBef>
              <a:buClr>
                <a:srgbClr val="DDDDDD"/>
              </a:buClr>
              <a:buSzPct val="800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endParaRPr lang="en-US" dirty="0" smtClean="0">
              <a:ea typeface="AR PL SungtiL GB" charset="0"/>
              <a:cs typeface="AR PL SungtiL GB" charset="0"/>
            </a:endParaRPr>
          </a:p>
          <a:p>
            <a:pPr marL="36195">
              <a:spcBef>
                <a:spcPts val="600"/>
              </a:spcBef>
              <a:buClr>
                <a:srgbClr val="DDDDDD"/>
              </a:buClr>
              <a:buSzPct val="800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IN" b="1" i="1" u="sng" dirty="0" smtClean="0"/>
              <a:t>HIGH </a:t>
            </a:r>
            <a:r>
              <a:rPr lang="en-IN" b="1" i="1" u="sng" dirty="0"/>
              <a:t>PATHOGENICIT</a:t>
            </a:r>
            <a:r>
              <a:rPr lang="en-IN" sz="2000" b="1" i="1" u="sng" dirty="0"/>
              <a:t>Y</a:t>
            </a:r>
          </a:p>
          <a:p>
            <a:pPr marL="419100" indent="-382905">
              <a:spcBef>
                <a:spcPts val="60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endParaRPr lang="en-US" dirty="0">
              <a:ea typeface="AR PL SungtiL GB" charset="0"/>
              <a:cs typeface="AR PL SungtiL GB" charset="0"/>
            </a:endParaRPr>
          </a:p>
          <a:p>
            <a:pPr marL="379095" indent="-342900">
              <a:spcBef>
                <a:spcPts val="600"/>
              </a:spcBef>
              <a:buClr>
                <a:srgbClr val="DDDDDD"/>
              </a:buClr>
              <a:buSzPct val="80000"/>
              <a:buFont typeface="+mj-lt"/>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dirty="0" smtClean="0">
                <a:ea typeface="AR PL SungtiL GB" charset="0"/>
                <a:cs typeface="AR PL SungtiL GB" charset="0"/>
              </a:rPr>
              <a:t>Thick filament</a:t>
            </a:r>
          </a:p>
          <a:p>
            <a:pPr marL="379095" indent="-342900">
              <a:spcBef>
                <a:spcPts val="600"/>
              </a:spcBef>
              <a:buClr>
                <a:srgbClr val="DDDDDD"/>
              </a:buClr>
              <a:buSzPct val="80000"/>
              <a:buFont typeface="+mj-lt"/>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dirty="0" smtClean="0">
                <a:ea typeface="AR PL SungtiL GB" charset="0"/>
                <a:cs typeface="AR PL SungtiL GB" charset="0"/>
              </a:rPr>
              <a:t>Thin filament</a:t>
            </a:r>
          </a:p>
          <a:p>
            <a:pPr marL="379095" indent="-342900">
              <a:spcBef>
                <a:spcPts val="600"/>
              </a:spcBef>
              <a:buClr>
                <a:srgbClr val="DDDDDD"/>
              </a:buClr>
              <a:buSzPct val="80000"/>
              <a:buFont typeface="+mj-lt"/>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dirty="0" smtClean="0">
                <a:ea typeface="AR PL SungtiL GB" charset="0"/>
                <a:cs typeface="AR PL SungtiL GB" charset="0"/>
              </a:rPr>
              <a:t>Intermediate filament</a:t>
            </a:r>
          </a:p>
          <a:p>
            <a:pPr marL="379095" indent="-342900">
              <a:spcBef>
                <a:spcPts val="600"/>
              </a:spcBef>
              <a:buClr>
                <a:srgbClr val="DDDDDD"/>
              </a:buClr>
              <a:buSzPct val="80000"/>
              <a:buFont typeface="+mj-lt"/>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dirty="0" smtClean="0">
                <a:ea typeface="AR PL SungtiL GB" charset="0"/>
                <a:cs typeface="AR PL SungtiL GB" charset="0"/>
              </a:rPr>
              <a:t>Z disc</a:t>
            </a:r>
          </a:p>
          <a:p>
            <a:pPr marL="379095" indent="-342900">
              <a:spcBef>
                <a:spcPts val="600"/>
              </a:spcBef>
              <a:buClr>
                <a:srgbClr val="DDDDDD"/>
              </a:buClr>
              <a:buSzPct val="80000"/>
              <a:buFont typeface="+mj-lt"/>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endParaRPr lang="en-US" dirty="0">
              <a:ea typeface="AR PL SungtiL GB" charset="0"/>
              <a:cs typeface="AR PL SungtiL GB" charset="0"/>
            </a:endParaRPr>
          </a:p>
          <a:p>
            <a:r>
              <a:rPr lang="en-IN" b="1" i="1" u="sng" dirty="0"/>
              <a:t>LOW PATHOGENICITY</a:t>
            </a:r>
          </a:p>
          <a:p>
            <a:pPr>
              <a:buFont typeface="Arial" panose="020B0604020202020204" pitchFamily="34" charset="0"/>
              <a:buChar char="•"/>
            </a:pPr>
            <a:endParaRPr lang="en-IN" dirty="0"/>
          </a:p>
          <a:p>
            <a:pPr marL="379095" indent="-342900">
              <a:spcBef>
                <a:spcPts val="600"/>
              </a:spcBef>
              <a:buClr>
                <a:srgbClr val="DDDDDD"/>
              </a:buClr>
              <a:buSzPct val="80000"/>
              <a:buFont typeface="+mj-lt"/>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IN" sz="2000" dirty="0">
                <a:latin typeface="Arial Narrow" panose="020B0606020202030204" pitchFamily="34" charset="0"/>
              </a:rPr>
              <a:t>Calcium</a:t>
            </a:r>
            <a:r>
              <a:rPr lang="en-IN" dirty="0">
                <a:latin typeface="Arial Narrow" panose="020B0606020202030204" pitchFamily="34" charset="0"/>
              </a:rPr>
              <a:t> </a:t>
            </a:r>
            <a:r>
              <a:rPr lang="en-IN" sz="2000" dirty="0" smtClean="0">
                <a:latin typeface="Arial Narrow" panose="020B0606020202030204" pitchFamily="34" charset="0"/>
              </a:rPr>
              <a:t>handling</a:t>
            </a:r>
            <a:r>
              <a:rPr lang="en-IN" dirty="0" smtClean="0">
                <a:latin typeface="Arial Narrow" panose="020B0606020202030204" pitchFamily="34" charset="0"/>
              </a:rPr>
              <a:t>-</a:t>
            </a:r>
            <a:r>
              <a:rPr lang="en-IN" b="1" i="1" dirty="0" smtClean="0">
                <a:latin typeface="Arial Narrow" panose="020B0606020202030204" pitchFamily="34" charset="0"/>
              </a:rPr>
              <a:t>CALSEQUESTRIN and JUNCTOPHILIN 2 .</a:t>
            </a:r>
            <a:endParaRPr lang="en-IN" b="1" i="1" dirty="0">
              <a:latin typeface="Arial Narrow" panose="020B0606020202030204" pitchFamily="34" charset="0"/>
            </a:endParaRPr>
          </a:p>
          <a:p>
            <a:pPr marL="379095" indent="-342900">
              <a:spcBef>
                <a:spcPts val="600"/>
              </a:spcBef>
              <a:buClr>
                <a:srgbClr val="DDDDDD"/>
              </a:buClr>
              <a:buSzPct val="80000"/>
              <a:buFont typeface="+mj-lt"/>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endParaRPr lang="en-US" dirty="0" smtClean="0">
              <a:ea typeface="AR PL SungtiL GB" charset="0"/>
              <a:cs typeface="AR PL SungtiL GB" charset="0"/>
            </a:endParaRPr>
          </a:p>
          <a:p>
            <a:endParaRPr lang="en-IN"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endParaRPr lang="en-IN"/>
          </a:p>
        </p:txBody>
      </p:sp>
      <p:pic>
        <p:nvPicPr>
          <p:cNvPr id="14338" name="Picture 2" descr="European Society of Cardiology on Twitter: &amp;quot;#EXPLORER-HCM trial: mavacamten  improves symptoms and exercise capacity in patients with obstructive hypertrophic  #cardiomyopathy https://t.co/FwxeDl0yYx #ESCCongress…  https://t.co/PlFbrhBkKx&amp;quot;"/>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descr="images (12).jpeg"/>
          <p:cNvPicPr>
            <a:picLocks noGrp="1" noChangeAspect="1"/>
          </p:cNvPicPr>
          <p:nvPr>
            <p:ph sz="quarter" idx="1"/>
          </p:nvPr>
        </p:nvPicPr>
        <p:blipFill>
          <a:blip r:embed="rId2"/>
          <a:stretch>
            <a:fillRect/>
          </a:stretch>
        </p:blipFill>
        <p:spPr>
          <a:xfrm>
            <a:off x="765111" y="1"/>
            <a:ext cx="10226350" cy="6858000"/>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6" y="412377"/>
            <a:ext cx="10353761" cy="875247"/>
          </a:xfrm>
        </p:spPr>
        <p:txBody>
          <a:bodyPr/>
          <a:lstStyle/>
          <a:p>
            <a:r>
              <a:rPr lang="en-IN" b="1" dirty="0" smtClean="0">
                <a:solidFill>
                  <a:srgbClr val="FF0000"/>
                </a:solidFill>
              </a:rPr>
              <a:t>Septal reduction therapy</a:t>
            </a:r>
            <a:endParaRPr lang="en-IN" b="1" dirty="0">
              <a:solidFill>
                <a:srgbClr val="FF0000"/>
              </a:solidFill>
            </a:endParaRPr>
          </a:p>
        </p:txBody>
      </p:sp>
      <p:sp>
        <p:nvSpPr>
          <p:cNvPr id="3" name="Content Placeholder 2"/>
          <p:cNvSpPr>
            <a:spLocks noGrp="1"/>
          </p:cNvSpPr>
          <p:nvPr>
            <p:ph sz="quarter" idx="1"/>
          </p:nvPr>
        </p:nvSpPr>
        <p:spPr>
          <a:xfrm>
            <a:off x="261257" y="1586204"/>
            <a:ext cx="11700588" cy="5065608"/>
          </a:xfrm>
        </p:spPr>
        <p:txBody>
          <a:bodyPr>
            <a:normAutofit fontScale="85000" lnSpcReduction="20000"/>
          </a:bodyPr>
          <a:lstStyle/>
          <a:p>
            <a:r>
              <a:rPr lang="en-US" dirty="0">
                <a:ea typeface="AR PL SungtiL GB" charset="0"/>
                <a:cs typeface="AR PL SungtiL GB" charset="0"/>
              </a:rPr>
              <a:t>Gold standard therapy for patients with obstruction and severe drug refractory </a:t>
            </a:r>
            <a:r>
              <a:rPr lang="en-US" dirty="0" smtClean="0">
                <a:ea typeface="AR PL SungtiL GB" charset="0"/>
                <a:cs typeface="AR PL SungtiL GB" charset="0"/>
              </a:rPr>
              <a:t>symptoms.</a:t>
            </a:r>
          </a:p>
          <a:p>
            <a:pPr marL="0" indent="0">
              <a:buNone/>
            </a:pPr>
            <a:r>
              <a:rPr lang="en-US" b="1" i="1" u="sng" dirty="0">
                <a:solidFill>
                  <a:srgbClr val="FF0000"/>
                </a:solidFill>
                <a:latin typeface="Franklin Gothic Book" panose="020B0503020102020204" charset="0"/>
              </a:rPr>
              <a:t>ELIGIBLE PATIENTS </a:t>
            </a:r>
            <a:r>
              <a:rPr lang="en-US" b="1" i="1" u="sng" dirty="0">
                <a:solidFill>
                  <a:srgbClr val="FFFF00"/>
                </a:solidFill>
                <a:latin typeface="Franklin Gothic Book" panose="020B0503020102020204" charset="0"/>
              </a:rPr>
              <a:t>:</a:t>
            </a:r>
            <a:endParaRPr lang="en-US" b="1" i="1" u="sng" dirty="0" smtClean="0">
              <a:solidFill>
                <a:srgbClr val="FFFF00"/>
              </a:solidFill>
              <a:latin typeface="Franklin Gothic Book" panose="020B0503020102020204" charset="0"/>
            </a:endParaRPr>
          </a:p>
          <a:p>
            <a:pPr marL="419100" indent="-382905">
              <a:lnSpc>
                <a:spcPct val="100000"/>
              </a:lnSpc>
              <a:spcBef>
                <a:spcPts val="60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dirty="0">
                <a:ea typeface="AR PL SungtiL GB" charset="0"/>
                <a:cs typeface="AR PL SungtiL GB" charset="0"/>
              </a:rPr>
              <a:t>Clinical:</a:t>
            </a:r>
          </a:p>
          <a:p>
            <a:r>
              <a:rPr lang="en-US" dirty="0">
                <a:ea typeface="AR PL SungtiL GB" charset="0"/>
                <a:cs typeface="AR PL SungtiL GB" charset="0"/>
              </a:rPr>
              <a:t> </a:t>
            </a:r>
            <a:r>
              <a:rPr lang="en-US" dirty="0" smtClean="0">
                <a:solidFill>
                  <a:srgbClr val="FF0000"/>
                </a:solidFill>
                <a:ea typeface="AR PL SungtiL GB" charset="0"/>
                <a:cs typeface="AR PL SungtiL GB" charset="0"/>
              </a:rPr>
              <a:t>Severe </a:t>
            </a:r>
            <a:r>
              <a:rPr lang="en-US" dirty="0">
                <a:solidFill>
                  <a:srgbClr val="FF0000"/>
                </a:solidFill>
                <a:ea typeface="AR PL SungtiL GB" charset="0"/>
                <a:cs typeface="AR PL SungtiL GB" charset="0"/>
              </a:rPr>
              <a:t>dyspnea or chest pain (NYHA classes III or IV</a:t>
            </a:r>
            <a:r>
              <a:rPr lang="en-US" dirty="0">
                <a:solidFill>
                  <a:srgbClr val="FFFF00"/>
                </a:solidFill>
                <a:ea typeface="AR PL SungtiL GB" charset="0"/>
                <a:cs typeface="AR PL SungtiL GB" charset="0"/>
              </a:rPr>
              <a:t>)  </a:t>
            </a:r>
            <a:r>
              <a:rPr lang="en-US" dirty="0">
                <a:ea typeface="AR PL SungtiL GB" charset="0"/>
                <a:cs typeface="AR PL SungtiL GB" charset="0"/>
              </a:rPr>
              <a:t>despite optimal medical </a:t>
            </a:r>
            <a:r>
              <a:rPr lang="en-US" dirty="0" smtClean="0">
                <a:ea typeface="AR PL SungtiL GB" charset="0"/>
                <a:cs typeface="AR PL SungtiL GB" charset="0"/>
              </a:rPr>
              <a:t>therapy or </a:t>
            </a:r>
            <a:r>
              <a:rPr lang="en-IN" dirty="0">
                <a:effectLst/>
              </a:rPr>
              <a:t>exertional </a:t>
            </a:r>
            <a:r>
              <a:rPr lang="en-IN" dirty="0" smtClean="0">
                <a:effectLst/>
              </a:rPr>
              <a:t>syncope </a:t>
            </a:r>
            <a:r>
              <a:rPr lang="en-IN" dirty="0">
                <a:effectLst/>
              </a:rPr>
              <a:t>or </a:t>
            </a:r>
            <a:r>
              <a:rPr lang="en-IN" dirty="0" err="1">
                <a:effectLst/>
              </a:rPr>
              <a:t>presyncope</a:t>
            </a:r>
            <a:r>
              <a:rPr lang="en-IN" dirty="0">
                <a:effectLst/>
              </a:rPr>
              <a:t> that interferes with </a:t>
            </a:r>
            <a:r>
              <a:rPr lang="en-IN" dirty="0" smtClean="0">
                <a:effectLst/>
              </a:rPr>
              <a:t>everyday activity.</a:t>
            </a:r>
            <a:endParaRPr lang="en-US" dirty="0">
              <a:ea typeface="AR PL SungtiL GB" charset="0"/>
              <a:cs typeface="AR PL SungtiL GB" charset="0"/>
            </a:endParaRPr>
          </a:p>
          <a:p>
            <a:pPr marL="419100" indent="-382905">
              <a:spcBef>
                <a:spcPts val="60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dirty="0">
                <a:ea typeface="AR PL SungtiL GB" charset="0"/>
                <a:cs typeface="AR PL SungtiL GB" charset="0"/>
              </a:rPr>
              <a:t>Hemodynamic</a:t>
            </a:r>
          </a:p>
          <a:p>
            <a:pPr marL="381000" indent="-342900">
              <a:spcBef>
                <a:spcPts val="6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dirty="0" smtClean="0">
                <a:solidFill>
                  <a:srgbClr val="FF0000"/>
                </a:solidFill>
                <a:ea typeface="AR PL SungtiL GB" charset="0"/>
                <a:cs typeface="AR PL SungtiL GB" charset="0"/>
              </a:rPr>
              <a:t>Dynamic </a:t>
            </a:r>
            <a:r>
              <a:rPr lang="en-US" dirty="0">
                <a:solidFill>
                  <a:srgbClr val="FF0000"/>
                </a:solidFill>
                <a:ea typeface="AR PL SungtiL GB" charset="0"/>
                <a:cs typeface="AR PL SungtiL GB" charset="0"/>
              </a:rPr>
              <a:t>LVOT gradient at rest or with physiologic provocation 50 mm Hg </a:t>
            </a:r>
            <a:r>
              <a:rPr lang="en-US" dirty="0">
                <a:ea typeface="AR PL SungtiL GB" charset="0"/>
                <a:cs typeface="AR PL SungtiL GB" charset="0"/>
              </a:rPr>
              <a:t>associated with septal hypertrophy and SAM of the mitral valve.</a:t>
            </a:r>
          </a:p>
          <a:p>
            <a:pPr marL="421005" indent="-382905">
              <a:spcBef>
                <a:spcPts val="6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endParaRPr lang="en-US" dirty="0">
              <a:ea typeface="AR PL SungtiL GB" charset="0"/>
              <a:cs typeface="AR PL SungtiL GB" charset="0"/>
            </a:endParaRPr>
          </a:p>
          <a:p>
            <a:pPr marL="419100" indent="-382905">
              <a:spcBef>
                <a:spcPts val="60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dirty="0">
                <a:ea typeface="AR PL SungtiL GB" charset="0"/>
                <a:cs typeface="AR PL SungtiL GB" charset="0"/>
              </a:rPr>
              <a:t> Anatomic</a:t>
            </a:r>
          </a:p>
          <a:p>
            <a:pPr marL="381000" indent="-342900">
              <a:spcBef>
                <a:spcPts val="6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dirty="0" smtClean="0">
                <a:ea typeface="AR PL SungtiL GB" charset="0"/>
                <a:cs typeface="AR PL SungtiL GB" charset="0"/>
              </a:rPr>
              <a:t> </a:t>
            </a:r>
            <a:r>
              <a:rPr lang="en-US" dirty="0">
                <a:ea typeface="AR PL SungtiL GB" charset="0"/>
                <a:cs typeface="AR PL SungtiL GB" charset="0"/>
              </a:rPr>
              <a:t>Targeted </a:t>
            </a:r>
            <a:r>
              <a:rPr lang="en-US" dirty="0">
                <a:solidFill>
                  <a:srgbClr val="FF0000"/>
                </a:solidFill>
                <a:ea typeface="AR PL SungtiL GB" charset="0"/>
                <a:cs typeface="AR PL SungtiL GB" charset="0"/>
              </a:rPr>
              <a:t>anterior septal thickness </a:t>
            </a:r>
            <a:r>
              <a:rPr lang="en-US" dirty="0">
                <a:ea typeface="AR PL SungtiL GB" charset="0"/>
                <a:cs typeface="AR PL SungtiL GB" charset="0"/>
              </a:rPr>
              <a:t>sufficient to perform the procedure safely and effectively </a:t>
            </a:r>
            <a:r>
              <a:rPr lang="en-US" dirty="0" smtClean="0">
                <a:solidFill>
                  <a:srgbClr val="FF0000"/>
                </a:solidFill>
                <a:ea typeface="AR PL SungtiL GB" charset="0"/>
                <a:cs typeface="AR PL SungtiL GB" charset="0"/>
              </a:rPr>
              <a:t>(&gt;15mm)</a:t>
            </a:r>
            <a:endParaRPr lang="en-US" dirty="0">
              <a:solidFill>
                <a:srgbClr val="FF0000"/>
              </a:solidFill>
              <a:ea typeface="AR PL SungtiL GB" charset="0"/>
              <a:cs typeface="AR PL SungtiL GB" charset="0"/>
            </a:endParaRPr>
          </a:p>
          <a:p>
            <a:pPr marL="0" indent="0">
              <a:buNone/>
            </a:pPr>
            <a:endParaRPr lang="en-US" u="sng" dirty="0">
              <a:solidFill>
                <a:srgbClr val="FFFF00"/>
              </a:solidFill>
              <a:ea typeface="AR PL SungtiL GB" charset="0"/>
              <a:cs typeface="AR PL SungtiL GB" charset="0"/>
            </a:endParaRPr>
          </a:p>
          <a:p>
            <a:endParaRPr lang="en-IN"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654" y="0"/>
            <a:ext cx="10353761" cy="1326321"/>
          </a:xfrm>
        </p:spPr>
        <p:txBody>
          <a:bodyPr/>
          <a:lstStyle/>
          <a:p>
            <a:r>
              <a:rPr lang="en-IN" dirty="0" smtClean="0">
                <a:solidFill>
                  <a:srgbClr val="FF0000"/>
                </a:solidFill>
              </a:rPr>
              <a:t>Choice of SRT ?</a:t>
            </a:r>
            <a:endParaRPr lang="en-IN" dirty="0">
              <a:solidFill>
                <a:srgbClr val="FF0000"/>
              </a:solidFill>
            </a:endParaRPr>
          </a:p>
        </p:txBody>
      </p:sp>
      <p:pic>
        <p:nvPicPr>
          <p:cNvPr id="4" name="Content Placeholder 3"/>
          <p:cNvPicPr>
            <a:picLocks noGrp="1" noChangeAspect="1"/>
          </p:cNvPicPr>
          <p:nvPr>
            <p:ph sz="quarter" idx="1"/>
          </p:nvPr>
        </p:nvPicPr>
        <p:blipFill rotWithShape="1">
          <a:blip r:embed="rId2">
            <a:extLst>
              <a:ext uri="{28A0092B-C50C-407E-A947-70E740481C1C}">
                <a14:useLocalDpi xmlns="" xmlns:a14="http://schemas.microsoft.com/office/drawing/2010/main" val="0"/>
              </a:ext>
            </a:extLst>
          </a:blip>
          <a:srcRect l="37798" t="45179" r="39836" b="14069"/>
          <a:stretch>
            <a:fillRect/>
          </a:stretch>
        </p:blipFill>
        <p:spPr>
          <a:xfrm>
            <a:off x="0" y="1129096"/>
            <a:ext cx="11551298" cy="5576503"/>
          </a:xfr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143435"/>
            <a:ext cx="10353761" cy="1326321"/>
          </a:xfrm>
        </p:spPr>
        <p:txBody>
          <a:bodyPr/>
          <a:lstStyle/>
          <a:p>
            <a:r>
              <a:rPr lang="en-US" sz="3600" dirty="0">
                <a:solidFill>
                  <a:srgbClr val="FF0000"/>
                </a:solidFill>
                <a:latin typeface="Franklin Gothic Book" panose="020B0503020102020204" charset="0"/>
              </a:rPr>
              <a:t>SEPTAL ABLATION</a:t>
            </a:r>
            <a:endParaRPr lang="en-IN" dirty="0">
              <a:solidFill>
                <a:srgbClr val="FF0000"/>
              </a:solidFill>
            </a:endParaRPr>
          </a:p>
        </p:txBody>
      </p:sp>
      <p:sp>
        <p:nvSpPr>
          <p:cNvPr id="3" name="Content Placeholder 2"/>
          <p:cNvSpPr>
            <a:spLocks noGrp="1"/>
          </p:cNvSpPr>
          <p:nvPr>
            <p:ph sz="quarter" idx="1"/>
          </p:nvPr>
        </p:nvSpPr>
        <p:spPr>
          <a:xfrm>
            <a:off x="913795" y="2096063"/>
            <a:ext cx="10353762" cy="4528672"/>
          </a:xfrm>
        </p:spPr>
        <p:txBody>
          <a:bodyPr>
            <a:normAutofit fontScale="92500" lnSpcReduction="10000"/>
          </a:bodyPr>
          <a:lstStyle/>
          <a:p>
            <a:pPr marL="419100" indent="-382905">
              <a:lnSpc>
                <a:spcPct val="100000"/>
              </a:lnSpc>
              <a:spcBef>
                <a:spcPts val="60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dirty="0">
                <a:ea typeface="AR PL SungtiL GB" charset="0"/>
                <a:cs typeface="AR PL SungtiL GB" charset="0"/>
              </a:rPr>
              <a:t>Injection of 1 to 3ml of 95% alcohol in to major septal perforator</a:t>
            </a:r>
          </a:p>
          <a:p>
            <a:pPr marL="419100" indent="-382905">
              <a:lnSpc>
                <a:spcPct val="100000"/>
              </a:lnSpc>
              <a:spcBef>
                <a:spcPts val="60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dirty="0">
                <a:ea typeface="AR PL SungtiL GB" charset="0"/>
                <a:cs typeface="AR PL SungtiL GB" charset="0"/>
              </a:rPr>
              <a:t>Creates necrosis and permanent transmural MI in </a:t>
            </a:r>
            <a:r>
              <a:rPr lang="en-US" dirty="0" err="1">
                <a:ea typeface="AR PL SungtiL GB" charset="0"/>
                <a:cs typeface="AR PL SungtiL GB" charset="0"/>
              </a:rPr>
              <a:t>prox</a:t>
            </a:r>
            <a:r>
              <a:rPr lang="en-US" dirty="0">
                <a:ea typeface="AR PL SungtiL GB" charset="0"/>
                <a:cs typeface="AR PL SungtiL GB" charset="0"/>
              </a:rPr>
              <a:t> septum</a:t>
            </a:r>
          </a:p>
          <a:p>
            <a:pPr marL="419100" indent="-382905">
              <a:lnSpc>
                <a:spcPct val="100000"/>
              </a:lnSpc>
              <a:spcBef>
                <a:spcPts val="60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dirty="0">
                <a:ea typeface="AR PL SungtiL GB" charset="0"/>
                <a:cs typeface="AR PL SungtiL GB" charset="0"/>
              </a:rPr>
              <a:t>Scar -10% of LV wall,&lt;30% </a:t>
            </a:r>
            <a:r>
              <a:rPr lang="en-US" dirty="0" smtClean="0">
                <a:ea typeface="AR PL SungtiL GB" charset="0"/>
                <a:cs typeface="AR PL SungtiL GB" charset="0"/>
              </a:rPr>
              <a:t>septum.</a:t>
            </a:r>
          </a:p>
          <a:p>
            <a:pPr marL="419100" indent="-382905">
              <a:lnSpc>
                <a:spcPct val="100000"/>
              </a:lnSpc>
              <a:spcBef>
                <a:spcPts val="60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endParaRPr lang="en-US" dirty="0">
              <a:ea typeface="AR PL SungtiL GB" charset="0"/>
              <a:cs typeface="AR PL SungtiL GB" charset="0"/>
            </a:endParaRPr>
          </a:p>
          <a:p>
            <a:pPr marL="379095" indent="-342900">
              <a:lnSpc>
                <a:spcPct val="100000"/>
              </a:lnSpc>
              <a:spcBef>
                <a:spcPts val="600"/>
              </a:spcBef>
              <a:buClr>
                <a:srgbClr val="DDDDDD"/>
              </a:buClr>
              <a:buSzPct val="800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dirty="0">
                <a:ea typeface="AR PL SungtiL GB" charset="0"/>
                <a:cs typeface="AR PL SungtiL GB" charset="0"/>
              </a:rPr>
              <a:t>Absence of significant coronary arterial disease</a:t>
            </a:r>
          </a:p>
          <a:p>
            <a:r>
              <a:rPr lang="en-IN" dirty="0" smtClean="0">
                <a:effectLst/>
              </a:rPr>
              <a:t>  </a:t>
            </a:r>
            <a:r>
              <a:rPr lang="en-IN" dirty="0" smtClean="0">
                <a:solidFill>
                  <a:srgbClr val="FF0000"/>
                </a:solidFill>
                <a:effectLst/>
              </a:rPr>
              <a:t>Adequately </a:t>
            </a:r>
            <a:r>
              <a:rPr lang="en-IN" dirty="0">
                <a:solidFill>
                  <a:srgbClr val="FF0000"/>
                </a:solidFill>
                <a:effectLst/>
              </a:rPr>
              <a:t>sized and accessible septal branches </a:t>
            </a:r>
            <a:r>
              <a:rPr lang="en-IN" dirty="0" smtClean="0">
                <a:effectLst/>
              </a:rPr>
              <a:t>supplying </a:t>
            </a:r>
            <a:r>
              <a:rPr lang="en-IN" dirty="0">
                <a:effectLst/>
              </a:rPr>
              <a:t>the target myocardial </a:t>
            </a:r>
            <a:r>
              <a:rPr lang="en-IN" dirty="0" smtClean="0">
                <a:effectLst/>
              </a:rPr>
              <a:t>   segment</a:t>
            </a:r>
            <a:r>
              <a:rPr lang="en-US" dirty="0" smtClean="0">
                <a:ea typeface="AR PL SungtiL GB" charset="0"/>
                <a:cs typeface="AR PL SungtiL GB" charset="0"/>
              </a:rPr>
              <a:t>.</a:t>
            </a:r>
          </a:p>
          <a:p>
            <a:r>
              <a:rPr lang="en-IN" dirty="0" smtClean="0">
                <a:effectLst/>
              </a:rPr>
              <a:t> Absence </a:t>
            </a:r>
            <a:r>
              <a:rPr lang="en-IN" dirty="0">
                <a:effectLst/>
              </a:rPr>
              <a:t>of important intrinsic abnormality of </a:t>
            </a:r>
            <a:r>
              <a:rPr lang="en-IN" dirty="0" smtClean="0">
                <a:effectLst/>
              </a:rPr>
              <a:t>mitral </a:t>
            </a:r>
            <a:r>
              <a:rPr lang="en-IN" dirty="0">
                <a:effectLst/>
              </a:rPr>
              <a:t>valve and of other conditions for which </a:t>
            </a:r>
            <a:r>
              <a:rPr lang="en-IN" dirty="0" smtClean="0">
                <a:effectLst/>
              </a:rPr>
              <a:t>cardiac </a:t>
            </a:r>
            <a:r>
              <a:rPr lang="en-IN" dirty="0">
                <a:effectLst/>
              </a:rPr>
              <a:t>surgery is </a:t>
            </a:r>
            <a:r>
              <a:rPr lang="en-IN" dirty="0" smtClean="0">
                <a:effectLst/>
              </a:rPr>
              <a:t>indicated.</a:t>
            </a:r>
            <a:endParaRPr lang="en-US" dirty="0">
              <a:ea typeface="AR PL SungtiL GB" charset="0"/>
              <a:cs typeface="AR PL SungtiL GB" charset="0"/>
            </a:endParaRPr>
          </a:p>
          <a:p>
            <a:pPr marL="379095" indent="-342900">
              <a:lnSpc>
                <a:spcPct val="100000"/>
              </a:lnSpc>
              <a:spcBef>
                <a:spcPts val="600"/>
              </a:spcBef>
              <a:buClr>
                <a:srgbClr val="DDDDDD"/>
              </a:buClr>
              <a:buSzPct val="800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dirty="0">
                <a:ea typeface="AR PL SungtiL GB" charset="0"/>
                <a:cs typeface="AR PL SungtiL GB" charset="0"/>
              </a:rPr>
              <a:t>Relative contraindications to surgical </a:t>
            </a:r>
            <a:r>
              <a:rPr lang="en-US" dirty="0" err="1">
                <a:ea typeface="AR PL SungtiL GB" charset="0"/>
                <a:cs typeface="AR PL SungtiL GB" charset="0"/>
              </a:rPr>
              <a:t>myectomy</a:t>
            </a:r>
            <a:r>
              <a:rPr lang="en-US" dirty="0">
                <a:ea typeface="AR PL SungtiL GB" charset="0"/>
                <a:cs typeface="AR PL SungtiL GB" charset="0"/>
              </a:rPr>
              <a:t>(</a:t>
            </a:r>
            <a:r>
              <a:rPr lang="en-US" dirty="0" err="1">
                <a:ea typeface="AR PL SungtiL GB" charset="0"/>
                <a:cs typeface="AR PL SungtiL GB" charset="0"/>
              </a:rPr>
              <a:t>age,comorbidity</a:t>
            </a:r>
            <a:r>
              <a:rPr lang="en-US" dirty="0">
                <a:ea typeface="AR PL SungtiL GB" charset="0"/>
                <a:cs typeface="AR PL SungtiL GB" charset="0"/>
              </a:rPr>
              <a:t>)</a:t>
            </a:r>
          </a:p>
          <a:p>
            <a:pPr marL="419100" indent="-382905">
              <a:lnSpc>
                <a:spcPct val="100000"/>
              </a:lnSpc>
              <a:spcBef>
                <a:spcPts val="60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endParaRPr lang="en-US" dirty="0">
              <a:ea typeface="AR PL SungtiL GB" charset="0"/>
              <a:cs typeface="AR PL SungtiL GB" charset="0"/>
            </a:endParaRPr>
          </a:p>
          <a:p>
            <a:endParaRPr lang="en-IN"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6" y="125505"/>
            <a:ext cx="10353761" cy="1326321"/>
          </a:xfrm>
        </p:spPr>
        <p:txBody>
          <a:bodyPr/>
          <a:lstStyle/>
          <a:p>
            <a:r>
              <a:rPr lang="en-IN" dirty="0" smtClean="0">
                <a:solidFill>
                  <a:srgbClr val="FF0000"/>
                </a:solidFill>
              </a:rPr>
              <a:t>Technique of septal ablation</a:t>
            </a:r>
            <a:endParaRPr lang="en-IN" dirty="0">
              <a:solidFill>
                <a:srgbClr val="FF0000"/>
              </a:solidFill>
            </a:endParaRPr>
          </a:p>
        </p:txBody>
      </p:sp>
      <p:sp>
        <p:nvSpPr>
          <p:cNvPr id="3" name="Content Placeholder 2"/>
          <p:cNvSpPr>
            <a:spLocks noGrp="1"/>
          </p:cNvSpPr>
          <p:nvPr>
            <p:ph sz="quarter" idx="1"/>
          </p:nvPr>
        </p:nvSpPr>
        <p:spPr>
          <a:xfrm>
            <a:off x="913796" y="1451826"/>
            <a:ext cx="10353762" cy="4913113"/>
          </a:xfrm>
        </p:spPr>
        <p:txBody>
          <a:bodyPr/>
          <a:lstStyle/>
          <a:p>
            <a:pPr marL="457200" indent="-457200">
              <a:buFont typeface="+mj-lt"/>
              <a:buAutoNum type="arabicPeriod"/>
            </a:pPr>
            <a:r>
              <a:rPr lang="en-IN" dirty="0" smtClean="0"/>
              <a:t>Temporary pacemaker </a:t>
            </a:r>
            <a:r>
              <a:rPr lang="en-IN" dirty="0"/>
              <a:t>placement is required in patients </a:t>
            </a:r>
            <a:r>
              <a:rPr lang="en-IN" dirty="0" smtClean="0"/>
              <a:t>without  </a:t>
            </a:r>
            <a:r>
              <a:rPr lang="en-IN" dirty="0"/>
              <a:t>permanent </a:t>
            </a:r>
            <a:r>
              <a:rPr lang="en-IN" dirty="0" smtClean="0"/>
              <a:t>devices .</a:t>
            </a:r>
          </a:p>
          <a:p>
            <a:pPr marL="457200" indent="-457200">
              <a:buFont typeface="+mj-lt"/>
              <a:buAutoNum type="arabicPeriod"/>
            </a:pPr>
            <a:r>
              <a:rPr lang="en-IN" dirty="0"/>
              <a:t>The target territory is the </a:t>
            </a:r>
            <a:r>
              <a:rPr lang="en-IN" dirty="0" smtClean="0"/>
              <a:t>basal  </a:t>
            </a:r>
            <a:r>
              <a:rPr lang="en-IN" dirty="0"/>
              <a:t>septum at the point of systolic contact by the </a:t>
            </a:r>
            <a:r>
              <a:rPr lang="en-IN" dirty="0" smtClean="0"/>
              <a:t>anterior </a:t>
            </a:r>
            <a:r>
              <a:rPr lang="en-IN" dirty="0"/>
              <a:t>leaflet of the mitral </a:t>
            </a:r>
            <a:r>
              <a:rPr lang="en-IN" dirty="0" smtClean="0"/>
              <a:t>valve .</a:t>
            </a:r>
          </a:p>
          <a:p>
            <a:pPr marL="457200" indent="-457200">
              <a:buFont typeface="+mj-lt"/>
              <a:buAutoNum type="arabicPeriod"/>
            </a:pPr>
            <a:r>
              <a:rPr lang="en-IN" dirty="0"/>
              <a:t>Proper vessel selection is </a:t>
            </a:r>
            <a:r>
              <a:rPr lang="en-IN" dirty="0" smtClean="0"/>
              <a:t>determined  </a:t>
            </a:r>
            <a:r>
              <a:rPr lang="en-IN" dirty="0"/>
              <a:t>by myocardial contrast </a:t>
            </a:r>
            <a:r>
              <a:rPr lang="en-IN" dirty="0" smtClean="0"/>
              <a:t>echocardiography.</a:t>
            </a:r>
          </a:p>
          <a:p>
            <a:pPr marL="457200" indent="-457200">
              <a:buFont typeface="+mj-lt"/>
              <a:buAutoNum type="arabicPeriod"/>
            </a:pPr>
            <a:endParaRPr lang="en-IN" dirty="0" smtClean="0"/>
          </a:p>
          <a:p>
            <a:pPr marL="457200" indent="-457200">
              <a:buFont typeface="+mj-lt"/>
              <a:buAutoNum type="arabicPeriod"/>
            </a:pPr>
            <a:endParaRPr lang="en-IN" dirty="0"/>
          </a:p>
        </p:txBody>
      </p:sp>
      <p:pic>
        <p:nvPicPr>
          <p:cNvPr id="4" name="Picture 3"/>
          <p:cNvPicPr>
            <a:picLocks noChangeAspect="1"/>
          </p:cNvPicPr>
          <p:nvPr/>
        </p:nvPicPr>
        <p:blipFill rotWithShape="1">
          <a:blip r:embed="rId3">
            <a:extLst>
              <a:ext uri="{28A0092B-C50C-407E-A947-70E740481C1C}">
                <a14:useLocalDpi xmlns="" xmlns:a14="http://schemas.microsoft.com/office/drawing/2010/main" val="0"/>
              </a:ext>
            </a:extLst>
          </a:blip>
          <a:srcRect l="31912" t="34241" r="26912" b="21816"/>
          <a:stretch>
            <a:fillRect/>
          </a:stretch>
        </p:blipFill>
        <p:spPr>
          <a:xfrm>
            <a:off x="3334871" y="4383192"/>
            <a:ext cx="4823012" cy="2474808"/>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13795" y="1492897"/>
            <a:ext cx="10353762" cy="4746537"/>
          </a:xfrm>
        </p:spPr>
        <p:txBody>
          <a:bodyPr>
            <a:normAutofit/>
          </a:bodyPr>
          <a:lstStyle/>
          <a:p>
            <a:r>
              <a:rPr lang="en-IN" dirty="0" smtClean="0"/>
              <a:t>4. </a:t>
            </a:r>
            <a:r>
              <a:rPr lang="en-IN" dirty="0">
                <a:effectLst/>
              </a:rPr>
              <a:t>Once the target vessel is selected, pure ethanol </a:t>
            </a:r>
            <a:r>
              <a:rPr lang="en-IN" dirty="0" smtClean="0">
                <a:effectLst/>
              </a:rPr>
              <a:t>is </a:t>
            </a:r>
            <a:r>
              <a:rPr lang="en-IN" dirty="0">
                <a:effectLst/>
              </a:rPr>
              <a:t>slowly infused via the balloon catheter (with the </a:t>
            </a:r>
            <a:r>
              <a:rPr lang="en-IN" dirty="0" smtClean="0">
                <a:effectLst/>
              </a:rPr>
              <a:t>balloon </a:t>
            </a:r>
            <a:r>
              <a:rPr lang="en-IN" dirty="0">
                <a:effectLst/>
              </a:rPr>
              <a:t>inflated</a:t>
            </a:r>
            <a:r>
              <a:rPr lang="en-IN" dirty="0" smtClean="0">
                <a:effectLst/>
              </a:rPr>
              <a:t>).</a:t>
            </a:r>
          </a:p>
          <a:p>
            <a:endParaRPr lang="en-IN" dirty="0">
              <a:effectLst/>
            </a:endParaRPr>
          </a:p>
          <a:p>
            <a:r>
              <a:rPr lang="en-IN" dirty="0"/>
              <a:t>In most cases, the total volume </a:t>
            </a:r>
            <a:r>
              <a:rPr lang="en-IN" dirty="0" smtClean="0"/>
              <a:t>infused  </a:t>
            </a:r>
            <a:r>
              <a:rPr lang="en-IN" dirty="0"/>
              <a:t>is 1 to 2 </a:t>
            </a:r>
            <a:r>
              <a:rPr lang="en-IN" dirty="0" err="1" smtClean="0"/>
              <a:t>mL.</a:t>
            </a:r>
            <a:endParaRPr lang="en-IN" dirty="0" smtClean="0"/>
          </a:p>
          <a:p>
            <a:pPr>
              <a:buNone/>
            </a:pPr>
            <a:r>
              <a:rPr lang="en-IN" dirty="0" smtClean="0"/>
              <a:t>.</a:t>
            </a:r>
          </a:p>
          <a:p>
            <a:endParaRPr lang="en-IN" dirty="0"/>
          </a:p>
          <a:p>
            <a:r>
              <a:rPr lang="en-IN" dirty="0">
                <a:effectLst/>
              </a:rPr>
              <a:t>T</a:t>
            </a:r>
            <a:r>
              <a:rPr lang="en-IN" dirty="0" smtClean="0">
                <a:effectLst/>
              </a:rPr>
              <a:t>he </a:t>
            </a:r>
            <a:r>
              <a:rPr lang="en-IN" dirty="0">
                <a:effectLst/>
              </a:rPr>
              <a:t>LVOT gradient </a:t>
            </a:r>
            <a:r>
              <a:rPr lang="en-IN" dirty="0" smtClean="0">
                <a:effectLst/>
              </a:rPr>
              <a:t>response </a:t>
            </a:r>
            <a:r>
              <a:rPr lang="en-IN" dirty="0">
                <a:effectLst/>
              </a:rPr>
              <a:t>is </a:t>
            </a:r>
            <a:r>
              <a:rPr lang="en-IN" dirty="0" err="1">
                <a:effectLst/>
              </a:rPr>
              <a:t>triphasic</a:t>
            </a:r>
            <a:r>
              <a:rPr lang="en-IN" dirty="0">
                <a:effectLst/>
              </a:rPr>
              <a:t>, with immediate reduction, </a:t>
            </a:r>
            <a:r>
              <a:rPr lang="en-IN" dirty="0" smtClean="0">
                <a:effectLst/>
              </a:rPr>
              <a:t>early </a:t>
            </a:r>
            <a:r>
              <a:rPr lang="en-IN" dirty="0">
                <a:effectLst/>
              </a:rPr>
              <a:t>reappearance, and, by 3 months after the </a:t>
            </a:r>
            <a:r>
              <a:rPr lang="en-IN" dirty="0" smtClean="0">
                <a:effectLst/>
              </a:rPr>
              <a:t>procedure</a:t>
            </a:r>
            <a:r>
              <a:rPr lang="en-IN" dirty="0">
                <a:effectLst/>
              </a:rPr>
              <a:t>, sustained fall</a:t>
            </a:r>
            <a:r>
              <a:rPr lang="en-IN" dirty="0" smtClean="0">
                <a:effectLst/>
              </a:rPr>
              <a:t>.</a:t>
            </a:r>
          </a:p>
          <a:p>
            <a:endParaRPr lang="en-IN" dirty="0">
              <a:effectLst/>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
          <p:cNvSpPr>
            <a:spLocks noGrp="1" noChangeArrowheads="1"/>
          </p:cNvSpPr>
          <p:nvPr>
            <p:ph type="title"/>
          </p:nvPr>
        </p:nvSpPr>
        <p:spPr>
          <a:xfrm>
            <a:off x="1981200" y="274638"/>
            <a:ext cx="7467600" cy="1143000"/>
          </a:xfrm>
        </p:spPr>
        <p:txBody>
          <a:bodyPr/>
          <a:lstStyle/>
          <a:p>
            <a: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4600" dirty="0" smtClean="0">
                <a:solidFill>
                  <a:srgbClr val="FF0000"/>
                </a:solidFill>
                <a:latin typeface="Franklin Gothic Book" panose="020B0503020102020204" charset="0"/>
              </a:rPr>
              <a:t>Complications</a:t>
            </a:r>
            <a:endParaRPr lang="en-US" sz="4600" dirty="0">
              <a:solidFill>
                <a:srgbClr val="FF0000"/>
              </a:solidFill>
              <a:latin typeface="Franklin Gothic Book" panose="020B0503020102020204" charset="0"/>
            </a:endParaRPr>
          </a:p>
        </p:txBody>
      </p:sp>
      <p:sp>
        <p:nvSpPr>
          <p:cNvPr id="100354" name="Text Box 2"/>
          <p:cNvSpPr txBox="1">
            <a:spLocks noChangeArrowheads="1"/>
          </p:cNvSpPr>
          <p:nvPr/>
        </p:nvSpPr>
        <p:spPr bwMode="auto">
          <a:xfrm>
            <a:off x="1075765" y="1600201"/>
            <a:ext cx="9520517" cy="4525963"/>
          </a:xfrm>
          <a:prstGeom prst="rect">
            <a:avLst/>
          </a:prstGeom>
          <a:noFill/>
          <a:ln w="9525" cap="flat">
            <a:noFill/>
            <a:round/>
          </a:ln>
          <a:effectLst/>
        </p:spPr>
        <p:txBody>
          <a:bodyPr lIns="90000" tIns="45000" rIns="90000" bIns="45000"/>
          <a:lstStyle/>
          <a:p>
            <a:pPr marL="493395" indent="-457200">
              <a:spcBef>
                <a:spcPts val="600"/>
              </a:spcBef>
              <a:buClr>
                <a:srgbClr val="DDDDDD"/>
              </a:buClr>
              <a:buSzPct val="80000"/>
              <a:buFont typeface="Arial" panose="020B0604020202020204"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3000" dirty="0">
                <a:ea typeface="AR PL SungtiL GB" charset="0"/>
                <a:cs typeface="Calibri" panose="020F0502020204030204" pitchFamily="34" charset="0"/>
              </a:rPr>
              <a:t>C</a:t>
            </a:r>
            <a:r>
              <a:rPr lang="en-US" sz="2400" dirty="0" smtClean="0">
                <a:latin typeface="Calibri" panose="020F0502020204030204" pitchFamily="34" charset="0"/>
                <a:ea typeface="AR PL SungtiL GB" charset="0"/>
                <a:cs typeface="Calibri" panose="020F0502020204030204" pitchFamily="34" charset="0"/>
              </a:rPr>
              <a:t>omplete </a:t>
            </a:r>
            <a:r>
              <a:rPr lang="en-US" sz="2400" dirty="0">
                <a:latin typeface="Calibri" panose="020F0502020204030204" pitchFamily="34" charset="0"/>
                <a:ea typeface="AR PL SungtiL GB" charset="0"/>
                <a:cs typeface="Calibri" panose="020F0502020204030204" pitchFamily="34" charset="0"/>
              </a:rPr>
              <a:t>heart block.  10 to 20% require </a:t>
            </a:r>
            <a:r>
              <a:rPr lang="en-US" sz="2400" dirty="0" err="1">
                <a:latin typeface="Calibri" panose="020F0502020204030204" pitchFamily="34" charset="0"/>
                <a:ea typeface="AR PL SungtiL GB" charset="0"/>
                <a:cs typeface="Calibri" panose="020F0502020204030204" pitchFamily="34" charset="0"/>
              </a:rPr>
              <a:t>permenent</a:t>
            </a:r>
            <a:r>
              <a:rPr lang="en-US" sz="2400" dirty="0">
                <a:latin typeface="Calibri" panose="020F0502020204030204" pitchFamily="34" charset="0"/>
                <a:ea typeface="AR PL SungtiL GB" charset="0"/>
                <a:cs typeface="Calibri" panose="020F0502020204030204" pitchFamily="34" charset="0"/>
              </a:rPr>
              <a:t> pacemaker </a:t>
            </a:r>
            <a:r>
              <a:rPr lang="en-US" sz="2400" dirty="0" smtClean="0">
                <a:latin typeface="Calibri" panose="020F0502020204030204" pitchFamily="34" charset="0"/>
                <a:ea typeface="AR PL SungtiL GB" charset="0"/>
                <a:cs typeface="Calibri" panose="020F0502020204030204" pitchFamily="34" charset="0"/>
              </a:rPr>
              <a:t>implantation .</a:t>
            </a:r>
            <a:endParaRPr lang="en-US" sz="2400" dirty="0">
              <a:latin typeface="Calibri" panose="020F0502020204030204" pitchFamily="34" charset="0"/>
              <a:ea typeface="AR PL SungtiL GB" charset="0"/>
              <a:cs typeface="Calibri" panose="020F0502020204030204" pitchFamily="34" charset="0"/>
            </a:endParaRPr>
          </a:p>
          <a:p>
            <a:pPr marL="36195">
              <a:spcBef>
                <a:spcPts val="600"/>
              </a:spcBef>
              <a:buClr>
                <a:srgbClr val="DDDDDD"/>
              </a:buClr>
              <a:buSzPct val="800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400" dirty="0">
                <a:latin typeface="Calibri" panose="020F0502020204030204" pitchFamily="34" charset="0"/>
                <a:ea typeface="AR PL SungtiL GB" charset="0"/>
                <a:cs typeface="Calibri" panose="020F0502020204030204" pitchFamily="34" charset="0"/>
              </a:rPr>
              <a:t> </a:t>
            </a:r>
            <a:r>
              <a:rPr lang="en-US" sz="2400" dirty="0" smtClean="0">
                <a:latin typeface="Calibri" panose="020F0502020204030204" pitchFamily="34" charset="0"/>
                <a:ea typeface="AR PL SungtiL GB" charset="0"/>
                <a:cs typeface="Calibri" panose="020F0502020204030204" pitchFamily="34" charset="0"/>
              </a:rPr>
              <a:t>      More </a:t>
            </a:r>
            <a:r>
              <a:rPr lang="en-US" sz="2400" dirty="0">
                <a:latin typeface="Calibri" panose="020F0502020204030204" pitchFamily="34" charset="0"/>
                <a:ea typeface="AR PL SungtiL GB" charset="0"/>
                <a:cs typeface="Calibri" panose="020F0502020204030204" pitchFamily="34" charset="0"/>
              </a:rPr>
              <a:t>likely to experience if LBBB  was present prior</a:t>
            </a:r>
            <a:r>
              <a:rPr lang="en-US" sz="2400" dirty="0" smtClean="0">
                <a:latin typeface="Calibri" panose="020F0502020204030204" pitchFamily="34" charset="0"/>
                <a:ea typeface="AR PL SungtiL GB" charset="0"/>
                <a:cs typeface="Calibri" panose="020F0502020204030204" pitchFamily="34" charset="0"/>
              </a:rPr>
              <a:t>.</a:t>
            </a:r>
          </a:p>
          <a:p>
            <a:pPr marL="36195">
              <a:spcBef>
                <a:spcPts val="600"/>
              </a:spcBef>
              <a:buClr>
                <a:srgbClr val="DDDDDD"/>
              </a:buClr>
              <a:buSzPct val="800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endParaRPr lang="en-US" sz="2400" dirty="0">
              <a:latin typeface="Calibri" panose="020F0502020204030204" pitchFamily="34" charset="0"/>
              <a:ea typeface="AR PL SungtiL GB" charset="0"/>
              <a:cs typeface="Calibri" panose="020F0502020204030204" pitchFamily="34" charset="0"/>
            </a:endParaRPr>
          </a:p>
          <a:p>
            <a:pPr marL="379095" indent="-342900">
              <a:spcBef>
                <a:spcPts val="600"/>
              </a:spcBef>
              <a:buClr>
                <a:srgbClr val="DDDDDD"/>
              </a:buClr>
              <a:buSzPct val="80000"/>
              <a:buFont typeface="Arial" panose="020B0604020202020204"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400" dirty="0" smtClean="0">
                <a:latin typeface="Calibri" panose="020F0502020204030204" pitchFamily="34" charset="0"/>
                <a:ea typeface="AR PL SungtiL GB" charset="0"/>
                <a:cs typeface="Calibri" panose="020F0502020204030204" pitchFamily="34" charset="0"/>
              </a:rPr>
              <a:t>Transmural </a:t>
            </a:r>
            <a:r>
              <a:rPr lang="en-US" sz="2400" dirty="0">
                <a:latin typeface="Calibri" panose="020F0502020204030204" pitchFamily="34" charset="0"/>
                <a:ea typeface="AR PL SungtiL GB" charset="0"/>
                <a:cs typeface="Calibri" panose="020F0502020204030204" pitchFamily="34" charset="0"/>
              </a:rPr>
              <a:t>scar – unstable electrical substrate-nidus </a:t>
            </a:r>
            <a:r>
              <a:rPr lang="en-US" sz="2400" dirty="0" smtClean="0">
                <a:latin typeface="Calibri" panose="020F0502020204030204" pitchFamily="34" charset="0"/>
                <a:ea typeface="AR PL SungtiL GB" charset="0"/>
                <a:cs typeface="Calibri" panose="020F0502020204030204" pitchFamily="34" charset="0"/>
              </a:rPr>
              <a:t>for VT.</a:t>
            </a:r>
          </a:p>
          <a:p>
            <a:pPr marL="379095" indent="-342900">
              <a:spcBef>
                <a:spcPts val="600"/>
              </a:spcBef>
              <a:buClr>
                <a:srgbClr val="DDDDDD"/>
              </a:buClr>
              <a:buSzPct val="80000"/>
              <a:buFont typeface="Arial" panose="020B0604020202020204" pitchFamily="34" charset="0"/>
              <a:buChar char="•"/>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400" dirty="0" smtClean="0">
                <a:latin typeface="Calibri" panose="020F0502020204030204" pitchFamily="34" charset="0"/>
                <a:ea typeface="AR PL SungtiL GB" charset="0"/>
                <a:cs typeface="Calibri" panose="020F0502020204030204" pitchFamily="34" charset="0"/>
              </a:rPr>
              <a:t>Coronary </a:t>
            </a:r>
            <a:r>
              <a:rPr lang="en-US" sz="2400" dirty="0">
                <a:latin typeface="Calibri" panose="020F0502020204030204" pitchFamily="34" charset="0"/>
                <a:ea typeface="AR PL SungtiL GB" charset="0"/>
                <a:cs typeface="Calibri" panose="020F0502020204030204" pitchFamily="34" charset="0"/>
              </a:rPr>
              <a:t>dissections</a:t>
            </a:r>
          </a:p>
          <a:p>
            <a:pPr marL="379095" indent="-342900">
              <a:spcBef>
                <a:spcPts val="600"/>
              </a:spcBef>
              <a:buClr>
                <a:srgbClr val="DDDDDD"/>
              </a:buClr>
              <a:buSzPct val="80000"/>
              <a:buFont typeface="Arial" panose="020B0604020202020204" pitchFamily="34" charset="0"/>
              <a:buChar char="•"/>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400" dirty="0">
                <a:latin typeface="Calibri" panose="020F0502020204030204" pitchFamily="34" charset="0"/>
                <a:ea typeface="AR PL SungtiL GB" charset="0"/>
                <a:cs typeface="Calibri" panose="020F0502020204030204" pitchFamily="34" charset="0"/>
              </a:rPr>
              <a:t> </a:t>
            </a:r>
            <a:r>
              <a:rPr lang="en-US" sz="2400" dirty="0" smtClean="0">
                <a:latin typeface="Calibri" panose="020F0502020204030204" pitchFamily="34" charset="0"/>
                <a:ea typeface="AR PL SungtiL GB" charset="0"/>
                <a:cs typeface="Calibri" panose="020F0502020204030204" pitchFamily="34" charset="0"/>
              </a:rPr>
              <a:t>Large </a:t>
            </a:r>
            <a:r>
              <a:rPr lang="en-US" sz="2400" dirty="0">
                <a:latin typeface="Calibri" panose="020F0502020204030204" pitchFamily="34" charset="0"/>
                <a:ea typeface="AR PL SungtiL GB" charset="0"/>
                <a:cs typeface="Calibri" panose="020F0502020204030204" pitchFamily="34" charset="0"/>
              </a:rPr>
              <a:t>myocardial infarctions from "leakage" of the </a:t>
            </a:r>
            <a:r>
              <a:rPr lang="en-US" sz="2400" dirty="0" smtClean="0">
                <a:latin typeface="Calibri" panose="020F0502020204030204" pitchFamily="34" charset="0"/>
                <a:ea typeface="AR PL SungtiL GB" charset="0"/>
                <a:cs typeface="Calibri" panose="020F0502020204030204" pitchFamily="34" charset="0"/>
              </a:rPr>
              <a:t>alcohol. </a:t>
            </a:r>
            <a:endParaRPr lang="en-US" sz="2400" dirty="0">
              <a:latin typeface="Calibri" panose="020F0502020204030204" pitchFamily="34" charset="0"/>
              <a:ea typeface="AR PL SungtiL GB" charset="0"/>
              <a:cs typeface="Calibri" panose="020F0502020204030204" pitchFamily="34" charset="0"/>
            </a:endParaRPr>
          </a:p>
          <a:p>
            <a:pPr marL="379095" indent="-342900">
              <a:spcBef>
                <a:spcPts val="600"/>
              </a:spcBef>
              <a:buClr>
                <a:srgbClr val="DDDDDD"/>
              </a:buClr>
              <a:buSzPct val="80000"/>
              <a:buFont typeface="Arial" panose="020B0604020202020204" pitchFamily="34" charset="0"/>
              <a:buChar char="•"/>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400" dirty="0">
                <a:latin typeface="Calibri" panose="020F0502020204030204" pitchFamily="34" charset="0"/>
                <a:ea typeface="AR PL SungtiL GB" charset="0"/>
                <a:cs typeface="Calibri" panose="020F0502020204030204" pitchFamily="34" charset="0"/>
              </a:rPr>
              <a:t> </a:t>
            </a:r>
            <a:r>
              <a:rPr lang="en-US" sz="2400" dirty="0" smtClean="0">
                <a:latin typeface="Calibri" panose="020F0502020204030204" pitchFamily="34" charset="0"/>
                <a:ea typeface="AR PL SungtiL GB" charset="0"/>
                <a:cs typeface="Calibri" panose="020F0502020204030204" pitchFamily="34" charset="0"/>
              </a:rPr>
              <a:t>Ventricular </a:t>
            </a:r>
            <a:r>
              <a:rPr lang="en-US" sz="2400" dirty="0">
                <a:latin typeface="Calibri" panose="020F0502020204030204" pitchFamily="34" charset="0"/>
                <a:ea typeface="AR PL SungtiL GB" charset="0"/>
                <a:cs typeface="Calibri" panose="020F0502020204030204" pitchFamily="34" charset="0"/>
              </a:rPr>
              <a:t>septal defects</a:t>
            </a:r>
          </a:p>
          <a:p>
            <a:pPr marL="379095" indent="-342900">
              <a:spcBef>
                <a:spcPts val="600"/>
              </a:spcBef>
              <a:buClr>
                <a:srgbClr val="DDDDDD"/>
              </a:buClr>
              <a:buSzPct val="80000"/>
              <a:buFont typeface="Arial" panose="020B0604020202020204" pitchFamily="34" charset="0"/>
              <a:buChar char="•"/>
              <a:tabLst>
                <a:tab pos="42037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2400" dirty="0">
                <a:latin typeface="Calibri" panose="020F0502020204030204" pitchFamily="34" charset="0"/>
                <a:ea typeface="AR PL SungtiL GB" charset="0"/>
                <a:cs typeface="Calibri" panose="020F0502020204030204" pitchFamily="34" charset="0"/>
              </a:rPr>
              <a:t> </a:t>
            </a:r>
            <a:r>
              <a:rPr lang="en-US" sz="2400" dirty="0" smtClean="0">
                <a:latin typeface="Calibri" panose="020F0502020204030204" pitchFamily="34" charset="0"/>
                <a:ea typeface="AR PL SungtiL GB" charset="0"/>
                <a:cs typeface="Calibri" panose="020F0502020204030204" pitchFamily="34" charset="0"/>
              </a:rPr>
              <a:t>Myocardial perforations.</a:t>
            </a:r>
            <a:endParaRPr lang="en-US" sz="2400" dirty="0">
              <a:latin typeface="Calibri" panose="020F0502020204030204" pitchFamily="34" charset="0"/>
              <a:ea typeface="AR PL SungtiL GB" charset="0"/>
              <a:cs typeface="Calibri" panose="020F0502020204030204" pitchFamily="34" charset="0"/>
            </a:endParaRPr>
          </a:p>
          <a:p>
            <a:pPr marL="493395" indent="-457200">
              <a:spcBef>
                <a:spcPts val="600"/>
              </a:spcBef>
              <a:buClr>
                <a:srgbClr val="DDDDDD"/>
              </a:buClr>
              <a:buSzPct val="80000"/>
              <a:buFont typeface="Arial" panose="020B0604020202020204"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endParaRPr lang="en-US" sz="2400" dirty="0">
              <a:latin typeface="Calibri" panose="020F0502020204030204" pitchFamily="34" charset="0"/>
              <a:ea typeface="AR PL SungtiL GB" charset="0"/>
              <a:cs typeface="Calibri" panose="020F0502020204030204" pitchFamily="34" charset="0"/>
            </a:endParaRPr>
          </a:p>
        </p:txBody>
      </p:sp>
    </p:spTree>
  </p:cSld>
  <p:clrMapOvr>
    <a:masterClrMapping/>
  </p:clrMapOvr>
  <p:transition spd="med"/>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0" y="1775012"/>
            <a:ext cx="11249628" cy="5082987"/>
          </a:xfrm>
        </p:spPr>
        <p:txBody>
          <a:bodyPr>
            <a:normAutofit fontScale="85000" lnSpcReduction="20000"/>
          </a:bodyPr>
          <a:lstStyle/>
          <a:p>
            <a:pPr marL="419100" indent="-382905">
              <a:lnSpc>
                <a:spcPct val="100000"/>
              </a:lnSpc>
              <a:spcBef>
                <a:spcPts val="60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dirty="0" err="1">
                <a:ea typeface="AR PL SungtiL GB" charset="0"/>
                <a:cs typeface="AR PL SungtiL GB" charset="0"/>
              </a:rPr>
              <a:t>Transaortic</a:t>
            </a:r>
            <a:r>
              <a:rPr lang="en-US" dirty="0">
                <a:ea typeface="AR PL SungtiL GB" charset="0"/>
                <a:cs typeface="AR PL SungtiL GB" charset="0"/>
              </a:rPr>
              <a:t> resection of 3 to 10gm muscle from the proximal to mid-septal region.</a:t>
            </a:r>
          </a:p>
          <a:p>
            <a:pPr marL="419100" indent="-382905">
              <a:lnSpc>
                <a:spcPct val="100000"/>
              </a:lnSpc>
              <a:spcBef>
                <a:spcPts val="600"/>
              </a:spcBef>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endParaRPr lang="en-US" dirty="0">
              <a:ea typeface="AR PL SungtiL GB" charset="0"/>
              <a:cs typeface="AR PL SungtiL GB" charset="0"/>
            </a:endParaRPr>
          </a:p>
          <a:p>
            <a:pPr marL="419100" indent="-382905">
              <a:lnSpc>
                <a:spcPct val="100000"/>
              </a:lnSpc>
              <a:spcBef>
                <a:spcPts val="60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dirty="0">
                <a:ea typeface="AR PL SungtiL GB" charset="0"/>
                <a:cs typeface="AR PL SungtiL GB" charset="0"/>
              </a:rPr>
              <a:t> </a:t>
            </a:r>
            <a:r>
              <a:rPr lang="en-US" dirty="0">
                <a:solidFill>
                  <a:srgbClr val="FF0000"/>
                </a:solidFill>
                <a:ea typeface="AR PL SungtiL GB" charset="0"/>
                <a:cs typeface="AR PL SungtiL GB" charset="0"/>
              </a:rPr>
              <a:t>Enlarges the LVOT </a:t>
            </a:r>
            <a:r>
              <a:rPr lang="en-US" dirty="0">
                <a:ea typeface="AR PL SungtiL GB" charset="0"/>
                <a:cs typeface="AR PL SungtiL GB" charset="0"/>
              </a:rPr>
              <a:t>and significantly decreases or totally abolishes LVOT obstruction.</a:t>
            </a:r>
          </a:p>
          <a:p>
            <a:pPr marL="419100" indent="-382905">
              <a:lnSpc>
                <a:spcPct val="100000"/>
              </a:lnSpc>
              <a:spcBef>
                <a:spcPts val="600"/>
              </a:spcBef>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endParaRPr lang="en-US" dirty="0">
              <a:ea typeface="AR PL SungtiL GB" charset="0"/>
              <a:cs typeface="AR PL SungtiL GB" charset="0"/>
            </a:endParaRPr>
          </a:p>
          <a:p>
            <a:pPr marL="419100" indent="-382905">
              <a:lnSpc>
                <a:spcPct val="100000"/>
              </a:lnSpc>
              <a:spcBef>
                <a:spcPts val="60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dirty="0">
                <a:solidFill>
                  <a:srgbClr val="FFFF00"/>
                </a:solidFill>
                <a:ea typeface="AR PL SungtiL GB" charset="0"/>
                <a:cs typeface="AR PL SungtiL GB" charset="0"/>
              </a:rPr>
              <a:t> </a:t>
            </a:r>
            <a:r>
              <a:rPr lang="en-US" dirty="0">
                <a:solidFill>
                  <a:srgbClr val="FF0000"/>
                </a:solidFill>
                <a:ea typeface="AR PL SungtiL GB" charset="0"/>
                <a:cs typeface="AR PL SungtiL GB" charset="0"/>
              </a:rPr>
              <a:t>M</a:t>
            </a:r>
            <a:r>
              <a:rPr lang="en-US" dirty="0" smtClean="0">
                <a:solidFill>
                  <a:srgbClr val="FF0000"/>
                </a:solidFill>
                <a:ea typeface="AR PL SungtiL GB" charset="0"/>
                <a:cs typeface="AR PL SungtiL GB" charset="0"/>
              </a:rPr>
              <a:t>itral </a:t>
            </a:r>
            <a:r>
              <a:rPr lang="en-US" dirty="0">
                <a:solidFill>
                  <a:srgbClr val="FF0000"/>
                </a:solidFill>
                <a:ea typeface="AR PL SungtiL GB" charset="0"/>
                <a:cs typeface="AR PL SungtiL GB" charset="0"/>
              </a:rPr>
              <a:t>regurgitation </a:t>
            </a:r>
            <a:r>
              <a:rPr lang="en-US" dirty="0">
                <a:ea typeface="AR PL SungtiL GB" charset="0"/>
                <a:cs typeface="AR PL SungtiL GB" charset="0"/>
              </a:rPr>
              <a:t>secondary to SAM of the mitral valve  also </a:t>
            </a:r>
            <a:r>
              <a:rPr lang="en-US" dirty="0" smtClean="0">
                <a:solidFill>
                  <a:srgbClr val="FF0000"/>
                </a:solidFill>
                <a:ea typeface="AR PL SungtiL GB" charset="0"/>
                <a:cs typeface="AR PL SungtiL GB" charset="0"/>
              </a:rPr>
              <a:t>disappear</a:t>
            </a:r>
            <a:r>
              <a:rPr lang="en-US" dirty="0" smtClean="0">
                <a:solidFill>
                  <a:srgbClr val="FFFF00"/>
                </a:solidFill>
                <a:ea typeface="AR PL SungtiL GB" charset="0"/>
                <a:cs typeface="AR PL SungtiL GB" charset="0"/>
              </a:rPr>
              <a:t>s</a:t>
            </a:r>
            <a:r>
              <a:rPr lang="en-US" dirty="0" smtClean="0">
                <a:ea typeface="AR PL SungtiL GB" charset="0"/>
                <a:cs typeface="AR PL SungtiL GB" charset="0"/>
              </a:rPr>
              <a:t>.</a:t>
            </a:r>
          </a:p>
          <a:p>
            <a:pPr marL="419100" indent="-382905">
              <a:lnSpc>
                <a:spcPct val="100000"/>
              </a:lnSpc>
              <a:spcBef>
                <a:spcPts val="60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endParaRPr lang="en-US" dirty="0">
              <a:ea typeface="AR PL SungtiL GB" charset="0"/>
              <a:cs typeface="AR PL SungtiL GB" charset="0"/>
            </a:endParaRPr>
          </a:p>
          <a:p>
            <a:pPr marL="419100" indent="-382905">
              <a:lnSpc>
                <a:spcPct val="100000"/>
              </a:lnSpc>
              <a:spcBef>
                <a:spcPts val="60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dirty="0" smtClean="0">
                <a:ea typeface="AR PL SungtiL GB" charset="0"/>
                <a:cs typeface="AR PL SungtiL GB" charset="0"/>
              </a:rPr>
              <a:t>Operative mortality has reduced </a:t>
            </a:r>
            <a:r>
              <a:rPr lang="en-US" dirty="0" smtClean="0">
                <a:solidFill>
                  <a:srgbClr val="FF0000"/>
                </a:solidFill>
                <a:ea typeface="AR PL SungtiL GB" charset="0"/>
                <a:cs typeface="AR PL SungtiL GB" charset="0"/>
              </a:rPr>
              <a:t>to less than 1% </a:t>
            </a:r>
            <a:r>
              <a:rPr lang="en-US" dirty="0" smtClean="0">
                <a:ea typeface="AR PL SungtiL GB" charset="0"/>
                <a:cs typeface="AR PL SungtiL GB" charset="0"/>
              </a:rPr>
              <a:t>at experienced HCM centers .</a:t>
            </a:r>
          </a:p>
          <a:p>
            <a:pPr marL="419100" indent="-382905">
              <a:lnSpc>
                <a:spcPct val="100000"/>
              </a:lnSpc>
              <a:spcBef>
                <a:spcPts val="60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endParaRPr lang="en-US" dirty="0">
              <a:ea typeface="AR PL SungtiL GB" charset="0"/>
              <a:cs typeface="AR PL SungtiL GB" charset="0"/>
            </a:endParaRPr>
          </a:p>
          <a:p>
            <a:pPr marL="419100" indent="-382905">
              <a:lnSpc>
                <a:spcPct val="100000"/>
              </a:lnSpc>
              <a:spcBef>
                <a:spcPts val="60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dirty="0" smtClean="0">
                <a:ea typeface="AR PL SungtiL GB" charset="0"/>
                <a:cs typeface="AR PL SungtiL GB" charset="0"/>
              </a:rPr>
              <a:t>90-95%pts experience both </a:t>
            </a:r>
            <a:r>
              <a:rPr lang="en-US" dirty="0" smtClean="0">
                <a:solidFill>
                  <a:srgbClr val="FF0000"/>
                </a:solidFill>
                <a:ea typeface="AR PL SungtiL GB" charset="0"/>
                <a:cs typeface="AR PL SungtiL GB" charset="0"/>
              </a:rPr>
              <a:t>permanent abolition of basal outflow gradient </a:t>
            </a:r>
            <a:r>
              <a:rPr lang="en-US" dirty="0" smtClean="0">
                <a:ea typeface="AR PL SungtiL GB" charset="0"/>
                <a:cs typeface="AR PL SungtiL GB" charset="0"/>
              </a:rPr>
              <a:t>without compromise to LV function.</a:t>
            </a:r>
          </a:p>
          <a:p>
            <a:pPr marL="36195" indent="0">
              <a:lnSpc>
                <a:spcPct val="100000"/>
              </a:lnSpc>
              <a:spcBef>
                <a:spcPts val="600"/>
              </a:spcBef>
              <a:buClr>
                <a:srgbClr val="DDDDDD"/>
              </a:buClr>
              <a:buSzPct val="8000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endParaRPr lang="en-US" dirty="0" smtClean="0">
              <a:ea typeface="AR PL SungtiL GB" charset="0"/>
              <a:cs typeface="AR PL SungtiL GB" charset="0"/>
            </a:endParaRPr>
          </a:p>
          <a:p>
            <a:pPr marL="419100" indent="-382905">
              <a:lnSpc>
                <a:spcPct val="100000"/>
              </a:lnSpc>
              <a:spcBef>
                <a:spcPts val="600"/>
              </a:spcBef>
              <a:buClr>
                <a:srgbClr val="DDDDDD"/>
              </a:buClr>
              <a:buSzPct val="80000"/>
              <a:buFont typeface="Wingdings 2" panose="05020102010507070707"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dirty="0" smtClean="0">
                <a:ea typeface="AR PL SungtiL GB" charset="0"/>
                <a:cs typeface="AR PL SungtiL GB" charset="0"/>
              </a:rPr>
              <a:t>Relief of symptoms for more than 25yrs.</a:t>
            </a:r>
            <a:endParaRPr lang="en-US" dirty="0">
              <a:ea typeface="AR PL SungtiL GB" charset="0"/>
              <a:cs typeface="AR PL SungtiL GB" charset="0"/>
            </a:endParaRPr>
          </a:p>
          <a:p>
            <a:endParaRPr lang="en-IN" dirty="0"/>
          </a:p>
        </p:txBody>
      </p:sp>
      <p:sp>
        <p:nvSpPr>
          <p:cNvPr id="4" name="Rectangle 3"/>
          <p:cNvSpPr/>
          <p:nvPr/>
        </p:nvSpPr>
        <p:spPr>
          <a:xfrm>
            <a:off x="3024747" y="0"/>
            <a:ext cx="6096000" cy="1077218"/>
          </a:xfrm>
          <a:prstGeom prst="rect">
            <a:avLst/>
          </a:prstGeom>
        </p:spPr>
        <p:txBody>
          <a:bodyPr wrap="square">
            <a:spAutoFit/>
          </a:bodyPr>
          <a:lstStyle/>
          <a:p>
            <a:pPr algn="ctr"/>
            <a:r>
              <a:rPr lang="en-US" sz="3200" b="1" dirty="0">
                <a:solidFill>
                  <a:srgbClr val="FF0000"/>
                </a:solidFill>
                <a:latin typeface="Calibri" panose="020F0502020204030204" pitchFamily="34" charset="0"/>
                <a:cs typeface="Calibri" panose="020F0502020204030204" pitchFamily="34" charset="0"/>
              </a:rPr>
              <a:t>SEPTAL MYECTOMY </a:t>
            </a:r>
            <a:br>
              <a:rPr lang="en-US" sz="3200" b="1" dirty="0">
                <a:solidFill>
                  <a:srgbClr val="FF0000"/>
                </a:solidFill>
                <a:latin typeface="Calibri" panose="020F0502020204030204" pitchFamily="34" charset="0"/>
                <a:cs typeface="Calibri" panose="020F0502020204030204" pitchFamily="34" charset="0"/>
              </a:rPr>
            </a:br>
            <a:r>
              <a:rPr lang="en-US" sz="3200" b="1" dirty="0">
                <a:solidFill>
                  <a:srgbClr val="FF0000"/>
                </a:solidFill>
                <a:latin typeface="Calibri" panose="020F0502020204030204" pitchFamily="34" charset="0"/>
                <a:cs typeface="Calibri" panose="020F0502020204030204" pitchFamily="34" charset="0"/>
              </a:rPr>
              <a:t> (Morrow procedure)</a:t>
            </a:r>
            <a:endParaRPr lang="en-IN" sz="3200" b="1"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Identify?</a:t>
            </a:r>
            <a:endParaRPr lang="en-IN" dirty="0">
              <a:solidFill>
                <a:srgbClr val="FF0000"/>
              </a:solidFill>
            </a:endParaRPr>
          </a:p>
        </p:txBody>
      </p:sp>
      <p:pic>
        <p:nvPicPr>
          <p:cNvPr id="4" name="Content Placeholder 3" descr="images (12) (1).jpeg"/>
          <p:cNvPicPr>
            <a:picLocks noGrp="1" noChangeAspect="1"/>
          </p:cNvPicPr>
          <p:nvPr>
            <p:ph sz="quarter" idx="1"/>
          </p:nvPr>
        </p:nvPicPr>
        <p:blipFill>
          <a:blip r:embed="rId2"/>
          <a:stretch>
            <a:fillRect/>
          </a:stretch>
        </p:blipFill>
        <p:spPr>
          <a:xfrm>
            <a:off x="437082" y="1437692"/>
            <a:ext cx="5067980" cy="5196373"/>
          </a:xfrm>
        </p:spPr>
      </p:pic>
      <p:pic>
        <p:nvPicPr>
          <p:cNvPr id="2050" name="Picture 2" descr="C:\Users\user\Desktop\HCM\images (13).jpeg"/>
          <p:cNvPicPr>
            <a:picLocks noChangeAspect="1" noChangeArrowheads="1"/>
          </p:cNvPicPr>
          <p:nvPr/>
        </p:nvPicPr>
        <p:blipFill>
          <a:blip r:embed="rId3"/>
          <a:srcRect/>
          <a:stretch>
            <a:fillRect/>
          </a:stretch>
        </p:blipFill>
        <p:spPr bwMode="auto">
          <a:xfrm>
            <a:off x="6064898" y="1548881"/>
            <a:ext cx="5505061" cy="5029395"/>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endParaRPr lang="en-IN" dirty="0"/>
          </a:p>
        </p:txBody>
      </p:sp>
      <p:pic>
        <p:nvPicPr>
          <p:cNvPr id="4" name="Picture 2"/>
          <p:cNvPicPr>
            <a:picLocks noChangeAspect="1" noChangeArrowheads="1"/>
          </p:cNvPicPr>
          <p:nvPr/>
        </p:nvPicPr>
        <p:blipFill>
          <a:blip r:embed="rId3"/>
          <a:srcRect/>
          <a:stretch>
            <a:fillRect/>
          </a:stretch>
        </p:blipFill>
        <p:spPr bwMode="auto">
          <a:xfrm>
            <a:off x="674570" y="359398"/>
            <a:ext cx="5142975" cy="5431802"/>
          </a:xfrm>
          <a:prstGeom prst="rect">
            <a:avLst/>
          </a:prstGeom>
          <a:noFill/>
          <a:ln w="9525">
            <a:noFill/>
            <a:miter lim="800000"/>
            <a:headEnd/>
            <a:tailEnd/>
          </a:ln>
          <a:effectLst/>
        </p:spPr>
      </p:pic>
      <p:pic>
        <p:nvPicPr>
          <p:cNvPr id="5" name="Content Placeholder 4" descr="Capture.PNG"/>
          <p:cNvPicPr>
            <a:picLocks noChangeAspect="1"/>
          </p:cNvPicPr>
          <p:nvPr/>
        </p:nvPicPr>
        <p:blipFill rotWithShape="1">
          <a:blip r:embed="rId4"/>
          <a:srcRect b="1579"/>
          <a:stretch>
            <a:fillRect/>
          </a:stretch>
        </p:blipFill>
        <p:spPr>
          <a:xfrm>
            <a:off x="6422541" y="106738"/>
            <a:ext cx="5167745" cy="5684462"/>
          </a:xfrm>
          <a:prstGeom prst="rect">
            <a:avLst/>
          </a:prstGeom>
        </p:spPr>
      </p:pic>
      <p:sp>
        <p:nvSpPr>
          <p:cNvPr id="6" name="TextBox 5"/>
          <p:cNvSpPr txBox="1"/>
          <p:nvPr/>
        </p:nvSpPr>
        <p:spPr>
          <a:xfrm>
            <a:off x="1697666" y="5970896"/>
            <a:ext cx="8786017" cy="646331"/>
          </a:xfrm>
          <a:prstGeom prst="rect">
            <a:avLst/>
          </a:prstGeom>
          <a:solidFill>
            <a:schemeClr val="accent1">
              <a:lumMod val="75000"/>
            </a:schemeClr>
          </a:solidFill>
        </p:spPr>
        <p:txBody>
          <a:bodyPr wrap="square" rtlCol="0">
            <a:spAutoFit/>
          </a:bodyPr>
          <a:lstStyle/>
          <a:p>
            <a:r>
              <a:rPr lang="en-IN" dirty="0"/>
              <a:t>P</a:t>
            </a:r>
            <a:r>
              <a:rPr lang="en-IN" dirty="0" smtClean="0"/>
              <a:t>athogenicity </a:t>
            </a:r>
            <a:r>
              <a:rPr lang="en-IN" dirty="0"/>
              <a:t>of variants relies on a </a:t>
            </a:r>
            <a:r>
              <a:rPr lang="en-IN" dirty="0" smtClean="0"/>
              <a:t>weight </a:t>
            </a:r>
            <a:r>
              <a:rPr lang="en-IN" dirty="0"/>
              <a:t>of collective evidence based on American </a:t>
            </a:r>
            <a:r>
              <a:rPr lang="en-IN" dirty="0" smtClean="0"/>
              <a:t>College </a:t>
            </a:r>
            <a:r>
              <a:rPr lang="en-IN" dirty="0"/>
              <a:t>of Medical Genetics and Genomics </a:t>
            </a:r>
            <a:r>
              <a:rPr lang="en-IN" dirty="0" smtClean="0"/>
              <a:t>criteria</a:t>
            </a:r>
            <a:endParaRPr lang="en-IN"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descr="Screenshot_20230208_003257.jpg"/>
          <p:cNvPicPr>
            <a:picLocks noGrp="1" noChangeAspect="1"/>
          </p:cNvPicPr>
          <p:nvPr>
            <p:ph sz="quarter" idx="1"/>
          </p:nvPr>
        </p:nvPicPr>
        <p:blipFill>
          <a:blip r:embed="rId2"/>
          <a:stretch>
            <a:fillRect/>
          </a:stretch>
        </p:blipFill>
        <p:spPr>
          <a:xfrm>
            <a:off x="261257" y="-1"/>
            <a:ext cx="11700587" cy="6624735"/>
          </a:xfr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solidFill>
                  <a:srgbClr val="FF0000"/>
                </a:solidFill>
              </a:rPr>
              <a:t>Studies comparing ASA </a:t>
            </a:r>
            <a:r>
              <a:rPr lang="en-IN" dirty="0" err="1" smtClean="0">
                <a:solidFill>
                  <a:srgbClr val="FF0000"/>
                </a:solidFill>
              </a:rPr>
              <a:t>vs</a:t>
            </a:r>
            <a:r>
              <a:rPr lang="en-IN" dirty="0" smtClean="0">
                <a:solidFill>
                  <a:srgbClr val="FF0000"/>
                </a:solidFill>
              </a:rPr>
              <a:t> </a:t>
            </a:r>
            <a:r>
              <a:rPr lang="en-IN" dirty="0" err="1" smtClean="0">
                <a:solidFill>
                  <a:srgbClr val="FF0000"/>
                </a:solidFill>
              </a:rPr>
              <a:t>Myomectomy</a:t>
            </a:r>
            <a:r>
              <a:rPr lang="en-IN" dirty="0" smtClean="0">
                <a:solidFill>
                  <a:srgbClr val="FF0000"/>
                </a:solidFill>
              </a:rPr>
              <a:t> </a:t>
            </a:r>
            <a:endParaRPr lang="en-IN" dirty="0"/>
          </a:p>
        </p:txBody>
      </p:sp>
      <p:pic>
        <p:nvPicPr>
          <p:cNvPr id="4" name="Content Placeholder 3"/>
          <p:cNvPicPr>
            <a:picLocks noGrp="1" noChangeAspect="1"/>
          </p:cNvPicPr>
          <p:nvPr>
            <p:ph sz="quarter" idx="1"/>
          </p:nvPr>
        </p:nvPicPr>
        <p:blipFill rotWithShape="1">
          <a:blip r:embed="rId3">
            <a:extLst>
              <a:ext uri="{28A0092B-C50C-407E-A947-70E740481C1C}">
                <a14:useLocalDpi xmlns="" xmlns:a14="http://schemas.microsoft.com/office/drawing/2010/main" val="0"/>
              </a:ext>
            </a:extLst>
          </a:blip>
          <a:srcRect l="35616" t="38387" r="26743" b="32504"/>
          <a:stretch>
            <a:fillRect/>
          </a:stretch>
        </p:blipFill>
        <p:spPr>
          <a:xfrm>
            <a:off x="753749" y="1045029"/>
            <a:ext cx="10513807" cy="3890041"/>
          </a:xfrm>
        </p:spPr>
      </p:pic>
      <p:cxnSp>
        <p:nvCxnSpPr>
          <p:cNvPr id="6" name="Straight Connector 5"/>
          <p:cNvCxnSpPr/>
          <p:nvPr/>
        </p:nvCxnSpPr>
        <p:spPr>
          <a:xfrm flipV="1">
            <a:off x="5415657" y="3218100"/>
            <a:ext cx="2264431" cy="1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8322887" y="4168589"/>
            <a:ext cx="2264431" cy="1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5330493" y="3962400"/>
            <a:ext cx="2434761" cy="89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8448393" y="3431014"/>
            <a:ext cx="2264431" cy="1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13795" y="5407959"/>
            <a:ext cx="10076934" cy="1200329"/>
          </a:xfrm>
          <a:prstGeom prst="rect">
            <a:avLst/>
          </a:prstGeom>
          <a:solidFill>
            <a:schemeClr val="accent1">
              <a:lumMod val="75000"/>
            </a:schemeClr>
          </a:solidFill>
        </p:spPr>
        <p:txBody>
          <a:bodyPr wrap="square" rtlCol="0">
            <a:spAutoFit/>
          </a:bodyPr>
          <a:lstStyle/>
          <a:p>
            <a:r>
              <a:rPr lang="en-US" dirty="0">
                <a:ea typeface="AR PL SungtiL GB" charset="0"/>
                <a:cs typeface="AR PL SungtiL GB" charset="0"/>
              </a:rPr>
              <a:t>SA does seem to show promise in treatment of HOCM owing to </a:t>
            </a:r>
            <a:r>
              <a:rPr lang="en-US" b="1" i="1" dirty="0">
                <a:ea typeface="AR PL SungtiL GB" charset="0"/>
                <a:cs typeface="AR PL SungtiL GB" charset="0"/>
              </a:rPr>
              <a:t>similar mortality rates as well as functional status </a:t>
            </a:r>
            <a:r>
              <a:rPr lang="en-US" dirty="0">
                <a:ea typeface="AR PL SungtiL GB" charset="0"/>
                <a:cs typeface="AR PL SungtiL GB" charset="0"/>
              </a:rPr>
              <a:t>compared with </a:t>
            </a:r>
            <a:r>
              <a:rPr lang="en-US" dirty="0" smtClean="0">
                <a:ea typeface="AR PL SungtiL GB" charset="0"/>
                <a:cs typeface="AR PL SungtiL GB" charset="0"/>
              </a:rPr>
              <a:t>SM</a:t>
            </a:r>
            <a:r>
              <a:rPr lang="en-US" dirty="0">
                <a:ea typeface="AR PL SungtiL GB" charset="0"/>
                <a:cs typeface="AR PL SungtiL GB" charset="0"/>
              </a:rPr>
              <a:t> </a:t>
            </a:r>
            <a:r>
              <a:rPr lang="en-US" dirty="0" smtClean="0">
                <a:ea typeface="AR PL SungtiL GB" charset="0"/>
                <a:cs typeface="AR PL SungtiL GB" charset="0"/>
              </a:rPr>
              <a:t>.</a:t>
            </a:r>
          </a:p>
          <a:p>
            <a:r>
              <a:rPr lang="en-US" dirty="0">
                <a:ea typeface="AR PL SungtiL GB" charset="0"/>
                <a:cs typeface="AR PL SungtiL GB" charset="0"/>
              </a:rPr>
              <a:t>T</a:t>
            </a:r>
            <a:r>
              <a:rPr lang="en-US" dirty="0" smtClean="0">
                <a:ea typeface="AR PL SungtiL GB" charset="0"/>
                <a:cs typeface="AR PL SungtiL GB" charset="0"/>
              </a:rPr>
              <a:t>he </a:t>
            </a:r>
            <a:r>
              <a:rPr lang="en-US" dirty="0">
                <a:ea typeface="AR PL SungtiL GB" charset="0"/>
                <a:cs typeface="AR PL SungtiL GB" charset="0"/>
              </a:rPr>
              <a:t>caveat is </a:t>
            </a:r>
            <a:r>
              <a:rPr lang="en-US" b="1" i="1" dirty="0">
                <a:ea typeface="AR PL SungtiL GB" charset="0"/>
                <a:cs typeface="AR PL SungtiL GB" charset="0"/>
              </a:rPr>
              <a:t>increased conduction abnormalities </a:t>
            </a:r>
            <a:r>
              <a:rPr lang="en-US" b="1" i="1" dirty="0" smtClean="0">
                <a:ea typeface="AR PL SungtiL GB" charset="0"/>
                <a:cs typeface="AR PL SungtiL GB" charset="0"/>
              </a:rPr>
              <a:t> (PPI) and </a:t>
            </a:r>
            <a:r>
              <a:rPr lang="en-US" b="1" i="1" dirty="0">
                <a:ea typeface="AR PL SungtiL GB" charset="0"/>
                <a:cs typeface="AR PL SungtiL GB" charset="0"/>
              </a:rPr>
              <a:t>a higher post-intervention LVOTG</a:t>
            </a:r>
            <a:r>
              <a:rPr lang="en-US" dirty="0">
                <a:ea typeface="AR PL SungtiL GB" charset="0"/>
                <a:cs typeface="AR PL SungtiL GB" charset="0"/>
              </a:rPr>
              <a:t>. </a:t>
            </a:r>
            <a:endParaRPr lang="en-IN" dirty="0"/>
          </a:p>
        </p:txBody>
      </p:sp>
      <p:cxnSp>
        <p:nvCxnSpPr>
          <p:cNvPr id="11" name="Straight Connector 10"/>
          <p:cNvCxnSpPr/>
          <p:nvPr/>
        </p:nvCxnSpPr>
        <p:spPr>
          <a:xfrm flipV="1">
            <a:off x="8101707" y="2429873"/>
            <a:ext cx="2264431" cy="1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sz="quarter" idx="1"/>
          </p:nvPr>
        </p:nvPicPr>
        <p:blipFill rotWithShape="1">
          <a:blip r:embed="rId2">
            <a:extLst>
              <a:ext uri="{28A0092B-C50C-407E-A947-70E740481C1C}">
                <a14:useLocalDpi xmlns="" xmlns:a14="http://schemas.microsoft.com/office/drawing/2010/main" val="0"/>
              </a:ext>
            </a:extLst>
          </a:blip>
          <a:srcRect l="26343" t="32080" r="18288" b="15040"/>
          <a:stretch>
            <a:fillRect/>
          </a:stretch>
        </p:blipFill>
        <p:spPr>
          <a:xfrm>
            <a:off x="615676" y="448235"/>
            <a:ext cx="10651880" cy="5719482"/>
          </a:xfr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solidFill>
                  <a:srgbClr val="FF0000"/>
                </a:solidFill>
              </a:rPr>
              <a:t>Treatment of </a:t>
            </a:r>
            <a:r>
              <a:rPr lang="en-IN" dirty="0" err="1" smtClean="0">
                <a:solidFill>
                  <a:srgbClr val="FF0000"/>
                </a:solidFill>
              </a:rPr>
              <a:t>Atrial</a:t>
            </a:r>
            <a:r>
              <a:rPr lang="en-IN" dirty="0" smtClean="0">
                <a:solidFill>
                  <a:srgbClr val="FF0000"/>
                </a:solidFill>
              </a:rPr>
              <a:t> fibrillation</a:t>
            </a:r>
            <a:endParaRPr lang="en-IN" dirty="0">
              <a:solidFill>
                <a:srgbClr val="FF0000"/>
              </a:solidFill>
            </a:endParaRPr>
          </a:p>
        </p:txBody>
      </p:sp>
      <p:sp>
        <p:nvSpPr>
          <p:cNvPr id="3" name="Content Placeholder 2"/>
          <p:cNvSpPr>
            <a:spLocks noGrp="1"/>
          </p:cNvSpPr>
          <p:nvPr>
            <p:ph sz="quarter" idx="1"/>
          </p:nvPr>
        </p:nvSpPr>
        <p:spPr/>
        <p:txBody>
          <a:bodyPr>
            <a:normAutofit/>
          </a:bodyPr>
          <a:lstStyle/>
          <a:p>
            <a:r>
              <a:rPr lang="en-US" dirty="0" smtClean="0"/>
              <a:t>Mc arrhythmia , occurs in 20 to 25%</a:t>
            </a:r>
          </a:p>
          <a:p>
            <a:r>
              <a:rPr lang="en-US" dirty="0" smtClean="0"/>
              <a:t>Requires anticoagulation therapy</a:t>
            </a:r>
          </a:p>
          <a:p>
            <a:r>
              <a:rPr lang="en-US" b="1" dirty="0" smtClean="0">
                <a:solidFill>
                  <a:srgbClr val="FF0000"/>
                </a:solidFill>
              </a:rPr>
              <a:t>CHA2DS2VASc- not validated for HCM</a:t>
            </a:r>
          </a:p>
          <a:p>
            <a:r>
              <a:rPr lang="en-US" dirty="0" err="1" smtClean="0">
                <a:solidFill>
                  <a:srgbClr val="FF0000"/>
                </a:solidFill>
              </a:rPr>
              <a:t>Amiodarone</a:t>
            </a:r>
            <a:r>
              <a:rPr lang="en-US" dirty="0" smtClean="0">
                <a:solidFill>
                  <a:srgbClr val="FF0000"/>
                </a:solidFill>
              </a:rPr>
              <a:t>-most effective in reducing recurrences</a:t>
            </a:r>
          </a:p>
          <a:p>
            <a:r>
              <a:rPr lang="en-US" dirty="0" smtClean="0"/>
              <a:t>Beta blockers and  verapamil-to control heart rate</a:t>
            </a:r>
          </a:p>
          <a:p>
            <a:r>
              <a:rPr lang="en-IN" dirty="0" smtClean="0"/>
              <a:t>Catheter ablation for </a:t>
            </a:r>
            <a:r>
              <a:rPr lang="en-IN" dirty="0" err="1" smtClean="0"/>
              <a:t>atrial</a:t>
            </a:r>
            <a:r>
              <a:rPr lang="en-IN" dirty="0" smtClean="0"/>
              <a:t> fibrillation -who have drug refractory symptoms or are unable to take anti-arrhythmic drugs</a:t>
            </a:r>
            <a:endParaRPr lang="en-IN"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215155"/>
            <a:ext cx="11278205" cy="307360"/>
          </a:xfrm>
        </p:spPr>
        <p:txBody>
          <a:bodyPr>
            <a:normAutofit fontScale="90000"/>
          </a:bodyPr>
          <a:lstStyle/>
          <a:p>
            <a:r>
              <a:rPr lang="en-IN" b="1" dirty="0" smtClean="0">
                <a:solidFill>
                  <a:srgbClr val="FF0000"/>
                </a:solidFill>
              </a:rPr>
              <a:t/>
            </a:r>
            <a:br>
              <a:rPr lang="en-IN" b="1" dirty="0" smtClean="0">
                <a:solidFill>
                  <a:srgbClr val="FF0000"/>
                </a:solidFill>
              </a:rPr>
            </a:br>
            <a:r>
              <a:rPr lang="en-IN" b="1" dirty="0" smtClean="0">
                <a:solidFill>
                  <a:srgbClr val="FF0000"/>
                </a:solidFill>
              </a:rPr>
              <a:t>HCM MIMICS</a:t>
            </a:r>
            <a:r>
              <a:rPr lang="en-IN" dirty="0" smtClean="0">
                <a:solidFill>
                  <a:srgbClr val="FFFF00"/>
                </a:solidFill>
              </a:rPr>
              <a:t/>
            </a:r>
            <a:br>
              <a:rPr lang="en-IN" dirty="0" smtClean="0">
                <a:solidFill>
                  <a:srgbClr val="FFFF00"/>
                </a:solidFill>
              </a:rPr>
            </a:br>
            <a:r>
              <a:rPr lang="en-IN" sz="3600" dirty="0" smtClean="0">
                <a:solidFill>
                  <a:srgbClr val="FFFF00"/>
                </a:solidFill>
              </a:rPr>
              <a:t> </a:t>
            </a:r>
            <a:r>
              <a:rPr lang="en-IN" sz="3600" dirty="0" smtClean="0">
                <a:solidFill>
                  <a:srgbClr val="FF0000"/>
                </a:solidFill>
              </a:rPr>
              <a:t>Diagnostic Clues to Aid Early </a:t>
            </a:r>
            <a:br>
              <a:rPr lang="en-IN" sz="3600" dirty="0" smtClean="0">
                <a:solidFill>
                  <a:srgbClr val="FF0000"/>
                </a:solidFill>
              </a:rPr>
            </a:br>
            <a:r>
              <a:rPr lang="en-IN" sz="3600" dirty="0" smtClean="0">
                <a:solidFill>
                  <a:srgbClr val="FF0000"/>
                </a:solidFill>
              </a:rPr>
              <a:t>Identification of </a:t>
            </a:r>
            <a:r>
              <a:rPr lang="en-IN" sz="3600" dirty="0" err="1" smtClean="0">
                <a:solidFill>
                  <a:srgbClr val="FF0000"/>
                </a:solidFill>
              </a:rPr>
              <a:t>Phenocopies</a:t>
            </a:r>
            <a:endParaRPr lang="en-IN" sz="3600" dirty="0">
              <a:solidFill>
                <a:srgbClr val="FF0000"/>
              </a:solidFill>
            </a:endParaRPr>
          </a:p>
        </p:txBody>
      </p:sp>
      <p:sp>
        <p:nvSpPr>
          <p:cNvPr id="3" name="Content Placeholder 2"/>
          <p:cNvSpPr>
            <a:spLocks noGrp="1"/>
          </p:cNvSpPr>
          <p:nvPr>
            <p:ph sz="quarter" idx="1"/>
          </p:nvPr>
        </p:nvSpPr>
        <p:spPr>
          <a:xfrm>
            <a:off x="391886" y="1604865"/>
            <a:ext cx="11569959" cy="4778006"/>
          </a:xfrm>
        </p:spPr>
        <p:txBody>
          <a:bodyPr>
            <a:normAutofit fontScale="92500"/>
          </a:bodyPr>
          <a:lstStyle/>
          <a:p>
            <a:pPr marL="0" indent="0">
              <a:buNone/>
            </a:pPr>
            <a:r>
              <a:rPr lang="en-IN" b="1" dirty="0">
                <a:solidFill>
                  <a:srgbClr val="FF0000"/>
                </a:solidFill>
                <a:effectLst/>
              </a:rPr>
              <a:t>Glycogen Storage Disorders </a:t>
            </a:r>
            <a:r>
              <a:rPr lang="en-IN" b="1" dirty="0" smtClean="0">
                <a:solidFill>
                  <a:srgbClr val="FF0000"/>
                </a:solidFill>
                <a:effectLst/>
              </a:rPr>
              <a:t>–  AR inheritance .</a:t>
            </a:r>
          </a:p>
          <a:p>
            <a:pPr lvl="1"/>
            <a:r>
              <a:rPr lang="en-IN" b="1" dirty="0" err="1" smtClean="0">
                <a:effectLst/>
              </a:rPr>
              <a:t>multisystemic</a:t>
            </a:r>
            <a:r>
              <a:rPr lang="en-IN" b="1" dirty="0" smtClean="0">
                <a:effectLst/>
              </a:rPr>
              <a:t> involvement</a:t>
            </a:r>
          </a:p>
          <a:p>
            <a:pPr lvl="1"/>
            <a:r>
              <a:rPr lang="en-IN" b="1" dirty="0" smtClean="0">
                <a:effectLst/>
              </a:rPr>
              <a:t>Extreme LVH (histology – glycogen filled vacuoles)</a:t>
            </a:r>
          </a:p>
          <a:p>
            <a:pPr lvl="1"/>
            <a:r>
              <a:rPr lang="en-IN" b="1" dirty="0">
                <a:effectLst/>
              </a:rPr>
              <a:t>early progression </a:t>
            </a:r>
            <a:r>
              <a:rPr lang="en-IN" b="1" dirty="0" smtClean="0">
                <a:effectLst/>
              </a:rPr>
              <a:t> </a:t>
            </a:r>
            <a:r>
              <a:rPr lang="en-IN" b="1" dirty="0">
                <a:effectLst/>
              </a:rPr>
              <a:t>to </a:t>
            </a:r>
            <a:r>
              <a:rPr lang="en-IN" b="1" dirty="0" smtClean="0">
                <a:effectLst/>
              </a:rPr>
              <a:t>DCM and </a:t>
            </a:r>
          </a:p>
          <a:p>
            <a:pPr lvl="1"/>
            <a:r>
              <a:rPr lang="en-IN" b="1" dirty="0">
                <a:effectLst/>
              </a:rPr>
              <a:t>ECG - pre-excitation and conduction system </a:t>
            </a:r>
            <a:r>
              <a:rPr lang="en-IN" b="1" dirty="0" smtClean="0">
                <a:effectLst/>
              </a:rPr>
              <a:t>defects.</a:t>
            </a:r>
            <a:endParaRPr lang="en-IN" b="1" dirty="0">
              <a:effectLst/>
            </a:endParaRPr>
          </a:p>
          <a:p>
            <a:pPr marL="0" indent="0">
              <a:buNone/>
            </a:pPr>
            <a:r>
              <a:rPr lang="en-IN" b="1" dirty="0" err="1">
                <a:solidFill>
                  <a:srgbClr val="FF0000"/>
                </a:solidFill>
                <a:effectLst/>
              </a:rPr>
              <a:t>Pompe</a:t>
            </a:r>
            <a:r>
              <a:rPr lang="en-IN" b="1" dirty="0">
                <a:solidFill>
                  <a:srgbClr val="FF0000"/>
                </a:solidFill>
                <a:effectLst/>
              </a:rPr>
              <a:t> Disease (Glycogen Storage Disease Type 2) </a:t>
            </a:r>
            <a:endParaRPr lang="en-IN" b="1" dirty="0" smtClean="0">
              <a:solidFill>
                <a:srgbClr val="FF0000"/>
              </a:solidFill>
              <a:effectLst/>
            </a:endParaRPr>
          </a:p>
          <a:p>
            <a:r>
              <a:rPr lang="en-IN" dirty="0" smtClean="0"/>
              <a:t>Alpha  </a:t>
            </a:r>
            <a:r>
              <a:rPr lang="en-IN" dirty="0"/>
              <a:t>[</a:t>
            </a:r>
            <a:r>
              <a:rPr lang="el-GR" dirty="0"/>
              <a:t>α]-</a:t>
            </a:r>
            <a:r>
              <a:rPr lang="en-IN" dirty="0"/>
              <a:t>glucosidase) deficiency - </a:t>
            </a:r>
            <a:r>
              <a:rPr lang="en-IN" dirty="0" err="1"/>
              <a:t>multisystemic</a:t>
            </a:r>
            <a:r>
              <a:rPr lang="en-IN" dirty="0"/>
              <a:t> glycogen </a:t>
            </a:r>
            <a:r>
              <a:rPr lang="en-IN" dirty="0" smtClean="0"/>
              <a:t>deposition.</a:t>
            </a:r>
            <a:endParaRPr lang="en-IN" dirty="0"/>
          </a:p>
          <a:p>
            <a:r>
              <a:rPr lang="en-IN" dirty="0" smtClean="0"/>
              <a:t>Infantile </a:t>
            </a:r>
            <a:r>
              <a:rPr lang="en-IN" dirty="0"/>
              <a:t>form </a:t>
            </a:r>
            <a:r>
              <a:rPr lang="en-IN" dirty="0" smtClean="0"/>
              <a:t> </a:t>
            </a:r>
            <a:r>
              <a:rPr lang="en-IN" dirty="0"/>
              <a:t>is one of the foremost causes of HCM in the paediatric </a:t>
            </a:r>
            <a:r>
              <a:rPr lang="en-IN" dirty="0" smtClean="0"/>
              <a:t>population.</a:t>
            </a:r>
          </a:p>
          <a:p>
            <a:r>
              <a:rPr lang="en-IN" dirty="0" err="1"/>
              <a:t>hypotonia</a:t>
            </a:r>
            <a:r>
              <a:rPr lang="en-IN" dirty="0"/>
              <a:t>, </a:t>
            </a:r>
            <a:r>
              <a:rPr lang="en-IN" dirty="0" err="1"/>
              <a:t>macroglossia</a:t>
            </a:r>
            <a:r>
              <a:rPr lang="en-IN" dirty="0"/>
              <a:t>, hepatomegaly, extreme LVH </a:t>
            </a:r>
            <a:r>
              <a:rPr lang="en-IN" dirty="0" smtClean="0"/>
              <a:t> </a:t>
            </a:r>
            <a:r>
              <a:rPr lang="en-IN" dirty="0"/>
              <a:t>and heart failure, usually leading to death within two </a:t>
            </a:r>
            <a:r>
              <a:rPr lang="en-IN" dirty="0" smtClean="0"/>
              <a:t>years.</a:t>
            </a:r>
            <a:endParaRPr lang="en-IN"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864" y="485192"/>
            <a:ext cx="11375136" cy="734008"/>
          </a:xfrm>
        </p:spPr>
        <p:txBody>
          <a:bodyPr>
            <a:normAutofit fontScale="90000"/>
          </a:bodyPr>
          <a:lstStyle/>
          <a:p>
            <a:r>
              <a:rPr lang="en-IN" b="1" dirty="0" err="1" smtClean="0">
                <a:solidFill>
                  <a:srgbClr val="FF0000"/>
                </a:solidFill>
              </a:rPr>
              <a:t>Pompe</a:t>
            </a:r>
            <a:r>
              <a:rPr lang="en-IN" b="1" dirty="0" smtClean="0">
                <a:solidFill>
                  <a:srgbClr val="FF0000"/>
                </a:solidFill>
              </a:rPr>
              <a:t> Disease (Glycogen Storage Disease Type 2) </a:t>
            </a:r>
            <a:br>
              <a:rPr lang="en-IN" b="1" dirty="0" smtClean="0">
                <a:solidFill>
                  <a:srgbClr val="FF0000"/>
                </a:solidFill>
              </a:rPr>
            </a:br>
            <a:endParaRPr lang="en-IN" dirty="0"/>
          </a:p>
        </p:txBody>
      </p:sp>
      <p:sp>
        <p:nvSpPr>
          <p:cNvPr id="3" name="Content Placeholder 2"/>
          <p:cNvSpPr>
            <a:spLocks noGrp="1"/>
          </p:cNvSpPr>
          <p:nvPr>
            <p:ph sz="quarter" idx="1"/>
          </p:nvPr>
        </p:nvSpPr>
        <p:spPr>
          <a:xfrm>
            <a:off x="816864" y="1600199"/>
            <a:ext cx="10871200" cy="5005873"/>
          </a:xfrm>
        </p:spPr>
        <p:txBody>
          <a:bodyPr>
            <a:normAutofit fontScale="92500" lnSpcReduction="10000"/>
          </a:bodyPr>
          <a:lstStyle/>
          <a:p>
            <a:r>
              <a:rPr lang="en-IN" dirty="0" smtClean="0"/>
              <a:t>Alpha  [</a:t>
            </a:r>
            <a:r>
              <a:rPr lang="el-GR" dirty="0" smtClean="0"/>
              <a:t>α]-</a:t>
            </a:r>
            <a:r>
              <a:rPr lang="en-IN" dirty="0" err="1" smtClean="0"/>
              <a:t>glucosidase</a:t>
            </a:r>
            <a:r>
              <a:rPr lang="en-IN" dirty="0" smtClean="0"/>
              <a:t>) deficiency - </a:t>
            </a:r>
            <a:r>
              <a:rPr lang="en-IN" dirty="0" err="1" smtClean="0"/>
              <a:t>multisystemic</a:t>
            </a:r>
            <a:r>
              <a:rPr lang="en-IN" dirty="0" smtClean="0"/>
              <a:t> glycogen deposition.</a:t>
            </a:r>
          </a:p>
          <a:p>
            <a:r>
              <a:rPr lang="en-IN" dirty="0" smtClean="0"/>
              <a:t>Infantile form  is one of the foremost causes of HCM in the paediatric population.</a:t>
            </a:r>
          </a:p>
          <a:p>
            <a:r>
              <a:rPr lang="en-IN" dirty="0" err="1" smtClean="0"/>
              <a:t>hypotonia</a:t>
            </a:r>
            <a:r>
              <a:rPr lang="en-IN" dirty="0" smtClean="0"/>
              <a:t>, </a:t>
            </a:r>
            <a:r>
              <a:rPr lang="en-IN" dirty="0" err="1" smtClean="0"/>
              <a:t>macroglossia</a:t>
            </a:r>
            <a:r>
              <a:rPr lang="en-IN" dirty="0" smtClean="0"/>
              <a:t>, </a:t>
            </a:r>
            <a:r>
              <a:rPr lang="en-IN" dirty="0" err="1" smtClean="0"/>
              <a:t>hepatomegaly</a:t>
            </a:r>
            <a:r>
              <a:rPr lang="en-IN" dirty="0" smtClean="0"/>
              <a:t>, extreme LVH  and heart failure, usually leading to death within two years.</a:t>
            </a:r>
          </a:p>
          <a:p>
            <a:r>
              <a:rPr lang="en-IN" dirty="0" smtClean="0"/>
              <a:t>LVH in the infantile form may be asymmetric  and associated with LV outflow tract obstruction..</a:t>
            </a:r>
          </a:p>
          <a:p>
            <a:r>
              <a:rPr lang="en-IN" dirty="0" smtClean="0"/>
              <a:t>ECG - short PR interval with pre-excitation or conduction block.</a:t>
            </a:r>
          </a:p>
          <a:p>
            <a:r>
              <a:rPr lang="en-IN" dirty="0" smtClean="0"/>
              <a:t>Skeletal muscle biopsy shows </a:t>
            </a:r>
            <a:r>
              <a:rPr lang="en-IN" dirty="0" err="1" smtClean="0"/>
              <a:t>vacuolar</a:t>
            </a:r>
            <a:r>
              <a:rPr lang="en-IN" dirty="0" smtClean="0"/>
              <a:t> deposition of glycogen and  enzyme deficiency can be demonstrated in fibroblasts, lymphocytes  and urine.</a:t>
            </a:r>
          </a:p>
          <a:p>
            <a:r>
              <a:rPr lang="en-IN" dirty="0" smtClean="0"/>
              <a:t>Rx - recombinant acid  α-</a:t>
            </a:r>
            <a:r>
              <a:rPr lang="en-IN" dirty="0" err="1" smtClean="0"/>
              <a:t>glucosidase</a:t>
            </a:r>
            <a:r>
              <a:rPr lang="en-IN" dirty="0" smtClean="0"/>
              <a:t> .</a:t>
            </a:r>
          </a:p>
          <a:p>
            <a:endParaRPr lang="en-IN"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13795" y="1959428"/>
            <a:ext cx="10353762" cy="4441371"/>
          </a:xfrm>
        </p:spPr>
        <p:txBody>
          <a:bodyPr>
            <a:normAutofit/>
          </a:bodyPr>
          <a:lstStyle/>
          <a:p>
            <a:endParaRPr lang="en-IN" dirty="0" smtClean="0"/>
          </a:p>
          <a:p>
            <a:endParaRPr lang="en-IN" dirty="0" smtClean="0"/>
          </a:p>
          <a:p>
            <a:pPr marL="0" indent="0">
              <a:buNone/>
            </a:pPr>
            <a:r>
              <a:rPr lang="en-IN" sz="3800" dirty="0" smtClean="0">
                <a:solidFill>
                  <a:srgbClr val="FF0000"/>
                </a:solidFill>
                <a:effectLst/>
              </a:rPr>
              <a:t>Forbes Disease (Glycogen Storage Disease Type 3) </a:t>
            </a:r>
          </a:p>
          <a:p>
            <a:r>
              <a:rPr lang="en-IN" dirty="0" smtClean="0"/>
              <a:t>Mutation in the glycogen </a:t>
            </a:r>
            <a:r>
              <a:rPr lang="en-IN" dirty="0"/>
              <a:t>debranching enzyme (amylo-alpha-1</a:t>
            </a:r>
            <a:r>
              <a:rPr lang="en-IN" dirty="0" smtClean="0"/>
              <a:t>, </a:t>
            </a:r>
            <a:r>
              <a:rPr lang="en-IN" dirty="0"/>
              <a:t>6-glucosidase [AGL]) </a:t>
            </a:r>
            <a:r>
              <a:rPr lang="en-IN" dirty="0" smtClean="0"/>
              <a:t>gene.</a:t>
            </a:r>
          </a:p>
          <a:p>
            <a:r>
              <a:rPr lang="en-IN" dirty="0" smtClean="0"/>
              <a:t>Muscle </a:t>
            </a:r>
            <a:r>
              <a:rPr lang="en-IN" dirty="0"/>
              <a:t>weakness, </a:t>
            </a:r>
            <a:r>
              <a:rPr lang="en-IN" dirty="0" smtClean="0"/>
              <a:t>poor  </a:t>
            </a:r>
            <a:r>
              <a:rPr lang="en-IN" dirty="0"/>
              <a:t>growth, hypoglycaemia and concentric </a:t>
            </a:r>
            <a:r>
              <a:rPr lang="en-IN" dirty="0" smtClean="0"/>
              <a:t>LVH </a:t>
            </a:r>
            <a:r>
              <a:rPr lang="en-IN" dirty="0" smtClean="0">
                <a:sym typeface="Wingdings" panose="05000000000000000000" pitchFamily="2" charset="2"/>
              </a:rPr>
              <a:t> DCM.</a:t>
            </a:r>
          </a:p>
          <a:p>
            <a:endParaRPr lang="en-IN" dirty="0" smtClean="0">
              <a:sym typeface="Wingdings" panose="05000000000000000000" pitchFamily="2" charset="2"/>
            </a:endParaRPr>
          </a:p>
          <a:p>
            <a:endParaRPr lang="en-IN"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152400"/>
            <a:ext cx="10353761" cy="1326321"/>
          </a:xfrm>
        </p:spPr>
        <p:txBody>
          <a:bodyPr/>
          <a:lstStyle/>
          <a:p>
            <a:r>
              <a:rPr lang="en-IN" b="1" dirty="0" err="1">
                <a:solidFill>
                  <a:srgbClr val="FF0000"/>
                </a:solidFill>
                <a:effectLst/>
              </a:rPr>
              <a:t>Danon</a:t>
            </a:r>
            <a:r>
              <a:rPr lang="en-IN" b="1" dirty="0">
                <a:solidFill>
                  <a:srgbClr val="FF0000"/>
                </a:solidFill>
                <a:effectLst/>
              </a:rPr>
              <a:t> Disease</a:t>
            </a:r>
            <a:endParaRPr lang="en-IN" b="1" dirty="0">
              <a:solidFill>
                <a:srgbClr val="FF0000"/>
              </a:solidFill>
            </a:endParaRPr>
          </a:p>
        </p:txBody>
      </p:sp>
      <p:sp>
        <p:nvSpPr>
          <p:cNvPr id="3" name="Content Placeholder 2"/>
          <p:cNvSpPr>
            <a:spLocks noGrp="1"/>
          </p:cNvSpPr>
          <p:nvPr>
            <p:ph sz="quarter" idx="1"/>
          </p:nvPr>
        </p:nvSpPr>
        <p:spPr>
          <a:xfrm>
            <a:off x="913795" y="1478721"/>
            <a:ext cx="10353762" cy="4904494"/>
          </a:xfrm>
        </p:spPr>
        <p:txBody>
          <a:bodyPr>
            <a:normAutofit fontScale="92500" lnSpcReduction="10000"/>
          </a:bodyPr>
          <a:lstStyle/>
          <a:p>
            <a:r>
              <a:rPr lang="en-IN" dirty="0" smtClean="0"/>
              <a:t>Lysosomal </a:t>
            </a:r>
            <a:r>
              <a:rPr lang="en-IN" dirty="0"/>
              <a:t>storage disease </a:t>
            </a:r>
            <a:r>
              <a:rPr lang="en-IN" dirty="0" smtClean="0"/>
              <a:t>d/t </a:t>
            </a:r>
            <a:r>
              <a:rPr lang="en-IN" dirty="0" smtClean="0">
                <a:effectLst/>
              </a:rPr>
              <a:t>deficiency </a:t>
            </a:r>
            <a:r>
              <a:rPr lang="en-IN" dirty="0">
                <a:effectLst/>
              </a:rPr>
              <a:t>in lysosome-associated membrane protein-2 </a:t>
            </a:r>
            <a:r>
              <a:rPr lang="en-IN" dirty="0" smtClean="0">
                <a:effectLst/>
              </a:rPr>
              <a:t>(</a:t>
            </a:r>
            <a:r>
              <a:rPr lang="en-IN" dirty="0">
                <a:effectLst/>
              </a:rPr>
              <a:t>LAMP2</a:t>
            </a:r>
            <a:r>
              <a:rPr lang="en-IN" dirty="0" smtClean="0">
                <a:effectLst/>
              </a:rPr>
              <a:t>).</a:t>
            </a:r>
          </a:p>
          <a:p>
            <a:r>
              <a:rPr lang="en-IN" dirty="0" smtClean="0"/>
              <a:t>Defects </a:t>
            </a:r>
            <a:r>
              <a:rPr lang="en-IN" dirty="0"/>
              <a:t>in glycogen </a:t>
            </a:r>
            <a:r>
              <a:rPr lang="en-IN" dirty="0" smtClean="0"/>
              <a:t> </a:t>
            </a:r>
            <a:r>
              <a:rPr lang="en-IN" dirty="0"/>
              <a:t>degradation pathways, leading to insidious glycogen accumulation</a:t>
            </a:r>
            <a:r>
              <a:rPr lang="en-IN" dirty="0" smtClean="0"/>
              <a:t>.</a:t>
            </a:r>
          </a:p>
          <a:p>
            <a:r>
              <a:rPr lang="en-IN" dirty="0">
                <a:effectLst/>
              </a:rPr>
              <a:t>Intracytoplasmic vacuoles within the cardiac muscle cells </a:t>
            </a:r>
            <a:r>
              <a:rPr lang="en-IN" dirty="0" smtClean="0">
                <a:effectLst/>
              </a:rPr>
              <a:t>-  </a:t>
            </a:r>
            <a:r>
              <a:rPr lang="en-IN" dirty="0">
                <a:effectLst/>
              </a:rPr>
              <a:t>disorganisation of ventricular myocardium and hypertrophy</a:t>
            </a:r>
            <a:r>
              <a:rPr lang="en-IN" dirty="0" smtClean="0">
                <a:effectLst/>
              </a:rPr>
              <a:t>.</a:t>
            </a:r>
          </a:p>
          <a:p>
            <a:r>
              <a:rPr lang="en-IN" dirty="0">
                <a:effectLst/>
              </a:rPr>
              <a:t>T</a:t>
            </a:r>
            <a:r>
              <a:rPr lang="en-IN" dirty="0" smtClean="0">
                <a:effectLst/>
              </a:rPr>
              <a:t>riad </a:t>
            </a:r>
            <a:r>
              <a:rPr lang="en-IN" dirty="0">
                <a:effectLst/>
              </a:rPr>
              <a:t>of </a:t>
            </a:r>
            <a:r>
              <a:rPr lang="en-IN" dirty="0">
                <a:solidFill>
                  <a:srgbClr val="FF0000"/>
                </a:solidFill>
                <a:effectLst/>
              </a:rPr>
              <a:t>proximal muscle weakness </a:t>
            </a:r>
            <a:r>
              <a:rPr lang="en-IN" dirty="0">
                <a:effectLst/>
              </a:rPr>
              <a:t>(80 %), </a:t>
            </a:r>
            <a:r>
              <a:rPr lang="en-IN" dirty="0">
                <a:solidFill>
                  <a:srgbClr val="FF0000"/>
                </a:solidFill>
                <a:effectLst/>
              </a:rPr>
              <a:t>intellectual disability </a:t>
            </a:r>
            <a:r>
              <a:rPr lang="en-IN" dirty="0">
                <a:effectLst/>
              </a:rPr>
              <a:t>(100 </a:t>
            </a:r>
            <a:r>
              <a:rPr lang="en-IN" dirty="0" smtClean="0">
                <a:effectLst/>
              </a:rPr>
              <a:t>% </a:t>
            </a:r>
            <a:r>
              <a:rPr lang="en-IN" dirty="0">
                <a:effectLst/>
              </a:rPr>
              <a:t>of men and 50 % of women) and </a:t>
            </a:r>
            <a:r>
              <a:rPr lang="en-IN" dirty="0">
                <a:solidFill>
                  <a:srgbClr val="FF0000"/>
                </a:solidFill>
                <a:effectLst/>
              </a:rPr>
              <a:t>hypertrophic cardiomyopathy </a:t>
            </a:r>
            <a:r>
              <a:rPr lang="en-IN" dirty="0" smtClean="0">
                <a:effectLst/>
              </a:rPr>
              <a:t>(</a:t>
            </a:r>
            <a:r>
              <a:rPr lang="en-IN" dirty="0">
                <a:effectLst/>
              </a:rPr>
              <a:t>88 </a:t>
            </a:r>
            <a:r>
              <a:rPr lang="en-IN" dirty="0" smtClean="0">
                <a:effectLst/>
              </a:rPr>
              <a:t>%) .</a:t>
            </a:r>
          </a:p>
          <a:p>
            <a:r>
              <a:rPr lang="en-IN" dirty="0" smtClean="0"/>
              <a:t>Rapid </a:t>
            </a:r>
            <a:r>
              <a:rPr lang="en-IN" dirty="0"/>
              <a:t>cardiac deterioration -  Males have very poor prognosis, and in the absence </a:t>
            </a:r>
            <a:r>
              <a:rPr lang="en-IN" dirty="0" smtClean="0"/>
              <a:t>of  </a:t>
            </a:r>
            <a:r>
              <a:rPr lang="en-IN" dirty="0"/>
              <a:t>cardiac transplantation death typically occurs before 25 years of age </a:t>
            </a:r>
            <a:r>
              <a:rPr lang="en-IN" dirty="0" smtClean="0"/>
              <a:t> </a:t>
            </a:r>
            <a:r>
              <a:rPr lang="en-IN" dirty="0"/>
              <a:t>due to heart failure or arrhythmias.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solidFill>
                  <a:srgbClr val="FF0000"/>
                </a:solidFill>
                <a:effectLst/>
              </a:rPr>
              <a:t>PRKAG2 Cardiomyopathy</a:t>
            </a:r>
            <a:endParaRPr lang="en-IN" b="1" dirty="0">
              <a:solidFill>
                <a:srgbClr val="FF0000"/>
              </a:solidFill>
            </a:endParaRPr>
          </a:p>
        </p:txBody>
      </p:sp>
      <p:sp>
        <p:nvSpPr>
          <p:cNvPr id="3" name="Content Placeholder 2"/>
          <p:cNvSpPr>
            <a:spLocks noGrp="1"/>
          </p:cNvSpPr>
          <p:nvPr>
            <p:ph sz="quarter" idx="1"/>
          </p:nvPr>
        </p:nvSpPr>
        <p:spPr>
          <a:xfrm>
            <a:off x="913795" y="2096063"/>
            <a:ext cx="10353762" cy="4568505"/>
          </a:xfrm>
        </p:spPr>
        <p:txBody>
          <a:bodyPr>
            <a:normAutofit fontScale="92500" lnSpcReduction="20000"/>
          </a:bodyPr>
          <a:lstStyle/>
          <a:p>
            <a:r>
              <a:rPr lang="en-IN" dirty="0">
                <a:effectLst/>
              </a:rPr>
              <a:t>mutations </a:t>
            </a:r>
            <a:r>
              <a:rPr lang="en-IN" dirty="0" smtClean="0">
                <a:effectLst/>
              </a:rPr>
              <a:t>in </a:t>
            </a:r>
            <a:r>
              <a:rPr lang="en-IN" dirty="0">
                <a:effectLst/>
              </a:rPr>
              <a:t>the protein kinase, Adenosine monophosphate (AMP)-activated, </a:t>
            </a:r>
            <a:r>
              <a:rPr lang="en-IN" dirty="0" smtClean="0">
                <a:effectLst/>
              </a:rPr>
              <a:t>gamma </a:t>
            </a:r>
            <a:r>
              <a:rPr lang="en-IN" dirty="0">
                <a:effectLst/>
              </a:rPr>
              <a:t>2 non-catalytic subunit (PRKAG2) gene, which encodes the </a:t>
            </a:r>
            <a:r>
              <a:rPr lang="en-IN" dirty="0" smtClean="0">
                <a:effectLst/>
              </a:rPr>
              <a:t>regulatory </a:t>
            </a:r>
            <a:r>
              <a:rPr lang="en-IN" dirty="0">
                <a:effectLst/>
              </a:rPr>
              <a:t>gamma (</a:t>
            </a:r>
            <a:r>
              <a:rPr lang="el-GR" dirty="0">
                <a:effectLst/>
              </a:rPr>
              <a:t>γ)-</a:t>
            </a:r>
            <a:r>
              <a:rPr lang="en-IN" dirty="0">
                <a:effectLst/>
              </a:rPr>
              <a:t>subunit of AMP-activated protein kinase (</a:t>
            </a:r>
            <a:r>
              <a:rPr lang="en-IN" dirty="0" smtClean="0">
                <a:effectLst/>
              </a:rPr>
              <a:t>AMPK).</a:t>
            </a:r>
          </a:p>
          <a:p>
            <a:r>
              <a:rPr lang="en-IN" dirty="0">
                <a:effectLst/>
              </a:rPr>
              <a:t>A</a:t>
            </a:r>
            <a:r>
              <a:rPr lang="en-IN" dirty="0" smtClean="0">
                <a:effectLst/>
              </a:rPr>
              <a:t>dolescents </a:t>
            </a:r>
            <a:r>
              <a:rPr lang="en-IN" dirty="0">
                <a:effectLst/>
              </a:rPr>
              <a:t>and young adults with muscle </a:t>
            </a:r>
            <a:r>
              <a:rPr lang="en-IN" dirty="0" smtClean="0">
                <a:effectLst/>
              </a:rPr>
              <a:t>weakness.</a:t>
            </a:r>
          </a:p>
          <a:p>
            <a:r>
              <a:rPr lang="en-IN" dirty="0" smtClean="0">
                <a:effectLst/>
              </a:rPr>
              <a:t>ECHO typically </a:t>
            </a:r>
            <a:r>
              <a:rPr lang="en-IN" dirty="0">
                <a:effectLst/>
              </a:rPr>
              <a:t>demonstrates LVH </a:t>
            </a:r>
            <a:r>
              <a:rPr lang="en-IN" dirty="0" smtClean="0">
                <a:effectLst/>
              </a:rPr>
              <a:t>(variable severity and </a:t>
            </a:r>
            <a:r>
              <a:rPr lang="en-IN" dirty="0" err="1" smtClean="0">
                <a:effectLst/>
              </a:rPr>
              <a:t>assymetric</a:t>
            </a:r>
            <a:r>
              <a:rPr lang="en-IN" dirty="0" smtClean="0">
                <a:effectLst/>
              </a:rPr>
              <a:t>) with </a:t>
            </a:r>
            <a:r>
              <a:rPr lang="en-IN" dirty="0">
                <a:effectLst/>
              </a:rPr>
              <a:t>global </a:t>
            </a:r>
            <a:r>
              <a:rPr lang="en-IN" dirty="0" err="1">
                <a:effectLst/>
              </a:rPr>
              <a:t>hypokinesia</a:t>
            </a:r>
            <a:r>
              <a:rPr lang="en-IN" dirty="0" smtClean="0">
                <a:effectLst/>
              </a:rPr>
              <a:t>.</a:t>
            </a:r>
          </a:p>
          <a:p>
            <a:r>
              <a:rPr lang="en-IN" dirty="0">
                <a:solidFill>
                  <a:srgbClr val="FF0000"/>
                </a:solidFill>
                <a:effectLst/>
              </a:rPr>
              <a:t>E</a:t>
            </a:r>
            <a:r>
              <a:rPr lang="en-IN" dirty="0" smtClean="0">
                <a:solidFill>
                  <a:srgbClr val="FF0000"/>
                </a:solidFill>
                <a:effectLst/>
              </a:rPr>
              <a:t>arly </a:t>
            </a:r>
            <a:r>
              <a:rPr lang="en-IN" dirty="0">
                <a:solidFill>
                  <a:srgbClr val="FF0000"/>
                </a:solidFill>
                <a:effectLst/>
              </a:rPr>
              <a:t>progression </a:t>
            </a:r>
            <a:r>
              <a:rPr lang="en-IN" dirty="0" smtClean="0">
                <a:solidFill>
                  <a:srgbClr val="FF0000"/>
                </a:solidFill>
                <a:effectLst/>
              </a:rPr>
              <a:t>to </a:t>
            </a:r>
            <a:r>
              <a:rPr lang="en-IN" dirty="0">
                <a:solidFill>
                  <a:srgbClr val="FF0000"/>
                </a:solidFill>
                <a:effectLst/>
              </a:rPr>
              <a:t>systolic dysfunction and dilated </a:t>
            </a:r>
            <a:r>
              <a:rPr lang="en-IN" dirty="0" smtClean="0">
                <a:solidFill>
                  <a:srgbClr val="FF0000"/>
                </a:solidFill>
                <a:effectLst/>
              </a:rPr>
              <a:t>cardiomyopathy</a:t>
            </a:r>
            <a:r>
              <a:rPr lang="en-IN" dirty="0" smtClean="0">
                <a:solidFill>
                  <a:srgbClr val="FFFF00"/>
                </a:solidFill>
                <a:effectLst/>
              </a:rPr>
              <a:t>.</a:t>
            </a:r>
          </a:p>
          <a:p>
            <a:r>
              <a:rPr lang="en-IN" dirty="0">
                <a:effectLst/>
              </a:rPr>
              <a:t>WPW syndrome and conduction </a:t>
            </a:r>
            <a:r>
              <a:rPr lang="en-IN" dirty="0" smtClean="0">
                <a:effectLst/>
              </a:rPr>
              <a:t>system degeneration. </a:t>
            </a:r>
          </a:p>
          <a:p>
            <a:r>
              <a:rPr lang="en-IN" dirty="0" smtClean="0">
                <a:effectLst/>
              </a:rPr>
              <a:t>Rx – PPI for conduction </a:t>
            </a:r>
            <a:r>
              <a:rPr lang="en-IN" dirty="0">
                <a:effectLst/>
              </a:rPr>
              <a:t>disease or cardiac transplantation for heart </a:t>
            </a:r>
            <a:r>
              <a:rPr lang="en-IN" dirty="0" smtClean="0">
                <a:effectLst/>
              </a:rPr>
              <a:t>failure.</a:t>
            </a:r>
          </a:p>
          <a:p>
            <a:endParaRPr lang="en-IN" dirty="0" smtClean="0">
              <a:solidFill>
                <a:srgbClr val="FFFF00"/>
              </a:solidFill>
              <a:effectLst/>
            </a:endParaRPr>
          </a:p>
          <a:p>
            <a:endParaRPr lang="en-IN" dirty="0" smtClean="0">
              <a:effectLst/>
            </a:endParaRPr>
          </a:p>
          <a:p>
            <a:pPr marL="0" indent="0">
              <a:buNone/>
            </a:pPr>
            <a:endParaRPr lang="en-IN" dirty="0" smtClean="0">
              <a:effectLst/>
            </a:endParaRPr>
          </a:p>
          <a:p>
            <a:endParaRPr lang="en-IN"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949" y="0"/>
            <a:ext cx="10353761" cy="1326321"/>
          </a:xfrm>
        </p:spPr>
        <p:txBody>
          <a:bodyPr/>
          <a:lstStyle/>
          <a:p>
            <a:r>
              <a:rPr lang="en-IN" dirty="0">
                <a:solidFill>
                  <a:srgbClr val="FF0000"/>
                </a:solidFill>
                <a:effectLst/>
              </a:rPr>
              <a:t>Anderson-</a:t>
            </a:r>
            <a:r>
              <a:rPr lang="en-IN" dirty="0" err="1">
                <a:solidFill>
                  <a:srgbClr val="FF0000"/>
                </a:solidFill>
                <a:effectLst/>
              </a:rPr>
              <a:t>Fabry</a:t>
            </a:r>
            <a:r>
              <a:rPr lang="en-IN" dirty="0">
                <a:solidFill>
                  <a:srgbClr val="FF0000"/>
                </a:solidFill>
                <a:effectLst/>
              </a:rPr>
              <a:t> Disease</a:t>
            </a:r>
            <a:endParaRPr lang="en-IN" dirty="0">
              <a:solidFill>
                <a:srgbClr val="FF0000"/>
              </a:solidFill>
            </a:endParaRPr>
          </a:p>
        </p:txBody>
      </p:sp>
      <p:sp>
        <p:nvSpPr>
          <p:cNvPr id="3" name="Content Placeholder 2"/>
          <p:cNvSpPr>
            <a:spLocks noGrp="1"/>
          </p:cNvSpPr>
          <p:nvPr>
            <p:ph sz="quarter" idx="1"/>
          </p:nvPr>
        </p:nvSpPr>
        <p:spPr>
          <a:xfrm>
            <a:off x="913794" y="1772816"/>
            <a:ext cx="10744805" cy="4733492"/>
          </a:xfrm>
        </p:spPr>
        <p:txBody>
          <a:bodyPr>
            <a:normAutofit fontScale="92500" lnSpcReduction="10000"/>
          </a:bodyPr>
          <a:lstStyle/>
          <a:p>
            <a:r>
              <a:rPr lang="en-IN" dirty="0">
                <a:effectLst/>
              </a:rPr>
              <a:t>M</a:t>
            </a:r>
            <a:r>
              <a:rPr lang="en-IN" dirty="0" smtClean="0">
                <a:effectLst/>
              </a:rPr>
              <a:t>utation </a:t>
            </a:r>
            <a:r>
              <a:rPr lang="en-IN" dirty="0">
                <a:effectLst/>
              </a:rPr>
              <a:t>in the α-galactosidase A </a:t>
            </a:r>
            <a:r>
              <a:rPr lang="en-IN" dirty="0" smtClean="0">
                <a:effectLst/>
              </a:rPr>
              <a:t>(</a:t>
            </a:r>
            <a:r>
              <a:rPr lang="en-IN" dirty="0">
                <a:effectLst/>
              </a:rPr>
              <a:t>α-GAL A) gene and leads to </a:t>
            </a:r>
            <a:r>
              <a:rPr lang="en-IN" dirty="0" err="1">
                <a:effectLst/>
              </a:rPr>
              <a:t>multisystemic</a:t>
            </a:r>
            <a:r>
              <a:rPr lang="en-IN" dirty="0">
                <a:effectLst/>
              </a:rPr>
              <a:t> lysosomal </a:t>
            </a:r>
            <a:r>
              <a:rPr lang="en-IN" dirty="0" smtClean="0">
                <a:effectLst/>
              </a:rPr>
              <a:t>accumulation of glycosphingolipids .</a:t>
            </a:r>
          </a:p>
          <a:p>
            <a:r>
              <a:rPr lang="en-IN" dirty="0">
                <a:effectLst/>
              </a:rPr>
              <a:t>X-linked condition - heterozygous mothers have a 50 % chance </a:t>
            </a:r>
            <a:r>
              <a:rPr lang="en-IN" dirty="0" smtClean="0">
                <a:effectLst/>
              </a:rPr>
              <a:t> </a:t>
            </a:r>
            <a:r>
              <a:rPr lang="en-IN" dirty="0">
                <a:effectLst/>
              </a:rPr>
              <a:t>of passing the defective gene on to all offspring. </a:t>
            </a:r>
            <a:endParaRPr lang="en-IN" dirty="0" smtClean="0">
              <a:effectLst/>
            </a:endParaRPr>
          </a:p>
          <a:p>
            <a:r>
              <a:rPr lang="en-IN" dirty="0" smtClean="0">
                <a:effectLst/>
              </a:rPr>
              <a:t>Manifest </a:t>
            </a:r>
            <a:r>
              <a:rPr lang="en-IN" dirty="0">
                <a:effectLst/>
              </a:rPr>
              <a:t>in childhood (typically before 10 years </a:t>
            </a:r>
            <a:r>
              <a:rPr lang="en-IN" dirty="0" smtClean="0">
                <a:effectLst/>
              </a:rPr>
              <a:t>of </a:t>
            </a:r>
            <a:r>
              <a:rPr lang="en-IN" dirty="0">
                <a:effectLst/>
              </a:rPr>
              <a:t>age</a:t>
            </a:r>
            <a:r>
              <a:rPr lang="en-IN" dirty="0" smtClean="0">
                <a:effectLst/>
              </a:rPr>
              <a:t>)</a:t>
            </a:r>
          </a:p>
          <a:p>
            <a:r>
              <a:rPr lang="en-IN" dirty="0">
                <a:effectLst/>
              </a:rPr>
              <a:t>C</a:t>
            </a:r>
            <a:r>
              <a:rPr lang="en-IN" dirty="0" smtClean="0">
                <a:effectLst/>
              </a:rPr>
              <a:t>utaneous </a:t>
            </a:r>
            <a:r>
              <a:rPr lang="en-IN" dirty="0" err="1">
                <a:effectLst/>
              </a:rPr>
              <a:t>angiokeratoma</a:t>
            </a:r>
            <a:r>
              <a:rPr lang="en-IN" dirty="0">
                <a:effectLst/>
              </a:rPr>
              <a:t>, </a:t>
            </a:r>
            <a:r>
              <a:rPr lang="en-IN" dirty="0" err="1">
                <a:effectLst/>
              </a:rPr>
              <a:t>hypohidrosis</a:t>
            </a:r>
            <a:r>
              <a:rPr lang="en-IN" dirty="0">
                <a:effectLst/>
              </a:rPr>
              <a:t>, </a:t>
            </a:r>
            <a:r>
              <a:rPr lang="en-IN" dirty="0" err="1" smtClean="0">
                <a:effectLst/>
              </a:rPr>
              <a:t>acroparaesthesiae</a:t>
            </a:r>
            <a:r>
              <a:rPr lang="en-IN" dirty="0">
                <a:effectLst/>
              </a:rPr>
              <a:t>, gastrointestinal disturbances and corneal </a:t>
            </a:r>
            <a:r>
              <a:rPr lang="en-IN" dirty="0" smtClean="0">
                <a:effectLst/>
              </a:rPr>
              <a:t>dystrophy .</a:t>
            </a:r>
          </a:p>
          <a:p>
            <a:r>
              <a:rPr lang="en-IN" dirty="0" smtClean="0"/>
              <a:t>3</a:t>
            </a:r>
            <a:r>
              <a:rPr lang="en-IN" baseline="30000" dirty="0" smtClean="0"/>
              <a:t>rd</a:t>
            </a:r>
            <a:r>
              <a:rPr lang="en-IN" dirty="0" smtClean="0"/>
              <a:t> – 4</a:t>
            </a:r>
            <a:r>
              <a:rPr lang="en-IN" baseline="30000" dirty="0" smtClean="0"/>
              <a:t>th</a:t>
            </a:r>
            <a:r>
              <a:rPr lang="en-IN" dirty="0" smtClean="0"/>
              <a:t> decade </a:t>
            </a:r>
            <a:r>
              <a:rPr lang="en-IN" dirty="0" smtClean="0">
                <a:sym typeface="Wingdings" panose="05000000000000000000" pitchFamily="2" charset="2"/>
              </a:rPr>
              <a:t> 3 organ dysfunctions ;</a:t>
            </a:r>
          </a:p>
          <a:p>
            <a:pPr lvl="1"/>
            <a:r>
              <a:rPr lang="en-IN" sz="2000" dirty="0">
                <a:effectLst/>
              </a:rPr>
              <a:t>renal (proteinuria, end-stage renal </a:t>
            </a:r>
            <a:r>
              <a:rPr lang="en-IN" sz="2000" dirty="0" smtClean="0">
                <a:effectLst/>
              </a:rPr>
              <a:t>failure)</a:t>
            </a:r>
          </a:p>
          <a:p>
            <a:pPr lvl="1"/>
            <a:r>
              <a:rPr lang="en-IN" sz="2000" dirty="0">
                <a:effectLst/>
              </a:rPr>
              <a:t>cardiac (angina due to </a:t>
            </a:r>
            <a:r>
              <a:rPr lang="en-IN" sz="2000" dirty="0" smtClean="0">
                <a:effectLst/>
              </a:rPr>
              <a:t>microvascular </a:t>
            </a:r>
            <a:r>
              <a:rPr lang="en-IN" sz="2000" dirty="0">
                <a:effectLst/>
              </a:rPr>
              <a:t>ischaemia, arrhythmias, conduction disease, systolic </a:t>
            </a:r>
            <a:r>
              <a:rPr lang="en-IN" sz="2000" dirty="0" smtClean="0">
                <a:effectLst/>
              </a:rPr>
              <a:t>and </a:t>
            </a:r>
            <a:r>
              <a:rPr lang="en-IN" sz="2000" dirty="0">
                <a:effectLst/>
              </a:rPr>
              <a:t>diastolic </a:t>
            </a:r>
            <a:r>
              <a:rPr lang="en-IN" sz="2000" dirty="0" smtClean="0">
                <a:effectLst/>
              </a:rPr>
              <a:t>dysfunction</a:t>
            </a:r>
            <a:r>
              <a:rPr lang="en-IN" sz="1000" dirty="0" smtClean="0">
                <a:effectLst/>
              </a:rPr>
              <a:t>	.</a:t>
            </a:r>
          </a:p>
          <a:p>
            <a:pPr lvl="1"/>
            <a:r>
              <a:rPr lang="en-IN" sz="2000" dirty="0" smtClean="0"/>
              <a:t>Stroke</a:t>
            </a:r>
            <a:endParaRPr lang="en-IN" sz="2000" dirty="0"/>
          </a:p>
          <a:p>
            <a:pPr lvl="1"/>
            <a:endParaRPr lang="en-IN" sz="2000" dirty="0"/>
          </a:p>
        </p:txBody>
      </p:sp>
      <p:pic>
        <p:nvPicPr>
          <p:cNvPr id="1026" name="Picture 2" descr="Angiokeratomas on the buttock. | Download Scientific Diagram"/>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8882744" y="0"/>
            <a:ext cx="3309256" cy="1772816"/>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246993"/>
            <a:ext cx="10353761" cy="1326321"/>
          </a:xfrm>
        </p:spPr>
        <p:txBody>
          <a:bodyPr/>
          <a:lstStyle/>
          <a:p>
            <a:r>
              <a:rPr lang="en-US" sz="3600" dirty="0" smtClean="0">
                <a:solidFill>
                  <a:srgbClr val="FF0000"/>
                </a:solidFill>
                <a:latin typeface="Arial Narrow" panose="020B0606020202030204" pitchFamily="34" charset="0"/>
              </a:rPr>
              <a:t>Bottleneck in GENETIC </a:t>
            </a:r>
            <a:r>
              <a:rPr lang="en-US" sz="3600" dirty="0">
                <a:solidFill>
                  <a:srgbClr val="FF0000"/>
                </a:solidFill>
                <a:latin typeface="Arial Narrow" panose="020B0606020202030204" pitchFamily="34" charset="0"/>
              </a:rPr>
              <a:t>TESTING</a:t>
            </a:r>
            <a:endParaRPr lang="en-IN" dirty="0">
              <a:solidFill>
                <a:srgbClr val="FF0000"/>
              </a:solidFill>
            </a:endParaRPr>
          </a:p>
        </p:txBody>
      </p:sp>
      <p:sp>
        <p:nvSpPr>
          <p:cNvPr id="3" name="Content Placeholder 2"/>
          <p:cNvSpPr>
            <a:spLocks noGrp="1"/>
          </p:cNvSpPr>
          <p:nvPr>
            <p:ph sz="quarter" idx="1"/>
          </p:nvPr>
        </p:nvSpPr>
        <p:spPr>
          <a:xfrm>
            <a:off x="317240" y="1772816"/>
            <a:ext cx="11874759" cy="4814596"/>
          </a:xfrm>
        </p:spPr>
        <p:txBody>
          <a:bodyPr>
            <a:normAutofit/>
          </a:bodyPr>
          <a:lstStyle/>
          <a:p>
            <a:r>
              <a:rPr lang="en-IN" dirty="0" smtClean="0">
                <a:effectLst/>
              </a:rPr>
              <a:t>Identify/exclude </a:t>
            </a:r>
            <a:r>
              <a:rPr lang="en-IN" dirty="0">
                <a:effectLst/>
              </a:rPr>
              <a:t>an affected status in family members without LV </a:t>
            </a:r>
            <a:r>
              <a:rPr lang="en-IN" dirty="0" smtClean="0">
                <a:effectLst/>
              </a:rPr>
              <a:t>hypertrophy .</a:t>
            </a:r>
          </a:p>
          <a:p>
            <a:endParaRPr lang="en-IN" dirty="0" smtClean="0">
              <a:effectLst/>
            </a:endParaRPr>
          </a:p>
          <a:p>
            <a:r>
              <a:rPr lang="en-IN" dirty="0" smtClean="0">
                <a:effectLst/>
              </a:rPr>
              <a:t>BUT , this requires identification of a pathogenic </a:t>
            </a:r>
            <a:r>
              <a:rPr lang="en-IN" dirty="0">
                <a:effectLst/>
              </a:rPr>
              <a:t>mutation in a relative (</a:t>
            </a:r>
            <a:r>
              <a:rPr lang="en-IN" dirty="0" err="1">
                <a:effectLst/>
              </a:rPr>
              <a:t>proband</a:t>
            </a:r>
            <a:r>
              <a:rPr lang="en-IN" dirty="0">
                <a:effectLst/>
              </a:rPr>
              <a:t>) with clinically </a:t>
            </a:r>
            <a:r>
              <a:rPr lang="en-IN" dirty="0" smtClean="0">
                <a:effectLst/>
              </a:rPr>
              <a:t>expressed </a:t>
            </a:r>
            <a:r>
              <a:rPr lang="en-IN" dirty="0">
                <a:effectLst/>
              </a:rPr>
              <a:t>HCM</a:t>
            </a:r>
            <a:r>
              <a:rPr lang="en-IN" dirty="0" smtClean="0">
                <a:effectLst/>
              </a:rPr>
              <a:t>.</a:t>
            </a:r>
          </a:p>
          <a:p>
            <a:endParaRPr lang="en-IN" dirty="0" smtClean="0">
              <a:effectLst/>
            </a:endParaRPr>
          </a:p>
          <a:p>
            <a:r>
              <a:rPr lang="en-IN" dirty="0" smtClean="0">
                <a:effectLst/>
              </a:rPr>
              <a:t>PROBLEM - </a:t>
            </a:r>
            <a:r>
              <a:rPr lang="en-IN" dirty="0">
                <a:effectLst/>
              </a:rPr>
              <a:t>genotype for a disease-causing </a:t>
            </a:r>
            <a:r>
              <a:rPr lang="en-IN" dirty="0" smtClean="0">
                <a:effectLst/>
              </a:rPr>
              <a:t>mutation </a:t>
            </a:r>
            <a:r>
              <a:rPr lang="en-IN" dirty="0">
                <a:effectLst/>
              </a:rPr>
              <a:t>can be identified in only about </a:t>
            </a:r>
            <a:r>
              <a:rPr lang="en-IN" dirty="0">
                <a:solidFill>
                  <a:srgbClr val="FF0000"/>
                </a:solidFill>
                <a:effectLst/>
              </a:rPr>
              <a:t>35% of </a:t>
            </a:r>
            <a:r>
              <a:rPr lang="en-IN" dirty="0" smtClean="0">
                <a:solidFill>
                  <a:srgbClr val="FF0000"/>
                </a:solidFill>
                <a:effectLst/>
              </a:rPr>
              <a:t>families .</a:t>
            </a:r>
            <a:endParaRPr lang="en-IN" dirty="0">
              <a:solidFill>
                <a:srgbClr val="FF0000"/>
              </a:solidFil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0"/>
            <a:ext cx="10353761" cy="1326321"/>
          </a:xfrm>
        </p:spPr>
        <p:txBody>
          <a:bodyPr/>
          <a:lstStyle/>
          <a:p>
            <a:r>
              <a:rPr lang="en-IN" b="1" dirty="0">
                <a:solidFill>
                  <a:srgbClr val="FF0000"/>
                </a:solidFill>
                <a:effectLst/>
              </a:rPr>
              <a:t>Cardiac Amyloidosis</a:t>
            </a:r>
            <a:endParaRPr lang="en-IN" b="1" dirty="0">
              <a:solidFill>
                <a:srgbClr val="FF0000"/>
              </a:solidFill>
            </a:endParaRPr>
          </a:p>
        </p:txBody>
      </p:sp>
      <p:sp>
        <p:nvSpPr>
          <p:cNvPr id="3" name="Content Placeholder 2"/>
          <p:cNvSpPr>
            <a:spLocks noGrp="1"/>
          </p:cNvSpPr>
          <p:nvPr>
            <p:ph sz="quarter" idx="1"/>
          </p:nvPr>
        </p:nvSpPr>
        <p:spPr>
          <a:xfrm>
            <a:off x="279918" y="1810138"/>
            <a:ext cx="11457992" cy="4683967"/>
          </a:xfrm>
        </p:spPr>
        <p:txBody>
          <a:bodyPr>
            <a:normAutofit fontScale="92500" lnSpcReduction="20000"/>
          </a:bodyPr>
          <a:lstStyle/>
          <a:p>
            <a:r>
              <a:rPr lang="en-IN" dirty="0">
                <a:effectLst/>
              </a:rPr>
              <a:t>E</a:t>
            </a:r>
            <a:r>
              <a:rPr lang="en-IN" dirty="0" smtClean="0">
                <a:effectLst/>
              </a:rPr>
              <a:t>xtra-cellular </a:t>
            </a:r>
            <a:r>
              <a:rPr lang="en-IN" dirty="0">
                <a:effectLst/>
              </a:rPr>
              <a:t>deposits of amyloid </a:t>
            </a:r>
            <a:r>
              <a:rPr lang="en-IN" dirty="0" smtClean="0">
                <a:effectLst/>
              </a:rPr>
              <a:t>in </a:t>
            </a:r>
            <a:r>
              <a:rPr lang="en-IN" dirty="0">
                <a:effectLst/>
              </a:rPr>
              <a:t>the </a:t>
            </a:r>
            <a:r>
              <a:rPr lang="en-IN" dirty="0" smtClean="0">
                <a:effectLst/>
              </a:rPr>
              <a:t>myocardium.</a:t>
            </a:r>
          </a:p>
          <a:p>
            <a:r>
              <a:rPr lang="en-IN" dirty="0" smtClean="0">
                <a:effectLst/>
              </a:rPr>
              <a:t>Can occur with primary </a:t>
            </a:r>
            <a:r>
              <a:rPr lang="en-IN" dirty="0">
                <a:effectLst/>
              </a:rPr>
              <a:t>Amyloid </a:t>
            </a:r>
            <a:r>
              <a:rPr lang="en-IN" dirty="0" smtClean="0">
                <a:effectLst/>
              </a:rPr>
              <a:t>Light-chain </a:t>
            </a:r>
            <a:r>
              <a:rPr lang="en-IN" dirty="0">
                <a:effectLst/>
              </a:rPr>
              <a:t>(AL) amyloidosis (in about 50 % patients) as well </a:t>
            </a:r>
            <a:r>
              <a:rPr lang="en-IN" dirty="0" smtClean="0">
                <a:effectLst/>
              </a:rPr>
              <a:t>as </a:t>
            </a:r>
            <a:r>
              <a:rPr lang="en-IN" dirty="0">
                <a:effectLst/>
              </a:rPr>
              <a:t>transthyretin </a:t>
            </a:r>
            <a:r>
              <a:rPr lang="en-IN" dirty="0" smtClean="0">
                <a:effectLst/>
              </a:rPr>
              <a:t>amyloidosis.</a:t>
            </a:r>
          </a:p>
          <a:p>
            <a:r>
              <a:rPr lang="en-IN" dirty="0" smtClean="0">
                <a:effectLst/>
              </a:rPr>
              <a:t>Symptoms - </a:t>
            </a:r>
            <a:r>
              <a:rPr lang="en-IN" dirty="0">
                <a:effectLst/>
              </a:rPr>
              <a:t>chest pain, </a:t>
            </a:r>
            <a:r>
              <a:rPr lang="en-IN" dirty="0" smtClean="0">
                <a:effectLst/>
              </a:rPr>
              <a:t>symptoms </a:t>
            </a:r>
            <a:r>
              <a:rPr lang="en-IN" dirty="0">
                <a:effectLst/>
              </a:rPr>
              <a:t>of heart failure, arrhythmias and sudden </a:t>
            </a:r>
            <a:r>
              <a:rPr lang="en-IN" dirty="0" smtClean="0">
                <a:effectLst/>
              </a:rPr>
              <a:t>death.</a:t>
            </a:r>
          </a:p>
          <a:p>
            <a:r>
              <a:rPr lang="en-IN" dirty="0">
                <a:effectLst/>
              </a:rPr>
              <a:t>M</a:t>
            </a:r>
            <a:r>
              <a:rPr lang="en-IN" dirty="0" smtClean="0">
                <a:effectLst/>
              </a:rPr>
              <a:t>ultisystem </a:t>
            </a:r>
            <a:r>
              <a:rPr lang="en-IN" dirty="0">
                <a:effectLst/>
              </a:rPr>
              <a:t>involvement such as </a:t>
            </a:r>
            <a:r>
              <a:rPr lang="en-IN" dirty="0" smtClean="0">
                <a:effectLst/>
              </a:rPr>
              <a:t>carpal </a:t>
            </a:r>
            <a:r>
              <a:rPr lang="en-IN" dirty="0">
                <a:effectLst/>
              </a:rPr>
              <a:t>tunnel syndrome, easy bruising, </a:t>
            </a:r>
            <a:r>
              <a:rPr lang="en-IN" dirty="0" err="1">
                <a:effectLst/>
              </a:rPr>
              <a:t>macroglossia</a:t>
            </a:r>
            <a:r>
              <a:rPr lang="en-IN" dirty="0">
                <a:effectLst/>
              </a:rPr>
              <a:t>, neuropathy </a:t>
            </a:r>
            <a:r>
              <a:rPr lang="en-IN" dirty="0" smtClean="0">
                <a:effectLst/>
              </a:rPr>
              <a:t>and </a:t>
            </a:r>
            <a:r>
              <a:rPr lang="en-IN" dirty="0">
                <a:effectLst/>
              </a:rPr>
              <a:t>hepatomegaly</a:t>
            </a:r>
            <a:r>
              <a:rPr lang="en-IN" dirty="0" smtClean="0">
                <a:effectLst/>
              </a:rPr>
              <a:t>.</a:t>
            </a:r>
          </a:p>
          <a:p>
            <a:r>
              <a:rPr lang="en-IN" dirty="0">
                <a:effectLst/>
              </a:rPr>
              <a:t>ECG - low-voltage </a:t>
            </a:r>
            <a:r>
              <a:rPr lang="en-IN" dirty="0" smtClean="0">
                <a:effectLst/>
              </a:rPr>
              <a:t> </a:t>
            </a:r>
            <a:r>
              <a:rPr lang="en-IN" dirty="0">
                <a:effectLst/>
              </a:rPr>
              <a:t>QRS </a:t>
            </a:r>
            <a:r>
              <a:rPr lang="en-IN" dirty="0" smtClean="0">
                <a:effectLst/>
              </a:rPr>
              <a:t>complexes .</a:t>
            </a:r>
          </a:p>
          <a:p>
            <a:r>
              <a:rPr lang="en-IN" dirty="0">
                <a:effectLst/>
              </a:rPr>
              <a:t>Echocardiography shows bi-ventricular </a:t>
            </a:r>
            <a:r>
              <a:rPr lang="en-IN" dirty="0" smtClean="0">
                <a:effectLst/>
              </a:rPr>
              <a:t>hypertrophy (concentric HCM)  with </a:t>
            </a:r>
            <a:r>
              <a:rPr lang="en-IN" dirty="0">
                <a:effectLst/>
              </a:rPr>
              <a:t>valve thickening, bi-atrial dilatation and diastolic </a:t>
            </a:r>
            <a:r>
              <a:rPr lang="en-IN" dirty="0" smtClean="0">
                <a:effectLst/>
              </a:rPr>
              <a:t>dysfunction.</a:t>
            </a:r>
          </a:p>
          <a:p>
            <a:r>
              <a:rPr lang="en-IN" b="1" dirty="0" smtClean="0">
                <a:solidFill>
                  <a:srgbClr val="FF0000"/>
                </a:solidFill>
                <a:effectLst/>
              </a:rPr>
              <a:t>Strain ECHO </a:t>
            </a:r>
            <a:r>
              <a:rPr lang="en-IN" dirty="0" smtClean="0">
                <a:effectLst/>
              </a:rPr>
              <a:t>– reduced GLS together with regional strain values reduced in all basal and mid LV with </a:t>
            </a:r>
            <a:r>
              <a:rPr lang="en-IN" dirty="0" smtClean="0">
                <a:solidFill>
                  <a:srgbClr val="FF0000"/>
                </a:solidFill>
                <a:effectLst/>
              </a:rPr>
              <a:t>APICAL </a:t>
            </a:r>
            <a:r>
              <a:rPr lang="en-IN" dirty="0" smtClean="0">
                <a:solidFill>
                  <a:srgbClr val="FF0000"/>
                </a:solidFill>
                <a:effectLst/>
              </a:rPr>
              <a:t>SPARING</a:t>
            </a:r>
            <a:r>
              <a:rPr lang="en-IN" dirty="0" smtClean="0">
                <a:solidFill>
                  <a:srgbClr val="FFFF00"/>
                </a:solidFill>
                <a:effectLst/>
              </a:rPr>
              <a:t> </a:t>
            </a:r>
            <a:r>
              <a:rPr lang="en-IN" dirty="0" smtClean="0">
                <a:effectLst/>
              </a:rPr>
              <a:t>.</a:t>
            </a:r>
          </a:p>
          <a:p>
            <a:endParaRPr lang="en-IN"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Picture 6" descr="Color-coded polar diagram obtained by speckle-tracking echocardiography...  | Download Scientific Diagram"/>
          <p:cNvPicPr>
            <a:picLocks noGrp="1" noChangeAspect="1" noChangeArrowheads="1"/>
          </p:cNvPicPr>
          <p:nvPr>
            <p:ph sz="quarter" idx="1"/>
          </p:nvPr>
        </p:nvPicPr>
        <p:blipFill>
          <a:blip r:embed="rId2">
            <a:extLst>
              <a:ext uri="{28A0092B-C50C-407E-A947-70E740481C1C}">
                <a14:useLocalDpi xmlns="" xmlns:a14="http://schemas.microsoft.com/office/drawing/2010/main" val="0"/>
              </a:ext>
            </a:extLst>
          </a:blip>
          <a:srcRect/>
          <a:stretch>
            <a:fillRect/>
          </a:stretch>
        </p:blipFill>
        <p:spPr bwMode="auto">
          <a:xfrm>
            <a:off x="3220282" y="1600200"/>
            <a:ext cx="6065762" cy="44958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solidFill>
                  <a:srgbClr val="FF0000"/>
                </a:solidFill>
                <a:effectLst/>
              </a:rPr>
              <a:t>Mitochondrial </a:t>
            </a:r>
            <a:r>
              <a:rPr lang="en-IN" dirty="0" err="1">
                <a:solidFill>
                  <a:srgbClr val="FF0000"/>
                </a:solidFill>
                <a:effectLst/>
              </a:rPr>
              <a:t>Cytopathies</a:t>
            </a:r>
            <a:r>
              <a:rPr lang="en-IN" dirty="0">
                <a:solidFill>
                  <a:srgbClr val="FF0000"/>
                </a:solidFill>
                <a:effectLst/>
              </a:rPr>
              <a:t> </a:t>
            </a:r>
            <a:r>
              <a:rPr lang="en-IN" dirty="0"/>
              <a:t/>
            </a:r>
            <a:br>
              <a:rPr lang="en-IN" dirty="0"/>
            </a:br>
            <a:endParaRPr lang="en-IN" dirty="0"/>
          </a:p>
        </p:txBody>
      </p:sp>
      <p:sp>
        <p:nvSpPr>
          <p:cNvPr id="3" name="Content Placeholder 2"/>
          <p:cNvSpPr>
            <a:spLocks noGrp="1"/>
          </p:cNvSpPr>
          <p:nvPr>
            <p:ph sz="quarter" idx="1"/>
          </p:nvPr>
        </p:nvSpPr>
        <p:spPr/>
        <p:txBody>
          <a:bodyPr>
            <a:normAutofit/>
          </a:bodyPr>
          <a:lstStyle/>
          <a:p>
            <a:r>
              <a:rPr lang="en-IN" dirty="0">
                <a:effectLst/>
              </a:rPr>
              <a:t>M</a:t>
            </a:r>
            <a:r>
              <a:rPr lang="en-IN" dirty="0" smtClean="0">
                <a:effectLst/>
              </a:rPr>
              <a:t>aternally </a:t>
            </a:r>
            <a:r>
              <a:rPr lang="en-IN" dirty="0">
                <a:effectLst/>
              </a:rPr>
              <a:t>inherited mitochondrial genome and leads to </a:t>
            </a:r>
            <a:r>
              <a:rPr lang="en-IN" dirty="0" smtClean="0">
                <a:effectLst/>
              </a:rPr>
              <a:t>dysfunctional </a:t>
            </a:r>
            <a:r>
              <a:rPr lang="en-IN" dirty="0">
                <a:effectLst/>
              </a:rPr>
              <a:t>energy production and </a:t>
            </a:r>
            <a:r>
              <a:rPr lang="en-IN" dirty="0" err="1">
                <a:effectLst/>
              </a:rPr>
              <a:t>multisystemic</a:t>
            </a:r>
            <a:r>
              <a:rPr lang="en-IN" dirty="0">
                <a:effectLst/>
              </a:rPr>
              <a:t> </a:t>
            </a:r>
            <a:r>
              <a:rPr lang="en-IN" dirty="0" smtClean="0">
                <a:effectLst/>
              </a:rPr>
              <a:t>involvement.</a:t>
            </a:r>
          </a:p>
          <a:p>
            <a:r>
              <a:rPr lang="en-IN" dirty="0" err="1" smtClean="0">
                <a:effectLst/>
              </a:rPr>
              <a:t>Affectd</a:t>
            </a:r>
            <a:r>
              <a:rPr lang="en-IN" dirty="0" smtClean="0">
                <a:effectLst/>
              </a:rPr>
              <a:t> the </a:t>
            </a:r>
            <a:r>
              <a:rPr lang="en-IN" dirty="0">
                <a:effectLst/>
              </a:rPr>
              <a:t>central nervous system, heart and skeletal </a:t>
            </a:r>
            <a:r>
              <a:rPr lang="en-IN" dirty="0" smtClean="0">
                <a:effectLst/>
              </a:rPr>
              <a:t>system .</a:t>
            </a:r>
          </a:p>
          <a:p>
            <a:r>
              <a:rPr lang="en-IN" dirty="0">
                <a:effectLst/>
              </a:rPr>
              <a:t>S</a:t>
            </a:r>
            <a:r>
              <a:rPr lang="en-IN" dirty="0" smtClean="0">
                <a:effectLst/>
              </a:rPr>
              <a:t>ymptoms </a:t>
            </a:r>
            <a:r>
              <a:rPr lang="en-IN" dirty="0">
                <a:effectLst/>
              </a:rPr>
              <a:t>any time from </a:t>
            </a:r>
            <a:r>
              <a:rPr lang="en-IN" dirty="0" smtClean="0">
                <a:effectLst/>
              </a:rPr>
              <a:t>infancy </a:t>
            </a:r>
            <a:r>
              <a:rPr lang="en-IN" dirty="0">
                <a:effectLst/>
              </a:rPr>
              <a:t>to </a:t>
            </a:r>
            <a:r>
              <a:rPr lang="en-IN" dirty="0" smtClean="0">
                <a:effectLst/>
              </a:rPr>
              <a:t>adulthood .</a:t>
            </a:r>
          </a:p>
          <a:p>
            <a:r>
              <a:rPr lang="en-IN" dirty="0">
                <a:solidFill>
                  <a:srgbClr val="FF0000"/>
                </a:solidFill>
                <a:effectLst/>
              </a:rPr>
              <a:t>N</a:t>
            </a:r>
            <a:r>
              <a:rPr lang="en-IN" dirty="0" smtClean="0">
                <a:solidFill>
                  <a:srgbClr val="FF0000"/>
                </a:solidFill>
                <a:effectLst/>
              </a:rPr>
              <a:t>on-obstructive </a:t>
            </a:r>
            <a:r>
              <a:rPr lang="en-IN" dirty="0">
                <a:solidFill>
                  <a:srgbClr val="FF0000"/>
                </a:solidFill>
                <a:effectLst/>
              </a:rPr>
              <a:t>cardiomyopathy </a:t>
            </a:r>
            <a:r>
              <a:rPr lang="en-IN" dirty="0" smtClean="0">
                <a:solidFill>
                  <a:srgbClr val="FF0000"/>
                </a:solidFill>
                <a:effectLst/>
              </a:rPr>
              <a:t>with </a:t>
            </a:r>
            <a:r>
              <a:rPr lang="en-IN" dirty="0">
                <a:solidFill>
                  <a:srgbClr val="FF0000"/>
                </a:solidFill>
                <a:effectLst/>
              </a:rPr>
              <a:t>mild concentric </a:t>
            </a:r>
            <a:r>
              <a:rPr lang="en-IN" dirty="0" smtClean="0">
                <a:solidFill>
                  <a:srgbClr val="FF0000"/>
                </a:solidFill>
                <a:effectLst/>
              </a:rPr>
              <a:t>hypertrophy.</a:t>
            </a:r>
          </a:p>
          <a:p>
            <a:r>
              <a:rPr lang="en-IN" dirty="0" smtClean="0">
                <a:effectLst/>
              </a:rPr>
              <a:t>Cardiac involvement </a:t>
            </a:r>
            <a:r>
              <a:rPr lang="en-IN" dirty="0">
                <a:effectLst/>
              </a:rPr>
              <a:t>significantly worsens prognosis </a:t>
            </a:r>
            <a:r>
              <a:rPr lang="en-IN" dirty="0" smtClean="0">
                <a:effectLst/>
              </a:rPr>
              <a:t>- heart </a:t>
            </a:r>
            <a:r>
              <a:rPr lang="en-IN" dirty="0">
                <a:effectLst/>
              </a:rPr>
              <a:t>failure and about </a:t>
            </a:r>
            <a:r>
              <a:rPr lang="en-IN" dirty="0" smtClean="0">
                <a:effectLst/>
              </a:rPr>
              <a:t>70 </a:t>
            </a:r>
            <a:r>
              <a:rPr lang="en-IN" dirty="0">
                <a:effectLst/>
              </a:rPr>
              <a:t>% mortality before 30 years</a:t>
            </a:r>
            <a:r>
              <a:rPr lang="en-IN" dirty="0" smtClean="0">
                <a:effectLst/>
              </a:rPr>
              <a:t>.</a:t>
            </a:r>
          </a:p>
          <a:p>
            <a:r>
              <a:rPr lang="en-IN" dirty="0" smtClean="0">
                <a:effectLst/>
              </a:rPr>
              <a:t>Rx – Cardiac transplantation .</a:t>
            </a:r>
            <a:endParaRPr lang="en-IN"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349" y="91315"/>
            <a:ext cx="10353761" cy="1326321"/>
          </a:xfrm>
        </p:spPr>
        <p:txBody>
          <a:bodyPr/>
          <a:lstStyle/>
          <a:p>
            <a:r>
              <a:rPr lang="en-IN" dirty="0" err="1">
                <a:solidFill>
                  <a:srgbClr val="FF0000"/>
                </a:solidFill>
                <a:effectLst/>
              </a:rPr>
              <a:t>RASopathies</a:t>
            </a:r>
            <a:r>
              <a:rPr lang="en-IN" dirty="0">
                <a:solidFill>
                  <a:srgbClr val="FF0000"/>
                </a:solidFill>
                <a:effectLst/>
              </a:rPr>
              <a:t> (Malformation Syndromes)</a:t>
            </a:r>
            <a:endParaRPr lang="en-IN" dirty="0">
              <a:solidFill>
                <a:srgbClr val="FF0000"/>
              </a:solidFill>
            </a:endParaRPr>
          </a:p>
        </p:txBody>
      </p:sp>
      <p:sp>
        <p:nvSpPr>
          <p:cNvPr id="3" name="Content Placeholder 2"/>
          <p:cNvSpPr>
            <a:spLocks noGrp="1"/>
          </p:cNvSpPr>
          <p:nvPr>
            <p:ph sz="quarter" idx="1"/>
          </p:nvPr>
        </p:nvSpPr>
        <p:spPr>
          <a:xfrm>
            <a:off x="0" y="1550941"/>
            <a:ext cx="6735513" cy="4480582"/>
          </a:xfrm>
        </p:spPr>
        <p:txBody>
          <a:bodyPr>
            <a:normAutofit fontScale="85000" lnSpcReduction="20000"/>
          </a:bodyPr>
          <a:lstStyle/>
          <a:p>
            <a:r>
              <a:rPr lang="en-IN" dirty="0">
                <a:effectLst/>
              </a:rPr>
              <a:t>D</a:t>
            </a:r>
            <a:r>
              <a:rPr lang="en-IN" dirty="0" smtClean="0">
                <a:effectLst/>
              </a:rPr>
              <a:t>evelopmental </a:t>
            </a:r>
            <a:r>
              <a:rPr lang="en-IN" dirty="0">
                <a:effectLst/>
              </a:rPr>
              <a:t>syndromes caused </a:t>
            </a:r>
            <a:r>
              <a:rPr lang="en-IN" dirty="0" smtClean="0">
                <a:effectLst/>
              </a:rPr>
              <a:t>by </a:t>
            </a:r>
            <a:r>
              <a:rPr lang="en-IN" dirty="0">
                <a:effectLst/>
              </a:rPr>
              <a:t>germline mutations in genes that alter the </a:t>
            </a:r>
            <a:r>
              <a:rPr lang="en-IN" dirty="0" err="1">
                <a:effectLst/>
              </a:rPr>
              <a:t>Ras</a:t>
            </a:r>
            <a:r>
              <a:rPr lang="en-IN" dirty="0">
                <a:effectLst/>
              </a:rPr>
              <a:t> </a:t>
            </a:r>
            <a:r>
              <a:rPr lang="en-IN" dirty="0" smtClean="0">
                <a:effectLst/>
              </a:rPr>
              <a:t>subfamily .</a:t>
            </a:r>
          </a:p>
          <a:p>
            <a:r>
              <a:rPr lang="en-IN" dirty="0" smtClean="0">
                <a:effectLst/>
              </a:rPr>
              <a:t>2 </a:t>
            </a:r>
            <a:r>
              <a:rPr lang="en-IN" dirty="0">
                <a:effectLst/>
              </a:rPr>
              <a:t>most common malformation syndromes associated with </a:t>
            </a:r>
            <a:r>
              <a:rPr lang="en-IN" dirty="0" smtClean="0">
                <a:effectLst/>
              </a:rPr>
              <a:t>HCM </a:t>
            </a:r>
            <a:r>
              <a:rPr lang="en-IN" dirty="0">
                <a:effectLst/>
              </a:rPr>
              <a:t>are Noonan syndrome and LEOPARD </a:t>
            </a:r>
            <a:r>
              <a:rPr lang="en-IN" dirty="0" smtClean="0">
                <a:effectLst/>
              </a:rPr>
              <a:t>syndrome.</a:t>
            </a:r>
          </a:p>
          <a:p>
            <a:r>
              <a:rPr lang="en-IN" dirty="0" smtClean="0">
                <a:effectLst/>
              </a:rPr>
              <a:t>Noonan syndrome – AD inheritance </a:t>
            </a:r>
            <a:r>
              <a:rPr lang="en-IN" b="1" dirty="0" smtClean="0">
                <a:solidFill>
                  <a:srgbClr val="FF0000"/>
                </a:solidFill>
                <a:effectLst/>
              </a:rPr>
              <a:t>, HCM seen in 25%. </a:t>
            </a:r>
            <a:r>
              <a:rPr lang="en-IN" dirty="0" err="1" smtClean="0">
                <a:effectLst/>
              </a:rPr>
              <a:t>A/w</a:t>
            </a:r>
            <a:r>
              <a:rPr lang="en-IN" dirty="0" smtClean="0">
                <a:effectLst/>
              </a:rPr>
              <a:t> PS , VSD , AVCD , CoA ,and arrhythmias.</a:t>
            </a:r>
          </a:p>
          <a:p>
            <a:r>
              <a:rPr lang="en-IN" dirty="0" smtClean="0">
                <a:effectLst/>
              </a:rPr>
              <a:t>Facial features ,  growth issues , musculoskeletal issues , eye abnormalities , bleeding , lymphedema,</a:t>
            </a:r>
          </a:p>
          <a:p>
            <a:pPr marL="0" indent="0">
              <a:buNone/>
            </a:pPr>
            <a:r>
              <a:rPr lang="en-IN" dirty="0">
                <a:effectLst/>
              </a:rPr>
              <a:t> </a:t>
            </a:r>
            <a:r>
              <a:rPr lang="en-IN" dirty="0" smtClean="0">
                <a:effectLst/>
              </a:rPr>
              <a:t>   </a:t>
            </a:r>
            <a:r>
              <a:rPr lang="en-IN" dirty="0" err="1" smtClean="0">
                <a:effectLst/>
              </a:rPr>
              <a:t>Genito</a:t>
            </a:r>
            <a:r>
              <a:rPr lang="en-IN" dirty="0" smtClean="0">
                <a:effectLst/>
              </a:rPr>
              <a:t>-urinary and skin problems.</a:t>
            </a:r>
          </a:p>
          <a:p>
            <a:endParaRPr lang="en-IN" dirty="0"/>
          </a:p>
        </p:txBody>
      </p:sp>
      <p:pic>
        <p:nvPicPr>
          <p:cNvPr id="1026" name="Picture 2" descr="Noonan Syndrome - American Family Physician"/>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773252" y="1839668"/>
            <a:ext cx="5418748" cy="4191855"/>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lstStyle/>
          <a:p>
            <a:r>
              <a:rPr lang="en-IN" dirty="0" smtClean="0">
                <a:effectLst/>
              </a:rPr>
              <a:t>LEOPARD syndrome is an </a:t>
            </a:r>
            <a:r>
              <a:rPr lang="en-IN" dirty="0">
                <a:effectLst/>
              </a:rPr>
              <a:t>allelic variant of Noonan </a:t>
            </a:r>
            <a:r>
              <a:rPr lang="en-IN" dirty="0" smtClean="0">
                <a:effectLst/>
              </a:rPr>
              <a:t>syndrome.</a:t>
            </a:r>
            <a:endParaRPr lang="en-IN" dirty="0"/>
          </a:p>
          <a:p>
            <a:r>
              <a:rPr lang="en-IN" dirty="0" err="1" smtClean="0">
                <a:effectLst/>
              </a:rPr>
              <a:t>Lentigines</a:t>
            </a:r>
            <a:r>
              <a:rPr lang="en-IN" dirty="0">
                <a:effectLst/>
              </a:rPr>
              <a:t>, </a:t>
            </a:r>
            <a:r>
              <a:rPr lang="en-IN" dirty="0" smtClean="0">
                <a:effectLst/>
              </a:rPr>
              <a:t>Electrocardiographic </a:t>
            </a:r>
            <a:r>
              <a:rPr lang="en-IN" dirty="0">
                <a:effectLst/>
              </a:rPr>
              <a:t>abnormalities, Ocular </a:t>
            </a:r>
            <a:r>
              <a:rPr lang="en-IN" dirty="0" err="1">
                <a:effectLst/>
              </a:rPr>
              <a:t>hypertelorism</a:t>
            </a:r>
            <a:r>
              <a:rPr lang="en-IN" dirty="0">
                <a:effectLst/>
              </a:rPr>
              <a:t>, Pulmonic </a:t>
            </a:r>
            <a:endParaRPr lang="en-IN" dirty="0"/>
          </a:p>
          <a:p>
            <a:r>
              <a:rPr lang="en-IN" dirty="0">
                <a:effectLst/>
              </a:rPr>
              <a:t>stenosis, Abnormal male genitalia, Retardation of growth and </a:t>
            </a:r>
            <a:r>
              <a:rPr lang="en-IN" dirty="0" smtClean="0">
                <a:effectLst/>
              </a:rPr>
              <a:t>Deafness.</a:t>
            </a:r>
            <a:endParaRPr lang="en-IN"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noGrp="1" noChangeArrowheads="1"/>
          </p:cNvSpPr>
          <p:nvPr>
            <p:ph type="title"/>
          </p:nvPr>
        </p:nvSpPr>
        <p:spPr>
          <a:xfrm>
            <a:off x="681318" y="274638"/>
            <a:ext cx="11510682" cy="1143000"/>
          </a:xfrm>
        </p:spPr>
        <p:txBody>
          <a:bodyPr>
            <a:normAutofit fontScale="90000"/>
          </a:bodyPr>
          <a:lstStyle/>
          <a:p>
            <a: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sz="4800" u="sng" dirty="0">
                <a:solidFill>
                  <a:srgbClr val="FF0000"/>
                </a:solidFill>
                <a:latin typeface="Franklin Gothic Book" panose="020B0503020102020204" charset="0"/>
              </a:rPr>
              <a:t>Athlete's Heart Vs Hypertrophic Cardiomyopathy</a:t>
            </a:r>
          </a:p>
        </p:txBody>
      </p:sp>
      <p:sp>
        <p:nvSpPr>
          <p:cNvPr id="71683" name="Rectangle 3"/>
          <p:cNvSpPr>
            <a:spLocks noGrp="1" noChangeArrowheads="1"/>
          </p:cNvSpPr>
          <p:nvPr>
            <p:ph sz="quarter" idx="1"/>
          </p:nvPr>
        </p:nvSpPr>
        <p:spPr>
          <a:xfrm>
            <a:off x="6526305" y="1833283"/>
            <a:ext cx="4661647" cy="4525963"/>
          </a:xfrm>
        </p:spPr>
        <p:txBody>
          <a:bodyPr>
            <a:normAutofit/>
          </a:bodyPr>
          <a:lstStyle/>
          <a:p>
            <a:pPr marL="38100" indent="0" algn="ctr">
              <a:spcBef>
                <a:spcPts val="525"/>
              </a:spcBef>
              <a:buNone/>
              <a:tabLst>
                <a:tab pos="420370" algn="l"/>
                <a:tab pos="457200" algn="l"/>
                <a:tab pos="914400" algn="l"/>
                <a:tab pos="1371600" algn="l"/>
                <a:tab pos="1828800" algn="l"/>
                <a:tab pos="2286000" algn="l"/>
                <a:tab pos="2743200" algn="l"/>
                <a:tab pos="3200400" algn="l"/>
                <a:tab pos="3657600" algn="l"/>
              </a:tabLst>
            </a:pPr>
            <a:r>
              <a:rPr lang="en-US" sz="2600" b="1" cap="all" dirty="0">
                <a:solidFill>
                  <a:srgbClr val="FF0000"/>
                </a:solidFill>
              </a:rPr>
              <a:t>Athletic heart</a:t>
            </a:r>
          </a:p>
          <a:p>
            <a:pPr marL="419100" indent="-382905">
              <a:spcBef>
                <a:spcPts val="565"/>
              </a:spcBef>
              <a:buClr>
                <a:srgbClr val="DDDDDD"/>
              </a:buClr>
              <a:buSzPct val="80000"/>
              <a:buNone/>
              <a:tabLst>
                <a:tab pos="420370" algn="l"/>
                <a:tab pos="457200" algn="l"/>
                <a:tab pos="914400" algn="l"/>
                <a:tab pos="1371600" algn="l"/>
                <a:tab pos="1828800" algn="l"/>
                <a:tab pos="2286000" algn="l"/>
                <a:tab pos="2743200" algn="l"/>
                <a:tab pos="3200400" algn="l"/>
                <a:tab pos="3657600" algn="l"/>
              </a:tabLst>
            </a:pPr>
            <a:r>
              <a:rPr lang="en-US" sz="2800" dirty="0"/>
              <a:t>Concentric &amp; regresses</a:t>
            </a:r>
          </a:p>
          <a:p>
            <a:pPr marL="419100" indent="-382905">
              <a:spcBef>
                <a:spcPts val="565"/>
              </a:spcBef>
              <a:buClr>
                <a:srgbClr val="DDDDDD"/>
              </a:buClr>
              <a:buSzPct val="80000"/>
              <a:buNone/>
              <a:tabLst>
                <a:tab pos="420370" algn="l"/>
                <a:tab pos="457200" algn="l"/>
                <a:tab pos="914400" algn="l"/>
                <a:tab pos="1371600" algn="l"/>
                <a:tab pos="1828800" algn="l"/>
                <a:tab pos="2286000" algn="l"/>
                <a:tab pos="2743200" algn="l"/>
                <a:tab pos="3200400" algn="l"/>
                <a:tab pos="3657600" algn="l"/>
              </a:tabLst>
            </a:pPr>
            <a:r>
              <a:rPr lang="en-US" sz="2800" dirty="0"/>
              <a:t>&lt; 15 mm</a:t>
            </a:r>
          </a:p>
          <a:p>
            <a:pPr marL="419100" indent="-382905">
              <a:spcBef>
                <a:spcPts val="565"/>
              </a:spcBef>
              <a:buClr>
                <a:srgbClr val="DDDDDD"/>
              </a:buClr>
              <a:buSzPct val="80000"/>
              <a:buNone/>
              <a:tabLst>
                <a:tab pos="420370" algn="l"/>
                <a:tab pos="457200" algn="l"/>
                <a:tab pos="914400" algn="l"/>
                <a:tab pos="1371600" algn="l"/>
                <a:tab pos="1828800" algn="l"/>
                <a:tab pos="2286000" algn="l"/>
                <a:tab pos="2743200" algn="l"/>
                <a:tab pos="3200400" algn="l"/>
                <a:tab pos="3657600" algn="l"/>
              </a:tabLst>
            </a:pPr>
            <a:r>
              <a:rPr lang="en-US" sz="2800" dirty="0" smtClean="0"/>
              <a:t>&lt; </a:t>
            </a:r>
            <a:r>
              <a:rPr lang="en-US" sz="2800" dirty="0"/>
              <a:t>40 mm</a:t>
            </a:r>
          </a:p>
          <a:p>
            <a:pPr marL="419100" indent="-382905">
              <a:spcBef>
                <a:spcPts val="565"/>
              </a:spcBef>
              <a:buClr>
                <a:srgbClr val="DDDDDD"/>
              </a:buClr>
              <a:buSzPct val="80000"/>
              <a:buNone/>
              <a:tabLst>
                <a:tab pos="420370" algn="l"/>
                <a:tab pos="457200" algn="l"/>
                <a:tab pos="914400" algn="l"/>
                <a:tab pos="1371600" algn="l"/>
                <a:tab pos="1828800" algn="l"/>
                <a:tab pos="2286000" algn="l"/>
                <a:tab pos="2743200" algn="l"/>
                <a:tab pos="3200400" algn="l"/>
                <a:tab pos="3657600" algn="l"/>
              </a:tabLst>
            </a:pPr>
            <a:r>
              <a:rPr lang="en-US" sz="2800" dirty="0"/>
              <a:t>&gt; 45 mm</a:t>
            </a:r>
          </a:p>
          <a:p>
            <a:pPr marL="419100" indent="-382905">
              <a:spcBef>
                <a:spcPts val="565"/>
              </a:spcBef>
              <a:buClr>
                <a:srgbClr val="DDDDDD"/>
              </a:buClr>
              <a:buSzPct val="80000"/>
              <a:buNone/>
              <a:tabLst>
                <a:tab pos="420370" algn="l"/>
                <a:tab pos="457200" algn="l"/>
                <a:tab pos="914400" algn="l"/>
                <a:tab pos="1371600" algn="l"/>
                <a:tab pos="1828800" algn="l"/>
                <a:tab pos="2286000" algn="l"/>
                <a:tab pos="2743200" algn="l"/>
                <a:tab pos="3200400" algn="l"/>
                <a:tab pos="3657600" algn="l"/>
              </a:tabLst>
            </a:pPr>
            <a:r>
              <a:rPr lang="en-US" sz="2800" dirty="0"/>
              <a:t>Normal</a:t>
            </a:r>
          </a:p>
        </p:txBody>
      </p:sp>
      <p:sp>
        <p:nvSpPr>
          <p:cNvPr id="71682" name="Rectangle 2"/>
          <p:cNvSpPr>
            <a:spLocks noGrp="1" noChangeArrowheads="1"/>
          </p:cNvSpPr>
          <p:nvPr>
            <p:ph sz="quarter" idx="2"/>
          </p:nvPr>
        </p:nvSpPr>
        <p:spPr>
          <a:xfrm>
            <a:off x="2052917" y="1833283"/>
            <a:ext cx="3657600" cy="4525963"/>
          </a:xfrm>
        </p:spPr>
        <p:txBody>
          <a:bodyPr/>
          <a:lstStyle/>
          <a:p>
            <a:pPr marL="38100" indent="0" algn="ctr">
              <a:lnSpc>
                <a:spcPct val="100000"/>
              </a:lnSpc>
              <a:spcBef>
                <a:spcPts val="525"/>
              </a:spcBef>
              <a:buNone/>
              <a:tabLst>
                <a:tab pos="420370" algn="l"/>
                <a:tab pos="457200" algn="l"/>
                <a:tab pos="914400" algn="l"/>
                <a:tab pos="1371600" algn="l"/>
                <a:tab pos="1828800" algn="l"/>
                <a:tab pos="2286000" algn="l"/>
                <a:tab pos="2743200" algn="l"/>
                <a:tab pos="3200400" algn="l"/>
                <a:tab pos="3657600" algn="l"/>
              </a:tabLst>
            </a:pPr>
            <a:r>
              <a:rPr lang="en-US" sz="2600" b="1" dirty="0">
                <a:solidFill>
                  <a:srgbClr val="FF0000"/>
                </a:solidFill>
              </a:rPr>
              <a:t>HCM</a:t>
            </a:r>
          </a:p>
          <a:p>
            <a:pPr marL="419100" indent="-382905">
              <a:lnSpc>
                <a:spcPct val="100000"/>
              </a:lnSpc>
              <a:spcBef>
                <a:spcPts val="565"/>
              </a:spcBef>
              <a:buClr>
                <a:srgbClr val="DDDDDD"/>
              </a:buClr>
              <a:buSzPct val="80000"/>
              <a:buFont typeface="Wingdings 2" panose="05020102010507070707" charset="2"/>
              <a:buChar char=""/>
              <a:tabLst>
                <a:tab pos="420370" algn="l"/>
                <a:tab pos="457200" algn="l"/>
                <a:tab pos="914400" algn="l"/>
                <a:tab pos="1371600" algn="l"/>
                <a:tab pos="1828800" algn="l"/>
                <a:tab pos="2286000" algn="l"/>
                <a:tab pos="2743200" algn="l"/>
                <a:tab pos="3200400" algn="l"/>
                <a:tab pos="3657600" algn="l"/>
              </a:tabLst>
            </a:pPr>
            <a:r>
              <a:rPr lang="en-US" sz="2800" dirty="0" smtClean="0"/>
              <a:t>Asymmetric</a:t>
            </a:r>
            <a:endParaRPr lang="en-US" sz="2800" dirty="0"/>
          </a:p>
          <a:p>
            <a:pPr marL="419100" indent="-382905">
              <a:lnSpc>
                <a:spcPct val="100000"/>
              </a:lnSpc>
              <a:spcBef>
                <a:spcPts val="565"/>
              </a:spcBef>
              <a:buClr>
                <a:srgbClr val="DDDDDD"/>
              </a:buClr>
              <a:buSzPct val="80000"/>
              <a:buFont typeface="Wingdings 2" panose="05020102010507070707" charset="2"/>
              <a:buChar char=""/>
              <a:tabLst>
                <a:tab pos="420370" algn="l"/>
                <a:tab pos="457200" algn="l"/>
                <a:tab pos="914400" algn="l"/>
                <a:tab pos="1371600" algn="l"/>
                <a:tab pos="1828800" algn="l"/>
                <a:tab pos="2286000" algn="l"/>
                <a:tab pos="2743200" algn="l"/>
                <a:tab pos="3200400" algn="l"/>
                <a:tab pos="3657600" algn="l"/>
              </a:tabLst>
            </a:pPr>
            <a:r>
              <a:rPr lang="en-US" sz="2800" dirty="0"/>
              <a:t>Wall thickness: &gt; 15 mm</a:t>
            </a:r>
          </a:p>
          <a:p>
            <a:pPr marL="419100" indent="-382905">
              <a:lnSpc>
                <a:spcPct val="100000"/>
              </a:lnSpc>
              <a:spcBef>
                <a:spcPts val="565"/>
              </a:spcBef>
              <a:buClr>
                <a:srgbClr val="DDDDDD"/>
              </a:buClr>
              <a:buSzPct val="80000"/>
              <a:buFont typeface="Wingdings 2" panose="05020102010507070707" charset="2"/>
              <a:buChar char=""/>
              <a:tabLst>
                <a:tab pos="420370" algn="l"/>
                <a:tab pos="457200" algn="l"/>
                <a:tab pos="914400" algn="l"/>
                <a:tab pos="1371600" algn="l"/>
                <a:tab pos="1828800" algn="l"/>
                <a:tab pos="2286000" algn="l"/>
                <a:tab pos="2743200" algn="l"/>
                <a:tab pos="3200400" algn="l"/>
                <a:tab pos="3657600" algn="l"/>
              </a:tabLst>
            </a:pPr>
            <a:r>
              <a:rPr lang="en-US" sz="2800" dirty="0"/>
              <a:t>LA: &gt; 40 mm</a:t>
            </a:r>
          </a:p>
          <a:p>
            <a:pPr marL="419100" indent="-382905">
              <a:lnSpc>
                <a:spcPct val="100000"/>
              </a:lnSpc>
              <a:spcBef>
                <a:spcPts val="565"/>
              </a:spcBef>
              <a:buClr>
                <a:srgbClr val="DDDDDD"/>
              </a:buClr>
              <a:buSzPct val="80000"/>
              <a:buFont typeface="Wingdings 2" panose="05020102010507070707" charset="2"/>
              <a:buChar char=""/>
              <a:tabLst>
                <a:tab pos="420370" algn="l"/>
                <a:tab pos="457200" algn="l"/>
                <a:tab pos="914400" algn="l"/>
                <a:tab pos="1371600" algn="l"/>
                <a:tab pos="1828800" algn="l"/>
                <a:tab pos="2286000" algn="l"/>
                <a:tab pos="2743200" algn="l"/>
                <a:tab pos="3200400" algn="l"/>
                <a:tab pos="3657600" algn="l"/>
              </a:tabLst>
            </a:pPr>
            <a:r>
              <a:rPr lang="en-US" sz="2800" dirty="0"/>
              <a:t>LVEDD :&lt; 45 mm</a:t>
            </a:r>
          </a:p>
          <a:p>
            <a:pPr marL="419100" indent="-382905">
              <a:lnSpc>
                <a:spcPct val="100000"/>
              </a:lnSpc>
              <a:spcBef>
                <a:spcPts val="565"/>
              </a:spcBef>
              <a:buClr>
                <a:srgbClr val="DDDDDD"/>
              </a:buClr>
              <a:buSzPct val="80000"/>
              <a:buFont typeface="Wingdings 2" panose="05020102010507070707" charset="2"/>
              <a:buChar char=""/>
              <a:tabLst>
                <a:tab pos="420370" algn="l"/>
                <a:tab pos="457200" algn="l"/>
                <a:tab pos="914400" algn="l"/>
                <a:tab pos="1371600" algn="l"/>
                <a:tab pos="1828800" algn="l"/>
                <a:tab pos="2286000" algn="l"/>
                <a:tab pos="2743200" algn="l"/>
                <a:tab pos="3200400" algn="l"/>
                <a:tab pos="3657600" algn="l"/>
              </a:tabLst>
            </a:pPr>
            <a:r>
              <a:rPr lang="en-US" sz="2800" dirty="0"/>
              <a:t>Diastolic function: always abnormal	</a:t>
            </a:r>
          </a:p>
        </p:txBody>
      </p:sp>
    </p:spTree>
  </p:cSld>
  <p:clrMapOvr>
    <a:masterClrMapping/>
  </p:clrMapOvr>
  <p:transition spd="med"/>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5" name="Picture 4"/>
          <p:cNvPicPr>
            <a:picLocks noChangeAspect="1"/>
          </p:cNvPicPr>
          <p:nvPr/>
        </p:nvPicPr>
        <p:blipFill rotWithShape="1">
          <a:blip r:embed="rId2">
            <a:extLst>
              <a:ext uri="{28A0092B-C50C-407E-A947-70E740481C1C}">
                <a14:useLocalDpi xmlns="" xmlns:a14="http://schemas.microsoft.com/office/drawing/2010/main" val="0"/>
              </a:ext>
            </a:extLst>
          </a:blip>
          <a:srcRect l="7644" t="25629" r="20096" b="14598"/>
          <a:stretch>
            <a:fillRect/>
          </a:stretch>
        </p:blipFill>
        <p:spPr>
          <a:xfrm>
            <a:off x="0" y="0"/>
            <a:ext cx="12192000" cy="6858000"/>
          </a:xfrm>
          <a:prstGeom prst="rect">
            <a:avLst/>
          </a:prstGeom>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Previous questions asked</a:t>
            </a:r>
            <a:endParaRPr lang="en-IN" b="1" dirty="0">
              <a:solidFill>
                <a:srgbClr val="FF0000"/>
              </a:solidFill>
            </a:endParaRPr>
          </a:p>
        </p:txBody>
      </p:sp>
      <p:sp>
        <p:nvSpPr>
          <p:cNvPr id="3" name="Content Placeholder 2"/>
          <p:cNvSpPr>
            <a:spLocks noGrp="1"/>
          </p:cNvSpPr>
          <p:nvPr>
            <p:ph idx="1"/>
          </p:nvPr>
        </p:nvSpPr>
        <p:spPr>
          <a:xfrm>
            <a:off x="609600" y="1600201"/>
            <a:ext cx="11582400" cy="4525963"/>
          </a:xfrm>
        </p:spPr>
        <p:txBody>
          <a:bodyPr/>
          <a:lstStyle/>
          <a:p>
            <a:r>
              <a:rPr lang="en-US" dirty="0" smtClean="0">
                <a:solidFill>
                  <a:srgbClr val="FF0000"/>
                </a:solidFill>
              </a:rPr>
              <a:t>1)Alcohol </a:t>
            </a:r>
            <a:r>
              <a:rPr lang="en-US" dirty="0" err="1" smtClean="0">
                <a:solidFill>
                  <a:srgbClr val="FF0000"/>
                </a:solidFill>
              </a:rPr>
              <a:t>Septal</a:t>
            </a:r>
            <a:r>
              <a:rPr lang="en-US" dirty="0" smtClean="0">
                <a:solidFill>
                  <a:srgbClr val="FF0000"/>
                </a:solidFill>
              </a:rPr>
              <a:t> ablation(Jan 18)</a:t>
            </a:r>
          </a:p>
          <a:p>
            <a:endParaRPr lang="en-US" dirty="0" smtClean="0">
              <a:solidFill>
                <a:srgbClr val="FF0000"/>
              </a:solidFill>
            </a:endParaRPr>
          </a:p>
          <a:p>
            <a:r>
              <a:rPr lang="en-US" dirty="0" smtClean="0">
                <a:solidFill>
                  <a:srgbClr val="FF0000"/>
                </a:solidFill>
              </a:rPr>
              <a:t>2)</a:t>
            </a:r>
            <a:r>
              <a:rPr lang="en-US" dirty="0" err="1" smtClean="0">
                <a:solidFill>
                  <a:srgbClr val="FF0000"/>
                </a:solidFill>
              </a:rPr>
              <a:t>Mavcampten</a:t>
            </a:r>
            <a:r>
              <a:rPr lang="en-US" dirty="0" smtClean="0">
                <a:solidFill>
                  <a:srgbClr val="FF0000"/>
                </a:solidFill>
              </a:rPr>
              <a:t>(Aug 22)</a:t>
            </a:r>
          </a:p>
          <a:p>
            <a:endParaRPr lang="en-US" dirty="0" smtClean="0">
              <a:solidFill>
                <a:srgbClr val="FF0000"/>
              </a:solidFill>
            </a:endParaRPr>
          </a:p>
          <a:p>
            <a:r>
              <a:rPr lang="en-US" dirty="0" smtClean="0">
                <a:solidFill>
                  <a:srgbClr val="FF0000"/>
                </a:solidFill>
              </a:rPr>
              <a:t>3)</a:t>
            </a:r>
            <a:r>
              <a:rPr lang="en-US" dirty="0" err="1" smtClean="0">
                <a:solidFill>
                  <a:srgbClr val="FF0000"/>
                </a:solidFill>
              </a:rPr>
              <a:t>Septal</a:t>
            </a:r>
            <a:r>
              <a:rPr lang="en-US" dirty="0" smtClean="0">
                <a:solidFill>
                  <a:srgbClr val="FF0000"/>
                </a:solidFill>
              </a:rPr>
              <a:t> </a:t>
            </a:r>
            <a:r>
              <a:rPr lang="en-US" dirty="0" err="1" smtClean="0">
                <a:solidFill>
                  <a:srgbClr val="FF0000"/>
                </a:solidFill>
              </a:rPr>
              <a:t>myectomy</a:t>
            </a:r>
            <a:r>
              <a:rPr lang="en-US" dirty="0" smtClean="0">
                <a:solidFill>
                  <a:srgbClr val="FF0000"/>
                </a:solidFill>
              </a:rPr>
              <a:t> </a:t>
            </a:r>
            <a:r>
              <a:rPr lang="en-US" dirty="0" err="1" smtClean="0">
                <a:solidFill>
                  <a:srgbClr val="FF0000"/>
                </a:solidFill>
              </a:rPr>
              <a:t>vs</a:t>
            </a:r>
            <a:r>
              <a:rPr lang="en-US" dirty="0" smtClean="0">
                <a:solidFill>
                  <a:srgbClr val="FF0000"/>
                </a:solidFill>
              </a:rPr>
              <a:t> alcohol </a:t>
            </a:r>
            <a:r>
              <a:rPr lang="en-US" dirty="0" err="1" smtClean="0">
                <a:solidFill>
                  <a:srgbClr val="FF0000"/>
                </a:solidFill>
              </a:rPr>
              <a:t>septal</a:t>
            </a:r>
            <a:r>
              <a:rPr lang="en-US" dirty="0" smtClean="0">
                <a:solidFill>
                  <a:srgbClr val="FF0000"/>
                </a:solidFill>
              </a:rPr>
              <a:t> ablation for obstructive </a:t>
            </a:r>
            <a:r>
              <a:rPr lang="en-US" dirty="0" err="1" smtClean="0">
                <a:solidFill>
                  <a:srgbClr val="FF0000"/>
                </a:solidFill>
              </a:rPr>
              <a:t>hcm</a:t>
            </a:r>
            <a:r>
              <a:rPr lang="en-US" dirty="0" smtClean="0">
                <a:solidFill>
                  <a:srgbClr val="FF0000"/>
                </a:solidFill>
              </a:rPr>
              <a:t>(Aug 22)</a:t>
            </a:r>
            <a:endParaRPr lang="en-IN" dirty="0">
              <a:solidFill>
                <a:srgbClr val="FF0000"/>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Take home messages</a:t>
            </a:r>
            <a:endParaRPr lang="en-IN" b="1" dirty="0">
              <a:solidFill>
                <a:srgbClr val="FF0000"/>
              </a:solidFill>
            </a:endParaRPr>
          </a:p>
        </p:txBody>
      </p:sp>
      <p:sp>
        <p:nvSpPr>
          <p:cNvPr id="3" name="Content Placeholder 2"/>
          <p:cNvSpPr>
            <a:spLocks noGrp="1"/>
          </p:cNvSpPr>
          <p:nvPr>
            <p:ph sz="quarter" idx="1"/>
          </p:nvPr>
        </p:nvSpPr>
        <p:spPr/>
        <p:txBody>
          <a:bodyPr/>
          <a:lstStyle/>
          <a:p>
            <a:r>
              <a:rPr lang="en-US" dirty="0" smtClean="0"/>
              <a:t> Patients with LVH and no systemic hypertension/AS –Think HCM</a:t>
            </a:r>
          </a:p>
          <a:p>
            <a:r>
              <a:rPr lang="en-US" dirty="0" smtClean="0"/>
              <a:t>ESM in NAA/LLSB not radiating to carotid + PSM in apex-Think HCM</a:t>
            </a:r>
          </a:p>
          <a:p>
            <a:r>
              <a:rPr lang="en-US" dirty="0" smtClean="0"/>
              <a:t>HCM </a:t>
            </a:r>
            <a:r>
              <a:rPr lang="en-US" dirty="0" smtClean="0"/>
              <a:t>w</a:t>
            </a:r>
            <a:r>
              <a:rPr lang="en-US" dirty="0" smtClean="0"/>
              <a:t>ith no </a:t>
            </a:r>
            <a:r>
              <a:rPr lang="en-US" dirty="0" err="1" smtClean="0"/>
              <a:t>LVOTO,may</a:t>
            </a:r>
            <a:r>
              <a:rPr lang="en-US" dirty="0" smtClean="0"/>
              <a:t> have LVOTO on </a:t>
            </a:r>
            <a:r>
              <a:rPr lang="en-US" dirty="0" err="1" smtClean="0"/>
              <a:t>exercsise</a:t>
            </a:r>
            <a:endParaRPr lang="en-US" dirty="0" smtClean="0"/>
          </a:p>
          <a:p>
            <a:r>
              <a:rPr lang="en-US" dirty="0" smtClean="0"/>
              <a:t>Majority-Reassure, </a:t>
            </a:r>
            <a:r>
              <a:rPr lang="en-US" dirty="0" err="1" smtClean="0"/>
              <a:t>betablocker,screen</a:t>
            </a:r>
            <a:r>
              <a:rPr lang="en-US" dirty="0" smtClean="0"/>
              <a:t> family</a:t>
            </a:r>
          </a:p>
          <a:p>
            <a:r>
              <a:rPr lang="en-US" dirty="0" smtClean="0"/>
              <a:t>AF with HCM –don’t take lightly</a:t>
            </a:r>
          </a:p>
          <a:p>
            <a:r>
              <a:rPr lang="en-US" dirty="0" smtClean="0"/>
              <a:t>Liberal use of </a:t>
            </a:r>
            <a:r>
              <a:rPr lang="en-US" dirty="0" err="1" smtClean="0"/>
              <a:t>holter</a:t>
            </a:r>
            <a:endParaRPr lang="en-US" dirty="0" smtClean="0"/>
          </a:p>
          <a:p>
            <a:endParaRPr lang="en-US" dirty="0" smtClean="0"/>
          </a:p>
          <a:p>
            <a:endParaRPr lang="en-US" dirty="0" smtClean="0"/>
          </a:p>
          <a:p>
            <a:endParaRPr lang="en-IN"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latin typeface="Copperplate Gothic Bold" panose="020E0705020206020404" pitchFamily="34" charset="0"/>
                <a:ea typeface="AR PL SungtiL GB" charset="0"/>
                <a:cs typeface="AR PL SungtiL GB" charset="0"/>
              </a:rPr>
              <a:t>                       THANK </a:t>
            </a:r>
            <a:r>
              <a:rPr lang="en-US" b="1" dirty="0" smtClean="0">
                <a:solidFill>
                  <a:srgbClr val="00B0F0"/>
                </a:solidFill>
                <a:latin typeface="Copperplate Gothic Bold" panose="020E0705020206020404" pitchFamily="34" charset="0"/>
                <a:ea typeface="AR PL SungtiL GB" charset="0"/>
                <a:cs typeface="AR PL SungtiL GB" charset="0"/>
              </a:rPr>
              <a:t>YOU</a:t>
            </a:r>
            <a:endParaRPr lang="en-IN" dirty="0">
              <a:solidFill>
                <a:srgbClr val="00B0F0"/>
              </a:solidFill>
            </a:endParaRPr>
          </a:p>
        </p:txBody>
      </p:sp>
      <p:pic>
        <p:nvPicPr>
          <p:cNvPr id="4" name="Content Placeholder 3" descr="Screenshot_20230208_001914.jpg"/>
          <p:cNvPicPr>
            <a:picLocks noGrp="1" noChangeAspect="1"/>
          </p:cNvPicPr>
          <p:nvPr>
            <p:ph sz="quarter" idx="1"/>
          </p:nvPr>
        </p:nvPicPr>
        <p:blipFill>
          <a:blip r:embed="rId2"/>
          <a:stretch>
            <a:fillRect/>
          </a:stretch>
        </p:blipFill>
        <p:spPr>
          <a:xfrm>
            <a:off x="0" y="1362268"/>
            <a:ext cx="12191999" cy="5495731"/>
          </a:xfrm>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Median</Template>
  <TotalTime>447</TotalTime>
  <Words>5681</Words>
  <Application>WPS Presentation</Application>
  <PresentationFormat>Custom</PresentationFormat>
  <Paragraphs>768</Paragraphs>
  <Slides>99</Slides>
  <Notes>42</Notes>
  <HiddenSlides>0</HiddenSlides>
  <MMClips>0</MMClips>
  <ScaleCrop>false</ScaleCrop>
  <HeadingPairs>
    <vt:vector size="4" baseType="variant">
      <vt:variant>
        <vt:lpstr>Theme</vt:lpstr>
      </vt:variant>
      <vt:variant>
        <vt:i4>1</vt:i4>
      </vt:variant>
      <vt:variant>
        <vt:lpstr>Slide Titles</vt:lpstr>
      </vt:variant>
      <vt:variant>
        <vt:i4>99</vt:i4>
      </vt:variant>
    </vt:vector>
  </HeadingPairs>
  <TitlesOfParts>
    <vt:vector size="100" baseType="lpstr">
      <vt:lpstr>Median</vt:lpstr>
      <vt:lpstr>HYPERTROPHIC CARDIOMYOPATHY</vt:lpstr>
      <vt:lpstr>TOPICS COVERED </vt:lpstr>
      <vt:lpstr>Introduction</vt:lpstr>
      <vt:lpstr>Epidemiology</vt:lpstr>
      <vt:lpstr>MULTI-DISCIPLINARY HCM CENTERS </vt:lpstr>
      <vt:lpstr>GENETIC AND INHERITANCE  </vt:lpstr>
      <vt:lpstr>Slide 7</vt:lpstr>
      <vt:lpstr>Slide 8</vt:lpstr>
      <vt:lpstr>Bottleneck in GENETIC TESTING</vt:lpstr>
      <vt:lpstr>Indications for genetic testing </vt:lpstr>
      <vt:lpstr>Slide 11</vt:lpstr>
      <vt:lpstr>Slide 12</vt:lpstr>
      <vt:lpstr>Slide 13</vt:lpstr>
      <vt:lpstr>Slide 14</vt:lpstr>
      <vt:lpstr>Slide 15</vt:lpstr>
      <vt:lpstr>Slide 16</vt:lpstr>
      <vt:lpstr>GROSS MORPHOLOGY  </vt:lpstr>
      <vt:lpstr>HCM PHENOTYPIC VARIANTS</vt:lpstr>
      <vt:lpstr>Slide 19</vt:lpstr>
      <vt:lpstr>MITRAL VALVE APPARATUS in HCM</vt:lpstr>
      <vt:lpstr>Slide 21</vt:lpstr>
      <vt:lpstr>HISTOPATHOLOGY</vt:lpstr>
      <vt:lpstr>Pathophysiology</vt:lpstr>
      <vt:lpstr>Slide 24</vt:lpstr>
      <vt:lpstr>Slide 25</vt:lpstr>
      <vt:lpstr>Slide 26</vt:lpstr>
      <vt:lpstr>Slide 27</vt:lpstr>
      <vt:lpstr>Slide 28</vt:lpstr>
      <vt:lpstr>Slide 29</vt:lpstr>
      <vt:lpstr>Slide 30</vt:lpstr>
      <vt:lpstr>ECG in HCM</vt:lpstr>
      <vt:lpstr>Slide 32</vt:lpstr>
      <vt:lpstr>Isolated septal hypertrophy</vt:lpstr>
      <vt:lpstr>Left free wall hypertrophy</vt:lpstr>
      <vt:lpstr>Apical hypertrophy</vt:lpstr>
      <vt:lpstr>HOLTER</vt:lpstr>
      <vt:lpstr>Echocadiography in HCM</vt:lpstr>
      <vt:lpstr>Slide 38</vt:lpstr>
      <vt:lpstr>Slide 39</vt:lpstr>
      <vt:lpstr>Slide 40</vt:lpstr>
      <vt:lpstr>Slide 41</vt:lpstr>
      <vt:lpstr>Systolic Anterior Motion (SAM) </vt:lpstr>
      <vt:lpstr>Slide 43</vt:lpstr>
      <vt:lpstr>Mitral Regurgitation</vt:lpstr>
      <vt:lpstr>Slide 45</vt:lpstr>
      <vt:lpstr> </vt:lpstr>
      <vt:lpstr>Assessment of systolic function </vt:lpstr>
      <vt:lpstr>CMRI</vt:lpstr>
      <vt:lpstr>Slide 49</vt:lpstr>
      <vt:lpstr>LATE GADOLINIUM ENHANCEMENT and t1 mapping </vt:lpstr>
      <vt:lpstr>Slide 51</vt:lpstr>
      <vt:lpstr>CMR  - Poor Prognostic factors</vt:lpstr>
      <vt:lpstr>Invasive Hemodynamics</vt:lpstr>
      <vt:lpstr>Slide 54</vt:lpstr>
      <vt:lpstr>Brockenbrough-Braunwauld-Morrow sign</vt:lpstr>
      <vt:lpstr>Pull back tracing (LV-Aorta)-HOCM vs AS</vt:lpstr>
      <vt:lpstr>Slide 57</vt:lpstr>
      <vt:lpstr>HCM guidelines for risk stratification and ICD </vt:lpstr>
      <vt:lpstr>POTENTIAL ARBITRATORS FOR PRIMARY PREVENTION</vt:lpstr>
      <vt:lpstr>Slide 60</vt:lpstr>
      <vt:lpstr>Slide 61</vt:lpstr>
      <vt:lpstr>Slide 62</vt:lpstr>
      <vt:lpstr>Slide 63</vt:lpstr>
      <vt:lpstr>MANAGEMENT</vt:lpstr>
      <vt:lpstr>MEDICAL THERAPY</vt:lpstr>
      <vt:lpstr>Slide 66</vt:lpstr>
      <vt:lpstr>Slide 67</vt:lpstr>
      <vt:lpstr>Slide 68</vt:lpstr>
      <vt:lpstr>EXPLORER HCM TRIAL</vt:lpstr>
      <vt:lpstr>Slide 70</vt:lpstr>
      <vt:lpstr>Slide 71</vt:lpstr>
      <vt:lpstr>Septal reduction therapy</vt:lpstr>
      <vt:lpstr>Choice of SRT ?</vt:lpstr>
      <vt:lpstr>SEPTAL ABLATION</vt:lpstr>
      <vt:lpstr>Technique of septal ablation</vt:lpstr>
      <vt:lpstr>Slide 76</vt:lpstr>
      <vt:lpstr>Complications</vt:lpstr>
      <vt:lpstr>Slide 78</vt:lpstr>
      <vt:lpstr>Identify?</vt:lpstr>
      <vt:lpstr>Slide 80</vt:lpstr>
      <vt:lpstr>Studies comparing ASA vs Myomectomy </vt:lpstr>
      <vt:lpstr>Slide 82</vt:lpstr>
      <vt:lpstr>Treatment of Atrial fibrillation</vt:lpstr>
      <vt:lpstr> HCM MIMICS  Diagnostic Clues to Aid Early  Identification of Phenocopies</vt:lpstr>
      <vt:lpstr>Pompe Disease (Glycogen Storage Disease Type 2)  </vt:lpstr>
      <vt:lpstr>Slide 86</vt:lpstr>
      <vt:lpstr>Danon Disease</vt:lpstr>
      <vt:lpstr>PRKAG2 Cardiomyopathy</vt:lpstr>
      <vt:lpstr>Anderson-Fabry Disease</vt:lpstr>
      <vt:lpstr>Cardiac Amyloidosis</vt:lpstr>
      <vt:lpstr>Slide 91</vt:lpstr>
      <vt:lpstr>Mitochondrial Cytopathies  </vt:lpstr>
      <vt:lpstr>RASopathies (Malformation Syndromes)</vt:lpstr>
      <vt:lpstr>Slide 94</vt:lpstr>
      <vt:lpstr>Athlete's Heart Vs Hypertrophic Cardiomyopathy</vt:lpstr>
      <vt:lpstr>Slide 96</vt:lpstr>
      <vt:lpstr>Previous questions asked</vt:lpstr>
      <vt:lpstr>Take home messages</vt:lpstr>
      <vt:lpstr>                       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arun prathap</dc:creator>
  <cp:lastModifiedBy>user</cp:lastModifiedBy>
  <cp:revision>169</cp:revision>
  <dcterms:created xsi:type="dcterms:W3CDTF">2021-07-06T16:25:00Z</dcterms:created>
  <dcterms:modified xsi:type="dcterms:W3CDTF">2023-02-08T01:18:23Z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1033-11.2.0.10094</vt:lpwstr>
  </property>
</Properties>
</file>