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4"/>
  </p:notesMasterIdLst>
  <p:sldIdLst>
    <p:sldId id="256" r:id="rId2"/>
    <p:sldId id="257" r:id="rId3"/>
    <p:sldId id="313" r:id="rId4"/>
    <p:sldId id="314"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429" r:id="rId19"/>
    <p:sldId id="430" r:id="rId20"/>
    <p:sldId id="431" r:id="rId21"/>
    <p:sldId id="432" r:id="rId22"/>
    <p:sldId id="433" r:id="rId23"/>
    <p:sldId id="434" r:id="rId24"/>
    <p:sldId id="435" r:id="rId25"/>
    <p:sldId id="436" r:id="rId26"/>
    <p:sldId id="437" r:id="rId27"/>
    <p:sldId id="340" r:id="rId28"/>
    <p:sldId id="339" r:id="rId29"/>
    <p:sldId id="438" r:id="rId30"/>
    <p:sldId id="267" r:id="rId31"/>
    <p:sldId id="341" r:id="rId32"/>
    <p:sldId id="342" r:id="rId33"/>
    <p:sldId id="344" r:id="rId34"/>
    <p:sldId id="345" r:id="rId35"/>
    <p:sldId id="346" r:id="rId36"/>
    <p:sldId id="347" r:id="rId37"/>
    <p:sldId id="270" r:id="rId38"/>
    <p:sldId id="348" r:id="rId39"/>
    <p:sldId id="274" r:id="rId40"/>
    <p:sldId id="349" r:id="rId41"/>
    <p:sldId id="350" r:id="rId42"/>
    <p:sldId id="424" r:id="rId43"/>
    <p:sldId id="275" r:id="rId44"/>
    <p:sldId id="425" r:id="rId45"/>
    <p:sldId id="354" r:id="rId46"/>
    <p:sldId id="353" r:id="rId47"/>
    <p:sldId id="426" r:id="rId48"/>
    <p:sldId id="428" r:id="rId49"/>
    <p:sldId id="356" r:id="rId50"/>
    <p:sldId id="357" r:id="rId51"/>
    <p:sldId id="358" r:id="rId52"/>
    <p:sldId id="359" r:id="rId53"/>
    <p:sldId id="360" r:id="rId54"/>
    <p:sldId id="361" r:id="rId55"/>
    <p:sldId id="362" r:id="rId56"/>
    <p:sldId id="363" r:id="rId57"/>
    <p:sldId id="284" r:id="rId58"/>
    <p:sldId id="364" r:id="rId59"/>
    <p:sldId id="365" r:id="rId60"/>
    <p:sldId id="366" r:id="rId61"/>
    <p:sldId id="367" r:id="rId62"/>
    <p:sldId id="368" r:id="rId63"/>
    <p:sldId id="369" r:id="rId64"/>
    <p:sldId id="370" r:id="rId65"/>
    <p:sldId id="423" r:id="rId66"/>
    <p:sldId id="373" r:id="rId67"/>
    <p:sldId id="411" r:id="rId68"/>
    <p:sldId id="412" r:id="rId69"/>
    <p:sldId id="413" r:id="rId70"/>
    <p:sldId id="375" r:id="rId71"/>
    <p:sldId id="414" r:id="rId72"/>
    <p:sldId id="415" r:id="rId73"/>
    <p:sldId id="440" r:id="rId74"/>
    <p:sldId id="416" r:id="rId75"/>
    <p:sldId id="451" r:id="rId76"/>
    <p:sldId id="441" r:id="rId77"/>
    <p:sldId id="378" r:id="rId78"/>
    <p:sldId id="379" r:id="rId79"/>
    <p:sldId id="294" r:id="rId80"/>
    <p:sldId id="417" r:id="rId81"/>
    <p:sldId id="442" r:id="rId82"/>
    <p:sldId id="452" r:id="rId83"/>
    <p:sldId id="381" r:id="rId84"/>
    <p:sldId id="418" r:id="rId85"/>
    <p:sldId id="296" r:id="rId86"/>
    <p:sldId id="419" r:id="rId87"/>
    <p:sldId id="421" r:id="rId88"/>
    <p:sldId id="443" r:id="rId89"/>
    <p:sldId id="444" r:id="rId90"/>
    <p:sldId id="445" r:id="rId91"/>
    <p:sldId id="383" r:id="rId92"/>
    <p:sldId id="384" r:id="rId93"/>
    <p:sldId id="422" r:id="rId94"/>
    <p:sldId id="446" r:id="rId95"/>
    <p:sldId id="453" r:id="rId96"/>
    <p:sldId id="447" r:id="rId97"/>
    <p:sldId id="448" r:id="rId98"/>
    <p:sldId id="449" r:id="rId99"/>
    <p:sldId id="450" r:id="rId100"/>
    <p:sldId id="387" r:id="rId101"/>
    <p:sldId id="409" r:id="rId102"/>
    <p:sldId id="408"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29" autoAdjust="0"/>
    <p:restoredTop sz="94660"/>
  </p:normalViewPr>
  <p:slideViewPr>
    <p:cSldViewPr snapToGrid="0">
      <p:cViewPr varScale="1">
        <p:scale>
          <a:sx n="68" d="100"/>
          <a:sy n="68" d="100"/>
        </p:scale>
        <p:origin x="-78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0ADF4-34D6-443B-B85F-DC36BFBC1797}" type="datetimeFigureOut">
              <a:rPr lang="en-IN" smtClean="0"/>
              <a:pPr/>
              <a:t>23-05-2023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1C91-8167-47B0-B264-35973DD7E190}" type="slidenum">
              <a:rPr lang="en-IN" smtClean="0"/>
              <a:pPr/>
              <a:t>‹#›</a:t>
            </a:fld>
            <a:endParaRPr lang="en-IN"/>
          </a:p>
        </p:txBody>
      </p:sp>
    </p:spTree>
    <p:extLst>
      <p:ext uri="{BB962C8B-B14F-4D97-AF65-F5344CB8AC3E}">
        <p14:creationId xmlns:p14="http://schemas.microsoft.com/office/powerpoint/2010/main" xmlns="" val="399263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776C3-E1E7-485C-9467-FEDC6899516C}" type="slidenum">
              <a:rPr lang="ar-SA" altLang="en-US"/>
              <a:pPr/>
              <a:t>13</a:t>
            </a:fld>
            <a:endParaRPr lang="en-IN" alt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pPr algn="l" rtl="0"/>
            <a:r>
              <a:rPr lang="en-US" altLang="en-US" dirty="0"/>
              <a:t>S1 is assumed to have 4 major components: the initial vibrations occur when the first contraction of the ventricle move blood towards the atria, closing the AV-valves. The second component is caused by the abrupt tension of the closed AV-valves, decelerating the blood. The third component involves oscillation of blood between the root of the aorta and the ventricular walls, and the fourth component represents the vibrations caused by turbulence in the ejected blood flowing to the arteries</a:t>
            </a:r>
          </a:p>
          <a:p>
            <a:pPr algn="l" rtl="0"/>
            <a:endParaRPr lang="en-US" altLang="en-US" dirty="0"/>
          </a:p>
        </p:txBody>
      </p:sp>
    </p:spTree>
    <p:extLst>
      <p:ext uri="{BB962C8B-B14F-4D97-AF65-F5344CB8AC3E}">
        <p14:creationId xmlns:p14="http://schemas.microsoft.com/office/powerpoint/2010/main" xmlns="" val="334487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811D1-2DB6-4CFC-9769-B2D7A0EEA065}" type="slidenum">
              <a:rPr lang="en-US" smtClean="0"/>
              <a:pPr/>
              <a:t>25</a:t>
            </a:fld>
            <a:endParaRPr lang="en-US"/>
          </a:p>
        </p:txBody>
      </p:sp>
    </p:spTree>
    <p:extLst>
      <p:ext uri="{BB962C8B-B14F-4D97-AF65-F5344CB8AC3E}">
        <p14:creationId xmlns:p14="http://schemas.microsoft.com/office/powerpoint/2010/main" xmlns="" val="110455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TIC-TAC RHYTHM – shortening of diastolic pause due to rapid heart rate and alteration of 1</a:t>
            </a:r>
            <a:r>
              <a:rPr lang="en-US" baseline="30000" dirty="0"/>
              <a:t>st</a:t>
            </a:r>
            <a:r>
              <a:rPr lang="en-US" dirty="0"/>
              <a:t> heart sound, so that it is short sharp and resembles 2</a:t>
            </a:r>
            <a:r>
              <a:rPr lang="en-US" baseline="30000" dirty="0"/>
              <a:t>nd</a:t>
            </a:r>
            <a:r>
              <a:rPr lang="en-US" dirty="0"/>
              <a:t> heart sound gives rise to a rhythm resembling the ticking of a clock.  In severe AR increased volume prolongs systole relative to diastole</a:t>
            </a:r>
            <a:endParaRPr lang="en-IN" dirty="0"/>
          </a:p>
        </p:txBody>
      </p:sp>
      <p:sp>
        <p:nvSpPr>
          <p:cNvPr id="4" name="Slide Number Placeholder 3"/>
          <p:cNvSpPr>
            <a:spLocks noGrp="1"/>
          </p:cNvSpPr>
          <p:nvPr>
            <p:ph type="sldNum" sz="quarter" idx="10"/>
          </p:nvPr>
        </p:nvSpPr>
        <p:spPr/>
        <p:txBody>
          <a:bodyPr/>
          <a:lstStyle/>
          <a:p>
            <a:fld id="{D7FB1C91-8167-47B0-B264-35973DD7E190}" type="slidenum">
              <a:rPr lang="en-IN" smtClean="0"/>
              <a:pPr/>
              <a:t>30</a:t>
            </a:fld>
            <a:endParaRPr lang="en-IN"/>
          </a:p>
        </p:txBody>
      </p:sp>
    </p:spTree>
    <p:extLst>
      <p:ext uri="{BB962C8B-B14F-4D97-AF65-F5344CB8AC3E}">
        <p14:creationId xmlns:p14="http://schemas.microsoft.com/office/powerpoint/2010/main" xmlns="" val="3982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Elasticity of semilunar valves and arteries is much lower than AV valves and ventricular walls</a:t>
            </a:r>
          </a:p>
          <a:p>
            <a:r>
              <a:rPr lang="en-US" dirty="0"/>
              <a:t>High Rate of oscillation in semilunar valves and arteries causes early and rapid damping out of sound</a:t>
            </a:r>
            <a:endParaRPr lang="en-IN" dirty="0"/>
          </a:p>
          <a:p>
            <a:endParaRPr lang="en-IN" dirty="0"/>
          </a:p>
        </p:txBody>
      </p:sp>
      <p:sp>
        <p:nvSpPr>
          <p:cNvPr id="4" name="Slide Number Placeholder 3"/>
          <p:cNvSpPr>
            <a:spLocks noGrp="1"/>
          </p:cNvSpPr>
          <p:nvPr>
            <p:ph type="sldNum" sz="quarter" idx="10"/>
          </p:nvPr>
        </p:nvSpPr>
        <p:spPr/>
        <p:txBody>
          <a:bodyPr/>
          <a:lstStyle/>
          <a:p>
            <a:fld id="{D7FB1C91-8167-47B0-B264-35973DD7E190}" type="slidenum">
              <a:rPr lang="en-IN" smtClean="0"/>
              <a:pPr/>
              <a:t>35</a:t>
            </a:fld>
            <a:endParaRPr lang="en-IN"/>
          </a:p>
        </p:txBody>
      </p:sp>
    </p:spTree>
    <p:extLst>
      <p:ext uri="{BB962C8B-B14F-4D97-AF65-F5344CB8AC3E}">
        <p14:creationId xmlns:p14="http://schemas.microsoft.com/office/powerpoint/2010/main" xmlns="" val="15545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7FB1C91-8167-47B0-B264-35973DD7E190}" type="slidenum">
              <a:rPr lang="en-IN" smtClean="0"/>
              <a:pPr/>
              <a:t>37</a:t>
            </a:fld>
            <a:endParaRPr lang="en-IN"/>
          </a:p>
        </p:txBody>
      </p:sp>
    </p:spTree>
    <p:extLst>
      <p:ext uri="{BB962C8B-B14F-4D97-AF65-F5344CB8AC3E}">
        <p14:creationId xmlns:p14="http://schemas.microsoft.com/office/powerpoint/2010/main" xmlns="" val="4414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 the arterial pressure curve faithfully accompanies chamber pressure curve along dome till it descends, where it dissociates from chamber pressure curve and </a:t>
            </a:r>
            <a:r>
              <a:rPr lang="en-US" dirty="0" err="1"/>
              <a:t>hangsout</a:t>
            </a:r>
            <a:r>
              <a:rPr lang="en-US" dirty="0"/>
              <a:t> for a certain </a:t>
            </a:r>
            <a:r>
              <a:rPr lang="en-US" dirty="0" err="1"/>
              <a:t>millisec,this</a:t>
            </a:r>
            <a:r>
              <a:rPr lang="en-US" dirty="0"/>
              <a:t> is called as hangout interval.</a:t>
            </a:r>
            <a:endParaRPr lang="en-IN" dirty="0"/>
          </a:p>
        </p:txBody>
      </p:sp>
      <p:sp>
        <p:nvSpPr>
          <p:cNvPr id="4" name="Slide Number Placeholder 3"/>
          <p:cNvSpPr>
            <a:spLocks noGrp="1"/>
          </p:cNvSpPr>
          <p:nvPr>
            <p:ph type="sldNum" sz="quarter" idx="10"/>
          </p:nvPr>
        </p:nvSpPr>
        <p:spPr/>
        <p:txBody>
          <a:bodyPr/>
          <a:lstStyle/>
          <a:p>
            <a:fld id="{D7FB1C91-8167-47B0-B264-35973DD7E190}" type="slidenum">
              <a:rPr lang="en-IN" smtClean="0"/>
              <a:pPr/>
              <a:t>39</a:t>
            </a:fld>
            <a:endParaRPr lang="en-IN"/>
          </a:p>
        </p:txBody>
      </p:sp>
    </p:spTree>
    <p:extLst>
      <p:ext uri="{BB962C8B-B14F-4D97-AF65-F5344CB8AC3E}">
        <p14:creationId xmlns:p14="http://schemas.microsoft.com/office/powerpoint/2010/main" xmlns="" val="278320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inspiration, pulmonary vascular resistance decreases more than compared to that in aorta because pulmonary bed is more compliant to changes in negative intrathoracic pressure than aorta, so HI in pulmonary artery increases further and forward flow during systole into PA thus continues over a longer time than aorta, so incisura is delayed, so P2 is delayed.</a:t>
            </a:r>
            <a:endParaRPr lang="en-IN" dirty="0"/>
          </a:p>
        </p:txBody>
      </p:sp>
      <p:sp>
        <p:nvSpPr>
          <p:cNvPr id="4" name="Slide Number Placeholder 3"/>
          <p:cNvSpPr>
            <a:spLocks noGrp="1"/>
          </p:cNvSpPr>
          <p:nvPr>
            <p:ph type="sldNum" sz="quarter" idx="10"/>
          </p:nvPr>
        </p:nvSpPr>
        <p:spPr/>
        <p:txBody>
          <a:bodyPr/>
          <a:lstStyle/>
          <a:p>
            <a:fld id="{D7FB1C91-8167-47B0-B264-35973DD7E190}" type="slidenum">
              <a:rPr lang="en-IN" smtClean="0"/>
              <a:pPr/>
              <a:t>43</a:t>
            </a:fld>
            <a:endParaRPr lang="en-IN"/>
          </a:p>
        </p:txBody>
      </p:sp>
    </p:spTree>
    <p:extLst>
      <p:ext uri="{BB962C8B-B14F-4D97-AF65-F5344CB8AC3E}">
        <p14:creationId xmlns:p14="http://schemas.microsoft.com/office/powerpoint/2010/main" xmlns="" val="66980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Idiopathic dilatation of PA – due to </a:t>
            </a:r>
            <a:r>
              <a:rPr lang="en-US" dirty="0" err="1"/>
              <a:t>inc</a:t>
            </a:r>
            <a:r>
              <a:rPr lang="en-US" dirty="0"/>
              <a:t> hangout interval</a:t>
            </a:r>
          </a:p>
          <a:p>
            <a:r>
              <a:rPr lang="en-IN" dirty="0"/>
              <a:t>pericardial tamponade - reduction in LV stroke volume is greater than that in RV stroke volume as the latter is relatively fixed </a:t>
            </a:r>
          </a:p>
          <a:p>
            <a:r>
              <a:rPr lang="en-IN" dirty="0"/>
              <a:t>constrictive pericarditis &amp; left atrial myxoma – due to Decreased LV inflow and reduced LV systole</a:t>
            </a:r>
          </a:p>
          <a:p>
            <a:r>
              <a:rPr lang="en-IN" dirty="0"/>
              <a:t>straight back syndrome </a:t>
            </a:r>
            <a:r>
              <a:rPr lang="en-IN" dirty="0" err="1"/>
              <a:t>assoc</a:t>
            </a:r>
            <a:r>
              <a:rPr lang="en-IN" dirty="0"/>
              <a:t> MVP causing MR </a:t>
            </a:r>
            <a:r>
              <a:rPr lang="en-IN" dirty="0" err="1"/>
              <a:t>decr</a:t>
            </a:r>
            <a:r>
              <a:rPr lang="en-IN" dirty="0"/>
              <a:t> LV systole</a:t>
            </a:r>
          </a:p>
          <a:p>
            <a:r>
              <a:rPr lang="en-IN" dirty="0"/>
              <a:t>pectus excavatum [ </a:t>
            </a:r>
            <a:r>
              <a:rPr lang="en-IN" dirty="0" err="1"/>
              <a:t>restr</a:t>
            </a:r>
            <a:r>
              <a:rPr lang="en-IN" dirty="0"/>
              <a:t> and </a:t>
            </a:r>
            <a:r>
              <a:rPr lang="en-IN" dirty="0" err="1"/>
              <a:t>abstruc</a:t>
            </a:r>
            <a:r>
              <a:rPr lang="en-IN" dirty="0"/>
              <a:t> lung disease and </a:t>
            </a:r>
            <a:r>
              <a:rPr lang="en-IN" dirty="0" err="1"/>
              <a:t>assoc</a:t>
            </a:r>
            <a:r>
              <a:rPr lang="en-IN" dirty="0"/>
              <a:t> </a:t>
            </a:r>
            <a:r>
              <a:rPr lang="en-IN" dirty="0" err="1"/>
              <a:t>dec</a:t>
            </a:r>
            <a:r>
              <a:rPr lang="en-IN" dirty="0"/>
              <a:t> lv strike volume]</a:t>
            </a:r>
          </a:p>
          <a:p>
            <a:endParaRPr lang="en-IN" dirty="0"/>
          </a:p>
          <a:p>
            <a:r>
              <a:rPr lang="en-IN" dirty="0"/>
              <a:t> </a:t>
            </a:r>
          </a:p>
          <a:p>
            <a:endParaRPr lang="en-IN" dirty="0"/>
          </a:p>
        </p:txBody>
      </p:sp>
      <p:sp>
        <p:nvSpPr>
          <p:cNvPr id="4" name="Slide Number Placeholder 3"/>
          <p:cNvSpPr>
            <a:spLocks noGrp="1"/>
          </p:cNvSpPr>
          <p:nvPr>
            <p:ph type="sldNum" sz="quarter" idx="10"/>
          </p:nvPr>
        </p:nvSpPr>
        <p:spPr/>
        <p:txBody>
          <a:bodyPr/>
          <a:lstStyle/>
          <a:p>
            <a:fld id="{D7FB1C91-8167-47B0-B264-35973DD7E190}" type="slidenum">
              <a:rPr lang="en-IN" smtClean="0"/>
              <a:pPr/>
              <a:t>51</a:t>
            </a:fld>
            <a:endParaRPr lang="en-IN"/>
          </a:p>
        </p:txBody>
      </p:sp>
    </p:spTree>
    <p:extLst>
      <p:ext uri="{BB962C8B-B14F-4D97-AF65-F5344CB8AC3E}">
        <p14:creationId xmlns:p14="http://schemas.microsoft.com/office/powerpoint/2010/main" xmlns="" val="8592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Hemodynamics – normally 70-80% diastolic volume received in early to mid diastole and 20% by atrial systole but in hypertrophy atrial systole becomes greater proportion, so S4 is heard. But as lv dysfunction progresses early </a:t>
            </a:r>
            <a:r>
              <a:rPr lang="en-US" dirty="0" err="1"/>
              <a:t>diast</a:t>
            </a:r>
            <a:r>
              <a:rPr lang="en-US" dirty="0"/>
              <a:t> pressure increases and LA systole produces relatively small further </a:t>
            </a:r>
            <a:r>
              <a:rPr lang="en-US" dirty="0" err="1"/>
              <a:t>inc</a:t>
            </a:r>
            <a:r>
              <a:rPr lang="en-US" dirty="0"/>
              <a:t> in pressure once LV cavity is enlarged[ LV failure].at this stage s4 becomes inaudible.</a:t>
            </a:r>
          </a:p>
          <a:p>
            <a:pPr marL="0" indent="0">
              <a:buNone/>
            </a:pPr>
            <a:r>
              <a:rPr lang="en-US" dirty="0"/>
              <a:t>When atrial contraction forces are reduced by </a:t>
            </a:r>
            <a:r>
              <a:rPr lang="en-US" dirty="0" err="1"/>
              <a:t>fibrosis,ischemia,dilatation</a:t>
            </a:r>
            <a:r>
              <a:rPr lang="en-US" dirty="0"/>
              <a:t> in chronic </a:t>
            </a:r>
            <a:r>
              <a:rPr lang="en-US" dirty="0" err="1"/>
              <a:t>MR,arrhythmias</a:t>
            </a:r>
            <a:r>
              <a:rPr lang="en-US" dirty="0"/>
              <a:t>, s4 becomes inaudible.</a:t>
            </a:r>
          </a:p>
          <a:p>
            <a:pPr marL="0" indent="0">
              <a:buNone/>
            </a:pPr>
            <a:r>
              <a:rPr lang="en-US" dirty="0"/>
              <a:t>         </a:t>
            </a:r>
          </a:p>
          <a:p>
            <a:endParaRPr lang="en-IN" dirty="0"/>
          </a:p>
        </p:txBody>
      </p:sp>
      <p:sp>
        <p:nvSpPr>
          <p:cNvPr id="4" name="Slide Number Placeholder 3"/>
          <p:cNvSpPr>
            <a:spLocks noGrp="1"/>
          </p:cNvSpPr>
          <p:nvPr>
            <p:ph type="sldNum" sz="quarter" idx="10"/>
          </p:nvPr>
        </p:nvSpPr>
        <p:spPr/>
        <p:txBody>
          <a:bodyPr/>
          <a:lstStyle/>
          <a:p>
            <a:fld id="{D7FB1C91-8167-47B0-B264-35973DD7E190}" type="slidenum">
              <a:rPr lang="en-IN" smtClean="0"/>
              <a:pPr/>
              <a:t>85</a:t>
            </a:fld>
            <a:endParaRPr lang="en-IN"/>
          </a:p>
        </p:txBody>
      </p:sp>
    </p:spTree>
    <p:extLst>
      <p:ext uri="{BB962C8B-B14F-4D97-AF65-F5344CB8AC3E}">
        <p14:creationId xmlns:p14="http://schemas.microsoft.com/office/powerpoint/2010/main" xmlns="" val="4799358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909484-5B72-4C99-8335-E986BBE3A9CF}" type="datetime1">
              <a:rPr lang="en-IN" smtClean="0"/>
              <a:pPr/>
              <a:t>23-05-2023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2442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45DFD1-8AB3-4785-A4C2-33DD7A72F400}" type="datetime1">
              <a:rPr lang="en-IN" smtClean="0"/>
              <a:pPr/>
              <a:t>23-05-2023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160042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51EEB-94FB-4C96-B23F-4AFA46B50389}" type="datetime1">
              <a:rPr lang="en-IN" smtClean="0"/>
              <a:pPr/>
              <a:t>23-05-2023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3311402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endParaRPr lang="en-IN"/>
          </a:p>
        </p:txBody>
      </p:sp>
      <p:sp>
        <p:nvSpPr>
          <p:cNvPr id="3" name="Content Placeholder 2"/>
          <p:cNvSpPr>
            <a:spLocks noGrp="1"/>
          </p:cNvSpPr>
          <p:nvPr>
            <p:ph sz="half" idx="1"/>
          </p:nvPr>
        </p:nvSpPr>
        <p:spPr>
          <a:xfrm>
            <a:off x="609600" y="1981200"/>
            <a:ext cx="538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6197600" y="1981200"/>
            <a:ext cx="5384800" cy="186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6197600" y="4000500"/>
            <a:ext cx="5384800" cy="186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1"/>
          </p:nvPr>
        </p:nvSpPr>
        <p:spPr>
          <a:xfrm>
            <a:off x="8737600" y="6248400"/>
            <a:ext cx="2844800" cy="457200"/>
          </a:xfrm>
        </p:spPr>
        <p:txBody>
          <a:bodyPr/>
          <a:lstStyle>
            <a:lvl1pPr>
              <a:defRPr/>
            </a:lvl1pPr>
          </a:lstStyle>
          <a:p>
            <a:fld id="{EC2E0BCB-2AF7-4224-9C7C-9B69E2F3C132}" type="slidenum">
              <a:rPr lang="ar-SA" altLang="en-US"/>
              <a:pPr/>
              <a:t>‹#›</a:t>
            </a:fld>
            <a:endParaRPr lang="en-IN" altLang="en-US"/>
          </a:p>
        </p:txBody>
      </p:sp>
      <p:sp>
        <p:nvSpPr>
          <p:cNvPr id="8" name="Date Placeholder 7"/>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xmlns="" val="386005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066E9-EB2E-4F1E-B454-A63E910FFCE2}" type="datetime1">
              <a:rPr lang="en-IN" smtClean="0"/>
              <a:pPr/>
              <a:t>23-05-2023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147805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9DAD0757-7DD4-4AA6-BCDA-251199FDD9BF}" type="datetime1">
              <a:rPr lang="en-IN" smtClean="0"/>
              <a:pPr/>
              <a:t>23-05-2023</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89399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B5744-5086-4037-AE2A-09F3898E66E3}" type="datetime1">
              <a:rPr lang="en-IN" smtClean="0"/>
              <a:pPr/>
              <a:t>23-05-2023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113651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D238A5-9A91-48FF-ABE0-01BD3CD4BA82}" type="datetime1">
              <a:rPr lang="en-IN" smtClean="0"/>
              <a:pPr/>
              <a:t>23-05-2023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213769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A5182F-F959-4C76-9D52-D3CB9D37C0C1}" type="datetime1">
              <a:rPr lang="en-IN" smtClean="0"/>
              <a:pPr/>
              <a:t>23-05-2023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286297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52DA1-C364-4F31-AE57-80BD670EC741}" type="datetime1">
              <a:rPr lang="en-IN" smtClean="0"/>
              <a:pPr/>
              <a:t>23-05-2023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85154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A5B715-CFDA-49B6-9474-079665CCC1A6}" type="datetime1">
              <a:rPr lang="en-IN" smtClean="0"/>
              <a:pPr/>
              <a:t>23-05-2023</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225651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3A14FA-20DD-4D9A-8F2D-28BEC3BF3D32}" type="datetime1">
              <a:rPr lang="en-IN" smtClean="0"/>
              <a:pPr/>
              <a:t>23-05-2023</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366462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B77E5D6-0AC2-42C4-B351-65097C9D166C}" type="datetime1">
              <a:rPr lang="en-IN" smtClean="0"/>
              <a:pPr/>
              <a:t>23-05-2023</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xmlns="">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6426FDB-7E1F-4155-B3C1-9D08CD771AAA}" type="slidenum">
              <a:rPr lang="en-IN" smtClean="0"/>
              <a:pPr/>
              <a:t>‹#›</a:t>
            </a:fld>
            <a:endParaRPr lang="en-IN"/>
          </a:p>
        </p:txBody>
      </p:sp>
    </p:spTree>
    <p:extLst>
      <p:ext uri="{BB962C8B-B14F-4D97-AF65-F5344CB8AC3E}">
        <p14:creationId xmlns:p14="http://schemas.microsoft.com/office/powerpoint/2010/main" xmlns="" val="32624120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6916"/>
            <a:ext cx="7186863" cy="643168"/>
          </a:xfrm>
        </p:spPr>
        <p:txBody>
          <a:bodyPr/>
          <a:lstStyle/>
          <a:p>
            <a:r>
              <a:rPr lang="en-US" dirty="0"/>
              <a:t>HEART SOUNDS</a:t>
            </a:r>
            <a:br>
              <a:rPr lang="en-US" dirty="0"/>
            </a:br>
            <a:r>
              <a:rPr lang="en-US" dirty="0"/>
              <a:t>S1 S2 S3 S4</a:t>
            </a:r>
            <a:endParaRPr lang="en-IN" dirty="0"/>
          </a:p>
        </p:txBody>
      </p:sp>
      <p:sp>
        <p:nvSpPr>
          <p:cNvPr id="6" name="Slide Number Placeholder 5"/>
          <p:cNvSpPr>
            <a:spLocks noGrp="1"/>
          </p:cNvSpPr>
          <p:nvPr>
            <p:ph type="sldNum" sz="quarter" idx="12"/>
          </p:nvPr>
        </p:nvSpPr>
        <p:spPr/>
        <p:txBody>
          <a:bodyPr/>
          <a:lstStyle/>
          <a:p>
            <a:fld id="{C6426FDB-7E1F-4155-B3C1-9D08CD771AAA}" type="slidenum">
              <a:rPr lang="en-IN" smtClean="0"/>
              <a:pPr/>
              <a:t>1</a:t>
            </a:fld>
            <a:endParaRPr lang="en-IN"/>
          </a:p>
        </p:txBody>
      </p:sp>
      <p:sp>
        <p:nvSpPr>
          <p:cNvPr id="5" name="Subtitle 4">
            <a:extLst>
              <a:ext uri="{FF2B5EF4-FFF2-40B4-BE49-F238E27FC236}">
                <a16:creationId xmlns:a16="http://schemas.microsoft.com/office/drawing/2014/main" xmlns="" id="{643963DA-C4B9-7649-9C08-CF39D346B23A}"/>
              </a:ext>
            </a:extLst>
          </p:cNvPr>
          <p:cNvSpPr>
            <a:spLocks noGrp="1"/>
          </p:cNvSpPr>
          <p:nvPr>
            <p:ph type="subTitle" idx="1"/>
          </p:nvPr>
        </p:nvSpPr>
        <p:spPr>
          <a:xfrm>
            <a:off x="6754090" y="4929414"/>
            <a:ext cx="5059384" cy="934028"/>
          </a:xfrm>
        </p:spPr>
        <p:txBody>
          <a:bodyPr>
            <a:normAutofit fontScale="70000" lnSpcReduction="20000"/>
          </a:bodyPr>
          <a:lstStyle/>
          <a:p>
            <a:r>
              <a:rPr lang="en-US"/>
              <a:t>Dr Arun Jude Alphonse</a:t>
            </a:r>
          </a:p>
          <a:p>
            <a:r>
              <a:rPr lang="en-US"/>
              <a:t>DM Cardiology Resident</a:t>
            </a:r>
          </a:p>
          <a:p>
            <a:r>
              <a:rPr lang="en-US"/>
              <a:t>Govt TDMC Alappuzha</a:t>
            </a:r>
          </a:p>
        </p:txBody>
      </p:sp>
    </p:spTree>
    <p:extLst>
      <p:ext uri="{BB962C8B-B14F-4D97-AF65-F5344CB8AC3E}">
        <p14:creationId xmlns:p14="http://schemas.microsoft.com/office/powerpoint/2010/main" xmlns="" val="323141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157268" y="370936"/>
            <a:ext cx="5736565" cy="1114964"/>
          </a:xfrm>
        </p:spPr>
        <p:txBody>
          <a:bodyPr>
            <a:normAutofit/>
          </a:bodyPr>
          <a:lstStyle/>
          <a:p>
            <a:pPr eaLnBrk="1" hangingPunct="1"/>
            <a:r>
              <a:rPr lang="en-US" altLang="en-US" sz="3600" dirty="0"/>
              <a:t>RUSHMER THEORY</a:t>
            </a:r>
          </a:p>
        </p:txBody>
      </p:sp>
      <p:sp>
        <p:nvSpPr>
          <p:cNvPr id="51202" name="Content Placeholder 2"/>
          <p:cNvSpPr>
            <a:spLocks noGrp="1"/>
          </p:cNvSpPr>
          <p:nvPr>
            <p:ph sz="quarter" idx="1"/>
          </p:nvPr>
        </p:nvSpPr>
        <p:spPr>
          <a:xfrm>
            <a:off x="4287327" y="1600200"/>
            <a:ext cx="6866628" cy="4495800"/>
          </a:xfrm>
        </p:spPr>
        <p:txBody>
          <a:bodyPr>
            <a:normAutofit/>
          </a:bodyPr>
          <a:lstStyle/>
          <a:p>
            <a:pPr eaLnBrk="1" hangingPunct="1">
              <a:lnSpc>
                <a:spcPct val="150000"/>
              </a:lnSpc>
            </a:pPr>
            <a:r>
              <a:rPr lang="en-US" altLang="en-US" sz="2400" dirty="0"/>
              <a:t>Cardiac sounds represent the vibrations produced by the reverberations of the cardiac structures like ventricular mass, </a:t>
            </a:r>
            <a:r>
              <a:rPr lang="en-US" altLang="en-US" sz="2400" dirty="0" err="1"/>
              <a:t>valvular</a:t>
            </a:r>
            <a:r>
              <a:rPr lang="en-US" altLang="en-US" sz="2400" dirty="0"/>
              <a:t> apparatus and fibrous skeleton of the heart due </a:t>
            </a:r>
            <a:r>
              <a:rPr lang="en-US" altLang="en-US" sz="2400" b="1" u="sng" dirty="0"/>
              <a:t>to sudden </a:t>
            </a:r>
            <a:r>
              <a:rPr lang="en-US" altLang="en-US" sz="2400" b="1" u="sng" dirty="0" err="1"/>
              <a:t>accleration</a:t>
            </a:r>
            <a:r>
              <a:rPr lang="en-US" altLang="en-US" sz="2400" b="1" u="sng" dirty="0"/>
              <a:t> or deceleration of the blood mass during each cardiac cycle</a:t>
            </a:r>
          </a:p>
        </p:txBody>
      </p:sp>
      <p:pic>
        <p:nvPicPr>
          <p:cNvPr id="1026" name="Picture 2" descr="C:\Users\alphonse\Downloads\Screenshot_20220918-175139_Drive(1).jpg"/>
          <p:cNvPicPr>
            <a:picLocks noChangeAspect="1" noChangeArrowheads="1"/>
          </p:cNvPicPr>
          <p:nvPr/>
        </p:nvPicPr>
        <p:blipFill>
          <a:blip r:embed="rId2" cstate="print"/>
          <a:srcRect/>
          <a:stretch>
            <a:fillRect/>
          </a:stretch>
        </p:blipFill>
        <p:spPr bwMode="auto">
          <a:xfrm>
            <a:off x="224287" y="1690777"/>
            <a:ext cx="3588588" cy="4908431"/>
          </a:xfrm>
          <a:prstGeom prst="rect">
            <a:avLst/>
          </a:prstGeom>
          <a:noFill/>
        </p:spPr>
      </p:pic>
    </p:spTree>
    <p:extLst>
      <p:ext uri="{BB962C8B-B14F-4D97-AF65-F5344CB8AC3E}">
        <p14:creationId xmlns:p14="http://schemas.microsoft.com/office/powerpoint/2010/main" xmlns="" val="3504924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476374" y="533400"/>
            <a:ext cx="8153400" cy="990600"/>
          </a:xfrm>
        </p:spPr>
        <p:txBody>
          <a:bodyPr>
            <a:normAutofit/>
          </a:bodyPr>
          <a:lstStyle/>
          <a:p>
            <a:r>
              <a:rPr lang="en-US" altLang="en-US" sz="3200" dirty="0"/>
              <a:t>SUMMATION GALLOP/QUADRUPLE RHYTHM</a:t>
            </a:r>
          </a:p>
        </p:txBody>
      </p:sp>
      <p:sp>
        <p:nvSpPr>
          <p:cNvPr id="65539" name="Content Placeholder 2"/>
          <p:cNvSpPr>
            <a:spLocks noGrp="1"/>
          </p:cNvSpPr>
          <p:nvPr>
            <p:ph sz="quarter" idx="1"/>
          </p:nvPr>
        </p:nvSpPr>
        <p:spPr>
          <a:xfrm>
            <a:off x="1476374" y="1524000"/>
            <a:ext cx="9610726" cy="4902200"/>
          </a:xfrm>
        </p:spPr>
        <p:txBody>
          <a:bodyPr>
            <a:normAutofit lnSpcReduction="10000"/>
          </a:bodyPr>
          <a:lstStyle/>
          <a:p>
            <a:pPr marL="0" indent="0">
              <a:lnSpc>
                <a:spcPct val="150000"/>
              </a:lnSpc>
              <a:buNone/>
            </a:pPr>
            <a:r>
              <a:rPr lang="en-US" b="1" dirty="0"/>
              <a:t> Summation gallop – </a:t>
            </a:r>
            <a:r>
              <a:rPr lang="en-US" dirty="0"/>
              <a:t>S3 + S4 as a single loud sound.</a:t>
            </a:r>
          </a:p>
          <a:p>
            <a:pPr>
              <a:lnSpc>
                <a:spcPct val="150000"/>
              </a:lnSpc>
            </a:pPr>
            <a:r>
              <a:rPr lang="en-US" dirty="0"/>
              <a:t>S</a:t>
            </a:r>
            <a:r>
              <a:rPr lang="en-US"/>
              <a:t>een </a:t>
            </a:r>
            <a:r>
              <a:rPr lang="en-US" dirty="0"/>
              <a:t>in </a:t>
            </a:r>
            <a:r>
              <a:rPr lang="en-US" dirty="0" err="1"/>
              <a:t>tachycardias</a:t>
            </a:r>
            <a:r>
              <a:rPr lang="en-US" dirty="0"/>
              <a:t>.</a:t>
            </a:r>
          </a:p>
          <a:p>
            <a:pPr>
              <a:lnSpc>
                <a:spcPct val="150000"/>
              </a:lnSpc>
            </a:pPr>
            <a:r>
              <a:rPr lang="en-US" altLang="en-US" dirty="0"/>
              <a:t>When HR is high, atrial contraction will move into rapid filling phase of diastole and thus S3 and S4 will occur together leading to a very loud summation gallop.</a:t>
            </a:r>
          </a:p>
          <a:p>
            <a:pPr>
              <a:lnSpc>
                <a:spcPct val="150000"/>
              </a:lnSpc>
            </a:pPr>
            <a:r>
              <a:rPr lang="en-US" altLang="en-US" dirty="0"/>
              <a:t>CSM and rate control can separate the two components.</a:t>
            </a:r>
          </a:p>
          <a:p>
            <a:pPr marL="0" indent="0">
              <a:lnSpc>
                <a:spcPct val="150000"/>
              </a:lnSpc>
              <a:buNone/>
            </a:pPr>
            <a:r>
              <a:rPr lang="en-US" b="1" dirty="0"/>
              <a:t>Quadruple rhythm – </a:t>
            </a:r>
            <a:r>
              <a:rPr lang="en-US" dirty="0"/>
              <a:t>S1 , S2 , S3 , S4.</a:t>
            </a:r>
          </a:p>
          <a:p>
            <a:pPr>
              <a:lnSpc>
                <a:spcPct val="150000"/>
              </a:lnSpc>
            </a:pPr>
            <a:r>
              <a:rPr lang="en-US" dirty="0"/>
              <a:t>LV aneurysm, cardiomyopathy, or severe LV failure from any cause</a:t>
            </a:r>
          </a:p>
          <a:p>
            <a:pPr>
              <a:lnSpc>
                <a:spcPct val="150000"/>
              </a:lnSpc>
            </a:pPr>
            <a:r>
              <a:rPr lang="en-US" altLang="en-US" dirty="0"/>
              <a:t>When S3 and S4 both are heard, the term quadruple gallop is used.</a:t>
            </a:r>
          </a:p>
        </p:txBody>
      </p:sp>
    </p:spTree>
    <p:extLst>
      <p:ext uri="{BB962C8B-B14F-4D97-AF65-F5344CB8AC3E}">
        <p14:creationId xmlns:p14="http://schemas.microsoft.com/office/powerpoint/2010/main" xmlns="" val="173370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9C924D-4139-EC46-8C64-FFFCE9FF3F65}"/>
              </a:ext>
            </a:extLst>
          </p:cNvPr>
          <p:cNvSpPr>
            <a:spLocks noGrp="1"/>
          </p:cNvSpPr>
          <p:nvPr>
            <p:ph type="title"/>
          </p:nvPr>
        </p:nvSpPr>
        <p:spPr/>
        <p:txBody>
          <a:bodyPr/>
          <a:lstStyle/>
          <a:p>
            <a:r>
              <a:rPr lang="en-US"/>
              <a:t>Reference</a:t>
            </a:r>
            <a:br>
              <a:rPr lang="en-US"/>
            </a:br>
            <a:endParaRPr lang="en-US"/>
          </a:p>
        </p:txBody>
      </p:sp>
      <p:sp>
        <p:nvSpPr>
          <p:cNvPr id="3" name="Content Placeholder 2">
            <a:extLst>
              <a:ext uri="{FF2B5EF4-FFF2-40B4-BE49-F238E27FC236}">
                <a16:creationId xmlns:a16="http://schemas.microsoft.com/office/drawing/2014/main" xmlns="" id="{B3058253-C5AB-6843-8519-E5A4DF14863C}"/>
              </a:ext>
            </a:extLst>
          </p:cNvPr>
          <p:cNvSpPr>
            <a:spLocks noGrp="1"/>
          </p:cNvSpPr>
          <p:nvPr>
            <p:ph idx="1"/>
          </p:nvPr>
        </p:nvSpPr>
        <p:spPr/>
        <p:txBody>
          <a:bodyPr/>
          <a:lstStyle/>
          <a:p>
            <a:r>
              <a:rPr lang="en-US"/>
              <a:t>Essentials of Cardiac physical diagnosis- Jonathan Abrams</a:t>
            </a:r>
          </a:p>
          <a:p>
            <a:r>
              <a:rPr lang="en-US"/>
              <a:t>Art and Science of Cardiac Physical Examination – Narasimhan Ranganathan</a:t>
            </a:r>
          </a:p>
          <a:p>
            <a:r>
              <a:rPr lang="en-US"/>
              <a:t>Kerala Journal of Cardiology</a:t>
            </a:r>
          </a:p>
          <a:p>
            <a:r>
              <a:rPr lang="en-US"/>
              <a:t>Clinical Methods in Cardiology – B Somaraju</a:t>
            </a:r>
          </a:p>
          <a:p>
            <a:r>
              <a:rPr lang="en-US"/>
              <a:t>Braunwald’s Heart Disease – Textbook of Cardiovascular Medicine</a:t>
            </a:r>
          </a:p>
          <a:p>
            <a:r>
              <a:rPr lang="en-US"/>
              <a:t>Hurst’s  The Heart</a:t>
            </a:r>
          </a:p>
        </p:txBody>
      </p:sp>
      <p:sp>
        <p:nvSpPr>
          <p:cNvPr id="4" name="Slide Number Placeholder 3">
            <a:extLst>
              <a:ext uri="{FF2B5EF4-FFF2-40B4-BE49-F238E27FC236}">
                <a16:creationId xmlns:a16="http://schemas.microsoft.com/office/drawing/2014/main" xmlns="" id="{A4E28831-3C97-4045-9DD0-0FA9337C0323}"/>
              </a:ext>
            </a:extLst>
          </p:cNvPr>
          <p:cNvSpPr>
            <a:spLocks noGrp="1"/>
          </p:cNvSpPr>
          <p:nvPr>
            <p:ph type="sldNum" sz="quarter" idx="12"/>
          </p:nvPr>
        </p:nvSpPr>
        <p:spPr/>
        <p:txBody>
          <a:bodyPr/>
          <a:lstStyle/>
          <a:p>
            <a:fld id="{C6426FDB-7E1F-4155-B3C1-9D08CD771AAA}" type="slidenum">
              <a:rPr lang="en-IN" smtClean="0"/>
              <a:pPr/>
              <a:t>101</a:t>
            </a:fld>
            <a:endParaRPr lang="en-IN"/>
          </a:p>
        </p:txBody>
      </p:sp>
    </p:spTree>
    <p:extLst>
      <p:ext uri="{BB962C8B-B14F-4D97-AF65-F5344CB8AC3E}">
        <p14:creationId xmlns:p14="http://schemas.microsoft.com/office/powerpoint/2010/main" xmlns="" val="35814482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Content Placeholder 2"/>
          <p:cNvSpPr>
            <a:spLocks noGrp="1"/>
          </p:cNvSpPr>
          <p:nvPr>
            <p:ph sz="quarter" idx="1"/>
          </p:nvPr>
        </p:nvSpPr>
        <p:spPr>
          <a:xfrm>
            <a:off x="1819275" y="1574800"/>
            <a:ext cx="8153400" cy="4495800"/>
          </a:xfrm>
        </p:spPr>
        <p:txBody>
          <a:bodyPr/>
          <a:lstStyle/>
          <a:p>
            <a:pPr marL="0" indent="0">
              <a:buNone/>
            </a:pPr>
            <a:endParaRPr lang="en-US" altLang="en-US" dirty="0"/>
          </a:p>
          <a:p>
            <a:pPr marL="0" indent="0">
              <a:buNone/>
            </a:pPr>
            <a:endParaRPr lang="en-US" altLang="en-US" dirty="0"/>
          </a:p>
          <a:p>
            <a:pPr marL="0" indent="0">
              <a:buNone/>
            </a:pPr>
            <a:r>
              <a:rPr lang="en-US" altLang="en-US" sz="6000" dirty="0"/>
              <a:t>         THANK YOU</a:t>
            </a:r>
          </a:p>
        </p:txBody>
      </p:sp>
    </p:spTree>
    <p:extLst>
      <p:ext uri="{BB962C8B-B14F-4D97-AF65-F5344CB8AC3E}">
        <p14:creationId xmlns:p14="http://schemas.microsoft.com/office/powerpoint/2010/main" xmlns="" val="303449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sz="quarter" idx="1"/>
          </p:nvPr>
        </p:nvSpPr>
        <p:spPr>
          <a:xfrm>
            <a:off x="1489074" y="1066800"/>
            <a:ext cx="8620125" cy="5334000"/>
          </a:xfrm>
        </p:spPr>
        <p:txBody>
          <a:bodyPr>
            <a:normAutofit/>
          </a:bodyPr>
          <a:lstStyle/>
          <a:p>
            <a:pPr>
              <a:lnSpc>
                <a:spcPct val="150000"/>
              </a:lnSpc>
            </a:pPr>
            <a:r>
              <a:rPr lang="en-US" altLang="en-US" sz="2400" dirty="0"/>
              <a:t> More rapid the tensing due to blood mass and pressure crossover between two chambers ,higher is the frequency of the sound.</a:t>
            </a:r>
          </a:p>
          <a:p>
            <a:pPr eaLnBrk="1" hangingPunct="1">
              <a:lnSpc>
                <a:spcPct val="150000"/>
              </a:lnSpc>
            </a:pPr>
            <a:endParaRPr lang="en-US" altLang="en-US" sz="2400" dirty="0"/>
          </a:p>
          <a:p>
            <a:pPr>
              <a:lnSpc>
                <a:spcPct val="150000"/>
              </a:lnSpc>
            </a:pPr>
            <a:r>
              <a:rPr lang="en-US" altLang="en-US" sz="2400" dirty="0"/>
              <a:t>The low frequency sounds like S3 and S4 is not due to the sudden tensing rather than due to large amount of blood mass moving at low velocities</a:t>
            </a:r>
          </a:p>
        </p:txBody>
      </p:sp>
    </p:spTree>
    <p:extLst>
      <p:ext uri="{BB962C8B-B14F-4D97-AF65-F5344CB8AC3E}">
        <p14:creationId xmlns:p14="http://schemas.microsoft.com/office/powerpoint/2010/main" xmlns="" val="149924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u="sng" dirty="0">
                <a:solidFill>
                  <a:srgbClr val="660066"/>
                </a:solidFill>
              </a:rPr>
              <a:t>FIRST HEART SOUND</a:t>
            </a:r>
          </a:p>
        </p:txBody>
      </p:sp>
      <p:pic>
        <p:nvPicPr>
          <p:cNvPr id="54274" name="Content Placeholder 3" descr="ph_listen_normal-heart.jpg"/>
          <p:cNvPicPr>
            <a:picLocks noGrp="1" noChangeAspect="1"/>
          </p:cNvPicPr>
          <p:nvPr>
            <p:ph idx="1"/>
          </p:nvPr>
        </p:nvPicPr>
        <p:blipFill>
          <a:blip r:embed="rId2">
            <a:extLst>
              <a:ext uri="{28A0092B-C50C-407E-A947-70E740481C1C}">
                <a14:useLocalDpi xmlns:a14="http://schemas.microsoft.com/office/drawing/2010/main" xmlns="" val="0"/>
              </a:ext>
            </a:extLst>
          </a:blip>
          <a:srcRect l="496" r="48128"/>
          <a:stretch>
            <a:fillRect/>
          </a:stretch>
        </p:blipFill>
        <p:spPr>
          <a:xfrm>
            <a:off x="3746501" y="1616075"/>
            <a:ext cx="4619625" cy="4495800"/>
          </a:xfrm>
        </p:spPr>
      </p:pic>
    </p:spTree>
    <p:extLst>
      <p:ext uri="{BB962C8B-B14F-4D97-AF65-F5344CB8AC3E}">
        <p14:creationId xmlns:p14="http://schemas.microsoft.com/office/powerpoint/2010/main" xmlns="" val="304861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1"/>
          </p:nvPr>
        </p:nvSpPr>
        <p:spPr/>
        <p:txBody>
          <a:bodyPr/>
          <a:lstStyle/>
          <a:p>
            <a:fld id="{CBEE35FB-ED14-421B-AC18-66AA1BA31751}" type="slidenum">
              <a:rPr lang="ar-SA" altLang="en-US"/>
              <a:pPr/>
              <a:t>13</a:t>
            </a:fld>
            <a:endParaRPr lang="en-IN" altLang="en-US"/>
          </a:p>
        </p:txBody>
      </p:sp>
      <p:sp>
        <p:nvSpPr>
          <p:cNvPr id="76802" name="Rectangle 2"/>
          <p:cNvSpPr>
            <a:spLocks noGrp="1" noChangeArrowheads="1"/>
          </p:cNvSpPr>
          <p:nvPr>
            <p:ph type="title"/>
          </p:nvPr>
        </p:nvSpPr>
        <p:spPr>
          <a:xfrm>
            <a:off x="1104900" y="584200"/>
            <a:ext cx="11087100" cy="1701800"/>
          </a:xfrm>
        </p:spPr>
        <p:txBody>
          <a:bodyPr>
            <a:noAutofit/>
          </a:bodyPr>
          <a:lstStyle/>
          <a:p>
            <a:pPr marL="342900" indent="-342900">
              <a:buFont typeface="Arial" panose="020B0604020202020204" pitchFamily="34" charset="0"/>
              <a:buChar char="•"/>
            </a:pPr>
            <a:r>
              <a:rPr lang="en-US" sz="2400" cap="none" dirty="0">
                <a:latin typeface="+mn-lt"/>
              </a:rPr>
              <a:t>Produced mainly by MV closure[ M1T1]</a:t>
            </a:r>
            <a:br>
              <a:rPr lang="en-US" sz="2400" cap="none" dirty="0">
                <a:latin typeface="+mn-lt"/>
              </a:rPr>
            </a:br>
            <a:r>
              <a:rPr lang="en-US" sz="2400" cap="none" dirty="0">
                <a:latin typeface="+mn-lt"/>
              </a:rPr>
              <a:t/>
            </a:r>
            <a:br>
              <a:rPr lang="en-US" sz="2400" cap="none" dirty="0">
                <a:latin typeface="+mn-lt"/>
              </a:rPr>
            </a:br>
            <a:r>
              <a:rPr lang="en-US" sz="2400" cap="none" dirty="0">
                <a:latin typeface="+mn-lt"/>
              </a:rPr>
              <a:t>I</a:t>
            </a:r>
            <a:r>
              <a:rPr lang="en-US" altLang="en-US" sz="2400" cap="none" dirty="0">
                <a:latin typeface="+mn-lt"/>
              </a:rPr>
              <a:t>n actuality there are 4 components of S1 but out of these, high frequency and audible are only 2 components.</a:t>
            </a:r>
            <a:r>
              <a:rPr lang="en-US" altLang="en-US" sz="2400" dirty="0">
                <a:latin typeface="+mn-lt"/>
              </a:rPr>
              <a:t/>
            </a:r>
            <a:br>
              <a:rPr lang="en-US" altLang="en-US" sz="2400" dirty="0">
                <a:latin typeface="+mn-lt"/>
              </a:rPr>
            </a:br>
            <a:endParaRPr lang="en-US" altLang="en-US" sz="2400" dirty="0">
              <a:latin typeface="+mn-lt"/>
            </a:endParaRPr>
          </a:p>
        </p:txBody>
      </p:sp>
      <p:pic>
        <p:nvPicPr>
          <p:cNvPr id="76812" name="Picture 12" descr="Heart_Sounds1"/>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3048000" y="2510234"/>
            <a:ext cx="5486400" cy="3378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6818" name="Text Box 18"/>
          <p:cNvSpPr txBox="1">
            <a:spLocks noChangeArrowheads="1"/>
          </p:cNvSpPr>
          <p:nvPr/>
        </p:nvSpPr>
        <p:spPr bwMode="auto">
          <a:xfrm>
            <a:off x="1828800" y="6324600"/>
            <a:ext cx="3962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rtl="0">
              <a:spcBef>
                <a:spcPct val="50000"/>
              </a:spcBef>
            </a:pPr>
            <a:r>
              <a:rPr lang="en-US" altLang="en-US" sz="1600"/>
              <a:t>Rushmer, R.F., Cardiovascular Dynamics</a:t>
            </a:r>
          </a:p>
        </p:txBody>
      </p:sp>
      <p:sp>
        <p:nvSpPr>
          <p:cNvPr id="76819" name="Rectangle 19"/>
          <p:cNvSpPr>
            <a:spLocks noChangeArrowheads="1"/>
          </p:cNvSpPr>
          <p:nvPr/>
        </p:nvSpPr>
        <p:spPr bwMode="auto">
          <a:xfrm>
            <a:off x="6096000" y="6324600"/>
            <a:ext cx="3759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600"/>
              <a:t>Obaidat M.S., J. Med. Eng. Tech., 1993</a:t>
            </a:r>
          </a:p>
        </p:txBody>
      </p:sp>
    </p:spTree>
    <p:extLst>
      <p:ext uri="{BB962C8B-B14F-4D97-AF65-F5344CB8AC3E}">
        <p14:creationId xmlns:p14="http://schemas.microsoft.com/office/powerpoint/2010/main" xmlns="" val="371267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552574" y="431800"/>
            <a:ext cx="8153400" cy="990600"/>
          </a:xfrm>
        </p:spPr>
        <p:txBody>
          <a:bodyPr>
            <a:normAutofit/>
          </a:bodyPr>
          <a:lstStyle/>
          <a:p>
            <a:pPr eaLnBrk="1" hangingPunct="1"/>
            <a:r>
              <a:rPr lang="en-US" altLang="en-US" sz="3600" dirty="0"/>
              <a:t>FIRST COMPONENT OF S1  </a:t>
            </a:r>
          </a:p>
        </p:txBody>
      </p:sp>
      <p:sp>
        <p:nvSpPr>
          <p:cNvPr id="3" name="Content Placeholder 2"/>
          <p:cNvSpPr>
            <a:spLocks noGrp="1"/>
          </p:cNvSpPr>
          <p:nvPr>
            <p:ph sz="quarter" idx="1"/>
          </p:nvPr>
        </p:nvSpPr>
        <p:spPr>
          <a:xfrm>
            <a:off x="1552574" y="1422400"/>
            <a:ext cx="9674226" cy="5054600"/>
          </a:xfrm>
        </p:spPr>
        <p:txBody>
          <a:bodyPr>
            <a:normAutofit fontScale="92500"/>
          </a:bodyPr>
          <a:lstStyle/>
          <a:p>
            <a:pPr marL="320040" indent="-320040">
              <a:buFont typeface="Wingdings"/>
              <a:buChar char=""/>
              <a:defRPr/>
            </a:pPr>
            <a:r>
              <a:rPr lang="en-US" sz="2400" b="1" u="sng" dirty="0">
                <a:ea typeface="+mn-ea"/>
                <a:cs typeface="+mn-cs"/>
              </a:rPr>
              <a:t>LUISADA THEORY </a:t>
            </a:r>
          </a:p>
          <a:p>
            <a:pPr>
              <a:lnSpc>
                <a:spcPct val="150000"/>
              </a:lnSpc>
              <a:defRPr/>
            </a:pPr>
            <a:r>
              <a:rPr lang="en-US" sz="2400" dirty="0">
                <a:ea typeface="+mn-ea"/>
                <a:cs typeface="+mn-cs"/>
              </a:rPr>
              <a:t>States that MV cusps have nil or minimal role to play in the origin of this component and this component is due to the sudden tensing of LV walls , Septum and the MV apparatus at the onset of IVC.</a:t>
            </a:r>
          </a:p>
          <a:p>
            <a:pPr>
              <a:lnSpc>
                <a:spcPct val="150000"/>
              </a:lnSpc>
              <a:defRPr/>
            </a:pPr>
            <a:endParaRPr lang="en-US" sz="2400" dirty="0">
              <a:ea typeface="+mn-ea"/>
              <a:cs typeface="+mn-cs"/>
            </a:endParaRPr>
          </a:p>
          <a:p>
            <a:pPr>
              <a:lnSpc>
                <a:spcPct val="150000"/>
              </a:lnSpc>
              <a:defRPr/>
            </a:pPr>
            <a:r>
              <a:rPr lang="en-US" sz="2400" dirty="0">
                <a:ea typeface="+mn-ea"/>
                <a:cs typeface="+mn-cs"/>
              </a:rPr>
              <a:t>He assumed that MV closure precedes the first high frequency component of S1.</a:t>
            </a:r>
          </a:p>
          <a:p>
            <a:pPr>
              <a:lnSpc>
                <a:spcPct val="150000"/>
              </a:lnSpc>
              <a:defRPr/>
            </a:pPr>
            <a:r>
              <a:rPr lang="en-US" sz="2400" dirty="0">
                <a:ea typeface="+mn-ea"/>
                <a:cs typeface="+mn-cs"/>
              </a:rPr>
              <a:t>He was against the terminology M1</a:t>
            </a:r>
          </a:p>
          <a:p>
            <a:pPr marL="0" indent="0">
              <a:buNone/>
              <a:defRPr/>
            </a:pPr>
            <a:endParaRPr lang="en-US" dirty="0">
              <a:ea typeface="+mn-ea"/>
              <a:cs typeface="+mn-cs"/>
            </a:endParaRPr>
          </a:p>
        </p:txBody>
      </p:sp>
      <p:pic>
        <p:nvPicPr>
          <p:cNvPr id="2053" name="Picture 5" descr="C:\Users\alphonse\Downloads\Screenshot_20220918-175519_Chrome Beta(1).jpg"/>
          <p:cNvPicPr>
            <a:picLocks noChangeAspect="1" noChangeArrowheads="1"/>
          </p:cNvPicPr>
          <p:nvPr/>
        </p:nvPicPr>
        <p:blipFill>
          <a:blip r:embed="rId2"/>
          <a:srcRect/>
          <a:stretch>
            <a:fillRect/>
          </a:stretch>
        </p:blipFill>
        <p:spPr bwMode="auto">
          <a:xfrm>
            <a:off x="5391509" y="1224951"/>
            <a:ext cx="6383548" cy="724620"/>
          </a:xfrm>
          <a:prstGeom prst="rect">
            <a:avLst/>
          </a:prstGeom>
          <a:noFill/>
        </p:spPr>
      </p:pic>
    </p:spTree>
    <p:extLst>
      <p:ext uri="{BB962C8B-B14F-4D97-AF65-F5344CB8AC3E}">
        <p14:creationId xmlns:p14="http://schemas.microsoft.com/office/powerpoint/2010/main" xmlns="" val="256510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50974" y="927100"/>
            <a:ext cx="9559926" cy="5283200"/>
          </a:xfrm>
        </p:spPr>
        <p:txBody>
          <a:bodyPr>
            <a:normAutofit/>
          </a:bodyPr>
          <a:lstStyle/>
          <a:p>
            <a:pPr marL="320040" indent="-320040">
              <a:lnSpc>
                <a:spcPct val="150000"/>
              </a:lnSpc>
              <a:buFont typeface="Wingdings"/>
              <a:buChar char=""/>
              <a:defRPr/>
            </a:pPr>
            <a:r>
              <a:rPr lang="en-US" sz="2400" b="1" u="sng" dirty="0">
                <a:ea typeface="+mn-ea"/>
                <a:cs typeface="+mn-cs"/>
              </a:rPr>
              <a:t>LEATHEM,CRAIGE AND OTHERS    </a:t>
            </a:r>
          </a:p>
          <a:p>
            <a:pPr marL="0" indent="0">
              <a:lnSpc>
                <a:spcPct val="150000"/>
              </a:lnSpc>
              <a:buNone/>
              <a:defRPr/>
            </a:pPr>
            <a:r>
              <a:rPr lang="en-US" sz="2400" dirty="0">
                <a:ea typeface="+mn-ea"/>
                <a:cs typeface="+mn-cs"/>
              </a:rPr>
              <a:t>They proposed that the first component is due to the maximal closing excursion of mitral cusps and </a:t>
            </a:r>
            <a:r>
              <a:rPr lang="en-US" sz="2400" b="1" dirty="0">
                <a:ea typeface="+mn-ea"/>
                <a:cs typeface="+mn-cs"/>
              </a:rPr>
              <a:t>M1 </a:t>
            </a:r>
            <a:r>
              <a:rPr lang="en-US" sz="2400" dirty="0">
                <a:ea typeface="+mn-ea"/>
                <a:cs typeface="+mn-cs"/>
              </a:rPr>
              <a:t>reflects the sudden tensing of the closed MV leaflets causing the vibration in the surrounding structures.</a:t>
            </a:r>
          </a:p>
          <a:p>
            <a:pPr marL="0" indent="0">
              <a:lnSpc>
                <a:spcPct val="150000"/>
              </a:lnSpc>
              <a:buNone/>
              <a:defRPr/>
            </a:pPr>
            <a:endParaRPr lang="en-US" sz="2400" b="1" dirty="0">
              <a:ea typeface="+mn-ea"/>
              <a:cs typeface="+mn-cs"/>
            </a:endParaRPr>
          </a:p>
          <a:p>
            <a:pPr marL="0" indent="0">
              <a:lnSpc>
                <a:spcPct val="150000"/>
              </a:lnSpc>
              <a:buNone/>
              <a:defRPr/>
            </a:pPr>
            <a:r>
              <a:rPr lang="en-US" sz="2400" dirty="0">
                <a:ea typeface="+mn-ea"/>
                <a:cs typeface="+mn-cs"/>
              </a:rPr>
              <a:t>MV leaflets play a role in the production of M1 and Closure </a:t>
            </a:r>
            <a:r>
              <a:rPr lang="en-US" sz="2400" dirty="0" err="1">
                <a:ea typeface="+mn-ea"/>
                <a:cs typeface="+mn-cs"/>
              </a:rPr>
              <a:t>conincides</a:t>
            </a:r>
            <a:r>
              <a:rPr lang="en-US" sz="2400" dirty="0">
                <a:ea typeface="+mn-ea"/>
                <a:cs typeface="+mn-cs"/>
              </a:rPr>
              <a:t> with the M1</a:t>
            </a:r>
          </a:p>
        </p:txBody>
      </p:sp>
      <p:pic>
        <p:nvPicPr>
          <p:cNvPr id="3076" name="Picture 4" descr="C:\Users\alphonse\Downloads\Screenshot_20220918-175745_Drive.jpg"/>
          <p:cNvPicPr>
            <a:picLocks noChangeAspect="1" noChangeArrowheads="1"/>
          </p:cNvPicPr>
          <p:nvPr/>
        </p:nvPicPr>
        <p:blipFill>
          <a:blip r:embed="rId2"/>
          <a:srcRect/>
          <a:stretch>
            <a:fillRect/>
          </a:stretch>
        </p:blipFill>
        <p:spPr bwMode="auto">
          <a:xfrm>
            <a:off x="7279610" y="776377"/>
            <a:ext cx="4719734" cy="862642"/>
          </a:xfrm>
          <a:prstGeom prst="rect">
            <a:avLst/>
          </a:prstGeom>
          <a:noFill/>
        </p:spPr>
      </p:pic>
    </p:spTree>
    <p:extLst>
      <p:ext uri="{BB962C8B-B14F-4D97-AF65-F5344CB8AC3E}">
        <p14:creationId xmlns:p14="http://schemas.microsoft.com/office/powerpoint/2010/main" xmlns="" val="189688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552575" y="609600"/>
            <a:ext cx="8153400" cy="990600"/>
          </a:xfrm>
        </p:spPr>
        <p:txBody>
          <a:bodyPr>
            <a:normAutofit/>
          </a:bodyPr>
          <a:lstStyle/>
          <a:p>
            <a:pPr eaLnBrk="1" hangingPunct="1"/>
            <a:r>
              <a:rPr lang="en-US" altLang="en-US" sz="3600" dirty="0"/>
              <a:t>Second Component of S1</a:t>
            </a:r>
          </a:p>
        </p:txBody>
      </p:sp>
      <p:sp>
        <p:nvSpPr>
          <p:cNvPr id="3" name="Content Placeholder 2"/>
          <p:cNvSpPr>
            <a:spLocks noGrp="1"/>
          </p:cNvSpPr>
          <p:nvPr>
            <p:ph sz="quarter" idx="1"/>
          </p:nvPr>
        </p:nvSpPr>
        <p:spPr>
          <a:xfrm>
            <a:off x="1552575" y="1638300"/>
            <a:ext cx="8480426" cy="4610100"/>
          </a:xfrm>
        </p:spPr>
        <p:txBody>
          <a:bodyPr>
            <a:normAutofit/>
          </a:bodyPr>
          <a:lstStyle/>
          <a:p>
            <a:pPr marL="320040" indent="-320040">
              <a:lnSpc>
                <a:spcPct val="150000"/>
              </a:lnSpc>
              <a:buFont typeface="Wingdings"/>
              <a:buChar char=""/>
              <a:defRPr/>
            </a:pPr>
            <a:r>
              <a:rPr lang="en-US" b="1" u="sng" dirty="0">
                <a:ea typeface="+mn-ea"/>
                <a:cs typeface="+mn-cs"/>
              </a:rPr>
              <a:t>LUISADA AND SHAVER THEORY</a:t>
            </a:r>
          </a:p>
          <a:p>
            <a:pPr marL="0" indent="0">
              <a:lnSpc>
                <a:spcPct val="150000"/>
              </a:lnSpc>
              <a:buNone/>
              <a:defRPr/>
            </a:pPr>
            <a:r>
              <a:rPr lang="en-US" dirty="0">
                <a:ea typeface="+mn-ea"/>
                <a:cs typeface="+mn-cs"/>
              </a:rPr>
              <a:t>Due to the vibrations caused by the ejection component </a:t>
            </a:r>
            <a:r>
              <a:rPr lang="en-US" dirty="0" err="1">
                <a:ea typeface="+mn-ea"/>
                <a:cs typeface="+mn-cs"/>
              </a:rPr>
              <a:t>occuring</a:t>
            </a:r>
            <a:r>
              <a:rPr lang="en-US" dirty="0">
                <a:ea typeface="+mn-ea"/>
                <a:cs typeface="+mn-cs"/>
              </a:rPr>
              <a:t> with the opening of Aortic Valve</a:t>
            </a:r>
          </a:p>
          <a:p>
            <a:pPr marL="0" indent="0">
              <a:lnSpc>
                <a:spcPct val="150000"/>
              </a:lnSpc>
              <a:buNone/>
              <a:defRPr/>
            </a:pPr>
            <a:endParaRPr lang="en-US" dirty="0">
              <a:ea typeface="+mn-ea"/>
              <a:cs typeface="+mn-cs"/>
            </a:endParaRPr>
          </a:p>
          <a:p>
            <a:pPr marL="320040" indent="-320040">
              <a:buFont typeface="Wingdings"/>
              <a:buChar char=""/>
              <a:defRPr/>
            </a:pPr>
            <a:r>
              <a:rPr lang="en-US" b="1" u="sng" dirty="0"/>
              <a:t>CRAIGE AND LEATHAM THEORY</a:t>
            </a:r>
          </a:p>
          <a:p>
            <a:pPr marL="0" indent="0">
              <a:buNone/>
              <a:defRPr/>
            </a:pPr>
            <a:r>
              <a:rPr lang="en-US" dirty="0"/>
              <a:t>Due to closure of the tricuspid valve</a:t>
            </a:r>
            <a:r>
              <a:rPr lang="en-US" sz="2400" dirty="0"/>
              <a:t>.</a:t>
            </a:r>
          </a:p>
          <a:p>
            <a:pPr marL="0" indent="0">
              <a:lnSpc>
                <a:spcPct val="150000"/>
              </a:lnSpc>
              <a:buNone/>
              <a:defRPr/>
            </a:pPr>
            <a:endParaRPr lang="en-US" sz="2400" dirty="0">
              <a:ea typeface="+mn-ea"/>
              <a:cs typeface="+mn-cs"/>
            </a:endParaRPr>
          </a:p>
        </p:txBody>
      </p:sp>
    </p:spTree>
    <p:extLst>
      <p:ext uri="{BB962C8B-B14F-4D97-AF65-F5344CB8AC3E}">
        <p14:creationId xmlns:p14="http://schemas.microsoft.com/office/powerpoint/2010/main" xmlns="" val="242928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552575" y="609600"/>
            <a:ext cx="8153400" cy="990600"/>
          </a:xfrm>
        </p:spPr>
        <p:txBody>
          <a:bodyPr>
            <a:normAutofit/>
          </a:bodyPr>
          <a:lstStyle/>
          <a:p>
            <a:pPr eaLnBrk="1" hangingPunct="1"/>
            <a:r>
              <a:rPr lang="en-US" altLang="en-US" sz="3600" dirty="0"/>
              <a:t>CHARACTERISTICS OF S1</a:t>
            </a:r>
          </a:p>
        </p:txBody>
      </p:sp>
      <p:sp>
        <p:nvSpPr>
          <p:cNvPr id="61442" name="Content Placeholder 2"/>
          <p:cNvSpPr>
            <a:spLocks noGrp="1"/>
          </p:cNvSpPr>
          <p:nvPr>
            <p:ph sz="quarter" idx="1"/>
          </p:nvPr>
        </p:nvSpPr>
        <p:spPr>
          <a:xfrm>
            <a:off x="646981" y="1739900"/>
            <a:ext cx="9058994" cy="4495800"/>
          </a:xfrm>
        </p:spPr>
        <p:txBody>
          <a:bodyPr>
            <a:normAutofit fontScale="70000" lnSpcReduction="20000"/>
          </a:bodyPr>
          <a:lstStyle/>
          <a:p>
            <a:pPr eaLnBrk="1" hangingPunct="1">
              <a:lnSpc>
                <a:spcPct val="150000"/>
              </a:lnSpc>
            </a:pPr>
            <a:r>
              <a:rPr lang="en-US" altLang="en-US" sz="2400" dirty="0"/>
              <a:t>Normally heard as fused single heart sound</a:t>
            </a:r>
          </a:p>
          <a:p>
            <a:pPr eaLnBrk="1" hangingPunct="1">
              <a:lnSpc>
                <a:spcPct val="150000"/>
              </a:lnSpc>
            </a:pPr>
            <a:r>
              <a:rPr lang="en-US" altLang="en-US" sz="2400" dirty="0"/>
              <a:t>Medium to High Frequency</a:t>
            </a:r>
          </a:p>
          <a:p>
            <a:pPr eaLnBrk="1" hangingPunct="1">
              <a:lnSpc>
                <a:spcPct val="150000"/>
              </a:lnSpc>
            </a:pPr>
            <a:r>
              <a:rPr lang="en-US" altLang="en-US" sz="2400" dirty="0"/>
              <a:t>Low Pitched</a:t>
            </a:r>
          </a:p>
          <a:p>
            <a:pPr eaLnBrk="1" hangingPunct="1">
              <a:lnSpc>
                <a:spcPct val="150000"/>
              </a:lnSpc>
            </a:pPr>
            <a:r>
              <a:rPr lang="en-US" altLang="en-US" sz="2400" dirty="0"/>
              <a:t>Best heard with diaphragm</a:t>
            </a:r>
          </a:p>
          <a:p>
            <a:pPr eaLnBrk="1" hangingPunct="1">
              <a:lnSpc>
                <a:spcPct val="150000"/>
              </a:lnSpc>
            </a:pPr>
            <a:r>
              <a:rPr lang="en-US" altLang="en-US" sz="2400" dirty="0"/>
              <a:t>M1 louder than T1</a:t>
            </a:r>
          </a:p>
          <a:p>
            <a:pPr eaLnBrk="1" hangingPunct="1">
              <a:lnSpc>
                <a:spcPct val="150000"/>
              </a:lnSpc>
            </a:pPr>
            <a:r>
              <a:rPr lang="en-US" altLang="en-US" sz="2400" dirty="0"/>
              <a:t>M1 best heard at apex</a:t>
            </a:r>
          </a:p>
          <a:p>
            <a:pPr eaLnBrk="1" hangingPunct="1">
              <a:lnSpc>
                <a:spcPct val="150000"/>
              </a:lnSpc>
            </a:pPr>
            <a:r>
              <a:rPr lang="en-US" altLang="en-US" sz="2400" dirty="0"/>
              <a:t>T1 best heard at Left LSB</a:t>
            </a:r>
          </a:p>
          <a:p>
            <a:pPr>
              <a:lnSpc>
                <a:spcPct val="150000"/>
              </a:lnSpc>
            </a:pPr>
            <a:r>
              <a:rPr lang="en-US" altLang="en-US" sz="2400" dirty="0"/>
              <a:t>Normal M1 is followed by T1 by 30msec</a:t>
            </a:r>
          </a:p>
          <a:p>
            <a:pPr>
              <a:lnSpc>
                <a:spcPct val="150000"/>
              </a:lnSpc>
            </a:pPr>
            <a:r>
              <a:rPr lang="en-US" altLang="en-US" sz="2400" dirty="0"/>
              <a:t>If the gap between is &lt;20msec its sounds as a single sound</a:t>
            </a:r>
          </a:p>
          <a:p>
            <a:pPr eaLnBrk="1" hangingPunct="1">
              <a:lnSpc>
                <a:spcPct val="150000"/>
              </a:lnSpc>
            </a:pPr>
            <a:endParaRPr lang="en-US" altLang="en-US" sz="2400" dirty="0"/>
          </a:p>
        </p:txBody>
      </p:sp>
    </p:spTree>
    <p:extLst>
      <p:ext uri="{BB962C8B-B14F-4D97-AF65-F5344CB8AC3E}">
        <p14:creationId xmlns:p14="http://schemas.microsoft.com/office/powerpoint/2010/main" xmlns="" val="3418522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200" dirty="0"/>
              <a:t>Loudness of M1 depends on </a:t>
            </a:r>
          </a:p>
          <a:p>
            <a:pPr marL="514350" indent="-514350">
              <a:buAutoNum type="arabicPeriod"/>
            </a:pPr>
            <a:r>
              <a:rPr lang="en-US" dirty="0"/>
              <a:t>Rate of rise of pressure in LV (</a:t>
            </a:r>
            <a:r>
              <a:rPr lang="en-US" dirty="0" err="1"/>
              <a:t>dP</a:t>
            </a:r>
            <a:r>
              <a:rPr lang="en-US" dirty="0"/>
              <a:t>/</a:t>
            </a:r>
            <a:r>
              <a:rPr lang="en-US" dirty="0" err="1"/>
              <a:t>dT</a:t>
            </a:r>
            <a:r>
              <a:rPr lang="en-US" dirty="0"/>
              <a:t>)</a:t>
            </a:r>
          </a:p>
          <a:p>
            <a:pPr marL="514350" indent="-514350">
              <a:buAutoNum type="arabicPeriod"/>
            </a:pPr>
            <a:r>
              <a:rPr lang="en-US" dirty="0"/>
              <a:t> LA pressure at the time of mitral valve closure</a:t>
            </a:r>
          </a:p>
          <a:p>
            <a:endParaRPr lang="en-US"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18</a:t>
            </a:fld>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4A3713-E567-4208-AB0A-5ADFDE8D72C2}"/>
              </a:ext>
            </a:extLst>
          </p:cNvPr>
          <p:cNvSpPr>
            <a:spLocks noGrp="1"/>
          </p:cNvSpPr>
          <p:nvPr>
            <p:ph type="title"/>
          </p:nvPr>
        </p:nvSpPr>
        <p:spPr/>
        <p:txBody>
          <a:bodyPr/>
          <a:lstStyle/>
          <a:p>
            <a:r>
              <a:rPr lang="en-US" b="1" dirty="0">
                <a:solidFill>
                  <a:srgbClr val="0070C0"/>
                </a:solidFill>
              </a:rPr>
              <a:t>Other determinants of S1</a:t>
            </a:r>
          </a:p>
        </p:txBody>
      </p:sp>
      <p:sp>
        <p:nvSpPr>
          <p:cNvPr id="5" name="Content Placeholder 4">
            <a:extLst>
              <a:ext uri="{FF2B5EF4-FFF2-40B4-BE49-F238E27FC236}">
                <a16:creationId xmlns:a16="http://schemas.microsoft.com/office/drawing/2014/main" xmlns="" id="{63615CF8-3480-4398-91AF-09B73AA08825}"/>
              </a:ext>
            </a:extLst>
          </p:cNvPr>
          <p:cNvSpPr>
            <a:spLocks noGrp="1"/>
          </p:cNvSpPr>
          <p:nvPr>
            <p:ph idx="1"/>
          </p:nvPr>
        </p:nvSpPr>
        <p:spPr/>
        <p:txBody>
          <a:bodyPr>
            <a:normAutofit/>
          </a:bodyPr>
          <a:lstStyle/>
          <a:p>
            <a:pPr marL="635000" indent="-635000">
              <a:lnSpc>
                <a:spcPct val="160000"/>
              </a:lnSpc>
              <a:buSzPct val="100000"/>
            </a:pPr>
            <a:r>
              <a:rPr lang="en-US" b="1" dirty="0"/>
              <a:t>Structural integrity of mitral valve</a:t>
            </a:r>
          </a:p>
          <a:p>
            <a:pPr marL="635000" indent="-635000">
              <a:lnSpc>
                <a:spcPct val="160000"/>
              </a:lnSpc>
              <a:buSzPct val="100000"/>
            </a:pPr>
            <a:r>
              <a:rPr lang="en-US" b="1" dirty="0"/>
              <a:t>Mobility of the Valve</a:t>
            </a:r>
          </a:p>
          <a:p>
            <a:pPr marL="635000" indent="-635000">
              <a:lnSpc>
                <a:spcPct val="160000"/>
              </a:lnSpc>
              <a:buSzPct val="100000"/>
            </a:pPr>
            <a:r>
              <a:rPr lang="en-US" b="1" dirty="0"/>
              <a:t>Physical Characteristics of the Vibrating Structures</a:t>
            </a:r>
          </a:p>
          <a:p>
            <a:pPr marL="635000" indent="-635000">
              <a:lnSpc>
                <a:spcPct val="160000"/>
              </a:lnSpc>
              <a:buSzPct val="100000"/>
            </a:pPr>
            <a:r>
              <a:rPr lang="en-US" b="1" dirty="0"/>
              <a:t>PR interval</a:t>
            </a:r>
          </a:p>
          <a:p>
            <a:pPr>
              <a:lnSpc>
                <a:spcPct val="160000"/>
              </a:lnSpc>
            </a:pPr>
            <a:r>
              <a:rPr lang="en-US" b="1" dirty="0"/>
              <a:t>     Transmission characteristics of the chest wall</a:t>
            </a:r>
          </a:p>
        </p:txBody>
      </p:sp>
    </p:spTree>
    <p:extLst>
      <p:ext uri="{BB962C8B-B14F-4D97-AF65-F5344CB8AC3E}">
        <p14:creationId xmlns:p14="http://schemas.microsoft.com/office/powerpoint/2010/main" xmlns="" val="229844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1" y="517356"/>
            <a:ext cx="4202326" cy="570039"/>
          </a:xfrm>
        </p:spPr>
        <p:txBody>
          <a:bodyPr>
            <a:noAutofit/>
          </a:bodyPr>
          <a:lstStyle/>
          <a:p>
            <a:r>
              <a:rPr lang="en-US" sz="3200" b="1" dirty="0"/>
              <a:t>CLASSIFICATION</a:t>
            </a:r>
            <a:endParaRPr lang="en-IN" sz="3200" b="1" dirty="0"/>
          </a:p>
        </p:txBody>
      </p:sp>
      <p:sp>
        <p:nvSpPr>
          <p:cNvPr id="3" name="Content Placeholder 2"/>
          <p:cNvSpPr>
            <a:spLocks noGrp="1"/>
          </p:cNvSpPr>
          <p:nvPr>
            <p:ph idx="1"/>
          </p:nvPr>
        </p:nvSpPr>
        <p:spPr>
          <a:xfrm>
            <a:off x="1069848" y="1756283"/>
            <a:ext cx="10241280" cy="4516501"/>
          </a:xfrm>
        </p:spPr>
        <p:txBody>
          <a:bodyPr>
            <a:normAutofit lnSpcReduction="10000"/>
          </a:bodyPr>
          <a:lstStyle/>
          <a:p>
            <a:pPr marL="0" indent="0">
              <a:buNone/>
            </a:pPr>
            <a:r>
              <a:rPr lang="en-US" dirty="0"/>
              <a:t>   </a:t>
            </a:r>
            <a:r>
              <a:rPr lang="en-US" sz="2400" dirty="0"/>
              <a:t>1. Valve closure sounds – S1, S2.</a:t>
            </a:r>
          </a:p>
          <a:p>
            <a:pPr marL="0" indent="0">
              <a:buNone/>
            </a:pPr>
            <a:r>
              <a:rPr lang="en-US" sz="2400" dirty="0"/>
              <a:t>   </a:t>
            </a:r>
          </a:p>
          <a:p>
            <a:pPr marL="0" indent="0">
              <a:buNone/>
            </a:pPr>
            <a:r>
              <a:rPr lang="en-US" sz="2400" dirty="0"/>
              <a:t>   2. Valve opening sounds – Opening snap</a:t>
            </a:r>
          </a:p>
          <a:p>
            <a:pPr marL="0" indent="0">
              <a:buNone/>
            </a:pPr>
            <a:endParaRPr lang="en-US" sz="2400" dirty="0"/>
          </a:p>
          <a:p>
            <a:pPr marL="0" indent="0">
              <a:buNone/>
            </a:pPr>
            <a:r>
              <a:rPr lang="en-US" sz="2400" dirty="0"/>
              <a:t>   3. Ventricular filling sounds – S3, S4.</a:t>
            </a:r>
          </a:p>
          <a:p>
            <a:pPr marL="0" indent="0">
              <a:buNone/>
            </a:pPr>
            <a:endParaRPr lang="en-US" sz="2400" dirty="0"/>
          </a:p>
          <a:p>
            <a:pPr marL="0" indent="0">
              <a:buNone/>
            </a:pPr>
            <a:r>
              <a:rPr lang="en-US" sz="2400" dirty="0"/>
              <a:t>   4. Ejection sounds – aortic, pulmonary.</a:t>
            </a:r>
          </a:p>
          <a:p>
            <a:pPr marL="0" indent="0">
              <a:buNone/>
            </a:pPr>
            <a:endParaRPr lang="en-US" sz="2400" dirty="0"/>
          </a:p>
          <a:p>
            <a:pPr marL="0" indent="0">
              <a:buNone/>
            </a:pPr>
            <a:r>
              <a:rPr lang="en-US" sz="2400" dirty="0"/>
              <a:t>   5. Other sounds – mediastinal crunch, tumor plop, pericardial knock,</a:t>
            </a:r>
          </a:p>
          <a:p>
            <a:pPr marL="0" indent="0">
              <a:buNone/>
            </a:pPr>
            <a:r>
              <a:rPr lang="en-US" sz="2400" dirty="0"/>
              <a:t>                                    prosthetic valve, pacing sounds, vascular sounds.</a:t>
            </a:r>
            <a:endParaRPr lang="en-IN" sz="2400" dirty="0"/>
          </a:p>
        </p:txBody>
      </p:sp>
      <p:sp>
        <p:nvSpPr>
          <p:cNvPr id="6" name="Slide Number Placeholder 5"/>
          <p:cNvSpPr>
            <a:spLocks noGrp="1"/>
          </p:cNvSpPr>
          <p:nvPr>
            <p:ph type="sldNum" sz="quarter" idx="12"/>
          </p:nvPr>
        </p:nvSpPr>
        <p:spPr/>
        <p:txBody>
          <a:bodyPr/>
          <a:lstStyle/>
          <a:p>
            <a:fld id="{C6426FDB-7E1F-4155-B3C1-9D08CD771AAA}" type="slidenum">
              <a:rPr lang="en-IN" smtClean="0"/>
              <a:pPr/>
              <a:t>2</a:t>
            </a:fld>
            <a:endParaRPr lang="en-IN"/>
          </a:p>
        </p:txBody>
      </p:sp>
    </p:spTree>
    <p:extLst>
      <p:ext uri="{BB962C8B-B14F-4D97-AF65-F5344CB8AC3E}">
        <p14:creationId xmlns:p14="http://schemas.microsoft.com/office/powerpoint/2010/main" xmlns="" val="747859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442539B-9A7B-4EEC-A71D-4E459C30972B}"/>
              </a:ext>
            </a:extLst>
          </p:cNvPr>
          <p:cNvSpPr>
            <a:spLocks noGrp="1"/>
          </p:cNvSpPr>
          <p:nvPr>
            <p:ph type="title"/>
          </p:nvPr>
        </p:nvSpPr>
        <p:spPr/>
        <p:txBody>
          <a:bodyPr/>
          <a:lstStyle/>
          <a:p>
            <a:r>
              <a:rPr lang="en-US" b="1" dirty="0"/>
              <a:t>Intensity of S1</a:t>
            </a:r>
          </a:p>
        </p:txBody>
      </p:sp>
      <p:sp>
        <p:nvSpPr>
          <p:cNvPr id="5" name="Content Placeholder 4">
            <a:extLst>
              <a:ext uri="{FF2B5EF4-FFF2-40B4-BE49-F238E27FC236}">
                <a16:creationId xmlns:a16="http://schemas.microsoft.com/office/drawing/2014/main" xmlns="" id="{14D8E340-4C65-4552-82D9-7590792060AF}"/>
              </a:ext>
            </a:extLst>
          </p:cNvPr>
          <p:cNvSpPr>
            <a:spLocks noGrp="1"/>
          </p:cNvSpPr>
          <p:nvPr>
            <p:ph sz="half" idx="1"/>
          </p:nvPr>
        </p:nvSpPr>
        <p:spPr/>
        <p:txBody>
          <a:bodyPr/>
          <a:lstStyle/>
          <a:p>
            <a:pPr marL="0" indent="0" algn="ctr">
              <a:buNone/>
            </a:pPr>
            <a:r>
              <a:rPr lang="en-US" b="1" dirty="0">
                <a:solidFill>
                  <a:schemeClr val="accent1"/>
                </a:solidFill>
              </a:rPr>
              <a:t>LOUD S1:</a:t>
            </a:r>
          </a:p>
          <a:p>
            <a:pPr marL="0" indent="0">
              <a:buNone/>
            </a:pPr>
            <a:r>
              <a:rPr lang="en-US" dirty="0"/>
              <a:t>Mitral stenosis</a:t>
            </a:r>
          </a:p>
          <a:p>
            <a:pPr marL="0" indent="0">
              <a:buNone/>
            </a:pPr>
            <a:r>
              <a:rPr lang="en-US" dirty="0"/>
              <a:t>LA myxoma</a:t>
            </a:r>
          </a:p>
          <a:p>
            <a:pPr marL="0" indent="0">
              <a:buNone/>
            </a:pPr>
            <a:r>
              <a:rPr lang="en-US" dirty="0"/>
              <a:t>Short PR</a:t>
            </a:r>
          </a:p>
          <a:p>
            <a:pPr marL="0" indent="0">
              <a:buNone/>
            </a:pPr>
            <a:r>
              <a:rPr lang="en-US" dirty="0"/>
              <a:t>Holosystolic mitral valve prolapse</a:t>
            </a:r>
          </a:p>
          <a:p>
            <a:pPr marL="0" indent="0">
              <a:buNone/>
            </a:pPr>
            <a:r>
              <a:rPr lang="en-US" dirty="0"/>
              <a:t>High output states, tachycardia</a:t>
            </a:r>
          </a:p>
          <a:p>
            <a:pPr marL="0" indent="0">
              <a:buNone/>
            </a:pPr>
            <a:r>
              <a:rPr lang="en-US" dirty="0"/>
              <a:t>“Stiff” LV </a:t>
            </a:r>
          </a:p>
        </p:txBody>
      </p:sp>
      <p:sp>
        <p:nvSpPr>
          <p:cNvPr id="6" name="Content Placeholder 5">
            <a:extLst>
              <a:ext uri="{FF2B5EF4-FFF2-40B4-BE49-F238E27FC236}">
                <a16:creationId xmlns:a16="http://schemas.microsoft.com/office/drawing/2014/main" xmlns="" id="{ADFB530E-73CD-4973-A583-F2EF27FDE668}"/>
              </a:ext>
            </a:extLst>
          </p:cNvPr>
          <p:cNvSpPr>
            <a:spLocks noGrp="1"/>
          </p:cNvSpPr>
          <p:nvPr>
            <p:ph sz="half" idx="2"/>
          </p:nvPr>
        </p:nvSpPr>
        <p:spPr/>
        <p:txBody>
          <a:bodyPr/>
          <a:lstStyle/>
          <a:p>
            <a:pPr marL="0" indent="0" algn="ctr">
              <a:buNone/>
            </a:pPr>
            <a:r>
              <a:rPr lang="en-US" b="1" dirty="0">
                <a:solidFill>
                  <a:schemeClr val="accent1"/>
                </a:solidFill>
              </a:rPr>
              <a:t>SOFT S1:</a:t>
            </a:r>
          </a:p>
          <a:p>
            <a:pPr marL="0" indent="0">
              <a:buNone/>
            </a:pPr>
            <a:r>
              <a:rPr lang="en-US" dirty="0"/>
              <a:t>Mitral regurgitation</a:t>
            </a:r>
          </a:p>
          <a:p>
            <a:pPr marL="0" indent="0">
              <a:buNone/>
            </a:pPr>
            <a:r>
              <a:rPr lang="en-US" dirty="0"/>
              <a:t>Prolonged PR</a:t>
            </a:r>
          </a:p>
          <a:p>
            <a:pPr marL="0" indent="0">
              <a:buNone/>
            </a:pPr>
            <a:r>
              <a:rPr lang="en-US" dirty="0"/>
              <a:t>Severe AR</a:t>
            </a:r>
          </a:p>
          <a:p>
            <a:pPr marL="0" indent="0">
              <a:buNone/>
            </a:pPr>
            <a:r>
              <a:rPr lang="en-US" dirty="0"/>
              <a:t>LV dysfunction</a:t>
            </a:r>
          </a:p>
          <a:p>
            <a:pPr marL="0" indent="0">
              <a:buNone/>
            </a:pPr>
            <a:r>
              <a:rPr lang="en-US" dirty="0"/>
              <a:t>LBBB</a:t>
            </a:r>
          </a:p>
          <a:p>
            <a:pPr marL="0" indent="0">
              <a:buNone/>
            </a:pPr>
            <a:r>
              <a:rPr lang="en-US" dirty="0"/>
              <a:t>Extracardiac factors</a:t>
            </a:r>
          </a:p>
        </p:txBody>
      </p:sp>
    </p:spTree>
    <p:extLst>
      <p:ext uri="{BB962C8B-B14F-4D97-AF65-F5344CB8AC3E}">
        <p14:creationId xmlns:p14="http://schemas.microsoft.com/office/powerpoint/2010/main" xmlns="" val="266955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156AE-5181-4DB3-A70F-AFB53617B68A}"/>
              </a:ext>
            </a:extLst>
          </p:cNvPr>
          <p:cNvSpPr>
            <a:spLocks noGrp="1"/>
          </p:cNvSpPr>
          <p:nvPr>
            <p:ph type="title"/>
          </p:nvPr>
        </p:nvSpPr>
        <p:spPr/>
        <p:txBody>
          <a:bodyPr/>
          <a:lstStyle/>
          <a:p>
            <a:r>
              <a:rPr lang="en-US" b="1" dirty="0">
                <a:solidFill>
                  <a:schemeClr val="accent1"/>
                </a:solidFill>
              </a:rPr>
              <a:t>Loud M1 in MS</a:t>
            </a:r>
          </a:p>
        </p:txBody>
      </p:sp>
      <p:sp>
        <p:nvSpPr>
          <p:cNvPr id="3" name="Content Placeholder 2">
            <a:extLst>
              <a:ext uri="{FF2B5EF4-FFF2-40B4-BE49-F238E27FC236}">
                <a16:creationId xmlns:a16="http://schemas.microsoft.com/office/drawing/2014/main" xmlns="" id="{A021E07F-EDE2-43C8-8ED7-E7ECFEFA9322}"/>
              </a:ext>
            </a:extLst>
          </p:cNvPr>
          <p:cNvSpPr>
            <a:spLocks noGrp="1"/>
          </p:cNvSpPr>
          <p:nvPr>
            <p:ph sz="half" idx="1"/>
          </p:nvPr>
        </p:nvSpPr>
        <p:spPr/>
        <p:txBody>
          <a:bodyPr/>
          <a:lstStyle/>
          <a:p>
            <a:r>
              <a:rPr lang="en-US" dirty="0"/>
              <a:t>The M1 is loud due to the high </a:t>
            </a:r>
            <a:r>
              <a:rPr lang="en-US" dirty="0" err="1"/>
              <a:t>dP</a:t>
            </a:r>
            <a:r>
              <a:rPr lang="en-US" dirty="0"/>
              <a:t>/dT of the LV at the time of LA/LV pressure crossover</a:t>
            </a:r>
          </a:p>
          <a:p>
            <a:r>
              <a:rPr lang="en-US" dirty="0"/>
              <a:t>Other factors – </a:t>
            </a:r>
          </a:p>
          <a:p>
            <a:pPr marL="0" indent="0">
              <a:buNone/>
            </a:pPr>
            <a:r>
              <a:rPr lang="en-US" dirty="0"/>
              <a:t> Wide closing excursion of leaflets</a:t>
            </a:r>
          </a:p>
          <a:p>
            <a:pPr marL="0" indent="0">
              <a:buNone/>
            </a:pPr>
            <a:r>
              <a:rPr lang="en-US" dirty="0"/>
              <a:t> Quality of valve tissue</a:t>
            </a:r>
          </a:p>
        </p:txBody>
      </p:sp>
      <p:pic>
        <p:nvPicPr>
          <p:cNvPr id="6" name="Content Placeholder 5">
            <a:extLst>
              <a:ext uri="{FF2B5EF4-FFF2-40B4-BE49-F238E27FC236}">
                <a16:creationId xmlns:a16="http://schemas.microsoft.com/office/drawing/2014/main" xmlns="" id="{D68A8A64-C9DF-4030-89AC-AA9593EAE856}"/>
              </a:ext>
            </a:extLst>
          </p:cNvPr>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6172200" y="1198117"/>
            <a:ext cx="5181600" cy="4272853"/>
          </a:xfrm>
        </p:spPr>
      </p:pic>
    </p:spTree>
    <p:extLst>
      <p:ext uri="{BB962C8B-B14F-4D97-AF65-F5344CB8AC3E}">
        <p14:creationId xmlns:p14="http://schemas.microsoft.com/office/powerpoint/2010/main" xmlns="" val="154733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315D6-0D70-497F-8529-E45CA43766D4}"/>
              </a:ext>
            </a:extLst>
          </p:cNvPr>
          <p:cNvSpPr>
            <a:spLocks noGrp="1"/>
          </p:cNvSpPr>
          <p:nvPr>
            <p:ph type="title"/>
          </p:nvPr>
        </p:nvSpPr>
        <p:spPr/>
        <p:txBody>
          <a:bodyPr/>
          <a:lstStyle/>
          <a:p>
            <a:r>
              <a:rPr lang="en-US" b="1" dirty="0">
                <a:solidFill>
                  <a:schemeClr val="accent1"/>
                </a:solidFill>
              </a:rPr>
              <a:t>S1 and PR interval</a:t>
            </a:r>
          </a:p>
        </p:txBody>
      </p:sp>
      <p:sp>
        <p:nvSpPr>
          <p:cNvPr id="3" name="Content Placeholder 2">
            <a:extLst>
              <a:ext uri="{FF2B5EF4-FFF2-40B4-BE49-F238E27FC236}">
                <a16:creationId xmlns:a16="http://schemas.microsoft.com/office/drawing/2014/main" xmlns="" id="{97B38EEB-9C65-4CD6-93ED-3F8110AB1320}"/>
              </a:ext>
            </a:extLst>
          </p:cNvPr>
          <p:cNvSpPr>
            <a:spLocks noGrp="1"/>
          </p:cNvSpPr>
          <p:nvPr>
            <p:ph sz="half" idx="1"/>
          </p:nvPr>
        </p:nvSpPr>
        <p:spPr/>
        <p:txBody>
          <a:bodyPr/>
          <a:lstStyle/>
          <a:p>
            <a:pPr marL="0" indent="0">
              <a:buNone/>
            </a:pPr>
            <a:r>
              <a:rPr lang="en-US" dirty="0"/>
              <a:t>Short PR</a:t>
            </a:r>
          </a:p>
          <a:p>
            <a:pPr marL="0" indent="0">
              <a:buNone/>
            </a:pPr>
            <a:endParaRPr lang="en-US" dirty="0"/>
          </a:p>
          <a:p>
            <a:pPr marL="0" indent="0">
              <a:buNone/>
            </a:pPr>
            <a:r>
              <a:rPr lang="en-US" dirty="0"/>
              <a:t>Higher LA pressure at the time of LA LV crossover</a:t>
            </a:r>
          </a:p>
          <a:p>
            <a:pPr marL="0" indent="0">
              <a:buNone/>
            </a:pPr>
            <a:endParaRPr lang="en-US" dirty="0"/>
          </a:p>
          <a:p>
            <a:pPr marL="0" indent="0">
              <a:buNone/>
            </a:pPr>
            <a:r>
              <a:rPr lang="en-US" dirty="0"/>
              <a:t>Loud S1</a:t>
            </a:r>
          </a:p>
          <a:p>
            <a:pPr marL="0" indent="0">
              <a:buNone/>
            </a:pPr>
            <a:endParaRPr lang="en-US" dirty="0"/>
          </a:p>
          <a:p>
            <a:pPr marL="0" indent="0">
              <a:buNone/>
            </a:pPr>
            <a:r>
              <a:rPr lang="en-US" dirty="0"/>
              <a:t>Conversely -  Long PR gen. leads to soft S1</a:t>
            </a:r>
          </a:p>
        </p:txBody>
      </p:sp>
      <p:pic>
        <p:nvPicPr>
          <p:cNvPr id="10" name="Content Placeholder 9">
            <a:extLst>
              <a:ext uri="{FF2B5EF4-FFF2-40B4-BE49-F238E27FC236}">
                <a16:creationId xmlns:a16="http://schemas.microsoft.com/office/drawing/2014/main" xmlns="" id="{AEF2CDE0-98DE-422A-B348-CB7591BDBDD1}"/>
              </a:ext>
            </a:extLst>
          </p:cNvPr>
          <p:cNvPicPr>
            <a:picLocks noGrp="1" noChangeAspect="1"/>
          </p:cNvPicPr>
          <p:nvPr>
            <p:ph sz="half" idx="2"/>
          </p:nvPr>
        </p:nvPicPr>
        <p:blipFill>
          <a:blip r:embed="rId2"/>
          <a:stretch>
            <a:fillRect/>
          </a:stretch>
        </p:blipFill>
        <p:spPr>
          <a:xfrm>
            <a:off x="6461760" y="1621766"/>
            <a:ext cx="5580716" cy="3312808"/>
          </a:xfrm>
          <a:prstGeom prst="rect">
            <a:avLst/>
          </a:prstGeom>
        </p:spPr>
      </p:pic>
      <p:sp>
        <p:nvSpPr>
          <p:cNvPr id="8" name="Arrow: Down 7">
            <a:extLst>
              <a:ext uri="{FF2B5EF4-FFF2-40B4-BE49-F238E27FC236}">
                <a16:creationId xmlns:a16="http://schemas.microsoft.com/office/drawing/2014/main" xmlns="" id="{ACBB8FC2-E13C-45B0-9858-E9D10A625B16}"/>
              </a:ext>
            </a:extLst>
          </p:cNvPr>
          <p:cNvSpPr/>
          <p:nvPr/>
        </p:nvSpPr>
        <p:spPr>
          <a:xfrm>
            <a:off x="1523026" y="2699802"/>
            <a:ext cx="196948" cy="267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xmlns="" id="{6AD59094-FACA-47A1-9DEC-7DB2D33B3513}"/>
              </a:ext>
            </a:extLst>
          </p:cNvPr>
          <p:cNvSpPr/>
          <p:nvPr/>
        </p:nvSpPr>
        <p:spPr>
          <a:xfrm>
            <a:off x="1574785" y="3762010"/>
            <a:ext cx="196948" cy="267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xmlns="" id="{7E539B82-2CAA-4D2D-99BC-FBCC951CC003}"/>
              </a:ext>
            </a:extLst>
          </p:cNvPr>
          <p:cNvSpPr/>
          <p:nvPr/>
        </p:nvSpPr>
        <p:spPr>
          <a:xfrm>
            <a:off x="9524461" y="4149004"/>
            <a:ext cx="253218" cy="2954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C07BC1AE-3286-4E92-BC7D-96AE42A7C6BF}"/>
              </a:ext>
            </a:extLst>
          </p:cNvPr>
          <p:cNvSpPr/>
          <p:nvPr/>
        </p:nvSpPr>
        <p:spPr>
          <a:xfrm>
            <a:off x="7287697" y="4149004"/>
            <a:ext cx="295422" cy="28135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539D29C7-B1F9-4031-BB80-454D8CAAF98C}"/>
              </a:ext>
            </a:extLst>
          </p:cNvPr>
          <p:cNvSpPr txBox="1"/>
          <p:nvPr/>
        </p:nvSpPr>
        <p:spPr>
          <a:xfrm>
            <a:off x="7583119" y="5176287"/>
            <a:ext cx="1941342" cy="381074"/>
          </a:xfrm>
          <a:prstGeom prst="rect">
            <a:avLst/>
          </a:prstGeom>
          <a:noFill/>
        </p:spPr>
        <p:txBody>
          <a:bodyPr wrap="square" rtlCol="0">
            <a:spAutoFit/>
          </a:bodyPr>
          <a:lstStyle/>
          <a:p>
            <a:pPr algn="ctr"/>
            <a:r>
              <a:rPr lang="en-US" b="1" dirty="0">
                <a:solidFill>
                  <a:srgbClr val="00B050"/>
                </a:solidFill>
              </a:rPr>
              <a:t>Steep </a:t>
            </a:r>
            <a:r>
              <a:rPr lang="en-US" b="1" dirty="0" err="1">
                <a:solidFill>
                  <a:srgbClr val="00B050"/>
                </a:solidFill>
              </a:rPr>
              <a:t>dP</a:t>
            </a:r>
            <a:r>
              <a:rPr lang="en-US" b="1" dirty="0">
                <a:solidFill>
                  <a:srgbClr val="00B050"/>
                </a:solidFill>
              </a:rPr>
              <a:t>/dT</a:t>
            </a:r>
          </a:p>
        </p:txBody>
      </p:sp>
      <p:sp>
        <p:nvSpPr>
          <p:cNvPr id="14" name="TextBox 13">
            <a:extLst>
              <a:ext uri="{FF2B5EF4-FFF2-40B4-BE49-F238E27FC236}">
                <a16:creationId xmlns:a16="http://schemas.microsoft.com/office/drawing/2014/main" xmlns="" id="{A48CAD00-C7B0-4FD3-BE1F-3A608330CD6C}"/>
              </a:ext>
            </a:extLst>
          </p:cNvPr>
          <p:cNvSpPr txBox="1"/>
          <p:nvPr/>
        </p:nvSpPr>
        <p:spPr>
          <a:xfrm>
            <a:off x="9792476" y="5176287"/>
            <a:ext cx="1941342" cy="381074"/>
          </a:xfrm>
          <a:prstGeom prst="rect">
            <a:avLst/>
          </a:prstGeom>
          <a:noFill/>
        </p:spPr>
        <p:txBody>
          <a:bodyPr wrap="square" rtlCol="0">
            <a:spAutoFit/>
          </a:bodyPr>
          <a:lstStyle/>
          <a:p>
            <a:pPr algn="ctr"/>
            <a:r>
              <a:rPr lang="en-US" b="1" dirty="0">
                <a:solidFill>
                  <a:srgbClr val="FF0000"/>
                </a:solidFill>
              </a:rPr>
              <a:t>Shallow </a:t>
            </a:r>
            <a:r>
              <a:rPr lang="en-US" b="1" dirty="0" err="1">
                <a:solidFill>
                  <a:srgbClr val="FF0000"/>
                </a:solidFill>
              </a:rPr>
              <a:t>dP</a:t>
            </a:r>
            <a:r>
              <a:rPr lang="en-US" b="1" dirty="0">
                <a:solidFill>
                  <a:srgbClr val="FF0000"/>
                </a:solidFill>
              </a:rPr>
              <a:t>/dT</a:t>
            </a:r>
          </a:p>
        </p:txBody>
      </p:sp>
    </p:spTree>
    <p:extLst>
      <p:ext uri="{BB962C8B-B14F-4D97-AF65-F5344CB8AC3E}">
        <p14:creationId xmlns:p14="http://schemas.microsoft.com/office/powerpoint/2010/main" xmlns="" val="162856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CC10EE8-051A-4191-8D29-520537D3638D}"/>
              </a:ext>
            </a:extLst>
          </p:cNvPr>
          <p:cNvSpPr>
            <a:spLocks noGrp="1"/>
          </p:cNvSpPr>
          <p:nvPr>
            <p:ph type="title"/>
          </p:nvPr>
        </p:nvSpPr>
        <p:spPr/>
        <p:txBody>
          <a:bodyPr/>
          <a:lstStyle/>
          <a:p>
            <a:r>
              <a:rPr lang="en-US" b="1" dirty="0">
                <a:solidFill>
                  <a:schemeClr val="accent1"/>
                </a:solidFill>
              </a:rPr>
              <a:t>M1 in Mitral Regurgitation</a:t>
            </a:r>
          </a:p>
        </p:txBody>
      </p:sp>
      <p:sp>
        <p:nvSpPr>
          <p:cNvPr id="6" name="Content Placeholder 5">
            <a:extLst>
              <a:ext uri="{FF2B5EF4-FFF2-40B4-BE49-F238E27FC236}">
                <a16:creationId xmlns:a16="http://schemas.microsoft.com/office/drawing/2014/main" xmlns="" id="{F6FF9F07-C7BA-41D4-B4FA-08FCCB066523}"/>
              </a:ext>
            </a:extLst>
          </p:cNvPr>
          <p:cNvSpPr>
            <a:spLocks noGrp="1"/>
          </p:cNvSpPr>
          <p:nvPr>
            <p:ph idx="1"/>
          </p:nvPr>
        </p:nvSpPr>
        <p:spPr/>
        <p:txBody>
          <a:bodyPr/>
          <a:lstStyle/>
          <a:p>
            <a:r>
              <a:rPr lang="en-US" dirty="0"/>
              <a:t>Generally expected to be soft</a:t>
            </a:r>
          </a:p>
          <a:p>
            <a:pPr marL="0" indent="0">
              <a:buNone/>
            </a:pPr>
            <a:r>
              <a:rPr lang="en-US" dirty="0"/>
              <a:t>Loudness also depends on LV function, acuteness of MR</a:t>
            </a:r>
          </a:p>
          <a:p>
            <a:r>
              <a:rPr lang="en-US" dirty="0"/>
              <a:t>May be normal to loud in – </a:t>
            </a:r>
          </a:p>
          <a:p>
            <a:pPr marL="0" indent="0">
              <a:buNone/>
            </a:pPr>
            <a:r>
              <a:rPr lang="en-US" dirty="0"/>
              <a:t> 1. MVP</a:t>
            </a:r>
          </a:p>
          <a:p>
            <a:pPr marL="0" indent="0">
              <a:buNone/>
            </a:pPr>
            <a:r>
              <a:rPr lang="en-US" dirty="0"/>
              <a:t>2. Tachycardia, short PR</a:t>
            </a:r>
          </a:p>
        </p:txBody>
      </p:sp>
    </p:spTree>
    <p:extLst>
      <p:ext uri="{BB962C8B-B14F-4D97-AF65-F5344CB8AC3E}">
        <p14:creationId xmlns:p14="http://schemas.microsoft.com/office/powerpoint/2010/main" xmlns="" val="343311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2D97B-AF9C-4094-BBFE-AD0309B84E85}"/>
              </a:ext>
            </a:extLst>
          </p:cNvPr>
          <p:cNvSpPr>
            <a:spLocks noGrp="1"/>
          </p:cNvSpPr>
          <p:nvPr>
            <p:ph type="title"/>
          </p:nvPr>
        </p:nvSpPr>
        <p:spPr/>
        <p:txBody>
          <a:bodyPr/>
          <a:lstStyle/>
          <a:p>
            <a:r>
              <a:rPr lang="en-US" b="1" dirty="0">
                <a:solidFill>
                  <a:schemeClr val="accent1"/>
                </a:solidFill>
              </a:rPr>
              <a:t>M1 in AR</a:t>
            </a:r>
          </a:p>
        </p:txBody>
      </p:sp>
      <p:sp>
        <p:nvSpPr>
          <p:cNvPr id="4" name="Content Placeholder 3">
            <a:extLst>
              <a:ext uri="{FF2B5EF4-FFF2-40B4-BE49-F238E27FC236}">
                <a16:creationId xmlns:a16="http://schemas.microsoft.com/office/drawing/2014/main" xmlns="" id="{815DB441-80DA-4A1D-B48A-FEFA9DFDB00A}"/>
              </a:ext>
            </a:extLst>
          </p:cNvPr>
          <p:cNvSpPr>
            <a:spLocks noGrp="1"/>
          </p:cNvSpPr>
          <p:nvPr>
            <p:ph sz="half" idx="1"/>
          </p:nvPr>
        </p:nvSpPr>
        <p:spPr/>
        <p:txBody>
          <a:bodyPr/>
          <a:lstStyle/>
          <a:p>
            <a:r>
              <a:rPr lang="en-US" dirty="0"/>
              <a:t>LVEDP is significantly raised due to AR</a:t>
            </a:r>
          </a:p>
          <a:p>
            <a:r>
              <a:rPr lang="en-US" dirty="0"/>
              <a:t>Hence, LV diastolic pressure can rise above LA pressure in the middle of diastole, prematurely closing the MV</a:t>
            </a:r>
          </a:p>
          <a:p>
            <a:r>
              <a:rPr lang="en-US" dirty="0"/>
              <a:t>This often leads to a soft S1</a:t>
            </a:r>
          </a:p>
          <a:p>
            <a:endParaRPr lang="en-US" dirty="0"/>
          </a:p>
        </p:txBody>
      </p:sp>
      <p:pic>
        <p:nvPicPr>
          <p:cNvPr id="6" name="Content Placeholder 5">
            <a:extLst>
              <a:ext uri="{FF2B5EF4-FFF2-40B4-BE49-F238E27FC236}">
                <a16:creationId xmlns:a16="http://schemas.microsoft.com/office/drawing/2014/main" xmlns="" id="{F49261A7-A8CA-48FE-9EC6-F0B678376421}"/>
              </a:ext>
            </a:extLst>
          </p:cNvPr>
          <p:cNvPicPr>
            <a:picLocks noGrp="1" noChangeAspect="1"/>
          </p:cNvPicPr>
          <p:nvPr>
            <p:ph sz="half" idx="2"/>
          </p:nvPr>
        </p:nvPicPr>
        <p:blipFill>
          <a:blip r:embed="rId2"/>
          <a:stretch>
            <a:fillRect/>
          </a:stretch>
        </p:blipFill>
        <p:spPr>
          <a:xfrm>
            <a:off x="5874660" y="1656516"/>
            <a:ext cx="6167523" cy="3789327"/>
          </a:xfrm>
          <a:prstGeom prst="rect">
            <a:avLst/>
          </a:prstGeom>
        </p:spPr>
      </p:pic>
    </p:spTree>
    <p:extLst>
      <p:ext uri="{BB962C8B-B14F-4D97-AF65-F5344CB8AC3E}">
        <p14:creationId xmlns:p14="http://schemas.microsoft.com/office/powerpoint/2010/main" xmlns="" val="752758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F1AC2-3C34-4762-840F-50A33C3E3E6B}"/>
              </a:ext>
            </a:extLst>
          </p:cNvPr>
          <p:cNvSpPr>
            <a:spLocks noGrp="1"/>
          </p:cNvSpPr>
          <p:nvPr>
            <p:ph type="title"/>
          </p:nvPr>
        </p:nvSpPr>
        <p:spPr/>
        <p:txBody>
          <a:bodyPr/>
          <a:lstStyle/>
          <a:p>
            <a:r>
              <a:rPr lang="en-US" b="1" dirty="0">
                <a:solidFill>
                  <a:schemeClr val="accent1"/>
                </a:solidFill>
              </a:rPr>
              <a:t>S1 in </a:t>
            </a:r>
            <a:r>
              <a:rPr lang="en-US" b="1" dirty="0" err="1">
                <a:solidFill>
                  <a:schemeClr val="accent1"/>
                </a:solidFill>
              </a:rPr>
              <a:t>Ebstein</a:t>
            </a:r>
            <a:r>
              <a:rPr lang="en-US" b="1" dirty="0">
                <a:solidFill>
                  <a:schemeClr val="accent1"/>
                </a:solidFill>
              </a:rPr>
              <a:t> Anomaly</a:t>
            </a:r>
          </a:p>
        </p:txBody>
      </p:sp>
      <p:pic>
        <p:nvPicPr>
          <p:cNvPr id="5" name="Content Placeholder 4">
            <a:extLst>
              <a:ext uri="{FF2B5EF4-FFF2-40B4-BE49-F238E27FC236}">
                <a16:creationId xmlns:a16="http://schemas.microsoft.com/office/drawing/2014/main" xmlns="" id="{A127D3CC-BB91-4BEC-B179-401B26E0B99A}"/>
              </a:ext>
            </a:extLst>
          </p:cNvPr>
          <p:cNvPicPr>
            <a:picLocks noGrp="1" noChangeAspect="1"/>
          </p:cNvPicPr>
          <p:nvPr>
            <p:ph sz="half" idx="1"/>
          </p:nvPr>
        </p:nvPicPr>
        <p:blipFill>
          <a:blip r:embed="rId3"/>
          <a:stretch>
            <a:fillRect/>
          </a:stretch>
        </p:blipFill>
        <p:spPr>
          <a:xfrm>
            <a:off x="1217867" y="1501848"/>
            <a:ext cx="5868733" cy="2701690"/>
          </a:xfrm>
          <a:prstGeom prst="rect">
            <a:avLst/>
          </a:prstGeom>
        </p:spPr>
      </p:pic>
      <p:sp>
        <p:nvSpPr>
          <p:cNvPr id="4" name="Content Placeholder 3">
            <a:extLst>
              <a:ext uri="{FF2B5EF4-FFF2-40B4-BE49-F238E27FC236}">
                <a16:creationId xmlns:a16="http://schemas.microsoft.com/office/drawing/2014/main" xmlns="" id="{06917F6A-6AC5-48C6-9AFC-0686DC5F208A}"/>
              </a:ext>
            </a:extLst>
          </p:cNvPr>
          <p:cNvSpPr>
            <a:spLocks noGrp="1"/>
          </p:cNvSpPr>
          <p:nvPr>
            <p:ph sz="half" idx="2"/>
          </p:nvPr>
        </p:nvSpPr>
        <p:spPr>
          <a:xfrm>
            <a:off x="7086600" y="1600201"/>
            <a:ext cx="3124200" cy="4525963"/>
          </a:xfrm>
        </p:spPr>
        <p:txBody>
          <a:bodyPr>
            <a:normAutofit/>
          </a:bodyPr>
          <a:lstStyle/>
          <a:p>
            <a:r>
              <a:rPr lang="en-US" dirty="0"/>
              <a:t>T1 is delayed and loud, causing obvious splitting of S1</a:t>
            </a:r>
          </a:p>
          <a:p>
            <a:r>
              <a:rPr lang="en-US" dirty="0">
                <a:solidFill>
                  <a:schemeClr val="accent1"/>
                </a:solidFill>
              </a:rPr>
              <a:t>Delay</a:t>
            </a:r>
            <a:r>
              <a:rPr lang="en-US" dirty="0"/>
              <a:t> – Due to RBBB</a:t>
            </a:r>
          </a:p>
          <a:p>
            <a:r>
              <a:rPr lang="en-US" dirty="0">
                <a:solidFill>
                  <a:schemeClr val="accent1"/>
                </a:solidFill>
              </a:rPr>
              <a:t>Loudness</a:t>
            </a:r>
            <a:r>
              <a:rPr lang="en-US" dirty="0"/>
              <a:t> – Due to large sail-like ATL</a:t>
            </a:r>
          </a:p>
          <a:p>
            <a:r>
              <a:rPr lang="en-US" dirty="0"/>
              <a:t>Other causes of delayed T1:</a:t>
            </a:r>
          </a:p>
          <a:p>
            <a:r>
              <a:rPr lang="en-US" dirty="0"/>
              <a:t>RBBB, LV pacing, LV </a:t>
            </a:r>
            <a:r>
              <a:rPr lang="en-US" dirty="0" err="1"/>
              <a:t>ectopics</a:t>
            </a:r>
            <a:endParaRPr lang="en-US" dirty="0"/>
          </a:p>
        </p:txBody>
      </p:sp>
      <p:pic>
        <p:nvPicPr>
          <p:cNvPr id="6" name="Picture 5">
            <a:extLst>
              <a:ext uri="{FF2B5EF4-FFF2-40B4-BE49-F238E27FC236}">
                <a16:creationId xmlns:a16="http://schemas.microsoft.com/office/drawing/2014/main" xmlns="" id="{3BE50A44-5BC3-4BA6-AF52-CC73F2600281}"/>
              </a:ext>
            </a:extLst>
          </p:cNvPr>
          <p:cNvPicPr>
            <a:picLocks noChangeAspect="1"/>
          </p:cNvPicPr>
          <p:nvPr/>
        </p:nvPicPr>
        <p:blipFill>
          <a:blip r:embed="rId4"/>
          <a:stretch>
            <a:fillRect/>
          </a:stretch>
        </p:blipFill>
        <p:spPr>
          <a:xfrm>
            <a:off x="1217868" y="4169166"/>
            <a:ext cx="5868733" cy="2688835"/>
          </a:xfrm>
          <a:prstGeom prst="rect">
            <a:avLst/>
          </a:prstGeom>
        </p:spPr>
      </p:pic>
    </p:spTree>
    <p:extLst>
      <p:ext uri="{BB962C8B-B14F-4D97-AF65-F5344CB8AC3E}">
        <p14:creationId xmlns:p14="http://schemas.microsoft.com/office/powerpoint/2010/main" xmlns="" val="335969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AE662F9-DF6C-432B-9E3A-279F85B1AB55}"/>
              </a:ext>
            </a:extLst>
          </p:cNvPr>
          <p:cNvSpPr>
            <a:spLocks noGrp="1"/>
          </p:cNvSpPr>
          <p:nvPr>
            <p:ph type="title"/>
          </p:nvPr>
        </p:nvSpPr>
        <p:spPr/>
        <p:txBody>
          <a:bodyPr/>
          <a:lstStyle/>
          <a:p>
            <a:r>
              <a:rPr lang="en-US" b="1" dirty="0">
                <a:solidFill>
                  <a:schemeClr val="accent1"/>
                </a:solidFill>
              </a:rPr>
              <a:t>Bedside Assessment of S1</a:t>
            </a:r>
          </a:p>
        </p:txBody>
      </p:sp>
      <p:sp>
        <p:nvSpPr>
          <p:cNvPr id="6" name="Content Placeholder 5">
            <a:extLst>
              <a:ext uri="{FF2B5EF4-FFF2-40B4-BE49-F238E27FC236}">
                <a16:creationId xmlns:a16="http://schemas.microsoft.com/office/drawing/2014/main" xmlns="" id="{8D54F907-BCF0-4C85-9CF6-E7F0A78C8214}"/>
              </a:ext>
            </a:extLst>
          </p:cNvPr>
          <p:cNvSpPr>
            <a:spLocks noGrp="1"/>
          </p:cNvSpPr>
          <p:nvPr>
            <p:ph idx="1"/>
          </p:nvPr>
        </p:nvSpPr>
        <p:spPr/>
        <p:txBody>
          <a:bodyPr/>
          <a:lstStyle/>
          <a:p>
            <a:r>
              <a:rPr lang="en-US" dirty="0"/>
              <a:t>Intensity (Loudness)</a:t>
            </a:r>
          </a:p>
          <a:p>
            <a:r>
              <a:rPr lang="en-US" dirty="0"/>
              <a:t>Any variation in Intensity</a:t>
            </a:r>
          </a:p>
          <a:p>
            <a:r>
              <a:rPr lang="en-US" dirty="0"/>
              <a:t>Audible splitting</a:t>
            </a:r>
          </a:p>
          <a:p>
            <a:r>
              <a:rPr lang="en-US" dirty="0"/>
              <a:t>Effect of respiration</a:t>
            </a:r>
          </a:p>
          <a:p>
            <a:r>
              <a:rPr lang="en-US" dirty="0"/>
              <a:t>Presence of Ejection click</a:t>
            </a:r>
          </a:p>
        </p:txBody>
      </p:sp>
    </p:spTree>
    <p:extLst>
      <p:ext uri="{BB962C8B-B14F-4D97-AF65-F5344CB8AC3E}">
        <p14:creationId xmlns:p14="http://schemas.microsoft.com/office/powerpoint/2010/main" xmlns="" val="1425154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3806952" cy="784351"/>
          </a:xfrm>
        </p:spPr>
        <p:txBody>
          <a:bodyPr>
            <a:normAutofit fontScale="90000"/>
          </a:bodyPr>
          <a:lstStyle/>
          <a:p>
            <a:r>
              <a:rPr lang="en-US" sz="3200" dirty="0"/>
              <a:t/>
            </a:r>
            <a:br>
              <a:rPr lang="en-US" sz="3200" dirty="0"/>
            </a:br>
            <a:r>
              <a:rPr lang="en-US" sz="3200" b="1" dirty="0"/>
              <a:t>  </a:t>
            </a:r>
            <a:r>
              <a:rPr lang="en-US" sz="3600" b="1" dirty="0"/>
              <a:t>d/d of split s1</a:t>
            </a:r>
            <a:r>
              <a:rPr lang="en-US" sz="3200" dirty="0"/>
              <a:t/>
            </a:r>
            <a:br>
              <a:rPr lang="en-US" sz="3200" dirty="0"/>
            </a:br>
            <a:endParaRPr lang="en-IN" sz="3200"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27</a:t>
            </a:fld>
            <a:endParaRPr lang="en-I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2909887" y="645096"/>
            <a:ext cx="5368926" cy="6616700"/>
          </a:xfrm>
        </p:spPr>
      </p:pic>
    </p:spTree>
    <p:extLst>
      <p:ext uri="{BB962C8B-B14F-4D97-AF65-F5344CB8AC3E}">
        <p14:creationId xmlns:p14="http://schemas.microsoft.com/office/powerpoint/2010/main" xmlns="" val="1015259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426FDB-7E1F-4155-B3C1-9D08CD771AAA}" type="slidenum">
              <a:rPr lang="en-IN" smtClean="0"/>
              <a:pPr/>
              <a:t>28</a:t>
            </a:fld>
            <a:endParaRPr lang="en-IN"/>
          </a:p>
        </p:txBody>
      </p:sp>
      <p:sp>
        <p:nvSpPr>
          <p:cNvPr id="6" name="Content Placeholder 5"/>
          <p:cNvSpPr>
            <a:spLocks noGrp="1"/>
          </p:cNvSpPr>
          <p:nvPr>
            <p:ph idx="1"/>
          </p:nvPr>
        </p:nvSpPr>
        <p:spPr>
          <a:xfrm>
            <a:off x="1069848" y="749300"/>
            <a:ext cx="10058400" cy="5422900"/>
          </a:xfrm>
        </p:spPr>
        <p:txBody>
          <a:bodyPr/>
          <a:lstStyle/>
          <a:p>
            <a:r>
              <a:rPr lang="en-IN" b="1" dirty="0"/>
              <a:t>S4 -</a:t>
            </a:r>
            <a:r>
              <a:rPr lang="en-IN" dirty="0"/>
              <a:t>                      Low pitched generally,</a:t>
            </a:r>
          </a:p>
          <a:p>
            <a:pPr marL="0" indent="0">
              <a:buNone/>
            </a:pPr>
            <a:r>
              <a:rPr lang="en-IN" dirty="0"/>
              <a:t>                               with bell,</a:t>
            </a:r>
          </a:p>
          <a:p>
            <a:pPr marL="0" indent="0">
              <a:buNone/>
            </a:pPr>
            <a:r>
              <a:rPr lang="en-IN" dirty="0"/>
              <a:t>                               Often palpable</a:t>
            </a:r>
          </a:p>
          <a:p>
            <a:pPr marL="0" indent="0">
              <a:buNone/>
            </a:pPr>
            <a:r>
              <a:rPr lang="en-IN" dirty="0"/>
              <a:t>                               at apex </a:t>
            </a:r>
          </a:p>
          <a:p>
            <a:pPr marL="0" indent="0">
              <a:buNone/>
            </a:pPr>
            <a:r>
              <a:rPr lang="en-IN" dirty="0"/>
              <a:t>                               left lateral position,</a:t>
            </a:r>
          </a:p>
          <a:p>
            <a:pPr marL="0" indent="0">
              <a:buNone/>
            </a:pPr>
            <a:r>
              <a:rPr lang="en-IN" dirty="0"/>
              <a:t>                               varies with respiration</a:t>
            </a:r>
          </a:p>
          <a:p>
            <a:pPr marL="0" indent="0">
              <a:buNone/>
            </a:pPr>
            <a:endParaRPr lang="en-US" dirty="0"/>
          </a:p>
          <a:p>
            <a:r>
              <a:rPr lang="en-US" b="1" dirty="0"/>
              <a:t>Ejection click – </a:t>
            </a:r>
            <a:r>
              <a:rPr lang="en-US" dirty="0"/>
              <a:t>more intense</a:t>
            </a:r>
          </a:p>
          <a:p>
            <a:pPr marL="0" indent="0">
              <a:buNone/>
            </a:pPr>
            <a:r>
              <a:rPr lang="en-US" dirty="0"/>
              <a:t>                                well heard at base</a:t>
            </a:r>
          </a:p>
          <a:p>
            <a:pPr marL="0" indent="0">
              <a:buNone/>
            </a:pPr>
            <a:r>
              <a:rPr lang="en-US" dirty="0"/>
              <a:t>                                vary with respiration</a:t>
            </a:r>
          </a:p>
          <a:p>
            <a:pPr marL="0" indent="0">
              <a:buNone/>
            </a:pPr>
            <a:r>
              <a:rPr lang="en-US" dirty="0"/>
              <a:t>                                associated RVH, LVH features </a:t>
            </a:r>
          </a:p>
          <a:p>
            <a:pPr marL="0" indent="0">
              <a:buNone/>
            </a:pPr>
            <a:r>
              <a:rPr lang="en-US" dirty="0"/>
              <a:t>                                associated systolic thrills</a:t>
            </a:r>
            <a:endParaRPr lang="en-IN" dirty="0"/>
          </a:p>
        </p:txBody>
      </p:sp>
    </p:spTree>
    <p:extLst>
      <p:ext uri="{BB962C8B-B14F-4D97-AF65-F5344CB8AC3E}">
        <p14:creationId xmlns:p14="http://schemas.microsoft.com/office/powerpoint/2010/main" xmlns="" val="1203801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0E47D-D47F-4B7C-AF0C-238F4AFDD868}"/>
              </a:ext>
            </a:extLst>
          </p:cNvPr>
          <p:cNvSpPr>
            <a:spLocks noGrp="1"/>
          </p:cNvSpPr>
          <p:nvPr>
            <p:ph type="title"/>
          </p:nvPr>
        </p:nvSpPr>
        <p:spPr/>
        <p:txBody>
          <a:bodyPr/>
          <a:lstStyle/>
          <a:p>
            <a:r>
              <a:rPr lang="en-US" b="1" dirty="0">
                <a:solidFill>
                  <a:schemeClr val="accent1"/>
                </a:solidFill>
              </a:rPr>
              <a:t>Causes of varying intensity of S1</a:t>
            </a:r>
          </a:p>
        </p:txBody>
      </p:sp>
      <p:sp>
        <p:nvSpPr>
          <p:cNvPr id="3" name="Content Placeholder 2">
            <a:extLst>
              <a:ext uri="{FF2B5EF4-FFF2-40B4-BE49-F238E27FC236}">
                <a16:creationId xmlns:a16="http://schemas.microsoft.com/office/drawing/2014/main" xmlns="" id="{C22E5D8D-5CAC-4B6F-8D3D-C0254DEFCC22}"/>
              </a:ext>
            </a:extLst>
          </p:cNvPr>
          <p:cNvSpPr>
            <a:spLocks noGrp="1"/>
          </p:cNvSpPr>
          <p:nvPr>
            <p:ph idx="1"/>
          </p:nvPr>
        </p:nvSpPr>
        <p:spPr/>
        <p:txBody>
          <a:bodyPr/>
          <a:lstStyle/>
          <a:p>
            <a:pPr marL="0" indent="0">
              <a:buNone/>
            </a:pPr>
            <a:r>
              <a:rPr lang="en-US" dirty="0"/>
              <a:t>1. AV dissociation</a:t>
            </a:r>
          </a:p>
          <a:p>
            <a:pPr marL="0" indent="0">
              <a:buNone/>
            </a:pPr>
            <a:r>
              <a:rPr lang="en-US" dirty="0"/>
              <a:t>2. Mobitz type I 2</a:t>
            </a:r>
            <a:r>
              <a:rPr lang="en-US" baseline="30000" dirty="0"/>
              <a:t>nd</a:t>
            </a:r>
            <a:r>
              <a:rPr lang="en-US" dirty="0"/>
              <a:t> degree AV block</a:t>
            </a:r>
          </a:p>
          <a:p>
            <a:pPr marL="0" indent="0">
              <a:buNone/>
            </a:pPr>
            <a:r>
              <a:rPr lang="en-US" dirty="0"/>
              <a:t>3. Atrial fibrillation</a:t>
            </a:r>
          </a:p>
          <a:p>
            <a:pPr marL="0" indent="0">
              <a:buNone/>
            </a:pPr>
            <a:r>
              <a:rPr lang="en-US" dirty="0"/>
              <a:t>4. Pulsus alternans</a:t>
            </a:r>
          </a:p>
        </p:txBody>
      </p:sp>
    </p:spTree>
    <p:extLst>
      <p:ext uri="{BB962C8B-B14F-4D97-AF65-F5344CB8AC3E}">
        <p14:creationId xmlns:p14="http://schemas.microsoft.com/office/powerpoint/2010/main" xmlns="" val="301238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828" y="421132"/>
            <a:ext cx="8645652" cy="632968"/>
          </a:xfrm>
        </p:spPr>
        <p:txBody>
          <a:bodyPr>
            <a:normAutofit/>
          </a:bodyPr>
          <a:lstStyle/>
          <a:p>
            <a:r>
              <a:rPr lang="en-US" sz="3600" dirty="0"/>
              <a:t>PHASES OF CARDIAC CYCLE</a:t>
            </a:r>
          </a:p>
        </p:txBody>
      </p:sp>
      <p:graphicFrame>
        <p:nvGraphicFramePr>
          <p:cNvPr id="4" name="Content Placeholder 3"/>
          <p:cNvGraphicFramePr>
            <a:graphicFrameLocks noGrp="1"/>
          </p:cNvGraphicFramePr>
          <p:nvPr>
            <p:ph idx="1"/>
          </p:nvPr>
        </p:nvGraphicFramePr>
        <p:xfrm>
          <a:off x="1775520" y="1268763"/>
          <a:ext cx="8640960" cy="5467997"/>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xmlns="" val="20000"/>
                    </a:ext>
                  </a:extLst>
                </a:gridCol>
                <a:gridCol w="4320480">
                  <a:extLst>
                    <a:ext uri="{9D8B030D-6E8A-4147-A177-3AD203B41FA5}">
                      <a16:colId xmlns:a16="http://schemas.microsoft.com/office/drawing/2014/main" xmlns="" val="20001"/>
                    </a:ext>
                  </a:extLst>
                </a:gridCol>
              </a:tblGrid>
              <a:tr h="452705">
                <a:tc>
                  <a:txBody>
                    <a:bodyPr/>
                    <a:lstStyle/>
                    <a:p>
                      <a:r>
                        <a:rPr lang="en-US" baseline="0" dirty="0"/>
                        <a:t>                PHASE</a:t>
                      </a:r>
                      <a:endParaRPr lang="en-US" dirty="0"/>
                    </a:p>
                  </a:txBody>
                  <a:tcPr/>
                </a:tc>
                <a:tc>
                  <a:txBody>
                    <a:bodyPr/>
                    <a:lstStyle/>
                    <a:p>
                      <a:r>
                        <a:rPr lang="en-US" dirty="0"/>
                        <a:t>DURATION</a:t>
                      </a:r>
                    </a:p>
                  </a:txBody>
                  <a:tcPr/>
                </a:tc>
                <a:extLst>
                  <a:ext uri="{0D108BD9-81ED-4DB2-BD59-A6C34878D82A}">
                    <a16:rowId xmlns:a16="http://schemas.microsoft.com/office/drawing/2014/main" xmlns="" val="10000"/>
                  </a:ext>
                </a:extLst>
              </a:tr>
              <a:tr h="452705">
                <a:tc>
                  <a:txBody>
                    <a:bodyPr/>
                    <a:lstStyle/>
                    <a:p>
                      <a:r>
                        <a:rPr lang="en-US" dirty="0"/>
                        <a:t>A</a:t>
                      </a:r>
                      <a:r>
                        <a:rPr lang="en-IN" dirty="0"/>
                        <a:t>trial systole – 2</a:t>
                      </a:r>
                      <a:r>
                        <a:rPr lang="en-IN" baseline="30000" dirty="0"/>
                        <a:t>nd</a:t>
                      </a:r>
                      <a:r>
                        <a:rPr lang="en-IN" dirty="0"/>
                        <a:t> rapid filling </a:t>
                      </a:r>
                      <a:endParaRPr lang="en-US" dirty="0"/>
                    </a:p>
                  </a:txBody>
                  <a:tcPr/>
                </a:tc>
                <a:tc>
                  <a:txBody>
                    <a:bodyPr/>
                    <a:lstStyle/>
                    <a:p>
                      <a:r>
                        <a:rPr lang="en-US" dirty="0"/>
                        <a:t>0.1sec</a:t>
                      </a:r>
                    </a:p>
                  </a:txBody>
                  <a:tcPr/>
                </a:tc>
                <a:extLst>
                  <a:ext uri="{0D108BD9-81ED-4DB2-BD59-A6C34878D82A}">
                    <a16:rowId xmlns:a16="http://schemas.microsoft.com/office/drawing/2014/main" xmlns="" val="10001"/>
                  </a:ext>
                </a:extLst>
              </a:tr>
              <a:tr h="689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Isovolumic</a:t>
                      </a:r>
                      <a:r>
                        <a:rPr lang="en-US" dirty="0"/>
                        <a:t> contraction </a:t>
                      </a:r>
                    </a:p>
                    <a:p>
                      <a:endParaRPr lang="en-US" dirty="0"/>
                    </a:p>
                  </a:txBody>
                  <a:tcPr/>
                </a:tc>
                <a:tc>
                  <a:txBody>
                    <a:bodyPr/>
                    <a:lstStyle/>
                    <a:p>
                      <a:r>
                        <a:rPr lang="en-US" dirty="0"/>
                        <a:t>0.05 sec</a:t>
                      </a:r>
                    </a:p>
                  </a:txBody>
                  <a:tcPr/>
                </a:tc>
                <a:extLst>
                  <a:ext uri="{0D108BD9-81ED-4DB2-BD59-A6C34878D82A}">
                    <a16:rowId xmlns:a16="http://schemas.microsoft.com/office/drawing/2014/main" xmlns="" val="10002"/>
                  </a:ext>
                </a:extLst>
              </a:tr>
              <a:tr h="689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Maximal ejection </a:t>
                      </a:r>
                    </a:p>
                    <a:p>
                      <a:endParaRPr lang="en-US" dirty="0"/>
                    </a:p>
                  </a:txBody>
                  <a:tcPr/>
                </a:tc>
                <a:tc>
                  <a:txBody>
                    <a:bodyPr/>
                    <a:lstStyle/>
                    <a:p>
                      <a:r>
                        <a:rPr lang="en-IN" dirty="0"/>
                        <a:t>0.11 sec.</a:t>
                      </a:r>
                      <a:endParaRPr lang="en-US" dirty="0"/>
                    </a:p>
                  </a:txBody>
                  <a:tcPr/>
                </a:tc>
                <a:extLst>
                  <a:ext uri="{0D108BD9-81ED-4DB2-BD59-A6C34878D82A}">
                    <a16:rowId xmlns:a16="http://schemas.microsoft.com/office/drawing/2014/main" xmlns="" val="10003"/>
                  </a:ext>
                </a:extLst>
              </a:tr>
              <a:tr h="437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Reduced ejection </a:t>
                      </a:r>
                    </a:p>
                    <a:p>
                      <a:endParaRPr lang="en-US" dirty="0"/>
                    </a:p>
                  </a:txBody>
                  <a:tcPr/>
                </a:tc>
                <a:tc>
                  <a:txBody>
                    <a:bodyPr/>
                    <a:lstStyle/>
                    <a:p>
                      <a:r>
                        <a:rPr lang="en-IN" dirty="0"/>
                        <a:t>0.14 sec.</a:t>
                      </a:r>
                      <a:endParaRPr lang="en-US" dirty="0"/>
                    </a:p>
                  </a:txBody>
                  <a:tcPr/>
                </a:tc>
                <a:extLst>
                  <a:ext uri="{0D108BD9-81ED-4DB2-BD59-A6C34878D82A}">
                    <a16:rowId xmlns:a16="http://schemas.microsoft.com/office/drawing/2014/main" xmlns="" val="10004"/>
                  </a:ext>
                </a:extLst>
              </a:tr>
              <a:tr h="452705">
                <a:tc>
                  <a:txBody>
                    <a:bodyPr/>
                    <a:lstStyle/>
                    <a:p>
                      <a:r>
                        <a:rPr lang="en-IN" dirty="0" err="1"/>
                        <a:t>Protodiastole</a:t>
                      </a:r>
                      <a:endParaRPr lang="en-US" dirty="0"/>
                    </a:p>
                  </a:txBody>
                  <a:tcPr/>
                </a:tc>
                <a:tc>
                  <a:txBody>
                    <a:bodyPr/>
                    <a:lstStyle/>
                    <a:p>
                      <a:r>
                        <a:rPr lang="en-US" dirty="0"/>
                        <a:t>0.04sec</a:t>
                      </a:r>
                    </a:p>
                  </a:txBody>
                  <a:tcPr/>
                </a:tc>
                <a:extLst>
                  <a:ext uri="{0D108BD9-81ED-4DB2-BD59-A6C34878D82A}">
                    <a16:rowId xmlns:a16="http://schemas.microsoft.com/office/drawing/2014/main" xmlns="" val="10005"/>
                  </a:ext>
                </a:extLst>
              </a:tr>
              <a:tr h="584055">
                <a:tc>
                  <a:txBody>
                    <a:bodyPr/>
                    <a:lstStyle/>
                    <a:p>
                      <a:r>
                        <a:rPr lang="en-US" dirty="0" err="1"/>
                        <a:t>Isovolumetric</a:t>
                      </a:r>
                      <a:r>
                        <a:rPr lang="en-US" baseline="0" dirty="0"/>
                        <a:t> relaxation</a:t>
                      </a:r>
                      <a:endParaRPr lang="en-US" dirty="0"/>
                    </a:p>
                  </a:txBody>
                  <a:tcPr/>
                </a:tc>
                <a:tc>
                  <a:txBody>
                    <a:bodyPr/>
                    <a:lstStyle/>
                    <a:p>
                      <a:r>
                        <a:rPr lang="en-US" dirty="0"/>
                        <a:t>0.06sec</a:t>
                      </a:r>
                    </a:p>
                  </a:txBody>
                  <a:tcPr/>
                </a:tc>
                <a:extLst>
                  <a:ext uri="{0D108BD9-81ED-4DB2-BD59-A6C34878D82A}">
                    <a16:rowId xmlns:a16="http://schemas.microsoft.com/office/drawing/2014/main" xmlns="" val="10006"/>
                  </a:ext>
                </a:extLst>
              </a:tr>
              <a:tr h="689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Rapid filling phase</a:t>
                      </a:r>
                      <a:endParaRPr lang="en-US" dirty="0"/>
                    </a:p>
                    <a:p>
                      <a:endParaRPr lang="en-US" dirty="0"/>
                    </a:p>
                  </a:txBody>
                  <a:tcPr/>
                </a:tc>
                <a:tc>
                  <a:txBody>
                    <a:bodyPr/>
                    <a:lstStyle/>
                    <a:p>
                      <a:r>
                        <a:rPr lang="en-US" dirty="0"/>
                        <a:t>0.11sec</a:t>
                      </a:r>
                    </a:p>
                  </a:txBody>
                  <a:tcPr/>
                </a:tc>
                <a:extLst>
                  <a:ext uri="{0D108BD9-81ED-4DB2-BD59-A6C34878D82A}">
                    <a16:rowId xmlns:a16="http://schemas.microsoft.com/office/drawing/2014/main" xmlns="" val="10007"/>
                  </a:ext>
                </a:extLst>
              </a:tr>
              <a:tr h="0">
                <a:tc>
                  <a:txBody>
                    <a:bodyPr/>
                    <a:lstStyle/>
                    <a:p>
                      <a:r>
                        <a:rPr lang="en-IN" dirty="0"/>
                        <a:t> </a:t>
                      </a:r>
                      <a:r>
                        <a:rPr lang="en-US" dirty="0"/>
                        <a:t>Reduce filling </a:t>
                      </a:r>
                      <a:r>
                        <a:rPr lang="en-US" dirty="0" err="1"/>
                        <a:t>phase,diastasis</a:t>
                      </a:r>
                      <a:endParaRPr lang="en-US" dirty="0"/>
                    </a:p>
                  </a:txBody>
                  <a:tcPr/>
                </a:tc>
                <a:tc>
                  <a:txBody>
                    <a:bodyPr/>
                    <a:lstStyle/>
                    <a:p>
                      <a:r>
                        <a:rPr lang="en-US" dirty="0"/>
                        <a:t>0.19sec</a:t>
                      </a:r>
                    </a:p>
                  </a:txBody>
                  <a:tcPr/>
                </a:tc>
                <a:extLst>
                  <a:ext uri="{0D108BD9-81ED-4DB2-BD59-A6C34878D82A}">
                    <a16:rowId xmlns:a16="http://schemas.microsoft.com/office/drawing/2014/main" xmlns="" val="10008"/>
                  </a:ext>
                </a:extLst>
              </a:tr>
              <a:tr h="452705">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377247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00" y="863600"/>
            <a:ext cx="10401300" cy="5313363"/>
          </a:xfrm>
        </p:spPr>
        <p:txBody>
          <a:bodyPr>
            <a:normAutofit/>
          </a:bodyPr>
          <a:lstStyle/>
          <a:p>
            <a:pPr>
              <a:lnSpc>
                <a:spcPct val="150000"/>
              </a:lnSpc>
            </a:pPr>
            <a:r>
              <a:rPr lang="en-US" sz="2400" b="1" dirty="0"/>
              <a:t>Tic-Tac rhythm – </a:t>
            </a:r>
            <a:r>
              <a:rPr lang="en-IN" sz="2400" b="1" dirty="0" err="1"/>
              <a:t>embryocardia</a:t>
            </a:r>
            <a:r>
              <a:rPr lang="en-IN" sz="2400" b="1" dirty="0"/>
              <a:t> / foetal rhythm</a:t>
            </a:r>
          </a:p>
          <a:p>
            <a:pPr marL="0" indent="0">
              <a:lnSpc>
                <a:spcPct val="150000"/>
              </a:lnSpc>
              <a:buNone/>
            </a:pPr>
            <a:r>
              <a:rPr lang="en-US" sz="2400" dirty="0"/>
              <a:t> </a:t>
            </a:r>
            <a:r>
              <a:rPr lang="en-IN" sz="2400" dirty="0"/>
              <a:t>   a] shock</a:t>
            </a:r>
          </a:p>
          <a:p>
            <a:pPr marL="0" indent="0">
              <a:lnSpc>
                <a:spcPct val="150000"/>
              </a:lnSpc>
              <a:buNone/>
            </a:pPr>
            <a:r>
              <a:rPr lang="en-US" sz="2400" dirty="0"/>
              <a:t> </a:t>
            </a:r>
            <a:r>
              <a:rPr lang="en-IN" sz="2400" dirty="0"/>
              <a:t>   b] myocarditis</a:t>
            </a:r>
          </a:p>
          <a:p>
            <a:pPr marL="0" indent="0">
              <a:lnSpc>
                <a:spcPct val="150000"/>
              </a:lnSpc>
              <a:buNone/>
            </a:pPr>
            <a:r>
              <a:rPr lang="en-US" sz="2400" dirty="0"/>
              <a:t> </a:t>
            </a:r>
            <a:r>
              <a:rPr lang="en-IN" sz="2400" dirty="0"/>
              <a:t>   c] severe AR</a:t>
            </a:r>
            <a:endParaRPr lang="en-US" sz="2400"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30</a:t>
            </a:fld>
            <a:endParaRPr lang="en-IN"/>
          </a:p>
        </p:txBody>
      </p:sp>
    </p:spTree>
    <p:extLst>
      <p:ext uri="{BB962C8B-B14F-4D97-AF65-F5344CB8AC3E}">
        <p14:creationId xmlns:p14="http://schemas.microsoft.com/office/powerpoint/2010/main" xmlns="" val="2111863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u="sng" dirty="0">
                <a:solidFill>
                  <a:srgbClr val="660066"/>
                </a:solidFill>
              </a:rPr>
              <a:t>SECOND HEART SOUND</a:t>
            </a:r>
          </a:p>
        </p:txBody>
      </p:sp>
      <p:pic>
        <p:nvPicPr>
          <p:cNvPr id="24579" name="Content Placeholder 3" descr="ph_listen_normal-heart.jpg"/>
          <p:cNvPicPr>
            <a:picLocks noGrp="1" noChangeAspect="1"/>
          </p:cNvPicPr>
          <p:nvPr>
            <p:ph idx="1"/>
          </p:nvPr>
        </p:nvPicPr>
        <p:blipFill>
          <a:blip r:embed="rId2">
            <a:extLst>
              <a:ext uri="{28A0092B-C50C-407E-A947-70E740481C1C}">
                <a14:useLocalDpi xmlns:a14="http://schemas.microsoft.com/office/drawing/2010/main" xmlns="" val="0"/>
              </a:ext>
            </a:extLst>
          </a:blip>
          <a:srcRect l="50508" t="-3528" b="-5061"/>
          <a:stretch>
            <a:fillRect/>
          </a:stretch>
        </p:blipFill>
        <p:spPr>
          <a:xfrm>
            <a:off x="4000501" y="1417638"/>
            <a:ext cx="4035425" cy="4495800"/>
          </a:xfrm>
        </p:spPr>
      </p:pic>
    </p:spTree>
    <p:extLst>
      <p:ext uri="{BB962C8B-B14F-4D97-AF65-F5344CB8AC3E}">
        <p14:creationId xmlns:p14="http://schemas.microsoft.com/office/powerpoint/2010/main" xmlns="" val="4059324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100" y="685801"/>
            <a:ext cx="10502900" cy="5952108"/>
          </a:xfrm>
        </p:spPr>
        <p:txBody>
          <a:bodyPr>
            <a:normAutofit/>
          </a:bodyPr>
          <a:lstStyle/>
          <a:p>
            <a:pPr>
              <a:lnSpc>
                <a:spcPct val="150000"/>
              </a:lnSpc>
            </a:pPr>
            <a:r>
              <a:rPr lang="en-US" altLang="en-US" dirty="0"/>
              <a:t>2 components Aortic and Pulmonary[ A2 P2]</a:t>
            </a:r>
          </a:p>
          <a:p>
            <a:pPr>
              <a:lnSpc>
                <a:spcPct val="150000"/>
              </a:lnSpc>
            </a:pPr>
            <a:r>
              <a:rPr lang="en-US" altLang="en-US" dirty="0"/>
              <a:t>Respiratory variations were described by </a:t>
            </a:r>
            <a:r>
              <a:rPr lang="en-US" altLang="en-US" dirty="0" err="1"/>
              <a:t>Potaine</a:t>
            </a:r>
            <a:r>
              <a:rPr lang="en-US" altLang="en-US" dirty="0"/>
              <a:t> in 1866.</a:t>
            </a:r>
          </a:p>
          <a:p>
            <a:pPr>
              <a:lnSpc>
                <a:spcPct val="150000"/>
              </a:lnSpc>
            </a:pPr>
            <a:endParaRPr lang="en-US" altLang="en-US" dirty="0"/>
          </a:p>
          <a:p>
            <a:pPr>
              <a:lnSpc>
                <a:spcPct val="150000"/>
              </a:lnSpc>
            </a:pPr>
            <a:r>
              <a:rPr lang="en-US" altLang="en-US" dirty="0"/>
              <a:t>As compared to S1 there are limited controversies over the exact genesis of S2 and the most accepted theory is by </a:t>
            </a:r>
            <a:r>
              <a:rPr lang="en-US" altLang="en-US" b="1" u="sng" dirty="0"/>
              <a:t>Shaver et al </a:t>
            </a:r>
          </a:p>
          <a:p>
            <a:pPr>
              <a:lnSpc>
                <a:spcPct val="150000"/>
              </a:lnSpc>
            </a:pPr>
            <a:endParaRPr lang="en-US" altLang="en-US" b="1" u="sng" dirty="0"/>
          </a:p>
          <a:p>
            <a:pPr>
              <a:lnSpc>
                <a:spcPct val="150000"/>
              </a:lnSpc>
            </a:pPr>
            <a:r>
              <a:rPr lang="en-US" altLang="en-US" dirty="0"/>
              <a:t>It states that the highest frequency sound is heard due to the vibrations of the great vessels due to sudden tensing of the supporting structures of the semilunar valves at the time of pressure crossover between the ventricles and the great arteries due to the deceleration of the blood mass</a:t>
            </a:r>
            <a:endParaRPr lang="en-US" altLang="en-US" b="1" u="sng" dirty="0"/>
          </a:p>
          <a:p>
            <a:pPr>
              <a:lnSpc>
                <a:spcPct val="150000"/>
              </a:lnSpc>
            </a:pPr>
            <a:endParaRPr lang="en-US" altLang="en-US" sz="2400" dirty="0"/>
          </a:p>
          <a:p>
            <a:endParaRPr lang="en-IN"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32</a:t>
            </a:fld>
            <a:endParaRPr lang="en-IN"/>
          </a:p>
        </p:txBody>
      </p:sp>
    </p:spTree>
    <p:extLst>
      <p:ext uri="{BB962C8B-B14F-4D97-AF65-F5344CB8AC3E}">
        <p14:creationId xmlns:p14="http://schemas.microsoft.com/office/powerpoint/2010/main" xmlns="" val="1056572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868548" y="598489"/>
            <a:ext cx="3530540" cy="801686"/>
          </a:xfrm>
        </p:spPr>
        <p:txBody>
          <a:bodyPr>
            <a:normAutofit/>
          </a:bodyPr>
          <a:lstStyle/>
          <a:p>
            <a:pPr eaLnBrk="1" hangingPunct="1"/>
            <a:r>
              <a:rPr lang="en-US" altLang="en-US" sz="3600" dirty="0"/>
              <a:t>GENESIS OF S2</a:t>
            </a:r>
          </a:p>
        </p:txBody>
      </p:sp>
      <p:sp>
        <p:nvSpPr>
          <p:cNvPr id="26627" name="TextBox 3"/>
          <p:cNvSpPr txBox="1">
            <a:spLocks noChangeArrowheads="1"/>
          </p:cNvSpPr>
          <p:nvPr/>
        </p:nvSpPr>
        <p:spPr bwMode="auto">
          <a:xfrm>
            <a:off x="4511675" y="1716089"/>
            <a:ext cx="19573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dirty="0"/>
              <a:t>LV End Systole</a:t>
            </a:r>
          </a:p>
        </p:txBody>
      </p:sp>
      <p:sp>
        <p:nvSpPr>
          <p:cNvPr id="26628" name="TextBox 4"/>
          <p:cNvSpPr txBox="1">
            <a:spLocks noChangeArrowheads="1"/>
          </p:cNvSpPr>
          <p:nvPr/>
        </p:nvSpPr>
        <p:spPr bwMode="auto">
          <a:xfrm>
            <a:off x="3717926" y="2306638"/>
            <a:ext cx="41132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dirty="0"/>
              <a:t>Flow into great vessels complete</a:t>
            </a:r>
          </a:p>
        </p:txBody>
      </p:sp>
      <p:sp>
        <p:nvSpPr>
          <p:cNvPr id="26629" name="TextBox 5"/>
          <p:cNvSpPr txBox="1">
            <a:spLocks noChangeArrowheads="1"/>
          </p:cNvSpPr>
          <p:nvPr/>
        </p:nvSpPr>
        <p:spPr bwMode="auto">
          <a:xfrm>
            <a:off x="2763475" y="3084514"/>
            <a:ext cx="722544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eaLnBrk="1" hangingPunct="1">
              <a:spcBef>
                <a:spcPct val="0"/>
              </a:spcBef>
              <a:buClrTx/>
              <a:buSzTx/>
              <a:buFontTx/>
              <a:buNone/>
            </a:pPr>
            <a:r>
              <a:rPr lang="en-US" altLang="en-US" sz="2200" dirty="0"/>
              <a:t>Sudden deceleration of the blood mass towards the Semilunar </a:t>
            </a:r>
          </a:p>
          <a:p>
            <a:pPr algn="ctr" eaLnBrk="1" hangingPunct="1">
              <a:spcBef>
                <a:spcPct val="0"/>
              </a:spcBef>
              <a:buClrTx/>
              <a:buSzTx/>
              <a:buFontTx/>
              <a:buNone/>
            </a:pPr>
            <a:r>
              <a:rPr lang="en-US" altLang="en-US" sz="2200" dirty="0"/>
              <a:t>Valves (</a:t>
            </a:r>
            <a:r>
              <a:rPr lang="en-US" altLang="en-US" sz="2200" dirty="0" err="1"/>
              <a:t>Ao</a:t>
            </a:r>
            <a:r>
              <a:rPr lang="en-US" altLang="en-US" sz="2200" dirty="0"/>
              <a:t>-LV and PA-RV pressure crossover)</a:t>
            </a:r>
          </a:p>
        </p:txBody>
      </p:sp>
      <p:sp>
        <p:nvSpPr>
          <p:cNvPr id="26630" name="TextBox 6"/>
          <p:cNvSpPr txBox="1">
            <a:spLocks noChangeArrowheads="1"/>
          </p:cNvSpPr>
          <p:nvPr/>
        </p:nvSpPr>
        <p:spPr bwMode="auto">
          <a:xfrm>
            <a:off x="3335338" y="4054476"/>
            <a:ext cx="5588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Cessation of Forward flow into great vessels</a:t>
            </a:r>
          </a:p>
        </p:txBody>
      </p:sp>
      <p:sp>
        <p:nvSpPr>
          <p:cNvPr id="26631" name="TextBox 7"/>
          <p:cNvSpPr txBox="1">
            <a:spLocks noChangeArrowheads="1"/>
          </p:cNvSpPr>
          <p:nvPr/>
        </p:nvSpPr>
        <p:spPr bwMode="auto">
          <a:xfrm>
            <a:off x="3717925" y="4678363"/>
            <a:ext cx="45100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Coaptation of the Semilunar Valves</a:t>
            </a:r>
          </a:p>
        </p:txBody>
      </p:sp>
      <p:sp>
        <p:nvSpPr>
          <p:cNvPr id="26632" name="TextBox 8"/>
          <p:cNvSpPr txBox="1">
            <a:spLocks noChangeArrowheads="1"/>
          </p:cNvSpPr>
          <p:nvPr/>
        </p:nvSpPr>
        <p:spPr bwMode="auto">
          <a:xfrm>
            <a:off x="2420878" y="5302251"/>
            <a:ext cx="75105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eaLnBrk="1" hangingPunct="1">
              <a:spcBef>
                <a:spcPct val="0"/>
              </a:spcBef>
              <a:buClrTx/>
              <a:buSzTx/>
              <a:buFontTx/>
              <a:buNone/>
            </a:pPr>
            <a:r>
              <a:rPr lang="en-US" altLang="en-US" sz="2400"/>
              <a:t>Abrupt tensing of the closed leaflets and vibration of LVOT </a:t>
            </a:r>
          </a:p>
          <a:p>
            <a:pPr algn="ctr" eaLnBrk="1" hangingPunct="1">
              <a:spcBef>
                <a:spcPct val="0"/>
              </a:spcBef>
              <a:buClrTx/>
              <a:buSzTx/>
              <a:buFontTx/>
              <a:buNone/>
            </a:pPr>
            <a:r>
              <a:rPr lang="en-US" altLang="en-US" sz="2400"/>
              <a:t>And RVOT and Great Vessels</a:t>
            </a:r>
          </a:p>
        </p:txBody>
      </p:sp>
      <p:sp>
        <p:nvSpPr>
          <p:cNvPr id="26633" name="TextBox 9"/>
          <p:cNvSpPr txBox="1">
            <a:spLocks noChangeArrowheads="1"/>
          </p:cNvSpPr>
          <p:nvPr/>
        </p:nvSpPr>
        <p:spPr bwMode="auto">
          <a:xfrm>
            <a:off x="4756150" y="6365876"/>
            <a:ext cx="16192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600"/>
              <a:t>A2 and P2</a:t>
            </a:r>
          </a:p>
        </p:txBody>
      </p:sp>
      <p:cxnSp>
        <p:nvCxnSpPr>
          <p:cNvPr id="12" name="Straight Arrow Connector 11"/>
          <p:cNvCxnSpPr>
            <a:cxnSpLocks noChangeShapeType="1"/>
          </p:cNvCxnSpPr>
          <p:nvPr/>
        </p:nvCxnSpPr>
        <p:spPr bwMode="auto">
          <a:xfrm>
            <a:off x="5465763" y="2084389"/>
            <a:ext cx="0" cy="33972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4" name="Straight Arrow Connector 13"/>
          <p:cNvCxnSpPr>
            <a:cxnSpLocks noChangeShapeType="1"/>
          </p:cNvCxnSpPr>
          <p:nvPr/>
        </p:nvCxnSpPr>
        <p:spPr bwMode="auto">
          <a:xfrm>
            <a:off x="5470525" y="2744789"/>
            <a:ext cx="0" cy="33972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5" name="Straight Arrow Connector 14"/>
          <p:cNvCxnSpPr>
            <a:cxnSpLocks noChangeShapeType="1"/>
          </p:cNvCxnSpPr>
          <p:nvPr/>
        </p:nvCxnSpPr>
        <p:spPr bwMode="auto">
          <a:xfrm>
            <a:off x="5470525" y="3714751"/>
            <a:ext cx="0" cy="33972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6" name="Straight Arrow Connector 15"/>
          <p:cNvCxnSpPr>
            <a:cxnSpLocks noChangeShapeType="1"/>
          </p:cNvCxnSpPr>
          <p:nvPr/>
        </p:nvCxnSpPr>
        <p:spPr bwMode="auto">
          <a:xfrm>
            <a:off x="5465763" y="4424364"/>
            <a:ext cx="0" cy="33972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7" name="Straight Arrow Connector 16"/>
          <p:cNvCxnSpPr>
            <a:cxnSpLocks noChangeShapeType="1"/>
          </p:cNvCxnSpPr>
          <p:nvPr/>
        </p:nvCxnSpPr>
        <p:spPr bwMode="auto">
          <a:xfrm>
            <a:off x="5491163" y="5048251"/>
            <a:ext cx="0" cy="33972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8" name="Straight Arrow Connector 17"/>
          <p:cNvCxnSpPr>
            <a:cxnSpLocks noChangeShapeType="1"/>
          </p:cNvCxnSpPr>
          <p:nvPr/>
        </p:nvCxnSpPr>
        <p:spPr bwMode="auto">
          <a:xfrm>
            <a:off x="5491163" y="5991226"/>
            <a:ext cx="0" cy="339725"/>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9" name="Straight Arrow Connector 18"/>
          <p:cNvCxnSpPr>
            <a:cxnSpLocks noChangeShapeType="1"/>
          </p:cNvCxnSpPr>
          <p:nvPr/>
        </p:nvCxnSpPr>
        <p:spPr bwMode="auto">
          <a:xfrm>
            <a:off x="5470525" y="5991226"/>
            <a:ext cx="0" cy="33972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867948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62100" y="495300"/>
            <a:ext cx="4483100" cy="749300"/>
          </a:xfrm>
        </p:spPr>
        <p:txBody>
          <a:bodyPr>
            <a:normAutofit/>
          </a:bodyPr>
          <a:lstStyle/>
          <a:p>
            <a:pPr eaLnBrk="1" hangingPunct="1"/>
            <a:r>
              <a:rPr lang="en-US" altLang="en-US" sz="3600" dirty="0"/>
              <a:t>CHARACTERISTICS OF S2</a:t>
            </a:r>
          </a:p>
        </p:txBody>
      </p:sp>
      <p:sp>
        <p:nvSpPr>
          <p:cNvPr id="28675" name="Content Placeholder 2"/>
          <p:cNvSpPr>
            <a:spLocks noGrp="1"/>
          </p:cNvSpPr>
          <p:nvPr>
            <p:ph sz="quarter" idx="1"/>
          </p:nvPr>
        </p:nvSpPr>
        <p:spPr>
          <a:xfrm>
            <a:off x="1562100" y="1333500"/>
            <a:ext cx="8728075" cy="5511800"/>
          </a:xfrm>
        </p:spPr>
        <p:txBody>
          <a:bodyPr>
            <a:normAutofit/>
          </a:bodyPr>
          <a:lstStyle/>
          <a:p>
            <a:pPr eaLnBrk="1" hangingPunct="1">
              <a:lnSpc>
                <a:spcPct val="150000"/>
              </a:lnSpc>
            </a:pPr>
            <a:r>
              <a:rPr lang="en-US" altLang="en-US" dirty="0"/>
              <a:t>High Frequency</a:t>
            </a:r>
          </a:p>
          <a:p>
            <a:pPr eaLnBrk="1" hangingPunct="1">
              <a:lnSpc>
                <a:spcPct val="150000"/>
              </a:lnSpc>
            </a:pPr>
            <a:r>
              <a:rPr lang="en-US" altLang="en-US" dirty="0"/>
              <a:t>Best Heard with Diaphragm</a:t>
            </a:r>
          </a:p>
          <a:p>
            <a:pPr eaLnBrk="1" hangingPunct="1">
              <a:lnSpc>
                <a:spcPct val="150000"/>
              </a:lnSpc>
            </a:pPr>
            <a:r>
              <a:rPr lang="en-US" altLang="en-US" dirty="0"/>
              <a:t>A2 louder than P2</a:t>
            </a:r>
          </a:p>
          <a:p>
            <a:pPr eaLnBrk="1" hangingPunct="1">
              <a:lnSpc>
                <a:spcPct val="150000"/>
              </a:lnSpc>
            </a:pPr>
            <a:r>
              <a:rPr lang="en-US" altLang="en-US" dirty="0"/>
              <a:t>Normally A2-P2 gap : 10-60msec</a:t>
            </a:r>
          </a:p>
          <a:p>
            <a:pPr eaLnBrk="1" hangingPunct="1">
              <a:lnSpc>
                <a:spcPct val="150000"/>
              </a:lnSpc>
            </a:pPr>
            <a:r>
              <a:rPr lang="en-US" altLang="en-US" dirty="0"/>
              <a:t>Average A2-P2 gap :40 </a:t>
            </a:r>
            <a:r>
              <a:rPr lang="en-US" altLang="en-US" dirty="0" err="1"/>
              <a:t>msec</a:t>
            </a:r>
            <a:r>
              <a:rPr lang="en-US" altLang="en-US" dirty="0"/>
              <a:t> best heard in Mid to late inspiration.</a:t>
            </a:r>
          </a:p>
          <a:p>
            <a:pPr eaLnBrk="1" hangingPunct="1">
              <a:lnSpc>
                <a:spcPct val="150000"/>
              </a:lnSpc>
            </a:pPr>
            <a:r>
              <a:rPr lang="en-US" altLang="en-US" dirty="0"/>
              <a:t>Narrow Splitting is gap &lt; 30msec </a:t>
            </a:r>
          </a:p>
          <a:p>
            <a:pPr eaLnBrk="1" hangingPunct="1">
              <a:lnSpc>
                <a:spcPct val="150000"/>
              </a:lnSpc>
            </a:pPr>
            <a:r>
              <a:rPr lang="en-US" altLang="en-US" dirty="0"/>
              <a:t>Splitting can be heard if gap &gt;20msec</a:t>
            </a:r>
          </a:p>
          <a:p>
            <a:pPr eaLnBrk="1" hangingPunct="1">
              <a:lnSpc>
                <a:spcPct val="150000"/>
              </a:lnSpc>
            </a:pPr>
            <a:r>
              <a:rPr lang="en-US" altLang="en-US" dirty="0"/>
              <a:t>With age the </a:t>
            </a:r>
            <a:r>
              <a:rPr lang="en-US" altLang="en-US" dirty="0" err="1"/>
              <a:t>the</a:t>
            </a:r>
            <a:r>
              <a:rPr lang="en-US" altLang="en-US" dirty="0"/>
              <a:t> A2-P2 gap reduces and its normal to find single S2 in both phases in aged&gt;40yrs </a:t>
            </a:r>
          </a:p>
        </p:txBody>
      </p:sp>
    </p:spTree>
    <p:extLst>
      <p:ext uri="{BB962C8B-B14F-4D97-AF65-F5344CB8AC3E}">
        <p14:creationId xmlns:p14="http://schemas.microsoft.com/office/powerpoint/2010/main" xmlns="" val="3048323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1706" y="552091"/>
            <a:ext cx="10836694" cy="6191609"/>
          </a:xfrm>
        </p:spPr>
        <p:txBody>
          <a:bodyPr>
            <a:normAutofit fontScale="70000" lnSpcReduction="20000"/>
          </a:bodyPr>
          <a:lstStyle/>
          <a:p>
            <a:pPr>
              <a:lnSpc>
                <a:spcPct val="150000"/>
              </a:lnSpc>
              <a:defRPr/>
            </a:pPr>
            <a:r>
              <a:rPr lang="en-US" sz="2200" b="1" dirty="0">
                <a:ea typeface="+mn-ea"/>
                <a:cs typeface="+mn-cs"/>
              </a:rPr>
              <a:t>A2</a:t>
            </a:r>
            <a:r>
              <a:rPr lang="en-US" sz="2200" dirty="0">
                <a:ea typeface="+mn-ea"/>
                <a:cs typeface="+mn-cs"/>
              </a:rPr>
              <a:t>: Can be heard at R/L 2</a:t>
            </a:r>
            <a:r>
              <a:rPr lang="en-US" sz="2200" baseline="30000" dirty="0">
                <a:ea typeface="+mn-ea"/>
                <a:cs typeface="+mn-cs"/>
              </a:rPr>
              <a:t>nd</a:t>
            </a:r>
            <a:r>
              <a:rPr lang="en-US" sz="2200" dirty="0">
                <a:ea typeface="+mn-ea"/>
                <a:cs typeface="+mn-cs"/>
              </a:rPr>
              <a:t> ICS and apex</a:t>
            </a:r>
          </a:p>
          <a:p>
            <a:pPr marL="0" indent="0">
              <a:lnSpc>
                <a:spcPct val="150000"/>
              </a:lnSpc>
              <a:buNone/>
              <a:defRPr/>
            </a:pPr>
            <a:r>
              <a:rPr lang="en-US" sz="2200" dirty="0">
                <a:ea typeface="+mn-ea"/>
                <a:cs typeface="+mn-cs"/>
              </a:rPr>
              <a:t>         Best heard at apex</a:t>
            </a:r>
          </a:p>
          <a:p>
            <a:pPr marL="0" indent="0">
              <a:lnSpc>
                <a:spcPct val="150000"/>
              </a:lnSpc>
              <a:buNone/>
              <a:defRPr/>
            </a:pPr>
            <a:r>
              <a:rPr lang="en-US" sz="2200" dirty="0">
                <a:ea typeface="+mn-ea"/>
                <a:cs typeface="+mn-cs"/>
              </a:rPr>
              <a:t>         If palpable /Tambour A2(*) : Always pathology</a:t>
            </a:r>
          </a:p>
          <a:p>
            <a:pPr marL="0" indent="0">
              <a:lnSpc>
                <a:spcPct val="150000"/>
              </a:lnSpc>
              <a:buNone/>
              <a:defRPr/>
            </a:pPr>
            <a:r>
              <a:rPr lang="en-US" sz="2200" b="1" dirty="0">
                <a:ea typeface="+mn-ea"/>
                <a:cs typeface="+mn-cs"/>
              </a:rPr>
              <a:t>   P2: </a:t>
            </a:r>
            <a:r>
              <a:rPr lang="en-US" sz="2200" dirty="0">
                <a:ea typeface="+mn-ea"/>
                <a:cs typeface="+mn-cs"/>
              </a:rPr>
              <a:t>Best heard at Left 2-4</a:t>
            </a:r>
            <a:r>
              <a:rPr lang="en-US" sz="2200" baseline="30000" dirty="0">
                <a:ea typeface="+mn-ea"/>
                <a:cs typeface="+mn-cs"/>
              </a:rPr>
              <a:t>th</a:t>
            </a:r>
            <a:r>
              <a:rPr lang="en-US" sz="2200" dirty="0">
                <a:ea typeface="+mn-ea"/>
                <a:cs typeface="+mn-cs"/>
              </a:rPr>
              <a:t> ICS</a:t>
            </a:r>
          </a:p>
          <a:p>
            <a:pPr marL="0" indent="0">
              <a:lnSpc>
                <a:spcPct val="150000"/>
              </a:lnSpc>
              <a:buNone/>
              <a:defRPr/>
            </a:pPr>
            <a:r>
              <a:rPr lang="en-US" sz="2200" dirty="0">
                <a:ea typeface="+mn-ea"/>
                <a:cs typeface="+mn-cs"/>
              </a:rPr>
              <a:t>         If heard at apex or if palpable: Pathological</a:t>
            </a:r>
          </a:p>
          <a:p>
            <a:pPr marL="0" indent="0">
              <a:lnSpc>
                <a:spcPct val="150000"/>
              </a:lnSpc>
              <a:buNone/>
              <a:defRPr/>
            </a:pPr>
            <a:endParaRPr lang="en-US" sz="2200" dirty="0">
              <a:ea typeface="+mn-ea"/>
              <a:cs typeface="+mn-cs"/>
            </a:endParaRPr>
          </a:p>
          <a:p>
            <a:pPr>
              <a:lnSpc>
                <a:spcPct val="150000"/>
              </a:lnSpc>
            </a:pPr>
            <a:r>
              <a:rPr lang="en-US" sz="2200" dirty="0"/>
              <a:t>S2 is louder and shorter than S1 due to</a:t>
            </a:r>
          </a:p>
          <a:p>
            <a:pPr marL="0" indent="0">
              <a:lnSpc>
                <a:spcPct val="150000"/>
              </a:lnSpc>
              <a:buNone/>
            </a:pPr>
            <a:r>
              <a:rPr lang="en-US" sz="2200" dirty="0"/>
              <a:t>    a] Elasticity-</a:t>
            </a:r>
            <a:r>
              <a:rPr lang="en-US" sz="1600" dirty="0"/>
              <a:t> </a:t>
            </a:r>
            <a:r>
              <a:rPr lang="en-US" sz="2600" dirty="0"/>
              <a:t>Elasticity of </a:t>
            </a:r>
            <a:r>
              <a:rPr lang="en-US" sz="2600" dirty="0" err="1"/>
              <a:t>semilunar</a:t>
            </a:r>
            <a:r>
              <a:rPr lang="en-US" sz="2600" dirty="0"/>
              <a:t> valves and arteries is much lower than AV valves and ventricular walls</a:t>
            </a:r>
          </a:p>
          <a:p>
            <a:pPr marL="0" indent="0">
              <a:lnSpc>
                <a:spcPct val="150000"/>
              </a:lnSpc>
              <a:buNone/>
            </a:pPr>
            <a:r>
              <a:rPr lang="en-US" sz="2200" dirty="0"/>
              <a:t>    b] Rate of oscillation - </a:t>
            </a:r>
            <a:r>
              <a:rPr lang="en-US" sz="2400" dirty="0"/>
              <a:t>High Rate of oscillation in </a:t>
            </a:r>
            <a:r>
              <a:rPr lang="en-US" sz="2400" dirty="0" err="1"/>
              <a:t>semilunar</a:t>
            </a:r>
            <a:r>
              <a:rPr lang="en-US" sz="2400" dirty="0"/>
              <a:t> valves and arteries causes early and rapid damping out of sound</a:t>
            </a:r>
            <a:endParaRPr lang="en-IN" sz="2400" dirty="0"/>
          </a:p>
          <a:p>
            <a:pPr marL="0" indent="0">
              <a:lnSpc>
                <a:spcPct val="150000"/>
              </a:lnSpc>
              <a:buNone/>
            </a:pPr>
            <a:endParaRPr lang="en-US" sz="2200" dirty="0"/>
          </a:p>
          <a:p>
            <a:pPr marL="0" indent="0">
              <a:lnSpc>
                <a:spcPct val="150000"/>
              </a:lnSpc>
              <a:buNone/>
              <a:defRPr/>
            </a:pPr>
            <a:endParaRPr lang="en-US" dirty="0">
              <a:ea typeface="+mn-ea"/>
              <a:cs typeface="+mn-cs"/>
            </a:endParaRPr>
          </a:p>
          <a:p>
            <a:pPr marL="0" indent="0">
              <a:lnSpc>
                <a:spcPct val="150000"/>
              </a:lnSpc>
              <a:buNone/>
              <a:defRPr/>
            </a:pPr>
            <a:r>
              <a:rPr lang="en-US" dirty="0">
                <a:ea typeface="+mn-ea"/>
                <a:cs typeface="+mn-cs"/>
              </a:rPr>
              <a:t>        </a:t>
            </a:r>
          </a:p>
        </p:txBody>
      </p:sp>
    </p:spTree>
    <p:extLst>
      <p:ext uri="{BB962C8B-B14F-4D97-AF65-F5344CB8AC3E}">
        <p14:creationId xmlns:p14="http://schemas.microsoft.com/office/powerpoint/2010/main" xmlns="" val="3431421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82763" y="422275"/>
            <a:ext cx="8153400" cy="990600"/>
          </a:xfrm>
        </p:spPr>
        <p:txBody>
          <a:bodyPr>
            <a:normAutofit/>
          </a:bodyPr>
          <a:lstStyle/>
          <a:p>
            <a:pPr eaLnBrk="1" hangingPunct="1"/>
            <a:r>
              <a:rPr lang="en-US" altLang="en-US" sz="3600" dirty="0"/>
              <a:t>RESPIRATION AND S2</a:t>
            </a:r>
          </a:p>
        </p:txBody>
      </p:sp>
      <p:sp>
        <p:nvSpPr>
          <p:cNvPr id="30723" name="TextBox 3"/>
          <p:cNvSpPr txBox="1">
            <a:spLocks noChangeArrowheads="1"/>
          </p:cNvSpPr>
          <p:nvPr/>
        </p:nvSpPr>
        <p:spPr bwMode="auto">
          <a:xfrm>
            <a:off x="4229101" y="1484313"/>
            <a:ext cx="18018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INSPIRATION</a:t>
            </a:r>
          </a:p>
        </p:txBody>
      </p:sp>
      <p:sp>
        <p:nvSpPr>
          <p:cNvPr id="30725" name="TextBox 5"/>
          <p:cNvSpPr txBox="1">
            <a:spLocks noChangeArrowheads="1"/>
          </p:cNvSpPr>
          <p:nvPr/>
        </p:nvSpPr>
        <p:spPr bwMode="auto">
          <a:xfrm>
            <a:off x="3454400" y="2332832"/>
            <a:ext cx="41592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dirty="0"/>
              <a:t>Decreased </a:t>
            </a:r>
            <a:r>
              <a:rPr lang="en-US" altLang="en-US" sz="2400" dirty="0" err="1"/>
              <a:t>Intrathorasic</a:t>
            </a:r>
            <a:r>
              <a:rPr lang="en-US" altLang="en-US" sz="2400" dirty="0"/>
              <a:t> Pressure</a:t>
            </a:r>
          </a:p>
        </p:txBody>
      </p:sp>
      <p:sp>
        <p:nvSpPr>
          <p:cNvPr id="30726" name="TextBox 7"/>
          <p:cNvSpPr txBox="1">
            <a:spLocks noChangeArrowheads="1"/>
          </p:cNvSpPr>
          <p:nvPr/>
        </p:nvSpPr>
        <p:spPr bwMode="auto">
          <a:xfrm>
            <a:off x="2513013" y="3257550"/>
            <a:ext cx="77771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dirty="0"/>
              <a:t>Increased Blood to RV and relatively less blood from PV to LA </a:t>
            </a:r>
          </a:p>
        </p:txBody>
      </p:sp>
      <p:sp>
        <p:nvSpPr>
          <p:cNvPr id="30727" name="TextBox 8"/>
          <p:cNvSpPr txBox="1">
            <a:spLocks noChangeArrowheads="1"/>
          </p:cNvSpPr>
          <p:nvPr/>
        </p:nvSpPr>
        <p:spPr bwMode="auto">
          <a:xfrm>
            <a:off x="1981994" y="4006851"/>
            <a:ext cx="85074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dirty="0"/>
              <a:t>Prolonged RV systole and LV systole either unchanged or decreased</a:t>
            </a:r>
          </a:p>
        </p:txBody>
      </p:sp>
      <p:sp>
        <p:nvSpPr>
          <p:cNvPr id="30728" name="TextBox 9"/>
          <p:cNvSpPr txBox="1">
            <a:spLocks noChangeArrowheads="1"/>
          </p:cNvSpPr>
          <p:nvPr/>
        </p:nvSpPr>
        <p:spPr bwMode="auto">
          <a:xfrm>
            <a:off x="1782763" y="4740276"/>
            <a:ext cx="85074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dirty="0"/>
              <a:t>RV ejection and Q-P2 increases and Q-A2 unchanged or decreased</a:t>
            </a:r>
          </a:p>
        </p:txBody>
      </p:sp>
      <p:sp>
        <p:nvSpPr>
          <p:cNvPr id="30729" name="TextBox 10"/>
          <p:cNvSpPr txBox="1">
            <a:spLocks noChangeArrowheads="1"/>
          </p:cNvSpPr>
          <p:nvPr/>
        </p:nvSpPr>
        <p:spPr bwMode="auto">
          <a:xfrm>
            <a:off x="1524000" y="5602290"/>
            <a:ext cx="896540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eaLnBrk="1" hangingPunct="1">
              <a:spcBef>
                <a:spcPct val="0"/>
              </a:spcBef>
              <a:buClrTx/>
              <a:buSzTx/>
              <a:buFontTx/>
              <a:buNone/>
            </a:pPr>
            <a:r>
              <a:rPr lang="en-US" altLang="en-US" sz="2400" dirty="0"/>
              <a:t>Several beats later and during expiration this increased BV enters LV and Q-A2 increases, Q-P2 again decreases</a:t>
            </a:r>
          </a:p>
          <a:p>
            <a:pPr algn="ctr" eaLnBrk="1" hangingPunct="1">
              <a:spcBef>
                <a:spcPct val="0"/>
              </a:spcBef>
              <a:buClrTx/>
              <a:buSzTx/>
              <a:buFontTx/>
              <a:buNone/>
            </a:pPr>
            <a:endParaRPr lang="en-US" altLang="en-US" sz="2400" dirty="0"/>
          </a:p>
        </p:txBody>
      </p:sp>
      <p:cxnSp>
        <p:nvCxnSpPr>
          <p:cNvPr id="17" name="Straight Arrow Connector 16"/>
          <p:cNvCxnSpPr>
            <a:cxnSpLocks noChangeShapeType="1"/>
          </p:cNvCxnSpPr>
          <p:nvPr/>
        </p:nvCxnSpPr>
        <p:spPr bwMode="auto">
          <a:xfrm>
            <a:off x="4972050" y="1946275"/>
            <a:ext cx="0" cy="446088"/>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9" name="Straight Arrow Connector 18"/>
          <p:cNvCxnSpPr>
            <a:cxnSpLocks noChangeShapeType="1"/>
          </p:cNvCxnSpPr>
          <p:nvPr/>
        </p:nvCxnSpPr>
        <p:spPr bwMode="auto">
          <a:xfrm>
            <a:off x="4972050" y="5138738"/>
            <a:ext cx="0" cy="444500"/>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20" name="Straight Arrow Connector 19"/>
          <p:cNvCxnSpPr>
            <a:cxnSpLocks noChangeShapeType="1"/>
          </p:cNvCxnSpPr>
          <p:nvPr/>
        </p:nvCxnSpPr>
        <p:spPr bwMode="auto">
          <a:xfrm>
            <a:off x="4991100" y="4435475"/>
            <a:ext cx="0" cy="446088"/>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21" name="Straight Arrow Connector 20"/>
          <p:cNvCxnSpPr>
            <a:cxnSpLocks noChangeShapeType="1"/>
          </p:cNvCxnSpPr>
          <p:nvPr/>
        </p:nvCxnSpPr>
        <p:spPr bwMode="auto">
          <a:xfrm>
            <a:off x="4991100" y="3678237"/>
            <a:ext cx="0" cy="446088"/>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22" name="Straight Arrow Connector 21"/>
          <p:cNvCxnSpPr>
            <a:cxnSpLocks noChangeShapeType="1"/>
          </p:cNvCxnSpPr>
          <p:nvPr/>
        </p:nvCxnSpPr>
        <p:spPr bwMode="auto">
          <a:xfrm>
            <a:off x="4972050" y="2794794"/>
            <a:ext cx="0" cy="444500"/>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053385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900" y="1041400"/>
            <a:ext cx="10375900" cy="5549900"/>
          </a:xfrm>
        </p:spPr>
        <p:txBody>
          <a:bodyPr>
            <a:normAutofit/>
          </a:bodyPr>
          <a:lstStyle/>
          <a:p>
            <a:pPr>
              <a:lnSpc>
                <a:spcPct val="150000"/>
              </a:lnSpc>
            </a:pPr>
            <a:endParaRPr lang="en-US" dirty="0"/>
          </a:p>
          <a:p>
            <a:pPr>
              <a:lnSpc>
                <a:spcPct val="150000"/>
              </a:lnSpc>
            </a:pPr>
            <a:r>
              <a:rPr lang="en-US" sz="2400" b="1" dirty="0"/>
              <a:t>Incisura - </a:t>
            </a:r>
            <a:r>
              <a:rPr lang="en-US" sz="2400" dirty="0"/>
              <a:t>represents peak deceleration of blood mass and immediately is followed by a rebound of pressure[</a:t>
            </a:r>
            <a:r>
              <a:rPr lang="en-US" sz="2400" dirty="0" err="1"/>
              <a:t>dicrotic</a:t>
            </a:r>
            <a:r>
              <a:rPr lang="en-US" sz="2400" dirty="0"/>
              <a:t> notch].</a:t>
            </a:r>
          </a:p>
          <a:p>
            <a:pPr>
              <a:lnSpc>
                <a:spcPct val="150000"/>
              </a:lnSpc>
            </a:pPr>
            <a:endParaRPr lang="en-US" sz="2400" dirty="0"/>
          </a:p>
          <a:p>
            <a:pPr>
              <a:lnSpc>
                <a:spcPct val="150000"/>
              </a:lnSpc>
            </a:pPr>
            <a:r>
              <a:rPr lang="en-US" sz="2400" b="1" dirty="0"/>
              <a:t>Hangout interval[HI]- </a:t>
            </a:r>
            <a:r>
              <a:rPr lang="en-US" sz="2400" dirty="0"/>
              <a:t>distance in time between ventricular systolic pressure and its great vessel at the level of incisura.</a:t>
            </a:r>
            <a:endParaRPr lang="en-US" sz="2400" b="1" dirty="0"/>
          </a:p>
          <a:p>
            <a:pPr>
              <a:lnSpc>
                <a:spcPct val="150000"/>
              </a:lnSpc>
            </a:pPr>
            <a:endParaRPr lang="en-US" sz="2400" b="1" dirty="0"/>
          </a:p>
          <a:p>
            <a:endParaRPr lang="en-IN" dirty="0"/>
          </a:p>
          <a:p>
            <a:endParaRPr lang="en-IN"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37</a:t>
            </a:fld>
            <a:endParaRPr lang="en-IN"/>
          </a:p>
        </p:txBody>
      </p:sp>
    </p:spTree>
    <p:extLst>
      <p:ext uri="{BB962C8B-B14F-4D97-AF65-F5344CB8AC3E}">
        <p14:creationId xmlns:p14="http://schemas.microsoft.com/office/powerpoint/2010/main" xmlns="" val="809832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sz="quarter" idx="1"/>
          </p:nvPr>
        </p:nvSpPr>
        <p:spPr>
          <a:xfrm>
            <a:off x="1273174" y="977900"/>
            <a:ext cx="9788525" cy="5232400"/>
          </a:xfrm>
        </p:spPr>
        <p:txBody>
          <a:bodyPr/>
          <a:lstStyle/>
          <a:p>
            <a:pPr eaLnBrk="1" hangingPunct="1">
              <a:lnSpc>
                <a:spcPct val="150000"/>
              </a:lnSpc>
            </a:pPr>
            <a:r>
              <a:rPr lang="en-US" altLang="en-US" dirty="0"/>
              <a:t>After the pressure cross over the valves should close but due to the inertia of the moving blood mass the valves remain open for a brief period and this period is hangout interval and it depends upon the vascular impedance of the great vessels.</a:t>
            </a:r>
          </a:p>
          <a:p>
            <a:pPr eaLnBrk="1" hangingPunct="1">
              <a:lnSpc>
                <a:spcPct val="150000"/>
              </a:lnSpc>
            </a:pPr>
            <a:r>
              <a:rPr lang="en-US" altLang="en-US" dirty="0"/>
              <a:t>Higher the resistance lower the H.I.</a:t>
            </a:r>
          </a:p>
          <a:p>
            <a:pPr>
              <a:lnSpc>
                <a:spcPct val="150000"/>
              </a:lnSpc>
            </a:pPr>
            <a:r>
              <a:rPr lang="en-US" dirty="0"/>
              <a:t>HI also defined as interval from crossover of pressures to the actual occurrence of sound</a:t>
            </a:r>
          </a:p>
          <a:p>
            <a:pPr>
              <a:lnSpc>
                <a:spcPct val="150000"/>
              </a:lnSpc>
            </a:pPr>
            <a:endParaRPr lang="en-US" dirty="0"/>
          </a:p>
          <a:p>
            <a:pPr eaLnBrk="1" hangingPunct="1">
              <a:lnSpc>
                <a:spcPct val="150000"/>
              </a:lnSpc>
            </a:pPr>
            <a:endParaRPr lang="en-US" altLang="en-US" dirty="0"/>
          </a:p>
        </p:txBody>
      </p:sp>
    </p:spTree>
    <p:extLst>
      <p:ext uri="{BB962C8B-B14F-4D97-AF65-F5344CB8AC3E}">
        <p14:creationId xmlns:p14="http://schemas.microsoft.com/office/powerpoint/2010/main" xmlns="" val="1900363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387600" y="794029"/>
            <a:ext cx="6438900" cy="5568779"/>
          </a:xfrm>
        </p:spPr>
      </p:pic>
      <p:sp>
        <p:nvSpPr>
          <p:cNvPr id="4" name="Slide Number Placeholder 3"/>
          <p:cNvSpPr>
            <a:spLocks noGrp="1"/>
          </p:cNvSpPr>
          <p:nvPr>
            <p:ph type="sldNum" sz="quarter" idx="12"/>
          </p:nvPr>
        </p:nvSpPr>
        <p:spPr/>
        <p:txBody>
          <a:bodyPr/>
          <a:lstStyle/>
          <a:p>
            <a:fld id="{C6426FDB-7E1F-4155-B3C1-9D08CD771AAA}" type="slidenum">
              <a:rPr lang="en-IN" smtClean="0"/>
              <a:pPr/>
              <a:t>39</a:t>
            </a:fld>
            <a:endParaRPr lang="en-IN"/>
          </a:p>
        </p:txBody>
      </p:sp>
    </p:spTree>
    <p:extLst>
      <p:ext uri="{BB962C8B-B14F-4D97-AF65-F5344CB8AC3E}">
        <p14:creationId xmlns:p14="http://schemas.microsoft.com/office/powerpoint/2010/main" xmlns="" val="316870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426FDB-7E1F-4155-B3C1-9D08CD771AAA}" type="slidenum">
              <a:rPr lang="en-IN" smtClean="0"/>
              <a:pPr/>
              <a:t>4</a:t>
            </a:fld>
            <a:endParaRPr lang="en-IN"/>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76400" y="673100"/>
            <a:ext cx="8509000" cy="5599684"/>
          </a:xfrm>
        </p:spPr>
      </p:pic>
    </p:spTree>
    <p:extLst>
      <p:ext uri="{BB962C8B-B14F-4D97-AF65-F5344CB8AC3E}">
        <p14:creationId xmlns:p14="http://schemas.microsoft.com/office/powerpoint/2010/main" xmlns="" val="1599652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136775" y="392115"/>
            <a:ext cx="7502525" cy="785812"/>
          </a:xfrm>
        </p:spPr>
        <p:txBody>
          <a:bodyPr>
            <a:normAutofit/>
          </a:bodyPr>
          <a:lstStyle/>
          <a:p>
            <a:pPr eaLnBrk="1" hangingPunct="1"/>
            <a:r>
              <a:rPr lang="en-US" altLang="en-US" sz="3600" dirty="0"/>
              <a:t>Importance of Hangout Interval</a:t>
            </a:r>
          </a:p>
        </p:txBody>
      </p:sp>
      <p:sp>
        <p:nvSpPr>
          <p:cNvPr id="35843" name="TextBox 3"/>
          <p:cNvSpPr txBox="1">
            <a:spLocks noChangeArrowheads="1"/>
          </p:cNvSpPr>
          <p:nvPr/>
        </p:nvSpPr>
        <p:spPr bwMode="auto">
          <a:xfrm>
            <a:off x="1936750" y="1487489"/>
            <a:ext cx="10033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800"/>
              <a:t>Aorta</a:t>
            </a:r>
          </a:p>
        </p:txBody>
      </p:sp>
      <p:sp>
        <p:nvSpPr>
          <p:cNvPr id="35844" name="TextBox 4"/>
          <p:cNvSpPr txBox="1">
            <a:spLocks noChangeArrowheads="1"/>
          </p:cNvSpPr>
          <p:nvPr/>
        </p:nvSpPr>
        <p:spPr bwMode="auto">
          <a:xfrm>
            <a:off x="1674813" y="2243138"/>
            <a:ext cx="46863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High Resistance and Low Compliance</a:t>
            </a:r>
          </a:p>
          <a:p>
            <a:pPr eaLnBrk="1" hangingPunct="1">
              <a:spcBef>
                <a:spcPct val="0"/>
              </a:spcBef>
              <a:buClrTx/>
              <a:buSzTx/>
              <a:buFontTx/>
              <a:buNone/>
            </a:pPr>
            <a:r>
              <a:rPr lang="en-US" altLang="en-US" sz="2400"/>
              <a:t>Lesser distensibility</a:t>
            </a:r>
          </a:p>
        </p:txBody>
      </p:sp>
      <p:sp>
        <p:nvSpPr>
          <p:cNvPr id="35845" name="TextBox 5"/>
          <p:cNvSpPr txBox="1">
            <a:spLocks noChangeArrowheads="1"/>
          </p:cNvSpPr>
          <p:nvPr/>
        </p:nvSpPr>
        <p:spPr bwMode="auto">
          <a:xfrm>
            <a:off x="1724025" y="3170238"/>
            <a:ext cx="480218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Recoil from the ejection of blood from</a:t>
            </a:r>
          </a:p>
          <a:p>
            <a:pPr eaLnBrk="1" hangingPunct="1">
              <a:spcBef>
                <a:spcPct val="0"/>
              </a:spcBef>
              <a:buClrTx/>
              <a:buSzTx/>
              <a:buFontTx/>
              <a:buNone/>
            </a:pPr>
            <a:r>
              <a:rPr lang="en-US" altLang="en-US" sz="2400"/>
              <a:t>Aorta is brisk</a:t>
            </a:r>
          </a:p>
        </p:txBody>
      </p:sp>
      <p:sp>
        <p:nvSpPr>
          <p:cNvPr id="35846" name="TextBox 6"/>
          <p:cNvSpPr txBox="1">
            <a:spLocks noChangeArrowheads="1"/>
          </p:cNvSpPr>
          <p:nvPr/>
        </p:nvSpPr>
        <p:spPr bwMode="auto">
          <a:xfrm>
            <a:off x="1820863" y="4210051"/>
            <a:ext cx="40624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Vibrations are relatively sooner</a:t>
            </a:r>
          </a:p>
        </p:txBody>
      </p:sp>
      <p:sp>
        <p:nvSpPr>
          <p:cNvPr id="35847" name="TextBox 7"/>
          <p:cNvSpPr txBox="1">
            <a:spLocks noChangeArrowheads="1"/>
          </p:cNvSpPr>
          <p:nvPr/>
        </p:nvSpPr>
        <p:spPr bwMode="auto">
          <a:xfrm>
            <a:off x="1820864" y="4881563"/>
            <a:ext cx="507523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A2 and incisura come immediately after</a:t>
            </a:r>
          </a:p>
          <a:p>
            <a:pPr eaLnBrk="1" hangingPunct="1">
              <a:spcBef>
                <a:spcPct val="0"/>
              </a:spcBef>
              <a:buClrTx/>
              <a:buSzTx/>
              <a:buFontTx/>
              <a:buNone/>
            </a:pPr>
            <a:r>
              <a:rPr lang="en-US" altLang="en-US" sz="2400"/>
              <a:t>LV ejection</a:t>
            </a:r>
          </a:p>
        </p:txBody>
      </p:sp>
      <p:sp>
        <p:nvSpPr>
          <p:cNvPr id="35848" name="TextBox 8"/>
          <p:cNvSpPr txBox="1">
            <a:spLocks noChangeArrowheads="1"/>
          </p:cNvSpPr>
          <p:nvPr/>
        </p:nvSpPr>
        <p:spPr bwMode="auto">
          <a:xfrm>
            <a:off x="1936750" y="6159501"/>
            <a:ext cx="32273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Smaller Hangout Interval</a:t>
            </a:r>
          </a:p>
        </p:txBody>
      </p:sp>
      <p:sp>
        <p:nvSpPr>
          <p:cNvPr id="35849" name="TextBox 9"/>
          <p:cNvSpPr txBox="1">
            <a:spLocks noChangeArrowheads="1"/>
          </p:cNvSpPr>
          <p:nvPr/>
        </p:nvSpPr>
        <p:spPr bwMode="auto">
          <a:xfrm>
            <a:off x="7597775" y="1563689"/>
            <a:ext cx="2692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800"/>
              <a:t>Pulmonary Artery</a:t>
            </a:r>
          </a:p>
        </p:txBody>
      </p:sp>
      <p:sp>
        <p:nvSpPr>
          <p:cNvPr id="35850" name="TextBox 10"/>
          <p:cNvSpPr txBox="1">
            <a:spLocks noChangeArrowheads="1"/>
          </p:cNvSpPr>
          <p:nvPr/>
        </p:nvSpPr>
        <p:spPr bwMode="auto">
          <a:xfrm>
            <a:off x="6867526" y="2243138"/>
            <a:ext cx="39020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Low Resistance &amp; High Compliance </a:t>
            </a:r>
          </a:p>
        </p:txBody>
      </p:sp>
      <p:sp>
        <p:nvSpPr>
          <p:cNvPr id="35851" name="TextBox 11"/>
          <p:cNvSpPr txBox="1">
            <a:spLocks noChangeArrowheads="1"/>
          </p:cNvSpPr>
          <p:nvPr/>
        </p:nvSpPr>
        <p:spPr bwMode="auto">
          <a:xfrm>
            <a:off x="6896100" y="3184526"/>
            <a:ext cx="37925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Recoil is delayed</a:t>
            </a:r>
          </a:p>
          <a:p>
            <a:pPr eaLnBrk="1" hangingPunct="1">
              <a:spcBef>
                <a:spcPct val="0"/>
              </a:spcBef>
              <a:buClrTx/>
              <a:buSzTx/>
              <a:buFontTx/>
              <a:buNone/>
            </a:pPr>
            <a:r>
              <a:rPr lang="en-US" altLang="en-US" sz="2400"/>
              <a:t>As there is higher distensiblity</a:t>
            </a:r>
          </a:p>
        </p:txBody>
      </p:sp>
      <p:sp>
        <p:nvSpPr>
          <p:cNvPr id="35852" name="TextBox 12"/>
          <p:cNvSpPr txBox="1">
            <a:spLocks noChangeArrowheads="1"/>
          </p:cNvSpPr>
          <p:nvPr/>
        </p:nvSpPr>
        <p:spPr bwMode="auto">
          <a:xfrm>
            <a:off x="7032626" y="4702175"/>
            <a:ext cx="34639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P2 and incisura come delayed after</a:t>
            </a:r>
          </a:p>
          <a:p>
            <a:pPr eaLnBrk="1" hangingPunct="1">
              <a:spcBef>
                <a:spcPct val="0"/>
              </a:spcBef>
              <a:buClrTx/>
              <a:buSzTx/>
              <a:buFontTx/>
              <a:buNone/>
            </a:pPr>
            <a:r>
              <a:rPr lang="en-US" altLang="en-US" sz="2400"/>
              <a:t>RV ejection</a:t>
            </a:r>
          </a:p>
        </p:txBody>
      </p:sp>
      <p:sp>
        <p:nvSpPr>
          <p:cNvPr id="35853" name="TextBox 13"/>
          <p:cNvSpPr txBox="1">
            <a:spLocks noChangeArrowheads="1"/>
          </p:cNvSpPr>
          <p:nvPr/>
        </p:nvSpPr>
        <p:spPr bwMode="auto">
          <a:xfrm>
            <a:off x="7062789" y="6134101"/>
            <a:ext cx="31337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400"/>
              <a:t>Longer Hangout Interval</a:t>
            </a:r>
          </a:p>
        </p:txBody>
      </p:sp>
      <p:cxnSp>
        <p:nvCxnSpPr>
          <p:cNvPr id="16" name="Straight Arrow Connector 15"/>
          <p:cNvCxnSpPr>
            <a:cxnSpLocks noChangeShapeType="1"/>
          </p:cNvCxnSpPr>
          <p:nvPr/>
        </p:nvCxnSpPr>
        <p:spPr bwMode="auto">
          <a:xfrm>
            <a:off x="2417763" y="1919288"/>
            <a:ext cx="0" cy="398462"/>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8" name="Straight Arrow Connector 17"/>
          <p:cNvCxnSpPr>
            <a:cxnSpLocks noChangeShapeType="1"/>
          </p:cNvCxnSpPr>
          <p:nvPr/>
        </p:nvCxnSpPr>
        <p:spPr bwMode="auto">
          <a:xfrm>
            <a:off x="2417763" y="2971801"/>
            <a:ext cx="0" cy="398463"/>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9" name="Straight Arrow Connector 18"/>
          <p:cNvCxnSpPr>
            <a:cxnSpLocks noChangeShapeType="1"/>
          </p:cNvCxnSpPr>
          <p:nvPr/>
        </p:nvCxnSpPr>
        <p:spPr bwMode="auto">
          <a:xfrm>
            <a:off x="2390775" y="4002089"/>
            <a:ext cx="0" cy="39687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20" name="Straight Arrow Connector 19"/>
          <p:cNvCxnSpPr>
            <a:cxnSpLocks noChangeShapeType="1"/>
          </p:cNvCxnSpPr>
          <p:nvPr/>
        </p:nvCxnSpPr>
        <p:spPr bwMode="auto">
          <a:xfrm>
            <a:off x="2390775" y="4665664"/>
            <a:ext cx="0" cy="39687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21" name="Straight Arrow Connector 20"/>
          <p:cNvCxnSpPr>
            <a:cxnSpLocks noChangeShapeType="1"/>
          </p:cNvCxnSpPr>
          <p:nvPr/>
        </p:nvCxnSpPr>
        <p:spPr bwMode="auto">
          <a:xfrm>
            <a:off x="2390775" y="5703889"/>
            <a:ext cx="0" cy="58102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23" name="Straight Arrow Connector 22"/>
          <p:cNvCxnSpPr>
            <a:cxnSpLocks noChangeShapeType="1"/>
          </p:cNvCxnSpPr>
          <p:nvPr/>
        </p:nvCxnSpPr>
        <p:spPr bwMode="auto">
          <a:xfrm>
            <a:off x="8342313" y="2044701"/>
            <a:ext cx="0" cy="398463"/>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24" name="Straight Arrow Connector 23"/>
          <p:cNvCxnSpPr>
            <a:cxnSpLocks noChangeShapeType="1"/>
          </p:cNvCxnSpPr>
          <p:nvPr/>
        </p:nvCxnSpPr>
        <p:spPr bwMode="auto">
          <a:xfrm>
            <a:off x="8320088" y="2984501"/>
            <a:ext cx="0" cy="398463"/>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25" name="Straight Arrow Connector 24"/>
          <p:cNvCxnSpPr>
            <a:cxnSpLocks noChangeShapeType="1"/>
          </p:cNvCxnSpPr>
          <p:nvPr/>
        </p:nvCxnSpPr>
        <p:spPr bwMode="auto">
          <a:xfrm>
            <a:off x="8356600" y="3870325"/>
            <a:ext cx="0" cy="1011238"/>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27" name="Straight Arrow Connector 26"/>
          <p:cNvCxnSpPr>
            <a:cxnSpLocks noChangeShapeType="1"/>
          </p:cNvCxnSpPr>
          <p:nvPr/>
        </p:nvCxnSpPr>
        <p:spPr bwMode="auto">
          <a:xfrm>
            <a:off x="8383588" y="5886451"/>
            <a:ext cx="0" cy="398463"/>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29" name="Straight Connector 28"/>
          <p:cNvCxnSpPr>
            <a:cxnSpLocks noChangeShapeType="1"/>
          </p:cNvCxnSpPr>
          <p:nvPr/>
        </p:nvCxnSpPr>
        <p:spPr bwMode="auto">
          <a:xfrm>
            <a:off x="6783388" y="1520825"/>
            <a:ext cx="0" cy="5073650"/>
          </a:xfrm>
          <a:prstGeom prst="line">
            <a:avLst/>
          </a:prstGeom>
          <a:noFill/>
          <a:ln w="19050">
            <a:solidFill>
              <a:schemeClr val="tx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261579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sz="quarter" idx="1"/>
          </p:nvPr>
        </p:nvSpPr>
        <p:spPr>
          <a:xfrm>
            <a:off x="1336674" y="901700"/>
            <a:ext cx="9547225" cy="5245100"/>
          </a:xfrm>
        </p:spPr>
        <p:txBody>
          <a:bodyPr/>
          <a:lstStyle/>
          <a:p>
            <a:pPr eaLnBrk="1" hangingPunct="1">
              <a:lnSpc>
                <a:spcPct val="150000"/>
              </a:lnSpc>
            </a:pPr>
            <a:r>
              <a:rPr lang="en-US" altLang="en-US" sz="2400" dirty="0"/>
              <a:t>Aortic HI is &lt;15msec</a:t>
            </a:r>
          </a:p>
          <a:p>
            <a:pPr eaLnBrk="1" hangingPunct="1">
              <a:lnSpc>
                <a:spcPct val="150000"/>
              </a:lnSpc>
            </a:pPr>
            <a:r>
              <a:rPr lang="en-US" altLang="en-US" sz="2400" dirty="0"/>
              <a:t>Pulmonary Hangout Interval is 2-5 times higher than the Aortic Hangout Interval and can be 43-86msec.</a:t>
            </a:r>
          </a:p>
          <a:p>
            <a:pPr eaLnBrk="1" hangingPunct="1">
              <a:lnSpc>
                <a:spcPct val="150000"/>
              </a:lnSpc>
            </a:pPr>
            <a:r>
              <a:rPr lang="en-US" altLang="en-US" sz="2400" dirty="0"/>
              <a:t>PHI has more variation with respiration and is Inversely related to PVR</a:t>
            </a:r>
          </a:p>
          <a:p>
            <a:pPr eaLnBrk="1" hangingPunct="1">
              <a:lnSpc>
                <a:spcPct val="150000"/>
              </a:lnSpc>
            </a:pPr>
            <a:r>
              <a:rPr lang="en-US" altLang="en-US" sz="2400" dirty="0"/>
              <a:t>PHI is the most responsible for the widening of A2-P2 in inspiration.</a:t>
            </a:r>
          </a:p>
          <a:p>
            <a:pPr eaLnBrk="1" hangingPunct="1"/>
            <a:endParaRPr lang="en-US" altLang="en-US" dirty="0"/>
          </a:p>
        </p:txBody>
      </p:sp>
    </p:spTree>
    <p:extLst>
      <p:ext uri="{BB962C8B-B14F-4D97-AF65-F5344CB8AC3E}">
        <p14:creationId xmlns:p14="http://schemas.microsoft.com/office/powerpoint/2010/main" xmlns="" val="955148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2028A4F-0CC4-4F66-8C48-1035DF74D0C7}"/>
              </a:ext>
            </a:extLst>
          </p:cNvPr>
          <p:cNvSpPr>
            <a:spLocks noGrp="1"/>
          </p:cNvSpPr>
          <p:nvPr>
            <p:ph type="title"/>
          </p:nvPr>
        </p:nvSpPr>
        <p:spPr/>
        <p:txBody>
          <a:bodyPr>
            <a:normAutofit fontScale="90000"/>
          </a:bodyPr>
          <a:lstStyle/>
          <a:p>
            <a:r>
              <a:rPr lang="en-US" b="1" dirty="0">
                <a:solidFill>
                  <a:schemeClr val="accent1"/>
                </a:solidFill>
              </a:rPr>
              <a:t>Factors affecting Hangout Interval</a:t>
            </a:r>
            <a:r>
              <a:rPr lang="en-US" b="1" dirty="0"/>
              <a:t/>
            </a:r>
            <a:br>
              <a:rPr lang="en-US" b="1" dirty="0"/>
            </a:br>
            <a:endParaRPr lang="en-US" dirty="0"/>
          </a:p>
        </p:txBody>
      </p:sp>
      <p:sp>
        <p:nvSpPr>
          <p:cNvPr id="3" name="Content Placeholder 2"/>
          <p:cNvSpPr>
            <a:spLocks noGrp="1"/>
          </p:cNvSpPr>
          <p:nvPr>
            <p:ph idx="1"/>
          </p:nvPr>
        </p:nvSpPr>
        <p:spPr>
          <a:xfrm>
            <a:off x="838200" y="1673525"/>
            <a:ext cx="10515600" cy="4503438"/>
          </a:xfrm>
        </p:spPr>
        <p:txBody>
          <a:bodyPr>
            <a:normAutofit fontScale="92500" lnSpcReduction="20000"/>
          </a:bodyPr>
          <a:lstStyle/>
          <a:p>
            <a:pPr>
              <a:lnSpc>
                <a:spcPct val="150000"/>
              </a:lnSpc>
              <a:buFont typeface="+mj-lt"/>
              <a:buAutoNum type="alphaLcParenR"/>
            </a:pPr>
            <a:r>
              <a:rPr lang="en-US" sz="2100" dirty="0"/>
              <a:t>Pressure beyond the valve</a:t>
            </a:r>
          </a:p>
          <a:p>
            <a:pPr>
              <a:lnSpc>
                <a:spcPct val="150000"/>
              </a:lnSpc>
              <a:buFont typeface="+mj-lt"/>
              <a:buAutoNum type="alphaLcParenR"/>
            </a:pPr>
            <a:r>
              <a:rPr lang="en-US" sz="2100" dirty="0"/>
              <a:t>Dilation of the artery</a:t>
            </a:r>
          </a:p>
          <a:p>
            <a:pPr>
              <a:lnSpc>
                <a:spcPct val="150000"/>
              </a:lnSpc>
              <a:buFont typeface="+mj-lt"/>
              <a:buAutoNum type="alphaLcParenR"/>
            </a:pPr>
            <a:r>
              <a:rPr lang="en-US" sz="2100" dirty="0"/>
              <a:t>Distensibility of the arterial system</a:t>
            </a:r>
          </a:p>
          <a:p>
            <a:pPr>
              <a:lnSpc>
                <a:spcPct val="150000"/>
              </a:lnSpc>
              <a:buFont typeface="+mj-lt"/>
              <a:buAutoNum type="alphaLcParenR"/>
            </a:pPr>
            <a:r>
              <a:rPr lang="en-US" sz="2100" dirty="0"/>
              <a:t>Vascular impedance</a:t>
            </a:r>
          </a:p>
          <a:p>
            <a:pPr marL="0" indent="0">
              <a:lnSpc>
                <a:spcPct val="150000"/>
              </a:lnSpc>
              <a:buNone/>
            </a:pPr>
            <a:r>
              <a:rPr lang="en-US" sz="2100" dirty="0"/>
              <a:t>e)Phase of respiration </a:t>
            </a:r>
          </a:p>
          <a:p>
            <a:pPr>
              <a:buNone/>
            </a:pPr>
            <a:endParaRPr lang="en-US" sz="2000" dirty="0"/>
          </a:p>
          <a:p>
            <a:pPr>
              <a:lnSpc>
                <a:spcPct val="200000"/>
              </a:lnSpc>
            </a:pPr>
            <a:r>
              <a:rPr lang="en-US" sz="2000" b="1" dirty="0">
                <a:solidFill>
                  <a:srgbClr val="00B0F0"/>
                </a:solidFill>
              </a:rPr>
              <a:t>Pulmonary HI has more respiratory variation and is inversely related to PVR </a:t>
            </a:r>
          </a:p>
          <a:p>
            <a:pPr>
              <a:lnSpc>
                <a:spcPct val="200000"/>
              </a:lnSpc>
            </a:pPr>
            <a:r>
              <a:rPr lang="en-US" sz="2000" b="1" dirty="0">
                <a:solidFill>
                  <a:srgbClr val="00B0F0"/>
                </a:solidFill>
              </a:rPr>
              <a:t>Pulmonary HI is more responsible for A2-P2 widening during inspiration</a:t>
            </a:r>
          </a:p>
          <a:p>
            <a:pPr>
              <a:lnSpc>
                <a:spcPct val="200000"/>
              </a:lnSpc>
            </a:pPr>
            <a:endParaRPr lang="en-US" sz="1800" dirty="0"/>
          </a:p>
        </p:txBody>
      </p:sp>
    </p:spTree>
    <p:extLst>
      <p:ext uri="{BB962C8B-B14F-4D97-AF65-F5344CB8AC3E}">
        <p14:creationId xmlns:p14="http://schemas.microsoft.com/office/powerpoint/2010/main" xmlns="" val="1502120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400" y="1155700"/>
            <a:ext cx="10401300" cy="5359400"/>
          </a:xfrm>
        </p:spPr>
        <p:txBody>
          <a:bodyPr/>
          <a:lstStyle/>
          <a:p>
            <a:pPr>
              <a:lnSpc>
                <a:spcPct val="150000"/>
              </a:lnSpc>
            </a:pPr>
            <a:r>
              <a:rPr lang="en-US" sz="2400" dirty="0"/>
              <a:t>Normal audible split S2 in regular inspiration, why?</a:t>
            </a:r>
          </a:p>
          <a:p>
            <a:pPr marL="0" indent="0">
              <a:lnSpc>
                <a:spcPct val="150000"/>
              </a:lnSpc>
              <a:buNone/>
            </a:pPr>
            <a:r>
              <a:rPr lang="en-US" sz="2400" dirty="0"/>
              <a:t>    a] increase in RV systole – 28%</a:t>
            </a:r>
          </a:p>
          <a:p>
            <a:pPr marL="0" indent="0">
              <a:lnSpc>
                <a:spcPct val="150000"/>
              </a:lnSpc>
              <a:buNone/>
            </a:pPr>
            <a:r>
              <a:rPr lang="en-US" sz="2400" dirty="0"/>
              <a:t>    b] decrease in LV systole – 27%</a:t>
            </a:r>
          </a:p>
          <a:p>
            <a:pPr marL="0" indent="0">
              <a:lnSpc>
                <a:spcPct val="150000"/>
              </a:lnSpc>
              <a:buNone/>
            </a:pPr>
            <a:r>
              <a:rPr lang="en-US" sz="2400" dirty="0"/>
              <a:t>    c] hangout interval – 45%</a:t>
            </a:r>
          </a:p>
          <a:p>
            <a:pPr marL="0" indent="0">
              <a:lnSpc>
                <a:spcPct val="150000"/>
              </a:lnSpc>
              <a:buNone/>
            </a:pPr>
            <a:endParaRPr lang="en-US" sz="2400" dirty="0"/>
          </a:p>
          <a:p>
            <a:pPr>
              <a:lnSpc>
                <a:spcPct val="150000"/>
              </a:lnSpc>
            </a:pPr>
            <a:endParaRPr lang="en-US" dirty="0"/>
          </a:p>
          <a:p>
            <a:pPr marL="0" indent="0">
              <a:lnSpc>
                <a:spcPct val="150000"/>
              </a:lnSpc>
              <a:buNone/>
            </a:pPr>
            <a:endParaRPr lang="en-US" dirty="0"/>
          </a:p>
          <a:p>
            <a:pPr marL="0" indent="0">
              <a:lnSpc>
                <a:spcPct val="150000"/>
              </a:lnSpc>
              <a:buNone/>
            </a:pPr>
            <a:endParaRPr lang="en-IN"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43</a:t>
            </a:fld>
            <a:endParaRPr lang="en-IN"/>
          </a:p>
        </p:txBody>
      </p:sp>
    </p:spTree>
    <p:extLst>
      <p:ext uri="{BB962C8B-B14F-4D97-AF65-F5344CB8AC3E}">
        <p14:creationId xmlns:p14="http://schemas.microsoft.com/office/powerpoint/2010/main" xmlns="" val="3671520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17007-0DBC-428B-A512-BAF4A708EFFD}"/>
              </a:ext>
            </a:extLst>
          </p:cNvPr>
          <p:cNvSpPr>
            <a:spLocks noGrp="1"/>
          </p:cNvSpPr>
          <p:nvPr>
            <p:ph type="title"/>
          </p:nvPr>
        </p:nvSpPr>
        <p:spPr>
          <a:xfrm>
            <a:off x="838200" y="0"/>
            <a:ext cx="10515600" cy="1325563"/>
          </a:xfrm>
        </p:spPr>
        <p:txBody>
          <a:bodyPr/>
          <a:lstStyle/>
          <a:p>
            <a:r>
              <a:rPr lang="en-US" b="1" dirty="0">
                <a:solidFill>
                  <a:srgbClr val="0070C0"/>
                </a:solidFill>
              </a:rPr>
              <a:t>Loudness of Second heart sound</a:t>
            </a:r>
          </a:p>
        </p:txBody>
      </p:sp>
      <p:sp>
        <p:nvSpPr>
          <p:cNvPr id="3" name="Content Placeholder 2">
            <a:extLst>
              <a:ext uri="{FF2B5EF4-FFF2-40B4-BE49-F238E27FC236}">
                <a16:creationId xmlns:a16="http://schemas.microsoft.com/office/drawing/2014/main" xmlns="" id="{09CB41CE-E546-4494-94EB-FBB6B82F894C}"/>
              </a:ext>
            </a:extLst>
          </p:cNvPr>
          <p:cNvSpPr>
            <a:spLocks noGrp="1"/>
          </p:cNvSpPr>
          <p:nvPr>
            <p:ph idx="1"/>
          </p:nvPr>
        </p:nvSpPr>
        <p:spPr>
          <a:xfrm>
            <a:off x="838200" y="1041010"/>
            <a:ext cx="10515600" cy="5500468"/>
          </a:xfrm>
        </p:spPr>
        <p:txBody>
          <a:bodyPr>
            <a:normAutofit/>
          </a:bodyPr>
          <a:lstStyle/>
          <a:p>
            <a:pPr marL="0" indent="0">
              <a:buNone/>
            </a:pPr>
            <a:endParaRPr lang="en-US" b="1" dirty="0">
              <a:solidFill>
                <a:srgbClr val="0070C0"/>
              </a:solidFill>
            </a:endParaRPr>
          </a:p>
          <a:p>
            <a:pPr marL="0" indent="0">
              <a:buNone/>
            </a:pPr>
            <a:r>
              <a:rPr lang="en-US" b="1" dirty="0">
                <a:solidFill>
                  <a:srgbClr val="0070C0"/>
                </a:solidFill>
              </a:rPr>
              <a:t>Depends on – </a:t>
            </a:r>
          </a:p>
          <a:p>
            <a:pPr marL="514350" indent="-514350">
              <a:buAutoNum type="arabicPeriod"/>
            </a:pPr>
            <a:r>
              <a:rPr lang="en-US" dirty="0"/>
              <a:t>Stroke volume, flow across the valve</a:t>
            </a:r>
          </a:p>
          <a:p>
            <a:pPr marL="514350" indent="-514350">
              <a:buAutoNum type="arabicPeriod"/>
            </a:pPr>
            <a:r>
              <a:rPr lang="en-US" dirty="0"/>
              <a:t>Resistance in the respective circulation/Pressure in the great artery</a:t>
            </a:r>
          </a:p>
          <a:p>
            <a:pPr marL="514350" indent="-514350">
              <a:buAutoNum type="arabicPeriod" startAt="3"/>
            </a:pPr>
            <a:r>
              <a:rPr lang="en-US" dirty="0"/>
              <a:t>Elasticity of the great vessel</a:t>
            </a:r>
          </a:p>
          <a:p>
            <a:pPr marL="514350" indent="-514350">
              <a:buAutoNum type="arabicPeriod" startAt="3"/>
            </a:pPr>
            <a:r>
              <a:rPr lang="en-US" dirty="0"/>
              <a:t>Presence of stenosis/regurgitation</a:t>
            </a:r>
          </a:p>
          <a:p>
            <a:pPr marL="0" indent="0">
              <a:buNone/>
            </a:pPr>
            <a:endParaRPr lang="en-US" dirty="0"/>
          </a:p>
          <a:p>
            <a:pPr marL="0" indent="0">
              <a:buNone/>
            </a:pPr>
            <a:r>
              <a:rPr lang="en-US" b="1" dirty="0">
                <a:solidFill>
                  <a:srgbClr val="0070C0"/>
                </a:solidFill>
              </a:rPr>
              <a:t>Loud A2:</a:t>
            </a:r>
          </a:p>
          <a:p>
            <a:pPr marL="0" indent="0">
              <a:buNone/>
            </a:pPr>
            <a:r>
              <a:rPr lang="en-US" dirty="0"/>
              <a:t>A2 louder than S1 at sites other than the classical aortic area, especially at the apex</a:t>
            </a:r>
          </a:p>
          <a:p>
            <a:pPr marL="0" indent="0">
              <a:buNone/>
            </a:pPr>
            <a:endParaRPr lang="en-US" dirty="0"/>
          </a:p>
          <a:p>
            <a:pPr marL="0" indent="0">
              <a:buNone/>
            </a:pPr>
            <a:r>
              <a:rPr lang="en-US" b="1" dirty="0">
                <a:solidFill>
                  <a:srgbClr val="0070C0"/>
                </a:solidFill>
              </a:rPr>
              <a:t>Loud P2:</a:t>
            </a:r>
          </a:p>
          <a:p>
            <a:pPr marL="0" indent="0">
              <a:buNone/>
            </a:pPr>
            <a:r>
              <a:rPr lang="en-US" dirty="0"/>
              <a:t>P2 louder than A2 at a site away from the left second space</a:t>
            </a:r>
          </a:p>
          <a:p>
            <a:pPr marL="0" indent="0">
              <a:buNone/>
            </a:pPr>
            <a:r>
              <a:rPr lang="en-US" dirty="0"/>
              <a:t>P2 heard at the apex</a:t>
            </a:r>
          </a:p>
        </p:txBody>
      </p:sp>
    </p:spTree>
    <p:extLst>
      <p:ext uri="{BB962C8B-B14F-4D97-AF65-F5344CB8AC3E}">
        <p14:creationId xmlns:p14="http://schemas.microsoft.com/office/powerpoint/2010/main" xmlns="" val="1151472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03" y="395732"/>
            <a:ext cx="6346952" cy="594868"/>
          </a:xfrm>
        </p:spPr>
        <p:txBody>
          <a:bodyPr>
            <a:normAutofit/>
          </a:bodyPr>
          <a:lstStyle/>
          <a:p>
            <a:r>
              <a:rPr lang="en-US" sz="3200" dirty="0"/>
              <a:t>ABNORMALITIES OF SECOND HEART SOUND</a:t>
            </a:r>
            <a:endParaRPr lang="en-IN"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99894721"/>
              </p:ext>
            </p:extLst>
          </p:nvPr>
        </p:nvGraphicFramePr>
        <p:xfrm>
          <a:off x="544703" y="1173099"/>
          <a:ext cx="10580497" cy="5088001"/>
        </p:xfrm>
        <a:graphic>
          <a:graphicData uri="http://schemas.openxmlformats.org/drawingml/2006/table">
            <a:tbl>
              <a:tblPr firstRow="1" bandRow="1">
                <a:tableStyleId>{5C22544A-7EE6-4342-B048-85BDC9FD1C3A}</a:tableStyleId>
              </a:tblPr>
              <a:tblGrid>
                <a:gridCol w="3684397">
                  <a:extLst>
                    <a:ext uri="{9D8B030D-6E8A-4147-A177-3AD203B41FA5}">
                      <a16:colId xmlns:a16="http://schemas.microsoft.com/office/drawing/2014/main" xmlns="" val="1694792399"/>
                    </a:ext>
                  </a:extLst>
                </a:gridCol>
                <a:gridCol w="3784600">
                  <a:extLst>
                    <a:ext uri="{9D8B030D-6E8A-4147-A177-3AD203B41FA5}">
                      <a16:colId xmlns:a16="http://schemas.microsoft.com/office/drawing/2014/main" xmlns="" val="980793665"/>
                    </a:ext>
                  </a:extLst>
                </a:gridCol>
                <a:gridCol w="3111500">
                  <a:extLst>
                    <a:ext uri="{9D8B030D-6E8A-4147-A177-3AD203B41FA5}">
                      <a16:colId xmlns:a16="http://schemas.microsoft.com/office/drawing/2014/main" xmlns="" val="1353345383"/>
                    </a:ext>
                  </a:extLst>
                </a:gridCol>
              </a:tblGrid>
              <a:tr h="2959617">
                <a:tc>
                  <a:txBody>
                    <a:bodyPr/>
                    <a:lstStyle/>
                    <a:p>
                      <a:endParaRPr lang="en-US" dirty="0"/>
                    </a:p>
                    <a:p>
                      <a:r>
                        <a:rPr lang="en-US" b="1" dirty="0"/>
                        <a:t> </a:t>
                      </a:r>
                      <a:r>
                        <a:rPr lang="en-IN" b="1" dirty="0"/>
                        <a:t>           Increased A2</a:t>
                      </a:r>
                    </a:p>
                    <a:p>
                      <a:endParaRPr lang="en-US" b="1" dirty="0"/>
                    </a:p>
                    <a:p>
                      <a:r>
                        <a:rPr lang="en-US" dirty="0"/>
                        <a:t> </a:t>
                      </a:r>
                      <a:r>
                        <a:rPr lang="en-IN" dirty="0"/>
                        <a:t>   - </a:t>
                      </a:r>
                      <a:r>
                        <a:rPr lang="en-IN" b="0" dirty="0" err="1"/>
                        <a:t>inc</a:t>
                      </a:r>
                      <a:r>
                        <a:rPr lang="en-IN" b="0" dirty="0"/>
                        <a:t> pressure in aorta in </a:t>
                      </a:r>
                    </a:p>
                    <a:p>
                      <a:r>
                        <a:rPr lang="en-US" b="0" dirty="0"/>
                        <a:t> </a:t>
                      </a:r>
                      <a:r>
                        <a:rPr lang="en-IN" b="0" dirty="0"/>
                        <a:t>     systemic </a:t>
                      </a:r>
                      <a:r>
                        <a:rPr lang="en-IN" b="0" dirty="0" err="1"/>
                        <a:t>htn</a:t>
                      </a:r>
                      <a:r>
                        <a:rPr lang="en-IN" b="0" dirty="0"/>
                        <a:t>, anxiety</a:t>
                      </a:r>
                    </a:p>
                    <a:p>
                      <a:r>
                        <a:rPr lang="en-US" b="0" dirty="0"/>
                        <a:t> </a:t>
                      </a:r>
                      <a:r>
                        <a:rPr lang="en-IN" b="0" dirty="0"/>
                        <a:t>   - aortic root dilatation in </a:t>
                      </a:r>
                    </a:p>
                    <a:p>
                      <a:r>
                        <a:rPr lang="en-US" b="0" dirty="0"/>
                        <a:t> </a:t>
                      </a:r>
                      <a:r>
                        <a:rPr lang="en-IN" b="0" dirty="0"/>
                        <a:t>     </a:t>
                      </a:r>
                      <a:r>
                        <a:rPr lang="en-IN" b="0" dirty="0" err="1"/>
                        <a:t>marfans</a:t>
                      </a:r>
                      <a:r>
                        <a:rPr lang="en-IN" b="0" dirty="0"/>
                        <a:t>, syphilis, aneurysm</a:t>
                      </a:r>
                    </a:p>
                    <a:p>
                      <a:r>
                        <a:rPr lang="en-US" b="0" dirty="0"/>
                        <a:t> </a:t>
                      </a:r>
                      <a:r>
                        <a:rPr lang="en-IN" b="0" dirty="0"/>
                        <a:t>   - thick mobile valve in </a:t>
                      </a:r>
                    </a:p>
                    <a:p>
                      <a:r>
                        <a:rPr lang="en-US" b="0" dirty="0"/>
                        <a:t> </a:t>
                      </a:r>
                      <a:r>
                        <a:rPr lang="en-IN" b="0" dirty="0"/>
                        <a:t>     rheumatic , atherosclerosis</a:t>
                      </a:r>
                    </a:p>
                    <a:p>
                      <a:r>
                        <a:rPr lang="en-US" b="0" dirty="0"/>
                        <a:t> </a:t>
                      </a:r>
                      <a:r>
                        <a:rPr lang="en-IN" b="0" dirty="0"/>
                        <a:t>   - TOGV</a:t>
                      </a:r>
                    </a:p>
                  </a:txBody>
                  <a:tcPr/>
                </a:tc>
                <a:tc>
                  <a:txBody>
                    <a:bodyPr/>
                    <a:lstStyle/>
                    <a:p>
                      <a:endParaRPr lang="en-US" dirty="0"/>
                    </a:p>
                    <a:p>
                      <a:r>
                        <a:rPr lang="en-US" dirty="0"/>
                        <a:t> </a:t>
                      </a:r>
                      <a:r>
                        <a:rPr lang="en-IN" dirty="0"/>
                        <a:t>    Increased P2</a:t>
                      </a:r>
                    </a:p>
                    <a:p>
                      <a:endParaRPr lang="en-US" dirty="0"/>
                    </a:p>
                    <a:p>
                      <a:r>
                        <a:rPr lang="en-US" dirty="0"/>
                        <a:t> </a:t>
                      </a:r>
                      <a:r>
                        <a:rPr lang="en-IN" dirty="0"/>
                        <a:t> </a:t>
                      </a:r>
                      <a:r>
                        <a:rPr lang="en-IN" b="0" dirty="0"/>
                        <a:t>-  mitral stenosis</a:t>
                      </a:r>
                    </a:p>
                    <a:p>
                      <a:r>
                        <a:rPr lang="en-IN" b="0" dirty="0"/>
                        <a:t>  -  PPH</a:t>
                      </a:r>
                    </a:p>
                    <a:p>
                      <a:r>
                        <a:rPr lang="en-IN" b="0" dirty="0"/>
                        <a:t>  -  PH 2° to ASD, VSD, PDA,</a:t>
                      </a:r>
                    </a:p>
                    <a:p>
                      <a:r>
                        <a:rPr lang="en-IN" b="0" dirty="0"/>
                        <a:t>     recurrent </a:t>
                      </a:r>
                      <a:r>
                        <a:rPr lang="en-IN" b="0" dirty="0" err="1"/>
                        <a:t>pulm</a:t>
                      </a:r>
                      <a:r>
                        <a:rPr lang="en-IN" b="0" dirty="0"/>
                        <a:t> emboli</a:t>
                      </a:r>
                    </a:p>
                    <a:p>
                      <a:r>
                        <a:rPr lang="en-IN" b="0" dirty="0"/>
                        <a:t>  - COPD, massive fibrosis</a:t>
                      </a:r>
                    </a:p>
                    <a:p>
                      <a:endParaRPr lang="en-IN" b="0" dirty="0"/>
                    </a:p>
                    <a:p>
                      <a:r>
                        <a:rPr lang="en-IN" b="0" dirty="0"/>
                        <a:t>  * longstanding </a:t>
                      </a:r>
                      <a:r>
                        <a:rPr lang="en-IN" b="0" dirty="0" err="1"/>
                        <a:t>pulm</a:t>
                      </a:r>
                      <a:r>
                        <a:rPr lang="en-IN" b="0" dirty="0"/>
                        <a:t> HTN – RV </a:t>
                      </a:r>
                    </a:p>
                    <a:p>
                      <a:r>
                        <a:rPr lang="en-IN" b="0" dirty="0"/>
                        <a:t>     failure – decrease P2. </a:t>
                      </a:r>
                    </a:p>
                  </a:txBody>
                  <a:tcPr/>
                </a:tc>
                <a:tc>
                  <a:txBody>
                    <a:bodyPr/>
                    <a:lstStyle/>
                    <a:p>
                      <a:endParaRPr lang="en-US" dirty="0"/>
                    </a:p>
                    <a:p>
                      <a:r>
                        <a:rPr lang="en-US" dirty="0"/>
                        <a:t> </a:t>
                      </a:r>
                      <a:r>
                        <a:rPr lang="en-IN" dirty="0"/>
                        <a:t>  Increased A2 and P2</a:t>
                      </a:r>
                    </a:p>
                    <a:p>
                      <a:endParaRPr lang="en-US" b="0" dirty="0"/>
                    </a:p>
                    <a:p>
                      <a:r>
                        <a:rPr lang="en-US" b="0" dirty="0"/>
                        <a:t> - </a:t>
                      </a:r>
                      <a:r>
                        <a:rPr lang="en-IN" b="0" dirty="0"/>
                        <a:t> thin individual</a:t>
                      </a:r>
                    </a:p>
                    <a:p>
                      <a:r>
                        <a:rPr lang="en-IN" b="0" dirty="0"/>
                        <a:t> -  lung disease</a:t>
                      </a:r>
                    </a:p>
                    <a:p>
                      <a:r>
                        <a:rPr lang="en-IN" b="0" dirty="0"/>
                        <a:t> -  </a:t>
                      </a:r>
                      <a:r>
                        <a:rPr lang="en-IN" b="0" dirty="0" err="1"/>
                        <a:t>syst</a:t>
                      </a:r>
                      <a:r>
                        <a:rPr lang="en-IN" b="0" dirty="0"/>
                        <a:t> &amp; </a:t>
                      </a:r>
                      <a:r>
                        <a:rPr lang="en-IN" b="0" dirty="0" err="1"/>
                        <a:t>pulm</a:t>
                      </a:r>
                      <a:r>
                        <a:rPr lang="en-IN" b="0" dirty="0"/>
                        <a:t> </a:t>
                      </a:r>
                      <a:r>
                        <a:rPr lang="en-IN" b="0" dirty="0" err="1"/>
                        <a:t>htn</a:t>
                      </a:r>
                      <a:r>
                        <a:rPr lang="en-IN" b="0" dirty="0"/>
                        <a:t> </a:t>
                      </a:r>
                    </a:p>
                    <a:p>
                      <a:r>
                        <a:rPr lang="en-IN" b="0" dirty="0"/>
                        <a:t>    coexistence</a:t>
                      </a:r>
                    </a:p>
                  </a:txBody>
                  <a:tcPr/>
                </a:tc>
                <a:extLst>
                  <a:ext uri="{0D108BD9-81ED-4DB2-BD59-A6C34878D82A}">
                    <a16:rowId xmlns:a16="http://schemas.microsoft.com/office/drawing/2014/main" xmlns="" val="829584545"/>
                  </a:ext>
                </a:extLst>
              </a:tr>
              <a:tr h="1979041">
                <a:tc>
                  <a:txBody>
                    <a:bodyPr/>
                    <a:lstStyle/>
                    <a:p>
                      <a:endParaRPr lang="en-US" b="1" dirty="0"/>
                    </a:p>
                    <a:p>
                      <a:r>
                        <a:rPr lang="en-US" b="1" dirty="0"/>
                        <a:t> </a:t>
                      </a:r>
                      <a:r>
                        <a:rPr lang="en-IN" b="1" dirty="0"/>
                        <a:t>        Decreased A2</a:t>
                      </a:r>
                    </a:p>
                    <a:p>
                      <a:endParaRPr lang="en-US" dirty="0"/>
                    </a:p>
                    <a:p>
                      <a:r>
                        <a:rPr lang="en-US" dirty="0"/>
                        <a:t> </a:t>
                      </a:r>
                      <a:r>
                        <a:rPr lang="en-IN" dirty="0"/>
                        <a:t>  - </a:t>
                      </a:r>
                      <a:r>
                        <a:rPr lang="en-IN" dirty="0" err="1"/>
                        <a:t>valvular</a:t>
                      </a:r>
                      <a:r>
                        <a:rPr lang="en-IN" dirty="0"/>
                        <a:t> &amp; </a:t>
                      </a:r>
                      <a:r>
                        <a:rPr lang="en-IN" dirty="0" err="1"/>
                        <a:t>supravalvular</a:t>
                      </a:r>
                      <a:r>
                        <a:rPr lang="en-IN" dirty="0"/>
                        <a:t> AS</a:t>
                      </a:r>
                    </a:p>
                  </a:txBody>
                  <a:tcPr/>
                </a:tc>
                <a:tc>
                  <a:txBody>
                    <a:bodyPr/>
                    <a:lstStyle/>
                    <a:p>
                      <a:endParaRPr lang="en-US" dirty="0"/>
                    </a:p>
                    <a:p>
                      <a:r>
                        <a:rPr lang="en-US" dirty="0"/>
                        <a:t> </a:t>
                      </a:r>
                      <a:r>
                        <a:rPr lang="en-IN" dirty="0"/>
                        <a:t>   </a:t>
                      </a:r>
                      <a:r>
                        <a:rPr lang="en-IN" b="1" dirty="0"/>
                        <a:t>Decreased P2</a:t>
                      </a:r>
                    </a:p>
                    <a:p>
                      <a:endParaRPr lang="en-US" dirty="0"/>
                    </a:p>
                    <a:p>
                      <a:r>
                        <a:rPr lang="en-US" dirty="0"/>
                        <a:t> </a:t>
                      </a:r>
                      <a:r>
                        <a:rPr lang="en-IN" dirty="0"/>
                        <a:t> - </a:t>
                      </a:r>
                      <a:r>
                        <a:rPr lang="en-IN" dirty="0" err="1"/>
                        <a:t>valvular</a:t>
                      </a:r>
                      <a:r>
                        <a:rPr lang="en-IN" dirty="0"/>
                        <a:t> PS</a:t>
                      </a:r>
                    </a:p>
                  </a:txBody>
                  <a:tcPr/>
                </a:tc>
                <a:tc>
                  <a:txBody>
                    <a:bodyPr/>
                    <a:lstStyle/>
                    <a:p>
                      <a:endParaRPr lang="en-US" dirty="0"/>
                    </a:p>
                    <a:p>
                      <a:r>
                        <a:rPr lang="en-US" b="1" dirty="0"/>
                        <a:t> </a:t>
                      </a:r>
                      <a:r>
                        <a:rPr lang="en-IN" b="1" dirty="0"/>
                        <a:t>    Decreased A2 and P2</a:t>
                      </a:r>
                    </a:p>
                    <a:p>
                      <a:endParaRPr lang="en-US" dirty="0"/>
                    </a:p>
                    <a:p>
                      <a:r>
                        <a:rPr lang="en-US" dirty="0"/>
                        <a:t> </a:t>
                      </a:r>
                      <a:r>
                        <a:rPr lang="en-IN" dirty="0"/>
                        <a:t>- thick chest wall</a:t>
                      </a:r>
                    </a:p>
                    <a:p>
                      <a:r>
                        <a:rPr lang="en-IN" dirty="0"/>
                        <a:t> - emphysematous chest</a:t>
                      </a:r>
                    </a:p>
                    <a:p>
                      <a:r>
                        <a:rPr lang="en-IN" dirty="0"/>
                        <a:t> - pericardial effusion</a:t>
                      </a:r>
                    </a:p>
                  </a:txBody>
                  <a:tcPr/>
                </a:tc>
                <a:extLst>
                  <a:ext uri="{0D108BD9-81ED-4DB2-BD59-A6C34878D82A}">
                    <a16:rowId xmlns:a16="http://schemas.microsoft.com/office/drawing/2014/main" xmlns="" val="1927095461"/>
                  </a:ext>
                </a:extLst>
              </a:tr>
            </a:tbl>
          </a:graphicData>
        </a:graphic>
      </p:graphicFrame>
      <p:sp>
        <p:nvSpPr>
          <p:cNvPr id="4" name="Slide Number Placeholder 3"/>
          <p:cNvSpPr>
            <a:spLocks noGrp="1"/>
          </p:cNvSpPr>
          <p:nvPr>
            <p:ph type="sldNum" sz="quarter" idx="12"/>
          </p:nvPr>
        </p:nvSpPr>
        <p:spPr/>
        <p:txBody>
          <a:bodyPr/>
          <a:lstStyle/>
          <a:p>
            <a:fld id="{C6426FDB-7E1F-4155-B3C1-9D08CD771AAA}" type="slidenum">
              <a:rPr lang="en-IN" smtClean="0"/>
              <a:pPr/>
              <a:t>45</a:t>
            </a:fld>
            <a:endParaRPr lang="en-IN"/>
          </a:p>
        </p:txBody>
      </p:sp>
    </p:spTree>
    <p:extLst>
      <p:ext uri="{BB962C8B-B14F-4D97-AF65-F5344CB8AC3E}">
        <p14:creationId xmlns:p14="http://schemas.microsoft.com/office/powerpoint/2010/main" xmlns="" val="1439936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1409700" y="647700"/>
            <a:ext cx="6143625" cy="838200"/>
          </a:xfrm>
        </p:spPr>
        <p:txBody>
          <a:bodyPr>
            <a:normAutofit/>
          </a:bodyPr>
          <a:lstStyle/>
          <a:p>
            <a:pPr eaLnBrk="1" hangingPunct="1"/>
            <a:r>
              <a:rPr lang="en-US" altLang="en-US" sz="3200" dirty="0"/>
              <a:t>PAH AND LOUD P2</a:t>
            </a:r>
          </a:p>
        </p:txBody>
      </p:sp>
      <p:sp>
        <p:nvSpPr>
          <p:cNvPr id="3" name="Content Placeholder 2"/>
          <p:cNvSpPr>
            <a:spLocks noGrp="1"/>
          </p:cNvSpPr>
          <p:nvPr>
            <p:ph sz="quarter" idx="1"/>
          </p:nvPr>
        </p:nvSpPr>
        <p:spPr>
          <a:xfrm>
            <a:off x="1409700" y="1485900"/>
            <a:ext cx="9829800" cy="4991100"/>
          </a:xfrm>
        </p:spPr>
        <p:txBody>
          <a:bodyPr>
            <a:normAutofit/>
          </a:bodyPr>
          <a:lstStyle/>
          <a:p>
            <a:pPr marL="320040" indent="-320040">
              <a:buFont typeface="Wingdings"/>
              <a:buChar char=""/>
              <a:defRPr/>
            </a:pPr>
            <a:r>
              <a:rPr lang="en-US" dirty="0">
                <a:ea typeface="+mn-ea"/>
                <a:cs typeface="+mn-cs"/>
              </a:rPr>
              <a:t>Normal Systolic PAP and MPG :  P2&lt;A2</a:t>
            </a:r>
          </a:p>
          <a:p>
            <a:pPr marL="320040" indent="-320040">
              <a:buFont typeface="Wingdings"/>
              <a:buChar char=""/>
              <a:defRPr/>
            </a:pPr>
            <a:r>
              <a:rPr lang="en-US" dirty="0">
                <a:ea typeface="+mn-ea"/>
                <a:cs typeface="+mn-cs"/>
              </a:rPr>
              <a:t>Mild PAH </a:t>
            </a:r>
          </a:p>
          <a:p>
            <a:pPr marL="0" indent="0">
              <a:buNone/>
              <a:defRPr/>
            </a:pPr>
            <a:r>
              <a:rPr lang="en-US" dirty="0">
                <a:ea typeface="+mn-ea"/>
                <a:cs typeface="+mn-cs"/>
              </a:rPr>
              <a:t>                  Systolic 30-50mmhg</a:t>
            </a:r>
          </a:p>
          <a:p>
            <a:pPr marL="0" indent="0">
              <a:buNone/>
              <a:defRPr/>
            </a:pPr>
            <a:r>
              <a:rPr lang="en-US" dirty="0">
                <a:ea typeface="+mn-ea"/>
                <a:cs typeface="+mn-cs"/>
              </a:rPr>
              <a:t>                  Mean  30- 40mmhg    P2&gt;A2(</a:t>
            </a:r>
            <a:r>
              <a:rPr lang="en-US" dirty="0" err="1">
                <a:ea typeface="+mn-ea"/>
                <a:cs typeface="+mn-cs"/>
              </a:rPr>
              <a:t>localised</a:t>
            </a:r>
            <a:r>
              <a:rPr lang="en-US" dirty="0">
                <a:ea typeface="+mn-ea"/>
                <a:cs typeface="+mn-cs"/>
              </a:rPr>
              <a:t>)</a:t>
            </a:r>
          </a:p>
          <a:p>
            <a:pPr marL="0" indent="0">
              <a:buNone/>
              <a:defRPr/>
            </a:pPr>
            <a:r>
              <a:rPr lang="en-US" dirty="0">
                <a:ea typeface="+mn-ea"/>
                <a:cs typeface="+mn-cs"/>
              </a:rPr>
              <a:t>    Moderate PAH</a:t>
            </a:r>
          </a:p>
          <a:p>
            <a:pPr marL="0" indent="0">
              <a:buNone/>
              <a:defRPr/>
            </a:pPr>
            <a:r>
              <a:rPr lang="en-US" dirty="0">
                <a:ea typeface="+mn-ea"/>
                <a:cs typeface="+mn-cs"/>
              </a:rPr>
              <a:t>                   Systolic 50-75mmhg</a:t>
            </a:r>
          </a:p>
          <a:p>
            <a:pPr marL="0" indent="0">
              <a:buNone/>
              <a:defRPr/>
            </a:pPr>
            <a:r>
              <a:rPr lang="en-US" dirty="0">
                <a:ea typeface="+mn-ea"/>
                <a:cs typeface="+mn-cs"/>
              </a:rPr>
              <a:t>                   Mean   40-49mmhg    P2&gt;&gt;A2</a:t>
            </a:r>
          </a:p>
          <a:p>
            <a:pPr marL="0" indent="0">
              <a:buNone/>
              <a:defRPr/>
            </a:pPr>
            <a:r>
              <a:rPr lang="en-US" dirty="0">
                <a:ea typeface="+mn-ea"/>
                <a:cs typeface="+mn-cs"/>
              </a:rPr>
              <a:t>    Severe PAH</a:t>
            </a:r>
          </a:p>
          <a:p>
            <a:pPr marL="0" indent="0">
              <a:buNone/>
              <a:defRPr/>
            </a:pPr>
            <a:r>
              <a:rPr lang="en-US" dirty="0">
                <a:ea typeface="+mn-ea"/>
                <a:cs typeface="+mn-cs"/>
              </a:rPr>
              <a:t>                    Systolic &gt;75mmhg</a:t>
            </a:r>
          </a:p>
          <a:p>
            <a:pPr marL="0" indent="0">
              <a:buNone/>
              <a:defRPr/>
            </a:pPr>
            <a:r>
              <a:rPr lang="en-US" dirty="0">
                <a:ea typeface="+mn-ea"/>
                <a:cs typeface="+mn-cs"/>
              </a:rPr>
              <a:t>                    Mean   &gt;50mmhg    Loud P2(also at apex)</a:t>
            </a:r>
          </a:p>
          <a:p>
            <a:pPr marL="0" indent="0">
              <a:buNone/>
              <a:defRPr/>
            </a:pPr>
            <a:endParaRPr lang="en-US" dirty="0">
              <a:ea typeface="+mn-ea"/>
              <a:cs typeface="+mn-cs"/>
            </a:endParaRPr>
          </a:p>
          <a:p>
            <a:pPr marL="0" indent="0">
              <a:buNone/>
              <a:defRPr/>
            </a:pPr>
            <a:endParaRPr lang="en-US" dirty="0">
              <a:ea typeface="+mn-ea"/>
              <a:cs typeface="+mn-cs"/>
            </a:endParaRPr>
          </a:p>
        </p:txBody>
      </p:sp>
    </p:spTree>
    <p:extLst>
      <p:ext uri="{BB962C8B-B14F-4D97-AF65-F5344CB8AC3E}">
        <p14:creationId xmlns:p14="http://schemas.microsoft.com/office/powerpoint/2010/main" xmlns="" val="228063118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E3270637-06B4-480E-9D6F-633EA2AB580C}"/>
              </a:ext>
            </a:extLst>
          </p:cNvPr>
          <p:cNvSpPr>
            <a:spLocks noGrp="1"/>
          </p:cNvSpPr>
          <p:nvPr>
            <p:ph type="title"/>
          </p:nvPr>
        </p:nvSpPr>
        <p:spPr/>
        <p:txBody>
          <a:bodyPr/>
          <a:lstStyle/>
          <a:p>
            <a:r>
              <a:rPr lang="en-US" dirty="0"/>
              <a:t>Splitting of S2</a:t>
            </a:r>
          </a:p>
        </p:txBody>
      </p:sp>
      <p:sp>
        <p:nvSpPr>
          <p:cNvPr id="10" name="Content Placeholder 9">
            <a:extLst>
              <a:ext uri="{FF2B5EF4-FFF2-40B4-BE49-F238E27FC236}">
                <a16:creationId xmlns:a16="http://schemas.microsoft.com/office/drawing/2014/main" xmlns="" id="{D92309EA-34AA-4CE0-A6D7-704BBF13E500}"/>
              </a:ext>
            </a:extLst>
          </p:cNvPr>
          <p:cNvSpPr>
            <a:spLocks noGrp="1"/>
          </p:cNvSpPr>
          <p:nvPr>
            <p:ph sz="half" idx="2"/>
          </p:nvPr>
        </p:nvSpPr>
        <p:spPr>
          <a:xfrm>
            <a:off x="6172200" y="1361392"/>
            <a:ext cx="5181600" cy="4351338"/>
          </a:xfrm>
        </p:spPr>
        <p:txBody>
          <a:bodyPr/>
          <a:lstStyle/>
          <a:p>
            <a:r>
              <a:rPr lang="en-US" dirty="0"/>
              <a:t>Widening of split in inspiration is predominantly due to delay in P2 rather than A2 coming earlier</a:t>
            </a:r>
          </a:p>
          <a:p>
            <a:r>
              <a:rPr lang="en-US" dirty="0"/>
              <a:t>More prominent in younger people, may be absent beyond 60 y age</a:t>
            </a:r>
          </a:p>
          <a:p>
            <a:r>
              <a:rPr lang="en-US" dirty="0"/>
              <a:t>Should be evaluated in standing and supine positions   </a:t>
            </a:r>
          </a:p>
          <a:p>
            <a:r>
              <a:rPr lang="en-US" dirty="0"/>
              <a:t>Best appreciated in left 2</a:t>
            </a:r>
            <a:r>
              <a:rPr lang="en-US" baseline="30000" dirty="0"/>
              <a:t>nd</a:t>
            </a:r>
            <a:r>
              <a:rPr lang="en-US" dirty="0"/>
              <a:t> and third ICS</a:t>
            </a:r>
          </a:p>
        </p:txBody>
      </p:sp>
      <p:pic>
        <p:nvPicPr>
          <p:cNvPr id="15" name="Content Placeholder 14">
            <a:extLst>
              <a:ext uri="{FF2B5EF4-FFF2-40B4-BE49-F238E27FC236}">
                <a16:creationId xmlns:a16="http://schemas.microsoft.com/office/drawing/2014/main" xmlns="" id="{74CC53B4-DAD3-4742-A29B-AF63C9AE3087}"/>
              </a:ext>
            </a:extLst>
          </p:cNvPr>
          <p:cNvPicPr>
            <a:picLocks noGrp="1" noChangeAspect="1"/>
          </p:cNvPicPr>
          <p:nvPr>
            <p:ph sz="half" idx="1"/>
          </p:nvPr>
        </p:nvPicPr>
        <p:blipFill>
          <a:blip r:embed="rId2"/>
          <a:stretch>
            <a:fillRect/>
          </a:stretch>
        </p:blipFill>
        <p:spPr>
          <a:xfrm>
            <a:off x="838200" y="1930694"/>
            <a:ext cx="3299983" cy="3437813"/>
          </a:xfrm>
          <a:prstGeom prst="rect">
            <a:avLst/>
          </a:prstGeom>
          <a:ln>
            <a:solidFill>
              <a:srgbClr val="FF0000"/>
            </a:solidFill>
          </a:ln>
        </p:spPr>
      </p:pic>
    </p:spTree>
    <p:extLst>
      <p:ext uri="{BB962C8B-B14F-4D97-AF65-F5344CB8AC3E}">
        <p14:creationId xmlns:p14="http://schemas.microsoft.com/office/powerpoint/2010/main" xmlns="" val="229945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0145CEB-76C0-4FBE-B66B-1E8E5C2ADF12}"/>
              </a:ext>
            </a:extLst>
          </p:cNvPr>
          <p:cNvSpPr>
            <a:spLocks noGrp="1"/>
          </p:cNvSpPr>
          <p:nvPr>
            <p:ph type="title"/>
          </p:nvPr>
        </p:nvSpPr>
        <p:spPr/>
        <p:txBody>
          <a:bodyPr/>
          <a:lstStyle/>
          <a:p>
            <a:r>
              <a:rPr lang="en-US" dirty="0">
                <a:solidFill>
                  <a:schemeClr val="accent1"/>
                </a:solidFill>
              </a:rPr>
              <a:t>Determinants of splitting of S2</a:t>
            </a:r>
          </a:p>
        </p:txBody>
      </p:sp>
      <p:sp>
        <p:nvSpPr>
          <p:cNvPr id="6" name="Content Placeholder 5">
            <a:extLst>
              <a:ext uri="{FF2B5EF4-FFF2-40B4-BE49-F238E27FC236}">
                <a16:creationId xmlns:a16="http://schemas.microsoft.com/office/drawing/2014/main" xmlns="" id="{77222B6F-50BD-47BB-8164-CA4FD97E676E}"/>
              </a:ext>
            </a:extLst>
          </p:cNvPr>
          <p:cNvSpPr>
            <a:spLocks noGrp="1"/>
          </p:cNvSpPr>
          <p:nvPr>
            <p:ph sz="half" idx="1"/>
          </p:nvPr>
        </p:nvSpPr>
        <p:spPr/>
        <p:txBody>
          <a:bodyPr/>
          <a:lstStyle/>
          <a:p>
            <a:r>
              <a:rPr lang="en-US" dirty="0"/>
              <a:t>Relative pressures, compliance of pulmonary and systemic circulation</a:t>
            </a:r>
          </a:p>
          <a:p>
            <a:r>
              <a:rPr lang="en-US" dirty="0"/>
              <a:t>Ejection properties and onset of electrical activation of the RV and LV</a:t>
            </a:r>
          </a:p>
          <a:p>
            <a:r>
              <a:rPr lang="en-US" dirty="0"/>
              <a:t>Intactness of the interatrial septum</a:t>
            </a:r>
          </a:p>
          <a:p>
            <a:r>
              <a:rPr lang="en-US" dirty="0"/>
              <a:t>Ability of respiration to alter some of these characteristics</a:t>
            </a:r>
          </a:p>
        </p:txBody>
      </p:sp>
      <p:sp>
        <p:nvSpPr>
          <p:cNvPr id="7" name="Content Placeholder 6">
            <a:extLst>
              <a:ext uri="{FF2B5EF4-FFF2-40B4-BE49-F238E27FC236}">
                <a16:creationId xmlns:a16="http://schemas.microsoft.com/office/drawing/2014/main" xmlns="" id="{780EE06B-90C9-4EA1-9C39-47C06DAC23D1}"/>
              </a:ext>
            </a:extLst>
          </p:cNvPr>
          <p:cNvSpPr>
            <a:spLocks noGrp="1"/>
          </p:cNvSpPr>
          <p:nvPr>
            <p:ph sz="half" idx="2"/>
          </p:nvPr>
        </p:nvSpPr>
        <p:spPr/>
        <p:txBody>
          <a:bodyPr/>
          <a:lstStyle/>
          <a:p>
            <a:pPr marL="0" indent="0">
              <a:buNone/>
            </a:pPr>
            <a:r>
              <a:rPr lang="en-US" dirty="0"/>
              <a:t>Possible variations – </a:t>
            </a:r>
          </a:p>
          <a:p>
            <a:r>
              <a:rPr lang="en-US" dirty="0">
                <a:solidFill>
                  <a:schemeClr val="accent1"/>
                </a:solidFill>
              </a:rPr>
              <a:t> No split</a:t>
            </a:r>
          </a:p>
          <a:p>
            <a:r>
              <a:rPr lang="en-US" dirty="0">
                <a:solidFill>
                  <a:schemeClr val="accent1"/>
                </a:solidFill>
              </a:rPr>
              <a:t>Wide split</a:t>
            </a:r>
          </a:p>
          <a:p>
            <a:pPr marL="0" indent="0">
              <a:buNone/>
            </a:pPr>
            <a:r>
              <a:rPr lang="en-US" dirty="0">
                <a:solidFill>
                  <a:schemeClr val="accent1"/>
                </a:solidFill>
              </a:rPr>
              <a:t>    </a:t>
            </a:r>
            <a:r>
              <a:rPr lang="en-US" dirty="0"/>
              <a:t>Fixed or Variable</a:t>
            </a:r>
          </a:p>
          <a:p>
            <a:r>
              <a:rPr lang="en-US" dirty="0">
                <a:solidFill>
                  <a:schemeClr val="accent1"/>
                </a:solidFill>
              </a:rPr>
              <a:t>Narrow split</a:t>
            </a:r>
          </a:p>
          <a:p>
            <a:r>
              <a:rPr lang="en-US" dirty="0">
                <a:solidFill>
                  <a:schemeClr val="accent1"/>
                </a:solidFill>
              </a:rPr>
              <a:t> Paradoxical (Reversed) split</a:t>
            </a:r>
          </a:p>
        </p:txBody>
      </p:sp>
    </p:spTree>
    <p:extLst>
      <p:ext uri="{BB962C8B-B14F-4D97-AF65-F5344CB8AC3E}">
        <p14:creationId xmlns:p14="http://schemas.microsoft.com/office/powerpoint/2010/main" xmlns="" val="290261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3" descr="secondHeartSounds.gif"/>
          <p:cNvPicPr>
            <a:picLocks noGrp="1" noChangeAspect="1"/>
          </p:cNvPicPr>
          <p:nvPr>
            <p:ph idx="1"/>
          </p:nvPr>
        </p:nvPicPr>
        <p:blipFill>
          <a:blip r:embed="rId2">
            <a:extLst>
              <a:ext uri="{28A0092B-C50C-407E-A947-70E740481C1C}">
                <a14:useLocalDpi xmlns:a14="http://schemas.microsoft.com/office/drawing/2010/main" xmlns="" val="0"/>
              </a:ext>
            </a:extLst>
          </a:blip>
          <a:srcRect t="-2" b="2"/>
          <a:stretch>
            <a:fillRect/>
          </a:stretch>
        </p:blipFill>
        <p:spPr>
          <a:xfrm>
            <a:off x="1168400" y="1104901"/>
            <a:ext cx="9144000" cy="5095875"/>
          </a:xfrm>
        </p:spPr>
      </p:pic>
    </p:spTree>
    <p:extLst>
      <p:ext uri="{BB962C8B-B14F-4D97-AF65-F5344CB8AC3E}">
        <p14:creationId xmlns:p14="http://schemas.microsoft.com/office/powerpoint/2010/main" xmlns="" val="262841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400175" y="1422400"/>
            <a:ext cx="7820025" cy="482600"/>
          </a:xfrm>
        </p:spPr>
        <p:txBody>
          <a:bodyPr>
            <a:noAutofit/>
          </a:bodyPr>
          <a:lstStyle/>
          <a:p>
            <a:pPr eaLnBrk="1" hangingPunct="1"/>
            <a:r>
              <a:rPr lang="en-US" altLang="en-US" sz="3600" dirty="0"/>
              <a:t>Heart Sounds - Basics</a:t>
            </a:r>
          </a:p>
        </p:txBody>
      </p:sp>
      <p:sp>
        <p:nvSpPr>
          <p:cNvPr id="46082" name="Content Placeholder 2"/>
          <p:cNvSpPr>
            <a:spLocks noGrp="1"/>
          </p:cNvSpPr>
          <p:nvPr>
            <p:ph sz="quarter" idx="1"/>
          </p:nvPr>
        </p:nvSpPr>
        <p:spPr>
          <a:xfrm>
            <a:off x="1400175" y="2362200"/>
            <a:ext cx="8153400" cy="4495800"/>
          </a:xfrm>
        </p:spPr>
        <p:txBody>
          <a:bodyPr>
            <a:normAutofit/>
          </a:bodyPr>
          <a:lstStyle/>
          <a:p>
            <a:pPr eaLnBrk="1" hangingPunct="1"/>
            <a:r>
              <a:rPr lang="en-US" altLang="en-US" sz="2400" dirty="0"/>
              <a:t>Human Ear Capacity 20- 20,000Hz</a:t>
            </a:r>
          </a:p>
          <a:p>
            <a:pPr eaLnBrk="1" hangingPunct="1"/>
            <a:r>
              <a:rPr lang="en-US" altLang="en-US" sz="2400" dirty="0"/>
              <a:t>Best Acuity heard at 1000-5000Hz</a:t>
            </a:r>
          </a:p>
          <a:p>
            <a:pPr eaLnBrk="1" hangingPunct="1"/>
            <a:r>
              <a:rPr lang="en-US" altLang="en-US" sz="2400" dirty="0"/>
              <a:t>Most Sounds and Murmurs 30- 1000Hz</a:t>
            </a:r>
          </a:p>
        </p:txBody>
      </p:sp>
    </p:spTree>
    <p:extLst>
      <p:ext uri="{BB962C8B-B14F-4D97-AF65-F5344CB8AC3E}">
        <p14:creationId xmlns:p14="http://schemas.microsoft.com/office/powerpoint/2010/main" xmlns="" val="2823438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sz="quarter" idx="1"/>
          </p:nvPr>
        </p:nvSpPr>
        <p:spPr>
          <a:xfrm>
            <a:off x="1260474" y="1130300"/>
            <a:ext cx="9191625" cy="5029200"/>
          </a:xfrm>
        </p:spPr>
        <p:txBody>
          <a:bodyPr>
            <a:normAutofit/>
          </a:bodyPr>
          <a:lstStyle/>
          <a:p>
            <a:pPr eaLnBrk="1" hangingPunct="1">
              <a:lnSpc>
                <a:spcPct val="150000"/>
              </a:lnSpc>
            </a:pPr>
            <a:r>
              <a:rPr lang="en-US" altLang="en-US" sz="2400" dirty="0"/>
              <a:t>Normally, A2 will be heard at the apex and P2 will not be heard at apex even in inspiration.</a:t>
            </a:r>
          </a:p>
          <a:p>
            <a:pPr eaLnBrk="1" hangingPunct="1">
              <a:lnSpc>
                <a:spcPct val="150000"/>
              </a:lnSpc>
            </a:pPr>
            <a:r>
              <a:rPr lang="en-US" altLang="en-US" sz="2400" dirty="0"/>
              <a:t>Thus while assessing the split, base should be auscultated first and traced to the apex.</a:t>
            </a:r>
          </a:p>
        </p:txBody>
      </p:sp>
    </p:spTree>
    <p:extLst>
      <p:ext uri="{BB962C8B-B14F-4D97-AF65-F5344CB8AC3E}">
        <p14:creationId xmlns:p14="http://schemas.microsoft.com/office/powerpoint/2010/main" xmlns="" val="1970833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5623052" cy="620268"/>
          </a:xfrm>
        </p:spPr>
        <p:txBody>
          <a:bodyPr>
            <a:normAutofit/>
          </a:bodyPr>
          <a:lstStyle/>
          <a:p>
            <a:r>
              <a:rPr lang="en-US" sz="3200" dirty="0"/>
              <a:t>WIDE SPLIT</a:t>
            </a:r>
            <a:endParaRPr lang="en-IN"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31426248"/>
              </p:ext>
            </p:extLst>
          </p:nvPr>
        </p:nvGraphicFramePr>
        <p:xfrm>
          <a:off x="1069974" y="1270000"/>
          <a:ext cx="10241154" cy="5168900"/>
        </p:xfrm>
        <a:graphic>
          <a:graphicData uri="http://schemas.openxmlformats.org/drawingml/2006/table">
            <a:tbl>
              <a:tblPr firstRow="1" bandRow="1">
                <a:tableStyleId>{5C22544A-7EE6-4342-B048-85BDC9FD1C3A}</a:tableStyleId>
              </a:tblPr>
              <a:tblGrid>
                <a:gridCol w="3413718">
                  <a:extLst>
                    <a:ext uri="{9D8B030D-6E8A-4147-A177-3AD203B41FA5}">
                      <a16:colId xmlns:a16="http://schemas.microsoft.com/office/drawing/2014/main" xmlns="" val="4046650114"/>
                    </a:ext>
                  </a:extLst>
                </a:gridCol>
                <a:gridCol w="3413718">
                  <a:extLst>
                    <a:ext uri="{9D8B030D-6E8A-4147-A177-3AD203B41FA5}">
                      <a16:colId xmlns:a16="http://schemas.microsoft.com/office/drawing/2014/main" xmlns="" val="1493568985"/>
                    </a:ext>
                  </a:extLst>
                </a:gridCol>
                <a:gridCol w="3413718">
                  <a:extLst>
                    <a:ext uri="{9D8B030D-6E8A-4147-A177-3AD203B41FA5}">
                      <a16:colId xmlns:a16="http://schemas.microsoft.com/office/drawing/2014/main" xmlns="" val="571860890"/>
                    </a:ext>
                  </a:extLst>
                </a:gridCol>
              </a:tblGrid>
              <a:tr h="5168900">
                <a:tc>
                  <a:txBody>
                    <a:bodyPr/>
                    <a:lstStyle/>
                    <a:p>
                      <a:endParaRPr lang="en-US" dirty="0"/>
                    </a:p>
                    <a:p>
                      <a:r>
                        <a:rPr lang="en-US" dirty="0"/>
                        <a:t> </a:t>
                      </a:r>
                      <a:r>
                        <a:rPr lang="en-IN" dirty="0"/>
                        <a:t>           </a:t>
                      </a:r>
                      <a:r>
                        <a:rPr lang="en-IN" sz="2000" dirty="0"/>
                        <a:t> Delayed P2</a:t>
                      </a:r>
                    </a:p>
                    <a:p>
                      <a:endParaRPr lang="en-US" dirty="0"/>
                    </a:p>
                    <a:p>
                      <a:pPr>
                        <a:lnSpc>
                          <a:spcPct val="150000"/>
                        </a:lnSpc>
                      </a:pPr>
                      <a:r>
                        <a:rPr lang="en-US" dirty="0"/>
                        <a:t> </a:t>
                      </a:r>
                      <a:r>
                        <a:rPr lang="en-IN" dirty="0"/>
                        <a:t> </a:t>
                      </a:r>
                      <a:r>
                        <a:rPr lang="en-IN" b="0" dirty="0"/>
                        <a:t>- RBBB is m/c</a:t>
                      </a:r>
                    </a:p>
                    <a:p>
                      <a:pPr>
                        <a:lnSpc>
                          <a:spcPct val="150000"/>
                        </a:lnSpc>
                      </a:pPr>
                      <a:r>
                        <a:rPr lang="en-US" b="0" dirty="0"/>
                        <a:t> </a:t>
                      </a:r>
                      <a:r>
                        <a:rPr lang="en-IN" b="0" dirty="0"/>
                        <a:t> - LV pacing</a:t>
                      </a:r>
                    </a:p>
                    <a:p>
                      <a:pPr>
                        <a:lnSpc>
                          <a:spcPct val="150000"/>
                        </a:lnSpc>
                      </a:pPr>
                      <a:r>
                        <a:rPr lang="en-US" b="0" dirty="0"/>
                        <a:t> </a:t>
                      </a:r>
                      <a:r>
                        <a:rPr lang="en-IN" b="0" dirty="0"/>
                        <a:t> - PVC in LV</a:t>
                      </a:r>
                    </a:p>
                    <a:p>
                      <a:pPr>
                        <a:lnSpc>
                          <a:spcPct val="150000"/>
                        </a:lnSpc>
                      </a:pPr>
                      <a:r>
                        <a:rPr lang="en-US" b="0" dirty="0"/>
                        <a:t> </a:t>
                      </a:r>
                      <a:r>
                        <a:rPr lang="en-IN" b="0" dirty="0"/>
                        <a:t> - severe PS</a:t>
                      </a:r>
                    </a:p>
                    <a:p>
                      <a:pPr>
                        <a:lnSpc>
                          <a:spcPct val="150000"/>
                        </a:lnSpc>
                      </a:pPr>
                      <a:r>
                        <a:rPr lang="en-US" b="0" dirty="0"/>
                        <a:t> </a:t>
                      </a:r>
                      <a:r>
                        <a:rPr lang="en-IN" b="0" dirty="0"/>
                        <a:t> - </a:t>
                      </a:r>
                      <a:r>
                        <a:rPr lang="en-IN" b="0" dirty="0" err="1"/>
                        <a:t>pulm</a:t>
                      </a:r>
                      <a:r>
                        <a:rPr lang="en-IN" b="0" dirty="0"/>
                        <a:t> </a:t>
                      </a:r>
                      <a:r>
                        <a:rPr lang="en-IN" b="0" dirty="0" err="1"/>
                        <a:t>htn</a:t>
                      </a:r>
                      <a:r>
                        <a:rPr lang="en-IN" b="0" dirty="0"/>
                        <a:t> with RV failure</a:t>
                      </a:r>
                    </a:p>
                    <a:p>
                      <a:pPr>
                        <a:lnSpc>
                          <a:spcPct val="150000"/>
                        </a:lnSpc>
                      </a:pPr>
                      <a:r>
                        <a:rPr lang="en-US" b="0" dirty="0"/>
                        <a:t> </a:t>
                      </a:r>
                      <a:r>
                        <a:rPr lang="en-IN" b="0" dirty="0"/>
                        <a:t> - idiopathic dilatation of PA</a:t>
                      </a:r>
                    </a:p>
                    <a:p>
                      <a:pPr>
                        <a:lnSpc>
                          <a:spcPct val="150000"/>
                        </a:lnSpc>
                      </a:pPr>
                      <a:r>
                        <a:rPr lang="en-US" b="0" dirty="0"/>
                        <a:t> </a:t>
                      </a:r>
                      <a:r>
                        <a:rPr lang="en-IN" b="0" dirty="0"/>
                        <a:t> - </a:t>
                      </a:r>
                      <a:r>
                        <a:rPr lang="pt-BR" b="0" dirty="0"/>
                        <a:t>pulmonic regurgitation</a:t>
                      </a:r>
                    </a:p>
                    <a:p>
                      <a:pPr>
                        <a:lnSpc>
                          <a:spcPct val="150000"/>
                        </a:lnSpc>
                      </a:pPr>
                      <a:r>
                        <a:rPr lang="pt-BR" b="0" dirty="0"/>
                        <a:t>  - biventricular CCF</a:t>
                      </a:r>
                    </a:p>
                    <a:p>
                      <a:pPr>
                        <a:lnSpc>
                          <a:spcPct val="150000"/>
                        </a:lnSpc>
                      </a:pPr>
                      <a:r>
                        <a:rPr lang="pt-BR" b="0" dirty="0"/>
                        <a:t>  - ASD</a:t>
                      </a:r>
                      <a:endParaRPr lang="en-IN" b="0" dirty="0"/>
                    </a:p>
                  </a:txBody>
                  <a:tcPr/>
                </a:tc>
                <a:tc>
                  <a:txBody>
                    <a:bodyPr/>
                    <a:lstStyle/>
                    <a:p>
                      <a:endParaRPr lang="en-US" dirty="0"/>
                    </a:p>
                    <a:p>
                      <a:r>
                        <a:rPr lang="en-US" dirty="0"/>
                        <a:t> </a:t>
                      </a:r>
                      <a:r>
                        <a:rPr lang="en-IN" dirty="0"/>
                        <a:t>               </a:t>
                      </a:r>
                      <a:r>
                        <a:rPr lang="en-IN" sz="2000" dirty="0"/>
                        <a:t>Early A2</a:t>
                      </a:r>
                    </a:p>
                    <a:p>
                      <a:endParaRPr lang="en-US" sz="2000" dirty="0"/>
                    </a:p>
                    <a:p>
                      <a:r>
                        <a:rPr lang="en-US" sz="2000" dirty="0"/>
                        <a:t> </a:t>
                      </a:r>
                      <a:r>
                        <a:rPr lang="en-IN" sz="2000" dirty="0"/>
                        <a:t> - </a:t>
                      </a:r>
                      <a:r>
                        <a:rPr lang="en-IN" sz="1800" b="0" dirty="0"/>
                        <a:t>severe MR</a:t>
                      </a:r>
                    </a:p>
                    <a:p>
                      <a:pPr>
                        <a:lnSpc>
                          <a:spcPct val="150000"/>
                        </a:lnSpc>
                      </a:pPr>
                      <a:r>
                        <a:rPr lang="en-US" sz="1800" b="0" dirty="0"/>
                        <a:t> </a:t>
                      </a:r>
                      <a:r>
                        <a:rPr lang="en-IN" sz="1800" b="0" dirty="0"/>
                        <a:t> -  VSD</a:t>
                      </a:r>
                    </a:p>
                    <a:p>
                      <a:pPr>
                        <a:lnSpc>
                          <a:spcPct val="150000"/>
                        </a:lnSpc>
                      </a:pPr>
                      <a:r>
                        <a:rPr lang="en-IN" sz="1800" b="0" dirty="0"/>
                        <a:t>  - pericardial tamponade </a:t>
                      </a:r>
                    </a:p>
                    <a:p>
                      <a:pPr>
                        <a:lnSpc>
                          <a:spcPct val="150000"/>
                        </a:lnSpc>
                      </a:pPr>
                      <a:r>
                        <a:rPr lang="en-IN" sz="1800" b="0" dirty="0"/>
                        <a:t>  -  constrictive pericarditis</a:t>
                      </a:r>
                    </a:p>
                    <a:p>
                      <a:pPr>
                        <a:lnSpc>
                          <a:spcPct val="150000"/>
                        </a:lnSpc>
                      </a:pPr>
                      <a:r>
                        <a:rPr lang="en-IN" sz="1800" b="0" dirty="0"/>
                        <a:t>  - left atrial myxoma</a:t>
                      </a:r>
                    </a:p>
                    <a:p>
                      <a:pPr>
                        <a:lnSpc>
                          <a:spcPct val="150000"/>
                        </a:lnSpc>
                      </a:pPr>
                      <a:r>
                        <a:rPr lang="en-IN" sz="1800" b="0" dirty="0"/>
                        <a:t>  - severe </a:t>
                      </a:r>
                      <a:r>
                        <a:rPr lang="en-IN" sz="1800" b="0" dirty="0" err="1"/>
                        <a:t>pulm</a:t>
                      </a:r>
                      <a:r>
                        <a:rPr lang="en-IN" sz="1800" b="0" dirty="0"/>
                        <a:t> </a:t>
                      </a:r>
                      <a:r>
                        <a:rPr lang="en-IN" sz="1800" b="0" dirty="0" err="1"/>
                        <a:t>htn</a:t>
                      </a:r>
                      <a:r>
                        <a:rPr lang="en-IN" sz="1800" b="0" dirty="0"/>
                        <a:t> with</a:t>
                      </a:r>
                    </a:p>
                    <a:p>
                      <a:pPr>
                        <a:lnSpc>
                          <a:spcPct val="150000"/>
                        </a:lnSpc>
                      </a:pPr>
                      <a:r>
                        <a:rPr lang="en-IN" sz="1800" b="0" dirty="0"/>
                        <a:t>    embolus</a:t>
                      </a:r>
                    </a:p>
                    <a:p>
                      <a:pPr>
                        <a:lnSpc>
                          <a:spcPct val="150000"/>
                        </a:lnSpc>
                      </a:pPr>
                      <a:r>
                        <a:rPr lang="en-IN" sz="1800" b="0" dirty="0"/>
                        <a:t>      </a:t>
                      </a:r>
                      <a:endParaRPr lang="en-US" sz="2000" dirty="0"/>
                    </a:p>
                  </a:txBody>
                  <a:tcPr/>
                </a:tc>
                <a:tc>
                  <a:txBody>
                    <a:bodyPr/>
                    <a:lstStyle/>
                    <a:p>
                      <a:endParaRPr lang="en-US" dirty="0"/>
                    </a:p>
                    <a:p>
                      <a:r>
                        <a:rPr lang="en-US" dirty="0"/>
                        <a:t> </a:t>
                      </a:r>
                      <a:r>
                        <a:rPr lang="en-IN" dirty="0"/>
                        <a:t>                 </a:t>
                      </a:r>
                      <a:r>
                        <a:rPr lang="en-IN" sz="2000" dirty="0"/>
                        <a:t>Other</a:t>
                      </a:r>
                    </a:p>
                    <a:p>
                      <a:endParaRPr lang="en-US" sz="2000" dirty="0"/>
                    </a:p>
                    <a:p>
                      <a:r>
                        <a:rPr lang="en-US" sz="2000" dirty="0"/>
                        <a:t> </a:t>
                      </a:r>
                      <a:r>
                        <a:rPr lang="en-IN" sz="2000" dirty="0"/>
                        <a:t> - </a:t>
                      </a:r>
                      <a:r>
                        <a:rPr lang="en-IN" sz="1800" b="0" i="0" baseline="0" dirty="0"/>
                        <a:t>straight back syndrome</a:t>
                      </a:r>
                      <a:endParaRPr lang="en-IN" sz="2000" dirty="0"/>
                    </a:p>
                    <a:p>
                      <a:pPr>
                        <a:lnSpc>
                          <a:spcPct val="150000"/>
                        </a:lnSpc>
                      </a:pPr>
                      <a:r>
                        <a:rPr lang="en-US" sz="1800" b="0" dirty="0"/>
                        <a:t>  - pectus excavatum </a:t>
                      </a:r>
                    </a:p>
                    <a:p>
                      <a:pPr>
                        <a:lnSpc>
                          <a:spcPct val="150000"/>
                        </a:lnSpc>
                      </a:pPr>
                      <a:r>
                        <a:rPr lang="en-US" sz="1800" b="0" dirty="0"/>
                        <a:t>  - interventricular conduction</a:t>
                      </a:r>
                    </a:p>
                    <a:p>
                      <a:pPr>
                        <a:lnSpc>
                          <a:spcPct val="150000"/>
                        </a:lnSpc>
                      </a:pPr>
                      <a:r>
                        <a:rPr lang="en-US" sz="1800" b="0" dirty="0"/>
                        <a:t>    delay</a:t>
                      </a:r>
                    </a:p>
                    <a:p>
                      <a:pPr>
                        <a:lnSpc>
                          <a:spcPct val="150000"/>
                        </a:lnSpc>
                      </a:pPr>
                      <a:r>
                        <a:rPr lang="en-US" sz="1800" b="0" dirty="0"/>
                        <a:t>  - some normal children</a:t>
                      </a:r>
                      <a:endParaRPr lang="en-IN" sz="1800" b="0" dirty="0"/>
                    </a:p>
                  </a:txBody>
                  <a:tcPr/>
                </a:tc>
                <a:extLst>
                  <a:ext uri="{0D108BD9-81ED-4DB2-BD59-A6C34878D82A}">
                    <a16:rowId xmlns:a16="http://schemas.microsoft.com/office/drawing/2014/main" xmlns="" val="2451555708"/>
                  </a:ext>
                </a:extLst>
              </a:tr>
            </a:tbl>
          </a:graphicData>
        </a:graphic>
      </p:graphicFrame>
      <p:sp>
        <p:nvSpPr>
          <p:cNvPr id="4" name="Slide Number Placeholder 3"/>
          <p:cNvSpPr>
            <a:spLocks noGrp="1"/>
          </p:cNvSpPr>
          <p:nvPr>
            <p:ph type="sldNum" sz="quarter" idx="12"/>
          </p:nvPr>
        </p:nvSpPr>
        <p:spPr/>
        <p:txBody>
          <a:bodyPr/>
          <a:lstStyle/>
          <a:p>
            <a:fld id="{C6426FDB-7E1F-4155-B3C1-9D08CD771AAA}" type="slidenum">
              <a:rPr lang="en-IN" smtClean="0"/>
              <a:pPr/>
              <a:t>51</a:t>
            </a:fld>
            <a:endParaRPr lang="en-IN"/>
          </a:p>
        </p:txBody>
      </p:sp>
    </p:spTree>
    <p:extLst>
      <p:ext uri="{BB962C8B-B14F-4D97-AF65-F5344CB8AC3E}">
        <p14:creationId xmlns:p14="http://schemas.microsoft.com/office/powerpoint/2010/main" xmlns="" val="2277693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374775" y="609600"/>
            <a:ext cx="4276725" cy="660400"/>
          </a:xfrm>
        </p:spPr>
        <p:txBody>
          <a:bodyPr>
            <a:normAutofit/>
          </a:bodyPr>
          <a:lstStyle/>
          <a:p>
            <a:pPr eaLnBrk="1" hangingPunct="1"/>
            <a:r>
              <a:rPr lang="en-US" altLang="en-US" sz="3200" dirty="0"/>
              <a:t>EXPIRATORY SPLIT</a:t>
            </a:r>
          </a:p>
        </p:txBody>
      </p:sp>
      <p:sp>
        <p:nvSpPr>
          <p:cNvPr id="56323" name="Content Placeholder 2"/>
          <p:cNvSpPr>
            <a:spLocks noGrp="1"/>
          </p:cNvSpPr>
          <p:nvPr>
            <p:ph sz="quarter" idx="1"/>
          </p:nvPr>
        </p:nvSpPr>
        <p:spPr>
          <a:xfrm>
            <a:off x="1374775" y="1536700"/>
            <a:ext cx="8153400" cy="4495800"/>
          </a:xfrm>
        </p:spPr>
        <p:txBody>
          <a:bodyPr/>
          <a:lstStyle/>
          <a:p>
            <a:pPr eaLnBrk="1" hangingPunct="1">
              <a:lnSpc>
                <a:spcPct val="150000"/>
              </a:lnSpc>
            </a:pPr>
            <a:r>
              <a:rPr lang="en-US" altLang="en-US" dirty="0"/>
              <a:t>Presence of A2 and P2 at end Expiration</a:t>
            </a:r>
          </a:p>
          <a:p>
            <a:pPr eaLnBrk="1" hangingPunct="1">
              <a:lnSpc>
                <a:spcPct val="150000"/>
              </a:lnSpc>
            </a:pPr>
            <a:r>
              <a:rPr lang="en-US" altLang="en-US" dirty="0"/>
              <a:t>In supine position Pts may have expiratory split due to A2-P2 gap&gt;30msec but it becomes single in upright position and hence basal areas should be auscultated in upright </a:t>
            </a:r>
            <a:r>
              <a:rPr lang="en-US" altLang="en-US" dirty="0" err="1"/>
              <a:t>postions</a:t>
            </a:r>
            <a:r>
              <a:rPr lang="en-US" altLang="en-US" dirty="0"/>
              <a:t> only.</a:t>
            </a:r>
          </a:p>
          <a:p>
            <a:pPr eaLnBrk="1" hangingPunct="1">
              <a:lnSpc>
                <a:spcPct val="150000"/>
              </a:lnSpc>
            </a:pPr>
            <a:r>
              <a:rPr lang="en-US" altLang="en-US" dirty="0"/>
              <a:t>Persistent expiratory split is pathological</a:t>
            </a:r>
          </a:p>
          <a:p>
            <a:pPr eaLnBrk="1" hangingPunct="1">
              <a:lnSpc>
                <a:spcPct val="150000"/>
              </a:lnSpc>
            </a:pPr>
            <a:r>
              <a:rPr lang="en-US" altLang="en-US" dirty="0"/>
              <a:t>All the causes of Wide Split will cause expiratory split also</a:t>
            </a:r>
          </a:p>
        </p:txBody>
      </p:sp>
    </p:spTree>
    <p:extLst>
      <p:ext uri="{BB962C8B-B14F-4D97-AF65-F5344CB8AC3E}">
        <p14:creationId xmlns:p14="http://schemas.microsoft.com/office/powerpoint/2010/main" xmlns="" val="1684541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648" y="738632"/>
            <a:ext cx="6004052" cy="798068"/>
          </a:xfrm>
        </p:spPr>
        <p:txBody>
          <a:bodyPr>
            <a:normAutofit/>
          </a:bodyPr>
          <a:lstStyle/>
          <a:p>
            <a:r>
              <a:rPr lang="en-US" sz="3200" dirty="0"/>
              <a:t>FIXED SPLIT</a:t>
            </a:r>
            <a:endParaRPr lang="en-IN" sz="3200" dirty="0"/>
          </a:p>
        </p:txBody>
      </p:sp>
      <p:sp>
        <p:nvSpPr>
          <p:cNvPr id="3" name="Content Placeholder 2"/>
          <p:cNvSpPr>
            <a:spLocks noGrp="1"/>
          </p:cNvSpPr>
          <p:nvPr>
            <p:ph idx="1"/>
          </p:nvPr>
        </p:nvSpPr>
        <p:spPr>
          <a:xfrm>
            <a:off x="1247648" y="1700784"/>
            <a:ext cx="10058400" cy="4572000"/>
          </a:xfrm>
        </p:spPr>
        <p:txBody>
          <a:bodyPr/>
          <a:lstStyle/>
          <a:p>
            <a:pPr>
              <a:lnSpc>
                <a:spcPct val="150000"/>
              </a:lnSpc>
            </a:pPr>
            <a:r>
              <a:rPr lang="en-IN" dirty="0"/>
              <a:t>When the RV or LV SV does not change with inspiration or changes equally with respiration the splitting heard is FIXED.</a:t>
            </a:r>
          </a:p>
          <a:p>
            <a:pPr>
              <a:lnSpc>
                <a:spcPct val="150000"/>
              </a:lnSpc>
            </a:pPr>
            <a:endParaRPr lang="en-IN" dirty="0"/>
          </a:p>
          <a:p>
            <a:pPr>
              <a:lnSpc>
                <a:spcPct val="150000"/>
              </a:lnSpc>
            </a:pPr>
            <a:r>
              <a:rPr lang="en-IN" dirty="0"/>
              <a:t>Diagnosis should be made only in both recumbent and upright position as it occasionally can be seen in supine position also</a:t>
            </a:r>
          </a:p>
        </p:txBody>
      </p:sp>
      <p:sp>
        <p:nvSpPr>
          <p:cNvPr id="4" name="Slide Number Placeholder 3"/>
          <p:cNvSpPr>
            <a:spLocks noGrp="1"/>
          </p:cNvSpPr>
          <p:nvPr>
            <p:ph type="sldNum" sz="quarter" idx="12"/>
          </p:nvPr>
        </p:nvSpPr>
        <p:spPr/>
        <p:txBody>
          <a:bodyPr/>
          <a:lstStyle/>
          <a:p>
            <a:fld id="{C6426FDB-7E1F-4155-B3C1-9D08CD771AAA}" type="slidenum">
              <a:rPr lang="en-IN" smtClean="0"/>
              <a:pPr/>
              <a:t>53</a:t>
            </a:fld>
            <a:endParaRPr lang="en-IN"/>
          </a:p>
        </p:txBody>
      </p:sp>
    </p:spTree>
    <p:extLst>
      <p:ext uri="{BB962C8B-B14F-4D97-AF65-F5344CB8AC3E}">
        <p14:creationId xmlns:p14="http://schemas.microsoft.com/office/powerpoint/2010/main" xmlns="" val="1324129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sz="quarter" idx="1"/>
          </p:nvPr>
        </p:nvSpPr>
        <p:spPr>
          <a:xfrm>
            <a:off x="1219200" y="901700"/>
            <a:ext cx="9690099" cy="5511800"/>
          </a:xfrm>
        </p:spPr>
        <p:txBody>
          <a:bodyPr/>
          <a:lstStyle/>
          <a:p>
            <a:pPr marL="0" indent="0">
              <a:buNone/>
            </a:pPr>
            <a:r>
              <a:rPr lang="en-US" altLang="en-US" sz="2400" b="1" dirty="0"/>
              <a:t>Equal change in LV / RV SV</a:t>
            </a:r>
          </a:p>
          <a:p>
            <a:pPr marL="0" indent="0">
              <a:buNone/>
            </a:pPr>
            <a:endParaRPr lang="en-US" altLang="en-US" sz="2400" b="1" dirty="0"/>
          </a:p>
          <a:p>
            <a:pPr marL="0" indent="0">
              <a:buNone/>
            </a:pPr>
            <a:r>
              <a:rPr lang="en-US" altLang="en-US" b="1" dirty="0"/>
              <a:t> 1</a:t>
            </a:r>
            <a:r>
              <a:rPr lang="en-US" altLang="en-US" dirty="0"/>
              <a:t>. </a:t>
            </a:r>
            <a:r>
              <a:rPr lang="en-US" altLang="en-US" b="1" u="sng" dirty="0"/>
              <a:t>Atrial Septal Defect </a:t>
            </a:r>
            <a:endParaRPr lang="en-US" altLang="en-US" b="1" dirty="0"/>
          </a:p>
          <a:p>
            <a:pPr marL="0" indent="0">
              <a:buNone/>
            </a:pPr>
            <a:r>
              <a:rPr lang="en-US" altLang="en-US" dirty="0"/>
              <a:t>     In cases of ASD with L-R shunt there is RV overload and RA, LA act </a:t>
            </a:r>
          </a:p>
          <a:p>
            <a:pPr marL="0" indent="0">
              <a:buNone/>
            </a:pPr>
            <a:r>
              <a:rPr lang="en-US" altLang="en-US" dirty="0"/>
              <a:t>     hemodynamically as a single reservoir.</a:t>
            </a:r>
          </a:p>
          <a:p>
            <a:pPr marL="0" indent="0">
              <a:buNone/>
            </a:pPr>
            <a:endParaRPr lang="en-US" altLang="en-US" dirty="0"/>
          </a:p>
          <a:p>
            <a:pPr marL="0" indent="0">
              <a:buNone/>
            </a:pPr>
            <a:r>
              <a:rPr lang="en-US" altLang="en-US" dirty="0"/>
              <a:t>     In inspiration, increased flow to RV which causes decreased flow from LA to RA</a:t>
            </a:r>
          </a:p>
          <a:p>
            <a:pPr marL="0" indent="0">
              <a:buNone/>
            </a:pPr>
            <a:r>
              <a:rPr lang="en-US" altLang="en-US" dirty="0"/>
              <a:t>     and thus momentarily increased flow from LA to LV increasing LV inflow.</a:t>
            </a:r>
          </a:p>
          <a:p>
            <a:pPr marL="0" indent="0">
              <a:buNone/>
            </a:pPr>
            <a:endParaRPr lang="en-US" altLang="en-US" dirty="0"/>
          </a:p>
          <a:p>
            <a:pPr marL="0" indent="0">
              <a:buNone/>
            </a:pPr>
            <a:r>
              <a:rPr lang="en-US" altLang="en-US" dirty="0"/>
              <a:t>     </a:t>
            </a:r>
            <a:r>
              <a:rPr lang="en-IN" altLang="en-US" dirty="0"/>
              <a:t>This leads to Increased Q-A2 and hence both RV and LV SV increase in </a:t>
            </a:r>
          </a:p>
          <a:p>
            <a:pPr marL="0" indent="0">
              <a:buNone/>
            </a:pPr>
            <a:r>
              <a:rPr lang="en-IN" altLang="en-US" dirty="0"/>
              <a:t>     inspiration.</a:t>
            </a:r>
          </a:p>
          <a:p>
            <a:pPr marL="0" indent="0">
              <a:buNone/>
            </a:pPr>
            <a:endParaRPr lang="en-US" altLang="en-US" dirty="0"/>
          </a:p>
        </p:txBody>
      </p:sp>
    </p:spTree>
    <p:extLst>
      <p:ext uri="{BB962C8B-B14F-4D97-AF65-F5344CB8AC3E}">
        <p14:creationId xmlns:p14="http://schemas.microsoft.com/office/powerpoint/2010/main" xmlns="" val="1412083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0" y="1066800"/>
            <a:ext cx="9921748" cy="5105400"/>
          </a:xfrm>
        </p:spPr>
        <p:txBody>
          <a:bodyPr/>
          <a:lstStyle/>
          <a:p>
            <a:pPr>
              <a:lnSpc>
                <a:spcPct val="150000"/>
              </a:lnSpc>
            </a:pPr>
            <a:r>
              <a:rPr lang="en-IN" dirty="0"/>
              <a:t>In cases of ASD without PAH, this fixed splitting is occasionally variable and respiratory variation can be heard in sitting position.</a:t>
            </a:r>
          </a:p>
          <a:p>
            <a:pPr>
              <a:lnSpc>
                <a:spcPct val="150000"/>
              </a:lnSpc>
            </a:pPr>
            <a:r>
              <a:rPr lang="en-IN" dirty="0"/>
              <a:t>ASD with PAH: Always fixed splitting with loud P2</a:t>
            </a:r>
          </a:p>
          <a:p>
            <a:pPr>
              <a:lnSpc>
                <a:spcPct val="150000"/>
              </a:lnSpc>
            </a:pPr>
            <a:endParaRPr lang="en-US" dirty="0"/>
          </a:p>
          <a:p>
            <a:pPr marL="0" indent="0">
              <a:lnSpc>
                <a:spcPct val="150000"/>
              </a:lnSpc>
              <a:buNone/>
            </a:pPr>
            <a:r>
              <a:rPr lang="en-IN" b="1" u="sng" dirty="0"/>
              <a:t>2. Ventricular Septal Defects</a:t>
            </a:r>
          </a:p>
          <a:p>
            <a:pPr>
              <a:lnSpc>
                <a:spcPct val="150000"/>
              </a:lnSpc>
            </a:pPr>
            <a:r>
              <a:rPr lang="en-IN" dirty="0"/>
              <a:t> S2 is normally split in patients with VSD and normal PAP</a:t>
            </a:r>
          </a:p>
          <a:p>
            <a:endParaRPr lang="en-IN"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55</a:t>
            </a:fld>
            <a:endParaRPr lang="en-IN"/>
          </a:p>
        </p:txBody>
      </p:sp>
    </p:spTree>
    <p:extLst>
      <p:ext uri="{BB962C8B-B14F-4D97-AF65-F5344CB8AC3E}">
        <p14:creationId xmlns:p14="http://schemas.microsoft.com/office/powerpoint/2010/main" xmlns="" val="1868407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sz="quarter" idx="1"/>
          </p:nvPr>
        </p:nvSpPr>
        <p:spPr>
          <a:xfrm>
            <a:off x="1362074" y="952500"/>
            <a:ext cx="9178925" cy="5359400"/>
          </a:xfrm>
        </p:spPr>
        <p:txBody>
          <a:bodyPr/>
          <a:lstStyle/>
          <a:p>
            <a:pPr marL="0" indent="0" algn="ctr">
              <a:buNone/>
            </a:pPr>
            <a:r>
              <a:rPr lang="en-US" altLang="en-US" b="1" dirty="0"/>
              <a:t>VSD with PAH</a:t>
            </a:r>
          </a:p>
          <a:p>
            <a:pPr marL="0" indent="0" algn="ctr">
              <a:lnSpc>
                <a:spcPct val="150000"/>
              </a:lnSpc>
              <a:buNone/>
            </a:pPr>
            <a:r>
              <a:rPr lang="en-US" altLang="en-US" dirty="0"/>
              <a:t>Increased PVR, Decreased PA compliance and decreased PA hangout Interval.</a:t>
            </a:r>
          </a:p>
          <a:p>
            <a:pPr marL="0" indent="0">
              <a:lnSpc>
                <a:spcPct val="150000"/>
              </a:lnSpc>
              <a:buNone/>
            </a:pPr>
            <a:endParaRPr lang="en-US" altLang="en-US" dirty="0"/>
          </a:p>
          <a:p>
            <a:pPr marL="0" indent="0" algn="ctr">
              <a:lnSpc>
                <a:spcPct val="150000"/>
              </a:lnSpc>
              <a:buNone/>
            </a:pPr>
            <a:r>
              <a:rPr lang="en-US" altLang="en-US" dirty="0"/>
              <a:t>Both chambers eject into high resistance vessels resulting in equal inspiratory delay on both sides accompanied by nil respiratory variation as both ventricles act as a common chamber</a:t>
            </a:r>
          </a:p>
          <a:p>
            <a:pPr marL="0" indent="0">
              <a:lnSpc>
                <a:spcPct val="150000"/>
              </a:lnSpc>
              <a:buNone/>
            </a:pPr>
            <a:endParaRPr lang="en-US" altLang="en-US" dirty="0"/>
          </a:p>
          <a:p>
            <a:pPr marL="0" indent="0" algn="ctr">
              <a:lnSpc>
                <a:spcPct val="150000"/>
              </a:lnSpc>
              <a:buNone/>
            </a:pPr>
            <a:r>
              <a:rPr lang="en-US" altLang="en-US" dirty="0"/>
              <a:t>This leads to single S2 in both the phases of respiration</a:t>
            </a:r>
          </a:p>
        </p:txBody>
      </p:sp>
      <p:cxnSp>
        <p:nvCxnSpPr>
          <p:cNvPr id="6" name="Straight Arrow Connector 5"/>
          <p:cNvCxnSpPr>
            <a:cxnSpLocks noChangeShapeType="1"/>
          </p:cNvCxnSpPr>
          <p:nvPr/>
        </p:nvCxnSpPr>
        <p:spPr bwMode="auto">
          <a:xfrm>
            <a:off x="5857875" y="2444751"/>
            <a:ext cx="0" cy="61912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8" name="Straight Arrow Connector 7"/>
          <p:cNvCxnSpPr>
            <a:cxnSpLocks noChangeShapeType="1"/>
          </p:cNvCxnSpPr>
          <p:nvPr/>
        </p:nvCxnSpPr>
        <p:spPr bwMode="auto">
          <a:xfrm>
            <a:off x="5851525" y="4787901"/>
            <a:ext cx="0" cy="619125"/>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4038599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568" y="1098550"/>
            <a:ext cx="10068560" cy="5174234"/>
          </a:xfrm>
        </p:spPr>
        <p:txBody>
          <a:bodyPr>
            <a:normAutofit/>
          </a:bodyPr>
          <a:lstStyle/>
          <a:p>
            <a:pPr marL="0" indent="0">
              <a:lnSpc>
                <a:spcPct val="150000"/>
              </a:lnSpc>
              <a:buNone/>
            </a:pPr>
            <a:r>
              <a:rPr lang="en-US" sz="2400" b="1" dirty="0"/>
              <a:t> </a:t>
            </a:r>
            <a:r>
              <a:rPr lang="en-US" sz="2400" dirty="0"/>
              <a:t>   </a:t>
            </a:r>
            <a:r>
              <a:rPr lang="en-US" sz="2400" b="1" dirty="0"/>
              <a:t>Failure to increase RV stroke volume with inspiration </a:t>
            </a:r>
          </a:p>
          <a:p>
            <a:pPr marL="0" indent="0">
              <a:lnSpc>
                <a:spcPct val="150000"/>
              </a:lnSpc>
              <a:buNone/>
            </a:pPr>
            <a:r>
              <a:rPr lang="en-US" sz="2400" dirty="0"/>
              <a:t>   1</a:t>
            </a:r>
            <a:r>
              <a:rPr lang="en-US" dirty="0"/>
              <a:t>. RV failure</a:t>
            </a:r>
          </a:p>
          <a:p>
            <a:pPr marL="0" indent="0">
              <a:lnSpc>
                <a:spcPct val="150000"/>
              </a:lnSpc>
              <a:buNone/>
            </a:pPr>
            <a:r>
              <a:rPr lang="en-US" dirty="0"/>
              <a:t>    2. acute / chronic PTE</a:t>
            </a:r>
          </a:p>
          <a:p>
            <a:pPr marL="0" indent="0">
              <a:lnSpc>
                <a:spcPct val="150000"/>
              </a:lnSpc>
              <a:buNone/>
            </a:pPr>
            <a:r>
              <a:rPr lang="en-US" dirty="0"/>
              <a:t>    3. severe </a:t>
            </a:r>
            <a:r>
              <a:rPr lang="en-US" dirty="0" err="1"/>
              <a:t>pulm</a:t>
            </a:r>
            <a:r>
              <a:rPr lang="en-US" dirty="0"/>
              <a:t> </a:t>
            </a:r>
            <a:r>
              <a:rPr lang="en-US" dirty="0" err="1"/>
              <a:t>htn</a:t>
            </a:r>
            <a:endParaRPr lang="en-US" dirty="0"/>
          </a:p>
          <a:p>
            <a:pPr marL="0" indent="0">
              <a:lnSpc>
                <a:spcPct val="150000"/>
              </a:lnSpc>
              <a:buNone/>
            </a:pPr>
            <a:r>
              <a:rPr lang="en-US" dirty="0"/>
              <a:t>    4. </a:t>
            </a:r>
            <a:r>
              <a:rPr lang="en-IN" dirty="0"/>
              <a:t>RBBB with Congestive Cardiac Failure: RV systole is substantially prolonged and</a:t>
            </a:r>
          </a:p>
          <a:p>
            <a:pPr marL="0" indent="0">
              <a:lnSpc>
                <a:spcPct val="150000"/>
              </a:lnSpc>
              <a:buNone/>
            </a:pPr>
            <a:r>
              <a:rPr lang="en-IN" dirty="0"/>
              <a:t>        A2- P2 coupling will be both wide and fixed. </a:t>
            </a:r>
            <a:endParaRPr lang="en-US" sz="2400"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57</a:t>
            </a:fld>
            <a:endParaRPr lang="en-IN"/>
          </a:p>
        </p:txBody>
      </p:sp>
    </p:spTree>
    <p:extLst>
      <p:ext uri="{BB962C8B-B14F-4D97-AF65-F5344CB8AC3E}">
        <p14:creationId xmlns:p14="http://schemas.microsoft.com/office/powerpoint/2010/main" xmlns="" val="1669516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400176" y="557214"/>
            <a:ext cx="8153400" cy="990600"/>
          </a:xfrm>
        </p:spPr>
        <p:txBody>
          <a:bodyPr>
            <a:normAutofit/>
          </a:bodyPr>
          <a:lstStyle/>
          <a:p>
            <a:r>
              <a:rPr lang="en-US" altLang="en-US" sz="3200" dirty="0"/>
              <a:t>Paradoxical Split</a:t>
            </a:r>
          </a:p>
        </p:txBody>
      </p:sp>
      <p:sp>
        <p:nvSpPr>
          <p:cNvPr id="4" name="Process 3"/>
          <p:cNvSpPr>
            <a:spLocks noChangeArrowheads="1"/>
          </p:cNvSpPr>
          <p:nvPr/>
        </p:nvSpPr>
        <p:spPr bwMode="auto">
          <a:xfrm>
            <a:off x="4073525" y="1524000"/>
            <a:ext cx="3587750" cy="857252"/>
          </a:xfrm>
          <a:prstGeom prst="flowChartProcess">
            <a:avLst/>
          </a:prstGeom>
          <a:solidFill>
            <a:schemeClr val="accent1"/>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eaLnBrk="1" hangingPunct="1">
              <a:defRPr/>
            </a:pPr>
            <a:r>
              <a:rPr lang="en-US" sz="2800" b="1" dirty="0"/>
              <a:t>Paradoxical Splitting</a:t>
            </a:r>
          </a:p>
        </p:txBody>
      </p:sp>
      <p:sp>
        <p:nvSpPr>
          <p:cNvPr id="5" name="Process 4"/>
          <p:cNvSpPr>
            <a:spLocks noChangeArrowheads="1"/>
          </p:cNvSpPr>
          <p:nvPr/>
        </p:nvSpPr>
        <p:spPr bwMode="auto">
          <a:xfrm>
            <a:off x="2000250" y="2889251"/>
            <a:ext cx="1873250" cy="717549"/>
          </a:xfrm>
          <a:prstGeom prst="flowChartProcess">
            <a:avLst/>
          </a:prstGeom>
          <a:solidFill>
            <a:schemeClr val="accent1"/>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eaLnBrk="1" hangingPunct="1">
              <a:defRPr/>
            </a:pPr>
            <a:r>
              <a:rPr lang="en-US" sz="2400" dirty="0">
                <a:solidFill>
                  <a:srgbClr val="000000"/>
                </a:solidFill>
              </a:rPr>
              <a:t>Type 1</a:t>
            </a:r>
          </a:p>
          <a:p>
            <a:pPr algn="ctr" eaLnBrk="1" hangingPunct="1">
              <a:defRPr/>
            </a:pPr>
            <a:r>
              <a:rPr lang="en-US" sz="2400" dirty="0">
                <a:solidFill>
                  <a:srgbClr val="000000"/>
                </a:solidFill>
              </a:rPr>
              <a:t>(classical)</a:t>
            </a:r>
          </a:p>
        </p:txBody>
      </p:sp>
      <p:sp>
        <p:nvSpPr>
          <p:cNvPr id="7" name="Process 6"/>
          <p:cNvSpPr>
            <a:spLocks noChangeArrowheads="1"/>
          </p:cNvSpPr>
          <p:nvPr/>
        </p:nvSpPr>
        <p:spPr bwMode="auto">
          <a:xfrm>
            <a:off x="5476876" y="2889251"/>
            <a:ext cx="1158875" cy="612775"/>
          </a:xfrm>
          <a:prstGeom prst="flowChartProcess">
            <a:avLst/>
          </a:prstGeom>
          <a:solidFill>
            <a:schemeClr val="accent1"/>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eaLnBrk="1" hangingPunct="1">
              <a:defRPr/>
            </a:pPr>
            <a:r>
              <a:rPr lang="en-US" sz="2400" dirty="0">
                <a:solidFill>
                  <a:srgbClr val="000000"/>
                </a:solidFill>
              </a:rPr>
              <a:t>Type 2</a:t>
            </a:r>
          </a:p>
        </p:txBody>
      </p:sp>
      <p:sp>
        <p:nvSpPr>
          <p:cNvPr id="8" name="Process 7"/>
          <p:cNvSpPr>
            <a:spLocks noChangeArrowheads="1"/>
          </p:cNvSpPr>
          <p:nvPr/>
        </p:nvSpPr>
        <p:spPr bwMode="auto">
          <a:xfrm>
            <a:off x="8794751" y="2873376"/>
            <a:ext cx="1158875" cy="612775"/>
          </a:xfrm>
          <a:prstGeom prst="flowChartProcess">
            <a:avLst/>
          </a:prstGeom>
          <a:solidFill>
            <a:schemeClr val="accent1"/>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eaLnBrk="1" hangingPunct="1">
              <a:defRPr/>
            </a:pPr>
            <a:r>
              <a:rPr lang="en-US" sz="2400" dirty="0">
                <a:solidFill>
                  <a:srgbClr val="000000"/>
                </a:solidFill>
              </a:rPr>
              <a:t>Type 3</a:t>
            </a:r>
          </a:p>
        </p:txBody>
      </p:sp>
      <p:cxnSp>
        <p:nvCxnSpPr>
          <p:cNvPr id="11" name="Straight Arrow Connector 10"/>
          <p:cNvCxnSpPr>
            <a:cxnSpLocks noChangeShapeType="1"/>
            <a:stCxn id="4" idx="2"/>
          </p:cNvCxnSpPr>
          <p:nvPr/>
        </p:nvCxnSpPr>
        <p:spPr bwMode="auto">
          <a:xfrm>
            <a:off x="5867400" y="2381252"/>
            <a:ext cx="2936876" cy="471486"/>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6" name="Straight Arrow Connector 15"/>
          <p:cNvCxnSpPr>
            <a:cxnSpLocks noChangeShapeType="1"/>
          </p:cNvCxnSpPr>
          <p:nvPr/>
        </p:nvCxnSpPr>
        <p:spPr bwMode="auto">
          <a:xfrm flipH="1">
            <a:off x="3492501" y="2386013"/>
            <a:ext cx="2555875" cy="487362"/>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cxnSp>
        <p:nvCxnSpPr>
          <p:cNvPr id="19" name="Straight Arrow Connector 18"/>
          <p:cNvCxnSpPr>
            <a:cxnSpLocks noChangeShapeType="1"/>
          </p:cNvCxnSpPr>
          <p:nvPr/>
        </p:nvCxnSpPr>
        <p:spPr bwMode="auto">
          <a:xfrm>
            <a:off x="5867400" y="2401889"/>
            <a:ext cx="0" cy="471487"/>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sp>
        <p:nvSpPr>
          <p:cNvPr id="76810" name="TextBox 22"/>
          <p:cNvSpPr txBox="1">
            <a:spLocks noChangeArrowheads="1"/>
          </p:cNvSpPr>
          <p:nvPr/>
        </p:nvSpPr>
        <p:spPr bwMode="auto">
          <a:xfrm>
            <a:off x="1698626" y="3714751"/>
            <a:ext cx="3063875"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1800"/>
              <a:t>Incrased Q-A2 interval due to LV mechanical delay</a:t>
            </a:r>
          </a:p>
          <a:p>
            <a:pPr eaLnBrk="1" hangingPunct="1">
              <a:spcBef>
                <a:spcPct val="0"/>
              </a:spcBef>
              <a:buClrTx/>
              <a:buSzTx/>
              <a:buFontTx/>
              <a:buNone/>
            </a:pPr>
            <a:r>
              <a:rPr lang="en-US" altLang="en-US" sz="1800" u="sng"/>
              <a:t>During Expiration</a:t>
            </a:r>
          </a:p>
          <a:p>
            <a:pPr eaLnBrk="1" hangingPunct="1">
              <a:spcBef>
                <a:spcPct val="0"/>
              </a:spcBef>
              <a:buClrTx/>
              <a:buSzTx/>
              <a:buFontTx/>
              <a:buNone/>
            </a:pPr>
            <a:r>
              <a:rPr lang="en-US" altLang="en-US" sz="1800"/>
              <a:t>Prolonged LV systole makes A2 follow P2 and is heard in expiration</a:t>
            </a:r>
          </a:p>
          <a:p>
            <a:pPr eaLnBrk="1" hangingPunct="1">
              <a:spcBef>
                <a:spcPct val="0"/>
              </a:spcBef>
              <a:buClrTx/>
              <a:buSzTx/>
              <a:buFontTx/>
              <a:buNone/>
            </a:pPr>
            <a:r>
              <a:rPr lang="en-US" altLang="en-US" sz="1800" u="sng"/>
              <a:t>During Inspiration</a:t>
            </a:r>
          </a:p>
          <a:p>
            <a:pPr eaLnBrk="1" hangingPunct="1">
              <a:spcBef>
                <a:spcPct val="0"/>
              </a:spcBef>
              <a:buClrTx/>
              <a:buSzTx/>
              <a:buFontTx/>
              <a:buNone/>
            </a:pPr>
            <a:r>
              <a:rPr lang="en-US" altLang="en-US" sz="1800" u="sng"/>
              <a:t>Q-P2 </a:t>
            </a:r>
            <a:r>
              <a:rPr lang="en-US" altLang="en-US" sz="1800"/>
              <a:t>increases normally but Q-A2 remains unchanged and ear appreciates only single S2</a:t>
            </a:r>
            <a:endParaRPr lang="en-US" altLang="en-US" sz="1800" u="sng"/>
          </a:p>
        </p:txBody>
      </p:sp>
      <p:sp>
        <p:nvSpPr>
          <p:cNvPr id="76811" name="TextBox 24"/>
          <p:cNvSpPr txBox="1">
            <a:spLocks noChangeArrowheads="1"/>
          </p:cNvSpPr>
          <p:nvPr/>
        </p:nvSpPr>
        <p:spPr bwMode="auto">
          <a:xfrm>
            <a:off x="5245100" y="3714751"/>
            <a:ext cx="215265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1800"/>
              <a:t>Mild delay in Q-A2 and </a:t>
            </a:r>
          </a:p>
          <a:p>
            <a:pPr eaLnBrk="1" hangingPunct="1">
              <a:spcBef>
                <a:spcPct val="0"/>
              </a:spcBef>
              <a:buClrTx/>
              <a:buSzTx/>
              <a:buFontTx/>
              <a:buNone/>
            </a:pPr>
            <a:r>
              <a:rPr lang="en-US" altLang="en-US" sz="1800"/>
              <a:t>Marked Q-P2 interval</a:t>
            </a:r>
          </a:p>
          <a:p>
            <a:pPr eaLnBrk="1" hangingPunct="1">
              <a:spcBef>
                <a:spcPct val="0"/>
              </a:spcBef>
              <a:buClrTx/>
              <a:buSzTx/>
              <a:buFontTx/>
              <a:buNone/>
            </a:pPr>
            <a:r>
              <a:rPr lang="en-US" altLang="en-US" sz="1800" u="sng"/>
              <a:t>During Inspiration</a:t>
            </a:r>
          </a:p>
          <a:p>
            <a:pPr eaLnBrk="1" hangingPunct="1">
              <a:spcBef>
                <a:spcPct val="0"/>
              </a:spcBef>
              <a:buClrTx/>
              <a:buSzTx/>
              <a:buFontTx/>
              <a:buNone/>
            </a:pPr>
            <a:r>
              <a:rPr lang="en-US" altLang="en-US" sz="1800"/>
              <a:t>Normal split may be heard</a:t>
            </a:r>
          </a:p>
          <a:p>
            <a:pPr eaLnBrk="1" hangingPunct="1">
              <a:spcBef>
                <a:spcPct val="0"/>
              </a:spcBef>
              <a:buClrTx/>
              <a:buSzTx/>
              <a:buFontTx/>
              <a:buNone/>
            </a:pPr>
            <a:r>
              <a:rPr lang="en-US" altLang="en-US" sz="1800" u="sng"/>
              <a:t>During Expiration</a:t>
            </a:r>
          </a:p>
          <a:p>
            <a:pPr eaLnBrk="1" hangingPunct="1">
              <a:spcBef>
                <a:spcPct val="0"/>
              </a:spcBef>
              <a:buClrTx/>
              <a:buSzTx/>
              <a:buFontTx/>
              <a:buNone/>
            </a:pPr>
            <a:r>
              <a:rPr lang="en-US" altLang="en-US" sz="1800"/>
              <a:t>S2 reverse split heard </a:t>
            </a:r>
          </a:p>
        </p:txBody>
      </p:sp>
      <p:sp>
        <p:nvSpPr>
          <p:cNvPr id="76812" name="TextBox 25"/>
          <p:cNvSpPr txBox="1">
            <a:spLocks noChangeArrowheads="1"/>
          </p:cNvSpPr>
          <p:nvPr/>
        </p:nvSpPr>
        <p:spPr bwMode="auto">
          <a:xfrm>
            <a:off x="8112125" y="3714750"/>
            <a:ext cx="217805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1800"/>
              <a:t>Both Expiratory</a:t>
            </a:r>
          </a:p>
          <a:p>
            <a:pPr eaLnBrk="1" hangingPunct="1">
              <a:spcBef>
                <a:spcPct val="0"/>
              </a:spcBef>
              <a:buClrTx/>
              <a:buSzTx/>
              <a:buFontTx/>
              <a:buNone/>
            </a:pPr>
            <a:r>
              <a:rPr lang="en-US" altLang="en-US" sz="1800"/>
              <a:t>And Inpiratory separation </a:t>
            </a:r>
          </a:p>
          <a:p>
            <a:pPr eaLnBrk="1" hangingPunct="1">
              <a:spcBef>
                <a:spcPct val="0"/>
              </a:spcBef>
              <a:buClrTx/>
              <a:buSzTx/>
              <a:buFontTx/>
              <a:buNone/>
            </a:pPr>
            <a:r>
              <a:rPr lang="en-US" altLang="en-US" sz="1800"/>
              <a:t>Is &lt;20msec and S2 is </a:t>
            </a:r>
          </a:p>
          <a:p>
            <a:pPr eaLnBrk="1" hangingPunct="1">
              <a:spcBef>
                <a:spcPct val="0"/>
              </a:spcBef>
              <a:buClrTx/>
              <a:buSzTx/>
              <a:buFontTx/>
              <a:buNone/>
            </a:pPr>
            <a:r>
              <a:rPr lang="en-US" altLang="en-US" sz="1800"/>
              <a:t>Fused in both the phases</a:t>
            </a:r>
          </a:p>
        </p:txBody>
      </p:sp>
    </p:spTree>
    <p:extLst>
      <p:ext uri="{BB962C8B-B14F-4D97-AF65-F5344CB8AC3E}">
        <p14:creationId xmlns:p14="http://schemas.microsoft.com/office/powerpoint/2010/main" xmlns="" val="2362108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sz="quarter" idx="1"/>
          </p:nvPr>
        </p:nvSpPr>
        <p:spPr>
          <a:xfrm>
            <a:off x="1273174" y="863600"/>
            <a:ext cx="9953625" cy="5562600"/>
          </a:xfrm>
        </p:spPr>
        <p:txBody>
          <a:bodyPr/>
          <a:lstStyle/>
          <a:p>
            <a:pPr marL="0" indent="0">
              <a:lnSpc>
                <a:spcPct val="150000"/>
              </a:lnSpc>
              <a:buNone/>
            </a:pPr>
            <a:r>
              <a:rPr lang="en-US" altLang="en-US" b="1" dirty="0"/>
              <a:t>1. LBBB </a:t>
            </a:r>
            <a:r>
              <a:rPr lang="en-US" altLang="en-US" dirty="0"/>
              <a:t>– most common </a:t>
            </a:r>
          </a:p>
          <a:p>
            <a:pPr marL="0" indent="0">
              <a:lnSpc>
                <a:spcPct val="150000"/>
              </a:lnSpc>
              <a:buNone/>
            </a:pPr>
            <a:r>
              <a:rPr lang="en-US" altLang="en-US" b="1" dirty="0"/>
              <a:t>2. WPW </a:t>
            </a:r>
            <a:r>
              <a:rPr lang="en-US" altLang="en-US" dirty="0"/>
              <a:t>syndrome with RV Pre excitation from </a:t>
            </a:r>
            <a:r>
              <a:rPr lang="en-US" altLang="en-US" dirty="0" err="1"/>
              <a:t>Rt</a:t>
            </a:r>
            <a:r>
              <a:rPr lang="en-US" altLang="en-US" dirty="0"/>
              <a:t> Bypass tract</a:t>
            </a:r>
          </a:p>
          <a:p>
            <a:pPr marL="0" indent="0">
              <a:lnSpc>
                <a:spcPct val="150000"/>
              </a:lnSpc>
              <a:buNone/>
            </a:pPr>
            <a:r>
              <a:rPr lang="en-US" altLang="en-US" dirty="0"/>
              <a:t>        May cause type 2 paradoxical splitting.</a:t>
            </a:r>
          </a:p>
          <a:p>
            <a:pPr marL="0" indent="0">
              <a:lnSpc>
                <a:spcPct val="150000"/>
              </a:lnSpc>
              <a:buNone/>
            </a:pPr>
            <a:r>
              <a:rPr lang="en-US" altLang="en-US" b="1" dirty="0"/>
              <a:t>3. RV pacing and RV-PVC</a:t>
            </a:r>
          </a:p>
          <a:p>
            <a:pPr marL="0" indent="0">
              <a:lnSpc>
                <a:spcPct val="150000"/>
              </a:lnSpc>
              <a:buNone/>
            </a:pPr>
            <a:r>
              <a:rPr lang="en-US" altLang="en-US" b="1" dirty="0"/>
              <a:t>4. Increased LV ejection time</a:t>
            </a:r>
            <a:r>
              <a:rPr lang="en-US" altLang="en-US" b="1" u="sng" dirty="0"/>
              <a:t>:</a:t>
            </a:r>
            <a:endParaRPr lang="en-US" altLang="en-US" b="1" dirty="0"/>
          </a:p>
          <a:p>
            <a:pPr marL="0" indent="0">
              <a:lnSpc>
                <a:spcPct val="150000"/>
              </a:lnSpc>
              <a:buNone/>
            </a:pPr>
            <a:r>
              <a:rPr lang="en-US" altLang="en-US" dirty="0"/>
              <a:t>     PDA</a:t>
            </a:r>
          </a:p>
          <a:p>
            <a:pPr marL="0" indent="0">
              <a:lnSpc>
                <a:spcPct val="150000"/>
              </a:lnSpc>
              <a:buNone/>
            </a:pPr>
            <a:r>
              <a:rPr lang="en-US" altLang="en-US" dirty="0"/>
              <a:t>     Severe AR</a:t>
            </a:r>
          </a:p>
          <a:p>
            <a:pPr marL="0" indent="0">
              <a:lnSpc>
                <a:spcPct val="150000"/>
              </a:lnSpc>
              <a:buNone/>
            </a:pPr>
            <a:r>
              <a:rPr lang="en-US" altLang="en-US" dirty="0"/>
              <a:t>     Severe LV dysfunction</a:t>
            </a:r>
          </a:p>
          <a:p>
            <a:pPr marL="0" indent="0">
              <a:lnSpc>
                <a:spcPct val="150000"/>
              </a:lnSpc>
              <a:buNone/>
            </a:pPr>
            <a:endParaRPr lang="en-US" altLang="en-US" dirty="0"/>
          </a:p>
          <a:p>
            <a:pPr marL="0" indent="0">
              <a:buNone/>
            </a:pPr>
            <a:endParaRPr lang="en-US" altLang="en-US" b="1" u="sng" dirty="0"/>
          </a:p>
        </p:txBody>
      </p:sp>
    </p:spTree>
    <p:extLst>
      <p:ext uri="{BB962C8B-B14F-4D97-AF65-F5344CB8AC3E}">
        <p14:creationId xmlns:p14="http://schemas.microsoft.com/office/powerpoint/2010/main" xmlns="" val="349132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136775" y="482600"/>
            <a:ext cx="8153400" cy="990600"/>
          </a:xfrm>
        </p:spPr>
        <p:txBody>
          <a:bodyPr/>
          <a:lstStyle/>
          <a:p>
            <a:pPr eaLnBrk="1" hangingPunct="1"/>
            <a:r>
              <a:rPr lang="en-US" altLang="en-US" sz="3600" dirty="0"/>
              <a:t>Stethoscope</a:t>
            </a:r>
            <a:r>
              <a:rPr lang="en-US" altLang="en-US" dirty="0"/>
              <a:t> </a:t>
            </a:r>
          </a:p>
        </p:txBody>
      </p:sp>
      <p:sp>
        <p:nvSpPr>
          <p:cNvPr id="47106" name="Content Placeholder 2"/>
          <p:cNvSpPr>
            <a:spLocks noGrp="1"/>
          </p:cNvSpPr>
          <p:nvPr>
            <p:ph sz="quarter" idx="1"/>
          </p:nvPr>
        </p:nvSpPr>
        <p:spPr>
          <a:xfrm>
            <a:off x="2136775" y="1600200"/>
            <a:ext cx="8153400" cy="4495800"/>
          </a:xfrm>
        </p:spPr>
        <p:txBody>
          <a:bodyPr/>
          <a:lstStyle/>
          <a:p>
            <a:pPr eaLnBrk="1" hangingPunct="1"/>
            <a:r>
              <a:rPr lang="en-US" altLang="en-US" sz="2400" dirty="0"/>
              <a:t>Invented by </a:t>
            </a:r>
            <a:r>
              <a:rPr lang="en-US" altLang="en-US" sz="2400" dirty="0" err="1"/>
              <a:t>Dr</a:t>
            </a:r>
            <a:r>
              <a:rPr lang="en-US" altLang="en-US" sz="2400" dirty="0"/>
              <a:t> Rene Laennec in France in 1816</a:t>
            </a:r>
          </a:p>
          <a:p>
            <a:pPr eaLnBrk="1" hangingPunct="1"/>
            <a:r>
              <a:rPr lang="en-US" altLang="en-US" sz="2400" dirty="0"/>
              <a:t>Monaural and wooden tube structure </a:t>
            </a:r>
          </a:p>
          <a:p>
            <a:pPr eaLnBrk="1" hangingPunct="1"/>
            <a:endParaRPr lang="en-US" altLang="en-US" dirty="0"/>
          </a:p>
        </p:txBody>
      </p:sp>
      <p:pic>
        <p:nvPicPr>
          <p:cNvPr id="47107" name="Picture 3" descr="745px-Laennecs_stethoscope,_c_1820._(9660576833).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783014" y="2844800"/>
            <a:ext cx="4479925" cy="360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36194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2728" y="1054608"/>
            <a:ext cx="9885172" cy="5218176"/>
          </a:xfrm>
        </p:spPr>
        <p:txBody>
          <a:bodyPr/>
          <a:lstStyle/>
          <a:p>
            <a:pPr marL="0" indent="0">
              <a:lnSpc>
                <a:spcPct val="150000"/>
              </a:lnSpc>
              <a:buNone/>
            </a:pPr>
            <a:r>
              <a:rPr lang="en-US" altLang="en-US" b="1" dirty="0"/>
              <a:t>5</a:t>
            </a:r>
            <a:r>
              <a:rPr lang="en-US" altLang="en-US" dirty="0"/>
              <a:t>.</a:t>
            </a:r>
            <a:r>
              <a:rPr lang="en-US" altLang="en-US" b="1" u="sng" dirty="0"/>
              <a:t> </a:t>
            </a:r>
            <a:r>
              <a:rPr lang="en-US" altLang="en-US" b="1" dirty="0"/>
              <a:t>LVOT Obstruction:</a:t>
            </a:r>
          </a:p>
          <a:p>
            <a:pPr marL="0" indent="0">
              <a:lnSpc>
                <a:spcPct val="150000"/>
              </a:lnSpc>
              <a:buNone/>
            </a:pPr>
            <a:r>
              <a:rPr lang="en-US" altLang="en-US" dirty="0"/>
              <a:t>    </a:t>
            </a:r>
            <a:r>
              <a:rPr lang="en-US" altLang="en-US" dirty="0" err="1"/>
              <a:t>Valvular</a:t>
            </a:r>
            <a:r>
              <a:rPr lang="en-US" altLang="en-US" dirty="0"/>
              <a:t> AS and HCM</a:t>
            </a:r>
          </a:p>
          <a:p>
            <a:pPr marL="0" indent="0">
              <a:lnSpc>
                <a:spcPct val="150000"/>
              </a:lnSpc>
              <a:buNone/>
            </a:pPr>
            <a:r>
              <a:rPr lang="en-US" altLang="en-US" dirty="0"/>
              <a:t>    In </a:t>
            </a:r>
            <a:r>
              <a:rPr lang="en-US" altLang="en-US" dirty="0" err="1"/>
              <a:t>valvular</a:t>
            </a:r>
            <a:r>
              <a:rPr lang="en-US" altLang="en-US" dirty="0"/>
              <a:t> AS ,not only its because of the prolonged ejection time but also due to</a:t>
            </a:r>
          </a:p>
          <a:p>
            <a:pPr marL="0" indent="0">
              <a:lnSpc>
                <a:spcPct val="150000"/>
              </a:lnSpc>
              <a:buNone/>
            </a:pPr>
            <a:r>
              <a:rPr lang="en-US" altLang="en-US" dirty="0"/>
              <a:t>    the post stenotic dilatation of the Aorta and thus increased Hangout interval.</a:t>
            </a:r>
          </a:p>
          <a:p>
            <a:pPr marL="0" indent="0">
              <a:lnSpc>
                <a:spcPct val="150000"/>
              </a:lnSpc>
              <a:buNone/>
            </a:pPr>
            <a:endParaRPr lang="en-US" dirty="0"/>
          </a:p>
          <a:p>
            <a:pPr>
              <a:lnSpc>
                <a:spcPct val="150000"/>
              </a:lnSpc>
            </a:pPr>
            <a:r>
              <a:rPr lang="en-US" dirty="0"/>
              <a:t> </a:t>
            </a:r>
            <a:r>
              <a:rPr lang="en-US" altLang="en-US" b="1" dirty="0"/>
              <a:t>Shortened RV systole </a:t>
            </a:r>
            <a:r>
              <a:rPr lang="en-US" altLang="en-US" dirty="0"/>
              <a:t>: seen in TS and RA myxoma [ uncommon ] </a:t>
            </a:r>
          </a:p>
          <a:p>
            <a:pPr marL="0" indent="0">
              <a:lnSpc>
                <a:spcPct val="150000"/>
              </a:lnSpc>
              <a:buNone/>
            </a:pPr>
            <a:endParaRPr lang="en-IN"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60</a:t>
            </a:fld>
            <a:endParaRPr lang="en-IN"/>
          </a:p>
        </p:txBody>
      </p:sp>
    </p:spTree>
    <p:extLst>
      <p:ext uri="{BB962C8B-B14F-4D97-AF65-F5344CB8AC3E}">
        <p14:creationId xmlns:p14="http://schemas.microsoft.com/office/powerpoint/2010/main" xmlns="" val="3455375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289051" y="927100"/>
            <a:ext cx="8153400" cy="990600"/>
          </a:xfrm>
        </p:spPr>
        <p:txBody>
          <a:bodyPr>
            <a:normAutofit/>
          </a:bodyPr>
          <a:lstStyle/>
          <a:p>
            <a:r>
              <a:rPr lang="en-US" altLang="en-US" sz="3200" dirty="0"/>
              <a:t>PSEUDOPARADOXICAL SPLITTING</a:t>
            </a:r>
          </a:p>
        </p:txBody>
      </p:sp>
      <p:sp>
        <p:nvSpPr>
          <p:cNvPr id="83971" name="Content Placeholder 2"/>
          <p:cNvSpPr>
            <a:spLocks noGrp="1"/>
          </p:cNvSpPr>
          <p:nvPr>
            <p:ph sz="quarter" idx="1"/>
          </p:nvPr>
        </p:nvSpPr>
        <p:spPr>
          <a:xfrm>
            <a:off x="1438275" y="2122488"/>
            <a:ext cx="8153400" cy="4495800"/>
          </a:xfrm>
        </p:spPr>
        <p:txBody>
          <a:bodyPr/>
          <a:lstStyle/>
          <a:p>
            <a:pPr marL="0" indent="0">
              <a:buNone/>
            </a:pPr>
            <a:r>
              <a:rPr lang="en-US" altLang="en-US" dirty="0"/>
              <a:t>1.COPD:</a:t>
            </a:r>
          </a:p>
          <a:p>
            <a:pPr marL="0" indent="0">
              <a:buNone/>
            </a:pPr>
            <a:r>
              <a:rPr lang="en-US" altLang="en-US" dirty="0"/>
              <a:t>2. Large chests: </a:t>
            </a:r>
          </a:p>
        </p:txBody>
      </p:sp>
      <p:cxnSp>
        <p:nvCxnSpPr>
          <p:cNvPr id="5" name="Straight Connector 4"/>
          <p:cNvCxnSpPr>
            <a:cxnSpLocks noChangeShapeType="1"/>
          </p:cNvCxnSpPr>
          <p:nvPr/>
        </p:nvCxnSpPr>
        <p:spPr bwMode="auto">
          <a:xfrm>
            <a:off x="4394200" y="2122488"/>
            <a:ext cx="0" cy="1044575"/>
          </a:xfrm>
          <a:prstGeom prst="line">
            <a:avLst/>
          </a:prstGeom>
          <a:noFill/>
          <a:ln w="19050">
            <a:solidFill>
              <a:schemeClr val="tx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xmlns="">
                <a:noFill/>
              </a14:hiddenFill>
            </a:ext>
          </a:extLst>
        </p:spPr>
      </p:cxnSp>
      <p:sp>
        <p:nvSpPr>
          <p:cNvPr id="83973" name="TextBox 8"/>
          <p:cNvSpPr txBox="1">
            <a:spLocks noChangeArrowheads="1"/>
          </p:cNvSpPr>
          <p:nvPr/>
        </p:nvSpPr>
        <p:spPr bwMode="auto">
          <a:xfrm>
            <a:off x="4889500" y="2033589"/>
            <a:ext cx="4924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ClrTx/>
              <a:buSzTx/>
              <a:buFontTx/>
              <a:buNone/>
            </a:pPr>
            <a:r>
              <a:rPr lang="en-US" altLang="en-US" sz="2000" dirty="0"/>
              <a:t>Deep Inspiration in these patients will cause artificial muffling Of P2 due to insulation of the PA by the expanded lungs and hence S2 appears single with inspiration and split in expiration</a:t>
            </a:r>
          </a:p>
        </p:txBody>
      </p:sp>
    </p:spTree>
    <p:extLst>
      <p:ext uri="{BB962C8B-B14F-4D97-AF65-F5344CB8AC3E}">
        <p14:creationId xmlns:p14="http://schemas.microsoft.com/office/powerpoint/2010/main" xmlns="" val="1244741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235075" y="609600"/>
            <a:ext cx="6702425" cy="889000"/>
          </a:xfrm>
        </p:spPr>
        <p:txBody>
          <a:bodyPr>
            <a:normAutofit/>
          </a:bodyPr>
          <a:lstStyle/>
          <a:p>
            <a:r>
              <a:rPr lang="en-US" altLang="en-US" sz="3200" dirty="0"/>
              <a:t>SINGLE S2 / NARROW SPLIT S2</a:t>
            </a:r>
          </a:p>
        </p:txBody>
      </p:sp>
      <p:sp>
        <p:nvSpPr>
          <p:cNvPr id="3" name="Content Placeholder 2"/>
          <p:cNvSpPr>
            <a:spLocks noGrp="1"/>
          </p:cNvSpPr>
          <p:nvPr>
            <p:ph sz="quarter" idx="1"/>
          </p:nvPr>
        </p:nvSpPr>
        <p:spPr>
          <a:xfrm>
            <a:off x="1235074" y="1638300"/>
            <a:ext cx="9852025" cy="4724400"/>
          </a:xfrm>
        </p:spPr>
        <p:txBody>
          <a:bodyPr/>
          <a:lstStyle/>
          <a:p>
            <a:pPr>
              <a:lnSpc>
                <a:spcPct val="150000"/>
              </a:lnSpc>
              <a:buFont typeface="Wingdings" charset="0"/>
              <a:buChar char=""/>
              <a:defRPr/>
            </a:pPr>
            <a:r>
              <a:rPr lang="en-US" dirty="0">
                <a:ea typeface="ＭＳ Ｐゴシック" charset="0"/>
              </a:rPr>
              <a:t>Heard when the A2-P2 gap is &lt;30msec</a:t>
            </a:r>
          </a:p>
          <a:p>
            <a:pPr marL="0" indent="0">
              <a:lnSpc>
                <a:spcPct val="150000"/>
              </a:lnSpc>
              <a:buNone/>
              <a:defRPr/>
            </a:pPr>
            <a:endParaRPr lang="en-US" dirty="0">
              <a:ea typeface="ＭＳ Ｐゴシック" charset="0"/>
            </a:endParaRPr>
          </a:p>
          <a:p>
            <a:pPr marL="0" indent="0">
              <a:lnSpc>
                <a:spcPct val="150000"/>
              </a:lnSpc>
              <a:buNone/>
              <a:defRPr/>
            </a:pPr>
            <a:r>
              <a:rPr lang="en-US" b="1" dirty="0">
                <a:ea typeface="ＭＳ Ｐゴシック" charset="0"/>
              </a:rPr>
              <a:t>1. Aging: </a:t>
            </a:r>
            <a:r>
              <a:rPr lang="en-US" dirty="0">
                <a:ea typeface="ＭＳ Ｐゴシック" charset="0"/>
              </a:rPr>
              <a:t>Incidence of </a:t>
            </a:r>
            <a:r>
              <a:rPr lang="en-US" dirty="0" err="1">
                <a:ea typeface="ＭＳ Ｐゴシック" charset="0"/>
              </a:rPr>
              <a:t>Auditary</a:t>
            </a:r>
            <a:r>
              <a:rPr lang="en-US" dirty="0">
                <a:ea typeface="ＭＳ Ｐゴシック" charset="0"/>
              </a:rPr>
              <a:t> splitting with inspiration </a:t>
            </a:r>
            <a:r>
              <a:rPr lang="en-US" dirty="0" err="1">
                <a:ea typeface="ＭＳ Ｐゴシック" charset="0"/>
              </a:rPr>
              <a:t>decrases</a:t>
            </a:r>
            <a:r>
              <a:rPr lang="en-US" dirty="0">
                <a:ea typeface="ＭＳ Ｐゴシック" charset="0"/>
              </a:rPr>
              <a:t> with age.</a:t>
            </a:r>
          </a:p>
          <a:p>
            <a:pPr marL="0" indent="0">
              <a:lnSpc>
                <a:spcPct val="150000"/>
              </a:lnSpc>
              <a:buNone/>
              <a:defRPr/>
            </a:pPr>
            <a:r>
              <a:rPr lang="en-US" dirty="0">
                <a:ea typeface="ＭＳ Ｐゴシック" charset="0"/>
              </a:rPr>
              <a:t>50% subjects with age &gt;60yrs have single S2.</a:t>
            </a:r>
          </a:p>
          <a:p>
            <a:pPr marL="0" indent="0">
              <a:lnSpc>
                <a:spcPct val="150000"/>
              </a:lnSpc>
              <a:buNone/>
              <a:defRPr/>
            </a:pPr>
            <a:r>
              <a:rPr lang="en-US" dirty="0">
                <a:ea typeface="ＭＳ Ｐゴシック" charset="0"/>
              </a:rPr>
              <a:t>Due to either age related increased LV ejection time</a:t>
            </a:r>
          </a:p>
          <a:p>
            <a:pPr marL="0" indent="0">
              <a:lnSpc>
                <a:spcPct val="150000"/>
              </a:lnSpc>
              <a:buNone/>
              <a:defRPr/>
            </a:pPr>
            <a:r>
              <a:rPr lang="en-US" dirty="0">
                <a:ea typeface="ＭＳ Ｐゴシック" charset="0"/>
              </a:rPr>
              <a:t>Or due to age related increase in PVR and subsequent decrease in PA hangout interval.</a:t>
            </a:r>
          </a:p>
        </p:txBody>
      </p:sp>
    </p:spTree>
    <p:extLst>
      <p:ext uri="{BB962C8B-B14F-4D97-AF65-F5344CB8AC3E}">
        <p14:creationId xmlns:p14="http://schemas.microsoft.com/office/powerpoint/2010/main" xmlns="" val="2072663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sz="quarter" idx="1"/>
          </p:nvPr>
        </p:nvSpPr>
        <p:spPr>
          <a:xfrm>
            <a:off x="1349374" y="1016000"/>
            <a:ext cx="9940926" cy="5626100"/>
          </a:xfrm>
        </p:spPr>
        <p:txBody>
          <a:bodyPr>
            <a:normAutofit fontScale="92500" lnSpcReduction="20000"/>
          </a:bodyPr>
          <a:lstStyle/>
          <a:p>
            <a:pPr marL="0" indent="0">
              <a:lnSpc>
                <a:spcPct val="150000"/>
              </a:lnSpc>
              <a:buNone/>
            </a:pPr>
            <a:r>
              <a:rPr lang="en-US" altLang="en-US" b="1" dirty="0"/>
              <a:t>2. </a:t>
            </a:r>
            <a:r>
              <a:rPr lang="en-US" altLang="en-US" b="1" dirty="0" err="1"/>
              <a:t>Artifactual</a:t>
            </a:r>
            <a:r>
              <a:rPr lang="en-US" altLang="en-US" b="1" dirty="0"/>
              <a:t> Muffling of P2: </a:t>
            </a:r>
            <a:r>
              <a:rPr lang="en-US" altLang="en-US" dirty="0"/>
              <a:t>Lung insulation of the P2 during inspiration in COPD and large A-P diameter chest individuals.</a:t>
            </a:r>
          </a:p>
          <a:p>
            <a:pPr marL="0" indent="0">
              <a:lnSpc>
                <a:spcPct val="150000"/>
              </a:lnSpc>
              <a:buNone/>
            </a:pPr>
            <a:endParaRPr lang="en-US" altLang="en-US" dirty="0"/>
          </a:p>
          <a:p>
            <a:pPr marL="0" indent="0">
              <a:lnSpc>
                <a:spcPct val="150000"/>
              </a:lnSpc>
              <a:buNone/>
            </a:pPr>
            <a:r>
              <a:rPr lang="en-US" altLang="en-US" b="1" dirty="0"/>
              <a:t>3. Pulmonary </a:t>
            </a:r>
            <a:r>
              <a:rPr lang="en-US" altLang="en-US" b="1" dirty="0" err="1"/>
              <a:t>Hyertension</a:t>
            </a:r>
            <a:r>
              <a:rPr lang="en-US" altLang="en-US" b="1" dirty="0"/>
              <a:t>: </a:t>
            </a:r>
            <a:r>
              <a:rPr lang="en-US" altLang="en-US" dirty="0"/>
              <a:t>Pts with Severe PAH and Normal RV function narrow A2-P2 is a must and loud P2 can backwards mask A2 causing it to appear as single S2.</a:t>
            </a:r>
          </a:p>
          <a:p>
            <a:pPr marL="0" indent="0">
              <a:lnSpc>
                <a:spcPct val="150000"/>
              </a:lnSpc>
              <a:buNone/>
            </a:pPr>
            <a:endParaRPr lang="en-US" altLang="en-US" u="sng" dirty="0"/>
          </a:p>
          <a:p>
            <a:pPr marL="0" indent="0">
              <a:buNone/>
            </a:pPr>
            <a:r>
              <a:rPr lang="en-US" altLang="en-US" b="1" dirty="0"/>
              <a:t>4. Pathological Absence of P2/A2:</a:t>
            </a:r>
          </a:p>
          <a:p>
            <a:pPr marL="0" indent="0">
              <a:buNone/>
            </a:pPr>
            <a:r>
              <a:rPr lang="en-US" altLang="en-US" dirty="0"/>
              <a:t>Severe Pulmonic deformity with low or absent PBF and great vessel malposition causes single S2 </a:t>
            </a:r>
          </a:p>
          <a:p>
            <a:pPr marL="0" indent="0">
              <a:buNone/>
            </a:pPr>
            <a:r>
              <a:rPr lang="en-US" altLang="en-US" dirty="0"/>
              <a:t>                   ex: TOF</a:t>
            </a:r>
          </a:p>
          <a:p>
            <a:pPr marL="0" indent="0">
              <a:buNone/>
            </a:pPr>
            <a:r>
              <a:rPr lang="en-US" altLang="en-US" dirty="0"/>
              <a:t>                         Pulmonary Atresia and stenosis</a:t>
            </a:r>
          </a:p>
          <a:p>
            <a:pPr marL="0" indent="0">
              <a:buNone/>
            </a:pPr>
            <a:r>
              <a:rPr lang="en-US" altLang="en-US" dirty="0"/>
              <a:t>                         Tricuspid Atresia</a:t>
            </a:r>
          </a:p>
          <a:p>
            <a:pPr marL="0" indent="0">
              <a:buNone/>
            </a:pPr>
            <a:r>
              <a:rPr lang="en-US" altLang="en-US" dirty="0"/>
              <a:t>                         Aortic stenosis</a:t>
            </a:r>
          </a:p>
          <a:p>
            <a:pPr marL="0" indent="0">
              <a:buNone/>
            </a:pPr>
            <a:r>
              <a:rPr lang="en-US" altLang="en-US" dirty="0"/>
              <a:t>     </a:t>
            </a:r>
            <a:endParaRPr lang="en-US" altLang="en-US" u="sng" dirty="0"/>
          </a:p>
        </p:txBody>
      </p:sp>
    </p:spTree>
    <p:extLst>
      <p:ext uri="{BB962C8B-B14F-4D97-AF65-F5344CB8AC3E}">
        <p14:creationId xmlns:p14="http://schemas.microsoft.com/office/powerpoint/2010/main" xmlns="" val="4149808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2728" y="1092708"/>
            <a:ext cx="9910572" cy="5269992"/>
          </a:xfrm>
        </p:spPr>
        <p:txBody>
          <a:bodyPr/>
          <a:lstStyle/>
          <a:p>
            <a:pPr marL="0" indent="0">
              <a:lnSpc>
                <a:spcPct val="150000"/>
              </a:lnSpc>
              <a:buNone/>
            </a:pPr>
            <a:r>
              <a:rPr lang="en-US" dirty="0"/>
              <a:t>  </a:t>
            </a:r>
            <a:r>
              <a:rPr lang="en-US" b="1" dirty="0"/>
              <a:t>5. masking </a:t>
            </a:r>
            <a:r>
              <a:rPr lang="en-US" dirty="0"/>
              <a:t>– by VSD,PDA,ASD</a:t>
            </a:r>
          </a:p>
          <a:p>
            <a:pPr marL="0" indent="0">
              <a:lnSpc>
                <a:spcPct val="150000"/>
              </a:lnSpc>
              <a:buNone/>
            </a:pPr>
            <a:endParaRPr lang="en-US" dirty="0"/>
          </a:p>
          <a:p>
            <a:pPr marL="0" indent="0">
              <a:lnSpc>
                <a:spcPct val="150000"/>
              </a:lnSpc>
              <a:buNone/>
            </a:pPr>
            <a:r>
              <a:rPr lang="en-US" dirty="0"/>
              <a:t> </a:t>
            </a:r>
            <a:r>
              <a:rPr lang="en-IN" dirty="0"/>
              <a:t> </a:t>
            </a:r>
            <a:r>
              <a:rPr lang="en-IN" b="1" dirty="0"/>
              <a:t>6. </a:t>
            </a:r>
            <a:r>
              <a:rPr lang="en-IN" b="1" dirty="0" err="1"/>
              <a:t>Eisenmenger</a:t>
            </a:r>
            <a:r>
              <a:rPr lang="en-IN" b="1" dirty="0"/>
              <a:t> VSD, Single Ventricle </a:t>
            </a:r>
          </a:p>
          <a:p>
            <a:pPr marL="0" indent="0">
              <a:lnSpc>
                <a:spcPct val="150000"/>
              </a:lnSpc>
              <a:buNone/>
            </a:pPr>
            <a:r>
              <a:rPr lang="en-IN" dirty="0"/>
              <a:t>      Common ventricular chamber ejects into 2 vessels with equal</a:t>
            </a:r>
          </a:p>
          <a:p>
            <a:pPr marL="0" indent="0">
              <a:lnSpc>
                <a:spcPct val="150000"/>
              </a:lnSpc>
              <a:buNone/>
            </a:pPr>
            <a:r>
              <a:rPr lang="en-IN" dirty="0"/>
              <a:t>      </a:t>
            </a:r>
            <a:r>
              <a:rPr lang="en-IN" dirty="0" err="1"/>
              <a:t>compliance,resistance</a:t>
            </a:r>
            <a:r>
              <a:rPr lang="en-IN" dirty="0"/>
              <a:t> and hangout interval, the systole lengths will be equal </a:t>
            </a:r>
          </a:p>
          <a:p>
            <a:pPr marL="0" indent="0">
              <a:lnSpc>
                <a:spcPct val="150000"/>
              </a:lnSpc>
              <a:buNone/>
            </a:pPr>
            <a:r>
              <a:rPr lang="en-IN" dirty="0"/>
              <a:t>      and S2 will be fused in all phases.</a:t>
            </a:r>
            <a:r>
              <a:rPr lang="en-US" dirty="0"/>
              <a:t> </a:t>
            </a:r>
          </a:p>
        </p:txBody>
      </p:sp>
      <p:sp>
        <p:nvSpPr>
          <p:cNvPr id="4" name="Slide Number Placeholder 3"/>
          <p:cNvSpPr>
            <a:spLocks noGrp="1"/>
          </p:cNvSpPr>
          <p:nvPr>
            <p:ph type="sldNum" sz="quarter" idx="12"/>
          </p:nvPr>
        </p:nvSpPr>
        <p:spPr/>
        <p:txBody>
          <a:bodyPr/>
          <a:lstStyle/>
          <a:p>
            <a:fld id="{C6426FDB-7E1F-4155-B3C1-9D08CD771AAA}" type="slidenum">
              <a:rPr lang="en-IN" smtClean="0"/>
              <a:pPr/>
              <a:t>64</a:t>
            </a:fld>
            <a:endParaRPr lang="en-IN"/>
          </a:p>
        </p:txBody>
      </p:sp>
    </p:spTree>
    <p:extLst>
      <p:ext uri="{BB962C8B-B14F-4D97-AF65-F5344CB8AC3E}">
        <p14:creationId xmlns:p14="http://schemas.microsoft.com/office/powerpoint/2010/main" xmlns="" val="705857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6CE4A91-1125-40BB-8DBF-53EC95913171}"/>
              </a:ext>
            </a:extLst>
          </p:cNvPr>
          <p:cNvSpPr>
            <a:spLocks noGrp="1"/>
          </p:cNvSpPr>
          <p:nvPr>
            <p:ph type="title"/>
          </p:nvPr>
        </p:nvSpPr>
        <p:spPr>
          <a:xfrm>
            <a:off x="824133" y="206239"/>
            <a:ext cx="10515600" cy="1050169"/>
          </a:xfrm>
        </p:spPr>
        <p:txBody>
          <a:bodyPr/>
          <a:lstStyle/>
          <a:p>
            <a:r>
              <a:rPr lang="en-US" b="1" dirty="0">
                <a:solidFill>
                  <a:srgbClr val="00B0F0"/>
                </a:solidFill>
              </a:rPr>
              <a:t>How to Assess S2 – A summary</a:t>
            </a:r>
          </a:p>
        </p:txBody>
      </p:sp>
      <p:pic>
        <p:nvPicPr>
          <p:cNvPr id="10" name="Content Placeholder 9">
            <a:extLst>
              <a:ext uri="{FF2B5EF4-FFF2-40B4-BE49-F238E27FC236}">
                <a16:creationId xmlns:a16="http://schemas.microsoft.com/office/drawing/2014/main" xmlns="" id="{979B0545-EDA7-45A8-8DDC-DCBCD78C8EC1}"/>
              </a:ext>
            </a:extLst>
          </p:cNvPr>
          <p:cNvPicPr>
            <a:picLocks noGrp="1" noChangeAspect="1"/>
          </p:cNvPicPr>
          <p:nvPr>
            <p:ph idx="1"/>
          </p:nvPr>
        </p:nvPicPr>
        <p:blipFill>
          <a:blip r:embed="rId2"/>
          <a:stretch>
            <a:fillRect/>
          </a:stretch>
        </p:blipFill>
        <p:spPr>
          <a:xfrm>
            <a:off x="301925" y="1231668"/>
            <a:ext cx="11499179" cy="4987191"/>
          </a:xfrm>
          <a:prstGeom prst="rect">
            <a:avLst/>
          </a:prstGeom>
        </p:spPr>
      </p:pic>
      <p:sp>
        <p:nvSpPr>
          <p:cNvPr id="11" name="TextBox 10">
            <a:extLst>
              <a:ext uri="{FF2B5EF4-FFF2-40B4-BE49-F238E27FC236}">
                <a16:creationId xmlns:a16="http://schemas.microsoft.com/office/drawing/2014/main" xmlns="" id="{A4403932-F23E-4063-BFE5-D4D69358DE5F}"/>
              </a:ext>
            </a:extLst>
          </p:cNvPr>
          <p:cNvSpPr txBox="1"/>
          <p:nvPr/>
        </p:nvSpPr>
        <p:spPr>
          <a:xfrm>
            <a:off x="2138289" y="6176963"/>
            <a:ext cx="9439422" cy="646331"/>
          </a:xfrm>
          <a:prstGeom prst="rect">
            <a:avLst/>
          </a:prstGeom>
          <a:noFill/>
        </p:spPr>
        <p:txBody>
          <a:bodyPr wrap="square" rtlCol="0">
            <a:spAutoFit/>
          </a:bodyPr>
          <a:lstStyle/>
          <a:p>
            <a:r>
              <a:rPr lang="en-US" dirty="0"/>
              <a:t>The Art and Science of Cardiac physical Examination</a:t>
            </a:r>
          </a:p>
          <a:p>
            <a:r>
              <a:rPr lang="en-US" dirty="0"/>
              <a:t>N Ranganathan et al.  2006. Humana Press</a:t>
            </a:r>
          </a:p>
        </p:txBody>
      </p:sp>
    </p:spTree>
    <p:extLst>
      <p:ext uri="{BB962C8B-B14F-4D97-AF65-F5344CB8AC3E}">
        <p14:creationId xmlns:p14="http://schemas.microsoft.com/office/powerpoint/2010/main" xmlns="" val="3850444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386332"/>
            <a:ext cx="5965952" cy="1293368"/>
          </a:xfrm>
        </p:spPr>
        <p:txBody>
          <a:bodyPr/>
          <a:lstStyle/>
          <a:p>
            <a:r>
              <a:rPr lang="en-US" altLang="en-US" dirty="0"/>
              <a:t>Third Heart Sound</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918201" y="2679700"/>
            <a:ext cx="3624262" cy="3314699"/>
          </a:xfrm>
        </p:spPr>
      </p:pic>
      <p:sp>
        <p:nvSpPr>
          <p:cNvPr id="4" name="Slide Number Placeholder 3"/>
          <p:cNvSpPr>
            <a:spLocks noGrp="1"/>
          </p:cNvSpPr>
          <p:nvPr>
            <p:ph type="sldNum" sz="quarter" idx="12"/>
          </p:nvPr>
        </p:nvSpPr>
        <p:spPr/>
        <p:txBody>
          <a:bodyPr/>
          <a:lstStyle/>
          <a:p>
            <a:fld id="{C6426FDB-7E1F-4155-B3C1-9D08CD771AAA}" type="slidenum">
              <a:rPr lang="en-IN" smtClean="0"/>
              <a:pPr/>
              <a:t>66</a:t>
            </a:fld>
            <a:endParaRPr lang="en-IN"/>
          </a:p>
        </p:txBody>
      </p:sp>
    </p:spTree>
    <p:extLst>
      <p:ext uri="{BB962C8B-B14F-4D97-AF65-F5344CB8AC3E}">
        <p14:creationId xmlns:p14="http://schemas.microsoft.com/office/powerpoint/2010/main" xmlns="" val="4067700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A6869E9-122E-4367-B445-8C754E8AF82F}"/>
              </a:ext>
            </a:extLst>
          </p:cNvPr>
          <p:cNvSpPr>
            <a:spLocks noGrp="1"/>
          </p:cNvSpPr>
          <p:nvPr>
            <p:ph type="title"/>
          </p:nvPr>
        </p:nvSpPr>
        <p:spPr/>
        <p:txBody>
          <a:bodyPr/>
          <a:lstStyle/>
          <a:p>
            <a:r>
              <a:rPr lang="en-US" b="1" dirty="0">
                <a:solidFill>
                  <a:schemeClr val="accent1"/>
                </a:solidFill>
              </a:rPr>
              <a:t>Third Heart Sound</a:t>
            </a:r>
          </a:p>
        </p:txBody>
      </p:sp>
      <p:sp>
        <p:nvSpPr>
          <p:cNvPr id="6" name="Content Placeholder 5">
            <a:extLst>
              <a:ext uri="{FF2B5EF4-FFF2-40B4-BE49-F238E27FC236}">
                <a16:creationId xmlns:a16="http://schemas.microsoft.com/office/drawing/2014/main" xmlns="" id="{0341BD57-69ED-4545-81B9-ED2AB34C6FB3}"/>
              </a:ext>
            </a:extLst>
          </p:cNvPr>
          <p:cNvSpPr>
            <a:spLocks noGrp="1"/>
          </p:cNvSpPr>
          <p:nvPr>
            <p:ph idx="1"/>
          </p:nvPr>
        </p:nvSpPr>
        <p:spPr>
          <a:xfrm>
            <a:off x="552091" y="1627218"/>
            <a:ext cx="10793083" cy="4816714"/>
          </a:xfrm>
        </p:spPr>
        <p:txBody>
          <a:bodyPr>
            <a:normAutofit/>
          </a:bodyPr>
          <a:lstStyle/>
          <a:p>
            <a:pPr algn="just">
              <a:lnSpc>
                <a:spcPct val="170000"/>
              </a:lnSpc>
            </a:pPr>
            <a:r>
              <a:rPr lang="en-US" dirty="0"/>
              <a:t>Ventricular gallop or </a:t>
            </a:r>
            <a:r>
              <a:rPr lang="en-US" dirty="0" err="1"/>
              <a:t>protodiastolic</a:t>
            </a:r>
            <a:r>
              <a:rPr lang="en-US" dirty="0"/>
              <a:t> gallop or S3 gallop </a:t>
            </a:r>
          </a:p>
          <a:p>
            <a:pPr algn="just">
              <a:lnSpc>
                <a:spcPct val="170000"/>
              </a:lnSpc>
            </a:pPr>
            <a:r>
              <a:rPr lang="en-US" dirty="0"/>
              <a:t>It  follows the second heart sound during rapid ventricular filling</a:t>
            </a:r>
          </a:p>
          <a:p>
            <a:pPr algn="just">
              <a:lnSpc>
                <a:spcPct val="170000"/>
              </a:lnSpc>
            </a:pPr>
            <a:r>
              <a:rPr lang="en-US" dirty="0"/>
              <a:t>Low frequency, low amplitude diastolic sound</a:t>
            </a:r>
          </a:p>
          <a:p>
            <a:pPr algn="just">
              <a:lnSpc>
                <a:spcPct val="170000"/>
              </a:lnSpc>
            </a:pPr>
            <a:r>
              <a:rPr lang="en-US" dirty="0"/>
              <a:t>Heard after A2 (120-140 </a:t>
            </a:r>
            <a:r>
              <a:rPr lang="en-US" dirty="0" err="1"/>
              <a:t>msec</a:t>
            </a:r>
            <a:r>
              <a:rPr lang="en-US" dirty="0"/>
              <a:t> after) </a:t>
            </a:r>
          </a:p>
          <a:p>
            <a:pPr algn="just">
              <a:lnSpc>
                <a:spcPct val="170000"/>
              </a:lnSpc>
            </a:pPr>
            <a:r>
              <a:rPr lang="en-US" altLang="en-US" b="1" dirty="0"/>
              <a:t>Timing like the “-</a:t>
            </a:r>
            <a:r>
              <a:rPr lang="en-US" altLang="en-US" b="1" dirty="0" err="1"/>
              <a:t>ky</a:t>
            </a:r>
            <a:r>
              <a:rPr lang="en-US" altLang="en-US" b="1" dirty="0"/>
              <a:t>” in “Ken-</a:t>
            </a:r>
            <a:r>
              <a:rPr lang="en-US" altLang="en-US" b="1" dirty="0" err="1"/>
              <a:t>tuc</a:t>
            </a:r>
            <a:r>
              <a:rPr lang="en-US" altLang="en-US" b="1" dirty="0"/>
              <a:t>-</a:t>
            </a:r>
            <a:r>
              <a:rPr lang="en-US" altLang="en-US" b="1" dirty="0" err="1"/>
              <a:t>ky</a:t>
            </a:r>
            <a:r>
              <a:rPr lang="en-US" altLang="en-US" b="1" dirty="0"/>
              <a:t>.” </a:t>
            </a:r>
            <a:endParaRPr lang="en-US" b="1" dirty="0"/>
          </a:p>
          <a:p>
            <a:pPr algn="just">
              <a:lnSpc>
                <a:spcPct val="170000"/>
              </a:lnSpc>
            </a:pPr>
            <a:r>
              <a:rPr lang="en-US" dirty="0"/>
              <a:t>Heard at cardiac apex ( LVS3) and Left LSB (RVS3)</a:t>
            </a:r>
          </a:p>
          <a:p>
            <a:pPr algn="just">
              <a:lnSpc>
                <a:spcPct val="170000"/>
              </a:lnSpc>
            </a:pPr>
            <a:r>
              <a:rPr lang="en-US" dirty="0"/>
              <a:t>Can be heard normally in children and young adults (&lt;40 years) </a:t>
            </a:r>
          </a:p>
          <a:p>
            <a:endParaRPr lang="en-US" dirty="0"/>
          </a:p>
        </p:txBody>
      </p:sp>
    </p:spTree>
    <p:extLst>
      <p:ext uri="{BB962C8B-B14F-4D97-AF65-F5344CB8AC3E}">
        <p14:creationId xmlns:p14="http://schemas.microsoft.com/office/powerpoint/2010/main" xmlns="" val="2358788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Third Heart Sound</a:t>
            </a:r>
          </a:p>
        </p:txBody>
      </p:sp>
      <p:sp>
        <p:nvSpPr>
          <p:cNvPr id="3" name="Content Placeholder 2"/>
          <p:cNvSpPr>
            <a:spLocks noGrp="1"/>
          </p:cNvSpPr>
          <p:nvPr>
            <p:ph sz="half" idx="1"/>
          </p:nvPr>
        </p:nvSpPr>
        <p:spPr>
          <a:xfrm>
            <a:off x="-1975339" y="2039939"/>
            <a:ext cx="5557179" cy="4685240"/>
          </a:xfrm>
        </p:spPr>
        <p:txBody>
          <a:bodyPr>
            <a:normAutofit fontScale="85000" lnSpcReduction="20000"/>
          </a:bodyPr>
          <a:lstStyle/>
          <a:p>
            <a:endParaRPr lang="en-US" sz="1800" dirty="0"/>
          </a:p>
          <a:p>
            <a:endParaRPr lang="en-US" dirty="0"/>
          </a:p>
          <a:p>
            <a:endParaRPr lang="en-US" dirty="0"/>
          </a:p>
        </p:txBody>
      </p:sp>
      <p:sp>
        <p:nvSpPr>
          <p:cNvPr id="4" name="Content Placeholder 3"/>
          <p:cNvSpPr>
            <a:spLocks noGrp="1"/>
          </p:cNvSpPr>
          <p:nvPr>
            <p:ph sz="half" idx="2"/>
          </p:nvPr>
        </p:nvSpPr>
        <p:spPr>
          <a:xfrm>
            <a:off x="6383215" y="1808382"/>
            <a:ext cx="5181600" cy="4351338"/>
          </a:xfrm>
        </p:spPr>
        <p:txBody>
          <a:bodyPr>
            <a:normAutofit fontScale="85000" lnSpcReduction="20000"/>
          </a:bodyPr>
          <a:lstStyle/>
          <a:p>
            <a:pPr>
              <a:buNone/>
            </a:pPr>
            <a:r>
              <a:rPr lang="en-US" dirty="0"/>
              <a:t> </a:t>
            </a:r>
            <a:r>
              <a:rPr lang="en-US" sz="3300" b="1" dirty="0"/>
              <a:t>Physiology of origin</a:t>
            </a:r>
            <a:endParaRPr lang="en-US" b="1" dirty="0"/>
          </a:p>
          <a:p>
            <a:pPr algn="just">
              <a:lnSpc>
                <a:spcPct val="170000"/>
              </a:lnSpc>
            </a:pPr>
            <a:r>
              <a:rPr lang="en-US" dirty="0"/>
              <a:t>Occurs at the end of the rapid filling phase, when the incoming column of blood abruptly decelerates</a:t>
            </a:r>
          </a:p>
          <a:p>
            <a:pPr algn="ctr">
              <a:lnSpc>
                <a:spcPct val="170000"/>
              </a:lnSpc>
            </a:pPr>
            <a:r>
              <a:rPr lang="en-US" b="1" dirty="0">
                <a:solidFill>
                  <a:srgbClr val="00B050"/>
                </a:solidFill>
              </a:rPr>
              <a:t>Increased momentum of incoming column + Decreased compliance of ventricle =          </a:t>
            </a:r>
          </a:p>
          <a:p>
            <a:pPr marL="0" indent="0" algn="ctr">
              <a:lnSpc>
                <a:spcPct val="170000"/>
              </a:lnSpc>
              <a:buNone/>
            </a:pPr>
            <a:r>
              <a:rPr lang="en-US" b="1" dirty="0">
                <a:solidFill>
                  <a:srgbClr val="00B050"/>
                </a:solidFill>
              </a:rPr>
              <a:t>          Abrupt relaxation</a:t>
            </a:r>
          </a:p>
          <a:p>
            <a:pPr algn="just">
              <a:lnSpc>
                <a:spcPct val="170000"/>
              </a:lnSpc>
            </a:pPr>
            <a:r>
              <a:rPr lang="en-US" dirty="0"/>
              <a:t>Occurs when the active ventricular relaxation ends and passive distension begins</a:t>
            </a:r>
          </a:p>
          <a:p>
            <a:pPr algn="just">
              <a:lnSpc>
                <a:spcPct val="170000"/>
              </a:lnSpc>
            </a:pPr>
            <a:endParaRPr lang="en-US" dirty="0"/>
          </a:p>
        </p:txBody>
      </p:sp>
      <p:pic>
        <p:nvPicPr>
          <p:cNvPr id="1028" name="Picture 4" descr="Cardiac Cycle LV">
            <a:extLst>
              <a:ext uri="{FF2B5EF4-FFF2-40B4-BE49-F238E27FC236}">
                <a16:creationId xmlns:a16="http://schemas.microsoft.com/office/drawing/2014/main" xmlns="" id="{BC2DBCF7-94E2-4F3B-B820-364C944106B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016" y="1825625"/>
            <a:ext cx="5749908" cy="41512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509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74638"/>
            <a:ext cx="8229600" cy="563562"/>
          </a:xfrm>
        </p:spPr>
        <p:txBody>
          <a:bodyPr>
            <a:normAutofit fontScale="90000"/>
          </a:bodyPr>
          <a:lstStyle/>
          <a:p>
            <a:pPr algn="l"/>
            <a:r>
              <a:rPr lang="en-US" b="1" dirty="0">
                <a:solidFill>
                  <a:srgbClr val="00B0F0"/>
                </a:solidFill>
              </a:rPr>
              <a:t>Theories for S3</a:t>
            </a:r>
            <a:r>
              <a:rPr lang="en-US" dirty="0"/>
              <a:t>:</a:t>
            </a:r>
          </a:p>
        </p:txBody>
      </p:sp>
      <p:sp>
        <p:nvSpPr>
          <p:cNvPr id="7" name="Content Placeholder 6"/>
          <p:cNvSpPr>
            <a:spLocks noGrp="1"/>
          </p:cNvSpPr>
          <p:nvPr>
            <p:ph sz="half" idx="1"/>
          </p:nvPr>
        </p:nvSpPr>
        <p:spPr>
          <a:xfrm>
            <a:off x="838200" y="1167618"/>
            <a:ext cx="5181600" cy="5009345"/>
          </a:xfrm>
        </p:spPr>
        <p:txBody>
          <a:bodyPr>
            <a:normAutofit/>
          </a:bodyPr>
          <a:lstStyle/>
          <a:p>
            <a:pPr marL="361639" indent="-361639">
              <a:buNone/>
            </a:pPr>
            <a:endParaRPr lang="en-US" sz="2000" b="1" dirty="0"/>
          </a:p>
          <a:p>
            <a:pPr marL="0" indent="0">
              <a:buNone/>
            </a:pPr>
            <a:r>
              <a:rPr lang="en-US" sz="2000" b="1" dirty="0" err="1"/>
              <a:t>Pontain</a:t>
            </a:r>
            <a:r>
              <a:rPr lang="en-US" sz="2000" b="1" dirty="0"/>
              <a:t> :</a:t>
            </a:r>
          </a:p>
          <a:p>
            <a:pPr marL="361639" indent="-361639">
              <a:buNone/>
            </a:pPr>
            <a:r>
              <a:rPr lang="en-US" sz="2000" dirty="0"/>
              <a:t>Suggested the origin of S3 to be a ventricular sound due to sudden cessation of ventricular distension in early diastole</a:t>
            </a:r>
          </a:p>
          <a:p>
            <a:pPr marL="361639" indent="-361639">
              <a:buNone/>
            </a:pPr>
            <a:endParaRPr lang="en-US" sz="2000" dirty="0"/>
          </a:p>
          <a:p>
            <a:pPr marL="361639" indent="-361639">
              <a:buNone/>
            </a:pPr>
            <a:r>
              <a:rPr lang="en-US" sz="2000" b="1" dirty="0"/>
              <a:t>Shaver Reddy et al:</a:t>
            </a:r>
          </a:p>
          <a:p>
            <a:pPr marL="361639" indent="-361639">
              <a:buNone/>
            </a:pPr>
            <a:r>
              <a:rPr lang="en-US" sz="2000" dirty="0"/>
              <a:t>Nature of coupling of the LV with inner chest wall</a:t>
            </a:r>
          </a:p>
          <a:p>
            <a:pPr>
              <a:buNone/>
            </a:pPr>
            <a:r>
              <a:rPr lang="en-US" sz="2000" dirty="0"/>
              <a:t>A prominent ventricular gallop (VG) is recorded 0.16 second after the second heart sound</a:t>
            </a:r>
          </a:p>
          <a:p>
            <a:pPr marL="361639" indent="-361639">
              <a:buNone/>
            </a:pPr>
            <a:endParaRPr lang="en-US" sz="2000" dirty="0"/>
          </a:p>
          <a:p>
            <a:pPr marL="361639" indent="-361639">
              <a:buNone/>
            </a:pPr>
            <a:endParaRPr lang="en-US" sz="2000" dirty="0"/>
          </a:p>
          <a:p>
            <a:pPr marL="361639" indent="-361639">
              <a:buNone/>
            </a:pPr>
            <a:endParaRPr lang="en-US" sz="2000" dirty="0"/>
          </a:p>
          <a:p>
            <a:endParaRPr lang="en-US" sz="2000" dirty="0"/>
          </a:p>
        </p:txBody>
      </p:sp>
      <p:sp>
        <p:nvSpPr>
          <p:cNvPr id="6" name="Content Placeholder 5"/>
          <p:cNvSpPr>
            <a:spLocks noGrp="1"/>
          </p:cNvSpPr>
          <p:nvPr>
            <p:ph sz="half" idx="2"/>
          </p:nvPr>
        </p:nvSpPr>
        <p:spPr/>
        <p:txBody>
          <a:bodyPr/>
          <a:lstStyle/>
          <a:p>
            <a:endParaRPr lang="en-US"/>
          </a:p>
        </p:txBody>
      </p:sp>
    </p:spTree>
    <p:extLst>
      <p:ext uri="{BB962C8B-B14F-4D97-AF65-F5344CB8AC3E}">
        <p14:creationId xmlns:p14="http://schemas.microsoft.com/office/powerpoint/2010/main" xmlns="" val="298776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quarter" idx="1"/>
          </p:nvPr>
        </p:nvSpPr>
        <p:spPr>
          <a:xfrm>
            <a:off x="1857375" y="1117600"/>
            <a:ext cx="8153400" cy="4495800"/>
          </a:xfrm>
        </p:spPr>
        <p:txBody>
          <a:bodyPr/>
          <a:lstStyle/>
          <a:p>
            <a:pPr eaLnBrk="1" hangingPunct="1"/>
            <a:r>
              <a:rPr lang="en-US" altLang="en-US" sz="2400" dirty="0"/>
              <a:t>First Binaural Stethoscope was invented by  </a:t>
            </a:r>
            <a:r>
              <a:rPr lang="en-US" altLang="en-US" sz="2400" dirty="0" err="1"/>
              <a:t>Dr</a:t>
            </a:r>
            <a:r>
              <a:rPr lang="en-US" altLang="en-US" sz="2400" dirty="0"/>
              <a:t> George </a:t>
            </a:r>
            <a:r>
              <a:rPr lang="en-US" altLang="en-US" sz="2400" dirty="0" err="1"/>
              <a:t>Cammann</a:t>
            </a:r>
            <a:r>
              <a:rPr lang="en-US" altLang="en-US" sz="2400" dirty="0"/>
              <a:t> in 1841 in New York</a:t>
            </a:r>
          </a:p>
          <a:p>
            <a:pPr eaLnBrk="1" hangingPunct="1"/>
            <a:endParaRPr lang="en-US" altLang="en-US" dirty="0"/>
          </a:p>
        </p:txBody>
      </p:sp>
      <p:pic>
        <p:nvPicPr>
          <p:cNvPr id="48131" name="Picture 3" descr="Early_flexible_stethoscopes.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4801" y="2622550"/>
            <a:ext cx="6486525"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27187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08200" y="706211"/>
            <a:ext cx="6235699" cy="5566573"/>
          </a:xfrm>
        </p:spPr>
      </p:pic>
      <p:sp>
        <p:nvSpPr>
          <p:cNvPr id="4" name="Slide Number Placeholder 3"/>
          <p:cNvSpPr>
            <a:spLocks noGrp="1"/>
          </p:cNvSpPr>
          <p:nvPr>
            <p:ph type="sldNum" sz="quarter" idx="12"/>
          </p:nvPr>
        </p:nvSpPr>
        <p:spPr/>
        <p:txBody>
          <a:bodyPr/>
          <a:lstStyle/>
          <a:p>
            <a:fld id="{C6426FDB-7E1F-4155-B3C1-9D08CD771AAA}" type="slidenum">
              <a:rPr lang="en-IN" smtClean="0"/>
              <a:pPr/>
              <a:t>70</a:t>
            </a:fld>
            <a:endParaRPr lang="en-IN"/>
          </a:p>
        </p:txBody>
      </p:sp>
    </p:spTree>
    <p:extLst>
      <p:ext uri="{BB962C8B-B14F-4D97-AF65-F5344CB8AC3E}">
        <p14:creationId xmlns:p14="http://schemas.microsoft.com/office/powerpoint/2010/main" xmlns="" val="41016588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AFD73-9310-421E-9664-A41349747A93}"/>
              </a:ext>
            </a:extLst>
          </p:cNvPr>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normAutofit fontScale="85000" lnSpcReduction="20000"/>
          </a:bodyPr>
          <a:lstStyle/>
          <a:p>
            <a:pPr algn="ctr">
              <a:buNone/>
            </a:pPr>
            <a:r>
              <a:rPr lang="en-US" sz="2600" b="1" dirty="0">
                <a:solidFill>
                  <a:srgbClr val="00B0F0"/>
                </a:solidFill>
              </a:rPr>
              <a:t>Factors affecting genesis of S3</a:t>
            </a:r>
          </a:p>
          <a:p>
            <a:pPr algn="just">
              <a:lnSpc>
                <a:spcPct val="200000"/>
              </a:lnSpc>
            </a:pPr>
            <a:r>
              <a:rPr lang="en-US" sz="1900" dirty="0"/>
              <a:t>Transmitral blood flow velocity or volume</a:t>
            </a:r>
          </a:p>
          <a:p>
            <a:pPr algn="just">
              <a:lnSpc>
                <a:spcPct val="200000"/>
              </a:lnSpc>
            </a:pPr>
            <a:r>
              <a:rPr lang="en-US" sz="1900" dirty="0"/>
              <a:t>LV relaxation properties</a:t>
            </a:r>
          </a:p>
          <a:p>
            <a:pPr algn="just">
              <a:lnSpc>
                <a:spcPct val="200000"/>
              </a:lnSpc>
            </a:pPr>
            <a:r>
              <a:rPr lang="en-US" sz="1900" dirty="0"/>
              <a:t>LV end diastolic volume</a:t>
            </a:r>
          </a:p>
          <a:p>
            <a:pPr algn="just">
              <a:lnSpc>
                <a:spcPct val="200000"/>
              </a:lnSpc>
            </a:pPr>
            <a:r>
              <a:rPr lang="en-US" sz="1900" dirty="0"/>
              <a:t>Blood viscosity</a:t>
            </a:r>
          </a:p>
          <a:p>
            <a:pPr algn="just">
              <a:lnSpc>
                <a:spcPct val="200000"/>
              </a:lnSpc>
            </a:pPr>
            <a:r>
              <a:rPr lang="en-US" sz="1900" dirty="0"/>
              <a:t>Coupling of LV with chest wall</a:t>
            </a:r>
          </a:p>
          <a:p>
            <a:pPr algn="just">
              <a:lnSpc>
                <a:spcPct val="200000"/>
              </a:lnSpc>
            </a:pPr>
            <a:r>
              <a:rPr lang="en-US" sz="1900" dirty="0"/>
              <a:t>Character of the chest</a:t>
            </a:r>
          </a:p>
          <a:p>
            <a:pPr>
              <a:lnSpc>
                <a:spcPct val="200000"/>
              </a:lnSpc>
            </a:pPr>
            <a:endParaRPr lang="en-US" dirty="0"/>
          </a:p>
        </p:txBody>
      </p:sp>
      <p:sp>
        <p:nvSpPr>
          <p:cNvPr id="6" name="Content Placeholder 5"/>
          <p:cNvSpPr>
            <a:spLocks noGrp="1"/>
          </p:cNvSpPr>
          <p:nvPr>
            <p:ph sz="half" idx="2"/>
          </p:nvPr>
        </p:nvSpPr>
        <p:spPr/>
        <p:txBody>
          <a:bodyPr>
            <a:normAutofit fontScale="85000" lnSpcReduction="20000"/>
          </a:bodyPr>
          <a:lstStyle/>
          <a:p>
            <a:pPr algn="ctr">
              <a:buNone/>
            </a:pPr>
            <a:r>
              <a:rPr lang="en-US" sz="3000" b="1" dirty="0">
                <a:solidFill>
                  <a:srgbClr val="00B0F0"/>
                </a:solidFill>
              </a:rPr>
              <a:t>Causes of S3</a:t>
            </a:r>
          </a:p>
          <a:p>
            <a:pPr algn="ctr">
              <a:buNone/>
            </a:pPr>
            <a:r>
              <a:rPr lang="en-US" sz="4300" b="1" dirty="0">
                <a:solidFill>
                  <a:srgbClr val="00B050"/>
                </a:solidFill>
              </a:rPr>
              <a:t>Physiological:</a:t>
            </a:r>
          </a:p>
          <a:p>
            <a:r>
              <a:rPr lang="en-US" sz="2600" dirty="0"/>
              <a:t>Children &amp; young adults</a:t>
            </a:r>
          </a:p>
          <a:p>
            <a:r>
              <a:rPr lang="en-US" sz="2600" dirty="0"/>
              <a:t> Pregnancy</a:t>
            </a:r>
          </a:p>
          <a:p>
            <a:r>
              <a:rPr lang="en-US" sz="2600" dirty="0"/>
              <a:t>Hyperkinetic states</a:t>
            </a:r>
          </a:p>
        </p:txBody>
      </p:sp>
    </p:spTree>
    <p:extLst>
      <p:ext uri="{BB962C8B-B14F-4D97-AF65-F5344CB8AC3E}">
        <p14:creationId xmlns:p14="http://schemas.microsoft.com/office/powerpoint/2010/main" xmlns="" val="34615603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298574" y="546100"/>
            <a:ext cx="9382125" cy="1079500"/>
          </a:xfrm>
        </p:spPr>
        <p:txBody>
          <a:bodyPr>
            <a:normAutofit/>
          </a:bodyPr>
          <a:lstStyle/>
          <a:p>
            <a:r>
              <a:rPr lang="en-US" altLang="en-US" sz="3200" dirty="0"/>
              <a:t>Why is it heard normally in Children and Young Subjects</a:t>
            </a:r>
          </a:p>
        </p:txBody>
      </p:sp>
      <p:sp>
        <p:nvSpPr>
          <p:cNvPr id="29699" name="Content Placeholder 2"/>
          <p:cNvSpPr>
            <a:spLocks noGrp="1"/>
          </p:cNvSpPr>
          <p:nvPr>
            <p:ph sz="quarter" idx="1"/>
          </p:nvPr>
        </p:nvSpPr>
        <p:spPr>
          <a:xfrm>
            <a:off x="1438275" y="1816100"/>
            <a:ext cx="8153400" cy="4495800"/>
          </a:xfrm>
        </p:spPr>
        <p:txBody>
          <a:bodyPr/>
          <a:lstStyle/>
          <a:p>
            <a:pPr marL="0" indent="0">
              <a:buNone/>
            </a:pPr>
            <a:r>
              <a:rPr lang="en-US" altLang="en-US" b="1" dirty="0"/>
              <a:t>1</a:t>
            </a:r>
            <a:r>
              <a:rPr lang="en-US" altLang="en-US" dirty="0"/>
              <a:t>. Young have rapid diastolic filling secondary to higher Cardiac</a:t>
            </a:r>
          </a:p>
          <a:p>
            <a:pPr marL="0" indent="0">
              <a:buNone/>
            </a:pPr>
            <a:r>
              <a:rPr lang="en-US" altLang="en-US" dirty="0"/>
              <a:t>   Output as compared to elderly</a:t>
            </a:r>
          </a:p>
          <a:p>
            <a:pPr marL="0" indent="0">
              <a:buNone/>
            </a:pPr>
            <a:endParaRPr lang="en-US" altLang="en-US" dirty="0"/>
          </a:p>
          <a:p>
            <a:pPr marL="0" indent="0">
              <a:buNone/>
            </a:pPr>
            <a:r>
              <a:rPr lang="en-US" altLang="en-US" b="1" dirty="0"/>
              <a:t>2</a:t>
            </a:r>
            <a:r>
              <a:rPr lang="en-US" altLang="en-US" dirty="0"/>
              <a:t>. Altered LV compliance physiology with age</a:t>
            </a:r>
          </a:p>
          <a:p>
            <a:pPr marL="0" indent="0">
              <a:buNone/>
            </a:pPr>
            <a:endParaRPr lang="en-US" altLang="en-US" dirty="0"/>
          </a:p>
          <a:p>
            <a:pPr marL="0" indent="0">
              <a:buNone/>
            </a:pPr>
            <a:r>
              <a:rPr lang="en-US" altLang="en-US" b="1" dirty="0"/>
              <a:t>3. </a:t>
            </a:r>
            <a:r>
              <a:rPr lang="en-US" altLang="en-US" dirty="0"/>
              <a:t>Altered sound transmission in adults</a:t>
            </a:r>
          </a:p>
          <a:p>
            <a:pPr marL="0" indent="0">
              <a:buNone/>
            </a:pPr>
            <a:endParaRPr lang="en-US" altLang="en-US" dirty="0"/>
          </a:p>
          <a:p>
            <a:pPr marL="0" indent="0">
              <a:buNone/>
            </a:pPr>
            <a:r>
              <a:rPr lang="en-US" altLang="en-US" dirty="0"/>
              <a:t>4.Decrease in LV-chest wall coupling in adults</a:t>
            </a:r>
          </a:p>
        </p:txBody>
      </p:sp>
    </p:spTree>
    <p:extLst>
      <p:ext uri="{BB962C8B-B14F-4D97-AF65-F5344CB8AC3E}">
        <p14:creationId xmlns:p14="http://schemas.microsoft.com/office/powerpoint/2010/main" xmlns="" val="41714971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426FDB-7E1F-4155-B3C1-9D08CD771AAA}" type="slidenum">
              <a:rPr lang="en-IN" smtClean="0"/>
              <a:pPr/>
              <a:t>73</a:t>
            </a:fld>
            <a:endParaRPr lang="en-IN"/>
          </a:p>
        </p:txBody>
      </p:sp>
      <p:pic>
        <p:nvPicPr>
          <p:cNvPr id="5122" name="Picture 2" descr="C:\Users\alphonse\Desktop\New folder (3)\Screenshot_20220919-021328_PowerPoint.jpg"/>
          <p:cNvPicPr>
            <a:picLocks noGrp="1" noChangeAspect="1" noChangeArrowheads="1"/>
          </p:cNvPicPr>
          <p:nvPr>
            <p:ph idx="1"/>
          </p:nvPr>
        </p:nvPicPr>
        <p:blipFill>
          <a:blip r:embed="rId2"/>
          <a:srcRect/>
          <a:stretch>
            <a:fillRect/>
          </a:stretch>
        </p:blipFill>
        <p:spPr bwMode="auto">
          <a:xfrm>
            <a:off x="293299" y="189780"/>
            <a:ext cx="10791644" cy="6538823"/>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9826148-B10B-4128-B4C7-1255FABF616C}"/>
              </a:ext>
            </a:extLst>
          </p:cNvPr>
          <p:cNvSpPr>
            <a:spLocks noGrp="1"/>
          </p:cNvSpPr>
          <p:nvPr>
            <p:ph type="title"/>
          </p:nvPr>
        </p:nvSpPr>
        <p:spPr/>
        <p:txBody>
          <a:bodyPr/>
          <a:lstStyle/>
          <a:p>
            <a:r>
              <a:rPr lang="en-US" b="1" dirty="0">
                <a:solidFill>
                  <a:srgbClr val="00B050"/>
                </a:solidFill>
              </a:rPr>
              <a:t>Pathological S3</a:t>
            </a:r>
          </a:p>
        </p:txBody>
      </p:sp>
      <p:sp>
        <p:nvSpPr>
          <p:cNvPr id="6" name="Content Placeholder 5">
            <a:extLst>
              <a:ext uri="{FF2B5EF4-FFF2-40B4-BE49-F238E27FC236}">
                <a16:creationId xmlns:a16="http://schemas.microsoft.com/office/drawing/2014/main" xmlns="" id="{3E1797B6-DF33-4454-9F26-BCE3A99957CE}"/>
              </a:ext>
            </a:extLst>
          </p:cNvPr>
          <p:cNvSpPr>
            <a:spLocks noGrp="1"/>
          </p:cNvSpPr>
          <p:nvPr>
            <p:ph sz="half" idx="1"/>
          </p:nvPr>
        </p:nvSpPr>
        <p:spPr/>
        <p:txBody>
          <a:bodyPr>
            <a:normAutofit/>
          </a:bodyPr>
          <a:lstStyle/>
          <a:p>
            <a:pPr>
              <a:buNone/>
            </a:pPr>
            <a:r>
              <a:rPr lang="en-US" b="1" dirty="0">
                <a:solidFill>
                  <a:schemeClr val="accent1"/>
                </a:solidFill>
              </a:rPr>
              <a:t> Ventricular systolic dysfunction:</a:t>
            </a:r>
          </a:p>
          <a:p>
            <a:pPr algn="ctr">
              <a:buNone/>
            </a:pPr>
            <a:r>
              <a:rPr lang="en-US" b="1" dirty="0"/>
              <a:t>Due to decreased compliance as well as rise in the height of the atrial a wave consequent to increased ventricular diastolic pressure</a:t>
            </a:r>
          </a:p>
        </p:txBody>
      </p:sp>
      <p:sp>
        <p:nvSpPr>
          <p:cNvPr id="7" name="Content Placeholder 6">
            <a:extLst>
              <a:ext uri="{FF2B5EF4-FFF2-40B4-BE49-F238E27FC236}">
                <a16:creationId xmlns:a16="http://schemas.microsoft.com/office/drawing/2014/main" xmlns="" id="{BF625336-DDE7-4216-BDCC-518B9F7DB5F1}"/>
              </a:ext>
            </a:extLst>
          </p:cNvPr>
          <p:cNvSpPr>
            <a:spLocks noGrp="1"/>
          </p:cNvSpPr>
          <p:nvPr>
            <p:ph sz="half" idx="2"/>
          </p:nvPr>
        </p:nvSpPr>
        <p:spPr/>
        <p:txBody>
          <a:bodyPr>
            <a:normAutofit/>
          </a:bodyPr>
          <a:lstStyle/>
          <a:p>
            <a:r>
              <a:rPr lang="en-US" b="1" dirty="0">
                <a:solidFill>
                  <a:srgbClr val="0070C0"/>
                </a:solidFill>
              </a:rPr>
              <a:t>Ventricular volume overload</a:t>
            </a:r>
          </a:p>
          <a:p>
            <a:pPr marL="457200" indent="-457200">
              <a:buFont typeface="+mj-lt"/>
              <a:buAutoNum type="arabicPeriod"/>
            </a:pPr>
            <a:r>
              <a:rPr lang="en-US" dirty="0"/>
              <a:t>AV valve regurgitation</a:t>
            </a:r>
          </a:p>
          <a:p>
            <a:pPr marL="457200" indent="-457200">
              <a:buFont typeface="+mj-lt"/>
              <a:buAutoNum type="arabicPeriod"/>
            </a:pPr>
            <a:r>
              <a:rPr lang="en-US" dirty="0"/>
              <a:t>Semilunar valve regurgitation </a:t>
            </a:r>
          </a:p>
          <a:p>
            <a:pPr marL="457200" indent="-457200">
              <a:buFont typeface="+mj-lt"/>
              <a:buAutoNum type="arabicPeriod"/>
            </a:pPr>
            <a:r>
              <a:rPr lang="en-US" dirty="0"/>
              <a:t>Left to right shunts with increased flow across AV valves</a:t>
            </a:r>
          </a:p>
          <a:p>
            <a:pPr marL="457200" indent="-457200">
              <a:buFont typeface="+mj-lt"/>
              <a:buAutoNum type="arabicPeriod"/>
            </a:pPr>
            <a:r>
              <a:rPr lang="en-US" dirty="0"/>
              <a:t>Systemic AV fistula</a:t>
            </a:r>
          </a:p>
          <a:p>
            <a:endParaRPr lang="en-US" dirty="0"/>
          </a:p>
        </p:txBody>
      </p:sp>
    </p:spTree>
    <p:extLst>
      <p:ext uri="{BB962C8B-B14F-4D97-AF65-F5344CB8AC3E}">
        <p14:creationId xmlns:p14="http://schemas.microsoft.com/office/powerpoint/2010/main" xmlns="" val="1692656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6A5C7-D584-A34C-893E-554700C1F780}"/>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xmlns="" id="{74E1F3E4-0021-4645-BA30-0124CCA29218}"/>
              </a:ext>
            </a:extLst>
          </p:cNvPr>
          <p:cNvSpPr>
            <a:spLocks noGrp="1"/>
          </p:cNvSpPr>
          <p:nvPr>
            <p:ph type="sldNum" sz="quarter" idx="12"/>
          </p:nvPr>
        </p:nvSpPr>
        <p:spPr/>
        <p:txBody>
          <a:bodyPr/>
          <a:lstStyle/>
          <a:p>
            <a:fld id="{C6426FDB-7E1F-4155-B3C1-9D08CD771AAA}" type="slidenum">
              <a:rPr lang="en-IN" smtClean="0"/>
              <a:pPr/>
              <a:t>75</a:t>
            </a:fld>
            <a:endParaRPr lang="en-IN"/>
          </a:p>
        </p:txBody>
      </p:sp>
      <p:pic>
        <p:nvPicPr>
          <p:cNvPr id="6" name="Picture 6">
            <a:extLst>
              <a:ext uri="{FF2B5EF4-FFF2-40B4-BE49-F238E27FC236}">
                <a16:creationId xmlns:a16="http://schemas.microsoft.com/office/drawing/2014/main" xmlns="" id="{2B2E76C0-0CFE-FA4A-BD77-342176DA2CD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4286" y="110045"/>
            <a:ext cx="10192987" cy="6637909"/>
          </a:xfrm>
          <a:prstGeom prst="rect">
            <a:avLst/>
          </a:prstGeom>
        </p:spPr>
      </p:pic>
    </p:spTree>
    <p:extLst>
      <p:ext uri="{BB962C8B-B14F-4D97-AF65-F5344CB8AC3E}">
        <p14:creationId xmlns:p14="http://schemas.microsoft.com/office/powerpoint/2010/main" xmlns="" val="18407213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426FDB-7E1F-4155-B3C1-9D08CD771AAA}" type="slidenum">
              <a:rPr lang="en-IN" smtClean="0"/>
              <a:pPr/>
              <a:t>76</a:t>
            </a:fld>
            <a:endParaRPr lang="en-IN"/>
          </a:p>
        </p:txBody>
      </p:sp>
      <p:sp>
        <p:nvSpPr>
          <p:cNvPr id="7" name="TextBox 6">
            <a:extLst>
              <a:ext uri="{FF2B5EF4-FFF2-40B4-BE49-F238E27FC236}">
                <a16:creationId xmlns:a16="http://schemas.microsoft.com/office/drawing/2014/main" xmlns="" id="{5364C8D0-B361-404D-896E-54DF0C22D868}"/>
              </a:ext>
            </a:extLst>
          </p:cNvPr>
          <p:cNvSpPr txBox="1"/>
          <p:nvPr/>
        </p:nvSpPr>
        <p:spPr>
          <a:xfrm>
            <a:off x="3049237" y="3255710"/>
            <a:ext cx="6098474" cy="341632"/>
          </a:xfrm>
          <a:prstGeom prst="rect">
            <a:avLst/>
          </a:prstGeom>
          <a:noFill/>
        </p:spPr>
        <p:txBody>
          <a:bodyPr wrap="square">
            <a:spAutoFit/>
          </a:bodyPr>
          <a:lstStyle/>
          <a:p>
            <a:pPr marL="182880" indent="-182880" algn="l" rtl="0" eaLnBrk="1" latinLnBrk="0" hangingPunct="1">
              <a:lnSpc>
                <a:spcPct val="90000"/>
              </a:lnSpc>
              <a:spcBef>
                <a:spcPts val="1200"/>
              </a:spcBef>
              <a:spcAft>
                <a:spcPts val="0"/>
              </a:spcAft>
            </a:pPr>
            <a:endParaRPr lang="en-GB">
              <a:effectLst/>
            </a:endParaRPr>
          </a:p>
        </p:txBody>
      </p:sp>
      <p:pic>
        <p:nvPicPr>
          <p:cNvPr id="4099" name="Picture 3" descr="C:\Users\alphonse\Desktop\New folder (3)\Screenshot_20220919-021319_PowerPoint.jpg"/>
          <p:cNvPicPr>
            <a:picLocks noGrp="1" noChangeAspect="1" noChangeArrowheads="1"/>
          </p:cNvPicPr>
          <p:nvPr>
            <p:ph idx="1"/>
          </p:nvPr>
        </p:nvPicPr>
        <p:blipFill>
          <a:blip r:embed="rId2"/>
          <a:srcRect/>
          <a:stretch>
            <a:fillRect/>
          </a:stretch>
        </p:blipFill>
        <p:spPr bwMode="auto">
          <a:xfrm>
            <a:off x="310551" y="112143"/>
            <a:ext cx="10860657" cy="6599208"/>
          </a:xfrm>
          <a:prstGeom prst="rect">
            <a:avLst/>
          </a:prstGeom>
          <a:noFill/>
        </p:spPr>
      </p:pic>
      <p:pic>
        <p:nvPicPr>
          <p:cNvPr id="4100" name="Picture 4" descr="C:\Users\alphonse\Desktop\New folder (3)\Screenshot_20220919-021407_PowerPoint.jpg"/>
          <p:cNvPicPr>
            <a:picLocks noChangeAspect="1" noChangeArrowheads="1"/>
          </p:cNvPicPr>
          <p:nvPr/>
        </p:nvPicPr>
        <p:blipFill>
          <a:blip r:embed="rId3"/>
          <a:srcRect/>
          <a:stretch>
            <a:fillRect/>
          </a:stretch>
        </p:blipFill>
        <p:spPr bwMode="auto">
          <a:xfrm>
            <a:off x="-723900" y="-1714500"/>
            <a:ext cx="13639800" cy="10287000"/>
          </a:xfrm>
          <a:prstGeom prst="rect">
            <a:avLst/>
          </a:prstGeom>
          <a:noFill/>
        </p:spPr>
      </p:pic>
    </p:spTree>
    <p:extLst>
      <p:ext uri="{BB962C8B-B14F-4D97-AF65-F5344CB8AC3E}">
        <p14:creationId xmlns:p14="http://schemas.microsoft.com/office/powerpoint/2010/main" xmlns="" val="1643856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9306052" cy="1026668"/>
          </a:xfrm>
        </p:spPr>
        <p:txBody>
          <a:bodyPr>
            <a:normAutofit/>
          </a:bodyPr>
          <a:lstStyle/>
          <a:p>
            <a:r>
              <a:rPr lang="en-US" sz="3200" dirty="0"/>
              <a:t>CLINICAL SIGNIFICANCE OF S3</a:t>
            </a:r>
            <a:endParaRPr lang="en-IN" sz="3200" dirty="0"/>
          </a:p>
        </p:txBody>
      </p:sp>
      <p:sp>
        <p:nvSpPr>
          <p:cNvPr id="3" name="Content Placeholder 2"/>
          <p:cNvSpPr>
            <a:spLocks noGrp="1"/>
          </p:cNvSpPr>
          <p:nvPr>
            <p:ph idx="1"/>
          </p:nvPr>
        </p:nvSpPr>
        <p:spPr>
          <a:xfrm>
            <a:off x="1069848" y="1511300"/>
            <a:ext cx="9991852" cy="4864100"/>
          </a:xfrm>
        </p:spPr>
        <p:txBody>
          <a:bodyPr/>
          <a:lstStyle/>
          <a:p>
            <a:pPr marL="0" indent="0">
              <a:lnSpc>
                <a:spcPct val="150000"/>
              </a:lnSpc>
              <a:buNone/>
            </a:pPr>
            <a:r>
              <a:rPr lang="en-US" b="1" dirty="0"/>
              <a:t>a] normal hearts – </a:t>
            </a:r>
          </a:p>
          <a:p>
            <a:pPr marL="0" indent="0">
              <a:lnSpc>
                <a:spcPct val="150000"/>
              </a:lnSpc>
              <a:buNone/>
            </a:pPr>
            <a:r>
              <a:rPr lang="en-US" dirty="0"/>
              <a:t>       children and young adults, hyperkinetic states</a:t>
            </a:r>
          </a:p>
          <a:p>
            <a:pPr marL="0" indent="0">
              <a:lnSpc>
                <a:spcPct val="150000"/>
              </a:lnSpc>
              <a:buNone/>
            </a:pPr>
            <a:r>
              <a:rPr lang="en-US" dirty="0"/>
              <a:t>       hemodynamics – rapid rate of LV diastole with normal cardiac</a:t>
            </a:r>
          </a:p>
          <a:p>
            <a:pPr marL="0" indent="0">
              <a:lnSpc>
                <a:spcPct val="150000"/>
              </a:lnSpc>
              <a:buNone/>
            </a:pPr>
            <a:r>
              <a:rPr lang="en-US" dirty="0"/>
              <a:t>                                      output and LA pressures.</a:t>
            </a:r>
          </a:p>
          <a:p>
            <a:pPr marL="0" indent="0">
              <a:lnSpc>
                <a:spcPct val="150000"/>
              </a:lnSpc>
              <a:buNone/>
            </a:pPr>
            <a:r>
              <a:rPr lang="en-US" b="1" dirty="0"/>
              <a:t>b] diastolic overload states – </a:t>
            </a:r>
          </a:p>
          <a:p>
            <a:pPr marL="0" indent="0">
              <a:lnSpc>
                <a:spcPct val="150000"/>
              </a:lnSpc>
              <a:buNone/>
            </a:pPr>
            <a:r>
              <a:rPr lang="en-US" dirty="0"/>
              <a:t>       MR, VSD, PDA, TR, ASD</a:t>
            </a:r>
          </a:p>
          <a:p>
            <a:pPr marL="0" indent="0">
              <a:lnSpc>
                <a:spcPct val="150000"/>
              </a:lnSpc>
              <a:buNone/>
            </a:pPr>
            <a:r>
              <a:rPr lang="en-US" dirty="0"/>
              <a:t>       hemodynamics – peak diastolic filling rates with </a:t>
            </a:r>
            <a:r>
              <a:rPr lang="en-US" dirty="0" err="1"/>
              <a:t>inc</a:t>
            </a:r>
            <a:r>
              <a:rPr lang="en-US" dirty="0"/>
              <a:t> LA pressures</a:t>
            </a:r>
          </a:p>
          <a:p>
            <a:pPr marL="0" indent="0">
              <a:lnSpc>
                <a:spcPct val="150000"/>
              </a:lnSpc>
              <a:buNone/>
            </a:pPr>
            <a:r>
              <a:rPr lang="en-US" dirty="0"/>
              <a:t>                                      and normal cardiac output.</a:t>
            </a:r>
            <a:endParaRPr lang="en-IN" dirty="0"/>
          </a:p>
          <a:p>
            <a:endParaRPr lang="en-IN"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77</a:t>
            </a:fld>
            <a:endParaRPr lang="en-IN"/>
          </a:p>
        </p:txBody>
      </p:sp>
    </p:spTree>
    <p:extLst>
      <p:ext uri="{BB962C8B-B14F-4D97-AF65-F5344CB8AC3E}">
        <p14:creationId xmlns:p14="http://schemas.microsoft.com/office/powerpoint/2010/main" xmlns="" val="3741802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sz="quarter" idx="1"/>
          </p:nvPr>
        </p:nvSpPr>
        <p:spPr>
          <a:xfrm>
            <a:off x="1336674" y="965200"/>
            <a:ext cx="9610725" cy="5422900"/>
          </a:xfrm>
        </p:spPr>
        <p:txBody>
          <a:bodyPr/>
          <a:lstStyle/>
          <a:p>
            <a:pPr>
              <a:lnSpc>
                <a:spcPct val="150000"/>
              </a:lnSpc>
            </a:pPr>
            <a:r>
              <a:rPr lang="en-US" altLang="en-US" dirty="0"/>
              <a:t>Development of significant PAH after severe MR will soften the S3 but if it causes RV failure S3 may appear again.</a:t>
            </a:r>
          </a:p>
          <a:p>
            <a:pPr>
              <a:lnSpc>
                <a:spcPct val="150000"/>
              </a:lnSpc>
            </a:pPr>
            <a:endParaRPr lang="en-US" altLang="en-US" dirty="0"/>
          </a:p>
          <a:p>
            <a:pPr>
              <a:lnSpc>
                <a:spcPct val="150000"/>
              </a:lnSpc>
            </a:pPr>
            <a:r>
              <a:rPr lang="en-US" altLang="en-US" dirty="0"/>
              <a:t>Usually RV S3 is uncommon in cases of high flow situations like TR and ASD on the right side unless there is high RV volume overload or RV failure.</a:t>
            </a:r>
          </a:p>
          <a:p>
            <a:pPr>
              <a:lnSpc>
                <a:spcPct val="150000"/>
              </a:lnSpc>
            </a:pPr>
            <a:r>
              <a:rPr lang="en-US" altLang="en-US" dirty="0"/>
              <a:t>This is seen because RV compliance is much more than the LV compliance.</a:t>
            </a:r>
          </a:p>
        </p:txBody>
      </p:sp>
    </p:spTree>
    <p:extLst>
      <p:ext uri="{BB962C8B-B14F-4D97-AF65-F5344CB8AC3E}">
        <p14:creationId xmlns:p14="http://schemas.microsoft.com/office/powerpoint/2010/main" xmlns="" val="4167666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1225"/>
            <a:ext cx="10320528" cy="5553075"/>
          </a:xfrm>
        </p:spPr>
        <p:txBody>
          <a:bodyPr>
            <a:normAutofit/>
          </a:bodyPr>
          <a:lstStyle/>
          <a:p>
            <a:pPr marL="0" indent="0">
              <a:lnSpc>
                <a:spcPct val="150000"/>
              </a:lnSpc>
              <a:buNone/>
            </a:pPr>
            <a:r>
              <a:rPr lang="en-US" b="1" dirty="0"/>
              <a:t>  c] LV dysfunction – </a:t>
            </a:r>
          </a:p>
          <a:p>
            <a:pPr marL="0" indent="0">
              <a:lnSpc>
                <a:spcPct val="150000"/>
              </a:lnSpc>
              <a:buNone/>
            </a:pPr>
            <a:r>
              <a:rPr lang="en-US" dirty="0"/>
              <a:t>          Significant myocardial disease of any etiology like CAD, DCM, LV</a:t>
            </a:r>
          </a:p>
          <a:p>
            <a:pPr marL="0" indent="0">
              <a:lnSpc>
                <a:spcPct val="150000"/>
              </a:lnSpc>
              <a:buNone/>
            </a:pPr>
            <a:r>
              <a:rPr lang="en-US" dirty="0"/>
              <a:t>          aneurysm, markedly </a:t>
            </a:r>
            <a:r>
              <a:rPr lang="en-US" dirty="0" err="1"/>
              <a:t>dec</a:t>
            </a:r>
            <a:r>
              <a:rPr lang="en-US" dirty="0"/>
              <a:t> LVEF</a:t>
            </a:r>
          </a:p>
          <a:p>
            <a:pPr marL="0" indent="0">
              <a:lnSpc>
                <a:spcPct val="150000"/>
              </a:lnSpc>
              <a:buNone/>
            </a:pPr>
            <a:r>
              <a:rPr lang="en-US" dirty="0"/>
              <a:t>          hemodynamics – </a:t>
            </a:r>
            <a:r>
              <a:rPr lang="en-US" dirty="0" err="1"/>
              <a:t>dec</a:t>
            </a:r>
            <a:r>
              <a:rPr lang="en-US" dirty="0"/>
              <a:t> cardiac output, EF</a:t>
            </a:r>
          </a:p>
          <a:p>
            <a:pPr marL="0" indent="0">
              <a:lnSpc>
                <a:spcPct val="150000"/>
              </a:lnSpc>
              <a:buNone/>
            </a:pPr>
            <a:r>
              <a:rPr lang="en-US" dirty="0"/>
              <a:t>                                         </a:t>
            </a:r>
            <a:r>
              <a:rPr lang="en-US" dirty="0" err="1"/>
              <a:t>inc</a:t>
            </a:r>
            <a:r>
              <a:rPr lang="en-US" dirty="0"/>
              <a:t> LAP, PCWP, EDP, EDV</a:t>
            </a:r>
          </a:p>
          <a:p>
            <a:pPr marL="0" indent="0">
              <a:lnSpc>
                <a:spcPct val="150000"/>
              </a:lnSpc>
              <a:buNone/>
            </a:pPr>
            <a:r>
              <a:rPr lang="en-US" dirty="0"/>
              <a:t>                                         </a:t>
            </a:r>
            <a:r>
              <a:rPr lang="en-US" dirty="0" err="1"/>
              <a:t>inc</a:t>
            </a:r>
            <a:r>
              <a:rPr lang="en-US" dirty="0"/>
              <a:t> cavity / wall thickness</a:t>
            </a:r>
          </a:p>
          <a:p>
            <a:pPr>
              <a:lnSpc>
                <a:spcPct val="150000"/>
              </a:lnSpc>
            </a:pPr>
            <a:r>
              <a:rPr lang="en-US" b="1" dirty="0"/>
              <a:t>Persistent S3 </a:t>
            </a:r>
            <a:r>
              <a:rPr lang="en-US" dirty="0"/>
              <a:t>– a poor prognosis and may be associated with narrow </a:t>
            </a:r>
          </a:p>
          <a:p>
            <a:pPr marL="0" indent="0">
              <a:lnSpc>
                <a:spcPct val="150000"/>
              </a:lnSpc>
              <a:buNone/>
            </a:pPr>
            <a:r>
              <a:rPr lang="en-US" dirty="0"/>
              <a:t>                              pulse pressure, </a:t>
            </a:r>
            <a:r>
              <a:rPr lang="en-US" dirty="0" err="1"/>
              <a:t>pulsus</a:t>
            </a:r>
            <a:r>
              <a:rPr lang="en-US" dirty="0"/>
              <a:t> alternans, signs of CCF.</a:t>
            </a:r>
            <a:endParaRPr lang="en-IN" dirty="0"/>
          </a:p>
          <a:p>
            <a:pPr marL="0" indent="0">
              <a:lnSpc>
                <a:spcPct val="150000"/>
              </a:lnSpc>
              <a:buNone/>
            </a:pPr>
            <a:endParaRPr lang="en-IN" sz="2400"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79</a:t>
            </a:fld>
            <a:endParaRPr lang="en-IN"/>
          </a:p>
        </p:txBody>
      </p:sp>
    </p:spTree>
    <p:extLst>
      <p:ext uri="{BB962C8B-B14F-4D97-AF65-F5344CB8AC3E}">
        <p14:creationId xmlns:p14="http://schemas.microsoft.com/office/powerpoint/2010/main" xmlns="" val="191833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sz="quarter" idx="1"/>
          </p:nvPr>
        </p:nvSpPr>
        <p:spPr>
          <a:xfrm>
            <a:off x="1971675" y="1166844"/>
            <a:ext cx="8421688" cy="4495800"/>
          </a:xfrm>
        </p:spPr>
        <p:txBody>
          <a:bodyPr/>
          <a:lstStyle/>
          <a:p>
            <a:pPr eaLnBrk="1" hangingPunct="1"/>
            <a:r>
              <a:rPr lang="en-US" altLang="en-US" sz="2400" dirty="0"/>
              <a:t>Conventional Stethoscope developed by 1960</a:t>
            </a:r>
          </a:p>
          <a:p>
            <a:pPr eaLnBrk="1" hangingPunct="1"/>
            <a:endParaRPr lang="en-US" altLang="en-US" dirty="0"/>
          </a:p>
        </p:txBody>
      </p:sp>
      <p:pic>
        <p:nvPicPr>
          <p:cNvPr id="49155" name="Picture 3" descr="scope_anatomy1.gi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9900" y="2176464"/>
            <a:ext cx="5045075" cy="370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6" name="TextBox 4"/>
          <p:cNvSpPr txBox="1">
            <a:spLocks noChangeArrowheads="1"/>
          </p:cNvSpPr>
          <p:nvPr/>
        </p:nvSpPr>
        <p:spPr bwMode="auto">
          <a:xfrm>
            <a:off x="7181850" y="2738409"/>
            <a:ext cx="443230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sz="2000" dirty="0"/>
              <a:t>Bell: Low frequency Sounds(30- 150HZ</a:t>
            </a:r>
          </a:p>
        </p:txBody>
      </p:sp>
      <p:sp>
        <p:nvSpPr>
          <p:cNvPr id="49157" name="TextBox 5"/>
          <p:cNvSpPr txBox="1">
            <a:spLocks noChangeArrowheads="1"/>
          </p:cNvSpPr>
          <p:nvPr/>
        </p:nvSpPr>
        <p:spPr bwMode="auto">
          <a:xfrm>
            <a:off x="7181850" y="3229801"/>
            <a:ext cx="36083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sz="1800" dirty="0"/>
              <a:t>Diaphragm: High Frequency &gt;300HZ</a:t>
            </a:r>
          </a:p>
        </p:txBody>
      </p:sp>
    </p:spTree>
    <p:extLst>
      <p:ext uri="{BB962C8B-B14F-4D97-AF65-F5344CB8AC3E}">
        <p14:creationId xmlns:p14="http://schemas.microsoft.com/office/powerpoint/2010/main" xmlns="" val="29589007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28600"/>
            <a:ext cx="8229600" cy="609600"/>
          </a:xfrm>
        </p:spPr>
        <p:txBody>
          <a:bodyPr>
            <a:normAutofit fontScale="90000"/>
          </a:bodyPr>
          <a:lstStyle/>
          <a:p>
            <a:pPr algn="l"/>
            <a:r>
              <a:rPr lang="en-US" dirty="0"/>
              <a:t>Differentials of S3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44138226"/>
              </p:ext>
            </p:extLst>
          </p:nvPr>
        </p:nvGraphicFramePr>
        <p:xfrm>
          <a:off x="1828800" y="1282505"/>
          <a:ext cx="8534400" cy="510032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xmlns="" val="20000"/>
                    </a:ext>
                  </a:extLst>
                </a:gridCol>
                <a:gridCol w="1706880">
                  <a:extLst>
                    <a:ext uri="{9D8B030D-6E8A-4147-A177-3AD203B41FA5}">
                      <a16:colId xmlns:a16="http://schemas.microsoft.com/office/drawing/2014/main" xmlns="" val="20001"/>
                    </a:ext>
                  </a:extLst>
                </a:gridCol>
                <a:gridCol w="1608406">
                  <a:extLst>
                    <a:ext uri="{9D8B030D-6E8A-4147-A177-3AD203B41FA5}">
                      <a16:colId xmlns:a16="http://schemas.microsoft.com/office/drawing/2014/main" xmlns="" val="20002"/>
                    </a:ext>
                  </a:extLst>
                </a:gridCol>
                <a:gridCol w="1805354">
                  <a:extLst>
                    <a:ext uri="{9D8B030D-6E8A-4147-A177-3AD203B41FA5}">
                      <a16:colId xmlns:a16="http://schemas.microsoft.com/office/drawing/2014/main" xmlns="" val="20003"/>
                    </a:ext>
                  </a:extLst>
                </a:gridCol>
                <a:gridCol w="1706880">
                  <a:extLst>
                    <a:ext uri="{9D8B030D-6E8A-4147-A177-3AD203B41FA5}">
                      <a16:colId xmlns:a16="http://schemas.microsoft.com/office/drawing/2014/main" xmlns="" val="20004"/>
                    </a:ext>
                  </a:extLst>
                </a:gridCol>
              </a:tblGrid>
              <a:tr h="977900">
                <a:tc>
                  <a:txBody>
                    <a:bodyPr/>
                    <a:lstStyle/>
                    <a:p>
                      <a:r>
                        <a:rPr lang="en-US" dirty="0"/>
                        <a:t>Sound</a:t>
                      </a:r>
                      <a:r>
                        <a:rPr lang="en-US" baseline="0" dirty="0"/>
                        <a:t> </a:t>
                      </a:r>
                      <a:endParaRPr lang="en-US" dirty="0"/>
                    </a:p>
                  </a:txBody>
                  <a:tcPr/>
                </a:tc>
                <a:tc>
                  <a:txBody>
                    <a:bodyPr/>
                    <a:lstStyle/>
                    <a:p>
                      <a:r>
                        <a:rPr lang="en-US" dirty="0"/>
                        <a:t>Best heard </a:t>
                      </a:r>
                    </a:p>
                  </a:txBody>
                  <a:tcPr/>
                </a:tc>
                <a:tc>
                  <a:txBody>
                    <a:bodyPr/>
                    <a:lstStyle/>
                    <a:p>
                      <a:r>
                        <a:rPr lang="en-US" dirty="0"/>
                        <a:t>Interval</a:t>
                      </a:r>
                      <a:r>
                        <a:rPr lang="en-US" baseline="0" dirty="0"/>
                        <a:t> after A2(sec)</a:t>
                      </a:r>
                      <a:endParaRPr lang="en-US" dirty="0"/>
                    </a:p>
                  </a:txBody>
                  <a:tcPr/>
                </a:tc>
                <a:tc>
                  <a:txBody>
                    <a:bodyPr/>
                    <a:lstStyle/>
                    <a:p>
                      <a:r>
                        <a:rPr lang="en-US" dirty="0"/>
                        <a:t>Pitch</a:t>
                      </a:r>
                    </a:p>
                  </a:txBody>
                  <a:tcPr/>
                </a:tc>
                <a:tc>
                  <a:txBody>
                    <a:bodyPr/>
                    <a:lstStyle/>
                    <a:p>
                      <a:r>
                        <a:rPr lang="en-US" dirty="0"/>
                        <a:t>Miscellaneous</a:t>
                      </a:r>
                    </a:p>
                  </a:txBody>
                  <a:tcPr/>
                </a:tc>
                <a:extLst>
                  <a:ext uri="{0D108BD9-81ED-4DB2-BD59-A6C34878D82A}">
                    <a16:rowId xmlns:a16="http://schemas.microsoft.com/office/drawing/2014/main" xmlns="" val="10000"/>
                  </a:ext>
                </a:extLst>
              </a:tr>
              <a:tr h="977900">
                <a:tc>
                  <a:txBody>
                    <a:bodyPr/>
                    <a:lstStyle/>
                    <a:p>
                      <a:r>
                        <a:rPr lang="en-US" dirty="0"/>
                        <a:t>Opening</a:t>
                      </a:r>
                      <a:r>
                        <a:rPr lang="en-US" baseline="0" dirty="0"/>
                        <a:t> snap</a:t>
                      </a:r>
                      <a:endParaRPr lang="en-US" dirty="0"/>
                    </a:p>
                  </a:txBody>
                  <a:tcPr/>
                </a:tc>
                <a:tc>
                  <a:txBody>
                    <a:bodyPr/>
                    <a:lstStyle/>
                    <a:p>
                      <a:r>
                        <a:rPr lang="en-US" dirty="0"/>
                        <a:t>Lower Lt. sternal border or apex</a:t>
                      </a:r>
                    </a:p>
                  </a:txBody>
                  <a:tcPr/>
                </a:tc>
                <a:tc>
                  <a:txBody>
                    <a:bodyPr/>
                    <a:lstStyle/>
                    <a:p>
                      <a:r>
                        <a:rPr lang="en-US" dirty="0"/>
                        <a:t>0.06 to 0.12 </a:t>
                      </a:r>
                    </a:p>
                  </a:txBody>
                  <a:tcPr/>
                </a:tc>
                <a:tc>
                  <a:txBody>
                    <a:bodyPr/>
                    <a:lstStyle/>
                    <a:p>
                      <a:r>
                        <a:rPr lang="en-US" dirty="0"/>
                        <a:t>Medium to high pitch</a:t>
                      </a:r>
                    </a:p>
                  </a:txBody>
                  <a:tcPr/>
                </a:tc>
                <a:tc>
                  <a:txBody>
                    <a:bodyPr/>
                    <a:lstStyle/>
                    <a:p>
                      <a:r>
                        <a:rPr lang="en-US" dirty="0"/>
                        <a:t>Split</a:t>
                      </a:r>
                      <a:r>
                        <a:rPr lang="en-US" baseline="0" dirty="0"/>
                        <a:t> varies with respiration</a:t>
                      </a:r>
                      <a:endParaRPr lang="en-US" dirty="0"/>
                    </a:p>
                  </a:txBody>
                  <a:tcPr/>
                </a:tc>
                <a:extLst>
                  <a:ext uri="{0D108BD9-81ED-4DB2-BD59-A6C34878D82A}">
                    <a16:rowId xmlns:a16="http://schemas.microsoft.com/office/drawing/2014/main" xmlns="" val="10001"/>
                  </a:ext>
                </a:extLst>
              </a:tr>
              <a:tr h="977900">
                <a:tc>
                  <a:txBody>
                    <a:bodyPr/>
                    <a:lstStyle/>
                    <a:p>
                      <a:r>
                        <a:rPr lang="en-US" dirty="0"/>
                        <a:t>MVP</a:t>
                      </a:r>
                    </a:p>
                  </a:txBody>
                  <a:tcPr/>
                </a:tc>
                <a:tc>
                  <a:txBody>
                    <a:bodyPr/>
                    <a:lstStyle/>
                    <a:p>
                      <a:r>
                        <a:rPr lang="en-US" dirty="0"/>
                        <a:t>Lower lt. sternal border</a:t>
                      </a:r>
                    </a:p>
                  </a:txBody>
                  <a:tcPr/>
                </a:tc>
                <a:tc>
                  <a:txBody>
                    <a:bodyPr/>
                    <a:lstStyle/>
                    <a:p>
                      <a:r>
                        <a:rPr lang="en-US" dirty="0"/>
                        <a:t>0.06</a:t>
                      </a:r>
                      <a:r>
                        <a:rPr lang="en-US" baseline="0" dirty="0"/>
                        <a:t> to 0.08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Medium to high pitch</a:t>
                      </a:r>
                    </a:p>
                    <a:p>
                      <a:endParaRPr lang="en-US" dirty="0"/>
                    </a:p>
                  </a:txBody>
                  <a:tcPr/>
                </a:tc>
                <a:tc>
                  <a:txBody>
                    <a:bodyPr/>
                    <a:lstStyle/>
                    <a:p>
                      <a:r>
                        <a:rPr lang="en-US" dirty="0"/>
                        <a:t>A/W click</a:t>
                      </a:r>
                      <a:r>
                        <a:rPr lang="en-US" baseline="0" dirty="0"/>
                        <a:t> and or murmur </a:t>
                      </a:r>
                      <a:endParaRPr lang="en-US" dirty="0"/>
                    </a:p>
                  </a:txBody>
                  <a:tcPr/>
                </a:tc>
                <a:extLst>
                  <a:ext uri="{0D108BD9-81ED-4DB2-BD59-A6C34878D82A}">
                    <a16:rowId xmlns:a16="http://schemas.microsoft.com/office/drawing/2014/main" xmlns="" val="10002"/>
                  </a:ext>
                </a:extLst>
              </a:tr>
              <a:tr h="977900">
                <a:tc>
                  <a:txBody>
                    <a:bodyPr/>
                    <a:lstStyle/>
                    <a:p>
                      <a:r>
                        <a:rPr lang="en-US" dirty="0"/>
                        <a:t>Pericardial</a:t>
                      </a:r>
                      <a:r>
                        <a:rPr lang="en-US" baseline="0" dirty="0"/>
                        <a:t> knock</a:t>
                      </a:r>
                      <a:endParaRPr lang="en-US" dirty="0"/>
                    </a:p>
                  </a:txBody>
                  <a:tcPr/>
                </a:tc>
                <a:tc>
                  <a:txBody>
                    <a:bodyPr/>
                    <a:lstStyle/>
                    <a:p>
                      <a:r>
                        <a:rPr lang="en-US" dirty="0"/>
                        <a:t>Apex</a:t>
                      </a:r>
                    </a:p>
                  </a:txBody>
                  <a:tcPr/>
                </a:tc>
                <a:tc>
                  <a:txBody>
                    <a:bodyPr/>
                    <a:lstStyle/>
                    <a:p>
                      <a:r>
                        <a:rPr lang="en-US" dirty="0"/>
                        <a:t>0.09 to 0.12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Medium to high pitch</a:t>
                      </a:r>
                    </a:p>
                    <a:p>
                      <a:endParaRPr lang="en-US" dirty="0"/>
                    </a:p>
                  </a:txBody>
                  <a:tcPr/>
                </a:tc>
                <a:tc>
                  <a:txBody>
                    <a:bodyPr/>
                    <a:lstStyle/>
                    <a:p>
                      <a:r>
                        <a:rPr lang="en-US" dirty="0"/>
                        <a:t>Usually</a:t>
                      </a:r>
                      <a:r>
                        <a:rPr lang="en-US" baseline="0" dirty="0"/>
                        <a:t> loud and palpable</a:t>
                      </a:r>
                    </a:p>
                    <a:p>
                      <a:r>
                        <a:rPr lang="en-US" baseline="0" dirty="0"/>
                        <a:t>A/W JVP finding</a:t>
                      </a:r>
                      <a:endParaRPr lang="en-US" dirty="0"/>
                    </a:p>
                  </a:txBody>
                  <a:tcPr/>
                </a:tc>
                <a:extLst>
                  <a:ext uri="{0D108BD9-81ED-4DB2-BD59-A6C34878D82A}">
                    <a16:rowId xmlns:a16="http://schemas.microsoft.com/office/drawing/2014/main" xmlns="" val="10003"/>
                  </a:ext>
                </a:extLst>
              </a:tr>
              <a:tr h="977900">
                <a:tc>
                  <a:txBody>
                    <a:bodyPr/>
                    <a:lstStyle/>
                    <a:p>
                      <a:r>
                        <a:rPr lang="en-US" dirty="0"/>
                        <a:t>Tumor plop</a:t>
                      </a:r>
                    </a:p>
                  </a:txBody>
                  <a:tcPr/>
                </a:tc>
                <a:tc>
                  <a:txBody>
                    <a:bodyPr/>
                    <a:lstStyle/>
                    <a:p>
                      <a:r>
                        <a:rPr lang="en-US" dirty="0"/>
                        <a:t>Apex</a:t>
                      </a:r>
                    </a:p>
                  </a:txBody>
                  <a:tcPr/>
                </a:tc>
                <a:tc>
                  <a:txBody>
                    <a:bodyPr/>
                    <a:lstStyle/>
                    <a:p>
                      <a:r>
                        <a:rPr lang="en-US" dirty="0"/>
                        <a:t>Depend on RR interval</a:t>
                      </a:r>
                    </a:p>
                  </a:txBody>
                  <a:tcPr/>
                </a:tc>
                <a:tc>
                  <a:txBody>
                    <a:bodyPr/>
                    <a:lstStyle/>
                    <a:p>
                      <a:r>
                        <a:rPr lang="en-US" dirty="0"/>
                        <a:t>Low</a:t>
                      </a:r>
                    </a:p>
                  </a:txBody>
                  <a:tcPr/>
                </a:tc>
                <a:tc>
                  <a:txBody>
                    <a:bodyPr/>
                    <a:lstStyle/>
                    <a:p>
                      <a:r>
                        <a:rPr lang="en-US" dirty="0"/>
                        <a:t>Often louder than S1 and S2</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03491757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426FDB-7E1F-4155-B3C1-9D08CD771AAA}" type="slidenum">
              <a:rPr lang="en-IN" smtClean="0"/>
              <a:pPr/>
              <a:t>81</a:t>
            </a:fld>
            <a:endParaRPr lang="en-IN"/>
          </a:p>
        </p:txBody>
      </p:sp>
      <p:pic>
        <p:nvPicPr>
          <p:cNvPr id="8194" name="Picture 2" descr="C:\Users\alphonse\Desktop\New folder (3)\Screenshot_20220919-021514_PowerPoint.jpg"/>
          <p:cNvPicPr>
            <a:picLocks noGrp="1" noChangeAspect="1" noChangeArrowheads="1"/>
          </p:cNvPicPr>
          <p:nvPr>
            <p:ph idx="1"/>
          </p:nvPr>
        </p:nvPicPr>
        <p:blipFill>
          <a:blip r:embed="rId2"/>
          <a:srcRect/>
          <a:stretch>
            <a:fillRect/>
          </a:stretch>
        </p:blipFill>
        <p:spPr bwMode="auto">
          <a:xfrm>
            <a:off x="319176" y="258791"/>
            <a:ext cx="10774393" cy="6461185"/>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Pathological S3- PND/Sever </a:t>
            </a:r>
            <a:r>
              <a:rPr lang="en-US" dirty="0" err="1" smtClean="0"/>
              <a:t>Dyspnea</a:t>
            </a:r>
            <a:r>
              <a:rPr lang="en-US" dirty="0" smtClean="0"/>
              <a:t>/Soft S1/Sustained Apex/Persist on standing</a:t>
            </a:r>
          </a:p>
          <a:p>
            <a:endParaRPr lang="en-US" dirty="0" smtClean="0"/>
          </a:p>
          <a:p>
            <a:r>
              <a:rPr lang="en-US" dirty="0" smtClean="0"/>
              <a:t>Physiological S3- Young/</a:t>
            </a:r>
            <a:r>
              <a:rPr lang="en-US" dirty="0" err="1" smtClean="0"/>
              <a:t>Assymptomatic</a:t>
            </a:r>
            <a:r>
              <a:rPr lang="en-US" dirty="0" smtClean="0"/>
              <a:t>/S1 preserved/Normal apex/</a:t>
            </a:r>
            <a:r>
              <a:rPr lang="en-US" dirty="0" err="1" smtClean="0"/>
              <a:t>Dissappear</a:t>
            </a:r>
            <a:r>
              <a:rPr lang="en-US" dirty="0" smtClean="0"/>
              <a:t> on standing</a:t>
            </a:r>
            <a:endParaRPr lang="en-IN"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82</a:t>
            </a:fld>
            <a:endParaRPr lang="en-IN"/>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348" y="1116584"/>
            <a:ext cx="6804152" cy="1001268"/>
          </a:xfrm>
        </p:spPr>
        <p:txBody>
          <a:bodyPr/>
          <a:lstStyle/>
          <a:p>
            <a:r>
              <a:rPr lang="en-US" dirty="0"/>
              <a:t>FOURTH HEART SOUND</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721488" y="2117852"/>
            <a:ext cx="4044812" cy="3773424"/>
          </a:xfrm>
        </p:spPr>
      </p:pic>
      <p:sp>
        <p:nvSpPr>
          <p:cNvPr id="4" name="Slide Number Placeholder 3"/>
          <p:cNvSpPr>
            <a:spLocks noGrp="1"/>
          </p:cNvSpPr>
          <p:nvPr>
            <p:ph type="sldNum" sz="quarter" idx="12"/>
          </p:nvPr>
        </p:nvSpPr>
        <p:spPr/>
        <p:txBody>
          <a:bodyPr/>
          <a:lstStyle/>
          <a:p>
            <a:fld id="{C6426FDB-7E1F-4155-B3C1-9D08CD771AAA}" type="slidenum">
              <a:rPr lang="en-IN" smtClean="0"/>
              <a:pPr/>
              <a:t>83</a:t>
            </a:fld>
            <a:endParaRPr lang="en-IN"/>
          </a:p>
        </p:txBody>
      </p:sp>
    </p:spTree>
    <p:extLst>
      <p:ext uri="{BB962C8B-B14F-4D97-AF65-F5344CB8AC3E}">
        <p14:creationId xmlns:p14="http://schemas.microsoft.com/office/powerpoint/2010/main" xmlns="" val="28015638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BF59FF-EC7B-4F7F-AC61-E3E9B79E79A8}"/>
              </a:ext>
            </a:extLst>
          </p:cNvPr>
          <p:cNvSpPr>
            <a:spLocks noGrp="1"/>
          </p:cNvSpPr>
          <p:nvPr>
            <p:ph type="title"/>
          </p:nvPr>
        </p:nvSpPr>
        <p:spPr>
          <a:xfrm>
            <a:off x="478302" y="365125"/>
            <a:ext cx="10875498" cy="1325563"/>
          </a:xfrm>
        </p:spPr>
        <p:txBody>
          <a:bodyPr/>
          <a:lstStyle/>
          <a:p>
            <a:r>
              <a:rPr lang="en-US" b="1" dirty="0">
                <a:solidFill>
                  <a:schemeClr val="accent1"/>
                </a:solidFill>
              </a:rPr>
              <a:t>Fourth Heart Sound (S4)</a:t>
            </a:r>
          </a:p>
        </p:txBody>
      </p:sp>
      <p:sp>
        <p:nvSpPr>
          <p:cNvPr id="3" name="Content Placeholder 2">
            <a:extLst>
              <a:ext uri="{FF2B5EF4-FFF2-40B4-BE49-F238E27FC236}">
                <a16:creationId xmlns:a16="http://schemas.microsoft.com/office/drawing/2014/main" xmlns="" id="{A2D32859-C83F-4FBF-93AF-742E6E70C601}"/>
              </a:ext>
            </a:extLst>
          </p:cNvPr>
          <p:cNvSpPr>
            <a:spLocks noGrp="1"/>
          </p:cNvSpPr>
          <p:nvPr>
            <p:ph sz="half" idx="1"/>
          </p:nvPr>
        </p:nvSpPr>
        <p:spPr/>
        <p:txBody>
          <a:bodyPr>
            <a:normAutofit fontScale="70000" lnSpcReduction="20000"/>
          </a:bodyPr>
          <a:lstStyle/>
          <a:p>
            <a:pPr>
              <a:lnSpc>
                <a:spcPct val="150000"/>
              </a:lnSpc>
            </a:pPr>
            <a:r>
              <a:rPr lang="en-IN" dirty="0" err="1"/>
              <a:t>Atrial</a:t>
            </a:r>
            <a:r>
              <a:rPr lang="en-IN" dirty="0"/>
              <a:t> or </a:t>
            </a:r>
            <a:r>
              <a:rPr lang="en-IN" dirty="0" err="1"/>
              <a:t>presystolic</a:t>
            </a:r>
            <a:r>
              <a:rPr lang="en-IN" dirty="0"/>
              <a:t> gallop</a:t>
            </a:r>
          </a:p>
          <a:p>
            <a:pPr>
              <a:lnSpc>
                <a:spcPct val="150000"/>
              </a:lnSpc>
            </a:pPr>
            <a:r>
              <a:rPr lang="en-IN" dirty="0"/>
              <a:t>Low frequency (20-40 Hz) sound occurring after atrial systole</a:t>
            </a:r>
          </a:p>
          <a:p>
            <a:pPr>
              <a:lnSpc>
                <a:spcPct val="150000"/>
              </a:lnSpc>
            </a:pPr>
            <a:r>
              <a:rPr lang="en-IN" dirty="0"/>
              <a:t>Ventricular origin</a:t>
            </a:r>
          </a:p>
          <a:p>
            <a:pPr>
              <a:lnSpc>
                <a:spcPct val="150000"/>
              </a:lnSpc>
            </a:pPr>
            <a:r>
              <a:rPr lang="en-IN" dirty="0"/>
              <a:t>Follows P wave by 140-200 </a:t>
            </a:r>
            <a:r>
              <a:rPr lang="en-IN" dirty="0" err="1"/>
              <a:t>msec</a:t>
            </a:r>
            <a:endParaRPr lang="en-IN" dirty="0"/>
          </a:p>
          <a:p>
            <a:pPr>
              <a:lnSpc>
                <a:spcPct val="150000"/>
              </a:lnSpc>
            </a:pPr>
            <a:r>
              <a:rPr lang="en-IN" dirty="0"/>
              <a:t>Precedes S1</a:t>
            </a:r>
          </a:p>
          <a:p>
            <a:pPr>
              <a:lnSpc>
                <a:spcPct val="150000"/>
              </a:lnSpc>
            </a:pPr>
            <a:r>
              <a:rPr lang="en-US" altLang="en-US" b="1" dirty="0"/>
              <a:t>Like “Ten-” in “Ten-</a:t>
            </a:r>
            <a:r>
              <a:rPr lang="en-US" altLang="en-US" b="1" dirty="0" err="1"/>
              <a:t>nes</a:t>
            </a:r>
            <a:r>
              <a:rPr lang="en-US" altLang="en-US" b="1" dirty="0"/>
              <a:t>-see,”</a:t>
            </a:r>
            <a:endParaRPr lang="en-IN" b="1" dirty="0"/>
          </a:p>
          <a:p>
            <a:pPr>
              <a:lnSpc>
                <a:spcPct val="150000"/>
              </a:lnSpc>
            </a:pPr>
            <a:r>
              <a:rPr lang="en-US" altLang="en-US" dirty="0"/>
              <a:t>Bell of stethoscope ,best heard at apex</a:t>
            </a:r>
          </a:p>
          <a:p>
            <a:pPr>
              <a:lnSpc>
                <a:spcPct val="150000"/>
              </a:lnSpc>
            </a:pPr>
            <a:r>
              <a:rPr lang="en-IN" dirty="0"/>
              <a:t>May be better palpated</a:t>
            </a:r>
            <a:endParaRPr lang="en-US" dirty="0"/>
          </a:p>
        </p:txBody>
      </p:sp>
      <p:pic>
        <p:nvPicPr>
          <p:cNvPr id="2050" name="Picture 2" descr="http://learnpediatrics.sites.olt.ubc.ca/files/2010/07/Slide15-300x225.jpg">
            <a:extLst>
              <a:ext uri="{FF2B5EF4-FFF2-40B4-BE49-F238E27FC236}">
                <a16:creationId xmlns:a16="http://schemas.microsoft.com/office/drawing/2014/main" xmlns="" id="{509C3ECF-4A85-4875-9156-D34347C5C1F5}"/>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6751569" y="1668991"/>
            <a:ext cx="4713600" cy="353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61417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4008" y="910209"/>
            <a:ext cx="9977120" cy="5579491"/>
          </a:xfrm>
        </p:spPr>
        <p:txBody>
          <a:bodyPr>
            <a:normAutofit/>
          </a:bodyPr>
          <a:lstStyle/>
          <a:p>
            <a:pPr>
              <a:lnSpc>
                <a:spcPct val="150000"/>
              </a:lnSpc>
            </a:pPr>
            <a:r>
              <a:rPr lang="en-US" altLang="en-US" dirty="0"/>
              <a:t>Actual contraction of atria </a:t>
            </a:r>
            <a:r>
              <a:rPr lang="en-US" altLang="en-US" dirty="0" err="1"/>
              <a:t>doesn</a:t>
            </a:r>
            <a:r>
              <a:rPr lang="fr-FR" altLang="en-US" dirty="0"/>
              <a:t>’</a:t>
            </a:r>
            <a:r>
              <a:rPr lang="en-US" altLang="ja-JP" dirty="0"/>
              <a:t>t produce any sound and the sound is due to the sudden tensing of </a:t>
            </a:r>
            <a:r>
              <a:rPr lang="en-US" altLang="ja-JP" dirty="0" err="1"/>
              <a:t>cardiohemic</a:t>
            </a:r>
            <a:r>
              <a:rPr lang="en-US" altLang="ja-JP" dirty="0"/>
              <a:t> system [</a:t>
            </a:r>
            <a:r>
              <a:rPr lang="en-US" dirty="0"/>
              <a:t>LV, MV, and blood within ventricles]</a:t>
            </a:r>
          </a:p>
          <a:p>
            <a:pPr>
              <a:lnSpc>
                <a:spcPct val="150000"/>
              </a:lnSpc>
            </a:pPr>
            <a:r>
              <a:rPr lang="en-US" dirty="0"/>
              <a:t>Hemodynamics – hypertrophied LV with normal </a:t>
            </a:r>
            <a:r>
              <a:rPr lang="en-US"/>
              <a:t>diameter </a:t>
            </a:r>
            <a:endParaRPr lang="en-US" dirty="0"/>
          </a:p>
          <a:p>
            <a:pPr marL="0" indent="0">
              <a:lnSpc>
                <a:spcPct val="150000"/>
              </a:lnSpc>
              <a:buNone/>
            </a:pPr>
            <a:r>
              <a:rPr lang="en-US" dirty="0"/>
              <a:t>                                   </a:t>
            </a:r>
            <a:r>
              <a:rPr lang="en-US" dirty="0" err="1"/>
              <a:t>dec</a:t>
            </a:r>
            <a:r>
              <a:rPr lang="en-US" dirty="0"/>
              <a:t> cavity / wall thickness ratio</a:t>
            </a:r>
          </a:p>
          <a:p>
            <a:pPr marL="0" indent="0">
              <a:lnSpc>
                <a:spcPct val="150000"/>
              </a:lnSpc>
              <a:buNone/>
            </a:pPr>
            <a:r>
              <a:rPr lang="en-US"/>
              <a:t>                                    LV-EDP 》15mm hg</a:t>
            </a:r>
            <a:endParaRPr lang="en-US" dirty="0"/>
          </a:p>
          <a:p>
            <a:pPr marL="0" indent="0">
              <a:lnSpc>
                <a:spcPct val="150000"/>
              </a:lnSpc>
              <a:buNone/>
            </a:pPr>
            <a:r>
              <a:rPr lang="en-US" dirty="0"/>
              <a:t>                                   Low compliance ventricle</a:t>
            </a:r>
          </a:p>
          <a:p>
            <a:pPr marL="0" indent="0">
              <a:lnSpc>
                <a:spcPct val="150000"/>
              </a:lnSpc>
              <a:buNone/>
            </a:pPr>
            <a:r>
              <a:rPr lang="en-US"/>
              <a:t>                                   Impaired early </a:t>
            </a:r>
            <a:r>
              <a:rPr lang="en-US" dirty="0"/>
              <a:t>diastolic filling</a:t>
            </a:r>
          </a:p>
          <a:p>
            <a:pPr marL="0" indent="0">
              <a:lnSpc>
                <a:spcPct val="150000"/>
              </a:lnSpc>
              <a:buNone/>
            </a:pPr>
            <a:r>
              <a:rPr lang="en-US"/>
              <a:t>                                   Normal </a:t>
            </a:r>
            <a:r>
              <a:rPr lang="en-US" dirty="0"/>
              <a:t>cardiac output.</a:t>
            </a:r>
          </a:p>
          <a:p>
            <a:endParaRPr lang="en-IN"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85</a:t>
            </a:fld>
            <a:endParaRPr lang="en-IN"/>
          </a:p>
        </p:txBody>
      </p:sp>
    </p:spTree>
    <p:extLst>
      <p:ext uri="{BB962C8B-B14F-4D97-AF65-F5344CB8AC3E}">
        <p14:creationId xmlns:p14="http://schemas.microsoft.com/office/powerpoint/2010/main" xmlns="" val="3975072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8AAAB-7B7E-4094-8514-90426667638C}"/>
              </a:ext>
            </a:extLst>
          </p:cNvPr>
          <p:cNvSpPr>
            <a:spLocks noGrp="1"/>
          </p:cNvSpPr>
          <p:nvPr>
            <p:ph type="title"/>
          </p:nvPr>
        </p:nvSpPr>
        <p:spPr/>
        <p:txBody>
          <a:bodyPr/>
          <a:lstStyle/>
          <a:p>
            <a:r>
              <a:rPr lang="en-US" dirty="0"/>
              <a:t>Genesis of S4</a:t>
            </a:r>
          </a:p>
        </p:txBody>
      </p:sp>
      <p:sp>
        <p:nvSpPr>
          <p:cNvPr id="3" name="Content Placeholder 2">
            <a:extLst>
              <a:ext uri="{FF2B5EF4-FFF2-40B4-BE49-F238E27FC236}">
                <a16:creationId xmlns:a16="http://schemas.microsoft.com/office/drawing/2014/main" xmlns="" id="{3432BB16-2F04-40B7-A02A-7CC1D7D18743}"/>
              </a:ext>
            </a:extLst>
          </p:cNvPr>
          <p:cNvSpPr>
            <a:spLocks noGrp="1"/>
          </p:cNvSpPr>
          <p:nvPr>
            <p:ph sz="half" idx="1"/>
          </p:nvPr>
        </p:nvSpPr>
        <p:spPr>
          <a:xfrm>
            <a:off x="1069848" y="1897811"/>
            <a:ext cx="4754880" cy="4274389"/>
          </a:xfrm>
        </p:spPr>
        <p:txBody>
          <a:bodyPr>
            <a:normAutofit fontScale="92500" lnSpcReduction="20000"/>
          </a:bodyPr>
          <a:lstStyle/>
          <a:p>
            <a:pPr marL="0" indent="0" algn="ctr">
              <a:buNone/>
            </a:pPr>
            <a:r>
              <a:rPr lang="en-US" sz="2400" dirty="0"/>
              <a:t>Decreased ventricular compliance</a:t>
            </a:r>
          </a:p>
          <a:p>
            <a:pPr marL="0" indent="0">
              <a:buNone/>
            </a:pPr>
            <a:endParaRPr lang="en-US" sz="2400" dirty="0"/>
          </a:p>
          <a:p>
            <a:pPr marL="0" indent="0" algn="ctr">
              <a:buNone/>
            </a:pPr>
            <a:r>
              <a:rPr lang="en-US" sz="2400" dirty="0"/>
              <a:t>More vigorous atrial contraction</a:t>
            </a:r>
          </a:p>
          <a:p>
            <a:pPr marL="0" indent="0">
              <a:buNone/>
            </a:pPr>
            <a:endParaRPr lang="en-US" sz="2400" dirty="0"/>
          </a:p>
          <a:p>
            <a:pPr marL="0" indent="0" algn="ctr">
              <a:buNone/>
            </a:pPr>
            <a:r>
              <a:rPr lang="en-US" sz="2400" dirty="0"/>
              <a:t>Increased atrial a wave pressure peak</a:t>
            </a:r>
          </a:p>
          <a:p>
            <a:pPr marL="0" indent="0" algn="ctr">
              <a:buNone/>
            </a:pPr>
            <a:endParaRPr lang="en-US" sz="2400" dirty="0"/>
          </a:p>
          <a:p>
            <a:pPr marL="0" indent="0" algn="ctr">
              <a:buNone/>
            </a:pPr>
            <a:r>
              <a:rPr lang="en-US" sz="2400" dirty="0"/>
              <a:t>Accelerated ventricular inflow at the end of diastole</a:t>
            </a:r>
          </a:p>
          <a:p>
            <a:pPr marL="0" indent="0" algn="ctr">
              <a:buNone/>
            </a:pPr>
            <a:endParaRPr lang="en-US" sz="2400" dirty="0"/>
          </a:p>
          <a:p>
            <a:pPr marL="0" indent="0" algn="ctr">
              <a:buNone/>
            </a:pPr>
            <a:r>
              <a:rPr lang="en-US" sz="2400" dirty="0"/>
              <a:t>Rapid deceleration of flow due to reduced ventricular compliance</a:t>
            </a:r>
          </a:p>
        </p:txBody>
      </p:sp>
      <p:sp>
        <p:nvSpPr>
          <p:cNvPr id="4" name="Content Placeholder 3">
            <a:extLst>
              <a:ext uri="{FF2B5EF4-FFF2-40B4-BE49-F238E27FC236}">
                <a16:creationId xmlns:a16="http://schemas.microsoft.com/office/drawing/2014/main" xmlns="" id="{8DBB0132-19E5-42FC-A676-D0F5A5CAEB2B}"/>
              </a:ext>
            </a:extLst>
          </p:cNvPr>
          <p:cNvSpPr>
            <a:spLocks noGrp="1"/>
          </p:cNvSpPr>
          <p:nvPr>
            <p:ph sz="half" idx="2"/>
          </p:nvPr>
        </p:nvSpPr>
        <p:spPr/>
        <p:txBody>
          <a:bodyPr>
            <a:normAutofit fontScale="92500" lnSpcReduction="20000"/>
          </a:bodyPr>
          <a:lstStyle/>
          <a:p>
            <a:pPr marL="0" indent="0">
              <a:buNone/>
            </a:pPr>
            <a:r>
              <a:rPr lang="en-US" b="1" dirty="0">
                <a:solidFill>
                  <a:srgbClr val="00B050"/>
                </a:solidFill>
              </a:rPr>
              <a:t>Occurrence of S4 requires:</a:t>
            </a:r>
          </a:p>
          <a:p>
            <a:pPr marL="0" indent="0">
              <a:buNone/>
            </a:pPr>
            <a:endParaRPr lang="en-US" b="1" dirty="0">
              <a:solidFill>
                <a:schemeClr val="accent1"/>
              </a:solidFill>
            </a:endParaRPr>
          </a:p>
          <a:p>
            <a:pPr marL="514350" indent="-514350">
              <a:buAutoNum type="arabicPeriod"/>
            </a:pPr>
            <a:r>
              <a:rPr lang="en-US" dirty="0">
                <a:solidFill>
                  <a:schemeClr val="accent1"/>
                </a:solidFill>
              </a:rPr>
              <a:t>Reduced ventricular compliance</a:t>
            </a:r>
          </a:p>
          <a:p>
            <a:pPr marL="0" indent="0">
              <a:buNone/>
            </a:pPr>
            <a:endParaRPr lang="en-US" dirty="0">
              <a:solidFill>
                <a:schemeClr val="accent1"/>
              </a:solidFill>
            </a:endParaRPr>
          </a:p>
          <a:p>
            <a:pPr marL="514350" indent="-514350">
              <a:buAutoNum type="arabicPeriod"/>
            </a:pPr>
            <a:r>
              <a:rPr lang="en-US" dirty="0">
                <a:solidFill>
                  <a:schemeClr val="accent1"/>
                </a:solidFill>
              </a:rPr>
              <a:t>Healthy atrium</a:t>
            </a:r>
          </a:p>
          <a:p>
            <a:pPr marL="0" indent="0">
              <a:buNone/>
            </a:pPr>
            <a:endParaRPr lang="en-US" dirty="0">
              <a:solidFill>
                <a:schemeClr val="accent1"/>
              </a:solidFill>
            </a:endParaRPr>
          </a:p>
          <a:p>
            <a:pPr marL="514350" indent="-514350">
              <a:buAutoNum type="arabicPeriod"/>
            </a:pPr>
            <a:r>
              <a:rPr lang="en-US" dirty="0">
                <a:solidFill>
                  <a:schemeClr val="accent1"/>
                </a:solidFill>
              </a:rPr>
              <a:t>Normal sinus rhythm</a:t>
            </a:r>
          </a:p>
          <a:p>
            <a:pPr marL="0" indent="0">
              <a:buNone/>
            </a:pPr>
            <a:endParaRPr lang="en-US" dirty="0">
              <a:solidFill>
                <a:schemeClr val="accent1"/>
              </a:solidFill>
            </a:endParaRPr>
          </a:p>
          <a:p>
            <a:pPr marL="514350" indent="-514350">
              <a:buAutoNum type="arabicPeriod"/>
            </a:pPr>
            <a:r>
              <a:rPr lang="en-US" dirty="0">
                <a:solidFill>
                  <a:schemeClr val="accent1"/>
                </a:solidFill>
              </a:rPr>
              <a:t>Non-obstructed AV valves</a:t>
            </a:r>
          </a:p>
        </p:txBody>
      </p:sp>
      <p:sp>
        <p:nvSpPr>
          <p:cNvPr id="5" name="Arrow: Down 4">
            <a:extLst>
              <a:ext uri="{FF2B5EF4-FFF2-40B4-BE49-F238E27FC236}">
                <a16:creationId xmlns:a16="http://schemas.microsoft.com/office/drawing/2014/main" xmlns="" id="{BB52423F-90B2-46E1-B9BF-065707A6F8EB}"/>
              </a:ext>
            </a:extLst>
          </p:cNvPr>
          <p:cNvSpPr/>
          <p:nvPr/>
        </p:nvSpPr>
        <p:spPr>
          <a:xfrm>
            <a:off x="3133576" y="2275449"/>
            <a:ext cx="295421" cy="351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xmlns="" id="{BE0E8A11-DFCB-4F1B-8E26-E7C348AE3967}"/>
              </a:ext>
            </a:extLst>
          </p:cNvPr>
          <p:cNvSpPr/>
          <p:nvPr/>
        </p:nvSpPr>
        <p:spPr>
          <a:xfrm>
            <a:off x="3133577" y="3076965"/>
            <a:ext cx="295421" cy="351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xmlns="" id="{2DAC3F74-9F44-4AA8-8124-91B15625C51A}"/>
              </a:ext>
            </a:extLst>
          </p:cNvPr>
          <p:cNvSpPr/>
          <p:nvPr/>
        </p:nvSpPr>
        <p:spPr>
          <a:xfrm>
            <a:off x="3133578" y="3867247"/>
            <a:ext cx="295421" cy="351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xmlns="" id="{5A116150-0D5B-414D-84A2-B92C1775E601}"/>
              </a:ext>
            </a:extLst>
          </p:cNvPr>
          <p:cNvSpPr/>
          <p:nvPr/>
        </p:nvSpPr>
        <p:spPr>
          <a:xfrm>
            <a:off x="3133578" y="4926183"/>
            <a:ext cx="295421" cy="351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007721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971DF3-8A91-4C7C-AAF5-203B176B577F}"/>
              </a:ext>
            </a:extLst>
          </p:cNvPr>
          <p:cNvSpPr>
            <a:spLocks noGrp="1"/>
          </p:cNvSpPr>
          <p:nvPr>
            <p:ph type="title"/>
          </p:nvPr>
        </p:nvSpPr>
        <p:spPr/>
        <p:txBody>
          <a:bodyPr/>
          <a:lstStyle/>
          <a:p>
            <a:r>
              <a:rPr lang="en-US" b="1" dirty="0">
                <a:solidFill>
                  <a:schemeClr val="accent1"/>
                </a:solidFill>
              </a:rPr>
              <a:t>Assessment of S4</a:t>
            </a:r>
          </a:p>
        </p:txBody>
      </p:sp>
      <p:sp>
        <p:nvSpPr>
          <p:cNvPr id="5" name="Content Placeholder 4">
            <a:extLst>
              <a:ext uri="{FF2B5EF4-FFF2-40B4-BE49-F238E27FC236}">
                <a16:creationId xmlns:a16="http://schemas.microsoft.com/office/drawing/2014/main" xmlns="" id="{0E696800-3224-4E08-865B-09258FDCD85E}"/>
              </a:ext>
            </a:extLst>
          </p:cNvPr>
          <p:cNvSpPr>
            <a:spLocks noGrp="1"/>
          </p:cNvSpPr>
          <p:nvPr>
            <p:ph sz="half" idx="1"/>
          </p:nvPr>
        </p:nvSpPr>
        <p:spPr/>
        <p:txBody>
          <a:bodyPr/>
          <a:lstStyle/>
          <a:p>
            <a:r>
              <a:rPr lang="en-US" dirty="0"/>
              <a:t>Site: LVS4 at apex, RV S4 near xiphoid area/lower sternum</a:t>
            </a:r>
          </a:p>
          <a:p>
            <a:r>
              <a:rPr lang="en-US" dirty="0"/>
              <a:t>Low pitched. Heard with the bell, softens with firm pressure</a:t>
            </a:r>
          </a:p>
          <a:p>
            <a:r>
              <a:rPr lang="en-US" dirty="0"/>
              <a:t>Often palpable</a:t>
            </a:r>
          </a:p>
          <a:p>
            <a:r>
              <a:rPr lang="en-US" dirty="0"/>
              <a:t>Diminishes on standing</a:t>
            </a:r>
          </a:p>
          <a:p>
            <a:r>
              <a:rPr lang="en-US" dirty="0"/>
              <a:t>Associated with prominent a wave in the JVP (Gen. RVS4)</a:t>
            </a:r>
          </a:p>
          <a:p>
            <a:endParaRPr lang="en-US" dirty="0"/>
          </a:p>
          <a:p>
            <a:endParaRPr lang="en-US" dirty="0"/>
          </a:p>
        </p:txBody>
      </p:sp>
      <p:pic>
        <p:nvPicPr>
          <p:cNvPr id="7" name="Content Placeholder 6">
            <a:extLst>
              <a:ext uri="{FF2B5EF4-FFF2-40B4-BE49-F238E27FC236}">
                <a16:creationId xmlns:a16="http://schemas.microsoft.com/office/drawing/2014/main" xmlns="" id="{AEDBC36C-E7D7-42FC-A69E-7E3CD91B88C7}"/>
              </a:ext>
            </a:extLst>
          </p:cNvPr>
          <p:cNvPicPr>
            <a:picLocks noGrp="1" noChangeAspect="1"/>
          </p:cNvPicPr>
          <p:nvPr>
            <p:ph sz="half" idx="2"/>
          </p:nvPr>
        </p:nvPicPr>
        <p:blipFill>
          <a:blip r:embed="rId2"/>
          <a:stretch>
            <a:fillRect/>
          </a:stretch>
        </p:blipFill>
        <p:spPr>
          <a:xfrm>
            <a:off x="6677846" y="2359286"/>
            <a:ext cx="4170308" cy="3284016"/>
          </a:xfrm>
          <a:prstGeom prst="rect">
            <a:avLst/>
          </a:prstGeom>
        </p:spPr>
      </p:pic>
    </p:spTree>
    <p:extLst>
      <p:ext uri="{BB962C8B-B14F-4D97-AF65-F5344CB8AC3E}">
        <p14:creationId xmlns:p14="http://schemas.microsoft.com/office/powerpoint/2010/main" xmlns="" val="41523730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426FDB-7E1F-4155-B3C1-9D08CD771AAA}" type="slidenum">
              <a:rPr lang="en-IN" smtClean="0"/>
              <a:pPr/>
              <a:t>88</a:t>
            </a:fld>
            <a:endParaRPr lang="en-IN"/>
          </a:p>
        </p:txBody>
      </p:sp>
      <p:pic>
        <p:nvPicPr>
          <p:cNvPr id="8194" name="Picture 2" descr="C:\Users\alphonse\Desktop\New folder (3)\Screenshot_20220919-021514_PowerPoint.jpg"/>
          <p:cNvPicPr>
            <a:picLocks noGrp="1" noChangeAspect="1" noChangeArrowheads="1"/>
          </p:cNvPicPr>
          <p:nvPr>
            <p:ph idx="1"/>
          </p:nvPr>
        </p:nvPicPr>
        <p:blipFill>
          <a:blip r:embed="rId2"/>
          <a:srcRect/>
          <a:stretch>
            <a:fillRect/>
          </a:stretch>
        </p:blipFill>
        <p:spPr bwMode="auto">
          <a:xfrm>
            <a:off x="319176" y="258791"/>
            <a:ext cx="10774393" cy="6461185"/>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426FDB-7E1F-4155-B3C1-9D08CD771AAA}" type="slidenum">
              <a:rPr lang="en-IN" smtClean="0"/>
              <a:pPr/>
              <a:t>89</a:t>
            </a:fld>
            <a:endParaRPr lang="en-IN"/>
          </a:p>
        </p:txBody>
      </p:sp>
      <p:pic>
        <p:nvPicPr>
          <p:cNvPr id="9218" name="Picture 2" descr="C:\Users\alphonse\Desktop\New folder (3)\Screenshot_20220919-021522_PowerPoint.jpg"/>
          <p:cNvPicPr>
            <a:picLocks noGrp="1" noChangeAspect="1" noChangeArrowheads="1"/>
          </p:cNvPicPr>
          <p:nvPr>
            <p:ph idx="1"/>
          </p:nvPr>
        </p:nvPicPr>
        <p:blipFill>
          <a:blip r:embed="rId2"/>
          <a:srcRect/>
          <a:stretch>
            <a:fillRect/>
          </a:stretch>
        </p:blipFill>
        <p:spPr bwMode="auto">
          <a:xfrm>
            <a:off x="336431" y="293298"/>
            <a:ext cx="10403456" cy="646118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sz="quarter" idx="1"/>
          </p:nvPr>
        </p:nvSpPr>
        <p:spPr>
          <a:xfrm>
            <a:off x="2136775" y="1600200"/>
            <a:ext cx="7972425" cy="2108200"/>
          </a:xfrm>
        </p:spPr>
        <p:txBody>
          <a:bodyPr>
            <a:normAutofit fontScale="92500"/>
          </a:bodyPr>
          <a:lstStyle/>
          <a:p>
            <a:pPr marL="0" indent="0" algn="ctr">
              <a:buNone/>
            </a:pPr>
            <a:r>
              <a:rPr lang="en-US" altLang="en-US" sz="4400" b="1" dirty="0"/>
              <a:t> </a:t>
            </a:r>
          </a:p>
          <a:p>
            <a:pPr marL="0" indent="0" algn="ctr">
              <a:buNone/>
            </a:pPr>
            <a:endParaRPr lang="en-US" altLang="en-US" sz="4400" b="1" dirty="0"/>
          </a:p>
          <a:p>
            <a:pPr marL="0" indent="0" algn="ctr">
              <a:buNone/>
            </a:pPr>
            <a:r>
              <a:rPr lang="en-US" altLang="en-US" sz="4400" b="1" dirty="0"/>
              <a:t>GENESIS OF HEART SOUNDS</a:t>
            </a:r>
          </a:p>
        </p:txBody>
      </p:sp>
    </p:spTree>
    <p:extLst>
      <p:ext uri="{BB962C8B-B14F-4D97-AF65-F5344CB8AC3E}">
        <p14:creationId xmlns:p14="http://schemas.microsoft.com/office/powerpoint/2010/main" xmlns="" val="40613193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74638"/>
            <a:ext cx="8153400" cy="411162"/>
          </a:xfrm>
        </p:spPr>
        <p:txBody>
          <a:bodyPr>
            <a:normAutofit fontScale="90000"/>
          </a:bodyPr>
          <a:lstStyle/>
          <a:p>
            <a:r>
              <a:rPr lang="en-US" dirty="0"/>
              <a:t>Cause of S4</a:t>
            </a:r>
          </a:p>
        </p:txBody>
      </p:sp>
      <p:sp>
        <p:nvSpPr>
          <p:cNvPr id="5" name="Content Placeholder 4"/>
          <p:cNvSpPr>
            <a:spLocks noGrp="1"/>
          </p:cNvSpPr>
          <p:nvPr>
            <p:ph sz="half" idx="1"/>
          </p:nvPr>
        </p:nvSpPr>
        <p:spPr>
          <a:xfrm>
            <a:off x="1981200" y="838201"/>
            <a:ext cx="4038600" cy="5287963"/>
          </a:xfrm>
        </p:spPr>
        <p:txBody>
          <a:bodyPr>
            <a:normAutofit fontScale="92500" lnSpcReduction="20000"/>
          </a:bodyPr>
          <a:lstStyle/>
          <a:p>
            <a:pPr>
              <a:buNone/>
            </a:pPr>
            <a:r>
              <a:rPr lang="en-US" sz="2000" b="1" dirty="0"/>
              <a:t>Age more than 50 yrs.</a:t>
            </a:r>
          </a:p>
          <a:p>
            <a:pPr>
              <a:buNone/>
            </a:pPr>
            <a:endParaRPr lang="en-US" sz="2000" b="1" dirty="0"/>
          </a:p>
          <a:p>
            <a:pPr>
              <a:buNone/>
            </a:pPr>
            <a:r>
              <a:rPr lang="en-US" sz="2000" b="1" dirty="0"/>
              <a:t>All cause of LVH</a:t>
            </a:r>
          </a:p>
          <a:p>
            <a:r>
              <a:rPr lang="en-US" sz="2000" dirty="0"/>
              <a:t>Systemic hypertension </a:t>
            </a:r>
          </a:p>
          <a:p>
            <a:r>
              <a:rPr lang="en-US" sz="2000" dirty="0"/>
              <a:t>Moderate to severe AS</a:t>
            </a:r>
          </a:p>
          <a:p>
            <a:r>
              <a:rPr lang="en-US" sz="2000" dirty="0"/>
              <a:t>HCM</a:t>
            </a:r>
          </a:p>
          <a:p>
            <a:r>
              <a:rPr lang="en-US" sz="2000" dirty="0"/>
              <a:t>Restrictive cardiomyopathy</a:t>
            </a:r>
          </a:p>
          <a:p>
            <a:pPr>
              <a:buNone/>
            </a:pPr>
            <a:endParaRPr lang="en-US" sz="2000" b="1" dirty="0"/>
          </a:p>
          <a:p>
            <a:pPr>
              <a:buNone/>
            </a:pPr>
            <a:endParaRPr lang="en-US" sz="2000" b="1" dirty="0"/>
          </a:p>
          <a:p>
            <a:pPr>
              <a:buNone/>
            </a:pPr>
            <a:r>
              <a:rPr lang="en-US" sz="2000" b="1" dirty="0"/>
              <a:t>All cause of RVH </a:t>
            </a:r>
          </a:p>
          <a:p>
            <a:pPr>
              <a:lnSpc>
                <a:spcPct val="150000"/>
              </a:lnSpc>
            </a:pPr>
            <a:r>
              <a:rPr lang="en-US" sz="2000" dirty="0"/>
              <a:t>Moderate to severe PS</a:t>
            </a:r>
          </a:p>
          <a:p>
            <a:pPr>
              <a:lnSpc>
                <a:spcPct val="150000"/>
              </a:lnSpc>
            </a:pPr>
            <a:r>
              <a:rPr lang="en-US" sz="2000" dirty="0"/>
              <a:t>Moderate to severe PAH</a:t>
            </a:r>
          </a:p>
          <a:p>
            <a:pPr>
              <a:lnSpc>
                <a:spcPct val="150000"/>
              </a:lnSpc>
            </a:pPr>
            <a:r>
              <a:rPr lang="en-US" sz="2000" dirty="0"/>
              <a:t>Restrictive cardiomyopathy</a:t>
            </a:r>
            <a:endParaRPr lang="en-US" sz="2400" dirty="0"/>
          </a:p>
        </p:txBody>
      </p:sp>
      <p:sp>
        <p:nvSpPr>
          <p:cNvPr id="6" name="Content Placeholder 5"/>
          <p:cNvSpPr>
            <a:spLocks noGrp="1"/>
          </p:cNvSpPr>
          <p:nvPr>
            <p:ph sz="half" idx="2"/>
          </p:nvPr>
        </p:nvSpPr>
        <p:spPr>
          <a:xfrm>
            <a:off x="6096000" y="838201"/>
            <a:ext cx="4114800" cy="5287963"/>
          </a:xfrm>
        </p:spPr>
        <p:txBody>
          <a:bodyPr>
            <a:normAutofit fontScale="92500" lnSpcReduction="20000"/>
          </a:bodyPr>
          <a:lstStyle/>
          <a:p>
            <a:pPr>
              <a:buNone/>
            </a:pPr>
            <a:r>
              <a:rPr lang="en-US" sz="2000" b="1" dirty="0"/>
              <a:t>Coronary Artery disease</a:t>
            </a:r>
          </a:p>
          <a:p>
            <a:r>
              <a:rPr lang="en-US" sz="2000" dirty="0"/>
              <a:t>Ischemia </a:t>
            </a:r>
          </a:p>
          <a:p>
            <a:r>
              <a:rPr lang="en-US" sz="2000" dirty="0"/>
              <a:t>Infraction</a:t>
            </a:r>
          </a:p>
          <a:p>
            <a:endParaRPr lang="en-US" sz="2000" dirty="0"/>
          </a:p>
          <a:p>
            <a:pPr>
              <a:buNone/>
            </a:pPr>
            <a:r>
              <a:rPr lang="en-US" sz="2000" b="1" dirty="0"/>
              <a:t>Acute mitral regurgitation</a:t>
            </a:r>
          </a:p>
        </p:txBody>
      </p:sp>
    </p:spTree>
    <p:extLst>
      <p:ext uri="{BB962C8B-B14F-4D97-AF65-F5344CB8AC3E}">
        <p14:creationId xmlns:p14="http://schemas.microsoft.com/office/powerpoint/2010/main" xmlns="" val="88236829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374775" y="673100"/>
            <a:ext cx="6778625" cy="711200"/>
          </a:xfrm>
        </p:spPr>
        <p:txBody>
          <a:bodyPr>
            <a:normAutofit/>
          </a:bodyPr>
          <a:lstStyle/>
          <a:p>
            <a:r>
              <a:rPr lang="en-US" altLang="en-US" sz="3200" dirty="0"/>
              <a:t>CLINICAL CORREALTES</a:t>
            </a:r>
          </a:p>
        </p:txBody>
      </p:sp>
      <p:sp>
        <p:nvSpPr>
          <p:cNvPr id="3" name="Content Placeholder 2"/>
          <p:cNvSpPr>
            <a:spLocks noGrp="1"/>
          </p:cNvSpPr>
          <p:nvPr>
            <p:ph sz="quarter" idx="1"/>
          </p:nvPr>
        </p:nvSpPr>
        <p:spPr>
          <a:xfrm>
            <a:off x="1374774" y="1663700"/>
            <a:ext cx="9369425" cy="4813300"/>
          </a:xfrm>
        </p:spPr>
        <p:txBody>
          <a:bodyPr>
            <a:normAutofit/>
          </a:bodyPr>
          <a:lstStyle/>
          <a:p>
            <a:pPr>
              <a:lnSpc>
                <a:spcPct val="150000"/>
              </a:lnSpc>
              <a:buFont typeface="Wingdings" charset="0"/>
              <a:buChar char=""/>
              <a:defRPr/>
            </a:pPr>
            <a:r>
              <a:rPr lang="en-US" dirty="0">
                <a:ea typeface="ＭＳ Ｐゴシック" charset="0"/>
              </a:rPr>
              <a:t>Common denominator of all the causes in all the conditions causing S4 is LVH with restricted early diastolic filing due to stiff ventricle</a:t>
            </a:r>
          </a:p>
          <a:p>
            <a:pPr marL="0" indent="0">
              <a:lnSpc>
                <a:spcPct val="150000"/>
              </a:lnSpc>
              <a:buNone/>
              <a:defRPr/>
            </a:pPr>
            <a:endParaRPr lang="en-US" b="1" dirty="0">
              <a:ea typeface="ＭＳ Ｐゴシック" charset="0"/>
            </a:endParaRPr>
          </a:p>
          <a:p>
            <a:pPr marL="0" indent="0">
              <a:lnSpc>
                <a:spcPct val="150000"/>
              </a:lnSpc>
              <a:buNone/>
              <a:defRPr/>
            </a:pPr>
            <a:r>
              <a:rPr lang="en-US" b="1" dirty="0">
                <a:ea typeface="ＭＳ Ｐゴシック" charset="0"/>
              </a:rPr>
              <a:t>Sensitivity</a:t>
            </a:r>
          </a:p>
          <a:p>
            <a:pPr>
              <a:lnSpc>
                <a:spcPct val="150000"/>
              </a:lnSpc>
              <a:buFont typeface="Wingdings" charset="0"/>
              <a:buChar char=""/>
              <a:defRPr/>
            </a:pPr>
            <a:r>
              <a:rPr lang="en-US" dirty="0">
                <a:ea typeface="ＭＳ Ｐゴシック" charset="0"/>
              </a:rPr>
              <a:t>Ventricular compliance: S4&gt;&gt;S3</a:t>
            </a:r>
          </a:p>
          <a:p>
            <a:pPr>
              <a:lnSpc>
                <a:spcPct val="150000"/>
              </a:lnSpc>
              <a:buFont typeface="Wingdings" charset="0"/>
              <a:buChar char=""/>
              <a:defRPr/>
            </a:pPr>
            <a:r>
              <a:rPr lang="en-US" dirty="0">
                <a:ea typeface="ＭＳ Ｐゴシック" charset="0"/>
              </a:rPr>
              <a:t>Cardiac decompensation: S3&gt;&gt;S4</a:t>
            </a:r>
          </a:p>
          <a:p>
            <a:pPr>
              <a:lnSpc>
                <a:spcPct val="150000"/>
              </a:lnSpc>
              <a:buFont typeface="Wingdings" charset="0"/>
              <a:buChar char=""/>
              <a:defRPr/>
            </a:pPr>
            <a:r>
              <a:rPr lang="en-US" dirty="0"/>
              <a:t>S4 has a benign prognosis compared to S3.</a:t>
            </a:r>
          </a:p>
          <a:p>
            <a:pPr>
              <a:lnSpc>
                <a:spcPct val="150000"/>
              </a:lnSpc>
              <a:buFont typeface="Wingdings" charset="0"/>
              <a:buChar char=""/>
              <a:defRPr/>
            </a:pPr>
            <a:endParaRPr lang="en-US" dirty="0">
              <a:ea typeface="ＭＳ Ｐゴシック" charset="0"/>
            </a:endParaRPr>
          </a:p>
        </p:txBody>
      </p:sp>
    </p:spTree>
    <p:extLst>
      <p:ext uri="{BB962C8B-B14F-4D97-AF65-F5344CB8AC3E}">
        <p14:creationId xmlns:p14="http://schemas.microsoft.com/office/powerpoint/2010/main" xmlns="" val="35186757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725932"/>
            <a:ext cx="5724652" cy="886968"/>
          </a:xfrm>
        </p:spPr>
        <p:txBody>
          <a:bodyPr/>
          <a:lstStyle/>
          <a:p>
            <a:r>
              <a:rPr lang="en-US" sz="3200" dirty="0"/>
              <a:t>CLINICAL SIGNIFICANCE OF S4</a:t>
            </a:r>
            <a:endParaRPr lang="en-IN" dirty="0"/>
          </a:p>
        </p:txBody>
      </p:sp>
      <p:sp>
        <p:nvSpPr>
          <p:cNvPr id="3" name="Content Placeholder 2"/>
          <p:cNvSpPr>
            <a:spLocks noGrp="1"/>
          </p:cNvSpPr>
          <p:nvPr>
            <p:ph idx="1"/>
          </p:nvPr>
        </p:nvSpPr>
        <p:spPr>
          <a:xfrm>
            <a:off x="1069848" y="1782762"/>
            <a:ext cx="9979152" cy="4659884"/>
          </a:xfrm>
        </p:spPr>
        <p:txBody>
          <a:bodyPr/>
          <a:lstStyle/>
          <a:p>
            <a:pPr marL="0" indent="0">
              <a:lnSpc>
                <a:spcPct val="160000"/>
              </a:lnSpc>
              <a:buNone/>
            </a:pPr>
            <a:r>
              <a:rPr lang="en-US" b="1" dirty="0"/>
              <a:t> a] normal hearts –</a:t>
            </a:r>
          </a:p>
          <a:p>
            <a:pPr marL="0" indent="0">
              <a:lnSpc>
                <a:spcPct val="160000"/>
              </a:lnSpc>
              <a:buNone/>
            </a:pPr>
            <a:r>
              <a:rPr lang="en-US" dirty="0"/>
              <a:t>       old age due to </a:t>
            </a:r>
            <a:r>
              <a:rPr lang="en-US" dirty="0" err="1"/>
              <a:t>dec</a:t>
            </a:r>
            <a:r>
              <a:rPr lang="en-US" dirty="0"/>
              <a:t> compliance</a:t>
            </a:r>
          </a:p>
          <a:p>
            <a:pPr marL="0" indent="0">
              <a:lnSpc>
                <a:spcPct val="160000"/>
              </a:lnSpc>
              <a:buNone/>
            </a:pPr>
            <a:r>
              <a:rPr lang="en-US" dirty="0"/>
              <a:t>       hyperkinetic states</a:t>
            </a:r>
          </a:p>
          <a:p>
            <a:pPr marL="0" indent="0">
              <a:lnSpc>
                <a:spcPct val="160000"/>
              </a:lnSpc>
              <a:buNone/>
            </a:pPr>
            <a:r>
              <a:rPr lang="en-US" b="1" dirty="0"/>
              <a:t>   b] abnormal hearts – </a:t>
            </a:r>
          </a:p>
          <a:p>
            <a:pPr marL="0" indent="0">
              <a:lnSpc>
                <a:spcPct val="160000"/>
              </a:lnSpc>
              <a:buNone/>
            </a:pPr>
            <a:r>
              <a:rPr lang="en-US" dirty="0"/>
              <a:t>       HOCM     AS       </a:t>
            </a:r>
            <a:r>
              <a:rPr lang="en-US" dirty="0" err="1"/>
              <a:t>syst</a:t>
            </a:r>
            <a:r>
              <a:rPr lang="en-US" dirty="0"/>
              <a:t> HTN</a:t>
            </a:r>
          </a:p>
          <a:p>
            <a:pPr marL="0" indent="0">
              <a:lnSpc>
                <a:spcPct val="160000"/>
              </a:lnSpc>
              <a:buNone/>
            </a:pPr>
            <a:r>
              <a:rPr lang="en-US" dirty="0"/>
              <a:t>       CAD         PS       acute MR</a:t>
            </a:r>
          </a:p>
          <a:p>
            <a:pPr marL="0" indent="0">
              <a:lnSpc>
                <a:spcPct val="160000"/>
              </a:lnSpc>
              <a:buNone/>
            </a:pPr>
            <a:r>
              <a:rPr lang="en-US" dirty="0"/>
              <a:t>       </a:t>
            </a:r>
            <a:r>
              <a:rPr lang="en-US" dirty="0" err="1"/>
              <a:t>pulm</a:t>
            </a:r>
            <a:r>
              <a:rPr lang="en-US" dirty="0"/>
              <a:t> HTN</a:t>
            </a:r>
            <a:endParaRPr lang="en-IN"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92</a:t>
            </a:fld>
            <a:endParaRPr lang="en-IN"/>
          </a:p>
        </p:txBody>
      </p:sp>
    </p:spTree>
    <p:extLst>
      <p:ext uri="{BB962C8B-B14F-4D97-AF65-F5344CB8AC3E}">
        <p14:creationId xmlns:p14="http://schemas.microsoft.com/office/powerpoint/2010/main" xmlns="" val="25494733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0B2F1-9B6C-4BC5-947D-569CD34C547A}"/>
              </a:ext>
            </a:extLst>
          </p:cNvPr>
          <p:cNvSpPr>
            <a:spLocks noGrp="1"/>
          </p:cNvSpPr>
          <p:nvPr>
            <p:ph type="title"/>
          </p:nvPr>
        </p:nvSpPr>
        <p:spPr/>
        <p:txBody>
          <a:bodyPr/>
          <a:lstStyle/>
          <a:p>
            <a:r>
              <a:rPr lang="en-US" b="1" dirty="0">
                <a:solidFill>
                  <a:schemeClr val="accent1"/>
                </a:solidFill>
              </a:rPr>
              <a:t>S4 in CAD and Acute MR</a:t>
            </a:r>
          </a:p>
        </p:txBody>
      </p:sp>
      <p:sp>
        <p:nvSpPr>
          <p:cNvPr id="3" name="Text Placeholder 2"/>
          <p:cNvSpPr>
            <a:spLocks noGrp="1"/>
          </p:cNvSpPr>
          <p:nvPr>
            <p:ph sz="half" idx="1"/>
          </p:nvPr>
        </p:nvSpPr>
        <p:spPr/>
        <p:txBody>
          <a:bodyPr>
            <a:normAutofit fontScale="77500" lnSpcReduction="20000"/>
          </a:bodyPr>
          <a:lstStyle/>
          <a:p>
            <a:pPr algn="just">
              <a:buNone/>
            </a:pPr>
            <a:r>
              <a:rPr lang="en-IN" sz="2600" b="1" dirty="0"/>
              <a:t>Coronary artery disease</a:t>
            </a:r>
          </a:p>
          <a:p>
            <a:pPr algn="just"/>
            <a:r>
              <a:rPr lang="en-IN" sz="1900" dirty="0"/>
              <a:t>S4 is hallmark</a:t>
            </a:r>
          </a:p>
          <a:p>
            <a:pPr algn="just"/>
            <a:r>
              <a:rPr lang="en-IN" sz="1900" dirty="0"/>
              <a:t>Reduced LV compliance d/t prior MI produces S4</a:t>
            </a:r>
          </a:p>
          <a:p>
            <a:pPr algn="just"/>
            <a:r>
              <a:rPr lang="en-IN" sz="1900" dirty="0"/>
              <a:t>Acute MI causes S4 in 80-90% cases which manifest 24-48 hours after onset of infarction</a:t>
            </a:r>
          </a:p>
          <a:p>
            <a:pPr algn="just"/>
            <a:r>
              <a:rPr lang="en-IN" sz="1900" dirty="0"/>
              <a:t>S4 persisting after MI portends poorer prognosis for subsequent cardiac events</a:t>
            </a:r>
          </a:p>
          <a:p>
            <a:pPr algn="just"/>
            <a:r>
              <a:rPr lang="en-IN" sz="1900" dirty="0"/>
              <a:t>May appear with angina and disappear with NTG</a:t>
            </a:r>
          </a:p>
          <a:p>
            <a:pPr algn="just"/>
            <a:r>
              <a:rPr lang="en-IN" sz="1900" dirty="0"/>
              <a:t>Patients with LV aneurysm may have palpable S4</a:t>
            </a:r>
          </a:p>
          <a:p>
            <a:pPr algn="just">
              <a:buNone/>
            </a:pPr>
            <a:r>
              <a:rPr lang="en-IN" sz="2400" b="1" dirty="0"/>
              <a:t>Acute MR</a:t>
            </a:r>
          </a:p>
          <a:p>
            <a:pPr algn="just"/>
            <a:r>
              <a:rPr lang="en-IN" sz="2000" dirty="0"/>
              <a:t>Causes large regurgitant volume to be pushed forcibly into a normal sized LV resulting in S4</a:t>
            </a:r>
          </a:p>
          <a:p>
            <a:pPr algn="just"/>
            <a:r>
              <a:rPr lang="en-IN" sz="2000" dirty="0"/>
              <a:t>Chronic MR leads to decreased LA contraction d/t enlarged LA leading to loss of S4</a:t>
            </a:r>
          </a:p>
          <a:p>
            <a:pPr>
              <a:buNone/>
            </a:pPr>
            <a:endParaRPr lang="en-US" sz="2000" dirty="0"/>
          </a:p>
        </p:txBody>
      </p:sp>
      <p:pic>
        <p:nvPicPr>
          <p:cNvPr id="6" name="Content Placeholder 5" descr="20171028_183036.png"/>
          <p:cNvPicPr>
            <a:picLocks noGrp="1" noChangeAspect="1"/>
          </p:cNvPicPr>
          <p:nvPr>
            <p:ph sz="half" idx="2"/>
          </p:nvPr>
        </p:nvPicPr>
        <p:blipFill>
          <a:blip r:embed="rId2"/>
          <a:stretch>
            <a:fillRect/>
          </a:stretch>
        </p:blipFill>
        <p:spPr>
          <a:xfrm>
            <a:off x="6172200" y="2729133"/>
            <a:ext cx="5947798" cy="2253966"/>
          </a:xfrm>
        </p:spPr>
      </p:pic>
    </p:spTree>
    <p:extLst>
      <p:ext uri="{BB962C8B-B14F-4D97-AF65-F5344CB8AC3E}">
        <p14:creationId xmlns:p14="http://schemas.microsoft.com/office/powerpoint/2010/main" xmlns="" val="960522224"/>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426FDB-7E1F-4155-B3C1-9D08CD771AAA}" type="slidenum">
              <a:rPr lang="en-IN" smtClean="0"/>
              <a:pPr/>
              <a:t>94</a:t>
            </a:fld>
            <a:endParaRPr lang="en-IN"/>
          </a:p>
        </p:txBody>
      </p:sp>
      <p:pic>
        <p:nvPicPr>
          <p:cNvPr id="10242" name="Picture 2" descr="C:\Users\alphonse\Desktop\New folder (3)\Screenshot_20220919-021528_PowerPoint.jpg"/>
          <p:cNvPicPr>
            <a:picLocks noGrp="1" noChangeAspect="1" noChangeArrowheads="1"/>
          </p:cNvPicPr>
          <p:nvPr>
            <p:ph idx="1"/>
          </p:nvPr>
        </p:nvPicPr>
        <p:blipFill>
          <a:blip r:embed="rId2"/>
          <a:srcRect/>
          <a:stretch>
            <a:fillRect/>
          </a:stretch>
        </p:blipFill>
        <p:spPr bwMode="auto">
          <a:xfrm>
            <a:off x="483079" y="138023"/>
            <a:ext cx="10205049" cy="6426679"/>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Pathological S4-Better audible/palpable/Increased S4-S1 gap</a:t>
            </a:r>
          </a:p>
          <a:p>
            <a:endParaRPr lang="en-US" dirty="0" smtClean="0"/>
          </a:p>
          <a:p>
            <a:r>
              <a:rPr lang="en-US" dirty="0" smtClean="0"/>
              <a:t>Physiological S4- Less audible/palpable/Reduced </a:t>
            </a:r>
            <a:r>
              <a:rPr lang="en-US" smtClean="0"/>
              <a:t>S4-S1 gap</a:t>
            </a:r>
            <a:endParaRPr lang="en-IN" dirty="0"/>
          </a:p>
        </p:txBody>
      </p:sp>
      <p:sp>
        <p:nvSpPr>
          <p:cNvPr id="4" name="Slide Number Placeholder 3"/>
          <p:cNvSpPr>
            <a:spLocks noGrp="1"/>
          </p:cNvSpPr>
          <p:nvPr>
            <p:ph type="sldNum" sz="quarter" idx="12"/>
          </p:nvPr>
        </p:nvSpPr>
        <p:spPr/>
        <p:txBody>
          <a:bodyPr/>
          <a:lstStyle/>
          <a:p>
            <a:fld id="{C6426FDB-7E1F-4155-B3C1-9D08CD771AAA}" type="slidenum">
              <a:rPr lang="en-IN" smtClean="0"/>
              <a:pPr/>
              <a:t>95</a:t>
            </a:fld>
            <a:endParaRPr lang="en-IN"/>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426FDB-7E1F-4155-B3C1-9D08CD771AAA}" type="slidenum">
              <a:rPr lang="en-IN" smtClean="0"/>
              <a:pPr/>
              <a:t>96</a:t>
            </a:fld>
            <a:endParaRPr lang="en-IN"/>
          </a:p>
        </p:txBody>
      </p:sp>
      <p:pic>
        <p:nvPicPr>
          <p:cNvPr id="11266" name="Picture 2" descr="C:\Users\alphonse\Desktop\New folder (3)\Screenshot_20220919-021539_PowerPoint.jpg"/>
          <p:cNvPicPr>
            <a:picLocks noGrp="1" noChangeAspect="1" noChangeArrowheads="1"/>
          </p:cNvPicPr>
          <p:nvPr>
            <p:ph idx="1"/>
          </p:nvPr>
        </p:nvPicPr>
        <p:blipFill>
          <a:blip r:embed="rId2"/>
          <a:srcRect/>
          <a:stretch>
            <a:fillRect/>
          </a:stretch>
        </p:blipFill>
        <p:spPr bwMode="auto">
          <a:xfrm>
            <a:off x="310552" y="301925"/>
            <a:ext cx="10446588" cy="6357667"/>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426FDB-7E1F-4155-B3C1-9D08CD771AAA}" type="slidenum">
              <a:rPr lang="en-IN" smtClean="0"/>
              <a:pPr/>
              <a:t>97</a:t>
            </a:fld>
            <a:endParaRPr lang="en-IN"/>
          </a:p>
        </p:txBody>
      </p:sp>
      <p:pic>
        <p:nvPicPr>
          <p:cNvPr id="12290" name="Picture 2" descr="C:\Users\alphonse\Desktop\New folder (3)\Screenshot_20220919-021603_PowerPoint.jpg"/>
          <p:cNvPicPr>
            <a:picLocks noGrp="1" noChangeAspect="1" noChangeArrowheads="1"/>
          </p:cNvPicPr>
          <p:nvPr>
            <p:ph idx="1"/>
          </p:nvPr>
        </p:nvPicPr>
        <p:blipFill>
          <a:blip r:embed="rId2"/>
          <a:srcRect/>
          <a:stretch>
            <a:fillRect/>
          </a:stretch>
        </p:blipFill>
        <p:spPr bwMode="auto">
          <a:xfrm>
            <a:off x="207035" y="138023"/>
            <a:ext cx="10921040" cy="6530195"/>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426FDB-7E1F-4155-B3C1-9D08CD771AAA}" type="slidenum">
              <a:rPr lang="en-IN" smtClean="0"/>
              <a:pPr/>
              <a:t>98</a:t>
            </a:fld>
            <a:endParaRPr lang="en-IN"/>
          </a:p>
        </p:txBody>
      </p:sp>
      <p:pic>
        <p:nvPicPr>
          <p:cNvPr id="13314" name="Picture 2" descr="C:\Users\alphonse\Desktop\New folder (3)\Screenshot_20220919-021618_PowerPoint.jpg"/>
          <p:cNvPicPr>
            <a:picLocks noGrp="1" noChangeAspect="1" noChangeArrowheads="1"/>
          </p:cNvPicPr>
          <p:nvPr>
            <p:ph idx="1"/>
          </p:nvPr>
        </p:nvPicPr>
        <p:blipFill>
          <a:blip r:embed="rId2"/>
          <a:srcRect/>
          <a:stretch>
            <a:fillRect/>
          </a:stretch>
        </p:blipFill>
        <p:spPr bwMode="auto">
          <a:xfrm>
            <a:off x="707366" y="284671"/>
            <a:ext cx="9808234" cy="6271403"/>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6426FDB-7E1F-4155-B3C1-9D08CD771AAA}" type="slidenum">
              <a:rPr lang="en-IN" smtClean="0"/>
              <a:pPr/>
              <a:t>99</a:t>
            </a:fld>
            <a:endParaRPr lang="en-IN"/>
          </a:p>
        </p:txBody>
      </p:sp>
      <p:pic>
        <p:nvPicPr>
          <p:cNvPr id="14338" name="Picture 2" descr="C:\Users\alphonse\Desktop\New folder (3)\Screenshot_20220919-021654_PowerPoint.jpg"/>
          <p:cNvPicPr>
            <a:picLocks noGrp="1" noChangeAspect="1" noChangeArrowheads="1"/>
          </p:cNvPicPr>
          <p:nvPr>
            <p:ph idx="1"/>
          </p:nvPr>
        </p:nvPicPr>
        <p:blipFill>
          <a:blip r:embed="rId2"/>
          <a:srcRect/>
          <a:stretch>
            <a:fillRect/>
          </a:stretch>
        </p:blipFill>
        <p:spPr bwMode="auto">
          <a:xfrm>
            <a:off x="750499" y="215660"/>
            <a:ext cx="9549440" cy="638354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10826</TotalTime>
  <Words>4604</Words>
  <Application>Microsoft Office PowerPoint</Application>
  <PresentationFormat>Custom</PresentationFormat>
  <Paragraphs>756</Paragraphs>
  <Slides>102</Slides>
  <Notes>9</Notes>
  <HiddenSlides>1</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Wood Type</vt:lpstr>
      <vt:lpstr>HEART SOUNDS S1 S2 S3 S4</vt:lpstr>
      <vt:lpstr>CLASSIFICATION</vt:lpstr>
      <vt:lpstr>PHASES OF CARDIAC CYCLE</vt:lpstr>
      <vt:lpstr>Slide 4</vt:lpstr>
      <vt:lpstr>Heart Sounds - Basics</vt:lpstr>
      <vt:lpstr>Stethoscope </vt:lpstr>
      <vt:lpstr>Slide 7</vt:lpstr>
      <vt:lpstr>Slide 8</vt:lpstr>
      <vt:lpstr>Slide 9</vt:lpstr>
      <vt:lpstr>RUSHMER THEORY</vt:lpstr>
      <vt:lpstr>Slide 11</vt:lpstr>
      <vt:lpstr>FIRST HEART SOUND</vt:lpstr>
      <vt:lpstr>Produced mainly by MV closure[ M1T1]  In actuality there are 4 components of S1 but out of these, high frequency and audible are only 2 components. </vt:lpstr>
      <vt:lpstr>FIRST COMPONENT OF S1  </vt:lpstr>
      <vt:lpstr>Slide 15</vt:lpstr>
      <vt:lpstr>Second Component of S1</vt:lpstr>
      <vt:lpstr>CHARACTERISTICS OF S1</vt:lpstr>
      <vt:lpstr>Slide 18</vt:lpstr>
      <vt:lpstr>Other determinants of S1</vt:lpstr>
      <vt:lpstr>Intensity of S1</vt:lpstr>
      <vt:lpstr>Loud M1 in MS</vt:lpstr>
      <vt:lpstr>S1 and PR interval</vt:lpstr>
      <vt:lpstr>M1 in Mitral Regurgitation</vt:lpstr>
      <vt:lpstr>M1 in AR</vt:lpstr>
      <vt:lpstr>S1 in Ebstein Anomaly</vt:lpstr>
      <vt:lpstr>Bedside Assessment of S1</vt:lpstr>
      <vt:lpstr>   d/d of split s1 </vt:lpstr>
      <vt:lpstr>Slide 28</vt:lpstr>
      <vt:lpstr>Causes of varying intensity of S1</vt:lpstr>
      <vt:lpstr>Slide 30</vt:lpstr>
      <vt:lpstr>SECOND HEART SOUND</vt:lpstr>
      <vt:lpstr>Slide 32</vt:lpstr>
      <vt:lpstr>GENESIS OF S2</vt:lpstr>
      <vt:lpstr>CHARACTERISTICS OF S2</vt:lpstr>
      <vt:lpstr>Slide 35</vt:lpstr>
      <vt:lpstr>RESPIRATION AND S2</vt:lpstr>
      <vt:lpstr>Slide 37</vt:lpstr>
      <vt:lpstr>Slide 38</vt:lpstr>
      <vt:lpstr>Slide 39</vt:lpstr>
      <vt:lpstr>Importance of Hangout Interval</vt:lpstr>
      <vt:lpstr>Slide 41</vt:lpstr>
      <vt:lpstr>Factors affecting Hangout Interval </vt:lpstr>
      <vt:lpstr>Slide 43</vt:lpstr>
      <vt:lpstr>Loudness of Second heart sound</vt:lpstr>
      <vt:lpstr>ABNORMALITIES OF SECOND HEART SOUND</vt:lpstr>
      <vt:lpstr>PAH AND LOUD P2</vt:lpstr>
      <vt:lpstr>Splitting of S2</vt:lpstr>
      <vt:lpstr>Determinants of splitting of S2</vt:lpstr>
      <vt:lpstr>Slide 49</vt:lpstr>
      <vt:lpstr>Slide 50</vt:lpstr>
      <vt:lpstr>WIDE SPLIT</vt:lpstr>
      <vt:lpstr>EXPIRATORY SPLIT</vt:lpstr>
      <vt:lpstr>FIXED SPLIT</vt:lpstr>
      <vt:lpstr>Slide 54</vt:lpstr>
      <vt:lpstr>Slide 55</vt:lpstr>
      <vt:lpstr>Slide 56</vt:lpstr>
      <vt:lpstr>Slide 57</vt:lpstr>
      <vt:lpstr>Paradoxical Split</vt:lpstr>
      <vt:lpstr>Slide 59</vt:lpstr>
      <vt:lpstr>Slide 60</vt:lpstr>
      <vt:lpstr>PSEUDOPARADOXICAL SPLITTING</vt:lpstr>
      <vt:lpstr>SINGLE S2 / NARROW SPLIT S2</vt:lpstr>
      <vt:lpstr>Slide 63</vt:lpstr>
      <vt:lpstr>Slide 64</vt:lpstr>
      <vt:lpstr>How to Assess S2 – A summary</vt:lpstr>
      <vt:lpstr>Third Heart Sound</vt:lpstr>
      <vt:lpstr>Third Heart Sound</vt:lpstr>
      <vt:lpstr>Third Heart Sound</vt:lpstr>
      <vt:lpstr>Theories for S3:</vt:lpstr>
      <vt:lpstr>Slide 70</vt:lpstr>
      <vt:lpstr>Slide 71</vt:lpstr>
      <vt:lpstr>Why is it heard normally in Children and Young Subjects</vt:lpstr>
      <vt:lpstr>Slide 73</vt:lpstr>
      <vt:lpstr>Pathological S3</vt:lpstr>
      <vt:lpstr>Slide 75</vt:lpstr>
      <vt:lpstr>Slide 76</vt:lpstr>
      <vt:lpstr>CLINICAL SIGNIFICANCE OF S3</vt:lpstr>
      <vt:lpstr>Slide 78</vt:lpstr>
      <vt:lpstr>Slide 79</vt:lpstr>
      <vt:lpstr>Differentials of S3</vt:lpstr>
      <vt:lpstr>Slide 81</vt:lpstr>
      <vt:lpstr>Slide 82</vt:lpstr>
      <vt:lpstr>FOURTH HEART SOUND</vt:lpstr>
      <vt:lpstr>Fourth Heart Sound (S4)</vt:lpstr>
      <vt:lpstr>Slide 85</vt:lpstr>
      <vt:lpstr>Genesis of S4</vt:lpstr>
      <vt:lpstr>Assessment of S4</vt:lpstr>
      <vt:lpstr>Slide 88</vt:lpstr>
      <vt:lpstr>Slide 89</vt:lpstr>
      <vt:lpstr>Cause of S4</vt:lpstr>
      <vt:lpstr>CLINICAL CORREALTES</vt:lpstr>
      <vt:lpstr>CLINICAL SIGNIFICANCE OF S4</vt:lpstr>
      <vt:lpstr>S4 in CAD and Acute MR</vt:lpstr>
      <vt:lpstr>Slide 94</vt:lpstr>
      <vt:lpstr>Slide 95</vt:lpstr>
      <vt:lpstr>Slide 96</vt:lpstr>
      <vt:lpstr>Slide 97</vt:lpstr>
      <vt:lpstr>Slide 98</vt:lpstr>
      <vt:lpstr>Slide 99</vt:lpstr>
      <vt:lpstr>SUMMATION GALLOP/QUADRUPLE RHYTHM</vt:lpstr>
      <vt:lpstr>Reference </vt:lpstr>
      <vt:lpstr>Slide 102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SOUNDS</dc:title>
  <dc:creator>vivek</dc:creator>
  <cp:lastModifiedBy>user</cp:lastModifiedBy>
  <cp:revision>218</cp:revision>
  <dcterms:created xsi:type="dcterms:W3CDTF">2017-01-10T14:20:32Z</dcterms:created>
  <dcterms:modified xsi:type="dcterms:W3CDTF">2023-05-23T17:45:52Z</dcterms:modified>
</cp:coreProperties>
</file>