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256" r:id="rId2"/>
    <p:sldId id="299" r:id="rId3"/>
    <p:sldId id="424" r:id="rId4"/>
    <p:sldId id="425" r:id="rId5"/>
    <p:sldId id="266" r:id="rId6"/>
    <p:sldId id="426" r:id="rId7"/>
    <p:sldId id="427" r:id="rId8"/>
    <p:sldId id="460" r:id="rId9"/>
    <p:sldId id="461" r:id="rId10"/>
    <p:sldId id="428" r:id="rId11"/>
    <p:sldId id="430" r:id="rId12"/>
    <p:sldId id="463" r:id="rId13"/>
    <p:sldId id="435" r:id="rId14"/>
    <p:sldId id="268" r:id="rId15"/>
    <p:sldId id="450" r:id="rId16"/>
    <p:sldId id="466" r:id="rId17"/>
    <p:sldId id="442" r:id="rId18"/>
    <p:sldId id="443" r:id="rId19"/>
    <p:sldId id="504" r:id="rId20"/>
    <p:sldId id="444" r:id="rId21"/>
    <p:sldId id="506" r:id="rId22"/>
    <p:sldId id="465" r:id="rId23"/>
    <p:sldId id="441" r:id="rId24"/>
    <p:sldId id="446" r:id="rId25"/>
    <p:sldId id="445" r:id="rId26"/>
    <p:sldId id="263" r:id="rId27"/>
    <p:sldId id="542" r:id="rId28"/>
    <p:sldId id="543" r:id="rId29"/>
    <p:sldId id="451" r:id="rId30"/>
    <p:sldId id="452" r:id="rId31"/>
    <p:sldId id="508" r:id="rId32"/>
    <p:sldId id="457" r:id="rId33"/>
    <p:sldId id="514" r:id="rId34"/>
    <p:sldId id="374" r:id="rId35"/>
    <p:sldId id="294" r:id="rId36"/>
    <p:sldId id="262" r:id="rId37"/>
    <p:sldId id="468" r:id="rId38"/>
    <p:sldId id="472" r:id="rId39"/>
    <p:sldId id="469" r:id="rId40"/>
    <p:sldId id="470" r:id="rId41"/>
    <p:sldId id="473" r:id="rId42"/>
    <p:sldId id="475" r:id="rId43"/>
    <p:sldId id="476" r:id="rId44"/>
    <p:sldId id="517" r:id="rId45"/>
    <p:sldId id="477" r:id="rId46"/>
    <p:sldId id="478" r:id="rId47"/>
    <p:sldId id="480" r:id="rId48"/>
    <p:sldId id="481" r:id="rId49"/>
    <p:sldId id="482" r:id="rId50"/>
    <p:sldId id="483" r:id="rId51"/>
    <p:sldId id="484" r:id="rId52"/>
    <p:sldId id="485" r:id="rId53"/>
    <p:sldId id="487" r:id="rId54"/>
    <p:sldId id="502" r:id="rId55"/>
    <p:sldId id="516" r:id="rId56"/>
    <p:sldId id="488" r:id="rId57"/>
    <p:sldId id="489" r:id="rId58"/>
    <p:sldId id="384" r:id="rId59"/>
    <p:sldId id="490" r:id="rId60"/>
    <p:sldId id="539" r:id="rId61"/>
    <p:sldId id="540" r:id="rId62"/>
    <p:sldId id="491" r:id="rId63"/>
    <p:sldId id="394" r:id="rId64"/>
    <p:sldId id="283" r:id="rId65"/>
    <p:sldId id="492" r:id="rId66"/>
    <p:sldId id="523" r:id="rId67"/>
    <p:sldId id="522" r:id="rId68"/>
    <p:sldId id="494" r:id="rId69"/>
    <p:sldId id="519" r:id="rId70"/>
    <p:sldId id="520" r:id="rId71"/>
    <p:sldId id="495" r:id="rId72"/>
    <p:sldId id="496" r:id="rId73"/>
    <p:sldId id="549" r:id="rId74"/>
    <p:sldId id="524" r:id="rId75"/>
    <p:sldId id="320" r:id="rId76"/>
    <p:sldId id="324" r:id="rId77"/>
    <p:sldId id="322" r:id="rId78"/>
    <p:sldId id="323" r:id="rId79"/>
    <p:sldId id="327" r:id="rId80"/>
    <p:sldId id="328" r:id="rId81"/>
    <p:sldId id="321" r:id="rId82"/>
    <p:sldId id="335" r:id="rId83"/>
    <p:sldId id="411" r:id="rId84"/>
    <p:sldId id="527" r:id="rId85"/>
    <p:sldId id="528" r:id="rId86"/>
    <p:sldId id="526" r:id="rId87"/>
    <p:sldId id="311" r:id="rId88"/>
    <p:sldId id="531" r:id="rId89"/>
    <p:sldId id="529" r:id="rId90"/>
    <p:sldId id="536" r:id="rId91"/>
    <p:sldId id="525" r:id="rId92"/>
    <p:sldId id="500" r:id="rId93"/>
    <p:sldId id="503" r:id="rId94"/>
    <p:sldId id="533" r:id="rId95"/>
    <p:sldId id="550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000" autoAdjust="0"/>
    <p:restoredTop sz="93011" autoAdjust="0"/>
  </p:normalViewPr>
  <p:slideViewPr>
    <p:cSldViewPr snapToGrid="0">
      <p:cViewPr varScale="1">
        <p:scale>
          <a:sx n="68" d="100"/>
          <a:sy n="68" d="100"/>
        </p:scale>
        <p:origin x="-60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C3B91-15AB-4628-B739-D96FFD426ECC}" type="datetimeFigureOut">
              <a:rPr lang="en-IN" smtClean="0"/>
              <a:pPr/>
              <a:t>18-07-2023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89D06-E72E-45A7-B491-6313BA5CD08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361215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Proinflammatory</a:t>
            </a:r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I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profibrotic</a:t>
            </a:r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signaling effects recruitment of circulating hematopoietic progenitor cells, alters endothelial function, and increases reactive oxygen species, all of which in turn alters extracellular matrix (ECM) homeostasis that favors fibrosis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cardiomyocyte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mechanisms including calcium and energetic regulation,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myofilament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structure and function, and intracellular signaling. In aggregate these changes in the ECM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cardiomyocyte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result in abnormal diastolic function and promote the development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HFpEF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89D06-E72E-45A7-B491-6313BA5CD08B}" type="slidenum">
              <a:rPr lang="en-IN" smtClean="0"/>
              <a:pPr/>
              <a:t>31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229051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89D06-E72E-45A7-B491-6313BA5CD08B}" type="slidenum">
              <a:rPr lang="en-IN" smtClean="0"/>
              <a:pPr/>
              <a:t>38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170982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89D06-E72E-45A7-B491-6313BA5CD08B}" type="slidenum">
              <a:rPr lang="en-IN" smtClean="0"/>
              <a:pPr/>
              <a:t>56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045525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digoxin did not alter the primary endpoint of HF-related hospitalization or CV mortality but did reduce the number of such hospitalizations.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89D06-E72E-45A7-B491-6313BA5CD08B}" type="slidenum">
              <a:rPr lang="en-IN" smtClean="0"/>
              <a:pPr/>
              <a:t>75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697170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I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reduced hospitalization 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89D06-E72E-45A7-B491-6313BA5CD08B}" type="slidenum">
              <a:rPr lang="en-IN" smtClean="0"/>
              <a:pPr/>
              <a:t>78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956027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active treatment arm demonstrated a 152% decrease in pulmonary artery diastolic and systolic pressures and a 52% decrease in HF-related events (both </a:t>
            </a:r>
            <a:r>
              <a:rPr lang="en-US" i="1" dirty="0" smtClean="0"/>
              <a:t>P </a:t>
            </a:r>
            <a:r>
              <a:rPr lang="en-US" dirty="0" smtClean="0"/>
              <a:t>&lt; 0.0001 and control) and a decrease in CV mortality rate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89D06-E72E-45A7-B491-6313BA5CD08B}" type="slidenum">
              <a:rPr lang="en-IN" smtClean="0"/>
              <a:pPr/>
              <a:t>90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212939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C229-7F54-4C84-B60E-B786F93AD9D9}" type="datetimeFigureOut">
              <a:rPr lang="en-IN" smtClean="0"/>
              <a:pPr/>
              <a:t>18-07-2023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F0EC-5192-42CA-9673-21633BCADE8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000073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C229-7F54-4C84-B60E-B786F93AD9D9}" type="datetimeFigureOut">
              <a:rPr lang="en-IN" smtClean="0"/>
              <a:pPr/>
              <a:t>18-07-2023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F0EC-5192-42CA-9673-21633BCADE8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930598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C229-7F54-4C84-B60E-B786F93AD9D9}" type="datetimeFigureOut">
              <a:rPr lang="en-IN" smtClean="0"/>
              <a:pPr/>
              <a:t>18-07-2023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F0EC-5192-42CA-9673-21633BCADE8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317557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C229-7F54-4C84-B60E-B786F93AD9D9}" type="datetimeFigureOut">
              <a:rPr lang="en-IN" smtClean="0"/>
              <a:pPr/>
              <a:t>18-07-2023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F0EC-5192-42CA-9673-21633BCADE8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92289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C229-7F54-4C84-B60E-B786F93AD9D9}" type="datetimeFigureOut">
              <a:rPr lang="en-IN" smtClean="0"/>
              <a:pPr/>
              <a:t>18-07-2023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F0EC-5192-42CA-9673-21633BCADE8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16869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C229-7F54-4C84-B60E-B786F93AD9D9}" type="datetimeFigureOut">
              <a:rPr lang="en-IN" smtClean="0"/>
              <a:pPr/>
              <a:t>18-07-2023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F0EC-5192-42CA-9673-21633BCADE8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760861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C229-7F54-4C84-B60E-B786F93AD9D9}" type="datetimeFigureOut">
              <a:rPr lang="en-IN" smtClean="0"/>
              <a:pPr/>
              <a:t>18-07-2023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F0EC-5192-42CA-9673-21633BCADE8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738826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C229-7F54-4C84-B60E-B786F93AD9D9}" type="datetimeFigureOut">
              <a:rPr lang="en-IN" smtClean="0"/>
              <a:pPr/>
              <a:t>18-07-2023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F0EC-5192-42CA-9673-21633BCADE8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55783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C229-7F54-4C84-B60E-B786F93AD9D9}" type="datetimeFigureOut">
              <a:rPr lang="en-IN" smtClean="0"/>
              <a:pPr/>
              <a:t>18-07-2023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F0EC-5192-42CA-9673-21633BCADE8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915249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C229-7F54-4C84-B60E-B786F93AD9D9}" type="datetimeFigureOut">
              <a:rPr lang="en-IN" smtClean="0"/>
              <a:pPr/>
              <a:t>18-07-2023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F0EC-5192-42CA-9673-21633BCADE8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41966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C229-7F54-4C84-B60E-B786F93AD9D9}" type="datetimeFigureOut">
              <a:rPr lang="en-IN" smtClean="0"/>
              <a:pPr/>
              <a:t>18-07-2023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F0EC-5192-42CA-9673-21633BCADE8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795159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8C229-7F54-4C84-B60E-B786F93AD9D9}" type="datetimeFigureOut">
              <a:rPr lang="en-IN" smtClean="0"/>
              <a:pPr/>
              <a:t>18-07-2023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FF0EC-5192-42CA-9673-21633BCADE8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14184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ser\Desktop\HFpEF\VID-20230716-WA00011%5bMute%5d%5bRotate%5d.mp4" TargetMode="External"/><Relationship Id="rId1" Type="http://schemas.openxmlformats.org/officeDocument/2006/relationships/video" Target="file:///C:\Users\user\Desktop\HFpEF\VID-20230716-WA00012%5bMute%5d%5bRotate%5d.mp4" TargetMode="Externa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HFpEF\video_05_06_2023_18_41_57%5bMute%5d%20-%20Copy.mp4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HFpEF\VID-20230716-WA0000%201)1%5bMute%5d%5bRotate%5d.mp4" TargetMode="External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IN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81292" y="5598942"/>
            <a:ext cx="3610708" cy="125905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Dr </a:t>
            </a:r>
            <a:r>
              <a:rPr lang="en-US" dirty="0" err="1" smtClean="0">
                <a:solidFill>
                  <a:srgbClr val="FF0000"/>
                </a:solidFill>
              </a:rPr>
              <a:t>Arun</a:t>
            </a:r>
            <a:r>
              <a:rPr lang="en-US" dirty="0" smtClean="0">
                <a:solidFill>
                  <a:srgbClr val="FF0000"/>
                </a:solidFill>
              </a:rPr>
              <a:t> Jude Alphonse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DM Cardiology Resident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Govt</a:t>
            </a:r>
            <a:r>
              <a:rPr lang="en-US" dirty="0" smtClean="0">
                <a:solidFill>
                  <a:srgbClr val="FF0000"/>
                </a:solidFill>
              </a:rPr>
              <a:t> TDMC </a:t>
            </a:r>
            <a:r>
              <a:rPr lang="en-US" dirty="0" err="1" smtClean="0">
                <a:solidFill>
                  <a:srgbClr val="FF0000"/>
                </a:solidFill>
              </a:rPr>
              <a:t>Alappuzha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IN" dirty="0" smtClean="0"/>
          </a:p>
          <a:p>
            <a:endParaRPr lang="en-IN" dirty="0"/>
          </a:p>
        </p:txBody>
      </p:sp>
      <p:pic>
        <p:nvPicPr>
          <p:cNvPr id="1026" name="Picture 2" descr="C:\Users\user\Desktop\New folder (2)\61lPmWYxG0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9027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Heart failure by EF</a:t>
            </a:r>
            <a:endParaRPr lang="en-IN" dirty="0"/>
          </a:p>
        </p:txBody>
      </p:sp>
      <p:pic>
        <p:nvPicPr>
          <p:cNvPr id="4" name="Content Placeholder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015" y="1406769"/>
            <a:ext cx="11591779" cy="4375053"/>
          </a:xfrm>
        </p:spPr>
      </p:pic>
      <p:sp>
        <p:nvSpPr>
          <p:cNvPr id="5" name="Rectangle 4"/>
          <p:cNvSpPr/>
          <p:nvPr/>
        </p:nvSpPr>
        <p:spPr>
          <a:xfrm>
            <a:off x="1153551" y="5908431"/>
            <a:ext cx="10592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Heart failure with preserved ejection fraction(not always normal EF</a:t>
            </a:r>
            <a:r>
              <a:rPr lang="en-US" b="1" dirty="0" smtClean="0"/>
              <a:t>)</a:t>
            </a:r>
            <a:endParaRPr lang="en-IN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C:\Users\user\Desktop\CVS_heart_failure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3218" y="168812"/>
            <a:ext cx="11938782" cy="6443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HFpEF</a:t>
            </a:r>
            <a:r>
              <a:rPr lang="en-US" dirty="0" smtClean="0"/>
              <a:t> is not  “benign”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49000" cy="4351338"/>
          </a:xfrm>
        </p:spPr>
        <p:txBody>
          <a:bodyPr/>
          <a:lstStyle/>
          <a:p>
            <a:r>
              <a:rPr lang="en-US" b="1" dirty="0" smtClean="0"/>
              <a:t>Similar </a:t>
            </a:r>
            <a:r>
              <a:rPr lang="en-US" b="1" dirty="0" smtClean="0"/>
              <a:t>functional decline, hospital readmission rates, economic </a:t>
            </a:r>
            <a:r>
              <a:rPr lang="en-US" b="1" dirty="0" smtClean="0"/>
              <a:t>costs</a:t>
            </a:r>
          </a:p>
          <a:p>
            <a:pPr>
              <a:buNone/>
            </a:pPr>
            <a:r>
              <a:rPr lang="en-US" b="1" dirty="0" smtClean="0"/>
              <a:t>      as </a:t>
            </a:r>
            <a:r>
              <a:rPr lang="en-US" b="1" dirty="0" err="1" smtClean="0"/>
              <a:t>HFrEF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err="1" smtClean="0"/>
              <a:t>Prevelance</a:t>
            </a:r>
            <a:r>
              <a:rPr lang="en-US" b="1" dirty="0" smtClean="0"/>
              <a:t> increasing</a:t>
            </a:r>
            <a:endParaRPr lang="en-US" b="1" dirty="0" smtClean="0"/>
          </a:p>
          <a:p>
            <a:pPr>
              <a:buNone/>
            </a:pPr>
            <a:endParaRPr lang="en-IN" b="1" dirty="0"/>
          </a:p>
        </p:txBody>
      </p:sp>
      <p:pic>
        <p:nvPicPr>
          <p:cNvPr id="4" name="Content Placeholder 3" descr="nihms528342f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" y="3868615"/>
            <a:ext cx="10705514" cy="29893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682" y="2194560"/>
            <a:ext cx="9250604" cy="38672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6316" y="394636"/>
            <a:ext cx="7825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HFpEF</a:t>
            </a:r>
            <a:r>
              <a:rPr lang="en-US" sz="3200" b="1" dirty="0" smtClean="0"/>
              <a:t> is not an inferior form of heart failure</a:t>
            </a:r>
            <a:endParaRPr lang="en-IN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2700997" y="1252025"/>
            <a:ext cx="76106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Responsible for 50-55% of all heart failure cases</a:t>
            </a:r>
          </a:p>
          <a:p>
            <a:r>
              <a:rPr lang="en-US" sz="2400" b="1" dirty="0" smtClean="0"/>
              <a:t>50% readmission at 6 months, 60% 5 year </a:t>
            </a:r>
            <a:r>
              <a:rPr lang="en-US" sz="2400" b="1" dirty="0" err="1" smtClean="0"/>
              <a:t>mortailty</a:t>
            </a:r>
            <a:r>
              <a:rPr lang="en-US" sz="2400" b="1" dirty="0" smtClean="0"/>
              <a:t> , </a:t>
            </a:r>
            <a:endParaRPr lang="en-IN" sz="2400" b="1" dirty="0"/>
          </a:p>
        </p:txBody>
      </p:sp>
    </p:spTree>
    <p:extLst>
      <p:ext uri="{BB962C8B-B14F-4D97-AF65-F5344CB8AC3E}">
        <p14:creationId xmlns="" xmlns:p14="http://schemas.microsoft.com/office/powerpoint/2010/main" val="12981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/>
            </a:r>
            <a:br>
              <a:rPr lang="en-IN" b="1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Most important risk factor- </a:t>
            </a:r>
            <a:r>
              <a:rPr lang="en-US" b="1" dirty="0" smtClean="0"/>
              <a:t>Advancing age</a:t>
            </a:r>
          </a:p>
          <a:p>
            <a:r>
              <a:rPr lang="en-US" b="1" dirty="0" smtClean="0"/>
              <a:t>Hypertension</a:t>
            </a:r>
            <a:r>
              <a:rPr lang="en-US" dirty="0" smtClean="0"/>
              <a:t> in </a:t>
            </a:r>
            <a:r>
              <a:rPr lang="en-US" dirty="0"/>
              <a:t>majority </a:t>
            </a:r>
            <a:r>
              <a:rPr lang="en-US" dirty="0" smtClean="0"/>
              <a:t>of </a:t>
            </a:r>
            <a:r>
              <a:rPr lang="en-US" dirty="0"/>
              <a:t>(80% to </a:t>
            </a:r>
            <a:r>
              <a:rPr lang="en-US" dirty="0" smtClean="0"/>
              <a:t>90)</a:t>
            </a:r>
          </a:p>
          <a:p>
            <a:r>
              <a:rPr lang="en-US" b="1" dirty="0" smtClean="0"/>
              <a:t>Obesity</a:t>
            </a:r>
            <a:r>
              <a:rPr lang="en-US" dirty="0" smtClean="0"/>
              <a:t> </a:t>
            </a:r>
            <a:r>
              <a:rPr lang="en-US" dirty="0"/>
              <a:t>is seen in 30% to 50</a:t>
            </a:r>
            <a:r>
              <a:rPr lang="en-US" dirty="0" smtClean="0"/>
              <a:t>%</a:t>
            </a:r>
          </a:p>
          <a:p>
            <a:r>
              <a:rPr lang="en-US" b="1" dirty="0" smtClean="0"/>
              <a:t>Diabetes</a:t>
            </a:r>
            <a:r>
              <a:rPr lang="en-US" dirty="0" smtClean="0"/>
              <a:t> </a:t>
            </a:r>
            <a:r>
              <a:rPr lang="en-US" dirty="0"/>
              <a:t>in 20% to </a:t>
            </a:r>
            <a:r>
              <a:rPr lang="en-US" dirty="0" smtClean="0"/>
              <a:t>30%</a:t>
            </a:r>
          </a:p>
          <a:p>
            <a:r>
              <a:rPr lang="en-US" b="1" dirty="0"/>
              <a:t>A</a:t>
            </a:r>
            <a:r>
              <a:rPr lang="en-US" b="1" dirty="0" smtClean="0"/>
              <a:t>trial </a:t>
            </a:r>
            <a:r>
              <a:rPr lang="en-US" b="1" dirty="0"/>
              <a:t>fibrillation (AF) </a:t>
            </a:r>
            <a:r>
              <a:rPr lang="en-US" dirty="0"/>
              <a:t>in </a:t>
            </a:r>
            <a:r>
              <a:rPr lang="en-US" dirty="0" smtClean="0"/>
              <a:t>up to </a:t>
            </a:r>
            <a:r>
              <a:rPr lang="en-US" dirty="0"/>
              <a:t>20% to 30%, and a history of AF in about 50% of </a:t>
            </a:r>
            <a:r>
              <a:rPr lang="en-US" dirty="0" smtClean="0"/>
              <a:t>patients</a:t>
            </a:r>
          </a:p>
          <a:p>
            <a:r>
              <a:rPr lang="en-US" dirty="0" smtClean="0"/>
              <a:t>high </a:t>
            </a:r>
            <a:r>
              <a:rPr lang="en-US" dirty="0"/>
              <a:t>prevalence of </a:t>
            </a:r>
            <a:r>
              <a:rPr lang="en-US" b="1" dirty="0"/>
              <a:t>renal </a:t>
            </a:r>
            <a:r>
              <a:rPr lang="en-US" b="1" dirty="0" smtClean="0"/>
              <a:t>disease</a:t>
            </a:r>
          </a:p>
          <a:p>
            <a:r>
              <a:rPr lang="en-US" b="1" dirty="0" smtClean="0"/>
              <a:t>CAD</a:t>
            </a:r>
            <a:r>
              <a:rPr lang="en-US" dirty="0" smtClean="0"/>
              <a:t> </a:t>
            </a:r>
            <a:r>
              <a:rPr lang="en-US" dirty="0"/>
              <a:t>is 20% to </a:t>
            </a:r>
            <a:r>
              <a:rPr lang="en-US" dirty="0" smtClean="0"/>
              <a:t>40%</a:t>
            </a:r>
          </a:p>
          <a:p>
            <a:r>
              <a:rPr lang="en-US" b="1" dirty="0" smtClean="0"/>
              <a:t>Females</a:t>
            </a:r>
            <a:r>
              <a:rPr lang="en-US" dirty="0" smtClean="0"/>
              <a:t> at higher potent risk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1406770" y="295422"/>
            <a:ext cx="69775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</a:rPr>
              <a:t>Who are these patients?</a:t>
            </a:r>
            <a:endParaRPr lang="en-IN" sz="4800" dirty="0"/>
          </a:p>
        </p:txBody>
      </p:sp>
    </p:spTree>
    <p:extLst>
      <p:ext uri="{BB962C8B-B14F-4D97-AF65-F5344CB8AC3E}">
        <p14:creationId xmlns="" xmlns:p14="http://schemas.microsoft.com/office/powerpoint/2010/main" val="337668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2310619" y="365618"/>
            <a:ext cx="8640763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ADHERE Registry</a:t>
            </a:r>
            <a:endParaRPr lang="en-US" sz="2800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477307" y="1323975"/>
            <a:ext cx="4064000" cy="44672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en-US" sz="2200" b="1" dirty="0" smtClean="0"/>
              <a:t>Preserved </a:t>
            </a:r>
            <a:r>
              <a:rPr lang="en-GB" sz="2200" b="1" dirty="0" smtClean="0"/>
              <a:t>ejection fraction </a:t>
            </a:r>
            <a:r>
              <a:rPr lang="en-US" sz="2200" b="1" dirty="0" smtClean="0"/>
              <a:t>(n=26,322)</a:t>
            </a:r>
            <a:endParaRPr lang="en-US" sz="2200" dirty="0" smtClean="0"/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	Age                    		74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Women %          	62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Hypertension %  	77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CAD %               		50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MI </a:t>
            </a:r>
            <a:r>
              <a:rPr lang="en-US" sz="2200" dirty="0" err="1" smtClean="0"/>
              <a:t>hx</a:t>
            </a:r>
            <a:r>
              <a:rPr lang="en-US" sz="2200" dirty="0" smtClean="0"/>
              <a:t> %            	 	24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SBP&gt;140 %      		61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SBP (mmHg)     		152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A Fib %               	21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	COPD/Asthma %   	31 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   </a:t>
            </a:r>
            <a:endParaRPr lang="en-US" sz="2200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6693707" y="1323975"/>
            <a:ext cx="4064000" cy="44672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en-US" sz="2200" b="1" dirty="0" smtClean="0"/>
              <a:t>	Reduced </a:t>
            </a:r>
            <a:r>
              <a:rPr lang="en-GB" sz="2200" b="1" dirty="0" smtClean="0"/>
              <a:t>ejection fraction </a:t>
            </a:r>
            <a:r>
              <a:rPr lang="en-US" sz="2200" b="1" dirty="0" smtClean="0"/>
              <a:t>(n=25,865)</a:t>
            </a:r>
            <a:endParaRPr lang="en-US" sz="2200" dirty="0" smtClean="0">
              <a:solidFill>
                <a:schemeClr val="hlink"/>
              </a:solidFill>
            </a:endParaRP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	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	Age                    		70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Women %          	40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Hypertension%  	69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CAD%               		59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MI </a:t>
            </a:r>
            <a:r>
              <a:rPr lang="en-US" sz="2200" dirty="0" err="1" smtClean="0"/>
              <a:t>hx</a:t>
            </a:r>
            <a:r>
              <a:rPr lang="en-US" sz="2200" dirty="0" smtClean="0"/>
              <a:t> %             		36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SBP&gt;140 %       		44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SBP (mmHg)       	139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A Fib%               		17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	COPD/Asthma      	27</a:t>
            </a:r>
            <a:endParaRPr lang="en-US" sz="22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310619" y="6400800"/>
            <a:ext cx="365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Helvetica" panose="020B0604020202020204" pitchFamily="34" charset="0"/>
              </a:rPr>
              <a:t>JACC </a:t>
            </a:r>
            <a:r>
              <a:rPr lang="en-US" sz="1600" dirty="0" smtClean="0">
                <a:latin typeface="Helvetica" panose="020B0604020202020204" pitchFamily="34" charset="0"/>
              </a:rPr>
              <a:t>2006</a:t>
            </a:r>
            <a:endParaRPr lang="en-US" sz="1600" dirty="0">
              <a:latin typeface="Helvetica" panose="020B0604020202020204" pitchFamily="34" charset="0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082019" y="1098881"/>
            <a:ext cx="914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474132" y="21336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6707994" y="21336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49553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How do they </a:t>
            </a:r>
            <a:r>
              <a:rPr lang="en-US" b="1" smtClean="0"/>
              <a:t>present CLASSIC </a:t>
            </a:r>
            <a:r>
              <a:rPr lang="en-US" b="1" dirty="0" smtClean="0"/>
              <a:t>PROTOTYPE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Elderly  , female , multiple </a:t>
            </a:r>
            <a:r>
              <a:rPr lang="en-US" dirty="0" err="1" smtClean="0"/>
              <a:t>comorbidities</a:t>
            </a:r>
            <a:r>
              <a:rPr lang="en-US" dirty="0" smtClean="0"/>
              <a:t>, DOE</a:t>
            </a:r>
            <a:endParaRPr lang="en-IN" dirty="0"/>
          </a:p>
        </p:txBody>
      </p:sp>
      <p:pic>
        <p:nvPicPr>
          <p:cNvPr id="1026" name="Picture 2" descr="C:\Users\user\Desktop\pngtree-cartoon-style-red-old-lady-clipart-png-image_597797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7420" y="2551472"/>
            <a:ext cx="8104700" cy="39820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M/C presentation -</a:t>
            </a:r>
            <a:r>
              <a:rPr lang="en-US" dirty="0" err="1" smtClean="0"/>
              <a:t>Dyspnea</a:t>
            </a:r>
            <a:r>
              <a:rPr lang="en-US" dirty="0" smtClean="0"/>
              <a:t> on </a:t>
            </a:r>
            <a:r>
              <a:rPr lang="en-US" dirty="0" err="1" smtClean="0"/>
              <a:t>excertion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Exercise poorly tolerated</a:t>
            </a:r>
            <a:endParaRPr lang="en-IN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422" y="365125"/>
            <a:ext cx="11662116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 different pictures – but same presentation-DOE</a:t>
            </a:r>
            <a:br>
              <a:rPr lang="en-US" dirty="0" smtClean="0"/>
            </a:br>
            <a:r>
              <a:rPr lang="en-US" dirty="0" smtClean="0"/>
              <a:t>Why?</a:t>
            </a:r>
            <a:endParaRPr lang="en-IN" dirty="0"/>
          </a:p>
        </p:txBody>
      </p:sp>
      <p:pic>
        <p:nvPicPr>
          <p:cNvPr id="6" name="VID-20230716-WA00012[Mute][Rotate]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17452" y="2140048"/>
            <a:ext cx="4797083" cy="4162278"/>
          </a:xfrm>
          <a:prstGeom prst="rect">
            <a:avLst/>
          </a:prstGeom>
        </p:spPr>
      </p:pic>
      <p:pic>
        <p:nvPicPr>
          <p:cNvPr id="12" name="VID-20230716-WA00011[Mute][Rotate]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6020973" y="2166425"/>
            <a:ext cx="4726744" cy="412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>
                <p:cTn id="21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at HF beyond EF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6097" y="2644726"/>
            <a:ext cx="11394831" cy="3924886"/>
          </a:xfrm>
        </p:spPr>
        <p:txBody>
          <a:bodyPr/>
          <a:lstStyle/>
          <a:p>
            <a:r>
              <a:rPr lang="en-US" dirty="0" smtClean="0"/>
              <a:t>LVEDP=LAP=PCWP(If no MV/PV obstruction</a:t>
            </a:r>
          </a:p>
          <a:p>
            <a:pPr>
              <a:buNone/>
            </a:pPr>
            <a:r>
              <a:rPr lang="en-US" dirty="0" smtClean="0"/>
              <a:t>                                   Blood flows from area of higher to lower </a:t>
            </a:r>
            <a:r>
              <a:rPr lang="en-US" dirty="0" smtClean="0"/>
              <a:t>pressure)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70 </a:t>
            </a:r>
            <a:r>
              <a:rPr lang="en-IN" dirty="0"/>
              <a:t>/F </a:t>
            </a:r>
            <a:r>
              <a:rPr lang="en-IN" dirty="0" smtClean="0"/>
              <a:t>Mrs Y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/>
              <a:t>Progressive DOE  for 1-2 yrs (NYHA CLASS III)</a:t>
            </a:r>
          </a:p>
          <a:p>
            <a:r>
              <a:rPr lang="en-IN" dirty="0" smtClean="0"/>
              <a:t>h/o HTN,DM </a:t>
            </a:r>
          </a:p>
          <a:p>
            <a:r>
              <a:rPr lang="en-IN" dirty="0" smtClean="0"/>
              <a:t>Physical examination:</a:t>
            </a:r>
          </a:p>
          <a:p>
            <a:pPr>
              <a:buNone/>
            </a:pPr>
            <a:r>
              <a:rPr lang="en-US" dirty="0" smtClean="0"/>
              <a:t>          Obese</a:t>
            </a:r>
            <a:endParaRPr lang="en-IN" dirty="0" smtClean="0"/>
          </a:p>
          <a:p>
            <a:pPr lvl="1"/>
            <a:r>
              <a:rPr lang="en-IN" dirty="0" smtClean="0"/>
              <a:t>BP:160/90</a:t>
            </a:r>
          </a:p>
          <a:p>
            <a:pPr lvl="1"/>
            <a:r>
              <a:rPr lang="en-IN" dirty="0" smtClean="0"/>
              <a:t>JVP not elevated </a:t>
            </a:r>
          </a:p>
          <a:p>
            <a:pPr lvl="1"/>
            <a:r>
              <a:rPr lang="en-US" dirty="0" smtClean="0"/>
              <a:t>No </a:t>
            </a:r>
            <a:r>
              <a:rPr lang="en-US" dirty="0" err="1" smtClean="0"/>
              <a:t>cardiomegaly</a:t>
            </a:r>
            <a:endParaRPr lang="en-US" dirty="0" smtClean="0"/>
          </a:p>
          <a:p>
            <a:pPr lvl="1"/>
            <a:r>
              <a:rPr lang="en-US" dirty="0" smtClean="0"/>
              <a:t>LV S4+</a:t>
            </a:r>
          </a:p>
          <a:p>
            <a:pPr lvl="1"/>
            <a:r>
              <a:rPr lang="en-US" dirty="0" smtClean="0"/>
              <a:t>Chest clear</a:t>
            </a:r>
            <a:endParaRPr lang="en-IN" dirty="0" smtClean="0"/>
          </a:p>
          <a:p>
            <a:pPr marL="457200" lvl="1" indent="0">
              <a:buNone/>
            </a:pPr>
            <a:r>
              <a:rPr lang="en-IN" dirty="0" smtClean="0"/>
              <a:t>LAB:S. cr-1.7 , Hb:9.9</a:t>
            </a:r>
          </a:p>
        </p:txBody>
      </p:sp>
      <p:pic>
        <p:nvPicPr>
          <p:cNvPr id="2050" name="Picture 2" descr="C:\Users\user\Desktop\depositphotos_13538315-stock-illustration-old-lad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8086" y="2307101"/>
            <a:ext cx="5303519" cy="45368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3037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Altered physiology - PVH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14747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Poorly contractile heart : Increased EDV –Increased LVEDP</a:t>
            </a:r>
          </a:p>
          <a:p>
            <a:endParaRPr lang="en-US" dirty="0" smtClean="0"/>
          </a:p>
          <a:p>
            <a:r>
              <a:rPr lang="en-US" dirty="0" smtClean="0"/>
              <a:t>Diastolic dysfunction : thick non complaint ventricle(muscle expands at cost of its cavity)-cavity can only fill at expense of increased filling pressure(LVEDP)</a:t>
            </a:r>
          </a:p>
          <a:p>
            <a:pPr>
              <a:buNone/>
            </a:pPr>
            <a:r>
              <a:rPr lang="en-US" dirty="0" smtClean="0"/>
              <a:t>   </a:t>
            </a:r>
            <a:endParaRPr lang="en-US" b="1" dirty="0" smtClean="0"/>
          </a:p>
          <a:p>
            <a:pPr>
              <a:buNone/>
            </a:pPr>
            <a:r>
              <a:rPr lang="en-US" b="1" dirty="0" smtClean="0"/>
              <a:t> LVEDP increased either by increase in EDV or increase in filing pressure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Increased LAP – Increased </a:t>
            </a:r>
            <a:r>
              <a:rPr lang="en-US" dirty="0" err="1" smtClean="0"/>
              <a:t>FoC</a:t>
            </a:r>
            <a:r>
              <a:rPr lang="en-US" dirty="0" smtClean="0"/>
              <a:t> of LA(Increased LA contribution to LV filling)</a:t>
            </a:r>
          </a:p>
          <a:p>
            <a:pPr>
              <a:buNone/>
            </a:pPr>
            <a:r>
              <a:rPr lang="en-US" dirty="0" smtClean="0"/>
              <a:t>                             </a:t>
            </a:r>
            <a:r>
              <a:rPr lang="en-US" dirty="0" err="1" smtClean="0"/>
              <a:t>Atrial</a:t>
            </a:r>
            <a:r>
              <a:rPr lang="en-US" dirty="0" smtClean="0"/>
              <a:t> dilation – higher risk of AF</a:t>
            </a:r>
          </a:p>
          <a:p>
            <a:pPr>
              <a:buNone/>
            </a:pPr>
            <a:r>
              <a:rPr lang="en-US" dirty="0" smtClean="0"/>
              <a:t>Increased PCWP – PVH – Exudation – </a:t>
            </a:r>
            <a:r>
              <a:rPr lang="en-US" dirty="0" err="1" smtClean="0"/>
              <a:t>Interstial</a:t>
            </a:r>
            <a:r>
              <a:rPr lang="en-US" dirty="0" smtClean="0"/>
              <a:t> edema – </a:t>
            </a:r>
            <a:r>
              <a:rPr lang="en-US" dirty="0" err="1" smtClean="0"/>
              <a:t>Pul</a:t>
            </a:r>
            <a:r>
              <a:rPr lang="en-US" dirty="0" smtClean="0"/>
              <a:t> Edema </a:t>
            </a:r>
            <a:endParaRPr lang="en-IN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Poorly tolerate exercise/</a:t>
            </a:r>
            <a:br>
              <a:rPr lang="en-US" dirty="0" smtClean="0"/>
            </a:br>
            <a:r>
              <a:rPr lang="en-US" dirty="0" smtClean="0"/>
              <a:t>unaccustomed physical activity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287" y="1825625"/>
            <a:ext cx="11577710" cy="4351338"/>
          </a:xfrm>
        </p:spPr>
        <p:txBody>
          <a:bodyPr/>
          <a:lstStyle/>
          <a:p>
            <a:r>
              <a:rPr lang="en-US" dirty="0" smtClean="0"/>
              <a:t>Increase HR – Decrease in </a:t>
            </a:r>
            <a:r>
              <a:rPr lang="en-US" dirty="0" err="1" smtClean="0"/>
              <a:t>daistolic</a:t>
            </a:r>
            <a:r>
              <a:rPr lang="en-US" dirty="0" smtClean="0"/>
              <a:t> filling time –LAP rises-PCWP rises(In a normal heart this is compensated  by increased untwisting –increased suction effect from LA to LV)</a:t>
            </a:r>
          </a:p>
          <a:p>
            <a:endParaRPr lang="en-US" dirty="0" smtClean="0"/>
          </a:p>
          <a:p>
            <a:r>
              <a:rPr lang="en-US" dirty="0" smtClean="0"/>
              <a:t>Increased preload-poorly tolerated</a:t>
            </a:r>
          </a:p>
          <a:p>
            <a:pPr>
              <a:buNone/>
            </a:pPr>
            <a:r>
              <a:rPr lang="en-US" dirty="0" smtClean="0"/>
              <a:t>  </a:t>
            </a:r>
          </a:p>
          <a:p>
            <a:pPr>
              <a:buNone/>
            </a:pPr>
            <a:r>
              <a:rPr lang="en-US" sz="2000" dirty="0" smtClean="0"/>
              <a:t>At every corresponding EDV – EDP is higher</a:t>
            </a:r>
            <a:endParaRPr lang="en-IN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822" y="2759417"/>
            <a:ext cx="6028129" cy="363434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nihms-585169-f000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948" y="0"/>
            <a:ext cx="11662117" cy="68580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2/3 rd of all </a:t>
            </a:r>
            <a:r>
              <a:rPr lang="en-US" dirty="0" err="1" smtClean="0"/>
              <a:t>HFpEF</a:t>
            </a:r>
            <a:r>
              <a:rPr lang="en-US" dirty="0" smtClean="0"/>
              <a:t> patients develop AF at some point</a:t>
            </a:r>
          </a:p>
          <a:p>
            <a:endParaRPr lang="en-US" dirty="0" smtClean="0"/>
          </a:p>
          <a:p>
            <a:r>
              <a:rPr lang="en-US" dirty="0" smtClean="0"/>
              <a:t>AF may </a:t>
            </a:r>
            <a:r>
              <a:rPr lang="en-US" dirty="0" err="1" smtClean="0"/>
              <a:t>precepitate</a:t>
            </a:r>
            <a:r>
              <a:rPr lang="en-US" dirty="0" smtClean="0"/>
              <a:t> </a:t>
            </a:r>
            <a:r>
              <a:rPr lang="en-US" dirty="0" err="1" smtClean="0"/>
              <a:t>decompensation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Increase HR(decrease DFT), Loss of </a:t>
            </a:r>
            <a:r>
              <a:rPr lang="en-US" dirty="0" err="1" smtClean="0"/>
              <a:t>atrial</a:t>
            </a:r>
            <a:r>
              <a:rPr lang="en-US" dirty="0" smtClean="0"/>
              <a:t> contribution to CO</a:t>
            </a:r>
            <a:endParaRPr lang="en-IN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Tachypnea</a:t>
            </a:r>
            <a:r>
              <a:rPr lang="en-US" b="1" dirty="0" smtClean="0"/>
              <a:t>, </a:t>
            </a:r>
            <a:r>
              <a:rPr lang="en-US" b="1" dirty="0" err="1" smtClean="0"/>
              <a:t>Tachychardia</a:t>
            </a:r>
            <a:r>
              <a:rPr lang="en-US" b="1" dirty="0" smtClean="0"/>
              <a:t> , Use of accessory muscles of respiration</a:t>
            </a:r>
          </a:p>
          <a:p>
            <a:r>
              <a:rPr lang="en-US" dirty="0" smtClean="0"/>
              <a:t>Dependant edema , Elevated JVP</a:t>
            </a:r>
          </a:p>
          <a:p>
            <a:r>
              <a:rPr lang="en-US" dirty="0" smtClean="0"/>
              <a:t>LVS4&gt;S3</a:t>
            </a:r>
          </a:p>
          <a:p>
            <a:r>
              <a:rPr lang="en-US" b="1" dirty="0" smtClean="0"/>
              <a:t>B/L Fine end </a:t>
            </a:r>
            <a:r>
              <a:rPr lang="en-US" b="1" dirty="0" err="1" smtClean="0"/>
              <a:t>inspiratory</a:t>
            </a:r>
            <a:r>
              <a:rPr lang="en-US" b="1" dirty="0" smtClean="0"/>
              <a:t> </a:t>
            </a:r>
            <a:r>
              <a:rPr lang="en-US" b="1" dirty="0" err="1" smtClean="0"/>
              <a:t>crepitations</a:t>
            </a:r>
            <a:endParaRPr lang="en-IN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Causes of mortality –</a:t>
            </a:r>
            <a:r>
              <a:rPr lang="en-US" dirty="0" smtClean="0"/>
              <a:t/>
            </a:r>
            <a:br>
              <a:rPr lang="en-US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CVS causes-50-70%</a:t>
            </a:r>
          </a:p>
          <a:p>
            <a:endParaRPr lang="en-US" dirty="0" smtClean="0"/>
          </a:p>
          <a:p>
            <a:r>
              <a:rPr lang="en-US" dirty="0" smtClean="0"/>
              <a:t>20% resulting from heart failure, 35% from SCD</a:t>
            </a:r>
          </a:p>
          <a:p>
            <a:endParaRPr lang="en-US" dirty="0" smtClean="0"/>
          </a:p>
          <a:p>
            <a:r>
              <a:rPr lang="en-US" dirty="0" err="1" smtClean="0"/>
              <a:t>Noncardiovascular</a:t>
            </a:r>
            <a:r>
              <a:rPr lang="en-US" dirty="0" smtClean="0"/>
              <a:t> deaths is significantly higher for </a:t>
            </a:r>
            <a:r>
              <a:rPr lang="en-US" dirty="0" err="1" smtClean="0"/>
              <a:t>HFpEF</a:t>
            </a:r>
            <a:r>
              <a:rPr lang="en-US" dirty="0" smtClean="0"/>
              <a:t>(30-40</a:t>
            </a:r>
            <a:r>
              <a:rPr lang="en-US" dirty="0" smtClean="0"/>
              <a:t>%)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/>
              <a:t>    </a:t>
            </a:r>
            <a:r>
              <a:rPr lang="en-US" dirty="0" smtClean="0"/>
              <a:t> </a:t>
            </a:r>
            <a:r>
              <a:rPr lang="en-US" dirty="0" smtClean="0"/>
              <a:t>than </a:t>
            </a:r>
            <a:r>
              <a:rPr lang="en-US" dirty="0" err="1" smtClean="0"/>
              <a:t>HFrEF</a:t>
            </a:r>
            <a:r>
              <a:rPr lang="en-US" dirty="0" smtClean="0"/>
              <a:t>(15%)</a:t>
            </a:r>
          </a:p>
          <a:p>
            <a:endParaRPr lang="en-US" dirty="0" smtClean="0"/>
          </a:p>
          <a:p>
            <a:pPr>
              <a:buNone/>
            </a:pPr>
            <a:r>
              <a:rPr lang="en-US" sz="4800" dirty="0" smtClean="0"/>
              <a:t>1)</a:t>
            </a:r>
            <a:r>
              <a:rPr lang="en-US" sz="4800" dirty="0" err="1" smtClean="0"/>
              <a:t>Comorbidities</a:t>
            </a:r>
            <a:r>
              <a:rPr lang="en-US" sz="4800" dirty="0" smtClean="0"/>
              <a:t>      2)Lack of treatment target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What is the pathophysiology?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85224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933" y="214314"/>
            <a:ext cx="10390716" cy="1462087"/>
          </a:xfrm>
        </p:spPr>
        <p:txBody>
          <a:bodyPr>
            <a:normAutofit/>
          </a:bodyPr>
          <a:lstStyle/>
          <a:p>
            <a:pPr algn="ctr"/>
            <a:r>
              <a:rPr lang="en-IN" sz="3600" b="1" dirty="0" smtClean="0">
                <a:solidFill>
                  <a:schemeClr val="accent5">
                    <a:lumMod val="75000"/>
                  </a:schemeClr>
                </a:solidFill>
              </a:rPr>
              <a:t>Determination of LV Diastolic function</a:t>
            </a:r>
            <a:endParaRPr lang="en-IN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909" y="1988965"/>
            <a:ext cx="11781091" cy="3792857"/>
          </a:xfrm>
        </p:spPr>
        <p:txBody>
          <a:bodyPr>
            <a:noAutofit/>
          </a:bodyPr>
          <a:lstStyle/>
          <a:p>
            <a:r>
              <a:rPr lang="en-IN" sz="2400" dirty="0" smtClean="0"/>
              <a:t>Ventricular relaxation and compliance-Haemodynamic </a:t>
            </a:r>
            <a:r>
              <a:rPr lang="en-IN" sz="2400" dirty="0"/>
              <a:t>load (afterload</a:t>
            </a:r>
            <a:r>
              <a:rPr lang="en-IN" sz="2400" dirty="0" smtClean="0"/>
              <a:t>)</a:t>
            </a:r>
          </a:p>
          <a:p>
            <a:pPr marL="0" indent="0">
              <a:buNone/>
            </a:pPr>
            <a:r>
              <a:rPr lang="en-IN" sz="2400" dirty="0" smtClean="0"/>
              <a:t>                                                                          Synchrony</a:t>
            </a:r>
          </a:p>
          <a:p>
            <a:pPr marL="0" indent="0">
              <a:buNone/>
            </a:pPr>
            <a:r>
              <a:rPr lang="en-IN" sz="2400" dirty="0"/>
              <a:t> </a:t>
            </a:r>
            <a:r>
              <a:rPr lang="en-IN" sz="2400" dirty="0" smtClean="0"/>
              <a:t>                                                                         Cellular </a:t>
            </a:r>
            <a:r>
              <a:rPr lang="en-IN" sz="2400" dirty="0"/>
              <a:t>mechanisms</a:t>
            </a:r>
          </a:p>
          <a:p>
            <a:pPr>
              <a:lnSpc>
                <a:spcPct val="150000"/>
              </a:lnSpc>
            </a:pPr>
            <a:r>
              <a:rPr lang="en-IN" sz="2400" dirty="0" smtClean="0"/>
              <a:t>LA volume and function</a:t>
            </a:r>
          </a:p>
          <a:p>
            <a:pPr>
              <a:lnSpc>
                <a:spcPct val="150000"/>
              </a:lnSpc>
            </a:pPr>
            <a:r>
              <a:rPr lang="en-IN" sz="2400" dirty="0" smtClean="0"/>
              <a:t>Heart rate</a:t>
            </a:r>
          </a:p>
          <a:p>
            <a:pPr>
              <a:lnSpc>
                <a:spcPct val="150000"/>
              </a:lnSpc>
            </a:pPr>
            <a:r>
              <a:rPr lang="en-IN" sz="2400" dirty="0" smtClean="0"/>
              <a:t>Pericardium</a:t>
            </a:r>
          </a:p>
          <a:p>
            <a:pPr>
              <a:lnSpc>
                <a:spcPct val="150000"/>
              </a:lnSpc>
              <a:buNone/>
            </a:pPr>
            <a:r>
              <a:rPr lang="en-IN" sz="2400" dirty="0" smtClean="0">
                <a:solidFill>
                  <a:srgbClr val="FF0000"/>
                </a:solidFill>
              </a:rPr>
              <a:t>Derangement </a:t>
            </a:r>
            <a:r>
              <a:rPr lang="en-IN" sz="2400" dirty="0" smtClean="0">
                <a:solidFill>
                  <a:srgbClr val="FF0000"/>
                </a:solidFill>
              </a:rPr>
              <a:t>of any of the above will lead to abnormal filling pressures and diastolic dysfunction.</a:t>
            </a:r>
            <a:endParaRPr lang="en-I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792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Myocardial determinants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Two of the determinants </a:t>
            </a:r>
          </a:p>
          <a:p>
            <a:endParaRPr lang="en-US" dirty="0" smtClean="0"/>
          </a:p>
          <a:p>
            <a:pPr marL="514350" indent="-514350">
              <a:buAutoNum type="arabicParenBoth"/>
            </a:pPr>
            <a:r>
              <a:rPr lang="en-US" dirty="0" smtClean="0"/>
              <a:t>presence of LV and </a:t>
            </a:r>
            <a:r>
              <a:rPr lang="en-US" dirty="0" err="1" smtClean="0"/>
              <a:t>cardiomyocyte</a:t>
            </a:r>
            <a:r>
              <a:rPr lang="en-US" dirty="0" smtClean="0"/>
              <a:t> concentric remodeling and hypertrophy </a:t>
            </a:r>
          </a:p>
          <a:p>
            <a:pPr marL="514350" indent="-514350">
              <a:buAutoNum type="arabicParenBoth"/>
            </a:pPr>
            <a:r>
              <a:rPr lang="en-US" dirty="0" smtClean="0"/>
              <a:t>changes in the material properties of myocardial muscle itself (i.e., myocardial stiffness)</a:t>
            </a: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Heterogenous</a:t>
            </a:r>
            <a:r>
              <a:rPr lang="en-US" b="1" dirty="0" smtClean="0"/>
              <a:t> syndrome</a:t>
            </a:r>
          </a:p>
          <a:p>
            <a:endParaRPr lang="en-US" dirty="0" smtClean="0"/>
          </a:p>
          <a:p>
            <a:r>
              <a:rPr lang="en-US" dirty="0" smtClean="0"/>
              <a:t>Diastolic dysfunction  is not equal to </a:t>
            </a:r>
            <a:r>
              <a:rPr lang="en-US" dirty="0" err="1" smtClean="0"/>
              <a:t>HFpEF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Pathophysiology</a:t>
            </a:r>
            <a:r>
              <a:rPr lang="en-US" dirty="0" smtClean="0"/>
              <a:t> of </a:t>
            </a:r>
            <a:r>
              <a:rPr lang="en-US" dirty="0" err="1" smtClean="0"/>
              <a:t>HFpEF</a:t>
            </a:r>
            <a:r>
              <a:rPr lang="en-US" dirty="0" smtClean="0"/>
              <a:t> is complex</a:t>
            </a:r>
          </a:p>
          <a:p>
            <a:endParaRPr lang="en-US" dirty="0" smtClean="0"/>
          </a:p>
          <a:p>
            <a:r>
              <a:rPr lang="en-US" dirty="0" smtClean="0"/>
              <a:t>Designed and driven by </a:t>
            </a:r>
            <a:r>
              <a:rPr lang="en-US" dirty="0" err="1" smtClean="0"/>
              <a:t>comorbidities</a:t>
            </a:r>
            <a:endParaRPr lang="en-I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20230716_1009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686" y="689317"/>
            <a:ext cx="9580099" cy="5739618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961" y="365125"/>
            <a:ext cx="11838039" cy="1325563"/>
          </a:xfrm>
        </p:spPr>
        <p:txBody>
          <a:bodyPr/>
          <a:lstStyle/>
          <a:p>
            <a:r>
              <a:rPr lang="en-US" b="1" dirty="0" smtClean="0"/>
              <a:t>A disease defined by co-morbidities-</a:t>
            </a:r>
            <a:r>
              <a:rPr lang="en-US" b="1" dirty="0" err="1" smtClean="0"/>
              <a:t>Avg</a:t>
            </a:r>
            <a:r>
              <a:rPr lang="en-US" b="1" dirty="0" smtClean="0"/>
              <a:t> 4</a:t>
            </a:r>
            <a:endParaRPr lang="en-IN" b="1" dirty="0"/>
          </a:p>
        </p:txBody>
      </p:sp>
      <p:pic>
        <p:nvPicPr>
          <p:cNvPr id="4" name="Content Placeholder 3" descr="20230716_12285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79" y="1589648"/>
            <a:ext cx="9467558" cy="497996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86" y="365125"/>
            <a:ext cx="11924714" cy="1325563"/>
          </a:xfrm>
        </p:spPr>
        <p:txBody>
          <a:bodyPr/>
          <a:lstStyle/>
          <a:p>
            <a:r>
              <a:rPr lang="en-US" b="1" dirty="0" smtClean="0"/>
              <a:t>A disease driven by </a:t>
            </a:r>
            <a:r>
              <a:rPr lang="en-US" b="1" dirty="0" err="1" smtClean="0"/>
              <a:t>comorbidites</a:t>
            </a:r>
            <a:r>
              <a:rPr lang="en-US" b="1" dirty="0" smtClean="0"/>
              <a:t>-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Comorbidity</a:t>
            </a:r>
            <a:r>
              <a:rPr lang="en-US" dirty="0" smtClean="0"/>
              <a:t> driven </a:t>
            </a:r>
            <a:r>
              <a:rPr lang="en-US" dirty="0" err="1" smtClean="0"/>
              <a:t>microvascular</a:t>
            </a:r>
            <a:r>
              <a:rPr lang="en-US" dirty="0" smtClean="0"/>
              <a:t> inflammation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00665"/>
            <a:ext cx="10515600" cy="47637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31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407" y="365125"/>
            <a:ext cx="9094520" cy="64092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712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 descr="C:\Users\user\Downloads\images(2)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39483" y="407963"/>
            <a:ext cx="8947052" cy="62601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6" y="622972"/>
            <a:ext cx="11673706" cy="5827064"/>
          </a:xfrm>
        </p:spPr>
      </p:pic>
    </p:spTree>
    <p:extLst>
      <p:ext uri="{BB962C8B-B14F-4D97-AF65-F5344CB8AC3E}">
        <p14:creationId xmlns="" xmlns:p14="http://schemas.microsoft.com/office/powerpoint/2010/main" val="42514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764" y="183774"/>
            <a:ext cx="4768649" cy="6512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8973" y="1671746"/>
            <a:ext cx="56765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</a:t>
            </a:r>
            <a:r>
              <a:rPr lang="en-US" dirty="0"/>
              <a:t>heart failure with reduced ejection fraction, </a:t>
            </a:r>
            <a:r>
              <a:rPr lang="en-US" dirty="0" smtClean="0"/>
              <a:t>administration of </a:t>
            </a:r>
            <a:r>
              <a:rPr lang="en-US" dirty="0"/>
              <a:t>arterial vasodilators results in minimal drop </a:t>
            </a:r>
            <a:r>
              <a:rPr lang="en-US" dirty="0" smtClean="0"/>
              <a:t>in blood </a:t>
            </a:r>
            <a:r>
              <a:rPr lang="en-US" dirty="0"/>
              <a:t>pressure and substantial improvement in stroke </a:t>
            </a:r>
            <a:r>
              <a:rPr lang="en-US" dirty="0" smtClean="0"/>
              <a:t>volume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contrast</a:t>
            </a:r>
            <a:r>
              <a:rPr lang="en-US" dirty="0"/>
              <a:t>, the steeper end-systolic pressure–volume </a:t>
            </a:r>
            <a:r>
              <a:rPr lang="en-US" dirty="0" smtClean="0"/>
              <a:t>relationship in </a:t>
            </a:r>
            <a:r>
              <a:rPr lang="en-US" dirty="0"/>
              <a:t>heart failure with preserved ejection fraction results in </a:t>
            </a:r>
            <a:r>
              <a:rPr lang="en-US" dirty="0" smtClean="0"/>
              <a:t>more exaggerated </a:t>
            </a:r>
            <a:r>
              <a:rPr lang="en-US" dirty="0"/>
              <a:t>drops in blood pressure with vasodilator therapy</a:t>
            </a:r>
            <a:r>
              <a:rPr lang="en-US" dirty="0" smtClean="0"/>
              <a:t>, with </a:t>
            </a:r>
            <a:r>
              <a:rPr lang="en-US" dirty="0"/>
              <a:t>potential reduction in stroke volume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288540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981200" y="8731"/>
            <a:ext cx="3200400" cy="2509838"/>
            <a:chOff x="0" y="1"/>
            <a:chExt cx="2016" cy="1581"/>
          </a:xfrm>
        </p:grpSpPr>
        <p:pic>
          <p:nvPicPr>
            <p:cNvPr id="20" name="Picture 19" descr="SH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800000">
              <a:off x="0" y="1"/>
              <a:ext cx="2016" cy="158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 rot="-10800000">
              <a:off x="1777" y="1329"/>
              <a:ext cx="237" cy="253"/>
            </a:xfrm>
            <a:prstGeom prst="rect">
              <a:avLst/>
            </a:prstGeom>
            <a:solidFill>
              <a:srgbClr val="33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 rot="-10800000">
              <a:off x="356" y="6"/>
              <a:ext cx="504" cy="63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</p:grp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715000" y="3517106"/>
            <a:ext cx="914400" cy="36195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zh-TW" sz="1600" b="1">
                <a:solidFill>
                  <a:schemeClr val="tx2"/>
                </a:solidFill>
                <a:latin typeface="Helvetica" panose="020B0604020202020204" pitchFamily="34" charset="0"/>
                <a:ea typeface="新細明體" charset="-120"/>
              </a:rPr>
              <a:t>Normal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562600" y="831056"/>
            <a:ext cx="1143000" cy="8509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zh-TW" sz="1600" b="1">
                <a:solidFill>
                  <a:schemeClr val="tx2"/>
                </a:solidFill>
                <a:latin typeface="Helvetica" panose="020B0604020202020204" pitchFamily="34" charset="0"/>
                <a:ea typeface="新細明體" charset="-120"/>
              </a:rPr>
              <a:t>Systolic</a:t>
            </a:r>
          </a:p>
          <a:p>
            <a:pPr algn="ctr" eaLnBrk="1" hangingPunct="1"/>
            <a:r>
              <a:rPr lang="en-US" altLang="zh-TW" sz="1600" b="1">
                <a:solidFill>
                  <a:schemeClr val="tx2"/>
                </a:solidFill>
                <a:latin typeface="Helvetica" panose="020B0604020202020204" pitchFamily="34" charset="0"/>
                <a:ea typeface="新細明體" charset="-120"/>
              </a:rPr>
              <a:t>Heart Failure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424113" y="2526506"/>
            <a:ext cx="2438400" cy="4310062"/>
            <a:chOff x="48" y="261"/>
            <a:chExt cx="2508" cy="3819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185" r="47966"/>
            <a:stretch>
              <a:fillRect/>
            </a:stretch>
          </p:blipFill>
          <p:spPr bwMode="auto">
            <a:xfrm>
              <a:off x="60" y="288"/>
              <a:ext cx="2496" cy="1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60" y="261"/>
              <a:ext cx="2496" cy="185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48" y="336"/>
              <a:ext cx="2508" cy="3744"/>
              <a:chOff x="48" y="240"/>
              <a:chExt cx="2508" cy="3744"/>
            </a:xfrm>
          </p:grpSpPr>
          <p:pic>
            <p:nvPicPr>
              <p:cNvPr id="14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47966" b="1459"/>
              <a:stretch>
                <a:fillRect/>
              </a:stretch>
            </p:blipFill>
            <p:spPr bwMode="auto">
              <a:xfrm>
                <a:off x="48" y="240"/>
                <a:ext cx="2496" cy="1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" name="Group 14"/>
              <p:cNvGrpSpPr>
                <a:grpSpLocks/>
              </p:cNvGrpSpPr>
              <p:nvPr/>
            </p:nvGrpSpPr>
            <p:grpSpPr bwMode="auto">
              <a:xfrm>
                <a:off x="60" y="1987"/>
                <a:ext cx="2496" cy="1997"/>
                <a:chOff x="384" y="336"/>
                <a:chExt cx="3936" cy="3648"/>
              </a:xfrm>
            </p:grpSpPr>
            <p:grpSp>
              <p:nvGrpSpPr>
                <p:cNvPr id="16" name="Group 15"/>
                <p:cNvGrpSpPr>
                  <a:grpSpLocks/>
                </p:cNvGrpSpPr>
                <p:nvPr/>
              </p:nvGrpSpPr>
              <p:grpSpPr bwMode="auto">
                <a:xfrm>
                  <a:off x="384" y="384"/>
                  <a:ext cx="3936" cy="3600"/>
                  <a:chOff x="2544" y="2218"/>
                  <a:chExt cx="2798" cy="2102"/>
                </a:xfrm>
              </p:grpSpPr>
              <p:pic>
                <p:nvPicPr>
                  <p:cNvPr id="18" name="Picture 17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 l="50072"/>
                  <a:stretch>
                    <a:fillRect/>
                  </a:stretch>
                </p:blipFill>
                <p:spPr bwMode="auto">
                  <a:xfrm>
                    <a:off x="2544" y="2218"/>
                    <a:ext cx="2798" cy="2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9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2544" y="2218"/>
                    <a:ext cx="2798" cy="2102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IN"/>
                  </a:p>
                </p:txBody>
              </p:sp>
            </p:grpSp>
            <p:pic>
              <p:nvPicPr>
                <p:cNvPr id="17" name="Picture 16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51784" b="3798"/>
                <a:stretch>
                  <a:fillRect/>
                </a:stretch>
              </p:blipFill>
              <p:spPr bwMode="auto">
                <a:xfrm>
                  <a:off x="384" y="336"/>
                  <a:ext cx="3894" cy="36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5664200" y="5403056"/>
            <a:ext cx="1452563" cy="6064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zh-TW" sz="1600" b="1">
                <a:solidFill>
                  <a:schemeClr val="tx2"/>
                </a:solidFill>
                <a:latin typeface="Helvetica" panose="020B0604020202020204" pitchFamily="34" charset="0"/>
                <a:ea typeface="新細明體" charset="-120"/>
              </a:rPr>
              <a:t>Diastolic</a:t>
            </a:r>
          </a:p>
          <a:p>
            <a:pPr algn="ctr" eaLnBrk="1" hangingPunct="1"/>
            <a:r>
              <a:rPr lang="en-US" altLang="zh-TW" sz="1600" b="1">
                <a:solidFill>
                  <a:schemeClr val="tx2"/>
                </a:solidFill>
                <a:latin typeface="Helvetica" panose="020B0604020202020204" pitchFamily="34" charset="0"/>
                <a:ea typeface="新細明體" charset="-120"/>
              </a:rPr>
              <a:t>Heart Failure</a:t>
            </a:r>
          </a:p>
        </p:txBody>
      </p:sp>
      <p:pic>
        <p:nvPicPr>
          <p:cNvPr id="7" name="Picture 6" descr="NEJM-fig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443" t="15555" r="56667" b="60742"/>
          <a:stretch>
            <a:fillRect/>
          </a:stretch>
        </p:blipFill>
        <p:spPr bwMode="auto">
          <a:xfrm>
            <a:off x="7620000" y="2521744"/>
            <a:ext cx="2362200" cy="2224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0122 S55 S3 C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007" t="17331" r="31236" b="35844"/>
          <a:stretch>
            <a:fillRect/>
          </a:stretch>
        </p:blipFill>
        <p:spPr bwMode="auto">
          <a:xfrm>
            <a:off x="7620000" y="4750594"/>
            <a:ext cx="2362200" cy="205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533" t="12712" r="26843" b="29117"/>
          <a:stretch>
            <a:fillRect/>
          </a:stretch>
        </p:blipFill>
        <p:spPr bwMode="auto">
          <a:xfrm>
            <a:off x="7239000" y="7144"/>
            <a:ext cx="2971800" cy="2600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5168900" y="6393656"/>
            <a:ext cx="2005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ea typeface="新細明體" charset="-120"/>
              </a:rPr>
              <a:t>Aurigemma, Zile, Gaasch</a:t>
            </a:r>
          </a:p>
          <a:p>
            <a:pPr algn="ctr"/>
            <a:r>
              <a:rPr lang="en-US" altLang="zh-TW" sz="1200" b="1">
                <a:ea typeface="新細明體" charset="-120"/>
              </a:rPr>
              <a:t>Circulation 2005</a:t>
            </a:r>
          </a:p>
        </p:txBody>
      </p:sp>
    </p:spTree>
    <p:extLst>
      <p:ext uri="{BB962C8B-B14F-4D97-AF65-F5344CB8AC3E}">
        <p14:creationId xmlns="" xmlns:p14="http://schemas.microsoft.com/office/powerpoint/2010/main" val="309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/>
              <a:t>Diagnosing </a:t>
            </a:r>
            <a:r>
              <a:rPr lang="en-US" sz="4000" b="1" dirty="0" err="1" smtClean="0"/>
              <a:t>HFpEF</a:t>
            </a:r>
            <a:r>
              <a:rPr lang="en-US" sz="4000" b="1" dirty="0" smtClean="0"/>
              <a:t>-diligence &amp;</a:t>
            </a:r>
            <a:r>
              <a:rPr lang="en-US" sz="4000" b="1" dirty="0" err="1" smtClean="0"/>
              <a:t>hypervigilence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STEP </a:t>
            </a:r>
            <a:r>
              <a:rPr lang="en-US" dirty="0" smtClean="0"/>
              <a:t>1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Signs and symptoms of heart failure</a:t>
            </a:r>
          </a:p>
          <a:p>
            <a:pPr>
              <a:buNone/>
            </a:pPr>
            <a:endParaRPr lang="en-US" dirty="0" smtClean="0"/>
          </a:p>
          <a:p>
            <a:r>
              <a:rPr lang="en-IN" dirty="0" smtClean="0"/>
              <a:t>Reduced exercise tolerance, </a:t>
            </a:r>
            <a:r>
              <a:rPr lang="en-IN" dirty="0" err="1" smtClean="0"/>
              <a:t>dyspnea</a:t>
            </a:r>
            <a:r>
              <a:rPr lang="en-IN" dirty="0" smtClean="0"/>
              <a:t> on exertion, </a:t>
            </a:r>
            <a:r>
              <a:rPr lang="en-IN" dirty="0" err="1" smtClean="0"/>
              <a:t>orthopnea</a:t>
            </a:r>
            <a:r>
              <a:rPr lang="en-IN" dirty="0" smtClean="0"/>
              <a:t>, paroxysmal nocturnal </a:t>
            </a:r>
            <a:r>
              <a:rPr lang="en-IN" dirty="0" err="1" smtClean="0"/>
              <a:t>dyspnea</a:t>
            </a:r>
            <a:r>
              <a:rPr lang="en-IN" dirty="0" smtClean="0"/>
              <a:t>, peripheral </a:t>
            </a:r>
            <a:r>
              <a:rPr lang="en-IN" dirty="0" err="1" smtClean="0"/>
              <a:t>edema</a:t>
            </a:r>
            <a:endParaRPr lang="en-IN" dirty="0" smtClean="0"/>
          </a:p>
          <a:p>
            <a:endParaRPr lang="en-US" dirty="0" smtClean="0"/>
          </a:p>
          <a:p>
            <a:r>
              <a:rPr lang="en-US" dirty="0" smtClean="0"/>
              <a:t>LV S4/S3 , Basal fine </a:t>
            </a:r>
            <a:r>
              <a:rPr lang="en-US" dirty="0" err="1" smtClean="0"/>
              <a:t>crepitations</a:t>
            </a:r>
            <a:endParaRPr lang="en-US" dirty="0" smtClean="0"/>
          </a:p>
          <a:p>
            <a:endParaRPr lang="en-IN" dirty="0" smtClean="0"/>
          </a:p>
          <a:p>
            <a:r>
              <a:rPr lang="en-US" b="1" dirty="0" smtClean="0"/>
              <a:t>no clinical features </a:t>
            </a:r>
            <a:r>
              <a:rPr lang="en-US" dirty="0" smtClean="0"/>
              <a:t>(symptoms, signs, or chest radiograph findings) </a:t>
            </a:r>
            <a:r>
              <a:rPr lang="en-US" b="1" dirty="0" smtClean="0"/>
              <a:t>can be used to reliably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74" y="221172"/>
            <a:ext cx="5369393" cy="63625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8" y="379988"/>
            <a:ext cx="5520409" cy="60448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447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Preserved EF of &gt;50%,  LVEDV&lt;97ml/m2</a:t>
            </a:r>
            <a:endParaRPr lang="en-IN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Lab: NT </a:t>
            </a:r>
            <a:r>
              <a:rPr lang="en-IN" dirty="0" err="1" smtClean="0"/>
              <a:t>probnp</a:t>
            </a:r>
            <a:r>
              <a:rPr lang="en-IN" dirty="0" smtClean="0"/>
              <a:t> 627 </a:t>
            </a:r>
          </a:p>
          <a:p>
            <a:r>
              <a:rPr lang="en-US" dirty="0" smtClean="0"/>
              <a:t>Screening Echo –LVH, LAA, EF-76%</a:t>
            </a:r>
          </a:p>
          <a:p>
            <a:pPr>
              <a:buNone/>
            </a:pPr>
            <a:r>
              <a:rPr lang="en-US" dirty="0" smtClean="0"/>
              <a:t>              </a:t>
            </a:r>
            <a:r>
              <a:rPr lang="en-IN" dirty="0" smtClean="0"/>
              <a:t>Normal LV dimensions</a:t>
            </a:r>
          </a:p>
          <a:p>
            <a:pPr marL="457200" lvl="1" indent="0">
              <a:buNone/>
            </a:pPr>
            <a:r>
              <a:rPr lang="en-IN" dirty="0" smtClean="0"/>
              <a:t>            LAVI:36%</a:t>
            </a:r>
          </a:p>
          <a:p>
            <a:pPr marL="457200" lvl="1" indent="0">
              <a:buNone/>
            </a:pPr>
            <a:r>
              <a:rPr lang="en-IN" dirty="0" smtClean="0"/>
              <a:t>	DT – 140ms , e’ =4 cm/s: E/e’ = 16</a:t>
            </a:r>
          </a:p>
          <a:p>
            <a:r>
              <a:rPr lang="en-IN" dirty="0" smtClean="0"/>
              <a:t>CAG: Normal coronaries</a:t>
            </a:r>
          </a:p>
          <a:p>
            <a:endParaRPr lang="en-US" dirty="0" smtClean="0"/>
          </a:p>
          <a:p>
            <a:pPr>
              <a:buNone/>
            </a:pPr>
            <a:r>
              <a:rPr lang="en-US" sz="3600" b="1" dirty="0" smtClean="0"/>
              <a:t>                           </a:t>
            </a:r>
            <a:r>
              <a:rPr lang="en-IN" sz="3600" b="1" dirty="0" smtClean="0"/>
              <a:t>DIAGNOSIS ?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6223"/>
          </a:xfrm>
        </p:spPr>
        <p:txBody>
          <a:bodyPr/>
          <a:lstStyle/>
          <a:p>
            <a:r>
              <a:rPr lang="en-US" dirty="0" smtClean="0"/>
              <a:t>STEP 3 – Increase in biomarkers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625" y="1041009"/>
            <a:ext cx="11016175" cy="558487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BNP and NT-</a:t>
            </a:r>
            <a:r>
              <a:rPr lang="en-US" b="1" dirty="0" err="1" smtClean="0"/>
              <a:t>proBNP</a:t>
            </a:r>
            <a:endParaRPr lang="en-US" b="1" dirty="0" smtClean="0"/>
          </a:p>
          <a:p>
            <a:r>
              <a:rPr lang="en-US" dirty="0" smtClean="0"/>
              <a:t>lower than in patients with </a:t>
            </a:r>
            <a:r>
              <a:rPr lang="en-US" dirty="0" err="1" smtClean="0"/>
              <a:t>HFrEF</a:t>
            </a:r>
            <a:r>
              <a:rPr lang="en-US" dirty="0" smtClean="0"/>
              <a:t>-smaller LV cavity and thicker LV walls -  end diastolic wall stress is less</a:t>
            </a:r>
          </a:p>
          <a:p>
            <a:r>
              <a:rPr lang="en-US" dirty="0" smtClean="0"/>
              <a:t>increased BNP is directly related to LV diastolic filling pressure and end diastolic wall stress</a:t>
            </a:r>
          </a:p>
          <a:p>
            <a:r>
              <a:rPr lang="en-US" dirty="0" smtClean="0"/>
              <a:t>lower in obese patients and higher in women, older persons, and patients with concomitant pulmonary disease (chronic obstructive disease, pulmonary hypertension, pulmonary embolus) and renal dysfunction</a:t>
            </a:r>
          </a:p>
          <a:p>
            <a:endParaRPr lang="en-US" dirty="0" smtClean="0"/>
          </a:p>
          <a:p>
            <a:r>
              <a:rPr lang="en-US" dirty="0" smtClean="0"/>
              <a:t>Consider higher cutoff in setting of AF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BNP of 100 pg/</a:t>
            </a:r>
            <a:r>
              <a:rPr lang="en-US" b="1" dirty="0" err="1" smtClean="0">
                <a:solidFill>
                  <a:srgbClr val="FF0000"/>
                </a:solidFill>
              </a:rPr>
              <a:t>mL</a:t>
            </a:r>
            <a:r>
              <a:rPr lang="en-US" b="1" dirty="0" smtClean="0">
                <a:solidFill>
                  <a:srgbClr val="FF0000"/>
                </a:solidFill>
              </a:rPr>
              <a:t> and for NT-</a:t>
            </a:r>
            <a:r>
              <a:rPr lang="en-US" b="1" dirty="0" err="1" smtClean="0">
                <a:solidFill>
                  <a:srgbClr val="FF0000"/>
                </a:solidFill>
              </a:rPr>
              <a:t>proBNP</a:t>
            </a:r>
            <a:r>
              <a:rPr lang="en-US" b="1" dirty="0" smtClean="0">
                <a:solidFill>
                  <a:srgbClr val="FF0000"/>
                </a:solidFill>
              </a:rPr>
              <a:t> of 400 pg/</a:t>
            </a:r>
            <a:r>
              <a:rPr lang="en-US" b="1" dirty="0" err="1" smtClean="0">
                <a:solidFill>
                  <a:srgbClr val="FF0000"/>
                </a:solidFill>
              </a:rPr>
              <a:t>mL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>
                <a:solidFill>
                  <a:srgbClr val="FF0000"/>
                </a:solidFill>
              </a:rPr>
              <a:t>(Acute s</a:t>
            </a:r>
            <a:r>
              <a:rPr lang="en-US" b="1" i="1" dirty="0" smtClean="0">
                <a:solidFill>
                  <a:srgbClr val="FF0000"/>
                </a:solidFill>
              </a:rPr>
              <a:t>etting)</a:t>
            </a:r>
          </a:p>
          <a:p>
            <a:pPr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    BNP of 35pg/</a:t>
            </a:r>
            <a:r>
              <a:rPr lang="en-US" b="1" i="1" dirty="0" err="1" smtClean="0">
                <a:solidFill>
                  <a:srgbClr val="FF0000"/>
                </a:solidFill>
              </a:rPr>
              <a:t>mL</a:t>
            </a:r>
            <a:r>
              <a:rPr lang="en-US" b="1" i="1" dirty="0" smtClean="0">
                <a:solidFill>
                  <a:srgbClr val="FF0000"/>
                </a:solidFill>
              </a:rPr>
              <a:t> and for NT-</a:t>
            </a:r>
            <a:r>
              <a:rPr lang="en-US" b="1" i="1" dirty="0" err="1" smtClean="0">
                <a:solidFill>
                  <a:srgbClr val="FF0000"/>
                </a:solidFill>
              </a:rPr>
              <a:t>proBNP</a:t>
            </a:r>
            <a:r>
              <a:rPr lang="en-US" b="1" i="1" dirty="0" smtClean="0">
                <a:solidFill>
                  <a:srgbClr val="FF0000"/>
                </a:solidFill>
              </a:rPr>
              <a:t> of 125 pg/ml (Chronic setting)</a:t>
            </a:r>
            <a:endParaRPr lang="en-US" i="1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New FDA–approved </a:t>
            </a:r>
            <a:r>
              <a:rPr lang="en-US" dirty="0" smtClean="0"/>
              <a:t>biomarkers (e.g. soluble ST2, </a:t>
            </a:r>
            <a:r>
              <a:rPr lang="en-US" dirty="0" err="1" smtClean="0"/>
              <a:t>galectin</a:t>
            </a:r>
            <a:r>
              <a:rPr lang="en-US" dirty="0" smtClean="0"/>
              <a:t> 3), as well as others still under development (e.g., TIMP-1)</a:t>
            </a:r>
            <a:endParaRPr lang="en-IN" dirty="0" smtClean="0"/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625" y="365125"/>
            <a:ext cx="11016175" cy="1325563"/>
          </a:xfrm>
        </p:spPr>
        <p:txBody>
          <a:bodyPr/>
          <a:lstStyle/>
          <a:p>
            <a:r>
              <a:rPr lang="en-US" dirty="0" smtClean="0"/>
              <a:t>Heart as an endocrine organ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151" y="1825625"/>
            <a:ext cx="11633981" cy="4351338"/>
          </a:xfrm>
        </p:spPr>
        <p:txBody>
          <a:bodyPr/>
          <a:lstStyle/>
          <a:p>
            <a:r>
              <a:rPr lang="en-US" dirty="0" smtClean="0"/>
              <a:t>ANP – secreted by ventricle in response to stress</a:t>
            </a:r>
          </a:p>
          <a:p>
            <a:endParaRPr lang="en-US" dirty="0" smtClean="0"/>
          </a:p>
          <a:p>
            <a:r>
              <a:rPr lang="en-US" dirty="0" smtClean="0"/>
              <a:t>BNP/NT-</a:t>
            </a:r>
            <a:r>
              <a:rPr lang="en-US" dirty="0" err="1" smtClean="0"/>
              <a:t>ProBNP</a:t>
            </a:r>
            <a:r>
              <a:rPr lang="en-US" dirty="0" smtClean="0"/>
              <a:t> – secreted by ventricle in </a:t>
            </a:r>
            <a:r>
              <a:rPr lang="en-US" dirty="0" err="1" smtClean="0"/>
              <a:t>repsonse</a:t>
            </a:r>
            <a:r>
              <a:rPr lang="en-US" dirty="0" smtClean="0"/>
              <a:t> to increase in wall stress</a:t>
            </a:r>
            <a:r>
              <a:rPr lang="en-IN" dirty="0" smtClean="0"/>
              <a:t> (First derived from porcine brain)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err="1" smtClean="0"/>
              <a:t>Prehormonal</a:t>
            </a:r>
            <a:r>
              <a:rPr lang="en-US" dirty="0" smtClean="0"/>
              <a:t> BNP cleaved to form BNP &amp; NT Pro BNP</a:t>
            </a:r>
          </a:p>
          <a:p>
            <a:pPr>
              <a:buNone/>
            </a:pPr>
            <a:r>
              <a:rPr lang="en-US" dirty="0" smtClean="0"/>
              <a:t>NT Pro BNP – no biological function (half life 90-120mins)</a:t>
            </a:r>
          </a:p>
          <a:p>
            <a:pPr>
              <a:buNone/>
            </a:pPr>
            <a:r>
              <a:rPr lang="en-US" dirty="0" smtClean="0"/>
              <a:t>BNP – </a:t>
            </a:r>
            <a:r>
              <a:rPr lang="en-US" dirty="0" err="1" smtClean="0"/>
              <a:t>Vasodilation,natriuresis</a:t>
            </a:r>
            <a:r>
              <a:rPr lang="en-US" dirty="0" smtClean="0"/>
              <a:t>, inhibits RAAS/SNS(half life-20mins)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Table1-Factors-Influencing-Natriuretic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708" y="492368"/>
            <a:ext cx="11141612" cy="6161649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80188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BNP/NT </a:t>
            </a:r>
            <a:r>
              <a:rPr lang="en-US" dirty="0" err="1" smtClean="0"/>
              <a:t>ProBNP</a:t>
            </a:r>
            <a:r>
              <a:rPr lang="en-US" dirty="0" smtClean="0"/>
              <a:t> excellent negative predictive value</a:t>
            </a:r>
          </a:p>
          <a:p>
            <a:endParaRPr lang="en-US" dirty="0" smtClean="0"/>
          </a:p>
          <a:p>
            <a:r>
              <a:rPr lang="en-US" b="1" dirty="0" smtClean="0"/>
              <a:t>USED TO  RULE OUT HEART FAILURE &amp; NOT TO RULE IN HEART FAILURE</a:t>
            </a:r>
          </a:p>
          <a:p>
            <a:endParaRPr lang="en-US" b="1" dirty="0" smtClean="0"/>
          </a:p>
          <a:p>
            <a:r>
              <a:rPr lang="en-US" b="1" dirty="0" smtClean="0"/>
              <a:t>Non elevated levels rules out heart failure</a:t>
            </a:r>
          </a:p>
          <a:p>
            <a:endParaRPr lang="en-US" b="1" dirty="0" smtClean="0"/>
          </a:p>
          <a:p>
            <a:r>
              <a:rPr lang="en-US" b="1" dirty="0" err="1" smtClean="0"/>
              <a:t>Eleavted</a:t>
            </a:r>
            <a:r>
              <a:rPr lang="en-US" b="1" dirty="0" smtClean="0"/>
              <a:t> levels don’t diagnose heart failure on its own</a:t>
            </a:r>
          </a:p>
          <a:p>
            <a:endParaRPr lang="en-US" b="1" dirty="0" smtClean="0"/>
          </a:p>
          <a:p>
            <a:r>
              <a:rPr lang="en-US" dirty="0" smtClean="0"/>
              <a:t>Higher levels correlate with </a:t>
            </a:r>
            <a:r>
              <a:rPr lang="en-US" dirty="0" err="1" smtClean="0"/>
              <a:t>hugher</a:t>
            </a:r>
            <a:r>
              <a:rPr lang="en-US" dirty="0" smtClean="0"/>
              <a:t> mortality</a:t>
            </a:r>
          </a:p>
          <a:p>
            <a:endParaRPr lang="en-US" dirty="0" smtClean="0"/>
          </a:p>
          <a:p>
            <a:r>
              <a:rPr lang="en-US" dirty="0" smtClean="0"/>
              <a:t>Serial levels of more importance than single value –assess therapeutic response</a:t>
            </a:r>
            <a:endParaRPr lang="en-IN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9" y="942535"/>
            <a:ext cx="12337367" cy="368324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STEP </a:t>
            </a:r>
            <a:r>
              <a:rPr lang="en-US" sz="4000" b="1" dirty="0" smtClean="0"/>
              <a:t>4 </a:t>
            </a:r>
            <a:r>
              <a:rPr lang="en-US" b="1" dirty="0" smtClean="0"/>
              <a:t>: </a:t>
            </a:r>
            <a:r>
              <a:rPr lang="en-US" sz="3100" b="1" dirty="0" smtClean="0"/>
              <a:t>Structural or filling abnormality by echocardiography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Identifying </a:t>
            </a:r>
            <a:r>
              <a:rPr lang="en-US" dirty="0" smtClean="0"/>
              <a:t>filling abnormality</a:t>
            </a:r>
            <a:endParaRPr lang="en-IN" dirty="0"/>
          </a:p>
        </p:txBody>
      </p:sp>
      <p:pic>
        <p:nvPicPr>
          <p:cNvPr id="4" name="Content Placeholder 3" descr="16ff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4905" y="2391508"/>
            <a:ext cx="8384344" cy="389675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b="1" dirty="0" smtClean="0"/>
              <a:t>Classification of diastolic dysfunction</a:t>
            </a:r>
            <a:br>
              <a:rPr lang="en-IN" sz="2800" b="1" dirty="0" smtClean="0"/>
            </a:br>
            <a:r>
              <a:rPr lang="en-IN" sz="2800" b="1" dirty="0" smtClean="0"/>
              <a:t> (Myocardial inflow </a:t>
            </a:r>
            <a:r>
              <a:rPr lang="en-IN" sz="2800" b="1" dirty="0" err="1" smtClean="0"/>
              <a:t>doppler</a:t>
            </a:r>
            <a:r>
              <a:rPr lang="en-IN" sz="2800" b="1" dirty="0" smtClean="0"/>
              <a:t> &amp; Tissue </a:t>
            </a:r>
            <a:r>
              <a:rPr lang="en-IN" sz="2800" b="1" dirty="0" err="1" smtClean="0"/>
              <a:t>doppler</a:t>
            </a:r>
            <a:r>
              <a:rPr lang="en-IN" sz="2800" b="1" dirty="0" smtClean="0"/>
              <a:t>)</a:t>
            </a:r>
            <a:endParaRPr lang="en-IN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2101" y="2743200"/>
            <a:ext cx="10363200" cy="4114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000" dirty="0" smtClean="0"/>
              <a:t>Grade  1      : ( Mild)                    </a:t>
            </a:r>
            <a:r>
              <a:rPr lang="en-IN" sz="2000" dirty="0"/>
              <a:t>I</a:t>
            </a:r>
            <a:r>
              <a:rPr lang="en-IN" sz="2000" dirty="0" smtClean="0"/>
              <a:t>mpaired relaxation with normal filling pressure.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Grade  2      </a:t>
            </a:r>
            <a:r>
              <a:rPr lang="en-IN" sz="2000" dirty="0" smtClean="0">
                <a:sym typeface="Wingdings" pitchFamily="2" charset="2"/>
              </a:rPr>
              <a:t>: (Moderate)              Pseudo normalized mitral flow pattern.</a:t>
            </a:r>
            <a:endParaRPr lang="en-IN" sz="2000" dirty="0" smtClean="0"/>
          </a:p>
          <a:p>
            <a:pPr>
              <a:lnSpc>
                <a:spcPct val="150000"/>
              </a:lnSpc>
            </a:pPr>
            <a:r>
              <a:rPr lang="en-IN" sz="2000" dirty="0" smtClean="0"/>
              <a:t>Grade  3      : (Severe Reversible)  Reversible restrictive with high filling pressure.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Grade  4      : (severe Irreversible) Irreversible restrictive with high filling pressure.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301632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296" y="937755"/>
            <a:ext cx="10619704" cy="51063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IN" sz="3200" b="1" dirty="0"/>
              <a:t>Grade  </a:t>
            </a:r>
            <a:r>
              <a:rPr lang="en-IN" sz="3200" b="1" dirty="0" smtClean="0"/>
              <a:t>1: </a:t>
            </a:r>
            <a:r>
              <a:rPr lang="en-IN" sz="3200" b="1" dirty="0"/>
              <a:t>( </a:t>
            </a:r>
            <a:r>
              <a:rPr lang="en-IN" sz="3200" b="1" dirty="0" smtClean="0"/>
              <a:t>Mild)Impaired </a:t>
            </a:r>
            <a:r>
              <a:rPr lang="en-IN" sz="3200" b="1" dirty="0"/>
              <a:t>relaxation with normal filling </a:t>
            </a:r>
            <a:r>
              <a:rPr lang="en-IN" sz="3200" b="1" dirty="0" smtClean="0"/>
              <a:t>pressure</a:t>
            </a:r>
            <a:endParaRPr lang="en-IN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698" y="2153270"/>
            <a:ext cx="11951594" cy="574397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000" dirty="0" smtClean="0"/>
              <a:t>Earliest abnormality is </a:t>
            </a:r>
            <a:r>
              <a:rPr lang="en-IN" sz="2000" b="1" dirty="0" smtClean="0"/>
              <a:t>impaired relaxation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Mild diastolic dysfunction with slow LV relaxation</a:t>
            </a:r>
          </a:p>
          <a:p>
            <a:pPr>
              <a:lnSpc>
                <a:spcPct val="150000"/>
              </a:lnSpc>
            </a:pPr>
            <a:r>
              <a:rPr lang="en-IN" sz="2000" dirty="0" err="1" smtClean="0"/>
              <a:t>Haemodynamically</a:t>
            </a:r>
            <a:r>
              <a:rPr lang="en-IN" sz="2000" dirty="0" smtClean="0"/>
              <a:t> causes delay in the LV pressure curve during </a:t>
            </a:r>
            <a:r>
              <a:rPr lang="en-IN" sz="2000" dirty="0" err="1" smtClean="0"/>
              <a:t>iso</a:t>
            </a:r>
            <a:r>
              <a:rPr lang="en-IN" sz="2000" dirty="0" smtClean="0"/>
              <a:t> volumetric relaxation</a:t>
            </a:r>
          </a:p>
          <a:p>
            <a:pPr>
              <a:lnSpc>
                <a:spcPct val="150000"/>
              </a:lnSpc>
            </a:pPr>
            <a:r>
              <a:rPr lang="en-IN" sz="2000" b="1" dirty="0" smtClean="0"/>
              <a:t>Prolongs IVRT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Rate of deceleration  of early mitral flow decreases thereby </a:t>
            </a:r>
            <a:r>
              <a:rPr lang="en-IN" sz="2000" b="1" dirty="0" smtClean="0"/>
              <a:t>DT is prolonged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Mitral flow during atrial systole increased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Filling pressures are normal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303979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Image result for grade 1 diastolic dysfunction doppler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247" y="702750"/>
            <a:ext cx="5719505" cy="56136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5096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829149"/>
            <a:ext cx="10515600" cy="61366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IN" sz="3200" b="1" dirty="0"/>
              <a:t>Grade  </a:t>
            </a:r>
            <a:r>
              <a:rPr lang="en-IN" sz="3200" b="1" dirty="0" smtClean="0"/>
              <a:t>2 </a:t>
            </a:r>
            <a:r>
              <a:rPr lang="en-IN" sz="3200" b="1" dirty="0">
                <a:sym typeface="Wingdings" pitchFamily="2" charset="2"/>
              </a:rPr>
              <a:t>: (</a:t>
            </a:r>
            <a:r>
              <a:rPr lang="en-IN" sz="3200" b="1" dirty="0" smtClean="0">
                <a:sym typeface="Wingdings" pitchFamily="2" charset="2"/>
              </a:rPr>
              <a:t>Moderate)Pseudo </a:t>
            </a:r>
            <a:r>
              <a:rPr lang="en-IN" sz="3200" b="1" dirty="0">
                <a:sym typeface="Wingdings" pitchFamily="2" charset="2"/>
              </a:rPr>
              <a:t>normalized mitral flow </a:t>
            </a:r>
            <a:r>
              <a:rPr lang="en-IN" sz="3200" b="1" dirty="0" smtClean="0">
                <a:sym typeface="Wingdings" pitchFamily="2" charset="2"/>
              </a:rPr>
              <a:t>pattern</a:t>
            </a:r>
            <a:endParaRPr lang="en-IN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710" y="2344238"/>
            <a:ext cx="11887200" cy="4806995"/>
          </a:xfrm>
        </p:spPr>
        <p:txBody>
          <a:bodyPr>
            <a:normAutofit/>
          </a:bodyPr>
          <a:lstStyle/>
          <a:p>
            <a:r>
              <a:rPr lang="en-US" sz="2000" dirty="0"/>
              <a:t>increase in LA pressure and there is restoration of the early diastolic </a:t>
            </a:r>
            <a:r>
              <a:rPr lang="en-US" sz="2000" dirty="0" smtClean="0"/>
              <a:t>pressure gradient </a:t>
            </a:r>
            <a:r>
              <a:rPr lang="en-US" sz="2000" dirty="0"/>
              <a:t>despite increased early diastolic LV </a:t>
            </a:r>
            <a:r>
              <a:rPr lang="en-US" sz="2000" dirty="0" smtClean="0"/>
              <a:t>pressures</a:t>
            </a:r>
          </a:p>
          <a:p>
            <a:r>
              <a:rPr lang="en-US" sz="2000" dirty="0" smtClean="0"/>
              <a:t>E </a:t>
            </a:r>
            <a:r>
              <a:rPr lang="en-US" sz="2000" dirty="0"/>
              <a:t>wave </a:t>
            </a:r>
            <a:r>
              <a:rPr lang="en-US" sz="2000" dirty="0" smtClean="0"/>
              <a:t>to return to </a:t>
            </a:r>
            <a:r>
              <a:rPr lang="en-US" sz="2000" dirty="0"/>
              <a:t>normal range (</a:t>
            </a:r>
            <a:r>
              <a:rPr lang="en-US" sz="2000" dirty="0" err="1"/>
              <a:t>pseudonormal</a:t>
            </a:r>
            <a:r>
              <a:rPr lang="en-US" sz="2000" dirty="0"/>
              <a:t> mitral inflow pattern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Displacement </a:t>
            </a:r>
            <a:r>
              <a:rPr lang="en-US" sz="2000" dirty="0"/>
              <a:t>of the left ventricle onto a steeper</a:t>
            </a:r>
          </a:p>
          <a:p>
            <a:r>
              <a:rPr lang="en-US" sz="2000" dirty="0"/>
              <a:t>portion of the pressure-volume curve results in a </a:t>
            </a:r>
            <a:r>
              <a:rPr lang="en-US" sz="2000" b="1" dirty="0"/>
              <a:t>shortening of the </a:t>
            </a:r>
            <a:r>
              <a:rPr lang="en-US" sz="2000" b="1" dirty="0" smtClean="0"/>
              <a:t>DT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slower </a:t>
            </a:r>
            <a:r>
              <a:rPr lang="en-US" sz="2000" dirty="0"/>
              <a:t>relaxation, the </a:t>
            </a:r>
            <a:r>
              <a:rPr lang="en-US" sz="2000" b="1" dirty="0"/>
              <a:t>e′ </a:t>
            </a:r>
            <a:r>
              <a:rPr lang="en-US" sz="2000" b="1" dirty="0" smtClean="0"/>
              <a:t>is delayed</a:t>
            </a:r>
            <a:r>
              <a:rPr lang="en-US" sz="2000" dirty="0"/>
              <a:t>, occurring after the </a:t>
            </a:r>
            <a:r>
              <a:rPr lang="en-US" sz="2000" dirty="0" smtClean="0"/>
              <a:t>E</a:t>
            </a:r>
          </a:p>
          <a:p>
            <a:r>
              <a:rPr lang="en-IN" sz="2000" dirty="0" smtClean="0"/>
              <a:t>Pulmonary venous flow shows </a:t>
            </a:r>
            <a:r>
              <a:rPr lang="en-IN" sz="2000" b="1" dirty="0" smtClean="0"/>
              <a:t>diastolic predominance</a:t>
            </a:r>
            <a:endParaRPr lang="en-IN" sz="2000" b="1" dirty="0"/>
          </a:p>
        </p:txBody>
      </p:sp>
    </p:spTree>
    <p:extLst>
      <p:ext uri="{BB962C8B-B14F-4D97-AF65-F5344CB8AC3E}">
        <p14:creationId xmlns="" xmlns:p14="http://schemas.microsoft.com/office/powerpoint/2010/main" val="382147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8587" y="2083382"/>
            <a:ext cx="8346163" cy="39696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566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 smtClean="0"/>
              <a:t>  </a:t>
            </a:r>
            <a:r>
              <a:rPr lang="en-IN" b="1" dirty="0">
                <a:solidFill>
                  <a:schemeClr val="accent5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is </a:t>
            </a:r>
            <a:r>
              <a:rPr lang="en-US" dirty="0" smtClean="0"/>
              <a:t>HF-PEF ?</a:t>
            </a:r>
            <a:endParaRPr lang="en-US" dirty="0"/>
          </a:p>
          <a:p>
            <a:r>
              <a:rPr lang="en-US" dirty="0"/>
              <a:t>How Prevalent is it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/>
              <a:t>Who are these patients</a:t>
            </a:r>
            <a:r>
              <a:rPr lang="en-US" dirty="0" smtClean="0"/>
              <a:t>?</a:t>
            </a:r>
          </a:p>
          <a:p>
            <a:r>
              <a:rPr lang="en-US" dirty="0" smtClean="0"/>
              <a:t>How do they present clinically?</a:t>
            </a:r>
            <a:endParaRPr lang="en-US" dirty="0"/>
          </a:p>
          <a:p>
            <a:r>
              <a:rPr lang="en-US" dirty="0"/>
              <a:t>What is the pathophysiology?</a:t>
            </a:r>
          </a:p>
          <a:p>
            <a:r>
              <a:rPr lang="en-US" dirty="0"/>
              <a:t>How do you diagnose it?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What is the prognosis? </a:t>
            </a:r>
          </a:p>
          <a:p>
            <a:r>
              <a:rPr lang="en-US" dirty="0"/>
              <a:t>How to treat it</a:t>
            </a:r>
            <a:r>
              <a:rPr lang="en-US" dirty="0" smtClean="0"/>
              <a:t>?</a:t>
            </a:r>
          </a:p>
          <a:p>
            <a:r>
              <a:rPr lang="en-US" dirty="0" smtClean="0"/>
              <a:t>Previous questions asked ?</a:t>
            </a:r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51955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621550"/>
            <a:ext cx="11840308" cy="49776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IN" sz="2400" b="1" dirty="0"/>
              <a:t>Grade  3  </a:t>
            </a:r>
            <a:r>
              <a:rPr lang="en-IN" sz="2400" b="1" dirty="0" smtClean="0"/>
              <a:t> </a:t>
            </a:r>
            <a:r>
              <a:rPr lang="en-IN" sz="2400" b="1" dirty="0"/>
              <a:t>: (Severe Reversible)  Reversible restrictive with high filling pressure.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104" y="2409503"/>
            <a:ext cx="11099684" cy="5840568"/>
          </a:xfrm>
        </p:spPr>
        <p:txBody>
          <a:bodyPr>
            <a:normAutofit/>
          </a:bodyPr>
          <a:lstStyle/>
          <a:p>
            <a:r>
              <a:rPr lang="en-IN" sz="2000" dirty="0"/>
              <a:t>markedly </a:t>
            </a:r>
            <a:r>
              <a:rPr lang="en-IN" sz="2000" dirty="0" smtClean="0"/>
              <a:t>slowed </a:t>
            </a:r>
            <a:r>
              <a:rPr lang="en-US" sz="2000" dirty="0" smtClean="0"/>
              <a:t>relaxation </a:t>
            </a:r>
            <a:r>
              <a:rPr lang="en-US" sz="2000" dirty="0"/>
              <a:t>and elevated LA </a:t>
            </a:r>
            <a:r>
              <a:rPr lang="en-US" sz="2000" dirty="0" smtClean="0"/>
              <a:t>pressure </a:t>
            </a:r>
          </a:p>
          <a:p>
            <a:endParaRPr lang="en-US" sz="2000" dirty="0" smtClean="0"/>
          </a:p>
          <a:p>
            <a:r>
              <a:rPr lang="en-US" sz="2000" dirty="0" smtClean="0"/>
              <a:t>E </a:t>
            </a:r>
            <a:r>
              <a:rPr lang="en-US" sz="2000" dirty="0"/>
              <a:t>increases further, DT becomes very short, and e′ is </a:t>
            </a:r>
            <a:r>
              <a:rPr lang="en-US" sz="2000" dirty="0" smtClean="0"/>
              <a:t>further reduced </a:t>
            </a:r>
            <a:r>
              <a:rPr lang="en-US" sz="2000" dirty="0"/>
              <a:t>and delayed resulting in a marked elevation of </a:t>
            </a:r>
            <a:r>
              <a:rPr lang="en-US" sz="2000" dirty="0" smtClean="0"/>
              <a:t>E/e</a:t>
            </a:r>
          </a:p>
          <a:p>
            <a:endParaRPr lang="en-US" sz="2000" dirty="0" smtClean="0"/>
          </a:p>
          <a:p>
            <a:r>
              <a:rPr lang="en-US" sz="2000" dirty="0" smtClean="0"/>
              <a:t>In severe </a:t>
            </a:r>
            <a:r>
              <a:rPr lang="en-US" sz="2000" dirty="0"/>
              <a:t>diastolic dysfunction, the </a:t>
            </a:r>
            <a:r>
              <a:rPr lang="en-US" sz="2000" dirty="0" smtClean="0"/>
              <a:t>late diastolic </a:t>
            </a:r>
            <a:r>
              <a:rPr lang="en-US" sz="2000" dirty="0"/>
              <a:t>annular velocity (a′) also may be </a:t>
            </a:r>
            <a:r>
              <a:rPr lang="en-US" sz="2000" dirty="0" smtClean="0"/>
              <a:t>reduced</a:t>
            </a:r>
          </a:p>
          <a:p>
            <a:endParaRPr lang="en-US" sz="2000" dirty="0" smtClean="0"/>
          </a:p>
          <a:p>
            <a:r>
              <a:rPr lang="en-IN" sz="2000" dirty="0" smtClean="0"/>
              <a:t>Pulmonary venous flow shows diastolic predominance with prominent flow reversal.</a:t>
            </a:r>
          </a:p>
          <a:p>
            <a:pPr>
              <a:lnSpc>
                <a:spcPct val="150000"/>
              </a:lnSpc>
            </a:pPr>
            <a:r>
              <a:rPr lang="en-IN" sz="2000" dirty="0" err="1" smtClean="0"/>
              <a:t>Ar</a:t>
            </a:r>
            <a:r>
              <a:rPr lang="en-IN" sz="2000" dirty="0" smtClean="0"/>
              <a:t>-A is prolonged (&gt;30).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Reversibility.</a:t>
            </a:r>
          </a:p>
          <a:p>
            <a:pPr>
              <a:lnSpc>
                <a:spcPct val="150000"/>
              </a:lnSpc>
            </a:pPr>
            <a:endParaRPr lang="en-IN" sz="2000" dirty="0" smtClean="0"/>
          </a:p>
          <a:p>
            <a:pPr>
              <a:lnSpc>
                <a:spcPct val="150000"/>
              </a:lnSpc>
            </a:pP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382012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6" y="1676401"/>
            <a:ext cx="6708632" cy="4505067"/>
          </a:xfrm>
        </p:spPr>
      </p:pic>
    </p:spTree>
    <p:extLst>
      <p:ext uri="{BB962C8B-B14F-4D97-AF65-F5344CB8AC3E}">
        <p14:creationId xmlns="" xmlns:p14="http://schemas.microsoft.com/office/powerpoint/2010/main" val="51906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938332"/>
            <a:ext cx="10515600" cy="626548"/>
          </a:xfrm>
        </p:spPr>
        <p:txBody>
          <a:bodyPr>
            <a:normAutofit/>
          </a:bodyPr>
          <a:lstStyle/>
          <a:p>
            <a:r>
              <a:rPr lang="en-IN" sz="2800" b="1" dirty="0" smtClean="0"/>
              <a:t>Grade IV</a:t>
            </a:r>
            <a:endParaRPr lang="en-IN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7431" y="2315507"/>
            <a:ext cx="11990231" cy="57697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000" dirty="0" smtClean="0"/>
              <a:t>Irreversibly restrictive.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Preload manipulation no longer leads to improvement in filling pattern.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Maintaining precarious balance between volume overload and </a:t>
            </a:r>
            <a:r>
              <a:rPr lang="en-IN" sz="2000" dirty="0" err="1" smtClean="0"/>
              <a:t>hypoperfusion</a:t>
            </a:r>
            <a:r>
              <a:rPr lang="en-IN" sz="2000" dirty="0" smtClean="0"/>
              <a:t> can be difficult.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341406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E/e′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</a:t>
            </a:r>
            <a:r>
              <a:rPr lang="en-US" dirty="0"/>
              <a:t>frequently used </a:t>
            </a:r>
            <a:r>
              <a:rPr lang="en-US" dirty="0" smtClean="0"/>
              <a:t>parameter </a:t>
            </a:r>
            <a:r>
              <a:rPr lang="en-US" dirty="0"/>
              <a:t>to estimate LA </a:t>
            </a:r>
            <a:r>
              <a:rPr lang="en-US" dirty="0" smtClean="0"/>
              <a:t>pressure</a:t>
            </a:r>
          </a:p>
          <a:p>
            <a:r>
              <a:rPr lang="en-IN" dirty="0"/>
              <a:t>LAP = (E/e´ x 1.25) + 1.9</a:t>
            </a:r>
            <a:endParaRPr lang="en-US" dirty="0" smtClean="0"/>
          </a:p>
          <a:p>
            <a:r>
              <a:rPr lang="en-US" dirty="0" smtClean="0"/>
              <a:t>found </a:t>
            </a:r>
            <a:r>
              <a:rPr lang="en-US" dirty="0"/>
              <a:t>to correlate with pulmonary capillary wedge pressures (</a:t>
            </a:r>
            <a:r>
              <a:rPr lang="en-US" dirty="0" smtClean="0"/>
              <a:t>PCWPs)</a:t>
            </a:r>
          </a:p>
          <a:p>
            <a:r>
              <a:rPr lang="en-US" b="1" dirty="0"/>
              <a:t>&gt;</a:t>
            </a:r>
            <a:r>
              <a:rPr lang="en-US" b="1" dirty="0" smtClean="0"/>
              <a:t>15 </a:t>
            </a:r>
            <a:r>
              <a:rPr lang="en-US" b="1" dirty="0"/>
              <a:t>has been found clearly </a:t>
            </a:r>
            <a:r>
              <a:rPr lang="en-US" b="1" dirty="0" smtClean="0"/>
              <a:t>to indicate </a:t>
            </a:r>
            <a:r>
              <a:rPr lang="en-US" b="1" dirty="0"/>
              <a:t>elevated </a:t>
            </a:r>
            <a:r>
              <a:rPr lang="en-US" b="1" dirty="0" smtClean="0"/>
              <a:t>PCWP</a:t>
            </a:r>
          </a:p>
          <a:p>
            <a:r>
              <a:rPr lang="en-US" dirty="0" smtClean="0"/>
              <a:t>E/e</a:t>
            </a:r>
            <a:r>
              <a:rPr lang="en-US" dirty="0"/>
              <a:t>′ less than 8 is associated with normal LA </a:t>
            </a:r>
            <a:r>
              <a:rPr lang="en-US" dirty="0" smtClean="0"/>
              <a:t>pressure</a:t>
            </a:r>
            <a:endParaRPr lang="en-US" b="1" dirty="0"/>
          </a:p>
          <a:p>
            <a:r>
              <a:rPr lang="en-US" dirty="0" smtClean="0"/>
              <a:t>The </a:t>
            </a:r>
            <a:r>
              <a:rPr lang="en-US" dirty="0"/>
              <a:t>cutoff value for E/e′ of 15 to recognize elevated LA pressure was obtained using e′ </a:t>
            </a:r>
            <a:r>
              <a:rPr lang="en-US" dirty="0" smtClean="0"/>
              <a:t>velocity from </a:t>
            </a:r>
            <a:r>
              <a:rPr lang="en-US" dirty="0"/>
              <a:t>the medial mitral </a:t>
            </a:r>
            <a:r>
              <a:rPr lang="en-US" dirty="0" smtClean="0"/>
              <a:t>annulus</a:t>
            </a:r>
          </a:p>
          <a:p>
            <a:r>
              <a:rPr lang="en-US" dirty="0" smtClean="0"/>
              <a:t>An average </a:t>
            </a:r>
            <a:r>
              <a:rPr lang="en-US" dirty="0"/>
              <a:t>of the medial and lateral annular velocities has been recommended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50559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Tissue </a:t>
            </a:r>
            <a:r>
              <a:rPr lang="en-US" dirty="0" err="1" smtClean="0"/>
              <a:t>doppler</a:t>
            </a:r>
            <a:r>
              <a:rPr lang="en-US" dirty="0" smtClean="0"/>
              <a:t> – myocardial velocity</a:t>
            </a:r>
            <a:endParaRPr lang="en-IN" dirty="0"/>
          </a:p>
        </p:txBody>
      </p:sp>
      <p:pic>
        <p:nvPicPr>
          <p:cNvPr id="4" name="Content Placeholder 3" descr="image6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1816" y="1843548"/>
            <a:ext cx="4979962" cy="3882003"/>
          </a:xfrm>
        </p:spPr>
      </p:pic>
      <p:pic>
        <p:nvPicPr>
          <p:cNvPr id="2050" name="Picture 2" descr="C:\Users\user\Desktop\PwTV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6348" y="1873045"/>
            <a:ext cx="5191433" cy="3642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Diastology-Dysfunction-Assesment-POCUS-101-1024x63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722" y="182879"/>
            <a:ext cx="10297551" cy="6450037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Identifying structural abnormality</a:t>
            </a:r>
            <a:br>
              <a:rPr lang="en-US" sz="4000" b="1" dirty="0" smtClean="0"/>
            </a:b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40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3600" b="1" dirty="0" smtClean="0"/>
              <a:t>LA Volume Index</a:t>
            </a:r>
            <a:endParaRPr lang="en-US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7376" y="1776249"/>
            <a:ext cx="12054624" cy="493578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Feasible and reliable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Bi Plane method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Apical 4-chamber and 2-chamber views  -</a:t>
            </a:r>
            <a:r>
              <a:rPr lang="en-US" sz="2000" dirty="0" err="1" smtClean="0"/>
              <a:t>circunfernece</a:t>
            </a:r>
            <a:r>
              <a:rPr lang="en-US" sz="2000" dirty="0" smtClean="0"/>
              <a:t> in both views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Signifies cumulative effect of increased filling pressures –LA marker for diastolic </a:t>
            </a:r>
            <a:r>
              <a:rPr lang="en-US" sz="2000" dirty="0" err="1" smtClean="0"/>
              <a:t>dyfunction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b="1" dirty="0" smtClean="0"/>
              <a:t>Normal- 16-34 ml/m</a:t>
            </a:r>
            <a:r>
              <a:rPr lang="en-US" sz="2000" baseline="30000" dirty="0" smtClean="0"/>
              <a:t>2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LA volume index </a:t>
            </a:r>
            <a:r>
              <a:rPr lang="en-US" sz="2000" dirty="0" smtClean="0">
                <a:solidFill>
                  <a:srgbClr val="FF0000"/>
                </a:solidFill>
              </a:rPr>
              <a:t>&gt;34 </a:t>
            </a:r>
            <a:r>
              <a:rPr lang="en-US" sz="2000" dirty="0">
                <a:solidFill>
                  <a:srgbClr val="FF0000"/>
                </a:solidFill>
              </a:rPr>
              <a:t>mL/m</a:t>
            </a:r>
            <a:r>
              <a:rPr lang="en-US" sz="2000" baseline="30000" dirty="0">
                <a:solidFill>
                  <a:srgbClr val="FF0000"/>
                </a:solidFill>
              </a:rPr>
              <a:t>2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is an independent predictor of death, heart failure, atrial fibrillation, and ischemic </a:t>
            </a:r>
            <a:r>
              <a:rPr lang="en-US" sz="2000" dirty="0" smtClean="0"/>
              <a:t>stroke</a:t>
            </a:r>
            <a:r>
              <a:rPr lang="en-US" sz="2000" dirty="0"/>
              <a:t> </a:t>
            </a:r>
            <a:r>
              <a:rPr lang="en-US" sz="2000" dirty="0" smtClean="0"/>
              <a:t>in diastolic dysfunction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b="1" dirty="0"/>
              <a:t>False results- </a:t>
            </a:r>
            <a:r>
              <a:rPr lang="en-US" sz="2000" dirty="0" smtClean="0"/>
              <a:t>Bradycardia, </a:t>
            </a:r>
            <a:r>
              <a:rPr lang="en-US" sz="2000" dirty="0"/>
              <a:t>anemia and other high-output states, atrial flutter or fibrillation, and significant mitral valve </a:t>
            </a:r>
            <a:r>
              <a:rPr lang="en-US" sz="2000" dirty="0" smtClean="0"/>
              <a:t>disease. 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2817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dirty="0" smtClean="0"/>
              <a:t>LVMI</a:t>
            </a:r>
            <a:endParaRPr lang="en-IN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629"/>
          <a:stretch/>
        </p:blipFill>
        <p:spPr>
          <a:xfrm>
            <a:off x="-1" y="1484768"/>
            <a:ext cx="12192001" cy="5380022"/>
          </a:xfrm>
        </p:spPr>
      </p:pic>
    </p:spTree>
    <p:extLst>
      <p:ext uri="{BB962C8B-B14F-4D97-AF65-F5344CB8AC3E}">
        <p14:creationId xmlns="" xmlns:p14="http://schemas.microsoft.com/office/powerpoint/2010/main" val="397149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 descr="image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774" y="562132"/>
            <a:ext cx="3672590" cy="5149121"/>
          </a:xfrm>
        </p:spPr>
      </p:pic>
      <p:sp>
        <p:nvSpPr>
          <p:cNvPr id="13" name="Text Placeholder 1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6" name="Picture 4" descr="C:\Users\Admin\Desktop\image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421" y="434716"/>
            <a:ext cx="4495800" cy="6206716"/>
          </a:xfrm>
          <a:prstGeom prst="rect">
            <a:avLst/>
          </a:prstGeom>
          <a:noFill/>
        </p:spPr>
      </p:pic>
      <p:pic>
        <p:nvPicPr>
          <p:cNvPr id="3077" name="Picture 5" descr="C:\Users\Admin\Desktop\image 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89364" y="554636"/>
            <a:ext cx="3602636" cy="50516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6153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546" y="0"/>
            <a:ext cx="11874321" cy="685799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IN" sz="9000" dirty="0" smtClean="0"/>
              <a:t>   </a:t>
            </a:r>
            <a:r>
              <a:rPr lang="en-IN" sz="9000" b="1" dirty="0" smtClean="0">
                <a:solidFill>
                  <a:schemeClr val="tx2"/>
                </a:solidFill>
              </a:rPr>
              <a:t>Surrogate Measurements Of LV stiffness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9000" b="1" dirty="0" err="1" smtClean="0"/>
              <a:t>Transmitral</a:t>
            </a:r>
            <a:r>
              <a:rPr lang="en-IN" sz="9000" b="1" dirty="0" smtClean="0"/>
              <a:t> flow propagation velocity (</a:t>
            </a:r>
            <a:r>
              <a:rPr lang="en-IN" sz="9000" b="1" dirty="0" err="1" smtClean="0"/>
              <a:t>Vp</a:t>
            </a:r>
            <a:r>
              <a:rPr lang="en-IN" sz="9000" b="1" dirty="0" smtClean="0"/>
              <a:t>)         </a:t>
            </a:r>
          </a:p>
          <a:p>
            <a:pPr>
              <a:lnSpc>
                <a:spcPct val="150000"/>
              </a:lnSpc>
            </a:pPr>
            <a:r>
              <a:rPr lang="en-IN" sz="9000" b="1" dirty="0" smtClean="0"/>
              <a:t>Colour </a:t>
            </a:r>
            <a:r>
              <a:rPr lang="en-IN" sz="9000" b="1" dirty="0"/>
              <a:t>M-Mode </a:t>
            </a:r>
            <a:r>
              <a:rPr lang="en-IN" sz="9000" b="1" dirty="0" err="1" smtClean="0"/>
              <a:t>Vp</a:t>
            </a:r>
            <a:r>
              <a:rPr lang="en-IN" sz="9000" dirty="0" smtClean="0"/>
              <a:t>-</a:t>
            </a:r>
          </a:p>
          <a:p>
            <a:pPr>
              <a:lnSpc>
                <a:spcPct val="150000"/>
              </a:lnSpc>
              <a:buNone/>
            </a:pPr>
            <a:r>
              <a:rPr lang="en-IN" sz="9000" dirty="0" smtClean="0"/>
              <a:t> Measured during the early rapid filling phase of the left ventricle and is used to assess the active diastolic relaxation of the left ventricle</a:t>
            </a:r>
            <a:r>
              <a:rPr lang="en-IN" sz="90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endParaRPr lang="en-IN" sz="9000" dirty="0" smtClean="0"/>
          </a:p>
          <a:p>
            <a:pPr>
              <a:lnSpc>
                <a:spcPct val="150000"/>
              </a:lnSpc>
              <a:buNone/>
            </a:pPr>
            <a:r>
              <a:rPr lang="en-IN" sz="9000" dirty="0" smtClean="0"/>
              <a:t>M-Mode scan line is placed through the </a:t>
            </a:r>
            <a:r>
              <a:rPr lang="en-IN" sz="9000" dirty="0" err="1" smtClean="0"/>
              <a:t>center</a:t>
            </a:r>
            <a:r>
              <a:rPr lang="en-IN" sz="9000" dirty="0" smtClean="0"/>
              <a:t> of the LV inflow blood column from the mitral valve to the LV </a:t>
            </a:r>
            <a:r>
              <a:rPr lang="en-IN" sz="9000" dirty="0" smtClean="0"/>
              <a:t>apex</a:t>
            </a:r>
          </a:p>
          <a:p>
            <a:pPr>
              <a:lnSpc>
                <a:spcPct val="150000"/>
              </a:lnSpc>
              <a:buNone/>
            </a:pPr>
            <a:endParaRPr lang="en-IN" sz="9000" dirty="0" smtClean="0"/>
          </a:p>
          <a:p>
            <a:pPr>
              <a:lnSpc>
                <a:spcPct val="150000"/>
              </a:lnSpc>
              <a:buNone/>
            </a:pPr>
            <a:r>
              <a:rPr lang="en-IN" sz="9000" dirty="0" smtClean="0"/>
              <a:t>Flow </a:t>
            </a:r>
            <a:r>
              <a:rPr lang="en-IN" sz="9000" dirty="0" smtClean="0"/>
              <a:t>propagation velocity is measured as the slope of the first aliasing velocity during early filling, and is measured from the mitral valve plane to 4 cm distally into the LV cavity. </a:t>
            </a:r>
            <a:r>
              <a:rPr lang="en-IN" sz="9000" dirty="0" err="1" smtClean="0"/>
              <a:t>Vp</a:t>
            </a:r>
            <a:r>
              <a:rPr lang="en-IN" sz="9000" dirty="0" smtClean="0"/>
              <a:t> &gt;50 cm/second is considered normal</a:t>
            </a:r>
            <a:endParaRPr lang="en-IN" sz="9000" dirty="0"/>
          </a:p>
          <a:p>
            <a:endParaRPr lang="en-IN" sz="20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IN" sz="2000" b="1" dirty="0" smtClean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2000" b="1" dirty="0" smtClean="0"/>
              <a:t> 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88975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ACC/AHA -2013- Heart failure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02" y="1797489"/>
            <a:ext cx="11347938" cy="4351338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  Complex clinical syndrome that results from </a:t>
            </a:r>
          </a:p>
          <a:p>
            <a:pPr>
              <a:buNone/>
            </a:pPr>
            <a:r>
              <a:rPr lang="en-US" b="1" dirty="0" smtClean="0"/>
              <a:t>   any </a:t>
            </a:r>
            <a:r>
              <a:rPr lang="en-US" b="1" dirty="0" smtClean="0">
                <a:solidFill>
                  <a:srgbClr val="FF0000"/>
                </a:solidFill>
              </a:rPr>
              <a:t>structural or functional impairment </a:t>
            </a:r>
          </a:p>
          <a:p>
            <a:pPr>
              <a:buNone/>
            </a:pPr>
            <a:r>
              <a:rPr lang="en-US" b="1" dirty="0" smtClean="0"/>
              <a:t>  </a:t>
            </a:r>
            <a:r>
              <a:rPr lang="en-US" b="1" dirty="0" smtClean="0">
                <a:solidFill>
                  <a:srgbClr val="FF0000"/>
                </a:solidFill>
              </a:rPr>
              <a:t>of ventricular filling(diastole) or ejection of blood(systole)</a:t>
            </a:r>
            <a:endParaRPr lang="en-IN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Transmitrlflwprpgtnvlct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2918" y="1825625"/>
            <a:ext cx="6586164" cy="4351338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Color-M-mode-Doppler-flow-velocity-propagation-Vp-measured-as-the-first-color-aliasing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979" y="1713084"/>
            <a:ext cx="5890296" cy="4351338"/>
          </a:xfrm>
        </p:spPr>
      </p:pic>
      <p:pic>
        <p:nvPicPr>
          <p:cNvPr id="8195" name="Picture 3" descr="C:\Users\user\Desktop\Color-M-mode-Vp-from-a-patient-with-depressed-EF-and-impaired-LV-relaxation-The-slop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3343" y="1561514"/>
            <a:ext cx="5678658" cy="4726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Step 5-If diagnosis in doubt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Diastolic stress test</a:t>
            </a:r>
          </a:p>
          <a:p>
            <a:endParaRPr lang="en-US" dirty="0" smtClean="0"/>
          </a:p>
          <a:p>
            <a:r>
              <a:rPr lang="en-US" dirty="0" smtClean="0"/>
              <a:t>Invasive pressure </a:t>
            </a:r>
            <a:r>
              <a:rPr lang="en-US" dirty="0" err="1" smtClean="0"/>
              <a:t>measurment</a:t>
            </a:r>
            <a:r>
              <a:rPr lang="en-US" dirty="0" smtClean="0"/>
              <a:t>-LVEDP &gt;16 or PCWP&gt;15</a:t>
            </a:r>
            <a:endParaRPr lang="en-IN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902" y="337625"/>
            <a:ext cx="10515600" cy="464233"/>
          </a:xfrm>
        </p:spPr>
        <p:txBody>
          <a:bodyPr>
            <a:noAutofit/>
          </a:bodyPr>
          <a:lstStyle/>
          <a:p>
            <a:pPr algn="ctr"/>
            <a:r>
              <a:rPr lang="en-IN" sz="4000" b="1" dirty="0">
                <a:solidFill>
                  <a:schemeClr val="accent5">
                    <a:lumMod val="75000"/>
                  </a:schemeClr>
                </a:solidFill>
              </a:rPr>
              <a:t>DIASTOLIC STRESS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966" y="1055078"/>
            <a:ext cx="10972545" cy="550046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IN" sz="2000" dirty="0" smtClean="0"/>
              <a:t>Detect reduced </a:t>
            </a:r>
            <a:r>
              <a:rPr lang="en-IN" sz="2000" dirty="0"/>
              <a:t>LV systolic and/or diastolic reserve capacity in the </a:t>
            </a:r>
            <a:r>
              <a:rPr lang="en-IN" sz="2000" dirty="0" smtClean="0"/>
              <a:t>setting of diastolic dysfunction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Normal subjects: Increase </a:t>
            </a:r>
            <a:r>
              <a:rPr lang="en-IN" sz="2000" dirty="0"/>
              <a:t>stroke volume without </a:t>
            </a:r>
            <a:r>
              <a:rPr lang="en-IN" sz="2000" dirty="0" smtClean="0"/>
              <a:t>significantly increasing </a:t>
            </a:r>
            <a:r>
              <a:rPr lang="en-IN" sz="2000" dirty="0"/>
              <a:t>filling </a:t>
            </a:r>
            <a:r>
              <a:rPr lang="en-IN" sz="2000" dirty="0" smtClean="0"/>
              <a:t>pressures</a:t>
            </a:r>
          </a:p>
          <a:p>
            <a:pPr>
              <a:lnSpc>
                <a:spcPct val="150000"/>
              </a:lnSpc>
            </a:pPr>
            <a:r>
              <a:rPr lang="en-IN" sz="2000" dirty="0" err="1" smtClean="0"/>
              <a:t>HFpEF</a:t>
            </a:r>
            <a:r>
              <a:rPr lang="en-IN" sz="2000" dirty="0" smtClean="0"/>
              <a:t>: Cannot </a:t>
            </a:r>
            <a:r>
              <a:rPr lang="en-IN" sz="2000" dirty="0"/>
              <a:t>augment myocardial </a:t>
            </a:r>
            <a:r>
              <a:rPr lang="en-IN" sz="2000" dirty="0" smtClean="0"/>
              <a:t>relaxation with </a:t>
            </a:r>
            <a:r>
              <a:rPr lang="en-IN" sz="2000" dirty="0"/>
              <a:t>exercise compared with normal </a:t>
            </a:r>
            <a:r>
              <a:rPr lang="en-IN" sz="2000" dirty="0" smtClean="0"/>
              <a:t>subjects.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C</a:t>
            </a:r>
            <a:r>
              <a:rPr lang="en-IN" sz="2000" dirty="0" smtClean="0"/>
              <a:t>ardiac output achieved at </a:t>
            </a:r>
            <a:r>
              <a:rPr lang="en-IN" sz="2000" dirty="0"/>
              <a:t>the expense of increased LV filling </a:t>
            </a:r>
            <a:r>
              <a:rPr lang="en-IN" sz="2000" dirty="0" smtClean="0"/>
              <a:t>pressures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I</a:t>
            </a:r>
            <a:r>
              <a:rPr lang="en-IN" sz="2000" dirty="0" smtClean="0"/>
              <a:t>ndicated </a:t>
            </a:r>
            <a:r>
              <a:rPr lang="en-IN" sz="2000" dirty="0"/>
              <a:t>when resting </a:t>
            </a:r>
            <a:r>
              <a:rPr lang="en-IN" sz="2000" dirty="0" smtClean="0"/>
              <a:t>echocardiography does </a:t>
            </a:r>
            <a:r>
              <a:rPr lang="en-IN" sz="2000" dirty="0"/>
              <a:t>not explain the symptoms of heart failure or </a:t>
            </a:r>
            <a:r>
              <a:rPr lang="en-IN" sz="2000" dirty="0" smtClean="0"/>
              <a:t>dyspnoea, especially </a:t>
            </a:r>
            <a:r>
              <a:rPr lang="en-IN" sz="2000" dirty="0"/>
              <a:t>with </a:t>
            </a:r>
            <a:r>
              <a:rPr lang="en-IN" sz="2000" dirty="0" smtClean="0"/>
              <a:t>exertion</a:t>
            </a:r>
          </a:p>
          <a:p>
            <a:pPr>
              <a:lnSpc>
                <a:spcPct val="150000"/>
              </a:lnSpc>
            </a:pPr>
            <a:r>
              <a:rPr lang="en-IN" sz="2000" b="1" dirty="0" smtClean="0"/>
              <a:t>Most appropriate </a:t>
            </a:r>
            <a:r>
              <a:rPr lang="en-IN" sz="2000" b="1" dirty="0"/>
              <a:t>patient population </a:t>
            </a:r>
            <a:r>
              <a:rPr lang="en-IN" sz="2000" dirty="0"/>
              <a:t>for diastolic exercise testing </a:t>
            </a:r>
            <a:r>
              <a:rPr lang="en-IN" sz="2000" dirty="0" smtClean="0"/>
              <a:t>is the </a:t>
            </a:r>
            <a:r>
              <a:rPr lang="en-IN" sz="2000" dirty="0"/>
              <a:t>group of patients </a:t>
            </a:r>
            <a:r>
              <a:rPr lang="en-IN" sz="2000" b="1" dirty="0"/>
              <a:t>with grade 1 diastolic dysfunction</a:t>
            </a:r>
            <a:r>
              <a:rPr lang="en-IN" sz="2000" dirty="0"/>
              <a:t>, </a:t>
            </a:r>
            <a:r>
              <a:rPr lang="en-IN" sz="2000" dirty="0" smtClean="0"/>
              <a:t>which indicates </a:t>
            </a:r>
            <a:r>
              <a:rPr lang="en-IN" sz="2000" dirty="0"/>
              <a:t>delayed myocardial relaxation and normal LA </a:t>
            </a:r>
            <a:r>
              <a:rPr lang="en-IN" sz="2000" dirty="0" smtClean="0"/>
              <a:t>mean pressure </a:t>
            </a:r>
            <a:r>
              <a:rPr lang="en-IN" sz="2000" dirty="0"/>
              <a:t>at rest</a:t>
            </a:r>
            <a:r>
              <a:rPr lang="en-IN" sz="20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/>
              <a:t>TO FIND OUT CAUSE OF EXCERTIONAL DYSPNEA YOU SHOULD EXCERT THE PATIENT</a:t>
            </a:r>
            <a:endParaRPr lang="en-IN" sz="2400" b="1" dirty="0"/>
          </a:p>
          <a:p>
            <a:pPr marL="0" indent="0">
              <a:lnSpc>
                <a:spcPct val="150000"/>
              </a:lnSpc>
              <a:buNone/>
            </a:pP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129867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 smtClean="0">
                <a:solidFill>
                  <a:schemeClr val="accent5">
                    <a:lumMod val="75000"/>
                  </a:schemeClr>
                </a:solidFill>
              </a:rPr>
              <a:t>DIASTOLIC STRESS ECHO</a:t>
            </a:r>
            <a:endParaRPr lang="en-IN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806" y="1825625"/>
            <a:ext cx="10417994" cy="38982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584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H2PEF diagnostic score</a:t>
            </a:r>
            <a:endParaRPr lang="en-IN" dirty="0"/>
          </a:p>
        </p:txBody>
      </p:sp>
      <p:pic>
        <p:nvPicPr>
          <p:cNvPr id="4" name="Content Placeholder 3" descr="861fig01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7274" y="1577548"/>
            <a:ext cx="8623495" cy="4373086"/>
          </a:xfrm>
        </p:spPr>
      </p:pic>
      <p:sp>
        <p:nvSpPr>
          <p:cNvPr id="5" name="Rectangle 4"/>
          <p:cNvSpPr/>
          <p:nvPr/>
        </p:nvSpPr>
        <p:spPr>
          <a:xfrm>
            <a:off x="2869810" y="6198986"/>
            <a:ext cx="6119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Score &gt;5 likely</a:t>
            </a:r>
            <a:r>
              <a:rPr lang="en-IN" sz="2400" b="1" dirty="0" smtClean="0"/>
              <a:t> , &lt;1 unlikely , 2-4 uncertain</a:t>
            </a:r>
            <a:endParaRPr lang="en-US" sz="2400" b="1" dirty="0" smtClean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8813"/>
            <a:ext cx="12520245" cy="13223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Mimickers –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pathologic mechanisms distinctly different/</a:t>
            </a:r>
            <a:br>
              <a:rPr lang="en-US" sz="3600" dirty="0" smtClean="0"/>
            </a:br>
            <a:r>
              <a:rPr lang="en-US" sz="3600" dirty="0" smtClean="0"/>
              <a:t>treatment targets+ </a:t>
            </a:r>
            <a:endParaRPr lang="en-IN" sz="3600" dirty="0"/>
          </a:p>
        </p:txBody>
      </p:sp>
      <p:pic>
        <p:nvPicPr>
          <p:cNvPr id="6" name="Content Placeholder 5" descr="Screenshot_20230716-132550_Driv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812" y="1659988"/>
            <a:ext cx="12023187" cy="4994030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careful approach</a:t>
            </a:r>
            <a:endParaRPr lang="en-IN" dirty="0"/>
          </a:p>
        </p:txBody>
      </p:sp>
      <p:pic>
        <p:nvPicPr>
          <p:cNvPr id="4" name="Content Placeholder 3" descr="Screenshot_20230716-130715_Driv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8129" y="1406769"/>
            <a:ext cx="10213145" cy="5275385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How to treat it?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IN" dirty="0" smtClean="0">
                <a:solidFill>
                  <a:srgbClr val="002060"/>
                </a:solidFill>
              </a:rPr>
              <a:t>MANAGEMENT OF </a:t>
            </a:r>
            <a:r>
              <a:rPr lang="en-IN" dirty="0" err="1" smtClean="0">
                <a:solidFill>
                  <a:srgbClr val="002060"/>
                </a:solidFill>
              </a:rPr>
              <a:t>HFpEF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015" y="1825625"/>
            <a:ext cx="11718387" cy="4351338"/>
          </a:xfrm>
        </p:spPr>
        <p:txBody>
          <a:bodyPr/>
          <a:lstStyle/>
          <a:p>
            <a:pPr>
              <a:buNone/>
            </a:pPr>
            <a:r>
              <a:rPr lang="en-US" sz="3200" b="1" dirty="0" smtClean="0"/>
              <a:t>1)Most important step –control </a:t>
            </a:r>
            <a:r>
              <a:rPr lang="en-US" sz="3200" b="1" dirty="0" err="1" smtClean="0"/>
              <a:t>syst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htn</a:t>
            </a:r>
            <a:r>
              <a:rPr lang="en-US" sz="3200" b="1" dirty="0" smtClean="0"/>
              <a:t> &lt;130/80(intensive control)</a:t>
            </a:r>
          </a:p>
          <a:p>
            <a:endParaRPr lang="en-US" dirty="0" smtClean="0"/>
          </a:p>
          <a:p>
            <a:r>
              <a:rPr lang="en-US" dirty="0" err="1" smtClean="0"/>
              <a:t>Haemodynamics</a:t>
            </a:r>
            <a:r>
              <a:rPr lang="en-US" dirty="0" smtClean="0"/>
              <a:t> of </a:t>
            </a:r>
            <a:r>
              <a:rPr lang="en-US" dirty="0" err="1" smtClean="0"/>
              <a:t>HFpEF</a:t>
            </a:r>
            <a:r>
              <a:rPr lang="en-US" dirty="0" smtClean="0"/>
              <a:t> poorly tolerant of increased </a:t>
            </a:r>
            <a:r>
              <a:rPr lang="en-US" dirty="0" err="1" smtClean="0"/>
              <a:t>afterload</a:t>
            </a:r>
            <a:endParaRPr lang="en-IN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422" y="365125"/>
            <a:ext cx="11605846" cy="1325563"/>
          </a:xfrm>
        </p:spPr>
        <p:txBody>
          <a:bodyPr/>
          <a:lstStyle/>
          <a:p>
            <a:r>
              <a:rPr lang="en-US" dirty="0" smtClean="0"/>
              <a:t>2)Treatment/correction of associated </a:t>
            </a:r>
            <a:r>
              <a:rPr lang="en-US" dirty="0" err="1" smtClean="0"/>
              <a:t>comorbidity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825625"/>
            <a:ext cx="1117092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 A diseases initiated and driven by </a:t>
            </a:r>
            <a:r>
              <a:rPr lang="en-US" dirty="0" err="1" smtClean="0"/>
              <a:t>comorbidities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If CAD- </a:t>
            </a:r>
            <a:r>
              <a:rPr lang="en-US" dirty="0" err="1" smtClean="0"/>
              <a:t>revascularize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Target heart rate of 65-70 </a:t>
            </a:r>
            <a:r>
              <a:rPr lang="en-US" dirty="0" err="1" smtClean="0"/>
              <a:t>pereferably</a:t>
            </a:r>
            <a:endParaRPr lang="en-US" dirty="0" smtClean="0"/>
          </a:p>
          <a:p>
            <a:endParaRPr lang="en-US" dirty="0" smtClean="0"/>
          </a:p>
          <a:p>
            <a:r>
              <a:rPr lang="en-IN" dirty="0" smtClean="0"/>
              <a:t>AF patients should receive anticoagulation</a:t>
            </a:r>
          </a:p>
          <a:p>
            <a:endParaRPr lang="en-IN" dirty="0" smtClean="0"/>
          </a:p>
          <a:p>
            <a:endParaRPr lang="en-US" dirty="0" smtClean="0"/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video_05_06_2023_18_41_57[Mute] - Copy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7619" y="1969477"/>
            <a:ext cx="9467556" cy="4445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7" name="Picture 3" descr="C:\Users\user\Desktop\New folder (3)\Screenshot_20230716-130830_Driv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01857" y="337626"/>
            <a:ext cx="10311619" cy="6161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3) </a:t>
            </a:r>
            <a:r>
              <a:rPr lang="en-US" dirty="0" err="1" smtClean="0"/>
              <a:t>Superivsed</a:t>
            </a:r>
            <a:r>
              <a:rPr lang="en-US" dirty="0" smtClean="0"/>
              <a:t> exercise training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intervention shown to consistently improve exercise capacity and quality of life in </a:t>
            </a:r>
            <a:r>
              <a:rPr lang="en-US" dirty="0" err="1" smtClean="0"/>
              <a:t>HFpEF</a:t>
            </a:r>
            <a:endParaRPr lang="en-IN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4)Ensure correct volume status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286" y="1825625"/>
            <a:ext cx="11633982" cy="4351338"/>
          </a:xfrm>
        </p:spPr>
        <p:txBody>
          <a:bodyPr/>
          <a:lstStyle/>
          <a:p>
            <a:r>
              <a:rPr lang="en-US" dirty="0" smtClean="0"/>
              <a:t>Small amount of fluid loss – hypotension</a:t>
            </a:r>
          </a:p>
          <a:p>
            <a:r>
              <a:rPr lang="en-US" dirty="0" smtClean="0"/>
              <a:t>Small amount of fluid increase – </a:t>
            </a:r>
            <a:r>
              <a:rPr lang="en-US" dirty="0" smtClean="0"/>
              <a:t>worsening </a:t>
            </a:r>
            <a:r>
              <a:rPr lang="en-US" dirty="0" err="1" smtClean="0"/>
              <a:t>dyspnea</a:t>
            </a:r>
            <a:r>
              <a:rPr lang="en-US" dirty="0" smtClean="0"/>
              <a:t>/</a:t>
            </a:r>
            <a:r>
              <a:rPr lang="en-US" dirty="0" err="1" smtClean="0"/>
              <a:t>pul</a:t>
            </a:r>
            <a:r>
              <a:rPr lang="en-US" dirty="0" smtClean="0"/>
              <a:t> edema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If requiring diuretics taper and adjust accordingly</a:t>
            </a:r>
          </a:p>
          <a:p>
            <a:endParaRPr lang="en-US" b="1" dirty="0" smtClean="0"/>
          </a:p>
          <a:p>
            <a:pPr>
              <a:buNone/>
            </a:pPr>
            <a:r>
              <a:rPr lang="en-US" b="1" dirty="0" smtClean="0"/>
              <a:t> THICK NON COMPLIANT VENTRICLE &amp; REDUCED VENTRICULAR CAVITY SIZE</a:t>
            </a:r>
            <a:endParaRPr lang="en-IN" b="1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8468"/>
          </a:xfrm>
        </p:spPr>
        <p:txBody>
          <a:bodyPr/>
          <a:lstStyle/>
          <a:p>
            <a:r>
              <a:rPr lang="en-US" b="1" dirty="0" smtClean="0"/>
              <a:t>5)Specific pharmacotherapy</a:t>
            </a:r>
            <a:endParaRPr lang="en-IN" b="1" dirty="0"/>
          </a:p>
        </p:txBody>
      </p:sp>
      <p:pic>
        <p:nvPicPr>
          <p:cNvPr id="4" name="Content Placeholder 3" descr="IMG-379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21434"/>
            <a:ext cx="12192000" cy="5936566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trial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963" y="309488"/>
            <a:ext cx="11296357" cy="6274191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531444" y="2483318"/>
            <a:ext cx="1588169" cy="356135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211756" y="6381549"/>
            <a:ext cx="721895" cy="317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83518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8333" y="365125"/>
            <a:ext cx="10515600" cy="1325563"/>
          </a:xfrm>
        </p:spPr>
        <p:txBody>
          <a:bodyPr/>
          <a:lstStyle/>
          <a:p>
            <a:endParaRPr lang="en-IN"/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3174918" y="1707367"/>
            <a:ext cx="71437" cy="2995612"/>
            <a:chOff x="1333" y="1027"/>
            <a:chExt cx="45" cy="1887"/>
          </a:xfrm>
        </p:grpSpPr>
        <p:sp>
          <p:nvSpPr>
            <p:cNvPr id="5" name="Line 18"/>
            <p:cNvSpPr>
              <a:spLocks noChangeShapeType="1"/>
            </p:cNvSpPr>
            <p:nvPr/>
          </p:nvSpPr>
          <p:spPr bwMode="auto">
            <a:xfrm flipV="1">
              <a:off x="1377" y="1027"/>
              <a:ext cx="1" cy="1887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Line 20"/>
            <p:cNvSpPr>
              <a:spLocks noChangeShapeType="1"/>
            </p:cNvSpPr>
            <p:nvPr/>
          </p:nvSpPr>
          <p:spPr bwMode="auto">
            <a:xfrm flipH="1">
              <a:off x="1333" y="2537"/>
              <a:ext cx="44" cy="1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Line 21"/>
            <p:cNvSpPr>
              <a:spLocks noChangeShapeType="1"/>
            </p:cNvSpPr>
            <p:nvPr/>
          </p:nvSpPr>
          <p:spPr bwMode="auto">
            <a:xfrm flipH="1">
              <a:off x="1333" y="2159"/>
              <a:ext cx="44" cy="1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Line 22"/>
            <p:cNvSpPr>
              <a:spLocks noChangeShapeType="1"/>
            </p:cNvSpPr>
            <p:nvPr/>
          </p:nvSpPr>
          <p:spPr bwMode="auto">
            <a:xfrm flipH="1">
              <a:off x="1333" y="1782"/>
              <a:ext cx="44" cy="1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Line 23"/>
            <p:cNvSpPr>
              <a:spLocks noChangeShapeType="1"/>
            </p:cNvSpPr>
            <p:nvPr/>
          </p:nvSpPr>
          <p:spPr bwMode="auto">
            <a:xfrm flipH="1">
              <a:off x="1333" y="1404"/>
              <a:ext cx="44" cy="1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0" name="Line 24"/>
            <p:cNvSpPr>
              <a:spLocks noChangeShapeType="1"/>
            </p:cNvSpPr>
            <p:nvPr/>
          </p:nvSpPr>
          <p:spPr bwMode="auto">
            <a:xfrm flipH="1">
              <a:off x="1333" y="1027"/>
              <a:ext cx="44" cy="1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1" name="Group 60"/>
          <p:cNvGrpSpPr>
            <a:grpSpLocks/>
          </p:cNvGrpSpPr>
          <p:nvPr/>
        </p:nvGrpSpPr>
        <p:grpSpPr bwMode="auto">
          <a:xfrm>
            <a:off x="2798680" y="1531154"/>
            <a:ext cx="307975" cy="3271838"/>
            <a:chOff x="1066" y="946"/>
            <a:chExt cx="194" cy="2061"/>
          </a:xfrm>
        </p:grpSpPr>
        <p:sp>
          <p:nvSpPr>
            <p:cNvPr id="12" name="Rectangle 32"/>
            <p:cNvSpPr>
              <a:spLocks noChangeArrowheads="1"/>
            </p:cNvSpPr>
            <p:nvPr/>
          </p:nvSpPr>
          <p:spPr bwMode="auto">
            <a:xfrm>
              <a:off x="1186" y="2833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0</a:t>
              </a:r>
            </a:p>
          </p:txBody>
        </p:sp>
        <p:sp>
          <p:nvSpPr>
            <p:cNvPr id="13" name="Rectangle 35"/>
            <p:cNvSpPr>
              <a:spLocks noChangeArrowheads="1"/>
            </p:cNvSpPr>
            <p:nvPr/>
          </p:nvSpPr>
          <p:spPr bwMode="auto">
            <a:xfrm>
              <a:off x="1186" y="2456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14" name="Rectangle 38"/>
            <p:cNvSpPr>
              <a:spLocks noChangeArrowheads="1"/>
            </p:cNvSpPr>
            <p:nvPr/>
          </p:nvSpPr>
          <p:spPr bwMode="auto">
            <a:xfrm>
              <a:off x="1186" y="2078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15" name="Rectangle 41"/>
            <p:cNvSpPr>
              <a:spLocks noChangeArrowheads="1"/>
            </p:cNvSpPr>
            <p:nvPr/>
          </p:nvSpPr>
          <p:spPr bwMode="auto">
            <a:xfrm>
              <a:off x="1186" y="1701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3</a:t>
              </a:r>
            </a:p>
          </p:txBody>
        </p:sp>
        <p:sp>
          <p:nvSpPr>
            <p:cNvPr id="16" name="Rectangle 44"/>
            <p:cNvSpPr>
              <a:spLocks noChangeArrowheads="1"/>
            </p:cNvSpPr>
            <p:nvPr/>
          </p:nvSpPr>
          <p:spPr bwMode="auto">
            <a:xfrm>
              <a:off x="1186" y="1323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4</a:t>
              </a:r>
            </a:p>
          </p:txBody>
        </p:sp>
        <p:grpSp>
          <p:nvGrpSpPr>
            <p:cNvPr id="17" name="Group 59"/>
            <p:cNvGrpSpPr>
              <a:grpSpLocks/>
            </p:cNvGrpSpPr>
            <p:nvPr/>
          </p:nvGrpSpPr>
          <p:grpSpPr bwMode="auto">
            <a:xfrm>
              <a:off x="1066" y="946"/>
              <a:ext cx="112" cy="2061"/>
              <a:chOff x="1066" y="946"/>
              <a:chExt cx="112" cy="2061"/>
            </a:xfrm>
          </p:grpSpPr>
          <p:sp>
            <p:nvSpPr>
              <p:cNvPr id="19" name="Rectangle 30"/>
              <p:cNvSpPr>
                <a:spLocks noChangeArrowheads="1"/>
              </p:cNvSpPr>
              <p:nvPr/>
            </p:nvSpPr>
            <p:spPr bwMode="auto">
              <a:xfrm>
                <a:off x="1066" y="2833"/>
                <a:ext cx="7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0</a:t>
                </a:r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/>
            </p:nvSpPr>
            <p:spPr bwMode="auto">
              <a:xfrm>
                <a:off x="1142" y="2833"/>
                <a:ext cx="3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.</a:t>
                </a:r>
              </a:p>
            </p:txBody>
          </p:sp>
          <p:sp>
            <p:nvSpPr>
              <p:cNvPr id="21" name="Rectangle 33"/>
              <p:cNvSpPr>
                <a:spLocks noChangeArrowheads="1"/>
              </p:cNvSpPr>
              <p:nvPr/>
            </p:nvSpPr>
            <p:spPr bwMode="auto">
              <a:xfrm>
                <a:off x="1066" y="2456"/>
                <a:ext cx="7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0</a:t>
                </a:r>
              </a:p>
            </p:txBody>
          </p:sp>
          <p:sp>
            <p:nvSpPr>
              <p:cNvPr id="22" name="Rectangle 34"/>
              <p:cNvSpPr>
                <a:spLocks noChangeArrowheads="1"/>
              </p:cNvSpPr>
              <p:nvPr/>
            </p:nvSpPr>
            <p:spPr bwMode="auto">
              <a:xfrm>
                <a:off x="1142" y="2456"/>
                <a:ext cx="3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.</a:t>
                </a:r>
              </a:p>
            </p:txBody>
          </p:sp>
          <p:sp>
            <p:nvSpPr>
              <p:cNvPr id="23" name="Rectangle 36"/>
              <p:cNvSpPr>
                <a:spLocks noChangeArrowheads="1"/>
              </p:cNvSpPr>
              <p:nvPr/>
            </p:nvSpPr>
            <p:spPr bwMode="auto">
              <a:xfrm>
                <a:off x="1066" y="2078"/>
                <a:ext cx="7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0</a:t>
                </a:r>
              </a:p>
            </p:txBody>
          </p:sp>
          <p:sp>
            <p:nvSpPr>
              <p:cNvPr id="24" name="Rectangle 37"/>
              <p:cNvSpPr>
                <a:spLocks noChangeArrowheads="1"/>
              </p:cNvSpPr>
              <p:nvPr/>
            </p:nvSpPr>
            <p:spPr bwMode="auto">
              <a:xfrm>
                <a:off x="1142" y="2078"/>
                <a:ext cx="3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.</a:t>
                </a:r>
              </a:p>
            </p:txBody>
          </p:sp>
          <p:sp>
            <p:nvSpPr>
              <p:cNvPr id="25" name="Rectangle 39"/>
              <p:cNvSpPr>
                <a:spLocks noChangeArrowheads="1"/>
              </p:cNvSpPr>
              <p:nvPr/>
            </p:nvSpPr>
            <p:spPr bwMode="auto">
              <a:xfrm>
                <a:off x="1066" y="1701"/>
                <a:ext cx="7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0</a:t>
                </a:r>
              </a:p>
            </p:txBody>
          </p:sp>
          <p:sp>
            <p:nvSpPr>
              <p:cNvPr id="26" name="Rectangle 40"/>
              <p:cNvSpPr>
                <a:spLocks noChangeArrowheads="1"/>
              </p:cNvSpPr>
              <p:nvPr/>
            </p:nvSpPr>
            <p:spPr bwMode="auto">
              <a:xfrm>
                <a:off x="1142" y="1701"/>
                <a:ext cx="3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.</a:t>
                </a:r>
              </a:p>
            </p:txBody>
          </p:sp>
          <p:sp>
            <p:nvSpPr>
              <p:cNvPr id="27" name="Rectangle 42"/>
              <p:cNvSpPr>
                <a:spLocks noChangeArrowheads="1"/>
              </p:cNvSpPr>
              <p:nvPr/>
            </p:nvSpPr>
            <p:spPr bwMode="auto">
              <a:xfrm>
                <a:off x="1066" y="1323"/>
                <a:ext cx="7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0</a:t>
                </a:r>
              </a:p>
            </p:txBody>
          </p:sp>
          <p:sp>
            <p:nvSpPr>
              <p:cNvPr id="28" name="Rectangle 43"/>
              <p:cNvSpPr>
                <a:spLocks noChangeArrowheads="1"/>
              </p:cNvSpPr>
              <p:nvPr/>
            </p:nvSpPr>
            <p:spPr bwMode="auto">
              <a:xfrm>
                <a:off x="1142" y="1323"/>
                <a:ext cx="3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.</a:t>
                </a:r>
              </a:p>
            </p:txBody>
          </p:sp>
          <p:sp>
            <p:nvSpPr>
              <p:cNvPr id="29" name="Rectangle 45"/>
              <p:cNvSpPr>
                <a:spLocks noChangeArrowheads="1"/>
              </p:cNvSpPr>
              <p:nvPr/>
            </p:nvSpPr>
            <p:spPr bwMode="auto">
              <a:xfrm>
                <a:off x="1066" y="946"/>
                <a:ext cx="7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0</a:t>
                </a:r>
              </a:p>
            </p:txBody>
          </p:sp>
          <p:sp>
            <p:nvSpPr>
              <p:cNvPr id="30" name="Rectangle 46"/>
              <p:cNvSpPr>
                <a:spLocks noChangeArrowheads="1"/>
              </p:cNvSpPr>
              <p:nvPr/>
            </p:nvSpPr>
            <p:spPr bwMode="auto">
              <a:xfrm>
                <a:off x="1142" y="946"/>
                <a:ext cx="3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.</a:t>
                </a:r>
              </a:p>
            </p:txBody>
          </p:sp>
        </p:grpSp>
        <p:sp>
          <p:nvSpPr>
            <p:cNvPr id="18" name="Rectangle 47"/>
            <p:cNvSpPr>
              <a:spLocks noChangeArrowheads="1"/>
            </p:cNvSpPr>
            <p:nvPr/>
          </p:nvSpPr>
          <p:spPr bwMode="auto">
            <a:xfrm>
              <a:off x="1186" y="946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5</a:t>
              </a:r>
            </a:p>
          </p:txBody>
        </p:sp>
      </p:grpSp>
      <p:grpSp>
        <p:nvGrpSpPr>
          <p:cNvPr id="31" name="Group 57"/>
          <p:cNvGrpSpPr>
            <a:grpSpLocks/>
          </p:cNvGrpSpPr>
          <p:nvPr/>
        </p:nvGrpSpPr>
        <p:grpSpPr bwMode="auto">
          <a:xfrm>
            <a:off x="3174918" y="4706154"/>
            <a:ext cx="5889625" cy="68263"/>
            <a:chOff x="1333" y="2914"/>
            <a:chExt cx="3710" cy="43"/>
          </a:xfrm>
        </p:grpSpPr>
        <p:sp>
          <p:nvSpPr>
            <p:cNvPr id="32" name="Line 19"/>
            <p:cNvSpPr>
              <a:spLocks noChangeShapeType="1"/>
            </p:cNvSpPr>
            <p:nvPr/>
          </p:nvSpPr>
          <p:spPr bwMode="auto">
            <a:xfrm flipH="1">
              <a:off x="1333" y="2914"/>
              <a:ext cx="44" cy="1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3" name="Freeform 25"/>
            <p:cNvSpPr>
              <a:spLocks/>
            </p:cNvSpPr>
            <p:nvPr/>
          </p:nvSpPr>
          <p:spPr bwMode="auto">
            <a:xfrm>
              <a:off x="1377" y="2914"/>
              <a:ext cx="3665" cy="43"/>
            </a:xfrm>
            <a:custGeom>
              <a:avLst/>
              <a:gdLst>
                <a:gd name="T0" fmla="*/ 3665 w 3665"/>
                <a:gd name="T1" fmla="*/ 0 h 43"/>
                <a:gd name="T2" fmla="*/ 0 w 3665"/>
                <a:gd name="T3" fmla="*/ 0 h 43"/>
                <a:gd name="T4" fmla="*/ 0 w 3665"/>
                <a:gd name="T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65" h="43">
                  <a:moveTo>
                    <a:pt x="3665" y="0"/>
                  </a:moveTo>
                  <a:lnTo>
                    <a:pt x="0" y="0"/>
                  </a:lnTo>
                  <a:lnTo>
                    <a:pt x="0" y="43"/>
                  </a:lnTo>
                </a:path>
              </a:pathLst>
            </a:custGeom>
            <a:noFill/>
            <a:ln w="1746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4" name="Line 26"/>
            <p:cNvSpPr>
              <a:spLocks noChangeShapeType="1"/>
            </p:cNvSpPr>
            <p:nvPr/>
          </p:nvSpPr>
          <p:spPr bwMode="auto">
            <a:xfrm>
              <a:off x="2293" y="2914"/>
              <a:ext cx="1" cy="43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5" name="Line 27"/>
            <p:cNvSpPr>
              <a:spLocks noChangeShapeType="1"/>
            </p:cNvSpPr>
            <p:nvPr/>
          </p:nvSpPr>
          <p:spPr bwMode="auto">
            <a:xfrm>
              <a:off x="3210" y="2914"/>
              <a:ext cx="1" cy="43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Line 28"/>
            <p:cNvSpPr>
              <a:spLocks noChangeShapeType="1"/>
            </p:cNvSpPr>
            <p:nvPr/>
          </p:nvSpPr>
          <p:spPr bwMode="auto">
            <a:xfrm>
              <a:off x="4126" y="2914"/>
              <a:ext cx="1" cy="43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Line 29"/>
            <p:cNvSpPr>
              <a:spLocks noChangeShapeType="1"/>
            </p:cNvSpPr>
            <p:nvPr/>
          </p:nvSpPr>
          <p:spPr bwMode="auto">
            <a:xfrm>
              <a:off x="5042" y="2914"/>
              <a:ext cx="1" cy="43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38" name="Group 62"/>
          <p:cNvGrpSpPr>
            <a:grpSpLocks/>
          </p:cNvGrpSpPr>
          <p:nvPr/>
        </p:nvGrpSpPr>
        <p:grpSpPr bwMode="auto">
          <a:xfrm>
            <a:off x="3187618" y="4850608"/>
            <a:ext cx="5988050" cy="276224"/>
            <a:chOff x="1349" y="3051"/>
            <a:chExt cx="3772" cy="174"/>
          </a:xfrm>
        </p:grpSpPr>
        <p:sp>
          <p:nvSpPr>
            <p:cNvPr id="39" name="Rectangle 48"/>
            <p:cNvSpPr>
              <a:spLocks noChangeArrowheads="1"/>
            </p:cNvSpPr>
            <p:nvPr/>
          </p:nvSpPr>
          <p:spPr bwMode="auto">
            <a:xfrm>
              <a:off x="1349" y="3051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0</a:t>
              </a:r>
            </a:p>
          </p:txBody>
        </p:sp>
        <p:sp>
          <p:nvSpPr>
            <p:cNvPr id="40" name="Rectangle 49"/>
            <p:cNvSpPr>
              <a:spLocks noChangeArrowheads="1"/>
            </p:cNvSpPr>
            <p:nvPr/>
          </p:nvSpPr>
          <p:spPr bwMode="auto">
            <a:xfrm>
              <a:off x="2222" y="3051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41" name="Rectangle 50"/>
            <p:cNvSpPr>
              <a:spLocks noChangeArrowheads="1"/>
            </p:cNvSpPr>
            <p:nvPr/>
          </p:nvSpPr>
          <p:spPr bwMode="auto">
            <a:xfrm>
              <a:off x="2298" y="3051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42" name="Rectangle 51"/>
            <p:cNvSpPr>
              <a:spLocks noChangeArrowheads="1"/>
            </p:cNvSpPr>
            <p:nvPr/>
          </p:nvSpPr>
          <p:spPr bwMode="auto">
            <a:xfrm>
              <a:off x="3138" y="3051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43" name="Rectangle 52"/>
            <p:cNvSpPr>
              <a:spLocks noChangeArrowheads="1"/>
            </p:cNvSpPr>
            <p:nvPr/>
          </p:nvSpPr>
          <p:spPr bwMode="auto">
            <a:xfrm>
              <a:off x="3215" y="3051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4</a:t>
              </a:r>
            </a:p>
          </p:txBody>
        </p:sp>
        <p:sp>
          <p:nvSpPr>
            <p:cNvPr id="44" name="Rectangle 53"/>
            <p:cNvSpPr>
              <a:spLocks noChangeArrowheads="1"/>
            </p:cNvSpPr>
            <p:nvPr/>
          </p:nvSpPr>
          <p:spPr bwMode="auto">
            <a:xfrm>
              <a:off x="4054" y="3051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3</a:t>
              </a:r>
            </a:p>
          </p:txBody>
        </p:sp>
        <p:sp>
          <p:nvSpPr>
            <p:cNvPr id="45" name="Rectangle 54"/>
            <p:cNvSpPr>
              <a:spLocks noChangeArrowheads="1"/>
            </p:cNvSpPr>
            <p:nvPr/>
          </p:nvSpPr>
          <p:spPr bwMode="auto">
            <a:xfrm>
              <a:off x="4131" y="3051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6</a:t>
              </a:r>
            </a:p>
          </p:txBody>
        </p:sp>
        <p:sp>
          <p:nvSpPr>
            <p:cNvPr id="46" name="Rectangle 55"/>
            <p:cNvSpPr>
              <a:spLocks noChangeArrowheads="1"/>
            </p:cNvSpPr>
            <p:nvPr/>
          </p:nvSpPr>
          <p:spPr bwMode="auto">
            <a:xfrm>
              <a:off x="4971" y="3051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4</a:t>
              </a:r>
            </a:p>
          </p:txBody>
        </p:sp>
        <p:sp>
          <p:nvSpPr>
            <p:cNvPr id="47" name="Rectangle 56"/>
            <p:cNvSpPr>
              <a:spLocks noChangeArrowheads="1"/>
            </p:cNvSpPr>
            <p:nvPr/>
          </p:nvSpPr>
          <p:spPr bwMode="auto">
            <a:xfrm>
              <a:off x="5047" y="3051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8</a:t>
              </a:r>
            </a:p>
          </p:txBody>
        </p:sp>
      </p:grpSp>
      <p:sp>
        <p:nvSpPr>
          <p:cNvPr id="48" name="Rectangle 3"/>
          <p:cNvSpPr>
            <a:spLocks noChangeArrowheads="1"/>
          </p:cNvSpPr>
          <p:nvPr/>
        </p:nvSpPr>
        <p:spPr bwMode="auto">
          <a:xfrm rot="16200000">
            <a:off x="1656394" y="2999905"/>
            <a:ext cx="1014573" cy="3422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/>
              <a:t>% Events</a:t>
            </a:r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5713330" y="5106204"/>
            <a:ext cx="933450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1" hangingPunct="1"/>
            <a:r>
              <a:rPr lang="en-US"/>
              <a:t>Months</a:t>
            </a:r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4848556" y="4279117"/>
            <a:ext cx="800860" cy="3391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1" hangingPunct="1"/>
            <a:r>
              <a:rPr lang="en-US" sz="1600"/>
              <a:t>Digoxin</a:t>
            </a:r>
          </a:p>
        </p:txBody>
      </p:sp>
      <p:sp>
        <p:nvSpPr>
          <p:cNvPr id="51" name="Freeform 6"/>
          <p:cNvSpPr>
            <a:spLocks/>
          </p:cNvSpPr>
          <p:nvPr/>
        </p:nvSpPr>
        <p:spPr bwMode="auto">
          <a:xfrm>
            <a:off x="3273343" y="2728129"/>
            <a:ext cx="5800725" cy="1971675"/>
          </a:xfrm>
          <a:custGeom>
            <a:avLst/>
            <a:gdLst>
              <a:gd name="T0" fmla="*/ 92 w 4734"/>
              <a:gd name="T1" fmla="*/ 1618 h 1618"/>
              <a:gd name="T2" fmla="*/ 118 w 4734"/>
              <a:gd name="T3" fmla="*/ 1597 h 1618"/>
              <a:gd name="T4" fmla="*/ 184 w 4734"/>
              <a:gd name="T5" fmla="*/ 1540 h 1618"/>
              <a:gd name="T6" fmla="*/ 231 w 4734"/>
              <a:gd name="T7" fmla="*/ 1457 h 1618"/>
              <a:gd name="T8" fmla="*/ 335 w 4734"/>
              <a:gd name="T9" fmla="*/ 1410 h 1618"/>
              <a:gd name="T10" fmla="*/ 368 w 4734"/>
              <a:gd name="T11" fmla="*/ 1351 h 1618"/>
              <a:gd name="T12" fmla="*/ 460 w 4734"/>
              <a:gd name="T13" fmla="*/ 1304 h 1618"/>
              <a:gd name="T14" fmla="*/ 564 w 4734"/>
              <a:gd name="T15" fmla="*/ 1264 h 1618"/>
              <a:gd name="T16" fmla="*/ 678 w 4734"/>
              <a:gd name="T17" fmla="*/ 1231 h 1618"/>
              <a:gd name="T18" fmla="*/ 704 w 4734"/>
              <a:gd name="T19" fmla="*/ 1188 h 1618"/>
              <a:gd name="T20" fmla="*/ 732 w 4734"/>
              <a:gd name="T21" fmla="*/ 1148 h 1618"/>
              <a:gd name="T22" fmla="*/ 777 w 4734"/>
              <a:gd name="T23" fmla="*/ 1112 h 1618"/>
              <a:gd name="T24" fmla="*/ 850 w 4734"/>
              <a:gd name="T25" fmla="*/ 1046 h 1618"/>
              <a:gd name="T26" fmla="*/ 923 w 4734"/>
              <a:gd name="T27" fmla="*/ 1006 h 1618"/>
              <a:gd name="T28" fmla="*/ 1089 w 4734"/>
              <a:gd name="T29" fmla="*/ 957 h 1618"/>
              <a:gd name="T30" fmla="*/ 1315 w 4734"/>
              <a:gd name="T31" fmla="*/ 905 h 1618"/>
              <a:gd name="T32" fmla="*/ 1443 w 4734"/>
              <a:gd name="T33" fmla="*/ 874 h 1618"/>
              <a:gd name="T34" fmla="*/ 1667 w 4734"/>
              <a:gd name="T35" fmla="*/ 827 h 1618"/>
              <a:gd name="T36" fmla="*/ 1797 w 4734"/>
              <a:gd name="T37" fmla="*/ 794 h 1618"/>
              <a:gd name="T38" fmla="*/ 1930 w 4734"/>
              <a:gd name="T39" fmla="*/ 765 h 1618"/>
              <a:gd name="T40" fmla="*/ 1972 w 4734"/>
              <a:gd name="T41" fmla="*/ 744 h 1618"/>
              <a:gd name="T42" fmla="*/ 2145 w 4734"/>
              <a:gd name="T43" fmla="*/ 706 h 1618"/>
              <a:gd name="T44" fmla="*/ 2185 w 4734"/>
              <a:gd name="T45" fmla="*/ 678 h 1618"/>
              <a:gd name="T46" fmla="*/ 2293 w 4734"/>
              <a:gd name="T47" fmla="*/ 635 h 1618"/>
              <a:gd name="T48" fmla="*/ 2525 w 4734"/>
              <a:gd name="T49" fmla="*/ 605 h 1618"/>
              <a:gd name="T50" fmla="*/ 2669 w 4734"/>
              <a:gd name="T51" fmla="*/ 567 h 1618"/>
              <a:gd name="T52" fmla="*/ 2889 w 4734"/>
              <a:gd name="T53" fmla="*/ 527 h 1618"/>
              <a:gd name="T54" fmla="*/ 3056 w 4734"/>
              <a:gd name="T55" fmla="*/ 508 h 1618"/>
              <a:gd name="T56" fmla="*/ 3097 w 4734"/>
              <a:gd name="T57" fmla="*/ 489 h 1618"/>
              <a:gd name="T58" fmla="*/ 3316 w 4734"/>
              <a:gd name="T59" fmla="*/ 441 h 1618"/>
              <a:gd name="T60" fmla="*/ 3430 w 4734"/>
              <a:gd name="T61" fmla="*/ 404 h 1618"/>
              <a:gd name="T62" fmla="*/ 3505 w 4734"/>
              <a:gd name="T63" fmla="*/ 378 h 1618"/>
              <a:gd name="T64" fmla="*/ 3555 w 4734"/>
              <a:gd name="T65" fmla="*/ 356 h 1618"/>
              <a:gd name="T66" fmla="*/ 3612 w 4734"/>
              <a:gd name="T67" fmla="*/ 338 h 1618"/>
              <a:gd name="T68" fmla="*/ 3694 w 4734"/>
              <a:gd name="T69" fmla="*/ 304 h 1618"/>
              <a:gd name="T70" fmla="*/ 3718 w 4734"/>
              <a:gd name="T71" fmla="*/ 276 h 1618"/>
              <a:gd name="T72" fmla="*/ 3749 w 4734"/>
              <a:gd name="T73" fmla="*/ 238 h 1618"/>
              <a:gd name="T74" fmla="*/ 3855 w 4734"/>
              <a:gd name="T75" fmla="*/ 222 h 1618"/>
              <a:gd name="T76" fmla="*/ 3975 w 4734"/>
              <a:gd name="T77" fmla="*/ 210 h 1618"/>
              <a:gd name="T78" fmla="*/ 4072 w 4734"/>
              <a:gd name="T79" fmla="*/ 175 h 1618"/>
              <a:gd name="T80" fmla="*/ 4193 w 4734"/>
              <a:gd name="T81" fmla="*/ 123 h 1618"/>
              <a:gd name="T82" fmla="*/ 4323 w 4734"/>
              <a:gd name="T83" fmla="*/ 89 h 1618"/>
              <a:gd name="T84" fmla="*/ 4625 w 4734"/>
              <a:gd name="T85" fmla="*/ 49 h 1618"/>
              <a:gd name="T86" fmla="*/ 4734 w 4734"/>
              <a:gd name="T87" fmla="*/ 0 h 1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734" h="1618">
                <a:moveTo>
                  <a:pt x="0" y="1618"/>
                </a:moveTo>
                <a:lnTo>
                  <a:pt x="92" y="1618"/>
                </a:lnTo>
                <a:lnTo>
                  <a:pt x="92" y="1597"/>
                </a:lnTo>
                <a:lnTo>
                  <a:pt x="118" y="1597"/>
                </a:lnTo>
                <a:lnTo>
                  <a:pt x="118" y="1540"/>
                </a:lnTo>
                <a:lnTo>
                  <a:pt x="184" y="1540"/>
                </a:lnTo>
                <a:lnTo>
                  <a:pt x="184" y="1457"/>
                </a:lnTo>
                <a:lnTo>
                  <a:pt x="231" y="1457"/>
                </a:lnTo>
                <a:lnTo>
                  <a:pt x="231" y="1410"/>
                </a:lnTo>
                <a:lnTo>
                  <a:pt x="335" y="1410"/>
                </a:lnTo>
                <a:lnTo>
                  <a:pt x="335" y="1351"/>
                </a:lnTo>
                <a:lnTo>
                  <a:pt x="368" y="1351"/>
                </a:lnTo>
                <a:lnTo>
                  <a:pt x="368" y="1304"/>
                </a:lnTo>
                <a:lnTo>
                  <a:pt x="460" y="1304"/>
                </a:lnTo>
                <a:lnTo>
                  <a:pt x="460" y="1264"/>
                </a:lnTo>
                <a:lnTo>
                  <a:pt x="564" y="1264"/>
                </a:lnTo>
                <a:lnTo>
                  <a:pt x="564" y="1231"/>
                </a:lnTo>
                <a:lnTo>
                  <a:pt x="678" y="1231"/>
                </a:lnTo>
                <a:lnTo>
                  <a:pt x="678" y="1188"/>
                </a:lnTo>
                <a:lnTo>
                  <a:pt x="704" y="1188"/>
                </a:lnTo>
                <a:lnTo>
                  <a:pt x="704" y="1148"/>
                </a:lnTo>
                <a:lnTo>
                  <a:pt x="732" y="1148"/>
                </a:lnTo>
                <a:lnTo>
                  <a:pt x="732" y="1112"/>
                </a:lnTo>
                <a:lnTo>
                  <a:pt x="777" y="1112"/>
                </a:lnTo>
                <a:lnTo>
                  <a:pt x="777" y="1046"/>
                </a:lnTo>
                <a:lnTo>
                  <a:pt x="850" y="1046"/>
                </a:lnTo>
                <a:lnTo>
                  <a:pt x="850" y="1006"/>
                </a:lnTo>
                <a:lnTo>
                  <a:pt x="923" y="1006"/>
                </a:lnTo>
                <a:lnTo>
                  <a:pt x="923" y="957"/>
                </a:lnTo>
                <a:lnTo>
                  <a:pt x="1089" y="957"/>
                </a:lnTo>
                <a:lnTo>
                  <a:pt x="1089" y="905"/>
                </a:lnTo>
                <a:lnTo>
                  <a:pt x="1315" y="905"/>
                </a:lnTo>
                <a:lnTo>
                  <a:pt x="1315" y="874"/>
                </a:lnTo>
                <a:lnTo>
                  <a:pt x="1443" y="874"/>
                </a:lnTo>
                <a:lnTo>
                  <a:pt x="1443" y="827"/>
                </a:lnTo>
                <a:lnTo>
                  <a:pt x="1667" y="827"/>
                </a:lnTo>
                <a:lnTo>
                  <a:pt x="1667" y="794"/>
                </a:lnTo>
                <a:lnTo>
                  <a:pt x="1797" y="794"/>
                </a:lnTo>
                <a:lnTo>
                  <a:pt x="1797" y="765"/>
                </a:lnTo>
                <a:lnTo>
                  <a:pt x="1930" y="765"/>
                </a:lnTo>
                <a:lnTo>
                  <a:pt x="1930" y="744"/>
                </a:lnTo>
                <a:lnTo>
                  <a:pt x="1972" y="744"/>
                </a:lnTo>
                <a:lnTo>
                  <a:pt x="1972" y="706"/>
                </a:lnTo>
                <a:lnTo>
                  <a:pt x="2145" y="706"/>
                </a:lnTo>
                <a:lnTo>
                  <a:pt x="2145" y="678"/>
                </a:lnTo>
                <a:lnTo>
                  <a:pt x="2185" y="678"/>
                </a:lnTo>
                <a:lnTo>
                  <a:pt x="2185" y="635"/>
                </a:lnTo>
                <a:lnTo>
                  <a:pt x="2293" y="635"/>
                </a:lnTo>
                <a:lnTo>
                  <a:pt x="2293" y="605"/>
                </a:lnTo>
                <a:lnTo>
                  <a:pt x="2525" y="605"/>
                </a:lnTo>
                <a:lnTo>
                  <a:pt x="2525" y="567"/>
                </a:lnTo>
                <a:lnTo>
                  <a:pt x="2669" y="567"/>
                </a:lnTo>
                <a:lnTo>
                  <a:pt x="2669" y="527"/>
                </a:lnTo>
                <a:lnTo>
                  <a:pt x="2889" y="527"/>
                </a:lnTo>
                <a:lnTo>
                  <a:pt x="2889" y="508"/>
                </a:lnTo>
                <a:lnTo>
                  <a:pt x="3056" y="508"/>
                </a:lnTo>
                <a:lnTo>
                  <a:pt x="3056" y="489"/>
                </a:lnTo>
                <a:lnTo>
                  <a:pt x="3097" y="489"/>
                </a:lnTo>
                <a:lnTo>
                  <a:pt x="3097" y="441"/>
                </a:lnTo>
                <a:lnTo>
                  <a:pt x="3316" y="441"/>
                </a:lnTo>
                <a:lnTo>
                  <a:pt x="3316" y="404"/>
                </a:lnTo>
                <a:lnTo>
                  <a:pt x="3430" y="404"/>
                </a:lnTo>
                <a:lnTo>
                  <a:pt x="3430" y="378"/>
                </a:lnTo>
                <a:lnTo>
                  <a:pt x="3505" y="378"/>
                </a:lnTo>
                <a:lnTo>
                  <a:pt x="3505" y="356"/>
                </a:lnTo>
                <a:lnTo>
                  <a:pt x="3555" y="356"/>
                </a:lnTo>
                <a:lnTo>
                  <a:pt x="3555" y="338"/>
                </a:lnTo>
                <a:lnTo>
                  <a:pt x="3612" y="338"/>
                </a:lnTo>
                <a:lnTo>
                  <a:pt x="3612" y="304"/>
                </a:lnTo>
                <a:lnTo>
                  <a:pt x="3694" y="304"/>
                </a:lnTo>
                <a:lnTo>
                  <a:pt x="3694" y="276"/>
                </a:lnTo>
                <a:lnTo>
                  <a:pt x="3718" y="276"/>
                </a:lnTo>
                <a:lnTo>
                  <a:pt x="3718" y="238"/>
                </a:lnTo>
                <a:lnTo>
                  <a:pt x="3749" y="238"/>
                </a:lnTo>
                <a:lnTo>
                  <a:pt x="3749" y="222"/>
                </a:lnTo>
                <a:lnTo>
                  <a:pt x="3855" y="222"/>
                </a:lnTo>
                <a:lnTo>
                  <a:pt x="3855" y="210"/>
                </a:lnTo>
                <a:lnTo>
                  <a:pt x="3975" y="210"/>
                </a:lnTo>
                <a:lnTo>
                  <a:pt x="3975" y="175"/>
                </a:lnTo>
                <a:lnTo>
                  <a:pt x="4072" y="175"/>
                </a:lnTo>
                <a:lnTo>
                  <a:pt x="4072" y="123"/>
                </a:lnTo>
                <a:lnTo>
                  <a:pt x="4193" y="123"/>
                </a:lnTo>
                <a:lnTo>
                  <a:pt x="4193" y="89"/>
                </a:lnTo>
                <a:lnTo>
                  <a:pt x="4323" y="89"/>
                </a:lnTo>
                <a:lnTo>
                  <a:pt x="4323" y="49"/>
                </a:lnTo>
                <a:lnTo>
                  <a:pt x="4625" y="49"/>
                </a:lnTo>
                <a:lnTo>
                  <a:pt x="4625" y="0"/>
                </a:lnTo>
                <a:lnTo>
                  <a:pt x="4734" y="0"/>
                </a:ln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52" name="Freeform 7"/>
          <p:cNvSpPr>
            <a:spLocks/>
          </p:cNvSpPr>
          <p:nvPr/>
        </p:nvSpPr>
        <p:spPr bwMode="auto">
          <a:xfrm>
            <a:off x="3263818" y="3147229"/>
            <a:ext cx="5791200" cy="1552575"/>
          </a:xfrm>
          <a:custGeom>
            <a:avLst/>
            <a:gdLst>
              <a:gd name="T0" fmla="*/ 4554 w 4729"/>
              <a:gd name="T1" fmla="*/ 73 h 1267"/>
              <a:gd name="T2" fmla="*/ 4016 w 4729"/>
              <a:gd name="T3" fmla="*/ 102 h 1267"/>
              <a:gd name="T4" fmla="*/ 3886 w 4729"/>
              <a:gd name="T5" fmla="*/ 154 h 1267"/>
              <a:gd name="T6" fmla="*/ 3711 w 4729"/>
              <a:gd name="T7" fmla="*/ 182 h 1267"/>
              <a:gd name="T8" fmla="*/ 3562 w 4729"/>
              <a:gd name="T9" fmla="*/ 215 h 1267"/>
              <a:gd name="T10" fmla="*/ 3203 w 4729"/>
              <a:gd name="T11" fmla="*/ 232 h 1267"/>
              <a:gd name="T12" fmla="*/ 3146 w 4729"/>
              <a:gd name="T13" fmla="*/ 265 h 1267"/>
              <a:gd name="T14" fmla="*/ 3090 w 4729"/>
              <a:gd name="T15" fmla="*/ 303 h 1267"/>
              <a:gd name="T16" fmla="*/ 3030 w 4729"/>
              <a:gd name="T17" fmla="*/ 347 h 1267"/>
              <a:gd name="T18" fmla="*/ 2950 w 4729"/>
              <a:gd name="T19" fmla="*/ 371 h 1267"/>
              <a:gd name="T20" fmla="*/ 2860 w 4729"/>
              <a:gd name="T21" fmla="*/ 399 h 1267"/>
              <a:gd name="T22" fmla="*/ 2797 w 4729"/>
              <a:gd name="T23" fmla="*/ 418 h 1267"/>
              <a:gd name="T24" fmla="*/ 2780 w 4729"/>
              <a:gd name="T25" fmla="*/ 444 h 1267"/>
              <a:gd name="T26" fmla="*/ 2629 w 4729"/>
              <a:gd name="T27" fmla="*/ 468 h 1267"/>
              <a:gd name="T28" fmla="*/ 2615 w 4729"/>
              <a:gd name="T29" fmla="*/ 503 h 1267"/>
              <a:gd name="T30" fmla="*/ 2428 w 4729"/>
              <a:gd name="T31" fmla="*/ 513 h 1267"/>
              <a:gd name="T32" fmla="*/ 2289 w 4729"/>
              <a:gd name="T33" fmla="*/ 558 h 1267"/>
              <a:gd name="T34" fmla="*/ 2145 w 4729"/>
              <a:gd name="T35" fmla="*/ 572 h 1267"/>
              <a:gd name="T36" fmla="*/ 2116 w 4729"/>
              <a:gd name="T37" fmla="*/ 598 h 1267"/>
              <a:gd name="T38" fmla="*/ 1998 w 4729"/>
              <a:gd name="T39" fmla="*/ 619 h 1267"/>
              <a:gd name="T40" fmla="*/ 1982 w 4729"/>
              <a:gd name="T41" fmla="*/ 659 h 1267"/>
              <a:gd name="T42" fmla="*/ 1925 w 4729"/>
              <a:gd name="T43" fmla="*/ 676 h 1267"/>
              <a:gd name="T44" fmla="*/ 1892 w 4729"/>
              <a:gd name="T45" fmla="*/ 735 h 1267"/>
              <a:gd name="T46" fmla="*/ 1804 w 4729"/>
              <a:gd name="T47" fmla="*/ 759 h 1267"/>
              <a:gd name="T48" fmla="*/ 1783 w 4729"/>
              <a:gd name="T49" fmla="*/ 794 h 1267"/>
              <a:gd name="T50" fmla="*/ 1644 w 4729"/>
              <a:gd name="T51" fmla="*/ 813 h 1267"/>
              <a:gd name="T52" fmla="*/ 1528 w 4729"/>
              <a:gd name="T53" fmla="*/ 855 h 1267"/>
              <a:gd name="T54" fmla="*/ 1441 w 4729"/>
              <a:gd name="T55" fmla="*/ 877 h 1267"/>
              <a:gd name="T56" fmla="*/ 1325 w 4729"/>
              <a:gd name="T57" fmla="*/ 915 h 1267"/>
              <a:gd name="T58" fmla="*/ 1131 w 4729"/>
              <a:gd name="T59" fmla="*/ 931 h 1267"/>
              <a:gd name="T60" fmla="*/ 921 w 4729"/>
              <a:gd name="T61" fmla="*/ 967 h 1267"/>
              <a:gd name="T62" fmla="*/ 871 w 4729"/>
              <a:gd name="T63" fmla="*/ 978 h 1267"/>
              <a:gd name="T64" fmla="*/ 791 w 4729"/>
              <a:gd name="T65" fmla="*/ 1030 h 1267"/>
              <a:gd name="T66" fmla="*/ 668 w 4729"/>
              <a:gd name="T67" fmla="*/ 1049 h 1267"/>
              <a:gd name="T68" fmla="*/ 640 w 4729"/>
              <a:gd name="T69" fmla="*/ 1080 h 1267"/>
              <a:gd name="T70" fmla="*/ 593 w 4729"/>
              <a:gd name="T71" fmla="*/ 1094 h 1267"/>
              <a:gd name="T72" fmla="*/ 562 w 4729"/>
              <a:gd name="T73" fmla="*/ 1130 h 1267"/>
              <a:gd name="T74" fmla="*/ 493 w 4729"/>
              <a:gd name="T75" fmla="*/ 1151 h 1267"/>
              <a:gd name="T76" fmla="*/ 359 w 4729"/>
              <a:gd name="T77" fmla="*/ 1193 h 1267"/>
              <a:gd name="T78" fmla="*/ 184 w 4729"/>
              <a:gd name="T79" fmla="*/ 1212 h 1267"/>
              <a:gd name="T80" fmla="*/ 153 w 4729"/>
              <a:gd name="T81" fmla="*/ 1238 h 1267"/>
              <a:gd name="T82" fmla="*/ 92 w 4729"/>
              <a:gd name="T83" fmla="*/ 1248 h 1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729" h="1267">
                <a:moveTo>
                  <a:pt x="4729" y="0"/>
                </a:moveTo>
                <a:lnTo>
                  <a:pt x="4554" y="0"/>
                </a:lnTo>
                <a:lnTo>
                  <a:pt x="4554" y="73"/>
                </a:lnTo>
                <a:lnTo>
                  <a:pt x="4160" y="73"/>
                </a:lnTo>
                <a:lnTo>
                  <a:pt x="4160" y="102"/>
                </a:lnTo>
                <a:lnTo>
                  <a:pt x="4016" y="102"/>
                </a:lnTo>
                <a:lnTo>
                  <a:pt x="4016" y="125"/>
                </a:lnTo>
                <a:lnTo>
                  <a:pt x="3886" y="125"/>
                </a:lnTo>
                <a:lnTo>
                  <a:pt x="3886" y="154"/>
                </a:lnTo>
                <a:lnTo>
                  <a:pt x="3739" y="154"/>
                </a:lnTo>
                <a:lnTo>
                  <a:pt x="3739" y="182"/>
                </a:lnTo>
                <a:lnTo>
                  <a:pt x="3711" y="182"/>
                </a:lnTo>
                <a:lnTo>
                  <a:pt x="3711" y="201"/>
                </a:lnTo>
                <a:lnTo>
                  <a:pt x="3562" y="201"/>
                </a:lnTo>
                <a:lnTo>
                  <a:pt x="3562" y="215"/>
                </a:lnTo>
                <a:lnTo>
                  <a:pt x="3224" y="215"/>
                </a:lnTo>
                <a:lnTo>
                  <a:pt x="3224" y="232"/>
                </a:lnTo>
                <a:lnTo>
                  <a:pt x="3203" y="232"/>
                </a:lnTo>
                <a:lnTo>
                  <a:pt x="3203" y="251"/>
                </a:lnTo>
                <a:lnTo>
                  <a:pt x="3146" y="251"/>
                </a:lnTo>
                <a:lnTo>
                  <a:pt x="3146" y="265"/>
                </a:lnTo>
                <a:lnTo>
                  <a:pt x="3111" y="265"/>
                </a:lnTo>
                <a:lnTo>
                  <a:pt x="3111" y="303"/>
                </a:lnTo>
                <a:lnTo>
                  <a:pt x="3090" y="303"/>
                </a:lnTo>
                <a:lnTo>
                  <a:pt x="3090" y="324"/>
                </a:lnTo>
                <a:lnTo>
                  <a:pt x="3030" y="324"/>
                </a:lnTo>
                <a:lnTo>
                  <a:pt x="3030" y="347"/>
                </a:lnTo>
                <a:lnTo>
                  <a:pt x="3002" y="347"/>
                </a:lnTo>
                <a:lnTo>
                  <a:pt x="3002" y="371"/>
                </a:lnTo>
                <a:lnTo>
                  <a:pt x="2950" y="371"/>
                </a:lnTo>
                <a:lnTo>
                  <a:pt x="2950" y="378"/>
                </a:lnTo>
                <a:lnTo>
                  <a:pt x="2860" y="378"/>
                </a:lnTo>
                <a:lnTo>
                  <a:pt x="2860" y="399"/>
                </a:lnTo>
                <a:lnTo>
                  <a:pt x="2808" y="399"/>
                </a:lnTo>
                <a:lnTo>
                  <a:pt x="2808" y="418"/>
                </a:lnTo>
                <a:lnTo>
                  <a:pt x="2797" y="418"/>
                </a:lnTo>
                <a:lnTo>
                  <a:pt x="2797" y="428"/>
                </a:lnTo>
                <a:lnTo>
                  <a:pt x="2780" y="428"/>
                </a:lnTo>
                <a:lnTo>
                  <a:pt x="2780" y="444"/>
                </a:lnTo>
                <a:lnTo>
                  <a:pt x="2749" y="444"/>
                </a:lnTo>
                <a:lnTo>
                  <a:pt x="2749" y="468"/>
                </a:lnTo>
                <a:lnTo>
                  <a:pt x="2629" y="468"/>
                </a:lnTo>
                <a:lnTo>
                  <a:pt x="2629" y="496"/>
                </a:lnTo>
                <a:lnTo>
                  <a:pt x="2615" y="496"/>
                </a:lnTo>
                <a:lnTo>
                  <a:pt x="2615" y="503"/>
                </a:lnTo>
                <a:lnTo>
                  <a:pt x="2452" y="503"/>
                </a:lnTo>
                <a:lnTo>
                  <a:pt x="2452" y="513"/>
                </a:lnTo>
                <a:lnTo>
                  <a:pt x="2428" y="513"/>
                </a:lnTo>
                <a:lnTo>
                  <a:pt x="2428" y="541"/>
                </a:lnTo>
                <a:lnTo>
                  <a:pt x="2289" y="541"/>
                </a:lnTo>
                <a:lnTo>
                  <a:pt x="2289" y="558"/>
                </a:lnTo>
                <a:lnTo>
                  <a:pt x="2194" y="558"/>
                </a:lnTo>
                <a:lnTo>
                  <a:pt x="2194" y="572"/>
                </a:lnTo>
                <a:lnTo>
                  <a:pt x="2145" y="572"/>
                </a:lnTo>
                <a:lnTo>
                  <a:pt x="2145" y="584"/>
                </a:lnTo>
                <a:lnTo>
                  <a:pt x="2116" y="584"/>
                </a:lnTo>
                <a:lnTo>
                  <a:pt x="2116" y="598"/>
                </a:lnTo>
                <a:lnTo>
                  <a:pt x="2031" y="598"/>
                </a:lnTo>
                <a:lnTo>
                  <a:pt x="2031" y="619"/>
                </a:lnTo>
                <a:lnTo>
                  <a:pt x="1998" y="619"/>
                </a:lnTo>
                <a:lnTo>
                  <a:pt x="1998" y="633"/>
                </a:lnTo>
                <a:lnTo>
                  <a:pt x="1982" y="633"/>
                </a:lnTo>
                <a:lnTo>
                  <a:pt x="1982" y="659"/>
                </a:lnTo>
                <a:lnTo>
                  <a:pt x="1970" y="659"/>
                </a:lnTo>
                <a:lnTo>
                  <a:pt x="1970" y="676"/>
                </a:lnTo>
                <a:lnTo>
                  <a:pt x="1925" y="676"/>
                </a:lnTo>
                <a:lnTo>
                  <a:pt x="1925" y="718"/>
                </a:lnTo>
                <a:lnTo>
                  <a:pt x="1892" y="718"/>
                </a:lnTo>
                <a:lnTo>
                  <a:pt x="1892" y="735"/>
                </a:lnTo>
                <a:lnTo>
                  <a:pt x="1868" y="735"/>
                </a:lnTo>
                <a:lnTo>
                  <a:pt x="1868" y="759"/>
                </a:lnTo>
                <a:lnTo>
                  <a:pt x="1804" y="759"/>
                </a:lnTo>
                <a:lnTo>
                  <a:pt x="1804" y="775"/>
                </a:lnTo>
                <a:lnTo>
                  <a:pt x="1783" y="775"/>
                </a:lnTo>
                <a:lnTo>
                  <a:pt x="1783" y="794"/>
                </a:lnTo>
                <a:lnTo>
                  <a:pt x="1715" y="794"/>
                </a:lnTo>
                <a:lnTo>
                  <a:pt x="1715" y="813"/>
                </a:lnTo>
                <a:lnTo>
                  <a:pt x="1644" y="813"/>
                </a:lnTo>
                <a:lnTo>
                  <a:pt x="1644" y="834"/>
                </a:lnTo>
                <a:lnTo>
                  <a:pt x="1528" y="834"/>
                </a:lnTo>
                <a:lnTo>
                  <a:pt x="1528" y="855"/>
                </a:lnTo>
                <a:lnTo>
                  <a:pt x="1488" y="855"/>
                </a:lnTo>
                <a:lnTo>
                  <a:pt x="1488" y="877"/>
                </a:lnTo>
                <a:lnTo>
                  <a:pt x="1441" y="877"/>
                </a:lnTo>
                <a:lnTo>
                  <a:pt x="1441" y="893"/>
                </a:lnTo>
                <a:lnTo>
                  <a:pt x="1325" y="893"/>
                </a:lnTo>
                <a:lnTo>
                  <a:pt x="1325" y="915"/>
                </a:lnTo>
                <a:lnTo>
                  <a:pt x="1242" y="915"/>
                </a:lnTo>
                <a:lnTo>
                  <a:pt x="1242" y="931"/>
                </a:lnTo>
                <a:lnTo>
                  <a:pt x="1131" y="931"/>
                </a:lnTo>
                <a:lnTo>
                  <a:pt x="1131" y="950"/>
                </a:lnTo>
                <a:lnTo>
                  <a:pt x="921" y="950"/>
                </a:lnTo>
                <a:lnTo>
                  <a:pt x="921" y="967"/>
                </a:lnTo>
                <a:lnTo>
                  <a:pt x="888" y="967"/>
                </a:lnTo>
                <a:lnTo>
                  <a:pt x="888" y="978"/>
                </a:lnTo>
                <a:lnTo>
                  <a:pt x="871" y="978"/>
                </a:lnTo>
                <a:lnTo>
                  <a:pt x="871" y="1007"/>
                </a:lnTo>
                <a:lnTo>
                  <a:pt x="791" y="1007"/>
                </a:lnTo>
                <a:lnTo>
                  <a:pt x="791" y="1030"/>
                </a:lnTo>
                <a:lnTo>
                  <a:pt x="727" y="1030"/>
                </a:lnTo>
                <a:lnTo>
                  <a:pt x="727" y="1049"/>
                </a:lnTo>
                <a:lnTo>
                  <a:pt x="668" y="1049"/>
                </a:lnTo>
                <a:lnTo>
                  <a:pt x="668" y="1061"/>
                </a:lnTo>
                <a:lnTo>
                  <a:pt x="640" y="1061"/>
                </a:lnTo>
                <a:lnTo>
                  <a:pt x="640" y="1080"/>
                </a:lnTo>
                <a:lnTo>
                  <a:pt x="611" y="1080"/>
                </a:lnTo>
                <a:lnTo>
                  <a:pt x="611" y="1094"/>
                </a:lnTo>
                <a:lnTo>
                  <a:pt x="593" y="1094"/>
                </a:lnTo>
                <a:lnTo>
                  <a:pt x="593" y="1120"/>
                </a:lnTo>
                <a:lnTo>
                  <a:pt x="562" y="1120"/>
                </a:lnTo>
                <a:lnTo>
                  <a:pt x="562" y="1130"/>
                </a:lnTo>
                <a:lnTo>
                  <a:pt x="512" y="1130"/>
                </a:lnTo>
                <a:lnTo>
                  <a:pt x="512" y="1151"/>
                </a:lnTo>
                <a:lnTo>
                  <a:pt x="493" y="1151"/>
                </a:lnTo>
                <a:lnTo>
                  <a:pt x="493" y="1165"/>
                </a:lnTo>
                <a:lnTo>
                  <a:pt x="359" y="1165"/>
                </a:lnTo>
                <a:lnTo>
                  <a:pt x="359" y="1193"/>
                </a:lnTo>
                <a:lnTo>
                  <a:pt x="307" y="1193"/>
                </a:lnTo>
                <a:lnTo>
                  <a:pt x="307" y="1212"/>
                </a:lnTo>
                <a:lnTo>
                  <a:pt x="184" y="1212"/>
                </a:lnTo>
                <a:lnTo>
                  <a:pt x="184" y="1229"/>
                </a:lnTo>
                <a:lnTo>
                  <a:pt x="153" y="1229"/>
                </a:lnTo>
                <a:lnTo>
                  <a:pt x="153" y="1238"/>
                </a:lnTo>
                <a:lnTo>
                  <a:pt x="132" y="1238"/>
                </a:lnTo>
                <a:lnTo>
                  <a:pt x="132" y="1248"/>
                </a:lnTo>
                <a:lnTo>
                  <a:pt x="92" y="1248"/>
                </a:lnTo>
                <a:lnTo>
                  <a:pt x="92" y="1267"/>
                </a:lnTo>
                <a:lnTo>
                  <a:pt x="0" y="1267"/>
                </a:ln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53" name="Line 8"/>
          <p:cNvSpPr>
            <a:spLocks noChangeShapeType="1"/>
          </p:cNvSpPr>
          <p:nvPr/>
        </p:nvSpPr>
        <p:spPr bwMode="auto">
          <a:xfrm flipV="1">
            <a:off x="6161005" y="1724829"/>
            <a:ext cx="1588" cy="300672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54" name="Rectangle 9"/>
          <p:cNvSpPr>
            <a:spLocks noChangeArrowheads="1"/>
          </p:cNvSpPr>
          <p:nvPr/>
        </p:nvSpPr>
        <p:spPr bwMode="auto">
          <a:xfrm>
            <a:off x="4826610" y="3277404"/>
            <a:ext cx="841577" cy="3391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1" hangingPunct="1"/>
            <a:r>
              <a:rPr lang="en-US" sz="1600"/>
              <a:t>Placebo</a:t>
            </a:r>
          </a:p>
        </p:txBody>
      </p:sp>
      <p:sp>
        <p:nvSpPr>
          <p:cNvPr id="55" name="Rectangle 10"/>
          <p:cNvSpPr>
            <a:spLocks noChangeArrowheads="1"/>
          </p:cNvSpPr>
          <p:nvPr/>
        </p:nvSpPr>
        <p:spPr bwMode="auto">
          <a:xfrm>
            <a:off x="5469972" y="1845479"/>
            <a:ext cx="1410643" cy="954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1" hangingPunct="1"/>
            <a:r>
              <a:rPr lang="en-US" sz="1400"/>
              <a:t>2-year</a:t>
            </a:r>
          </a:p>
          <a:p>
            <a:pPr algn="ctr" eaLnBrk="1" hangingPunct="1"/>
            <a:r>
              <a:rPr lang="en-US" sz="1400"/>
              <a:t>HR 0.71</a:t>
            </a:r>
          </a:p>
          <a:p>
            <a:pPr algn="ctr" eaLnBrk="1" hangingPunct="1"/>
            <a:r>
              <a:rPr lang="en-US" sz="1400"/>
              <a:t>95% CI 0.52-0.98</a:t>
            </a:r>
          </a:p>
          <a:p>
            <a:pPr algn="ctr" eaLnBrk="1" hangingPunct="1"/>
            <a:r>
              <a:rPr lang="en-US" sz="1400"/>
              <a:t>P=0.034</a:t>
            </a:r>
          </a:p>
        </p:txBody>
      </p:sp>
      <p:sp>
        <p:nvSpPr>
          <p:cNvPr id="56" name="Rectangle 11"/>
          <p:cNvSpPr>
            <a:spLocks noChangeArrowheads="1"/>
          </p:cNvSpPr>
          <p:nvPr/>
        </p:nvSpPr>
        <p:spPr bwMode="auto">
          <a:xfrm>
            <a:off x="7654371" y="3575854"/>
            <a:ext cx="1410643" cy="8685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1400"/>
              <a:t>Overall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1400"/>
              <a:t>HR 0.82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1400"/>
              <a:t>95% CI 0.63-1.07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1400"/>
              <a:t>P=0.136</a:t>
            </a:r>
          </a:p>
        </p:txBody>
      </p:sp>
      <p:sp>
        <p:nvSpPr>
          <p:cNvPr id="57" name="Text Box 12"/>
          <p:cNvSpPr txBox="1">
            <a:spLocks noChangeArrowheads="1"/>
          </p:cNvSpPr>
          <p:nvPr/>
        </p:nvSpPr>
        <p:spPr bwMode="auto">
          <a:xfrm>
            <a:off x="5478380" y="6568292"/>
            <a:ext cx="4611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400"/>
              <a:t>Ahmed A et al, Circ, 2006</a:t>
            </a:r>
          </a:p>
        </p:txBody>
      </p: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1515980" y="5698342"/>
            <a:ext cx="82931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202F88"/>
                    </a:gs>
                    <a:gs pos="100000">
                      <a:srgbClr val="121B4E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CV Hospitalization or Mortality NO DIFFERENT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↑ in Unstable Angina</a:t>
            </a:r>
          </a:p>
        </p:txBody>
      </p:sp>
      <p:sp>
        <p:nvSpPr>
          <p:cNvPr id="59" name="Text Box 63"/>
          <p:cNvSpPr txBox="1">
            <a:spLocks noChangeArrowheads="1"/>
          </p:cNvSpPr>
          <p:nvPr/>
        </p:nvSpPr>
        <p:spPr bwMode="auto">
          <a:xfrm>
            <a:off x="3039980" y="1234292"/>
            <a:ext cx="6248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Heart failure hospitalization or heart failure mortality</a:t>
            </a:r>
          </a:p>
        </p:txBody>
      </p:sp>
    </p:spTree>
    <p:extLst>
      <p:ext uri="{BB962C8B-B14F-4D97-AF65-F5344CB8AC3E}">
        <p14:creationId xmlns="" xmlns:p14="http://schemas.microsoft.com/office/powerpoint/2010/main" val="351680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34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1756" y="6381549"/>
            <a:ext cx="721895" cy="317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95085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929"/>
            <a:ext cx="7554351" cy="708737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966" y="914399"/>
            <a:ext cx="5190034" cy="47796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472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52" y="0"/>
            <a:ext cx="12249752" cy="6858000"/>
          </a:xfrm>
        </p:spPr>
      </p:pic>
      <p:sp>
        <p:nvSpPr>
          <p:cNvPr id="5" name="Rectangle 4"/>
          <p:cNvSpPr/>
          <p:nvPr/>
        </p:nvSpPr>
        <p:spPr>
          <a:xfrm>
            <a:off x="211756" y="6381549"/>
            <a:ext cx="721895" cy="317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44525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VID-20230716-WA0000 1)1[Mute][Rotate]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08295" y="1844627"/>
            <a:ext cx="5950634" cy="4359226"/>
          </a:xfrm>
          <a:prstGeom prst="rect">
            <a:avLst/>
          </a:prstGeom>
        </p:spPr>
      </p:pic>
      <p:pic>
        <p:nvPicPr>
          <p:cNvPr id="2051" name="Picture 3" descr="C:\Users\user\Desktop\index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9944" y="1814732"/>
            <a:ext cx="4346917" cy="42625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/>
          <p:cNvSpPr/>
          <p:nvPr/>
        </p:nvSpPr>
        <p:spPr>
          <a:xfrm>
            <a:off x="211756" y="6381549"/>
            <a:ext cx="721895" cy="317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62834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4582"/>
          </a:xfrm>
        </p:spPr>
      </p:pic>
      <p:sp>
        <p:nvSpPr>
          <p:cNvPr id="4" name="Rectangle 3"/>
          <p:cNvSpPr/>
          <p:nvPr/>
        </p:nvSpPr>
        <p:spPr>
          <a:xfrm>
            <a:off x="211756" y="6381549"/>
            <a:ext cx="721895" cy="317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19585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 smtClean="0">
                <a:solidFill>
                  <a:schemeClr val="accent5">
                    <a:lumMod val="75000"/>
                  </a:schemeClr>
                </a:solidFill>
              </a:rPr>
              <a:t>HEAT HFPEF</a:t>
            </a:r>
            <a:endParaRPr lang="en-IN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625" y="1491176"/>
            <a:ext cx="11016175" cy="5092504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/>
              <a:t>Background</a:t>
            </a:r>
          </a:p>
          <a:p>
            <a:r>
              <a:rPr lang="en-US" dirty="0"/>
              <a:t>Nitrates are commonly prescribed to enhance activity tolerance in patients with heart failure and a preserved ejection fraction. We compared the effect of </a:t>
            </a:r>
            <a:r>
              <a:rPr lang="en-US" dirty="0" err="1"/>
              <a:t>isosorbide</a:t>
            </a:r>
            <a:r>
              <a:rPr lang="en-US" dirty="0"/>
              <a:t> </a:t>
            </a:r>
            <a:r>
              <a:rPr lang="en-US" dirty="0" err="1"/>
              <a:t>mononitrate</a:t>
            </a:r>
            <a:r>
              <a:rPr lang="en-US" dirty="0"/>
              <a:t> or placebo on daily activity in such patients.</a:t>
            </a:r>
          </a:p>
          <a:p>
            <a:r>
              <a:rPr lang="en-US" b="1" dirty="0"/>
              <a:t>Methods</a:t>
            </a:r>
          </a:p>
          <a:p>
            <a:r>
              <a:rPr lang="en-US" dirty="0"/>
              <a:t>In this multicenter, double-blind, crossover study, 110 patients with heart failure and a preserved ejection fraction were randomly assigned to a 6-week dose-escalation regimen of </a:t>
            </a:r>
            <a:r>
              <a:rPr lang="en-US" dirty="0" err="1"/>
              <a:t>isosorbide</a:t>
            </a:r>
            <a:r>
              <a:rPr lang="en-US" dirty="0"/>
              <a:t> </a:t>
            </a:r>
            <a:r>
              <a:rPr lang="en-US" dirty="0" err="1"/>
              <a:t>mononitrate</a:t>
            </a:r>
            <a:r>
              <a:rPr lang="en-US" dirty="0"/>
              <a:t> (from 30 mg to 60 mg to 120 mg once daily) or placebo, with subsequent crossover to the other group for 6 weeks. The primary end point was the daily activity level, quantified as the average daily accelerometer units during the 120-mg phase, as assessed by patient-worn accelerometers. Secondary end points included hours of activity per day during the 120-mg phase, daily accelerometer units during all three dose regimens, quality-of-life scores, 6-minute walk distance, and levels of N-terminal pro–brain natriuretic peptide (NT-</a:t>
            </a:r>
            <a:r>
              <a:rPr lang="en-US" dirty="0" err="1"/>
              <a:t>proBNP</a:t>
            </a:r>
            <a:r>
              <a:rPr lang="en-US" dirty="0"/>
              <a:t>).</a:t>
            </a:r>
          </a:p>
          <a:p>
            <a:r>
              <a:rPr lang="en-US" b="1" dirty="0"/>
              <a:t>Results</a:t>
            </a:r>
          </a:p>
          <a:p>
            <a:r>
              <a:rPr lang="en-US" dirty="0"/>
              <a:t>In the group receiving the 120-mg dose of </a:t>
            </a:r>
            <a:r>
              <a:rPr lang="en-US" dirty="0" err="1"/>
              <a:t>isosorbide</a:t>
            </a:r>
            <a:r>
              <a:rPr lang="en-US" dirty="0"/>
              <a:t> </a:t>
            </a:r>
            <a:r>
              <a:rPr lang="en-US" dirty="0" err="1"/>
              <a:t>mononitrate</a:t>
            </a:r>
            <a:r>
              <a:rPr lang="en-US" dirty="0"/>
              <a:t>, as compared with the placebo group, there was a </a:t>
            </a:r>
            <a:r>
              <a:rPr lang="en-US" dirty="0" err="1"/>
              <a:t>nonsignificant</a:t>
            </a:r>
            <a:r>
              <a:rPr lang="en-US" dirty="0"/>
              <a:t> trend toward lower daily activity (−381 accelerometer units; 95% confidence interval [CI], −780 to 17; P=0.06) and a significant decrease in hours of activity per day (−0.30 hours; 95% CI, −0.55 to −0.05; P=0.02). During all dose regimens, activity in the </a:t>
            </a:r>
            <a:r>
              <a:rPr lang="en-US" dirty="0" err="1"/>
              <a:t>isosorbide</a:t>
            </a:r>
            <a:r>
              <a:rPr lang="en-US" dirty="0"/>
              <a:t> </a:t>
            </a:r>
            <a:r>
              <a:rPr lang="en-US" dirty="0" err="1"/>
              <a:t>mononitrate</a:t>
            </a:r>
            <a:r>
              <a:rPr lang="en-US" dirty="0"/>
              <a:t> group was lower than that in the placebo group (−439 accelerometer units; 95% CI, −792 to −86; P=0.02). Activity levels decreased progressively and significantly with increased doses of </a:t>
            </a:r>
            <a:r>
              <a:rPr lang="en-US" dirty="0" err="1"/>
              <a:t>isosorbide</a:t>
            </a:r>
            <a:r>
              <a:rPr lang="en-US" dirty="0"/>
              <a:t> </a:t>
            </a:r>
            <a:r>
              <a:rPr lang="en-US" dirty="0" err="1"/>
              <a:t>mononitrate</a:t>
            </a:r>
            <a:r>
              <a:rPr lang="en-US" dirty="0"/>
              <a:t> (but not placebo). There were no significant between-group differences in the 6-minute walk distance, quality-of-life scores, or NT-</a:t>
            </a:r>
            <a:r>
              <a:rPr lang="en-US" dirty="0" err="1"/>
              <a:t>proBNP</a:t>
            </a:r>
            <a:r>
              <a:rPr lang="en-US" dirty="0"/>
              <a:t> levels.</a:t>
            </a:r>
          </a:p>
          <a:p>
            <a:r>
              <a:rPr lang="en-US" b="1" dirty="0"/>
              <a:t>Conclusions</a:t>
            </a:r>
          </a:p>
          <a:p>
            <a:r>
              <a:rPr lang="en-US" dirty="0" smtClean="0"/>
              <a:t> (</a:t>
            </a:r>
            <a:r>
              <a:rPr lang="en-US" b="1" dirty="0" smtClean="0"/>
              <a:t>Patients with heart failure and a preserved ejection fraction who received </a:t>
            </a:r>
            <a:r>
              <a:rPr lang="en-US" b="1" dirty="0" err="1" smtClean="0"/>
              <a:t>isosorbide</a:t>
            </a:r>
            <a:r>
              <a:rPr lang="en-US" b="1" dirty="0" smtClean="0"/>
              <a:t> </a:t>
            </a:r>
            <a:r>
              <a:rPr lang="en-US" b="1" dirty="0" err="1" smtClean="0"/>
              <a:t>mononitrate</a:t>
            </a:r>
            <a:r>
              <a:rPr lang="en-US" b="1" dirty="0" smtClean="0"/>
              <a:t> were less active and did not have better quality of life or </a:t>
            </a:r>
            <a:r>
              <a:rPr lang="en-US" b="1" dirty="0" err="1" smtClean="0"/>
              <a:t>submaximal</a:t>
            </a:r>
            <a:r>
              <a:rPr lang="en-US" b="1" dirty="0" smtClean="0"/>
              <a:t> exercise capacity than did patients who received placebo.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2920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N" sz="4800" b="1" dirty="0" smtClean="0"/>
              <a:t>STATINS</a:t>
            </a:r>
            <a:endParaRPr lang="en-IN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IN" dirty="0"/>
          </a:p>
          <a:p>
            <a:r>
              <a:rPr lang="en-US" dirty="0" smtClean="0"/>
              <a:t>Statins</a:t>
            </a:r>
            <a:r>
              <a:rPr lang="en-US" dirty="0"/>
              <a:t>, as anti-inflammatory agents : first-line therapy in CAD and hyperlipidemia </a:t>
            </a:r>
          </a:p>
          <a:p>
            <a:r>
              <a:rPr lang="en-US" b="1" dirty="0" smtClean="0"/>
              <a:t>CORONA </a:t>
            </a:r>
            <a:r>
              <a:rPr lang="en-US" b="1" dirty="0"/>
              <a:t>(Controlled </a:t>
            </a:r>
            <a:r>
              <a:rPr lang="en-US" b="1" dirty="0" err="1"/>
              <a:t>Rosuvastatin</a:t>
            </a:r>
            <a:r>
              <a:rPr lang="en-US" b="1" dirty="0"/>
              <a:t> Multinational Trial in Heart Failure) trial</a:t>
            </a:r>
            <a:r>
              <a:rPr lang="en-US" dirty="0"/>
              <a:t> : neutral regarding the efficacy of statins in patients with HFREF. </a:t>
            </a:r>
          </a:p>
          <a:p>
            <a:r>
              <a:rPr lang="en-US" b="1" dirty="0" err="1" smtClean="0"/>
              <a:t>Fukuta</a:t>
            </a:r>
            <a:r>
              <a:rPr lang="en-US" b="1" dirty="0" smtClean="0"/>
              <a:t> </a:t>
            </a:r>
            <a:r>
              <a:rPr lang="en-US" b="1" dirty="0"/>
              <a:t>et al</a:t>
            </a:r>
            <a:r>
              <a:rPr lang="en-US" dirty="0"/>
              <a:t>: significant relative risk reduction in mortality in HFPEF (LVEF &gt; 50%) </a:t>
            </a:r>
            <a:r>
              <a:rPr lang="en-US" dirty="0" err="1"/>
              <a:t>pts</a:t>
            </a:r>
            <a:r>
              <a:rPr lang="en-US" dirty="0"/>
              <a:t> with statin for 21months. </a:t>
            </a:r>
          </a:p>
          <a:p>
            <a:r>
              <a:rPr lang="en-US" dirty="0" smtClean="0"/>
              <a:t>270 </a:t>
            </a:r>
            <a:r>
              <a:rPr lang="en-US" dirty="0"/>
              <a:t>patients with HFPEF, follow-up for 5 years - improved survival compared to patients without statin therapy (HR= 0.65; 95%CI: 0.45-0.95, </a:t>
            </a:r>
            <a:r>
              <a:rPr lang="en-US" i="1" dirty="0"/>
              <a:t>P </a:t>
            </a:r>
            <a:r>
              <a:rPr lang="en-US" dirty="0"/>
              <a:t>= 0.029). - survival benefit was maintained after adjusting for differences in baseline characteristics, comorbidities, and other medications </a:t>
            </a:r>
          </a:p>
          <a:p>
            <a:r>
              <a:rPr lang="en-US" dirty="0" smtClean="0"/>
              <a:t>Some </a:t>
            </a:r>
            <a:r>
              <a:rPr lang="en-US" dirty="0"/>
              <a:t>small observational studies : seems to be associated with improved survival benefit in </a:t>
            </a:r>
            <a:r>
              <a:rPr lang="en-US" dirty="0" err="1"/>
              <a:t>pts</a:t>
            </a:r>
            <a:r>
              <a:rPr lang="en-US" dirty="0"/>
              <a:t> with HFPEF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6304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2743201"/>
            <a:ext cx="10972800" cy="3382963"/>
          </a:xfrm>
        </p:spPr>
        <p:txBody>
          <a:bodyPr>
            <a:normAutofit/>
          </a:bodyPr>
          <a:lstStyle/>
          <a:p>
            <a:r>
              <a:rPr lang="en-IN" sz="2800" dirty="0" smtClean="0"/>
              <a:t>12 clinical studies</a:t>
            </a:r>
          </a:p>
          <a:p>
            <a:r>
              <a:rPr lang="en-IN" sz="2800" dirty="0" smtClean="0"/>
              <a:t> 21,206 </a:t>
            </a:r>
            <a:r>
              <a:rPr lang="en-IN" sz="2800" dirty="0" err="1" smtClean="0"/>
              <a:t>paients</a:t>
            </a:r>
            <a:r>
              <a:rPr lang="en-IN" sz="2800" dirty="0" smtClean="0"/>
              <a:t> with </a:t>
            </a:r>
            <a:r>
              <a:rPr lang="en-IN" sz="2800" dirty="0" err="1" smtClean="0"/>
              <a:t>HFpEF</a:t>
            </a:r>
            <a:endParaRPr lang="en-IN" sz="2800" dirty="0" smtClean="0"/>
          </a:p>
          <a:p>
            <a:r>
              <a:rPr lang="en-IN" sz="2800" dirty="0" smtClean="0"/>
              <a:t> 9% reduction in relative risk for all-cause mortality in patients with </a:t>
            </a:r>
            <a:r>
              <a:rPr lang="en-IN" sz="2800" dirty="0" err="1" smtClean="0"/>
              <a:t>HFpEF</a:t>
            </a:r>
            <a:r>
              <a:rPr lang="en-IN" sz="2800" dirty="0" smtClean="0"/>
              <a:t> (95% CI: 0.87 – 0.95; P , 0.001)</a:t>
            </a:r>
          </a:p>
          <a:p>
            <a:r>
              <a:rPr lang="en-IN" sz="2800" dirty="0" smtClean="0"/>
              <a:t> all-cause hospitalization, HF hospitalization and composite outcomes (mortality and hospitalization) were not affected by this treatment (P = 0.26, P = 0.97, and P = 0.88 respectively)</a:t>
            </a:r>
          </a:p>
          <a:p>
            <a:pPr>
              <a:buNone/>
            </a:pPr>
            <a:endParaRPr lang="en-IN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1" y="457201"/>
            <a:ext cx="11176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600" y="728664"/>
            <a:ext cx="114808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ardsJC: PARAGON-HF Trial Journal Club - Cardione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0338" cy="6908533"/>
          </a:xfrm>
        </p:spPr>
      </p:pic>
    </p:spTree>
    <p:extLst>
      <p:ext uri="{BB962C8B-B14F-4D97-AF65-F5344CB8AC3E}">
        <p14:creationId xmlns="" xmlns:p14="http://schemas.microsoft.com/office/powerpoint/2010/main" val="41920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EMPEROR-Preserve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9988" y="239150"/>
            <a:ext cx="8792307" cy="6443003"/>
          </a:xfr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3847"/>
          </a:xfrm>
        </p:spPr>
        <p:txBody>
          <a:bodyPr/>
          <a:lstStyle/>
          <a:p>
            <a:r>
              <a:rPr lang="en-US" dirty="0" smtClean="0"/>
              <a:t>DELIVER Trial</a:t>
            </a:r>
            <a:endParaRPr lang="en-IN" dirty="0"/>
          </a:p>
        </p:txBody>
      </p:sp>
      <p:pic>
        <p:nvPicPr>
          <p:cNvPr id="4" name="Content Placeholder 3" descr="2MM_09.30.2022_1_Minjee_HFpEFDapagliflozi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166" y="1280160"/>
            <a:ext cx="11169747" cy="583105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 descr="Tissue-Doppler-Imaging-study-at-the-level-of-basal-segment-of-septal-interventricular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036" y="1850492"/>
            <a:ext cx="4966887" cy="4747256"/>
          </a:xfrm>
        </p:spPr>
      </p:pic>
      <p:pic>
        <p:nvPicPr>
          <p:cNvPr id="1026" name="Picture 2" descr="C:\Users\user\Desktop\Mitral-annulus-tissue-Doppler-imaging-TD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8631" y="1873046"/>
            <a:ext cx="5993225" cy="49849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89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191" y="2055814"/>
            <a:ext cx="4573800" cy="29467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3380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7328"/>
            <a:ext cx="10515600" cy="1325563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4" name="Content Placeholder 3" descr="Screenshot_20230716-130817_Driv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317" y="2405575"/>
            <a:ext cx="10789920" cy="4206239"/>
          </a:xfrm>
        </p:spPr>
      </p:pic>
      <p:pic>
        <p:nvPicPr>
          <p:cNvPr id="7170" name="Picture 2" descr="C:\Users\user\Desktop\New folder (3)\Screenshot_20230716-130538_Driv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912" y="266114"/>
            <a:ext cx="1090246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83" y="365125"/>
            <a:ext cx="11718387" cy="1325563"/>
          </a:xfrm>
        </p:spPr>
        <p:txBody>
          <a:bodyPr/>
          <a:lstStyle/>
          <a:p>
            <a:r>
              <a:rPr lang="en-US" b="1" dirty="0" smtClean="0"/>
              <a:t>Common causes of precipitants of ADHF in </a:t>
            </a:r>
            <a:r>
              <a:rPr lang="en-US" b="1" dirty="0" err="1" smtClean="0"/>
              <a:t>HFpEF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1)Exercise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2)AF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3)Increase in </a:t>
            </a:r>
            <a:r>
              <a:rPr lang="en-US" dirty="0" err="1" smtClean="0"/>
              <a:t>afterload</a:t>
            </a:r>
            <a:r>
              <a:rPr lang="en-US" dirty="0" smtClean="0"/>
              <a:t>/preload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4)CAD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messages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HFpEF</a:t>
            </a:r>
            <a:r>
              <a:rPr lang="en-US" dirty="0" smtClean="0"/>
              <a:t> is a complex </a:t>
            </a:r>
            <a:r>
              <a:rPr lang="en-US" dirty="0" err="1" smtClean="0"/>
              <a:t>heterogenous</a:t>
            </a:r>
            <a:r>
              <a:rPr lang="en-US" dirty="0" smtClean="0"/>
              <a:t> disease</a:t>
            </a:r>
          </a:p>
          <a:p>
            <a:r>
              <a:rPr lang="en-US" dirty="0" err="1" smtClean="0"/>
              <a:t>HFpEF</a:t>
            </a:r>
            <a:r>
              <a:rPr lang="en-US" dirty="0" smtClean="0"/>
              <a:t> is not an inferior form of HF</a:t>
            </a:r>
          </a:p>
          <a:p>
            <a:r>
              <a:rPr lang="en-US" dirty="0" err="1" smtClean="0"/>
              <a:t>HFpEF</a:t>
            </a:r>
            <a:r>
              <a:rPr lang="en-US" dirty="0" smtClean="0"/>
              <a:t> patients tolerate increase in volume and pressure poorly</a:t>
            </a:r>
          </a:p>
          <a:p>
            <a:r>
              <a:rPr lang="en-US" dirty="0" smtClean="0"/>
              <a:t>Avoid </a:t>
            </a:r>
            <a:r>
              <a:rPr lang="en-US" dirty="0" err="1" smtClean="0"/>
              <a:t>therapeuatic</a:t>
            </a:r>
            <a:r>
              <a:rPr lang="en-US" dirty="0" smtClean="0"/>
              <a:t> inertia- balanced </a:t>
            </a:r>
            <a:r>
              <a:rPr lang="en-US" dirty="0" err="1" smtClean="0"/>
              <a:t>rx</a:t>
            </a:r>
            <a:endParaRPr lang="en-US" dirty="0" smtClean="0"/>
          </a:p>
          <a:p>
            <a:r>
              <a:rPr lang="en-US" dirty="0" smtClean="0"/>
              <a:t>Aggressive control of HTN</a:t>
            </a:r>
          </a:p>
          <a:p>
            <a:r>
              <a:rPr lang="en-US" dirty="0" smtClean="0"/>
              <a:t>LA dilation in absence of MV disease think diastolic dysfunction</a:t>
            </a:r>
          </a:p>
          <a:p>
            <a:r>
              <a:rPr lang="en-US" dirty="0" smtClean="0"/>
              <a:t>Unexplained TR think diastolic dysfunction</a:t>
            </a:r>
          </a:p>
          <a:p>
            <a:r>
              <a:rPr lang="en-US" dirty="0" smtClean="0"/>
              <a:t>Insist of E/e’ in every echo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questions asked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1)Echo assessment of LV diastolic dysfunction (Sep 20)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2)</a:t>
            </a:r>
            <a:r>
              <a:rPr lang="en-US" dirty="0" err="1" smtClean="0"/>
              <a:t>Pathophysiology</a:t>
            </a:r>
            <a:r>
              <a:rPr lang="en-US" dirty="0" smtClean="0"/>
              <a:t> of </a:t>
            </a:r>
            <a:r>
              <a:rPr lang="en-US" dirty="0" err="1" smtClean="0"/>
              <a:t>duastolic</a:t>
            </a:r>
            <a:r>
              <a:rPr lang="en-US" dirty="0" smtClean="0"/>
              <a:t> heart failure    (July 15)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</a:t>
            </a:r>
            <a:r>
              <a:rPr lang="en-US" sz="4800" b="1" dirty="0" smtClean="0"/>
              <a:t>THANK YOU</a:t>
            </a:r>
            <a:endParaRPr lang="en-IN" sz="4800" b="1" dirty="0"/>
          </a:p>
        </p:txBody>
      </p:sp>
      <p:pic>
        <p:nvPicPr>
          <p:cNvPr id="4" name="Picture 4" descr="C:\Users\user\Desktop\images - 2022-11-25T010406.223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76537" y="2447778"/>
            <a:ext cx="6638925" cy="3756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4270</TotalTime>
  <Words>2685</Words>
  <Application>Microsoft Office PowerPoint</Application>
  <PresentationFormat>Custom</PresentationFormat>
  <Paragraphs>409</Paragraphs>
  <Slides>95</Slides>
  <Notes>6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Office Theme</vt:lpstr>
      <vt:lpstr>Slide 1</vt:lpstr>
      <vt:lpstr>70 /F Mrs Y </vt:lpstr>
      <vt:lpstr>Slide 3</vt:lpstr>
      <vt:lpstr>Slide 4</vt:lpstr>
      <vt:lpstr>  OVERVIEW</vt:lpstr>
      <vt:lpstr>ACC/AHA -2013- Heart failure</vt:lpstr>
      <vt:lpstr>Slide 7</vt:lpstr>
      <vt:lpstr>Slide 8</vt:lpstr>
      <vt:lpstr>Slide 9</vt:lpstr>
      <vt:lpstr>Classification of Heart failure by EF</vt:lpstr>
      <vt:lpstr>Slide 11</vt:lpstr>
      <vt:lpstr>HFpEF is not  “benign”</vt:lpstr>
      <vt:lpstr>Slide 13</vt:lpstr>
      <vt:lpstr> </vt:lpstr>
      <vt:lpstr>Slide 15</vt:lpstr>
      <vt:lpstr>How do they present CLASSIC PROTOTYPE</vt:lpstr>
      <vt:lpstr>Slide 17</vt:lpstr>
      <vt:lpstr>2 different pictures – but same presentation-DOE Why?</vt:lpstr>
      <vt:lpstr>Looking at HF beyond EF</vt:lpstr>
      <vt:lpstr>Altered physiology - PVH</vt:lpstr>
      <vt:lpstr>Poorly tolerate exercise/ unaccustomed physical activity</vt:lpstr>
      <vt:lpstr>Slide 22</vt:lpstr>
      <vt:lpstr>Slide 23</vt:lpstr>
      <vt:lpstr>Signs</vt:lpstr>
      <vt:lpstr>Causes of mortality – </vt:lpstr>
      <vt:lpstr>What is the pathophysiology?</vt:lpstr>
      <vt:lpstr>Determination of LV Diastolic function</vt:lpstr>
      <vt:lpstr>Myocardial determinants</vt:lpstr>
      <vt:lpstr>Slide 29</vt:lpstr>
      <vt:lpstr>A disease defined by co-morbidities-Avg 4</vt:lpstr>
      <vt:lpstr>A disease driven by comorbidites- Comorbidity driven microvascular inflammation</vt:lpstr>
      <vt:lpstr>Slide 32</vt:lpstr>
      <vt:lpstr>Slide 33</vt:lpstr>
      <vt:lpstr>Slide 34</vt:lpstr>
      <vt:lpstr>Slide 35</vt:lpstr>
      <vt:lpstr>Slide 36</vt:lpstr>
      <vt:lpstr>Diagnosing HFpEF-diligence &amp;hypervigilence  STEP 1</vt:lpstr>
      <vt:lpstr>Slide 38</vt:lpstr>
      <vt:lpstr>STEP 2</vt:lpstr>
      <vt:lpstr>STEP 3 – Increase in biomarkers</vt:lpstr>
      <vt:lpstr>Heart as an endocrine organ</vt:lpstr>
      <vt:lpstr>Slide 42</vt:lpstr>
      <vt:lpstr>Slide 43</vt:lpstr>
      <vt:lpstr>STEP 4 : Structural or filling abnormality by echocardiography  Identifying filling abnormality</vt:lpstr>
      <vt:lpstr>Classification of diastolic dysfunction  (Myocardial inflow doppler &amp; Tissue doppler)</vt:lpstr>
      <vt:lpstr>Grade  1: ( Mild)Impaired relaxation with normal filling pressure</vt:lpstr>
      <vt:lpstr>Slide 47</vt:lpstr>
      <vt:lpstr>Grade  2 : (Moderate)Pseudo normalized mitral flow pattern</vt:lpstr>
      <vt:lpstr>Slide 49</vt:lpstr>
      <vt:lpstr>Grade  3   : (Severe Reversible)  Reversible restrictive with high filling pressure.</vt:lpstr>
      <vt:lpstr>Slide 51</vt:lpstr>
      <vt:lpstr>Grade IV</vt:lpstr>
      <vt:lpstr>E/e′</vt:lpstr>
      <vt:lpstr>Tissue doppler – myocardial velocity</vt:lpstr>
      <vt:lpstr>Slide 55</vt:lpstr>
      <vt:lpstr>Identifying structural abnormality  LA Volume Index</vt:lpstr>
      <vt:lpstr>LVMI</vt:lpstr>
      <vt:lpstr>Slide 58</vt:lpstr>
      <vt:lpstr>Slide 59</vt:lpstr>
      <vt:lpstr>Slide 60</vt:lpstr>
      <vt:lpstr>Slide 61</vt:lpstr>
      <vt:lpstr>Step 5-If diagnosis in doubt</vt:lpstr>
      <vt:lpstr>DIASTOLIC STRESS TEST</vt:lpstr>
      <vt:lpstr>DIASTOLIC STRESS ECHO</vt:lpstr>
      <vt:lpstr>H2PEF diagnostic score</vt:lpstr>
      <vt:lpstr>Mimickers –  pathologic mechanisms distinctly different/ treatment targets+ </vt:lpstr>
      <vt:lpstr>A careful approach</vt:lpstr>
      <vt:lpstr>How to treat it? MANAGEMENT OF HFpEF</vt:lpstr>
      <vt:lpstr>2)Treatment/correction of associated comorbidity</vt:lpstr>
      <vt:lpstr>Slide 70</vt:lpstr>
      <vt:lpstr>3) Superivsed exercise training</vt:lpstr>
      <vt:lpstr>4)Ensure correct volume status</vt:lpstr>
      <vt:lpstr>5)Specific pharmacotherapy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HEAT HFPEF</vt:lpstr>
      <vt:lpstr>STATINS</vt:lpstr>
      <vt:lpstr>Slide 84</vt:lpstr>
      <vt:lpstr>Slide 85</vt:lpstr>
      <vt:lpstr>Slide 86</vt:lpstr>
      <vt:lpstr>Slide 87</vt:lpstr>
      <vt:lpstr>Slide 88</vt:lpstr>
      <vt:lpstr>DELIVER Trial</vt:lpstr>
      <vt:lpstr>Slide 90</vt:lpstr>
      <vt:lpstr>Slide 91</vt:lpstr>
      <vt:lpstr>Common causes of precipitants of ADHF in HFpEF</vt:lpstr>
      <vt:lpstr>Take home messages</vt:lpstr>
      <vt:lpstr>Previous questions asked</vt:lpstr>
      <vt:lpstr>                    THANK YOU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HEART FAILURE WITH PRESERVED EJECTION FRACTION</dc:title>
  <dc:creator>Niyas</dc:creator>
  <cp:lastModifiedBy>user</cp:lastModifiedBy>
  <cp:revision>160</cp:revision>
  <dcterms:created xsi:type="dcterms:W3CDTF">2018-04-10T05:50:15Z</dcterms:created>
  <dcterms:modified xsi:type="dcterms:W3CDTF">2023-07-17T19:48:06Z</dcterms:modified>
</cp:coreProperties>
</file>