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58" r:id="rId5"/>
    <p:sldId id="278" r:id="rId6"/>
    <p:sldId id="259" r:id="rId7"/>
    <p:sldId id="284" r:id="rId8"/>
    <p:sldId id="260" r:id="rId9"/>
    <p:sldId id="262" r:id="rId10"/>
    <p:sldId id="263" r:id="rId11"/>
    <p:sldId id="280" r:id="rId12"/>
    <p:sldId id="282" r:id="rId13"/>
    <p:sldId id="261" r:id="rId14"/>
    <p:sldId id="265" r:id="rId15"/>
    <p:sldId id="266" r:id="rId16"/>
    <p:sldId id="271" r:id="rId17"/>
    <p:sldId id="279" r:id="rId18"/>
    <p:sldId id="281" r:id="rId19"/>
    <p:sldId id="274" r:id="rId20"/>
    <p:sldId id="269" r:id="rId21"/>
    <p:sldId id="270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2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91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7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62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4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4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5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62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17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73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26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2A0B-C716-4C3A-81AD-557C47BFA4EA}" type="datetimeFigureOut">
              <a:rPr lang="en-US" smtClean="0"/>
              <a:pPr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25BF-23BD-41C1-83CC-84908EA84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80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4" y="4572000"/>
            <a:ext cx="6886575" cy="7715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Head-up tilt  test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5619747" y="5362575"/>
            <a:ext cx="3209925" cy="9715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 </a:t>
            </a:r>
            <a:r>
              <a:rPr lang="en-US" dirty="0" err="1" smtClean="0"/>
              <a:t>Arun</a:t>
            </a:r>
            <a:r>
              <a:rPr lang="en-US" dirty="0" smtClean="0"/>
              <a:t> Jude Alphonse</a:t>
            </a:r>
          </a:p>
          <a:p>
            <a:r>
              <a:rPr lang="en-US" dirty="0" smtClean="0"/>
              <a:t>Dept of Cardiology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 Medical College, </a:t>
            </a:r>
            <a:r>
              <a:rPr lang="en-US" dirty="0" err="1" smtClean="0"/>
              <a:t>Alappuzha</a:t>
            </a:r>
            <a:endParaRPr lang="en-US" dirty="0"/>
          </a:p>
        </p:txBody>
      </p:sp>
      <p:pic>
        <p:nvPicPr>
          <p:cNvPr id="2050" name="Picture 2" descr="C:\Users\alphonse\Desktop\47675534-patient-tested-for-causes-of-syncope-fainting-or-lightheadedness-on-a-tilt-table-created-in-adobe-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3824"/>
            <a:ext cx="9144000" cy="435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166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recommended for assessment of </a:t>
            </a:r>
            <a:r>
              <a:rPr lang="en-US" dirty="0" err="1"/>
              <a:t>treament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91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 requisites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3999" cy="52197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3 </a:t>
            </a:r>
            <a:r>
              <a:rPr lang="en-US" dirty="0"/>
              <a:t>hours </a:t>
            </a:r>
            <a:r>
              <a:rPr lang="en-US" dirty="0" smtClean="0"/>
              <a:t>fasting</a:t>
            </a:r>
            <a:endParaRPr lang="en-US" dirty="0"/>
          </a:p>
          <a:p>
            <a:pPr lvl="1"/>
            <a:r>
              <a:rPr lang="en-US" dirty="0"/>
              <a:t>Q</a:t>
            </a:r>
            <a:r>
              <a:rPr lang="en-US" dirty="0" smtClean="0"/>
              <a:t>uiet </a:t>
            </a:r>
            <a:r>
              <a:rPr lang="en-US" dirty="0"/>
              <a:t>and with dim lights </a:t>
            </a:r>
          </a:p>
          <a:p>
            <a:pPr lvl="1"/>
            <a:r>
              <a:rPr lang="en-US" dirty="0" smtClean="0"/>
              <a:t>Tilt </a:t>
            </a:r>
            <a:r>
              <a:rPr lang="en-US" dirty="0"/>
              <a:t>table should be able to achieve the upright</a:t>
            </a:r>
            <a:br>
              <a:rPr lang="en-US" dirty="0"/>
            </a:br>
            <a:r>
              <a:rPr lang="en-US" dirty="0"/>
              <a:t>position smoothly and rapidly and to reset to the supine</a:t>
            </a:r>
            <a:br>
              <a:rPr lang="en-US" dirty="0"/>
            </a:br>
            <a:r>
              <a:rPr lang="en-US" dirty="0"/>
              <a:t>position quickly (&lt;10 s) </a:t>
            </a:r>
          </a:p>
          <a:p>
            <a:pPr lvl="1"/>
            <a:r>
              <a:rPr lang="en-US" dirty="0" smtClean="0"/>
              <a:t>Foot-board </a:t>
            </a:r>
            <a:r>
              <a:rPr lang="en-US" dirty="0"/>
              <a:t>support </a:t>
            </a:r>
          </a:p>
          <a:p>
            <a:pPr lvl="1"/>
            <a:r>
              <a:rPr lang="en-US" dirty="0"/>
              <a:t>Experienced nurse or medical technician in person</a:t>
            </a:r>
          </a:p>
          <a:p>
            <a:pPr lvl="1"/>
            <a:r>
              <a:rPr lang="en-US" dirty="0"/>
              <a:t>a physician is in proximity and immediately available if needed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121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75" t="16111" r="26459" b="3166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921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514476"/>
            <a:ext cx="8620125" cy="5210174"/>
          </a:xfrm>
        </p:spPr>
        <p:txBody>
          <a:bodyPr/>
          <a:lstStyle/>
          <a:p>
            <a:r>
              <a:rPr lang="en-US" dirty="0"/>
              <a:t>Various protocols are available</a:t>
            </a:r>
          </a:p>
          <a:p>
            <a:r>
              <a:rPr lang="en-US" dirty="0"/>
              <a:t>First developed by Kenny et al in 1986</a:t>
            </a:r>
          </a:p>
          <a:p>
            <a:r>
              <a:rPr lang="en-US" dirty="0"/>
              <a:t>Supine </a:t>
            </a:r>
            <a:r>
              <a:rPr lang="en-US" dirty="0" smtClean="0"/>
              <a:t>pre tilt </a:t>
            </a:r>
            <a:r>
              <a:rPr lang="en-US" dirty="0"/>
              <a:t>phase of </a:t>
            </a:r>
            <a:r>
              <a:rPr lang="en-US" dirty="0" err="1"/>
              <a:t>atleast</a:t>
            </a:r>
            <a:r>
              <a:rPr lang="en-US" dirty="0"/>
              <a:t> 5mins, 20 </a:t>
            </a:r>
            <a:r>
              <a:rPr lang="en-US" dirty="0" err="1"/>
              <a:t>mins</a:t>
            </a:r>
            <a:r>
              <a:rPr lang="en-US" dirty="0"/>
              <a:t> if venous </a:t>
            </a:r>
            <a:r>
              <a:rPr lang="en-US" dirty="0" err="1"/>
              <a:t>cannulation</a:t>
            </a:r>
            <a:endParaRPr lang="en-US" dirty="0"/>
          </a:p>
          <a:p>
            <a:r>
              <a:rPr lang="en-US" dirty="0"/>
              <a:t>Tilt angle between 60-70 degrees (ESC 2001 &amp; 2009) or 70degrees (AHA 2017) </a:t>
            </a:r>
          </a:p>
          <a:p>
            <a:r>
              <a:rPr lang="en-US" dirty="0"/>
              <a:t>Pre drug Tilt duration of 20 – 45 </a:t>
            </a:r>
            <a:r>
              <a:rPr lang="en-US" dirty="0" err="1"/>
              <a:t>mins</a:t>
            </a:r>
            <a:endParaRPr lang="en-US" dirty="0"/>
          </a:p>
          <a:p>
            <a:r>
              <a:rPr lang="en-US" dirty="0"/>
              <a:t>45 </a:t>
            </a:r>
            <a:r>
              <a:rPr lang="en-US" dirty="0" err="1"/>
              <a:t>mins</a:t>
            </a:r>
            <a:r>
              <a:rPr lang="en-US" dirty="0"/>
              <a:t> did not increase sensitivity and specificity compared to 20 </a:t>
            </a:r>
            <a:r>
              <a:rPr lang="en-US" dirty="0" err="1"/>
              <a:t>mins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737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734550" y="365127"/>
            <a:ext cx="304800" cy="147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600074"/>
            <a:ext cx="8715375" cy="5915025"/>
          </a:xfrm>
        </p:spPr>
        <p:txBody>
          <a:bodyPr>
            <a:normAutofit/>
          </a:bodyPr>
          <a:lstStyle/>
          <a:p>
            <a:r>
              <a:rPr lang="en-US" dirty="0"/>
              <a:t>Use of ether intravenous </a:t>
            </a:r>
            <a:r>
              <a:rPr lang="en-US" dirty="0" err="1"/>
              <a:t>isoprenaline</a:t>
            </a:r>
            <a:r>
              <a:rPr lang="en-US" dirty="0"/>
              <a:t> or sublingual nitroglycerin for drug provocation if passive phase has been </a:t>
            </a:r>
            <a:r>
              <a:rPr lang="en-US" dirty="0" smtClean="0"/>
              <a:t>negative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Isoprenaline</a:t>
            </a:r>
            <a:r>
              <a:rPr lang="en-US" dirty="0"/>
              <a:t> to increase heart rate 20-25%from </a:t>
            </a:r>
            <a:r>
              <a:rPr lang="en-US" dirty="0" smtClean="0"/>
              <a:t>baseline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Nitroglycerin (a </a:t>
            </a:r>
            <a:r>
              <a:rPr lang="en-US" dirty="0"/>
              <a:t>fixed dose of 400 mcg </a:t>
            </a:r>
            <a:r>
              <a:rPr lang="en-US" dirty="0" smtClean="0"/>
              <a:t>sublingual spray) </a:t>
            </a:r>
            <a:r>
              <a:rPr lang="en-US" dirty="0"/>
              <a:t>sublingually administered in the upright</a:t>
            </a:r>
            <a:br>
              <a:rPr lang="en-US" dirty="0"/>
            </a:br>
            <a:r>
              <a:rPr lang="en-US" dirty="0"/>
              <a:t>position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Isoprenaline</a:t>
            </a:r>
            <a:r>
              <a:rPr lang="en-US" dirty="0"/>
              <a:t> and </a:t>
            </a:r>
            <a:r>
              <a:rPr lang="en-US" dirty="0" smtClean="0"/>
              <a:t>NTG </a:t>
            </a:r>
            <a:r>
              <a:rPr lang="en-US" dirty="0"/>
              <a:t>did not differ much in responses but </a:t>
            </a:r>
            <a:r>
              <a:rPr lang="en-US" dirty="0" smtClean="0"/>
              <a:t>adverse</a:t>
            </a:r>
            <a:r>
              <a:rPr lang="en-US" dirty="0" smtClean="0"/>
              <a:t> </a:t>
            </a:r>
            <a:r>
              <a:rPr lang="en-US" dirty="0"/>
              <a:t>effects were more with </a:t>
            </a:r>
            <a:r>
              <a:rPr lang="en-US" dirty="0" err="1"/>
              <a:t>isoprenaline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740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9667874" y="190500"/>
            <a:ext cx="361949" cy="93344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990600"/>
            <a:ext cx="8658225" cy="5686425"/>
          </a:xfrm>
        </p:spPr>
        <p:txBody>
          <a:bodyPr>
            <a:normAutofit/>
          </a:bodyPr>
          <a:lstStyle/>
          <a:p>
            <a:r>
              <a:rPr lang="en-US" dirty="0"/>
              <a:t>Other agents that has been used</a:t>
            </a:r>
          </a:p>
          <a:p>
            <a:pPr lvl="1"/>
            <a:r>
              <a:rPr lang="en-US" dirty="0"/>
              <a:t>Iv NTG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err="1" smtClean="0"/>
              <a:t>sosorbide</a:t>
            </a:r>
            <a:r>
              <a:rPr lang="en-US" dirty="0" smtClean="0"/>
              <a:t> </a:t>
            </a:r>
            <a:r>
              <a:rPr lang="en-US" dirty="0" err="1"/>
              <a:t>dinitrate</a:t>
            </a:r>
            <a:endParaRPr lang="en-US" dirty="0"/>
          </a:p>
          <a:p>
            <a:pPr lvl="1"/>
            <a:r>
              <a:rPr lang="en-US" dirty="0" smtClean="0"/>
              <a:t>Adenosine 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Post drug tilt duration of 20 </a:t>
            </a:r>
            <a:r>
              <a:rPr lang="en-US" dirty="0" err="1" smtClean="0"/>
              <a:t>mins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Terminated with induction of syncope/ </a:t>
            </a:r>
            <a:r>
              <a:rPr lang="en-US" dirty="0" err="1"/>
              <a:t>presyncope</a:t>
            </a:r>
            <a:r>
              <a:rPr lang="en-US" dirty="0"/>
              <a:t> or completion of the planned duration of tilt including drug provocation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908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3" y="365127"/>
            <a:ext cx="45719" cy="6540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571500"/>
            <a:ext cx="8867775" cy="6124575"/>
          </a:xfrm>
        </p:spPr>
        <p:txBody>
          <a:bodyPr>
            <a:normAutofit/>
          </a:bodyPr>
          <a:lstStyle/>
          <a:p>
            <a:r>
              <a:rPr lang="en-US" dirty="0"/>
              <a:t>Ideally requires continuous beat-to beat </a:t>
            </a:r>
            <a:r>
              <a:rPr lang="en-US" dirty="0" smtClean="0"/>
              <a:t>finger </a:t>
            </a:r>
            <a:r>
              <a:rPr lang="en-US" dirty="0"/>
              <a:t>arterial BP </a:t>
            </a:r>
            <a:r>
              <a:rPr lang="en-US" dirty="0" smtClean="0"/>
              <a:t>measurement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Manual </a:t>
            </a:r>
            <a:r>
              <a:rPr lang="en-US" dirty="0" smtClean="0"/>
              <a:t>intermittent </a:t>
            </a:r>
            <a:r>
              <a:rPr lang="en-US" dirty="0"/>
              <a:t>measures using a sphygmomanometer are acceptable and should be performed within short</a:t>
            </a:r>
            <a:br>
              <a:rPr lang="en-US" dirty="0"/>
            </a:br>
            <a:r>
              <a:rPr lang="en-US" dirty="0"/>
              <a:t>intervals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A carotid sinus massage may be done during the passive tilt </a:t>
            </a:r>
            <a:r>
              <a:rPr lang="en-US" dirty="0" smtClean="0"/>
              <a:t>..increased </a:t>
            </a:r>
            <a:r>
              <a:rPr lang="en-US" dirty="0"/>
              <a:t>sensitivity in persons aged &gt; 40yrs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961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" y="365126"/>
            <a:ext cx="9010651" cy="977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b="1" dirty="0" smtClean="0"/>
              <a:t>Positive response to </a:t>
            </a:r>
            <a:r>
              <a:rPr lang="en-US" b="1" dirty="0" err="1" smtClean="0"/>
              <a:t>heald</a:t>
            </a:r>
            <a:r>
              <a:rPr lang="en-US" b="1" dirty="0" smtClean="0"/>
              <a:t> tilt-</a:t>
            </a:r>
            <a:br>
              <a:rPr lang="en-US" b="1" dirty="0" smtClean="0"/>
            </a:br>
            <a:r>
              <a:rPr lang="en-US" b="1" dirty="0" smtClean="0"/>
              <a:t>                    How to classify?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lphonse\Desktop\Screenshot_20220619-162823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7326"/>
            <a:ext cx="9144000" cy="5400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619-162854_Gallery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persons with psychogenic syncope symptoms will occur in the absence of fall in BP and </a:t>
            </a:r>
            <a:r>
              <a:rPr lang="en-US" dirty="0" smtClean="0"/>
              <a:t>HR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VVS with convulsive fainting can </a:t>
            </a:r>
            <a:r>
              <a:rPr lang="en-US" dirty="0" err="1"/>
              <a:t>aslo</a:t>
            </a:r>
            <a:r>
              <a:rPr lang="en-US" dirty="0"/>
              <a:t> be diagnosed in which instead of syncope patients have </a:t>
            </a:r>
            <a:r>
              <a:rPr lang="en-US" dirty="0" err="1"/>
              <a:t>prodrome</a:t>
            </a:r>
            <a:r>
              <a:rPr lang="en-US" dirty="0"/>
              <a:t> followed by seizures</a:t>
            </a:r>
          </a:p>
          <a:p>
            <a:pPr lvl="1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819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9250"/>
            <a:ext cx="8591550" cy="5010150"/>
          </a:xfrm>
        </p:spPr>
        <p:txBody>
          <a:bodyPr/>
          <a:lstStyle/>
          <a:p>
            <a:r>
              <a:rPr lang="en-US" b="1" dirty="0" smtClean="0"/>
              <a:t>Introduction</a:t>
            </a:r>
            <a:r>
              <a:rPr lang="en-US" dirty="0" smtClean="0"/>
              <a:t> – Syncope and how to go about it</a:t>
            </a:r>
          </a:p>
          <a:p>
            <a:r>
              <a:rPr lang="en-US" b="1" dirty="0" smtClean="0"/>
              <a:t>HUTT </a:t>
            </a:r>
            <a:r>
              <a:rPr lang="en-US" b="1" dirty="0" smtClean="0"/>
              <a:t>–</a:t>
            </a:r>
          </a:p>
          <a:p>
            <a:pPr>
              <a:buNone/>
            </a:pPr>
            <a:r>
              <a:rPr lang="en-US" b="1" dirty="0" smtClean="0"/>
              <a:t>1)</a:t>
            </a:r>
            <a:r>
              <a:rPr lang="en-US" b="1" dirty="0" err="1" smtClean="0"/>
              <a:t>Pathophysiology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2)Indications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3)Prerequisite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4)Procedure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5)Interpretation </a:t>
            </a:r>
            <a:r>
              <a:rPr lang="en-US" b="1" dirty="0" smtClean="0"/>
              <a:t>of a positive test</a:t>
            </a:r>
          </a:p>
          <a:p>
            <a:pPr>
              <a:buNone/>
            </a:pPr>
            <a:r>
              <a:rPr lang="en-US" b="1" dirty="0" smtClean="0"/>
              <a:t>6)Complications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28774"/>
            <a:ext cx="8515350" cy="4924425"/>
          </a:xfrm>
        </p:spPr>
        <p:txBody>
          <a:bodyPr/>
          <a:lstStyle/>
          <a:p>
            <a:r>
              <a:rPr lang="en-US" dirty="0"/>
              <a:t>A very safe </a:t>
            </a:r>
            <a:r>
              <a:rPr lang="en-US" dirty="0" smtClean="0"/>
              <a:t>procedure if </a:t>
            </a:r>
            <a:r>
              <a:rPr lang="en-US" dirty="0"/>
              <a:t>done after </a:t>
            </a:r>
            <a:r>
              <a:rPr lang="en-US" dirty="0" err="1"/>
              <a:t>exculsion</a:t>
            </a:r>
            <a:r>
              <a:rPr lang="en-US" dirty="0"/>
              <a:t> of cardiac causes of syncope</a:t>
            </a:r>
          </a:p>
          <a:p>
            <a:r>
              <a:rPr lang="en-US" dirty="0"/>
              <a:t>One reported VT with </a:t>
            </a:r>
            <a:r>
              <a:rPr lang="en-US" dirty="0" err="1"/>
              <a:t>isoprenaline</a:t>
            </a:r>
            <a:r>
              <a:rPr lang="en-US" dirty="0"/>
              <a:t> (h/o MI, CAG 99% </a:t>
            </a:r>
            <a:r>
              <a:rPr lang="en-US" dirty="0" err="1"/>
              <a:t>LCx</a:t>
            </a:r>
            <a:r>
              <a:rPr lang="en-US" dirty="0"/>
              <a:t> lesion)</a:t>
            </a:r>
          </a:p>
          <a:p>
            <a:r>
              <a:rPr lang="en-US" dirty="0"/>
              <a:t>One reported case of AF in </a:t>
            </a:r>
            <a:r>
              <a:rPr lang="en-US" dirty="0" err="1"/>
              <a:t>british</a:t>
            </a:r>
            <a:r>
              <a:rPr lang="en-US" dirty="0"/>
              <a:t> study (n=1900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One reported case of </a:t>
            </a:r>
            <a:r>
              <a:rPr lang="en-US" dirty="0" err="1"/>
              <a:t>asystole</a:t>
            </a:r>
            <a:r>
              <a:rPr lang="en-US" dirty="0"/>
              <a:t> of 72 seconds resuscitated successfully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60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Asystole during the tilt is easily reversible with reversal to supine position or trendelenberg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732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19350"/>
            <a:ext cx="7886700" cy="1057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/>
              <a:t>            </a:t>
            </a:r>
            <a:r>
              <a:rPr lang="en-US" sz="5400" b="1" dirty="0" smtClean="0"/>
              <a:t>THANK YOU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48924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Syncope is a </a:t>
            </a:r>
            <a:r>
              <a:rPr lang="en-US" b="1" dirty="0"/>
              <a:t>t</a:t>
            </a:r>
            <a:r>
              <a:rPr lang="en-US" b="1" dirty="0" smtClean="0"/>
              <a:t>ransient </a:t>
            </a:r>
            <a:r>
              <a:rPr lang="en-US" b="1" dirty="0"/>
              <a:t>LOC </a:t>
            </a:r>
            <a:r>
              <a:rPr lang="en-US" dirty="0"/>
              <a:t>due to transient global cerebral </a:t>
            </a:r>
            <a:r>
              <a:rPr lang="en-US" dirty="0" err="1"/>
              <a:t>hypoperfusion</a:t>
            </a:r>
            <a:r>
              <a:rPr lang="en-US" dirty="0"/>
              <a:t> characterized by 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  </a:t>
            </a:r>
            <a:r>
              <a:rPr lang="en-US" sz="2400" b="1" dirty="0" smtClean="0"/>
              <a:t>rapid </a:t>
            </a:r>
            <a:r>
              <a:rPr lang="en-US" sz="2400" b="1" dirty="0"/>
              <a:t>onset, short duration, and spontaneous complete recovery </a:t>
            </a:r>
            <a:endParaRPr lang="en-US" sz="2400" b="1" dirty="0" smtClean="0"/>
          </a:p>
          <a:p>
            <a:pPr>
              <a:lnSpc>
                <a:spcPct val="150000"/>
              </a:lnSpc>
              <a:buNone/>
            </a:pPr>
            <a:endParaRPr lang="en-US" sz="24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                                    </a:t>
            </a:r>
            <a:endParaRPr lang="en-US" sz="2400" b="1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2188" y="365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73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="" xmlns:p14="http://schemas.microsoft.com/office/powerpoint/2010/main" val="252734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365127"/>
            <a:ext cx="8772525" cy="1082674"/>
          </a:xfrm>
        </p:spPr>
        <p:txBody>
          <a:bodyPr/>
          <a:lstStyle/>
          <a:p>
            <a:r>
              <a:rPr lang="en-US" b="1" dirty="0" smtClean="0"/>
              <a:t>How to go about in a scenario of TLOC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61" t="1410" r="9305" b="-658"/>
          <a:stretch/>
        </p:blipFill>
        <p:spPr>
          <a:xfrm>
            <a:off x="238124" y="1381125"/>
            <a:ext cx="8753475" cy="5267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Pathophysiology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0"/>
            <a:ext cx="8286750" cy="519013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</a:t>
            </a:r>
            <a:r>
              <a:rPr lang="en-US" dirty="0" smtClean="0"/>
              <a:t>eproduction </a:t>
            </a:r>
            <a:r>
              <a:rPr lang="en-US" dirty="0"/>
              <a:t>of a </a:t>
            </a:r>
            <a:r>
              <a:rPr lang="en-US" dirty="0" err="1"/>
              <a:t>neurally</a:t>
            </a:r>
            <a:r>
              <a:rPr lang="en-US" dirty="0"/>
              <a:t> mediated reflex in laboratory setting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dirty="0" smtClean="0"/>
              <a:t>Redistribution </a:t>
            </a:r>
            <a:r>
              <a:rPr lang="en-US" dirty="0" smtClean="0"/>
              <a:t>of up to 1000 ml of blood from the central cardiovascular compartment to the capacitance vessels of the lower </a:t>
            </a:r>
            <a:r>
              <a:rPr lang="en-US" dirty="0" smtClean="0"/>
              <a:t>limbs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</a:t>
            </a:r>
            <a:r>
              <a:rPr lang="en-US" dirty="0" smtClean="0"/>
              <a:t>his </a:t>
            </a:r>
            <a:r>
              <a:rPr lang="en-US" dirty="0" smtClean="0"/>
              <a:t>leads to a progressive fall in venous return, which may be excessive in patients predisposed to </a:t>
            </a:r>
            <a:r>
              <a:rPr lang="en-US" dirty="0" err="1" smtClean="0"/>
              <a:t>vasovagal</a:t>
            </a:r>
            <a:r>
              <a:rPr lang="en-US" dirty="0" smtClean="0"/>
              <a:t> </a:t>
            </a:r>
            <a:r>
              <a:rPr lang="en-US" dirty="0" smtClean="0"/>
              <a:t>syncope</a:t>
            </a:r>
            <a:r>
              <a:rPr lang="en-US" dirty="0" smtClean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92916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lphonse\Downloads\20220619_213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00012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9258300" y="304800"/>
            <a:ext cx="1524000" cy="457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714374"/>
            <a:ext cx="8610600" cy="57816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Redistribution </a:t>
            </a:r>
            <a:r>
              <a:rPr lang="en-US" dirty="0" smtClean="0"/>
              <a:t>of blood is directly related to the sine of the angle of </a:t>
            </a:r>
            <a:r>
              <a:rPr lang="en-US" dirty="0" err="1" smtClean="0"/>
              <a:t>tilt,which</a:t>
            </a:r>
            <a:r>
              <a:rPr lang="en-US" dirty="0" smtClean="0"/>
              <a:t> </a:t>
            </a:r>
            <a:r>
              <a:rPr lang="en-US" dirty="0" smtClean="0"/>
              <a:t>rises in an approximately linear fashion between 30° and 60° but changes very little at angles beyond 60°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There </a:t>
            </a:r>
            <a:r>
              <a:rPr lang="en-US" dirty="0" smtClean="0"/>
              <a:t>is a “</a:t>
            </a:r>
            <a:r>
              <a:rPr lang="en-US" dirty="0" err="1" smtClean="0"/>
              <a:t>plateauing</a:t>
            </a:r>
            <a:r>
              <a:rPr lang="en-US" dirty="0" smtClean="0"/>
              <a:t>” of </a:t>
            </a:r>
            <a:r>
              <a:rPr lang="en-US" dirty="0" err="1" smtClean="0"/>
              <a:t>haemodynamic</a:t>
            </a:r>
            <a:r>
              <a:rPr lang="en-US" dirty="0" smtClean="0"/>
              <a:t> effects at 60°</a:t>
            </a:r>
            <a:r>
              <a:rPr lang="en-US" dirty="0" smtClean="0"/>
              <a:t>Positive </a:t>
            </a:r>
            <a:r>
              <a:rPr lang="en-US" dirty="0"/>
              <a:t>in various types of reflex syncope due to prolonged standing</a:t>
            </a:r>
          </a:p>
          <a:p>
            <a:pPr>
              <a:lnSpc>
                <a:spcPct val="150000"/>
              </a:lnSpc>
            </a:pPr>
            <a:r>
              <a:rPr lang="en-US" dirty="0"/>
              <a:t>May also be positive 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Sick sinus syndrome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Other classes of reflex syncope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957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4476"/>
            <a:ext cx="9144000" cy="520064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Unexplained </a:t>
            </a:r>
            <a:r>
              <a:rPr lang="en-US" dirty="0" err="1"/>
              <a:t>syncopal</a:t>
            </a:r>
            <a:r>
              <a:rPr lang="en-US" dirty="0"/>
              <a:t> episode in the absence of organic heart disease after cardiac causes have been ruled out</a:t>
            </a:r>
          </a:p>
          <a:p>
            <a:pPr>
              <a:lnSpc>
                <a:spcPct val="150000"/>
              </a:lnSpc>
            </a:pPr>
            <a:r>
              <a:rPr lang="en-US" dirty="0"/>
              <a:t>To demonstrate susceptibility of reflex syncope to the patient</a:t>
            </a:r>
          </a:p>
          <a:p>
            <a:pPr>
              <a:lnSpc>
                <a:spcPct val="150000"/>
              </a:lnSpc>
            </a:pPr>
            <a:r>
              <a:rPr lang="en-US" dirty="0"/>
              <a:t>Class II indications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Reflex </a:t>
            </a:r>
            <a:r>
              <a:rPr lang="en-US" dirty="0" err="1"/>
              <a:t>vs</a:t>
            </a:r>
            <a:r>
              <a:rPr lang="en-US" dirty="0"/>
              <a:t> OH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Syncope with jerky movements </a:t>
            </a:r>
            <a:r>
              <a:rPr lang="en-US" dirty="0" err="1"/>
              <a:t>vs</a:t>
            </a:r>
            <a:r>
              <a:rPr lang="en-US" dirty="0"/>
              <a:t> Epilepsy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Recurrent unexplained falls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 psychiatric diseases</a:t>
            </a:r>
          </a:p>
        </p:txBody>
      </p:sp>
    </p:spTree>
    <p:extLst>
      <p:ext uri="{BB962C8B-B14F-4D97-AF65-F5344CB8AC3E}">
        <p14:creationId xmlns="" xmlns:p14="http://schemas.microsoft.com/office/powerpoint/2010/main" val="243010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493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Head-up tilt  test</vt:lpstr>
      <vt:lpstr>Discussion</vt:lpstr>
      <vt:lpstr>Slide 3</vt:lpstr>
      <vt:lpstr>Slide 4</vt:lpstr>
      <vt:lpstr>How to go about in a scenario of TLOC</vt:lpstr>
      <vt:lpstr>Pathophysiology</vt:lpstr>
      <vt:lpstr>Slide 7</vt:lpstr>
      <vt:lpstr>Slide 8</vt:lpstr>
      <vt:lpstr>Indications</vt:lpstr>
      <vt:lpstr>Slide 10</vt:lpstr>
      <vt:lpstr>Pre requisites </vt:lpstr>
      <vt:lpstr>Slide 12</vt:lpstr>
      <vt:lpstr>Procedure </vt:lpstr>
      <vt:lpstr>Slide 14</vt:lpstr>
      <vt:lpstr>Slide 15</vt:lpstr>
      <vt:lpstr>Slide 16</vt:lpstr>
      <vt:lpstr>       Positive response to heald tilt-                     How to classify?</vt:lpstr>
      <vt:lpstr>Slide 18</vt:lpstr>
      <vt:lpstr>Slide 19</vt:lpstr>
      <vt:lpstr>Complications </vt:lpstr>
      <vt:lpstr>Slide 21</vt:lpstr>
      <vt:lpstr>Slide 22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Tilt Table testing</dc:title>
  <dc:creator>Admin</dc:creator>
  <cp:lastModifiedBy>alphonse</cp:lastModifiedBy>
  <cp:revision>20</cp:revision>
  <dcterms:created xsi:type="dcterms:W3CDTF">2017-08-15T18:31:05Z</dcterms:created>
  <dcterms:modified xsi:type="dcterms:W3CDTF">2022-06-19T16:26:50Z</dcterms:modified>
</cp:coreProperties>
</file>