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27" r:id="rId10"/>
    <p:sldId id="306" r:id="rId11"/>
    <p:sldId id="307" r:id="rId12"/>
    <p:sldId id="308" r:id="rId13"/>
    <p:sldId id="341" r:id="rId14"/>
    <p:sldId id="311" r:id="rId15"/>
    <p:sldId id="374" r:id="rId16"/>
    <p:sldId id="312" r:id="rId17"/>
    <p:sldId id="313" r:id="rId18"/>
    <p:sldId id="371" r:id="rId19"/>
    <p:sldId id="314" r:id="rId20"/>
    <p:sldId id="375" r:id="rId21"/>
    <p:sldId id="376" r:id="rId22"/>
    <p:sldId id="315" r:id="rId23"/>
    <p:sldId id="316" r:id="rId24"/>
    <p:sldId id="317" r:id="rId25"/>
    <p:sldId id="318" r:id="rId26"/>
    <p:sldId id="319" r:id="rId27"/>
    <p:sldId id="320" r:id="rId28"/>
    <p:sldId id="345" r:id="rId29"/>
    <p:sldId id="321" r:id="rId30"/>
    <p:sldId id="322" r:id="rId31"/>
    <p:sldId id="329" r:id="rId32"/>
    <p:sldId id="323" r:id="rId33"/>
    <p:sldId id="330" r:id="rId34"/>
    <p:sldId id="324" r:id="rId35"/>
    <p:sldId id="325" r:id="rId36"/>
    <p:sldId id="326" r:id="rId37"/>
    <p:sldId id="328" r:id="rId38"/>
    <p:sldId id="370" r:id="rId39"/>
    <p:sldId id="369" r:id="rId40"/>
    <p:sldId id="378" r:id="rId41"/>
    <p:sldId id="377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9" r:id="rId52"/>
    <p:sldId id="390" r:id="rId53"/>
    <p:sldId id="391" r:id="rId54"/>
    <p:sldId id="392" r:id="rId55"/>
    <p:sldId id="393" r:id="rId56"/>
    <p:sldId id="394" r:id="rId57"/>
    <p:sldId id="443" r:id="rId58"/>
    <p:sldId id="44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05" r:id="rId70"/>
    <p:sldId id="406" r:id="rId71"/>
    <p:sldId id="407" r:id="rId72"/>
    <p:sldId id="408" r:id="rId73"/>
    <p:sldId id="409" r:id="rId74"/>
    <p:sldId id="410" r:id="rId75"/>
    <p:sldId id="411" r:id="rId76"/>
    <p:sldId id="412" r:id="rId77"/>
    <p:sldId id="413" r:id="rId78"/>
    <p:sldId id="414" r:id="rId79"/>
    <p:sldId id="415" r:id="rId80"/>
    <p:sldId id="418" r:id="rId81"/>
    <p:sldId id="419" r:id="rId82"/>
    <p:sldId id="420" r:id="rId83"/>
    <p:sldId id="417" r:id="rId84"/>
    <p:sldId id="421" r:id="rId85"/>
    <p:sldId id="422" r:id="rId86"/>
    <p:sldId id="423" r:id="rId87"/>
    <p:sldId id="424" r:id="rId88"/>
    <p:sldId id="425" r:id="rId89"/>
    <p:sldId id="426" r:id="rId90"/>
    <p:sldId id="427" r:id="rId91"/>
    <p:sldId id="428" r:id="rId92"/>
    <p:sldId id="429" r:id="rId93"/>
    <p:sldId id="430" r:id="rId94"/>
    <p:sldId id="431" r:id="rId95"/>
    <p:sldId id="432" r:id="rId96"/>
    <p:sldId id="433" r:id="rId97"/>
    <p:sldId id="434" r:id="rId98"/>
    <p:sldId id="435" r:id="rId99"/>
    <p:sldId id="436" r:id="rId100"/>
    <p:sldId id="437" r:id="rId101"/>
    <p:sldId id="438" r:id="rId102"/>
    <p:sldId id="445" r:id="rId103"/>
    <p:sldId id="446" r:id="rId104"/>
    <p:sldId id="447" r:id="rId105"/>
    <p:sldId id="448" r:id="rId106"/>
    <p:sldId id="449" r:id="rId107"/>
    <p:sldId id="450" r:id="rId108"/>
    <p:sldId id="451" r:id="rId109"/>
    <p:sldId id="452" r:id="rId110"/>
    <p:sldId id="453" r:id="rId111"/>
    <p:sldId id="454" r:id="rId112"/>
    <p:sldId id="455" r:id="rId113"/>
    <p:sldId id="456" r:id="rId114"/>
    <p:sldId id="457" r:id="rId115"/>
    <p:sldId id="458" r:id="rId116"/>
    <p:sldId id="459" r:id="rId117"/>
    <p:sldId id="460" r:id="rId118"/>
    <p:sldId id="461" r:id="rId119"/>
    <p:sldId id="463" r:id="rId120"/>
    <p:sldId id="462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57800"/>
            <a:ext cx="9677400" cy="3048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Hemodynamics</a:t>
            </a:r>
            <a:r>
              <a:rPr lang="en-US" sz="3200" b="1" dirty="0"/>
              <a:t> – Basic principles  &amp;</a:t>
            </a:r>
            <a:br>
              <a:rPr lang="en-US" sz="3200" b="1" dirty="0"/>
            </a:br>
            <a:r>
              <a:rPr lang="en-US" sz="3200" b="1" dirty="0"/>
              <a:t>Interpretation of </a:t>
            </a:r>
            <a:r>
              <a:rPr lang="en-US" sz="3200" b="1" dirty="0" err="1"/>
              <a:t>oximetry</a:t>
            </a:r>
            <a:r>
              <a:rPr lang="en-US" sz="3200" b="1" dirty="0"/>
              <a:t> and pressure data</a:t>
            </a:r>
            <a:br>
              <a:rPr lang="en-US" sz="3200" b="1" dirty="0"/>
            </a:br>
            <a:r>
              <a:rPr lang="en-US" sz="2800" b="1" dirty="0"/>
              <a:t>Part 1</a:t>
            </a:r>
            <a:endParaRPr lang="en-IN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791200"/>
            <a:ext cx="3886200" cy="1066800"/>
          </a:xfrm>
        </p:spPr>
        <p:txBody>
          <a:bodyPr>
            <a:normAutofit fontScale="77500" lnSpcReduction="20000"/>
          </a:bodyPr>
          <a:lstStyle/>
          <a:p>
            <a:r>
              <a:rPr lang="en-IN" sz="2900" b="1" dirty="0">
                <a:solidFill>
                  <a:schemeClr val="tx1"/>
                </a:solidFill>
              </a:rPr>
              <a:t>Dr </a:t>
            </a:r>
            <a:r>
              <a:rPr lang="en-IN" sz="2900" b="1" dirty="0" err="1">
                <a:solidFill>
                  <a:schemeClr val="tx1"/>
                </a:solidFill>
              </a:rPr>
              <a:t>Arun</a:t>
            </a:r>
            <a:r>
              <a:rPr lang="en-IN" sz="2900" b="1" dirty="0">
                <a:solidFill>
                  <a:schemeClr val="tx1"/>
                </a:solidFill>
              </a:rPr>
              <a:t> Jude Alphonse</a:t>
            </a:r>
          </a:p>
          <a:p>
            <a:r>
              <a:rPr lang="en-IN" sz="2900" b="1" dirty="0">
                <a:solidFill>
                  <a:schemeClr val="tx1"/>
                </a:solidFill>
              </a:rPr>
              <a:t>DM Cardiology Resident</a:t>
            </a:r>
          </a:p>
          <a:p>
            <a:r>
              <a:rPr lang="en-IN" sz="2900" b="1" dirty="0">
                <a:solidFill>
                  <a:schemeClr val="tx1"/>
                </a:solidFill>
              </a:rPr>
              <a:t>Govt TDMC </a:t>
            </a:r>
            <a:r>
              <a:rPr lang="en-IN" sz="2900" b="1" dirty="0" err="1">
                <a:solidFill>
                  <a:schemeClr val="tx1"/>
                </a:solidFill>
              </a:rPr>
              <a:t>Alappuzha</a:t>
            </a:r>
            <a:endParaRPr lang="en-IN" sz="2900" b="1" dirty="0">
              <a:solidFill>
                <a:schemeClr val="tx1"/>
              </a:solidFill>
            </a:endParaRPr>
          </a:p>
          <a:p>
            <a:endParaRPr lang="en-IN" dirty="0"/>
          </a:p>
          <a:p>
            <a:endParaRPr lang="en-IN" dirty="0"/>
          </a:p>
        </p:txBody>
      </p:sp>
      <p:pic>
        <p:nvPicPr>
          <p:cNvPr id="1028" name="Picture 4" descr="C:\Users\user\Desktop\eiA8S6262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763000" cy="6096000"/>
          </a:xfrm>
        </p:spPr>
      </p:pic>
      <p:sp>
        <p:nvSpPr>
          <p:cNvPr id="5" name="Rectangle 4"/>
          <p:cNvSpPr/>
          <p:nvPr/>
        </p:nvSpPr>
        <p:spPr>
          <a:xfrm>
            <a:off x="1219200" y="439849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02 consumption(</a:t>
            </a:r>
            <a:r>
              <a:rPr lang="en-US" b="1" dirty="0" err="1"/>
              <a:t>emperical</a:t>
            </a:r>
            <a:r>
              <a:rPr lang="en-US" b="1" dirty="0"/>
              <a:t> formula) -3.5ml/min  x kg /125 X BSA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5229493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Total uptake or release of a substance by an organ is the product of the blood flow through that organ and the </a:t>
            </a:r>
            <a:r>
              <a:rPr lang="en-IN" b="1" dirty="0" err="1"/>
              <a:t>arteriovenous</a:t>
            </a:r>
            <a:r>
              <a:rPr lang="en-IN" b="1" dirty="0"/>
              <a:t> concentration difference of the substance</a:t>
            </a:r>
            <a:r>
              <a:rPr lang="en-IN" dirty="0"/>
              <a:t>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Q29)Interpret the tracing and </a:t>
            </a:r>
            <a:r>
              <a:rPr lang="en-US" b="1" dirty="0" err="1"/>
              <a:t>propable</a:t>
            </a:r>
            <a:r>
              <a:rPr lang="en-US" b="1" dirty="0"/>
              <a:t> diagnosis</a:t>
            </a:r>
            <a:endParaRPr lang="en-IN" b="1" dirty="0"/>
          </a:p>
        </p:txBody>
      </p:sp>
      <p:pic>
        <p:nvPicPr>
          <p:cNvPr id="4" name="Content Placeholder 3" descr="Screenshot_20230919-074639_YouTu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676400"/>
            <a:ext cx="7891462" cy="4876800"/>
          </a:xfr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LV-</a:t>
            </a:r>
            <a:r>
              <a:rPr lang="en-US" dirty="0" err="1"/>
              <a:t>Ao</a:t>
            </a:r>
            <a:r>
              <a:rPr lang="en-US" dirty="0"/>
              <a:t> systolic gradient</a:t>
            </a:r>
          </a:p>
          <a:p>
            <a:r>
              <a:rPr lang="en-US" dirty="0"/>
              <a:t>With JR – SR gradient reduces(</a:t>
            </a:r>
            <a:r>
              <a:rPr lang="en-US" dirty="0" err="1"/>
              <a:t>Atrial</a:t>
            </a:r>
            <a:r>
              <a:rPr lang="en-US" dirty="0"/>
              <a:t> filling-LV cavity size increases-obstruction reduces)</a:t>
            </a:r>
          </a:p>
          <a:p>
            <a:r>
              <a:rPr lang="en-US" dirty="0"/>
              <a:t>Aortic pressure curve rapid rise and plateau</a:t>
            </a:r>
          </a:p>
          <a:p>
            <a:endParaRPr lang="en-US" dirty="0"/>
          </a:p>
          <a:p>
            <a:r>
              <a:rPr lang="en-US" dirty="0"/>
              <a:t>HOCM</a:t>
            </a:r>
            <a:endParaRPr lang="en-IN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229599" cy="6172200"/>
          </a:xfr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7772400" cy="4876800"/>
          </a:xfr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52600"/>
            <a:ext cx="6629400" cy="4648199"/>
          </a:xfr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0" y="274638"/>
            <a:ext cx="1524000" cy="1173162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6705600" cy="4724400"/>
          </a:xfr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534400" cy="563880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0"/>
            <a:ext cx="4648200" cy="3962400"/>
          </a:xfrm>
        </p:spPr>
      </p:pic>
      <p:pic>
        <p:nvPicPr>
          <p:cNvPr id="5" name="Content Placeholder 3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19400"/>
            <a:ext cx="3886200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153399" cy="5715000"/>
          </a:xfr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685800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Untitle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8915400" cy="6477000"/>
          </a:xfr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8001000" cy="3733799"/>
          </a:xfr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8686800" cy="5715000"/>
          </a:xfr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7620000" cy="4191000"/>
          </a:xfrm>
        </p:spPr>
      </p:pic>
      <p:sp>
        <p:nvSpPr>
          <p:cNvPr id="5" name="Rectangle 4"/>
          <p:cNvSpPr/>
          <p:nvPr/>
        </p:nvSpPr>
        <p:spPr>
          <a:xfrm>
            <a:off x="914400" y="5460326"/>
            <a:ext cx="281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DD – </a:t>
            </a:r>
            <a:r>
              <a:rPr lang="en-US" dirty="0" err="1"/>
              <a:t>Ebstein,s</a:t>
            </a:r>
            <a:endParaRPr lang="en-IN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14400"/>
            <a:ext cx="8000999" cy="5257800"/>
          </a:xfr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74456"/>
            <a:ext cx="8229600" cy="2977451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229600" cy="4876800"/>
          </a:xfr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PDA </a:t>
            </a:r>
            <a:r>
              <a:rPr lang="en-US" dirty="0" err="1"/>
              <a:t>Eissenmenger</a:t>
            </a:r>
            <a:endParaRPr lang="en-IN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Q36) Diagnosis?</a:t>
            </a:r>
            <a:endParaRPr lang="en-IN" b="1" dirty="0"/>
          </a:p>
        </p:txBody>
      </p:sp>
      <p:pic>
        <p:nvPicPr>
          <p:cNvPr id="4" name="Content Placeholder 3" descr="q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382000" cy="5257800"/>
          </a:xfr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tracing</a:t>
            </a:r>
            <a:endParaRPr lang="en-IN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Cath</a:t>
            </a:r>
            <a:r>
              <a:rPr lang="en-US" b="1" dirty="0"/>
              <a:t> study </a:t>
            </a:r>
            <a:br>
              <a:rPr lang="en-US" b="1" dirty="0"/>
            </a:br>
            <a:r>
              <a:rPr lang="en-US" b="1" dirty="0"/>
              <a:t>9 month old with cyanosis-Interpret?</a:t>
            </a:r>
            <a:endParaRPr lang="en-IN" b="1" dirty="0"/>
          </a:p>
        </p:txBody>
      </p:sp>
      <p:pic>
        <p:nvPicPr>
          <p:cNvPr id="4" name="Content Placeholder 3" descr="IMG-3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229600" cy="5257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Definitions</a:t>
            </a:r>
            <a:endParaRPr lang="en-IN" b="1" dirty="0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610600" cy="5029200"/>
          </a:xfr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  <a:endParaRPr lang="en-IN" b="1" dirty="0"/>
          </a:p>
        </p:txBody>
      </p:sp>
      <p:pic>
        <p:nvPicPr>
          <p:cNvPr id="4" name="Content Placeholder 3" descr="low_All Heart_co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777239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 with TGA</a:t>
            </a:r>
            <a:endParaRPr lang="en-IN" b="1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680" y="1600200"/>
            <a:ext cx="727464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6248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Untitle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Untitle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Oximetry</a:t>
            </a:r>
            <a:r>
              <a:rPr lang="en-US" dirty="0"/>
              <a:t> run</a:t>
            </a:r>
            <a:endParaRPr lang="en-IN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86000"/>
            <a:ext cx="7924800" cy="3962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8305800" cy="5638800"/>
          </a:xfrm>
        </p:spPr>
      </p:pic>
      <p:sp>
        <p:nvSpPr>
          <p:cNvPr id="7" name="Rectangle 6"/>
          <p:cNvSpPr/>
          <p:nvPr/>
        </p:nvSpPr>
        <p:spPr>
          <a:xfrm>
            <a:off x="609600" y="57912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PV to LA &gt;2% drop significant</a:t>
            </a:r>
          </a:p>
          <a:p>
            <a:r>
              <a:rPr lang="en-US" dirty="0"/>
              <a:t> LA(bronchial veins draining) LV(</a:t>
            </a:r>
            <a:r>
              <a:rPr lang="en-US" dirty="0" err="1"/>
              <a:t>thesbian</a:t>
            </a:r>
            <a:r>
              <a:rPr lang="en-US" dirty="0"/>
              <a:t> veins draining)</a:t>
            </a:r>
          </a:p>
          <a:p>
            <a:pPr>
              <a:buNone/>
            </a:pPr>
            <a:r>
              <a:rPr lang="en-US" dirty="0"/>
              <a:t> Left side &gt;2% drop with spo2 &lt;92% significant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Cardiac cycle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7010400" y="3244334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Electromechanical delay</a:t>
            </a:r>
          </a:p>
        </p:txBody>
      </p:sp>
      <p:pic>
        <p:nvPicPr>
          <p:cNvPr id="7" name="Content Placeholder 6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6553200" cy="5562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382000" cy="3962400"/>
          </a:xfrm>
        </p:spPr>
      </p:pic>
      <p:pic>
        <p:nvPicPr>
          <p:cNvPr id="5" name="Content Placeholder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1001"/>
            <a:ext cx="8382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down</a:t>
            </a:r>
            <a:endParaRPr lang="en-IN" dirty="0"/>
          </a:p>
        </p:txBody>
      </p:sp>
      <p:pic>
        <p:nvPicPr>
          <p:cNvPr id="6" name="Content Placeholder 5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8305799" cy="5334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Polyphasic</a:t>
            </a:r>
            <a:r>
              <a:rPr lang="en-US" sz="3200" dirty="0"/>
              <a:t> deflections(low pressure) in a single cardiac cycle –</a:t>
            </a:r>
            <a:r>
              <a:rPr lang="en-US" sz="3200" dirty="0" err="1"/>
              <a:t>atrial</a:t>
            </a:r>
            <a:r>
              <a:rPr lang="en-US" sz="3200" dirty="0"/>
              <a:t>/venous wave form</a:t>
            </a:r>
            <a:endParaRPr lang="en-IN" sz="3200" dirty="0"/>
          </a:p>
        </p:txBody>
      </p:sp>
      <p:pic>
        <p:nvPicPr>
          <p:cNvPr id="6" name="Content Placeholder 5" descr="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7315200" cy="4800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wave form</a:t>
            </a:r>
            <a:endParaRPr lang="en-IN" dirty="0"/>
          </a:p>
        </p:txBody>
      </p:sp>
      <p:pic>
        <p:nvPicPr>
          <p:cNvPr id="4" name="Content Placeholder 3" descr="ABC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229599" cy="46783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Why is the left </a:t>
            </a:r>
            <a:r>
              <a:rPr lang="en-IN" b="1" dirty="0" err="1"/>
              <a:t>atrial</a:t>
            </a:r>
            <a:r>
              <a:rPr lang="en-IN" b="1" dirty="0"/>
              <a:t> “v” wave taller than right </a:t>
            </a:r>
            <a:r>
              <a:rPr lang="en-IN" b="1" dirty="0" err="1"/>
              <a:t>atrial</a:t>
            </a:r>
            <a:r>
              <a:rPr lang="en-IN" b="1" dirty="0"/>
              <a:t> “</a:t>
            </a:r>
            <a:r>
              <a:rPr lang="en-IN" b="1" dirty="0" err="1"/>
              <a:t>v”wave</a:t>
            </a:r>
            <a:r>
              <a:rPr lang="en-IN" b="1" dirty="0"/>
              <a:t> ?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144000" cy="4525963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V waves are passive </a:t>
            </a:r>
            <a:r>
              <a:rPr lang="en-IN" dirty="0" err="1"/>
              <a:t>atrial</a:t>
            </a:r>
            <a:r>
              <a:rPr lang="en-IN" dirty="0"/>
              <a:t>  filling waves and  are timed  during ventricular systole .Left atrium is relatively  thick stiff , less compliant chamber</a:t>
            </a:r>
          </a:p>
          <a:p>
            <a:r>
              <a:rPr lang="en-IN" dirty="0"/>
              <a:t>Apart from relative </a:t>
            </a:r>
            <a:r>
              <a:rPr lang="en-IN" dirty="0" err="1"/>
              <a:t>thinness,right</a:t>
            </a:r>
            <a:r>
              <a:rPr lang="en-IN" dirty="0"/>
              <a:t> </a:t>
            </a:r>
            <a:r>
              <a:rPr lang="en-IN" dirty="0" err="1"/>
              <a:t>atrial</a:t>
            </a:r>
            <a:r>
              <a:rPr lang="en-IN" dirty="0"/>
              <a:t> volume is more , hence  it can  accommodate more volume without raising its pressure .</a:t>
            </a:r>
          </a:p>
          <a:p>
            <a:r>
              <a:rPr lang="en-IN" dirty="0"/>
              <a:t>The left atrium is decompressed by  relatively stiff  pulmonary veins  with a mean pressure of 8 </a:t>
            </a:r>
            <a:r>
              <a:rPr lang="en-IN" dirty="0" err="1"/>
              <a:t>mmhg</a:t>
            </a:r>
            <a:r>
              <a:rPr lang="en-IN" dirty="0"/>
              <a:t> ,  can not adequately  dampen the   refluxing tides of  v waves , while the low pressure vena cava  of RA  dampen the right </a:t>
            </a:r>
            <a:r>
              <a:rPr lang="en-IN" dirty="0" err="1"/>
              <a:t>atrial</a:t>
            </a:r>
            <a:r>
              <a:rPr lang="en-IN" dirty="0"/>
              <a:t> v waves with ease  .</a:t>
            </a:r>
          </a:p>
          <a:p>
            <a:r>
              <a:rPr lang="en-IN" dirty="0"/>
              <a:t>Further ,the adjoining  systemic  left ventricle  ,  adds up to the stiffness of  left </a:t>
            </a:r>
            <a:r>
              <a:rPr lang="en-IN" dirty="0" err="1"/>
              <a:t>atrial</a:t>
            </a:r>
            <a:r>
              <a:rPr lang="en-IN" dirty="0"/>
              <a:t>   filling .</a:t>
            </a:r>
          </a:p>
          <a:p>
            <a:r>
              <a:rPr lang="en-IN" i="1" dirty="0"/>
              <a:t>Thickness of RA -2mm,  LA -3mm 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 </a:t>
            </a:r>
            <a:r>
              <a:rPr lang="en-US" dirty="0" err="1"/>
              <a:t>vs</a:t>
            </a:r>
            <a:r>
              <a:rPr lang="en-US" dirty="0"/>
              <a:t> LV curve</a:t>
            </a:r>
            <a:endParaRPr lang="en-IN" dirty="0"/>
          </a:p>
        </p:txBody>
      </p:sp>
      <p:pic>
        <p:nvPicPr>
          <p:cNvPr id="6" name="Content Placeholder 5" descr="hang-ou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317" y="1600200"/>
            <a:ext cx="7821365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RV </a:t>
            </a:r>
            <a:r>
              <a:rPr lang="en-US" b="1" dirty="0" err="1"/>
              <a:t>vs</a:t>
            </a:r>
            <a:r>
              <a:rPr lang="en-US" b="1" dirty="0"/>
              <a:t> LV curve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 </a:t>
            </a:r>
            <a:r>
              <a:rPr lang="en-IN" b="1" dirty="0"/>
              <a:t>RV pressure curve is triangular in shape, </a:t>
            </a:r>
            <a:endParaRPr lang="en-IN" dirty="0"/>
          </a:p>
          <a:p>
            <a:r>
              <a:rPr lang="en-IN" b="1" dirty="0"/>
              <a:t> Upstroke is not rapid , (Low </a:t>
            </a:r>
            <a:r>
              <a:rPr lang="en-IN" b="1" dirty="0" err="1"/>
              <a:t>dp</a:t>
            </a:r>
            <a:r>
              <a:rPr lang="en-IN" b="1" dirty="0"/>
              <a:t>/</a:t>
            </a:r>
            <a:r>
              <a:rPr lang="en-IN" b="1" dirty="0" err="1"/>
              <a:t>dt</a:t>
            </a:r>
            <a:r>
              <a:rPr lang="en-IN" b="1" dirty="0"/>
              <a:t>)</a:t>
            </a:r>
            <a:endParaRPr lang="en-IN" dirty="0"/>
          </a:p>
          <a:p>
            <a:r>
              <a:rPr lang="en-IN" b="1" dirty="0"/>
              <a:t> There is no sustained peak ,</a:t>
            </a:r>
            <a:endParaRPr lang="en-IN" dirty="0"/>
          </a:p>
          <a:p>
            <a:r>
              <a:rPr lang="en-IN" b="1" dirty="0"/>
              <a:t> There is an early fall and </a:t>
            </a:r>
            <a:endParaRPr lang="en-IN" dirty="0"/>
          </a:p>
          <a:p>
            <a:r>
              <a:rPr lang="en-IN" b="1" dirty="0"/>
              <a:t> The pressure falls to zero which  never happens in LV</a:t>
            </a:r>
          </a:p>
          <a:p>
            <a:r>
              <a:rPr lang="en-US" b="1" dirty="0"/>
              <a:t>RV crossover points slightly later than LV</a:t>
            </a:r>
            <a:endParaRPr lang="en-IN" dirty="0"/>
          </a:p>
          <a:p>
            <a:r>
              <a:rPr lang="en-IN" dirty="0"/>
              <a:t>The shapes of RV curve will change in pathological </a:t>
            </a:r>
            <a:r>
              <a:rPr lang="en-IN" dirty="0" err="1"/>
              <a:t>states.Example</a:t>
            </a:r>
            <a:r>
              <a:rPr lang="en-IN" dirty="0"/>
              <a:t> in TOF, large VSD there will be left </a:t>
            </a:r>
            <a:r>
              <a:rPr lang="en-IN" dirty="0" err="1"/>
              <a:t>ventricularisation</a:t>
            </a:r>
            <a:r>
              <a:rPr lang="en-IN" dirty="0"/>
              <a:t> of RV pressure wave forms. Also  in pulmonary hypertension RV pressure may mimic a LV curve.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90600"/>
            <a:ext cx="6629400" cy="502919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Ventricular </a:t>
            </a:r>
            <a:r>
              <a:rPr lang="en-US" b="1" dirty="0" err="1"/>
              <a:t>vs</a:t>
            </a:r>
            <a:r>
              <a:rPr lang="en-US" b="1" dirty="0"/>
              <a:t> arterial curve</a:t>
            </a:r>
            <a:endParaRPr lang="en-IN" b="1" dirty="0"/>
          </a:p>
        </p:txBody>
      </p:sp>
      <p:pic>
        <p:nvPicPr>
          <p:cNvPr id="6" name="Content Placeholder 5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4343400" cy="5257800"/>
          </a:xfrm>
        </p:spPr>
      </p:pic>
      <p:pic>
        <p:nvPicPr>
          <p:cNvPr id="7" name="Content Placeholder 3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19200"/>
            <a:ext cx="4724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Ventricular </a:t>
            </a:r>
            <a:r>
              <a:rPr lang="en-US" b="1" dirty="0" err="1"/>
              <a:t>vs</a:t>
            </a:r>
            <a:r>
              <a:rPr lang="en-US" b="1" dirty="0"/>
              <a:t> arterial curve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End diastolic pressure </a:t>
            </a:r>
            <a:r>
              <a:rPr lang="en-US" dirty="0" err="1"/>
              <a:t>vs</a:t>
            </a:r>
            <a:r>
              <a:rPr lang="en-US" dirty="0"/>
              <a:t> diastolic blood pressure</a:t>
            </a:r>
          </a:p>
          <a:p>
            <a:r>
              <a:rPr lang="en-US" dirty="0"/>
              <a:t>Pressure rises in diastole </a:t>
            </a:r>
            <a:r>
              <a:rPr lang="en-US" dirty="0" err="1"/>
              <a:t>vs</a:t>
            </a:r>
            <a:r>
              <a:rPr lang="en-US" dirty="0"/>
              <a:t> pressure falls in diastole</a:t>
            </a:r>
          </a:p>
          <a:p>
            <a:r>
              <a:rPr lang="en-US" dirty="0"/>
              <a:t>Pressure wave rises </a:t>
            </a:r>
            <a:r>
              <a:rPr lang="en-US" dirty="0" err="1"/>
              <a:t>slighlty</a:t>
            </a:r>
            <a:r>
              <a:rPr lang="en-US" dirty="0"/>
              <a:t> later in arterial curve(after IVC phase)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back tracing</a:t>
            </a:r>
            <a:endParaRPr lang="en-IN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7924799" cy="5029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tracings</a:t>
            </a:r>
            <a:endParaRPr lang="en-IN" dirty="0"/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5943600" cy="48768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 diastole</a:t>
            </a:r>
            <a:endParaRPr lang="en-IN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066800"/>
            <a:ext cx="6781799" cy="54864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Abnormal pressure gradients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Across TV – more than 1mm hg</a:t>
            </a:r>
          </a:p>
          <a:p>
            <a:r>
              <a:rPr lang="en-US" dirty="0"/>
              <a:t>Across MV-  more than 2 mm hg</a:t>
            </a:r>
          </a:p>
          <a:p>
            <a:r>
              <a:rPr lang="en-US" dirty="0"/>
              <a:t>Across  PV – more than 5 mm hg</a:t>
            </a:r>
          </a:p>
          <a:p>
            <a:r>
              <a:rPr lang="en-US" dirty="0"/>
              <a:t>Across  AV - more than 10 mm hg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18159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Whenever faced with an </a:t>
            </a:r>
            <a:r>
              <a:rPr lang="en-US" dirty="0" err="1"/>
              <a:t>haemodynamic</a:t>
            </a:r>
            <a:r>
              <a:rPr lang="en-US" dirty="0"/>
              <a:t> analysis always draw this(keep it in mind)</a:t>
            </a:r>
            <a:endParaRPr lang="en-IN" dirty="0"/>
          </a:p>
        </p:txBody>
      </p:sp>
      <p:pic>
        <p:nvPicPr>
          <p:cNvPr id="4" name="Content Placeholder 3" descr="eiA8S62629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8305800" cy="5257800"/>
          </a:xfrm>
        </p:spPr>
      </p:pic>
      <p:sp>
        <p:nvSpPr>
          <p:cNvPr id="5" name="Rectangle 4"/>
          <p:cNvSpPr/>
          <p:nvPr/>
        </p:nvSpPr>
        <p:spPr>
          <a:xfrm>
            <a:off x="2286000" y="5691157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Whenever faced with an hemodynamic analysis </a:t>
            </a:r>
          </a:p>
          <a:p>
            <a:r>
              <a:rPr lang="en-US" b="1" dirty="0"/>
              <a:t>always draw this(keep this </a:t>
            </a:r>
            <a:r>
              <a:rPr lang="en-US" b="1" dirty="0" err="1"/>
              <a:t>diag</a:t>
            </a:r>
            <a:r>
              <a:rPr lang="en-US" b="1" dirty="0"/>
              <a:t> in mind) and </a:t>
            </a:r>
            <a:r>
              <a:rPr lang="en-US" b="1" dirty="0" err="1"/>
              <a:t>analyse</a:t>
            </a:r>
            <a:endParaRPr lang="en-IN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363200" y="274638"/>
            <a:ext cx="1219200" cy="868362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516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Look at SVC saturation first -?normal or low.</a:t>
            </a:r>
          </a:p>
          <a:p>
            <a:pPr>
              <a:buNone/>
            </a:pPr>
            <a:r>
              <a:rPr lang="en-US" dirty="0"/>
              <a:t>     .if </a:t>
            </a:r>
            <a:r>
              <a:rPr lang="en-US" dirty="0" err="1"/>
              <a:t>low?HF</a:t>
            </a:r>
            <a:r>
              <a:rPr lang="en-US" dirty="0"/>
              <a:t>/systemic </a:t>
            </a:r>
            <a:r>
              <a:rPr lang="en-US" dirty="0" err="1"/>
              <a:t>deaturation</a:t>
            </a:r>
            <a:endParaRPr lang="en-US" dirty="0"/>
          </a:p>
          <a:p>
            <a:r>
              <a:rPr lang="en-US" dirty="0"/>
              <a:t>PA and Aorta saturation </a:t>
            </a:r>
          </a:p>
          <a:p>
            <a:pPr>
              <a:buNone/>
            </a:pPr>
            <a:r>
              <a:rPr lang="en-US" dirty="0"/>
              <a:t>      (PA&gt;N..L-R shunt, AO&lt;N..R-L shunt,</a:t>
            </a:r>
          </a:p>
          <a:p>
            <a:pPr>
              <a:buNone/>
            </a:pPr>
            <a:r>
              <a:rPr lang="en-US" dirty="0"/>
              <a:t>      PA&gt;&gt;A0-Transposition ,PA=AO-Admixture)</a:t>
            </a:r>
          </a:p>
          <a:p>
            <a:r>
              <a:rPr lang="en-US" dirty="0"/>
              <a:t>Step up or step down at any level—proximal to distal</a:t>
            </a:r>
          </a:p>
          <a:p>
            <a:r>
              <a:rPr lang="en-US" dirty="0"/>
              <a:t>RA pressures..?sinus rhythm or not</a:t>
            </a:r>
          </a:p>
          <a:p>
            <a:r>
              <a:rPr lang="en-US" dirty="0"/>
              <a:t>Diastolic pressure gradient across TV/PV/MV</a:t>
            </a:r>
          </a:p>
          <a:p>
            <a:r>
              <a:rPr lang="en-US" dirty="0"/>
              <a:t>Systolic gradient across RV/PA, LV/AO</a:t>
            </a:r>
          </a:p>
          <a:p>
            <a:r>
              <a:rPr lang="en-US" dirty="0"/>
              <a:t>Compare pressures in each chamber with proximal, distal and adjacent chamber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 SYSTEMATIC ANALYSIS STEPWISE MORE IMPORTANT</a:t>
            </a:r>
          </a:p>
          <a:p>
            <a:pPr>
              <a:buNone/>
            </a:pPr>
            <a:r>
              <a:rPr lang="en-US" b="1" dirty="0"/>
              <a:t>                THAN AN ABSOLUTE DIAGNOSIS</a:t>
            </a:r>
            <a:endParaRPr lang="en-IN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/>
          </a:p>
        </p:txBody>
      </p:sp>
      <p:pic>
        <p:nvPicPr>
          <p:cNvPr id="6" name="Content Placeholder 5" descr="d6f7b2d183ff008d8ef3e01c6d0f97e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693" y="1600200"/>
            <a:ext cx="781461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800" dirty="0"/>
              <a:t>End hole catheters(Swan </a:t>
            </a:r>
            <a:r>
              <a:rPr lang="en-US" sz="2800" dirty="0" err="1"/>
              <a:t>Ganz</a:t>
            </a:r>
            <a:r>
              <a:rPr lang="en-US" sz="2800" dirty="0"/>
              <a:t>(100-110cm long , 3-4 lumens..balloon floatation catheter/CO2) or side hole close to tip catheters(</a:t>
            </a:r>
            <a:r>
              <a:rPr lang="en-US" sz="2800" dirty="0" err="1"/>
              <a:t>Goodale-lubin</a:t>
            </a:r>
            <a:r>
              <a:rPr lang="en-US" sz="2800" dirty="0"/>
              <a:t>(</a:t>
            </a:r>
            <a:r>
              <a:rPr lang="en-US" sz="2800" dirty="0" err="1"/>
              <a:t>endhole+sidehole</a:t>
            </a:r>
            <a:r>
              <a:rPr lang="en-US" sz="2800" dirty="0"/>
              <a:t>)/</a:t>
            </a:r>
          </a:p>
          <a:p>
            <a:pPr>
              <a:buNone/>
            </a:pPr>
            <a:r>
              <a:rPr lang="en-US" sz="2800" dirty="0"/>
              <a:t>     NIH catheter(side hole close to tip)</a:t>
            </a:r>
          </a:p>
          <a:p>
            <a:r>
              <a:rPr lang="en-US" dirty="0"/>
              <a:t>Under </a:t>
            </a:r>
            <a:r>
              <a:rPr lang="en-US" dirty="0" err="1"/>
              <a:t>flouroscopic</a:t>
            </a:r>
            <a:r>
              <a:rPr lang="en-US" dirty="0"/>
              <a:t> control</a:t>
            </a:r>
          </a:p>
          <a:p>
            <a:r>
              <a:rPr lang="en-US" dirty="0"/>
              <a:t>Confirmed by pressure trace</a:t>
            </a:r>
          </a:p>
          <a:p>
            <a:endParaRPr lang="en-US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Content Placeholder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352800"/>
            <a:ext cx="3200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  <a:endParaRPr lang="en-IN" b="1" dirty="0"/>
          </a:p>
        </p:txBody>
      </p:sp>
      <p:pic>
        <p:nvPicPr>
          <p:cNvPr id="4" name="Content Placeholder 3" descr="q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8153399" cy="480059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0" y="-1143000"/>
            <a:ext cx="2819400" cy="14478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rmAutofit fontScale="92500"/>
          </a:bodyPr>
          <a:lstStyle/>
          <a:p>
            <a:r>
              <a:rPr lang="en-US" dirty="0"/>
              <a:t>Look at saturation first</a:t>
            </a:r>
          </a:p>
          <a:p>
            <a:r>
              <a:rPr lang="en-US" dirty="0"/>
              <a:t>Significant step up at RA – </a:t>
            </a:r>
          </a:p>
          <a:p>
            <a:r>
              <a:rPr lang="en-US" dirty="0" err="1"/>
              <a:t>ASD,Single</a:t>
            </a:r>
            <a:r>
              <a:rPr lang="en-US" dirty="0"/>
              <a:t> atria ,</a:t>
            </a:r>
            <a:r>
              <a:rPr lang="en-US" dirty="0" err="1"/>
              <a:t>TAPVC,PAPVC,Gerbode</a:t>
            </a:r>
            <a:r>
              <a:rPr lang="en-US" dirty="0"/>
              <a:t> VSD,</a:t>
            </a:r>
          </a:p>
          <a:p>
            <a:pPr>
              <a:buNone/>
            </a:pPr>
            <a:r>
              <a:rPr lang="en-US" dirty="0"/>
              <a:t>     RSOV to </a:t>
            </a:r>
            <a:r>
              <a:rPr lang="en-US" dirty="0" err="1"/>
              <a:t>RA,Coronary</a:t>
            </a:r>
            <a:r>
              <a:rPr lang="en-US" dirty="0"/>
              <a:t> Fistula to RA,VSD with TR</a:t>
            </a:r>
          </a:p>
          <a:p>
            <a:endParaRPr lang="en-US" dirty="0"/>
          </a:p>
          <a:p>
            <a:r>
              <a:rPr lang="en-US" dirty="0"/>
              <a:t>?PS – unlikely ,higher </a:t>
            </a:r>
            <a:r>
              <a:rPr lang="en-US" dirty="0" err="1"/>
              <a:t>mPAP</a:t>
            </a:r>
            <a:r>
              <a:rPr lang="en-US" dirty="0"/>
              <a:t>, likely due to increase volume overload in RA/RV(RV –PA gradient </a:t>
            </a:r>
            <a:r>
              <a:rPr lang="en-US" dirty="0" err="1"/>
              <a:t>upto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40mm hg difference can be present with L-R shunt)</a:t>
            </a:r>
          </a:p>
          <a:p>
            <a:endParaRPr lang="en-US" dirty="0"/>
          </a:p>
          <a:p>
            <a:r>
              <a:rPr lang="en-US" dirty="0"/>
              <a:t>With clinical scenario likely –</a:t>
            </a:r>
            <a:r>
              <a:rPr lang="en-US" b="1" dirty="0"/>
              <a:t>PAPVC with intact septum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Q2)Identify the tracing</a:t>
            </a:r>
            <a:br>
              <a:rPr lang="en-US" sz="3600" b="1" dirty="0"/>
            </a:br>
            <a:r>
              <a:rPr lang="en-US" sz="3600" b="1" dirty="0"/>
              <a:t>List the hemodynamic information gathered</a:t>
            </a:r>
            <a:br>
              <a:rPr lang="en-US" sz="3600" b="1" dirty="0"/>
            </a:br>
            <a:r>
              <a:rPr lang="en-US" sz="3600" b="1" dirty="0" err="1"/>
              <a:t>Propable</a:t>
            </a:r>
            <a:r>
              <a:rPr lang="en-US" sz="3600" b="1" dirty="0"/>
              <a:t> diagnosis</a:t>
            </a:r>
            <a:br>
              <a:rPr lang="en-US" dirty="0"/>
            </a:br>
            <a:endParaRPr lang="en-IN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7619999" cy="4572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Simultaneous tracing of LV and </a:t>
            </a:r>
            <a:r>
              <a:rPr lang="en-US" dirty="0" err="1"/>
              <a:t>Ao</a:t>
            </a:r>
            <a:endParaRPr lang="en-US" dirty="0"/>
          </a:p>
          <a:p>
            <a:r>
              <a:rPr lang="en-US" dirty="0"/>
              <a:t>Elevated </a:t>
            </a:r>
            <a:r>
              <a:rPr lang="en-US" dirty="0" err="1"/>
              <a:t>Lv</a:t>
            </a:r>
            <a:r>
              <a:rPr lang="en-US" dirty="0"/>
              <a:t> peak systolic pressure</a:t>
            </a:r>
          </a:p>
          <a:p>
            <a:r>
              <a:rPr lang="en-US" dirty="0"/>
              <a:t>Significant LV-</a:t>
            </a:r>
            <a:r>
              <a:rPr lang="en-US" dirty="0" err="1"/>
              <a:t>Ao</a:t>
            </a:r>
            <a:r>
              <a:rPr lang="en-US" dirty="0"/>
              <a:t> systolic pressure gradient(peak to peak and peak instantaneous)</a:t>
            </a:r>
          </a:p>
          <a:p>
            <a:r>
              <a:rPr lang="en-US" dirty="0"/>
              <a:t>Delay in peak aortic pressure-slow rising low intensity aortic  pressure curve-</a:t>
            </a:r>
            <a:r>
              <a:rPr lang="en-US" dirty="0" err="1"/>
              <a:t>pulsus</a:t>
            </a:r>
            <a:r>
              <a:rPr lang="en-US" dirty="0"/>
              <a:t> </a:t>
            </a:r>
            <a:r>
              <a:rPr lang="en-US" dirty="0" err="1"/>
              <a:t>parvus</a:t>
            </a:r>
            <a:r>
              <a:rPr lang="en-US" dirty="0"/>
              <a:t> et </a:t>
            </a:r>
            <a:r>
              <a:rPr lang="en-US" dirty="0" err="1"/>
              <a:t>tardus</a:t>
            </a:r>
            <a:endParaRPr lang="en-US" dirty="0"/>
          </a:p>
          <a:p>
            <a:r>
              <a:rPr lang="en-US" dirty="0"/>
              <a:t>Elevated LVEDP/Prominent a wave</a:t>
            </a:r>
          </a:p>
          <a:p>
            <a:r>
              <a:rPr lang="en-US" dirty="0"/>
              <a:t>LV 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maintained-fair LV systolic function</a:t>
            </a:r>
          </a:p>
          <a:p>
            <a:r>
              <a:rPr lang="en-US" dirty="0"/>
              <a:t>Severe Aortic </a:t>
            </a:r>
            <a:r>
              <a:rPr lang="en-US" dirty="0" err="1"/>
              <a:t>stenosis</a:t>
            </a:r>
            <a:r>
              <a:rPr lang="en-US" dirty="0"/>
              <a:t> with </a:t>
            </a:r>
            <a:r>
              <a:rPr lang="en-US" dirty="0" err="1"/>
              <a:t>preseved</a:t>
            </a:r>
            <a:r>
              <a:rPr lang="en-US" dirty="0"/>
              <a:t> LV systolic function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Q3)Diagnosis?</a:t>
            </a:r>
            <a:endParaRPr lang="en-IN" b="1" dirty="0"/>
          </a:p>
        </p:txBody>
      </p:sp>
      <p:pic>
        <p:nvPicPr>
          <p:cNvPr id="4" name="Content Placeholder 3" descr="q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382000" cy="50292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Significant step up at RV –  </a:t>
            </a:r>
          </a:p>
          <a:p>
            <a:pPr>
              <a:buNone/>
            </a:pPr>
            <a:r>
              <a:rPr lang="en-US" dirty="0"/>
              <a:t> VSD(Restrictive/Non restrictive),low ASD, </a:t>
            </a:r>
          </a:p>
          <a:p>
            <a:pPr>
              <a:buNone/>
            </a:pPr>
            <a:r>
              <a:rPr lang="en-US" dirty="0"/>
              <a:t>RSOV to </a:t>
            </a:r>
            <a:r>
              <a:rPr lang="en-US" dirty="0" err="1"/>
              <a:t>RV,Coronary</a:t>
            </a:r>
            <a:r>
              <a:rPr lang="en-US" dirty="0"/>
              <a:t> fistula to RV,PDA with PR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Size decides the pressure</a:t>
            </a:r>
          </a:p>
          <a:p>
            <a:r>
              <a:rPr lang="en-US" dirty="0"/>
              <a:t>Likely restrictive VSD with L-R shunt</a:t>
            </a:r>
          </a:p>
          <a:p>
            <a:endParaRPr lang="en-US" dirty="0"/>
          </a:p>
          <a:p>
            <a:r>
              <a:rPr lang="en-US" dirty="0"/>
              <a:t>?</a:t>
            </a:r>
            <a:r>
              <a:rPr lang="en-US" dirty="0" err="1"/>
              <a:t>Qp</a:t>
            </a:r>
            <a:r>
              <a:rPr lang="en-US" dirty="0"/>
              <a:t>/Qs -  99-65/99-76=1.4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Q4)Diagnosis and why?</a:t>
            </a:r>
            <a:endParaRPr lang="en-IN" b="1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315200" cy="4572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Intraventricular</a:t>
            </a:r>
            <a:r>
              <a:rPr lang="en-US" dirty="0"/>
              <a:t> gradient with no </a:t>
            </a:r>
            <a:r>
              <a:rPr lang="en-US" dirty="0" err="1"/>
              <a:t>valvular</a:t>
            </a:r>
            <a:r>
              <a:rPr lang="en-US" dirty="0"/>
              <a:t> gradient with spike and dome pattern in aortic pressure tracing</a:t>
            </a:r>
          </a:p>
          <a:p>
            <a:r>
              <a:rPr lang="en-US" dirty="0"/>
              <a:t>HOCM</a:t>
            </a:r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7696199" cy="5791199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Q5)Diagnosis?</a:t>
            </a:r>
            <a:endParaRPr lang="en-IN" b="1" dirty="0"/>
          </a:p>
        </p:txBody>
      </p:sp>
      <p:pic>
        <p:nvPicPr>
          <p:cNvPr id="4" name="Content Placeholder 3" descr="q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7391399" cy="44957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Untitled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1"/>
            <a:ext cx="4191000" cy="3352800"/>
          </a:xfrm>
        </p:spPr>
      </p:pic>
      <p:pic>
        <p:nvPicPr>
          <p:cNvPr id="5" name="Content Placeholder 3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5181599" cy="6553200"/>
          </a:xfrm>
          <a:prstGeom prst="rect">
            <a:avLst/>
          </a:prstGeom>
        </p:spPr>
      </p:pic>
      <p:pic>
        <p:nvPicPr>
          <p:cNvPr id="6" name="Content Placeholder 3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200400"/>
            <a:ext cx="3962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VSD with L-R shunt</a:t>
            </a:r>
          </a:p>
          <a:p>
            <a:r>
              <a:rPr lang="en-US" dirty="0"/>
              <a:t>Mild-moderate PAH</a:t>
            </a:r>
          </a:p>
          <a:p>
            <a:r>
              <a:rPr lang="en-US" dirty="0" err="1"/>
              <a:t>Qp</a:t>
            </a:r>
            <a:r>
              <a:rPr lang="en-US" dirty="0"/>
              <a:t>/Qs -2.2 </a:t>
            </a:r>
          </a:p>
          <a:p>
            <a:r>
              <a:rPr lang="en-US" dirty="0"/>
              <a:t>LV failure or </a:t>
            </a:r>
            <a:r>
              <a:rPr lang="en-US" dirty="0" err="1"/>
              <a:t>Eissenmenger</a:t>
            </a:r>
            <a:r>
              <a:rPr lang="en-US" dirty="0"/>
              <a:t> more likely?</a:t>
            </a:r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Q6)Identify the sign and diagnosis</a:t>
            </a:r>
            <a:endParaRPr lang="en-IN" b="1" dirty="0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7162800" cy="44196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err="1"/>
              <a:t>Brockenbrough</a:t>
            </a:r>
            <a:r>
              <a:rPr lang="en-IN" dirty="0"/>
              <a:t>-</a:t>
            </a:r>
            <a:r>
              <a:rPr lang="en-IN" dirty="0" err="1"/>
              <a:t>Braunwald</a:t>
            </a:r>
            <a:r>
              <a:rPr lang="en-IN" dirty="0"/>
              <a:t>-Morrow sign – failure of pulse pressure to rise following an ectopic beat</a:t>
            </a:r>
          </a:p>
          <a:p>
            <a:r>
              <a:rPr lang="en-IN" dirty="0"/>
              <a:t>normally pulse pressure rises following ectopic beat – DBP falls due to longer diastolic runoff </a:t>
            </a:r>
            <a:r>
              <a:rPr lang="en-IN" dirty="0" err="1"/>
              <a:t>time,Lv</a:t>
            </a:r>
            <a:r>
              <a:rPr lang="en-IN" dirty="0"/>
              <a:t> peak systolic pressure same(contractility increases not LVESP)</a:t>
            </a:r>
          </a:p>
          <a:p>
            <a:r>
              <a:rPr lang="en-US" dirty="0"/>
              <a:t>Aortic pressure tracing shows spike and dome pattern</a:t>
            </a:r>
          </a:p>
          <a:p>
            <a:r>
              <a:rPr lang="en-US" dirty="0"/>
              <a:t>HOCM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Q7)Diagnosis?</a:t>
            </a:r>
            <a:endParaRPr lang="en-IN" dirty="0"/>
          </a:p>
        </p:txBody>
      </p:sp>
      <p:pic>
        <p:nvPicPr>
          <p:cNvPr id="4" name="Content Placeholder 3" descr="Q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915400" cy="50292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VSD with bidirectional shunt</a:t>
            </a:r>
          </a:p>
          <a:p>
            <a:r>
              <a:rPr lang="en-US" dirty="0"/>
              <a:t>Why was values taken </a:t>
            </a:r>
            <a:r>
              <a:rPr lang="en-US" dirty="0" err="1"/>
              <a:t>aften</a:t>
            </a:r>
            <a:r>
              <a:rPr lang="en-US" dirty="0"/>
              <a:t> 02?</a:t>
            </a:r>
          </a:p>
          <a:p>
            <a:r>
              <a:rPr lang="en-US" dirty="0" err="1"/>
              <a:t>Qp</a:t>
            </a:r>
            <a:r>
              <a:rPr lang="en-US" dirty="0"/>
              <a:t>/Qs -1.4 to 4.5 </a:t>
            </a:r>
          </a:p>
          <a:p>
            <a:r>
              <a:rPr lang="en-US" dirty="0"/>
              <a:t>PVR -  6.6 to 2.5</a:t>
            </a:r>
          </a:p>
          <a:p>
            <a:r>
              <a:rPr lang="en-US" dirty="0"/>
              <a:t>Still operable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Q8)Normal or abnormal response?</a:t>
            </a:r>
            <a:endParaRPr lang="en-IN" b="1" dirty="0"/>
          </a:p>
        </p:txBody>
      </p:sp>
      <p:pic>
        <p:nvPicPr>
          <p:cNvPr id="5" name="Content Placeholder 4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47800"/>
            <a:ext cx="5943600" cy="46482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Normal post ectopic response –LV peak systolic pressure same(high resistance circuit) ,RV peak systolic pressure rises(low resistance circuit)</a:t>
            </a:r>
          </a:p>
          <a:p>
            <a:endParaRPr lang="en-IN" dirty="0"/>
          </a:p>
        </p:txBody>
      </p:sp>
      <p:pic>
        <p:nvPicPr>
          <p:cNvPr id="4" name="Content Placeholder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743200"/>
            <a:ext cx="6477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534400" cy="56388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001000" cy="4648199"/>
          </a:xfrm>
        </p:spPr>
      </p:pic>
      <p:pic>
        <p:nvPicPr>
          <p:cNvPr id="5" name="Content Placeholder 3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905000"/>
            <a:ext cx="3200400" cy="25622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Q10)Diagnosis?</a:t>
            </a:r>
            <a:endParaRPr lang="en-IN" b="1" dirty="0"/>
          </a:p>
        </p:txBody>
      </p:sp>
      <p:pic>
        <p:nvPicPr>
          <p:cNvPr id="4" name="Content Placeholder 3" descr="Q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8534400" cy="5181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2ml samples from each site sequentially</a:t>
            </a:r>
            <a:endParaRPr lang="en-IN" dirty="0"/>
          </a:p>
        </p:txBody>
      </p:sp>
      <p:pic>
        <p:nvPicPr>
          <p:cNvPr id="6" name="Content Placeholder 5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6796087" cy="5333999"/>
          </a:xfrm>
        </p:spPr>
      </p:pic>
      <p:sp>
        <p:nvSpPr>
          <p:cNvPr id="7" name="Rectangle 6"/>
          <p:cNvSpPr/>
          <p:nvPr/>
        </p:nvSpPr>
        <p:spPr>
          <a:xfrm>
            <a:off x="4572000" y="282883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Steady state</a:t>
            </a:r>
          </a:p>
          <a:p>
            <a:r>
              <a:rPr lang="en-US" b="1" dirty="0"/>
              <a:t> Entire data in less than 7mins</a:t>
            </a:r>
          </a:p>
          <a:p>
            <a:r>
              <a:rPr lang="en-US" b="1" dirty="0"/>
              <a:t>Withdrawal values better than ingoing</a:t>
            </a:r>
          </a:p>
          <a:p>
            <a:r>
              <a:rPr lang="en-US" b="1" dirty="0"/>
              <a:t>Repeated samples better than single sample</a:t>
            </a:r>
            <a:endParaRPr lang="en-IN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Moderately restrictive VSD with RVOTO</a:t>
            </a:r>
          </a:p>
          <a:p>
            <a:pPr>
              <a:buNone/>
            </a:pPr>
            <a:r>
              <a:rPr lang="en-US"/>
              <a:t>    (</a:t>
            </a:r>
            <a:r>
              <a:rPr lang="en-US" dirty="0"/>
              <a:t>gradient more than 40 and lower </a:t>
            </a:r>
            <a:r>
              <a:rPr lang="en-US" dirty="0" err="1"/>
              <a:t>mPAP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?TOF –unlikely no RV/LV pressure equalization</a:t>
            </a:r>
            <a:endParaRPr lang="en-I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Q11)Identify the </a:t>
            </a:r>
            <a:r>
              <a:rPr lang="en-US" b="1" dirty="0" err="1"/>
              <a:t>propable</a:t>
            </a:r>
            <a:r>
              <a:rPr lang="en-US" b="1" dirty="0"/>
              <a:t> clinical findings from  </a:t>
            </a:r>
            <a:r>
              <a:rPr lang="en-US" b="1" dirty="0" err="1"/>
              <a:t>thid</a:t>
            </a:r>
            <a:r>
              <a:rPr lang="en-US" b="1" dirty="0"/>
              <a:t> hemodynamic tracing and appropriate diagnosis?</a:t>
            </a:r>
            <a:endParaRPr lang="en-IN" b="1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467600" cy="44196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Loud S1 (MV closes at higher </a:t>
            </a:r>
            <a:r>
              <a:rPr lang="en-US" dirty="0" err="1"/>
              <a:t>dp</a:t>
            </a:r>
            <a:r>
              <a:rPr lang="en-US" dirty="0"/>
              <a:t>)</a:t>
            </a:r>
          </a:p>
          <a:p>
            <a:r>
              <a:rPr lang="en-US" dirty="0"/>
              <a:t>Low pitch Decrescendo crescendo diastolic murmur(shape of murmur goes along with shape of pressure gradient..pan diastolic gradient between LV and LA-Max in rapid filling phase then comes down slowly again rises up in </a:t>
            </a:r>
            <a:r>
              <a:rPr lang="en-US" dirty="0" err="1"/>
              <a:t>atrial</a:t>
            </a:r>
            <a:r>
              <a:rPr lang="en-US" dirty="0"/>
              <a:t> systole..LA empties slowly and LV fills slowly in diastole)</a:t>
            </a:r>
          </a:p>
          <a:p>
            <a:r>
              <a:rPr lang="en-US" dirty="0"/>
              <a:t>Opening </a:t>
            </a:r>
            <a:r>
              <a:rPr lang="en-US" dirty="0" err="1"/>
              <a:t>snap,Short</a:t>
            </a:r>
            <a:r>
              <a:rPr lang="en-US" dirty="0"/>
              <a:t> A2-0S interval</a:t>
            </a:r>
          </a:p>
          <a:p>
            <a:r>
              <a:rPr lang="en-US" dirty="0"/>
              <a:t>If TS –slow y descent (JVP)</a:t>
            </a:r>
          </a:p>
          <a:p>
            <a:r>
              <a:rPr lang="en-US" dirty="0"/>
              <a:t>Severe Mitral </a:t>
            </a:r>
            <a:r>
              <a:rPr lang="en-US" dirty="0" err="1"/>
              <a:t>Stenosis</a:t>
            </a:r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Q12)Diagnosis?</a:t>
            </a:r>
            <a:endParaRPr lang="en-IN" b="1" dirty="0"/>
          </a:p>
        </p:txBody>
      </p:sp>
      <p:pic>
        <p:nvPicPr>
          <p:cNvPr id="4" name="Content Placeholder 3" descr="q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8000999" cy="46482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up at RV with reduced Aortic DBP</a:t>
            </a:r>
          </a:p>
          <a:p>
            <a:endParaRPr lang="en-US" dirty="0"/>
          </a:p>
          <a:p>
            <a:r>
              <a:rPr lang="en-US" dirty="0"/>
              <a:t>Restrictive VSD with AR</a:t>
            </a:r>
          </a:p>
          <a:p>
            <a:pPr>
              <a:buNone/>
            </a:pPr>
            <a:r>
              <a:rPr lang="en-US" dirty="0"/>
              <a:t>     ?RSOV to RV</a:t>
            </a:r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b="1" dirty="0"/>
              <a:t>Q13)Identify hemodynamic findings and </a:t>
            </a:r>
            <a:r>
              <a:rPr lang="en-US" b="1" dirty="0" err="1"/>
              <a:t>propable</a:t>
            </a:r>
            <a:r>
              <a:rPr lang="en-US" b="1" dirty="0"/>
              <a:t> diagnosis?</a:t>
            </a:r>
            <a:endParaRPr lang="en-IN" b="1" dirty="0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7467599" cy="44958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Elevated LV peak systolic pressure and LVEDP –</a:t>
            </a:r>
          </a:p>
          <a:p>
            <a:r>
              <a:rPr lang="en-US" dirty="0" err="1"/>
              <a:t>Eleavted</a:t>
            </a:r>
            <a:r>
              <a:rPr lang="en-US" dirty="0"/>
              <a:t> Aortic SBP and low DBP with wide pulse pressure</a:t>
            </a:r>
          </a:p>
          <a:p>
            <a:r>
              <a:rPr lang="en-US" dirty="0"/>
              <a:t>Chronic Severe AR (A/C AR SBP wont be high) </a:t>
            </a:r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Q14)Identify hemodynamic findings and </a:t>
            </a:r>
            <a:r>
              <a:rPr lang="en-US" b="1" dirty="0" err="1"/>
              <a:t>propable</a:t>
            </a:r>
            <a:r>
              <a:rPr lang="en-US" b="1" dirty="0"/>
              <a:t> diagnosis?</a:t>
            </a:r>
            <a:endParaRPr lang="en-IN" b="1" dirty="0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7848599" cy="4876800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Normal LV peak systolic pressure , rapid rise and </a:t>
            </a:r>
            <a:r>
              <a:rPr lang="en-US" dirty="0" err="1"/>
              <a:t>plateuing</a:t>
            </a:r>
            <a:r>
              <a:rPr lang="en-US" dirty="0"/>
              <a:t> of LVEDP</a:t>
            </a:r>
            <a:endParaRPr lang="en-IN" dirty="0"/>
          </a:p>
          <a:p>
            <a:r>
              <a:rPr lang="en-US" dirty="0"/>
              <a:t>Normal Aortic SBP(equal to LV peak systolic pressure) ,low DBP and equalization of DBP to LVEDP (Aortic valve remains open till end of systole)</a:t>
            </a:r>
          </a:p>
          <a:p>
            <a:r>
              <a:rPr lang="en-US" dirty="0"/>
              <a:t>LVEDP-LA gradient</a:t>
            </a:r>
          </a:p>
          <a:p>
            <a:r>
              <a:rPr lang="en-US" dirty="0"/>
              <a:t>Acute Severe AR with diastolic MR with heart failure (MV may close in diastole itself..soft S1)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Q15)Diagnosis?</a:t>
            </a:r>
            <a:endParaRPr lang="en-IN" b="1" dirty="0"/>
          </a:p>
        </p:txBody>
      </p:sp>
      <p:pic>
        <p:nvPicPr>
          <p:cNvPr id="4" name="Content Placeholder 3" descr="Q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315200" cy="4495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76999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step up at mid &amp; low RA with PAH-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dirty="0" err="1"/>
              <a:t>Gerbode</a:t>
            </a:r>
            <a:r>
              <a:rPr lang="en-US" dirty="0"/>
              <a:t> VSD ,</a:t>
            </a:r>
          </a:p>
          <a:p>
            <a:pPr>
              <a:buNone/>
            </a:pPr>
            <a:r>
              <a:rPr lang="en-US" dirty="0"/>
              <a:t>   Coronary AV fistula to RA,RSOV to </a:t>
            </a:r>
            <a:r>
              <a:rPr lang="en-US" dirty="0" err="1"/>
              <a:t>RA,Non</a:t>
            </a:r>
            <a:r>
              <a:rPr lang="en-US" dirty="0"/>
              <a:t> </a:t>
            </a:r>
            <a:r>
              <a:rPr lang="en-US" dirty="0" err="1"/>
              <a:t>resitrictive</a:t>
            </a:r>
            <a:r>
              <a:rPr lang="en-US" dirty="0"/>
              <a:t> ASD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Q16)Diagnosis?</a:t>
            </a:r>
            <a:endParaRPr lang="en-IN" b="1" dirty="0"/>
          </a:p>
        </p:txBody>
      </p:sp>
      <p:pic>
        <p:nvPicPr>
          <p:cNvPr id="4" name="Content Placeholder 3" descr="Q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305800" cy="4876800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up at PA</a:t>
            </a:r>
          </a:p>
          <a:p>
            <a:r>
              <a:rPr lang="en-US" dirty="0"/>
              <a:t>Moderate size PDA with L-R shunt </a:t>
            </a:r>
            <a:r>
              <a:rPr lang="en-US" dirty="0" err="1"/>
              <a:t>Qp</a:t>
            </a:r>
            <a:r>
              <a:rPr lang="en-US" dirty="0"/>
              <a:t>/Qs -2:1</a:t>
            </a:r>
          </a:p>
          <a:p>
            <a:pPr>
              <a:buNone/>
            </a:pPr>
            <a:r>
              <a:rPr lang="en-US" dirty="0"/>
              <a:t>     ?Coronary fistula to PA, RSOV to PA,</a:t>
            </a:r>
          </a:p>
          <a:p>
            <a:pPr>
              <a:buNone/>
            </a:pPr>
            <a:r>
              <a:rPr lang="en-US" dirty="0"/>
              <a:t>     Outlet VSD</a:t>
            </a:r>
            <a:endParaRPr lang="en-IN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Q17) Identify hemodynamic findings ,</a:t>
            </a:r>
            <a:r>
              <a:rPr lang="en-US" b="1" dirty="0" err="1"/>
              <a:t>auscultatory</a:t>
            </a:r>
            <a:r>
              <a:rPr lang="en-US" b="1" dirty="0"/>
              <a:t> findings and </a:t>
            </a:r>
            <a:r>
              <a:rPr lang="en-US" b="1" dirty="0" err="1"/>
              <a:t>propable</a:t>
            </a:r>
            <a:r>
              <a:rPr lang="en-US" b="1" dirty="0"/>
              <a:t> diagnosis?</a:t>
            </a:r>
            <a:endParaRPr lang="en-IN" b="1" dirty="0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1" y="1828800"/>
            <a:ext cx="5943600" cy="4495800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/>
              <a:t>Elevated v wave  </a:t>
            </a:r>
            <a:r>
              <a:rPr lang="en-US" dirty="0" err="1"/>
              <a:t>upto</a:t>
            </a:r>
            <a:r>
              <a:rPr lang="en-US" dirty="0"/>
              <a:t> IVR with elevated LVEDP with preserved LV systolic function</a:t>
            </a:r>
          </a:p>
          <a:p>
            <a:r>
              <a:rPr lang="en-US" dirty="0"/>
              <a:t>Acute severe MR with preserved LV systolic function with heart failure</a:t>
            </a:r>
            <a:endParaRPr lang="en-IN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533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/>
              <a:t>ESM-PSM-ESM</a:t>
            </a:r>
            <a:br>
              <a:rPr lang="en-US" sz="3600" dirty="0"/>
            </a:br>
            <a:r>
              <a:rPr lang="en-US" sz="3600" dirty="0"/>
              <a:t>High pitch blowing</a:t>
            </a:r>
            <a:br>
              <a:rPr lang="en-US" sz="3600" dirty="0"/>
            </a:br>
            <a:r>
              <a:rPr lang="en-US" sz="3600" dirty="0"/>
              <a:t>LV S3 </a:t>
            </a:r>
            <a:endParaRPr lang="en-IN" sz="3600" dirty="0"/>
          </a:p>
        </p:txBody>
      </p:sp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196" y="1600200"/>
            <a:ext cx="7363607" cy="4525963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Q18)Diagnosis?</a:t>
            </a:r>
            <a:endParaRPr lang="en-IN" b="1" dirty="0"/>
          </a:p>
        </p:txBody>
      </p:sp>
      <p:pic>
        <p:nvPicPr>
          <p:cNvPr id="4" name="Content Placeholder 3" descr="Q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8153400" cy="4572000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Admixture physiology at RA</a:t>
            </a:r>
          </a:p>
          <a:p>
            <a:r>
              <a:rPr lang="en-US" dirty="0"/>
              <a:t>Higher SVC saturation</a:t>
            </a:r>
          </a:p>
          <a:p>
            <a:r>
              <a:rPr lang="en-US" dirty="0"/>
              <a:t>RAP=LAP with no PAH</a:t>
            </a:r>
          </a:p>
          <a:p>
            <a:endParaRPr lang="en-US" dirty="0"/>
          </a:p>
          <a:p>
            <a:r>
              <a:rPr lang="en-US" dirty="0" err="1"/>
              <a:t>Supracardiac</a:t>
            </a:r>
            <a:r>
              <a:rPr lang="en-US" dirty="0"/>
              <a:t> </a:t>
            </a:r>
            <a:r>
              <a:rPr lang="en-US" dirty="0" err="1"/>
              <a:t>nonobstructive</a:t>
            </a:r>
            <a:r>
              <a:rPr lang="en-US" dirty="0"/>
              <a:t> TAPVC</a:t>
            </a:r>
          </a:p>
          <a:p>
            <a:pPr>
              <a:buNone/>
            </a:pPr>
            <a:r>
              <a:rPr lang="en-US" dirty="0"/>
              <a:t>   (If gradient between LA &amp; RA or at PV-Obstructive)</a:t>
            </a:r>
            <a:endParaRPr lang="en-IN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Q19)Diagnosis?</a:t>
            </a:r>
            <a:endParaRPr lang="en-IN" b="1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6934200" cy="4495799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Systolic gradient between RV and MPA </a:t>
            </a:r>
          </a:p>
          <a:p>
            <a:r>
              <a:rPr lang="en-US" dirty="0" err="1"/>
              <a:t>Valvular</a:t>
            </a:r>
            <a:r>
              <a:rPr lang="en-US" dirty="0"/>
              <a:t> PS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</a:t>
            </a:r>
            <a:r>
              <a:rPr lang="en-US" dirty="0" err="1"/>
              <a:t>haemodynamics</a:t>
            </a:r>
            <a:endParaRPr lang="en-IN" dirty="0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8000999" cy="5029200"/>
          </a:xfrm>
        </p:spPr>
      </p:pic>
      <p:sp>
        <p:nvSpPr>
          <p:cNvPr id="5" name="Rectangle 4"/>
          <p:cNvSpPr/>
          <p:nvPr/>
        </p:nvSpPr>
        <p:spPr>
          <a:xfrm>
            <a:off x="1295400" y="57150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IVC(above renal)&gt;SVC/IVC(below renal)&gt;Coronary sinus(26%)</a:t>
            </a:r>
            <a:endParaRPr lang="en-IN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Q20)Diagnosis?</a:t>
            </a:r>
            <a:endParaRPr lang="en-IN" b="1" dirty="0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7315200" cy="4038599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Pulmonary artery-artery systolic gradient with elevated pulmonary artery </a:t>
            </a:r>
            <a:r>
              <a:rPr lang="en-US" dirty="0" err="1"/>
              <a:t>sytolic</a:t>
            </a:r>
            <a:r>
              <a:rPr lang="en-US" dirty="0"/>
              <a:t> pressure and normal </a:t>
            </a:r>
            <a:r>
              <a:rPr lang="en-US" dirty="0" err="1"/>
              <a:t>paedp</a:t>
            </a:r>
            <a:r>
              <a:rPr lang="en-US" dirty="0"/>
              <a:t> with wide pulse pressure</a:t>
            </a:r>
          </a:p>
          <a:p>
            <a:r>
              <a:rPr lang="en-US" dirty="0"/>
              <a:t>Pulmonary artery </a:t>
            </a:r>
            <a:r>
              <a:rPr lang="en-US" dirty="0" err="1"/>
              <a:t>stenosis</a:t>
            </a:r>
            <a:endParaRPr lang="en-IN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Q21)Diagnosis?</a:t>
            </a:r>
            <a:endParaRPr lang="en-IN" b="1" dirty="0"/>
          </a:p>
        </p:txBody>
      </p:sp>
      <p:pic>
        <p:nvPicPr>
          <p:cNvPr id="4" name="Content Placeholder 3" descr="Q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381999" cy="5257800"/>
          </a:xfr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Systemic </a:t>
            </a:r>
            <a:r>
              <a:rPr lang="en-US" dirty="0" err="1"/>
              <a:t>desaturation</a:t>
            </a:r>
            <a:r>
              <a:rPr lang="en-US" dirty="0"/>
              <a:t> starting at PV</a:t>
            </a:r>
          </a:p>
          <a:p>
            <a:r>
              <a:rPr lang="en-US" dirty="0"/>
              <a:t>Pulmonary AV Malformation/Fistula</a:t>
            </a:r>
          </a:p>
          <a:p>
            <a:pPr>
              <a:buNone/>
            </a:pPr>
            <a:r>
              <a:rPr lang="en-US" dirty="0"/>
              <a:t>    ?</a:t>
            </a:r>
            <a:r>
              <a:rPr lang="en-US" dirty="0" err="1"/>
              <a:t>Parenchymal</a:t>
            </a:r>
            <a:r>
              <a:rPr lang="en-US" dirty="0"/>
              <a:t>/ILD</a:t>
            </a:r>
            <a:endParaRPr lang="en-IN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Q22)</a:t>
            </a:r>
            <a:r>
              <a:rPr lang="en-US" b="1" dirty="0" err="1"/>
              <a:t>Auscultatory</a:t>
            </a:r>
            <a:r>
              <a:rPr lang="en-US" b="1" dirty="0"/>
              <a:t> finding?</a:t>
            </a:r>
            <a:endParaRPr lang="en-IN" b="1" dirty="0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091" y="1600200"/>
            <a:ext cx="4843817" cy="4525963"/>
          </a:xfr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Continous</a:t>
            </a:r>
            <a:r>
              <a:rPr lang="en-US" dirty="0"/>
              <a:t> murmur</a:t>
            </a:r>
            <a:endParaRPr lang="en-IN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Q23)Diagnosis?</a:t>
            </a:r>
            <a:endParaRPr lang="en-IN" b="1" dirty="0"/>
          </a:p>
        </p:txBody>
      </p:sp>
      <p:pic>
        <p:nvPicPr>
          <p:cNvPr id="4" name="Content Placeholder 3" descr="Q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534400" cy="502920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Systemic </a:t>
            </a:r>
            <a:r>
              <a:rPr lang="en-US" dirty="0" err="1"/>
              <a:t>desaturation</a:t>
            </a:r>
            <a:r>
              <a:rPr lang="en-US" dirty="0"/>
              <a:t> starting at LA</a:t>
            </a:r>
          </a:p>
          <a:p>
            <a:r>
              <a:rPr lang="en-US" dirty="0"/>
              <a:t>Systemic venous drainage to LA</a:t>
            </a:r>
          </a:p>
          <a:p>
            <a:pPr>
              <a:buNone/>
            </a:pPr>
            <a:r>
              <a:rPr lang="en-US" dirty="0"/>
              <a:t>   ?</a:t>
            </a:r>
            <a:r>
              <a:rPr lang="en-US" dirty="0" err="1"/>
              <a:t>Unroofing</a:t>
            </a:r>
            <a:r>
              <a:rPr lang="en-US" dirty="0"/>
              <a:t> of </a:t>
            </a:r>
            <a:r>
              <a:rPr lang="en-US" dirty="0" err="1"/>
              <a:t>croonary</a:t>
            </a:r>
            <a:r>
              <a:rPr lang="en-US" dirty="0"/>
              <a:t> sinus to LA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Q24)Diagnosis</a:t>
            </a:r>
            <a:endParaRPr lang="en-IN" b="1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28800"/>
            <a:ext cx="7238999" cy="4267200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CCP-prominent y descent</a:t>
            </a:r>
            <a:endParaRPr lang="en-IN" dirty="0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010400" cy="44957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eiA8S62629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62000"/>
            <a:ext cx="8000999" cy="5410199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7543800" cy="4343400"/>
          </a:xfrm>
        </p:spPr>
      </p:pic>
      <p:pic>
        <p:nvPicPr>
          <p:cNvPr id="5" name="Content Placeholder 3" descr="CVP comparison - normal vs cardiac tamponad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029200"/>
            <a:ext cx="6553200" cy="1572419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Q25)Diagnosis?</a:t>
            </a:r>
            <a:endParaRPr lang="en-IN" b="1" dirty="0"/>
          </a:p>
        </p:txBody>
      </p:sp>
      <p:pic>
        <p:nvPicPr>
          <p:cNvPr id="4" name="Content Placeholder 3" descr="Q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467599" cy="4800600"/>
          </a:xfr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up at RV + step down at LV</a:t>
            </a:r>
          </a:p>
          <a:p>
            <a:r>
              <a:rPr lang="en-US" dirty="0"/>
              <a:t>RVOTO</a:t>
            </a:r>
          </a:p>
          <a:p>
            <a:r>
              <a:rPr lang="en-US" dirty="0"/>
              <a:t>Non restrictive VSD with pulmonary </a:t>
            </a:r>
            <a:r>
              <a:rPr lang="en-US" dirty="0" err="1"/>
              <a:t>stenosis</a:t>
            </a:r>
            <a:endParaRPr lang="en-IN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Q26)Identify the finding and </a:t>
            </a:r>
            <a:br>
              <a:rPr lang="en-US" b="1" dirty="0"/>
            </a:br>
            <a:r>
              <a:rPr lang="en-US" b="1" dirty="0"/>
              <a:t>what will you do next?</a:t>
            </a:r>
            <a:endParaRPr lang="en-IN" b="1" dirty="0"/>
          </a:p>
        </p:txBody>
      </p:sp>
      <p:pic>
        <p:nvPicPr>
          <p:cNvPr id="4" name="Content Placeholder 3" descr="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7772400" cy="4876800"/>
          </a:xfr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Ventricularized</a:t>
            </a:r>
            <a:r>
              <a:rPr lang="en-US" dirty="0"/>
              <a:t> pressure –flat diastole with prominent a wave(</a:t>
            </a:r>
            <a:r>
              <a:rPr lang="en-US" dirty="0" err="1"/>
              <a:t>propable</a:t>
            </a:r>
            <a:r>
              <a:rPr lang="en-US" dirty="0"/>
              <a:t> LMCA disease)</a:t>
            </a:r>
          </a:p>
          <a:p>
            <a:r>
              <a:rPr lang="en-US" dirty="0"/>
              <a:t>Pull back the catheter-disengage from LMCA</a:t>
            </a:r>
            <a:endParaRPr lang="en-IN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Q27)Diagnosis?</a:t>
            </a:r>
            <a:endParaRPr lang="en-IN" b="1" dirty="0"/>
          </a:p>
        </p:txBody>
      </p:sp>
      <p:pic>
        <p:nvPicPr>
          <p:cNvPr id="4" name="Content Placeholder 3" descr="q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7772400" cy="5105400"/>
          </a:xfr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up at RA</a:t>
            </a:r>
          </a:p>
          <a:p>
            <a:r>
              <a:rPr lang="en-US" dirty="0"/>
              <a:t>Increased RAP/Lower Aortic DBP</a:t>
            </a:r>
          </a:p>
          <a:p>
            <a:endParaRPr lang="en-US" dirty="0"/>
          </a:p>
          <a:p>
            <a:pPr>
              <a:buNone/>
            </a:pPr>
            <a:r>
              <a:rPr lang="en-US"/>
              <a:t>         RSOV to RA</a:t>
            </a:r>
            <a:endParaRPr lang="en-IN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Q28)Identify the marked 2 waves </a:t>
            </a:r>
            <a:br>
              <a:rPr lang="en-US" b="1" dirty="0"/>
            </a:br>
            <a:r>
              <a:rPr lang="en-US" b="1" dirty="0"/>
              <a:t>and identify the clinical scenario?</a:t>
            </a:r>
            <a:endParaRPr lang="en-IN" b="1" dirty="0"/>
          </a:p>
        </p:txBody>
      </p:sp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696200" cy="4800599"/>
          </a:xfr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Low arterial systole with </a:t>
            </a:r>
            <a:br>
              <a:rPr lang="en-US" dirty="0"/>
            </a:br>
            <a:r>
              <a:rPr lang="en-US" dirty="0"/>
              <a:t>balloon assisted diastole</a:t>
            </a:r>
            <a:endParaRPr lang="en-IN" dirty="0"/>
          </a:p>
        </p:txBody>
      </p:sp>
      <p:pic>
        <p:nvPicPr>
          <p:cNvPr id="8" name="Content Placeholder 7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8000999" cy="4724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1698</Words>
  <Application>Microsoft Office PowerPoint</Application>
  <PresentationFormat>On-screen Show (4:3)</PresentationFormat>
  <Paragraphs>213</Paragraphs>
  <Slides>120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3" baseType="lpstr">
      <vt:lpstr>Arial</vt:lpstr>
      <vt:lpstr>Calibri</vt:lpstr>
      <vt:lpstr>Office Theme</vt:lpstr>
      <vt:lpstr>Hemodynamics – Basic principles  &amp; Interpretation of oximetry and pressure data Part 1</vt:lpstr>
      <vt:lpstr>Cardiac cycle</vt:lpstr>
      <vt:lpstr>PowerPoint Presentation</vt:lpstr>
      <vt:lpstr>Methods</vt:lpstr>
      <vt:lpstr>PowerPoint Presentation</vt:lpstr>
      <vt:lpstr>2ml samples from each site sequentially</vt:lpstr>
      <vt:lpstr>PowerPoint Presentation</vt:lpstr>
      <vt:lpstr>Normal haemodynamics</vt:lpstr>
      <vt:lpstr>PowerPoint Presentation</vt:lpstr>
      <vt:lpstr>PowerPoint Presentation</vt:lpstr>
      <vt:lpstr>PowerPoint Presentation</vt:lpstr>
      <vt:lpstr>Definitions</vt:lpstr>
      <vt:lpstr>Understand with TGA</vt:lpstr>
      <vt:lpstr>PowerPoint Presentation</vt:lpstr>
      <vt:lpstr>PowerPoint Presentation</vt:lpstr>
      <vt:lpstr>PowerPoint Presentation</vt:lpstr>
      <vt:lpstr>PowerPoint Presentation</vt:lpstr>
      <vt:lpstr>Oximetry run</vt:lpstr>
      <vt:lpstr>PowerPoint Presentation</vt:lpstr>
      <vt:lpstr>PowerPoint Presentation</vt:lpstr>
      <vt:lpstr>Step down</vt:lpstr>
      <vt:lpstr>PowerPoint Presentation</vt:lpstr>
      <vt:lpstr>Polyphasic deflections(low pressure) in a single cardiac cycle –atrial/venous wave form</vt:lpstr>
      <vt:lpstr>LA wave form</vt:lpstr>
      <vt:lpstr>Why is the left atrial “v” wave taller than right atrial “v”wave ? </vt:lpstr>
      <vt:lpstr>RV vs LV curve</vt:lpstr>
      <vt:lpstr>RV vs LV curve</vt:lpstr>
      <vt:lpstr>PowerPoint Presentation</vt:lpstr>
      <vt:lpstr>Ventricular vs arterial curve</vt:lpstr>
      <vt:lpstr>Ventricular vs arterial curve</vt:lpstr>
      <vt:lpstr>Pull back tracing</vt:lpstr>
      <vt:lpstr>Pressure tracings</vt:lpstr>
      <vt:lpstr>Vent diastole</vt:lpstr>
      <vt:lpstr>Abnormal pressure gradients</vt:lpstr>
      <vt:lpstr>PowerPoint Presentation</vt:lpstr>
      <vt:lpstr>PowerPoint Presentation</vt:lpstr>
      <vt:lpstr>Whenever faced with an haemodynamic analysis always draw this(keep it in mind)</vt:lpstr>
      <vt:lpstr>PowerPoint Presentation</vt:lpstr>
      <vt:lpstr>PowerPoint Presentation</vt:lpstr>
      <vt:lpstr>Questions</vt:lpstr>
      <vt:lpstr>PowerPoint Presentation</vt:lpstr>
      <vt:lpstr>Q2)Identify the tracing List the hemodynamic information gathered Propable diagnosis </vt:lpstr>
      <vt:lpstr>PowerPoint Presentation</vt:lpstr>
      <vt:lpstr>Q3)Diagnosis?</vt:lpstr>
      <vt:lpstr>PowerPoint Presentation</vt:lpstr>
      <vt:lpstr>Q4)Diagnosis and why?</vt:lpstr>
      <vt:lpstr>PowerPoint Presentation</vt:lpstr>
      <vt:lpstr>PowerPoint Presentation</vt:lpstr>
      <vt:lpstr>Q5)Diagnosis?</vt:lpstr>
      <vt:lpstr>PowerPoint Presentation</vt:lpstr>
      <vt:lpstr>Q6)Identify the sign and diagnosis</vt:lpstr>
      <vt:lpstr>PowerPoint Presentation</vt:lpstr>
      <vt:lpstr>Q7)Diagnosis?</vt:lpstr>
      <vt:lpstr>PowerPoint Presentation</vt:lpstr>
      <vt:lpstr>Q8)Normal or abnormal response?</vt:lpstr>
      <vt:lpstr>PowerPoint Presentation</vt:lpstr>
      <vt:lpstr>PowerPoint Presentation</vt:lpstr>
      <vt:lpstr>PowerPoint Presentation</vt:lpstr>
      <vt:lpstr>Q10)Diagnosis?</vt:lpstr>
      <vt:lpstr>PowerPoint Presentation</vt:lpstr>
      <vt:lpstr>Q11)Identify the propable clinical findings from  thid hemodynamic tracing and appropriate diagnosis?</vt:lpstr>
      <vt:lpstr>PowerPoint Presentation</vt:lpstr>
      <vt:lpstr>Q12)Diagnosis?</vt:lpstr>
      <vt:lpstr>PowerPoint Presentation</vt:lpstr>
      <vt:lpstr> Q13)Identify hemodynamic findings and propable diagnosis?</vt:lpstr>
      <vt:lpstr>PowerPoint Presentation</vt:lpstr>
      <vt:lpstr>Q14)Identify hemodynamic findings and propable diagnosis?</vt:lpstr>
      <vt:lpstr>PowerPoint Presentation</vt:lpstr>
      <vt:lpstr>Q15)Diagnosis?</vt:lpstr>
      <vt:lpstr>PowerPoint Presentation</vt:lpstr>
      <vt:lpstr>Q16)Diagnosis?</vt:lpstr>
      <vt:lpstr>PowerPoint Presentation</vt:lpstr>
      <vt:lpstr>Q17) Identify hemodynamic findings ,auscultatory findings and propable diagnosis?</vt:lpstr>
      <vt:lpstr>PowerPoint Presentation</vt:lpstr>
      <vt:lpstr>ESM-PSM-ESM High pitch blowing LV S3 </vt:lpstr>
      <vt:lpstr>Q18)Diagnosis?</vt:lpstr>
      <vt:lpstr>PowerPoint Presentation</vt:lpstr>
      <vt:lpstr>Q19)Diagnosis?</vt:lpstr>
      <vt:lpstr>PowerPoint Presentation</vt:lpstr>
      <vt:lpstr>Q20)Diagnosis?</vt:lpstr>
      <vt:lpstr>PowerPoint Presentation</vt:lpstr>
      <vt:lpstr>Q21)Diagnosis?</vt:lpstr>
      <vt:lpstr>PowerPoint Presentation</vt:lpstr>
      <vt:lpstr>Q22)Auscultatory finding?</vt:lpstr>
      <vt:lpstr>PowerPoint Presentation</vt:lpstr>
      <vt:lpstr>Q23)Diagnosis?</vt:lpstr>
      <vt:lpstr>PowerPoint Presentation</vt:lpstr>
      <vt:lpstr>Q24)Diagnosis</vt:lpstr>
      <vt:lpstr>CCP-prominent y descent</vt:lpstr>
      <vt:lpstr>PowerPoint Presentation</vt:lpstr>
      <vt:lpstr>PowerPoint Presentation</vt:lpstr>
      <vt:lpstr>Q25)Diagnosis?</vt:lpstr>
      <vt:lpstr>PowerPoint Presentation</vt:lpstr>
      <vt:lpstr>Q26)Identify the finding and  what will you do next?</vt:lpstr>
      <vt:lpstr>PowerPoint Presentation</vt:lpstr>
      <vt:lpstr>Q27)Diagnosis?</vt:lpstr>
      <vt:lpstr>PowerPoint Presentation</vt:lpstr>
      <vt:lpstr>Q28)Identify the marked 2 waves  and identify the clinical scenario?</vt:lpstr>
      <vt:lpstr>Low arterial systole with  balloon assisted diastole</vt:lpstr>
      <vt:lpstr>Q29)Interpret the tracing and propable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Q36) Diagnosis?</vt:lpstr>
      <vt:lpstr>PowerPoint Presentation</vt:lpstr>
      <vt:lpstr>Cath study  9 month old with cyanosis-Interpret?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Hemodynamics – Basic principles  &amp; Interpretation of oximetry and pressure data</dc:title>
  <dc:creator>user</dc:creator>
  <cp:lastModifiedBy>ADMIN</cp:lastModifiedBy>
  <cp:revision>27</cp:revision>
  <dcterms:created xsi:type="dcterms:W3CDTF">2006-08-16T00:00:00Z</dcterms:created>
  <dcterms:modified xsi:type="dcterms:W3CDTF">2023-10-06T02:52:48Z</dcterms:modified>
</cp:coreProperties>
</file>