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324" r:id="rId8"/>
    <p:sldId id="322" r:id="rId9"/>
    <p:sldId id="261" r:id="rId10"/>
    <p:sldId id="323" r:id="rId11"/>
    <p:sldId id="325" r:id="rId12"/>
    <p:sldId id="326" r:id="rId13"/>
    <p:sldId id="327" r:id="rId14"/>
    <p:sldId id="328" r:id="rId15"/>
    <p:sldId id="330" r:id="rId16"/>
    <p:sldId id="329" r:id="rId17"/>
    <p:sldId id="331" r:id="rId18"/>
    <p:sldId id="333" r:id="rId19"/>
    <p:sldId id="332" r:id="rId20"/>
    <p:sldId id="335" r:id="rId21"/>
    <p:sldId id="334" r:id="rId22"/>
    <p:sldId id="336" r:id="rId23"/>
    <p:sldId id="307" r:id="rId24"/>
    <p:sldId id="289" r:id="rId25"/>
    <p:sldId id="306" r:id="rId26"/>
    <p:sldId id="300" r:id="rId27"/>
    <p:sldId id="318" r:id="rId28"/>
    <p:sldId id="337" r:id="rId29"/>
    <p:sldId id="340" r:id="rId30"/>
    <p:sldId id="338" r:id="rId31"/>
    <p:sldId id="339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8" r:id="rId47"/>
    <p:sldId id="359" r:id="rId48"/>
    <p:sldId id="360" r:id="rId49"/>
    <p:sldId id="355" r:id="rId50"/>
    <p:sldId id="356" r:id="rId51"/>
    <p:sldId id="357" r:id="rId52"/>
    <p:sldId id="36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meanwell\Desktop\ORION-1%2090%20day%20interim%20graph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769844920095276E-2"/>
          <c:y val="3.4106210749117301E-2"/>
          <c:w val="0.40977997054282222"/>
          <c:h val="0.587046758156675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'Page 93 Table 29 (PCSK9)'!$B$6</c:f>
              <c:strCache>
                <c:ptCount val="1"/>
                <c:pt idx="0">
                  <c:v>Placebo (N=124)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tx1"/>
              </a:solidFill>
              <a:ln w="12700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93 Table 29 (PCSK9)'!$D$22:$D$26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4.0999999999999996</c:v>
                  </c:pt>
                  <c:pt idx="2">
                    <c:v>3.6000000000000005</c:v>
                  </c:pt>
                  <c:pt idx="3">
                    <c:v>4.2999999999999989</c:v>
                  </c:pt>
                  <c:pt idx="4">
                    <c:v>3.8</c:v>
                  </c:pt>
                </c:numCache>
              </c:numRef>
            </c:plus>
            <c:minus>
              <c:numRef>
                <c:f>'Page 93 Table 29 (PCSK9)'!$C$22:$C$26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4.1000000000000005</c:v>
                  </c:pt>
                  <c:pt idx="2">
                    <c:v>3.6999999999999997</c:v>
                  </c:pt>
                  <c:pt idx="3">
                    <c:v>4.3000000000000007</c:v>
                  </c:pt>
                  <c:pt idx="4">
                    <c:v>3.8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'Page 93 Table 29 (PCSK9)'!$A$22:$A$26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93 Table 29 (PCSK9)'!$B$22:$B$26</c:f>
              <c:numCache>
                <c:formatCode>0.0</c:formatCode>
                <c:ptCount val="5"/>
                <c:pt idx="0">
                  <c:v>0</c:v>
                </c:pt>
                <c:pt idx="1">
                  <c:v>3.7</c:v>
                </c:pt>
                <c:pt idx="2">
                  <c:v>2.2999999999999998</c:v>
                </c:pt>
                <c:pt idx="3">
                  <c:v>4.9000000000000004</c:v>
                </c:pt>
                <c:pt idx="4">
                  <c:v>-2.8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0E-4F42-BF0F-DA22FAF97247}"/>
            </c:ext>
          </c:extLst>
        </c:ser>
        <c:ser>
          <c:idx val="3"/>
          <c:order val="3"/>
          <c:tx>
            <c:strRef>
              <c:f>'Page 93 Table 29 (PCSK9)'!$F$6</c:f>
              <c:strCache>
                <c:ptCount val="1"/>
                <c:pt idx="0">
                  <c:v>100mg (N=59)</c:v>
                </c:pt>
              </c:strCache>
            </c:strRef>
          </c:tx>
          <c:spPr>
            <a:ln w="5080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>
                  <a:lumMod val="65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93 Table 29 (PCSK9)'!$G$22:$G$26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4.8999999999999986</c:v>
                  </c:pt>
                  <c:pt idx="2">
                    <c:v>4.4000000000000057</c:v>
                  </c:pt>
                  <c:pt idx="3">
                    <c:v>5.5</c:v>
                  </c:pt>
                  <c:pt idx="4">
                    <c:v>5.3999999999999986</c:v>
                  </c:pt>
                </c:numCache>
              </c:numRef>
            </c:plus>
            <c:minus>
              <c:numRef>
                <c:f>'Page 93 Table 29 (PCSK9)'!$F$22:$F$26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4.8999999999999986</c:v>
                  </c:pt>
                  <c:pt idx="2">
                    <c:v>4.3999999999999986</c:v>
                  </c:pt>
                  <c:pt idx="3">
                    <c:v>5.5</c:v>
                  </c:pt>
                  <c:pt idx="4">
                    <c:v>5.3000000000000043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</c:errBars>
          <c:xVal>
            <c:numRef>
              <c:f>'Page 93 Table 29 (PCSK9)'!$A$22:$A$26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93 Table 29 (PCSK9)'!$E$22:$E$26</c:f>
              <c:numCache>
                <c:formatCode>0.0</c:formatCode>
                <c:ptCount val="5"/>
                <c:pt idx="0">
                  <c:v>0</c:v>
                </c:pt>
                <c:pt idx="1">
                  <c:v>-49.5</c:v>
                </c:pt>
                <c:pt idx="2">
                  <c:v>-55.7</c:v>
                </c:pt>
                <c:pt idx="3">
                  <c:v>-51.5</c:v>
                </c:pt>
                <c:pt idx="4">
                  <c:v>-47.3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0E-4F42-BF0F-DA22FAF97247}"/>
            </c:ext>
          </c:extLst>
        </c:ser>
        <c:ser>
          <c:idx val="6"/>
          <c:order val="6"/>
          <c:tx>
            <c:strRef>
              <c:f>'Page 93 Table 29 (PCSK9)'!$J$6</c:f>
              <c:strCache>
                <c:ptCount val="1"/>
                <c:pt idx="0">
                  <c:v>200mg (N=121)</c:v>
                </c:pt>
              </c:strCache>
            </c:strRef>
          </c:tx>
          <c:spPr>
            <a:ln w="50800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2">
                  <a:lumMod val="90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93 Table 29 (PCSK9)'!$J$22:$J$26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</c:v>
                  </c:pt>
                  <c:pt idx="2">
                    <c:v>2.5</c:v>
                  </c:pt>
                  <c:pt idx="3">
                    <c:v>2.5000000000000071</c:v>
                  </c:pt>
                  <c:pt idx="4">
                    <c:v>2.7999999999999972</c:v>
                  </c:pt>
                </c:numCache>
              </c:numRef>
            </c:plus>
            <c:minus>
              <c:numRef>
                <c:f>'Page 93 Table 29 (PCSK9)'!$I$22:$I$26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3.1000000000000014</c:v>
                  </c:pt>
                  <c:pt idx="2">
                    <c:v>2.6000000000000085</c:v>
                  </c:pt>
                  <c:pt idx="3">
                    <c:v>2.5999999999999943</c:v>
                  </c:pt>
                  <c:pt idx="4">
                    <c:v>2.7000000000000028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bg2">
                    <a:lumMod val="90000"/>
                  </a:schemeClr>
                </a:solidFill>
                <a:round/>
              </a:ln>
              <a:effectLst/>
            </c:spPr>
          </c:errBars>
          <c:xVal>
            <c:numRef>
              <c:f>'Page 93 Table 29 (PCSK9)'!$A$22:$A$26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93 Table 29 (PCSK9)'!$H$22:$H$26</c:f>
              <c:numCache>
                <c:formatCode>0.0</c:formatCode>
                <c:ptCount val="5"/>
                <c:pt idx="0">
                  <c:v>0</c:v>
                </c:pt>
                <c:pt idx="1">
                  <c:v>-58.9</c:v>
                </c:pt>
                <c:pt idx="2">
                  <c:v>-66.8</c:v>
                </c:pt>
                <c:pt idx="3">
                  <c:v>-65.400000000000006</c:v>
                </c:pt>
                <c:pt idx="4">
                  <c:v>-61.5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0E-4F42-BF0F-DA22FAF97247}"/>
            </c:ext>
          </c:extLst>
        </c:ser>
        <c:ser>
          <c:idx val="9"/>
          <c:order val="9"/>
          <c:tx>
            <c:strRef>
              <c:f>'Page 93 Table 29 (PCSK9)'!$N$6</c:f>
              <c:strCache>
                <c:ptCount val="1"/>
                <c:pt idx="0">
                  <c:v>300mg (N=120)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2">
                  <a:lumMod val="50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93 Table 29 (PCSK9)'!$M$22:$M$26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2.1999999999999957</c:v>
                  </c:pt>
                  <c:pt idx="2">
                    <c:v>2</c:v>
                  </c:pt>
                  <c:pt idx="3">
                    <c:v>2</c:v>
                  </c:pt>
                  <c:pt idx="4">
                    <c:v>2.9000000000000057</c:v>
                  </c:pt>
                </c:numCache>
              </c:numRef>
            </c:plus>
            <c:minus>
              <c:numRef>
                <c:f>'Page 93 Table 29 (PCSK9)'!$L$22:$L$26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2.2000000000000028</c:v>
                  </c:pt>
                  <c:pt idx="2">
                    <c:v>1.9000000000000057</c:v>
                  </c:pt>
                  <c:pt idx="3">
                    <c:v>2</c:v>
                  </c:pt>
                  <c:pt idx="4">
                    <c:v>2.8999999999999915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5"/>
                </a:solidFill>
                <a:round/>
              </a:ln>
              <a:effectLst/>
            </c:spPr>
          </c:errBars>
          <c:xVal>
            <c:numRef>
              <c:f>'Page 93 Table 29 (PCSK9)'!$A$22:$A$26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93 Table 29 (PCSK9)'!$K$22:$K$26</c:f>
              <c:numCache>
                <c:formatCode>0.0</c:formatCode>
                <c:ptCount val="5"/>
                <c:pt idx="0">
                  <c:v>0</c:v>
                </c:pt>
                <c:pt idx="1">
                  <c:v>-64.3</c:v>
                </c:pt>
                <c:pt idx="2">
                  <c:v>-70.5</c:v>
                </c:pt>
                <c:pt idx="3">
                  <c:v>-69.8</c:v>
                </c:pt>
                <c:pt idx="4">
                  <c:v>-64.400000000000006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20E-4F42-BF0F-DA22FAF97247}"/>
            </c:ext>
          </c:extLst>
        </c:ser>
        <c:ser>
          <c:idx val="12"/>
          <c:order val="12"/>
          <c:tx>
            <c:strRef>
              <c:f>'Page 93 Table 29 (PCSK9)'!$R$6</c:f>
              <c:strCache>
                <c:ptCount val="1"/>
                <c:pt idx="0">
                  <c:v>500mg (N=64)</c:v>
                </c:pt>
              </c:strCache>
            </c:strRef>
          </c:tx>
          <c:spPr>
            <a:ln w="50800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2">
                  <a:lumMod val="25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93 Table 29 (PCSK9)'!$P$22:$P$26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3.2000000000000028</c:v>
                  </c:pt>
                  <c:pt idx="2">
                    <c:v>2.3000000000000114</c:v>
                  </c:pt>
                  <c:pt idx="3">
                    <c:v>4.1000000000000085</c:v>
                  </c:pt>
                  <c:pt idx="4">
                    <c:v>2.6000000000000085</c:v>
                  </c:pt>
                </c:numCache>
              </c:numRef>
            </c:plus>
            <c:minus>
              <c:numRef>
                <c:f>'Page 93 Table 29 (PCSK9)'!$O$22:$O$26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3.2000000000000028</c:v>
                  </c:pt>
                  <c:pt idx="2">
                    <c:v>2.2999999999999972</c:v>
                  </c:pt>
                  <c:pt idx="3">
                    <c:v>4.2000000000000028</c:v>
                  </c:pt>
                  <c:pt idx="4">
                    <c:v>2.5999999999999943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'Page 93 Table 29 (PCSK9)'!$A$22:$A$26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93 Table 29 (PCSK9)'!$N$22:$N$26</c:f>
              <c:numCache>
                <c:formatCode>0.0</c:formatCode>
                <c:ptCount val="5"/>
                <c:pt idx="0">
                  <c:v>0</c:v>
                </c:pt>
                <c:pt idx="1">
                  <c:v>-68.8</c:v>
                </c:pt>
                <c:pt idx="2">
                  <c:v>-73.900000000000006</c:v>
                </c:pt>
                <c:pt idx="3">
                  <c:v>-73.2</c:v>
                </c:pt>
                <c:pt idx="4">
                  <c:v>-71.7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20E-4F42-BF0F-DA22FAF97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639744"/>
        <c:axId val="16164030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'Page 93 Table 29 (PCSK9)'!$C$21</c15:sqref>
                        </c15:formulaRef>
                      </c:ext>
                    </c:extLst>
                    <c:strCache>
                      <c:ptCount val="1"/>
                      <c:pt idx="0">
                        <c:v>Err- Pl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'Page 93 Table 29 (PCSK9)'!$C$22:$C$26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4.1000000000000005</c:v>
                      </c:pt>
                      <c:pt idx="2">
                        <c:v>3.6999999999999997</c:v>
                      </c:pt>
                      <c:pt idx="3">
                        <c:v>4.3000000000000007</c:v>
                      </c:pt>
                      <c:pt idx="4">
                        <c:v>3.8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920E-4F42-BF0F-DA22FAF97247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(PCSK9)'!$D$21</c15:sqref>
                        </c15:formulaRef>
                      </c:ext>
                    </c:extLst>
                    <c:strCache>
                      <c:ptCount val="1"/>
                      <c:pt idx="0">
                        <c:v>Err+ Pl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(PCSK9)'!$D$22:$D$26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4.0999999999999996</c:v>
                      </c:pt>
                      <c:pt idx="2">
                        <c:v>3.6000000000000005</c:v>
                      </c:pt>
                      <c:pt idx="3">
                        <c:v>4.2999999999999989</c:v>
                      </c:pt>
                      <c:pt idx="4">
                        <c:v>3.8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20E-4F42-BF0F-DA22FAF97247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(PCSK9)'!$F$21</c15:sqref>
                        </c15:formulaRef>
                      </c:ext>
                    </c:extLst>
                    <c:strCache>
                      <c:ptCount val="1"/>
                      <c:pt idx="0">
                        <c:v>Err-100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(PCSK9)'!$F$22:$F$26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4.8999999999999986</c:v>
                      </c:pt>
                      <c:pt idx="2">
                        <c:v>4.3999999999999986</c:v>
                      </c:pt>
                      <c:pt idx="3">
                        <c:v>5.5</c:v>
                      </c:pt>
                      <c:pt idx="4">
                        <c:v>5.3000000000000043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20E-4F42-BF0F-DA22FAF97247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(PCSK9)'!$G$21</c15:sqref>
                        </c15:formulaRef>
                      </c:ext>
                    </c:extLst>
                    <c:strCache>
                      <c:ptCount val="1"/>
                      <c:pt idx="0">
                        <c:v>Err+100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(PCSK9)'!$G$22:$G$26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4.8999999999999986</c:v>
                      </c:pt>
                      <c:pt idx="2">
                        <c:v>4.4000000000000057</c:v>
                      </c:pt>
                      <c:pt idx="3">
                        <c:v>5.5</c:v>
                      </c:pt>
                      <c:pt idx="4">
                        <c:v>5.3999999999999986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20E-4F42-BF0F-DA22FAF97247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(PCSK9)'!$I$21</c15:sqref>
                        </c15:formulaRef>
                      </c:ext>
                    </c:extLst>
                    <c:strCache>
                      <c:ptCount val="1"/>
                      <c:pt idx="0">
                        <c:v>Err-200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(PCSK9)'!$I$22:$I$26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3.1000000000000014</c:v>
                      </c:pt>
                      <c:pt idx="2">
                        <c:v>2.6000000000000085</c:v>
                      </c:pt>
                      <c:pt idx="3">
                        <c:v>2.5999999999999943</c:v>
                      </c:pt>
                      <c:pt idx="4">
                        <c:v>2.7000000000000028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20E-4F42-BF0F-DA22FAF97247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(PCSK9)'!$J$21</c15:sqref>
                        </c15:formulaRef>
                      </c:ext>
                    </c:extLst>
                    <c:strCache>
                      <c:ptCount val="1"/>
                      <c:pt idx="0">
                        <c:v>Err+200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(PCSK9)'!$J$22:$J$26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</c:v>
                      </c:pt>
                      <c:pt idx="2">
                        <c:v>2.5</c:v>
                      </c:pt>
                      <c:pt idx="3">
                        <c:v>2.5000000000000071</c:v>
                      </c:pt>
                      <c:pt idx="4">
                        <c:v>2.7999999999999972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20E-4F42-BF0F-DA22FAF97247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(PCSK9)'!$L$21</c15:sqref>
                        </c15:formulaRef>
                      </c:ext>
                    </c:extLst>
                    <c:strCache>
                      <c:ptCount val="1"/>
                      <c:pt idx="0">
                        <c:v>Err-300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(PCSK9)'!$L$22:$L$26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2.2000000000000028</c:v>
                      </c:pt>
                      <c:pt idx="2">
                        <c:v>1.9000000000000057</c:v>
                      </c:pt>
                      <c:pt idx="3">
                        <c:v>2</c:v>
                      </c:pt>
                      <c:pt idx="4">
                        <c:v>2.8999999999999915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20E-4F42-BF0F-DA22FAF97247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(PCSK9)'!$M$21</c15:sqref>
                        </c15:formulaRef>
                      </c:ext>
                    </c:extLst>
                    <c:strCache>
                      <c:ptCount val="1"/>
                      <c:pt idx="0">
                        <c:v>Err+300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(PCSK9)'!$M$22:$M$26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2.1999999999999957</c:v>
                      </c:pt>
                      <c:pt idx="2">
                        <c:v>2</c:v>
                      </c:pt>
                      <c:pt idx="3">
                        <c:v>2</c:v>
                      </c:pt>
                      <c:pt idx="4">
                        <c:v>2.9000000000000057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20E-4F42-BF0F-DA22FAF97247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(PCSK9)'!$O$21</c15:sqref>
                        </c15:formulaRef>
                      </c:ext>
                    </c:extLst>
                    <c:strCache>
                      <c:ptCount val="1"/>
                      <c:pt idx="0">
                        <c:v>Err-500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(PCSK9)'!$O$22:$O$26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3.2000000000000028</c:v>
                      </c:pt>
                      <c:pt idx="2">
                        <c:v>2.2999999999999972</c:v>
                      </c:pt>
                      <c:pt idx="3">
                        <c:v>4.2000000000000028</c:v>
                      </c:pt>
                      <c:pt idx="4">
                        <c:v>2.5999999999999943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20E-4F42-BF0F-DA22FAF97247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(PCSK9)'!$P$21</c15:sqref>
                        </c15:formulaRef>
                      </c:ext>
                    </c:extLst>
                    <c:strCache>
                      <c:ptCount val="1"/>
                      <c:pt idx="0">
                        <c:v>Err+500</c:v>
                      </c:pt>
                    </c:strCache>
                  </c:strRef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1"/>
                    </a:solidFill>
                    <a:ln w="12700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93 Table 29 (PCSK9)'!$P$22:$P$26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3.2000000000000028</c:v>
                      </c:pt>
                      <c:pt idx="2">
                        <c:v>2.3000000000000114</c:v>
                      </c:pt>
                      <c:pt idx="3">
                        <c:v>4.1000000000000085</c:v>
                      </c:pt>
                      <c:pt idx="4">
                        <c:v>2.6000000000000085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20E-4F42-BF0F-DA22FAF97247}"/>
                  </c:ext>
                </c:extLst>
              </c15:ser>
            </c15:filteredScatterSeries>
          </c:ext>
        </c:extLst>
      </c:scatterChart>
      <c:valAx>
        <c:axId val="161639744"/>
        <c:scaling>
          <c:orientation val="minMax"/>
          <c:max val="91"/>
          <c:min val="0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5400" cap="rnd" cmpd="sng" algn="ctr">
            <a:solidFill>
              <a:schemeClr val="tx1"/>
            </a:solidFill>
            <a:beve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61640304"/>
        <c:crosses val="autoZero"/>
        <c:crossBetween val="midCat"/>
        <c:majorUnit val="30"/>
      </c:valAx>
      <c:valAx>
        <c:axId val="161640304"/>
        <c:scaling>
          <c:orientation val="minMax"/>
          <c:max val="10"/>
          <c:min val="-8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Mean percent change (±95% CI)</a:t>
                </a:r>
              </a:p>
            </c:rich>
          </c:tx>
          <c:layout>
            <c:manualLayout>
              <c:xMode val="edge"/>
              <c:yMode val="edge"/>
              <c:x val="6.6585097751611366E-3"/>
              <c:y val="0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25400" cap="rnd" cmpd="sng" algn="ctr">
            <a:solidFill>
              <a:schemeClr val="tx1"/>
            </a:solidFill>
            <a:beve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6163974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6515050576026209E-2"/>
          <c:y val="0.83011082925124502"/>
          <c:w val="0.91348486261159079"/>
          <c:h val="9.781504863008679E-2"/>
        </c:manualLayout>
      </c:layout>
      <c:overlay val="0"/>
      <c:spPr>
        <a:solidFill>
          <a:schemeClr val="bg1">
            <a:lumMod val="85000"/>
          </a:schemeClr>
        </a:solidFill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94352060214696E-2"/>
          <c:y val="4.0173273453200799E-2"/>
          <c:w val="0.81655955471897956"/>
          <c:h val="0.67607502187226598"/>
        </c:manualLayout>
      </c:layout>
      <c:scatterChart>
        <c:scatterStyle val="lineMarker"/>
        <c:varyColors val="0"/>
        <c:ser>
          <c:idx val="0"/>
          <c:order val="0"/>
          <c:tx>
            <c:strRef>
              <c:f>'Page 65 Table 18 (OM)'!$B$6</c:f>
              <c:strCache>
                <c:ptCount val="1"/>
                <c:pt idx="0">
                  <c:v>Placebo (N=124)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tx1"/>
              </a:solidFill>
              <a:ln w="12700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65 Table 18 (OM)'!$D$22:$D$26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2.4</c:v>
                  </c:pt>
                  <c:pt idx="2">
                    <c:v>3.4</c:v>
                  </c:pt>
                  <c:pt idx="3">
                    <c:v>3</c:v>
                  </c:pt>
                  <c:pt idx="4">
                    <c:v>4</c:v>
                  </c:pt>
                </c:numCache>
              </c:numRef>
            </c:plus>
            <c:minus>
              <c:numRef>
                <c:f>'Page 65 Table 18 (OM)'!$C$22:$C$26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2.5</c:v>
                  </c:pt>
                  <c:pt idx="2">
                    <c:v>3.4</c:v>
                  </c:pt>
                  <c:pt idx="3">
                    <c:v>3</c:v>
                  </c:pt>
                  <c:pt idx="4">
                    <c:v>4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'Page 65 Table 18 (OM)'!$A$22:$A$26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65 Table 18 (OM)'!$B$22:$B$26</c:f>
              <c:numCache>
                <c:formatCode>0.0</c:formatCode>
                <c:ptCount val="5"/>
                <c:pt idx="0">
                  <c:v>0</c:v>
                </c:pt>
                <c:pt idx="1">
                  <c:v>-1.3</c:v>
                </c:pt>
                <c:pt idx="2">
                  <c:v>-0.6</c:v>
                </c:pt>
                <c:pt idx="3">
                  <c:v>-2.9</c:v>
                </c:pt>
                <c:pt idx="4">
                  <c:v>-0.7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B9-48F3-A856-9B6D48C3449F}"/>
            </c:ext>
          </c:extLst>
        </c:ser>
        <c:ser>
          <c:idx val="3"/>
          <c:order val="3"/>
          <c:tx>
            <c:strRef>
              <c:f>'Page 65 Table 18 (OM)'!$F$6</c:f>
              <c:strCache>
                <c:ptCount val="1"/>
                <c:pt idx="0">
                  <c:v>100mg (N=59)</c:v>
                </c:pt>
              </c:strCache>
            </c:strRef>
          </c:tx>
          <c:spPr>
            <a:ln w="50800" cap="rnd">
              <a:solidFill>
                <a:srgbClr val="A6A6A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>
                  <a:lumMod val="65000"/>
                </a:schemeClr>
              </a:solidFill>
              <a:ln w="9525">
                <a:solidFill>
                  <a:srgbClr val="A6A6A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65 Table 18 (OM)'!$G$22:$G$26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4.3000000000000007</c:v>
                  </c:pt>
                  <c:pt idx="2">
                    <c:v>4.2000000000000028</c:v>
                  </c:pt>
                  <c:pt idx="3">
                    <c:v>4.3000000000000007</c:v>
                  </c:pt>
                  <c:pt idx="4">
                    <c:v>4.2000000000000028</c:v>
                  </c:pt>
                </c:numCache>
              </c:numRef>
            </c:plus>
            <c:minus>
              <c:numRef>
                <c:f>'Page 65 Table 18 (OM)'!$F$22:$F$26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4.3000000000000007</c:v>
                  </c:pt>
                  <c:pt idx="2">
                    <c:v>4.1999999999999957</c:v>
                  </c:pt>
                  <c:pt idx="3">
                    <c:v>4.5999999999999996</c:v>
                  </c:pt>
                  <c:pt idx="4">
                    <c:v>4.1999999999999957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bg1">
                    <a:lumMod val="65000"/>
                  </a:schemeClr>
                </a:solidFill>
                <a:round/>
              </a:ln>
              <a:effectLst/>
            </c:spPr>
          </c:errBars>
          <c:xVal>
            <c:numRef>
              <c:f>'Page 65 Table 18 (OM)'!$A$22:$A$26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65 Table 18 (OM)'!$E$22:$E$26</c:f>
              <c:numCache>
                <c:formatCode>0.0</c:formatCode>
                <c:ptCount val="5"/>
                <c:pt idx="0">
                  <c:v>0</c:v>
                </c:pt>
                <c:pt idx="1">
                  <c:v>-27.3</c:v>
                </c:pt>
                <c:pt idx="2">
                  <c:v>-37.1</c:v>
                </c:pt>
                <c:pt idx="3">
                  <c:v>-35.6</c:v>
                </c:pt>
                <c:pt idx="4">
                  <c:v>-34.1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B9-48F3-A856-9B6D48C3449F}"/>
            </c:ext>
          </c:extLst>
        </c:ser>
        <c:ser>
          <c:idx val="6"/>
          <c:order val="6"/>
          <c:tx>
            <c:strRef>
              <c:f>'Page 65 Table 18 (OM)'!$J$6</c:f>
              <c:strCache>
                <c:ptCount val="1"/>
                <c:pt idx="0">
                  <c:v>200mg (N=121)</c:v>
                </c:pt>
              </c:strCache>
            </c:strRef>
          </c:tx>
          <c:spPr>
            <a:ln w="50800" cap="rnd">
              <a:solidFill>
                <a:schemeClr val="bg2">
                  <a:lumMod val="9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2">
                  <a:lumMod val="90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65 Table 18 (OM)'!$J$22:$J$26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</c:v>
                  </c:pt>
                  <c:pt idx="2">
                    <c:v>3.8000000000000038</c:v>
                  </c:pt>
                  <c:pt idx="3">
                    <c:v>3.8999999999999981</c:v>
                  </c:pt>
                  <c:pt idx="4">
                    <c:v>3.600000000000001</c:v>
                  </c:pt>
                </c:numCache>
              </c:numRef>
            </c:plus>
            <c:minus>
              <c:numRef>
                <c:f>'Page 65 Table 18 (OM)'!$I$22:$I$26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3.8999999999999981</c:v>
                  </c:pt>
                  <c:pt idx="2">
                    <c:v>3.6999999999999962</c:v>
                  </c:pt>
                  <c:pt idx="3">
                    <c:v>3.8000000000000038</c:v>
                  </c:pt>
                  <c:pt idx="4">
                    <c:v>3.7000000000000028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round/>
              </a:ln>
              <a:effectLst/>
            </c:spPr>
          </c:errBars>
          <c:xVal>
            <c:numRef>
              <c:f>'Page 65 Table 18 (OM)'!$A$22:$A$26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65 Table 18 (OM)'!$H$22:$H$26</c:f>
              <c:numCache>
                <c:formatCode>0.0</c:formatCode>
                <c:ptCount val="5"/>
                <c:pt idx="0">
                  <c:v>0</c:v>
                </c:pt>
                <c:pt idx="1">
                  <c:v>-32.4</c:v>
                </c:pt>
                <c:pt idx="2">
                  <c:v>-44.2</c:v>
                </c:pt>
                <c:pt idx="3">
                  <c:v>-44.4</c:v>
                </c:pt>
                <c:pt idx="4">
                  <c:v>-41.9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6B9-48F3-A856-9B6D48C3449F}"/>
            </c:ext>
          </c:extLst>
        </c:ser>
        <c:ser>
          <c:idx val="9"/>
          <c:order val="9"/>
          <c:tx>
            <c:strRef>
              <c:f>'Page 65 Table 18 (OM)'!$N$6</c:f>
              <c:strCache>
                <c:ptCount val="1"/>
                <c:pt idx="0">
                  <c:v>300mg (N=120)</c:v>
                </c:pt>
              </c:strCache>
            </c:strRef>
          </c:tx>
          <c:spPr>
            <a:ln w="508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2">
                  <a:lumMod val="50000"/>
                </a:schemeClr>
              </a:solidFill>
              <a:ln w="9525">
                <a:solidFill>
                  <a:srgbClr val="4472C4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65 Table 18 (OM)'!$M$22:$M$26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3.2999999999999972</c:v>
                  </c:pt>
                  <c:pt idx="2">
                    <c:v>3.3999999999999981</c:v>
                  </c:pt>
                  <c:pt idx="3">
                    <c:v>3.2999999999999972</c:v>
                  </c:pt>
                  <c:pt idx="4">
                    <c:v>4</c:v>
                  </c:pt>
                </c:numCache>
              </c:numRef>
            </c:plus>
            <c:minus>
              <c:numRef>
                <c:f>'Page 65 Table 18 (OM)'!$L$22:$L$26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3.2000000000000028</c:v>
                  </c:pt>
                  <c:pt idx="2">
                    <c:v>3.3000000000000038</c:v>
                  </c:pt>
                  <c:pt idx="3">
                    <c:v>3.3999999999999981</c:v>
                  </c:pt>
                  <c:pt idx="4">
                    <c:v>4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5"/>
                </a:solidFill>
                <a:round/>
              </a:ln>
              <a:effectLst/>
            </c:spPr>
          </c:errBars>
          <c:xVal>
            <c:numRef>
              <c:f>'Page 65 Table 18 (OM)'!$A$22:$A$26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65 Table 18 (OM)'!$K$22:$K$26</c:f>
              <c:numCache>
                <c:formatCode>0.0</c:formatCode>
                <c:ptCount val="5"/>
                <c:pt idx="0">
                  <c:v>0</c:v>
                </c:pt>
                <c:pt idx="1">
                  <c:v>-39.9</c:v>
                </c:pt>
                <c:pt idx="2">
                  <c:v>-48.8</c:v>
                </c:pt>
                <c:pt idx="3">
                  <c:v>-50.5</c:v>
                </c:pt>
                <c:pt idx="4">
                  <c:v>-45.4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6B9-48F3-A856-9B6D48C3449F}"/>
            </c:ext>
          </c:extLst>
        </c:ser>
        <c:ser>
          <c:idx val="12"/>
          <c:order val="12"/>
          <c:tx>
            <c:strRef>
              <c:f>'Page 65 Table 18 (OM)'!$R$6</c:f>
              <c:strCache>
                <c:ptCount val="1"/>
                <c:pt idx="0">
                  <c:v>500mg (N=64)</c:v>
                </c:pt>
              </c:strCache>
            </c:strRef>
          </c:tx>
          <c:spPr>
            <a:ln w="50800" cap="rnd">
              <a:solidFill>
                <a:schemeClr val="bg2">
                  <a:lumMod val="2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2">
                  <a:lumMod val="25000"/>
                </a:schemeClr>
              </a:solidFill>
              <a:ln w="9525">
                <a:noFill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'Page 65 Table 18 (OM)'!$P$22:$P$26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4.5</c:v>
                  </c:pt>
                  <c:pt idx="2">
                    <c:v>3.9000000000000061</c:v>
                  </c:pt>
                  <c:pt idx="3">
                    <c:v>4.3999999999999986</c:v>
                  </c:pt>
                  <c:pt idx="4">
                    <c:v>3.9000000000000061</c:v>
                  </c:pt>
                </c:numCache>
              </c:numRef>
            </c:plus>
            <c:minus>
              <c:numRef>
                <c:f>'Page 65 Table 18 (OM)'!$O$22:$O$26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4.5999999999999996</c:v>
                  </c:pt>
                  <c:pt idx="2">
                    <c:v>4</c:v>
                  </c:pt>
                  <c:pt idx="3">
                    <c:v>4.3000000000000043</c:v>
                  </c:pt>
                  <c:pt idx="4">
                    <c:v>3.8999999999999981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</c:errBars>
          <c:xVal>
            <c:numRef>
              <c:f>'Page 65 Table 18 (OM)'!$A$22:$A$26</c:f>
              <c:numCache>
                <c:formatCode>General</c:formatCode>
                <c:ptCount val="5"/>
                <c:pt idx="0">
                  <c:v>1</c:v>
                </c:pt>
                <c:pt idx="1">
                  <c:v>14</c:v>
                </c:pt>
                <c:pt idx="2">
                  <c:v>30</c:v>
                </c:pt>
                <c:pt idx="3">
                  <c:v>60</c:v>
                </c:pt>
                <c:pt idx="4">
                  <c:v>90</c:v>
                </c:pt>
              </c:numCache>
            </c:numRef>
          </c:xVal>
          <c:yVal>
            <c:numRef>
              <c:f>'Page 65 Table 18 (OM)'!$N$22:$N$26</c:f>
              <c:numCache>
                <c:formatCode>0.0</c:formatCode>
                <c:ptCount val="5"/>
                <c:pt idx="0">
                  <c:v>0</c:v>
                </c:pt>
                <c:pt idx="1">
                  <c:v>-41.4</c:v>
                </c:pt>
                <c:pt idx="2">
                  <c:v>-51.7</c:v>
                </c:pt>
                <c:pt idx="3">
                  <c:v>-50.4</c:v>
                </c:pt>
                <c:pt idx="4">
                  <c:v>-49.2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6B9-48F3-A856-9B6D48C34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022992"/>
        <c:axId val="16202355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'Page 65 Table 18 (OM)'!$C$21</c15:sqref>
                        </c15:formulaRef>
                      </c:ext>
                    </c:extLst>
                    <c:strCache>
                      <c:ptCount val="1"/>
                      <c:pt idx="0">
                        <c:v>Err- Pl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'Page 65 Table 18 (OM)'!$C$22:$C$26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2.5</c:v>
                      </c:pt>
                      <c:pt idx="2">
                        <c:v>3.4</c:v>
                      </c:pt>
                      <c:pt idx="3">
                        <c:v>3</c:v>
                      </c:pt>
                      <c:pt idx="4">
                        <c:v>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E6B9-48F3-A856-9B6D48C3449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(OM)'!$D$21</c15:sqref>
                        </c15:formulaRef>
                      </c:ext>
                    </c:extLst>
                    <c:strCache>
                      <c:ptCount val="1"/>
                      <c:pt idx="0">
                        <c:v>Err+ Pl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(OM)'!$D$22:$D$26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2.4</c:v>
                      </c:pt>
                      <c:pt idx="2">
                        <c:v>3.4</c:v>
                      </c:pt>
                      <c:pt idx="3">
                        <c:v>3</c:v>
                      </c:pt>
                      <c:pt idx="4">
                        <c:v>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6B9-48F3-A856-9B6D48C3449F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(OM)'!$F$21</c15:sqref>
                        </c15:formulaRef>
                      </c:ext>
                    </c:extLst>
                    <c:strCache>
                      <c:ptCount val="1"/>
                      <c:pt idx="0">
                        <c:v>Err-100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(OM)'!$F$22:$F$26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4.3000000000000007</c:v>
                      </c:pt>
                      <c:pt idx="2">
                        <c:v>4.1999999999999957</c:v>
                      </c:pt>
                      <c:pt idx="3">
                        <c:v>4.5999999999999996</c:v>
                      </c:pt>
                      <c:pt idx="4">
                        <c:v>4.1999999999999957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6B9-48F3-A856-9B6D48C3449F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(OM)'!$G$21</c15:sqref>
                        </c15:formulaRef>
                      </c:ext>
                    </c:extLst>
                    <c:strCache>
                      <c:ptCount val="1"/>
                      <c:pt idx="0">
                        <c:v>Err+100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(OM)'!$G$22:$G$26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4.3000000000000007</c:v>
                      </c:pt>
                      <c:pt idx="2">
                        <c:v>4.2000000000000028</c:v>
                      </c:pt>
                      <c:pt idx="3">
                        <c:v>4.3000000000000007</c:v>
                      </c:pt>
                      <c:pt idx="4">
                        <c:v>4.2000000000000028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6B9-48F3-A856-9B6D48C3449F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(OM)'!$I$21</c15:sqref>
                        </c15:formulaRef>
                      </c:ext>
                    </c:extLst>
                    <c:strCache>
                      <c:ptCount val="1"/>
                      <c:pt idx="0">
                        <c:v>Err-200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(OM)'!$I$22:$I$26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3.8999999999999981</c:v>
                      </c:pt>
                      <c:pt idx="2">
                        <c:v>3.6999999999999962</c:v>
                      </c:pt>
                      <c:pt idx="3">
                        <c:v>3.8000000000000038</c:v>
                      </c:pt>
                      <c:pt idx="4">
                        <c:v>3.7000000000000028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6B9-48F3-A856-9B6D48C3449F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(OM)'!$J$21</c15:sqref>
                        </c15:formulaRef>
                      </c:ext>
                    </c:extLst>
                    <c:strCache>
                      <c:ptCount val="1"/>
                      <c:pt idx="0">
                        <c:v>Err+200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(OM)'!$J$22:$J$26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</c:v>
                      </c:pt>
                      <c:pt idx="2">
                        <c:v>3.8000000000000038</c:v>
                      </c:pt>
                      <c:pt idx="3">
                        <c:v>3.8999999999999981</c:v>
                      </c:pt>
                      <c:pt idx="4">
                        <c:v>3.600000000000001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E6B9-48F3-A856-9B6D48C3449F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(OM)'!$L$21</c15:sqref>
                        </c15:formulaRef>
                      </c:ext>
                    </c:extLst>
                    <c:strCache>
                      <c:ptCount val="1"/>
                      <c:pt idx="0">
                        <c:v>Err-300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(OM)'!$L$22:$L$26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3.2000000000000028</c:v>
                      </c:pt>
                      <c:pt idx="2">
                        <c:v>3.3000000000000038</c:v>
                      </c:pt>
                      <c:pt idx="3">
                        <c:v>3.3999999999999981</c:v>
                      </c:pt>
                      <c:pt idx="4">
                        <c:v>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E6B9-48F3-A856-9B6D48C3449F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(OM)'!$M$21</c15:sqref>
                        </c15:formulaRef>
                      </c:ext>
                    </c:extLst>
                    <c:strCache>
                      <c:ptCount val="1"/>
                      <c:pt idx="0">
                        <c:v>Err+300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(OM)'!$M$22:$M$26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3.2999999999999972</c:v>
                      </c:pt>
                      <c:pt idx="2">
                        <c:v>3.3999999999999981</c:v>
                      </c:pt>
                      <c:pt idx="3">
                        <c:v>3.2999999999999972</c:v>
                      </c:pt>
                      <c:pt idx="4">
                        <c:v>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E6B9-48F3-A856-9B6D48C3449F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(OM)'!$O$21</c15:sqref>
                        </c15:formulaRef>
                      </c:ext>
                    </c:extLst>
                    <c:strCache>
                      <c:ptCount val="1"/>
                      <c:pt idx="0">
                        <c:v>Err-500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(OM)'!$O$22:$O$26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4.5999999999999996</c:v>
                      </c:pt>
                      <c:pt idx="2">
                        <c:v>4</c:v>
                      </c:pt>
                      <c:pt idx="3">
                        <c:v>4.3000000000000043</c:v>
                      </c:pt>
                      <c:pt idx="4">
                        <c:v>3.8999999999999981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E6B9-48F3-A856-9B6D48C3449F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(OM)'!$P$21</c15:sqref>
                        </c15:formulaRef>
                      </c:ext>
                    </c:extLst>
                    <c:strCache>
                      <c:ptCount val="1"/>
                      <c:pt idx="0">
                        <c:v>Err+500</c:v>
                      </c:pt>
                    </c:strCache>
                  </c:strRef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1"/>
                    </a:solidFill>
                    <a:ln w="12700">
                      <a:noFill/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(OM)'!$A$22:$A$26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14</c:v>
                      </c:pt>
                      <c:pt idx="2">
                        <c:v>30</c:v>
                      </c:pt>
                      <c:pt idx="3">
                        <c:v>60</c:v>
                      </c:pt>
                      <c:pt idx="4">
                        <c:v>90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'Page 65 Table 18 (OM)'!$P$22:$P$26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4.5</c:v>
                      </c:pt>
                      <c:pt idx="2">
                        <c:v>3.9000000000000061</c:v>
                      </c:pt>
                      <c:pt idx="3">
                        <c:v>4.3999999999999986</c:v>
                      </c:pt>
                      <c:pt idx="4">
                        <c:v>3.9000000000000061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E6B9-48F3-A856-9B6D48C3449F}"/>
                  </c:ext>
                </c:extLst>
              </c15:ser>
            </c15:filteredScatterSeries>
          </c:ext>
        </c:extLst>
      </c:scatterChart>
      <c:valAx>
        <c:axId val="162022992"/>
        <c:scaling>
          <c:orientation val="minMax"/>
          <c:max val="91"/>
          <c:min val="0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25400" cap="rnd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2023552"/>
        <c:crosses val="autoZero"/>
        <c:crossBetween val="midCat"/>
        <c:majorUnit val="30"/>
      </c:valAx>
      <c:valAx>
        <c:axId val="162023552"/>
        <c:scaling>
          <c:orientation val="minMax"/>
          <c:max val="10"/>
          <c:min val="-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25400" cap="rnd" cmpd="sng" algn="ctr">
            <a:solidFill>
              <a:schemeClr val="tx1"/>
            </a:solidFill>
            <a:beve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2022992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284612503367775E-2"/>
          <c:y val="0.17640419947506561"/>
          <c:w val="0.92802437063695287"/>
          <c:h val="0.77967337416156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17-450D-98F0-A1A0494AD09E}"/>
                </c:ext>
              </c:extLst>
            </c:dLbl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17-450D-98F0-A1A0494AD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Sheet1!$A$2:$A$29</c:f>
              <c:strCache>
                <c:ptCount val="28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  <c:pt idx="6">
                  <c:v>Category 7</c:v>
                </c:pt>
                <c:pt idx="7">
                  <c:v>Category 8</c:v>
                </c:pt>
                <c:pt idx="8">
                  <c:v>Category 9</c:v>
                </c:pt>
                <c:pt idx="9">
                  <c:v>Category 10</c:v>
                </c:pt>
                <c:pt idx="10">
                  <c:v>Category 11</c:v>
                </c:pt>
                <c:pt idx="11">
                  <c:v>Category 13</c:v>
                </c:pt>
                <c:pt idx="12">
                  <c:v>Category 14</c:v>
                </c:pt>
                <c:pt idx="13">
                  <c:v>Category 15</c:v>
                </c:pt>
                <c:pt idx="14">
                  <c:v>Category 16</c:v>
                </c:pt>
                <c:pt idx="15">
                  <c:v>Category 17</c:v>
                </c:pt>
                <c:pt idx="16">
                  <c:v>Category 18</c:v>
                </c:pt>
                <c:pt idx="17">
                  <c:v>Category 19</c:v>
                </c:pt>
                <c:pt idx="18">
                  <c:v>Category 20</c:v>
                </c:pt>
                <c:pt idx="19">
                  <c:v>Category 21</c:v>
                </c:pt>
                <c:pt idx="20">
                  <c:v>Category 22</c:v>
                </c:pt>
                <c:pt idx="21">
                  <c:v>Category 23</c:v>
                </c:pt>
                <c:pt idx="22">
                  <c:v>Category 24</c:v>
                </c:pt>
                <c:pt idx="23">
                  <c:v>Category 25</c:v>
                </c:pt>
                <c:pt idx="24">
                  <c:v>Category 26</c:v>
                </c:pt>
                <c:pt idx="25">
                  <c:v>Category 27</c:v>
                </c:pt>
                <c:pt idx="26">
                  <c:v>Category 28</c:v>
                </c:pt>
                <c:pt idx="27">
                  <c:v>Category 29</c:v>
                </c:pt>
              </c:strCache>
            </c:str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32.5</c:v>
                </c:pt>
                <c:pt idx="1">
                  <c:v>32</c:v>
                </c:pt>
                <c:pt idx="2">
                  <c:v>31.5</c:v>
                </c:pt>
                <c:pt idx="3">
                  <c:v>29</c:v>
                </c:pt>
                <c:pt idx="4">
                  <c:v>15</c:v>
                </c:pt>
                <c:pt idx="5">
                  <c:v>14</c:v>
                </c:pt>
                <c:pt idx="6">
                  <c:v>13.5</c:v>
                </c:pt>
                <c:pt idx="7">
                  <c:v>5</c:v>
                </c:pt>
                <c:pt idx="8">
                  <c:v>4.5</c:v>
                </c:pt>
                <c:pt idx="9">
                  <c:v>4.5</c:v>
                </c:pt>
                <c:pt idx="10">
                  <c:v>4</c:v>
                </c:pt>
                <c:pt idx="11">
                  <c:v>2</c:v>
                </c:pt>
                <c:pt idx="12">
                  <c:v>-1</c:v>
                </c:pt>
                <c:pt idx="13">
                  <c:v>-2.5</c:v>
                </c:pt>
                <c:pt idx="14">
                  <c:v>-4</c:v>
                </c:pt>
                <c:pt idx="15">
                  <c:v>-5.5</c:v>
                </c:pt>
                <c:pt idx="16">
                  <c:v>-6.5</c:v>
                </c:pt>
                <c:pt idx="17">
                  <c:v>-7.5</c:v>
                </c:pt>
                <c:pt idx="18">
                  <c:v>-16</c:v>
                </c:pt>
                <c:pt idx="19">
                  <c:v>-17</c:v>
                </c:pt>
                <c:pt idx="20">
                  <c:v>-23.5</c:v>
                </c:pt>
                <c:pt idx="21">
                  <c:v>-84</c:v>
                </c:pt>
                <c:pt idx="22">
                  <c:v>-91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17-450D-98F0-A1A0494AD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56898080"/>
        <c:axId val="256905920"/>
      </c:barChart>
      <c:catAx>
        <c:axId val="25689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905920"/>
        <c:crosses val="autoZero"/>
        <c:auto val="1"/>
        <c:lblAlgn val="ctr"/>
        <c:lblOffset val="100"/>
        <c:noMultiLvlLbl val="0"/>
      </c:catAx>
      <c:valAx>
        <c:axId val="256905920"/>
        <c:scaling>
          <c:orientation val="minMax"/>
          <c:max val="50"/>
          <c:min val="-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689808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924406626591028E-2"/>
          <c:y val="0.17177456984543596"/>
          <c:w val="0.93138458499139221"/>
          <c:h val="0.719488188976378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300 mg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21-49FC-BB3A-1F17253D9E49}"/>
                </c:ext>
              </c:extLst>
            </c:dLbl>
            <c:dLbl>
              <c:idx val="2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21-49FC-BB3A-1F17253D9E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spc="-5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Sheet1!$A$2:$A$29</c:f>
              <c:strCache>
                <c:ptCount val="28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5</c:v>
                </c:pt>
                <c:pt idx="5">
                  <c:v>Category 6</c:v>
                </c:pt>
                <c:pt idx="6">
                  <c:v>Category 7</c:v>
                </c:pt>
                <c:pt idx="7">
                  <c:v>Category 8</c:v>
                </c:pt>
                <c:pt idx="8">
                  <c:v>Category 9</c:v>
                </c:pt>
                <c:pt idx="9">
                  <c:v>Category 10</c:v>
                </c:pt>
                <c:pt idx="10">
                  <c:v>Category 11</c:v>
                </c:pt>
                <c:pt idx="11">
                  <c:v>Category 12</c:v>
                </c:pt>
                <c:pt idx="12">
                  <c:v>Category 13</c:v>
                </c:pt>
                <c:pt idx="13">
                  <c:v>Category 14</c:v>
                </c:pt>
                <c:pt idx="14">
                  <c:v>Category 15</c:v>
                </c:pt>
                <c:pt idx="15">
                  <c:v>Category 16</c:v>
                </c:pt>
                <c:pt idx="16">
                  <c:v>Category 17</c:v>
                </c:pt>
                <c:pt idx="17">
                  <c:v>Category 18</c:v>
                </c:pt>
                <c:pt idx="18">
                  <c:v>Category 19</c:v>
                </c:pt>
                <c:pt idx="19">
                  <c:v>Category 20</c:v>
                </c:pt>
                <c:pt idx="20">
                  <c:v>Category 21</c:v>
                </c:pt>
                <c:pt idx="21">
                  <c:v>Category 22</c:v>
                </c:pt>
                <c:pt idx="22">
                  <c:v>Category 23</c:v>
                </c:pt>
                <c:pt idx="23">
                  <c:v>Category 24</c:v>
                </c:pt>
                <c:pt idx="24">
                  <c:v>Category 25</c:v>
                </c:pt>
                <c:pt idx="25">
                  <c:v>Category 26</c:v>
                </c:pt>
                <c:pt idx="26">
                  <c:v>Category 27</c:v>
                </c:pt>
                <c:pt idx="27">
                  <c:v>Category 28</c:v>
                </c:pt>
              </c:strCache>
            </c:str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-26.5</c:v>
                </c:pt>
                <c:pt idx="1">
                  <c:v>-29</c:v>
                </c:pt>
                <c:pt idx="2">
                  <c:v>-34</c:v>
                </c:pt>
                <c:pt idx="3">
                  <c:v>-42.5</c:v>
                </c:pt>
                <c:pt idx="4">
                  <c:v>-49.5</c:v>
                </c:pt>
                <c:pt idx="5">
                  <c:v>-51</c:v>
                </c:pt>
                <c:pt idx="6">
                  <c:v>-53</c:v>
                </c:pt>
                <c:pt idx="7">
                  <c:v>-54</c:v>
                </c:pt>
                <c:pt idx="8">
                  <c:v>-55</c:v>
                </c:pt>
                <c:pt idx="9">
                  <c:v>-55.5</c:v>
                </c:pt>
                <c:pt idx="10">
                  <c:v>-58</c:v>
                </c:pt>
                <c:pt idx="11">
                  <c:v>-60.5</c:v>
                </c:pt>
                <c:pt idx="12">
                  <c:v>-62.5</c:v>
                </c:pt>
                <c:pt idx="13">
                  <c:v>-63</c:v>
                </c:pt>
                <c:pt idx="14">
                  <c:v>-65</c:v>
                </c:pt>
                <c:pt idx="15">
                  <c:v>-65.5</c:v>
                </c:pt>
                <c:pt idx="16">
                  <c:v>-67</c:v>
                </c:pt>
                <c:pt idx="17">
                  <c:v>-69</c:v>
                </c:pt>
                <c:pt idx="18">
                  <c:v>-72.5</c:v>
                </c:pt>
                <c:pt idx="19">
                  <c:v>-73.5</c:v>
                </c:pt>
                <c:pt idx="20">
                  <c:v>-76</c:v>
                </c:pt>
                <c:pt idx="21">
                  <c:v>-77.5</c:v>
                </c:pt>
                <c:pt idx="22">
                  <c:v>-78.5</c:v>
                </c:pt>
                <c:pt idx="23">
                  <c:v>-87</c:v>
                </c:pt>
                <c:pt idx="24">
                  <c:v>-87.5</c:v>
                </c:pt>
                <c:pt idx="25">
                  <c:v>-89</c:v>
                </c:pt>
                <c:pt idx="26">
                  <c:v>-94.5</c:v>
                </c:pt>
                <c:pt idx="27">
                  <c:v>-122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21-49FC-BB3A-1F17253D9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63162720"/>
        <c:axId val="163147040"/>
      </c:barChart>
      <c:catAx>
        <c:axId val="16316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47040"/>
        <c:crosses val="autoZero"/>
        <c:auto val="1"/>
        <c:lblAlgn val="ctr"/>
        <c:lblOffset val="100"/>
        <c:noMultiLvlLbl val="0"/>
      </c:catAx>
      <c:valAx>
        <c:axId val="163147040"/>
        <c:scaling>
          <c:orientation val="minMax"/>
          <c:max val="50"/>
          <c:min val="-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-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162720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0.08696</cdr:x>
      <cdr:y>0.72193</cdr:y>
    </cdr:from>
    <cdr:to>
      <cdr:x>1</cdr:x>
      <cdr:y>0.82117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001725" y="3034096"/>
          <a:ext cx="10517369" cy="4170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600" b="1" spc="-50" dirty="0">
              <a:solidFill>
                <a:schemeClr val="tx1"/>
              </a:solidFill>
            </a:rPr>
            <a:t>Days from first injection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1BAE2-942D-5C69-1BCF-45DFCB26B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7652E-D0A9-C18A-CD72-61E14207E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C4F0E-023A-9478-83A3-A101F413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A4B52-9C5C-97CF-0503-B45A4C8E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574B3-34AC-F87A-D845-64537940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3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70705-AC42-6F6F-9A80-4BF552515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94CA1-0BE9-D63E-DE14-8B69D3839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EA4A0-A42A-30E5-A859-F8E89301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1FC09-F731-9688-F66C-8F732E633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A8C0A-9029-5A95-3DB1-8B66BD50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9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D1AE1-D170-D2F1-776E-79065C736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56854-73E0-5106-B531-AEC1B6A01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02C3-44A1-3F87-A98A-36164597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37909-916F-CCC4-A86C-CFCEE902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C835A-33B3-859B-BBB6-99D92380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97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53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46439" y="1554095"/>
            <a:ext cx="11459148" cy="451131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1366" y="1565320"/>
            <a:ext cx="11446933" cy="449893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484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368" y="1825625"/>
            <a:ext cx="5539318" cy="4351339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4965" y="1825625"/>
            <a:ext cx="5503335" cy="4351339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773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99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88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430"/>
            <a:ext cx="12195176" cy="42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57" y="-27641"/>
            <a:ext cx="12196233" cy="42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0698" y="365126"/>
            <a:ext cx="2670975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6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1486"/>
            <a:ext cx="10363200" cy="14689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298821" y="6091238"/>
            <a:ext cx="27439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#AHA16 </a:t>
            </a:r>
          </a:p>
        </p:txBody>
      </p:sp>
    </p:spTree>
    <p:extLst>
      <p:ext uri="{BB962C8B-B14F-4D97-AF65-F5344CB8AC3E}">
        <p14:creationId xmlns:p14="http://schemas.microsoft.com/office/powerpoint/2010/main" val="221123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230A-776F-7798-6A7B-FC7D829B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46B4F-7DA7-B1A1-4B3B-F41915D17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9469D-A5A4-BE30-E1E3-409A11CF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D9E1A-D0BD-F72F-1FEA-CA364351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413A0-1798-173E-CDE4-D391F66B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1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C33DE-FA08-73B9-1726-1C932FDC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E1AFB-F0A5-04A1-9F89-39311AE38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5C48E-2D30-FE50-E7D4-EB5D97F3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3496B-9DA2-70FC-01E3-BFAD63288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0C16A-6665-51D1-12BC-08433123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9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2A82E-9B9E-D334-B059-B09E039C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4ABFF-7EBE-C384-2FD9-330CC94F9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D7C74-6FE9-E412-F034-072886D1B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3A84A-502D-04FC-37B4-D77E7238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8EF1F-B57D-6C2A-56DE-DBAE31DE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5B91F-6270-C8A6-8618-24DA4C38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2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C8C9-C2DE-8406-313A-8C6471DD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2DD50-8EF3-EB3D-4230-39AF49F26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950DE-BA71-13BB-989F-107C442C8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6E4B8-DAA4-A3AE-9A98-45FD0A409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E819B-C67C-F130-F44B-FFC82D84F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6F4059-1986-8C35-3445-18C243B7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84599-FB15-A366-E2BE-E33079F58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2D5ABB-8F32-3DC5-0853-22CA14A8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5D42-D38B-B0A8-E187-F747D2BB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AE59F-82CB-3A12-05A4-F1919DD7A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A730B-1F22-B598-57D8-BAFC73AD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61792-03DF-E0D6-4291-EA737DC6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7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72135-1ACF-F981-D6F9-506B8F69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8CF62-BCD6-22BF-C5EA-FA557D33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5F36F-7113-6B3B-916A-61B2AC66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3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DD363-30B7-B56F-FAFC-57A60EF6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89180-E3CE-B78E-CAC2-E23864A31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4AB66-2F75-E25E-4FE7-F92B14ACB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FE95F-A8CD-8222-A41E-F8CA1CDC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EF409-F0CD-8323-07E0-9C4FC68D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69F05-A852-3AB7-2A59-DF2A354D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5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9789-C42E-9D5A-3BF1-5A1EF8A4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12FCD8-FF45-D378-D18F-665405020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4227E-BCDC-E54B-7082-28598DD29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366E2-C7FC-F7AA-82E8-41F5B5B5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B0912-F6C1-A79F-C980-7A1D9999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6428F-3416-2EE8-ACD5-EF6F1CBB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D149B6-B6A6-67AC-9DF6-2C06E8FF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80669-CDD2-E3BD-97F0-58653CBA2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B700-E2B1-2CEF-9D59-FAE56E6E2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70FB7-0A3F-094B-8374-2CB21E660A86}" type="datetimeFigureOut">
              <a:rPr lang="en-US" smtClean="0"/>
              <a:t>7/28/23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A4EC6-6468-7511-CFD0-B2B0A5FA3F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C507B-9A6D-1AAA-ED80-5C4E16E1B9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6D2D8-6BDB-F149-AA33-3677AF494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5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18" y="6297957"/>
            <a:ext cx="344953" cy="39785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1368" y="323833"/>
            <a:ext cx="11446932" cy="1025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366" y="1565320"/>
            <a:ext cx="11446933" cy="44989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51369" y="1341070"/>
            <a:ext cx="11446932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ImperialCollegeLondon_logo_blue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89" y="6230792"/>
            <a:ext cx="1431424" cy="550367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308665" y="6341796"/>
            <a:ext cx="11574303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marL="0" marR="0" lvl="0" indent="0" algn="l" defTabSz="12189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0933" algn="l"/>
                <a:tab pos="1980853" algn="l"/>
                <a:tab pos="3949009" algn="l"/>
                <a:tab pos="5904467" algn="l"/>
                <a:tab pos="7885320" algn="l"/>
                <a:tab pos="9828080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37071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 </a:t>
            </a:r>
            <a:fld id="{4E9C4014-82B0-4AE1-B8C7-8DEEE87CAFA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737071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pPr marL="0" marR="0" lvl="0" indent="0" algn="l" defTabSz="12189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80933" algn="l"/>
                  <a:tab pos="1980853" algn="l"/>
                  <a:tab pos="3949009" algn="l"/>
                  <a:tab pos="5904467" algn="l"/>
                  <a:tab pos="7885320" algn="l"/>
                  <a:tab pos="9828080" algn="l"/>
                </a:tabLst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37071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	</a:t>
            </a:r>
            <a:r>
              <a:rPr lang="en-US" sz="1200" spc="-50" dirty="0">
                <a:solidFill>
                  <a:srgbClr val="737071"/>
                </a:solidFill>
                <a:latin typeface="+mn-lt"/>
                <a:cs typeface="Helvetica"/>
              </a:rPr>
              <a:t>Inclisiran inhibits</a:t>
            </a:r>
            <a:r>
              <a:rPr lang="en-US" sz="1200" spc="-50" baseline="0" dirty="0">
                <a:solidFill>
                  <a:srgbClr val="737071"/>
                </a:solidFill>
                <a:latin typeface="+mn-lt"/>
                <a:cs typeface="Helvetica"/>
              </a:rPr>
              <a:t> PCSK9 synthesis</a:t>
            </a:r>
            <a:br>
              <a:rPr lang="en-US" sz="1200" spc="-50" dirty="0">
                <a:solidFill>
                  <a:srgbClr val="737071"/>
                </a:solidFill>
                <a:latin typeface="+mn-lt"/>
                <a:cs typeface="Helvetica"/>
              </a:rPr>
            </a:br>
            <a:r>
              <a:rPr lang="en-US" sz="1200" spc="-50" dirty="0">
                <a:solidFill>
                  <a:srgbClr val="737071"/>
                </a:solidFill>
                <a:latin typeface="+mn-lt"/>
                <a:cs typeface="Helvetica"/>
              </a:rPr>
              <a:t>	by RNA interference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737071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	</a:t>
            </a:r>
          </a:p>
        </p:txBody>
      </p:sp>
      <p:pic>
        <p:nvPicPr>
          <p:cNvPr id="16" name="Picture 15" descr="MDCO_Logo_DkrGrey_RGB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14420" y="6198708"/>
            <a:ext cx="362299" cy="6095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61" y="6351104"/>
            <a:ext cx="949312" cy="304799"/>
          </a:xfrm>
          <a:prstGeom prst="rect">
            <a:avLst/>
          </a:prstGeom>
        </p:spPr>
      </p:pic>
      <p:pic>
        <p:nvPicPr>
          <p:cNvPr id="32" name="Picture 31" descr="amc-3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5" b="23509"/>
          <a:stretch/>
        </p:blipFill>
        <p:spPr>
          <a:xfrm>
            <a:off x="6170513" y="6266358"/>
            <a:ext cx="771400" cy="40379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H="1">
            <a:off x="351369" y="6209968"/>
            <a:ext cx="11446932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8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64" r:id="rId3"/>
    <p:sldLayoutId id="2147483666" r:id="rId4"/>
    <p:sldLayoutId id="2147483681" r:id="rId5"/>
    <p:sldLayoutId id="2147483667" r:id="rId6"/>
    <p:sldLayoutId id="2147483682" r:id="rId7"/>
  </p:sldLayoutIdLs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200" b="1" kern="1200" spc="-107" baseline="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1218987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SzPct val="80000"/>
        <a:buFont typeface="Arial" panose="020B0604020202020204" pitchFamily="34" charset="0"/>
        <a:buChar char="•"/>
        <a:defRPr sz="2400" kern="1200" spc="-9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0850" indent="-225425" algn="l" defTabSz="1218987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SzPct val="80000"/>
        <a:buFont typeface="Lucida Grande"/>
        <a:buChar char="-"/>
        <a:defRPr sz="2400" kern="1200" spc="-9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2150" indent="-241300" algn="l" defTabSz="1218987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SzPct val="80000"/>
        <a:buFont typeface="Arial" panose="020B0604020202020204" pitchFamily="34" charset="0"/>
        <a:buChar char="•"/>
        <a:defRPr sz="2400" kern="1200" spc="-9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25425" algn="l" defTabSz="1218987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SzPct val="80000"/>
        <a:buFont typeface="Arial" panose="020B0604020202020204" pitchFamily="34" charset="0"/>
        <a:buChar char="•"/>
        <a:defRPr sz="2400" kern="1200" spc="-9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3000" indent="-225425" algn="l" defTabSz="1218987" rtl="0" eaLnBrk="1" latinLnBrk="0" hangingPunct="1">
        <a:lnSpc>
          <a:spcPct val="90000"/>
        </a:lnSpc>
        <a:spcBef>
          <a:spcPts val="600"/>
        </a:spcBef>
        <a:buClr>
          <a:schemeClr val="bg2">
            <a:lumMod val="50000"/>
          </a:schemeClr>
        </a:buClr>
        <a:buSzPct val="80000"/>
        <a:buFont typeface="Arial" panose="020B0604020202020204" pitchFamily="34" charset="0"/>
        <a:buChar char="•"/>
        <a:tabLst/>
        <a:defRPr sz="2400" kern="1200" spc="-9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21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1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4176" userDrawn="1">
          <p15:clr>
            <a:srgbClr val="F26B43"/>
          </p15:clr>
        </p15:guide>
        <p15:guide id="4" orient="horz" pos="3168" userDrawn="1">
          <p15:clr>
            <a:srgbClr val="F26B43"/>
          </p15:clr>
        </p15:guide>
        <p15:guide id="5" orient="horz" pos="1152" userDrawn="1">
          <p15:clr>
            <a:srgbClr val="F26B43"/>
          </p15:clr>
        </p15:guide>
        <p15:guide id="6" orient="horz" pos="3312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  <p15:guide id="8" pos="288" userDrawn="1">
          <p15:clr>
            <a:srgbClr val="F26B43"/>
          </p15:clr>
        </p15:guide>
        <p15:guide id="9" pos="5473" userDrawn="1">
          <p15:clr>
            <a:srgbClr val="F26B43"/>
          </p15:clr>
        </p15:guide>
        <p15:guide id="10" pos="1584" userDrawn="1">
          <p15:clr>
            <a:srgbClr val="F26B43"/>
          </p15:clr>
        </p15:guide>
        <p15:guide id="11" pos="4177" userDrawn="1">
          <p15:clr>
            <a:srgbClr val="F26B43"/>
          </p15:clr>
        </p15:guide>
        <p15:guide id="12" orient="horz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AB55-113A-440E-14B3-9030122F5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ED757-D430-1DC6-385C-30E391CEE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8B3C5C-B3EB-9B80-0E68-0F189E2A4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6882"/>
            <a:ext cx="12440539" cy="89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2E0B-64EB-9555-2205-1528C0D3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DOSAGE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D924-1C52-6C53-7D59-0631E5D31F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b="1" i="0" u="none" strike="noStrike" dirty="0">
                <a:effectLst/>
              </a:rPr>
              <a:t>injectable SC solution</a:t>
            </a:r>
          </a:p>
          <a:p>
            <a:r>
              <a:rPr lang="en-IN" dirty="0">
                <a:solidFill>
                  <a:srgbClr val="C00000"/>
                </a:solidFill>
              </a:rPr>
              <a:t>2</a:t>
            </a:r>
            <a:r>
              <a:rPr lang="en-IN" b="0" i="0" u="none" strike="noStrike" dirty="0">
                <a:solidFill>
                  <a:srgbClr val="C00000"/>
                </a:solidFill>
                <a:effectLst/>
              </a:rPr>
              <a:t>84mg/1.5mL (</a:t>
            </a:r>
            <a:r>
              <a:rPr lang="en-IN" b="0" i="0" u="none" strike="noStrike" dirty="0" err="1">
                <a:solidFill>
                  <a:srgbClr val="C00000"/>
                </a:solidFill>
                <a:effectLst/>
              </a:rPr>
              <a:t>prefilled</a:t>
            </a:r>
            <a:r>
              <a:rPr lang="en-IN" b="0" i="0" u="none" strike="noStrike" dirty="0">
                <a:solidFill>
                  <a:srgbClr val="C00000"/>
                </a:solidFill>
                <a:effectLst/>
              </a:rPr>
              <a:t> syringe)</a:t>
            </a:r>
          </a:p>
          <a:p>
            <a:r>
              <a:rPr lang="en-IN" b="0" i="0" u="none" strike="noStrike" dirty="0">
                <a:solidFill>
                  <a:srgbClr val="C00000"/>
                </a:solidFill>
                <a:effectLst/>
              </a:rPr>
              <a:t> 284 mg SC x 1 dose initially</a:t>
            </a:r>
          </a:p>
          <a:p>
            <a:r>
              <a:rPr lang="en-IN" b="0" i="0" u="none" strike="noStrike" dirty="0">
                <a:solidFill>
                  <a:srgbClr val="C00000"/>
                </a:solidFill>
                <a:effectLst/>
              </a:rPr>
              <a:t>Repeat in 3 months and then every 6 months thereafter</a:t>
            </a:r>
          </a:p>
          <a:p>
            <a:pPr marL="0" indent="0">
              <a:buNone/>
            </a:pPr>
            <a:r>
              <a:rPr lang="en-IN" b="1" i="0" u="none" strike="noStrike" dirty="0">
                <a:solidFill>
                  <a:srgbClr val="2A2A2A"/>
                </a:solidFill>
                <a:effectLst/>
              </a:rPr>
              <a:t>Dosage Modifications</a:t>
            </a:r>
          </a:p>
          <a:p>
            <a:r>
              <a:rPr lang="en-IN" b="1" i="0" u="none" strike="noStrike" dirty="0">
                <a:solidFill>
                  <a:srgbClr val="002060"/>
                </a:solidFill>
                <a:effectLst/>
              </a:rPr>
              <a:t>Renal impairment</a:t>
            </a:r>
          </a:p>
          <a:p>
            <a:pPr marL="0" indent="0">
              <a:buNone/>
            </a:pPr>
            <a:r>
              <a:rPr lang="en-IN" i="0" u="none" strike="noStrike" dirty="0">
                <a:effectLst/>
              </a:rPr>
              <a:t>Mild, moderate, or seve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re: No dosage adjustment necessary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F7D153-E993-A714-A690-BE131B21F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5882" y="4824348"/>
            <a:ext cx="5181600" cy="3337054"/>
          </a:xfrm>
        </p:spPr>
        <p:txBody>
          <a:bodyPr>
            <a:normAutofit/>
          </a:bodyPr>
          <a:lstStyle/>
          <a:p>
            <a:r>
              <a:rPr lang="en-IN" b="1" i="0" u="none" strike="noStrike" dirty="0">
                <a:solidFill>
                  <a:srgbClr val="002060"/>
                </a:solidFill>
                <a:effectLst/>
              </a:rPr>
              <a:t>Hepatic impairment</a:t>
            </a:r>
          </a:p>
          <a:p>
            <a:pPr marL="0" indent="0">
              <a:buNone/>
            </a:pP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Mild or moderate: No dosage adjustment necessary</a:t>
            </a:r>
          </a:p>
          <a:p>
            <a:pPr marL="0" indent="0">
              <a:buNone/>
            </a:pP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Severe: Not studied</a:t>
            </a:r>
          </a:p>
          <a:p>
            <a:endParaRPr lang="en-IN" b="0" i="0" u="none" strike="noStrike" dirty="0">
              <a:solidFill>
                <a:srgbClr val="2A2A2A"/>
              </a:solidFill>
              <a:effectLst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59365DD-205B-32CA-12BA-6426D9BD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365125"/>
            <a:ext cx="5648960" cy="32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5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6DA8-DE88-8818-486B-55A42EC10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43D6-3E46-65CC-F933-04E9BEBD5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Missed dose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&lt;3 months: administer </a:t>
            </a:r>
            <a:r>
              <a:rPr lang="en-IN" b="0" i="0" u="none" strike="noStrike" dirty="0" err="1">
                <a:solidFill>
                  <a:srgbClr val="2A2A2A"/>
                </a:solidFill>
                <a:effectLst/>
              </a:rPr>
              <a:t>inclisiran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 and maintain dosing according to original schedule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&gt;3 months: Restart with new dosing schedule; administer </a:t>
            </a:r>
            <a:r>
              <a:rPr lang="en-IN" b="0" i="0" u="none" strike="noStrike" dirty="0" err="1">
                <a:solidFill>
                  <a:srgbClr val="2A2A2A"/>
                </a:solidFill>
                <a:effectLst/>
              </a:rPr>
              <a:t>inclisiran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 initially, again at 3 months, and then q6months </a:t>
            </a:r>
          </a:p>
          <a:p>
            <a:pPr marL="0" indent="0">
              <a:buNone/>
            </a:pP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Storage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Store at 20-25ºC ; excursions allowed to 15-30ºC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61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6253-BB70-31D6-8806-7AF16922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i="0" u="none" strike="noStrike" dirty="0">
                <a:solidFill>
                  <a:srgbClr val="2A2A2A"/>
                </a:solidFill>
                <a:effectLst/>
              </a:rPr>
              <a:t>Adverse Effects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0792F-0AF1-3F71-1BB7-4F7B24399F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i="0" u="none" strike="noStrike" dirty="0">
                <a:solidFill>
                  <a:srgbClr val="2A2A2A"/>
                </a:solidFill>
                <a:effectLst/>
              </a:rPr>
              <a:t>1-10%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Injection site reaction (8.2%)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Arthralgia (5%)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Urinary tract infection (4.4%)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Bronchitis (4.3%)</a:t>
            </a:r>
          </a:p>
          <a:p>
            <a:r>
              <a:rPr lang="en-IN" b="0" i="0" u="none" strike="noStrike" dirty="0" err="1">
                <a:solidFill>
                  <a:srgbClr val="2A2A2A"/>
                </a:solidFill>
                <a:effectLst/>
              </a:rPr>
              <a:t>Diarrhea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 (3.9%)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Pain in extremity (3.3%)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Dyspnea (3.2%)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21125E-5D28-0880-F2F8-687B4C0717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dirty="0"/>
              <a:t>NO CONTRAINDICATION</a:t>
            </a:r>
          </a:p>
          <a:p>
            <a:r>
              <a:rPr lang="en-IN" dirty="0"/>
              <a:t>PREGNANCY/ LACTATION –no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93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38FEB-BE3F-EE7B-0347-09032156C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ORION TRIALS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596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5EC5D83-B701-1B18-6E66-2D38E25EE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90322" cy="6857999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3822D051-F9E1-8E50-6706-E7218C9A1BB0}"/>
              </a:ext>
            </a:extLst>
          </p:cNvPr>
          <p:cNvSpPr/>
          <p:nvPr/>
        </p:nvSpPr>
        <p:spPr>
          <a:xfrm>
            <a:off x="163871" y="1229032"/>
            <a:ext cx="1966452" cy="1857205"/>
          </a:xfrm>
          <a:prstGeom prst="frame">
            <a:avLst>
              <a:gd name="adj1" fmla="val 1428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E0EB8-6697-51E6-675F-DF10DAE5A7D8}"/>
              </a:ext>
            </a:extLst>
          </p:cNvPr>
          <p:cNvSpPr txBox="1"/>
          <p:nvPr/>
        </p:nvSpPr>
        <p:spPr>
          <a:xfrm>
            <a:off x="2813119" y="2513234"/>
            <a:ext cx="8930968" cy="166199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PHASE I TRIALS -6,7 </a:t>
            </a:r>
            <a:r>
              <a:rPr lang="en-IN" dirty="0"/>
              <a:t>( HEPATIC AND RENAL IMPAIRMENT) </a:t>
            </a:r>
            <a:r>
              <a:rPr lang="en-IN" sz="2800" dirty="0"/>
              <a:t>12 ( </a:t>
            </a:r>
            <a:r>
              <a:rPr lang="en-IN" dirty="0"/>
              <a:t>ASSESS QTc AND ECG EFFECTS</a:t>
            </a:r>
            <a:endParaRPr lang="en-IN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PHASE II TRIALS -1,2,3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N" sz="2800" dirty="0"/>
              <a:t>PHASE III TRIALS -4,8,5,9,10,11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991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09C9B40-A855-0158-5441-AED9659C4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0544" cy="6858000"/>
          </a:xfr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020B81E3-0756-C52C-594A-BBB845ACE96C}"/>
              </a:ext>
            </a:extLst>
          </p:cNvPr>
          <p:cNvSpPr/>
          <p:nvPr/>
        </p:nvSpPr>
        <p:spPr>
          <a:xfrm>
            <a:off x="259461" y="2294194"/>
            <a:ext cx="10979355" cy="792043"/>
          </a:xfrm>
          <a:prstGeom prst="frame">
            <a:avLst>
              <a:gd name="adj1" fmla="val 40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FD924-663B-96AA-8CCF-A3C755F59015}"/>
              </a:ext>
            </a:extLst>
          </p:cNvPr>
          <p:cNvSpPr txBox="1"/>
          <p:nvPr/>
        </p:nvSpPr>
        <p:spPr>
          <a:xfrm>
            <a:off x="9763978" y="2335708"/>
            <a:ext cx="153574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IN" dirty="0"/>
              <a:t>PUBLISHED IN FEB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AA7E79B-9D99-136C-6C1F-909324D7B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2"/>
          <a:stretch/>
        </p:blipFill>
        <p:spPr>
          <a:xfrm>
            <a:off x="184355" y="520291"/>
            <a:ext cx="11764570" cy="5817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26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1588-FDF6-DF25-E43F-85AAD934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ORION 1 &amp; 3 TRIALS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EB538-3787-B2C6-FBFA-A3B5DD3CE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2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2F11789D-2C05-7CEB-A5D7-4783F407FED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Inclusion criteria</a:t>
            </a:r>
          </a:p>
          <a:p>
            <a:r>
              <a:rPr lang="en-US" sz="2400" dirty="0"/>
              <a:t>Age ≥18 years</a:t>
            </a:r>
          </a:p>
          <a:p>
            <a:r>
              <a:rPr lang="en-US" sz="2400" dirty="0"/>
              <a:t>With ASCVD - LDL-C &gt;70 mg/dL</a:t>
            </a:r>
          </a:p>
          <a:p>
            <a:r>
              <a:rPr lang="en-US" sz="2400" dirty="0"/>
              <a:t>High risk primary prevention LDL-C &gt;100</a:t>
            </a:r>
          </a:p>
          <a:p>
            <a:r>
              <a:rPr lang="en-US" sz="2400" dirty="0"/>
              <a:t>TG &lt;400 mg/dL</a:t>
            </a:r>
          </a:p>
          <a:p>
            <a:r>
              <a:rPr lang="en-US" sz="2400" dirty="0"/>
              <a:t>eGFR ≥30 mL/min</a:t>
            </a:r>
          </a:p>
          <a:p>
            <a:r>
              <a:rPr lang="en-US" sz="2400" dirty="0"/>
              <a:t>Maximally tolerated statin</a:t>
            </a:r>
          </a:p>
          <a:p>
            <a:r>
              <a:rPr lang="en-US" sz="2400" dirty="0"/>
              <a:t>Stable lipid Rx for ≥30 days</a:t>
            </a:r>
          </a:p>
          <a:p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CAA4215-2A14-3C35-5F5F-A1B671D7DFF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Exclusion criteria</a:t>
            </a:r>
            <a:endParaRPr lang="en-US" sz="2400" dirty="0"/>
          </a:p>
          <a:p>
            <a:r>
              <a:rPr lang="en-US" sz="2400" dirty="0"/>
              <a:t>Significant comorbidity</a:t>
            </a:r>
          </a:p>
          <a:p>
            <a:r>
              <a:rPr lang="en-US" sz="2400" dirty="0"/>
              <a:t>HbA1c ≥10%</a:t>
            </a:r>
          </a:p>
          <a:p>
            <a:r>
              <a:rPr lang="en-US" sz="2400" dirty="0"/>
              <a:t>NYHA  Class II-IV HF</a:t>
            </a:r>
          </a:p>
          <a:p>
            <a:r>
              <a:rPr lang="en-US" sz="2400" dirty="0"/>
              <a:t>MACE &lt;6 months</a:t>
            </a:r>
          </a:p>
          <a:p>
            <a:r>
              <a:rPr lang="en-US" sz="2400" dirty="0"/>
              <a:t>Uncontrolled BP</a:t>
            </a:r>
          </a:p>
          <a:p>
            <a:r>
              <a:rPr lang="en-US" sz="2400" dirty="0"/>
              <a:t>Active liver disease</a:t>
            </a:r>
          </a:p>
          <a:p>
            <a:r>
              <a:rPr lang="en-US" sz="2400" dirty="0"/>
              <a:t>Pregnancy or risk | nursing</a:t>
            </a:r>
          </a:p>
          <a:p>
            <a:r>
              <a:rPr lang="en-US" sz="2400" dirty="0"/>
              <a:t>Cognitive impairment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5FEF32-784E-0A44-7B0B-B85976F16B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Patient population</a:t>
            </a:r>
            <a:br>
              <a:rPr lang="en-US" b="1" dirty="0"/>
            </a:br>
            <a:r>
              <a:rPr lang="en-US" sz="4000" b="1" dirty="0">
                <a:solidFill>
                  <a:srgbClr val="002060"/>
                </a:solidFill>
              </a:rPr>
              <a:t>High cardiovascular risk and elevated LDL-C</a:t>
            </a:r>
          </a:p>
        </p:txBody>
      </p:sp>
    </p:spTree>
    <p:extLst>
      <p:ext uri="{BB962C8B-B14F-4D97-AF65-F5344CB8AC3E}">
        <p14:creationId xmlns:p14="http://schemas.microsoft.com/office/powerpoint/2010/main" val="625343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06798" y="2978555"/>
            <a:ext cx="3002981" cy="1099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3496463" y="4535507"/>
            <a:ext cx="3002981" cy="1099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380562" y="2978555"/>
            <a:ext cx="3156774" cy="1099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380562" y="4535507"/>
            <a:ext cx="3156774" cy="1099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Syringe_black_rgb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156" y="3251200"/>
            <a:ext cx="121216" cy="4876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1" name="Picture 10" descr="Syringe_black_rgb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156" y="4828540"/>
            <a:ext cx="121216" cy="4876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3" name="Picture 12" descr="Syringe_black_rgb.pn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4440" y="4828540"/>
            <a:ext cx="121216" cy="4876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Study design and statistics</a:t>
            </a:r>
            <a:r>
              <a:rPr lang="en-IN" sz="3600" dirty="0"/>
              <a:t> </a:t>
            </a:r>
            <a:r>
              <a:rPr lang="en-IN" sz="3600" dirty="0">
                <a:solidFill>
                  <a:srgbClr val="C00000"/>
                </a:solidFill>
              </a:rPr>
              <a:t>ORION 1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br>
              <a:rPr lang="en-US" dirty="0"/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Dose finding - placebo controlled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789229" y="1589406"/>
            <a:ext cx="5030723" cy="4542498"/>
          </a:xfrm>
          <a:solidFill>
            <a:schemeClr val="bg1"/>
          </a:solidFill>
        </p:spPr>
        <p:txBody>
          <a:bodyPr lIns="12190">
            <a:normAutofit/>
          </a:bodyPr>
          <a:lstStyle/>
          <a:p>
            <a:pPr>
              <a:spcBef>
                <a:spcPts val="1600"/>
              </a:spcBef>
            </a:pPr>
            <a:r>
              <a:rPr lang="en-IN" b="0" i="0" u="none" strike="noStrike" dirty="0">
                <a:effectLst/>
                <a:latin typeface="Calibri" panose="020F0502020204030204" pitchFamily="34" charset="0"/>
              </a:rPr>
              <a:t>Patients were randomly assigned to receive a single dose of placebo or 200, 300, or 500 mg of </a:t>
            </a:r>
            <a:r>
              <a:rPr lang="en-IN" b="0" i="0" u="none" strike="noStrike" dirty="0" err="1">
                <a:effectLst/>
                <a:latin typeface="Calibri" panose="020F0502020204030204" pitchFamily="34" charset="0"/>
              </a:rPr>
              <a:t>inclisiran</a:t>
            </a:r>
            <a:r>
              <a:rPr lang="en-IN" b="0" i="0" u="none" strike="noStrike" dirty="0">
                <a:effectLst/>
                <a:latin typeface="Calibri" panose="020F0502020204030204" pitchFamily="34" charset="0"/>
              </a:rPr>
              <a:t> or two doses (at days 1 and 90) of placebo or 100, 200, or 300 mg of </a:t>
            </a:r>
            <a:r>
              <a:rPr lang="en-IN" b="0" i="0" u="none" strike="noStrike" dirty="0" err="1">
                <a:effectLst/>
                <a:latin typeface="Calibri" panose="020F0502020204030204" pitchFamily="34" charset="0"/>
              </a:rPr>
              <a:t>inclisiran</a:t>
            </a:r>
            <a:endParaRPr lang="en-IN" b="0" i="0" u="none" strike="noStrike" dirty="0">
              <a:effectLst/>
              <a:latin typeface="Calibri" panose="020F0502020204030204" pitchFamily="34" charset="0"/>
            </a:endParaRPr>
          </a:p>
          <a:p>
            <a:pPr>
              <a:spcBef>
                <a:spcPts val="1600"/>
              </a:spcBef>
            </a:pPr>
            <a:r>
              <a:rPr lang="en-IN" b="0" i="0" u="none" strike="noStrike" dirty="0">
                <a:effectLst/>
                <a:latin typeface="Calibri" panose="020F0502020204030204" pitchFamily="34" charset="0"/>
              </a:rPr>
              <a:t>The primary end point was the change from baseline in LDL cholesterol level at 180 days</a:t>
            </a:r>
            <a:endParaRPr 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80562" y="1566863"/>
          <a:ext cx="6129216" cy="4622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85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09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3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8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26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67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26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268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8382">
                <a:tc gridSpan="11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200"/>
                        </a:spcBef>
                        <a:buClr>
                          <a:schemeClr val="bg2">
                            <a:lumMod val="50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en-US" sz="2400" b="1" kern="1200" spc="-5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</a:t>
                      </a:r>
                      <a:r>
                        <a:rPr lang="en-US" sz="2400" b="1" kern="1200" spc="-5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 of study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NeueHaasGroteskDisp Pro Md" panose="020B0604020202020204" pitchFamily="34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2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Dose</a:t>
                      </a:r>
                      <a:r>
                        <a:rPr lang="en-US" sz="2000" b="0" kern="1200" spc="-5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(N)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</a:rPr>
                        <a:t> 1 </a:t>
                      </a:r>
                      <a:r>
                        <a:rPr lang="en-US" sz="1200" spc="-5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kern="1200" spc="-5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kern="1200" spc="-5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90 </a:t>
                      </a:r>
                    </a:p>
                  </a:txBody>
                  <a:tcPr marL="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kern="1200" spc="-5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</a:rPr>
                        <a:t>150</a:t>
                      </a:r>
                    </a:p>
                  </a:txBody>
                  <a:tcPr marL="0" marR="457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kern="1200" spc="-5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180</a:t>
                      </a:r>
                    </a:p>
                  </a:txBody>
                  <a:tcPr marL="0" marR="457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</a:rPr>
                        <a:t>210</a:t>
                      </a:r>
                    </a:p>
                  </a:txBody>
                  <a:tcPr marL="0" marR="4572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5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600" kern="1200" spc="-50" baseline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+mn-lt"/>
                          <a:sym typeface="Wingdings"/>
                        </a:rPr>
                        <a:t> </a:t>
                      </a:r>
                      <a:endParaRPr lang="en-US" sz="1200" spc="-5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chemeClr val="tx1"/>
                          </a:solidFill>
                          <a:latin typeface="+mn-lt"/>
                          <a:sym typeface="Wingdings"/>
                        </a:rPr>
                        <a:t>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  <a:sym typeface="Wingdings"/>
                        </a:rPr>
                        <a:t> 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pc="-50" dirty="0">
                          <a:solidFill>
                            <a:srgbClr val="000000"/>
                          </a:solidFill>
                          <a:latin typeface="+mn-lt"/>
                          <a:sym typeface="Wingdings"/>
                        </a:rPr>
                        <a:t></a:t>
                      </a: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07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dose</a:t>
                      </a:r>
                    </a:p>
                  </a:txBody>
                  <a:tcPr marL="0" marR="0" marT="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NeueHaasGroteskDisp Pro Md" panose="020B0604020202020204" pitchFamily="34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 gridSpan="2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Interim</a:t>
                      </a:r>
                    </a:p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analysis</a:t>
                      </a: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algn="ctr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900" b="1" kern="1200" spc="-8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analysis</a:t>
                      </a:r>
                    </a:p>
                  </a:txBody>
                  <a:tcPr marL="0" marR="0" marT="0" marB="0" vert="vert27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26">
                <a:tc rowSpan="2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Placebo (65)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200 mg  (60)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300 mg (62)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500</a:t>
                      </a:r>
                      <a:r>
                        <a:rPr lang="en-US" sz="1600" b="1" spc="-5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mg (66</a:t>
                      </a:r>
                      <a:r>
                        <a:rPr lang="en-US" sz="1600" spc="-50" baseline="0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US" sz="16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R="0" marT="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endParaRPr lang="en-US" sz="19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9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sz="19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9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9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071">
                <a:tc vMerge="1"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NeueHaasGroteskDisp Pro Md" panose="020B0604020202020204" pitchFamily="34" charset="0"/>
                      </a:endParaRPr>
                    </a:p>
                  </a:txBody>
                  <a:tcPr marL="45720" marR="45720">
                    <a:lnL w="28575" cap="flat" cmpd="sng" algn="ctr">
                      <a:solidFill>
                        <a:srgbClr val="FF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2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2000" b="1" kern="1200" spc="-8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Two doses</a:t>
                      </a:r>
                    </a:p>
                  </a:txBody>
                  <a:tcPr marL="0" marR="0" marT="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9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9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9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Placebo (62)</a:t>
                      </a:r>
                    </a:p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100 mg (62)</a:t>
                      </a:r>
                    </a:p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200 mg (63)</a:t>
                      </a:r>
                    </a:p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>
                          <a:solidFill>
                            <a:srgbClr val="000000"/>
                          </a:solidFill>
                          <a:latin typeface="+mn-lt"/>
                        </a:rPr>
                        <a:t>300 mg (61)</a:t>
                      </a:r>
                    </a:p>
                  </a:txBody>
                  <a:tcPr marR="0" marT="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05970">
                <a:tc vMerge="1">
                  <a:txBody>
                    <a:bodyPr/>
                    <a:lstStyle/>
                    <a:p>
                      <a:pPr marL="0" marR="0" indent="0" algn="r" defTabSz="457092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0" marT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0" marT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0" marT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0" marT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1"/>
                        </a:solidFill>
                        <a:latin typeface="NeueHaasGroteskDisp Pro" panose="020B0504020202020204" pitchFamily="34" charset="0"/>
                      </a:endParaRPr>
                    </a:p>
                  </a:txBody>
                  <a:tcPr marL="45720" marR="45720" anchor="ctr">
                    <a:lnL w="28575" cap="flat" cmpd="sng" algn="ctr">
                      <a:solidFill>
                        <a:srgbClr val="FF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spc="-5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381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889">
                <a:tc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Follow-up as of</a:t>
                      </a:r>
                    </a:p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-5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 Oct 2016</a:t>
                      </a:r>
                      <a:endParaRPr lang="en-US" sz="1200" kern="12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28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501</a:t>
                      </a:r>
                    </a:p>
                  </a:txBody>
                  <a:tcPr marL="0" marR="0" marT="1828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700" dirty="0">
                        <a:latin typeface="NeueHaasGroteskDisp Pro" panose="020B05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tx1"/>
                        </a:solidFill>
                        <a:latin typeface="NeueHaasGroteskDisp Pro" panose="020B0504020202020204" pitchFamily="34" charset="0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endParaRPr lang="en-US" sz="1200" kern="12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288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497</a:t>
                      </a:r>
                    </a:p>
                  </a:txBody>
                  <a:tcPr marL="0" marR="0" marT="1828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spc="-5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18288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400" dirty="0">
                        <a:latin typeface="NeueHaasGroteskDisp Pro" panose="020B0504020202020204" pitchFamily="34" charset="0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0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marL="0" marR="0" marT="18288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76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D6343-B1A5-0142-986C-8ADE974D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E94BF-0D6B-8B4F-CED2-46BDA2930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BACKGROUND</a:t>
            </a:r>
          </a:p>
          <a:p>
            <a:r>
              <a:rPr lang="en-IN" dirty="0"/>
              <a:t>MECHANISM OF ACTION</a:t>
            </a:r>
          </a:p>
          <a:p>
            <a:r>
              <a:rPr lang="en-IN" dirty="0"/>
              <a:t>PHARMACOKINETICS</a:t>
            </a:r>
          </a:p>
          <a:p>
            <a:r>
              <a:rPr lang="en-IN" dirty="0"/>
              <a:t>THE ORION TRIALS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22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5B990-9D07-BCCC-0DA8-6675184E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ORION 1 VS ORION 3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0F2BA51-4D54-201C-4769-C4C95ECE6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52" y="1675227"/>
            <a:ext cx="1078329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2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104-2720-62E6-33B1-B275C5EA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OUTCOMES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1B175D-59E8-40C5-4BA1-8B0136FD7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ORION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6A16E-0776-6445-FEF9-139D96358A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Primary endpoint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Percent change in LDL-C levels from baseline at day 180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Secondary endpoint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LDL-C levels at day 90 and other lipid parameters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LDL-C and PCSK9 levels over time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Safety and tolerability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A9D526-E215-58D0-693E-8FE83A936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N" dirty="0"/>
              <a:t>ORION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DB8EF-821B-69B8-4DC6-9B128446921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IN" sz="2400" dirty="0"/>
              <a:t>P</a:t>
            </a:r>
            <a:r>
              <a:rPr lang="en-IN" sz="2400" b="0" i="0" u="none" strike="noStrike" dirty="0">
                <a:effectLst/>
              </a:rPr>
              <a:t>rimary endpoint </a:t>
            </a:r>
            <a:r>
              <a:rPr lang="en-IN" sz="2400" dirty="0"/>
              <a:t>–</a:t>
            </a:r>
          </a:p>
          <a:p>
            <a:pPr marL="0" indent="0" algn="justLow">
              <a:buNone/>
            </a:pPr>
            <a:r>
              <a:rPr lang="en-IN" sz="2400" b="0" i="0" u="none" strike="noStrike" dirty="0">
                <a:effectLst/>
              </a:rPr>
              <a:t>The percentage change in LDL cholesterol from baseline of ORION-1 to day 210 in this study for the </a:t>
            </a:r>
            <a:r>
              <a:rPr lang="en-IN" sz="2400" b="0" i="0" u="none" strike="noStrike" dirty="0" err="1">
                <a:effectLst/>
              </a:rPr>
              <a:t>inclisiran-only</a:t>
            </a:r>
            <a:r>
              <a:rPr lang="en-IN" sz="2400" b="0" i="0" u="none" strike="noStrike" dirty="0">
                <a:effectLst/>
              </a:rPr>
              <a:t> arm—ie, an observation period of approximately 570 days from first </a:t>
            </a:r>
            <a:r>
              <a:rPr lang="en-IN" sz="2400" b="0" i="0" u="none" strike="noStrike" dirty="0" err="1">
                <a:effectLst/>
              </a:rPr>
              <a:t>inclisiran</a:t>
            </a:r>
            <a:r>
              <a:rPr lang="en-IN" sz="2400" b="0" i="0" u="none" strike="noStrike" dirty="0">
                <a:effectLst/>
              </a:rPr>
              <a:t> injection. </a:t>
            </a:r>
          </a:p>
          <a:p>
            <a:r>
              <a:rPr lang="en-IN" sz="2400" b="0" i="0" u="none" strike="noStrike" dirty="0">
                <a:effectLst/>
              </a:rPr>
              <a:t>Secondary endpoints </a:t>
            </a:r>
          </a:p>
          <a:p>
            <a:pPr marL="0" indent="0">
              <a:buNone/>
            </a:pPr>
            <a:r>
              <a:rPr lang="en-IN" sz="2400" b="0" i="0" u="none" strike="noStrike" dirty="0">
                <a:effectLst/>
              </a:rPr>
              <a:t>included percentage and absolute change from baseline of ORION-1 in LDL cholesterol and PCSK9 over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102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Safety of inclisiran to day 90</a:t>
            </a:r>
            <a:br>
              <a:rPr lang="en-US" dirty="0"/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Liver and muscle TEAE</a:t>
            </a:r>
            <a:r>
              <a:rPr lang="en-US" sz="4000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0047" y="1536383"/>
          <a:ext cx="11384280" cy="36576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0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1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5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85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84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5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86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96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5343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Total=497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Inclisiran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Day 1-90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Placebo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Pooled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 mg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 mg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300 mg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500 mg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endParaRPr lang="en-US" sz="1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N=370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930" marR="5930" marT="593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ALT &gt;3x ULN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(0.3%)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(0.8%)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AST &gt;3x ULN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(0.3%)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(0.8%)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ALP &gt;2x ULN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(0.8%)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(1.6%)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(1.6%)</a:t>
                      </a:r>
                      <a:r>
                        <a:rPr lang="en-US" sz="1800" b="0" i="0" u="none" strike="noStrike" kern="1200" spc="-5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Bilirubin &gt;2x ULN</a:t>
                      </a:r>
                      <a:r>
                        <a:rPr lang="en-US" sz="1800" b="0" i="0" u="none" strike="noStrike" kern="1200" spc="-5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3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CK &gt;5x ULN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(0.6%)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(0.8%)</a:t>
                      </a:r>
                      <a:r>
                        <a:rPr lang="en-US" sz="1800" b="0" i="0" u="none" strike="noStrike" kern="1200" spc="-5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(0.8%)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Myalgia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(4.7%)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(5.7%)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(8.2%)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(5.7%)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(6.6%)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(1.5%)</a:t>
                      </a:r>
                    </a:p>
                  </a:txBody>
                  <a:tcPr marL="0" marR="0" marT="914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52427" y="5193983"/>
            <a:ext cx="10969941" cy="834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121899" bIns="60949" rtlCol="0" anchor="t"/>
          <a:lstStyle/>
          <a:p>
            <a:pPr marL="2625725" indent="-2625725">
              <a:lnSpc>
                <a:spcPct val="90000"/>
              </a:lnSpc>
              <a:tabLst>
                <a:tab pos="136842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1: Crossing above threshold for significance at any time after randomization regardless of baseline</a:t>
            </a:r>
          </a:p>
          <a:p>
            <a:pPr marL="2625725" indent="-2625725">
              <a:lnSpc>
                <a:spcPct val="90000"/>
              </a:lnSpc>
              <a:tabLst>
                <a:tab pos="136842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2: One patient above ULN at baseline</a:t>
            </a:r>
          </a:p>
          <a:p>
            <a:pPr marL="2625725" indent="-2625725">
              <a:lnSpc>
                <a:spcPct val="90000"/>
              </a:lnSpc>
              <a:tabLst>
                <a:tab pos="136842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3: No patient met the criteria for </a:t>
            </a:r>
            <a:r>
              <a:rPr lang="en-US" sz="1200" dirty="0" err="1">
                <a:solidFill>
                  <a:srgbClr val="000000"/>
                </a:solidFill>
              </a:rPr>
              <a:t>Hy’s</a:t>
            </a:r>
            <a:r>
              <a:rPr lang="en-US" sz="1200" dirty="0">
                <a:solidFill>
                  <a:srgbClr val="000000"/>
                </a:solidFill>
              </a:rPr>
              <a:t> law</a:t>
            </a:r>
          </a:p>
          <a:p>
            <a:pPr marL="2625725" indent="-2625725">
              <a:lnSpc>
                <a:spcPct val="90000"/>
              </a:lnSpc>
              <a:tabLst>
                <a:tab pos="1368425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4: Patient &gt;3x ULN at baseline</a:t>
            </a:r>
          </a:p>
        </p:txBody>
      </p:sp>
      <p:sp>
        <p:nvSpPr>
          <p:cNvPr id="9" name="Rectangle 8"/>
          <p:cNvSpPr/>
          <p:nvPr/>
        </p:nvSpPr>
        <p:spPr>
          <a:xfrm>
            <a:off x="2922588" y="1905000"/>
            <a:ext cx="1417320" cy="328898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4459288" y="1905000"/>
            <a:ext cx="1417320" cy="328898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5652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Safety of inclisiran to day 90</a:t>
            </a:r>
            <a:br>
              <a:rPr lang="en-US" dirty="0"/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First injection TEAE</a:t>
            </a:r>
            <a:r>
              <a:rPr lang="en-US" sz="4000" baseline="30000" dirty="0">
                <a:solidFill>
                  <a:schemeClr val="bg2">
                    <a:lumMod val="50000"/>
                  </a:schemeClr>
                </a:solidFill>
              </a:rPr>
              <a:t>1,2</a:t>
            </a:r>
            <a:endParaRPr lang="en-US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2904" y="1536385"/>
          <a:ext cx="11384280" cy="32918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0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0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4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6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0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20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57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172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067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5629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en-US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Total=497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Inclisiran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Placebo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Pooled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>
                        <a:lnSpc>
                          <a:spcPct val="90000"/>
                        </a:lnSpc>
                      </a:pPr>
                      <a:r>
                        <a:rPr lang="en-US" sz="1800" b="1" i="0" u="none" strike="noStrike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AE terms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N=127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N=370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930" marR="5930" marT="593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N=61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N=122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N=122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9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Injection site erythema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(1.1%)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(1.6%)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(0.8%)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(1.5%)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Injection site pruritus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(0.3%)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(0.8%)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Injection site rash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Injection site reaction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(1.9%)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(1.6%)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(0.8%)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(2.5%)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(3.1%)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(observed any time)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(3.2%)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(1.6%)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(2.5%)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(4.1%)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(4.6%)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(observed &gt;4 hours)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spc="-5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(2.4%)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(1.6%)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(2.5%)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(3.3%)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en-US" sz="1800" b="0" i="0" u="none" strike="noStrike" kern="120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(1.5%)</a:t>
                      </a: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52427" y="4828224"/>
            <a:ext cx="10969941" cy="1447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121899" bIns="60949" rtlCol="0" anchor="t"/>
          <a:lstStyle/>
          <a:p>
            <a:pPr marL="2742720" indent="-2742720">
              <a:lnSpc>
                <a:spcPct val="90000"/>
              </a:lnSpc>
              <a:tabLst>
                <a:tab pos="1604963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1: Number of patients with adverse event classified by preferred term – each patient is counted only once</a:t>
            </a:r>
          </a:p>
          <a:p>
            <a:pPr marL="2742720" indent="-2742720">
              <a:lnSpc>
                <a:spcPct val="90000"/>
              </a:lnSpc>
              <a:tabLst>
                <a:tab pos="1604963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2: Pre-defined histaminic/allergic type adverse events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22588" y="1917700"/>
            <a:ext cx="1417320" cy="291052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4459288" y="1917700"/>
            <a:ext cx="1417320" cy="291052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0392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Efficacy </a:t>
            </a:r>
            <a:r>
              <a:rPr lang="en-US" dirty="0"/>
              <a:t>of one dose of inclisiran up to day 90</a:t>
            </a:r>
            <a:br>
              <a:rPr lang="en-US" dirty="0"/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Significant, durable PCSK9 and LDL-C lowering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277721" y="1971041"/>
          <a:ext cx="11519094" cy="420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7658" y="1434307"/>
            <a:ext cx="11973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/>
              <a:t>PCSK9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6498641" y="1971041"/>
          <a:ext cx="58115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752552" y="1506877"/>
            <a:ext cx="107686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/>
              <a:t>LDL-C</a:t>
            </a:r>
          </a:p>
        </p:txBody>
      </p:sp>
      <p:pic>
        <p:nvPicPr>
          <p:cNvPr id="13" name="Picture 12" descr="Syringe_black_rgb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8440" y="1532710"/>
            <a:ext cx="121216" cy="487680"/>
          </a:xfrm>
          <a:prstGeom prst="rect">
            <a:avLst/>
          </a:prstGeom>
        </p:spPr>
      </p:pic>
      <p:pic>
        <p:nvPicPr>
          <p:cNvPr id="14" name="Picture 13" descr="Syringe_black_rgb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8221" y="1532710"/>
            <a:ext cx="121216" cy="487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3275" y="2684141"/>
            <a:ext cx="3368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p-value for all comparisons to placebo &lt;0.0001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28585" y="2684141"/>
            <a:ext cx="33682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p-value for all comparisons to placebo &lt;0.0001</a:t>
            </a:r>
          </a:p>
        </p:txBody>
      </p:sp>
      <p:sp>
        <p:nvSpPr>
          <p:cNvPr id="3" name="Oval 2"/>
          <p:cNvSpPr/>
          <p:nvPr/>
        </p:nvSpPr>
        <p:spPr>
          <a:xfrm>
            <a:off x="930504" y="1419792"/>
            <a:ext cx="731520" cy="73152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/>
          <p:cNvSpPr/>
          <p:nvPr/>
        </p:nvSpPr>
        <p:spPr>
          <a:xfrm>
            <a:off x="6650517" y="1419792"/>
            <a:ext cx="731520" cy="73152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25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/>
      <p:bldP spid="17" grpId="0"/>
      <p:bldP spid="3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Efficacy of one dose of inclisiran up to day 90</a:t>
            </a:r>
            <a:br>
              <a:rPr lang="en-US" sz="3600" dirty="0"/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Other lipid parameters - change from baseline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52426" y="1528761"/>
          <a:ext cx="11444388" cy="40233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25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1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5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39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33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13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59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290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543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Total=494</a:t>
                      </a:r>
                      <a:r>
                        <a:rPr lang="en-US" sz="1800" b="1" i="0" u="none" strike="noStrike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Inclisiran</a:t>
                      </a: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Day 90</a:t>
                      </a: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100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300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500 mg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baseline="30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baseline="300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N=124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N=61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N=122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N=122</a:t>
                      </a:r>
                      <a:endParaRPr lang="en-US" sz="1800" b="1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N=65</a:t>
                      </a:r>
                    </a:p>
                  </a:txBody>
                  <a:tcPr marL="7905" marR="7905" marT="593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30" marR="5930" marT="593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>
                        <a:tabLst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cholesterol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(SD)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(16)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(12)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-26%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(14)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(15)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(11)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Triglyceride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median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-11%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HDL-C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(SD)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(14)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(11)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(12)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(16)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(15)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Non-HDL-C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(SD)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(20)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(13)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-37%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(18)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(19)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-42%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(15)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Apo-B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mean (SD)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(16)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-28%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(12)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-34%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(15)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-37%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(16)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-40%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(13)</a:t>
                      </a: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spc="-5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Lp</a:t>
                      </a:r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(a)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median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-18%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-21%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-23%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-22%</a:t>
                      </a:r>
                    </a:p>
                  </a:txBody>
                  <a:tcPr marL="12697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spc="-50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944" marR="12697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2427" y="5552121"/>
            <a:ext cx="10969941" cy="7238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121899" bIns="60949" rtlCol="0" anchor="t"/>
          <a:lstStyle/>
          <a:p>
            <a:pPr marL="2742720" indent="-2742720">
              <a:lnSpc>
                <a:spcPct val="90000"/>
              </a:lnSpc>
              <a:tabLst>
                <a:tab pos="1604963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1: Includes patients with baseline and day-90 measurement for all parameters</a:t>
            </a:r>
          </a:p>
        </p:txBody>
      </p:sp>
    </p:spTree>
    <p:extLst>
      <p:ext uri="{BB962C8B-B14F-4D97-AF65-F5344CB8AC3E}">
        <p14:creationId xmlns:p14="http://schemas.microsoft.com/office/powerpoint/2010/main" val="2411845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Individual patient response at day 180</a:t>
            </a:r>
            <a:br>
              <a:rPr lang="en-US" sz="3600" dirty="0"/>
            </a:b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Absolute change in LDL-C from baseline</a:t>
            </a:r>
            <a:endParaRPr lang="en-US" dirty="0"/>
          </a:p>
        </p:txBody>
      </p:sp>
      <p:graphicFrame>
        <p:nvGraphicFramePr>
          <p:cNvPr id="16" name="Chart 15"/>
          <p:cNvGraphicFramePr/>
          <p:nvPr/>
        </p:nvGraphicFramePr>
        <p:xfrm>
          <a:off x="1048605" y="1410183"/>
          <a:ext cx="841248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048605" y="3636876"/>
          <a:ext cx="841248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angle 17"/>
          <p:cNvSpPr/>
          <p:nvPr/>
        </p:nvSpPr>
        <p:spPr>
          <a:xfrm rot="16200000">
            <a:off x="-1591005" y="3559825"/>
            <a:ext cx="4572002" cy="529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-50" dirty="0">
                <a:solidFill>
                  <a:schemeClr val="tx1"/>
                </a:solidFill>
                <a:latin typeface="+mj-lt"/>
              </a:rPr>
              <a:t>Change in LDL-C (mg/</a:t>
            </a:r>
            <a:r>
              <a:rPr lang="en-US" sz="1600" spc="-50" dirty="0" err="1">
                <a:solidFill>
                  <a:schemeClr val="tx1"/>
                </a:solidFill>
                <a:latin typeface="+mj-lt"/>
              </a:rPr>
              <a:t>dL</a:t>
            </a:r>
            <a:r>
              <a:rPr lang="en-US" sz="1600" spc="-5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85298" y="2621576"/>
            <a:ext cx="4572002" cy="529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-50" dirty="0">
                <a:solidFill>
                  <a:schemeClr val="tx1"/>
                </a:solidFill>
                <a:latin typeface="+mj-lt"/>
              </a:rPr>
              <a:t>Mean -3.1   Median 2 mg/</a:t>
            </a:r>
            <a:r>
              <a:rPr lang="en-US" sz="1600" spc="-50" dirty="0" err="1">
                <a:solidFill>
                  <a:schemeClr val="tx1"/>
                </a:solidFill>
                <a:latin typeface="+mj-lt"/>
              </a:rPr>
              <a:t>dL</a:t>
            </a:r>
            <a:endParaRPr lang="en-US" sz="1600" spc="-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85298" y="5233099"/>
            <a:ext cx="4572002" cy="529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pc="-50" dirty="0">
                <a:solidFill>
                  <a:schemeClr val="tx1"/>
                </a:solidFill>
                <a:latin typeface="+mj-lt"/>
              </a:rPr>
              <a:t>Mean -64.9   Median -64 mg/</a:t>
            </a:r>
            <a:r>
              <a:rPr lang="en-US" sz="1600" spc="-50" dirty="0" err="1">
                <a:solidFill>
                  <a:schemeClr val="tx1"/>
                </a:solidFill>
                <a:latin typeface="+mj-lt"/>
              </a:rPr>
              <a:t>dL</a:t>
            </a:r>
            <a:endParaRPr lang="en-US" sz="1600" spc="-5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32880" y="2026921"/>
            <a:ext cx="2049229" cy="15705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latin typeface="+mj-lt"/>
              </a:rPr>
              <a:t>Placebo</a:t>
            </a:r>
          </a:p>
          <a:p>
            <a:pPr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+mj-lt"/>
              </a:rPr>
              <a:t>Two doses</a:t>
            </a:r>
          </a:p>
          <a:p>
            <a:pPr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latin typeface="+mj-lt"/>
              </a:rPr>
              <a:t>(N=23)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32880" y="4275036"/>
            <a:ext cx="2049229" cy="137900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300 mg</a:t>
            </a:r>
          </a:p>
          <a:p>
            <a:pPr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Two doses</a:t>
            </a:r>
          </a:p>
          <a:p>
            <a:pPr>
              <a:defRPr sz="2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(N=28)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2864" y="5922876"/>
            <a:ext cx="11429244" cy="376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0" bIns="60949" rtlCol="0" anchor="t"/>
          <a:lstStyle/>
          <a:p>
            <a:pPr marL="2742720" indent="-2742720" algn="r">
              <a:lnSpc>
                <a:spcPct val="90000"/>
              </a:lnSpc>
              <a:tabLst>
                <a:tab pos="1604963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Available data as of 25</a:t>
            </a:r>
            <a:r>
              <a:rPr lang="en-US" sz="1200" baseline="30000" dirty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Oct 2016</a:t>
            </a:r>
          </a:p>
        </p:txBody>
      </p:sp>
    </p:spTree>
    <p:extLst>
      <p:ext uri="{BB962C8B-B14F-4D97-AF65-F5344CB8AC3E}">
        <p14:creationId xmlns:p14="http://schemas.microsoft.com/office/powerpoint/2010/main" val="3292461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D2DF-9DB0-F483-6A60-91FDE261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9069-A42D-55C4-7D23-D461A2676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ORION 1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67AA6-BC28-7457-EDF8-09DFC5F3B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9224621" cy="3684588"/>
          </a:xfrm>
        </p:spPr>
        <p:txBody>
          <a:bodyPr/>
          <a:lstStyle/>
          <a:p>
            <a:pPr lvl="1">
              <a:spcBef>
                <a:spcPts val="2400"/>
              </a:spcBef>
            </a:pPr>
            <a:r>
              <a:rPr lang="en-US" b="1" dirty="0">
                <a:solidFill>
                  <a:srgbClr val="000000"/>
                </a:solidFill>
              </a:rPr>
              <a:t>One dose of 300 mg achieve</a:t>
            </a:r>
            <a:r>
              <a:rPr lang="en-IN" b="1" dirty="0">
                <a:solidFill>
                  <a:srgbClr val="000000"/>
                </a:solidFill>
              </a:rPr>
              <a:t>d</a:t>
            </a:r>
            <a:r>
              <a:rPr lang="en-US" b="1" dirty="0">
                <a:solidFill>
                  <a:srgbClr val="000000"/>
                </a:solidFill>
              </a:rPr>
              <a:t> mean 51% LDL-C reduction</a:t>
            </a:r>
          </a:p>
          <a:p>
            <a:pPr lvl="1">
              <a:spcBef>
                <a:spcPts val="2400"/>
              </a:spcBef>
            </a:pPr>
            <a:r>
              <a:rPr lang="en-US" b="1" dirty="0">
                <a:solidFill>
                  <a:srgbClr val="000000"/>
                </a:solidFill>
              </a:rPr>
              <a:t>Two doses of 300 mg achieve</a:t>
            </a:r>
            <a:r>
              <a:rPr lang="en-IN" b="1" dirty="0">
                <a:solidFill>
                  <a:srgbClr val="000000"/>
                </a:solidFill>
              </a:rPr>
              <a:t>d</a:t>
            </a:r>
            <a:r>
              <a:rPr lang="en-US" b="1" dirty="0">
                <a:solidFill>
                  <a:srgbClr val="000000"/>
                </a:solidFill>
              </a:rPr>
              <a:t> mean 57% LDL-C reduction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74299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92972-5525-0DBA-239D-02C91874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 –ORION 3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F8F8800-E603-53FF-B6D4-DB3A81D28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5" y="1825625"/>
            <a:ext cx="10351182" cy="4351338"/>
          </a:xfrm>
        </p:spPr>
      </p:pic>
    </p:spTree>
    <p:extLst>
      <p:ext uri="{BB962C8B-B14F-4D97-AF65-F5344CB8AC3E}">
        <p14:creationId xmlns:p14="http://schemas.microsoft.com/office/powerpoint/2010/main" val="1274153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3493-C347-9187-6ADE-8EAC1679E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 –ORION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5A00B-4315-96C6-FDBD-37644336D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0" i="0" u="none" strike="noStrike" dirty="0">
                <a:effectLst/>
              </a:rPr>
              <a:t>Irrespective of the timing of the switch from evolocumab to </a:t>
            </a:r>
            <a:r>
              <a:rPr lang="en-IN" b="0" i="0" u="none" strike="noStrike" dirty="0" err="1">
                <a:effectLst/>
              </a:rPr>
              <a:t>inclisiran</a:t>
            </a:r>
            <a:r>
              <a:rPr lang="en-IN" b="0" i="0" u="none" strike="noStrike" dirty="0">
                <a:effectLst/>
              </a:rPr>
              <a:t> (staged or concurrent), LDL cholesterol concentrations and PCSK9 reductions on </a:t>
            </a:r>
            <a:r>
              <a:rPr lang="en-IN" b="0" i="0" u="none" strike="noStrike" dirty="0" err="1">
                <a:effectLst/>
              </a:rPr>
              <a:t>inclisiran</a:t>
            </a:r>
            <a:r>
              <a:rPr lang="en-IN" b="0" i="0" u="none" strike="noStrike" dirty="0">
                <a:effectLst/>
              </a:rPr>
              <a:t> were generally similar over years 2–4 and similar to the </a:t>
            </a:r>
            <a:r>
              <a:rPr lang="en-IN" b="0" i="0" u="none" strike="noStrike" dirty="0" err="1">
                <a:effectLst/>
              </a:rPr>
              <a:t>inclisiran-only</a:t>
            </a:r>
            <a:r>
              <a:rPr lang="en-IN" b="0" i="0" u="none" strike="noStrike" dirty="0">
                <a:effectLst/>
              </a:rPr>
              <a:t> arm</a:t>
            </a:r>
          </a:p>
          <a:p>
            <a:r>
              <a:rPr lang="en-IN" b="0" i="0" u="none" strike="noStrike" dirty="0">
                <a:effectLst/>
              </a:rPr>
              <a:t>During years 2–4, changes in other lipids and lipoproteins in the switching arm resembled changes observed with the </a:t>
            </a:r>
            <a:r>
              <a:rPr lang="en-IN" b="0" i="0" u="none" strike="noStrike" dirty="0" err="1">
                <a:effectLst/>
              </a:rPr>
              <a:t>inclisiran-only</a:t>
            </a:r>
            <a:r>
              <a:rPr lang="en-IN" b="0" i="0" u="none" strike="noStrike" dirty="0">
                <a:effectLst/>
              </a:rPr>
              <a:t> arm  </a:t>
            </a:r>
          </a:p>
          <a:p>
            <a:r>
              <a:rPr lang="en-IN" b="0" i="0" u="none" strike="noStrike" dirty="0">
                <a:effectLst/>
              </a:rPr>
              <a:t>The proportion of patients achieving &gt;50% lowering of LDL cholesterol varied in the switching arm and was higher during evolocumab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D8B0-42C8-F782-F193-B61A76AB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45240-D165-8AFA-A315-5DA9E6D97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i="0" u="none" strike="noStrike" dirty="0" err="1">
                <a:solidFill>
                  <a:srgbClr val="C00000"/>
                </a:solidFill>
                <a:effectLst/>
              </a:rPr>
              <a:t>Proprotein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en-IN" b="1" i="0" u="none" strike="noStrike" dirty="0" err="1">
                <a:solidFill>
                  <a:srgbClr val="C00000"/>
                </a:solidFill>
                <a:effectLst/>
              </a:rPr>
              <a:t>convertase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 </a:t>
            </a:r>
            <a:r>
              <a:rPr lang="en-IN" b="1" i="0" u="none" strike="noStrike" dirty="0" err="1">
                <a:solidFill>
                  <a:srgbClr val="C00000"/>
                </a:solidFill>
                <a:effectLst/>
              </a:rPr>
              <a:t>subtilisin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/</a:t>
            </a:r>
            <a:r>
              <a:rPr lang="en-IN" b="1" i="0" u="none" strike="noStrike" dirty="0" err="1">
                <a:solidFill>
                  <a:srgbClr val="C00000"/>
                </a:solidFill>
                <a:effectLst/>
              </a:rPr>
              <a:t>kexin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 type 9 (PCSK9) 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has emerged as an important regulator of cholesterol metabolism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PCSK9 journey began in 2003 and is still actively ongoing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PCSK9 gene is located on chromosome 1p32.3</a:t>
            </a:r>
          </a:p>
          <a:p>
            <a:r>
              <a:rPr lang="en-IN" b="0" i="0" u="none" strike="noStrike" dirty="0" err="1">
                <a:solidFill>
                  <a:srgbClr val="000000"/>
                </a:solidFill>
                <a:effectLst/>
              </a:rPr>
              <a:t>Abifadel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et al discovered that a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gain of function mutation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of gene encoding PCSK9 led to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FH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in a French family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In 2005, the Dallas Heart Study in Afro-Americans showed that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loss of function mutation 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in the gene for PCSK9 was associated with </a:t>
            </a:r>
            <a:r>
              <a:rPr lang="en-IN" b="1" i="0" u="none" strike="noStrike" dirty="0">
                <a:solidFill>
                  <a:srgbClr val="000000"/>
                </a:solidFill>
                <a:effectLst/>
              </a:rPr>
              <a:t>low serum LDL-C levels 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and a reduced incidence of CVD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70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1F34-F6D7-F739-764D-347D26E8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ORION 9,10,11 ( PHASE III TRIALS)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83BAE-BCD6-C3B7-1CE1-FE0107685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POOLED ANALYSIS</a:t>
            </a:r>
            <a:endParaRPr lang="en-US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85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25179A-54E8-3FA5-7DBE-7B266CD59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58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794C35C-7BB9-B789-936F-05EAA6492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8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499BB8A-2884-0DFE-EC8D-0A236F7C7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77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958C4A-CF1B-72ED-BB99-EFA83FBB2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77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0B0E020-A22B-1AF5-FC71-4BB8DF525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5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4C1476-ECB0-CA17-E2C0-4070542D5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57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9F993C-0675-B9B1-F089-0A0FC3626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4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7E4E4F-1D98-73A1-99A3-679EFCB25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0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DBF5CB-353E-3AD1-8E09-5E5AE0428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06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18B2F-47FD-B98E-C200-E32C1F4EC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091"/>
            <a:ext cx="10515600" cy="5645872"/>
          </a:xfrm>
        </p:spPr>
        <p:txBody>
          <a:bodyPr/>
          <a:lstStyle/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Further animal studies in mice and primates using RNA inhibitors and monoclonal antibodies confirmed the relationship of 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PCSK9 </a:t>
            </a:r>
            <a:r>
              <a:rPr lang="en-IN" b="1" dirty="0">
                <a:solidFill>
                  <a:srgbClr val="C00000"/>
                </a:solidFill>
              </a:rPr>
              <a:t>inhibition </a:t>
            </a:r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and lipid lowering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led to the development of several strategies to inhibit the PCSK9 protein or RNA using monoclonal antibodies or RNA interference drug</a:t>
            </a:r>
          </a:p>
          <a:p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Trials were conducted for 3 monoclonal antibodies</a:t>
            </a:r>
          </a:p>
          <a:p>
            <a:r>
              <a:rPr lang="en-IN" b="1" i="0" u="none" strike="noStrike" dirty="0">
                <a:solidFill>
                  <a:srgbClr val="C00000"/>
                </a:solidFill>
                <a:effectLst/>
              </a:rPr>
              <a:t>evolocumab and alirocumab 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are now available for clinical use</a:t>
            </a:r>
          </a:p>
          <a:p>
            <a:r>
              <a:rPr lang="en-IN" b="1" i="0" u="none" strike="noStrike" dirty="0" err="1">
                <a:solidFill>
                  <a:srgbClr val="C00000"/>
                </a:solidFill>
                <a:effectLst/>
              </a:rPr>
              <a:t>bococizumab</a:t>
            </a:r>
            <a:r>
              <a:rPr lang="en-IN" b="0" i="0" u="none" strike="noStrike" dirty="0">
                <a:solidFill>
                  <a:srgbClr val="000000"/>
                </a:solidFill>
                <a:effectLst/>
              </a:rPr>
              <a:t> -stopped because of immunogenicity issues and attenuation of its LDL-C lowering effect with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50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1EDD90-76EE-7ABC-6050-E7128114B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9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3BFDFC9-3393-C73F-D3B5-F7DE40FC0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0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749C051-37DB-9E0F-BC9F-32407BE5A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83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5B04C35-9FC8-EDEC-2343-FE4987E8E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20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0EAD03F-C59B-53DA-E2F1-AA78169E8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03" y="643467"/>
            <a:ext cx="1031679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2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0EA2-1744-E324-206B-F999B8380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D1F773B-FD06-FCF1-A193-DC856DF00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13413" cy="5811838"/>
          </a:xfrm>
        </p:spPr>
      </p:pic>
    </p:spTree>
    <p:extLst>
      <p:ext uri="{BB962C8B-B14F-4D97-AF65-F5344CB8AC3E}">
        <p14:creationId xmlns:p14="http://schemas.microsoft.com/office/powerpoint/2010/main" val="534329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C695B96-235C-71E8-52C6-B4C4CC630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57036"/>
            <a:ext cx="10905066" cy="41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8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2AF0D-01FB-CD2D-6B61-32B99CB7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Labelled Indication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D62-0E70-EE49-F19D-5ACB56C9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HeFH</a:t>
            </a:r>
            <a:r>
              <a:rPr lang="en-IN" dirty="0"/>
              <a:t> – adjunct to diet and max tolerated statin who require additional LDL lowering</a:t>
            </a:r>
          </a:p>
          <a:p>
            <a:r>
              <a:rPr lang="en-IN" b="1" dirty="0"/>
              <a:t>Secondary prevention of cardiovascular events</a:t>
            </a:r>
            <a:r>
              <a:rPr lang="en-IN" dirty="0"/>
              <a:t> -adjunct to diet and max tolerated statin who require additional LDL lowering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053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5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38AD34-3F5A-E530-B2F8-D3AF0B1D1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2" y="316652"/>
            <a:ext cx="11414806" cy="624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30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4A67-002E-E076-040B-55036DBF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Q. Which of the following is not a phase III trial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2FBB5-73AA-817C-3B2C-13BF9CCB4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dirty="0"/>
              <a:t>ORION 1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ORION 3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ORION 10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ORION 11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BOTH A and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2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4A6A-C89A-DBB8-48F9-8FDE8B35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Mechanism of action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EF403F0-B432-48FA-6384-5182560D5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50" y="1690688"/>
            <a:ext cx="7825665" cy="493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0610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F02B-7A87-E22C-C978-A5BC6F665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Q. </a:t>
            </a:r>
            <a:r>
              <a:rPr lang="en-IN" dirty="0" err="1"/>
              <a:t>Inclisiran</a:t>
            </a:r>
            <a:r>
              <a:rPr lang="en-IN" dirty="0"/>
              <a:t> made of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0F351-4E20-1805-46A4-64DFED8A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dirty="0"/>
              <a:t>Single stranded RNA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Ds RNA 100-120 nucleotides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Ds RNA 20-25 nucleotides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Ss DNA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36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FD3D-3A63-5E3C-CA08-D73B3D91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Which of the following trial assesses cardiovascular outcome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5144-6379-EA5D-07C2-F52B22B50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IN" dirty="0"/>
              <a:t>ORION 3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ORION 4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ORION 5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 err="1"/>
              <a:t>VICTORION</a:t>
            </a:r>
            <a:r>
              <a:rPr lang="en-IN" dirty="0"/>
              <a:t> 2 PREVENT TRIAL</a:t>
            </a:r>
          </a:p>
          <a:p>
            <a:pPr marL="514350" indent="-514350">
              <a:buFont typeface="+mj-lt"/>
              <a:buAutoNum type="alphaUcPeriod"/>
            </a:pPr>
            <a:r>
              <a:rPr lang="en-IN" dirty="0"/>
              <a:t>BOTH B AND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A6E0-9023-17E9-BA5E-38E7FC142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RNA THERAPEUTICS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8B1000-67D7-38F7-BE04-AE217B23A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60500"/>
            <a:ext cx="9854381" cy="5271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E1841952-7B23-E564-83DE-33FAD04CE528}"/>
              </a:ext>
            </a:extLst>
          </p:cNvPr>
          <p:cNvSpPr/>
          <p:nvPr/>
        </p:nvSpPr>
        <p:spPr>
          <a:xfrm>
            <a:off x="6322688" y="477957"/>
            <a:ext cx="4492797" cy="6380043"/>
          </a:xfrm>
          <a:prstGeom prst="frame">
            <a:avLst>
              <a:gd name="adj1" fmla="val 3649"/>
            </a:avLst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5939689" y="4514011"/>
            <a:ext cx="3200400" cy="128016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0" rtlCol="0" anchor="t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2">
                    <a:lumMod val="50000"/>
                  </a:schemeClr>
                </a:solidFill>
              </a:rPr>
              <a:t>Inclisiran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</a:rPr>
              <a:t> harnesses a natural catalytic process</a:t>
            </a:r>
          </a:p>
        </p:txBody>
      </p:sp>
      <p:sp>
        <p:nvSpPr>
          <p:cNvPr id="48" name="Content Placeholder 47"/>
          <p:cNvSpPr>
            <a:spLocks noGrp="1"/>
          </p:cNvSpPr>
          <p:nvPr>
            <p:ph idx="1"/>
          </p:nvPr>
        </p:nvSpPr>
        <p:spPr>
          <a:xfrm>
            <a:off x="383860" y="1658309"/>
            <a:ext cx="4111623" cy="684247"/>
          </a:xfrm>
          <a:noFill/>
        </p:spPr>
        <p:txBody>
          <a:bodyPr/>
          <a:lstStyle/>
          <a:p>
            <a:pPr fontAlgn="ctr"/>
            <a:r>
              <a:rPr lang="en-US" sz="2000" dirty="0"/>
              <a:t>Synthetic double strand 21-2</a:t>
            </a:r>
            <a:r>
              <a:rPr lang="en-IN" sz="2000" dirty="0"/>
              <a:t>3</a:t>
            </a:r>
            <a:r>
              <a:rPr lang="en-US" sz="2000" dirty="0"/>
              <a:t> oligonucleotide</a:t>
            </a:r>
            <a:endParaRPr lang="en-IN" sz="2000" dirty="0"/>
          </a:p>
        </p:txBody>
      </p:sp>
      <p:cxnSp>
        <p:nvCxnSpPr>
          <p:cNvPr id="118" name="Straight Arrow Connector 117"/>
          <p:cNvCxnSpPr/>
          <p:nvPr/>
        </p:nvCxnSpPr>
        <p:spPr>
          <a:xfrm flipV="1">
            <a:off x="5522924" y="1666788"/>
            <a:ext cx="0" cy="274320"/>
          </a:xfrm>
          <a:prstGeom prst="straightConnector1">
            <a:avLst/>
          </a:prstGeom>
          <a:ln w="762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5785686" y="1677294"/>
            <a:ext cx="0" cy="274320"/>
          </a:xfrm>
          <a:prstGeom prst="straightConnector1">
            <a:avLst/>
          </a:prstGeom>
          <a:ln w="762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9989820" y="2512874"/>
            <a:ext cx="0" cy="274320"/>
          </a:xfrm>
          <a:prstGeom prst="straightConnector1">
            <a:avLst/>
          </a:prstGeom>
          <a:ln w="762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10252582" y="2512874"/>
            <a:ext cx="0" cy="274320"/>
          </a:xfrm>
          <a:prstGeom prst="straightConnector1">
            <a:avLst/>
          </a:prstGeom>
          <a:ln w="762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19356" y="6023194"/>
            <a:ext cx="1143947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009391" y="4071389"/>
            <a:ext cx="3869911" cy="539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RISC - RNA induced silencing complex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93478" y="1597763"/>
            <a:ext cx="443134" cy="539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5’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96718" y="1597763"/>
            <a:ext cx="443134" cy="539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3’</a:t>
            </a:r>
          </a:p>
        </p:txBody>
      </p:sp>
      <p:sp>
        <p:nvSpPr>
          <p:cNvPr id="34" name="Content Placeholder 47"/>
          <p:cNvSpPr txBox="1">
            <a:spLocks/>
          </p:cNvSpPr>
          <p:nvPr/>
        </p:nvSpPr>
        <p:spPr>
          <a:xfrm>
            <a:off x="383860" y="4845221"/>
            <a:ext cx="4111623" cy="97691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085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Lucida Grande"/>
              <a:buChar char="-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2150" indent="-2413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tabLst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000" dirty="0"/>
              <a:t>RISC degrades PCSK9 mRNA catalytically to halt PCSK9 protein synthesis in the liver</a:t>
            </a:r>
          </a:p>
          <a:p>
            <a:endParaRPr lang="en-US" sz="2000" dirty="0"/>
          </a:p>
        </p:txBody>
      </p:sp>
      <p:sp>
        <p:nvSpPr>
          <p:cNvPr id="36" name="Content Placeholder 47"/>
          <p:cNvSpPr txBox="1">
            <a:spLocks/>
          </p:cNvSpPr>
          <p:nvPr/>
        </p:nvSpPr>
        <p:spPr>
          <a:xfrm>
            <a:off x="383860" y="3377845"/>
            <a:ext cx="4111623" cy="64356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085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Lucida Grande"/>
              <a:buChar char="-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2150" indent="-2413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tabLst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000" dirty="0"/>
              <a:t>Chemically modified to prevent </a:t>
            </a:r>
            <a:r>
              <a:rPr lang="en-US" sz="2000" dirty="0" err="1"/>
              <a:t>RNAse</a:t>
            </a:r>
            <a:r>
              <a:rPr lang="en-US" sz="2000" dirty="0"/>
              <a:t> degradation</a:t>
            </a:r>
          </a:p>
        </p:txBody>
      </p:sp>
      <p:sp>
        <p:nvSpPr>
          <p:cNvPr id="37" name="Content Placeholder 47"/>
          <p:cNvSpPr txBox="1">
            <a:spLocks/>
          </p:cNvSpPr>
          <p:nvPr/>
        </p:nvSpPr>
        <p:spPr>
          <a:xfrm>
            <a:off x="383860" y="4108433"/>
            <a:ext cx="4111623" cy="630287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085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Lucida Grande"/>
              <a:buChar char="-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2150" indent="-2413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tabLst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000" dirty="0"/>
              <a:t>Dicer separates antisense strand – and incorporates it into RISC</a:t>
            </a:r>
          </a:p>
        </p:txBody>
      </p:sp>
      <p:sp>
        <p:nvSpPr>
          <p:cNvPr id="38" name="Content Placeholder 47"/>
          <p:cNvSpPr txBox="1">
            <a:spLocks/>
          </p:cNvSpPr>
          <p:nvPr/>
        </p:nvSpPr>
        <p:spPr>
          <a:xfrm>
            <a:off x="383860" y="2452762"/>
            <a:ext cx="4111623" cy="80992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28600" indent="-2286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085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Lucida Grande"/>
              <a:buChar char="-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2150" indent="-241300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7575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3000" indent="-225425" algn="l" defTabSz="1218987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80000"/>
              <a:buFont typeface="Arial" panose="020B0604020202020204" pitchFamily="34" charset="0"/>
              <a:buChar char="•"/>
              <a:tabLst/>
              <a:defRPr sz="2400" kern="1200" spc="-9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en-US" sz="2000" dirty="0"/>
              <a:t>3x </a:t>
            </a:r>
            <a:r>
              <a:rPr lang="en-US" sz="2000" dirty="0" err="1"/>
              <a:t>GalNAc</a:t>
            </a:r>
            <a:r>
              <a:rPr lang="en-US" sz="2000" dirty="0"/>
              <a:t> at sense 3’ end enables hepatic-specific uptake via ASGP receptor</a:t>
            </a:r>
          </a:p>
          <a:p>
            <a:pPr fontAlgn="ctr"/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592682" y="1539151"/>
            <a:ext cx="1406827" cy="1018202"/>
            <a:chOff x="10450413" y="1539151"/>
            <a:chExt cx="1406827" cy="1018202"/>
          </a:xfrm>
        </p:grpSpPr>
        <p:sp>
          <p:nvSpPr>
            <p:cNvPr id="96" name="Rectangle 95"/>
            <p:cNvSpPr/>
            <p:nvPr/>
          </p:nvSpPr>
          <p:spPr>
            <a:xfrm>
              <a:off x="11080771" y="1539151"/>
              <a:ext cx="776469" cy="534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0450413" y="1658907"/>
              <a:ext cx="576692" cy="812006"/>
              <a:chOff x="7026639" y="4552950"/>
              <a:chExt cx="576692" cy="8120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7026639" y="4963649"/>
                <a:ext cx="5486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7536656" y="4552950"/>
                <a:ext cx="66675" cy="81200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0891576" y="1572468"/>
              <a:ext cx="938077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spc="-50" dirty="0" err="1"/>
                <a:t>GalNAc</a:t>
              </a:r>
              <a:endParaRPr lang="en-US" sz="1600" spc="-50" dirty="0"/>
            </a:p>
            <a:p>
              <a:pPr>
                <a:spcBef>
                  <a:spcPts val="600"/>
                </a:spcBef>
              </a:pPr>
              <a:r>
                <a:rPr lang="en-US" sz="1600" spc="-50" dirty="0" err="1"/>
                <a:t>GalNAc</a:t>
              </a:r>
              <a:endParaRPr lang="en-US" sz="1600" spc="-50" dirty="0"/>
            </a:p>
            <a:p>
              <a:pPr>
                <a:spcBef>
                  <a:spcPts val="600"/>
                </a:spcBef>
              </a:pPr>
              <a:r>
                <a:rPr lang="en-US" sz="1600" spc="-50" dirty="0" err="1"/>
                <a:t>GalNAc</a:t>
              </a:r>
              <a:r>
                <a:rPr lang="en-US" sz="1600" spc="-50" dirty="0"/>
                <a:t> </a:t>
              </a:r>
            </a:p>
          </p:txBody>
        </p:sp>
        <p:sp>
          <p:nvSpPr>
            <p:cNvPr id="8" name="Left Bracket 7"/>
            <p:cNvSpPr/>
            <p:nvPr/>
          </p:nvSpPr>
          <p:spPr>
            <a:xfrm>
              <a:off x="10687248" y="1745915"/>
              <a:ext cx="204328" cy="660353"/>
            </a:xfrm>
            <a:prstGeom prst="leftBracket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5027782" y="2525791"/>
            <a:ext cx="0" cy="274320"/>
          </a:xfrm>
          <a:prstGeom prst="straightConnector1">
            <a:avLst/>
          </a:prstGeom>
          <a:ln w="762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290544" y="2525791"/>
            <a:ext cx="0" cy="274320"/>
          </a:xfrm>
          <a:prstGeom prst="straightConnector1">
            <a:avLst/>
          </a:prstGeom>
          <a:ln w="762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4805856" y="1975457"/>
            <a:ext cx="5696737" cy="524515"/>
            <a:chOff x="3199200" y="2177322"/>
            <a:chExt cx="4614600" cy="424878"/>
          </a:xfrm>
        </p:grpSpPr>
        <p:grpSp>
          <p:nvGrpSpPr>
            <p:cNvPr id="89" name="Group 88"/>
            <p:cNvGrpSpPr/>
            <p:nvPr/>
          </p:nvGrpSpPr>
          <p:grpSpPr>
            <a:xfrm>
              <a:off x="3602400" y="2177322"/>
              <a:ext cx="4211400" cy="172200"/>
              <a:chOff x="3580800" y="1946922"/>
              <a:chExt cx="4211400" cy="172200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358080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78276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398472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18668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38864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59060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792560" y="1946922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499452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196480" y="1946922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539844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5600400" y="1946922"/>
                <a:ext cx="172200" cy="17220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80236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600432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620628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640824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661020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81216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701412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721608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41804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7620000" y="1946922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3199200" y="2430000"/>
              <a:ext cx="4614600" cy="172200"/>
              <a:chOff x="3199200" y="3200400"/>
              <a:chExt cx="4614600" cy="172200"/>
            </a:xfrm>
          </p:grpSpPr>
          <p:sp>
            <p:nvSpPr>
              <p:cNvPr id="91" name="Oval 90"/>
              <p:cNvSpPr/>
              <p:nvPr/>
            </p:nvSpPr>
            <p:spPr>
              <a:xfrm>
                <a:off x="360240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380436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00632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20828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41024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461220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481416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1612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21808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542004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562200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82396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02592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22788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42984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3180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83376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703572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23768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439640" y="3200400"/>
                <a:ext cx="172200" cy="1722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764160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319920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3401160" y="3200400"/>
                <a:ext cx="172200" cy="172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805856" y="2287389"/>
            <a:ext cx="5696737" cy="212582"/>
            <a:chOff x="3199200" y="3200400"/>
            <a:chExt cx="4614600" cy="172200"/>
          </a:xfrm>
        </p:grpSpPr>
        <p:sp>
          <p:nvSpPr>
            <p:cNvPr id="35" name="Oval 34"/>
            <p:cNvSpPr/>
            <p:nvPr/>
          </p:nvSpPr>
          <p:spPr>
            <a:xfrm>
              <a:off x="360240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Oval 38"/>
            <p:cNvSpPr/>
            <p:nvPr/>
          </p:nvSpPr>
          <p:spPr>
            <a:xfrm>
              <a:off x="380436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Oval 39"/>
            <p:cNvSpPr/>
            <p:nvPr/>
          </p:nvSpPr>
          <p:spPr>
            <a:xfrm>
              <a:off x="400632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Oval 40"/>
            <p:cNvSpPr/>
            <p:nvPr/>
          </p:nvSpPr>
          <p:spPr>
            <a:xfrm>
              <a:off x="420828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Oval 41"/>
            <p:cNvSpPr/>
            <p:nvPr/>
          </p:nvSpPr>
          <p:spPr>
            <a:xfrm>
              <a:off x="441024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Oval 42"/>
            <p:cNvSpPr/>
            <p:nvPr/>
          </p:nvSpPr>
          <p:spPr>
            <a:xfrm>
              <a:off x="461220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Oval 43"/>
            <p:cNvSpPr/>
            <p:nvPr/>
          </p:nvSpPr>
          <p:spPr>
            <a:xfrm>
              <a:off x="481416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Oval 48"/>
            <p:cNvSpPr/>
            <p:nvPr/>
          </p:nvSpPr>
          <p:spPr>
            <a:xfrm>
              <a:off x="501612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Oval 49"/>
            <p:cNvSpPr/>
            <p:nvPr/>
          </p:nvSpPr>
          <p:spPr>
            <a:xfrm>
              <a:off x="521808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Oval 50"/>
            <p:cNvSpPr/>
            <p:nvPr/>
          </p:nvSpPr>
          <p:spPr>
            <a:xfrm>
              <a:off x="542004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Oval 51"/>
            <p:cNvSpPr/>
            <p:nvPr/>
          </p:nvSpPr>
          <p:spPr>
            <a:xfrm>
              <a:off x="562200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Oval 53"/>
            <p:cNvSpPr/>
            <p:nvPr/>
          </p:nvSpPr>
          <p:spPr>
            <a:xfrm>
              <a:off x="582396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5" name="Oval 54"/>
            <p:cNvSpPr/>
            <p:nvPr/>
          </p:nvSpPr>
          <p:spPr>
            <a:xfrm>
              <a:off x="602592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Oval 55"/>
            <p:cNvSpPr/>
            <p:nvPr/>
          </p:nvSpPr>
          <p:spPr>
            <a:xfrm>
              <a:off x="622788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Oval 56"/>
            <p:cNvSpPr/>
            <p:nvPr/>
          </p:nvSpPr>
          <p:spPr>
            <a:xfrm>
              <a:off x="642984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Oval 57"/>
            <p:cNvSpPr/>
            <p:nvPr/>
          </p:nvSpPr>
          <p:spPr>
            <a:xfrm>
              <a:off x="663180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" name="Oval 58"/>
            <p:cNvSpPr/>
            <p:nvPr/>
          </p:nvSpPr>
          <p:spPr>
            <a:xfrm>
              <a:off x="683376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Oval 59"/>
            <p:cNvSpPr/>
            <p:nvPr/>
          </p:nvSpPr>
          <p:spPr>
            <a:xfrm>
              <a:off x="703572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Oval 60"/>
            <p:cNvSpPr/>
            <p:nvPr/>
          </p:nvSpPr>
          <p:spPr>
            <a:xfrm>
              <a:off x="723768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Oval 61"/>
            <p:cNvSpPr/>
            <p:nvPr/>
          </p:nvSpPr>
          <p:spPr>
            <a:xfrm>
              <a:off x="7439640" y="3200400"/>
              <a:ext cx="172200" cy="1722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Oval 62"/>
            <p:cNvSpPr/>
            <p:nvPr/>
          </p:nvSpPr>
          <p:spPr>
            <a:xfrm>
              <a:off x="764160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Oval 63"/>
            <p:cNvSpPr/>
            <p:nvPr/>
          </p:nvSpPr>
          <p:spPr>
            <a:xfrm>
              <a:off x="319920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5" name="Oval 64"/>
            <p:cNvSpPr/>
            <p:nvPr/>
          </p:nvSpPr>
          <p:spPr>
            <a:xfrm>
              <a:off x="3401160" y="3200400"/>
              <a:ext cx="172200" cy="172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84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7023E-6 -4.07407E-6 L 3.67023E-6 0.250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7023E-6 0.25093 L 3.67023E-6 0.4064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" grpId="0"/>
      <p:bldP spid="34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B877E16-8D9C-AC1B-72CB-E1878ABA7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81" y="1666022"/>
            <a:ext cx="8165504" cy="4818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C58A-C14A-F906-1C95-CCBE64CFB057}"/>
              </a:ext>
            </a:extLst>
          </p:cNvPr>
          <p:cNvSpPr txBox="1"/>
          <p:nvPr/>
        </p:nvSpPr>
        <p:spPr>
          <a:xfrm>
            <a:off x="1517181" y="478503"/>
            <a:ext cx="720294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3900" dirty="0" err="1">
                <a:latin typeface="+mj-lt"/>
              </a:rPr>
              <a:t>Si</a:t>
            </a:r>
            <a:r>
              <a:rPr lang="en-IN" sz="3900" dirty="0">
                <a:latin typeface="+mj-lt"/>
              </a:rPr>
              <a:t> RNA =small interfering RNA</a:t>
            </a:r>
            <a:endParaRPr lang="en-US" sz="3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496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E3A8D-84F9-9D32-D71E-3A53F53C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PHARMACOKINETICS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1E580-9C33-F738-2766-0A174FF21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5157787" cy="4498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i="0" u="none" strike="noStrike" dirty="0">
                <a:solidFill>
                  <a:srgbClr val="2A2A2A"/>
                </a:solidFill>
                <a:effectLst/>
              </a:rPr>
              <a:t>Absorption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Peak plasma time: 4 hr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Peak plasma concentration: 509 </a:t>
            </a:r>
            <a:r>
              <a:rPr lang="en-IN" b="0" i="0" u="none" strike="noStrike" dirty="0" err="1">
                <a:solidFill>
                  <a:srgbClr val="2A2A2A"/>
                </a:solidFill>
                <a:effectLst/>
              </a:rPr>
              <a:t>ng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/mL</a:t>
            </a:r>
          </a:p>
          <a:p>
            <a:pPr marL="0" indent="0">
              <a:buNone/>
            </a:pPr>
            <a:r>
              <a:rPr lang="en-IN" b="1" i="0" u="none" strike="noStrike" dirty="0">
                <a:solidFill>
                  <a:srgbClr val="2A2A2A"/>
                </a:solidFill>
                <a:effectLst/>
              </a:rPr>
              <a:t>Distribution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Protein bound: 87%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Vd: 500 L (healthy adults)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BCD0F-8E3C-E10C-5A85-065229E47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688"/>
            <a:ext cx="5183188" cy="4498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i="0" u="none" strike="noStrike" dirty="0">
                <a:solidFill>
                  <a:srgbClr val="2A2A2A"/>
                </a:solidFill>
                <a:effectLst/>
              </a:rPr>
              <a:t>Metabolism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Primarily </a:t>
            </a:r>
            <a:r>
              <a:rPr lang="en-IN" b="0" i="0" u="none" strike="noStrike" dirty="0" err="1">
                <a:solidFill>
                  <a:srgbClr val="2A2A2A"/>
                </a:solidFill>
                <a:effectLst/>
              </a:rPr>
              <a:t>metabolized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 by nucleases to shorter nucleotides of varying length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Not a substrate for CYP450 or transporters </a:t>
            </a:r>
          </a:p>
          <a:p>
            <a:pPr marL="0" indent="0">
              <a:buNone/>
            </a:pPr>
            <a:r>
              <a:rPr lang="en-IN" b="1" i="0" u="none" strike="noStrike" dirty="0">
                <a:solidFill>
                  <a:srgbClr val="2A2A2A"/>
                </a:solidFill>
                <a:effectLst/>
              </a:rPr>
              <a:t>Elimination</a:t>
            </a:r>
          </a:p>
          <a:p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Half-life: 9 hr</a:t>
            </a:r>
          </a:p>
          <a:p>
            <a:r>
              <a:rPr lang="en-IN" b="0" i="0" u="none" strike="noStrike" dirty="0" err="1">
                <a:solidFill>
                  <a:srgbClr val="2A2A2A"/>
                </a:solidFill>
                <a:effectLst/>
              </a:rPr>
              <a:t>Renally</a:t>
            </a:r>
            <a:r>
              <a:rPr lang="en-IN" b="0" i="0" u="none" strike="noStrike" dirty="0">
                <a:solidFill>
                  <a:srgbClr val="2A2A2A"/>
                </a:solidFill>
                <a:effectLst/>
              </a:rPr>
              <a:t> cleared: ~16% of drug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938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Office Theme</vt:lpstr>
      <vt:lpstr>PowerPoint Presentation</vt:lpstr>
      <vt:lpstr>CONTENT</vt:lpstr>
      <vt:lpstr>BACKGROUND</vt:lpstr>
      <vt:lpstr>PowerPoint Presentation</vt:lpstr>
      <vt:lpstr>Mechanism of action</vt:lpstr>
      <vt:lpstr>RNA THERAPEUTICS</vt:lpstr>
      <vt:lpstr>Inclisiran harnesses a natural catalytic process</vt:lpstr>
      <vt:lpstr>PowerPoint Presentation</vt:lpstr>
      <vt:lpstr>PHARMACOKINETICS</vt:lpstr>
      <vt:lpstr>DOSAGE</vt:lpstr>
      <vt:lpstr>PowerPoint Presentation</vt:lpstr>
      <vt:lpstr>Adverse Effects</vt:lpstr>
      <vt:lpstr>ORION TRIALS</vt:lpstr>
      <vt:lpstr>PowerPoint Presentation</vt:lpstr>
      <vt:lpstr>PowerPoint Presentation</vt:lpstr>
      <vt:lpstr>PowerPoint Presentation</vt:lpstr>
      <vt:lpstr>ORION 1 &amp; 3 TRIALS</vt:lpstr>
      <vt:lpstr>Patient population High cardiovascular risk and elevated LDL-C</vt:lpstr>
      <vt:lpstr>Study design and statistics ORION 1  Dose finding - placebo controlled</vt:lpstr>
      <vt:lpstr>ORION 1 VS ORION 3</vt:lpstr>
      <vt:lpstr>OUTCOMES</vt:lpstr>
      <vt:lpstr>Safety of inclisiran to day 90 Liver and muscle TEAE1 </vt:lpstr>
      <vt:lpstr>Safety of inclisiran to day 90 First injection TEAE1,2</vt:lpstr>
      <vt:lpstr>Efficacy of one dose of inclisiran up to day 90 Significant, durable PCSK9 and LDL-C lowering</vt:lpstr>
      <vt:lpstr>Efficacy of one dose of inclisiran up to day 90 Other lipid parameters - change from baseline </vt:lpstr>
      <vt:lpstr>Individual patient response at day 180 Absolute change in LDL-C from baseline</vt:lpstr>
      <vt:lpstr>RESULTS</vt:lpstr>
      <vt:lpstr>RESULTS –ORION 3</vt:lpstr>
      <vt:lpstr>RESULTS –ORION 3</vt:lpstr>
      <vt:lpstr>ORION 9,10,11 ( PHASE III TRIALS)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Labelled Indication</vt:lpstr>
      <vt:lpstr>PowerPoint Presentation</vt:lpstr>
      <vt:lpstr>Q. Which of the following is not a phase III trial</vt:lpstr>
      <vt:lpstr>Q. Inclisiran made of :</vt:lpstr>
      <vt:lpstr>Which of the following trial assesses cardiovascular outcome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Sanchna Dev</dc:creator>
  <cp:lastModifiedBy>Sanchna Dev</cp:lastModifiedBy>
  <cp:revision>2</cp:revision>
  <dcterms:created xsi:type="dcterms:W3CDTF">2023-07-27T17:12:56Z</dcterms:created>
  <dcterms:modified xsi:type="dcterms:W3CDTF">2023-07-28T01:46:18Z</dcterms:modified>
</cp:coreProperties>
</file>