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321" r:id="rId3"/>
    <p:sldId id="322" r:id="rId4"/>
    <p:sldId id="323" r:id="rId5"/>
    <p:sldId id="257" r:id="rId6"/>
    <p:sldId id="258" r:id="rId7"/>
    <p:sldId id="260" r:id="rId8"/>
    <p:sldId id="350" r:id="rId9"/>
    <p:sldId id="351" r:id="rId10"/>
    <p:sldId id="352" r:id="rId11"/>
    <p:sldId id="356" r:id="rId12"/>
    <p:sldId id="326" r:id="rId13"/>
    <p:sldId id="378" r:id="rId14"/>
    <p:sldId id="373" r:id="rId15"/>
    <p:sldId id="374" r:id="rId16"/>
    <p:sldId id="375" r:id="rId17"/>
    <p:sldId id="376" r:id="rId18"/>
    <p:sldId id="377" r:id="rId19"/>
    <p:sldId id="264" r:id="rId20"/>
    <p:sldId id="266" r:id="rId21"/>
    <p:sldId id="267" r:id="rId22"/>
    <p:sldId id="268" r:id="rId23"/>
    <p:sldId id="329" r:id="rId24"/>
    <p:sldId id="269" r:id="rId25"/>
    <p:sldId id="270" r:id="rId26"/>
    <p:sldId id="275" r:id="rId27"/>
    <p:sldId id="357" r:id="rId28"/>
    <p:sldId id="330" r:id="rId29"/>
    <p:sldId id="276" r:id="rId30"/>
    <p:sldId id="277" r:id="rId31"/>
    <p:sldId id="278" r:id="rId32"/>
    <p:sldId id="279" r:id="rId33"/>
    <p:sldId id="280" r:id="rId34"/>
    <p:sldId id="332" r:id="rId35"/>
    <p:sldId id="333" r:id="rId36"/>
    <p:sldId id="335" r:id="rId37"/>
    <p:sldId id="336" r:id="rId38"/>
    <p:sldId id="337" r:id="rId39"/>
    <p:sldId id="363" r:id="rId40"/>
    <p:sldId id="287" r:id="rId41"/>
    <p:sldId id="338" r:id="rId42"/>
    <p:sldId id="340" r:id="rId43"/>
    <p:sldId id="291" r:id="rId44"/>
    <p:sldId id="368" r:id="rId45"/>
    <p:sldId id="292" r:id="rId46"/>
    <p:sldId id="293" r:id="rId47"/>
    <p:sldId id="294" r:id="rId48"/>
    <p:sldId id="295" r:id="rId49"/>
    <p:sldId id="296" r:id="rId50"/>
    <p:sldId id="364" r:id="rId51"/>
    <p:sldId id="297" r:id="rId52"/>
    <p:sldId id="298" r:id="rId53"/>
    <p:sldId id="367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65" r:id="rId67"/>
    <p:sldId id="366" r:id="rId68"/>
    <p:sldId id="358" r:id="rId69"/>
    <p:sldId id="359" r:id="rId70"/>
    <p:sldId id="360" r:id="rId71"/>
    <p:sldId id="361" r:id="rId72"/>
    <p:sldId id="362" r:id="rId73"/>
    <p:sldId id="369" r:id="rId74"/>
    <p:sldId id="379" r:id="rId75"/>
    <p:sldId id="313" r:id="rId76"/>
    <p:sldId id="314" r:id="rId77"/>
    <p:sldId id="315" r:id="rId78"/>
    <p:sldId id="370" r:id="rId79"/>
    <p:sldId id="371" r:id="rId80"/>
    <p:sldId id="372" r:id="rId81"/>
    <p:sldId id="348" r:id="rId82"/>
    <p:sldId id="318" r:id="rId83"/>
    <p:sldId id="320" r:id="rId8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6" autoAdjust="0"/>
    <p:restoredTop sz="93190" autoAdjust="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259" y="4747188"/>
            <a:ext cx="58997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INFECTIVE</a:t>
            </a:r>
            <a:r>
              <a:rPr sz="4400" spc="-70" dirty="0"/>
              <a:t> </a:t>
            </a:r>
            <a:r>
              <a:rPr sz="4400" spc="-5" dirty="0"/>
              <a:t>ENDOCARDITIS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21136" y="5562600"/>
            <a:ext cx="4089464" cy="1528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Dr </a:t>
            </a:r>
            <a:r>
              <a:rPr lang="en-US" sz="2400" b="1" dirty="0" err="1" smtClean="0">
                <a:solidFill>
                  <a:schemeClr val="tx1"/>
                </a:solidFill>
              </a:rPr>
              <a:t>Arun</a:t>
            </a:r>
            <a:r>
              <a:rPr lang="en-US" sz="2400" b="1" dirty="0" smtClean="0">
                <a:solidFill>
                  <a:schemeClr val="tx1"/>
                </a:solidFill>
              </a:rPr>
              <a:t> Jude Alphonse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DM Cardiology Resident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Govt</a:t>
            </a:r>
            <a:r>
              <a:rPr lang="en-US" sz="2400" b="1" dirty="0" smtClean="0">
                <a:solidFill>
                  <a:schemeClr val="tx1"/>
                </a:solidFill>
              </a:rPr>
              <a:t> TDMC </a:t>
            </a:r>
            <a:r>
              <a:rPr lang="en-US" sz="2400" b="1" dirty="0" err="1" smtClean="0">
                <a:solidFill>
                  <a:schemeClr val="tx1"/>
                </a:solidFill>
              </a:rPr>
              <a:t>Alappuzha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12700" marR="5080" indent="63500" algn="ctr">
              <a:lnSpc>
                <a:spcPct val="116900"/>
              </a:lnSpc>
              <a:spcBef>
                <a:spcPts val="90"/>
              </a:spcBef>
            </a:pPr>
            <a:endParaRPr sz="2200">
              <a:latin typeface="Calibri"/>
              <a:cs typeface="Calibri"/>
            </a:endParaRPr>
          </a:p>
        </p:txBody>
      </p:sp>
      <p:pic>
        <p:nvPicPr>
          <p:cNvPr id="2050" name="Picture 2" descr="C:\Users\user\Desktop\New folder (3)\Screenshot_20221121-224930_Chrome B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1267597"/>
            <a:ext cx="5382895" cy="453517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4191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419100" algn="l"/>
                <a:tab pos="419734" algn="l"/>
              </a:tabLst>
            </a:pPr>
            <a:r>
              <a:rPr sz="2400" b="1" spc="-45" dirty="0">
                <a:latin typeface="Calibri"/>
                <a:cs typeface="Calibri"/>
              </a:rPr>
              <a:t>Intravenous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Drug </a:t>
            </a:r>
            <a:r>
              <a:rPr sz="2400" b="1" spc="-40" dirty="0">
                <a:latin typeface="Calibri"/>
                <a:cs typeface="Calibri"/>
              </a:rPr>
              <a:t>Abusers</a:t>
            </a:r>
            <a:endParaRPr sz="2400">
              <a:latin typeface="Calibri"/>
              <a:cs typeface="Calibri"/>
            </a:endParaRPr>
          </a:p>
          <a:p>
            <a:pPr marL="419100" marR="68580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419734" algn="l"/>
                <a:tab pos="2724150" algn="l"/>
              </a:tabLst>
            </a:pPr>
            <a:r>
              <a:rPr sz="2400" dirty="0">
                <a:latin typeface="Calibri"/>
                <a:cs typeface="Calibri"/>
              </a:rPr>
              <a:t>7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fold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greater</a:t>
            </a:r>
            <a:r>
              <a:rPr sz="2400" spc="-5" dirty="0">
                <a:latin typeface="Calibri"/>
                <a:cs typeface="Calibri"/>
              </a:rPr>
              <a:t> risk	than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pts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RHD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prosthetic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valves.</a:t>
            </a:r>
            <a:endParaRPr sz="2400">
              <a:latin typeface="Calibri"/>
              <a:cs typeface="Calibri"/>
            </a:endParaRPr>
          </a:p>
          <a:p>
            <a:pPr marL="487680" indent="-411480">
              <a:lnSpc>
                <a:spcPct val="100000"/>
              </a:lnSpc>
              <a:spcBef>
                <a:spcPts val="484"/>
              </a:spcBef>
              <a:buFont typeface="MS UI Gothic"/>
              <a:buChar char="➢"/>
              <a:tabLst>
                <a:tab pos="487045" algn="l"/>
                <a:tab pos="487680" algn="l"/>
              </a:tabLst>
            </a:pPr>
            <a:r>
              <a:rPr sz="2400" spc="-15" dirty="0">
                <a:latin typeface="Calibri"/>
                <a:cs typeface="Calibri"/>
              </a:rPr>
              <a:t>Located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tricuspid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valve</a:t>
            </a:r>
            <a:r>
              <a:rPr sz="2400" spc="-5" dirty="0">
                <a:latin typeface="Calibri"/>
                <a:cs typeface="Calibri"/>
              </a:rPr>
              <a:t> in majority</a:t>
            </a:r>
            <a:endParaRPr sz="2400">
              <a:latin typeface="Calibri"/>
              <a:cs typeface="Calibri"/>
            </a:endParaRPr>
          </a:p>
          <a:p>
            <a:pPr marL="487680" indent="-411480">
              <a:lnSpc>
                <a:spcPct val="100000"/>
              </a:lnSpc>
              <a:spcBef>
                <a:spcPts val="475"/>
              </a:spcBef>
              <a:buFont typeface="MS UI Gothic"/>
              <a:buChar char="➢"/>
              <a:tabLst>
                <a:tab pos="487045" algn="l"/>
                <a:tab pos="487680" algn="l"/>
              </a:tabLst>
            </a:pPr>
            <a:r>
              <a:rPr sz="2400" spc="-5" dirty="0">
                <a:latin typeface="Calibri"/>
                <a:cs typeface="Calibri"/>
              </a:rPr>
              <a:t>Risk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factor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recurrent </a:t>
            </a:r>
            <a:r>
              <a:rPr sz="2400" spc="-5" dirty="0">
                <a:latin typeface="Calibri"/>
                <a:cs typeface="Calibri"/>
              </a:rPr>
              <a:t>NVE.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100">
              <a:latin typeface="Calibri"/>
              <a:cs typeface="Calibri"/>
            </a:endParaRPr>
          </a:p>
          <a:p>
            <a:pPr marL="419100" indent="-343535">
              <a:lnSpc>
                <a:spcPct val="100000"/>
              </a:lnSpc>
              <a:buFont typeface="Arial MT"/>
              <a:buChar char="•"/>
              <a:tabLst>
                <a:tab pos="419100" algn="l"/>
                <a:tab pos="419734" algn="l"/>
                <a:tab pos="4119245" algn="l"/>
              </a:tabLst>
            </a:pPr>
            <a:r>
              <a:rPr sz="2400" b="1" spc="-40" dirty="0">
                <a:latin typeface="Calibri"/>
                <a:cs typeface="Calibri"/>
              </a:rPr>
              <a:t>Prosthetic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Valve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Endocarditis	</a:t>
            </a:r>
            <a:r>
              <a:rPr sz="2400" b="1" spc="-40" dirty="0">
                <a:latin typeface="Calibri"/>
                <a:cs typeface="Calibri"/>
              </a:rPr>
              <a:t>(PVE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19100" marR="1123950" indent="-343535">
              <a:lnSpc>
                <a:spcPct val="100000"/>
              </a:lnSpc>
              <a:spcBef>
                <a:spcPts val="465"/>
              </a:spcBef>
              <a:buFont typeface="MS UI Gothic"/>
              <a:buChar char="➢"/>
              <a:tabLst>
                <a:tab pos="419734" algn="l"/>
              </a:tabLst>
            </a:pPr>
            <a:r>
              <a:rPr sz="2400" spc="-10" dirty="0">
                <a:latin typeface="Calibri"/>
                <a:cs typeface="Calibri"/>
              </a:rPr>
              <a:t>Constitutes 10%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30% </a:t>
            </a:r>
            <a:r>
              <a:rPr sz="2400" spc="-5" dirty="0">
                <a:latin typeface="Calibri"/>
                <a:cs typeface="Calibri"/>
              </a:rPr>
              <a:t>of IE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developed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countries</a:t>
            </a:r>
            <a:endParaRPr sz="2400">
              <a:latin typeface="Calibri"/>
              <a:cs typeface="Calibri"/>
            </a:endParaRPr>
          </a:p>
          <a:p>
            <a:pPr marL="419100" marR="161290" indent="-343535">
              <a:lnSpc>
                <a:spcPct val="100000"/>
              </a:lnSpc>
              <a:spcBef>
                <a:spcPts val="484"/>
              </a:spcBef>
              <a:buFont typeface="MS UI Gothic"/>
              <a:buChar char="➢"/>
              <a:tabLst>
                <a:tab pos="487045" algn="l"/>
                <a:tab pos="487680" algn="l"/>
                <a:tab pos="2149475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Incidence </a:t>
            </a:r>
            <a:r>
              <a:rPr sz="2400" spc="-15" dirty="0">
                <a:latin typeface="Calibri"/>
                <a:cs typeface="Calibri"/>
              </a:rPr>
              <a:t>ranges from </a:t>
            </a:r>
            <a:r>
              <a:rPr sz="2400" spc="-10" dirty="0">
                <a:latin typeface="Calibri"/>
                <a:cs typeface="Calibri"/>
              </a:rPr>
              <a:t> 1.4%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3.1%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12 </a:t>
            </a:r>
            <a:r>
              <a:rPr sz="2400" spc="-10" dirty="0">
                <a:latin typeface="Calibri"/>
                <a:cs typeface="Calibri"/>
              </a:rPr>
              <a:t>months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	</a:t>
            </a:r>
            <a:r>
              <a:rPr sz="2400" spc="-5" dirty="0">
                <a:latin typeface="Calibri"/>
                <a:cs typeface="Calibri"/>
              </a:rPr>
              <a:t>3.0%</a:t>
            </a:r>
            <a:r>
              <a:rPr sz="2400" spc="-15" dirty="0">
                <a:latin typeface="Calibri"/>
                <a:cs typeface="Calibri"/>
              </a:rPr>
              <a:t> 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5.7%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years.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2035" y="1371231"/>
            <a:ext cx="2409482" cy="20570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3885831"/>
            <a:ext cx="2689199" cy="23760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1480591"/>
            <a:ext cx="804354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43535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94335" algn="l"/>
              </a:tabLst>
            </a:pPr>
            <a:r>
              <a:rPr sz="2400" b="1" spc="-30" dirty="0">
                <a:latin typeface="Calibri"/>
                <a:cs typeface="Calibri"/>
              </a:rPr>
              <a:t>Cardiac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Device–Related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45" dirty="0">
                <a:latin typeface="Calibri"/>
                <a:cs typeface="Calibri"/>
              </a:rPr>
              <a:t>Infective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Endocarditis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(CDRIE)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libri"/>
              <a:cs typeface="Calibri"/>
            </a:endParaRPr>
          </a:p>
          <a:p>
            <a:pPr marL="462280" indent="-411480" algn="just">
              <a:lnSpc>
                <a:spcPct val="100000"/>
              </a:lnSpc>
              <a:buFont typeface="MS UI Gothic"/>
              <a:buChar char="➢"/>
              <a:tabLst>
                <a:tab pos="462280" algn="l"/>
              </a:tabLst>
            </a:pPr>
            <a:r>
              <a:rPr sz="2400" spc="-5" dirty="0">
                <a:latin typeface="Calibri"/>
                <a:cs typeface="Calibri"/>
              </a:rPr>
              <a:t>Caused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 Staphylococcal</a:t>
            </a:r>
            <a:r>
              <a:rPr sz="2400" spc="-5" dirty="0">
                <a:latin typeface="Calibri"/>
                <a:cs typeface="Calibri"/>
              </a:rPr>
              <a:t> species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more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70%</a:t>
            </a:r>
            <a:endParaRPr sz="2400">
              <a:latin typeface="Calibri"/>
              <a:cs typeface="Calibri"/>
            </a:endParaRPr>
          </a:p>
          <a:p>
            <a:pPr marL="393700" marR="43180" indent="-343535" algn="just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462280" algn="l"/>
              </a:tabLst>
            </a:pPr>
            <a:r>
              <a:rPr dirty="0"/>
              <a:t>	</a:t>
            </a:r>
            <a:r>
              <a:rPr sz="2400" spc="-15" dirty="0">
                <a:latin typeface="Calibri"/>
                <a:cs typeface="Calibri"/>
              </a:rPr>
              <a:t>Infection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spc="-15" dirty="0">
                <a:latin typeface="Calibri"/>
                <a:cs typeface="Calibri"/>
              </a:rPr>
              <a:t>coagulase-negative staphylococci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difficult to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eradicate.</a:t>
            </a:r>
            <a:endParaRPr sz="2400">
              <a:latin typeface="Calibri"/>
              <a:cs typeface="Calibri"/>
            </a:endParaRPr>
          </a:p>
          <a:p>
            <a:pPr marL="394335" marR="2706370" indent="-394335" algn="just">
              <a:lnSpc>
                <a:spcPct val="116599"/>
              </a:lnSpc>
              <a:spcBef>
                <a:spcPts val="5"/>
              </a:spcBef>
              <a:buFont typeface="MS UI Gothic"/>
              <a:buChar char="➢"/>
              <a:tabLst>
                <a:tab pos="394335" algn="l"/>
              </a:tabLst>
            </a:pPr>
            <a:r>
              <a:rPr sz="2400" spc="-5" dirty="0">
                <a:latin typeface="Calibri"/>
                <a:cs typeface="Calibri"/>
              </a:rPr>
              <a:t>Majority of </a:t>
            </a:r>
            <a:r>
              <a:rPr sz="2400" spc="-10" dirty="0">
                <a:latin typeface="Calibri"/>
                <a:cs typeface="Calibri"/>
              </a:rPr>
              <a:t>cardiac </a:t>
            </a:r>
            <a:r>
              <a:rPr sz="2400" spc="-5" dirty="0">
                <a:latin typeface="Calibri"/>
                <a:cs typeface="Calibri"/>
              </a:rPr>
              <a:t>device </a:t>
            </a:r>
            <a:r>
              <a:rPr sz="2400" spc="-15" dirty="0">
                <a:latin typeface="Calibri"/>
                <a:cs typeface="Calibri"/>
              </a:rPr>
              <a:t>infections are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likely </a:t>
            </a: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5" dirty="0">
                <a:latin typeface="Calibri"/>
                <a:cs typeface="Calibri"/>
              </a:rPr>
              <a:t>pocket </a:t>
            </a:r>
            <a:r>
              <a:rPr sz="2400" spc="-10" dirty="0">
                <a:latin typeface="Calibri"/>
                <a:cs typeface="Calibri"/>
              </a:rPr>
              <a:t>site </a:t>
            </a:r>
            <a:r>
              <a:rPr sz="2400" spc="-15" dirty="0">
                <a:latin typeface="Calibri"/>
                <a:cs typeface="Calibri"/>
              </a:rPr>
              <a:t>contamination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time</a:t>
            </a:r>
            <a:r>
              <a:rPr sz="2400" spc="-5" dirty="0">
                <a:latin typeface="Calibri"/>
                <a:cs typeface="Calibri"/>
              </a:rPr>
              <a:t> 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device placements.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885" y="3809530"/>
            <a:ext cx="2733484" cy="23810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MICROBIOLOGY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23240" y="1328304"/>
            <a:ext cx="8072755" cy="369331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Overall most common organism – Staph </a:t>
            </a:r>
            <a:r>
              <a:rPr lang="en-US" dirty="0" err="1" smtClean="0"/>
              <a:t>Aureus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Community acquired IE – Strep </a:t>
            </a:r>
            <a:r>
              <a:rPr lang="en-US" dirty="0" err="1" smtClean="0"/>
              <a:t>Viridans</a:t>
            </a:r>
            <a:r>
              <a:rPr lang="en-US" dirty="0" smtClean="0"/>
              <a:t>&gt; Staph </a:t>
            </a:r>
            <a:r>
              <a:rPr lang="en-US" dirty="0" err="1" smtClean="0"/>
              <a:t>Aureus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Health care associated – Staph </a:t>
            </a:r>
            <a:r>
              <a:rPr lang="en-US" dirty="0" err="1" smtClean="0"/>
              <a:t>Aureus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IV Drug use – Staph </a:t>
            </a:r>
            <a:r>
              <a:rPr lang="en-US" dirty="0" err="1" smtClean="0"/>
              <a:t>Aureus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Prosthetic valve IE – Early &lt;2 months – Staph </a:t>
            </a:r>
            <a:r>
              <a:rPr lang="en-US" dirty="0" err="1" smtClean="0"/>
              <a:t>Aureus</a:t>
            </a:r>
            <a:endParaRPr lang="en-US" dirty="0" smtClean="0"/>
          </a:p>
          <a:p>
            <a:r>
              <a:rPr lang="en-US" dirty="0" smtClean="0"/>
              <a:t>                                       Late &gt;2months-     CONS&gt;Staph </a:t>
            </a:r>
            <a:r>
              <a:rPr lang="en-US" dirty="0" err="1" smtClean="0"/>
              <a:t>Aureus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Staphylococcus </a:t>
            </a:r>
            <a:r>
              <a:rPr lang="en-US" b="1" dirty="0" err="1" smtClean="0"/>
              <a:t>aureus</a:t>
            </a:r>
            <a:r>
              <a:rPr lang="en-US" b="1" dirty="0" smtClean="0"/>
              <a:t>-</a:t>
            </a:r>
          </a:p>
          <a:p>
            <a:pPr>
              <a:buNone/>
            </a:pPr>
            <a:r>
              <a:rPr lang="en-US" dirty="0" smtClean="0"/>
              <a:t>Most common overall</a:t>
            </a:r>
          </a:p>
          <a:p>
            <a:pPr>
              <a:buNone/>
            </a:pPr>
            <a:r>
              <a:rPr lang="en-US" dirty="0" smtClean="0"/>
              <a:t>Drug resistance common</a:t>
            </a:r>
          </a:p>
          <a:p>
            <a:pPr>
              <a:buNone/>
            </a:pPr>
            <a:r>
              <a:rPr lang="en-US" dirty="0" smtClean="0"/>
              <a:t>If for any evaluation Blood  C/S positive for staph </a:t>
            </a:r>
            <a:r>
              <a:rPr lang="en-US" dirty="0" err="1" smtClean="0"/>
              <a:t>aureus</a:t>
            </a:r>
            <a:r>
              <a:rPr lang="en-US" dirty="0" smtClean="0"/>
              <a:t> –Do Echocardiogram-25% change of </a:t>
            </a:r>
            <a:r>
              <a:rPr lang="en-US" dirty="0" err="1" smtClean="0"/>
              <a:t>vegetationb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Strep </a:t>
            </a:r>
            <a:r>
              <a:rPr lang="en-US" b="1" dirty="0" err="1" smtClean="0"/>
              <a:t>Viridans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sz="2400" dirty="0" smtClean="0"/>
              <a:t>M/C cause of Community acquired IE</a:t>
            </a:r>
          </a:p>
          <a:p>
            <a:pPr>
              <a:buNone/>
            </a:pPr>
            <a:r>
              <a:rPr lang="en-US" sz="2400" dirty="0" smtClean="0"/>
              <a:t>Alpha hemolytic streptococci</a:t>
            </a:r>
          </a:p>
          <a:p>
            <a:pPr>
              <a:buNone/>
            </a:pPr>
            <a:r>
              <a:rPr lang="en-US" sz="2400" dirty="0" smtClean="0"/>
              <a:t>Oral flora</a:t>
            </a:r>
          </a:p>
          <a:p>
            <a:pPr>
              <a:buNone/>
            </a:pPr>
            <a:r>
              <a:rPr lang="en-US" sz="2400" dirty="0" smtClean="0"/>
              <a:t>Indolent infection</a:t>
            </a:r>
          </a:p>
          <a:p>
            <a:pPr>
              <a:buNone/>
            </a:pPr>
            <a:r>
              <a:rPr lang="en-US" sz="2400" dirty="0" smtClean="0"/>
              <a:t>SABE in RHD</a:t>
            </a:r>
          </a:p>
          <a:p>
            <a:pPr>
              <a:buNone/>
            </a:pPr>
            <a:r>
              <a:rPr lang="en-US" sz="2400" dirty="0" smtClean="0"/>
              <a:t>Sensitive to </a:t>
            </a:r>
            <a:r>
              <a:rPr lang="en-US" sz="2400" dirty="0" err="1" smtClean="0"/>
              <a:t>pencillin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Beta hemolytic streptococci</a:t>
            </a:r>
          </a:p>
          <a:p>
            <a:pPr>
              <a:buNone/>
            </a:pPr>
            <a:r>
              <a:rPr lang="en-US" dirty="0" smtClean="0"/>
              <a:t>A/C IE</a:t>
            </a:r>
          </a:p>
          <a:p>
            <a:pPr>
              <a:buNone/>
            </a:pPr>
            <a:r>
              <a:rPr lang="en-US" dirty="0" smtClean="0"/>
              <a:t>Susceptible to </a:t>
            </a:r>
            <a:r>
              <a:rPr lang="en-US" dirty="0" err="1" smtClean="0"/>
              <a:t>pencillin</a:t>
            </a:r>
            <a:endParaRPr lang="en-US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Staph </a:t>
            </a:r>
            <a:r>
              <a:rPr lang="en-US" b="1" dirty="0" err="1" smtClean="0"/>
              <a:t>Gallolyticus</a:t>
            </a:r>
            <a:r>
              <a:rPr lang="en-US" b="1" dirty="0" smtClean="0"/>
              <a:t>/</a:t>
            </a:r>
            <a:r>
              <a:rPr lang="en-US" b="1" dirty="0" err="1" smtClean="0"/>
              <a:t>Bovis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Flora of GI tract</a:t>
            </a:r>
          </a:p>
          <a:p>
            <a:pPr>
              <a:buNone/>
            </a:pPr>
            <a:r>
              <a:rPr lang="en-US" dirty="0" smtClean="0"/>
              <a:t>If blood C/S positive-colonoscopy to r/o CA Colon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CONS </a:t>
            </a:r>
          </a:p>
          <a:p>
            <a:pPr>
              <a:buNone/>
            </a:pPr>
            <a:r>
              <a:rPr lang="en-US" dirty="0" smtClean="0"/>
              <a:t>Normal skin </a:t>
            </a:r>
            <a:r>
              <a:rPr lang="en-US" dirty="0" err="1" smtClean="0"/>
              <a:t>commensal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M/C –Staph epidermis</a:t>
            </a:r>
          </a:p>
          <a:p>
            <a:pPr>
              <a:buNone/>
            </a:pPr>
            <a:r>
              <a:rPr lang="en-US" dirty="0" smtClean="0"/>
              <a:t>Staph </a:t>
            </a:r>
            <a:r>
              <a:rPr lang="en-US" dirty="0" err="1" smtClean="0"/>
              <a:t>lugdunensis</a:t>
            </a:r>
            <a:r>
              <a:rPr lang="en-US" dirty="0" smtClean="0"/>
              <a:t> more virulent</a:t>
            </a:r>
            <a:endParaRPr lang="en-US" dirty="0"/>
          </a:p>
          <a:p>
            <a:pPr>
              <a:buNone/>
            </a:pPr>
            <a:r>
              <a:rPr lang="en-US" dirty="0" smtClean="0"/>
              <a:t>3 or more blood c/s positive needed</a:t>
            </a:r>
          </a:p>
          <a:p>
            <a:pPr>
              <a:buNone/>
            </a:pPr>
            <a:r>
              <a:rPr lang="en-US" dirty="0" smtClean="0"/>
              <a:t>Drug resistance common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/>
              <a:t>Pneumococci</a:t>
            </a:r>
            <a:r>
              <a:rPr lang="en-US" b="1" dirty="0" smtClean="0"/>
              <a:t>/</a:t>
            </a:r>
            <a:r>
              <a:rPr lang="en-US" b="1" dirty="0" err="1" smtClean="0"/>
              <a:t>Strept</a:t>
            </a:r>
            <a:r>
              <a:rPr lang="en-US" b="1" dirty="0" smtClean="0"/>
              <a:t> </a:t>
            </a:r>
            <a:r>
              <a:rPr lang="en-US" b="1" dirty="0" err="1" smtClean="0"/>
              <a:t>pneummonia</a:t>
            </a:r>
            <a:endParaRPr lang="en-US" b="1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A/C IE</a:t>
            </a:r>
          </a:p>
          <a:p>
            <a:pPr>
              <a:buNone/>
            </a:pPr>
            <a:r>
              <a:rPr lang="en-US" dirty="0" smtClean="0"/>
              <a:t>Metastatic infection-meningitis</a:t>
            </a:r>
          </a:p>
          <a:p>
            <a:pPr>
              <a:buNone/>
            </a:pPr>
            <a:r>
              <a:rPr lang="en-US" dirty="0" err="1" smtClean="0"/>
              <a:t>Pencillin</a:t>
            </a:r>
            <a:r>
              <a:rPr lang="en-US" dirty="0" smtClean="0"/>
              <a:t> sensitive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Aerobic gram negative</a:t>
            </a:r>
          </a:p>
          <a:p>
            <a:pPr>
              <a:buNone/>
            </a:pPr>
            <a:r>
              <a:rPr lang="en-US" dirty="0" smtClean="0"/>
              <a:t>E Coli/</a:t>
            </a:r>
            <a:r>
              <a:rPr lang="en-US" dirty="0" err="1" smtClean="0"/>
              <a:t>Kleb</a:t>
            </a:r>
            <a:r>
              <a:rPr lang="en-US" dirty="0" smtClean="0"/>
              <a:t>/</a:t>
            </a:r>
            <a:r>
              <a:rPr lang="en-US" dirty="0" err="1" smtClean="0"/>
              <a:t>Enterobacter</a:t>
            </a:r>
            <a:r>
              <a:rPr lang="en-US" dirty="0" smtClean="0"/>
              <a:t>/Pseudomonas</a:t>
            </a:r>
          </a:p>
          <a:p>
            <a:pPr>
              <a:buNone/>
            </a:pPr>
            <a:r>
              <a:rPr lang="en-US" dirty="0" smtClean="0"/>
              <a:t>Rare</a:t>
            </a:r>
          </a:p>
          <a:p>
            <a:pPr>
              <a:buNone/>
            </a:pPr>
            <a:r>
              <a:rPr lang="en-US" dirty="0" smtClean="0"/>
              <a:t>A/C IE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HACEK</a:t>
            </a:r>
            <a:r>
              <a:rPr lang="en-IN" b="1" dirty="0" smtClean="0"/>
              <a:t> </a:t>
            </a:r>
            <a:r>
              <a:rPr lang="en-IN" dirty="0" smtClean="0"/>
              <a:t>(</a:t>
            </a:r>
            <a:r>
              <a:rPr lang="en-IN" dirty="0" err="1" smtClean="0"/>
              <a:t>Haemophilus,Aggregatibacter,Cardiobacterium</a:t>
            </a:r>
            <a:r>
              <a:rPr lang="en-IN" dirty="0" smtClean="0"/>
              <a:t> </a:t>
            </a:r>
            <a:r>
              <a:rPr lang="en-IN" dirty="0" err="1" smtClean="0"/>
              <a:t>hominis</a:t>
            </a:r>
            <a:r>
              <a:rPr lang="en-IN" dirty="0" smtClean="0"/>
              <a:t>, </a:t>
            </a:r>
            <a:r>
              <a:rPr lang="en-IN" dirty="0" err="1" smtClean="0"/>
              <a:t>Eikenella,Kingela</a:t>
            </a:r>
            <a:r>
              <a:rPr lang="en-IN" dirty="0" smtClean="0"/>
              <a:t>)</a:t>
            </a:r>
          </a:p>
          <a:p>
            <a:pPr>
              <a:buNone/>
            </a:pPr>
            <a:r>
              <a:rPr lang="en-US" dirty="0" err="1" smtClean="0"/>
              <a:t>Orapharynx</a:t>
            </a:r>
            <a:r>
              <a:rPr lang="en-US" dirty="0" smtClean="0"/>
              <a:t>/URT</a:t>
            </a:r>
          </a:p>
          <a:p>
            <a:pPr>
              <a:buNone/>
            </a:pPr>
            <a:r>
              <a:rPr lang="en-US" dirty="0" smtClean="0"/>
              <a:t>Slow growing/indolent/min symptoms/large </a:t>
            </a:r>
            <a:r>
              <a:rPr lang="en-US" dirty="0" err="1" smtClean="0"/>
              <a:t>veg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Embolism common/large </a:t>
            </a:r>
            <a:r>
              <a:rPr lang="en-US" dirty="0" err="1" smtClean="0"/>
              <a:t>veg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Ceftriaxone</a:t>
            </a:r>
            <a:r>
              <a:rPr lang="en-US" dirty="0" smtClean="0"/>
              <a:t>-DOC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Fungal </a:t>
            </a:r>
          </a:p>
          <a:p>
            <a:pPr>
              <a:buNone/>
            </a:pPr>
            <a:r>
              <a:rPr lang="en-US" dirty="0" smtClean="0"/>
              <a:t>Extremely rare</a:t>
            </a:r>
          </a:p>
          <a:p>
            <a:pPr>
              <a:buNone/>
            </a:pPr>
            <a:r>
              <a:rPr lang="en-US" dirty="0" smtClean="0"/>
              <a:t>M/C Candida</a:t>
            </a:r>
          </a:p>
          <a:p>
            <a:pPr>
              <a:buNone/>
            </a:pPr>
            <a:r>
              <a:rPr lang="en-US" dirty="0" smtClean="0"/>
              <a:t>Prosthetic valve</a:t>
            </a:r>
          </a:p>
          <a:p>
            <a:pPr>
              <a:buNone/>
            </a:pPr>
            <a:r>
              <a:rPr lang="en-US" dirty="0" smtClean="0"/>
              <a:t>IV </a:t>
            </a:r>
            <a:r>
              <a:rPr lang="en-US" dirty="0" err="1" smtClean="0"/>
              <a:t>Antifungal+Surgical</a:t>
            </a:r>
            <a:r>
              <a:rPr lang="en-US" dirty="0" smtClean="0"/>
              <a:t> repair needed</a:t>
            </a:r>
          </a:p>
          <a:p>
            <a:pPr>
              <a:buNone/>
            </a:pPr>
            <a:r>
              <a:rPr lang="en-US" dirty="0" smtClean="0"/>
              <a:t>Lifelong </a:t>
            </a:r>
            <a:r>
              <a:rPr lang="en-US" dirty="0" err="1" smtClean="0"/>
              <a:t>antifungals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2058" y="497776"/>
            <a:ext cx="30143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Pathogenesis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79017" y="1572511"/>
            <a:ext cx="6896734" cy="3894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Both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patient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microbial </a:t>
            </a:r>
            <a:r>
              <a:rPr sz="2400" b="1" spc="-20" dirty="0">
                <a:latin typeface="Calibri"/>
                <a:cs typeface="Calibri"/>
              </a:rPr>
              <a:t>factors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contribute</a:t>
            </a:r>
            <a:r>
              <a:rPr sz="2400" b="1" spc="-10" smtClean="0">
                <a:latin typeface="Calibri"/>
                <a:cs typeface="Calibri"/>
              </a:rPr>
              <a:t>.</a:t>
            </a:r>
            <a:r>
              <a:rPr sz="2400" b="1" spc="-5" smtClean="0">
                <a:latin typeface="Calibri"/>
                <a:cs typeface="Calibri"/>
              </a:rPr>
              <a:t> </a:t>
            </a:r>
            <a:endParaRPr lang="en-US" sz="2400" b="1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16599"/>
              </a:lnSpc>
              <a:spcBef>
                <a:spcPts val="100"/>
              </a:spcBef>
            </a:pPr>
            <a:endParaRPr lang="en-US" sz="2400" spc="-5" dirty="0">
              <a:latin typeface="Calibri"/>
              <a:cs typeface="Calibri"/>
            </a:endParaRPr>
          </a:p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2400" spc="-5" smtClean="0">
                <a:latin typeface="Calibri"/>
                <a:cs typeface="Calibri"/>
              </a:rPr>
              <a:t>Endothelial </a:t>
            </a:r>
            <a:r>
              <a:rPr sz="2400" dirty="0">
                <a:latin typeface="Calibri"/>
                <a:cs typeface="Calibri"/>
              </a:rPr>
              <a:t>injury – </a:t>
            </a:r>
            <a:r>
              <a:rPr sz="2400" spc="-10" dirty="0">
                <a:latin typeface="Calibri"/>
                <a:cs typeface="Calibri"/>
              </a:rPr>
              <a:t>trauma 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turbulance </a:t>
            </a:r>
            <a:r>
              <a:rPr sz="2400">
                <a:latin typeface="Calibri"/>
                <a:cs typeface="Calibri"/>
              </a:rPr>
              <a:t>, </a:t>
            </a:r>
            <a:r>
              <a:rPr sz="2400" spc="-10" smtClean="0">
                <a:latin typeface="Calibri"/>
                <a:cs typeface="Calibri"/>
              </a:rPr>
              <a:t>inflammatio</a:t>
            </a:r>
            <a:r>
              <a:rPr lang="en-US" sz="2400" spc="-10" dirty="0" smtClean="0">
                <a:latin typeface="Calibri"/>
                <a:cs typeface="Calibri"/>
              </a:rPr>
              <a:t>n</a:t>
            </a:r>
            <a:endParaRPr lang="en-US" sz="2400" spc="-10" dirty="0">
              <a:latin typeface="Calibri"/>
              <a:cs typeface="Calibri"/>
            </a:endParaRPr>
          </a:p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2400" spc="-10" smtClean="0">
                <a:latin typeface="Calibri"/>
                <a:cs typeface="Calibri"/>
              </a:rPr>
              <a:t> </a:t>
            </a:r>
            <a:r>
              <a:rPr sz="2400" spc="-530" smtClean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Formation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platelet </a:t>
            </a:r>
            <a:r>
              <a:rPr sz="2400" spc="-10">
                <a:latin typeface="Calibri"/>
                <a:cs typeface="Calibri"/>
              </a:rPr>
              <a:t>fibrin </a:t>
            </a:r>
            <a:r>
              <a:rPr sz="2400" spc="-5" smtClean="0">
                <a:latin typeface="Calibri"/>
                <a:cs typeface="Calibri"/>
              </a:rPr>
              <a:t>nidus</a:t>
            </a:r>
            <a:endParaRPr lang="en-US" sz="24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16599"/>
              </a:lnSpc>
              <a:spcBef>
                <a:spcPts val="100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1233805" algn="l"/>
              </a:tabLst>
            </a:pPr>
            <a:r>
              <a:rPr sz="2400" spc="-5" dirty="0">
                <a:latin typeface="Calibri"/>
                <a:cs typeface="Calibri"/>
              </a:rPr>
              <a:t>Bacterial	adhesion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 spc="-15" smtClean="0">
                <a:latin typeface="Calibri"/>
                <a:cs typeface="Calibri"/>
              </a:rPr>
              <a:t>invasion</a:t>
            </a:r>
            <a:endParaRPr lang="en-US" sz="2400" spc="-1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1233805" algn="l"/>
              </a:tabLst>
            </a:pPr>
            <a:endParaRPr sz="2400">
              <a:latin typeface="Calibri"/>
              <a:cs typeface="Calibri"/>
            </a:endParaRPr>
          </a:p>
          <a:p>
            <a:pPr marL="12700" marR="92710">
              <a:lnSpc>
                <a:spcPct val="100000"/>
              </a:lnSpc>
              <a:spcBef>
                <a:spcPts val="480"/>
              </a:spcBef>
              <a:tabLst>
                <a:tab pos="1214755" algn="l"/>
                <a:tab pos="1818639" algn="l"/>
              </a:tabLst>
            </a:pPr>
            <a:r>
              <a:rPr sz="2400" spc="-10" dirty="0">
                <a:latin typeface="Calibri"/>
                <a:cs typeface="Calibri"/>
              </a:rPr>
              <a:t>Microbial growth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secondary </a:t>
            </a:r>
            <a:r>
              <a:rPr sz="2400" spc="-10" dirty="0">
                <a:latin typeface="Calibri"/>
                <a:cs typeface="Calibri"/>
              </a:rPr>
              <a:t>accumulation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more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platelets	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>
                <a:latin typeface="Calibri"/>
                <a:cs typeface="Calibri"/>
              </a:rPr>
              <a:t>	</a:t>
            </a:r>
            <a:r>
              <a:rPr sz="2400" spc="-10" smtClean="0">
                <a:latin typeface="Calibri"/>
                <a:cs typeface="Calibri"/>
              </a:rPr>
              <a:t>fibrin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23240" y="1328305"/>
            <a:ext cx="8072755" cy="10341293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&gt; HISTORY</a:t>
            </a:r>
          </a:p>
          <a:p>
            <a:pPr>
              <a:buNone/>
            </a:pPr>
            <a:r>
              <a:rPr lang="en-US" sz="2000" b="1" dirty="0" smtClean="0"/>
              <a:t>&gt;DEFINITION</a:t>
            </a:r>
          </a:p>
          <a:p>
            <a:pPr>
              <a:buNone/>
            </a:pPr>
            <a:r>
              <a:rPr lang="en-US" sz="2000" b="1" dirty="0" smtClean="0"/>
              <a:t>&gt;CLASSIFICATION</a:t>
            </a:r>
          </a:p>
          <a:p>
            <a:pPr>
              <a:buNone/>
            </a:pPr>
            <a:r>
              <a:rPr lang="en-US" sz="2000" b="1" dirty="0" smtClean="0"/>
              <a:t> &gt; MICROBIOLOGY</a:t>
            </a:r>
          </a:p>
          <a:p>
            <a:pPr>
              <a:buNone/>
            </a:pPr>
            <a:r>
              <a:rPr lang="en-US" sz="2000" b="1" dirty="0" smtClean="0"/>
              <a:t> &gt;PATHOGENESIS</a:t>
            </a:r>
          </a:p>
          <a:p>
            <a:pPr>
              <a:buNone/>
            </a:pPr>
            <a:r>
              <a:rPr lang="en-US" sz="2000" b="1" dirty="0" smtClean="0"/>
              <a:t>&gt;PREDISPOSING CONDITIONS</a:t>
            </a:r>
          </a:p>
          <a:p>
            <a:pPr>
              <a:buNone/>
            </a:pPr>
            <a:r>
              <a:rPr lang="en-US" sz="2000" b="1" dirty="0" smtClean="0"/>
              <a:t>&gt;CLINICAL FEATURES</a:t>
            </a:r>
          </a:p>
          <a:p>
            <a:pPr>
              <a:buNone/>
            </a:pPr>
            <a:r>
              <a:rPr lang="en-US" sz="2000" b="1" dirty="0" smtClean="0"/>
              <a:t>&gt; DIAGNOSIS</a:t>
            </a:r>
          </a:p>
          <a:p>
            <a:pPr>
              <a:buNone/>
            </a:pPr>
            <a:r>
              <a:rPr lang="en-US" sz="2000" b="1" dirty="0" smtClean="0"/>
              <a:t>&gt;MANAGEMENT</a:t>
            </a:r>
          </a:p>
          <a:p>
            <a:pPr>
              <a:buNone/>
            </a:pPr>
            <a:r>
              <a:rPr lang="en-US" sz="2000" b="1" dirty="0" smtClean="0"/>
              <a:t>&gt;COMPLICATIONS</a:t>
            </a:r>
          </a:p>
          <a:p>
            <a:pPr>
              <a:buNone/>
            </a:pPr>
            <a:r>
              <a:rPr lang="en-US" sz="2000" b="1" dirty="0" smtClean="0"/>
              <a:t>&gt;PROPHYLLAXIS</a:t>
            </a:r>
          </a:p>
          <a:p>
            <a:pPr>
              <a:buNone/>
            </a:pPr>
            <a:r>
              <a:rPr lang="en-US" sz="2000" b="1" dirty="0" smtClean="0"/>
              <a:t>&gt;CLINICAL TRIALS</a:t>
            </a:r>
          </a:p>
          <a:p>
            <a:pPr>
              <a:buNone/>
            </a:pPr>
            <a:r>
              <a:rPr lang="en-US" sz="2000" b="1" dirty="0" smtClean="0"/>
              <a:t>&gt;QUESTIONS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339" y="310946"/>
            <a:ext cx="2893695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dirty="0"/>
              <a:t>IE</a:t>
            </a:r>
            <a:r>
              <a:rPr sz="3550" spc="-75" dirty="0"/>
              <a:t> </a:t>
            </a:r>
            <a:r>
              <a:rPr sz="3550" spc="-5" dirty="0"/>
              <a:t>pathogenesis</a:t>
            </a:r>
            <a:endParaRPr sz="35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273" y="1199524"/>
            <a:ext cx="6355085" cy="542844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497" y="558977"/>
            <a:ext cx="506110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Location</a:t>
            </a:r>
            <a:r>
              <a:rPr sz="3600" spc="-35" dirty="0"/>
              <a:t> </a:t>
            </a:r>
            <a:r>
              <a:rPr sz="3600" spc="-5" dirty="0"/>
              <a:t>of</a:t>
            </a:r>
            <a:r>
              <a:rPr sz="3600" spc="-35" dirty="0"/>
              <a:t> </a:t>
            </a:r>
            <a:r>
              <a:rPr sz="3600" spc="-20" dirty="0"/>
              <a:t>vegetations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600" y="1371601"/>
            <a:ext cx="8610599" cy="5211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313680" algn="l"/>
              </a:tabLst>
            </a:pPr>
            <a:r>
              <a:rPr lang="en-US" sz="2400" b="1" spc="-15" dirty="0" smtClean="0">
                <a:latin typeface="Calibri"/>
                <a:cs typeface="Calibri"/>
              </a:rPr>
              <a:t>LOW PRESSURE SIDE OF A HIGH PRESSURE JET(debris deposition)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313680" algn="l"/>
              </a:tabLst>
            </a:pPr>
            <a:endParaRPr lang="en-US" sz="2400" spc="-1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313680" algn="l"/>
              </a:tabLst>
            </a:pPr>
            <a:endParaRPr lang="en-US" sz="2400" spc="-15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313680" algn="l"/>
              </a:tabLst>
            </a:pPr>
            <a:r>
              <a:rPr sz="2400" spc="-15" smtClean="0">
                <a:latin typeface="Calibri"/>
                <a:cs typeface="Calibri"/>
              </a:rPr>
              <a:t>Atrial</a:t>
            </a:r>
            <a:r>
              <a:rPr sz="2400" smtClean="0">
                <a:latin typeface="Calibri"/>
                <a:cs typeface="Calibri"/>
              </a:rPr>
              <a:t> </a:t>
            </a:r>
            <a:r>
              <a:rPr sz="2400" spc="-10" smtClean="0">
                <a:latin typeface="Calibri"/>
                <a:cs typeface="Calibri"/>
              </a:rPr>
              <a:t>surface</a:t>
            </a:r>
            <a:r>
              <a:rPr sz="2400" spc="10" smtClean="0">
                <a:latin typeface="Calibri"/>
                <a:cs typeface="Calibri"/>
              </a:rPr>
              <a:t> </a:t>
            </a:r>
            <a:r>
              <a:rPr sz="2400" spc="-5" smtClean="0">
                <a:latin typeface="Calibri"/>
                <a:cs typeface="Calibri"/>
              </a:rPr>
              <a:t>of</a:t>
            </a:r>
            <a:r>
              <a:rPr sz="2400" spc="10" smtClean="0">
                <a:latin typeface="Calibri"/>
                <a:cs typeface="Calibri"/>
              </a:rPr>
              <a:t> </a:t>
            </a:r>
            <a:r>
              <a:rPr sz="2400" spc="-15" smtClean="0">
                <a:latin typeface="Calibri"/>
                <a:cs typeface="Calibri"/>
              </a:rPr>
              <a:t>incompetent</a:t>
            </a:r>
            <a:r>
              <a:rPr sz="2400" spc="10" smtClean="0">
                <a:latin typeface="Calibri"/>
                <a:cs typeface="Calibri"/>
              </a:rPr>
              <a:t> </a:t>
            </a:r>
            <a:r>
              <a:rPr sz="2400" spc="-55" smtClean="0">
                <a:latin typeface="Calibri"/>
                <a:cs typeface="Calibri"/>
              </a:rPr>
              <a:t>AV</a:t>
            </a:r>
            <a:r>
              <a:rPr sz="2400" spc="5" smtClean="0">
                <a:latin typeface="Calibri"/>
                <a:cs typeface="Calibri"/>
              </a:rPr>
              <a:t> </a:t>
            </a:r>
            <a:r>
              <a:rPr sz="2400" spc="-15" smtClean="0">
                <a:latin typeface="Calibri"/>
                <a:cs typeface="Calibri"/>
              </a:rPr>
              <a:t>valves</a:t>
            </a:r>
            <a:r>
              <a:rPr sz="2400" spc="5" smtClean="0">
                <a:latin typeface="Calibri"/>
                <a:cs typeface="Calibri"/>
              </a:rPr>
              <a:t> </a:t>
            </a:r>
            <a:endParaRPr lang="en-US" sz="24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313680" algn="l"/>
              </a:tabLst>
            </a:pPr>
            <a:endParaRPr lang="en-US" sz="24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313680" algn="l"/>
              </a:tabLst>
            </a:pPr>
            <a:r>
              <a:rPr lang="en-US" sz="2400" spc="-10" dirty="0" err="1" smtClean="0">
                <a:latin typeface="Calibri"/>
                <a:cs typeface="Calibri"/>
              </a:rPr>
              <a:t>Ve</a:t>
            </a:r>
            <a:r>
              <a:rPr sz="2400" spc="-10" smtClean="0">
                <a:latin typeface="Calibri"/>
                <a:cs typeface="Calibri"/>
              </a:rPr>
              <a:t>ntricular surface </a:t>
            </a:r>
            <a:r>
              <a:rPr sz="2400" spc="-530" smtClean="0">
                <a:latin typeface="Calibri"/>
                <a:cs typeface="Calibri"/>
              </a:rPr>
              <a:t> </a:t>
            </a:r>
            <a:r>
              <a:rPr sz="2400" spc="-5" smtClean="0">
                <a:latin typeface="Calibri"/>
                <a:cs typeface="Calibri"/>
              </a:rPr>
              <a:t>of</a:t>
            </a:r>
            <a:r>
              <a:rPr sz="2400" spc="-15" smtClean="0">
                <a:latin typeface="Calibri"/>
                <a:cs typeface="Calibri"/>
              </a:rPr>
              <a:t> incompetent</a:t>
            </a:r>
            <a:r>
              <a:rPr sz="2400" smtClean="0">
                <a:latin typeface="Calibri"/>
                <a:cs typeface="Calibri"/>
              </a:rPr>
              <a:t> </a:t>
            </a:r>
            <a:r>
              <a:rPr sz="2400" spc="-5" smtClean="0">
                <a:latin typeface="Calibri"/>
                <a:cs typeface="Calibri"/>
              </a:rPr>
              <a:t>semilunar </a:t>
            </a:r>
            <a:r>
              <a:rPr sz="2400" spc="-15" smtClean="0">
                <a:latin typeface="Calibri"/>
                <a:cs typeface="Calibri"/>
              </a:rPr>
              <a:t>valves</a:t>
            </a:r>
            <a:endParaRPr lang="en-US" sz="2400" spc="-15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313680" algn="l"/>
              </a:tabLst>
            </a:pPr>
            <a:endParaRPr sz="2400">
              <a:latin typeface="Calibri"/>
              <a:cs typeface="Calibri"/>
            </a:endParaRPr>
          </a:p>
          <a:p>
            <a:pPr marL="12700" marR="958850">
              <a:lnSpc>
                <a:spcPct val="100000"/>
              </a:lnSpc>
              <a:spcBef>
                <a:spcPts val="480"/>
              </a:spcBef>
              <a:tabLst>
                <a:tab pos="4126229" algn="l"/>
              </a:tabLst>
            </a:pP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VSD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RV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defect	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tricuspid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pulmonic </a:t>
            </a:r>
            <a:r>
              <a:rPr sz="2400" spc="-10" smtClean="0">
                <a:latin typeface="Calibri"/>
                <a:cs typeface="Calibri"/>
              </a:rPr>
              <a:t>valves</a:t>
            </a:r>
            <a:endParaRPr lang="en-US" sz="2400" spc="-10" dirty="0" smtClean="0">
              <a:latin typeface="Calibri"/>
              <a:cs typeface="Calibri"/>
            </a:endParaRPr>
          </a:p>
          <a:p>
            <a:pPr marL="12700" marR="958850">
              <a:lnSpc>
                <a:spcPct val="100000"/>
              </a:lnSpc>
              <a:spcBef>
                <a:spcPts val="480"/>
              </a:spcBef>
              <a:tabLst>
                <a:tab pos="4126229" algn="l"/>
              </a:tabLst>
            </a:pPr>
            <a:endParaRPr sz="2400">
              <a:latin typeface="Calibri"/>
              <a:cs typeface="Calibri"/>
            </a:endParaRPr>
          </a:p>
          <a:p>
            <a:pPr marL="12700" marR="574675">
              <a:lnSpc>
                <a:spcPct val="100000"/>
              </a:lnSpc>
              <a:spcBef>
                <a:spcPts val="480"/>
              </a:spcBef>
              <a:tabLst>
                <a:tab pos="1767205" algn="l"/>
              </a:tabLst>
            </a:pP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5">
                <a:latin typeface="Calibri"/>
                <a:cs typeface="Calibri"/>
              </a:rPr>
              <a:t>AR</a:t>
            </a:r>
            <a:r>
              <a:rPr sz="2400" spc="5">
                <a:latin typeface="Calibri"/>
                <a:cs typeface="Calibri"/>
              </a:rPr>
              <a:t> </a:t>
            </a:r>
            <a:r>
              <a:rPr lang="en-US" sz="2400" spc="-20" dirty="0">
                <a:latin typeface="Calibri"/>
                <a:cs typeface="Calibri"/>
              </a:rPr>
              <a:t>-</a:t>
            </a:r>
            <a:r>
              <a:rPr sz="2400" smtClean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chordae </a:t>
            </a:r>
            <a:r>
              <a:rPr sz="2400" spc="-5" dirty="0">
                <a:latin typeface="Calibri"/>
                <a:cs typeface="Calibri"/>
              </a:rPr>
              <a:t>tendineae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anterior leaflet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mitral </a:t>
            </a:r>
            <a:r>
              <a:rPr sz="2400" spc="-15" smtClean="0">
                <a:latin typeface="Calibri"/>
                <a:cs typeface="Calibri"/>
              </a:rPr>
              <a:t>valve</a:t>
            </a:r>
            <a:endParaRPr lang="en-US" sz="2400" spc="-15" dirty="0" smtClean="0">
              <a:latin typeface="Calibri"/>
              <a:cs typeface="Calibri"/>
            </a:endParaRPr>
          </a:p>
          <a:p>
            <a:pPr marL="12700" marR="574675">
              <a:lnSpc>
                <a:spcPct val="100000"/>
              </a:lnSpc>
              <a:spcBef>
                <a:spcPts val="480"/>
              </a:spcBef>
              <a:tabLst>
                <a:tab pos="1767205" algn="l"/>
              </a:tabLst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880744" algn="l"/>
              </a:tabLst>
            </a:pPr>
            <a:r>
              <a:rPr sz="2400" spc="-5">
                <a:latin typeface="Calibri"/>
                <a:cs typeface="Calibri"/>
              </a:rPr>
              <a:t>In </a:t>
            </a:r>
            <a:r>
              <a:rPr sz="2400" spc="-5" smtClean="0">
                <a:latin typeface="Calibri"/>
                <a:cs typeface="Calibri"/>
              </a:rPr>
              <a:t>MR</a:t>
            </a:r>
            <a:r>
              <a:rPr lang="en-US" sz="2400" spc="-5" dirty="0">
                <a:latin typeface="Calibri"/>
                <a:cs typeface="Calibri"/>
              </a:rPr>
              <a:t>-</a:t>
            </a:r>
            <a:r>
              <a:rPr sz="2400" spc="-15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atrial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wall</a:t>
            </a:r>
            <a:r>
              <a:rPr sz="2400" spc="-10" dirty="0">
                <a:latin typeface="Calibri"/>
                <a:cs typeface="Calibri"/>
              </a:rPr>
              <a:t> where jet </a:t>
            </a:r>
            <a:r>
              <a:rPr sz="2400" spc="-20" dirty="0">
                <a:latin typeface="Calibri"/>
                <a:cs typeface="Calibri"/>
              </a:rPr>
              <a:t>strikes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497" y="558977"/>
            <a:ext cx="4327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Location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spc="-20" dirty="0"/>
              <a:t>vegetations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854365"/>
            <a:ext cx="5943244" cy="395387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61" y="284657"/>
            <a:ext cx="8005876" cy="5539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VEGETATIONS</a:t>
            </a:r>
            <a:endParaRPr lang="en-IN" dirty="0"/>
          </a:p>
        </p:txBody>
      </p:sp>
      <p:pic>
        <p:nvPicPr>
          <p:cNvPr id="4099" name="Picture 3" descr="C:\Users\user\Desktop\New folder (3)\Screenshot_20221121-210317_Chrome B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503" y="558977"/>
            <a:ext cx="7221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Predisposing</a:t>
            </a:r>
            <a:r>
              <a:rPr spc="-5" dirty="0"/>
              <a:t> </a:t>
            </a:r>
            <a:r>
              <a:rPr spc="-10" dirty="0"/>
              <a:t>Conditions</a:t>
            </a:r>
            <a:r>
              <a:rPr spc="-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spc="-20" dirty="0"/>
              <a:t>native</a:t>
            </a:r>
            <a:r>
              <a:rPr spc="-10" dirty="0"/>
              <a:t> </a:t>
            </a:r>
            <a:r>
              <a:rPr spc="-20" dirty="0"/>
              <a:t>valve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85" y="1828431"/>
            <a:ext cx="8788360" cy="388584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604697"/>
            <a:ext cx="6477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Predisposing</a:t>
            </a:r>
            <a:r>
              <a:rPr spc="-35" dirty="0"/>
              <a:t> </a:t>
            </a:r>
            <a:r>
              <a:rPr spc="-10" dirty="0"/>
              <a:t>Conditions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0123" y="1763630"/>
            <a:ext cx="4930303" cy="41677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1975" y="558977"/>
            <a:ext cx="380602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Clinical</a:t>
            </a:r>
            <a:r>
              <a:rPr spc="-35" dirty="0"/>
              <a:t> </a:t>
            </a:r>
            <a:r>
              <a:rPr spc="-25" dirty="0"/>
              <a:t>Features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600" y="1633220"/>
            <a:ext cx="8915400" cy="64607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343015" algn="l"/>
              </a:tabLst>
            </a:pPr>
            <a:r>
              <a:rPr sz="2400" spc="-10" dirty="0">
                <a:latin typeface="Calibri"/>
                <a:cs typeface="Calibri"/>
              </a:rPr>
              <a:t>Interval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b/w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bacteremia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onset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>
                <a:latin typeface="Calibri"/>
                <a:cs typeface="Calibri"/>
              </a:rPr>
              <a:t>symptoms</a:t>
            </a:r>
            <a:r>
              <a:rPr sz="2400" spc="-5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-</a:t>
            </a:r>
            <a:r>
              <a:rPr sz="2400">
                <a:latin typeface="Calibri"/>
                <a:cs typeface="Calibri"/>
              </a:rPr>
              <a:t>	</a:t>
            </a:r>
            <a:endParaRPr lang="en-US" sz="2400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343015" algn="l"/>
              </a:tabLst>
            </a:pPr>
            <a:r>
              <a:rPr sz="2400" smtClean="0">
                <a:latin typeface="Calibri"/>
                <a:cs typeface="Calibri"/>
              </a:rPr>
              <a:t>&lt;</a:t>
            </a:r>
            <a:r>
              <a:rPr sz="2400" spc="-35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wks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80%</a:t>
            </a:r>
            <a:r>
              <a:rPr sz="2400" spc="-5" dirty="0">
                <a:latin typeface="Calibri"/>
                <a:cs typeface="Calibri"/>
              </a:rPr>
              <a:t> of</a:t>
            </a:r>
            <a:r>
              <a:rPr sz="2400" spc="-10" dirty="0">
                <a:latin typeface="Calibri"/>
                <a:cs typeface="Calibri"/>
              </a:rPr>
              <a:t> pts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with </a:t>
            </a:r>
            <a:r>
              <a:rPr sz="2400" spc="-5" smtClean="0">
                <a:latin typeface="Calibri"/>
                <a:cs typeface="Calibri"/>
              </a:rPr>
              <a:t>NVE</a:t>
            </a:r>
            <a:endParaRPr lang="en-US" sz="24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343015" algn="l"/>
              </a:tabLst>
            </a:pPr>
            <a:endParaRPr sz="2400">
              <a:latin typeface="Calibri"/>
              <a:cs typeface="Calibri"/>
            </a:endParaRPr>
          </a:p>
          <a:p>
            <a:pPr marL="12700" marR="141605">
              <a:lnSpc>
                <a:spcPct val="100000"/>
              </a:lnSpc>
              <a:spcBef>
                <a:spcPts val="480"/>
              </a:spcBef>
            </a:pPr>
            <a:r>
              <a:rPr sz="2400" spc="-20" dirty="0">
                <a:latin typeface="Calibri"/>
                <a:cs typeface="Calibri"/>
              </a:rPr>
              <a:t>May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prolonged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candidemia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causing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perioperative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infection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>
                <a:latin typeface="Calibri"/>
                <a:cs typeface="Calibri"/>
              </a:rPr>
              <a:t>prosthetic</a:t>
            </a:r>
            <a:r>
              <a:rPr sz="2400">
                <a:latin typeface="Calibri"/>
                <a:cs typeface="Calibri"/>
              </a:rPr>
              <a:t> </a:t>
            </a:r>
            <a:r>
              <a:rPr sz="2400" spc="-10" smtClean="0">
                <a:latin typeface="Calibri"/>
                <a:cs typeface="Calibri"/>
              </a:rPr>
              <a:t>valves</a:t>
            </a:r>
            <a:endParaRPr lang="en-US" sz="2400" spc="-10" dirty="0" smtClean="0">
              <a:latin typeface="Calibri"/>
              <a:cs typeface="Calibri"/>
            </a:endParaRPr>
          </a:p>
          <a:p>
            <a:pPr marL="12700" marR="141605">
              <a:lnSpc>
                <a:spcPct val="100000"/>
              </a:lnSpc>
              <a:spcBef>
                <a:spcPts val="480"/>
              </a:spcBef>
            </a:pPr>
            <a:endParaRPr lang="en-US" sz="2400" spc="-10" dirty="0">
              <a:latin typeface="Calibri"/>
              <a:cs typeface="Calibri"/>
            </a:endParaRPr>
          </a:p>
          <a:p>
            <a:pPr marL="12700" marR="141605">
              <a:lnSpc>
                <a:spcPct val="100000"/>
              </a:lnSpc>
              <a:spcBef>
                <a:spcPts val="480"/>
              </a:spcBef>
            </a:pPr>
            <a:endParaRPr sz="2400">
              <a:latin typeface="Calibri"/>
              <a:cs typeface="Calibri"/>
            </a:endParaRPr>
          </a:p>
          <a:p>
            <a:pPr marL="12700" marR="30480">
              <a:lnSpc>
                <a:spcPct val="100000"/>
              </a:lnSpc>
              <a:spcBef>
                <a:spcPts val="480"/>
              </a:spcBef>
            </a:pPr>
            <a:r>
              <a:rPr sz="2400" spc="-15" dirty="0">
                <a:latin typeface="Calibri"/>
                <a:cs typeface="Calibri"/>
              </a:rPr>
              <a:t>Fever</a:t>
            </a:r>
            <a:r>
              <a:rPr sz="2400" spc="-5" dirty="0">
                <a:latin typeface="Calibri"/>
                <a:cs typeface="Calibri"/>
              </a:rPr>
              <a:t> is </a:t>
            </a:r>
            <a:r>
              <a:rPr sz="2400" spc="-15" dirty="0">
                <a:latin typeface="Calibri"/>
                <a:cs typeface="Calibri"/>
              </a:rPr>
              <a:t>universal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symptom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absent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60" dirty="0">
                <a:latin typeface="Calibri"/>
                <a:cs typeface="Calibri"/>
              </a:rPr>
              <a:t>CHF,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severe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debility or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CRF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)</a:t>
            </a:r>
            <a:endParaRPr lang="en-US" sz="2400" dirty="0" smtClean="0">
              <a:latin typeface="Calibri"/>
              <a:cs typeface="Calibri"/>
            </a:endParaRPr>
          </a:p>
          <a:p>
            <a:pPr marL="12700" marR="30480">
              <a:lnSpc>
                <a:spcPct val="100000"/>
              </a:lnSpc>
              <a:spcBef>
                <a:spcPts val="480"/>
              </a:spcBef>
            </a:pPr>
            <a:r>
              <a:rPr lang="en-US" sz="2400" dirty="0" smtClean="0">
                <a:latin typeface="Calibri"/>
                <a:cs typeface="Calibri"/>
              </a:rPr>
              <a:t>(</a:t>
            </a:r>
            <a:r>
              <a:rPr lang="en-US" sz="2400" dirty="0" err="1" smtClean="0">
                <a:latin typeface="Calibri"/>
                <a:cs typeface="Calibri"/>
              </a:rPr>
              <a:t>FEVER+Antibiotics</a:t>
            </a:r>
            <a:r>
              <a:rPr lang="en-US" sz="2400" dirty="0" smtClean="0">
                <a:latin typeface="Calibri"/>
                <a:cs typeface="Calibri"/>
              </a:rPr>
              <a:t>-Subsides in less than 4 days-Not IE,</a:t>
            </a:r>
          </a:p>
          <a:p>
            <a:pPr marL="12700" marR="30480">
              <a:lnSpc>
                <a:spcPct val="100000"/>
              </a:lnSpc>
              <a:spcBef>
                <a:spcPts val="480"/>
              </a:spcBef>
            </a:pP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                                                                      4-7 days-Typical IE</a:t>
            </a:r>
          </a:p>
          <a:p>
            <a:pPr marL="12700" marR="30480">
              <a:lnSpc>
                <a:spcPct val="100000"/>
              </a:lnSpc>
              <a:spcBef>
                <a:spcPts val="480"/>
              </a:spcBef>
            </a:pP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                                                                         &gt;7 days-?Complicated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Dyspnea</a:t>
            </a:r>
            <a:r>
              <a:rPr lang="en-US" sz="2400" dirty="0" smtClean="0"/>
              <a:t> (20-40%) –LHF(Acute MR or </a:t>
            </a:r>
            <a:r>
              <a:rPr lang="en-US" sz="2400" dirty="0" err="1" smtClean="0"/>
              <a:t>AcuteAR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Stroke(20%)- SABE  stroke as </a:t>
            </a:r>
            <a:r>
              <a:rPr lang="en-US" sz="2400" dirty="0" err="1" smtClean="0"/>
              <a:t>presenation</a:t>
            </a:r>
            <a:endParaRPr lang="en-IN" sz="2400" dirty="0" smtClean="0"/>
          </a:p>
          <a:p>
            <a:pPr marL="12700" marR="30480">
              <a:lnSpc>
                <a:spcPct val="100000"/>
              </a:lnSpc>
              <a:spcBef>
                <a:spcPts val="480"/>
              </a:spcBef>
            </a:pP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Symptoms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marL="12700" marR="30480">
              <a:lnSpc>
                <a:spcPct val="100000"/>
              </a:lnSpc>
              <a:spcBef>
                <a:spcPts val="480"/>
              </a:spcBef>
            </a:pPr>
            <a:r>
              <a:rPr lang="en-IN" spc="-15" dirty="0">
                <a:cs typeface="Calibri"/>
              </a:rPr>
              <a:t>Fever</a:t>
            </a:r>
            <a:r>
              <a:rPr lang="en-IN" spc="-5" dirty="0">
                <a:cs typeface="Calibri"/>
              </a:rPr>
              <a:t> is </a:t>
            </a:r>
            <a:r>
              <a:rPr lang="en-IN" spc="-15" dirty="0">
                <a:cs typeface="Calibri"/>
              </a:rPr>
              <a:t>universal</a:t>
            </a:r>
            <a:r>
              <a:rPr lang="en-IN" spc="-5" dirty="0">
                <a:cs typeface="Calibri"/>
              </a:rPr>
              <a:t> </a:t>
            </a:r>
            <a:r>
              <a:rPr lang="en-IN" spc="-15" dirty="0">
                <a:cs typeface="Calibri"/>
              </a:rPr>
              <a:t>symptom</a:t>
            </a:r>
            <a:r>
              <a:rPr lang="en-IN" spc="-5" dirty="0">
                <a:cs typeface="Calibri"/>
              </a:rPr>
              <a:t> </a:t>
            </a:r>
            <a:r>
              <a:rPr lang="en-IN" dirty="0">
                <a:cs typeface="Calibri"/>
              </a:rPr>
              <a:t>(</a:t>
            </a:r>
            <a:r>
              <a:rPr lang="en-IN" spc="-5" dirty="0">
                <a:cs typeface="Calibri"/>
              </a:rPr>
              <a:t> </a:t>
            </a:r>
            <a:r>
              <a:rPr lang="en-IN" spc="-10" dirty="0">
                <a:cs typeface="Calibri"/>
              </a:rPr>
              <a:t>absent</a:t>
            </a:r>
            <a:r>
              <a:rPr lang="en-IN" dirty="0">
                <a:cs typeface="Calibri"/>
              </a:rPr>
              <a:t> </a:t>
            </a:r>
            <a:r>
              <a:rPr lang="en-IN" spc="-5" dirty="0">
                <a:cs typeface="Calibri"/>
              </a:rPr>
              <a:t>in </a:t>
            </a:r>
            <a:r>
              <a:rPr lang="en-IN" spc="-60" dirty="0">
                <a:cs typeface="Calibri"/>
              </a:rPr>
              <a:t>CHF,</a:t>
            </a:r>
            <a:r>
              <a:rPr lang="en-IN" spc="-5" dirty="0">
                <a:cs typeface="Calibri"/>
              </a:rPr>
              <a:t> </a:t>
            </a:r>
            <a:r>
              <a:rPr lang="en-IN" spc="-15" dirty="0">
                <a:cs typeface="Calibri"/>
              </a:rPr>
              <a:t>severe</a:t>
            </a:r>
            <a:r>
              <a:rPr lang="en-IN" dirty="0">
                <a:cs typeface="Calibri"/>
              </a:rPr>
              <a:t> </a:t>
            </a:r>
            <a:r>
              <a:rPr lang="en-IN" spc="-5" dirty="0">
                <a:cs typeface="Calibri"/>
              </a:rPr>
              <a:t>debility or </a:t>
            </a:r>
            <a:r>
              <a:rPr lang="en-IN" spc="-525" dirty="0">
                <a:cs typeface="Calibri"/>
              </a:rPr>
              <a:t> </a:t>
            </a:r>
            <a:r>
              <a:rPr lang="en-IN" dirty="0">
                <a:cs typeface="Calibri"/>
              </a:rPr>
              <a:t>CRF</a:t>
            </a:r>
            <a:r>
              <a:rPr lang="en-IN" spc="-15" dirty="0">
                <a:cs typeface="Calibri"/>
              </a:rPr>
              <a:t> </a:t>
            </a:r>
            <a:r>
              <a:rPr lang="en-IN" dirty="0" smtClean="0">
                <a:cs typeface="Calibri"/>
              </a:rPr>
              <a:t>)</a:t>
            </a:r>
          </a:p>
          <a:p>
            <a:pPr marL="12700" marR="30480">
              <a:lnSpc>
                <a:spcPct val="100000"/>
              </a:lnSpc>
              <a:spcBef>
                <a:spcPts val="480"/>
              </a:spcBef>
              <a:buNone/>
            </a:pPr>
            <a:r>
              <a:rPr lang="en-IN" dirty="0" err="1" smtClean="0">
                <a:cs typeface="Calibri"/>
              </a:rPr>
              <a:t>FEVER+Antibiotics</a:t>
            </a:r>
            <a:r>
              <a:rPr lang="en-IN" dirty="0" smtClean="0">
                <a:cs typeface="Calibri"/>
              </a:rPr>
              <a:t>- If it subsides in</a:t>
            </a:r>
          </a:p>
          <a:p>
            <a:pPr marL="12700" marR="30480">
              <a:lnSpc>
                <a:spcPct val="100000"/>
              </a:lnSpc>
              <a:spcBef>
                <a:spcPts val="480"/>
              </a:spcBef>
              <a:buNone/>
            </a:pPr>
            <a:r>
              <a:rPr lang="en-IN" dirty="0" smtClean="0">
                <a:cs typeface="Calibri"/>
              </a:rPr>
              <a:t>Less </a:t>
            </a:r>
            <a:r>
              <a:rPr lang="en-IN" dirty="0">
                <a:cs typeface="Calibri"/>
              </a:rPr>
              <a:t>than 4 days-Not </a:t>
            </a:r>
            <a:r>
              <a:rPr lang="en-IN" dirty="0" smtClean="0">
                <a:cs typeface="Calibri"/>
              </a:rPr>
              <a:t>IE                                                                             4-7 </a:t>
            </a:r>
            <a:r>
              <a:rPr lang="en-IN" dirty="0">
                <a:cs typeface="Calibri"/>
              </a:rPr>
              <a:t>days-Typical </a:t>
            </a:r>
            <a:r>
              <a:rPr lang="en-IN" dirty="0" smtClean="0">
                <a:cs typeface="Calibri"/>
              </a:rPr>
              <a:t>IE                                                                  </a:t>
            </a:r>
          </a:p>
          <a:p>
            <a:pPr marL="12700" marR="30480">
              <a:lnSpc>
                <a:spcPct val="100000"/>
              </a:lnSpc>
              <a:spcBef>
                <a:spcPts val="480"/>
              </a:spcBef>
              <a:buNone/>
            </a:pPr>
            <a:r>
              <a:rPr lang="en-IN" dirty="0" smtClean="0">
                <a:cs typeface="Calibri"/>
              </a:rPr>
              <a:t> </a:t>
            </a:r>
            <a:r>
              <a:rPr lang="en-IN" dirty="0">
                <a:cs typeface="Calibri"/>
              </a:rPr>
              <a:t>&gt;7 days-?</a:t>
            </a:r>
            <a:r>
              <a:rPr lang="en-IN" dirty="0" smtClean="0">
                <a:cs typeface="Calibri"/>
              </a:rPr>
              <a:t>Complicated)</a:t>
            </a:r>
            <a:endParaRPr lang="en-IN" dirty="0">
              <a:cs typeface="Calibri"/>
            </a:endParaRPr>
          </a:p>
          <a:p>
            <a:endParaRPr lang="en-IN" dirty="0" smtClean="0"/>
          </a:p>
          <a:p>
            <a:r>
              <a:rPr lang="en-IN" dirty="0" err="1" smtClean="0"/>
              <a:t>Dyspnea</a:t>
            </a:r>
            <a:r>
              <a:rPr lang="en-IN" dirty="0" smtClean="0"/>
              <a:t> (20-40%) –LHF(Acute MR or </a:t>
            </a:r>
            <a:r>
              <a:rPr lang="en-IN" dirty="0" err="1" smtClean="0"/>
              <a:t>AcuteAR</a:t>
            </a:r>
            <a:r>
              <a:rPr lang="en-IN" dirty="0" smtClean="0"/>
              <a:t>)</a:t>
            </a:r>
          </a:p>
          <a:p>
            <a:endParaRPr lang="en-IN" dirty="0" smtClean="0"/>
          </a:p>
          <a:p>
            <a:r>
              <a:rPr lang="en-IN" dirty="0" smtClean="0"/>
              <a:t>Stroke(20%)- SABE  stroke as </a:t>
            </a:r>
            <a:r>
              <a:rPr lang="en-IN" dirty="0" err="1" smtClean="0"/>
              <a:t>presenation</a:t>
            </a:r>
            <a:endParaRPr lang="en-IN" dirty="0" smtClean="0"/>
          </a:p>
          <a:p>
            <a:endParaRPr lang="en-US" dirty="0"/>
          </a:p>
          <a:p>
            <a:r>
              <a:rPr lang="en-US" dirty="0" err="1" smtClean="0"/>
              <a:t>Anorexia,weight</a:t>
            </a:r>
            <a:r>
              <a:rPr lang="en-US" dirty="0" smtClean="0"/>
              <a:t> loss, </a:t>
            </a:r>
            <a:r>
              <a:rPr lang="en-US" dirty="0" err="1" smtClean="0"/>
              <a:t>malaise,myalgia</a:t>
            </a:r>
            <a:endParaRPr lang="en-IN" dirty="0" smtClean="0"/>
          </a:p>
          <a:p>
            <a:endParaRPr lang="en-US" dirty="0"/>
          </a:p>
          <a:p>
            <a:endParaRPr lang="en-IN" dirty="0" smtClean="0"/>
          </a:p>
          <a:p>
            <a:pPr marL="12700" marR="30480">
              <a:lnSpc>
                <a:spcPct val="100000"/>
              </a:lnSpc>
              <a:spcBef>
                <a:spcPts val="480"/>
              </a:spcBef>
            </a:pPr>
            <a:endParaRPr lang="en-IN" dirty="0">
              <a:cs typeface="Calibri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61" y="1"/>
            <a:ext cx="8005876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SIGNS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23240" y="685800"/>
            <a:ext cx="8072755" cy="5791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MURMUR –CHANGING CHARACTER /NEW ONSET</a:t>
            </a:r>
          </a:p>
          <a:p>
            <a:endParaRPr lang="en-US" dirty="0" smtClean="0"/>
          </a:p>
          <a:p>
            <a:r>
              <a:rPr lang="en-US" dirty="0" smtClean="0"/>
              <a:t>PETICHAE</a:t>
            </a:r>
          </a:p>
          <a:p>
            <a:endParaRPr lang="en-US" dirty="0" smtClean="0"/>
          </a:p>
          <a:p>
            <a:r>
              <a:rPr lang="en-US" dirty="0" smtClean="0"/>
              <a:t>SPLENOMEGALY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OSLERS NODES</a:t>
            </a:r>
          </a:p>
          <a:p>
            <a:endParaRPr lang="en-US" dirty="0" smtClean="0"/>
          </a:p>
          <a:p>
            <a:r>
              <a:rPr lang="en-US" dirty="0" smtClean="0"/>
              <a:t>SPLINTER HAEMORHHAGES</a:t>
            </a:r>
          </a:p>
          <a:p>
            <a:endParaRPr lang="en-US" dirty="0" smtClean="0"/>
          </a:p>
          <a:p>
            <a:r>
              <a:rPr lang="en-US" dirty="0" smtClean="0"/>
              <a:t>JANEWAY LESIONS</a:t>
            </a:r>
          </a:p>
          <a:p>
            <a:endParaRPr lang="en-US" dirty="0" smtClean="0"/>
          </a:p>
          <a:p>
            <a:r>
              <a:rPr lang="en-US" dirty="0" smtClean="0"/>
              <a:t>RETINAL HAEMORRHAGE/ROTH SPOTS</a:t>
            </a:r>
          </a:p>
          <a:p>
            <a:endParaRPr lang="en-US" dirty="0" smtClean="0"/>
          </a:p>
          <a:p>
            <a:r>
              <a:rPr lang="en-US" dirty="0" smtClean="0"/>
              <a:t>CLUBBING</a:t>
            </a:r>
          </a:p>
          <a:p>
            <a:endParaRPr lang="en-US" dirty="0" smtClean="0"/>
          </a:p>
          <a:p>
            <a:r>
              <a:rPr lang="en-US" dirty="0" smtClean="0"/>
              <a:t>NEUROLOGICAL ABNORMALITIES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5480" y="767524"/>
            <a:ext cx="8288655" cy="287020"/>
          </a:xfrm>
          <a:custGeom>
            <a:avLst/>
            <a:gdLst/>
            <a:ahLst/>
            <a:cxnLst/>
            <a:rect l="l" t="t" r="r" b="b"/>
            <a:pathLst>
              <a:path w="8288655" h="287019">
                <a:moveTo>
                  <a:pt x="8288274" y="0"/>
                </a:moveTo>
                <a:lnTo>
                  <a:pt x="0" y="0"/>
                </a:lnTo>
                <a:lnTo>
                  <a:pt x="0" y="286550"/>
                </a:lnTo>
                <a:lnTo>
                  <a:pt x="4144314" y="286550"/>
                </a:lnTo>
                <a:lnTo>
                  <a:pt x="8288274" y="286550"/>
                </a:lnTo>
                <a:lnTo>
                  <a:pt x="8288274" y="0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2164" y="757799"/>
          <a:ext cx="8304529" cy="5713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6465"/>
                <a:gridCol w="1483360"/>
                <a:gridCol w="3134995"/>
                <a:gridCol w="1489709"/>
              </a:tblGrid>
              <a:tr h="291957">
                <a:tc gridSpan="4">
                  <a:txBody>
                    <a:bodyPr/>
                    <a:lstStyle/>
                    <a:p>
                      <a:pPr marL="2373630" indent="-343535">
                        <a:lnSpc>
                          <a:spcPct val="100000"/>
                        </a:lnSpc>
                        <a:spcBef>
                          <a:spcPts val="445"/>
                        </a:spcBef>
                        <a:buClr>
                          <a:srgbClr val="FFFFCC"/>
                        </a:buClr>
                        <a:buFont typeface="Arial MT"/>
                        <a:buChar char="•"/>
                        <a:tabLst>
                          <a:tab pos="2373630" algn="l"/>
                          <a:tab pos="2374265" algn="l"/>
                        </a:tabLst>
                      </a:pPr>
                      <a:r>
                        <a:rPr sz="1200" b="1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1200" b="1" spc="-3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FEATURES</a:t>
                      </a:r>
                      <a:r>
                        <a:rPr sz="1200" b="1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 OF</a:t>
                      </a:r>
                      <a:r>
                        <a:rPr sz="1200" b="1" spc="-1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INFECTIVE</a:t>
                      </a:r>
                      <a:r>
                        <a:rPr sz="1200" b="1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ENDOCARDITIS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7280">
                <a:tc>
                  <a:txBody>
                    <a:bodyPr/>
                    <a:lstStyle/>
                    <a:p>
                      <a:pPr marL="441959" indent="-343535">
                        <a:lnSpc>
                          <a:spcPct val="100000"/>
                        </a:lnSpc>
                        <a:spcBef>
                          <a:spcPts val="705"/>
                        </a:spcBef>
                        <a:buFont typeface="Arial MT"/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SYMPTOMS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705"/>
                        </a:spcBef>
                        <a:buFont typeface="Arial MT"/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PERCENT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705"/>
                        </a:spcBef>
                        <a:buFont typeface="Arial MT"/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SIGNS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705"/>
                        </a:spcBef>
                        <a:buFont typeface="Arial MT"/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PERCENT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286918">
                <a:tc>
                  <a:txBody>
                    <a:bodyPr/>
                    <a:lstStyle/>
                    <a:p>
                      <a:pPr marL="441959" indent="-343535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Fever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Arial MT"/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80–85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Fever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Arial MT"/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80–90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287286">
                <a:tc>
                  <a:txBody>
                    <a:bodyPr/>
                    <a:lstStyle/>
                    <a:p>
                      <a:pPr marL="441959" indent="-343535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Chills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42–75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Murmur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Arial MT"/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80–85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286918">
                <a:tc>
                  <a:txBody>
                    <a:bodyPr/>
                    <a:lstStyle/>
                    <a:p>
                      <a:pPr marL="441959" indent="-343535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Sweats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25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Changing/new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murmur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Arial MT"/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10–40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286918">
                <a:tc>
                  <a:txBody>
                    <a:bodyPr/>
                    <a:lstStyle/>
                    <a:p>
                      <a:pPr marL="441959" indent="-343535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Anorexia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25–55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Neurological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abnormalities†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Arial MT"/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30–40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287286">
                <a:tc>
                  <a:txBody>
                    <a:bodyPr/>
                    <a:lstStyle/>
                    <a:p>
                      <a:pPr marL="441959" indent="-343535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Weight</a:t>
                      </a:r>
                      <a:r>
                        <a:rPr sz="10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loss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25–35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Embolic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event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Arial MT"/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20–40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286918">
                <a:tc>
                  <a:txBody>
                    <a:bodyPr/>
                    <a:lstStyle/>
                    <a:p>
                      <a:pPr marL="441959" indent="-343535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Malaise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25–40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Splenomegaly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Arial MT"/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15–50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287274">
                <a:tc>
                  <a:txBody>
                    <a:bodyPr/>
                    <a:lstStyle/>
                    <a:p>
                      <a:pPr marL="441959" indent="-343535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Dyspnea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20–40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Clubbing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Arial MT"/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10–20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286918">
                <a:tc>
                  <a:txBody>
                    <a:bodyPr/>
                    <a:lstStyle/>
                    <a:p>
                      <a:pPr marL="441959" indent="-343535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Cough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25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Peripheral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manifestation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286918">
                <a:tc>
                  <a:txBody>
                    <a:bodyPr/>
                    <a:lstStyle/>
                    <a:p>
                      <a:pPr marL="441959" indent="-343535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Stroke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13–20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0865" indent="-34290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570865" algn="l"/>
                          <a:tab pos="571500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Osler's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nodes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0"/>
                        </a:spcBef>
                        <a:buFont typeface="Arial MT"/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7–10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287286">
                <a:tc>
                  <a:txBody>
                    <a:bodyPr/>
                    <a:lstStyle/>
                    <a:p>
                      <a:pPr marL="441959" indent="-343535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Headache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15–40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0865" indent="-342900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570865" algn="l"/>
                          <a:tab pos="571500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Splinter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hemorrhage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5–15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286918">
                <a:tc>
                  <a:txBody>
                    <a:bodyPr/>
                    <a:lstStyle/>
                    <a:p>
                      <a:pPr marL="441959" indent="-343535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Nausea/vomiting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15–20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0865" indent="-34290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570865" algn="l"/>
                          <a:tab pos="571500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Petechiae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10–40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286918">
                <a:tc>
                  <a:txBody>
                    <a:bodyPr/>
                    <a:lstStyle/>
                    <a:p>
                      <a:pPr marL="441959" indent="-343535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Myalgia/arthralgia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15–30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0865" indent="-34290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570865" algn="l"/>
                          <a:tab pos="571500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Janeway's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lesion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6–10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287286">
                <a:tc>
                  <a:txBody>
                    <a:bodyPr/>
                    <a:lstStyle/>
                    <a:p>
                      <a:pPr marL="441959" indent="-343535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Chest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pain*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8–35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Retinal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lesion/Roth's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spots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Arial MT"/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4–10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286918">
                <a:tc>
                  <a:txBody>
                    <a:bodyPr/>
                    <a:lstStyle/>
                    <a:p>
                      <a:pPr marL="441959" indent="-343535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Abdominal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pain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5–15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287274">
                <a:tc>
                  <a:txBody>
                    <a:bodyPr/>
                    <a:lstStyle/>
                    <a:p>
                      <a:pPr marL="441959" indent="-343535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Back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pain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7–10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286562">
                <a:tc>
                  <a:txBody>
                    <a:bodyPr/>
                    <a:lstStyle/>
                    <a:p>
                      <a:pPr marL="441959" indent="-343535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Confusion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indent="-34417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10–20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268554">
                <a:tc gridSpan="4">
                  <a:txBody>
                    <a:bodyPr/>
                    <a:lstStyle/>
                    <a:p>
                      <a:pPr marL="441959" indent="-344805">
                        <a:lnSpc>
                          <a:spcPct val="100000"/>
                        </a:lnSpc>
                        <a:spcBef>
                          <a:spcPts val="520"/>
                        </a:spcBef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*More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 common</a:t>
                      </a:r>
                      <a:r>
                        <a:rPr sz="9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intravenous</a:t>
                      </a:r>
                      <a:r>
                        <a:rPr sz="9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drug abusers.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3427">
                <a:tc gridSpan="4">
                  <a:txBody>
                    <a:bodyPr/>
                    <a:lstStyle/>
                    <a:p>
                      <a:pPr marL="441959" indent="-344805">
                        <a:lnSpc>
                          <a:spcPct val="100000"/>
                        </a:lnSpc>
                        <a:spcBef>
                          <a:spcPts val="520"/>
                        </a:spcBef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†Central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nervous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system.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61" y="284657"/>
            <a:ext cx="8005876" cy="5539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GULSTONIAN LECTURES OF 1885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04800" y="1328305"/>
            <a:ext cx="8291195" cy="477901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0C983D-61D9-0095-5B27-79EA1F70F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7409186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8336" y="558977"/>
            <a:ext cx="4765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Peripheral</a:t>
            </a:r>
            <a:r>
              <a:rPr spc="-55" dirty="0"/>
              <a:t> </a:t>
            </a:r>
            <a:r>
              <a:rPr spc="-20" dirty="0"/>
              <a:t>manifestations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6671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017" y="1633220"/>
            <a:ext cx="64484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Calibri"/>
                <a:cs typeface="Calibri"/>
              </a:rPr>
              <a:t>Petechiae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10" dirty="0">
                <a:latin typeface="Calibri"/>
                <a:cs typeface="Calibri"/>
              </a:rPr>
              <a:t> most common 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10" dirty="0">
                <a:latin typeface="Calibri"/>
                <a:cs typeface="Calibri"/>
              </a:rPr>
              <a:t> are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found</a:t>
            </a:r>
            <a:r>
              <a:rPr sz="2400" spc="-5" dirty="0">
                <a:latin typeface="Calibri"/>
                <a:cs typeface="Calibri"/>
              </a:rPr>
              <a:t> on</a:t>
            </a:r>
            <a:r>
              <a:rPr sz="2400" spc="-10" dirty="0">
                <a:latin typeface="Calibri"/>
                <a:cs typeface="Calibri"/>
              </a:rPr>
              <a:t> palpebral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conjunctiva,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buccal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palatal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mucosa,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extremities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085" y="3123717"/>
            <a:ext cx="1899716" cy="17063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114" y="2895117"/>
            <a:ext cx="2971444" cy="26809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200" y="3352317"/>
            <a:ext cx="2739237" cy="205704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84070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9017" y="1739579"/>
            <a:ext cx="468058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5080" indent="-137160">
              <a:lnSpc>
                <a:spcPct val="116700"/>
              </a:lnSpc>
              <a:spcBef>
                <a:spcPts val="100"/>
              </a:spcBef>
              <a:tabLst>
                <a:tab pos="1296035" algn="l"/>
                <a:tab pos="1663700" algn="l"/>
                <a:tab pos="2639060" algn="l"/>
              </a:tabLst>
            </a:pPr>
            <a:r>
              <a:rPr sz="2400" b="1" spc="-40" dirty="0">
                <a:latin typeface="Calibri"/>
                <a:cs typeface="Calibri"/>
              </a:rPr>
              <a:t>Splinter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or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subungual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hemorrhages 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spc="-15" dirty="0"/>
              <a:t>are</a:t>
            </a:r>
            <a:r>
              <a:rPr sz="2400" spc="15" dirty="0"/>
              <a:t> </a:t>
            </a:r>
            <a:r>
              <a:rPr sz="2400" spc="-5" dirty="0"/>
              <a:t>dark</a:t>
            </a:r>
            <a:r>
              <a:rPr sz="2400" dirty="0"/>
              <a:t> </a:t>
            </a:r>
            <a:r>
              <a:rPr sz="2400" spc="-15" dirty="0"/>
              <a:t>red,</a:t>
            </a:r>
            <a:r>
              <a:rPr sz="2400" spc="5" dirty="0"/>
              <a:t> </a:t>
            </a:r>
            <a:r>
              <a:rPr sz="2400" spc="-5" dirty="0"/>
              <a:t>linear	or</a:t>
            </a:r>
            <a:r>
              <a:rPr sz="2400" spc="-90" dirty="0"/>
              <a:t> </a:t>
            </a:r>
            <a:r>
              <a:rPr sz="2400" spc="-5" dirty="0"/>
              <a:t>flame-shaped </a:t>
            </a:r>
            <a:r>
              <a:rPr sz="2400" spc="-525" dirty="0"/>
              <a:t> </a:t>
            </a:r>
            <a:r>
              <a:rPr sz="2400" spc="-15" dirty="0"/>
              <a:t>streaks	</a:t>
            </a:r>
            <a:r>
              <a:rPr sz="2400" spc="-5" dirty="0"/>
              <a:t>in	</a:t>
            </a:r>
            <a:r>
              <a:rPr sz="2400" spc="-15" dirty="0"/>
              <a:t>proximal</a:t>
            </a:r>
            <a:r>
              <a:rPr sz="2400" spc="-10" dirty="0"/>
              <a:t> </a:t>
            </a:r>
            <a:r>
              <a:rPr sz="2400" spc="-5" dirty="0"/>
              <a:t>nailbed.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343311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017" y="4299175"/>
            <a:ext cx="3891279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0480" algn="ctr">
              <a:lnSpc>
                <a:spcPct val="116700"/>
              </a:lnSpc>
              <a:spcBef>
                <a:spcPts val="95"/>
              </a:spcBef>
              <a:tabLst>
                <a:tab pos="415925" algn="l"/>
                <a:tab pos="1588135" algn="l"/>
                <a:tab pos="2125345" algn="l"/>
                <a:tab pos="2987040" algn="l"/>
              </a:tabLst>
            </a:pPr>
            <a:r>
              <a:rPr sz="2400" b="1" spc="-30" dirty="0">
                <a:latin typeface="Calibri"/>
                <a:cs typeface="Calibri"/>
              </a:rPr>
              <a:t>Osler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nodes	</a:t>
            </a:r>
            <a:r>
              <a:rPr sz="2400" spc="-15" dirty="0">
                <a:latin typeface="Calibri"/>
                <a:cs typeface="Calibri"/>
              </a:rPr>
              <a:t>are	</a:t>
            </a:r>
            <a:r>
              <a:rPr sz="2400" dirty="0">
                <a:latin typeface="Calibri"/>
                <a:cs typeface="Calibri"/>
              </a:rPr>
              <a:t>small,	</a:t>
            </a:r>
            <a:r>
              <a:rPr sz="2400" spc="-5" dirty="0">
                <a:latin typeface="Calibri"/>
                <a:cs typeface="Calibri"/>
              </a:rPr>
              <a:t>tender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s/c </a:t>
            </a:r>
            <a:r>
              <a:rPr sz="2400" spc="-5" dirty="0">
                <a:latin typeface="Calibri"/>
                <a:cs typeface="Calibri"/>
              </a:rPr>
              <a:t>nodules in the pulp of digits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	</a:t>
            </a:r>
            <a:r>
              <a:rPr sz="2400" spc="-15" dirty="0">
                <a:latin typeface="Calibri"/>
                <a:cs typeface="Calibri"/>
              </a:rPr>
              <a:t>more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proximal,</a:t>
            </a:r>
            <a:r>
              <a:rPr sz="2400" spc="-10" dirty="0">
                <a:latin typeface="Calibri"/>
                <a:cs typeface="Calibri"/>
              </a:rPr>
              <a:t> that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persist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hours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several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days.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114" y="1142644"/>
            <a:ext cx="1752117" cy="19580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714" y="3962158"/>
            <a:ext cx="2771279" cy="20923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625" y="930858"/>
            <a:ext cx="129539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10" dirty="0">
                <a:latin typeface="Arial MT"/>
                <a:cs typeface="Arial MT"/>
              </a:rPr>
              <a:t>•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2619" y="889612"/>
            <a:ext cx="5099685" cy="16783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1915" marR="638810" indent="-69850">
              <a:lnSpc>
                <a:spcPct val="118000"/>
              </a:lnSpc>
              <a:spcBef>
                <a:spcPts val="85"/>
              </a:spcBef>
            </a:pPr>
            <a:r>
              <a:rPr sz="2300" b="1" spc="-40" dirty="0">
                <a:latin typeface="Calibri"/>
                <a:cs typeface="Calibri"/>
              </a:rPr>
              <a:t>Janeway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20" dirty="0">
                <a:latin typeface="Calibri"/>
                <a:cs typeface="Calibri"/>
              </a:rPr>
              <a:t>lesions</a:t>
            </a:r>
            <a:r>
              <a:rPr sz="2300" b="1" spc="25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:small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erythematous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or </a:t>
            </a:r>
            <a:r>
              <a:rPr sz="2300" spc="10" dirty="0">
                <a:latin typeface="Calibri"/>
                <a:cs typeface="Calibri"/>
              </a:rPr>
              <a:t>hemorrhagic macular </a:t>
            </a:r>
            <a:r>
              <a:rPr sz="2300" spc="5" dirty="0">
                <a:latin typeface="Calibri"/>
                <a:cs typeface="Calibri"/>
              </a:rPr>
              <a:t>nontender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lesions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10" dirty="0">
                <a:latin typeface="Calibri"/>
                <a:cs typeface="Calibri"/>
              </a:rPr>
              <a:t>on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10" dirty="0">
                <a:latin typeface="Calibri"/>
                <a:cs typeface="Calibri"/>
              </a:rPr>
              <a:t>palms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10" dirty="0">
                <a:latin typeface="Calibri"/>
                <a:cs typeface="Calibri"/>
              </a:rPr>
              <a:t>and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10" dirty="0">
                <a:latin typeface="Calibri"/>
                <a:cs typeface="Calibri"/>
              </a:rPr>
              <a:t>soles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10" dirty="0">
                <a:latin typeface="Calibri"/>
                <a:cs typeface="Calibri"/>
              </a:rPr>
              <a:t>and</a:t>
            </a:r>
            <a:endParaRPr sz="23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490"/>
              </a:spcBef>
            </a:pPr>
            <a:r>
              <a:rPr sz="2300" spc="-5" dirty="0">
                <a:latin typeface="Calibri"/>
                <a:cs typeface="Calibri"/>
              </a:rPr>
              <a:t>are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consequence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of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septic </a:t>
            </a:r>
            <a:r>
              <a:rPr sz="2300" spc="10" dirty="0">
                <a:latin typeface="Calibri"/>
                <a:cs typeface="Calibri"/>
              </a:rPr>
              <a:t>embolic</a:t>
            </a:r>
            <a:r>
              <a:rPr sz="2300" dirty="0">
                <a:latin typeface="Calibri"/>
                <a:cs typeface="Calibri"/>
              </a:rPr>
              <a:t> events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625" y="2997263"/>
            <a:ext cx="129539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10" dirty="0">
                <a:latin typeface="Arial MT"/>
                <a:cs typeface="Arial MT"/>
              </a:rPr>
              <a:t>•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619" y="2956359"/>
            <a:ext cx="4510405" cy="1264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1915" marR="5080" indent="-69850">
              <a:lnSpc>
                <a:spcPct val="117700"/>
              </a:lnSpc>
              <a:spcBef>
                <a:spcPts val="90"/>
              </a:spcBef>
            </a:pPr>
            <a:r>
              <a:rPr sz="2300" b="1" spc="-35" dirty="0">
                <a:latin typeface="Calibri"/>
                <a:cs typeface="Calibri"/>
              </a:rPr>
              <a:t>Roth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spots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: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oval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retinal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hemorrhages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with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10" dirty="0">
                <a:latin typeface="Calibri"/>
                <a:cs typeface="Calibri"/>
              </a:rPr>
              <a:t>pale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centers</a:t>
            </a:r>
            <a:endParaRPr sz="2300">
              <a:latin typeface="Calibri"/>
              <a:cs typeface="Calibri"/>
            </a:endParaRPr>
          </a:p>
          <a:p>
            <a:pPr marL="149225">
              <a:lnSpc>
                <a:spcPct val="100000"/>
              </a:lnSpc>
              <a:spcBef>
                <a:spcPts val="500"/>
              </a:spcBef>
            </a:pPr>
            <a:r>
              <a:rPr sz="2300" spc="5" dirty="0">
                <a:latin typeface="Calibri"/>
                <a:cs typeface="Calibri"/>
              </a:rPr>
              <a:t>less</a:t>
            </a:r>
            <a:r>
              <a:rPr sz="2300" dirty="0">
                <a:latin typeface="Calibri"/>
                <a:cs typeface="Calibri"/>
              </a:rPr>
              <a:t> frequent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finding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10" dirty="0">
                <a:latin typeface="Calibri"/>
                <a:cs typeface="Calibri"/>
              </a:rPr>
              <a:t>in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10" dirty="0">
                <a:latin typeface="Calibri"/>
                <a:cs typeface="Calibri"/>
              </a:rPr>
              <a:t>IE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625" y="5492775"/>
            <a:ext cx="813752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-5" dirty="0">
                <a:latin typeface="Calibri"/>
                <a:cs typeface="Calibri"/>
              </a:rPr>
              <a:t>Roth</a:t>
            </a:r>
            <a:r>
              <a:rPr sz="2300" spc="5" dirty="0">
                <a:latin typeface="Calibri"/>
                <a:cs typeface="Calibri"/>
              </a:rPr>
              <a:t> spots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,osler</a:t>
            </a:r>
            <a:r>
              <a:rPr sz="2300" spc="10" dirty="0">
                <a:latin typeface="Calibri"/>
                <a:cs typeface="Calibri"/>
              </a:rPr>
              <a:t> nodes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, </a:t>
            </a:r>
            <a:r>
              <a:rPr sz="2300" dirty="0">
                <a:latin typeface="Calibri"/>
                <a:cs typeface="Calibri"/>
              </a:rPr>
              <a:t>petechial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hge </a:t>
            </a:r>
            <a:r>
              <a:rPr sz="2300" spc="-5" dirty="0">
                <a:latin typeface="Calibri"/>
                <a:cs typeface="Calibri"/>
              </a:rPr>
              <a:t>are</a:t>
            </a:r>
            <a:r>
              <a:rPr sz="2300" spc="7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not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pathognomonic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of</a:t>
            </a:r>
            <a:r>
              <a:rPr sz="2300" spc="10" dirty="0">
                <a:latin typeface="Calibri"/>
                <a:cs typeface="Calibri"/>
              </a:rPr>
              <a:t> IE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914" y="810717"/>
            <a:ext cx="2265845" cy="177948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885" y="3047758"/>
            <a:ext cx="2297163" cy="210455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885" y="533158"/>
            <a:ext cx="8316353" cy="582084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FF8396-320D-0EAC-1AC2-FDC085E8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61" y="284657"/>
            <a:ext cx="8005876" cy="553998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DIAGNOSIS OF INFECTIVE ENDOCARDITIS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02D8ED-EFC2-39F1-4817-502B932A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8696960" cy="295465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arenBoth"/>
            </a:pPr>
            <a:r>
              <a:rPr lang="en-IN" dirty="0"/>
              <a:t>Clinical suspicion in a patient with identifiable risk </a:t>
            </a:r>
            <a:r>
              <a:rPr lang="en-IN" dirty="0" smtClean="0"/>
              <a:t>factors</a:t>
            </a:r>
          </a:p>
          <a:p>
            <a:pPr marL="514350" indent="-514350">
              <a:buAutoNum type="arabicParenBoth"/>
            </a:pPr>
            <a:endParaRPr lang="en-US" dirty="0" smtClean="0"/>
          </a:p>
          <a:p>
            <a:pPr marL="514350" indent="-514350">
              <a:buAutoNum type="arabicParenBoth"/>
            </a:pPr>
            <a:endParaRPr lang="en-IN" dirty="0"/>
          </a:p>
          <a:p>
            <a:pPr marL="514350" indent="-514350">
              <a:buAutoNum type="arabicParenBoth"/>
            </a:pPr>
            <a:r>
              <a:rPr lang="en-IN" dirty="0"/>
              <a:t>Microbiologic data blood cultures demonstrating continuous </a:t>
            </a:r>
            <a:r>
              <a:rPr lang="en-IN" dirty="0" err="1"/>
              <a:t>bacteremia</a:t>
            </a:r>
            <a:r>
              <a:rPr lang="en-IN" dirty="0"/>
              <a:t> or cultures of vegetative emboli removed surgically </a:t>
            </a:r>
            <a:endParaRPr lang="en-IN" dirty="0" smtClean="0"/>
          </a:p>
          <a:p>
            <a:pPr marL="514350" indent="-514350">
              <a:buAutoNum type="arabicParenBoth"/>
            </a:pPr>
            <a:endParaRPr lang="en-US" dirty="0" smtClean="0"/>
          </a:p>
          <a:p>
            <a:pPr marL="514350" indent="-514350">
              <a:buAutoNum type="arabicParenBoth"/>
            </a:pPr>
            <a:endParaRPr lang="en-IN" dirty="0"/>
          </a:p>
          <a:p>
            <a:pPr marL="514350" indent="-514350">
              <a:buAutoNum type="arabicParenBoth"/>
            </a:pPr>
            <a:r>
              <a:rPr lang="en-IN" dirty="0" err="1"/>
              <a:t>Echocardiographic</a:t>
            </a:r>
            <a:r>
              <a:rPr lang="en-IN" dirty="0"/>
              <a:t> </a:t>
            </a:r>
            <a:r>
              <a:rPr lang="en-IN" dirty="0" smtClean="0"/>
              <a:t>imaging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089529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482060-F459-2A8C-7EB4-6FEDE912B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CLINICAL CRITERIA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7D72C2-D587-137A-B5FC-9DEA77BA7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60764"/>
            <a:ext cx="8610600" cy="369331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1994-- Durack and </a:t>
            </a:r>
            <a:r>
              <a:rPr lang="en-US" dirty="0" err="1"/>
              <a:t>collageus</a:t>
            </a:r>
            <a:r>
              <a:rPr lang="en-US" dirty="0"/>
              <a:t>-- Duke criteria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Revised in 2000 to increase the sensitivity for -- Staphylococcus aureus bacteremia &amp; culture-negative IE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</a:pPr>
            <a:r>
              <a:rPr lang="en-US" dirty="0" smtClean="0"/>
              <a:t>    Three </a:t>
            </a:r>
            <a:r>
              <a:rPr lang="en-US" dirty="0"/>
              <a:t>separate sets of blood cultures obtained from different venipuncture sites over 24 hours </a:t>
            </a:r>
            <a:r>
              <a:rPr lang="en-US" dirty="0" smtClean="0"/>
              <a:t>(RA/LA/RL/LL-0/6/12/18)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ESC 2015 –Added modality of SPECT/PET/CT in specific scenarios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193504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264" y="520458"/>
            <a:ext cx="725868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/>
              <a:t>Definition </a:t>
            </a:r>
            <a:r>
              <a:rPr sz="2800" dirty="0"/>
              <a:t>of </a:t>
            </a:r>
            <a:r>
              <a:rPr sz="2800" spc="-60" dirty="0"/>
              <a:t>Terms</a:t>
            </a:r>
            <a:r>
              <a:rPr sz="2800" spc="-5" dirty="0"/>
              <a:t> </a:t>
            </a:r>
            <a:r>
              <a:rPr sz="2800" spc="-10" dirty="0"/>
              <a:t>Used </a:t>
            </a:r>
            <a:r>
              <a:rPr sz="2800" spc="-5" dirty="0"/>
              <a:t>in</a:t>
            </a:r>
            <a:r>
              <a:rPr sz="2800" spc="-10" dirty="0"/>
              <a:t> Modified </a:t>
            </a:r>
            <a:r>
              <a:rPr sz="2800" spc="-35" dirty="0"/>
              <a:t>Duke</a:t>
            </a:r>
            <a:r>
              <a:rPr sz="2800" spc="-5" dirty="0"/>
              <a:t> </a:t>
            </a:r>
            <a:r>
              <a:rPr sz="2800" spc="-10" dirty="0"/>
              <a:t>Criteria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97840" y="1353779"/>
            <a:ext cx="8115300" cy="47129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62255" indent="-21209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262890" algn="l"/>
              </a:tabLst>
            </a:pPr>
            <a:r>
              <a:rPr sz="1950" b="1" spc="-20" dirty="0">
                <a:latin typeface="Calibri"/>
                <a:cs typeface="Calibri"/>
              </a:rPr>
              <a:t>Major</a:t>
            </a:r>
            <a:r>
              <a:rPr sz="1950" b="1" spc="-15" dirty="0">
                <a:latin typeface="Calibri"/>
                <a:cs typeface="Calibri"/>
              </a:rPr>
              <a:t> criteria</a:t>
            </a:r>
            <a:endParaRPr sz="1950">
              <a:latin typeface="Calibri"/>
              <a:cs typeface="Calibri"/>
            </a:endParaRPr>
          </a:p>
          <a:p>
            <a:pPr marL="579755" lvl="1" indent="-248285">
              <a:lnSpc>
                <a:spcPct val="100000"/>
              </a:lnSpc>
              <a:spcBef>
                <a:spcPts val="439"/>
              </a:spcBef>
              <a:buAutoNum type="arabicPeriod"/>
              <a:tabLst>
                <a:tab pos="580390" algn="l"/>
              </a:tabLst>
            </a:pPr>
            <a:r>
              <a:rPr sz="1950" b="1" spc="-15" dirty="0">
                <a:latin typeface="Calibri"/>
                <a:cs typeface="Calibri"/>
              </a:rPr>
              <a:t>Blood </a:t>
            </a:r>
            <a:r>
              <a:rPr sz="1950" b="1" spc="-10" dirty="0">
                <a:latin typeface="Calibri"/>
                <a:cs typeface="Calibri"/>
              </a:rPr>
              <a:t>culture </a:t>
            </a:r>
            <a:r>
              <a:rPr sz="1950" b="1" spc="-20" dirty="0">
                <a:latin typeface="Calibri"/>
                <a:cs typeface="Calibri"/>
              </a:rPr>
              <a:t>positive</a:t>
            </a:r>
            <a:r>
              <a:rPr sz="1950" b="1" spc="-5" dirty="0">
                <a:latin typeface="Calibri"/>
                <a:cs typeface="Calibri"/>
              </a:rPr>
              <a:t> </a:t>
            </a:r>
            <a:r>
              <a:rPr sz="1950" b="1" spc="-25" dirty="0">
                <a:latin typeface="Calibri"/>
                <a:cs typeface="Calibri"/>
              </a:rPr>
              <a:t>for</a:t>
            </a:r>
            <a:r>
              <a:rPr sz="1950" b="1" spc="-10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IE</a:t>
            </a:r>
            <a:endParaRPr sz="1950">
              <a:latin typeface="Calibri"/>
              <a:cs typeface="Calibri"/>
            </a:endParaRPr>
          </a:p>
          <a:p>
            <a:pPr marL="262255" marR="366395" indent="-212090">
              <a:lnSpc>
                <a:spcPct val="101699"/>
              </a:lnSpc>
              <a:spcBef>
                <a:spcPts val="400"/>
              </a:spcBef>
              <a:buFont typeface="MS UI Gothic"/>
              <a:buChar char="➢"/>
              <a:tabLst>
                <a:tab pos="320675" algn="l"/>
              </a:tabLst>
            </a:pPr>
            <a:r>
              <a:rPr sz="1950" spc="-10" dirty="0">
                <a:latin typeface="Calibri"/>
                <a:cs typeface="Calibri"/>
              </a:rPr>
              <a:t>Typical </a:t>
            </a:r>
            <a:r>
              <a:rPr sz="1950" spc="5" dirty="0">
                <a:latin typeface="Calibri"/>
                <a:cs typeface="Calibri"/>
              </a:rPr>
              <a:t>microorganisms </a:t>
            </a:r>
            <a:r>
              <a:rPr sz="1950" dirty="0">
                <a:latin typeface="Calibri"/>
                <a:cs typeface="Calibri"/>
              </a:rPr>
              <a:t>consistent </a:t>
            </a:r>
            <a:r>
              <a:rPr sz="1950" spc="10" dirty="0">
                <a:latin typeface="Calibri"/>
                <a:cs typeface="Calibri"/>
              </a:rPr>
              <a:t>with </a:t>
            </a:r>
            <a:r>
              <a:rPr sz="1950" spc="15" dirty="0">
                <a:latin typeface="Calibri"/>
                <a:cs typeface="Calibri"/>
              </a:rPr>
              <a:t>IE </a:t>
            </a:r>
            <a:r>
              <a:rPr sz="1950" spc="5" dirty="0">
                <a:latin typeface="Calibri"/>
                <a:cs typeface="Calibri"/>
              </a:rPr>
              <a:t>from </a:t>
            </a:r>
            <a:r>
              <a:rPr sz="1950" spc="15" dirty="0">
                <a:latin typeface="Calibri"/>
                <a:cs typeface="Calibri"/>
              </a:rPr>
              <a:t>2 </a:t>
            </a:r>
            <a:r>
              <a:rPr sz="1950" dirty="0">
                <a:latin typeface="Calibri"/>
                <a:cs typeface="Calibri"/>
              </a:rPr>
              <a:t>separate </a:t>
            </a:r>
            <a:r>
              <a:rPr sz="1950" spc="10" dirty="0">
                <a:latin typeface="Calibri"/>
                <a:cs typeface="Calibri"/>
              </a:rPr>
              <a:t>blood </a:t>
            </a:r>
            <a:r>
              <a:rPr sz="1950" spc="5" dirty="0">
                <a:latin typeface="Calibri"/>
                <a:cs typeface="Calibri"/>
              </a:rPr>
              <a:t>cultures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(Strep.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viridans,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Strep. </a:t>
            </a:r>
            <a:r>
              <a:rPr sz="1950" spc="10" dirty="0">
                <a:latin typeface="Calibri"/>
                <a:cs typeface="Calibri"/>
              </a:rPr>
              <a:t>bovis,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HACEK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group,Staph.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aureus</a:t>
            </a:r>
            <a:r>
              <a:rPr sz="1950" spc="1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or</a:t>
            </a:r>
            <a:r>
              <a:rPr sz="1950" spc="4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Community- </a:t>
            </a:r>
            <a:r>
              <a:rPr sz="1950" spc="1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acquired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enterococci </a:t>
            </a:r>
            <a:r>
              <a:rPr sz="1950" spc="5" dirty="0">
                <a:latin typeface="Calibri"/>
                <a:cs typeface="Calibri"/>
              </a:rPr>
              <a:t>)</a:t>
            </a:r>
            <a:r>
              <a:rPr sz="1950" spc="44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or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MS UI Gothic"/>
              <a:buChar char="➢"/>
            </a:pPr>
            <a:endParaRPr sz="2600">
              <a:latin typeface="Calibri"/>
              <a:cs typeface="Calibri"/>
            </a:endParaRPr>
          </a:p>
          <a:p>
            <a:pPr marL="262255" marR="71120" indent="-212090">
              <a:lnSpc>
                <a:spcPct val="101600"/>
              </a:lnSpc>
              <a:buFont typeface="MS UI Gothic"/>
              <a:buChar char="➢"/>
              <a:tabLst>
                <a:tab pos="320675" algn="l"/>
              </a:tabLst>
            </a:pPr>
            <a:r>
              <a:rPr sz="1950" spc="5" dirty="0">
                <a:latin typeface="Calibri"/>
                <a:cs typeface="Calibri"/>
              </a:rPr>
              <a:t>Microorganisms </a:t>
            </a:r>
            <a:r>
              <a:rPr sz="1950" dirty="0">
                <a:latin typeface="Calibri"/>
                <a:cs typeface="Calibri"/>
              </a:rPr>
              <a:t>consistent </a:t>
            </a:r>
            <a:r>
              <a:rPr sz="1950" spc="10" dirty="0">
                <a:latin typeface="Calibri"/>
                <a:cs typeface="Calibri"/>
              </a:rPr>
              <a:t>with </a:t>
            </a:r>
            <a:r>
              <a:rPr sz="1950" spc="15" dirty="0">
                <a:latin typeface="Calibri"/>
                <a:cs typeface="Calibri"/>
              </a:rPr>
              <a:t>IE </a:t>
            </a:r>
            <a:r>
              <a:rPr sz="1950" spc="5" dirty="0">
                <a:latin typeface="Calibri"/>
                <a:cs typeface="Calibri"/>
              </a:rPr>
              <a:t>from </a:t>
            </a:r>
            <a:r>
              <a:rPr sz="1950" dirty="0">
                <a:latin typeface="Calibri"/>
                <a:cs typeface="Calibri"/>
              </a:rPr>
              <a:t>persistently </a:t>
            </a:r>
            <a:r>
              <a:rPr sz="1950" spc="5" dirty="0">
                <a:latin typeface="Calibri"/>
                <a:cs typeface="Calibri"/>
              </a:rPr>
              <a:t>positive </a:t>
            </a:r>
            <a:r>
              <a:rPr sz="1950" spc="10" dirty="0">
                <a:latin typeface="Calibri"/>
                <a:cs typeface="Calibri"/>
              </a:rPr>
              <a:t>blood </a:t>
            </a:r>
            <a:r>
              <a:rPr sz="1950" spc="5" dirty="0">
                <a:latin typeface="Calibri"/>
                <a:cs typeface="Calibri"/>
              </a:rPr>
              <a:t>cultures,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defined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as</a:t>
            </a:r>
            <a:endParaRPr sz="1950">
              <a:latin typeface="Calibri"/>
              <a:cs typeface="Calibri"/>
            </a:endParaRPr>
          </a:p>
          <a:p>
            <a:pPr marL="501015">
              <a:lnSpc>
                <a:spcPct val="100000"/>
              </a:lnSpc>
              <a:spcBef>
                <a:spcPts val="440"/>
              </a:spcBef>
            </a:pPr>
            <a:r>
              <a:rPr sz="1950" spc="15" dirty="0">
                <a:latin typeface="Calibri"/>
                <a:cs typeface="Calibri"/>
              </a:rPr>
              <a:t>*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15" dirty="0">
                <a:latin typeface="Calibri"/>
                <a:cs typeface="Calibri"/>
              </a:rPr>
              <a:t>At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least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15" dirty="0">
                <a:latin typeface="Calibri"/>
                <a:cs typeface="Calibri"/>
              </a:rPr>
              <a:t>2</a:t>
            </a:r>
            <a:r>
              <a:rPr sz="1950" spc="5" dirty="0">
                <a:latin typeface="Calibri"/>
                <a:cs typeface="Calibri"/>
              </a:rPr>
              <a:t> positive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cultures</a:t>
            </a:r>
            <a:r>
              <a:rPr sz="1950" spc="1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of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blood samples</a:t>
            </a:r>
            <a:r>
              <a:rPr sz="1950" dirty="0">
                <a:latin typeface="Calibri"/>
                <a:cs typeface="Calibri"/>
              </a:rPr>
              <a:t> drawn </a:t>
            </a:r>
            <a:r>
              <a:rPr sz="1950" spc="5" dirty="0">
                <a:latin typeface="Calibri"/>
                <a:cs typeface="Calibri"/>
              </a:rPr>
              <a:t>more </a:t>
            </a:r>
            <a:r>
              <a:rPr sz="1950" spc="10" dirty="0">
                <a:latin typeface="Calibri"/>
                <a:cs typeface="Calibri"/>
              </a:rPr>
              <a:t>than </a:t>
            </a:r>
            <a:r>
              <a:rPr sz="1950" spc="15" dirty="0">
                <a:latin typeface="Calibri"/>
                <a:cs typeface="Calibri"/>
              </a:rPr>
              <a:t>12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15" dirty="0">
                <a:latin typeface="Calibri"/>
                <a:cs typeface="Calibri"/>
              </a:rPr>
              <a:t>h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apart</a:t>
            </a:r>
            <a:endParaRPr sz="195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  <a:spcBef>
                <a:spcPts val="40"/>
              </a:spcBef>
            </a:pPr>
            <a:r>
              <a:rPr sz="1950" spc="10" dirty="0">
                <a:latin typeface="Calibri"/>
                <a:cs typeface="Calibri"/>
              </a:rPr>
              <a:t>or</a:t>
            </a:r>
            <a:endParaRPr sz="1950">
              <a:latin typeface="Calibri"/>
              <a:cs typeface="Calibri"/>
            </a:endParaRPr>
          </a:p>
          <a:p>
            <a:pPr marL="262255" marR="320675" indent="238125">
              <a:lnSpc>
                <a:spcPct val="101800"/>
              </a:lnSpc>
              <a:spcBef>
                <a:spcPts val="395"/>
              </a:spcBef>
            </a:pPr>
            <a:r>
              <a:rPr sz="1950" spc="5" dirty="0">
                <a:latin typeface="Calibri"/>
                <a:cs typeface="Calibri"/>
              </a:rPr>
              <a:t>*All </a:t>
            </a:r>
            <a:r>
              <a:rPr sz="1950" spc="10" dirty="0">
                <a:latin typeface="Calibri"/>
                <a:cs typeface="Calibri"/>
              </a:rPr>
              <a:t>of </a:t>
            </a:r>
            <a:r>
              <a:rPr sz="1950" spc="15" dirty="0">
                <a:latin typeface="Calibri"/>
                <a:cs typeface="Calibri"/>
              </a:rPr>
              <a:t>3 </a:t>
            </a:r>
            <a:r>
              <a:rPr sz="1950" spc="10" dirty="0">
                <a:latin typeface="Calibri"/>
                <a:cs typeface="Calibri"/>
              </a:rPr>
              <a:t>or </a:t>
            </a:r>
            <a:r>
              <a:rPr sz="1950" spc="15" dirty="0">
                <a:latin typeface="Calibri"/>
                <a:cs typeface="Calibri"/>
              </a:rPr>
              <a:t>a </a:t>
            </a:r>
            <a:r>
              <a:rPr sz="1950" spc="5" dirty="0">
                <a:latin typeface="Calibri"/>
                <a:cs typeface="Calibri"/>
              </a:rPr>
              <a:t>majority </a:t>
            </a:r>
            <a:r>
              <a:rPr sz="1950" spc="10" dirty="0">
                <a:latin typeface="Calibri"/>
                <a:cs typeface="Calibri"/>
              </a:rPr>
              <a:t>of </a:t>
            </a:r>
            <a:r>
              <a:rPr sz="1950" dirty="0">
                <a:latin typeface="Calibri"/>
                <a:cs typeface="Calibri"/>
              </a:rPr>
              <a:t>greater </a:t>
            </a:r>
            <a:r>
              <a:rPr sz="1950" spc="10" dirty="0">
                <a:latin typeface="Calibri"/>
                <a:cs typeface="Calibri"/>
              </a:rPr>
              <a:t>than </a:t>
            </a:r>
            <a:r>
              <a:rPr sz="1950" spc="15" dirty="0">
                <a:latin typeface="Calibri"/>
                <a:cs typeface="Calibri"/>
              </a:rPr>
              <a:t>4 </a:t>
            </a:r>
            <a:r>
              <a:rPr sz="1950" dirty="0">
                <a:latin typeface="Calibri"/>
                <a:cs typeface="Calibri"/>
              </a:rPr>
              <a:t>separate </a:t>
            </a:r>
            <a:r>
              <a:rPr sz="1950" spc="5" dirty="0">
                <a:latin typeface="Calibri"/>
                <a:cs typeface="Calibri"/>
              </a:rPr>
              <a:t>cultures </a:t>
            </a:r>
            <a:r>
              <a:rPr sz="1950" spc="10" dirty="0">
                <a:latin typeface="Calibri"/>
                <a:cs typeface="Calibri"/>
              </a:rPr>
              <a:t>of blood (with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first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spc="15" dirty="0">
                <a:latin typeface="Calibri"/>
                <a:cs typeface="Calibri"/>
              </a:rPr>
              <a:t>and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last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15" dirty="0">
                <a:latin typeface="Calibri"/>
                <a:cs typeface="Calibri"/>
              </a:rPr>
              <a:t>sample</a:t>
            </a:r>
            <a:r>
              <a:rPr sz="1950" dirty="0">
                <a:latin typeface="Calibri"/>
                <a:cs typeface="Calibri"/>
              </a:rPr>
              <a:t> drawn</a:t>
            </a:r>
            <a:r>
              <a:rPr sz="1950" spc="5" dirty="0">
                <a:latin typeface="Calibri"/>
                <a:cs typeface="Calibri"/>
              </a:rPr>
              <a:t> at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least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15" dirty="0">
                <a:latin typeface="Calibri"/>
                <a:cs typeface="Calibri"/>
              </a:rPr>
              <a:t>1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15" dirty="0">
                <a:latin typeface="Calibri"/>
                <a:cs typeface="Calibri"/>
              </a:rPr>
              <a:t>h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apart)</a:t>
            </a:r>
            <a:endParaRPr sz="1950">
              <a:latin typeface="Calibri"/>
              <a:cs typeface="Calibri"/>
            </a:endParaRPr>
          </a:p>
          <a:p>
            <a:pPr marL="558165" marR="927735" indent="-57785">
              <a:lnSpc>
                <a:spcPct val="118400"/>
              </a:lnSpc>
              <a:spcBef>
                <a:spcPts val="10"/>
              </a:spcBef>
            </a:pPr>
            <a:r>
              <a:rPr sz="1950" spc="10" dirty="0">
                <a:latin typeface="Calibri"/>
                <a:cs typeface="Calibri"/>
              </a:rPr>
              <a:t>*Single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positive </a:t>
            </a:r>
            <a:r>
              <a:rPr sz="1950" spc="10" dirty="0">
                <a:latin typeface="Calibri"/>
                <a:cs typeface="Calibri"/>
              </a:rPr>
              <a:t>blood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culture </a:t>
            </a:r>
            <a:r>
              <a:rPr sz="1950" spc="-5" dirty="0">
                <a:latin typeface="Calibri"/>
                <a:cs typeface="Calibri"/>
              </a:rPr>
              <a:t>for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Coxiella brunetti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or </a:t>
            </a:r>
            <a:r>
              <a:rPr sz="1950" spc="5" dirty="0">
                <a:latin typeface="Calibri"/>
                <a:cs typeface="Calibri"/>
              </a:rPr>
              <a:t>anti-phase </a:t>
            </a:r>
            <a:r>
              <a:rPr sz="1950" spc="15" dirty="0">
                <a:latin typeface="Calibri"/>
                <a:cs typeface="Calibri"/>
              </a:rPr>
              <a:t>1 </a:t>
            </a:r>
            <a:r>
              <a:rPr sz="1950" spc="-425" dirty="0">
                <a:latin typeface="Calibri"/>
                <a:cs typeface="Calibri"/>
              </a:rPr>
              <a:t> </a:t>
            </a:r>
            <a:r>
              <a:rPr sz="1950" spc="15" dirty="0">
                <a:latin typeface="Calibri"/>
                <a:cs typeface="Calibri"/>
              </a:rPr>
              <a:t>IgG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antibody</a:t>
            </a:r>
            <a:r>
              <a:rPr sz="1950" dirty="0">
                <a:latin typeface="Calibri"/>
                <a:cs typeface="Calibri"/>
              </a:rPr>
              <a:t> titer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greater </a:t>
            </a:r>
            <a:r>
              <a:rPr sz="1950" spc="10" dirty="0">
                <a:latin typeface="Calibri"/>
                <a:cs typeface="Calibri"/>
              </a:rPr>
              <a:t>than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1:800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1653524"/>
            <a:ext cx="7846695" cy="372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2301875" indent="-343535">
              <a:lnSpc>
                <a:spcPct val="122200"/>
              </a:lnSpc>
              <a:spcBef>
                <a:spcPts val="100"/>
              </a:spcBef>
              <a:tabLst>
                <a:tab pos="4258310" algn="l"/>
              </a:tabLst>
            </a:pPr>
            <a:r>
              <a:rPr sz="2400" b="1" spc="-25" dirty="0">
                <a:latin typeface="Calibri"/>
                <a:cs typeface="Calibri"/>
              </a:rPr>
              <a:t>2.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Evidence </a:t>
            </a:r>
            <a:r>
              <a:rPr sz="2400" b="1" spc="-35" dirty="0">
                <a:latin typeface="Calibri"/>
                <a:cs typeface="Calibri"/>
              </a:rPr>
              <a:t>of endocardial </a:t>
            </a:r>
            <a:r>
              <a:rPr sz="2400" b="1" spc="-50" dirty="0">
                <a:latin typeface="Calibri"/>
                <a:cs typeface="Calibri"/>
              </a:rPr>
              <a:t>involvement 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Echocardiogram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positive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IE	defined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L="381000" marR="30480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381635" algn="l"/>
                <a:tab pos="3736975" algn="l"/>
              </a:tabLst>
            </a:pPr>
            <a:r>
              <a:rPr sz="2400" spc="-10" dirty="0">
                <a:latin typeface="Calibri"/>
                <a:cs typeface="Calibri"/>
              </a:rPr>
              <a:t>Oscillating</a:t>
            </a:r>
            <a:r>
              <a:rPr sz="2400" spc="-15" dirty="0">
                <a:latin typeface="Calibri"/>
                <a:cs typeface="Calibri"/>
              </a:rPr>
              <a:t> intracardiac</a:t>
            </a:r>
            <a:r>
              <a:rPr sz="2400" dirty="0">
                <a:latin typeface="Calibri"/>
                <a:cs typeface="Calibri"/>
              </a:rPr>
              <a:t> mass</a:t>
            </a:r>
            <a:r>
              <a:rPr sz="2400" spc="-5" dirty="0">
                <a:latin typeface="Calibri"/>
                <a:cs typeface="Calibri"/>
              </a:rPr>
              <a:t> on </a:t>
            </a:r>
            <a:r>
              <a:rPr sz="2400" spc="-15" dirty="0">
                <a:latin typeface="Calibri"/>
                <a:cs typeface="Calibri"/>
              </a:rPr>
              <a:t>valve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10" dirty="0">
                <a:latin typeface="Calibri"/>
                <a:cs typeface="Calibri"/>
              </a:rPr>
              <a:t> supporting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structures, </a:t>
            </a:r>
            <a:r>
              <a:rPr sz="2400" spc="-5" dirty="0">
                <a:latin typeface="Calibri"/>
                <a:cs typeface="Calibri"/>
              </a:rPr>
              <a:t>in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path</a:t>
            </a:r>
            <a:r>
              <a:rPr sz="2400" spc="-5" dirty="0">
                <a:latin typeface="Calibri"/>
                <a:cs typeface="Calibri"/>
              </a:rPr>
              <a:t> 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regurgitant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jets</a:t>
            </a:r>
            <a:r>
              <a:rPr sz="2400" spc="-5" dirty="0">
                <a:latin typeface="Calibri"/>
                <a:cs typeface="Calibri"/>
              </a:rPr>
              <a:t> 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10" dirty="0">
                <a:latin typeface="Calibri"/>
                <a:cs typeface="Calibri"/>
              </a:rPr>
              <a:t>implanted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material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absence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	alternative anatomic explanation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381000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381635" algn="l"/>
                <a:tab pos="1491615" algn="l"/>
              </a:tabLst>
            </a:pPr>
            <a:r>
              <a:rPr sz="2400" spc="-5" dirty="0">
                <a:latin typeface="Calibri"/>
                <a:cs typeface="Calibri"/>
              </a:rPr>
              <a:t>Abscess	or</a:t>
            </a:r>
            <a:endParaRPr sz="2400">
              <a:latin typeface="Calibri"/>
              <a:cs typeface="Calibri"/>
            </a:endParaRPr>
          </a:p>
          <a:p>
            <a:pPr marL="381000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381635" algn="l"/>
              </a:tabLst>
            </a:pPr>
            <a:r>
              <a:rPr sz="2400" spc="-10" dirty="0">
                <a:latin typeface="Calibri"/>
                <a:cs typeface="Calibri"/>
              </a:rPr>
              <a:t>New </a:t>
            </a:r>
            <a:r>
              <a:rPr sz="2400" spc="-5" dirty="0">
                <a:latin typeface="Calibri"/>
                <a:cs typeface="Calibri"/>
              </a:rPr>
              <a:t>partial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dehiscence of</a:t>
            </a:r>
            <a:r>
              <a:rPr sz="2400" spc="-15" dirty="0">
                <a:latin typeface="Calibri"/>
                <a:cs typeface="Calibri"/>
              </a:rPr>
              <a:t> prosthetic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valve.</a:t>
            </a:r>
            <a:endParaRPr sz="2400">
              <a:latin typeface="Calibri"/>
              <a:cs typeface="Calibri"/>
            </a:endParaRPr>
          </a:p>
          <a:p>
            <a:pPr marL="381000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381635" algn="l"/>
              </a:tabLst>
            </a:pPr>
            <a:r>
              <a:rPr sz="2400" spc="-10" dirty="0">
                <a:latin typeface="Calibri"/>
                <a:cs typeface="Calibri"/>
              </a:rPr>
              <a:t>New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valvular</a:t>
            </a:r>
            <a:r>
              <a:rPr sz="2400" spc="-15" dirty="0">
                <a:latin typeface="Calibri"/>
                <a:cs typeface="Calibri"/>
              </a:rPr>
              <a:t> regurgitation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04659"/>
            <a:ext cx="1504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9017" y="1023378"/>
            <a:ext cx="200913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5" dirty="0">
                <a:latin typeface="Calibri"/>
                <a:cs typeface="Calibri"/>
              </a:rPr>
              <a:t>Minor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criteria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9" y="1450477"/>
            <a:ext cx="7772400" cy="39878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27660" indent="-315595">
              <a:lnSpc>
                <a:spcPct val="100000"/>
              </a:lnSpc>
              <a:spcBef>
                <a:spcPts val="575"/>
              </a:spcBef>
              <a:buFont typeface="Calibri"/>
              <a:buAutoNum type="arabicParenR"/>
              <a:tabLst>
                <a:tab pos="328295" algn="l"/>
                <a:tab pos="4342765" algn="l"/>
              </a:tabLst>
            </a:pPr>
            <a:r>
              <a:rPr sz="2400" b="1" spc="-35" dirty="0">
                <a:latin typeface="Calibri"/>
                <a:cs typeface="Calibri"/>
              </a:rPr>
              <a:t>Predisposing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heart </a:t>
            </a:r>
            <a:r>
              <a:rPr sz="2400" spc="-10" dirty="0">
                <a:latin typeface="Calibri"/>
                <a:cs typeface="Calibri"/>
              </a:rPr>
              <a:t>condition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	IV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drug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abuse</a:t>
            </a:r>
            <a:endParaRPr sz="2400">
              <a:latin typeface="Calibri"/>
              <a:cs typeface="Calibri"/>
            </a:endParaRPr>
          </a:p>
          <a:p>
            <a:pPr marL="327660" indent="-315595">
              <a:lnSpc>
                <a:spcPct val="100000"/>
              </a:lnSpc>
              <a:spcBef>
                <a:spcPts val="480"/>
              </a:spcBef>
              <a:buFont typeface="Calibri"/>
              <a:buAutoNum type="arabicParenR"/>
              <a:tabLst>
                <a:tab pos="328295" algn="l"/>
                <a:tab pos="2929890" algn="l"/>
              </a:tabLst>
            </a:pPr>
            <a:r>
              <a:rPr sz="2400" b="1" spc="-35" dirty="0">
                <a:latin typeface="Calibri"/>
                <a:cs typeface="Calibri"/>
              </a:rPr>
              <a:t>Fever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temperature	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100.4°F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(38°C)</a:t>
            </a:r>
            <a:endParaRPr sz="2400">
              <a:latin typeface="Calibri"/>
              <a:cs typeface="Calibri"/>
            </a:endParaRPr>
          </a:p>
          <a:p>
            <a:pPr marL="81280" marR="419734" indent="-69215">
              <a:lnSpc>
                <a:spcPct val="100000"/>
              </a:lnSpc>
              <a:spcBef>
                <a:spcPts val="484"/>
              </a:spcBef>
              <a:buFont typeface="Calibri"/>
              <a:buAutoNum type="arabicParenR"/>
              <a:tabLst>
                <a:tab pos="328295" algn="l"/>
                <a:tab pos="3212465" algn="l"/>
              </a:tabLst>
            </a:pPr>
            <a:r>
              <a:rPr sz="2400" b="1" spc="-50" dirty="0">
                <a:latin typeface="Calibri"/>
                <a:cs typeface="Calibri"/>
              </a:rPr>
              <a:t>Vascular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phenomena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	</a:t>
            </a:r>
            <a:r>
              <a:rPr sz="2400" spc="-5" dirty="0">
                <a:latin typeface="Calibri"/>
                <a:cs typeface="Calibri"/>
              </a:rPr>
              <a:t>major arterial emboli, </a:t>
            </a:r>
            <a:r>
              <a:rPr sz="2400" spc="-10" dirty="0">
                <a:latin typeface="Calibri"/>
                <a:cs typeface="Calibri"/>
              </a:rPr>
              <a:t>septic </a:t>
            </a:r>
            <a:r>
              <a:rPr sz="2400" spc="-5" dirty="0">
                <a:latin typeface="Calibri"/>
                <a:cs typeface="Calibri"/>
              </a:rPr>
              <a:t> pulmonary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infarcts,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mycotic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aneurysm,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intracranial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hemorrhage,</a:t>
            </a:r>
            <a:r>
              <a:rPr sz="2400" spc="-10" dirty="0">
                <a:latin typeface="Calibri"/>
                <a:cs typeface="Calibri"/>
              </a:rPr>
              <a:t> conjunctival</a:t>
            </a:r>
            <a:r>
              <a:rPr sz="2400" spc="-5" dirty="0">
                <a:latin typeface="Calibri"/>
                <a:cs typeface="Calibri"/>
              </a:rPr>
              <a:t> hemorrhages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15" dirty="0">
                <a:latin typeface="Calibri"/>
                <a:cs typeface="Calibri"/>
              </a:rPr>
              <a:t> Janeway</a:t>
            </a:r>
            <a:r>
              <a:rPr sz="2400" spc="-10" dirty="0">
                <a:latin typeface="Calibri"/>
                <a:cs typeface="Calibri"/>
              </a:rPr>
              <a:t> lesions.</a:t>
            </a:r>
            <a:endParaRPr sz="2400">
              <a:latin typeface="Calibri"/>
              <a:cs typeface="Calibri"/>
            </a:endParaRPr>
          </a:p>
          <a:p>
            <a:pPr marL="81280" marR="5080" indent="-69215">
              <a:lnSpc>
                <a:spcPct val="100000"/>
              </a:lnSpc>
              <a:spcBef>
                <a:spcPts val="475"/>
              </a:spcBef>
              <a:buFont typeface="Calibri"/>
              <a:buAutoNum type="arabicParenR"/>
              <a:tabLst>
                <a:tab pos="259715" algn="l"/>
                <a:tab pos="3658870" algn="l"/>
              </a:tabLst>
            </a:pPr>
            <a:r>
              <a:rPr sz="2400" b="1" spc="-35" dirty="0">
                <a:latin typeface="Calibri"/>
                <a:cs typeface="Calibri"/>
              </a:rPr>
              <a:t>Immunologic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phenomena</a:t>
            </a:r>
            <a:r>
              <a:rPr sz="2400" spc="-25" dirty="0">
                <a:latin typeface="Calibri"/>
                <a:cs typeface="Calibri"/>
              </a:rPr>
              <a:t>:	</a:t>
            </a:r>
            <a:r>
              <a:rPr sz="2400" spc="-10" dirty="0">
                <a:latin typeface="Calibri"/>
                <a:cs typeface="Calibri"/>
              </a:rPr>
              <a:t>Glomerulonephritis, </a:t>
            </a:r>
            <a:r>
              <a:rPr sz="2400" spc="-5" dirty="0">
                <a:latin typeface="Calibri"/>
                <a:cs typeface="Calibri"/>
              </a:rPr>
              <a:t>Osler nodes,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Roth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spots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Rheumatoid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factor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81280" marR="90805" indent="-69215">
              <a:lnSpc>
                <a:spcPct val="100000"/>
              </a:lnSpc>
              <a:spcBef>
                <a:spcPts val="480"/>
              </a:spcBef>
              <a:buFont typeface="Calibri"/>
              <a:buAutoNum type="arabicParenR"/>
              <a:tabLst>
                <a:tab pos="328295" algn="l"/>
              </a:tabLst>
            </a:pPr>
            <a:r>
              <a:rPr sz="2400" b="1" spc="-35" dirty="0">
                <a:latin typeface="Calibri"/>
                <a:cs typeface="Calibri"/>
              </a:rPr>
              <a:t>Microbiologic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evidence</a:t>
            </a:r>
            <a:r>
              <a:rPr sz="2400" spc="-20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positive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blood</a:t>
            </a:r>
            <a:r>
              <a:rPr sz="2400" spc="-10" dirty="0">
                <a:latin typeface="Calibri"/>
                <a:cs typeface="Calibri"/>
              </a:rPr>
              <a:t> culture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meet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major criterion or </a:t>
            </a:r>
            <a:r>
              <a:rPr sz="2400" spc="-10" dirty="0">
                <a:latin typeface="Calibri"/>
                <a:cs typeface="Calibri"/>
              </a:rPr>
              <a:t>serologic </a:t>
            </a:r>
            <a:r>
              <a:rPr sz="2400" spc="-5" dirty="0">
                <a:latin typeface="Calibri"/>
                <a:cs typeface="Calibri"/>
              </a:rPr>
              <a:t>evidence </a:t>
            </a:r>
            <a:r>
              <a:rPr sz="2400" spc="-10" dirty="0">
                <a:latin typeface="Calibri"/>
                <a:cs typeface="Calibri"/>
              </a:rPr>
              <a:t>of active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infection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organism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consistent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 IE.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81000" y="1328305"/>
            <a:ext cx="8214995" cy="44319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Sir William Osler--</a:t>
            </a:r>
            <a:r>
              <a:rPr lang="en-IN" dirty="0" err="1" smtClean="0"/>
              <a:t>Gulstonian</a:t>
            </a:r>
            <a:r>
              <a:rPr lang="en-IN" dirty="0" smtClean="0"/>
              <a:t> lectures of 1885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IN" dirty="0" smtClean="0"/>
          </a:p>
          <a:p>
            <a:r>
              <a:rPr lang="en-US" dirty="0" smtClean="0"/>
              <a:t>Primary “</a:t>
            </a:r>
            <a:r>
              <a:rPr lang="en-US" dirty="0" err="1" smtClean="0"/>
              <a:t>mycotic</a:t>
            </a:r>
            <a:r>
              <a:rPr lang="en-US" dirty="0" smtClean="0"/>
              <a:t>” process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 formal description of two clinical variants of the disease—the acute and fulminating form versus the chronic and insidious form.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79017" y="1572511"/>
            <a:ext cx="7580630" cy="348236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334000">
              <a:lnSpc>
                <a:spcPts val="3360"/>
              </a:lnSpc>
              <a:spcBef>
                <a:spcPts val="195"/>
              </a:spcBef>
              <a:buAutoNum type="arabicParenR"/>
              <a:tabLst>
                <a:tab pos="327660" algn="l"/>
              </a:tabLst>
            </a:pPr>
            <a:endParaRPr lang="en-US" sz="2400" b="1" spc="-525" dirty="0">
              <a:latin typeface="Calibri"/>
              <a:cs typeface="Calibri"/>
            </a:endParaRPr>
          </a:p>
          <a:p>
            <a:pPr marL="12700" marR="5334000">
              <a:lnSpc>
                <a:spcPts val="3360"/>
              </a:lnSpc>
              <a:spcBef>
                <a:spcPts val="195"/>
              </a:spcBef>
              <a:tabLst>
                <a:tab pos="327660" algn="l"/>
              </a:tabLst>
            </a:pPr>
            <a:r>
              <a:rPr sz="2400" b="1" spc="-30" smtClean="0">
                <a:latin typeface="Calibri"/>
                <a:cs typeface="Calibri"/>
              </a:rPr>
              <a:t>Rejected</a:t>
            </a:r>
            <a:endParaRPr sz="2400">
              <a:latin typeface="Calibri"/>
              <a:cs typeface="Calibri"/>
            </a:endParaRPr>
          </a:p>
          <a:p>
            <a:pPr marL="327025" indent="-314960">
              <a:lnSpc>
                <a:spcPct val="100000"/>
              </a:lnSpc>
              <a:spcBef>
                <a:spcPts val="285"/>
              </a:spcBef>
              <a:buAutoNum type="arabicParenR"/>
              <a:tabLst>
                <a:tab pos="327660" algn="l"/>
              </a:tabLst>
            </a:pPr>
            <a:r>
              <a:rPr sz="2400" dirty="0">
                <a:latin typeface="Calibri"/>
                <a:cs typeface="Calibri"/>
              </a:rPr>
              <a:t>Firm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alternate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327025" indent="-314960">
              <a:lnSpc>
                <a:spcPct val="100000"/>
              </a:lnSpc>
              <a:spcBef>
                <a:spcPts val="480"/>
              </a:spcBef>
              <a:buAutoNum type="arabicParenR"/>
              <a:tabLst>
                <a:tab pos="327660" algn="l"/>
              </a:tabLst>
            </a:pPr>
            <a:r>
              <a:rPr sz="2400" spc="-15" dirty="0">
                <a:latin typeface="Calibri"/>
                <a:cs typeface="Calibri"/>
              </a:rPr>
              <a:t>Resolution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manifestations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-10" dirty="0">
                <a:latin typeface="Calibri"/>
                <a:cs typeface="Calibri"/>
              </a:rPr>
              <a:t> antibiotic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therapy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480"/>
              </a:spcBef>
            </a:pPr>
            <a:r>
              <a:rPr sz="2400" dirty="0">
                <a:latin typeface="Calibri"/>
                <a:cs typeface="Calibri"/>
              </a:rPr>
              <a:t>&lt;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days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70"/>
              </a:spcBef>
              <a:buAutoNum type="arabicParenR" startAt="3"/>
              <a:tabLst>
                <a:tab pos="327660" algn="l"/>
                <a:tab pos="5455285" algn="l"/>
              </a:tabLst>
            </a:pPr>
            <a:r>
              <a:rPr sz="2400" spc="-5" dirty="0">
                <a:latin typeface="Calibri"/>
                <a:cs typeface="Calibri"/>
              </a:rPr>
              <a:t>No </a:t>
            </a:r>
            <a:r>
              <a:rPr sz="2400" spc="-10" dirty="0">
                <a:latin typeface="Calibri"/>
                <a:cs typeface="Calibri"/>
              </a:rPr>
              <a:t>pathologic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evidence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infective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endocarditis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surgery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autopsy,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antibiotic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therapy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&lt; 4 </a:t>
            </a:r>
            <a:r>
              <a:rPr sz="2400" spc="-20" dirty="0">
                <a:latin typeface="Calibri"/>
                <a:cs typeface="Calibri"/>
              </a:rPr>
              <a:t>days	</a:t>
            </a:r>
            <a:r>
              <a:rPr sz="2400" spc="-10" dirty="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395605" indent="-315595">
              <a:lnSpc>
                <a:spcPct val="100000"/>
              </a:lnSpc>
              <a:spcBef>
                <a:spcPts val="480"/>
              </a:spcBef>
              <a:buAutoNum type="arabicParenR" startAt="3"/>
              <a:tabLst>
                <a:tab pos="396240" algn="l"/>
              </a:tabLst>
            </a:pPr>
            <a:r>
              <a:rPr sz="2400" spc="-5" dirty="0">
                <a:latin typeface="Calibri"/>
                <a:cs typeface="Calibri"/>
              </a:rPr>
              <a:t>Does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0" dirty="0">
                <a:latin typeface="Calibri"/>
                <a:cs typeface="Calibri"/>
              </a:rPr>
              <a:t>meet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criteria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10" dirty="0">
                <a:latin typeface="Calibri"/>
                <a:cs typeface="Calibri"/>
              </a:rPr>
              <a:t> possible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29-11-9780323763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1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61" y="284657"/>
            <a:ext cx="8005876" cy="55399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ENDOCARDITIS TEAM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23240" y="1328305"/>
            <a:ext cx="8620760" cy="295465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 CRITERIA ARE USEFUL BUT DO NOT REPLACE CLINICAL JUDGEMENT OF </a:t>
            </a:r>
            <a:r>
              <a:rPr lang="en-US" b="1" dirty="0" smtClean="0"/>
              <a:t>ENDOCARDITIS TEAM-VETO POWER</a:t>
            </a:r>
          </a:p>
          <a:p>
            <a:endParaRPr lang="en-US" b="1" dirty="0" smtClean="0"/>
          </a:p>
          <a:p>
            <a:r>
              <a:rPr lang="en-US" b="1" dirty="0" smtClean="0"/>
              <a:t>COMPLICATED PTS-</a:t>
            </a:r>
            <a:r>
              <a:rPr lang="en-US" dirty="0" smtClean="0"/>
              <a:t>Managed by  IE Team</a:t>
            </a:r>
          </a:p>
          <a:p>
            <a:endParaRPr lang="en-US" b="1" dirty="0" smtClean="0"/>
          </a:p>
          <a:p>
            <a:r>
              <a:rPr lang="en-US" b="1" dirty="0" smtClean="0"/>
              <a:t>NON COMPLICATED PTS- </a:t>
            </a:r>
            <a:r>
              <a:rPr lang="en-US" dirty="0" smtClean="0"/>
              <a:t>Managed by consultation from IE team</a:t>
            </a:r>
          </a:p>
          <a:p>
            <a:endParaRPr lang="en-US" b="1" dirty="0" smtClean="0"/>
          </a:p>
          <a:p>
            <a:endParaRPr lang="en-IN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558977"/>
            <a:ext cx="71627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/>
              <a:t>Blood</a:t>
            </a:r>
            <a:r>
              <a:rPr b="1" spc="-10" dirty="0"/>
              <a:t> Culture</a:t>
            </a:r>
            <a:r>
              <a:rPr b="1" spc="-25" dirty="0"/>
              <a:t> </a:t>
            </a:r>
            <a:r>
              <a:rPr b="1" spc="-5" dirty="0"/>
              <a:t>Specimens</a:t>
            </a:r>
            <a:r>
              <a:rPr b="1" spc="-20" dirty="0"/>
              <a:t> </a:t>
            </a:r>
            <a:r>
              <a:rPr b="1" spc="-5" dirty="0"/>
              <a:t>in </a:t>
            </a:r>
            <a:r>
              <a:rPr b="1" dirty="0"/>
              <a:t>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6671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017" y="1633220"/>
            <a:ext cx="73577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3 </a:t>
            </a:r>
            <a:r>
              <a:rPr sz="2400" spc="-15" dirty="0">
                <a:latin typeface="Calibri"/>
                <a:cs typeface="Calibri"/>
              </a:rPr>
              <a:t>separate </a:t>
            </a:r>
            <a:r>
              <a:rPr sz="2400" spc="-10" dirty="0">
                <a:latin typeface="Calibri"/>
                <a:cs typeface="Calibri"/>
              </a:rPr>
              <a:t>sets </a:t>
            </a:r>
            <a:r>
              <a:rPr sz="2400" spc="-5" dirty="0">
                <a:latin typeface="Calibri"/>
                <a:cs typeface="Calibri"/>
              </a:rPr>
              <a:t>of blood </a:t>
            </a:r>
            <a:r>
              <a:rPr sz="2400" spc="-10" dirty="0">
                <a:latin typeface="Calibri"/>
                <a:cs typeface="Calibri"/>
              </a:rPr>
              <a:t>cultures, </a:t>
            </a:r>
            <a:r>
              <a:rPr sz="2400" dirty="0">
                <a:latin typeface="Calibri"/>
                <a:cs typeface="Calibri"/>
              </a:rPr>
              <a:t>each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separate </a:t>
            </a:r>
            <a:r>
              <a:rPr sz="2400" spc="-10" dirty="0">
                <a:latin typeface="Calibri"/>
                <a:cs typeface="Calibri"/>
              </a:rPr>
              <a:t> venipuncture,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obtained</a:t>
            </a:r>
            <a:r>
              <a:rPr sz="2400" spc="-5" dirty="0">
                <a:latin typeface="Calibri"/>
                <a:cs typeface="Calibri"/>
              </a:rPr>
              <a:t> during 24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hours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recommended.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835630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017" y="2852191"/>
            <a:ext cx="76561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Each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set </a:t>
            </a:r>
            <a:r>
              <a:rPr sz="2400" spc="-5" dirty="0">
                <a:latin typeface="Calibri"/>
                <a:cs typeface="Calibri"/>
              </a:rPr>
              <a:t>should include</a:t>
            </a:r>
            <a:r>
              <a:rPr sz="2400" dirty="0">
                <a:latin typeface="Calibri"/>
                <a:cs typeface="Calibri"/>
              </a:rPr>
              <a:t> a </a:t>
            </a:r>
            <a:r>
              <a:rPr sz="2400" spc="-20" dirty="0">
                <a:latin typeface="Calibri"/>
                <a:cs typeface="Calibri"/>
              </a:rPr>
              <a:t>bottle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containing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aerobic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medium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anaerobic</a:t>
            </a:r>
            <a:r>
              <a:rPr sz="2400" spc="-5" dirty="0">
                <a:latin typeface="Calibri"/>
                <a:cs typeface="Calibri"/>
              </a:rPr>
              <a:t> medium.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053865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017" y="4071505"/>
            <a:ext cx="7430770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74995" algn="l"/>
                <a:tab pos="7151370" algn="l"/>
              </a:tabLst>
            </a:pPr>
            <a:r>
              <a:rPr sz="2400" spc="-10" dirty="0">
                <a:latin typeface="Calibri"/>
                <a:cs typeface="Calibri"/>
              </a:rPr>
              <a:t>Serologic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tests</a:t>
            </a:r>
            <a:r>
              <a:rPr sz="2400" spc="-5" dirty="0">
                <a:latin typeface="Calibri"/>
                <a:cs typeface="Calibri"/>
              </a:rPr>
              <a:t> can be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if</a:t>
            </a:r>
            <a:r>
              <a:rPr sz="2400" spc="-10" dirty="0">
                <a:latin typeface="Calibri"/>
                <a:cs typeface="Calibri"/>
              </a:rPr>
              <a:t> suspected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organisms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5" dirty="0">
                <a:latin typeface="Calibri"/>
                <a:cs typeface="Calibri"/>
              </a:rPr>
              <a:t>ll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gi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ll</a:t>
            </a:r>
            <a:r>
              <a:rPr sz="2400" dirty="0">
                <a:latin typeface="Calibri"/>
                <a:cs typeface="Calibri"/>
              </a:rPr>
              <a:t>a 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Bar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ll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,	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gillu</a:t>
            </a:r>
            <a:r>
              <a:rPr sz="2400" dirty="0">
                <a:latin typeface="Calibri"/>
                <a:cs typeface="Calibri"/>
              </a:rPr>
              <a:t>s	</a:t>
            </a:r>
            <a:r>
              <a:rPr sz="2400" spc="-10">
                <a:latin typeface="Calibri"/>
                <a:cs typeface="Calibri"/>
              </a:rPr>
              <a:t>o</a:t>
            </a:r>
            <a:r>
              <a:rPr sz="2400">
                <a:latin typeface="Calibri"/>
                <a:cs typeface="Calibri"/>
              </a:rPr>
              <a:t>r  </a:t>
            </a:r>
            <a:r>
              <a:rPr sz="2400" spc="-10" smtClean="0">
                <a:latin typeface="Calibri"/>
                <a:cs typeface="Calibri"/>
              </a:rPr>
              <a:t>Chlamydia</a:t>
            </a:r>
            <a:endParaRPr lang="en-US" sz="2400" spc="-10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74995" algn="l"/>
                <a:tab pos="7151370" algn="l"/>
              </a:tabLst>
            </a:pPr>
            <a:endParaRPr lang="en-US" sz="2400" spc="-1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74995" algn="l"/>
                <a:tab pos="7151370" algn="l"/>
              </a:tabLst>
            </a:pP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C/S can be repeated every 3 days </a:t>
            </a:r>
            <a:r>
              <a:rPr lang="en-US" dirty="0" err="1" smtClean="0"/>
              <a:t>til</a:t>
            </a:r>
            <a:r>
              <a:rPr lang="en-US" dirty="0" smtClean="0"/>
              <a:t> negative to evaluate effectiveness of therapy</a:t>
            </a:r>
            <a:endParaRPr lang="en-I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284657"/>
            <a:ext cx="4648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/>
              <a:t>Culture</a:t>
            </a:r>
            <a:r>
              <a:rPr b="1" spc="-45" dirty="0"/>
              <a:t> </a:t>
            </a:r>
            <a:r>
              <a:rPr b="1" spc="-25" dirty="0"/>
              <a:t>Negative</a:t>
            </a:r>
            <a:r>
              <a:rPr b="1" spc="-35" dirty="0"/>
              <a:t> </a:t>
            </a:r>
            <a:r>
              <a:rPr b="1" dirty="0"/>
              <a:t>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5976"/>
            <a:ext cx="132715" cy="87884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017" y="1572511"/>
            <a:ext cx="713232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6605">
              <a:lnSpc>
                <a:spcPct val="116599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Blood </a:t>
            </a:r>
            <a:r>
              <a:rPr sz="2400" spc="-10" dirty="0">
                <a:latin typeface="Calibri"/>
                <a:cs typeface="Calibri"/>
              </a:rPr>
              <a:t>cultures</a:t>
            </a:r>
            <a:r>
              <a:rPr sz="2400" spc="-15" dirty="0">
                <a:latin typeface="Calibri"/>
                <a:cs typeface="Calibri"/>
              </a:rPr>
              <a:t> are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negative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up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20%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pts</a:t>
            </a:r>
            <a:r>
              <a:rPr sz="2400" spc="-5" dirty="0">
                <a:latin typeface="Calibri"/>
                <a:cs typeface="Calibri"/>
              </a:rPr>
              <a:t> with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424180" marR="5080">
              <a:lnSpc>
                <a:spcPts val="3360"/>
              </a:lnSpc>
              <a:spcBef>
                <a:spcPts val="190"/>
              </a:spcBef>
            </a:pPr>
            <a:r>
              <a:rPr sz="2400" spc="-10" dirty="0">
                <a:latin typeface="Calibri"/>
                <a:cs typeface="Calibri"/>
              </a:rPr>
              <a:t>Antimicrobial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therapy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before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blood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culture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acquisition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Inadequate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culture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technique</a:t>
            </a:r>
            <a:endParaRPr sz="2400">
              <a:latin typeface="Calibri"/>
              <a:cs typeface="Calibri"/>
            </a:endParaRPr>
          </a:p>
          <a:p>
            <a:pPr marL="424180" marR="3857625">
              <a:lnSpc>
                <a:spcPts val="3360"/>
              </a:lnSpc>
            </a:pPr>
            <a:r>
              <a:rPr sz="2400" spc="-15" dirty="0">
                <a:latin typeface="Calibri"/>
                <a:cs typeface="Calibri"/>
              </a:rPr>
              <a:t>Fastidious organism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Nonbacterial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pathogen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3940" y="558977"/>
            <a:ext cx="83476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/>
              <a:t>Echocardiography</a:t>
            </a:r>
            <a:r>
              <a:rPr sz="3600" b="1" dirty="0"/>
              <a:t> in</a:t>
            </a:r>
            <a:r>
              <a:rPr sz="3600" b="1" spc="10" dirty="0"/>
              <a:t> </a:t>
            </a:r>
            <a:r>
              <a:rPr sz="3600" b="1" spc="-25" dirty="0"/>
              <a:t>Infective</a:t>
            </a:r>
            <a:r>
              <a:rPr sz="3600" b="1" spc="5" dirty="0"/>
              <a:t> </a:t>
            </a:r>
            <a:r>
              <a:rPr sz="3600" b="1" spc="-15" dirty="0"/>
              <a:t>Endocarditis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6671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017" y="1633220"/>
            <a:ext cx="7369175" cy="118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All pts with suspected IE should </a:t>
            </a:r>
            <a:r>
              <a:rPr sz="2400" spc="-10" dirty="0">
                <a:latin typeface="Calibri"/>
                <a:cs typeface="Calibri"/>
              </a:rPr>
              <a:t>undergo echocardiographic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assessment.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b="1" dirty="0">
                <a:latin typeface="Calibri"/>
                <a:cs typeface="Calibri"/>
              </a:rPr>
              <a:t>TTE</a:t>
            </a:r>
            <a:r>
              <a:rPr sz="2400" b="1" spc="-5" dirty="0">
                <a:latin typeface="Calibri"/>
                <a:cs typeface="Calibri"/>
              </a:rPr>
              <a:t> is done </a:t>
            </a:r>
            <a:r>
              <a:rPr sz="2400" b="1" spc="-25" dirty="0">
                <a:latin typeface="Calibri"/>
                <a:cs typeface="Calibri"/>
              </a:rPr>
              <a:t>first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except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prosthetic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valve</a:t>
            </a:r>
            <a:endParaRPr sz="2400" b="1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409025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66201" y="3118687"/>
          <a:ext cx="5868035" cy="1980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5800"/>
                <a:gridCol w="1955800"/>
                <a:gridCol w="1956435"/>
              </a:tblGrid>
              <a:tr h="6602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AD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70"/>
                        </a:lnSpc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SENSITIVITY(%)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A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70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SPECIFICITY(%)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AD2"/>
                    </a:solidFill>
                  </a:tcPr>
                </a:tc>
              </a:tr>
              <a:tr h="660234">
                <a:tc>
                  <a:txBody>
                    <a:bodyPr/>
                    <a:lstStyle/>
                    <a:p>
                      <a:pPr marL="91440">
                        <a:lnSpc>
                          <a:spcPts val="207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TTE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0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7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60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65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0E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7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98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0ED"/>
                    </a:solidFill>
                  </a:tcPr>
                </a:tc>
              </a:tr>
              <a:tr h="660247">
                <a:tc>
                  <a:txBody>
                    <a:bodyPr/>
                    <a:lstStyle/>
                    <a:p>
                      <a:pPr marL="91440">
                        <a:lnSpc>
                          <a:spcPts val="2070"/>
                        </a:lnSpc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TEE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8F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7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85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-95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8F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7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85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-98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8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576178"/>
            <a:ext cx="6096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/>
              <a:t>Indications</a:t>
            </a:r>
            <a:r>
              <a:rPr b="1" spc="-30" dirty="0"/>
              <a:t> for</a:t>
            </a:r>
            <a:r>
              <a:rPr b="1" spc="-25" dirty="0"/>
              <a:t> </a:t>
            </a:r>
            <a:r>
              <a:rPr b="1" spc="-5" dirty="0"/>
              <a:t>TEE</a:t>
            </a:r>
            <a:r>
              <a:rPr b="1" spc="-35" dirty="0"/>
              <a:t> </a:t>
            </a:r>
            <a:r>
              <a:rPr b="1" dirty="0"/>
              <a:t>in</a:t>
            </a:r>
            <a:r>
              <a:rPr b="1" spc="-25" dirty="0"/>
              <a:t> </a:t>
            </a:r>
            <a:r>
              <a:rPr b="1" dirty="0"/>
              <a:t>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9017" y="1556905"/>
            <a:ext cx="7705725" cy="392158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208279">
              <a:lnSpc>
                <a:spcPts val="2400"/>
              </a:lnSpc>
              <a:spcBef>
                <a:spcPts val="580"/>
              </a:spcBef>
              <a:tabLst>
                <a:tab pos="375285" algn="l"/>
                <a:tab pos="675005" algn="l"/>
              </a:tabLst>
            </a:pPr>
            <a:r>
              <a:rPr sz="2400" spc="-105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assess </a:t>
            </a:r>
            <a:r>
              <a:rPr sz="2400" spc="-10" dirty="0">
                <a:latin typeface="Calibri"/>
                <a:cs typeface="Calibri"/>
              </a:rPr>
              <a:t>severity</a:t>
            </a:r>
            <a:r>
              <a:rPr sz="2400" spc="-5" dirty="0">
                <a:latin typeface="Calibri"/>
                <a:cs typeface="Calibri"/>
              </a:rPr>
              <a:t> 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valvular</a:t>
            </a:r>
            <a:r>
              <a:rPr sz="2400" spc="-5" dirty="0">
                <a:latin typeface="Calibri"/>
                <a:cs typeface="Calibri"/>
              </a:rPr>
              <a:t> lesions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symptomatic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pts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IE	</a:t>
            </a:r>
            <a:r>
              <a:rPr sz="2400" b="1" spc="-5" dirty="0">
                <a:latin typeface="Calibri"/>
                <a:cs typeface="Calibri"/>
              </a:rPr>
              <a:t>if	</a:t>
            </a:r>
            <a:r>
              <a:rPr sz="2400" b="1" dirty="0">
                <a:latin typeface="Calibri"/>
                <a:cs typeface="Calibri"/>
              </a:rPr>
              <a:t>TTE</a:t>
            </a:r>
            <a:r>
              <a:rPr sz="2400" b="1" spc="-5" dirty="0">
                <a:latin typeface="Calibri"/>
                <a:cs typeface="Calibri"/>
              </a:rPr>
              <a:t> is </a:t>
            </a:r>
            <a:r>
              <a:rPr sz="2400" b="1" spc="-5">
                <a:latin typeface="Calibri"/>
                <a:cs typeface="Calibri"/>
              </a:rPr>
              <a:t>non </a:t>
            </a:r>
            <a:r>
              <a:rPr sz="2400" b="1" spc="-10" smtClean="0">
                <a:latin typeface="Calibri"/>
                <a:cs typeface="Calibri"/>
              </a:rPr>
              <a:t>diagnostic</a:t>
            </a:r>
            <a:endParaRPr lang="en-US" sz="2400" b="1" spc="-10" dirty="0" smtClean="0">
              <a:latin typeface="Calibri"/>
              <a:cs typeface="Calibri"/>
            </a:endParaRPr>
          </a:p>
          <a:p>
            <a:pPr marL="12700" marR="208279">
              <a:lnSpc>
                <a:spcPts val="2400"/>
              </a:lnSpc>
              <a:spcBef>
                <a:spcPts val="580"/>
              </a:spcBef>
              <a:tabLst>
                <a:tab pos="375285" algn="l"/>
                <a:tab pos="675005" algn="l"/>
              </a:tabLst>
            </a:pPr>
            <a:endParaRPr sz="2400">
              <a:latin typeface="Calibri"/>
              <a:cs typeface="Calibri"/>
            </a:endParaRPr>
          </a:p>
          <a:p>
            <a:pPr marL="12700" marR="235585">
              <a:lnSpc>
                <a:spcPts val="2400"/>
              </a:lnSpc>
              <a:spcBef>
                <a:spcPts val="480"/>
              </a:spcBef>
              <a:tabLst>
                <a:tab pos="2748280" algn="l"/>
              </a:tabLst>
            </a:pPr>
            <a:r>
              <a:rPr sz="2400" spc="-10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IE in pts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-10" dirty="0">
                <a:latin typeface="Calibri"/>
                <a:cs typeface="Calibri"/>
              </a:rPr>
              <a:t> valvular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heart disease</a:t>
            </a:r>
            <a:r>
              <a:rPr sz="2400" dirty="0">
                <a:latin typeface="Calibri"/>
                <a:cs typeface="Calibri"/>
              </a:rPr>
              <a:t> and </a:t>
            </a:r>
            <a:r>
              <a:rPr sz="2400" spc="-15" dirty="0">
                <a:latin typeface="Calibri"/>
                <a:cs typeface="Calibri"/>
              </a:rPr>
              <a:t>positive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blood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cultures,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if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TTE</a:t>
            </a:r>
            <a:r>
              <a:rPr sz="2400" b="1">
                <a:latin typeface="Calibri"/>
                <a:cs typeface="Calibri"/>
              </a:rPr>
              <a:t>	</a:t>
            </a:r>
            <a:r>
              <a:rPr sz="2400" b="1" spc="-10" smtClean="0">
                <a:latin typeface="Calibri"/>
                <a:cs typeface="Calibri"/>
              </a:rPr>
              <a:t>nondiagnostic</a:t>
            </a:r>
            <a:endParaRPr lang="en-US" sz="2400" b="1" spc="-10" dirty="0" smtClean="0">
              <a:latin typeface="Calibri"/>
              <a:cs typeface="Calibri"/>
            </a:endParaRPr>
          </a:p>
          <a:p>
            <a:pPr marL="12700" marR="235585">
              <a:lnSpc>
                <a:spcPts val="2400"/>
              </a:lnSpc>
              <a:spcBef>
                <a:spcPts val="480"/>
              </a:spcBef>
              <a:tabLst>
                <a:tab pos="2748280" algn="l"/>
              </a:tabLst>
            </a:pPr>
            <a:endParaRPr lang="en-US" sz="2400" spc="-10" dirty="0">
              <a:latin typeface="Calibri"/>
              <a:cs typeface="Calibri"/>
            </a:endParaRPr>
          </a:p>
          <a:p>
            <a:pPr marL="12700" marR="235585">
              <a:lnSpc>
                <a:spcPts val="2400"/>
              </a:lnSpc>
              <a:spcBef>
                <a:spcPts val="480"/>
              </a:spcBef>
              <a:tabLst>
                <a:tab pos="2748280" algn="l"/>
              </a:tabLst>
            </a:pPr>
            <a:endParaRPr lang="en-US" sz="2400" spc="-10" dirty="0" smtClean="0">
              <a:latin typeface="Calibri"/>
              <a:cs typeface="Calibri"/>
            </a:endParaRPr>
          </a:p>
          <a:p>
            <a:pPr marL="12700" marR="235585">
              <a:lnSpc>
                <a:spcPts val="2400"/>
              </a:lnSpc>
              <a:spcBef>
                <a:spcPts val="480"/>
              </a:spcBef>
              <a:tabLst>
                <a:tab pos="2748280" algn="l"/>
              </a:tabLst>
            </a:pPr>
            <a:endParaRPr lang="en-US" sz="2400" spc="-10" dirty="0">
              <a:latin typeface="Calibri"/>
              <a:cs typeface="Calibri"/>
            </a:endParaRPr>
          </a:p>
          <a:p>
            <a:pPr marL="12700" marR="235585">
              <a:lnSpc>
                <a:spcPts val="2400"/>
              </a:lnSpc>
              <a:spcBef>
                <a:spcPts val="480"/>
              </a:spcBef>
              <a:tabLst>
                <a:tab pos="2748280" algn="l"/>
              </a:tabLst>
            </a:pP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400"/>
              </a:lnSpc>
              <a:spcBef>
                <a:spcPts val="480"/>
              </a:spcBef>
            </a:pPr>
            <a:r>
              <a:rPr sz="2400" b="1" spc="-105" dirty="0">
                <a:latin typeface="Calibri"/>
                <a:cs typeface="Calibri"/>
              </a:rPr>
              <a:t>To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diagnose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complications</a:t>
            </a:r>
            <a:r>
              <a:rPr sz="2400" b="1" spc="-5" dirty="0">
                <a:latin typeface="Calibri"/>
                <a:cs typeface="Calibri"/>
              </a:rPr>
              <a:t> of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spc="-15" dirty="0">
                <a:latin typeface="Calibri"/>
                <a:cs typeface="Calibri"/>
              </a:rPr>
              <a:t>potential</a:t>
            </a:r>
            <a:r>
              <a:rPr sz="2400" spc="-5" dirty="0">
                <a:latin typeface="Calibri"/>
                <a:cs typeface="Calibri"/>
              </a:rPr>
              <a:t> impact on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prognosis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10" dirty="0">
                <a:latin typeface="Calibri"/>
                <a:cs typeface="Calibri"/>
              </a:rPr>
              <a:t>management</a:t>
            </a:r>
            <a:r>
              <a:rPr sz="2400" dirty="0">
                <a:latin typeface="Calibri"/>
                <a:cs typeface="Calibri"/>
              </a:rPr>
              <a:t> ( </a:t>
            </a:r>
            <a:r>
              <a:rPr sz="2400" spc="-5" dirty="0">
                <a:latin typeface="Calibri"/>
                <a:cs typeface="Calibri"/>
              </a:rPr>
              <a:t>abscesses,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perforation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shunts)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3617" y="3478580"/>
            <a:ext cx="354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spc="-7" baseline="-16203" dirty="0">
                <a:latin typeface="Calibri"/>
                <a:cs typeface="Calibri"/>
              </a:rPr>
              <a:t>1</a:t>
            </a:r>
            <a:r>
              <a:rPr sz="1350" b="1" spc="-5" dirty="0">
                <a:latin typeface="Calibri"/>
                <a:cs typeface="Calibri"/>
              </a:rPr>
              <a:t>st</a:t>
            </a:r>
            <a:endParaRPr sz="1350" b="1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6670" y="3568585"/>
            <a:ext cx="75425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line</a:t>
            </a:r>
            <a:r>
              <a:rPr sz="2400" b="1" spc="-10" dirty="0">
                <a:latin typeface="Calibri"/>
                <a:cs typeface="Calibri"/>
              </a:rPr>
              <a:t> diagnostic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study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10" dirty="0">
                <a:latin typeface="Calibri"/>
                <a:cs typeface="Calibri"/>
              </a:rPr>
              <a:t> PVE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assess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</a:t>
            </a:r>
            <a:r>
              <a:rPr sz="2400" spc="-10" dirty="0">
                <a:latin typeface="Calibri"/>
                <a:cs typeface="Calibri"/>
              </a:rPr>
              <a:t> complications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9017" y="3934345"/>
            <a:ext cx="69646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93720" algn="l"/>
              </a:tabLst>
            </a:pPr>
            <a:r>
              <a:rPr sz="2400" spc="-20" smtClean="0">
                <a:latin typeface="Calibri"/>
                <a:cs typeface="Calibri"/>
              </a:rPr>
              <a:t>Preoperative</a:t>
            </a:r>
            <a:r>
              <a:rPr sz="2400" spc="30" smtClean="0">
                <a:latin typeface="Calibri"/>
                <a:cs typeface="Calibri"/>
              </a:rPr>
              <a:t> </a:t>
            </a:r>
            <a:r>
              <a:rPr sz="2400" spc="-15" smtClean="0">
                <a:latin typeface="Calibri"/>
                <a:cs typeface="Calibri"/>
              </a:rPr>
              <a:t>evaluation</a:t>
            </a:r>
            <a:r>
              <a:rPr sz="2400" spc="-15" dirty="0">
                <a:latin typeface="Calibri"/>
                <a:cs typeface="Calibri"/>
              </a:rPr>
              <a:t>	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intraoperative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assessment.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714" y="549579"/>
            <a:ext cx="7391158" cy="573097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490220"/>
            <a:ext cx="5181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Other</a:t>
            </a:r>
            <a:r>
              <a:rPr spc="-20" dirty="0"/>
              <a:t> laboratory </a:t>
            </a:r>
            <a:r>
              <a:rPr spc="-75" dirty="0"/>
              <a:t>Tests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1851"/>
            <a:ext cx="7920990" cy="452183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297815" indent="-343535">
              <a:lnSpc>
                <a:spcPts val="2600"/>
              </a:lnSpc>
              <a:spcBef>
                <a:spcPts val="620"/>
              </a:spcBef>
              <a:buFont typeface="MS UI Gothic"/>
              <a:buChar char="➢"/>
              <a:tabLst>
                <a:tab pos="356235" algn="l"/>
              </a:tabLst>
            </a:pPr>
            <a:r>
              <a:rPr sz="2600" spc="-5" dirty="0">
                <a:latin typeface="Calibri"/>
                <a:cs typeface="Calibri"/>
              </a:rPr>
              <a:t>Anemia </a:t>
            </a:r>
            <a:r>
              <a:rPr sz="2600" spc="-10" dirty="0">
                <a:latin typeface="Calibri"/>
                <a:cs typeface="Calibri"/>
              </a:rPr>
              <a:t>(normochromic </a:t>
            </a:r>
            <a:r>
              <a:rPr sz="2600" spc="-5" dirty="0">
                <a:latin typeface="Calibri"/>
                <a:cs typeface="Calibri"/>
              </a:rPr>
              <a:t>normocytic </a:t>
            </a:r>
            <a:r>
              <a:rPr sz="2600" dirty="0">
                <a:latin typeface="Calibri"/>
                <a:cs typeface="Calibri"/>
              </a:rPr>
              <a:t>) in 70%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90%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pts.</a:t>
            </a:r>
            <a:endParaRPr sz="2600">
              <a:latin typeface="Calibri"/>
              <a:cs typeface="Calibri"/>
            </a:endParaRPr>
          </a:p>
          <a:p>
            <a:pPr marL="758825">
              <a:lnSpc>
                <a:spcPct val="100000"/>
              </a:lnSpc>
            </a:pPr>
            <a:r>
              <a:rPr sz="2600" spc="-20" dirty="0">
                <a:latin typeface="Calibri"/>
                <a:cs typeface="Calibri"/>
              </a:rPr>
              <a:t>may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absent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acute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IE</a:t>
            </a:r>
            <a:endParaRPr sz="2600">
              <a:latin typeface="Calibri"/>
              <a:cs typeface="Calibri"/>
            </a:endParaRPr>
          </a:p>
          <a:p>
            <a:pPr marL="355600" marR="603250" indent="-343535">
              <a:lnSpc>
                <a:spcPts val="2600"/>
              </a:lnSpc>
              <a:spcBef>
                <a:spcPts val="530"/>
              </a:spcBef>
              <a:buFont typeface="MS UI Gothic"/>
              <a:buChar char="➢"/>
              <a:tabLst>
                <a:tab pos="356235" algn="l"/>
                <a:tab pos="1993264" algn="l"/>
              </a:tabLst>
            </a:pPr>
            <a:r>
              <a:rPr sz="2600" spc="-5" dirty="0">
                <a:latin typeface="Calibri"/>
                <a:cs typeface="Calibri"/>
              </a:rPr>
              <a:t>WBC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count	</a:t>
            </a:r>
            <a:r>
              <a:rPr sz="2600" spc="-5" dirty="0">
                <a:latin typeface="Calibri"/>
                <a:cs typeface="Calibri"/>
              </a:rPr>
              <a:t>increased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acute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may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normal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subacute</a:t>
            </a:r>
            <a:endParaRPr sz="2600">
              <a:latin typeface="Calibri"/>
              <a:cs typeface="Calibri"/>
            </a:endParaRPr>
          </a:p>
          <a:p>
            <a:pPr marL="430530" indent="-418465">
              <a:lnSpc>
                <a:spcPct val="100000"/>
              </a:lnSpc>
              <a:spcBef>
                <a:spcPts val="10"/>
              </a:spcBef>
              <a:buFont typeface="MS UI Gothic"/>
              <a:buChar char="➢"/>
              <a:tabLst>
                <a:tab pos="430530" algn="l"/>
                <a:tab pos="431165" algn="l"/>
              </a:tabLst>
            </a:pPr>
            <a:r>
              <a:rPr sz="2600" spc="-10" dirty="0">
                <a:latin typeface="Calibri"/>
                <a:cs typeface="Calibri"/>
              </a:rPr>
              <a:t>Thrombocytopenia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20" dirty="0">
                <a:latin typeface="Calibri"/>
                <a:cs typeface="Calibri"/>
              </a:rPr>
              <a:t> rare.</a:t>
            </a:r>
            <a:endParaRPr sz="2600">
              <a:latin typeface="Calibri"/>
              <a:cs typeface="Calibri"/>
            </a:endParaRPr>
          </a:p>
          <a:p>
            <a:pPr marL="355600" marR="113030" indent="-343535">
              <a:lnSpc>
                <a:spcPts val="2610"/>
              </a:lnSpc>
              <a:spcBef>
                <a:spcPts val="509"/>
              </a:spcBef>
              <a:buFont typeface="MS UI Gothic"/>
              <a:buChar char="➢"/>
              <a:tabLst>
                <a:tab pos="356235" algn="l"/>
                <a:tab pos="1273810" algn="l"/>
                <a:tab pos="2569845" algn="l"/>
                <a:tab pos="2773680" algn="l"/>
              </a:tabLst>
            </a:pPr>
            <a:r>
              <a:rPr sz="2600" b="1" spc="-10" dirty="0">
                <a:latin typeface="Calibri"/>
                <a:cs typeface="Calibri"/>
              </a:rPr>
              <a:t>ESR </a:t>
            </a:r>
            <a:r>
              <a:rPr sz="2600" b="1" dirty="0">
                <a:latin typeface="Calibri"/>
                <a:cs typeface="Calibri"/>
              </a:rPr>
              <a:t>is	</a:t>
            </a:r>
            <a:r>
              <a:rPr sz="2600" b="1" spc="-15" dirty="0">
                <a:latin typeface="Calibri"/>
                <a:cs typeface="Calibri"/>
              </a:rPr>
              <a:t>elevated	</a:t>
            </a:r>
            <a:r>
              <a:rPr sz="2600" b="1" dirty="0">
                <a:latin typeface="Calibri"/>
                <a:cs typeface="Calibri"/>
              </a:rPr>
              <a:t>in </a:t>
            </a:r>
            <a:r>
              <a:rPr sz="2600" b="1" spc="-10" dirty="0">
                <a:latin typeface="Calibri"/>
                <a:cs typeface="Calibri"/>
              </a:rPr>
              <a:t>almost </a:t>
            </a:r>
            <a:r>
              <a:rPr sz="2600" b="1" dirty="0">
                <a:latin typeface="Calibri"/>
                <a:cs typeface="Calibri"/>
              </a:rPr>
              <a:t>all </a:t>
            </a:r>
            <a:r>
              <a:rPr sz="2600" b="1" spc="-10" dirty="0">
                <a:latin typeface="Calibri"/>
                <a:cs typeface="Calibri"/>
              </a:rPr>
              <a:t>patients </a:t>
            </a:r>
            <a:r>
              <a:rPr sz="2600" b="1" spc="-20" dirty="0">
                <a:latin typeface="Calibri"/>
                <a:cs typeface="Calibri"/>
              </a:rPr>
              <a:t>except </a:t>
            </a:r>
            <a:r>
              <a:rPr sz="2600" b="1" spc="-5" dirty="0">
                <a:latin typeface="Calibri"/>
                <a:cs typeface="Calibri"/>
              </a:rPr>
              <a:t>those with </a:t>
            </a:r>
            <a:r>
              <a:rPr sz="2600" b="1" spc="-570" dirty="0">
                <a:latin typeface="Calibri"/>
                <a:cs typeface="Calibri"/>
              </a:rPr>
              <a:t> </a:t>
            </a:r>
            <a:r>
              <a:rPr sz="2600" b="1" spc="-65" dirty="0">
                <a:latin typeface="Calibri"/>
                <a:cs typeface="Calibri"/>
              </a:rPr>
              <a:t>CHF,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0">
                <a:latin typeface="Calibri"/>
                <a:cs typeface="Calibri"/>
              </a:rPr>
              <a:t>renal</a:t>
            </a:r>
            <a:r>
              <a:rPr sz="2600" b="1" spc="10">
                <a:latin typeface="Calibri"/>
                <a:cs typeface="Calibri"/>
              </a:rPr>
              <a:t> </a:t>
            </a:r>
            <a:r>
              <a:rPr sz="2600" b="1" spc="-15" smtClean="0">
                <a:latin typeface="Calibri"/>
                <a:cs typeface="Calibri"/>
              </a:rPr>
              <a:t>failure</a:t>
            </a:r>
            <a:r>
              <a:rPr lang="en-US" sz="2600" b="1" spc="-15" dirty="0" smtClean="0">
                <a:latin typeface="Calibri"/>
                <a:cs typeface="Calibri"/>
              </a:rPr>
              <a:t> </a:t>
            </a:r>
            <a:r>
              <a:rPr sz="2600" b="1" spc="-10" smtClean="0">
                <a:latin typeface="Calibri"/>
                <a:cs typeface="Calibri"/>
              </a:rPr>
              <a:t>or</a:t>
            </a:r>
            <a:r>
              <a:rPr sz="2600" b="1" spc="10" smtClean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DIC </a:t>
            </a:r>
            <a:r>
              <a:rPr sz="260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355600" indent="-343535">
              <a:lnSpc>
                <a:spcPts val="3115"/>
              </a:lnSpc>
              <a:buFont typeface="MS UI Gothic"/>
              <a:buChar char="➢"/>
              <a:tabLst>
                <a:tab pos="356235" algn="l"/>
              </a:tabLst>
            </a:pPr>
            <a:r>
              <a:rPr sz="2600" spc="-10" dirty="0">
                <a:latin typeface="Calibri"/>
                <a:cs typeface="Calibri"/>
              </a:rPr>
              <a:t>C-reactive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protein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elevated.</a:t>
            </a:r>
            <a:endParaRPr sz="2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MS UI Gothic"/>
              <a:buChar char="➢"/>
              <a:tabLst>
                <a:tab pos="356235" algn="l"/>
              </a:tabLst>
            </a:pPr>
            <a:r>
              <a:rPr sz="2600" spc="-10" dirty="0">
                <a:latin typeface="Calibri"/>
                <a:cs typeface="Calibri"/>
              </a:rPr>
              <a:t>Rheumatoid</a:t>
            </a:r>
            <a:r>
              <a:rPr sz="2600" spc="-15" dirty="0">
                <a:latin typeface="Calibri"/>
                <a:cs typeface="Calibri"/>
              </a:rPr>
              <a:t> factor</a:t>
            </a:r>
            <a:r>
              <a:rPr sz="2600" dirty="0">
                <a:latin typeface="Calibri"/>
                <a:cs typeface="Calibri"/>
              </a:rPr>
              <a:t> is</a:t>
            </a:r>
            <a:r>
              <a:rPr sz="2600" spc="-10" dirty="0">
                <a:latin typeface="Calibri"/>
                <a:cs typeface="Calibri"/>
              </a:rPr>
              <a:t> increased </a:t>
            </a:r>
            <a:r>
              <a:rPr sz="2600" dirty="0">
                <a:latin typeface="Calibri"/>
                <a:cs typeface="Calibri"/>
              </a:rPr>
              <a:t>in 50%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355600" marR="5080" indent="-343535">
              <a:lnSpc>
                <a:spcPts val="2600"/>
              </a:lnSpc>
              <a:spcBef>
                <a:spcPts val="530"/>
              </a:spcBef>
              <a:buFont typeface="MS UI Gothic"/>
              <a:buChar char="➢"/>
              <a:tabLst>
                <a:tab pos="356235" algn="l"/>
              </a:tabLst>
            </a:pPr>
            <a:r>
              <a:rPr sz="2600" spc="-10" dirty="0">
                <a:latin typeface="Calibri"/>
                <a:cs typeface="Calibri"/>
              </a:rPr>
              <a:t>Proteinuria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10" dirty="0">
                <a:latin typeface="Calibri"/>
                <a:cs typeface="Calibri"/>
              </a:rPr>
              <a:t>microscopic </a:t>
            </a:r>
            <a:r>
              <a:rPr sz="2600" spc="-5" dirty="0">
                <a:latin typeface="Calibri"/>
                <a:cs typeface="Calibri"/>
              </a:rPr>
              <a:t>hematuria </a:t>
            </a:r>
            <a:r>
              <a:rPr sz="2600" spc="-10" dirty="0">
                <a:latin typeface="Calibri"/>
                <a:cs typeface="Calibri"/>
              </a:rPr>
              <a:t>are noted </a:t>
            </a:r>
            <a:r>
              <a:rPr sz="2600" dirty="0">
                <a:latin typeface="Calibri"/>
                <a:cs typeface="Calibri"/>
              </a:rPr>
              <a:t>in 50%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even</a:t>
            </a:r>
            <a:r>
              <a:rPr sz="2600" spc="-5" dirty="0">
                <a:latin typeface="Calibri"/>
                <a:cs typeface="Calibri"/>
              </a:rPr>
              <a:t> when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renal </a:t>
            </a:r>
            <a:r>
              <a:rPr sz="2600" spc="-5" dirty="0">
                <a:latin typeface="Calibri"/>
                <a:cs typeface="Calibri"/>
              </a:rPr>
              <a:t>function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remains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normal.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600200"/>
            <a:ext cx="8229600" cy="4525645"/>
          </a:xfrm>
          <a:custGeom>
            <a:avLst/>
            <a:gdLst/>
            <a:ahLst/>
            <a:cxnLst/>
            <a:rect l="l" t="t" r="r" b="b"/>
            <a:pathLst>
              <a:path w="8229600" h="4525645">
                <a:moveTo>
                  <a:pt x="4114800" y="4525556"/>
                </a:moveTo>
                <a:lnTo>
                  <a:pt x="0" y="4525556"/>
                </a:lnTo>
                <a:lnTo>
                  <a:pt x="0" y="0"/>
                </a:lnTo>
                <a:lnTo>
                  <a:pt x="8229244" y="0"/>
                </a:lnTo>
                <a:lnTo>
                  <a:pt x="8229244" y="4525556"/>
                </a:lnTo>
                <a:lnTo>
                  <a:pt x="4114800" y="4525556"/>
                </a:lnTo>
                <a:close/>
              </a:path>
            </a:pathLst>
          </a:custGeom>
          <a:ln w="3175">
            <a:solidFill>
              <a:srgbClr val="0043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633219"/>
            <a:ext cx="7893050" cy="334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b="1" spc="-50" dirty="0">
                <a:latin typeface="Calibri"/>
                <a:cs typeface="Calibri"/>
              </a:rPr>
              <a:t>Definition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05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tabLst>
                <a:tab pos="3691890" algn="l"/>
                <a:tab pos="3823970" algn="l"/>
                <a:tab pos="4204335" algn="l"/>
              </a:tabLst>
            </a:pPr>
            <a:r>
              <a:rPr sz="2400" spc="-20" dirty="0">
                <a:latin typeface="Calibri"/>
                <a:cs typeface="Calibri"/>
              </a:rPr>
              <a:t>Infective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endocarditis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(IE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)	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characterized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colonization</a:t>
            </a:r>
            <a:r>
              <a:rPr sz="2400" spc="-5" dirty="0">
                <a:latin typeface="Calibri"/>
                <a:cs typeface="Calibri"/>
              </a:rPr>
              <a:t> or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invasion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the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heart </a:t>
            </a:r>
            <a:r>
              <a:rPr sz="2400" spc="-10" dirty="0">
                <a:latin typeface="Calibri"/>
                <a:cs typeface="Calibri"/>
              </a:rPr>
              <a:t>valves</a:t>
            </a:r>
            <a:r>
              <a:rPr sz="2400" spc="-5" dirty="0">
                <a:latin typeface="Calibri"/>
                <a:cs typeface="Calibri"/>
              </a:rPr>
              <a:t> or	</a:t>
            </a:r>
            <a:r>
              <a:rPr sz="2400" spc="-10" dirty="0">
                <a:latin typeface="Calibri"/>
                <a:cs typeface="Calibri"/>
              </a:rPr>
              <a:t>endocardium by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b="1" spc="-10" dirty="0">
                <a:latin typeface="Calibri"/>
                <a:cs typeface="Calibri"/>
              </a:rPr>
              <a:t>microbe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 leading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formation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	</a:t>
            </a:r>
            <a:r>
              <a:rPr sz="2400" spc="-5">
                <a:latin typeface="Calibri"/>
                <a:cs typeface="Calibri"/>
              </a:rPr>
              <a:t>	</a:t>
            </a:r>
            <a:r>
              <a:rPr sz="2400" b="1" spc="-15" smtClean="0">
                <a:latin typeface="Calibri"/>
                <a:cs typeface="Calibri"/>
              </a:rPr>
              <a:t>vegetations</a:t>
            </a:r>
            <a:endParaRPr lang="en-US" sz="2400" b="1" spc="-15" dirty="0">
              <a:latin typeface="Bahnschrift"/>
              <a:cs typeface="Calibri"/>
            </a:endParaRPr>
          </a:p>
          <a:p>
            <a:pPr marL="355600" marR="5080">
              <a:lnSpc>
                <a:spcPct val="100000"/>
              </a:lnSpc>
              <a:tabLst>
                <a:tab pos="3691890" algn="l"/>
                <a:tab pos="3823970" algn="l"/>
                <a:tab pos="4204335" algn="l"/>
              </a:tabLst>
            </a:pPr>
            <a:endParaRPr lang="en-US" sz="2400" b="1" spc="-15" dirty="0">
              <a:latin typeface="Bahnschrift"/>
              <a:cs typeface="Calibri"/>
            </a:endParaRPr>
          </a:p>
          <a:p>
            <a:pPr marL="355600" marR="5080">
              <a:lnSpc>
                <a:spcPct val="100000"/>
              </a:lnSpc>
              <a:tabLst>
                <a:tab pos="3691890" algn="l"/>
                <a:tab pos="3823970" algn="l"/>
                <a:tab pos="4204335" algn="l"/>
              </a:tabLst>
            </a:pPr>
            <a:endParaRPr lang="en-US" sz="2400" b="1" spc="-15" dirty="0">
              <a:latin typeface="Bahnschrift"/>
              <a:cs typeface="Calibri"/>
            </a:endParaRPr>
          </a:p>
          <a:p>
            <a:pPr marL="355600" marR="5080">
              <a:lnSpc>
                <a:spcPct val="100000"/>
              </a:lnSpc>
              <a:tabLst>
                <a:tab pos="3691890" algn="l"/>
                <a:tab pos="3823970" algn="l"/>
                <a:tab pos="4204335" algn="l"/>
              </a:tabLst>
            </a:pPr>
            <a:r>
              <a:rPr lang="en-US" sz="2400" b="1" spc="-15" dirty="0" smtClean="0">
                <a:latin typeface="Bahnschrift"/>
                <a:cs typeface="Calibri"/>
              </a:rPr>
              <a:t>                MICROBE       +   VEGETATION</a:t>
            </a:r>
            <a:endParaRPr lang="en-US" sz="2400" b="1" spc="-15" dirty="0">
              <a:latin typeface="Bahnschrift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ECG- AV block(Mainly in AV-IE)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ST Elevation –Vegetation </a:t>
            </a:r>
            <a:r>
              <a:rPr lang="en-US" dirty="0" err="1" smtClean="0"/>
              <a:t>embolizing</a:t>
            </a:r>
            <a:r>
              <a:rPr lang="en-US" dirty="0" smtClean="0"/>
              <a:t> and occluding </a:t>
            </a:r>
            <a:r>
              <a:rPr lang="en-US" dirty="0" err="1" smtClean="0"/>
              <a:t>coronar</a:t>
            </a:r>
            <a:r>
              <a:rPr lang="en-US" dirty="0" smtClean="0"/>
              <a:t> artery</a:t>
            </a:r>
            <a:endParaRPr lang="en-IN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2098" y="497776"/>
            <a:ext cx="23768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75" dirty="0"/>
              <a:t>T</a:t>
            </a:r>
            <a:r>
              <a:rPr sz="4400" spc="-65" dirty="0"/>
              <a:t>r</a:t>
            </a:r>
            <a:r>
              <a:rPr sz="4400" spc="5" dirty="0"/>
              <a:t>e</a:t>
            </a:r>
            <a:r>
              <a:rPr sz="4400" spc="-50" dirty="0"/>
              <a:t>a</a:t>
            </a:r>
            <a:r>
              <a:rPr sz="4400" dirty="0"/>
              <a:t>tm</a:t>
            </a:r>
            <a:r>
              <a:rPr sz="4400" spc="-5" dirty="0"/>
              <a:t>e</a:t>
            </a:r>
            <a:r>
              <a:rPr sz="4400" spc="-45" dirty="0"/>
              <a:t>n</a:t>
            </a:r>
            <a:r>
              <a:rPr sz="4400" dirty="0"/>
              <a:t>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6671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017" y="1633220"/>
            <a:ext cx="7691755" cy="3426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Rapid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institution</a:t>
            </a:r>
            <a:r>
              <a:rPr sz="2400" spc="-5" dirty="0">
                <a:latin typeface="Calibri"/>
                <a:cs typeface="Calibri"/>
              </a:rPr>
              <a:t> of </a:t>
            </a:r>
            <a:r>
              <a:rPr sz="2400" spc="-10" dirty="0">
                <a:latin typeface="Calibri"/>
                <a:cs typeface="Calibri"/>
              </a:rPr>
              <a:t>appropriate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antibiotic therapy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single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most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imp </a:t>
            </a:r>
            <a:r>
              <a:rPr sz="2400" spc="-10" dirty="0">
                <a:latin typeface="Calibri"/>
                <a:cs typeface="Calibri"/>
              </a:rPr>
              <a:t>initial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intervention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treatment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of </a:t>
            </a:r>
            <a:r>
              <a:rPr sz="2400" smtClean="0">
                <a:latin typeface="Calibri"/>
                <a:cs typeface="Calibri"/>
              </a:rPr>
              <a:t>IE</a:t>
            </a:r>
            <a:endParaRPr lang="en-US" sz="2400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400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400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 smtClean="0">
                <a:latin typeface="Calibri"/>
                <a:cs typeface="Calibri"/>
              </a:rPr>
              <a:t>HIT HARD/HIT FAST/HIT PROLONGED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400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0" marR="5080" indent="-2534285">
              <a:lnSpc>
                <a:spcPct val="100000"/>
              </a:lnSpc>
              <a:spcBef>
                <a:spcPts val="100"/>
              </a:spcBef>
            </a:pPr>
            <a:r>
              <a:rPr sz="3600" b="1" spc="-5" dirty="0"/>
              <a:t>Timing</a:t>
            </a:r>
            <a:r>
              <a:rPr sz="3600" b="1" dirty="0"/>
              <a:t> </a:t>
            </a:r>
            <a:r>
              <a:rPr sz="3600" b="1" spc="-5" dirty="0"/>
              <a:t>of</a:t>
            </a:r>
            <a:r>
              <a:rPr sz="3600" b="1" spc="5" dirty="0"/>
              <a:t> </a:t>
            </a:r>
            <a:r>
              <a:rPr sz="3600" b="1" spc="-15" dirty="0"/>
              <a:t>initiation</a:t>
            </a:r>
            <a:r>
              <a:rPr sz="3600" b="1" spc="5" dirty="0"/>
              <a:t> </a:t>
            </a:r>
            <a:r>
              <a:rPr sz="3600" b="1" spc="-5" dirty="0"/>
              <a:t>of</a:t>
            </a:r>
            <a:r>
              <a:rPr sz="3600" b="1" spc="5" dirty="0"/>
              <a:t> </a:t>
            </a:r>
            <a:r>
              <a:rPr sz="3600" b="1" spc="-15" dirty="0"/>
              <a:t>Antimicrobial </a:t>
            </a:r>
            <a:r>
              <a:rPr sz="3600" b="1" spc="-800" dirty="0"/>
              <a:t> </a:t>
            </a:r>
            <a:r>
              <a:rPr sz="3600" b="1" spc="-20" dirty="0"/>
              <a:t>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6671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017" y="1633220"/>
            <a:ext cx="73545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Initiate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antimicrobial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therapy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acute</a:t>
            </a:r>
            <a:r>
              <a:rPr sz="2400" spc="-5" dirty="0">
                <a:latin typeface="Calibri"/>
                <a:cs typeface="Calibri"/>
              </a:rPr>
              <a:t> IE immediately </a:t>
            </a:r>
            <a:r>
              <a:rPr sz="2400" spc="-20" dirty="0">
                <a:latin typeface="Calibri"/>
                <a:cs typeface="Calibri"/>
              </a:rPr>
              <a:t>after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blood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culture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specimens</a:t>
            </a:r>
            <a:r>
              <a:rPr sz="2400" spc="-15" dirty="0">
                <a:latin typeface="Calibri"/>
                <a:cs typeface="Calibri"/>
              </a:rPr>
              <a:t> are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obtained.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835630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017" y="2852191"/>
            <a:ext cx="769365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subacute </a:t>
            </a:r>
            <a:r>
              <a:rPr sz="2400" spc="-10" dirty="0">
                <a:latin typeface="Calibri"/>
                <a:cs typeface="Calibri"/>
              </a:rPr>
              <a:t>endocarditis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antibiotic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therapy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delayed</a:t>
            </a:r>
            <a:r>
              <a:rPr sz="2400" spc="-10" dirty="0">
                <a:latin typeface="Calibri"/>
                <a:cs typeface="Calibri"/>
              </a:rPr>
              <a:t> till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initial cultures</a:t>
            </a:r>
            <a:r>
              <a:rPr sz="2400" spc="-15" dirty="0">
                <a:latin typeface="Calibri"/>
                <a:cs typeface="Calibri"/>
              </a:rPr>
              <a:t> are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available.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053865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017" y="4071505"/>
            <a:ext cx="743013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85035" algn="l"/>
              </a:tabLst>
            </a:pPr>
            <a:r>
              <a:rPr sz="2400" spc="-5" dirty="0">
                <a:latin typeface="Calibri"/>
                <a:cs typeface="Calibri"/>
              </a:rPr>
              <a:t>This </a:t>
            </a:r>
            <a:r>
              <a:rPr sz="2400" spc="-10" dirty="0">
                <a:latin typeface="Calibri"/>
                <a:cs typeface="Calibri"/>
              </a:rPr>
              <a:t>delay provides </a:t>
            </a:r>
            <a:r>
              <a:rPr sz="2400" spc="-5" dirty="0">
                <a:latin typeface="Calibri"/>
                <a:cs typeface="Calibri"/>
              </a:rPr>
              <a:t>opportunity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perform </a:t>
            </a:r>
            <a:r>
              <a:rPr sz="2400" spc="-5" dirty="0">
                <a:latin typeface="Calibri"/>
                <a:cs typeface="Calibri"/>
              </a:rPr>
              <a:t>additional </a:t>
            </a:r>
            <a:r>
              <a:rPr sz="2400" spc="-10" dirty="0">
                <a:latin typeface="Calibri"/>
                <a:cs typeface="Calibri"/>
              </a:rPr>
              <a:t>blood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cultures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without	</a:t>
            </a:r>
            <a:r>
              <a:rPr sz="2400" spc="-15" dirty="0">
                <a:latin typeface="Calibri"/>
                <a:cs typeface="Calibri"/>
              </a:rPr>
              <a:t>confounding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effect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empiric </a:t>
            </a:r>
            <a:r>
              <a:rPr sz="2400" spc="-10">
                <a:latin typeface="Calibri"/>
                <a:cs typeface="Calibri"/>
              </a:rPr>
              <a:t>treatment</a:t>
            </a:r>
            <a:r>
              <a:rPr sz="2400" spc="-15">
                <a:latin typeface="Calibri"/>
                <a:cs typeface="Calibri"/>
              </a:rPr>
              <a:t> 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lang="en-IN" spc="-5" dirty="0">
                <a:cs typeface="Calibri"/>
              </a:rPr>
              <a:t>Empirical</a:t>
            </a:r>
            <a:r>
              <a:rPr lang="en-IN" spc="-30" dirty="0">
                <a:cs typeface="Calibri"/>
              </a:rPr>
              <a:t> </a:t>
            </a:r>
            <a:r>
              <a:rPr lang="en-IN" spc="-10" dirty="0" smtClean="0">
                <a:cs typeface="Calibri"/>
              </a:rPr>
              <a:t>regimen </a:t>
            </a:r>
            <a:r>
              <a:rPr lang="en-IN" spc="-10" dirty="0">
                <a:cs typeface="Calibri"/>
              </a:rPr>
              <a:t>s</a:t>
            </a:r>
            <a:r>
              <a:rPr lang="en-IN" spc="-5" dirty="0" smtClean="0">
                <a:cs typeface="Calibri"/>
              </a:rPr>
              <a:t>hould </a:t>
            </a:r>
            <a:r>
              <a:rPr lang="en-IN" spc="-15" dirty="0">
                <a:cs typeface="Calibri"/>
              </a:rPr>
              <a:t>cover </a:t>
            </a:r>
            <a:r>
              <a:rPr lang="en-IN" dirty="0">
                <a:cs typeface="Calibri"/>
              </a:rPr>
              <a:t>S. </a:t>
            </a:r>
            <a:r>
              <a:rPr lang="en-IN" spc="-10" dirty="0" err="1">
                <a:cs typeface="Calibri"/>
              </a:rPr>
              <a:t>aureu</a:t>
            </a:r>
            <a:r>
              <a:rPr lang="en-IN" sz="3600" i="1" spc="-10" dirty="0" err="1">
                <a:cs typeface="Calibri"/>
              </a:rPr>
              <a:t>s</a:t>
            </a:r>
            <a:r>
              <a:rPr lang="en-IN" sz="3600" i="1" spc="-10" dirty="0">
                <a:cs typeface="Calibri"/>
              </a:rPr>
              <a:t> </a:t>
            </a:r>
            <a:r>
              <a:rPr lang="en-IN" dirty="0">
                <a:cs typeface="Calibri"/>
              </a:rPr>
              <a:t>and </a:t>
            </a:r>
            <a:r>
              <a:rPr lang="en-IN" spc="-15" dirty="0">
                <a:cs typeface="Calibri"/>
              </a:rPr>
              <a:t>many </a:t>
            </a:r>
            <a:r>
              <a:rPr lang="en-IN" spc="-5" dirty="0">
                <a:cs typeface="Calibri"/>
              </a:rPr>
              <a:t>species of </a:t>
            </a:r>
            <a:r>
              <a:rPr lang="en-IN" spc="-15" dirty="0">
                <a:cs typeface="Calibri"/>
              </a:rPr>
              <a:t>streptococci </a:t>
            </a:r>
            <a:r>
              <a:rPr lang="en-IN" spc="-530" dirty="0">
                <a:cs typeface="Calibri"/>
              </a:rPr>
              <a:t> </a:t>
            </a:r>
            <a:r>
              <a:rPr lang="en-IN" spc="-10" dirty="0">
                <a:cs typeface="Calibri"/>
              </a:rPr>
              <a:t>that</a:t>
            </a:r>
            <a:r>
              <a:rPr lang="en-IN" spc="-15" dirty="0">
                <a:cs typeface="Calibri"/>
              </a:rPr>
              <a:t> </a:t>
            </a:r>
            <a:r>
              <a:rPr lang="en-IN" spc="-5" dirty="0">
                <a:cs typeface="Calibri"/>
              </a:rPr>
              <a:t>can cause</a:t>
            </a:r>
            <a:r>
              <a:rPr lang="en-IN" dirty="0">
                <a:cs typeface="Calibri"/>
              </a:rPr>
              <a:t> </a:t>
            </a:r>
            <a:r>
              <a:rPr lang="en-IN" spc="-5" dirty="0" smtClean="0">
                <a:cs typeface="Calibri"/>
              </a:rPr>
              <a:t>IE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endParaRPr lang="en-IN" spc="-5" dirty="0" smtClean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endParaRPr lang="en-US" spc="-5" dirty="0">
              <a:cs typeface="Calibri"/>
            </a:endParaRPr>
          </a:p>
          <a:p>
            <a:pPr marL="12700" marR="13335" indent="67945">
              <a:lnSpc>
                <a:spcPct val="100000"/>
              </a:lnSpc>
              <a:spcBef>
                <a:spcPts val="100"/>
              </a:spcBef>
              <a:tabLst>
                <a:tab pos="2129155" algn="l"/>
                <a:tab pos="7279005" algn="l"/>
              </a:tabLst>
            </a:pPr>
            <a:r>
              <a:rPr lang="en-IN" spc="-5" dirty="0">
                <a:cs typeface="Calibri"/>
              </a:rPr>
              <a:t>C</a:t>
            </a:r>
            <a:r>
              <a:rPr lang="en-IN" spc="-10" dirty="0">
                <a:cs typeface="Calibri"/>
              </a:rPr>
              <a:t>o</a:t>
            </a:r>
            <a:r>
              <a:rPr lang="en-IN" dirty="0">
                <a:cs typeface="Calibri"/>
              </a:rPr>
              <a:t>m</a:t>
            </a:r>
            <a:r>
              <a:rPr lang="en-IN" spc="-5" dirty="0">
                <a:cs typeface="Calibri"/>
              </a:rPr>
              <a:t>bin</a:t>
            </a:r>
            <a:r>
              <a:rPr lang="en-IN" spc="-25" dirty="0">
                <a:cs typeface="Calibri"/>
              </a:rPr>
              <a:t>a</a:t>
            </a:r>
            <a:r>
              <a:rPr lang="en-IN" spc="-15" dirty="0">
                <a:cs typeface="Calibri"/>
              </a:rPr>
              <a:t>t</a:t>
            </a:r>
            <a:r>
              <a:rPr lang="en-IN" spc="-20" dirty="0">
                <a:cs typeface="Calibri"/>
              </a:rPr>
              <a:t>i</a:t>
            </a:r>
            <a:r>
              <a:rPr lang="en-IN" spc="-10" dirty="0">
                <a:cs typeface="Calibri"/>
              </a:rPr>
              <a:t>o</a:t>
            </a:r>
            <a:r>
              <a:rPr lang="en-IN" dirty="0">
                <a:cs typeface="Calibri"/>
              </a:rPr>
              <a:t>n</a:t>
            </a:r>
            <a:r>
              <a:rPr lang="en-IN" spc="-5" dirty="0">
                <a:cs typeface="Calibri"/>
              </a:rPr>
              <a:t> </a:t>
            </a:r>
            <a:r>
              <a:rPr lang="en-IN" spc="-10" dirty="0">
                <a:cs typeface="Calibri"/>
              </a:rPr>
              <a:t>o</a:t>
            </a:r>
            <a:r>
              <a:rPr lang="en-IN" dirty="0">
                <a:cs typeface="Calibri"/>
              </a:rPr>
              <a:t>f	</a:t>
            </a:r>
            <a:r>
              <a:rPr lang="el-GR" b="1" spc="-35" dirty="0">
                <a:cs typeface="Calibri"/>
              </a:rPr>
              <a:t>β</a:t>
            </a:r>
            <a:r>
              <a:rPr lang="el-GR" b="1" spc="-10" dirty="0">
                <a:cs typeface="Calibri"/>
              </a:rPr>
              <a:t> </a:t>
            </a:r>
            <a:r>
              <a:rPr lang="en-IN" b="1" spc="-30" dirty="0" err="1">
                <a:cs typeface="Calibri"/>
              </a:rPr>
              <a:t>la</a:t>
            </a:r>
            <a:r>
              <a:rPr lang="en-IN" b="1" spc="-25" dirty="0" err="1">
                <a:cs typeface="Calibri"/>
              </a:rPr>
              <a:t>c</a:t>
            </a:r>
            <a:r>
              <a:rPr lang="en-IN" b="1" spc="-55" dirty="0" err="1">
                <a:cs typeface="Calibri"/>
              </a:rPr>
              <a:t>t</a:t>
            </a:r>
            <a:r>
              <a:rPr lang="en-IN" b="1" spc="-35" dirty="0" err="1">
                <a:cs typeface="Calibri"/>
              </a:rPr>
              <a:t>a</a:t>
            </a:r>
            <a:r>
              <a:rPr lang="en-IN" b="1" spc="-50" dirty="0" err="1">
                <a:cs typeface="Calibri"/>
              </a:rPr>
              <a:t>m</a:t>
            </a:r>
            <a:r>
              <a:rPr lang="en-IN" b="1" spc="-35" dirty="0" err="1">
                <a:cs typeface="Calibri"/>
              </a:rPr>
              <a:t>a</a:t>
            </a:r>
            <a:r>
              <a:rPr lang="en-IN" b="1" spc="-30" dirty="0" err="1">
                <a:cs typeface="Calibri"/>
              </a:rPr>
              <a:t>s</a:t>
            </a:r>
            <a:r>
              <a:rPr lang="en-IN" b="1" spc="-15" dirty="0" err="1">
                <a:cs typeface="Calibri"/>
              </a:rPr>
              <a:t>e</a:t>
            </a:r>
            <a:r>
              <a:rPr lang="en-IN" b="1" dirty="0">
                <a:cs typeface="Calibri"/>
              </a:rPr>
              <a:t> </a:t>
            </a:r>
            <a:r>
              <a:rPr lang="en-IN" b="1" spc="-50" dirty="0">
                <a:cs typeface="Calibri"/>
              </a:rPr>
              <a:t>r</a:t>
            </a:r>
            <a:r>
              <a:rPr lang="en-IN" b="1" spc="-15" dirty="0">
                <a:cs typeface="Calibri"/>
              </a:rPr>
              <a:t>e</a:t>
            </a:r>
            <a:r>
              <a:rPr lang="en-IN" b="1" spc="-30" dirty="0">
                <a:cs typeface="Calibri"/>
              </a:rPr>
              <a:t>s</a:t>
            </a:r>
            <a:r>
              <a:rPr lang="en-IN" b="1" spc="-35" dirty="0">
                <a:cs typeface="Calibri"/>
              </a:rPr>
              <a:t>i</a:t>
            </a:r>
            <a:r>
              <a:rPr lang="en-IN" b="1" spc="-50" dirty="0">
                <a:cs typeface="Calibri"/>
              </a:rPr>
              <a:t>s</a:t>
            </a:r>
            <a:r>
              <a:rPr lang="en-IN" b="1" spc="-55" dirty="0">
                <a:cs typeface="Calibri"/>
              </a:rPr>
              <a:t>t</a:t>
            </a:r>
            <a:r>
              <a:rPr lang="en-IN" b="1" spc="-30" dirty="0">
                <a:cs typeface="Calibri"/>
              </a:rPr>
              <a:t>a</a:t>
            </a:r>
            <a:r>
              <a:rPr lang="en-IN" b="1" spc="-55" dirty="0">
                <a:cs typeface="Calibri"/>
              </a:rPr>
              <a:t>n</a:t>
            </a:r>
            <a:r>
              <a:rPr lang="en-IN" b="1" spc="-30" dirty="0">
                <a:cs typeface="Calibri"/>
              </a:rPr>
              <a:t>t</a:t>
            </a:r>
            <a:r>
              <a:rPr lang="en-IN" b="1" spc="-10" dirty="0">
                <a:cs typeface="Calibri"/>
              </a:rPr>
              <a:t> </a:t>
            </a:r>
            <a:r>
              <a:rPr lang="en-IN" b="1" spc="-30" dirty="0" smtClean="0">
                <a:cs typeface="Calibri"/>
              </a:rPr>
              <a:t>p</a:t>
            </a:r>
            <a:r>
              <a:rPr lang="en-IN" b="1" spc="-20" dirty="0" smtClean="0">
                <a:cs typeface="Calibri"/>
              </a:rPr>
              <a:t>e</a:t>
            </a:r>
            <a:r>
              <a:rPr lang="en-IN" b="1" spc="-25" dirty="0" smtClean="0">
                <a:cs typeface="Calibri"/>
              </a:rPr>
              <a:t>ni</a:t>
            </a:r>
            <a:r>
              <a:rPr lang="en-IN" b="1" spc="-20" dirty="0" smtClean="0">
                <a:cs typeface="Calibri"/>
              </a:rPr>
              <a:t>c</a:t>
            </a:r>
            <a:r>
              <a:rPr lang="en-IN" b="1" spc="-45" dirty="0" smtClean="0">
                <a:cs typeface="Calibri"/>
              </a:rPr>
              <a:t>i</a:t>
            </a:r>
            <a:r>
              <a:rPr lang="en-IN" b="1" spc="-35" dirty="0" smtClean="0">
                <a:cs typeface="Calibri"/>
              </a:rPr>
              <a:t>l</a:t>
            </a:r>
            <a:r>
              <a:rPr lang="en-IN" b="1" spc="-30" dirty="0" smtClean="0">
                <a:cs typeface="Calibri"/>
              </a:rPr>
              <a:t>li</a:t>
            </a:r>
            <a:r>
              <a:rPr lang="en-IN" b="1" spc="-55" dirty="0" smtClean="0">
                <a:cs typeface="Calibri"/>
              </a:rPr>
              <a:t>n</a:t>
            </a:r>
            <a:r>
              <a:rPr lang="en-IN" b="1" spc="15" dirty="0" smtClean="0">
                <a:cs typeface="Calibri"/>
              </a:rPr>
              <a:t>  </a:t>
            </a:r>
            <a:r>
              <a:rPr lang="en-IN" b="1" spc="-35" dirty="0" smtClean="0">
                <a:cs typeface="Calibri"/>
              </a:rPr>
              <a:t>o</a:t>
            </a:r>
            <a:r>
              <a:rPr lang="en-IN" b="1" spc="-15" dirty="0" smtClean="0">
                <a:cs typeface="Calibri"/>
              </a:rPr>
              <a:t>r  </a:t>
            </a:r>
            <a:r>
              <a:rPr lang="en-IN" b="1" spc="-45" dirty="0" err="1">
                <a:cs typeface="Calibri"/>
              </a:rPr>
              <a:t>vancomycin</a:t>
            </a:r>
            <a:r>
              <a:rPr lang="en-IN" b="1" spc="-15" dirty="0">
                <a:cs typeface="Calibri"/>
              </a:rPr>
              <a:t> </a:t>
            </a:r>
            <a:r>
              <a:rPr lang="en-IN" spc="-25" dirty="0">
                <a:cs typeface="Calibri"/>
              </a:rPr>
              <a:t>for</a:t>
            </a:r>
            <a:r>
              <a:rPr lang="en-IN" spc="-10" dirty="0">
                <a:cs typeface="Calibri"/>
              </a:rPr>
              <a:t> </a:t>
            </a:r>
            <a:r>
              <a:rPr lang="en-IN" spc="-5" dirty="0">
                <a:cs typeface="Calibri"/>
              </a:rPr>
              <a:t>penicillin-allergic pts</a:t>
            </a:r>
            <a:r>
              <a:rPr lang="en-IN" spc="10" dirty="0">
                <a:cs typeface="Calibri"/>
              </a:rPr>
              <a:t> </a:t>
            </a:r>
            <a:r>
              <a:rPr lang="en-IN" b="1" spc="-30" dirty="0">
                <a:cs typeface="Calibri"/>
              </a:rPr>
              <a:t>and</a:t>
            </a:r>
            <a:r>
              <a:rPr lang="en-IN" b="1" spc="-10" dirty="0">
                <a:cs typeface="Calibri"/>
              </a:rPr>
              <a:t> </a:t>
            </a:r>
            <a:r>
              <a:rPr lang="en-IN" b="1" spc="-35" dirty="0" err="1">
                <a:cs typeface="Calibri"/>
              </a:rPr>
              <a:t>gentamicin</a:t>
            </a:r>
            <a:r>
              <a:rPr lang="en-IN" b="1" dirty="0">
                <a:cs typeface="Calibri"/>
              </a:rPr>
              <a:t> </a:t>
            </a:r>
            <a:r>
              <a:rPr lang="en-IN" spc="-5" dirty="0">
                <a:cs typeface="Calibri"/>
              </a:rPr>
              <a:t>is</a:t>
            </a:r>
            <a:r>
              <a:rPr lang="en-IN" spc="-20" dirty="0">
                <a:cs typeface="Calibri"/>
              </a:rPr>
              <a:t> </a:t>
            </a:r>
            <a:r>
              <a:rPr lang="en-IN" spc="-5" dirty="0">
                <a:cs typeface="Calibri"/>
              </a:rPr>
              <a:t>used.</a:t>
            </a:r>
            <a:endParaRPr lang="en-IN" dirty="0">
              <a:cs typeface="Calibri"/>
            </a:endParaRPr>
          </a:p>
          <a:p>
            <a:pPr marL="80645">
              <a:lnSpc>
                <a:spcPct val="100000"/>
              </a:lnSpc>
              <a:spcBef>
                <a:spcPts val="480"/>
              </a:spcBef>
              <a:buNone/>
              <a:tabLst>
                <a:tab pos="4940935" algn="l"/>
              </a:tabLst>
            </a:pPr>
            <a:r>
              <a:rPr lang="en-IN" spc="-15" dirty="0">
                <a:cs typeface="Calibri"/>
              </a:rPr>
              <a:t>Oral</a:t>
            </a:r>
            <a:r>
              <a:rPr lang="en-IN" spc="5" dirty="0">
                <a:cs typeface="Calibri"/>
              </a:rPr>
              <a:t> </a:t>
            </a:r>
            <a:r>
              <a:rPr lang="en-IN" b="1" spc="-40" dirty="0" err="1">
                <a:cs typeface="Calibri"/>
              </a:rPr>
              <a:t>rifampin</a:t>
            </a:r>
            <a:r>
              <a:rPr lang="en-IN" b="1" spc="10" dirty="0">
                <a:cs typeface="Calibri"/>
              </a:rPr>
              <a:t> </a:t>
            </a:r>
            <a:r>
              <a:rPr lang="en-IN" spc="-5" dirty="0">
                <a:cs typeface="Calibri"/>
              </a:rPr>
              <a:t>is</a:t>
            </a:r>
            <a:r>
              <a:rPr lang="en-IN" spc="5" dirty="0">
                <a:cs typeface="Calibri"/>
              </a:rPr>
              <a:t> </a:t>
            </a:r>
            <a:r>
              <a:rPr lang="en-IN" dirty="0">
                <a:cs typeface="Calibri"/>
              </a:rPr>
              <a:t>added </a:t>
            </a:r>
            <a:r>
              <a:rPr lang="en-IN" spc="-5" dirty="0">
                <a:cs typeface="Calibri"/>
              </a:rPr>
              <a:t>in</a:t>
            </a:r>
            <a:r>
              <a:rPr lang="en-IN" spc="5" dirty="0">
                <a:cs typeface="Calibri"/>
              </a:rPr>
              <a:t> </a:t>
            </a:r>
            <a:r>
              <a:rPr lang="en-IN" spc="-15" dirty="0">
                <a:cs typeface="Calibri"/>
              </a:rPr>
              <a:t>patients</a:t>
            </a:r>
            <a:r>
              <a:rPr lang="en-IN" dirty="0">
                <a:cs typeface="Calibri"/>
              </a:rPr>
              <a:t> </a:t>
            </a:r>
            <a:r>
              <a:rPr lang="en-IN" spc="-5" dirty="0">
                <a:cs typeface="Calibri"/>
              </a:rPr>
              <a:t>with	</a:t>
            </a:r>
            <a:r>
              <a:rPr lang="en-IN" spc="-15" dirty="0">
                <a:cs typeface="Calibri"/>
              </a:rPr>
              <a:t>prosthetic</a:t>
            </a:r>
            <a:r>
              <a:rPr lang="en-IN" spc="-40" dirty="0">
                <a:cs typeface="Calibri"/>
              </a:rPr>
              <a:t> </a:t>
            </a:r>
            <a:r>
              <a:rPr lang="en-IN" spc="-5" dirty="0">
                <a:cs typeface="Calibri"/>
              </a:rPr>
              <a:t>materials</a:t>
            </a:r>
            <a:r>
              <a:rPr lang="en-IN" spc="-45" dirty="0">
                <a:cs typeface="Calibri"/>
              </a:rPr>
              <a:t> </a:t>
            </a:r>
            <a:r>
              <a:rPr lang="en-IN" dirty="0"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endParaRPr lang="en-US" spc="-5" dirty="0" smtClean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None/>
            </a:pPr>
            <a:endParaRPr lang="en-IN" spc="-5" dirty="0" smtClean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endParaRPr lang="en-IN" dirty="0">
              <a:cs typeface="Calibri"/>
            </a:endParaRPr>
          </a:p>
          <a:p>
            <a:r>
              <a:rPr lang="en-US" dirty="0" smtClean="0"/>
              <a:t>DURTION OF ANTIBIOTIC THERAPY STARTS FROM THE DAY C/S BECOMES NEGATIVE(NOT WHEN STARTED RX)</a:t>
            </a:r>
            <a:endParaRPr lang="en-IN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7075" marR="5080" indent="-3147060">
              <a:lnSpc>
                <a:spcPct val="100499"/>
              </a:lnSpc>
              <a:spcBef>
                <a:spcPts val="100"/>
              </a:spcBef>
            </a:pPr>
            <a:r>
              <a:rPr sz="3400" spc="-5" dirty="0"/>
              <a:t>Streptococci </a:t>
            </a:r>
            <a:r>
              <a:rPr sz="3400" dirty="0"/>
              <a:t>(bovis &amp;viridans </a:t>
            </a:r>
            <a:r>
              <a:rPr sz="3400" spc="-5" dirty="0"/>
              <a:t>gp)sensitive </a:t>
            </a:r>
            <a:r>
              <a:rPr sz="3400" spc="-10" dirty="0"/>
              <a:t>to </a:t>
            </a:r>
            <a:r>
              <a:rPr sz="3400" spc="-755" dirty="0"/>
              <a:t> </a:t>
            </a:r>
            <a:r>
              <a:rPr sz="3400" spc="-5" dirty="0"/>
              <a:t>Pencillin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357" y="1371244"/>
            <a:ext cx="8570874" cy="510515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534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5945" marR="5080" indent="-3095625">
              <a:lnSpc>
                <a:spcPct val="100499"/>
              </a:lnSpc>
              <a:spcBef>
                <a:spcPts val="100"/>
              </a:spcBef>
            </a:pPr>
            <a:r>
              <a:rPr sz="2800" spc="-5" dirty="0"/>
              <a:t>Streptococci</a:t>
            </a:r>
            <a:r>
              <a:rPr sz="2800" dirty="0"/>
              <a:t> </a:t>
            </a:r>
            <a:r>
              <a:rPr sz="2800" spc="-5" dirty="0"/>
              <a:t>(bovis</a:t>
            </a:r>
            <a:r>
              <a:rPr sz="2800" dirty="0"/>
              <a:t> &amp;viridans</a:t>
            </a:r>
            <a:r>
              <a:rPr sz="2800" spc="-5" dirty="0"/>
              <a:t> </a:t>
            </a:r>
            <a:r>
              <a:rPr sz="2800" dirty="0"/>
              <a:t>gp)with</a:t>
            </a:r>
            <a:r>
              <a:rPr sz="2800" spc="5" dirty="0"/>
              <a:t> </a:t>
            </a:r>
            <a:r>
              <a:rPr sz="2800" spc="-15" dirty="0"/>
              <a:t>relative </a:t>
            </a:r>
            <a:r>
              <a:rPr sz="2800" spc="-755" dirty="0"/>
              <a:t> </a:t>
            </a:r>
            <a:r>
              <a:rPr sz="2800" spc="-10" dirty="0"/>
              <a:t>resistance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822691"/>
            <a:ext cx="8229244" cy="407987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5264" y="421817"/>
            <a:ext cx="360033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Enterococcal</a:t>
            </a:r>
            <a:r>
              <a:rPr spc="-40" dirty="0"/>
              <a:t> </a:t>
            </a:r>
            <a:r>
              <a:rPr dirty="0"/>
              <a:t>IE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885" y="1366913"/>
            <a:ext cx="8305558" cy="507888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7478"/>
          </a:xfrm>
          <a:prstGeom prst="rect">
            <a:avLst/>
          </a:prstGeom>
        </p:spPr>
        <p:txBody>
          <a:bodyPr vert="horz" wrap="square" lIns="0" tIns="134391" rIns="0" bIns="0" rtlCol="0">
            <a:spAutoFit/>
          </a:bodyPr>
          <a:lstStyle/>
          <a:p>
            <a:pPr marL="888365" marR="5080" indent="-690245">
              <a:lnSpc>
                <a:spcPct val="100000"/>
              </a:lnSpc>
              <a:spcBef>
                <a:spcPts val="100"/>
              </a:spcBef>
            </a:pPr>
            <a:r>
              <a:rPr sz="2800" b="1" spc="-15" dirty="0"/>
              <a:t>Enterococcal Endocarditis </a:t>
            </a:r>
            <a:r>
              <a:rPr sz="2800" b="1" spc="-5" dirty="0"/>
              <a:t>Caused </a:t>
            </a:r>
            <a:r>
              <a:rPr sz="2800" b="1" spc="-10" dirty="0"/>
              <a:t>by </a:t>
            </a:r>
            <a:r>
              <a:rPr sz="2800" b="1" spc="-15" dirty="0"/>
              <a:t>Strains </a:t>
            </a:r>
            <a:r>
              <a:rPr sz="2800" b="1" spc="-20" dirty="0"/>
              <a:t>Resistant </a:t>
            </a:r>
            <a:r>
              <a:rPr sz="2800" b="1" spc="-620" dirty="0"/>
              <a:t> </a:t>
            </a:r>
            <a:r>
              <a:rPr sz="2800" b="1" spc="-15" dirty="0"/>
              <a:t>to</a:t>
            </a:r>
            <a:r>
              <a:rPr sz="2800" b="1" spc="-10" dirty="0"/>
              <a:t> </a:t>
            </a:r>
            <a:r>
              <a:rPr sz="2800" b="1" spc="-15" dirty="0"/>
              <a:t>Penicillin,</a:t>
            </a:r>
            <a:r>
              <a:rPr sz="2800" b="1" spc="-5" dirty="0"/>
              <a:t> </a:t>
            </a:r>
            <a:r>
              <a:rPr sz="2800" b="1" spc="-10" dirty="0"/>
              <a:t>Aminoglycoside</a:t>
            </a:r>
            <a:r>
              <a:rPr sz="2800" b="1" spc="-5" dirty="0"/>
              <a:t> </a:t>
            </a:r>
            <a:r>
              <a:rPr sz="2800" b="1" dirty="0"/>
              <a:t>&amp;</a:t>
            </a:r>
            <a:r>
              <a:rPr sz="2800" b="1" spc="-10" dirty="0"/>
              <a:t> </a:t>
            </a:r>
            <a:r>
              <a:rPr sz="2800" b="1" spc="-30" dirty="0"/>
              <a:t>Vancomycin</a:t>
            </a:r>
            <a:endParaRPr sz="2800" b="1"/>
          </a:p>
        </p:txBody>
      </p:sp>
      <p:sp>
        <p:nvSpPr>
          <p:cNvPr id="3" name="object 3"/>
          <p:cNvSpPr txBox="1"/>
          <p:nvPr/>
        </p:nvSpPr>
        <p:spPr>
          <a:xfrm>
            <a:off x="535940" y="1449647"/>
            <a:ext cx="1282700" cy="1430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ct val="119200"/>
              </a:lnSpc>
              <a:spcBef>
                <a:spcPts val="200"/>
              </a:spcBef>
            </a:pPr>
            <a:r>
              <a:rPr sz="2800" b="1" spc="-125" dirty="0">
                <a:solidFill>
                  <a:srgbClr val="005AD2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5AD2"/>
                </a:solidFill>
                <a:latin typeface="Calibri"/>
                <a:cs typeface="Calibri"/>
              </a:rPr>
              <a:t>e</a:t>
            </a:r>
            <a:r>
              <a:rPr sz="2800" b="1" spc="-30" dirty="0">
                <a:solidFill>
                  <a:srgbClr val="005AD2"/>
                </a:solidFill>
                <a:latin typeface="Calibri"/>
                <a:cs typeface="Calibri"/>
              </a:rPr>
              <a:t>gi</a:t>
            </a:r>
            <a:r>
              <a:rPr sz="2800" b="1" spc="-65" dirty="0">
                <a:solidFill>
                  <a:srgbClr val="005AD2"/>
                </a:solidFill>
                <a:latin typeface="Calibri"/>
                <a:cs typeface="Calibri"/>
              </a:rPr>
              <a:t>m</a:t>
            </a:r>
            <a:r>
              <a:rPr sz="2800" b="1" spc="-25" dirty="0">
                <a:solidFill>
                  <a:srgbClr val="005AD2"/>
                </a:solidFill>
                <a:latin typeface="Calibri"/>
                <a:cs typeface="Calibri"/>
              </a:rPr>
              <a:t>e</a:t>
            </a:r>
            <a:r>
              <a:rPr sz="2800" b="1" spc="-20" dirty="0">
                <a:solidFill>
                  <a:srgbClr val="005AD2"/>
                </a:solidFill>
                <a:latin typeface="Calibri"/>
                <a:cs typeface="Calibri"/>
              </a:rPr>
              <a:t>n  </a:t>
            </a:r>
            <a:r>
              <a:rPr sz="2400" b="1" dirty="0">
                <a:latin typeface="Calibri"/>
                <a:cs typeface="Calibri"/>
              </a:rPr>
              <a:t>E </a:t>
            </a:r>
            <a:r>
              <a:rPr sz="2400" b="1" spc="-35" dirty="0">
                <a:latin typeface="Calibri"/>
                <a:cs typeface="Calibri"/>
              </a:rPr>
              <a:t>faecium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Linezolid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9140" y="1544307"/>
            <a:ext cx="4027170" cy="255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5265" algn="l"/>
              </a:tabLst>
            </a:pPr>
            <a:r>
              <a:rPr sz="2800" b="1" spc="-60" dirty="0">
                <a:solidFill>
                  <a:srgbClr val="005AD2"/>
                </a:solidFill>
                <a:latin typeface="Calibri"/>
                <a:cs typeface="Calibri"/>
              </a:rPr>
              <a:t>D</a:t>
            </a:r>
            <a:r>
              <a:rPr sz="2800" b="1" spc="-30" dirty="0">
                <a:solidFill>
                  <a:srgbClr val="005AD2"/>
                </a:solidFill>
                <a:latin typeface="Calibri"/>
                <a:cs typeface="Calibri"/>
              </a:rPr>
              <a:t>o</a:t>
            </a:r>
            <a:r>
              <a:rPr sz="2800" b="1" spc="-35" dirty="0">
                <a:solidFill>
                  <a:srgbClr val="005AD2"/>
                </a:solidFill>
                <a:latin typeface="Calibri"/>
                <a:cs typeface="Calibri"/>
              </a:rPr>
              <a:t>s</a:t>
            </a:r>
            <a:r>
              <a:rPr sz="2800" b="1" spc="-20" dirty="0">
                <a:solidFill>
                  <a:srgbClr val="005AD2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005AD2"/>
                </a:solidFill>
                <a:latin typeface="Calibri"/>
                <a:cs typeface="Calibri"/>
              </a:rPr>
              <a:t>	</a:t>
            </a:r>
            <a:r>
              <a:rPr sz="2800" b="1" spc="-60" dirty="0">
                <a:solidFill>
                  <a:srgbClr val="005AD2"/>
                </a:solidFill>
                <a:latin typeface="Calibri"/>
                <a:cs typeface="Calibri"/>
              </a:rPr>
              <a:t>D</a:t>
            </a:r>
            <a:r>
              <a:rPr sz="2800" b="1" spc="-40" dirty="0">
                <a:solidFill>
                  <a:srgbClr val="005AD2"/>
                </a:solidFill>
                <a:latin typeface="Calibri"/>
                <a:cs typeface="Calibri"/>
              </a:rPr>
              <a:t>u</a:t>
            </a:r>
            <a:r>
              <a:rPr sz="2800" b="1" spc="-95" dirty="0">
                <a:solidFill>
                  <a:srgbClr val="005AD2"/>
                </a:solidFill>
                <a:latin typeface="Calibri"/>
                <a:cs typeface="Calibri"/>
              </a:rPr>
              <a:t>r</a:t>
            </a:r>
            <a:r>
              <a:rPr sz="2800" b="1" spc="-80" dirty="0">
                <a:solidFill>
                  <a:srgbClr val="005AD2"/>
                </a:solidFill>
                <a:latin typeface="Calibri"/>
                <a:cs typeface="Calibri"/>
              </a:rPr>
              <a:t>a</a:t>
            </a:r>
            <a:r>
              <a:rPr sz="2800" b="1" spc="-40" dirty="0">
                <a:solidFill>
                  <a:srgbClr val="005AD2"/>
                </a:solidFill>
                <a:latin typeface="Calibri"/>
                <a:cs typeface="Calibri"/>
              </a:rPr>
              <a:t>ti</a:t>
            </a:r>
            <a:r>
              <a:rPr sz="2800" b="1" spc="-75" dirty="0">
                <a:solidFill>
                  <a:srgbClr val="005AD2"/>
                </a:solidFill>
                <a:latin typeface="Calibri"/>
                <a:cs typeface="Calibri"/>
              </a:rPr>
              <a:t>o</a:t>
            </a:r>
            <a:r>
              <a:rPr sz="2800" b="1" spc="-35" dirty="0">
                <a:solidFill>
                  <a:srgbClr val="005AD2"/>
                </a:solidFill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00">
              <a:latin typeface="Calibri"/>
              <a:cs typeface="Calibri"/>
            </a:endParaRPr>
          </a:p>
          <a:p>
            <a:pPr marL="12700" marR="463550">
              <a:lnSpc>
                <a:spcPts val="2400"/>
              </a:lnSpc>
              <a:tabLst>
                <a:tab pos="2755265" algn="l"/>
              </a:tabLst>
            </a:pPr>
            <a:r>
              <a:rPr sz="2400" spc="-10" dirty="0">
                <a:latin typeface="Calibri"/>
                <a:cs typeface="Calibri"/>
              </a:rPr>
              <a:t>1200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/24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2	≥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wk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doses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755265" algn="l"/>
              </a:tabLst>
            </a:pPr>
            <a:r>
              <a:rPr sz="2400" spc="-5" dirty="0">
                <a:latin typeface="Calibri"/>
                <a:cs typeface="Calibri"/>
              </a:rPr>
              <a:t>2g</a:t>
            </a:r>
            <a:r>
              <a:rPr sz="2400" spc="-10" dirty="0">
                <a:latin typeface="Calibri"/>
                <a:cs typeface="Calibri"/>
              </a:rPr>
              <a:t> /24</a:t>
            </a:r>
            <a:r>
              <a:rPr sz="2400" dirty="0">
                <a:latin typeface="Calibri"/>
                <a:cs typeface="Calibri"/>
              </a:rPr>
              <a:t> h</a:t>
            </a:r>
            <a:r>
              <a:rPr sz="2400" spc="-5" dirty="0">
                <a:latin typeface="Calibri"/>
                <a:cs typeface="Calibri"/>
              </a:rPr>
              <a:t> in</a:t>
            </a:r>
            <a:r>
              <a:rPr sz="2400" dirty="0">
                <a:latin typeface="Calibri"/>
                <a:cs typeface="Calibri"/>
              </a:rPr>
              <a:t> 4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doses	</a:t>
            </a:r>
            <a:r>
              <a:rPr sz="2400" dirty="0">
                <a:latin typeface="Calibri"/>
                <a:cs typeface="Calibri"/>
              </a:rPr>
              <a:t>≥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203330"/>
            <a:ext cx="2337435" cy="230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4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E </a:t>
            </a:r>
            <a:r>
              <a:rPr sz="2400" b="1" spc="-35" dirty="0">
                <a:latin typeface="Calibri"/>
                <a:cs typeface="Calibri"/>
              </a:rPr>
              <a:t>faecalis 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Imipenum/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cilastin</a:t>
            </a:r>
            <a:endParaRPr sz="2400">
              <a:latin typeface="Calibri"/>
              <a:cs typeface="Calibri"/>
            </a:endParaRPr>
          </a:p>
          <a:p>
            <a:pPr marL="492759">
              <a:lnSpc>
                <a:spcPts val="2400"/>
              </a:lnSpc>
            </a:pPr>
            <a:r>
              <a:rPr sz="2400" dirty="0">
                <a:latin typeface="Calibri"/>
                <a:cs typeface="Calibri"/>
              </a:rPr>
              <a:t>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250"/>
              </a:spcBef>
            </a:pPr>
            <a:r>
              <a:rPr sz="2400" spc="-5" dirty="0">
                <a:latin typeface="Calibri"/>
                <a:cs typeface="Calibri"/>
              </a:rPr>
              <a:t>Ampicillin</a:t>
            </a:r>
            <a:endParaRPr sz="2400">
              <a:latin typeface="Calibri"/>
              <a:cs typeface="Calibri"/>
            </a:endParaRPr>
          </a:p>
          <a:p>
            <a:pPr marL="629920">
              <a:lnSpc>
                <a:spcPts val="2640"/>
              </a:lnSpc>
            </a:pPr>
            <a:r>
              <a:rPr sz="2400" spc="-5" dirty="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400" spc="-20" dirty="0">
                <a:latin typeface="Calibri"/>
                <a:cs typeface="Calibri"/>
              </a:rPr>
              <a:t>ceftriaxone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9140" y="4413148"/>
            <a:ext cx="2245360" cy="13976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461645">
              <a:lnSpc>
                <a:spcPts val="2400"/>
              </a:lnSpc>
              <a:spcBef>
                <a:spcPts val="580"/>
              </a:spcBef>
              <a:tabLst>
                <a:tab pos="1620520" algn="l"/>
              </a:tabLst>
            </a:pPr>
            <a:r>
              <a:rPr sz="2400" spc="-10" dirty="0">
                <a:latin typeface="Calibri"/>
                <a:cs typeface="Calibri"/>
              </a:rPr>
              <a:t>12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 /</a:t>
            </a:r>
            <a:r>
              <a:rPr sz="2400" dirty="0">
                <a:latin typeface="Calibri"/>
                <a:cs typeface="Calibri"/>
              </a:rPr>
              <a:t>24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 i</a:t>
            </a:r>
            <a:r>
              <a:rPr sz="2400" dirty="0">
                <a:latin typeface="Calibri"/>
                <a:cs typeface="Calibri"/>
              </a:rPr>
              <a:t>n	6  </a:t>
            </a:r>
            <a:r>
              <a:rPr sz="2400" spc="-5" dirty="0">
                <a:latin typeface="Calibri"/>
                <a:cs typeface="Calibri"/>
              </a:rPr>
              <a:t>divided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doses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400"/>
              </a:lnSpc>
              <a:spcBef>
                <a:spcPts val="720"/>
              </a:spcBef>
            </a:pPr>
            <a:r>
              <a:rPr sz="2400" spc="-5" dirty="0">
                <a:latin typeface="Calibri"/>
                <a:cs typeface="Calibri"/>
              </a:rPr>
              <a:t>4g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/24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divided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doses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22340" y="4413148"/>
            <a:ext cx="8248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≥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2340" y="5114061"/>
            <a:ext cx="8248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≥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752117"/>
            <a:ext cx="8227085" cy="40275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8392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5645" marR="5080" indent="-1973580">
              <a:lnSpc>
                <a:spcPct val="100000"/>
              </a:lnSpc>
              <a:spcBef>
                <a:spcPts val="100"/>
              </a:spcBef>
            </a:pPr>
            <a:r>
              <a:rPr sz="2800" b="1" spc="-15" dirty="0"/>
              <a:t>Staphylococcal Endocarditis </a:t>
            </a:r>
            <a:r>
              <a:rPr sz="2800" b="1" dirty="0"/>
              <a:t>in </a:t>
            </a:r>
            <a:r>
              <a:rPr sz="2800" b="1" spc="-5"/>
              <a:t>the </a:t>
            </a:r>
            <a:r>
              <a:rPr lang="en-US" sz="2800" b="1" spc="-5" dirty="0"/>
              <a:t/>
            </a:r>
            <a:br>
              <a:rPr lang="en-US" sz="2800" b="1" spc="-5" dirty="0"/>
            </a:br>
            <a:r>
              <a:rPr sz="2800" b="1" spc="-5" smtClean="0"/>
              <a:t>Absence </a:t>
            </a:r>
            <a:r>
              <a:rPr sz="2800" b="1" spc="-800" smtClean="0"/>
              <a:t> </a:t>
            </a:r>
            <a:r>
              <a:rPr sz="2800" b="1" spc="-5" dirty="0"/>
              <a:t>of </a:t>
            </a:r>
            <a:r>
              <a:rPr sz="2800" b="1" spc="-20" dirty="0"/>
              <a:t>Prosthetic</a:t>
            </a:r>
            <a:r>
              <a:rPr sz="2800" b="1" dirty="0"/>
              <a:t> </a:t>
            </a:r>
            <a:r>
              <a:rPr sz="2800" b="1" spc="-15" dirty="0"/>
              <a:t>Material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284657"/>
            <a:ext cx="9144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5245" marR="5080" indent="-2583180">
              <a:lnSpc>
                <a:spcPct val="100000"/>
              </a:lnSpc>
              <a:spcBef>
                <a:spcPts val="100"/>
              </a:spcBef>
              <a:tabLst>
                <a:tab pos="6117590" algn="l"/>
              </a:tabLst>
            </a:pPr>
            <a:r>
              <a:rPr sz="2800" b="1" spc="-10" dirty="0"/>
              <a:t>S</a:t>
            </a:r>
            <a:r>
              <a:rPr sz="2800" b="1" spc="-40" dirty="0"/>
              <a:t>t</a:t>
            </a:r>
            <a:r>
              <a:rPr sz="2800" b="1" spc="-5" dirty="0"/>
              <a:t>a</a:t>
            </a:r>
            <a:r>
              <a:rPr sz="2800" b="1" spc="5" dirty="0"/>
              <a:t>p</a:t>
            </a:r>
            <a:r>
              <a:rPr sz="2800" b="1" spc="-70" dirty="0"/>
              <a:t>h</a:t>
            </a:r>
            <a:r>
              <a:rPr sz="2800" b="1" spc="5" dirty="0"/>
              <a:t>y</a:t>
            </a:r>
            <a:r>
              <a:rPr sz="2800" b="1" spc="-10" dirty="0"/>
              <a:t>l</a:t>
            </a:r>
            <a:r>
              <a:rPr sz="2800" b="1" spc="-5" dirty="0"/>
              <a:t>o</a:t>
            </a:r>
            <a:r>
              <a:rPr sz="2800" b="1" spc="-30" dirty="0"/>
              <a:t>c</a:t>
            </a:r>
            <a:r>
              <a:rPr sz="2800" b="1" spc="-10" dirty="0"/>
              <a:t>o</a:t>
            </a:r>
            <a:r>
              <a:rPr sz="2800" b="1" dirty="0"/>
              <a:t>c</a:t>
            </a:r>
            <a:r>
              <a:rPr sz="2800" b="1" spc="-35" dirty="0"/>
              <a:t>c</a:t>
            </a:r>
            <a:r>
              <a:rPr sz="2800" b="1" spc="-5" dirty="0"/>
              <a:t>a</a:t>
            </a:r>
            <a:r>
              <a:rPr sz="2800" b="1" dirty="0"/>
              <a:t>l</a:t>
            </a:r>
            <a:r>
              <a:rPr sz="2800" b="1" spc="5" dirty="0"/>
              <a:t> </a:t>
            </a:r>
            <a:r>
              <a:rPr sz="2800" b="1" dirty="0"/>
              <a:t>IE</a:t>
            </a:r>
            <a:r>
              <a:rPr sz="2800" b="1" spc="-5" dirty="0"/>
              <a:t> </a:t>
            </a:r>
            <a:r>
              <a:rPr sz="2800" b="1" spc="-10" dirty="0"/>
              <a:t>i</a:t>
            </a:r>
            <a:r>
              <a:rPr sz="2800" b="1" dirty="0"/>
              <a:t>n</a:t>
            </a:r>
            <a:r>
              <a:rPr sz="2800" b="1" spc="5" dirty="0"/>
              <a:t> </a:t>
            </a:r>
            <a:r>
              <a:rPr sz="2800" b="1" spc="-5"/>
              <a:t>P</a:t>
            </a:r>
            <a:r>
              <a:rPr sz="2800" b="1" spc="-50"/>
              <a:t>r</a:t>
            </a:r>
            <a:r>
              <a:rPr sz="2800" b="1" spc="-5"/>
              <a:t>e</a:t>
            </a:r>
            <a:r>
              <a:rPr sz="2800" b="1" spc="-10"/>
              <a:t>s</a:t>
            </a:r>
            <a:r>
              <a:rPr sz="2800" b="1" spc="-5"/>
              <a:t>en</a:t>
            </a:r>
            <a:r>
              <a:rPr sz="2800" b="1" spc="5"/>
              <a:t>c</a:t>
            </a:r>
            <a:r>
              <a:rPr sz="2800" b="1"/>
              <a:t>e</a:t>
            </a:r>
            <a:r>
              <a:rPr sz="2800" b="1" spc="-10"/>
              <a:t> </a:t>
            </a:r>
            <a:r>
              <a:rPr sz="2800" b="1" spc="-5" smtClean="0"/>
              <a:t>o</a:t>
            </a:r>
            <a:r>
              <a:rPr sz="2800" b="1" smtClean="0"/>
              <a:t>f</a:t>
            </a:r>
            <a:r>
              <a:rPr lang="en-US" sz="2800" b="1" dirty="0" smtClean="0"/>
              <a:t> </a:t>
            </a:r>
            <a:r>
              <a:rPr sz="2800" b="1" spc="-5" smtClean="0"/>
              <a:t>P</a:t>
            </a:r>
            <a:r>
              <a:rPr sz="2800" b="1" spc="-65" smtClean="0"/>
              <a:t>r</a:t>
            </a:r>
            <a:r>
              <a:rPr sz="2800" b="1" spc="-5" smtClean="0"/>
              <a:t>o</a:t>
            </a:r>
            <a:r>
              <a:rPr sz="2800" b="1" spc="-40" smtClean="0"/>
              <a:t>s</a:t>
            </a:r>
            <a:r>
              <a:rPr sz="2800" b="1" spc="-10" smtClean="0"/>
              <a:t>t</a:t>
            </a:r>
            <a:r>
              <a:rPr sz="2800" b="1" spc="5" smtClean="0"/>
              <a:t>h</a:t>
            </a:r>
            <a:r>
              <a:rPr sz="2800" b="1" spc="-20" smtClean="0"/>
              <a:t>eti</a:t>
            </a:r>
            <a:r>
              <a:rPr sz="2800" b="1" smtClean="0"/>
              <a:t>c  </a:t>
            </a:r>
            <a:r>
              <a:rPr sz="2800" b="1" spc="-50" dirty="0"/>
              <a:t>Valve</a:t>
            </a:r>
            <a:r>
              <a:rPr sz="2800" b="1" spc="-15" dirty="0"/>
              <a:t> </a:t>
            </a:r>
            <a:r>
              <a:rPr sz="2800" b="1" spc="-10" dirty="0"/>
              <a:t>/material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599831"/>
            <a:ext cx="8457844" cy="49510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9944" y="497776"/>
            <a:ext cx="353325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/>
              <a:t>Epidemiology</a:t>
            </a:r>
            <a:endParaRPr sz="4400" b="1"/>
          </a:p>
        </p:txBody>
      </p:sp>
      <p:sp>
        <p:nvSpPr>
          <p:cNvPr id="4" name="object 4"/>
          <p:cNvSpPr txBox="1"/>
          <p:nvPr/>
        </p:nvSpPr>
        <p:spPr>
          <a:xfrm>
            <a:off x="879017" y="1633220"/>
            <a:ext cx="8036383" cy="2931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5745">
              <a:lnSpc>
                <a:spcPct val="100000"/>
              </a:lnSpc>
              <a:spcBef>
                <a:spcPts val="100"/>
              </a:spcBef>
              <a:tabLst>
                <a:tab pos="5179060" algn="l"/>
                <a:tab pos="5409565" algn="l"/>
              </a:tabLst>
            </a:pPr>
            <a:r>
              <a:rPr sz="2400" spc="-5">
                <a:latin typeface="Calibri"/>
                <a:cs typeface="Calibri"/>
              </a:rPr>
              <a:t>Incidence</a:t>
            </a:r>
            <a:r>
              <a:rPr sz="2400" spc="5">
                <a:latin typeface="Calibri"/>
                <a:cs typeface="Calibri"/>
              </a:rPr>
              <a:t> </a:t>
            </a:r>
            <a:r>
              <a:rPr lang="en-US" sz="2400" spc="-5" dirty="0" smtClean="0">
                <a:latin typeface="Calibri"/>
                <a:cs typeface="Calibri"/>
              </a:rPr>
              <a:t>– </a:t>
            </a:r>
            <a:r>
              <a:rPr sz="2400" spc="-10" smtClean="0">
                <a:latin typeface="Calibri"/>
                <a:cs typeface="Calibri"/>
              </a:rPr>
              <a:t>3.6</a:t>
            </a:r>
            <a:r>
              <a:rPr sz="2400" spc="-30" smtClean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7.0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cases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100,000 </a:t>
            </a:r>
            <a:r>
              <a:rPr sz="2400" spc="-25" smtClean="0">
                <a:latin typeface="Calibri"/>
                <a:cs typeface="Calibri"/>
              </a:rPr>
              <a:t>patient-yrs</a:t>
            </a:r>
            <a:endParaRPr lang="en-US" sz="2400" spc="-25" dirty="0" smtClean="0">
              <a:latin typeface="Calibri"/>
              <a:cs typeface="Calibri"/>
            </a:endParaRPr>
          </a:p>
          <a:p>
            <a:pPr marL="12700" marR="245745">
              <a:lnSpc>
                <a:spcPct val="100000"/>
              </a:lnSpc>
              <a:spcBef>
                <a:spcPts val="100"/>
              </a:spcBef>
              <a:tabLst>
                <a:tab pos="5179060" algn="l"/>
                <a:tab pos="5409565" algn="l"/>
              </a:tabLst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spc="-15" dirty="0">
                <a:latin typeface="Calibri"/>
                <a:cs typeface="Calibri"/>
              </a:rPr>
              <a:t>More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frequent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5" dirty="0">
                <a:latin typeface="Calibri"/>
                <a:cs typeface="Calibri"/>
              </a:rPr>
              <a:t> M: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1</a:t>
            </a:r>
            <a:r>
              <a:rPr sz="2400" spc="-5" smtClean="0">
                <a:latin typeface="Calibri"/>
                <a:cs typeface="Calibri"/>
              </a:rPr>
              <a:t>)</a:t>
            </a:r>
            <a:endParaRPr lang="en-US" sz="24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endParaRPr lang="en-US" sz="24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smtClean="0">
                <a:latin typeface="Calibri"/>
                <a:cs typeface="Calibri"/>
              </a:rPr>
              <a:t>&lt;</a:t>
            </a:r>
            <a:r>
              <a:rPr sz="2400" spc="-5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50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>
                <a:latin typeface="Calibri"/>
                <a:cs typeface="Calibri"/>
              </a:rPr>
              <a:t>yrs</a:t>
            </a:r>
            <a:r>
              <a:rPr sz="2400" spc="-5">
                <a:latin typeface="Calibri"/>
                <a:cs typeface="Calibri"/>
              </a:rPr>
              <a:t> </a:t>
            </a:r>
            <a:r>
              <a:rPr lang="en-US" sz="2400" spc="-5" dirty="0" smtClean="0">
                <a:latin typeface="Calibri"/>
                <a:cs typeface="Calibri"/>
              </a:rPr>
              <a:t> - </a:t>
            </a:r>
            <a:r>
              <a:rPr lang="en-IN" sz="2400" dirty="0" smtClean="0">
                <a:cs typeface="Calibri"/>
              </a:rPr>
              <a:t>5</a:t>
            </a:r>
            <a:r>
              <a:rPr lang="en-IN" sz="2400" spc="-45" dirty="0" smtClean="0">
                <a:cs typeface="Calibri"/>
              </a:rPr>
              <a:t> </a:t>
            </a:r>
            <a:r>
              <a:rPr lang="en-IN" sz="2400" spc="-5" dirty="0">
                <a:cs typeface="Calibri"/>
              </a:rPr>
              <a:t>cases </a:t>
            </a:r>
            <a:r>
              <a:rPr lang="en-IN" sz="2400" spc="-530" dirty="0">
                <a:cs typeface="Calibri"/>
              </a:rPr>
              <a:t> </a:t>
            </a:r>
            <a:r>
              <a:rPr lang="en-IN" sz="2400" spc="-5" dirty="0">
                <a:cs typeface="Calibri"/>
              </a:rPr>
              <a:t>per </a:t>
            </a:r>
            <a:r>
              <a:rPr lang="en-IN" sz="2400" spc="-10" dirty="0">
                <a:cs typeface="Calibri"/>
              </a:rPr>
              <a:t>100,000</a:t>
            </a:r>
            <a:r>
              <a:rPr lang="en-IN" sz="2400" spc="-5" dirty="0">
                <a:cs typeface="Calibri"/>
              </a:rPr>
              <a:t> </a:t>
            </a:r>
            <a:r>
              <a:rPr lang="en-IN" sz="2400" spc="-20" dirty="0">
                <a:cs typeface="Calibri"/>
              </a:rPr>
              <a:t>person-years</a:t>
            </a:r>
            <a:r>
              <a:rPr lang="en-IN" sz="2400" spc="-15" dirty="0">
                <a:cs typeface="Calibri"/>
              </a:rPr>
              <a:t> </a:t>
            </a:r>
            <a:endParaRPr lang="en-IN" sz="2400" spc="-5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endParaRPr lang="en-IN" sz="24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smtClean="0">
                <a:latin typeface="Calibri"/>
                <a:cs typeface="Calibri"/>
              </a:rPr>
              <a:t>&gt;</a:t>
            </a:r>
            <a:r>
              <a:rPr sz="2400" spc="-10" smtClean="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50</a:t>
            </a:r>
            <a:r>
              <a:rPr sz="2400" spc="-10">
                <a:latin typeface="Calibri"/>
                <a:cs typeface="Calibri"/>
              </a:rPr>
              <a:t> </a:t>
            </a:r>
            <a:r>
              <a:rPr sz="2400" spc="-15" smtClean="0">
                <a:latin typeface="Calibri"/>
                <a:cs typeface="Calibri"/>
              </a:rPr>
              <a:t>yrs</a:t>
            </a:r>
            <a:r>
              <a:rPr lang="en-US" sz="2400" spc="-15" dirty="0" smtClean="0">
                <a:latin typeface="Calibri"/>
                <a:cs typeface="Calibri"/>
              </a:rPr>
              <a:t>- </a:t>
            </a:r>
            <a:r>
              <a:rPr lang="en-IN" sz="2400" spc="-5" dirty="0">
                <a:cs typeface="Calibri"/>
              </a:rPr>
              <a:t>15</a:t>
            </a:r>
            <a:r>
              <a:rPr lang="en-IN" sz="2400" spc="-10" dirty="0">
                <a:cs typeface="Calibri"/>
              </a:rPr>
              <a:t> </a:t>
            </a:r>
            <a:r>
              <a:rPr lang="en-IN" sz="2400" spc="-15" dirty="0">
                <a:cs typeface="Calibri"/>
              </a:rPr>
              <a:t>to</a:t>
            </a:r>
            <a:r>
              <a:rPr lang="en-IN" sz="2400" spc="-5" dirty="0">
                <a:cs typeface="Calibri"/>
              </a:rPr>
              <a:t> 30</a:t>
            </a:r>
            <a:r>
              <a:rPr lang="en-IN" sz="2400" spc="-15" dirty="0">
                <a:cs typeface="Calibri"/>
              </a:rPr>
              <a:t> </a:t>
            </a:r>
            <a:r>
              <a:rPr lang="en-IN" sz="2400" spc="-5" dirty="0">
                <a:cs typeface="Calibri"/>
              </a:rPr>
              <a:t>cases </a:t>
            </a:r>
            <a:r>
              <a:rPr lang="en-IN" sz="2400" dirty="0">
                <a:cs typeface="Calibri"/>
              </a:rPr>
              <a:t> </a:t>
            </a:r>
            <a:r>
              <a:rPr lang="en-IN" sz="2400" spc="-5" dirty="0">
                <a:cs typeface="Calibri"/>
              </a:rPr>
              <a:t>per</a:t>
            </a:r>
            <a:r>
              <a:rPr lang="en-IN" sz="2400" spc="-10" dirty="0">
                <a:cs typeface="Calibri"/>
              </a:rPr>
              <a:t> 100,000 </a:t>
            </a:r>
            <a:r>
              <a:rPr lang="en-IN" sz="2400" spc="-20" dirty="0" smtClean="0">
                <a:cs typeface="Calibri"/>
              </a:rPr>
              <a:t>person-years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2094" y="558977"/>
            <a:ext cx="439690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IE</a:t>
            </a:r>
            <a:r>
              <a:rPr spc="-35" dirty="0"/>
              <a:t> </a:t>
            </a:r>
            <a:r>
              <a:rPr spc="-15" dirty="0"/>
              <a:t>by</a:t>
            </a:r>
            <a:r>
              <a:rPr spc="-35" dirty="0"/>
              <a:t> </a:t>
            </a:r>
            <a:r>
              <a:rPr spc="-10" dirty="0"/>
              <a:t>HACEK</a:t>
            </a:r>
            <a:r>
              <a:rPr spc="-35" dirty="0"/>
              <a:t> </a:t>
            </a:r>
            <a:r>
              <a:rPr spc="-15" dirty="0"/>
              <a:t>group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485" y="2133358"/>
            <a:ext cx="7848358" cy="1743837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3939" y="310946"/>
            <a:ext cx="3713479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dirty="0"/>
              <a:t>IE</a:t>
            </a:r>
            <a:r>
              <a:rPr sz="3550" spc="-25" dirty="0"/>
              <a:t> </a:t>
            </a:r>
            <a:r>
              <a:rPr sz="3550" spc="-5" dirty="0"/>
              <a:t>by</a:t>
            </a:r>
            <a:r>
              <a:rPr sz="3550" spc="-15" dirty="0"/>
              <a:t> </a:t>
            </a:r>
            <a:r>
              <a:rPr sz="3550" spc="-30" dirty="0"/>
              <a:t>rare</a:t>
            </a:r>
            <a:r>
              <a:rPr sz="3550" spc="-20" dirty="0"/>
              <a:t> </a:t>
            </a:r>
            <a:r>
              <a:rPr sz="3550" spc="-15" dirty="0"/>
              <a:t>organisms</a:t>
            </a:r>
            <a:endParaRPr sz="35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425" y="934357"/>
            <a:ext cx="6593749" cy="5646933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0775" y="558977"/>
            <a:ext cx="7295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Surgical</a:t>
            </a:r>
            <a:r>
              <a:rPr spc="-5" dirty="0"/>
              <a:t> </a:t>
            </a:r>
            <a:r>
              <a:rPr spc="-20" dirty="0"/>
              <a:t>Intervention</a:t>
            </a:r>
            <a:r>
              <a:rPr spc="5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spc="-5" dirty="0"/>
              <a:t>NVE</a:t>
            </a:r>
            <a:r>
              <a:rPr spc="-10" dirty="0"/>
              <a:t> </a:t>
            </a:r>
            <a:r>
              <a:rPr spc="-15" dirty="0"/>
              <a:t>indications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1576611"/>
            <a:ext cx="8050530" cy="451421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575"/>
              </a:spcBef>
            </a:pPr>
            <a:r>
              <a:rPr sz="2150" b="1" spc="-10" dirty="0">
                <a:latin typeface="Calibri"/>
                <a:cs typeface="Calibri"/>
              </a:rPr>
              <a:t>Class</a:t>
            </a:r>
            <a:r>
              <a:rPr sz="2150" b="1" spc="-40" dirty="0">
                <a:latin typeface="Calibri"/>
                <a:cs typeface="Calibri"/>
              </a:rPr>
              <a:t> </a:t>
            </a:r>
            <a:r>
              <a:rPr sz="2150" b="1" spc="-25" dirty="0">
                <a:latin typeface="Calibri"/>
                <a:cs typeface="Calibri"/>
              </a:rPr>
              <a:t>I</a:t>
            </a:r>
            <a:endParaRPr sz="2150">
              <a:latin typeface="Calibri"/>
              <a:cs typeface="Calibri"/>
            </a:endParaRPr>
          </a:p>
          <a:p>
            <a:pPr marL="412750" indent="-37528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412750" algn="l"/>
                <a:tab pos="413384" algn="l"/>
              </a:tabLst>
            </a:pPr>
            <a:r>
              <a:rPr sz="2150" spc="5" dirty="0">
                <a:latin typeface="Calibri"/>
                <a:cs typeface="Calibri"/>
              </a:rPr>
              <a:t>Acute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valve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stenosis </a:t>
            </a:r>
            <a:r>
              <a:rPr sz="2150" spc="10" dirty="0">
                <a:latin typeface="Calibri"/>
                <a:cs typeface="Calibri"/>
              </a:rPr>
              <a:t>or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regurgitation</a:t>
            </a:r>
            <a:r>
              <a:rPr sz="2150" spc="10" dirty="0">
                <a:latin typeface="Calibri"/>
                <a:cs typeface="Calibri"/>
              </a:rPr>
              <a:t> with heart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failure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(B)</a:t>
            </a:r>
            <a:endParaRPr sz="2150">
              <a:latin typeface="Calibri"/>
              <a:cs typeface="Calibri"/>
            </a:endParaRPr>
          </a:p>
          <a:p>
            <a:pPr marL="412750" indent="-375285">
              <a:lnSpc>
                <a:spcPct val="100000"/>
              </a:lnSpc>
              <a:spcBef>
                <a:spcPts val="470"/>
              </a:spcBef>
              <a:buFont typeface="MS UI Gothic"/>
              <a:buChar char="➢"/>
              <a:tabLst>
                <a:tab pos="412750" algn="l"/>
                <a:tab pos="413384" algn="l"/>
              </a:tabLst>
            </a:pPr>
            <a:r>
              <a:rPr sz="2150" spc="5" dirty="0">
                <a:latin typeface="Calibri"/>
                <a:cs typeface="Calibri"/>
              </a:rPr>
              <a:t>Acute</a:t>
            </a:r>
            <a:r>
              <a:rPr sz="2150" spc="10" dirty="0">
                <a:latin typeface="Calibri"/>
                <a:cs typeface="Calibri"/>
              </a:rPr>
              <a:t> AR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or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MR</a:t>
            </a:r>
            <a:r>
              <a:rPr sz="2150" spc="10" dirty="0">
                <a:latin typeface="Calibri"/>
                <a:cs typeface="Calibri"/>
              </a:rPr>
              <a:t> with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evidence</a:t>
            </a:r>
            <a:r>
              <a:rPr sz="2150" spc="5" dirty="0">
                <a:latin typeface="Calibri"/>
                <a:cs typeface="Calibri"/>
              </a:rPr>
              <a:t> of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elevated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filling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pressures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(B)</a:t>
            </a:r>
            <a:endParaRPr sz="2150">
              <a:latin typeface="Calibri"/>
              <a:cs typeface="Calibri"/>
            </a:endParaRPr>
          </a:p>
          <a:p>
            <a:pPr marL="350520" marR="30480" indent="-313055">
              <a:lnSpc>
                <a:spcPct val="101499"/>
              </a:lnSpc>
              <a:spcBef>
                <a:spcPts val="430"/>
              </a:spcBef>
              <a:buFont typeface="MS UI Gothic"/>
              <a:buChar char="➢"/>
              <a:tabLst>
                <a:tab pos="412750" algn="l"/>
                <a:tab pos="413384" algn="l"/>
              </a:tabLst>
            </a:pPr>
            <a:r>
              <a:rPr dirty="0"/>
              <a:t>	</a:t>
            </a:r>
            <a:r>
              <a:rPr sz="2150" spc="5" dirty="0">
                <a:latin typeface="Calibri"/>
                <a:cs typeface="Calibri"/>
              </a:rPr>
              <a:t>Fungal endocarditis </a:t>
            </a:r>
            <a:r>
              <a:rPr sz="2150" spc="10" dirty="0">
                <a:latin typeface="Calibri"/>
                <a:cs typeface="Calibri"/>
              </a:rPr>
              <a:t>or </a:t>
            </a:r>
            <a:r>
              <a:rPr sz="2150" spc="5" dirty="0">
                <a:latin typeface="Calibri"/>
                <a:cs typeface="Calibri"/>
              </a:rPr>
              <a:t>IE caused by </a:t>
            </a:r>
            <a:r>
              <a:rPr sz="2150" spc="10" dirty="0">
                <a:latin typeface="Calibri"/>
                <a:cs typeface="Calibri"/>
              </a:rPr>
              <a:t>other highly </a:t>
            </a:r>
            <a:r>
              <a:rPr sz="2150" dirty="0">
                <a:latin typeface="Calibri"/>
                <a:cs typeface="Calibri"/>
              </a:rPr>
              <a:t>resistant organisms </a:t>
            </a:r>
            <a:r>
              <a:rPr sz="2150" spc="-47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(B)</a:t>
            </a:r>
            <a:endParaRPr sz="2150">
              <a:latin typeface="Calibri"/>
              <a:cs typeface="Calibri"/>
            </a:endParaRPr>
          </a:p>
          <a:p>
            <a:pPr marL="350520" marR="1031875" indent="-313055">
              <a:lnSpc>
                <a:spcPct val="101499"/>
              </a:lnSpc>
              <a:spcBef>
                <a:spcPts val="434"/>
              </a:spcBef>
              <a:buFont typeface="MS UI Gothic"/>
              <a:buChar char="➢"/>
              <a:tabLst>
                <a:tab pos="412750" algn="l"/>
                <a:tab pos="413384" algn="l"/>
              </a:tabLst>
            </a:pPr>
            <a:r>
              <a:rPr dirty="0"/>
              <a:t>	</a:t>
            </a:r>
            <a:r>
              <a:rPr sz="2150" spc="5" dirty="0">
                <a:latin typeface="Calibri"/>
                <a:cs typeface="Calibri"/>
              </a:rPr>
              <a:t>IE </a:t>
            </a:r>
            <a:r>
              <a:rPr sz="2150" dirty="0">
                <a:latin typeface="Calibri"/>
                <a:cs typeface="Calibri"/>
              </a:rPr>
              <a:t>complicated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by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heart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block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, </a:t>
            </a:r>
            <a:r>
              <a:rPr sz="2150" spc="10" dirty="0">
                <a:latin typeface="Calibri"/>
                <a:cs typeface="Calibri"/>
              </a:rPr>
              <a:t>annular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or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aortic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abscess </a:t>
            </a:r>
            <a:r>
              <a:rPr sz="2150" spc="5" dirty="0">
                <a:latin typeface="Calibri"/>
                <a:cs typeface="Calibri"/>
              </a:rPr>
              <a:t>or </a:t>
            </a:r>
            <a:r>
              <a:rPr sz="2150" spc="-4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destructive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penetrating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lesions.</a:t>
            </a:r>
            <a:r>
              <a:rPr sz="2150" spc="5" dirty="0">
                <a:latin typeface="Calibri"/>
                <a:cs typeface="Calibri"/>
              </a:rPr>
              <a:t> (B)</a:t>
            </a:r>
            <a:endParaRPr sz="2150">
              <a:latin typeface="Calibri"/>
              <a:cs typeface="Calibri"/>
            </a:endParaRPr>
          </a:p>
          <a:p>
            <a:pPr marL="100330">
              <a:lnSpc>
                <a:spcPct val="100000"/>
              </a:lnSpc>
              <a:spcBef>
                <a:spcPts val="480"/>
              </a:spcBef>
            </a:pPr>
            <a:r>
              <a:rPr sz="2150" b="1" spc="-10" dirty="0">
                <a:latin typeface="Calibri"/>
                <a:cs typeface="Calibri"/>
              </a:rPr>
              <a:t>Class</a:t>
            </a:r>
            <a:r>
              <a:rPr sz="2150" b="1" spc="-40" dirty="0">
                <a:latin typeface="Calibri"/>
                <a:cs typeface="Calibri"/>
              </a:rPr>
              <a:t> </a:t>
            </a:r>
            <a:r>
              <a:rPr sz="2150" b="1" spc="-25" dirty="0">
                <a:latin typeface="Calibri"/>
                <a:cs typeface="Calibri"/>
              </a:rPr>
              <a:t>IIa</a:t>
            </a:r>
            <a:endParaRPr sz="2150">
              <a:latin typeface="Calibri"/>
              <a:cs typeface="Calibri"/>
            </a:endParaRPr>
          </a:p>
          <a:p>
            <a:pPr marL="350520" marR="429259" indent="-313055">
              <a:lnSpc>
                <a:spcPct val="101499"/>
              </a:lnSpc>
              <a:spcBef>
                <a:spcPts val="430"/>
              </a:spcBef>
              <a:buFont typeface="MS UI Gothic"/>
              <a:buChar char="➢"/>
              <a:tabLst>
                <a:tab pos="351155" algn="l"/>
              </a:tabLst>
            </a:pPr>
            <a:r>
              <a:rPr sz="2150" dirty="0">
                <a:latin typeface="Calibri"/>
                <a:cs typeface="Calibri"/>
              </a:rPr>
              <a:t>Recurrent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emboli </a:t>
            </a:r>
            <a:r>
              <a:rPr sz="2150" spc="15" dirty="0">
                <a:latin typeface="Calibri"/>
                <a:cs typeface="Calibri"/>
              </a:rPr>
              <a:t>and </a:t>
            </a:r>
            <a:r>
              <a:rPr sz="2150" dirty="0">
                <a:latin typeface="Calibri"/>
                <a:cs typeface="Calibri"/>
              </a:rPr>
              <a:t>persistent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vegetations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despite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appropriate </a:t>
            </a:r>
            <a:r>
              <a:rPr sz="2150" spc="-4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antibiotic therapy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(C)</a:t>
            </a:r>
            <a:endParaRPr sz="2150">
              <a:latin typeface="Calibri"/>
              <a:cs typeface="Calibri"/>
            </a:endParaRPr>
          </a:p>
          <a:p>
            <a:pPr marL="100330">
              <a:lnSpc>
                <a:spcPct val="100000"/>
              </a:lnSpc>
              <a:spcBef>
                <a:spcPts val="470"/>
              </a:spcBef>
            </a:pPr>
            <a:r>
              <a:rPr sz="2150" b="1" spc="-10" dirty="0">
                <a:latin typeface="Calibri"/>
                <a:cs typeface="Calibri"/>
              </a:rPr>
              <a:t>Class</a:t>
            </a:r>
            <a:r>
              <a:rPr sz="2150" b="1" spc="-35" dirty="0">
                <a:latin typeface="Calibri"/>
                <a:cs typeface="Calibri"/>
              </a:rPr>
              <a:t> </a:t>
            </a:r>
            <a:r>
              <a:rPr sz="2150" b="1" spc="-25" dirty="0">
                <a:latin typeface="Calibri"/>
                <a:cs typeface="Calibri"/>
              </a:rPr>
              <a:t>IIb</a:t>
            </a:r>
            <a:endParaRPr sz="2150">
              <a:latin typeface="Calibri"/>
              <a:cs typeface="Calibri"/>
            </a:endParaRPr>
          </a:p>
          <a:p>
            <a:pPr marL="350520" indent="-313055">
              <a:lnSpc>
                <a:spcPct val="100000"/>
              </a:lnSpc>
              <a:spcBef>
                <a:spcPts val="470"/>
              </a:spcBef>
              <a:buFont typeface="MS UI Gothic"/>
              <a:buChar char="➢"/>
              <a:tabLst>
                <a:tab pos="351155" algn="l"/>
              </a:tabLst>
            </a:pPr>
            <a:r>
              <a:rPr sz="2150" spc="10" dirty="0">
                <a:latin typeface="Calibri"/>
                <a:cs typeface="Calibri"/>
              </a:rPr>
              <a:t>Mobile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vegetations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&gt;10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mm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(C)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382" y="558977"/>
            <a:ext cx="7235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Surgical</a:t>
            </a:r>
            <a:r>
              <a:rPr spc="-10" dirty="0"/>
              <a:t> </a:t>
            </a:r>
            <a:r>
              <a:rPr spc="-15" dirty="0"/>
              <a:t>Intervention</a:t>
            </a:r>
            <a:r>
              <a:rPr spc="-1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spc="-5" dirty="0"/>
              <a:t>PVE</a:t>
            </a:r>
            <a:r>
              <a:rPr spc="-20" dirty="0"/>
              <a:t> </a:t>
            </a:r>
            <a:r>
              <a:rPr spc="-15" dirty="0"/>
              <a:t>indications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572511"/>
            <a:ext cx="7762875" cy="325627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68300" algn="l"/>
                <a:tab pos="368935" algn="l"/>
              </a:tabLst>
            </a:pPr>
            <a:r>
              <a:rPr sz="2400" b="1" spc="-25" dirty="0">
                <a:latin typeface="Calibri"/>
                <a:cs typeface="Calibri"/>
              </a:rPr>
              <a:t>Class</a:t>
            </a:r>
            <a:r>
              <a:rPr sz="2400" b="1" spc="-40" dirty="0">
                <a:latin typeface="Calibri"/>
                <a:cs typeface="Calibri"/>
              </a:rPr>
              <a:t> I</a:t>
            </a:r>
            <a:endParaRPr sz="2400">
              <a:latin typeface="Calibri"/>
              <a:cs typeface="Calibri"/>
            </a:endParaRPr>
          </a:p>
          <a:p>
            <a:pPr marL="436880" indent="-411480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436245" algn="l"/>
                <a:tab pos="436880" algn="l"/>
              </a:tabLst>
            </a:pPr>
            <a:r>
              <a:rPr sz="2400" spc="-5" dirty="0">
                <a:latin typeface="Calibri"/>
                <a:cs typeface="Calibri"/>
              </a:rPr>
              <a:t>IE 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prosthetic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valve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resulting</a:t>
            </a:r>
            <a:r>
              <a:rPr sz="2400" spc="-5" dirty="0">
                <a:latin typeface="Calibri"/>
                <a:cs typeface="Calibri"/>
              </a:rPr>
              <a:t> 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heart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failure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(B)</a:t>
            </a:r>
            <a:endParaRPr sz="2400">
              <a:latin typeface="Calibri"/>
              <a:cs typeface="Calibri"/>
            </a:endParaRPr>
          </a:p>
          <a:p>
            <a:pPr marL="368300" marR="17780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436245" algn="l"/>
                <a:tab pos="436880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IE 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prosthetic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valve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 evidence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dehiscence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-5" dirty="0">
                <a:latin typeface="Calibri"/>
                <a:cs typeface="Calibri"/>
              </a:rPr>
              <a:t> cine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fluoroscopy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echocardiography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(B)</a:t>
            </a:r>
            <a:endParaRPr sz="2400">
              <a:latin typeface="Calibri"/>
              <a:cs typeface="Calibri"/>
            </a:endParaRPr>
          </a:p>
          <a:p>
            <a:pPr marL="368300" marR="1094105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436245" algn="l"/>
                <a:tab pos="436880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IE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prosthetic valve </a:t>
            </a:r>
            <a:r>
              <a:rPr sz="2400" spc="-5" dirty="0">
                <a:latin typeface="Calibri"/>
                <a:cs typeface="Calibri"/>
              </a:rPr>
              <a:t>with evidence of increasing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obstruction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worsening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regurgitation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(C)</a:t>
            </a:r>
            <a:endParaRPr sz="2400">
              <a:latin typeface="Calibri"/>
              <a:cs typeface="Calibri"/>
            </a:endParaRPr>
          </a:p>
          <a:p>
            <a:pPr marL="368300" marR="89535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436245" algn="l"/>
                <a:tab pos="436880" algn="l"/>
                <a:tab pos="5750560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IE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prosthetic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valve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complications	</a:t>
            </a:r>
            <a:r>
              <a:rPr sz="2400" spc="-5" dirty="0">
                <a:latin typeface="Calibri"/>
                <a:cs typeface="Calibri"/>
              </a:rPr>
              <a:t>such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abscess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formation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(C)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0775" y="558977"/>
            <a:ext cx="7296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Surgical</a:t>
            </a:r>
            <a:r>
              <a:rPr spc="-5" dirty="0"/>
              <a:t> </a:t>
            </a:r>
            <a:r>
              <a:rPr spc="-20" dirty="0"/>
              <a:t>Intervention</a:t>
            </a:r>
            <a:r>
              <a:rPr spc="5" dirty="0"/>
              <a:t> </a:t>
            </a:r>
            <a:r>
              <a:rPr/>
              <a:t>in</a:t>
            </a:r>
            <a:r>
              <a:rPr spc="10"/>
              <a:t> </a:t>
            </a:r>
            <a:r>
              <a:rPr lang="en-US" spc="-5" dirty="0" smtClean="0"/>
              <a:t>P</a:t>
            </a:r>
            <a:r>
              <a:rPr spc="-5" smtClean="0"/>
              <a:t>VE</a:t>
            </a:r>
            <a:r>
              <a:rPr spc="-10" smtClean="0"/>
              <a:t> </a:t>
            </a:r>
            <a:r>
              <a:rPr spc="-15" dirty="0"/>
              <a:t>indications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840" y="1572511"/>
            <a:ext cx="8128000" cy="404876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75"/>
              </a:spcBef>
            </a:pPr>
            <a:r>
              <a:rPr sz="2400" b="1" spc="-25" dirty="0">
                <a:latin typeface="Calibri"/>
                <a:cs typeface="Calibri"/>
              </a:rPr>
              <a:t>Class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IIa</a:t>
            </a:r>
            <a:endParaRPr sz="2400">
              <a:latin typeface="Calibri"/>
              <a:cs typeface="Calibri"/>
            </a:endParaRPr>
          </a:p>
          <a:p>
            <a:pPr marL="393700" marR="95250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461645" algn="l"/>
                <a:tab pos="462280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IE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prosthetic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valve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evidence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persistent </a:t>
            </a:r>
            <a:r>
              <a:rPr sz="2400" spc="-10" dirty="0">
                <a:latin typeface="Calibri"/>
                <a:cs typeface="Calibri"/>
              </a:rPr>
              <a:t> bacteremia</a:t>
            </a:r>
            <a:r>
              <a:rPr sz="2400" spc="-5" dirty="0">
                <a:latin typeface="Calibri"/>
                <a:cs typeface="Calibri"/>
              </a:rPr>
              <a:t> 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recurrent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emboli </a:t>
            </a:r>
            <a:r>
              <a:rPr sz="2400" spc="-10" dirty="0">
                <a:latin typeface="Calibri"/>
                <a:cs typeface="Calibri"/>
              </a:rPr>
              <a:t>despite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appropriate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antibiotic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treatment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(C)</a:t>
            </a:r>
            <a:endParaRPr sz="2400">
              <a:latin typeface="Calibri"/>
              <a:cs typeface="Calibri"/>
            </a:endParaRPr>
          </a:p>
          <a:p>
            <a:pPr marL="462280" indent="-411480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461645" algn="l"/>
                <a:tab pos="462280" algn="l"/>
              </a:tabLst>
            </a:pPr>
            <a:r>
              <a:rPr sz="2400" spc="-5" dirty="0">
                <a:latin typeface="Calibri"/>
                <a:cs typeface="Calibri"/>
              </a:rPr>
              <a:t>IE 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prosthetic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valve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relapsing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infection(C)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MS UI Gothic"/>
              <a:buChar char="➢"/>
            </a:pPr>
            <a:endParaRPr sz="31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b="1" spc="-25" dirty="0">
                <a:latin typeface="Calibri"/>
                <a:cs typeface="Calibri"/>
              </a:rPr>
              <a:t>Class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III</a:t>
            </a:r>
            <a:endParaRPr sz="2400">
              <a:latin typeface="Calibri"/>
              <a:cs typeface="Calibri"/>
            </a:endParaRPr>
          </a:p>
          <a:p>
            <a:pPr marL="393700" marR="43180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394335" algn="l"/>
              </a:tabLst>
            </a:pPr>
            <a:r>
              <a:rPr sz="2400" spc="-20" dirty="0">
                <a:latin typeface="Calibri"/>
                <a:cs typeface="Calibri"/>
              </a:rPr>
              <a:t>Routine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surgery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indicated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patients</a:t>
            </a:r>
            <a:r>
              <a:rPr sz="2400" spc="-5" dirty="0">
                <a:latin typeface="Calibri"/>
                <a:cs typeface="Calibri"/>
              </a:rPr>
              <a:t> with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uncomplicated </a:t>
            </a:r>
            <a:r>
              <a:rPr sz="2400" spc="-5" dirty="0">
                <a:latin typeface="Calibri"/>
                <a:cs typeface="Calibri"/>
              </a:rPr>
              <a:t>IE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prosthetic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valve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caused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25" dirty="0">
                <a:latin typeface="Calibri"/>
                <a:cs typeface="Calibri"/>
              </a:rPr>
              <a:t>first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infection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sensitive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organism</a:t>
            </a:r>
            <a:r>
              <a:rPr sz="2400" dirty="0">
                <a:latin typeface="Calibri"/>
                <a:cs typeface="Calibri"/>
              </a:rPr>
              <a:t> (C)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1419" y="558977"/>
            <a:ext cx="53795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5" dirty="0"/>
              <a:t>Response</a:t>
            </a:r>
            <a:r>
              <a:rPr b="1" spc="-35" dirty="0"/>
              <a:t> </a:t>
            </a:r>
            <a:r>
              <a:rPr b="1" spc="-15" dirty="0"/>
              <a:t>to</a:t>
            </a:r>
            <a:r>
              <a:rPr b="1" spc="-30" dirty="0"/>
              <a:t> </a:t>
            </a:r>
            <a:r>
              <a:rPr b="1" spc="-20" dirty="0"/>
              <a:t>Therapy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3617" y="1633220"/>
            <a:ext cx="7717790" cy="4280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24790">
              <a:lnSpc>
                <a:spcPct val="100000"/>
              </a:lnSpc>
              <a:spcBef>
                <a:spcPts val="100"/>
              </a:spcBef>
              <a:tabLst>
                <a:tab pos="700405" algn="l"/>
              </a:tabLst>
            </a:pPr>
            <a:r>
              <a:rPr sz="2400" spc="-10" dirty="0">
                <a:latin typeface="Calibri"/>
                <a:cs typeface="Calibri"/>
              </a:rPr>
              <a:t>70%	pts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NVE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PVE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afebrile </a:t>
            </a:r>
            <a:r>
              <a:rPr sz="2400" spc="-15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end of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025" baseline="28806" dirty="0">
                <a:latin typeface="Calibri"/>
                <a:cs typeface="Calibri"/>
              </a:rPr>
              <a:t>st</a:t>
            </a:r>
            <a:r>
              <a:rPr sz="2025" spc="7" baseline="28806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week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90%</a:t>
            </a:r>
            <a:r>
              <a:rPr sz="2400" spc="-5" dirty="0">
                <a:latin typeface="Calibri"/>
                <a:cs typeface="Calibri"/>
              </a:rPr>
              <a:t> end 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0">
                <a:latin typeface="Calibri"/>
                <a:cs typeface="Calibri"/>
              </a:rPr>
              <a:t>2</a:t>
            </a:r>
            <a:r>
              <a:rPr sz="2025" spc="15" baseline="28806">
                <a:latin typeface="Calibri"/>
                <a:cs typeface="Calibri"/>
              </a:rPr>
              <a:t>nd</a:t>
            </a:r>
            <a:r>
              <a:rPr sz="2025" spc="352" baseline="28806">
                <a:latin typeface="Calibri"/>
                <a:cs typeface="Calibri"/>
              </a:rPr>
              <a:t> </a:t>
            </a:r>
            <a:r>
              <a:rPr sz="2400" spc="-10" smtClean="0">
                <a:latin typeface="Calibri"/>
                <a:cs typeface="Calibri"/>
              </a:rPr>
              <a:t>wk</a:t>
            </a:r>
            <a:endParaRPr lang="en-US" sz="2400" spc="-10" dirty="0">
              <a:latin typeface="Calibri"/>
              <a:cs typeface="Calibri"/>
            </a:endParaRPr>
          </a:p>
          <a:p>
            <a:pPr marL="38100" marR="224790">
              <a:lnSpc>
                <a:spcPct val="100000"/>
              </a:lnSpc>
              <a:spcBef>
                <a:spcPts val="100"/>
              </a:spcBef>
              <a:tabLst>
                <a:tab pos="700405" algn="l"/>
              </a:tabLst>
            </a:pPr>
            <a:endParaRPr sz="24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  <a:spcBef>
                <a:spcPts val="480"/>
              </a:spcBef>
              <a:tabLst>
                <a:tab pos="2486025" algn="l"/>
              </a:tabLst>
            </a:pPr>
            <a:r>
              <a:rPr sz="2400" spc="-15" dirty="0">
                <a:latin typeface="Calibri"/>
                <a:cs typeface="Calibri"/>
              </a:rPr>
              <a:t>Fever persists </a:t>
            </a:r>
            <a:r>
              <a:rPr sz="2400" spc="-10" dirty="0">
                <a:latin typeface="Calibri"/>
                <a:cs typeface="Calibri"/>
              </a:rPr>
              <a:t>longer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pts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S. </a:t>
            </a:r>
            <a:r>
              <a:rPr sz="2400" spc="-10" dirty="0">
                <a:latin typeface="Calibri"/>
                <a:cs typeface="Calibri"/>
              </a:rPr>
              <a:t>aureus, </a:t>
            </a:r>
            <a:r>
              <a:rPr sz="2400" spc="-160" dirty="0">
                <a:latin typeface="Calibri"/>
                <a:cs typeface="Calibri"/>
              </a:rPr>
              <a:t>P.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aeruginosa or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culture-negative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IE	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those with </a:t>
            </a:r>
            <a:r>
              <a:rPr sz="2400" spc="-10" dirty="0">
                <a:latin typeface="Calibri"/>
                <a:cs typeface="Calibri"/>
              </a:rPr>
              <a:t>microvascular </a:t>
            </a:r>
            <a:r>
              <a:rPr sz="2400" spc="-5" dirty="0">
                <a:latin typeface="Calibri"/>
                <a:cs typeface="Calibri"/>
              </a:rPr>
              <a:t>phenomena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major </a:t>
            </a:r>
            <a:r>
              <a:rPr sz="2400" spc="-5">
                <a:latin typeface="Calibri"/>
                <a:cs typeface="Calibri"/>
              </a:rPr>
              <a:t>embolic</a:t>
            </a:r>
            <a:r>
              <a:rPr sz="2400">
                <a:latin typeface="Calibri"/>
                <a:cs typeface="Calibri"/>
              </a:rPr>
              <a:t> </a:t>
            </a:r>
            <a:r>
              <a:rPr sz="2400" spc="-10" smtClean="0">
                <a:latin typeface="Calibri"/>
                <a:cs typeface="Calibri"/>
              </a:rPr>
              <a:t>complications</a:t>
            </a:r>
            <a:endParaRPr lang="en-US" sz="2400" spc="-10" dirty="0" smtClean="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  <a:spcBef>
                <a:spcPts val="480"/>
              </a:spcBef>
              <a:tabLst>
                <a:tab pos="2486025" algn="l"/>
              </a:tabLst>
            </a:pPr>
            <a:endParaRPr sz="2400">
              <a:latin typeface="Calibri"/>
              <a:cs typeface="Calibri"/>
            </a:endParaRPr>
          </a:p>
          <a:p>
            <a:pPr marL="38100" marR="401955">
              <a:lnSpc>
                <a:spcPct val="100000"/>
              </a:lnSpc>
              <a:spcBef>
                <a:spcPts val="480"/>
              </a:spcBef>
              <a:tabLst>
                <a:tab pos="1684020" algn="l"/>
                <a:tab pos="3368040" algn="l"/>
              </a:tabLst>
            </a:pPr>
            <a:r>
              <a:rPr sz="2400" spc="-5" dirty="0">
                <a:latin typeface="Calibri"/>
                <a:cs typeface="Calibri"/>
              </a:rPr>
              <a:t>Should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evaluated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intracardiac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complications,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focal </a:t>
            </a:r>
            <a:r>
              <a:rPr sz="2400" spc="-15" dirty="0">
                <a:latin typeface="Calibri"/>
                <a:cs typeface="Calibri"/>
              </a:rPr>
              <a:t> extracardiac	</a:t>
            </a:r>
            <a:r>
              <a:rPr sz="2400" spc="-10" dirty="0">
                <a:latin typeface="Calibri"/>
                <a:cs typeface="Calibri"/>
              </a:rPr>
              <a:t>septic complications, </a:t>
            </a:r>
            <a:r>
              <a:rPr sz="2400" spc="-15" dirty="0">
                <a:latin typeface="Calibri"/>
                <a:cs typeface="Calibri"/>
              </a:rPr>
              <a:t>intercurrent </a:t>
            </a:r>
            <a:r>
              <a:rPr sz="2400" spc="-10" dirty="0">
                <a:latin typeface="Calibri"/>
                <a:cs typeface="Calibri"/>
              </a:rPr>
              <a:t>nosocomial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infections,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recurrent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pulmonary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emboli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right-sided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IE),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drug-associated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fever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	</a:t>
            </a:r>
            <a:r>
              <a:rPr sz="2400" spc="-5" dirty="0">
                <a:latin typeface="Calibri"/>
                <a:cs typeface="Calibri"/>
              </a:rPr>
              <a:t>additional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underlying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illnesses.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COMPLICATIONS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Part and parcel of IE(30-60%)</a:t>
            </a:r>
          </a:p>
          <a:p>
            <a:pPr>
              <a:buNone/>
            </a:pPr>
            <a:endParaRPr lang="en-US" sz="3600" b="1" dirty="0"/>
          </a:p>
          <a:p>
            <a:pPr>
              <a:buNone/>
            </a:pPr>
            <a:r>
              <a:rPr lang="en-US" sz="3600" b="1" dirty="0" smtClean="0"/>
              <a:t>  Local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Heart failure(L&gt;R –A/C AR/MR)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Abscess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Fistula formation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Perforation of valve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Mycotic</a:t>
            </a:r>
            <a:r>
              <a:rPr lang="en-US" dirty="0" smtClean="0"/>
              <a:t> pseudo aneurysm</a:t>
            </a:r>
            <a:endParaRPr lang="en-IN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Systemic</a:t>
            </a:r>
          </a:p>
          <a:p>
            <a:pPr>
              <a:buNone/>
            </a:pPr>
            <a:r>
              <a:rPr lang="en-US" dirty="0" smtClean="0"/>
              <a:t>Sepsis</a:t>
            </a:r>
          </a:p>
          <a:p>
            <a:pPr>
              <a:buNone/>
            </a:pPr>
            <a:r>
              <a:rPr lang="en-US" dirty="0" smtClean="0"/>
              <a:t>Systemic </a:t>
            </a:r>
            <a:r>
              <a:rPr lang="en-US" dirty="0" err="1" smtClean="0"/>
              <a:t>embolization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Mycotic</a:t>
            </a:r>
            <a:r>
              <a:rPr lang="en-US" dirty="0" smtClean="0"/>
              <a:t> aneurysm</a:t>
            </a:r>
          </a:p>
          <a:p>
            <a:pPr>
              <a:buNone/>
            </a:pPr>
            <a:r>
              <a:rPr lang="en-US" dirty="0" smtClean="0"/>
              <a:t>Renal dysfunction</a:t>
            </a:r>
          </a:p>
          <a:p>
            <a:pPr>
              <a:buNone/>
            </a:pPr>
            <a:r>
              <a:rPr lang="en-US" dirty="0" smtClean="0"/>
              <a:t>Neurologic manifestations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8545" y="558977"/>
            <a:ext cx="383805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b="1"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497840" y="1570109"/>
            <a:ext cx="8042909" cy="365506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93700" indent="-343535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93700" algn="l"/>
                <a:tab pos="394335" algn="l"/>
              </a:tabLst>
            </a:pPr>
            <a:r>
              <a:rPr sz="2600" b="1" spc="-25" dirty="0">
                <a:latin typeface="Calibri"/>
                <a:cs typeface="Calibri"/>
              </a:rPr>
              <a:t>Heart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45" dirty="0">
                <a:latin typeface="Calibri"/>
                <a:cs typeface="Calibri"/>
              </a:rPr>
              <a:t>Failure</a:t>
            </a:r>
            <a:endParaRPr sz="2600">
              <a:latin typeface="Calibri"/>
              <a:cs typeface="Calibri"/>
            </a:endParaRPr>
          </a:p>
          <a:p>
            <a:pPr marL="393700" indent="-343535">
              <a:lnSpc>
                <a:spcPct val="100000"/>
              </a:lnSpc>
              <a:spcBef>
                <a:spcPts val="470"/>
              </a:spcBef>
              <a:buFont typeface="MS UI Gothic"/>
              <a:buChar char="➢"/>
              <a:tabLst>
                <a:tab pos="394335" algn="l"/>
              </a:tabLst>
            </a:pPr>
            <a:r>
              <a:rPr sz="2400" spc="-15" dirty="0">
                <a:latin typeface="Calibri"/>
                <a:cs typeface="Calibri"/>
              </a:rPr>
              <a:t>Most</a:t>
            </a:r>
            <a:r>
              <a:rPr sz="2400" spc="-10" dirty="0">
                <a:latin typeface="Calibri"/>
                <a:cs typeface="Calibri"/>
              </a:rPr>
              <a:t> frequent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major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complication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IE</a:t>
            </a:r>
            <a:endParaRPr sz="2400">
              <a:latin typeface="Calibri"/>
              <a:cs typeface="Calibri"/>
            </a:endParaRPr>
          </a:p>
          <a:p>
            <a:pPr marL="393700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394335" algn="l"/>
                <a:tab pos="1554480" algn="l"/>
              </a:tabLst>
            </a:pPr>
            <a:r>
              <a:rPr sz="2400" spc="-5" dirty="0">
                <a:latin typeface="Calibri"/>
                <a:cs typeface="Calibri"/>
              </a:rPr>
              <a:t>Occur</a:t>
            </a:r>
            <a:r>
              <a:rPr sz="2400" dirty="0">
                <a:latin typeface="Calibri"/>
                <a:cs typeface="Calibri"/>
              </a:rPr>
              <a:t> in	</a:t>
            </a:r>
            <a:r>
              <a:rPr sz="2400" spc="-5" dirty="0">
                <a:latin typeface="Calibri"/>
                <a:cs typeface="Calibri"/>
              </a:rPr>
              <a:t>32%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patients</a:t>
            </a:r>
            <a:endParaRPr sz="2400">
              <a:latin typeface="Calibri"/>
              <a:cs typeface="Calibri"/>
            </a:endParaRPr>
          </a:p>
          <a:p>
            <a:pPr marL="462280" indent="-411480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461645" algn="l"/>
                <a:tab pos="462280" algn="l"/>
              </a:tabLst>
            </a:pPr>
            <a:r>
              <a:rPr sz="2400" spc="-5" dirty="0">
                <a:latin typeface="Calibri"/>
                <a:cs typeface="Calibri"/>
              </a:rPr>
              <a:t>It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indication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surgical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intervention</a:t>
            </a:r>
            <a:r>
              <a:rPr sz="2400" spc="-5" dirty="0">
                <a:latin typeface="Calibri"/>
                <a:cs typeface="Calibri"/>
              </a:rPr>
              <a:t> 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most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instances.</a:t>
            </a:r>
            <a:endParaRPr sz="2400">
              <a:latin typeface="Calibri"/>
              <a:cs typeface="Calibri"/>
            </a:endParaRPr>
          </a:p>
          <a:p>
            <a:pPr marL="393700" marR="43180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394335" algn="l"/>
              </a:tabLst>
            </a:pPr>
            <a:r>
              <a:rPr sz="2400" spc="-10" dirty="0">
                <a:latin typeface="Calibri"/>
                <a:cs typeface="Calibri"/>
              </a:rPr>
              <a:t>Results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a/c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severe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valvular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dysfunction</a:t>
            </a:r>
            <a:r>
              <a:rPr sz="2400" spc="-5" dirty="0">
                <a:latin typeface="Calibri"/>
                <a:cs typeface="Calibri"/>
              </a:rPr>
              <a:t> due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leaflet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destruction</a:t>
            </a:r>
            <a:r>
              <a:rPr sz="2400" spc="-5" dirty="0">
                <a:latin typeface="Calibri"/>
                <a:cs typeface="Calibri"/>
              </a:rPr>
              <a:t> or </a:t>
            </a:r>
            <a:r>
              <a:rPr sz="2400" spc="-15" dirty="0">
                <a:latin typeface="Calibri"/>
                <a:cs typeface="Calibri"/>
              </a:rPr>
              <a:t>interference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 normal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coaptation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,rupture </a:t>
            </a:r>
            <a:r>
              <a:rPr sz="2400" spc="-5" dirty="0">
                <a:latin typeface="Calibri"/>
                <a:cs typeface="Calibri"/>
              </a:rPr>
              <a:t> of</a:t>
            </a:r>
            <a:r>
              <a:rPr sz="2400" spc="-15" dirty="0">
                <a:latin typeface="Calibri"/>
                <a:cs typeface="Calibri"/>
              </a:rPr>
              <a:t> infected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mitral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chordae,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obstruction</a:t>
            </a:r>
            <a:r>
              <a:rPr sz="2400" spc="-5" dirty="0">
                <a:latin typeface="Calibri"/>
                <a:cs typeface="Calibri"/>
              </a:rPr>
              <a:t> due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bulky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vegetations,</a:t>
            </a:r>
            <a:r>
              <a:rPr sz="2400" spc="-10" dirty="0">
                <a:latin typeface="Calibri"/>
                <a:cs typeface="Calibri"/>
              </a:rPr>
              <a:t> development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intracardiac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shunts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prosthetic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valve</a:t>
            </a:r>
            <a:r>
              <a:rPr sz="2400" spc="-5" dirty="0">
                <a:latin typeface="Calibri"/>
                <a:cs typeface="Calibri"/>
              </a:rPr>
              <a:t> dehiscence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558977"/>
            <a:ext cx="36469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/>
              <a:t>Systemic</a:t>
            </a:r>
            <a:r>
              <a:rPr sz="3600" b="1" spc="-80" dirty="0"/>
              <a:t> </a:t>
            </a:r>
            <a:r>
              <a:rPr sz="3600" b="1" spc="-5" dirty="0"/>
              <a:t>emboli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5976"/>
            <a:ext cx="132715" cy="130556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017" y="1572511"/>
            <a:ext cx="762952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37970">
              <a:lnSpc>
                <a:spcPct val="116599"/>
              </a:lnSpc>
              <a:spcBef>
                <a:spcPts val="100"/>
              </a:spcBef>
              <a:tabLst>
                <a:tab pos="1047750" algn="l"/>
              </a:tabLst>
            </a:pPr>
            <a:r>
              <a:rPr sz="2400" spc="-5" dirty="0">
                <a:latin typeface="Calibri"/>
                <a:cs typeface="Calibri"/>
              </a:rPr>
              <a:t>Usually	</a:t>
            </a:r>
            <a:r>
              <a:rPr sz="2400" spc="-10" dirty="0">
                <a:latin typeface="Calibri"/>
                <a:cs typeface="Calibri"/>
              </a:rPr>
              <a:t>precede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coincide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diagnosis of IE </a:t>
            </a:r>
            <a:r>
              <a:rPr sz="2400" dirty="0">
                <a:latin typeface="Calibri"/>
                <a:cs typeface="Calibri"/>
              </a:rPr>
              <a:t>.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infrequent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after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therapy.</a:t>
            </a:r>
            <a:endParaRPr sz="2400">
              <a:latin typeface="Calibri"/>
              <a:cs typeface="Calibri"/>
            </a:endParaRPr>
          </a:p>
          <a:p>
            <a:pPr marL="12700" marR="548640">
              <a:lnSpc>
                <a:spcPct val="100000"/>
              </a:lnSpc>
              <a:spcBef>
                <a:spcPts val="480"/>
              </a:spcBef>
            </a:pPr>
            <a:r>
              <a:rPr sz="2400" spc="-10" dirty="0">
                <a:latin typeface="Calibri"/>
                <a:cs typeface="Calibri"/>
              </a:rPr>
              <a:t>Risks increases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mitral </a:t>
            </a:r>
            <a:r>
              <a:rPr sz="2400" spc="-15" dirty="0">
                <a:latin typeface="Calibri"/>
                <a:cs typeface="Calibri"/>
              </a:rPr>
              <a:t>vegetations, </a:t>
            </a:r>
            <a:r>
              <a:rPr sz="2400" spc="-5" dirty="0">
                <a:latin typeface="Calibri"/>
                <a:cs typeface="Calibri"/>
              </a:rPr>
              <a:t>S. aureus </a:t>
            </a:r>
            <a:r>
              <a:rPr sz="2400" dirty="0">
                <a:latin typeface="Calibri"/>
                <a:cs typeface="Calibri"/>
              </a:rPr>
              <a:t>IE, </a:t>
            </a:r>
            <a:r>
              <a:rPr sz="2400" spc="-15" dirty="0">
                <a:latin typeface="Calibri"/>
                <a:cs typeface="Calibri"/>
              </a:rPr>
              <a:t>large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vegetations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(&gt;10</a:t>
            </a:r>
            <a:r>
              <a:rPr sz="2400" dirty="0">
                <a:latin typeface="Calibri"/>
                <a:cs typeface="Calibri"/>
              </a:rPr>
              <a:t> mm)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875665">
              <a:lnSpc>
                <a:spcPct val="100000"/>
              </a:lnSpc>
              <a:spcBef>
                <a:spcPts val="480"/>
              </a:spcBef>
            </a:pPr>
            <a:r>
              <a:rPr sz="2400" spc="-5" dirty="0">
                <a:latin typeface="Calibri"/>
                <a:cs typeface="Calibri"/>
              </a:rPr>
              <a:t>Embolic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stroke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syndromes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predominantly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involve</a:t>
            </a:r>
            <a:r>
              <a:rPr sz="2400" dirty="0">
                <a:latin typeface="Calibri"/>
                <a:cs typeface="Calibri"/>
              </a:rPr>
              <a:t> MCA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territory.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spc="-5" dirty="0">
                <a:latin typeface="Calibri"/>
                <a:cs typeface="Calibri"/>
              </a:rPr>
              <a:t>Clinically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Occur in </a:t>
            </a:r>
            <a:r>
              <a:rPr sz="2400" spc="-10" dirty="0">
                <a:latin typeface="Calibri"/>
                <a:cs typeface="Calibri"/>
              </a:rPr>
              <a:t>13%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35%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pts</a:t>
            </a:r>
            <a:r>
              <a:rPr sz="2400" spc="-5" dirty="0">
                <a:latin typeface="Calibri"/>
                <a:cs typeface="Calibri"/>
              </a:rPr>
              <a:t> with </a:t>
            </a:r>
            <a:r>
              <a:rPr sz="2400" spc="-10" dirty="0">
                <a:latin typeface="Calibri"/>
                <a:cs typeface="Calibri"/>
              </a:rPr>
              <a:t>NVE</a:t>
            </a:r>
            <a:r>
              <a:rPr sz="2400" dirty="0">
                <a:latin typeface="Calibri"/>
                <a:cs typeface="Calibri"/>
              </a:rPr>
              <a:t> &amp;</a:t>
            </a:r>
            <a:r>
              <a:rPr sz="2400" spc="-10" dirty="0">
                <a:latin typeface="Calibri"/>
                <a:cs typeface="Calibri"/>
              </a:rPr>
              <a:t> PVE.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z="2400" spc="-10" dirty="0">
                <a:latin typeface="Calibri"/>
                <a:cs typeface="Calibri"/>
              </a:rPr>
              <a:t>Careful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routine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imaging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detect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similar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additional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frequency</a:t>
            </a:r>
            <a:r>
              <a:rPr sz="2400" spc="-5" dirty="0">
                <a:latin typeface="Calibri"/>
                <a:cs typeface="Calibri"/>
              </a:rPr>
              <a:t> of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asymptomatic</a:t>
            </a:r>
            <a:r>
              <a:rPr sz="2400" spc="-5" dirty="0">
                <a:latin typeface="Calibri"/>
                <a:cs typeface="Calibri"/>
              </a:rPr>
              <a:t> embolic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infarcts.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261143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993156"/>
            <a:ext cx="132715" cy="87884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3660" y="322821"/>
            <a:ext cx="354573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5" dirty="0"/>
              <a:t>Classification</a:t>
            </a:r>
            <a:endParaRPr sz="4400" b="1"/>
          </a:p>
        </p:txBody>
      </p:sp>
      <p:sp>
        <p:nvSpPr>
          <p:cNvPr id="3" name="object 3"/>
          <p:cNvSpPr txBox="1"/>
          <p:nvPr/>
        </p:nvSpPr>
        <p:spPr>
          <a:xfrm>
            <a:off x="535940" y="1159471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017" y="1115311"/>
            <a:ext cx="4835983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685" marR="1163320" indent="-388620">
              <a:lnSpc>
                <a:spcPct val="116599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Classified </a:t>
            </a:r>
            <a:r>
              <a:rPr sz="2400" b="1" spc="-15" dirty="0">
                <a:latin typeface="Calibri"/>
                <a:cs typeface="Calibri"/>
              </a:rPr>
              <a:t>into four groups: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Native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Valve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IE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Prosthetic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Valve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IE</a:t>
            </a:r>
            <a:endParaRPr sz="2400">
              <a:latin typeface="Calibri"/>
              <a:cs typeface="Calibri"/>
            </a:endParaRPr>
          </a:p>
          <a:p>
            <a:pPr marL="400685" marR="5080">
              <a:lnSpc>
                <a:spcPct val="116599"/>
              </a:lnSpc>
              <a:spcBef>
                <a:spcPts val="5"/>
              </a:spcBef>
              <a:tabLst>
                <a:tab pos="3389629" algn="l"/>
              </a:tabLst>
            </a:pPr>
            <a:r>
              <a:rPr sz="2400" spc="-20" dirty="0">
                <a:latin typeface="Calibri"/>
                <a:cs typeface="Calibri"/>
              </a:rPr>
              <a:t>Intravenous </a:t>
            </a:r>
            <a:r>
              <a:rPr sz="2400" dirty="0">
                <a:latin typeface="Calibri"/>
                <a:cs typeface="Calibri"/>
              </a:rPr>
              <a:t>drug </a:t>
            </a:r>
            <a:r>
              <a:rPr sz="2400" spc="-5" dirty="0">
                <a:latin typeface="Calibri"/>
                <a:cs typeface="Calibri"/>
              </a:rPr>
              <a:t>abuse </a:t>
            </a:r>
            <a:r>
              <a:rPr sz="2400" spc="-10" dirty="0">
                <a:latin typeface="Calibri"/>
                <a:cs typeface="Calibri"/>
              </a:rPr>
              <a:t>(IVDA) </a:t>
            </a:r>
            <a:r>
              <a:rPr sz="2400" spc="-5" dirty="0">
                <a:latin typeface="Calibri"/>
                <a:cs typeface="Calibri"/>
              </a:rPr>
              <a:t>IE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Health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care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associated	</a:t>
            </a:r>
            <a:r>
              <a:rPr sz="2400" spc="-5" dirty="0">
                <a:latin typeface="Calibri"/>
                <a:cs typeface="Calibri"/>
              </a:rPr>
              <a:t>IE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750030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017" y="3705540"/>
            <a:ext cx="3582670" cy="21596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-35" dirty="0">
                <a:latin typeface="Calibri"/>
                <a:cs typeface="Calibri"/>
              </a:rPr>
              <a:t>Acute</a:t>
            </a:r>
            <a:endParaRPr sz="2400">
              <a:latin typeface="Calibri"/>
              <a:cs typeface="Calibri"/>
            </a:endParaRPr>
          </a:p>
          <a:p>
            <a:pPr marL="412115" indent="-28638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412115" algn="l"/>
                <a:tab pos="412750" algn="l"/>
                <a:tab pos="2353945" algn="l"/>
              </a:tabLst>
            </a:pPr>
            <a:r>
              <a:rPr sz="2400" spc="-20" dirty="0">
                <a:latin typeface="Calibri"/>
                <a:cs typeface="Calibri"/>
              </a:rPr>
              <a:t>Affects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normal	</a:t>
            </a:r>
            <a:r>
              <a:rPr sz="2400" spc="-15" dirty="0">
                <a:latin typeface="Calibri"/>
                <a:cs typeface="Calibri"/>
              </a:rPr>
              <a:t>valves</a:t>
            </a:r>
            <a:endParaRPr sz="2400">
              <a:latin typeface="Calibri"/>
              <a:cs typeface="Calibri"/>
            </a:endParaRPr>
          </a:p>
          <a:p>
            <a:pPr marL="412115" indent="-28638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412115" algn="l"/>
                <a:tab pos="412750" algn="l"/>
              </a:tabLst>
            </a:pPr>
            <a:r>
              <a:rPr sz="2400" spc="-5" dirty="0">
                <a:latin typeface="Calibri"/>
                <a:cs typeface="Calibri"/>
              </a:rPr>
              <a:t>Rapidly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destructive</a:t>
            </a:r>
            <a:endParaRPr sz="2400">
              <a:latin typeface="Calibri"/>
              <a:cs typeface="Calibri"/>
            </a:endParaRPr>
          </a:p>
          <a:p>
            <a:pPr marL="412115" indent="-28638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412115" algn="l"/>
                <a:tab pos="412750" algn="l"/>
              </a:tabLst>
            </a:pPr>
            <a:r>
              <a:rPr sz="2400" spc="-5" dirty="0">
                <a:latin typeface="Calibri"/>
                <a:cs typeface="Calibri"/>
              </a:rPr>
              <a:t>Commonly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Staph.</a:t>
            </a:r>
            <a:endParaRPr sz="2400">
              <a:latin typeface="Calibri"/>
              <a:cs typeface="Calibri"/>
            </a:endParaRPr>
          </a:p>
          <a:p>
            <a:pPr marL="412115" indent="-28638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412115" algn="l"/>
                <a:tab pos="412750" algn="l"/>
                <a:tab pos="1861185" algn="l"/>
              </a:tabLst>
            </a:pPr>
            <a:r>
              <a:rPr sz="2400" spc="-20" dirty="0">
                <a:latin typeface="Calibri"/>
                <a:cs typeface="Calibri"/>
              </a:rPr>
              <a:t>Metastatic	</a:t>
            </a:r>
            <a:r>
              <a:rPr sz="2400" spc="-15" dirty="0">
                <a:latin typeface="Calibri"/>
                <a:cs typeface="Calibri"/>
              </a:rPr>
              <a:t>complications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5619" y="3825265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9600" y="3780406"/>
            <a:ext cx="4724400" cy="20986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en-US" sz="2400" b="1" spc="-30" dirty="0" smtClean="0">
                <a:latin typeface="Calibri"/>
                <a:cs typeface="Calibri"/>
              </a:rPr>
              <a:t>     </a:t>
            </a:r>
            <a:r>
              <a:rPr sz="2400" b="1" spc="-30" smtClean="0">
                <a:latin typeface="Calibri"/>
                <a:cs typeface="Calibri"/>
              </a:rPr>
              <a:t>Subacute</a:t>
            </a:r>
            <a:endParaRPr sz="2400">
              <a:latin typeface="Calibri"/>
              <a:cs typeface="Calibri"/>
            </a:endParaRPr>
          </a:p>
          <a:p>
            <a:pPr marL="412115" marR="5080" indent="-28638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412115" algn="l"/>
                <a:tab pos="412750" algn="l"/>
              </a:tabLst>
            </a:pPr>
            <a:r>
              <a:rPr sz="2400" spc="-20" dirty="0">
                <a:latin typeface="Calibri"/>
                <a:cs typeface="Calibri"/>
              </a:rPr>
              <a:t>Often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affects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damaged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heart </a:t>
            </a:r>
            <a:r>
              <a:rPr sz="2400" spc="-15" dirty="0">
                <a:latin typeface="Calibri"/>
                <a:cs typeface="Calibri"/>
              </a:rPr>
              <a:t>valves</a:t>
            </a:r>
            <a:endParaRPr sz="2400">
              <a:latin typeface="Calibri"/>
              <a:cs typeface="Calibri"/>
            </a:endParaRPr>
          </a:p>
          <a:p>
            <a:pPr marL="412115" indent="-28638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412115" algn="l"/>
                <a:tab pos="412750" algn="l"/>
              </a:tabLst>
            </a:pPr>
            <a:r>
              <a:rPr sz="2400" spc="-10" dirty="0">
                <a:latin typeface="Calibri"/>
                <a:cs typeface="Calibri"/>
              </a:rPr>
              <a:t>Indolent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nature</a:t>
            </a:r>
            <a:endParaRPr sz="2400">
              <a:latin typeface="Calibri"/>
              <a:cs typeface="Calibri"/>
            </a:endParaRPr>
          </a:p>
          <a:p>
            <a:pPr marL="412115" indent="-28638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412115" algn="l"/>
                <a:tab pos="412750" algn="l"/>
              </a:tabLst>
            </a:pPr>
            <a:r>
              <a:rPr sz="2400" spc="-5" dirty="0">
                <a:latin typeface="Calibri"/>
                <a:cs typeface="Calibri"/>
              </a:rPr>
              <a:t>Less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virulant</a:t>
            </a:r>
            <a:r>
              <a:rPr sz="2400" spc="-15" dirty="0">
                <a:latin typeface="Calibri"/>
                <a:cs typeface="Calibri"/>
              </a:rPr>
              <a:t> organism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533401"/>
            <a:ext cx="8070215" cy="6267741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93700" indent="-343535">
              <a:lnSpc>
                <a:spcPct val="100000"/>
              </a:lnSpc>
              <a:spcBef>
                <a:spcPts val="575"/>
              </a:spcBef>
              <a:tabLst>
                <a:tab pos="393700" algn="l"/>
                <a:tab pos="394335" algn="l"/>
              </a:tabLst>
            </a:pPr>
            <a:r>
              <a:rPr lang="en-US" sz="2400" b="1" spc="-40" dirty="0" smtClean="0">
                <a:latin typeface="Calibri"/>
                <a:cs typeface="Calibri"/>
              </a:rPr>
              <a:t>    </a:t>
            </a:r>
            <a:r>
              <a:rPr sz="2400" b="1" spc="-40" smtClean="0">
                <a:latin typeface="Calibri"/>
                <a:cs typeface="Calibri"/>
              </a:rPr>
              <a:t>Mycotic</a:t>
            </a:r>
            <a:r>
              <a:rPr sz="2400" b="1" spc="-75" smtClean="0">
                <a:latin typeface="Calibri"/>
                <a:cs typeface="Calibri"/>
              </a:rPr>
              <a:t> </a:t>
            </a:r>
            <a:r>
              <a:rPr sz="2400" b="1" spc="-35" smtClean="0">
                <a:latin typeface="Calibri"/>
                <a:cs typeface="Calibri"/>
              </a:rPr>
              <a:t>Aneurysms</a:t>
            </a:r>
            <a:endParaRPr lang="en-US" sz="2400" b="1" spc="-35" dirty="0" smtClean="0">
              <a:latin typeface="Calibri"/>
              <a:cs typeface="Calibri"/>
            </a:endParaRPr>
          </a:p>
          <a:p>
            <a:pPr marL="393700" indent="-343535">
              <a:lnSpc>
                <a:spcPct val="100000"/>
              </a:lnSpc>
              <a:spcBef>
                <a:spcPts val="575"/>
              </a:spcBef>
              <a:tabLst>
                <a:tab pos="393700" algn="l"/>
                <a:tab pos="394335" algn="l"/>
              </a:tabLst>
            </a:pPr>
            <a:endParaRPr sz="2400" b="1">
              <a:latin typeface="Calibri"/>
              <a:cs typeface="Calibri"/>
            </a:endParaRPr>
          </a:p>
          <a:p>
            <a:pPr marL="462280" indent="-411480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461645" algn="l"/>
                <a:tab pos="462280" algn="l"/>
              </a:tabLst>
            </a:pPr>
            <a:r>
              <a:rPr sz="2400" spc="-10" dirty="0">
                <a:latin typeface="Calibri"/>
                <a:cs typeface="Calibri"/>
              </a:rPr>
              <a:t>Extremely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dangerous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subset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embolic </a:t>
            </a:r>
            <a:r>
              <a:rPr sz="2400" spc="-10" smtClean="0">
                <a:latin typeface="Calibri"/>
                <a:cs typeface="Calibri"/>
              </a:rPr>
              <a:t>complications</a:t>
            </a:r>
            <a:endParaRPr lang="en-US" sz="2400" spc="-10" dirty="0" smtClean="0">
              <a:latin typeface="Calibri"/>
              <a:cs typeface="Calibri"/>
            </a:endParaRPr>
          </a:p>
          <a:p>
            <a:pPr marL="462280" indent="-411480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461645" algn="l"/>
                <a:tab pos="462280" algn="l"/>
              </a:tabLst>
            </a:pPr>
            <a:endParaRPr sz="2400">
              <a:latin typeface="Calibri"/>
              <a:cs typeface="Calibri"/>
            </a:endParaRPr>
          </a:p>
          <a:p>
            <a:pPr marL="393700" marR="877569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394335" algn="l"/>
              </a:tabLst>
            </a:pPr>
            <a:r>
              <a:rPr sz="2400" spc="-5" dirty="0">
                <a:latin typeface="Calibri"/>
                <a:cs typeface="Calibri"/>
              </a:rPr>
              <a:t>Occur </a:t>
            </a:r>
            <a:r>
              <a:rPr sz="2400" spc="-10" dirty="0">
                <a:latin typeface="Calibri"/>
                <a:cs typeface="Calibri"/>
              </a:rPr>
              <a:t>most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frequently</a:t>
            </a:r>
            <a:r>
              <a:rPr sz="2400" spc="-5" dirty="0">
                <a:latin typeface="Calibri"/>
                <a:cs typeface="Calibri"/>
              </a:rPr>
              <a:t> in middle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cerebral</a:t>
            </a:r>
            <a:r>
              <a:rPr sz="2400" spc="-5" dirty="0">
                <a:latin typeface="Calibri"/>
                <a:cs typeface="Calibri"/>
              </a:rPr>
              <a:t> artery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its </a:t>
            </a:r>
            <a:r>
              <a:rPr sz="2400" spc="-525">
                <a:latin typeface="Calibri"/>
                <a:cs typeface="Calibri"/>
              </a:rPr>
              <a:t> </a:t>
            </a:r>
            <a:r>
              <a:rPr sz="2400" spc="-10" smtClean="0">
                <a:latin typeface="Calibri"/>
                <a:cs typeface="Calibri"/>
              </a:rPr>
              <a:t>branches</a:t>
            </a:r>
            <a:endParaRPr lang="en-US" sz="2400" spc="-10" dirty="0" smtClean="0">
              <a:latin typeface="Calibri"/>
              <a:cs typeface="Calibri"/>
            </a:endParaRPr>
          </a:p>
          <a:p>
            <a:pPr marL="393700" marR="877569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394335" algn="l"/>
              </a:tabLst>
            </a:pPr>
            <a:endParaRPr sz="2400">
              <a:latin typeface="Calibri"/>
              <a:cs typeface="Calibri"/>
            </a:endParaRPr>
          </a:p>
          <a:p>
            <a:pPr marL="393700" marR="296545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394335" algn="l"/>
              </a:tabLst>
            </a:pPr>
            <a:r>
              <a:rPr sz="2400" spc="-10" dirty="0">
                <a:latin typeface="Calibri"/>
                <a:cs typeface="Calibri"/>
              </a:rPr>
              <a:t>Result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embolization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arterial </a:t>
            </a:r>
            <a:r>
              <a:rPr sz="2400" spc="-10" dirty="0">
                <a:latin typeface="Calibri"/>
                <a:cs typeface="Calibri"/>
              </a:rPr>
              <a:t>vasa-vasorum,</a:t>
            </a:r>
            <a:r>
              <a:rPr sz="2400" spc="-5" dirty="0">
                <a:latin typeface="Calibri"/>
                <a:cs typeface="Calibri"/>
              </a:rPr>
              <a:t> with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subsequent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spread</a:t>
            </a:r>
            <a:r>
              <a:rPr sz="2400" spc="-5" dirty="0">
                <a:latin typeface="Calibri"/>
                <a:cs typeface="Calibri"/>
              </a:rPr>
              <a:t> 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infection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weakening</a:t>
            </a:r>
            <a:r>
              <a:rPr sz="2400" spc="-5" dirty="0">
                <a:latin typeface="Calibri"/>
                <a:cs typeface="Calibri"/>
              </a:rPr>
              <a:t> 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vessel </a:t>
            </a:r>
            <a:r>
              <a:rPr sz="2400" spc="-530">
                <a:latin typeface="Calibri"/>
                <a:cs typeface="Calibri"/>
              </a:rPr>
              <a:t> </a:t>
            </a:r>
            <a:r>
              <a:rPr sz="2400" spc="-5" smtClean="0">
                <a:latin typeface="Calibri"/>
                <a:cs typeface="Calibri"/>
              </a:rPr>
              <a:t>wall</a:t>
            </a:r>
            <a:endParaRPr lang="en-US" sz="2400" spc="-5" dirty="0" smtClean="0">
              <a:latin typeface="Calibri"/>
              <a:cs typeface="Calibri"/>
            </a:endParaRPr>
          </a:p>
          <a:p>
            <a:pPr marL="393700" marR="296545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394335" algn="l"/>
              </a:tabLst>
            </a:pPr>
            <a:endParaRPr sz="2400">
              <a:latin typeface="Calibri"/>
              <a:cs typeface="Calibri"/>
            </a:endParaRPr>
          </a:p>
          <a:p>
            <a:pPr marL="393700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394335" algn="l"/>
                <a:tab pos="3426460" algn="l"/>
              </a:tabLst>
            </a:pPr>
            <a:r>
              <a:rPr sz="2400" spc="-5" dirty="0">
                <a:latin typeface="Calibri"/>
                <a:cs typeface="Calibri"/>
              </a:rPr>
              <a:t>Mortality </a:t>
            </a:r>
            <a:r>
              <a:rPr sz="2400" spc="-25" dirty="0">
                <a:latin typeface="Calibri"/>
                <a:cs typeface="Calibri"/>
              </a:rPr>
              <a:t>rate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60%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	</a:t>
            </a:r>
            <a:r>
              <a:rPr sz="2400" spc="-5">
                <a:latin typeface="Calibri"/>
                <a:cs typeface="Calibri"/>
              </a:rPr>
              <a:t>80</a:t>
            </a:r>
            <a:r>
              <a:rPr sz="2400" spc="-5" smtClean="0">
                <a:latin typeface="Calibri"/>
                <a:cs typeface="Calibri"/>
              </a:rPr>
              <a:t>%</a:t>
            </a:r>
            <a:endParaRPr lang="en-US" sz="2400" spc="-5" dirty="0" smtClean="0">
              <a:latin typeface="Calibri"/>
              <a:cs typeface="Calibri"/>
            </a:endParaRPr>
          </a:p>
          <a:p>
            <a:pPr marL="393700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394335" algn="l"/>
                <a:tab pos="3426460" algn="l"/>
              </a:tabLst>
            </a:pPr>
            <a:endParaRPr sz="2400">
              <a:latin typeface="Calibri"/>
              <a:cs typeface="Calibri"/>
            </a:endParaRPr>
          </a:p>
          <a:p>
            <a:pPr marL="393700" marR="43180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394335" algn="l"/>
                <a:tab pos="1828164" algn="l"/>
                <a:tab pos="3158490" algn="l"/>
              </a:tabLst>
            </a:pPr>
            <a:r>
              <a:rPr sz="2400" spc="-15" dirty="0">
                <a:latin typeface="Calibri"/>
                <a:cs typeface="Calibri"/>
              </a:rPr>
              <a:t>Symptoms	</a:t>
            </a:r>
            <a:r>
              <a:rPr sz="2400" spc="-10" dirty="0">
                <a:latin typeface="Calibri"/>
                <a:cs typeface="Calibri"/>
              </a:rPr>
              <a:t>vary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	</a:t>
            </a:r>
            <a:r>
              <a:rPr sz="2400" spc="-10" dirty="0">
                <a:latin typeface="Calibri"/>
                <a:cs typeface="Calibri"/>
              </a:rPr>
              <a:t>localized </a:t>
            </a:r>
            <a:r>
              <a:rPr sz="2400" spc="-5" dirty="0">
                <a:latin typeface="Calibri"/>
                <a:cs typeface="Calibri"/>
              </a:rPr>
              <a:t>headache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dense </a:t>
            </a:r>
            <a:r>
              <a:rPr sz="2400" spc="-10" dirty="0">
                <a:latin typeface="Calibri"/>
                <a:cs typeface="Calibri"/>
              </a:rPr>
              <a:t>neurologic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deficits.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810397"/>
            <a:ext cx="7825105" cy="4151778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75"/>
              </a:spcBef>
            </a:pPr>
            <a:r>
              <a:rPr sz="2400" b="1" spc="-40" dirty="0">
                <a:latin typeface="Calibri"/>
                <a:cs typeface="Calibri"/>
              </a:rPr>
              <a:t>Periannular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Extension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of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Infection</a:t>
            </a:r>
            <a:endParaRPr sz="2400" b="1">
              <a:latin typeface="Calibri"/>
              <a:cs typeface="Calibri"/>
            </a:endParaRPr>
          </a:p>
          <a:p>
            <a:pPr marL="381000" marR="30480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381635" algn="l"/>
              </a:tabLst>
            </a:pPr>
            <a:r>
              <a:rPr sz="2400" spc="-20" dirty="0">
                <a:latin typeface="Calibri"/>
                <a:cs typeface="Calibri"/>
              </a:rPr>
              <a:t>Persistent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fever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bacteremia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despite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antibiotic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therapy, 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heart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failure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 new</a:t>
            </a:r>
            <a:r>
              <a:rPr sz="2400" spc="-10" dirty="0">
                <a:latin typeface="Calibri"/>
                <a:cs typeface="Calibri"/>
              </a:rPr>
              <a:t> conduction</a:t>
            </a:r>
            <a:r>
              <a:rPr sz="2400" spc="-5" dirty="0">
                <a:latin typeface="Calibri"/>
                <a:cs typeface="Calibri"/>
              </a:rPr>
              <a:t> block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should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raise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suspicion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this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 spc="-10" smtClean="0">
                <a:latin typeface="Calibri"/>
                <a:cs typeface="Calibri"/>
              </a:rPr>
              <a:t>complication</a:t>
            </a:r>
            <a:endParaRPr lang="en-US" sz="2400" spc="-10" dirty="0" smtClean="0">
              <a:latin typeface="Calibri"/>
              <a:cs typeface="Calibri"/>
            </a:endParaRPr>
          </a:p>
          <a:p>
            <a:pPr marL="381000" marR="30480" indent="-343535">
              <a:lnSpc>
                <a:spcPct val="100000"/>
              </a:lnSpc>
              <a:spcBef>
                <a:spcPts val="480"/>
              </a:spcBef>
              <a:tabLst>
                <a:tab pos="381635" algn="l"/>
              </a:tabLst>
            </a:pPr>
            <a:endParaRPr sz="2400">
              <a:latin typeface="Calibri"/>
              <a:cs typeface="Calibri"/>
            </a:endParaRPr>
          </a:p>
          <a:p>
            <a:pPr marL="381000" indent="-343535">
              <a:lnSpc>
                <a:spcPct val="100000"/>
              </a:lnSpc>
              <a:spcBef>
                <a:spcPts val="484"/>
              </a:spcBef>
              <a:buFont typeface="MS UI Gothic"/>
              <a:buChar char="➢"/>
              <a:tabLst>
                <a:tab pos="381635" algn="l"/>
                <a:tab pos="6285230" algn="l"/>
              </a:tabLst>
            </a:pPr>
            <a:r>
              <a:rPr sz="2400" spc="-15" dirty="0">
                <a:latin typeface="Calibri"/>
                <a:cs typeface="Calibri"/>
              </a:rPr>
              <a:t>More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than NVE(10%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40%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vs	</a:t>
            </a:r>
            <a:r>
              <a:rPr sz="2400" spc="-5" dirty="0">
                <a:latin typeface="Calibri"/>
                <a:cs typeface="Calibri"/>
              </a:rPr>
              <a:t>&gt;</a:t>
            </a:r>
            <a:r>
              <a:rPr sz="2400" spc="-5">
                <a:latin typeface="Calibri"/>
                <a:cs typeface="Calibri"/>
              </a:rPr>
              <a:t>50</a:t>
            </a:r>
            <a:r>
              <a:rPr sz="2400" spc="-5" smtClean="0">
                <a:latin typeface="Calibri"/>
                <a:cs typeface="Calibri"/>
              </a:rPr>
              <a:t>%)</a:t>
            </a:r>
            <a:endParaRPr lang="en-US" sz="2400" spc="-5" dirty="0" smtClean="0">
              <a:latin typeface="Calibri"/>
              <a:cs typeface="Calibri"/>
            </a:endParaRPr>
          </a:p>
          <a:p>
            <a:pPr marL="381000" indent="-343535">
              <a:lnSpc>
                <a:spcPct val="100000"/>
              </a:lnSpc>
              <a:spcBef>
                <a:spcPts val="484"/>
              </a:spcBef>
              <a:buFont typeface="MS UI Gothic"/>
              <a:buChar char="➢"/>
              <a:tabLst>
                <a:tab pos="381635" algn="l"/>
                <a:tab pos="6285230" algn="l"/>
              </a:tabLst>
            </a:pPr>
            <a:endParaRPr sz="2400">
              <a:latin typeface="Calibri"/>
              <a:cs typeface="Calibri"/>
            </a:endParaRPr>
          </a:p>
          <a:p>
            <a:pPr marL="381000" marR="461645" indent="-343535">
              <a:lnSpc>
                <a:spcPct val="100000"/>
              </a:lnSpc>
              <a:spcBef>
                <a:spcPts val="475"/>
              </a:spcBef>
              <a:buFont typeface="MS UI Gothic"/>
              <a:buChar char="➢"/>
              <a:tabLst>
                <a:tab pos="381635" algn="l"/>
              </a:tabLst>
            </a:pPr>
            <a:r>
              <a:rPr sz="2400" spc="-5" dirty="0">
                <a:latin typeface="Calibri"/>
                <a:cs typeface="Calibri"/>
              </a:rPr>
              <a:t>It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progress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abscess </a:t>
            </a:r>
            <a:r>
              <a:rPr sz="2400" spc="-15" dirty="0">
                <a:latin typeface="Calibri"/>
                <a:cs typeface="Calibri"/>
              </a:rPr>
              <a:t>formation,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perforation,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fistula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development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240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991600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lang="en-IN" sz="3600" b="1" spc="-45" dirty="0">
                <a:cs typeface="Calibri"/>
              </a:rPr>
              <a:t>Renal</a:t>
            </a:r>
            <a:r>
              <a:rPr lang="en-IN" sz="3600" b="1" spc="-25" dirty="0">
                <a:cs typeface="Calibri"/>
              </a:rPr>
              <a:t> </a:t>
            </a:r>
            <a:r>
              <a:rPr lang="en-IN" sz="3600" b="1" spc="-40" dirty="0">
                <a:cs typeface="Calibri"/>
              </a:rPr>
              <a:t>Dysfunction</a:t>
            </a:r>
            <a:endParaRPr lang="en-IN" sz="3600" b="1" dirty="0">
              <a:cs typeface="Calibri"/>
            </a:endParaRPr>
          </a:p>
          <a:p>
            <a:pPr marL="381000" marR="655955" indent="-343535">
              <a:lnSpc>
                <a:spcPct val="100000"/>
              </a:lnSpc>
              <a:spcBef>
                <a:spcPts val="484"/>
              </a:spcBef>
              <a:buFont typeface="MS UI Gothic"/>
              <a:buChar char="➢"/>
              <a:tabLst>
                <a:tab pos="381635" algn="l"/>
              </a:tabLst>
            </a:pPr>
            <a:r>
              <a:rPr lang="en-IN" sz="2400" spc="-20" dirty="0">
                <a:cs typeface="Calibri"/>
              </a:rPr>
              <a:t>May</a:t>
            </a:r>
            <a:r>
              <a:rPr lang="en-IN" sz="2400" spc="5" dirty="0">
                <a:cs typeface="Calibri"/>
              </a:rPr>
              <a:t> </a:t>
            </a:r>
            <a:r>
              <a:rPr lang="en-IN" sz="2400" spc="-5" dirty="0">
                <a:cs typeface="Calibri"/>
              </a:rPr>
              <a:t>be</a:t>
            </a:r>
            <a:r>
              <a:rPr lang="en-IN" sz="2400" dirty="0">
                <a:cs typeface="Calibri"/>
              </a:rPr>
              <a:t> </a:t>
            </a:r>
            <a:r>
              <a:rPr lang="en-IN" sz="2400" spc="-5" dirty="0">
                <a:cs typeface="Calibri"/>
              </a:rPr>
              <a:t>due</a:t>
            </a:r>
            <a:r>
              <a:rPr lang="en-IN" sz="2400" dirty="0">
                <a:cs typeface="Calibri"/>
              </a:rPr>
              <a:t> </a:t>
            </a:r>
            <a:r>
              <a:rPr lang="en-IN" sz="2400" spc="-15" dirty="0">
                <a:cs typeface="Calibri"/>
              </a:rPr>
              <a:t>to</a:t>
            </a:r>
            <a:r>
              <a:rPr lang="en-IN" sz="2400" spc="-10" dirty="0">
                <a:cs typeface="Calibri"/>
              </a:rPr>
              <a:t> </a:t>
            </a:r>
            <a:r>
              <a:rPr lang="en-IN" sz="2400" spc="-5" dirty="0">
                <a:cs typeface="Calibri"/>
              </a:rPr>
              <a:t>immune</a:t>
            </a:r>
            <a:r>
              <a:rPr lang="en-IN" sz="2400" dirty="0">
                <a:cs typeface="Calibri"/>
              </a:rPr>
              <a:t> </a:t>
            </a:r>
            <a:r>
              <a:rPr lang="en-IN" sz="2400" spc="-15" dirty="0">
                <a:cs typeface="Calibri"/>
              </a:rPr>
              <a:t>complex</a:t>
            </a:r>
            <a:r>
              <a:rPr lang="en-IN" sz="2400" spc="-5" dirty="0">
                <a:cs typeface="Calibri"/>
              </a:rPr>
              <a:t> disease, drug-induced </a:t>
            </a:r>
            <a:r>
              <a:rPr lang="en-IN" sz="2400" spc="-530" dirty="0">
                <a:cs typeface="Calibri"/>
              </a:rPr>
              <a:t> </a:t>
            </a:r>
            <a:r>
              <a:rPr lang="en-IN" sz="2400" spc="-25" dirty="0" err="1">
                <a:cs typeface="Calibri"/>
              </a:rPr>
              <a:t>nephrotoxicity</a:t>
            </a:r>
            <a:r>
              <a:rPr lang="en-IN" sz="2400" spc="-25" dirty="0">
                <a:cs typeface="Calibri"/>
              </a:rPr>
              <a:t>.</a:t>
            </a:r>
            <a:endParaRPr lang="en-IN" sz="2400" dirty="0">
              <a:cs typeface="Calibri"/>
            </a:endParaRPr>
          </a:p>
          <a:p>
            <a:pPr marL="381000" marR="323215" indent="-343535">
              <a:lnSpc>
                <a:spcPct val="100000"/>
              </a:lnSpc>
              <a:spcBef>
                <a:spcPts val="465"/>
              </a:spcBef>
              <a:buFont typeface="MS UI Gothic"/>
              <a:buChar char="➢"/>
              <a:tabLst>
                <a:tab pos="381635" algn="l"/>
              </a:tabLst>
            </a:pPr>
            <a:r>
              <a:rPr lang="en-IN" sz="2400" spc="-15" dirty="0">
                <a:cs typeface="Calibri"/>
              </a:rPr>
              <a:t>Focal </a:t>
            </a:r>
            <a:r>
              <a:rPr lang="en-IN" sz="2400" spc="-5" dirty="0" err="1">
                <a:cs typeface="Calibri"/>
              </a:rPr>
              <a:t>glomerulonephritis</a:t>
            </a:r>
            <a:r>
              <a:rPr lang="en-IN" sz="2400" spc="-5" dirty="0">
                <a:cs typeface="Calibri"/>
              </a:rPr>
              <a:t> </a:t>
            </a:r>
            <a:r>
              <a:rPr lang="en-IN" sz="2400" dirty="0">
                <a:cs typeface="Calibri"/>
              </a:rPr>
              <a:t>and </a:t>
            </a:r>
            <a:r>
              <a:rPr lang="en-IN" sz="2400" spc="-5" dirty="0">
                <a:cs typeface="Calibri"/>
              </a:rPr>
              <a:t>embolic </a:t>
            </a:r>
            <a:r>
              <a:rPr lang="en-IN" sz="2400" spc="-10" dirty="0">
                <a:cs typeface="Calibri"/>
              </a:rPr>
              <a:t>renal </a:t>
            </a:r>
            <a:r>
              <a:rPr lang="en-IN" sz="2400" spc="-15" dirty="0">
                <a:cs typeface="Calibri"/>
              </a:rPr>
              <a:t>infarcts </a:t>
            </a:r>
            <a:r>
              <a:rPr lang="en-IN" sz="2400" spc="-5" dirty="0">
                <a:cs typeface="Calibri"/>
              </a:rPr>
              <a:t>cause </a:t>
            </a:r>
            <a:r>
              <a:rPr lang="en-IN" sz="2400" spc="-530" dirty="0">
                <a:cs typeface="Calibri"/>
              </a:rPr>
              <a:t> </a:t>
            </a:r>
            <a:r>
              <a:rPr lang="en-IN" sz="2400" spc="-5" dirty="0" err="1">
                <a:cs typeface="Calibri"/>
              </a:rPr>
              <a:t>hematuria</a:t>
            </a:r>
            <a:r>
              <a:rPr lang="en-IN" sz="2400" spc="-15" dirty="0">
                <a:cs typeface="Calibri"/>
              </a:rPr>
              <a:t> </a:t>
            </a:r>
            <a:endParaRPr lang="en-IN" sz="24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61" y="284657"/>
            <a:ext cx="8005876" cy="55399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CHEMOPROPHYLLAXIS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52400" y="1328304"/>
            <a:ext cx="8686800" cy="295465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NO HUMAN STUDY HAS DEFINITELY DEMONSTRATED  THAT PROPHYLLACTIC ANTIBIOTICS PREVENT ENDOCARDITIS AFTER  AN INVASIVE PROCEDURE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WHO NEEDS IT -HIGHEST RISK PATIENT + HIGHEST RISK PROCEDURE</a:t>
            </a:r>
            <a:endParaRPr lang="en-IN" b="1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9545" marR="5080" indent="-1395095">
              <a:lnSpc>
                <a:spcPct val="100499"/>
              </a:lnSpc>
              <a:spcBef>
                <a:spcPts val="100"/>
              </a:spcBef>
            </a:pPr>
            <a:r>
              <a:rPr lang="en-US" sz="3400" b="1" dirty="0" smtClean="0"/>
              <a:t>HIGHEST RISK PATIENT</a:t>
            </a:r>
            <a:endParaRPr sz="3400" b="1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2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indent="-343535">
              <a:lnSpc>
                <a:spcPct val="100000"/>
              </a:lnSpc>
              <a:spcBef>
                <a:spcPts val="100"/>
              </a:spcBef>
              <a:buFont typeface="MS UI Gothic"/>
              <a:buChar char="➢"/>
              <a:tabLst>
                <a:tab pos="368935" algn="l"/>
              </a:tabLst>
            </a:pPr>
            <a:r>
              <a:rPr sz="2400" spc="-15" dirty="0"/>
              <a:t>Prosthetic</a:t>
            </a:r>
            <a:r>
              <a:rPr sz="2400" spc="-5" dirty="0"/>
              <a:t> </a:t>
            </a:r>
            <a:r>
              <a:rPr sz="2400" spc="-10" dirty="0"/>
              <a:t>cardiac</a:t>
            </a:r>
            <a:r>
              <a:rPr sz="2400" dirty="0"/>
              <a:t> </a:t>
            </a:r>
            <a:r>
              <a:rPr sz="2400" spc="-15" dirty="0"/>
              <a:t>valve</a:t>
            </a:r>
            <a:r>
              <a:rPr sz="2400" spc="-5" dirty="0"/>
              <a:t> or </a:t>
            </a:r>
            <a:r>
              <a:rPr sz="2400" spc="-15" dirty="0"/>
              <a:t>prosthetic</a:t>
            </a:r>
            <a:r>
              <a:rPr sz="2400" spc="-5" dirty="0"/>
              <a:t> </a:t>
            </a:r>
            <a:r>
              <a:rPr sz="2400" spc="-10" dirty="0"/>
              <a:t>material</a:t>
            </a:r>
            <a:r>
              <a:rPr sz="2400" dirty="0"/>
              <a:t> </a:t>
            </a:r>
            <a:r>
              <a:rPr sz="2400" spc="-5" dirty="0"/>
              <a:t>used</a:t>
            </a:r>
            <a:r>
              <a:rPr sz="2400" spc="-10" dirty="0"/>
              <a:t> </a:t>
            </a:r>
            <a:r>
              <a:rPr sz="2400" spc="-20" dirty="0"/>
              <a:t>for</a:t>
            </a:r>
            <a:r>
              <a:rPr sz="2400" spc="-15" dirty="0"/>
              <a:t> </a:t>
            </a:r>
            <a:r>
              <a:rPr sz="2400" spc="-10" dirty="0"/>
              <a:t>cardiac </a:t>
            </a:r>
            <a:r>
              <a:rPr sz="2400" spc="-530" dirty="0"/>
              <a:t> </a:t>
            </a:r>
            <a:r>
              <a:rPr sz="2400" spc="-20" dirty="0"/>
              <a:t>valve</a:t>
            </a:r>
            <a:r>
              <a:rPr sz="2400" spc="-5" dirty="0"/>
              <a:t> </a:t>
            </a:r>
            <a:r>
              <a:rPr sz="2400" spc="-45" dirty="0"/>
              <a:t>repair.</a:t>
            </a:r>
            <a:endParaRPr sz="2400"/>
          </a:p>
          <a:p>
            <a:pPr marL="368300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368935" algn="l"/>
                <a:tab pos="1561465" algn="l"/>
              </a:tabLst>
            </a:pPr>
            <a:r>
              <a:rPr sz="2400" spc="-10" dirty="0"/>
              <a:t>Previous	</a:t>
            </a:r>
            <a:r>
              <a:rPr sz="2400" spc="-5" dirty="0"/>
              <a:t>IE.</a:t>
            </a:r>
            <a:endParaRPr sz="2400"/>
          </a:p>
          <a:p>
            <a:pPr marL="368300" indent="-343535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368935" algn="l"/>
              </a:tabLst>
            </a:pPr>
            <a:r>
              <a:rPr sz="2400" spc="-10" dirty="0"/>
              <a:t>Congenital </a:t>
            </a:r>
            <a:r>
              <a:rPr sz="2400" spc="-5" dirty="0"/>
              <a:t>heart disease (CHD)</a:t>
            </a:r>
            <a:endParaRPr sz="2400"/>
          </a:p>
          <a:p>
            <a:pPr marL="368300" marR="437515" indent="548640">
              <a:lnSpc>
                <a:spcPct val="100000"/>
              </a:lnSpc>
              <a:spcBef>
                <a:spcPts val="480"/>
              </a:spcBef>
            </a:pPr>
            <a:r>
              <a:rPr sz="2400" spc="-10" dirty="0"/>
              <a:t>Unrepaired cyanotic </a:t>
            </a:r>
            <a:r>
              <a:rPr sz="2400" spc="-20" dirty="0"/>
              <a:t>CHD, </a:t>
            </a:r>
            <a:r>
              <a:rPr sz="2400" spc="-5" dirty="0"/>
              <a:t>including </a:t>
            </a:r>
            <a:r>
              <a:rPr sz="2400" spc="-10" dirty="0"/>
              <a:t>palliative shunts </a:t>
            </a:r>
            <a:r>
              <a:rPr sz="2400" dirty="0"/>
              <a:t>&amp; </a:t>
            </a:r>
            <a:r>
              <a:rPr sz="2400" spc="-530" dirty="0"/>
              <a:t> </a:t>
            </a:r>
            <a:r>
              <a:rPr sz="2400" spc="-10" dirty="0"/>
              <a:t>conduits</a:t>
            </a:r>
          </a:p>
          <a:p>
            <a:pPr marL="368300" marR="649605" indent="548640">
              <a:lnSpc>
                <a:spcPct val="100000"/>
              </a:lnSpc>
              <a:spcBef>
                <a:spcPts val="480"/>
              </a:spcBef>
              <a:tabLst>
                <a:tab pos="1305560" algn="l"/>
                <a:tab pos="1795145" algn="l"/>
              </a:tabLst>
            </a:pPr>
            <a:r>
              <a:rPr sz="2400" spc="-10" dirty="0"/>
              <a:t>Completely</a:t>
            </a:r>
            <a:r>
              <a:rPr sz="2400" spc="10" dirty="0"/>
              <a:t> </a:t>
            </a:r>
            <a:r>
              <a:rPr sz="2400" spc="-15" dirty="0"/>
              <a:t>repaired</a:t>
            </a:r>
            <a:r>
              <a:rPr sz="2400" dirty="0"/>
              <a:t> </a:t>
            </a:r>
            <a:r>
              <a:rPr sz="2400" spc="-5" dirty="0"/>
              <a:t>CHD</a:t>
            </a:r>
            <a:r>
              <a:rPr sz="2400" dirty="0"/>
              <a:t> </a:t>
            </a:r>
            <a:r>
              <a:rPr sz="2400" spc="-5" dirty="0"/>
              <a:t>with</a:t>
            </a:r>
            <a:r>
              <a:rPr sz="2400" dirty="0"/>
              <a:t> </a:t>
            </a:r>
            <a:r>
              <a:rPr sz="2400" spc="-15" dirty="0"/>
              <a:t>prosthetic</a:t>
            </a:r>
            <a:r>
              <a:rPr sz="2400" spc="5" dirty="0"/>
              <a:t> </a:t>
            </a:r>
            <a:r>
              <a:rPr sz="2400" spc="-10" dirty="0"/>
              <a:t>material</a:t>
            </a:r>
            <a:r>
              <a:rPr sz="2400" spc="5" dirty="0"/>
              <a:t> </a:t>
            </a:r>
            <a:r>
              <a:rPr sz="2400" spc="-5" dirty="0"/>
              <a:t>or </a:t>
            </a:r>
            <a:r>
              <a:rPr sz="2400" spc="-530" dirty="0"/>
              <a:t> </a:t>
            </a:r>
            <a:r>
              <a:rPr sz="2400" spc="-5" dirty="0"/>
              <a:t>device	</a:t>
            </a:r>
            <a:r>
              <a:rPr sz="2400" spc="-25" dirty="0"/>
              <a:t>for	</a:t>
            </a:r>
            <a:r>
              <a:rPr sz="2400" dirty="0"/>
              <a:t>6</a:t>
            </a:r>
            <a:r>
              <a:rPr sz="2400" spc="-10" dirty="0"/>
              <a:t> months</a:t>
            </a:r>
            <a:r>
              <a:rPr sz="2400" spc="-15" dirty="0"/>
              <a:t> </a:t>
            </a:r>
            <a:r>
              <a:rPr sz="2400" spc="-20" dirty="0"/>
              <a:t>after</a:t>
            </a:r>
            <a:r>
              <a:rPr sz="2400" spc="-5" dirty="0"/>
              <a:t> the </a:t>
            </a:r>
            <a:r>
              <a:rPr sz="2400" spc="-15" dirty="0"/>
              <a:t>procedure</a:t>
            </a:r>
          </a:p>
          <a:p>
            <a:pPr marL="368300" marR="29209" indent="548640">
              <a:lnSpc>
                <a:spcPct val="100000"/>
              </a:lnSpc>
              <a:spcBef>
                <a:spcPts val="480"/>
              </a:spcBef>
              <a:tabLst>
                <a:tab pos="764540" algn="l"/>
                <a:tab pos="2146300" algn="l"/>
                <a:tab pos="4627245" algn="l"/>
              </a:tabLst>
            </a:pPr>
            <a:r>
              <a:rPr sz="2400" spc="-15" dirty="0"/>
              <a:t>Repaired</a:t>
            </a:r>
            <a:r>
              <a:rPr sz="2400" spc="-5" dirty="0"/>
              <a:t> CHD with </a:t>
            </a:r>
            <a:r>
              <a:rPr sz="2400" spc="-10" dirty="0"/>
              <a:t>residual</a:t>
            </a:r>
            <a:r>
              <a:rPr sz="2400" spc="-5" dirty="0"/>
              <a:t> </a:t>
            </a:r>
            <a:r>
              <a:rPr sz="2400" spc="-15" dirty="0"/>
              <a:t>defects</a:t>
            </a:r>
            <a:r>
              <a:rPr sz="2400" spc="-10" dirty="0"/>
              <a:t> at </a:t>
            </a:r>
            <a:r>
              <a:rPr sz="2400" spc="-5" dirty="0"/>
              <a:t>the</a:t>
            </a:r>
            <a:r>
              <a:rPr sz="2400" dirty="0"/>
              <a:t> </a:t>
            </a:r>
            <a:r>
              <a:rPr sz="2400" spc="-10" dirty="0"/>
              <a:t>site</a:t>
            </a:r>
            <a:r>
              <a:rPr sz="2400" dirty="0"/>
              <a:t> </a:t>
            </a:r>
            <a:r>
              <a:rPr sz="2400" spc="-5" dirty="0"/>
              <a:t>or adjacent </a:t>
            </a:r>
            <a:r>
              <a:rPr sz="2400" spc="-525" dirty="0"/>
              <a:t> </a:t>
            </a:r>
            <a:r>
              <a:rPr sz="2400" spc="-15" dirty="0"/>
              <a:t>to	</a:t>
            </a:r>
            <a:r>
              <a:rPr sz="2400" spc="-5" dirty="0"/>
              <a:t>the</a:t>
            </a:r>
            <a:r>
              <a:rPr sz="2400" dirty="0"/>
              <a:t> </a:t>
            </a:r>
            <a:r>
              <a:rPr sz="2400" spc="-10" dirty="0"/>
              <a:t>site</a:t>
            </a:r>
            <a:r>
              <a:rPr sz="2400" spc="5" dirty="0"/>
              <a:t> </a:t>
            </a:r>
            <a:r>
              <a:rPr sz="2400" spc="-5" dirty="0"/>
              <a:t>of	</a:t>
            </a:r>
            <a:r>
              <a:rPr sz="2400" spc="-15" dirty="0"/>
              <a:t>prosthetic</a:t>
            </a:r>
            <a:r>
              <a:rPr sz="2400" spc="10" dirty="0"/>
              <a:t> </a:t>
            </a:r>
            <a:r>
              <a:rPr sz="2400" spc="-15" dirty="0"/>
              <a:t>patch</a:t>
            </a:r>
            <a:r>
              <a:rPr sz="2400" spc="5" dirty="0"/>
              <a:t> </a:t>
            </a:r>
            <a:r>
              <a:rPr sz="2400" spc="-5" dirty="0"/>
              <a:t>or	device.</a:t>
            </a:r>
          </a:p>
          <a:p>
            <a:pPr marL="368300" marR="922655" indent="-343535">
              <a:lnSpc>
                <a:spcPct val="100000"/>
              </a:lnSpc>
              <a:spcBef>
                <a:spcPts val="470"/>
              </a:spcBef>
              <a:buFont typeface="MS UI Gothic"/>
              <a:buChar char="➢"/>
              <a:tabLst>
                <a:tab pos="368935" algn="l"/>
              </a:tabLst>
            </a:pPr>
            <a:r>
              <a:rPr sz="2400" spc="-10" dirty="0"/>
              <a:t>Cardiac</a:t>
            </a:r>
            <a:r>
              <a:rPr sz="2400" spc="5" dirty="0"/>
              <a:t> </a:t>
            </a:r>
            <a:r>
              <a:rPr sz="2400" spc="-15" dirty="0"/>
              <a:t>transplantation</a:t>
            </a:r>
            <a:r>
              <a:rPr sz="2400" dirty="0"/>
              <a:t> </a:t>
            </a:r>
            <a:r>
              <a:rPr sz="2400" spc="-10" dirty="0"/>
              <a:t>recipients</a:t>
            </a:r>
            <a:r>
              <a:rPr sz="2400" spc="5" dirty="0"/>
              <a:t> </a:t>
            </a:r>
            <a:r>
              <a:rPr sz="2400" spc="-5" dirty="0"/>
              <a:t>who </a:t>
            </a:r>
            <a:r>
              <a:rPr sz="2400" spc="-10" dirty="0"/>
              <a:t>develop</a:t>
            </a:r>
            <a:r>
              <a:rPr sz="2400" spc="5" dirty="0"/>
              <a:t> </a:t>
            </a:r>
            <a:r>
              <a:rPr sz="2400" spc="-10" dirty="0"/>
              <a:t>cardiac </a:t>
            </a:r>
            <a:r>
              <a:rPr sz="2400" spc="-530" dirty="0"/>
              <a:t> </a:t>
            </a:r>
            <a:r>
              <a:rPr sz="2400" spc="-25" dirty="0"/>
              <a:t>valvulopathy.</a:t>
            </a:r>
            <a:endParaRPr sz="24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9061" y="284657"/>
            <a:ext cx="800587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9055" marR="5080" indent="-1481455">
              <a:lnSpc>
                <a:spcPct val="100000"/>
              </a:lnSpc>
              <a:spcBef>
                <a:spcPts val="100"/>
              </a:spcBef>
            </a:pPr>
            <a:r>
              <a:rPr lang="en-US" b="1" spc="-15" dirty="0" smtClean="0"/>
              <a:t>HIGHEST RISK PROCEDURE</a:t>
            </a:r>
            <a:endParaRPr b="1"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16671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017" y="1633220"/>
            <a:ext cx="7647940" cy="270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5925" algn="l"/>
                <a:tab pos="1317625" algn="l"/>
              </a:tabLst>
            </a:pPr>
            <a:r>
              <a:rPr sz="2400" spc="-10" dirty="0">
                <a:latin typeface="Calibri"/>
                <a:cs typeface="Calibri"/>
              </a:rPr>
              <a:t>Dental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procedures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involve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manipulation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gingival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tissue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	periapical</a:t>
            </a:r>
            <a:r>
              <a:rPr sz="2400" spc="-10" dirty="0">
                <a:latin typeface="Calibri"/>
                <a:cs typeface="Calibri"/>
              </a:rPr>
              <a:t> region</a:t>
            </a:r>
            <a:r>
              <a:rPr sz="2400" spc="-5" dirty="0">
                <a:latin typeface="Calibri"/>
                <a:cs typeface="Calibri"/>
              </a:rPr>
              <a:t> of</a:t>
            </a:r>
            <a:r>
              <a:rPr sz="2400" spc="-10" dirty="0">
                <a:latin typeface="Calibri"/>
                <a:cs typeface="Calibri"/>
              </a:rPr>
              <a:t> teeth</a:t>
            </a:r>
            <a:r>
              <a:rPr sz="2400" spc="-5" dirty="0">
                <a:latin typeface="Calibri"/>
                <a:cs typeface="Calibri"/>
              </a:rPr>
              <a:t> or </a:t>
            </a:r>
            <a:r>
              <a:rPr sz="2400" spc="-20" dirty="0">
                <a:latin typeface="Calibri"/>
                <a:cs typeface="Calibri"/>
              </a:rPr>
              <a:t>perforation</a:t>
            </a:r>
            <a:r>
              <a:rPr sz="2400" spc="-5" dirty="0">
                <a:latin typeface="Calibri"/>
                <a:cs typeface="Calibri"/>
              </a:rPr>
              <a:t> 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oral </a:t>
            </a:r>
            <a:r>
              <a:rPr sz="2400" spc="-10" dirty="0">
                <a:latin typeface="Calibri"/>
                <a:cs typeface="Calibri"/>
              </a:rPr>
              <a:t> mucosa.	</a:t>
            </a:r>
            <a:r>
              <a:rPr sz="2400" spc="-5" dirty="0">
                <a:latin typeface="Calibri"/>
                <a:cs typeface="Calibri"/>
              </a:rPr>
              <a:t>Class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IIa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Calibri"/>
              <a:cs typeface="Calibri"/>
            </a:endParaRPr>
          </a:p>
          <a:p>
            <a:pPr marL="12700" marR="188595" indent="67945">
              <a:lnSpc>
                <a:spcPct val="100000"/>
              </a:lnSpc>
              <a:spcBef>
                <a:spcPts val="5"/>
              </a:spcBef>
              <a:tabLst>
                <a:tab pos="2130425" algn="l"/>
              </a:tabLst>
            </a:pPr>
            <a:r>
              <a:rPr sz="2400" spc="-15" dirty="0">
                <a:latin typeface="Calibri"/>
                <a:cs typeface="Calibri"/>
              </a:rPr>
              <a:t>Invasive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procedure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respiratory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tract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15" dirty="0">
                <a:latin typeface="Calibri"/>
                <a:cs typeface="Calibri"/>
              </a:rPr>
              <a:t>involves</a:t>
            </a:r>
            <a:r>
              <a:rPr sz="2400" spc="-5" dirty="0">
                <a:latin typeface="Calibri"/>
                <a:cs typeface="Calibri"/>
              </a:rPr>
              <a:t> incision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biopsy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respiratory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mucosa,</a:t>
            </a:r>
            <a:r>
              <a:rPr sz="2400" spc="-5" dirty="0">
                <a:latin typeface="Calibri"/>
                <a:cs typeface="Calibri"/>
              </a:rPr>
              <a:t> such</a:t>
            </a:r>
            <a:r>
              <a:rPr sz="2400" dirty="0">
                <a:latin typeface="Calibri"/>
                <a:cs typeface="Calibri"/>
              </a:rPr>
              <a:t> 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tonsillectomy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adenoidectomy.	</a:t>
            </a:r>
            <a:r>
              <a:rPr sz="2400" spc="-5" dirty="0">
                <a:latin typeface="Calibri"/>
                <a:cs typeface="Calibri"/>
              </a:rPr>
              <a:t>Class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201390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9925" marR="5080" indent="267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Comparison of </a:t>
            </a:r>
            <a:r>
              <a:rPr spc="-25" dirty="0"/>
              <a:t>ACC/AHA </a:t>
            </a:r>
            <a:r>
              <a:rPr dirty="0"/>
              <a:t>and </a:t>
            </a:r>
            <a:r>
              <a:rPr spc="-15" dirty="0"/>
              <a:t>ESC </a:t>
            </a:r>
            <a:r>
              <a:rPr spc="-10" dirty="0"/>
              <a:t> </a:t>
            </a:r>
            <a:r>
              <a:rPr spc="-15" dirty="0"/>
              <a:t>Recommendations</a:t>
            </a:r>
            <a:r>
              <a:rPr spc="-25" dirty="0"/>
              <a:t> </a:t>
            </a:r>
            <a:r>
              <a:rPr spc="-30" dirty="0"/>
              <a:t>for</a:t>
            </a:r>
            <a:r>
              <a:rPr spc="-20" dirty="0"/>
              <a:t> </a:t>
            </a:r>
            <a:r>
              <a:rPr spc="5" dirty="0"/>
              <a:t>IE</a:t>
            </a:r>
            <a:r>
              <a:rPr spc="-30" dirty="0"/>
              <a:t> </a:t>
            </a:r>
            <a:r>
              <a:rPr spc="-20" dirty="0"/>
              <a:t>Prevention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920" y="1752117"/>
            <a:ext cx="7730642" cy="4289205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1578" y="558977"/>
            <a:ext cx="621802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Regimens</a:t>
            </a:r>
            <a:r>
              <a:rPr spc="-25" dirty="0"/>
              <a:t> </a:t>
            </a:r>
            <a:r>
              <a:rPr spc="-30" dirty="0"/>
              <a:t>for</a:t>
            </a:r>
            <a:r>
              <a:rPr spc="-20" dirty="0"/>
              <a:t> </a:t>
            </a:r>
            <a:r>
              <a:rPr dirty="0"/>
              <a:t>IE</a:t>
            </a:r>
            <a:r>
              <a:rPr spc="-25" dirty="0"/>
              <a:t> </a:t>
            </a:r>
            <a:r>
              <a:rPr spc="-20" dirty="0"/>
              <a:t>prophylaxis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275151"/>
            <a:ext cx="6125845" cy="4791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0040" marR="2652395" indent="-320040">
              <a:lnSpc>
                <a:spcPct val="117500"/>
              </a:lnSpc>
              <a:spcBef>
                <a:spcPts val="95"/>
              </a:spcBef>
              <a:buFont typeface="MS UI Gothic"/>
              <a:buChar char="➢"/>
              <a:tabLst>
                <a:tab pos="320040" algn="l"/>
              </a:tabLst>
            </a:pPr>
            <a:r>
              <a:rPr sz="2050" spc="-5" dirty="0">
                <a:latin typeface="Calibri"/>
                <a:cs typeface="Calibri"/>
              </a:rPr>
              <a:t>If </a:t>
            </a:r>
            <a:r>
              <a:rPr sz="2050" dirty="0">
                <a:latin typeface="Calibri"/>
                <a:cs typeface="Calibri"/>
              </a:rPr>
              <a:t>pt </a:t>
            </a:r>
            <a:r>
              <a:rPr sz="2050" spc="-5" dirty="0">
                <a:latin typeface="Calibri"/>
                <a:cs typeface="Calibri"/>
              </a:rPr>
              <a:t>can </a:t>
            </a:r>
            <a:r>
              <a:rPr sz="2050" spc="-20" dirty="0">
                <a:latin typeface="Calibri"/>
                <a:cs typeface="Calibri"/>
              </a:rPr>
              <a:t>take </a:t>
            </a:r>
            <a:r>
              <a:rPr sz="2050" spc="-10" dirty="0">
                <a:latin typeface="Calibri"/>
                <a:cs typeface="Calibri"/>
              </a:rPr>
              <a:t>oral</a:t>
            </a:r>
            <a:r>
              <a:rPr sz="2050" spc="-5" dirty="0">
                <a:latin typeface="Calibri"/>
                <a:cs typeface="Calibri"/>
              </a:rPr>
              <a:t> medication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Amoxycillin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2gm</a:t>
            </a:r>
            <a:endParaRPr sz="2050">
              <a:latin typeface="Calibri"/>
              <a:cs typeface="Calibri"/>
            </a:endParaRPr>
          </a:p>
          <a:p>
            <a:pPr marL="203200">
              <a:lnSpc>
                <a:spcPct val="100000"/>
              </a:lnSpc>
              <a:spcBef>
                <a:spcPts val="420"/>
              </a:spcBef>
            </a:pPr>
            <a:r>
              <a:rPr sz="2050" b="1" spc="-25" dirty="0">
                <a:latin typeface="Calibri"/>
                <a:cs typeface="Calibri"/>
              </a:rPr>
              <a:t>Allergic </a:t>
            </a:r>
            <a:r>
              <a:rPr sz="2050" b="1" spc="-35" dirty="0">
                <a:latin typeface="Calibri"/>
                <a:cs typeface="Calibri"/>
              </a:rPr>
              <a:t>to</a:t>
            </a:r>
            <a:r>
              <a:rPr sz="2050" b="1" spc="-5" dirty="0">
                <a:latin typeface="Calibri"/>
                <a:cs typeface="Calibri"/>
              </a:rPr>
              <a:t> </a:t>
            </a:r>
            <a:r>
              <a:rPr sz="2050" b="1" spc="-25" dirty="0">
                <a:latin typeface="Calibri"/>
                <a:cs typeface="Calibri"/>
              </a:rPr>
              <a:t>penicillins</a:t>
            </a:r>
            <a:endParaRPr sz="2050">
              <a:latin typeface="Calibri"/>
              <a:cs typeface="Calibri"/>
            </a:endParaRPr>
          </a:p>
          <a:p>
            <a:pPr marL="619760" marR="2930525">
              <a:lnSpc>
                <a:spcPts val="2890"/>
              </a:lnSpc>
              <a:spcBef>
                <a:spcPts val="170"/>
              </a:spcBef>
            </a:pPr>
            <a:r>
              <a:rPr sz="2050" spc="-15" dirty="0">
                <a:latin typeface="Calibri"/>
                <a:cs typeface="Calibri"/>
              </a:rPr>
              <a:t>Oral </a:t>
            </a:r>
            <a:r>
              <a:rPr sz="2050" spc="-5" dirty="0">
                <a:latin typeface="Calibri"/>
                <a:cs typeface="Calibri"/>
              </a:rPr>
              <a:t>Cephalexin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2g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OR </a:t>
            </a:r>
            <a:r>
              <a:rPr sz="2050" spc="5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Clindamycin</a:t>
            </a:r>
            <a:r>
              <a:rPr sz="2050" spc="-3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600</a:t>
            </a:r>
            <a:r>
              <a:rPr sz="2050" spc="-15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mg</a:t>
            </a:r>
            <a:r>
              <a:rPr sz="2050" spc="44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OR</a:t>
            </a:r>
            <a:endParaRPr sz="2050">
              <a:latin typeface="Calibri"/>
              <a:cs typeface="Calibri"/>
            </a:endParaRPr>
          </a:p>
          <a:p>
            <a:pPr marL="619760">
              <a:lnSpc>
                <a:spcPct val="100000"/>
              </a:lnSpc>
              <a:spcBef>
                <a:spcPts val="250"/>
              </a:spcBef>
            </a:pPr>
            <a:r>
              <a:rPr sz="2050" spc="-5" dirty="0">
                <a:latin typeface="Calibri"/>
                <a:cs typeface="Calibri"/>
              </a:rPr>
              <a:t>Azithromycin</a:t>
            </a:r>
            <a:r>
              <a:rPr sz="2050" spc="-1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or</a:t>
            </a:r>
            <a:r>
              <a:rPr sz="2050" spc="-5" dirty="0">
                <a:latin typeface="Calibri"/>
                <a:cs typeface="Calibri"/>
              </a:rPr>
              <a:t> clarithromycin</a:t>
            </a:r>
            <a:r>
              <a:rPr sz="2050" spc="-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500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mg</a:t>
            </a:r>
            <a:endParaRPr sz="2050">
              <a:latin typeface="Calibri"/>
              <a:cs typeface="Calibri"/>
            </a:endParaRPr>
          </a:p>
          <a:p>
            <a:pPr marL="320040" marR="1659255" indent="-320040">
              <a:lnSpc>
                <a:spcPct val="117300"/>
              </a:lnSpc>
              <a:spcBef>
                <a:spcPts val="5"/>
              </a:spcBef>
              <a:buFont typeface="MS UI Gothic"/>
              <a:buChar char="➢"/>
              <a:tabLst>
                <a:tab pos="320040" algn="l"/>
                <a:tab pos="2146935" algn="l"/>
                <a:tab pos="2581275" algn="l"/>
              </a:tabLst>
            </a:pPr>
            <a:r>
              <a:rPr sz="2050" spc="-5" dirty="0">
                <a:latin typeface="Calibri"/>
                <a:cs typeface="Calibri"/>
              </a:rPr>
              <a:t>If </a:t>
            </a:r>
            <a:r>
              <a:rPr sz="2050" dirty="0">
                <a:latin typeface="Calibri"/>
                <a:cs typeface="Calibri"/>
              </a:rPr>
              <a:t>pt </a:t>
            </a:r>
            <a:r>
              <a:rPr sz="2050" spc="-5" dirty="0">
                <a:latin typeface="Calibri"/>
                <a:cs typeface="Calibri"/>
              </a:rPr>
              <a:t>cannot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take</a:t>
            </a:r>
            <a:r>
              <a:rPr sz="2050" spc="5" dirty="0">
                <a:latin typeface="Calibri"/>
                <a:cs typeface="Calibri"/>
              </a:rPr>
              <a:t> </a:t>
            </a:r>
            <a:r>
              <a:rPr sz="2050" spc="-15" dirty="0">
                <a:latin typeface="Calibri"/>
                <a:cs typeface="Calibri"/>
              </a:rPr>
              <a:t>oral</a:t>
            </a:r>
            <a:r>
              <a:rPr sz="2050" spc="25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medication </a:t>
            </a:r>
            <a:r>
              <a:rPr sz="2050" dirty="0">
                <a:latin typeface="Calibri"/>
                <a:cs typeface="Calibri"/>
              </a:rPr>
              <a:t> Ampicillin</a:t>
            </a:r>
            <a:r>
              <a:rPr sz="2050" spc="-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:	</a:t>
            </a:r>
            <a:r>
              <a:rPr sz="2050" spc="5" dirty="0">
                <a:latin typeface="Calibri"/>
                <a:cs typeface="Calibri"/>
              </a:rPr>
              <a:t>2g	</a:t>
            </a:r>
            <a:r>
              <a:rPr sz="2050" dirty="0">
                <a:latin typeface="Calibri"/>
                <a:cs typeface="Calibri"/>
              </a:rPr>
              <a:t>IM</a:t>
            </a:r>
            <a:r>
              <a:rPr sz="2050" spc="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or IV</a:t>
            </a:r>
            <a:r>
              <a:rPr sz="2050" spc="5" dirty="0">
                <a:latin typeface="Calibri"/>
                <a:cs typeface="Calibri"/>
              </a:rPr>
              <a:t> OR 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Cefazolin</a:t>
            </a:r>
            <a:r>
              <a:rPr sz="2050" spc="-2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or </a:t>
            </a:r>
            <a:r>
              <a:rPr sz="2050" spc="-10" dirty="0">
                <a:latin typeface="Calibri"/>
                <a:cs typeface="Calibri"/>
              </a:rPr>
              <a:t>ceftriaxone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1g</a:t>
            </a:r>
            <a:r>
              <a:rPr sz="2050" spc="44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IM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or</a:t>
            </a:r>
            <a:r>
              <a:rPr sz="2050" spc="-5" dirty="0">
                <a:latin typeface="Calibri"/>
                <a:cs typeface="Calibri"/>
              </a:rPr>
              <a:t> IV</a:t>
            </a:r>
            <a:endParaRPr sz="2050">
              <a:latin typeface="Calibri"/>
              <a:cs typeface="Calibri"/>
            </a:endParaRPr>
          </a:p>
          <a:p>
            <a:pPr marL="203200">
              <a:lnSpc>
                <a:spcPct val="100000"/>
              </a:lnSpc>
              <a:spcBef>
                <a:spcPts val="420"/>
              </a:spcBef>
            </a:pPr>
            <a:r>
              <a:rPr sz="2050" spc="-5" dirty="0">
                <a:latin typeface="Calibri"/>
                <a:cs typeface="Calibri"/>
              </a:rPr>
              <a:t>Allergic</a:t>
            </a:r>
            <a:r>
              <a:rPr sz="2050" spc="-10" dirty="0">
                <a:latin typeface="Calibri"/>
                <a:cs typeface="Calibri"/>
              </a:rPr>
              <a:t> to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penicillins</a:t>
            </a:r>
            <a:endParaRPr sz="2050">
              <a:latin typeface="Calibri"/>
              <a:cs typeface="Calibri"/>
            </a:endParaRPr>
          </a:p>
          <a:p>
            <a:pPr marL="679450">
              <a:lnSpc>
                <a:spcPct val="100000"/>
              </a:lnSpc>
              <a:spcBef>
                <a:spcPts val="430"/>
              </a:spcBef>
              <a:tabLst>
                <a:tab pos="2142490" algn="l"/>
              </a:tabLst>
            </a:pPr>
            <a:r>
              <a:rPr sz="2050" spc="-5" dirty="0">
                <a:latin typeface="Calibri"/>
                <a:cs typeface="Calibri"/>
              </a:rPr>
              <a:t>Clindamycin	</a:t>
            </a:r>
            <a:r>
              <a:rPr sz="2050" dirty="0">
                <a:latin typeface="Calibri"/>
                <a:cs typeface="Calibri"/>
              </a:rPr>
              <a:t>600</a:t>
            </a:r>
            <a:r>
              <a:rPr sz="2050" spc="-1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mg</a:t>
            </a:r>
            <a:r>
              <a:rPr sz="2050" spc="-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IM</a:t>
            </a:r>
            <a:r>
              <a:rPr sz="2050" spc="-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or</a:t>
            </a:r>
            <a:r>
              <a:rPr sz="2050" spc="-5" dirty="0">
                <a:latin typeface="Calibri"/>
                <a:cs typeface="Calibri"/>
              </a:rPr>
              <a:t> IV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Calibri"/>
              <a:cs typeface="Calibri"/>
            </a:endParaRPr>
          </a:p>
          <a:p>
            <a:pPr marL="1511300">
              <a:lnSpc>
                <a:spcPct val="100000"/>
              </a:lnSpc>
            </a:pPr>
            <a:r>
              <a:rPr sz="2050" b="1" spc="-25" dirty="0">
                <a:latin typeface="Calibri"/>
                <a:cs typeface="Calibri"/>
              </a:rPr>
              <a:t>Single</a:t>
            </a:r>
            <a:r>
              <a:rPr sz="2050" b="1" dirty="0">
                <a:latin typeface="Calibri"/>
                <a:cs typeface="Calibri"/>
              </a:rPr>
              <a:t> </a:t>
            </a:r>
            <a:r>
              <a:rPr sz="2050" b="1" spc="-20" dirty="0">
                <a:latin typeface="Calibri"/>
                <a:cs typeface="Calibri"/>
              </a:rPr>
              <a:t>Dose</a:t>
            </a:r>
            <a:r>
              <a:rPr sz="2050" b="1" dirty="0">
                <a:latin typeface="Calibri"/>
                <a:cs typeface="Calibri"/>
              </a:rPr>
              <a:t> </a:t>
            </a:r>
            <a:r>
              <a:rPr sz="2050" b="1" spc="5" dirty="0">
                <a:latin typeface="Calibri"/>
                <a:cs typeface="Calibri"/>
              </a:rPr>
              <a:t>30</a:t>
            </a:r>
            <a:r>
              <a:rPr sz="2050" b="1" dirty="0">
                <a:latin typeface="Calibri"/>
                <a:cs typeface="Calibri"/>
              </a:rPr>
              <a:t> </a:t>
            </a:r>
            <a:r>
              <a:rPr sz="2050" b="1" spc="-35" dirty="0">
                <a:latin typeface="Calibri"/>
                <a:cs typeface="Calibri"/>
              </a:rPr>
              <a:t>to</a:t>
            </a:r>
            <a:r>
              <a:rPr sz="2050" b="1" dirty="0">
                <a:latin typeface="Calibri"/>
                <a:cs typeface="Calibri"/>
              </a:rPr>
              <a:t> </a:t>
            </a:r>
            <a:r>
              <a:rPr sz="2050" b="1" spc="5" dirty="0">
                <a:latin typeface="Calibri"/>
                <a:cs typeface="Calibri"/>
              </a:rPr>
              <a:t>60</a:t>
            </a:r>
            <a:r>
              <a:rPr sz="2050" b="1" dirty="0">
                <a:latin typeface="Calibri"/>
                <a:cs typeface="Calibri"/>
              </a:rPr>
              <a:t> </a:t>
            </a:r>
            <a:r>
              <a:rPr sz="2050" b="1" spc="-30" dirty="0">
                <a:latin typeface="Calibri"/>
                <a:cs typeface="Calibri"/>
              </a:rPr>
              <a:t>min</a:t>
            </a:r>
            <a:r>
              <a:rPr sz="2050" b="1" spc="459" dirty="0">
                <a:latin typeface="Calibri"/>
                <a:cs typeface="Calibri"/>
              </a:rPr>
              <a:t> </a:t>
            </a:r>
            <a:r>
              <a:rPr sz="2050" b="1" spc="-30" dirty="0">
                <a:latin typeface="Calibri"/>
                <a:cs typeface="Calibri"/>
              </a:rPr>
              <a:t>before</a:t>
            </a:r>
            <a:r>
              <a:rPr sz="2050" b="1" spc="5" dirty="0">
                <a:latin typeface="Calibri"/>
                <a:cs typeface="Calibri"/>
              </a:rPr>
              <a:t> </a:t>
            </a:r>
            <a:r>
              <a:rPr sz="2050" b="1" spc="-20" dirty="0">
                <a:latin typeface="Calibri"/>
                <a:cs typeface="Calibri"/>
              </a:rPr>
              <a:t>Procedure</a:t>
            </a:r>
            <a:endParaRPr sz="2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61" y="284657"/>
            <a:ext cx="8005876" cy="5539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CLINICAL TRIALS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23240" y="1328305"/>
            <a:ext cx="8072755" cy="1107996"/>
          </a:xfrm>
        </p:spPr>
        <p:txBody>
          <a:bodyPr/>
          <a:lstStyle/>
          <a:p>
            <a:r>
              <a:rPr lang="en-IN" b="1" dirty="0" smtClean="0"/>
              <a:t>Early Surgery Versus Conventional Treatment in Infective </a:t>
            </a:r>
            <a:r>
              <a:rPr lang="en-IN" b="1" dirty="0" err="1" smtClean="0"/>
              <a:t>Endocarditis</a:t>
            </a:r>
            <a:r>
              <a:rPr lang="en-IN" b="1" dirty="0" smtClean="0"/>
              <a:t> (EASE)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066800" y="2413338"/>
            <a:ext cx="662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As compared with conventional treatment, early surgery in patients with infective </a:t>
            </a:r>
            <a:r>
              <a:rPr lang="en-IN" dirty="0" err="1" smtClean="0"/>
              <a:t>endocarditis</a:t>
            </a:r>
            <a:r>
              <a:rPr lang="en-IN" dirty="0" smtClean="0"/>
              <a:t> and large vegetations significantly reduced the composite end point of death from any cause and embolic events by effectively decreasing the risk of systemic embolism</a:t>
            </a:r>
            <a:endParaRPr lang="en-IN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23240" y="1328305"/>
            <a:ext cx="8072755" cy="2954655"/>
          </a:xfrm>
        </p:spPr>
        <p:txBody>
          <a:bodyPr>
            <a:normAutofit fontScale="77500" lnSpcReduction="20000"/>
          </a:bodyPr>
          <a:lstStyle/>
          <a:p>
            <a:r>
              <a:rPr lang="en-IN" b="1" dirty="0" smtClean="0"/>
              <a:t>Partial Oral versus Intravenous Antibiotic Treatment of </a:t>
            </a:r>
            <a:r>
              <a:rPr lang="en-IN" b="1" dirty="0" err="1" smtClean="0"/>
              <a:t>Endocarditis</a:t>
            </a:r>
            <a:r>
              <a:rPr lang="en-IN" b="1" dirty="0" smtClean="0"/>
              <a:t>(POET)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IN" dirty="0" smtClean="0"/>
              <a:t>In patients with </a:t>
            </a:r>
            <a:r>
              <a:rPr lang="en-IN" dirty="0" err="1" smtClean="0"/>
              <a:t>endocarditis</a:t>
            </a:r>
            <a:r>
              <a:rPr lang="en-IN" dirty="0" smtClean="0"/>
              <a:t> on the left side of the heart who were in stable condition, changing to oral antibiotic treatment was </a:t>
            </a:r>
            <a:r>
              <a:rPr lang="en-IN" dirty="0" err="1" smtClean="0"/>
              <a:t>noninferior</a:t>
            </a:r>
            <a:r>
              <a:rPr lang="en-IN" dirty="0" smtClean="0"/>
              <a:t> to continued intravenous antibiotic treatment</a:t>
            </a:r>
            <a:endParaRPr lang="en-IN" b="1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0226" y="383654"/>
            <a:ext cx="51497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5" dirty="0"/>
              <a:t>Various</a:t>
            </a:r>
            <a:r>
              <a:rPr sz="3600" b="1" spc="-25" dirty="0"/>
              <a:t> </a:t>
            </a:r>
            <a:r>
              <a:rPr sz="3600" b="1" spc="-20" dirty="0"/>
              <a:t>patient</a:t>
            </a:r>
            <a:r>
              <a:rPr sz="3600" b="1" spc="-15" dirty="0"/>
              <a:t> </a:t>
            </a:r>
            <a:r>
              <a:rPr sz="3600" b="1" spc="-20" dirty="0"/>
              <a:t>groups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440" y="1268472"/>
            <a:ext cx="8162290" cy="4074192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410845" indent="-335280">
              <a:lnSpc>
                <a:spcPct val="100000"/>
              </a:lnSpc>
              <a:spcBef>
                <a:spcPts val="570"/>
              </a:spcBef>
              <a:buFont typeface="Arial MT"/>
              <a:buChar char="•"/>
              <a:tabLst>
                <a:tab pos="410845" algn="l"/>
                <a:tab pos="411480" algn="l"/>
              </a:tabLst>
            </a:pPr>
            <a:r>
              <a:rPr sz="2350" b="1" spc="-40" dirty="0">
                <a:latin typeface="Calibri"/>
                <a:cs typeface="Calibri"/>
              </a:rPr>
              <a:t>Adults</a:t>
            </a:r>
            <a:endParaRPr sz="2350">
              <a:latin typeface="Calibri"/>
              <a:cs typeface="Calibri"/>
            </a:endParaRPr>
          </a:p>
          <a:p>
            <a:pPr marL="410845" marR="170815" indent="-335280">
              <a:lnSpc>
                <a:spcPct val="100000"/>
              </a:lnSpc>
              <a:spcBef>
                <a:spcPts val="470"/>
              </a:spcBef>
              <a:buFont typeface="MS UI Gothic"/>
              <a:buChar char="➢"/>
              <a:tabLst>
                <a:tab pos="478155" algn="l"/>
                <a:tab pos="478790" algn="l"/>
              </a:tabLst>
            </a:pPr>
            <a:r>
              <a:rPr dirty="0"/>
              <a:t>	</a:t>
            </a:r>
            <a:r>
              <a:rPr sz="2350" spc="-5" dirty="0">
                <a:latin typeface="Calibri"/>
                <a:cs typeface="Calibri"/>
              </a:rPr>
              <a:t>MVP</a:t>
            </a:r>
            <a:r>
              <a:rPr sz="2350" spc="-10" dirty="0">
                <a:latin typeface="Calibri"/>
                <a:cs typeface="Calibri"/>
              </a:rPr>
              <a:t> accounts</a:t>
            </a:r>
            <a:r>
              <a:rPr sz="2350" spc="-5" dirty="0">
                <a:latin typeface="Calibri"/>
                <a:cs typeface="Calibri"/>
              </a:rPr>
              <a:t> </a:t>
            </a:r>
            <a:r>
              <a:rPr sz="2350" spc="-20" dirty="0">
                <a:latin typeface="Calibri"/>
                <a:cs typeface="Calibri"/>
              </a:rPr>
              <a:t>for</a:t>
            </a:r>
            <a:r>
              <a:rPr sz="2350" spc="-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7% </a:t>
            </a:r>
            <a:r>
              <a:rPr sz="2350" spc="-10" dirty="0">
                <a:latin typeface="Calibri"/>
                <a:cs typeface="Calibri"/>
              </a:rPr>
              <a:t>to</a:t>
            </a:r>
            <a:r>
              <a:rPr sz="2350" spc="-2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30% </a:t>
            </a:r>
            <a:r>
              <a:rPr sz="2350" spc="-10" dirty="0">
                <a:latin typeface="Calibri"/>
                <a:cs typeface="Calibri"/>
              </a:rPr>
              <a:t>of</a:t>
            </a:r>
            <a:r>
              <a:rPr sz="2350" spc="-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NVE</a:t>
            </a:r>
            <a:r>
              <a:rPr sz="2350" spc="-5" dirty="0">
                <a:latin typeface="Calibri"/>
                <a:cs typeface="Calibri"/>
              </a:rPr>
              <a:t> not </a:t>
            </a:r>
            <a:r>
              <a:rPr sz="2350" spc="-15" dirty="0">
                <a:latin typeface="Calibri"/>
                <a:cs typeface="Calibri"/>
              </a:rPr>
              <a:t>related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to</a:t>
            </a:r>
            <a:r>
              <a:rPr sz="2350" spc="-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drug</a:t>
            </a:r>
            <a:r>
              <a:rPr sz="2350" spc="-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abuse </a:t>
            </a:r>
            <a:r>
              <a:rPr sz="2350" spc="-52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or nosocomial</a:t>
            </a:r>
            <a:r>
              <a:rPr sz="2350" spc="-5" dirty="0">
                <a:latin typeface="Calibri"/>
                <a:cs typeface="Calibri"/>
              </a:rPr>
              <a:t> </a:t>
            </a:r>
            <a:r>
              <a:rPr sz="2350" spc="-15">
                <a:latin typeface="Calibri"/>
                <a:cs typeface="Calibri"/>
              </a:rPr>
              <a:t>infection</a:t>
            </a:r>
            <a:r>
              <a:rPr sz="2350" spc="-15" smtClean="0">
                <a:latin typeface="Calibri"/>
                <a:cs typeface="Calibri"/>
              </a:rPr>
              <a:t>.</a:t>
            </a:r>
            <a:endParaRPr lang="en-US" sz="2350" spc="-15" dirty="0" smtClean="0">
              <a:latin typeface="Calibri"/>
              <a:cs typeface="Calibri"/>
            </a:endParaRPr>
          </a:p>
          <a:p>
            <a:pPr marL="410845" marR="170815" indent="-335280">
              <a:lnSpc>
                <a:spcPct val="100000"/>
              </a:lnSpc>
              <a:spcBef>
                <a:spcPts val="470"/>
              </a:spcBef>
              <a:tabLst>
                <a:tab pos="478155" algn="l"/>
                <a:tab pos="478790" algn="l"/>
              </a:tabLst>
            </a:pPr>
            <a:endParaRPr sz="2350">
              <a:latin typeface="Calibri"/>
              <a:cs typeface="Calibri"/>
            </a:endParaRPr>
          </a:p>
          <a:p>
            <a:pPr marL="410845" marR="314325" indent="-335280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545465" algn="l"/>
                <a:tab pos="546100" algn="l"/>
                <a:tab pos="3042920" algn="l"/>
              </a:tabLst>
            </a:pPr>
            <a:r>
              <a:rPr dirty="0"/>
              <a:t>	</a:t>
            </a:r>
            <a:r>
              <a:rPr sz="2350" spc="-5" dirty="0">
                <a:latin typeface="Calibri"/>
                <a:cs typeface="Calibri"/>
              </a:rPr>
              <a:t>Increased risk in </a:t>
            </a:r>
            <a:r>
              <a:rPr sz="2350" dirty="0">
                <a:latin typeface="Calibri"/>
                <a:cs typeface="Calibri"/>
              </a:rPr>
              <a:t>MVP </a:t>
            </a:r>
            <a:r>
              <a:rPr sz="2350" spc="-5" dirty="0">
                <a:latin typeface="Calibri"/>
                <a:cs typeface="Calibri"/>
              </a:rPr>
              <a:t>is </a:t>
            </a:r>
            <a:r>
              <a:rPr sz="2350" spc="-10" dirty="0">
                <a:latin typeface="Calibri"/>
                <a:cs typeface="Calibri"/>
              </a:rPr>
              <a:t>confined to </a:t>
            </a:r>
            <a:r>
              <a:rPr sz="2350" spc="-5" dirty="0">
                <a:latin typeface="Calibri"/>
                <a:cs typeface="Calibri"/>
              </a:rPr>
              <a:t>pts with </a:t>
            </a:r>
            <a:r>
              <a:rPr sz="2350" spc="-10" dirty="0">
                <a:latin typeface="Calibri"/>
                <a:cs typeface="Calibri"/>
              </a:rPr>
              <a:t>thickened valve </a:t>
            </a:r>
            <a:r>
              <a:rPr sz="2350" spc="-52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leaflets</a:t>
            </a:r>
            <a:r>
              <a:rPr sz="2350" dirty="0">
                <a:latin typeface="Calibri"/>
                <a:cs typeface="Calibri"/>
              </a:rPr>
              <a:t> (&gt;5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mm) </a:t>
            </a:r>
            <a:r>
              <a:rPr sz="2350" spc="-5" dirty="0">
                <a:latin typeface="Calibri"/>
                <a:cs typeface="Calibri"/>
              </a:rPr>
              <a:t>and</a:t>
            </a:r>
            <a:r>
              <a:rPr sz="2350" spc="-5">
                <a:latin typeface="Calibri"/>
                <a:cs typeface="Calibri"/>
              </a:rPr>
              <a:t>	</a:t>
            </a:r>
            <a:r>
              <a:rPr sz="2350" smtClean="0">
                <a:latin typeface="Calibri"/>
                <a:cs typeface="Calibri"/>
              </a:rPr>
              <a:t>MR</a:t>
            </a:r>
            <a:endParaRPr lang="en-US" sz="2350" dirty="0" smtClean="0">
              <a:latin typeface="Calibri"/>
              <a:cs typeface="Calibri"/>
            </a:endParaRPr>
          </a:p>
          <a:p>
            <a:pPr marL="410845" marR="314325" indent="-335280">
              <a:lnSpc>
                <a:spcPct val="100000"/>
              </a:lnSpc>
              <a:spcBef>
                <a:spcPts val="480"/>
              </a:spcBef>
              <a:buFont typeface="MS UI Gothic"/>
              <a:buChar char="➢"/>
              <a:tabLst>
                <a:tab pos="545465" algn="l"/>
                <a:tab pos="546100" algn="l"/>
                <a:tab pos="3042920" algn="l"/>
              </a:tabLst>
            </a:pPr>
            <a:endParaRPr lang="en-US" sz="2350" dirty="0">
              <a:latin typeface="Calibri"/>
              <a:cs typeface="Calibri"/>
            </a:endParaRPr>
          </a:p>
          <a:p>
            <a:pPr marL="410845" marR="314325" indent="-335280">
              <a:lnSpc>
                <a:spcPct val="100000"/>
              </a:lnSpc>
              <a:spcBef>
                <a:spcPts val="480"/>
              </a:spcBef>
              <a:tabLst>
                <a:tab pos="545465" algn="l"/>
                <a:tab pos="546100" algn="l"/>
                <a:tab pos="3042920" algn="l"/>
              </a:tabLst>
            </a:pPr>
            <a:endParaRPr sz="2350">
              <a:latin typeface="Calibri"/>
              <a:cs typeface="Calibri"/>
            </a:endParaRPr>
          </a:p>
          <a:p>
            <a:pPr marL="410845" marR="78740" indent="-335280">
              <a:lnSpc>
                <a:spcPct val="100000"/>
              </a:lnSpc>
              <a:spcBef>
                <a:spcPts val="470"/>
              </a:spcBef>
              <a:buFont typeface="MS UI Gothic"/>
              <a:buChar char="➢"/>
              <a:tabLst>
                <a:tab pos="478155" algn="l"/>
                <a:tab pos="478790" algn="l"/>
                <a:tab pos="1168400" algn="l"/>
              </a:tabLst>
            </a:pPr>
            <a:r>
              <a:rPr dirty="0"/>
              <a:t>	</a:t>
            </a:r>
            <a:r>
              <a:rPr sz="2350" spc="-5" dirty="0">
                <a:latin typeface="Calibri"/>
                <a:cs typeface="Calibri"/>
              </a:rPr>
              <a:t>In</a:t>
            </a:r>
            <a:r>
              <a:rPr sz="2350" spc="-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pts with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RHD</a:t>
            </a:r>
            <a:r>
              <a:rPr sz="2350" dirty="0">
                <a:latin typeface="Calibri"/>
                <a:cs typeface="Calibri"/>
              </a:rPr>
              <a:t> , </a:t>
            </a:r>
            <a:r>
              <a:rPr sz="2350" spc="-10" dirty="0">
                <a:latin typeface="Calibri"/>
                <a:cs typeface="Calibri"/>
              </a:rPr>
              <a:t>endocarditis</a:t>
            </a:r>
            <a:r>
              <a:rPr sz="2350" spc="-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occurs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most</a:t>
            </a:r>
            <a:r>
              <a:rPr sz="2350" spc="-10" dirty="0">
                <a:latin typeface="Calibri"/>
                <a:cs typeface="Calibri"/>
              </a:rPr>
              <a:t> frequently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on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mitral </a:t>
            </a:r>
            <a:r>
              <a:rPr sz="2350" spc="-515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valve	followed </a:t>
            </a:r>
            <a:r>
              <a:rPr sz="2350" spc="-5" dirty="0">
                <a:latin typeface="Calibri"/>
                <a:cs typeface="Calibri"/>
              </a:rPr>
              <a:t>by </a:t>
            </a:r>
            <a:r>
              <a:rPr sz="2350" spc="-10" dirty="0">
                <a:latin typeface="Calibri"/>
                <a:cs typeface="Calibri"/>
              </a:rPr>
              <a:t>aortic </a:t>
            </a:r>
            <a:r>
              <a:rPr sz="2350" spc="-10">
                <a:latin typeface="Calibri"/>
                <a:cs typeface="Calibri"/>
              </a:rPr>
              <a:t>valve</a:t>
            </a:r>
            <a:r>
              <a:rPr sz="2350" spc="-10" smtClean="0">
                <a:latin typeface="Calibri"/>
                <a:cs typeface="Calibri"/>
              </a:rPr>
              <a:t>.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61" y="284657"/>
            <a:ext cx="8005876" cy="5539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ONGOING TRIALS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23240" y="1328305"/>
            <a:ext cx="8072755" cy="4801314"/>
          </a:xfrm>
        </p:spPr>
        <p:txBody>
          <a:bodyPr>
            <a:normAutofit fontScale="92500"/>
          </a:bodyPr>
          <a:lstStyle/>
          <a:p>
            <a:r>
              <a:rPr lang="en-IN" b="1" dirty="0" smtClean="0"/>
              <a:t>Accelerated treatment of </a:t>
            </a:r>
            <a:r>
              <a:rPr lang="en-IN" b="1" dirty="0" err="1" smtClean="0"/>
              <a:t>endocarditis</a:t>
            </a:r>
            <a:r>
              <a:rPr lang="en-IN" b="1" dirty="0" smtClean="0"/>
              <a:t>-The POET II trial</a:t>
            </a:r>
          </a:p>
          <a:p>
            <a:endParaRPr lang="en-US" b="1" dirty="0" smtClean="0"/>
          </a:p>
          <a:p>
            <a:r>
              <a:rPr lang="en-IN" b="1" dirty="0" smtClean="0"/>
              <a:t>Short-course antibiotic regimen compared to conventional antibiotic treatment for gram-positive </a:t>
            </a:r>
            <a:r>
              <a:rPr lang="en-IN" b="1" dirty="0" err="1" smtClean="0"/>
              <a:t>cocci</a:t>
            </a:r>
            <a:r>
              <a:rPr lang="en-IN" b="1" dirty="0" smtClean="0"/>
              <a:t> infective </a:t>
            </a:r>
            <a:r>
              <a:rPr lang="en-IN" b="1" dirty="0" err="1" smtClean="0"/>
              <a:t>endocarditis</a:t>
            </a:r>
            <a:r>
              <a:rPr lang="en-IN" b="1" dirty="0" smtClean="0"/>
              <a:t>- SATIE trial</a:t>
            </a:r>
          </a:p>
          <a:p>
            <a:endParaRPr lang="en-US" b="1" dirty="0" smtClean="0"/>
          </a:p>
          <a:p>
            <a:r>
              <a:rPr lang="en-IN" b="1" dirty="0" smtClean="0"/>
              <a:t>Antibiotics </a:t>
            </a:r>
            <a:r>
              <a:rPr lang="en-IN" b="1" dirty="0" err="1" smtClean="0"/>
              <a:t>vs</a:t>
            </a:r>
            <a:r>
              <a:rPr lang="en-IN" b="1" dirty="0" smtClean="0"/>
              <a:t> Antibiotics and Surgical </a:t>
            </a:r>
            <a:r>
              <a:rPr lang="en-IN" b="1" dirty="0" err="1" smtClean="0"/>
              <a:t>ThERapy</a:t>
            </a:r>
            <a:r>
              <a:rPr lang="en-IN" b="1" dirty="0" smtClean="0"/>
              <a:t> for Infective </a:t>
            </a:r>
            <a:r>
              <a:rPr lang="en-IN" b="1" dirty="0" err="1" smtClean="0"/>
              <a:t>Endocarditis</a:t>
            </a:r>
            <a:r>
              <a:rPr lang="en-IN" b="1" dirty="0" smtClean="0"/>
              <a:t> – </a:t>
            </a:r>
            <a:r>
              <a:rPr lang="en-IN" b="1" dirty="0" err="1" smtClean="0"/>
              <a:t>ASTERIx</a:t>
            </a:r>
            <a:r>
              <a:rPr lang="en-IN" b="1" dirty="0" smtClean="0"/>
              <a:t> study</a:t>
            </a:r>
          </a:p>
          <a:p>
            <a:endParaRPr lang="en-IN" b="1" dirty="0" smtClean="0"/>
          </a:p>
          <a:p>
            <a:endParaRPr lang="en-IN" b="1" dirty="0" smtClean="0"/>
          </a:p>
          <a:p>
            <a:endParaRPr lang="en-US" b="1" dirty="0" smtClean="0"/>
          </a:p>
          <a:p>
            <a:endParaRPr lang="en-IN" b="1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61" y="284657"/>
            <a:ext cx="8005876" cy="55399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Recent Questions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9372600" cy="44319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Post  </a:t>
            </a:r>
            <a:r>
              <a:rPr lang="en-US" dirty="0" err="1" smtClean="0"/>
              <a:t>prothetic</a:t>
            </a:r>
            <a:r>
              <a:rPr lang="en-US" dirty="0" smtClean="0"/>
              <a:t> implantation </a:t>
            </a:r>
            <a:r>
              <a:rPr lang="en-US" dirty="0" err="1" smtClean="0"/>
              <a:t>endocarditis</a:t>
            </a:r>
            <a:r>
              <a:rPr lang="en-US" dirty="0" smtClean="0"/>
              <a:t> (Jan 17,Sep20)</a:t>
            </a:r>
          </a:p>
          <a:p>
            <a:endParaRPr lang="en-US" dirty="0" smtClean="0"/>
          </a:p>
          <a:p>
            <a:r>
              <a:rPr lang="en-US" dirty="0" smtClean="0"/>
              <a:t>Culture Negative </a:t>
            </a:r>
            <a:r>
              <a:rPr lang="en-US" dirty="0" err="1" smtClean="0"/>
              <a:t>Endocarditis</a:t>
            </a:r>
            <a:r>
              <a:rPr lang="en-US" dirty="0" smtClean="0"/>
              <a:t> (July 19)</a:t>
            </a:r>
          </a:p>
          <a:p>
            <a:endParaRPr lang="en-US" dirty="0" smtClean="0"/>
          </a:p>
          <a:p>
            <a:r>
              <a:rPr lang="en-US" dirty="0" smtClean="0"/>
              <a:t>Indications of surgery in Infective </a:t>
            </a:r>
            <a:r>
              <a:rPr lang="en-US" dirty="0" err="1" smtClean="0"/>
              <a:t>Endocarditis</a:t>
            </a:r>
            <a:r>
              <a:rPr lang="en-US" dirty="0" smtClean="0"/>
              <a:t>(Jan 19)</a:t>
            </a:r>
          </a:p>
          <a:p>
            <a:endParaRPr lang="en-US" dirty="0" smtClean="0"/>
          </a:p>
          <a:p>
            <a:r>
              <a:rPr lang="en-US" dirty="0" smtClean="0"/>
              <a:t>Management of Infective </a:t>
            </a:r>
            <a:r>
              <a:rPr lang="en-US" dirty="0" err="1" smtClean="0"/>
              <a:t>Endocarditis</a:t>
            </a:r>
            <a:r>
              <a:rPr lang="en-US" dirty="0" smtClean="0"/>
              <a:t>(March 21)</a:t>
            </a:r>
          </a:p>
          <a:p>
            <a:endParaRPr lang="en-US" dirty="0" smtClean="0"/>
          </a:p>
          <a:p>
            <a:r>
              <a:rPr lang="en-US" dirty="0" smtClean="0"/>
              <a:t>Evaluation, </a:t>
            </a:r>
            <a:r>
              <a:rPr lang="en-US" dirty="0" err="1" smtClean="0"/>
              <a:t>Indication,Timing</a:t>
            </a:r>
            <a:r>
              <a:rPr lang="en-US" dirty="0" smtClean="0"/>
              <a:t> of Surgery in </a:t>
            </a:r>
            <a:r>
              <a:rPr lang="en-US" dirty="0" err="1" smtClean="0"/>
              <a:t>InectiveEndocarditis</a:t>
            </a:r>
            <a:r>
              <a:rPr lang="en-US" dirty="0" smtClean="0"/>
              <a:t>(Aug 22)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0813" y="497776"/>
            <a:ext cx="252031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75" dirty="0"/>
              <a:t>R</a:t>
            </a:r>
            <a:r>
              <a:rPr sz="4400" spc="-55" dirty="0"/>
              <a:t>e</a:t>
            </a:r>
            <a:r>
              <a:rPr sz="4400" spc="-105" dirty="0"/>
              <a:t>f</a:t>
            </a:r>
            <a:r>
              <a:rPr sz="4400" spc="5" dirty="0"/>
              <a:t>e</a:t>
            </a:r>
            <a:r>
              <a:rPr sz="4400" spc="-65" dirty="0"/>
              <a:t>r</a:t>
            </a:r>
            <a:r>
              <a:rPr sz="4400" spc="5" dirty="0"/>
              <a:t>e</a:t>
            </a:r>
            <a:r>
              <a:rPr sz="4400" spc="-5" dirty="0"/>
              <a:t>nc</a:t>
            </a:r>
            <a:r>
              <a:rPr sz="4400" spc="5" dirty="0"/>
              <a:t>e</a:t>
            </a:r>
            <a:r>
              <a:rPr sz="4400" dirty="0"/>
              <a:t>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0" y="1066800"/>
            <a:ext cx="10972800" cy="8216964"/>
          </a:xfrm>
          <a:prstGeom prst="rect">
            <a:avLst/>
          </a:prstGeom>
        </p:spPr>
        <p:txBody>
          <a:bodyPr vert="horz" wrap="square" lIns="0" tIns="256905" rIns="0" bIns="0" rtlCol="0">
            <a:spAutoFit/>
          </a:bodyPr>
          <a:lstStyle/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r>
              <a:rPr lang="en-IN" sz="1800" dirty="0" err="1" smtClean="0"/>
              <a:t>Braunwald's</a:t>
            </a:r>
            <a:r>
              <a:rPr lang="en-IN" sz="1800" dirty="0" smtClean="0"/>
              <a:t> Heart Disease: A Textbook of Cardiovascular Medicine </a:t>
            </a:r>
            <a:r>
              <a:rPr lang="en-US" sz="1800" spc="5" dirty="0" smtClean="0"/>
              <a:t>12</a:t>
            </a:r>
            <a:r>
              <a:rPr sz="1800" spc="7" baseline="28806" smtClean="0"/>
              <a:t>th</a:t>
            </a:r>
            <a:r>
              <a:rPr sz="1800" spc="-10" smtClean="0"/>
              <a:t>edition</a:t>
            </a:r>
            <a:endParaRPr lang="en-US" sz="1800" spc="-10" dirty="0" smtClean="0"/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r>
              <a:rPr sz="2400" spc="-10" smtClean="0"/>
              <a:t> </a:t>
            </a:r>
            <a:r>
              <a:rPr sz="2400" spc="-530" smtClean="0"/>
              <a:t> </a:t>
            </a:r>
            <a:endParaRPr lang="en-US" sz="1800" spc="-530" dirty="0" smtClean="0"/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r>
              <a:rPr sz="1800" spc="-25" smtClean="0"/>
              <a:t>Hurst’s</a:t>
            </a:r>
            <a:r>
              <a:rPr sz="1800" spc="-20" smtClean="0"/>
              <a:t> </a:t>
            </a:r>
            <a:r>
              <a:rPr sz="1800" spc="-5" dirty="0"/>
              <a:t>the</a:t>
            </a:r>
            <a:r>
              <a:rPr sz="1800" dirty="0"/>
              <a:t> </a:t>
            </a:r>
            <a:r>
              <a:rPr sz="1800"/>
              <a:t>Heart</a:t>
            </a:r>
            <a:r>
              <a:rPr sz="1800" spc="-15"/>
              <a:t> </a:t>
            </a:r>
            <a:r>
              <a:rPr sz="1800" spc="5" smtClean="0"/>
              <a:t>1</a:t>
            </a:r>
            <a:r>
              <a:rPr lang="en-US" sz="1800" spc="5" dirty="0" smtClean="0"/>
              <a:t>5</a:t>
            </a:r>
            <a:r>
              <a:rPr sz="1800" spc="7" baseline="28806" smtClean="0"/>
              <a:t>th</a:t>
            </a:r>
            <a:r>
              <a:rPr sz="1800" spc="367" baseline="28806" smtClean="0"/>
              <a:t> </a:t>
            </a:r>
            <a:r>
              <a:rPr sz="1800" spc="-10" smtClean="0"/>
              <a:t>edition</a:t>
            </a:r>
            <a:endParaRPr lang="en-US" sz="1800" spc="-10" dirty="0" smtClean="0"/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endParaRPr lang="en-US" sz="1800" spc="-10" dirty="0" smtClean="0"/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r>
              <a:rPr lang="en-IN" sz="1800" spc="-15" dirty="0" smtClean="0"/>
              <a:t>Prevention</a:t>
            </a:r>
            <a:r>
              <a:rPr lang="en-IN" sz="1800" spc="-10" dirty="0" smtClean="0"/>
              <a:t> </a:t>
            </a:r>
            <a:r>
              <a:rPr lang="en-IN" sz="1800" spc="-5" dirty="0" smtClean="0"/>
              <a:t>of</a:t>
            </a:r>
            <a:r>
              <a:rPr lang="en-IN" sz="1800" spc="-10" dirty="0" smtClean="0"/>
              <a:t> </a:t>
            </a:r>
            <a:r>
              <a:rPr lang="en-IN" sz="1800" spc="-20" dirty="0" smtClean="0"/>
              <a:t>Infective</a:t>
            </a:r>
            <a:r>
              <a:rPr lang="en-IN" sz="1800" dirty="0" smtClean="0"/>
              <a:t> </a:t>
            </a:r>
            <a:r>
              <a:rPr lang="en-IN" sz="1800" spc="-10" dirty="0" err="1" smtClean="0"/>
              <a:t>Endocarditis</a:t>
            </a:r>
            <a:r>
              <a:rPr lang="en-IN" sz="1800" spc="-10" dirty="0" smtClean="0"/>
              <a:t> </a:t>
            </a:r>
            <a:r>
              <a:rPr lang="en-IN" sz="1800" dirty="0" smtClean="0"/>
              <a:t>: </a:t>
            </a:r>
            <a:r>
              <a:rPr lang="en-IN" sz="1800" spc="-5" dirty="0" smtClean="0"/>
              <a:t>Guidelines </a:t>
            </a:r>
            <a:r>
              <a:rPr lang="en-IN" sz="1800" spc="-15" dirty="0" smtClean="0"/>
              <a:t>From</a:t>
            </a:r>
            <a:r>
              <a:rPr lang="en-IN" sz="1800" spc="-5" dirty="0" smtClean="0"/>
              <a:t> the </a:t>
            </a:r>
            <a:r>
              <a:rPr lang="en-IN" sz="1800" dirty="0" smtClean="0"/>
              <a:t> </a:t>
            </a:r>
            <a:r>
              <a:rPr lang="en-IN" sz="1800" spc="-5" dirty="0" smtClean="0"/>
              <a:t>American</a:t>
            </a:r>
            <a:r>
              <a:rPr lang="en-IN" sz="1800" spc="-10" dirty="0" smtClean="0"/>
              <a:t> </a:t>
            </a:r>
            <a:r>
              <a:rPr lang="en-IN" sz="1800" dirty="0" err="1" smtClean="0"/>
              <a:t>Heart</a:t>
            </a:r>
            <a:r>
              <a:rPr lang="en-IN" sz="1800" spc="-10" dirty="0" err="1" smtClean="0"/>
              <a:t>AssociationCirculation</a:t>
            </a:r>
            <a:r>
              <a:rPr lang="en-IN" sz="1800" spc="-10" dirty="0" smtClean="0"/>
              <a:t>.</a:t>
            </a:r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endParaRPr lang="en-US" sz="1800" spc="-10" dirty="0" smtClean="0"/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r>
              <a:rPr lang="en-IN" sz="1800" dirty="0" smtClean="0"/>
              <a:t>2015 ESC Guidelines for the management of infective </a:t>
            </a:r>
            <a:r>
              <a:rPr lang="en-IN" sz="1800" dirty="0" err="1" smtClean="0"/>
              <a:t>endocarditis</a:t>
            </a:r>
            <a:endParaRPr lang="en-IN" sz="1800" dirty="0" smtClean="0"/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endParaRPr lang="en-US" sz="1800" dirty="0" smtClean="0"/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r>
              <a:rPr lang="en-IN" sz="1800" spc="-20" dirty="0" smtClean="0"/>
              <a:t>Infective</a:t>
            </a:r>
            <a:r>
              <a:rPr lang="en-IN" sz="1800" spc="-5" dirty="0" smtClean="0"/>
              <a:t> </a:t>
            </a:r>
            <a:r>
              <a:rPr lang="en-IN" sz="1800" spc="-10" dirty="0" err="1" smtClean="0"/>
              <a:t>endocarditis</a:t>
            </a:r>
            <a:r>
              <a:rPr lang="en-IN" sz="1800" spc="-5" dirty="0" smtClean="0"/>
              <a:t> </a:t>
            </a:r>
            <a:r>
              <a:rPr lang="en-IN" sz="1800" dirty="0" smtClean="0"/>
              <a:t>: </a:t>
            </a:r>
            <a:r>
              <a:rPr lang="en-IN" sz="1800" spc="-5" dirty="0" smtClean="0"/>
              <a:t>Philippe</a:t>
            </a:r>
            <a:r>
              <a:rPr lang="en-IN" sz="1800" dirty="0" smtClean="0"/>
              <a:t> </a:t>
            </a:r>
            <a:r>
              <a:rPr lang="en-IN" sz="1800" spc="-10" dirty="0" err="1" smtClean="0"/>
              <a:t>Moreillon</a:t>
            </a:r>
            <a:r>
              <a:rPr lang="en-IN" sz="1800" spc="-10" dirty="0" smtClean="0"/>
              <a:t>,</a:t>
            </a:r>
            <a:r>
              <a:rPr lang="en-IN" sz="1800" spc="-5" dirty="0" smtClean="0"/>
              <a:t> </a:t>
            </a:r>
            <a:r>
              <a:rPr lang="en-IN" sz="1800" spc="-50" dirty="0" err="1" smtClean="0"/>
              <a:t>Yok</a:t>
            </a:r>
            <a:r>
              <a:rPr lang="en-IN" sz="1800" spc="-50" dirty="0" smtClean="0"/>
              <a:t>-Ai</a:t>
            </a:r>
            <a:r>
              <a:rPr lang="en-IN" sz="1800" spc="-5" dirty="0" smtClean="0"/>
              <a:t> </a:t>
            </a:r>
            <a:r>
              <a:rPr lang="en-IN" sz="1800" spc="-5" dirty="0" err="1" smtClean="0"/>
              <a:t>Que</a:t>
            </a:r>
            <a:r>
              <a:rPr lang="en-IN" sz="1800" spc="-5" dirty="0" smtClean="0"/>
              <a:t> </a:t>
            </a:r>
            <a:r>
              <a:rPr lang="en-IN" sz="1800" spc="-530" dirty="0" smtClean="0"/>
              <a:t> </a:t>
            </a:r>
            <a:r>
              <a:rPr lang="en-IN" sz="1800" spc="-5" dirty="0" smtClean="0"/>
              <a:t>THE</a:t>
            </a:r>
            <a:r>
              <a:rPr lang="en-IN" sz="1800" dirty="0" smtClean="0"/>
              <a:t> </a:t>
            </a:r>
            <a:r>
              <a:rPr lang="en-IN" sz="1800" spc="-5" dirty="0" smtClean="0"/>
              <a:t>LANCET</a:t>
            </a:r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endParaRPr lang="en-IN" sz="1800" spc="-5" dirty="0" smtClean="0"/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r>
              <a:rPr lang="en-IN" sz="1800" spc="-5" dirty="0" smtClean="0"/>
              <a:t>Clinical </a:t>
            </a:r>
            <a:r>
              <a:rPr lang="en-IN" sz="1800" spc="-15" dirty="0" smtClean="0"/>
              <a:t>Presentation,</a:t>
            </a:r>
            <a:r>
              <a:rPr lang="en-IN" sz="1800" spc="-5" dirty="0" smtClean="0"/>
              <a:t> </a:t>
            </a:r>
            <a:r>
              <a:rPr lang="en-IN" sz="1800" spc="-15" dirty="0" err="1" smtClean="0"/>
              <a:t>Etiology</a:t>
            </a:r>
            <a:r>
              <a:rPr lang="en-IN" sz="1800" spc="5" dirty="0" smtClean="0"/>
              <a:t> </a:t>
            </a:r>
            <a:r>
              <a:rPr lang="en-IN" sz="1800" dirty="0" smtClean="0"/>
              <a:t>and</a:t>
            </a:r>
            <a:r>
              <a:rPr lang="en-IN" sz="1800" spc="-5" dirty="0" smtClean="0"/>
              <a:t> </a:t>
            </a:r>
            <a:r>
              <a:rPr lang="en-IN" sz="1800" spc="-10" dirty="0" smtClean="0"/>
              <a:t>Outcome</a:t>
            </a:r>
            <a:r>
              <a:rPr lang="en-IN" sz="1800" dirty="0" smtClean="0"/>
              <a:t> </a:t>
            </a:r>
            <a:r>
              <a:rPr lang="en-IN" sz="1800" spc="-5" dirty="0" smtClean="0"/>
              <a:t>of</a:t>
            </a:r>
            <a:r>
              <a:rPr lang="en-IN" sz="1800" spc="-10" dirty="0" smtClean="0"/>
              <a:t> </a:t>
            </a:r>
            <a:r>
              <a:rPr lang="en-IN" sz="1800" spc="-20" dirty="0" smtClean="0"/>
              <a:t>Infective </a:t>
            </a:r>
            <a:r>
              <a:rPr lang="en-IN" sz="1800" spc="-15" dirty="0" smtClean="0"/>
              <a:t> </a:t>
            </a:r>
            <a:r>
              <a:rPr lang="en-IN" sz="1800" spc="-10" dirty="0" err="1" smtClean="0"/>
              <a:t>Endocarditis</a:t>
            </a:r>
            <a:r>
              <a:rPr lang="en-IN" sz="1800" spc="-5" dirty="0" smtClean="0"/>
              <a:t> in the</a:t>
            </a:r>
            <a:r>
              <a:rPr lang="en-IN" sz="1800" dirty="0" smtClean="0"/>
              <a:t> </a:t>
            </a:r>
            <a:r>
              <a:rPr lang="en-IN" sz="1800" spc="-10" dirty="0" smtClean="0"/>
              <a:t>21st </a:t>
            </a:r>
            <a:r>
              <a:rPr lang="en-IN" sz="1800" spc="-5" dirty="0" smtClean="0"/>
              <a:t>Century:</a:t>
            </a:r>
            <a:r>
              <a:rPr lang="en-IN" sz="1800" dirty="0" smtClean="0"/>
              <a:t> </a:t>
            </a:r>
            <a:r>
              <a:rPr lang="en-IN" sz="1800" spc="-10" dirty="0" smtClean="0"/>
              <a:t>The</a:t>
            </a:r>
            <a:r>
              <a:rPr lang="en-IN" sz="1800" dirty="0" smtClean="0"/>
              <a:t> </a:t>
            </a:r>
            <a:r>
              <a:rPr lang="en-IN" sz="1800" spc="-15" dirty="0" smtClean="0"/>
              <a:t>International </a:t>
            </a:r>
            <a:r>
              <a:rPr lang="en-IN" sz="1800" spc="-10" dirty="0" smtClean="0"/>
              <a:t> Collaboration</a:t>
            </a:r>
            <a:r>
              <a:rPr lang="en-IN" sz="1800" spc="-5" dirty="0" smtClean="0"/>
              <a:t> on</a:t>
            </a:r>
            <a:r>
              <a:rPr lang="en-IN" sz="1800" dirty="0" smtClean="0"/>
              <a:t> </a:t>
            </a:r>
            <a:r>
              <a:rPr lang="en-IN" sz="1800" spc="-15" dirty="0" err="1" smtClean="0"/>
              <a:t>Endocarditis</a:t>
            </a:r>
            <a:r>
              <a:rPr lang="en-IN" sz="1800" spc="-15" dirty="0" smtClean="0"/>
              <a:t>-Prospective</a:t>
            </a:r>
            <a:r>
              <a:rPr lang="en-IN" sz="1800" spc="-10" dirty="0" smtClean="0"/>
              <a:t> </a:t>
            </a:r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endParaRPr lang="en-IN" sz="1800" spc="-10" dirty="0" smtClean="0"/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r>
              <a:rPr lang="en-IN" sz="1800" spc="-20" dirty="0" smtClean="0"/>
              <a:t>Infective</a:t>
            </a:r>
            <a:r>
              <a:rPr lang="en-IN" sz="1800" spc="-5" dirty="0" smtClean="0"/>
              <a:t> </a:t>
            </a:r>
            <a:r>
              <a:rPr lang="en-IN" sz="1800" spc="-10" dirty="0" err="1" smtClean="0"/>
              <a:t>Endocarditis</a:t>
            </a:r>
            <a:r>
              <a:rPr lang="en-IN" sz="1800" spc="-20" dirty="0" smtClean="0"/>
              <a:t> </a:t>
            </a:r>
            <a:r>
              <a:rPr lang="en-IN" sz="1800" dirty="0" smtClean="0"/>
              <a:t>–</a:t>
            </a:r>
            <a:r>
              <a:rPr lang="en-IN" sz="1800" spc="5" dirty="0" smtClean="0"/>
              <a:t> </a:t>
            </a:r>
            <a:r>
              <a:rPr lang="en-IN" sz="1800" spc="-5" dirty="0" smtClean="0"/>
              <a:t>An</a:t>
            </a:r>
            <a:r>
              <a:rPr lang="en-IN" sz="1800" spc="-15" dirty="0" smtClean="0"/>
              <a:t> </a:t>
            </a:r>
            <a:r>
              <a:rPr lang="en-IN" sz="1800" spc="-5" dirty="0" smtClean="0"/>
              <a:t>Indian </a:t>
            </a:r>
            <a:r>
              <a:rPr lang="en-IN" sz="1800" spc="-15" dirty="0" smtClean="0"/>
              <a:t>Perspective</a:t>
            </a:r>
            <a:r>
              <a:rPr lang="en-IN" sz="1800" spc="-5" dirty="0" smtClean="0"/>
              <a:t> </a:t>
            </a:r>
            <a:r>
              <a:rPr lang="en-IN" sz="1800" dirty="0" smtClean="0"/>
              <a:t>:SS</a:t>
            </a:r>
            <a:r>
              <a:rPr lang="en-IN" sz="1800" spc="-10" dirty="0" smtClean="0"/>
              <a:t> Kothari, </a:t>
            </a:r>
            <a:r>
              <a:rPr lang="en-IN" sz="1800" dirty="0" smtClean="0"/>
              <a:t>S </a:t>
            </a:r>
            <a:r>
              <a:rPr lang="en-IN" sz="1800" spc="-525" dirty="0" smtClean="0"/>
              <a:t> </a:t>
            </a:r>
            <a:r>
              <a:rPr lang="en-IN" sz="1800" spc="-5" dirty="0" err="1" smtClean="0"/>
              <a:t>Ramakrishnan:Indian</a:t>
            </a:r>
            <a:r>
              <a:rPr lang="en-IN" sz="1800" spc="-10" dirty="0" smtClean="0"/>
              <a:t> </a:t>
            </a:r>
            <a:r>
              <a:rPr lang="en-IN" sz="1800" dirty="0" smtClean="0"/>
              <a:t>Heart</a:t>
            </a:r>
            <a:r>
              <a:rPr lang="en-IN" sz="1800" spc="-10" dirty="0" smtClean="0"/>
              <a:t> </a:t>
            </a:r>
            <a:r>
              <a:rPr lang="en-IN" sz="1800" dirty="0" smtClean="0"/>
              <a:t>J</a:t>
            </a:r>
            <a:endParaRPr lang="en-IN" sz="1800" spc="-10" dirty="0" smtClean="0"/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endParaRPr lang="en-US" sz="1800" spc="-10" dirty="0" smtClean="0"/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endParaRPr lang="en-IN" sz="1800" spc="-10" dirty="0" smtClean="0"/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endParaRPr lang="en-US" sz="1800" spc="-10" dirty="0" smtClean="0"/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endParaRPr lang="en-IN" sz="1800" dirty="0" smtClean="0"/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endParaRPr lang="en-US" sz="1800" dirty="0" smtClean="0"/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endParaRPr lang="en-IN" sz="1800" dirty="0" smtClean="0"/>
          </a:p>
          <a:p>
            <a:pPr marL="368300" marR="3103880">
              <a:lnSpc>
                <a:spcPct val="116599"/>
              </a:lnSpc>
              <a:spcBef>
                <a:spcPts val="100"/>
              </a:spcBef>
            </a:pP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535940" y="4419625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654" y="228599"/>
            <a:ext cx="334200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THANK</a:t>
            </a:r>
            <a:r>
              <a:rPr sz="5400" spc="-85" dirty="0"/>
              <a:t> </a:t>
            </a:r>
            <a:r>
              <a:rPr sz="5400" spc="-60" dirty="0"/>
              <a:t>YOU</a:t>
            </a:r>
            <a:endParaRPr sz="5400"/>
          </a:p>
        </p:txBody>
      </p:sp>
      <p:pic>
        <p:nvPicPr>
          <p:cNvPr id="3074" name="Picture 2" descr="C:\Users\user\Desktop\New folder (3)\FB_IMG_1669051229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5344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0845" indent="-335280">
              <a:spcBef>
                <a:spcPts val="480"/>
              </a:spcBef>
              <a:buFont typeface="Arial MT"/>
              <a:buChar char="•"/>
              <a:tabLst>
                <a:tab pos="410845" algn="l"/>
                <a:tab pos="411480" algn="l"/>
              </a:tabLst>
            </a:pPr>
            <a:r>
              <a:rPr lang="en-IN" b="1" spc="-30" dirty="0">
                <a:cs typeface="Calibri"/>
              </a:rPr>
              <a:t>Children</a:t>
            </a:r>
            <a:endParaRPr lang="en-IN" dirty="0">
              <a:cs typeface="Calibri"/>
            </a:endParaRPr>
          </a:p>
          <a:p>
            <a:pPr marL="410845" indent="-335280">
              <a:lnSpc>
                <a:spcPct val="100000"/>
              </a:lnSpc>
              <a:spcBef>
                <a:spcPts val="470"/>
              </a:spcBef>
              <a:buFont typeface="MS UI Gothic"/>
              <a:buChar char="➢"/>
              <a:tabLst>
                <a:tab pos="411480" algn="l"/>
                <a:tab pos="1856739" algn="l"/>
                <a:tab pos="2969260" algn="l"/>
              </a:tabLst>
            </a:pPr>
            <a:r>
              <a:rPr lang="en-IN" spc="-5" dirty="0" err="1" smtClean="0">
                <a:cs typeface="Calibri"/>
              </a:rPr>
              <a:t>Commonly</a:t>
            </a:r>
            <a:r>
              <a:rPr lang="en-IN" spc="-15" dirty="0" err="1" smtClean="0">
                <a:cs typeface="Calibri"/>
              </a:rPr>
              <a:t>involves</a:t>
            </a:r>
            <a:r>
              <a:rPr lang="en-IN" spc="-15" dirty="0">
                <a:cs typeface="Calibri"/>
              </a:rPr>
              <a:t>	</a:t>
            </a:r>
            <a:r>
              <a:rPr lang="en-IN" spc="-5" dirty="0">
                <a:cs typeface="Calibri"/>
              </a:rPr>
              <a:t>tricuspid</a:t>
            </a:r>
            <a:r>
              <a:rPr lang="en-IN" spc="-20" dirty="0">
                <a:cs typeface="Calibri"/>
              </a:rPr>
              <a:t> </a:t>
            </a:r>
            <a:r>
              <a:rPr lang="en-IN" spc="-15" dirty="0">
                <a:cs typeface="Calibri"/>
              </a:rPr>
              <a:t>valve</a:t>
            </a:r>
            <a:r>
              <a:rPr lang="en-IN" spc="-10" dirty="0">
                <a:cs typeface="Calibri"/>
              </a:rPr>
              <a:t> </a:t>
            </a:r>
            <a:r>
              <a:rPr lang="en-IN" spc="-5" dirty="0">
                <a:cs typeface="Calibri"/>
              </a:rPr>
              <a:t>in</a:t>
            </a:r>
            <a:r>
              <a:rPr lang="en-IN" spc="-15" dirty="0">
                <a:cs typeface="Calibri"/>
              </a:rPr>
              <a:t> </a:t>
            </a:r>
            <a:r>
              <a:rPr lang="en-IN" spc="-10" dirty="0" smtClean="0">
                <a:cs typeface="Calibri"/>
              </a:rPr>
              <a:t>neonates</a:t>
            </a:r>
            <a:endParaRPr lang="en-IN" dirty="0" smtClean="0">
              <a:cs typeface="Calibri"/>
            </a:endParaRPr>
          </a:p>
          <a:p>
            <a:pPr marL="478155" indent="-402590">
              <a:lnSpc>
                <a:spcPct val="100000"/>
              </a:lnSpc>
              <a:spcBef>
                <a:spcPts val="470"/>
              </a:spcBef>
              <a:buFont typeface="MS UI Gothic"/>
              <a:buChar char="➢"/>
              <a:tabLst>
                <a:tab pos="478155" algn="l"/>
                <a:tab pos="478790" algn="l"/>
                <a:tab pos="3855720" algn="l"/>
              </a:tabLst>
            </a:pPr>
            <a:endParaRPr lang="en-IN" spc="-20" dirty="0">
              <a:cs typeface="Calibri"/>
            </a:endParaRPr>
          </a:p>
          <a:p>
            <a:pPr marL="478155" indent="-402590">
              <a:lnSpc>
                <a:spcPct val="100000"/>
              </a:lnSpc>
              <a:spcBef>
                <a:spcPts val="470"/>
              </a:spcBef>
              <a:buFont typeface="MS UI Gothic"/>
              <a:buChar char="➢"/>
              <a:tabLst>
                <a:tab pos="478155" algn="l"/>
                <a:tab pos="478790" algn="l"/>
                <a:tab pos="3855720" algn="l"/>
              </a:tabLst>
            </a:pPr>
            <a:r>
              <a:rPr lang="en-IN" spc="-20" dirty="0" smtClean="0">
                <a:cs typeface="Calibri"/>
              </a:rPr>
              <a:t>Associated </a:t>
            </a:r>
            <a:r>
              <a:rPr lang="en-IN" spc="-5" dirty="0">
                <a:cs typeface="Calibri"/>
              </a:rPr>
              <a:t>CHD in</a:t>
            </a:r>
            <a:r>
              <a:rPr lang="en-IN" spc="-15" dirty="0">
                <a:cs typeface="Calibri"/>
              </a:rPr>
              <a:t> </a:t>
            </a:r>
            <a:r>
              <a:rPr lang="en-IN" spc="-5" dirty="0">
                <a:cs typeface="Calibri"/>
              </a:rPr>
              <a:t>75%</a:t>
            </a:r>
            <a:r>
              <a:rPr lang="en-IN" spc="-10" dirty="0">
                <a:cs typeface="Calibri"/>
              </a:rPr>
              <a:t> to</a:t>
            </a:r>
            <a:r>
              <a:rPr lang="en-IN" spc="-20" dirty="0">
                <a:cs typeface="Calibri"/>
              </a:rPr>
              <a:t> </a:t>
            </a:r>
            <a:r>
              <a:rPr lang="en-IN" spc="-10" dirty="0">
                <a:cs typeface="Calibri"/>
              </a:rPr>
              <a:t>90% </a:t>
            </a:r>
            <a:r>
              <a:rPr lang="en-IN" spc="-5" dirty="0">
                <a:cs typeface="Calibri"/>
              </a:rPr>
              <a:t>of</a:t>
            </a:r>
            <a:r>
              <a:rPr lang="en-IN" spc="-10" dirty="0">
                <a:cs typeface="Calibri"/>
              </a:rPr>
              <a:t> </a:t>
            </a:r>
            <a:r>
              <a:rPr lang="en-IN" spc="-10" dirty="0" smtClean="0">
                <a:cs typeface="Calibri"/>
              </a:rPr>
              <a:t>cases</a:t>
            </a:r>
          </a:p>
          <a:p>
            <a:pPr marL="478155" indent="-402590">
              <a:lnSpc>
                <a:spcPct val="100000"/>
              </a:lnSpc>
              <a:spcBef>
                <a:spcPts val="470"/>
              </a:spcBef>
              <a:buFont typeface="MS UI Gothic"/>
              <a:buChar char="➢"/>
              <a:tabLst>
                <a:tab pos="478155" algn="l"/>
                <a:tab pos="478790" algn="l"/>
                <a:tab pos="3855720" algn="l"/>
              </a:tabLst>
            </a:pPr>
            <a:endParaRPr lang="en-IN" dirty="0">
              <a:cs typeface="Calibri"/>
            </a:endParaRPr>
          </a:p>
          <a:p>
            <a:pPr marL="410845" marR="55880" indent="-335280">
              <a:lnSpc>
                <a:spcPct val="100000"/>
              </a:lnSpc>
              <a:spcBef>
                <a:spcPts val="470"/>
              </a:spcBef>
              <a:buFont typeface="MS UI Gothic"/>
              <a:buChar char="➢"/>
              <a:tabLst>
                <a:tab pos="478155" algn="l"/>
                <a:tab pos="478790" algn="l"/>
              </a:tabLst>
            </a:pPr>
            <a:r>
              <a:rPr lang="en-IN" dirty="0" smtClean="0"/>
              <a:t>	</a:t>
            </a:r>
            <a:r>
              <a:rPr lang="en-IN" dirty="0">
                <a:cs typeface="Calibri"/>
              </a:rPr>
              <a:t>Can</a:t>
            </a:r>
            <a:r>
              <a:rPr lang="en-IN" spc="-5" dirty="0">
                <a:cs typeface="Calibri"/>
              </a:rPr>
              <a:t> occur </a:t>
            </a:r>
            <a:r>
              <a:rPr lang="en-IN" spc="-15" dirty="0">
                <a:cs typeface="Calibri"/>
              </a:rPr>
              <a:t>at</a:t>
            </a:r>
            <a:r>
              <a:rPr lang="en-IN" dirty="0">
                <a:cs typeface="Calibri"/>
              </a:rPr>
              <a:t> </a:t>
            </a:r>
            <a:r>
              <a:rPr lang="en-IN" spc="-10" dirty="0">
                <a:cs typeface="Calibri"/>
              </a:rPr>
              <a:t>site</a:t>
            </a:r>
            <a:r>
              <a:rPr lang="en-IN" spc="10" dirty="0">
                <a:cs typeface="Calibri"/>
              </a:rPr>
              <a:t> </a:t>
            </a:r>
            <a:r>
              <a:rPr lang="en-IN" spc="-10" dirty="0">
                <a:cs typeface="Calibri"/>
              </a:rPr>
              <a:t>of</a:t>
            </a:r>
            <a:r>
              <a:rPr lang="en-IN" dirty="0">
                <a:cs typeface="Calibri"/>
              </a:rPr>
              <a:t> </a:t>
            </a:r>
            <a:r>
              <a:rPr lang="en-IN" spc="-10" dirty="0">
                <a:cs typeface="Calibri"/>
              </a:rPr>
              <a:t>surgical</a:t>
            </a:r>
            <a:r>
              <a:rPr lang="en-IN" spc="5" dirty="0">
                <a:cs typeface="Calibri"/>
              </a:rPr>
              <a:t> </a:t>
            </a:r>
            <a:r>
              <a:rPr lang="en-IN" spc="-10" dirty="0">
                <a:cs typeface="Calibri"/>
              </a:rPr>
              <a:t>repair</a:t>
            </a:r>
            <a:r>
              <a:rPr lang="en-IN" spc="-5" dirty="0">
                <a:cs typeface="Calibri"/>
              </a:rPr>
              <a:t> </a:t>
            </a:r>
            <a:r>
              <a:rPr lang="en-IN" spc="-20" dirty="0">
                <a:cs typeface="Calibri"/>
              </a:rPr>
              <a:t>after</a:t>
            </a:r>
            <a:r>
              <a:rPr lang="en-IN" dirty="0">
                <a:cs typeface="Calibri"/>
              </a:rPr>
              <a:t> </a:t>
            </a:r>
            <a:r>
              <a:rPr lang="en-IN" spc="-15" dirty="0">
                <a:cs typeface="Calibri"/>
              </a:rPr>
              <a:t>complex</a:t>
            </a:r>
            <a:r>
              <a:rPr lang="en-IN" dirty="0">
                <a:cs typeface="Calibri"/>
              </a:rPr>
              <a:t> </a:t>
            </a:r>
            <a:r>
              <a:rPr lang="en-IN" spc="-15" dirty="0">
                <a:cs typeface="Calibri"/>
              </a:rPr>
              <a:t>reconstructive </a:t>
            </a:r>
            <a:r>
              <a:rPr lang="en-IN" spc="-515" dirty="0">
                <a:cs typeface="Calibri"/>
              </a:rPr>
              <a:t> </a:t>
            </a:r>
            <a:r>
              <a:rPr lang="en-IN" spc="-25" dirty="0">
                <a:cs typeface="Calibri"/>
              </a:rPr>
              <a:t>surgery.</a:t>
            </a:r>
            <a:endParaRPr lang="en-IN" dirty="0">
              <a:cs typeface="Calibri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1958</Words>
  <Application>Microsoft Office PowerPoint</Application>
  <PresentationFormat>On-screen Show (4:3)</PresentationFormat>
  <Paragraphs>608</Paragraphs>
  <Slides>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INFECTIVE ENDOCARDITIS</vt:lpstr>
      <vt:lpstr>DISCUSSION</vt:lpstr>
      <vt:lpstr>GULSTONIAN LECTURES OF 1885 </vt:lpstr>
      <vt:lpstr>Slide 4</vt:lpstr>
      <vt:lpstr>Slide 5</vt:lpstr>
      <vt:lpstr>Epidemiology</vt:lpstr>
      <vt:lpstr>Classification</vt:lpstr>
      <vt:lpstr>Various patient groups</vt:lpstr>
      <vt:lpstr>Slide 9</vt:lpstr>
      <vt:lpstr>Slide 10</vt:lpstr>
      <vt:lpstr>Slide 11</vt:lpstr>
      <vt:lpstr>MICROBIOLOGY</vt:lpstr>
      <vt:lpstr>Slide 13</vt:lpstr>
      <vt:lpstr>Slide 14</vt:lpstr>
      <vt:lpstr>Slide 15</vt:lpstr>
      <vt:lpstr>Slide 16</vt:lpstr>
      <vt:lpstr>Slide 17</vt:lpstr>
      <vt:lpstr>Slide 18</vt:lpstr>
      <vt:lpstr>Pathogenesis</vt:lpstr>
      <vt:lpstr>IE pathogenesis</vt:lpstr>
      <vt:lpstr>Location of vegetations</vt:lpstr>
      <vt:lpstr>Location of vegetations</vt:lpstr>
      <vt:lpstr>TYPES OF VEGETATIONS</vt:lpstr>
      <vt:lpstr>Predisposing Conditions in native valve</vt:lpstr>
      <vt:lpstr>Predisposing Conditions</vt:lpstr>
      <vt:lpstr>Clinical Features</vt:lpstr>
      <vt:lpstr>Symptoms</vt:lpstr>
      <vt:lpstr>SIGNS</vt:lpstr>
      <vt:lpstr>Slide 29</vt:lpstr>
      <vt:lpstr>Peripheral manifestations</vt:lpstr>
      <vt:lpstr>Splinter or subungual hemorrhages  are dark red, linear or flame-shaped  streaks in proximal nailbed.</vt:lpstr>
      <vt:lpstr>Slide 32</vt:lpstr>
      <vt:lpstr>Slide 33</vt:lpstr>
      <vt:lpstr>DIAGNOSIS OF INFECTIVE ENDOCARDITIS</vt:lpstr>
      <vt:lpstr>CLINICAL CRITERIA </vt:lpstr>
      <vt:lpstr>Definition of Terms Used in Modified Duke Criteria</vt:lpstr>
      <vt:lpstr>Slide 37</vt:lpstr>
      <vt:lpstr>Minor criteria</vt:lpstr>
      <vt:lpstr>Slide 39</vt:lpstr>
      <vt:lpstr>Slide 40</vt:lpstr>
      <vt:lpstr>Slide 41</vt:lpstr>
      <vt:lpstr>ENDOCARDITIS TEAM</vt:lpstr>
      <vt:lpstr>Blood Culture Specimens in IE</vt:lpstr>
      <vt:lpstr>Slide 44</vt:lpstr>
      <vt:lpstr>Culture Negative IE</vt:lpstr>
      <vt:lpstr>Echocardiography in Infective Endocarditis</vt:lpstr>
      <vt:lpstr>Indications for TEE in IE</vt:lpstr>
      <vt:lpstr>Slide 48</vt:lpstr>
      <vt:lpstr>Other laboratory Tests</vt:lpstr>
      <vt:lpstr>Slide 50</vt:lpstr>
      <vt:lpstr>Treatment</vt:lpstr>
      <vt:lpstr>Timing of initiation of Antimicrobial  Therapy</vt:lpstr>
      <vt:lpstr>Slide 53</vt:lpstr>
      <vt:lpstr>Streptococci (bovis &amp;viridans gp)sensitive to  Pencillin</vt:lpstr>
      <vt:lpstr>Streptococci (bovis &amp;viridans gp)with relative  resistance</vt:lpstr>
      <vt:lpstr>Enterococcal IE</vt:lpstr>
      <vt:lpstr>Enterococcal Endocarditis Caused by Strains Resistant  to Penicillin, Aminoglycoside &amp; Vancomycin</vt:lpstr>
      <vt:lpstr>Staphylococcal Endocarditis in the  Absence  of Prosthetic Material</vt:lpstr>
      <vt:lpstr>Staphylococcal IE in Presence of Prosthetic  Valve /material</vt:lpstr>
      <vt:lpstr>IE by HACEK group</vt:lpstr>
      <vt:lpstr>IE by rare organisms</vt:lpstr>
      <vt:lpstr>Surgical Intervention in NVE indications</vt:lpstr>
      <vt:lpstr>Surgical Intervention in PVE indications</vt:lpstr>
      <vt:lpstr>Surgical Intervention in PVE indications</vt:lpstr>
      <vt:lpstr>Response to Therapy</vt:lpstr>
      <vt:lpstr>COMPLICATIONS</vt:lpstr>
      <vt:lpstr>Slide 67</vt:lpstr>
      <vt:lpstr>Slide 68</vt:lpstr>
      <vt:lpstr>Systemic emboli</vt:lpstr>
      <vt:lpstr>Slide 70</vt:lpstr>
      <vt:lpstr>Slide 71</vt:lpstr>
      <vt:lpstr>Slide 72</vt:lpstr>
      <vt:lpstr>CHEMOPROPHYLLAXIS</vt:lpstr>
      <vt:lpstr>HIGHEST RISK PATIENT</vt:lpstr>
      <vt:lpstr>HIGHEST RISK PROCEDURE</vt:lpstr>
      <vt:lpstr>Comparison of ACC/AHA and ESC  Recommendations for IE Prevention</vt:lpstr>
      <vt:lpstr>Regimens for IE prophylaxis</vt:lpstr>
      <vt:lpstr>CLINICAL TRIALS</vt:lpstr>
      <vt:lpstr>Slide 79</vt:lpstr>
      <vt:lpstr>ONGOING TRIALS</vt:lpstr>
      <vt:lpstr>Recent Questions</vt:lpstr>
      <vt:lpstr>References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INFECTIVE ENDOCARDITIS</dc:title>
  <dc:creator>NetLink</dc:creator>
  <cp:lastModifiedBy>user</cp:lastModifiedBy>
  <cp:revision>3</cp:revision>
  <dcterms:created xsi:type="dcterms:W3CDTF">2022-11-21T14:40:25Z</dcterms:created>
  <dcterms:modified xsi:type="dcterms:W3CDTF">2022-11-21T19:54:50Z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2022-11-21T00:00:00Z</vt:filetime>
  </property>
  <property fmtid="{D5CDD505-2E9C-101B-9397-08002B2CF9AE}" pid="3" name="Creator">
    <vt:lpwstr>Impress</vt:lpwstr>
  </property>
  <property fmtid="{D5CDD505-2E9C-101B-9397-08002B2CF9AE}" pid="4" name="LastSaved">
    <vt:filetime>2022-11-21T00:00:00Z</vt:filetime>
  </property>
</Properties>
</file>