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3"/>
    <p:sldId id="317" r:id="rId4"/>
    <p:sldId id="257" r:id="rId5"/>
    <p:sldId id="318" r:id="rId6"/>
    <p:sldId id="319" r:id="rId7"/>
    <p:sldId id="258" r:id="rId8"/>
    <p:sldId id="320" r:id="rId9"/>
    <p:sldId id="324" r:id="rId10"/>
    <p:sldId id="321" r:id="rId11"/>
    <p:sldId id="322" r:id="rId12"/>
    <p:sldId id="323" r:id="rId13"/>
    <p:sldId id="325" r:id="rId14"/>
    <p:sldId id="326" r:id="rId15"/>
    <p:sldId id="339" r:id="rId16"/>
    <p:sldId id="327" r:id="rId17"/>
    <p:sldId id="328" r:id="rId18"/>
    <p:sldId id="329" r:id="rId19"/>
    <p:sldId id="330" r:id="rId20"/>
    <p:sldId id="332" r:id="rId21"/>
    <p:sldId id="333" r:id="rId22"/>
    <p:sldId id="334" r:id="rId23"/>
    <p:sldId id="335" r:id="rId24"/>
    <p:sldId id="336" r:id="rId25"/>
    <p:sldId id="340" r:id="rId26"/>
    <p:sldId id="337" r:id="rId27"/>
    <p:sldId id="341" r:id="rId28"/>
    <p:sldId id="338" r:id="rId29"/>
    <p:sldId id="349" r:id="rId30"/>
    <p:sldId id="350" r:id="rId31"/>
    <p:sldId id="342" r:id="rId32"/>
    <p:sldId id="343" r:id="rId33"/>
    <p:sldId id="345" r:id="rId34"/>
    <p:sldId id="346" r:id="rId35"/>
    <p:sldId id="344" r:id="rId36"/>
    <p:sldId id="347" r:id="rId37"/>
    <p:sldId id="263" r:id="rId38"/>
    <p:sldId id="265" r:id="rId39"/>
    <p:sldId id="351" r:id="rId40"/>
    <p:sldId id="293" r:id="rId41"/>
    <p:sldId id="295" r:id="rId42"/>
    <p:sldId id="297" r:id="rId43"/>
    <p:sldId id="298" r:id="rId44"/>
    <p:sldId id="299" r:id="rId45"/>
    <p:sldId id="300" r:id="rId46"/>
    <p:sldId id="301" r:id="rId47"/>
    <p:sldId id="348" r:id="rId48"/>
    <p:sldId id="303" r:id="rId49"/>
    <p:sldId id="304" r:id="rId50"/>
  </p:sldIdLst>
  <p:sldSz cx="9144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notesMaster" Target="notesMasters/notesMaster1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r>
              <a:rPr lang="en-US" sz="1800" b="0" strike="noStrike" spc="-1">
                <a:solidFill>
                  <a:srgbClr val="FFFFFF"/>
                </a:solidFill>
                <a:latin typeface="Arial" panose="020B0604020202020204"/>
              </a:rPr>
              <a:t>Click to move the slide</a:t>
            </a:r>
            <a:endParaRPr lang="en-US" sz="1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r>
              <a:rPr lang="en-US" sz="2000" b="0" strike="noStrike" spc="-1">
                <a:latin typeface="Arial" panose="020B0604020202020204"/>
              </a:rPr>
              <a:t>Click to edit the notes format</a:t>
            </a:r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r>
              <a:rPr lang="en-US" sz="1400" b="0" strike="noStrike" spc="-1">
                <a:latin typeface="Times New Roman" panose="02020603050405020304"/>
              </a:rPr>
              <a:t>&lt;header&gt;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/>
            <a:r>
              <a:rPr lang="en-US" sz="1400" b="0" strike="noStrike" spc="-1">
                <a:latin typeface="Times New Roman" panose="02020603050405020304"/>
              </a:rPr>
              <a:t>&lt;date/time&gt;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r>
              <a:rPr lang="en-US" sz="1400" b="0" strike="noStrike" spc="-1">
                <a:latin typeface="Times New Roman" panose="02020603050405020304"/>
              </a:rPr>
              <a:t>&lt;footer&gt;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 algn="r"/>
            <a:fld id="{97A851B9-EFB3-44DF-BECC-45D8FC5BFF15}" type="slidenum">
              <a:rPr lang="en-US" sz="1400" b="0" strike="noStrike" spc="-1">
                <a:latin typeface="Times New Roman" panose="02020603050405020304"/>
              </a:rPr>
            </a:fld>
            <a:endParaRPr lang="en-US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1692275" y="4411663"/>
            <a:ext cx="18669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2282825" y="2293938"/>
            <a:ext cx="6897688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2133600"/>
            <a:ext cx="8423275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EB2F9E-C9E0-4EA3-A9E2-0DF5F691060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5262563" y="4076700"/>
            <a:ext cx="1397000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130425" y="4749800"/>
            <a:ext cx="7013575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914400" y="2971800"/>
            <a:ext cx="3657240" cy="115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9000"/>
          </a:bodyPr>
          <a:p>
            <a:pPr>
              <a:lnSpc>
                <a:spcPct val="100000"/>
              </a:lnSpc>
            </a:pPr>
            <a:r>
              <a:rPr lang="en-IN" sz="4000" b="0" strike="noStrike" spc="-1">
                <a:solidFill>
                  <a:schemeClr val="tx1"/>
                </a:solidFill>
                <a:latin typeface="Arial" panose="020B0604020202020204"/>
              </a:rPr>
              <a:t>IN-STENT RESTENOSIS</a:t>
            </a:r>
            <a:endParaRPr lang="en-IN" sz="4000" b="0" strike="noStrike" spc="-1">
              <a:solidFill>
                <a:schemeClr val="tx1"/>
              </a:solidFill>
              <a:latin typeface="Arial" panose="020B0604020202020204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220455" y="1268850"/>
            <a:ext cx="3671280" cy="360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Neointimal hyperplasia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Vascular smooth muscle cell (VSMC) proliferation or migration and activation caused by mechanical stretch, IEL rupture, and medial dissection</a:t>
            </a:r>
            <a:endParaRPr lang="en-US" sz="2800"/>
          </a:p>
          <a:p>
            <a:r>
              <a:rPr lang="en-US" sz="2800"/>
              <a:t>ISR is primarily a non-specific inflammatory response to vessel wall injury due to the persistent “insult”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US" sz="2800">
                <a:sym typeface="+mn-ea"/>
              </a:rPr>
              <a:t>Chronic wall stress  stimulates inflammatory processes and the migration of smooth muscle cells from tunica media and myofibroblasts from tunica adventitia to tunica intima. </a:t>
            </a:r>
            <a:endParaRPr lang="en-US" sz="2800"/>
          </a:p>
          <a:p>
            <a:pPr algn="just"/>
            <a:r>
              <a:rPr lang="en-US" sz="2800"/>
              <a:t>A cascade of events are triggered by the intimal and medial damage, leading to proliferation and migration of vascular smooth muscle cells, extracellular matrix formation which ultimately activates the coagulation-fibrinolysis system. • </a:t>
            </a:r>
            <a:endParaRPr 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80" y="1600200"/>
            <a:ext cx="8641715" cy="4526280"/>
          </a:xfrm>
        </p:spPr>
        <p:txBody>
          <a:bodyPr/>
          <a:p>
            <a:pPr algn="l"/>
            <a:r>
              <a:rPr lang="en-US" sz="2800">
                <a:sym typeface="+mn-ea"/>
              </a:rPr>
              <a:t>The local inflammation can lead to the development of neoatherosclerosis characterized by accumulation of lipid-laden foamy macrophages within the neointima with or without a necrotic core formation and calcification, which can occur years after stent placement.</a:t>
            </a:r>
            <a:endParaRPr lang="en-US" sz="2800"/>
          </a:p>
          <a:p>
            <a:pPr algn="just"/>
            <a:r>
              <a:rPr lang="en-US" sz="2800"/>
              <a:t> This is associated with a higher proportion of in-stent atherosclerotic plaque</a:t>
            </a:r>
            <a:endParaRPr 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Nakazawa et al. have individuated some independent predictors for its occurrence: younger age, longer stent age (≥48 months), SES,PES, active smoking, chronic kidney disease and angiotensin-converting enzyme inhibitors or angiotensin receptor blocker, or LDL-cholesterol levels above 70 mg/dL</a:t>
            </a:r>
            <a:endParaRPr 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0" name="Content Placeholder 9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44450"/>
            <a:ext cx="9131300" cy="5288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PREDICTORS OF IN-STENT RESTENOSIS </a:t>
            </a:r>
            <a:endParaRPr 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r>
              <a:rPr lang="en-US"/>
              <a:t> Patient characteristics </a:t>
            </a:r>
            <a:endParaRPr lang="en-US"/>
          </a:p>
          <a:p>
            <a:r>
              <a:rPr lang="en-US"/>
              <a:t> Lesion characteristics</a:t>
            </a:r>
            <a:endParaRPr lang="en-US"/>
          </a:p>
          <a:p>
            <a:r>
              <a:rPr lang="en-US"/>
              <a:t> Procedural characteristics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Patient characteristics </a:t>
            </a:r>
            <a:endParaRPr 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Metal allergy. </a:t>
            </a:r>
            <a:endParaRPr lang="en-US" sz="2800"/>
          </a:p>
          <a:p>
            <a:r>
              <a:rPr lang="en-US" sz="2800"/>
              <a:t>Local hypersensitivity reactions with immunologic and inflammatory response to the drug or the polymer. </a:t>
            </a:r>
            <a:endParaRPr lang="en-US" sz="2800"/>
          </a:p>
          <a:p>
            <a:r>
              <a:rPr lang="en-US" sz="2800"/>
              <a:t>Age &amp; female gender. </a:t>
            </a:r>
            <a:endParaRPr lang="en-US" sz="2800"/>
          </a:p>
          <a:p>
            <a:r>
              <a:rPr lang="en-US" sz="2800"/>
              <a:t>Diabetes mellitus. </a:t>
            </a:r>
            <a:endParaRPr lang="en-US" sz="2800"/>
          </a:p>
          <a:p>
            <a:r>
              <a:rPr lang="en-US" sz="2800"/>
              <a:t>Chronic kidney disease (including hemodialysis). </a:t>
            </a:r>
            <a:endParaRPr lang="en-US" sz="2800"/>
          </a:p>
          <a:p>
            <a:r>
              <a:rPr lang="en-US" sz="2800"/>
              <a:t>Multivessel coronary artery disease</a:t>
            </a:r>
            <a:endParaRPr 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Lesion characteristics  </a:t>
            </a:r>
            <a:endParaRPr lang="en-US">
              <a:sym typeface="+mn-ea"/>
            </a:endParaRPr>
          </a:p>
        </p:txBody>
      </p:sp>
      <p:sp>
        <p:nvSpPr>
          <p:cNvPr id="5" name="Content Placeholder 4"/>
          <p:cNvSpPr/>
          <p:nvPr>
            <p:ph idx="1"/>
          </p:nvPr>
        </p:nvSpPr>
        <p:spPr/>
        <p:txBody>
          <a:bodyPr/>
          <a:p>
            <a:r>
              <a:rPr lang="en-US" sz="2800"/>
              <a:t>Lesion length. </a:t>
            </a:r>
            <a:endParaRPr lang="en-US" sz="2800"/>
          </a:p>
          <a:p>
            <a:r>
              <a:rPr lang="en-US" sz="2800"/>
              <a:t>Smaller reference artery diameter. </a:t>
            </a:r>
            <a:endParaRPr lang="en-US" sz="2800"/>
          </a:p>
          <a:p>
            <a:r>
              <a:rPr lang="en-US" sz="2800"/>
              <a:t>Ostial lesion. </a:t>
            </a:r>
            <a:endParaRPr lang="en-US" sz="2800"/>
          </a:p>
          <a:p>
            <a:r>
              <a:rPr lang="en-US" sz="2800"/>
              <a:t>Initial plaque burden and residual plaque after implantation. </a:t>
            </a:r>
            <a:endParaRPr lang="en-US" sz="2800"/>
          </a:p>
          <a:p>
            <a:r>
              <a:rPr lang="en-US" sz="2800"/>
              <a:t>In contrast with BMS, DES tends to have a more focal pattern of ISR, except in diabetics, where the ISR tends to be more confined to the stent edges. </a:t>
            </a:r>
            <a:endParaRPr 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>
                <a:sym typeface="+mn-ea"/>
              </a:rPr>
              <a:t>Focal ISR (Mehran pattern Ⅰ) has been associated with a lower rate of ISR recurrence than nonfocal (Mehran pattern &gt; Ⅰ) ISR</a:t>
            </a:r>
            <a:endParaRPr lang="en-US" sz="2800"/>
          </a:p>
          <a:p>
            <a:endParaRPr 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Procedure related 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Stent undersizing. </a:t>
            </a:r>
            <a:endParaRPr lang="en-US" sz="2800"/>
          </a:p>
          <a:p>
            <a:r>
              <a:rPr lang="en-US" sz="2800"/>
              <a:t>Incomplete lesion coverage. </a:t>
            </a:r>
            <a:endParaRPr lang="en-US" sz="2800"/>
          </a:p>
          <a:p>
            <a:r>
              <a:rPr lang="en-US" sz="2800"/>
              <a:t>Stent under expansion, and malapposition.</a:t>
            </a:r>
            <a:endParaRPr 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DEFINITION </a:t>
            </a:r>
            <a:endParaRPr lang="en-US">
              <a:sym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 ISR is due as the gradual re-narrowing of a stented coronary artery lesion due to arterial damage with subsequent neointimal tissue proliferation. </a:t>
            </a:r>
            <a:endParaRPr lang="en-US" sz="2800"/>
          </a:p>
          <a:p>
            <a:pPr marL="0" indent="0">
              <a:buNone/>
            </a:pPr>
            <a:r>
              <a:rPr lang="en-US" sz="2800"/>
              <a:t> </a:t>
            </a:r>
            <a:endParaRPr lang="en-US" sz="2800"/>
          </a:p>
          <a:p>
            <a:r>
              <a:rPr lang="en-US" sz="2800"/>
              <a:t>ISR has classically been defined as a luminal narrowing with &gt;50% diameter stenosis of a stented coronary segment or within 5 mm of a stent edge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 Mechanical properties of stents that may lead to recoil because of </a:t>
            </a:r>
            <a:endParaRPr lang="en-US" sz="2800"/>
          </a:p>
          <a:p>
            <a:r>
              <a:rPr lang="en-US" sz="2800"/>
              <a:t>Loss of radial force. </a:t>
            </a:r>
            <a:endParaRPr lang="en-US" sz="2800"/>
          </a:p>
          <a:p>
            <a:r>
              <a:rPr lang="en-US" sz="2800"/>
              <a:t>Stent fractures, and altering increase in shear stress are all associated with higher rates of ISR.  </a:t>
            </a:r>
            <a:endParaRPr lang="en-US" sz="2800"/>
          </a:p>
          <a:p>
            <a:r>
              <a:rPr lang="en-US" sz="2800"/>
              <a:t>For every 10 mm of excess stent length beyond lesion has been independently associated with increased post-procedural percent diameter stenosis by 4% and increased TLR at 9 mo. .</a:t>
            </a:r>
            <a:endParaRPr 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 Malapposition </a:t>
            </a:r>
            <a:endParaRPr 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Incomplete stent apposition (ISA), </a:t>
            </a:r>
            <a:endParaRPr lang="en-US" sz="2800"/>
          </a:p>
          <a:p>
            <a:r>
              <a:rPr lang="en-US" sz="2800"/>
              <a:t> The absence of contact between stent struts and the vessel wall not overlying a side branch. </a:t>
            </a:r>
            <a:endParaRPr lang="en-US" sz="2800"/>
          </a:p>
          <a:p>
            <a:r>
              <a:rPr lang="en-US" sz="2800"/>
              <a:t>Malapposition seems to be related to procedural technique due to under-sizing the stent, </a:t>
            </a:r>
            <a:endParaRPr lang="en-US" sz="2800"/>
          </a:p>
          <a:p>
            <a:pPr lvl="1"/>
            <a:r>
              <a:rPr lang="en-US" sz="2450"/>
              <a:t>low deployment pressures</a:t>
            </a:r>
            <a:endParaRPr lang="en-US" sz="2450"/>
          </a:p>
          <a:p>
            <a:pPr lvl="1"/>
            <a:r>
              <a:rPr lang="en-US" sz="2450"/>
              <a:t>severely calcified lesions. </a:t>
            </a:r>
            <a:endParaRPr lang="en-US" sz="2450"/>
          </a:p>
          <a:p>
            <a:r>
              <a:rPr lang="en-US" sz="2800"/>
              <a:t>Oversized stents can also lead to extensive trauma to the vessel wall and increased proliferative reaction.</a:t>
            </a:r>
            <a:endParaRPr lang="en-US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Inadequate stent expansion</a:t>
            </a:r>
            <a:endParaRPr 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IVUS &amp; OCT  allows a more detailed analysis of a correct implantation</a:t>
            </a:r>
            <a:endParaRPr lang="en-US" sz="2800"/>
          </a:p>
          <a:p>
            <a:r>
              <a:rPr lang="en-US" sz="2800"/>
              <a:t>The MUSIC criteria were developed: a stent expansion is defined excellent if minimum lumen area inside the stent is ≥90% of the average reference lumen area</a:t>
            </a:r>
            <a:endParaRPr 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Stent length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Important determinant for ISR</a:t>
            </a:r>
            <a:endParaRPr lang="en-US" sz="2800"/>
          </a:p>
          <a:p>
            <a:r>
              <a:rPr lang="en-US" sz="2800"/>
              <a:t>Choi et al in a study with median follow-up of 36.9 months observed how patients treated with stent length ≥32 mm had a greater risk of ISR than those treated with a stent &lt;32 mm </a:t>
            </a:r>
            <a:endParaRPr lang="en-US" sz="2800"/>
          </a:p>
          <a:p>
            <a:r>
              <a:rPr lang="en-US" sz="2800"/>
              <a:t>HORIZONS-AMI study- ISR rate increases significantly when the vascular caliber is ≤3 mm </a:t>
            </a:r>
            <a:endParaRPr lang="en-US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60)"/>
          <p:cNvPicPr>
            <a:picLocks noChangeAspect="1"/>
          </p:cNvPicPr>
          <p:nvPr>
            <p:ph idx="1"/>
          </p:nvPr>
        </p:nvPicPr>
        <p:blipFill>
          <a:blip r:embed="rId1"/>
          <a:srcRect l="15105" t="2217" r="16881" b="10283"/>
          <a:stretch>
            <a:fillRect/>
          </a:stretch>
        </p:blipFill>
        <p:spPr>
          <a:xfrm>
            <a:off x="0" y="0"/>
            <a:ext cx="9500235" cy="68757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Biological Factors</a:t>
            </a:r>
            <a:endParaRPr 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Resistance to antiproliferative drugs. </a:t>
            </a:r>
            <a:endParaRPr lang="en-US" sz="2800"/>
          </a:p>
          <a:p>
            <a:r>
              <a:rPr lang="en-US" sz="2800"/>
              <a:t>Mutations of the gene polymorphism that encode mTOR - resistance to sirolimus (rapamycin).  </a:t>
            </a:r>
            <a:endParaRPr lang="en-US" sz="2800"/>
          </a:p>
          <a:p>
            <a:r>
              <a:rPr lang="en-US" sz="2800"/>
              <a:t>Hypersensitivity reactions to the polymer.</a:t>
            </a:r>
            <a:endParaRPr lang="en-US" sz="2800"/>
          </a:p>
          <a:p>
            <a:r>
              <a:rPr lang="en-US" sz="2800"/>
              <a:t>Inflammatory response associated with sirolimus eluting stents (SES) /everolimus-eluting stent (EES). </a:t>
            </a:r>
            <a:endParaRPr lang="en-US" sz="2800"/>
          </a:p>
          <a:p>
            <a:r>
              <a:rPr lang="en-US" sz="2800"/>
              <a:t>Hypersensitivity reactions to the metallic stent platform.</a:t>
            </a:r>
            <a:endParaRPr lang="en-US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Arterial factors </a:t>
            </a:r>
            <a:endParaRPr 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High-shear stress areas like carina of the bifurcation can potentially limit progression of atherosclerosis. </a:t>
            </a:r>
            <a:endParaRPr lang="en-US" sz="2800"/>
          </a:p>
          <a:p>
            <a:r>
              <a:rPr lang="en-US" sz="2800"/>
              <a:t>Low-shear stress areas like ostium of a bifurcation may lead to promotion of atherosclerosis or enhancement of neointimal proliferation.</a:t>
            </a:r>
            <a:endParaRPr lang="en-US" sz="2800"/>
          </a:p>
          <a:p>
            <a:r>
              <a:rPr lang="en-US" sz="2800"/>
              <a:t>Positive vessel remodeling may be also a contributable factor for development of DES-ISR.</a:t>
            </a:r>
            <a:endParaRPr lang="en-US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Stent Factors </a:t>
            </a:r>
            <a:endParaRPr 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Stent underexpansion ( major risk-factor for ISR).</a:t>
            </a:r>
            <a:endParaRPr lang="en-US"/>
          </a:p>
          <a:p>
            <a:r>
              <a:rPr lang="en-US"/>
              <a:t>Stent malapposition </a:t>
            </a:r>
            <a:endParaRPr lang="en-US"/>
          </a:p>
          <a:p>
            <a:r>
              <a:rPr lang="en-US"/>
              <a:t>Stent fracture. </a:t>
            </a:r>
            <a:endParaRPr lang="en-US"/>
          </a:p>
          <a:p>
            <a:r>
              <a:rPr lang="en-US"/>
              <a:t>Type of DES (type of drug and polymer release kinetics).</a:t>
            </a:r>
            <a:endParaRPr lang="en-US"/>
          </a:p>
        </p:txBody>
      </p:sp>
      <p:pic>
        <p:nvPicPr>
          <p:cNvPr id="4" name="Content Placeholder 3" descr="Screenshot (61)"/>
          <p:cNvPicPr>
            <a:picLocks noChangeAspect="1"/>
          </p:cNvPicPr>
          <p:nvPr>
            <p:ph sz="half" idx="2"/>
          </p:nvPr>
        </p:nvPicPr>
        <p:blipFill>
          <a:blip r:embed="rId1"/>
          <a:srcRect l="51604" t="21387" r="18082" b="8890"/>
          <a:stretch>
            <a:fillRect/>
          </a:stretch>
        </p:blipFill>
        <p:spPr>
          <a:xfrm>
            <a:off x="4356100" y="188595"/>
            <a:ext cx="4692650" cy="60699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modernized classification system specific to DES-ISR</a:t>
            </a:r>
            <a:endParaRPr lang="en-US"/>
          </a:p>
          <a:p>
            <a:endParaRPr lang="en-US"/>
          </a:p>
          <a:p>
            <a:r>
              <a:rPr lang="en-US"/>
              <a:t>Waksman Classification for DES-ISR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Screenshot (62)"/>
          <p:cNvPicPr>
            <a:picLocks noChangeAspect="1"/>
          </p:cNvPicPr>
          <p:nvPr>
            <p:ph idx="1"/>
          </p:nvPr>
        </p:nvPicPr>
        <p:blipFill>
          <a:blip r:embed="rId1"/>
          <a:srcRect l="8839" t="24495" r="10615" b="11869"/>
          <a:stretch>
            <a:fillRect/>
          </a:stretch>
        </p:blipFill>
        <p:spPr>
          <a:xfrm>
            <a:off x="-36195" y="-27305"/>
            <a:ext cx="9400540" cy="6760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Incidence of DES-ISR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National Cardiovascular Data Registry database, ≈10% of PCIs in the US were for the treatment of ISR</a:t>
            </a:r>
            <a:endParaRPr lang="en-US" sz="2800"/>
          </a:p>
          <a:p>
            <a:r>
              <a:rPr lang="en-US" sz="2800"/>
              <a:t>In general, rates of ISR range from 3% to 20% with drug-eluting stents and 16% and 44% with BMS</a:t>
            </a:r>
            <a:endParaRPr lang="en-US" sz="2800"/>
          </a:p>
          <a:p>
            <a:r>
              <a:rPr lang="en-US" sz="2800"/>
              <a:t>Mostly between 3 to 20 mo after stent placement 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CLINICAL PRESENTATION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Majority of ISR presents as progressive recurrent angina. </a:t>
            </a:r>
            <a:endParaRPr lang="en-US" sz="2800"/>
          </a:p>
          <a:p>
            <a:r>
              <a:rPr lang="en-US" sz="2800"/>
              <a:t>The time for symptoms to develop due to DES-ISR is 3 to 12 mo after stent placement. </a:t>
            </a:r>
            <a:endParaRPr lang="en-US" sz="2800"/>
          </a:p>
          <a:p>
            <a:r>
              <a:rPr lang="en-US" sz="2800"/>
              <a:t>BMS stent  develop ISR symptoms sooner with  average period of 6 mo post-PCI. </a:t>
            </a:r>
            <a:endParaRPr lang="en-US" sz="2800"/>
          </a:p>
          <a:p>
            <a:r>
              <a:rPr lang="en-US" sz="2800"/>
              <a:t>BMS-ISR presented as MI in 3.5%-20% of patients. </a:t>
            </a:r>
            <a:endParaRPr lang="en-US" sz="2800"/>
          </a:p>
          <a:p>
            <a:r>
              <a:rPr lang="en-US" sz="2800"/>
              <a:t>DES-ISR is similar to that of BMS with approximately 16%-66% of patients presenting with unstable angina and 1%-20% with MI.</a:t>
            </a:r>
            <a:endParaRPr 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Imaging strategies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Intracoronary Imaging--&gt; IVUS/OCT </a:t>
            </a:r>
            <a:endParaRPr lang="en-US"/>
          </a:p>
          <a:p>
            <a:r>
              <a:rPr lang="en-US"/>
              <a:t>Imaging can differentiate between a mechanical mechanism and a biological cause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IVUS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IVUS does help detect the presence of neointimal hyperplasia obstructing the stent, stent underexpansion, stent fracture, or edge restenosis.</a:t>
            </a:r>
            <a:endParaRPr lang="en-US" sz="2800"/>
          </a:p>
          <a:p>
            <a:r>
              <a:rPr lang="en-US" sz="2800"/>
              <a:t>In addition, it can provide insights into optimal vessel sizing for choosing the appropriate stent size . </a:t>
            </a:r>
            <a:endParaRPr lang="en-US" sz="2800"/>
          </a:p>
          <a:p>
            <a:r>
              <a:rPr lang="en-US" sz="2800"/>
              <a:t>However, IVUS has limited axial resolution (150 μm), which makes neointimal interface hard to define.</a:t>
            </a:r>
            <a:endParaRPr 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Optical Coherence Tomography </a:t>
            </a:r>
            <a:endParaRPr lang="en-US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OCT provides better axial resolution (15 μm), allowing better resolution of the vessel lumen, neointimal tissue, and stent struts distribution. </a:t>
            </a:r>
            <a:endParaRPr lang="en-US" sz="2800"/>
          </a:p>
          <a:p>
            <a:r>
              <a:rPr lang="en-US" sz="2800"/>
              <a:t>The morphology of ISR can be identified using OCT which could show macrophage infiltration, necrotic core, in-stent calcification and neoatherosclerotic plaque rupture. </a:t>
            </a:r>
            <a:endParaRPr lang="en-US" sz="2800"/>
          </a:p>
          <a:p>
            <a:r>
              <a:rPr lang="en-US" sz="2800"/>
              <a:t>The weakness of the OCT resides in the poor tissue penetration, which cause poor visualization of the residual plaque that is beyond the stent.</a:t>
            </a:r>
            <a:endParaRPr 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1" name="Content Placeholder 10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99695"/>
            <a:ext cx="8649335" cy="7009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e007023fig02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4450"/>
            <a:ext cx="9190355" cy="438340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-36830" y="4940935"/>
            <a:ext cx="91160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A, OCT cross-section demonstrating 2 layers of stent struts with characteristic shadowing behind stent struts (arrow). B, OCT cross-section with in-stent restenosis at a site with overlapping stents. The asterisk (*) indicates a region with 3 distinct layers of stent struts.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095" cy="5076190"/>
          </a:xfrm>
        </p:spPr>
        <p:txBody>
          <a:bodyPr/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Angiographic confirmation of stent thrombosis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Thrombus in stent or in segment 5 mm proximal or distal to stent and at least 1 of the following within a 48-hrs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pc="-1">
                <a:solidFill>
                  <a:srgbClr val="FFFFFF"/>
                </a:solidFill>
                <a:latin typeface="Arial" panose="020B0604020202020204"/>
                <a:sym typeface="+mn-ea"/>
              </a:rPr>
              <a:t>Acute onset of ischemic symptoms at rest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pc="-1">
                <a:solidFill>
                  <a:srgbClr val="FFFFFF"/>
                </a:solidFill>
                <a:latin typeface="Arial" panose="020B0604020202020204"/>
                <a:sym typeface="+mn-ea"/>
              </a:rPr>
              <a:t>New ischemic ECG changes that suggest acute ischemia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pc="-1">
                <a:solidFill>
                  <a:srgbClr val="FFFFFF"/>
                </a:solidFill>
                <a:latin typeface="Arial" panose="020B0604020202020204"/>
                <a:sym typeface="+mn-ea"/>
              </a:rPr>
              <a:t>Typical rise and fall in cardiac biomarkers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Pathologic confirmation of stent thrombosis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Evidence of recent thrombus within stent- autopsy or examination of tissue from thrombectomy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9" name="TextShape 1"/>
          <p:cNvSpPr txBox="1"/>
          <p:nvPr/>
        </p:nvSpPr>
        <p:spPr>
          <a:xfrm>
            <a:off x="990720" y="533520"/>
            <a:ext cx="7314840" cy="115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9000" lnSpcReduction="10000"/>
          </a:bodyPr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8600"/>
                </a:solidFill>
                <a:latin typeface="Arial" panose="020B0604020202020204"/>
              </a:rPr>
              <a:t>STENT THROMBOSIS</a:t>
            </a:r>
            <a:br>
              <a:rPr lang="en-US" sz="4000" b="0" strike="noStrike" spc="-1">
                <a:solidFill>
                  <a:srgbClr val="FF8600"/>
                </a:solidFill>
                <a:latin typeface="Arial" panose="020B0604020202020204"/>
              </a:rPr>
            </a:br>
            <a:endParaRPr lang="en-US" sz="4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Frequently presents as MI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Time frame from original implantation - shorter 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IVUS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Intraprocedural findings- Thrombus is soft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Presents as MI rarely 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Longer time 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Neointimal hyperplasia-reliably seen and measured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Neointimal tissue is hard and associated with balloon slippage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3" name="TextShape 1"/>
          <p:cNvSpPr txBox="1"/>
          <p:nvPr/>
        </p:nvSpPr>
        <p:spPr>
          <a:xfrm>
            <a:off x="1143000" y="1600200"/>
            <a:ext cx="3364560" cy="621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4356100" y="5877560"/>
            <a:ext cx="3361680" cy="621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5" name="TextShape 3"/>
          <p:cNvSpPr txBox="1"/>
          <p:nvPr/>
        </p:nvSpPr>
        <p:spPr>
          <a:xfrm>
            <a:off x="323970" y="764420"/>
            <a:ext cx="7314840" cy="533160"/>
          </a:xfrm>
          <a:prstGeom prst="rect">
            <a:avLst/>
          </a:prstGeom>
          <a:noFill/>
          <a:ln w="0">
            <a:noFill/>
          </a:ln>
        </p:spPr>
        <p:txBody>
          <a:bodyPr anchor="b"/>
          <a:p>
            <a:r>
              <a:rPr lang="en-IN" sz="2800" b="1" spc="-1">
                <a:solidFill>
                  <a:srgbClr val="FF8600"/>
                </a:solidFill>
                <a:latin typeface="Arial" panose="020B0604020202020204"/>
                <a:sym typeface="+mn-ea"/>
              </a:rPr>
              <a:t>STENT THROMBOSIS</a:t>
            </a:r>
            <a:r>
              <a:rPr lang="en-US" altLang="en-IN" sz="2800" b="1" spc="-1">
                <a:solidFill>
                  <a:srgbClr val="FF8600"/>
                </a:solidFill>
                <a:latin typeface="Arial" panose="020B0604020202020204"/>
                <a:sym typeface="+mn-ea"/>
              </a:rPr>
              <a:t>          </a:t>
            </a:r>
            <a:r>
              <a:rPr lang="en-IN" sz="2800" b="1" spc="-1">
                <a:solidFill>
                  <a:srgbClr val="FF8600"/>
                </a:solidFill>
                <a:latin typeface="Arial" panose="020B0604020202020204"/>
                <a:sym typeface="+mn-ea"/>
              </a:rPr>
              <a:t>ISR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6" name="TextShape 4"/>
          <p:cNvSpPr txBox="1"/>
          <p:nvPr/>
        </p:nvSpPr>
        <p:spPr>
          <a:xfrm>
            <a:off x="914400" y="2362320"/>
            <a:ext cx="3565800" cy="3974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3" name="Content Placeholder 102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0"/>
            <a:ext cx="9164955" cy="5963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22860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400" spc="-1">
                <a:solidFill>
                  <a:srgbClr val="FFFFFF"/>
                </a:solidFill>
                <a:latin typeface="Arial" panose="020B0604020202020204"/>
                <a:sym typeface="+mn-ea"/>
              </a:rPr>
              <a:t>Optimal treatment for DES restenosis remains undefined</a:t>
            </a:r>
            <a:endParaRPr lang="en-US" sz="24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400" spc="-1">
                <a:solidFill>
                  <a:srgbClr val="FFFFFF"/>
                </a:solidFill>
                <a:latin typeface="Arial" panose="020B0604020202020204"/>
                <a:sym typeface="+mn-ea"/>
              </a:rPr>
              <a:t>Conventional balloon angioplasty</a:t>
            </a:r>
            <a:endParaRPr lang="en-US" sz="24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400" spc="-1">
                <a:solidFill>
                  <a:srgbClr val="FFFFFF"/>
                </a:solidFill>
                <a:latin typeface="Arial" panose="020B0604020202020204"/>
                <a:sym typeface="+mn-ea"/>
              </a:rPr>
              <a:t>Cutting or scoring balloon</a:t>
            </a:r>
            <a:endParaRPr lang="en-US" sz="24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400" spc="-1">
                <a:solidFill>
                  <a:srgbClr val="FFFFFF"/>
                </a:solidFill>
                <a:latin typeface="Arial" panose="020B0604020202020204"/>
                <a:sym typeface="+mn-ea"/>
              </a:rPr>
              <a:t>Drug-eluting balloon</a:t>
            </a:r>
            <a:endParaRPr lang="en-US" sz="24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400" spc="-1">
                <a:solidFill>
                  <a:srgbClr val="FFFFFF"/>
                </a:solidFill>
                <a:latin typeface="Arial" panose="020B0604020202020204"/>
                <a:sym typeface="+mn-ea"/>
              </a:rPr>
              <a:t>BMS</a:t>
            </a:r>
            <a:endParaRPr lang="en-US" sz="24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400" spc="-1">
                <a:solidFill>
                  <a:srgbClr val="FFFFFF"/>
                </a:solidFill>
                <a:latin typeface="Arial" panose="020B0604020202020204"/>
                <a:sym typeface="+mn-ea"/>
              </a:rPr>
              <a:t>Same DES</a:t>
            </a:r>
            <a:endParaRPr lang="en-US" sz="24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400" spc="-1">
                <a:solidFill>
                  <a:srgbClr val="FFFFFF"/>
                </a:solidFill>
                <a:latin typeface="Arial" panose="020B0604020202020204"/>
                <a:sym typeface="+mn-ea"/>
              </a:rPr>
              <a:t>Different DES</a:t>
            </a:r>
            <a:endParaRPr lang="en-US" sz="24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400" spc="-1">
                <a:solidFill>
                  <a:srgbClr val="FFFFFF"/>
                </a:solidFill>
                <a:latin typeface="Arial" panose="020B0604020202020204"/>
                <a:sym typeface="+mn-ea"/>
              </a:rPr>
              <a:t>Vascular brachytherapy [VBT]- uniform avoidance </a:t>
            </a:r>
            <a:endParaRPr lang="en-US" sz="24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400" spc="-1">
                <a:solidFill>
                  <a:srgbClr val="FFFFFF"/>
                </a:solidFill>
                <a:latin typeface="Arial" panose="020B0604020202020204"/>
                <a:sym typeface="+mn-ea"/>
              </a:rPr>
              <a:t>Bypass surgery</a:t>
            </a:r>
            <a:endParaRPr lang="en-US" sz="24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7" name="TextShape 1"/>
          <p:cNvSpPr txBox="1"/>
          <p:nvPr/>
        </p:nvSpPr>
        <p:spPr>
          <a:xfrm>
            <a:off x="990720" y="152280"/>
            <a:ext cx="7314840" cy="1676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lang="en-IN" sz="4000" b="0" strike="noStrike" spc="-1">
                <a:solidFill>
                  <a:srgbClr val="FF8600"/>
                </a:solidFill>
                <a:latin typeface="Arial" panose="020B0604020202020204"/>
              </a:rPr>
              <a:t>TREATMENT OPTIONS</a:t>
            </a:r>
            <a:br>
              <a:rPr lang="en-IN" sz="4000" b="0" strike="noStrike" spc="-1">
                <a:solidFill>
                  <a:srgbClr val="FF8600"/>
                </a:solidFill>
                <a:latin typeface="Arial" panose="020B0604020202020204"/>
              </a:rPr>
            </a:br>
            <a:endParaRPr lang="en-US" sz="4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914400" y="1905120"/>
            <a:ext cx="7314840" cy="44038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endParaRPr lang="en-US" sz="1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The incidence of ISR depends on the definition, stent type, location, patient comorbidities and lesion complexity (i.e., lesion length, vessel size, and bifurcation lesions).</a:t>
            </a:r>
            <a:endParaRPr lang="en-US" sz="2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Balloon angioplasty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   Original stent underexpansion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   Larger high-pressure balloon   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   Technical problem - slippage during inflation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Cutting or scoring balloon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    Avoid slippage during inflation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   Difficult to deliver in distal areas through stented segments 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1" name="TextShape 1"/>
          <p:cNvSpPr txBox="1"/>
          <p:nvPr/>
        </p:nvSpPr>
        <p:spPr>
          <a:xfrm>
            <a:off x="914400" y="1544760"/>
            <a:ext cx="7314840" cy="115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lang="en-US" sz="1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762120" y="2769840"/>
            <a:ext cx="7619760" cy="3539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  <a:spcBef>
                <a:spcPts val="400"/>
              </a:spcBef>
            </a:pP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pc="-1">
                <a:solidFill>
                  <a:srgbClr val="FFFFFF"/>
                </a:solidFill>
                <a:latin typeface="Arial" panose="020B0604020202020204"/>
                <a:sym typeface="+mn-ea"/>
              </a:rPr>
              <a:t>Same DES or different DES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pc="-1">
                <a:solidFill>
                  <a:srgbClr val="FFFFFF"/>
                </a:solidFill>
                <a:latin typeface="Arial" panose="020B0604020202020204"/>
                <a:sym typeface="+mn-ea"/>
              </a:rPr>
              <a:t>Drug resistance 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pc="-1">
                <a:solidFill>
                  <a:srgbClr val="FFFFFF"/>
                </a:solidFill>
                <a:latin typeface="Arial" panose="020B0604020202020204"/>
                <a:sym typeface="+mn-ea"/>
              </a:rPr>
              <a:t>DES eluting a different drug might be more effective  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endParaRPr lang="en-US"/>
          </a:p>
        </p:txBody>
      </p:sp>
      <p:sp>
        <p:nvSpPr>
          <p:cNvPr id="245" name="TextShape 1"/>
          <p:cNvSpPr txBox="1"/>
          <p:nvPr/>
        </p:nvSpPr>
        <p:spPr>
          <a:xfrm>
            <a:off x="914400" y="152280"/>
            <a:ext cx="7314840" cy="115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lang="en-US" sz="1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914400" y="1676520"/>
            <a:ext cx="7314840" cy="4632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pc="-1">
                <a:solidFill>
                  <a:srgbClr val="FFFFFF"/>
                </a:solidFill>
                <a:latin typeface="Arial" panose="020B0604020202020204"/>
                <a:sym typeface="+mn-ea"/>
              </a:rPr>
              <a:t>ISAR-DESIRE trial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RCT, 450 patients with SES ISR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Treatment with same (homo-DES) or different DES (hetero- DES [PES]) 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Mean lesion lengths -12.7 and 12.5 mm respectively 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Focal pattern of restenosis (65% and 61%) respectively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No significant differences in 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in-stent late lumen loss at  8 months 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1-year clinical end points of TLR(17% vs 15%)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Death/MI (6.1% vs. 5.8%)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502920" lvl="1" indent="-182245">
              <a:lnSpc>
                <a:spcPct val="100000"/>
              </a:lnSpc>
              <a:spcBef>
                <a:spcPts val="36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Stent thrombosis (0.4% in both groups). 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Focal ISR might not be due to drug resistance  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Diffuse ISR has a greater chance to be due to drug resistance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spc="-1">
                <a:solidFill>
                  <a:srgbClr val="FFFFFF"/>
                </a:solidFill>
                <a:latin typeface="Arial" panose="020B0604020202020204"/>
                <a:sym typeface="+mn-ea"/>
              </a:rPr>
              <a:t>Alternate DES should focus solely on diffuse ISR pattern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pc="-1">
                <a:solidFill>
                  <a:srgbClr val="FFFFFF"/>
                </a:solidFill>
                <a:latin typeface="Arial" panose="020B0604020202020204"/>
                <a:sym typeface="+mn-ea"/>
              </a:rPr>
              <a:t>VBT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pc="-1">
                <a:solidFill>
                  <a:srgbClr val="FFFFFF"/>
                </a:solidFill>
                <a:latin typeface="Arial" panose="020B0604020202020204"/>
                <a:sym typeface="+mn-ea"/>
              </a:rPr>
              <a:t>High rates of late restenosis and logistic issues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pc="-1">
                <a:solidFill>
                  <a:srgbClr val="FFFFFF"/>
                </a:solidFill>
                <a:latin typeface="Arial" panose="020B0604020202020204"/>
                <a:sym typeface="+mn-ea"/>
              </a:rPr>
              <a:t>Use of VBT has declined 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endParaRPr lang="en-US"/>
          </a:p>
        </p:txBody>
      </p:sp>
      <p:sp>
        <p:nvSpPr>
          <p:cNvPr id="249" name="TextShape 1"/>
          <p:cNvSpPr txBox="1"/>
          <p:nvPr/>
        </p:nvSpPr>
        <p:spPr>
          <a:xfrm>
            <a:off x="914400" y="1544760"/>
            <a:ext cx="7314840" cy="115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lang="en-US" sz="1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914400" y="2769840"/>
            <a:ext cx="7314840" cy="3539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spc="-1">
                <a:solidFill>
                  <a:srgbClr val="FFFFFF"/>
                </a:solidFill>
                <a:latin typeface="Arial" panose="020B0604020202020204"/>
                <a:sym typeface="+mn-ea"/>
              </a:rPr>
              <a:t>DEB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Novel modality to treat DES ISR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Advantage of  DEB over DES 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Delivery of an antirestenotic agent without adding a second layer of metal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DEB effective in treatment of BMS ISR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PEPCAD-DES - currently investigating efficacy of paclitaxel-eluting balloon for treatment of DES ISR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914400" y="2769840"/>
            <a:ext cx="7314840" cy="3539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spc="-1">
                <a:solidFill>
                  <a:srgbClr val="FFFFFF"/>
                </a:solidFill>
                <a:latin typeface="Arial" panose="020B0604020202020204"/>
                <a:sym typeface="+mn-ea"/>
              </a:rPr>
              <a:t>CABG</a:t>
            </a:r>
            <a:endParaRPr lang="en-US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Multivessel DES with multivessel ISR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Diffuse or even single-vessel ISR at very critical lesion location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Patient treated with a new DES for ISR should continue on dual antiplatelet therapy unless a complication emerges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IN" sz="2800" spc="-1">
                <a:solidFill>
                  <a:srgbClr val="FFFFFF"/>
                </a:solidFill>
                <a:latin typeface="Arial" panose="020B0604020202020204"/>
                <a:sym typeface="+mn-ea"/>
              </a:rPr>
              <a:t>Any complication or noncompliance issues -favor  CABG</a:t>
            </a:r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endParaRPr lang="en-US" sz="28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914400" y="2769840"/>
            <a:ext cx="7314840" cy="3539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Guidelines</a:t>
            </a:r>
            <a:endParaRPr lang="en-US"/>
          </a:p>
        </p:txBody>
      </p:sp>
      <p:sp>
        <p:nvSpPr>
          <p:cNvPr id="5" name="Content Placeholder 4"/>
          <p:cNvSpPr/>
          <p:nvPr>
            <p:ph idx="1"/>
          </p:nvPr>
        </p:nvSpPr>
        <p:spPr/>
        <p:txBody>
          <a:bodyPr/>
          <a:p>
            <a:r>
              <a:rPr lang="en-US"/>
              <a:t>Current European guidelines recommend either DESs or DCBs with consideration for intracoronary imaging to treat ISR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914400" y="1544760"/>
            <a:ext cx="7314840" cy="115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9000"/>
          </a:bodyPr>
          <a:p>
            <a:pPr>
              <a:lnSpc>
                <a:spcPct val="100000"/>
              </a:lnSpc>
            </a:pPr>
            <a:r>
              <a:rPr lang="en-IN" sz="4000" b="0" strike="noStrike" spc="-1">
                <a:solidFill>
                  <a:srgbClr val="FF8600"/>
                </a:solidFill>
                <a:latin typeface="Arial" panose="020B0604020202020204"/>
              </a:rPr>
              <a:t>Future Directions</a:t>
            </a:r>
            <a:br>
              <a:rPr lang="en-IN" sz="4000" b="0" strike="noStrike" spc="-1">
                <a:solidFill>
                  <a:srgbClr val="FF8600"/>
                </a:solidFill>
                <a:latin typeface="Arial" panose="020B0604020202020204"/>
              </a:rPr>
            </a:br>
            <a:endParaRPr lang="en-US" sz="4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914400" y="2769840"/>
            <a:ext cx="7314840" cy="3539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000" b="0" strike="noStrike" spc="-1">
                <a:solidFill>
                  <a:srgbClr val="FFFFFF"/>
                </a:solidFill>
                <a:latin typeface="Arial" panose="020B0604020202020204"/>
              </a:rPr>
              <a:t>Several randomized trials investigating treatment strategies for DES ISR are currently ongoing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000" b="0" strike="noStrike" spc="-1">
                <a:solidFill>
                  <a:srgbClr val="FFFFFF"/>
                </a:solidFill>
                <a:latin typeface="Arial" panose="020B0604020202020204"/>
              </a:rPr>
              <a:t>GISE-CROSS (DES Crossover for In-Stent Restenosis) trial is evaluating same versus different DES as alternate therapies for DES restenosis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000" b="0" strike="noStrike" spc="-1">
                <a:solidFill>
                  <a:srgbClr val="FFFFFF"/>
                </a:solidFill>
                <a:latin typeface="Arial" panose="020B0604020202020204"/>
              </a:rPr>
              <a:t>DES-ISR trial is evaluating relative efficacy of PES and SES for diffuse DES ISR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IN" sz="2000" b="0" strike="noStrike" spc="-1">
                <a:solidFill>
                  <a:srgbClr val="FFFFFF"/>
                </a:solidFill>
                <a:latin typeface="Arial" panose="020B0604020202020204"/>
              </a:rPr>
              <a:t>FOCUS (Focal In-Stent Restenosis After Drug-Eluting Stent) trial compares cutting balloon angioplasty with SES for focal DES ISR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914400" y="1544760"/>
            <a:ext cx="7314840" cy="115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8600"/>
                </a:solidFill>
                <a:latin typeface="Arial" panose="020B0604020202020204"/>
              </a:rPr>
              <a:t>References</a:t>
            </a:r>
            <a:endParaRPr lang="en-US" sz="4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914400" y="2769840"/>
            <a:ext cx="7314840" cy="3539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Topol interventional cardiology 6</a:t>
            </a:r>
            <a:r>
              <a:rPr lang="en-US" sz="2000" b="0" strike="noStrike" spc="-1" baseline="30000">
                <a:solidFill>
                  <a:srgbClr val="FFFFFF"/>
                </a:solidFill>
                <a:latin typeface="Arial" panose="020B0604020202020204"/>
              </a:rPr>
              <a:t>th</a:t>
            </a: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 edition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Dangas et al.In-Stent Restenosis in the DES Era JACC Vol. 56, No. 23, 2010 November 30, 2010:1897–907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Content Placeholder 4" descr="Screenshot (59)"/>
          <p:cNvPicPr>
            <a:picLocks noChangeAspect="1"/>
          </p:cNvPicPr>
          <p:nvPr>
            <p:ph idx="1"/>
          </p:nvPr>
        </p:nvPicPr>
        <p:blipFill>
          <a:blip r:embed="rId1"/>
          <a:srcRect l="15105" t="631" r="14198" b="5513"/>
          <a:stretch>
            <a:fillRect/>
          </a:stretch>
        </p:blipFill>
        <p:spPr>
          <a:xfrm>
            <a:off x="0" y="0"/>
            <a:ext cx="9228455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pc="-1">
                <a:solidFill>
                  <a:srgbClr val="FF8600"/>
                </a:solidFill>
                <a:latin typeface="Arial" panose="020B0604020202020204"/>
                <a:sym typeface="+mn-ea"/>
              </a:rPr>
              <a:t>ANGIOGRAPHIC RESTENOSIS &amp; CLASSIFICATION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143" name="TextShape 1"/>
          <p:cNvSpPr txBox="1"/>
          <p:nvPr/>
        </p:nvSpPr>
        <p:spPr>
          <a:xfrm>
            <a:off x="914400" y="1544760"/>
            <a:ext cx="7314840" cy="1153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endParaRPr lang="en-US" sz="4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539115" y="2533015"/>
            <a:ext cx="3565800" cy="3593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4000"/>
          </a:bodyPr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Diameter stenosis  </a:t>
            </a:r>
            <a:r>
              <a:rPr lang="en-US" sz="2000" b="0" u="sng" strike="noStrike" spc="-1">
                <a:solidFill>
                  <a:srgbClr val="FFFFFF"/>
                </a:solidFill>
                <a:uFillTx/>
                <a:latin typeface="Arial" panose="020B0604020202020204"/>
              </a:rPr>
              <a:t>&gt;</a:t>
            </a: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 50%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Type I focal  </a:t>
            </a:r>
            <a:r>
              <a:rPr lang="en-US" sz="2000" b="0" u="sng" strike="noStrike" spc="-1">
                <a:solidFill>
                  <a:srgbClr val="FFFFFF"/>
                </a:solidFill>
                <a:uFillTx/>
                <a:latin typeface="Arial" panose="020B0604020202020204"/>
              </a:rPr>
              <a:t>&lt;</a:t>
            </a: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10 mm in length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IA articulation or gap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IB margin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IC focal body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228600" indent="-182245">
              <a:lnSpc>
                <a:spcPct val="100000"/>
              </a:lnSpc>
              <a:spcBef>
                <a:spcPts val="400"/>
              </a:spcBef>
              <a:buClr>
                <a:srgbClr val="FF8600"/>
              </a:buClr>
              <a:buFont typeface="Wingdings" panose="05000000000000000000" pitchFamily="2" charset="2"/>
              <a:buChar char=""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ID multifocal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Type 2 diffuse &gt;10 mm intrastent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Type 3 proliferative &gt;10 mm extending beyond  stent margins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  <a:p>
            <a:pPr marL="45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Arial" panose="020B0604020202020204"/>
              </a:rPr>
              <a:t>Type 4 total occlusion: restenotic lesions with TIMI flow grade of 0</a:t>
            </a:r>
            <a:endParaRPr lang="en-US" sz="2000" b="0" strike="noStrike" spc="-1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4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311650" y="1700530"/>
            <a:ext cx="4863465" cy="44881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Pathogenesis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Three major pathogenic mechanisms</a:t>
            </a:r>
            <a:endParaRPr lang="en-US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/>
              <a:t>Early elastic return (recoil)</a:t>
            </a:r>
            <a:endParaRPr lang="en-US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/>
              <a:t>Vascular remodeling</a:t>
            </a:r>
            <a:endParaRPr lang="en-US"/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/>
              <a:t>Neointimal hyperplasia</a:t>
            </a:r>
            <a:endParaRPr lang="en-US"/>
          </a:p>
        </p:txBody>
      </p:sp>
      <p:pic>
        <p:nvPicPr>
          <p:cNvPr id="170" name="Picture 2"/>
          <p:cNvPicPr/>
          <p:nvPr/>
        </p:nvPicPr>
        <p:blipFill>
          <a:blip r:embed="rId1"/>
          <a:srcRect t="13292" b="8082"/>
          <a:stretch>
            <a:fillRect/>
          </a:stretch>
        </p:blipFill>
        <p:spPr>
          <a:xfrm>
            <a:off x="3782815" y="4364870"/>
            <a:ext cx="5361480" cy="245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30"/>
            <a:ext cx="8229600" cy="4525963"/>
          </a:xfrm>
        </p:spPr>
        <p:txBody>
          <a:bodyPr/>
          <a:p>
            <a:r>
              <a:rPr lang="en-US" sz="2800"/>
              <a:t> ISR, which happens early within days of stent deployment, is due to elastic recoil and relocation of axially transmitted plaque. </a:t>
            </a:r>
            <a:endParaRPr lang="en-US" sz="2800"/>
          </a:p>
          <a:p>
            <a:r>
              <a:rPr lang="en-US" sz="2800"/>
              <a:t>The causes of late (weeks to months) ISR commonly are reorganization of thrombus, neointima formation and remodeling. </a:t>
            </a:r>
            <a:endParaRPr lang="en-US" sz="2800"/>
          </a:p>
          <a:p>
            <a:r>
              <a:rPr lang="en-US" sz="2800"/>
              <a:t>Neoatherosclerosis yet is another contributing factor to ISR. </a:t>
            </a:r>
            <a:endParaRPr lang="en-US" sz="2800"/>
          </a:p>
          <a:p>
            <a:r>
              <a:rPr lang="en-US" sz="2800"/>
              <a:t>The stimulation of neointima formation happens due to injury to the vessel during the PCI and stent deployment</a:t>
            </a:r>
            <a:endParaRPr 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</a:t>
            </a:r>
            <a:r>
              <a:rPr lang="en-US">
                <a:sym typeface="+mn-ea"/>
              </a:rPr>
              <a:t>ER and vascular remodeling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sz="2800"/>
              <a:t>IEL/EEL of human epicardial coronary arteries contain elastin fibres that may cause ER after balloon overstretch</a:t>
            </a:r>
            <a:endParaRPr lang="en-US" sz="2800"/>
          </a:p>
          <a:p>
            <a:r>
              <a:rPr lang="en-US" sz="2800"/>
              <a:t>ER can result in up to 40% loss of luminal areas.</a:t>
            </a:r>
            <a:endParaRPr lang="en-US" sz="2800"/>
          </a:p>
          <a:p>
            <a:r>
              <a:rPr lang="en-US" sz="2800"/>
              <a:t>These mechanisms have been almost cancelled with the advent of stents</a:t>
            </a:r>
            <a:endParaRPr 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11256</Words>
  <Application>WPS Presentation</Application>
  <PresentationFormat/>
  <Paragraphs>282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8" baseType="lpstr">
      <vt:lpstr>Arial</vt:lpstr>
      <vt:lpstr>SimSun</vt:lpstr>
      <vt:lpstr>Wingdings</vt:lpstr>
      <vt:lpstr>Arial</vt:lpstr>
      <vt:lpstr>Times New Roman</vt:lpstr>
      <vt:lpstr>Microsoft YaHei</vt:lpstr>
      <vt:lpstr>Arial Unicode MS</vt:lpstr>
      <vt:lpstr>DejaVu Sans</vt:lpstr>
      <vt:lpstr>Calibri</vt:lpstr>
      <vt:lpstr>Art_mountaineering</vt:lpstr>
      <vt:lpstr>PowerPoint 演示文稿</vt:lpstr>
      <vt:lpstr>DEFINITION </vt:lpstr>
      <vt:lpstr>Incidence of DES-ISR</vt:lpstr>
      <vt:lpstr>PowerPoint 演示文稿</vt:lpstr>
      <vt:lpstr>PowerPoint 演示文稿</vt:lpstr>
      <vt:lpstr>ANGIOGRAPHIC RESTENOSIS &amp; CLASSIFICATION</vt:lpstr>
      <vt:lpstr>Pathogenesis </vt:lpstr>
      <vt:lpstr>PowerPoint 演示文稿</vt:lpstr>
      <vt:lpstr> ER and vascular remodeling</vt:lpstr>
      <vt:lpstr>Neointimal hyperplasia</vt:lpstr>
      <vt:lpstr>PowerPoint 演示文稿</vt:lpstr>
      <vt:lpstr>PowerPoint 演示文稿</vt:lpstr>
      <vt:lpstr>PowerPoint 演示文稿</vt:lpstr>
      <vt:lpstr>PowerPoint 演示文稿</vt:lpstr>
      <vt:lpstr>PREDICTORS OF IN-STENT RESTENOSIS </vt:lpstr>
      <vt:lpstr>Patient characteristics </vt:lpstr>
      <vt:lpstr>Lesion characteristics  </vt:lpstr>
      <vt:lpstr>PowerPoint 演示文稿</vt:lpstr>
      <vt:lpstr>Procedure related  </vt:lpstr>
      <vt:lpstr>PowerPoint 演示文稿</vt:lpstr>
      <vt:lpstr> Malapposition </vt:lpstr>
      <vt:lpstr>Inadequate stent expansion</vt:lpstr>
      <vt:lpstr>Stent length</vt:lpstr>
      <vt:lpstr>PowerPoint 演示文稿</vt:lpstr>
      <vt:lpstr>Biological Factors</vt:lpstr>
      <vt:lpstr>Arterial factors </vt:lpstr>
      <vt:lpstr>Stent Factors </vt:lpstr>
      <vt:lpstr>PowerPoint 演示文稿</vt:lpstr>
      <vt:lpstr>PowerPoint 演示文稿</vt:lpstr>
      <vt:lpstr>CLINICAL PRESENTATION</vt:lpstr>
      <vt:lpstr>Imaging strategies </vt:lpstr>
      <vt:lpstr>IVUS </vt:lpstr>
      <vt:lpstr>Optical Coherence Tomography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ISAR-DESIRE trial</vt:lpstr>
      <vt:lpstr>PowerPoint 演示文稿</vt:lpstr>
      <vt:lpstr>DEB</vt:lpstr>
      <vt:lpstr>CABG</vt:lpstr>
      <vt:lpstr>Guidelines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MCH</cp:lastModifiedBy>
  <cp:revision>379</cp:revision>
  <dcterms:created xsi:type="dcterms:W3CDTF">2006-08-16T00:00:00Z</dcterms:created>
  <dcterms:modified xsi:type="dcterms:W3CDTF">2022-02-23T04:22:59Z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On-screen Show (4:3)</vt:lpwstr>
  </property>
  <property fmtid="{D5CDD505-2E9C-101B-9397-08002B2CF9AE}" pid="4" name="Slides">
    <vt:r8>60</vt:r8>
  </property>
  <property fmtid="{D5CDD505-2E9C-101B-9397-08002B2CF9AE}" pid="5" name="ICV">
    <vt:lpwstr>F964E3EF32AA44FDA419530B90098241</vt:lpwstr>
  </property>
  <property fmtid="{D5CDD505-2E9C-101B-9397-08002B2CF9AE}" pid="6" name="KSOProductBuildVer">
    <vt:lpwstr>1033-11.2.0.10463</vt:lpwstr>
  </property>
</Properties>
</file>