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sldIdLst>
    <p:sldId id="256" r:id="rId2"/>
    <p:sldId id="260" r:id="rId3"/>
    <p:sldId id="261" r:id="rId4"/>
    <p:sldId id="257" r:id="rId5"/>
    <p:sldId id="258" r:id="rId6"/>
    <p:sldId id="259"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81" r:id="rId23"/>
    <p:sldId id="277" r:id="rId24"/>
    <p:sldId id="278" r:id="rId25"/>
    <p:sldId id="279" r:id="rId26"/>
    <p:sldId id="280" r:id="rId27"/>
    <p:sldId id="282" r:id="rId28"/>
    <p:sldId id="283" r:id="rId29"/>
    <p:sldId id="284" r:id="rId30"/>
    <p:sldId id="285" r:id="rId31"/>
    <p:sldId id="287" r:id="rId32"/>
    <p:sldId id="286" r:id="rId33"/>
    <p:sldId id="288" r:id="rId34"/>
    <p:sldId id="289" r:id="rId35"/>
    <p:sldId id="290" r:id="rId36"/>
    <p:sldId id="291" r:id="rId37"/>
    <p:sldId id="292" r:id="rId38"/>
    <p:sldId id="293" r:id="rId39"/>
    <p:sldId id="294" r:id="rId40"/>
    <p:sldId id="295" r:id="rId41"/>
    <p:sldId id="296" r:id="rId42"/>
    <p:sldId id="297" r:id="rId43"/>
    <p:sldId id="298" r:id="rId44"/>
    <p:sldId id="300" r:id="rId45"/>
    <p:sldId id="301" r:id="rId46"/>
    <p:sldId id="302" r:id="rId47"/>
    <p:sldId id="303" r:id="rId48"/>
    <p:sldId id="304" r:id="rId4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FEF027E-4AF3-5F47-B643-F06BC4633C45}"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GB"/>
        </a:p>
      </dgm:t>
    </dgm:pt>
    <dgm:pt modelId="{4A432B19-18F6-D844-A04E-1A92B4949BCF}">
      <dgm:prSet phldrT="[Text]" phldr="0" custT="1"/>
      <dgm:spPr/>
      <dgm:t>
        <a:bodyPr/>
        <a:lstStyle/>
        <a:p>
          <a:r>
            <a:rPr lang="en-IN" sz="2800" b="1" dirty="0">
              <a:solidFill>
                <a:srgbClr val="FFFF00"/>
              </a:solidFill>
            </a:rPr>
            <a:t>Endocardial damage</a:t>
          </a:r>
          <a:r>
            <a:rPr lang="en-IN" sz="2800" b="0" dirty="0">
              <a:solidFill>
                <a:srgbClr val="FFFF00"/>
              </a:solidFill>
            </a:rPr>
            <a:t> </a:t>
          </a:r>
          <a:r>
            <a:rPr lang="en-IN" sz="2800" dirty="0"/>
            <a:t>– atrial </a:t>
          </a:r>
          <a:r>
            <a:rPr lang="en-IN" sz="2800" dirty="0" err="1"/>
            <a:t>dilatation,endocardial</a:t>
          </a:r>
          <a:r>
            <a:rPr lang="en-IN" sz="2800" dirty="0"/>
            <a:t> denudation, </a:t>
          </a:r>
          <a:r>
            <a:rPr lang="en-IN" sz="2800" dirty="0" err="1"/>
            <a:t>fibroelastic</a:t>
          </a:r>
          <a:r>
            <a:rPr lang="en-IN" sz="2800" dirty="0"/>
            <a:t> </a:t>
          </a:r>
          <a:r>
            <a:rPr lang="en-IN" sz="2800" dirty="0" err="1"/>
            <a:t>inflitration</a:t>
          </a:r>
          <a:r>
            <a:rPr lang="en-IN" sz="2800" dirty="0"/>
            <a:t> of the extracellular matrix </a:t>
          </a:r>
          <a:endParaRPr lang="en-GB" sz="2800" dirty="0"/>
        </a:p>
      </dgm:t>
    </dgm:pt>
    <dgm:pt modelId="{75FC63CA-8EA6-8640-89B5-10072FE8126B}" type="parTrans" cxnId="{D6B37663-DA33-564A-A5A2-CEB19ED4872A}">
      <dgm:prSet/>
      <dgm:spPr/>
      <dgm:t>
        <a:bodyPr/>
        <a:lstStyle/>
        <a:p>
          <a:endParaRPr lang="en-GB"/>
        </a:p>
      </dgm:t>
    </dgm:pt>
    <dgm:pt modelId="{B3991D4B-99A5-6743-8983-A780DE53B983}" type="sibTrans" cxnId="{D6B37663-DA33-564A-A5A2-CEB19ED4872A}">
      <dgm:prSet/>
      <dgm:spPr/>
      <dgm:t>
        <a:bodyPr/>
        <a:lstStyle/>
        <a:p>
          <a:endParaRPr lang="en-GB"/>
        </a:p>
      </dgm:t>
    </dgm:pt>
    <dgm:pt modelId="{93437097-C7F9-5A49-838B-69958179F367}">
      <dgm:prSet phldrT="[Text]" phldr="0" custT="1"/>
      <dgm:spPr/>
      <dgm:t>
        <a:bodyPr/>
        <a:lstStyle/>
        <a:p>
          <a:r>
            <a:rPr lang="en-IN" sz="2800" b="1" dirty="0">
              <a:solidFill>
                <a:srgbClr val="FFFF00"/>
              </a:solidFill>
            </a:rPr>
            <a:t>Hypercoagulable state</a:t>
          </a:r>
          <a:r>
            <a:rPr lang="en-IN" sz="2800" dirty="0"/>
            <a:t> -</a:t>
          </a:r>
          <a:r>
            <a:rPr lang="en-IN" sz="2800" dirty="0" err="1"/>
            <a:t>Hemostatic</a:t>
          </a:r>
          <a:r>
            <a:rPr lang="en-IN" sz="2800" dirty="0"/>
            <a:t> and platelet activation</a:t>
          </a:r>
          <a:endParaRPr lang="en-GB" sz="2800" dirty="0"/>
        </a:p>
      </dgm:t>
    </dgm:pt>
    <dgm:pt modelId="{6A1B1F8E-3168-3641-8FE6-5C82642C9DD5}" type="parTrans" cxnId="{ECFCAC31-EE11-A341-9B54-563B27082A60}">
      <dgm:prSet/>
      <dgm:spPr/>
      <dgm:t>
        <a:bodyPr/>
        <a:lstStyle/>
        <a:p>
          <a:endParaRPr lang="en-GB"/>
        </a:p>
      </dgm:t>
    </dgm:pt>
    <dgm:pt modelId="{C990EF55-1A4E-C94A-B214-9402C6202673}" type="sibTrans" cxnId="{ECFCAC31-EE11-A341-9B54-563B27082A60}">
      <dgm:prSet/>
      <dgm:spPr/>
      <dgm:t>
        <a:bodyPr/>
        <a:lstStyle/>
        <a:p>
          <a:endParaRPr lang="en-GB"/>
        </a:p>
      </dgm:t>
    </dgm:pt>
    <dgm:pt modelId="{A5124C71-BFB8-D543-9697-0E246870C6A3}">
      <dgm:prSet phldrT="[Text]" phldr="0" custT="1"/>
      <dgm:spPr/>
      <dgm:t>
        <a:bodyPr/>
        <a:lstStyle/>
        <a:p>
          <a:r>
            <a:rPr lang="en-IN" sz="2800" b="1" dirty="0">
              <a:solidFill>
                <a:srgbClr val="FFFF00"/>
              </a:solidFill>
            </a:rPr>
            <a:t>Stasis</a:t>
          </a:r>
          <a:r>
            <a:rPr lang="en-IN" sz="2800" dirty="0"/>
            <a:t> in LAA </a:t>
          </a:r>
          <a:r>
            <a:rPr lang="en-IN" sz="2800" dirty="0" err="1"/>
            <a:t>esp</a:t>
          </a:r>
          <a:r>
            <a:rPr lang="en-IN" sz="2800" dirty="0"/>
            <a:t> during AF</a:t>
          </a:r>
          <a:endParaRPr lang="en-GB" sz="2800" dirty="0"/>
        </a:p>
      </dgm:t>
    </dgm:pt>
    <dgm:pt modelId="{BEC6B855-06A7-0643-A1EB-3AC480209313}" type="parTrans" cxnId="{21979BF6-3737-B349-95E2-C4F4498F78BD}">
      <dgm:prSet/>
      <dgm:spPr/>
      <dgm:t>
        <a:bodyPr/>
        <a:lstStyle/>
        <a:p>
          <a:endParaRPr lang="en-GB"/>
        </a:p>
      </dgm:t>
    </dgm:pt>
    <dgm:pt modelId="{6242E479-F3E4-F04D-A081-BBCBB99F32BE}" type="sibTrans" cxnId="{21979BF6-3737-B349-95E2-C4F4498F78BD}">
      <dgm:prSet/>
      <dgm:spPr/>
      <dgm:t>
        <a:bodyPr/>
        <a:lstStyle/>
        <a:p>
          <a:endParaRPr lang="en-GB"/>
        </a:p>
      </dgm:t>
    </dgm:pt>
    <dgm:pt modelId="{B5D15FB6-466D-6A4E-A78F-454867559E69}" type="pres">
      <dgm:prSet presAssocID="{CFEF027E-4AF3-5F47-B643-F06BC4633C45}" presName="linear" presStyleCnt="0">
        <dgm:presLayoutVars>
          <dgm:animLvl val="lvl"/>
          <dgm:resizeHandles val="exact"/>
        </dgm:presLayoutVars>
      </dgm:prSet>
      <dgm:spPr/>
    </dgm:pt>
    <dgm:pt modelId="{583F03C1-AAD5-6D4C-9202-AA074C77B503}" type="pres">
      <dgm:prSet presAssocID="{4A432B19-18F6-D844-A04E-1A92B4949BCF}" presName="parentText" presStyleLbl="node1" presStyleIdx="0" presStyleCnt="3">
        <dgm:presLayoutVars>
          <dgm:chMax val="0"/>
          <dgm:bulletEnabled val="1"/>
        </dgm:presLayoutVars>
      </dgm:prSet>
      <dgm:spPr/>
    </dgm:pt>
    <dgm:pt modelId="{A3D12F38-1AEE-F04E-9896-2DF307C647C7}" type="pres">
      <dgm:prSet presAssocID="{B3991D4B-99A5-6743-8983-A780DE53B983}" presName="spacer" presStyleCnt="0"/>
      <dgm:spPr/>
    </dgm:pt>
    <dgm:pt modelId="{6193A354-140D-A148-A971-2D0EA37A3B3E}" type="pres">
      <dgm:prSet presAssocID="{93437097-C7F9-5A49-838B-69958179F367}" presName="parentText" presStyleLbl="node1" presStyleIdx="1" presStyleCnt="3">
        <dgm:presLayoutVars>
          <dgm:chMax val="0"/>
          <dgm:bulletEnabled val="1"/>
        </dgm:presLayoutVars>
      </dgm:prSet>
      <dgm:spPr/>
    </dgm:pt>
    <dgm:pt modelId="{07AED22C-FFE6-EA4B-BE8E-A5FE3B36A4D5}" type="pres">
      <dgm:prSet presAssocID="{C990EF55-1A4E-C94A-B214-9402C6202673}" presName="spacer" presStyleCnt="0"/>
      <dgm:spPr/>
    </dgm:pt>
    <dgm:pt modelId="{785EDD82-76F2-9A45-BEEA-3524D9661CD1}" type="pres">
      <dgm:prSet presAssocID="{A5124C71-BFB8-D543-9697-0E246870C6A3}" presName="parentText" presStyleLbl="node1" presStyleIdx="2" presStyleCnt="3">
        <dgm:presLayoutVars>
          <dgm:chMax val="0"/>
          <dgm:bulletEnabled val="1"/>
        </dgm:presLayoutVars>
      </dgm:prSet>
      <dgm:spPr/>
    </dgm:pt>
  </dgm:ptLst>
  <dgm:cxnLst>
    <dgm:cxn modelId="{18535413-4551-704E-93FC-23CDB90ED453}" type="presOf" srcId="{4A432B19-18F6-D844-A04E-1A92B4949BCF}" destId="{583F03C1-AAD5-6D4C-9202-AA074C77B503}" srcOrd="0" destOrd="0" presId="urn:microsoft.com/office/officeart/2005/8/layout/vList2"/>
    <dgm:cxn modelId="{C9622A1A-63E0-4740-8855-BD844D33EE53}" type="presOf" srcId="{A5124C71-BFB8-D543-9697-0E246870C6A3}" destId="{785EDD82-76F2-9A45-BEEA-3524D9661CD1}" srcOrd="0" destOrd="0" presId="urn:microsoft.com/office/officeart/2005/8/layout/vList2"/>
    <dgm:cxn modelId="{ECFCAC31-EE11-A341-9B54-563B27082A60}" srcId="{CFEF027E-4AF3-5F47-B643-F06BC4633C45}" destId="{93437097-C7F9-5A49-838B-69958179F367}" srcOrd="1" destOrd="0" parTransId="{6A1B1F8E-3168-3641-8FE6-5C82642C9DD5}" sibTransId="{C990EF55-1A4E-C94A-B214-9402C6202673}"/>
    <dgm:cxn modelId="{DAD68A34-D27E-9D41-946A-9584D97FD872}" type="presOf" srcId="{93437097-C7F9-5A49-838B-69958179F367}" destId="{6193A354-140D-A148-A971-2D0EA37A3B3E}" srcOrd="0" destOrd="0" presId="urn:microsoft.com/office/officeart/2005/8/layout/vList2"/>
    <dgm:cxn modelId="{D6B37663-DA33-564A-A5A2-CEB19ED4872A}" srcId="{CFEF027E-4AF3-5F47-B643-F06BC4633C45}" destId="{4A432B19-18F6-D844-A04E-1A92B4949BCF}" srcOrd="0" destOrd="0" parTransId="{75FC63CA-8EA6-8640-89B5-10072FE8126B}" sibTransId="{B3991D4B-99A5-6743-8983-A780DE53B983}"/>
    <dgm:cxn modelId="{BF082199-2328-7343-85FE-B4A48CA46AA6}" type="presOf" srcId="{CFEF027E-4AF3-5F47-B643-F06BC4633C45}" destId="{B5D15FB6-466D-6A4E-A78F-454867559E69}" srcOrd="0" destOrd="0" presId="urn:microsoft.com/office/officeart/2005/8/layout/vList2"/>
    <dgm:cxn modelId="{21979BF6-3737-B349-95E2-C4F4498F78BD}" srcId="{CFEF027E-4AF3-5F47-B643-F06BC4633C45}" destId="{A5124C71-BFB8-D543-9697-0E246870C6A3}" srcOrd="2" destOrd="0" parTransId="{BEC6B855-06A7-0643-A1EB-3AC480209313}" sibTransId="{6242E479-F3E4-F04D-A081-BBCBB99F32BE}"/>
    <dgm:cxn modelId="{0957B647-EDA4-9241-BEAE-FD4CC425BA02}" type="presParOf" srcId="{B5D15FB6-466D-6A4E-A78F-454867559E69}" destId="{583F03C1-AAD5-6D4C-9202-AA074C77B503}" srcOrd="0" destOrd="0" presId="urn:microsoft.com/office/officeart/2005/8/layout/vList2"/>
    <dgm:cxn modelId="{A06121D9-BFD7-A144-8685-76812A199E81}" type="presParOf" srcId="{B5D15FB6-466D-6A4E-A78F-454867559E69}" destId="{A3D12F38-1AEE-F04E-9896-2DF307C647C7}" srcOrd="1" destOrd="0" presId="urn:microsoft.com/office/officeart/2005/8/layout/vList2"/>
    <dgm:cxn modelId="{578A5B54-DF2A-4C46-AB98-49F6C5178205}" type="presParOf" srcId="{B5D15FB6-466D-6A4E-A78F-454867559E69}" destId="{6193A354-140D-A148-A971-2D0EA37A3B3E}" srcOrd="2" destOrd="0" presId="urn:microsoft.com/office/officeart/2005/8/layout/vList2"/>
    <dgm:cxn modelId="{89E8EC52-7C5D-9B44-BF56-8203C1817B4A}" type="presParOf" srcId="{B5D15FB6-466D-6A4E-A78F-454867559E69}" destId="{07AED22C-FFE6-EA4B-BE8E-A5FE3B36A4D5}" srcOrd="3" destOrd="0" presId="urn:microsoft.com/office/officeart/2005/8/layout/vList2"/>
    <dgm:cxn modelId="{A8B8AF11-0DD2-0D4F-BFF6-C9FBE7A32EE7}" type="presParOf" srcId="{B5D15FB6-466D-6A4E-A78F-454867559E69}" destId="{785EDD82-76F2-9A45-BEEA-3524D9661CD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3F03C1-AAD5-6D4C-9202-AA074C77B503}">
      <dsp:nvSpPr>
        <dsp:cNvPr id="0" name=""/>
        <dsp:cNvSpPr/>
      </dsp:nvSpPr>
      <dsp:spPr>
        <a:xfrm>
          <a:off x="0" y="1713"/>
          <a:ext cx="7693742" cy="136492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IN" sz="2800" b="1" kern="1200" dirty="0">
              <a:solidFill>
                <a:srgbClr val="FFFF00"/>
              </a:solidFill>
            </a:rPr>
            <a:t>Endocardial damage</a:t>
          </a:r>
          <a:r>
            <a:rPr lang="en-IN" sz="2800" b="0" kern="1200" dirty="0">
              <a:solidFill>
                <a:srgbClr val="FFFF00"/>
              </a:solidFill>
            </a:rPr>
            <a:t> </a:t>
          </a:r>
          <a:r>
            <a:rPr lang="en-IN" sz="2800" kern="1200" dirty="0"/>
            <a:t>– atrial </a:t>
          </a:r>
          <a:r>
            <a:rPr lang="en-IN" sz="2800" kern="1200" dirty="0" err="1"/>
            <a:t>dilatation,endocardial</a:t>
          </a:r>
          <a:r>
            <a:rPr lang="en-IN" sz="2800" kern="1200" dirty="0"/>
            <a:t> denudation, </a:t>
          </a:r>
          <a:r>
            <a:rPr lang="en-IN" sz="2800" kern="1200" dirty="0" err="1"/>
            <a:t>fibroelastic</a:t>
          </a:r>
          <a:r>
            <a:rPr lang="en-IN" sz="2800" kern="1200" dirty="0"/>
            <a:t> </a:t>
          </a:r>
          <a:r>
            <a:rPr lang="en-IN" sz="2800" kern="1200" dirty="0" err="1"/>
            <a:t>inflitration</a:t>
          </a:r>
          <a:r>
            <a:rPr lang="en-IN" sz="2800" kern="1200" dirty="0"/>
            <a:t> of the extracellular matrix </a:t>
          </a:r>
          <a:endParaRPr lang="en-GB" sz="2800" kern="1200" dirty="0"/>
        </a:p>
      </dsp:txBody>
      <dsp:txXfrm>
        <a:off x="66630" y="68343"/>
        <a:ext cx="7560482" cy="1231663"/>
      </dsp:txXfrm>
    </dsp:sp>
    <dsp:sp modelId="{6193A354-140D-A148-A971-2D0EA37A3B3E}">
      <dsp:nvSpPr>
        <dsp:cNvPr id="0" name=""/>
        <dsp:cNvSpPr/>
      </dsp:nvSpPr>
      <dsp:spPr>
        <a:xfrm>
          <a:off x="0" y="1379363"/>
          <a:ext cx="7693742" cy="136492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IN" sz="2800" b="1" kern="1200" dirty="0">
              <a:solidFill>
                <a:srgbClr val="FFFF00"/>
              </a:solidFill>
            </a:rPr>
            <a:t>Hypercoagulable state</a:t>
          </a:r>
          <a:r>
            <a:rPr lang="en-IN" sz="2800" kern="1200" dirty="0"/>
            <a:t> -</a:t>
          </a:r>
          <a:r>
            <a:rPr lang="en-IN" sz="2800" kern="1200" dirty="0" err="1"/>
            <a:t>Hemostatic</a:t>
          </a:r>
          <a:r>
            <a:rPr lang="en-IN" sz="2800" kern="1200" dirty="0"/>
            <a:t> and platelet activation</a:t>
          </a:r>
          <a:endParaRPr lang="en-GB" sz="2800" kern="1200" dirty="0"/>
        </a:p>
      </dsp:txBody>
      <dsp:txXfrm>
        <a:off x="66630" y="1445993"/>
        <a:ext cx="7560482" cy="1231663"/>
      </dsp:txXfrm>
    </dsp:sp>
    <dsp:sp modelId="{785EDD82-76F2-9A45-BEEA-3524D9661CD1}">
      <dsp:nvSpPr>
        <dsp:cNvPr id="0" name=""/>
        <dsp:cNvSpPr/>
      </dsp:nvSpPr>
      <dsp:spPr>
        <a:xfrm>
          <a:off x="0" y="2757013"/>
          <a:ext cx="7693742" cy="1364923"/>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IN" sz="2800" b="1" kern="1200" dirty="0">
              <a:solidFill>
                <a:srgbClr val="FFFF00"/>
              </a:solidFill>
            </a:rPr>
            <a:t>Stasis</a:t>
          </a:r>
          <a:r>
            <a:rPr lang="en-IN" sz="2800" kern="1200" dirty="0"/>
            <a:t> in LAA </a:t>
          </a:r>
          <a:r>
            <a:rPr lang="en-IN" sz="2800" kern="1200" dirty="0" err="1"/>
            <a:t>esp</a:t>
          </a:r>
          <a:r>
            <a:rPr lang="en-IN" sz="2800" kern="1200" dirty="0"/>
            <a:t> during AF</a:t>
          </a:r>
          <a:endParaRPr lang="en-GB" sz="2800" kern="1200" dirty="0"/>
        </a:p>
      </dsp:txBody>
      <dsp:txXfrm>
        <a:off x="66630" y="2823643"/>
        <a:ext cx="7560482" cy="123166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0T21:24:57.774"/>
    </inkml:context>
    <inkml:brush xml:id="br0">
      <inkml:brushProperty name="width" value="0.35" units="cm"/>
      <inkml:brushProperty name="height" value="0.35" units="cm"/>
      <inkml:brushProperty name="color" value="#FFFFFF"/>
    </inkml:brush>
  </inkml:definitions>
  <inkml:trace contextRef="#ctx0" brushRef="#br0">1474 618 24575,'23'33'0,"42"-20"0,-13-18 0,4-10 0,6-11 0,0-6 0,0-2 0,-3-4-492,-5-5 0,-3-2 164,1-5 0,-3 2 0,19-18 640,-19-12-312,-6 26 200,-40 9 1,-16 17-201,-46 6 0,-32 7 0,20 10 0,-5 6 0,1 11 0,0 8 0,-4 10 0,1 5 0,-4 0 0,1 4-178,22-4 1,0 4 0,0-1 0,-23 11 0,1-1 177,1 4 0,3 0 0,9-4 0,2 1 0,6-2 0,3 0 0,6 3 0,4-3 983,-22 20-876,32-31 0,5-1-107,13 9 0,6-14 0,49-5 0,32-27 0,-19-9 0,3-5 0,16-9 0,2-3 0,0-3 0,0-4 0,0-15 0,-3-2 0,-3 5 0,-4 1 0,-10 5 0,-2 0 0,0 3 0,-4 0 0,15-23 0,-7 27 472,-49-7 0,-49 39-472,-52 0 0,30 18 0,-4 9 0,-15 14 0,-2 6 0,28-14 0,-1 2 0,2 2-160,-3 7 1,1 3 0,1-1-1,2-4 1,2-2 0,3 2 159,-17 22 0,4 0 0,4-6 0,2-2 0,11-6 0,2-2 0,6-5 0,3-4 0,-10 10 0,6-20 0,40-3 0,45-22 0,5-7 0,8-4 0,26-14 0,4-7 0,1-8 0,1-7 0,-16 4 0,2-4 0,-1-2 0,-4 0 0,-1 0 0,0-2-164,5-5 0,0-1 0,0 1 0,-2 2 0,0 0 0,-1 0 43,0-2 0,-1-1 0,1 1 0,2 1 1,0 0-1,-1-1 121,-1 1 0,-1-2 0,1 1 0,2-2 0,1 0 0,-3-2 0,-6-1 0,-2-3 0,2 1 0</inkml:trace>
  <inkml:trace contextRef="#ctx0" brushRef="#br0" timeOffset="1335">533 1206 24575,'77'-11'0,"0"-1"0,-3-1 0,-1-3 0,-1-3 0,0-5 0,6-11 0,0-8 0,-1-5 0,0-5-197,-21 12 0,0-3 1,-1 1-1,20-15 0,0 2 14,-1 7 0,-1 0 0,-6 0 0,-4 0 183,-6 5 0,-6 0 0,-11 4 0,-5 2 555,14-11-555,-13 19 284,-32 4-284,-60 23 0,7 9 0,-7 7 0,-20 13 0,-4 7 0,-4 6 0,1 7 0,4 11 0,1 4 0,24-22 0,-1 0 0,1 0-117,-20 20 1,1 0 0,2-6 0,2-2 116,7-1 0,6-2 0,14-9 0,2-3 856,-28 23-856,38-13 0,43-17 0,49-12 0,33-4 0,-41-11 0,0-4 0,0-5 0,0-3 0,4-3 0,1-3 0,-1 2 0,-1-1 121,-3-4 1,-1-2-1,-4 1 1,-3-2-122,23-17 0,-14 9 0,-25 11 0,-1 12 0,-39-6 0,-26 16 0,-52 7 0,37 8 0,-2 7 0,-11 7 0,0 4 0,-1 7 0,0 3 0,-5 7 0,2 1 0,8-8 0,3 0 0,6 2 0,4 2 0,7-5 0,1-2 0,-29 26 0,19-14 0,19 1 0,44-24 0,44-2 0,40-21 0,-37-7 0,2-4 0,6 0 0,0-5 0,1-12 0,0-8 0,-1-9 0,-1-6 0,3-4 0,-1-3 0,-5-4 0,-3-2 0,-7 4 0,-2 1 0,-2 5 0,-4 2 0,12-29 0,-1 13 0,-18 23 0,-11 16 0,-13 1 0,-55 2 0,-36 11 0,13 12 0,-3 8 0,1 4 0,4 6 0,4 8 0,4 5 0,0 2 0,3 0 0,3-4 0,3-1 0,-29 21 0,14-16 0,12-6 0,43-17 0,71-68 0,-19 7 0,7-11 0,3-3 0,1-2 0,0 0 0,1-1 0,-1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8-20T21:25:00.932"/>
    </inkml:context>
    <inkml:brush xml:id="br0">
      <inkml:brushProperty name="width" value="0.35" units="cm"/>
      <inkml:brushProperty name="height" value="0.35" units="cm"/>
      <inkml:brushProperty name="color" value="#FFFFFF"/>
    </inkml:brush>
  </inkml:definitions>
  <inkml:trace contextRef="#ctx0" brushRef="#br0">0 1134 24575,'77'-55'0,"0"-1"0,2-7 0,-2 2 0,-18 21 0,0 2 0,7-6 0,2-1-246,9-8 0,3-1 0,1 1 0,1 1 63,-23 16 0,0 0 0,-1 0 0,25-18 0,-2 1 183,-2 8 0,-2 1 0,-13 2 0,-3 3 204,-6 7 0,-3 5 0,20-9-204,-13 7 314,-20 19-314,-114 62 0,7 7 0,17-23 0,-8 5 0,2-1 0,-16 15 0,2 1 0,2 4 0,1-2 0,2-6 0,1-3 0,5-5 0,3 0 0,10 3 0,2-2 0,5-11 0,2 1 0,1 6 0,2-1 973,-24 9-973,7-13 0,49-10 0,45-22 0,43-4 0,-18-7 0,3-6 0,0-11 0,1-4 0,12-5 0,0-3 0,-11-3 0,-3-4 0,0 0 0,-1-2 0,-9 6 0,-4 0 0,-10-1 0,-1 1 0,34-13 0,-39 3 0,0 13 0,-75 20 0,-42 13 0,3 13 0,-7 9 0,-7 9 0,-1 9 0,27-1 0,1 4 0,0 2 0,0-1 0,-1 2 0,2 0-164,1 2 0,1 1 0,2 1 0,2-1 0,0 2 0,1-2 141,1-2 1,0-2-1,3-1 1,-14 13 0,4-3 22,4-5 0,4-4 0,-17 14 0,20-7 0,52-26 0,56-10 0,-8-19 0,6-5 0,15-1 0,3-5 0,1-14 0,-2-7 0,5-8 0,-1-6 0,-1-2 0,0-3-123,-22 18 1,1-1 0,-1 2 0,19-11 0,-1 3 122,-4 0 0,-1 4 0,-7 13 0,-4 2 327,-11 2 1,-4 1 0,20-12-249,-13 7-79,-52 12 0,-43 17 0,1 19 0,-5 8 0,-12 10 0,-3 5 0,0-1 0,-1 3 0,-3 4 0,1 2 0,8-6 0,3 0 0,6-5 0,4 0 0,-19 23 0,17-13 0,13-26 645,59 16-645,26-35 0,1 1 0,5-1 0,3-5 0,1-7 0,1-10 0,-2-7 0,1-7 0,0-5 0,-2-1 0,0-2 0,-2 1 0,-2 0 0,-3-2 0,-2 0 0,-8 7 0,-2-1 0,34-33 0,-13 9 0,-4 10 0,-6 0 0,7 7 0,-7-17 0,-10 15 0,3-4 0,4-12 0,0-1 0</inkml:trace>
  <inkml:trace contextRef="#ctx0" brushRef="#br0" timeOffset="817">735 1193 24575,'-54'62'0,"-1"0"0,1 0 0,-4-1 0,1-1 0,12-4 0,18-6 0,5-2 0,-6 1 0,-3 0 0,-8-5 0,-1 0 0,12-2 0,1 1 0,-32 35 0,7-6 0,6-26 0,69-30 0,52-62 0,-5 1 0,7-8 0,-21 10 0,1-3 0,0-2 0,2-5 0,0-3 0,-1-2 0,1-2 0,0-1 0,0 0-164,2-2 0,2 1 0,-1 0 0,-4 5 0,0 0 0,-1 2 73,-4 4 1,-1 2 0,0 2 0,20-19 0,-4 4 90,-12 11 0,-4 4 0,-4 5 0,-8 12 0,-20 27 0,-53 49 0,-15 3 0,-12 6 0,13-10 0,-3 1 0,0 0 0,2 2 0,-1 0 0,-1 0-160,-2 1 0,0 0 0,0 0 0,1 0 0,1 0 0,0 0 160,1 0 0,0 0 0,0 0 0,1-1 0,-1 0 0,-1 0 0,1-2 0,0 0 0,0-1 0,-21 21 0,0-1 0,-3-6 0,-1-1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8/21/23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63883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8/21/23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16360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8/21/23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792642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8/21/23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614353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8/21/23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18954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8/21/23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08671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8/21/23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31751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8/21/23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4942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8/21/23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59552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8/21/23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78815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8/21/23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32219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8/21/23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6656645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customXml" Target="../ink/ink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8">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200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0">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82344"/>
            <a:ext cx="12191998" cy="159074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12">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8115300" cy="1590742"/>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4">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5282344"/>
            <a:ext cx="12191998" cy="1590742"/>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19235D-198A-4BB7-E684-4F0D5438D693}"/>
              </a:ext>
            </a:extLst>
          </p:cNvPr>
          <p:cNvSpPr>
            <a:spLocks noGrp="1"/>
          </p:cNvSpPr>
          <p:nvPr>
            <p:ph type="ctrTitle"/>
          </p:nvPr>
        </p:nvSpPr>
        <p:spPr>
          <a:xfrm>
            <a:off x="699714" y="5490971"/>
            <a:ext cx="6962072" cy="1159200"/>
          </a:xfrm>
        </p:spPr>
        <p:txBody>
          <a:bodyPr anchor="ctr">
            <a:normAutofit/>
          </a:bodyPr>
          <a:lstStyle/>
          <a:p>
            <a:pPr algn="l"/>
            <a:r>
              <a:rPr lang="en-IN" sz="4800" b="1" dirty="0">
                <a:solidFill>
                  <a:srgbClr val="FFFFFF"/>
                </a:solidFill>
              </a:rPr>
              <a:t>LAA CLOSURE</a:t>
            </a:r>
            <a:endParaRPr lang="en-US" sz="4800" b="1" dirty="0">
              <a:solidFill>
                <a:srgbClr val="FFFFFF"/>
              </a:solidFill>
            </a:endParaRPr>
          </a:p>
        </p:txBody>
      </p:sp>
      <p:sp>
        <p:nvSpPr>
          <p:cNvPr id="3" name="Subtitle 2">
            <a:extLst>
              <a:ext uri="{FF2B5EF4-FFF2-40B4-BE49-F238E27FC236}">
                <a16:creationId xmlns:a16="http://schemas.microsoft.com/office/drawing/2014/main" id="{3395972F-37FA-3987-EDBC-43184A561CD0}"/>
              </a:ext>
            </a:extLst>
          </p:cNvPr>
          <p:cNvSpPr>
            <a:spLocks noGrp="1"/>
          </p:cNvSpPr>
          <p:nvPr>
            <p:ph type="subTitle" idx="1"/>
          </p:nvPr>
        </p:nvSpPr>
        <p:spPr>
          <a:xfrm>
            <a:off x="8456522" y="5633765"/>
            <a:ext cx="3408555" cy="873612"/>
          </a:xfrm>
        </p:spPr>
        <p:txBody>
          <a:bodyPr anchor="ctr">
            <a:noAutofit/>
          </a:bodyPr>
          <a:lstStyle/>
          <a:p>
            <a:pPr algn="l"/>
            <a:r>
              <a:rPr lang="en-IN" sz="2000" dirty="0">
                <a:solidFill>
                  <a:srgbClr val="FFFFFF"/>
                </a:solidFill>
              </a:rPr>
              <a:t>Dr Sanchna Dev S</a:t>
            </a:r>
          </a:p>
          <a:p>
            <a:pPr algn="l"/>
            <a:r>
              <a:rPr lang="en-IN" sz="2000" dirty="0">
                <a:solidFill>
                  <a:srgbClr val="FFFFFF"/>
                </a:solidFill>
              </a:rPr>
              <a:t>Dept of Cardiology </a:t>
            </a:r>
          </a:p>
          <a:p>
            <a:pPr algn="l"/>
            <a:r>
              <a:rPr lang="en-IN" sz="2000" dirty="0">
                <a:solidFill>
                  <a:srgbClr val="FFFFFF"/>
                </a:solidFill>
              </a:rPr>
              <a:t>TDMC</a:t>
            </a:r>
            <a:endParaRPr lang="en-US" sz="2000" dirty="0">
              <a:solidFill>
                <a:srgbClr val="FFFFFF"/>
              </a:solidFill>
            </a:endParaRPr>
          </a:p>
        </p:txBody>
      </p:sp>
      <p:pic>
        <p:nvPicPr>
          <p:cNvPr id="4" name="Picture 4">
            <a:extLst>
              <a:ext uri="{FF2B5EF4-FFF2-40B4-BE49-F238E27FC236}">
                <a16:creationId xmlns:a16="http://schemas.microsoft.com/office/drawing/2014/main" id="{D2913352-17AB-853E-7BCA-F6566B7240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595" y="390832"/>
            <a:ext cx="10955428" cy="4519114"/>
          </a:xfrm>
          <a:prstGeom prst="rect">
            <a:avLst/>
          </a:prstGeom>
        </p:spPr>
      </p:pic>
      <mc:AlternateContent xmlns:mc="http://schemas.openxmlformats.org/markup-compatibility/2006" xmlns:p14="http://schemas.microsoft.com/office/powerpoint/2010/main">
        <mc:Choice Requires="p14">
          <p:contentPart p14:bwMode="auto" r:id="rId3">
            <p14:nvContentPartPr>
              <p14:cNvPr id="16" name="Ink 17">
                <a:extLst>
                  <a:ext uri="{FF2B5EF4-FFF2-40B4-BE49-F238E27FC236}">
                    <a16:creationId xmlns:a16="http://schemas.microsoft.com/office/drawing/2014/main" id="{D98E6DCB-FD49-C46D-7596-3F28F4D4EB98}"/>
                  </a:ext>
                </a:extLst>
              </p14:cNvPr>
              <p14:cNvContentPartPr/>
              <p14:nvPr/>
            </p14:nvContentPartPr>
            <p14:xfrm>
              <a:off x="612313" y="67420"/>
              <a:ext cx="846000" cy="634680"/>
            </p14:xfrm>
          </p:contentPart>
        </mc:Choice>
        <mc:Fallback xmlns="">
          <p:pic>
            <p:nvPicPr>
              <p:cNvPr id="16" name="Ink 17">
                <a:extLst>
                  <a:ext uri="{FF2B5EF4-FFF2-40B4-BE49-F238E27FC236}">
                    <a16:creationId xmlns:a16="http://schemas.microsoft.com/office/drawing/2014/main" id="{D98E6DCB-FD49-C46D-7596-3F28F4D4EB98}"/>
                  </a:ext>
                </a:extLst>
              </p:cNvPr>
              <p:cNvPicPr/>
              <p:nvPr/>
            </p:nvPicPr>
            <p:blipFill>
              <a:blip r:embed="rId4"/>
              <a:stretch>
                <a:fillRect/>
              </a:stretch>
            </p:blipFill>
            <p:spPr>
              <a:xfrm>
                <a:off x="549673" y="4780"/>
                <a:ext cx="971640" cy="7603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1" name="Ink 21">
                <a:extLst>
                  <a:ext uri="{FF2B5EF4-FFF2-40B4-BE49-F238E27FC236}">
                    <a16:creationId xmlns:a16="http://schemas.microsoft.com/office/drawing/2014/main" id="{7E54DC75-4CC3-EEC7-CD1D-8F77040329E4}"/>
                  </a:ext>
                </a:extLst>
              </p14:cNvPr>
              <p14:cNvContentPartPr/>
              <p14:nvPr/>
            </p14:nvContentPartPr>
            <p14:xfrm>
              <a:off x="6297073" y="93340"/>
              <a:ext cx="794160" cy="769680"/>
            </p14:xfrm>
          </p:contentPart>
        </mc:Choice>
        <mc:Fallback xmlns="">
          <p:pic>
            <p:nvPicPr>
              <p:cNvPr id="21" name="Ink 21">
                <a:extLst>
                  <a:ext uri="{FF2B5EF4-FFF2-40B4-BE49-F238E27FC236}">
                    <a16:creationId xmlns:a16="http://schemas.microsoft.com/office/drawing/2014/main" id="{7E54DC75-4CC3-EEC7-CD1D-8F77040329E4}"/>
                  </a:ext>
                </a:extLst>
              </p:cNvPr>
              <p:cNvPicPr/>
              <p:nvPr/>
            </p:nvPicPr>
            <p:blipFill>
              <a:blip r:embed="rId6"/>
              <a:stretch>
                <a:fillRect/>
              </a:stretch>
            </p:blipFill>
            <p:spPr>
              <a:xfrm>
                <a:off x="6234073" y="30671"/>
                <a:ext cx="919800" cy="895379"/>
              </a:xfrm>
              <a:prstGeom prst="rect">
                <a:avLst/>
              </a:prstGeom>
            </p:spPr>
          </p:pic>
        </mc:Fallback>
      </mc:AlternateContent>
    </p:spTree>
    <p:extLst>
      <p:ext uri="{BB962C8B-B14F-4D97-AF65-F5344CB8AC3E}">
        <p14:creationId xmlns:p14="http://schemas.microsoft.com/office/powerpoint/2010/main" val="5654717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4BD87-5DB2-0C1B-02C3-293C2B115CFD}"/>
              </a:ext>
            </a:extLst>
          </p:cNvPr>
          <p:cNvSpPr>
            <a:spLocks noGrp="1"/>
          </p:cNvSpPr>
          <p:nvPr>
            <p:ph type="title"/>
          </p:nvPr>
        </p:nvSpPr>
        <p:spPr/>
        <p:txBody>
          <a:bodyPr/>
          <a:lstStyle/>
          <a:p>
            <a:r>
              <a:rPr lang="en-IN" dirty="0"/>
              <a:t>SURGICAL LAA LIGATION &amp; OCCLUSION</a:t>
            </a:r>
            <a:endParaRPr lang="en-US" dirty="0"/>
          </a:p>
        </p:txBody>
      </p:sp>
      <p:pic>
        <p:nvPicPr>
          <p:cNvPr id="4" name="Picture 4">
            <a:extLst>
              <a:ext uri="{FF2B5EF4-FFF2-40B4-BE49-F238E27FC236}">
                <a16:creationId xmlns:a16="http://schemas.microsoft.com/office/drawing/2014/main" id="{237F4A99-621F-0A92-D613-174A4EB12F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12181" y="1420214"/>
            <a:ext cx="7505563" cy="54377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0280239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B865A39-4D14-CF9D-5749-0EF8CF7D78B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3597" y="411315"/>
            <a:ext cx="6985665" cy="557106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5">
            <a:extLst>
              <a:ext uri="{FF2B5EF4-FFF2-40B4-BE49-F238E27FC236}">
                <a16:creationId xmlns:a16="http://schemas.microsoft.com/office/drawing/2014/main" id="{B5ED5D6F-981D-C890-3E56-FC057267F1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0292" y="411315"/>
            <a:ext cx="7259558" cy="55986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Frame 5">
            <a:extLst>
              <a:ext uri="{FF2B5EF4-FFF2-40B4-BE49-F238E27FC236}">
                <a16:creationId xmlns:a16="http://schemas.microsoft.com/office/drawing/2014/main" id="{A504FB54-7280-A177-2AA6-DF2A121A5201}"/>
              </a:ext>
            </a:extLst>
          </p:cNvPr>
          <p:cNvSpPr/>
          <p:nvPr/>
        </p:nvSpPr>
        <p:spPr>
          <a:xfrm>
            <a:off x="4700291" y="3113548"/>
            <a:ext cx="7259559" cy="2896391"/>
          </a:xfrm>
          <a:prstGeom prst="frame">
            <a:avLst>
              <a:gd name="adj1" fmla="val 2128"/>
            </a:avLst>
          </a:prstGeom>
          <a:solidFill>
            <a:schemeClr val="accent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689744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997B86-5475-5837-36E4-269EE566A63D}"/>
              </a:ext>
            </a:extLst>
          </p:cNvPr>
          <p:cNvSpPr>
            <a:spLocks noGrp="1"/>
          </p:cNvSpPr>
          <p:nvPr>
            <p:ph idx="1"/>
          </p:nvPr>
        </p:nvSpPr>
        <p:spPr>
          <a:xfrm>
            <a:off x="838200" y="254000"/>
            <a:ext cx="10515600" cy="5922963"/>
          </a:xfrm>
        </p:spPr>
        <p:txBody>
          <a:bodyPr/>
          <a:lstStyle/>
          <a:p>
            <a:r>
              <a:rPr lang="en-IN" b="1" dirty="0"/>
              <a:t>Current surgical techniques</a:t>
            </a:r>
            <a:r>
              <a:rPr lang="en-IN" dirty="0"/>
              <a:t> – resection, epicardial stapling, clip application or </a:t>
            </a:r>
            <a:r>
              <a:rPr lang="en-IN" dirty="0" err="1"/>
              <a:t>endoatrial</a:t>
            </a:r>
            <a:r>
              <a:rPr lang="en-IN" dirty="0"/>
              <a:t> double layer longitudinal suture closure</a:t>
            </a:r>
          </a:p>
          <a:p>
            <a:r>
              <a:rPr lang="en-IN" b="1" dirty="0"/>
              <a:t>LAAOS –pilot study (2005)</a:t>
            </a:r>
            <a:r>
              <a:rPr lang="en-IN" b="1" i="0" u="none" strike="noStrike" dirty="0">
                <a:solidFill>
                  <a:srgbClr val="000000"/>
                </a:solidFill>
                <a:effectLst/>
                <a:latin typeface="HelveticaNeue"/>
              </a:rPr>
              <a:t> </a:t>
            </a:r>
            <a:r>
              <a:rPr lang="en-IN" b="0" i="0" u="none" strike="noStrike" dirty="0">
                <a:solidFill>
                  <a:srgbClr val="000000"/>
                </a:solidFill>
                <a:effectLst/>
                <a:latin typeface="HelveticaNeue"/>
                <a:sym typeface="Wingdings" pitchFamily="2" charset="2"/>
              </a:rPr>
              <a:t> </a:t>
            </a:r>
            <a:r>
              <a:rPr lang="en-IN" b="0" i="0" u="none" strike="noStrike" dirty="0">
                <a:solidFill>
                  <a:srgbClr val="000000"/>
                </a:solidFill>
                <a:effectLst/>
                <a:latin typeface="HelveticaNeue"/>
              </a:rPr>
              <a:t>randomly assigned 77 patients- undergoing CABG at increased risk for stroke to LAA exclusion using epicardial suture ligation or stapler (n=52) versus control (no LAA exclusion; n=25)</a:t>
            </a:r>
          </a:p>
          <a:p>
            <a:r>
              <a:rPr lang="en-IN" b="0" i="0" u="none" strike="noStrike" dirty="0">
                <a:solidFill>
                  <a:srgbClr val="000000"/>
                </a:solidFill>
                <a:effectLst/>
                <a:latin typeface="HelveticaNeue"/>
              </a:rPr>
              <a:t>TEE was performed after 14 months.</a:t>
            </a:r>
          </a:p>
          <a:p>
            <a:r>
              <a:rPr lang="en-IN" b="0" i="0" u="none" strike="noStrike" dirty="0">
                <a:solidFill>
                  <a:srgbClr val="000000"/>
                </a:solidFill>
                <a:effectLst/>
                <a:latin typeface="HelveticaNeue"/>
              </a:rPr>
              <a:t>Success in the LAA exclusion arm was defined as no residual Doppler flow into the appendage or residual “neck” of &lt;1 cm</a:t>
            </a:r>
          </a:p>
          <a:p>
            <a:r>
              <a:rPr lang="en-IN" b="0" i="0" u="none" strike="noStrike" dirty="0">
                <a:solidFill>
                  <a:srgbClr val="000000"/>
                </a:solidFill>
                <a:effectLst/>
                <a:latin typeface="HelveticaNeue"/>
              </a:rPr>
              <a:t>stroke rate in both exclusion groups (suture or stapler) was lower than the control group (2.7% versus 5.6%) —&gt; benefit despite the differences in technique</a:t>
            </a:r>
            <a:endParaRPr lang="en-US" dirty="0"/>
          </a:p>
        </p:txBody>
      </p:sp>
    </p:spTree>
    <p:extLst>
      <p:ext uri="{BB962C8B-B14F-4D97-AF65-F5344CB8AC3E}">
        <p14:creationId xmlns:p14="http://schemas.microsoft.com/office/powerpoint/2010/main" val="11910506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FCA12-1198-5485-CD2F-4DD5924C95A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9FA2FB3-04E5-0DE7-1EB6-4FAB347A3168}"/>
              </a:ext>
            </a:extLst>
          </p:cNvPr>
          <p:cNvSpPr>
            <a:spLocks noGrp="1"/>
          </p:cNvSpPr>
          <p:nvPr>
            <p:ph idx="1"/>
          </p:nvPr>
        </p:nvSpPr>
        <p:spPr/>
        <p:txBody>
          <a:bodyPr/>
          <a:lstStyle/>
          <a:p>
            <a:r>
              <a:rPr lang="en-IN" b="0" i="0" u="none" strike="noStrike" dirty="0">
                <a:solidFill>
                  <a:srgbClr val="000000"/>
                </a:solidFill>
                <a:effectLst/>
                <a:latin typeface="HelveticaNeue"/>
              </a:rPr>
              <a:t>Conclusions derived from LAAOS pilot study </a:t>
            </a:r>
          </a:p>
          <a:p>
            <a:pPr>
              <a:buFont typeface="Wingdings" pitchFamily="2" charset="2"/>
              <a:buChar char="q"/>
            </a:pPr>
            <a:r>
              <a:rPr lang="en-IN" b="0" i="0" u="none" strike="noStrike" dirty="0">
                <a:solidFill>
                  <a:srgbClr val="000000"/>
                </a:solidFill>
                <a:effectLst/>
                <a:latin typeface="HelveticaNeue"/>
              </a:rPr>
              <a:t> </a:t>
            </a:r>
            <a:r>
              <a:rPr lang="en-IN" b="1" i="0" u="none" strike="noStrike" dirty="0">
                <a:solidFill>
                  <a:srgbClr val="000000"/>
                </a:solidFill>
                <a:effectLst/>
                <a:latin typeface="HelveticaNeue"/>
              </a:rPr>
              <a:t>successful closure immediately post operation</a:t>
            </a:r>
            <a:r>
              <a:rPr lang="en-IN" b="0" i="0" u="none" strike="noStrike" dirty="0">
                <a:solidFill>
                  <a:srgbClr val="000000"/>
                </a:solidFill>
                <a:effectLst/>
                <a:latin typeface="HelveticaNeue"/>
              </a:rPr>
              <a:t> compares well to long‐term observations, suggesting that failure is most likely derived from surgical technique rather than gradual suture/staple dehiscence</a:t>
            </a:r>
          </a:p>
          <a:p>
            <a:pPr>
              <a:buFont typeface="Wingdings" pitchFamily="2" charset="2"/>
              <a:buChar char="q"/>
            </a:pPr>
            <a:r>
              <a:rPr lang="en-IN" b="0" i="0" u="none" strike="noStrike" dirty="0">
                <a:solidFill>
                  <a:srgbClr val="000000"/>
                </a:solidFill>
                <a:effectLst/>
                <a:latin typeface="HelveticaNeue"/>
              </a:rPr>
              <a:t> </a:t>
            </a:r>
            <a:r>
              <a:rPr lang="en-IN" b="1" i="0" u="none" strike="noStrike" dirty="0">
                <a:solidFill>
                  <a:srgbClr val="000000"/>
                </a:solidFill>
                <a:effectLst/>
                <a:latin typeface="HelveticaNeue"/>
              </a:rPr>
              <a:t>Incomplete occlusion carries a higher risk than no occlusion</a:t>
            </a:r>
            <a:r>
              <a:rPr lang="en-IN" b="0" i="0" u="none" strike="noStrike" dirty="0">
                <a:solidFill>
                  <a:srgbClr val="000000"/>
                </a:solidFill>
                <a:effectLst/>
                <a:latin typeface="HelveticaNeue"/>
              </a:rPr>
              <a:t> in relation to long‐term thromboembolic events</a:t>
            </a:r>
          </a:p>
          <a:p>
            <a:r>
              <a:rPr lang="en-IN" b="0" i="0" u="none" strike="noStrike" dirty="0">
                <a:solidFill>
                  <a:srgbClr val="000000"/>
                </a:solidFill>
                <a:effectLst/>
                <a:latin typeface="HelveticaNeue"/>
              </a:rPr>
              <a:t>newer surgical devices have been developed –</a:t>
            </a:r>
            <a:r>
              <a:rPr lang="en-IN" b="1" i="0" u="none" strike="noStrike" dirty="0" err="1">
                <a:solidFill>
                  <a:srgbClr val="C00000"/>
                </a:solidFill>
                <a:effectLst/>
                <a:latin typeface="HelveticaNeue"/>
              </a:rPr>
              <a:t>AtriClip</a:t>
            </a:r>
            <a:r>
              <a:rPr lang="en-IN" b="1" i="0" u="none" strike="noStrike" dirty="0">
                <a:solidFill>
                  <a:srgbClr val="C00000"/>
                </a:solidFill>
                <a:effectLst/>
                <a:latin typeface="HelveticaNeue"/>
              </a:rPr>
              <a:t> device </a:t>
            </a:r>
            <a:r>
              <a:rPr lang="en-IN" b="0" i="0" u="none" strike="noStrike" dirty="0">
                <a:solidFill>
                  <a:srgbClr val="000000"/>
                </a:solidFill>
                <a:effectLst/>
                <a:latin typeface="HelveticaNeue"/>
              </a:rPr>
              <a:t>holds the strongest evidence available</a:t>
            </a:r>
            <a:endParaRPr lang="en-US" dirty="0"/>
          </a:p>
        </p:txBody>
      </p:sp>
    </p:spTree>
    <p:extLst>
      <p:ext uri="{BB962C8B-B14F-4D97-AF65-F5344CB8AC3E}">
        <p14:creationId xmlns:p14="http://schemas.microsoft.com/office/powerpoint/2010/main" val="3708908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675DED6E-8DAC-13B8-842C-2B3C74BE69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3467" y="1002623"/>
            <a:ext cx="10905066" cy="4852753"/>
          </a:xfrm>
          <a:prstGeom prst="rect">
            <a:avLst/>
          </a:prstGeom>
        </p:spPr>
      </p:pic>
    </p:spTree>
    <p:extLst>
      <p:ext uri="{BB962C8B-B14F-4D97-AF65-F5344CB8AC3E}">
        <p14:creationId xmlns:p14="http://schemas.microsoft.com/office/powerpoint/2010/main" val="3175054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B73988-2B64-CB35-4848-79A5EABC315E}"/>
              </a:ext>
            </a:extLst>
          </p:cNvPr>
          <p:cNvSpPr>
            <a:spLocks noGrp="1"/>
          </p:cNvSpPr>
          <p:nvPr>
            <p:ph idx="1"/>
          </p:nvPr>
        </p:nvSpPr>
        <p:spPr>
          <a:xfrm>
            <a:off x="838200" y="669636"/>
            <a:ext cx="10515600" cy="5507327"/>
          </a:xfrm>
        </p:spPr>
        <p:txBody>
          <a:bodyPr/>
          <a:lstStyle/>
          <a:p>
            <a:r>
              <a:rPr lang="en-IN" b="0" i="0" u="none" strike="noStrike" dirty="0">
                <a:solidFill>
                  <a:srgbClr val="000000"/>
                </a:solidFill>
                <a:effectLst/>
                <a:latin typeface="HelveticaNeue"/>
              </a:rPr>
              <a:t>Other surgical LAAO technologies such as the </a:t>
            </a:r>
            <a:r>
              <a:rPr lang="en-IN" b="0" i="0" u="none" strike="noStrike" dirty="0" err="1">
                <a:solidFill>
                  <a:srgbClr val="000000"/>
                </a:solidFill>
                <a:effectLst/>
                <a:latin typeface="HelveticaNeue"/>
              </a:rPr>
              <a:t>Cardioblate</a:t>
            </a:r>
            <a:r>
              <a:rPr lang="en-IN" b="0" i="0" u="none" strike="noStrike" dirty="0">
                <a:solidFill>
                  <a:srgbClr val="000000"/>
                </a:solidFill>
                <a:effectLst/>
                <a:latin typeface="HelveticaNeue"/>
              </a:rPr>
              <a:t> Closure Device and Sierra Ligation System are currently investigational.</a:t>
            </a:r>
            <a:endParaRPr lang="en-IN" b="1" baseline="30000" dirty="0">
              <a:solidFill>
                <a:srgbClr val="DA1F26"/>
              </a:solidFill>
              <a:latin typeface="HelveticaNeue"/>
            </a:endParaRPr>
          </a:p>
          <a:p>
            <a:r>
              <a:rPr lang="en-IN" b="0" i="0" u="none" strike="noStrike" dirty="0">
                <a:solidFill>
                  <a:srgbClr val="000000"/>
                </a:solidFill>
                <a:effectLst/>
                <a:latin typeface="HelveticaNeue"/>
              </a:rPr>
              <a:t>The Tiger Paw System was recalled in 2015 after reports of LAA tears leading to adverse events and death</a:t>
            </a:r>
            <a:endParaRPr lang="en-US" dirty="0"/>
          </a:p>
        </p:txBody>
      </p:sp>
      <p:pic>
        <p:nvPicPr>
          <p:cNvPr id="5" name="Picture 5">
            <a:extLst>
              <a:ext uri="{FF2B5EF4-FFF2-40B4-BE49-F238E27FC236}">
                <a16:creationId xmlns:a16="http://schemas.microsoft.com/office/drawing/2014/main" id="{A1E8F48F-9F1C-DC2C-062C-F6010380EB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14916" y="3185244"/>
            <a:ext cx="5177053" cy="3080473"/>
          </a:xfrm>
          <a:prstGeom prst="rect">
            <a:avLst/>
          </a:prstGeom>
        </p:spPr>
      </p:pic>
    </p:spTree>
    <p:extLst>
      <p:ext uri="{BB962C8B-B14F-4D97-AF65-F5344CB8AC3E}">
        <p14:creationId xmlns:p14="http://schemas.microsoft.com/office/powerpoint/2010/main" val="27310826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A66A6D8-D38A-5C19-0F33-C5B254023162}"/>
              </a:ext>
            </a:extLst>
          </p:cNvPr>
          <p:cNvSpPr>
            <a:spLocks noGrp="1"/>
          </p:cNvSpPr>
          <p:nvPr>
            <p:ph idx="1"/>
          </p:nvPr>
        </p:nvSpPr>
        <p:spPr>
          <a:xfrm>
            <a:off x="228538" y="1708727"/>
            <a:ext cx="11801826" cy="2262910"/>
          </a:xfrm>
          <a:solidFill>
            <a:srgbClr val="FFC000"/>
          </a:solidFill>
        </p:spPr>
        <p:txBody>
          <a:bodyPr/>
          <a:lstStyle/>
          <a:p>
            <a:r>
              <a:rPr lang="en-IN" b="0" i="0" u="none" strike="noStrike" dirty="0">
                <a:solidFill>
                  <a:srgbClr val="000000"/>
                </a:solidFill>
                <a:effectLst/>
                <a:latin typeface="HelveticaNeue"/>
              </a:rPr>
              <a:t>2017 Society of Thoracic Surgeons gave a </a:t>
            </a:r>
            <a:r>
              <a:rPr lang="en-IN" b="1" i="0" u="none" strike="noStrike" dirty="0">
                <a:solidFill>
                  <a:srgbClr val="000000"/>
                </a:solidFill>
                <a:effectLst/>
                <a:latin typeface="HelveticaNeue"/>
              </a:rPr>
              <a:t>Class II a recommendation</a:t>
            </a:r>
            <a:r>
              <a:rPr lang="en-IN" b="0" i="0" u="none" strike="noStrike" dirty="0">
                <a:solidFill>
                  <a:srgbClr val="000000"/>
                </a:solidFill>
                <a:effectLst/>
                <a:latin typeface="HelveticaNeue"/>
              </a:rPr>
              <a:t> (</a:t>
            </a:r>
            <a:r>
              <a:rPr lang="en-IN" b="1" i="0" u="none" strike="noStrike" dirty="0">
                <a:solidFill>
                  <a:srgbClr val="000000"/>
                </a:solidFill>
                <a:effectLst/>
                <a:latin typeface="HelveticaNeue"/>
              </a:rPr>
              <a:t>Level of Evidence C</a:t>
            </a:r>
            <a:r>
              <a:rPr lang="en-IN" b="0" i="0" u="none" strike="noStrike" dirty="0">
                <a:solidFill>
                  <a:srgbClr val="000000"/>
                </a:solidFill>
                <a:effectLst/>
                <a:latin typeface="HelveticaNeue"/>
              </a:rPr>
              <a:t>) for the excision or exclusion of the LAA in concomitant cardiac operations in patients with AF for the prevention of thromboembolism</a:t>
            </a:r>
            <a:endParaRPr lang="en-US" dirty="0"/>
          </a:p>
        </p:txBody>
      </p:sp>
    </p:spTree>
    <p:extLst>
      <p:ext uri="{BB962C8B-B14F-4D97-AF65-F5344CB8AC3E}">
        <p14:creationId xmlns:p14="http://schemas.microsoft.com/office/powerpoint/2010/main" val="234020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86665-3F90-1079-CF48-A55952E5ED1D}"/>
              </a:ext>
            </a:extLst>
          </p:cNvPr>
          <p:cNvSpPr>
            <a:spLocks noGrp="1"/>
          </p:cNvSpPr>
          <p:nvPr>
            <p:ph type="title"/>
          </p:nvPr>
        </p:nvSpPr>
        <p:spPr/>
        <p:txBody>
          <a:bodyPr/>
          <a:lstStyle/>
          <a:p>
            <a:r>
              <a:rPr lang="en-IN" dirty="0"/>
              <a:t>Percutaneous LAAO Devices</a:t>
            </a:r>
            <a:endParaRPr lang="en-US" dirty="0"/>
          </a:p>
        </p:txBody>
      </p:sp>
      <p:sp>
        <p:nvSpPr>
          <p:cNvPr id="3" name="Content Placeholder 2">
            <a:extLst>
              <a:ext uri="{FF2B5EF4-FFF2-40B4-BE49-F238E27FC236}">
                <a16:creationId xmlns:a16="http://schemas.microsoft.com/office/drawing/2014/main" id="{4257BC50-86C4-9FDF-F350-B2763361507D}"/>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588801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60258-8E3C-C077-6855-4C0ED6F99D95}"/>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B5C84463-EB2C-78A1-6405-AD31478F6442}"/>
              </a:ext>
            </a:extLst>
          </p:cNvPr>
          <p:cNvSpPr>
            <a:spLocks noGrp="1"/>
          </p:cNvSpPr>
          <p:nvPr>
            <p:ph idx="1"/>
          </p:nvPr>
        </p:nvSpPr>
        <p:spPr/>
        <p:txBody>
          <a:bodyPr/>
          <a:lstStyle/>
          <a:p>
            <a:r>
              <a:rPr lang="en-IN" b="0" i="0" u="none" strike="noStrike" dirty="0">
                <a:solidFill>
                  <a:srgbClr val="000000"/>
                </a:solidFill>
                <a:effectLst/>
                <a:latin typeface="HelveticaNeue"/>
              </a:rPr>
              <a:t>Several percutaneous devices for LAAO are being developed and tested in clinical trials</a:t>
            </a:r>
          </a:p>
          <a:p>
            <a:pPr>
              <a:buFont typeface="Wingdings" pitchFamily="2" charset="2"/>
              <a:buChar char="q"/>
            </a:pPr>
            <a:r>
              <a:rPr lang="en-IN" dirty="0">
                <a:solidFill>
                  <a:srgbClr val="000000"/>
                </a:solidFill>
                <a:latin typeface="HelveticaNeue"/>
              </a:rPr>
              <a:t> </a:t>
            </a:r>
            <a:r>
              <a:rPr lang="en-IN" b="1" i="0" u="none" strike="noStrike" dirty="0">
                <a:solidFill>
                  <a:srgbClr val="C00000"/>
                </a:solidFill>
                <a:effectLst/>
                <a:latin typeface="HelveticaNeue"/>
              </a:rPr>
              <a:t>LARIAT device </a:t>
            </a:r>
            <a:r>
              <a:rPr lang="en-IN" b="0" i="0" u="none" strike="noStrike" dirty="0">
                <a:solidFill>
                  <a:srgbClr val="000000"/>
                </a:solidFill>
                <a:effectLst/>
                <a:latin typeface="HelveticaNeue"/>
              </a:rPr>
              <a:t>(</a:t>
            </a:r>
            <a:r>
              <a:rPr lang="en-IN" b="0" i="0" u="none" strike="noStrike" dirty="0" err="1">
                <a:solidFill>
                  <a:srgbClr val="000000"/>
                </a:solidFill>
                <a:effectLst/>
                <a:latin typeface="HelveticaNeue"/>
              </a:rPr>
              <a:t>SentreHeart</a:t>
            </a:r>
            <a:r>
              <a:rPr lang="en-IN" b="0" i="0" u="none" strike="noStrike" dirty="0">
                <a:solidFill>
                  <a:srgbClr val="000000"/>
                </a:solidFill>
                <a:effectLst/>
                <a:latin typeface="HelveticaNeue"/>
              </a:rPr>
              <a:t>, Redwood City, CA)</a:t>
            </a:r>
          </a:p>
          <a:p>
            <a:pPr>
              <a:buFont typeface="Wingdings" pitchFamily="2" charset="2"/>
              <a:buChar char="q"/>
            </a:pPr>
            <a:r>
              <a:rPr lang="en-IN" b="0" i="0" u="none" strike="noStrike" dirty="0">
                <a:solidFill>
                  <a:srgbClr val="000000"/>
                </a:solidFill>
                <a:effectLst/>
                <a:latin typeface="HelveticaNeue"/>
              </a:rPr>
              <a:t> </a:t>
            </a:r>
            <a:r>
              <a:rPr lang="en-IN" b="1" i="0" u="none" strike="noStrike" dirty="0">
                <a:solidFill>
                  <a:srgbClr val="C00000"/>
                </a:solidFill>
                <a:effectLst/>
                <a:latin typeface="HelveticaNeue"/>
              </a:rPr>
              <a:t>Amulet device</a:t>
            </a:r>
            <a:r>
              <a:rPr lang="en-IN" b="0" i="0" u="none" strike="noStrike" dirty="0">
                <a:solidFill>
                  <a:srgbClr val="000000"/>
                </a:solidFill>
                <a:effectLst/>
                <a:latin typeface="HelveticaNeue"/>
              </a:rPr>
              <a:t> (St. Jude Medical, St. Paul, MN)</a:t>
            </a:r>
          </a:p>
          <a:p>
            <a:pPr>
              <a:buFont typeface="Wingdings" pitchFamily="2" charset="2"/>
              <a:buChar char="q"/>
            </a:pPr>
            <a:r>
              <a:rPr lang="en-IN" dirty="0">
                <a:solidFill>
                  <a:srgbClr val="000000"/>
                </a:solidFill>
                <a:latin typeface="HelveticaNeue"/>
              </a:rPr>
              <a:t> </a:t>
            </a:r>
            <a:r>
              <a:rPr lang="en-IN" b="1" i="0" u="none" strike="noStrike" dirty="0">
                <a:solidFill>
                  <a:srgbClr val="C00000"/>
                </a:solidFill>
                <a:effectLst/>
                <a:latin typeface="HelveticaNeue"/>
              </a:rPr>
              <a:t>WaveCrest device </a:t>
            </a:r>
            <a:r>
              <a:rPr lang="en-IN" b="0" i="0" u="none" strike="noStrike" dirty="0">
                <a:solidFill>
                  <a:srgbClr val="000000"/>
                </a:solidFill>
                <a:effectLst/>
                <a:latin typeface="HelveticaNeue"/>
              </a:rPr>
              <a:t>(</a:t>
            </a:r>
            <a:r>
              <a:rPr lang="en-IN" b="0" i="0" u="none" strike="noStrike" dirty="0" err="1">
                <a:solidFill>
                  <a:srgbClr val="000000"/>
                </a:solidFill>
                <a:effectLst/>
                <a:latin typeface="HelveticaNeue"/>
              </a:rPr>
              <a:t>Biosense</a:t>
            </a:r>
            <a:r>
              <a:rPr lang="en-IN" b="0" i="0" u="none" strike="noStrike" dirty="0">
                <a:solidFill>
                  <a:srgbClr val="000000"/>
                </a:solidFill>
                <a:effectLst/>
                <a:latin typeface="HelveticaNeue"/>
              </a:rPr>
              <a:t> Webster, Diamond Bar, CA).</a:t>
            </a:r>
          </a:p>
          <a:p>
            <a:r>
              <a:rPr lang="en-IN" b="0" i="0" u="none" strike="noStrike" dirty="0">
                <a:solidFill>
                  <a:srgbClr val="000000"/>
                </a:solidFill>
                <a:effectLst/>
                <a:latin typeface="HelveticaNeue"/>
              </a:rPr>
              <a:t>The redesigned next‐generation </a:t>
            </a:r>
            <a:r>
              <a:rPr lang="en-IN" b="1" i="0" u="none" strike="noStrike" dirty="0">
                <a:solidFill>
                  <a:srgbClr val="C00000"/>
                </a:solidFill>
                <a:effectLst/>
                <a:latin typeface="HelveticaNeue"/>
              </a:rPr>
              <a:t>Watchman FLX 2.5 </a:t>
            </a:r>
            <a:r>
              <a:rPr lang="en-IN" b="0" i="0" u="none" strike="noStrike" dirty="0">
                <a:solidFill>
                  <a:srgbClr val="000000"/>
                </a:solidFill>
                <a:effectLst/>
                <a:latin typeface="HelveticaNeue"/>
              </a:rPr>
              <a:t>(Boston Scientific, Marlborough, MA), which has been recently approved, is currently available for commercial use</a:t>
            </a:r>
            <a:endParaRPr lang="en-US" dirty="0"/>
          </a:p>
        </p:txBody>
      </p:sp>
    </p:spTree>
    <p:extLst>
      <p:ext uri="{BB962C8B-B14F-4D97-AF65-F5344CB8AC3E}">
        <p14:creationId xmlns:p14="http://schemas.microsoft.com/office/powerpoint/2010/main" val="13096444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7C35A4C6-270C-8409-AA63-DE709DDD14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8081" y="-51685"/>
            <a:ext cx="7311837" cy="69096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5">
            <a:extLst>
              <a:ext uri="{FF2B5EF4-FFF2-40B4-BE49-F238E27FC236}">
                <a16:creationId xmlns:a16="http://schemas.microsoft.com/office/drawing/2014/main" id="{D6231E27-1136-CAE4-05BC-CCF95715C7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9918" y="1500909"/>
            <a:ext cx="4472082" cy="21872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5219867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051428-FD5C-C427-AEE7-0CD0A6AF5BD9}"/>
              </a:ext>
            </a:extLst>
          </p:cNvPr>
          <p:cNvSpPr>
            <a:spLocks noGrp="1"/>
          </p:cNvSpPr>
          <p:nvPr>
            <p:ph type="title"/>
          </p:nvPr>
        </p:nvSpPr>
        <p:spPr/>
        <p:txBody>
          <a:bodyPr/>
          <a:lstStyle/>
          <a:p>
            <a:r>
              <a:rPr lang="en-IN" dirty="0"/>
              <a:t>CONTENTS</a:t>
            </a:r>
            <a:endParaRPr lang="en-US" dirty="0"/>
          </a:p>
        </p:txBody>
      </p:sp>
      <p:sp>
        <p:nvSpPr>
          <p:cNvPr id="3" name="Content Placeholder 2">
            <a:extLst>
              <a:ext uri="{FF2B5EF4-FFF2-40B4-BE49-F238E27FC236}">
                <a16:creationId xmlns:a16="http://schemas.microsoft.com/office/drawing/2014/main" id="{59E5FA48-7597-7847-4A8C-5EA17401A006}"/>
              </a:ext>
            </a:extLst>
          </p:cNvPr>
          <p:cNvSpPr>
            <a:spLocks noGrp="1"/>
          </p:cNvSpPr>
          <p:nvPr>
            <p:ph idx="1"/>
          </p:nvPr>
        </p:nvSpPr>
        <p:spPr/>
        <p:txBody>
          <a:bodyPr>
            <a:normAutofit/>
          </a:bodyPr>
          <a:lstStyle/>
          <a:p>
            <a:r>
              <a:rPr lang="en-IN" dirty="0"/>
              <a:t>INTRODUCTION</a:t>
            </a:r>
          </a:p>
          <a:p>
            <a:r>
              <a:rPr lang="en-IN" dirty="0"/>
              <a:t>HISTORY OF LAA CLOSURE</a:t>
            </a:r>
          </a:p>
          <a:p>
            <a:r>
              <a:rPr lang="en-IN" dirty="0"/>
              <a:t>MORPHOLOGY AND FUNCTION OF LAA</a:t>
            </a:r>
          </a:p>
          <a:p>
            <a:r>
              <a:rPr lang="en-IN" dirty="0"/>
              <a:t>SURGICAL LAA LIGATION /OCCLUSION</a:t>
            </a:r>
          </a:p>
          <a:p>
            <a:r>
              <a:rPr lang="en-IN" dirty="0"/>
              <a:t>PERCUTANEOUS LAAO DEVICES</a:t>
            </a:r>
          </a:p>
          <a:p>
            <a:r>
              <a:rPr lang="en-IN" dirty="0"/>
              <a:t>PERCUTANEOUS LAAO DEVICE TRIALS</a:t>
            </a:r>
          </a:p>
          <a:p>
            <a:r>
              <a:rPr lang="en-IN" dirty="0"/>
              <a:t>COMPLICATIONS OF LAAO</a:t>
            </a:r>
          </a:p>
        </p:txBody>
      </p:sp>
    </p:spTree>
    <p:extLst>
      <p:ext uri="{BB962C8B-B14F-4D97-AF65-F5344CB8AC3E}">
        <p14:creationId xmlns:p14="http://schemas.microsoft.com/office/powerpoint/2010/main" val="6620891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BD969-073F-5A2E-8043-F926AB6EE196}"/>
              </a:ext>
            </a:extLst>
          </p:cNvPr>
          <p:cNvSpPr>
            <a:spLocks noGrp="1"/>
          </p:cNvSpPr>
          <p:nvPr>
            <p:ph type="title"/>
          </p:nvPr>
        </p:nvSpPr>
        <p:spPr/>
        <p:txBody>
          <a:bodyPr>
            <a:normAutofit fontScale="90000"/>
          </a:bodyPr>
          <a:lstStyle/>
          <a:p>
            <a:r>
              <a:rPr lang="en-IN" b="1" dirty="0"/>
              <a:t>PLAATO (</a:t>
            </a:r>
            <a:r>
              <a:rPr lang="en-IN" b="1" i="0" u="none" strike="noStrike" dirty="0">
                <a:solidFill>
                  <a:srgbClr val="000000"/>
                </a:solidFill>
                <a:effectLst/>
              </a:rPr>
              <a:t>Percutaneous Left Atrial Appendage </a:t>
            </a:r>
            <a:r>
              <a:rPr lang="en-IN" b="1" i="0" u="none" strike="noStrike" dirty="0" err="1">
                <a:solidFill>
                  <a:srgbClr val="000000"/>
                </a:solidFill>
                <a:effectLst/>
              </a:rPr>
              <a:t>Transcatheter</a:t>
            </a:r>
            <a:r>
              <a:rPr lang="en-IN" b="1" i="0" u="none" strike="noStrike" dirty="0">
                <a:solidFill>
                  <a:srgbClr val="000000"/>
                </a:solidFill>
                <a:effectLst/>
              </a:rPr>
              <a:t> Occlusion)</a:t>
            </a:r>
            <a:br>
              <a:rPr lang="en-IN" b="1" i="0" u="none" strike="noStrike" dirty="0">
                <a:solidFill>
                  <a:srgbClr val="000000"/>
                </a:solidFill>
                <a:effectLst/>
              </a:rPr>
            </a:br>
            <a:endParaRPr lang="en-US" b="1" dirty="0"/>
          </a:p>
        </p:txBody>
      </p:sp>
      <p:sp>
        <p:nvSpPr>
          <p:cNvPr id="3" name="Content Placeholder 2">
            <a:extLst>
              <a:ext uri="{FF2B5EF4-FFF2-40B4-BE49-F238E27FC236}">
                <a16:creationId xmlns:a16="http://schemas.microsoft.com/office/drawing/2014/main" id="{30A9CBB4-DECE-764C-1A06-A63A7575F9F3}"/>
              </a:ext>
            </a:extLst>
          </p:cNvPr>
          <p:cNvSpPr>
            <a:spLocks noGrp="1"/>
          </p:cNvSpPr>
          <p:nvPr>
            <p:ph idx="1"/>
          </p:nvPr>
        </p:nvSpPr>
        <p:spPr>
          <a:xfrm>
            <a:off x="838200" y="2101275"/>
            <a:ext cx="10515600" cy="4699145"/>
          </a:xfrm>
        </p:spPr>
        <p:txBody>
          <a:bodyPr>
            <a:normAutofit/>
          </a:bodyPr>
          <a:lstStyle/>
          <a:p>
            <a:r>
              <a:rPr lang="en-IN" b="0" i="0" u="none" strike="noStrike" dirty="0">
                <a:solidFill>
                  <a:srgbClr val="000000"/>
                </a:solidFill>
                <a:effectLst/>
                <a:latin typeface="HelveticaNeue"/>
              </a:rPr>
              <a:t>first percutaneous LAAO device implanted in humans </a:t>
            </a:r>
          </a:p>
          <a:p>
            <a:r>
              <a:rPr lang="en-IN" b="0" i="0" u="none" strike="noStrike" dirty="0">
                <a:solidFill>
                  <a:srgbClr val="000000"/>
                </a:solidFill>
                <a:effectLst/>
                <a:latin typeface="HelveticaNeue"/>
              </a:rPr>
              <a:t>device consisted of a self‐expanding nitinol cage enclosed by polytetrafluoroethylene membrane</a:t>
            </a:r>
          </a:p>
          <a:p>
            <a:r>
              <a:rPr lang="en-IN" b="0" i="0" u="none" strike="noStrike" dirty="0">
                <a:solidFill>
                  <a:srgbClr val="000000"/>
                </a:solidFill>
                <a:effectLst/>
                <a:latin typeface="HelveticaNeue"/>
              </a:rPr>
              <a:t>European PLAATO study evaluated the safety and efficacy of the device in 180 patients with non valvular AF and contraindication to warfarin therapy</a:t>
            </a:r>
          </a:p>
          <a:p>
            <a:r>
              <a:rPr lang="en-IN" b="0" i="0" u="none" strike="noStrike" dirty="0">
                <a:solidFill>
                  <a:srgbClr val="000000"/>
                </a:solidFill>
                <a:effectLst/>
                <a:latin typeface="HelveticaNeue"/>
              </a:rPr>
              <a:t>primary end point -LAA closure as determined by TEE after 2 months post procedure and stroke rate at 150 patient‐years. LAA occlusion was successful in 90% of the patients </a:t>
            </a:r>
          </a:p>
          <a:p>
            <a:endParaRPr lang="en-US" dirty="0"/>
          </a:p>
        </p:txBody>
      </p:sp>
    </p:spTree>
    <p:extLst>
      <p:ext uri="{BB962C8B-B14F-4D97-AF65-F5344CB8AC3E}">
        <p14:creationId xmlns:p14="http://schemas.microsoft.com/office/powerpoint/2010/main" val="33989990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69502-21B2-243A-AA8D-9F3E961E54D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432ED1B-50EA-7858-F61F-DF342AD99A6B}"/>
              </a:ext>
            </a:extLst>
          </p:cNvPr>
          <p:cNvSpPr>
            <a:spLocks noGrp="1"/>
          </p:cNvSpPr>
          <p:nvPr>
            <p:ph idx="1"/>
          </p:nvPr>
        </p:nvSpPr>
        <p:spPr/>
        <p:txBody>
          <a:bodyPr/>
          <a:lstStyle/>
          <a:p>
            <a:r>
              <a:rPr lang="en-IN" b="0" i="0" u="none" strike="noStrike" dirty="0">
                <a:solidFill>
                  <a:srgbClr val="000000"/>
                </a:solidFill>
                <a:effectLst/>
                <a:latin typeface="HelveticaNeue"/>
              </a:rPr>
              <a:t>trial was inundated with complications, including 2 deaths within 24 hours, 6 cardiac tamponades, and 1 device </a:t>
            </a:r>
            <a:r>
              <a:rPr lang="en-IN" b="0" i="0" u="none" strike="noStrike" dirty="0" err="1">
                <a:solidFill>
                  <a:srgbClr val="000000"/>
                </a:solidFill>
                <a:effectLst/>
                <a:latin typeface="HelveticaNeue"/>
              </a:rPr>
              <a:t>embolization</a:t>
            </a:r>
            <a:r>
              <a:rPr lang="en-IN" b="0" i="0" u="none" strike="noStrike" dirty="0">
                <a:solidFill>
                  <a:srgbClr val="000000"/>
                </a:solidFill>
                <a:effectLst/>
                <a:latin typeface="HelveticaNeue"/>
              </a:rPr>
              <a:t>.</a:t>
            </a:r>
          </a:p>
          <a:p>
            <a:r>
              <a:rPr lang="en-IN" b="0" i="0" u="none" strike="noStrike" dirty="0">
                <a:solidFill>
                  <a:srgbClr val="000000"/>
                </a:solidFill>
                <a:effectLst/>
                <a:latin typeface="HelveticaNeue"/>
              </a:rPr>
              <a:t>The follow‐up phase was halted, and the trial was prematurely discontinued because of financial issues</a:t>
            </a:r>
          </a:p>
          <a:p>
            <a:r>
              <a:rPr lang="en-IN" b="0" i="0" u="none" strike="noStrike" dirty="0">
                <a:solidFill>
                  <a:srgbClr val="000000"/>
                </a:solidFill>
                <a:effectLst/>
                <a:latin typeface="HelveticaNeue"/>
              </a:rPr>
              <a:t>The PLAATO device is no longer commercially available</a:t>
            </a:r>
            <a:endParaRPr lang="en-US" dirty="0"/>
          </a:p>
        </p:txBody>
      </p:sp>
    </p:spTree>
    <p:extLst>
      <p:ext uri="{BB962C8B-B14F-4D97-AF65-F5344CB8AC3E}">
        <p14:creationId xmlns:p14="http://schemas.microsoft.com/office/powerpoint/2010/main" val="3681448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6">
            <a:extLst>
              <a:ext uri="{FF2B5EF4-FFF2-40B4-BE49-F238E27FC236}">
                <a16:creationId xmlns:a16="http://schemas.microsoft.com/office/drawing/2014/main" id="{F0DCC097-1DB8-4B6D-85D0-6FBA0E1CA4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E0B58608-23C8-4441-994D-C6823EEE1D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2083506"/>
          </a:xfrm>
          <a:custGeom>
            <a:avLst/>
            <a:gdLst>
              <a:gd name="connsiteX0" fmla="*/ 0 w 12191999"/>
              <a:gd name="connsiteY0" fmla="*/ 0 h 2083506"/>
              <a:gd name="connsiteX1" fmla="*/ 9429748 w 12191999"/>
              <a:gd name="connsiteY1" fmla="*/ 0 h 2083506"/>
              <a:gd name="connsiteX2" fmla="*/ 9429748 w 12191999"/>
              <a:gd name="connsiteY2" fmla="*/ 1 h 2083506"/>
              <a:gd name="connsiteX3" fmla="*/ 12191999 w 12191999"/>
              <a:gd name="connsiteY3" fmla="*/ 1 h 2083506"/>
              <a:gd name="connsiteX4" fmla="*/ 12191999 w 12191999"/>
              <a:gd name="connsiteY4" fmla="*/ 1164372 h 2083506"/>
              <a:gd name="connsiteX5" fmla="*/ 12147852 w 12191999"/>
              <a:gd name="connsiteY5" fmla="*/ 1163783 h 2083506"/>
              <a:gd name="connsiteX6" fmla="*/ 11993604 w 12191999"/>
              <a:gd name="connsiteY6" fmla="*/ 1153496 h 2083506"/>
              <a:gd name="connsiteX7" fmla="*/ 11865319 w 12191999"/>
              <a:gd name="connsiteY7" fmla="*/ 1176624 h 2083506"/>
              <a:gd name="connsiteX8" fmla="*/ 11718353 w 12191999"/>
              <a:gd name="connsiteY8" fmla="*/ 1209136 h 2083506"/>
              <a:gd name="connsiteX9" fmla="*/ 11609067 w 12191999"/>
              <a:gd name="connsiteY9" fmla="*/ 1218512 h 2083506"/>
              <a:gd name="connsiteX10" fmla="*/ 11545958 w 12191999"/>
              <a:gd name="connsiteY10" fmla="*/ 1240430 h 2083506"/>
              <a:gd name="connsiteX11" fmla="*/ 11445770 w 12191999"/>
              <a:gd name="connsiteY11" fmla="*/ 1225780 h 2083506"/>
              <a:gd name="connsiteX12" fmla="*/ 11398842 w 12191999"/>
              <a:gd name="connsiteY12" fmla="*/ 1227250 h 2083506"/>
              <a:gd name="connsiteX13" fmla="*/ 11240093 w 12191999"/>
              <a:gd name="connsiteY13" fmla="*/ 1266797 h 2083506"/>
              <a:gd name="connsiteX14" fmla="*/ 11141364 w 12191999"/>
              <a:gd name="connsiteY14" fmla="*/ 1288059 h 2083506"/>
              <a:gd name="connsiteX15" fmla="*/ 11015396 w 12191999"/>
              <a:gd name="connsiteY15" fmla="*/ 1353104 h 2083506"/>
              <a:gd name="connsiteX16" fmla="*/ 10973905 w 12191999"/>
              <a:gd name="connsiteY16" fmla="*/ 1365109 h 2083506"/>
              <a:gd name="connsiteX17" fmla="*/ 10904858 w 12191999"/>
              <a:gd name="connsiteY17" fmla="*/ 1371966 h 2083506"/>
              <a:gd name="connsiteX18" fmla="*/ 10827883 w 12191999"/>
              <a:gd name="connsiteY18" fmla="*/ 1410270 h 2083506"/>
              <a:gd name="connsiteX19" fmla="*/ 10690996 w 12191999"/>
              <a:gd name="connsiteY19" fmla="*/ 1426394 h 2083506"/>
              <a:gd name="connsiteX20" fmla="*/ 10624461 w 12191999"/>
              <a:gd name="connsiteY20" fmla="*/ 1444283 h 2083506"/>
              <a:gd name="connsiteX21" fmla="*/ 10517208 w 12191999"/>
              <a:gd name="connsiteY21" fmla="*/ 1478947 h 2083506"/>
              <a:gd name="connsiteX22" fmla="*/ 10497937 w 12191999"/>
              <a:gd name="connsiteY22" fmla="*/ 1469831 h 2083506"/>
              <a:gd name="connsiteX23" fmla="*/ 10471201 w 12191999"/>
              <a:gd name="connsiteY23" fmla="*/ 1486037 h 2083506"/>
              <a:gd name="connsiteX24" fmla="*/ 10448263 w 12191999"/>
              <a:gd name="connsiteY24" fmla="*/ 1478223 h 2083506"/>
              <a:gd name="connsiteX25" fmla="*/ 10388089 w 12191999"/>
              <a:gd name="connsiteY25" fmla="*/ 1507175 h 2083506"/>
              <a:gd name="connsiteX26" fmla="*/ 10333720 w 12191999"/>
              <a:gd name="connsiteY26" fmla="*/ 1515848 h 2083506"/>
              <a:gd name="connsiteX27" fmla="*/ 10104338 w 12191999"/>
              <a:gd name="connsiteY27" fmla="*/ 1569424 h 2083506"/>
              <a:gd name="connsiteX28" fmla="*/ 9910445 w 12191999"/>
              <a:gd name="connsiteY28" fmla="*/ 1632275 h 2083506"/>
              <a:gd name="connsiteX29" fmla="*/ 9770872 w 12191999"/>
              <a:gd name="connsiteY29" fmla="*/ 1688088 h 2083506"/>
              <a:gd name="connsiteX30" fmla="*/ 9733849 w 12191999"/>
              <a:gd name="connsiteY30" fmla="*/ 1700034 h 2083506"/>
              <a:gd name="connsiteX31" fmla="*/ 9703714 w 12191999"/>
              <a:gd name="connsiteY31" fmla="*/ 1730093 h 2083506"/>
              <a:gd name="connsiteX32" fmla="*/ 9698351 w 12191999"/>
              <a:gd name="connsiteY32" fmla="*/ 1730377 h 2083506"/>
              <a:gd name="connsiteX33" fmla="*/ 9632895 w 12191999"/>
              <a:gd name="connsiteY33" fmla="*/ 1736363 h 2083506"/>
              <a:gd name="connsiteX34" fmla="*/ 9569107 w 12191999"/>
              <a:gd name="connsiteY34" fmla="*/ 1741010 h 2083506"/>
              <a:gd name="connsiteX35" fmla="*/ 9536451 w 12191999"/>
              <a:gd name="connsiteY35" fmla="*/ 1755120 h 2083506"/>
              <a:gd name="connsiteX36" fmla="*/ 9529385 w 12191999"/>
              <a:gd name="connsiteY36" fmla="*/ 1757515 h 2083506"/>
              <a:gd name="connsiteX37" fmla="*/ 9498527 w 12191999"/>
              <a:gd name="connsiteY37" fmla="*/ 1753117 h 2083506"/>
              <a:gd name="connsiteX38" fmla="*/ 9436642 w 12191999"/>
              <a:gd name="connsiteY38" fmla="*/ 1755478 h 2083506"/>
              <a:gd name="connsiteX39" fmla="*/ 9429748 w 12191999"/>
              <a:gd name="connsiteY39" fmla="*/ 1756317 h 2083506"/>
              <a:gd name="connsiteX40" fmla="*/ 9429748 w 12191999"/>
              <a:gd name="connsiteY40" fmla="*/ 1768745 h 2083506"/>
              <a:gd name="connsiteX41" fmla="*/ 9425802 w 12191999"/>
              <a:gd name="connsiteY41" fmla="*/ 1769273 h 2083506"/>
              <a:gd name="connsiteX42" fmla="*/ 9349763 w 12191999"/>
              <a:gd name="connsiteY42" fmla="*/ 1776107 h 2083506"/>
              <a:gd name="connsiteX43" fmla="*/ 9256503 w 12191999"/>
              <a:gd name="connsiteY43" fmla="*/ 1800699 h 2083506"/>
              <a:gd name="connsiteX44" fmla="*/ 9222873 w 12191999"/>
              <a:gd name="connsiteY44" fmla="*/ 1803003 h 2083506"/>
              <a:gd name="connsiteX45" fmla="*/ 9224095 w 12191999"/>
              <a:gd name="connsiteY45" fmla="*/ 1807355 h 2083506"/>
              <a:gd name="connsiteX46" fmla="*/ 9211603 w 12191999"/>
              <a:gd name="connsiteY46" fmla="*/ 1807675 h 2083506"/>
              <a:gd name="connsiteX47" fmla="*/ 9183719 w 12191999"/>
              <a:gd name="connsiteY47" fmla="*/ 1807781 h 2083506"/>
              <a:gd name="connsiteX48" fmla="*/ 9100221 w 12191999"/>
              <a:gd name="connsiteY48" fmla="*/ 1808989 h 2083506"/>
              <a:gd name="connsiteX49" fmla="*/ 9077439 w 12191999"/>
              <a:gd name="connsiteY49" fmla="*/ 1817333 h 2083506"/>
              <a:gd name="connsiteX50" fmla="*/ 9055889 w 12191999"/>
              <a:gd name="connsiteY50" fmla="*/ 1817464 h 2083506"/>
              <a:gd name="connsiteX51" fmla="*/ 8930912 w 12191999"/>
              <a:gd name="connsiteY51" fmla="*/ 1828648 h 2083506"/>
              <a:gd name="connsiteX52" fmla="*/ 8913729 w 12191999"/>
              <a:gd name="connsiteY52" fmla="*/ 1829483 h 2083506"/>
              <a:gd name="connsiteX53" fmla="*/ 8904423 w 12191999"/>
              <a:gd name="connsiteY53" fmla="*/ 1833234 h 2083506"/>
              <a:gd name="connsiteX54" fmla="*/ 8871099 w 12191999"/>
              <a:gd name="connsiteY54" fmla="*/ 1833979 h 2083506"/>
              <a:gd name="connsiteX55" fmla="*/ 8869557 w 12191999"/>
              <a:gd name="connsiteY55" fmla="*/ 1836113 h 2083506"/>
              <a:gd name="connsiteX56" fmla="*/ 8760021 w 12191999"/>
              <a:gd name="connsiteY56" fmla="*/ 1854442 h 2083506"/>
              <a:gd name="connsiteX57" fmla="*/ 8741254 w 12191999"/>
              <a:gd name="connsiteY57" fmla="*/ 1857469 h 2083506"/>
              <a:gd name="connsiteX58" fmla="*/ 8725039 w 12191999"/>
              <a:gd name="connsiteY58" fmla="*/ 1856552 h 2083506"/>
              <a:gd name="connsiteX59" fmla="*/ 8635265 w 12191999"/>
              <a:gd name="connsiteY59" fmla="*/ 1859168 h 2083506"/>
              <a:gd name="connsiteX60" fmla="*/ 8613911 w 12191999"/>
              <a:gd name="connsiteY60" fmla="*/ 1857561 h 2083506"/>
              <a:gd name="connsiteX61" fmla="*/ 8604931 w 12191999"/>
              <a:gd name="connsiteY61" fmla="*/ 1854170 h 2083506"/>
              <a:gd name="connsiteX62" fmla="*/ 8570171 w 12191999"/>
              <a:gd name="connsiteY62" fmla="*/ 1860579 h 2083506"/>
              <a:gd name="connsiteX63" fmla="*/ 8516537 w 12191999"/>
              <a:gd name="connsiteY63" fmla="*/ 1864971 h 2083506"/>
              <a:gd name="connsiteX64" fmla="*/ 8491046 w 12191999"/>
              <a:gd name="connsiteY64" fmla="*/ 1868141 h 2083506"/>
              <a:gd name="connsiteX65" fmla="*/ 8470478 w 12191999"/>
              <a:gd name="connsiteY65" fmla="*/ 1866216 h 2083506"/>
              <a:gd name="connsiteX66" fmla="*/ 8353433 w 12191999"/>
              <a:gd name="connsiteY66" fmla="*/ 1865729 h 2083506"/>
              <a:gd name="connsiteX67" fmla="*/ 8347675 w 12191999"/>
              <a:gd name="connsiteY67" fmla="*/ 1865075 h 2083506"/>
              <a:gd name="connsiteX68" fmla="*/ 8343939 w 12191999"/>
              <a:gd name="connsiteY68" fmla="*/ 1865677 h 2083506"/>
              <a:gd name="connsiteX69" fmla="*/ 8221566 w 12191999"/>
              <a:gd name="connsiteY69" fmla="*/ 1881148 h 2083506"/>
              <a:gd name="connsiteX70" fmla="*/ 8066095 w 12191999"/>
              <a:gd name="connsiteY70" fmla="*/ 1919902 h 2083506"/>
              <a:gd name="connsiteX71" fmla="*/ 8044849 w 12191999"/>
              <a:gd name="connsiteY71" fmla="*/ 1916308 h 2083506"/>
              <a:gd name="connsiteX72" fmla="*/ 8041142 w 12191999"/>
              <a:gd name="connsiteY72" fmla="*/ 1915506 h 2083506"/>
              <a:gd name="connsiteX73" fmla="*/ 8022159 w 12191999"/>
              <a:gd name="connsiteY73" fmla="*/ 1911521 h 2083506"/>
              <a:gd name="connsiteX74" fmla="*/ 7944932 w 12191999"/>
              <a:gd name="connsiteY74" fmla="*/ 1917265 h 2083506"/>
              <a:gd name="connsiteX75" fmla="*/ 7879011 w 12191999"/>
              <a:gd name="connsiteY75" fmla="*/ 1928570 h 2083506"/>
              <a:gd name="connsiteX76" fmla="*/ 7865529 w 12191999"/>
              <a:gd name="connsiteY76" fmla="*/ 1934399 h 2083506"/>
              <a:gd name="connsiteX77" fmla="*/ 7774801 w 12191999"/>
              <a:gd name="connsiteY77" fmla="*/ 1947969 h 2083506"/>
              <a:gd name="connsiteX78" fmla="*/ 7748398 w 12191999"/>
              <a:gd name="connsiteY78" fmla="*/ 1955982 h 2083506"/>
              <a:gd name="connsiteX79" fmla="*/ 7740684 w 12191999"/>
              <a:gd name="connsiteY79" fmla="*/ 1955717 h 2083506"/>
              <a:gd name="connsiteX80" fmla="*/ 7712976 w 12191999"/>
              <a:gd name="connsiteY80" fmla="*/ 1960442 h 2083506"/>
              <a:gd name="connsiteX81" fmla="*/ 7699956 w 12191999"/>
              <a:gd name="connsiteY81" fmla="*/ 1966104 h 2083506"/>
              <a:gd name="connsiteX82" fmla="*/ 7684158 w 12191999"/>
              <a:gd name="connsiteY82" fmla="*/ 1962927 h 2083506"/>
              <a:gd name="connsiteX83" fmla="*/ 7643109 w 12191999"/>
              <a:gd name="connsiteY83" fmla="*/ 1964400 h 2083506"/>
              <a:gd name="connsiteX84" fmla="*/ 7630180 w 12191999"/>
              <a:gd name="connsiteY84" fmla="*/ 1970266 h 2083506"/>
              <a:gd name="connsiteX85" fmla="*/ 7609131 w 12191999"/>
              <a:gd name="connsiteY85" fmla="*/ 1971774 h 2083506"/>
              <a:gd name="connsiteX86" fmla="*/ 7555555 w 12191999"/>
              <a:gd name="connsiteY86" fmla="*/ 1969491 h 2083506"/>
              <a:gd name="connsiteX87" fmla="*/ 7520919 w 12191999"/>
              <a:gd name="connsiteY87" fmla="*/ 1970177 h 2083506"/>
              <a:gd name="connsiteX88" fmla="*/ 7456258 w 12191999"/>
              <a:gd name="connsiteY88" fmla="*/ 1960468 h 2083506"/>
              <a:gd name="connsiteX89" fmla="*/ 7393047 w 12191999"/>
              <a:gd name="connsiteY89" fmla="*/ 1952408 h 2083506"/>
              <a:gd name="connsiteX90" fmla="*/ 7199912 w 12191999"/>
              <a:gd name="connsiteY90" fmla="*/ 1959913 h 2083506"/>
              <a:gd name="connsiteX91" fmla="*/ 7146774 w 12191999"/>
              <a:gd name="connsiteY91" fmla="*/ 1956641 h 2083506"/>
              <a:gd name="connsiteX92" fmla="*/ 7122244 w 12191999"/>
              <a:gd name="connsiteY92" fmla="*/ 1953891 h 2083506"/>
              <a:gd name="connsiteX93" fmla="*/ 7032241 w 12191999"/>
              <a:gd name="connsiteY93" fmla="*/ 1962723 h 2083506"/>
              <a:gd name="connsiteX94" fmla="*/ 6941492 w 12191999"/>
              <a:gd name="connsiteY94" fmla="*/ 1976868 h 2083506"/>
              <a:gd name="connsiteX95" fmla="*/ 6906514 w 12191999"/>
              <a:gd name="connsiteY95" fmla="*/ 1968589 h 2083506"/>
              <a:gd name="connsiteX96" fmla="*/ 6826395 w 12191999"/>
              <a:gd name="connsiteY96" fmla="*/ 1974141 h 2083506"/>
              <a:gd name="connsiteX97" fmla="*/ 6716431 w 12191999"/>
              <a:gd name="connsiteY97" fmla="*/ 2004297 h 2083506"/>
              <a:gd name="connsiteX98" fmla="*/ 6569607 w 12191999"/>
              <a:gd name="connsiteY98" fmla="*/ 2015496 h 2083506"/>
              <a:gd name="connsiteX99" fmla="*/ 6561430 w 12191999"/>
              <a:gd name="connsiteY99" fmla="*/ 2020996 h 2083506"/>
              <a:gd name="connsiteX100" fmla="*/ 6549371 w 12191999"/>
              <a:gd name="connsiteY100" fmla="*/ 2024747 h 2083506"/>
              <a:gd name="connsiteX101" fmla="*/ 6547040 w 12191999"/>
              <a:gd name="connsiteY101" fmla="*/ 2024474 h 2083506"/>
              <a:gd name="connsiteX102" fmla="*/ 6530482 w 12191999"/>
              <a:gd name="connsiteY102" fmla="*/ 2026659 h 2083506"/>
              <a:gd name="connsiteX103" fmla="*/ 6528565 w 12191999"/>
              <a:gd name="connsiteY103" fmla="*/ 2028600 h 2083506"/>
              <a:gd name="connsiteX104" fmla="*/ 6517741 w 12191999"/>
              <a:gd name="connsiteY104" fmla="*/ 2030558 h 2083506"/>
              <a:gd name="connsiteX105" fmla="*/ 6497855 w 12191999"/>
              <a:gd name="connsiteY105" fmla="*/ 2035650 h 2083506"/>
              <a:gd name="connsiteX106" fmla="*/ 6492785 w 12191999"/>
              <a:gd name="connsiteY106" fmla="*/ 2035444 h 2083506"/>
              <a:gd name="connsiteX107" fmla="*/ 6460692 w 12191999"/>
              <a:gd name="connsiteY107" fmla="*/ 2041321 h 2083506"/>
              <a:gd name="connsiteX108" fmla="*/ 6459609 w 12191999"/>
              <a:gd name="connsiteY108" fmla="*/ 2040851 h 2083506"/>
              <a:gd name="connsiteX109" fmla="*/ 6447765 w 12191999"/>
              <a:gd name="connsiteY109" fmla="*/ 2040102 h 2083506"/>
              <a:gd name="connsiteX110" fmla="*/ 6426590 w 12191999"/>
              <a:gd name="connsiteY110" fmla="*/ 2039928 h 2083506"/>
              <a:gd name="connsiteX111" fmla="*/ 6401693 w 12191999"/>
              <a:gd name="connsiteY111" fmla="*/ 2033537 h 2083506"/>
              <a:gd name="connsiteX112" fmla="*/ 6387141 w 12191999"/>
              <a:gd name="connsiteY112" fmla="*/ 2033161 h 2083506"/>
              <a:gd name="connsiteX113" fmla="*/ 6357846 w 12191999"/>
              <a:gd name="connsiteY113" fmla="*/ 2036782 h 2083506"/>
              <a:gd name="connsiteX114" fmla="*/ 6342914 w 12191999"/>
              <a:gd name="connsiteY114" fmla="*/ 2037585 h 2083506"/>
              <a:gd name="connsiteX115" fmla="*/ 6336300 w 12191999"/>
              <a:gd name="connsiteY115" fmla="*/ 2038781 h 2083506"/>
              <a:gd name="connsiteX116" fmla="*/ 6317178 w 12191999"/>
              <a:gd name="connsiteY116" fmla="*/ 2038968 h 2083506"/>
              <a:gd name="connsiteX117" fmla="*/ 6161427 w 12191999"/>
              <a:gd name="connsiteY117" fmla="*/ 2047338 h 2083506"/>
              <a:gd name="connsiteX118" fmla="*/ 6097339 w 12191999"/>
              <a:gd name="connsiteY118" fmla="*/ 2082438 h 2083506"/>
              <a:gd name="connsiteX119" fmla="*/ 6079059 w 12191999"/>
              <a:gd name="connsiteY119" fmla="*/ 2081299 h 2083506"/>
              <a:gd name="connsiteX120" fmla="*/ 5998439 w 12191999"/>
              <a:gd name="connsiteY120" fmla="*/ 2070958 h 2083506"/>
              <a:gd name="connsiteX121" fmla="*/ 5904290 w 12191999"/>
              <a:gd name="connsiteY121" fmla="*/ 2070255 h 2083506"/>
              <a:gd name="connsiteX122" fmla="*/ 5814867 w 12191999"/>
              <a:gd name="connsiteY122" fmla="*/ 2079032 h 2083506"/>
              <a:gd name="connsiteX123" fmla="*/ 5725743 w 12191999"/>
              <a:gd name="connsiteY123" fmla="*/ 2070558 h 2083506"/>
              <a:gd name="connsiteX124" fmla="*/ 5650546 w 12191999"/>
              <a:gd name="connsiteY124" fmla="*/ 2052412 h 2083506"/>
              <a:gd name="connsiteX125" fmla="*/ 5581284 w 12191999"/>
              <a:gd name="connsiteY125" fmla="*/ 2023175 h 2083506"/>
              <a:gd name="connsiteX126" fmla="*/ 5572593 w 12191999"/>
              <a:gd name="connsiteY126" fmla="*/ 2018391 h 2083506"/>
              <a:gd name="connsiteX127" fmla="*/ 5548580 w 12191999"/>
              <a:gd name="connsiteY127" fmla="*/ 2016951 h 2083506"/>
              <a:gd name="connsiteX128" fmla="*/ 5471173 w 12191999"/>
              <a:gd name="connsiteY128" fmla="*/ 2018786 h 2083506"/>
              <a:gd name="connsiteX129" fmla="*/ 5340320 w 12191999"/>
              <a:gd name="connsiteY129" fmla="*/ 2037611 h 2083506"/>
              <a:gd name="connsiteX130" fmla="*/ 5254376 w 12191999"/>
              <a:gd name="connsiteY130" fmla="*/ 2042928 h 2083506"/>
              <a:gd name="connsiteX131" fmla="*/ 5258035 w 12191999"/>
              <a:gd name="connsiteY131" fmla="*/ 2035649 h 2083506"/>
              <a:gd name="connsiteX132" fmla="*/ 5230622 w 12191999"/>
              <a:gd name="connsiteY132" fmla="*/ 2024576 h 2083506"/>
              <a:gd name="connsiteX133" fmla="*/ 5026203 w 12191999"/>
              <a:gd name="connsiteY133" fmla="*/ 2030162 h 2083506"/>
              <a:gd name="connsiteX134" fmla="*/ 4973988 w 12191999"/>
              <a:gd name="connsiteY134" fmla="*/ 2026668 h 2083506"/>
              <a:gd name="connsiteX135" fmla="*/ 4928030 w 12191999"/>
              <a:gd name="connsiteY135" fmla="*/ 2033642 h 2083506"/>
              <a:gd name="connsiteX136" fmla="*/ 4908970 w 12191999"/>
              <a:gd name="connsiteY136" fmla="*/ 2030033 h 2083506"/>
              <a:gd name="connsiteX137" fmla="*/ 4905679 w 12191999"/>
              <a:gd name="connsiteY137" fmla="*/ 2029300 h 2083506"/>
              <a:gd name="connsiteX138" fmla="*/ 4892525 w 12191999"/>
              <a:gd name="connsiteY138" fmla="*/ 2028768 h 2083506"/>
              <a:gd name="connsiteX139" fmla="*/ 4888818 w 12191999"/>
              <a:gd name="connsiteY139" fmla="*/ 2025619 h 2083506"/>
              <a:gd name="connsiteX140" fmla="*/ 4869018 w 12191999"/>
              <a:gd name="connsiteY140" fmla="*/ 2022668 h 2083506"/>
              <a:gd name="connsiteX141" fmla="*/ 4844804 w 12191999"/>
              <a:gd name="connsiteY141" fmla="*/ 2022527 h 2083506"/>
              <a:gd name="connsiteX142" fmla="*/ 4758778 w 12191999"/>
              <a:gd name="connsiteY142" fmla="*/ 2021694 h 2083506"/>
              <a:gd name="connsiteX143" fmla="*/ 4744748 w 12191999"/>
              <a:gd name="connsiteY143" fmla="*/ 2023396 h 2083506"/>
              <a:gd name="connsiteX144" fmla="*/ 4698956 w 12191999"/>
              <a:gd name="connsiteY144" fmla="*/ 2020558 h 2083506"/>
              <a:gd name="connsiteX145" fmla="*/ 4658147 w 12191999"/>
              <a:gd name="connsiteY145" fmla="*/ 2019920 h 2083506"/>
              <a:gd name="connsiteX146" fmla="*/ 4631706 w 12191999"/>
              <a:gd name="connsiteY146" fmla="*/ 2021274 h 2083506"/>
              <a:gd name="connsiteX147" fmla="*/ 4624776 w 12191999"/>
              <a:gd name="connsiteY147" fmla="*/ 2020152 h 2083506"/>
              <a:gd name="connsiteX148" fmla="*/ 4598150 w 12191999"/>
              <a:gd name="connsiteY148" fmla="*/ 2019429 h 2083506"/>
              <a:gd name="connsiteX149" fmla="*/ 4584588 w 12191999"/>
              <a:gd name="connsiteY149" fmla="*/ 2021092 h 2083506"/>
              <a:gd name="connsiteX150" fmla="*/ 4571203 w 12191999"/>
              <a:gd name="connsiteY150" fmla="*/ 2017263 h 2083506"/>
              <a:gd name="connsiteX151" fmla="*/ 4567930 w 12191999"/>
              <a:gd name="connsiteY151" fmla="*/ 2014458 h 2083506"/>
              <a:gd name="connsiteX152" fmla="*/ 4548984 w 12191999"/>
              <a:gd name="connsiteY152" fmla="*/ 2015717 h 2083506"/>
              <a:gd name="connsiteX153" fmla="*/ 4533451 w 12191999"/>
              <a:gd name="connsiteY153" fmla="*/ 2012976 h 2083506"/>
              <a:gd name="connsiteX154" fmla="*/ 4519910 w 12191999"/>
              <a:gd name="connsiteY154" fmla="*/ 2014768 h 2083506"/>
              <a:gd name="connsiteX155" fmla="*/ 4514290 w 12191999"/>
              <a:gd name="connsiteY155" fmla="*/ 2014364 h 2083506"/>
              <a:gd name="connsiteX156" fmla="*/ 4500320 w 12191999"/>
              <a:gd name="connsiteY156" fmla="*/ 2013007 h 2083506"/>
              <a:gd name="connsiteX157" fmla="*/ 4476219 w 12191999"/>
              <a:gd name="connsiteY157" fmla="*/ 2009993 h 2083506"/>
              <a:gd name="connsiteX158" fmla="*/ 4468701 w 12191999"/>
              <a:gd name="connsiteY158" fmla="*/ 2009574 h 2083506"/>
              <a:gd name="connsiteX159" fmla="*/ 4452333 w 12191999"/>
              <a:gd name="connsiteY159" fmla="*/ 2004964 h 2083506"/>
              <a:gd name="connsiteX160" fmla="*/ 4420644 w 12191999"/>
              <a:gd name="connsiteY160" fmla="*/ 2001021 h 2083506"/>
              <a:gd name="connsiteX161" fmla="*/ 4364856 w 12191999"/>
              <a:gd name="connsiteY161" fmla="*/ 1987267 h 2083506"/>
              <a:gd name="connsiteX162" fmla="*/ 4332062 w 12191999"/>
              <a:gd name="connsiteY162" fmla="*/ 1980703 h 2083506"/>
              <a:gd name="connsiteX163" fmla="*/ 4309876 w 12191999"/>
              <a:gd name="connsiteY163" fmla="*/ 1974653 h 2083506"/>
              <a:gd name="connsiteX164" fmla="*/ 4244391 w 12191999"/>
              <a:gd name="connsiteY164" fmla="*/ 1966109 h 2083506"/>
              <a:gd name="connsiteX165" fmla="*/ 4132071 w 12191999"/>
              <a:gd name="connsiteY165" fmla="*/ 1954813 h 2083506"/>
              <a:gd name="connsiteX166" fmla="*/ 4109069 w 12191999"/>
              <a:gd name="connsiteY166" fmla="*/ 1951778 h 2083506"/>
              <a:gd name="connsiteX167" fmla="*/ 4092908 w 12191999"/>
              <a:gd name="connsiteY167" fmla="*/ 1946662 h 2083506"/>
              <a:gd name="connsiteX168" fmla="*/ 4092306 w 12191999"/>
              <a:gd name="connsiteY168" fmla="*/ 1943291 h 2083506"/>
              <a:gd name="connsiteX169" fmla="*/ 4080234 w 12191999"/>
              <a:gd name="connsiteY169" fmla="*/ 1941219 h 2083506"/>
              <a:gd name="connsiteX170" fmla="*/ 4077778 w 12191999"/>
              <a:gd name="connsiteY170" fmla="*/ 1940145 h 2083506"/>
              <a:gd name="connsiteX171" fmla="*/ 4062936 w 12191999"/>
              <a:gd name="connsiteY171" fmla="*/ 1934506 h 2083506"/>
              <a:gd name="connsiteX172" fmla="*/ 4012506 w 12191999"/>
              <a:gd name="connsiteY172" fmla="*/ 1935475 h 2083506"/>
              <a:gd name="connsiteX173" fmla="*/ 3965880 w 12191999"/>
              <a:gd name="connsiteY173" fmla="*/ 1925968 h 2083506"/>
              <a:gd name="connsiteX174" fmla="*/ 3765338 w 12191999"/>
              <a:gd name="connsiteY174" fmla="*/ 1906649 h 2083506"/>
              <a:gd name="connsiteX175" fmla="*/ 3749493 w 12191999"/>
              <a:gd name="connsiteY175" fmla="*/ 1893071 h 2083506"/>
              <a:gd name="connsiteX176" fmla="*/ 3672704 w 12191999"/>
              <a:gd name="connsiteY176" fmla="*/ 1881383 h 2083506"/>
              <a:gd name="connsiteX177" fmla="*/ 3530082 w 12191999"/>
              <a:gd name="connsiteY177" fmla="*/ 1883187 h 2083506"/>
              <a:gd name="connsiteX178" fmla="*/ 3387664 w 12191999"/>
              <a:gd name="connsiteY178" fmla="*/ 1862579 h 2083506"/>
              <a:gd name="connsiteX179" fmla="*/ 3371681 w 12191999"/>
              <a:gd name="connsiteY179" fmla="*/ 1865293 h 2083506"/>
              <a:gd name="connsiteX180" fmla="*/ 3355305 w 12191999"/>
              <a:gd name="connsiteY180" fmla="*/ 1865842 h 2083506"/>
              <a:gd name="connsiteX181" fmla="*/ 3353790 w 12191999"/>
              <a:gd name="connsiteY181" fmla="*/ 1865158 h 2083506"/>
              <a:gd name="connsiteX182" fmla="*/ 3336210 w 12191999"/>
              <a:gd name="connsiteY182" fmla="*/ 1863564 h 2083506"/>
              <a:gd name="connsiteX183" fmla="*/ 3331381 w 12191999"/>
              <a:gd name="connsiteY183" fmla="*/ 1864716 h 2083506"/>
              <a:gd name="connsiteX184" fmla="*/ 3319012 w 12191999"/>
              <a:gd name="connsiteY184" fmla="*/ 1864093 h 2083506"/>
              <a:gd name="connsiteX185" fmla="*/ 3293818 w 12191999"/>
              <a:gd name="connsiteY185" fmla="*/ 1864135 h 2083506"/>
              <a:gd name="connsiteX186" fmla="*/ 3289881 w 12191999"/>
              <a:gd name="connsiteY186" fmla="*/ 1862954 h 2083506"/>
              <a:gd name="connsiteX187" fmla="*/ 3253090 w 12191999"/>
              <a:gd name="connsiteY187" fmla="*/ 1861164 h 2083506"/>
              <a:gd name="connsiteX188" fmla="*/ 3252949 w 12191999"/>
              <a:gd name="connsiteY188" fmla="*/ 1860574 h 2083506"/>
              <a:gd name="connsiteX189" fmla="*/ 3244187 w 12191999"/>
              <a:gd name="connsiteY189" fmla="*/ 1857604 h 2083506"/>
              <a:gd name="connsiteX190" fmla="*/ 3246570 w 12191999"/>
              <a:gd name="connsiteY190" fmla="*/ 1852946 h 2083506"/>
              <a:gd name="connsiteX191" fmla="*/ 3237810 w 12191999"/>
              <a:gd name="connsiteY191" fmla="*/ 1853064 h 2083506"/>
              <a:gd name="connsiteX192" fmla="*/ 3230822 w 12191999"/>
              <a:gd name="connsiteY192" fmla="*/ 1855474 h 2083506"/>
              <a:gd name="connsiteX193" fmla="*/ 3136549 w 12191999"/>
              <a:gd name="connsiteY193" fmla="*/ 1874037 h 2083506"/>
              <a:gd name="connsiteX194" fmla="*/ 2845754 w 12191999"/>
              <a:gd name="connsiteY194" fmla="*/ 1910932 h 2083506"/>
              <a:gd name="connsiteX195" fmla="*/ 2786878 w 12191999"/>
              <a:gd name="connsiteY195" fmla="*/ 1917162 h 2083506"/>
              <a:gd name="connsiteX196" fmla="*/ 2725298 w 12191999"/>
              <a:gd name="connsiteY196" fmla="*/ 1912340 h 2083506"/>
              <a:gd name="connsiteX197" fmla="*/ 2697754 w 12191999"/>
              <a:gd name="connsiteY197" fmla="*/ 1914863 h 2083506"/>
              <a:gd name="connsiteX198" fmla="*/ 2568063 w 12191999"/>
              <a:gd name="connsiteY198" fmla="*/ 1936283 h 2083506"/>
              <a:gd name="connsiteX199" fmla="*/ 2489784 w 12191999"/>
              <a:gd name="connsiteY199" fmla="*/ 1943720 h 2083506"/>
              <a:gd name="connsiteX200" fmla="*/ 2458978 w 12191999"/>
              <a:gd name="connsiteY200" fmla="*/ 1938095 h 2083506"/>
              <a:gd name="connsiteX201" fmla="*/ 2318712 w 12191999"/>
              <a:gd name="connsiteY201" fmla="*/ 1934474 h 2083506"/>
              <a:gd name="connsiteX202" fmla="*/ 2268709 w 12191999"/>
              <a:gd name="connsiteY202" fmla="*/ 1940521 h 2083506"/>
              <a:gd name="connsiteX203" fmla="*/ 2264080 w 12191999"/>
              <a:gd name="connsiteY203" fmla="*/ 1941232 h 2083506"/>
              <a:gd name="connsiteX204" fmla="*/ 2254684 w 12191999"/>
              <a:gd name="connsiteY204" fmla="*/ 1943524 h 2083506"/>
              <a:gd name="connsiteX205" fmla="*/ 2252523 w 12191999"/>
              <a:gd name="connsiteY205" fmla="*/ 1943004 h 2083506"/>
              <a:gd name="connsiteX206" fmla="*/ 2173350 w 12191999"/>
              <a:gd name="connsiteY206" fmla="*/ 1929202 h 2083506"/>
              <a:gd name="connsiteX207" fmla="*/ 2155266 w 12191999"/>
              <a:gd name="connsiteY207" fmla="*/ 1920267 h 2083506"/>
              <a:gd name="connsiteX208" fmla="*/ 2091013 w 12191999"/>
              <a:gd name="connsiteY208" fmla="*/ 1914631 h 2083506"/>
              <a:gd name="connsiteX209" fmla="*/ 2030712 w 12191999"/>
              <a:gd name="connsiteY209" fmla="*/ 1897690 h 2083506"/>
              <a:gd name="connsiteX210" fmla="*/ 1908838 w 12191999"/>
              <a:gd name="connsiteY210" fmla="*/ 1892222 h 2083506"/>
              <a:gd name="connsiteX211" fmla="*/ 1877796 w 12191999"/>
              <a:gd name="connsiteY211" fmla="*/ 1883887 h 2083506"/>
              <a:gd name="connsiteX212" fmla="*/ 1875824 w 12191999"/>
              <a:gd name="connsiteY212" fmla="*/ 1879265 h 2083506"/>
              <a:gd name="connsiteX213" fmla="*/ 1823048 w 12191999"/>
              <a:gd name="connsiteY213" fmla="*/ 1881064 h 2083506"/>
              <a:gd name="connsiteX214" fmla="*/ 1765736 w 12191999"/>
              <a:gd name="connsiteY214" fmla="*/ 1856578 h 2083506"/>
              <a:gd name="connsiteX215" fmla="*/ 1725669 w 12191999"/>
              <a:gd name="connsiteY215" fmla="*/ 1833744 h 2083506"/>
              <a:gd name="connsiteX216" fmla="*/ 1725216 w 12191999"/>
              <a:gd name="connsiteY216" fmla="*/ 1829447 h 2083506"/>
              <a:gd name="connsiteX217" fmla="*/ 1721485 w 12191999"/>
              <a:gd name="connsiteY217" fmla="*/ 1828960 h 2083506"/>
              <a:gd name="connsiteX218" fmla="*/ 1717786 w 12191999"/>
              <a:gd name="connsiteY218" fmla="*/ 1832224 h 2083506"/>
              <a:gd name="connsiteX219" fmla="*/ 1689907 w 12191999"/>
              <a:gd name="connsiteY219" fmla="*/ 1825425 h 2083506"/>
              <a:gd name="connsiteX220" fmla="*/ 1688093 w 12191999"/>
              <a:gd name="connsiteY220" fmla="*/ 1817391 h 2083506"/>
              <a:gd name="connsiteX221" fmla="*/ 1496789 w 12191999"/>
              <a:gd name="connsiteY221" fmla="*/ 1805297 h 2083506"/>
              <a:gd name="connsiteX222" fmla="*/ 1392839 w 12191999"/>
              <a:gd name="connsiteY222" fmla="*/ 1758649 h 2083506"/>
              <a:gd name="connsiteX223" fmla="*/ 1360872 w 12191999"/>
              <a:gd name="connsiteY223" fmla="*/ 1752441 h 2083506"/>
              <a:gd name="connsiteX224" fmla="*/ 1313885 w 12191999"/>
              <a:gd name="connsiteY224" fmla="*/ 1731785 h 2083506"/>
              <a:gd name="connsiteX225" fmla="*/ 1247665 w 12191999"/>
              <a:gd name="connsiteY225" fmla="*/ 1727765 h 2083506"/>
              <a:gd name="connsiteX226" fmla="*/ 1196850 w 12191999"/>
              <a:gd name="connsiteY226" fmla="*/ 1729622 h 2083506"/>
              <a:gd name="connsiteX227" fmla="*/ 1168728 w 12191999"/>
              <a:gd name="connsiteY227" fmla="*/ 1728550 h 2083506"/>
              <a:gd name="connsiteX228" fmla="*/ 1096918 w 12191999"/>
              <a:gd name="connsiteY228" fmla="*/ 1721485 h 2083506"/>
              <a:gd name="connsiteX229" fmla="*/ 1094082 w 12191999"/>
              <a:gd name="connsiteY229" fmla="*/ 1720113 h 2083506"/>
              <a:gd name="connsiteX230" fmla="*/ 1040782 w 12191999"/>
              <a:gd name="connsiteY230" fmla="*/ 1721762 h 2083506"/>
              <a:gd name="connsiteX231" fmla="*/ 955980 w 12191999"/>
              <a:gd name="connsiteY231" fmla="*/ 1719289 h 2083506"/>
              <a:gd name="connsiteX232" fmla="*/ 926108 w 12191999"/>
              <a:gd name="connsiteY232" fmla="*/ 1715917 h 2083506"/>
              <a:gd name="connsiteX233" fmla="*/ 876049 w 12191999"/>
              <a:gd name="connsiteY233" fmla="*/ 1710422 h 2083506"/>
              <a:gd name="connsiteX234" fmla="*/ 839194 w 12191999"/>
              <a:gd name="connsiteY234" fmla="*/ 1700176 h 2083506"/>
              <a:gd name="connsiteX235" fmla="*/ 797112 w 12191999"/>
              <a:gd name="connsiteY235" fmla="*/ 1698014 h 2083506"/>
              <a:gd name="connsiteX236" fmla="*/ 786610 w 12191999"/>
              <a:gd name="connsiteY236" fmla="*/ 1705455 h 2083506"/>
              <a:gd name="connsiteX237" fmla="*/ 741833 w 12191999"/>
              <a:gd name="connsiteY237" fmla="*/ 1700566 h 2083506"/>
              <a:gd name="connsiteX238" fmla="*/ 673985 w 12191999"/>
              <a:gd name="connsiteY238" fmla="*/ 1692278 h 2083506"/>
              <a:gd name="connsiteX239" fmla="*/ 634665 w 12191999"/>
              <a:gd name="connsiteY239" fmla="*/ 1689550 h 2083506"/>
              <a:gd name="connsiteX240" fmla="*/ 527471 w 12191999"/>
              <a:gd name="connsiteY240" fmla="*/ 1679869 h 2083506"/>
              <a:gd name="connsiteX241" fmla="*/ 420260 w 12191999"/>
              <a:gd name="connsiteY241" fmla="*/ 1668475 h 2083506"/>
              <a:gd name="connsiteX242" fmla="*/ 357630 w 12191999"/>
              <a:gd name="connsiteY242" fmla="*/ 1652142 h 2083506"/>
              <a:gd name="connsiteX243" fmla="*/ 269407 w 12191999"/>
              <a:gd name="connsiteY243" fmla="*/ 1643812 h 2083506"/>
              <a:gd name="connsiteX244" fmla="*/ 254769 w 12191999"/>
              <a:gd name="connsiteY244" fmla="*/ 1641013 h 2083506"/>
              <a:gd name="connsiteX245" fmla="*/ 150763 w 12191999"/>
              <a:gd name="connsiteY245" fmla="*/ 1628143 h 2083506"/>
              <a:gd name="connsiteX246" fmla="*/ 29133 w 12191999"/>
              <a:gd name="connsiteY246" fmla="*/ 1626172 h 2083506"/>
              <a:gd name="connsiteX247" fmla="*/ 0 w 12191999"/>
              <a:gd name="connsiteY247" fmla="*/ 1619589 h 2083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Lst>
            <a:rect l="l" t="t" r="r" b="b"/>
            <a:pathLst>
              <a:path w="12191999" h="2083506">
                <a:moveTo>
                  <a:pt x="0" y="0"/>
                </a:moveTo>
                <a:lnTo>
                  <a:pt x="9429748" y="0"/>
                </a:lnTo>
                <a:lnTo>
                  <a:pt x="9429748" y="1"/>
                </a:lnTo>
                <a:lnTo>
                  <a:pt x="12191999" y="1"/>
                </a:lnTo>
                <a:lnTo>
                  <a:pt x="12191999" y="1164372"/>
                </a:lnTo>
                <a:lnTo>
                  <a:pt x="12147852" y="1163783"/>
                </a:lnTo>
                <a:cubicBezTo>
                  <a:pt x="12063101" y="1189107"/>
                  <a:pt x="12045020" y="1156925"/>
                  <a:pt x="11993604" y="1153496"/>
                </a:cubicBezTo>
                <a:cubicBezTo>
                  <a:pt x="11954216" y="1165241"/>
                  <a:pt x="11911195" y="1167350"/>
                  <a:pt x="11865319" y="1176624"/>
                </a:cubicBezTo>
                <a:cubicBezTo>
                  <a:pt x="11822513" y="1184682"/>
                  <a:pt x="11766915" y="1201558"/>
                  <a:pt x="11718353" y="1209136"/>
                </a:cubicBezTo>
                <a:cubicBezTo>
                  <a:pt x="11675379" y="1217463"/>
                  <a:pt x="11638007" y="1216639"/>
                  <a:pt x="11609067" y="1218512"/>
                </a:cubicBezTo>
                <a:cubicBezTo>
                  <a:pt x="11597582" y="1221322"/>
                  <a:pt x="11554280" y="1243577"/>
                  <a:pt x="11545958" y="1240430"/>
                </a:cubicBezTo>
                <a:lnTo>
                  <a:pt x="11445770" y="1225780"/>
                </a:lnTo>
                <a:cubicBezTo>
                  <a:pt x="11425543" y="1230782"/>
                  <a:pt x="11413740" y="1222096"/>
                  <a:pt x="11398842" y="1227250"/>
                </a:cubicBezTo>
                <a:cubicBezTo>
                  <a:pt x="11367060" y="1233093"/>
                  <a:pt x="11269285" y="1263712"/>
                  <a:pt x="11240093" y="1266797"/>
                </a:cubicBezTo>
                <a:cubicBezTo>
                  <a:pt x="11197297" y="1273685"/>
                  <a:pt x="11181311" y="1272682"/>
                  <a:pt x="11141364" y="1288059"/>
                </a:cubicBezTo>
                <a:cubicBezTo>
                  <a:pt x="11099891" y="1305386"/>
                  <a:pt x="11051533" y="1319157"/>
                  <a:pt x="11015396" y="1353104"/>
                </a:cubicBezTo>
                <a:cubicBezTo>
                  <a:pt x="11009424" y="1362217"/>
                  <a:pt x="10992328" y="1361966"/>
                  <a:pt x="10973905" y="1365109"/>
                </a:cubicBezTo>
                <a:cubicBezTo>
                  <a:pt x="10955482" y="1368254"/>
                  <a:pt x="10907369" y="1372817"/>
                  <a:pt x="10904858" y="1371966"/>
                </a:cubicBezTo>
                <a:cubicBezTo>
                  <a:pt x="10880521" y="1379494"/>
                  <a:pt x="10873670" y="1399734"/>
                  <a:pt x="10827883" y="1410270"/>
                </a:cubicBezTo>
                <a:cubicBezTo>
                  <a:pt x="10790248" y="1415655"/>
                  <a:pt x="10724899" y="1420726"/>
                  <a:pt x="10690996" y="1426394"/>
                </a:cubicBezTo>
                <a:cubicBezTo>
                  <a:pt x="10676463" y="1423331"/>
                  <a:pt x="10634514" y="1436908"/>
                  <a:pt x="10624461" y="1444283"/>
                </a:cubicBezTo>
                <a:cubicBezTo>
                  <a:pt x="10601952" y="1468442"/>
                  <a:pt x="10536224" y="1460228"/>
                  <a:pt x="10517208" y="1478947"/>
                </a:cubicBezTo>
                <a:cubicBezTo>
                  <a:pt x="10509508" y="1482271"/>
                  <a:pt x="10505833" y="1468818"/>
                  <a:pt x="10497937" y="1469831"/>
                </a:cubicBezTo>
                <a:lnTo>
                  <a:pt x="10471201" y="1486037"/>
                </a:lnTo>
                <a:lnTo>
                  <a:pt x="10448263" y="1478223"/>
                </a:lnTo>
                <a:lnTo>
                  <a:pt x="10388089" y="1507175"/>
                </a:lnTo>
                <a:cubicBezTo>
                  <a:pt x="10350285" y="1513081"/>
                  <a:pt x="10383281" y="1526586"/>
                  <a:pt x="10333720" y="1515848"/>
                </a:cubicBezTo>
                <a:cubicBezTo>
                  <a:pt x="10286428" y="1526223"/>
                  <a:pt x="10174884" y="1550019"/>
                  <a:pt x="10104338" y="1569424"/>
                </a:cubicBezTo>
                <a:cubicBezTo>
                  <a:pt x="10066963" y="1581564"/>
                  <a:pt x="9967395" y="1605712"/>
                  <a:pt x="9910445" y="1632275"/>
                </a:cubicBezTo>
                <a:cubicBezTo>
                  <a:pt x="9856131" y="1644130"/>
                  <a:pt x="9831118" y="1689967"/>
                  <a:pt x="9770872" y="1688088"/>
                </a:cubicBezTo>
                <a:cubicBezTo>
                  <a:pt x="9769882" y="1691843"/>
                  <a:pt x="9737016" y="1697044"/>
                  <a:pt x="9733849" y="1700034"/>
                </a:cubicBezTo>
                <a:lnTo>
                  <a:pt x="9703714" y="1730093"/>
                </a:lnTo>
                <a:lnTo>
                  <a:pt x="9698351" y="1730377"/>
                </a:lnTo>
                <a:lnTo>
                  <a:pt x="9632895" y="1736363"/>
                </a:lnTo>
                <a:lnTo>
                  <a:pt x="9569107" y="1741010"/>
                </a:lnTo>
                <a:cubicBezTo>
                  <a:pt x="9558961" y="1745882"/>
                  <a:pt x="9548028" y="1750646"/>
                  <a:pt x="9536451" y="1755120"/>
                </a:cubicBezTo>
                <a:lnTo>
                  <a:pt x="9529385" y="1757515"/>
                </a:lnTo>
                <a:lnTo>
                  <a:pt x="9498527" y="1753117"/>
                </a:lnTo>
                <a:lnTo>
                  <a:pt x="9436642" y="1755478"/>
                </a:lnTo>
                <a:lnTo>
                  <a:pt x="9429748" y="1756317"/>
                </a:lnTo>
                <a:lnTo>
                  <a:pt x="9429748" y="1768745"/>
                </a:lnTo>
                <a:lnTo>
                  <a:pt x="9425802" y="1769273"/>
                </a:lnTo>
                <a:cubicBezTo>
                  <a:pt x="9390751" y="1773262"/>
                  <a:pt x="9371406" y="1773457"/>
                  <a:pt x="9349763" y="1776107"/>
                </a:cubicBezTo>
                <a:cubicBezTo>
                  <a:pt x="9314721" y="1782260"/>
                  <a:pt x="9277650" y="1796217"/>
                  <a:pt x="9256503" y="1800699"/>
                </a:cubicBezTo>
                <a:lnTo>
                  <a:pt x="9222873" y="1803003"/>
                </a:lnTo>
                <a:lnTo>
                  <a:pt x="9224095" y="1807355"/>
                </a:lnTo>
                <a:lnTo>
                  <a:pt x="9211603" y="1807675"/>
                </a:lnTo>
                <a:lnTo>
                  <a:pt x="9183719" y="1807781"/>
                </a:lnTo>
                <a:cubicBezTo>
                  <a:pt x="9166319" y="1808439"/>
                  <a:pt x="9117935" y="1807396"/>
                  <a:pt x="9100221" y="1808989"/>
                </a:cubicBezTo>
                <a:cubicBezTo>
                  <a:pt x="9095111" y="1813630"/>
                  <a:pt x="9087224" y="1816160"/>
                  <a:pt x="9077439" y="1817333"/>
                </a:cubicBezTo>
                <a:lnTo>
                  <a:pt x="9055889" y="1817464"/>
                </a:lnTo>
                <a:lnTo>
                  <a:pt x="8930912" y="1828648"/>
                </a:lnTo>
                <a:lnTo>
                  <a:pt x="8913729" y="1829483"/>
                </a:lnTo>
                <a:lnTo>
                  <a:pt x="8904423" y="1833234"/>
                </a:lnTo>
                <a:cubicBezTo>
                  <a:pt x="8897319" y="1833982"/>
                  <a:pt x="8876911" y="1833498"/>
                  <a:pt x="8871099" y="1833979"/>
                </a:cubicBezTo>
                <a:lnTo>
                  <a:pt x="8869557" y="1836113"/>
                </a:lnTo>
                <a:cubicBezTo>
                  <a:pt x="8851043" y="1839524"/>
                  <a:pt x="8781405" y="1850882"/>
                  <a:pt x="8760021" y="1854442"/>
                </a:cubicBezTo>
                <a:cubicBezTo>
                  <a:pt x="8755749" y="1851161"/>
                  <a:pt x="8746183" y="1856343"/>
                  <a:pt x="8741254" y="1857469"/>
                </a:cubicBezTo>
                <a:cubicBezTo>
                  <a:pt x="8740491" y="1855259"/>
                  <a:pt x="8728559" y="1854585"/>
                  <a:pt x="8725039" y="1856552"/>
                </a:cubicBezTo>
                <a:cubicBezTo>
                  <a:pt x="8641157" y="1867333"/>
                  <a:pt x="8683145" y="1845054"/>
                  <a:pt x="8635265" y="1859168"/>
                </a:cubicBezTo>
                <a:cubicBezTo>
                  <a:pt x="8626795" y="1860103"/>
                  <a:pt x="8619931" y="1859212"/>
                  <a:pt x="8613911" y="1857561"/>
                </a:cubicBezTo>
                <a:lnTo>
                  <a:pt x="8604931" y="1854170"/>
                </a:lnTo>
                <a:lnTo>
                  <a:pt x="8570171" y="1860579"/>
                </a:lnTo>
                <a:cubicBezTo>
                  <a:pt x="8553049" y="1862813"/>
                  <a:pt x="8535028" y="1864294"/>
                  <a:pt x="8516537" y="1864971"/>
                </a:cubicBezTo>
                <a:cubicBezTo>
                  <a:pt x="8512388" y="1860455"/>
                  <a:pt x="8497874" y="1866870"/>
                  <a:pt x="8491046" y="1868141"/>
                </a:cubicBezTo>
                <a:cubicBezTo>
                  <a:pt x="8490975" y="1865191"/>
                  <a:pt x="8475847" y="1863778"/>
                  <a:pt x="8470478" y="1866216"/>
                </a:cubicBezTo>
                <a:cubicBezTo>
                  <a:pt x="8357654" y="1876758"/>
                  <a:pt x="8421139" y="1849210"/>
                  <a:pt x="8353433" y="1865729"/>
                </a:cubicBezTo>
                <a:lnTo>
                  <a:pt x="8347675" y="1865075"/>
                </a:lnTo>
                <a:lnTo>
                  <a:pt x="8343939" y="1865677"/>
                </a:lnTo>
                <a:cubicBezTo>
                  <a:pt x="8309852" y="1870841"/>
                  <a:pt x="8272587" y="1875809"/>
                  <a:pt x="8221566" y="1881148"/>
                </a:cubicBezTo>
                <a:cubicBezTo>
                  <a:pt x="8158043" y="1892960"/>
                  <a:pt x="8095547" y="1914042"/>
                  <a:pt x="8066095" y="1919902"/>
                </a:cubicBezTo>
                <a:cubicBezTo>
                  <a:pt x="8058949" y="1919234"/>
                  <a:pt x="8051921" y="1917862"/>
                  <a:pt x="8044849" y="1916308"/>
                </a:cubicBezTo>
                <a:lnTo>
                  <a:pt x="8041142" y="1915506"/>
                </a:lnTo>
                <a:lnTo>
                  <a:pt x="8022159" y="1911521"/>
                </a:lnTo>
                <a:lnTo>
                  <a:pt x="7944932" y="1917265"/>
                </a:lnTo>
                <a:lnTo>
                  <a:pt x="7879011" y="1928570"/>
                </a:lnTo>
                <a:lnTo>
                  <a:pt x="7865529" y="1934399"/>
                </a:lnTo>
                <a:lnTo>
                  <a:pt x="7774801" y="1947969"/>
                </a:lnTo>
                <a:lnTo>
                  <a:pt x="7748398" y="1955982"/>
                </a:lnTo>
                <a:lnTo>
                  <a:pt x="7740684" y="1955717"/>
                </a:lnTo>
                <a:cubicBezTo>
                  <a:pt x="7728362" y="1958584"/>
                  <a:pt x="7714099" y="1968442"/>
                  <a:pt x="7712976" y="1960442"/>
                </a:cubicBezTo>
                <a:lnTo>
                  <a:pt x="7699956" y="1966104"/>
                </a:lnTo>
                <a:lnTo>
                  <a:pt x="7684158" y="1962927"/>
                </a:lnTo>
                <a:cubicBezTo>
                  <a:pt x="7674684" y="1962643"/>
                  <a:pt x="7652105" y="1963177"/>
                  <a:pt x="7643109" y="1964400"/>
                </a:cubicBezTo>
                <a:lnTo>
                  <a:pt x="7630180" y="1970266"/>
                </a:lnTo>
                <a:lnTo>
                  <a:pt x="7609131" y="1971774"/>
                </a:lnTo>
                <a:cubicBezTo>
                  <a:pt x="7596694" y="1971644"/>
                  <a:pt x="7570258" y="1969757"/>
                  <a:pt x="7555555" y="1969491"/>
                </a:cubicBezTo>
                <a:cubicBezTo>
                  <a:pt x="7541460" y="1966540"/>
                  <a:pt x="7530571" y="1964848"/>
                  <a:pt x="7520919" y="1970177"/>
                </a:cubicBezTo>
                <a:cubicBezTo>
                  <a:pt x="7500295" y="1966884"/>
                  <a:pt x="7480780" y="1949401"/>
                  <a:pt x="7456258" y="1960468"/>
                </a:cubicBezTo>
                <a:cubicBezTo>
                  <a:pt x="7434946" y="1957506"/>
                  <a:pt x="7435772" y="1952500"/>
                  <a:pt x="7393047" y="1952408"/>
                </a:cubicBezTo>
                <a:cubicBezTo>
                  <a:pt x="7356520" y="1952860"/>
                  <a:pt x="7236307" y="1958626"/>
                  <a:pt x="7199912" y="1959913"/>
                </a:cubicBezTo>
                <a:cubicBezTo>
                  <a:pt x="7176501" y="1959942"/>
                  <a:pt x="7160098" y="1958343"/>
                  <a:pt x="7146774" y="1956641"/>
                </a:cubicBezTo>
                <a:lnTo>
                  <a:pt x="7122244" y="1953891"/>
                </a:lnTo>
                <a:lnTo>
                  <a:pt x="7032241" y="1962723"/>
                </a:lnTo>
                <a:cubicBezTo>
                  <a:pt x="6997214" y="1965198"/>
                  <a:pt x="6963725" y="1968396"/>
                  <a:pt x="6941492" y="1976868"/>
                </a:cubicBezTo>
                <a:cubicBezTo>
                  <a:pt x="6947015" y="1970398"/>
                  <a:pt x="6923088" y="1965379"/>
                  <a:pt x="6906514" y="1968589"/>
                </a:cubicBezTo>
                <a:cubicBezTo>
                  <a:pt x="6925890" y="1943204"/>
                  <a:pt x="6840983" y="1991464"/>
                  <a:pt x="6826395" y="1974141"/>
                </a:cubicBezTo>
                <a:cubicBezTo>
                  <a:pt x="6825676" y="1990223"/>
                  <a:pt x="6751393" y="2017492"/>
                  <a:pt x="6716431" y="2004297"/>
                </a:cubicBezTo>
                <a:cubicBezTo>
                  <a:pt x="6663167" y="2007518"/>
                  <a:pt x="6625450" y="2020811"/>
                  <a:pt x="6569607" y="2015496"/>
                </a:cubicBezTo>
                <a:cubicBezTo>
                  <a:pt x="6567874" y="2017648"/>
                  <a:pt x="6565034" y="2019449"/>
                  <a:pt x="6561430" y="2020996"/>
                </a:cubicBezTo>
                <a:lnTo>
                  <a:pt x="6549371" y="2024747"/>
                </a:lnTo>
                <a:lnTo>
                  <a:pt x="6547040" y="2024474"/>
                </a:lnTo>
                <a:cubicBezTo>
                  <a:pt x="6537882" y="2024425"/>
                  <a:pt x="6533193" y="2025332"/>
                  <a:pt x="6530482" y="2026659"/>
                </a:cubicBezTo>
                <a:lnTo>
                  <a:pt x="6528565" y="2028600"/>
                </a:lnTo>
                <a:lnTo>
                  <a:pt x="6517741" y="2030558"/>
                </a:lnTo>
                <a:lnTo>
                  <a:pt x="6497855" y="2035650"/>
                </a:lnTo>
                <a:lnTo>
                  <a:pt x="6492785" y="2035444"/>
                </a:lnTo>
                <a:lnTo>
                  <a:pt x="6460692" y="2041321"/>
                </a:lnTo>
                <a:lnTo>
                  <a:pt x="6459609" y="2040851"/>
                </a:lnTo>
                <a:cubicBezTo>
                  <a:pt x="6456451" y="2039933"/>
                  <a:pt x="6452734" y="2039508"/>
                  <a:pt x="6447765" y="2040102"/>
                </a:cubicBezTo>
                <a:cubicBezTo>
                  <a:pt x="6446007" y="2031126"/>
                  <a:pt x="6441093" y="2037380"/>
                  <a:pt x="6426590" y="2039928"/>
                </a:cubicBezTo>
                <a:cubicBezTo>
                  <a:pt x="6423606" y="2033241"/>
                  <a:pt x="6413230" y="2032925"/>
                  <a:pt x="6401693" y="2033537"/>
                </a:cubicBezTo>
                <a:lnTo>
                  <a:pt x="6387141" y="2033161"/>
                </a:lnTo>
                <a:lnTo>
                  <a:pt x="6357846" y="2036782"/>
                </a:lnTo>
                <a:lnTo>
                  <a:pt x="6342914" y="2037585"/>
                </a:lnTo>
                <a:lnTo>
                  <a:pt x="6336300" y="2038781"/>
                </a:lnTo>
                <a:lnTo>
                  <a:pt x="6317178" y="2038968"/>
                </a:lnTo>
                <a:lnTo>
                  <a:pt x="6161427" y="2047338"/>
                </a:lnTo>
                <a:cubicBezTo>
                  <a:pt x="6147824" y="2057658"/>
                  <a:pt x="6118908" y="2077615"/>
                  <a:pt x="6097339" y="2082438"/>
                </a:cubicBezTo>
                <a:cubicBezTo>
                  <a:pt x="6090149" y="2084046"/>
                  <a:pt x="6083776" y="2083972"/>
                  <a:pt x="6079059" y="2081299"/>
                </a:cubicBezTo>
                <a:cubicBezTo>
                  <a:pt x="6063900" y="2082334"/>
                  <a:pt x="6011621" y="2084537"/>
                  <a:pt x="5998439" y="2070958"/>
                </a:cubicBezTo>
                <a:cubicBezTo>
                  <a:pt x="5976443" y="2071759"/>
                  <a:pt x="5925514" y="2069780"/>
                  <a:pt x="5904290" y="2070255"/>
                </a:cubicBezTo>
                <a:cubicBezTo>
                  <a:pt x="5871515" y="2066244"/>
                  <a:pt x="5843986" y="2088249"/>
                  <a:pt x="5814867" y="2079032"/>
                </a:cubicBezTo>
                <a:cubicBezTo>
                  <a:pt x="5792003" y="2070559"/>
                  <a:pt x="5750009" y="2076273"/>
                  <a:pt x="5725743" y="2070558"/>
                </a:cubicBezTo>
                <a:cubicBezTo>
                  <a:pt x="5716432" y="2058355"/>
                  <a:pt x="5667424" y="2047322"/>
                  <a:pt x="5650546" y="2052412"/>
                </a:cubicBezTo>
                <a:cubicBezTo>
                  <a:pt x="5614627" y="2046084"/>
                  <a:pt x="5608108" y="2028306"/>
                  <a:pt x="5581284" y="2023175"/>
                </a:cubicBezTo>
                <a:lnTo>
                  <a:pt x="5572593" y="2018391"/>
                </a:lnTo>
                <a:lnTo>
                  <a:pt x="5548580" y="2016951"/>
                </a:lnTo>
                <a:cubicBezTo>
                  <a:pt x="5523726" y="2017783"/>
                  <a:pt x="5498337" y="2019663"/>
                  <a:pt x="5471173" y="2018786"/>
                </a:cubicBezTo>
                <a:cubicBezTo>
                  <a:pt x="5447687" y="2003020"/>
                  <a:pt x="5353807" y="2022324"/>
                  <a:pt x="5340320" y="2037611"/>
                </a:cubicBezTo>
                <a:cubicBezTo>
                  <a:pt x="5340015" y="2024215"/>
                  <a:pt x="5271937" y="2042455"/>
                  <a:pt x="5254376" y="2042928"/>
                </a:cubicBezTo>
                <a:cubicBezTo>
                  <a:pt x="5248522" y="2043086"/>
                  <a:pt x="5248281" y="2041270"/>
                  <a:pt x="5258035" y="2035649"/>
                </a:cubicBezTo>
                <a:cubicBezTo>
                  <a:pt x="5239374" y="2037214"/>
                  <a:pt x="5220112" y="2030252"/>
                  <a:pt x="5230622" y="2024576"/>
                </a:cubicBezTo>
                <a:cubicBezTo>
                  <a:pt x="5173932" y="2036724"/>
                  <a:pt x="5090262" y="2024645"/>
                  <a:pt x="5026203" y="2030162"/>
                </a:cubicBezTo>
                <a:cubicBezTo>
                  <a:pt x="4991280" y="2016814"/>
                  <a:pt x="5010212" y="2029164"/>
                  <a:pt x="4973988" y="2026668"/>
                </a:cubicBezTo>
                <a:cubicBezTo>
                  <a:pt x="4983896" y="2038955"/>
                  <a:pt x="4930012" y="2019774"/>
                  <a:pt x="4928030" y="2033642"/>
                </a:cubicBezTo>
                <a:cubicBezTo>
                  <a:pt x="4921501" y="2032748"/>
                  <a:pt x="4915238" y="2031445"/>
                  <a:pt x="4908970" y="2030033"/>
                </a:cubicBezTo>
                <a:lnTo>
                  <a:pt x="4905679" y="2029300"/>
                </a:lnTo>
                <a:lnTo>
                  <a:pt x="4892525" y="2028768"/>
                </a:lnTo>
                <a:lnTo>
                  <a:pt x="4888818" y="2025619"/>
                </a:lnTo>
                <a:lnTo>
                  <a:pt x="4869018" y="2022668"/>
                </a:lnTo>
                <a:cubicBezTo>
                  <a:pt x="4861602" y="2022028"/>
                  <a:pt x="4853622" y="2021880"/>
                  <a:pt x="4844804" y="2022527"/>
                </a:cubicBezTo>
                <a:cubicBezTo>
                  <a:pt x="4823110" y="2028022"/>
                  <a:pt x="4789330" y="2021287"/>
                  <a:pt x="4758778" y="2021694"/>
                </a:cubicBezTo>
                <a:lnTo>
                  <a:pt x="4744748" y="2023396"/>
                </a:lnTo>
                <a:lnTo>
                  <a:pt x="4698956" y="2020558"/>
                </a:lnTo>
                <a:cubicBezTo>
                  <a:pt x="4685921" y="2020008"/>
                  <a:pt x="4672392" y="2019718"/>
                  <a:pt x="4658147" y="2019920"/>
                </a:cubicBezTo>
                <a:lnTo>
                  <a:pt x="4631706" y="2021274"/>
                </a:lnTo>
                <a:lnTo>
                  <a:pt x="4624776" y="2020152"/>
                </a:lnTo>
                <a:cubicBezTo>
                  <a:pt x="4612703" y="2020277"/>
                  <a:pt x="4596727" y="2024226"/>
                  <a:pt x="4598150" y="2019429"/>
                </a:cubicBezTo>
                <a:lnTo>
                  <a:pt x="4584588" y="2021092"/>
                </a:lnTo>
                <a:lnTo>
                  <a:pt x="4571203" y="2017263"/>
                </a:lnTo>
                <a:cubicBezTo>
                  <a:pt x="4569736" y="2016374"/>
                  <a:pt x="4568633" y="2015427"/>
                  <a:pt x="4567930" y="2014458"/>
                </a:cubicBezTo>
                <a:lnTo>
                  <a:pt x="4548984" y="2015717"/>
                </a:lnTo>
                <a:lnTo>
                  <a:pt x="4533451" y="2012976"/>
                </a:lnTo>
                <a:lnTo>
                  <a:pt x="4519910" y="2014768"/>
                </a:lnTo>
                <a:lnTo>
                  <a:pt x="4514290" y="2014364"/>
                </a:lnTo>
                <a:lnTo>
                  <a:pt x="4500320" y="2013007"/>
                </a:lnTo>
                <a:cubicBezTo>
                  <a:pt x="4493159" y="2012056"/>
                  <a:pt x="4485144" y="2010910"/>
                  <a:pt x="4476219" y="2009993"/>
                </a:cubicBezTo>
                <a:lnTo>
                  <a:pt x="4468701" y="2009574"/>
                </a:lnTo>
                <a:lnTo>
                  <a:pt x="4452333" y="2004964"/>
                </a:lnTo>
                <a:cubicBezTo>
                  <a:pt x="4440422" y="2001479"/>
                  <a:pt x="4431048" y="1999130"/>
                  <a:pt x="4420644" y="2001021"/>
                </a:cubicBezTo>
                <a:cubicBezTo>
                  <a:pt x="4402911" y="1996519"/>
                  <a:pt x="4390524" y="1983900"/>
                  <a:pt x="4364856" y="1987267"/>
                </a:cubicBezTo>
                <a:cubicBezTo>
                  <a:pt x="4372645" y="1981550"/>
                  <a:pt x="4336350" y="1986575"/>
                  <a:pt x="4332062" y="1980703"/>
                </a:cubicBezTo>
                <a:cubicBezTo>
                  <a:pt x="4330083" y="1975974"/>
                  <a:pt x="4318612" y="1976397"/>
                  <a:pt x="4309876" y="1974653"/>
                </a:cubicBezTo>
                <a:cubicBezTo>
                  <a:pt x="4303650" y="1969824"/>
                  <a:pt x="4259693" y="1965414"/>
                  <a:pt x="4244391" y="1966109"/>
                </a:cubicBezTo>
                <a:cubicBezTo>
                  <a:pt x="4201255" y="1970914"/>
                  <a:pt x="4166558" y="1951471"/>
                  <a:pt x="4132071" y="1954813"/>
                </a:cubicBezTo>
                <a:cubicBezTo>
                  <a:pt x="4123041" y="1954358"/>
                  <a:pt x="4115554" y="1953263"/>
                  <a:pt x="4109069" y="1951778"/>
                </a:cubicBezTo>
                <a:lnTo>
                  <a:pt x="4092908" y="1946662"/>
                </a:lnTo>
                <a:cubicBezTo>
                  <a:pt x="4092707" y="1945539"/>
                  <a:pt x="4092506" y="1944415"/>
                  <a:pt x="4092306" y="1943291"/>
                </a:cubicBezTo>
                <a:lnTo>
                  <a:pt x="4080234" y="1941219"/>
                </a:lnTo>
                <a:lnTo>
                  <a:pt x="4077778" y="1940145"/>
                </a:lnTo>
                <a:cubicBezTo>
                  <a:pt x="4073105" y="1938081"/>
                  <a:pt x="4068339" y="1936119"/>
                  <a:pt x="4062936" y="1934506"/>
                </a:cubicBezTo>
                <a:cubicBezTo>
                  <a:pt x="4048082" y="1947155"/>
                  <a:pt x="4014523" y="1922869"/>
                  <a:pt x="4012506" y="1935475"/>
                </a:cubicBezTo>
                <a:cubicBezTo>
                  <a:pt x="3980228" y="1928812"/>
                  <a:pt x="3986775" y="1942559"/>
                  <a:pt x="3965880" y="1925968"/>
                </a:cubicBezTo>
                <a:cubicBezTo>
                  <a:pt x="3899515" y="1923414"/>
                  <a:pt x="3830855" y="1902158"/>
                  <a:pt x="3765338" y="1906649"/>
                </a:cubicBezTo>
                <a:cubicBezTo>
                  <a:pt x="3780686" y="1902635"/>
                  <a:pt x="3768784" y="1893856"/>
                  <a:pt x="3749493" y="1893071"/>
                </a:cubicBezTo>
                <a:cubicBezTo>
                  <a:pt x="3807776" y="1876857"/>
                  <a:pt x="3656400" y="1898030"/>
                  <a:pt x="3672704" y="1881383"/>
                </a:cubicBezTo>
                <a:cubicBezTo>
                  <a:pt x="3645532" y="1893973"/>
                  <a:pt x="3537791" y="1900656"/>
                  <a:pt x="3530082" y="1883187"/>
                </a:cubicBezTo>
                <a:cubicBezTo>
                  <a:pt x="3479808" y="1875044"/>
                  <a:pt x="3426017" y="1877998"/>
                  <a:pt x="3387664" y="1862579"/>
                </a:cubicBezTo>
                <a:cubicBezTo>
                  <a:pt x="3382649" y="1863935"/>
                  <a:pt x="3377277" y="1864791"/>
                  <a:pt x="3371681" y="1865293"/>
                </a:cubicBezTo>
                <a:lnTo>
                  <a:pt x="3355305" y="1865842"/>
                </a:lnTo>
                <a:lnTo>
                  <a:pt x="3353790" y="1865158"/>
                </a:lnTo>
                <a:cubicBezTo>
                  <a:pt x="3346144" y="1863282"/>
                  <a:pt x="3340687" y="1863057"/>
                  <a:pt x="3336210" y="1863564"/>
                </a:cubicBezTo>
                <a:lnTo>
                  <a:pt x="3331381" y="1864716"/>
                </a:lnTo>
                <a:lnTo>
                  <a:pt x="3319012" y="1864093"/>
                </a:lnTo>
                <a:lnTo>
                  <a:pt x="3293818" y="1864135"/>
                </a:lnTo>
                <a:lnTo>
                  <a:pt x="3289881" y="1862954"/>
                </a:lnTo>
                <a:lnTo>
                  <a:pt x="3253090" y="1861164"/>
                </a:lnTo>
                <a:cubicBezTo>
                  <a:pt x="3253042" y="1860968"/>
                  <a:pt x="3252996" y="1860771"/>
                  <a:pt x="3252949" y="1860574"/>
                </a:cubicBezTo>
                <a:cubicBezTo>
                  <a:pt x="3251799" y="1859213"/>
                  <a:pt x="3249368" y="1858131"/>
                  <a:pt x="3244187" y="1857604"/>
                </a:cubicBezTo>
                <a:cubicBezTo>
                  <a:pt x="3250860" y="1853873"/>
                  <a:pt x="3250577" y="1852999"/>
                  <a:pt x="3246570" y="1852946"/>
                </a:cubicBezTo>
                <a:lnTo>
                  <a:pt x="3237810" y="1853064"/>
                </a:lnTo>
                <a:lnTo>
                  <a:pt x="3230822" y="1855474"/>
                </a:lnTo>
                <a:cubicBezTo>
                  <a:pt x="3206812" y="1862286"/>
                  <a:pt x="3176733" y="1868865"/>
                  <a:pt x="3136549" y="1874037"/>
                </a:cubicBezTo>
                <a:cubicBezTo>
                  <a:pt x="3081163" y="1880168"/>
                  <a:pt x="2902557" y="1900580"/>
                  <a:pt x="2845754" y="1910932"/>
                </a:cubicBezTo>
                <a:cubicBezTo>
                  <a:pt x="2860822" y="1944376"/>
                  <a:pt x="2813389" y="1905358"/>
                  <a:pt x="2786878" y="1917162"/>
                </a:cubicBezTo>
                <a:cubicBezTo>
                  <a:pt x="2766803" y="1917398"/>
                  <a:pt x="2741628" y="1915886"/>
                  <a:pt x="2725298" y="1912340"/>
                </a:cubicBezTo>
                <a:cubicBezTo>
                  <a:pt x="2716680" y="1911427"/>
                  <a:pt x="2707572" y="1911972"/>
                  <a:pt x="2697754" y="1914863"/>
                </a:cubicBezTo>
                <a:cubicBezTo>
                  <a:pt x="2667185" y="1939014"/>
                  <a:pt x="2622149" y="1926211"/>
                  <a:pt x="2568063" y="1936283"/>
                </a:cubicBezTo>
                <a:cubicBezTo>
                  <a:pt x="2552625" y="1932001"/>
                  <a:pt x="2502682" y="1953378"/>
                  <a:pt x="2489784" y="1943720"/>
                </a:cubicBezTo>
                <a:cubicBezTo>
                  <a:pt x="2478524" y="1943155"/>
                  <a:pt x="2467418" y="1949411"/>
                  <a:pt x="2458978" y="1938095"/>
                </a:cubicBezTo>
                <a:cubicBezTo>
                  <a:pt x="2417552" y="1934639"/>
                  <a:pt x="2366376" y="1931293"/>
                  <a:pt x="2318712" y="1934474"/>
                </a:cubicBezTo>
                <a:cubicBezTo>
                  <a:pt x="2296029" y="1936526"/>
                  <a:pt x="2282069" y="1938434"/>
                  <a:pt x="2268709" y="1940521"/>
                </a:cubicBezTo>
                <a:lnTo>
                  <a:pt x="2264080" y="1941232"/>
                </a:lnTo>
                <a:lnTo>
                  <a:pt x="2254684" y="1943524"/>
                </a:lnTo>
                <a:lnTo>
                  <a:pt x="2252523" y="1943004"/>
                </a:lnTo>
                <a:lnTo>
                  <a:pt x="2173350" y="1929202"/>
                </a:lnTo>
                <a:lnTo>
                  <a:pt x="2155266" y="1920267"/>
                </a:lnTo>
                <a:lnTo>
                  <a:pt x="2091013" y="1914631"/>
                </a:lnTo>
                <a:cubicBezTo>
                  <a:pt x="2033357" y="1920614"/>
                  <a:pt x="2070513" y="1905065"/>
                  <a:pt x="2030712" y="1897690"/>
                </a:cubicBezTo>
                <a:cubicBezTo>
                  <a:pt x="1994539" y="1893055"/>
                  <a:pt x="1958569" y="1883188"/>
                  <a:pt x="1908838" y="1892222"/>
                </a:cubicBezTo>
                <a:cubicBezTo>
                  <a:pt x="1897236" y="1896147"/>
                  <a:pt x="1883338" y="1892415"/>
                  <a:pt x="1877796" y="1883887"/>
                </a:cubicBezTo>
                <a:cubicBezTo>
                  <a:pt x="1876842" y="1882419"/>
                  <a:pt x="1876177" y="1880863"/>
                  <a:pt x="1875824" y="1879265"/>
                </a:cubicBezTo>
                <a:cubicBezTo>
                  <a:pt x="1843474" y="1887199"/>
                  <a:pt x="1841511" y="1873818"/>
                  <a:pt x="1823048" y="1881064"/>
                </a:cubicBezTo>
                <a:cubicBezTo>
                  <a:pt x="1792640" y="1872164"/>
                  <a:pt x="1782358" y="1850450"/>
                  <a:pt x="1765736" y="1856578"/>
                </a:cubicBezTo>
                <a:cubicBezTo>
                  <a:pt x="1753024" y="1849107"/>
                  <a:pt x="1745932" y="1828316"/>
                  <a:pt x="1725669" y="1833744"/>
                </a:cubicBezTo>
                <a:cubicBezTo>
                  <a:pt x="1727428" y="1831405"/>
                  <a:pt x="1726953" y="1830157"/>
                  <a:pt x="1725216" y="1829447"/>
                </a:cubicBezTo>
                <a:lnTo>
                  <a:pt x="1721485" y="1828960"/>
                </a:lnTo>
                <a:lnTo>
                  <a:pt x="1717786" y="1832224"/>
                </a:lnTo>
                <a:cubicBezTo>
                  <a:pt x="1703445" y="1843277"/>
                  <a:pt x="1706547" y="1827935"/>
                  <a:pt x="1689907" y="1825425"/>
                </a:cubicBezTo>
                <a:cubicBezTo>
                  <a:pt x="1682338" y="1823445"/>
                  <a:pt x="1685181" y="1820226"/>
                  <a:pt x="1688093" y="1817391"/>
                </a:cubicBezTo>
                <a:lnTo>
                  <a:pt x="1496789" y="1805297"/>
                </a:lnTo>
                <a:cubicBezTo>
                  <a:pt x="1463551" y="1793913"/>
                  <a:pt x="1426345" y="1786892"/>
                  <a:pt x="1392839" y="1758649"/>
                </a:cubicBezTo>
                <a:cubicBezTo>
                  <a:pt x="1386461" y="1750573"/>
                  <a:pt x="1374031" y="1756918"/>
                  <a:pt x="1360872" y="1752441"/>
                </a:cubicBezTo>
                <a:cubicBezTo>
                  <a:pt x="1347711" y="1747963"/>
                  <a:pt x="1332751" y="1735898"/>
                  <a:pt x="1313885" y="1731785"/>
                </a:cubicBezTo>
                <a:cubicBezTo>
                  <a:pt x="1281989" y="1726305"/>
                  <a:pt x="1256405" y="1739744"/>
                  <a:pt x="1247665" y="1727765"/>
                </a:cubicBezTo>
                <a:cubicBezTo>
                  <a:pt x="1231363" y="1728538"/>
                  <a:pt x="1209120" y="1742556"/>
                  <a:pt x="1196850" y="1729622"/>
                </a:cubicBezTo>
                <a:cubicBezTo>
                  <a:pt x="1195195" y="1740224"/>
                  <a:pt x="1178147" y="1721561"/>
                  <a:pt x="1168728" y="1728550"/>
                </a:cubicBezTo>
                <a:cubicBezTo>
                  <a:pt x="1152073" y="1727193"/>
                  <a:pt x="1122804" y="1725926"/>
                  <a:pt x="1096918" y="1721485"/>
                </a:cubicBezTo>
                <a:lnTo>
                  <a:pt x="1094082" y="1720113"/>
                </a:lnTo>
                <a:lnTo>
                  <a:pt x="1040782" y="1721762"/>
                </a:lnTo>
                <a:cubicBezTo>
                  <a:pt x="987172" y="1722352"/>
                  <a:pt x="1023272" y="1708707"/>
                  <a:pt x="955980" y="1719289"/>
                </a:cubicBezTo>
                <a:cubicBezTo>
                  <a:pt x="948995" y="1714208"/>
                  <a:pt x="940521" y="1713816"/>
                  <a:pt x="926108" y="1715917"/>
                </a:cubicBezTo>
                <a:cubicBezTo>
                  <a:pt x="900077" y="1715834"/>
                  <a:pt x="902688" y="1703436"/>
                  <a:pt x="876049" y="1710422"/>
                </a:cubicBezTo>
                <a:cubicBezTo>
                  <a:pt x="881084" y="1703830"/>
                  <a:pt x="826830" y="1706893"/>
                  <a:pt x="839194" y="1700176"/>
                </a:cubicBezTo>
                <a:cubicBezTo>
                  <a:pt x="822548" y="1693764"/>
                  <a:pt x="813674" y="1703628"/>
                  <a:pt x="797112" y="1698014"/>
                </a:cubicBezTo>
                <a:cubicBezTo>
                  <a:pt x="778195" y="1696418"/>
                  <a:pt x="807647" y="1705364"/>
                  <a:pt x="786610" y="1705455"/>
                </a:cubicBezTo>
                <a:cubicBezTo>
                  <a:pt x="761170" y="1704357"/>
                  <a:pt x="760599" y="1716610"/>
                  <a:pt x="741833" y="1700566"/>
                </a:cubicBezTo>
                <a:lnTo>
                  <a:pt x="673985" y="1692278"/>
                </a:lnTo>
                <a:cubicBezTo>
                  <a:pt x="658515" y="1695829"/>
                  <a:pt x="646395" y="1693620"/>
                  <a:pt x="634665" y="1689550"/>
                </a:cubicBezTo>
                <a:cubicBezTo>
                  <a:pt x="599149" y="1689690"/>
                  <a:pt x="567176" y="1683160"/>
                  <a:pt x="527471" y="1679869"/>
                </a:cubicBezTo>
                <a:cubicBezTo>
                  <a:pt x="484099" y="1683240"/>
                  <a:pt x="462693" y="1671949"/>
                  <a:pt x="420260" y="1668475"/>
                </a:cubicBezTo>
                <a:cubicBezTo>
                  <a:pt x="377482" y="1677390"/>
                  <a:pt x="393500" y="1652730"/>
                  <a:pt x="357630" y="1652142"/>
                </a:cubicBezTo>
                <a:cubicBezTo>
                  <a:pt x="298692" y="1659518"/>
                  <a:pt x="359631" y="1643849"/>
                  <a:pt x="269407" y="1643812"/>
                </a:cubicBezTo>
                <a:cubicBezTo>
                  <a:pt x="264204" y="1645215"/>
                  <a:pt x="253436" y="1643159"/>
                  <a:pt x="254769" y="1641013"/>
                </a:cubicBezTo>
                <a:cubicBezTo>
                  <a:pt x="234996" y="1641090"/>
                  <a:pt x="179093" y="1626583"/>
                  <a:pt x="150763" y="1628143"/>
                </a:cubicBezTo>
                <a:cubicBezTo>
                  <a:pt x="96232" y="1619954"/>
                  <a:pt x="68845" y="1629422"/>
                  <a:pt x="29133" y="1626172"/>
                </a:cubicBezTo>
                <a:lnTo>
                  <a:pt x="0" y="1619589"/>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3AE6563-2918-906B-DB92-56AF2C2F9BC9}"/>
              </a:ext>
            </a:extLst>
          </p:cNvPr>
          <p:cNvSpPr>
            <a:spLocks noGrp="1"/>
          </p:cNvSpPr>
          <p:nvPr>
            <p:ph type="title"/>
          </p:nvPr>
        </p:nvSpPr>
        <p:spPr>
          <a:xfrm>
            <a:off x="828675" y="494414"/>
            <a:ext cx="10534650" cy="817403"/>
          </a:xfrm>
        </p:spPr>
        <p:txBody>
          <a:bodyPr vert="horz" lIns="91440" tIns="45720" rIns="91440" bIns="45720" rtlCol="0" anchor="b">
            <a:normAutofit/>
          </a:bodyPr>
          <a:lstStyle/>
          <a:p>
            <a:pPr algn="ctr"/>
            <a:r>
              <a:rPr lang="en-US" sz="3600" b="1" kern="1200">
                <a:solidFill>
                  <a:schemeClr val="tx1"/>
                </a:solidFill>
                <a:latin typeface="+mj-lt"/>
                <a:ea typeface="+mj-ea"/>
                <a:cs typeface="+mj-cs"/>
              </a:rPr>
              <a:t>Watchman and Watchman FLX 2.5</a:t>
            </a:r>
          </a:p>
        </p:txBody>
      </p:sp>
      <p:pic>
        <p:nvPicPr>
          <p:cNvPr id="4" name="Picture 4">
            <a:extLst>
              <a:ext uri="{FF2B5EF4-FFF2-40B4-BE49-F238E27FC236}">
                <a16:creationId xmlns:a16="http://schemas.microsoft.com/office/drawing/2014/main" id="{38A9802B-4232-185F-048E-68F3AD3E767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72078" y="2304337"/>
            <a:ext cx="9571115" cy="3948085"/>
          </a:xfrm>
          <a:prstGeom prst="rect">
            <a:avLst/>
          </a:prstGeom>
        </p:spPr>
      </p:pic>
      <p:sp>
        <p:nvSpPr>
          <p:cNvPr id="5" name="TextBox 4">
            <a:extLst>
              <a:ext uri="{FF2B5EF4-FFF2-40B4-BE49-F238E27FC236}">
                <a16:creationId xmlns:a16="http://schemas.microsoft.com/office/drawing/2014/main" id="{C7DC28AA-DA86-2D7F-342D-398528A4C414}"/>
              </a:ext>
            </a:extLst>
          </p:cNvPr>
          <p:cNvSpPr txBox="1"/>
          <p:nvPr/>
        </p:nvSpPr>
        <p:spPr>
          <a:xfrm>
            <a:off x="4907379" y="5473005"/>
            <a:ext cx="6710218" cy="954107"/>
          </a:xfrm>
          <a:prstGeom prst="rect">
            <a:avLst/>
          </a:prstGeom>
          <a:solidFill>
            <a:schemeClr val="accent4"/>
          </a:solidFill>
        </p:spPr>
        <p:txBody>
          <a:bodyPr wrap="square" rtlCol="0">
            <a:spAutoFit/>
          </a:bodyPr>
          <a:lstStyle/>
          <a:p>
            <a:pPr algn="l"/>
            <a:r>
              <a:rPr lang="en-IN" sz="2800" b="0" i="0" u="none" strike="noStrike" dirty="0">
                <a:solidFill>
                  <a:srgbClr val="C00000"/>
                </a:solidFill>
                <a:effectLst/>
              </a:rPr>
              <a:t>only US FDA approved devices for LAAO in the United States</a:t>
            </a:r>
            <a:endParaRPr lang="en-US" sz="2800" dirty="0">
              <a:solidFill>
                <a:srgbClr val="C00000"/>
              </a:solidFill>
            </a:endParaRPr>
          </a:p>
        </p:txBody>
      </p:sp>
    </p:spTree>
    <p:extLst>
      <p:ext uri="{BB962C8B-B14F-4D97-AF65-F5344CB8AC3E}">
        <p14:creationId xmlns:p14="http://schemas.microsoft.com/office/powerpoint/2010/main" val="24902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D54C72-9A82-584B-BDA7-2551E833E6F3}"/>
              </a:ext>
            </a:extLst>
          </p:cNvPr>
          <p:cNvSpPr>
            <a:spLocks noGrp="1"/>
          </p:cNvSpPr>
          <p:nvPr>
            <p:ph type="title"/>
          </p:nvPr>
        </p:nvSpPr>
        <p:spPr/>
        <p:txBody>
          <a:bodyPr/>
          <a:lstStyle/>
          <a:p>
            <a:r>
              <a:rPr lang="en-IN"/>
              <a:t>Watchman device</a:t>
            </a:r>
            <a:endParaRPr lang="en-US" dirty="0"/>
          </a:p>
        </p:txBody>
      </p:sp>
      <p:sp>
        <p:nvSpPr>
          <p:cNvPr id="3" name="Content Placeholder 2">
            <a:extLst>
              <a:ext uri="{FF2B5EF4-FFF2-40B4-BE49-F238E27FC236}">
                <a16:creationId xmlns:a16="http://schemas.microsoft.com/office/drawing/2014/main" id="{338AEC3F-A3AE-8F64-9983-92A58EE7B862}"/>
              </a:ext>
            </a:extLst>
          </p:cNvPr>
          <p:cNvSpPr>
            <a:spLocks noGrp="1"/>
          </p:cNvSpPr>
          <p:nvPr>
            <p:ph idx="1"/>
          </p:nvPr>
        </p:nvSpPr>
        <p:spPr>
          <a:xfrm>
            <a:off x="838200" y="1825625"/>
            <a:ext cx="11353800" cy="4351338"/>
          </a:xfrm>
        </p:spPr>
        <p:txBody>
          <a:bodyPr>
            <a:normAutofit lnSpcReduction="10000"/>
          </a:bodyPr>
          <a:lstStyle/>
          <a:p>
            <a:r>
              <a:rPr lang="en-IN" b="0" i="0" u="none" strike="noStrike" dirty="0">
                <a:solidFill>
                  <a:srgbClr val="000000"/>
                </a:solidFill>
                <a:effectLst/>
                <a:latin typeface="HelveticaNeue"/>
              </a:rPr>
              <a:t>The first‐in‐man Watchman device implantation was performed on August 12, 2002, in Europe</a:t>
            </a:r>
          </a:p>
          <a:p>
            <a:r>
              <a:rPr lang="en-IN" b="0" i="0" u="none" strike="noStrike" dirty="0">
                <a:solidFill>
                  <a:srgbClr val="000000"/>
                </a:solidFill>
                <a:effectLst/>
                <a:latin typeface="HelveticaNeue"/>
              </a:rPr>
              <a:t>Self‐expanding nitinol 10‐strut frame with a 160‐</a:t>
            </a:r>
            <a:r>
              <a:rPr lang="el-GR" b="0" i="0" u="none" strike="noStrike" dirty="0">
                <a:solidFill>
                  <a:srgbClr val="000000"/>
                </a:solidFill>
                <a:effectLst/>
                <a:latin typeface="HelveticaNeue"/>
              </a:rPr>
              <a:t>μ</a:t>
            </a:r>
            <a:r>
              <a:rPr lang="en-IN" b="0" i="0" u="none" strike="noStrike" dirty="0">
                <a:solidFill>
                  <a:srgbClr val="000000"/>
                </a:solidFill>
                <a:effectLst/>
                <a:latin typeface="HelveticaNeue"/>
              </a:rPr>
              <a:t>m polyethylene terephthalate fabric mesh cap</a:t>
            </a:r>
          </a:p>
          <a:p>
            <a:r>
              <a:rPr lang="en-IN" b="0" i="0" u="none" strike="noStrike" dirty="0">
                <a:solidFill>
                  <a:srgbClr val="000000"/>
                </a:solidFill>
                <a:effectLst/>
                <a:latin typeface="HelveticaNeue"/>
              </a:rPr>
              <a:t>polyethylene terephthalate membrane covers 50% of the proximal outer nitinol frame —&gt; </a:t>
            </a:r>
            <a:r>
              <a:rPr lang="en-IN" sz="3000" b="1" i="0" u="none" strike="noStrike" dirty="0">
                <a:solidFill>
                  <a:srgbClr val="C00000"/>
                </a:solidFill>
                <a:effectLst/>
              </a:rPr>
              <a:t>designed to prevent thrombus </a:t>
            </a:r>
            <a:r>
              <a:rPr lang="en-IN" sz="3000" b="1" i="0" u="none" strike="noStrike" dirty="0" err="1">
                <a:solidFill>
                  <a:srgbClr val="C00000"/>
                </a:solidFill>
                <a:effectLst/>
              </a:rPr>
              <a:t>embolization</a:t>
            </a:r>
            <a:r>
              <a:rPr lang="en-IN" sz="3000" b="1" i="0" u="none" strike="noStrike" dirty="0">
                <a:solidFill>
                  <a:srgbClr val="C00000"/>
                </a:solidFill>
                <a:effectLst/>
              </a:rPr>
              <a:t> from the LAA and to promote </a:t>
            </a:r>
            <a:r>
              <a:rPr lang="en-IN" sz="3000" b="1" i="0" u="none" strike="noStrike" dirty="0" err="1">
                <a:solidFill>
                  <a:srgbClr val="C00000"/>
                </a:solidFill>
                <a:effectLst/>
              </a:rPr>
              <a:t>endothelialization</a:t>
            </a:r>
            <a:r>
              <a:rPr lang="en-IN" sz="3000" b="0" i="0" u="none" strike="noStrike" dirty="0">
                <a:solidFill>
                  <a:srgbClr val="000000"/>
                </a:solidFill>
                <a:effectLst/>
              </a:rPr>
              <a:t>.</a:t>
            </a:r>
            <a:r>
              <a:rPr lang="en-IN" b="0" i="0" u="none" strike="noStrike" dirty="0">
                <a:solidFill>
                  <a:srgbClr val="000000"/>
                </a:solidFill>
                <a:effectLst/>
                <a:latin typeface="HelveticaNeue"/>
              </a:rPr>
              <a:t> </a:t>
            </a:r>
          </a:p>
          <a:p>
            <a:r>
              <a:rPr lang="en-IN" b="0" i="0" u="none" strike="noStrike" dirty="0">
                <a:solidFill>
                  <a:srgbClr val="000000"/>
                </a:solidFill>
                <a:effectLst/>
                <a:latin typeface="HelveticaNeue"/>
              </a:rPr>
              <a:t>The selected device should be larger than the diameter of the LAA </a:t>
            </a:r>
            <a:r>
              <a:rPr lang="en-IN" b="0" i="0" u="none" strike="noStrike" dirty="0" err="1">
                <a:solidFill>
                  <a:srgbClr val="000000"/>
                </a:solidFill>
                <a:effectLst/>
                <a:latin typeface="HelveticaNeue"/>
              </a:rPr>
              <a:t>ostium</a:t>
            </a:r>
            <a:r>
              <a:rPr lang="en-IN" b="0" i="0" u="none" strike="noStrike" dirty="0">
                <a:solidFill>
                  <a:srgbClr val="000000"/>
                </a:solidFill>
                <a:effectLst/>
                <a:latin typeface="HelveticaNeue"/>
              </a:rPr>
              <a:t> to ensure device stability and sufficient compression (8%–20%) against the LAA wall. </a:t>
            </a:r>
          </a:p>
          <a:p>
            <a:endParaRPr lang="en-US" dirty="0"/>
          </a:p>
        </p:txBody>
      </p:sp>
    </p:spTree>
    <p:extLst>
      <p:ext uri="{BB962C8B-B14F-4D97-AF65-F5344CB8AC3E}">
        <p14:creationId xmlns:p14="http://schemas.microsoft.com/office/powerpoint/2010/main" val="15153508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8">
            <a:extLst>
              <a:ext uri="{FF2B5EF4-FFF2-40B4-BE49-F238E27FC236}">
                <a16:creationId xmlns:a16="http://schemas.microsoft.com/office/drawing/2014/main" id="{131BAD53-4E89-4F62-BBB7-26359763ED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10">
            <a:extLst>
              <a:ext uri="{FF2B5EF4-FFF2-40B4-BE49-F238E27FC236}">
                <a16:creationId xmlns:a16="http://schemas.microsoft.com/office/drawing/2014/main" id="{62756DA2-40EB-4C6F-B962-5822FFB54F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653438" cy="6858000"/>
          </a:xfrm>
          <a:custGeom>
            <a:avLst/>
            <a:gdLst>
              <a:gd name="connsiteX0" fmla="*/ 0 w 6096000"/>
              <a:gd name="connsiteY0" fmla="*/ 0 h 6858000"/>
              <a:gd name="connsiteX1" fmla="*/ 5567517 w 6096000"/>
              <a:gd name="connsiteY1" fmla="*/ 0 h 6858000"/>
              <a:gd name="connsiteX2" fmla="*/ 5566938 w 6096000"/>
              <a:gd name="connsiteY2" fmla="*/ 1705 h 6858000"/>
              <a:gd name="connsiteX3" fmla="*/ 5551594 w 6096000"/>
              <a:gd name="connsiteY3" fmla="*/ 17287 h 6858000"/>
              <a:gd name="connsiteX4" fmla="*/ 5545641 w 6096000"/>
              <a:gd name="connsiteY4" fmla="*/ 130336 h 6858000"/>
              <a:gd name="connsiteX5" fmla="*/ 5538289 w 6096000"/>
              <a:gd name="connsiteY5" fmla="*/ 187093 h 6858000"/>
              <a:gd name="connsiteX6" fmla="*/ 5545790 w 6096000"/>
              <a:gd name="connsiteY6" fmla="*/ 265704 h 6858000"/>
              <a:gd name="connsiteX7" fmla="*/ 5542313 w 6096000"/>
              <a:gd name="connsiteY7" fmla="*/ 354566 h 6858000"/>
              <a:gd name="connsiteX8" fmla="*/ 5524126 w 6096000"/>
              <a:gd name="connsiteY8" fmla="*/ 472000 h 6858000"/>
              <a:gd name="connsiteX9" fmla="*/ 5522170 w 6096000"/>
              <a:gd name="connsiteY9" fmla="*/ 473782 h 6858000"/>
              <a:gd name="connsiteX10" fmla="*/ 5521798 w 6096000"/>
              <a:gd name="connsiteY10" fmla="*/ 491380 h 6858000"/>
              <a:gd name="connsiteX11" fmla="*/ 5536419 w 6096000"/>
              <a:gd name="connsiteY11" fmla="*/ 531675 h 6858000"/>
              <a:gd name="connsiteX12" fmla="*/ 5533435 w 6096000"/>
              <a:gd name="connsiteY12" fmla="*/ 536015 h 6858000"/>
              <a:gd name="connsiteX13" fmla="*/ 5538088 w 6096000"/>
              <a:gd name="connsiteY13" fmla="*/ 572092 h 6858000"/>
              <a:gd name="connsiteX14" fmla="*/ 5536061 w 6096000"/>
              <a:gd name="connsiteY14" fmla="*/ 572511 h 6858000"/>
              <a:gd name="connsiteX15" fmla="*/ 5528218 w 6096000"/>
              <a:gd name="connsiteY15" fmla="*/ 582332 h 6858000"/>
              <a:gd name="connsiteX16" fmla="*/ 5518011 w 6096000"/>
              <a:gd name="connsiteY16" fmla="*/ 601285 h 6858000"/>
              <a:gd name="connsiteX17" fmla="*/ 5473174 w 6096000"/>
              <a:gd name="connsiteY17" fmla="*/ 681608 h 6858000"/>
              <a:gd name="connsiteX18" fmla="*/ 5472963 w 6096000"/>
              <a:gd name="connsiteY18" fmla="*/ 689151 h 6858000"/>
              <a:gd name="connsiteX19" fmla="*/ 5472485 w 6096000"/>
              <a:gd name="connsiteY19" fmla="*/ 689289 h 6858000"/>
              <a:gd name="connsiteX20" fmla="*/ 5471326 w 6096000"/>
              <a:gd name="connsiteY20" fmla="*/ 697222 h 6858000"/>
              <a:gd name="connsiteX21" fmla="*/ 5472164 w 6096000"/>
              <a:gd name="connsiteY21" fmla="*/ 717531 h 6858000"/>
              <a:gd name="connsiteX22" fmla="*/ 5468891 w 6096000"/>
              <a:gd name="connsiteY22" fmla="*/ 722494 h 6858000"/>
              <a:gd name="connsiteX23" fmla="*/ 5463081 w 6096000"/>
              <a:gd name="connsiteY23" fmla="*/ 724368 h 6858000"/>
              <a:gd name="connsiteX24" fmla="*/ 5446981 w 6096000"/>
              <a:gd name="connsiteY24" fmla="*/ 752692 h 6858000"/>
              <a:gd name="connsiteX25" fmla="*/ 5417190 w 6096000"/>
              <a:gd name="connsiteY25" fmla="*/ 816346 h 6858000"/>
              <a:gd name="connsiteX26" fmla="*/ 5388958 w 6096000"/>
              <a:gd name="connsiteY26" fmla="*/ 889417 h 6858000"/>
              <a:gd name="connsiteX27" fmla="*/ 5307044 w 6096000"/>
              <a:gd name="connsiteY27" fmla="*/ 1063288 h 6858000"/>
              <a:gd name="connsiteX28" fmla="*/ 5303837 w 6096000"/>
              <a:gd name="connsiteY28" fmla="*/ 1157176 h 6858000"/>
              <a:gd name="connsiteX29" fmla="*/ 5286494 w 6096000"/>
              <a:gd name="connsiteY29" fmla="*/ 1210776 h 6858000"/>
              <a:gd name="connsiteX30" fmla="*/ 5282463 w 6096000"/>
              <a:gd name="connsiteY30" fmla="*/ 1301993 h 6858000"/>
              <a:gd name="connsiteX31" fmla="*/ 5252235 w 6096000"/>
              <a:gd name="connsiteY31" fmla="*/ 1360879 h 6858000"/>
              <a:gd name="connsiteX32" fmla="*/ 5244497 w 6096000"/>
              <a:gd name="connsiteY32" fmla="*/ 1404045 h 6858000"/>
              <a:gd name="connsiteX33" fmla="*/ 5223823 w 6096000"/>
              <a:gd name="connsiteY33" fmla="*/ 1429568 h 6858000"/>
              <a:gd name="connsiteX34" fmla="*/ 5224851 w 6096000"/>
              <a:gd name="connsiteY34" fmla="*/ 1430305 h 6858000"/>
              <a:gd name="connsiteX35" fmla="*/ 5212394 w 6096000"/>
              <a:gd name="connsiteY35" fmla="*/ 1463304 h 6858000"/>
              <a:gd name="connsiteX36" fmla="*/ 5209958 w 6096000"/>
              <a:gd name="connsiteY36" fmla="*/ 1514846 h 6858000"/>
              <a:gd name="connsiteX37" fmla="*/ 5206417 w 6096000"/>
              <a:gd name="connsiteY37" fmla="*/ 1519731 h 6858000"/>
              <a:gd name="connsiteX38" fmla="*/ 5206640 w 6096000"/>
              <a:gd name="connsiteY38" fmla="*/ 1519929 h 6858000"/>
              <a:gd name="connsiteX39" fmla="*/ 5207632 w 6096000"/>
              <a:gd name="connsiteY39" fmla="*/ 1546022 h 6858000"/>
              <a:gd name="connsiteX40" fmla="*/ 5212030 w 6096000"/>
              <a:gd name="connsiteY40" fmla="*/ 1578752 h 6858000"/>
              <a:gd name="connsiteX41" fmla="*/ 5203533 w 6096000"/>
              <a:gd name="connsiteY41" fmla="*/ 1647555 h 6858000"/>
              <a:gd name="connsiteX42" fmla="*/ 5190877 w 6096000"/>
              <a:gd name="connsiteY42" fmla="*/ 1715685 h 6858000"/>
              <a:gd name="connsiteX43" fmla="*/ 5184235 w 6096000"/>
              <a:gd name="connsiteY43" fmla="*/ 1740358 h 6858000"/>
              <a:gd name="connsiteX44" fmla="*/ 5181475 w 6096000"/>
              <a:gd name="connsiteY44" fmla="*/ 1784314 h 6858000"/>
              <a:gd name="connsiteX45" fmla="*/ 5185845 w 6096000"/>
              <a:gd name="connsiteY45" fmla="*/ 1804434 h 6858000"/>
              <a:gd name="connsiteX46" fmla="*/ 5185068 w 6096000"/>
              <a:gd name="connsiteY46" fmla="*/ 1805316 h 6858000"/>
              <a:gd name="connsiteX47" fmla="*/ 5188593 w 6096000"/>
              <a:gd name="connsiteY47" fmla="*/ 1807109 h 6858000"/>
              <a:gd name="connsiteX48" fmla="*/ 5185920 w 6096000"/>
              <a:gd name="connsiteY48" fmla="*/ 1821003 h 6858000"/>
              <a:gd name="connsiteX49" fmla="*/ 5183543 w 6096000"/>
              <a:gd name="connsiteY49" fmla="*/ 1824832 h 6858000"/>
              <a:gd name="connsiteX50" fmla="*/ 5182235 w 6096000"/>
              <a:gd name="connsiteY50" fmla="*/ 1830429 h 6858000"/>
              <a:gd name="connsiteX51" fmla="*/ 5182525 w 6096000"/>
              <a:gd name="connsiteY51" fmla="*/ 1830569 h 6858000"/>
              <a:gd name="connsiteX52" fmla="*/ 5180663 w 6096000"/>
              <a:gd name="connsiteY52" fmla="*/ 1835810 h 6858000"/>
              <a:gd name="connsiteX53" fmla="*/ 5167452 w 6096000"/>
              <a:gd name="connsiteY53" fmla="*/ 1861483 h 6858000"/>
              <a:gd name="connsiteX54" fmla="*/ 5174266 w 6096000"/>
              <a:gd name="connsiteY54" fmla="*/ 1892417 h 6858000"/>
              <a:gd name="connsiteX55" fmla="*/ 5189262 w 6096000"/>
              <a:gd name="connsiteY55" fmla="*/ 1895114 h 6858000"/>
              <a:gd name="connsiteX56" fmla="*/ 5187100 w 6096000"/>
              <a:gd name="connsiteY56" fmla="*/ 1899379 h 6858000"/>
              <a:gd name="connsiteX57" fmla="*/ 5180471 w 6096000"/>
              <a:gd name="connsiteY57" fmla="*/ 1907867 h 6858000"/>
              <a:gd name="connsiteX58" fmla="*/ 5181361 w 6096000"/>
              <a:gd name="connsiteY58" fmla="*/ 1910265 h 6858000"/>
              <a:gd name="connsiteX59" fmla="*/ 5178268 w 6096000"/>
              <a:gd name="connsiteY59" fmla="*/ 1935584 h 6858000"/>
              <a:gd name="connsiteX60" fmla="*/ 5183619 w 6096000"/>
              <a:gd name="connsiteY60" fmla="*/ 1942021 h 6858000"/>
              <a:gd name="connsiteX61" fmla="*/ 5184480 w 6096000"/>
              <a:gd name="connsiteY61" fmla="*/ 1945112 h 6858000"/>
              <a:gd name="connsiteX62" fmla="*/ 5172776 w 6096000"/>
              <a:gd name="connsiteY62" fmla="*/ 1961162 h 6858000"/>
              <a:gd name="connsiteX63" fmla="*/ 5168513 w 6096000"/>
              <a:gd name="connsiteY63" fmla="*/ 1969445 h 6858000"/>
              <a:gd name="connsiteX64" fmla="*/ 5126597 w 6096000"/>
              <a:gd name="connsiteY64" fmla="*/ 2024270 h 6858000"/>
              <a:gd name="connsiteX65" fmla="*/ 5119528 w 6096000"/>
              <a:gd name="connsiteY65" fmla="*/ 2107942 h 6858000"/>
              <a:gd name="connsiteX66" fmla="*/ 5110356 w 6096000"/>
              <a:gd name="connsiteY66" fmla="*/ 2193455 h 6858000"/>
              <a:gd name="connsiteX67" fmla="*/ 5104992 w 6096000"/>
              <a:gd name="connsiteY67" fmla="*/ 2260088 h 6858000"/>
              <a:gd name="connsiteX68" fmla="*/ 5059439 w 6096000"/>
              <a:gd name="connsiteY68" fmla="*/ 2335735 h 6858000"/>
              <a:gd name="connsiteX69" fmla="*/ 5022061 w 6096000"/>
              <a:gd name="connsiteY69" fmla="*/ 2408995 h 6858000"/>
              <a:gd name="connsiteX70" fmla="*/ 5022253 w 6096000"/>
              <a:gd name="connsiteY70" fmla="*/ 2445869 h 6858000"/>
              <a:gd name="connsiteX71" fmla="*/ 5011426 w 6096000"/>
              <a:gd name="connsiteY71" fmla="*/ 2496499 h 6858000"/>
              <a:gd name="connsiteX72" fmla="*/ 4994224 w 6096000"/>
              <a:gd name="connsiteY72" fmla="*/ 2549900 h 6858000"/>
              <a:gd name="connsiteX73" fmla="*/ 4995245 w 6096000"/>
              <a:gd name="connsiteY73" fmla="*/ 2596456 h 6858000"/>
              <a:gd name="connsiteX74" fmla="*/ 4988570 w 6096000"/>
              <a:gd name="connsiteY74" fmla="*/ 2606088 h 6858000"/>
              <a:gd name="connsiteX75" fmla="*/ 4988371 w 6096000"/>
              <a:gd name="connsiteY75" fmla="*/ 2635351 h 6858000"/>
              <a:gd name="connsiteX76" fmla="*/ 4983212 w 6096000"/>
              <a:gd name="connsiteY76" fmla="*/ 2665666 h 6858000"/>
              <a:gd name="connsiteX77" fmla="*/ 4968234 w 6096000"/>
              <a:gd name="connsiteY77" fmla="*/ 2715895 h 6858000"/>
              <a:gd name="connsiteX78" fmla="*/ 4975888 w 6096000"/>
              <a:gd name="connsiteY78" fmla="*/ 2725052 h 6858000"/>
              <a:gd name="connsiteX79" fmla="*/ 4980195 w 6096000"/>
              <a:gd name="connsiteY79" fmla="*/ 2726489 h 6858000"/>
              <a:gd name="connsiteX80" fmla="*/ 4976218 w 6096000"/>
              <a:gd name="connsiteY80" fmla="*/ 2740278 h 6858000"/>
              <a:gd name="connsiteX81" fmla="*/ 4980571 w 6096000"/>
              <a:gd name="connsiteY81" fmla="*/ 2751112 h 6858000"/>
              <a:gd name="connsiteX82" fmla="*/ 4973893 w 6096000"/>
              <a:gd name="connsiteY82" fmla="*/ 2760208 h 6858000"/>
              <a:gd name="connsiteX83" fmla="*/ 4979005 w 6096000"/>
              <a:gd name="connsiteY83" fmla="*/ 2790136 h 6858000"/>
              <a:gd name="connsiteX84" fmla="*/ 4986137 w 6096000"/>
              <a:gd name="connsiteY84" fmla="*/ 2804183 h 6858000"/>
              <a:gd name="connsiteX85" fmla="*/ 4986175 w 6096000"/>
              <a:gd name="connsiteY85" fmla="*/ 2825860 h 6858000"/>
              <a:gd name="connsiteX86" fmla="*/ 4993936 w 6096000"/>
              <a:gd name="connsiteY86" fmla="*/ 2911749 h 6858000"/>
              <a:gd name="connsiteX87" fmla="*/ 4992563 w 6096000"/>
              <a:gd name="connsiteY87" fmla="*/ 2977278 h 6858000"/>
              <a:gd name="connsiteX88" fmla="*/ 4980516 w 6096000"/>
              <a:gd name="connsiteY88" fmla="*/ 2991092 h 6858000"/>
              <a:gd name="connsiteX89" fmla="*/ 4992801 w 6096000"/>
              <a:gd name="connsiteY89" fmla="*/ 3020247 h 6858000"/>
              <a:gd name="connsiteX90" fmla="*/ 5014805 w 6096000"/>
              <a:gd name="connsiteY90" fmla="*/ 3065434 h 6858000"/>
              <a:gd name="connsiteX91" fmla="*/ 5002733 w 6096000"/>
              <a:gd name="connsiteY91" fmla="*/ 3103777 h 6858000"/>
              <a:gd name="connsiteX92" fmla="*/ 5002941 w 6096000"/>
              <a:gd name="connsiteY92" fmla="*/ 3151828 h 6858000"/>
              <a:gd name="connsiteX93" fmla="*/ 5002883 w 6096000"/>
              <a:gd name="connsiteY93" fmla="*/ 3180546 h 6858000"/>
              <a:gd name="connsiteX94" fmla="*/ 5016711 w 6096000"/>
              <a:gd name="connsiteY94" fmla="*/ 3258677 h 6858000"/>
              <a:gd name="connsiteX95" fmla="*/ 5017918 w 6096000"/>
              <a:gd name="connsiteY95" fmla="*/ 3262610 h 6858000"/>
              <a:gd name="connsiteX96" fmla="*/ 5011672 w 6096000"/>
              <a:gd name="connsiteY96" fmla="*/ 3277179 h 6858000"/>
              <a:gd name="connsiteX97" fmla="*/ 5009344 w 6096000"/>
              <a:gd name="connsiteY97" fmla="*/ 3278130 h 6858000"/>
              <a:gd name="connsiteX98" fmla="*/ 5026770 w 6096000"/>
              <a:gd name="connsiteY98" fmla="*/ 3325671 h 6858000"/>
              <a:gd name="connsiteX99" fmla="*/ 5024571 w 6096000"/>
              <a:gd name="connsiteY99" fmla="*/ 3332072 h 6858000"/>
              <a:gd name="connsiteX100" fmla="*/ 5041705 w 6096000"/>
              <a:gd name="connsiteY100" fmla="*/ 3362948 h 6858000"/>
              <a:gd name="connsiteX101" fmla="*/ 5047477 w 6096000"/>
              <a:gd name="connsiteY101" fmla="*/ 3378959 h 6858000"/>
              <a:gd name="connsiteX102" fmla="*/ 5060758 w 6096000"/>
              <a:gd name="connsiteY102" fmla="*/ 3407057 h 6858000"/>
              <a:gd name="connsiteX103" fmla="*/ 5058968 w 6096000"/>
              <a:gd name="connsiteY103" fmla="*/ 3409825 h 6858000"/>
              <a:gd name="connsiteX104" fmla="*/ 5062667 w 6096000"/>
              <a:gd name="connsiteY104" fmla="*/ 3415218 h 6858000"/>
              <a:gd name="connsiteX105" fmla="*/ 5060928 w 6096000"/>
              <a:gd name="connsiteY105" fmla="*/ 3419880 h 6858000"/>
              <a:gd name="connsiteX106" fmla="*/ 5062923 w 6096000"/>
              <a:gd name="connsiteY106" fmla="*/ 3424545 h 6858000"/>
              <a:gd name="connsiteX107" fmla="*/ 5064623 w 6096000"/>
              <a:gd name="connsiteY107" fmla="*/ 3476412 h 6858000"/>
              <a:gd name="connsiteX108" fmla="*/ 5069684 w 6096000"/>
              <a:gd name="connsiteY108" fmla="*/ 3486850 h 6858000"/>
              <a:gd name="connsiteX109" fmla="*/ 5063339 w 6096000"/>
              <a:gd name="connsiteY109" fmla="*/ 3496391 h 6858000"/>
              <a:gd name="connsiteX110" fmla="*/ 5070139 w 6096000"/>
              <a:gd name="connsiteY110" fmla="*/ 3531201 h 6858000"/>
              <a:gd name="connsiteX111" fmla="*/ 5079896 w 6096000"/>
              <a:gd name="connsiteY111" fmla="*/ 3542019 h 6858000"/>
              <a:gd name="connsiteX112" fmla="*/ 5087540 w 6096000"/>
              <a:gd name="connsiteY112" fmla="*/ 3552249 h 6858000"/>
              <a:gd name="connsiteX113" fmla="*/ 5087902 w 6096000"/>
              <a:gd name="connsiteY113" fmla="*/ 3553678 h 6858000"/>
              <a:gd name="connsiteX114" fmla="*/ 5091509 w 6096000"/>
              <a:gd name="connsiteY114" fmla="*/ 3568021 h 6858000"/>
              <a:gd name="connsiteX115" fmla="*/ 5091934 w 6096000"/>
              <a:gd name="connsiteY115" fmla="*/ 3569719 h 6858000"/>
              <a:gd name="connsiteX116" fmla="*/ 5089362 w 6096000"/>
              <a:gd name="connsiteY116" fmla="*/ 3586412 h 6858000"/>
              <a:gd name="connsiteX117" fmla="*/ 5092358 w 6096000"/>
              <a:gd name="connsiteY117" fmla="*/ 3597336 h 6858000"/>
              <a:gd name="connsiteX118" fmla="*/ 5084254 w 6096000"/>
              <a:gd name="connsiteY118" fmla="*/ 3606007 h 6858000"/>
              <a:gd name="connsiteX119" fmla="*/ 5084281 w 6096000"/>
              <a:gd name="connsiteY119" fmla="*/ 3641228 h 6858000"/>
              <a:gd name="connsiteX120" fmla="*/ 5091848 w 6096000"/>
              <a:gd name="connsiteY120" fmla="*/ 3653088 h 6858000"/>
              <a:gd name="connsiteX121" fmla="*/ 5097436 w 6096000"/>
              <a:gd name="connsiteY121" fmla="*/ 3664114 h 6858000"/>
              <a:gd name="connsiteX122" fmla="*/ 5097518 w 6096000"/>
              <a:gd name="connsiteY122" fmla="*/ 3665569 h 6858000"/>
              <a:gd name="connsiteX123" fmla="*/ 5099829 w 6096000"/>
              <a:gd name="connsiteY123" fmla="*/ 3707357 h 6858000"/>
              <a:gd name="connsiteX124" fmla="*/ 5114696 w 6096000"/>
              <a:gd name="connsiteY124" fmla="*/ 3778166 h 6858000"/>
              <a:gd name="connsiteX125" fmla="*/ 5135379 w 6096000"/>
              <a:gd name="connsiteY125" fmla="*/ 3878222 h 6858000"/>
              <a:gd name="connsiteX126" fmla="*/ 5130138 w 6096000"/>
              <a:gd name="connsiteY126" fmla="*/ 4048117 h 6858000"/>
              <a:gd name="connsiteX127" fmla="*/ 5090040 w 6096000"/>
              <a:gd name="connsiteY127" fmla="*/ 4219510 h 6858000"/>
              <a:gd name="connsiteX128" fmla="*/ 5092812 w 6096000"/>
              <a:gd name="connsiteY128" fmla="*/ 4411258 h 6858000"/>
              <a:gd name="connsiteX129" fmla="*/ 5084599 w 6096000"/>
              <a:gd name="connsiteY129" fmla="*/ 4488531 h 6858000"/>
              <a:gd name="connsiteX130" fmla="*/ 5084072 w 6096000"/>
              <a:gd name="connsiteY130" fmla="*/ 4539168 h 6858000"/>
              <a:gd name="connsiteX131" fmla="*/ 5068936 w 6096000"/>
              <a:gd name="connsiteY131" fmla="*/ 4625153 h 6858000"/>
              <a:gd name="connsiteX132" fmla="*/ 5059114 w 6096000"/>
              <a:gd name="connsiteY132" fmla="*/ 4733115 h 6858000"/>
              <a:gd name="connsiteX133" fmla="*/ 5037209 w 6096000"/>
              <a:gd name="connsiteY133" fmla="*/ 4844323 h 6858000"/>
              <a:gd name="connsiteX134" fmla="*/ 5020638 w 6096000"/>
              <a:gd name="connsiteY134" fmla="*/ 4877992 h 6858000"/>
              <a:gd name="connsiteX135" fmla="*/ 5006413 w 6096000"/>
              <a:gd name="connsiteY135" fmla="*/ 4925805 h 6858000"/>
              <a:gd name="connsiteX136" fmla="*/ 4971037 w 6096000"/>
              <a:gd name="connsiteY136" fmla="*/ 5009272 h 6858000"/>
              <a:gd name="connsiteX137" fmla="*/ 4963105 w 6096000"/>
              <a:gd name="connsiteY137" fmla="*/ 5111369 h 6858000"/>
              <a:gd name="connsiteX138" fmla="*/ 4976341 w 6096000"/>
              <a:gd name="connsiteY138" fmla="*/ 5210876 h 6858000"/>
              <a:gd name="connsiteX139" fmla="*/ 4980617 w 6096000"/>
              <a:gd name="connsiteY139" fmla="*/ 5269726 h 6858000"/>
              <a:gd name="connsiteX140" fmla="*/ 4997733 w 6096000"/>
              <a:gd name="connsiteY140" fmla="*/ 5464225 h 6858000"/>
              <a:gd name="connsiteX141" fmla="*/ 5001400 w 6096000"/>
              <a:gd name="connsiteY141" fmla="*/ 5594585 h 6858000"/>
              <a:gd name="connsiteX142" fmla="*/ 4983700 w 6096000"/>
              <a:gd name="connsiteY142" fmla="*/ 5667896 h 6858000"/>
              <a:gd name="connsiteX143" fmla="*/ 4968506 w 6096000"/>
              <a:gd name="connsiteY143" fmla="*/ 5769225 h 6858000"/>
              <a:gd name="connsiteX144" fmla="*/ 4969765 w 6096000"/>
              <a:gd name="connsiteY144" fmla="*/ 5823324 h 6858000"/>
              <a:gd name="connsiteX145" fmla="*/ 4966129 w 6096000"/>
              <a:gd name="connsiteY145" fmla="*/ 5862699 h 6858000"/>
              <a:gd name="connsiteX146" fmla="*/ 4970695 w 6096000"/>
              <a:gd name="connsiteY146" fmla="*/ 5906467 h 6858000"/>
              <a:gd name="connsiteX147" fmla="*/ 4991568 w 6096000"/>
              <a:gd name="connsiteY147" fmla="*/ 5939847 h 6858000"/>
              <a:gd name="connsiteX148" fmla="*/ 4986815 w 6096000"/>
              <a:gd name="connsiteY148" fmla="*/ 5973994 h 6858000"/>
              <a:gd name="connsiteX149" fmla="*/ 4987776 w 6096000"/>
              <a:gd name="connsiteY149" fmla="*/ 6089693 h 6858000"/>
              <a:gd name="connsiteX150" fmla="*/ 4991621 w 6096000"/>
              <a:gd name="connsiteY150" fmla="*/ 6224938 h 6858000"/>
              <a:gd name="connsiteX151" fmla="*/ 5017157 w 6096000"/>
              <a:gd name="connsiteY151" fmla="*/ 6370251 h 6858000"/>
              <a:gd name="connsiteX152" fmla="*/ 5040797 w 6096000"/>
              <a:gd name="connsiteY152" fmla="*/ 6541313 h 6858000"/>
              <a:gd name="connsiteX153" fmla="*/ 5045375 w 6096000"/>
              <a:gd name="connsiteY153" fmla="*/ 6640957 h 6858000"/>
              <a:gd name="connsiteX154" fmla="*/ 5058442 w 6096000"/>
              <a:gd name="connsiteY154" fmla="*/ 6705297 h 6858000"/>
              <a:gd name="connsiteX155" fmla="*/ 5071125 w 6096000"/>
              <a:gd name="connsiteY155" fmla="*/ 6759582 h 6858000"/>
              <a:gd name="connsiteX156" fmla="*/ 5069172 w 6096000"/>
              <a:gd name="connsiteY156" fmla="*/ 6817746 h 6858000"/>
              <a:gd name="connsiteX157" fmla="*/ 5072322 w 6096000"/>
              <a:gd name="connsiteY157" fmla="*/ 6843646 h 6858000"/>
              <a:gd name="connsiteX158" fmla="*/ 5091388 w 6096000"/>
              <a:gd name="connsiteY158" fmla="*/ 6857998 h 6858000"/>
              <a:gd name="connsiteX159" fmla="*/ 6096000 w 6096000"/>
              <a:gd name="connsiteY159" fmla="*/ 6857998 h 6858000"/>
              <a:gd name="connsiteX160" fmla="*/ 6096000 w 6096000"/>
              <a:gd name="connsiteY160" fmla="*/ 6858000 h 6858000"/>
              <a:gd name="connsiteX161" fmla="*/ 0 w 6096000"/>
              <a:gd name="connsiteY16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6096000" h="6858000">
                <a:moveTo>
                  <a:pt x="0" y="0"/>
                </a:moveTo>
                <a:lnTo>
                  <a:pt x="5567517" y="0"/>
                </a:lnTo>
                <a:lnTo>
                  <a:pt x="5566938" y="1705"/>
                </a:lnTo>
                <a:cubicBezTo>
                  <a:pt x="5563126" y="8440"/>
                  <a:pt x="5558112" y="13784"/>
                  <a:pt x="5551594" y="17287"/>
                </a:cubicBezTo>
                <a:cubicBezTo>
                  <a:pt x="5562364" y="82036"/>
                  <a:pt x="5510349" y="69804"/>
                  <a:pt x="5545641" y="130336"/>
                </a:cubicBezTo>
                <a:cubicBezTo>
                  <a:pt x="5526953" y="117589"/>
                  <a:pt x="5536978" y="162458"/>
                  <a:pt x="5538289" y="187093"/>
                </a:cubicBezTo>
                <a:cubicBezTo>
                  <a:pt x="5536205" y="226511"/>
                  <a:pt x="5545722" y="205530"/>
                  <a:pt x="5545790" y="265704"/>
                </a:cubicBezTo>
                <a:cubicBezTo>
                  <a:pt x="5542296" y="317533"/>
                  <a:pt x="5543813" y="325288"/>
                  <a:pt x="5542313" y="354566"/>
                </a:cubicBezTo>
                <a:lnTo>
                  <a:pt x="5524126" y="472000"/>
                </a:lnTo>
                <a:lnTo>
                  <a:pt x="5522170" y="473782"/>
                </a:lnTo>
                <a:cubicBezTo>
                  <a:pt x="5517847" y="482008"/>
                  <a:pt x="5518682" y="487340"/>
                  <a:pt x="5521798" y="491380"/>
                </a:cubicBezTo>
                <a:lnTo>
                  <a:pt x="5536419" y="531675"/>
                </a:lnTo>
                <a:lnTo>
                  <a:pt x="5533435" y="536015"/>
                </a:lnTo>
                <a:lnTo>
                  <a:pt x="5538088" y="572092"/>
                </a:lnTo>
                <a:lnTo>
                  <a:pt x="5536061" y="572511"/>
                </a:lnTo>
                <a:cubicBezTo>
                  <a:pt x="5531611" y="574271"/>
                  <a:pt x="5528529" y="577121"/>
                  <a:pt x="5528218" y="582332"/>
                </a:cubicBezTo>
                <a:cubicBezTo>
                  <a:pt x="5498002" y="573171"/>
                  <a:pt x="5516262" y="585107"/>
                  <a:pt x="5518011" y="601285"/>
                </a:cubicBezTo>
                <a:cubicBezTo>
                  <a:pt x="5508838" y="617831"/>
                  <a:pt x="5480684" y="666964"/>
                  <a:pt x="5473174" y="681608"/>
                </a:cubicBezTo>
                <a:cubicBezTo>
                  <a:pt x="5473102" y="684122"/>
                  <a:pt x="5473033" y="686637"/>
                  <a:pt x="5472963" y="689151"/>
                </a:cubicBezTo>
                <a:lnTo>
                  <a:pt x="5472485" y="689289"/>
                </a:lnTo>
                <a:cubicBezTo>
                  <a:pt x="5471434" y="690905"/>
                  <a:pt x="5470986" y="693376"/>
                  <a:pt x="5471326" y="697222"/>
                </a:cubicBezTo>
                <a:cubicBezTo>
                  <a:pt x="5471606" y="703992"/>
                  <a:pt x="5471884" y="710761"/>
                  <a:pt x="5472164" y="717531"/>
                </a:cubicBezTo>
                <a:lnTo>
                  <a:pt x="5468891" y="722494"/>
                </a:lnTo>
                <a:lnTo>
                  <a:pt x="5463081" y="724368"/>
                </a:lnTo>
                <a:lnTo>
                  <a:pt x="5446981" y="752692"/>
                </a:lnTo>
                <a:cubicBezTo>
                  <a:pt x="5454691" y="764380"/>
                  <a:pt x="5422719" y="808083"/>
                  <a:pt x="5417190" y="816346"/>
                </a:cubicBezTo>
                <a:lnTo>
                  <a:pt x="5388958" y="889417"/>
                </a:lnTo>
                <a:cubicBezTo>
                  <a:pt x="5320491" y="969963"/>
                  <a:pt x="5321907" y="1005331"/>
                  <a:pt x="5307044" y="1063288"/>
                </a:cubicBezTo>
                <a:cubicBezTo>
                  <a:pt x="5313332" y="1111028"/>
                  <a:pt x="5317096" y="1110140"/>
                  <a:pt x="5303837" y="1157176"/>
                </a:cubicBezTo>
                <a:cubicBezTo>
                  <a:pt x="5301103" y="1192124"/>
                  <a:pt x="5301884" y="1197232"/>
                  <a:pt x="5286494" y="1210776"/>
                </a:cubicBezTo>
                <a:lnTo>
                  <a:pt x="5282463" y="1301993"/>
                </a:lnTo>
                <a:lnTo>
                  <a:pt x="5252235" y="1360879"/>
                </a:lnTo>
                <a:lnTo>
                  <a:pt x="5244497" y="1404045"/>
                </a:lnTo>
                <a:lnTo>
                  <a:pt x="5223823" y="1429568"/>
                </a:lnTo>
                <a:lnTo>
                  <a:pt x="5224851" y="1430305"/>
                </a:lnTo>
                <a:cubicBezTo>
                  <a:pt x="5226697" y="1432466"/>
                  <a:pt x="5214738" y="1459891"/>
                  <a:pt x="5212394" y="1463304"/>
                </a:cubicBezTo>
                <a:cubicBezTo>
                  <a:pt x="5209912" y="1477394"/>
                  <a:pt x="5213027" y="1501295"/>
                  <a:pt x="5209958" y="1514846"/>
                </a:cubicBezTo>
                <a:lnTo>
                  <a:pt x="5206417" y="1519731"/>
                </a:lnTo>
                <a:lnTo>
                  <a:pt x="5206640" y="1519929"/>
                </a:lnTo>
                <a:cubicBezTo>
                  <a:pt x="5206490" y="1521210"/>
                  <a:pt x="5209710" y="1543635"/>
                  <a:pt x="5207632" y="1546022"/>
                </a:cubicBezTo>
                <a:lnTo>
                  <a:pt x="5212030" y="1578752"/>
                </a:lnTo>
                <a:cubicBezTo>
                  <a:pt x="5206147" y="1605585"/>
                  <a:pt x="5226381" y="1622803"/>
                  <a:pt x="5203533" y="1647555"/>
                </a:cubicBezTo>
                <a:cubicBezTo>
                  <a:pt x="5198128" y="1672675"/>
                  <a:pt x="5203213" y="1694404"/>
                  <a:pt x="5190877" y="1715685"/>
                </a:cubicBezTo>
                <a:cubicBezTo>
                  <a:pt x="5196815" y="1724301"/>
                  <a:pt x="5198098" y="1732435"/>
                  <a:pt x="5184235" y="1740358"/>
                </a:cubicBezTo>
                <a:cubicBezTo>
                  <a:pt x="5182625" y="1763793"/>
                  <a:pt x="5198368" y="1769422"/>
                  <a:pt x="5181475" y="1784314"/>
                </a:cubicBezTo>
                <a:cubicBezTo>
                  <a:pt x="5205987" y="1797417"/>
                  <a:pt x="5195246" y="1798221"/>
                  <a:pt x="5185845" y="1804434"/>
                </a:cubicBezTo>
                <a:lnTo>
                  <a:pt x="5185068" y="1805316"/>
                </a:lnTo>
                <a:lnTo>
                  <a:pt x="5188593" y="1807109"/>
                </a:lnTo>
                <a:lnTo>
                  <a:pt x="5185920" y="1821003"/>
                </a:lnTo>
                <a:lnTo>
                  <a:pt x="5183543" y="1824832"/>
                </a:lnTo>
                <a:cubicBezTo>
                  <a:pt x="5182284" y="1827468"/>
                  <a:pt x="5181937" y="1829219"/>
                  <a:pt x="5182235" y="1830429"/>
                </a:cubicBezTo>
                <a:lnTo>
                  <a:pt x="5182525" y="1830569"/>
                </a:lnTo>
                <a:lnTo>
                  <a:pt x="5180663" y="1835810"/>
                </a:lnTo>
                <a:cubicBezTo>
                  <a:pt x="5176779" y="1844665"/>
                  <a:pt x="5172297" y="1853278"/>
                  <a:pt x="5167452" y="1861483"/>
                </a:cubicBezTo>
                <a:cubicBezTo>
                  <a:pt x="5179827" y="1866643"/>
                  <a:pt x="5166788" y="1884999"/>
                  <a:pt x="5174266" y="1892417"/>
                </a:cubicBezTo>
                <a:lnTo>
                  <a:pt x="5189262" y="1895114"/>
                </a:lnTo>
                <a:lnTo>
                  <a:pt x="5187100" y="1899379"/>
                </a:lnTo>
                <a:lnTo>
                  <a:pt x="5180471" y="1907867"/>
                </a:lnTo>
                <a:cubicBezTo>
                  <a:pt x="5179609" y="1909162"/>
                  <a:pt x="5179647" y="1909994"/>
                  <a:pt x="5181361" y="1910265"/>
                </a:cubicBezTo>
                <a:cubicBezTo>
                  <a:pt x="5180995" y="1914884"/>
                  <a:pt x="5177893" y="1930292"/>
                  <a:pt x="5178268" y="1935584"/>
                </a:cubicBezTo>
                <a:lnTo>
                  <a:pt x="5183619" y="1942021"/>
                </a:lnTo>
                <a:lnTo>
                  <a:pt x="5184480" y="1945112"/>
                </a:lnTo>
                <a:lnTo>
                  <a:pt x="5172776" y="1961162"/>
                </a:lnTo>
                <a:lnTo>
                  <a:pt x="5168513" y="1969445"/>
                </a:lnTo>
                <a:lnTo>
                  <a:pt x="5126597" y="2024270"/>
                </a:lnTo>
                <a:lnTo>
                  <a:pt x="5119528" y="2107942"/>
                </a:lnTo>
                <a:cubicBezTo>
                  <a:pt x="5089290" y="2138038"/>
                  <a:pt x="5110415" y="2159228"/>
                  <a:pt x="5110356" y="2193455"/>
                </a:cubicBezTo>
                <a:cubicBezTo>
                  <a:pt x="5101302" y="2220953"/>
                  <a:pt x="5110381" y="2224200"/>
                  <a:pt x="5104992" y="2260088"/>
                </a:cubicBezTo>
                <a:cubicBezTo>
                  <a:pt x="5096504" y="2291744"/>
                  <a:pt x="5078225" y="2299003"/>
                  <a:pt x="5059439" y="2335735"/>
                </a:cubicBezTo>
                <a:cubicBezTo>
                  <a:pt x="5029465" y="2329020"/>
                  <a:pt x="5058046" y="2407546"/>
                  <a:pt x="5022061" y="2408995"/>
                </a:cubicBezTo>
                <a:cubicBezTo>
                  <a:pt x="5023289" y="2413465"/>
                  <a:pt x="5019654" y="2441580"/>
                  <a:pt x="5022253" y="2445869"/>
                </a:cubicBezTo>
                <a:cubicBezTo>
                  <a:pt x="5022440" y="2449625"/>
                  <a:pt x="5011241" y="2492743"/>
                  <a:pt x="5011426" y="2496499"/>
                </a:cubicBezTo>
                <a:lnTo>
                  <a:pt x="4994224" y="2549900"/>
                </a:lnTo>
                <a:cubicBezTo>
                  <a:pt x="4992353" y="2564757"/>
                  <a:pt x="4998952" y="2582253"/>
                  <a:pt x="4995245" y="2596456"/>
                </a:cubicBezTo>
                <a:lnTo>
                  <a:pt x="4988570" y="2606088"/>
                </a:lnTo>
                <a:cubicBezTo>
                  <a:pt x="4988504" y="2615842"/>
                  <a:pt x="4988436" y="2625597"/>
                  <a:pt x="4988371" y="2635351"/>
                </a:cubicBezTo>
                <a:lnTo>
                  <a:pt x="4983212" y="2665666"/>
                </a:lnTo>
                <a:lnTo>
                  <a:pt x="4968234" y="2715895"/>
                </a:lnTo>
                <a:lnTo>
                  <a:pt x="4975888" y="2725052"/>
                </a:lnTo>
                <a:lnTo>
                  <a:pt x="4980195" y="2726489"/>
                </a:lnTo>
                <a:lnTo>
                  <a:pt x="4976218" y="2740278"/>
                </a:lnTo>
                <a:lnTo>
                  <a:pt x="4980571" y="2751112"/>
                </a:lnTo>
                <a:lnTo>
                  <a:pt x="4973893" y="2760208"/>
                </a:lnTo>
                <a:lnTo>
                  <a:pt x="4979005" y="2790136"/>
                </a:lnTo>
                <a:lnTo>
                  <a:pt x="4986137" y="2804183"/>
                </a:lnTo>
                <a:cubicBezTo>
                  <a:pt x="4986150" y="2811409"/>
                  <a:pt x="4986162" y="2818634"/>
                  <a:pt x="4986175" y="2825860"/>
                </a:cubicBezTo>
                <a:cubicBezTo>
                  <a:pt x="4987474" y="2843788"/>
                  <a:pt x="4992871" y="2886513"/>
                  <a:pt x="4993936" y="2911749"/>
                </a:cubicBezTo>
                <a:cubicBezTo>
                  <a:pt x="4993313" y="2946689"/>
                  <a:pt x="4980300" y="2954448"/>
                  <a:pt x="4992563" y="2977278"/>
                </a:cubicBezTo>
                <a:cubicBezTo>
                  <a:pt x="4985688" y="2983455"/>
                  <a:pt x="4982051" y="2987749"/>
                  <a:pt x="4980516" y="2991092"/>
                </a:cubicBezTo>
                <a:cubicBezTo>
                  <a:pt x="4975910" y="3001119"/>
                  <a:pt x="4990216" y="3002537"/>
                  <a:pt x="4992801" y="3020247"/>
                </a:cubicBezTo>
                <a:cubicBezTo>
                  <a:pt x="4998517" y="3032637"/>
                  <a:pt x="5013148" y="3051512"/>
                  <a:pt x="5014805" y="3065434"/>
                </a:cubicBezTo>
                <a:cubicBezTo>
                  <a:pt x="4998836" y="3057428"/>
                  <a:pt x="5016840" y="3105196"/>
                  <a:pt x="5002733" y="3103777"/>
                </a:cubicBezTo>
                <a:cubicBezTo>
                  <a:pt x="5022381" y="3124610"/>
                  <a:pt x="4997365" y="3128169"/>
                  <a:pt x="5002941" y="3151828"/>
                </a:cubicBezTo>
                <a:cubicBezTo>
                  <a:pt x="5010264" y="3163902"/>
                  <a:pt x="5011356" y="3171780"/>
                  <a:pt x="5002883" y="3180546"/>
                </a:cubicBezTo>
                <a:cubicBezTo>
                  <a:pt x="5038586" y="3236545"/>
                  <a:pt x="5003723" y="3210316"/>
                  <a:pt x="5016711" y="3258677"/>
                </a:cubicBezTo>
                <a:lnTo>
                  <a:pt x="5017918" y="3262610"/>
                </a:lnTo>
                <a:lnTo>
                  <a:pt x="5011672" y="3277179"/>
                </a:lnTo>
                <a:lnTo>
                  <a:pt x="5009344" y="3278130"/>
                </a:lnTo>
                <a:lnTo>
                  <a:pt x="5026770" y="3325671"/>
                </a:lnTo>
                <a:lnTo>
                  <a:pt x="5024571" y="3332072"/>
                </a:lnTo>
                <a:lnTo>
                  <a:pt x="5041705" y="3362948"/>
                </a:lnTo>
                <a:lnTo>
                  <a:pt x="5047477" y="3378959"/>
                </a:lnTo>
                <a:lnTo>
                  <a:pt x="5060758" y="3407057"/>
                </a:lnTo>
                <a:lnTo>
                  <a:pt x="5058968" y="3409825"/>
                </a:lnTo>
                <a:lnTo>
                  <a:pt x="5062667" y="3415218"/>
                </a:lnTo>
                <a:lnTo>
                  <a:pt x="5060928" y="3419880"/>
                </a:lnTo>
                <a:lnTo>
                  <a:pt x="5062923" y="3424545"/>
                </a:lnTo>
                <a:cubicBezTo>
                  <a:pt x="5063537" y="3433967"/>
                  <a:pt x="5063494" y="3466028"/>
                  <a:pt x="5064623" y="3476412"/>
                </a:cubicBezTo>
                <a:lnTo>
                  <a:pt x="5069684" y="3486850"/>
                </a:lnTo>
                <a:lnTo>
                  <a:pt x="5063339" y="3496391"/>
                </a:lnTo>
                <a:lnTo>
                  <a:pt x="5070139" y="3531201"/>
                </a:lnTo>
                <a:lnTo>
                  <a:pt x="5079896" y="3542019"/>
                </a:lnTo>
                <a:lnTo>
                  <a:pt x="5087540" y="3552249"/>
                </a:lnTo>
                <a:lnTo>
                  <a:pt x="5087902" y="3553678"/>
                </a:lnTo>
                <a:lnTo>
                  <a:pt x="5091509" y="3568021"/>
                </a:lnTo>
                <a:lnTo>
                  <a:pt x="5091934" y="3569719"/>
                </a:lnTo>
                <a:lnTo>
                  <a:pt x="5089362" y="3586412"/>
                </a:lnTo>
                <a:lnTo>
                  <a:pt x="5092358" y="3597336"/>
                </a:lnTo>
                <a:lnTo>
                  <a:pt x="5084254" y="3606007"/>
                </a:lnTo>
                <a:cubicBezTo>
                  <a:pt x="5084262" y="3617747"/>
                  <a:pt x="5084273" y="3629488"/>
                  <a:pt x="5084281" y="3641228"/>
                </a:cubicBezTo>
                <a:lnTo>
                  <a:pt x="5091848" y="3653088"/>
                </a:lnTo>
                <a:lnTo>
                  <a:pt x="5097436" y="3664114"/>
                </a:lnTo>
                <a:cubicBezTo>
                  <a:pt x="5097463" y="3664599"/>
                  <a:pt x="5097491" y="3665084"/>
                  <a:pt x="5097518" y="3665569"/>
                </a:cubicBezTo>
                <a:cubicBezTo>
                  <a:pt x="5097915" y="3672776"/>
                  <a:pt x="5096966" y="3688591"/>
                  <a:pt x="5099829" y="3707357"/>
                </a:cubicBezTo>
                <a:cubicBezTo>
                  <a:pt x="5100505" y="3724716"/>
                  <a:pt x="5118078" y="3760234"/>
                  <a:pt x="5114696" y="3778166"/>
                </a:cubicBezTo>
                <a:cubicBezTo>
                  <a:pt x="5141627" y="3845122"/>
                  <a:pt x="5125427" y="3821305"/>
                  <a:pt x="5135379" y="3878222"/>
                </a:cubicBezTo>
                <a:cubicBezTo>
                  <a:pt x="5161519" y="3905047"/>
                  <a:pt x="5125417" y="4015047"/>
                  <a:pt x="5130138" y="4048117"/>
                </a:cubicBezTo>
                <a:cubicBezTo>
                  <a:pt x="5081804" y="4192084"/>
                  <a:pt x="5096262" y="4158987"/>
                  <a:pt x="5090040" y="4219510"/>
                </a:cubicBezTo>
                <a:cubicBezTo>
                  <a:pt x="5104553" y="4280033"/>
                  <a:pt x="5065380" y="4345686"/>
                  <a:pt x="5092812" y="4411258"/>
                </a:cubicBezTo>
                <a:cubicBezTo>
                  <a:pt x="5090630" y="4437329"/>
                  <a:pt x="5083878" y="4473140"/>
                  <a:pt x="5084599" y="4488531"/>
                </a:cubicBezTo>
                <a:cubicBezTo>
                  <a:pt x="5084423" y="4505410"/>
                  <a:pt x="5084248" y="4522289"/>
                  <a:pt x="5084072" y="4539168"/>
                </a:cubicBezTo>
                <a:cubicBezTo>
                  <a:pt x="5072114" y="4567830"/>
                  <a:pt x="5064305" y="4588197"/>
                  <a:pt x="5068936" y="4625153"/>
                </a:cubicBezTo>
                <a:cubicBezTo>
                  <a:pt x="5077433" y="4662889"/>
                  <a:pt x="5065899" y="4679357"/>
                  <a:pt x="5059114" y="4733115"/>
                </a:cubicBezTo>
                <a:cubicBezTo>
                  <a:pt x="5068687" y="4752352"/>
                  <a:pt x="5055370" y="4832308"/>
                  <a:pt x="5037209" y="4844323"/>
                </a:cubicBezTo>
                <a:cubicBezTo>
                  <a:pt x="5033444" y="4857054"/>
                  <a:pt x="5040194" y="4871554"/>
                  <a:pt x="5020638" y="4877992"/>
                </a:cubicBezTo>
                <a:cubicBezTo>
                  <a:pt x="4997151" y="4888353"/>
                  <a:pt x="5034418" y="4931200"/>
                  <a:pt x="5006413" y="4925805"/>
                </a:cubicBezTo>
                <a:cubicBezTo>
                  <a:pt x="5031964" y="4956261"/>
                  <a:pt x="4982840" y="4982633"/>
                  <a:pt x="4971037" y="5009272"/>
                </a:cubicBezTo>
                <a:cubicBezTo>
                  <a:pt x="4973259" y="5034036"/>
                  <a:pt x="4968375" y="5053859"/>
                  <a:pt x="4963105" y="5111369"/>
                </a:cubicBezTo>
                <a:cubicBezTo>
                  <a:pt x="4973224" y="5141336"/>
                  <a:pt x="4937413" y="5161742"/>
                  <a:pt x="4976341" y="5210876"/>
                </a:cubicBezTo>
                <a:cubicBezTo>
                  <a:pt x="4972455" y="5212581"/>
                  <a:pt x="4977054" y="5227501"/>
                  <a:pt x="4980617" y="5269726"/>
                </a:cubicBezTo>
                <a:cubicBezTo>
                  <a:pt x="4984182" y="5311951"/>
                  <a:pt x="4990390" y="5400671"/>
                  <a:pt x="4997733" y="5464225"/>
                </a:cubicBezTo>
                <a:cubicBezTo>
                  <a:pt x="5001765" y="5536542"/>
                  <a:pt x="4990225" y="5517959"/>
                  <a:pt x="5001400" y="5594585"/>
                </a:cubicBezTo>
                <a:cubicBezTo>
                  <a:pt x="4999908" y="5619318"/>
                  <a:pt x="4974042" y="5647975"/>
                  <a:pt x="4983700" y="5667896"/>
                </a:cubicBezTo>
                <a:cubicBezTo>
                  <a:pt x="4976834" y="5696311"/>
                  <a:pt x="4975579" y="5738356"/>
                  <a:pt x="4968506" y="5769225"/>
                </a:cubicBezTo>
                <a:cubicBezTo>
                  <a:pt x="4968926" y="5787258"/>
                  <a:pt x="4969344" y="5805291"/>
                  <a:pt x="4969765" y="5823324"/>
                </a:cubicBezTo>
                <a:cubicBezTo>
                  <a:pt x="4966122" y="5853058"/>
                  <a:pt x="4965608" y="5838948"/>
                  <a:pt x="4966129" y="5862699"/>
                </a:cubicBezTo>
                <a:lnTo>
                  <a:pt x="4970695" y="5906467"/>
                </a:lnTo>
                <a:lnTo>
                  <a:pt x="4991568" y="5939847"/>
                </a:lnTo>
                <a:cubicBezTo>
                  <a:pt x="4998848" y="5955713"/>
                  <a:pt x="4974731" y="5940131"/>
                  <a:pt x="4986815" y="5973994"/>
                </a:cubicBezTo>
                <a:cubicBezTo>
                  <a:pt x="4961187" y="5997051"/>
                  <a:pt x="4983444" y="6032039"/>
                  <a:pt x="4987776" y="6089693"/>
                </a:cubicBezTo>
                <a:lnTo>
                  <a:pt x="4991621" y="6224938"/>
                </a:lnTo>
                <a:cubicBezTo>
                  <a:pt x="4988442" y="6270972"/>
                  <a:pt x="5008962" y="6317522"/>
                  <a:pt x="5017157" y="6370251"/>
                </a:cubicBezTo>
                <a:cubicBezTo>
                  <a:pt x="5025353" y="6422980"/>
                  <a:pt x="5039938" y="6490855"/>
                  <a:pt x="5040797" y="6541313"/>
                </a:cubicBezTo>
                <a:cubicBezTo>
                  <a:pt x="5039898" y="6576319"/>
                  <a:pt x="5031912" y="6591883"/>
                  <a:pt x="5045375" y="6640957"/>
                </a:cubicBezTo>
                <a:cubicBezTo>
                  <a:pt x="5057505" y="6669536"/>
                  <a:pt x="5052276" y="6675394"/>
                  <a:pt x="5058442" y="6705297"/>
                </a:cubicBezTo>
                <a:cubicBezTo>
                  <a:pt x="5057367" y="6727133"/>
                  <a:pt x="5067901" y="6732087"/>
                  <a:pt x="5071125" y="6759582"/>
                </a:cubicBezTo>
                <a:cubicBezTo>
                  <a:pt x="5055614" y="6796071"/>
                  <a:pt x="5051656" y="6769544"/>
                  <a:pt x="5069172" y="6817746"/>
                </a:cubicBezTo>
                <a:cubicBezTo>
                  <a:pt x="5060956" y="6828354"/>
                  <a:pt x="5064525" y="6836369"/>
                  <a:pt x="5072322" y="6843646"/>
                </a:cubicBezTo>
                <a:lnTo>
                  <a:pt x="5091388" y="6857998"/>
                </a:lnTo>
                <a:lnTo>
                  <a:pt x="6096000" y="6857998"/>
                </a:lnTo>
                <a:lnTo>
                  <a:pt x="6096000" y="6858000"/>
                </a:lnTo>
                <a:lnTo>
                  <a:pt x="0" y="685800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55429491-558B-D1C3-1232-B6881A5F0658}"/>
              </a:ext>
            </a:extLst>
          </p:cNvPr>
          <p:cNvSpPr>
            <a:spLocks noGrp="1"/>
          </p:cNvSpPr>
          <p:nvPr>
            <p:ph idx="1"/>
          </p:nvPr>
        </p:nvSpPr>
        <p:spPr>
          <a:xfrm>
            <a:off x="0" y="1062182"/>
            <a:ext cx="5653438" cy="5040506"/>
          </a:xfrm>
        </p:spPr>
        <p:txBody>
          <a:bodyPr>
            <a:noAutofit/>
          </a:bodyPr>
          <a:lstStyle/>
          <a:p>
            <a:r>
              <a:rPr lang="en-IN" b="0" i="0" u="none" strike="noStrike">
                <a:effectLst/>
              </a:rPr>
              <a:t>The length of the device is approximately equal to its width. </a:t>
            </a:r>
          </a:p>
          <a:p>
            <a:r>
              <a:rPr lang="en-IN" b="0" i="0" u="none" strike="noStrike">
                <a:effectLst/>
              </a:rPr>
              <a:t>Fixation anchors, located distal to the distal end of the polyester fabric cap, secure the device within the LAA trabeculae.</a:t>
            </a:r>
            <a:endParaRPr lang="en-US"/>
          </a:p>
        </p:txBody>
      </p:sp>
      <p:pic>
        <p:nvPicPr>
          <p:cNvPr id="4" name="Picture 4">
            <a:extLst>
              <a:ext uri="{FF2B5EF4-FFF2-40B4-BE49-F238E27FC236}">
                <a16:creationId xmlns:a16="http://schemas.microsoft.com/office/drawing/2014/main" id="{C789F8FC-B7B6-1318-8B9D-79D73645F0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3438" y="1165149"/>
            <a:ext cx="6155141" cy="4047005"/>
          </a:xfrm>
          <a:prstGeom prst="rect">
            <a:avLst/>
          </a:prstGeom>
        </p:spPr>
      </p:pic>
      <p:pic>
        <p:nvPicPr>
          <p:cNvPr id="7" name="Picture 5">
            <a:extLst>
              <a:ext uri="{FF2B5EF4-FFF2-40B4-BE49-F238E27FC236}">
                <a16:creationId xmlns:a16="http://schemas.microsoft.com/office/drawing/2014/main" id="{0D83B4AE-869E-832E-0A72-8761D7DC12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7367" y="631685"/>
            <a:ext cx="4972971" cy="4832688"/>
          </a:xfrm>
          <a:prstGeom prst="rect">
            <a:avLst/>
          </a:prstGeom>
        </p:spPr>
      </p:pic>
    </p:spTree>
    <p:extLst>
      <p:ext uri="{BB962C8B-B14F-4D97-AF65-F5344CB8AC3E}">
        <p14:creationId xmlns:p14="http://schemas.microsoft.com/office/powerpoint/2010/main" val="25496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7"/>
                                        </p:tgtEl>
                                      </p:cBhvr>
                                    </p:animEffect>
                                    <p:set>
                                      <p:cBhvr>
                                        <p:cTn id="11"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76571-A388-2F9C-FD37-F39BF2BA273B}"/>
              </a:ext>
            </a:extLst>
          </p:cNvPr>
          <p:cNvSpPr>
            <a:spLocks noGrp="1"/>
          </p:cNvSpPr>
          <p:nvPr>
            <p:ph type="title"/>
          </p:nvPr>
        </p:nvSpPr>
        <p:spPr/>
        <p:txBody>
          <a:bodyPr/>
          <a:lstStyle/>
          <a:p>
            <a:r>
              <a:rPr lang="en-IN" dirty="0"/>
              <a:t>Watchman FLX device</a:t>
            </a:r>
            <a:endParaRPr lang="en-US" dirty="0"/>
          </a:p>
        </p:txBody>
      </p:sp>
      <p:sp>
        <p:nvSpPr>
          <p:cNvPr id="3" name="Content Placeholder 2">
            <a:extLst>
              <a:ext uri="{FF2B5EF4-FFF2-40B4-BE49-F238E27FC236}">
                <a16:creationId xmlns:a16="http://schemas.microsoft.com/office/drawing/2014/main" id="{672AC9C2-69B9-4A40-B0A4-CA4684182B81}"/>
              </a:ext>
            </a:extLst>
          </p:cNvPr>
          <p:cNvSpPr>
            <a:spLocks noGrp="1"/>
          </p:cNvSpPr>
          <p:nvPr>
            <p:ph idx="1"/>
          </p:nvPr>
        </p:nvSpPr>
        <p:spPr>
          <a:xfrm>
            <a:off x="838200" y="1825625"/>
            <a:ext cx="11561618" cy="4351338"/>
          </a:xfrm>
        </p:spPr>
        <p:txBody>
          <a:bodyPr>
            <a:normAutofit fontScale="92500" lnSpcReduction="10000"/>
          </a:bodyPr>
          <a:lstStyle/>
          <a:p>
            <a:r>
              <a:rPr lang="en-IN" b="0" i="0" u="none" strike="noStrike" dirty="0">
                <a:solidFill>
                  <a:srgbClr val="000000"/>
                </a:solidFill>
                <a:effectLst/>
              </a:rPr>
              <a:t>next‐generation Watchman device</a:t>
            </a:r>
          </a:p>
          <a:p>
            <a:r>
              <a:rPr lang="en-IN" b="0" i="0" u="none" strike="noStrike" dirty="0">
                <a:solidFill>
                  <a:srgbClr val="000000"/>
                </a:solidFill>
                <a:effectLst/>
              </a:rPr>
              <a:t>fully </a:t>
            </a:r>
            <a:r>
              <a:rPr lang="en-IN" b="0" i="0" u="none" strike="noStrike" dirty="0" err="1">
                <a:solidFill>
                  <a:srgbClr val="000000"/>
                </a:solidFill>
                <a:effectLst/>
              </a:rPr>
              <a:t>recapturable</a:t>
            </a:r>
            <a:r>
              <a:rPr lang="en-IN" b="0" i="0" u="none" strike="noStrike" dirty="0">
                <a:solidFill>
                  <a:srgbClr val="000000"/>
                </a:solidFill>
                <a:effectLst/>
              </a:rPr>
              <a:t> and </a:t>
            </a:r>
            <a:r>
              <a:rPr lang="en-IN" b="0" i="0" u="none" strike="noStrike" dirty="0" err="1">
                <a:solidFill>
                  <a:srgbClr val="000000"/>
                </a:solidFill>
                <a:effectLst/>
              </a:rPr>
              <a:t>repositionable</a:t>
            </a:r>
            <a:endParaRPr lang="en-IN" dirty="0">
              <a:solidFill>
                <a:srgbClr val="000000"/>
              </a:solidFill>
            </a:endParaRPr>
          </a:p>
          <a:p>
            <a:r>
              <a:rPr lang="en-IN" b="0" i="1" u="none" strike="noStrike" dirty="0">
                <a:solidFill>
                  <a:schemeClr val="accent6">
                    <a:lumMod val="50000"/>
                  </a:schemeClr>
                </a:solidFill>
                <a:effectLst/>
              </a:rPr>
              <a:t>shorter device length, 18 struts (versus 10 struts) </a:t>
            </a:r>
            <a:endParaRPr lang="en-IN" i="1" dirty="0">
              <a:solidFill>
                <a:schemeClr val="accent6">
                  <a:lumMod val="50000"/>
                </a:schemeClr>
              </a:solidFill>
            </a:endParaRPr>
          </a:p>
          <a:p>
            <a:r>
              <a:rPr lang="en-IN" b="0" i="1" u="none" strike="noStrike" dirty="0">
                <a:solidFill>
                  <a:schemeClr val="accent6">
                    <a:lumMod val="50000"/>
                  </a:schemeClr>
                </a:solidFill>
                <a:effectLst/>
              </a:rPr>
              <a:t>Atraumatic closed distal end (versus open end)</a:t>
            </a:r>
          </a:p>
          <a:p>
            <a:r>
              <a:rPr lang="en-IN" b="0" i="1" u="none" strike="noStrike" dirty="0">
                <a:solidFill>
                  <a:schemeClr val="accent6">
                    <a:lumMod val="50000"/>
                  </a:schemeClr>
                </a:solidFill>
                <a:effectLst/>
              </a:rPr>
              <a:t>broader size range (20–35 mm) compared with its predecessor (21–33 mm) </a:t>
            </a:r>
            <a:r>
              <a:rPr lang="en-IN" b="0" i="1" u="none" strike="noStrike" dirty="0">
                <a:solidFill>
                  <a:schemeClr val="accent6">
                    <a:lumMod val="50000"/>
                  </a:schemeClr>
                </a:solidFill>
                <a:effectLst/>
                <a:sym typeface="Wingdings" pitchFamily="2" charset="2"/>
              </a:rPr>
              <a:t> </a:t>
            </a:r>
            <a:r>
              <a:rPr lang="en-IN" b="0" i="1" u="none" strike="noStrike" dirty="0">
                <a:solidFill>
                  <a:schemeClr val="accent6">
                    <a:lumMod val="50000"/>
                  </a:schemeClr>
                </a:solidFill>
                <a:effectLst/>
              </a:rPr>
              <a:t>provide a wider range to accommodate different LAA anatomies</a:t>
            </a:r>
          </a:p>
          <a:p>
            <a:r>
              <a:rPr lang="en-IN" b="0" i="0" u="none" strike="noStrike" dirty="0">
                <a:solidFill>
                  <a:srgbClr val="000000"/>
                </a:solidFill>
                <a:effectLst/>
              </a:rPr>
              <a:t>The closed distal end design compared with the open‐ended design of the first Watchman device should theoretically lessen the likelihood of perforation, pericardial effusion, and tamponade</a:t>
            </a:r>
          </a:p>
          <a:p>
            <a:r>
              <a:rPr lang="en-IN" b="0" i="0" u="none" strike="noStrike" dirty="0">
                <a:solidFill>
                  <a:srgbClr val="000000"/>
                </a:solidFill>
                <a:effectLst/>
                <a:latin typeface="HelveticaNeue"/>
              </a:rPr>
              <a:t>A significant redesign —&gt;dual row anchors to reduce the risk of </a:t>
            </a:r>
            <a:r>
              <a:rPr lang="en-IN" b="0" i="0" u="none" strike="noStrike" dirty="0" err="1">
                <a:solidFill>
                  <a:srgbClr val="000000"/>
                </a:solidFill>
                <a:effectLst/>
                <a:latin typeface="HelveticaNeue"/>
              </a:rPr>
              <a:t>embolization</a:t>
            </a:r>
            <a:r>
              <a:rPr lang="en-IN" b="0" i="0" u="none" strike="noStrike" dirty="0">
                <a:solidFill>
                  <a:srgbClr val="000000"/>
                </a:solidFill>
                <a:effectLst/>
                <a:latin typeface="HelveticaNeue"/>
              </a:rPr>
              <a:t> </a:t>
            </a:r>
            <a:endParaRPr lang="en-US" dirty="0"/>
          </a:p>
        </p:txBody>
      </p:sp>
      <p:pic>
        <p:nvPicPr>
          <p:cNvPr id="4" name="Picture 4">
            <a:extLst>
              <a:ext uri="{FF2B5EF4-FFF2-40B4-BE49-F238E27FC236}">
                <a16:creationId xmlns:a16="http://schemas.microsoft.com/office/drawing/2014/main" id="{32010C75-65FD-D4CF-098C-27DE66C82C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2388" y="120506"/>
            <a:ext cx="5387976" cy="2216726"/>
          </a:xfrm>
          <a:prstGeom prst="rect">
            <a:avLst/>
          </a:prstGeom>
        </p:spPr>
      </p:pic>
    </p:spTree>
    <p:extLst>
      <p:ext uri="{BB962C8B-B14F-4D97-AF65-F5344CB8AC3E}">
        <p14:creationId xmlns:p14="http://schemas.microsoft.com/office/powerpoint/2010/main" val="1198008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33CDF5-1062-A058-CB94-A245E3245E7B}"/>
              </a:ext>
            </a:extLst>
          </p:cNvPr>
          <p:cNvSpPr>
            <a:spLocks noGrp="1"/>
          </p:cNvSpPr>
          <p:nvPr>
            <p:ph type="title"/>
          </p:nvPr>
        </p:nvSpPr>
        <p:spPr/>
        <p:txBody>
          <a:bodyPr>
            <a:normAutofit/>
          </a:bodyPr>
          <a:lstStyle/>
          <a:p>
            <a:pPr algn="ctr"/>
            <a:r>
              <a:rPr lang="en-IN" b="1" i="0" u="none" strike="noStrike" dirty="0" err="1">
                <a:solidFill>
                  <a:srgbClr val="000000"/>
                </a:solidFill>
                <a:effectLst/>
                <a:latin typeface="+mn-lt"/>
              </a:rPr>
              <a:t>Amplatzer</a:t>
            </a:r>
            <a:r>
              <a:rPr lang="en-IN" b="1" i="0" u="none" strike="noStrike" dirty="0">
                <a:solidFill>
                  <a:srgbClr val="000000"/>
                </a:solidFill>
                <a:effectLst/>
                <a:latin typeface="+mn-lt"/>
              </a:rPr>
              <a:t> Cardiac Plug </a:t>
            </a:r>
            <a:endParaRPr lang="en-US" dirty="0"/>
          </a:p>
        </p:txBody>
      </p:sp>
      <p:sp>
        <p:nvSpPr>
          <p:cNvPr id="3" name="Content Placeholder 2">
            <a:extLst>
              <a:ext uri="{FF2B5EF4-FFF2-40B4-BE49-F238E27FC236}">
                <a16:creationId xmlns:a16="http://schemas.microsoft.com/office/drawing/2014/main" id="{AD2E588D-D9E3-FC70-7F33-1C5830C70E28}"/>
              </a:ext>
            </a:extLst>
          </p:cNvPr>
          <p:cNvSpPr>
            <a:spLocks noGrp="1"/>
          </p:cNvSpPr>
          <p:nvPr>
            <p:ph idx="1"/>
          </p:nvPr>
        </p:nvSpPr>
        <p:spPr/>
        <p:txBody>
          <a:bodyPr/>
          <a:lstStyle/>
          <a:p>
            <a:r>
              <a:rPr lang="en-IN" b="0" i="0" u="none" strike="noStrike" dirty="0" err="1">
                <a:solidFill>
                  <a:srgbClr val="000000"/>
                </a:solidFill>
                <a:effectLst/>
                <a:latin typeface="HelveticaNeue"/>
              </a:rPr>
              <a:t>Amplatzer</a:t>
            </a:r>
            <a:r>
              <a:rPr lang="en-IN" b="0" i="0" u="none" strike="noStrike" dirty="0">
                <a:solidFill>
                  <a:srgbClr val="000000"/>
                </a:solidFill>
                <a:effectLst/>
                <a:latin typeface="HelveticaNeue"/>
              </a:rPr>
              <a:t> Cardiac Plug (ACP; Abbott Vascular, Santa Clara, CA)  —&gt; self‐expanding, double‐disc device consisting of a nitinol mesh with polyester fabric </a:t>
            </a:r>
          </a:p>
          <a:p>
            <a:r>
              <a:rPr lang="en-IN" b="0" i="0" u="none" strike="noStrike" dirty="0">
                <a:solidFill>
                  <a:srgbClr val="000000"/>
                </a:solidFill>
                <a:effectLst/>
                <a:latin typeface="HelveticaNeue"/>
              </a:rPr>
              <a:t>The length of the device is shorter than the diameter, thereby allowing its use in cases of shorter LAA anatomy. </a:t>
            </a:r>
          </a:p>
          <a:p>
            <a:r>
              <a:rPr lang="en-IN" b="0" i="0" u="none" strike="noStrike" dirty="0">
                <a:solidFill>
                  <a:srgbClr val="000000"/>
                </a:solidFill>
                <a:effectLst/>
                <a:latin typeface="HelveticaNeue"/>
              </a:rPr>
              <a:t>Device size ranges from 16 mm to 30 mm, allowing broader options for different LAA sizes</a:t>
            </a:r>
            <a:endParaRPr lang="en-US" dirty="0"/>
          </a:p>
        </p:txBody>
      </p:sp>
      <p:pic>
        <p:nvPicPr>
          <p:cNvPr id="4" name="Picture 4">
            <a:extLst>
              <a:ext uri="{FF2B5EF4-FFF2-40B4-BE49-F238E27FC236}">
                <a16:creationId xmlns:a16="http://schemas.microsoft.com/office/drawing/2014/main" id="{C156292A-5F5F-3317-336F-17159530E8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0636" y="1999393"/>
            <a:ext cx="7550728" cy="4177570"/>
          </a:xfrm>
          <a:prstGeom prst="rect">
            <a:avLst/>
          </a:prstGeom>
        </p:spPr>
      </p:pic>
    </p:spTree>
    <p:extLst>
      <p:ext uri="{BB962C8B-B14F-4D97-AF65-F5344CB8AC3E}">
        <p14:creationId xmlns:p14="http://schemas.microsoft.com/office/powerpoint/2010/main" val="1680224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B6F46-52F6-FCAE-D48F-A61424F60B92}"/>
              </a:ext>
            </a:extLst>
          </p:cNvPr>
          <p:cNvSpPr>
            <a:spLocks noGrp="1"/>
          </p:cNvSpPr>
          <p:nvPr>
            <p:ph type="title"/>
          </p:nvPr>
        </p:nvSpPr>
        <p:spPr/>
        <p:txBody>
          <a:bodyPr/>
          <a:lstStyle/>
          <a:p>
            <a:r>
              <a:rPr lang="en-IN" b="1" i="0" u="none" strike="noStrike">
                <a:solidFill>
                  <a:srgbClr val="000000"/>
                </a:solidFill>
                <a:effectLst/>
                <a:latin typeface="+mn-lt"/>
              </a:rPr>
              <a:t>Amplatzer Amulet Device</a:t>
            </a:r>
            <a:br>
              <a:rPr lang="en-IN" b="1" i="0" u="none" strike="noStrike">
                <a:solidFill>
                  <a:srgbClr val="000000"/>
                </a:solidFill>
                <a:effectLst/>
                <a:latin typeface="HelveticaNeueBoldCondensed"/>
              </a:rPr>
            </a:br>
            <a:endParaRPr lang="en-US" dirty="0"/>
          </a:p>
        </p:txBody>
      </p:sp>
      <p:sp>
        <p:nvSpPr>
          <p:cNvPr id="3" name="Content Placeholder 2">
            <a:extLst>
              <a:ext uri="{FF2B5EF4-FFF2-40B4-BE49-F238E27FC236}">
                <a16:creationId xmlns:a16="http://schemas.microsoft.com/office/drawing/2014/main" id="{BC7AF1B8-61E2-A5FD-32DF-CBEBFD45D2E1}"/>
              </a:ext>
            </a:extLst>
          </p:cNvPr>
          <p:cNvSpPr>
            <a:spLocks noGrp="1"/>
          </p:cNvSpPr>
          <p:nvPr>
            <p:ph idx="1"/>
          </p:nvPr>
        </p:nvSpPr>
        <p:spPr/>
        <p:txBody>
          <a:bodyPr/>
          <a:lstStyle/>
          <a:p>
            <a:r>
              <a:rPr lang="en-IN" b="0" i="0" u="none" strike="noStrike">
                <a:solidFill>
                  <a:srgbClr val="000000"/>
                </a:solidFill>
                <a:effectLst/>
                <a:latin typeface="HelveticaNeue"/>
              </a:rPr>
              <a:t>latest generation of the ACP</a:t>
            </a:r>
          </a:p>
          <a:p>
            <a:r>
              <a:rPr lang="en-IN" b="0" i="0" u="none" strike="noStrike">
                <a:solidFill>
                  <a:srgbClr val="000000"/>
                </a:solidFill>
                <a:effectLst/>
                <a:latin typeface="HelveticaNeue"/>
              </a:rPr>
              <a:t>based on a design similar to the ACP while incorporating some modifications to allow for easier implantation and reduce periprocedural complications</a:t>
            </a:r>
            <a:endParaRPr lang="en-US" dirty="0"/>
          </a:p>
        </p:txBody>
      </p:sp>
      <p:pic>
        <p:nvPicPr>
          <p:cNvPr id="4" name="Picture 4">
            <a:extLst>
              <a:ext uri="{FF2B5EF4-FFF2-40B4-BE49-F238E27FC236}">
                <a16:creationId xmlns:a16="http://schemas.microsoft.com/office/drawing/2014/main" id="{8F42CC21-8665-5B0A-6B3D-A6F551FBBD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424559"/>
            <a:ext cx="5579341" cy="3433441"/>
          </a:xfrm>
          <a:prstGeom prst="rect">
            <a:avLst/>
          </a:prstGeom>
        </p:spPr>
      </p:pic>
      <p:sp>
        <p:nvSpPr>
          <p:cNvPr id="6" name="Content Placeholder 2">
            <a:extLst>
              <a:ext uri="{FF2B5EF4-FFF2-40B4-BE49-F238E27FC236}">
                <a16:creationId xmlns:a16="http://schemas.microsoft.com/office/drawing/2014/main" id="{B73C0ABC-A9C1-CC4B-8F8F-3C017E32F777}"/>
              </a:ext>
            </a:extLst>
          </p:cNvPr>
          <p:cNvSpPr txBox="1">
            <a:spLocks/>
          </p:cNvSpPr>
          <p:nvPr/>
        </p:nvSpPr>
        <p:spPr>
          <a:xfrm>
            <a:off x="284018" y="4339591"/>
            <a:ext cx="9968345" cy="1603375"/>
          </a:xfrm>
          <a:prstGeom prst="rect">
            <a:avLst/>
          </a:prstGeom>
          <a:solidFill>
            <a:schemeClr val="accent6">
              <a:lumMod val="40000"/>
              <a:lumOff val="60000"/>
            </a:schemeClr>
          </a:solidFill>
          <a:ln>
            <a:noFill/>
          </a:ln>
        </p:spPr>
        <p:style>
          <a:lnRef idx="0">
            <a:scrgbClr r="0" g="0" b="0"/>
          </a:lnRef>
          <a:fillRef idx="0">
            <a:scrgbClr r="0" g="0" b="0"/>
          </a:fillRef>
          <a:effectRef idx="0">
            <a:scrgbClr r="0" g="0" b="0"/>
          </a:effectRef>
          <a:fontRef idx="minor">
            <a:schemeClr val="dk1"/>
          </a:fontRef>
        </p:style>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N" b="1" dirty="0">
                <a:solidFill>
                  <a:srgbClr val="000000"/>
                </a:solidFill>
              </a:rPr>
              <a:t>The ACP and Amulet devices received </a:t>
            </a:r>
            <a:r>
              <a:rPr lang="en-IN" b="1" dirty="0" err="1">
                <a:solidFill>
                  <a:srgbClr val="000000"/>
                </a:solidFill>
              </a:rPr>
              <a:t>Conformité</a:t>
            </a:r>
            <a:r>
              <a:rPr lang="en-IN" b="1" dirty="0">
                <a:solidFill>
                  <a:srgbClr val="000000"/>
                </a:solidFill>
              </a:rPr>
              <a:t> </a:t>
            </a:r>
            <a:r>
              <a:rPr lang="en-IN" b="1" dirty="0" err="1">
                <a:solidFill>
                  <a:srgbClr val="000000"/>
                </a:solidFill>
              </a:rPr>
              <a:t>Européene</a:t>
            </a:r>
            <a:r>
              <a:rPr lang="en-IN" b="1" dirty="0">
                <a:solidFill>
                  <a:srgbClr val="000000"/>
                </a:solidFill>
              </a:rPr>
              <a:t> mark approval in 2008 and 2013, respectively. At this time, the device is for investigational use only in the United States</a:t>
            </a:r>
            <a:endParaRPr lang="en-US" b="1" dirty="0"/>
          </a:p>
        </p:txBody>
      </p:sp>
    </p:spTree>
    <p:extLst>
      <p:ext uri="{BB962C8B-B14F-4D97-AF65-F5344CB8AC3E}">
        <p14:creationId xmlns:p14="http://schemas.microsoft.com/office/powerpoint/2010/main" val="230592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83ED4AF5-9ECF-69A3-1B22-5ADC8E8F7A29}"/>
              </a:ext>
            </a:extLst>
          </p:cNvPr>
          <p:cNvSpPr>
            <a:spLocks noGrp="1"/>
          </p:cNvSpPr>
          <p:nvPr>
            <p:ph idx="1"/>
          </p:nvPr>
        </p:nvSpPr>
        <p:spPr>
          <a:xfrm>
            <a:off x="961736" y="2322739"/>
            <a:ext cx="10268527" cy="4535261"/>
          </a:xfrm>
        </p:spPr>
        <p:txBody>
          <a:bodyPr>
            <a:noAutofit/>
          </a:bodyPr>
          <a:lstStyle/>
          <a:p>
            <a:r>
              <a:rPr lang="en-IN" b="0" i="0" u="none" strike="noStrike" dirty="0">
                <a:solidFill>
                  <a:srgbClr val="000000"/>
                </a:solidFill>
                <a:effectLst/>
              </a:rPr>
              <a:t>prospective, </a:t>
            </a:r>
            <a:r>
              <a:rPr lang="en-IN" b="0" i="0" u="none" strike="noStrike" dirty="0" err="1">
                <a:solidFill>
                  <a:srgbClr val="000000"/>
                </a:solidFill>
                <a:effectLst/>
              </a:rPr>
              <a:t>randomized</a:t>
            </a:r>
            <a:r>
              <a:rPr lang="en-IN" b="0" i="0" u="none" strike="noStrike" dirty="0">
                <a:solidFill>
                  <a:srgbClr val="000000"/>
                </a:solidFill>
                <a:effectLst/>
              </a:rPr>
              <a:t>, multinational trial that is currently ongoing.</a:t>
            </a:r>
          </a:p>
          <a:p>
            <a:r>
              <a:rPr lang="en-IN" b="0" i="0" u="none" strike="noStrike" dirty="0">
                <a:solidFill>
                  <a:srgbClr val="000000"/>
                </a:solidFill>
                <a:effectLst/>
              </a:rPr>
              <a:t>designed to evaluate the safety and effectiveness of the </a:t>
            </a:r>
            <a:r>
              <a:rPr lang="en-IN" b="0" i="0" u="none" strike="noStrike" dirty="0" err="1">
                <a:solidFill>
                  <a:srgbClr val="000000"/>
                </a:solidFill>
                <a:effectLst/>
              </a:rPr>
              <a:t>Amplatzer</a:t>
            </a:r>
            <a:r>
              <a:rPr lang="en-IN" b="0" i="0" u="none" strike="noStrike" dirty="0">
                <a:solidFill>
                  <a:srgbClr val="000000"/>
                </a:solidFill>
                <a:effectLst/>
              </a:rPr>
              <a:t> Amulet device in comparison with the Watchman device for stroke prevention in patients with </a:t>
            </a:r>
            <a:r>
              <a:rPr lang="en-IN" b="0" i="0" u="none" strike="noStrike" dirty="0" err="1">
                <a:solidFill>
                  <a:srgbClr val="000000"/>
                </a:solidFill>
                <a:effectLst/>
              </a:rPr>
              <a:t>nonvalvular</a:t>
            </a:r>
            <a:r>
              <a:rPr lang="en-IN" b="0" i="0" u="none" strike="noStrike" dirty="0">
                <a:solidFill>
                  <a:srgbClr val="000000"/>
                </a:solidFill>
                <a:effectLst/>
              </a:rPr>
              <a:t> AF</a:t>
            </a:r>
          </a:p>
          <a:p>
            <a:r>
              <a:rPr lang="en-IN" b="0" i="0" u="none" strike="noStrike" dirty="0">
                <a:solidFill>
                  <a:srgbClr val="000000"/>
                </a:solidFill>
                <a:effectLst/>
              </a:rPr>
              <a:t>This trial is the first head‐to‐head trial comparing 2 different LAAO devices</a:t>
            </a:r>
          </a:p>
          <a:p>
            <a:r>
              <a:rPr lang="en-IN" b="0" i="0" u="none" strike="noStrike" dirty="0">
                <a:solidFill>
                  <a:srgbClr val="000000"/>
                </a:solidFill>
                <a:effectLst/>
              </a:rPr>
              <a:t>A total of 1878 patients will be randomly assigned 1:1 between the Amulet and the Watchman LAAO devices</a:t>
            </a:r>
          </a:p>
        </p:txBody>
      </p:sp>
      <p:sp>
        <p:nvSpPr>
          <p:cNvPr id="7" name="TextBox 6">
            <a:extLst>
              <a:ext uri="{FF2B5EF4-FFF2-40B4-BE49-F238E27FC236}">
                <a16:creationId xmlns:a16="http://schemas.microsoft.com/office/drawing/2014/main" id="{5F0D35AE-34C6-A111-C040-BE5A81BAABB8}"/>
              </a:ext>
            </a:extLst>
          </p:cNvPr>
          <p:cNvSpPr txBox="1"/>
          <p:nvPr/>
        </p:nvSpPr>
        <p:spPr>
          <a:xfrm>
            <a:off x="961736" y="371556"/>
            <a:ext cx="8497455" cy="1446550"/>
          </a:xfrm>
          <a:prstGeom prst="rect">
            <a:avLst/>
          </a:prstGeom>
          <a:noFill/>
        </p:spPr>
        <p:txBody>
          <a:bodyPr wrap="square">
            <a:spAutoFit/>
          </a:bodyPr>
          <a:lstStyle/>
          <a:p>
            <a:r>
              <a:rPr lang="en-IN" sz="4400" b="1" i="0" u="none" strike="noStrike" dirty="0">
                <a:solidFill>
                  <a:srgbClr val="C00000"/>
                </a:solidFill>
                <a:effectLst/>
                <a:latin typeface="+mj-lt"/>
              </a:rPr>
              <a:t>The AMULET Investigational Device Exemption (IDE) trial </a:t>
            </a:r>
            <a:endParaRPr lang="en-US" sz="4400" dirty="0">
              <a:latin typeface="+mj-lt"/>
            </a:endParaRPr>
          </a:p>
        </p:txBody>
      </p:sp>
    </p:spTree>
    <p:extLst>
      <p:ext uri="{BB962C8B-B14F-4D97-AF65-F5344CB8AC3E}">
        <p14:creationId xmlns:p14="http://schemas.microsoft.com/office/powerpoint/2010/main" val="23374454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F4545-4419-4312-FA67-A42591D86550}"/>
              </a:ext>
            </a:extLst>
          </p:cNvPr>
          <p:cNvSpPr>
            <a:spLocks noGrp="1"/>
          </p:cNvSpPr>
          <p:nvPr>
            <p:ph type="title"/>
          </p:nvPr>
        </p:nvSpPr>
        <p:spPr/>
        <p:txBody>
          <a:bodyPr/>
          <a:lstStyle/>
          <a:p>
            <a:r>
              <a:rPr lang="en-IN" b="1" i="0" u="none" strike="noStrike" dirty="0">
                <a:solidFill>
                  <a:srgbClr val="C00000"/>
                </a:solidFill>
                <a:effectLst/>
              </a:rPr>
              <a:t>The AMULET Investigational Device Exemption (IDE) trial </a:t>
            </a:r>
            <a:endParaRPr lang="en-US" dirty="0"/>
          </a:p>
        </p:txBody>
      </p:sp>
      <p:sp>
        <p:nvSpPr>
          <p:cNvPr id="3" name="Content Placeholder 2">
            <a:extLst>
              <a:ext uri="{FF2B5EF4-FFF2-40B4-BE49-F238E27FC236}">
                <a16:creationId xmlns:a16="http://schemas.microsoft.com/office/drawing/2014/main" id="{2F18DD73-D4D9-2A6D-0AA2-9765E56A9848}"/>
              </a:ext>
            </a:extLst>
          </p:cNvPr>
          <p:cNvSpPr>
            <a:spLocks noGrp="1"/>
          </p:cNvSpPr>
          <p:nvPr>
            <p:ph idx="1"/>
          </p:nvPr>
        </p:nvSpPr>
        <p:spPr/>
        <p:txBody>
          <a:bodyPr>
            <a:normAutofit/>
          </a:bodyPr>
          <a:lstStyle/>
          <a:p>
            <a:r>
              <a:rPr lang="en-IN" b="0" i="0" u="none" strike="noStrike" dirty="0">
                <a:solidFill>
                  <a:srgbClr val="000000"/>
                </a:solidFill>
                <a:effectLst/>
              </a:rPr>
              <a:t>The 3 primary end points of the trial are the following: </a:t>
            </a:r>
          </a:p>
          <a:p>
            <a:pPr marL="514350" indent="-514350">
              <a:buAutoNum type="arabicParenBoth"/>
            </a:pPr>
            <a:r>
              <a:rPr lang="en-IN" b="0" i="0" u="none" strike="noStrike" dirty="0">
                <a:solidFill>
                  <a:srgbClr val="000000"/>
                </a:solidFill>
                <a:effectLst/>
              </a:rPr>
              <a:t>composite of procedure‐related complications, or all‐cause death, or major bleeding through 12 months</a:t>
            </a:r>
          </a:p>
          <a:p>
            <a:pPr marL="514350" indent="-514350">
              <a:buAutoNum type="arabicParenBoth"/>
            </a:pPr>
            <a:r>
              <a:rPr lang="en-IN" b="0" i="0" u="none" strike="noStrike" dirty="0">
                <a:solidFill>
                  <a:srgbClr val="000000"/>
                </a:solidFill>
                <a:effectLst/>
              </a:rPr>
              <a:t>a composite of ischemic stroke or systemic embolism through 18 months; </a:t>
            </a:r>
          </a:p>
          <a:p>
            <a:pPr marL="514350" indent="-514350">
              <a:buAutoNum type="arabicParenBoth"/>
            </a:pPr>
            <a:r>
              <a:rPr lang="en-IN" b="0" i="0" u="none" strike="noStrike" dirty="0">
                <a:solidFill>
                  <a:srgbClr val="000000"/>
                </a:solidFill>
                <a:effectLst/>
              </a:rPr>
              <a:t>Effective device LAAO, defined as residual jet around the device ≤5 mm at the 45‐day visit.</a:t>
            </a:r>
          </a:p>
          <a:p>
            <a:r>
              <a:rPr lang="en-IN" dirty="0">
                <a:solidFill>
                  <a:srgbClr val="000000"/>
                </a:solidFill>
              </a:rPr>
              <a:t>initial</a:t>
            </a:r>
            <a:r>
              <a:rPr lang="en-IN" b="0" i="0" u="none" strike="noStrike" dirty="0">
                <a:solidFill>
                  <a:srgbClr val="000000"/>
                </a:solidFill>
                <a:effectLst/>
              </a:rPr>
              <a:t> data from the roll‐in phase appear promising with a low rate of complications and a high procedural success rate. </a:t>
            </a:r>
            <a:endParaRPr lang="en-US" dirty="0"/>
          </a:p>
        </p:txBody>
      </p:sp>
    </p:spTree>
    <p:extLst>
      <p:ext uri="{BB962C8B-B14F-4D97-AF65-F5344CB8AC3E}">
        <p14:creationId xmlns:p14="http://schemas.microsoft.com/office/powerpoint/2010/main" val="9605883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AE8EC-2EFE-AC21-64D2-B82AC185071D}"/>
              </a:ext>
            </a:extLst>
          </p:cNvPr>
          <p:cNvSpPr>
            <a:spLocks noGrp="1"/>
          </p:cNvSpPr>
          <p:nvPr>
            <p:ph type="title"/>
          </p:nvPr>
        </p:nvSpPr>
        <p:spPr/>
        <p:txBody>
          <a:bodyPr/>
          <a:lstStyle/>
          <a:p>
            <a:r>
              <a:rPr lang="en-IN" dirty="0"/>
              <a:t>INTRODUCTION</a:t>
            </a:r>
            <a:endParaRPr lang="en-US" dirty="0"/>
          </a:p>
        </p:txBody>
      </p:sp>
      <p:sp>
        <p:nvSpPr>
          <p:cNvPr id="3" name="Content Placeholder 2">
            <a:extLst>
              <a:ext uri="{FF2B5EF4-FFF2-40B4-BE49-F238E27FC236}">
                <a16:creationId xmlns:a16="http://schemas.microsoft.com/office/drawing/2014/main" id="{0BC21F7E-346F-9576-E67A-5538F2CE7CDB}"/>
              </a:ext>
            </a:extLst>
          </p:cNvPr>
          <p:cNvSpPr>
            <a:spLocks noGrp="1"/>
          </p:cNvSpPr>
          <p:nvPr>
            <p:ph idx="1"/>
          </p:nvPr>
        </p:nvSpPr>
        <p:spPr/>
        <p:txBody>
          <a:bodyPr/>
          <a:lstStyle/>
          <a:p>
            <a:r>
              <a:rPr lang="en-IN" dirty="0"/>
              <a:t>L</a:t>
            </a:r>
            <a:r>
              <a:rPr lang="en-US" dirty="0"/>
              <a:t>eft atrial appendage</a:t>
            </a:r>
            <a:r>
              <a:rPr lang="en-IN" dirty="0"/>
              <a:t> —&gt;</a:t>
            </a:r>
            <a:r>
              <a:rPr lang="en-US" dirty="0"/>
              <a:t> “</a:t>
            </a:r>
            <a:r>
              <a:rPr lang="en-US" b="1" dirty="0"/>
              <a:t>most lethal human attachment</a:t>
            </a:r>
            <a:r>
              <a:rPr lang="en-US" dirty="0"/>
              <a:t>” </a:t>
            </a:r>
            <a:endParaRPr lang="en-IN" dirty="0"/>
          </a:p>
          <a:p>
            <a:r>
              <a:rPr lang="en-US" dirty="0"/>
              <a:t>responsible for &gt;90% of embolic strokes</a:t>
            </a:r>
            <a:r>
              <a:rPr lang="en-IN" dirty="0"/>
              <a:t> </a:t>
            </a:r>
          </a:p>
          <a:p>
            <a:r>
              <a:rPr lang="en-IN" dirty="0"/>
              <a:t>AF –associated with a 4-  to 5- fold increased risk of ischemic stroke</a:t>
            </a:r>
          </a:p>
          <a:p>
            <a:r>
              <a:rPr lang="en-IN" dirty="0"/>
              <a:t>Historically, the mainstay of treatment for stroke prevention in AF</a:t>
            </a:r>
          </a:p>
          <a:p>
            <a:pPr marL="0" indent="0">
              <a:buNone/>
            </a:pPr>
            <a:r>
              <a:rPr lang="en-IN" dirty="0"/>
              <a:t> —&gt;oral anticoagulation (OAC). </a:t>
            </a:r>
          </a:p>
          <a:p>
            <a:r>
              <a:rPr lang="en-IN" dirty="0"/>
              <a:t>Large, </a:t>
            </a:r>
            <a:r>
              <a:rPr lang="en-IN" dirty="0" err="1"/>
              <a:t>randomized</a:t>
            </a:r>
            <a:r>
              <a:rPr lang="en-IN" dirty="0"/>
              <a:t>, controlled clinical studies of vitamin K antagonists (VKA), direct thrombin inhibitors, and factor- Xa inhibitors have established </a:t>
            </a:r>
            <a:r>
              <a:rPr lang="en-IN" b="1" dirty="0"/>
              <a:t>OACs</a:t>
            </a:r>
            <a:r>
              <a:rPr lang="en-IN" dirty="0"/>
              <a:t> as the </a:t>
            </a:r>
            <a:r>
              <a:rPr lang="en-IN" b="1" dirty="0"/>
              <a:t>standard of care for stroke prevention in AF</a:t>
            </a:r>
            <a:endParaRPr lang="en-US" b="1" dirty="0"/>
          </a:p>
        </p:txBody>
      </p:sp>
    </p:spTree>
    <p:extLst>
      <p:ext uri="{BB962C8B-B14F-4D97-AF65-F5344CB8AC3E}">
        <p14:creationId xmlns:p14="http://schemas.microsoft.com/office/powerpoint/2010/main" val="26330747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CAA17-9FBE-2205-D1D4-FAE799DB13D2}"/>
              </a:ext>
            </a:extLst>
          </p:cNvPr>
          <p:cNvSpPr>
            <a:spLocks noGrp="1"/>
          </p:cNvSpPr>
          <p:nvPr>
            <p:ph type="title"/>
          </p:nvPr>
        </p:nvSpPr>
        <p:spPr/>
        <p:txBody>
          <a:bodyPr/>
          <a:lstStyle/>
          <a:p>
            <a:r>
              <a:rPr lang="en-IN" b="1" dirty="0"/>
              <a:t>LARIAT</a:t>
            </a:r>
            <a:endParaRPr lang="en-US" b="1" dirty="0"/>
          </a:p>
        </p:txBody>
      </p:sp>
      <p:sp>
        <p:nvSpPr>
          <p:cNvPr id="3" name="Content Placeholder 2">
            <a:extLst>
              <a:ext uri="{FF2B5EF4-FFF2-40B4-BE49-F238E27FC236}">
                <a16:creationId xmlns:a16="http://schemas.microsoft.com/office/drawing/2014/main" id="{9C269BE7-FF51-3D41-775F-E258A7038512}"/>
              </a:ext>
            </a:extLst>
          </p:cNvPr>
          <p:cNvSpPr>
            <a:spLocks noGrp="1"/>
          </p:cNvSpPr>
          <p:nvPr>
            <p:ph idx="1"/>
          </p:nvPr>
        </p:nvSpPr>
        <p:spPr/>
        <p:txBody>
          <a:bodyPr>
            <a:normAutofit fontScale="92500" lnSpcReduction="20000"/>
          </a:bodyPr>
          <a:lstStyle/>
          <a:p>
            <a:r>
              <a:rPr lang="en-IN" b="0" i="0" u="none" strike="noStrike" dirty="0">
                <a:solidFill>
                  <a:srgbClr val="000000"/>
                </a:solidFill>
                <a:effectLst/>
                <a:latin typeface="HelveticaNeue"/>
              </a:rPr>
              <a:t>LAAO ligation system that uses a unique technique of combining epicardial and endocardial approaches </a:t>
            </a:r>
          </a:p>
          <a:p>
            <a:r>
              <a:rPr lang="en-IN" b="0" i="0" u="none" strike="noStrike" dirty="0">
                <a:solidFill>
                  <a:srgbClr val="000000"/>
                </a:solidFill>
                <a:effectLst/>
                <a:latin typeface="HelveticaNeue"/>
              </a:rPr>
              <a:t>After obtaining percutaneous pericardial access, a magnet‐tipped wire is inserted into the pericardial space</a:t>
            </a:r>
          </a:p>
          <a:p>
            <a:r>
              <a:rPr lang="en-IN" b="0" i="0" u="none" strike="noStrike" dirty="0" err="1">
                <a:solidFill>
                  <a:srgbClr val="000000"/>
                </a:solidFill>
                <a:effectLst/>
                <a:latin typeface="HelveticaNeue"/>
              </a:rPr>
              <a:t>Transseptal</a:t>
            </a:r>
            <a:r>
              <a:rPr lang="en-IN" b="0" i="0" u="none" strike="noStrike" dirty="0">
                <a:solidFill>
                  <a:srgbClr val="000000"/>
                </a:solidFill>
                <a:effectLst/>
                <a:latin typeface="HelveticaNeue"/>
              </a:rPr>
              <a:t> access is then performed and 20‐mm compliant occlusion balloon catheter with a second magnet‐tipped wire is introduced into the LAA. </a:t>
            </a:r>
          </a:p>
          <a:p>
            <a:r>
              <a:rPr lang="en-IN" b="0" i="0" u="none" strike="noStrike" dirty="0">
                <a:solidFill>
                  <a:srgbClr val="000000"/>
                </a:solidFill>
                <a:effectLst/>
                <a:latin typeface="HelveticaNeue"/>
              </a:rPr>
              <a:t>After the 2 magnets are connected, the LARIAT snare delivery system is advanced over the LAA. </a:t>
            </a:r>
          </a:p>
          <a:p>
            <a:r>
              <a:rPr lang="en-IN" b="0" i="0" u="none" strike="noStrike" dirty="0">
                <a:solidFill>
                  <a:srgbClr val="000000"/>
                </a:solidFill>
                <a:effectLst/>
                <a:latin typeface="HelveticaNeue"/>
              </a:rPr>
              <a:t>This </a:t>
            </a:r>
            <a:r>
              <a:rPr lang="en-IN" b="0" i="0" u="none" strike="noStrike" dirty="0" err="1">
                <a:solidFill>
                  <a:srgbClr val="000000"/>
                </a:solidFill>
                <a:effectLst/>
                <a:latin typeface="HelveticaNeue"/>
              </a:rPr>
              <a:t>maneuver</a:t>
            </a:r>
            <a:r>
              <a:rPr lang="en-IN" b="0" i="0" u="none" strike="noStrike" dirty="0">
                <a:solidFill>
                  <a:srgbClr val="000000"/>
                </a:solidFill>
                <a:effectLst/>
                <a:latin typeface="HelveticaNeue"/>
              </a:rPr>
              <a:t> is guided by the endocardial balloon catheter inside the LAA. </a:t>
            </a:r>
          </a:p>
          <a:p>
            <a:r>
              <a:rPr lang="en-IN" b="0" i="0" u="none" strike="noStrike" dirty="0">
                <a:solidFill>
                  <a:srgbClr val="000000"/>
                </a:solidFill>
                <a:effectLst/>
                <a:latin typeface="HelveticaNeue"/>
              </a:rPr>
              <a:t>The snare is closed and the suture is tightened to ligate the LAA. </a:t>
            </a:r>
            <a:endParaRPr lang="en-US" dirty="0"/>
          </a:p>
        </p:txBody>
      </p:sp>
    </p:spTree>
    <p:extLst>
      <p:ext uri="{BB962C8B-B14F-4D97-AF65-F5344CB8AC3E}">
        <p14:creationId xmlns:p14="http://schemas.microsoft.com/office/powerpoint/2010/main" val="39942295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6358EA-502A-C153-55CC-9B53796ABEF5}"/>
              </a:ext>
            </a:extLst>
          </p:cNvPr>
          <p:cNvSpPr>
            <a:spLocks noGrp="1"/>
          </p:cNvSpPr>
          <p:nvPr>
            <p:ph type="title"/>
          </p:nvPr>
        </p:nvSpPr>
        <p:spPr/>
        <p:txBody>
          <a:bodyPr/>
          <a:lstStyle/>
          <a:p>
            <a:endParaRPr lang="en-US"/>
          </a:p>
        </p:txBody>
      </p:sp>
      <p:pic>
        <p:nvPicPr>
          <p:cNvPr id="5" name="trim.D1AA8D18-2713-4FEA-A8C9-FCA064613E39.MOV">
            <a:hlinkClick r:id="" action="ppaction://media"/>
            <a:extLst>
              <a:ext uri="{FF2B5EF4-FFF2-40B4-BE49-F238E27FC236}">
                <a16:creationId xmlns:a16="http://schemas.microsoft.com/office/drawing/2014/main" id="{C58612A3-C086-5ED6-90BA-95C96D0B261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0" y="686881"/>
            <a:ext cx="10753436" cy="6048671"/>
          </a:xfrm>
        </p:spPr>
      </p:pic>
    </p:spTree>
    <p:extLst>
      <p:ext uri="{BB962C8B-B14F-4D97-AF65-F5344CB8AC3E}">
        <p14:creationId xmlns:p14="http://schemas.microsoft.com/office/powerpoint/2010/main" val="1858646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8C0A104-F7A4-B3FE-8F05-EE68376B7D7C}"/>
              </a:ext>
            </a:extLst>
          </p:cNvPr>
          <p:cNvSpPr>
            <a:spLocks noGrp="1"/>
          </p:cNvSpPr>
          <p:nvPr>
            <p:ph idx="1"/>
          </p:nvPr>
        </p:nvSpPr>
        <p:spPr>
          <a:xfrm>
            <a:off x="838200" y="1825625"/>
            <a:ext cx="10515600" cy="1325563"/>
          </a:xfrm>
          <a:solidFill>
            <a:schemeClr val="accent6">
              <a:lumMod val="60000"/>
              <a:lumOff val="40000"/>
            </a:schemeClr>
          </a:solidFill>
        </p:spPr>
        <p:txBody>
          <a:bodyPr/>
          <a:lstStyle/>
          <a:p>
            <a:r>
              <a:rPr lang="en-IN" b="1" i="0" u="none" strike="noStrike" dirty="0">
                <a:solidFill>
                  <a:srgbClr val="C00000"/>
                </a:solidFill>
                <a:effectLst/>
                <a:latin typeface="HelveticaNeue"/>
              </a:rPr>
              <a:t>The US FDA approved the LARIAT in June 2006 for soft tissue approximation but not specifically for prevention of thromboembolism by occluding the LAA</a:t>
            </a:r>
            <a:endParaRPr lang="en-US" b="1" dirty="0">
              <a:solidFill>
                <a:srgbClr val="C00000"/>
              </a:solidFill>
            </a:endParaRPr>
          </a:p>
        </p:txBody>
      </p:sp>
      <p:sp>
        <p:nvSpPr>
          <p:cNvPr id="4" name="TextBox 3">
            <a:extLst>
              <a:ext uri="{FF2B5EF4-FFF2-40B4-BE49-F238E27FC236}">
                <a16:creationId xmlns:a16="http://schemas.microsoft.com/office/drawing/2014/main" id="{FF93A9CA-19E4-2354-E296-0C1C8C69E7E8}"/>
              </a:ext>
            </a:extLst>
          </p:cNvPr>
          <p:cNvSpPr txBox="1"/>
          <p:nvPr/>
        </p:nvSpPr>
        <p:spPr>
          <a:xfrm>
            <a:off x="838200" y="3429000"/>
            <a:ext cx="10515600" cy="3108543"/>
          </a:xfrm>
          <a:prstGeom prst="rect">
            <a:avLst/>
          </a:prstGeom>
          <a:solidFill>
            <a:schemeClr val="bg2">
              <a:lumMod val="75000"/>
            </a:schemeClr>
          </a:solidFill>
        </p:spPr>
        <p:txBody>
          <a:bodyPr wrap="square" rtlCol="0">
            <a:spAutoFit/>
          </a:bodyPr>
          <a:lstStyle/>
          <a:p>
            <a:pPr marL="457200" indent="-457200" algn="l">
              <a:buFont typeface="Arial" panose="020B0604020202020204" pitchFamily="34" charset="0"/>
              <a:buChar char="•"/>
            </a:pPr>
            <a:r>
              <a:rPr lang="en-IN" sz="2800" b="0" i="0" u="none" strike="noStrike" dirty="0">
                <a:solidFill>
                  <a:srgbClr val="000000"/>
                </a:solidFill>
                <a:effectLst/>
              </a:rPr>
              <a:t>unique to other LAAO devices because there is no device left in the endocardial surface of the LAA. </a:t>
            </a:r>
          </a:p>
          <a:p>
            <a:pPr marL="457200" indent="-457200" algn="l">
              <a:buFont typeface="Arial" panose="020B0604020202020204" pitchFamily="34" charset="0"/>
              <a:buChar char="•"/>
            </a:pPr>
            <a:r>
              <a:rPr lang="en-IN" sz="2800" b="0" i="0" u="none" strike="noStrike" dirty="0">
                <a:solidFill>
                  <a:srgbClr val="000000"/>
                </a:solidFill>
                <a:effectLst/>
              </a:rPr>
              <a:t>theoretically, anticoagulation is not required post procedure</a:t>
            </a:r>
          </a:p>
          <a:p>
            <a:pPr marL="457200" indent="-457200" algn="l">
              <a:buFont typeface="Arial" panose="020B0604020202020204" pitchFamily="34" charset="0"/>
              <a:buChar char="•"/>
            </a:pPr>
            <a:r>
              <a:rPr lang="en-IN" sz="2800" b="0" i="0" u="none" strike="noStrike" dirty="0">
                <a:solidFill>
                  <a:srgbClr val="000000"/>
                </a:solidFill>
                <a:effectLst/>
              </a:rPr>
              <a:t>In large (&gt;40 mm) LAA, which may be prohibitive for both the Watchman or ACP devices, the placement of the LARIAT system may be considered as long as it is anatomically suitable for the device (up to 45 mm [width], 20 mm [height], 70 mm [length]).</a:t>
            </a:r>
            <a:endParaRPr lang="en-US" sz="2800" dirty="0"/>
          </a:p>
        </p:txBody>
      </p:sp>
    </p:spTree>
    <p:extLst>
      <p:ext uri="{BB962C8B-B14F-4D97-AF65-F5344CB8AC3E}">
        <p14:creationId xmlns:p14="http://schemas.microsoft.com/office/powerpoint/2010/main" val="13698236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9C54FE-861D-8708-E93D-6E3F063724AC}"/>
              </a:ext>
            </a:extLst>
          </p:cNvPr>
          <p:cNvSpPr>
            <a:spLocks noGrp="1"/>
          </p:cNvSpPr>
          <p:nvPr>
            <p:ph idx="1"/>
          </p:nvPr>
        </p:nvSpPr>
        <p:spPr>
          <a:solidFill>
            <a:schemeClr val="bg2">
              <a:lumMod val="90000"/>
            </a:schemeClr>
          </a:solidFill>
        </p:spPr>
        <p:txBody>
          <a:bodyPr>
            <a:normAutofit lnSpcReduction="10000"/>
          </a:bodyPr>
          <a:lstStyle/>
          <a:p>
            <a:r>
              <a:rPr lang="en-IN" b="0" i="0" u="none" strike="noStrike" dirty="0">
                <a:solidFill>
                  <a:srgbClr val="000000"/>
                </a:solidFill>
                <a:effectLst/>
              </a:rPr>
              <a:t>the major limitation of the LARIAT device is the </a:t>
            </a:r>
            <a:r>
              <a:rPr lang="en-IN" b="1" i="0" u="none" strike="noStrike" dirty="0">
                <a:solidFill>
                  <a:srgbClr val="000000"/>
                </a:solidFill>
                <a:effectLst/>
              </a:rPr>
              <a:t>need for epicardial access. </a:t>
            </a:r>
          </a:p>
          <a:p>
            <a:r>
              <a:rPr lang="en-IN" b="0" i="0" u="none" strike="noStrike" dirty="0">
                <a:solidFill>
                  <a:srgbClr val="000000"/>
                </a:solidFill>
                <a:effectLst/>
              </a:rPr>
              <a:t>Most of the complications are related to the pericardial puncture including pericardial effusion, cardiac perforation, and severe pericarditis.</a:t>
            </a:r>
          </a:p>
          <a:p>
            <a:r>
              <a:rPr lang="en-IN" b="0" i="0" u="none" strike="noStrike" dirty="0">
                <a:solidFill>
                  <a:srgbClr val="000000"/>
                </a:solidFill>
                <a:effectLst/>
              </a:rPr>
              <a:t>Reports of death and major complications including complete LAA detachment and cardiac perforation prompted the US FDA to issue a safety communication in July 2015</a:t>
            </a:r>
          </a:p>
          <a:p>
            <a:r>
              <a:rPr lang="en-IN" b="0" i="0" u="none" strike="noStrike" dirty="0">
                <a:solidFill>
                  <a:srgbClr val="000000"/>
                </a:solidFill>
                <a:effectLst/>
              </a:rPr>
              <a:t>Currently, the LARIAT system is generally considered for patients who have LAA anatomy that precludes </a:t>
            </a:r>
            <a:r>
              <a:rPr lang="en-IN" b="0" i="0" u="none" strike="noStrike" dirty="0" err="1">
                <a:solidFill>
                  <a:srgbClr val="000000"/>
                </a:solidFill>
                <a:effectLst/>
              </a:rPr>
              <a:t>endovascular</a:t>
            </a:r>
            <a:r>
              <a:rPr lang="en-IN" b="0" i="0" u="none" strike="noStrike" dirty="0">
                <a:solidFill>
                  <a:srgbClr val="000000"/>
                </a:solidFill>
                <a:effectLst/>
              </a:rPr>
              <a:t> LAAO or with absolute contraindications to anticoagulation</a:t>
            </a:r>
            <a:endParaRPr lang="en-US" dirty="0"/>
          </a:p>
        </p:txBody>
      </p:sp>
    </p:spTree>
    <p:extLst>
      <p:ext uri="{BB962C8B-B14F-4D97-AF65-F5344CB8AC3E}">
        <p14:creationId xmlns:p14="http://schemas.microsoft.com/office/powerpoint/2010/main" val="10871529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8CABB-84B4-59B3-D945-644B18FC28D5}"/>
              </a:ext>
            </a:extLst>
          </p:cNvPr>
          <p:cNvSpPr>
            <a:spLocks noGrp="1"/>
          </p:cNvSpPr>
          <p:nvPr>
            <p:ph type="title"/>
          </p:nvPr>
        </p:nvSpPr>
        <p:spPr/>
        <p:txBody>
          <a:bodyPr>
            <a:normAutofit fontScale="90000"/>
          </a:bodyPr>
          <a:lstStyle/>
          <a:p>
            <a:r>
              <a:rPr lang="en-IN" b="1" i="0" u="none" strike="noStrike" dirty="0">
                <a:solidFill>
                  <a:srgbClr val="C00000"/>
                </a:solidFill>
                <a:effectLst/>
              </a:rPr>
              <a:t>aMAZE (LAA Ligation Adjunctive to PVI for Persistent or Longstanding Persistent Atrial Fibrillation) </a:t>
            </a:r>
            <a:endParaRPr lang="en-US" b="1" dirty="0">
              <a:solidFill>
                <a:srgbClr val="C00000"/>
              </a:solidFill>
            </a:endParaRPr>
          </a:p>
        </p:txBody>
      </p:sp>
      <p:sp>
        <p:nvSpPr>
          <p:cNvPr id="3" name="Content Placeholder 2">
            <a:extLst>
              <a:ext uri="{FF2B5EF4-FFF2-40B4-BE49-F238E27FC236}">
                <a16:creationId xmlns:a16="http://schemas.microsoft.com/office/drawing/2014/main" id="{53F34F29-724C-86EB-D170-2BF2EBD50AE9}"/>
              </a:ext>
            </a:extLst>
          </p:cNvPr>
          <p:cNvSpPr>
            <a:spLocks noGrp="1"/>
          </p:cNvSpPr>
          <p:nvPr>
            <p:ph idx="1"/>
          </p:nvPr>
        </p:nvSpPr>
        <p:spPr/>
        <p:txBody>
          <a:bodyPr/>
          <a:lstStyle/>
          <a:p>
            <a:r>
              <a:rPr lang="en-IN" b="0" i="0" u="none" strike="noStrike" dirty="0">
                <a:solidFill>
                  <a:srgbClr val="000000"/>
                </a:solidFill>
                <a:effectLst/>
                <a:latin typeface="HelveticaNeue"/>
              </a:rPr>
              <a:t>ongoing prospective, </a:t>
            </a:r>
            <a:r>
              <a:rPr lang="en-IN" b="0" i="0" u="none" strike="noStrike" dirty="0" err="1">
                <a:solidFill>
                  <a:srgbClr val="000000"/>
                </a:solidFill>
                <a:effectLst/>
                <a:latin typeface="HelveticaNeue"/>
              </a:rPr>
              <a:t>multicenter</a:t>
            </a:r>
            <a:r>
              <a:rPr lang="en-IN" b="0" i="0" u="none" strike="noStrike" dirty="0">
                <a:solidFill>
                  <a:srgbClr val="000000"/>
                </a:solidFill>
                <a:effectLst/>
                <a:latin typeface="HelveticaNeue"/>
              </a:rPr>
              <a:t>, </a:t>
            </a:r>
            <a:r>
              <a:rPr lang="en-IN" b="0" i="0" u="none" strike="noStrike" dirty="0" err="1">
                <a:solidFill>
                  <a:srgbClr val="000000"/>
                </a:solidFill>
                <a:effectLst/>
                <a:latin typeface="HelveticaNeue"/>
              </a:rPr>
              <a:t>randomized</a:t>
            </a:r>
            <a:r>
              <a:rPr lang="en-IN" b="0" i="0" u="none" strike="noStrike" dirty="0">
                <a:solidFill>
                  <a:srgbClr val="000000"/>
                </a:solidFill>
                <a:effectLst/>
                <a:latin typeface="HelveticaNeue"/>
              </a:rPr>
              <a:t> study.</a:t>
            </a:r>
          </a:p>
          <a:p>
            <a:r>
              <a:rPr lang="en-IN" b="0" i="0" u="none" strike="noStrike" dirty="0">
                <a:solidFill>
                  <a:srgbClr val="000000"/>
                </a:solidFill>
                <a:effectLst/>
                <a:latin typeface="HelveticaNeue"/>
              </a:rPr>
              <a:t>evaluates the safety and effectiveness of the LARIAT system to ligate the LAA as an adjunct to planned pulmonary vein isolation for the treatment of AF</a:t>
            </a:r>
          </a:p>
          <a:p>
            <a:r>
              <a:rPr lang="en-IN" b="0" i="0" u="none" strike="noStrike" dirty="0">
                <a:solidFill>
                  <a:srgbClr val="000000"/>
                </a:solidFill>
                <a:effectLst/>
                <a:latin typeface="HelveticaNeue"/>
              </a:rPr>
              <a:t>It is </a:t>
            </a:r>
            <a:r>
              <a:rPr lang="en-IN" b="0" i="0" u="none" strike="noStrike" dirty="0" err="1">
                <a:solidFill>
                  <a:srgbClr val="000000"/>
                </a:solidFill>
                <a:effectLst/>
                <a:latin typeface="HelveticaNeue"/>
              </a:rPr>
              <a:t>hypothesized</a:t>
            </a:r>
            <a:r>
              <a:rPr lang="en-IN" b="0" i="0" u="none" strike="noStrike" dirty="0">
                <a:solidFill>
                  <a:srgbClr val="000000"/>
                </a:solidFill>
                <a:effectLst/>
                <a:latin typeface="HelveticaNeue"/>
              </a:rPr>
              <a:t> that the combination of pulmonary vein isolation and LAA ligation can safely and effectively reduce the incidence of recurrent AF compared with pulmonary vein isolation alone</a:t>
            </a:r>
          </a:p>
          <a:p>
            <a:r>
              <a:rPr lang="en-IN" b="0" i="0" u="none" strike="noStrike" dirty="0">
                <a:solidFill>
                  <a:srgbClr val="000000"/>
                </a:solidFill>
                <a:effectLst/>
                <a:latin typeface="HelveticaNeue"/>
              </a:rPr>
              <a:t>It is a unique trial because it combines 2 percutaneous procedures with different indications</a:t>
            </a:r>
            <a:endParaRPr lang="en-US" dirty="0"/>
          </a:p>
        </p:txBody>
      </p:sp>
    </p:spTree>
    <p:extLst>
      <p:ext uri="{BB962C8B-B14F-4D97-AF65-F5344CB8AC3E}">
        <p14:creationId xmlns:p14="http://schemas.microsoft.com/office/powerpoint/2010/main" val="20063765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9ECAF7-322F-AD97-23AE-E0F53A28F05E}"/>
              </a:ext>
            </a:extLst>
          </p:cNvPr>
          <p:cNvSpPr>
            <a:spLocks noGrp="1"/>
          </p:cNvSpPr>
          <p:nvPr>
            <p:ph type="title"/>
          </p:nvPr>
        </p:nvSpPr>
        <p:spPr/>
        <p:txBody>
          <a:bodyPr/>
          <a:lstStyle/>
          <a:p>
            <a:r>
              <a:rPr lang="en-IN" dirty="0"/>
              <a:t>Percutaneous LAAO device trials</a:t>
            </a:r>
            <a:endParaRPr lang="en-US" dirty="0"/>
          </a:p>
        </p:txBody>
      </p:sp>
      <p:sp>
        <p:nvSpPr>
          <p:cNvPr id="3" name="Content Placeholder 2">
            <a:extLst>
              <a:ext uri="{FF2B5EF4-FFF2-40B4-BE49-F238E27FC236}">
                <a16:creationId xmlns:a16="http://schemas.microsoft.com/office/drawing/2014/main" id="{B88AF7DF-46D2-CD58-FD01-F23392E266DE}"/>
              </a:ext>
            </a:extLst>
          </p:cNvPr>
          <p:cNvSpPr>
            <a:spLocks noGrp="1"/>
          </p:cNvSpPr>
          <p:nvPr>
            <p:ph idx="1"/>
          </p:nvPr>
        </p:nvSpPr>
        <p:spPr/>
        <p:txBody>
          <a:bodyPr>
            <a:normAutofit/>
          </a:bodyPr>
          <a:lstStyle/>
          <a:p>
            <a:r>
              <a:rPr lang="en-IN" b="0" i="0" u="none" strike="noStrike" dirty="0">
                <a:solidFill>
                  <a:srgbClr val="000000"/>
                </a:solidFill>
                <a:effectLst/>
              </a:rPr>
              <a:t>Two prospective, </a:t>
            </a:r>
            <a:r>
              <a:rPr lang="en-IN" b="0" i="0" u="none" strike="noStrike" dirty="0" err="1">
                <a:solidFill>
                  <a:srgbClr val="000000"/>
                </a:solidFill>
                <a:effectLst/>
              </a:rPr>
              <a:t>randomized</a:t>
            </a:r>
            <a:r>
              <a:rPr lang="en-IN" b="0" i="0" u="none" strike="noStrike" dirty="0">
                <a:solidFill>
                  <a:srgbClr val="000000"/>
                </a:solidFill>
                <a:effectLst/>
              </a:rPr>
              <a:t> clinical trials evaluating the safety and efficacy of LAAO using the Watchman device were conducted in 2014</a:t>
            </a:r>
          </a:p>
          <a:p>
            <a:r>
              <a:rPr lang="en-IN" b="1" i="0" u="none" strike="noStrike" dirty="0">
                <a:solidFill>
                  <a:srgbClr val="000000"/>
                </a:solidFill>
                <a:effectLst/>
              </a:rPr>
              <a:t>PROTECT AF</a:t>
            </a:r>
            <a:r>
              <a:rPr lang="en-IN" b="0" i="0" u="none" strike="noStrike" dirty="0">
                <a:solidFill>
                  <a:srgbClr val="000000"/>
                </a:solidFill>
                <a:effectLst/>
              </a:rPr>
              <a:t> (Watchman Left Atrial Appendage System for Embolic Protection in Patients With Atrial Fibrillation) </a:t>
            </a:r>
          </a:p>
          <a:p>
            <a:r>
              <a:rPr lang="en-IN" b="1" i="0" u="none" strike="noStrike" dirty="0">
                <a:solidFill>
                  <a:srgbClr val="000000"/>
                </a:solidFill>
                <a:effectLst/>
              </a:rPr>
              <a:t>PREVAIL</a:t>
            </a:r>
            <a:r>
              <a:rPr lang="en-IN" b="0" i="0" u="none" strike="noStrike" dirty="0">
                <a:solidFill>
                  <a:srgbClr val="000000"/>
                </a:solidFill>
                <a:effectLst/>
              </a:rPr>
              <a:t> (Evaluation of the Watchman LAA Closure Device in Patients With Atrial Fibrillation Versus Long‐Term Warfarin Therapy) trial</a:t>
            </a:r>
          </a:p>
          <a:p>
            <a:r>
              <a:rPr lang="en-IN" b="0" i="0" u="none" strike="noStrike" dirty="0">
                <a:solidFill>
                  <a:srgbClr val="000000"/>
                </a:solidFill>
                <a:effectLst/>
              </a:rPr>
              <a:t>In both trials, patients were </a:t>
            </a:r>
            <a:r>
              <a:rPr lang="en-IN" b="0" i="0" u="none" strike="noStrike" dirty="0" err="1">
                <a:solidFill>
                  <a:srgbClr val="000000"/>
                </a:solidFill>
                <a:effectLst/>
              </a:rPr>
              <a:t>randomized</a:t>
            </a:r>
            <a:r>
              <a:rPr lang="en-IN" b="0" i="0" u="none" strike="noStrike" dirty="0">
                <a:solidFill>
                  <a:srgbClr val="000000"/>
                </a:solidFill>
                <a:effectLst/>
              </a:rPr>
              <a:t> 2:1 to either LAAO using the Watchman device or warfarin. </a:t>
            </a:r>
            <a:endParaRPr lang="en-US" dirty="0"/>
          </a:p>
        </p:txBody>
      </p:sp>
    </p:spTree>
    <p:extLst>
      <p:ext uri="{BB962C8B-B14F-4D97-AF65-F5344CB8AC3E}">
        <p14:creationId xmlns:p14="http://schemas.microsoft.com/office/powerpoint/2010/main" val="39429419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2D1E8E-48CD-6A26-71C6-0F3565DC610C}"/>
              </a:ext>
            </a:extLst>
          </p:cNvPr>
          <p:cNvSpPr>
            <a:spLocks noGrp="1"/>
          </p:cNvSpPr>
          <p:nvPr>
            <p:ph idx="1"/>
          </p:nvPr>
        </p:nvSpPr>
        <p:spPr>
          <a:xfrm>
            <a:off x="838200" y="554182"/>
            <a:ext cx="10515600" cy="5622781"/>
          </a:xfrm>
        </p:spPr>
        <p:txBody>
          <a:bodyPr>
            <a:normAutofit/>
          </a:bodyPr>
          <a:lstStyle/>
          <a:p>
            <a:r>
              <a:rPr lang="en-IN" b="0" i="0" u="none" strike="noStrike" dirty="0">
                <a:solidFill>
                  <a:srgbClr val="000000"/>
                </a:solidFill>
                <a:effectLst/>
              </a:rPr>
              <a:t>Patients in the LAAO arm used aspirin (81 mg) and warfarin for 45 days, then dual </a:t>
            </a:r>
            <a:r>
              <a:rPr lang="en-IN" b="0" i="0" u="none" strike="noStrike" dirty="0" err="1">
                <a:solidFill>
                  <a:srgbClr val="000000"/>
                </a:solidFill>
                <a:effectLst/>
              </a:rPr>
              <a:t>antiplatelet</a:t>
            </a:r>
            <a:r>
              <a:rPr lang="en-IN" b="0" i="0" u="none" strike="noStrike" dirty="0">
                <a:solidFill>
                  <a:srgbClr val="000000"/>
                </a:solidFill>
                <a:effectLst/>
              </a:rPr>
              <a:t> therapy (DAPT) with clopidogrel 75 mg until 6 months, then indefinite aspirin therapy (325 mg)</a:t>
            </a:r>
          </a:p>
          <a:p>
            <a:r>
              <a:rPr lang="en-IN" b="0" i="0" u="none" strike="noStrike" dirty="0">
                <a:solidFill>
                  <a:srgbClr val="000000"/>
                </a:solidFill>
                <a:effectLst/>
              </a:rPr>
              <a:t>The results of PROTECT AF were ultimately in </a:t>
            </a:r>
            <a:r>
              <a:rPr lang="en-IN" b="0" i="0" u="none" strike="noStrike" dirty="0" err="1">
                <a:solidFill>
                  <a:srgbClr val="000000"/>
                </a:solidFill>
                <a:effectLst/>
              </a:rPr>
              <a:t>favor</a:t>
            </a:r>
            <a:r>
              <a:rPr lang="en-IN" b="0" i="0" u="none" strike="noStrike" dirty="0">
                <a:solidFill>
                  <a:srgbClr val="000000"/>
                </a:solidFill>
                <a:effectLst/>
              </a:rPr>
              <a:t> of LAAO, demonstrating both </a:t>
            </a:r>
            <a:r>
              <a:rPr lang="en-IN" b="0" i="0" u="none" strike="noStrike" dirty="0" err="1">
                <a:solidFill>
                  <a:srgbClr val="000000"/>
                </a:solidFill>
                <a:effectLst/>
              </a:rPr>
              <a:t>noninferiority</a:t>
            </a:r>
            <a:r>
              <a:rPr lang="en-IN" b="0" i="0" u="none" strike="noStrike" dirty="0">
                <a:solidFill>
                  <a:srgbClr val="000000"/>
                </a:solidFill>
                <a:effectLst/>
              </a:rPr>
              <a:t> and superiority compared with warfarin in the primary end point of stroke, systemic embolism, or cardiovascular mortality.</a:t>
            </a:r>
            <a:endParaRPr lang="en-IN" b="1" baseline="30000" dirty="0">
              <a:solidFill>
                <a:srgbClr val="DA1F26"/>
              </a:solidFill>
            </a:endParaRPr>
          </a:p>
          <a:p>
            <a:r>
              <a:rPr lang="en-IN" b="0" i="0" u="none" strike="noStrike" dirty="0">
                <a:solidFill>
                  <a:srgbClr val="000000"/>
                </a:solidFill>
                <a:effectLst/>
              </a:rPr>
              <a:t>However, the PROTECT AF trial identified a </a:t>
            </a:r>
            <a:r>
              <a:rPr lang="en-IN" b="0" i="0" u="none" strike="noStrike" dirty="0" err="1">
                <a:solidFill>
                  <a:srgbClr val="000000"/>
                </a:solidFill>
                <a:effectLst/>
              </a:rPr>
              <a:t>periprocedural</a:t>
            </a:r>
            <a:r>
              <a:rPr lang="en-IN" b="0" i="0" u="none" strike="noStrike" dirty="0">
                <a:solidFill>
                  <a:srgbClr val="000000"/>
                </a:solidFill>
                <a:effectLst/>
              </a:rPr>
              <a:t> safety hazard particularly cardiac tamponade, pericardial effusion, and procedure‐related strokes. </a:t>
            </a:r>
          </a:p>
          <a:p>
            <a:r>
              <a:rPr lang="en-IN" b="0" i="0" u="none" strike="noStrike" dirty="0">
                <a:solidFill>
                  <a:srgbClr val="000000"/>
                </a:solidFill>
                <a:effectLst/>
              </a:rPr>
              <a:t>The PREVAIL trial was conducted specifically to further evaluate the safety end point of the Watchman device. </a:t>
            </a:r>
            <a:endParaRPr lang="en-US" dirty="0"/>
          </a:p>
        </p:txBody>
      </p:sp>
    </p:spTree>
    <p:extLst>
      <p:ext uri="{BB962C8B-B14F-4D97-AF65-F5344CB8AC3E}">
        <p14:creationId xmlns:p14="http://schemas.microsoft.com/office/powerpoint/2010/main" val="10751657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D588E1-C2ED-67AF-55B2-7E449AFD1667}"/>
              </a:ext>
            </a:extLst>
          </p:cNvPr>
          <p:cNvSpPr>
            <a:spLocks noGrp="1"/>
          </p:cNvSpPr>
          <p:nvPr>
            <p:ph idx="1"/>
          </p:nvPr>
        </p:nvSpPr>
        <p:spPr>
          <a:xfrm>
            <a:off x="838200" y="484909"/>
            <a:ext cx="10515600" cy="5692054"/>
          </a:xfrm>
        </p:spPr>
        <p:txBody>
          <a:bodyPr>
            <a:normAutofit fontScale="92500" lnSpcReduction="10000"/>
          </a:bodyPr>
          <a:lstStyle/>
          <a:p>
            <a:endParaRPr lang="en-IN" b="0" i="0" u="none" strike="noStrike" dirty="0">
              <a:solidFill>
                <a:srgbClr val="000000"/>
              </a:solidFill>
              <a:effectLst/>
              <a:latin typeface="HelveticaNeue"/>
            </a:endParaRPr>
          </a:p>
          <a:p>
            <a:r>
              <a:rPr lang="en-IN" b="0" i="0" u="none" strike="noStrike" dirty="0">
                <a:solidFill>
                  <a:srgbClr val="000000"/>
                </a:solidFill>
                <a:effectLst/>
                <a:latin typeface="HelveticaNeue"/>
              </a:rPr>
              <a:t>This trial mandated at least 25% of new operators be included to further assess the effect of procedural performance.</a:t>
            </a:r>
            <a:endParaRPr lang="en-IN" b="1" baseline="30000" dirty="0">
              <a:solidFill>
                <a:srgbClr val="DA1F26"/>
              </a:solidFill>
              <a:latin typeface="HelveticaNeue"/>
            </a:endParaRPr>
          </a:p>
          <a:p>
            <a:r>
              <a:rPr lang="en-IN" b="0" i="0" u="none" strike="noStrike" dirty="0">
                <a:solidFill>
                  <a:srgbClr val="000000"/>
                </a:solidFill>
                <a:effectLst/>
                <a:latin typeface="HelveticaNeue"/>
              </a:rPr>
              <a:t>Interestingly, there was an unusually low ischemic stroke rate in the warfarin arm (0.73%) in the PREVAIL trial.</a:t>
            </a:r>
          </a:p>
          <a:p>
            <a:r>
              <a:rPr lang="en-IN" b="0" i="0" u="none" strike="noStrike" dirty="0">
                <a:solidFill>
                  <a:srgbClr val="000000"/>
                </a:solidFill>
                <a:effectLst/>
                <a:latin typeface="HelveticaNeue"/>
              </a:rPr>
              <a:t>The PROTECT AF trial had a median follow‐up of about 4 </a:t>
            </a:r>
            <a:r>
              <a:rPr lang="en-IN" b="0" i="0" u="none" strike="noStrike" dirty="0" err="1">
                <a:solidFill>
                  <a:srgbClr val="000000"/>
                </a:solidFill>
                <a:effectLst/>
                <a:latin typeface="HelveticaNeue"/>
              </a:rPr>
              <a:t>years;the</a:t>
            </a:r>
            <a:r>
              <a:rPr lang="en-IN" b="0" i="0" u="none" strike="noStrike" dirty="0">
                <a:solidFill>
                  <a:srgbClr val="000000"/>
                </a:solidFill>
                <a:effectLst/>
                <a:latin typeface="HelveticaNeue"/>
              </a:rPr>
              <a:t> PREVAIL trial ~ 10 months</a:t>
            </a:r>
          </a:p>
          <a:p>
            <a:r>
              <a:rPr lang="en-IN" b="0" i="0" u="none" strike="noStrike" dirty="0">
                <a:solidFill>
                  <a:srgbClr val="000000"/>
                </a:solidFill>
                <a:effectLst/>
                <a:latin typeface="HelveticaNeue"/>
              </a:rPr>
              <a:t>Meta‐analysis of patients in both trials followed for 5 years showed that the composite end‐point between groups was similar. </a:t>
            </a:r>
          </a:p>
          <a:p>
            <a:r>
              <a:rPr lang="en-IN" b="0" i="0" u="none" strike="noStrike" dirty="0">
                <a:solidFill>
                  <a:srgbClr val="000000"/>
                </a:solidFill>
                <a:effectLst/>
                <a:latin typeface="HelveticaNeue"/>
              </a:rPr>
              <a:t>Despite ischemic stroke/systemic </a:t>
            </a:r>
            <a:r>
              <a:rPr lang="en-IN" b="0" i="0" u="none" strike="noStrike" dirty="0" err="1">
                <a:solidFill>
                  <a:srgbClr val="000000"/>
                </a:solidFill>
                <a:effectLst/>
                <a:latin typeface="HelveticaNeue"/>
              </a:rPr>
              <a:t>embolization</a:t>
            </a:r>
            <a:r>
              <a:rPr lang="en-IN" b="0" i="0" u="none" strike="noStrike" dirty="0">
                <a:solidFill>
                  <a:srgbClr val="000000"/>
                </a:solidFill>
                <a:effectLst/>
                <a:latin typeface="HelveticaNeue"/>
              </a:rPr>
              <a:t> being numerically higher in LAAO, the difference was not statistically significant (</a:t>
            </a:r>
            <a:r>
              <a:rPr lang="en-IN" b="0" i="1" u="none" strike="noStrike" dirty="0">
                <a:solidFill>
                  <a:srgbClr val="000000"/>
                </a:solidFill>
                <a:effectLst/>
                <a:latin typeface="HelveticaNeue"/>
              </a:rPr>
              <a:t>P</a:t>
            </a:r>
            <a:r>
              <a:rPr lang="en-IN" b="0" i="0" u="none" strike="noStrike" dirty="0">
                <a:solidFill>
                  <a:srgbClr val="000000"/>
                </a:solidFill>
                <a:effectLst/>
                <a:latin typeface="HelveticaNeue"/>
              </a:rPr>
              <a:t>=0.87). </a:t>
            </a:r>
          </a:p>
          <a:p>
            <a:r>
              <a:rPr lang="en-IN" b="0" i="0" u="none" strike="noStrike" dirty="0">
                <a:solidFill>
                  <a:srgbClr val="000000"/>
                </a:solidFill>
                <a:effectLst/>
                <a:latin typeface="HelveticaNeue"/>
              </a:rPr>
              <a:t>Of note, hemorrhagic stroke, disabling stroke, </a:t>
            </a:r>
            <a:r>
              <a:rPr lang="en-IN" b="0" i="0" u="none" strike="noStrike" dirty="0" err="1">
                <a:solidFill>
                  <a:srgbClr val="000000"/>
                </a:solidFill>
                <a:effectLst/>
                <a:latin typeface="HelveticaNeue"/>
              </a:rPr>
              <a:t>postprocedure</a:t>
            </a:r>
            <a:r>
              <a:rPr lang="en-IN" b="0" i="0" u="none" strike="noStrike" dirty="0">
                <a:solidFill>
                  <a:srgbClr val="000000"/>
                </a:solidFill>
                <a:effectLst/>
                <a:latin typeface="HelveticaNeue"/>
              </a:rPr>
              <a:t> bleeding, and even all‐cause death </a:t>
            </a:r>
            <a:r>
              <a:rPr lang="en-IN" b="0" i="0" u="none" strike="noStrike" dirty="0" err="1">
                <a:solidFill>
                  <a:srgbClr val="000000"/>
                </a:solidFill>
                <a:effectLst/>
                <a:latin typeface="HelveticaNeue"/>
              </a:rPr>
              <a:t>favored</a:t>
            </a:r>
            <a:r>
              <a:rPr lang="en-IN" b="0" i="0" u="none" strike="noStrike" dirty="0">
                <a:solidFill>
                  <a:srgbClr val="000000"/>
                </a:solidFill>
                <a:effectLst/>
                <a:latin typeface="HelveticaNeue"/>
              </a:rPr>
              <a:t> LAAO</a:t>
            </a:r>
            <a:endParaRPr lang="en-US" dirty="0"/>
          </a:p>
        </p:txBody>
      </p:sp>
    </p:spTree>
    <p:extLst>
      <p:ext uri="{BB962C8B-B14F-4D97-AF65-F5344CB8AC3E}">
        <p14:creationId xmlns:p14="http://schemas.microsoft.com/office/powerpoint/2010/main" val="1102273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67D60-3B2B-8AD2-700C-AEF8E76111F2}"/>
              </a:ext>
            </a:extLst>
          </p:cNvPr>
          <p:cNvSpPr>
            <a:spLocks noGrp="1"/>
          </p:cNvSpPr>
          <p:nvPr>
            <p:ph type="title"/>
          </p:nvPr>
        </p:nvSpPr>
        <p:spPr/>
        <p:txBody>
          <a:bodyPr/>
          <a:lstStyle/>
          <a:p>
            <a:r>
              <a:rPr lang="en-IN" dirty="0" err="1"/>
              <a:t>Preprocedural</a:t>
            </a:r>
            <a:r>
              <a:rPr lang="en-IN" dirty="0"/>
              <a:t> imaging</a:t>
            </a:r>
            <a:endParaRPr lang="en-US" dirty="0"/>
          </a:p>
        </p:txBody>
      </p:sp>
      <p:sp>
        <p:nvSpPr>
          <p:cNvPr id="3" name="Content Placeholder 2">
            <a:extLst>
              <a:ext uri="{FF2B5EF4-FFF2-40B4-BE49-F238E27FC236}">
                <a16:creationId xmlns:a16="http://schemas.microsoft.com/office/drawing/2014/main" id="{8928EB43-ACB3-64F1-948A-58299B390489}"/>
              </a:ext>
            </a:extLst>
          </p:cNvPr>
          <p:cNvSpPr>
            <a:spLocks noGrp="1"/>
          </p:cNvSpPr>
          <p:nvPr>
            <p:ph idx="1"/>
          </p:nvPr>
        </p:nvSpPr>
        <p:spPr/>
        <p:txBody>
          <a:bodyPr>
            <a:normAutofit/>
          </a:bodyPr>
          <a:lstStyle/>
          <a:p>
            <a:r>
              <a:rPr lang="en-IN" b="0" i="0" u="none" strike="noStrike" dirty="0">
                <a:solidFill>
                  <a:srgbClr val="000000"/>
                </a:solidFill>
                <a:effectLst/>
                <a:latin typeface="HelveticaNeue"/>
              </a:rPr>
              <a:t>The presence of LAA or LA thrombus, determination of LAA dimensions and morphology, and feasibility of LAAO implant are the primary objectives of </a:t>
            </a:r>
            <a:r>
              <a:rPr lang="en-IN" b="0" i="0" u="none" strike="noStrike" dirty="0" err="1">
                <a:solidFill>
                  <a:srgbClr val="000000"/>
                </a:solidFill>
                <a:effectLst/>
                <a:latin typeface="HelveticaNeue"/>
              </a:rPr>
              <a:t>preprocedural</a:t>
            </a:r>
            <a:r>
              <a:rPr lang="en-IN" b="0" i="0" u="none" strike="noStrike" dirty="0">
                <a:solidFill>
                  <a:srgbClr val="000000"/>
                </a:solidFill>
                <a:effectLst/>
                <a:latin typeface="HelveticaNeue"/>
              </a:rPr>
              <a:t> imaging</a:t>
            </a:r>
          </a:p>
          <a:p>
            <a:r>
              <a:rPr lang="en-IN" b="0" i="0" u="none" strike="noStrike" dirty="0">
                <a:solidFill>
                  <a:srgbClr val="000000"/>
                </a:solidFill>
                <a:effectLst/>
                <a:latin typeface="HelveticaNeue"/>
              </a:rPr>
              <a:t>TEE has remained the gold standard in LAAO </a:t>
            </a:r>
            <a:r>
              <a:rPr lang="en-IN" b="0" i="0" u="none" strike="noStrike" dirty="0" err="1">
                <a:solidFill>
                  <a:srgbClr val="000000"/>
                </a:solidFill>
                <a:effectLst/>
                <a:latin typeface="HelveticaNeue"/>
              </a:rPr>
              <a:t>preprocedural</a:t>
            </a:r>
            <a:r>
              <a:rPr lang="en-IN" b="0" i="0" u="none" strike="noStrike" dirty="0">
                <a:solidFill>
                  <a:srgbClr val="000000"/>
                </a:solidFill>
                <a:effectLst/>
                <a:latin typeface="HelveticaNeue"/>
              </a:rPr>
              <a:t> assessment</a:t>
            </a:r>
            <a:endParaRPr lang="en-IN" dirty="0">
              <a:solidFill>
                <a:srgbClr val="000000"/>
              </a:solidFill>
              <a:latin typeface="HelveticaNeue"/>
            </a:endParaRPr>
          </a:p>
          <a:p>
            <a:r>
              <a:rPr lang="en-IN" b="0" i="0" u="none" strike="noStrike" dirty="0">
                <a:solidFill>
                  <a:srgbClr val="000000"/>
                </a:solidFill>
                <a:effectLst/>
                <a:latin typeface="HelveticaNeue"/>
              </a:rPr>
              <a:t>The LAA is evaluated by using different TEE omni plane angles (0°, 45°, 90°, and 135°). Based on these views, the maximal and minimal diameters of the </a:t>
            </a:r>
            <a:r>
              <a:rPr lang="en-IN" b="0" i="0" u="none" strike="noStrike" dirty="0" err="1">
                <a:solidFill>
                  <a:srgbClr val="000000"/>
                </a:solidFill>
                <a:effectLst/>
                <a:latin typeface="HelveticaNeue"/>
              </a:rPr>
              <a:t>ostium</a:t>
            </a:r>
            <a:r>
              <a:rPr lang="en-IN" b="0" i="0" u="none" strike="noStrike" dirty="0">
                <a:solidFill>
                  <a:srgbClr val="000000"/>
                </a:solidFill>
                <a:effectLst/>
                <a:latin typeface="HelveticaNeue"/>
              </a:rPr>
              <a:t>, depth of the LAA, and perimeter are noted.</a:t>
            </a:r>
          </a:p>
          <a:p>
            <a:endParaRPr lang="en-US" dirty="0"/>
          </a:p>
        </p:txBody>
      </p:sp>
    </p:spTree>
    <p:extLst>
      <p:ext uri="{BB962C8B-B14F-4D97-AF65-F5344CB8AC3E}">
        <p14:creationId xmlns:p14="http://schemas.microsoft.com/office/powerpoint/2010/main" val="19970379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C4E18-C8F8-3D11-E7F6-8421F941836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410C90C-11D6-8CFB-B645-4BA865D0C8CE}"/>
              </a:ext>
            </a:extLst>
          </p:cNvPr>
          <p:cNvSpPr>
            <a:spLocks noGrp="1"/>
          </p:cNvSpPr>
          <p:nvPr>
            <p:ph idx="1"/>
          </p:nvPr>
        </p:nvSpPr>
        <p:spPr/>
        <p:txBody>
          <a:bodyPr/>
          <a:lstStyle/>
          <a:p>
            <a:r>
              <a:rPr lang="en-IN" b="0" i="0" u="none" strike="noStrike" dirty="0">
                <a:solidFill>
                  <a:srgbClr val="000000"/>
                </a:solidFill>
                <a:effectLst/>
                <a:latin typeface="HelveticaNeue"/>
              </a:rPr>
              <a:t>CT is also widely used </a:t>
            </a:r>
          </a:p>
          <a:p>
            <a:r>
              <a:rPr lang="en-IN" b="0" i="0" u="none" strike="noStrike" dirty="0">
                <a:solidFill>
                  <a:srgbClr val="000000"/>
                </a:solidFill>
                <a:effectLst/>
                <a:latin typeface="HelveticaNeue"/>
              </a:rPr>
              <a:t>less invasive than TEE with less </a:t>
            </a:r>
            <a:r>
              <a:rPr lang="en-IN" b="0" i="0" u="none" strike="noStrike" dirty="0" err="1">
                <a:solidFill>
                  <a:srgbClr val="000000"/>
                </a:solidFill>
                <a:effectLst/>
                <a:latin typeface="HelveticaNeue"/>
              </a:rPr>
              <a:t>interoperator</a:t>
            </a:r>
            <a:r>
              <a:rPr lang="en-IN" b="0" i="0" u="none" strike="noStrike" dirty="0">
                <a:solidFill>
                  <a:srgbClr val="000000"/>
                </a:solidFill>
                <a:effectLst/>
                <a:latin typeface="HelveticaNeue"/>
              </a:rPr>
              <a:t> variability</a:t>
            </a:r>
          </a:p>
          <a:p>
            <a:r>
              <a:rPr lang="en-IN" b="0" i="0" u="none" strike="noStrike" dirty="0">
                <a:solidFill>
                  <a:srgbClr val="000000"/>
                </a:solidFill>
                <a:effectLst/>
                <a:latin typeface="HelveticaNeue"/>
              </a:rPr>
              <a:t>A standard CT analysis includes an assessment of the LAA anatomy in the sagittal, axial, and coronal planes</a:t>
            </a:r>
          </a:p>
          <a:p>
            <a:r>
              <a:rPr lang="en-IN" b="0" i="0" u="none" strike="noStrike" dirty="0">
                <a:solidFill>
                  <a:srgbClr val="000000"/>
                </a:solidFill>
                <a:effectLst/>
                <a:latin typeface="HelveticaNeue"/>
              </a:rPr>
              <a:t>The perimeter, maximal, and minimal diameters of the LAA </a:t>
            </a:r>
            <a:r>
              <a:rPr lang="en-IN" b="0" i="0" u="none" strike="noStrike" dirty="0" err="1">
                <a:solidFill>
                  <a:srgbClr val="000000"/>
                </a:solidFill>
                <a:effectLst/>
                <a:latin typeface="HelveticaNeue"/>
              </a:rPr>
              <a:t>ostium</a:t>
            </a:r>
            <a:r>
              <a:rPr lang="en-IN" b="0" i="0" u="none" strike="noStrike" dirty="0">
                <a:solidFill>
                  <a:srgbClr val="000000"/>
                </a:solidFill>
                <a:effectLst/>
                <a:latin typeface="HelveticaNeue"/>
              </a:rPr>
              <a:t> and landing zone are standard measurements in cardiac CT analysis of the LAA</a:t>
            </a:r>
            <a:endParaRPr lang="en-US" dirty="0"/>
          </a:p>
        </p:txBody>
      </p:sp>
    </p:spTree>
    <p:extLst>
      <p:ext uri="{BB962C8B-B14F-4D97-AF65-F5344CB8AC3E}">
        <p14:creationId xmlns:p14="http://schemas.microsoft.com/office/powerpoint/2010/main" val="30869133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63CDA-B978-76B7-215D-D25EBD8A282F}"/>
              </a:ext>
            </a:extLst>
          </p:cNvPr>
          <p:cNvSpPr>
            <a:spLocks noGrp="1"/>
          </p:cNvSpPr>
          <p:nvPr>
            <p:ph type="title"/>
          </p:nvPr>
        </p:nvSpPr>
        <p:spPr/>
        <p:txBody>
          <a:bodyPr/>
          <a:lstStyle/>
          <a:p>
            <a:endParaRPr lang="en-US"/>
          </a:p>
        </p:txBody>
      </p:sp>
      <p:sp>
        <p:nvSpPr>
          <p:cNvPr id="3" name="Subtitle 2">
            <a:extLst>
              <a:ext uri="{FF2B5EF4-FFF2-40B4-BE49-F238E27FC236}">
                <a16:creationId xmlns:a16="http://schemas.microsoft.com/office/drawing/2014/main" id="{ADA6734E-FB32-8D95-93E3-60167E61E969}"/>
              </a:ext>
            </a:extLst>
          </p:cNvPr>
          <p:cNvSpPr>
            <a:spLocks noGrp="1"/>
          </p:cNvSpPr>
          <p:nvPr>
            <p:ph idx="1"/>
          </p:nvPr>
        </p:nvSpPr>
        <p:spPr/>
        <p:txBody>
          <a:bodyPr/>
          <a:lstStyle/>
          <a:p>
            <a:r>
              <a:rPr lang="en-IN" b="1" dirty="0"/>
              <a:t>VKA</a:t>
            </a:r>
            <a:r>
              <a:rPr lang="en-IN" dirty="0"/>
              <a:t> – dietary restriction and routine blood monitoring —&gt;poor compliance and </a:t>
            </a:r>
            <a:r>
              <a:rPr lang="en-IN" dirty="0" err="1"/>
              <a:t>freq</a:t>
            </a:r>
            <a:r>
              <a:rPr lang="en-IN" dirty="0"/>
              <a:t> measurements outside the therapeutic window</a:t>
            </a:r>
          </a:p>
          <a:p>
            <a:r>
              <a:rPr lang="en-IN" b="1" dirty="0"/>
              <a:t>DOACS-</a:t>
            </a:r>
            <a:r>
              <a:rPr lang="en-IN" dirty="0"/>
              <a:t> without blood level monitoring —&gt; significant bleeding , high medication costs, patient non compliance</a:t>
            </a:r>
          </a:p>
          <a:p>
            <a:r>
              <a:rPr lang="en-IN" dirty="0"/>
              <a:t>Elderly – unfavourable risk profile for anticoagulation (</a:t>
            </a:r>
            <a:r>
              <a:rPr lang="en-IN" dirty="0" err="1"/>
              <a:t>HASBLED</a:t>
            </a:r>
            <a:r>
              <a:rPr lang="en-IN" dirty="0"/>
              <a:t>)</a:t>
            </a:r>
          </a:p>
          <a:p>
            <a:r>
              <a:rPr lang="en-US" dirty="0"/>
              <a:t>These challenges led to a quest for alternative </a:t>
            </a:r>
            <a:r>
              <a:rPr lang="en-US" b="1" dirty="0"/>
              <a:t>non</a:t>
            </a:r>
            <a:r>
              <a:rPr lang="en-IN" b="1" dirty="0"/>
              <a:t> </a:t>
            </a:r>
            <a:r>
              <a:rPr lang="en-US" b="1" dirty="0"/>
              <a:t>pharmacologic strategies</a:t>
            </a:r>
            <a:r>
              <a:rPr lang="en-US" dirty="0"/>
              <a:t> particularly for high- risk patients who are intolerant to standard therapy</a:t>
            </a:r>
          </a:p>
        </p:txBody>
      </p:sp>
    </p:spTree>
    <p:extLst>
      <p:ext uri="{BB962C8B-B14F-4D97-AF65-F5344CB8AC3E}">
        <p14:creationId xmlns:p14="http://schemas.microsoft.com/office/powerpoint/2010/main" val="3880492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8769AB-8A75-2F75-6351-DB7231851582}"/>
              </a:ext>
            </a:extLst>
          </p:cNvPr>
          <p:cNvSpPr>
            <a:spLocks noGrp="1"/>
          </p:cNvSpPr>
          <p:nvPr>
            <p:ph type="title"/>
          </p:nvPr>
        </p:nvSpPr>
        <p:spPr/>
        <p:txBody>
          <a:bodyPr/>
          <a:lstStyle/>
          <a:p>
            <a:r>
              <a:rPr lang="en-IN" dirty="0" err="1"/>
              <a:t>Intraprocedural</a:t>
            </a:r>
            <a:r>
              <a:rPr lang="en-IN" dirty="0"/>
              <a:t> imaging</a:t>
            </a:r>
            <a:endParaRPr lang="en-US" dirty="0"/>
          </a:p>
        </p:txBody>
      </p:sp>
      <p:sp>
        <p:nvSpPr>
          <p:cNvPr id="3" name="Content Placeholder 2">
            <a:extLst>
              <a:ext uri="{FF2B5EF4-FFF2-40B4-BE49-F238E27FC236}">
                <a16:creationId xmlns:a16="http://schemas.microsoft.com/office/drawing/2014/main" id="{B16B7192-B1A0-68FE-F4AC-79C95092464B}"/>
              </a:ext>
            </a:extLst>
          </p:cNvPr>
          <p:cNvSpPr>
            <a:spLocks noGrp="1"/>
          </p:cNvSpPr>
          <p:nvPr>
            <p:ph idx="1"/>
          </p:nvPr>
        </p:nvSpPr>
        <p:spPr/>
        <p:txBody>
          <a:bodyPr/>
          <a:lstStyle/>
          <a:p>
            <a:r>
              <a:rPr lang="en-IN" b="1" i="0" u="none" strike="noStrike" dirty="0">
                <a:solidFill>
                  <a:srgbClr val="000000"/>
                </a:solidFill>
                <a:effectLst/>
                <a:latin typeface="HelveticaNeue"/>
              </a:rPr>
              <a:t>TEE</a:t>
            </a:r>
            <a:r>
              <a:rPr lang="en-IN" b="0" i="0" u="none" strike="noStrike" dirty="0">
                <a:solidFill>
                  <a:srgbClr val="000000"/>
                </a:solidFill>
                <a:effectLst/>
                <a:latin typeface="HelveticaNeue"/>
              </a:rPr>
              <a:t> traditionally has been the gold standard for imaging guidance during LAAO</a:t>
            </a:r>
          </a:p>
          <a:p>
            <a:r>
              <a:rPr lang="en-IN" b="0" i="0" u="none" strike="noStrike" dirty="0">
                <a:solidFill>
                  <a:srgbClr val="000000"/>
                </a:solidFill>
                <a:effectLst/>
                <a:latin typeface="HelveticaNeue"/>
              </a:rPr>
              <a:t>The TEE probe is reusable ; defrays the cost of the procedure</a:t>
            </a:r>
          </a:p>
          <a:p>
            <a:r>
              <a:rPr lang="en-IN" b="0" i="0" u="none" strike="noStrike" dirty="0">
                <a:solidFill>
                  <a:srgbClr val="000000"/>
                </a:solidFill>
                <a:effectLst/>
                <a:latin typeface="HelveticaNeue"/>
              </a:rPr>
              <a:t>major disadvantage of using TEE is the requirement for general anesthesia (GA).</a:t>
            </a:r>
          </a:p>
          <a:p>
            <a:r>
              <a:rPr lang="en-IN" b="1" dirty="0">
                <a:solidFill>
                  <a:srgbClr val="000000"/>
                </a:solidFill>
                <a:latin typeface="HelveticaNeue"/>
              </a:rPr>
              <a:t>ICE</a:t>
            </a:r>
            <a:r>
              <a:rPr lang="en-IN" dirty="0">
                <a:solidFill>
                  <a:srgbClr val="000000"/>
                </a:solidFill>
                <a:latin typeface="HelveticaNeue"/>
              </a:rPr>
              <a:t> -</a:t>
            </a:r>
            <a:r>
              <a:rPr lang="en-IN" b="0" i="0" u="none" strike="noStrike" dirty="0">
                <a:solidFill>
                  <a:srgbClr val="000000"/>
                </a:solidFill>
                <a:effectLst/>
                <a:latin typeface="HelveticaNeue"/>
              </a:rPr>
              <a:t>simplicity, single‐operator use, and avoidance of GA ( steep learning curve)</a:t>
            </a:r>
            <a:endParaRPr lang="en-US" dirty="0"/>
          </a:p>
        </p:txBody>
      </p:sp>
    </p:spTree>
    <p:extLst>
      <p:ext uri="{BB962C8B-B14F-4D97-AF65-F5344CB8AC3E}">
        <p14:creationId xmlns:p14="http://schemas.microsoft.com/office/powerpoint/2010/main" val="42257910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273A1-B1FA-A12C-97D2-0ED5FDEF8B7A}"/>
              </a:ext>
            </a:extLst>
          </p:cNvPr>
          <p:cNvSpPr>
            <a:spLocks noGrp="1"/>
          </p:cNvSpPr>
          <p:nvPr>
            <p:ph type="title"/>
          </p:nvPr>
        </p:nvSpPr>
        <p:spPr/>
        <p:txBody>
          <a:bodyPr/>
          <a:lstStyle/>
          <a:p>
            <a:r>
              <a:rPr lang="en-IN" dirty="0"/>
              <a:t>Complications of LAAO</a:t>
            </a:r>
            <a:endParaRPr lang="en-US" dirty="0"/>
          </a:p>
        </p:txBody>
      </p:sp>
      <p:sp>
        <p:nvSpPr>
          <p:cNvPr id="3" name="Content Placeholder 2">
            <a:extLst>
              <a:ext uri="{FF2B5EF4-FFF2-40B4-BE49-F238E27FC236}">
                <a16:creationId xmlns:a16="http://schemas.microsoft.com/office/drawing/2014/main" id="{A7BEBC20-E87F-0BCC-C8FD-02F0F0CBBAB3}"/>
              </a:ext>
            </a:extLst>
          </p:cNvPr>
          <p:cNvSpPr>
            <a:spLocks noGrp="1"/>
          </p:cNvSpPr>
          <p:nvPr>
            <p:ph idx="1"/>
          </p:nvPr>
        </p:nvSpPr>
        <p:spPr/>
        <p:txBody>
          <a:bodyPr/>
          <a:lstStyle/>
          <a:p>
            <a:r>
              <a:rPr lang="en-IN" b="0" i="0" u="none" strike="noStrike" dirty="0">
                <a:solidFill>
                  <a:srgbClr val="000000"/>
                </a:solidFill>
                <a:effectLst/>
                <a:latin typeface="HelveticaNeue"/>
              </a:rPr>
              <a:t>general, complications from LAAO are related to (1) vascular access, (2) device implantation, (3) and </a:t>
            </a:r>
            <a:r>
              <a:rPr lang="en-IN" b="0" i="0" u="none" strike="noStrike" dirty="0" err="1">
                <a:solidFill>
                  <a:srgbClr val="000000"/>
                </a:solidFill>
                <a:effectLst/>
                <a:latin typeface="HelveticaNeue"/>
              </a:rPr>
              <a:t>antithrombotic</a:t>
            </a:r>
            <a:r>
              <a:rPr lang="en-IN" b="0" i="0" u="none" strike="noStrike" dirty="0">
                <a:solidFill>
                  <a:srgbClr val="000000"/>
                </a:solidFill>
                <a:effectLst/>
                <a:latin typeface="HelveticaNeue"/>
              </a:rPr>
              <a:t> therapy</a:t>
            </a:r>
          </a:p>
          <a:p>
            <a:r>
              <a:rPr lang="en-IN" sz="3100" b="1" dirty="0">
                <a:solidFill>
                  <a:srgbClr val="000000"/>
                </a:solidFill>
              </a:rPr>
              <a:t>Pericardial effusion</a:t>
            </a:r>
          </a:p>
          <a:p>
            <a:r>
              <a:rPr lang="en-IN" sz="3100" b="1" dirty="0">
                <a:solidFill>
                  <a:srgbClr val="000000"/>
                </a:solidFill>
              </a:rPr>
              <a:t>Procedure related stroke</a:t>
            </a:r>
          </a:p>
          <a:p>
            <a:r>
              <a:rPr lang="en-IN" sz="3100" b="1" dirty="0">
                <a:solidFill>
                  <a:srgbClr val="000000"/>
                </a:solidFill>
              </a:rPr>
              <a:t>Device </a:t>
            </a:r>
            <a:r>
              <a:rPr lang="en-IN" sz="3100" b="1" dirty="0" err="1">
                <a:solidFill>
                  <a:srgbClr val="000000"/>
                </a:solidFill>
              </a:rPr>
              <a:t>embolization</a:t>
            </a:r>
            <a:endParaRPr lang="en-IN" sz="3100" b="1" dirty="0">
              <a:solidFill>
                <a:srgbClr val="000000"/>
              </a:solidFill>
            </a:endParaRPr>
          </a:p>
          <a:p>
            <a:r>
              <a:rPr lang="en-IN" sz="3100" b="1" dirty="0">
                <a:solidFill>
                  <a:srgbClr val="000000"/>
                </a:solidFill>
              </a:rPr>
              <a:t>Device related thrombus -</a:t>
            </a:r>
            <a:r>
              <a:rPr lang="en-IN" sz="2200" b="0" i="0" u="none" strike="noStrike" dirty="0">
                <a:solidFill>
                  <a:srgbClr val="000000"/>
                </a:solidFill>
                <a:effectLst/>
              </a:rPr>
              <a:t>Low ejection fraction, history of thromboembolism, deep implantation of the LAAO device, and large occluders were noted to increase the rates of DRT</a:t>
            </a:r>
            <a:endParaRPr lang="en-US" sz="2200" b="1" dirty="0"/>
          </a:p>
        </p:txBody>
      </p:sp>
    </p:spTree>
    <p:extLst>
      <p:ext uri="{BB962C8B-B14F-4D97-AF65-F5344CB8AC3E}">
        <p14:creationId xmlns:p14="http://schemas.microsoft.com/office/powerpoint/2010/main" val="15900160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1293FB38-B766-0891-43F8-36811E888AB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a:stretch/>
        </p:blipFill>
        <p:spPr>
          <a:xfrm>
            <a:off x="20" y="1"/>
            <a:ext cx="12191979" cy="6858000"/>
          </a:xfrm>
          <a:prstGeom prst="rect">
            <a:avLst/>
          </a:prstGeom>
        </p:spPr>
      </p:pic>
      <p:grpSp>
        <p:nvGrpSpPr>
          <p:cNvPr id="9" name="Group 8">
            <a:extLst>
              <a:ext uri="{FF2B5EF4-FFF2-40B4-BE49-F238E27FC236}">
                <a16:creationId xmlns:a16="http://schemas.microsoft.com/office/drawing/2014/main" id="{D4D7444E-8572-6DFD-CB75-0984238C716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0" name="Rectangle 9">
              <a:extLst>
                <a:ext uri="{FF2B5EF4-FFF2-40B4-BE49-F238E27FC236}">
                  <a16:creationId xmlns:a16="http://schemas.microsoft.com/office/drawing/2014/main" id="{01C89D56-574B-DBE6-E414-A886D4CD9B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6808B29-2E24-7E95-6543-9B0B821797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1500523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E69B8-6265-11A7-183D-02C496E90015}"/>
              </a:ext>
            </a:extLst>
          </p:cNvPr>
          <p:cNvSpPr>
            <a:spLocks noGrp="1"/>
          </p:cNvSpPr>
          <p:nvPr>
            <p:ph type="title"/>
          </p:nvPr>
        </p:nvSpPr>
        <p:spPr/>
        <p:txBody>
          <a:bodyPr/>
          <a:lstStyle/>
          <a:p>
            <a:r>
              <a:rPr lang="en-IN" dirty="0"/>
              <a:t>Conclusion</a:t>
            </a:r>
            <a:endParaRPr lang="en-US" dirty="0"/>
          </a:p>
        </p:txBody>
      </p:sp>
      <p:sp>
        <p:nvSpPr>
          <p:cNvPr id="3" name="Content Placeholder 2">
            <a:extLst>
              <a:ext uri="{FF2B5EF4-FFF2-40B4-BE49-F238E27FC236}">
                <a16:creationId xmlns:a16="http://schemas.microsoft.com/office/drawing/2014/main" id="{8C1F8C4F-5791-2FD1-3A2D-FE4800186064}"/>
              </a:ext>
            </a:extLst>
          </p:cNvPr>
          <p:cNvSpPr>
            <a:spLocks noGrp="1"/>
          </p:cNvSpPr>
          <p:nvPr>
            <p:ph idx="1"/>
          </p:nvPr>
        </p:nvSpPr>
        <p:spPr/>
        <p:txBody>
          <a:bodyPr/>
          <a:lstStyle/>
          <a:p>
            <a:r>
              <a:rPr lang="en-IN" b="0" i="0" u="none" strike="noStrike" dirty="0">
                <a:solidFill>
                  <a:srgbClr val="000000"/>
                </a:solidFill>
                <a:effectLst/>
                <a:latin typeface="HelveticaNeue"/>
              </a:rPr>
              <a:t>The majority of embolic strokes in patients with </a:t>
            </a:r>
            <a:r>
              <a:rPr lang="en-IN" b="0" i="0" u="none" strike="noStrike" dirty="0" err="1">
                <a:solidFill>
                  <a:srgbClr val="000000"/>
                </a:solidFill>
                <a:effectLst/>
                <a:latin typeface="HelveticaNeue"/>
              </a:rPr>
              <a:t>nonvalvular</a:t>
            </a:r>
            <a:r>
              <a:rPr lang="en-IN" b="0" i="0" u="none" strike="noStrike" dirty="0">
                <a:solidFill>
                  <a:srgbClr val="000000"/>
                </a:solidFill>
                <a:effectLst/>
                <a:latin typeface="HelveticaNeue"/>
              </a:rPr>
              <a:t> AF are caused by thrombi in the LAA</a:t>
            </a:r>
          </a:p>
          <a:p>
            <a:r>
              <a:rPr lang="en-IN" b="0" i="0" u="none" strike="noStrike" dirty="0">
                <a:solidFill>
                  <a:srgbClr val="000000"/>
                </a:solidFill>
                <a:effectLst/>
                <a:latin typeface="HelveticaNeue"/>
              </a:rPr>
              <a:t>Systemic anticoagulation has been known to be highly effective in reducing stroke risk in patients with AF </a:t>
            </a:r>
          </a:p>
          <a:p>
            <a:r>
              <a:rPr lang="en-IN" b="0" i="0" u="none" strike="noStrike" dirty="0">
                <a:solidFill>
                  <a:srgbClr val="000000"/>
                </a:solidFill>
                <a:effectLst/>
                <a:latin typeface="HelveticaNeue"/>
              </a:rPr>
              <a:t>bleeding complications and </a:t>
            </a:r>
            <a:r>
              <a:rPr lang="en-IN" b="0" i="0" u="none" strike="noStrike" dirty="0" err="1">
                <a:solidFill>
                  <a:srgbClr val="000000"/>
                </a:solidFill>
                <a:effectLst/>
                <a:latin typeface="HelveticaNeue"/>
              </a:rPr>
              <a:t>nonadherence</a:t>
            </a:r>
            <a:r>
              <a:rPr lang="en-IN" b="0" i="0" u="none" strike="noStrike" dirty="0">
                <a:solidFill>
                  <a:srgbClr val="000000"/>
                </a:solidFill>
                <a:effectLst/>
                <a:latin typeface="HelveticaNeue"/>
              </a:rPr>
              <a:t> are barriers to effective anticoagulation therapy. </a:t>
            </a:r>
          </a:p>
          <a:p>
            <a:r>
              <a:rPr lang="en-IN" b="0" i="0" u="none" strike="noStrike" dirty="0">
                <a:solidFill>
                  <a:srgbClr val="000000"/>
                </a:solidFill>
                <a:effectLst/>
                <a:latin typeface="HelveticaNeue"/>
              </a:rPr>
              <a:t>Surgical and percutaneous left atrial appendage occlusion devices </a:t>
            </a:r>
            <a:r>
              <a:rPr lang="en-IN" dirty="0">
                <a:solidFill>
                  <a:srgbClr val="000000"/>
                </a:solidFill>
                <a:latin typeface="HelveticaNeue"/>
              </a:rPr>
              <a:t>- </a:t>
            </a:r>
            <a:r>
              <a:rPr lang="en-IN" b="0" i="0" u="none" strike="noStrike" dirty="0" err="1">
                <a:solidFill>
                  <a:srgbClr val="000000"/>
                </a:solidFill>
                <a:effectLst/>
                <a:latin typeface="HelveticaNeue"/>
              </a:rPr>
              <a:t>nonpharmacologic</a:t>
            </a:r>
            <a:r>
              <a:rPr lang="en-IN" b="0" i="0" u="none" strike="noStrike" dirty="0">
                <a:solidFill>
                  <a:srgbClr val="000000"/>
                </a:solidFill>
                <a:effectLst/>
                <a:latin typeface="HelveticaNeue"/>
              </a:rPr>
              <a:t> strategies to mitigate the challenges of drug therapy</a:t>
            </a:r>
            <a:endParaRPr lang="en-US" dirty="0"/>
          </a:p>
        </p:txBody>
      </p:sp>
    </p:spTree>
    <p:extLst>
      <p:ext uri="{BB962C8B-B14F-4D97-AF65-F5344CB8AC3E}">
        <p14:creationId xmlns:p14="http://schemas.microsoft.com/office/powerpoint/2010/main" val="409310819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7C35A4C6-270C-8409-AA63-DE709DDD14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8081" y="-51685"/>
            <a:ext cx="7311837" cy="69096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5">
            <a:extLst>
              <a:ext uri="{FF2B5EF4-FFF2-40B4-BE49-F238E27FC236}">
                <a16:creationId xmlns:a16="http://schemas.microsoft.com/office/drawing/2014/main" id="{D6231E27-1136-CAE4-05BC-CCF95715C7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19918" y="1500909"/>
            <a:ext cx="4472082" cy="21872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844353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5A853-92E4-4A27-E231-9C6A077E6FDE}"/>
              </a:ext>
            </a:extLst>
          </p:cNvPr>
          <p:cNvSpPr>
            <a:spLocks noGrp="1"/>
          </p:cNvSpPr>
          <p:nvPr>
            <p:ph type="title"/>
          </p:nvPr>
        </p:nvSpPr>
        <p:spPr/>
        <p:txBody>
          <a:bodyPr/>
          <a:lstStyle/>
          <a:p>
            <a:r>
              <a:rPr lang="en-IN" dirty="0"/>
              <a:t>Q. Most commonly associated with embolism events</a:t>
            </a:r>
            <a:endParaRPr lang="en-US" dirty="0"/>
          </a:p>
        </p:txBody>
      </p:sp>
      <p:sp>
        <p:nvSpPr>
          <p:cNvPr id="3" name="Content Placeholder 2">
            <a:extLst>
              <a:ext uri="{FF2B5EF4-FFF2-40B4-BE49-F238E27FC236}">
                <a16:creationId xmlns:a16="http://schemas.microsoft.com/office/drawing/2014/main" id="{C656FBA2-03CE-5A83-E38E-F3240D874DDC}"/>
              </a:ext>
            </a:extLst>
          </p:cNvPr>
          <p:cNvSpPr>
            <a:spLocks noGrp="1"/>
          </p:cNvSpPr>
          <p:nvPr>
            <p:ph idx="1"/>
          </p:nvPr>
        </p:nvSpPr>
        <p:spPr/>
        <p:txBody>
          <a:bodyPr/>
          <a:lstStyle/>
          <a:p>
            <a:pPr marL="514350" indent="-514350">
              <a:buFont typeface="+mj-lt"/>
              <a:buAutoNum type="alphaUcPeriod"/>
            </a:pPr>
            <a:r>
              <a:rPr lang="en-IN" dirty="0"/>
              <a:t>Chicken wing type</a:t>
            </a:r>
          </a:p>
          <a:p>
            <a:pPr marL="514350" indent="-514350">
              <a:buFont typeface="+mj-lt"/>
              <a:buAutoNum type="alphaUcPeriod"/>
            </a:pPr>
            <a:r>
              <a:rPr lang="en-IN" dirty="0"/>
              <a:t>Cauliflower type</a:t>
            </a:r>
          </a:p>
          <a:p>
            <a:pPr marL="514350" indent="-514350">
              <a:buFont typeface="+mj-lt"/>
              <a:buAutoNum type="alphaUcPeriod"/>
            </a:pPr>
            <a:r>
              <a:rPr lang="en-IN" dirty="0"/>
              <a:t>Cactus type</a:t>
            </a:r>
          </a:p>
          <a:p>
            <a:pPr marL="514350" indent="-514350">
              <a:buFont typeface="+mj-lt"/>
              <a:buAutoNum type="alphaUcPeriod"/>
            </a:pPr>
            <a:r>
              <a:rPr lang="en-IN" dirty="0"/>
              <a:t>Wind sock type</a:t>
            </a:r>
            <a:endParaRPr lang="en-US" dirty="0"/>
          </a:p>
        </p:txBody>
      </p:sp>
    </p:spTree>
    <p:extLst>
      <p:ext uri="{BB962C8B-B14F-4D97-AF65-F5344CB8AC3E}">
        <p14:creationId xmlns:p14="http://schemas.microsoft.com/office/powerpoint/2010/main" val="2313228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1" end="1"/>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9A6A9-98DC-192C-A9FD-8F86C0B3E559}"/>
              </a:ext>
            </a:extLst>
          </p:cNvPr>
          <p:cNvSpPr>
            <a:spLocks noGrp="1"/>
          </p:cNvSpPr>
          <p:nvPr>
            <p:ph type="title"/>
          </p:nvPr>
        </p:nvSpPr>
        <p:spPr/>
        <p:txBody>
          <a:bodyPr/>
          <a:lstStyle/>
          <a:p>
            <a:r>
              <a:rPr lang="en-IN" dirty="0"/>
              <a:t>Trials involving watchman devices are all except:</a:t>
            </a:r>
            <a:endParaRPr lang="en-US" dirty="0"/>
          </a:p>
        </p:txBody>
      </p:sp>
      <p:sp>
        <p:nvSpPr>
          <p:cNvPr id="3" name="Content Placeholder 2">
            <a:extLst>
              <a:ext uri="{FF2B5EF4-FFF2-40B4-BE49-F238E27FC236}">
                <a16:creationId xmlns:a16="http://schemas.microsoft.com/office/drawing/2014/main" id="{12DD8EB9-573A-6455-2616-AF0FBE61E147}"/>
              </a:ext>
            </a:extLst>
          </p:cNvPr>
          <p:cNvSpPr>
            <a:spLocks noGrp="1"/>
          </p:cNvSpPr>
          <p:nvPr>
            <p:ph idx="1"/>
          </p:nvPr>
        </p:nvSpPr>
        <p:spPr/>
        <p:txBody>
          <a:bodyPr/>
          <a:lstStyle/>
          <a:p>
            <a:pPr marL="514350" indent="-514350">
              <a:buFont typeface="+mj-lt"/>
              <a:buAutoNum type="alphaUcPeriod"/>
            </a:pPr>
            <a:r>
              <a:rPr lang="en-IN" dirty="0"/>
              <a:t>PROTECT AF</a:t>
            </a:r>
          </a:p>
          <a:p>
            <a:pPr marL="514350" indent="-514350">
              <a:buFont typeface="+mj-lt"/>
              <a:buAutoNum type="alphaUcPeriod"/>
            </a:pPr>
            <a:r>
              <a:rPr lang="en-IN" dirty="0"/>
              <a:t>PREVAIL</a:t>
            </a:r>
          </a:p>
          <a:p>
            <a:pPr marL="514350" indent="-514350">
              <a:buFont typeface="+mj-lt"/>
              <a:buAutoNum type="alphaUcPeriod"/>
            </a:pPr>
            <a:r>
              <a:rPr lang="en-IN" dirty="0"/>
              <a:t>PREVENT AF</a:t>
            </a:r>
          </a:p>
          <a:p>
            <a:pPr marL="514350" indent="-514350">
              <a:buFont typeface="+mj-lt"/>
              <a:buAutoNum type="alphaUcPeriod"/>
            </a:pPr>
            <a:r>
              <a:rPr lang="en-IN" dirty="0"/>
              <a:t>NONE</a:t>
            </a:r>
          </a:p>
        </p:txBody>
      </p:sp>
    </p:spTree>
    <p:extLst>
      <p:ext uri="{BB962C8B-B14F-4D97-AF65-F5344CB8AC3E}">
        <p14:creationId xmlns:p14="http://schemas.microsoft.com/office/powerpoint/2010/main" val="4226160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3">
                                            <p:txEl>
                                              <p:pRg st="2" end="2"/>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9F96C3-82FE-61A3-E133-EEEDF19D72D4}"/>
              </a:ext>
            </a:extLst>
          </p:cNvPr>
          <p:cNvSpPr>
            <a:spLocks noGrp="1"/>
          </p:cNvSpPr>
          <p:nvPr>
            <p:ph type="title"/>
          </p:nvPr>
        </p:nvSpPr>
        <p:spPr/>
        <p:txBody>
          <a:bodyPr/>
          <a:lstStyle/>
          <a:p>
            <a:r>
              <a:rPr lang="en-IN" dirty="0"/>
              <a:t>IDENTIFY </a:t>
            </a:r>
            <a:endParaRPr lang="en-US" dirty="0"/>
          </a:p>
        </p:txBody>
      </p:sp>
      <p:pic>
        <p:nvPicPr>
          <p:cNvPr id="4" name="Picture 4">
            <a:extLst>
              <a:ext uri="{FF2B5EF4-FFF2-40B4-BE49-F238E27FC236}">
                <a16:creationId xmlns:a16="http://schemas.microsoft.com/office/drawing/2014/main" id="{DEE11BF1-2F98-59AA-FEC9-14F94F7183A2}"/>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7673"/>
          <a:stretch/>
        </p:blipFill>
        <p:spPr>
          <a:xfrm>
            <a:off x="3450042" y="877815"/>
            <a:ext cx="7508641" cy="401745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CAC96B12-FF7E-362E-286A-FF3A5D7B7B81}"/>
              </a:ext>
            </a:extLst>
          </p:cNvPr>
          <p:cNvSpPr txBox="1"/>
          <p:nvPr/>
        </p:nvSpPr>
        <p:spPr>
          <a:xfrm>
            <a:off x="3195782" y="5610853"/>
            <a:ext cx="1828800" cy="646331"/>
          </a:xfrm>
          <a:prstGeom prst="rect">
            <a:avLst/>
          </a:prstGeom>
          <a:noFill/>
        </p:spPr>
        <p:txBody>
          <a:bodyPr wrap="square" rtlCol="0">
            <a:spAutoFit/>
          </a:bodyPr>
          <a:lstStyle/>
          <a:p>
            <a:pPr algn="l"/>
            <a:r>
              <a:rPr lang="en-IN" sz="3600" dirty="0"/>
              <a:t>ACP</a:t>
            </a:r>
            <a:endParaRPr lang="en-US" sz="3600" dirty="0"/>
          </a:p>
        </p:txBody>
      </p:sp>
    </p:spTree>
    <p:extLst>
      <p:ext uri="{BB962C8B-B14F-4D97-AF65-F5344CB8AC3E}">
        <p14:creationId xmlns:p14="http://schemas.microsoft.com/office/powerpoint/2010/main" val="395072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9DF27-E583-B70F-EB9A-1CB22013F187}"/>
              </a:ext>
            </a:extLst>
          </p:cNvPr>
          <p:cNvSpPr>
            <a:spLocks noGrp="1"/>
          </p:cNvSpPr>
          <p:nvPr>
            <p:ph type="title"/>
          </p:nvPr>
        </p:nvSpPr>
        <p:spPr/>
        <p:txBody>
          <a:bodyPr/>
          <a:lstStyle/>
          <a:p>
            <a:r>
              <a:rPr lang="en-IN" dirty="0"/>
              <a:t>IDENTIFY</a:t>
            </a:r>
            <a:endParaRPr lang="en-US" dirty="0"/>
          </a:p>
        </p:txBody>
      </p:sp>
      <p:pic>
        <p:nvPicPr>
          <p:cNvPr id="4" name="Picture 4">
            <a:extLst>
              <a:ext uri="{FF2B5EF4-FFF2-40B4-BE49-F238E27FC236}">
                <a16:creationId xmlns:a16="http://schemas.microsoft.com/office/drawing/2014/main" id="{219D8612-1B97-0CC1-A6C2-B50BC9967D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39045" y="1027906"/>
            <a:ext cx="6731000" cy="2997200"/>
          </a:xfrm>
        </p:spPr>
      </p:pic>
      <p:sp>
        <p:nvSpPr>
          <p:cNvPr id="5" name="TextBox 4">
            <a:extLst>
              <a:ext uri="{FF2B5EF4-FFF2-40B4-BE49-F238E27FC236}">
                <a16:creationId xmlns:a16="http://schemas.microsoft.com/office/drawing/2014/main" id="{2433229A-1830-6091-EF8E-D9A0BAD67750}"/>
              </a:ext>
            </a:extLst>
          </p:cNvPr>
          <p:cNvSpPr txBox="1"/>
          <p:nvPr/>
        </p:nvSpPr>
        <p:spPr>
          <a:xfrm>
            <a:off x="2310245" y="4503221"/>
            <a:ext cx="1828800" cy="584775"/>
          </a:xfrm>
          <a:prstGeom prst="rect">
            <a:avLst/>
          </a:prstGeom>
          <a:noFill/>
        </p:spPr>
        <p:txBody>
          <a:bodyPr wrap="square" rtlCol="0">
            <a:spAutoFit/>
          </a:bodyPr>
          <a:lstStyle/>
          <a:p>
            <a:pPr algn="l"/>
            <a:r>
              <a:rPr lang="en-IN" sz="3200" dirty="0" err="1"/>
              <a:t>AtriClip</a:t>
            </a:r>
            <a:endParaRPr lang="en-US" sz="3200" dirty="0"/>
          </a:p>
        </p:txBody>
      </p:sp>
    </p:spTree>
    <p:extLst>
      <p:ext uri="{BB962C8B-B14F-4D97-AF65-F5344CB8AC3E}">
        <p14:creationId xmlns:p14="http://schemas.microsoft.com/office/powerpoint/2010/main" val="20307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485BA-1870-E8A7-8F55-4A7187F33E6F}"/>
              </a:ext>
            </a:extLst>
          </p:cNvPr>
          <p:cNvSpPr>
            <a:spLocks noGrp="1"/>
          </p:cNvSpPr>
          <p:nvPr>
            <p:ph type="title"/>
          </p:nvPr>
        </p:nvSpPr>
        <p:spPr/>
        <p:txBody>
          <a:bodyPr/>
          <a:lstStyle/>
          <a:p>
            <a:r>
              <a:rPr lang="en-IN" dirty="0"/>
              <a:t>HISTORY OF LAA CLOSURE</a:t>
            </a:r>
            <a:endParaRPr lang="en-US" dirty="0"/>
          </a:p>
        </p:txBody>
      </p:sp>
      <p:sp>
        <p:nvSpPr>
          <p:cNvPr id="3" name="Subtitle 2">
            <a:extLst>
              <a:ext uri="{FF2B5EF4-FFF2-40B4-BE49-F238E27FC236}">
                <a16:creationId xmlns:a16="http://schemas.microsoft.com/office/drawing/2014/main" id="{9D6AABE3-A616-349B-B478-9D911A512D87}"/>
              </a:ext>
            </a:extLst>
          </p:cNvPr>
          <p:cNvSpPr>
            <a:spLocks noGrp="1"/>
          </p:cNvSpPr>
          <p:nvPr>
            <p:ph idx="1"/>
          </p:nvPr>
        </p:nvSpPr>
        <p:spPr/>
        <p:txBody>
          <a:bodyPr>
            <a:normAutofit lnSpcReduction="10000"/>
          </a:bodyPr>
          <a:lstStyle/>
          <a:p>
            <a:r>
              <a:rPr lang="en-US" dirty="0"/>
              <a:t>the earliest documented LAA excision procedures were in patients with rheumatic mitral stenosis undergoing cardiac surgery. </a:t>
            </a:r>
            <a:endParaRPr lang="en-IN" dirty="0"/>
          </a:p>
          <a:p>
            <a:r>
              <a:rPr lang="en-US" dirty="0"/>
              <a:t>In 1949, Madden described 2 patients who underwent LAA excision as prophylaxis for recurring atrial thrombi</a:t>
            </a:r>
            <a:endParaRPr lang="en-IN" dirty="0"/>
          </a:p>
          <a:p>
            <a:r>
              <a:rPr lang="en-US" dirty="0"/>
              <a:t> A meta-analysis of 23 studies noted </a:t>
            </a:r>
            <a:endParaRPr lang="en-IN" dirty="0"/>
          </a:p>
          <a:p>
            <a:pPr>
              <a:buFont typeface="Wingdings" pitchFamily="2" charset="2"/>
              <a:buChar char="q"/>
            </a:pPr>
            <a:r>
              <a:rPr lang="en-US" dirty="0"/>
              <a:t> 57% of patients with valvular AF had thrombi localized in the LAA </a:t>
            </a:r>
            <a:r>
              <a:rPr lang="en-IN" dirty="0"/>
              <a:t>and extended into LA cavity</a:t>
            </a:r>
          </a:p>
          <a:p>
            <a:pPr>
              <a:buFont typeface="Wingdings" pitchFamily="2" charset="2"/>
              <a:buChar char="q"/>
            </a:pPr>
            <a:r>
              <a:rPr lang="en-IN" b="1" dirty="0"/>
              <a:t> 91% of patients with non valvular AF had thrombi localised in LAA only </a:t>
            </a:r>
            <a:r>
              <a:rPr lang="en-US" b="1" dirty="0"/>
              <a:t>(P&lt;0.0001)</a:t>
            </a:r>
            <a:r>
              <a:rPr lang="en-IN" b="1" dirty="0"/>
              <a:t> </a:t>
            </a:r>
            <a:r>
              <a:rPr lang="en-IN" dirty="0"/>
              <a:t>—&gt; occlusion or exclusion of the LAA for the prevention of embolic stroke</a:t>
            </a:r>
            <a:endParaRPr lang="en-US" dirty="0"/>
          </a:p>
        </p:txBody>
      </p:sp>
    </p:spTree>
    <p:extLst>
      <p:ext uri="{BB962C8B-B14F-4D97-AF65-F5344CB8AC3E}">
        <p14:creationId xmlns:p14="http://schemas.microsoft.com/office/powerpoint/2010/main" val="10029432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545E1-8EE5-AF9B-9C7A-B3E91AAB4142}"/>
              </a:ext>
            </a:extLst>
          </p:cNvPr>
          <p:cNvSpPr>
            <a:spLocks noGrp="1"/>
          </p:cNvSpPr>
          <p:nvPr>
            <p:ph type="title"/>
          </p:nvPr>
        </p:nvSpPr>
        <p:spPr/>
        <p:txBody>
          <a:bodyPr/>
          <a:lstStyle/>
          <a:p>
            <a:r>
              <a:rPr lang="en-IN" dirty="0"/>
              <a:t>MORPHOLOGY OF LAA</a:t>
            </a:r>
            <a:endParaRPr lang="en-US" dirty="0"/>
          </a:p>
        </p:txBody>
      </p:sp>
      <p:sp>
        <p:nvSpPr>
          <p:cNvPr id="3" name="Subtitle 2">
            <a:extLst>
              <a:ext uri="{FF2B5EF4-FFF2-40B4-BE49-F238E27FC236}">
                <a16:creationId xmlns:a16="http://schemas.microsoft.com/office/drawing/2014/main" id="{783E709D-E98C-8E83-DD65-C7605A38D85A}"/>
              </a:ext>
            </a:extLst>
          </p:cNvPr>
          <p:cNvSpPr>
            <a:spLocks noGrp="1"/>
          </p:cNvSpPr>
          <p:nvPr>
            <p:ph idx="1"/>
          </p:nvPr>
        </p:nvSpPr>
        <p:spPr>
          <a:xfrm>
            <a:off x="445653" y="1825625"/>
            <a:ext cx="11279044" cy="4667250"/>
          </a:xfrm>
        </p:spPr>
        <p:txBody>
          <a:bodyPr>
            <a:normAutofit fontScale="92500" lnSpcReduction="10000"/>
          </a:bodyPr>
          <a:lstStyle/>
          <a:p>
            <a:r>
              <a:rPr lang="en-US" dirty="0"/>
              <a:t>LAA</a:t>
            </a:r>
            <a:r>
              <a:rPr lang="en-IN" dirty="0"/>
              <a:t> —&gt;</a:t>
            </a:r>
            <a:r>
              <a:rPr lang="en-US" dirty="0"/>
              <a:t> finger- like projection contiguous with the main body of</a:t>
            </a:r>
            <a:r>
              <a:rPr lang="en-IN" dirty="0"/>
              <a:t> LA</a:t>
            </a:r>
          </a:p>
          <a:p>
            <a:r>
              <a:rPr lang="en-US" dirty="0"/>
              <a:t>vestigial remnant of the primordial LA</a:t>
            </a:r>
            <a:endParaRPr lang="en-IN" dirty="0"/>
          </a:p>
          <a:p>
            <a:r>
              <a:rPr lang="en-IN" dirty="0"/>
              <a:t>Most cases —&gt; </a:t>
            </a:r>
            <a:r>
              <a:rPr lang="en-US" b="1" dirty="0"/>
              <a:t>extends between the anterior and lateral walls with its tip pointed </a:t>
            </a:r>
            <a:r>
              <a:rPr lang="en-US" b="1" dirty="0" err="1"/>
              <a:t>anterosuperiorly</a:t>
            </a:r>
            <a:r>
              <a:rPr lang="en-US" dirty="0"/>
              <a:t>. </a:t>
            </a:r>
            <a:endParaRPr lang="en-IN" dirty="0"/>
          </a:p>
          <a:p>
            <a:r>
              <a:rPr lang="en-US" dirty="0"/>
              <a:t>In a small percentage of hearts, the LAA is directed laterally and posteriorly or sits in the transverse pericardial sinus</a:t>
            </a:r>
            <a:endParaRPr lang="en-IN" dirty="0"/>
          </a:p>
          <a:p>
            <a:r>
              <a:rPr lang="en-US" dirty="0"/>
              <a:t>postmortem study</a:t>
            </a:r>
            <a:r>
              <a:rPr lang="en-IN" dirty="0"/>
              <a:t> —&gt;</a:t>
            </a:r>
            <a:r>
              <a:rPr lang="en-US" dirty="0"/>
              <a:t> 54% of hearts had 2 lobes, 23% had 3 lobes, 20% had 1 lobe, and only 3% had 4 lobes.</a:t>
            </a:r>
            <a:endParaRPr lang="en-IN" dirty="0"/>
          </a:p>
          <a:p>
            <a:r>
              <a:rPr lang="en-US" b="1" dirty="0"/>
              <a:t>strong association with the number of lobes and the presence of LAA thrombus</a:t>
            </a:r>
            <a:endParaRPr lang="en-IN" b="1" dirty="0"/>
          </a:p>
          <a:p>
            <a:pPr>
              <a:buFont typeface="Wingdings" pitchFamily="2" charset="2"/>
              <a:buChar char="q"/>
            </a:pPr>
            <a:r>
              <a:rPr lang="en-IN" dirty="0"/>
              <a:t> </a:t>
            </a:r>
            <a:r>
              <a:rPr lang="en-US" dirty="0"/>
              <a:t>most patients with LAA thrombus had ≥3 lobes</a:t>
            </a:r>
            <a:endParaRPr lang="en-IN" dirty="0"/>
          </a:p>
          <a:p>
            <a:pPr>
              <a:buFont typeface="Wingdings" pitchFamily="2" charset="2"/>
              <a:buChar char="q"/>
            </a:pPr>
            <a:r>
              <a:rPr lang="en-IN" dirty="0"/>
              <a:t> </a:t>
            </a:r>
            <a:r>
              <a:rPr lang="en-US" dirty="0"/>
              <a:t>In contrast, thrombus was only seen in 0.7%  with 1 or 2 lobes</a:t>
            </a:r>
          </a:p>
        </p:txBody>
      </p:sp>
      <p:pic>
        <p:nvPicPr>
          <p:cNvPr id="4" name="Picture 4">
            <a:extLst>
              <a:ext uri="{FF2B5EF4-FFF2-40B4-BE49-F238E27FC236}">
                <a16:creationId xmlns:a16="http://schemas.microsoft.com/office/drawing/2014/main" id="{618E4523-5680-4FCF-AC3E-D6F3B2E776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0365" y="646545"/>
            <a:ext cx="7335982" cy="4329906"/>
          </a:xfrm>
          <a:prstGeom prst="rect">
            <a:avLst/>
          </a:prstGeom>
        </p:spPr>
      </p:pic>
    </p:spTree>
    <p:extLst>
      <p:ext uri="{BB962C8B-B14F-4D97-AF65-F5344CB8AC3E}">
        <p14:creationId xmlns:p14="http://schemas.microsoft.com/office/powerpoint/2010/main" val="2424662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xit" presetSubtype="10" fill="hold" nodeType="clickEffect">
                                  <p:stCondLst>
                                    <p:cond delay="0"/>
                                  </p:stCondLst>
                                  <p:childTnLst>
                                    <p:animEffect transition="out" filter="blinds(horizontal)">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DE28D6B-F709-D0C4-99DB-B2A98497C86D}"/>
              </a:ext>
            </a:extLst>
          </p:cNvPr>
          <p:cNvSpPr>
            <a:spLocks noGrp="1"/>
          </p:cNvSpPr>
          <p:nvPr>
            <p:ph type="title"/>
          </p:nvPr>
        </p:nvSpPr>
        <p:spPr>
          <a:xfrm>
            <a:off x="1001684" y="170412"/>
            <a:ext cx="10178934" cy="1328730"/>
          </a:xfrm>
        </p:spPr>
        <p:txBody>
          <a:bodyPr vert="horz" lIns="91440" tIns="45720" rIns="91440" bIns="45720" rtlCol="0" anchor="b">
            <a:normAutofit/>
          </a:bodyPr>
          <a:lstStyle/>
          <a:p>
            <a:pPr algn="ctr"/>
            <a:r>
              <a:rPr lang="en-US" sz="5200" kern="1200">
                <a:solidFill>
                  <a:schemeClr val="tx1"/>
                </a:solidFill>
                <a:latin typeface="+mj-lt"/>
                <a:ea typeface="+mj-ea"/>
                <a:cs typeface="+mj-cs"/>
              </a:rPr>
              <a:t>LAA SHAPE</a:t>
            </a:r>
          </a:p>
        </p:txBody>
      </p:sp>
      <p:sp>
        <p:nvSpPr>
          <p:cNvPr id="3" name="Content Placeholder 2">
            <a:extLst>
              <a:ext uri="{FF2B5EF4-FFF2-40B4-BE49-F238E27FC236}">
                <a16:creationId xmlns:a16="http://schemas.microsoft.com/office/drawing/2014/main" id="{36BB856D-8647-40CF-AEBB-CB257513E150}"/>
              </a:ext>
            </a:extLst>
          </p:cNvPr>
          <p:cNvSpPr>
            <a:spLocks noGrp="1"/>
          </p:cNvSpPr>
          <p:nvPr>
            <p:ph idx="1"/>
          </p:nvPr>
        </p:nvSpPr>
        <p:spPr>
          <a:xfrm>
            <a:off x="1001684" y="1670857"/>
            <a:ext cx="10178934" cy="557901"/>
          </a:xfrm>
        </p:spPr>
        <p:txBody>
          <a:bodyPr vert="horz" lIns="91440" tIns="45720" rIns="91440" bIns="45720" rtlCol="0">
            <a:normAutofit/>
          </a:bodyPr>
          <a:lstStyle/>
          <a:p>
            <a:pPr marL="0" indent="0" algn="ctr">
              <a:buNone/>
            </a:pPr>
            <a:r>
              <a:rPr lang="en-US" sz="2400" kern="1200" dirty="0">
                <a:solidFill>
                  <a:schemeClr val="tx1"/>
                </a:solidFill>
                <a:latin typeface="+mn-lt"/>
                <a:ea typeface="+mn-ea"/>
                <a:cs typeface="+mn-cs"/>
              </a:rPr>
              <a:t>4 shapes</a:t>
            </a:r>
          </a:p>
        </p:txBody>
      </p:sp>
      <p:pic>
        <p:nvPicPr>
          <p:cNvPr id="4" name="Picture 4">
            <a:extLst>
              <a:ext uri="{FF2B5EF4-FFF2-40B4-BE49-F238E27FC236}">
                <a16:creationId xmlns:a16="http://schemas.microsoft.com/office/drawing/2014/main" id="{296A44D6-3CF1-275E-D3AA-36D77EC38632}"/>
              </a:ext>
            </a:extLst>
          </p:cNvPr>
          <p:cNvPicPr>
            <a:picLocks noChangeAspect="1"/>
          </p:cNvPicPr>
          <p:nvPr/>
        </p:nvPicPr>
        <p:blipFill rotWithShape="1">
          <a:blip r:embed="rId2">
            <a:extLst>
              <a:ext uri="{28A0092B-C50C-407E-A947-70E740481C1C}">
                <a14:useLocalDpi xmlns:a14="http://schemas.microsoft.com/office/drawing/2010/main" val="0"/>
              </a:ext>
            </a:extLst>
          </a:blip>
          <a:srcRect l="-1" t="-951" r="-1620" b="-886"/>
          <a:stretch/>
        </p:blipFill>
        <p:spPr>
          <a:xfrm>
            <a:off x="198743" y="1669554"/>
            <a:ext cx="4982860" cy="4943584"/>
          </a:xfrm>
          <a:prstGeom prst="rect">
            <a:avLst/>
          </a:prstGeom>
        </p:spPr>
      </p:pic>
      <p:pic>
        <p:nvPicPr>
          <p:cNvPr id="5" name="Picture 5">
            <a:extLst>
              <a:ext uri="{FF2B5EF4-FFF2-40B4-BE49-F238E27FC236}">
                <a16:creationId xmlns:a16="http://schemas.microsoft.com/office/drawing/2014/main" id="{EA94078D-A28E-5BD4-9C12-3D3F2CC30261}"/>
              </a:ext>
            </a:extLst>
          </p:cNvPr>
          <p:cNvPicPr>
            <a:picLocks noChangeAspect="1"/>
          </p:cNvPicPr>
          <p:nvPr/>
        </p:nvPicPr>
        <p:blipFill rotWithShape="1">
          <a:blip r:embed="rId3">
            <a:extLst>
              <a:ext uri="{28A0092B-C50C-407E-A947-70E740481C1C}">
                <a14:useLocalDpi xmlns:a14="http://schemas.microsoft.com/office/drawing/2010/main" val="0"/>
              </a:ext>
            </a:extLst>
          </a:blip>
          <a:srcRect r="-2" b="684"/>
          <a:stretch/>
        </p:blipFill>
        <p:spPr>
          <a:xfrm>
            <a:off x="5550659" y="2169028"/>
            <a:ext cx="6269236" cy="42026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148609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526A90-4175-7BFB-EAF0-4AFAD107AAA7}"/>
              </a:ext>
            </a:extLst>
          </p:cNvPr>
          <p:cNvSpPr>
            <a:spLocks noGrp="1"/>
          </p:cNvSpPr>
          <p:nvPr>
            <p:ph type="title"/>
          </p:nvPr>
        </p:nvSpPr>
        <p:spPr/>
        <p:txBody>
          <a:bodyPr/>
          <a:lstStyle/>
          <a:p>
            <a:r>
              <a:rPr lang="en-IN" dirty="0"/>
              <a:t>LAA FUNCTION</a:t>
            </a:r>
            <a:endParaRPr lang="en-US" dirty="0"/>
          </a:p>
        </p:txBody>
      </p:sp>
      <p:sp>
        <p:nvSpPr>
          <p:cNvPr id="3" name="Content Placeholder 2">
            <a:extLst>
              <a:ext uri="{FF2B5EF4-FFF2-40B4-BE49-F238E27FC236}">
                <a16:creationId xmlns:a16="http://schemas.microsoft.com/office/drawing/2014/main" id="{685D9B1F-67C5-B59A-259D-0C21F966649A}"/>
              </a:ext>
            </a:extLst>
          </p:cNvPr>
          <p:cNvSpPr>
            <a:spLocks noGrp="1"/>
          </p:cNvSpPr>
          <p:nvPr>
            <p:ph idx="1"/>
          </p:nvPr>
        </p:nvSpPr>
        <p:spPr/>
        <p:txBody>
          <a:bodyPr>
            <a:normAutofit/>
          </a:bodyPr>
          <a:lstStyle/>
          <a:p>
            <a:r>
              <a:rPr lang="en-US" b="1" dirty="0"/>
              <a:t>neurohormonal</a:t>
            </a:r>
            <a:r>
              <a:rPr lang="en-US" dirty="0"/>
              <a:t> and </a:t>
            </a:r>
            <a:r>
              <a:rPr lang="en-US" b="1" dirty="0"/>
              <a:t>reservoir function</a:t>
            </a:r>
            <a:endParaRPr lang="en-IN" b="1" dirty="0"/>
          </a:p>
          <a:p>
            <a:r>
              <a:rPr lang="en-US" dirty="0"/>
              <a:t>contains specialized endothelial cells</a:t>
            </a:r>
            <a:r>
              <a:rPr lang="en-IN" dirty="0"/>
              <a:t> —&gt;</a:t>
            </a:r>
            <a:r>
              <a:rPr lang="en-US" dirty="0"/>
              <a:t> </a:t>
            </a:r>
            <a:r>
              <a:rPr lang="en-IN" dirty="0"/>
              <a:t>ANP and BNP —&gt; regulate fluid balance (surgical removal of LAA- fluid retention in immediate post op period) ~ MAZE procedure </a:t>
            </a:r>
          </a:p>
          <a:p>
            <a:r>
              <a:rPr lang="en-US" dirty="0"/>
              <a:t>Compared with the LA, the LAA is more distensible</a:t>
            </a:r>
            <a:endParaRPr lang="en-IN" dirty="0"/>
          </a:p>
          <a:p>
            <a:r>
              <a:rPr lang="en-IN" dirty="0"/>
              <a:t>LAA –</a:t>
            </a:r>
            <a:r>
              <a:rPr lang="en-IN" b="1" dirty="0"/>
              <a:t>IDEAL DECOMPRESSION CHAMBER</a:t>
            </a:r>
            <a:r>
              <a:rPr lang="en-IN" dirty="0"/>
              <a:t>  when LA pressure increases</a:t>
            </a:r>
          </a:p>
          <a:p>
            <a:r>
              <a:rPr lang="en-IN" dirty="0"/>
              <a:t>Mechanical activity of LAA has no apparent effect on cardiac output —&gt; excision has no </a:t>
            </a:r>
            <a:r>
              <a:rPr lang="en-IN" dirty="0" err="1"/>
              <a:t>haemodynamic</a:t>
            </a:r>
            <a:r>
              <a:rPr lang="en-IN" dirty="0"/>
              <a:t> consequence</a:t>
            </a:r>
            <a:endParaRPr lang="en-US" dirty="0"/>
          </a:p>
        </p:txBody>
      </p:sp>
    </p:spTree>
    <p:extLst>
      <p:ext uri="{BB962C8B-B14F-4D97-AF65-F5344CB8AC3E}">
        <p14:creationId xmlns:p14="http://schemas.microsoft.com/office/powerpoint/2010/main" val="18028805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9CD961-6E87-A369-95E7-F3235F880431}"/>
              </a:ext>
            </a:extLst>
          </p:cNvPr>
          <p:cNvSpPr>
            <a:spLocks noGrp="1"/>
          </p:cNvSpPr>
          <p:nvPr>
            <p:ph idx="1"/>
          </p:nvPr>
        </p:nvSpPr>
        <p:spPr>
          <a:xfrm>
            <a:off x="838200" y="554182"/>
            <a:ext cx="10515600" cy="5622781"/>
          </a:xfrm>
        </p:spPr>
        <p:txBody>
          <a:bodyPr>
            <a:normAutofit/>
          </a:bodyPr>
          <a:lstStyle/>
          <a:p>
            <a:r>
              <a:rPr lang="en-US" dirty="0"/>
              <a:t>When LA undergoes remodeling in patients with chronic AF, the LAA becomes a static pouch</a:t>
            </a:r>
            <a:endParaRPr lang="en-IN" dirty="0"/>
          </a:p>
          <a:p>
            <a:r>
              <a:rPr lang="en-US" dirty="0"/>
              <a:t>During AF, Doppler flow velocity is reduced and propensity for thrombus formation increases.</a:t>
            </a:r>
            <a:endParaRPr lang="en-IN" dirty="0"/>
          </a:p>
          <a:p>
            <a:endParaRPr lang="en-US" dirty="0"/>
          </a:p>
        </p:txBody>
      </p:sp>
      <p:graphicFrame>
        <p:nvGraphicFramePr>
          <p:cNvPr id="5" name="Diagram 4">
            <a:extLst>
              <a:ext uri="{FF2B5EF4-FFF2-40B4-BE49-F238E27FC236}">
                <a16:creationId xmlns:a16="http://schemas.microsoft.com/office/drawing/2014/main" id="{F29929E9-381F-E122-26CF-3CA5C3DDEB0F}"/>
              </a:ext>
            </a:extLst>
          </p:cNvPr>
          <p:cNvGraphicFramePr/>
          <p:nvPr>
            <p:extLst>
              <p:ext uri="{D42A27DB-BD31-4B8C-83A1-F6EECF244321}">
                <p14:modId xmlns:p14="http://schemas.microsoft.com/office/powerpoint/2010/main" val="3439784919"/>
              </p:ext>
            </p:extLst>
          </p:nvPr>
        </p:nvGraphicFramePr>
        <p:xfrm>
          <a:off x="1026925" y="2518834"/>
          <a:ext cx="7693742" cy="41236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2BE657A8-5396-5BF0-0F13-DA6D5FAC01BD}"/>
              </a:ext>
            </a:extLst>
          </p:cNvPr>
          <p:cNvSpPr txBox="1"/>
          <p:nvPr/>
        </p:nvSpPr>
        <p:spPr>
          <a:xfrm rot="10800000" flipH="1" flipV="1">
            <a:off x="8867058" y="2649793"/>
            <a:ext cx="2746750" cy="3785652"/>
          </a:xfrm>
          <a:prstGeom prst="rect">
            <a:avLst/>
          </a:prstGeom>
          <a:solidFill>
            <a:schemeClr val="accent2">
              <a:lumMod val="75000"/>
            </a:schemeClr>
          </a:solidFill>
          <a:ln/>
        </p:spPr>
        <p:style>
          <a:lnRef idx="3">
            <a:schemeClr val="lt1"/>
          </a:lnRef>
          <a:fillRef idx="1">
            <a:schemeClr val="accent4"/>
          </a:fillRef>
          <a:effectRef idx="1">
            <a:schemeClr val="accent4"/>
          </a:effectRef>
          <a:fontRef idx="minor">
            <a:schemeClr val="lt1"/>
          </a:fontRef>
        </p:style>
        <p:txBody>
          <a:bodyPr wrap="square" rtlCol="0">
            <a:spAutoFit/>
          </a:bodyPr>
          <a:lstStyle/>
          <a:p>
            <a:pPr algn="ctr"/>
            <a:r>
              <a:rPr lang="en-IN" sz="4000" dirty="0" err="1"/>
              <a:t>VIRCHOWS</a:t>
            </a:r>
            <a:r>
              <a:rPr lang="en-IN" sz="4000" dirty="0"/>
              <a:t> TRIAD</a:t>
            </a:r>
          </a:p>
          <a:p>
            <a:pPr algn="l"/>
            <a:endParaRPr lang="en-IN" sz="3200" dirty="0"/>
          </a:p>
          <a:p>
            <a:pPr algn="l"/>
            <a:endParaRPr lang="en-IN" sz="3200" dirty="0"/>
          </a:p>
          <a:p>
            <a:pPr algn="l"/>
            <a:endParaRPr lang="en-IN" sz="3200" dirty="0"/>
          </a:p>
          <a:p>
            <a:pPr algn="l"/>
            <a:endParaRPr lang="en-IN" sz="3200" dirty="0"/>
          </a:p>
          <a:p>
            <a:pPr algn="l"/>
            <a:endParaRPr lang="en-US" sz="3200" dirty="0"/>
          </a:p>
        </p:txBody>
      </p:sp>
    </p:spTree>
    <p:extLst>
      <p:ext uri="{BB962C8B-B14F-4D97-AF65-F5344CB8AC3E}">
        <p14:creationId xmlns:p14="http://schemas.microsoft.com/office/powerpoint/2010/main" val="8052916"/>
      </p:ext>
    </p:extLst>
  </p:cSld>
  <p:clrMapOvr>
    <a:masterClrMapping/>
  </p:clrMapOvr>
</p:sld>
</file>

<file path=ppt/theme/theme1.xml><?xml version="1.0" encoding="utf-8"?>
<a:theme xmlns:a="http://schemas.openxmlformats.org/drawingml/2006/main" name="Office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48</Slides>
  <Notes>0</Notes>
  <HiddenSlides>0</HiddenSlide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Office Theme</vt:lpstr>
      <vt:lpstr>LAA CLOSURE</vt:lpstr>
      <vt:lpstr>CONTENTS</vt:lpstr>
      <vt:lpstr>INTRODUCTION</vt:lpstr>
      <vt:lpstr>PowerPoint Presentation</vt:lpstr>
      <vt:lpstr>HISTORY OF LAA CLOSURE</vt:lpstr>
      <vt:lpstr>MORPHOLOGY OF LAA</vt:lpstr>
      <vt:lpstr>LAA SHAPE</vt:lpstr>
      <vt:lpstr>LAA FUNCTION</vt:lpstr>
      <vt:lpstr>PowerPoint Presentation</vt:lpstr>
      <vt:lpstr>SURGICAL LAA LIGATION &amp; OCCLUSION</vt:lpstr>
      <vt:lpstr>PowerPoint Presentation</vt:lpstr>
      <vt:lpstr>PowerPoint Presentation</vt:lpstr>
      <vt:lpstr>PowerPoint Presentation</vt:lpstr>
      <vt:lpstr>PowerPoint Presentation</vt:lpstr>
      <vt:lpstr>PowerPoint Presentation</vt:lpstr>
      <vt:lpstr>PowerPoint Presentation</vt:lpstr>
      <vt:lpstr>Percutaneous LAAO Devices</vt:lpstr>
      <vt:lpstr>PowerPoint Presentation</vt:lpstr>
      <vt:lpstr>PowerPoint Presentation</vt:lpstr>
      <vt:lpstr>PLAATO (Percutaneous Left Atrial Appendage Transcatheter Occlusion) </vt:lpstr>
      <vt:lpstr>PowerPoint Presentation</vt:lpstr>
      <vt:lpstr>Watchman and Watchman FLX 2.5</vt:lpstr>
      <vt:lpstr>Watchman device</vt:lpstr>
      <vt:lpstr>PowerPoint Presentation</vt:lpstr>
      <vt:lpstr>Watchman FLX device</vt:lpstr>
      <vt:lpstr>Amplatzer Cardiac Plug </vt:lpstr>
      <vt:lpstr>Amplatzer Amulet Device </vt:lpstr>
      <vt:lpstr>PowerPoint Presentation</vt:lpstr>
      <vt:lpstr>The AMULET Investigational Device Exemption (IDE) trial </vt:lpstr>
      <vt:lpstr>LARIAT</vt:lpstr>
      <vt:lpstr>PowerPoint Presentation</vt:lpstr>
      <vt:lpstr>PowerPoint Presentation</vt:lpstr>
      <vt:lpstr>PowerPoint Presentation</vt:lpstr>
      <vt:lpstr>aMAZE (LAA Ligation Adjunctive to PVI for Persistent or Longstanding Persistent Atrial Fibrillation) </vt:lpstr>
      <vt:lpstr>Percutaneous LAAO device trials</vt:lpstr>
      <vt:lpstr>PowerPoint Presentation</vt:lpstr>
      <vt:lpstr>PowerPoint Presentation</vt:lpstr>
      <vt:lpstr>Preprocedural imaging</vt:lpstr>
      <vt:lpstr>PowerPoint Presentation</vt:lpstr>
      <vt:lpstr>Intraprocedural imaging</vt:lpstr>
      <vt:lpstr>Complications of LAAO</vt:lpstr>
      <vt:lpstr>PowerPoint Presentation</vt:lpstr>
      <vt:lpstr>Conclusion</vt:lpstr>
      <vt:lpstr>PowerPoint Presentation</vt:lpstr>
      <vt:lpstr>Q. Most commonly associated with embolism events</vt:lpstr>
      <vt:lpstr>Trials involving watchman devices are all except:</vt:lpstr>
      <vt:lpstr>IDENTIFY </vt:lpstr>
      <vt:lpstr>IDENTIFY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LAA CLOSURE</dc:title>
  <dc:creator>Sanchna Dev</dc:creator>
  <cp:lastModifiedBy>Sanchna Dev</cp:lastModifiedBy>
  <cp:revision>2</cp:revision>
  <dcterms:created xsi:type="dcterms:W3CDTF">2023-08-20T13:29:25Z</dcterms:created>
  <dcterms:modified xsi:type="dcterms:W3CDTF">2023-08-22T01:39:05Z</dcterms:modified>
</cp:coreProperties>
</file>