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307" r:id="rId8"/>
    <p:sldId id="30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310" r:id="rId20"/>
    <p:sldId id="272" r:id="rId21"/>
    <p:sldId id="273" r:id="rId22"/>
    <p:sldId id="274" r:id="rId23"/>
    <p:sldId id="311" r:id="rId24"/>
    <p:sldId id="275" r:id="rId25"/>
    <p:sldId id="306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09" r:id="rId37"/>
    <p:sldId id="286" r:id="rId38"/>
    <p:sldId id="289" r:id="rId39"/>
    <p:sldId id="290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1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1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2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9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8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4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8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7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1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32822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Leadless </a:t>
            </a:r>
            <a:r>
              <a:rPr lang="en-US" sz="4400" dirty="0" smtClean="0">
                <a:solidFill>
                  <a:srgbClr val="FF0000"/>
                </a:solidFill>
              </a:rPr>
              <a:t>pacemakers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328" y="4343400"/>
            <a:ext cx="3400402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Pranay Jambhulkar </a:t>
            </a:r>
          </a:p>
          <a:p>
            <a:r>
              <a:rPr lang="en-US" dirty="0" smtClean="0"/>
              <a:t>DM Cardiology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2006, </a:t>
            </a:r>
            <a:r>
              <a:rPr lang="en-US" dirty="0" err="1"/>
              <a:t>Echt</a:t>
            </a:r>
            <a:r>
              <a:rPr lang="en-US" dirty="0"/>
              <a:t> et al. </a:t>
            </a:r>
            <a:r>
              <a:rPr lang="en-US" dirty="0" smtClean="0"/>
              <a:t>used </a:t>
            </a:r>
            <a:r>
              <a:rPr lang="en-US" dirty="0"/>
              <a:t>ultrasound as </a:t>
            </a:r>
            <a:r>
              <a:rPr lang="en-US" dirty="0" smtClean="0"/>
              <a:t>a power </a:t>
            </a:r>
            <a:r>
              <a:rPr lang="en-US" dirty="0"/>
              <a:t>source. </a:t>
            </a:r>
            <a:endParaRPr lang="en-US" dirty="0" smtClean="0"/>
          </a:p>
          <a:p>
            <a:r>
              <a:rPr lang="en-US" dirty="0" smtClean="0"/>
              <a:t>Ultrasound </a:t>
            </a:r>
            <a:r>
              <a:rPr lang="en-US" dirty="0"/>
              <a:t>energy, which was emitted from </a:t>
            </a:r>
            <a:r>
              <a:rPr lang="en-US" dirty="0" smtClean="0"/>
              <a:t>a receiver </a:t>
            </a:r>
            <a:r>
              <a:rPr lang="en-US" dirty="0"/>
              <a:t>on the chest wall, would reach an electrode placed </a:t>
            </a:r>
            <a:r>
              <a:rPr lang="en-US" dirty="0" smtClean="0"/>
              <a:t>in contact </a:t>
            </a:r>
            <a:r>
              <a:rPr lang="en-US" dirty="0"/>
              <a:t>with the </a:t>
            </a:r>
            <a:r>
              <a:rPr lang="en-US" dirty="0" smtClean="0"/>
              <a:t>myocardium.</a:t>
            </a:r>
          </a:p>
          <a:p>
            <a:r>
              <a:rPr lang="en-US" dirty="0" smtClean="0"/>
              <a:t>The </a:t>
            </a:r>
            <a:r>
              <a:rPr lang="en-US" dirty="0"/>
              <a:t>electrode would then </a:t>
            </a:r>
            <a:r>
              <a:rPr lang="en-US" dirty="0" smtClean="0"/>
              <a:t>convert ultrasound </a:t>
            </a:r>
            <a:r>
              <a:rPr lang="en-US" dirty="0"/>
              <a:t>energy to electrical energy and thus cause pacing.</a:t>
            </a:r>
          </a:p>
          <a:p>
            <a:r>
              <a:rPr lang="en-US" dirty="0"/>
              <a:t>Pacing was achieved in more than 30 different sites in right </a:t>
            </a:r>
            <a:r>
              <a:rPr lang="en-US" dirty="0" smtClean="0"/>
              <a:t>atrium and </a:t>
            </a:r>
            <a:r>
              <a:rPr lang="en-US" dirty="0"/>
              <a:t>ventricle with ultrasound </a:t>
            </a:r>
            <a:r>
              <a:rPr lang="en-US" dirty="0" smtClean="0"/>
              <a:t>energy.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Wieneke</a:t>
            </a:r>
            <a:r>
              <a:rPr lang="en-US" dirty="0"/>
              <a:t> et al. brought yet another power source based on induction using a subcutaneous transmitter unit and an endocardial receiver unit at the apex of the right ventricle</a:t>
            </a:r>
            <a:endParaRPr lang="en-US" dirty="0" smtClean="0"/>
          </a:p>
          <a:p>
            <a:r>
              <a:rPr lang="en-US" dirty="0" smtClean="0"/>
              <a:t>Currently</a:t>
            </a:r>
            <a:r>
              <a:rPr lang="en-US" dirty="0"/>
              <a:t>, in most LCPs, </a:t>
            </a:r>
            <a:r>
              <a:rPr lang="en-US" dirty="0" smtClean="0"/>
              <a:t>these </a:t>
            </a:r>
            <a:r>
              <a:rPr lang="en-US" dirty="0"/>
              <a:t>power sources are not being used as they need to be </a:t>
            </a:r>
            <a:r>
              <a:rPr lang="en-US" dirty="0" smtClean="0"/>
              <a:t>further investigated.</a:t>
            </a:r>
          </a:p>
          <a:p>
            <a:r>
              <a:rPr lang="en-US" dirty="0" smtClean="0"/>
              <a:t>LCPs </a:t>
            </a:r>
            <a:r>
              <a:rPr lang="en-US" dirty="0"/>
              <a:t>available now are mainly powered by </a:t>
            </a:r>
            <a:r>
              <a:rPr lang="en-US" dirty="0" smtClean="0"/>
              <a:t>lithium batteries</a:t>
            </a:r>
          </a:p>
          <a:p>
            <a:r>
              <a:rPr lang="en-US" dirty="0" smtClean="0"/>
              <a:t>It will continue </a:t>
            </a:r>
            <a:r>
              <a:rPr lang="en-US" dirty="0"/>
              <a:t>to be that way until a better source </a:t>
            </a:r>
            <a:r>
              <a:rPr lang="en-US" dirty="0" smtClean="0"/>
              <a:t>of power </a:t>
            </a:r>
            <a:r>
              <a:rPr lang="en-US" dirty="0"/>
              <a:t>can be established</a:t>
            </a:r>
          </a:p>
        </p:txBody>
      </p:sp>
    </p:spTree>
    <p:extLst>
      <p:ext uri="{BB962C8B-B14F-4D97-AF65-F5344CB8AC3E}">
        <p14:creationId xmlns:p14="http://schemas.microsoft.com/office/powerpoint/2010/main" val="6151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6876893" cy="73683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Nanostim</a:t>
            </a:r>
            <a:r>
              <a:rPr lang="en-US" sz="3200" dirty="0" smtClean="0">
                <a:solidFill>
                  <a:srgbClr val="FF0000"/>
                </a:solidFill>
              </a:rPr>
              <a:t>-TM device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1" cy="4103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Made </a:t>
            </a:r>
            <a:r>
              <a:rPr lang="en-US" dirty="0"/>
              <a:t>by St. Jude Medical (</a:t>
            </a:r>
            <a:r>
              <a:rPr lang="en-US" dirty="0" err="1" smtClean="0"/>
              <a:t>St.Paul</a:t>
            </a:r>
            <a:r>
              <a:rPr lang="en-US" dirty="0"/>
              <a:t>, MN, USA</a:t>
            </a:r>
            <a:r>
              <a:rPr lang="en-US" dirty="0" smtClean="0"/>
              <a:t>).</a:t>
            </a:r>
          </a:p>
          <a:p>
            <a:r>
              <a:rPr lang="en-US" dirty="0"/>
              <a:t>S</a:t>
            </a:r>
            <a:r>
              <a:rPr lang="en-US" dirty="0" smtClean="0"/>
              <a:t>maller </a:t>
            </a:r>
            <a:r>
              <a:rPr lang="en-US" dirty="0"/>
              <a:t>than an AAA </a:t>
            </a:r>
            <a:r>
              <a:rPr lang="en-US" dirty="0" smtClean="0"/>
              <a:t>battery</a:t>
            </a:r>
          </a:p>
          <a:p>
            <a:r>
              <a:rPr lang="en-US" dirty="0" smtClean="0"/>
              <a:t>can be completely </a:t>
            </a:r>
            <a:r>
              <a:rPr lang="en-US" dirty="0"/>
              <a:t>placed within the </a:t>
            </a:r>
            <a:r>
              <a:rPr lang="en-US" dirty="0" smtClean="0"/>
              <a:t>heart.</a:t>
            </a:r>
          </a:p>
          <a:p>
            <a:r>
              <a:rPr lang="en-US" dirty="0" smtClean="0"/>
              <a:t>Most </a:t>
            </a:r>
            <a:r>
              <a:rPr lang="en-US" dirty="0"/>
              <a:t>of the </a:t>
            </a:r>
            <a:r>
              <a:rPr lang="en-US" dirty="0" smtClean="0"/>
              <a:t>LCP consists </a:t>
            </a:r>
            <a:r>
              <a:rPr lang="en-US" dirty="0"/>
              <a:t>of a </a:t>
            </a:r>
            <a:r>
              <a:rPr lang="en-US" dirty="0" smtClean="0"/>
              <a:t>battery.</a:t>
            </a:r>
          </a:p>
          <a:p>
            <a:r>
              <a:rPr lang="en-US" dirty="0" smtClean="0"/>
              <a:t>Dimension : 4-cm </a:t>
            </a:r>
            <a:r>
              <a:rPr lang="en-US" dirty="0"/>
              <a:t>long, 6-mm wide, and just 2 g </a:t>
            </a:r>
            <a:r>
              <a:rPr lang="en-US" dirty="0" smtClean="0"/>
              <a:t>in weight </a:t>
            </a:r>
          </a:p>
          <a:p>
            <a:r>
              <a:rPr lang="en-US" dirty="0" smtClean="0"/>
              <a:t>LCP </a:t>
            </a:r>
            <a:r>
              <a:rPr lang="en-US" dirty="0"/>
              <a:t>is delivered by an 18F catheter attached to a </a:t>
            </a:r>
            <a:r>
              <a:rPr lang="en-US" dirty="0" smtClean="0"/>
              <a:t>docking button </a:t>
            </a:r>
            <a:r>
              <a:rPr lang="en-US" dirty="0"/>
              <a:t>on the end of the device, which introduces it into the </a:t>
            </a:r>
            <a:r>
              <a:rPr lang="en-US" dirty="0" smtClean="0"/>
              <a:t>body via </a:t>
            </a:r>
            <a:r>
              <a:rPr lang="en-US" dirty="0"/>
              <a:t>the femoral vein and subsequently into the right </a:t>
            </a:r>
            <a:r>
              <a:rPr lang="en-US" dirty="0" smtClean="0"/>
              <a:t>ventricle</a:t>
            </a:r>
          </a:p>
          <a:p>
            <a:r>
              <a:rPr lang="en-US" dirty="0" err="1" smtClean="0"/>
              <a:t>Nanostim</a:t>
            </a:r>
            <a:r>
              <a:rPr lang="en-US" dirty="0" smtClean="0"/>
              <a:t>-TM </a:t>
            </a:r>
            <a:r>
              <a:rPr lang="en-US" dirty="0"/>
              <a:t>LCP </a:t>
            </a:r>
            <a:r>
              <a:rPr lang="en-US" dirty="0" smtClean="0"/>
              <a:t>is fixed </a:t>
            </a:r>
            <a:r>
              <a:rPr lang="en-US" dirty="0"/>
              <a:t>mainly by the </a:t>
            </a:r>
            <a:r>
              <a:rPr lang="en-US" dirty="0" smtClean="0"/>
              <a:t>helix.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03" y="71157"/>
            <a:ext cx="4770269" cy="38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52144"/>
            <a:ext cx="10353762" cy="4639056"/>
          </a:xfrm>
        </p:spPr>
        <p:txBody>
          <a:bodyPr>
            <a:normAutofit/>
          </a:bodyPr>
          <a:lstStyle/>
          <a:p>
            <a:r>
              <a:rPr lang="en-US" dirty="0" smtClean="0"/>
              <a:t>A tether </a:t>
            </a:r>
            <a:r>
              <a:rPr lang="en-US" dirty="0"/>
              <a:t>mode is used to tug on the device after implantation </a:t>
            </a:r>
            <a:r>
              <a:rPr lang="en-US" dirty="0" smtClean="0"/>
              <a:t>to ensure </a:t>
            </a:r>
            <a:r>
              <a:rPr lang="en-US" dirty="0"/>
              <a:t>that it is fixed to the heart wall.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LCP can be </a:t>
            </a:r>
            <a:r>
              <a:rPr lang="en-US" dirty="0" smtClean="0"/>
              <a:t>unscrewed during </a:t>
            </a:r>
            <a:r>
              <a:rPr lang="en-US" dirty="0"/>
              <a:t>the operation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positioning needs to be </a:t>
            </a:r>
            <a:r>
              <a:rPr lang="en-US" dirty="0" smtClean="0"/>
              <a:t>changed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it </a:t>
            </a:r>
            <a:r>
              <a:rPr lang="en-US" dirty="0" smtClean="0"/>
              <a:t>has not </a:t>
            </a:r>
            <a:r>
              <a:rPr lang="en-US" dirty="0"/>
              <a:t>been completely fixed.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it uses electrical impulses </a:t>
            </a:r>
            <a:r>
              <a:rPr lang="en-US" dirty="0" smtClean="0"/>
              <a:t>to communicate </a:t>
            </a:r>
            <a:r>
              <a:rPr lang="en-US" dirty="0"/>
              <a:t>rather than the standard antenna and coil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It has </a:t>
            </a:r>
            <a:r>
              <a:rPr lang="en-US" dirty="0"/>
              <a:t>a long battery life of </a:t>
            </a:r>
            <a:r>
              <a:rPr lang="en-US" dirty="0">
                <a:solidFill>
                  <a:srgbClr val="FFFF00"/>
                </a:solidFill>
              </a:rPr>
              <a:t>9–10 years</a:t>
            </a:r>
            <a:r>
              <a:rPr lang="en-US" dirty="0"/>
              <a:t>, which is particularly useful </a:t>
            </a:r>
            <a:r>
              <a:rPr lang="en-US" dirty="0" smtClean="0"/>
              <a:t>as fewer </a:t>
            </a:r>
            <a:r>
              <a:rPr lang="en-US" dirty="0"/>
              <a:t>replacements will be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After </a:t>
            </a:r>
            <a:r>
              <a:rPr lang="en-US" dirty="0"/>
              <a:t>the LEADLESS </a:t>
            </a:r>
            <a:r>
              <a:rPr lang="en-US" dirty="0" smtClean="0"/>
              <a:t>trial, this </a:t>
            </a:r>
            <a:r>
              <a:rPr lang="en-US" dirty="0"/>
              <a:t>particular LCP was given the CE mark</a:t>
            </a:r>
          </a:p>
        </p:txBody>
      </p:sp>
    </p:spTree>
    <p:extLst>
      <p:ext uri="{BB962C8B-B14F-4D97-AF65-F5344CB8AC3E}">
        <p14:creationId xmlns:p14="http://schemas.microsoft.com/office/powerpoint/2010/main" val="39002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adless pacema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" y="82296"/>
            <a:ext cx="12042648" cy="67116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ronic Performance of a Leadless Cardiac Pacemaker: 1-Year Follow-up of  the LEADLESS Trial | tctmd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102486"/>
            <a:ext cx="8321040" cy="64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Leadless II Trial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Prospective, multicenter, non-randomized, FDA IDE study</a:t>
            </a:r>
          </a:p>
          <a:p>
            <a:r>
              <a:rPr lang="en-US" dirty="0">
                <a:solidFill>
                  <a:srgbClr val="FFFF00"/>
                </a:solidFill>
              </a:rPr>
              <a:t>Objective</a:t>
            </a:r>
            <a:r>
              <a:rPr lang="en-US" dirty="0"/>
              <a:t>: – To evaluate the clinical safety and efficacy of nonsurgical implantation of the leadless cardiac pacemaker in patients indicated for a VVI(R) pacemaker</a:t>
            </a:r>
          </a:p>
          <a:p>
            <a:r>
              <a:rPr lang="en-US" dirty="0"/>
              <a:t>Primary Cohort: 1st 300 patients followed for 6mo (June 2015)</a:t>
            </a:r>
          </a:p>
          <a:p>
            <a:r>
              <a:rPr lang="en-US" dirty="0"/>
              <a:t>Total Cohort: All patients enrolled by June 2015 (n=526)</a:t>
            </a:r>
          </a:p>
          <a:p>
            <a:r>
              <a:rPr lang="en-US" dirty="0"/>
              <a:t>Mean  age 75±8 years, 62% male</a:t>
            </a:r>
          </a:p>
          <a:p>
            <a:r>
              <a:rPr lang="en-US" dirty="0"/>
              <a:t>mean procedure time was 28.6±17.8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70</a:t>
            </a:r>
            <a:r>
              <a:rPr lang="en-US" dirty="0"/>
              <a:t>% of the patients did not require device </a:t>
            </a:r>
            <a:r>
              <a:rPr lang="en-US" dirty="0" smtClean="0"/>
              <a:t>repositioning.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Endpoints (by ITT):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Safety</a:t>
            </a:r>
            <a:r>
              <a:rPr lang="en-US" dirty="0"/>
              <a:t>: Freedom from Serious Adverse Device Effects at 6 months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Efficacy</a:t>
            </a:r>
            <a:r>
              <a:rPr lang="en-US" dirty="0"/>
              <a:t>: </a:t>
            </a:r>
            <a:r>
              <a:rPr lang="en-US" dirty="0" smtClean="0"/>
              <a:t> Acceptable </a:t>
            </a:r>
            <a:r>
              <a:rPr lang="en-US" dirty="0"/>
              <a:t>pacing capture threshold </a:t>
            </a:r>
            <a:r>
              <a:rPr lang="en-US" dirty="0" smtClean="0"/>
              <a:t>(2.0 </a:t>
            </a:r>
            <a:r>
              <a:rPr lang="en-US" dirty="0"/>
              <a:t>V at 0.4 </a:t>
            </a:r>
            <a:r>
              <a:rPr lang="en-US" dirty="0" err="1"/>
              <a:t>msec</a:t>
            </a:r>
            <a:r>
              <a:rPr lang="en-US" dirty="0"/>
              <a:t>) and a therapeutically acceptable sensing amplitude (R wave </a:t>
            </a:r>
            <a:r>
              <a:rPr lang="en-US" dirty="0" smtClean="0"/>
              <a:t>5.0 </a:t>
            </a:r>
            <a:r>
              <a:rPr lang="en-US" dirty="0"/>
              <a:t>mV, or a value equal to or greater than the value at implantation) through 6 mo.</a:t>
            </a:r>
          </a:p>
          <a:p>
            <a:r>
              <a:rPr lang="en-US" dirty="0"/>
              <a:t>56 Centers in the US, Canada and Australia  – 100 Operators (only one had prior experience with leadless pacing)</a:t>
            </a:r>
          </a:p>
        </p:txBody>
      </p:sp>
    </p:spTree>
    <p:extLst>
      <p:ext uri="{BB962C8B-B14F-4D97-AF65-F5344CB8AC3E}">
        <p14:creationId xmlns:p14="http://schemas.microsoft.com/office/powerpoint/2010/main" val="19337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0"/>
            <a:ext cx="10353761" cy="4346007"/>
          </a:xfrm>
        </p:spPr>
        <p:txBody>
          <a:bodyPr>
            <a:normAutofit/>
          </a:bodyPr>
          <a:lstStyle/>
          <a:p>
            <a:r>
              <a:rPr lang="en-US" dirty="0"/>
              <a:t>Device was successfully implanted in ~96% of </a:t>
            </a:r>
            <a:r>
              <a:rPr lang="en-US" dirty="0" smtClean="0"/>
              <a:t>patients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Primary Safety Endpoint (Intent-to-Treat Analysis)  </a:t>
            </a:r>
            <a:r>
              <a:rPr lang="en-US" dirty="0"/>
              <a:t>–280 of the 300 patients achieved endpoint (93.3%; 95% CI = 89.9 to 95.9)  – This exceeded the performance goal of 86% (P&lt;0.001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Primary Efficacy Endpoint (Intent-to-Treat Analysis) </a:t>
            </a:r>
            <a:r>
              <a:rPr lang="en-US" dirty="0"/>
              <a:t>– 270 of the 300 patients achieved endpoint (90.0%; 95% CI = 86.0 to 93.2) – This exceeded the performance goal of 85% (P = 0.007) </a:t>
            </a:r>
          </a:p>
          <a:p>
            <a:r>
              <a:rPr lang="en-US" dirty="0">
                <a:solidFill>
                  <a:srgbClr val="FFFF00"/>
                </a:solidFill>
              </a:rPr>
              <a:t>Efficacy (Successful implants) </a:t>
            </a:r>
            <a:r>
              <a:rPr lang="en-US" dirty="0"/>
              <a:t>– 289 patients with successful device implant – 270 of the 289 patients achieved endpoint (93.4%; 95% CI = 89.9 to 96.0)– This exceeded the performance goal of 85% (P &lt;0.001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RetrievabiliTY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Nanostim</a:t>
            </a:r>
            <a:r>
              <a:rPr lang="en-US" dirty="0"/>
              <a:t> LCP is retrieved using a dedicated single-loop retrieval catheter (18F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First</a:t>
            </a:r>
            <a:r>
              <a:rPr lang="en-US" dirty="0"/>
              <a:t>, the LCP is captured </a:t>
            </a:r>
            <a:r>
              <a:rPr lang="en-US" dirty="0" smtClean="0"/>
              <a:t>by maneuvering </a:t>
            </a:r>
            <a:r>
              <a:rPr lang="en-US" dirty="0"/>
              <a:t>the single snare of the retrieval catheter around the docking button of the LCP.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hen</a:t>
            </a:r>
            <a:r>
              <a:rPr lang="en-US" dirty="0"/>
              <a:t>, the LCP is docked to </a:t>
            </a:r>
            <a:r>
              <a:rPr lang="en-US" dirty="0" smtClean="0"/>
              <a:t>the retrieval </a:t>
            </a:r>
            <a:r>
              <a:rPr lang="en-US" dirty="0"/>
              <a:t>catheter and rotated counterclockwise to disengage the screw-in helix from the myocardial </a:t>
            </a:r>
            <a:r>
              <a:rPr lang="en-US" dirty="0" smtClean="0"/>
              <a:t>tissue.</a:t>
            </a:r>
          </a:p>
          <a:p>
            <a:r>
              <a:rPr lang="en-US" dirty="0" smtClean="0"/>
              <a:t>Subsequently the protective </a:t>
            </a:r>
            <a:r>
              <a:rPr lang="en-US" dirty="0"/>
              <a:t>sleeve is advanced over the LCP and the LCP is removed.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2234785"/>
            <a:ext cx="10005032" cy="34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Annually</a:t>
            </a:r>
            <a:r>
              <a:rPr lang="en-US" dirty="0"/>
              <a:t>, ≈1 million new pacemakers are </a:t>
            </a:r>
            <a:r>
              <a:rPr lang="en-US" dirty="0" smtClean="0"/>
              <a:t>implanted worldwide.</a:t>
            </a:r>
          </a:p>
          <a:p>
            <a:r>
              <a:rPr lang="en-US" dirty="0" smtClean="0"/>
              <a:t>Since first </a:t>
            </a:r>
            <a:r>
              <a:rPr lang="en-US" dirty="0"/>
              <a:t>pacemaker implants almost </a:t>
            </a:r>
            <a:r>
              <a:rPr lang="en-US" dirty="0" smtClean="0"/>
              <a:t>6 decades </a:t>
            </a:r>
            <a:r>
              <a:rPr lang="en-US" dirty="0"/>
              <a:t>ago, conventional </a:t>
            </a:r>
            <a:r>
              <a:rPr lang="en-US" dirty="0" err="1"/>
              <a:t>transvenous</a:t>
            </a:r>
            <a:r>
              <a:rPr lang="en-US" dirty="0"/>
              <a:t> </a:t>
            </a:r>
            <a:r>
              <a:rPr lang="en-US" dirty="0" smtClean="0"/>
              <a:t>pacemaker therapy </a:t>
            </a:r>
            <a:r>
              <a:rPr lang="en-US" dirty="0"/>
              <a:t>has evolved </a:t>
            </a:r>
            <a:r>
              <a:rPr lang="en-US" dirty="0" smtClean="0"/>
              <a:t>tremendously.</a:t>
            </a:r>
          </a:p>
          <a:p>
            <a:r>
              <a:rPr lang="en-US" dirty="0" smtClean="0"/>
              <a:t>Still </a:t>
            </a:r>
            <a:r>
              <a:rPr lang="en-US" dirty="0"/>
              <a:t>associated with significant complications, </a:t>
            </a:r>
            <a:r>
              <a:rPr lang="en-US" dirty="0" smtClean="0"/>
              <a:t>mostly related </a:t>
            </a:r>
            <a:r>
              <a:rPr lang="en-US" dirty="0"/>
              <a:t>to the </a:t>
            </a:r>
            <a:r>
              <a:rPr lang="en-US" dirty="0" err="1"/>
              <a:t>transvenous</a:t>
            </a:r>
            <a:r>
              <a:rPr lang="en-US" dirty="0"/>
              <a:t> lead and the </a:t>
            </a:r>
            <a:r>
              <a:rPr lang="en-US" dirty="0" smtClean="0"/>
              <a:t>subcutaneous generator pocket.</a:t>
            </a:r>
          </a:p>
          <a:p>
            <a:r>
              <a:rPr lang="en-US" dirty="0"/>
              <a:t>L</a:t>
            </a:r>
            <a:r>
              <a:rPr lang="en-US" dirty="0" smtClean="0"/>
              <a:t>eadless </a:t>
            </a:r>
            <a:r>
              <a:rPr lang="en-US" dirty="0"/>
              <a:t>pacemaker systems </a:t>
            </a:r>
            <a:r>
              <a:rPr lang="en-US" dirty="0" smtClean="0"/>
              <a:t>conceptualized in </a:t>
            </a:r>
            <a:r>
              <a:rPr lang="en-US" dirty="0"/>
              <a:t>the </a:t>
            </a:r>
            <a:r>
              <a:rPr lang="en-US" dirty="0" smtClean="0"/>
              <a:t>1970 and </a:t>
            </a:r>
            <a:r>
              <a:rPr lang="en-US" dirty="0"/>
              <a:t>have been gradually developed. 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2012</a:t>
            </a:r>
            <a:r>
              <a:rPr lang="en-US" dirty="0"/>
              <a:t>, a new single-chamber right ventricular </a:t>
            </a:r>
            <a:r>
              <a:rPr lang="en-US" dirty="0" smtClean="0"/>
              <a:t>leadless cardiac </a:t>
            </a:r>
            <a:r>
              <a:rPr lang="en-US" dirty="0"/>
              <a:t>pacemaker was introduced</a:t>
            </a:r>
          </a:p>
        </p:txBody>
      </p:sp>
    </p:spTree>
    <p:extLst>
      <p:ext uri="{BB962C8B-B14F-4D97-AF65-F5344CB8AC3E}">
        <p14:creationId xmlns:p14="http://schemas.microsoft.com/office/powerpoint/2010/main" val="1793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9118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Micra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Transcatheter</a:t>
            </a:r>
            <a:r>
              <a:rPr lang="en-US" sz="3200" dirty="0">
                <a:solidFill>
                  <a:srgbClr val="FF0000"/>
                </a:solidFill>
              </a:rPr>
              <a:t> Pacing System (TPS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ade </a:t>
            </a:r>
            <a:r>
              <a:rPr lang="en-US" dirty="0"/>
              <a:t>by Medtronic Inc. (Dublin, </a:t>
            </a:r>
            <a:r>
              <a:rPr lang="en-US" dirty="0" smtClean="0"/>
              <a:t>Ireland)</a:t>
            </a:r>
          </a:p>
          <a:p>
            <a:r>
              <a:rPr lang="en-US" dirty="0" smtClean="0"/>
              <a:t>Claimed </a:t>
            </a:r>
            <a:r>
              <a:rPr lang="en-US" dirty="0"/>
              <a:t>to </a:t>
            </a:r>
            <a:r>
              <a:rPr lang="en-US" dirty="0" smtClean="0"/>
              <a:t>be the </a:t>
            </a:r>
            <a:r>
              <a:rPr lang="en-US" dirty="0"/>
              <a:t>‘</a:t>
            </a:r>
            <a:r>
              <a:rPr lang="en-US" dirty="0">
                <a:solidFill>
                  <a:srgbClr val="FFFF00"/>
                </a:solidFill>
              </a:rPr>
              <a:t>world’s smallest </a:t>
            </a:r>
            <a:r>
              <a:rPr lang="en-US" dirty="0" smtClean="0">
                <a:solidFill>
                  <a:srgbClr val="FFFF00"/>
                </a:solidFill>
              </a:rPr>
              <a:t>pacemaker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Dimensions : </a:t>
            </a:r>
            <a:r>
              <a:rPr lang="en-US" dirty="0"/>
              <a:t>7 mm </a:t>
            </a:r>
            <a:r>
              <a:rPr lang="en-US" dirty="0" smtClean="0"/>
              <a:t>in width</a:t>
            </a:r>
            <a:r>
              <a:rPr lang="en-US" dirty="0"/>
              <a:t>, 26 mm long, and weighing 2 </a:t>
            </a:r>
            <a:r>
              <a:rPr lang="en-US" dirty="0" smtClean="0"/>
              <a:t>gm</a:t>
            </a:r>
          </a:p>
          <a:p>
            <a:r>
              <a:rPr lang="en-US" dirty="0"/>
              <a:t>TPS is delivered to the right ventricle via a </a:t>
            </a:r>
            <a:r>
              <a:rPr lang="en-US" dirty="0" smtClean="0"/>
              <a:t>23 F catheter through femoral </a:t>
            </a:r>
            <a:r>
              <a:rPr lang="en-US" dirty="0"/>
              <a:t>vein, can be repositioned as </a:t>
            </a:r>
            <a:r>
              <a:rPr lang="en-US" dirty="0" smtClean="0"/>
              <a:t>necessary.</a:t>
            </a:r>
          </a:p>
          <a:p>
            <a:r>
              <a:rPr lang="en-US" dirty="0" smtClean="0"/>
              <a:t>Estimated </a:t>
            </a:r>
            <a:r>
              <a:rPr lang="en-US" dirty="0"/>
              <a:t>battery life of 7–15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TPS </a:t>
            </a:r>
            <a:r>
              <a:rPr lang="en-US" dirty="0"/>
              <a:t>is attached by small </a:t>
            </a:r>
            <a:r>
              <a:rPr lang="en-US" dirty="0" smtClean="0"/>
              <a:t>self expanding nitinol tines.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1572" y="4194048"/>
            <a:ext cx="42693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6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TPS is not intended to be removed when its battery </a:t>
            </a:r>
            <a:r>
              <a:rPr lang="en-US" dirty="0" smtClean="0"/>
              <a:t>is nearing depletion.</a:t>
            </a:r>
          </a:p>
          <a:p>
            <a:r>
              <a:rPr lang="en-US" dirty="0" smtClean="0"/>
              <a:t>Instead</a:t>
            </a:r>
            <a:r>
              <a:rPr lang="en-US" dirty="0"/>
              <a:t>, another TPS is added into the </a:t>
            </a:r>
            <a:r>
              <a:rPr lang="en-US" dirty="0" smtClean="0"/>
              <a:t>right ventricle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possible due to the small size of the </a:t>
            </a:r>
            <a:r>
              <a:rPr lang="en-US" dirty="0" smtClean="0"/>
              <a:t>device.</a:t>
            </a:r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younger </a:t>
            </a:r>
            <a:r>
              <a:rPr lang="en-US" dirty="0"/>
              <a:t>patients, this might cause problems down the line due to </a:t>
            </a:r>
            <a:r>
              <a:rPr lang="en-US" dirty="0" smtClean="0"/>
              <a:t>a  large </a:t>
            </a:r>
            <a:r>
              <a:rPr lang="en-US" dirty="0"/>
              <a:t>amount of TPS systems being placed within the </a:t>
            </a:r>
            <a:r>
              <a:rPr lang="en-US" dirty="0" smtClean="0"/>
              <a:t>ventricle</a:t>
            </a:r>
          </a:p>
          <a:p>
            <a:r>
              <a:rPr lang="en-US" dirty="0"/>
              <a:t>Medtronic </a:t>
            </a:r>
            <a:r>
              <a:rPr lang="en-US" dirty="0" err="1"/>
              <a:t>Micra</a:t>
            </a:r>
            <a:r>
              <a:rPr lang="en-US" dirty="0"/>
              <a:t> is </a:t>
            </a:r>
            <a:r>
              <a:rPr lang="en-US" dirty="0" smtClean="0"/>
              <a:t>approved </a:t>
            </a:r>
            <a:r>
              <a:rPr lang="en-US" dirty="0"/>
              <a:t>for full body MRI </a:t>
            </a:r>
            <a:r>
              <a:rPr lang="en-US" dirty="0" smtClean="0"/>
              <a:t>scans.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104725" cy="92659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-TPS Trial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Global, multicenter prospective study to evaluate device safety and </a:t>
            </a:r>
            <a:r>
              <a:rPr lang="en-US" dirty="0" smtClean="0"/>
              <a:t>efficacy</a:t>
            </a:r>
            <a:endParaRPr lang="en-US" dirty="0"/>
          </a:p>
          <a:p>
            <a:r>
              <a:rPr lang="en-US" dirty="0"/>
              <a:t>N = 725 patients (mean age 75.9±10.9 years, 58.8% male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In 99.2% of the patients, the implantation of the TPS was successful (n=719/725), with a mean procedure duration of 23.0±15.3 </a:t>
            </a:r>
            <a:r>
              <a:rPr lang="en-US" dirty="0" smtClean="0"/>
              <a:t>minutes</a:t>
            </a:r>
            <a:endParaRPr lang="en-US" dirty="0"/>
          </a:p>
          <a:p>
            <a:r>
              <a:rPr lang="en-US" dirty="0"/>
              <a:t>Major device-related complications occurred in 25 (</a:t>
            </a:r>
            <a:r>
              <a:rPr lang="en-US" dirty="0">
                <a:solidFill>
                  <a:srgbClr val="FFFF00"/>
                </a:solidFill>
              </a:rPr>
              <a:t>3.4%) </a:t>
            </a:r>
            <a:r>
              <a:rPr lang="en-US" dirty="0"/>
              <a:t>of  the 725 patients, including cardiac perforations in 1.5%,  vascular complications in 0.7%, venous thromboembolism in 0.3%, and increased pacing thresholds in 0.3% of </a:t>
            </a:r>
            <a:r>
              <a:rPr lang="en-US" dirty="0" smtClean="0"/>
              <a:t>patients</a:t>
            </a:r>
            <a:endParaRPr lang="en-US" dirty="0"/>
          </a:p>
          <a:p>
            <a:r>
              <a:rPr lang="en-US" dirty="0"/>
              <a:t> No device dislodgements were observed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92" y="495864"/>
            <a:ext cx="10353762" cy="36951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Micra</a:t>
            </a:r>
            <a:r>
              <a:rPr lang="en-US" dirty="0"/>
              <a:t> TPS is removed using a </a:t>
            </a:r>
            <a:r>
              <a:rPr lang="en-US" dirty="0" smtClean="0"/>
              <a:t>grandmother mother- child </a:t>
            </a:r>
            <a:r>
              <a:rPr lang="en-US" dirty="0"/>
              <a:t>technique used to direct the snare at the proximal retrieval feature.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snare is tightened around the waist of </a:t>
            </a:r>
            <a:r>
              <a:rPr lang="en-US" dirty="0" smtClean="0"/>
              <a:t>the retrieval </a:t>
            </a:r>
            <a:r>
              <a:rPr lang="en-US" dirty="0"/>
              <a:t>feature and the TPS is removed from the myocardial tissue by pulling back the device while exerting moderate </a:t>
            </a:r>
            <a:r>
              <a:rPr lang="en-US" dirty="0" smtClean="0"/>
              <a:t>counter pressure </a:t>
            </a:r>
            <a:r>
              <a:rPr lang="en-US" dirty="0"/>
              <a:t>using the sheaths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2" y="2811904"/>
            <a:ext cx="10614914" cy="3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Wireless </a:t>
            </a:r>
            <a:r>
              <a:rPr lang="en-US" sz="3200" dirty="0">
                <a:solidFill>
                  <a:srgbClr val="FF0000"/>
                </a:solidFill>
              </a:rPr>
              <a:t>Cardiac Stimulation system (</a:t>
            </a:r>
            <a:r>
              <a:rPr lang="en-US" sz="3200" dirty="0" err="1">
                <a:solidFill>
                  <a:srgbClr val="FF0000"/>
                </a:solidFill>
              </a:rPr>
              <a:t>WiCS</a:t>
            </a:r>
            <a:r>
              <a:rPr lang="en-US" sz="3200" dirty="0">
                <a:solidFill>
                  <a:srgbClr val="FF0000"/>
                </a:solidFill>
              </a:rPr>
              <a:t>-LV)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14" y="2096064"/>
            <a:ext cx="10927685" cy="3911544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by EBR Systems (Sunnyvale, CA, USA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system </a:t>
            </a:r>
            <a:r>
              <a:rPr lang="en-US" dirty="0"/>
              <a:t>utilizes ultrasound emitted from a transmitter implanted </a:t>
            </a:r>
            <a:r>
              <a:rPr lang="en-US" dirty="0" smtClean="0"/>
              <a:t>subcutaneously in </a:t>
            </a:r>
            <a:r>
              <a:rPr lang="en-US" dirty="0"/>
              <a:t>the left chest and a receiver implanted in the </a:t>
            </a:r>
            <a:r>
              <a:rPr lang="en-US" dirty="0" smtClean="0"/>
              <a:t>ventricle which </a:t>
            </a:r>
            <a:r>
              <a:rPr lang="en-US" dirty="0"/>
              <a:t>converts ultrasound energy to electrical energy that can </a:t>
            </a:r>
            <a:r>
              <a:rPr lang="en-US" dirty="0" smtClean="0"/>
              <a:t>be used </a:t>
            </a:r>
            <a:r>
              <a:rPr lang="en-US" dirty="0"/>
              <a:t>to pace the </a:t>
            </a:r>
            <a:r>
              <a:rPr lang="en-US" dirty="0" smtClean="0"/>
              <a:t>heart.</a:t>
            </a:r>
          </a:p>
          <a:p>
            <a:r>
              <a:rPr lang="en-US" dirty="0" err="1" smtClean="0"/>
              <a:t>WiCS</a:t>
            </a:r>
            <a:r>
              <a:rPr lang="en-US" dirty="0" smtClean="0"/>
              <a:t>-LV </a:t>
            </a:r>
            <a:r>
              <a:rPr lang="en-US" dirty="0"/>
              <a:t>system has been used in </a:t>
            </a:r>
            <a:r>
              <a:rPr lang="en-US" dirty="0" smtClean="0"/>
              <a:t>CRT </a:t>
            </a:r>
            <a:r>
              <a:rPr lang="en-US" dirty="0"/>
              <a:t>when used with </a:t>
            </a:r>
            <a:r>
              <a:rPr lang="en-US" dirty="0" smtClean="0"/>
              <a:t>conventional RV </a:t>
            </a:r>
            <a:r>
              <a:rPr lang="en-US" dirty="0"/>
              <a:t>pacers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Hence both ventricles will contract </a:t>
            </a:r>
            <a:r>
              <a:rPr lang="en-US" dirty="0" smtClean="0"/>
              <a:t>almost simultaneously </a:t>
            </a:r>
            <a:r>
              <a:rPr lang="en-US" dirty="0"/>
              <a:t>which allows resynchronization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6980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6" y="326006"/>
            <a:ext cx="10470484" cy="6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9067" y="344424"/>
            <a:ext cx="7443216" cy="62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82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advantage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WiCS</a:t>
            </a:r>
            <a:r>
              <a:rPr lang="en-US" dirty="0" smtClean="0"/>
              <a:t>-LV system is </a:t>
            </a:r>
            <a:r>
              <a:rPr lang="en-US" dirty="0"/>
              <a:t>its capability </a:t>
            </a:r>
            <a:r>
              <a:rPr lang="en-US" dirty="0" smtClean="0"/>
              <a:t>of endocardial </a:t>
            </a:r>
            <a:r>
              <a:rPr lang="en-US" dirty="0"/>
              <a:t>pacing which runs contrary to </a:t>
            </a:r>
            <a:r>
              <a:rPr lang="en-US" dirty="0" err="1"/>
              <a:t>epicardial</a:t>
            </a:r>
            <a:r>
              <a:rPr lang="en-US" dirty="0"/>
              <a:t> pacing </a:t>
            </a:r>
            <a:r>
              <a:rPr lang="en-US" dirty="0" smtClean="0"/>
              <a:t>seen with </a:t>
            </a:r>
            <a:r>
              <a:rPr lang="en-US" dirty="0"/>
              <a:t>conventional CRT </a:t>
            </a:r>
            <a:r>
              <a:rPr lang="en-US" dirty="0" smtClean="0"/>
              <a:t>devices.</a:t>
            </a:r>
          </a:p>
          <a:p>
            <a:r>
              <a:rPr lang="en-US" dirty="0" smtClean="0"/>
              <a:t>Endocardial </a:t>
            </a:r>
            <a:r>
              <a:rPr lang="en-US" dirty="0"/>
              <a:t>pacing may be </a:t>
            </a:r>
            <a:r>
              <a:rPr lang="en-US" dirty="0" smtClean="0"/>
              <a:t>more physiological </a:t>
            </a:r>
            <a:r>
              <a:rPr lang="en-US" dirty="0"/>
              <a:t>and theoretically could improve </a:t>
            </a:r>
            <a:r>
              <a:rPr lang="en-US" dirty="0" smtClean="0"/>
              <a:t>patients clinical response </a:t>
            </a:r>
            <a:r>
              <a:rPr lang="en-US" dirty="0"/>
              <a:t>to CRT </a:t>
            </a:r>
            <a:r>
              <a:rPr lang="en-US" dirty="0" smtClean="0"/>
              <a:t>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UNIVERSITY HOSPITAL of Pisa Division of Cardiovascular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73152"/>
            <a:ext cx="10353762" cy="27340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807208"/>
            <a:ext cx="10353762" cy="3794760"/>
          </a:xfrm>
        </p:spPr>
        <p:txBody>
          <a:bodyPr>
            <a:normAutofit/>
          </a:bodyPr>
          <a:lstStyle/>
          <a:p>
            <a:r>
              <a:rPr lang="en-US" dirty="0" smtClean="0"/>
              <a:t>AIM :</a:t>
            </a:r>
          </a:p>
          <a:p>
            <a:r>
              <a:rPr lang="en-US" dirty="0" smtClean="0"/>
              <a:t>Totally </a:t>
            </a:r>
            <a:r>
              <a:rPr lang="en-US" dirty="0"/>
              <a:t>leadless </a:t>
            </a:r>
            <a:r>
              <a:rPr lang="en-US" dirty="0" smtClean="0"/>
              <a:t>CRT </a:t>
            </a:r>
            <a:r>
              <a:rPr lang="en-US" dirty="0"/>
              <a:t>can be delivered with a combination of </a:t>
            </a:r>
            <a:r>
              <a:rPr lang="en-US" dirty="0" err="1"/>
              <a:t>Micra</a:t>
            </a:r>
            <a:r>
              <a:rPr lang="en-US" dirty="0"/>
              <a:t> and </a:t>
            </a:r>
            <a:r>
              <a:rPr lang="en-US" dirty="0" err="1" smtClean="0"/>
              <a:t>WiSE</a:t>
            </a:r>
            <a:r>
              <a:rPr lang="en-US" dirty="0" smtClean="0"/>
              <a:t>-CRT systems.</a:t>
            </a:r>
          </a:p>
          <a:p>
            <a:r>
              <a:rPr lang="en-US" dirty="0" smtClean="0"/>
              <a:t>Describe </a:t>
            </a:r>
            <a:r>
              <a:rPr lang="en-US" dirty="0"/>
              <a:t>the technical feasibility and first insights into the safety and efficacy of this </a:t>
            </a:r>
            <a:r>
              <a:rPr lang="en-US" dirty="0" smtClean="0"/>
              <a:t>combination in </a:t>
            </a:r>
            <a:r>
              <a:rPr lang="en-US" dirty="0"/>
              <a:t>European </a:t>
            </a:r>
            <a:r>
              <a:rPr lang="en-US" dirty="0" smtClean="0"/>
              <a:t>experience.</a:t>
            </a:r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enrolled had indication for both </a:t>
            </a:r>
            <a:r>
              <a:rPr lang="en-US" dirty="0" err="1"/>
              <a:t>Micra</a:t>
            </a:r>
            <a:r>
              <a:rPr lang="en-US" dirty="0"/>
              <a:t> and </a:t>
            </a:r>
            <a:r>
              <a:rPr lang="en-US" dirty="0" err="1"/>
              <a:t>WiSE</a:t>
            </a:r>
            <a:r>
              <a:rPr lang="en-US" dirty="0"/>
              <a:t>-CRT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eart </a:t>
            </a:r>
            <a:r>
              <a:rPr lang="en-US" dirty="0"/>
              <a:t>failure related to </a:t>
            </a:r>
            <a:r>
              <a:rPr lang="en-US" dirty="0" smtClean="0"/>
              <a:t>high burden </a:t>
            </a:r>
            <a:r>
              <a:rPr lang="en-US" dirty="0"/>
              <a:t>of pacing by a </a:t>
            </a:r>
            <a:r>
              <a:rPr lang="en-US" dirty="0" err="1"/>
              <a:t>Micra</a:t>
            </a:r>
            <a:r>
              <a:rPr lang="en-US" dirty="0"/>
              <a:t> necessitating system upgrade </a:t>
            </a:r>
          </a:p>
          <a:p>
            <a:pPr lvl="1"/>
            <a:r>
              <a:rPr lang="en-US" dirty="0" smtClean="0"/>
              <a:t>Inability </a:t>
            </a:r>
            <a:r>
              <a:rPr lang="en-US" dirty="0"/>
              <a:t>to implant a conventional CRT </a:t>
            </a:r>
            <a:r>
              <a:rPr lang="en-US" dirty="0" smtClean="0"/>
              <a:t>system because </a:t>
            </a:r>
            <a:r>
              <a:rPr lang="en-US" dirty="0"/>
              <a:t>of infectious or anatomical conditions.</a:t>
            </a:r>
          </a:p>
        </p:txBody>
      </p:sp>
    </p:spTree>
    <p:extLst>
      <p:ext uri="{BB962C8B-B14F-4D97-AF65-F5344CB8AC3E}">
        <p14:creationId xmlns:p14="http://schemas.microsoft.com/office/powerpoint/2010/main" val="14894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ocus on EP | Leadless Technology: A Paradigm Shift in Cardiac Implantable  Electronic Devices - American College of Card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74320"/>
            <a:ext cx="10610396" cy="64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endpoints of the </a:t>
            </a:r>
            <a:r>
              <a:rPr lang="en-US" dirty="0" smtClean="0"/>
              <a:t>study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success of </a:t>
            </a:r>
            <a:r>
              <a:rPr lang="en-US" dirty="0" smtClean="0"/>
              <a:t> </a:t>
            </a:r>
            <a:r>
              <a:rPr lang="en-US" dirty="0" err="1" smtClean="0"/>
              <a:t>WiSE</a:t>
            </a:r>
            <a:r>
              <a:rPr lang="en-US" dirty="0" smtClean="0"/>
              <a:t>-CRT implantation </a:t>
            </a:r>
            <a:r>
              <a:rPr lang="en-US" dirty="0"/>
              <a:t>with </a:t>
            </a:r>
            <a:r>
              <a:rPr lang="en-US" dirty="0" smtClean="0"/>
              <a:t>RV-</a:t>
            </a:r>
            <a:r>
              <a:rPr lang="en-US" dirty="0" err="1" smtClean="0"/>
              <a:t>synchonized</a:t>
            </a:r>
            <a:r>
              <a:rPr lang="en-US" dirty="0" smtClean="0"/>
              <a:t> </a:t>
            </a:r>
            <a:r>
              <a:rPr lang="en-US" dirty="0"/>
              <a:t>CRT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cute </a:t>
            </a:r>
            <a:r>
              <a:rPr lang="en-US" dirty="0"/>
              <a:t>QRS duration </a:t>
            </a:r>
            <a:r>
              <a:rPr lang="en-US" dirty="0" smtClean="0"/>
              <a:t>reduction</a:t>
            </a:r>
          </a:p>
          <a:p>
            <a:pPr lvl="1"/>
            <a:r>
              <a:rPr lang="en-US" dirty="0" smtClean="0"/>
              <a:t>Freedom from procedure-related </a:t>
            </a:r>
            <a:r>
              <a:rPr lang="en-US" dirty="0"/>
              <a:t>major adverse </a:t>
            </a:r>
            <a:r>
              <a:rPr lang="en-US" dirty="0" smtClean="0"/>
              <a:t>events.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eight </a:t>
            </a:r>
            <a:r>
              <a:rPr lang="en-US" dirty="0" err="1"/>
              <a:t>WiSE</a:t>
            </a:r>
            <a:r>
              <a:rPr lang="en-US" dirty="0"/>
              <a:t>-CRT devices were able to detect the </a:t>
            </a:r>
            <a:r>
              <a:rPr lang="en-US" dirty="0" err="1"/>
              <a:t>Micra</a:t>
            </a:r>
            <a:r>
              <a:rPr lang="en-US" dirty="0"/>
              <a:t> pacing </a:t>
            </a:r>
            <a:r>
              <a:rPr lang="en-US" dirty="0" smtClean="0"/>
              <a:t>output and </a:t>
            </a:r>
            <a:r>
              <a:rPr lang="en-US" dirty="0"/>
              <a:t>to be trained to deliver synchronous LV endocardial pacing.</a:t>
            </a:r>
          </a:p>
        </p:txBody>
      </p:sp>
    </p:spTree>
    <p:extLst>
      <p:ext uri="{BB962C8B-B14F-4D97-AF65-F5344CB8AC3E}">
        <p14:creationId xmlns:p14="http://schemas.microsoft.com/office/powerpoint/2010/main" val="38289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64260" y="-2446615"/>
            <a:ext cx="6622044" cy="117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RESULT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6" y="2058711"/>
            <a:ext cx="10397740" cy="41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Micra</a:t>
            </a:r>
            <a:r>
              <a:rPr lang="en-US" dirty="0"/>
              <a:t> and the </a:t>
            </a:r>
            <a:r>
              <a:rPr lang="en-US" dirty="0" err="1"/>
              <a:t>WiSE</a:t>
            </a:r>
            <a:r>
              <a:rPr lang="en-US" dirty="0"/>
              <a:t>-CRT systems can successfully operate together to deliver total leadless CRT to a patient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-CRT </a:t>
            </a:r>
            <a:r>
              <a:rPr lang="en-US" dirty="0"/>
              <a:t>system provides the only means to upgrade the large population of </a:t>
            </a:r>
            <a:r>
              <a:rPr lang="en-US" dirty="0" err="1"/>
              <a:t>Micra</a:t>
            </a:r>
            <a:r>
              <a:rPr lang="en-US" dirty="0"/>
              <a:t> patients to CRT capability without replacing the </a:t>
            </a:r>
            <a:r>
              <a:rPr lang="en-US" dirty="0" err="1"/>
              <a:t>Micra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combination could broaden in the future with the upcoming developments of leadless cardiac pacing.</a:t>
            </a:r>
          </a:p>
        </p:txBody>
      </p:sp>
    </p:spTree>
    <p:extLst>
      <p:ext uri="{BB962C8B-B14F-4D97-AF65-F5344CB8AC3E}">
        <p14:creationId xmlns:p14="http://schemas.microsoft.com/office/powerpoint/2010/main" val="4843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CRT </a:t>
            </a:r>
            <a:r>
              <a:rPr lang="en-US" dirty="0">
                <a:solidFill>
                  <a:srgbClr val="FF0000"/>
                </a:solidFill>
                <a:effectLst/>
              </a:rPr>
              <a:t>With Wireless Left Ventricular Endocardial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Pacing: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SELECT-LV </a:t>
            </a:r>
            <a:r>
              <a:rPr lang="en-US" dirty="0">
                <a:solidFill>
                  <a:srgbClr val="FFFF00"/>
                </a:solidFill>
                <a:effectLst/>
              </a:rPr>
              <a:t>Study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rospective ,multicenter ,non-randomized </a:t>
            </a:r>
            <a:r>
              <a:rPr lang="en-US" dirty="0">
                <a:effectLst/>
              </a:rPr>
              <a:t>trial 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Assess</a:t>
            </a:r>
            <a:r>
              <a:rPr lang="en-US" dirty="0" smtClean="0">
                <a:effectLst/>
              </a:rPr>
              <a:t>: </a:t>
            </a:r>
            <a:r>
              <a:rPr lang="en-US" dirty="0">
                <a:effectLst/>
              </a:rPr>
              <a:t>the safety and performance of the </a:t>
            </a:r>
            <a:r>
              <a:rPr lang="en-US" dirty="0" err="1">
                <a:effectLst/>
              </a:rPr>
              <a:t>WiSE</a:t>
            </a:r>
            <a:r>
              <a:rPr lang="en-US" dirty="0">
                <a:effectLst/>
              </a:rPr>
              <a:t>-CRT </a:t>
            </a:r>
            <a:r>
              <a:rPr lang="en-US" dirty="0" smtClean="0">
                <a:effectLst/>
              </a:rPr>
              <a:t>system.</a:t>
            </a:r>
          </a:p>
          <a:p>
            <a:r>
              <a:rPr lang="en-US" dirty="0">
                <a:effectLst/>
              </a:rPr>
              <a:t>A total of 35 patients indicated for CRT </a:t>
            </a:r>
            <a:r>
              <a:rPr lang="en-US" dirty="0" err="1" smtClean="0">
                <a:effectLst/>
              </a:rPr>
              <a:t>who"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failed</a:t>
            </a:r>
            <a:r>
              <a:rPr lang="en-US" dirty="0">
                <a:effectLst/>
              </a:rPr>
              <a:t>" conventional CRT underwent implantation of an LV endocardial pacing electrode and a subcutaneous pulse </a:t>
            </a:r>
            <a:r>
              <a:rPr lang="en-US" dirty="0" smtClean="0">
                <a:effectLst/>
              </a:rPr>
              <a:t>generator.</a:t>
            </a:r>
          </a:p>
          <a:p>
            <a:r>
              <a:rPr lang="en-US" dirty="0" smtClean="0">
                <a:effectLst/>
              </a:rPr>
              <a:t>System </a:t>
            </a:r>
            <a:r>
              <a:rPr lang="en-US" dirty="0">
                <a:effectLst/>
              </a:rPr>
              <a:t>performance, clinical efficacy, and safety events were assessed </a:t>
            </a:r>
            <a:r>
              <a:rPr lang="en-US" dirty="0" smtClean="0">
                <a:effectLst/>
              </a:rPr>
              <a:t>at </a:t>
            </a:r>
            <a:r>
              <a:rPr lang="en-US" dirty="0">
                <a:effectLst/>
              </a:rPr>
              <a:t>6 months post-implant.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11680"/>
            <a:ext cx="10353762" cy="440740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The procedure was successful in </a:t>
            </a:r>
            <a:r>
              <a:rPr lang="en-US" dirty="0">
                <a:solidFill>
                  <a:srgbClr val="FFFF00"/>
                </a:solidFill>
                <a:effectLst/>
              </a:rPr>
              <a:t>97.1%</a:t>
            </a:r>
            <a:r>
              <a:rPr lang="en-US" dirty="0">
                <a:effectLst/>
              </a:rPr>
              <a:t> (n = 34) of attempted implants.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most common indications for endocardial LV pacing were </a:t>
            </a:r>
            <a:endParaRPr lang="en-US" dirty="0" smtClean="0">
              <a:effectLst/>
            </a:endParaRPr>
          </a:p>
          <a:p>
            <a:pPr lvl="1"/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ifficult </a:t>
            </a:r>
            <a:r>
              <a:rPr lang="en-US" dirty="0">
                <a:effectLst/>
              </a:rPr>
              <a:t>CS anatomy (n =</a:t>
            </a:r>
            <a:r>
              <a:rPr lang="en-US" dirty="0" smtClean="0">
                <a:effectLst/>
              </a:rPr>
              <a:t>12)</a:t>
            </a:r>
          </a:p>
          <a:p>
            <a:pPr lvl="1"/>
            <a:r>
              <a:rPr lang="en-US" dirty="0" smtClean="0">
                <a:effectLst/>
              </a:rPr>
              <a:t>Failure </a:t>
            </a:r>
            <a:r>
              <a:rPr lang="en-US" dirty="0">
                <a:effectLst/>
              </a:rPr>
              <a:t>to respond to conventional CRT (n = </a:t>
            </a:r>
            <a:r>
              <a:rPr lang="en-US" dirty="0" smtClean="0">
                <a:effectLst/>
              </a:rPr>
              <a:t>10)</a:t>
            </a:r>
          </a:p>
          <a:p>
            <a:pPr lvl="1"/>
            <a:r>
              <a:rPr lang="en-US" dirty="0" smtClean="0">
                <a:effectLst/>
              </a:rPr>
              <a:t>High </a:t>
            </a:r>
            <a:r>
              <a:rPr lang="en-US" dirty="0">
                <a:effectLst/>
              </a:rPr>
              <a:t>CS pacing threshold or phrenic nerve capture (n = 5). 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Primary </a:t>
            </a:r>
            <a:r>
              <a:rPr lang="en-US" dirty="0">
                <a:solidFill>
                  <a:srgbClr val="FFFF00"/>
                </a:solidFill>
                <a:effectLst/>
              </a:rPr>
              <a:t>performance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endpoint</a:t>
            </a:r>
            <a:r>
              <a:rPr lang="en-US" dirty="0" smtClean="0">
                <a:effectLst/>
              </a:rPr>
              <a:t>- biventricular </a:t>
            </a:r>
            <a:r>
              <a:rPr lang="en-US" dirty="0">
                <a:effectLst/>
              </a:rPr>
              <a:t>pacing on the 12-lead </a:t>
            </a:r>
            <a:r>
              <a:rPr lang="en-US" dirty="0" smtClean="0">
                <a:effectLst/>
              </a:rPr>
              <a:t>ECG </a:t>
            </a:r>
            <a:r>
              <a:rPr lang="en-US" dirty="0">
                <a:effectLst/>
              </a:rPr>
              <a:t>at 1 month, was achieved in 33 of 34 patients.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1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total of 28 patients </a:t>
            </a:r>
            <a:r>
              <a:rPr lang="en-US" dirty="0">
                <a:solidFill>
                  <a:srgbClr val="FFFF00"/>
                </a:solidFill>
                <a:effectLst/>
              </a:rPr>
              <a:t>(84.8%) </a:t>
            </a:r>
            <a:r>
              <a:rPr lang="en-US" dirty="0">
                <a:effectLst/>
              </a:rPr>
              <a:t>had improvement in the clinical composite score at 6 </a:t>
            </a:r>
            <a:r>
              <a:rPr lang="en-US" dirty="0" smtClean="0">
                <a:effectLst/>
              </a:rPr>
              <a:t>months</a:t>
            </a:r>
          </a:p>
          <a:p>
            <a:r>
              <a:rPr lang="en-US" dirty="0" smtClean="0">
                <a:effectLst/>
              </a:rPr>
              <a:t>21 </a:t>
            </a:r>
            <a:r>
              <a:rPr lang="en-US" dirty="0">
                <a:effectLst/>
              </a:rPr>
              <a:t>(</a:t>
            </a:r>
            <a:r>
              <a:rPr lang="en-US" dirty="0">
                <a:solidFill>
                  <a:srgbClr val="FFFF00"/>
                </a:solidFill>
                <a:effectLst/>
              </a:rPr>
              <a:t>66%</a:t>
            </a:r>
            <a:r>
              <a:rPr lang="en-US" dirty="0">
                <a:effectLst/>
              </a:rPr>
              <a:t>) demonstrated a positive echocardiographic CRT response (≥5% absolute increase in LV ejection fraction). </a:t>
            </a:r>
          </a:p>
          <a:p>
            <a:r>
              <a:rPr lang="en-US" dirty="0">
                <a:effectLst/>
              </a:rPr>
              <a:t>There were no pericardial effusions, but serious procedure/device-related events occurred in 3 patients (8.6%) within 24 h, and 8 patients (22.9%) between 24 h and 1 month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749" y="5310815"/>
            <a:ext cx="10927851" cy="640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BlinkMacSystemFont"/>
              </a:rPr>
              <a:t>The SELECT-LV study demonstrates the clinical feasibility for the </a:t>
            </a:r>
            <a:r>
              <a:rPr lang="en-US" b="1" dirty="0" err="1">
                <a:solidFill>
                  <a:srgbClr val="212121"/>
                </a:solidFill>
                <a:latin typeface="BlinkMacSystemFont"/>
              </a:rPr>
              <a:t>WiSE</a:t>
            </a:r>
            <a:r>
              <a:rPr lang="en-US" b="1" dirty="0">
                <a:solidFill>
                  <a:srgbClr val="212121"/>
                </a:solidFill>
                <a:latin typeface="BlinkMacSystemFont"/>
              </a:rPr>
              <a:t>-CRT system, and provided clinical benefits to a majority of patients within an otherwise "failed" CRT population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5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39" y="246888"/>
            <a:ext cx="11761868" cy="61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8016"/>
            <a:ext cx="10353761" cy="7132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456" y="934211"/>
            <a:ext cx="7488936" cy="58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69328"/>
          </a:xfrm>
        </p:spPr>
        <p:txBody>
          <a:bodyPr>
            <a:normAutofit/>
          </a:bodyPr>
          <a:lstStyle/>
          <a:p>
            <a:r>
              <a:rPr lang="en-US" dirty="0"/>
              <a:t>The first 2 leadless pacemaker systems have </a:t>
            </a:r>
            <a:r>
              <a:rPr lang="en-US" dirty="0" smtClean="0"/>
              <a:t>demonstrated similar </a:t>
            </a:r>
            <a:r>
              <a:rPr lang="en-US" dirty="0"/>
              <a:t>performance and initial promise of </a:t>
            </a:r>
            <a:r>
              <a:rPr lang="en-US" dirty="0" smtClean="0"/>
              <a:t>efficacy and </a:t>
            </a:r>
            <a:r>
              <a:rPr lang="en-US" dirty="0"/>
              <a:t>safety.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significant implanter learning curve has </a:t>
            </a:r>
            <a:r>
              <a:rPr lang="en-US" dirty="0" smtClean="0"/>
              <a:t>been appreciated.</a:t>
            </a:r>
          </a:p>
          <a:p>
            <a:r>
              <a:rPr lang="en-US" dirty="0" smtClean="0"/>
              <a:t>No </a:t>
            </a:r>
            <a:r>
              <a:rPr lang="en-US" dirty="0"/>
              <a:t>long-term performance data of the </a:t>
            </a:r>
            <a:r>
              <a:rPr lang="en-US" dirty="0" smtClean="0"/>
              <a:t>leadless systems </a:t>
            </a:r>
            <a:r>
              <a:rPr lang="en-US" dirty="0"/>
              <a:t>are yet available to determine </a:t>
            </a:r>
            <a:r>
              <a:rPr lang="en-US" dirty="0" smtClean="0"/>
              <a:t>technological robustness.</a:t>
            </a:r>
          </a:p>
          <a:p>
            <a:r>
              <a:rPr lang="en-US" dirty="0" smtClean="0"/>
              <a:t>As </a:t>
            </a:r>
            <a:r>
              <a:rPr lang="en-US" dirty="0"/>
              <a:t>leadless pacing matures, both in </a:t>
            </a:r>
            <a:r>
              <a:rPr lang="en-US" dirty="0" smtClean="0"/>
              <a:t>device technology </a:t>
            </a:r>
            <a:r>
              <a:rPr lang="en-US" dirty="0"/>
              <a:t>and physician experience, </a:t>
            </a:r>
            <a:r>
              <a:rPr lang="en-US" dirty="0" smtClean="0"/>
              <a:t>procedure-related complications </a:t>
            </a:r>
            <a:r>
              <a:rPr lang="en-US" dirty="0"/>
              <a:t>are likely to </a:t>
            </a:r>
            <a:r>
              <a:rPr lang="en-US" dirty="0" smtClean="0"/>
              <a:t>decrease.</a:t>
            </a:r>
          </a:p>
          <a:p>
            <a:r>
              <a:rPr lang="en-US" dirty="0" smtClean="0"/>
              <a:t>Randomized controlled trials </a:t>
            </a:r>
            <a:r>
              <a:rPr lang="en-US" dirty="0"/>
              <a:t>comparing leadless and conventional </a:t>
            </a:r>
            <a:r>
              <a:rPr lang="en-US" dirty="0" smtClean="0"/>
              <a:t>devices are </a:t>
            </a:r>
            <a:r>
              <a:rPr lang="en-US" dirty="0"/>
              <a:t>necessary to fully appreciate any differences </a:t>
            </a:r>
            <a:r>
              <a:rPr lang="en-US" dirty="0" smtClean="0"/>
              <a:t>between these </a:t>
            </a:r>
            <a:r>
              <a:rPr lang="en-US" dirty="0"/>
              <a:t>technologies in clinical practice.</a:t>
            </a:r>
          </a:p>
        </p:txBody>
      </p:sp>
    </p:spTree>
    <p:extLst>
      <p:ext uri="{BB962C8B-B14F-4D97-AF65-F5344CB8AC3E}">
        <p14:creationId xmlns:p14="http://schemas.microsoft.com/office/powerpoint/2010/main" val="11204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Short-term 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ates as high </a:t>
            </a:r>
            <a:r>
              <a:rPr lang="en-US" dirty="0"/>
              <a:t>as </a:t>
            </a:r>
            <a:r>
              <a:rPr lang="en-US" dirty="0">
                <a:solidFill>
                  <a:srgbClr val="FFFF00"/>
                </a:solidFill>
              </a:rPr>
              <a:t>8% to </a:t>
            </a:r>
            <a:r>
              <a:rPr lang="en-US" dirty="0" smtClean="0">
                <a:solidFill>
                  <a:srgbClr val="FFFF00"/>
                </a:solidFill>
              </a:rPr>
              <a:t>12%.</a:t>
            </a:r>
          </a:p>
          <a:p>
            <a:r>
              <a:rPr lang="en-US" dirty="0" smtClean="0"/>
              <a:t>Pneumothorax</a:t>
            </a:r>
            <a:r>
              <a:rPr lang="en-US" dirty="0"/>
              <a:t>, cardiac tamponade, pocket </a:t>
            </a:r>
            <a:r>
              <a:rPr lang="en-US" dirty="0" smtClean="0"/>
              <a:t>hematoma, and </a:t>
            </a:r>
            <a:r>
              <a:rPr lang="en-US" dirty="0"/>
              <a:t>lead </a:t>
            </a:r>
            <a:r>
              <a:rPr lang="en-US" dirty="0" smtClean="0"/>
              <a:t>dislodgement.</a:t>
            </a:r>
          </a:p>
          <a:p>
            <a:r>
              <a:rPr lang="en-US" dirty="0" err="1" smtClean="0"/>
              <a:t>Transvenous</a:t>
            </a:r>
            <a:r>
              <a:rPr lang="en-US" dirty="0" smtClean="0"/>
              <a:t> </a:t>
            </a:r>
            <a:r>
              <a:rPr lang="en-US" dirty="0"/>
              <a:t>leads can </a:t>
            </a:r>
            <a:r>
              <a:rPr lang="en-US" dirty="0" smtClean="0"/>
              <a:t>cause complications </a:t>
            </a:r>
            <a:r>
              <a:rPr lang="en-US" dirty="0"/>
              <a:t>such as </a:t>
            </a:r>
            <a:endParaRPr lang="en-US" dirty="0" smtClean="0"/>
          </a:p>
          <a:p>
            <a:pPr lvl="1"/>
            <a:r>
              <a:rPr lang="en-US" dirty="0" smtClean="0"/>
              <a:t>venous obstruction,</a:t>
            </a:r>
          </a:p>
          <a:p>
            <a:pPr lvl="1"/>
            <a:r>
              <a:rPr lang="en-US" dirty="0" smtClean="0"/>
              <a:t>Tricuspid regurgitation</a:t>
            </a:r>
          </a:p>
          <a:p>
            <a:pPr lvl="1"/>
            <a:r>
              <a:rPr lang="en-US" dirty="0" smtClean="0"/>
              <a:t>Endocarditis.</a:t>
            </a:r>
          </a:p>
          <a:p>
            <a:pPr lvl="1"/>
            <a:r>
              <a:rPr lang="en-US" dirty="0" err="1" smtClean="0"/>
              <a:t>Transvenous</a:t>
            </a:r>
            <a:r>
              <a:rPr lang="en-US" dirty="0" smtClean="0"/>
              <a:t> lead– related </a:t>
            </a:r>
            <a:r>
              <a:rPr lang="en-US" dirty="0"/>
              <a:t>endocarditis (</a:t>
            </a:r>
            <a:r>
              <a:rPr lang="en-US" dirty="0" smtClean="0"/>
              <a:t>mortality </a:t>
            </a:r>
            <a:r>
              <a:rPr lang="en-US" dirty="0"/>
              <a:t>risk as high as 12% to </a:t>
            </a:r>
            <a:r>
              <a:rPr lang="en-US" dirty="0" smtClean="0"/>
              <a:t>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87" y="2456688"/>
            <a:ext cx="10353761" cy="132632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THANK YOU</a:t>
            </a:r>
            <a:endParaRPr lang="en-US" sz="96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9738965" cy="6888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Long term complication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eads </a:t>
            </a:r>
            <a:r>
              <a:rPr lang="en-US" dirty="0"/>
              <a:t>are also prone to insulation breaks </a:t>
            </a:r>
            <a:r>
              <a:rPr lang="en-US" dirty="0" smtClean="0"/>
              <a:t>and conductor </a:t>
            </a:r>
            <a:r>
              <a:rPr lang="en-US" dirty="0"/>
              <a:t>fracture, requiring </a:t>
            </a:r>
            <a:r>
              <a:rPr lang="en-US" dirty="0" err="1" smtClean="0"/>
              <a:t>reintervention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0.7% to 2.4% </a:t>
            </a:r>
            <a:r>
              <a:rPr lang="en-US" dirty="0" smtClean="0"/>
              <a:t>of patients encounter serious complications related </a:t>
            </a:r>
            <a:r>
              <a:rPr lang="en-US" dirty="0"/>
              <a:t>to the subcutaneously placed pulse generator: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kin erosion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ocket infection</a:t>
            </a:r>
          </a:p>
          <a:p>
            <a:pPr lvl="1"/>
            <a:r>
              <a:rPr lang="en-US" dirty="0" smtClean="0"/>
              <a:t>Septicemia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6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</a:t>
            </a:r>
            <a:r>
              <a:rPr lang="en-US" dirty="0" smtClean="0"/>
              <a:t> of miniaturized devices </a:t>
            </a:r>
            <a:r>
              <a:rPr lang="en-US" dirty="0"/>
              <a:t>enabled </a:t>
            </a:r>
            <a:r>
              <a:rPr lang="en-US" dirty="0" smtClean="0"/>
              <a:t>by: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smtClean="0"/>
              <a:t>Improvements </a:t>
            </a:r>
            <a:r>
              <a:rPr lang="en-US" dirty="0"/>
              <a:t>in battery </a:t>
            </a:r>
            <a:r>
              <a:rPr lang="en-US" dirty="0" smtClean="0"/>
              <a:t>technology to </a:t>
            </a:r>
            <a:r>
              <a:rPr lang="en-US" dirty="0"/>
              <a:t>allow adequate pacemaker </a:t>
            </a:r>
            <a:r>
              <a:rPr lang="en-US" dirty="0" smtClean="0"/>
              <a:t>	longevity despite </a:t>
            </a:r>
            <a:r>
              <a:rPr lang="en-US" dirty="0"/>
              <a:t>its </a:t>
            </a:r>
            <a:r>
              <a:rPr lang="en-US" dirty="0" smtClean="0"/>
              <a:t>low profile </a:t>
            </a:r>
            <a:r>
              <a:rPr lang="en-US" dirty="0"/>
              <a:t>and overall </a:t>
            </a:r>
            <a:r>
              <a:rPr lang="en-US" dirty="0" smtClean="0"/>
              <a:t>size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(2</a:t>
            </a:r>
            <a:r>
              <a:rPr lang="en-US" dirty="0"/>
              <a:t>) </a:t>
            </a:r>
            <a:r>
              <a:rPr lang="en-US" dirty="0" smtClean="0"/>
              <a:t>Advances </a:t>
            </a:r>
            <a:r>
              <a:rPr lang="en-US" dirty="0"/>
              <a:t>in component </a:t>
            </a:r>
            <a:r>
              <a:rPr lang="en-US" dirty="0" smtClean="0"/>
              <a:t>design including </a:t>
            </a:r>
            <a:r>
              <a:rPr lang="en-US" dirty="0"/>
              <a:t>miniaturization and low power </a:t>
            </a:r>
            <a:r>
              <a:rPr lang="en-US" dirty="0" smtClean="0"/>
              <a:t>	utilization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en-US" dirty="0" smtClean="0"/>
              <a:t>Communication </a:t>
            </a:r>
            <a:r>
              <a:rPr lang="en-US" dirty="0"/>
              <a:t>protocols </a:t>
            </a:r>
            <a:r>
              <a:rPr lang="en-US" dirty="0" smtClean="0"/>
              <a:t>to </a:t>
            </a:r>
            <a:r>
              <a:rPr lang="en-US" dirty="0"/>
              <a:t>minimize power </a:t>
            </a:r>
            <a:r>
              <a:rPr lang="en-US" dirty="0" smtClean="0"/>
              <a:t>utilization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(4</a:t>
            </a:r>
            <a:r>
              <a:rPr lang="en-US" dirty="0"/>
              <a:t>) </a:t>
            </a:r>
            <a:r>
              <a:rPr lang="en-US" dirty="0" smtClean="0"/>
              <a:t>Practical </a:t>
            </a:r>
            <a:r>
              <a:rPr lang="en-US" dirty="0"/>
              <a:t>catheter-based delivery </a:t>
            </a:r>
            <a:r>
              <a:rPr lang="en-US" dirty="0" smtClean="0"/>
              <a:t>tools to </a:t>
            </a:r>
            <a:r>
              <a:rPr lang="en-US" dirty="0"/>
              <a:t>negotiate the vasculature and </a:t>
            </a:r>
            <a:r>
              <a:rPr lang="en-US" dirty="0" smtClean="0"/>
              <a:t>	cardiac anatomy and permit </a:t>
            </a:r>
            <a:r>
              <a:rPr lang="en-US" dirty="0"/>
              <a:t>safe affixation to the myocardial wall.</a:t>
            </a:r>
          </a:p>
        </p:txBody>
      </p:sp>
    </p:spTree>
    <p:extLst>
      <p:ext uri="{BB962C8B-B14F-4D97-AF65-F5344CB8AC3E}">
        <p14:creationId xmlns:p14="http://schemas.microsoft.com/office/powerpoint/2010/main" val="22813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ADVANTAGE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2016"/>
            <a:ext cx="10790525" cy="435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Less invasive</a:t>
            </a:r>
          </a:p>
          <a:p>
            <a:pPr>
              <a:buNone/>
            </a:pPr>
            <a:r>
              <a:rPr lang="en-US" dirty="0"/>
              <a:t>• Less implantation time (25 to 40mins vs 60 mins)</a:t>
            </a:r>
          </a:p>
          <a:p>
            <a:pPr>
              <a:buNone/>
            </a:pPr>
            <a:r>
              <a:rPr lang="en-US" dirty="0"/>
              <a:t>• Less recovery time &amp; Less radiation</a:t>
            </a:r>
          </a:p>
          <a:p>
            <a:pPr>
              <a:buNone/>
            </a:pPr>
            <a:r>
              <a:rPr lang="en-US" dirty="0"/>
              <a:t>• Eliminates complications related to the </a:t>
            </a:r>
            <a:r>
              <a:rPr lang="en-US" dirty="0" err="1"/>
              <a:t>transvenous</a:t>
            </a:r>
            <a:r>
              <a:rPr lang="en-US" dirty="0"/>
              <a:t> </a:t>
            </a:r>
            <a:r>
              <a:rPr lang="en-US" dirty="0" smtClean="0"/>
              <a:t>leads</a:t>
            </a:r>
          </a:p>
          <a:p>
            <a:pPr lvl="1"/>
            <a:r>
              <a:rPr lang="en-US" dirty="0" smtClean="0"/>
              <a:t>Venous obstruction</a:t>
            </a:r>
          </a:p>
          <a:p>
            <a:pPr lvl="1"/>
            <a:r>
              <a:rPr lang="en-US" dirty="0" smtClean="0"/>
              <a:t>Insulation breaks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 dislodgement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lectrical malfunction</a:t>
            </a:r>
          </a:p>
          <a:p>
            <a:pPr lvl="1"/>
            <a:r>
              <a:rPr lang="en-US" dirty="0" smtClean="0"/>
              <a:t>Lead fractures</a:t>
            </a:r>
          </a:p>
          <a:p>
            <a:pPr lvl="1"/>
            <a:r>
              <a:rPr lang="en-US" dirty="0" smtClean="0"/>
              <a:t>Infection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No visible lump or scar</a:t>
            </a:r>
          </a:p>
          <a:p>
            <a:pPr>
              <a:buNone/>
            </a:pPr>
            <a:r>
              <a:rPr lang="en-US" dirty="0"/>
              <a:t>• Shoulder mobility is maintained(6 out of 10 patients experience reduced mobility in the shoulder)</a:t>
            </a:r>
          </a:p>
          <a:p>
            <a:pPr>
              <a:buNone/>
            </a:pPr>
            <a:r>
              <a:rPr lang="en-US" dirty="0"/>
              <a:t>• No Pocket hematoma/infection ( Vs 0.5-1.5% incidence)</a:t>
            </a:r>
          </a:p>
          <a:p>
            <a:pPr>
              <a:buNone/>
            </a:pPr>
            <a:r>
              <a:rPr lang="en-US" dirty="0"/>
              <a:t>• No </a:t>
            </a:r>
            <a:r>
              <a:rPr lang="en-US" dirty="0" err="1"/>
              <a:t>Hemothorax</a:t>
            </a:r>
            <a:r>
              <a:rPr lang="en-US" dirty="0"/>
              <a:t>/pneumothorax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Better </a:t>
            </a:r>
            <a:r>
              <a:rPr lang="en-US" dirty="0"/>
              <a:t>quality of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automatic power-generating system (AGS)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9638381" cy="396640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AGS converts kinetic energy to electric energy similar </a:t>
            </a:r>
            <a:r>
              <a:rPr lang="en-US" dirty="0" smtClean="0"/>
              <a:t>to what </a:t>
            </a:r>
            <a:r>
              <a:rPr lang="en-US" dirty="0"/>
              <a:t>is seen in quartz watches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AGS system is implanted in </a:t>
            </a:r>
            <a:r>
              <a:rPr lang="en-US" dirty="0" smtClean="0"/>
              <a:t>the right </a:t>
            </a:r>
            <a:r>
              <a:rPr lang="en-US" dirty="0"/>
              <a:t>ventricle, and it transfers kinetic energy to the rest of </a:t>
            </a:r>
            <a:r>
              <a:rPr lang="en-US" dirty="0" smtClean="0"/>
              <a:t>the device.</a:t>
            </a:r>
          </a:p>
          <a:p>
            <a:r>
              <a:rPr lang="en-US" dirty="0" smtClean="0"/>
              <a:t>AGS </a:t>
            </a:r>
            <a:r>
              <a:rPr lang="en-US" dirty="0"/>
              <a:t>could generate 13 </a:t>
            </a:r>
            <a:r>
              <a:rPr lang="en-US" dirty="0" smtClean="0"/>
              <a:t>micro-Joules per </a:t>
            </a:r>
            <a:r>
              <a:rPr lang="en-US" dirty="0"/>
              <a:t>heartbeat, suggesting that it supplied sufficient energy </a:t>
            </a:r>
            <a:r>
              <a:rPr lang="en-US" dirty="0" smtClean="0"/>
              <a:t>to power </a:t>
            </a:r>
            <a:r>
              <a:rPr lang="en-US" dirty="0"/>
              <a:t>an LCP.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investigators successfully paced a mongrel </a:t>
            </a:r>
            <a:r>
              <a:rPr lang="en-US" dirty="0" smtClean="0"/>
              <a:t>dog’s heart </a:t>
            </a:r>
            <a:r>
              <a:rPr lang="en-US" dirty="0"/>
              <a:t>at 140 beats/min for 60 min with a fully charged AGS system</a:t>
            </a:r>
          </a:p>
        </p:txBody>
      </p:sp>
    </p:spTree>
    <p:extLst>
      <p:ext uri="{BB962C8B-B14F-4D97-AF65-F5344CB8AC3E}">
        <p14:creationId xmlns:p14="http://schemas.microsoft.com/office/powerpoint/2010/main" val="35174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701</TotalTime>
  <Words>2005</Words>
  <Application>Microsoft Office PowerPoint</Application>
  <PresentationFormat>Widescreen</PresentationFormat>
  <Paragraphs>163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Algerian</vt:lpstr>
      <vt:lpstr>Arial</vt:lpstr>
      <vt:lpstr>BlinkMacSystemFont</vt:lpstr>
      <vt:lpstr>Bookman Old Style</vt:lpstr>
      <vt:lpstr>Rockwell</vt:lpstr>
      <vt:lpstr>Damask</vt:lpstr>
      <vt:lpstr>Leadless pacemakers</vt:lpstr>
      <vt:lpstr>PowerPoint Presentation</vt:lpstr>
      <vt:lpstr>PowerPoint Presentation</vt:lpstr>
      <vt:lpstr>Short-term complication</vt:lpstr>
      <vt:lpstr>Long term complication</vt:lpstr>
      <vt:lpstr>PowerPoint Presentation</vt:lpstr>
      <vt:lpstr>ADVANTAGE</vt:lpstr>
      <vt:lpstr>ADVANTAGE</vt:lpstr>
      <vt:lpstr>automatic power-generating system (AGS)</vt:lpstr>
      <vt:lpstr>PowerPoint Presentation</vt:lpstr>
      <vt:lpstr>PowerPoint Presentation</vt:lpstr>
      <vt:lpstr>Nanostim-TM device</vt:lpstr>
      <vt:lpstr>PowerPoint Presentation</vt:lpstr>
      <vt:lpstr>PowerPoint Presentation</vt:lpstr>
      <vt:lpstr>PowerPoint Presentation</vt:lpstr>
      <vt:lpstr>Leadless II Trial </vt:lpstr>
      <vt:lpstr>PowerPoint Presentation</vt:lpstr>
      <vt:lpstr>RESULT</vt:lpstr>
      <vt:lpstr>RetrievabiliTY</vt:lpstr>
      <vt:lpstr>Micra Transcatheter Pacing System (TPS)</vt:lpstr>
      <vt:lpstr>PowerPoint Presentation</vt:lpstr>
      <vt:lpstr>Micra-TPS Trial</vt:lpstr>
      <vt:lpstr>PowerPoint Presentation</vt:lpstr>
      <vt:lpstr>Wireless Cardiac Stimulation system (WiCS-LV)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CONCLUSION</vt:lpstr>
      <vt:lpstr>CRT With Wireless Left Ventricular Endocardial Pacing: SELECT-LV Study </vt:lpstr>
      <vt:lpstr>PowerPoint Presentation</vt:lpstr>
      <vt:lpstr>PowerPoint Presentation</vt:lpstr>
      <vt:lpstr>PowerPoint Presentation</vt:lpstr>
      <vt:lpstr>FUTURE</vt:lpstr>
      <vt:lpstr>SUMMARY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Leadless pacemakers</dc:title>
  <dc:creator>Dr.Pranay</dc:creator>
  <cp:lastModifiedBy>Dr.Pranay</cp:lastModifiedBy>
  <cp:revision>39</cp:revision>
  <dcterms:created xsi:type="dcterms:W3CDTF">2021-10-24T06:28:34Z</dcterms:created>
  <dcterms:modified xsi:type="dcterms:W3CDTF">2021-10-24T18:16:10Z</dcterms:modified>
</cp:coreProperties>
</file>