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85" r:id="rId10"/>
    <p:sldId id="286" r:id="rId11"/>
    <p:sldId id="264" r:id="rId12"/>
    <p:sldId id="287" r:id="rId13"/>
    <p:sldId id="265" r:id="rId14"/>
    <p:sldId id="266" r:id="rId15"/>
    <p:sldId id="268" r:id="rId16"/>
    <p:sldId id="269" r:id="rId17"/>
    <p:sldId id="270" r:id="rId18"/>
    <p:sldId id="271" r:id="rId19"/>
    <p:sldId id="273" r:id="rId20"/>
    <p:sldId id="290" r:id="rId21"/>
    <p:sldId id="291" r:id="rId22"/>
    <p:sldId id="292" r:id="rId23"/>
    <p:sldId id="275" r:id="rId24"/>
    <p:sldId id="276" r:id="rId25"/>
    <p:sldId id="277" r:id="rId26"/>
    <p:sldId id="278" r:id="rId27"/>
    <p:sldId id="280" r:id="rId28"/>
    <p:sldId id="282" r:id="rId29"/>
    <p:sldId id="283" r:id="rId30"/>
    <p:sldId id="272" r:id="rId31"/>
    <p:sldId id="288" r:id="rId32"/>
    <p:sldId id="289" r:id="rId33"/>
    <p:sldId id="284" r:id="rId34"/>
    <p:sldId id="274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Abbreviated DAPT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Death</c:v>
                </c:pt>
                <c:pt idx="1">
                  <c:v>CV death</c:v>
                </c:pt>
                <c:pt idx="2">
                  <c:v>MI</c:v>
                </c:pt>
                <c:pt idx="3">
                  <c:v>CVA</c:v>
                </c:pt>
                <c:pt idx="4">
                  <c:v>Stroke</c:v>
                </c:pt>
                <c:pt idx="5">
                  <c:v>Definite ST</c:v>
                </c:pt>
                <c:pt idx="6">
                  <c:v>BARC 2</c:v>
                </c:pt>
                <c:pt idx="7">
                  <c:v>BARC 3</c:v>
                </c:pt>
                <c:pt idx="8">
                  <c:v>BARC 5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3.3</c:v>
                </c:pt>
                <c:pt idx="1">
                  <c:v>1.6</c:v>
                </c:pt>
                <c:pt idx="2">
                  <c:v>2.7</c:v>
                </c:pt>
                <c:pt idx="3">
                  <c:v>0.8</c:v>
                </c:pt>
                <c:pt idx="4">
                  <c:v>0.5</c:v>
                </c:pt>
                <c:pt idx="5">
                  <c:v>0.5</c:v>
                </c:pt>
                <c:pt idx="6">
                  <c:v>4.5</c:v>
                </c:pt>
                <c:pt idx="7">
                  <c:v>2.2999999999999998</c:v>
                </c:pt>
                <c:pt idx="8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2F-D141-8390-14BBCAA2832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Stadard DAPT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Sheet1!$A$2:$A$10</c:f>
              <c:strCache>
                <c:ptCount val="9"/>
                <c:pt idx="0">
                  <c:v>Death</c:v>
                </c:pt>
                <c:pt idx="1">
                  <c:v>CV death</c:v>
                </c:pt>
                <c:pt idx="2">
                  <c:v>MI</c:v>
                </c:pt>
                <c:pt idx="3">
                  <c:v>CVA</c:v>
                </c:pt>
                <c:pt idx="4">
                  <c:v>Stroke</c:v>
                </c:pt>
                <c:pt idx="5">
                  <c:v>Definite ST</c:v>
                </c:pt>
                <c:pt idx="6">
                  <c:v>BARC 2</c:v>
                </c:pt>
                <c:pt idx="7">
                  <c:v>BARC 3</c:v>
                </c:pt>
                <c:pt idx="8">
                  <c:v>BARC 5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3.6</c:v>
                </c:pt>
                <c:pt idx="1">
                  <c:v>2</c:v>
                </c:pt>
                <c:pt idx="2">
                  <c:v>2.2000000000000002</c:v>
                </c:pt>
                <c:pt idx="3">
                  <c:v>1.4</c:v>
                </c:pt>
                <c:pt idx="4">
                  <c:v>1</c:v>
                </c:pt>
                <c:pt idx="5">
                  <c:v>0.3</c:v>
                </c:pt>
                <c:pt idx="6">
                  <c:v>6.8</c:v>
                </c:pt>
                <c:pt idx="7">
                  <c:v>2.5</c:v>
                </c:pt>
                <c:pt idx="8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2F-D141-8390-14BBCAA283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2162304"/>
        <c:axId val="92164096"/>
      </c:barChart>
      <c:catAx>
        <c:axId val="9216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AS"/>
          </a:p>
        </c:txPr>
        <c:crossAx val="92164096"/>
        <c:crosses val="autoZero"/>
        <c:auto val="1"/>
        <c:lblAlgn val="ctr"/>
        <c:lblOffset val="100"/>
        <c:noMultiLvlLbl val="0"/>
      </c:catAx>
      <c:valAx>
        <c:axId val="92164096"/>
        <c:scaling>
          <c:orientation val="minMax"/>
          <c:max val="7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+mn-cs"/>
              </a:defRPr>
            </a:pPr>
            <a:endParaRPr lang="en-AS"/>
          </a:p>
        </c:txPr>
        <c:crossAx val="92162304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legend>
      <c:legendPos val="t"/>
      <c:layout>
        <c:manualLayout>
          <c:xMode val="edge"/>
          <c:yMode val="edge"/>
          <c:x val="0.24402754739336494"/>
          <c:y val="0.1060416513890694"/>
          <c:w val="0.42166054502369671"/>
          <c:h val="5.461435472148546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bg1"/>
              </a:solidFill>
              <a:latin typeface="Arial" panose="020B0604020202020204" pitchFamily="34" charset="0"/>
              <a:ea typeface="+mn-ea"/>
              <a:cs typeface="+mn-cs"/>
            </a:defRPr>
          </a:pPr>
          <a:endParaRPr lang="en-A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A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5F8D0-1F30-4EF3-9081-F86697BE938F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895AA-3B69-4DAD-805F-B6319B7CD5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4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F6C496-D3C4-4E88-88E4-42614EF92B8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660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F6C496-D3C4-4E88-88E4-42614EF92B8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0497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F6C496-D3C4-4E88-88E4-42614EF92B8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7167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F6C496-D3C4-4E88-88E4-42614EF92B8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150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F6C496-D3C4-4E88-88E4-42614EF92B8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8258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F6C496-D3C4-4E88-88E4-42614EF92B8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144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22E80-303C-4C71-8D9C-E4EF581A78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DD8CD4-B6AB-4B32-B59F-49C92C38DB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C510F9-3C54-4173-960D-6A49056AA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CDC6-D7E6-4B4E-BEDA-E4EF0E346FCB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964674-E0FB-4132-A66E-692DFDFFE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11F1B-C362-47F8-B6F9-75382CB63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C9CC-4869-4E1A-AD88-B046CBB37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730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187B14-4732-4E9A-A58B-7659726F2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6391CC-12BA-4C8B-B6F2-D22C9FB106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F20F4-E70C-473A-96E5-F37C00AF5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CDC6-D7E6-4B4E-BEDA-E4EF0E346FCB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D87C1-1872-4CA6-8386-783157A97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3A18AA-8B90-4831-86FA-AA9F75784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C9CC-4869-4E1A-AD88-B046CBB37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35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9C30A7-DA28-4D5A-8E6C-9B2AB849CE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3002D5-AEE4-4D1F-9847-1A29C0ECBA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3C130C-BBAD-4325-B3C2-29D065140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CDC6-D7E6-4B4E-BEDA-E4EF0E346FCB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DE325-9ED6-4B3F-B3B1-D8DB08422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92C13A-E510-4CCA-9A0F-ADEDFBCDA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C9CC-4869-4E1A-AD88-B046CBB37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284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EED07-61BD-4E0B-89CF-5AA0D4D33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405B70-49E2-40FE-B135-539A9BC5E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790523-F451-4139-97FE-80207B486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CDC6-D7E6-4B4E-BEDA-E4EF0E346FCB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7F744D-A5C3-4158-BFA0-D71957CE8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BF741-314E-41E4-B454-E99F69757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C9CC-4869-4E1A-AD88-B046CBB37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056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EEA5B-E50D-4EA2-BE62-3640FD3C6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EF29B1-1A3F-4B8D-8011-A20F44BB9F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4A19D3-F6F9-4F82-88A9-2A8222225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CDC6-D7E6-4B4E-BEDA-E4EF0E346FCB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DEDF2-2875-4961-BCC2-699E32E14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82F6F-B235-424D-8139-83BC0939B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C9CC-4869-4E1A-AD88-B046CBB37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3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F3AE6-6EBA-4AC0-9D8D-ECBECC254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9C9C8-ED34-4E79-B542-298E01BC6B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D9C487-C905-4000-AF37-ABAC26E566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E324B0-5809-4F73-B561-BB94DF120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CDC6-D7E6-4B4E-BEDA-E4EF0E346FCB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E98759-7F53-4267-883F-B4CEB3475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17269C-C2EC-45F1-89C9-B2BC4BECA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C9CC-4869-4E1A-AD88-B046CBB37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66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8B64C-D60D-4560-8900-22C67F389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8C44C8-F706-4961-A8A9-C8AE07F21C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EA4EA3-82AB-46FF-A6A9-5F6C7A1D30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7E10F2-E8CA-4248-8189-8D08E220F5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3745447-BB0F-4854-BB13-3525B4803C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DE33E2-1EC1-43F0-BFD1-1376D1F07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CDC6-D7E6-4B4E-BEDA-E4EF0E346FCB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5A608D-B617-4F88-90F3-DAE4ACC79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59B094-1CAC-4468-941A-A6FF0DAB9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C9CC-4869-4E1A-AD88-B046CBB37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45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A9471-D50B-4A6F-997F-6778B7BDE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2C508C-82B2-4201-B1A8-70B1F7259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CDC6-D7E6-4B4E-BEDA-E4EF0E346FCB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D936DF-5D8F-4293-92AC-BC1564084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33CC57-311D-4B5E-9C78-71BCE6A92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C9CC-4869-4E1A-AD88-B046CBB37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935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827F43-80AE-432F-8043-FB0AC0547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CDC6-D7E6-4B4E-BEDA-E4EF0E346FCB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B76F6F-939C-4B20-8014-2094F7265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2A19DB-6F39-4F8A-A8BE-3B1F61FD0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C9CC-4869-4E1A-AD88-B046CBB37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028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CC40B-D37E-4F19-8737-5F5D70E72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8DB10-A785-4F82-9743-62F34499D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0B0FE2-866B-4E00-8C50-83C6CD11B1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47E098-3E86-457E-AFC8-C2009F057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CDC6-D7E6-4B4E-BEDA-E4EF0E346FCB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7CC842-0352-4327-BD0C-FC312016B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2CA9D1-9262-44BF-A5E4-C9F536E9D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C9CC-4869-4E1A-AD88-B046CBB37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033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0678E-7097-44B1-8559-535FB7267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E35346-4D12-45E1-A8B0-E7A6CF8E9B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694470-6932-4CF2-B7A0-1B49C1DA8E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C3F3C0-EBA8-4F54-BD69-571398CD2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7CDC6-D7E6-4B4E-BEDA-E4EF0E346FCB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6BFA0C-7693-4619-ACF7-6A09F837D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F62546-537F-420B-8A50-D41A504E2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C9CC-4869-4E1A-AD88-B046CBB37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34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6B3B32-011A-4136-A385-1BEFFE02A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3119A3-68BD-4B12-9CAB-73713E9AC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70F81-F76F-41FC-9963-0ECFE35BB1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B7CDC6-D7E6-4B4E-BEDA-E4EF0E346FCB}" type="datetimeFigureOut">
              <a:rPr lang="en-US" smtClean="0"/>
              <a:t>11/4/2021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85EBB-5552-48C6-AA01-B5C50DFAF7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F7548F-0C0E-4511-BA7D-6D621D35E2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FC9CC-4869-4E1A-AD88-B046CBB37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98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D0D4B-B511-4442-BE52-CF4BCC603E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GB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</a:t>
            </a:r>
            <a:r>
              <a:rPr lang="en-GB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nagement</a:t>
            </a: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high bleeding risk patients post bioresorbable polymer coated </a:t>
            </a:r>
            <a:r>
              <a:rPr lang="en-GB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</a:t>
            </a:r>
            <a:r>
              <a:rPr lang="en-GB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nt</a:t>
            </a: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implantation with an </a:t>
            </a:r>
            <a:r>
              <a:rPr lang="en-GB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abb</a:t>
            </a:r>
            <a:r>
              <a:rPr lang="en-GB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eviated</a:t>
            </a: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versus prolonged </a:t>
            </a:r>
            <a:r>
              <a:rPr lang="en-GB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DAPT</a:t>
            </a:r>
            <a:r>
              <a:rPr lang="en-GB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regimen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341D1E-5503-4D4C-95D7-02E78EA000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3055937"/>
          </a:xfrm>
        </p:spPr>
        <p:txBody>
          <a:bodyPr/>
          <a:lstStyle/>
          <a:p>
            <a:r>
              <a:rPr lang="en-US" altLang="en-US" sz="4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MASTER DAPT</a:t>
            </a:r>
          </a:p>
          <a:p>
            <a:endParaRPr lang="en-US" sz="4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4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Dr.AJU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AJAY</a:t>
            </a:r>
            <a:endParaRPr lang="en-US" sz="44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4995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127">
            <a:extLst>
              <a:ext uri="{FF2B5EF4-FFF2-40B4-BE49-F238E27FC236}">
                <a16:creationId xmlns:a16="http://schemas.microsoft.com/office/drawing/2014/main" id="{87C4D231-A62C-C04F-A6D5-4772BA4057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94" y="1528826"/>
            <a:ext cx="11939261" cy="4581023"/>
          </a:xfrm>
          <a:prstGeom prst="rect">
            <a:avLst/>
          </a:prstGeom>
          <a:solidFill>
            <a:srgbClr val="000000">
              <a:alpha val="33000"/>
            </a:srgb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relaxedInset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GB" sz="2300" b="1" dirty="0">
              <a:solidFill>
                <a:srgbClr val="FFFF00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3BFB415-D5A7-1C49-84C8-BFA2ECCF3BF4}"/>
              </a:ext>
            </a:extLst>
          </p:cNvPr>
          <p:cNvSpPr txBox="1">
            <a:spLocks/>
          </p:cNvSpPr>
          <p:nvPr/>
        </p:nvSpPr>
        <p:spPr>
          <a:xfrm>
            <a:off x="609600" y="137476"/>
            <a:ext cx="10128000" cy="124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219170" rtl="0" eaLnBrk="1" latinLnBrk="0" hangingPunct="1">
              <a:spcBef>
                <a:spcPct val="0"/>
              </a:spcBef>
              <a:buNone/>
              <a:defRPr sz="3733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Ultimaster Stent</a:t>
            </a:r>
            <a:endParaRPr lang="en-GB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202C83C-498C-834C-B2C2-34080DB8F5FB}"/>
              </a:ext>
            </a:extLst>
          </p:cNvPr>
          <p:cNvSpPr/>
          <p:nvPr/>
        </p:nvSpPr>
        <p:spPr bwMode="auto">
          <a:xfrm>
            <a:off x="348338" y="1858025"/>
            <a:ext cx="2740852" cy="1945060"/>
          </a:xfrm>
          <a:prstGeom prst="rect">
            <a:avLst/>
          </a:prstGeom>
          <a:solidFill>
            <a:srgbClr val="00D1DE">
              <a:alpha val="2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24384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 defTabSz="121914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ea typeface="ヒラギノ角ゴ Pro W3" pitchFamily="-111" charset="-128"/>
                <a:cs typeface="Arial" charset="0"/>
              </a:rPr>
              <a:t>Stent Platform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489213-0680-5043-99CC-097FE767AD72}"/>
              </a:ext>
            </a:extLst>
          </p:cNvPr>
          <p:cNvSpPr txBox="1"/>
          <p:nvPr/>
        </p:nvSpPr>
        <p:spPr>
          <a:xfrm>
            <a:off x="550816" y="2375882"/>
            <a:ext cx="2335896" cy="16519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Cell 2-link Design</a:t>
            </a:r>
          </a:p>
          <a:p>
            <a:pPr lvl="0" algn="ctr" defTabSz="1219140" fontAlgn="base">
              <a:spcBef>
                <a:spcPts val="800"/>
              </a:spcBef>
              <a:spcAft>
                <a:spcPct val="0"/>
              </a:spcAft>
            </a:pPr>
            <a:r>
              <a:rPr lang="en-US" sz="1867" b="1" dirty="0">
                <a:solidFill>
                  <a:srgbClr val="FFFFFF"/>
                </a:solidFill>
                <a:latin typeface="Arial" charset="0"/>
                <a:ea typeface="ヒラギノ角ゴ Pro W3"/>
                <a:cs typeface="Arial" charset="0"/>
              </a:rPr>
              <a:t>CoCr L-605 Alloy</a:t>
            </a:r>
          </a:p>
          <a:p>
            <a:pPr lvl="0" algn="ctr" defTabSz="1219140" fontAlgn="base">
              <a:spcBef>
                <a:spcPts val="800"/>
              </a:spcBef>
              <a:spcAft>
                <a:spcPct val="0"/>
              </a:spcAft>
              <a:buClr>
                <a:srgbClr val="00D1DE"/>
              </a:buClr>
            </a:pPr>
            <a:r>
              <a:rPr lang="en-US" sz="1867" dirty="0">
                <a:solidFill>
                  <a:srgbClr val="FFFFFF"/>
                </a:solidFill>
                <a:latin typeface="Arial" charset="0"/>
                <a:ea typeface="ヒラギノ角ゴ Pro W3"/>
                <a:cs typeface="Arial" charset="0"/>
              </a:rPr>
              <a:t>Strut thickness: </a:t>
            </a:r>
            <a:br>
              <a:rPr lang="en-US" sz="1867" dirty="0">
                <a:solidFill>
                  <a:srgbClr val="FFFFFF"/>
                </a:solidFill>
                <a:latin typeface="Arial" charset="0"/>
                <a:ea typeface="ヒラギノ角ゴ Pro W3"/>
                <a:cs typeface="Arial" charset="0"/>
              </a:rPr>
            </a:br>
            <a:r>
              <a:rPr lang="el-GR" sz="1867" dirty="0">
                <a:solidFill>
                  <a:srgbClr val="FFFFFF"/>
                </a:solidFill>
                <a:latin typeface="Arial" charset="0"/>
                <a:ea typeface="ヒラギノ角ゴ Pro W3"/>
                <a:cs typeface="Arial" charset="0"/>
              </a:rPr>
              <a:t>8</a:t>
            </a:r>
            <a:r>
              <a:rPr lang="it-IT" sz="1867" dirty="0">
                <a:solidFill>
                  <a:srgbClr val="FFFFFF"/>
                </a:solidFill>
                <a:latin typeface="Arial" charset="0"/>
                <a:ea typeface="ヒラギノ角ゴ Pro W3"/>
                <a:cs typeface="Arial" charset="0"/>
              </a:rPr>
              <a:t>0</a:t>
            </a:r>
            <a:r>
              <a:rPr lang="el-GR" sz="1867" dirty="0">
                <a:solidFill>
                  <a:srgbClr val="FFFFFF"/>
                </a:solidFill>
                <a:latin typeface="Arial" charset="0"/>
                <a:ea typeface="ヒラギノ角ゴ Pro W3"/>
                <a:cs typeface="Arial" charset="0"/>
              </a:rPr>
              <a:t> μ</a:t>
            </a:r>
            <a:r>
              <a:rPr lang="en-US" sz="1867" dirty="0">
                <a:solidFill>
                  <a:srgbClr val="FFFFFF"/>
                </a:solidFill>
                <a:latin typeface="Arial" charset="0"/>
                <a:ea typeface="ヒラギノ角ゴ Pro W3"/>
                <a:cs typeface="Arial" charset="0"/>
              </a:rPr>
              <a:t>m</a:t>
            </a:r>
          </a:p>
          <a:p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ABA82A-5FBE-524A-BCA5-15E1103FFF3A}"/>
              </a:ext>
            </a:extLst>
          </p:cNvPr>
          <p:cNvSpPr/>
          <p:nvPr/>
        </p:nvSpPr>
        <p:spPr>
          <a:xfrm rot="10800000">
            <a:off x="335983" y="3843145"/>
            <a:ext cx="2753207" cy="1807275"/>
          </a:xfrm>
          <a:prstGeom prst="rect">
            <a:avLst/>
          </a:prstGeom>
          <a:blipFill>
            <a:blip r:embed="rId2"/>
            <a:stretch>
              <a:fillRect l="-5128" t="-4000" r="-5128" b="-5254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テキスト ボックス 16">
            <a:extLst>
              <a:ext uri="{FF2B5EF4-FFF2-40B4-BE49-F238E27FC236}">
                <a16:creationId xmlns:a16="http://schemas.microsoft.com/office/drawing/2014/main" id="{C4EDE405-B5E8-6044-A613-C3EDC2CC7D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982" y="3843145"/>
            <a:ext cx="61266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ja-JP" sz="2000" dirty="0">
                <a:solidFill>
                  <a:srgbClr val="000000"/>
                </a:solidFill>
                <a:latin typeface="+mj-lt"/>
              </a:rPr>
              <a:t>2</a:t>
            </a:r>
            <a:r>
              <a:rPr lang="en-US" altLang="ja-JP" sz="1400" dirty="0">
                <a:solidFill>
                  <a:srgbClr val="000000"/>
                </a:solidFill>
                <a:latin typeface="+mj-lt"/>
              </a:rPr>
              <a:t>-</a:t>
            </a:r>
            <a:r>
              <a:rPr lang="en-US" altLang="ja-JP" sz="1100" dirty="0">
                <a:solidFill>
                  <a:srgbClr val="000000"/>
                </a:solidFill>
                <a:latin typeface="+mj-lt"/>
              </a:rPr>
              <a:t>link</a:t>
            </a:r>
            <a:endParaRPr lang="ja-JP" altLang="en-US" sz="2000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3CC6943-CD26-1745-9F30-8BF26387756E}"/>
              </a:ext>
            </a:extLst>
          </p:cNvPr>
          <p:cNvSpPr/>
          <p:nvPr/>
        </p:nvSpPr>
        <p:spPr bwMode="auto">
          <a:xfrm>
            <a:off x="6047239" y="1858025"/>
            <a:ext cx="2740852" cy="1945060"/>
          </a:xfrm>
          <a:prstGeom prst="rect">
            <a:avLst/>
          </a:prstGeom>
          <a:solidFill>
            <a:srgbClr val="00D1DE">
              <a:alpha val="2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24384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 defTabSz="121914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ea typeface="ヒラギノ角ゴ Pro W3" pitchFamily="-111" charset="-128"/>
                <a:cs typeface="Arial" charset="0"/>
              </a:rPr>
              <a:t>Polymer Coating</a:t>
            </a:r>
          </a:p>
          <a:p>
            <a:pPr algn="r" defTabSz="121914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3BD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ヒラギノ角ゴ Pro W3" pitchFamily="-111" charset="-128"/>
              <a:cs typeface="Arial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3A751A7-A84B-E443-A63A-067FB3DF5925}"/>
              </a:ext>
            </a:extLst>
          </p:cNvPr>
          <p:cNvSpPr txBox="1"/>
          <p:nvPr/>
        </p:nvSpPr>
        <p:spPr>
          <a:xfrm>
            <a:off x="5971537" y="2391273"/>
            <a:ext cx="2956257" cy="16927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Abluminal, </a:t>
            </a:r>
            <a:r>
              <a:rPr lang="en-GB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PDLLA-PCL 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gradient coating</a:t>
            </a:r>
          </a:p>
          <a:p>
            <a:pPr algn="ctr"/>
            <a:endParaRPr lang="en-US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Simultaneous polymer 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resorption and drug release </a:t>
            </a:r>
          </a:p>
          <a:p>
            <a:pPr algn="ctr"/>
            <a:r>
              <a:rPr lang="en-GB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sz="16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3-4 months</a:t>
            </a:r>
            <a:endParaRPr lang="en-GB" sz="1600" b="1" u="sng" baseline="30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272A08E-7106-5E41-A614-EEC6AA9D5A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811" y="3827406"/>
            <a:ext cx="2763193" cy="1807275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E6880CA6-C9F4-AE46-8CDE-D805402649B4}"/>
              </a:ext>
            </a:extLst>
          </p:cNvPr>
          <p:cNvSpPr/>
          <p:nvPr/>
        </p:nvSpPr>
        <p:spPr bwMode="auto">
          <a:xfrm>
            <a:off x="3164892" y="1858988"/>
            <a:ext cx="2740852" cy="1945060"/>
          </a:xfrm>
          <a:prstGeom prst="rect">
            <a:avLst/>
          </a:prstGeom>
          <a:solidFill>
            <a:srgbClr val="00D1DE">
              <a:alpha val="2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24384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 defTabSz="121914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ea typeface="ヒラギノ角ゴ Pro W3" pitchFamily="-111" charset="-128"/>
                <a:cs typeface="Arial" charset="0"/>
              </a:rPr>
              <a:t>Drug</a:t>
            </a:r>
          </a:p>
          <a:p>
            <a:pPr algn="r" defTabSz="121914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3BD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ヒラギノ角ゴ Pro W3" pitchFamily="-111" charset="-128"/>
              <a:cs typeface="Arial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1CD468F-E72C-5340-B4E0-DE61A5021592}"/>
              </a:ext>
            </a:extLst>
          </p:cNvPr>
          <p:cNvSpPr/>
          <p:nvPr/>
        </p:nvSpPr>
        <p:spPr bwMode="auto">
          <a:xfrm>
            <a:off x="8992278" y="1874498"/>
            <a:ext cx="2740852" cy="1945060"/>
          </a:xfrm>
          <a:prstGeom prst="rect">
            <a:avLst/>
          </a:prstGeom>
          <a:solidFill>
            <a:srgbClr val="00D1DE">
              <a:alpha val="2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21920" tIns="24384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 defTabSz="1219140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Arial" charset="0"/>
                <a:ea typeface="ヒラギノ角ゴ Pro W3" pitchFamily="-111" charset="-128"/>
                <a:cs typeface="Arial" charset="0"/>
              </a:rPr>
              <a:t>CE Marks</a:t>
            </a:r>
          </a:p>
          <a:p>
            <a:pPr algn="r" defTabSz="121914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F3BD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ea typeface="ヒラギノ角ゴ Pro W3" pitchFamily="-111" charset="-128"/>
              <a:cs typeface="Arial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4FFE9F4-18E5-3C4A-86FB-E33497F60D79}"/>
              </a:ext>
            </a:extLst>
          </p:cNvPr>
          <p:cNvSpPr txBox="1"/>
          <p:nvPr/>
        </p:nvSpPr>
        <p:spPr>
          <a:xfrm>
            <a:off x="3231078" y="3083192"/>
            <a:ext cx="25362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3.9 μ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g/mm stent length</a:t>
            </a:r>
            <a:endParaRPr lang="en-US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20D6120-3A5E-BA47-9601-47124F440513}"/>
              </a:ext>
            </a:extLst>
          </p:cNvPr>
          <p:cNvSpPr txBox="1"/>
          <p:nvPr/>
        </p:nvSpPr>
        <p:spPr>
          <a:xfrm>
            <a:off x="3836672" y="2588613"/>
            <a:ext cx="14165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Sirolimus</a:t>
            </a:r>
          </a:p>
          <a:p>
            <a:endPara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93BD4239-BF9C-7C43-ABC3-AF01A432678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4982" y="3843144"/>
            <a:ext cx="2750761" cy="1807275"/>
          </a:xfrm>
          <a:prstGeom prst="rect">
            <a:avLst/>
          </a:prstGeom>
        </p:spPr>
      </p:pic>
      <p:grpSp>
        <p:nvGrpSpPr>
          <p:cNvPr id="77" name="Group 76">
            <a:extLst>
              <a:ext uri="{FF2B5EF4-FFF2-40B4-BE49-F238E27FC236}">
                <a16:creationId xmlns:a16="http://schemas.microsoft.com/office/drawing/2014/main" id="{1F7E9B65-1C98-F246-B6FA-446ED5639F13}"/>
              </a:ext>
            </a:extLst>
          </p:cNvPr>
          <p:cNvGrpSpPr/>
          <p:nvPr/>
        </p:nvGrpSpPr>
        <p:grpSpPr>
          <a:xfrm>
            <a:off x="9027125" y="3103729"/>
            <a:ext cx="2572703" cy="2627943"/>
            <a:chOff x="4011380" y="1252606"/>
            <a:chExt cx="3362234" cy="3210599"/>
          </a:xfrm>
        </p:grpSpPr>
        <p:sp>
          <p:nvSpPr>
            <p:cNvPr id="78" name="Freeform 2260">
              <a:extLst>
                <a:ext uri="{FF2B5EF4-FFF2-40B4-BE49-F238E27FC236}">
                  <a16:creationId xmlns:a16="http://schemas.microsoft.com/office/drawing/2014/main" id="{9E300A0A-EC01-674B-938B-E5B3E8FCA2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724870" y="2379707"/>
              <a:ext cx="482810" cy="471184"/>
            </a:xfrm>
            <a:custGeom>
              <a:avLst/>
              <a:gdLst>
                <a:gd name="T0" fmla="*/ 0 w 363"/>
                <a:gd name="T1" fmla="*/ 0 h 363"/>
                <a:gd name="T2" fmla="*/ 0 w 363"/>
                <a:gd name="T3" fmla="*/ 75 h 363"/>
                <a:gd name="T4" fmla="*/ 288 w 363"/>
                <a:gd name="T5" fmla="*/ 363 h 363"/>
                <a:gd name="T6" fmla="*/ 363 w 363"/>
                <a:gd name="T7" fmla="*/ 363 h 363"/>
                <a:gd name="T8" fmla="*/ 341 w 363"/>
                <a:gd name="T9" fmla="*/ 242 h 363"/>
                <a:gd name="T10" fmla="*/ 341 w 363"/>
                <a:gd name="T11" fmla="*/ 241 h 363"/>
                <a:gd name="T12" fmla="*/ 338 w 363"/>
                <a:gd name="T13" fmla="*/ 235 h 363"/>
                <a:gd name="T14" fmla="*/ 338 w 363"/>
                <a:gd name="T15" fmla="*/ 233 h 363"/>
                <a:gd name="T16" fmla="*/ 335 w 363"/>
                <a:gd name="T17" fmla="*/ 227 h 363"/>
                <a:gd name="T18" fmla="*/ 334 w 363"/>
                <a:gd name="T19" fmla="*/ 224 h 363"/>
                <a:gd name="T20" fmla="*/ 332 w 363"/>
                <a:gd name="T21" fmla="*/ 220 h 363"/>
                <a:gd name="T22" fmla="*/ 330 w 363"/>
                <a:gd name="T23" fmla="*/ 215 h 363"/>
                <a:gd name="T24" fmla="*/ 329 w 363"/>
                <a:gd name="T25" fmla="*/ 212 h 363"/>
                <a:gd name="T26" fmla="*/ 326 w 363"/>
                <a:gd name="T27" fmla="*/ 207 h 363"/>
                <a:gd name="T28" fmla="*/ 326 w 363"/>
                <a:gd name="T29" fmla="*/ 205 h 363"/>
                <a:gd name="T30" fmla="*/ 322 w 363"/>
                <a:gd name="T31" fmla="*/ 199 h 363"/>
                <a:gd name="T32" fmla="*/ 322 w 363"/>
                <a:gd name="T33" fmla="*/ 199 h 363"/>
                <a:gd name="T34" fmla="*/ 165 w 363"/>
                <a:gd name="T35" fmla="*/ 41 h 363"/>
                <a:gd name="T36" fmla="*/ 164 w 363"/>
                <a:gd name="T37" fmla="*/ 41 h 363"/>
                <a:gd name="T38" fmla="*/ 158 w 363"/>
                <a:gd name="T39" fmla="*/ 38 h 363"/>
                <a:gd name="T40" fmla="*/ 156 w 363"/>
                <a:gd name="T41" fmla="*/ 37 h 363"/>
                <a:gd name="T42" fmla="*/ 151 w 363"/>
                <a:gd name="T43" fmla="*/ 34 h 363"/>
                <a:gd name="T44" fmla="*/ 148 w 363"/>
                <a:gd name="T45" fmla="*/ 33 h 363"/>
                <a:gd name="T46" fmla="*/ 144 w 363"/>
                <a:gd name="T47" fmla="*/ 31 h 363"/>
                <a:gd name="T48" fmla="*/ 139 w 363"/>
                <a:gd name="T49" fmla="*/ 29 h 363"/>
                <a:gd name="T50" fmla="*/ 136 w 363"/>
                <a:gd name="T51" fmla="*/ 28 h 363"/>
                <a:gd name="T52" fmla="*/ 130 w 363"/>
                <a:gd name="T53" fmla="*/ 25 h 363"/>
                <a:gd name="T54" fmla="*/ 129 w 363"/>
                <a:gd name="T55" fmla="*/ 25 h 363"/>
                <a:gd name="T56" fmla="*/ 122 w 363"/>
                <a:gd name="T57" fmla="*/ 22 h 363"/>
                <a:gd name="T58" fmla="*/ 121 w 363"/>
                <a:gd name="T59" fmla="*/ 22 h 363"/>
                <a:gd name="T60" fmla="*/ 0 w 363"/>
                <a:gd name="T61" fmla="*/ 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3" h="363">
                  <a:moveTo>
                    <a:pt x="0" y="0"/>
                  </a:moveTo>
                  <a:cubicBezTo>
                    <a:pt x="0" y="75"/>
                    <a:pt x="0" y="75"/>
                    <a:pt x="0" y="75"/>
                  </a:cubicBezTo>
                  <a:cubicBezTo>
                    <a:pt x="158" y="78"/>
                    <a:pt x="285" y="205"/>
                    <a:pt x="288" y="363"/>
                  </a:cubicBezTo>
                  <a:cubicBezTo>
                    <a:pt x="363" y="363"/>
                    <a:pt x="363" y="363"/>
                    <a:pt x="363" y="363"/>
                  </a:cubicBezTo>
                  <a:cubicBezTo>
                    <a:pt x="363" y="320"/>
                    <a:pt x="355" y="280"/>
                    <a:pt x="341" y="242"/>
                  </a:cubicBezTo>
                  <a:cubicBezTo>
                    <a:pt x="341" y="241"/>
                    <a:pt x="341" y="241"/>
                    <a:pt x="341" y="241"/>
                  </a:cubicBezTo>
                  <a:cubicBezTo>
                    <a:pt x="340" y="239"/>
                    <a:pt x="339" y="237"/>
                    <a:pt x="338" y="235"/>
                  </a:cubicBezTo>
                  <a:cubicBezTo>
                    <a:pt x="338" y="234"/>
                    <a:pt x="338" y="233"/>
                    <a:pt x="338" y="233"/>
                  </a:cubicBezTo>
                  <a:cubicBezTo>
                    <a:pt x="337" y="231"/>
                    <a:pt x="336" y="229"/>
                    <a:pt x="335" y="227"/>
                  </a:cubicBezTo>
                  <a:cubicBezTo>
                    <a:pt x="335" y="226"/>
                    <a:pt x="335" y="225"/>
                    <a:pt x="334" y="224"/>
                  </a:cubicBezTo>
                  <a:cubicBezTo>
                    <a:pt x="333" y="222"/>
                    <a:pt x="333" y="221"/>
                    <a:pt x="332" y="220"/>
                  </a:cubicBezTo>
                  <a:cubicBezTo>
                    <a:pt x="332" y="218"/>
                    <a:pt x="331" y="217"/>
                    <a:pt x="330" y="215"/>
                  </a:cubicBezTo>
                  <a:cubicBezTo>
                    <a:pt x="330" y="214"/>
                    <a:pt x="329" y="213"/>
                    <a:pt x="329" y="212"/>
                  </a:cubicBezTo>
                  <a:cubicBezTo>
                    <a:pt x="328" y="211"/>
                    <a:pt x="327" y="209"/>
                    <a:pt x="326" y="207"/>
                  </a:cubicBezTo>
                  <a:cubicBezTo>
                    <a:pt x="326" y="206"/>
                    <a:pt x="326" y="206"/>
                    <a:pt x="326" y="205"/>
                  </a:cubicBezTo>
                  <a:cubicBezTo>
                    <a:pt x="324" y="203"/>
                    <a:pt x="323" y="201"/>
                    <a:pt x="322" y="199"/>
                  </a:cubicBezTo>
                  <a:cubicBezTo>
                    <a:pt x="322" y="199"/>
                    <a:pt x="322" y="199"/>
                    <a:pt x="322" y="199"/>
                  </a:cubicBezTo>
                  <a:cubicBezTo>
                    <a:pt x="287" y="131"/>
                    <a:pt x="232" y="76"/>
                    <a:pt x="165" y="41"/>
                  </a:cubicBezTo>
                  <a:cubicBezTo>
                    <a:pt x="164" y="41"/>
                    <a:pt x="164" y="41"/>
                    <a:pt x="164" y="41"/>
                  </a:cubicBezTo>
                  <a:cubicBezTo>
                    <a:pt x="162" y="40"/>
                    <a:pt x="160" y="39"/>
                    <a:pt x="158" y="38"/>
                  </a:cubicBezTo>
                  <a:cubicBezTo>
                    <a:pt x="157" y="37"/>
                    <a:pt x="157" y="37"/>
                    <a:pt x="156" y="37"/>
                  </a:cubicBezTo>
                  <a:cubicBezTo>
                    <a:pt x="154" y="36"/>
                    <a:pt x="153" y="35"/>
                    <a:pt x="151" y="34"/>
                  </a:cubicBezTo>
                  <a:cubicBezTo>
                    <a:pt x="150" y="34"/>
                    <a:pt x="149" y="33"/>
                    <a:pt x="148" y="33"/>
                  </a:cubicBezTo>
                  <a:cubicBezTo>
                    <a:pt x="146" y="32"/>
                    <a:pt x="145" y="32"/>
                    <a:pt x="144" y="31"/>
                  </a:cubicBezTo>
                  <a:cubicBezTo>
                    <a:pt x="142" y="30"/>
                    <a:pt x="141" y="30"/>
                    <a:pt x="139" y="29"/>
                  </a:cubicBezTo>
                  <a:cubicBezTo>
                    <a:pt x="138" y="29"/>
                    <a:pt x="137" y="28"/>
                    <a:pt x="136" y="28"/>
                  </a:cubicBezTo>
                  <a:cubicBezTo>
                    <a:pt x="134" y="27"/>
                    <a:pt x="132" y="26"/>
                    <a:pt x="130" y="25"/>
                  </a:cubicBezTo>
                  <a:cubicBezTo>
                    <a:pt x="130" y="25"/>
                    <a:pt x="129" y="25"/>
                    <a:pt x="129" y="25"/>
                  </a:cubicBezTo>
                  <a:cubicBezTo>
                    <a:pt x="126" y="24"/>
                    <a:pt x="124" y="23"/>
                    <a:pt x="122" y="22"/>
                  </a:cubicBezTo>
                  <a:cubicBezTo>
                    <a:pt x="121" y="22"/>
                    <a:pt x="121" y="22"/>
                    <a:pt x="121" y="22"/>
                  </a:cubicBezTo>
                  <a:cubicBezTo>
                    <a:pt x="83" y="8"/>
                    <a:pt x="43" y="0"/>
                    <a:pt x="0" y="0"/>
                  </a:cubicBezTo>
                </a:path>
              </a:pathLst>
            </a:custGeom>
            <a:solidFill>
              <a:srgbClr val="DBEEF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2000" b="1" dirty="0"/>
            </a:p>
          </p:txBody>
        </p:sp>
        <p:sp>
          <p:nvSpPr>
            <p:cNvPr id="79" name="Freeform 2261">
              <a:extLst>
                <a:ext uri="{FF2B5EF4-FFF2-40B4-BE49-F238E27FC236}">
                  <a16:creationId xmlns:a16="http://schemas.microsoft.com/office/drawing/2014/main" id="{9544DB33-A18D-C442-9012-C6FD6AC2449E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6775" y="2867259"/>
              <a:ext cx="670903" cy="470015"/>
            </a:xfrm>
            <a:custGeom>
              <a:avLst/>
              <a:gdLst>
                <a:gd name="T0" fmla="*/ 504 w 504"/>
                <a:gd name="T1" fmla="*/ 0 h 363"/>
                <a:gd name="T2" fmla="*/ 429 w 504"/>
                <a:gd name="T3" fmla="*/ 0 h 363"/>
                <a:gd name="T4" fmla="*/ 135 w 504"/>
                <a:gd name="T5" fmla="*/ 287 h 363"/>
                <a:gd name="T6" fmla="*/ 29 w 504"/>
                <a:gd name="T7" fmla="*/ 267 h 363"/>
                <a:gd name="T8" fmla="*/ 0 w 504"/>
                <a:gd name="T9" fmla="*/ 337 h 363"/>
                <a:gd name="T10" fmla="*/ 48 w 504"/>
                <a:gd name="T11" fmla="*/ 352 h 363"/>
                <a:gd name="T12" fmla="*/ 49 w 504"/>
                <a:gd name="T13" fmla="*/ 353 h 363"/>
                <a:gd name="T14" fmla="*/ 64 w 504"/>
                <a:gd name="T15" fmla="*/ 356 h 363"/>
                <a:gd name="T16" fmla="*/ 67 w 504"/>
                <a:gd name="T17" fmla="*/ 356 h 363"/>
                <a:gd name="T18" fmla="*/ 81 w 504"/>
                <a:gd name="T19" fmla="*/ 359 h 363"/>
                <a:gd name="T20" fmla="*/ 85 w 504"/>
                <a:gd name="T21" fmla="*/ 359 h 363"/>
                <a:gd name="T22" fmla="*/ 98 w 504"/>
                <a:gd name="T23" fmla="*/ 361 h 363"/>
                <a:gd name="T24" fmla="*/ 103 w 504"/>
                <a:gd name="T25" fmla="*/ 361 h 363"/>
                <a:gd name="T26" fmla="*/ 115 w 504"/>
                <a:gd name="T27" fmla="*/ 362 h 363"/>
                <a:gd name="T28" fmla="*/ 121 w 504"/>
                <a:gd name="T29" fmla="*/ 362 h 363"/>
                <a:gd name="T30" fmla="*/ 132 w 504"/>
                <a:gd name="T31" fmla="*/ 363 h 363"/>
                <a:gd name="T32" fmla="*/ 135 w 504"/>
                <a:gd name="T33" fmla="*/ 363 h 363"/>
                <a:gd name="T34" fmla="*/ 219 w 504"/>
                <a:gd name="T35" fmla="*/ 353 h 363"/>
                <a:gd name="T36" fmla="*/ 219 w 504"/>
                <a:gd name="T37" fmla="*/ 353 h 363"/>
                <a:gd name="T38" fmla="*/ 227 w 504"/>
                <a:gd name="T39" fmla="*/ 351 h 363"/>
                <a:gd name="T40" fmla="*/ 232 w 504"/>
                <a:gd name="T41" fmla="*/ 350 h 363"/>
                <a:gd name="T42" fmla="*/ 236 w 504"/>
                <a:gd name="T43" fmla="*/ 349 h 363"/>
                <a:gd name="T44" fmla="*/ 244 w 504"/>
                <a:gd name="T45" fmla="*/ 347 h 363"/>
                <a:gd name="T46" fmla="*/ 244 w 504"/>
                <a:gd name="T47" fmla="*/ 346 h 363"/>
                <a:gd name="T48" fmla="*/ 474 w 504"/>
                <a:gd name="T49" fmla="*/ 141 h 363"/>
                <a:gd name="T50" fmla="*/ 474 w 504"/>
                <a:gd name="T51" fmla="*/ 141 h 363"/>
                <a:gd name="T52" fmla="*/ 477 w 504"/>
                <a:gd name="T53" fmla="*/ 134 h 363"/>
                <a:gd name="T54" fmla="*/ 478 w 504"/>
                <a:gd name="T55" fmla="*/ 132 h 363"/>
                <a:gd name="T56" fmla="*/ 480 w 504"/>
                <a:gd name="T57" fmla="*/ 126 h 363"/>
                <a:gd name="T58" fmla="*/ 481 w 504"/>
                <a:gd name="T59" fmla="*/ 123 h 363"/>
                <a:gd name="T60" fmla="*/ 483 w 504"/>
                <a:gd name="T61" fmla="*/ 118 h 363"/>
                <a:gd name="T62" fmla="*/ 484 w 504"/>
                <a:gd name="T63" fmla="*/ 114 h 363"/>
                <a:gd name="T64" fmla="*/ 486 w 504"/>
                <a:gd name="T65" fmla="*/ 110 h 363"/>
                <a:gd name="T66" fmla="*/ 488 w 504"/>
                <a:gd name="T67" fmla="*/ 105 h 363"/>
                <a:gd name="T68" fmla="*/ 488 w 504"/>
                <a:gd name="T69" fmla="*/ 102 h 363"/>
                <a:gd name="T70" fmla="*/ 490 w 504"/>
                <a:gd name="T71" fmla="*/ 95 h 363"/>
                <a:gd name="T72" fmla="*/ 491 w 504"/>
                <a:gd name="T73" fmla="*/ 94 h 363"/>
                <a:gd name="T74" fmla="*/ 504 w 504"/>
                <a:gd name="T75" fmla="*/ 0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04" h="363">
                  <a:moveTo>
                    <a:pt x="504" y="0"/>
                  </a:moveTo>
                  <a:cubicBezTo>
                    <a:pt x="429" y="0"/>
                    <a:pt x="429" y="0"/>
                    <a:pt x="429" y="0"/>
                  </a:cubicBezTo>
                  <a:cubicBezTo>
                    <a:pt x="426" y="159"/>
                    <a:pt x="296" y="287"/>
                    <a:pt x="135" y="287"/>
                  </a:cubicBezTo>
                  <a:cubicBezTo>
                    <a:pt x="98" y="287"/>
                    <a:pt x="62" y="280"/>
                    <a:pt x="29" y="267"/>
                  </a:cubicBezTo>
                  <a:cubicBezTo>
                    <a:pt x="0" y="337"/>
                    <a:pt x="0" y="337"/>
                    <a:pt x="0" y="337"/>
                  </a:cubicBezTo>
                  <a:cubicBezTo>
                    <a:pt x="15" y="343"/>
                    <a:pt x="31" y="348"/>
                    <a:pt x="48" y="352"/>
                  </a:cubicBezTo>
                  <a:cubicBezTo>
                    <a:pt x="49" y="353"/>
                    <a:pt x="49" y="353"/>
                    <a:pt x="49" y="353"/>
                  </a:cubicBezTo>
                  <a:cubicBezTo>
                    <a:pt x="54" y="354"/>
                    <a:pt x="59" y="355"/>
                    <a:pt x="64" y="356"/>
                  </a:cubicBezTo>
                  <a:cubicBezTo>
                    <a:pt x="65" y="356"/>
                    <a:pt x="66" y="356"/>
                    <a:pt x="67" y="356"/>
                  </a:cubicBezTo>
                  <a:cubicBezTo>
                    <a:pt x="71" y="357"/>
                    <a:pt x="76" y="358"/>
                    <a:pt x="81" y="359"/>
                  </a:cubicBezTo>
                  <a:cubicBezTo>
                    <a:pt x="82" y="359"/>
                    <a:pt x="84" y="359"/>
                    <a:pt x="85" y="359"/>
                  </a:cubicBezTo>
                  <a:cubicBezTo>
                    <a:pt x="89" y="360"/>
                    <a:pt x="94" y="360"/>
                    <a:pt x="98" y="361"/>
                  </a:cubicBezTo>
                  <a:cubicBezTo>
                    <a:pt x="100" y="361"/>
                    <a:pt x="101" y="361"/>
                    <a:pt x="103" y="361"/>
                  </a:cubicBezTo>
                  <a:cubicBezTo>
                    <a:pt x="107" y="362"/>
                    <a:pt x="111" y="362"/>
                    <a:pt x="115" y="362"/>
                  </a:cubicBezTo>
                  <a:cubicBezTo>
                    <a:pt x="117" y="362"/>
                    <a:pt x="119" y="362"/>
                    <a:pt x="121" y="362"/>
                  </a:cubicBezTo>
                  <a:cubicBezTo>
                    <a:pt x="125" y="363"/>
                    <a:pt x="128" y="363"/>
                    <a:pt x="132" y="363"/>
                  </a:cubicBezTo>
                  <a:cubicBezTo>
                    <a:pt x="133" y="363"/>
                    <a:pt x="134" y="363"/>
                    <a:pt x="135" y="363"/>
                  </a:cubicBezTo>
                  <a:cubicBezTo>
                    <a:pt x="164" y="363"/>
                    <a:pt x="192" y="359"/>
                    <a:pt x="219" y="353"/>
                  </a:cubicBezTo>
                  <a:cubicBezTo>
                    <a:pt x="219" y="353"/>
                    <a:pt x="219" y="353"/>
                    <a:pt x="219" y="353"/>
                  </a:cubicBezTo>
                  <a:cubicBezTo>
                    <a:pt x="222" y="353"/>
                    <a:pt x="225" y="352"/>
                    <a:pt x="227" y="351"/>
                  </a:cubicBezTo>
                  <a:cubicBezTo>
                    <a:pt x="229" y="351"/>
                    <a:pt x="230" y="350"/>
                    <a:pt x="232" y="350"/>
                  </a:cubicBezTo>
                  <a:cubicBezTo>
                    <a:pt x="233" y="350"/>
                    <a:pt x="234" y="349"/>
                    <a:pt x="236" y="349"/>
                  </a:cubicBezTo>
                  <a:cubicBezTo>
                    <a:pt x="238" y="348"/>
                    <a:pt x="241" y="347"/>
                    <a:pt x="244" y="347"/>
                  </a:cubicBezTo>
                  <a:cubicBezTo>
                    <a:pt x="244" y="346"/>
                    <a:pt x="244" y="346"/>
                    <a:pt x="244" y="346"/>
                  </a:cubicBezTo>
                  <a:cubicBezTo>
                    <a:pt x="347" y="315"/>
                    <a:pt x="431" y="239"/>
                    <a:pt x="474" y="141"/>
                  </a:cubicBezTo>
                  <a:cubicBezTo>
                    <a:pt x="474" y="141"/>
                    <a:pt x="474" y="141"/>
                    <a:pt x="474" y="141"/>
                  </a:cubicBezTo>
                  <a:cubicBezTo>
                    <a:pt x="475" y="139"/>
                    <a:pt x="476" y="136"/>
                    <a:pt x="477" y="134"/>
                  </a:cubicBezTo>
                  <a:cubicBezTo>
                    <a:pt x="477" y="133"/>
                    <a:pt x="477" y="133"/>
                    <a:pt x="478" y="132"/>
                  </a:cubicBezTo>
                  <a:cubicBezTo>
                    <a:pt x="479" y="130"/>
                    <a:pt x="479" y="128"/>
                    <a:pt x="480" y="126"/>
                  </a:cubicBezTo>
                  <a:cubicBezTo>
                    <a:pt x="480" y="125"/>
                    <a:pt x="481" y="124"/>
                    <a:pt x="481" y="123"/>
                  </a:cubicBezTo>
                  <a:cubicBezTo>
                    <a:pt x="482" y="121"/>
                    <a:pt x="482" y="120"/>
                    <a:pt x="483" y="118"/>
                  </a:cubicBezTo>
                  <a:cubicBezTo>
                    <a:pt x="484" y="117"/>
                    <a:pt x="484" y="115"/>
                    <a:pt x="484" y="114"/>
                  </a:cubicBezTo>
                  <a:cubicBezTo>
                    <a:pt x="485" y="113"/>
                    <a:pt x="485" y="112"/>
                    <a:pt x="486" y="110"/>
                  </a:cubicBezTo>
                  <a:cubicBezTo>
                    <a:pt x="486" y="108"/>
                    <a:pt x="487" y="107"/>
                    <a:pt x="488" y="105"/>
                  </a:cubicBezTo>
                  <a:cubicBezTo>
                    <a:pt x="488" y="104"/>
                    <a:pt x="488" y="103"/>
                    <a:pt x="488" y="102"/>
                  </a:cubicBezTo>
                  <a:cubicBezTo>
                    <a:pt x="489" y="100"/>
                    <a:pt x="490" y="98"/>
                    <a:pt x="490" y="95"/>
                  </a:cubicBezTo>
                  <a:cubicBezTo>
                    <a:pt x="491" y="94"/>
                    <a:pt x="491" y="94"/>
                    <a:pt x="491" y="94"/>
                  </a:cubicBezTo>
                  <a:cubicBezTo>
                    <a:pt x="499" y="64"/>
                    <a:pt x="504" y="32"/>
                    <a:pt x="504" y="0"/>
                  </a:cubicBezTo>
                </a:path>
              </a:pathLst>
            </a:custGeom>
            <a:solidFill>
              <a:srgbClr val="FFEC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2000" b="1" dirty="0"/>
            </a:p>
          </p:txBody>
        </p:sp>
        <p:sp>
          <p:nvSpPr>
            <p:cNvPr id="80" name="Freeform 2262">
              <a:extLst>
                <a:ext uri="{FF2B5EF4-FFF2-40B4-BE49-F238E27FC236}">
                  <a16:creationId xmlns:a16="http://schemas.microsoft.com/office/drawing/2014/main" id="{D0AFB0FC-053D-A949-9701-A683B3696953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5286" y="2682526"/>
              <a:ext cx="335452" cy="614995"/>
            </a:xfrm>
            <a:custGeom>
              <a:avLst/>
              <a:gdLst>
                <a:gd name="T0" fmla="*/ 26 w 252"/>
                <a:gd name="T1" fmla="*/ 0 h 474"/>
                <a:gd name="T2" fmla="*/ 15 w 252"/>
                <a:gd name="T3" fmla="*/ 31 h 474"/>
                <a:gd name="T4" fmla="*/ 15 w 252"/>
                <a:gd name="T5" fmla="*/ 32 h 474"/>
                <a:gd name="T6" fmla="*/ 11 w 252"/>
                <a:gd name="T7" fmla="*/ 47 h 474"/>
                <a:gd name="T8" fmla="*/ 10 w 252"/>
                <a:gd name="T9" fmla="*/ 50 h 474"/>
                <a:gd name="T10" fmla="*/ 7 w 252"/>
                <a:gd name="T11" fmla="*/ 64 h 474"/>
                <a:gd name="T12" fmla="*/ 7 w 252"/>
                <a:gd name="T13" fmla="*/ 67 h 474"/>
                <a:gd name="T14" fmla="*/ 4 w 252"/>
                <a:gd name="T15" fmla="*/ 81 h 474"/>
                <a:gd name="T16" fmla="*/ 4 w 252"/>
                <a:gd name="T17" fmla="*/ 85 h 474"/>
                <a:gd name="T18" fmla="*/ 2 w 252"/>
                <a:gd name="T19" fmla="*/ 98 h 474"/>
                <a:gd name="T20" fmla="*/ 2 w 252"/>
                <a:gd name="T21" fmla="*/ 103 h 474"/>
                <a:gd name="T22" fmla="*/ 1 w 252"/>
                <a:gd name="T23" fmla="*/ 115 h 474"/>
                <a:gd name="T24" fmla="*/ 1 w 252"/>
                <a:gd name="T25" fmla="*/ 121 h 474"/>
                <a:gd name="T26" fmla="*/ 0 w 252"/>
                <a:gd name="T27" fmla="*/ 132 h 474"/>
                <a:gd name="T28" fmla="*/ 0 w 252"/>
                <a:gd name="T29" fmla="*/ 136 h 474"/>
                <a:gd name="T30" fmla="*/ 0 w 252"/>
                <a:gd name="T31" fmla="*/ 142 h 474"/>
                <a:gd name="T32" fmla="*/ 1 w 252"/>
                <a:gd name="T33" fmla="*/ 146 h 474"/>
                <a:gd name="T34" fmla="*/ 1 w 252"/>
                <a:gd name="T35" fmla="*/ 153 h 474"/>
                <a:gd name="T36" fmla="*/ 1 w 252"/>
                <a:gd name="T37" fmla="*/ 159 h 474"/>
                <a:gd name="T38" fmla="*/ 2 w 252"/>
                <a:gd name="T39" fmla="*/ 168 h 474"/>
                <a:gd name="T40" fmla="*/ 2 w 252"/>
                <a:gd name="T41" fmla="*/ 175 h 474"/>
                <a:gd name="T42" fmla="*/ 3 w 252"/>
                <a:gd name="T43" fmla="*/ 180 h 474"/>
                <a:gd name="T44" fmla="*/ 4 w 252"/>
                <a:gd name="T45" fmla="*/ 188 h 474"/>
                <a:gd name="T46" fmla="*/ 5 w 252"/>
                <a:gd name="T47" fmla="*/ 192 h 474"/>
                <a:gd name="T48" fmla="*/ 7 w 252"/>
                <a:gd name="T49" fmla="*/ 203 h 474"/>
                <a:gd name="T50" fmla="*/ 7 w 252"/>
                <a:gd name="T51" fmla="*/ 207 h 474"/>
                <a:gd name="T52" fmla="*/ 13 w 252"/>
                <a:gd name="T53" fmla="*/ 231 h 474"/>
                <a:gd name="T54" fmla="*/ 13 w 252"/>
                <a:gd name="T55" fmla="*/ 232 h 474"/>
                <a:gd name="T56" fmla="*/ 223 w 252"/>
                <a:gd name="T57" fmla="*/ 474 h 474"/>
                <a:gd name="T58" fmla="*/ 252 w 252"/>
                <a:gd name="T59" fmla="*/ 404 h 474"/>
                <a:gd name="T60" fmla="*/ 76 w 252"/>
                <a:gd name="T61" fmla="*/ 136 h 474"/>
                <a:gd name="T62" fmla="*/ 96 w 252"/>
                <a:gd name="T63" fmla="*/ 29 h 474"/>
                <a:gd name="T64" fmla="*/ 26 w 252"/>
                <a:gd name="T65" fmla="*/ 0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52" h="474">
                  <a:moveTo>
                    <a:pt x="26" y="0"/>
                  </a:moveTo>
                  <a:cubicBezTo>
                    <a:pt x="22" y="10"/>
                    <a:pt x="18" y="21"/>
                    <a:pt x="15" y="31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4" y="37"/>
                    <a:pt x="12" y="42"/>
                    <a:pt x="11" y="47"/>
                  </a:cubicBezTo>
                  <a:cubicBezTo>
                    <a:pt x="11" y="48"/>
                    <a:pt x="11" y="49"/>
                    <a:pt x="10" y="50"/>
                  </a:cubicBezTo>
                  <a:cubicBezTo>
                    <a:pt x="9" y="54"/>
                    <a:pt x="8" y="59"/>
                    <a:pt x="7" y="64"/>
                  </a:cubicBezTo>
                  <a:cubicBezTo>
                    <a:pt x="7" y="65"/>
                    <a:pt x="7" y="66"/>
                    <a:pt x="7" y="67"/>
                  </a:cubicBezTo>
                  <a:cubicBezTo>
                    <a:pt x="6" y="72"/>
                    <a:pt x="5" y="76"/>
                    <a:pt x="4" y="81"/>
                  </a:cubicBezTo>
                  <a:cubicBezTo>
                    <a:pt x="4" y="82"/>
                    <a:pt x="4" y="84"/>
                    <a:pt x="4" y="85"/>
                  </a:cubicBezTo>
                  <a:cubicBezTo>
                    <a:pt x="3" y="90"/>
                    <a:pt x="3" y="94"/>
                    <a:pt x="2" y="98"/>
                  </a:cubicBezTo>
                  <a:cubicBezTo>
                    <a:pt x="2" y="100"/>
                    <a:pt x="2" y="102"/>
                    <a:pt x="2" y="103"/>
                  </a:cubicBezTo>
                  <a:cubicBezTo>
                    <a:pt x="1" y="107"/>
                    <a:pt x="1" y="111"/>
                    <a:pt x="1" y="115"/>
                  </a:cubicBezTo>
                  <a:cubicBezTo>
                    <a:pt x="1" y="117"/>
                    <a:pt x="1" y="119"/>
                    <a:pt x="1" y="121"/>
                  </a:cubicBezTo>
                  <a:cubicBezTo>
                    <a:pt x="1" y="125"/>
                    <a:pt x="0" y="129"/>
                    <a:pt x="0" y="132"/>
                  </a:cubicBezTo>
                  <a:cubicBezTo>
                    <a:pt x="0" y="133"/>
                    <a:pt x="0" y="134"/>
                    <a:pt x="0" y="136"/>
                  </a:cubicBezTo>
                  <a:cubicBezTo>
                    <a:pt x="0" y="138"/>
                    <a:pt x="0" y="140"/>
                    <a:pt x="0" y="142"/>
                  </a:cubicBezTo>
                  <a:cubicBezTo>
                    <a:pt x="0" y="143"/>
                    <a:pt x="0" y="145"/>
                    <a:pt x="1" y="146"/>
                  </a:cubicBezTo>
                  <a:cubicBezTo>
                    <a:pt x="1" y="149"/>
                    <a:pt x="1" y="151"/>
                    <a:pt x="1" y="153"/>
                  </a:cubicBezTo>
                  <a:cubicBezTo>
                    <a:pt x="1" y="155"/>
                    <a:pt x="1" y="157"/>
                    <a:pt x="1" y="159"/>
                  </a:cubicBezTo>
                  <a:cubicBezTo>
                    <a:pt x="1" y="162"/>
                    <a:pt x="2" y="165"/>
                    <a:pt x="2" y="168"/>
                  </a:cubicBezTo>
                  <a:cubicBezTo>
                    <a:pt x="2" y="170"/>
                    <a:pt x="2" y="173"/>
                    <a:pt x="2" y="175"/>
                  </a:cubicBezTo>
                  <a:cubicBezTo>
                    <a:pt x="3" y="177"/>
                    <a:pt x="3" y="179"/>
                    <a:pt x="3" y="180"/>
                  </a:cubicBezTo>
                  <a:cubicBezTo>
                    <a:pt x="3" y="183"/>
                    <a:pt x="4" y="186"/>
                    <a:pt x="4" y="188"/>
                  </a:cubicBezTo>
                  <a:cubicBezTo>
                    <a:pt x="4" y="190"/>
                    <a:pt x="4" y="191"/>
                    <a:pt x="5" y="192"/>
                  </a:cubicBezTo>
                  <a:cubicBezTo>
                    <a:pt x="5" y="196"/>
                    <a:pt x="6" y="200"/>
                    <a:pt x="7" y="203"/>
                  </a:cubicBezTo>
                  <a:cubicBezTo>
                    <a:pt x="7" y="204"/>
                    <a:pt x="7" y="205"/>
                    <a:pt x="7" y="207"/>
                  </a:cubicBezTo>
                  <a:cubicBezTo>
                    <a:pt x="9" y="215"/>
                    <a:pt x="11" y="223"/>
                    <a:pt x="13" y="231"/>
                  </a:cubicBezTo>
                  <a:cubicBezTo>
                    <a:pt x="13" y="232"/>
                    <a:pt x="13" y="232"/>
                    <a:pt x="13" y="232"/>
                  </a:cubicBezTo>
                  <a:cubicBezTo>
                    <a:pt x="42" y="341"/>
                    <a:pt x="121" y="430"/>
                    <a:pt x="223" y="474"/>
                  </a:cubicBezTo>
                  <a:cubicBezTo>
                    <a:pt x="252" y="404"/>
                    <a:pt x="252" y="404"/>
                    <a:pt x="252" y="404"/>
                  </a:cubicBezTo>
                  <a:cubicBezTo>
                    <a:pt x="148" y="359"/>
                    <a:pt x="76" y="256"/>
                    <a:pt x="76" y="136"/>
                  </a:cubicBezTo>
                  <a:cubicBezTo>
                    <a:pt x="76" y="98"/>
                    <a:pt x="83" y="62"/>
                    <a:pt x="96" y="29"/>
                  </a:cubicBezTo>
                  <a:cubicBezTo>
                    <a:pt x="26" y="0"/>
                    <a:pt x="26" y="0"/>
                    <a:pt x="26" y="0"/>
                  </a:cubicBezTo>
                </a:path>
              </a:pathLst>
            </a:custGeom>
            <a:solidFill>
              <a:srgbClr val="D9F0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2000" b="1" dirty="0"/>
            </a:p>
          </p:txBody>
        </p:sp>
        <p:sp>
          <p:nvSpPr>
            <p:cNvPr id="81" name="Freeform 2263">
              <a:extLst>
                <a:ext uri="{FF2B5EF4-FFF2-40B4-BE49-F238E27FC236}">
                  <a16:creationId xmlns:a16="http://schemas.microsoft.com/office/drawing/2014/main" id="{CC401830-DC65-BF43-B4B5-322A5D43C3F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7217" y="2379707"/>
              <a:ext cx="443275" cy="326205"/>
            </a:xfrm>
            <a:custGeom>
              <a:avLst/>
              <a:gdLst>
                <a:gd name="T0" fmla="*/ 333 w 333"/>
                <a:gd name="T1" fmla="*/ 0 h 251"/>
                <a:gd name="T2" fmla="*/ 101 w 333"/>
                <a:gd name="T3" fmla="*/ 86 h 251"/>
                <a:gd name="T4" fmla="*/ 100 w 333"/>
                <a:gd name="T5" fmla="*/ 87 h 251"/>
                <a:gd name="T6" fmla="*/ 93 w 333"/>
                <a:gd name="T7" fmla="*/ 93 h 251"/>
                <a:gd name="T8" fmla="*/ 0 w 333"/>
                <a:gd name="T9" fmla="*/ 221 h 251"/>
                <a:gd name="T10" fmla="*/ 70 w 333"/>
                <a:gd name="T11" fmla="*/ 251 h 251"/>
                <a:gd name="T12" fmla="*/ 333 w 333"/>
                <a:gd name="T13" fmla="*/ 75 h 251"/>
                <a:gd name="T14" fmla="*/ 333 w 333"/>
                <a:gd name="T15" fmla="*/ 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3" h="251">
                  <a:moveTo>
                    <a:pt x="333" y="0"/>
                  </a:moveTo>
                  <a:cubicBezTo>
                    <a:pt x="245" y="1"/>
                    <a:pt x="164" y="33"/>
                    <a:pt x="101" y="86"/>
                  </a:cubicBezTo>
                  <a:cubicBezTo>
                    <a:pt x="101" y="86"/>
                    <a:pt x="100" y="87"/>
                    <a:pt x="100" y="87"/>
                  </a:cubicBezTo>
                  <a:cubicBezTo>
                    <a:pt x="97" y="89"/>
                    <a:pt x="95" y="91"/>
                    <a:pt x="93" y="93"/>
                  </a:cubicBezTo>
                  <a:cubicBezTo>
                    <a:pt x="54" y="128"/>
                    <a:pt x="21" y="172"/>
                    <a:pt x="0" y="221"/>
                  </a:cubicBezTo>
                  <a:cubicBezTo>
                    <a:pt x="70" y="251"/>
                    <a:pt x="70" y="251"/>
                    <a:pt x="70" y="251"/>
                  </a:cubicBezTo>
                  <a:cubicBezTo>
                    <a:pt x="114" y="149"/>
                    <a:pt x="215" y="78"/>
                    <a:pt x="333" y="75"/>
                  </a:cubicBezTo>
                  <a:cubicBezTo>
                    <a:pt x="333" y="0"/>
                    <a:pt x="333" y="0"/>
                    <a:pt x="333" y="0"/>
                  </a:cubicBezTo>
                </a:path>
              </a:pathLst>
            </a:custGeom>
            <a:solidFill>
              <a:srgbClr val="CFC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2000" b="1" dirty="0"/>
            </a:p>
          </p:txBody>
        </p:sp>
        <p:sp>
          <p:nvSpPr>
            <p:cNvPr id="82" name="Freeform 2269">
              <a:extLst>
                <a:ext uri="{FF2B5EF4-FFF2-40B4-BE49-F238E27FC236}">
                  <a16:creationId xmlns:a16="http://schemas.microsoft.com/office/drawing/2014/main" id="{F4609397-CC80-6348-B495-BA2CD1DC4D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7978" y="1378880"/>
              <a:ext cx="957234" cy="1124762"/>
            </a:xfrm>
            <a:custGeom>
              <a:avLst/>
              <a:gdLst>
                <a:gd name="T0" fmla="*/ 391 w 719"/>
                <a:gd name="T1" fmla="*/ 0 h 867"/>
                <a:gd name="T2" fmla="*/ 0 w 719"/>
                <a:gd name="T3" fmla="*/ 262 h 867"/>
                <a:gd name="T4" fmla="*/ 605 w 719"/>
                <a:gd name="T5" fmla="*/ 867 h 867"/>
                <a:gd name="T6" fmla="*/ 719 w 719"/>
                <a:gd name="T7" fmla="*/ 791 h 867"/>
                <a:gd name="T8" fmla="*/ 391 w 719"/>
                <a:gd name="T9" fmla="*/ 0 h 8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9" h="867">
                  <a:moveTo>
                    <a:pt x="391" y="0"/>
                  </a:moveTo>
                  <a:cubicBezTo>
                    <a:pt x="244" y="62"/>
                    <a:pt x="112" y="151"/>
                    <a:pt x="0" y="262"/>
                  </a:cubicBezTo>
                  <a:cubicBezTo>
                    <a:pt x="605" y="867"/>
                    <a:pt x="605" y="867"/>
                    <a:pt x="605" y="867"/>
                  </a:cubicBezTo>
                  <a:cubicBezTo>
                    <a:pt x="638" y="835"/>
                    <a:pt x="677" y="809"/>
                    <a:pt x="719" y="791"/>
                  </a:cubicBezTo>
                  <a:cubicBezTo>
                    <a:pt x="391" y="0"/>
                    <a:pt x="391" y="0"/>
                    <a:pt x="391" y="0"/>
                  </a:cubicBezTo>
                </a:path>
              </a:pathLst>
            </a:custGeom>
            <a:solidFill>
              <a:srgbClr val="653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2000" b="1" dirty="0"/>
            </a:p>
          </p:txBody>
        </p:sp>
        <p:sp>
          <p:nvSpPr>
            <p:cNvPr id="83" name="Freeform 2271">
              <a:extLst>
                <a:ext uri="{FF2B5EF4-FFF2-40B4-BE49-F238E27FC236}">
                  <a16:creationId xmlns:a16="http://schemas.microsoft.com/office/drawing/2014/main" id="{DF55E6E4-AF1E-1346-BD0B-06E9A36D4C69}"/>
                </a:ext>
              </a:extLst>
            </p:cNvPr>
            <p:cNvSpPr>
              <a:spLocks/>
            </p:cNvSpPr>
            <p:nvPr/>
          </p:nvSpPr>
          <p:spPr bwMode="auto">
            <a:xfrm>
              <a:off x="5724870" y="1252606"/>
              <a:ext cx="614595" cy="1145808"/>
            </a:xfrm>
            <a:custGeom>
              <a:avLst/>
              <a:gdLst>
                <a:gd name="T0" fmla="*/ 462 w 462"/>
                <a:gd name="T1" fmla="*/ 92 h 883"/>
                <a:gd name="T2" fmla="*/ 0 w 462"/>
                <a:gd name="T3" fmla="*/ 0 h 883"/>
                <a:gd name="T4" fmla="*/ 0 w 462"/>
                <a:gd name="T5" fmla="*/ 857 h 883"/>
                <a:gd name="T6" fmla="*/ 135 w 462"/>
                <a:gd name="T7" fmla="*/ 883 h 883"/>
                <a:gd name="T8" fmla="*/ 462 w 462"/>
                <a:gd name="T9" fmla="*/ 92 h 8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2" h="883">
                  <a:moveTo>
                    <a:pt x="462" y="92"/>
                  </a:moveTo>
                  <a:cubicBezTo>
                    <a:pt x="320" y="34"/>
                    <a:pt x="164" y="1"/>
                    <a:pt x="0" y="0"/>
                  </a:cubicBezTo>
                  <a:cubicBezTo>
                    <a:pt x="0" y="857"/>
                    <a:pt x="0" y="857"/>
                    <a:pt x="0" y="857"/>
                  </a:cubicBezTo>
                  <a:cubicBezTo>
                    <a:pt x="48" y="857"/>
                    <a:pt x="93" y="867"/>
                    <a:pt x="135" y="883"/>
                  </a:cubicBezTo>
                  <a:lnTo>
                    <a:pt x="462" y="92"/>
                  </a:lnTo>
                  <a:close/>
                </a:path>
              </a:pathLst>
            </a:custGeom>
            <a:solidFill>
              <a:srgbClr val="9EDAE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2000" b="1" dirty="0"/>
            </a:p>
          </p:txBody>
        </p:sp>
        <p:sp>
          <p:nvSpPr>
            <p:cNvPr id="84" name="Freeform 2274">
              <a:extLst>
                <a:ext uri="{FF2B5EF4-FFF2-40B4-BE49-F238E27FC236}">
                  <a16:creationId xmlns:a16="http://schemas.microsoft.com/office/drawing/2014/main" id="{85930FBA-15DE-7440-96FC-C7F0E7F78D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8952" y="1378880"/>
              <a:ext cx="957234" cy="1124762"/>
            </a:xfrm>
            <a:custGeom>
              <a:avLst/>
              <a:gdLst>
                <a:gd name="T0" fmla="*/ 0 w 719"/>
                <a:gd name="T1" fmla="*/ 791 h 867"/>
                <a:gd name="T2" fmla="*/ 114 w 719"/>
                <a:gd name="T3" fmla="*/ 867 h 867"/>
                <a:gd name="T4" fmla="*/ 719 w 719"/>
                <a:gd name="T5" fmla="*/ 262 h 867"/>
                <a:gd name="T6" fmla="*/ 328 w 719"/>
                <a:gd name="T7" fmla="*/ 0 h 867"/>
                <a:gd name="T8" fmla="*/ 0 w 719"/>
                <a:gd name="T9" fmla="*/ 791 h 8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9" h="867">
                  <a:moveTo>
                    <a:pt x="0" y="791"/>
                  </a:moveTo>
                  <a:cubicBezTo>
                    <a:pt x="42" y="809"/>
                    <a:pt x="81" y="835"/>
                    <a:pt x="114" y="867"/>
                  </a:cubicBezTo>
                  <a:cubicBezTo>
                    <a:pt x="719" y="262"/>
                    <a:pt x="719" y="262"/>
                    <a:pt x="719" y="262"/>
                  </a:cubicBezTo>
                  <a:cubicBezTo>
                    <a:pt x="607" y="151"/>
                    <a:pt x="474" y="62"/>
                    <a:pt x="328" y="0"/>
                  </a:cubicBezTo>
                  <a:lnTo>
                    <a:pt x="0" y="791"/>
                  </a:lnTo>
                  <a:close/>
                </a:path>
              </a:pathLst>
            </a:custGeom>
            <a:solidFill>
              <a:srgbClr val="9EDAE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2000" b="1" dirty="0"/>
            </a:p>
          </p:txBody>
        </p:sp>
        <p:sp>
          <p:nvSpPr>
            <p:cNvPr id="85" name="Freeform 2284">
              <a:extLst>
                <a:ext uri="{FF2B5EF4-FFF2-40B4-BE49-F238E27FC236}">
                  <a16:creationId xmlns:a16="http://schemas.microsoft.com/office/drawing/2014/main" id="{48F12B6C-BDA4-E94E-98FE-6B6AC5A217E8}"/>
                </a:ext>
              </a:extLst>
            </p:cNvPr>
            <p:cNvSpPr>
              <a:spLocks/>
            </p:cNvSpPr>
            <p:nvPr/>
          </p:nvSpPr>
          <p:spPr bwMode="auto">
            <a:xfrm>
              <a:off x="5918952" y="3213341"/>
              <a:ext cx="957234" cy="1124762"/>
            </a:xfrm>
            <a:custGeom>
              <a:avLst/>
              <a:gdLst>
                <a:gd name="T0" fmla="*/ 0 w 719"/>
                <a:gd name="T1" fmla="*/ 76 h 867"/>
                <a:gd name="T2" fmla="*/ 328 w 719"/>
                <a:gd name="T3" fmla="*/ 867 h 867"/>
                <a:gd name="T4" fmla="*/ 719 w 719"/>
                <a:gd name="T5" fmla="*/ 605 h 867"/>
                <a:gd name="T6" fmla="*/ 114 w 719"/>
                <a:gd name="T7" fmla="*/ 0 h 867"/>
                <a:gd name="T8" fmla="*/ 0 w 719"/>
                <a:gd name="T9" fmla="*/ 76 h 8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9" h="867">
                  <a:moveTo>
                    <a:pt x="0" y="76"/>
                  </a:moveTo>
                  <a:cubicBezTo>
                    <a:pt x="328" y="867"/>
                    <a:pt x="328" y="867"/>
                    <a:pt x="328" y="867"/>
                  </a:cubicBezTo>
                  <a:cubicBezTo>
                    <a:pt x="474" y="806"/>
                    <a:pt x="607" y="716"/>
                    <a:pt x="719" y="605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81" y="32"/>
                    <a:pt x="42" y="58"/>
                    <a:pt x="0" y="76"/>
                  </a:cubicBez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2000" b="1" dirty="0"/>
            </a:p>
          </p:txBody>
        </p:sp>
        <p:sp>
          <p:nvSpPr>
            <p:cNvPr id="86" name="Freeform 2285">
              <a:extLst>
                <a:ext uri="{FF2B5EF4-FFF2-40B4-BE49-F238E27FC236}">
                  <a16:creationId xmlns:a16="http://schemas.microsoft.com/office/drawing/2014/main" id="{1EA293EF-6ACF-E645-A99B-B70220C4FB55}"/>
                </a:ext>
              </a:extLst>
            </p:cNvPr>
            <p:cNvSpPr>
              <a:spLocks/>
            </p:cNvSpPr>
            <p:nvPr/>
          </p:nvSpPr>
          <p:spPr bwMode="auto">
            <a:xfrm>
              <a:off x="5724870" y="3318567"/>
              <a:ext cx="614595" cy="1144638"/>
            </a:xfrm>
            <a:custGeom>
              <a:avLst/>
              <a:gdLst>
                <a:gd name="T0" fmla="*/ 0 w 462"/>
                <a:gd name="T1" fmla="*/ 27 h 883"/>
                <a:gd name="T2" fmla="*/ 0 w 462"/>
                <a:gd name="T3" fmla="*/ 883 h 883"/>
                <a:gd name="T4" fmla="*/ 462 w 462"/>
                <a:gd name="T5" fmla="*/ 791 h 883"/>
                <a:gd name="T6" fmla="*/ 135 w 462"/>
                <a:gd name="T7" fmla="*/ 0 h 883"/>
                <a:gd name="T8" fmla="*/ 0 w 462"/>
                <a:gd name="T9" fmla="*/ 27 h 8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2" h="883">
                  <a:moveTo>
                    <a:pt x="0" y="27"/>
                  </a:moveTo>
                  <a:cubicBezTo>
                    <a:pt x="0" y="883"/>
                    <a:pt x="0" y="883"/>
                    <a:pt x="0" y="883"/>
                  </a:cubicBezTo>
                  <a:cubicBezTo>
                    <a:pt x="164" y="882"/>
                    <a:pt x="320" y="850"/>
                    <a:pt x="462" y="791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93" y="17"/>
                    <a:pt x="48" y="26"/>
                    <a:pt x="0" y="27"/>
                  </a:cubicBez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2000" b="1" dirty="0"/>
            </a:p>
          </p:txBody>
        </p:sp>
        <p:sp>
          <p:nvSpPr>
            <p:cNvPr id="87" name="Freeform 2287">
              <a:extLst>
                <a:ext uri="{FF2B5EF4-FFF2-40B4-BE49-F238E27FC236}">
                  <a16:creationId xmlns:a16="http://schemas.microsoft.com/office/drawing/2014/main" id="{76CB34F9-04EA-F849-A79E-FCCC2B8D4BF9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1884" y="3054330"/>
              <a:ext cx="1153713" cy="933015"/>
            </a:xfrm>
            <a:custGeom>
              <a:avLst/>
              <a:gdLst>
                <a:gd name="T0" fmla="*/ 0 w 867"/>
                <a:gd name="T1" fmla="*/ 114 h 719"/>
                <a:gd name="T2" fmla="*/ 605 w 867"/>
                <a:gd name="T3" fmla="*/ 719 h 719"/>
                <a:gd name="T4" fmla="*/ 867 w 867"/>
                <a:gd name="T5" fmla="*/ 328 h 719"/>
                <a:gd name="T6" fmla="*/ 76 w 867"/>
                <a:gd name="T7" fmla="*/ 0 h 719"/>
                <a:gd name="T8" fmla="*/ 0 w 867"/>
                <a:gd name="T9" fmla="*/ 114 h 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7" h="719">
                  <a:moveTo>
                    <a:pt x="0" y="114"/>
                  </a:moveTo>
                  <a:cubicBezTo>
                    <a:pt x="605" y="719"/>
                    <a:pt x="605" y="719"/>
                    <a:pt x="605" y="719"/>
                  </a:cubicBezTo>
                  <a:cubicBezTo>
                    <a:pt x="716" y="607"/>
                    <a:pt x="805" y="475"/>
                    <a:pt x="867" y="328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58" y="42"/>
                    <a:pt x="32" y="81"/>
                    <a:pt x="0" y="114"/>
                  </a:cubicBez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2000" b="1" dirty="0"/>
            </a:p>
          </p:txBody>
        </p:sp>
        <p:sp>
          <p:nvSpPr>
            <p:cNvPr id="88" name="Freeform 2288">
              <a:extLst>
                <a:ext uri="{FF2B5EF4-FFF2-40B4-BE49-F238E27FC236}">
                  <a16:creationId xmlns:a16="http://schemas.microsoft.com/office/drawing/2014/main" id="{1781FE8D-51DA-4B44-85DC-1B1BADBD2512}"/>
                </a:ext>
              </a:extLst>
            </p:cNvPr>
            <p:cNvSpPr>
              <a:spLocks/>
            </p:cNvSpPr>
            <p:nvPr/>
          </p:nvSpPr>
          <p:spPr bwMode="auto">
            <a:xfrm>
              <a:off x="6081884" y="1728466"/>
              <a:ext cx="1153713" cy="933015"/>
            </a:xfrm>
            <a:custGeom>
              <a:avLst/>
              <a:gdLst>
                <a:gd name="T0" fmla="*/ 867 w 867"/>
                <a:gd name="T1" fmla="*/ 392 h 719"/>
                <a:gd name="T2" fmla="*/ 605 w 867"/>
                <a:gd name="T3" fmla="*/ 0 h 719"/>
                <a:gd name="T4" fmla="*/ 0 w 867"/>
                <a:gd name="T5" fmla="*/ 606 h 719"/>
                <a:gd name="T6" fmla="*/ 76 w 867"/>
                <a:gd name="T7" fmla="*/ 719 h 719"/>
                <a:gd name="T8" fmla="*/ 867 w 867"/>
                <a:gd name="T9" fmla="*/ 392 h 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7" h="719">
                  <a:moveTo>
                    <a:pt x="867" y="392"/>
                  </a:moveTo>
                  <a:cubicBezTo>
                    <a:pt x="805" y="245"/>
                    <a:pt x="716" y="112"/>
                    <a:pt x="605" y="0"/>
                  </a:cubicBezTo>
                  <a:cubicBezTo>
                    <a:pt x="0" y="606"/>
                    <a:pt x="0" y="606"/>
                    <a:pt x="0" y="606"/>
                  </a:cubicBezTo>
                  <a:cubicBezTo>
                    <a:pt x="32" y="638"/>
                    <a:pt x="58" y="677"/>
                    <a:pt x="76" y="719"/>
                  </a:cubicBezTo>
                  <a:lnTo>
                    <a:pt x="867" y="392"/>
                  </a:lnTo>
                  <a:close/>
                </a:path>
              </a:pathLst>
            </a:custGeom>
            <a:solidFill>
              <a:srgbClr val="9EDAE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2000" b="1" dirty="0"/>
            </a:p>
          </p:txBody>
        </p:sp>
        <p:sp>
          <p:nvSpPr>
            <p:cNvPr id="89" name="Freeform 2289">
              <a:extLst>
                <a:ext uri="{FF2B5EF4-FFF2-40B4-BE49-F238E27FC236}">
                  <a16:creationId xmlns:a16="http://schemas.microsoft.com/office/drawing/2014/main" id="{58209F71-3759-A845-8F3B-C945A88F56DC}"/>
                </a:ext>
              </a:extLst>
            </p:cNvPr>
            <p:cNvSpPr>
              <a:spLocks/>
            </p:cNvSpPr>
            <p:nvPr/>
          </p:nvSpPr>
          <p:spPr bwMode="auto">
            <a:xfrm>
              <a:off x="6198335" y="2867259"/>
              <a:ext cx="1175279" cy="598627"/>
            </a:xfrm>
            <a:custGeom>
              <a:avLst/>
              <a:gdLst>
                <a:gd name="T0" fmla="*/ 791 w 883"/>
                <a:gd name="T1" fmla="*/ 462 h 462"/>
                <a:gd name="T2" fmla="*/ 883 w 883"/>
                <a:gd name="T3" fmla="*/ 0 h 462"/>
                <a:gd name="T4" fmla="*/ 27 w 883"/>
                <a:gd name="T5" fmla="*/ 0 h 462"/>
                <a:gd name="T6" fmla="*/ 0 w 883"/>
                <a:gd name="T7" fmla="*/ 134 h 462"/>
                <a:gd name="T8" fmla="*/ 791 w 883"/>
                <a:gd name="T9" fmla="*/ 462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3" h="462">
                  <a:moveTo>
                    <a:pt x="791" y="462"/>
                  </a:moveTo>
                  <a:cubicBezTo>
                    <a:pt x="849" y="319"/>
                    <a:pt x="882" y="163"/>
                    <a:pt x="883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6" y="47"/>
                    <a:pt x="16" y="92"/>
                    <a:pt x="0" y="134"/>
                  </a:cubicBezTo>
                  <a:lnTo>
                    <a:pt x="791" y="462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000" b="1" dirty="0">
                <a:cs typeface="Arial" panose="020B0604020202020204" pitchFamily="34" charset="0"/>
              </a:endParaRPr>
            </a:p>
          </p:txBody>
        </p:sp>
        <p:sp>
          <p:nvSpPr>
            <p:cNvPr id="90" name="Freeform 2290">
              <a:extLst>
                <a:ext uri="{FF2B5EF4-FFF2-40B4-BE49-F238E27FC236}">
                  <a16:creationId xmlns:a16="http://schemas.microsoft.com/office/drawing/2014/main" id="{F2AE5291-C36D-E54C-BD7D-4A639DAAAD89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9709" y="2252264"/>
              <a:ext cx="1175279" cy="598627"/>
            </a:xfrm>
            <a:custGeom>
              <a:avLst/>
              <a:gdLst>
                <a:gd name="T0" fmla="*/ 883 w 883"/>
                <a:gd name="T1" fmla="*/ 462 h 462"/>
                <a:gd name="T2" fmla="*/ 791 w 883"/>
                <a:gd name="T3" fmla="*/ 0 h 462"/>
                <a:gd name="T4" fmla="*/ 0 w 883"/>
                <a:gd name="T5" fmla="*/ 327 h 462"/>
                <a:gd name="T6" fmla="*/ 27 w 883"/>
                <a:gd name="T7" fmla="*/ 462 h 462"/>
                <a:gd name="T8" fmla="*/ 883 w 883"/>
                <a:gd name="T9" fmla="*/ 462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3" h="462">
                  <a:moveTo>
                    <a:pt x="883" y="462"/>
                  </a:moveTo>
                  <a:cubicBezTo>
                    <a:pt x="882" y="298"/>
                    <a:pt x="849" y="142"/>
                    <a:pt x="791" y="0"/>
                  </a:cubicBezTo>
                  <a:cubicBezTo>
                    <a:pt x="0" y="327"/>
                    <a:pt x="0" y="327"/>
                    <a:pt x="0" y="327"/>
                  </a:cubicBezTo>
                  <a:cubicBezTo>
                    <a:pt x="16" y="369"/>
                    <a:pt x="26" y="414"/>
                    <a:pt x="27" y="462"/>
                  </a:cubicBezTo>
                  <a:lnTo>
                    <a:pt x="883" y="462"/>
                  </a:lnTo>
                  <a:close/>
                </a:path>
              </a:pathLst>
            </a:custGeom>
            <a:solidFill>
              <a:srgbClr val="9EDAE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000" b="1" dirty="0">
                <a:cs typeface="Arial" panose="020B0604020202020204" pitchFamily="34" charset="0"/>
              </a:endParaRPr>
            </a:p>
          </p:txBody>
        </p:sp>
        <p:sp>
          <p:nvSpPr>
            <p:cNvPr id="91" name="Freeform 2293">
              <a:extLst>
                <a:ext uri="{FF2B5EF4-FFF2-40B4-BE49-F238E27FC236}">
                  <a16:creationId xmlns:a16="http://schemas.microsoft.com/office/drawing/2014/main" id="{B1E81CE4-8E84-5543-9B44-E6601FDA725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8565" y="3054330"/>
              <a:ext cx="1154911" cy="933015"/>
            </a:xfrm>
            <a:custGeom>
              <a:avLst/>
              <a:gdLst>
                <a:gd name="T0" fmla="*/ 867 w 867"/>
                <a:gd name="T1" fmla="*/ 114 h 719"/>
                <a:gd name="T2" fmla="*/ 791 w 867"/>
                <a:gd name="T3" fmla="*/ 0 h 719"/>
                <a:gd name="T4" fmla="*/ 0 w 867"/>
                <a:gd name="T5" fmla="*/ 328 h 719"/>
                <a:gd name="T6" fmla="*/ 262 w 867"/>
                <a:gd name="T7" fmla="*/ 719 h 719"/>
                <a:gd name="T8" fmla="*/ 867 w 867"/>
                <a:gd name="T9" fmla="*/ 114 h 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7" h="719">
                  <a:moveTo>
                    <a:pt x="867" y="114"/>
                  </a:moveTo>
                  <a:cubicBezTo>
                    <a:pt x="835" y="81"/>
                    <a:pt x="809" y="42"/>
                    <a:pt x="791" y="0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62" y="475"/>
                    <a:pt x="151" y="607"/>
                    <a:pt x="262" y="719"/>
                  </a:cubicBezTo>
                  <a:lnTo>
                    <a:pt x="867" y="114"/>
                  </a:lnTo>
                  <a:close/>
                </a:path>
              </a:pathLst>
            </a:custGeom>
            <a:solidFill>
              <a:srgbClr val="69C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000" b="1" dirty="0">
                <a:cs typeface="Arial" panose="020B0604020202020204" pitchFamily="34" charset="0"/>
              </a:endParaRPr>
            </a:p>
          </p:txBody>
        </p:sp>
        <p:sp>
          <p:nvSpPr>
            <p:cNvPr id="92" name="Freeform 2296">
              <a:extLst>
                <a:ext uri="{FF2B5EF4-FFF2-40B4-BE49-F238E27FC236}">
                  <a16:creationId xmlns:a16="http://schemas.microsoft.com/office/drawing/2014/main" id="{6B79CD6A-D0D8-0E4B-8FAC-B475624698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4700" y="3318567"/>
              <a:ext cx="614595" cy="1144638"/>
            </a:xfrm>
            <a:custGeom>
              <a:avLst/>
              <a:gdLst>
                <a:gd name="T0" fmla="*/ 0 w 461"/>
                <a:gd name="T1" fmla="*/ 791 h 883"/>
                <a:gd name="T2" fmla="*/ 461 w 461"/>
                <a:gd name="T3" fmla="*/ 883 h 883"/>
                <a:gd name="T4" fmla="*/ 461 w 461"/>
                <a:gd name="T5" fmla="*/ 27 h 883"/>
                <a:gd name="T6" fmla="*/ 327 w 461"/>
                <a:gd name="T7" fmla="*/ 0 h 883"/>
                <a:gd name="T8" fmla="*/ 0 w 461"/>
                <a:gd name="T9" fmla="*/ 791 h 8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1" h="883">
                  <a:moveTo>
                    <a:pt x="0" y="791"/>
                  </a:moveTo>
                  <a:cubicBezTo>
                    <a:pt x="142" y="850"/>
                    <a:pt x="298" y="882"/>
                    <a:pt x="461" y="883"/>
                  </a:cubicBezTo>
                  <a:cubicBezTo>
                    <a:pt x="461" y="27"/>
                    <a:pt x="461" y="27"/>
                    <a:pt x="461" y="27"/>
                  </a:cubicBezTo>
                  <a:cubicBezTo>
                    <a:pt x="414" y="26"/>
                    <a:pt x="369" y="17"/>
                    <a:pt x="327" y="0"/>
                  </a:cubicBezTo>
                  <a:lnTo>
                    <a:pt x="0" y="791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2000" b="1" dirty="0"/>
            </a:p>
          </p:txBody>
        </p:sp>
        <p:sp>
          <p:nvSpPr>
            <p:cNvPr id="93" name="Freeform 2299">
              <a:extLst>
                <a:ext uri="{FF2B5EF4-FFF2-40B4-BE49-F238E27FC236}">
                  <a16:creationId xmlns:a16="http://schemas.microsoft.com/office/drawing/2014/main" id="{257C873A-8050-9C4D-AB9C-1DED3BB6B5B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94700" y="1252606"/>
              <a:ext cx="614595" cy="1145808"/>
            </a:xfrm>
            <a:custGeom>
              <a:avLst/>
              <a:gdLst>
                <a:gd name="T0" fmla="*/ 461 w 461"/>
                <a:gd name="T1" fmla="*/ 0 h 883"/>
                <a:gd name="T2" fmla="*/ 0 w 461"/>
                <a:gd name="T3" fmla="*/ 92 h 883"/>
                <a:gd name="T4" fmla="*/ 327 w 461"/>
                <a:gd name="T5" fmla="*/ 883 h 883"/>
                <a:gd name="T6" fmla="*/ 461 w 461"/>
                <a:gd name="T7" fmla="*/ 857 h 883"/>
                <a:gd name="T8" fmla="*/ 461 w 461"/>
                <a:gd name="T9" fmla="*/ 0 h 8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1" h="883">
                  <a:moveTo>
                    <a:pt x="461" y="0"/>
                  </a:moveTo>
                  <a:cubicBezTo>
                    <a:pt x="298" y="1"/>
                    <a:pt x="142" y="34"/>
                    <a:pt x="0" y="92"/>
                  </a:cubicBezTo>
                  <a:cubicBezTo>
                    <a:pt x="327" y="883"/>
                    <a:pt x="327" y="883"/>
                    <a:pt x="327" y="883"/>
                  </a:cubicBezTo>
                  <a:cubicBezTo>
                    <a:pt x="369" y="867"/>
                    <a:pt x="414" y="857"/>
                    <a:pt x="461" y="857"/>
                  </a:cubicBezTo>
                  <a:cubicBezTo>
                    <a:pt x="461" y="0"/>
                    <a:pt x="461" y="0"/>
                    <a:pt x="461" y="0"/>
                  </a:cubicBezTo>
                </a:path>
              </a:pathLst>
            </a:custGeom>
            <a:solidFill>
              <a:srgbClr val="653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2000" b="1" dirty="0"/>
            </a:p>
          </p:txBody>
        </p:sp>
        <p:sp>
          <p:nvSpPr>
            <p:cNvPr id="94" name="Freeform 2302">
              <a:extLst>
                <a:ext uri="{FF2B5EF4-FFF2-40B4-BE49-F238E27FC236}">
                  <a16:creationId xmlns:a16="http://schemas.microsoft.com/office/drawing/2014/main" id="{93A756FF-4998-634D-B655-7A62EFB52C4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0374" y="2867259"/>
              <a:ext cx="1175279" cy="598627"/>
            </a:xfrm>
            <a:custGeom>
              <a:avLst/>
              <a:gdLst>
                <a:gd name="T0" fmla="*/ 0 w 883"/>
                <a:gd name="T1" fmla="*/ 0 h 462"/>
                <a:gd name="T2" fmla="*/ 92 w 883"/>
                <a:gd name="T3" fmla="*/ 462 h 462"/>
                <a:gd name="T4" fmla="*/ 883 w 883"/>
                <a:gd name="T5" fmla="*/ 134 h 462"/>
                <a:gd name="T6" fmla="*/ 856 w 883"/>
                <a:gd name="T7" fmla="*/ 0 h 462"/>
                <a:gd name="T8" fmla="*/ 0 w 883"/>
                <a:gd name="T9" fmla="*/ 0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3" h="462">
                  <a:moveTo>
                    <a:pt x="0" y="0"/>
                  </a:moveTo>
                  <a:cubicBezTo>
                    <a:pt x="1" y="163"/>
                    <a:pt x="34" y="319"/>
                    <a:pt x="92" y="462"/>
                  </a:cubicBezTo>
                  <a:cubicBezTo>
                    <a:pt x="883" y="134"/>
                    <a:pt x="883" y="134"/>
                    <a:pt x="883" y="134"/>
                  </a:cubicBezTo>
                  <a:cubicBezTo>
                    <a:pt x="866" y="92"/>
                    <a:pt x="857" y="47"/>
                    <a:pt x="85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69C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000" b="1" dirty="0">
                <a:cs typeface="Arial" panose="020B0604020202020204" pitchFamily="34" charset="0"/>
              </a:endParaRPr>
            </a:p>
          </p:txBody>
        </p:sp>
        <p:sp>
          <p:nvSpPr>
            <p:cNvPr id="95" name="Freeform 2303">
              <a:extLst>
                <a:ext uri="{FF2B5EF4-FFF2-40B4-BE49-F238E27FC236}">
                  <a16:creationId xmlns:a16="http://schemas.microsoft.com/office/drawing/2014/main" id="{426F409C-14BD-5C41-B8AD-6DEA1DC50220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0374" y="2252264"/>
              <a:ext cx="1175279" cy="598627"/>
            </a:xfrm>
            <a:custGeom>
              <a:avLst/>
              <a:gdLst>
                <a:gd name="T0" fmla="*/ 92 w 883"/>
                <a:gd name="T1" fmla="*/ 0 h 462"/>
                <a:gd name="T2" fmla="*/ 0 w 883"/>
                <a:gd name="T3" fmla="*/ 462 h 462"/>
                <a:gd name="T4" fmla="*/ 856 w 883"/>
                <a:gd name="T5" fmla="*/ 462 h 462"/>
                <a:gd name="T6" fmla="*/ 883 w 883"/>
                <a:gd name="T7" fmla="*/ 327 h 462"/>
                <a:gd name="T8" fmla="*/ 92 w 883"/>
                <a:gd name="T9" fmla="*/ 0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83" h="462">
                  <a:moveTo>
                    <a:pt x="92" y="0"/>
                  </a:moveTo>
                  <a:cubicBezTo>
                    <a:pt x="34" y="142"/>
                    <a:pt x="1" y="298"/>
                    <a:pt x="0" y="462"/>
                  </a:cubicBezTo>
                  <a:cubicBezTo>
                    <a:pt x="856" y="462"/>
                    <a:pt x="856" y="462"/>
                    <a:pt x="856" y="462"/>
                  </a:cubicBezTo>
                  <a:cubicBezTo>
                    <a:pt x="857" y="414"/>
                    <a:pt x="866" y="369"/>
                    <a:pt x="883" y="327"/>
                  </a:cubicBezTo>
                  <a:lnTo>
                    <a:pt x="92" y="0"/>
                  </a:lnTo>
                  <a:close/>
                </a:path>
              </a:pathLst>
            </a:custGeom>
            <a:solidFill>
              <a:srgbClr val="69C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000" b="1" dirty="0">
                <a:cs typeface="Arial" panose="020B0604020202020204" pitchFamily="34" charset="0"/>
              </a:endParaRPr>
            </a:p>
          </p:txBody>
        </p:sp>
        <p:sp>
          <p:nvSpPr>
            <p:cNvPr id="96" name="Freeform 2304">
              <a:extLst>
                <a:ext uri="{FF2B5EF4-FFF2-40B4-BE49-F238E27FC236}">
                  <a16:creationId xmlns:a16="http://schemas.microsoft.com/office/drawing/2014/main" id="{48DA3CC2-4470-1E4F-A917-EC338EAEF2E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1431" y="1737670"/>
              <a:ext cx="1154911" cy="933015"/>
            </a:xfrm>
            <a:custGeom>
              <a:avLst/>
              <a:gdLst>
                <a:gd name="T0" fmla="*/ 262 w 867"/>
                <a:gd name="T1" fmla="*/ 0 h 719"/>
                <a:gd name="T2" fmla="*/ 0 w 867"/>
                <a:gd name="T3" fmla="*/ 392 h 719"/>
                <a:gd name="T4" fmla="*/ 791 w 867"/>
                <a:gd name="T5" fmla="*/ 719 h 719"/>
                <a:gd name="T6" fmla="*/ 867 w 867"/>
                <a:gd name="T7" fmla="*/ 606 h 719"/>
                <a:gd name="T8" fmla="*/ 262 w 867"/>
                <a:gd name="T9" fmla="*/ 0 h 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67" h="719">
                  <a:moveTo>
                    <a:pt x="262" y="0"/>
                  </a:moveTo>
                  <a:cubicBezTo>
                    <a:pt x="151" y="112"/>
                    <a:pt x="62" y="245"/>
                    <a:pt x="0" y="392"/>
                  </a:cubicBezTo>
                  <a:cubicBezTo>
                    <a:pt x="791" y="719"/>
                    <a:pt x="791" y="719"/>
                    <a:pt x="791" y="719"/>
                  </a:cubicBezTo>
                  <a:cubicBezTo>
                    <a:pt x="809" y="677"/>
                    <a:pt x="835" y="638"/>
                    <a:pt x="867" y="606"/>
                  </a:cubicBezTo>
                  <a:cubicBezTo>
                    <a:pt x="262" y="0"/>
                    <a:pt x="262" y="0"/>
                    <a:pt x="262" y="0"/>
                  </a:cubicBezTo>
                </a:path>
              </a:pathLst>
            </a:custGeom>
            <a:solidFill>
              <a:srgbClr val="653D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2000" b="1" dirty="0"/>
            </a:p>
          </p:txBody>
        </p:sp>
        <p:sp>
          <p:nvSpPr>
            <p:cNvPr id="97" name="Freeform 2306">
              <a:extLst>
                <a:ext uri="{FF2B5EF4-FFF2-40B4-BE49-F238E27FC236}">
                  <a16:creationId xmlns:a16="http://schemas.microsoft.com/office/drawing/2014/main" id="{03CB81AF-FB08-A445-9348-3C893060C4E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7978" y="3213341"/>
              <a:ext cx="957234" cy="1124762"/>
            </a:xfrm>
            <a:custGeom>
              <a:avLst/>
              <a:gdLst>
                <a:gd name="T0" fmla="*/ 719 w 719"/>
                <a:gd name="T1" fmla="*/ 76 h 867"/>
                <a:gd name="T2" fmla="*/ 605 w 719"/>
                <a:gd name="T3" fmla="*/ 0 h 867"/>
                <a:gd name="T4" fmla="*/ 0 w 719"/>
                <a:gd name="T5" fmla="*/ 605 h 867"/>
                <a:gd name="T6" fmla="*/ 391 w 719"/>
                <a:gd name="T7" fmla="*/ 867 h 867"/>
                <a:gd name="T8" fmla="*/ 719 w 719"/>
                <a:gd name="T9" fmla="*/ 76 h 8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9" h="867">
                  <a:moveTo>
                    <a:pt x="719" y="76"/>
                  </a:moveTo>
                  <a:cubicBezTo>
                    <a:pt x="677" y="58"/>
                    <a:pt x="638" y="32"/>
                    <a:pt x="605" y="0"/>
                  </a:cubicBezTo>
                  <a:cubicBezTo>
                    <a:pt x="0" y="605"/>
                    <a:pt x="0" y="605"/>
                    <a:pt x="0" y="605"/>
                  </a:cubicBezTo>
                  <a:cubicBezTo>
                    <a:pt x="112" y="716"/>
                    <a:pt x="244" y="806"/>
                    <a:pt x="391" y="867"/>
                  </a:cubicBezTo>
                  <a:lnTo>
                    <a:pt x="719" y="76"/>
                  </a:lnTo>
                  <a:close/>
                </a:path>
              </a:pathLst>
            </a:custGeom>
            <a:solidFill>
              <a:srgbClr val="69C5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2000" b="1" dirty="0"/>
            </a:p>
          </p:txBody>
        </p:sp>
        <p:sp>
          <p:nvSpPr>
            <p:cNvPr id="98" name="Oval 2311">
              <a:extLst>
                <a:ext uri="{FF2B5EF4-FFF2-40B4-BE49-F238E27FC236}">
                  <a16:creationId xmlns:a16="http://schemas.microsoft.com/office/drawing/2014/main" id="{B4AA59A0-0B78-3040-830D-D313A020AE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3893" y="2494287"/>
              <a:ext cx="746379" cy="72840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2000" b="1" dirty="0"/>
            </a:p>
          </p:txBody>
        </p:sp>
        <p:sp>
          <p:nvSpPr>
            <p:cNvPr id="99" name="Freeform 2312">
              <a:extLst>
                <a:ext uri="{FF2B5EF4-FFF2-40B4-BE49-F238E27FC236}">
                  <a16:creationId xmlns:a16="http://schemas.microsoft.com/office/drawing/2014/main" id="{D5CFF2C2-0CE8-9844-824C-174A4B7A0B8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1496" y="2491949"/>
              <a:ext cx="752369" cy="733083"/>
            </a:xfrm>
            <a:custGeom>
              <a:avLst/>
              <a:gdLst>
                <a:gd name="T0" fmla="*/ 563 w 565"/>
                <a:gd name="T1" fmla="*/ 283 h 565"/>
                <a:gd name="T2" fmla="*/ 561 w 565"/>
                <a:gd name="T3" fmla="*/ 283 h 565"/>
                <a:gd name="T4" fmla="*/ 479 w 565"/>
                <a:gd name="T5" fmla="*/ 479 h 565"/>
                <a:gd name="T6" fmla="*/ 282 w 565"/>
                <a:gd name="T7" fmla="*/ 561 h 565"/>
                <a:gd name="T8" fmla="*/ 86 w 565"/>
                <a:gd name="T9" fmla="*/ 479 h 565"/>
                <a:gd name="T10" fmla="*/ 4 w 565"/>
                <a:gd name="T11" fmla="*/ 283 h 565"/>
                <a:gd name="T12" fmla="*/ 86 w 565"/>
                <a:gd name="T13" fmla="*/ 86 h 565"/>
                <a:gd name="T14" fmla="*/ 282 w 565"/>
                <a:gd name="T15" fmla="*/ 4 h 565"/>
                <a:gd name="T16" fmla="*/ 479 w 565"/>
                <a:gd name="T17" fmla="*/ 86 h 565"/>
                <a:gd name="T18" fmla="*/ 561 w 565"/>
                <a:gd name="T19" fmla="*/ 283 h 565"/>
                <a:gd name="T20" fmla="*/ 563 w 565"/>
                <a:gd name="T21" fmla="*/ 283 h 565"/>
                <a:gd name="T22" fmla="*/ 565 w 565"/>
                <a:gd name="T23" fmla="*/ 283 h 565"/>
                <a:gd name="T24" fmla="*/ 282 w 565"/>
                <a:gd name="T25" fmla="*/ 0 h 565"/>
                <a:gd name="T26" fmla="*/ 0 w 565"/>
                <a:gd name="T27" fmla="*/ 283 h 565"/>
                <a:gd name="T28" fmla="*/ 282 w 565"/>
                <a:gd name="T29" fmla="*/ 565 h 565"/>
                <a:gd name="T30" fmla="*/ 565 w 565"/>
                <a:gd name="T31" fmla="*/ 283 h 565"/>
                <a:gd name="T32" fmla="*/ 563 w 565"/>
                <a:gd name="T33" fmla="*/ 283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5" h="565">
                  <a:moveTo>
                    <a:pt x="563" y="283"/>
                  </a:moveTo>
                  <a:cubicBezTo>
                    <a:pt x="561" y="283"/>
                    <a:pt x="561" y="283"/>
                    <a:pt x="561" y="283"/>
                  </a:cubicBezTo>
                  <a:cubicBezTo>
                    <a:pt x="561" y="360"/>
                    <a:pt x="530" y="429"/>
                    <a:pt x="479" y="479"/>
                  </a:cubicBezTo>
                  <a:cubicBezTo>
                    <a:pt x="429" y="530"/>
                    <a:pt x="359" y="561"/>
                    <a:pt x="282" y="561"/>
                  </a:cubicBezTo>
                  <a:cubicBezTo>
                    <a:pt x="206" y="561"/>
                    <a:pt x="136" y="530"/>
                    <a:pt x="86" y="479"/>
                  </a:cubicBezTo>
                  <a:cubicBezTo>
                    <a:pt x="35" y="429"/>
                    <a:pt x="4" y="360"/>
                    <a:pt x="4" y="283"/>
                  </a:cubicBezTo>
                  <a:cubicBezTo>
                    <a:pt x="4" y="206"/>
                    <a:pt x="35" y="136"/>
                    <a:pt x="86" y="86"/>
                  </a:cubicBezTo>
                  <a:cubicBezTo>
                    <a:pt x="136" y="35"/>
                    <a:pt x="206" y="4"/>
                    <a:pt x="282" y="4"/>
                  </a:cubicBezTo>
                  <a:cubicBezTo>
                    <a:pt x="359" y="4"/>
                    <a:pt x="429" y="35"/>
                    <a:pt x="479" y="86"/>
                  </a:cubicBezTo>
                  <a:cubicBezTo>
                    <a:pt x="530" y="136"/>
                    <a:pt x="561" y="206"/>
                    <a:pt x="561" y="283"/>
                  </a:cubicBezTo>
                  <a:cubicBezTo>
                    <a:pt x="563" y="283"/>
                    <a:pt x="563" y="283"/>
                    <a:pt x="563" y="283"/>
                  </a:cubicBezTo>
                  <a:cubicBezTo>
                    <a:pt x="565" y="283"/>
                    <a:pt x="565" y="283"/>
                    <a:pt x="565" y="283"/>
                  </a:cubicBezTo>
                  <a:cubicBezTo>
                    <a:pt x="565" y="127"/>
                    <a:pt x="438" y="0"/>
                    <a:pt x="282" y="0"/>
                  </a:cubicBezTo>
                  <a:cubicBezTo>
                    <a:pt x="127" y="0"/>
                    <a:pt x="0" y="127"/>
                    <a:pt x="0" y="283"/>
                  </a:cubicBezTo>
                  <a:cubicBezTo>
                    <a:pt x="0" y="439"/>
                    <a:pt x="127" y="565"/>
                    <a:pt x="282" y="565"/>
                  </a:cubicBezTo>
                  <a:cubicBezTo>
                    <a:pt x="438" y="565"/>
                    <a:pt x="565" y="439"/>
                    <a:pt x="565" y="283"/>
                  </a:cubicBezTo>
                  <a:lnTo>
                    <a:pt x="563" y="283"/>
                  </a:lnTo>
                  <a:close/>
                </a:path>
              </a:pathLst>
            </a:custGeom>
            <a:solidFill>
              <a:srgbClr val="3F0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2000" b="1" dirty="0"/>
            </a:p>
          </p:txBody>
        </p:sp>
        <p:sp>
          <p:nvSpPr>
            <p:cNvPr id="100" name="Oval 2313">
              <a:extLst>
                <a:ext uri="{FF2B5EF4-FFF2-40B4-BE49-F238E27FC236}">
                  <a16:creationId xmlns:a16="http://schemas.microsoft.com/office/drawing/2014/main" id="{FB5FED49-B11B-EA49-A668-E6F52A10FE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0249" y="2520010"/>
              <a:ext cx="693665" cy="67696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2000" b="1" dirty="0"/>
            </a:p>
          </p:txBody>
        </p:sp>
        <p:sp>
          <p:nvSpPr>
            <p:cNvPr id="101" name="Freeform 2314">
              <a:extLst>
                <a:ext uri="{FF2B5EF4-FFF2-40B4-BE49-F238E27FC236}">
                  <a16:creationId xmlns:a16="http://schemas.microsoft.com/office/drawing/2014/main" id="{9BA1FF20-8751-4F4D-83C6-D3DD9836E90A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7854" y="2517671"/>
              <a:ext cx="698458" cy="682807"/>
            </a:xfrm>
            <a:custGeom>
              <a:avLst/>
              <a:gdLst>
                <a:gd name="T0" fmla="*/ 523 w 525"/>
                <a:gd name="T1" fmla="*/ 263 h 526"/>
                <a:gd name="T2" fmla="*/ 521 w 525"/>
                <a:gd name="T3" fmla="*/ 263 h 526"/>
                <a:gd name="T4" fmla="*/ 446 w 525"/>
                <a:gd name="T5" fmla="*/ 446 h 526"/>
                <a:gd name="T6" fmla="*/ 262 w 525"/>
                <a:gd name="T7" fmla="*/ 522 h 526"/>
                <a:gd name="T8" fmla="*/ 79 w 525"/>
                <a:gd name="T9" fmla="*/ 446 h 526"/>
                <a:gd name="T10" fmla="*/ 4 w 525"/>
                <a:gd name="T11" fmla="*/ 263 h 526"/>
                <a:gd name="T12" fmla="*/ 79 w 525"/>
                <a:gd name="T13" fmla="*/ 80 h 526"/>
                <a:gd name="T14" fmla="*/ 262 w 525"/>
                <a:gd name="T15" fmla="*/ 4 h 526"/>
                <a:gd name="T16" fmla="*/ 446 w 525"/>
                <a:gd name="T17" fmla="*/ 80 h 526"/>
                <a:gd name="T18" fmla="*/ 521 w 525"/>
                <a:gd name="T19" fmla="*/ 263 h 526"/>
                <a:gd name="T20" fmla="*/ 523 w 525"/>
                <a:gd name="T21" fmla="*/ 263 h 526"/>
                <a:gd name="T22" fmla="*/ 525 w 525"/>
                <a:gd name="T23" fmla="*/ 263 h 526"/>
                <a:gd name="T24" fmla="*/ 262 w 525"/>
                <a:gd name="T25" fmla="*/ 0 h 526"/>
                <a:gd name="T26" fmla="*/ 0 w 525"/>
                <a:gd name="T27" fmla="*/ 263 h 526"/>
                <a:gd name="T28" fmla="*/ 262 w 525"/>
                <a:gd name="T29" fmla="*/ 526 h 526"/>
                <a:gd name="T30" fmla="*/ 525 w 525"/>
                <a:gd name="T31" fmla="*/ 263 h 526"/>
                <a:gd name="T32" fmla="*/ 523 w 525"/>
                <a:gd name="T33" fmla="*/ 263 h 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25" h="526">
                  <a:moveTo>
                    <a:pt x="523" y="263"/>
                  </a:moveTo>
                  <a:cubicBezTo>
                    <a:pt x="521" y="263"/>
                    <a:pt x="521" y="263"/>
                    <a:pt x="521" y="263"/>
                  </a:cubicBezTo>
                  <a:cubicBezTo>
                    <a:pt x="521" y="334"/>
                    <a:pt x="492" y="399"/>
                    <a:pt x="446" y="446"/>
                  </a:cubicBezTo>
                  <a:cubicBezTo>
                    <a:pt x="399" y="493"/>
                    <a:pt x="334" y="522"/>
                    <a:pt x="262" y="522"/>
                  </a:cubicBezTo>
                  <a:cubicBezTo>
                    <a:pt x="191" y="522"/>
                    <a:pt x="126" y="493"/>
                    <a:pt x="79" y="446"/>
                  </a:cubicBezTo>
                  <a:cubicBezTo>
                    <a:pt x="33" y="399"/>
                    <a:pt x="4" y="334"/>
                    <a:pt x="4" y="263"/>
                  </a:cubicBezTo>
                  <a:cubicBezTo>
                    <a:pt x="4" y="191"/>
                    <a:pt x="33" y="126"/>
                    <a:pt x="79" y="80"/>
                  </a:cubicBezTo>
                  <a:cubicBezTo>
                    <a:pt x="126" y="33"/>
                    <a:pt x="191" y="4"/>
                    <a:pt x="262" y="4"/>
                  </a:cubicBezTo>
                  <a:cubicBezTo>
                    <a:pt x="334" y="4"/>
                    <a:pt x="399" y="33"/>
                    <a:pt x="446" y="80"/>
                  </a:cubicBezTo>
                  <a:cubicBezTo>
                    <a:pt x="492" y="126"/>
                    <a:pt x="521" y="191"/>
                    <a:pt x="521" y="263"/>
                  </a:cubicBezTo>
                  <a:cubicBezTo>
                    <a:pt x="523" y="263"/>
                    <a:pt x="523" y="263"/>
                    <a:pt x="523" y="263"/>
                  </a:cubicBezTo>
                  <a:cubicBezTo>
                    <a:pt x="525" y="263"/>
                    <a:pt x="525" y="263"/>
                    <a:pt x="525" y="263"/>
                  </a:cubicBezTo>
                  <a:cubicBezTo>
                    <a:pt x="525" y="117"/>
                    <a:pt x="408" y="0"/>
                    <a:pt x="262" y="0"/>
                  </a:cubicBezTo>
                  <a:cubicBezTo>
                    <a:pt x="117" y="0"/>
                    <a:pt x="0" y="117"/>
                    <a:pt x="0" y="263"/>
                  </a:cubicBezTo>
                  <a:cubicBezTo>
                    <a:pt x="0" y="408"/>
                    <a:pt x="117" y="526"/>
                    <a:pt x="262" y="526"/>
                  </a:cubicBezTo>
                  <a:cubicBezTo>
                    <a:pt x="408" y="526"/>
                    <a:pt x="525" y="408"/>
                    <a:pt x="525" y="263"/>
                  </a:cubicBezTo>
                  <a:lnTo>
                    <a:pt x="523" y="263"/>
                  </a:lnTo>
                  <a:close/>
                </a:path>
              </a:pathLst>
            </a:custGeom>
            <a:solidFill>
              <a:srgbClr val="3F0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2000" b="1" dirty="0"/>
            </a:p>
          </p:txBody>
        </p:sp>
        <p:sp>
          <p:nvSpPr>
            <p:cNvPr id="102" name="Freeform 2315">
              <a:extLst>
                <a:ext uri="{FF2B5EF4-FFF2-40B4-BE49-F238E27FC236}">
                  <a16:creationId xmlns:a16="http://schemas.microsoft.com/office/drawing/2014/main" id="{47496E95-3F2E-384F-88A5-1E8551F06CB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0249" y="2520010"/>
              <a:ext cx="693665" cy="339065"/>
            </a:xfrm>
            <a:custGeom>
              <a:avLst/>
              <a:gdLst>
                <a:gd name="T0" fmla="*/ 521 w 521"/>
                <a:gd name="T1" fmla="*/ 261 h 261"/>
                <a:gd name="T2" fmla="*/ 260 w 521"/>
                <a:gd name="T3" fmla="*/ 0 h 261"/>
                <a:gd name="T4" fmla="*/ 0 w 521"/>
                <a:gd name="T5" fmla="*/ 261 h 261"/>
                <a:gd name="T6" fmla="*/ 521 w 521"/>
                <a:gd name="T7" fmla="*/ 261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21" h="261">
                  <a:moveTo>
                    <a:pt x="521" y="261"/>
                  </a:moveTo>
                  <a:cubicBezTo>
                    <a:pt x="521" y="117"/>
                    <a:pt x="405" y="0"/>
                    <a:pt x="260" y="0"/>
                  </a:cubicBezTo>
                  <a:cubicBezTo>
                    <a:pt x="116" y="0"/>
                    <a:pt x="0" y="117"/>
                    <a:pt x="0" y="261"/>
                  </a:cubicBezTo>
                  <a:lnTo>
                    <a:pt x="521" y="261"/>
                  </a:lnTo>
                  <a:close/>
                </a:path>
              </a:pathLst>
            </a:custGeom>
            <a:solidFill>
              <a:srgbClr val="3F0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2000" b="1" dirty="0"/>
            </a:p>
          </p:txBody>
        </p:sp>
        <p:sp>
          <p:nvSpPr>
            <p:cNvPr id="103" name="Freeform 2316">
              <a:extLst>
                <a:ext uri="{FF2B5EF4-FFF2-40B4-BE49-F238E27FC236}">
                  <a16:creationId xmlns:a16="http://schemas.microsoft.com/office/drawing/2014/main" id="{8BED34CE-D377-A949-BBD1-607F85388A9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67854" y="2517671"/>
              <a:ext cx="698458" cy="343743"/>
            </a:xfrm>
            <a:custGeom>
              <a:avLst/>
              <a:gdLst>
                <a:gd name="T0" fmla="*/ 523 w 525"/>
                <a:gd name="T1" fmla="*/ 263 h 265"/>
                <a:gd name="T2" fmla="*/ 525 w 525"/>
                <a:gd name="T3" fmla="*/ 263 h 265"/>
                <a:gd name="T4" fmla="*/ 262 w 525"/>
                <a:gd name="T5" fmla="*/ 0 h 265"/>
                <a:gd name="T6" fmla="*/ 0 w 525"/>
                <a:gd name="T7" fmla="*/ 263 h 265"/>
                <a:gd name="T8" fmla="*/ 0 w 525"/>
                <a:gd name="T9" fmla="*/ 265 h 265"/>
                <a:gd name="T10" fmla="*/ 525 w 525"/>
                <a:gd name="T11" fmla="*/ 265 h 265"/>
                <a:gd name="T12" fmla="*/ 525 w 525"/>
                <a:gd name="T13" fmla="*/ 263 h 265"/>
                <a:gd name="T14" fmla="*/ 523 w 525"/>
                <a:gd name="T15" fmla="*/ 263 h 265"/>
                <a:gd name="T16" fmla="*/ 523 w 525"/>
                <a:gd name="T17" fmla="*/ 261 h 265"/>
                <a:gd name="T18" fmla="*/ 2 w 525"/>
                <a:gd name="T19" fmla="*/ 261 h 265"/>
                <a:gd name="T20" fmla="*/ 2 w 525"/>
                <a:gd name="T21" fmla="*/ 263 h 265"/>
                <a:gd name="T22" fmla="*/ 4 w 525"/>
                <a:gd name="T23" fmla="*/ 263 h 265"/>
                <a:gd name="T24" fmla="*/ 79 w 525"/>
                <a:gd name="T25" fmla="*/ 80 h 265"/>
                <a:gd name="T26" fmla="*/ 262 w 525"/>
                <a:gd name="T27" fmla="*/ 4 h 265"/>
                <a:gd name="T28" fmla="*/ 446 w 525"/>
                <a:gd name="T29" fmla="*/ 80 h 265"/>
                <a:gd name="T30" fmla="*/ 521 w 525"/>
                <a:gd name="T31" fmla="*/ 263 h 265"/>
                <a:gd name="T32" fmla="*/ 523 w 525"/>
                <a:gd name="T33" fmla="*/ 263 h 265"/>
                <a:gd name="T34" fmla="*/ 523 w 525"/>
                <a:gd name="T35" fmla="*/ 261 h 265"/>
                <a:gd name="T36" fmla="*/ 523 w 525"/>
                <a:gd name="T37" fmla="*/ 263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25" h="265">
                  <a:moveTo>
                    <a:pt x="523" y="263"/>
                  </a:moveTo>
                  <a:cubicBezTo>
                    <a:pt x="525" y="263"/>
                    <a:pt x="525" y="263"/>
                    <a:pt x="525" y="263"/>
                  </a:cubicBezTo>
                  <a:cubicBezTo>
                    <a:pt x="525" y="117"/>
                    <a:pt x="408" y="0"/>
                    <a:pt x="262" y="0"/>
                  </a:cubicBezTo>
                  <a:cubicBezTo>
                    <a:pt x="117" y="0"/>
                    <a:pt x="0" y="117"/>
                    <a:pt x="0" y="263"/>
                  </a:cubicBezTo>
                  <a:cubicBezTo>
                    <a:pt x="0" y="265"/>
                    <a:pt x="0" y="265"/>
                    <a:pt x="0" y="265"/>
                  </a:cubicBezTo>
                  <a:cubicBezTo>
                    <a:pt x="525" y="265"/>
                    <a:pt x="525" y="265"/>
                    <a:pt x="525" y="265"/>
                  </a:cubicBezTo>
                  <a:cubicBezTo>
                    <a:pt x="525" y="263"/>
                    <a:pt x="525" y="263"/>
                    <a:pt x="525" y="263"/>
                  </a:cubicBezTo>
                  <a:cubicBezTo>
                    <a:pt x="523" y="263"/>
                    <a:pt x="523" y="263"/>
                    <a:pt x="523" y="263"/>
                  </a:cubicBezTo>
                  <a:cubicBezTo>
                    <a:pt x="523" y="261"/>
                    <a:pt x="523" y="261"/>
                    <a:pt x="523" y="261"/>
                  </a:cubicBezTo>
                  <a:cubicBezTo>
                    <a:pt x="2" y="261"/>
                    <a:pt x="2" y="261"/>
                    <a:pt x="2" y="261"/>
                  </a:cubicBezTo>
                  <a:cubicBezTo>
                    <a:pt x="2" y="263"/>
                    <a:pt x="2" y="263"/>
                    <a:pt x="2" y="263"/>
                  </a:cubicBezTo>
                  <a:cubicBezTo>
                    <a:pt x="4" y="263"/>
                    <a:pt x="4" y="263"/>
                    <a:pt x="4" y="263"/>
                  </a:cubicBezTo>
                  <a:cubicBezTo>
                    <a:pt x="4" y="191"/>
                    <a:pt x="33" y="126"/>
                    <a:pt x="79" y="80"/>
                  </a:cubicBezTo>
                  <a:cubicBezTo>
                    <a:pt x="126" y="33"/>
                    <a:pt x="191" y="4"/>
                    <a:pt x="262" y="4"/>
                  </a:cubicBezTo>
                  <a:cubicBezTo>
                    <a:pt x="334" y="4"/>
                    <a:pt x="399" y="33"/>
                    <a:pt x="446" y="80"/>
                  </a:cubicBezTo>
                  <a:cubicBezTo>
                    <a:pt x="492" y="126"/>
                    <a:pt x="521" y="191"/>
                    <a:pt x="521" y="263"/>
                  </a:cubicBezTo>
                  <a:cubicBezTo>
                    <a:pt x="523" y="263"/>
                    <a:pt x="523" y="263"/>
                    <a:pt x="523" y="263"/>
                  </a:cubicBezTo>
                  <a:cubicBezTo>
                    <a:pt x="523" y="261"/>
                    <a:pt x="523" y="261"/>
                    <a:pt x="523" y="261"/>
                  </a:cubicBezTo>
                  <a:lnTo>
                    <a:pt x="523" y="263"/>
                  </a:lnTo>
                  <a:close/>
                </a:path>
              </a:pathLst>
            </a:custGeom>
            <a:solidFill>
              <a:srgbClr val="3F0C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2000" b="1" dirty="0"/>
            </a:p>
          </p:txBody>
        </p:sp>
        <p:sp>
          <p:nvSpPr>
            <p:cNvPr id="104" name="TextBox 103">
              <a:extLst>
                <a:ext uri="{FF2B5EF4-FFF2-40B4-BE49-F238E27FC236}">
                  <a16:creationId xmlns:a16="http://schemas.microsoft.com/office/drawing/2014/main" id="{7D4ADFBF-B5FD-394D-85C2-55E1484CEA70}"/>
                </a:ext>
              </a:extLst>
            </p:cNvPr>
            <p:cNvSpPr txBox="1"/>
            <p:nvPr/>
          </p:nvSpPr>
          <p:spPr>
            <a:xfrm rot="18263041">
              <a:off x="5812570" y="1858848"/>
              <a:ext cx="101822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b="1" dirty="0">
                  <a:solidFill>
                    <a:schemeClr val="bg1"/>
                  </a:solidFill>
                  <a:cs typeface="Arial" panose="020B0604020202020204" pitchFamily="34" charset="0"/>
                </a:rPr>
                <a:t>Small vessels</a:t>
              </a:r>
            </a:p>
          </p:txBody>
        </p:sp>
        <p:sp>
          <p:nvSpPr>
            <p:cNvPr id="105" name="TextBox 104">
              <a:extLst>
                <a:ext uri="{FF2B5EF4-FFF2-40B4-BE49-F238E27FC236}">
                  <a16:creationId xmlns:a16="http://schemas.microsoft.com/office/drawing/2014/main" id="{BAADA29B-0292-3242-A6C5-7AC447D5CC7D}"/>
                </a:ext>
              </a:extLst>
            </p:cNvPr>
            <p:cNvSpPr txBox="1"/>
            <p:nvPr/>
          </p:nvSpPr>
          <p:spPr>
            <a:xfrm rot="18263041">
              <a:off x="5435011" y="1647810"/>
              <a:ext cx="973343" cy="246221"/>
            </a:xfrm>
            <a:prstGeom prst="rect">
              <a:avLst/>
            </a:prstGeom>
            <a:noFill/>
            <a:scene3d>
              <a:camera prst="orthographicFront">
                <a:rot lat="0" lon="0" rev="135000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lang="en-GB" sz="1000" b="1" dirty="0">
                  <a:solidFill>
                    <a:schemeClr val="bg1"/>
                  </a:solidFill>
                  <a:cs typeface="Arial" panose="020B0604020202020204" pitchFamily="34" charset="0"/>
                </a:rPr>
                <a:t>Long lesions</a:t>
              </a:r>
            </a:p>
          </p:txBody>
        </p:sp>
        <p:sp>
          <p:nvSpPr>
            <p:cNvPr id="106" name="TextBox 105">
              <a:extLst>
                <a:ext uri="{FF2B5EF4-FFF2-40B4-BE49-F238E27FC236}">
                  <a16:creationId xmlns:a16="http://schemas.microsoft.com/office/drawing/2014/main" id="{9B670E8F-7384-5B40-B460-BE222195BA74}"/>
                </a:ext>
              </a:extLst>
            </p:cNvPr>
            <p:cNvSpPr txBox="1"/>
            <p:nvPr/>
          </p:nvSpPr>
          <p:spPr>
            <a:xfrm rot="4634105">
              <a:off x="5083518" y="1638984"/>
              <a:ext cx="716863" cy="246221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pPr algn="r"/>
              <a:r>
                <a:rPr lang="en-GB" sz="1000" b="1" dirty="0">
                  <a:solidFill>
                    <a:schemeClr val="bg1"/>
                  </a:solidFill>
                  <a:cs typeface="Arial" panose="020B0604020202020204" pitchFamily="34" charset="0"/>
                </a:rPr>
                <a:t>Diabetes</a:t>
              </a:r>
            </a:p>
          </p:txBody>
        </p:sp>
        <p:sp>
          <p:nvSpPr>
            <p:cNvPr id="107" name="TextBox 106">
              <a:extLst>
                <a:ext uri="{FF2B5EF4-FFF2-40B4-BE49-F238E27FC236}">
                  <a16:creationId xmlns:a16="http://schemas.microsoft.com/office/drawing/2014/main" id="{CABBDE12-F137-7F4B-AA9C-39A369C69567}"/>
                </a:ext>
              </a:extLst>
            </p:cNvPr>
            <p:cNvSpPr txBox="1"/>
            <p:nvPr/>
          </p:nvSpPr>
          <p:spPr>
            <a:xfrm rot="3361872">
              <a:off x="4642397" y="1830931"/>
              <a:ext cx="946093" cy="246221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pPr algn="r"/>
              <a:r>
                <a:rPr lang="en-GB" sz="1000" b="1" dirty="0">
                  <a:solidFill>
                    <a:schemeClr val="bg1"/>
                  </a:solidFill>
                  <a:cs typeface="Arial" panose="020B0604020202020204" pitchFamily="34" charset="0"/>
                </a:rPr>
                <a:t>Women/men</a:t>
              </a:r>
            </a:p>
          </p:txBody>
        </p:sp>
        <p:sp>
          <p:nvSpPr>
            <p:cNvPr id="108" name="TextBox 107">
              <a:extLst>
                <a:ext uri="{FF2B5EF4-FFF2-40B4-BE49-F238E27FC236}">
                  <a16:creationId xmlns:a16="http://schemas.microsoft.com/office/drawing/2014/main" id="{B16B6439-E69A-D549-82DC-119B5D2195BA}"/>
                </a:ext>
              </a:extLst>
            </p:cNvPr>
            <p:cNvSpPr txBox="1"/>
            <p:nvPr/>
          </p:nvSpPr>
          <p:spPr>
            <a:xfrm rot="2017104">
              <a:off x="4463335" y="2126008"/>
              <a:ext cx="609461" cy="246221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pPr algn="r"/>
              <a:r>
                <a:rPr lang="en-GB" sz="1000" b="1" dirty="0">
                  <a:solidFill>
                    <a:schemeClr val="bg1"/>
                  </a:solidFill>
                  <a:cs typeface="Arial" panose="020B0604020202020204" pitchFamily="34" charset="0"/>
                </a:rPr>
                <a:t>Elderly</a:t>
              </a:r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id="{9051079D-336F-4546-9D03-3FAEA1E057F7}"/>
                </a:ext>
              </a:extLst>
            </p:cNvPr>
            <p:cNvSpPr txBox="1"/>
            <p:nvPr/>
          </p:nvSpPr>
          <p:spPr>
            <a:xfrm rot="2017104">
              <a:off x="4011380" y="2488547"/>
              <a:ext cx="1326602" cy="376016"/>
            </a:xfrm>
            <a:prstGeom prst="rect">
              <a:avLst/>
            </a:prstGeom>
            <a:noFill/>
            <a:scene3d>
              <a:camera prst="orthographicFront">
                <a:rot lat="0" lon="0" rev="135000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pPr algn="r"/>
              <a:r>
                <a:rPr lang="en-GB" sz="1400" b="1" dirty="0">
                  <a:solidFill>
                    <a:srgbClr val="FFFF00"/>
                  </a:solidFill>
                  <a:latin typeface="ApexSansBoldT" panose="02000503020000020004" pitchFamily="2" charset="0"/>
                  <a:cs typeface="Segoe UI Semibold"/>
                </a:rPr>
                <a:t>1-mo DAPT</a:t>
              </a:r>
            </a:p>
          </p:txBody>
        </p:sp>
        <p:sp>
          <p:nvSpPr>
            <p:cNvPr id="110" name="TextBox 109">
              <a:extLst>
                <a:ext uri="{FF2B5EF4-FFF2-40B4-BE49-F238E27FC236}">
                  <a16:creationId xmlns:a16="http://schemas.microsoft.com/office/drawing/2014/main" id="{06EAACC8-23A5-F947-9F82-45B3A5F299E7}"/>
                </a:ext>
              </a:extLst>
            </p:cNvPr>
            <p:cNvSpPr txBox="1"/>
            <p:nvPr/>
          </p:nvSpPr>
          <p:spPr>
            <a:xfrm rot="2017104">
              <a:off x="4241707" y="2932649"/>
              <a:ext cx="768031" cy="307777"/>
            </a:xfrm>
            <a:prstGeom prst="rect">
              <a:avLst/>
            </a:prstGeom>
            <a:noFill/>
            <a:scene3d>
              <a:camera prst="orthographicFront">
                <a:rot lat="0" lon="0" rev="270000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pPr algn="r"/>
              <a:r>
                <a:rPr lang="en-GB" sz="1400" b="1" dirty="0">
                  <a:solidFill>
                    <a:schemeClr val="bg1"/>
                  </a:solidFill>
                  <a:latin typeface="ApexSansBoldT" panose="02000503020000020004" pitchFamily="2" charset="0"/>
                  <a:cs typeface="Segoe UI Semibold"/>
                </a:rPr>
                <a:t>NSTEMI</a:t>
              </a:r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524F15F5-9D68-824C-9337-2832BAFAA3B6}"/>
                </a:ext>
              </a:extLst>
            </p:cNvPr>
            <p:cNvSpPr txBox="1"/>
            <p:nvPr/>
          </p:nvSpPr>
          <p:spPr>
            <a:xfrm rot="2017104">
              <a:off x="4504253" y="3266220"/>
              <a:ext cx="649409" cy="307777"/>
            </a:xfrm>
            <a:prstGeom prst="rect">
              <a:avLst/>
            </a:prstGeom>
            <a:noFill/>
            <a:scene3d>
              <a:camera prst="orthographicFront">
                <a:rot lat="0" lon="0" rev="405000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pPr algn="r"/>
              <a:r>
                <a:rPr lang="en-GB" sz="1400" b="1" dirty="0">
                  <a:solidFill>
                    <a:schemeClr val="bg1"/>
                  </a:solidFill>
                  <a:latin typeface="ApexSansBoldT" panose="02000503020000020004" pitchFamily="2" charset="0"/>
                  <a:cs typeface="Segoe UI Semibold"/>
                </a:rPr>
                <a:t>STEMI</a:t>
              </a:r>
            </a:p>
          </p:txBody>
        </p: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DF931BCF-608C-4549-990F-EEE550FB410A}"/>
                </a:ext>
              </a:extLst>
            </p:cNvPr>
            <p:cNvSpPr txBox="1"/>
            <p:nvPr/>
          </p:nvSpPr>
          <p:spPr>
            <a:xfrm rot="2017104">
              <a:off x="4887017" y="3562603"/>
              <a:ext cx="455574" cy="246221"/>
            </a:xfrm>
            <a:prstGeom prst="rect">
              <a:avLst/>
            </a:prstGeom>
            <a:noFill/>
            <a:scene3d>
              <a:camera prst="orthographicFront">
                <a:rot lat="0" lon="0" rev="540000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pPr algn="r"/>
              <a:r>
                <a:rPr lang="en-GB" sz="1000" b="1" dirty="0">
                  <a:solidFill>
                    <a:schemeClr val="bg1"/>
                  </a:solidFill>
                  <a:cs typeface="Arial" panose="020B0604020202020204" pitchFamily="34" charset="0"/>
                </a:rPr>
                <a:t>ACS</a:t>
              </a:r>
            </a:p>
          </p:txBody>
        </p:sp>
        <p:sp>
          <p:nvSpPr>
            <p:cNvPr id="113" name="TextBox 112">
              <a:extLst>
                <a:ext uri="{FF2B5EF4-FFF2-40B4-BE49-F238E27FC236}">
                  <a16:creationId xmlns:a16="http://schemas.microsoft.com/office/drawing/2014/main" id="{F073A6E5-A862-F643-B6E9-18D7EE2B7EF9}"/>
                </a:ext>
              </a:extLst>
            </p:cNvPr>
            <p:cNvSpPr txBox="1"/>
            <p:nvPr/>
          </p:nvSpPr>
          <p:spPr>
            <a:xfrm rot="13095977">
              <a:off x="5322098" y="3684951"/>
              <a:ext cx="397865" cy="246221"/>
            </a:xfrm>
            <a:prstGeom prst="rect">
              <a:avLst/>
            </a:prstGeom>
            <a:noFill/>
            <a:scene3d>
              <a:camera prst="orthographicFront">
                <a:rot lat="0" lon="0" rev="675000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pPr algn="r"/>
              <a:r>
                <a:rPr lang="en-GB" sz="1000" b="1" dirty="0">
                  <a:solidFill>
                    <a:schemeClr val="bg1"/>
                  </a:solidFill>
                  <a:cs typeface="Arial" panose="020B0604020202020204" pitchFamily="34" charset="0"/>
                </a:rPr>
                <a:t>ISR</a:t>
              </a:r>
            </a:p>
          </p:txBody>
        </p:sp>
        <p:sp>
          <p:nvSpPr>
            <p:cNvPr id="114" name="TextBox 113">
              <a:extLst>
                <a:ext uri="{FF2B5EF4-FFF2-40B4-BE49-F238E27FC236}">
                  <a16:creationId xmlns:a16="http://schemas.microsoft.com/office/drawing/2014/main" id="{19F872F1-3B90-964E-8341-CC3D92E1129E}"/>
                </a:ext>
              </a:extLst>
            </p:cNvPr>
            <p:cNvSpPr txBox="1"/>
            <p:nvPr/>
          </p:nvSpPr>
          <p:spPr>
            <a:xfrm rot="18568641">
              <a:off x="6121679" y="2145302"/>
              <a:ext cx="1013419" cy="246221"/>
            </a:xfrm>
            <a:prstGeom prst="rect">
              <a:avLst/>
            </a:prstGeom>
            <a:noFill/>
            <a:scene3d>
              <a:camera prst="orthographicFront">
                <a:rot lat="0" lon="0" rev="2055000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lang="en-GB" sz="1000" b="1" dirty="0">
                  <a:solidFill>
                    <a:schemeClr val="bg1"/>
                  </a:solidFill>
                  <a:cs typeface="Arial" panose="020B0604020202020204" pitchFamily="34" charset="0"/>
                </a:rPr>
                <a:t>Ostial lesions</a:t>
              </a:r>
            </a:p>
          </p:txBody>
        </p:sp>
        <p:sp>
          <p:nvSpPr>
            <p:cNvPr id="115" name="TextBox 114">
              <a:extLst>
                <a:ext uri="{FF2B5EF4-FFF2-40B4-BE49-F238E27FC236}">
                  <a16:creationId xmlns:a16="http://schemas.microsoft.com/office/drawing/2014/main" id="{DF74D04F-4C72-944F-B57E-EBF7BF19A659}"/>
                </a:ext>
              </a:extLst>
            </p:cNvPr>
            <p:cNvSpPr txBox="1"/>
            <p:nvPr/>
          </p:nvSpPr>
          <p:spPr>
            <a:xfrm rot="18568641">
              <a:off x="6424035" y="2587263"/>
              <a:ext cx="470000" cy="246221"/>
            </a:xfrm>
            <a:prstGeom prst="rect">
              <a:avLst/>
            </a:prstGeom>
            <a:noFill/>
            <a:scene3d>
              <a:camera prst="orthographicFront">
                <a:rot lat="0" lon="0" rev="1920000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lang="en-GB" sz="1000" b="1" dirty="0">
                  <a:solidFill>
                    <a:schemeClr val="bg1"/>
                  </a:solidFill>
                  <a:cs typeface="Arial" panose="020B0604020202020204" pitchFamily="34" charset="0"/>
                </a:rPr>
                <a:t>MVD</a:t>
              </a:r>
            </a:p>
          </p:txBody>
        </p:sp>
        <p:sp>
          <p:nvSpPr>
            <p:cNvPr id="116" name="TextBox 115">
              <a:extLst>
                <a:ext uri="{FF2B5EF4-FFF2-40B4-BE49-F238E27FC236}">
                  <a16:creationId xmlns:a16="http://schemas.microsoft.com/office/drawing/2014/main" id="{04742BDE-AB1F-D243-9914-35A4BBCE9CF0}"/>
                </a:ext>
              </a:extLst>
            </p:cNvPr>
            <p:cNvSpPr txBox="1"/>
            <p:nvPr/>
          </p:nvSpPr>
          <p:spPr>
            <a:xfrm rot="18568641">
              <a:off x="6249087" y="2956374"/>
              <a:ext cx="1064715" cy="246221"/>
            </a:xfrm>
            <a:prstGeom prst="rect">
              <a:avLst/>
            </a:prstGeom>
            <a:noFill/>
            <a:scene3d>
              <a:camera prst="orthographicFront">
                <a:rot lat="0" lon="0" rev="1785000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lang="en-GB" sz="1000" b="1" dirty="0">
                  <a:solidFill>
                    <a:schemeClr val="bg1"/>
                  </a:solidFill>
                  <a:cs typeface="Arial" panose="020B0604020202020204" pitchFamily="34" charset="0"/>
                </a:rPr>
                <a:t>Radial/femoral</a:t>
              </a:r>
            </a:p>
          </p:txBody>
        </p:sp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id="{8C04AACC-6631-D34F-9D07-00A2F30DF62A}"/>
                </a:ext>
              </a:extLst>
            </p:cNvPr>
            <p:cNvSpPr txBox="1"/>
            <p:nvPr/>
          </p:nvSpPr>
          <p:spPr>
            <a:xfrm rot="18568641">
              <a:off x="6192009" y="3329942"/>
              <a:ext cx="861133" cy="246221"/>
            </a:xfrm>
            <a:prstGeom prst="rect">
              <a:avLst/>
            </a:prstGeom>
            <a:noFill/>
            <a:scene3d>
              <a:camera prst="orthographicFront">
                <a:rot lat="0" lon="0" rev="1650000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lang="en-GB" sz="1000" b="1" dirty="0">
                  <a:solidFill>
                    <a:schemeClr val="bg1"/>
                  </a:solidFill>
                  <a:cs typeface="Arial" panose="020B0604020202020204" pitchFamily="34" charset="0"/>
                </a:rPr>
                <a:t>Bifurcation</a:t>
              </a:r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id="{DCDC065C-3E26-E740-85C2-5EDD7A6D17E2}"/>
                </a:ext>
              </a:extLst>
            </p:cNvPr>
            <p:cNvSpPr txBox="1"/>
            <p:nvPr/>
          </p:nvSpPr>
          <p:spPr>
            <a:xfrm rot="18568641">
              <a:off x="5833073" y="3541346"/>
              <a:ext cx="882229" cy="307777"/>
            </a:xfrm>
            <a:prstGeom prst="rect">
              <a:avLst/>
            </a:prstGeom>
            <a:noFill/>
            <a:scene3d>
              <a:camera prst="orthographicFront">
                <a:rot lat="0" lon="0" rev="1515000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lang="en-GB" sz="1400" b="1" dirty="0">
                  <a:solidFill>
                    <a:schemeClr val="bg1"/>
                  </a:solidFill>
                  <a:latin typeface="ApexSansBoldT" panose="02000503020000020004" pitchFamily="2" charset="0"/>
                  <a:cs typeface="Segoe UI Semibold"/>
                </a:rPr>
                <a:t>Left main</a:t>
              </a:r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8C2076F1-0BC9-EA4C-A4EA-89E09EF2076C}"/>
                </a:ext>
              </a:extLst>
            </p:cNvPr>
            <p:cNvSpPr txBox="1"/>
            <p:nvPr/>
          </p:nvSpPr>
          <p:spPr>
            <a:xfrm rot="18568641">
              <a:off x="5681754" y="3718075"/>
              <a:ext cx="455574" cy="246221"/>
            </a:xfrm>
            <a:prstGeom prst="rect">
              <a:avLst/>
            </a:prstGeom>
            <a:noFill/>
            <a:scene3d>
              <a:camera prst="orthographicFront">
                <a:rot lat="0" lon="0" rev="13800000"/>
              </a:camera>
              <a:lightRig rig="threePt" dir="t"/>
            </a:scene3d>
          </p:spPr>
          <p:txBody>
            <a:bodyPr wrap="none" rtlCol="0">
              <a:spAutoFit/>
            </a:bodyPr>
            <a:lstStyle/>
            <a:p>
              <a:r>
                <a:rPr lang="en-GB" sz="1000" b="1" dirty="0">
                  <a:solidFill>
                    <a:schemeClr val="bg1"/>
                  </a:solidFill>
                  <a:cs typeface="Arial" panose="020B0604020202020204" pitchFamily="34" charset="0"/>
                </a:rPr>
                <a:t>CTO</a:t>
              </a:r>
            </a:p>
          </p:txBody>
        </p:sp>
        <p:grpSp>
          <p:nvGrpSpPr>
            <p:cNvPr id="120" name="Group 119">
              <a:extLst>
                <a:ext uri="{FF2B5EF4-FFF2-40B4-BE49-F238E27FC236}">
                  <a16:creationId xmlns:a16="http://schemas.microsoft.com/office/drawing/2014/main" id="{C2CBBFF3-3689-504F-9537-D6A3D7523C10}"/>
                </a:ext>
              </a:extLst>
            </p:cNvPr>
            <p:cNvGrpSpPr/>
            <p:nvPr/>
          </p:nvGrpSpPr>
          <p:grpSpPr>
            <a:xfrm>
              <a:off x="5357354" y="2590837"/>
              <a:ext cx="713657" cy="566191"/>
              <a:chOff x="4170741" y="2902873"/>
              <a:chExt cx="945652" cy="768762"/>
            </a:xfrm>
          </p:grpSpPr>
          <p:sp>
            <p:nvSpPr>
              <p:cNvPr id="125" name="TextBox 124">
                <a:extLst>
                  <a:ext uri="{FF2B5EF4-FFF2-40B4-BE49-F238E27FC236}">
                    <a16:creationId xmlns:a16="http://schemas.microsoft.com/office/drawing/2014/main" id="{A07FD521-36F1-7F4F-AE2A-87F4ABE04AC2}"/>
                  </a:ext>
                </a:extLst>
              </p:cNvPr>
              <p:cNvSpPr txBox="1"/>
              <p:nvPr/>
            </p:nvSpPr>
            <p:spPr>
              <a:xfrm>
                <a:off x="4380969" y="2902873"/>
                <a:ext cx="486844" cy="417893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GB" sz="1400" b="1" dirty="0">
                    <a:solidFill>
                      <a:schemeClr val="bg1"/>
                    </a:solidFill>
                    <a:latin typeface="Apex New Light" panose="02010600040501010103" pitchFamily="50" charset="0"/>
                    <a:ea typeface="Apex New Light" panose="02010600040501010103" pitchFamily="50" charset="0"/>
                    <a:cs typeface="Segoe UI Semibold" panose="020B0702040204020203" pitchFamily="34" charset="0"/>
                  </a:rPr>
                  <a:t>16</a:t>
                </a:r>
              </a:p>
            </p:txBody>
          </p:sp>
          <p:sp>
            <p:nvSpPr>
              <p:cNvPr id="126" name="TextBox 125">
                <a:extLst>
                  <a:ext uri="{FF2B5EF4-FFF2-40B4-BE49-F238E27FC236}">
                    <a16:creationId xmlns:a16="http://schemas.microsoft.com/office/drawing/2014/main" id="{E0BDDBAB-1A60-1F4D-8AF0-EBDEF2DADBE6}"/>
                  </a:ext>
                </a:extLst>
              </p:cNvPr>
              <p:cNvSpPr txBox="1"/>
              <p:nvPr/>
            </p:nvSpPr>
            <p:spPr>
              <a:xfrm>
                <a:off x="4170741" y="3169088"/>
                <a:ext cx="945652" cy="501471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GB" sz="900" b="1" dirty="0">
                    <a:solidFill>
                      <a:srgbClr val="3F0C34"/>
                    </a:solidFill>
                    <a:latin typeface="Apex New Light" panose="02010600040501010103" pitchFamily="50" charset="0"/>
                    <a:ea typeface="Apex New Light" panose="02010600040501010103" pitchFamily="50" charset="0"/>
                    <a:cs typeface="Segoe UI Semibold" panose="020B0702040204020203" pitchFamily="34" charset="0"/>
                  </a:rPr>
                  <a:t>CE marked</a:t>
                </a:r>
              </a:p>
              <a:p>
                <a:pPr algn="ctr"/>
                <a:r>
                  <a:rPr lang="en-GB" sz="900" b="1" dirty="0">
                    <a:solidFill>
                      <a:srgbClr val="3F0C34"/>
                    </a:solidFill>
                    <a:latin typeface="Apex New Light" panose="02010600040501010103" pitchFamily="50" charset="0"/>
                    <a:ea typeface="Apex New Light" panose="02010600040501010103" pitchFamily="50" charset="0"/>
                    <a:cs typeface="Segoe UI Semibold" panose="020B0702040204020203" pitchFamily="34" charset="0"/>
                  </a:rPr>
                  <a:t>indications</a:t>
                </a:r>
              </a:p>
            </p:txBody>
          </p:sp>
          <p:sp>
            <p:nvSpPr>
              <p:cNvPr id="127" name="TextBox 126">
                <a:extLst>
                  <a:ext uri="{FF2B5EF4-FFF2-40B4-BE49-F238E27FC236}">
                    <a16:creationId xmlns:a16="http://schemas.microsoft.com/office/drawing/2014/main" id="{171DA791-1B24-AA43-9EDD-18A285F2D7CA}"/>
                  </a:ext>
                </a:extLst>
              </p:cNvPr>
              <p:cNvSpPr txBox="1"/>
              <p:nvPr/>
            </p:nvSpPr>
            <p:spPr>
              <a:xfrm>
                <a:off x="4540232" y="3441794"/>
                <a:ext cx="244783" cy="229841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endParaRPr lang="en-GB" sz="500" b="1" spc="150" dirty="0">
                  <a:solidFill>
                    <a:srgbClr val="3F0C34"/>
                  </a:solidFill>
                  <a:latin typeface="Apex New Light" panose="02010600040501010103" pitchFamily="50" charset="0"/>
                  <a:ea typeface="Apex New Light" panose="02010600040501010103" pitchFamily="50" charset="0"/>
                  <a:cs typeface="Segoe UI Semibold" panose="020B0702040204020203" pitchFamily="34" charset="0"/>
                </a:endParaRPr>
              </a:p>
            </p:txBody>
          </p:sp>
        </p:grp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DEFF7720-A0DE-7C42-ABDB-63AB6C582EE9}"/>
                </a:ext>
              </a:extLst>
            </p:cNvPr>
            <p:cNvSpPr txBox="1"/>
            <p:nvPr/>
          </p:nvSpPr>
          <p:spPr>
            <a:xfrm rot="19464384">
              <a:off x="5319824" y="2496174"/>
              <a:ext cx="450981" cy="226677"/>
            </a:xfrm>
            <a:prstGeom prst="rect">
              <a:avLst/>
            </a:prstGeom>
            <a:noFill/>
          </p:spPr>
          <p:txBody>
            <a:bodyPr wrap="none" rtlCol="0" anchor="ctr">
              <a:prstTxWarp prst="textArchUp">
                <a:avLst>
                  <a:gd name="adj" fmla="val 12106229"/>
                </a:avLst>
              </a:prstTxWarp>
              <a:spAutoFit/>
            </a:bodyPr>
            <a:lstStyle/>
            <a:p>
              <a:pPr algn="ctr"/>
              <a:r>
                <a:rPr lang="en-GB" sz="900" b="1" dirty="0">
                  <a:solidFill>
                    <a:srgbClr val="3F0C34"/>
                  </a:solidFill>
                  <a:latin typeface="Apex New Light" panose="02010600040501010103" pitchFamily="50" charset="0"/>
                  <a:ea typeface="Apex New Light" panose="02010600040501010103" pitchFamily="50" charset="0"/>
                  <a:cs typeface="Segoe UI Semibold"/>
                </a:rPr>
                <a:t>Patients</a:t>
              </a:r>
              <a:endParaRPr lang="en-GB" sz="1000" b="1" dirty="0">
                <a:solidFill>
                  <a:srgbClr val="3F0C34"/>
                </a:solidFill>
                <a:latin typeface="Apex New Light" panose="02010600040501010103" pitchFamily="50" charset="0"/>
                <a:ea typeface="Apex New Light" panose="02010600040501010103" pitchFamily="50" charset="0"/>
                <a:cs typeface="Segoe UI Semibold"/>
              </a:endParaRPr>
            </a:p>
          </p:txBody>
        </p:sp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id="{5FA2F5AE-A319-E748-9580-431A7F42FFF3}"/>
                </a:ext>
              </a:extLst>
            </p:cNvPr>
            <p:cNvSpPr txBox="1"/>
            <p:nvPr/>
          </p:nvSpPr>
          <p:spPr>
            <a:xfrm rot="2821054">
              <a:off x="5719616" y="2532992"/>
              <a:ext cx="440122" cy="232271"/>
            </a:xfrm>
            <a:prstGeom prst="rect">
              <a:avLst/>
            </a:prstGeom>
            <a:noFill/>
          </p:spPr>
          <p:txBody>
            <a:bodyPr wrap="none" rtlCol="0" anchor="ctr">
              <a:prstTxWarp prst="textArchUp">
                <a:avLst>
                  <a:gd name="adj" fmla="val 12106229"/>
                </a:avLst>
              </a:prstTxWarp>
              <a:spAutoFit/>
            </a:bodyPr>
            <a:lstStyle/>
            <a:p>
              <a:pPr algn="ctr"/>
              <a:r>
                <a:rPr lang="en-GB" sz="900" b="1" dirty="0">
                  <a:solidFill>
                    <a:srgbClr val="3F8789"/>
                  </a:solidFill>
                  <a:latin typeface="Apex New Light" panose="02010600040501010103" pitchFamily="50" charset="0"/>
                  <a:ea typeface="Apex New Light" panose="02010600040501010103" pitchFamily="50" charset="0"/>
                  <a:cs typeface="Segoe UI Semibold"/>
                </a:rPr>
                <a:t>Anatomy</a:t>
              </a:r>
              <a:endParaRPr lang="en-GB" sz="1000" b="1" dirty="0">
                <a:solidFill>
                  <a:srgbClr val="3F8789"/>
                </a:solidFill>
                <a:latin typeface="Apex New Light" panose="02010600040501010103" pitchFamily="50" charset="0"/>
                <a:ea typeface="Apex New Light" panose="02010600040501010103" pitchFamily="50" charset="0"/>
                <a:cs typeface="Segoe UI Semibold"/>
              </a:endParaRP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6BDB3A81-9708-1C42-8852-64E4B74A172C}"/>
                </a:ext>
              </a:extLst>
            </p:cNvPr>
            <p:cNvSpPr txBox="1"/>
            <p:nvPr/>
          </p:nvSpPr>
          <p:spPr>
            <a:xfrm rot="19618442">
              <a:off x="5686287" y="3025186"/>
              <a:ext cx="450981" cy="226677"/>
            </a:xfrm>
            <a:prstGeom prst="rect">
              <a:avLst/>
            </a:prstGeom>
            <a:noFill/>
          </p:spPr>
          <p:txBody>
            <a:bodyPr wrap="none" rtlCol="0" anchor="ctr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GB" sz="900" b="1" dirty="0">
                  <a:solidFill>
                    <a:srgbClr val="CE8441"/>
                  </a:solidFill>
                  <a:latin typeface="Apex New Light" panose="02010600040501010103" pitchFamily="50" charset="0"/>
                  <a:ea typeface="Apex New Light" panose="02010600040501010103" pitchFamily="50" charset="0"/>
                  <a:cs typeface="Segoe UI Semibold"/>
                </a:rPr>
                <a:t>Procedures</a:t>
              </a:r>
              <a:endParaRPr lang="en-GB" sz="1000" b="1" dirty="0">
                <a:solidFill>
                  <a:srgbClr val="CE8441"/>
                </a:solidFill>
                <a:latin typeface="Apex New Light" panose="02010600040501010103" pitchFamily="50" charset="0"/>
                <a:ea typeface="Apex New Light" panose="02010600040501010103" pitchFamily="50" charset="0"/>
                <a:cs typeface="Segoe UI Semibold"/>
              </a:endParaRP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6C8F6131-495B-0D41-95FE-3B0841A29C16}"/>
                </a:ext>
              </a:extLst>
            </p:cNvPr>
            <p:cNvSpPr txBox="1"/>
            <p:nvPr/>
          </p:nvSpPr>
          <p:spPr>
            <a:xfrm rot="4063636">
              <a:off x="5185090" y="2868221"/>
              <a:ext cx="440122" cy="232271"/>
            </a:xfrm>
            <a:prstGeom prst="rect">
              <a:avLst/>
            </a:prstGeom>
            <a:noFill/>
          </p:spPr>
          <p:txBody>
            <a:bodyPr wrap="none" rtlCol="0" anchor="ctr">
              <a:prstTxWarp prst="textArchDown">
                <a:avLst/>
              </a:prstTxWarp>
              <a:spAutoFit/>
            </a:bodyPr>
            <a:lstStyle/>
            <a:p>
              <a:pPr algn="ctr"/>
              <a:r>
                <a:rPr lang="en-GB" sz="900" b="1" dirty="0">
                  <a:solidFill>
                    <a:srgbClr val="3F8789"/>
                  </a:solidFill>
                  <a:latin typeface="Apex New Light" panose="02010600040501010103" pitchFamily="50" charset="0"/>
                  <a:ea typeface="Apex New Light" panose="02010600040501010103" pitchFamily="50" charset="0"/>
                  <a:cs typeface="Segoe UI Semibold"/>
                </a:rPr>
                <a:t>Conditions</a:t>
              </a:r>
              <a:endParaRPr lang="en-GB" sz="1000" b="1" dirty="0">
                <a:solidFill>
                  <a:srgbClr val="3F8789"/>
                </a:solidFill>
                <a:latin typeface="Apex New Light" panose="02010600040501010103" pitchFamily="50" charset="0"/>
                <a:ea typeface="Apex New Light" panose="02010600040501010103" pitchFamily="50" charset="0"/>
                <a:cs typeface="Segoe UI Semibol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36529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F579F-984E-4985-8332-0B7491327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Bleeding Risk Definition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D96762-AE70-49BD-BF28-82DD262CE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20000"/>
              </a:lnSpc>
              <a:buFont typeface="+mj-lt"/>
              <a:buAutoNum type="arabicPeriod"/>
            </a:pP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Clinical indication to oral anticoagulants (OAC) for at least 12 months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189" indent="-457189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Recent (&lt;12 months) non-access site bleeding episode(s), which required medical attention</a:t>
            </a:r>
          </a:p>
          <a:p>
            <a:pPr marL="457189" indent="-457189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Previous bleeding episode(s) which required hospitalization if the underlying cause has not been definitively treated (i.e. surgical removal of the bleeding source)</a:t>
            </a:r>
          </a:p>
          <a:p>
            <a:pPr marL="457189" indent="-457189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 ≥75 years</a:t>
            </a:r>
          </a:p>
          <a:p>
            <a:pPr marL="457189" indent="-457189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Systemic conditions associated with an increased bleeding risk</a:t>
            </a:r>
          </a:p>
          <a:p>
            <a:pPr marL="457189" indent="-457189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Documented anemia (Hb&lt;11 g/dL) or transfusion within 4 weeks before randomization</a:t>
            </a:r>
          </a:p>
          <a:p>
            <a:pPr marL="457189" indent="-457189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for chronic treatment with steroids or non-steroidal anti-inflammatory drugs</a:t>
            </a:r>
          </a:p>
          <a:p>
            <a:pPr marL="457189" indent="-457189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Diagnosed malignancy (other than skin) considered at high bleeding risk </a:t>
            </a:r>
          </a:p>
          <a:p>
            <a:pPr marL="457189" indent="-457189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Stroke at any time or transient ischemic attack (TIA) in the previous 6 months </a:t>
            </a:r>
          </a:p>
          <a:p>
            <a:pPr marL="457189" indent="-457189">
              <a:lnSpc>
                <a:spcPct val="12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PRECISE DAPT score ≥25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945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D02A0-7137-445F-B229-8CA881FD9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BAA21-C58C-4E25-8071-223C6F6C5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Decision making on DAPT duration based on PRECISE-DAPT and DAPT scores....  | Download Scientific Diagram">
            <a:extLst>
              <a:ext uri="{FF2B5EF4-FFF2-40B4-BE49-F238E27FC236}">
                <a16:creationId xmlns:a16="http://schemas.microsoft.com/office/drawing/2014/main" id="{0CEA2F43-6938-4504-85FF-D8AF3D8EB2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1100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01756-1AE1-4874-8D37-9B100F507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Exclusion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98199-A06D-4911-B486-9B9BA0177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Treated with stents other than 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Ultimaster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stent within 6 months prior to index procedure 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Treated for in-stent restenosis or stent thrombosis at index PCI or within 6 months before 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Treated with a bioresorbable scaffold at any time prior to index procedure 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Cannot provide written informed consent 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Unable to comply with study protocol 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Active bleeding requiring medical attention (BARC≥2) on randomization visit </a:t>
            </a:r>
          </a:p>
        </p:txBody>
      </p:sp>
    </p:spTree>
    <p:extLst>
      <p:ext uri="{BB962C8B-B14F-4D97-AF65-F5344CB8AC3E}">
        <p14:creationId xmlns:p14="http://schemas.microsoft.com/office/powerpoint/2010/main" val="2971766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0CBFB-3CE9-4095-A74A-DAB51381C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C7EB0-317D-4D38-B210-B3AA85EF80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Life expectancy less than one year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Known hypersensitivity or allergy for aspirin, clopidogrel, ticagrelor, prasugrel, cobalt chromium or sirolimus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planned and anticipated PCI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Participation in another trial </a:t>
            </a:r>
          </a:p>
          <a:p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Pregnant or breast feeding women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32219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23C519CA-7367-4C7F-B13E-BBD6F57A6642}"/>
              </a:ext>
            </a:extLst>
          </p:cNvPr>
          <p:cNvSpPr/>
          <p:nvPr/>
        </p:nvSpPr>
        <p:spPr>
          <a:xfrm>
            <a:off x="276225" y="1657350"/>
            <a:ext cx="11639550" cy="52006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E80DD6-E216-B340-814A-4C2AC94ED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1043" y="89899"/>
            <a:ext cx="10128000" cy="12480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MASTER DAPT Trial</a:t>
            </a:r>
          </a:p>
        </p:txBody>
      </p:sp>
      <p:grpSp>
        <p:nvGrpSpPr>
          <p:cNvPr id="4" name="Group 6">
            <a:extLst>
              <a:ext uri="{FF2B5EF4-FFF2-40B4-BE49-F238E27FC236}">
                <a16:creationId xmlns:a16="http://schemas.microsoft.com/office/drawing/2014/main" id="{21F47837-DDF7-9942-9EB7-C2BD07BA1BAD}"/>
              </a:ext>
            </a:extLst>
          </p:cNvPr>
          <p:cNvGrpSpPr>
            <a:grpSpLocks/>
          </p:cNvGrpSpPr>
          <p:nvPr/>
        </p:nvGrpSpPr>
        <p:grpSpPr bwMode="auto">
          <a:xfrm>
            <a:off x="3650598" y="3746771"/>
            <a:ext cx="4630195" cy="916799"/>
            <a:chOff x="1042" y="3457"/>
            <a:chExt cx="1400" cy="336"/>
          </a:xfrm>
        </p:grpSpPr>
        <p:sp>
          <p:nvSpPr>
            <p:cNvPr id="5" name="Line 7">
              <a:extLst>
                <a:ext uri="{FF2B5EF4-FFF2-40B4-BE49-F238E27FC236}">
                  <a16:creationId xmlns:a16="http://schemas.microsoft.com/office/drawing/2014/main" id="{E5DF1955-3D83-B14B-BB38-06CF2F2212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42" y="3457"/>
              <a:ext cx="702" cy="336"/>
            </a:xfrm>
            <a:prstGeom prst="line">
              <a:avLst/>
            </a:prstGeom>
            <a:noFill/>
            <a:ln w="127000" cmpd="sng">
              <a:gradFill flip="none" rotWithShape="1">
                <a:gsLst>
                  <a:gs pos="0">
                    <a:srgbClr val="000000"/>
                  </a:gs>
                  <a:gs pos="100000">
                    <a:prstClr val="white"/>
                  </a:gs>
                </a:gsLst>
                <a:path path="rect">
                  <a:fillToRect l="100000" t="100000"/>
                </a:path>
                <a:tileRect r="-100000" b="-100000"/>
              </a:gradFill>
              <a:round/>
              <a:headEnd/>
              <a:tailEnd type="triangl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 fontAlgn="auto">
                <a:spcAft>
                  <a:spcPts val="0"/>
                </a:spcAft>
                <a:defRPr/>
              </a:pPr>
              <a:endParaRPr lang="en-US" kern="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  <p:sp>
          <p:nvSpPr>
            <p:cNvPr id="6" name="Line 8">
              <a:extLst>
                <a:ext uri="{FF2B5EF4-FFF2-40B4-BE49-F238E27FC236}">
                  <a16:creationId xmlns:a16="http://schemas.microsoft.com/office/drawing/2014/main" id="{F9447AE3-5294-D649-87BE-1748DAB83F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40" y="3457"/>
              <a:ext cx="702" cy="336"/>
            </a:xfrm>
            <a:prstGeom prst="line">
              <a:avLst/>
            </a:prstGeom>
            <a:noFill/>
            <a:ln w="127000" cmpd="sng">
              <a:gradFill flip="none" rotWithShape="1">
                <a:gsLst>
                  <a:gs pos="0">
                    <a:srgbClr val="000000"/>
                  </a:gs>
                  <a:gs pos="100000">
                    <a:prstClr val="white"/>
                  </a:gs>
                </a:gsLst>
                <a:path path="rect">
                  <a:fillToRect l="100000" t="100000"/>
                </a:path>
                <a:tileRect r="-100000" b="-100000"/>
              </a:gradFill>
              <a:round/>
              <a:headEnd/>
              <a:tailEnd type="triangl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/>
            <a:lstStyle/>
            <a:p>
              <a:pPr fontAlgn="auto">
                <a:spcAft>
                  <a:spcPts val="0"/>
                </a:spcAft>
                <a:defRPr/>
              </a:pPr>
              <a:endParaRPr lang="en-US" kern="0">
                <a:latin typeface="Arial" charset="0"/>
                <a:ea typeface="ＭＳ Ｐゴシック" charset="0"/>
                <a:cs typeface="ＭＳ Ｐゴシック" charset="0"/>
              </a:endParaRPr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6C0B3874-A9DA-5745-AAF6-758DC4134C1A}"/>
              </a:ext>
            </a:extLst>
          </p:cNvPr>
          <p:cNvSpPr txBox="1"/>
          <p:nvPr/>
        </p:nvSpPr>
        <p:spPr>
          <a:xfrm>
            <a:off x="3926976" y="2313624"/>
            <a:ext cx="42114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 Black" panose="020B0604020202020204" pitchFamily="34" charset="0"/>
                <a:cs typeface="Arial Black" panose="020B0604020202020204" pitchFamily="34" charset="0"/>
              </a:rPr>
              <a:t>30 </a:t>
            </a:r>
            <a:r>
              <a:rPr lang="en-US" sz="1400" b="1" dirty="0">
                <a:latin typeface="Arial Black" panose="020B0604020202020204" pitchFamily="34" charset="0"/>
                <a:cs typeface="Arial Black" panose="020B0604020202020204" pitchFamily="34" charset="0"/>
              </a:rPr>
              <a:t>(+14)  </a:t>
            </a:r>
            <a:r>
              <a:rPr lang="en-US" sz="2800" b="1" dirty="0">
                <a:latin typeface="Arial Black" panose="020B0604020202020204" pitchFamily="34" charset="0"/>
                <a:cs typeface="Arial Black" panose="020B0604020202020204" pitchFamily="34" charset="0"/>
              </a:rPr>
              <a:t>Days after PCI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395DDA4-1C8D-AD42-B7EE-50C2DACF00AD}"/>
              </a:ext>
            </a:extLst>
          </p:cNvPr>
          <p:cNvSpPr txBox="1"/>
          <p:nvPr/>
        </p:nvSpPr>
        <p:spPr>
          <a:xfrm>
            <a:off x="937463" y="4861407"/>
            <a:ext cx="4201791" cy="861774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latin typeface="Arial Black" panose="020B0604020202020204" pitchFamily="34" charset="0"/>
                <a:cs typeface="Arial Black" panose="020B0604020202020204" pitchFamily="34" charset="0"/>
              </a:rPr>
              <a:t>Abbreviated DAPT</a:t>
            </a:r>
          </a:p>
          <a:p>
            <a:pPr algn="ctr"/>
            <a:endParaRPr lang="en-US" sz="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Immediate DAPT discontinuation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322B72-BCEE-CE48-A7D9-57B71E8488CF}"/>
              </a:ext>
            </a:extLst>
          </p:cNvPr>
          <p:cNvSpPr txBox="1"/>
          <p:nvPr/>
        </p:nvSpPr>
        <p:spPr>
          <a:xfrm>
            <a:off x="6379008" y="4847288"/>
            <a:ext cx="4966423" cy="1138773"/>
          </a:xfrm>
          <a:prstGeom prst="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latin typeface="Arial Black" panose="020B0604020202020204" pitchFamily="34" charset="0"/>
                <a:cs typeface="Arial Black" panose="020B0604020202020204" pitchFamily="34" charset="0"/>
              </a:rPr>
              <a:t>Standard DAPT</a:t>
            </a:r>
          </a:p>
          <a:p>
            <a:pPr algn="ctr"/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DAPT for </a:t>
            </a:r>
            <a:r>
              <a:rPr lang="x-none" sz="2000" b="1" dirty="0">
                <a:latin typeface="Arial" panose="020B0604020202020204" pitchFamily="34" charset="0"/>
                <a:cs typeface="Arial" panose="020B0604020202020204" pitchFamily="34" charset="0"/>
              </a:rPr>
              <a:t>≥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2 or 5 months in pts with </a:t>
            </a:r>
          </a:p>
          <a:p>
            <a:pPr algn="ctr"/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or without OAC indication, respectively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B85AFFC-6E02-5D43-9E1A-A98645BC3C98}"/>
              </a:ext>
            </a:extLst>
          </p:cNvPr>
          <p:cNvSpPr txBox="1"/>
          <p:nvPr/>
        </p:nvSpPr>
        <p:spPr>
          <a:xfrm>
            <a:off x="4766714" y="4053619"/>
            <a:ext cx="247215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Sx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Site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Need for oral anticoagulation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Prior MI within 12 months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057AD74-87FC-584B-9B57-B0B9BBB4B794}"/>
              </a:ext>
            </a:extLst>
          </p:cNvPr>
          <p:cNvSpPr txBox="1"/>
          <p:nvPr/>
        </p:nvSpPr>
        <p:spPr>
          <a:xfrm>
            <a:off x="1587480" y="5769297"/>
            <a:ext cx="29017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followed by SAPT for 11 months</a:t>
            </a:r>
          </a:p>
          <a:p>
            <a:r>
              <a:rPr lang="en-US" sz="1600" dirty="0"/>
              <a:t>or 5 months if OAC is indicated</a:t>
            </a:r>
          </a:p>
          <a:p>
            <a:endParaRPr lang="en-US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4CFECE-33EB-8F49-89D3-BF7D7EE80E0B}"/>
              </a:ext>
            </a:extLst>
          </p:cNvPr>
          <p:cNvSpPr txBox="1"/>
          <p:nvPr/>
        </p:nvSpPr>
        <p:spPr>
          <a:xfrm>
            <a:off x="3810099" y="2848604"/>
            <a:ext cx="46217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Free from cardiac and cerebral ischemic events</a:t>
            </a:r>
          </a:p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600" u="sng" dirty="0"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bleeding</a:t>
            </a:r>
          </a:p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No further revascularization planned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14207CCC-44E9-7648-8868-29854D1390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5118" y="3555406"/>
            <a:ext cx="401362" cy="401362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6C108463-E0B3-2349-AA11-3C63DC42C5E7}"/>
              </a:ext>
            </a:extLst>
          </p:cNvPr>
          <p:cNvSpPr txBox="1"/>
          <p:nvPr/>
        </p:nvSpPr>
        <p:spPr>
          <a:xfrm>
            <a:off x="12176760" y="8016240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D8220D6-6A82-9D45-9B8C-552014BE44F4}"/>
              </a:ext>
            </a:extLst>
          </p:cNvPr>
          <p:cNvSpPr txBox="1"/>
          <p:nvPr/>
        </p:nvSpPr>
        <p:spPr>
          <a:xfrm>
            <a:off x="7434420" y="6008828"/>
            <a:ext cx="31037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followed by SAPT up to 11 months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93E8E13-2357-F247-9BF8-3FA58750ADA5}"/>
              </a:ext>
            </a:extLst>
          </p:cNvPr>
          <p:cNvSpPr txBox="1"/>
          <p:nvPr/>
        </p:nvSpPr>
        <p:spPr>
          <a:xfrm>
            <a:off x="66440" y="6525202"/>
            <a:ext cx="93562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HBR: high bleeding risk;  DAPT: dual antiplatelet therapy; SAPT: single antiplatelet therapy; MI myocardial infarction: OAC: oral anticoagulation</a:t>
            </a:r>
          </a:p>
        </p:txBody>
      </p:sp>
    </p:spTree>
    <p:extLst>
      <p:ext uri="{BB962C8B-B14F-4D97-AF65-F5344CB8AC3E}">
        <p14:creationId xmlns:p14="http://schemas.microsoft.com/office/powerpoint/2010/main" val="192521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ECADB09-45C0-4BFC-A06F-24959CEF8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Abbreviated DAPT regimen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CCF5EA-FF00-4618-937E-CFA6454F4F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not on OAC 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DAPT is discontinued and a single anti-platelet agent (SAPT) is continued until at least 11 months post randomization (i.e.12 months after index PCI). </a:t>
            </a:r>
          </a:p>
          <a:p>
            <a:r>
              <a:rPr lang="en-IN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on OAC 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DAPT is discontinued and either aspirin or clopidogrel is continued until 5 months post randomization (i.e. 6 months after index PCI). OAC is continued until at least 11 months post randomization (i.e.12 months after index PCI).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454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E355C-F6C9-440D-861B-D18014794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Prolonged DAPT regimen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4372CD-70C5-4BD6-8382-2DF5AF1A8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not on OAC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Aspirin is continued until at least 11 months post randomization (i.e.12 months after index PCI). The P2Y12 inhibitor being taken at the time of randomization is continued for at least 5 months and up to 11 months post randomization (i.e.12 months after index PCI).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Patients on OAC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Aspirin and clopidogrel are continued for at least 2 months (i.e. 3 months after index PCI) and up to 11 months post randomization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OAC is continued until at least 11 months post randomization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1746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54832-EE7C-4E48-8492-258C07026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Treatment and Follow-up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6C960-2150-4BFB-9D17-9FB7B238F9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Clinical follow-up is performed 2, 5, 11 and 14 months after randomization.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3191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Endpoints </a:t>
            </a:r>
            <a:endParaRPr lang="en-GB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ound Diagonal Corner Rectangle 13"/>
          <p:cNvSpPr/>
          <p:nvPr/>
        </p:nvSpPr>
        <p:spPr>
          <a:xfrm>
            <a:off x="838540" y="1622952"/>
            <a:ext cx="10514919" cy="529964"/>
          </a:xfrm>
          <a:prstGeom prst="round2DiagRect">
            <a:avLst/>
          </a:prstGeom>
          <a:noFill/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study has 3 primary endpoints to be tested in an hierarchical order: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366174" y="2345965"/>
            <a:ext cx="9702968" cy="828454"/>
          </a:xfrm>
          <a:prstGeom prst="round2DiagRect">
            <a:avLst/>
          </a:prstGeom>
          <a:solidFill>
            <a:schemeClr val="bg2"/>
          </a:solidFill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 marL="257162" indent="-257162" algn="ctr" defTabSz="342882" fontAlgn="base">
              <a:spcBef>
                <a:spcPct val="0"/>
              </a:spcBef>
              <a:spcAft>
                <a:spcPct val="0"/>
              </a:spcAft>
            </a:pPr>
            <a:r>
              <a:rPr lang="en-GB" sz="213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 adverse clinical events (NACE): the composite of all-cause death, MI, stroke, and major bleeding defined as BARC type 3 or 5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66174" y="3401897"/>
            <a:ext cx="9702968" cy="828454"/>
          </a:xfrm>
          <a:prstGeom prst="round2Diag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 marL="257162" indent="-257162" algn="ctr" defTabSz="342882" fontAlgn="base">
              <a:spcBef>
                <a:spcPct val="0"/>
              </a:spcBef>
              <a:spcAft>
                <a:spcPct val="0"/>
              </a:spcAft>
            </a:pPr>
            <a:r>
              <a:rPr lang="en-GB" sz="213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 adverse cardiac and cerebral events (MACCE): the composite of </a:t>
            </a:r>
          </a:p>
          <a:p>
            <a:pPr marL="257162" indent="-257162" algn="ctr" defTabSz="342882" fontAlgn="base">
              <a:spcBef>
                <a:spcPct val="0"/>
              </a:spcBef>
              <a:spcAft>
                <a:spcPct val="0"/>
              </a:spcAft>
            </a:pPr>
            <a:r>
              <a:rPr lang="en-GB" sz="213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all-cause death, MI, and stroke  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366174" y="4442044"/>
            <a:ext cx="9702968" cy="828454"/>
          </a:xfrm>
          <a:prstGeom prst="round2Diag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 marL="257162" indent="-257162" algn="ctr" defTabSz="342882" fontAlgn="base">
              <a:spcBef>
                <a:spcPct val="0"/>
              </a:spcBef>
              <a:spcAft>
                <a:spcPct val="0"/>
              </a:spcAft>
            </a:pPr>
            <a:r>
              <a:rPr lang="en-GB" sz="213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 or clinically relevant non-major bleeding (MCB): the composite of BARC type 2, 3 and 5 bleeding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9882" y="5667443"/>
            <a:ext cx="110935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692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B6BD0-4F4F-437D-B539-776C9246A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5F1412-BC23-44B1-952C-AA94B5AC5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High bleeding risk(HBR) population represents a significant proportion of CAD patients undergoing coronary stent implantation.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Decisions regarding the duration of DAPT are difficult, especially after implantation of newer generation DES due to conflicting results from recent trials. </a:t>
            </a:r>
          </a:p>
          <a:p>
            <a:r>
              <a:rPr lang="en-IN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appropriate duration of DAPT in patients at high risk for bleeding after the implantation of a DES remains unclear.</a:t>
            </a:r>
          </a:p>
          <a:p>
            <a:r>
              <a:rPr lang="en-IN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RCTs have established the superiority of DES over BMS in patients at high bleeding risk.</a:t>
            </a:r>
          </a:p>
          <a:p>
            <a:pPr marL="0" indent="0">
              <a:buNone/>
            </a:pPr>
            <a:endParaRPr lang="en-IN" b="0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8426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66850" y="439738"/>
            <a:ext cx="92583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de-A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BARC </a:t>
            </a:r>
            <a:r>
              <a:rPr lang="de-A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A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Bleeding</a:t>
            </a:r>
            <a:r>
              <a:rPr lang="de-A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Academic Research </a:t>
            </a:r>
            <a:r>
              <a:rPr lang="de-A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Consortium</a:t>
            </a:r>
            <a:r>
              <a:rPr lang="de-A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de-AT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definitions</a:t>
            </a:r>
            <a:r>
              <a:rPr lang="de-A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Mehran et al,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Circulation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2011;123:2736-2747</a:t>
            </a:r>
            <a:b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de-A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de-A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0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evidence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bleeding</a:t>
            </a:r>
            <a:endParaRPr lang="de-A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de-A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1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bleeding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actionable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without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hospitalization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treatment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(e.g. </a:t>
            </a:r>
            <a:r>
              <a:rPr lang="de-AT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bruising</a:t>
            </a:r>
            <a:r>
              <a:rPr lang="de-A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hematoma</a:t>
            </a:r>
            <a:r>
              <a:rPr lang="de-A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nosebleeds</a:t>
            </a:r>
            <a:r>
              <a:rPr lang="de-AT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etc.)</a:t>
            </a:r>
          </a:p>
          <a:p>
            <a:pPr>
              <a:defRPr/>
            </a:pPr>
            <a:r>
              <a:rPr lang="de-A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2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clinically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overt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sign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hemorrhage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actionable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</a:t>
            </a: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does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not </a:t>
            </a: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meet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criteria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type 3, 4 </a:t>
            </a: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5. </a:t>
            </a:r>
            <a:r>
              <a:rPr lang="de-A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</a:t>
            </a:r>
            <a:r>
              <a:rPr lang="de-A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meet</a:t>
            </a:r>
            <a:r>
              <a:rPr lang="de-A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de-A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least 1 </a:t>
            </a:r>
            <a:r>
              <a:rPr lang="de-A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de-A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following</a:t>
            </a:r>
            <a:r>
              <a:rPr lang="de-A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criteria</a:t>
            </a:r>
            <a:r>
              <a:rPr lang="de-AT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1">
              <a:defRPr/>
            </a:pP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Requires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intervention</a:t>
            </a:r>
            <a:endParaRPr lang="de-A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defRPr/>
            </a:pP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Leads </a:t>
            </a: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hospitalization</a:t>
            </a:r>
            <a:endParaRPr lang="de-A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defRPr/>
            </a:pP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Prompts </a:t>
            </a:r>
            <a:r>
              <a:rPr lang="de-AT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evaluation</a:t>
            </a:r>
            <a:endParaRPr lang="de-A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1200151" y="1425575"/>
            <a:ext cx="9720263" cy="0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83780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66850" y="439738"/>
            <a:ext cx="92583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de-AT" sz="4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BARC </a:t>
            </a:r>
            <a:r>
              <a:rPr lang="de-AT" sz="36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(</a:t>
            </a:r>
            <a:r>
              <a:rPr lang="de-AT" sz="36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Bleeding</a:t>
            </a:r>
            <a:r>
              <a:rPr lang="de-AT" sz="36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Academic Research </a:t>
            </a:r>
            <a:r>
              <a:rPr lang="de-AT" sz="36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Consortium</a:t>
            </a:r>
            <a:r>
              <a:rPr lang="de-AT" sz="36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) </a:t>
            </a:r>
            <a:r>
              <a:rPr lang="de-AT" sz="40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definitions</a:t>
            </a:r>
            <a:r>
              <a:rPr lang="de-AT" sz="4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de-AT" sz="31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Mehran et al, </a:t>
            </a:r>
            <a:r>
              <a:rPr lang="de-AT" sz="3100" dirty="0" err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Circulation</a:t>
            </a:r>
            <a:r>
              <a:rPr lang="de-AT" sz="31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2011;123:2736-2747</a:t>
            </a:r>
            <a:br>
              <a:rPr lang="de-AT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endParaRPr lang="de-AT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291" name="Inhaltsplatzhalter 2"/>
          <p:cNvSpPr>
            <a:spLocks noGrp="1"/>
          </p:cNvSpPr>
          <p:nvPr>
            <p:ph idx="1"/>
          </p:nvPr>
        </p:nvSpPr>
        <p:spPr>
          <a:xfrm>
            <a:off x="1466850" y="1600200"/>
            <a:ext cx="9258300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AT" b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Type 3</a:t>
            </a:r>
            <a:r>
              <a:rPr lang="de-AT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</a:t>
            </a:r>
            <a:r>
              <a:rPr lang="en-US" sz="240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clinical, laboratory, and/or imaging evidence of bleeding, with healthcare provider responses: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b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BARC type 3a: </a:t>
            </a:r>
          </a:p>
          <a:p>
            <a:pPr lvl="2" eaLnBrk="1" hangingPunct="1">
              <a:lnSpc>
                <a:spcPct val="80000"/>
              </a:lnSpc>
            </a:pPr>
            <a:r>
              <a:rPr lang="en-US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any transfusion with overt bleeding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overt bleeding plus hemoglobin drop ≥3 to &lt;5 g/dL</a:t>
            </a:r>
          </a:p>
          <a:p>
            <a:pPr lvl="1" eaLnBrk="1" hangingPunct="1">
              <a:lnSpc>
                <a:spcPct val="80000"/>
              </a:lnSpc>
            </a:pPr>
            <a:r>
              <a:rPr lang="en-US" b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BARC type 3b:</a:t>
            </a:r>
          </a:p>
          <a:p>
            <a:pPr lvl="2" eaLnBrk="1" hangingPunct="1">
              <a:lnSpc>
                <a:spcPct val="80000"/>
              </a:lnSpc>
            </a:pPr>
            <a:r>
              <a:rPr lang="en-US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overt bleeding plus hemoglobin drop &gt;5 g/dL</a:t>
            </a:r>
          </a:p>
          <a:p>
            <a:pPr lvl="2" eaLnBrk="1" hangingPunct="1">
              <a:lnSpc>
                <a:spcPct val="80000"/>
              </a:lnSpc>
            </a:pPr>
            <a:r>
              <a:rPr lang="en-US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Cardiac tamponade</a:t>
            </a:r>
          </a:p>
          <a:p>
            <a:pPr lvl="2" eaLnBrk="1" hangingPunct="1">
              <a:lnSpc>
                <a:spcPct val="80000"/>
              </a:lnSpc>
            </a:pPr>
            <a:r>
              <a:rPr lang="en-US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Bleeding requiring surgical intervention for control</a:t>
            </a:r>
          </a:p>
          <a:p>
            <a:pPr lvl="2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en-US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(excluding dental/nasal/skin/hemorrhoid)</a:t>
            </a:r>
          </a:p>
          <a:p>
            <a:pPr lvl="2" eaLnBrk="1" hangingPunct="1">
              <a:lnSpc>
                <a:spcPct val="80000"/>
              </a:lnSpc>
            </a:pPr>
            <a:r>
              <a:rPr lang="en-US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Bleeding requiring intravenous vasoactive drugs</a:t>
            </a:r>
          </a:p>
          <a:p>
            <a:pPr lvl="1" eaLnBrk="1" hangingPunct="1">
              <a:lnSpc>
                <a:spcPct val="80000"/>
              </a:lnSpc>
            </a:pPr>
            <a:r>
              <a:rPr lang="en-US" b="1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BARC type 3c:</a:t>
            </a:r>
          </a:p>
          <a:p>
            <a:pPr lvl="2" eaLnBrk="1" hangingPunct="1">
              <a:lnSpc>
                <a:spcPct val="80000"/>
              </a:lnSpc>
            </a:pPr>
            <a:r>
              <a:rPr lang="de-AT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Intracranial hemorrhage, subcategories confirmed by autopsy, imaging or lumbar puncture</a:t>
            </a:r>
          </a:p>
          <a:p>
            <a:pPr lvl="2" eaLnBrk="1" hangingPunct="1">
              <a:lnSpc>
                <a:spcPct val="80000"/>
              </a:lnSpc>
            </a:pPr>
            <a:r>
              <a:rPr lang="de-AT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Intraocular bleed compromising vision</a:t>
            </a:r>
            <a:r>
              <a:rPr lang="en-US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de-AT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" name="Gerade Verbindung 4"/>
          <p:cNvCxnSpPr/>
          <p:nvPr/>
        </p:nvCxnSpPr>
        <p:spPr>
          <a:xfrm>
            <a:off x="1200151" y="1425575"/>
            <a:ext cx="9720263" cy="0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81666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66850" y="439738"/>
            <a:ext cx="9258300" cy="1143000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de-A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BARC </a:t>
            </a:r>
            <a:r>
              <a:rPr lang="de-A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de-A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Bleeding</a:t>
            </a:r>
            <a:r>
              <a:rPr lang="de-A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Academic Research </a:t>
            </a:r>
            <a:r>
              <a:rPr lang="de-AT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Consortium</a:t>
            </a:r>
            <a:r>
              <a:rPr lang="de-AT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de-AT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definitions</a:t>
            </a:r>
            <a:r>
              <a:rPr lang="de-A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Mehran et al, </a:t>
            </a:r>
            <a:r>
              <a:rPr lang="de-AT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Circulation</a:t>
            </a:r>
            <a:r>
              <a:rPr lang="de-AT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2011;123:2736-2747</a:t>
            </a:r>
            <a:b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de-A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66850" y="1497014"/>
            <a:ext cx="9258300" cy="5500687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de-A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4</a:t>
            </a:r>
            <a:r>
              <a:rPr lang="de-AT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de-AT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Coronary Artery Bypass Graft–related bleeding </a:t>
            </a:r>
          </a:p>
          <a:p>
            <a:pPr lvl="1">
              <a:defRPr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Perioperative intracranial bleeding within 48 hours </a:t>
            </a:r>
          </a:p>
          <a:p>
            <a:pPr lvl="1">
              <a:defRPr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Reoperation after closure of </a:t>
            </a:r>
            <a:r>
              <a:rPr lang="en-US" sz="2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sternotomy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the purpose</a:t>
            </a:r>
          </a:p>
          <a:p>
            <a:pPr marL="457200" lvl="1" indent="0">
              <a:buNone/>
              <a:defRPr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of controlling bleeding</a:t>
            </a:r>
          </a:p>
          <a:p>
            <a:pPr lvl="1">
              <a:defRPr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Transfusion of ≥5 U whole blood or packed red blood cells within a 48-hour period</a:t>
            </a:r>
          </a:p>
          <a:p>
            <a:pPr lvl="1">
              <a:defRPr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Chest tube output 2 L within a 24-hour period</a:t>
            </a:r>
          </a:p>
          <a:p>
            <a:pPr marL="457200" lvl="1" indent="0">
              <a:buNone/>
              <a:defRPr/>
            </a:pP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defRPr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Type 5:  </a:t>
            </a:r>
            <a:r>
              <a:rPr lang="en-U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Fatal bleeding</a:t>
            </a:r>
          </a:p>
        </p:txBody>
      </p:sp>
      <p:cxnSp>
        <p:nvCxnSpPr>
          <p:cNvPr id="5" name="Gerade Verbindung 4"/>
          <p:cNvCxnSpPr/>
          <p:nvPr/>
        </p:nvCxnSpPr>
        <p:spPr>
          <a:xfrm>
            <a:off x="1200151" y="1425575"/>
            <a:ext cx="9720263" cy="0"/>
          </a:xfrm>
          <a:prstGeom prst="line">
            <a:avLst/>
          </a:prstGeom>
          <a:ln w="38100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32657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47D9129-3E05-EB43-A77F-D6ABE2A49084}"/>
              </a:ext>
            </a:extLst>
          </p:cNvPr>
          <p:cNvCxnSpPr>
            <a:cxnSpLocks/>
          </p:cNvCxnSpPr>
          <p:nvPr/>
        </p:nvCxnSpPr>
        <p:spPr>
          <a:xfrm>
            <a:off x="9175737" y="5180449"/>
            <a:ext cx="0" cy="9293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19C2B50B-9934-DF40-94FF-8F0BABD17230}"/>
              </a:ext>
            </a:extLst>
          </p:cNvPr>
          <p:cNvCxnSpPr>
            <a:cxnSpLocks/>
          </p:cNvCxnSpPr>
          <p:nvPr/>
        </p:nvCxnSpPr>
        <p:spPr>
          <a:xfrm>
            <a:off x="3128420" y="5163517"/>
            <a:ext cx="0" cy="9293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BBCB8E2-B476-C346-8333-0F7D4981D0B6}"/>
              </a:ext>
            </a:extLst>
          </p:cNvPr>
          <p:cNvCxnSpPr>
            <a:cxnSpLocks/>
          </p:cNvCxnSpPr>
          <p:nvPr/>
        </p:nvCxnSpPr>
        <p:spPr>
          <a:xfrm>
            <a:off x="6159493" y="3529434"/>
            <a:ext cx="0" cy="9293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9C36D09-F47C-1A40-8E8A-A1339481B0E8}"/>
              </a:ext>
            </a:extLst>
          </p:cNvPr>
          <p:cNvCxnSpPr>
            <a:cxnSpLocks/>
          </p:cNvCxnSpPr>
          <p:nvPr/>
        </p:nvCxnSpPr>
        <p:spPr>
          <a:xfrm>
            <a:off x="6159495" y="3127265"/>
            <a:ext cx="0" cy="9293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>
            <a:extLst>
              <a:ext uri="{FF2B5EF4-FFF2-40B4-BE49-F238E27FC236}">
                <a16:creationId xmlns:a16="http://schemas.microsoft.com/office/drawing/2014/main" id="{2EE997FD-D8F1-D441-B184-08601006F687}"/>
              </a:ext>
            </a:extLst>
          </p:cNvPr>
          <p:cNvSpPr txBox="1">
            <a:spLocks/>
          </p:cNvSpPr>
          <p:nvPr/>
        </p:nvSpPr>
        <p:spPr>
          <a:xfrm>
            <a:off x="559906" y="212299"/>
            <a:ext cx="10128000" cy="1248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1219170" rtl="0" eaLnBrk="1" latinLnBrk="0" hangingPunct="1">
              <a:spcBef>
                <a:spcPct val="0"/>
              </a:spcBef>
              <a:buNone/>
              <a:defRPr sz="3733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Disposition</a:t>
            </a:r>
            <a:endParaRPr lang="en-GB" sz="4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E16A69C-AF6E-A04E-B450-C5CDCC8F4522}"/>
              </a:ext>
            </a:extLst>
          </p:cNvPr>
          <p:cNvSpPr txBox="1"/>
          <p:nvPr/>
        </p:nvSpPr>
        <p:spPr>
          <a:xfrm>
            <a:off x="3946987" y="1821368"/>
            <a:ext cx="4425026" cy="374571"/>
          </a:xfrm>
          <a:prstGeom prst="round2DiagRect">
            <a:avLst/>
          </a:prstGeom>
          <a:solidFill>
            <a:schemeClr val="tx2"/>
          </a:solidFill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 marL="257162" indent="-257162" algn="ctr" defTabSz="342882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4520 Consented at Index PCI*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57B6800-E886-804B-B416-0CCE10AA5D7C}"/>
              </a:ext>
            </a:extLst>
          </p:cNvPr>
          <p:cNvCxnSpPr>
            <a:cxnSpLocks/>
            <a:stCxn id="8" idx="1"/>
          </p:cNvCxnSpPr>
          <p:nvPr/>
        </p:nvCxnSpPr>
        <p:spPr>
          <a:xfrm>
            <a:off x="6159500" y="2195939"/>
            <a:ext cx="0" cy="92931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16D085EE-6D27-8544-8399-F4EEAFA58BFD}"/>
              </a:ext>
            </a:extLst>
          </p:cNvPr>
          <p:cNvSpPr txBox="1"/>
          <p:nvPr/>
        </p:nvSpPr>
        <p:spPr>
          <a:xfrm>
            <a:off x="2045250" y="2937589"/>
            <a:ext cx="2169988" cy="646986"/>
          </a:xfrm>
          <a:prstGeom prst="round2DiagRect">
            <a:avLst/>
          </a:prstGeom>
          <a:solidFill>
            <a:schemeClr val="tx2"/>
          </a:solidFill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 marL="257162" indent="-257162" algn="ctr" defTabSz="342882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684 Consented at M1*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63B56BF-D1A3-6245-ABA1-EE4833C3D42C}"/>
              </a:ext>
            </a:extLst>
          </p:cNvPr>
          <p:cNvSpPr txBox="1"/>
          <p:nvPr/>
        </p:nvSpPr>
        <p:spPr>
          <a:xfrm>
            <a:off x="7844373" y="2263099"/>
            <a:ext cx="1777994" cy="987504"/>
          </a:xfrm>
          <a:prstGeom prst="round2DiagRect">
            <a:avLst/>
          </a:prstGeom>
          <a:solidFill>
            <a:schemeClr val="tx2"/>
          </a:solidFill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 marL="257162" indent="-257162" algn="ctr" defTabSz="342882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267 Excluded </a:t>
            </a:r>
          </a:p>
          <a:p>
            <a:pPr marL="257162" indent="-257162" algn="ctr" defTabSz="342882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not eligible</a:t>
            </a:r>
          </a:p>
          <a:p>
            <a:pPr marL="257162" indent="-257162" algn="ctr" defTabSz="342882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died</a:t>
            </a:r>
          </a:p>
          <a:p>
            <a:pPr marL="257162" indent="-257162" algn="ctr" defTabSz="342882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 did not attend M1</a:t>
            </a:r>
          </a:p>
          <a:p>
            <a:pPr marL="257162" indent="-257162" algn="ctr" defTabSz="342882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 withdrew consent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2422FF5-F6D9-184F-A561-C86C379CA6C4}"/>
              </a:ext>
            </a:extLst>
          </p:cNvPr>
          <p:cNvCxnSpPr/>
          <p:nvPr/>
        </p:nvCxnSpPr>
        <p:spPr>
          <a:xfrm>
            <a:off x="6159500" y="2696098"/>
            <a:ext cx="168487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A3DE88C-3C9F-7145-9111-2E65F899C131}"/>
              </a:ext>
            </a:extLst>
          </p:cNvPr>
          <p:cNvSpPr txBox="1"/>
          <p:nvPr/>
        </p:nvSpPr>
        <p:spPr>
          <a:xfrm>
            <a:off x="5074506" y="2890308"/>
            <a:ext cx="2169988" cy="646986"/>
          </a:xfrm>
          <a:prstGeom prst="round2DiagRect">
            <a:avLst/>
          </a:prstGeom>
          <a:solidFill>
            <a:schemeClr val="tx2"/>
          </a:solidFill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 marL="257162" indent="-257162" algn="ctr" defTabSz="342882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4937 Assessed for Eligibility at M1*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359CE2C-D364-F946-BAFD-CF246DCEACB2}"/>
              </a:ext>
            </a:extLst>
          </p:cNvPr>
          <p:cNvCxnSpPr>
            <a:cxnSpLocks/>
          </p:cNvCxnSpPr>
          <p:nvPr/>
        </p:nvCxnSpPr>
        <p:spPr>
          <a:xfrm>
            <a:off x="4215238" y="3265838"/>
            <a:ext cx="85926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74AA679-8FB1-2D45-81BE-120E71787DCD}"/>
              </a:ext>
            </a:extLst>
          </p:cNvPr>
          <p:cNvCxnSpPr/>
          <p:nvPr/>
        </p:nvCxnSpPr>
        <p:spPr>
          <a:xfrm>
            <a:off x="6176428" y="3739617"/>
            <a:ext cx="168487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D76698F5-C31A-BC4A-8539-FD255DE007A6}"/>
              </a:ext>
            </a:extLst>
          </p:cNvPr>
          <p:cNvSpPr txBox="1"/>
          <p:nvPr/>
        </p:nvSpPr>
        <p:spPr>
          <a:xfrm>
            <a:off x="7844372" y="3407029"/>
            <a:ext cx="1777994" cy="646986"/>
          </a:xfrm>
          <a:prstGeom prst="round2DiagRect">
            <a:avLst/>
          </a:prstGeom>
          <a:solidFill>
            <a:schemeClr val="tx2"/>
          </a:solidFill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 marL="257162" indent="-257162" algn="ctr" defTabSz="342882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358 Excluded</a:t>
            </a:r>
          </a:p>
          <a:p>
            <a:pPr marL="257162" indent="-257162" algn="ctr" defTabSz="342882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304 not eligible</a:t>
            </a:r>
          </a:p>
          <a:p>
            <a:pPr marL="257162" indent="-257162" algn="ctr" defTabSz="342882" fontAlgn="base">
              <a:spcBef>
                <a:spcPct val="0"/>
              </a:spcBef>
              <a:spcAft>
                <a:spcPct val="0"/>
              </a:spcAft>
            </a:pPr>
            <a:r>
              <a:rPr lang="en-GB" sz="1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 Medical reasons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3795F26-834A-F24C-A2EF-AAC65AD5A06E}"/>
              </a:ext>
            </a:extLst>
          </p:cNvPr>
          <p:cNvSpPr txBox="1"/>
          <p:nvPr/>
        </p:nvSpPr>
        <p:spPr>
          <a:xfrm>
            <a:off x="4950283" y="3915555"/>
            <a:ext cx="2452290" cy="374571"/>
          </a:xfrm>
          <a:prstGeom prst="round2DiagRect">
            <a:avLst/>
          </a:prstGeom>
          <a:solidFill>
            <a:schemeClr val="accent6"/>
          </a:solidFill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 marL="257162" indent="-257162" algn="ctr" defTabSz="342882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3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4579 Randomized</a:t>
            </a:r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18E95E8-F4A5-904F-B246-F1B939F819BE}"/>
              </a:ext>
            </a:extLst>
          </p:cNvPr>
          <p:cNvCxnSpPr/>
          <p:nvPr/>
        </p:nvCxnSpPr>
        <p:spPr>
          <a:xfrm>
            <a:off x="3111511" y="4461756"/>
            <a:ext cx="6083273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1E1B0B9-AC92-B843-BA48-2252E3F256CE}"/>
              </a:ext>
            </a:extLst>
          </p:cNvPr>
          <p:cNvCxnSpPr/>
          <p:nvPr/>
        </p:nvCxnSpPr>
        <p:spPr>
          <a:xfrm>
            <a:off x="3128445" y="4458753"/>
            <a:ext cx="0" cy="4432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15332E8-086B-C84F-A1D6-C9838227DDF0}"/>
              </a:ext>
            </a:extLst>
          </p:cNvPr>
          <p:cNvCxnSpPr/>
          <p:nvPr/>
        </p:nvCxnSpPr>
        <p:spPr>
          <a:xfrm>
            <a:off x="9182133" y="4458752"/>
            <a:ext cx="0" cy="4432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1E157A35-CB2F-F04B-AE87-DB0F6547B8F8}"/>
              </a:ext>
            </a:extLst>
          </p:cNvPr>
          <p:cNvSpPr txBox="1"/>
          <p:nvPr/>
        </p:nvSpPr>
        <p:spPr>
          <a:xfrm>
            <a:off x="1902299" y="4766962"/>
            <a:ext cx="2563867" cy="578882"/>
          </a:xfrm>
          <a:prstGeom prst="round2DiagRect">
            <a:avLst/>
          </a:prstGeom>
          <a:solidFill>
            <a:schemeClr val="accent6"/>
          </a:solidFill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 marL="257162" indent="-257162" algn="ctr" defTabSz="342882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3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2295 Abbreviated DAPT</a:t>
            </a:r>
          </a:p>
          <a:p>
            <a:pPr marL="257162" indent="-257162" algn="ctr" defTabSz="342882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3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2204 (96%) per-protocol pop</a:t>
            </a:r>
            <a:r>
              <a:rPr lang="en-US" sz="1200" b="1" dirty="0">
                <a:solidFill>
                  <a:srgbClr val="0003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†</a:t>
            </a:r>
            <a:r>
              <a:rPr lang="x-non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200" b="1" dirty="0">
              <a:solidFill>
                <a:srgbClr val="00030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47495E6-487A-C945-AE92-F996E51FC488}"/>
              </a:ext>
            </a:extLst>
          </p:cNvPr>
          <p:cNvSpPr txBox="1"/>
          <p:nvPr/>
        </p:nvSpPr>
        <p:spPr>
          <a:xfrm>
            <a:off x="7844372" y="4760954"/>
            <a:ext cx="2452290" cy="578882"/>
          </a:xfrm>
          <a:prstGeom prst="round2DiagRect">
            <a:avLst/>
          </a:prstGeom>
          <a:solidFill>
            <a:schemeClr val="accent6"/>
          </a:solidFill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 marL="257162" indent="-257162" algn="ctr" defTabSz="342882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srgbClr val="0003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2284 Standard DAPT</a:t>
            </a:r>
          </a:p>
          <a:p>
            <a:pPr marL="257162" indent="-257162" algn="ctr" defTabSz="342882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3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2230 (98%) per-protocol pop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†</a:t>
            </a:r>
            <a:endParaRPr lang="en-GB" sz="1200" b="1" dirty="0">
              <a:solidFill>
                <a:srgbClr val="00030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CA81971-54B7-AA43-8A50-529F385AC646}"/>
              </a:ext>
            </a:extLst>
          </p:cNvPr>
          <p:cNvSpPr txBox="1"/>
          <p:nvPr/>
        </p:nvSpPr>
        <p:spPr>
          <a:xfrm>
            <a:off x="1868431" y="6069119"/>
            <a:ext cx="2652769" cy="578882"/>
          </a:xfrm>
          <a:prstGeom prst="round2DiagRect">
            <a:avLst/>
          </a:prstGeom>
          <a:solidFill>
            <a:schemeClr val="accent5"/>
          </a:solidFill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 marL="257162" indent="-257162" algn="ctr" defTabSz="342882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Outcome data at 1 year</a:t>
            </a:r>
          </a:p>
          <a:p>
            <a:pPr marL="257162" indent="-257162" algn="ctr" defTabSz="342882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2280 (99%) </a:t>
            </a: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D47ECA44-16C6-8E4C-9115-176F564280A5}"/>
              </a:ext>
            </a:extLst>
          </p:cNvPr>
          <p:cNvCxnSpPr>
            <a:cxnSpLocks/>
          </p:cNvCxnSpPr>
          <p:nvPr/>
        </p:nvCxnSpPr>
        <p:spPr>
          <a:xfrm>
            <a:off x="1612900" y="5697888"/>
            <a:ext cx="152485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CBDB82F6-7EC9-594B-A511-FEDA39B55E3D}"/>
              </a:ext>
            </a:extLst>
          </p:cNvPr>
          <p:cNvSpPr txBox="1"/>
          <p:nvPr/>
        </p:nvSpPr>
        <p:spPr>
          <a:xfrm>
            <a:off x="190500" y="5411441"/>
            <a:ext cx="1764533" cy="510778"/>
          </a:xfrm>
          <a:prstGeom prst="round2DiagRect">
            <a:avLst/>
          </a:prstGeom>
          <a:solidFill>
            <a:schemeClr val="accent6"/>
          </a:solidFill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 marL="257162" indent="-257162" algn="ctr" defTabSz="342882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3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LTFUP</a:t>
            </a:r>
          </a:p>
          <a:p>
            <a:pPr marL="257162" indent="-257162" algn="ctr" defTabSz="342882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3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withdrew consent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72029D91-ED9A-2F4B-B57D-E74B444A6755}"/>
              </a:ext>
            </a:extLst>
          </p:cNvPr>
          <p:cNvCxnSpPr>
            <a:cxnSpLocks/>
          </p:cNvCxnSpPr>
          <p:nvPr/>
        </p:nvCxnSpPr>
        <p:spPr>
          <a:xfrm>
            <a:off x="9163050" y="5647088"/>
            <a:ext cx="1524856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05EE4FDE-8DD6-0748-B6DB-3028142350AE}"/>
              </a:ext>
            </a:extLst>
          </p:cNvPr>
          <p:cNvSpPr txBox="1"/>
          <p:nvPr/>
        </p:nvSpPr>
        <p:spPr>
          <a:xfrm>
            <a:off x="10160004" y="5392391"/>
            <a:ext cx="1770879" cy="510778"/>
          </a:xfrm>
          <a:prstGeom prst="round2DiagRect">
            <a:avLst/>
          </a:prstGeom>
          <a:solidFill>
            <a:schemeClr val="accent6"/>
          </a:solidFill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 marL="257162" indent="-257162" algn="ctr" defTabSz="342882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3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LTFUP</a:t>
            </a:r>
          </a:p>
          <a:p>
            <a:pPr marL="257162" indent="-257162" algn="ctr" defTabSz="342882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>
                <a:solidFill>
                  <a:srgbClr val="0003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withdrew consent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79E056A-654B-8A47-B2D1-2C2E7C7DB4ED}"/>
              </a:ext>
            </a:extLst>
          </p:cNvPr>
          <p:cNvSpPr txBox="1"/>
          <p:nvPr/>
        </p:nvSpPr>
        <p:spPr>
          <a:xfrm>
            <a:off x="7773931" y="6069119"/>
            <a:ext cx="2652769" cy="578882"/>
          </a:xfrm>
          <a:prstGeom prst="round2DiagRect">
            <a:avLst/>
          </a:prstGeom>
          <a:solidFill>
            <a:schemeClr val="accent5"/>
          </a:solidFill>
          <a:ln>
            <a:noFill/>
          </a:ln>
        </p:spPr>
        <p:txBody>
          <a:bodyPr wrap="square" lIns="91440" tIns="45720" rIns="91440" bIns="45720" anchor="ctr" anchorCtr="0">
            <a:spAutoFit/>
          </a:bodyPr>
          <a:lstStyle/>
          <a:p>
            <a:pPr marL="257162" indent="-257162" algn="ctr" defTabSz="342882" fontAlgn="base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Outcome data at 1 year</a:t>
            </a:r>
          </a:p>
          <a:p>
            <a:pPr marL="257162" indent="-257162" algn="ctr" defTabSz="342882" fontAlgn="base">
              <a:spcBef>
                <a:spcPct val="0"/>
              </a:spcBef>
              <a:spcAft>
                <a:spcPct val="0"/>
              </a:spcAft>
            </a:pPr>
            <a:r>
              <a:rPr lang="en-GB" sz="12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2267 (99%)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F101649F-0C4A-A74E-AEFB-4B06C7C30230}"/>
              </a:ext>
            </a:extLst>
          </p:cNvPr>
          <p:cNvSpPr txBox="1"/>
          <p:nvPr/>
        </p:nvSpPr>
        <p:spPr>
          <a:xfrm>
            <a:off x="3524352" y="7061221"/>
            <a:ext cx="53992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† : Per-protocol population: met eligibility criteria and implemented study Tx within 14 days after Rx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7CF7EEE-41EC-294F-B630-C7E8C8448EBD}"/>
              </a:ext>
            </a:extLst>
          </p:cNvPr>
          <p:cNvSpPr txBox="1"/>
          <p:nvPr/>
        </p:nvSpPr>
        <p:spPr>
          <a:xfrm>
            <a:off x="258714" y="7061221"/>
            <a:ext cx="30139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*: From February 28, 2017 through December 5, 2019</a:t>
            </a:r>
            <a:r>
              <a:rPr lang="x-none" sz="1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0646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7B516-65D7-4E79-B72E-CEC106F64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Major Secondary endpoints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69725-EEEA-4F86-96A5-2075BE5CA2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The individual components of each composite primary endpoints 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The composite of cardiovascular death, MI, and stroke 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The composite of cardiovascular death, MI, and any revascularization 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Death from cardiovascular causes 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The composite of definite or probable stent thrombosis 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Myocardial infarction </a:t>
            </a:r>
          </a:p>
          <a:p>
            <a:pPr marL="0" indent="0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Any target vessel revascularization </a:t>
            </a:r>
          </a:p>
        </p:txBody>
      </p:sp>
    </p:spTree>
    <p:extLst>
      <p:ext uri="{BB962C8B-B14F-4D97-AF65-F5344CB8AC3E}">
        <p14:creationId xmlns:p14="http://schemas.microsoft.com/office/powerpoint/2010/main" val="1214427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C3D68-68FE-4448-BF9D-09683099F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B92F2-88E8-4D35-9D62-DBAD622C8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EA4A190-7C75-4D6E-8019-DEDB1F1E29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570288"/>
              </p:ext>
            </p:extLst>
          </p:nvPr>
        </p:nvGraphicFramePr>
        <p:xfrm>
          <a:off x="838200" y="493553"/>
          <a:ext cx="10449506" cy="545890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324806">
                  <a:extLst>
                    <a:ext uri="{9D8B030D-6E8A-4147-A177-3AD203B41FA5}">
                      <a16:colId xmlns:a16="http://schemas.microsoft.com/office/drawing/2014/main" val="1278941487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624387786"/>
                    </a:ext>
                  </a:extLst>
                </a:gridCol>
                <a:gridCol w="3467100">
                  <a:extLst>
                    <a:ext uri="{9D8B030D-6E8A-4147-A177-3AD203B41FA5}">
                      <a16:colId xmlns:a16="http://schemas.microsoft.com/office/drawing/2014/main" val="1179069551"/>
                    </a:ext>
                  </a:extLst>
                </a:gridCol>
              </a:tblGrid>
              <a:tr h="42888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endParaRPr lang="x-none" sz="14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Abbreviated DAPT</a:t>
                      </a:r>
                      <a:r>
                        <a:rPr lang="x-none" sz="2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(N=2295)</a:t>
                      </a:r>
                      <a:endParaRPr lang="x-none" sz="1400" b="1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Standard DAPT</a:t>
                      </a:r>
                      <a:r>
                        <a:rPr lang="x-none" sz="2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1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(N=2284)</a:t>
                      </a:r>
                      <a:endParaRPr lang="x-none" sz="1400" b="1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1180922"/>
                  </a:ext>
                </a:extLst>
              </a:tr>
              <a:tr h="34310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76.1±8.7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76.0±8.8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58080"/>
                  </a:ext>
                </a:extLst>
              </a:tr>
              <a:tr h="34310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Male sex — no. (%)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1590 (69.3)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1581 (69.2)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7481010"/>
                  </a:ext>
                </a:extLst>
              </a:tr>
              <a:tr h="34310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Diabetes mellitus — no. (%)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754 (32.9)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784 (34.3)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0400506"/>
                  </a:ext>
                </a:extLst>
              </a:tr>
              <a:tr h="34310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Prior MI— no. (%)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434 (18.9)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430 (18.8)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240003"/>
                  </a:ext>
                </a:extLst>
              </a:tr>
              <a:tr h="34310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Prior PCI— no. (%)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594 (25.9)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594 (26.0)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248555"/>
                  </a:ext>
                </a:extLst>
              </a:tr>
              <a:tr h="34310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Prior CVA— no. (%) 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268 (11.7)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302 (13.2)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007682"/>
                  </a:ext>
                </a:extLst>
              </a:tr>
              <a:tr h="34310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Chronic kidney disease— no. (%)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418 (18.2)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458 (20.1)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777669"/>
                  </a:ext>
                </a:extLst>
              </a:tr>
              <a:tr h="34310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Atrial fibrillation — no. (%)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770 (33.6)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720 (31.5)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306320"/>
                  </a:ext>
                </a:extLst>
              </a:tr>
              <a:tr h="34310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Oral anticoagulant — no. (%)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849 (37.0)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820 (35.9)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347409"/>
                  </a:ext>
                </a:extLst>
              </a:tr>
              <a:tr h="34310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Non–ST-elevation ACS– no. (%)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855 (37.2)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818 (35.8)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579766"/>
                  </a:ext>
                </a:extLst>
              </a:tr>
              <a:tr h="34310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ST-elevation MI– no. (%)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273 (11.9)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265 (11.6)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3811339"/>
                  </a:ext>
                </a:extLst>
              </a:tr>
              <a:tr h="34310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Killip II, III or IV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252 (11.0)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254 (11.1)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9659" marR="29659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280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73922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BAA69D6-C29A-4B20-9685-67DA995B56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8274731"/>
              </p:ext>
            </p:extLst>
          </p:nvPr>
        </p:nvGraphicFramePr>
        <p:xfrm>
          <a:off x="685800" y="482549"/>
          <a:ext cx="11134165" cy="6187188"/>
        </p:xfrm>
        <a:graphic>
          <a:graphicData uri="http://schemas.openxmlformats.org/drawingml/2006/table">
            <a:tbl>
              <a:tblPr firstRow="1" bandRow="1"/>
              <a:tblGrid>
                <a:gridCol w="4420919">
                  <a:extLst>
                    <a:ext uri="{9D8B030D-6E8A-4147-A177-3AD203B41FA5}">
                      <a16:colId xmlns:a16="http://schemas.microsoft.com/office/drawing/2014/main" val="2835730865"/>
                    </a:ext>
                  </a:extLst>
                </a:gridCol>
                <a:gridCol w="3383525">
                  <a:extLst>
                    <a:ext uri="{9D8B030D-6E8A-4147-A177-3AD203B41FA5}">
                      <a16:colId xmlns:a16="http://schemas.microsoft.com/office/drawing/2014/main" val="2543884703"/>
                    </a:ext>
                  </a:extLst>
                </a:gridCol>
                <a:gridCol w="3329721">
                  <a:extLst>
                    <a:ext uri="{9D8B030D-6E8A-4147-A177-3AD203B41FA5}">
                      <a16:colId xmlns:a16="http://schemas.microsoft.com/office/drawing/2014/main" val="481909818"/>
                    </a:ext>
                  </a:extLst>
                </a:gridCol>
              </a:tblGrid>
              <a:tr h="5338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x-none" sz="16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20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Abbreviated</a:t>
                      </a:r>
                      <a:r>
                        <a:rPr lang="de-CH" sz="2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DAPT</a:t>
                      </a:r>
                      <a:r>
                        <a:rPr lang="x-none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CH" sz="1400" b="1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(N=2295)</a:t>
                      </a:r>
                      <a:endParaRPr lang="x-none" sz="14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20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Standard DAPT</a:t>
                      </a:r>
                      <a:r>
                        <a:rPr lang="x-none" sz="20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CH" sz="1400" b="1" i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(N=2284)</a:t>
                      </a:r>
                      <a:endParaRPr lang="x-none" sz="1400" i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72496"/>
                  </a:ext>
                </a:extLst>
              </a:tr>
              <a:tr h="401807">
                <a:tc>
                  <a:txBody>
                    <a:bodyPr/>
                    <a:lstStyle/>
                    <a:p>
                      <a:pPr marL="1111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Arterial</a:t>
                      </a: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access</a:t>
                      </a: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site</a:t>
                      </a: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2000176"/>
                  </a:ext>
                </a:extLst>
              </a:tr>
              <a:tr h="401807">
                <a:tc>
                  <a:txBody>
                    <a:bodyPr/>
                    <a:lstStyle/>
                    <a:p>
                      <a:pPr marL="29083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Femoral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360 (15.7)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293 (12.8)</a:t>
                      </a:r>
                      <a:endParaRPr lang="x-none" sz="16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11008"/>
                  </a:ext>
                </a:extLst>
              </a:tr>
              <a:tr h="401807">
                <a:tc>
                  <a:txBody>
                    <a:bodyPr/>
                    <a:lstStyle/>
                    <a:p>
                      <a:pPr marL="29083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Radial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1930 (84.1)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1984 (86.9)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162936"/>
                  </a:ext>
                </a:extLst>
              </a:tr>
              <a:tr h="401807">
                <a:tc>
                  <a:txBody>
                    <a:bodyPr/>
                    <a:lstStyle/>
                    <a:p>
                      <a:pPr marL="111125" marR="0" lvl="0" indent="0" algn="l" defTabSz="121917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Multivessel</a:t>
                      </a: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Intervention — </a:t>
                      </a: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(%)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579 (25.2)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635 (27.8)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58488"/>
                  </a:ext>
                </a:extLst>
              </a:tr>
              <a:tr h="401807">
                <a:tc>
                  <a:txBody>
                    <a:bodyPr/>
                    <a:lstStyle/>
                    <a:p>
                      <a:pPr marL="1111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Treated</a:t>
                      </a: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vessel</a:t>
                      </a: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(s)— </a:t>
                      </a: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(%)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68947"/>
                  </a:ext>
                </a:extLst>
              </a:tr>
              <a:tr h="401807">
                <a:tc>
                  <a:txBody>
                    <a:bodyPr/>
                    <a:lstStyle/>
                    <a:p>
                      <a:pPr marL="29400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Left</a:t>
                      </a: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main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126 (5.5)</a:t>
                      </a:r>
                      <a:endParaRPr lang="x-none" sz="16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134 (5.9)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91234"/>
                  </a:ext>
                </a:extLst>
              </a:tr>
              <a:tr h="401807">
                <a:tc>
                  <a:txBody>
                    <a:bodyPr/>
                    <a:lstStyle/>
                    <a:p>
                      <a:pPr marL="29400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Left</a:t>
                      </a: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arterial</a:t>
                      </a: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descending</a:t>
                      </a: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artery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1240 (54.0)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1271 (55.6)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1807047"/>
                  </a:ext>
                </a:extLst>
              </a:tr>
              <a:tr h="401807">
                <a:tc>
                  <a:txBody>
                    <a:bodyPr/>
                    <a:lstStyle/>
                    <a:p>
                      <a:pPr marL="29400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Left</a:t>
                      </a: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circumflex</a:t>
                      </a: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artery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652 (28.4)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689 (30.2)</a:t>
                      </a:r>
                      <a:endParaRPr lang="x-none" sz="16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533297"/>
                  </a:ext>
                </a:extLst>
              </a:tr>
              <a:tr h="401807">
                <a:tc>
                  <a:txBody>
                    <a:bodyPr/>
                    <a:lstStyle/>
                    <a:p>
                      <a:pPr marL="29400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Right</a:t>
                      </a: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coronary</a:t>
                      </a: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artery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854 (37.2)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806 (35.3)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967293"/>
                  </a:ext>
                </a:extLst>
              </a:tr>
              <a:tr h="401807">
                <a:tc>
                  <a:txBody>
                    <a:bodyPr/>
                    <a:lstStyle/>
                    <a:p>
                      <a:pPr marL="29400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Bypass graft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38 (1.7)</a:t>
                      </a:r>
                      <a:endParaRPr lang="x-none" sz="16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38 (1.7)</a:t>
                      </a:r>
                      <a:endParaRPr lang="x-none" sz="16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31650"/>
                  </a:ext>
                </a:extLst>
              </a:tr>
              <a:tr h="410958">
                <a:tc>
                  <a:txBody>
                    <a:bodyPr/>
                    <a:lstStyle/>
                    <a:p>
                      <a:pPr marL="1111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Number</a:t>
                      </a: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stents</a:t>
                      </a: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per </a:t>
                      </a: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patient</a:t>
                      </a: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1.74±1.13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1.76±1.11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492794"/>
                  </a:ext>
                </a:extLst>
              </a:tr>
              <a:tr h="410958">
                <a:tc>
                  <a:txBody>
                    <a:bodyPr/>
                    <a:lstStyle/>
                    <a:p>
                      <a:pPr marL="1111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Total </a:t>
                      </a: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stent</a:t>
                      </a: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length</a:t>
                      </a: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per </a:t>
                      </a: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patient</a:t>
                      </a: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39.3±29.2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39.7±28.4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439277"/>
                  </a:ext>
                </a:extLst>
              </a:tr>
              <a:tr h="401807">
                <a:tc>
                  <a:txBody>
                    <a:bodyPr/>
                    <a:lstStyle/>
                    <a:p>
                      <a:pPr marL="1111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Overlapping</a:t>
                      </a: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stenting</a:t>
                      </a: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— </a:t>
                      </a: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(%)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488 (21.3)</a:t>
                      </a:r>
                      <a:endParaRPr lang="x-none" sz="1600" b="1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450 (19.7)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364974"/>
                  </a:ext>
                </a:extLst>
              </a:tr>
              <a:tr h="411545">
                <a:tc>
                  <a:txBody>
                    <a:bodyPr/>
                    <a:lstStyle/>
                    <a:p>
                      <a:pPr marL="111125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Bifurcation</a:t>
                      </a: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trifurcation</a:t>
                      </a: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stenting</a:t>
                      </a: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— </a:t>
                      </a:r>
                      <a:r>
                        <a:rPr lang="de-CH" sz="16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</a:t>
                      </a: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. (%)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83 (3.6)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CH" sz="16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101 (4.4)</a:t>
                      </a:r>
                      <a:endParaRPr lang="x-none" sz="16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0530" marR="505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395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53913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F62F288-D3CC-9A46-BD17-315254C9152D}"/>
              </a:ext>
            </a:extLst>
          </p:cNvPr>
          <p:cNvGrpSpPr/>
          <p:nvPr/>
        </p:nvGrpSpPr>
        <p:grpSpPr>
          <a:xfrm>
            <a:off x="495300" y="1567009"/>
            <a:ext cx="6731000" cy="4800600"/>
            <a:chOff x="1498600" y="1574800"/>
            <a:chExt cx="6731000" cy="48006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B0E874B-DD52-CE4D-80FB-6337BCC3CA0D}"/>
                </a:ext>
              </a:extLst>
            </p:cNvPr>
            <p:cNvSpPr/>
            <p:nvPr/>
          </p:nvSpPr>
          <p:spPr>
            <a:xfrm>
              <a:off x="1498600" y="1574800"/>
              <a:ext cx="6731000" cy="4800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CB89BA8-F892-6243-9380-68B2B89EE146}"/>
                </a:ext>
              </a:extLst>
            </p:cNvPr>
            <p:cNvSpPr/>
            <p:nvPr/>
          </p:nvSpPr>
          <p:spPr>
            <a:xfrm>
              <a:off x="2374900" y="1765300"/>
              <a:ext cx="2400300" cy="279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A2083240-2364-084F-BC22-ED37FA9DA02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422"/>
          <a:stretch/>
        </p:blipFill>
        <p:spPr>
          <a:xfrm>
            <a:off x="622300" y="1765300"/>
            <a:ext cx="6299200" cy="440401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692FBF7-E4E2-454E-A6FF-2DC95F46115A}"/>
              </a:ext>
            </a:extLst>
          </p:cNvPr>
          <p:cNvSpPr txBox="1"/>
          <p:nvPr/>
        </p:nvSpPr>
        <p:spPr>
          <a:xfrm>
            <a:off x="215900" y="303961"/>
            <a:ext cx="953498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>
                <a:latin typeface="Arial" panose="020B0604020202020204" pitchFamily="34" charset="0"/>
                <a:cs typeface="Arial" panose="020B0604020202020204" pitchFamily="34" charset="0"/>
              </a:rPr>
              <a:t>Net adverse clinical events (NACE)</a:t>
            </a:r>
            <a:endParaRPr lang="en-US" sz="4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EBCF09A-6C1A-0E47-8FE7-F293C057AD6E}"/>
              </a:ext>
            </a:extLst>
          </p:cNvPr>
          <p:cNvSpPr/>
          <p:nvPr/>
        </p:nvSpPr>
        <p:spPr>
          <a:xfrm>
            <a:off x="1193800" y="1765300"/>
            <a:ext cx="2578100" cy="27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6E1052E-0D87-A048-A22D-5368AA819D7F}"/>
              </a:ext>
            </a:extLst>
          </p:cNvPr>
          <p:cNvSpPr/>
          <p:nvPr/>
        </p:nvSpPr>
        <p:spPr>
          <a:xfrm>
            <a:off x="6096000" y="2430609"/>
            <a:ext cx="609600" cy="2998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BC4A175-9AA5-884C-90AC-DF658AF24C69}"/>
              </a:ext>
            </a:extLst>
          </p:cNvPr>
          <p:cNvSpPr/>
          <p:nvPr/>
        </p:nvSpPr>
        <p:spPr>
          <a:xfrm>
            <a:off x="6184900" y="3091009"/>
            <a:ext cx="609600" cy="2998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7779491-8716-8D4E-BC5D-78F45C924ADE}"/>
              </a:ext>
            </a:extLst>
          </p:cNvPr>
          <p:cNvSpPr txBox="1"/>
          <p:nvPr/>
        </p:nvSpPr>
        <p:spPr>
          <a:xfrm>
            <a:off x="6489700" y="2887059"/>
            <a:ext cx="7681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7.5%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358F2EA-5DB1-4241-B7FD-D073EEB9EECC}"/>
              </a:ext>
            </a:extLst>
          </p:cNvPr>
          <p:cNvSpPr txBox="1"/>
          <p:nvPr/>
        </p:nvSpPr>
        <p:spPr>
          <a:xfrm>
            <a:off x="6489700" y="2391759"/>
            <a:ext cx="7681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7.7%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7CB773-6FD7-3E4E-AF67-FF729D9C9854}"/>
              </a:ext>
            </a:extLst>
          </p:cNvPr>
          <p:cNvSpPr/>
          <p:nvPr/>
        </p:nvSpPr>
        <p:spPr>
          <a:xfrm>
            <a:off x="1155700" y="1788509"/>
            <a:ext cx="6070600" cy="3898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31">
            <a:extLst>
              <a:ext uri="{FF2B5EF4-FFF2-40B4-BE49-F238E27FC236}">
                <a16:creationId xmlns:a16="http://schemas.microsoft.com/office/drawing/2014/main" id="{DEFDE065-30A7-3D40-822B-A58E4534A32E}"/>
              </a:ext>
            </a:extLst>
          </p:cNvPr>
          <p:cNvSpPr txBox="1"/>
          <p:nvPr/>
        </p:nvSpPr>
        <p:spPr>
          <a:xfrm>
            <a:off x="8534403" y="2890949"/>
            <a:ext cx="27929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Non-inferiority margin: 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kumimoji="0" lang="en-US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.6%</a:t>
            </a:r>
          </a:p>
        </p:txBody>
      </p:sp>
      <p:cxnSp>
        <p:nvCxnSpPr>
          <p:cNvPr id="25" name="Connettore 1 20">
            <a:extLst>
              <a:ext uri="{FF2B5EF4-FFF2-40B4-BE49-F238E27FC236}">
                <a16:creationId xmlns:a16="http://schemas.microsoft.com/office/drawing/2014/main" id="{49351460-00DD-064B-BFAE-EF81B4702982}"/>
              </a:ext>
            </a:extLst>
          </p:cNvPr>
          <p:cNvCxnSpPr/>
          <p:nvPr/>
        </p:nvCxnSpPr>
        <p:spPr bwMode="auto">
          <a:xfrm>
            <a:off x="11358923" y="2730500"/>
            <a:ext cx="0" cy="2708739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accent3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TextBox 14">
            <a:extLst>
              <a:ext uri="{FF2B5EF4-FFF2-40B4-BE49-F238E27FC236}">
                <a16:creationId xmlns:a16="http://schemas.microsoft.com/office/drawing/2014/main" id="{916FF2C7-3465-7543-98EC-2E8A7BAABBFC}"/>
              </a:ext>
            </a:extLst>
          </p:cNvPr>
          <p:cNvSpPr txBox="1"/>
          <p:nvPr/>
        </p:nvSpPr>
        <p:spPr>
          <a:xfrm>
            <a:off x="7863179" y="1531909"/>
            <a:ext cx="4087521" cy="4835700"/>
          </a:xfrm>
          <a:prstGeom prst="rect">
            <a:avLst/>
          </a:prstGeom>
          <a:noFill/>
        </p:spPr>
        <p:txBody>
          <a:bodyPr wrap="square" lIns="121920" rIns="121920" rtlCol="0" anchor="t">
            <a:noAutofit/>
          </a:bodyPr>
          <a:lstStyle>
            <a:defPPr>
              <a:defRPr lang="en-US"/>
            </a:defPPr>
            <a:lvl1pPr marL="0" marR="0" lvl="0" indent="0" algn="ctr" defTabSz="914400" eaLnBrk="1" latinLnBrk="0" hangingPunct="1">
              <a:lnSpc>
                <a:spcPct val="100000"/>
              </a:lnSpc>
              <a:buClrTx/>
              <a:buSzTx/>
              <a:buFontTx/>
              <a:buNone/>
              <a:tabLst/>
              <a:defRPr kumimoji="0" sz="1600" i="0" u="none" strike="noStrike" cap="none" spc="0" normalizeH="0" baseline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 algn="l" defTabSz="121917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Study, net adverse clinical events occurred in 165 patients (7.5%) in the abbreviated-therapy group and in 172 (7.7%) in the standard-therapy group (hazard ratio, 0.97; 95% confidence interval [CI], 0.78 to 1.20), for a difference in risk of −0.23 percentage points (95% CI, −1.80 to 1.33; P&lt;0.001 for noninferiority)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25000"/>
                  <a:lumOff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F1B2568-0124-FB4B-8EF4-0CF9C8443D44}"/>
              </a:ext>
            </a:extLst>
          </p:cNvPr>
          <p:cNvSpPr txBox="1"/>
          <p:nvPr/>
        </p:nvSpPr>
        <p:spPr>
          <a:xfrm>
            <a:off x="269517" y="1016810"/>
            <a:ext cx="235032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protocol population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60300DC-60FD-CF4F-BB9C-533DD42DC3E3}"/>
              </a:ext>
            </a:extLst>
          </p:cNvPr>
          <p:cNvSpPr txBox="1"/>
          <p:nvPr/>
        </p:nvSpPr>
        <p:spPr>
          <a:xfrm>
            <a:off x="431800" y="6435377"/>
            <a:ext cx="81115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NACE: </a:t>
            </a:r>
            <a:r>
              <a:rPr lang="en-GB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All-cause death, MI, stroke, and major bleeding events defined as BARC 3 or 5 </a:t>
            </a:r>
            <a:endParaRPr lang="en-US" sz="1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250D0BF-6060-9347-A6A6-76772CDD36AB}"/>
              </a:ext>
            </a:extLst>
          </p:cNvPr>
          <p:cNvSpPr txBox="1"/>
          <p:nvPr/>
        </p:nvSpPr>
        <p:spPr>
          <a:xfrm>
            <a:off x="477869" y="3628754"/>
            <a:ext cx="412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30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3767072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3" grpId="0"/>
      <p:bldP spid="2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F62F288-D3CC-9A46-BD17-315254C9152D}"/>
              </a:ext>
            </a:extLst>
          </p:cNvPr>
          <p:cNvGrpSpPr/>
          <p:nvPr/>
        </p:nvGrpSpPr>
        <p:grpSpPr>
          <a:xfrm>
            <a:off x="495300" y="1567009"/>
            <a:ext cx="6731000" cy="4800600"/>
            <a:chOff x="1498600" y="1574800"/>
            <a:chExt cx="6731000" cy="48006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B0E874B-DD52-CE4D-80FB-6337BCC3CA0D}"/>
                </a:ext>
              </a:extLst>
            </p:cNvPr>
            <p:cNvSpPr/>
            <p:nvPr/>
          </p:nvSpPr>
          <p:spPr>
            <a:xfrm>
              <a:off x="1498600" y="1574800"/>
              <a:ext cx="6731000" cy="4800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CB89BA8-F892-6243-9380-68B2B89EE146}"/>
                </a:ext>
              </a:extLst>
            </p:cNvPr>
            <p:cNvSpPr/>
            <p:nvPr/>
          </p:nvSpPr>
          <p:spPr>
            <a:xfrm>
              <a:off x="2374900" y="1765300"/>
              <a:ext cx="2400300" cy="279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4692FBF7-E4E2-454E-A6FF-2DC95F46115A}"/>
              </a:ext>
            </a:extLst>
          </p:cNvPr>
          <p:cNvSpPr txBox="1"/>
          <p:nvPr/>
        </p:nvSpPr>
        <p:spPr>
          <a:xfrm>
            <a:off x="215900" y="303961"/>
            <a:ext cx="10676321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300" b="1" dirty="0">
                <a:latin typeface="Arial" panose="020B0604020202020204" pitchFamily="34" charset="0"/>
                <a:cs typeface="Arial" panose="020B0604020202020204" pitchFamily="34" charset="0"/>
              </a:rPr>
              <a:t>Major adverse cardiac and cerebral events (MACCE)</a:t>
            </a:r>
            <a:endParaRPr lang="en-US" sz="33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EBCF09A-6C1A-0E47-8FE7-F293C057AD6E}"/>
              </a:ext>
            </a:extLst>
          </p:cNvPr>
          <p:cNvSpPr/>
          <p:nvPr/>
        </p:nvSpPr>
        <p:spPr>
          <a:xfrm>
            <a:off x="1193800" y="1765300"/>
            <a:ext cx="2578100" cy="27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6E1052E-0D87-A048-A22D-5368AA819D7F}"/>
              </a:ext>
            </a:extLst>
          </p:cNvPr>
          <p:cNvSpPr/>
          <p:nvPr/>
        </p:nvSpPr>
        <p:spPr>
          <a:xfrm>
            <a:off x="6096000" y="2430609"/>
            <a:ext cx="609600" cy="2998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BC4A175-9AA5-884C-90AC-DF658AF24C69}"/>
              </a:ext>
            </a:extLst>
          </p:cNvPr>
          <p:cNvSpPr/>
          <p:nvPr/>
        </p:nvSpPr>
        <p:spPr>
          <a:xfrm>
            <a:off x="6184900" y="3091009"/>
            <a:ext cx="609600" cy="2998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60300DC-60FD-CF4F-BB9C-533DD42DC3E3}"/>
              </a:ext>
            </a:extLst>
          </p:cNvPr>
          <p:cNvSpPr txBox="1"/>
          <p:nvPr/>
        </p:nvSpPr>
        <p:spPr>
          <a:xfrm>
            <a:off x="431800" y="6435377"/>
            <a:ext cx="34612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MACCE: </a:t>
            </a:r>
            <a:r>
              <a:rPr lang="en-GB" sz="1600" i="1" dirty="0">
                <a:latin typeface="Arial" panose="020B0604020202020204" pitchFamily="34" charset="0"/>
                <a:cs typeface="Arial" panose="020B0604020202020204" pitchFamily="34" charset="0"/>
              </a:rPr>
              <a:t>All-cause death, MI, stroke</a:t>
            </a:r>
            <a:endParaRPr lang="en-US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250D0BF-6060-9347-A6A6-76772CDD36AB}"/>
              </a:ext>
            </a:extLst>
          </p:cNvPr>
          <p:cNvSpPr txBox="1"/>
          <p:nvPr/>
        </p:nvSpPr>
        <p:spPr>
          <a:xfrm>
            <a:off x="477869" y="3628754"/>
            <a:ext cx="412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pic>
        <p:nvPicPr>
          <p:cNvPr id="6145" name="Picture 1" descr="page1image5550464">
            <a:extLst>
              <a:ext uri="{FF2B5EF4-FFF2-40B4-BE49-F238E27FC236}">
                <a16:creationId xmlns:a16="http://schemas.microsoft.com/office/drawing/2014/main" id="{3854968E-C4D2-DA4D-83D8-BF793E5B55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9624" y="2658218"/>
            <a:ext cx="5219700" cy="368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3FCF5E56-3085-8944-966B-600191C07E1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00" b="24281"/>
          <a:stretch/>
        </p:blipFill>
        <p:spPr>
          <a:xfrm>
            <a:off x="571757" y="1658347"/>
            <a:ext cx="6349157" cy="4682871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49D29D5-659E-D842-A563-90FB28AF0669}"/>
              </a:ext>
            </a:extLst>
          </p:cNvPr>
          <p:cNvSpPr/>
          <p:nvPr/>
        </p:nvSpPr>
        <p:spPr>
          <a:xfrm>
            <a:off x="1193800" y="1765300"/>
            <a:ext cx="2387600" cy="27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F5957DB-1D54-5B4E-AD7D-5FE042D7C7E5}"/>
              </a:ext>
            </a:extLst>
          </p:cNvPr>
          <p:cNvSpPr/>
          <p:nvPr/>
        </p:nvSpPr>
        <p:spPr>
          <a:xfrm>
            <a:off x="6240237" y="3668409"/>
            <a:ext cx="609600" cy="240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83BB6E3-F50E-FB42-9778-F9760E4C5004}"/>
              </a:ext>
            </a:extLst>
          </p:cNvPr>
          <p:cNvSpPr/>
          <p:nvPr/>
        </p:nvSpPr>
        <p:spPr>
          <a:xfrm>
            <a:off x="6240237" y="3084209"/>
            <a:ext cx="609600" cy="240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358F2EA-5DB1-4241-B7FD-D073EEB9EECC}"/>
              </a:ext>
            </a:extLst>
          </p:cNvPr>
          <p:cNvSpPr txBox="1"/>
          <p:nvPr/>
        </p:nvSpPr>
        <p:spPr>
          <a:xfrm>
            <a:off x="6489700" y="3484397"/>
            <a:ext cx="7681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5.9%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7779491-8716-8D4E-BC5D-78F45C924ADE}"/>
              </a:ext>
            </a:extLst>
          </p:cNvPr>
          <p:cNvSpPr txBox="1"/>
          <p:nvPr/>
        </p:nvSpPr>
        <p:spPr>
          <a:xfrm>
            <a:off x="6502400" y="3026759"/>
            <a:ext cx="7681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6.1%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7CB773-6FD7-3E4E-AF67-FF729D9C9854}"/>
              </a:ext>
            </a:extLst>
          </p:cNvPr>
          <p:cNvSpPr/>
          <p:nvPr/>
        </p:nvSpPr>
        <p:spPr>
          <a:xfrm>
            <a:off x="1034858" y="1915262"/>
            <a:ext cx="6152755" cy="3898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EFAFBE-EB66-4B09-8222-B73C63473D7F}"/>
              </a:ext>
            </a:extLst>
          </p:cNvPr>
          <p:cNvSpPr txBox="1"/>
          <p:nvPr/>
        </p:nvSpPr>
        <p:spPr>
          <a:xfrm>
            <a:off x="7658100" y="1567009"/>
            <a:ext cx="40640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133 patients (6.1%) in the abbreviated-therapy group and 132 patients (5.9%) in the standard-therapy group had a major adverse cardiac and cerebral event (hazard ratio, 1.02; 95% CI, 0.80 to 1.30), for a difference in risk of 0.11 percentage points (95% CI, −1.29 to 1.51; P=0.001 for noninferiority)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398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F62F288-D3CC-9A46-BD17-315254C9152D}"/>
              </a:ext>
            </a:extLst>
          </p:cNvPr>
          <p:cNvGrpSpPr/>
          <p:nvPr/>
        </p:nvGrpSpPr>
        <p:grpSpPr>
          <a:xfrm>
            <a:off x="495300" y="1567009"/>
            <a:ext cx="6731000" cy="4800600"/>
            <a:chOff x="1498600" y="1574800"/>
            <a:chExt cx="6731000" cy="48006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B0E874B-DD52-CE4D-80FB-6337BCC3CA0D}"/>
                </a:ext>
              </a:extLst>
            </p:cNvPr>
            <p:cNvSpPr/>
            <p:nvPr/>
          </p:nvSpPr>
          <p:spPr>
            <a:xfrm>
              <a:off x="1498600" y="1574800"/>
              <a:ext cx="6731000" cy="4800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CB89BA8-F892-6243-9380-68B2B89EE146}"/>
                </a:ext>
              </a:extLst>
            </p:cNvPr>
            <p:cNvSpPr/>
            <p:nvPr/>
          </p:nvSpPr>
          <p:spPr>
            <a:xfrm>
              <a:off x="2374900" y="1765300"/>
              <a:ext cx="2400300" cy="279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4692FBF7-E4E2-454E-A6FF-2DC95F46115A}"/>
              </a:ext>
            </a:extLst>
          </p:cNvPr>
          <p:cNvSpPr txBox="1"/>
          <p:nvPr/>
        </p:nvSpPr>
        <p:spPr>
          <a:xfrm>
            <a:off x="215900" y="303961"/>
            <a:ext cx="10790133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800" b="1" dirty="0">
                <a:latin typeface="Arial" panose="020B0604020202020204" pitchFamily="34" charset="0"/>
                <a:cs typeface="Arial" panose="020B0604020202020204" pitchFamily="34" charset="0"/>
              </a:rPr>
              <a:t>Major or clinically relevant nonmajor bleeding</a:t>
            </a:r>
            <a:endParaRPr lang="en-US" sz="3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EBCF09A-6C1A-0E47-8FE7-F293C057AD6E}"/>
              </a:ext>
            </a:extLst>
          </p:cNvPr>
          <p:cNvSpPr/>
          <p:nvPr/>
        </p:nvSpPr>
        <p:spPr>
          <a:xfrm>
            <a:off x="1193800" y="1765300"/>
            <a:ext cx="2578100" cy="27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6E1052E-0D87-A048-A22D-5368AA819D7F}"/>
              </a:ext>
            </a:extLst>
          </p:cNvPr>
          <p:cNvSpPr/>
          <p:nvPr/>
        </p:nvSpPr>
        <p:spPr>
          <a:xfrm>
            <a:off x="6096000" y="2430609"/>
            <a:ext cx="609600" cy="2998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BC4A175-9AA5-884C-90AC-DF658AF24C69}"/>
              </a:ext>
            </a:extLst>
          </p:cNvPr>
          <p:cNvSpPr/>
          <p:nvPr/>
        </p:nvSpPr>
        <p:spPr>
          <a:xfrm>
            <a:off x="6184900" y="3091009"/>
            <a:ext cx="609600" cy="29989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49D29D5-659E-D842-A563-90FB28AF0669}"/>
              </a:ext>
            </a:extLst>
          </p:cNvPr>
          <p:cNvSpPr/>
          <p:nvPr/>
        </p:nvSpPr>
        <p:spPr>
          <a:xfrm>
            <a:off x="1193800" y="1765300"/>
            <a:ext cx="2387600" cy="27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BFA7137-A312-3240-8240-FEC5B3F653CF}"/>
              </a:ext>
            </a:extLst>
          </p:cNvPr>
          <p:cNvSpPr txBox="1"/>
          <p:nvPr/>
        </p:nvSpPr>
        <p:spPr>
          <a:xfrm>
            <a:off x="7518400" y="2159000"/>
            <a:ext cx="39319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Difference in cumulative incidence, -2.82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F1B2568-0124-FB4B-8EF4-0CF9C8443D44}"/>
              </a:ext>
            </a:extLst>
          </p:cNvPr>
          <p:cNvSpPr txBox="1"/>
          <p:nvPr/>
        </p:nvSpPr>
        <p:spPr>
          <a:xfrm>
            <a:off x="269517" y="1016810"/>
            <a:ext cx="27302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Intention to treat population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60300DC-60FD-CF4F-BB9C-533DD42DC3E3}"/>
              </a:ext>
            </a:extLst>
          </p:cNvPr>
          <p:cNvSpPr txBox="1"/>
          <p:nvPr/>
        </p:nvSpPr>
        <p:spPr>
          <a:xfrm>
            <a:off x="431800" y="6435377"/>
            <a:ext cx="22156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MCB: </a:t>
            </a:r>
            <a:r>
              <a:rPr lang="en-GB" sz="16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 2, 3  or 5</a:t>
            </a:r>
            <a:endParaRPr lang="en-US" sz="16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250D0BF-6060-9347-A6A6-76772CDD36AB}"/>
              </a:ext>
            </a:extLst>
          </p:cNvPr>
          <p:cNvSpPr txBox="1"/>
          <p:nvPr/>
        </p:nvSpPr>
        <p:spPr>
          <a:xfrm>
            <a:off x="477869" y="3628754"/>
            <a:ext cx="412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30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pic>
        <p:nvPicPr>
          <p:cNvPr id="6145" name="Picture 1" descr="page1image5550464">
            <a:extLst>
              <a:ext uri="{FF2B5EF4-FFF2-40B4-BE49-F238E27FC236}">
                <a16:creationId xmlns:a16="http://schemas.microsoft.com/office/drawing/2014/main" id="{3854968E-C4D2-DA4D-83D8-BF793E5B55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9624" y="2658218"/>
            <a:ext cx="5219700" cy="368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Rectangle 31">
            <a:extLst>
              <a:ext uri="{FF2B5EF4-FFF2-40B4-BE49-F238E27FC236}">
                <a16:creationId xmlns:a16="http://schemas.microsoft.com/office/drawing/2014/main" id="{EF5957DB-1D54-5B4E-AD7D-5FE042D7C7E5}"/>
              </a:ext>
            </a:extLst>
          </p:cNvPr>
          <p:cNvSpPr/>
          <p:nvPr/>
        </p:nvSpPr>
        <p:spPr>
          <a:xfrm>
            <a:off x="6240237" y="3668409"/>
            <a:ext cx="609600" cy="240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83BB6E3-F50E-FB42-9778-F9760E4C5004}"/>
              </a:ext>
            </a:extLst>
          </p:cNvPr>
          <p:cNvSpPr/>
          <p:nvPr/>
        </p:nvSpPr>
        <p:spPr>
          <a:xfrm>
            <a:off x="6240237" y="3084209"/>
            <a:ext cx="609600" cy="2400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8DAC3C5-8910-F440-9F25-C2B73E772C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8421" y="1782158"/>
            <a:ext cx="6373380" cy="455906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C12DBAD-81BD-C348-846E-B88F25675324}"/>
              </a:ext>
            </a:extLst>
          </p:cNvPr>
          <p:cNvSpPr/>
          <p:nvPr/>
        </p:nvSpPr>
        <p:spPr>
          <a:xfrm>
            <a:off x="1193800" y="1757509"/>
            <a:ext cx="2387600" cy="4903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7CB773-6FD7-3E4E-AF67-FF729D9C9854}"/>
              </a:ext>
            </a:extLst>
          </p:cNvPr>
          <p:cNvSpPr/>
          <p:nvPr/>
        </p:nvSpPr>
        <p:spPr>
          <a:xfrm>
            <a:off x="1032457" y="1930400"/>
            <a:ext cx="6152755" cy="3898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5653F5-DB48-154C-98BE-05AB59375906}"/>
              </a:ext>
            </a:extLst>
          </p:cNvPr>
          <p:cNvSpPr txBox="1"/>
          <p:nvPr/>
        </p:nvSpPr>
        <p:spPr>
          <a:xfrm>
            <a:off x="8587503" y="5744304"/>
            <a:ext cx="20297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NNTB: 35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074809-DF9E-4E6F-9FBD-FF7B092C0931}"/>
              </a:ext>
            </a:extLst>
          </p:cNvPr>
          <p:cNvSpPr txBox="1"/>
          <p:nvPr/>
        </p:nvSpPr>
        <p:spPr>
          <a:xfrm>
            <a:off x="7448550" y="1567009"/>
            <a:ext cx="455679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0" i="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 the intention-to-treat population, the incidence of major or clinically relevant nonmajor bleeding was lower among patients in the abbreviated-therapy group than among those in the standard-therapy group (148 patients [6.5%] vs. 211 [9.4%]; hazard ratio, 0.68; 95% CI, 0.55 to 0.84), for a difference in risk of −2.82 percentage points (95% CI, −4.40 to –1.24; P&lt;0.001 for superiority)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2196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13" grpId="0" animBg="1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44BDC-61FC-4092-9103-3B85ACD63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CADEB-13C9-4A4A-ADC1-4770C13D1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0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Studies of 1 month DAPT after the implantation of a DES  have suggested that this regimen may mitigate bleeding risk without compromising safety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But studies were non randomised /did not select patients with high bleeding risk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6290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C8809A26-A1B7-8F47-AD93-72EA6EA10A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666" y="956041"/>
            <a:ext cx="11089225" cy="5901959"/>
          </a:xfrm>
          <a:prstGeom prst="rect">
            <a:avLst/>
          </a:prstGeom>
          <a:solidFill>
            <a:schemeClr val="bg1">
              <a:alpha val="33000"/>
            </a:schemeClr>
          </a:solidFill>
          <a:ln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relaxedInset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en-GB" sz="23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49EF3647-9C45-4945-9DCF-223AEE950B9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581221"/>
              </p:ext>
            </p:extLst>
          </p:nvPr>
        </p:nvGraphicFramePr>
        <p:xfrm>
          <a:off x="1041400" y="1074208"/>
          <a:ext cx="10128000" cy="55091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2C8ABFFB-C87F-6B40-B6E2-74D873A52472}"/>
              </a:ext>
            </a:extLst>
          </p:cNvPr>
          <p:cNvSpPr txBox="1"/>
          <p:nvPr/>
        </p:nvSpPr>
        <p:spPr>
          <a:xfrm>
            <a:off x="629108" y="1421036"/>
            <a:ext cx="4122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FA0948B7-AEA2-5F4D-9079-4EC2A6D07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68264"/>
            <a:ext cx="10128000" cy="1248000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Secondary Endpoints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D7C9291-4F74-E44B-9F2D-8FA19B6BE629}"/>
              </a:ext>
            </a:extLst>
          </p:cNvPr>
          <p:cNvSpPr txBox="1"/>
          <p:nvPr/>
        </p:nvSpPr>
        <p:spPr>
          <a:xfrm>
            <a:off x="1739900" y="2844800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C6ACC3-430F-7149-9EFC-E87444E99F20}"/>
              </a:ext>
            </a:extLst>
          </p:cNvPr>
          <p:cNvSpPr txBox="1"/>
          <p:nvPr/>
        </p:nvSpPr>
        <p:spPr>
          <a:xfrm>
            <a:off x="1395479" y="2844800"/>
            <a:ext cx="10583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0.92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(0.67-1.26)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C23FCC6-B5BE-3A4F-916D-7084C98563C0}"/>
              </a:ext>
            </a:extLst>
          </p:cNvPr>
          <p:cNvSpPr txBox="1"/>
          <p:nvPr/>
        </p:nvSpPr>
        <p:spPr>
          <a:xfrm>
            <a:off x="2474979" y="3962400"/>
            <a:ext cx="10583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0.84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(0.54-1.31)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3141AFF-BF1D-084A-8CED-917A5FCCCA75}"/>
              </a:ext>
            </a:extLst>
          </p:cNvPr>
          <p:cNvSpPr txBox="1"/>
          <p:nvPr/>
        </p:nvSpPr>
        <p:spPr>
          <a:xfrm>
            <a:off x="3540066" y="3474761"/>
            <a:ext cx="10583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1.30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(0.88-1.91)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36365C4-DB05-AB42-BF0F-806504DCD266}"/>
              </a:ext>
            </a:extLst>
          </p:cNvPr>
          <p:cNvSpPr txBox="1"/>
          <p:nvPr/>
        </p:nvSpPr>
        <p:spPr>
          <a:xfrm>
            <a:off x="4559162" y="4350533"/>
            <a:ext cx="10583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0.52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(0.28-0.95)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BC05D16-4081-FC40-81FC-F4E924026BB2}"/>
              </a:ext>
            </a:extLst>
          </p:cNvPr>
          <p:cNvSpPr txBox="1"/>
          <p:nvPr/>
        </p:nvSpPr>
        <p:spPr>
          <a:xfrm>
            <a:off x="5675050" y="4626885"/>
            <a:ext cx="10583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0.50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(0.24-1.04)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293F822-9834-CE40-928B-6F01C3181C93}"/>
              </a:ext>
            </a:extLst>
          </p:cNvPr>
          <p:cNvSpPr txBox="1"/>
          <p:nvPr/>
        </p:nvSpPr>
        <p:spPr>
          <a:xfrm>
            <a:off x="6750831" y="4973361"/>
            <a:ext cx="10583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1.85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(0.69-5.01)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AAB0214-2DF9-6147-9ACE-E364E229BA54}"/>
              </a:ext>
            </a:extLst>
          </p:cNvPr>
          <p:cNvSpPr txBox="1"/>
          <p:nvPr/>
        </p:nvSpPr>
        <p:spPr>
          <a:xfrm>
            <a:off x="7721462" y="994954"/>
            <a:ext cx="10583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0.66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(0.51-0.84)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7EA4E9F-CCA0-6742-AA4A-5F64D7AB3915}"/>
              </a:ext>
            </a:extLst>
          </p:cNvPr>
          <p:cNvSpPr txBox="1"/>
          <p:nvPr/>
        </p:nvSpPr>
        <p:spPr>
          <a:xfrm>
            <a:off x="8831000" y="3617235"/>
            <a:ext cx="10583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0.89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(0.61-1.29)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14902C7-9241-404E-B6B2-4C1E5321E853}"/>
              </a:ext>
            </a:extLst>
          </p:cNvPr>
          <p:cNvSpPr txBox="1"/>
          <p:nvPr/>
        </p:nvSpPr>
        <p:spPr>
          <a:xfrm>
            <a:off x="9935900" y="5109485"/>
            <a:ext cx="10583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0.25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(0.05-1.17)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41E8B47-5B9D-3940-9E86-09192C3119FC}"/>
              </a:ext>
            </a:extLst>
          </p:cNvPr>
          <p:cNvSpPr txBox="1"/>
          <p:nvPr/>
        </p:nvSpPr>
        <p:spPr>
          <a:xfrm>
            <a:off x="3304682" y="6493341"/>
            <a:ext cx="1760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Per protocol population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021539D-B12D-B049-B682-9B12B79ECFB5}"/>
              </a:ext>
            </a:extLst>
          </p:cNvPr>
          <p:cNvSpPr txBox="1"/>
          <p:nvPr/>
        </p:nvSpPr>
        <p:spPr>
          <a:xfrm>
            <a:off x="8600582" y="6500253"/>
            <a:ext cx="20441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Intention to treat population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5B41611A-D192-8243-8D75-3664D7E753D2}"/>
              </a:ext>
            </a:extLst>
          </p:cNvPr>
          <p:cNvCxnSpPr>
            <a:cxnSpLocks/>
          </p:cNvCxnSpPr>
          <p:nvPr/>
        </p:nvCxnSpPr>
        <p:spPr>
          <a:xfrm>
            <a:off x="1625600" y="6644540"/>
            <a:ext cx="1679082" cy="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39A0C41-421F-044E-B48E-6696E87E1338}"/>
              </a:ext>
            </a:extLst>
          </p:cNvPr>
          <p:cNvCxnSpPr>
            <a:cxnSpLocks/>
          </p:cNvCxnSpPr>
          <p:nvPr/>
        </p:nvCxnSpPr>
        <p:spPr>
          <a:xfrm flipV="1">
            <a:off x="5054600" y="6631840"/>
            <a:ext cx="2754534" cy="127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0F10D9F1-978A-9647-97AA-F8172CB8F783}"/>
              </a:ext>
            </a:extLst>
          </p:cNvPr>
          <p:cNvCxnSpPr>
            <a:endCxn id="22" idx="1"/>
          </p:cNvCxnSpPr>
          <p:nvPr/>
        </p:nvCxnSpPr>
        <p:spPr>
          <a:xfrm>
            <a:off x="8113934" y="6631840"/>
            <a:ext cx="486648" cy="691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453249C-C0EB-4143-A5DE-FAB663379F57}"/>
              </a:ext>
            </a:extLst>
          </p:cNvPr>
          <p:cNvCxnSpPr/>
          <p:nvPr/>
        </p:nvCxnSpPr>
        <p:spPr>
          <a:xfrm>
            <a:off x="10603134" y="6631840"/>
            <a:ext cx="486648" cy="691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B6364D5E-76DB-5A48-A8AC-04A489B1319F}"/>
              </a:ext>
            </a:extLst>
          </p:cNvPr>
          <p:cNvSpPr txBox="1"/>
          <p:nvPr/>
        </p:nvSpPr>
        <p:spPr>
          <a:xfrm>
            <a:off x="1540967" y="3720035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3.3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6DA4349-CBCE-714D-AFBF-F0A24D83101D}"/>
              </a:ext>
            </a:extLst>
          </p:cNvPr>
          <p:cNvSpPr txBox="1"/>
          <p:nvPr/>
        </p:nvSpPr>
        <p:spPr>
          <a:xfrm>
            <a:off x="1863096" y="3513509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3.6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C4795D7-DD49-6546-B82A-E60AB80666E5}"/>
              </a:ext>
            </a:extLst>
          </p:cNvPr>
          <p:cNvSpPr txBox="1"/>
          <p:nvPr/>
        </p:nvSpPr>
        <p:spPr>
          <a:xfrm>
            <a:off x="2606264" y="4804223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1.6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C26B198-6C44-0B41-99CC-4960F79BF7E1}"/>
              </a:ext>
            </a:extLst>
          </p:cNvPr>
          <p:cNvSpPr txBox="1"/>
          <p:nvPr/>
        </p:nvSpPr>
        <p:spPr>
          <a:xfrm>
            <a:off x="2963457" y="4524320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2.0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65D7335-B732-1D4D-A019-194E35DDD684}"/>
              </a:ext>
            </a:extLst>
          </p:cNvPr>
          <p:cNvSpPr txBox="1"/>
          <p:nvPr/>
        </p:nvSpPr>
        <p:spPr>
          <a:xfrm>
            <a:off x="3700283" y="4073423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2.7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4C4738A-CEE8-DD4D-940D-0FB6A115E54F}"/>
              </a:ext>
            </a:extLst>
          </p:cNvPr>
          <p:cNvSpPr txBox="1"/>
          <p:nvPr/>
        </p:nvSpPr>
        <p:spPr>
          <a:xfrm>
            <a:off x="4016728" y="4415233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2.2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4C16C4A-F9B3-8548-8249-F611B8D4580C}"/>
              </a:ext>
            </a:extLst>
          </p:cNvPr>
          <p:cNvSpPr txBox="1"/>
          <p:nvPr/>
        </p:nvSpPr>
        <p:spPr>
          <a:xfrm>
            <a:off x="5107617" y="4943042"/>
            <a:ext cx="3978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1.4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A45243E-9331-D946-8FCB-C58E006E0E3D}"/>
              </a:ext>
            </a:extLst>
          </p:cNvPr>
          <p:cNvSpPr txBox="1"/>
          <p:nvPr/>
        </p:nvSpPr>
        <p:spPr>
          <a:xfrm>
            <a:off x="4794234" y="5347139"/>
            <a:ext cx="3978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0.8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5B069BC-436C-794C-93A8-498D1132F90B}"/>
              </a:ext>
            </a:extLst>
          </p:cNvPr>
          <p:cNvSpPr txBox="1"/>
          <p:nvPr/>
        </p:nvSpPr>
        <p:spPr>
          <a:xfrm>
            <a:off x="5857445" y="5551296"/>
            <a:ext cx="3978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0.5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91ED0D8-3E52-EC4D-8BED-09D397178959}"/>
              </a:ext>
            </a:extLst>
          </p:cNvPr>
          <p:cNvSpPr txBox="1"/>
          <p:nvPr/>
        </p:nvSpPr>
        <p:spPr>
          <a:xfrm>
            <a:off x="6160496" y="5196896"/>
            <a:ext cx="3978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1.0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DC0E628-419D-6841-80B5-A2BC1D58ACDC}"/>
              </a:ext>
            </a:extLst>
          </p:cNvPr>
          <p:cNvSpPr txBox="1"/>
          <p:nvPr/>
        </p:nvSpPr>
        <p:spPr>
          <a:xfrm>
            <a:off x="6920291" y="5546936"/>
            <a:ext cx="3978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0.5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8835D0C-4596-2344-A330-E7F9C241AF07}"/>
              </a:ext>
            </a:extLst>
          </p:cNvPr>
          <p:cNvSpPr txBox="1"/>
          <p:nvPr/>
        </p:nvSpPr>
        <p:spPr>
          <a:xfrm>
            <a:off x="7228653" y="5662108"/>
            <a:ext cx="3978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0.3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10D4594-C5A6-784D-9E31-6F8CA947D637}"/>
              </a:ext>
            </a:extLst>
          </p:cNvPr>
          <p:cNvSpPr txBox="1"/>
          <p:nvPr/>
        </p:nvSpPr>
        <p:spPr>
          <a:xfrm>
            <a:off x="7991201" y="2948801"/>
            <a:ext cx="3978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4.5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34837E0E-819E-1844-ACA8-4C8F06C06932}"/>
              </a:ext>
            </a:extLst>
          </p:cNvPr>
          <p:cNvSpPr txBox="1"/>
          <p:nvPr/>
        </p:nvSpPr>
        <p:spPr>
          <a:xfrm>
            <a:off x="8305699" y="1482591"/>
            <a:ext cx="3978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6.8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9A6A7EB-F01E-0B47-9163-E5644E57B3E2}"/>
              </a:ext>
            </a:extLst>
          </p:cNvPr>
          <p:cNvSpPr txBox="1"/>
          <p:nvPr/>
        </p:nvSpPr>
        <p:spPr>
          <a:xfrm>
            <a:off x="9041333" y="4387840"/>
            <a:ext cx="3978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2.3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91FF626-8F9B-DC4E-9225-022F784FA955}"/>
              </a:ext>
            </a:extLst>
          </p:cNvPr>
          <p:cNvSpPr txBox="1"/>
          <p:nvPr/>
        </p:nvSpPr>
        <p:spPr>
          <a:xfrm>
            <a:off x="9363533" y="4234799"/>
            <a:ext cx="3978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2.5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DBFC993-E50A-944E-81B3-5B4C46A90059}"/>
              </a:ext>
            </a:extLst>
          </p:cNvPr>
          <p:cNvSpPr txBox="1"/>
          <p:nvPr/>
        </p:nvSpPr>
        <p:spPr>
          <a:xfrm>
            <a:off x="10120868" y="5791138"/>
            <a:ext cx="3978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0.1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D5FE9CE-8DD8-EE4E-AE50-19E4643DE3E9}"/>
              </a:ext>
            </a:extLst>
          </p:cNvPr>
          <p:cNvSpPr txBox="1"/>
          <p:nvPr/>
        </p:nvSpPr>
        <p:spPr>
          <a:xfrm>
            <a:off x="10449767" y="5664455"/>
            <a:ext cx="3978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0.3</a:t>
            </a:r>
          </a:p>
        </p:txBody>
      </p:sp>
    </p:spTree>
    <p:extLst>
      <p:ext uri="{BB962C8B-B14F-4D97-AF65-F5344CB8AC3E}">
        <p14:creationId xmlns:p14="http://schemas.microsoft.com/office/powerpoint/2010/main" val="244337289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71450-3A38-4502-99BC-6D632BFF0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1A1A1A"/>
                </a:solidFill>
                <a:effectLst/>
                <a:latin typeface="ff-quadraat-web-pro"/>
              </a:rPr>
              <a:t>Discussion</a:t>
            </a:r>
            <a:br>
              <a:rPr lang="en-US" b="1" i="0" dirty="0">
                <a:solidFill>
                  <a:srgbClr val="1A1A1A"/>
                </a:solidFill>
                <a:effectLst/>
                <a:latin typeface="ff-quadraat-web-pro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035FE-7657-466F-A910-991EDA4ABE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IN" b="0" i="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Among patients at high risk for bleeding , the discontinuation of dual antiplatelet therapy at a median of 34 days after PCI was noninferior to the continuation of dual antiplatelet therapy for a median duration of 193 days.</a:t>
            </a:r>
          </a:p>
          <a:p>
            <a:pPr>
              <a:lnSpc>
                <a:spcPct val="100000"/>
              </a:lnSpc>
            </a:pPr>
            <a:r>
              <a:rPr lang="en-IN" b="0" i="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Clopidogrel was the most frequently used P2Y</a:t>
            </a:r>
            <a:r>
              <a:rPr lang="en-IN" b="0" i="0" baseline="-2500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IN" b="0" i="0" dirty="0">
                <a:solidFill>
                  <a:srgbClr val="4D4D4D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inhibitor</a:t>
            </a:r>
          </a:p>
          <a:p>
            <a:pPr>
              <a:lnSpc>
                <a:spcPct val="100000"/>
              </a:lnSpc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08635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4FAD425-59C0-4CA2-A087-58893FC5A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0" i="0" dirty="0">
                <a:solidFill>
                  <a:srgbClr val="4D4D4D"/>
                </a:solidFill>
                <a:effectLst/>
                <a:latin typeface="ff-quadraat-web-pro"/>
              </a:rPr>
              <a:t>Two trials have compared 1 month of DAPT with at least 12 months of DAPT after PCI with drug-eluting stents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845DAD3-E701-4344-8DEA-EB45359420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990725"/>
            <a:ext cx="5181600" cy="4867275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0" i="0" dirty="0">
                <a:solidFill>
                  <a:srgbClr val="4D4D4D"/>
                </a:solidFill>
                <a:effectLst/>
                <a:latin typeface="ff-quadraat-web-pro"/>
              </a:rPr>
              <a:t>GLOBAL LEADERS</a:t>
            </a:r>
          </a:p>
          <a:p>
            <a:r>
              <a:rPr lang="en-IN" b="0" i="0" dirty="0">
                <a:solidFill>
                  <a:srgbClr val="4D4D4D"/>
                </a:solidFill>
                <a:effectLst/>
                <a:latin typeface="ff-quadraat-web-pro"/>
              </a:rPr>
              <a:t>1 month of DAPT followed by ticagrelor monotherapy for an additional 23 months was not associated with lower all-cause mortality or with a lower incidence of new Q-wave MI than 12 months of DAPT followed by aspirin monotherapy for an additional 12 months.</a:t>
            </a:r>
            <a:endParaRPr lang="en-US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1525E82-81AE-4757-9D53-98E5256EB9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990725"/>
            <a:ext cx="6096000" cy="4867274"/>
          </a:xfrm>
          <a:solidFill>
            <a:schemeClr val="bg2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0" i="0" dirty="0">
                <a:solidFill>
                  <a:srgbClr val="4D4D4D"/>
                </a:solidFill>
                <a:effectLst/>
                <a:latin typeface="ff-quadraat-web-pro"/>
              </a:rPr>
              <a:t>STOPDAPT-2 </a:t>
            </a:r>
          </a:p>
          <a:p>
            <a:r>
              <a:rPr lang="en-IN" b="0" i="0" dirty="0">
                <a:solidFill>
                  <a:srgbClr val="4D4D4D"/>
                </a:solidFill>
                <a:effectLst/>
                <a:latin typeface="ff-quadraat-web-pro"/>
              </a:rPr>
              <a:t>1 month of dual antiplatelet therapy followed by clopidogrel monotherapy was associated with a lower risk of a composite of cardiovascular and bleeding events than 12 months of dual antiplatelet therapy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45952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643D3-4FE8-0740-8512-C24EB8A14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Study Limitations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0AE8585-315A-A344-BF9F-B33307001BD7}"/>
              </a:ext>
            </a:extLst>
          </p:cNvPr>
          <p:cNvSpPr txBox="1"/>
          <p:nvPr/>
        </p:nvSpPr>
        <p:spPr>
          <a:xfrm>
            <a:off x="609600" y="1408336"/>
            <a:ext cx="10744200" cy="6521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Open label study</a:t>
            </a:r>
          </a:p>
          <a:p>
            <a:pPr>
              <a:lnSpc>
                <a:spcPts val="36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DAPT duration was heterogenous in the standard DAPT group, which reflects current clinical practice </a:t>
            </a:r>
          </a:p>
          <a:p>
            <a:pPr>
              <a:lnSpc>
                <a:spcPts val="36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DAPT duration in both arms was longer than what is currently recommended for OAC patients </a:t>
            </a:r>
          </a:p>
          <a:p>
            <a:pPr>
              <a:lnSpc>
                <a:spcPts val="36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study was not designed to assess the role of type of SAPT after DAPT discontinuation</a:t>
            </a:r>
          </a:p>
          <a:p>
            <a:pPr>
              <a:lnSpc>
                <a:spcPts val="36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Non-inferiority margins were relatively wide and the observed event rates were lower than expected for NACE and MACE</a:t>
            </a:r>
          </a:p>
          <a:p>
            <a:pPr>
              <a:lnSpc>
                <a:spcPts val="3600"/>
              </a:lnSpc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results may not apply to patients not treated with biodegradable-polymer sirolimus eluting stents</a:t>
            </a:r>
          </a:p>
          <a:p>
            <a:pPr>
              <a:lnSpc>
                <a:spcPts val="3600"/>
              </a:lnSpc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3600"/>
              </a:lnSpc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ts val="3600"/>
              </a:lnSpc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44A1226-B05C-1045-ADA6-C9867FDD4743}"/>
              </a:ext>
            </a:extLst>
          </p:cNvPr>
          <p:cNvSpPr/>
          <p:nvPr/>
        </p:nvSpPr>
        <p:spPr>
          <a:xfrm>
            <a:off x="370302" y="1595736"/>
            <a:ext cx="186266" cy="169333"/>
          </a:xfrm>
          <a:prstGeom prst="ellipse">
            <a:avLst/>
          </a:prstGeom>
          <a:solidFill>
            <a:srgbClr val="FF0000"/>
          </a:solidFill>
          <a:ln>
            <a:solidFill>
              <a:srgbClr val="6A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E7FCFAD-CA1C-D84A-93DB-A5469D34DEFA}"/>
              </a:ext>
            </a:extLst>
          </p:cNvPr>
          <p:cNvSpPr/>
          <p:nvPr/>
        </p:nvSpPr>
        <p:spPr>
          <a:xfrm>
            <a:off x="370302" y="2014836"/>
            <a:ext cx="186266" cy="169333"/>
          </a:xfrm>
          <a:prstGeom prst="ellipse">
            <a:avLst/>
          </a:prstGeom>
          <a:solidFill>
            <a:srgbClr val="FF0000"/>
          </a:solidFill>
          <a:ln>
            <a:solidFill>
              <a:srgbClr val="6A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BE44048-0B0A-8E4C-95A2-DD31E845A88D}"/>
              </a:ext>
            </a:extLst>
          </p:cNvPr>
          <p:cNvSpPr/>
          <p:nvPr/>
        </p:nvSpPr>
        <p:spPr>
          <a:xfrm>
            <a:off x="370302" y="3005436"/>
            <a:ext cx="186266" cy="169333"/>
          </a:xfrm>
          <a:prstGeom prst="ellipse">
            <a:avLst/>
          </a:prstGeom>
          <a:solidFill>
            <a:srgbClr val="FF0000"/>
          </a:solidFill>
          <a:ln>
            <a:solidFill>
              <a:srgbClr val="6A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46BEC0B-0084-2D4B-90F6-65EEC5031068}"/>
              </a:ext>
            </a:extLst>
          </p:cNvPr>
          <p:cNvSpPr/>
          <p:nvPr/>
        </p:nvSpPr>
        <p:spPr>
          <a:xfrm>
            <a:off x="370302" y="3881736"/>
            <a:ext cx="186266" cy="169333"/>
          </a:xfrm>
          <a:prstGeom prst="ellipse">
            <a:avLst/>
          </a:prstGeom>
          <a:solidFill>
            <a:srgbClr val="FF0000"/>
          </a:solidFill>
          <a:ln>
            <a:solidFill>
              <a:srgbClr val="6A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27DA744-97C1-7949-8EB0-8571D31D16A7}"/>
              </a:ext>
            </a:extLst>
          </p:cNvPr>
          <p:cNvSpPr/>
          <p:nvPr/>
        </p:nvSpPr>
        <p:spPr>
          <a:xfrm>
            <a:off x="370302" y="4783436"/>
            <a:ext cx="186266" cy="169333"/>
          </a:xfrm>
          <a:prstGeom prst="ellipse">
            <a:avLst/>
          </a:prstGeom>
          <a:solidFill>
            <a:srgbClr val="FF0000"/>
          </a:solidFill>
          <a:ln>
            <a:solidFill>
              <a:srgbClr val="6A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F6F0E3F-BB35-004C-8BC0-3B147F4D65A4}"/>
              </a:ext>
            </a:extLst>
          </p:cNvPr>
          <p:cNvSpPr/>
          <p:nvPr/>
        </p:nvSpPr>
        <p:spPr>
          <a:xfrm>
            <a:off x="370302" y="5697836"/>
            <a:ext cx="186266" cy="169333"/>
          </a:xfrm>
          <a:prstGeom prst="ellipse">
            <a:avLst/>
          </a:prstGeom>
          <a:solidFill>
            <a:srgbClr val="FF0000"/>
          </a:solidFill>
          <a:ln>
            <a:solidFill>
              <a:srgbClr val="6A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064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426E55E-F6B5-454E-BA66-77D7DA53B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DB9F44-1709-9849-BD42-CF063286E821}"/>
              </a:ext>
            </a:extLst>
          </p:cNvPr>
          <p:cNvSpPr txBox="1"/>
          <p:nvPr/>
        </p:nvSpPr>
        <p:spPr>
          <a:xfrm>
            <a:off x="511812" y="1584428"/>
            <a:ext cx="11070588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patients at HBR who had undergone implantation of a biodegradable-polymer ULTIMASTER sirolimus-eluting stent, the discontinuation of DAPT at a median of 34 days compared with continuation of treatment for a median of 193 days after PCI was: </a:t>
            </a:r>
          </a:p>
          <a:p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noninferior for the incidence of net adverse clinical events     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noninferior for the incidence of major adverse cardiac or 	cerebral events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associated with a lower incidence of major or clinically 	relevant nonmajor bleeding </a:t>
            </a:r>
            <a:endParaRPr lang="en-US" sz="28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453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B020B-8E2A-4A27-95E0-87F0DE681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F7393-618C-4420-BBE7-263887216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ACC/AHA Versus ESC Guidelines on Dual Antiplatelet Therapy: JACC Guideline  Comparison - ScienceDirect">
            <a:extLst>
              <a:ext uri="{FF2B5EF4-FFF2-40B4-BE49-F238E27FC236}">
                <a16:creationId xmlns:a16="http://schemas.microsoft.com/office/drawing/2014/main" id="{796F267A-2486-4F27-A2BD-CE3B7137B2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543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7B02153-0AC9-47FF-95E8-227574689E4A}"/>
              </a:ext>
            </a:extLst>
          </p:cNvPr>
          <p:cNvSpPr/>
          <p:nvPr/>
        </p:nvSpPr>
        <p:spPr>
          <a:xfrm>
            <a:off x="3352800" y="3057525"/>
            <a:ext cx="8648700" cy="113347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B11242A-3C57-4991-850A-158EC8FF5C37}"/>
              </a:ext>
            </a:extLst>
          </p:cNvPr>
          <p:cNvSpPr/>
          <p:nvPr/>
        </p:nvSpPr>
        <p:spPr>
          <a:xfrm>
            <a:off x="3352800" y="5226844"/>
            <a:ext cx="8648700" cy="113347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94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F42D6-0E7E-4D47-BA99-675E9F16E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Study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00524-9336-4F66-A269-36CEAD7F0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Investigator-initiated, multi-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center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randomized clinical trial.</a:t>
            </a: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Index PCI -The index procedure is either single procedure or the last sitting in planned staged procedure.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2451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8E432B-4FC7-4355-8F52-40DEDBF0E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Inclusion criteria after index PCI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746BC-2417-4650-9D30-47A30E2A8E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184651"/>
          </a:xfrm>
        </p:spPr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index PCI, patients aged 18 years or more are eligible for inclusion into the study </a:t>
            </a:r>
          </a:p>
          <a:p>
            <a:pPr lvl="1"/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least one among the HBR criteria is met. </a:t>
            </a:r>
          </a:p>
          <a:p>
            <a:pPr lvl="1"/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lesions are successfully treated with </a:t>
            </a:r>
            <a:r>
              <a:rPr lang="en-IN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Ultimaster</a:t>
            </a:r>
            <a:r>
              <a:rPr lang="en-IN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stent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i.e. post-procedural angiographic diameter stenosis &lt;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20% by visual estimation</a:t>
            </a:r>
          </a:p>
          <a:p>
            <a:pPr lvl="1"/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Free from any flow-limiting angiographic complications which require prolonged DAPT duration based on operator’s opinion. </a:t>
            </a:r>
          </a:p>
          <a:p>
            <a:pPr lvl="1"/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stages of PCI are complete and no further PCI is planned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2065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DD757-88B2-4D2E-9983-970A7BF2B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Inclusion criteria at one-month randomization visit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A5C053-605D-452C-B7A1-1DB9C7873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Fulfilment of at least one HBR criterion or post-PCI actionable non-access site related bleeding episode 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Uneventful 30-day clinical course, i.e. free from spontaneous MI, symptomatic restenosis, stent thrombosis, stroke and any revascularization requiring prolonged DAPT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15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CA24A-75A3-43E5-86CB-37E48AE17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F2788-BFD1-4383-B08F-72431A5FD9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not on OAC, </a:t>
            </a:r>
          </a:p>
          <a:p>
            <a:pPr lvl="1"/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 is on a DAPT regimen of aspirin and a P2Y12 inhibitor </a:t>
            </a:r>
          </a:p>
          <a:p>
            <a:pPr lvl="1"/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 with </a:t>
            </a:r>
            <a:r>
              <a:rPr lang="en-IN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one type of P2Y12 inhibitor 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at least 7 days 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on OAC </a:t>
            </a:r>
          </a:p>
          <a:p>
            <a:pPr lvl="1"/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 is on the same type of OAC for at least 7 days </a:t>
            </a:r>
          </a:p>
          <a:p>
            <a:pPr lvl="1"/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Patient is on clopidogrel for at least 7 days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675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5FA4D-ECA7-4508-8561-5D37EED88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Ultimaster stent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9BC71-4A61-4ED7-8438-44C187DBB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Ultimaster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stent is the only sirolimus-eluting stent having received CE mark 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labeling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1-month DAPT duration in HBR population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Ultimaster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coronary stent system consists of a cobalt-chromium (Co-Cr) bare metal stent scaffold with thin struts (80 µm)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stent is mounted on a rapid-exchange catheter with a high-pressure, semi-compliant balloon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sirolimus (3.9 µg/mm stent length) in a matrix with bioresorbable, Poly (DL-lactide-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cocaprolactone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polymer</a:t>
            </a:r>
          </a:p>
        </p:txBody>
      </p:sp>
    </p:spTree>
    <p:extLst>
      <p:ext uri="{BB962C8B-B14F-4D97-AF65-F5344CB8AC3E}">
        <p14:creationId xmlns:p14="http://schemas.microsoft.com/office/powerpoint/2010/main" val="3764655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2662</Words>
  <Application>Microsoft Office PowerPoint</Application>
  <PresentationFormat>Widescreen</PresentationFormat>
  <Paragraphs>378</Paragraphs>
  <Slides>34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3" baseType="lpstr">
      <vt:lpstr>Apex New Light</vt:lpstr>
      <vt:lpstr>ApexSansBoldT</vt:lpstr>
      <vt:lpstr>Arial</vt:lpstr>
      <vt:lpstr>Arial Black</vt:lpstr>
      <vt:lpstr>Calibri</vt:lpstr>
      <vt:lpstr>Calibri Light</vt:lpstr>
      <vt:lpstr>ff-quadraat-web-pro</vt:lpstr>
      <vt:lpstr>Times New Roman</vt:lpstr>
      <vt:lpstr>Office Theme</vt:lpstr>
      <vt:lpstr>MAnagement of high bleeding risk patients post bioresorbable polymer coated STEnt implantation with an abbReviated versus prolonged DAPT regimen </vt:lpstr>
      <vt:lpstr>Introduction </vt:lpstr>
      <vt:lpstr>PowerPoint Presentation</vt:lpstr>
      <vt:lpstr>PowerPoint Presentation</vt:lpstr>
      <vt:lpstr>Study Design</vt:lpstr>
      <vt:lpstr>Inclusion criteria after index PCI</vt:lpstr>
      <vt:lpstr>Inclusion criteria at one-month randomization visit</vt:lpstr>
      <vt:lpstr>Cnt.</vt:lpstr>
      <vt:lpstr>Ultimaster stent</vt:lpstr>
      <vt:lpstr>PowerPoint Presentation</vt:lpstr>
      <vt:lpstr>High Bleeding Risk Definition</vt:lpstr>
      <vt:lpstr>PowerPoint Presentation</vt:lpstr>
      <vt:lpstr>Exclusion criteria</vt:lpstr>
      <vt:lpstr>Cnt.</vt:lpstr>
      <vt:lpstr>MASTER DAPT Trial</vt:lpstr>
      <vt:lpstr>Abbreviated DAPT regimen</vt:lpstr>
      <vt:lpstr>Prolonged DAPT regimen </vt:lpstr>
      <vt:lpstr>Treatment and Follow-up</vt:lpstr>
      <vt:lpstr>Study Endpoints </vt:lpstr>
      <vt:lpstr>BARC (Bleeding Academic Research Consortium) definitions, Mehran et al, Circulation 2011;123:2736-2747 </vt:lpstr>
      <vt:lpstr>BARC (Bleeding Academic Research Consortium) definitions, Mehran et al, Circulation 2011;123:2736-2747 </vt:lpstr>
      <vt:lpstr>BARC (Bleeding Academic Research Consortium) definitions, Mehran et al, Circulation 2011;123:2736-2747 </vt:lpstr>
      <vt:lpstr>PowerPoint Presentation</vt:lpstr>
      <vt:lpstr>Major Secondary endpoints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Secondary Endpoints</vt:lpstr>
      <vt:lpstr>Discussion </vt:lpstr>
      <vt:lpstr>Two trials have compared 1 month of DAPT with at least 12 months of DAPT after PCI with drug-eluting stents</vt:lpstr>
      <vt:lpstr>Study Limitations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of high bleeding risk patients post bioresorbable polymer coated STEnt implantation with an abbReviated versus prolonged DAPT regimen </dc:title>
  <dc:creator>aju ajay</dc:creator>
  <cp:lastModifiedBy>arun prathap</cp:lastModifiedBy>
  <cp:revision>58</cp:revision>
  <dcterms:created xsi:type="dcterms:W3CDTF">2021-11-03T17:03:59Z</dcterms:created>
  <dcterms:modified xsi:type="dcterms:W3CDTF">2021-11-04T03:22:00Z</dcterms:modified>
</cp:coreProperties>
</file>