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76" r:id="rId6"/>
    <p:sldId id="262" r:id="rId7"/>
    <p:sldId id="263" r:id="rId8"/>
    <p:sldId id="264" r:id="rId9"/>
    <p:sldId id="267" r:id="rId10"/>
    <p:sldId id="279" r:id="rId11"/>
    <p:sldId id="268" r:id="rId12"/>
    <p:sldId id="261" r:id="rId13"/>
    <p:sldId id="269" r:id="rId14"/>
    <p:sldId id="270" r:id="rId15"/>
    <p:sldId id="281" r:id="rId16"/>
    <p:sldId id="280" r:id="rId17"/>
    <p:sldId id="282" r:id="rId18"/>
    <p:sldId id="285" r:id="rId19"/>
    <p:sldId id="286" r:id="rId20"/>
    <p:sldId id="287" r:id="rId21"/>
    <p:sldId id="265" r:id="rId22"/>
    <p:sldId id="271" r:id="rId23"/>
    <p:sldId id="291" r:id="rId24"/>
    <p:sldId id="292" r:id="rId25"/>
    <p:sldId id="293" r:id="rId26"/>
    <p:sldId id="294" r:id="rId27"/>
    <p:sldId id="295" r:id="rId28"/>
    <p:sldId id="296" r:id="rId29"/>
    <p:sldId id="272" r:id="rId30"/>
    <p:sldId id="273" r:id="rId31"/>
    <p:sldId id="274" r:id="rId32"/>
    <p:sldId id="260" r:id="rId33"/>
    <p:sldId id="278" r:id="rId34"/>
    <p:sldId id="277" r:id="rId35"/>
    <p:sldId id="275" r:id="rId36"/>
    <p:sldId id="28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2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viewProps" Target="viewProps.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 /><Relationship Id="rId2" Type="http://schemas.microsoft.com/office/2011/relationships/chartColorStyle" Target="colors1.xml" /><Relationship Id="rId1" Type="http://schemas.microsoft.com/office/2011/relationships/chartStyle" Target="style1.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PREVALENCE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F3A-4271-9371-E776C0DDDBA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F3A-4271-9371-E776C0DDDBA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F3A-4271-9371-E776C0DDDBA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F3A-4271-9371-E776C0DDDBA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3"/>
                <c:pt idx="0">
                  <c:v>TTE </c:v>
                </c:pt>
                <c:pt idx="1">
                  <c:v>TEE</c:v>
                </c:pt>
                <c:pt idx="2">
                  <c:v>CMR</c:v>
                </c:pt>
              </c:strCache>
            </c:strRef>
          </c:cat>
          <c:val>
            <c:numRef>
              <c:f>Sheet1!$B$2:$B$5</c:f>
              <c:numCache>
                <c:formatCode>General</c:formatCode>
                <c:ptCount val="4"/>
                <c:pt idx="0">
                  <c:v>17.3</c:v>
                </c:pt>
                <c:pt idx="1">
                  <c:v>25.5</c:v>
                </c:pt>
                <c:pt idx="2">
                  <c:v>42</c:v>
                </c:pt>
              </c:numCache>
            </c:numRef>
          </c:val>
          <c:extLst>
            <c:ext xmlns:c16="http://schemas.microsoft.com/office/drawing/2014/chart" uri="{C3380CC4-5D6E-409C-BE32-E72D297353CC}">
              <c16:uniqueId val="{00000000-91B3-44DE-BBF0-98AABCE07E5B}"/>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png" /><Relationship Id="rId1" Type="http://schemas.openxmlformats.org/officeDocument/2006/relationships/image" Target="../media/image11.png" /><Relationship Id="rId5" Type="http://schemas.openxmlformats.org/officeDocument/2006/relationships/image" Target="../media/image15.jpg" /><Relationship Id="rId4" Type="http://schemas.openxmlformats.org/officeDocument/2006/relationships/image" Target="../media/image14.jpg" /></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g" /><Relationship Id="rId2" Type="http://schemas.openxmlformats.org/officeDocument/2006/relationships/image" Target="../media/image12.png" /><Relationship Id="rId1" Type="http://schemas.openxmlformats.org/officeDocument/2006/relationships/image" Target="../media/image11.png" /><Relationship Id="rId5" Type="http://schemas.openxmlformats.org/officeDocument/2006/relationships/image" Target="../media/image14.jpg" /><Relationship Id="rId4" Type="http://schemas.openxmlformats.org/officeDocument/2006/relationships/image" Target="../media/image13.jpe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9A0BFD-E47C-437A-ADE3-50D463346ECB}"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IN"/>
        </a:p>
      </dgm:t>
    </dgm:pt>
    <dgm:pt modelId="{5EDAC5A7-B975-44A4-BA19-A47A41E90E8E}">
      <dgm:prSet phldrT="[Text]" custT="1"/>
      <dgm:spPr/>
      <dgm:t>
        <a:bodyPr/>
        <a:lstStyle/>
        <a:p>
          <a:r>
            <a:rPr lang="en-IN" sz="5400" dirty="0"/>
            <a:t>MAD</a:t>
          </a:r>
        </a:p>
      </dgm:t>
    </dgm:pt>
    <dgm:pt modelId="{393E8611-305C-486F-80B7-F17C8FDC5AE1}" type="parTrans" cxnId="{FB44119E-3E57-46E2-AC08-367FEA5CA342}">
      <dgm:prSet/>
      <dgm:spPr/>
      <dgm:t>
        <a:bodyPr/>
        <a:lstStyle/>
        <a:p>
          <a:endParaRPr lang="en-IN"/>
        </a:p>
      </dgm:t>
    </dgm:pt>
    <dgm:pt modelId="{673EA48B-3E21-4132-AB07-9578B19DABC4}" type="sibTrans" cxnId="{FB44119E-3E57-46E2-AC08-367FEA5CA342}">
      <dgm:prSet/>
      <dgm:spPr/>
      <dgm:t>
        <a:bodyPr/>
        <a:lstStyle/>
        <a:p>
          <a:endParaRPr lang="en-IN"/>
        </a:p>
      </dgm:t>
    </dgm:pt>
    <dgm:pt modelId="{7AF909E7-5B42-4846-BD7B-1D7828781B37}">
      <dgm:prSet phldrT="[Text]"/>
      <dgm:spPr/>
      <dgm:t>
        <a:bodyPr/>
        <a:lstStyle/>
        <a:p>
          <a:r>
            <a:rPr lang="en-IN" dirty="0"/>
            <a:t>Precedes &amp;</a:t>
          </a:r>
        </a:p>
        <a:p>
          <a:r>
            <a:rPr lang="en-IN" dirty="0"/>
            <a:t>Causes MVP</a:t>
          </a:r>
        </a:p>
      </dgm:t>
    </dgm:pt>
    <dgm:pt modelId="{3EC5001F-9AE3-4361-AF5C-303D53A583E1}" type="parTrans" cxnId="{9F80492B-A7A6-49D3-9235-3A59AD1BD7B0}">
      <dgm:prSet/>
      <dgm:spPr/>
      <dgm:t>
        <a:bodyPr/>
        <a:lstStyle/>
        <a:p>
          <a:endParaRPr lang="en-IN"/>
        </a:p>
      </dgm:t>
    </dgm:pt>
    <dgm:pt modelId="{60E58189-ED78-448B-B9B4-CED77A15A905}" type="sibTrans" cxnId="{9F80492B-A7A6-49D3-9235-3A59AD1BD7B0}">
      <dgm:prSet/>
      <dgm:spPr/>
      <dgm:t>
        <a:bodyPr/>
        <a:lstStyle/>
        <a:p>
          <a:endParaRPr lang="en-IN"/>
        </a:p>
      </dgm:t>
    </dgm:pt>
    <dgm:pt modelId="{E08E5E4D-1845-40CE-8B9E-3771EC502763}">
      <dgm:prSet phldrT="[Text]"/>
      <dgm:spPr/>
      <dgm:t>
        <a:bodyPr/>
        <a:lstStyle/>
        <a:p>
          <a:r>
            <a:rPr lang="en-IN" dirty="0"/>
            <a:t>Independent of MVP</a:t>
          </a:r>
        </a:p>
      </dgm:t>
    </dgm:pt>
    <dgm:pt modelId="{5E444822-1186-42DF-91BF-D65CB39EA983}" type="parTrans" cxnId="{858D22E0-6143-4421-B6C1-97A383A20DC5}">
      <dgm:prSet/>
      <dgm:spPr/>
      <dgm:t>
        <a:bodyPr/>
        <a:lstStyle/>
        <a:p>
          <a:endParaRPr lang="en-IN"/>
        </a:p>
      </dgm:t>
    </dgm:pt>
    <dgm:pt modelId="{A7B5ADBE-6BE0-46E6-96F5-B8F0CB983FD4}" type="sibTrans" cxnId="{858D22E0-6143-4421-B6C1-97A383A20DC5}">
      <dgm:prSet/>
      <dgm:spPr/>
      <dgm:t>
        <a:bodyPr/>
        <a:lstStyle/>
        <a:p>
          <a:endParaRPr lang="en-IN"/>
        </a:p>
      </dgm:t>
    </dgm:pt>
    <dgm:pt modelId="{7F08C185-45DA-4F49-90D2-81EA961E9AEE}">
      <dgm:prSet phldrT="[Text]"/>
      <dgm:spPr/>
      <dgm:t>
        <a:bodyPr/>
        <a:lstStyle/>
        <a:p>
          <a:r>
            <a:rPr lang="en-IN" dirty="0"/>
            <a:t>Is a </a:t>
          </a:r>
          <a:r>
            <a:rPr lang="en-IN" dirty="0" err="1"/>
            <a:t>byproduct</a:t>
          </a:r>
          <a:r>
            <a:rPr lang="en-IN" dirty="0"/>
            <a:t> of MVP</a:t>
          </a:r>
        </a:p>
      </dgm:t>
    </dgm:pt>
    <dgm:pt modelId="{30CDC604-7A45-49DC-AC77-CF366B6BBF8E}" type="parTrans" cxnId="{67AA160D-9946-4728-9CD2-D2DA0053F7FB}">
      <dgm:prSet/>
      <dgm:spPr/>
      <dgm:t>
        <a:bodyPr/>
        <a:lstStyle/>
        <a:p>
          <a:endParaRPr lang="en-IN"/>
        </a:p>
      </dgm:t>
    </dgm:pt>
    <dgm:pt modelId="{D29CD36D-3185-4D09-85EC-EBD2C52D286F}" type="sibTrans" cxnId="{67AA160D-9946-4728-9CD2-D2DA0053F7FB}">
      <dgm:prSet/>
      <dgm:spPr/>
      <dgm:t>
        <a:bodyPr/>
        <a:lstStyle/>
        <a:p>
          <a:endParaRPr lang="en-IN"/>
        </a:p>
      </dgm:t>
    </dgm:pt>
    <dgm:pt modelId="{3D63F123-5A08-4F6F-B1A0-E98ED092234F}" type="pres">
      <dgm:prSet presAssocID="{A39A0BFD-E47C-437A-ADE3-50D463346ECB}" presName="Name0" presStyleCnt="0">
        <dgm:presLayoutVars>
          <dgm:chMax val="1"/>
          <dgm:chPref val="1"/>
          <dgm:dir/>
          <dgm:animOne val="branch"/>
          <dgm:animLvl val="lvl"/>
        </dgm:presLayoutVars>
      </dgm:prSet>
      <dgm:spPr/>
    </dgm:pt>
    <dgm:pt modelId="{965526C3-A397-4088-B566-7C5492E3EE5F}" type="pres">
      <dgm:prSet presAssocID="{5EDAC5A7-B975-44A4-BA19-A47A41E90E8E}" presName="singleCycle" presStyleCnt="0"/>
      <dgm:spPr/>
    </dgm:pt>
    <dgm:pt modelId="{76D2DF2E-568B-4583-AA27-8B576D00A255}" type="pres">
      <dgm:prSet presAssocID="{5EDAC5A7-B975-44A4-BA19-A47A41E90E8E}" presName="singleCenter" presStyleLbl="node1" presStyleIdx="0" presStyleCnt="4" custScaleX="163652" custScaleY="166167">
        <dgm:presLayoutVars>
          <dgm:chMax val="7"/>
          <dgm:chPref val="7"/>
        </dgm:presLayoutVars>
      </dgm:prSet>
      <dgm:spPr/>
    </dgm:pt>
    <dgm:pt modelId="{CC70E2FB-A03F-4317-905C-2C17C53EA6FB}" type="pres">
      <dgm:prSet presAssocID="{3EC5001F-9AE3-4361-AF5C-303D53A583E1}" presName="Name56" presStyleLbl="parChTrans1D2" presStyleIdx="0" presStyleCnt="3"/>
      <dgm:spPr/>
    </dgm:pt>
    <dgm:pt modelId="{7BE3812F-FC52-4E1D-842D-55926AA01CB4}" type="pres">
      <dgm:prSet presAssocID="{7AF909E7-5B42-4846-BD7B-1D7828781B37}" presName="text0" presStyleLbl="node1" presStyleIdx="1" presStyleCnt="4" custScaleX="249879" custScaleY="174023">
        <dgm:presLayoutVars>
          <dgm:bulletEnabled val="1"/>
        </dgm:presLayoutVars>
      </dgm:prSet>
      <dgm:spPr/>
    </dgm:pt>
    <dgm:pt modelId="{894C9545-7951-4E94-9AC4-38B3F02F4B9A}" type="pres">
      <dgm:prSet presAssocID="{5E444822-1186-42DF-91BF-D65CB39EA983}" presName="Name56" presStyleLbl="parChTrans1D2" presStyleIdx="1" presStyleCnt="3"/>
      <dgm:spPr/>
    </dgm:pt>
    <dgm:pt modelId="{268651F5-0CDF-4FBF-95D0-35B074A89181}" type="pres">
      <dgm:prSet presAssocID="{E08E5E4D-1845-40CE-8B9E-3771EC502763}" presName="text0" presStyleLbl="node1" presStyleIdx="2" presStyleCnt="4" custScaleX="238830" custScaleY="166303" custRadScaleRad="136261" custRadScaleInc="-19140">
        <dgm:presLayoutVars>
          <dgm:bulletEnabled val="1"/>
        </dgm:presLayoutVars>
      </dgm:prSet>
      <dgm:spPr/>
    </dgm:pt>
    <dgm:pt modelId="{C999D7A4-5AD4-44AE-9801-DAD2DC765322}" type="pres">
      <dgm:prSet presAssocID="{30CDC604-7A45-49DC-AC77-CF366B6BBF8E}" presName="Name56" presStyleLbl="parChTrans1D2" presStyleIdx="2" presStyleCnt="3"/>
      <dgm:spPr/>
    </dgm:pt>
    <dgm:pt modelId="{C5D634C9-293F-48A9-85E1-46D7A6C696CC}" type="pres">
      <dgm:prSet presAssocID="{7F08C185-45DA-4F49-90D2-81EA961E9AEE}" presName="text0" presStyleLbl="node1" presStyleIdx="3" presStyleCnt="4" custScaleX="232728" custScaleY="155635" custRadScaleRad="127718" custRadScaleInc="14755">
        <dgm:presLayoutVars>
          <dgm:bulletEnabled val="1"/>
        </dgm:presLayoutVars>
      </dgm:prSet>
      <dgm:spPr/>
    </dgm:pt>
  </dgm:ptLst>
  <dgm:cxnLst>
    <dgm:cxn modelId="{3BB81900-4273-42D5-B731-AB8AFC6AFAB9}" type="presOf" srcId="{7F08C185-45DA-4F49-90D2-81EA961E9AEE}" destId="{C5D634C9-293F-48A9-85E1-46D7A6C696CC}" srcOrd="0" destOrd="0" presId="urn:microsoft.com/office/officeart/2008/layout/RadialCluster"/>
    <dgm:cxn modelId="{51E70607-0791-483E-9262-31D75D8F86AE}" type="presOf" srcId="{E08E5E4D-1845-40CE-8B9E-3771EC502763}" destId="{268651F5-0CDF-4FBF-95D0-35B074A89181}" srcOrd="0" destOrd="0" presId="urn:microsoft.com/office/officeart/2008/layout/RadialCluster"/>
    <dgm:cxn modelId="{67AA160D-9946-4728-9CD2-D2DA0053F7FB}" srcId="{5EDAC5A7-B975-44A4-BA19-A47A41E90E8E}" destId="{7F08C185-45DA-4F49-90D2-81EA961E9AEE}" srcOrd="2" destOrd="0" parTransId="{30CDC604-7A45-49DC-AC77-CF366B6BBF8E}" sibTransId="{D29CD36D-3185-4D09-85EC-EBD2C52D286F}"/>
    <dgm:cxn modelId="{A18BA515-3CA3-4E88-8AE7-155936D8C281}" type="presOf" srcId="{3EC5001F-9AE3-4361-AF5C-303D53A583E1}" destId="{CC70E2FB-A03F-4317-905C-2C17C53EA6FB}" srcOrd="0" destOrd="0" presId="urn:microsoft.com/office/officeart/2008/layout/RadialCluster"/>
    <dgm:cxn modelId="{9F80492B-A7A6-49D3-9235-3A59AD1BD7B0}" srcId="{5EDAC5A7-B975-44A4-BA19-A47A41E90E8E}" destId="{7AF909E7-5B42-4846-BD7B-1D7828781B37}" srcOrd="0" destOrd="0" parTransId="{3EC5001F-9AE3-4361-AF5C-303D53A583E1}" sibTransId="{60E58189-ED78-448B-B9B4-CED77A15A905}"/>
    <dgm:cxn modelId="{95D84746-D5C0-4911-A936-098AF3DCA5C7}" type="presOf" srcId="{5E444822-1186-42DF-91BF-D65CB39EA983}" destId="{894C9545-7951-4E94-9AC4-38B3F02F4B9A}" srcOrd="0" destOrd="0" presId="urn:microsoft.com/office/officeart/2008/layout/RadialCluster"/>
    <dgm:cxn modelId="{11912170-9BDB-44E6-A65B-E533497D6D84}" type="presOf" srcId="{A39A0BFD-E47C-437A-ADE3-50D463346ECB}" destId="{3D63F123-5A08-4F6F-B1A0-E98ED092234F}" srcOrd="0" destOrd="0" presId="urn:microsoft.com/office/officeart/2008/layout/RadialCluster"/>
    <dgm:cxn modelId="{FB44119E-3E57-46E2-AC08-367FEA5CA342}" srcId="{A39A0BFD-E47C-437A-ADE3-50D463346ECB}" destId="{5EDAC5A7-B975-44A4-BA19-A47A41E90E8E}" srcOrd="0" destOrd="0" parTransId="{393E8611-305C-486F-80B7-F17C8FDC5AE1}" sibTransId="{673EA48B-3E21-4132-AB07-9578B19DABC4}"/>
    <dgm:cxn modelId="{E85102B4-1408-4F71-8EB1-E76F6A913259}" type="presOf" srcId="{30CDC604-7A45-49DC-AC77-CF366B6BBF8E}" destId="{C999D7A4-5AD4-44AE-9801-DAD2DC765322}" srcOrd="0" destOrd="0" presId="urn:microsoft.com/office/officeart/2008/layout/RadialCluster"/>
    <dgm:cxn modelId="{858D22E0-6143-4421-B6C1-97A383A20DC5}" srcId="{5EDAC5A7-B975-44A4-BA19-A47A41E90E8E}" destId="{E08E5E4D-1845-40CE-8B9E-3771EC502763}" srcOrd="1" destOrd="0" parTransId="{5E444822-1186-42DF-91BF-D65CB39EA983}" sibTransId="{A7B5ADBE-6BE0-46E6-96F5-B8F0CB983FD4}"/>
    <dgm:cxn modelId="{5D9D36EC-3649-4B9D-8F97-35FA2BD90A13}" type="presOf" srcId="{5EDAC5A7-B975-44A4-BA19-A47A41E90E8E}" destId="{76D2DF2E-568B-4583-AA27-8B576D00A255}" srcOrd="0" destOrd="0" presId="urn:microsoft.com/office/officeart/2008/layout/RadialCluster"/>
    <dgm:cxn modelId="{58DCFAFE-69F0-49CC-9321-950DC67666C7}" type="presOf" srcId="{7AF909E7-5B42-4846-BD7B-1D7828781B37}" destId="{7BE3812F-FC52-4E1D-842D-55926AA01CB4}" srcOrd="0" destOrd="0" presId="urn:microsoft.com/office/officeart/2008/layout/RadialCluster"/>
    <dgm:cxn modelId="{A0BDBCB1-FA04-4961-B5A6-5CFCF5136167}" type="presParOf" srcId="{3D63F123-5A08-4F6F-B1A0-E98ED092234F}" destId="{965526C3-A397-4088-B566-7C5492E3EE5F}" srcOrd="0" destOrd="0" presId="urn:microsoft.com/office/officeart/2008/layout/RadialCluster"/>
    <dgm:cxn modelId="{E2123C12-5583-4535-8D0D-4540332B0B7C}" type="presParOf" srcId="{965526C3-A397-4088-B566-7C5492E3EE5F}" destId="{76D2DF2E-568B-4583-AA27-8B576D00A255}" srcOrd="0" destOrd="0" presId="urn:microsoft.com/office/officeart/2008/layout/RadialCluster"/>
    <dgm:cxn modelId="{022FC639-6BAB-4D07-AC19-B647405DDC84}" type="presParOf" srcId="{965526C3-A397-4088-B566-7C5492E3EE5F}" destId="{CC70E2FB-A03F-4317-905C-2C17C53EA6FB}" srcOrd="1" destOrd="0" presId="urn:microsoft.com/office/officeart/2008/layout/RadialCluster"/>
    <dgm:cxn modelId="{7754FB1F-E9E6-43D2-AD3C-4DF6E7AD47B2}" type="presParOf" srcId="{965526C3-A397-4088-B566-7C5492E3EE5F}" destId="{7BE3812F-FC52-4E1D-842D-55926AA01CB4}" srcOrd="2" destOrd="0" presId="urn:microsoft.com/office/officeart/2008/layout/RadialCluster"/>
    <dgm:cxn modelId="{4F6549EC-B868-4C9B-80DD-17B15ADA0780}" type="presParOf" srcId="{965526C3-A397-4088-B566-7C5492E3EE5F}" destId="{894C9545-7951-4E94-9AC4-38B3F02F4B9A}" srcOrd="3" destOrd="0" presId="urn:microsoft.com/office/officeart/2008/layout/RadialCluster"/>
    <dgm:cxn modelId="{584295AC-6F08-479E-A6CF-B1BE4CF5309C}" type="presParOf" srcId="{965526C3-A397-4088-B566-7C5492E3EE5F}" destId="{268651F5-0CDF-4FBF-95D0-35B074A89181}" srcOrd="4" destOrd="0" presId="urn:microsoft.com/office/officeart/2008/layout/RadialCluster"/>
    <dgm:cxn modelId="{6DEFF069-0546-403A-9BC9-CD951BDAFB4A}" type="presParOf" srcId="{965526C3-A397-4088-B566-7C5492E3EE5F}" destId="{C999D7A4-5AD4-44AE-9801-DAD2DC765322}" srcOrd="5" destOrd="0" presId="urn:microsoft.com/office/officeart/2008/layout/RadialCluster"/>
    <dgm:cxn modelId="{ADD96034-6684-4D8C-B063-3C52D1F10873}" type="presParOf" srcId="{965526C3-A397-4088-B566-7C5492E3EE5F}" destId="{C5D634C9-293F-48A9-85E1-46D7A6C696CC}"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95514E-D979-455E-9CC1-3B3C62E06CC9}" type="doc">
      <dgm:prSet loTypeId="urn:microsoft.com/office/officeart/2008/layout/CircularPictureCallout" loCatId="picture" qsTypeId="urn:microsoft.com/office/officeart/2005/8/quickstyle/simple4" qsCatId="simple" csTypeId="urn:microsoft.com/office/officeart/2005/8/colors/accent1_2" csCatId="accent1" phldr="1"/>
      <dgm:spPr/>
      <dgm:t>
        <a:bodyPr/>
        <a:lstStyle/>
        <a:p>
          <a:endParaRPr lang="en-IN"/>
        </a:p>
      </dgm:t>
    </dgm:pt>
    <dgm:pt modelId="{04BF47B0-6199-499F-B765-F5A1B37F2439}">
      <dgm:prSet/>
      <dgm:spPr/>
      <dgm:t>
        <a:bodyPr/>
        <a:lstStyle/>
        <a:p>
          <a:endParaRPr lang="en-IN"/>
        </a:p>
      </dgm:t>
    </dgm:pt>
    <dgm:pt modelId="{D5709626-EC8C-44ED-BED9-98D6B777E87C}" type="parTrans" cxnId="{5CC3E982-0A67-4972-B53C-4E98CA4786E3}">
      <dgm:prSet/>
      <dgm:spPr/>
      <dgm:t>
        <a:bodyPr/>
        <a:lstStyle/>
        <a:p>
          <a:endParaRPr lang="en-IN"/>
        </a:p>
      </dgm:t>
    </dgm:pt>
    <dgm:pt modelId="{372563CB-E93C-4B11-804A-BBC19DA15486}" type="sibTrans" cxnId="{5CC3E982-0A67-4972-B53C-4E98CA4786E3}">
      <dgm:prSet/>
      <dgm:spPr>
        <a:blipFill rotWithShape="1">
          <a:blip xmlns:r="http://schemas.openxmlformats.org/officeDocument/2006/relationships" r:embed="rId1"/>
          <a:srcRect/>
          <a:stretch>
            <a:fillRect l="-74000" r="-74000"/>
          </a:stretch>
        </a:blipFill>
      </dgm:spPr>
      <dgm:t>
        <a:bodyPr/>
        <a:lstStyle/>
        <a:p>
          <a:endParaRPr lang="en-IN"/>
        </a:p>
      </dgm:t>
    </dgm:pt>
    <dgm:pt modelId="{31F22D09-EBF1-4B18-88FD-A2E40C84AACC}">
      <dgm:prSet phldrT="[Text]"/>
      <dgm:spPr/>
      <dgm:t>
        <a:bodyPr/>
        <a:lstStyle/>
        <a:p>
          <a:r>
            <a:rPr lang="en-IN" dirty="0"/>
            <a:t>TEE</a:t>
          </a:r>
        </a:p>
      </dgm:t>
    </dgm:pt>
    <dgm:pt modelId="{CBA487CD-0E1A-4515-8C0E-4028A3C9277F}" type="parTrans" cxnId="{DAA6174A-D1C1-4833-8218-4DA3B10218FD}">
      <dgm:prSet/>
      <dgm:spPr/>
      <dgm:t>
        <a:bodyPr/>
        <a:lstStyle/>
        <a:p>
          <a:endParaRPr lang="en-IN"/>
        </a:p>
      </dgm:t>
    </dgm:pt>
    <dgm:pt modelId="{86FEDE3C-741A-4C0E-89F1-6605162F8C84}" type="sibTrans" cxnId="{DAA6174A-D1C1-4833-8218-4DA3B10218FD}">
      <dgm:prSet/>
      <dgm:spPr>
        <a:blipFill>
          <a:blip xmlns:r="http://schemas.openxmlformats.org/officeDocument/2006/relationships" r:embed="rId2"/>
          <a:srcRect/>
          <a:stretch>
            <a:fillRect l="-8000" r="-8000"/>
          </a:stretch>
        </a:blipFill>
      </dgm:spPr>
      <dgm:t>
        <a:bodyPr/>
        <a:lstStyle/>
        <a:p>
          <a:endParaRPr lang="en-IN"/>
        </a:p>
      </dgm:t>
    </dgm:pt>
    <dgm:pt modelId="{96542754-8E3F-4BD8-A440-90871899FB38}">
      <dgm:prSet phldrT="[Text]"/>
      <dgm:spPr/>
      <dgm:t>
        <a:bodyPr/>
        <a:lstStyle/>
        <a:p>
          <a:r>
            <a:rPr lang="en-IN" dirty="0"/>
            <a:t>CMR</a:t>
          </a:r>
        </a:p>
      </dgm:t>
    </dgm:pt>
    <dgm:pt modelId="{4BA108AB-C96D-4DEE-A500-9C11E223009E}" type="parTrans" cxnId="{18A46402-7E03-41C8-8497-61B2EBB7AF69}">
      <dgm:prSet/>
      <dgm:spPr/>
      <dgm:t>
        <a:bodyPr/>
        <a:lstStyle/>
        <a:p>
          <a:endParaRPr lang="en-IN"/>
        </a:p>
      </dgm:t>
    </dgm:pt>
    <dgm:pt modelId="{395FD4B0-52CF-4FE2-B795-1D0AAEBF1A24}" type="sibTrans" cxnId="{18A46402-7E03-41C8-8497-61B2EBB7AF69}">
      <dgm:prSet/>
      <dgm:spPr>
        <a:blipFill>
          <a:blip xmlns:r="http://schemas.openxmlformats.org/officeDocument/2006/relationships" r:embed="rId3"/>
          <a:srcRect/>
          <a:stretch>
            <a:fillRect l="-52000" r="-52000"/>
          </a:stretch>
        </a:blipFill>
      </dgm:spPr>
      <dgm:t>
        <a:bodyPr/>
        <a:lstStyle/>
        <a:p>
          <a:endParaRPr lang="en-IN"/>
        </a:p>
      </dgm:t>
    </dgm:pt>
    <dgm:pt modelId="{6FAAC790-D557-411D-8896-AB35AA2897DE}">
      <dgm:prSet phldrT="[Text]"/>
      <dgm:spPr/>
      <dgm:t>
        <a:bodyPr/>
        <a:lstStyle/>
        <a:p>
          <a:r>
            <a:rPr lang="en-IN" dirty="0"/>
            <a:t>CARDIAC CT</a:t>
          </a:r>
        </a:p>
      </dgm:t>
    </dgm:pt>
    <dgm:pt modelId="{BF4C2E65-1449-4E51-B323-D076A65B46A3}" type="parTrans" cxnId="{B11607CA-D2AC-4AC7-92CD-5C984613A2A2}">
      <dgm:prSet/>
      <dgm:spPr/>
      <dgm:t>
        <a:bodyPr/>
        <a:lstStyle/>
        <a:p>
          <a:endParaRPr lang="en-IN"/>
        </a:p>
      </dgm:t>
    </dgm:pt>
    <dgm:pt modelId="{9CB77FAE-217A-4FBF-80D2-ED024E3522A0}" type="sibTrans" cxnId="{B11607CA-D2AC-4AC7-92CD-5C984613A2A2}">
      <dgm:prSet/>
      <dgm:spPr>
        <a:blipFill>
          <a:blip xmlns:r="http://schemas.openxmlformats.org/officeDocument/2006/relationships" r:embed="rId4"/>
          <a:srcRect/>
          <a:stretch>
            <a:fillRect l="-37000" r="-37000"/>
          </a:stretch>
        </a:blipFill>
      </dgm:spPr>
      <dgm:t>
        <a:bodyPr/>
        <a:lstStyle/>
        <a:p>
          <a:endParaRPr lang="en-IN"/>
        </a:p>
      </dgm:t>
    </dgm:pt>
    <dgm:pt modelId="{13EBD30C-0B9D-4B98-954D-6629572DBD9D}">
      <dgm:prSet/>
      <dgm:spPr/>
      <dgm:t>
        <a:bodyPr/>
        <a:lstStyle/>
        <a:p>
          <a:endParaRPr lang="en-IN"/>
        </a:p>
      </dgm:t>
    </dgm:pt>
    <dgm:pt modelId="{6062BD39-F86D-4D64-90D1-49D2F1B12BC5}" type="parTrans" cxnId="{619F4FFD-1302-4578-9068-0C49CD153CE3}">
      <dgm:prSet/>
      <dgm:spPr/>
      <dgm:t>
        <a:bodyPr/>
        <a:lstStyle/>
        <a:p>
          <a:endParaRPr lang="en-IN"/>
        </a:p>
      </dgm:t>
    </dgm:pt>
    <dgm:pt modelId="{4A6F8493-C3FF-41B9-96AB-50BF9A98DBBD}" type="sibTrans" cxnId="{619F4FFD-1302-4578-9068-0C49CD153CE3}">
      <dgm:prSet/>
      <dgm:spPr>
        <a:blipFill>
          <a:blip xmlns:r="http://schemas.openxmlformats.org/officeDocument/2006/relationships" r:embed="rId5"/>
          <a:srcRect/>
          <a:stretch>
            <a:fillRect l="-17000" r="-17000"/>
          </a:stretch>
        </a:blipFill>
      </dgm:spPr>
      <dgm:t>
        <a:bodyPr/>
        <a:lstStyle/>
        <a:p>
          <a:endParaRPr lang="en-IN"/>
        </a:p>
      </dgm:t>
    </dgm:pt>
    <dgm:pt modelId="{3543FCE1-80E9-46BE-8E60-836608B6382C}" type="pres">
      <dgm:prSet presAssocID="{2E95514E-D979-455E-9CC1-3B3C62E06CC9}" presName="Name0" presStyleCnt="0">
        <dgm:presLayoutVars>
          <dgm:chMax val="7"/>
          <dgm:chPref val="7"/>
          <dgm:dir/>
        </dgm:presLayoutVars>
      </dgm:prSet>
      <dgm:spPr/>
    </dgm:pt>
    <dgm:pt modelId="{02F2367D-EA36-4BF6-BCB2-DEF1D6242302}" type="pres">
      <dgm:prSet presAssocID="{2E95514E-D979-455E-9CC1-3B3C62E06CC9}" presName="Name1" presStyleCnt="0"/>
      <dgm:spPr/>
    </dgm:pt>
    <dgm:pt modelId="{5CC3863D-43BA-4A96-B46D-2468CFE0E09C}" type="pres">
      <dgm:prSet presAssocID="{372563CB-E93C-4B11-804A-BBC19DA15486}" presName="picture_1" presStyleCnt="0"/>
      <dgm:spPr/>
    </dgm:pt>
    <dgm:pt modelId="{17F1F467-17FF-40C5-962F-B780B70CBA41}" type="pres">
      <dgm:prSet presAssocID="{372563CB-E93C-4B11-804A-BBC19DA15486}" presName="pictureRepeatNode" presStyleLbl="alignImgPlace1" presStyleIdx="0" presStyleCnt="5" custLinFactNeighborX="-131" custLinFactNeighborY="0"/>
      <dgm:spPr/>
    </dgm:pt>
    <dgm:pt modelId="{628FAE25-98AB-455B-B3CF-782087DB0633}" type="pres">
      <dgm:prSet presAssocID="{04BF47B0-6199-499F-B765-F5A1B37F2439}" presName="text_1" presStyleLbl="node1" presStyleIdx="0" presStyleCnt="0">
        <dgm:presLayoutVars>
          <dgm:bulletEnabled val="1"/>
        </dgm:presLayoutVars>
      </dgm:prSet>
      <dgm:spPr/>
    </dgm:pt>
    <dgm:pt modelId="{3191DBB4-0DE5-4154-A260-DF25B5AAEFE8}" type="pres">
      <dgm:prSet presAssocID="{86FEDE3C-741A-4C0E-89F1-6605162F8C84}" presName="picture_2" presStyleCnt="0"/>
      <dgm:spPr/>
    </dgm:pt>
    <dgm:pt modelId="{2030B220-4AB2-448A-BFD4-0465047C85DF}" type="pres">
      <dgm:prSet presAssocID="{86FEDE3C-741A-4C0E-89F1-6605162F8C84}" presName="pictureRepeatNode" presStyleLbl="alignImgPlace1" presStyleIdx="1" presStyleCnt="5"/>
      <dgm:spPr/>
    </dgm:pt>
    <dgm:pt modelId="{E3E37228-8D2D-4EC0-939D-E01B5ECC7EC0}" type="pres">
      <dgm:prSet presAssocID="{31F22D09-EBF1-4B18-88FD-A2E40C84AACC}" presName="line_2" presStyleLbl="parChTrans1D1" presStyleIdx="0" presStyleCnt="4"/>
      <dgm:spPr/>
    </dgm:pt>
    <dgm:pt modelId="{8987BC0E-FDCD-4031-B800-2CFCF3F12465}" type="pres">
      <dgm:prSet presAssocID="{31F22D09-EBF1-4B18-88FD-A2E40C84AACC}" presName="textparent_2" presStyleLbl="node1" presStyleIdx="0" presStyleCnt="0"/>
      <dgm:spPr/>
    </dgm:pt>
    <dgm:pt modelId="{30195CBD-087B-42CE-903A-A70011A6AB0C}" type="pres">
      <dgm:prSet presAssocID="{31F22D09-EBF1-4B18-88FD-A2E40C84AACC}" presName="text_2" presStyleLbl="revTx" presStyleIdx="0" presStyleCnt="4" custLinFactNeighborX="2516" custLinFactNeighborY="3837">
        <dgm:presLayoutVars>
          <dgm:bulletEnabled val="1"/>
        </dgm:presLayoutVars>
      </dgm:prSet>
      <dgm:spPr/>
    </dgm:pt>
    <dgm:pt modelId="{D1D96FEF-B67C-47D7-B04D-686DBE2F74BE}" type="pres">
      <dgm:prSet presAssocID="{4A6F8493-C3FF-41B9-96AB-50BF9A98DBBD}" presName="picture_3" presStyleCnt="0"/>
      <dgm:spPr/>
    </dgm:pt>
    <dgm:pt modelId="{E083CF19-5E14-41B3-9C2C-2983604529DF}" type="pres">
      <dgm:prSet presAssocID="{4A6F8493-C3FF-41B9-96AB-50BF9A98DBBD}" presName="pictureRepeatNode" presStyleLbl="alignImgPlace1" presStyleIdx="2" presStyleCnt="5" custLinFactNeighborX="12784" custLinFactNeighborY="-6617"/>
      <dgm:spPr/>
    </dgm:pt>
    <dgm:pt modelId="{E32DCD6C-5E08-45EA-853C-4550BAD54291}" type="pres">
      <dgm:prSet presAssocID="{13EBD30C-0B9D-4B98-954D-6629572DBD9D}" presName="line_3" presStyleLbl="parChTrans1D1" presStyleIdx="1" presStyleCnt="4"/>
      <dgm:spPr/>
    </dgm:pt>
    <dgm:pt modelId="{D6DFC5A9-46CD-4D6F-9D17-1AB11FDD7DDC}" type="pres">
      <dgm:prSet presAssocID="{13EBD30C-0B9D-4B98-954D-6629572DBD9D}" presName="textparent_3" presStyleLbl="node1" presStyleIdx="0" presStyleCnt="0"/>
      <dgm:spPr/>
    </dgm:pt>
    <dgm:pt modelId="{956B71B8-5EA9-45CC-B48B-284A507C4230}" type="pres">
      <dgm:prSet presAssocID="{13EBD30C-0B9D-4B98-954D-6629572DBD9D}" presName="text_3" presStyleLbl="revTx" presStyleIdx="1" presStyleCnt="4">
        <dgm:presLayoutVars>
          <dgm:bulletEnabled val="1"/>
        </dgm:presLayoutVars>
      </dgm:prSet>
      <dgm:spPr/>
    </dgm:pt>
    <dgm:pt modelId="{60D00FC4-D379-449B-A5DA-7A2D803DC3A6}" type="pres">
      <dgm:prSet presAssocID="{395FD4B0-52CF-4FE2-B795-1D0AAEBF1A24}" presName="picture_4" presStyleCnt="0"/>
      <dgm:spPr/>
    </dgm:pt>
    <dgm:pt modelId="{A8211582-6979-4DC9-A4C2-0B332C042F70}" type="pres">
      <dgm:prSet presAssocID="{395FD4B0-52CF-4FE2-B795-1D0AAEBF1A24}" presName="pictureRepeatNode" presStyleLbl="alignImgPlace1" presStyleIdx="3" presStyleCnt="5"/>
      <dgm:spPr/>
    </dgm:pt>
    <dgm:pt modelId="{581B4F9E-5F57-4B22-8FC0-66C24BE107CA}" type="pres">
      <dgm:prSet presAssocID="{96542754-8E3F-4BD8-A440-90871899FB38}" presName="line_4" presStyleLbl="parChTrans1D1" presStyleIdx="2" presStyleCnt="4"/>
      <dgm:spPr/>
    </dgm:pt>
    <dgm:pt modelId="{FDC29EF6-7259-4DB1-A19D-0CA012FB017C}" type="pres">
      <dgm:prSet presAssocID="{96542754-8E3F-4BD8-A440-90871899FB38}" presName="textparent_4" presStyleLbl="node1" presStyleIdx="0" presStyleCnt="0"/>
      <dgm:spPr/>
    </dgm:pt>
    <dgm:pt modelId="{8CA17B4D-41BA-41B8-AE65-A0DF3C6C9055}" type="pres">
      <dgm:prSet presAssocID="{96542754-8E3F-4BD8-A440-90871899FB38}" presName="text_4" presStyleLbl="revTx" presStyleIdx="2" presStyleCnt="4">
        <dgm:presLayoutVars>
          <dgm:bulletEnabled val="1"/>
        </dgm:presLayoutVars>
      </dgm:prSet>
      <dgm:spPr/>
    </dgm:pt>
    <dgm:pt modelId="{4F3751D7-73A3-46EC-A135-36A914EBAA1F}" type="pres">
      <dgm:prSet presAssocID="{9CB77FAE-217A-4FBF-80D2-ED024E3522A0}" presName="picture_5" presStyleCnt="0"/>
      <dgm:spPr/>
    </dgm:pt>
    <dgm:pt modelId="{2979058B-4EB0-4143-803B-8C9FAB59C5C2}" type="pres">
      <dgm:prSet presAssocID="{9CB77FAE-217A-4FBF-80D2-ED024E3522A0}" presName="pictureRepeatNode" presStyleLbl="alignImgPlace1" presStyleIdx="4" presStyleCnt="5"/>
      <dgm:spPr/>
    </dgm:pt>
    <dgm:pt modelId="{1B349FD5-FD4C-4634-9852-892C0DA1ADD9}" type="pres">
      <dgm:prSet presAssocID="{6FAAC790-D557-411D-8896-AB35AA2897DE}" presName="line_5" presStyleLbl="parChTrans1D1" presStyleIdx="3" presStyleCnt="4"/>
      <dgm:spPr/>
    </dgm:pt>
    <dgm:pt modelId="{6F2EFEAA-AF1E-42C3-8FA9-819C04648AC6}" type="pres">
      <dgm:prSet presAssocID="{6FAAC790-D557-411D-8896-AB35AA2897DE}" presName="textparent_5" presStyleLbl="node1" presStyleIdx="0" presStyleCnt="0"/>
      <dgm:spPr/>
    </dgm:pt>
    <dgm:pt modelId="{D9B04507-3028-4586-BE39-AC93A45EEA91}" type="pres">
      <dgm:prSet presAssocID="{6FAAC790-D557-411D-8896-AB35AA2897DE}" presName="text_5" presStyleLbl="revTx" presStyleIdx="3" presStyleCnt="4">
        <dgm:presLayoutVars>
          <dgm:bulletEnabled val="1"/>
        </dgm:presLayoutVars>
      </dgm:prSet>
      <dgm:spPr/>
    </dgm:pt>
  </dgm:ptLst>
  <dgm:cxnLst>
    <dgm:cxn modelId="{18A46402-7E03-41C8-8497-61B2EBB7AF69}" srcId="{2E95514E-D979-455E-9CC1-3B3C62E06CC9}" destId="{96542754-8E3F-4BD8-A440-90871899FB38}" srcOrd="3" destOrd="0" parTransId="{4BA108AB-C96D-4DEE-A500-9C11E223009E}" sibTransId="{395FD4B0-52CF-4FE2-B795-1D0AAEBF1A24}"/>
    <dgm:cxn modelId="{D15DCB1F-E31F-4132-80C2-D6128C59428E}" type="presOf" srcId="{395FD4B0-52CF-4FE2-B795-1D0AAEBF1A24}" destId="{A8211582-6979-4DC9-A4C2-0B332C042F70}" srcOrd="0" destOrd="0" presId="urn:microsoft.com/office/officeart/2008/layout/CircularPictureCallout"/>
    <dgm:cxn modelId="{91A04630-8169-45B0-AF2F-129ACFFB5DFA}" type="presOf" srcId="{04BF47B0-6199-499F-B765-F5A1B37F2439}" destId="{628FAE25-98AB-455B-B3CF-782087DB0633}" srcOrd="0" destOrd="0" presId="urn:microsoft.com/office/officeart/2008/layout/CircularPictureCallout"/>
    <dgm:cxn modelId="{518FC03E-8804-42B8-ADC4-13BCF8487ED2}" type="presOf" srcId="{4A6F8493-C3FF-41B9-96AB-50BF9A98DBBD}" destId="{E083CF19-5E14-41B3-9C2C-2983604529DF}" srcOrd="0" destOrd="0" presId="urn:microsoft.com/office/officeart/2008/layout/CircularPictureCallout"/>
    <dgm:cxn modelId="{3E41385B-9D85-42BE-BE5A-8A69365AEDEA}" type="presOf" srcId="{6FAAC790-D557-411D-8896-AB35AA2897DE}" destId="{D9B04507-3028-4586-BE39-AC93A45EEA91}" srcOrd="0" destOrd="0" presId="urn:microsoft.com/office/officeart/2008/layout/CircularPictureCallout"/>
    <dgm:cxn modelId="{0189A85C-8A24-4FD6-8C3A-CFB8BB42371A}" type="presOf" srcId="{9CB77FAE-217A-4FBF-80D2-ED024E3522A0}" destId="{2979058B-4EB0-4143-803B-8C9FAB59C5C2}" srcOrd="0" destOrd="0" presId="urn:microsoft.com/office/officeart/2008/layout/CircularPictureCallout"/>
    <dgm:cxn modelId="{73674141-E9D9-4632-8F26-3F83D42ABC67}" type="presOf" srcId="{372563CB-E93C-4B11-804A-BBC19DA15486}" destId="{17F1F467-17FF-40C5-962F-B780B70CBA41}" srcOrd="0" destOrd="0" presId="urn:microsoft.com/office/officeart/2008/layout/CircularPictureCallout"/>
    <dgm:cxn modelId="{DAA6174A-D1C1-4833-8218-4DA3B10218FD}" srcId="{2E95514E-D979-455E-9CC1-3B3C62E06CC9}" destId="{31F22D09-EBF1-4B18-88FD-A2E40C84AACC}" srcOrd="1" destOrd="0" parTransId="{CBA487CD-0E1A-4515-8C0E-4028A3C9277F}" sibTransId="{86FEDE3C-741A-4C0E-89F1-6605162F8C84}"/>
    <dgm:cxn modelId="{5B94F554-8A1C-4544-9602-B49B885D7E9F}" type="presOf" srcId="{96542754-8E3F-4BD8-A440-90871899FB38}" destId="{8CA17B4D-41BA-41B8-AE65-A0DF3C6C9055}" srcOrd="0" destOrd="0" presId="urn:microsoft.com/office/officeart/2008/layout/CircularPictureCallout"/>
    <dgm:cxn modelId="{5CC3E982-0A67-4972-B53C-4E98CA4786E3}" srcId="{2E95514E-D979-455E-9CC1-3B3C62E06CC9}" destId="{04BF47B0-6199-499F-B765-F5A1B37F2439}" srcOrd="0" destOrd="0" parTransId="{D5709626-EC8C-44ED-BED9-98D6B777E87C}" sibTransId="{372563CB-E93C-4B11-804A-BBC19DA15486}"/>
    <dgm:cxn modelId="{772D7DAB-9ED9-404E-AB32-2E0AFAB1F192}" type="presOf" srcId="{31F22D09-EBF1-4B18-88FD-A2E40C84AACC}" destId="{30195CBD-087B-42CE-903A-A70011A6AB0C}" srcOrd="0" destOrd="0" presId="urn:microsoft.com/office/officeart/2008/layout/CircularPictureCallout"/>
    <dgm:cxn modelId="{03AC82B9-B44F-45BA-B2E0-3BD275B461D5}" type="presOf" srcId="{13EBD30C-0B9D-4B98-954D-6629572DBD9D}" destId="{956B71B8-5EA9-45CC-B48B-284A507C4230}" srcOrd="0" destOrd="0" presId="urn:microsoft.com/office/officeart/2008/layout/CircularPictureCallout"/>
    <dgm:cxn modelId="{AD455CC0-C4DC-4F5A-97F3-677F31B94D42}" type="presOf" srcId="{2E95514E-D979-455E-9CC1-3B3C62E06CC9}" destId="{3543FCE1-80E9-46BE-8E60-836608B6382C}" srcOrd="0" destOrd="0" presId="urn:microsoft.com/office/officeart/2008/layout/CircularPictureCallout"/>
    <dgm:cxn modelId="{B11607CA-D2AC-4AC7-92CD-5C984613A2A2}" srcId="{2E95514E-D979-455E-9CC1-3B3C62E06CC9}" destId="{6FAAC790-D557-411D-8896-AB35AA2897DE}" srcOrd="4" destOrd="0" parTransId="{BF4C2E65-1449-4E51-B323-D076A65B46A3}" sibTransId="{9CB77FAE-217A-4FBF-80D2-ED024E3522A0}"/>
    <dgm:cxn modelId="{0CACDDCD-7050-495C-B086-2E817650AF48}" type="presOf" srcId="{86FEDE3C-741A-4C0E-89F1-6605162F8C84}" destId="{2030B220-4AB2-448A-BFD4-0465047C85DF}" srcOrd="0" destOrd="0" presId="urn:microsoft.com/office/officeart/2008/layout/CircularPictureCallout"/>
    <dgm:cxn modelId="{619F4FFD-1302-4578-9068-0C49CD153CE3}" srcId="{2E95514E-D979-455E-9CC1-3B3C62E06CC9}" destId="{13EBD30C-0B9D-4B98-954D-6629572DBD9D}" srcOrd="2" destOrd="0" parTransId="{6062BD39-F86D-4D64-90D1-49D2F1B12BC5}" sibTransId="{4A6F8493-C3FF-41B9-96AB-50BF9A98DBBD}"/>
    <dgm:cxn modelId="{9CD7EE79-8FB8-4536-A208-7FD279B266D9}" type="presParOf" srcId="{3543FCE1-80E9-46BE-8E60-836608B6382C}" destId="{02F2367D-EA36-4BF6-BCB2-DEF1D6242302}" srcOrd="0" destOrd="0" presId="urn:microsoft.com/office/officeart/2008/layout/CircularPictureCallout"/>
    <dgm:cxn modelId="{F00A130C-52A7-4AA4-A059-03B49787079F}" type="presParOf" srcId="{02F2367D-EA36-4BF6-BCB2-DEF1D6242302}" destId="{5CC3863D-43BA-4A96-B46D-2468CFE0E09C}" srcOrd="0" destOrd="0" presId="urn:microsoft.com/office/officeart/2008/layout/CircularPictureCallout"/>
    <dgm:cxn modelId="{1665E434-546F-4606-9D29-6C3B99EF5425}" type="presParOf" srcId="{5CC3863D-43BA-4A96-B46D-2468CFE0E09C}" destId="{17F1F467-17FF-40C5-962F-B780B70CBA41}" srcOrd="0" destOrd="0" presId="urn:microsoft.com/office/officeart/2008/layout/CircularPictureCallout"/>
    <dgm:cxn modelId="{CF24C3B0-5E1E-40C8-B15C-FC5806F24585}" type="presParOf" srcId="{02F2367D-EA36-4BF6-BCB2-DEF1D6242302}" destId="{628FAE25-98AB-455B-B3CF-782087DB0633}" srcOrd="1" destOrd="0" presId="urn:microsoft.com/office/officeart/2008/layout/CircularPictureCallout"/>
    <dgm:cxn modelId="{8B0F722D-33EA-49BE-9D83-D3C795A0703F}" type="presParOf" srcId="{02F2367D-EA36-4BF6-BCB2-DEF1D6242302}" destId="{3191DBB4-0DE5-4154-A260-DF25B5AAEFE8}" srcOrd="2" destOrd="0" presId="urn:microsoft.com/office/officeart/2008/layout/CircularPictureCallout"/>
    <dgm:cxn modelId="{6FF4D170-7602-4D58-8ABF-11E845A71FCF}" type="presParOf" srcId="{3191DBB4-0DE5-4154-A260-DF25B5AAEFE8}" destId="{2030B220-4AB2-448A-BFD4-0465047C85DF}" srcOrd="0" destOrd="0" presId="urn:microsoft.com/office/officeart/2008/layout/CircularPictureCallout"/>
    <dgm:cxn modelId="{49855810-887B-44FD-AB9C-1EEF78997642}" type="presParOf" srcId="{02F2367D-EA36-4BF6-BCB2-DEF1D6242302}" destId="{E3E37228-8D2D-4EC0-939D-E01B5ECC7EC0}" srcOrd="3" destOrd="0" presId="urn:microsoft.com/office/officeart/2008/layout/CircularPictureCallout"/>
    <dgm:cxn modelId="{D8F03913-74C7-4E70-BE48-6C23ABC98B1B}" type="presParOf" srcId="{02F2367D-EA36-4BF6-BCB2-DEF1D6242302}" destId="{8987BC0E-FDCD-4031-B800-2CFCF3F12465}" srcOrd="4" destOrd="0" presId="urn:microsoft.com/office/officeart/2008/layout/CircularPictureCallout"/>
    <dgm:cxn modelId="{F87AF3D5-BEF5-4543-B30F-CBF285F09D3A}" type="presParOf" srcId="{8987BC0E-FDCD-4031-B800-2CFCF3F12465}" destId="{30195CBD-087B-42CE-903A-A70011A6AB0C}" srcOrd="0" destOrd="0" presId="urn:microsoft.com/office/officeart/2008/layout/CircularPictureCallout"/>
    <dgm:cxn modelId="{42B4571A-B8B9-4007-B5E6-662A52B16131}" type="presParOf" srcId="{02F2367D-EA36-4BF6-BCB2-DEF1D6242302}" destId="{D1D96FEF-B67C-47D7-B04D-686DBE2F74BE}" srcOrd="5" destOrd="0" presId="urn:microsoft.com/office/officeart/2008/layout/CircularPictureCallout"/>
    <dgm:cxn modelId="{1C7A7669-EE99-4058-8D03-0BCED6E46955}" type="presParOf" srcId="{D1D96FEF-B67C-47D7-B04D-686DBE2F74BE}" destId="{E083CF19-5E14-41B3-9C2C-2983604529DF}" srcOrd="0" destOrd="0" presId="urn:microsoft.com/office/officeart/2008/layout/CircularPictureCallout"/>
    <dgm:cxn modelId="{4E10E9C6-5C3A-4991-8C92-341E5A83FEA2}" type="presParOf" srcId="{02F2367D-EA36-4BF6-BCB2-DEF1D6242302}" destId="{E32DCD6C-5E08-45EA-853C-4550BAD54291}" srcOrd="6" destOrd="0" presId="urn:microsoft.com/office/officeart/2008/layout/CircularPictureCallout"/>
    <dgm:cxn modelId="{AF91E5DE-5314-4E94-BE1D-D3F5EEDA59D2}" type="presParOf" srcId="{02F2367D-EA36-4BF6-BCB2-DEF1D6242302}" destId="{D6DFC5A9-46CD-4D6F-9D17-1AB11FDD7DDC}" srcOrd="7" destOrd="0" presId="urn:microsoft.com/office/officeart/2008/layout/CircularPictureCallout"/>
    <dgm:cxn modelId="{2B85A713-FBE6-4FC5-A0FF-39ACEB1C2B46}" type="presParOf" srcId="{D6DFC5A9-46CD-4D6F-9D17-1AB11FDD7DDC}" destId="{956B71B8-5EA9-45CC-B48B-284A507C4230}" srcOrd="0" destOrd="0" presId="urn:microsoft.com/office/officeart/2008/layout/CircularPictureCallout"/>
    <dgm:cxn modelId="{19B5FD20-2A83-48B5-A7A0-9102831EFE55}" type="presParOf" srcId="{02F2367D-EA36-4BF6-BCB2-DEF1D6242302}" destId="{60D00FC4-D379-449B-A5DA-7A2D803DC3A6}" srcOrd="8" destOrd="0" presId="urn:microsoft.com/office/officeart/2008/layout/CircularPictureCallout"/>
    <dgm:cxn modelId="{23B690F2-DCA8-4606-821C-8E947131505E}" type="presParOf" srcId="{60D00FC4-D379-449B-A5DA-7A2D803DC3A6}" destId="{A8211582-6979-4DC9-A4C2-0B332C042F70}" srcOrd="0" destOrd="0" presId="urn:microsoft.com/office/officeart/2008/layout/CircularPictureCallout"/>
    <dgm:cxn modelId="{2012E862-993E-42D5-83A4-49990745DA8C}" type="presParOf" srcId="{02F2367D-EA36-4BF6-BCB2-DEF1D6242302}" destId="{581B4F9E-5F57-4B22-8FC0-66C24BE107CA}" srcOrd="9" destOrd="0" presId="urn:microsoft.com/office/officeart/2008/layout/CircularPictureCallout"/>
    <dgm:cxn modelId="{CA195A75-0DFD-4757-96E3-C8A366C82BBF}" type="presParOf" srcId="{02F2367D-EA36-4BF6-BCB2-DEF1D6242302}" destId="{FDC29EF6-7259-4DB1-A19D-0CA012FB017C}" srcOrd="10" destOrd="0" presId="urn:microsoft.com/office/officeart/2008/layout/CircularPictureCallout"/>
    <dgm:cxn modelId="{0A2E3EFE-730F-4614-A3A2-67B1CDE3B9C1}" type="presParOf" srcId="{FDC29EF6-7259-4DB1-A19D-0CA012FB017C}" destId="{8CA17B4D-41BA-41B8-AE65-A0DF3C6C9055}" srcOrd="0" destOrd="0" presId="urn:microsoft.com/office/officeart/2008/layout/CircularPictureCallout"/>
    <dgm:cxn modelId="{E2F26C44-4F60-4FB5-B700-7D4DCFAA3989}" type="presParOf" srcId="{02F2367D-EA36-4BF6-BCB2-DEF1D6242302}" destId="{4F3751D7-73A3-46EC-A135-36A914EBAA1F}" srcOrd="11" destOrd="0" presId="urn:microsoft.com/office/officeart/2008/layout/CircularPictureCallout"/>
    <dgm:cxn modelId="{78FD01DB-A60C-44A7-BCC6-114944F272B4}" type="presParOf" srcId="{4F3751D7-73A3-46EC-A135-36A914EBAA1F}" destId="{2979058B-4EB0-4143-803B-8C9FAB59C5C2}" srcOrd="0" destOrd="0" presId="urn:microsoft.com/office/officeart/2008/layout/CircularPictureCallout"/>
    <dgm:cxn modelId="{AEB06673-1E8A-4340-BF8F-8B2089021A74}" type="presParOf" srcId="{02F2367D-EA36-4BF6-BCB2-DEF1D6242302}" destId="{1B349FD5-FD4C-4634-9852-892C0DA1ADD9}" srcOrd="12" destOrd="0" presId="urn:microsoft.com/office/officeart/2008/layout/CircularPictureCallout"/>
    <dgm:cxn modelId="{E1ED43B1-1D96-4A70-BD77-E8924719B6FC}" type="presParOf" srcId="{02F2367D-EA36-4BF6-BCB2-DEF1D6242302}" destId="{6F2EFEAA-AF1E-42C3-8FA9-819C04648AC6}" srcOrd="13" destOrd="0" presId="urn:microsoft.com/office/officeart/2008/layout/CircularPictureCallout"/>
    <dgm:cxn modelId="{503D0D63-5A5F-4EB7-A5F2-9E95F0B43F9E}" type="presParOf" srcId="{6F2EFEAA-AF1E-42C3-8FA9-819C04648AC6}" destId="{D9B04507-3028-4586-BE39-AC93A45EEA91}"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6E1076-8F3C-4CAB-B668-58E428B6AAD8}" type="doc">
      <dgm:prSet loTypeId="urn:microsoft.com/office/officeart/2005/8/layout/pyramid1" loCatId="pyramid" qsTypeId="urn:microsoft.com/office/officeart/2005/8/quickstyle/simple1" qsCatId="simple" csTypeId="urn:microsoft.com/office/officeart/2005/8/colors/accent1_2" csCatId="accent1" phldr="1"/>
      <dgm:spPr/>
    </dgm:pt>
    <dgm:pt modelId="{90083DED-63A9-46AE-A5B4-250381C2719C}">
      <dgm:prSet phldrT="[Text]" custT="1"/>
      <dgm:spPr/>
      <dgm:t>
        <a:bodyPr/>
        <a:lstStyle/>
        <a:p>
          <a:r>
            <a:rPr lang="en-IN" sz="3200" dirty="0"/>
            <a:t>EP </a:t>
          </a:r>
        </a:p>
        <a:p>
          <a:r>
            <a:rPr lang="en-IN" sz="3200" dirty="0"/>
            <a:t>study</a:t>
          </a:r>
        </a:p>
      </dgm:t>
    </dgm:pt>
    <dgm:pt modelId="{EF62F850-664E-40F9-90EF-BD0E72449175}" type="parTrans" cxnId="{61A5AB43-F3B0-493C-9E6D-91455C9596B7}">
      <dgm:prSet/>
      <dgm:spPr/>
      <dgm:t>
        <a:bodyPr/>
        <a:lstStyle/>
        <a:p>
          <a:endParaRPr lang="en-IN"/>
        </a:p>
      </dgm:t>
    </dgm:pt>
    <dgm:pt modelId="{CB68BF0C-3D56-4CCA-9F6B-A89F574A4B88}" type="sibTrans" cxnId="{61A5AB43-F3B0-493C-9E6D-91455C9596B7}">
      <dgm:prSet/>
      <dgm:spPr/>
      <dgm:t>
        <a:bodyPr/>
        <a:lstStyle/>
        <a:p>
          <a:endParaRPr lang="en-IN"/>
        </a:p>
      </dgm:t>
    </dgm:pt>
    <dgm:pt modelId="{5A798ED1-1248-4B44-838A-BFFC416903A1}">
      <dgm:prSet phldrT="[Text]" custT="1"/>
      <dgm:spPr/>
      <dgm:t>
        <a:bodyPr/>
        <a:lstStyle/>
        <a:p>
          <a:r>
            <a:rPr lang="en-IN" sz="4000" dirty="0"/>
            <a:t>CMR </a:t>
          </a:r>
        </a:p>
      </dgm:t>
    </dgm:pt>
    <dgm:pt modelId="{CA7F0826-72C1-4C2B-943F-980158147FB6}" type="parTrans" cxnId="{663A635B-5823-45BE-9A62-B81721B4B0A5}">
      <dgm:prSet/>
      <dgm:spPr/>
      <dgm:t>
        <a:bodyPr/>
        <a:lstStyle/>
        <a:p>
          <a:endParaRPr lang="en-IN"/>
        </a:p>
      </dgm:t>
    </dgm:pt>
    <dgm:pt modelId="{D5A7C75E-C3C0-4B9A-B768-097426D1AF9C}" type="sibTrans" cxnId="{663A635B-5823-45BE-9A62-B81721B4B0A5}">
      <dgm:prSet/>
      <dgm:spPr/>
      <dgm:t>
        <a:bodyPr/>
        <a:lstStyle/>
        <a:p>
          <a:endParaRPr lang="en-IN"/>
        </a:p>
      </dgm:t>
    </dgm:pt>
    <dgm:pt modelId="{845773D4-D374-4476-BA13-24E5749AA1B7}">
      <dgm:prSet phldrT="[Text]" custT="1"/>
      <dgm:spPr/>
      <dgm:t>
        <a:bodyPr/>
        <a:lstStyle/>
        <a:p>
          <a:r>
            <a:rPr lang="en-US" sz="4000" dirty="0"/>
            <a:t>Rhythm monitoring </a:t>
          </a:r>
          <a:endParaRPr lang="en-IN" sz="4000" dirty="0"/>
        </a:p>
      </dgm:t>
    </dgm:pt>
    <dgm:pt modelId="{2E8980DA-2F5F-49D0-957E-04F5151F7445}" type="parTrans" cxnId="{1B339443-F406-41E0-BAB2-74765766030E}">
      <dgm:prSet/>
      <dgm:spPr/>
      <dgm:t>
        <a:bodyPr/>
        <a:lstStyle/>
        <a:p>
          <a:endParaRPr lang="en-IN"/>
        </a:p>
      </dgm:t>
    </dgm:pt>
    <dgm:pt modelId="{4943F0EB-7233-4C2A-B6ED-40AEAA818A48}" type="sibTrans" cxnId="{1B339443-F406-41E0-BAB2-74765766030E}">
      <dgm:prSet/>
      <dgm:spPr/>
      <dgm:t>
        <a:bodyPr/>
        <a:lstStyle/>
        <a:p>
          <a:endParaRPr lang="en-IN"/>
        </a:p>
      </dgm:t>
    </dgm:pt>
    <dgm:pt modelId="{DDD09DE8-6AC3-4251-A02F-708E7B79AA59}" type="pres">
      <dgm:prSet presAssocID="{846E1076-8F3C-4CAB-B668-58E428B6AAD8}" presName="Name0" presStyleCnt="0">
        <dgm:presLayoutVars>
          <dgm:dir/>
          <dgm:animLvl val="lvl"/>
          <dgm:resizeHandles val="exact"/>
        </dgm:presLayoutVars>
      </dgm:prSet>
      <dgm:spPr/>
    </dgm:pt>
    <dgm:pt modelId="{3472B8F9-6220-4204-933F-E70B2F6E25F7}" type="pres">
      <dgm:prSet presAssocID="{90083DED-63A9-46AE-A5B4-250381C2719C}" presName="Name8" presStyleCnt="0"/>
      <dgm:spPr/>
    </dgm:pt>
    <dgm:pt modelId="{CD5FD94D-F810-4692-B6AE-FC0C2BA48FE1}" type="pres">
      <dgm:prSet presAssocID="{90083DED-63A9-46AE-A5B4-250381C2719C}" presName="level" presStyleLbl="node1" presStyleIdx="0" presStyleCnt="3">
        <dgm:presLayoutVars>
          <dgm:chMax val="1"/>
          <dgm:bulletEnabled val="1"/>
        </dgm:presLayoutVars>
      </dgm:prSet>
      <dgm:spPr/>
    </dgm:pt>
    <dgm:pt modelId="{D77052B8-2B3D-4BAD-A3AE-9186F4BCE7D8}" type="pres">
      <dgm:prSet presAssocID="{90083DED-63A9-46AE-A5B4-250381C2719C}" presName="levelTx" presStyleLbl="revTx" presStyleIdx="0" presStyleCnt="0">
        <dgm:presLayoutVars>
          <dgm:chMax val="1"/>
          <dgm:bulletEnabled val="1"/>
        </dgm:presLayoutVars>
      </dgm:prSet>
      <dgm:spPr/>
    </dgm:pt>
    <dgm:pt modelId="{F5901F18-D2F3-4460-8C9D-E5CFB39262B8}" type="pres">
      <dgm:prSet presAssocID="{5A798ED1-1248-4B44-838A-BFFC416903A1}" presName="Name8" presStyleCnt="0"/>
      <dgm:spPr/>
    </dgm:pt>
    <dgm:pt modelId="{A785D1CE-FC7D-4717-B973-276BF162F102}" type="pres">
      <dgm:prSet presAssocID="{5A798ED1-1248-4B44-838A-BFFC416903A1}" presName="level" presStyleLbl="node1" presStyleIdx="1" presStyleCnt="3">
        <dgm:presLayoutVars>
          <dgm:chMax val="1"/>
          <dgm:bulletEnabled val="1"/>
        </dgm:presLayoutVars>
      </dgm:prSet>
      <dgm:spPr/>
    </dgm:pt>
    <dgm:pt modelId="{A3FBA48B-AA99-47B9-B6F2-A1B8639D2F40}" type="pres">
      <dgm:prSet presAssocID="{5A798ED1-1248-4B44-838A-BFFC416903A1}" presName="levelTx" presStyleLbl="revTx" presStyleIdx="0" presStyleCnt="0">
        <dgm:presLayoutVars>
          <dgm:chMax val="1"/>
          <dgm:bulletEnabled val="1"/>
        </dgm:presLayoutVars>
      </dgm:prSet>
      <dgm:spPr/>
    </dgm:pt>
    <dgm:pt modelId="{F30B023E-69C7-492B-B9DB-331BEBBCD421}" type="pres">
      <dgm:prSet presAssocID="{845773D4-D374-4476-BA13-24E5749AA1B7}" presName="Name8" presStyleCnt="0"/>
      <dgm:spPr/>
    </dgm:pt>
    <dgm:pt modelId="{F2956855-C6D6-4BA4-B1EB-BBE2B767DED4}" type="pres">
      <dgm:prSet presAssocID="{845773D4-D374-4476-BA13-24E5749AA1B7}" presName="level" presStyleLbl="node1" presStyleIdx="2" presStyleCnt="3">
        <dgm:presLayoutVars>
          <dgm:chMax val="1"/>
          <dgm:bulletEnabled val="1"/>
        </dgm:presLayoutVars>
      </dgm:prSet>
      <dgm:spPr/>
    </dgm:pt>
    <dgm:pt modelId="{59C5D0DC-69CE-4C4B-AA81-F7375C3D3849}" type="pres">
      <dgm:prSet presAssocID="{845773D4-D374-4476-BA13-24E5749AA1B7}" presName="levelTx" presStyleLbl="revTx" presStyleIdx="0" presStyleCnt="0">
        <dgm:presLayoutVars>
          <dgm:chMax val="1"/>
          <dgm:bulletEnabled val="1"/>
        </dgm:presLayoutVars>
      </dgm:prSet>
      <dgm:spPr/>
    </dgm:pt>
  </dgm:ptLst>
  <dgm:cxnLst>
    <dgm:cxn modelId="{663A635B-5823-45BE-9A62-B81721B4B0A5}" srcId="{846E1076-8F3C-4CAB-B668-58E428B6AAD8}" destId="{5A798ED1-1248-4B44-838A-BFFC416903A1}" srcOrd="1" destOrd="0" parTransId="{CA7F0826-72C1-4C2B-943F-980158147FB6}" sibTransId="{D5A7C75E-C3C0-4B9A-B768-097426D1AF9C}"/>
    <dgm:cxn modelId="{1B339443-F406-41E0-BAB2-74765766030E}" srcId="{846E1076-8F3C-4CAB-B668-58E428B6AAD8}" destId="{845773D4-D374-4476-BA13-24E5749AA1B7}" srcOrd="2" destOrd="0" parTransId="{2E8980DA-2F5F-49D0-957E-04F5151F7445}" sibTransId="{4943F0EB-7233-4C2A-B6ED-40AEAA818A48}"/>
    <dgm:cxn modelId="{61A5AB43-F3B0-493C-9E6D-91455C9596B7}" srcId="{846E1076-8F3C-4CAB-B668-58E428B6AAD8}" destId="{90083DED-63A9-46AE-A5B4-250381C2719C}" srcOrd="0" destOrd="0" parTransId="{EF62F850-664E-40F9-90EF-BD0E72449175}" sibTransId="{CB68BF0C-3D56-4CCA-9F6B-A89F574A4B88}"/>
    <dgm:cxn modelId="{472E62C1-3920-4C5B-92C6-535288C10954}" type="presOf" srcId="{5A798ED1-1248-4B44-838A-BFFC416903A1}" destId="{A3FBA48B-AA99-47B9-B6F2-A1B8639D2F40}" srcOrd="1" destOrd="0" presId="urn:microsoft.com/office/officeart/2005/8/layout/pyramid1"/>
    <dgm:cxn modelId="{699F9DC4-468F-4F13-B6FC-23518306C503}" type="presOf" srcId="{90083DED-63A9-46AE-A5B4-250381C2719C}" destId="{CD5FD94D-F810-4692-B6AE-FC0C2BA48FE1}" srcOrd="0" destOrd="0" presId="urn:microsoft.com/office/officeart/2005/8/layout/pyramid1"/>
    <dgm:cxn modelId="{705D28C5-A66D-4B0C-9742-0A0F3DCCF8CD}" type="presOf" srcId="{845773D4-D374-4476-BA13-24E5749AA1B7}" destId="{59C5D0DC-69CE-4C4B-AA81-F7375C3D3849}" srcOrd="1" destOrd="0" presId="urn:microsoft.com/office/officeart/2005/8/layout/pyramid1"/>
    <dgm:cxn modelId="{3FE551C8-AA12-4469-A7AD-EA3360DC8AB4}" type="presOf" srcId="{845773D4-D374-4476-BA13-24E5749AA1B7}" destId="{F2956855-C6D6-4BA4-B1EB-BBE2B767DED4}" srcOrd="0" destOrd="0" presId="urn:microsoft.com/office/officeart/2005/8/layout/pyramid1"/>
    <dgm:cxn modelId="{AD3F9AD0-1727-40E9-B327-01AECE20949F}" type="presOf" srcId="{5A798ED1-1248-4B44-838A-BFFC416903A1}" destId="{A785D1CE-FC7D-4717-B973-276BF162F102}" srcOrd="0" destOrd="0" presId="urn:microsoft.com/office/officeart/2005/8/layout/pyramid1"/>
    <dgm:cxn modelId="{895A18D8-7F8F-4CDE-B102-4EFCDF74FBDA}" type="presOf" srcId="{90083DED-63A9-46AE-A5B4-250381C2719C}" destId="{D77052B8-2B3D-4BAD-A3AE-9186F4BCE7D8}" srcOrd="1" destOrd="0" presId="urn:microsoft.com/office/officeart/2005/8/layout/pyramid1"/>
    <dgm:cxn modelId="{69CF2BE0-46F6-4B47-8597-9CF052558EF0}" type="presOf" srcId="{846E1076-8F3C-4CAB-B668-58E428B6AAD8}" destId="{DDD09DE8-6AC3-4251-A02F-708E7B79AA59}" srcOrd="0" destOrd="0" presId="urn:microsoft.com/office/officeart/2005/8/layout/pyramid1"/>
    <dgm:cxn modelId="{E7DEA9E3-640F-4527-93D1-3BC86B1FF87C}" type="presParOf" srcId="{DDD09DE8-6AC3-4251-A02F-708E7B79AA59}" destId="{3472B8F9-6220-4204-933F-E70B2F6E25F7}" srcOrd="0" destOrd="0" presId="urn:microsoft.com/office/officeart/2005/8/layout/pyramid1"/>
    <dgm:cxn modelId="{2D6F4562-36F6-42CB-A4D8-A95D9FA742A7}" type="presParOf" srcId="{3472B8F9-6220-4204-933F-E70B2F6E25F7}" destId="{CD5FD94D-F810-4692-B6AE-FC0C2BA48FE1}" srcOrd="0" destOrd="0" presId="urn:microsoft.com/office/officeart/2005/8/layout/pyramid1"/>
    <dgm:cxn modelId="{F9F82FDF-4375-4EBE-ADF5-83B2994A86F2}" type="presParOf" srcId="{3472B8F9-6220-4204-933F-E70B2F6E25F7}" destId="{D77052B8-2B3D-4BAD-A3AE-9186F4BCE7D8}" srcOrd="1" destOrd="0" presId="urn:microsoft.com/office/officeart/2005/8/layout/pyramid1"/>
    <dgm:cxn modelId="{CB3ED683-26ED-4B94-B908-7963E741F248}" type="presParOf" srcId="{DDD09DE8-6AC3-4251-A02F-708E7B79AA59}" destId="{F5901F18-D2F3-4460-8C9D-E5CFB39262B8}" srcOrd="1" destOrd="0" presId="urn:microsoft.com/office/officeart/2005/8/layout/pyramid1"/>
    <dgm:cxn modelId="{2CD2BEFF-E5CC-45C9-8FC2-C593A47F36F5}" type="presParOf" srcId="{F5901F18-D2F3-4460-8C9D-E5CFB39262B8}" destId="{A785D1CE-FC7D-4717-B973-276BF162F102}" srcOrd="0" destOrd="0" presId="urn:microsoft.com/office/officeart/2005/8/layout/pyramid1"/>
    <dgm:cxn modelId="{32FD0F43-22B7-454B-87DF-DFB462D3AEBC}" type="presParOf" srcId="{F5901F18-D2F3-4460-8C9D-E5CFB39262B8}" destId="{A3FBA48B-AA99-47B9-B6F2-A1B8639D2F40}" srcOrd="1" destOrd="0" presId="urn:microsoft.com/office/officeart/2005/8/layout/pyramid1"/>
    <dgm:cxn modelId="{FD0BA324-CB6C-45C2-9BEB-C985DF0355B0}" type="presParOf" srcId="{DDD09DE8-6AC3-4251-A02F-708E7B79AA59}" destId="{F30B023E-69C7-492B-B9DB-331BEBBCD421}" srcOrd="2" destOrd="0" presId="urn:microsoft.com/office/officeart/2005/8/layout/pyramid1"/>
    <dgm:cxn modelId="{4C53A135-C75F-411B-8B71-3441CA1CA0A7}" type="presParOf" srcId="{F30B023E-69C7-492B-B9DB-331BEBBCD421}" destId="{F2956855-C6D6-4BA4-B1EB-BBE2B767DED4}" srcOrd="0" destOrd="0" presId="urn:microsoft.com/office/officeart/2005/8/layout/pyramid1"/>
    <dgm:cxn modelId="{4DE89A73-E65B-4BDF-99A8-A39C24B5875A}" type="presParOf" srcId="{F30B023E-69C7-492B-B9DB-331BEBBCD421}" destId="{59C5D0DC-69CE-4C4B-AA81-F7375C3D3849}"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B0D0A6-EF3B-40B2-B30E-FB01A2E8657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76A96B34-D09F-4CFA-9508-6874B3E691DF}">
      <dgm:prSet phldrT="[Text]"/>
      <dgm:spPr/>
      <dgm:t>
        <a:bodyPr/>
        <a:lstStyle/>
        <a:p>
          <a:r>
            <a:rPr lang="en-US" dirty="0"/>
            <a:t>Valvular disease, heart failure or arrhythmias</a:t>
          </a:r>
          <a:endParaRPr lang="en-IN" dirty="0"/>
        </a:p>
      </dgm:t>
    </dgm:pt>
    <dgm:pt modelId="{6A98DD23-8FCF-4E7E-A7BD-32A1E347C2E8}" type="parTrans" cxnId="{2BE31FA1-1432-478E-A07F-311FAAB4A7C6}">
      <dgm:prSet/>
      <dgm:spPr/>
      <dgm:t>
        <a:bodyPr/>
        <a:lstStyle/>
        <a:p>
          <a:endParaRPr lang="en-IN"/>
        </a:p>
      </dgm:t>
    </dgm:pt>
    <dgm:pt modelId="{539E0056-11F8-4E31-85BB-ABF7B1B0EFAC}" type="sibTrans" cxnId="{2BE31FA1-1432-478E-A07F-311FAAB4A7C6}">
      <dgm:prSet/>
      <dgm:spPr/>
      <dgm:t>
        <a:bodyPr/>
        <a:lstStyle/>
        <a:p>
          <a:endParaRPr lang="en-IN"/>
        </a:p>
      </dgm:t>
    </dgm:pt>
    <dgm:pt modelId="{356D3A11-39D2-48EE-BCD4-AF1ABA8856F9}">
      <dgm:prSet phldrT="[Text]"/>
      <dgm:spPr/>
      <dgm:t>
        <a:bodyPr/>
        <a:lstStyle/>
        <a:p>
          <a:r>
            <a:rPr lang="en-US" dirty="0"/>
            <a:t>Treat according to standard AHA/ACC guidelines</a:t>
          </a:r>
          <a:endParaRPr lang="en-IN" dirty="0"/>
        </a:p>
      </dgm:t>
    </dgm:pt>
    <dgm:pt modelId="{B8EDDB11-B824-44FA-942D-FDBB19868AD7}" type="parTrans" cxnId="{A6EEE274-1E42-49D9-885A-69EB23B70DD9}">
      <dgm:prSet/>
      <dgm:spPr/>
      <dgm:t>
        <a:bodyPr/>
        <a:lstStyle/>
        <a:p>
          <a:endParaRPr lang="en-IN"/>
        </a:p>
      </dgm:t>
    </dgm:pt>
    <dgm:pt modelId="{8E685158-802B-483E-9D8B-2A9340542BBD}" type="sibTrans" cxnId="{A6EEE274-1E42-49D9-885A-69EB23B70DD9}">
      <dgm:prSet/>
      <dgm:spPr/>
      <dgm:t>
        <a:bodyPr/>
        <a:lstStyle/>
        <a:p>
          <a:endParaRPr lang="en-IN"/>
        </a:p>
      </dgm:t>
    </dgm:pt>
    <dgm:pt modelId="{822D7D74-B718-4C36-B160-C9744E6DC8CE}">
      <dgm:prSet phldrT="[Text]"/>
      <dgm:spPr/>
      <dgm:t>
        <a:bodyPr/>
        <a:lstStyle/>
        <a:p>
          <a:r>
            <a:rPr lang="en-US" dirty="0"/>
            <a:t>?Catheter </a:t>
          </a:r>
        </a:p>
        <a:p>
          <a:r>
            <a:rPr lang="en-US" dirty="0"/>
            <a:t>ablation</a:t>
          </a:r>
          <a:endParaRPr lang="en-IN" dirty="0"/>
        </a:p>
      </dgm:t>
    </dgm:pt>
    <dgm:pt modelId="{0464A0F4-188F-4FB5-A88C-70322CE51123}" type="parTrans" cxnId="{081F398B-64EA-430C-B3A4-9F2EAABE06A4}">
      <dgm:prSet/>
      <dgm:spPr/>
      <dgm:t>
        <a:bodyPr/>
        <a:lstStyle/>
        <a:p>
          <a:endParaRPr lang="en-IN"/>
        </a:p>
      </dgm:t>
    </dgm:pt>
    <dgm:pt modelId="{065F5D05-30E3-42A6-B064-2D416DE314D1}" type="sibTrans" cxnId="{081F398B-64EA-430C-B3A4-9F2EAABE06A4}">
      <dgm:prSet/>
      <dgm:spPr/>
      <dgm:t>
        <a:bodyPr/>
        <a:lstStyle/>
        <a:p>
          <a:endParaRPr lang="en-IN"/>
        </a:p>
      </dgm:t>
    </dgm:pt>
    <dgm:pt modelId="{5DE7305F-4575-4721-9746-401E8FECBD61}">
      <dgm:prSet phldrT="[Text]"/>
      <dgm:spPr/>
      <dgm:t>
        <a:bodyPr/>
        <a:lstStyle/>
        <a:p>
          <a:r>
            <a:rPr lang="en-US" dirty="0"/>
            <a:t>No guidelines </a:t>
          </a:r>
          <a:endParaRPr lang="en-IN" dirty="0"/>
        </a:p>
      </dgm:t>
    </dgm:pt>
    <dgm:pt modelId="{197A3455-CDB8-4605-B37F-A343D3D1DC33}" type="parTrans" cxnId="{9A09FADB-886F-4B56-A0CB-80EF121752C3}">
      <dgm:prSet/>
      <dgm:spPr/>
      <dgm:t>
        <a:bodyPr/>
        <a:lstStyle/>
        <a:p>
          <a:endParaRPr lang="en-IN"/>
        </a:p>
      </dgm:t>
    </dgm:pt>
    <dgm:pt modelId="{7406F43C-98C2-4CC1-994E-5FA2FABC1487}" type="sibTrans" cxnId="{9A09FADB-886F-4B56-A0CB-80EF121752C3}">
      <dgm:prSet/>
      <dgm:spPr/>
      <dgm:t>
        <a:bodyPr/>
        <a:lstStyle/>
        <a:p>
          <a:endParaRPr lang="en-IN"/>
        </a:p>
      </dgm:t>
    </dgm:pt>
    <dgm:pt modelId="{A89AF3CA-F7B6-4CA5-9257-7936CCDEE195}">
      <dgm:prSet phldrT="[Text]"/>
      <dgm:spPr/>
      <dgm:t>
        <a:bodyPr/>
        <a:lstStyle/>
        <a:p>
          <a:r>
            <a:rPr lang="en-US" dirty="0"/>
            <a:t>can be performed in patients with symptomatic, drug refractory ventricular arrhythmias</a:t>
          </a:r>
          <a:endParaRPr lang="en-IN" dirty="0"/>
        </a:p>
      </dgm:t>
    </dgm:pt>
    <dgm:pt modelId="{B8A948FC-F209-4D6A-B4DB-BBE34775C2E0}" type="parTrans" cxnId="{BC334CDB-7FF6-4231-978C-34193E5C8791}">
      <dgm:prSet/>
      <dgm:spPr/>
      <dgm:t>
        <a:bodyPr/>
        <a:lstStyle/>
        <a:p>
          <a:endParaRPr lang="en-IN"/>
        </a:p>
      </dgm:t>
    </dgm:pt>
    <dgm:pt modelId="{9E31EF7E-5723-4403-AE5E-2B612FE33F61}" type="sibTrans" cxnId="{BC334CDB-7FF6-4231-978C-34193E5C8791}">
      <dgm:prSet/>
      <dgm:spPr/>
      <dgm:t>
        <a:bodyPr/>
        <a:lstStyle/>
        <a:p>
          <a:endParaRPr lang="en-IN"/>
        </a:p>
      </dgm:t>
    </dgm:pt>
    <dgm:pt modelId="{DD93D893-1206-4A37-AE4B-01F958DFC245}">
      <dgm:prSet phldrT="[Text]"/>
      <dgm:spPr/>
      <dgm:t>
        <a:bodyPr/>
        <a:lstStyle/>
        <a:p>
          <a:r>
            <a:rPr lang="en-US" dirty="0"/>
            <a:t>ICD</a:t>
          </a:r>
          <a:endParaRPr lang="en-IN" dirty="0"/>
        </a:p>
      </dgm:t>
    </dgm:pt>
    <dgm:pt modelId="{F9F1EA77-CA05-4762-89DD-D3D0DABEA8EF}" type="parTrans" cxnId="{B5AC91D4-2447-4212-A1E7-DAC5A76C6EBD}">
      <dgm:prSet/>
      <dgm:spPr/>
      <dgm:t>
        <a:bodyPr/>
        <a:lstStyle/>
        <a:p>
          <a:endParaRPr lang="en-IN"/>
        </a:p>
      </dgm:t>
    </dgm:pt>
    <dgm:pt modelId="{64DA3B7C-C6B2-4FE6-9B53-D6FA0DF0C6B3}" type="sibTrans" cxnId="{B5AC91D4-2447-4212-A1E7-DAC5A76C6EBD}">
      <dgm:prSet/>
      <dgm:spPr/>
      <dgm:t>
        <a:bodyPr/>
        <a:lstStyle/>
        <a:p>
          <a:endParaRPr lang="en-IN"/>
        </a:p>
      </dgm:t>
    </dgm:pt>
    <dgm:pt modelId="{35D9E9F6-6295-497B-8ACE-8FDC6DAEC55D}">
      <dgm:prSet phldrT="[Text]"/>
      <dgm:spPr/>
      <dgm:t>
        <a:bodyPr/>
        <a:lstStyle/>
        <a:p>
          <a:r>
            <a:rPr lang="en-US" dirty="0"/>
            <a:t>The role of primary prevention ICD is unclear.</a:t>
          </a:r>
          <a:endParaRPr lang="en-IN" dirty="0"/>
        </a:p>
      </dgm:t>
    </dgm:pt>
    <dgm:pt modelId="{703C8CFE-903A-46F9-B5A2-844DEC8CC661}" type="parTrans" cxnId="{A904BA5C-AA9F-4B33-887E-E71EE56D13EC}">
      <dgm:prSet/>
      <dgm:spPr/>
      <dgm:t>
        <a:bodyPr/>
        <a:lstStyle/>
        <a:p>
          <a:endParaRPr lang="en-IN"/>
        </a:p>
      </dgm:t>
    </dgm:pt>
    <dgm:pt modelId="{7C60E9E2-7C4D-4FCE-B739-61100FDC4834}" type="sibTrans" cxnId="{A904BA5C-AA9F-4B33-887E-E71EE56D13EC}">
      <dgm:prSet/>
      <dgm:spPr/>
      <dgm:t>
        <a:bodyPr/>
        <a:lstStyle/>
        <a:p>
          <a:endParaRPr lang="en-IN"/>
        </a:p>
      </dgm:t>
    </dgm:pt>
    <dgm:pt modelId="{92381247-2D14-42CE-959C-0BE42E31BF93}">
      <dgm:prSet phldrT="[Text]"/>
      <dgm:spPr/>
      <dgm:t>
        <a:bodyPr/>
        <a:lstStyle/>
        <a:p>
          <a:r>
            <a:rPr lang="en-US" dirty="0"/>
            <a:t>Secondary prevention ICD is generally indicated in patients experiencing out-of-hospital cardiac arrest after reversible causes are excluded</a:t>
          </a:r>
          <a:endParaRPr lang="en-IN" dirty="0"/>
        </a:p>
      </dgm:t>
    </dgm:pt>
    <dgm:pt modelId="{E6856E2D-2698-4271-96B1-E2251D569BDD}" type="parTrans" cxnId="{BEFBFF44-58E5-4837-B4DC-4FDB265456E7}">
      <dgm:prSet/>
      <dgm:spPr/>
      <dgm:t>
        <a:bodyPr/>
        <a:lstStyle/>
        <a:p>
          <a:endParaRPr lang="en-IN"/>
        </a:p>
      </dgm:t>
    </dgm:pt>
    <dgm:pt modelId="{663CEF67-2A20-4DEE-89C3-D0D7C5035980}" type="sibTrans" cxnId="{BEFBFF44-58E5-4837-B4DC-4FDB265456E7}">
      <dgm:prSet/>
      <dgm:spPr/>
      <dgm:t>
        <a:bodyPr/>
        <a:lstStyle/>
        <a:p>
          <a:endParaRPr lang="en-IN"/>
        </a:p>
      </dgm:t>
    </dgm:pt>
    <dgm:pt modelId="{4B5D1480-4706-4A1B-92B4-2872BE0957E2}" type="pres">
      <dgm:prSet presAssocID="{40B0D0A6-EF3B-40B2-B30E-FB01A2E86574}" presName="Name0" presStyleCnt="0">
        <dgm:presLayoutVars>
          <dgm:dir/>
          <dgm:animLvl val="lvl"/>
          <dgm:resizeHandles val="exact"/>
        </dgm:presLayoutVars>
      </dgm:prSet>
      <dgm:spPr/>
    </dgm:pt>
    <dgm:pt modelId="{01DA4145-D1C7-4EE4-9288-BFF1AB958D4F}" type="pres">
      <dgm:prSet presAssocID="{76A96B34-D09F-4CFA-9508-6874B3E691DF}" presName="linNode" presStyleCnt="0"/>
      <dgm:spPr/>
    </dgm:pt>
    <dgm:pt modelId="{4DA82797-D20F-4B3A-A648-864C586F9544}" type="pres">
      <dgm:prSet presAssocID="{76A96B34-D09F-4CFA-9508-6874B3E691DF}" presName="parentText" presStyleLbl="node1" presStyleIdx="0" presStyleCnt="3">
        <dgm:presLayoutVars>
          <dgm:chMax val="1"/>
          <dgm:bulletEnabled val="1"/>
        </dgm:presLayoutVars>
      </dgm:prSet>
      <dgm:spPr/>
    </dgm:pt>
    <dgm:pt modelId="{97FAA364-A7BD-4E79-A7B7-D4C8BFBB68D5}" type="pres">
      <dgm:prSet presAssocID="{76A96B34-D09F-4CFA-9508-6874B3E691DF}" presName="descendantText" presStyleLbl="alignAccFollowNode1" presStyleIdx="0" presStyleCnt="3">
        <dgm:presLayoutVars>
          <dgm:bulletEnabled val="1"/>
        </dgm:presLayoutVars>
      </dgm:prSet>
      <dgm:spPr/>
    </dgm:pt>
    <dgm:pt modelId="{0091C9B5-C43F-4F25-8372-1C2F7FE53BB5}" type="pres">
      <dgm:prSet presAssocID="{539E0056-11F8-4E31-85BB-ABF7B1B0EFAC}" presName="sp" presStyleCnt="0"/>
      <dgm:spPr/>
    </dgm:pt>
    <dgm:pt modelId="{1BE501CD-953C-4D27-8C7A-7A291991E34C}" type="pres">
      <dgm:prSet presAssocID="{822D7D74-B718-4C36-B160-C9744E6DC8CE}" presName="linNode" presStyleCnt="0"/>
      <dgm:spPr/>
    </dgm:pt>
    <dgm:pt modelId="{1EF0BE7F-3DBD-4065-A2CC-DC4CA587B052}" type="pres">
      <dgm:prSet presAssocID="{822D7D74-B718-4C36-B160-C9744E6DC8CE}" presName="parentText" presStyleLbl="node1" presStyleIdx="1" presStyleCnt="3">
        <dgm:presLayoutVars>
          <dgm:chMax val="1"/>
          <dgm:bulletEnabled val="1"/>
        </dgm:presLayoutVars>
      </dgm:prSet>
      <dgm:spPr/>
    </dgm:pt>
    <dgm:pt modelId="{B56F8F6A-623D-4198-B592-DC810DBE6E4F}" type="pres">
      <dgm:prSet presAssocID="{822D7D74-B718-4C36-B160-C9744E6DC8CE}" presName="descendantText" presStyleLbl="alignAccFollowNode1" presStyleIdx="1" presStyleCnt="3">
        <dgm:presLayoutVars>
          <dgm:bulletEnabled val="1"/>
        </dgm:presLayoutVars>
      </dgm:prSet>
      <dgm:spPr/>
    </dgm:pt>
    <dgm:pt modelId="{722B3F3E-31C5-4070-A084-9C6133DA5B51}" type="pres">
      <dgm:prSet presAssocID="{065F5D05-30E3-42A6-B064-2D416DE314D1}" presName="sp" presStyleCnt="0"/>
      <dgm:spPr/>
    </dgm:pt>
    <dgm:pt modelId="{8BA89411-271B-42B6-ACBC-450E1C51FA09}" type="pres">
      <dgm:prSet presAssocID="{DD93D893-1206-4A37-AE4B-01F958DFC245}" presName="linNode" presStyleCnt="0"/>
      <dgm:spPr/>
    </dgm:pt>
    <dgm:pt modelId="{93639E7E-869E-4CF1-AD1F-C557E88C1166}" type="pres">
      <dgm:prSet presAssocID="{DD93D893-1206-4A37-AE4B-01F958DFC245}" presName="parentText" presStyleLbl="node1" presStyleIdx="2" presStyleCnt="3">
        <dgm:presLayoutVars>
          <dgm:chMax val="1"/>
          <dgm:bulletEnabled val="1"/>
        </dgm:presLayoutVars>
      </dgm:prSet>
      <dgm:spPr/>
    </dgm:pt>
    <dgm:pt modelId="{9D4EF103-88D2-48ED-96F2-1F98304FB001}" type="pres">
      <dgm:prSet presAssocID="{DD93D893-1206-4A37-AE4B-01F958DFC245}" presName="descendantText" presStyleLbl="alignAccFollowNode1" presStyleIdx="2" presStyleCnt="3">
        <dgm:presLayoutVars>
          <dgm:bulletEnabled val="1"/>
        </dgm:presLayoutVars>
      </dgm:prSet>
      <dgm:spPr/>
    </dgm:pt>
  </dgm:ptLst>
  <dgm:cxnLst>
    <dgm:cxn modelId="{51DC5704-FE2E-4454-9592-48F9BC0F8F4B}" type="presOf" srcId="{5DE7305F-4575-4721-9746-401E8FECBD61}" destId="{B56F8F6A-623D-4198-B592-DC810DBE6E4F}" srcOrd="0" destOrd="0" presId="urn:microsoft.com/office/officeart/2005/8/layout/vList5"/>
    <dgm:cxn modelId="{54B12B16-0E27-47F3-A9E8-9ED08453A99A}" type="presOf" srcId="{356D3A11-39D2-48EE-BCD4-AF1ABA8856F9}" destId="{97FAA364-A7BD-4E79-A7B7-D4C8BFBB68D5}" srcOrd="0" destOrd="0" presId="urn:microsoft.com/office/officeart/2005/8/layout/vList5"/>
    <dgm:cxn modelId="{659A2523-B768-4460-9448-B7281DAF2E62}" type="presOf" srcId="{92381247-2D14-42CE-959C-0BE42E31BF93}" destId="{9D4EF103-88D2-48ED-96F2-1F98304FB001}" srcOrd="0" destOrd="1" presId="urn:microsoft.com/office/officeart/2005/8/layout/vList5"/>
    <dgm:cxn modelId="{D94E6A3D-49F3-46D2-94DA-DC7A6578DA92}" type="presOf" srcId="{35D9E9F6-6295-497B-8ACE-8FDC6DAEC55D}" destId="{9D4EF103-88D2-48ED-96F2-1F98304FB001}" srcOrd="0" destOrd="0" presId="urn:microsoft.com/office/officeart/2005/8/layout/vList5"/>
    <dgm:cxn modelId="{A904BA5C-AA9F-4B33-887E-E71EE56D13EC}" srcId="{DD93D893-1206-4A37-AE4B-01F958DFC245}" destId="{35D9E9F6-6295-497B-8ACE-8FDC6DAEC55D}" srcOrd="0" destOrd="0" parTransId="{703C8CFE-903A-46F9-B5A2-844DEC8CC661}" sibTransId="{7C60E9E2-7C4D-4FCE-B739-61100FDC4834}"/>
    <dgm:cxn modelId="{BEFBFF44-58E5-4837-B4DC-4FDB265456E7}" srcId="{DD93D893-1206-4A37-AE4B-01F958DFC245}" destId="{92381247-2D14-42CE-959C-0BE42E31BF93}" srcOrd="1" destOrd="0" parTransId="{E6856E2D-2698-4271-96B1-E2251D569BDD}" sibTransId="{663CEF67-2A20-4DEE-89C3-D0D7C5035980}"/>
    <dgm:cxn modelId="{A6EEE274-1E42-49D9-885A-69EB23B70DD9}" srcId="{76A96B34-D09F-4CFA-9508-6874B3E691DF}" destId="{356D3A11-39D2-48EE-BCD4-AF1ABA8856F9}" srcOrd="0" destOrd="0" parTransId="{B8EDDB11-B824-44FA-942D-FDBB19868AD7}" sibTransId="{8E685158-802B-483E-9D8B-2A9340542BBD}"/>
    <dgm:cxn modelId="{081F398B-64EA-430C-B3A4-9F2EAABE06A4}" srcId="{40B0D0A6-EF3B-40B2-B30E-FB01A2E86574}" destId="{822D7D74-B718-4C36-B160-C9744E6DC8CE}" srcOrd="1" destOrd="0" parTransId="{0464A0F4-188F-4FB5-A88C-70322CE51123}" sibTransId="{065F5D05-30E3-42A6-B064-2D416DE314D1}"/>
    <dgm:cxn modelId="{8CBFDC96-0861-4A5E-BC40-8BAF2C402F60}" type="presOf" srcId="{DD93D893-1206-4A37-AE4B-01F958DFC245}" destId="{93639E7E-869E-4CF1-AD1F-C557E88C1166}" srcOrd="0" destOrd="0" presId="urn:microsoft.com/office/officeart/2005/8/layout/vList5"/>
    <dgm:cxn modelId="{2BE31FA1-1432-478E-A07F-311FAAB4A7C6}" srcId="{40B0D0A6-EF3B-40B2-B30E-FB01A2E86574}" destId="{76A96B34-D09F-4CFA-9508-6874B3E691DF}" srcOrd="0" destOrd="0" parTransId="{6A98DD23-8FCF-4E7E-A7BD-32A1E347C2E8}" sibTransId="{539E0056-11F8-4E31-85BB-ABF7B1B0EFAC}"/>
    <dgm:cxn modelId="{508313A9-565F-4E0C-A011-2C742E2E645B}" type="presOf" srcId="{76A96B34-D09F-4CFA-9508-6874B3E691DF}" destId="{4DA82797-D20F-4B3A-A648-864C586F9544}" srcOrd="0" destOrd="0" presId="urn:microsoft.com/office/officeart/2005/8/layout/vList5"/>
    <dgm:cxn modelId="{282318B6-4F6E-4EEC-85FC-02D9F6DDFA6F}" type="presOf" srcId="{A89AF3CA-F7B6-4CA5-9257-7936CCDEE195}" destId="{B56F8F6A-623D-4198-B592-DC810DBE6E4F}" srcOrd="0" destOrd="1" presId="urn:microsoft.com/office/officeart/2005/8/layout/vList5"/>
    <dgm:cxn modelId="{EABA53BE-3BCF-4F22-827E-5CA1B6D2C86F}" type="presOf" srcId="{40B0D0A6-EF3B-40B2-B30E-FB01A2E86574}" destId="{4B5D1480-4706-4A1B-92B4-2872BE0957E2}" srcOrd="0" destOrd="0" presId="urn:microsoft.com/office/officeart/2005/8/layout/vList5"/>
    <dgm:cxn modelId="{B5AC91D4-2447-4212-A1E7-DAC5A76C6EBD}" srcId="{40B0D0A6-EF3B-40B2-B30E-FB01A2E86574}" destId="{DD93D893-1206-4A37-AE4B-01F958DFC245}" srcOrd="2" destOrd="0" parTransId="{F9F1EA77-CA05-4762-89DD-D3D0DABEA8EF}" sibTransId="{64DA3B7C-C6B2-4FE6-9B53-D6FA0DF0C6B3}"/>
    <dgm:cxn modelId="{BC334CDB-7FF6-4231-978C-34193E5C8791}" srcId="{822D7D74-B718-4C36-B160-C9744E6DC8CE}" destId="{A89AF3CA-F7B6-4CA5-9257-7936CCDEE195}" srcOrd="1" destOrd="0" parTransId="{B8A948FC-F209-4D6A-B4DB-BBE34775C2E0}" sibTransId="{9E31EF7E-5723-4403-AE5E-2B612FE33F61}"/>
    <dgm:cxn modelId="{9A09FADB-886F-4B56-A0CB-80EF121752C3}" srcId="{822D7D74-B718-4C36-B160-C9744E6DC8CE}" destId="{5DE7305F-4575-4721-9746-401E8FECBD61}" srcOrd="0" destOrd="0" parTransId="{197A3455-CDB8-4605-B37F-A343D3D1DC33}" sibTransId="{7406F43C-98C2-4CC1-994E-5FA2FABC1487}"/>
    <dgm:cxn modelId="{5AD390E6-4043-4CD2-887F-113BC5CC40E6}" type="presOf" srcId="{822D7D74-B718-4C36-B160-C9744E6DC8CE}" destId="{1EF0BE7F-3DBD-4065-A2CC-DC4CA587B052}" srcOrd="0" destOrd="0" presId="urn:microsoft.com/office/officeart/2005/8/layout/vList5"/>
    <dgm:cxn modelId="{B64C78FF-5C0C-4DDB-98B9-F75EFE8C6A08}" type="presParOf" srcId="{4B5D1480-4706-4A1B-92B4-2872BE0957E2}" destId="{01DA4145-D1C7-4EE4-9288-BFF1AB958D4F}" srcOrd="0" destOrd="0" presId="urn:microsoft.com/office/officeart/2005/8/layout/vList5"/>
    <dgm:cxn modelId="{D7799E77-FF80-46D2-9B61-0B617E73505F}" type="presParOf" srcId="{01DA4145-D1C7-4EE4-9288-BFF1AB958D4F}" destId="{4DA82797-D20F-4B3A-A648-864C586F9544}" srcOrd="0" destOrd="0" presId="urn:microsoft.com/office/officeart/2005/8/layout/vList5"/>
    <dgm:cxn modelId="{15EB8CC4-2EEE-4C7E-B268-1AE325385F0A}" type="presParOf" srcId="{01DA4145-D1C7-4EE4-9288-BFF1AB958D4F}" destId="{97FAA364-A7BD-4E79-A7B7-D4C8BFBB68D5}" srcOrd="1" destOrd="0" presId="urn:microsoft.com/office/officeart/2005/8/layout/vList5"/>
    <dgm:cxn modelId="{D69BBEF4-5F22-4B8D-94F7-8B39C4C3FBFB}" type="presParOf" srcId="{4B5D1480-4706-4A1B-92B4-2872BE0957E2}" destId="{0091C9B5-C43F-4F25-8372-1C2F7FE53BB5}" srcOrd="1" destOrd="0" presId="urn:microsoft.com/office/officeart/2005/8/layout/vList5"/>
    <dgm:cxn modelId="{70D280E0-CC2A-4348-9826-2707AD67238E}" type="presParOf" srcId="{4B5D1480-4706-4A1B-92B4-2872BE0957E2}" destId="{1BE501CD-953C-4D27-8C7A-7A291991E34C}" srcOrd="2" destOrd="0" presId="urn:microsoft.com/office/officeart/2005/8/layout/vList5"/>
    <dgm:cxn modelId="{4EFB1E99-8D9B-4549-83C5-B207084BAF3D}" type="presParOf" srcId="{1BE501CD-953C-4D27-8C7A-7A291991E34C}" destId="{1EF0BE7F-3DBD-4065-A2CC-DC4CA587B052}" srcOrd="0" destOrd="0" presId="urn:microsoft.com/office/officeart/2005/8/layout/vList5"/>
    <dgm:cxn modelId="{D247399F-9037-4F0D-8529-9FFC2EB6B065}" type="presParOf" srcId="{1BE501CD-953C-4D27-8C7A-7A291991E34C}" destId="{B56F8F6A-623D-4198-B592-DC810DBE6E4F}" srcOrd="1" destOrd="0" presId="urn:microsoft.com/office/officeart/2005/8/layout/vList5"/>
    <dgm:cxn modelId="{FDCFF459-8D61-45D5-BB41-FDA257282FC6}" type="presParOf" srcId="{4B5D1480-4706-4A1B-92B4-2872BE0957E2}" destId="{722B3F3E-31C5-4070-A084-9C6133DA5B51}" srcOrd="3" destOrd="0" presId="urn:microsoft.com/office/officeart/2005/8/layout/vList5"/>
    <dgm:cxn modelId="{9D56C69C-FCED-4233-808E-EB6C620520E3}" type="presParOf" srcId="{4B5D1480-4706-4A1B-92B4-2872BE0957E2}" destId="{8BA89411-271B-42B6-ACBC-450E1C51FA09}" srcOrd="4" destOrd="0" presId="urn:microsoft.com/office/officeart/2005/8/layout/vList5"/>
    <dgm:cxn modelId="{53316F70-9DEC-417A-B052-2B54E12D1572}" type="presParOf" srcId="{8BA89411-271B-42B6-ACBC-450E1C51FA09}" destId="{93639E7E-869E-4CF1-AD1F-C557E88C1166}" srcOrd="0" destOrd="0" presId="urn:microsoft.com/office/officeart/2005/8/layout/vList5"/>
    <dgm:cxn modelId="{4700F65E-1C46-4C3A-B3FC-E7B2C6B1E6D1}" type="presParOf" srcId="{8BA89411-271B-42B6-ACBC-450E1C51FA09}" destId="{9D4EF103-88D2-48ED-96F2-1F98304FB00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2DF2E-568B-4583-AA27-8B576D00A255}">
      <dsp:nvSpPr>
        <dsp:cNvPr id="0" name=""/>
        <dsp:cNvSpPr/>
      </dsp:nvSpPr>
      <dsp:spPr>
        <a:xfrm>
          <a:off x="4205580" y="1970808"/>
          <a:ext cx="2616048" cy="26562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400300">
            <a:lnSpc>
              <a:spcPct val="90000"/>
            </a:lnSpc>
            <a:spcBef>
              <a:spcPct val="0"/>
            </a:spcBef>
            <a:spcAft>
              <a:spcPct val="35000"/>
            </a:spcAft>
            <a:buNone/>
          </a:pPr>
          <a:r>
            <a:rPr lang="en-IN" sz="5400" kern="1200" dirty="0"/>
            <a:t>MAD</a:t>
          </a:r>
        </a:p>
      </dsp:txBody>
      <dsp:txXfrm>
        <a:off x="4333285" y="2098513"/>
        <a:ext cx="2360638" cy="2400842"/>
      </dsp:txXfrm>
    </dsp:sp>
    <dsp:sp modelId="{CC70E2FB-A03F-4317-905C-2C17C53EA6FB}">
      <dsp:nvSpPr>
        <dsp:cNvPr id="0" name=""/>
        <dsp:cNvSpPr/>
      </dsp:nvSpPr>
      <dsp:spPr>
        <a:xfrm rot="16200000">
          <a:off x="5415576" y="1872780"/>
          <a:ext cx="196055" cy="0"/>
        </a:xfrm>
        <a:custGeom>
          <a:avLst/>
          <a:gdLst/>
          <a:ahLst/>
          <a:cxnLst/>
          <a:rect l="0" t="0" r="0" b="0"/>
          <a:pathLst>
            <a:path>
              <a:moveTo>
                <a:pt x="0" y="0"/>
              </a:moveTo>
              <a:lnTo>
                <a:pt x="196055"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E3812F-FC52-4E1D-842D-55926AA01CB4}">
      <dsp:nvSpPr>
        <dsp:cNvPr id="0" name=""/>
        <dsp:cNvSpPr/>
      </dsp:nvSpPr>
      <dsp:spPr>
        <a:xfrm>
          <a:off x="4175472" y="-89075"/>
          <a:ext cx="2676264" cy="18638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IN" sz="3200" kern="1200" dirty="0"/>
            <a:t>Precedes &amp;</a:t>
          </a:r>
        </a:p>
        <a:p>
          <a:pPr marL="0" lvl="0" indent="0" algn="ctr" defTabSz="1422400">
            <a:lnSpc>
              <a:spcPct val="90000"/>
            </a:lnSpc>
            <a:spcBef>
              <a:spcPct val="0"/>
            </a:spcBef>
            <a:spcAft>
              <a:spcPct val="35000"/>
            </a:spcAft>
            <a:buNone/>
          </a:pPr>
          <a:r>
            <a:rPr lang="en-IN" sz="3200" kern="1200" dirty="0"/>
            <a:t>Causes MVP</a:t>
          </a:r>
        </a:p>
      </dsp:txBody>
      <dsp:txXfrm>
        <a:off x="4266457" y="1910"/>
        <a:ext cx="2494294" cy="1681858"/>
      </dsp:txXfrm>
    </dsp:sp>
    <dsp:sp modelId="{894C9545-7951-4E94-9AC4-38B3F02F4B9A}">
      <dsp:nvSpPr>
        <dsp:cNvPr id="0" name=""/>
        <dsp:cNvSpPr/>
      </dsp:nvSpPr>
      <dsp:spPr>
        <a:xfrm rot="1110960">
          <a:off x="6805620" y="3835205"/>
          <a:ext cx="618486" cy="0"/>
        </a:xfrm>
        <a:custGeom>
          <a:avLst/>
          <a:gdLst/>
          <a:ahLst/>
          <a:cxnLst/>
          <a:rect l="0" t="0" r="0" b="0"/>
          <a:pathLst>
            <a:path>
              <a:moveTo>
                <a:pt x="0" y="0"/>
              </a:moveTo>
              <a:lnTo>
                <a:pt x="618486"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8651F5-0CDF-4FBF-95D0-35B074A89181}">
      <dsp:nvSpPr>
        <dsp:cNvPr id="0" name=""/>
        <dsp:cNvSpPr/>
      </dsp:nvSpPr>
      <dsp:spPr>
        <a:xfrm>
          <a:off x="7408099" y="3471171"/>
          <a:ext cx="2557927" cy="17811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IN" sz="2800" kern="1200" dirty="0"/>
            <a:t>Independent of MVP</a:t>
          </a:r>
        </a:p>
      </dsp:txBody>
      <dsp:txXfrm>
        <a:off x="7495047" y="3558119"/>
        <a:ext cx="2384031" cy="1607249"/>
      </dsp:txXfrm>
    </dsp:sp>
    <dsp:sp modelId="{C999D7A4-5AD4-44AE-9801-DAD2DC765322}">
      <dsp:nvSpPr>
        <dsp:cNvPr id="0" name=""/>
        <dsp:cNvSpPr/>
      </dsp:nvSpPr>
      <dsp:spPr>
        <a:xfrm rot="9531180">
          <a:off x="3820853" y="3876707"/>
          <a:ext cx="398132" cy="0"/>
        </a:xfrm>
        <a:custGeom>
          <a:avLst/>
          <a:gdLst/>
          <a:ahLst/>
          <a:cxnLst/>
          <a:rect l="0" t="0" r="0" b="0"/>
          <a:pathLst>
            <a:path>
              <a:moveTo>
                <a:pt x="0" y="0"/>
              </a:moveTo>
              <a:lnTo>
                <a:pt x="398132"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D634C9-293F-48A9-85E1-46D7A6C696CC}">
      <dsp:nvSpPr>
        <dsp:cNvPr id="0" name=""/>
        <dsp:cNvSpPr/>
      </dsp:nvSpPr>
      <dsp:spPr>
        <a:xfrm>
          <a:off x="1341685" y="3597155"/>
          <a:ext cx="2492573" cy="1666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IN" sz="3200" kern="1200" dirty="0"/>
            <a:t>Is a </a:t>
          </a:r>
          <a:r>
            <a:rPr lang="en-IN" sz="3200" kern="1200" dirty="0" err="1"/>
            <a:t>byproduct</a:t>
          </a:r>
          <a:r>
            <a:rPr lang="en-IN" sz="3200" kern="1200" dirty="0"/>
            <a:t> of MVP</a:t>
          </a:r>
        </a:p>
      </dsp:txBody>
      <dsp:txXfrm>
        <a:off x="1423056" y="3678526"/>
        <a:ext cx="2329831" cy="1504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49FD5-FD4C-4634-9852-892C0DA1ADD9}">
      <dsp:nvSpPr>
        <dsp:cNvPr id="0" name=""/>
        <dsp:cNvSpPr/>
      </dsp:nvSpPr>
      <dsp:spPr>
        <a:xfrm>
          <a:off x="2032000" y="4294293"/>
          <a:ext cx="4003040" cy="0"/>
        </a:xfrm>
        <a:prstGeom prst="line">
          <a:avLst/>
        </a:pr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1B4F9E-5F57-4B22-8FC0-66C24BE107CA}">
      <dsp:nvSpPr>
        <dsp:cNvPr id="0" name=""/>
        <dsp:cNvSpPr/>
      </dsp:nvSpPr>
      <dsp:spPr>
        <a:xfrm>
          <a:off x="2032000" y="3306741"/>
          <a:ext cx="3332479" cy="0"/>
        </a:xfrm>
        <a:prstGeom prst="line">
          <a:avLst/>
        </a:pr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2DCD6C-5E08-45EA-853C-4550BAD54291}">
      <dsp:nvSpPr>
        <dsp:cNvPr id="0" name=""/>
        <dsp:cNvSpPr/>
      </dsp:nvSpPr>
      <dsp:spPr>
        <a:xfrm>
          <a:off x="2032000" y="2111925"/>
          <a:ext cx="3332479" cy="0"/>
        </a:xfrm>
        <a:prstGeom prst="line">
          <a:avLst/>
        </a:pr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E37228-8D2D-4EC0-939D-E01B5ECC7EC0}">
      <dsp:nvSpPr>
        <dsp:cNvPr id="0" name=""/>
        <dsp:cNvSpPr/>
      </dsp:nvSpPr>
      <dsp:spPr>
        <a:xfrm>
          <a:off x="2032000" y="1124373"/>
          <a:ext cx="4003040" cy="0"/>
        </a:xfrm>
        <a:prstGeom prst="line">
          <a:avLst/>
        </a:pr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7F1F467-17FF-40C5-962F-B780B70CBA41}">
      <dsp:nvSpPr>
        <dsp:cNvPr id="0" name=""/>
        <dsp:cNvSpPr/>
      </dsp:nvSpPr>
      <dsp:spPr>
        <a:xfrm>
          <a:off x="0" y="677333"/>
          <a:ext cx="4064000" cy="4064000"/>
        </a:xfrm>
        <a:prstGeom prst="ellipse">
          <a:avLst/>
        </a:prstGeom>
        <a:blipFill rotWithShape="1">
          <a:blip xmlns:r="http://schemas.openxmlformats.org/officeDocument/2006/relationships" r:embed="rId1"/>
          <a:srcRect/>
          <a:stretch>
            <a:fillRect l="-74000" r="-74000"/>
          </a:stretch>
        </a:blipFill>
        <a:ln>
          <a:noFill/>
        </a:ln>
        <a:effectLst>
          <a:outerShdw blurRad="50800" dist="38100" dir="5400000" sy="96000" rotWithShape="0">
            <a:srgbClr val="000000">
              <a:alpha val="54000"/>
            </a:srgbClr>
          </a:outerShdw>
        </a:effectLst>
      </dsp:spPr>
      <dsp:style>
        <a:lnRef idx="0">
          <a:scrgbClr r="0" g="0" b="0"/>
        </a:lnRef>
        <a:fillRef idx="1">
          <a:scrgbClr r="0" g="0" b="0"/>
        </a:fillRef>
        <a:effectRef idx="2">
          <a:scrgbClr r="0" g="0" b="0"/>
        </a:effectRef>
        <a:fontRef idx="minor"/>
      </dsp:style>
    </dsp:sp>
    <dsp:sp modelId="{628FAE25-98AB-455B-B3CF-782087DB0633}">
      <dsp:nvSpPr>
        <dsp:cNvPr id="0" name=""/>
        <dsp:cNvSpPr/>
      </dsp:nvSpPr>
      <dsp:spPr>
        <a:xfrm>
          <a:off x="731520" y="2835317"/>
          <a:ext cx="2600960" cy="1341120"/>
        </a:xfrm>
        <a:prstGeom prst="rect">
          <a:avLst/>
        </a:prstGeom>
        <a:noFill/>
        <a:ln>
          <a:noFill/>
        </a:ln>
        <a:effectLst>
          <a:outerShdw blurRad="50800" dist="38100" dir="5400000" sy="96000" rotWithShape="0">
            <a:srgbClr val="000000">
              <a:alpha val="54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IN" sz="6500" kern="1200"/>
        </a:p>
      </dsp:txBody>
      <dsp:txXfrm>
        <a:off x="731520" y="2835317"/>
        <a:ext cx="2600960" cy="1341120"/>
      </dsp:txXfrm>
    </dsp:sp>
    <dsp:sp modelId="{2030B220-4AB2-448A-BFD4-0465047C85DF}">
      <dsp:nvSpPr>
        <dsp:cNvPr id="0" name=""/>
        <dsp:cNvSpPr/>
      </dsp:nvSpPr>
      <dsp:spPr>
        <a:xfrm>
          <a:off x="5588000" y="677333"/>
          <a:ext cx="894080" cy="894080"/>
        </a:xfrm>
        <a:prstGeom prst="ellipse">
          <a:avLst/>
        </a:prstGeom>
        <a:blipFill>
          <a:blip xmlns:r="http://schemas.openxmlformats.org/officeDocument/2006/relationships" r:embed="rId2"/>
          <a:srcRect/>
          <a:stretch>
            <a:fillRect l="-8000" r="-8000"/>
          </a:stretch>
        </a:blipFill>
        <a:ln>
          <a:noFill/>
        </a:ln>
        <a:effectLst>
          <a:outerShdw blurRad="50800" dist="38100" dir="5400000" sy="96000" rotWithShape="0">
            <a:srgbClr val="000000">
              <a:alpha val="54000"/>
            </a:srgbClr>
          </a:outerShdw>
        </a:effectLst>
      </dsp:spPr>
      <dsp:style>
        <a:lnRef idx="0">
          <a:scrgbClr r="0" g="0" b="0"/>
        </a:lnRef>
        <a:fillRef idx="1">
          <a:scrgbClr r="0" g="0" b="0"/>
        </a:fillRef>
        <a:effectRef idx="2">
          <a:scrgbClr r="0" g="0" b="0"/>
        </a:effectRef>
        <a:fontRef idx="minor"/>
      </dsp:style>
    </dsp:sp>
    <dsp:sp modelId="{30195CBD-087B-42CE-903A-A70011A6AB0C}">
      <dsp:nvSpPr>
        <dsp:cNvPr id="0" name=""/>
        <dsp:cNvSpPr/>
      </dsp:nvSpPr>
      <dsp:spPr>
        <a:xfrm>
          <a:off x="6502526" y="711639"/>
          <a:ext cx="812672" cy="894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anchor="ctr" anchorCtr="0">
          <a:noAutofit/>
        </a:bodyPr>
        <a:lstStyle/>
        <a:p>
          <a:pPr marL="0" lvl="0" indent="0" algn="l" defTabSz="1111250">
            <a:lnSpc>
              <a:spcPct val="90000"/>
            </a:lnSpc>
            <a:spcBef>
              <a:spcPct val="0"/>
            </a:spcBef>
            <a:spcAft>
              <a:spcPct val="35000"/>
            </a:spcAft>
            <a:buNone/>
          </a:pPr>
          <a:r>
            <a:rPr lang="en-IN" sz="2500" kern="1200" dirty="0"/>
            <a:t>TEE</a:t>
          </a:r>
        </a:p>
      </dsp:txBody>
      <dsp:txXfrm>
        <a:off x="6502526" y="711639"/>
        <a:ext cx="812672" cy="894080"/>
      </dsp:txXfrm>
    </dsp:sp>
    <dsp:sp modelId="{E083CF19-5E14-41B3-9C2C-2983604529DF}">
      <dsp:nvSpPr>
        <dsp:cNvPr id="0" name=""/>
        <dsp:cNvSpPr/>
      </dsp:nvSpPr>
      <dsp:spPr>
        <a:xfrm>
          <a:off x="5031739" y="1605724"/>
          <a:ext cx="894080" cy="894080"/>
        </a:xfrm>
        <a:prstGeom prst="ellipse">
          <a:avLst/>
        </a:prstGeom>
        <a:blipFill>
          <a:blip xmlns:r="http://schemas.openxmlformats.org/officeDocument/2006/relationships" r:embed="rId3"/>
          <a:srcRect/>
          <a:stretch>
            <a:fillRect l="-17000" r="-17000"/>
          </a:stretch>
        </a:blipFill>
        <a:ln>
          <a:noFill/>
        </a:ln>
        <a:effectLst>
          <a:outerShdw blurRad="50800" dist="38100" dir="5400000" sy="96000" rotWithShape="0">
            <a:srgbClr val="000000">
              <a:alpha val="54000"/>
            </a:srgbClr>
          </a:outerShdw>
        </a:effectLst>
      </dsp:spPr>
      <dsp:style>
        <a:lnRef idx="0">
          <a:scrgbClr r="0" g="0" b="0"/>
        </a:lnRef>
        <a:fillRef idx="1">
          <a:scrgbClr r="0" g="0" b="0"/>
        </a:fillRef>
        <a:effectRef idx="2">
          <a:scrgbClr r="0" g="0" b="0"/>
        </a:effectRef>
        <a:fontRef idx="minor"/>
      </dsp:style>
    </dsp:sp>
    <dsp:sp modelId="{956B71B8-5EA9-45CC-B48B-284A507C4230}">
      <dsp:nvSpPr>
        <dsp:cNvPr id="0" name=""/>
        <dsp:cNvSpPr/>
      </dsp:nvSpPr>
      <dsp:spPr>
        <a:xfrm>
          <a:off x="5811519" y="1664885"/>
          <a:ext cx="231648" cy="894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anchor="ctr" anchorCtr="0">
          <a:noAutofit/>
        </a:bodyPr>
        <a:lstStyle/>
        <a:p>
          <a:pPr marL="0" lvl="0" indent="0" algn="l" defTabSz="1111250">
            <a:lnSpc>
              <a:spcPct val="90000"/>
            </a:lnSpc>
            <a:spcBef>
              <a:spcPct val="0"/>
            </a:spcBef>
            <a:spcAft>
              <a:spcPct val="35000"/>
            </a:spcAft>
            <a:buNone/>
          </a:pPr>
          <a:endParaRPr lang="en-IN" sz="2500" kern="1200"/>
        </a:p>
      </dsp:txBody>
      <dsp:txXfrm>
        <a:off x="5811519" y="1664885"/>
        <a:ext cx="231648" cy="894080"/>
      </dsp:txXfrm>
    </dsp:sp>
    <dsp:sp modelId="{A8211582-6979-4DC9-A4C2-0B332C042F70}">
      <dsp:nvSpPr>
        <dsp:cNvPr id="0" name=""/>
        <dsp:cNvSpPr/>
      </dsp:nvSpPr>
      <dsp:spPr>
        <a:xfrm>
          <a:off x="4917439" y="2859701"/>
          <a:ext cx="894080" cy="894080"/>
        </a:xfrm>
        <a:prstGeom prst="ellipse">
          <a:avLst/>
        </a:prstGeom>
        <a:blipFill>
          <a:blip xmlns:r="http://schemas.openxmlformats.org/officeDocument/2006/relationships" r:embed="rId4"/>
          <a:srcRect/>
          <a:stretch>
            <a:fillRect l="-52000" r="-52000"/>
          </a:stretch>
        </a:blipFill>
        <a:ln>
          <a:noFill/>
        </a:ln>
        <a:effectLst>
          <a:outerShdw blurRad="50800" dist="38100" dir="5400000" sy="96000" rotWithShape="0">
            <a:srgbClr val="000000">
              <a:alpha val="54000"/>
            </a:srgbClr>
          </a:outerShdw>
        </a:effectLst>
      </dsp:spPr>
      <dsp:style>
        <a:lnRef idx="0">
          <a:scrgbClr r="0" g="0" b="0"/>
        </a:lnRef>
        <a:fillRef idx="1">
          <a:scrgbClr r="0" g="0" b="0"/>
        </a:fillRef>
        <a:effectRef idx="2">
          <a:scrgbClr r="0" g="0" b="0"/>
        </a:effectRef>
        <a:fontRef idx="minor"/>
      </dsp:style>
    </dsp:sp>
    <dsp:sp modelId="{8CA17B4D-41BA-41B8-AE65-A0DF3C6C9055}">
      <dsp:nvSpPr>
        <dsp:cNvPr id="0" name=""/>
        <dsp:cNvSpPr/>
      </dsp:nvSpPr>
      <dsp:spPr>
        <a:xfrm>
          <a:off x="5811519" y="2859701"/>
          <a:ext cx="948309" cy="894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anchor="ctr" anchorCtr="0">
          <a:noAutofit/>
        </a:bodyPr>
        <a:lstStyle/>
        <a:p>
          <a:pPr marL="0" lvl="0" indent="0" algn="l" defTabSz="1111250">
            <a:lnSpc>
              <a:spcPct val="90000"/>
            </a:lnSpc>
            <a:spcBef>
              <a:spcPct val="0"/>
            </a:spcBef>
            <a:spcAft>
              <a:spcPct val="35000"/>
            </a:spcAft>
            <a:buNone/>
          </a:pPr>
          <a:r>
            <a:rPr lang="en-IN" sz="2500" kern="1200" dirty="0"/>
            <a:t>CMR</a:t>
          </a:r>
        </a:p>
      </dsp:txBody>
      <dsp:txXfrm>
        <a:off x="5811519" y="2859701"/>
        <a:ext cx="948309" cy="894080"/>
      </dsp:txXfrm>
    </dsp:sp>
    <dsp:sp modelId="{2979058B-4EB0-4143-803B-8C9FAB59C5C2}">
      <dsp:nvSpPr>
        <dsp:cNvPr id="0" name=""/>
        <dsp:cNvSpPr/>
      </dsp:nvSpPr>
      <dsp:spPr>
        <a:xfrm>
          <a:off x="5588000" y="3847253"/>
          <a:ext cx="894080" cy="894080"/>
        </a:xfrm>
        <a:prstGeom prst="ellipse">
          <a:avLst/>
        </a:prstGeom>
        <a:blipFill>
          <a:blip xmlns:r="http://schemas.openxmlformats.org/officeDocument/2006/relationships" r:embed="rId5"/>
          <a:srcRect/>
          <a:stretch>
            <a:fillRect l="-37000" r="-37000"/>
          </a:stretch>
        </a:blipFill>
        <a:ln>
          <a:noFill/>
        </a:ln>
        <a:effectLst>
          <a:outerShdw blurRad="50800" dist="38100" dir="5400000" sy="96000" rotWithShape="0">
            <a:srgbClr val="000000">
              <a:alpha val="54000"/>
            </a:srgbClr>
          </a:outerShdw>
        </a:effectLst>
      </dsp:spPr>
      <dsp:style>
        <a:lnRef idx="0">
          <a:scrgbClr r="0" g="0" b="0"/>
        </a:lnRef>
        <a:fillRef idx="1">
          <a:scrgbClr r="0" g="0" b="0"/>
        </a:fillRef>
        <a:effectRef idx="2">
          <a:scrgbClr r="0" g="0" b="0"/>
        </a:effectRef>
        <a:fontRef idx="minor"/>
      </dsp:style>
    </dsp:sp>
    <dsp:sp modelId="{D9B04507-3028-4586-BE39-AC93A45EEA91}">
      <dsp:nvSpPr>
        <dsp:cNvPr id="0" name=""/>
        <dsp:cNvSpPr/>
      </dsp:nvSpPr>
      <dsp:spPr>
        <a:xfrm>
          <a:off x="6482080" y="3847253"/>
          <a:ext cx="1645919" cy="894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anchor="ctr" anchorCtr="0">
          <a:noAutofit/>
        </a:bodyPr>
        <a:lstStyle/>
        <a:p>
          <a:pPr marL="0" lvl="0" indent="0" algn="l" defTabSz="1111250">
            <a:lnSpc>
              <a:spcPct val="90000"/>
            </a:lnSpc>
            <a:spcBef>
              <a:spcPct val="0"/>
            </a:spcBef>
            <a:spcAft>
              <a:spcPct val="35000"/>
            </a:spcAft>
            <a:buNone/>
          </a:pPr>
          <a:r>
            <a:rPr lang="en-IN" sz="2500" kern="1200" dirty="0"/>
            <a:t>CARDIAC CT</a:t>
          </a:r>
        </a:p>
      </dsp:txBody>
      <dsp:txXfrm>
        <a:off x="6482080" y="3847253"/>
        <a:ext cx="1645919" cy="894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FD94D-F810-4692-B6AE-FC0C2BA48FE1}">
      <dsp:nvSpPr>
        <dsp:cNvPr id="0" name=""/>
        <dsp:cNvSpPr/>
      </dsp:nvSpPr>
      <dsp:spPr>
        <a:xfrm>
          <a:off x="2966411" y="0"/>
          <a:ext cx="2966412" cy="1542729"/>
        </a:xfrm>
        <a:prstGeom prst="trapezoid">
          <a:avLst>
            <a:gd name="adj" fmla="val 9614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IN" sz="3200" kern="1200" dirty="0"/>
            <a:t>EP </a:t>
          </a:r>
        </a:p>
        <a:p>
          <a:pPr marL="0" lvl="0" indent="0" algn="ctr" defTabSz="1422400">
            <a:lnSpc>
              <a:spcPct val="90000"/>
            </a:lnSpc>
            <a:spcBef>
              <a:spcPct val="0"/>
            </a:spcBef>
            <a:spcAft>
              <a:spcPct val="35000"/>
            </a:spcAft>
            <a:buNone/>
          </a:pPr>
          <a:r>
            <a:rPr lang="en-IN" sz="3200" kern="1200" dirty="0"/>
            <a:t>study</a:t>
          </a:r>
        </a:p>
      </dsp:txBody>
      <dsp:txXfrm>
        <a:off x="2966411" y="0"/>
        <a:ext cx="2966412" cy="1542729"/>
      </dsp:txXfrm>
    </dsp:sp>
    <dsp:sp modelId="{A785D1CE-FC7D-4717-B973-276BF162F102}">
      <dsp:nvSpPr>
        <dsp:cNvPr id="0" name=""/>
        <dsp:cNvSpPr/>
      </dsp:nvSpPr>
      <dsp:spPr>
        <a:xfrm>
          <a:off x="1483205" y="1542729"/>
          <a:ext cx="5932824" cy="1542729"/>
        </a:xfrm>
        <a:prstGeom prst="trapezoid">
          <a:avLst>
            <a:gd name="adj" fmla="val 9614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IN" sz="4000" kern="1200" dirty="0"/>
            <a:t>CMR </a:t>
          </a:r>
        </a:p>
      </dsp:txBody>
      <dsp:txXfrm>
        <a:off x="2521450" y="1542729"/>
        <a:ext cx="3856335" cy="1542729"/>
      </dsp:txXfrm>
    </dsp:sp>
    <dsp:sp modelId="{F2956855-C6D6-4BA4-B1EB-BBE2B767DED4}">
      <dsp:nvSpPr>
        <dsp:cNvPr id="0" name=""/>
        <dsp:cNvSpPr/>
      </dsp:nvSpPr>
      <dsp:spPr>
        <a:xfrm>
          <a:off x="0" y="3085458"/>
          <a:ext cx="8899236" cy="1542729"/>
        </a:xfrm>
        <a:prstGeom prst="trapezoid">
          <a:avLst>
            <a:gd name="adj" fmla="val 9614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Rhythm monitoring </a:t>
          </a:r>
          <a:endParaRPr lang="en-IN" sz="4000" kern="1200" dirty="0"/>
        </a:p>
      </dsp:txBody>
      <dsp:txXfrm>
        <a:off x="1557366" y="3085458"/>
        <a:ext cx="5784503" cy="15427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AA364-A7BD-4E79-A7B7-D4C8BFBB68D5}">
      <dsp:nvSpPr>
        <dsp:cNvPr id="0" name=""/>
        <dsp:cNvSpPr/>
      </dsp:nvSpPr>
      <dsp:spPr>
        <a:xfrm rot="5400000">
          <a:off x="7422961" y="-2946093"/>
          <a:ext cx="1397000" cy="7643728"/>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Treat according to standard AHA/ACC guidelines</a:t>
          </a:r>
          <a:endParaRPr lang="en-IN" sz="2100" kern="1200" dirty="0"/>
        </a:p>
      </dsp:txBody>
      <dsp:txXfrm rot="-5400000">
        <a:off x="4299597" y="245467"/>
        <a:ext cx="7575532" cy="1260608"/>
      </dsp:txXfrm>
    </dsp:sp>
    <dsp:sp modelId="{4DA82797-D20F-4B3A-A648-864C586F9544}">
      <dsp:nvSpPr>
        <dsp:cNvPr id="0" name=""/>
        <dsp:cNvSpPr/>
      </dsp:nvSpPr>
      <dsp:spPr>
        <a:xfrm>
          <a:off x="0" y="2645"/>
          <a:ext cx="4299597" cy="1746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Valvular disease, heart failure or arrhythmias</a:t>
          </a:r>
          <a:endParaRPr lang="en-IN" sz="3500" kern="1200" dirty="0"/>
        </a:p>
      </dsp:txBody>
      <dsp:txXfrm>
        <a:off x="85245" y="87890"/>
        <a:ext cx="4129107" cy="1575760"/>
      </dsp:txXfrm>
    </dsp:sp>
    <dsp:sp modelId="{B56F8F6A-623D-4198-B592-DC810DBE6E4F}">
      <dsp:nvSpPr>
        <dsp:cNvPr id="0" name=""/>
        <dsp:cNvSpPr/>
      </dsp:nvSpPr>
      <dsp:spPr>
        <a:xfrm rot="5400000">
          <a:off x="7422961" y="-1112530"/>
          <a:ext cx="1397000" cy="7643728"/>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No guidelines </a:t>
          </a:r>
          <a:endParaRPr lang="en-IN" sz="2100" kern="1200" dirty="0"/>
        </a:p>
        <a:p>
          <a:pPr marL="228600" lvl="1" indent="-228600" algn="l" defTabSz="933450">
            <a:lnSpc>
              <a:spcPct val="90000"/>
            </a:lnSpc>
            <a:spcBef>
              <a:spcPct val="0"/>
            </a:spcBef>
            <a:spcAft>
              <a:spcPct val="15000"/>
            </a:spcAft>
            <a:buChar char="•"/>
          </a:pPr>
          <a:r>
            <a:rPr lang="en-US" sz="2100" kern="1200" dirty="0"/>
            <a:t>can be performed in patients with symptomatic, drug refractory ventricular arrhythmias</a:t>
          </a:r>
          <a:endParaRPr lang="en-IN" sz="2100" kern="1200" dirty="0"/>
        </a:p>
      </dsp:txBody>
      <dsp:txXfrm rot="-5400000">
        <a:off x="4299597" y="2079030"/>
        <a:ext cx="7575532" cy="1260608"/>
      </dsp:txXfrm>
    </dsp:sp>
    <dsp:sp modelId="{1EF0BE7F-3DBD-4065-A2CC-DC4CA587B052}">
      <dsp:nvSpPr>
        <dsp:cNvPr id="0" name=""/>
        <dsp:cNvSpPr/>
      </dsp:nvSpPr>
      <dsp:spPr>
        <a:xfrm>
          <a:off x="0" y="1836208"/>
          <a:ext cx="4299597" cy="1746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?Catheter </a:t>
          </a:r>
        </a:p>
        <a:p>
          <a:pPr marL="0" lvl="0" indent="0" algn="ctr" defTabSz="1555750">
            <a:lnSpc>
              <a:spcPct val="90000"/>
            </a:lnSpc>
            <a:spcBef>
              <a:spcPct val="0"/>
            </a:spcBef>
            <a:spcAft>
              <a:spcPct val="35000"/>
            </a:spcAft>
            <a:buNone/>
          </a:pPr>
          <a:r>
            <a:rPr lang="en-US" sz="3500" kern="1200" dirty="0"/>
            <a:t>ablation</a:t>
          </a:r>
          <a:endParaRPr lang="en-IN" sz="3500" kern="1200" dirty="0"/>
        </a:p>
      </dsp:txBody>
      <dsp:txXfrm>
        <a:off x="85245" y="1921453"/>
        <a:ext cx="4129107" cy="1575760"/>
      </dsp:txXfrm>
    </dsp:sp>
    <dsp:sp modelId="{9D4EF103-88D2-48ED-96F2-1F98304FB001}">
      <dsp:nvSpPr>
        <dsp:cNvPr id="0" name=""/>
        <dsp:cNvSpPr/>
      </dsp:nvSpPr>
      <dsp:spPr>
        <a:xfrm rot="5400000">
          <a:off x="7422961" y="721031"/>
          <a:ext cx="1397000" cy="7643728"/>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The role of primary prevention ICD is unclear.</a:t>
          </a:r>
          <a:endParaRPr lang="en-IN" sz="2100" kern="1200" dirty="0"/>
        </a:p>
        <a:p>
          <a:pPr marL="228600" lvl="1" indent="-228600" algn="l" defTabSz="933450">
            <a:lnSpc>
              <a:spcPct val="90000"/>
            </a:lnSpc>
            <a:spcBef>
              <a:spcPct val="0"/>
            </a:spcBef>
            <a:spcAft>
              <a:spcPct val="15000"/>
            </a:spcAft>
            <a:buChar char="•"/>
          </a:pPr>
          <a:r>
            <a:rPr lang="en-US" sz="2100" kern="1200" dirty="0"/>
            <a:t>Secondary prevention ICD is generally indicated in patients experiencing out-of-hospital cardiac arrest after reversible causes are excluded</a:t>
          </a:r>
          <a:endParaRPr lang="en-IN" sz="2100" kern="1200" dirty="0"/>
        </a:p>
      </dsp:txBody>
      <dsp:txXfrm rot="-5400000">
        <a:off x="4299597" y="3912591"/>
        <a:ext cx="7575532" cy="1260608"/>
      </dsp:txXfrm>
    </dsp:sp>
    <dsp:sp modelId="{93639E7E-869E-4CF1-AD1F-C557E88C1166}">
      <dsp:nvSpPr>
        <dsp:cNvPr id="0" name=""/>
        <dsp:cNvSpPr/>
      </dsp:nvSpPr>
      <dsp:spPr>
        <a:xfrm>
          <a:off x="0" y="3669771"/>
          <a:ext cx="4299597" cy="1746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ICD</a:t>
          </a:r>
          <a:endParaRPr lang="en-IN" sz="3500" kern="1200" dirty="0"/>
        </a:p>
      </dsp:txBody>
      <dsp:txXfrm>
        <a:off x="85245" y="3755016"/>
        <a:ext cx="4129107" cy="1575760"/>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17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1/9/2024</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7.jp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1.mp4" /><Relationship Id="rId1" Type="http://schemas.microsoft.com/office/2007/relationships/media" Target="../media/media1.mp4" /><Relationship Id="rId5" Type="http://schemas.openxmlformats.org/officeDocument/2006/relationships/image" Target="../media/image16.png" /><Relationship Id="rId4" Type="http://schemas.openxmlformats.org/officeDocument/2006/relationships/image" Target="../media/image18.png" /></Relationships>
</file>

<file path=ppt/slides/_rels/slide13.xml.rels><?xml version="1.0" encoding="UTF-8" standalone="yes"?>
<Relationships xmlns="http://schemas.openxmlformats.org/package/2006/relationships"><Relationship Id="rId3" Type="http://schemas.microsoft.com/office/2007/relationships/media" Target="../media/media3.mp4" /><Relationship Id="rId7" Type="http://schemas.openxmlformats.org/officeDocument/2006/relationships/image" Target="../media/image20.png" /><Relationship Id="rId2" Type="http://schemas.openxmlformats.org/officeDocument/2006/relationships/video" Target="../media/media2.mp4" /><Relationship Id="rId1" Type="http://schemas.microsoft.com/office/2007/relationships/media" Target="../media/media2.mp4" /><Relationship Id="rId6" Type="http://schemas.openxmlformats.org/officeDocument/2006/relationships/image" Target="../media/image19.png" /><Relationship Id="rId5" Type="http://schemas.openxmlformats.org/officeDocument/2006/relationships/slideLayout" Target="../slideLayouts/slideLayout2.xml" /><Relationship Id="rId4" Type="http://schemas.openxmlformats.org/officeDocument/2006/relationships/video" Target="../media/media3.mp4" /></Relationships>
</file>

<file path=ppt/slides/_rels/slide14.xml.rels><?xml version="1.0" encoding="UTF-8" standalone="yes"?>
<Relationships xmlns="http://schemas.openxmlformats.org/package/2006/relationships"><Relationship Id="rId2" Type="http://schemas.openxmlformats.org/officeDocument/2006/relationships/image" Target="../media/image21.jp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26.jp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8" Type="http://schemas.openxmlformats.org/officeDocument/2006/relationships/image" Target="../media/image28.png" /><Relationship Id="rId3" Type="http://schemas.openxmlformats.org/officeDocument/2006/relationships/diagramLayout" Target="../diagrams/layout3.xml" /><Relationship Id="rId7" Type="http://schemas.openxmlformats.org/officeDocument/2006/relationships/image" Target="../media/image27.png" /><Relationship Id="rId2" Type="http://schemas.openxmlformats.org/officeDocument/2006/relationships/diagramData" Target="../diagrams/data3.xml" /><Relationship Id="rId1" Type="http://schemas.openxmlformats.org/officeDocument/2006/relationships/slideLayout" Target="../slideLayouts/slideLayout2.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 Id="rId9" Type="http://schemas.openxmlformats.org/officeDocument/2006/relationships/image" Target="../media/image29.png" /></Relationships>
</file>

<file path=ppt/slides/_rels/slide3.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 /><Relationship Id="rId2" Type="http://schemas.openxmlformats.org/officeDocument/2006/relationships/diagramData" Target="../diagrams/data4.xml" /><Relationship Id="rId1" Type="http://schemas.openxmlformats.org/officeDocument/2006/relationships/slideLayout" Target="../slideLayouts/slideLayout2.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_rels/slide32.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 /><Relationship Id="rId7" Type="http://schemas.openxmlformats.org/officeDocument/2006/relationships/image" Target="../media/image10.jpg"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9927-3C25-5000-423C-29F0A9D9ED42}"/>
              </a:ext>
            </a:extLst>
          </p:cNvPr>
          <p:cNvSpPr>
            <a:spLocks noGrp="1"/>
          </p:cNvSpPr>
          <p:nvPr>
            <p:ph type="ctrTitle"/>
          </p:nvPr>
        </p:nvSpPr>
        <p:spPr/>
        <p:txBody>
          <a:bodyPr/>
          <a:lstStyle/>
          <a:p>
            <a:r>
              <a:rPr lang="en-IN" dirty="0"/>
              <a:t>MITRAL ANNULAR DISJUNCTION</a:t>
            </a:r>
          </a:p>
        </p:txBody>
      </p:sp>
      <p:sp>
        <p:nvSpPr>
          <p:cNvPr id="3" name="Subtitle 2">
            <a:extLst>
              <a:ext uri="{FF2B5EF4-FFF2-40B4-BE49-F238E27FC236}">
                <a16:creationId xmlns:a16="http://schemas.microsoft.com/office/drawing/2014/main" id="{201A4368-0F96-F623-B8DB-7A0AE4AD26C3}"/>
              </a:ext>
            </a:extLst>
          </p:cNvPr>
          <p:cNvSpPr>
            <a:spLocks noGrp="1"/>
          </p:cNvSpPr>
          <p:nvPr>
            <p:ph type="subTitle" idx="1"/>
          </p:nvPr>
        </p:nvSpPr>
        <p:spPr>
          <a:xfrm>
            <a:off x="6970833" y="3706020"/>
            <a:ext cx="4833240" cy="1655762"/>
          </a:xfrm>
        </p:spPr>
        <p:txBody>
          <a:bodyPr>
            <a:normAutofit/>
          </a:bodyPr>
          <a:lstStyle/>
          <a:p>
            <a:pPr algn="just"/>
            <a:r>
              <a:rPr lang="en-IN" sz="1800" dirty="0"/>
              <a:t>Dr Shreyas </a:t>
            </a:r>
            <a:r>
              <a:rPr lang="en-IN" sz="1800" dirty="0" err="1"/>
              <a:t>Samaga</a:t>
            </a:r>
            <a:endParaRPr lang="en-IN" sz="1800" dirty="0"/>
          </a:p>
          <a:p>
            <a:pPr algn="just"/>
            <a:r>
              <a:rPr lang="en-IN" sz="1800" dirty="0"/>
              <a:t>Dept of Cardiology</a:t>
            </a:r>
          </a:p>
          <a:p>
            <a:pPr algn="just"/>
            <a:r>
              <a:rPr lang="en-IN" sz="1800" dirty="0"/>
              <a:t>Govt TD Medical College, Alappuzha</a:t>
            </a:r>
          </a:p>
        </p:txBody>
      </p:sp>
      <p:pic>
        <p:nvPicPr>
          <p:cNvPr id="2050" name="Picture 2" descr="Four Valves of the Heart: Explained with Animations - MyHeart">
            <a:extLst>
              <a:ext uri="{FF2B5EF4-FFF2-40B4-BE49-F238E27FC236}">
                <a16:creationId xmlns:a16="http://schemas.microsoft.com/office/drawing/2014/main" id="{2E4AF1D9-E11C-01F2-F7D4-A51ADADAF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982" y="0"/>
            <a:ext cx="3713018" cy="208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496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F506DB-7CA1-72A0-D43B-88EE3E0EE3AD}"/>
              </a:ext>
            </a:extLst>
          </p:cNvPr>
          <p:cNvSpPr>
            <a:spLocks noGrp="1"/>
          </p:cNvSpPr>
          <p:nvPr>
            <p:ph idx="1"/>
          </p:nvPr>
        </p:nvSpPr>
        <p:spPr>
          <a:xfrm>
            <a:off x="729408" y="81940"/>
            <a:ext cx="11630526" cy="4876799"/>
          </a:xfrm>
        </p:spPr>
        <p:txBody>
          <a:bodyPr>
            <a:normAutofit lnSpcReduction="10000"/>
          </a:bodyPr>
          <a:lstStyle/>
          <a:p>
            <a:r>
              <a:rPr lang="en-IN" dirty="0">
                <a:effectLst/>
                <a:latin typeface="Arial" panose="020B0604020202020204" pitchFamily="34" charset="0"/>
              </a:rPr>
              <a:t>On imaging studies, MAD is best identified in late systole and is often difficult to recognize in diastole alone.</a:t>
            </a:r>
          </a:p>
          <a:p>
            <a:r>
              <a:rPr lang="en-US" dirty="0">
                <a:effectLst/>
                <a:latin typeface="Arial" panose="020B0604020202020204" pitchFamily="34" charset="0"/>
              </a:rPr>
              <a:t>The distance between the insertion point of the posterior MV leaflet and the LA-LV junction is defined as the MAD length or distance.</a:t>
            </a:r>
          </a:p>
          <a:p>
            <a:r>
              <a:rPr lang="en-US" dirty="0">
                <a:effectLst/>
                <a:latin typeface="Arial" panose="020B0604020202020204" pitchFamily="34" charset="0"/>
              </a:rPr>
              <a:t>MAD distance is most accurately measured by tracking the movement of the valve throughout systole and pausing for measurement at the point where all necessary structures are clearly visualized.</a:t>
            </a:r>
          </a:p>
          <a:p>
            <a:r>
              <a:rPr lang="en-US" dirty="0" err="1">
                <a:effectLst/>
                <a:latin typeface="Arial" panose="020B0604020202020204" pitchFamily="34" charset="0"/>
              </a:rPr>
              <a:t>Faletra</a:t>
            </a:r>
            <a:r>
              <a:rPr lang="en-US" dirty="0">
                <a:effectLst/>
                <a:latin typeface="Arial" panose="020B0604020202020204" pitchFamily="34" charset="0"/>
              </a:rPr>
              <a:t> et al  recently observed that what seems to be MAD is sometimes the bowed posterior leaflet in MVP contacting the atrial wall and giving the false appearance of an abnormal insertion point.</a:t>
            </a:r>
            <a:r>
              <a:rPr lang="en-US" dirty="0"/>
              <a:t> </a:t>
            </a:r>
          </a:p>
          <a:p>
            <a:r>
              <a:rPr lang="en-US" dirty="0"/>
              <a:t>When using TTE, MAD tends to be most apparent in the parasternal long-axis view and occasionally in the apical views.</a:t>
            </a:r>
          </a:p>
          <a:p>
            <a:endParaRPr lang="en-IN" dirty="0"/>
          </a:p>
        </p:txBody>
      </p:sp>
      <p:pic>
        <p:nvPicPr>
          <p:cNvPr id="4" name="Picture 3">
            <a:extLst>
              <a:ext uri="{FF2B5EF4-FFF2-40B4-BE49-F238E27FC236}">
                <a16:creationId xmlns:a16="http://schemas.microsoft.com/office/drawing/2014/main" id="{8CF85A25-657E-2669-3AA5-5CE0A081D967}"/>
              </a:ext>
            </a:extLst>
          </p:cNvPr>
          <p:cNvPicPr>
            <a:picLocks noChangeAspect="1"/>
          </p:cNvPicPr>
          <p:nvPr/>
        </p:nvPicPr>
        <p:blipFill>
          <a:blip r:embed="rId2"/>
          <a:stretch>
            <a:fillRect/>
          </a:stretch>
        </p:blipFill>
        <p:spPr>
          <a:xfrm>
            <a:off x="7095206" y="4337660"/>
            <a:ext cx="4821382" cy="2388035"/>
          </a:xfrm>
          <a:prstGeom prst="rect">
            <a:avLst/>
          </a:prstGeom>
        </p:spPr>
      </p:pic>
    </p:spTree>
    <p:extLst>
      <p:ext uri="{BB962C8B-B14F-4D97-AF65-F5344CB8AC3E}">
        <p14:creationId xmlns:p14="http://schemas.microsoft.com/office/powerpoint/2010/main" val="140484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139-D8C8-E316-E277-0CC1B439AB29}"/>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3336D8C4-9B78-1565-F058-86D5A8527E9B}"/>
              </a:ext>
            </a:extLst>
          </p:cNvPr>
          <p:cNvPicPr>
            <a:picLocks noGrp="1" noChangeAspect="1"/>
          </p:cNvPicPr>
          <p:nvPr>
            <p:ph idx="1"/>
          </p:nvPr>
        </p:nvPicPr>
        <p:blipFill>
          <a:blip r:embed="rId2"/>
          <a:stretch>
            <a:fillRect/>
          </a:stretch>
        </p:blipFill>
        <p:spPr>
          <a:xfrm>
            <a:off x="2298700" y="193782"/>
            <a:ext cx="6972300" cy="6021420"/>
          </a:xfrm>
        </p:spPr>
      </p:pic>
    </p:spTree>
    <p:extLst>
      <p:ext uri="{BB962C8B-B14F-4D97-AF65-F5344CB8AC3E}">
        <p14:creationId xmlns:p14="http://schemas.microsoft.com/office/powerpoint/2010/main" val="1495386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F8C7-F578-BE3D-9855-98438FD1CC66}"/>
              </a:ext>
            </a:extLst>
          </p:cNvPr>
          <p:cNvSpPr>
            <a:spLocks noGrp="1"/>
          </p:cNvSpPr>
          <p:nvPr>
            <p:ph type="title"/>
          </p:nvPr>
        </p:nvSpPr>
        <p:spPr/>
        <p:txBody>
          <a:bodyPr/>
          <a:lstStyle/>
          <a:p>
            <a:endParaRPr lang="en-IN"/>
          </a:p>
        </p:txBody>
      </p:sp>
      <p:pic>
        <p:nvPicPr>
          <p:cNvPr id="4" name="MAD 1">
            <a:hlinkClick r:id="" action="ppaction://media"/>
            <a:extLst>
              <a:ext uri="{FF2B5EF4-FFF2-40B4-BE49-F238E27FC236}">
                <a16:creationId xmlns:a16="http://schemas.microsoft.com/office/drawing/2014/main" id="{6DF36BA1-D98A-4B84-EF13-749CE98D9AC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6096000" cy="3428724"/>
          </a:xfrm>
        </p:spPr>
      </p:pic>
      <p:pic>
        <p:nvPicPr>
          <p:cNvPr id="7" name="Picture 6">
            <a:extLst>
              <a:ext uri="{FF2B5EF4-FFF2-40B4-BE49-F238E27FC236}">
                <a16:creationId xmlns:a16="http://schemas.microsoft.com/office/drawing/2014/main" id="{4820A863-72F4-FDC9-8051-D86CB58C6C7E}"/>
              </a:ext>
            </a:extLst>
          </p:cNvPr>
          <p:cNvPicPr>
            <a:picLocks noChangeAspect="1"/>
          </p:cNvPicPr>
          <p:nvPr/>
        </p:nvPicPr>
        <p:blipFill>
          <a:blip r:embed="rId5"/>
          <a:stretch>
            <a:fillRect/>
          </a:stretch>
        </p:blipFill>
        <p:spPr>
          <a:xfrm>
            <a:off x="5292436" y="3440640"/>
            <a:ext cx="6899564" cy="3417360"/>
          </a:xfrm>
          <a:prstGeom prst="rect">
            <a:avLst/>
          </a:prstGeom>
        </p:spPr>
      </p:pic>
    </p:spTree>
    <p:extLst>
      <p:ext uri="{BB962C8B-B14F-4D97-AF65-F5344CB8AC3E}">
        <p14:creationId xmlns:p14="http://schemas.microsoft.com/office/powerpoint/2010/main" val="387866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remove"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6458-FAE0-39E4-6AA6-0A846B5A4A74}"/>
              </a:ext>
            </a:extLst>
          </p:cNvPr>
          <p:cNvSpPr>
            <a:spLocks noGrp="1"/>
          </p:cNvSpPr>
          <p:nvPr>
            <p:ph type="title"/>
          </p:nvPr>
        </p:nvSpPr>
        <p:spPr/>
        <p:txBody>
          <a:bodyPr/>
          <a:lstStyle/>
          <a:p>
            <a:endParaRPr lang="en-IN"/>
          </a:p>
        </p:txBody>
      </p:sp>
      <p:pic>
        <p:nvPicPr>
          <p:cNvPr id="4" name="MAD2">
            <a:hlinkClick r:id="" action="ppaction://media"/>
            <a:extLst>
              <a:ext uri="{FF2B5EF4-FFF2-40B4-BE49-F238E27FC236}">
                <a16:creationId xmlns:a16="http://schemas.microsoft.com/office/drawing/2014/main" id="{99CE3FBF-1795-2D36-0AF1-0FF52A03A5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 y="0"/>
            <a:ext cx="5689600" cy="3200916"/>
          </a:xfrm>
        </p:spPr>
      </p:pic>
      <p:pic>
        <p:nvPicPr>
          <p:cNvPr id="5" name="MAD3">
            <a:hlinkClick r:id="" action="ppaction://media"/>
            <a:extLst>
              <a:ext uri="{FF2B5EF4-FFF2-40B4-BE49-F238E27FC236}">
                <a16:creationId xmlns:a16="http://schemas.microsoft.com/office/drawing/2014/main" id="{1F495476-EA82-67CB-0C04-DFAFF92FEBA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689601" y="3200916"/>
            <a:ext cx="6501482" cy="3657084"/>
          </a:xfrm>
          <a:prstGeom prst="rect">
            <a:avLst/>
          </a:prstGeom>
        </p:spPr>
      </p:pic>
    </p:spTree>
    <p:extLst>
      <p:ext uri="{BB962C8B-B14F-4D97-AF65-F5344CB8AC3E}">
        <p14:creationId xmlns:p14="http://schemas.microsoft.com/office/powerpoint/2010/main" val="212312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 fill="hold"/>
                                        <p:tgtEl>
                                          <p:spTgt spid="4"/>
                                        </p:tgtEl>
                                      </p:cBhvr>
                                    </p:cmd>
                                  </p:childTnLst>
                                </p:cTn>
                              </p:par>
                            </p:childTnLst>
                          </p:cTn>
                        </p:par>
                        <p:par>
                          <p:cTn id="7" fill="hold">
                            <p:stCondLst>
                              <p:cond delay="2300"/>
                            </p:stCondLst>
                            <p:childTnLst>
                              <p:par>
                                <p:cTn id="8" presetID="1" presetClass="mediacall" presetSubtype="0" fill="hold" nodeType="afterEffect">
                                  <p:stCondLst>
                                    <p:cond delay="0"/>
                                  </p:stCondLst>
                                  <p:childTnLst>
                                    <p:cmd type="call" cmd="playFrom(0.0)">
                                      <p:cBhvr>
                                        <p:cTn id="9" dur="2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remove"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9532F1-D8F4-BA63-6343-54855F64904B}"/>
              </a:ext>
            </a:extLst>
          </p:cNvPr>
          <p:cNvSpPr>
            <a:spLocks noGrp="1"/>
          </p:cNvSpPr>
          <p:nvPr>
            <p:ph idx="1"/>
          </p:nvPr>
        </p:nvSpPr>
        <p:spPr>
          <a:xfrm>
            <a:off x="189895" y="813082"/>
            <a:ext cx="7442805" cy="5231836"/>
          </a:xfrm>
        </p:spPr>
        <p:txBody>
          <a:bodyPr>
            <a:normAutofit/>
          </a:bodyPr>
          <a:lstStyle/>
          <a:p>
            <a:r>
              <a:rPr lang="en-US" dirty="0" err="1"/>
              <a:t>Carmo</a:t>
            </a:r>
            <a:r>
              <a:rPr lang="en-US" dirty="0"/>
              <a:t> et al. described the recognition of MAD by TTE using the length of the annular disjunction during end-systole on parasternal long axis view, which was defined as the measurement from the junction of the left atrial wall and MV posterior leaflet to the top of the LV posterior wall.</a:t>
            </a:r>
          </a:p>
          <a:p>
            <a:pPr marL="0" indent="0">
              <a:buNone/>
            </a:pPr>
            <a:endParaRPr lang="en-US" dirty="0"/>
          </a:p>
          <a:p>
            <a:endParaRPr lang="en-US" dirty="0"/>
          </a:p>
          <a:p>
            <a:r>
              <a:rPr lang="en-US" dirty="0"/>
              <a:t>MAD has also been described based upon intraoperative TEE, and was defined as a separation between the P2 insertion into the left atrial wall and the atrial/ventricular attachment performed in a 4-chamber mid-esophageal view</a:t>
            </a:r>
            <a:endParaRPr lang="en-IN" dirty="0"/>
          </a:p>
        </p:txBody>
      </p:sp>
      <p:sp>
        <p:nvSpPr>
          <p:cNvPr id="5" name="TextBox 4">
            <a:extLst>
              <a:ext uri="{FF2B5EF4-FFF2-40B4-BE49-F238E27FC236}">
                <a16:creationId xmlns:a16="http://schemas.microsoft.com/office/drawing/2014/main" id="{740B9F96-D02E-EFB1-4109-12B875C0297F}"/>
              </a:ext>
            </a:extLst>
          </p:cNvPr>
          <p:cNvSpPr txBox="1"/>
          <p:nvPr/>
        </p:nvSpPr>
        <p:spPr>
          <a:xfrm>
            <a:off x="8407400" y="1711236"/>
            <a:ext cx="3022600" cy="2585323"/>
          </a:xfrm>
          <a:prstGeom prst="rect">
            <a:avLst/>
          </a:prstGeom>
          <a:noFill/>
        </p:spPr>
        <p:txBody>
          <a:bodyPr wrap="square">
            <a:spAutoFit/>
          </a:bodyPr>
          <a:lstStyle/>
          <a:p>
            <a:r>
              <a:rPr lang="en-US" dirty="0"/>
              <a:t>Although MAD can be detected by TTE and TEE, it is only visualized during ventricular systole and may be missed and underreported especially in the absence of concomitant mitral valve disease. </a:t>
            </a:r>
            <a:endParaRPr lang="en-IN" dirty="0"/>
          </a:p>
        </p:txBody>
      </p:sp>
      <p:sp>
        <p:nvSpPr>
          <p:cNvPr id="6" name="Rectangle 5">
            <a:extLst>
              <a:ext uri="{FF2B5EF4-FFF2-40B4-BE49-F238E27FC236}">
                <a16:creationId xmlns:a16="http://schemas.microsoft.com/office/drawing/2014/main" id="{D964E882-64F7-6518-71CE-C91A4E796551}"/>
              </a:ext>
            </a:extLst>
          </p:cNvPr>
          <p:cNvSpPr/>
          <p:nvPr/>
        </p:nvSpPr>
        <p:spPr>
          <a:xfrm>
            <a:off x="165100" y="812800"/>
            <a:ext cx="7454900" cy="5270500"/>
          </a:xfrm>
          <a:prstGeom prst="rect">
            <a:avLst/>
          </a:prstGeom>
          <a:noFill/>
          <a:ln w="76200">
            <a:solidFill>
              <a:schemeClr val="bg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Rectangle 6">
            <a:extLst>
              <a:ext uri="{FF2B5EF4-FFF2-40B4-BE49-F238E27FC236}">
                <a16:creationId xmlns:a16="http://schemas.microsoft.com/office/drawing/2014/main" id="{06FCA731-DCBF-5379-9006-61E4BDC65D39}"/>
              </a:ext>
            </a:extLst>
          </p:cNvPr>
          <p:cNvSpPr/>
          <p:nvPr/>
        </p:nvSpPr>
        <p:spPr>
          <a:xfrm>
            <a:off x="8293100" y="1579865"/>
            <a:ext cx="3136900" cy="284806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8">
            <a:extLst>
              <a:ext uri="{FF2B5EF4-FFF2-40B4-BE49-F238E27FC236}">
                <a16:creationId xmlns:a16="http://schemas.microsoft.com/office/drawing/2014/main" id="{71504043-94B7-73A6-2589-507F4AB2F524}"/>
              </a:ext>
            </a:extLst>
          </p:cNvPr>
          <p:cNvPicPr>
            <a:picLocks noChangeAspect="1"/>
          </p:cNvPicPr>
          <p:nvPr/>
        </p:nvPicPr>
        <p:blipFill>
          <a:blip r:embed="rId2"/>
          <a:stretch>
            <a:fillRect/>
          </a:stretch>
        </p:blipFill>
        <p:spPr>
          <a:xfrm>
            <a:off x="177518" y="952641"/>
            <a:ext cx="7467558" cy="4990818"/>
          </a:xfrm>
          <a:prstGeom prst="rect">
            <a:avLst/>
          </a:prstGeom>
        </p:spPr>
      </p:pic>
    </p:spTree>
    <p:extLst>
      <p:ext uri="{BB962C8B-B14F-4D97-AF65-F5344CB8AC3E}">
        <p14:creationId xmlns:p14="http://schemas.microsoft.com/office/powerpoint/2010/main" val="2099283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1D7C9-D43B-BB5B-C5C9-E68A341E1E2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D185EF9-AEE8-D401-6522-0DEC66E46671}"/>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D9FB3923-62BF-05D4-9DD1-21D14EDC84FB}"/>
              </a:ext>
            </a:extLst>
          </p:cNvPr>
          <p:cNvPicPr>
            <a:picLocks noChangeAspect="1"/>
          </p:cNvPicPr>
          <p:nvPr/>
        </p:nvPicPr>
        <p:blipFill>
          <a:blip r:embed="rId2"/>
          <a:stretch>
            <a:fillRect/>
          </a:stretch>
        </p:blipFill>
        <p:spPr>
          <a:xfrm>
            <a:off x="3860222" y="87354"/>
            <a:ext cx="4471555" cy="6683291"/>
          </a:xfrm>
          <a:prstGeom prst="rect">
            <a:avLst/>
          </a:prstGeom>
        </p:spPr>
      </p:pic>
    </p:spTree>
    <p:extLst>
      <p:ext uri="{BB962C8B-B14F-4D97-AF65-F5344CB8AC3E}">
        <p14:creationId xmlns:p14="http://schemas.microsoft.com/office/powerpoint/2010/main" val="1957366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AD2ACF3-11F7-FBF8-D942-9430F65869E5}"/>
              </a:ext>
            </a:extLst>
          </p:cNvPr>
          <p:cNvSpPr/>
          <p:nvPr/>
        </p:nvSpPr>
        <p:spPr>
          <a:xfrm>
            <a:off x="5099383" y="0"/>
            <a:ext cx="1993233" cy="168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131 patients with MVP &amp; MR</a:t>
            </a:r>
          </a:p>
        </p:txBody>
      </p:sp>
      <p:sp>
        <p:nvSpPr>
          <p:cNvPr id="7" name="Rectangle 6">
            <a:extLst>
              <a:ext uri="{FF2B5EF4-FFF2-40B4-BE49-F238E27FC236}">
                <a16:creationId xmlns:a16="http://schemas.microsoft.com/office/drawing/2014/main" id="{D9BDBD36-301C-9A89-7285-BE9771AE04C3}"/>
              </a:ext>
            </a:extLst>
          </p:cNvPr>
          <p:cNvSpPr/>
          <p:nvPr/>
        </p:nvSpPr>
        <p:spPr>
          <a:xfrm>
            <a:off x="4918991" y="2381466"/>
            <a:ext cx="2354016" cy="846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TTE &amp; CMR</a:t>
            </a:r>
          </a:p>
          <a:p>
            <a:pPr algn="ctr"/>
            <a:r>
              <a:rPr lang="en-IN" dirty="0"/>
              <a:t>(106 pts  also had TEE)</a:t>
            </a:r>
          </a:p>
        </p:txBody>
      </p:sp>
      <p:sp>
        <p:nvSpPr>
          <p:cNvPr id="8" name="Arrow: Down 7">
            <a:extLst>
              <a:ext uri="{FF2B5EF4-FFF2-40B4-BE49-F238E27FC236}">
                <a16:creationId xmlns:a16="http://schemas.microsoft.com/office/drawing/2014/main" id="{ADFA76C0-A8D6-CC19-BF19-1F075164CF18}"/>
              </a:ext>
            </a:extLst>
          </p:cNvPr>
          <p:cNvSpPr/>
          <p:nvPr/>
        </p:nvSpPr>
        <p:spPr>
          <a:xfrm>
            <a:off x="5950526" y="1758447"/>
            <a:ext cx="290946" cy="5266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Arrow: Down 8">
            <a:extLst>
              <a:ext uri="{FF2B5EF4-FFF2-40B4-BE49-F238E27FC236}">
                <a16:creationId xmlns:a16="http://schemas.microsoft.com/office/drawing/2014/main" id="{E0B2B269-ED02-FF65-8A18-63237BE1E29B}"/>
              </a:ext>
            </a:extLst>
          </p:cNvPr>
          <p:cNvSpPr/>
          <p:nvPr/>
        </p:nvSpPr>
        <p:spPr>
          <a:xfrm>
            <a:off x="5950526" y="3324069"/>
            <a:ext cx="290946" cy="5266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13" name="Chart 12">
            <a:extLst>
              <a:ext uri="{FF2B5EF4-FFF2-40B4-BE49-F238E27FC236}">
                <a16:creationId xmlns:a16="http://schemas.microsoft.com/office/drawing/2014/main" id="{5CE04944-3C41-7397-11A5-28D27A777171}"/>
              </a:ext>
            </a:extLst>
          </p:cNvPr>
          <p:cNvGraphicFramePr/>
          <p:nvPr>
            <p:extLst>
              <p:ext uri="{D42A27DB-BD31-4B8C-83A1-F6EECF244321}">
                <p14:modId xmlns:p14="http://schemas.microsoft.com/office/powerpoint/2010/main" val="3944009506"/>
              </p:ext>
            </p:extLst>
          </p:nvPr>
        </p:nvGraphicFramePr>
        <p:xfrm>
          <a:off x="3863108" y="3921240"/>
          <a:ext cx="4756727" cy="29948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215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Graphic spid="1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742B-FA09-2F93-5624-F9A5E9516DE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61FDE8D-7004-D7C0-0680-A05CB9D6B304}"/>
              </a:ext>
            </a:extLst>
          </p:cNvPr>
          <p:cNvSpPr>
            <a:spLocks noGrp="1"/>
          </p:cNvSpPr>
          <p:nvPr>
            <p:ph idx="1"/>
          </p:nvPr>
        </p:nvSpPr>
        <p:spPr>
          <a:xfrm>
            <a:off x="3178629" y="2975428"/>
            <a:ext cx="6473371" cy="2815771"/>
          </a:xfrm>
        </p:spPr>
        <p:txBody>
          <a:bodyPr/>
          <a:lstStyle/>
          <a:p>
            <a:pPr marL="0" indent="0">
              <a:buNone/>
            </a:pPr>
            <a:r>
              <a:rPr lang="en-US" dirty="0"/>
              <a:t>In total, available studies suggest that the prevalence of MAD is between 16% and 55% in patients with MVP and/or severe MR.</a:t>
            </a:r>
            <a:endParaRPr lang="en-IN" dirty="0"/>
          </a:p>
        </p:txBody>
      </p:sp>
    </p:spTree>
    <p:extLst>
      <p:ext uri="{BB962C8B-B14F-4D97-AF65-F5344CB8AC3E}">
        <p14:creationId xmlns:p14="http://schemas.microsoft.com/office/powerpoint/2010/main" val="3864639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53D5-899D-1966-25C4-0D4E82B6F4C3}"/>
              </a:ext>
            </a:extLst>
          </p:cNvPr>
          <p:cNvSpPr>
            <a:spLocks noGrp="1"/>
          </p:cNvSpPr>
          <p:nvPr>
            <p:ph type="title"/>
          </p:nvPr>
        </p:nvSpPr>
        <p:spPr/>
        <p:txBody>
          <a:bodyPr/>
          <a:lstStyle/>
          <a:p>
            <a:r>
              <a:rPr lang="en-IN" dirty="0"/>
              <a:t>BIOMECHANICS AND PATHOPHYSIOLOGY</a:t>
            </a:r>
          </a:p>
        </p:txBody>
      </p:sp>
      <p:sp>
        <p:nvSpPr>
          <p:cNvPr id="3" name="Content Placeholder 2">
            <a:extLst>
              <a:ext uri="{FF2B5EF4-FFF2-40B4-BE49-F238E27FC236}">
                <a16:creationId xmlns:a16="http://schemas.microsoft.com/office/drawing/2014/main" id="{7F53D758-18C7-78A3-F9F1-C1F5B7572542}"/>
              </a:ext>
            </a:extLst>
          </p:cNvPr>
          <p:cNvSpPr>
            <a:spLocks noGrp="1"/>
          </p:cNvSpPr>
          <p:nvPr>
            <p:ph idx="1"/>
          </p:nvPr>
        </p:nvSpPr>
        <p:spPr/>
        <p:txBody>
          <a:bodyPr/>
          <a:lstStyle/>
          <a:p>
            <a:r>
              <a:rPr lang="en-US" dirty="0"/>
              <a:t>While mitral annular dysfunction is present in all advanced degenerative MVD, </a:t>
            </a:r>
            <a:r>
              <a:rPr lang="en-US" sz="2400" b="1" dirty="0"/>
              <a:t>abnormal mitral annular and papillary muscle dynamics </a:t>
            </a:r>
            <a:r>
              <a:rPr lang="en-US" dirty="0"/>
              <a:t>are especially pronounced with MAD.</a:t>
            </a:r>
          </a:p>
          <a:p>
            <a:endParaRPr lang="en-US" dirty="0"/>
          </a:p>
          <a:p>
            <a:r>
              <a:rPr lang="en-US" dirty="0"/>
              <a:t>The fibrous mitral annulus itself cannot contract, but rather undergoes conformational change in systole because of attachment to the ventricular myocardium.</a:t>
            </a:r>
          </a:p>
          <a:p>
            <a:pPr lvl="1"/>
            <a:r>
              <a:rPr lang="en-US" dirty="0"/>
              <a:t>anteroposterior contraction and </a:t>
            </a:r>
          </a:p>
          <a:p>
            <a:pPr lvl="1"/>
            <a:r>
              <a:rPr lang="en-US" dirty="0"/>
              <a:t>increased annular height leading to a more saddle-shaped annulus</a:t>
            </a:r>
            <a:endParaRPr lang="en-IN" dirty="0"/>
          </a:p>
        </p:txBody>
      </p:sp>
    </p:spTree>
    <p:extLst>
      <p:ext uri="{BB962C8B-B14F-4D97-AF65-F5344CB8AC3E}">
        <p14:creationId xmlns:p14="http://schemas.microsoft.com/office/powerpoint/2010/main" val="2744434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26">
            <a:extLst>
              <a:ext uri="{FF2B5EF4-FFF2-40B4-BE49-F238E27FC236}">
                <a16:creationId xmlns:a16="http://schemas.microsoft.com/office/drawing/2014/main" id="{BC1E144C-EF30-BEA6-D7E6-21200EDA5067}"/>
              </a:ext>
            </a:extLst>
          </p:cNvPr>
          <p:cNvPicPr>
            <a:picLocks noGrp="1" noChangeAspect="1"/>
          </p:cNvPicPr>
          <p:nvPr>
            <p:ph idx="1"/>
          </p:nvPr>
        </p:nvPicPr>
        <p:blipFill>
          <a:blip r:embed="rId2"/>
          <a:stretch>
            <a:fillRect/>
          </a:stretch>
        </p:blipFill>
        <p:spPr>
          <a:xfrm>
            <a:off x="0" y="24081"/>
            <a:ext cx="3380478" cy="4093029"/>
          </a:xfrm>
        </p:spPr>
      </p:pic>
      <p:pic>
        <p:nvPicPr>
          <p:cNvPr id="29" name="Picture 28">
            <a:extLst>
              <a:ext uri="{FF2B5EF4-FFF2-40B4-BE49-F238E27FC236}">
                <a16:creationId xmlns:a16="http://schemas.microsoft.com/office/drawing/2014/main" id="{156222BD-7D7A-B1B2-7B92-27D35B2BDD3D}"/>
              </a:ext>
            </a:extLst>
          </p:cNvPr>
          <p:cNvPicPr>
            <a:picLocks noChangeAspect="1"/>
          </p:cNvPicPr>
          <p:nvPr/>
        </p:nvPicPr>
        <p:blipFill>
          <a:blip r:embed="rId3"/>
          <a:stretch>
            <a:fillRect/>
          </a:stretch>
        </p:blipFill>
        <p:spPr>
          <a:xfrm>
            <a:off x="3570485" y="24081"/>
            <a:ext cx="4697342" cy="3776663"/>
          </a:xfrm>
          <a:prstGeom prst="rect">
            <a:avLst/>
          </a:prstGeom>
        </p:spPr>
      </p:pic>
      <p:sp>
        <p:nvSpPr>
          <p:cNvPr id="31" name="TextBox 30">
            <a:extLst>
              <a:ext uri="{FF2B5EF4-FFF2-40B4-BE49-F238E27FC236}">
                <a16:creationId xmlns:a16="http://schemas.microsoft.com/office/drawing/2014/main" id="{43F11111-64B7-F12A-946F-89844C73029C}"/>
              </a:ext>
            </a:extLst>
          </p:cNvPr>
          <p:cNvSpPr txBox="1"/>
          <p:nvPr/>
        </p:nvSpPr>
        <p:spPr>
          <a:xfrm>
            <a:off x="8457835" y="579591"/>
            <a:ext cx="3632565" cy="2123658"/>
          </a:xfrm>
          <a:prstGeom prst="rect">
            <a:avLst/>
          </a:prstGeom>
          <a:noFill/>
        </p:spPr>
        <p:txBody>
          <a:bodyPr wrap="square">
            <a:spAutoFit/>
          </a:bodyPr>
          <a:lstStyle/>
          <a:p>
            <a:r>
              <a:rPr lang="en-US" dirty="0"/>
              <a:t>The interruption of the left ventricular to mitral annular connection that occurs in MAD </a:t>
            </a:r>
            <a:r>
              <a:rPr lang="en-US" sz="2000" b="1" dirty="0"/>
              <a:t>involves primarily the posterior aspect of the mitral annulus </a:t>
            </a:r>
            <a:r>
              <a:rPr lang="en-US" dirty="0"/>
              <a:t>and impairs this conformational change.</a:t>
            </a:r>
            <a:endParaRPr lang="en-IN" dirty="0"/>
          </a:p>
        </p:txBody>
      </p:sp>
      <p:sp>
        <p:nvSpPr>
          <p:cNvPr id="32" name="Rectangle 31">
            <a:extLst>
              <a:ext uri="{FF2B5EF4-FFF2-40B4-BE49-F238E27FC236}">
                <a16:creationId xmlns:a16="http://schemas.microsoft.com/office/drawing/2014/main" id="{7EC58070-34AC-F3B2-A4AF-5AD714566105}"/>
              </a:ext>
            </a:extLst>
          </p:cNvPr>
          <p:cNvSpPr/>
          <p:nvPr/>
        </p:nvSpPr>
        <p:spPr>
          <a:xfrm>
            <a:off x="8356234" y="449943"/>
            <a:ext cx="3734166" cy="245951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a:extLst>
              <a:ext uri="{FF2B5EF4-FFF2-40B4-BE49-F238E27FC236}">
                <a16:creationId xmlns:a16="http://schemas.microsoft.com/office/drawing/2014/main" id="{73113D62-1A18-0E8F-16DB-E4345ED0B2E4}"/>
              </a:ext>
            </a:extLst>
          </p:cNvPr>
          <p:cNvSpPr/>
          <p:nvPr/>
        </p:nvSpPr>
        <p:spPr>
          <a:xfrm>
            <a:off x="235528" y="4117110"/>
            <a:ext cx="5860472" cy="2459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Lee et al – </a:t>
            </a:r>
          </a:p>
          <a:p>
            <a:pPr algn="ctr"/>
            <a:r>
              <a:rPr lang="en-IN" dirty="0"/>
              <a:t>I</a:t>
            </a:r>
            <a:r>
              <a:rPr lang="en-US" dirty="0"/>
              <a:t>n patients with MAD (distance ≥5 mm), the mitral annulus paradoxically expanded and flattened, becoming </a:t>
            </a:r>
            <a:r>
              <a:rPr lang="en-US" b="1" dirty="0"/>
              <a:t>less saddle-shaped during ventricular systole</a:t>
            </a:r>
            <a:endParaRPr lang="en-IN" b="1" dirty="0"/>
          </a:p>
        </p:txBody>
      </p:sp>
      <p:sp>
        <p:nvSpPr>
          <p:cNvPr id="35" name="Oval 34">
            <a:extLst>
              <a:ext uri="{FF2B5EF4-FFF2-40B4-BE49-F238E27FC236}">
                <a16:creationId xmlns:a16="http://schemas.microsoft.com/office/drawing/2014/main" id="{121CEDCE-E034-B80E-35B9-EA6734BBFE44}"/>
              </a:ext>
            </a:extLst>
          </p:cNvPr>
          <p:cNvSpPr/>
          <p:nvPr/>
        </p:nvSpPr>
        <p:spPr>
          <a:xfrm>
            <a:off x="6229928" y="4117110"/>
            <a:ext cx="5860472" cy="2459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Carmo</a:t>
            </a:r>
            <a:r>
              <a:rPr lang="en-US" sz="2400" b="1" dirty="0"/>
              <a:t> et al</a:t>
            </a:r>
          </a:p>
          <a:p>
            <a:pPr algn="ctr"/>
            <a:r>
              <a:rPr lang="en-US" sz="2400" dirty="0"/>
              <a:t> found that the mitral annular diameter was larger in systole than in diastole for patients with MAD</a:t>
            </a:r>
            <a:endParaRPr lang="en-IN" b="1" dirty="0"/>
          </a:p>
        </p:txBody>
      </p:sp>
    </p:spTree>
    <p:extLst>
      <p:ext uri="{BB962C8B-B14F-4D97-AF65-F5344CB8AC3E}">
        <p14:creationId xmlns:p14="http://schemas.microsoft.com/office/powerpoint/2010/main" val="421088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5" grpId="0" animBg="1"/>
      <p:bldP spid="3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80965-E3F6-434D-E7C2-DA862D6E2A31}"/>
              </a:ext>
            </a:extLst>
          </p:cNvPr>
          <p:cNvSpPr>
            <a:spLocks noGrp="1"/>
          </p:cNvSpPr>
          <p:nvPr>
            <p:ph type="title"/>
          </p:nvPr>
        </p:nvSpPr>
        <p:spPr>
          <a:xfrm>
            <a:off x="999121" y="216319"/>
            <a:ext cx="2506079" cy="1326321"/>
          </a:xfrm>
        </p:spPr>
        <p:txBody>
          <a:bodyPr>
            <a:normAutofit/>
          </a:bodyPr>
          <a:lstStyle/>
          <a:p>
            <a:r>
              <a:rPr lang="en-IN" sz="7200" dirty="0"/>
              <a:t>MAD</a:t>
            </a:r>
          </a:p>
        </p:txBody>
      </p:sp>
      <p:sp>
        <p:nvSpPr>
          <p:cNvPr id="3" name="Content Placeholder 2">
            <a:extLst>
              <a:ext uri="{FF2B5EF4-FFF2-40B4-BE49-F238E27FC236}">
                <a16:creationId xmlns:a16="http://schemas.microsoft.com/office/drawing/2014/main" id="{92D2840A-E4C9-B323-9C8D-EC781A09BCDF}"/>
              </a:ext>
            </a:extLst>
          </p:cNvPr>
          <p:cNvSpPr>
            <a:spLocks noGrp="1"/>
          </p:cNvSpPr>
          <p:nvPr>
            <p:ph idx="1"/>
          </p:nvPr>
        </p:nvSpPr>
        <p:spPr>
          <a:xfrm>
            <a:off x="999121" y="1449723"/>
            <a:ext cx="10353762" cy="4545617"/>
          </a:xfrm>
        </p:spPr>
        <p:txBody>
          <a:bodyPr>
            <a:normAutofit lnSpcReduction="10000"/>
          </a:bodyPr>
          <a:lstStyle/>
          <a:p>
            <a:r>
              <a:rPr lang="en-US" dirty="0"/>
              <a:t>Abnormal displacement of the mitral valve leaflet onto the left atrial wall</a:t>
            </a:r>
          </a:p>
          <a:p>
            <a:endParaRPr lang="en-US" dirty="0"/>
          </a:p>
          <a:p>
            <a:r>
              <a:rPr lang="en-US" dirty="0"/>
              <a:t>commonly found in patients with mitral valve prolapse (MVP).</a:t>
            </a:r>
          </a:p>
          <a:p>
            <a:endParaRPr lang="en-US" dirty="0"/>
          </a:p>
          <a:p>
            <a:r>
              <a:rPr lang="en-US" dirty="0"/>
              <a:t>The actual mitral valve insertion point, instead of totally on annulus, is partially (sometimes totally) displaced towards the atrium.</a:t>
            </a:r>
          </a:p>
          <a:p>
            <a:endParaRPr lang="en-US" dirty="0"/>
          </a:p>
          <a:p>
            <a:r>
              <a:rPr lang="en-US" dirty="0"/>
              <a:t>? Distinct anatomic / clinical syndrome?- unclear</a:t>
            </a:r>
          </a:p>
          <a:p>
            <a:endParaRPr lang="en-US" dirty="0"/>
          </a:p>
          <a:p>
            <a:r>
              <a:rPr lang="en-US" dirty="0"/>
              <a:t>First described by a pathologist- Dr Bharathi-30y ago- autopsy finding</a:t>
            </a:r>
            <a:endParaRPr lang="en-IN" dirty="0"/>
          </a:p>
        </p:txBody>
      </p:sp>
      <p:pic>
        <p:nvPicPr>
          <p:cNvPr id="5" name="Picture 4">
            <a:extLst>
              <a:ext uri="{FF2B5EF4-FFF2-40B4-BE49-F238E27FC236}">
                <a16:creationId xmlns:a16="http://schemas.microsoft.com/office/drawing/2014/main" id="{060E6FCD-CB93-6A8E-CC32-683B468F6378}"/>
              </a:ext>
            </a:extLst>
          </p:cNvPr>
          <p:cNvPicPr>
            <a:picLocks noChangeAspect="1"/>
          </p:cNvPicPr>
          <p:nvPr/>
        </p:nvPicPr>
        <p:blipFill>
          <a:blip r:embed="rId2"/>
          <a:stretch>
            <a:fillRect/>
          </a:stretch>
        </p:blipFill>
        <p:spPr>
          <a:xfrm>
            <a:off x="693298" y="126766"/>
            <a:ext cx="9873102" cy="6190528"/>
          </a:xfrm>
          <a:prstGeom prst="rect">
            <a:avLst/>
          </a:prstGeom>
        </p:spPr>
      </p:pic>
      <p:pic>
        <p:nvPicPr>
          <p:cNvPr id="7" name="Picture 6">
            <a:extLst>
              <a:ext uri="{FF2B5EF4-FFF2-40B4-BE49-F238E27FC236}">
                <a16:creationId xmlns:a16="http://schemas.microsoft.com/office/drawing/2014/main" id="{B1AAF05E-980D-2704-9E3D-7F4B996DECD7}"/>
              </a:ext>
            </a:extLst>
          </p:cNvPr>
          <p:cNvPicPr>
            <a:picLocks noChangeAspect="1"/>
          </p:cNvPicPr>
          <p:nvPr/>
        </p:nvPicPr>
        <p:blipFill>
          <a:blip r:embed="rId3"/>
          <a:stretch>
            <a:fillRect/>
          </a:stretch>
        </p:blipFill>
        <p:spPr>
          <a:xfrm>
            <a:off x="693298" y="126765"/>
            <a:ext cx="11321264" cy="6514915"/>
          </a:xfrm>
          <a:prstGeom prst="rect">
            <a:avLst/>
          </a:prstGeom>
        </p:spPr>
      </p:pic>
    </p:spTree>
    <p:extLst>
      <p:ext uri="{BB962C8B-B14F-4D97-AF65-F5344CB8AC3E}">
        <p14:creationId xmlns:p14="http://schemas.microsoft.com/office/powerpoint/2010/main" val="193412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7"/>
                                        </p:tgtEl>
                                      </p:cBhvr>
                                    </p:animEffect>
                                    <p:anim calcmode="lin" valueType="num">
                                      <p:cBhvr>
                                        <p:cTn id="12" dur="1000"/>
                                        <p:tgtEl>
                                          <p:spTgt spid="7"/>
                                        </p:tgtEl>
                                        <p:attrNameLst>
                                          <p:attrName>ppt_x</p:attrName>
                                        </p:attrNameLst>
                                      </p:cBhvr>
                                      <p:tavLst>
                                        <p:tav tm="0">
                                          <p:val>
                                            <p:strVal val="ppt_x"/>
                                          </p:val>
                                        </p:tav>
                                        <p:tav tm="100000">
                                          <p:val>
                                            <p:strVal val="ppt_x"/>
                                          </p:val>
                                        </p:tav>
                                      </p:tavLst>
                                    </p:anim>
                                    <p:anim calcmode="lin" valueType="num">
                                      <p:cBhvr>
                                        <p:cTn id="13" dur="1000"/>
                                        <p:tgtEl>
                                          <p:spTgt spid="7"/>
                                        </p:tgtEl>
                                        <p:attrNameLst>
                                          <p:attrName>ppt_y</p:attrName>
                                        </p:attrNameLst>
                                      </p:cBhvr>
                                      <p:tavLst>
                                        <p:tav tm="0">
                                          <p:val>
                                            <p:strVal val="ppt_y"/>
                                          </p:val>
                                        </p:tav>
                                        <p:tav tm="100000">
                                          <p:val>
                                            <p:strVal val="ppt_y+.1"/>
                                          </p:val>
                                        </p:tav>
                                      </p:tavLst>
                                    </p:anim>
                                    <p:set>
                                      <p:cBhvr>
                                        <p:cTn id="14" dur="1" fill="hold">
                                          <p:stCondLst>
                                            <p:cond delay="999"/>
                                          </p:stCondLst>
                                        </p:cTn>
                                        <p:tgtEl>
                                          <p:spTgt spid="7"/>
                                        </p:tgtEl>
                                        <p:attrNameLst>
                                          <p:attrName>style.visibility</p:attrName>
                                        </p:attrNameLst>
                                      </p:cBhvr>
                                      <p:to>
                                        <p:strVal val="hidden"/>
                                      </p:to>
                                    </p:set>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xit" presetSubtype="0" accel="100000" fill="hold" nodeType="clickEffect">
                                  <p:stCondLst>
                                    <p:cond delay="0"/>
                                  </p:stCondLst>
                                  <p:childTnLst>
                                    <p:anim calcmode="lin" valueType="num">
                                      <p:cBhvr>
                                        <p:cTn id="23" dur="1000"/>
                                        <p:tgtEl>
                                          <p:spTgt spid="5"/>
                                        </p:tgtEl>
                                        <p:attrNameLst>
                                          <p:attrName>ppt_w</p:attrName>
                                        </p:attrNameLst>
                                      </p:cBhvr>
                                      <p:tavLst>
                                        <p:tav tm="0">
                                          <p:val>
                                            <p:strVal val="ppt_w"/>
                                          </p:val>
                                        </p:tav>
                                        <p:tav tm="100000">
                                          <p:val>
                                            <p:strVal val="ppt_w+.3"/>
                                          </p:val>
                                        </p:tav>
                                      </p:tavLst>
                                    </p:anim>
                                    <p:anim calcmode="lin" valueType="num">
                                      <p:cBhvr>
                                        <p:cTn id="24" dur="1000"/>
                                        <p:tgtEl>
                                          <p:spTgt spid="5"/>
                                        </p:tgtEl>
                                        <p:attrNameLst>
                                          <p:attrName>ppt_h</p:attrName>
                                        </p:attrNameLst>
                                      </p:cBhvr>
                                      <p:tavLst>
                                        <p:tav tm="0">
                                          <p:val>
                                            <p:strVal val="ppt_h"/>
                                          </p:val>
                                        </p:tav>
                                        <p:tav tm="100000">
                                          <p:val>
                                            <p:strVal val="ppt_h"/>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2FD2-5CBD-0769-18AF-067CA96546C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9DF9310-D505-3FB7-62C8-CF41A8222FAC}"/>
              </a:ext>
            </a:extLst>
          </p:cNvPr>
          <p:cNvSpPr>
            <a:spLocks noGrp="1"/>
          </p:cNvSpPr>
          <p:nvPr>
            <p:ph idx="1"/>
          </p:nvPr>
        </p:nvSpPr>
        <p:spPr/>
        <p:txBody>
          <a:bodyPr/>
          <a:lstStyle/>
          <a:p>
            <a:endParaRPr lang="en-IN"/>
          </a:p>
        </p:txBody>
      </p:sp>
      <p:sp>
        <p:nvSpPr>
          <p:cNvPr id="4" name="Hexagon 3">
            <a:extLst>
              <a:ext uri="{FF2B5EF4-FFF2-40B4-BE49-F238E27FC236}">
                <a16:creationId xmlns:a16="http://schemas.microsoft.com/office/drawing/2014/main" id="{7E71E7AB-723E-80E4-92A5-DF84A10946AF}"/>
              </a:ext>
            </a:extLst>
          </p:cNvPr>
          <p:cNvSpPr/>
          <p:nvPr/>
        </p:nvSpPr>
        <p:spPr>
          <a:xfrm>
            <a:off x="3796145" y="609600"/>
            <a:ext cx="5763491" cy="468283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Disjunction of the mitral annulus increases the distance between the mitral valve leaflets and papillary muscles. </a:t>
            </a:r>
          </a:p>
          <a:p>
            <a:pPr algn="ctr"/>
            <a:endParaRPr lang="en-US" sz="2400" dirty="0"/>
          </a:p>
          <a:p>
            <a:pPr algn="ctr"/>
            <a:r>
              <a:rPr lang="en-US" sz="2400" dirty="0"/>
              <a:t>This may accelerate valve degeneration with annular dilation and promote myocardial fibrosis and ventricular arrhythmias</a:t>
            </a:r>
            <a:endParaRPr lang="en-IN" sz="2400" dirty="0"/>
          </a:p>
        </p:txBody>
      </p:sp>
    </p:spTree>
    <p:extLst>
      <p:ext uri="{BB962C8B-B14F-4D97-AF65-F5344CB8AC3E}">
        <p14:creationId xmlns:p14="http://schemas.microsoft.com/office/powerpoint/2010/main" val="3764690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92C9CA-5EAD-04C6-F4D6-2D02CD997022}"/>
              </a:ext>
            </a:extLst>
          </p:cNvPr>
          <p:cNvSpPr/>
          <p:nvPr/>
        </p:nvSpPr>
        <p:spPr>
          <a:xfrm>
            <a:off x="3144377" y="2254515"/>
            <a:ext cx="6124314"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F29C640-73EE-B047-625A-4EC9BF8B09ED}"/>
              </a:ext>
            </a:extLst>
          </p:cNvPr>
          <p:cNvSpPr>
            <a:spLocks noGrp="1"/>
          </p:cNvSpPr>
          <p:nvPr>
            <p:ph type="title"/>
          </p:nvPr>
        </p:nvSpPr>
        <p:spPr>
          <a:xfrm>
            <a:off x="1029653" y="2672729"/>
            <a:ext cx="10353761" cy="1326321"/>
          </a:xfrm>
        </p:spPr>
        <p:txBody>
          <a:bodyPr/>
          <a:lstStyle/>
          <a:p>
            <a:r>
              <a:rPr lang="en-IN" dirty="0"/>
              <a:t>CLINICAL SIGNIFICANCE</a:t>
            </a:r>
          </a:p>
        </p:txBody>
      </p:sp>
      <p:sp>
        <p:nvSpPr>
          <p:cNvPr id="3" name="Content Placeholder 2">
            <a:extLst>
              <a:ext uri="{FF2B5EF4-FFF2-40B4-BE49-F238E27FC236}">
                <a16:creationId xmlns:a16="http://schemas.microsoft.com/office/drawing/2014/main" id="{3B0E7FDA-3E54-DBC4-9A7A-9241A183D845}"/>
              </a:ext>
            </a:extLst>
          </p:cNvPr>
          <p:cNvSpPr>
            <a:spLocks noGrp="1"/>
          </p:cNvSpPr>
          <p:nvPr>
            <p:ph idx="1"/>
          </p:nvPr>
        </p:nvSpPr>
        <p:spPr>
          <a:xfrm>
            <a:off x="1149322" y="825161"/>
            <a:ext cx="11267556" cy="3695136"/>
          </a:xfrm>
        </p:spPr>
        <p:txBody>
          <a:bodyPr>
            <a:normAutofit/>
          </a:bodyPr>
          <a:lstStyle/>
          <a:p>
            <a:r>
              <a:rPr lang="en-US" dirty="0"/>
              <a:t>The clinical significance of MAD in the absence of mitral valve disease is unknown.</a:t>
            </a:r>
          </a:p>
          <a:p>
            <a:r>
              <a:rPr lang="en-US" dirty="0"/>
              <a:t>Prevalence of ventricular arrhythmias in MAD with concomitant MVP and isolated MAD -significantly different, which suggests the arrhythmogenicity of MAD alone.</a:t>
            </a:r>
          </a:p>
        </p:txBody>
      </p:sp>
      <p:sp>
        <p:nvSpPr>
          <p:cNvPr id="5" name="Rectangle: Rounded Corners 4">
            <a:extLst>
              <a:ext uri="{FF2B5EF4-FFF2-40B4-BE49-F238E27FC236}">
                <a16:creationId xmlns:a16="http://schemas.microsoft.com/office/drawing/2014/main" id="{156798A3-65FD-2F25-09DF-1DCB12794D75}"/>
              </a:ext>
            </a:extLst>
          </p:cNvPr>
          <p:cNvSpPr/>
          <p:nvPr/>
        </p:nvSpPr>
        <p:spPr>
          <a:xfrm>
            <a:off x="3144376" y="2254515"/>
            <a:ext cx="6124314"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Predictors of arrhythmias in MAD:</a:t>
            </a:r>
          </a:p>
          <a:p>
            <a:pPr lvl="1"/>
            <a:r>
              <a:rPr lang="en-US" dirty="0"/>
              <a:t>Younger age,</a:t>
            </a:r>
          </a:p>
          <a:p>
            <a:pPr lvl="1"/>
            <a:r>
              <a:rPr lang="en-US" dirty="0"/>
              <a:t>higher burden of VE, </a:t>
            </a:r>
          </a:p>
          <a:p>
            <a:pPr lvl="1"/>
            <a:r>
              <a:rPr lang="en-US" dirty="0"/>
              <a:t>longer longitudinal distance of MAD, and</a:t>
            </a:r>
          </a:p>
          <a:p>
            <a:pPr lvl="1"/>
            <a:r>
              <a:rPr lang="en-US" dirty="0"/>
              <a:t>evidence of papillary muscle fibrosis on CMR</a:t>
            </a:r>
            <a:endParaRPr lang="en-IN" dirty="0"/>
          </a:p>
        </p:txBody>
      </p:sp>
      <p:sp>
        <p:nvSpPr>
          <p:cNvPr id="6" name="TextBox 5">
            <a:extLst>
              <a:ext uri="{FF2B5EF4-FFF2-40B4-BE49-F238E27FC236}">
                <a16:creationId xmlns:a16="http://schemas.microsoft.com/office/drawing/2014/main" id="{AB231F41-7698-372C-513E-8316FD77CDC3}"/>
              </a:ext>
            </a:extLst>
          </p:cNvPr>
          <p:cNvSpPr txBox="1"/>
          <p:nvPr/>
        </p:nvSpPr>
        <p:spPr>
          <a:xfrm>
            <a:off x="193964" y="6220691"/>
            <a:ext cx="11998035" cy="253916"/>
          </a:xfrm>
          <a:prstGeom prst="rect">
            <a:avLst/>
          </a:prstGeom>
          <a:noFill/>
        </p:spPr>
        <p:txBody>
          <a:bodyPr wrap="square" rtlCol="0">
            <a:spAutoFit/>
          </a:bodyPr>
          <a:lstStyle/>
          <a:p>
            <a:r>
              <a:rPr lang="en-IN" sz="1050" dirty="0" err="1"/>
              <a:t>Dejgaard</a:t>
            </a:r>
            <a:r>
              <a:rPr lang="en-IN" sz="1050" dirty="0"/>
              <a:t> LA, </a:t>
            </a:r>
            <a:r>
              <a:rPr lang="en-IN" sz="1050" dirty="0" err="1"/>
              <a:t>Skjølsvik</a:t>
            </a:r>
            <a:r>
              <a:rPr lang="en-IN" sz="1050" dirty="0"/>
              <a:t> ET, Lie ØH, </a:t>
            </a:r>
            <a:r>
              <a:rPr lang="en-IN" sz="1050" dirty="0" err="1"/>
              <a:t>Ribe</a:t>
            </a:r>
            <a:r>
              <a:rPr lang="en-IN" sz="1050" dirty="0"/>
              <a:t> M, </a:t>
            </a:r>
            <a:r>
              <a:rPr lang="en-IN" sz="1050" dirty="0" err="1"/>
              <a:t>Stokke</a:t>
            </a:r>
            <a:r>
              <a:rPr lang="en-IN" sz="1050" dirty="0"/>
              <a:t> MK, </a:t>
            </a:r>
            <a:r>
              <a:rPr lang="en-IN" sz="1050" dirty="0" err="1"/>
              <a:t>Hegbom</a:t>
            </a:r>
            <a:r>
              <a:rPr lang="en-IN" sz="1050" dirty="0"/>
              <a:t> F, et al.. The mitral annulus disjunction arrhythmic syndrome. J Am Coll </a:t>
            </a:r>
            <a:r>
              <a:rPr lang="en-IN" sz="1050" dirty="0" err="1"/>
              <a:t>Cardiol</a:t>
            </a:r>
            <a:r>
              <a:rPr lang="en-IN" sz="1050" dirty="0"/>
              <a:t>. (2018) 72:1600–9. 10.1016/j.jacc.2018.07.070</a:t>
            </a:r>
          </a:p>
        </p:txBody>
      </p:sp>
    </p:spTree>
    <p:extLst>
      <p:ext uri="{BB962C8B-B14F-4D97-AF65-F5344CB8AC3E}">
        <p14:creationId xmlns:p14="http://schemas.microsoft.com/office/powerpoint/2010/main" val="4506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id="{CE39D701-DB1C-FF64-3B71-BF4CB0ECC29E}"/>
              </a:ext>
            </a:extLst>
          </p:cNvPr>
          <p:cNvSpPr/>
          <p:nvPr/>
        </p:nvSpPr>
        <p:spPr>
          <a:xfrm rot="10800000" flipV="1">
            <a:off x="6229220" y="2147454"/>
            <a:ext cx="5223164" cy="2937163"/>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Single Corner Snipped 5">
            <a:extLst>
              <a:ext uri="{FF2B5EF4-FFF2-40B4-BE49-F238E27FC236}">
                <a16:creationId xmlns:a16="http://schemas.microsoft.com/office/drawing/2014/main" id="{3FE8FF46-27D3-45B1-564B-B76FEB30DE41}"/>
              </a:ext>
            </a:extLst>
          </p:cNvPr>
          <p:cNvSpPr/>
          <p:nvPr/>
        </p:nvSpPr>
        <p:spPr>
          <a:xfrm>
            <a:off x="133220" y="2147454"/>
            <a:ext cx="6096000" cy="2937163"/>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D4747F76-423A-614E-9EB6-FCAC718C11B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3DB2363-2060-2B7B-612F-379B2E2DB9B6}"/>
              </a:ext>
            </a:extLst>
          </p:cNvPr>
          <p:cNvSpPr>
            <a:spLocks noGrp="1"/>
          </p:cNvSpPr>
          <p:nvPr>
            <p:ph idx="1"/>
          </p:nvPr>
        </p:nvSpPr>
        <p:spPr>
          <a:xfrm>
            <a:off x="104906" y="2151482"/>
            <a:ext cx="5985769" cy="3695136"/>
          </a:xfrm>
        </p:spPr>
        <p:txBody>
          <a:bodyPr/>
          <a:lstStyle/>
          <a:p>
            <a:r>
              <a:rPr lang="en-US" dirty="0"/>
              <a:t>The presence of MAD has been shown to be associated with </a:t>
            </a:r>
          </a:p>
          <a:p>
            <a:pPr lvl="1"/>
            <a:r>
              <a:rPr lang="en-US" dirty="0"/>
              <a:t>more severe mitral leaflet and chordae tendineae deformity </a:t>
            </a:r>
          </a:p>
          <a:p>
            <a:pPr lvl="1"/>
            <a:r>
              <a:rPr lang="en-US" dirty="0"/>
              <a:t> LV enlargement, </a:t>
            </a:r>
          </a:p>
          <a:p>
            <a:r>
              <a:rPr lang="en-US" dirty="0"/>
              <a:t>MR severity correlates with the degree of MAD.</a:t>
            </a:r>
            <a:endParaRPr lang="en-IN" dirty="0"/>
          </a:p>
        </p:txBody>
      </p:sp>
      <p:sp>
        <p:nvSpPr>
          <p:cNvPr id="5" name="TextBox 4">
            <a:extLst>
              <a:ext uri="{FF2B5EF4-FFF2-40B4-BE49-F238E27FC236}">
                <a16:creationId xmlns:a16="http://schemas.microsoft.com/office/drawing/2014/main" id="{6AEE981F-E688-BAF1-1FBB-FF2F790ACBC5}"/>
              </a:ext>
            </a:extLst>
          </p:cNvPr>
          <p:cNvSpPr txBox="1"/>
          <p:nvPr/>
        </p:nvSpPr>
        <p:spPr>
          <a:xfrm>
            <a:off x="6622472" y="2634872"/>
            <a:ext cx="4829912" cy="211987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MAD may contribute to the progression of MR </a:t>
            </a:r>
          </a:p>
          <a:p>
            <a:pPr marL="285750" indent="-285750">
              <a:lnSpc>
                <a:spcPct val="150000"/>
              </a:lnSpc>
              <a:buFont typeface="Arial" panose="020B0604020202020204" pitchFamily="34" charset="0"/>
              <a:buChar char="•"/>
            </a:pPr>
            <a:r>
              <a:rPr lang="en-US" dirty="0"/>
              <a:t>the presence of MAD may predispose future prolapse in patients without concomitant MV disease</a:t>
            </a:r>
            <a:endParaRPr lang="en-IN" dirty="0"/>
          </a:p>
        </p:txBody>
      </p:sp>
    </p:spTree>
    <p:extLst>
      <p:ext uri="{BB962C8B-B14F-4D97-AF65-F5344CB8AC3E}">
        <p14:creationId xmlns:p14="http://schemas.microsoft.com/office/powerpoint/2010/main" val="56752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076B6-0AAC-5A46-1F01-02A9C0DCB469}"/>
              </a:ext>
            </a:extLst>
          </p:cNvPr>
          <p:cNvSpPr>
            <a:spLocks noGrp="1"/>
          </p:cNvSpPr>
          <p:nvPr>
            <p:ph type="title"/>
          </p:nvPr>
        </p:nvSpPr>
        <p:spPr/>
        <p:txBody>
          <a:bodyPr/>
          <a:lstStyle/>
          <a:p>
            <a:r>
              <a:rPr lang="en-US" dirty="0"/>
              <a:t>VENTRICULAR ARRHYTHMIAS AND SUDDEN CARDIAC DEATH</a:t>
            </a:r>
            <a:endParaRPr lang="en-IN" dirty="0"/>
          </a:p>
        </p:txBody>
      </p:sp>
      <p:sp>
        <p:nvSpPr>
          <p:cNvPr id="3" name="Content Placeholder 2">
            <a:extLst>
              <a:ext uri="{FF2B5EF4-FFF2-40B4-BE49-F238E27FC236}">
                <a16:creationId xmlns:a16="http://schemas.microsoft.com/office/drawing/2014/main" id="{9509A4B5-03B1-D8C0-1CBE-67A3F4F26609}"/>
              </a:ext>
            </a:extLst>
          </p:cNvPr>
          <p:cNvSpPr>
            <a:spLocks noGrp="1"/>
          </p:cNvSpPr>
          <p:nvPr>
            <p:ph idx="1"/>
          </p:nvPr>
        </p:nvSpPr>
        <p:spPr>
          <a:xfrm>
            <a:off x="2488190" y="2082210"/>
            <a:ext cx="7204969" cy="4401718"/>
          </a:xfrm>
        </p:spPr>
        <p:txBody>
          <a:bodyPr/>
          <a:lstStyle/>
          <a:p>
            <a:pPr marL="0" indent="0" algn="ctr">
              <a:buNone/>
            </a:pPr>
            <a:r>
              <a:rPr lang="en-IN" dirty="0"/>
              <a:t>Mechanism- not fully understood</a:t>
            </a:r>
          </a:p>
          <a:p>
            <a:pPr marL="0" indent="0" algn="ctr">
              <a:buNone/>
            </a:pPr>
            <a:endParaRPr lang="en-IN" dirty="0"/>
          </a:p>
          <a:p>
            <a:pPr marL="0" indent="0" algn="ctr">
              <a:buNone/>
            </a:pPr>
            <a:endParaRPr lang="en-IN" dirty="0"/>
          </a:p>
          <a:p>
            <a:pPr marL="0" indent="0" algn="ctr">
              <a:buNone/>
            </a:pPr>
            <a:endParaRPr lang="en-IN" dirty="0"/>
          </a:p>
          <a:p>
            <a:pPr marL="0" indent="0" algn="ctr">
              <a:buNone/>
            </a:pPr>
            <a:endParaRPr lang="en-IN" dirty="0"/>
          </a:p>
          <a:p>
            <a:pPr marL="0" indent="0" algn="ctr">
              <a:buNone/>
            </a:pPr>
            <a:endParaRPr lang="en-IN" dirty="0"/>
          </a:p>
          <a:p>
            <a:pPr marL="0" indent="0" algn="ctr">
              <a:buNone/>
            </a:pPr>
            <a:endParaRPr lang="en-IN" dirty="0"/>
          </a:p>
          <a:p>
            <a:pPr marL="0" indent="0" algn="ctr">
              <a:buNone/>
            </a:pPr>
            <a:r>
              <a:rPr lang="en-US" dirty="0"/>
              <a:t>This scarring may serve as a substrate for anatomic or functional reentrant ventricular arrhythmias.</a:t>
            </a:r>
            <a:endParaRPr lang="en-IN" dirty="0"/>
          </a:p>
        </p:txBody>
      </p:sp>
      <p:sp>
        <p:nvSpPr>
          <p:cNvPr id="4" name="Rectangle 3">
            <a:extLst>
              <a:ext uri="{FF2B5EF4-FFF2-40B4-BE49-F238E27FC236}">
                <a16:creationId xmlns:a16="http://schemas.microsoft.com/office/drawing/2014/main" id="{CB3FCE5F-FCFE-D0E3-5EA7-EF505DD687F8}"/>
              </a:ext>
            </a:extLst>
          </p:cNvPr>
          <p:cNvSpPr/>
          <p:nvPr/>
        </p:nvSpPr>
        <p:spPr>
          <a:xfrm>
            <a:off x="1842655" y="2978727"/>
            <a:ext cx="3560618" cy="2355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Mechanical stretch by the prolapsing leaflets</a:t>
            </a:r>
          </a:p>
          <a:p>
            <a:pPr algn="ctr"/>
            <a:endParaRPr lang="en-IN" dirty="0"/>
          </a:p>
        </p:txBody>
      </p:sp>
      <p:sp>
        <p:nvSpPr>
          <p:cNvPr id="5" name="Rectangle 4">
            <a:extLst>
              <a:ext uri="{FF2B5EF4-FFF2-40B4-BE49-F238E27FC236}">
                <a16:creationId xmlns:a16="http://schemas.microsoft.com/office/drawing/2014/main" id="{117960EA-027E-59B0-C29E-34C5D5E40EB4}"/>
              </a:ext>
            </a:extLst>
          </p:cNvPr>
          <p:cNvSpPr/>
          <p:nvPr/>
        </p:nvSpPr>
        <p:spPr>
          <a:xfrm>
            <a:off x="6968837" y="2978727"/>
            <a:ext cx="3560618" cy="2355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IN"/>
              <a:t>Fibrotic changes in basal IL LV &amp; papillary muscles</a:t>
            </a:r>
            <a:endParaRPr lang="en-IN" dirty="0"/>
          </a:p>
        </p:txBody>
      </p:sp>
      <p:sp>
        <p:nvSpPr>
          <p:cNvPr id="6" name="Arrow: Right 5">
            <a:extLst>
              <a:ext uri="{FF2B5EF4-FFF2-40B4-BE49-F238E27FC236}">
                <a16:creationId xmlns:a16="http://schemas.microsoft.com/office/drawing/2014/main" id="{5D06EC39-EFA8-3290-54B2-4131E1FAF9F8}"/>
              </a:ext>
            </a:extLst>
          </p:cNvPr>
          <p:cNvSpPr/>
          <p:nvPr/>
        </p:nvSpPr>
        <p:spPr>
          <a:xfrm>
            <a:off x="5696851" y="39436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3780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18C1B8-B0BC-89FE-7409-B69DC2B69A19}"/>
              </a:ext>
            </a:extLst>
          </p:cNvPr>
          <p:cNvSpPr>
            <a:spLocks noGrp="1"/>
          </p:cNvSpPr>
          <p:nvPr>
            <p:ph idx="1"/>
          </p:nvPr>
        </p:nvSpPr>
        <p:spPr>
          <a:xfrm>
            <a:off x="1564959" y="1581432"/>
            <a:ext cx="8077805" cy="3695136"/>
          </a:xfrm>
        </p:spPr>
        <p:txBody>
          <a:bodyPr/>
          <a:lstStyle/>
          <a:p>
            <a:pPr marL="0" indent="0" algn="ctr">
              <a:buNone/>
            </a:pPr>
            <a:r>
              <a:rPr lang="en-US" dirty="0"/>
              <a:t>Post-operatively, the patient had subsequent resolution of T wave inversions, a decrease in ventricular ectopy, and normalization of LV function. </a:t>
            </a:r>
          </a:p>
          <a:p>
            <a:pPr marL="0" indent="0" algn="ctr">
              <a:buNone/>
            </a:pPr>
            <a:endParaRPr lang="en-US" dirty="0"/>
          </a:p>
          <a:p>
            <a:pPr marL="0" indent="0" algn="ctr">
              <a:buNone/>
            </a:pPr>
            <a:r>
              <a:rPr lang="en-US" dirty="0"/>
              <a:t>While myocardial fibrosis is not likely to resolve following MV surgery, postoperative regional remodeling would be expected to alter the dispersion of ventricular repolarization, a significant factor in functional reentry.</a:t>
            </a:r>
            <a:endParaRPr lang="en-IN" dirty="0"/>
          </a:p>
        </p:txBody>
      </p:sp>
      <p:pic>
        <p:nvPicPr>
          <p:cNvPr id="5" name="Picture 4">
            <a:extLst>
              <a:ext uri="{FF2B5EF4-FFF2-40B4-BE49-F238E27FC236}">
                <a16:creationId xmlns:a16="http://schemas.microsoft.com/office/drawing/2014/main" id="{4080131C-6020-1320-4EF7-C188B39FDF4E}"/>
              </a:ext>
            </a:extLst>
          </p:cNvPr>
          <p:cNvPicPr>
            <a:picLocks noChangeAspect="1"/>
          </p:cNvPicPr>
          <p:nvPr/>
        </p:nvPicPr>
        <p:blipFill>
          <a:blip r:embed="rId2"/>
          <a:stretch>
            <a:fillRect/>
          </a:stretch>
        </p:blipFill>
        <p:spPr>
          <a:xfrm>
            <a:off x="1564959" y="0"/>
            <a:ext cx="8077805" cy="6852454"/>
          </a:xfrm>
          <a:prstGeom prst="rect">
            <a:avLst/>
          </a:prstGeom>
        </p:spPr>
      </p:pic>
    </p:spTree>
    <p:extLst>
      <p:ext uri="{BB962C8B-B14F-4D97-AF65-F5344CB8AC3E}">
        <p14:creationId xmlns:p14="http://schemas.microsoft.com/office/powerpoint/2010/main" val="186703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874E9-ECC5-5614-71A6-C391877E32FD}"/>
              </a:ext>
            </a:extLst>
          </p:cNvPr>
          <p:cNvSpPr>
            <a:spLocks noGrp="1"/>
          </p:cNvSpPr>
          <p:nvPr>
            <p:ph type="title"/>
          </p:nvPr>
        </p:nvSpPr>
        <p:spPr/>
        <p:txBody>
          <a:bodyPr/>
          <a:lstStyle/>
          <a:p>
            <a:endParaRPr lang="en-IN"/>
          </a:p>
        </p:txBody>
      </p:sp>
      <p:sp>
        <p:nvSpPr>
          <p:cNvPr id="4" name="Rectangle: Rounded Corners 3">
            <a:extLst>
              <a:ext uri="{FF2B5EF4-FFF2-40B4-BE49-F238E27FC236}">
                <a16:creationId xmlns:a16="http://schemas.microsoft.com/office/drawing/2014/main" id="{07D9787A-751B-B003-0357-574BFBA31751}"/>
              </a:ext>
            </a:extLst>
          </p:cNvPr>
          <p:cNvSpPr/>
          <p:nvPr/>
        </p:nvSpPr>
        <p:spPr>
          <a:xfrm>
            <a:off x="720435" y="387927"/>
            <a:ext cx="4170219" cy="2826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t>Abnormal mechanical motions</a:t>
            </a:r>
          </a:p>
          <a:p>
            <a:pPr algn="ctr"/>
            <a:endParaRPr lang="en-IN" sz="2800" b="1" dirty="0"/>
          </a:p>
          <a:p>
            <a:pPr algn="ctr"/>
            <a:endParaRPr lang="en-IN" dirty="0"/>
          </a:p>
          <a:p>
            <a:pPr algn="ctr"/>
            <a:endParaRPr lang="en-IN" dirty="0"/>
          </a:p>
          <a:p>
            <a:pPr algn="ctr"/>
            <a:endParaRPr lang="en-IN" dirty="0"/>
          </a:p>
          <a:p>
            <a:pPr algn="ctr"/>
            <a:endParaRPr lang="en-IN" dirty="0"/>
          </a:p>
          <a:p>
            <a:pPr algn="ctr"/>
            <a:endParaRPr lang="en-IN" dirty="0"/>
          </a:p>
        </p:txBody>
      </p:sp>
      <p:sp>
        <p:nvSpPr>
          <p:cNvPr id="5" name="Rectangle: Rounded Corners 4">
            <a:extLst>
              <a:ext uri="{FF2B5EF4-FFF2-40B4-BE49-F238E27FC236}">
                <a16:creationId xmlns:a16="http://schemas.microsoft.com/office/drawing/2014/main" id="{4CD21577-FC75-F850-141D-ACAD5A124283}"/>
              </a:ext>
            </a:extLst>
          </p:cNvPr>
          <p:cNvSpPr/>
          <p:nvPr/>
        </p:nvSpPr>
        <p:spPr>
          <a:xfrm>
            <a:off x="924443" y="1556935"/>
            <a:ext cx="3675266" cy="6006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papillary muscle traction </a:t>
            </a:r>
          </a:p>
        </p:txBody>
      </p:sp>
      <p:sp>
        <p:nvSpPr>
          <p:cNvPr id="6" name="Rectangle: Rounded Corners 5">
            <a:extLst>
              <a:ext uri="{FF2B5EF4-FFF2-40B4-BE49-F238E27FC236}">
                <a16:creationId xmlns:a16="http://schemas.microsoft.com/office/drawing/2014/main" id="{9FEF998F-AB56-8DE3-410E-2DDA1B1CA16B}"/>
              </a:ext>
            </a:extLst>
          </p:cNvPr>
          <p:cNvSpPr/>
          <p:nvPr/>
        </p:nvSpPr>
        <p:spPr>
          <a:xfrm>
            <a:off x="924443" y="2157594"/>
            <a:ext cx="3675266" cy="6006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Systolic mitral annular expansion</a:t>
            </a:r>
          </a:p>
        </p:txBody>
      </p:sp>
      <p:sp>
        <p:nvSpPr>
          <p:cNvPr id="7" name="Content Placeholder 6">
            <a:extLst>
              <a:ext uri="{FF2B5EF4-FFF2-40B4-BE49-F238E27FC236}">
                <a16:creationId xmlns:a16="http://schemas.microsoft.com/office/drawing/2014/main" id="{BD233831-7C3F-C260-FBC3-9968B0181D71}"/>
              </a:ext>
            </a:extLst>
          </p:cNvPr>
          <p:cNvSpPr>
            <a:spLocks noGrp="1"/>
          </p:cNvSpPr>
          <p:nvPr>
            <p:ph idx="1"/>
          </p:nvPr>
        </p:nvSpPr>
        <p:spPr>
          <a:xfrm>
            <a:off x="6802583" y="590550"/>
            <a:ext cx="5181600" cy="2421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IN" sz="2800" dirty="0"/>
              <a:t>Disappear after surgical repair with annuloplasty</a:t>
            </a:r>
          </a:p>
        </p:txBody>
      </p:sp>
      <p:sp>
        <p:nvSpPr>
          <p:cNvPr id="8" name="Arrow: Right 7">
            <a:extLst>
              <a:ext uri="{FF2B5EF4-FFF2-40B4-BE49-F238E27FC236}">
                <a16:creationId xmlns:a16="http://schemas.microsoft.com/office/drawing/2014/main" id="{F024AAC5-074F-DF88-07D0-72E906DA3B69}"/>
              </a:ext>
            </a:extLst>
          </p:cNvPr>
          <p:cNvSpPr/>
          <p:nvPr/>
        </p:nvSpPr>
        <p:spPr>
          <a:xfrm>
            <a:off x="5238291" y="16936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1D5C725B-C64E-F5E4-2E2F-99F9814D729C}"/>
              </a:ext>
            </a:extLst>
          </p:cNvPr>
          <p:cNvSpPr/>
          <p:nvPr/>
        </p:nvSpPr>
        <p:spPr>
          <a:xfrm>
            <a:off x="1482436" y="4265325"/>
            <a:ext cx="10099964" cy="2246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These mechanical abnormalities are likely exacerbated by the abnormal geometry created by MAD, which can create 2 additional distinct arrhythmic phenomena:</a:t>
            </a:r>
          </a:p>
          <a:p>
            <a:pPr marL="342900" indent="-342900" algn="ctr">
              <a:buFont typeface="+mj-lt"/>
              <a:buAutoNum type="arabicPeriod"/>
            </a:pPr>
            <a:r>
              <a:rPr lang="en-IN" sz="2400" dirty="0"/>
              <a:t> Stretch-activated early after depolarizations </a:t>
            </a:r>
          </a:p>
          <a:p>
            <a:pPr marL="342900" indent="-342900" algn="ctr">
              <a:buFont typeface="+mj-lt"/>
              <a:buAutoNum type="arabicPeriod"/>
            </a:pPr>
            <a:r>
              <a:rPr lang="en-IN" sz="2400" dirty="0"/>
              <a:t>a “source-sink” mismatch</a:t>
            </a:r>
          </a:p>
        </p:txBody>
      </p:sp>
      <p:sp>
        <p:nvSpPr>
          <p:cNvPr id="10" name="Arrow: Down 9">
            <a:extLst>
              <a:ext uri="{FF2B5EF4-FFF2-40B4-BE49-F238E27FC236}">
                <a16:creationId xmlns:a16="http://schemas.microsoft.com/office/drawing/2014/main" id="{3CB2B502-718D-EFE8-072F-EE03EEF6C157}"/>
              </a:ext>
            </a:extLst>
          </p:cNvPr>
          <p:cNvSpPr/>
          <p:nvPr/>
        </p:nvSpPr>
        <p:spPr>
          <a:xfrm>
            <a:off x="5848359" y="321425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1720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bg/>
                                          </p:spTgt>
                                        </p:tgtEl>
                                        <p:attrNameLst>
                                          <p:attrName>style.visibility</p:attrName>
                                        </p:attrNameLst>
                                      </p:cBhvr>
                                      <p:to>
                                        <p:strVal val="visible"/>
                                      </p:to>
                                    </p:set>
                                    <p:anim calcmode="lin" valueType="num">
                                      <p:cBhvr>
                                        <p:cTn id="24" dur="500" fill="hold"/>
                                        <p:tgtEl>
                                          <p:spTgt spid="7">
                                            <p:bg/>
                                          </p:spTgt>
                                        </p:tgtEl>
                                        <p:attrNameLst>
                                          <p:attrName>ppt_w</p:attrName>
                                        </p:attrNameLst>
                                      </p:cBhvr>
                                      <p:tavLst>
                                        <p:tav tm="0">
                                          <p:val>
                                            <p:fltVal val="0"/>
                                          </p:val>
                                        </p:tav>
                                        <p:tav tm="100000">
                                          <p:val>
                                            <p:strVal val="#ppt_w"/>
                                          </p:val>
                                        </p:tav>
                                      </p:tavLst>
                                    </p:anim>
                                    <p:anim calcmode="lin" valueType="num">
                                      <p:cBhvr>
                                        <p:cTn id="25" dur="500" fill="hold"/>
                                        <p:tgtEl>
                                          <p:spTgt spid="7">
                                            <p:bg/>
                                          </p:spTgt>
                                        </p:tgtEl>
                                        <p:attrNameLst>
                                          <p:attrName>ppt_h</p:attrName>
                                        </p:attrNameLst>
                                      </p:cBhvr>
                                      <p:tavLst>
                                        <p:tav tm="0">
                                          <p:val>
                                            <p:fltVal val="0"/>
                                          </p:val>
                                        </p:tav>
                                        <p:tav tm="100000">
                                          <p:val>
                                            <p:strVal val="#ppt_h"/>
                                          </p:val>
                                        </p:tav>
                                      </p:tavLst>
                                    </p:anim>
                                    <p:animEffect transition="in" filter="fade">
                                      <p:cBhvr>
                                        <p:cTn id="26" dur="500"/>
                                        <p:tgtEl>
                                          <p:spTgt spid="7">
                                            <p:bg/>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7">
                                            <p:txEl>
                                              <p:pRg st="0" end="0"/>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uiExpand="1" build="p"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8392DBF-371A-D4AD-8F55-A6055556A5A1}"/>
              </a:ext>
            </a:extLst>
          </p:cNvPr>
          <p:cNvSpPr>
            <a:spLocks noGrp="1"/>
          </p:cNvSpPr>
          <p:nvPr>
            <p:ph idx="1"/>
          </p:nvPr>
        </p:nvSpPr>
        <p:spPr>
          <a:xfrm>
            <a:off x="443345" y="263236"/>
            <a:ext cx="7138294" cy="5527964"/>
          </a:xfrm>
        </p:spPr>
        <p:txBody>
          <a:bodyPr/>
          <a:lstStyle/>
          <a:p>
            <a:r>
              <a:rPr lang="en-US" dirty="0"/>
              <a:t>The distal Purkinje fibers that run through the papillary muscles are susceptible to abnormal automaticity and early after depolarizations. </a:t>
            </a:r>
          </a:p>
          <a:p>
            <a:r>
              <a:rPr lang="en-US" dirty="0"/>
              <a:t>These triggered PVCs may utilize the adjacent Purkinje network and functional block created by a source-sink mismatch to form functional reentry. </a:t>
            </a:r>
          </a:p>
          <a:p>
            <a:r>
              <a:rPr lang="en-US" dirty="0"/>
              <a:t>Ventricular arrhythmias in patients with MVP or MAD are often polymorphic, as opposed to the monomorphic VT expected with scar-mediated reentrant arrhythmias.</a:t>
            </a:r>
            <a:endParaRPr lang="en-IN" dirty="0"/>
          </a:p>
        </p:txBody>
      </p:sp>
      <p:pic>
        <p:nvPicPr>
          <p:cNvPr id="8" name="Content Placeholder 4">
            <a:extLst>
              <a:ext uri="{FF2B5EF4-FFF2-40B4-BE49-F238E27FC236}">
                <a16:creationId xmlns:a16="http://schemas.microsoft.com/office/drawing/2014/main" id="{D849E122-6994-137B-13E3-C98B638C4ABA}"/>
              </a:ext>
            </a:extLst>
          </p:cNvPr>
          <p:cNvPicPr>
            <a:picLocks noChangeAspect="1"/>
          </p:cNvPicPr>
          <p:nvPr/>
        </p:nvPicPr>
        <p:blipFill rotWithShape="1">
          <a:blip r:embed="rId2"/>
          <a:srcRect l="27162" t="13777"/>
          <a:stretch/>
        </p:blipFill>
        <p:spPr>
          <a:xfrm>
            <a:off x="7581639" y="2202873"/>
            <a:ext cx="4610361" cy="3588327"/>
          </a:xfrm>
          <a:prstGeom prst="rect">
            <a:avLst/>
          </a:prstGeom>
        </p:spPr>
      </p:pic>
      <p:sp>
        <p:nvSpPr>
          <p:cNvPr id="9" name="Oval 8">
            <a:extLst>
              <a:ext uri="{FF2B5EF4-FFF2-40B4-BE49-F238E27FC236}">
                <a16:creationId xmlns:a16="http://schemas.microsoft.com/office/drawing/2014/main" id="{5C655596-F7CC-51C2-9486-58FFE33EE93E}"/>
              </a:ext>
            </a:extLst>
          </p:cNvPr>
          <p:cNvSpPr/>
          <p:nvPr/>
        </p:nvSpPr>
        <p:spPr>
          <a:xfrm>
            <a:off x="7232073" y="4276141"/>
            <a:ext cx="3214254" cy="1662546"/>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8608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F809-248C-E2AC-D91E-B487ABB7D6E3}"/>
              </a:ext>
            </a:extLst>
          </p:cNvPr>
          <p:cNvSpPr>
            <a:spLocks noGrp="1"/>
          </p:cNvSpPr>
          <p:nvPr>
            <p:ph type="title"/>
          </p:nvPr>
        </p:nvSpPr>
        <p:spPr/>
        <p:txBody>
          <a:bodyPr/>
          <a:lstStyle/>
          <a:p>
            <a:r>
              <a:rPr lang="en-IN" dirty="0"/>
              <a:t>Genetic cause?</a:t>
            </a:r>
          </a:p>
        </p:txBody>
      </p:sp>
      <p:sp>
        <p:nvSpPr>
          <p:cNvPr id="3" name="Content Placeholder 2">
            <a:extLst>
              <a:ext uri="{FF2B5EF4-FFF2-40B4-BE49-F238E27FC236}">
                <a16:creationId xmlns:a16="http://schemas.microsoft.com/office/drawing/2014/main" id="{5B3D48F4-3128-4492-8D31-65FCA1D95CEC}"/>
              </a:ext>
            </a:extLst>
          </p:cNvPr>
          <p:cNvSpPr>
            <a:spLocks noGrp="1"/>
          </p:cNvSpPr>
          <p:nvPr>
            <p:ph idx="1"/>
          </p:nvPr>
        </p:nvSpPr>
        <p:spPr/>
        <p:txBody>
          <a:bodyPr/>
          <a:lstStyle/>
          <a:p>
            <a:r>
              <a:rPr lang="en-US" dirty="0"/>
              <a:t>novel mutations in the filamin C</a:t>
            </a:r>
          </a:p>
          <a:p>
            <a:r>
              <a:rPr lang="en-IN" dirty="0"/>
              <a:t>LMNA genes </a:t>
            </a:r>
          </a:p>
        </p:txBody>
      </p:sp>
    </p:spTree>
    <p:extLst>
      <p:ext uri="{BB962C8B-B14F-4D97-AF65-F5344CB8AC3E}">
        <p14:creationId xmlns:p14="http://schemas.microsoft.com/office/powerpoint/2010/main" val="235633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77A5-49B3-889F-7E66-BBF35DC4653E}"/>
              </a:ext>
            </a:extLst>
          </p:cNvPr>
          <p:cNvSpPr>
            <a:spLocks noGrp="1"/>
          </p:cNvSpPr>
          <p:nvPr>
            <p:ph type="title"/>
          </p:nvPr>
        </p:nvSpPr>
        <p:spPr/>
        <p:txBody>
          <a:bodyPr/>
          <a:lstStyle/>
          <a:p>
            <a:r>
              <a:rPr lang="en-IN" dirty="0"/>
              <a:t>RISK PREDICTORS FOR VEMTRICULAR ARRHYTHMIAS</a:t>
            </a:r>
          </a:p>
        </p:txBody>
      </p:sp>
      <p:sp>
        <p:nvSpPr>
          <p:cNvPr id="3" name="Content Placeholder 2">
            <a:extLst>
              <a:ext uri="{FF2B5EF4-FFF2-40B4-BE49-F238E27FC236}">
                <a16:creationId xmlns:a16="http://schemas.microsoft.com/office/drawing/2014/main" id="{A0514797-8535-5B1B-B592-31BC7AC565BE}"/>
              </a:ext>
            </a:extLst>
          </p:cNvPr>
          <p:cNvSpPr>
            <a:spLocks noGrp="1"/>
          </p:cNvSpPr>
          <p:nvPr>
            <p:ph idx="1"/>
          </p:nvPr>
        </p:nvSpPr>
        <p:spPr/>
        <p:txBody>
          <a:bodyPr/>
          <a:lstStyle/>
          <a:p>
            <a:endParaRPr lang="en-IN"/>
          </a:p>
        </p:txBody>
      </p:sp>
      <p:sp>
        <p:nvSpPr>
          <p:cNvPr id="4" name="Oval 3">
            <a:extLst>
              <a:ext uri="{FF2B5EF4-FFF2-40B4-BE49-F238E27FC236}">
                <a16:creationId xmlns:a16="http://schemas.microsoft.com/office/drawing/2014/main" id="{60DC32FD-9ACC-F8AB-4534-F3D77BC78B42}"/>
              </a:ext>
            </a:extLst>
          </p:cNvPr>
          <p:cNvSpPr/>
          <p:nvPr/>
        </p:nvSpPr>
        <p:spPr>
          <a:xfrm>
            <a:off x="0" y="1935921"/>
            <a:ext cx="5985165" cy="4364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t>mid-systolic click, </a:t>
            </a:r>
          </a:p>
          <a:p>
            <a:pPr algn="ctr">
              <a:lnSpc>
                <a:spcPct val="150000"/>
              </a:lnSpc>
            </a:pPr>
            <a:r>
              <a:rPr lang="en-US" dirty="0"/>
              <a:t>biphasic or inverted T waves,</a:t>
            </a:r>
          </a:p>
          <a:p>
            <a:pPr algn="ctr">
              <a:lnSpc>
                <a:spcPct val="150000"/>
              </a:lnSpc>
            </a:pPr>
            <a:r>
              <a:rPr lang="en-US" dirty="0"/>
              <a:t> ST-segment depressions,</a:t>
            </a:r>
          </a:p>
          <a:p>
            <a:pPr algn="ctr">
              <a:lnSpc>
                <a:spcPct val="150000"/>
              </a:lnSpc>
            </a:pPr>
            <a:r>
              <a:rPr lang="en-US" dirty="0"/>
              <a:t>QT prolongation, and </a:t>
            </a:r>
          </a:p>
          <a:p>
            <a:pPr algn="ctr">
              <a:lnSpc>
                <a:spcPct val="150000"/>
              </a:lnSpc>
            </a:pPr>
            <a:r>
              <a:rPr lang="en-US" dirty="0"/>
              <a:t>PVCs with a right bundle branch block pattern</a:t>
            </a:r>
            <a:endParaRPr lang="en-IN" dirty="0"/>
          </a:p>
        </p:txBody>
      </p:sp>
      <p:sp>
        <p:nvSpPr>
          <p:cNvPr id="5" name="Oval 4">
            <a:extLst>
              <a:ext uri="{FF2B5EF4-FFF2-40B4-BE49-F238E27FC236}">
                <a16:creationId xmlns:a16="http://schemas.microsoft.com/office/drawing/2014/main" id="{2F9D5446-8F21-20BA-1953-6E3F7BB38577}"/>
              </a:ext>
            </a:extLst>
          </p:cNvPr>
          <p:cNvSpPr/>
          <p:nvPr/>
        </p:nvSpPr>
        <p:spPr>
          <a:xfrm>
            <a:off x="6206835" y="1828800"/>
            <a:ext cx="5985166" cy="487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IN" dirty="0"/>
              <a:t>MAD distance &gt;8.5 mm, </a:t>
            </a:r>
          </a:p>
          <a:p>
            <a:pPr marL="285750" indent="-285750">
              <a:lnSpc>
                <a:spcPct val="150000"/>
              </a:lnSpc>
              <a:buFont typeface="Arial" panose="020B0604020202020204" pitchFamily="34" charset="0"/>
              <a:buChar char="•"/>
            </a:pPr>
            <a:r>
              <a:rPr lang="en-IN" dirty="0"/>
              <a:t>mitral leaflet thickness ≥5 mm on M-mode echocardiography, </a:t>
            </a:r>
          </a:p>
          <a:p>
            <a:pPr marL="285750" indent="-285750">
              <a:lnSpc>
                <a:spcPct val="150000"/>
              </a:lnSpc>
              <a:buFont typeface="Arial" panose="020B0604020202020204" pitchFamily="34" charset="0"/>
              <a:buChar char="•"/>
            </a:pPr>
            <a:r>
              <a:rPr lang="en-IN" dirty="0" err="1"/>
              <a:t>bileaflet</a:t>
            </a:r>
            <a:r>
              <a:rPr lang="en-IN" dirty="0"/>
              <a:t> prolapse, </a:t>
            </a:r>
          </a:p>
          <a:p>
            <a:pPr marL="285750" indent="-285750">
              <a:lnSpc>
                <a:spcPct val="150000"/>
              </a:lnSpc>
              <a:buFont typeface="Arial" panose="020B0604020202020204" pitchFamily="34" charset="0"/>
              <a:buChar char="•"/>
            </a:pPr>
            <a:r>
              <a:rPr lang="en-IN" dirty="0"/>
              <a:t>mitral annular dilation, </a:t>
            </a:r>
          </a:p>
          <a:p>
            <a:pPr marL="285750" indent="-285750">
              <a:lnSpc>
                <a:spcPct val="150000"/>
              </a:lnSpc>
              <a:buFont typeface="Arial" panose="020B0604020202020204" pitchFamily="34" charset="0"/>
              <a:buChar char="•"/>
            </a:pPr>
            <a:r>
              <a:rPr lang="en-IN" dirty="0"/>
              <a:t>lower global longitudinal strain,</a:t>
            </a:r>
          </a:p>
          <a:p>
            <a:pPr marL="285750" indent="-285750">
              <a:lnSpc>
                <a:spcPct val="150000"/>
              </a:lnSpc>
              <a:buFont typeface="Arial" panose="020B0604020202020204" pitchFamily="34" charset="0"/>
              <a:buChar char="•"/>
            </a:pPr>
            <a:r>
              <a:rPr lang="en-IN" dirty="0"/>
              <a:t>paradoxical systolic increase in mitral annular diameter, and </a:t>
            </a:r>
          </a:p>
          <a:p>
            <a:pPr marL="285750" indent="-285750">
              <a:lnSpc>
                <a:spcPct val="150000"/>
              </a:lnSpc>
              <a:buFont typeface="Arial" panose="020B0604020202020204" pitchFamily="34" charset="0"/>
              <a:buChar char="•"/>
            </a:pPr>
            <a:r>
              <a:rPr lang="en-IN" dirty="0"/>
              <a:t>papillary muscle or LV fibrosis</a:t>
            </a:r>
          </a:p>
        </p:txBody>
      </p:sp>
    </p:spTree>
    <p:extLst>
      <p:ext uri="{BB962C8B-B14F-4D97-AF65-F5344CB8AC3E}">
        <p14:creationId xmlns:p14="http://schemas.microsoft.com/office/powerpoint/2010/main" val="293095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9595-7BA1-2EBD-CA57-2C07B187A641}"/>
              </a:ext>
            </a:extLst>
          </p:cNvPr>
          <p:cNvSpPr>
            <a:spLocks noGrp="1"/>
          </p:cNvSpPr>
          <p:nvPr>
            <p:ph type="title"/>
          </p:nvPr>
        </p:nvSpPr>
        <p:spPr/>
        <p:txBody>
          <a:bodyPr/>
          <a:lstStyle/>
          <a:p>
            <a:r>
              <a:rPr lang="en-IN" dirty="0"/>
              <a:t>RISK STRATIFICATION</a:t>
            </a:r>
          </a:p>
        </p:txBody>
      </p:sp>
      <p:graphicFrame>
        <p:nvGraphicFramePr>
          <p:cNvPr id="4" name="Diagram 3">
            <a:extLst>
              <a:ext uri="{FF2B5EF4-FFF2-40B4-BE49-F238E27FC236}">
                <a16:creationId xmlns:a16="http://schemas.microsoft.com/office/drawing/2014/main" id="{CE4F7324-FE07-9445-D3F0-9A1FC792B037}"/>
              </a:ext>
            </a:extLst>
          </p:cNvPr>
          <p:cNvGraphicFramePr/>
          <p:nvPr>
            <p:extLst>
              <p:ext uri="{D42A27DB-BD31-4B8C-83A1-F6EECF244321}">
                <p14:modId xmlns:p14="http://schemas.microsoft.com/office/powerpoint/2010/main" val="4027036329"/>
              </p:ext>
            </p:extLst>
          </p:nvPr>
        </p:nvGraphicFramePr>
        <p:xfrm>
          <a:off x="420914" y="1756888"/>
          <a:ext cx="8899236" cy="4628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3A569564-86D3-3A60-2470-90A32D100D21}"/>
              </a:ext>
            </a:extLst>
          </p:cNvPr>
          <p:cNvPicPr>
            <a:picLocks noChangeAspect="1"/>
          </p:cNvPicPr>
          <p:nvPr/>
        </p:nvPicPr>
        <p:blipFill>
          <a:blip r:embed="rId7"/>
          <a:stretch>
            <a:fillRect/>
          </a:stretch>
        </p:blipFill>
        <p:spPr>
          <a:xfrm>
            <a:off x="9320150" y="4877223"/>
            <a:ext cx="2307080" cy="1507853"/>
          </a:xfrm>
          <a:prstGeom prst="rect">
            <a:avLst/>
          </a:prstGeom>
        </p:spPr>
      </p:pic>
      <p:pic>
        <p:nvPicPr>
          <p:cNvPr id="10" name="Picture 9">
            <a:extLst>
              <a:ext uri="{FF2B5EF4-FFF2-40B4-BE49-F238E27FC236}">
                <a16:creationId xmlns:a16="http://schemas.microsoft.com/office/drawing/2014/main" id="{AD156B69-5F5E-7577-F9F1-814D42AF7EBB}"/>
              </a:ext>
            </a:extLst>
          </p:cNvPr>
          <p:cNvPicPr>
            <a:picLocks noChangeAspect="1"/>
          </p:cNvPicPr>
          <p:nvPr/>
        </p:nvPicPr>
        <p:blipFill>
          <a:blip r:embed="rId8"/>
          <a:stretch>
            <a:fillRect/>
          </a:stretch>
        </p:blipFill>
        <p:spPr>
          <a:xfrm>
            <a:off x="9320150" y="3163038"/>
            <a:ext cx="2307080" cy="1644781"/>
          </a:xfrm>
          <a:prstGeom prst="rect">
            <a:avLst/>
          </a:prstGeom>
        </p:spPr>
      </p:pic>
      <p:pic>
        <p:nvPicPr>
          <p:cNvPr id="12" name="Picture 11">
            <a:extLst>
              <a:ext uri="{FF2B5EF4-FFF2-40B4-BE49-F238E27FC236}">
                <a16:creationId xmlns:a16="http://schemas.microsoft.com/office/drawing/2014/main" id="{69CBDDEB-93BE-3D98-F5FA-5B2D0E8B96C3}"/>
              </a:ext>
            </a:extLst>
          </p:cNvPr>
          <p:cNvPicPr>
            <a:picLocks noChangeAspect="1"/>
          </p:cNvPicPr>
          <p:nvPr/>
        </p:nvPicPr>
        <p:blipFill>
          <a:blip r:embed="rId9"/>
          <a:stretch>
            <a:fillRect/>
          </a:stretch>
        </p:blipFill>
        <p:spPr>
          <a:xfrm>
            <a:off x="9320150" y="1352898"/>
            <a:ext cx="2307080" cy="1730311"/>
          </a:xfrm>
          <a:prstGeom prst="rect">
            <a:avLst/>
          </a:prstGeom>
        </p:spPr>
      </p:pic>
    </p:spTree>
    <p:extLst>
      <p:ext uri="{BB962C8B-B14F-4D97-AF65-F5344CB8AC3E}">
        <p14:creationId xmlns:p14="http://schemas.microsoft.com/office/powerpoint/2010/main" val="2092846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DBD15-9CB7-2788-9BE2-953D0D3C3FA7}"/>
              </a:ext>
            </a:extLst>
          </p:cNvPr>
          <p:cNvSpPr>
            <a:spLocks noGrp="1"/>
          </p:cNvSpPr>
          <p:nvPr>
            <p:ph type="title"/>
          </p:nvPr>
        </p:nvSpPr>
        <p:spPr/>
        <p:txBody>
          <a:bodyPr/>
          <a:lstStyle/>
          <a:p>
            <a:r>
              <a:rPr lang="en-IN" dirty="0"/>
              <a:t>ANATOMY</a:t>
            </a:r>
          </a:p>
        </p:txBody>
      </p:sp>
      <p:sp>
        <p:nvSpPr>
          <p:cNvPr id="3" name="Content Placeholder 2">
            <a:extLst>
              <a:ext uri="{FF2B5EF4-FFF2-40B4-BE49-F238E27FC236}">
                <a16:creationId xmlns:a16="http://schemas.microsoft.com/office/drawing/2014/main" id="{49171B52-C168-18E2-A43A-ABF0B7227E96}"/>
              </a:ext>
            </a:extLst>
          </p:cNvPr>
          <p:cNvSpPr>
            <a:spLocks noGrp="1"/>
          </p:cNvSpPr>
          <p:nvPr>
            <p:ph idx="1"/>
          </p:nvPr>
        </p:nvSpPr>
        <p:spPr/>
        <p:txBody>
          <a:bodyPr/>
          <a:lstStyle/>
          <a:p>
            <a:endParaRPr lang="en-IN"/>
          </a:p>
        </p:txBody>
      </p:sp>
      <p:pic>
        <p:nvPicPr>
          <p:cNvPr id="1028" name="Picture 4" descr="Mitral Valve Annulus Anatomy, Structure &amp; Pictures">
            <a:extLst>
              <a:ext uri="{FF2B5EF4-FFF2-40B4-BE49-F238E27FC236}">
                <a16:creationId xmlns:a16="http://schemas.microsoft.com/office/drawing/2014/main" id="{5B77CE9D-817A-9458-11AC-85DC2847D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82" y="2096064"/>
            <a:ext cx="4686538" cy="43517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ure 2 from Mitral annulus: an intraoperative echocardiographic ...">
            <a:extLst>
              <a:ext uri="{FF2B5EF4-FFF2-40B4-BE49-F238E27FC236}">
                <a16:creationId xmlns:a16="http://schemas.microsoft.com/office/drawing/2014/main" id="{D5B68147-C397-313F-5266-88755E101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248" y="2096063"/>
            <a:ext cx="4648957" cy="4351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203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EC1479-612C-901B-31D7-2B20416BB5F9}"/>
              </a:ext>
            </a:extLst>
          </p:cNvPr>
          <p:cNvSpPr>
            <a:spLocks noGrp="1"/>
          </p:cNvSpPr>
          <p:nvPr>
            <p:ph idx="1"/>
          </p:nvPr>
        </p:nvSpPr>
        <p:spPr>
          <a:xfrm>
            <a:off x="429491" y="720435"/>
            <a:ext cx="11540836" cy="5444837"/>
          </a:xfrm>
        </p:spPr>
        <p:txBody>
          <a:bodyPr>
            <a:normAutofit/>
          </a:bodyPr>
          <a:lstStyle/>
          <a:p>
            <a:r>
              <a:rPr lang="en-US" dirty="0"/>
              <a:t>In addition to assessing for the presence of non-sustained VT, studies have shown that VE originating from the papillary muscles is associated with ventricular fibrillation.</a:t>
            </a:r>
          </a:p>
          <a:p>
            <a:endParaRPr lang="en-US" dirty="0"/>
          </a:p>
          <a:p>
            <a:endParaRPr lang="en-US" dirty="0"/>
          </a:p>
          <a:p>
            <a:r>
              <a:rPr lang="en-US" dirty="0"/>
              <a:t>CMR is an important method for evaluating cardiac and valvular structure and function as well as for assessing for the presence and extent of myocardial fibrosis. LGE is more commonly found in patients with MVP, most often seen in the papillary muscles or basal inferior wall, and is associated with an increased risk of arrhythmias.</a:t>
            </a:r>
          </a:p>
          <a:p>
            <a:endParaRPr lang="en-US" dirty="0"/>
          </a:p>
          <a:p>
            <a:endParaRPr lang="en-US" dirty="0"/>
          </a:p>
          <a:p>
            <a:r>
              <a:rPr lang="en-US" dirty="0"/>
              <a:t>Patients with arrhythmic MVP may also have more diffuse fibrosis, identified on CMR by increased extracellular volume</a:t>
            </a:r>
            <a:endParaRPr lang="en-IN" dirty="0"/>
          </a:p>
        </p:txBody>
      </p:sp>
    </p:spTree>
    <p:extLst>
      <p:ext uri="{BB962C8B-B14F-4D97-AF65-F5344CB8AC3E}">
        <p14:creationId xmlns:p14="http://schemas.microsoft.com/office/powerpoint/2010/main" val="297439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p:cTn id="2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4DBB5-4142-CCC3-0B8E-BCB41F54A4C2}"/>
              </a:ext>
            </a:extLst>
          </p:cNvPr>
          <p:cNvSpPr>
            <a:spLocks noGrp="1"/>
          </p:cNvSpPr>
          <p:nvPr>
            <p:ph type="title"/>
          </p:nvPr>
        </p:nvSpPr>
        <p:spPr>
          <a:xfrm>
            <a:off x="913794" y="0"/>
            <a:ext cx="10353761" cy="1326321"/>
          </a:xfrm>
        </p:spPr>
        <p:txBody>
          <a:bodyPr/>
          <a:lstStyle/>
          <a:p>
            <a:r>
              <a:rPr lang="en-IN" dirty="0"/>
              <a:t>treatment</a:t>
            </a:r>
          </a:p>
        </p:txBody>
      </p:sp>
      <p:graphicFrame>
        <p:nvGraphicFramePr>
          <p:cNvPr id="4" name="Diagram 3">
            <a:extLst>
              <a:ext uri="{FF2B5EF4-FFF2-40B4-BE49-F238E27FC236}">
                <a16:creationId xmlns:a16="http://schemas.microsoft.com/office/drawing/2014/main" id="{12CA1A46-B778-7100-1FA0-C7C166240D86}"/>
              </a:ext>
            </a:extLst>
          </p:cNvPr>
          <p:cNvGraphicFramePr/>
          <p:nvPr>
            <p:extLst>
              <p:ext uri="{D42A27DB-BD31-4B8C-83A1-F6EECF244321}">
                <p14:modId xmlns:p14="http://schemas.microsoft.com/office/powerpoint/2010/main" val="2650606906"/>
              </p:ext>
            </p:extLst>
          </p:nvPr>
        </p:nvGraphicFramePr>
        <p:xfrm>
          <a:off x="119011" y="1182659"/>
          <a:ext cx="1194332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4745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BD0D-D9E1-D0FB-7227-D18265EC322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6FAB9A6-6C5A-2318-3586-5887B999BF26}"/>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870EF3D-1671-9EB1-95D8-810B41341CF0}"/>
              </a:ext>
            </a:extLst>
          </p:cNvPr>
          <p:cNvPicPr>
            <a:picLocks noChangeAspect="1"/>
          </p:cNvPicPr>
          <p:nvPr/>
        </p:nvPicPr>
        <p:blipFill>
          <a:blip r:embed="rId2"/>
          <a:stretch>
            <a:fillRect/>
          </a:stretch>
        </p:blipFill>
        <p:spPr>
          <a:xfrm>
            <a:off x="0" y="1670717"/>
            <a:ext cx="12192000" cy="3516566"/>
          </a:xfrm>
          <a:prstGeom prst="rect">
            <a:avLst/>
          </a:prstGeom>
        </p:spPr>
      </p:pic>
    </p:spTree>
    <p:extLst>
      <p:ext uri="{BB962C8B-B14F-4D97-AF65-F5344CB8AC3E}">
        <p14:creationId xmlns:p14="http://schemas.microsoft.com/office/powerpoint/2010/main" val="14321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81D8-B9B1-9881-B327-66146845B51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FBC8457-BB38-A92C-9A43-D97D5EE20B90}"/>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F0B30FE8-DF52-1737-BEE6-4532EE406EDC}"/>
              </a:ext>
            </a:extLst>
          </p:cNvPr>
          <p:cNvPicPr>
            <a:picLocks noChangeAspect="1"/>
          </p:cNvPicPr>
          <p:nvPr/>
        </p:nvPicPr>
        <p:blipFill>
          <a:blip r:embed="rId2"/>
          <a:stretch>
            <a:fillRect/>
          </a:stretch>
        </p:blipFill>
        <p:spPr>
          <a:xfrm>
            <a:off x="2251222" y="0"/>
            <a:ext cx="8063120" cy="6858000"/>
          </a:xfrm>
          <a:prstGeom prst="rect">
            <a:avLst/>
          </a:prstGeom>
        </p:spPr>
      </p:pic>
    </p:spTree>
    <p:extLst>
      <p:ext uri="{BB962C8B-B14F-4D97-AF65-F5344CB8AC3E}">
        <p14:creationId xmlns:p14="http://schemas.microsoft.com/office/powerpoint/2010/main" val="799838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11E0-6396-DE3C-E403-6D56A478F253}"/>
              </a:ext>
            </a:extLst>
          </p:cNvPr>
          <p:cNvSpPr>
            <a:spLocks noGrp="1"/>
          </p:cNvSpPr>
          <p:nvPr>
            <p:ph type="title"/>
          </p:nvPr>
        </p:nvSpPr>
        <p:spPr>
          <a:xfrm>
            <a:off x="913795" y="2765839"/>
            <a:ext cx="10353761" cy="1326321"/>
          </a:xfrm>
        </p:spPr>
        <p:txBody>
          <a:bodyPr/>
          <a:lstStyle/>
          <a:p>
            <a:r>
              <a:rPr lang="en-IN" dirty="0"/>
              <a:t>RECAPITULATE…</a:t>
            </a:r>
          </a:p>
        </p:txBody>
      </p:sp>
      <p:sp>
        <p:nvSpPr>
          <p:cNvPr id="3" name="Content Placeholder 2">
            <a:extLst>
              <a:ext uri="{FF2B5EF4-FFF2-40B4-BE49-F238E27FC236}">
                <a16:creationId xmlns:a16="http://schemas.microsoft.com/office/drawing/2014/main" id="{0DAB7AD7-852A-287A-2C9E-5C745BB3633B}"/>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B187B9CE-84E3-A53E-14F8-618A9A4645D3}"/>
              </a:ext>
            </a:extLst>
          </p:cNvPr>
          <p:cNvPicPr>
            <a:picLocks noChangeAspect="1"/>
          </p:cNvPicPr>
          <p:nvPr/>
        </p:nvPicPr>
        <p:blipFill>
          <a:blip r:embed="rId2"/>
          <a:stretch>
            <a:fillRect/>
          </a:stretch>
        </p:blipFill>
        <p:spPr>
          <a:xfrm>
            <a:off x="1572127" y="12176"/>
            <a:ext cx="9068164" cy="6845824"/>
          </a:xfrm>
          <a:prstGeom prst="rect">
            <a:avLst/>
          </a:prstGeom>
        </p:spPr>
      </p:pic>
    </p:spTree>
    <p:extLst>
      <p:ext uri="{BB962C8B-B14F-4D97-AF65-F5344CB8AC3E}">
        <p14:creationId xmlns:p14="http://schemas.microsoft.com/office/powerpoint/2010/main" val="162405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E7F2-4023-8E5E-D285-DCACB2C9712C}"/>
              </a:ext>
            </a:extLst>
          </p:cNvPr>
          <p:cNvSpPr>
            <a:spLocks noGrp="1"/>
          </p:cNvSpPr>
          <p:nvPr>
            <p:ph type="title"/>
          </p:nvPr>
        </p:nvSpPr>
        <p:spPr/>
        <p:txBody>
          <a:bodyPr/>
          <a:lstStyle/>
          <a:p>
            <a:r>
              <a:rPr lang="en-IN" dirty="0"/>
              <a:t>references</a:t>
            </a:r>
          </a:p>
        </p:txBody>
      </p:sp>
      <p:sp>
        <p:nvSpPr>
          <p:cNvPr id="3" name="Content Placeholder 2">
            <a:extLst>
              <a:ext uri="{FF2B5EF4-FFF2-40B4-BE49-F238E27FC236}">
                <a16:creationId xmlns:a16="http://schemas.microsoft.com/office/drawing/2014/main" id="{F4270A2F-BBAA-2280-A16D-604173535D8C}"/>
              </a:ext>
            </a:extLst>
          </p:cNvPr>
          <p:cNvSpPr>
            <a:spLocks noGrp="1"/>
          </p:cNvSpPr>
          <p:nvPr>
            <p:ph idx="1"/>
          </p:nvPr>
        </p:nvSpPr>
        <p:spPr/>
        <p:txBody>
          <a:bodyPr/>
          <a:lstStyle/>
          <a:p>
            <a:r>
              <a:rPr lang="en-IN" dirty="0"/>
              <a:t>Wu S, Siegel RJ. Mitral annular disjunction: A case series and review of the literature. Front Cardiovasc Med. 2022 Aug 12;9:976066. </a:t>
            </a:r>
            <a:r>
              <a:rPr lang="en-IN" dirty="0" err="1"/>
              <a:t>doi</a:t>
            </a:r>
            <a:r>
              <a:rPr lang="en-IN" dirty="0"/>
              <a:t>: 10.3389/fcvm.2022.976066. PMID: 36035903; PMCID: PMC9411994.</a:t>
            </a:r>
          </a:p>
          <a:p>
            <a:r>
              <a:rPr lang="en-IN" dirty="0">
                <a:effectLst/>
                <a:latin typeface="Arial" panose="020B0604020202020204" pitchFamily="34" charset="0"/>
              </a:rPr>
              <a:t>Drescher et al Mitral Annular Disjunction </a:t>
            </a:r>
            <a:r>
              <a:rPr lang="en-IN" dirty="0" err="1">
                <a:effectLst/>
                <a:latin typeface="Arial" panose="020B0604020202020204" pitchFamily="34" charset="0"/>
              </a:rPr>
              <a:t>Circ</a:t>
            </a:r>
            <a:r>
              <a:rPr lang="en-IN" dirty="0">
                <a:effectLst/>
                <a:latin typeface="Arial" panose="020B0604020202020204" pitchFamily="34" charset="0"/>
              </a:rPr>
              <a:t> Cardiovasc Imaging. 2022;15:e014243. DOI: 10.1161/CIRCIMAGING.122.014243 September 2022 676</a:t>
            </a:r>
          </a:p>
          <a:p>
            <a:r>
              <a:rPr lang="en-IN" dirty="0"/>
              <a:t>Augello M, </a:t>
            </a:r>
            <a:r>
              <a:rPr lang="en-IN" dirty="0" err="1"/>
              <a:t>Lanzarini</a:t>
            </a:r>
            <a:r>
              <a:rPr lang="en-IN" dirty="0"/>
              <a:t> L. Disappearance of Electrocardiographic Abnormalities Associated with the Arrhythmic Pattern of a Barlow Disease After Surgical Mitral Valve Repair. Clin </a:t>
            </a:r>
            <a:r>
              <a:rPr lang="en-IN" dirty="0" err="1"/>
              <a:t>Pract</a:t>
            </a:r>
            <a:r>
              <a:rPr lang="en-IN" dirty="0"/>
              <a:t>. 2017 Apr 20;7(2):946.</a:t>
            </a:r>
          </a:p>
          <a:p>
            <a:endParaRPr lang="en-IN" dirty="0"/>
          </a:p>
        </p:txBody>
      </p:sp>
    </p:spTree>
    <p:extLst>
      <p:ext uri="{BB962C8B-B14F-4D97-AF65-F5344CB8AC3E}">
        <p14:creationId xmlns:p14="http://schemas.microsoft.com/office/powerpoint/2010/main" val="1595334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07E5-3FD2-C1CC-6166-EAA9D250D9B6}"/>
              </a:ext>
            </a:extLst>
          </p:cNvPr>
          <p:cNvSpPr>
            <a:spLocks noGrp="1"/>
          </p:cNvSpPr>
          <p:nvPr>
            <p:ph type="title"/>
          </p:nvPr>
        </p:nvSpPr>
        <p:spPr>
          <a:xfrm>
            <a:off x="924444" y="2617311"/>
            <a:ext cx="10353761" cy="1326321"/>
          </a:xfrm>
        </p:spPr>
        <p:txBody>
          <a:bodyPr/>
          <a:lstStyle/>
          <a:p>
            <a:r>
              <a:rPr lang="en-IN" dirty="0"/>
              <a:t>thankyou</a:t>
            </a:r>
          </a:p>
        </p:txBody>
      </p:sp>
      <p:sp>
        <p:nvSpPr>
          <p:cNvPr id="3" name="Content Placeholder 2">
            <a:extLst>
              <a:ext uri="{FF2B5EF4-FFF2-40B4-BE49-F238E27FC236}">
                <a16:creationId xmlns:a16="http://schemas.microsoft.com/office/drawing/2014/main" id="{1B9774DB-38EA-00C2-0609-E7B1752DAEA9}"/>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1702585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B1B54F8-DCAF-EA24-A0D8-7A39E49F2CF0}"/>
              </a:ext>
            </a:extLst>
          </p:cNvPr>
          <p:cNvSpPr/>
          <p:nvPr/>
        </p:nvSpPr>
        <p:spPr>
          <a:xfrm>
            <a:off x="0" y="2807560"/>
            <a:ext cx="6192982"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Top Corners Rounded 6">
            <a:extLst>
              <a:ext uri="{FF2B5EF4-FFF2-40B4-BE49-F238E27FC236}">
                <a16:creationId xmlns:a16="http://schemas.microsoft.com/office/drawing/2014/main" id="{EC785A53-627C-2A26-B09D-7826D2BB6936}"/>
              </a:ext>
            </a:extLst>
          </p:cNvPr>
          <p:cNvSpPr/>
          <p:nvPr/>
        </p:nvSpPr>
        <p:spPr>
          <a:xfrm>
            <a:off x="3342756" y="50505"/>
            <a:ext cx="5237019" cy="1847568"/>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ABC87C58-CB80-96A5-35FD-0C18131A1C90}"/>
              </a:ext>
            </a:extLst>
          </p:cNvPr>
          <p:cNvSpPr>
            <a:spLocks noGrp="1"/>
          </p:cNvSpPr>
          <p:nvPr>
            <p:ph idx="1"/>
          </p:nvPr>
        </p:nvSpPr>
        <p:spPr>
          <a:xfrm>
            <a:off x="3408218" y="239555"/>
            <a:ext cx="5171557" cy="2323536"/>
          </a:xfrm>
        </p:spPr>
        <p:txBody>
          <a:bodyPr/>
          <a:lstStyle/>
          <a:p>
            <a:pPr marL="0" indent="0" algn="ctr">
              <a:buNone/>
            </a:pPr>
            <a:r>
              <a:rPr lang="en-US" b="0" i="0" dirty="0">
                <a:effectLst/>
                <a:latin typeface="Cambria" panose="02040503050406030204" pitchFamily="18" charset="0"/>
              </a:rPr>
              <a:t>The mitral annulus is a complex D-shaped structure with an anterior straight component and a posterior curved component.</a:t>
            </a:r>
          </a:p>
          <a:p>
            <a:endParaRPr lang="en-IN" dirty="0"/>
          </a:p>
        </p:txBody>
      </p:sp>
      <p:sp>
        <p:nvSpPr>
          <p:cNvPr id="8" name="TextBox 7">
            <a:extLst>
              <a:ext uri="{FF2B5EF4-FFF2-40B4-BE49-F238E27FC236}">
                <a16:creationId xmlns:a16="http://schemas.microsoft.com/office/drawing/2014/main" id="{D37AC59D-5824-2918-852E-78E374C65CA0}"/>
              </a:ext>
            </a:extLst>
          </p:cNvPr>
          <p:cNvSpPr txBox="1"/>
          <p:nvPr/>
        </p:nvSpPr>
        <p:spPr>
          <a:xfrm>
            <a:off x="1191491" y="3429000"/>
            <a:ext cx="4055982" cy="1200329"/>
          </a:xfrm>
          <a:prstGeom prst="rect">
            <a:avLst/>
          </a:prstGeom>
          <a:noFill/>
        </p:spPr>
        <p:txBody>
          <a:bodyPr wrap="none" rtlCol="0">
            <a:spAutoFit/>
          </a:bodyPr>
          <a:lstStyle/>
          <a:p>
            <a:r>
              <a:rPr lang="en-US" dirty="0">
                <a:latin typeface="Cambria" panose="02040503050406030204" pitchFamily="18" charset="0"/>
              </a:rPr>
              <a:t>T</a:t>
            </a:r>
            <a:r>
              <a:rPr lang="en-US" b="0" i="0" dirty="0">
                <a:effectLst/>
                <a:latin typeface="Cambria" panose="02040503050406030204" pitchFamily="18" charset="0"/>
              </a:rPr>
              <a:t>he </a:t>
            </a:r>
            <a:r>
              <a:rPr lang="en-US" b="1" i="0" dirty="0">
                <a:effectLst/>
                <a:latin typeface="Cambria" panose="02040503050406030204" pitchFamily="18" charset="0"/>
              </a:rPr>
              <a:t>anterior annulus </a:t>
            </a:r>
            <a:r>
              <a:rPr lang="en-US" b="0" i="0" dirty="0">
                <a:effectLst/>
                <a:latin typeface="Cambria" panose="02040503050406030204" pitchFamily="18" charset="0"/>
              </a:rPr>
              <a:t>is composed </a:t>
            </a:r>
          </a:p>
          <a:p>
            <a:r>
              <a:rPr lang="en-US" b="0" i="0" dirty="0">
                <a:effectLst/>
                <a:latin typeface="Cambria" panose="02040503050406030204" pitchFamily="18" charset="0"/>
              </a:rPr>
              <a:t>of the anterior mitral leaflet which </a:t>
            </a:r>
          </a:p>
          <a:p>
            <a:r>
              <a:rPr lang="en-US" b="0" i="0" dirty="0">
                <a:effectLst/>
                <a:latin typeface="Cambria" panose="02040503050406030204" pitchFamily="18" charset="0"/>
              </a:rPr>
              <a:t>inserts onto a band of connective tissue</a:t>
            </a:r>
          </a:p>
          <a:p>
            <a:r>
              <a:rPr lang="en-US" b="0" i="0" dirty="0">
                <a:effectLst/>
                <a:latin typeface="Cambria" panose="02040503050406030204" pitchFamily="18" charset="0"/>
              </a:rPr>
              <a:t> called the mitral-aortic curtain. </a:t>
            </a:r>
            <a:endParaRPr lang="en-IN" dirty="0"/>
          </a:p>
        </p:txBody>
      </p:sp>
      <p:sp>
        <p:nvSpPr>
          <p:cNvPr id="10" name="Oval 9">
            <a:extLst>
              <a:ext uri="{FF2B5EF4-FFF2-40B4-BE49-F238E27FC236}">
                <a16:creationId xmlns:a16="http://schemas.microsoft.com/office/drawing/2014/main" id="{5FDB6EE4-844F-10F1-A06D-416E8856B715}"/>
              </a:ext>
            </a:extLst>
          </p:cNvPr>
          <p:cNvSpPr/>
          <p:nvPr/>
        </p:nvSpPr>
        <p:spPr>
          <a:xfrm>
            <a:off x="6438965" y="2563091"/>
            <a:ext cx="5559072" cy="2784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chemeClr val="tx1"/>
                </a:solidFill>
                <a:effectLst/>
                <a:latin typeface="Cambria" panose="02040503050406030204" pitchFamily="18" charset="0"/>
              </a:rPr>
              <a:t>The </a:t>
            </a:r>
            <a:r>
              <a:rPr lang="en-US" b="1" i="0" dirty="0">
                <a:solidFill>
                  <a:schemeClr val="tx1"/>
                </a:solidFill>
                <a:effectLst/>
                <a:latin typeface="Cambria" panose="02040503050406030204" pitchFamily="18" charset="0"/>
              </a:rPr>
              <a:t>posterior mitral </a:t>
            </a:r>
            <a:r>
              <a:rPr lang="en-US" b="0" i="0" dirty="0">
                <a:solidFill>
                  <a:schemeClr val="tx1"/>
                </a:solidFill>
                <a:effectLst/>
                <a:latin typeface="Cambria" panose="02040503050406030204" pitchFamily="18" charset="0"/>
              </a:rPr>
              <a:t>annulus is composed of the left atrial wall, the leaflet hinge line, the LV free wall and epicardial adipose tissue, held together by a fibrous cord.</a:t>
            </a:r>
            <a:endParaRPr lang="en-IN" dirty="0">
              <a:solidFill>
                <a:schemeClr val="tx1"/>
              </a:solidFill>
            </a:endParaRPr>
          </a:p>
        </p:txBody>
      </p:sp>
      <p:pic>
        <p:nvPicPr>
          <p:cNvPr id="2" name="Picture 4" descr="Mitral Valve Annulus Anatomy, Structure &amp; Pictures">
            <a:extLst>
              <a:ext uri="{FF2B5EF4-FFF2-40B4-BE49-F238E27FC236}">
                <a16:creationId xmlns:a16="http://schemas.microsoft.com/office/drawing/2014/main" id="{3456973D-10D2-88DB-6FFF-BE29A820F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682" y="2266660"/>
            <a:ext cx="4686538" cy="4351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2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900" decel="100000" fill="hold"/>
                                        <p:tgtEl>
                                          <p:spTgt spid="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900" decel="100000" fill="hold"/>
                                        <p:tgtEl>
                                          <p:spTgt spid="9"/>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3" grpId="0" build="p"/>
      <p:bldP spid="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AE71F-7BDE-9B50-BA9F-2AF00C6E446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6211693-4A83-1D1C-3E5D-EF1A08D8A3F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997402E8-DC4B-63EC-697E-FF1FB4D7ABFA}"/>
              </a:ext>
            </a:extLst>
          </p:cNvPr>
          <p:cNvPicPr>
            <a:picLocks noChangeAspect="1"/>
          </p:cNvPicPr>
          <p:nvPr/>
        </p:nvPicPr>
        <p:blipFill>
          <a:blip r:embed="rId2"/>
          <a:stretch>
            <a:fillRect/>
          </a:stretch>
        </p:blipFill>
        <p:spPr>
          <a:xfrm>
            <a:off x="2645442" y="100221"/>
            <a:ext cx="7284621" cy="6657557"/>
          </a:xfrm>
          <a:prstGeom prst="rect">
            <a:avLst/>
          </a:prstGeom>
        </p:spPr>
      </p:pic>
    </p:spTree>
    <p:extLst>
      <p:ext uri="{BB962C8B-B14F-4D97-AF65-F5344CB8AC3E}">
        <p14:creationId xmlns:p14="http://schemas.microsoft.com/office/powerpoint/2010/main" val="1471038374"/>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eart 12">
            <a:extLst>
              <a:ext uri="{FF2B5EF4-FFF2-40B4-BE49-F238E27FC236}">
                <a16:creationId xmlns:a16="http://schemas.microsoft.com/office/drawing/2014/main" id="{62FC0165-3275-F9B0-87A6-ACC2E3505B73}"/>
              </a:ext>
            </a:extLst>
          </p:cNvPr>
          <p:cNvSpPr/>
          <p:nvPr/>
        </p:nvSpPr>
        <p:spPr>
          <a:xfrm>
            <a:off x="1451429" y="3220529"/>
            <a:ext cx="7213599" cy="363747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49BBF74D-DC71-C144-1E40-A48A233E2B9A}"/>
              </a:ext>
            </a:extLst>
          </p:cNvPr>
          <p:cNvSpPr/>
          <p:nvPr/>
        </p:nvSpPr>
        <p:spPr>
          <a:xfrm>
            <a:off x="499303" y="-13217"/>
            <a:ext cx="5312229" cy="29243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Content Placeholder 6">
            <a:extLst>
              <a:ext uri="{FF2B5EF4-FFF2-40B4-BE49-F238E27FC236}">
                <a16:creationId xmlns:a16="http://schemas.microsoft.com/office/drawing/2014/main" id="{F93426E3-D11E-413C-9A7D-2E5338A6757E}"/>
              </a:ext>
            </a:extLst>
          </p:cNvPr>
          <p:cNvPicPr>
            <a:picLocks noGrp="1" noChangeAspect="1"/>
          </p:cNvPicPr>
          <p:nvPr>
            <p:ph idx="1"/>
          </p:nvPr>
        </p:nvPicPr>
        <p:blipFill>
          <a:blip r:embed="rId2"/>
          <a:stretch>
            <a:fillRect/>
          </a:stretch>
        </p:blipFill>
        <p:spPr>
          <a:xfrm>
            <a:off x="7373256" y="1"/>
            <a:ext cx="4818743" cy="3220528"/>
          </a:xfrm>
        </p:spPr>
      </p:pic>
      <p:sp>
        <p:nvSpPr>
          <p:cNvPr id="9" name="TextBox 8">
            <a:extLst>
              <a:ext uri="{FF2B5EF4-FFF2-40B4-BE49-F238E27FC236}">
                <a16:creationId xmlns:a16="http://schemas.microsoft.com/office/drawing/2014/main" id="{A7A41AE5-1521-3892-7B74-65D9411897F1}"/>
              </a:ext>
            </a:extLst>
          </p:cNvPr>
          <p:cNvSpPr txBox="1"/>
          <p:nvPr/>
        </p:nvSpPr>
        <p:spPr>
          <a:xfrm>
            <a:off x="1018479" y="1010100"/>
            <a:ext cx="4098354" cy="1200329"/>
          </a:xfrm>
          <a:prstGeom prst="rect">
            <a:avLst/>
          </a:prstGeom>
          <a:noFill/>
        </p:spPr>
        <p:txBody>
          <a:bodyPr wrap="square">
            <a:spAutoFit/>
          </a:bodyPr>
          <a:lstStyle/>
          <a:p>
            <a:pPr algn="ctr"/>
            <a:r>
              <a:rPr lang="en-US" dirty="0"/>
              <a:t>The posterior mitral leaflet hinges to the junction of the atrial and ventricular myocardium.</a:t>
            </a:r>
          </a:p>
          <a:p>
            <a:pPr algn="ctr"/>
            <a:endParaRPr lang="en-US" dirty="0"/>
          </a:p>
        </p:txBody>
      </p:sp>
      <p:sp>
        <p:nvSpPr>
          <p:cNvPr id="11" name="TextBox 10">
            <a:extLst>
              <a:ext uri="{FF2B5EF4-FFF2-40B4-BE49-F238E27FC236}">
                <a16:creationId xmlns:a16="http://schemas.microsoft.com/office/drawing/2014/main" id="{13A017CC-BE3B-6FFF-8FB0-A886296A8209}"/>
              </a:ext>
            </a:extLst>
          </p:cNvPr>
          <p:cNvSpPr txBox="1"/>
          <p:nvPr/>
        </p:nvSpPr>
        <p:spPr>
          <a:xfrm>
            <a:off x="1907189" y="4243846"/>
            <a:ext cx="6096000" cy="1477328"/>
          </a:xfrm>
          <a:prstGeom prst="rect">
            <a:avLst/>
          </a:prstGeom>
          <a:noFill/>
        </p:spPr>
        <p:txBody>
          <a:bodyPr wrap="square">
            <a:spAutoFit/>
          </a:bodyPr>
          <a:lstStyle/>
          <a:p>
            <a:pPr algn="ctr"/>
            <a:r>
              <a:rPr lang="en-US" dirty="0"/>
              <a:t>In MAD</a:t>
            </a:r>
          </a:p>
          <a:p>
            <a:pPr algn="ctr"/>
            <a:r>
              <a:rPr lang="en-US" dirty="0"/>
              <a:t>the hinge line of the posterior leaflet is dislocated superiorly toward the left atrial wall and away from the left ventricular (LV) myocardium, leaving a separation between the atrial-valve junction and LV wall.</a:t>
            </a:r>
            <a:endParaRPr lang="en-IN" dirty="0"/>
          </a:p>
        </p:txBody>
      </p:sp>
      <p:pic>
        <p:nvPicPr>
          <p:cNvPr id="15" name="Picture 14">
            <a:extLst>
              <a:ext uri="{FF2B5EF4-FFF2-40B4-BE49-F238E27FC236}">
                <a16:creationId xmlns:a16="http://schemas.microsoft.com/office/drawing/2014/main" id="{DFF8A040-8EE5-2991-AFF4-C969B1D432EB}"/>
              </a:ext>
            </a:extLst>
          </p:cNvPr>
          <p:cNvPicPr>
            <a:picLocks noChangeAspect="1"/>
          </p:cNvPicPr>
          <p:nvPr/>
        </p:nvPicPr>
        <p:blipFill>
          <a:blip r:embed="rId3"/>
          <a:stretch>
            <a:fillRect/>
          </a:stretch>
        </p:blipFill>
        <p:spPr>
          <a:xfrm>
            <a:off x="0" y="493771"/>
            <a:ext cx="12228451" cy="5747372"/>
          </a:xfrm>
          <a:prstGeom prst="rect">
            <a:avLst/>
          </a:prstGeom>
        </p:spPr>
      </p:pic>
    </p:spTree>
    <p:extLst>
      <p:ext uri="{BB962C8B-B14F-4D97-AF65-F5344CB8AC3E}">
        <p14:creationId xmlns:p14="http://schemas.microsoft.com/office/powerpoint/2010/main" val="1392489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44D498-3D43-721C-A55C-2877B77E84D7}"/>
              </a:ext>
            </a:extLst>
          </p:cNvPr>
          <p:cNvSpPr/>
          <p:nvPr/>
        </p:nvSpPr>
        <p:spPr>
          <a:xfrm>
            <a:off x="5995002" y="1776750"/>
            <a:ext cx="6196998" cy="4974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a:extLst>
              <a:ext uri="{FF2B5EF4-FFF2-40B4-BE49-F238E27FC236}">
                <a16:creationId xmlns:a16="http://schemas.microsoft.com/office/drawing/2014/main" id="{D8AD41E2-4149-AEAD-21F5-161BD3B0C30D}"/>
              </a:ext>
            </a:extLst>
          </p:cNvPr>
          <p:cNvSpPr/>
          <p:nvPr/>
        </p:nvSpPr>
        <p:spPr>
          <a:xfrm>
            <a:off x="603" y="107216"/>
            <a:ext cx="6196997" cy="4943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1F072D86-158C-E37B-E520-9DF7FD0E6B95}"/>
              </a:ext>
            </a:extLst>
          </p:cNvPr>
          <p:cNvSpPr>
            <a:spLocks noGrp="1"/>
          </p:cNvSpPr>
          <p:nvPr>
            <p:ph idx="1"/>
          </p:nvPr>
        </p:nvSpPr>
        <p:spPr>
          <a:xfrm>
            <a:off x="733272" y="1776750"/>
            <a:ext cx="4848376" cy="3695136"/>
          </a:xfrm>
        </p:spPr>
        <p:txBody>
          <a:bodyPr/>
          <a:lstStyle/>
          <a:p>
            <a:pPr marL="0" indent="0" algn="ctr">
              <a:buNone/>
            </a:pPr>
            <a:r>
              <a:rPr lang="en-US" dirty="0"/>
              <a:t>Normal mitral annulus motion is coupled to LV deformation and the annulus contracts and deepens its saddle shape during ventricular systole</a:t>
            </a:r>
            <a:endParaRPr lang="en-IN" dirty="0"/>
          </a:p>
        </p:txBody>
      </p:sp>
      <p:sp>
        <p:nvSpPr>
          <p:cNvPr id="7" name="TextBox 6">
            <a:extLst>
              <a:ext uri="{FF2B5EF4-FFF2-40B4-BE49-F238E27FC236}">
                <a16:creationId xmlns:a16="http://schemas.microsoft.com/office/drawing/2014/main" id="{6B8A48B7-B9B6-20B2-E2AD-D3A999AE93B1}"/>
              </a:ext>
            </a:extLst>
          </p:cNvPr>
          <p:cNvSpPr txBox="1"/>
          <p:nvPr/>
        </p:nvSpPr>
        <p:spPr>
          <a:xfrm>
            <a:off x="6930269" y="3532894"/>
            <a:ext cx="4731657" cy="1938992"/>
          </a:xfrm>
          <a:prstGeom prst="rect">
            <a:avLst/>
          </a:prstGeom>
          <a:noFill/>
        </p:spPr>
        <p:txBody>
          <a:bodyPr wrap="square">
            <a:spAutoFit/>
          </a:bodyPr>
          <a:lstStyle/>
          <a:p>
            <a:pPr algn="ctr"/>
            <a:r>
              <a:rPr lang="en-US" sz="2000" dirty="0"/>
              <a:t>The disjunctive mitral annulus follows the motion of the left atrial wall instead and displays paradoxical systolic expansion and increase in mitral annulus diameter, which may have important functional implications.</a:t>
            </a:r>
            <a:endParaRPr lang="en-IN" sz="2000" dirty="0"/>
          </a:p>
        </p:txBody>
      </p:sp>
    </p:spTree>
    <p:extLst>
      <p:ext uri="{BB962C8B-B14F-4D97-AF65-F5344CB8AC3E}">
        <p14:creationId xmlns:p14="http://schemas.microsoft.com/office/powerpoint/2010/main" val="2089245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26309-9F56-451B-8894-85F99200E6CC}"/>
              </a:ext>
            </a:extLst>
          </p:cNvPr>
          <p:cNvSpPr>
            <a:spLocks noGrp="1"/>
          </p:cNvSpPr>
          <p:nvPr>
            <p:ph type="title"/>
          </p:nvPr>
        </p:nvSpPr>
        <p:spPr>
          <a:xfrm>
            <a:off x="1838239" y="203200"/>
            <a:ext cx="10353761" cy="1326321"/>
          </a:xfrm>
        </p:spPr>
        <p:txBody>
          <a:bodyPr/>
          <a:lstStyle/>
          <a:p>
            <a:r>
              <a:rPr lang="en-IN" dirty="0"/>
              <a:t>UNCLEAR!</a:t>
            </a:r>
          </a:p>
        </p:txBody>
      </p:sp>
      <p:graphicFrame>
        <p:nvGraphicFramePr>
          <p:cNvPr id="4" name="Content Placeholder 3">
            <a:extLst>
              <a:ext uri="{FF2B5EF4-FFF2-40B4-BE49-F238E27FC236}">
                <a16:creationId xmlns:a16="http://schemas.microsoft.com/office/drawing/2014/main" id="{1E86C905-6425-B130-FBCC-43A5D0E6EBC6}"/>
              </a:ext>
            </a:extLst>
          </p:cNvPr>
          <p:cNvGraphicFramePr>
            <a:graphicFrameLocks noGrp="1"/>
          </p:cNvGraphicFramePr>
          <p:nvPr>
            <p:ph idx="1"/>
            <p:extLst>
              <p:ext uri="{D42A27DB-BD31-4B8C-83A1-F6EECF244321}">
                <p14:modId xmlns:p14="http://schemas.microsoft.com/office/powerpoint/2010/main" val="3195345804"/>
              </p:ext>
            </p:extLst>
          </p:nvPr>
        </p:nvGraphicFramePr>
        <p:xfrm>
          <a:off x="566057" y="1529521"/>
          <a:ext cx="11059886" cy="5328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0BEFB0B-B72D-7EB1-4D4A-2E0B4BA6204B}"/>
              </a:ext>
            </a:extLst>
          </p:cNvPr>
          <p:cNvPicPr>
            <a:picLocks noChangeAspect="1"/>
          </p:cNvPicPr>
          <p:nvPr/>
        </p:nvPicPr>
        <p:blipFill>
          <a:blip r:embed="rId7"/>
          <a:stretch>
            <a:fillRect/>
          </a:stretch>
        </p:blipFill>
        <p:spPr>
          <a:xfrm>
            <a:off x="1704109" y="1136530"/>
            <a:ext cx="9283205" cy="5721469"/>
          </a:xfrm>
          <a:prstGeom prst="rect">
            <a:avLst/>
          </a:prstGeom>
        </p:spPr>
      </p:pic>
    </p:spTree>
    <p:extLst>
      <p:ext uri="{BB962C8B-B14F-4D97-AF65-F5344CB8AC3E}">
        <p14:creationId xmlns:p14="http://schemas.microsoft.com/office/powerpoint/2010/main" val="217872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strVal val="ppt_h"/>
                                          </p:val>
                                        </p:tav>
                                      </p:tavLst>
                                    </p:anim>
                                    <p:set>
                                      <p:cBhvr>
                                        <p:cTn id="8" dur="1" fill="hold">
                                          <p:stCondLst>
                                            <p:cond delay="499"/>
                                          </p:stCondLst>
                                        </p:cTn>
                                        <p:tgtEl>
                                          <p:spTgt spid="6"/>
                                        </p:tgtEl>
                                        <p:attrNameLst>
                                          <p:attrName>style.visibility</p:attrName>
                                        </p:attrNameLst>
                                      </p:cBhvr>
                                      <p:to>
                                        <p:strVal val="hidden"/>
                                      </p:to>
                                    </p:set>
                                  </p:childTnLst>
                                </p:cTn>
                              </p:par>
                              <p:par>
                                <p:cTn id="9" presetID="17" presetClass="exit" presetSubtype="10" fill="hold" grpId="0" nodeType="withEffect">
                                  <p:stCondLst>
                                    <p:cond delay="0"/>
                                  </p:stCondLst>
                                  <p:childTnLst>
                                    <p:anim calcmode="lin" valueType="num">
                                      <p:cBhvr>
                                        <p:cTn id="10" dur="500"/>
                                        <p:tgtEl>
                                          <p:spTgt spid="2"/>
                                        </p:tgtEl>
                                        <p:attrNameLst>
                                          <p:attrName>ppt_w</p:attrName>
                                        </p:attrNameLst>
                                      </p:cBhvr>
                                      <p:tavLst>
                                        <p:tav tm="0">
                                          <p:val>
                                            <p:strVal val="ppt_w"/>
                                          </p:val>
                                        </p:tav>
                                        <p:tav tm="100000">
                                          <p:val>
                                            <p:fltVal val="0"/>
                                          </p:val>
                                        </p:tav>
                                      </p:tavLst>
                                    </p:anim>
                                    <p:anim calcmode="lin" valueType="num">
                                      <p:cBhvr>
                                        <p:cTn id="11" dur="500"/>
                                        <p:tgtEl>
                                          <p:spTgt spid="2"/>
                                        </p:tgtEl>
                                        <p:attrNameLst>
                                          <p:attrName>ppt_h</p:attrName>
                                        </p:attrNameLst>
                                      </p:cBhvr>
                                      <p:tavLst>
                                        <p:tav tm="0">
                                          <p:val>
                                            <p:strVal val="ppt_h"/>
                                          </p:val>
                                        </p:tav>
                                        <p:tav tm="100000">
                                          <p:val>
                                            <p:strVal val="ppt_h"/>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8ECC-4DF0-34EA-3427-61FFD4B99AE4}"/>
              </a:ext>
            </a:extLst>
          </p:cNvPr>
          <p:cNvSpPr>
            <a:spLocks noGrp="1"/>
          </p:cNvSpPr>
          <p:nvPr>
            <p:ph type="title"/>
          </p:nvPr>
        </p:nvSpPr>
        <p:spPr/>
        <p:txBody>
          <a:bodyPr/>
          <a:lstStyle/>
          <a:p>
            <a:r>
              <a:rPr lang="en-IN" b="1" dirty="0"/>
              <a:t>Diagnosis and multimodality imaging</a:t>
            </a:r>
            <a:br>
              <a:rPr lang="en-IN" b="1" dirty="0"/>
            </a:br>
            <a:endParaRPr lang="en-IN" dirty="0"/>
          </a:p>
        </p:txBody>
      </p:sp>
      <p:graphicFrame>
        <p:nvGraphicFramePr>
          <p:cNvPr id="7" name="Diagram 6">
            <a:extLst>
              <a:ext uri="{FF2B5EF4-FFF2-40B4-BE49-F238E27FC236}">
                <a16:creationId xmlns:a16="http://schemas.microsoft.com/office/drawing/2014/main" id="{B73BCA60-98FD-806F-53CC-5C89E73B3789}"/>
              </a:ext>
            </a:extLst>
          </p:cNvPr>
          <p:cNvGraphicFramePr/>
          <p:nvPr>
            <p:extLst>
              <p:ext uri="{D42A27DB-BD31-4B8C-83A1-F6EECF244321}">
                <p14:modId xmlns:p14="http://schemas.microsoft.com/office/powerpoint/2010/main" val="186198642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2A8A59B-B16C-E7AC-E0D4-23CB37883795}"/>
              </a:ext>
            </a:extLst>
          </p:cNvPr>
          <p:cNvSpPr txBox="1"/>
          <p:nvPr/>
        </p:nvSpPr>
        <p:spPr>
          <a:xfrm>
            <a:off x="2336195" y="4307532"/>
            <a:ext cx="3525324" cy="461665"/>
          </a:xfrm>
          <a:prstGeom prst="rect">
            <a:avLst/>
          </a:prstGeom>
          <a:noFill/>
        </p:spPr>
        <p:txBody>
          <a:bodyPr wrap="none" rtlCol="0">
            <a:spAutoFit/>
          </a:bodyPr>
          <a:lstStyle/>
          <a:p>
            <a:r>
              <a:rPr lang="en-IN" sz="2400" b="1" dirty="0">
                <a:solidFill>
                  <a:srgbClr val="FF0000"/>
                </a:solidFill>
              </a:rPr>
              <a:t>The diagnosis of MAD</a:t>
            </a:r>
          </a:p>
        </p:txBody>
      </p:sp>
      <p:sp>
        <p:nvSpPr>
          <p:cNvPr id="14" name="TextBox 13">
            <a:extLst>
              <a:ext uri="{FF2B5EF4-FFF2-40B4-BE49-F238E27FC236}">
                <a16:creationId xmlns:a16="http://schemas.microsoft.com/office/drawing/2014/main" id="{EB02A1B2-47AE-ECA4-F4D1-65A18B3F3A49}"/>
              </a:ext>
            </a:extLst>
          </p:cNvPr>
          <p:cNvSpPr txBox="1"/>
          <p:nvPr/>
        </p:nvSpPr>
        <p:spPr>
          <a:xfrm>
            <a:off x="8077200" y="2463800"/>
            <a:ext cx="729687" cy="461665"/>
          </a:xfrm>
          <a:prstGeom prst="rect">
            <a:avLst/>
          </a:prstGeom>
          <a:noFill/>
        </p:spPr>
        <p:txBody>
          <a:bodyPr wrap="none" rtlCol="0">
            <a:spAutoFit/>
          </a:bodyPr>
          <a:lstStyle/>
          <a:p>
            <a:r>
              <a:rPr lang="en-IN" sz="2400" dirty="0"/>
              <a:t>TTE</a:t>
            </a:r>
          </a:p>
        </p:txBody>
      </p:sp>
    </p:spTree>
    <p:extLst>
      <p:ext uri="{BB962C8B-B14F-4D97-AF65-F5344CB8AC3E}">
        <p14:creationId xmlns:p14="http://schemas.microsoft.com/office/powerpoint/2010/main" val="2407794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docProps/app.xml><?xml version="1.0" encoding="utf-8"?>
<Properties xmlns="http://schemas.openxmlformats.org/officeDocument/2006/extended-properties" xmlns:vt="http://schemas.openxmlformats.org/officeDocument/2006/docPropsVTypes">
  <Template>TM04033921[[fn=Damask]]</Template>
  <TotalTime>2432</TotalTime>
  <Words>1506</Words>
  <Application>Microsoft Office PowerPoint</Application>
  <PresentationFormat>Widescreen</PresentationFormat>
  <Paragraphs>154</Paragraphs>
  <Slides>36</Slides>
  <Notes>0</Notes>
  <HiddenSlides>0</HiddenSlides>
  <MMClips>3</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Damask</vt:lpstr>
      <vt:lpstr>MITRAL ANNULAR DISJUNCTION</vt:lpstr>
      <vt:lpstr>MAD</vt:lpstr>
      <vt:lpstr>ANATOMY</vt:lpstr>
      <vt:lpstr>PowerPoint Presentation</vt:lpstr>
      <vt:lpstr>PowerPoint Presentation</vt:lpstr>
      <vt:lpstr>PowerPoint Presentation</vt:lpstr>
      <vt:lpstr>PowerPoint Presentation</vt:lpstr>
      <vt:lpstr>UNCLEAR!</vt:lpstr>
      <vt:lpstr>Diagnosis and multimodality imaging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BIOMECHANICS AND PATHOPHYSIOLOGY</vt:lpstr>
      <vt:lpstr>PowerPoint Presentation</vt:lpstr>
      <vt:lpstr>PowerPoint Presentation</vt:lpstr>
      <vt:lpstr>CLINICAL SIGNIFICANCE</vt:lpstr>
      <vt:lpstr>PowerPoint Presentation</vt:lpstr>
      <vt:lpstr>VENTRICULAR ARRHYTHMIAS AND SUDDEN CARDIAC DEATH</vt:lpstr>
      <vt:lpstr>PowerPoint Presentation</vt:lpstr>
      <vt:lpstr>PowerPoint Presentation</vt:lpstr>
      <vt:lpstr>PowerPoint Presentation</vt:lpstr>
      <vt:lpstr>Genetic cause?</vt:lpstr>
      <vt:lpstr>RISK PREDICTORS FOR VEMTRICULAR ARRHYTHMIAS</vt:lpstr>
      <vt:lpstr>RISK STRATIFICATION</vt:lpstr>
      <vt:lpstr>PowerPoint Presentation</vt:lpstr>
      <vt:lpstr>treatment</vt:lpstr>
      <vt:lpstr>PowerPoint Presentation</vt:lpstr>
      <vt:lpstr>PowerPoint Presentation</vt:lpstr>
      <vt:lpstr>RECAPITULATE…</vt:lpstr>
      <vt:lpstr>references</vt:lpstr>
      <vt:lpstr>thankyou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MITRAL ANNULAR DISJUNCTION</dc:title>
  <dc:creator>Shama Sharna</dc:creator>
  <cp:lastModifiedBy>shreyas samaga</cp:lastModifiedBy>
  <cp:revision>13</cp:revision>
  <dcterms:created xsi:type="dcterms:W3CDTF">2023-02-27T20:00:40Z</dcterms:created>
  <dcterms:modified xsi:type="dcterms:W3CDTF">2024-01-09T11:49:43Z</dcterms:modified>
</cp:coreProperties>
</file>