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9" r:id="rId3"/>
    <p:sldId id="257" r:id="rId4"/>
    <p:sldId id="260" r:id="rId5"/>
    <p:sldId id="258" r:id="rId6"/>
    <p:sldId id="261" r:id="rId7"/>
    <p:sldId id="262" r:id="rId8"/>
    <p:sldId id="263" r:id="rId9"/>
    <p:sldId id="264" r:id="rId10"/>
    <p:sldId id="268" r:id="rId11"/>
    <p:sldId id="266" r:id="rId12"/>
    <p:sldId id="267" r:id="rId13"/>
    <p:sldId id="269" r:id="rId14"/>
    <p:sldId id="270" r:id="rId15"/>
    <p:sldId id="272" r:id="rId16"/>
    <p:sldId id="273" r:id="rId17"/>
    <p:sldId id="274" r:id="rId18"/>
    <p:sldId id="271" r:id="rId19"/>
    <p:sldId id="277" r:id="rId20"/>
    <p:sldId id="278" r:id="rId21"/>
    <p:sldId id="280" r:id="rId22"/>
    <p:sldId id="276" r:id="rId23"/>
    <p:sldId id="279" r:id="rId24"/>
    <p:sldId id="275" r:id="rId25"/>
    <p:sldId id="285" r:id="rId26"/>
    <p:sldId id="281" r:id="rId27"/>
    <p:sldId id="282" r:id="rId28"/>
    <p:sldId id="283" r:id="rId29"/>
    <p:sldId id="284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3899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1079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3622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395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8097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86827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6/19/23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849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6/19/23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041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6/19/23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122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802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117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5258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CEDCB4-0C99-CACF-FDE9-9C7130679C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7762" y="640080"/>
            <a:ext cx="6251110" cy="3566160"/>
          </a:xfrm>
        </p:spPr>
        <p:txBody>
          <a:bodyPr anchor="b">
            <a:normAutofit/>
          </a:bodyPr>
          <a:lstStyle/>
          <a:p>
            <a:pPr algn="l"/>
            <a:r>
              <a:rPr lang="en-IN" sz="5400" dirty="0"/>
              <a:t>MITRAL VALVE APPARATUS</a:t>
            </a:r>
            <a:endParaRPr lang="en-US" sz="54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C2E9AE-ACF4-5F60-25D2-38F571A83BE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97760" y="4636008"/>
            <a:ext cx="6251111" cy="1572768"/>
          </a:xfrm>
        </p:spPr>
        <p:txBody>
          <a:bodyPr>
            <a:normAutofit/>
          </a:bodyPr>
          <a:lstStyle/>
          <a:p>
            <a:pPr algn="l"/>
            <a:r>
              <a:rPr lang="en-IN" dirty="0"/>
              <a:t>DR SANCHNA DEV S</a:t>
            </a:r>
          </a:p>
          <a:p>
            <a:pPr algn="l"/>
            <a:r>
              <a:rPr lang="en-IN" dirty="0"/>
              <a:t>DEPT OF CARDIOLOGY </a:t>
            </a:r>
          </a:p>
          <a:p>
            <a:pPr algn="l"/>
            <a:r>
              <a:rPr lang="en-IN" dirty="0"/>
              <a:t>TDMC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369354F-323C-A683-B790-80581B10C1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" r="26437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2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7488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: Shape 11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2BD6B2-E0C2-15F7-2782-1CF3738ACF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08" y="992094"/>
            <a:ext cx="3616913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MVA - COMPONENTS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DC0A93-7F1A-E6FE-6D0F-DBB13AA791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" t="6819" r="18560" b="19363"/>
          <a:stretch/>
        </p:blipFill>
        <p:spPr>
          <a:xfrm>
            <a:off x="5895751" y="776201"/>
            <a:ext cx="5708649" cy="527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2949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7F047-A9EF-D30E-FFBF-F014A89F9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1. MITRAL ANNULUS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5DE3B6-77C8-95DE-52EB-8BAE0083DE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annulus is surgically defined as the level of visible transition between the left atrial myocardium and the whitish leaflet</a:t>
            </a:r>
            <a:endParaRPr lang="en-IN" dirty="0"/>
          </a:p>
          <a:p>
            <a:r>
              <a:rPr lang="en-US" dirty="0"/>
              <a:t>anatomical definition</a:t>
            </a:r>
            <a:r>
              <a:rPr lang="en-IN" dirty="0"/>
              <a:t> -</a:t>
            </a:r>
            <a:r>
              <a:rPr lang="en-US" dirty="0"/>
              <a:t>fibrous </a:t>
            </a:r>
            <a:r>
              <a:rPr lang="en-US" dirty="0" err="1"/>
              <a:t>hingeline</a:t>
            </a:r>
            <a:r>
              <a:rPr lang="en-US" dirty="0"/>
              <a:t> of the </a:t>
            </a:r>
            <a:r>
              <a:rPr lang="en-US" dirty="0" err="1"/>
              <a:t>valvar</a:t>
            </a:r>
            <a:r>
              <a:rPr lang="en-US" dirty="0"/>
              <a:t> leaflets</a:t>
            </a:r>
            <a:endParaRPr lang="en-IN" dirty="0"/>
          </a:p>
          <a:p>
            <a:r>
              <a:rPr lang="en-US" dirty="0"/>
              <a:t>En face, the MA resembles a kidney bean</a:t>
            </a:r>
            <a:endParaRPr lang="en-IN" dirty="0"/>
          </a:p>
          <a:p>
            <a:r>
              <a:rPr lang="en-US" dirty="0"/>
              <a:t>3 </a:t>
            </a:r>
            <a:r>
              <a:rPr lang="en-IN" dirty="0"/>
              <a:t>D -</a:t>
            </a:r>
            <a:r>
              <a:rPr lang="en-US" dirty="0"/>
              <a:t>nonplanar saddle shape</a:t>
            </a:r>
            <a:endParaRPr lang="en-IN" dirty="0"/>
          </a:p>
          <a:p>
            <a:r>
              <a:rPr lang="en-US" dirty="0"/>
              <a:t>The mitral annulus changes shape during the cardiac cycle from circular in diastole to </a:t>
            </a:r>
            <a:r>
              <a:rPr lang="en-US" dirty="0" err="1"/>
              <a:t>eliptical</a:t>
            </a:r>
            <a:r>
              <a:rPr lang="en-US" dirty="0"/>
              <a:t> during systole. </a:t>
            </a:r>
            <a:endParaRPr lang="en-IN" dirty="0"/>
          </a:p>
          <a:p>
            <a:r>
              <a:rPr lang="en-US" dirty="0"/>
              <a:t>The annular circumference and area also decrease by approximately 15% and 25%, respectively, during ventricular systole </a:t>
            </a:r>
            <a:endParaRPr lang="en-IN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0594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164898-194B-56C9-F795-3966E76CA9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6545" y="103909"/>
            <a:ext cx="9028546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32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E8D8FCF1-4369-8CCA-4639-2DDDE8F338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36" y="323273"/>
            <a:ext cx="11222181" cy="61190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62768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5380A6-B4B0-EB87-25FB-CFDC39A752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MA area can significantly increase in patients with dilated </a:t>
            </a:r>
            <a:r>
              <a:rPr lang="en-US" dirty="0" err="1"/>
              <a:t>LVs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02B2840-837F-6463-473B-D8CD348A4D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741" y="2634889"/>
            <a:ext cx="9354301" cy="3542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85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B2568-8305-3CBE-3418-AEB6557F84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2. MV LEAFLETS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023CC-5270-8255-489A-BE6A2BE683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IN" dirty="0"/>
              <a:t>The normal mitral valve has two leaflets</a:t>
            </a:r>
          </a:p>
          <a:p>
            <a:r>
              <a:rPr lang="en-US" b="1" dirty="0"/>
              <a:t>posterior leaflet</a:t>
            </a:r>
            <a:r>
              <a:rPr lang="en-US" dirty="0"/>
              <a:t> -quadrangular shape -attached to approximately two-thirds of the annular circumference</a:t>
            </a:r>
          </a:p>
          <a:p>
            <a:endParaRPr lang="en-US" dirty="0"/>
          </a:p>
          <a:p>
            <a:r>
              <a:rPr lang="en-US" b="1" dirty="0"/>
              <a:t>posterior leaflet </a:t>
            </a:r>
            <a:r>
              <a:rPr lang="en-US" dirty="0"/>
              <a:t>typically has two well defined indentations which divide the leaflet into three individual scallops identified as P1, P2, and P3</a:t>
            </a:r>
          </a:p>
          <a:p>
            <a:endParaRPr lang="en-US" dirty="0"/>
          </a:p>
          <a:p>
            <a:r>
              <a:rPr lang="en-US" dirty="0"/>
              <a:t>The P1 scallop corresponds to the external, anterolateral portion of the posterior leaflet, close to the anterior commissure and the left atrium (LA) appendage</a:t>
            </a:r>
          </a:p>
        </p:txBody>
      </p:sp>
    </p:spTree>
    <p:extLst>
      <p:ext uri="{BB962C8B-B14F-4D97-AF65-F5344CB8AC3E}">
        <p14:creationId xmlns:p14="http://schemas.microsoft.com/office/powerpoint/2010/main" val="33506156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D3E98C8B-72BC-E519-ACBE-87165B3C88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0"/>
            <a:ext cx="10136909" cy="6326909"/>
          </a:xfrm>
        </p:spPr>
      </p:pic>
    </p:spTree>
    <p:extLst>
      <p:ext uri="{BB962C8B-B14F-4D97-AF65-F5344CB8AC3E}">
        <p14:creationId xmlns:p14="http://schemas.microsoft.com/office/powerpoint/2010/main" val="3083247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E15BE9-DA7B-3DF9-F34E-AF86524D8D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738909"/>
            <a:ext cx="10515600" cy="5438054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The anterior leaflet </a:t>
            </a:r>
            <a:r>
              <a:rPr lang="en-US" dirty="0"/>
              <a:t>-semi-circular shape and is in continuity with the non-coronary cusp of the aortic valve, referred to as the </a:t>
            </a:r>
            <a:r>
              <a:rPr lang="en-US" b="1" dirty="0" err="1"/>
              <a:t>intervalvular</a:t>
            </a:r>
            <a:r>
              <a:rPr lang="en-US" b="1" dirty="0"/>
              <a:t> </a:t>
            </a:r>
            <a:r>
              <a:rPr lang="en-US" b="1" dirty="0" err="1"/>
              <a:t>fibrosa</a:t>
            </a:r>
            <a:endParaRPr lang="en-US" b="1" dirty="0"/>
          </a:p>
          <a:p>
            <a:r>
              <a:rPr lang="en-US" dirty="0"/>
              <a:t>The free edge of the anterior leaflet is usually continuous, without indentations</a:t>
            </a:r>
          </a:p>
          <a:p>
            <a:r>
              <a:rPr lang="en-US" dirty="0"/>
              <a:t>It is artificially divided into three portions A1, A2, and A3, corresponding to the posterior scallops P1, P2, and P3</a:t>
            </a:r>
            <a:endParaRPr lang="en-IN" dirty="0"/>
          </a:p>
          <a:p>
            <a:endParaRPr lang="en-US" dirty="0"/>
          </a:p>
          <a:p>
            <a:r>
              <a:rPr lang="en-IN" dirty="0" err="1"/>
              <a:t>Coaptation</a:t>
            </a:r>
            <a:r>
              <a:rPr lang="en-IN" dirty="0"/>
              <a:t> of MV leaflets – not restricted to tips</a:t>
            </a:r>
          </a:p>
          <a:p>
            <a:pPr marL="0" indent="0">
              <a:buNone/>
            </a:pPr>
            <a:r>
              <a:rPr lang="en-IN" dirty="0"/>
              <a:t>	- but overlap of several millimetres of </a:t>
            </a:r>
          </a:p>
          <a:p>
            <a:pPr marL="0" indent="0">
              <a:buNone/>
            </a:pPr>
            <a:r>
              <a:rPr lang="en-IN" dirty="0"/>
              <a:t>	  tissue – </a:t>
            </a:r>
            <a:r>
              <a:rPr lang="en-IN" b="1" dirty="0">
                <a:solidFill>
                  <a:srgbClr val="C00000"/>
                </a:solidFill>
              </a:rPr>
              <a:t>ZONA COAPTA</a:t>
            </a:r>
          </a:p>
          <a:p>
            <a:pPr marL="0" indent="0">
              <a:buNone/>
            </a:pPr>
            <a:r>
              <a:rPr lang="en-IN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107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325659A0-C950-F2C5-66B8-335C2374F3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55" y="300182"/>
            <a:ext cx="11222181" cy="6096000"/>
          </a:xfrm>
        </p:spPr>
      </p:pic>
    </p:spTree>
    <p:extLst>
      <p:ext uri="{BB962C8B-B14F-4D97-AF65-F5344CB8AC3E}">
        <p14:creationId xmlns:p14="http://schemas.microsoft.com/office/powerpoint/2010/main" val="19082758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13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15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re you confused about how to correctly identify the mitral valve scallops  via echocardiography? … | Diagnostic medical sonography, Mitral valve,  Cardiac sonography">
            <a:extLst>
              <a:ext uri="{FF2B5EF4-FFF2-40B4-BE49-F238E27FC236}">
                <a16:creationId xmlns:a16="http://schemas.microsoft.com/office/drawing/2014/main" id="{F768A235-482C-5FBE-0AC2-A707246EC0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7" y="1006417"/>
            <a:ext cx="5294716" cy="4845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0" name="Straight Connector 17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Finally... Mitral Valve Orientation Explained!">
            <a:extLst>
              <a:ext uri="{FF2B5EF4-FFF2-40B4-BE49-F238E27FC236}">
                <a16:creationId xmlns:a16="http://schemas.microsoft.com/office/drawing/2014/main" id="{EF7C29DF-C67D-B37F-0E40-CA04737FEFDE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31520" y="643467"/>
            <a:ext cx="513930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445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2C063-36E2-2023-6717-7E65A563D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Contents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0CBE8-592C-727F-1C57-B3E3493237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INTRODUCTION </a:t>
            </a:r>
          </a:p>
          <a:p>
            <a:r>
              <a:rPr lang="en-IN" dirty="0"/>
              <a:t>EMBRYOLOGY</a:t>
            </a:r>
          </a:p>
          <a:p>
            <a:r>
              <a:rPr lang="en-IN" dirty="0"/>
              <a:t>COMPONENTS </a:t>
            </a:r>
          </a:p>
          <a:p>
            <a:r>
              <a:rPr lang="en-IN" dirty="0"/>
              <a:t>CONGENITAL ANOMALIES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706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9EFE7-203C-17BC-6044-A020D64A87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54182"/>
            <a:ext cx="10515600" cy="5622781"/>
          </a:xfrm>
        </p:spPr>
        <p:txBody>
          <a:bodyPr>
            <a:normAutofit/>
          </a:bodyPr>
          <a:lstStyle/>
          <a:p>
            <a:r>
              <a:rPr lang="en-US" dirty="0"/>
              <a:t>Redundant leaflet tissue is critically important for leaflet apposition and tight leaflet </a:t>
            </a:r>
            <a:r>
              <a:rPr lang="en-US" dirty="0" err="1"/>
              <a:t>coaptation</a:t>
            </a:r>
            <a:endParaRPr lang="en-IN" dirty="0"/>
          </a:p>
          <a:p>
            <a:r>
              <a:rPr lang="en-US" dirty="0"/>
              <a:t>In normal and dilated </a:t>
            </a:r>
            <a:r>
              <a:rPr lang="en-US" dirty="0" err="1"/>
              <a:t>LVs</a:t>
            </a:r>
            <a:r>
              <a:rPr lang="en-US" dirty="0"/>
              <a:t>, a leaflet-to-MA area ratio of 1.5 to 2.0 has been found sufficient to prevent significant mitral regurgitation.</a:t>
            </a:r>
            <a:endParaRPr lang="en-IN" dirty="0"/>
          </a:p>
          <a:p>
            <a:r>
              <a:rPr lang="en-US" dirty="0"/>
              <a:t>The atrial surface of the leaflets is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smooth</a:t>
            </a:r>
            <a:r>
              <a:rPr lang="en-US" dirty="0"/>
              <a:t> and the leaflet body translucent </a:t>
            </a:r>
            <a:endParaRPr lang="en-IN" dirty="0"/>
          </a:p>
          <a:p>
            <a:r>
              <a:rPr lang="en-US" dirty="0"/>
              <a:t>A hydrophilic protein-rich zone, termed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rough zone</a:t>
            </a:r>
            <a:r>
              <a:rPr lang="en-US" dirty="0"/>
              <a:t>, starts approximately 1 cm from the distal leaflet edge. </a:t>
            </a:r>
            <a:endParaRPr lang="en-IN" dirty="0"/>
          </a:p>
          <a:p>
            <a:r>
              <a:rPr lang="en-US" dirty="0"/>
              <a:t>When the leaflets </a:t>
            </a:r>
            <a:r>
              <a:rPr lang="en-US" dirty="0" err="1"/>
              <a:t>coapt</a:t>
            </a:r>
            <a:r>
              <a:rPr lang="en-US" dirty="0"/>
              <a:t>, the irregular</a:t>
            </a:r>
            <a:r>
              <a:rPr lang="en-IN" dirty="0"/>
              <a:t> </a:t>
            </a:r>
            <a:r>
              <a:rPr lang="en-US" dirty="0"/>
              <a:t>surface of this zone helps to maintain and ensure a seal 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C3E8C482-7397-8BCE-A564-C4A5CA8AE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910" y="554182"/>
            <a:ext cx="8328890" cy="5980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479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26C70DE7-7D00-8CCA-9946-C7A7944086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18" y="1"/>
            <a:ext cx="11776363" cy="6534726"/>
          </a:xfrm>
        </p:spPr>
      </p:pic>
    </p:spTree>
    <p:extLst>
      <p:ext uri="{BB962C8B-B14F-4D97-AF65-F5344CB8AC3E}">
        <p14:creationId xmlns:p14="http://schemas.microsoft.com/office/powerpoint/2010/main" val="950377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7">
            <a:extLst>
              <a:ext uri="{FF2B5EF4-FFF2-40B4-BE49-F238E27FC236}">
                <a16:creationId xmlns:a16="http://schemas.microsoft.com/office/drawing/2014/main" id="{7E7D3606-C0DA-72B1-0CC2-753CB28794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5"/>
          <a:stretch/>
        </p:blipFill>
        <p:spPr>
          <a:xfrm>
            <a:off x="1589348" y="643466"/>
            <a:ext cx="9013304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6391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Finally... Mitral Valve Orientation Explained!">
            <a:extLst>
              <a:ext uri="{FF2B5EF4-FFF2-40B4-BE49-F238E27FC236}">
                <a16:creationId xmlns:a16="http://schemas.microsoft.com/office/drawing/2014/main" id="{CC1DA977-9D36-937E-DAD8-D3620116D4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" y="0"/>
            <a:ext cx="5626100" cy="616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Finally... Mitral Valve Orientation Explained!">
            <a:extLst>
              <a:ext uri="{FF2B5EF4-FFF2-40B4-BE49-F238E27FC236}">
                <a16:creationId xmlns:a16="http://schemas.microsoft.com/office/drawing/2014/main" id="{75CC7A6D-7F12-A708-7B84-DC8A2E0D4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7009" y="1"/>
            <a:ext cx="5640164" cy="616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1463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31222-6CB5-F005-DD47-889FD7652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3. </a:t>
            </a:r>
            <a:r>
              <a:rPr lang="en-IN" dirty="0" err="1"/>
              <a:t>Chordae</a:t>
            </a:r>
            <a:r>
              <a:rPr lang="en-IN" dirty="0"/>
              <a:t> </a:t>
            </a:r>
            <a:r>
              <a:rPr lang="en-IN" dirty="0" err="1"/>
              <a:t>tendinae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11070F-A9B3-B5BB-8069-77B0A77E8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b="0" i="0" u="none" strike="noStrike" dirty="0">
                <a:effectLst/>
              </a:rPr>
              <a:t>Fibrous strings that attach specific portions of mitral leaflets to papillary muscle tips</a:t>
            </a:r>
          </a:p>
          <a:p>
            <a:r>
              <a:rPr lang="en-IN" b="0" i="0" u="none" strike="noStrike" dirty="0">
                <a:effectLst/>
              </a:rPr>
              <a:t>Normal average length is around 20mm</a:t>
            </a:r>
          </a:p>
          <a:p>
            <a:r>
              <a:rPr lang="en-IN" b="0" i="0" u="none" strike="noStrike" dirty="0">
                <a:effectLst/>
              </a:rPr>
              <a:t>Normal average thickness is 1-2mm</a:t>
            </a:r>
          </a:p>
          <a:p>
            <a:endParaRPr lang="en-US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7F9CCFAB-F215-64C8-A24E-BF1CC50E4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8183" y="2378364"/>
            <a:ext cx="4641272" cy="4114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0184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F0AE76-A064-1821-5ABD-68EC38711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Types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2553A7-B849-A11F-E3D0-4EB32EF5D2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b="1" dirty="0"/>
              <a:t>Marginal </a:t>
            </a:r>
            <a:r>
              <a:rPr lang="en-US" b="1" dirty="0" err="1"/>
              <a:t>chordae</a:t>
            </a:r>
            <a:r>
              <a:rPr lang="en-US" b="1" dirty="0"/>
              <a:t> (primary) </a:t>
            </a:r>
            <a:r>
              <a:rPr lang="en-US" dirty="0"/>
              <a:t>are inserted on the free margin of the leaflets </a:t>
            </a:r>
            <a:endParaRPr lang="en-IN" dirty="0"/>
          </a:p>
          <a:p>
            <a:r>
              <a:rPr lang="en-IN" b="0" i="0" u="none" strike="noStrike" dirty="0">
                <a:effectLst/>
              </a:rPr>
              <a:t>Function to maintain </a:t>
            </a:r>
            <a:r>
              <a:rPr lang="en-IN" b="0" i="0" u="none" strike="noStrike" dirty="0" err="1">
                <a:effectLst/>
              </a:rPr>
              <a:t>coaptation</a:t>
            </a:r>
            <a:r>
              <a:rPr lang="en-IN" b="0" i="0" u="none" strike="noStrike" dirty="0">
                <a:effectLst/>
              </a:rPr>
              <a:t> of leaflets</a:t>
            </a:r>
          </a:p>
          <a:p>
            <a:r>
              <a:rPr lang="en-IN" b="0" i="0" u="none" strike="noStrike" dirty="0">
                <a:effectLst/>
              </a:rPr>
              <a:t>Failure of primary leads to rupture or elongated </a:t>
            </a:r>
            <a:r>
              <a:rPr lang="en-IN" b="0" i="0" u="none" strike="noStrike" dirty="0" err="1">
                <a:effectLst/>
              </a:rPr>
              <a:t>chordae</a:t>
            </a:r>
            <a:endParaRPr lang="en-IN" b="0" i="0" u="none" strike="noStrike" dirty="0">
              <a:effectLst/>
            </a:endParaRPr>
          </a:p>
          <a:p>
            <a:r>
              <a:rPr lang="en-IN" b="0" i="0" u="none" strike="noStrike" dirty="0">
                <a:effectLst/>
              </a:rPr>
              <a:t>Cause development of prolapse or flail leaflet</a:t>
            </a:r>
          </a:p>
          <a:p>
            <a:pPr marL="0" indent="0">
              <a:buNone/>
            </a:pPr>
            <a:r>
              <a:rPr lang="en-IN" b="1" dirty="0">
                <a:solidFill>
                  <a:srgbClr val="434242"/>
                </a:solidFill>
                <a:latin typeface="Source Sans Pro" panose="020F0502020204030204" pitchFamily="34" charset="0"/>
              </a:rPr>
              <a:t>2. </a:t>
            </a:r>
            <a:r>
              <a:rPr lang="en-US" b="1" dirty="0"/>
              <a:t>Intermediate </a:t>
            </a:r>
            <a:r>
              <a:rPr lang="en-US" b="1" dirty="0" err="1"/>
              <a:t>chordae</a:t>
            </a:r>
            <a:r>
              <a:rPr lang="en-US" b="1" dirty="0"/>
              <a:t> (secondary)</a:t>
            </a:r>
            <a:r>
              <a:rPr lang="en-US" dirty="0"/>
              <a:t> insert on the ventricular surface of the leaflets and relieve valvular tissue of excess tension</a:t>
            </a:r>
            <a:endParaRPr lang="en-IN" dirty="0"/>
          </a:p>
          <a:p>
            <a:pPr marL="0" indent="0">
              <a:buNone/>
            </a:pPr>
            <a:r>
              <a:rPr lang="en-IN" b="1" dirty="0"/>
              <a:t>3.</a:t>
            </a:r>
            <a:r>
              <a:rPr lang="en-US" b="1" dirty="0"/>
              <a:t>Basal </a:t>
            </a:r>
            <a:r>
              <a:rPr lang="en-US" b="1" dirty="0" err="1"/>
              <a:t>chordae</a:t>
            </a:r>
            <a:r>
              <a:rPr lang="en-US" b="1" dirty="0"/>
              <a:t> (tertiary) </a:t>
            </a:r>
            <a:r>
              <a:rPr lang="en-US" dirty="0"/>
              <a:t>are limited to the posterior leaflet and connect the leaflet base and mitral annulus to the papillary muscle</a:t>
            </a:r>
            <a:endParaRPr lang="en-IN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527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9">
            <a:extLst>
              <a:ext uri="{FF2B5EF4-FFF2-40B4-BE49-F238E27FC236}">
                <a16:creationId xmlns:a16="http://schemas.microsoft.com/office/drawing/2014/main" id="{9454E38B-B566-4110-1049-6CFC6F882D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818" y="365125"/>
            <a:ext cx="8474363" cy="4691784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D9B36EA-B81C-A38B-B003-3D597C743F2B}"/>
              </a:ext>
            </a:extLst>
          </p:cNvPr>
          <p:cNvSpPr txBox="1"/>
          <p:nvPr/>
        </p:nvSpPr>
        <p:spPr>
          <a:xfrm>
            <a:off x="1858818" y="5576564"/>
            <a:ext cx="87168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Rupture, calcification, fusion, or redundancy of the </a:t>
            </a:r>
            <a:r>
              <a:rPr lang="en-US" sz="2800" dirty="0" err="1"/>
              <a:t>chordae</a:t>
            </a:r>
            <a:r>
              <a:rPr lang="en-US" sz="2800" dirty="0"/>
              <a:t> can lead to regurgitation</a:t>
            </a:r>
          </a:p>
        </p:txBody>
      </p:sp>
    </p:spTree>
    <p:extLst>
      <p:ext uri="{BB962C8B-B14F-4D97-AF65-F5344CB8AC3E}">
        <p14:creationId xmlns:p14="http://schemas.microsoft.com/office/powerpoint/2010/main" val="8118175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4C947-FC9E-EA78-6177-CA3F8AB10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4. </a:t>
            </a:r>
            <a:r>
              <a:rPr lang="en-IN" dirty="0" err="1"/>
              <a:t>COMMISURES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DCEE6-DEF7-4625-AFC5-DEB96803A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b="0" i="0" u="none" strike="noStrike" dirty="0">
                <a:effectLst/>
                <a:latin typeface="Source Sans Pro" panose="020F0502020204030204" pitchFamily="34" charset="0"/>
              </a:rPr>
              <a:t>2 specific sites where the leaflets insert and join into mitral annulus</a:t>
            </a:r>
          </a:p>
          <a:p>
            <a:r>
              <a:rPr lang="en-IN" b="0" i="0" u="none" strike="noStrike" dirty="0">
                <a:effectLst/>
                <a:latin typeface="Source Sans Pro" panose="020F0502020204030204" pitchFamily="34" charset="0"/>
              </a:rPr>
              <a:t>Anterolateral Commissure</a:t>
            </a:r>
          </a:p>
          <a:p>
            <a:r>
              <a:rPr lang="en-IN" b="0" i="0" u="none" strike="noStrike" dirty="0" err="1">
                <a:effectLst/>
                <a:latin typeface="Source Sans Pro" panose="020F0502020204030204" pitchFamily="34" charset="0"/>
              </a:rPr>
              <a:t>Posteromedial</a:t>
            </a:r>
            <a:r>
              <a:rPr lang="en-IN" b="0" i="0" u="none" strike="noStrike" dirty="0">
                <a:effectLst/>
                <a:latin typeface="Source Sans Pro" panose="020F0502020204030204" pitchFamily="34" charset="0"/>
              </a:rPr>
              <a:t> Commissure</a:t>
            </a:r>
          </a:p>
          <a:p>
            <a:pPr marL="0" indent="0">
              <a:buNone/>
            </a:pPr>
            <a:br>
              <a:rPr lang="en-IN" dirty="0"/>
            </a:b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4DA7C34-CC15-9707-8541-6824A573AF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047" y="2457955"/>
            <a:ext cx="6367318" cy="3999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3516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9B35C8-B2FF-5954-A0D8-234508078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5. PAPILLARY MUSCLES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2888E0-17ED-C067-2D11-43FA367A4A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b="0" i="0" u="none" strike="noStrike" dirty="0">
                <a:effectLst/>
              </a:rPr>
              <a:t>Large </a:t>
            </a:r>
            <a:r>
              <a:rPr lang="en-IN" b="0" i="0" u="none" strike="noStrike" dirty="0" err="1">
                <a:effectLst/>
              </a:rPr>
              <a:t>trabeculae</a:t>
            </a:r>
            <a:r>
              <a:rPr lang="en-IN" b="0" i="0" u="none" strike="noStrike" dirty="0">
                <a:effectLst/>
              </a:rPr>
              <a:t> muscles that branch from 1/3rd of LV, connecting </a:t>
            </a:r>
            <a:r>
              <a:rPr lang="en-IN" b="0" i="0" u="none" strike="noStrike" dirty="0" err="1">
                <a:effectLst/>
              </a:rPr>
              <a:t>chordae</a:t>
            </a:r>
            <a:r>
              <a:rPr lang="en-IN" b="0" i="0" u="none" strike="noStrike" dirty="0">
                <a:effectLst/>
              </a:rPr>
              <a:t> to mitral leaflets</a:t>
            </a:r>
          </a:p>
          <a:p>
            <a:pPr marL="0" indent="0">
              <a:buNone/>
            </a:pPr>
            <a:r>
              <a:rPr lang="en-IN" b="0" i="0" u="none" strike="noStrike" dirty="0">
                <a:effectLst/>
              </a:rPr>
              <a:t>2 papillary muscles:</a:t>
            </a:r>
          </a:p>
          <a:p>
            <a:r>
              <a:rPr lang="en-IN" b="1" i="0" u="none" strike="noStrike" dirty="0">
                <a:effectLst/>
              </a:rPr>
              <a:t> Anterolateral</a:t>
            </a:r>
            <a:r>
              <a:rPr lang="en-IN" b="0" i="0" u="none" strike="noStrike" dirty="0">
                <a:effectLst/>
              </a:rPr>
              <a:t> (APM):</a:t>
            </a:r>
          </a:p>
          <a:p>
            <a:pPr lvl="1"/>
            <a:r>
              <a:rPr lang="en-IN" sz="2800" b="0" i="0" u="none" strike="noStrike" dirty="0">
                <a:effectLst/>
              </a:rPr>
              <a:t>Dual blood supply (LAD &amp; Cx)</a:t>
            </a:r>
          </a:p>
          <a:p>
            <a:r>
              <a:rPr lang="en-IN" b="1" i="0" u="none" strike="noStrike" dirty="0" err="1">
                <a:effectLst/>
              </a:rPr>
              <a:t>Posteromedial</a:t>
            </a:r>
            <a:r>
              <a:rPr lang="en-IN" b="0" i="0" u="none" strike="noStrike" dirty="0">
                <a:effectLst/>
              </a:rPr>
              <a:t> (PPM):</a:t>
            </a:r>
          </a:p>
          <a:p>
            <a:pPr lvl="1"/>
            <a:r>
              <a:rPr lang="en-IN" sz="2800" b="0" i="0" u="none" strike="noStrike" dirty="0">
                <a:effectLst/>
              </a:rPr>
              <a:t>Single blood supply (Either RCA or LCX)</a:t>
            </a:r>
          </a:p>
          <a:p>
            <a:pPr lvl="1"/>
            <a:r>
              <a:rPr lang="en-IN" sz="2800" b="0" i="0" u="none" strike="noStrike" dirty="0">
                <a:effectLst/>
              </a:rPr>
              <a:t>Prone to injury from MI due to single blood supply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5082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1FD8A-AB3E-D561-CC5F-171E782EA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D0F2E018-28ED-9FDA-9121-009FBF481F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545" y="1690687"/>
            <a:ext cx="4918364" cy="4802187"/>
          </a:xfr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7A6A097A-6AF2-A1E0-4C79-2864A606CD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2328" y="1690687"/>
            <a:ext cx="5541817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01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CA55C-F291-FAD5-F86A-ECBC1B6F0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INTRODUCTION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1DC337-2942-8B71-E2AE-F555B08F8F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D</a:t>
            </a:r>
            <a:r>
              <a:rPr lang="en-US" dirty="0" err="1"/>
              <a:t>ynamic</a:t>
            </a:r>
            <a:r>
              <a:rPr lang="en-US" dirty="0"/>
              <a:t> 3D system </a:t>
            </a:r>
            <a:endParaRPr lang="en-IN" dirty="0"/>
          </a:p>
          <a:p>
            <a:pPr marL="514350" indent="-514350">
              <a:buFont typeface="+mj-lt"/>
              <a:buAutoNum type="arabicPeriod"/>
            </a:pPr>
            <a:r>
              <a:rPr lang="en-IN" b="0" i="0" u="none" strike="noStrike" dirty="0">
                <a:effectLst/>
              </a:rPr>
              <a:t>Regulates blood flow in 2 ways:</a:t>
            </a:r>
          </a:p>
          <a:p>
            <a:pPr lvl="1"/>
            <a:r>
              <a:rPr lang="en-IN" b="0" i="0" u="none" strike="noStrike" dirty="0">
                <a:effectLst/>
              </a:rPr>
              <a:t>Forward towards left ventricle (LV) in diastole</a:t>
            </a:r>
          </a:p>
          <a:p>
            <a:pPr lvl="1"/>
            <a:r>
              <a:rPr lang="en-IN" b="0" i="0" u="none" strike="noStrike" dirty="0">
                <a:effectLst/>
              </a:rPr>
              <a:t>Prevents </a:t>
            </a:r>
            <a:r>
              <a:rPr lang="en-IN" b="0" i="0" u="none" strike="noStrike" dirty="0" err="1">
                <a:effectLst/>
              </a:rPr>
              <a:t>backflow</a:t>
            </a:r>
            <a:r>
              <a:rPr lang="en-IN" b="0" i="0" u="none" strike="noStrike" dirty="0">
                <a:effectLst/>
              </a:rPr>
              <a:t> towards left atrium (LA) in systole</a:t>
            </a:r>
          </a:p>
          <a:p>
            <a:pPr marL="514350" indent="-514350">
              <a:buFont typeface="+mj-lt"/>
              <a:buAutoNum type="arabicPeriod"/>
            </a:pPr>
            <a:r>
              <a:rPr lang="en-IN" b="0" i="0" u="none" strike="noStrike" dirty="0">
                <a:effectLst/>
              </a:rPr>
              <a:t>Helps regulate size, geometry and function of the LV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87155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CDB4160-5F6B-824C-DBED-3DB197F46A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49"/>
          <a:stretch/>
        </p:blipFill>
        <p:spPr>
          <a:xfrm>
            <a:off x="341397" y="191182"/>
            <a:ext cx="11111694" cy="4096775"/>
          </a:xfr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692CA406-9A2B-1EB2-C525-63E2ACADEA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889" y="4287956"/>
            <a:ext cx="8745111" cy="25700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48325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8C000-3FC4-BBA8-1C72-215E800F49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Anomalies of the leaflet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D8D0A-9A81-98DD-894B-DDA3F49C699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4290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B94BF-B28E-1104-CCE3-2C51CFAA9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1. Mitral valve prolapse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339AD6-037B-D3C2-05D0-15F68A583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MVP occurs when the leaflets extend above the plane of the mitral annulus during ventricular systole.</a:t>
            </a:r>
            <a:endParaRPr lang="en-IN" dirty="0"/>
          </a:p>
          <a:p>
            <a:r>
              <a:rPr lang="en-US" dirty="0"/>
              <a:t>most common cardiac valvular anomaly in developed countries.</a:t>
            </a:r>
            <a:endParaRPr lang="en-IN" dirty="0"/>
          </a:p>
          <a:p>
            <a:r>
              <a:rPr lang="en-US" dirty="0"/>
              <a:t>Myxomatous degeneration is the main </a:t>
            </a:r>
            <a:r>
              <a:rPr lang="en-US" dirty="0" err="1"/>
              <a:t>aetiology</a:t>
            </a:r>
            <a:r>
              <a:rPr lang="en-US" dirty="0"/>
              <a:t> of prolapsing </a:t>
            </a:r>
            <a:r>
              <a:rPr lang="en-US" dirty="0" err="1"/>
              <a:t>valvar</a:t>
            </a:r>
            <a:r>
              <a:rPr lang="en-US" dirty="0"/>
              <a:t> leaflets</a:t>
            </a:r>
            <a:endParaRPr lang="en-IN" dirty="0"/>
          </a:p>
          <a:p>
            <a:r>
              <a:rPr lang="en-IN" dirty="0"/>
              <a:t>MVA –saddle shaped —&gt; MVP overestimated</a:t>
            </a:r>
          </a:p>
          <a:p>
            <a:r>
              <a:rPr lang="en-US" dirty="0"/>
              <a:t>the normal leaflets can falsely appear to prolapse in certain echocardiographic views, especially in the apical two- and four-chamber views</a:t>
            </a:r>
          </a:p>
        </p:txBody>
      </p:sp>
    </p:spTree>
    <p:extLst>
      <p:ext uri="{BB962C8B-B14F-4D97-AF65-F5344CB8AC3E}">
        <p14:creationId xmlns:p14="http://schemas.microsoft.com/office/powerpoint/2010/main" val="24962641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538F8-E091-D392-BD7F-21AB5ACBE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621884-3EE7-DF06-D171-A26D023A25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  <a:p>
            <a:r>
              <a:rPr lang="en-US" dirty="0" err="1"/>
              <a:t>echographical</a:t>
            </a:r>
            <a:r>
              <a:rPr lang="en-US" dirty="0"/>
              <a:t> MVP has been defined as a single or </a:t>
            </a:r>
            <a:r>
              <a:rPr lang="en-US" dirty="0" err="1"/>
              <a:t>bileaflet</a:t>
            </a:r>
            <a:r>
              <a:rPr lang="en-US" dirty="0"/>
              <a:t> prolapse located at least 2 mm beyond the long-axis annular plane, with or without a thickening of leaflets </a:t>
            </a:r>
            <a:endParaRPr lang="en-IN" dirty="0"/>
          </a:p>
          <a:p>
            <a:r>
              <a:rPr lang="en-US" dirty="0"/>
              <a:t>A </a:t>
            </a:r>
            <a:r>
              <a:rPr lang="en-US" dirty="0">
                <a:solidFill>
                  <a:schemeClr val="accent2"/>
                </a:solidFill>
              </a:rPr>
              <a:t>classic prolapse </a:t>
            </a:r>
            <a:r>
              <a:rPr lang="en-US" dirty="0"/>
              <a:t>is defined as a leaflet thickening exceeding 5 mm, whereas a prolapse with a lesser degree of leaflet thickening is referred to as non-classic</a:t>
            </a:r>
          </a:p>
        </p:txBody>
      </p:sp>
    </p:spTree>
    <p:extLst>
      <p:ext uri="{BB962C8B-B14F-4D97-AF65-F5344CB8AC3E}">
        <p14:creationId xmlns:p14="http://schemas.microsoft.com/office/powerpoint/2010/main" val="2305862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4580B-4198-5DAE-9E70-030275D3F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D2BBEF8B-8735-A270-41BF-A024AB2F74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159796"/>
            <a:ext cx="8474363" cy="6538408"/>
          </a:xfrm>
        </p:spPr>
      </p:pic>
    </p:spTree>
    <p:extLst>
      <p:ext uri="{BB962C8B-B14F-4D97-AF65-F5344CB8AC3E}">
        <p14:creationId xmlns:p14="http://schemas.microsoft.com/office/powerpoint/2010/main" val="24172178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859EA-318F-C2A4-CD35-04F84E03E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2. Isolated cleft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C1C71-F516-C3DB-FFE8-6A4738150B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Isolated cleft of the anterior mitral valve leaflet is a rare but well-known finding</a:t>
            </a:r>
            <a:endParaRPr lang="en-IN" dirty="0"/>
          </a:p>
          <a:p>
            <a:r>
              <a:rPr lang="en-US" dirty="0"/>
              <a:t>division of one of the leaflets (usually the anterior leaflet) of the mitral valve</a:t>
            </a:r>
            <a:endParaRPr lang="en-IN" dirty="0"/>
          </a:p>
          <a:p>
            <a:r>
              <a:rPr lang="en-US" dirty="0"/>
              <a:t>On </a:t>
            </a:r>
            <a:r>
              <a:rPr lang="en-US" dirty="0" err="1"/>
              <a:t>transthoracic</a:t>
            </a:r>
            <a:r>
              <a:rPr lang="en-US" dirty="0"/>
              <a:t> echocardiography, it looks like a slit-like hole in the anterior mitral leaflet </a:t>
            </a:r>
            <a:endParaRPr lang="en-IN" dirty="0"/>
          </a:p>
          <a:p>
            <a:r>
              <a:rPr lang="en-US" dirty="0"/>
              <a:t>Mitral valve repair of isolated cleft associated with mitral regurgitation is preferred to mitral valve replacement and usually consists of a direct suture of the cleft </a:t>
            </a:r>
          </a:p>
        </p:txBody>
      </p:sp>
    </p:spTree>
    <p:extLst>
      <p:ext uri="{BB962C8B-B14F-4D97-AF65-F5344CB8AC3E}">
        <p14:creationId xmlns:p14="http://schemas.microsoft.com/office/powerpoint/2010/main" val="1998008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94338-DE5A-ABB9-987D-FEC788F37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859B727-5AD3-2AC8-FBD8-61B5DB1438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43" t="1" r="-1" b="1"/>
          <a:stretch/>
        </p:blipFill>
        <p:spPr>
          <a:xfrm>
            <a:off x="838200" y="365125"/>
            <a:ext cx="4618182" cy="6331240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30AA769A-2F19-8D71-0051-FF8B73503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808" y="365125"/>
            <a:ext cx="6122555" cy="633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6582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E9155-F36E-5CCD-C699-09B13075A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3. Double orifice mitral valve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811F89-34FF-E600-0C1F-1B8924BB18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DOMV </a:t>
            </a:r>
            <a:r>
              <a:rPr lang="en-IN" dirty="0"/>
              <a:t>-</a:t>
            </a:r>
            <a:r>
              <a:rPr lang="en-US" dirty="0"/>
              <a:t>rarely isolated but usually an ancillary finding in the setting of a more complex congenital cardiac anomaly  </a:t>
            </a:r>
            <a:endParaRPr lang="en-IN" dirty="0"/>
          </a:p>
          <a:p>
            <a:r>
              <a:rPr lang="en-US" dirty="0"/>
              <a:t>found in association with AVSD (52%), obstructive left-sided lesions (41%) and cyanotic heart disease</a:t>
            </a:r>
            <a:endParaRPr lang="en-IN" dirty="0"/>
          </a:p>
          <a:p>
            <a:r>
              <a:rPr lang="en-US" dirty="0"/>
              <a:t>DOMV is defined as a single fibrous annulus with two orifices opening into the left ventricle</a:t>
            </a:r>
            <a:endParaRPr lang="en-IN" dirty="0"/>
          </a:p>
          <a:p>
            <a:r>
              <a:rPr lang="en-US" i="1" dirty="0">
                <a:solidFill>
                  <a:srgbClr val="0070C0"/>
                </a:solidFill>
              </a:rPr>
              <a:t>duplicate mitral valve</a:t>
            </a:r>
            <a:r>
              <a:rPr lang="en-IN" i="1" dirty="0">
                <a:solidFill>
                  <a:srgbClr val="0070C0"/>
                </a:solidFill>
              </a:rPr>
              <a:t> - </a:t>
            </a:r>
            <a:r>
              <a:rPr lang="en-US" i="1" dirty="0">
                <a:solidFill>
                  <a:srgbClr val="0070C0"/>
                </a:solidFill>
              </a:rPr>
              <a:t>two mitral valve annuli and valves, each with its own set of leaflets, commissures, </a:t>
            </a:r>
            <a:r>
              <a:rPr lang="en-US" i="1" dirty="0" err="1">
                <a:solidFill>
                  <a:srgbClr val="0070C0"/>
                </a:solidFill>
              </a:rPr>
              <a:t>chordae</a:t>
            </a:r>
            <a:r>
              <a:rPr lang="en-US" i="1" dirty="0">
                <a:solidFill>
                  <a:srgbClr val="0070C0"/>
                </a:solidFill>
              </a:rPr>
              <a:t> and papillary muscles</a:t>
            </a:r>
          </a:p>
        </p:txBody>
      </p:sp>
    </p:spTree>
    <p:extLst>
      <p:ext uri="{BB962C8B-B14F-4D97-AF65-F5344CB8AC3E}">
        <p14:creationId xmlns:p14="http://schemas.microsoft.com/office/powerpoint/2010/main" val="26094845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66E51-567F-8E44-4BAE-3FAF1EC42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DA85DB-A277-E622-4452-E24655A8CB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DOMV is usually classified into three types</a:t>
            </a:r>
            <a:endParaRPr lang="en-IN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‘incomplete bridge type’ </a:t>
            </a:r>
            <a:r>
              <a:rPr lang="en-IN" dirty="0"/>
              <a:t>- </a:t>
            </a:r>
            <a:r>
              <a:rPr lang="en-US" dirty="0"/>
              <a:t>small strand of tissue connecting the anterior and posterior leaflets at the leaflet edge level</a:t>
            </a:r>
            <a:endParaRPr lang="en-IN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‘complete bridge type’</a:t>
            </a:r>
            <a:r>
              <a:rPr lang="en-IN" dirty="0"/>
              <a:t>- </a:t>
            </a:r>
            <a:r>
              <a:rPr lang="en-US" dirty="0"/>
              <a:t>a fibrous bridge divides the atrioventricular orifice completely from the leaflet edge all the way through the valve annulus</a:t>
            </a:r>
            <a:endParaRPr lang="en-IN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‘hole type’ (eccentric)</a:t>
            </a:r>
            <a:r>
              <a:rPr lang="en-IN" dirty="0"/>
              <a:t> -</a:t>
            </a:r>
            <a:r>
              <a:rPr lang="en-US" dirty="0"/>
              <a:t>a secondary orifice with </a:t>
            </a:r>
            <a:r>
              <a:rPr lang="en-US" dirty="0" err="1"/>
              <a:t>subvalvular</a:t>
            </a:r>
            <a:r>
              <a:rPr lang="en-US" dirty="0"/>
              <a:t> apparatus occurs in the lateral commissure of the mitral valve</a:t>
            </a:r>
          </a:p>
        </p:txBody>
      </p:sp>
    </p:spTree>
    <p:extLst>
      <p:ext uri="{BB962C8B-B14F-4D97-AF65-F5344CB8AC3E}">
        <p14:creationId xmlns:p14="http://schemas.microsoft.com/office/powerpoint/2010/main" val="13651883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FFBFF2A-9524-7455-3253-98C817FFF7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35" y="600363"/>
            <a:ext cx="10529456" cy="5892511"/>
          </a:xfrm>
        </p:spPr>
      </p:pic>
    </p:spTree>
    <p:extLst>
      <p:ext uri="{BB962C8B-B14F-4D97-AF65-F5344CB8AC3E}">
        <p14:creationId xmlns:p14="http://schemas.microsoft.com/office/powerpoint/2010/main" val="1872328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9A4B4-F596-1CDB-817E-8593D598A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FIVE MITRAL VALVE COMPONENTS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79D56-F6E4-5574-5780-D1241D7346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IN" dirty="0"/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Mitral Annulus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Mitral Leaflets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Commissures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err="1"/>
              <a:t>Chordae</a:t>
            </a:r>
            <a:r>
              <a:rPr lang="en-IN" dirty="0"/>
              <a:t> </a:t>
            </a:r>
            <a:r>
              <a:rPr lang="en-IN" dirty="0" err="1"/>
              <a:t>tendinae</a:t>
            </a:r>
            <a:endParaRPr lang="en-IN" dirty="0"/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LV wall with its attached papillary muscles</a:t>
            </a:r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58B77D6-B83E-2A64-6F4B-6F9ABC1E7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59" t="6819" r="18560" b="19363"/>
          <a:stretch/>
        </p:blipFill>
        <p:spPr>
          <a:xfrm>
            <a:off x="7537531" y="1253331"/>
            <a:ext cx="4453248" cy="435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316559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680AD-B312-A970-A24A-301973453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DAC36-2CAD-5B99-A236-D35FCEC47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Transthoracic</a:t>
            </a:r>
            <a:r>
              <a:rPr lang="en-US" dirty="0"/>
              <a:t> echocardiography is efficient for diagnosing and evaluating DOMV</a:t>
            </a:r>
            <a:endParaRPr lang="en-IN" dirty="0"/>
          </a:p>
          <a:p>
            <a:r>
              <a:rPr lang="en-US" dirty="0"/>
              <a:t>The two distinct orifices are clearly recognized in parasternal short-axis views </a:t>
            </a:r>
            <a:endParaRPr lang="en-IN" dirty="0"/>
          </a:p>
          <a:p>
            <a:r>
              <a:rPr lang="en-US" dirty="0"/>
              <a:t>Rather than the ellipsoid shape of a normal mitral valve, DOMV opens as two circles in diastole</a:t>
            </a:r>
            <a:endParaRPr lang="en-IN" dirty="0"/>
          </a:p>
          <a:p>
            <a:r>
              <a:rPr lang="en-US" dirty="0"/>
              <a:t>the visualization of two anterograde flows through the mitral valve</a:t>
            </a:r>
            <a:r>
              <a:rPr lang="en-IN" dirty="0"/>
              <a:t> in </a:t>
            </a:r>
            <a:r>
              <a:rPr lang="en-IN" dirty="0" err="1"/>
              <a:t>color</a:t>
            </a:r>
            <a:r>
              <a:rPr lang="en-IN" dirty="0"/>
              <a:t> Doppler is key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28587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CA0AC-F908-7403-F25B-D8EE9DF8D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4. Mitral ring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A0F0E-5237-8F3C-2ABE-BAF73F8329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Mitral ring, also called </a:t>
            </a:r>
            <a:r>
              <a:rPr lang="en-US" dirty="0" err="1"/>
              <a:t>supravalvar</a:t>
            </a:r>
            <a:r>
              <a:rPr lang="en-US" dirty="0"/>
              <a:t> mitral ring or </a:t>
            </a:r>
            <a:r>
              <a:rPr lang="en-US" dirty="0" err="1"/>
              <a:t>supramitral</a:t>
            </a:r>
            <a:r>
              <a:rPr lang="en-US" dirty="0"/>
              <a:t> ring, is one of the components described by Shone et al. in Shone's syndrome (association of coarctation of the aorta, </a:t>
            </a:r>
            <a:r>
              <a:rPr lang="en-US" dirty="0" err="1"/>
              <a:t>subaortic</a:t>
            </a:r>
            <a:r>
              <a:rPr lang="en-US" dirty="0"/>
              <a:t> stenosis, PMV and </a:t>
            </a:r>
            <a:r>
              <a:rPr lang="en-US" dirty="0" err="1"/>
              <a:t>supramitral</a:t>
            </a:r>
            <a:r>
              <a:rPr lang="en-US" dirty="0"/>
              <a:t> ring) </a:t>
            </a:r>
            <a:endParaRPr lang="en-IN" dirty="0"/>
          </a:p>
          <a:p>
            <a:r>
              <a:rPr lang="en-US" dirty="0"/>
              <a:t>Exceptionally isolated</a:t>
            </a:r>
            <a:r>
              <a:rPr lang="en-IN" dirty="0"/>
              <a:t> (mainly ventricular septal defects and left-sided obstructive lesions )</a:t>
            </a:r>
          </a:p>
          <a:p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5057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482B1-A4EC-6D0A-E6C1-3704F32E45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3636"/>
            <a:ext cx="10515600" cy="5253327"/>
          </a:xfrm>
        </p:spPr>
        <p:txBody>
          <a:bodyPr/>
          <a:lstStyle/>
          <a:p>
            <a:r>
              <a:rPr lang="en-US" dirty="0"/>
              <a:t>According to the relation with the mitral annulus</a:t>
            </a:r>
            <a:r>
              <a:rPr lang="en-IN" dirty="0"/>
              <a:t> -</a:t>
            </a:r>
            <a:r>
              <a:rPr lang="en-US" dirty="0"/>
              <a:t>two types of mitral rings</a:t>
            </a:r>
            <a:endParaRPr lang="en-IN" dirty="0"/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The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supramitral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ring is a fibrous membrane originating just above the mitral annulus, beneath the orifice of the left atrial appendage</a:t>
            </a:r>
            <a:r>
              <a:rPr lang="en-IN" dirty="0">
                <a:solidFill>
                  <a:schemeClr val="accent6">
                    <a:lumMod val="50000"/>
                  </a:schemeClr>
                </a:solidFill>
              </a:rPr>
              <a:t>,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within the muscular atrial vestibule, not adhering to the leaflets and associated with a normal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subvalvular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apparatus. </a:t>
            </a:r>
            <a:endParaRPr lang="en-IN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The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intramitral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ring is a thin membrane located within the funnel created by the leaflets of the mitral valve, closely adherent to the valve leaflets  always combined with abnormal </a:t>
            </a:r>
            <a:r>
              <a:rPr lang="en-US" dirty="0" err="1">
                <a:solidFill>
                  <a:schemeClr val="accent6">
                    <a:lumMod val="50000"/>
                  </a:schemeClr>
                </a:solidFill>
              </a:rPr>
              <a:t>subvalvular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</a:rPr>
              <a:t> apparatus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64326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81EDD-B28C-E664-031D-40167BD62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63A71F3-3300-CA47-A2C7-AF4DB05D87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091" y="365125"/>
            <a:ext cx="9097818" cy="6127750"/>
          </a:xfrm>
        </p:spPr>
      </p:pic>
    </p:spTree>
    <p:extLst>
      <p:ext uri="{BB962C8B-B14F-4D97-AF65-F5344CB8AC3E}">
        <p14:creationId xmlns:p14="http://schemas.microsoft.com/office/powerpoint/2010/main" val="2572122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5A9A-F63E-3254-259B-7131BE6AB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4.</a:t>
            </a:r>
            <a:r>
              <a:rPr lang="en-US" dirty="0"/>
              <a:t>Ebstein's malformation of the mitral valve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6EA823-305D-EBB6-0AA4-E66971F6A5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malformation exclusively affects the posterior valve leaflet, which is plastered into the left ventricle wall, thus displacing the mitral valve orifice downward into the left ventricle.</a:t>
            </a:r>
            <a:endParaRPr lang="en-IN" dirty="0"/>
          </a:p>
          <a:p>
            <a:r>
              <a:rPr lang="en-US" dirty="0"/>
              <a:t>Unlike Ebstein's malformation of the tricuspid valve, the </a:t>
            </a:r>
            <a:r>
              <a:rPr lang="en-US" dirty="0" err="1"/>
              <a:t>atrialized</a:t>
            </a:r>
            <a:r>
              <a:rPr lang="en-US" dirty="0"/>
              <a:t> inlet portion is usually not thinned</a:t>
            </a:r>
            <a:endParaRPr lang="en-IN" dirty="0"/>
          </a:p>
          <a:p>
            <a:r>
              <a:rPr lang="en-US" dirty="0"/>
              <a:t>This exceedingly rare anatomical condition causes mitral insufficiency</a:t>
            </a:r>
          </a:p>
        </p:txBody>
      </p:sp>
    </p:spTree>
    <p:extLst>
      <p:ext uri="{BB962C8B-B14F-4D97-AF65-F5344CB8AC3E}">
        <p14:creationId xmlns:p14="http://schemas.microsoft.com/office/powerpoint/2010/main" val="33642077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368339-95BD-ED05-BFD5-DEDB14AE6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Anomalies of the tensor apparatus</a:t>
            </a:r>
            <a:endParaRPr lang="en-US" dirty="0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EB6910AB-97F5-1D1E-C719-5666AD3CD3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5" t="4668" r="43396" b="7105"/>
          <a:stretch/>
        </p:blipFill>
        <p:spPr>
          <a:xfrm>
            <a:off x="8543636" y="946727"/>
            <a:ext cx="3394364" cy="47798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3176847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5496F-CE79-3732-D61D-7B3138B90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Arcade or hammock valve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10B79-3F95-48AA-EED0-5FBC80D02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Anomalous mitral arcade was first described as a direct connection of the papillary muscles to the mitral leaflets, either directly or through the interposition of unusually short </a:t>
            </a:r>
            <a:r>
              <a:rPr lang="en-US" dirty="0" err="1"/>
              <a:t>chordae</a:t>
            </a:r>
            <a:r>
              <a:rPr lang="en-US" dirty="0"/>
              <a:t>  </a:t>
            </a:r>
            <a:endParaRPr lang="en-IN" dirty="0"/>
          </a:p>
          <a:p>
            <a:r>
              <a:rPr lang="en-US" dirty="0"/>
              <a:t>sometimes called </a:t>
            </a:r>
            <a:r>
              <a:rPr lang="en-US" b="1" dirty="0"/>
              <a:t>hammock valve </a:t>
            </a:r>
            <a:r>
              <a:rPr lang="en-US" dirty="0"/>
              <a:t>because it mimics a hammock when the valve is observed from an atrial aspect (as seen by a surgeon</a:t>
            </a:r>
            <a:r>
              <a:rPr lang="en-IN" dirty="0"/>
              <a:t>)</a:t>
            </a:r>
          </a:p>
          <a:p>
            <a:r>
              <a:rPr lang="en-US" dirty="0"/>
              <a:t>The tendinous cords are thickened and extremely short, thus reducing the </a:t>
            </a:r>
            <a:r>
              <a:rPr lang="en-US" dirty="0" err="1"/>
              <a:t>intercordal</a:t>
            </a:r>
            <a:r>
              <a:rPr lang="en-US" dirty="0"/>
              <a:t> spaces and leading to an abnormal excursion of the leaflets that may cause both stenosis and insufficiency</a:t>
            </a:r>
            <a:endParaRPr lang="en-IN" dirty="0"/>
          </a:p>
          <a:p>
            <a:endParaRPr lang="en-US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3B5E8D3-D6C7-5EDE-DB5B-59A220E5B2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09186" y="189319"/>
            <a:ext cx="2544614" cy="150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8682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755FB-9F89-5355-4144-D3513679E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8BDA64-3AF9-F5EC-5917-A037504D7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the space between the abnormal </a:t>
            </a:r>
            <a:r>
              <a:rPr lang="en-US" dirty="0" err="1"/>
              <a:t>chordae</a:t>
            </a:r>
            <a:r>
              <a:rPr lang="en-US" dirty="0"/>
              <a:t> is completely obliterated, a fibrous (muscular) bridge (band) joins the two papillary muscles</a:t>
            </a:r>
            <a:endParaRPr lang="en-IN" dirty="0"/>
          </a:p>
          <a:p>
            <a:r>
              <a:rPr lang="en-US" dirty="0"/>
              <a:t>In the most severe form, with no </a:t>
            </a:r>
            <a:r>
              <a:rPr lang="en-US" dirty="0" err="1"/>
              <a:t>chordae</a:t>
            </a:r>
            <a:r>
              <a:rPr lang="en-US" dirty="0"/>
              <a:t> </a:t>
            </a:r>
            <a:r>
              <a:rPr lang="en-US" dirty="0" err="1"/>
              <a:t>tendinae</a:t>
            </a:r>
            <a:r>
              <a:rPr lang="en-US" dirty="0"/>
              <a:t> at all, the papillary muscles are directly fused with the free edge of the leaflet</a:t>
            </a:r>
          </a:p>
        </p:txBody>
      </p:sp>
    </p:spTree>
    <p:extLst>
      <p:ext uri="{BB962C8B-B14F-4D97-AF65-F5344CB8AC3E}">
        <p14:creationId xmlns:p14="http://schemas.microsoft.com/office/powerpoint/2010/main" val="7687586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4CD4008F-FB34-AE99-553C-1802290D62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091" y="365125"/>
            <a:ext cx="9051636" cy="6127750"/>
          </a:xfrm>
        </p:spPr>
      </p:pic>
    </p:spTree>
    <p:extLst>
      <p:ext uri="{BB962C8B-B14F-4D97-AF65-F5344CB8AC3E}">
        <p14:creationId xmlns:p14="http://schemas.microsoft.com/office/powerpoint/2010/main" val="11723085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3830E-EE51-7A10-5CF6-7CAE99A9E6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Straddling mitral valve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A779F0-5CF0-872B-14A4-5C41340CBB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SMV is defined by an abnormal attachment of the mitral </a:t>
            </a:r>
            <a:r>
              <a:rPr lang="en-US" dirty="0" err="1"/>
              <a:t>chordae</a:t>
            </a:r>
            <a:r>
              <a:rPr lang="en-US" dirty="0"/>
              <a:t> to both ventricles </a:t>
            </a:r>
            <a:endParaRPr lang="en-IN" dirty="0"/>
          </a:p>
          <a:p>
            <a:r>
              <a:rPr lang="en-US" dirty="0"/>
              <a:t>SMV is consequently always associated with a ventricular septal defect.</a:t>
            </a:r>
            <a:endParaRPr lang="en-IN" dirty="0"/>
          </a:p>
          <a:p>
            <a:r>
              <a:rPr lang="en-US" dirty="0"/>
              <a:t>The mitral valve always straddles through a </a:t>
            </a:r>
            <a:r>
              <a:rPr lang="en-US" dirty="0" err="1"/>
              <a:t>conoventricular</a:t>
            </a:r>
            <a:r>
              <a:rPr lang="en-US" dirty="0"/>
              <a:t> (misalignment) type of ventricular septal defect</a:t>
            </a:r>
            <a:endParaRPr lang="en-IN" dirty="0"/>
          </a:p>
          <a:p>
            <a:r>
              <a:rPr lang="en-US" dirty="0"/>
              <a:t>SMV is almost always associated with </a:t>
            </a:r>
            <a:r>
              <a:rPr lang="en-US" dirty="0" err="1"/>
              <a:t>conotruncal</a:t>
            </a:r>
            <a:r>
              <a:rPr lang="en-US" dirty="0"/>
              <a:t> anomalies, such as double outlet right ventricle  or transposition of the great arteries </a:t>
            </a:r>
          </a:p>
        </p:txBody>
      </p:sp>
    </p:spTree>
    <p:extLst>
      <p:ext uri="{BB962C8B-B14F-4D97-AF65-F5344CB8AC3E}">
        <p14:creationId xmlns:p14="http://schemas.microsoft.com/office/powerpoint/2010/main" val="38093563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A1DBD-14EA-8C88-2CE9-0FBEA7F92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EMBRYOLOGY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3B052-8778-16D6-87FB-93DF4A2DE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110" y="1858612"/>
            <a:ext cx="10515600" cy="4351338"/>
          </a:xfrm>
        </p:spPr>
        <p:txBody>
          <a:bodyPr/>
          <a:lstStyle/>
          <a:p>
            <a:r>
              <a:rPr lang="en-US" dirty="0"/>
              <a:t>Mitral valve formation begins during the fourth week of gestation</a:t>
            </a:r>
            <a:endParaRPr lang="en-IN" dirty="0"/>
          </a:p>
          <a:p>
            <a:r>
              <a:rPr lang="en-US" dirty="0"/>
              <a:t>During the sixth week, fusion of the endocardial cushions divides the atrioventricular canal into right and left atrioventricular junctions</a:t>
            </a:r>
            <a:endParaRPr lang="en-IN" dirty="0"/>
          </a:p>
          <a:p>
            <a:r>
              <a:rPr lang="en-IN" dirty="0"/>
              <a:t>Four endocardial cushions (superior, inferior, right lateral, left lateral) and the </a:t>
            </a:r>
            <a:r>
              <a:rPr lang="en-IN" dirty="0" err="1"/>
              <a:t>dextrodorsal</a:t>
            </a:r>
            <a:r>
              <a:rPr lang="en-IN" dirty="0"/>
              <a:t> conus cushion.</a:t>
            </a:r>
          </a:p>
          <a:p>
            <a:r>
              <a:rPr lang="en-IN" b="0" i="0" u="none" strike="noStrike" dirty="0">
                <a:solidFill>
                  <a:srgbClr val="EF8F30"/>
                </a:solidFill>
                <a:effectLst/>
                <a:latin typeface="Arial" panose="020B0604020202020204" pitchFamily="34" charset="0"/>
              </a:rPr>
              <a:t>anterior mitral leaflet forms from the superior cushion and the left half of the inferior cushion. </a:t>
            </a:r>
            <a:endParaRPr lang="en-IN" dirty="0"/>
          </a:p>
          <a:p>
            <a:r>
              <a:rPr lang="en-IN" b="0" i="0" u="none" strike="noStrike" dirty="0">
                <a:solidFill>
                  <a:srgbClr val="EF8F30"/>
                </a:solidFill>
                <a:effectLst/>
                <a:latin typeface="Arial" panose="020B0604020202020204" pitchFamily="34" charset="0"/>
              </a:rPr>
              <a:t>posterior mitral leaflet arises from the left lateral endocardial cushion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8496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00B961B-1081-49FF-FFA1-B44ED7A18A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406" y="0"/>
            <a:ext cx="8484343" cy="6858000"/>
          </a:xfrm>
        </p:spPr>
      </p:pic>
    </p:spTree>
    <p:extLst>
      <p:ext uri="{BB962C8B-B14F-4D97-AF65-F5344CB8AC3E}">
        <p14:creationId xmlns:p14="http://schemas.microsoft.com/office/powerpoint/2010/main" val="89847563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FB6BF-A2DF-900A-5FB9-6A8C0BF5B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Anomalies of papillary muscle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FBA061-FC06-1FFB-E12C-895B4179D7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10866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F8549-2C98-FBFC-50F2-126C7A61B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Parachute mitral valve</a:t>
            </a:r>
            <a:endParaRPr lang="en-US" dirty="0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136DACFF-B8EB-5A0B-A524-0A38C128FC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576" y="601807"/>
            <a:ext cx="2813224" cy="2238375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F325B26-16FE-7292-2069-6079A424B358}"/>
              </a:ext>
            </a:extLst>
          </p:cNvPr>
          <p:cNvSpPr txBox="1"/>
          <p:nvPr/>
        </p:nvSpPr>
        <p:spPr>
          <a:xfrm>
            <a:off x="745835" y="1674673"/>
            <a:ext cx="805180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Among the causes of congenital mitral stenosis, PMV is frequently encountered</a:t>
            </a:r>
            <a:endParaRPr lang="en-IN" sz="28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70C0"/>
                </a:solidFill>
              </a:rPr>
              <a:t>True PMV is characterized by </a:t>
            </a:r>
            <a:r>
              <a:rPr lang="en-US" sz="2800" b="1" dirty="0" err="1">
                <a:solidFill>
                  <a:srgbClr val="0070C0"/>
                </a:solidFill>
              </a:rPr>
              <a:t>unifocal</a:t>
            </a:r>
            <a:r>
              <a:rPr lang="en-US" sz="2800" b="1" dirty="0">
                <a:solidFill>
                  <a:srgbClr val="0070C0"/>
                </a:solidFill>
              </a:rPr>
              <a:t> attachment of the mitral valve </a:t>
            </a:r>
            <a:r>
              <a:rPr lang="en-US" sz="2800" b="1" dirty="0" err="1">
                <a:solidFill>
                  <a:srgbClr val="0070C0"/>
                </a:solidFill>
              </a:rPr>
              <a:t>chordae</a:t>
            </a:r>
            <a:r>
              <a:rPr lang="en-US" sz="2800" b="1" dirty="0">
                <a:solidFill>
                  <a:srgbClr val="0070C0"/>
                </a:solidFill>
              </a:rPr>
              <a:t> to a single (or fused) papillary muscle</a:t>
            </a:r>
            <a:r>
              <a:rPr lang="en-US" sz="2800" dirty="0"/>
              <a:t>. </a:t>
            </a:r>
            <a:endParaRPr lang="en-IN" sz="28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dirty="0"/>
              <a:t>This single papillary muscle is usually centrally placed and receives all </a:t>
            </a:r>
            <a:r>
              <a:rPr lang="en-US" sz="2800" dirty="0" err="1"/>
              <a:t>chordae</a:t>
            </a:r>
            <a:r>
              <a:rPr lang="en-US" sz="2800" dirty="0"/>
              <a:t> from both mitral valve leaflets </a:t>
            </a:r>
          </a:p>
        </p:txBody>
      </p:sp>
    </p:spTree>
    <p:extLst>
      <p:ext uri="{BB962C8B-B14F-4D97-AF65-F5344CB8AC3E}">
        <p14:creationId xmlns:p14="http://schemas.microsoft.com/office/powerpoint/2010/main" val="29456086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F5581-591D-669A-1945-C98875E6D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84F20-27A1-493F-2925-2B2D944B7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PLAMV, </a:t>
            </a:r>
            <a:r>
              <a:rPr lang="en-US" dirty="0" err="1"/>
              <a:t>chordae</a:t>
            </a:r>
            <a:r>
              <a:rPr lang="en-US" dirty="0"/>
              <a:t> are distributed unequally between two identifiable papillary muscles, with most or all of the </a:t>
            </a:r>
            <a:r>
              <a:rPr lang="en-US" dirty="0" err="1"/>
              <a:t>chordae</a:t>
            </a:r>
            <a:r>
              <a:rPr lang="en-US" dirty="0"/>
              <a:t> converging on a dominant papillary muscle </a:t>
            </a:r>
            <a:endParaRPr lang="en-IN" dirty="0"/>
          </a:p>
          <a:p>
            <a:r>
              <a:rPr lang="en-US" dirty="0"/>
              <a:t>The dominant papillary muscle, classically </a:t>
            </a:r>
            <a:r>
              <a:rPr lang="en-US" dirty="0" err="1"/>
              <a:t>posteromedial</a:t>
            </a:r>
            <a:r>
              <a:rPr lang="en-US" dirty="0"/>
              <a:t> , is of normal size, whereas the other is elongated and displaced higher in the ventricle with its tip reaching to the annulus. </a:t>
            </a:r>
            <a:endParaRPr lang="en-IN" dirty="0"/>
          </a:p>
          <a:p>
            <a:r>
              <a:rPr lang="en-US" dirty="0"/>
              <a:t>In both PMV and PLAMV, the </a:t>
            </a:r>
            <a:r>
              <a:rPr lang="en-US" dirty="0" err="1"/>
              <a:t>chordae</a:t>
            </a:r>
            <a:r>
              <a:rPr lang="en-US" dirty="0"/>
              <a:t> are short and thickened, thus restricting the motion of the leaflets</a:t>
            </a:r>
          </a:p>
        </p:txBody>
      </p:sp>
    </p:spTree>
    <p:extLst>
      <p:ext uri="{BB962C8B-B14F-4D97-AF65-F5344CB8AC3E}">
        <p14:creationId xmlns:p14="http://schemas.microsoft.com/office/powerpoint/2010/main" val="133977848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A9B44-0BA8-E156-8C51-F276128F8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75801-9E8D-E3AA-DB53-4A50572509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Echocardiography establishes the diagnosis in most patients with PMV</a:t>
            </a:r>
            <a:endParaRPr lang="en-IN" dirty="0"/>
          </a:p>
          <a:p>
            <a:r>
              <a:rPr lang="en-US" dirty="0"/>
              <a:t>In the parasternal short-axis view, a single papillary muscle is confirmed at the mid-level of the left ventricle. </a:t>
            </a:r>
            <a:endParaRPr lang="en-IN" dirty="0"/>
          </a:p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The pathognomonic ‘pear’ shape of the mitral valve is seen in the four-chamber view, with the left atrium forming the larger base of the pear and the mitral leaflets the apex</a:t>
            </a:r>
            <a:r>
              <a:rPr lang="en-IN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In this view, the valve has a typical ‘domed’ appearance in diastole</a:t>
            </a:r>
          </a:p>
        </p:txBody>
      </p:sp>
    </p:spTree>
    <p:extLst>
      <p:ext uri="{BB962C8B-B14F-4D97-AF65-F5344CB8AC3E}">
        <p14:creationId xmlns:p14="http://schemas.microsoft.com/office/powerpoint/2010/main" val="416994911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99CAB86B-D90A-D537-A4BF-10E46600EC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17609"/>
            <a:ext cx="7389091" cy="5622781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937A1FD3-1DC2-17B5-90EB-8BA8166F22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4545" y="2424545"/>
            <a:ext cx="2970646" cy="251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5129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38AD7-12BA-839F-5860-0984A9ECD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N" dirty="0"/>
              <a:t>Which among the following is not derived from endocardial cushions?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494AFB-C7B1-0993-812A-EA0D3BBEEB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IN" dirty="0"/>
              <a:t>AML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PML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PAPILLARY MUSCLE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 err="1"/>
              <a:t>CHORDAE</a:t>
            </a:r>
            <a:r>
              <a:rPr lang="en-IN" dirty="0"/>
              <a:t> </a:t>
            </a:r>
            <a:r>
              <a:rPr lang="en-IN" dirty="0" err="1"/>
              <a:t>TENDINAE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62089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C6047-348C-DF65-3F43-59CF8AC5E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APICAL 4C VIEW - MV VISUALISED INCLUDES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0967D-BCE7-3677-C399-3DDBEF27AD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IN" dirty="0"/>
              <a:t>P1 A2 A3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P1 P2 A3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P1 A2 P3</a:t>
            </a:r>
          </a:p>
          <a:p>
            <a:pPr marL="514350" indent="-514350">
              <a:buFont typeface="+mj-lt"/>
              <a:buAutoNum type="arabicPeriod"/>
            </a:pPr>
            <a:r>
              <a:rPr lang="en-IN" dirty="0"/>
              <a:t>P1 P2 P3</a:t>
            </a:r>
            <a:endParaRPr lang="en-US" dirty="0"/>
          </a:p>
        </p:txBody>
      </p:sp>
      <p:pic>
        <p:nvPicPr>
          <p:cNvPr id="5" name="Content Placeholder 5" descr="Finally... Mitral Valve Orientation Explained!">
            <a:extLst>
              <a:ext uri="{FF2B5EF4-FFF2-40B4-BE49-F238E27FC236}">
                <a16:creationId xmlns:a16="http://schemas.microsoft.com/office/drawing/2014/main" id="{29E56D06-5E25-58A4-84F4-B401FA54D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690688"/>
            <a:ext cx="4872182" cy="480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002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19">
            <a:extLst>
              <a:ext uri="{FF2B5EF4-FFF2-40B4-BE49-F238E27FC236}">
                <a16:creationId xmlns:a16="http://schemas.microsoft.com/office/drawing/2014/main" id="{375B19E4-0108-41C4-8DB1-11BAE0B49D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13A21C-763A-BDDA-63F5-B217CC869E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19" y="669925"/>
            <a:ext cx="4635609" cy="1325563"/>
          </a:xfrm>
        </p:spPr>
        <p:txBody>
          <a:bodyPr anchor="b">
            <a:normAutofit/>
          </a:bodyPr>
          <a:lstStyle/>
          <a:p>
            <a:r>
              <a:rPr lang="en-IN" sz="3800">
                <a:solidFill>
                  <a:schemeClr val="bg1"/>
                </a:solidFill>
              </a:rPr>
              <a:t>IDENTIFY</a:t>
            </a:r>
            <a:endParaRPr lang="en-US" sz="3800">
              <a:solidFill>
                <a:schemeClr val="bg1"/>
              </a:solidFill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3E67B06-C7F7-A2AD-8EBA-9B27DEB80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0" t="30035" r="-448" b="28705"/>
          <a:stretch/>
        </p:blipFill>
        <p:spPr>
          <a:xfrm>
            <a:off x="0" y="1859820"/>
            <a:ext cx="5753102" cy="3138360"/>
          </a:xfrm>
          <a:prstGeom prst="rect">
            <a:avLst/>
          </a:prstGeom>
        </p:spPr>
      </p:pic>
      <p:cxnSp>
        <p:nvCxnSpPr>
          <p:cNvPr id="35" name="Straight Connector 21">
            <a:extLst>
              <a:ext uri="{FF2B5EF4-FFF2-40B4-BE49-F238E27FC236}">
                <a16:creationId xmlns:a16="http://schemas.microsoft.com/office/drawing/2014/main" id="{CEA14AE1-71AB-4B18-826E-F563FF4288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82916" y="0"/>
            <a:ext cx="0" cy="685800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23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17920" y="2026340"/>
            <a:ext cx="5974081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1693F-C7D2-4F61-CF9A-B5460DFDD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7919" y="2400304"/>
            <a:ext cx="4635609" cy="3441692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N" sz="2000">
                <a:solidFill>
                  <a:schemeClr val="bg1"/>
                </a:solidFill>
              </a:rPr>
              <a:t>HAMMOCK VALVE</a:t>
            </a:r>
          </a:p>
          <a:p>
            <a:pPr marL="514350" indent="-514350">
              <a:buFont typeface="+mj-lt"/>
              <a:buAutoNum type="arabicPeriod"/>
            </a:pPr>
            <a:r>
              <a:rPr lang="en-IN" sz="2000">
                <a:solidFill>
                  <a:schemeClr val="bg1"/>
                </a:solidFill>
              </a:rPr>
              <a:t>PARACHUTE MV</a:t>
            </a:r>
          </a:p>
          <a:p>
            <a:pPr marL="514350" indent="-514350">
              <a:buFont typeface="+mj-lt"/>
              <a:buAutoNum type="arabicPeriod"/>
            </a:pPr>
            <a:r>
              <a:rPr lang="en-IN" sz="2000">
                <a:solidFill>
                  <a:schemeClr val="bg1"/>
                </a:solidFill>
              </a:rPr>
              <a:t>PLAMV</a:t>
            </a:r>
          </a:p>
          <a:p>
            <a:pPr marL="514350" indent="-514350">
              <a:buFont typeface="+mj-lt"/>
              <a:buAutoNum type="arabicPeriod"/>
            </a:pPr>
            <a:r>
              <a:rPr lang="en-IN" sz="2000">
                <a:solidFill>
                  <a:schemeClr val="bg1"/>
                </a:solidFill>
              </a:rPr>
              <a:t>STRADDLING MV</a:t>
            </a:r>
            <a:endParaRPr lang="en-US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78888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10DE9D-C85E-6C0A-5AF1-E95765BE42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SHONES COMPLEX INCLUDES ALL EXCEPT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F8DDB1-B68E-B776-5EE2-59A6AF8CA1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coarctation of the aorta</a:t>
            </a:r>
            <a:endParaRPr lang="en-IN" dirty="0"/>
          </a:p>
          <a:p>
            <a:pPr marL="514350" indent="-514350">
              <a:buFont typeface="+mj-lt"/>
              <a:buAutoNum type="arabicPeriod"/>
            </a:pPr>
            <a:r>
              <a:rPr lang="en-US" dirty="0" err="1"/>
              <a:t>subaortic</a:t>
            </a:r>
            <a:r>
              <a:rPr lang="en-US" dirty="0"/>
              <a:t> stenosis</a:t>
            </a:r>
            <a:endParaRPr lang="en-IN" dirty="0"/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</a:t>
            </a:r>
            <a:r>
              <a:rPr lang="en-IN" dirty="0" err="1"/>
              <a:t>arachute</a:t>
            </a:r>
            <a:r>
              <a:rPr lang="en-IN" dirty="0"/>
              <a:t> </a:t>
            </a:r>
            <a:r>
              <a:rPr lang="en-US" dirty="0"/>
              <a:t>MV </a:t>
            </a:r>
            <a:endParaRPr lang="en-IN" dirty="0"/>
          </a:p>
          <a:p>
            <a:pPr marL="514350" indent="-514350">
              <a:buFont typeface="+mj-lt"/>
              <a:buAutoNum type="arabicPeriod"/>
            </a:pPr>
            <a:r>
              <a:rPr lang="en-IN" dirty="0" err="1"/>
              <a:t>Intramitral</a:t>
            </a:r>
            <a:r>
              <a:rPr lang="en-IN" dirty="0"/>
              <a:t> </a:t>
            </a:r>
            <a:r>
              <a:rPr lang="en-US" dirty="0"/>
              <a:t>ring</a:t>
            </a:r>
          </a:p>
        </p:txBody>
      </p:sp>
    </p:spTree>
    <p:extLst>
      <p:ext uri="{BB962C8B-B14F-4D97-AF65-F5344CB8AC3E}">
        <p14:creationId xmlns:p14="http://schemas.microsoft.com/office/powerpoint/2010/main" val="455913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6BB46E-142D-1617-5B29-AAB6C3249A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1" t="48121" r="-424" b="16143"/>
          <a:stretch/>
        </p:blipFill>
        <p:spPr>
          <a:xfrm>
            <a:off x="1324623" y="300430"/>
            <a:ext cx="10037097" cy="61861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8686711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A0A34-14FB-0D07-5359-F567B1B98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9051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0B0C87-E567-0EAF-D792-32A0F3500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9636"/>
            <a:ext cx="10515600" cy="5507327"/>
          </a:xfrm>
        </p:spPr>
        <p:txBody>
          <a:bodyPr/>
          <a:lstStyle/>
          <a:p>
            <a:r>
              <a:rPr lang="en-US" dirty="0"/>
              <a:t>At the eighth week, the shape of the orifice looks like a crescent, the two ends of which are connected to compacting columns in the trabecular muscle of the left ventricle.</a:t>
            </a:r>
            <a:endParaRPr lang="en-IN" dirty="0"/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These columns form a muscular ridge, the anterior and posterior parts of which become the papillary muscles.</a:t>
            </a:r>
            <a:endParaRPr lang="en-IN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dirty="0"/>
              <a:t>The transformation of the ridge into papillary muscles implies a gradual loosening of muscle,</a:t>
            </a:r>
            <a:r>
              <a:rPr lang="en-IN" dirty="0"/>
              <a:t> </a:t>
            </a:r>
            <a:r>
              <a:rPr lang="en-US" dirty="0"/>
              <a:t>called </a:t>
            </a:r>
            <a:r>
              <a:rPr lang="en-US" dirty="0" err="1"/>
              <a:t>delamination</a:t>
            </a:r>
            <a:r>
              <a:rPr lang="en-US" dirty="0"/>
              <a:t> </a:t>
            </a:r>
            <a:endParaRPr lang="en-IN" dirty="0"/>
          </a:p>
          <a:p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The </a:t>
            </a:r>
            <a:r>
              <a:rPr lang="en-US" dirty="0" err="1">
                <a:solidFill>
                  <a:schemeClr val="accent2">
                    <a:lumMod val="75000"/>
                  </a:schemeClr>
                </a:solidFill>
              </a:rPr>
              <a:t>chordae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IN" dirty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individualized between the </a:t>
            </a:r>
            <a:r>
              <a:rPr lang="en-IN" dirty="0">
                <a:solidFill>
                  <a:schemeClr val="accent2">
                    <a:lumMod val="75000"/>
                  </a:schemeClr>
                </a:solidFill>
              </a:rPr>
              <a:t>11th 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and </a:t>
            </a:r>
            <a:r>
              <a:rPr lang="en-IN" dirty="0">
                <a:solidFill>
                  <a:schemeClr val="accent2">
                    <a:lumMod val="75000"/>
                  </a:schemeClr>
                </a:solidFill>
              </a:rPr>
              <a:t>13th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week </a:t>
            </a:r>
            <a:r>
              <a:rPr lang="en-IN" dirty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en-US" dirty="0">
                <a:solidFill>
                  <a:schemeClr val="accent2">
                    <a:lumMod val="75000"/>
                  </a:schemeClr>
                </a:solidFill>
              </a:rPr>
              <a:t> by the appearance of defects in the cushion tissue at the place where the tips of the papillary muscles are attached to the leaflets</a:t>
            </a:r>
            <a:endParaRPr lang="en-IN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9668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6604D52-1863-1F78-36A2-ABCF26FAE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4" y="277090"/>
            <a:ext cx="11268363" cy="6580909"/>
          </a:xfrm>
        </p:spPr>
      </p:pic>
    </p:spTree>
    <p:extLst>
      <p:ext uri="{BB962C8B-B14F-4D97-AF65-F5344CB8AC3E}">
        <p14:creationId xmlns:p14="http://schemas.microsoft.com/office/powerpoint/2010/main" val="12216935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4EE8297-2D06-B044-BDF6-047F5C986DE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0" y="1824183"/>
            <a:ext cx="12192000" cy="133927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chemeClr val="bg1"/>
                </a:solidFill>
              </a:rPr>
              <a:t>leaflets and </a:t>
            </a:r>
            <a:r>
              <a:rPr lang="en-US" sz="3600" b="1" dirty="0" err="1">
                <a:solidFill>
                  <a:schemeClr val="bg1"/>
                </a:solidFill>
              </a:rPr>
              <a:t>chordae</a:t>
            </a:r>
            <a:r>
              <a:rPr lang="en-US" sz="3600" b="1" dirty="0">
                <a:solidFill>
                  <a:schemeClr val="bg1"/>
                </a:solidFill>
              </a:rPr>
              <a:t> </a:t>
            </a:r>
            <a:r>
              <a:rPr lang="en-IN" sz="3600" b="1" dirty="0">
                <a:solidFill>
                  <a:schemeClr val="bg1"/>
                </a:solidFill>
              </a:rPr>
              <a:t> &lt;—</a:t>
            </a:r>
            <a:r>
              <a:rPr lang="en-US" sz="3600" b="1" dirty="0">
                <a:solidFill>
                  <a:schemeClr val="bg1"/>
                </a:solidFill>
              </a:rPr>
              <a:t>cushion tissue</a:t>
            </a:r>
            <a:endParaRPr lang="en-IN" sz="3600" b="1" dirty="0">
              <a:solidFill>
                <a:schemeClr val="bg1"/>
              </a:solidFill>
            </a:endParaRPr>
          </a:p>
          <a:p>
            <a:r>
              <a:rPr lang="en-US" sz="3600" b="1" dirty="0">
                <a:solidFill>
                  <a:schemeClr val="bg1"/>
                </a:solidFill>
              </a:rPr>
              <a:t>Papillary muscles</a:t>
            </a:r>
            <a:r>
              <a:rPr lang="en-IN" sz="3600" b="1" dirty="0">
                <a:solidFill>
                  <a:schemeClr val="bg1"/>
                </a:solidFill>
              </a:rPr>
              <a:t> &lt;—</a:t>
            </a:r>
            <a:r>
              <a:rPr lang="en-US" sz="3600" b="1" dirty="0" err="1">
                <a:solidFill>
                  <a:schemeClr val="bg1"/>
                </a:solidFill>
              </a:rPr>
              <a:t>ventricula</a:t>
            </a:r>
            <a:r>
              <a:rPr lang="en-IN" sz="3600" b="1" dirty="0">
                <a:solidFill>
                  <a:schemeClr val="bg1"/>
                </a:solidFill>
              </a:rPr>
              <a:t>r</a:t>
            </a:r>
            <a:r>
              <a:rPr lang="en-US" sz="3600" b="1" dirty="0">
                <a:solidFill>
                  <a:schemeClr val="bg1"/>
                </a:solidFill>
              </a:rPr>
              <a:t> myocardium</a:t>
            </a:r>
          </a:p>
        </p:txBody>
      </p:sp>
    </p:spTree>
    <p:extLst>
      <p:ext uri="{BB962C8B-B14F-4D97-AF65-F5344CB8AC3E}">
        <p14:creationId xmlns:p14="http://schemas.microsoft.com/office/powerpoint/2010/main" val="23803905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60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MITRAL VALVE APPARATUS</vt:lpstr>
      <vt:lpstr>Contents</vt:lpstr>
      <vt:lpstr>INTRODUCTION</vt:lpstr>
      <vt:lpstr>FIVE MITRAL VALVE COMPONENTS</vt:lpstr>
      <vt:lpstr>EMBRYOLOGY</vt:lpstr>
      <vt:lpstr>PowerPoint Presentation</vt:lpstr>
      <vt:lpstr>PowerPoint Presentation</vt:lpstr>
      <vt:lpstr>PowerPoint Presentation</vt:lpstr>
      <vt:lpstr>PowerPoint Presentation</vt:lpstr>
      <vt:lpstr>MVA - COMPONENTS</vt:lpstr>
      <vt:lpstr>1. MITRAL ANNULUS</vt:lpstr>
      <vt:lpstr>PowerPoint Presentation</vt:lpstr>
      <vt:lpstr>PowerPoint Presentation</vt:lpstr>
      <vt:lpstr>PowerPoint Presentation</vt:lpstr>
      <vt:lpstr>2. MV LEAFLETS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3. Chordae tendinae</vt:lpstr>
      <vt:lpstr>Types</vt:lpstr>
      <vt:lpstr>PowerPoint Presentation</vt:lpstr>
      <vt:lpstr>4. COMMISURES</vt:lpstr>
      <vt:lpstr>5. PAPILLARY MUSCLES</vt:lpstr>
      <vt:lpstr>PowerPoint Presentation</vt:lpstr>
      <vt:lpstr>PowerPoint Presentation</vt:lpstr>
      <vt:lpstr>Anomalies of the leaflet</vt:lpstr>
      <vt:lpstr>1. Mitral valve prolapse</vt:lpstr>
      <vt:lpstr>PowerPoint Presentation</vt:lpstr>
      <vt:lpstr>PowerPoint Presentation</vt:lpstr>
      <vt:lpstr>2. Isolated cleft</vt:lpstr>
      <vt:lpstr>PowerPoint Presentation</vt:lpstr>
      <vt:lpstr>3. Double orifice mitral valve</vt:lpstr>
      <vt:lpstr>PowerPoint Presentation</vt:lpstr>
      <vt:lpstr>PowerPoint Presentation</vt:lpstr>
      <vt:lpstr>PowerPoint Presentation</vt:lpstr>
      <vt:lpstr>4. Mitral ring</vt:lpstr>
      <vt:lpstr>PowerPoint Presentation</vt:lpstr>
      <vt:lpstr>PowerPoint Presentation</vt:lpstr>
      <vt:lpstr>4.Ebstein's malformation of the mitral valve</vt:lpstr>
      <vt:lpstr>Anomalies of the tensor apparatus</vt:lpstr>
      <vt:lpstr>Arcade or hammock valve</vt:lpstr>
      <vt:lpstr>PowerPoint Presentation</vt:lpstr>
      <vt:lpstr>PowerPoint Presentation</vt:lpstr>
      <vt:lpstr>Straddling mitral valve</vt:lpstr>
      <vt:lpstr>PowerPoint Presentation</vt:lpstr>
      <vt:lpstr>Anomalies of papillary muscle</vt:lpstr>
      <vt:lpstr>Parachute mitral valve</vt:lpstr>
      <vt:lpstr>PowerPoint Presentation</vt:lpstr>
      <vt:lpstr>PowerPoint Presentation</vt:lpstr>
      <vt:lpstr>PowerPoint Presentation</vt:lpstr>
      <vt:lpstr>Which among the following is not derived from endocardial cushions?</vt:lpstr>
      <vt:lpstr>APICAL 4C VIEW - MV VISUALISED INCLUDES</vt:lpstr>
      <vt:lpstr>IDENTIFY</vt:lpstr>
      <vt:lpstr>SHONES COMPLEX INCLUDES ALL EXCEPT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MITRAL VALVE APPARATUS</dc:title>
  <dc:creator>Sanchna Dev</dc:creator>
  <cp:lastModifiedBy>Sanchna Dev</cp:lastModifiedBy>
  <cp:revision>4</cp:revision>
  <dcterms:created xsi:type="dcterms:W3CDTF">2023-06-12T18:35:30Z</dcterms:created>
  <dcterms:modified xsi:type="dcterms:W3CDTF">2023-06-20T00:40:12Z</dcterms:modified>
</cp:coreProperties>
</file>