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81" r:id="rId7"/>
    <p:sldId id="282" r:id="rId8"/>
    <p:sldId id="283" r:id="rId9"/>
    <p:sldId id="284" r:id="rId10"/>
    <p:sldId id="285" r:id="rId11"/>
    <p:sldId id="286" r:id="rId12"/>
    <p:sldId id="287" r:id="rId13"/>
    <p:sldId id="261" r:id="rId14"/>
    <p:sldId id="262" r:id="rId15"/>
    <p:sldId id="263" r:id="rId16"/>
    <p:sldId id="264"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265" r:id="rId33"/>
    <p:sldId id="266" r:id="rId34"/>
    <p:sldId id="267" r:id="rId35"/>
    <p:sldId id="269" r:id="rId36"/>
    <p:sldId id="270" r:id="rId37"/>
    <p:sldId id="271" r:id="rId38"/>
    <p:sldId id="273" r:id="rId39"/>
    <p:sldId id="274" r:id="rId40"/>
    <p:sldId id="275" r:id="rId41"/>
    <p:sldId id="276" r:id="rId42"/>
    <p:sldId id="277" r:id="rId43"/>
    <p:sldId id="278" r:id="rId44"/>
    <p:sldId id="28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4A271-4A55-4F23-B252-53A1E94C4988}" type="datetimeFigureOut">
              <a:rPr lang="en-US" smtClean="0"/>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E4D17-08DF-40DA-9D47-AE694FD59541}" type="slidenum">
              <a:rPr lang="en-US" smtClean="0"/>
              <a:t>‹#›</a:t>
            </a:fld>
            <a:endParaRPr lang="en-US"/>
          </a:p>
        </p:txBody>
      </p:sp>
    </p:spTree>
    <p:extLst>
      <p:ext uri="{BB962C8B-B14F-4D97-AF65-F5344CB8AC3E}">
        <p14:creationId xmlns:p14="http://schemas.microsoft.com/office/powerpoint/2010/main" val="169538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E4D17-08DF-40DA-9D47-AE694FD59541}" type="slidenum">
              <a:rPr lang="en-US" smtClean="0"/>
              <a:t>38</a:t>
            </a:fld>
            <a:endParaRPr lang="en-US"/>
          </a:p>
        </p:txBody>
      </p:sp>
    </p:spTree>
    <p:extLst>
      <p:ext uri="{BB962C8B-B14F-4D97-AF65-F5344CB8AC3E}">
        <p14:creationId xmlns:p14="http://schemas.microsoft.com/office/powerpoint/2010/main" val="329623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8832D5-8CFB-4E43-BE90-91EC0632FEE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192788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832D5-8CFB-4E43-BE90-91EC0632FEE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375673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832D5-8CFB-4E43-BE90-91EC0632FEE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81868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832D5-8CFB-4E43-BE90-91EC0632FEE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267146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832D5-8CFB-4E43-BE90-91EC0632FEE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381917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8832D5-8CFB-4E43-BE90-91EC0632FEE9}"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37000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8832D5-8CFB-4E43-BE90-91EC0632FEE9}"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56144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8832D5-8CFB-4E43-BE90-91EC0632FEE9}"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141094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832D5-8CFB-4E43-BE90-91EC0632FEE9}"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250278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832D5-8CFB-4E43-BE90-91EC0632FEE9}"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386588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8832D5-8CFB-4E43-BE90-91EC0632FEE9}"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E5827-4E19-4098-8940-2397D00BAD58}" type="slidenum">
              <a:rPr lang="en-US" smtClean="0"/>
              <a:t>‹#›</a:t>
            </a:fld>
            <a:endParaRPr lang="en-US"/>
          </a:p>
        </p:txBody>
      </p:sp>
    </p:spTree>
    <p:extLst>
      <p:ext uri="{BB962C8B-B14F-4D97-AF65-F5344CB8AC3E}">
        <p14:creationId xmlns:p14="http://schemas.microsoft.com/office/powerpoint/2010/main" val="186731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832D5-8CFB-4E43-BE90-91EC0632FEE9}" type="datetimeFigureOut">
              <a:rPr lang="en-US" smtClean="0"/>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E5827-4E19-4098-8940-2397D00BAD58}" type="slidenum">
              <a:rPr lang="en-US" smtClean="0"/>
              <a:t>‹#›</a:t>
            </a:fld>
            <a:endParaRPr lang="en-US"/>
          </a:p>
        </p:txBody>
      </p:sp>
    </p:spTree>
    <p:extLst>
      <p:ext uri="{BB962C8B-B14F-4D97-AF65-F5344CB8AC3E}">
        <p14:creationId xmlns:p14="http://schemas.microsoft.com/office/powerpoint/2010/main" val="335565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Modes of Pacemaker</a:t>
            </a:r>
          </a:p>
        </p:txBody>
      </p:sp>
      <p:sp>
        <p:nvSpPr>
          <p:cNvPr id="3" name="Subtitle 2"/>
          <p:cNvSpPr>
            <a:spLocks noGrp="1"/>
          </p:cNvSpPr>
          <p:nvPr>
            <p:ph type="subTitle" idx="1"/>
          </p:nvPr>
        </p:nvSpPr>
        <p:spPr>
          <a:xfrm>
            <a:off x="6553200" y="6096000"/>
            <a:ext cx="2362200" cy="457200"/>
          </a:xfrm>
        </p:spPr>
        <p:txBody>
          <a:bodyPr>
            <a:normAutofit fontScale="85000" lnSpcReduction="20000"/>
          </a:bodyPr>
          <a:lstStyle/>
          <a:p>
            <a:r>
              <a:rPr lang="en-US" dirty="0"/>
              <a:t>Dr. Mayur A</a:t>
            </a:r>
          </a:p>
        </p:txBody>
      </p:sp>
    </p:spTree>
    <p:extLst>
      <p:ext uri="{BB962C8B-B14F-4D97-AF65-F5344CB8AC3E}">
        <p14:creationId xmlns:p14="http://schemas.microsoft.com/office/powerpoint/2010/main" val="279100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l="14641" r="15666" b="6250"/>
          <a:stretch>
            <a:fillRect/>
          </a:stretch>
        </p:blipFill>
        <p:spPr bwMode="auto">
          <a:xfrm>
            <a:off x="762000" y="230520"/>
            <a:ext cx="8077200" cy="6108807"/>
          </a:xfrm>
          <a:prstGeom prst="rect">
            <a:avLst/>
          </a:prstGeom>
          <a:noFill/>
          <a:ln w="9525">
            <a:noFill/>
            <a:miter lim="800000"/>
            <a:headEnd/>
            <a:tailEnd/>
          </a:ln>
          <a:effectLst/>
        </p:spPr>
      </p:pic>
    </p:spTree>
    <p:extLst>
      <p:ext uri="{BB962C8B-B14F-4D97-AF65-F5344CB8AC3E}">
        <p14:creationId xmlns:p14="http://schemas.microsoft.com/office/powerpoint/2010/main" val="8627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15813" t="13542" r="19180" b="1042"/>
          <a:stretch>
            <a:fillRect/>
          </a:stretch>
        </p:blipFill>
        <p:spPr bwMode="auto">
          <a:xfrm>
            <a:off x="304800" y="0"/>
            <a:ext cx="8458200" cy="6248400"/>
          </a:xfrm>
          <a:prstGeom prst="rect">
            <a:avLst/>
          </a:prstGeom>
          <a:noFill/>
          <a:ln w="9525">
            <a:noFill/>
            <a:miter lim="800000"/>
            <a:headEnd/>
            <a:tailEnd/>
          </a:ln>
          <a:effectLst/>
        </p:spPr>
      </p:pic>
    </p:spTree>
    <p:extLst>
      <p:ext uri="{BB962C8B-B14F-4D97-AF65-F5344CB8AC3E}">
        <p14:creationId xmlns:p14="http://schemas.microsoft.com/office/powerpoint/2010/main" val="204291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16398" t="12500" r="18594" b="1042"/>
          <a:stretch>
            <a:fillRect/>
          </a:stretch>
        </p:blipFill>
        <p:spPr bwMode="auto">
          <a:xfrm>
            <a:off x="228600" y="0"/>
            <a:ext cx="8458200" cy="6324600"/>
          </a:xfrm>
          <a:prstGeom prst="rect">
            <a:avLst/>
          </a:prstGeom>
          <a:noFill/>
          <a:ln w="9525">
            <a:noFill/>
            <a:miter lim="800000"/>
            <a:headEnd/>
            <a:tailEnd/>
          </a:ln>
          <a:effectLst/>
        </p:spPr>
      </p:pic>
    </p:spTree>
    <p:extLst>
      <p:ext uri="{BB962C8B-B14F-4D97-AF65-F5344CB8AC3E}">
        <p14:creationId xmlns:p14="http://schemas.microsoft.com/office/powerpoint/2010/main" val="325850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a:t>VVI MODE</a:t>
            </a:r>
          </a:p>
        </p:txBody>
      </p:sp>
      <p:sp>
        <p:nvSpPr>
          <p:cNvPr id="3" name="Content Placeholder 2"/>
          <p:cNvSpPr>
            <a:spLocks noGrp="1"/>
          </p:cNvSpPr>
          <p:nvPr>
            <p:ph idx="1"/>
          </p:nvPr>
        </p:nvSpPr>
        <p:spPr>
          <a:xfrm>
            <a:off x="457200" y="1219200"/>
            <a:ext cx="8229600" cy="5334000"/>
          </a:xfrm>
        </p:spPr>
        <p:txBody>
          <a:bodyPr>
            <a:normAutofit/>
          </a:bodyPr>
          <a:lstStyle/>
          <a:p>
            <a:pPr algn="just"/>
            <a:r>
              <a:rPr lang="en-US" sz="2400" dirty="0">
                <a:latin typeface="Times New Roman" pitchFamily="18" charset="0"/>
                <a:cs typeface="Times New Roman" pitchFamily="18" charset="0"/>
              </a:rPr>
              <a:t>Basic single-chamber ventricular mode.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Pacing occurs when the VR slows below the programmed lower rate limit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The interval corresponding to the lower rate limit is the ventricular pacing interval</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There is no atrial sensing, so AV synchrony is not preserved.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Indicated in patients with permanent AF</a:t>
            </a:r>
          </a:p>
        </p:txBody>
      </p:sp>
    </p:spTree>
    <p:extLst>
      <p:ext uri="{BB962C8B-B14F-4D97-AF65-F5344CB8AC3E}">
        <p14:creationId xmlns:p14="http://schemas.microsoft.com/office/powerpoint/2010/main" val="40732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581400"/>
          </a:xfrm>
        </p:spPr>
        <p:txBody>
          <a:bodyPr>
            <a:noAutofit/>
          </a:bodyPr>
          <a:lstStyle/>
          <a:p>
            <a:pPr algn="just"/>
            <a:r>
              <a:rPr lang="en-US" sz="2200" dirty="0">
                <a:latin typeface="Times New Roman" pitchFamily="18" charset="0"/>
                <a:cs typeface="Times New Roman" pitchFamily="18" charset="0"/>
              </a:rPr>
              <a:t>The VVI timing cycle consists of a defined lower rate limit and a ventricular refractory period. </a:t>
            </a:r>
          </a:p>
          <a:p>
            <a:pPr algn="just"/>
            <a:r>
              <a:rPr lang="en-US" sz="2200" dirty="0">
                <a:latin typeface="Times New Roman" pitchFamily="18" charset="0"/>
                <a:cs typeface="Times New Roman" pitchFamily="18" charset="0"/>
              </a:rPr>
              <a:t>When the ventricular escape interval (VEI) from the ventricular sensed event of 1000 milliseconds is completed, a paced event occurs. </a:t>
            </a:r>
          </a:p>
          <a:p>
            <a:pPr algn="just"/>
            <a:r>
              <a:rPr lang="en-US" sz="2200" dirty="0">
                <a:latin typeface="Times New Roman" pitchFamily="18" charset="0"/>
                <a:cs typeface="Times New Roman" pitchFamily="18" charset="0"/>
              </a:rPr>
              <a:t>Because no ventricular sensed event occurs within 1000 milliseconds after the paced event, a second ventricular paced event occurs.</a:t>
            </a:r>
          </a:p>
          <a:p>
            <a:pPr algn="just"/>
            <a:r>
              <a:rPr lang="en-US" sz="2200" dirty="0">
                <a:latin typeface="Times New Roman" pitchFamily="18" charset="0"/>
                <a:cs typeface="Times New Roman" pitchFamily="18" charset="0"/>
              </a:rPr>
              <a:t>A VRP begins with any sensed or paced ventricular activity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748" y="204945"/>
            <a:ext cx="6767052" cy="246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95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AAI Mode</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Single-chamber atrial pacing mode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It is appropriate for patients with sinus node dysfunction and intact AV conduction.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Because it does not provide ventricular pacing, AAI mode should not be used in patients who are at risk for AV block</a:t>
            </a:r>
          </a:p>
        </p:txBody>
      </p:sp>
    </p:spTree>
    <p:extLst>
      <p:ext uri="{BB962C8B-B14F-4D97-AF65-F5344CB8AC3E}">
        <p14:creationId xmlns:p14="http://schemas.microsoft.com/office/powerpoint/2010/main" val="412357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normAutofit/>
          </a:bodyPr>
          <a:lstStyle/>
          <a:p>
            <a:pPr algn="just"/>
            <a:r>
              <a:rPr lang="en-US" sz="2000" dirty="0">
                <a:latin typeface="Times New Roman" pitchFamily="18" charset="0"/>
                <a:cs typeface="Times New Roman" pitchFamily="18" charset="0"/>
              </a:rPr>
              <a:t>The AAI timing cycle consists of a defined lower rate limit and an atrial refractory period (ARP, represented by </a:t>
            </a:r>
            <a:r>
              <a:rPr lang="en-US" sz="2000" i="1" dirty="0">
                <a:latin typeface="Times New Roman" pitchFamily="18" charset="0"/>
                <a:cs typeface="Times New Roman" pitchFamily="18" charset="0"/>
              </a:rPr>
              <a:t>rectangles</a:t>
            </a:r>
            <a:r>
              <a:rPr lang="en-US" sz="2000" dirty="0">
                <a:latin typeface="Times New Roman" pitchFamily="18" charset="0"/>
                <a:cs typeface="Times New Roman" pitchFamily="18" charset="0"/>
              </a:rPr>
              <a:t>). </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When the atrial escape interval (AEI) from the atrial sensed event of 1000 milliseconds is completed, a paced event occurs.. </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Because an atrial sensed event occurs 800 milliseconds later, an atrial paced event does not occur.</a:t>
            </a:r>
          </a:p>
          <a:p>
            <a:pPr algn="just"/>
            <a:r>
              <a:rPr lang="en-US" sz="2000" dirty="0">
                <a:latin typeface="Times New Roman" pitchFamily="18" charset="0"/>
                <a:cs typeface="Times New Roman" pitchFamily="18" charset="0"/>
              </a:rPr>
              <a:t> </a:t>
            </a:r>
          </a:p>
          <a:p>
            <a:pPr algn="just"/>
            <a:r>
              <a:rPr lang="en-US" sz="2000" dirty="0">
                <a:latin typeface="Times New Roman" pitchFamily="18" charset="0"/>
                <a:cs typeface="Times New Roman" pitchFamily="18" charset="0"/>
              </a:rPr>
              <a:t>An ARP begins with any sensed or paced atrial activity.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099" y="228600"/>
            <a:ext cx="5327393"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82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srcRect l="15813" t="6250" r="18594" b="33333"/>
          <a:stretch>
            <a:fillRect/>
          </a:stretch>
        </p:blipFill>
        <p:spPr bwMode="auto">
          <a:xfrm>
            <a:off x="609600" y="1295400"/>
            <a:ext cx="6915807" cy="3581400"/>
          </a:xfrm>
          <a:prstGeom prst="rect">
            <a:avLst/>
          </a:prstGeom>
          <a:noFill/>
          <a:ln w="9525">
            <a:noFill/>
            <a:miter lim="800000"/>
            <a:headEnd/>
            <a:tailEnd/>
          </a:ln>
          <a:effectLst/>
        </p:spPr>
      </p:pic>
    </p:spTree>
    <p:extLst>
      <p:ext uri="{BB962C8B-B14F-4D97-AF65-F5344CB8AC3E}">
        <p14:creationId xmlns:p14="http://schemas.microsoft.com/office/powerpoint/2010/main" val="188530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a:srcRect l="16398" r="16252" b="10417"/>
          <a:stretch>
            <a:fillRect/>
          </a:stretch>
        </p:blipFill>
        <p:spPr bwMode="auto">
          <a:xfrm>
            <a:off x="990600" y="838200"/>
            <a:ext cx="7642151" cy="5715000"/>
          </a:xfrm>
          <a:prstGeom prst="rect">
            <a:avLst/>
          </a:prstGeom>
          <a:noFill/>
          <a:ln w="9525">
            <a:noFill/>
            <a:miter lim="800000"/>
            <a:headEnd/>
            <a:tailEnd/>
          </a:ln>
          <a:effectLst/>
        </p:spPr>
      </p:pic>
    </p:spTree>
    <p:extLst>
      <p:ext uri="{BB962C8B-B14F-4D97-AF65-F5344CB8AC3E}">
        <p14:creationId xmlns:p14="http://schemas.microsoft.com/office/powerpoint/2010/main" val="405231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l="13470" r="16252" b="6250"/>
          <a:stretch>
            <a:fillRect/>
          </a:stretch>
        </p:blipFill>
        <p:spPr bwMode="auto">
          <a:xfrm>
            <a:off x="152400" y="152400"/>
            <a:ext cx="8636000" cy="6477000"/>
          </a:xfrm>
          <a:prstGeom prst="rect">
            <a:avLst/>
          </a:prstGeom>
          <a:noFill/>
          <a:ln w="9525">
            <a:noFill/>
            <a:miter lim="800000"/>
            <a:headEnd/>
            <a:tailEnd/>
          </a:ln>
          <a:effectLst/>
        </p:spPr>
      </p:pic>
    </p:spTree>
    <p:extLst>
      <p:ext uri="{BB962C8B-B14F-4D97-AF65-F5344CB8AC3E}">
        <p14:creationId xmlns:p14="http://schemas.microsoft.com/office/powerpoint/2010/main" val="412993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2800" dirty="0">
                <a:latin typeface="Times New Roman" pitchFamily="18" charset="0"/>
                <a:cs typeface="Times New Roman" pitchFamily="18" charset="0"/>
              </a:rPr>
              <a:t>In order to standardize and facilitate the use and understanding of pacemakers, the </a:t>
            </a:r>
          </a:p>
          <a:p>
            <a:pPr lvl="1" algn="just"/>
            <a:endParaRPr lang="en-US" sz="2400" dirty="0">
              <a:latin typeface="Times New Roman" pitchFamily="18" charset="0"/>
              <a:cs typeface="Times New Roman" pitchFamily="18" charset="0"/>
            </a:endParaRPr>
          </a:p>
          <a:p>
            <a:pPr lvl="1" algn="just"/>
            <a:r>
              <a:rPr lang="en-US" sz="2400" dirty="0">
                <a:latin typeface="Times New Roman" pitchFamily="18" charset="0"/>
                <a:cs typeface="Times New Roman" pitchFamily="18" charset="0"/>
              </a:rPr>
              <a:t>North American Society for Pacing and Electrophysiology (NASPE) and </a:t>
            </a:r>
          </a:p>
          <a:p>
            <a:pPr lvl="1" algn="just"/>
            <a:r>
              <a:rPr lang="en-US" sz="2400" dirty="0">
                <a:latin typeface="Times New Roman" pitchFamily="18" charset="0"/>
                <a:cs typeface="Times New Roman" pitchFamily="18" charset="0"/>
              </a:rPr>
              <a:t>British Pacing and Electrophysiology Group (NASPE/BPEG) groups </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devised the standard pacemaker codes, the NBG coding system. The most recent iteration of the NBG code was revised in 2002</a:t>
            </a:r>
          </a:p>
        </p:txBody>
      </p:sp>
    </p:spTree>
    <p:extLst>
      <p:ext uri="{BB962C8B-B14F-4D97-AF65-F5344CB8AC3E}">
        <p14:creationId xmlns:p14="http://schemas.microsoft.com/office/powerpoint/2010/main" val="271145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l="14641" r="16838" b="6250"/>
          <a:stretch>
            <a:fillRect/>
          </a:stretch>
        </p:blipFill>
        <p:spPr bwMode="auto">
          <a:xfrm>
            <a:off x="228600" y="381000"/>
            <a:ext cx="8229600" cy="6330462"/>
          </a:xfrm>
          <a:prstGeom prst="rect">
            <a:avLst/>
          </a:prstGeom>
          <a:noFill/>
          <a:ln w="9525">
            <a:noFill/>
            <a:miter lim="800000"/>
            <a:headEnd/>
            <a:tailEnd/>
          </a:ln>
          <a:effectLst/>
        </p:spPr>
      </p:pic>
    </p:spTree>
    <p:extLst>
      <p:ext uri="{BB962C8B-B14F-4D97-AF65-F5344CB8AC3E}">
        <p14:creationId xmlns:p14="http://schemas.microsoft.com/office/powerpoint/2010/main" val="189910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a:srcRect l="13470" t="4167" r="16837" b="6250"/>
          <a:stretch>
            <a:fillRect/>
          </a:stretch>
        </p:blipFill>
        <p:spPr bwMode="auto">
          <a:xfrm>
            <a:off x="457200" y="609600"/>
            <a:ext cx="8224284" cy="5943600"/>
          </a:xfrm>
          <a:prstGeom prst="rect">
            <a:avLst/>
          </a:prstGeom>
          <a:noFill/>
          <a:ln w="9525">
            <a:noFill/>
            <a:miter lim="800000"/>
            <a:headEnd/>
            <a:tailEnd/>
          </a:ln>
          <a:effectLst/>
        </p:spPr>
      </p:pic>
    </p:spTree>
    <p:extLst>
      <p:ext uri="{BB962C8B-B14F-4D97-AF65-F5344CB8AC3E}">
        <p14:creationId xmlns:p14="http://schemas.microsoft.com/office/powerpoint/2010/main" val="198375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l="14641" t="3125" r="15081" b="10417"/>
          <a:stretch>
            <a:fillRect/>
          </a:stretch>
        </p:blipFill>
        <p:spPr bwMode="auto">
          <a:xfrm>
            <a:off x="228600" y="533400"/>
            <a:ext cx="8482988" cy="5867400"/>
          </a:xfrm>
          <a:prstGeom prst="rect">
            <a:avLst/>
          </a:prstGeom>
          <a:noFill/>
          <a:ln w="9525">
            <a:noFill/>
            <a:miter lim="800000"/>
            <a:headEnd/>
            <a:tailEnd/>
          </a:ln>
          <a:effectLst/>
        </p:spPr>
      </p:pic>
    </p:spTree>
    <p:extLst>
      <p:ext uri="{BB962C8B-B14F-4D97-AF65-F5344CB8AC3E}">
        <p14:creationId xmlns:p14="http://schemas.microsoft.com/office/powerpoint/2010/main" val="178100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srcRect l="14056" t="3125" r="16252" b="3125"/>
          <a:stretch>
            <a:fillRect/>
          </a:stretch>
        </p:blipFill>
        <p:spPr bwMode="auto">
          <a:xfrm>
            <a:off x="304800" y="228600"/>
            <a:ext cx="8686800" cy="6569849"/>
          </a:xfrm>
          <a:prstGeom prst="rect">
            <a:avLst/>
          </a:prstGeom>
          <a:noFill/>
          <a:ln w="9525">
            <a:noFill/>
            <a:miter lim="800000"/>
            <a:headEnd/>
            <a:tailEnd/>
          </a:ln>
          <a:effectLst/>
        </p:spPr>
      </p:pic>
    </p:spTree>
    <p:extLst>
      <p:ext uri="{BB962C8B-B14F-4D97-AF65-F5344CB8AC3E}">
        <p14:creationId xmlns:p14="http://schemas.microsoft.com/office/powerpoint/2010/main" val="140882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srcRect l="15813" t="3125" r="21523" b="6250"/>
          <a:stretch>
            <a:fillRect/>
          </a:stretch>
        </p:blipFill>
        <p:spPr bwMode="auto">
          <a:xfrm>
            <a:off x="381000" y="414470"/>
            <a:ext cx="7924800" cy="6443529"/>
          </a:xfrm>
          <a:prstGeom prst="rect">
            <a:avLst/>
          </a:prstGeom>
          <a:noFill/>
          <a:ln w="9525">
            <a:noFill/>
            <a:miter lim="800000"/>
            <a:headEnd/>
            <a:tailEnd/>
          </a:ln>
          <a:effectLst/>
        </p:spPr>
      </p:pic>
    </p:spTree>
    <p:extLst>
      <p:ext uri="{BB962C8B-B14F-4D97-AF65-F5344CB8AC3E}">
        <p14:creationId xmlns:p14="http://schemas.microsoft.com/office/powerpoint/2010/main" val="1114940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l="13470" r="17423" b="6250"/>
          <a:stretch>
            <a:fillRect/>
          </a:stretch>
        </p:blipFill>
        <p:spPr bwMode="auto">
          <a:xfrm>
            <a:off x="609600" y="228600"/>
            <a:ext cx="8305800" cy="6334932"/>
          </a:xfrm>
          <a:prstGeom prst="rect">
            <a:avLst/>
          </a:prstGeom>
          <a:noFill/>
          <a:ln w="9525">
            <a:noFill/>
            <a:miter lim="800000"/>
            <a:headEnd/>
            <a:tailEnd/>
          </a:ln>
          <a:effectLst/>
        </p:spPr>
      </p:pic>
    </p:spTree>
    <p:extLst>
      <p:ext uri="{BB962C8B-B14F-4D97-AF65-F5344CB8AC3E}">
        <p14:creationId xmlns:p14="http://schemas.microsoft.com/office/powerpoint/2010/main" val="197786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l="14641" r="22108" b="6250"/>
          <a:stretch>
            <a:fillRect/>
          </a:stretch>
        </p:blipFill>
        <p:spPr bwMode="auto">
          <a:xfrm>
            <a:off x="304800" y="190500"/>
            <a:ext cx="8001000" cy="6667500"/>
          </a:xfrm>
          <a:prstGeom prst="rect">
            <a:avLst/>
          </a:prstGeom>
          <a:noFill/>
          <a:ln w="9525">
            <a:noFill/>
            <a:miter lim="800000"/>
            <a:headEnd/>
            <a:tailEnd/>
          </a:ln>
          <a:effectLst/>
        </p:spPr>
      </p:pic>
    </p:spTree>
    <p:extLst>
      <p:ext uri="{BB962C8B-B14F-4D97-AF65-F5344CB8AC3E}">
        <p14:creationId xmlns:p14="http://schemas.microsoft.com/office/powerpoint/2010/main" val="1454042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l="14641" r="16838"/>
          <a:stretch>
            <a:fillRect/>
          </a:stretch>
        </p:blipFill>
        <p:spPr bwMode="auto">
          <a:xfrm>
            <a:off x="685800" y="99646"/>
            <a:ext cx="7772400" cy="6377354"/>
          </a:xfrm>
          <a:prstGeom prst="rect">
            <a:avLst/>
          </a:prstGeom>
          <a:noFill/>
          <a:ln w="9525">
            <a:noFill/>
            <a:miter lim="800000"/>
            <a:headEnd/>
            <a:tailEnd/>
          </a:ln>
          <a:effectLst/>
        </p:spPr>
      </p:pic>
    </p:spTree>
    <p:extLst>
      <p:ext uri="{BB962C8B-B14F-4D97-AF65-F5344CB8AC3E}">
        <p14:creationId xmlns:p14="http://schemas.microsoft.com/office/powerpoint/2010/main" val="1817424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l="14056" r="16837" b="6250"/>
          <a:stretch>
            <a:fillRect/>
          </a:stretch>
        </p:blipFill>
        <p:spPr bwMode="auto">
          <a:xfrm>
            <a:off x="609600" y="304800"/>
            <a:ext cx="8077200" cy="6160576"/>
          </a:xfrm>
          <a:prstGeom prst="rect">
            <a:avLst/>
          </a:prstGeom>
          <a:noFill/>
          <a:ln w="9525">
            <a:noFill/>
            <a:miter lim="800000"/>
            <a:headEnd/>
            <a:tailEnd/>
          </a:ln>
          <a:effectLst/>
        </p:spPr>
      </p:pic>
    </p:spTree>
    <p:extLst>
      <p:ext uri="{BB962C8B-B14F-4D97-AF65-F5344CB8AC3E}">
        <p14:creationId xmlns:p14="http://schemas.microsoft.com/office/powerpoint/2010/main" val="366181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l="16984" t="6250" r="16837" b="17708"/>
          <a:stretch>
            <a:fillRect/>
          </a:stretch>
        </p:blipFill>
        <p:spPr bwMode="auto">
          <a:xfrm>
            <a:off x="381000" y="457200"/>
            <a:ext cx="8610600" cy="5562600"/>
          </a:xfrm>
          <a:prstGeom prst="rect">
            <a:avLst/>
          </a:prstGeom>
          <a:noFill/>
          <a:ln w="9525">
            <a:noFill/>
            <a:miter lim="800000"/>
            <a:headEnd/>
            <a:tailEnd/>
          </a:ln>
          <a:effectLst/>
        </p:spPr>
      </p:pic>
    </p:spTree>
    <p:extLst>
      <p:ext uri="{BB962C8B-B14F-4D97-AF65-F5344CB8AC3E}">
        <p14:creationId xmlns:p14="http://schemas.microsoft.com/office/powerpoint/2010/main" val="386588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dirty="0">
                <a:latin typeface="Times New Roman" pitchFamily="18" charset="0"/>
                <a:cs typeface="Times New Roman" pitchFamily="18" charset="0"/>
              </a:rPr>
              <a:t>In the context of the NBG code, “sensing” refers to the detection, by the pulse generator, of spontaneous cardiac </a:t>
            </a:r>
            <a:r>
              <a:rPr lang="en-US" sz="2800" dirty="0" err="1">
                <a:latin typeface="Times New Roman" pitchFamily="18" charset="0"/>
                <a:cs typeface="Times New Roman" pitchFamily="18" charset="0"/>
              </a:rPr>
              <a:t>depolarizations</a:t>
            </a:r>
            <a:r>
              <a:rPr lang="en-US" sz="2800" dirty="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effect of a “sensed” event is either a “triggered” pacing stimulus or an “inhibited” pacing stimulus </a:t>
            </a:r>
          </a:p>
        </p:txBody>
      </p:sp>
    </p:spTree>
    <p:extLst>
      <p:ext uri="{BB962C8B-B14F-4D97-AF65-F5344CB8AC3E}">
        <p14:creationId xmlns:p14="http://schemas.microsoft.com/office/powerpoint/2010/main" val="3285443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l="13470" r="13324" b="1042"/>
          <a:stretch>
            <a:fillRect/>
          </a:stretch>
        </p:blipFill>
        <p:spPr bwMode="auto">
          <a:xfrm>
            <a:off x="533400" y="243840"/>
            <a:ext cx="8001000" cy="6080760"/>
          </a:xfrm>
          <a:prstGeom prst="rect">
            <a:avLst/>
          </a:prstGeom>
          <a:noFill/>
          <a:ln w="9525">
            <a:noFill/>
            <a:miter lim="800000"/>
            <a:headEnd/>
            <a:tailEnd/>
          </a:ln>
          <a:effectLst/>
        </p:spPr>
      </p:pic>
    </p:spTree>
    <p:extLst>
      <p:ext uri="{BB962C8B-B14F-4D97-AF65-F5344CB8AC3E}">
        <p14:creationId xmlns:p14="http://schemas.microsoft.com/office/powerpoint/2010/main" val="395959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l="12884" r="13324" b="2083"/>
          <a:stretch>
            <a:fillRect/>
          </a:stretch>
        </p:blipFill>
        <p:spPr bwMode="auto">
          <a:xfrm>
            <a:off x="609600" y="316895"/>
            <a:ext cx="7848600" cy="5855305"/>
          </a:xfrm>
          <a:prstGeom prst="rect">
            <a:avLst/>
          </a:prstGeom>
          <a:noFill/>
          <a:ln w="9525">
            <a:noFill/>
            <a:miter lim="800000"/>
            <a:headEnd/>
            <a:tailEnd/>
          </a:ln>
          <a:effectLst/>
        </p:spPr>
      </p:pic>
    </p:spTree>
    <p:extLst>
      <p:ext uri="{BB962C8B-B14F-4D97-AF65-F5344CB8AC3E}">
        <p14:creationId xmlns:p14="http://schemas.microsoft.com/office/powerpoint/2010/main" val="430545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DDD Mode</a:t>
            </a:r>
          </a:p>
        </p:txBody>
      </p:sp>
      <p:sp>
        <p:nvSpPr>
          <p:cNvPr id="3" name="Content Placeholder 2"/>
          <p:cNvSpPr>
            <a:spLocks noGrp="1"/>
          </p:cNvSpPr>
          <p:nvPr>
            <p:ph idx="1"/>
          </p:nvPr>
        </p:nvSpPr>
        <p:spPr>
          <a:xfrm>
            <a:off x="457200" y="1295400"/>
            <a:ext cx="8229600" cy="5105400"/>
          </a:xfrm>
        </p:spPr>
        <p:txBody>
          <a:bodyPr>
            <a:normAutofit/>
          </a:bodyPr>
          <a:lstStyle/>
          <a:p>
            <a:pPr algn="just"/>
            <a:r>
              <a:rPr lang="en-US" sz="2400" dirty="0">
                <a:latin typeface="Times New Roman" pitchFamily="18" charset="0"/>
                <a:cs typeface="Times New Roman" pitchFamily="18" charset="0"/>
              </a:rPr>
              <a:t>Preserves AV synchrony.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atrial rate cannot go lower than the programmed lower rate.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AV delay is the maximum permitted time from an atrial event to a ventricular event.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If a spontaneous ventricular event does not occur by the time the AV delay elapses, a ventricular paced event occurs.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 the setting of AV block, all ventricular events are paced. </a:t>
            </a:r>
          </a:p>
        </p:txBody>
      </p:sp>
    </p:spTree>
    <p:extLst>
      <p:ext uri="{BB962C8B-B14F-4D97-AF65-F5344CB8AC3E}">
        <p14:creationId xmlns:p14="http://schemas.microsoft.com/office/powerpoint/2010/main" val="143176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algn="just"/>
            <a:r>
              <a:rPr lang="en-US" sz="2400" dirty="0">
                <a:latin typeface="Times New Roman" pitchFamily="18" charset="0"/>
                <a:cs typeface="Times New Roman" pitchFamily="18" charset="0"/>
              </a:rPr>
              <a:t>The special characteristic of the DDD pacing mode is the ability to “track” intrinsic atrial activity so that a ventricular beat follows each P wave in order to maintain AV synchrony.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upper rate limit is the maximum rate at which intrinsic atrial activity will be tracked, and it is selected to exceed the patient's maximum sinus rate.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upper rate limit prevents rapid ventricular tracking of atrial activity in AF and other atrial </a:t>
            </a:r>
            <a:r>
              <a:rPr lang="en-US" sz="2400" dirty="0" err="1">
                <a:latin typeface="Times New Roman" pitchFamily="18" charset="0"/>
                <a:cs typeface="Times New Roman" pitchFamily="18" charset="0"/>
              </a:rPr>
              <a:t>tachyarrhythmias</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7465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505200"/>
          </a:xfrm>
        </p:spPr>
        <p:txBody>
          <a:bodyPr>
            <a:noAutofit/>
          </a:bodyPr>
          <a:lstStyle/>
          <a:p>
            <a:pPr algn="just"/>
            <a:r>
              <a:rPr lang="en-US" sz="1600" dirty="0">
                <a:latin typeface="Times New Roman" pitchFamily="18" charset="0"/>
                <a:cs typeface="Times New Roman" pitchFamily="18" charset="0"/>
              </a:rPr>
              <a:t>The timing cycle in DDD consists of a lower rate limit, an AV interval, a ventricular refractory period, a </a:t>
            </a:r>
            <a:r>
              <a:rPr lang="en-US" sz="1600" dirty="0" err="1">
                <a:latin typeface="Times New Roman" pitchFamily="18" charset="0"/>
                <a:cs typeface="Times New Roman" pitchFamily="18" charset="0"/>
              </a:rPr>
              <a:t>postventricular</a:t>
            </a:r>
            <a:r>
              <a:rPr lang="en-US" sz="1600" dirty="0">
                <a:latin typeface="Times New Roman" pitchFamily="18" charset="0"/>
                <a:cs typeface="Times New Roman" pitchFamily="18" charset="0"/>
              </a:rPr>
              <a:t> atrial refractory period (PVARP), and an upper rate limit. Because an intrinsic atrial event occurs and is followed by an intrinsic ventricular event within the AV interval, no ventricular pacing occurs in the first beat. </a:t>
            </a:r>
          </a:p>
          <a:p>
            <a:pPr algn="just"/>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In ventricular-based timing, the time from a ventricular paced or sensed event to the next atrial paced event is called the atrial escape interval (AEI), which is the lower rate limit interval minus the AV interval. </a:t>
            </a:r>
          </a:p>
          <a:p>
            <a:pPr algn="just"/>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The fourth beat begins with an intrinsic atrial event that is not followed by an intrinsic ventricular event within the AV interval. Hence the intrinsic atrial event is “tracked” and followed by a paced ventricular event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3244"/>
            <a:ext cx="5257800" cy="278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17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normAutofit fontScale="92500" lnSpcReduction="10000"/>
          </a:bodyPr>
          <a:lstStyle/>
          <a:p>
            <a:pPr algn="just"/>
            <a:r>
              <a:rPr lang="en-US" sz="2400" dirty="0">
                <a:latin typeface="Times New Roman" pitchFamily="18" charset="0"/>
                <a:cs typeface="Times New Roman" pitchFamily="18" charset="0"/>
              </a:rPr>
              <a:t>The DDI and VDD pacing modes comprise complementary subsets of DDD functionality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a:t>
            </a:r>
            <a:r>
              <a:rPr lang="en-US" sz="2400" i="1" dirty="0">
                <a:latin typeface="Times New Roman" pitchFamily="18" charset="0"/>
                <a:cs typeface="Times New Roman" pitchFamily="18" charset="0"/>
              </a:rPr>
              <a:t>DDI </a:t>
            </a:r>
            <a:r>
              <a:rPr lang="en-US" sz="2400" dirty="0">
                <a:latin typeface="Times New Roman" pitchFamily="18" charset="0"/>
                <a:cs typeface="Times New Roman" pitchFamily="18" charset="0"/>
              </a:rPr>
              <a:t>mode lacks atrial tracking and is suitable for patients with sinus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with or without intact AV conduction</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Because AV synchrony is lost, the DDI mode is rarely programmed unless atrial sensing problems prevent reliable mode switching in DDD mode.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9441"/>
            <a:ext cx="4953000" cy="22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718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886200"/>
          </a:xfrm>
        </p:spPr>
        <p:txBody>
          <a:bodyPr>
            <a:normAutofit/>
          </a:bodyPr>
          <a:lstStyle/>
          <a:p>
            <a:pPr algn="just"/>
            <a:r>
              <a:rPr lang="en-US" sz="2200" dirty="0">
                <a:latin typeface="Times New Roman" pitchFamily="18" charset="0"/>
                <a:cs typeface="Times New Roman" pitchFamily="18" charset="0"/>
              </a:rPr>
              <a:t>The VDD mode lacks atrial pacing and is suitable for patients with normal sinus node function and AV block. </a:t>
            </a:r>
          </a:p>
          <a:p>
            <a:pPr algn="just"/>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It can be achieved using a single lead with additional atrial sensing electrodes, permitting ventricular tracking of atrial activity to achieve AV synchrony. </a:t>
            </a:r>
          </a:p>
          <a:p>
            <a:pPr algn="just"/>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The VDD mode should not be used in patients with sinus </a:t>
            </a:r>
            <a:r>
              <a:rPr lang="en-US" sz="2200" dirty="0" err="1">
                <a:latin typeface="Times New Roman" pitchFamily="18" charset="0"/>
                <a:cs typeface="Times New Roman" pitchFamily="18" charset="0"/>
              </a:rPr>
              <a:t>bradycardia</a:t>
            </a:r>
            <a:r>
              <a:rPr lang="en-US" sz="2200" dirty="0">
                <a:latin typeface="Times New Roman" pitchFamily="18" charset="0"/>
                <a:cs typeface="Times New Roman" pitchFamily="18" charset="0"/>
              </a:rPr>
              <a:t>, since ventricular pacing without AV synchrony will occur at the lower rate limit, equivalent to the VVI mode.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52400"/>
            <a:ext cx="5862637" cy="220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486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Automatic Mode Switching</a:t>
            </a: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400" dirty="0">
                <a:latin typeface="Times New Roman" pitchFamily="18" charset="0"/>
                <a:cs typeface="Times New Roman" pitchFamily="18" charset="0"/>
              </a:rPr>
              <a:t>The DDD and VDD pacing modes need a method to prevent rapid ventricular pacing as a result of ventricular tracking of atrial EGMs during paroxysmal AF, other atrial </a:t>
            </a:r>
            <a:r>
              <a:rPr lang="en-US" sz="2400" dirty="0" err="1">
                <a:latin typeface="Times New Roman" pitchFamily="18" charset="0"/>
                <a:cs typeface="Times New Roman" pitchFamily="18" charset="0"/>
              </a:rPr>
              <a:t>tachyarrhythmias</a:t>
            </a:r>
            <a:r>
              <a:rPr lang="en-US" sz="2400"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Automatic mode switching initiates a temporary mode change to a </a:t>
            </a:r>
            <a:r>
              <a:rPr lang="en-US" sz="2400" dirty="0" err="1">
                <a:latin typeface="Times New Roman" pitchFamily="18" charset="0"/>
                <a:cs typeface="Times New Roman" pitchFamily="18" charset="0"/>
              </a:rPr>
              <a:t>nontracking</a:t>
            </a:r>
            <a:r>
              <a:rPr lang="en-US" sz="2400" dirty="0">
                <a:latin typeface="Times New Roman" pitchFamily="18" charset="0"/>
                <a:cs typeface="Times New Roman" pitchFamily="18" charset="0"/>
              </a:rPr>
              <a:t> mode (usually DDI or DDIR) in response to an atrial sensed rate above a specified value. </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When the atrial rhythm slows sufficiently, the mode switches back to an atrial tracking mode</a:t>
            </a:r>
          </a:p>
        </p:txBody>
      </p:sp>
    </p:spTree>
    <p:extLst>
      <p:ext uri="{BB962C8B-B14F-4D97-AF65-F5344CB8AC3E}">
        <p14:creationId xmlns:p14="http://schemas.microsoft.com/office/powerpoint/2010/main" val="3015287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468563"/>
          </a:xfrm>
        </p:spPr>
        <p:txBody>
          <a:bodyPr>
            <a:noAutofit/>
          </a:bodyPr>
          <a:lstStyle/>
          <a:p>
            <a:pPr algn="just"/>
            <a:r>
              <a:rPr lang="en-US" sz="1600" dirty="0">
                <a:latin typeface="Times New Roman" pitchFamily="18" charset="0"/>
                <a:cs typeface="Times New Roman" pitchFamily="18" charset="0"/>
              </a:rPr>
              <a:t>Mode switch from the DDDR to the DDIR mode during transient atrial tachycardia (AT).</a:t>
            </a:r>
          </a:p>
          <a:p>
            <a:pPr algn="just"/>
            <a:r>
              <a:rPr lang="en-US" sz="1600" dirty="0">
                <a:latin typeface="Times New Roman" pitchFamily="18" charset="0"/>
                <a:cs typeface="Times New Roman" pitchFamily="18" charset="0"/>
              </a:rPr>
              <a:t>The top channel is the surface electrocardiogram (ECG) with markers. The second channel is the atrial </a:t>
            </a:r>
            <a:r>
              <a:rPr lang="en-US" sz="1600" dirty="0" err="1">
                <a:latin typeface="Times New Roman" pitchFamily="18" charset="0"/>
                <a:cs typeface="Times New Roman" pitchFamily="18" charset="0"/>
              </a:rPr>
              <a:t>electrogram</a:t>
            </a:r>
            <a:r>
              <a:rPr lang="en-US" sz="1600" dirty="0">
                <a:latin typeface="Times New Roman" pitchFamily="18" charset="0"/>
                <a:cs typeface="Times New Roman" pitchFamily="18" charset="0"/>
              </a:rPr>
              <a:t> (EGM). The third channel displays atrial intervals above the line and ventricular intervals below the line. The bottom channel is the ventricular EGM. The first two atrial events (AS) are sinus beats tracked with the programmed interval for atrial synchronous pacing. </a:t>
            </a:r>
          </a:p>
          <a:p>
            <a:pPr algn="just"/>
            <a:r>
              <a:rPr lang="en-US" sz="1600" dirty="0">
                <a:latin typeface="Times New Roman" pitchFamily="18" charset="0"/>
                <a:cs typeface="Times New Roman" pitchFamily="18" charset="0"/>
              </a:rPr>
              <a:t>The AT begins with the third atrial event. Mode switch (MS) occurs after the fourth rapid atrial event interval. In the DDI mode, P waves are not tracked, so the AV interval varies. AS, Atrial sense; AR, event in atrial refractory period; VP, ventricular pace.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76200"/>
            <a:ext cx="57435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263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Programming to Avoid Unnecessary Right Ventricular Pacing</a:t>
            </a:r>
          </a:p>
        </p:txBody>
      </p:sp>
      <p:sp>
        <p:nvSpPr>
          <p:cNvPr id="3" name="Content Placeholder 2"/>
          <p:cNvSpPr>
            <a:spLocks noGrp="1"/>
          </p:cNvSpPr>
          <p:nvPr>
            <p:ph idx="1"/>
          </p:nvPr>
        </p:nvSpPr>
        <p:spPr/>
        <p:txBody>
          <a:bodyPr>
            <a:normAutofit lnSpcReduction="10000"/>
          </a:bodyPr>
          <a:lstStyle/>
          <a:p>
            <a:pPr algn="just"/>
            <a:r>
              <a:rPr lang="en-US" sz="2400" dirty="0">
                <a:latin typeface="Times New Roman" pitchFamily="18" charset="0"/>
                <a:cs typeface="Times New Roman" pitchFamily="18" charset="0"/>
              </a:rPr>
              <a:t>Facilitating AV conduction in patients without permanent AV block.</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first approach was to prolong the AV interval or extend it periodically</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primary limitation is that it may result in extremely long AV delays</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No consensus about the max acceptable PR interval, but 350 to 400 </a:t>
            </a:r>
            <a:r>
              <a:rPr lang="en-US" sz="2400" dirty="0" err="1">
                <a:latin typeface="Times New Roman" pitchFamily="18" charset="0"/>
                <a:cs typeface="Times New Roman" pitchFamily="18" charset="0"/>
              </a:rPr>
              <a:t>ms</a:t>
            </a:r>
            <a:r>
              <a:rPr lang="en-US" sz="2400" dirty="0">
                <a:latin typeface="Times New Roman" pitchFamily="18" charset="0"/>
                <a:cs typeface="Times New Roman" pitchFamily="18" charset="0"/>
              </a:rPr>
              <a:t> is typically used.</a:t>
            </a:r>
          </a:p>
        </p:txBody>
      </p:sp>
    </p:spTree>
    <p:extLst>
      <p:ext uri="{BB962C8B-B14F-4D97-AF65-F5344CB8AC3E}">
        <p14:creationId xmlns:p14="http://schemas.microsoft.com/office/powerpoint/2010/main" val="1971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76800"/>
          </a:xfrm>
        </p:spPr>
        <p:txBody>
          <a:bodyPr>
            <a:noAutofit/>
          </a:bodyPr>
          <a:lstStyle/>
          <a:p>
            <a:pPr algn="just"/>
            <a:r>
              <a:rPr lang="en-US" sz="2800" dirty="0">
                <a:latin typeface="Times New Roman" pitchFamily="18" charset="0"/>
                <a:cs typeface="Times New Roman" pitchFamily="18" charset="0"/>
              </a:rPr>
              <a:t>Pacing modes describe which chambers are sensed and paced and are characterized by a four-letter code</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 first letter indicates the chamber paced: </a:t>
            </a:r>
          </a:p>
          <a:p>
            <a:pPr lvl="1" algn="just"/>
            <a:r>
              <a:rPr lang="en-US" sz="2400" dirty="0">
                <a:latin typeface="Times New Roman" pitchFamily="18" charset="0"/>
                <a:cs typeface="Times New Roman" pitchFamily="18" charset="0"/>
              </a:rPr>
              <a:t>A for atrium, V for ventricle, and D for dual—</a:t>
            </a:r>
            <a:r>
              <a:rPr lang="en-US" sz="2800" dirty="0">
                <a:latin typeface="Times New Roman" pitchFamily="18" charset="0"/>
                <a:cs typeface="Times New Roman" pitchFamily="18" charset="0"/>
              </a:rPr>
              <a:t>both atrium and ventricle. </a:t>
            </a:r>
          </a:p>
          <a:p>
            <a:pPr marL="457200" lvl="1" indent="-457200" algn="just">
              <a:buFont typeface="Arial" pitchFamily="34" charset="0"/>
              <a:buChar char="•"/>
            </a:pPr>
            <a:endParaRPr lang="en-US" sz="2800" dirty="0">
              <a:latin typeface="Times New Roman" pitchFamily="18" charset="0"/>
              <a:cs typeface="Times New Roman" pitchFamily="18" charset="0"/>
            </a:endParaRPr>
          </a:p>
          <a:p>
            <a:pPr marL="457200" lvl="1" indent="-457200" algn="just">
              <a:buFont typeface="Arial" pitchFamily="34" charset="0"/>
              <a:buChar char="•"/>
            </a:pPr>
            <a:r>
              <a:rPr lang="en-US" sz="2800" dirty="0">
                <a:latin typeface="Times New Roman" pitchFamily="18" charset="0"/>
                <a:cs typeface="Times New Roman" pitchFamily="18" charset="0"/>
              </a:rPr>
              <a:t>The second letter denotes the chamber sensed. </a:t>
            </a:r>
          </a:p>
          <a:p>
            <a:pPr marL="457200" lvl="1" indent="-457200" algn="just">
              <a:buFont typeface="Arial" pitchFamily="34" charset="0"/>
              <a:buChar cha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55423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4419600"/>
          </a:xfrm>
        </p:spPr>
        <p:txBody>
          <a:bodyPr>
            <a:normAutofit/>
          </a:bodyPr>
          <a:lstStyle/>
          <a:p>
            <a:endParaRPr lang="en-US" sz="2400" dirty="0"/>
          </a:p>
          <a:p>
            <a:r>
              <a:rPr lang="en-US" sz="2400" dirty="0"/>
              <a:t>Secondly in AAIR pacing with backup ventricular pacing. </a:t>
            </a:r>
          </a:p>
          <a:p>
            <a:endParaRPr lang="en-US" sz="2400" dirty="0"/>
          </a:p>
          <a:p>
            <a:r>
              <a:rPr lang="en-US" sz="2400" dirty="0"/>
              <a:t>Sometimes AAIR pacing mode is used when AV block is not present but can switch automatically to a DDDR mode when AV block is detected.</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Can be tolerant in c/o occasional single beats of AV block without resorting to consistent RV pacing</a:t>
            </a:r>
          </a:p>
        </p:txBody>
      </p:sp>
    </p:spTree>
    <p:extLst>
      <p:ext uri="{BB962C8B-B14F-4D97-AF65-F5344CB8AC3E}">
        <p14:creationId xmlns:p14="http://schemas.microsoft.com/office/powerpoint/2010/main" val="3823067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8229600" cy="1600200"/>
          </a:xfrm>
        </p:spPr>
        <p:txBody>
          <a:bodyPr>
            <a:normAutofit/>
          </a:bodyPr>
          <a:lstStyle/>
          <a:p>
            <a:r>
              <a:rPr lang="en-US" sz="2400" dirty="0"/>
              <a:t>AAIR pacing is seen </a:t>
            </a:r>
            <a:r>
              <a:rPr lang="en-US" sz="2400" i="1" dirty="0"/>
              <a:t>(1)</a:t>
            </a:r>
            <a:r>
              <a:rPr lang="en-US" sz="2400" dirty="0"/>
              <a:t>; if an atrial pace event occurs without a ventricular sensed event, a ventricular backup output occurs </a:t>
            </a:r>
            <a:r>
              <a:rPr lang="en-US" sz="2400" i="1" dirty="0"/>
              <a:t>(2)</a:t>
            </a:r>
            <a:r>
              <a:rPr lang="en-US" sz="2400" dirty="0"/>
              <a:t>, and the pacemaker then switches to the DDDR mode </a:t>
            </a:r>
            <a:r>
              <a:rPr lang="en-US" sz="2400" i="1" dirty="0"/>
              <a:t>(3)</a:t>
            </a:r>
            <a:endParaRPr lang="en-US"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5533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202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Single- versus Dual-Chamber Pacing Mode and Pacemaker Selection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843847"/>
            <a:ext cx="4648199" cy="257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896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2400" dirty="0">
                <a:latin typeface="Times New Roman" pitchFamily="18" charset="0"/>
                <a:cs typeface="Times New Roman" pitchFamily="18" charset="0"/>
              </a:rPr>
              <a:t>Sinus Node Disease:</a:t>
            </a:r>
          </a:p>
          <a:p>
            <a:pPr algn="just"/>
            <a:r>
              <a:rPr lang="en-US" sz="2400" dirty="0">
                <a:latin typeface="Times New Roman" pitchFamily="18" charset="0"/>
                <a:cs typeface="Times New Roman" pitchFamily="18" charset="0"/>
              </a:rPr>
              <a:t>In SA node diseases RCTs demonstrate that DDD pacing reduces AF and pacemaker syndrome in comparison with VVI pacing</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Rate-adaptive pacing is recommended for patients with significant, symptomatic </a:t>
            </a:r>
            <a:r>
              <a:rPr lang="en-US" sz="2400" dirty="0" err="1">
                <a:latin typeface="Times New Roman" pitchFamily="18" charset="0"/>
                <a:cs typeface="Times New Roman" pitchFamily="18" charset="0"/>
              </a:rPr>
              <a:t>chronotropic</a:t>
            </a:r>
            <a:r>
              <a:rPr lang="en-US" sz="2400" dirty="0">
                <a:latin typeface="Times New Roman" pitchFamily="18" charset="0"/>
                <a:cs typeface="Times New Roman" pitchFamily="18" charset="0"/>
              </a:rPr>
              <a:t> incompetence, the inability to increase heart rate for metabolic needs of exertion</a:t>
            </a: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 AV blocks and Bi or </a:t>
            </a:r>
            <a:r>
              <a:rPr lang="en-US" sz="2400" dirty="0" err="1">
                <a:latin typeface="Times New Roman" pitchFamily="18" charset="0"/>
                <a:cs typeface="Times New Roman" pitchFamily="18" charset="0"/>
              </a:rPr>
              <a:t>Trifascicular</a:t>
            </a:r>
            <a:r>
              <a:rPr lang="en-US" sz="2400" dirty="0">
                <a:latin typeface="Times New Roman" pitchFamily="18" charset="0"/>
                <a:cs typeface="Times New Roman" pitchFamily="18" charset="0"/>
              </a:rPr>
              <a:t> blocks, Dual chamber pacing is preferred over single-chamber ventricular pacing provided sinus rhythm is present.</a:t>
            </a:r>
          </a:p>
        </p:txBody>
      </p:sp>
    </p:spTree>
    <p:extLst>
      <p:ext uri="{BB962C8B-B14F-4D97-AF65-F5344CB8AC3E}">
        <p14:creationId xmlns:p14="http://schemas.microsoft.com/office/powerpoint/2010/main" val="2756679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4641" t="1042" r="20937" b="5208"/>
          <a:stretch>
            <a:fillRect/>
          </a:stretch>
        </p:blipFill>
        <p:spPr bwMode="auto">
          <a:xfrm>
            <a:off x="838200" y="762000"/>
            <a:ext cx="6705600" cy="5486400"/>
          </a:xfrm>
          <a:prstGeom prst="rect">
            <a:avLst/>
          </a:prstGeom>
          <a:noFill/>
          <a:ln w="9525">
            <a:noFill/>
            <a:miter lim="800000"/>
            <a:headEnd/>
            <a:tailEnd/>
          </a:ln>
          <a:effectLst/>
        </p:spPr>
      </p:pic>
    </p:spTree>
    <p:extLst>
      <p:ext uri="{BB962C8B-B14F-4D97-AF65-F5344CB8AC3E}">
        <p14:creationId xmlns:p14="http://schemas.microsoft.com/office/powerpoint/2010/main" val="7324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457200"/>
            <a:ext cx="8229600" cy="3505200"/>
          </a:xfrm>
        </p:spPr>
        <p:txBody>
          <a:bodyPr>
            <a:normAutofit/>
          </a:bodyPr>
          <a:lstStyle/>
          <a:p>
            <a:pPr marL="457200" lvl="1" indent="-457200" algn="just">
              <a:buFont typeface="Arial" pitchFamily="34" charset="0"/>
              <a:buChar char="•"/>
            </a:pPr>
            <a:r>
              <a:rPr lang="en-US" sz="2200" dirty="0">
                <a:latin typeface="Times New Roman" pitchFamily="18" charset="0"/>
                <a:cs typeface="Times New Roman" pitchFamily="18" charset="0"/>
              </a:rPr>
              <a:t>The third letter describes pacemaker function: I for inhibition, T for triggered, and D for dual- Atrial tracking and Ventricular inhibition, “O” indicates absence of any of these functions. </a:t>
            </a:r>
          </a:p>
          <a:p>
            <a:pPr marL="457200" lvl="1" indent="-457200" algn="just">
              <a:buFont typeface="Arial" pitchFamily="34" charset="0"/>
              <a:buChar char="•"/>
            </a:pPr>
            <a:endParaRPr lang="en-US" sz="2200" dirty="0">
              <a:latin typeface="Times New Roman" pitchFamily="18" charset="0"/>
              <a:cs typeface="Times New Roman" pitchFamily="18" charset="0"/>
            </a:endParaRPr>
          </a:p>
          <a:p>
            <a:pPr marL="457200" lvl="1" indent="-457200" algn="just">
              <a:buFont typeface="Arial" pitchFamily="34" charset="0"/>
              <a:buChar char="•"/>
            </a:pPr>
            <a:r>
              <a:rPr lang="en-US" sz="2200" dirty="0">
                <a:latin typeface="Times New Roman" pitchFamily="18" charset="0"/>
                <a:cs typeface="Times New Roman" pitchFamily="18" charset="0"/>
              </a:rPr>
              <a:t>The fourth letter is R, for rate-adaptive pacing.</a:t>
            </a:r>
          </a:p>
          <a:p>
            <a:pPr marL="457200" lvl="1" indent="-457200" algn="just">
              <a:buFont typeface="Arial" pitchFamily="34" charset="0"/>
              <a:buChar char="•"/>
            </a:pPr>
            <a:endParaRPr lang="en-US" sz="2200" dirty="0">
              <a:latin typeface="Times New Roman" pitchFamily="18" charset="0"/>
              <a:cs typeface="Times New Roman" pitchFamily="18" charset="0"/>
            </a:endParaRPr>
          </a:p>
          <a:p>
            <a:pPr marL="457200" lvl="1" indent="-457200" algn="just">
              <a:buFont typeface="Arial" pitchFamily="34" charset="0"/>
              <a:buChar char="•"/>
            </a:pPr>
            <a:r>
              <a:rPr lang="en-US" sz="2200" dirty="0">
                <a:latin typeface="Times New Roman" pitchFamily="18" charset="0"/>
                <a:cs typeface="Times New Roman" pitchFamily="18" charset="0"/>
              </a:rPr>
              <a:t>Timing cycles are the rules that define a pacemaker's beat-by-beat response to sensed and paced beats</a:t>
            </a:r>
          </a:p>
          <a:p>
            <a:pPr algn="just"/>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810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01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l="14641" t="5208" r="15666" b="31250"/>
          <a:stretch>
            <a:fillRect/>
          </a:stretch>
        </p:blipFill>
        <p:spPr bwMode="auto">
          <a:xfrm>
            <a:off x="304800" y="1344066"/>
            <a:ext cx="8229600" cy="4218534"/>
          </a:xfrm>
          <a:prstGeom prst="rect">
            <a:avLst/>
          </a:prstGeom>
          <a:noFill/>
          <a:ln w="9525">
            <a:noFill/>
            <a:miter lim="800000"/>
            <a:headEnd/>
            <a:tailEnd/>
          </a:ln>
          <a:effectLst/>
        </p:spPr>
      </p:pic>
    </p:spTree>
    <p:extLst>
      <p:ext uri="{BB962C8B-B14F-4D97-AF65-F5344CB8AC3E}">
        <p14:creationId xmlns:p14="http://schemas.microsoft.com/office/powerpoint/2010/main" val="92959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l="15813" t="4167" r="15666" b="6250"/>
          <a:stretch>
            <a:fillRect/>
          </a:stretch>
        </p:blipFill>
        <p:spPr bwMode="auto">
          <a:xfrm>
            <a:off x="152400" y="100818"/>
            <a:ext cx="8778240" cy="6452382"/>
          </a:xfrm>
          <a:prstGeom prst="rect">
            <a:avLst/>
          </a:prstGeom>
          <a:noFill/>
          <a:ln w="9525">
            <a:noFill/>
            <a:miter lim="800000"/>
            <a:headEnd/>
            <a:tailEnd/>
          </a:ln>
          <a:effectLst/>
        </p:spPr>
      </p:pic>
    </p:spTree>
    <p:extLst>
      <p:ext uri="{BB962C8B-B14F-4D97-AF65-F5344CB8AC3E}">
        <p14:creationId xmlns:p14="http://schemas.microsoft.com/office/powerpoint/2010/main" val="185367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l="15227" r="13324" b="8333"/>
          <a:stretch>
            <a:fillRect/>
          </a:stretch>
        </p:blipFill>
        <p:spPr bwMode="auto">
          <a:xfrm>
            <a:off x="381000" y="381000"/>
            <a:ext cx="8458200" cy="6100997"/>
          </a:xfrm>
          <a:prstGeom prst="rect">
            <a:avLst/>
          </a:prstGeom>
          <a:noFill/>
          <a:ln w="9525">
            <a:noFill/>
            <a:miter lim="800000"/>
            <a:headEnd/>
            <a:tailEnd/>
          </a:ln>
          <a:effectLst/>
        </p:spPr>
      </p:pic>
    </p:spTree>
    <p:extLst>
      <p:ext uri="{BB962C8B-B14F-4D97-AF65-F5344CB8AC3E}">
        <p14:creationId xmlns:p14="http://schemas.microsoft.com/office/powerpoint/2010/main" val="272557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l="14641" t="3125" r="17423" b="6250"/>
          <a:stretch>
            <a:fillRect/>
          </a:stretch>
        </p:blipFill>
        <p:spPr bwMode="auto">
          <a:xfrm>
            <a:off x="381000" y="304800"/>
            <a:ext cx="8432800" cy="6324600"/>
          </a:xfrm>
          <a:prstGeom prst="rect">
            <a:avLst/>
          </a:prstGeom>
          <a:noFill/>
          <a:ln w="9525">
            <a:noFill/>
            <a:miter lim="800000"/>
            <a:headEnd/>
            <a:tailEnd/>
          </a:ln>
          <a:effectLst/>
        </p:spPr>
      </p:pic>
    </p:spTree>
    <p:extLst>
      <p:ext uri="{BB962C8B-B14F-4D97-AF65-F5344CB8AC3E}">
        <p14:creationId xmlns:p14="http://schemas.microsoft.com/office/powerpoint/2010/main" val="9865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1356</Words>
  <Application>Microsoft Office PowerPoint</Application>
  <PresentationFormat>On-screen Show (4:3)</PresentationFormat>
  <Paragraphs>111</Paragraphs>
  <Slides>44</Slides>
  <Notes>1</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Office Theme</vt:lpstr>
      <vt:lpstr>Modes of Pacemaker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VVI MODE</vt:lpstr>
      <vt:lpstr>PowerPoint Presentation</vt:lpstr>
      <vt:lpstr>AAI Mode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DDD Mode</vt:lpstr>
      <vt:lpstr>PowerPoint Presentation</vt:lpstr>
      <vt:lpstr>PowerPoint Presentation</vt:lpstr>
      <vt:lpstr>PowerPoint Presentation</vt:lpstr>
      <vt:lpstr>PowerPoint Presentation</vt:lpstr>
      <vt:lpstr>Automatic Mode Switching</vt:lpstr>
      <vt:lpstr>PowerPoint Presentation</vt:lpstr>
      <vt:lpstr>Programming to Avoid Unnecessary Right Ventricular Pacing</vt:lpstr>
      <vt:lpstr>PowerPoint Presentation</vt:lpstr>
      <vt:lpstr>PowerPoint Presentation</vt:lpstr>
      <vt:lpstr>Single- versus Dual-Chamber Pacing Mode and Pacemaker Selection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Pacemaker</dc:title>
  <dc:creator>ADMIN</dc:creator>
  <cp:lastModifiedBy>arun prathap</cp:lastModifiedBy>
  <cp:revision>109</cp:revision>
  <dcterms:created xsi:type="dcterms:W3CDTF">2021-11-16T21:33:08Z</dcterms:created>
  <dcterms:modified xsi:type="dcterms:W3CDTF">2021-11-16T07:42:22Z</dcterms:modified>
</cp:coreProperties>
</file>