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63" r:id="rId3"/>
    <p:sldId id="323" r:id="rId4"/>
    <p:sldId id="257" r:id="rId5"/>
    <p:sldId id="258" r:id="rId6"/>
    <p:sldId id="259" r:id="rId7"/>
    <p:sldId id="260" r:id="rId8"/>
    <p:sldId id="261" r:id="rId9"/>
    <p:sldId id="293" r:id="rId10"/>
    <p:sldId id="301" r:id="rId11"/>
    <p:sldId id="322" r:id="rId12"/>
    <p:sldId id="262" r:id="rId13"/>
    <p:sldId id="266" r:id="rId14"/>
    <p:sldId id="267" r:id="rId15"/>
    <p:sldId id="268" r:id="rId16"/>
    <p:sldId id="269" r:id="rId17"/>
    <p:sldId id="272" r:id="rId18"/>
    <p:sldId id="271" r:id="rId19"/>
    <p:sldId id="273" r:id="rId20"/>
    <p:sldId id="294" r:id="rId21"/>
    <p:sldId id="295" r:id="rId22"/>
    <p:sldId id="298" r:id="rId23"/>
    <p:sldId id="299" r:id="rId24"/>
    <p:sldId id="300" r:id="rId25"/>
    <p:sldId id="309" r:id="rId26"/>
    <p:sldId id="310" r:id="rId27"/>
    <p:sldId id="312" r:id="rId28"/>
    <p:sldId id="311" r:id="rId29"/>
    <p:sldId id="313" r:id="rId30"/>
    <p:sldId id="314" r:id="rId31"/>
    <p:sldId id="315" r:id="rId32"/>
    <p:sldId id="317" r:id="rId33"/>
    <p:sldId id="316" r:id="rId34"/>
    <p:sldId id="274" r:id="rId35"/>
    <p:sldId id="275" r:id="rId36"/>
    <p:sldId id="280" r:id="rId37"/>
    <p:sldId id="276" r:id="rId38"/>
    <p:sldId id="277" r:id="rId39"/>
    <p:sldId id="302" r:id="rId40"/>
    <p:sldId id="303" r:id="rId41"/>
    <p:sldId id="304" r:id="rId42"/>
    <p:sldId id="306" r:id="rId43"/>
    <p:sldId id="307" r:id="rId44"/>
    <p:sldId id="308" r:id="rId45"/>
    <p:sldId id="287" r:id="rId46"/>
    <p:sldId id="288" r:id="rId47"/>
    <p:sldId id="289" r:id="rId48"/>
    <p:sldId id="290" r:id="rId49"/>
    <p:sldId id="291" r:id="rId50"/>
    <p:sldId id="292" r:id="rId51"/>
    <p:sldId id="320" r:id="rId52"/>
    <p:sldId id="319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9044" autoAdjust="0"/>
    <p:restoredTop sz="79507" autoAdjust="0"/>
  </p:normalViewPr>
  <p:slideViewPr>
    <p:cSldViewPr>
      <p:cViewPr varScale="1">
        <p:scale>
          <a:sx n="65" d="100"/>
          <a:sy n="65" d="100"/>
        </p:scale>
        <p:origin x="-13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1D394-C2F6-4ABE-A324-26173CB6E7CD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ABBD9-E6F3-4B84-890F-22C63519E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ABBD9-E6F3-4B84-890F-22C63519EB9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ABBD9-E6F3-4B84-890F-22C63519EB9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ABBD9-E6F3-4B84-890F-22C63519EB9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ABBD9-E6F3-4B84-890F-22C63519EB9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1"/>
            <a:ext cx="9144000" cy="2990850"/>
          </a:xfrm>
        </p:spPr>
        <p:txBody>
          <a:bodyPr/>
          <a:lstStyle/>
          <a:p>
            <a:r>
              <a:rPr lang="en-US" b="1" dirty="0"/>
              <a:t>NON INVASIVE POSITIVE </a:t>
            </a:r>
            <a:br>
              <a:rPr lang="en-US" b="1" dirty="0"/>
            </a:br>
            <a:r>
              <a:rPr lang="en-US" b="1" dirty="0"/>
              <a:t>PRESSURE VENTILLATION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7686" y="4357694"/>
            <a:ext cx="4786314" cy="128110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Dr </a:t>
            </a:r>
            <a:r>
              <a:rPr lang="en-US" b="1" dirty="0" err="1" smtClean="0">
                <a:solidFill>
                  <a:schemeClr val="tx1"/>
                </a:solidFill>
              </a:rPr>
              <a:t>Arun</a:t>
            </a:r>
            <a:r>
              <a:rPr lang="en-US" b="1" dirty="0" smtClean="0">
                <a:solidFill>
                  <a:schemeClr val="tx1"/>
                </a:solidFill>
              </a:rPr>
              <a:t> Jude Alphonse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DM Cardiology Resident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Govt</a:t>
            </a:r>
            <a:r>
              <a:rPr lang="en-US" b="1" dirty="0" smtClean="0">
                <a:solidFill>
                  <a:schemeClr val="tx1"/>
                </a:solidFill>
              </a:rPr>
              <a:t> TDMC </a:t>
            </a:r>
            <a:r>
              <a:rPr lang="en-US" b="1" dirty="0" err="1" smtClean="0">
                <a:solidFill>
                  <a:schemeClr val="tx1"/>
                </a:solidFill>
              </a:rPr>
              <a:t>Alappuzha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Improves respiratory system compliance by reversing </a:t>
            </a:r>
            <a:r>
              <a:rPr lang="en-US" dirty="0" err="1"/>
              <a:t>microatelectasis</a:t>
            </a:r>
            <a:r>
              <a:rPr lang="en-US" dirty="0"/>
              <a:t> of the lung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 Enhanced cardiovascular function – </a:t>
            </a:r>
            <a:r>
              <a:rPr lang="en-US" dirty="0" err="1"/>
              <a:t>Afterload</a:t>
            </a:r>
            <a:r>
              <a:rPr lang="en-US" dirty="0"/>
              <a:t> reduction d/t increased </a:t>
            </a:r>
            <a:r>
              <a:rPr lang="en-US" dirty="0" err="1"/>
              <a:t>intrathoracic</a:t>
            </a:r>
            <a:r>
              <a:rPr lang="en-US" dirty="0"/>
              <a:t> pressure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POSITIVE PRESSURE VENTILATION AND  HEART </a:t>
            </a:r>
            <a:r>
              <a:rPr lang="en-US" dirty="0" smtClean="0"/>
              <a:t>LUNG </a:t>
            </a:r>
            <a:r>
              <a:rPr lang="en-US" dirty="0"/>
              <a:t>INTERACTIONS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3050"/>
            <a:ext cx="9501222" cy="52149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/>
          </a:p>
          <a:p>
            <a:r>
              <a:rPr lang="en-US" dirty="0" smtClean="0"/>
              <a:t>In ACPE </a:t>
            </a:r>
            <a:r>
              <a:rPr lang="en-US" sz="2800" dirty="0" smtClean="0"/>
              <a:t>-</a:t>
            </a:r>
            <a:r>
              <a:rPr lang="en-US" sz="2800" dirty="0" smtClean="0"/>
              <a:t> UNLOADING , REEXPANDING , COUNTERACTING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-  CARDIAC TRANSMURAL PRESSURE -  d/s</a:t>
            </a:r>
          </a:p>
          <a:p>
            <a:pPr>
              <a:buNone/>
            </a:pPr>
            <a:r>
              <a:rPr lang="en-US" dirty="0" smtClean="0"/>
              <a:t>                  - </a:t>
            </a:r>
            <a:r>
              <a:rPr lang="en-US" dirty="0" err="1" smtClean="0"/>
              <a:t>BiPAP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CPAP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- Systolic heart failure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Diatolic</a:t>
            </a:r>
            <a:r>
              <a:rPr lang="en-US" dirty="0" smtClean="0"/>
              <a:t> heart failure</a:t>
            </a:r>
          </a:p>
          <a:p>
            <a:pPr>
              <a:buNone/>
            </a:pPr>
            <a:r>
              <a:rPr lang="en-US" sz="2600" dirty="0" smtClean="0"/>
              <a:t> </a:t>
            </a:r>
            <a:r>
              <a:rPr lang="en-US" sz="2600" dirty="0" smtClean="0"/>
              <a:t>                     - </a:t>
            </a:r>
            <a:r>
              <a:rPr lang="en-US" dirty="0" smtClean="0"/>
              <a:t>For whom all?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- Respiratory distress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hypoxaemia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/>
              <a:t>NIV in a normal </a:t>
            </a:r>
            <a:r>
              <a:rPr lang="en-US" dirty="0" err="1"/>
              <a:t>indIvidual</a:t>
            </a:r>
            <a:r>
              <a:rPr lang="en-US" dirty="0"/>
              <a:t> and NIV in ACPE</a:t>
            </a:r>
          </a:p>
          <a:p>
            <a:endParaRPr lang="en-US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10600" cy="5257800"/>
          </a:xfrm>
        </p:spPr>
        <p:txBody>
          <a:bodyPr/>
          <a:lstStyle/>
          <a:p>
            <a:r>
              <a:rPr lang="en-US" dirty="0"/>
              <a:t>Mechanical ventilator connected by tubing to a non invasive patient ventilator interface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Ventilator delivers continuous or intermittent positive airway pressure through the upper airway and actively assists </a:t>
            </a:r>
            <a:r>
              <a:rPr lang="en-US" dirty="0" err="1"/>
              <a:t>ventliation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1295400" y="274638"/>
            <a:ext cx="4572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recent-advances-in-niv-7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304800"/>
            <a:ext cx="8991600" cy="6553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1524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recent-advances-in-niv-8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-381000"/>
            <a:ext cx="8686800" cy="80772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0"/>
            <a:ext cx="685800" cy="91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recent-advances-in-niv-9-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228600"/>
            <a:ext cx="9144000" cy="79248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recent-advances-in-niv-11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7620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ecent-advances-in-niv-12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7467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ecent-advances-in-niv-1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04800"/>
            <a:ext cx="9144000" cy="8077200"/>
          </a:xfrm>
        </p:spPr>
      </p:pic>
      <p:sp>
        <p:nvSpPr>
          <p:cNvPr id="5" name="Rectangle 4"/>
          <p:cNvSpPr/>
          <p:nvPr/>
        </p:nvSpPr>
        <p:spPr>
          <a:xfrm flipH="1">
            <a:off x="11658600" y="2362200"/>
            <a:ext cx="914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i="1" dirty="0"/>
              <a:t>defined </a:t>
            </a:r>
            <a:r>
              <a:rPr lang="en-IN" dirty="0"/>
              <a:t>as an arterial Paco</a:t>
            </a:r>
            <a:r>
              <a:rPr lang="en-IN" baseline="-25000" dirty="0"/>
              <a:t>2</a:t>
            </a:r>
            <a:r>
              <a:rPr lang="en-IN" dirty="0"/>
              <a:t> greater than 45 mmHg.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381000" y="274638"/>
            <a:ext cx="8382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019800"/>
          </a:xfrm>
        </p:spPr>
        <p:txBody>
          <a:bodyPr/>
          <a:lstStyle/>
          <a:p>
            <a:r>
              <a:rPr lang="en-US" dirty="0"/>
              <a:t>Mask-proper sized, snugly fits, no air leak</a:t>
            </a:r>
          </a:p>
          <a:p>
            <a:endParaRPr lang="en-US" dirty="0"/>
          </a:p>
          <a:p>
            <a:r>
              <a:rPr lang="en-US" dirty="0"/>
              <a:t>Straps should be tight enough to prevent significant air leaks , but with enough slack to allow passage of </a:t>
            </a:r>
          </a:p>
          <a:p>
            <a:pPr>
              <a:buNone/>
            </a:pPr>
            <a:r>
              <a:rPr lang="en-US" dirty="0"/>
              <a:t>    1 or 2 fingers between the straps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 flipV="1">
            <a:off x="-2133600" y="320357"/>
            <a:ext cx="381000" cy="6064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991600" cy="6400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WHY NIV</a:t>
            </a:r>
          </a:p>
          <a:p>
            <a:r>
              <a:rPr lang="en-US" dirty="0"/>
              <a:t>NIV  AND HEART</a:t>
            </a:r>
          </a:p>
          <a:p>
            <a:r>
              <a:rPr lang="en-US" dirty="0"/>
              <a:t>TECHNIQUE /EQUIPMENTS</a:t>
            </a:r>
          </a:p>
          <a:p>
            <a:r>
              <a:rPr lang="en-US" dirty="0"/>
              <a:t>SETTINGS/MODES</a:t>
            </a:r>
          </a:p>
          <a:p>
            <a:r>
              <a:rPr lang="en-US" dirty="0"/>
              <a:t>INDICATIONS</a:t>
            </a:r>
          </a:p>
          <a:p>
            <a:r>
              <a:rPr lang="en-US" dirty="0"/>
              <a:t>CONTRAINDICATIONS</a:t>
            </a:r>
          </a:p>
          <a:p>
            <a:r>
              <a:rPr lang="en-US" dirty="0"/>
              <a:t>PATIENT SELECTION/PREDICTORS OF SUCCESS</a:t>
            </a:r>
          </a:p>
          <a:p>
            <a:r>
              <a:rPr lang="en-US" dirty="0"/>
              <a:t>MONITORING</a:t>
            </a:r>
          </a:p>
          <a:p>
            <a:r>
              <a:rPr lang="en-US" dirty="0"/>
              <a:t>STEP UP/WEANING</a:t>
            </a:r>
          </a:p>
          <a:p>
            <a:r>
              <a:rPr lang="en-US" dirty="0"/>
              <a:t>COMPLICATIONS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in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IPAP</a:t>
            </a:r>
          </a:p>
          <a:p>
            <a:r>
              <a:rPr lang="en-US" dirty="0"/>
              <a:t>EPAP</a:t>
            </a:r>
          </a:p>
          <a:p>
            <a:r>
              <a:rPr lang="en-US" dirty="0"/>
              <a:t>Respiratory rate</a:t>
            </a:r>
          </a:p>
          <a:p>
            <a:r>
              <a:rPr lang="en-US" dirty="0"/>
              <a:t>I:E ratio and </a:t>
            </a:r>
            <a:r>
              <a:rPr lang="en-US" dirty="0" err="1"/>
              <a:t>Tinsp</a:t>
            </a:r>
            <a:endParaRPr lang="en-US" dirty="0"/>
          </a:p>
          <a:p>
            <a:r>
              <a:rPr lang="en-US" dirty="0"/>
              <a:t>FiO2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 flipV="1">
            <a:off x="-1905000" y="0"/>
            <a:ext cx="6858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915400" cy="6553200"/>
          </a:xfrm>
        </p:spPr>
        <p:txBody>
          <a:bodyPr/>
          <a:lstStyle/>
          <a:p>
            <a:r>
              <a:rPr lang="en-US" dirty="0" err="1"/>
              <a:t>Inspiratory</a:t>
            </a:r>
            <a:r>
              <a:rPr lang="en-US" dirty="0"/>
              <a:t> positive airway pressure</a:t>
            </a:r>
          </a:p>
          <a:p>
            <a:pPr lvl="1">
              <a:defRPr/>
            </a:pPr>
            <a:r>
              <a:rPr lang="en-US" dirty="0"/>
              <a:t>Augments tidal volume for any given respiratory effort</a:t>
            </a:r>
          </a:p>
          <a:p>
            <a:pPr lvl="1">
              <a:defRPr/>
            </a:pPr>
            <a:r>
              <a:rPr lang="en-US" dirty="0"/>
              <a:t>Leads to less mechanical disadvantage and decreased RR (</a:t>
            </a:r>
            <a:r>
              <a:rPr lang="en-US" i="1" dirty="0"/>
              <a:t>reduced work of breathing</a:t>
            </a:r>
            <a:r>
              <a:rPr lang="en-US" dirty="0"/>
              <a:t>) and improvements in ventilation.</a:t>
            </a:r>
          </a:p>
          <a:p>
            <a:r>
              <a:rPr lang="en-US" dirty="0"/>
              <a:t>Reduces Pco2</a:t>
            </a:r>
          </a:p>
          <a:p>
            <a:r>
              <a:rPr lang="en-US" dirty="0"/>
              <a:t>Start with 8-10 usual requirement 20 cm H2O</a:t>
            </a:r>
            <a:endParaRPr lang="en-IN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1371600" y="274638"/>
            <a:ext cx="7620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/>
              <a:t>Expiratory positive airway pressure</a:t>
            </a:r>
          </a:p>
          <a:p>
            <a:pPr lvl="1">
              <a:defRPr/>
            </a:pPr>
            <a:r>
              <a:rPr lang="en-US" dirty="0"/>
              <a:t>Offsets intrinsic PEEP resulting from expiratory airflow obstruction and recruits alveoli/stops end expiratory airway collapse.</a:t>
            </a:r>
          </a:p>
          <a:p>
            <a:endParaRPr lang="en-US" dirty="0"/>
          </a:p>
          <a:p>
            <a:endParaRPr lang="en-US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i="1" dirty="0"/>
              <a:t>Improves pO2</a:t>
            </a:r>
            <a:endParaRPr lang="en-US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4-6 cm H2O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the rate reduces Pco2</a:t>
            </a:r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I:E ratio and T </a:t>
            </a:r>
            <a:r>
              <a:rPr lang="en-US" dirty="0" err="1"/>
              <a:t>insp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Ratio between </a:t>
            </a:r>
            <a:r>
              <a:rPr lang="en-US" dirty="0" err="1"/>
              <a:t>inspiraton</a:t>
            </a:r>
            <a:r>
              <a:rPr lang="en-US" dirty="0"/>
              <a:t> and expiration</a:t>
            </a:r>
          </a:p>
          <a:p>
            <a:r>
              <a:rPr lang="en-US" dirty="0"/>
              <a:t>For COPD 1:2 – 1:3</a:t>
            </a:r>
          </a:p>
          <a:p>
            <a:r>
              <a:rPr lang="en-US" dirty="0"/>
              <a:t>Reducing </a:t>
            </a:r>
            <a:r>
              <a:rPr lang="en-US" dirty="0" err="1"/>
              <a:t>Tinsp</a:t>
            </a:r>
            <a:r>
              <a:rPr lang="en-US" dirty="0"/>
              <a:t> has same effect as reducing I:E </a:t>
            </a:r>
          </a:p>
          <a:p>
            <a:r>
              <a:rPr lang="en-US" dirty="0"/>
              <a:t>RR changes also change the I:E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MODES OF VENTILATION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• Pressure modes – Better tolerated than volume‐cycled vents</a:t>
            </a:r>
          </a:p>
          <a:p>
            <a:pPr>
              <a:buNone/>
            </a:pPr>
            <a:r>
              <a:rPr lang="en-US" dirty="0"/>
              <a:t> – Constant positive airway pressure(CPAP)</a:t>
            </a:r>
          </a:p>
          <a:p>
            <a:pPr>
              <a:buNone/>
            </a:pPr>
            <a:r>
              <a:rPr lang="en-US" dirty="0"/>
              <a:t> – </a:t>
            </a:r>
            <a:r>
              <a:rPr lang="en-US" dirty="0" err="1"/>
              <a:t>Bilevel</a:t>
            </a:r>
            <a:r>
              <a:rPr lang="en-US" dirty="0"/>
              <a:t> or biphasic positive airway pressure (</a:t>
            </a:r>
            <a:r>
              <a:rPr lang="en-US" dirty="0" err="1"/>
              <a:t>BiPAP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dirty="0"/>
              <a:t> – Pressure support ventilation(PSV)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• Volume modes – Initial tidal volumes range from 10 to 15 </a:t>
            </a:r>
            <a:r>
              <a:rPr lang="en-US" dirty="0" err="1"/>
              <a:t>mL</a:t>
            </a:r>
            <a:r>
              <a:rPr lang="en-US" dirty="0"/>
              <a:t>/kg </a:t>
            </a:r>
          </a:p>
          <a:p>
            <a:pPr>
              <a:buNone/>
            </a:pPr>
            <a:r>
              <a:rPr lang="en-US" dirty="0"/>
              <a:t>– Control</a:t>
            </a:r>
          </a:p>
          <a:p>
            <a:pPr>
              <a:buNone/>
            </a:pPr>
            <a:r>
              <a:rPr lang="en-US" dirty="0"/>
              <a:t> – Assist control</a:t>
            </a:r>
          </a:p>
          <a:p>
            <a:pPr>
              <a:buNone/>
            </a:pPr>
            <a:r>
              <a:rPr lang="en-US" dirty="0"/>
              <a:t> – Proportional assist control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• A mode for invasive and noninvasive mechanical ventilation </a:t>
            </a:r>
          </a:p>
          <a:p>
            <a:pPr>
              <a:buNone/>
            </a:pPr>
            <a:r>
              <a:rPr lang="en-US" dirty="0"/>
              <a:t>• Provides static positive airway pressure throughout the respiratory cycle‐ both inspiration &amp; expiration </a:t>
            </a:r>
          </a:p>
          <a:p>
            <a:pPr>
              <a:buNone/>
            </a:pPr>
            <a:r>
              <a:rPr lang="en-US" dirty="0"/>
              <a:t>• Facilitates inhalation by reducing pressure thresholds to initiate airflow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381000" y="274638"/>
            <a:ext cx="76200" cy="715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Creats</a:t>
            </a:r>
            <a:r>
              <a:rPr lang="en-US" dirty="0"/>
              <a:t> a "pneumatic splint" for the upper airway, preventing the soft tissues of the upper airway from narrowing and collapsing.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 • Increase functional residual capacity</a:t>
            </a:r>
          </a:p>
          <a:p>
            <a:pPr>
              <a:buNone/>
            </a:pPr>
            <a:r>
              <a:rPr lang="en-US" dirty="0"/>
              <a:t> – Improve lung compliance</a:t>
            </a:r>
          </a:p>
          <a:p>
            <a:pPr>
              <a:buNone/>
            </a:pPr>
            <a:r>
              <a:rPr lang="en-US" dirty="0"/>
              <a:t> – Open collapsed alveoli </a:t>
            </a:r>
          </a:p>
          <a:p>
            <a:pPr>
              <a:buNone/>
            </a:pPr>
            <a:r>
              <a:rPr lang="en-US" dirty="0"/>
              <a:t>– Improve oxygenation </a:t>
            </a:r>
          </a:p>
          <a:p>
            <a:pPr>
              <a:buNone/>
            </a:pPr>
            <a:r>
              <a:rPr lang="en-US" dirty="0"/>
              <a:t>– Decrease work of breathing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• Decrease left ventricular </a:t>
            </a:r>
            <a:r>
              <a:rPr lang="en-US" dirty="0" err="1"/>
              <a:t>transmural</a:t>
            </a:r>
            <a:r>
              <a:rPr lang="en-US" dirty="0"/>
              <a:t> pressure, ↓  </a:t>
            </a:r>
            <a:r>
              <a:rPr lang="en-US" dirty="0" err="1"/>
              <a:t>afterload</a:t>
            </a:r>
            <a:r>
              <a:rPr lang="en-US" dirty="0"/>
              <a:t> and ↑CO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PAP_vs_BiPAP_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6294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BiPAP</a:t>
            </a:r>
            <a:r>
              <a:rPr lang="en-US" dirty="0"/>
              <a:t>-S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• Airway pressure cycles between an </a:t>
            </a:r>
            <a:r>
              <a:rPr lang="en-US" dirty="0" err="1"/>
              <a:t>inspiratory</a:t>
            </a:r>
            <a:r>
              <a:rPr lang="en-US" dirty="0"/>
              <a:t> positive airway pressure (IPAP ) and an expiratory positive airway pressure (EPAP )</a:t>
            </a:r>
          </a:p>
          <a:p>
            <a:pPr>
              <a:buNone/>
            </a:pPr>
            <a:r>
              <a:rPr lang="en-US" dirty="0"/>
              <a:t> • Patient's </a:t>
            </a:r>
            <a:r>
              <a:rPr lang="en-US" dirty="0" err="1"/>
              <a:t>inspiratory</a:t>
            </a:r>
            <a:r>
              <a:rPr lang="en-US" dirty="0"/>
              <a:t> effort triggers the switch from EPAP to IPAP </a:t>
            </a:r>
          </a:p>
          <a:p>
            <a:pPr>
              <a:buNone/>
            </a:pPr>
            <a:r>
              <a:rPr lang="en-US" dirty="0"/>
              <a:t>• The limit during inspiration is the set level of IPAP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• The </a:t>
            </a:r>
            <a:r>
              <a:rPr lang="en-US" dirty="0" err="1"/>
              <a:t>inspiratory</a:t>
            </a:r>
            <a:r>
              <a:rPr lang="en-US" dirty="0"/>
              <a:t> phase cycles off, and the machine switches back to EPAP when it detects a cessation of patient effort(decrease in </a:t>
            </a:r>
            <a:r>
              <a:rPr lang="en-US" dirty="0" err="1"/>
              <a:t>inspiratory</a:t>
            </a:r>
            <a:r>
              <a:rPr lang="en-US" dirty="0"/>
              <a:t> flow rate, or a maximum </a:t>
            </a:r>
            <a:r>
              <a:rPr lang="en-US" dirty="0" err="1"/>
              <a:t>inspiratory</a:t>
            </a:r>
            <a:r>
              <a:rPr lang="en-US" dirty="0"/>
              <a:t> time reached ‐ typically 2 ‐ 3 seconds)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9372600" y="274638"/>
            <a:ext cx="609600" cy="6397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533400"/>
            <a:ext cx="3352800" cy="5867400"/>
          </a:xfrm>
          <a:prstGeom prst="rect">
            <a:avLst/>
          </a:prstGeom>
          <a:noFill/>
        </p:spPr>
      </p:pic>
      <p:pic>
        <p:nvPicPr>
          <p:cNvPr id="1027" name="Picture 3" descr="C:\Users\user\Desktop\7512720-man-carrying-a-beautiful-woman-in-his-arm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533400"/>
            <a:ext cx="2819400" cy="57912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 flipH="1">
            <a:off x="9144000" y="5791200"/>
            <a:ext cx="609600" cy="381000"/>
          </a:xfrm>
        </p:spPr>
        <p:txBody>
          <a:bodyPr>
            <a:normAutofit fontScale="70000" lnSpcReduction="20000"/>
          </a:bodyPr>
          <a:lstStyle/>
          <a:p>
            <a:endParaRPr lang="en-IN" dirty="0"/>
          </a:p>
        </p:txBody>
      </p:sp>
      <p:pic>
        <p:nvPicPr>
          <p:cNvPr id="1028" name="Picture 4" descr="C:\Users\user\Desktop\ind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3400"/>
            <a:ext cx="29718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BiPAP</a:t>
            </a:r>
            <a:r>
              <a:rPr lang="en-US" dirty="0"/>
              <a:t>-ST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•  The trigger in the ST mode can be the patient's effort or an elapsed time interval, predetermined by a set respiratory backup rate. </a:t>
            </a:r>
          </a:p>
          <a:p>
            <a:pPr>
              <a:buNone/>
            </a:pPr>
            <a:r>
              <a:rPr lang="en-US" dirty="0"/>
              <a:t>• If the patient does not initiate a breath in the prescribed interval, then IPAP is triggered. For machine‐ generated breaths, the ventilator cycles back to EPAP based on a set </a:t>
            </a:r>
            <a:r>
              <a:rPr lang="en-US" dirty="0" err="1"/>
              <a:t>inspiratory</a:t>
            </a:r>
            <a:r>
              <a:rPr lang="en-US" dirty="0"/>
              <a:t> time.</a:t>
            </a:r>
          </a:p>
          <a:p>
            <a:pPr>
              <a:buNone/>
            </a:pPr>
            <a:r>
              <a:rPr lang="en-US" dirty="0"/>
              <a:t>• For patient‐initiated breaths, the ventilator cycles as it would in the spontaneous mode.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Increases in </a:t>
            </a:r>
            <a:r>
              <a:rPr lang="en-US" dirty="0" err="1"/>
              <a:t>inspiratory</a:t>
            </a:r>
            <a:r>
              <a:rPr lang="en-US" dirty="0"/>
              <a:t> pressure are helpful to alleviate </a:t>
            </a:r>
            <a:r>
              <a:rPr lang="en-US" dirty="0" err="1"/>
              <a:t>dyspnea</a:t>
            </a:r>
            <a:r>
              <a:rPr lang="en-US" dirty="0"/>
              <a:t> 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• Increases in expiratory pressure are better to improve oxygenation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 flipV="1">
            <a:off x="-4343400" y="320357"/>
            <a:ext cx="3048000" cy="13684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non-invasive-ventilation-for-nursesdr-shahna-alijnmcamu-2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28600"/>
            <a:ext cx="8458200" cy="66294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bring down PaCo2 </a:t>
            </a:r>
          </a:p>
          <a:p>
            <a:pPr>
              <a:buNone/>
            </a:pPr>
            <a:r>
              <a:rPr lang="en-US" dirty="0"/>
              <a:t>   Increase IPAP, Increase RR , Increase I:E</a:t>
            </a:r>
          </a:p>
          <a:p>
            <a:endParaRPr lang="en-US" dirty="0"/>
          </a:p>
          <a:p>
            <a:r>
              <a:rPr lang="en-US" dirty="0"/>
              <a:t>To increase Pa02</a:t>
            </a:r>
          </a:p>
          <a:p>
            <a:pPr>
              <a:buNone/>
            </a:pPr>
            <a:r>
              <a:rPr lang="en-US" dirty="0"/>
              <a:t>    Increase EPAP, Increase FiO2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/>
              <a:t>Acute exacerbation of COPD</a:t>
            </a:r>
          </a:p>
          <a:p>
            <a:r>
              <a:rPr lang="en-US" dirty="0"/>
              <a:t>Acute </a:t>
            </a:r>
            <a:r>
              <a:rPr lang="en-US" dirty="0" err="1"/>
              <a:t>Cardiogenic</a:t>
            </a:r>
            <a:r>
              <a:rPr lang="en-US" dirty="0"/>
              <a:t> Pulmonary edema</a:t>
            </a:r>
          </a:p>
          <a:p>
            <a:r>
              <a:rPr lang="en-US" dirty="0"/>
              <a:t>Respiratory failure in </a:t>
            </a:r>
            <a:r>
              <a:rPr lang="en-US" dirty="0" err="1"/>
              <a:t>immunocompromised</a:t>
            </a:r>
            <a:endParaRPr lang="en-IN" dirty="0"/>
          </a:p>
          <a:p>
            <a:r>
              <a:rPr lang="en-US" dirty="0"/>
              <a:t>OSA</a:t>
            </a:r>
          </a:p>
          <a:p>
            <a:r>
              <a:rPr lang="en-US" dirty="0"/>
              <a:t>Post op respiratory failure</a:t>
            </a:r>
          </a:p>
          <a:p>
            <a:r>
              <a:rPr lang="en-US" dirty="0"/>
              <a:t>Weaning</a:t>
            </a:r>
          </a:p>
          <a:p>
            <a:r>
              <a:rPr lang="en-US" dirty="0"/>
              <a:t>Chronic </a:t>
            </a:r>
            <a:r>
              <a:rPr lang="en-US" dirty="0" err="1"/>
              <a:t>ventilatory</a:t>
            </a:r>
            <a:r>
              <a:rPr lang="en-US" dirty="0"/>
              <a:t> failure</a:t>
            </a:r>
          </a:p>
          <a:p>
            <a:r>
              <a:rPr lang="en-US" dirty="0" err="1"/>
              <a:t>Preoxygenation</a:t>
            </a:r>
            <a:r>
              <a:rPr lang="en-US" dirty="0"/>
              <a:t> before intubation/</a:t>
            </a:r>
            <a:r>
              <a:rPr lang="en-US" dirty="0" err="1"/>
              <a:t>bronchoscopy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762000" y="274638"/>
            <a:ext cx="1524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915400" cy="6477000"/>
          </a:xfrm>
        </p:spPr>
        <p:txBody>
          <a:bodyPr/>
          <a:lstStyle/>
          <a:p>
            <a:r>
              <a:rPr lang="en-US" dirty="0"/>
              <a:t>Chest trauma</a:t>
            </a:r>
          </a:p>
          <a:p>
            <a:r>
              <a:rPr lang="en-US" dirty="0"/>
              <a:t>Do not </a:t>
            </a:r>
            <a:r>
              <a:rPr lang="en-US" dirty="0" err="1"/>
              <a:t>intubate</a:t>
            </a:r>
            <a:endParaRPr lang="en-US" dirty="0"/>
          </a:p>
          <a:p>
            <a:r>
              <a:rPr lang="en-US" dirty="0"/>
              <a:t>Asthma exacerbation</a:t>
            </a:r>
          </a:p>
          <a:p>
            <a:r>
              <a:rPr lang="en-US" dirty="0" err="1"/>
              <a:t>Pneummonia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iv-in-acute-settings-8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590800"/>
            <a:ext cx="9144000" cy="98298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Cardiorespiratory</a:t>
            </a:r>
            <a:r>
              <a:rPr lang="en-US" dirty="0"/>
              <a:t> arrest</a:t>
            </a:r>
          </a:p>
          <a:p>
            <a:r>
              <a:rPr lang="en-US" dirty="0"/>
              <a:t>Cardiovascular instability</a:t>
            </a:r>
          </a:p>
          <a:p>
            <a:r>
              <a:rPr lang="en-US" dirty="0"/>
              <a:t>Change in mental status/uncooperative</a:t>
            </a:r>
          </a:p>
          <a:p>
            <a:r>
              <a:rPr lang="en-US" dirty="0"/>
              <a:t>High aspiration risk</a:t>
            </a:r>
          </a:p>
          <a:p>
            <a:r>
              <a:rPr lang="en-US" dirty="0"/>
              <a:t>Viscous or copious secretions</a:t>
            </a:r>
          </a:p>
          <a:p>
            <a:r>
              <a:rPr lang="en-US" dirty="0"/>
              <a:t>Facial or gastro esophageal surgery</a:t>
            </a:r>
          </a:p>
          <a:p>
            <a:r>
              <a:rPr lang="en-US" dirty="0"/>
              <a:t>Craniofacial trauma</a:t>
            </a:r>
          </a:p>
          <a:p>
            <a:r>
              <a:rPr lang="en-US" dirty="0"/>
              <a:t>Fixed nasopharyngeal abnormalities</a:t>
            </a:r>
          </a:p>
          <a:p>
            <a:r>
              <a:rPr lang="en-US" dirty="0"/>
              <a:t>Severe Burns </a:t>
            </a:r>
          </a:p>
          <a:p>
            <a:r>
              <a:rPr lang="en-US" dirty="0"/>
              <a:t>Extreme obesity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Severe ventricular arrhythmias</a:t>
            </a:r>
          </a:p>
          <a:p>
            <a:r>
              <a:rPr lang="en-US" dirty="0"/>
              <a:t>Life threatening hypoxia</a:t>
            </a:r>
            <a:endParaRPr lang="en-IN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PATIENT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534400" cy="5638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Step 1 </a:t>
            </a:r>
            <a:r>
              <a:rPr lang="en-US" dirty="0"/>
              <a:t>– An etiology of respiratory failure likely to respond </a:t>
            </a:r>
            <a:r>
              <a:rPr lang="en-US" dirty="0" err="1"/>
              <a:t>favourably</a:t>
            </a:r>
            <a:r>
              <a:rPr lang="en-US" dirty="0"/>
              <a:t> to NIV 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Step 2 </a:t>
            </a:r>
            <a:r>
              <a:rPr lang="en-US" dirty="0"/>
              <a:t>– Identify patients in need of </a:t>
            </a:r>
            <a:r>
              <a:rPr lang="en-US" dirty="0" err="1"/>
              <a:t>ventilatory</a:t>
            </a:r>
            <a:r>
              <a:rPr lang="en-US" dirty="0"/>
              <a:t> assistance by using clinical and blood gas criteria </a:t>
            </a:r>
          </a:p>
          <a:p>
            <a:pPr>
              <a:buNone/>
            </a:pPr>
            <a:r>
              <a:rPr lang="en-US" dirty="0"/>
              <a:t>– Moderate to severe </a:t>
            </a:r>
            <a:r>
              <a:rPr lang="en-US" dirty="0" err="1"/>
              <a:t>dyspnea</a:t>
            </a:r>
            <a:r>
              <a:rPr lang="en-US" dirty="0"/>
              <a:t>, </a:t>
            </a:r>
            <a:r>
              <a:rPr lang="en-US" dirty="0" err="1"/>
              <a:t>tachypnea</a:t>
            </a:r>
            <a:r>
              <a:rPr lang="en-US" dirty="0"/>
              <a:t>, and impending respiratory muscle fatigue</a:t>
            </a:r>
          </a:p>
          <a:p>
            <a:pPr>
              <a:buNone/>
            </a:pPr>
            <a:r>
              <a:rPr lang="en-US" dirty="0"/>
              <a:t> – COPD with RR &gt;24 </a:t>
            </a:r>
            <a:r>
              <a:rPr lang="en-US" dirty="0" err="1"/>
              <a:t>bpm</a:t>
            </a:r>
            <a:endParaRPr lang="en-US" dirty="0"/>
          </a:p>
          <a:p>
            <a:pPr>
              <a:buNone/>
            </a:pPr>
            <a:r>
              <a:rPr lang="en-US" dirty="0"/>
              <a:t> – Hypoxemic respiratory failure with RR &gt;30‐35 </a:t>
            </a:r>
            <a:r>
              <a:rPr lang="en-US" dirty="0" err="1"/>
              <a:t>bpm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Step 3 </a:t>
            </a:r>
            <a:r>
              <a:rPr lang="en-US" dirty="0"/>
              <a:t>– Exclude patients for whom NIV would be unsafe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6096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Non-invasive positive pressure ventilation (NIPPV): positive pressure  ventilation  without an artificial airway</a:t>
            </a:r>
          </a:p>
          <a:p>
            <a:endParaRPr lang="en-US" dirty="0"/>
          </a:p>
          <a:p>
            <a:r>
              <a:rPr lang="en-US" dirty="0"/>
              <a:t>Use of non Invasive interface</a:t>
            </a:r>
          </a:p>
          <a:p>
            <a:endParaRPr lang="en-US" dirty="0"/>
          </a:p>
          <a:p>
            <a:r>
              <a:rPr lang="en-US" dirty="0"/>
              <a:t>Augments alveolar ventilation without an </a:t>
            </a:r>
            <a:r>
              <a:rPr lang="en-US" dirty="0" err="1"/>
              <a:t>endotracheal</a:t>
            </a:r>
            <a:r>
              <a:rPr lang="en-US" dirty="0"/>
              <a:t> airway  </a:t>
            </a:r>
          </a:p>
          <a:p>
            <a:endParaRPr lang="en-US" dirty="0"/>
          </a:p>
          <a:p>
            <a:r>
              <a:rPr lang="en-US" dirty="0"/>
              <a:t>May be used as CPAP or bi-level PAP. </a:t>
            </a:r>
          </a:p>
          <a:p>
            <a:endParaRPr lang="en-US" dirty="0"/>
          </a:p>
          <a:p>
            <a:r>
              <a:rPr lang="en-US" dirty="0"/>
              <a:t>Continuous positive airway pressure (CPAP): Positive airway pressure during spontaneous breaths. No mechanical breaths.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PREDICTORS OF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• Lower acuity of illness (APACHE score)</a:t>
            </a:r>
          </a:p>
          <a:p>
            <a:pPr>
              <a:buNone/>
            </a:pPr>
            <a:r>
              <a:rPr lang="en-US" dirty="0"/>
              <a:t>• Ability to cooperate; better neurologic score </a:t>
            </a:r>
          </a:p>
          <a:p>
            <a:pPr>
              <a:buNone/>
            </a:pPr>
            <a:r>
              <a:rPr lang="en-US" dirty="0"/>
              <a:t>• Ability to coordinate breathing with ventilator</a:t>
            </a:r>
          </a:p>
          <a:p>
            <a:pPr>
              <a:buNone/>
            </a:pPr>
            <a:r>
              <a:rPr lang="en-US" dirty="0"/>
              <a:t>• Less air leakage; intact dentition 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dirty="0" err="1"/>
              <a:t>Hypercarbia</a:t>
            </a:r>
            <a:r>
              <a:rPr lang="en-US" dirty="0"/>
              <a:t>, but not too severe (PaCO2 between 45 and 92 mm Hg) 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dirty="0" err="1"/>
              <a:t>Acidemia</a:t>
            </a:r>
            <a:r>
              <a:rPr lang="en-US" dirty="0"/>
              <a:t>, but not too severe (pH between 7.1 and 7.35)</a:t>
            </a:r>
          </a:p>
          <a:p>
            <a:pPr>
              <a:buNone/>
            </a:pPr>
            <a:r>
              <a:rPr lang="en-US" dirty="0"/>
              <a:t> • </a:t>
            </a:r>
            <a:r>
              <a:rPr lang="en-US" b="1" dirty="0"/>
              <a:t>Improvements in pH, PaCO2 levels  and heart and respiratory rates within first 2 hours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/>
              <a:t>MONITOR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Clinical parameters-</a:t>
            </a:r>
          </a:p>
          <a:p>
            <a:pPr>
              <a:buNone/>
            </a:pPr>
            <a:r>
              <a:rPr lang="en-US" dirty="0"/>
              <a:t>a)Patient comfort</a:t>
            </a:r>
          </a:p>
          <a:p>
            <a:pPr>
              <a:buNone/>
            </a:pPr>
            <a:r>
              <a:rPr lang="en-US" dirty="0"/>
              <a:t>b)Sensation of </a:t>
            </a:r>
            <a:r>
              <a:rPr lang="en-US" dirty="0" err="1"/>
              <a:t>dyspnea</a:t>
            </a:r>
            <a:endParaRPr lang="en-US" dirty="0"/>
          </a:p>
          <a:p>
            <a:pPr>
              <a:buNone/>
            </a:pPr>
            <a:r>
              <a:rPr lang="en-US" dirty="0"/>
              <a:t>c)Respiratory effort</a:t>
            </a:r>
          </a:p>
          <a:p>
            <a:pPr>
              <a:buNone/>
            </a:pPr>
            <a:r>
              <a:rPr lang="en-US" dirty="0"/>
              <a:t>d)Heart rate</a:t>
            </a:r>
          </a:p>
          <a:p>
            <a:pPr>
              <a:buNone/>
            </a:pPr>
            <a:r>
              <a:rPr lang="en-US" dirty="0"/>
              <a:t>e)SpO2 level</a:t>
            </a:r>
          </a:p>
          <a:p>
            <a:pPr>
              <a:buNone/>
            </a:pPr>
            <a:r>
              <a:rPr lang="en-US" dirty="0"/>
              <a:t>f) Level of consciousness</a:t>
            </a:r>
          </a:p>
          <a:p>
            <a:pPr>
              <a:buNone/>
            </a:pPr>
            <a:r>
              <a:rPr lang="en-US" b="1" dirty="0"/>
              <a:t>Investigations-</a:t>
            </a:r>
          </a:p>
          <a:p>
            <a:pPr>
              <a:buNone/>
            </a:pPr>
            <a:r>
              <a:rPr lang="en-US" dirty="0"/>
              <a:t>ABG (1/2-2hrs after NIV)</a:t>
            </a:r>
          </a:p>
          <a:p>
            <a:pPr>
              <a:buNone/>
            </a:pPr>
            <a:r>
              <a:rPr lang="en-US" dirty="0"/>
              <a:t>ECG (as per clinical situation)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IF NOT IMPROVING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?Appropriate NIV settings/technique</a:t>
            </a:r>
          </a:p>
          <a:p>
            <a:endParaRPr lang="en-US" dirty="0"/>
          </a:p>
          <a:p>
            <a:r>
              <a:rPr lang="en-US" dirty="0"/>
              <a:t>?Appropriate supportive medical treatment</a:t>
            </a:r>
          </a:p>
          <a:p>
            <a:endParaRPr lang="en-US" dirty="0"/>
          </a:p>
          <a:p>
            <a:r>
              <a:rPr lang="en-US" dirty="0"/>
              <a:t>?Any new onset  complicating disease</a:t>
            </a:r>
          </a:p>
          <a:p>
            <a:endParaRPr lang="en-US" dirty="0"/>
          </a:p>
          <a:p>
            <a:r>
              <a:rPr lang="en-US" dirty="0"/>
              <a:t>?Initial disease worsening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UP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257800"/>
          </a:xfrm>
        </p:spPr>
        <p:txBody>
          <a:bodyPr/>
          <a:lstStyle/>
          <a:p>
            <a:r>
              <a:rPr lang="en-US" dirty="0"/>
              <a:t>After 4 hours</a:t>
            </a:r>
          </a:p>
          <a:p>
            <a:pPr marL="514350" indent="-514350">
              <a:buAutoNum type="alphaLcParenR"/>
            </a:pPr>
            <a:r>
              <a:rPr lang="en-US" dirty="0"/>
              <a:t>NIV failure or intolerance</a:t>
            </a:r>
          </a:p>
          <a:p>
            <a:pPr marL="514350" indent="-514350">
              <a:buAutoNum type="alphaLcParenR"/>
            </a:pPr>
            <a:r>
              <a:rPr lang="en-US" dirty="0"/>
              <a:t>Altered level of consciousness</a:t>
            </a:r>
          </a:p>
          <a:p>
            <a:pPr marL="514350" indent="-514350">
              <a:buAutoNum type="alphaLcParenR"/>
            </a:pPr>
            <a:r>
              <a:rPr lang="en-US" dirty="0"/>
              <a:t>Cardiac instability</a:t>
            </a:r>
          </a:p>
          <a:p>
            <a:pPr marL="514350" indent="-514350">
              <a:buAutoNum type="alphaLcParenR"/>
            </a:pPr>
            <a:r>
              <a:rPr lang="en-US" dirty="0"/>
              <a:t>RR&gt;35/min</a:t>
            </a:r>
          </a:p>
          <a:p>
            <a:pPr marL="514350" indent="-514350">
              <a:buAutoNum type="alphaLcParenR"/>
            </a:pPr>
            <a:r>
              <a:rPr lang="en-US" dirty="0"/>
              <a:t>Life threatening hypoxia</a:t>
            </a:r>
          </a:p>
          <a:p>
            <a:pPr marL="514350" indent="-514350">
              <a:buFont typeface="Arial" pitchFamily="34" charset="0"/>
              <a:buAutoNum type="alphaLcParenR"/>
            </a:pPr>
            <a:r>
              <a:rPr lang="en-US" dirty="0"/>
              <a:t> pH &lt; 7.25 /PaCO2 &gt; 60mm of hg</a:t>
            </a:r>
          </a:p>
          <a:p>
            <a:pPr marL="514350" indent="-514350">
              <a:buAutoNum type="alphaLcParenR"/>
            </a:pPr>
            <a:endParaRPr lang="en-US" dirty="0"/>
          </a:p>
          <a:p>
            <a:pPr marL="514350" indent="-514350">
              <a:buAutoNum type="alphaLcParenR"/>
            </a:pP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WEANING OFF NIV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Gradual duration decrease</a:t>
            </a:r>
          </a:p>
          <a:p>
            <a:r>
              <a:rPr lang="en-US" dirty="0"/>
              <a:t>Overnight NIV</a:t>
            </a:r>
          </a:p>
          <a:p>
            <a:r>
              <a:rPr lang="en-US" dirty="0"/>
              <a:t>Continue supplemental 02 if required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to interface</a:t>
            </a:r>
          </a:p>
          <a:p>
            <a:r>
              <a:rPr lang="en-US" dirty="0"/>
              <a:t>Due to air pressure and flow</a:t>
            </a:r>
          </a:p>
          <a:p>
            <a:r>
              <a:rPr lang="en-US" dirty="0"/>
              <a:t>Due to intolerance</a:t>
            </a:r>
          </a:p>
          <a:p>
            <a:r>
              <a:rPr lang="en-US" dirty="0"/>
              <a:t>Due to failure to ventilate adequately</a:t>
            </a:r>
          </a:p>
          <a:p>
            <a:r>
              <a:rPr lang="en-US" dirty="0"/>
              <a:t>Major complications</a:t>
            </a:r>
            <a:endParaRPr lang="en-IN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Related to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</a:t>
            </a:r>
          </a:p>
          <a:p>
            <a:r>
              <a:rPr lang="en-US" dirty="0"/>
              <a:t>Discomfort</a:t>
            </a:r>
          </a:p>
          <a:p>
            <a:r>
              <a:rPr lang="en-US" dirty="0"/>
              <a:t>Nasal bridge redness/pain/ulceration</a:t>
            </a:r>
          </a:p>
          <a:p>
            <a:r>
              <a:rPr lang="en-US" dirty="0"/>
              <a:t>Claustrophobia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Related to air pressure and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Nose and sinus pain/burning/coldness</a:t>
            </a:r>
          </a:p>
          <a:p>
            <a:r>
              <a:rPr lang="en-US" dirty="0"/>
              <a:t>Ear pain</a:t>
            </a:r>
          </a:p>
          <a:p>
            <a:r>
              <a:rPr lang="en-US" dirty="0"/>
              <a:t>Nasal congestion</a:t>
            </a:r>
          </a:p>
          <a:p>
            <a:r>
              <a:rPr lang="en-US" dirty="0"/>
              <a:t>Nasal dryness</a:t>
            </a:r>
          </a:p>
          <a:p>
            <a:r>
              <a:rPr lang="en-US" dirty="0"/>
              <a:t>Oral dryness</a:t>
            </a:r>
          </a:p>
          <a:p>
            <a:r>
              <a:rPr lang="en-US" dirty="0"/>
              <a:t>Leaks-eye irritation</a:t>
            </a:r>
          </a:p>
          <a:p>
            <a:r>
              <a:rPr lang="en-US" dirty="0"/>
              <a:t>Gastric distention</a:t>
            </a:r>
            <a:endParaRPr lang="en-IN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to intolerance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Leaks</a:t>
            </a:r>
          </a:p>
          <a:p>
            <a:r>
              <a:rPr lang="en-US" dirty="0"/>
              <a:t>Mask intolerance</a:t>
            </a:r>
          </a:p>
          <a:p>
            <a:r>
              <a:rPr lang="en-US" dirty="0"/>
              <a:t>Asynchrony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Related to failure to ventilate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to air leaks/</a:t>
            </a:r>
            <a:r>
              <a:rPr lang="en-US" dirty="0" err="1"/>
              <a:t>rebreathing</a:t>
            </a:r>
            <a:endParaRPr lang="en-US" dirty="0"/>
          </a:p>
          <a:p>
            <a:r>
              <a:rPr lang="en-US" dirty="0"/>
              <a:t>Poor patent compliance</a:t>
            </a:r>
          </a:p>
          <a:p>
            <a:r>
              <a:rPr lang="en-US" dirty="0"/>
              <a:t>Progression of primary disease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 flipV="1">
            <a:off x="-2209800" y="304800"/>
            <a:ext cx="1600200" cy="46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Bi-level positive airway pressure (</a:t>
            </a:r>
            <a:r>
              <a:rPr lang="en-US" dirty="0" err="1"/>
              <a:t>BiPAP</a:t>
            </a:r>
            <a:r>
              <a:rPr lang="en-US" dirty="0"/>
              <a:t>): provides two pressure levels, IPAP and EPAP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Inspiratory</a:t>
            </a:r>
            <a:r>
              <a:rPr lang="en-US" dirty="0"/>
              <a:t> positive airway pressure (IPAP): controls the peak </a:t>
            </a:r>
            <a:r>
              <a:rPr lang="en-US" dirty="0" err="1"/>
              <a:t>inspiratory</a:t>
            </a:r>
            <a:r>
              <a:rPr lang="en-US" dirty="0"/>
              <a:t> pressure during inspiration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r>
              <a:rPr lang="en-US" dirty="0"/>
              <a:t>Expiratory positive airway pressure (EPAP): controls the end expiratory pressure.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Used as CPAP when IPAP = EPAP.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 Positive end expiratory pressure (PEEP): pressure maintained at the end of exhalation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Major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Rare(&lt;5%)</a:t>
            </a:r>
          </a:p>
          <a:p>
            <a:r>
              <a:rPr lang="en-US" dirty="0"/>
              <a:t>Delay in intubation and worsening</a:t>
            </a:r>
          </a:p>
          <a:p>
            <a:r>
              <a:rPr lang="en-US" dirty="0" err="1"/>
              <a:t>Desaturation</a:t>
            </a:r>
            <a:r>
              <a:rPr lang="en-US" dirty="0"/>
              <a:t> and  respiratory arrest</a:t>
            </a:r>
          </a:p>
          <a:p>
            <a:r>
              <a:rPr lang="en-US" dirty="0"/>
              <a:t>Aspiration</a:t>
            </a:r>
          </a:p>
          <a:p>
            <a:r>
              <a:rPr lang="en-US" dirty="0"/>
              <a:t>Hypotension</a:t>
            </a:r>
          </a:p>
          <a:p>
            <a:r>
              <a:rPr lang="en-US" dirty="0" err="1"/>
              <a:t>Pneumothorax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NIV TRICK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</a:t>
            </a:r>
            <a:r>
              <a:rPr lang="en-US" sz="2800" b="1" dirty="0"/>
              <a:t>IDENTIFY WHEN IT HELPS AND WHEN IT DOESN’T?</a:t>
            </a:r>
          </a:p>
          <a:p>
            <a:pPr>
              <a:buNone/>
            </a:pPr>
            <a:r>
              <a:rPr lang="en-US" sz="2800" dirty="0"/>
              <a:t>ALWAYS </a:t>
            </a:r>
            <a:r>
              <a:rPr lang="en-US" sz="2800" b="1" dirty="0"/>
              <a:t>KNOW WHAT IS HAPPENIG </a:t>
            </a:r>
            <a:r>
              <a:rPr lang="en-US" sz="2800" dirty="0"/>
              <a:t>BEFORE GOING FOR AN NIV.IS THE </a:t>
            </a:r>
            <a:r>
              <a:rPr lang="en-US" sz="2800" b="1" dirty="0"/>
              <a:t>INDICATION FOR NIV A DEFINITVE ONE OR A NOT SO DEFINTIVE ONE</a:t>
            </a:r>
          </a:p>
          <a:p>
            <a:pPr>
              <a:buNone/>
            </a:pPr>
            <a:endParaRPr lang="en-US" sz="2800" b="1" dirty="0"/>
          </a:p>
          <a:p>
            <a:pPr>
              <a:buNone/>
            </a:pPr>
            <a:r>
              <a:rPr lang="en-US" sz="2800" b="1" dirty="0"/>
              <a:t>START AT THE CORRECT TIME</a:t>
            </a:r>
          </a:p>
          <a:p>
            <a:pPr>
              <a:buNone/>
            </a:pPr>
            <a:endParaRPr lang="en-US" sz="2800" b="1" dirty="0"/>
          </a:p>
          <a:p>
            <a:pPr>
              <a:buNone/>
            </a:pPr>
            <a:r>
              <a:rPr lang="en-US" sz="2800" b="1" dirty="0"/>
              <a:t>IDENTIFY EARLY PREDICTORS OF SUCCESS/FAILURE </a:t>
            </a:r>
            <a:r>
              <a:rPr lang="en-US" sz="2800" dirty="0"/>
              <a:t>AND</a:t>
            </a:r>
          </a:p>
          <a:p>
            <a:pPr>
              <a:buNone/>
            </a:pPr>
            <a:r>
              <a:rPr lang="en-US" sz="2800" dirty="0"/>
              <a:t>INTERVENE. </a:t>
            </a:r>
            <a:r>
              <a:rPr lang="en-US" sz="2800" b="1" dirty="0"/>
              <a:t>WHEN USED AND IF IT FAILS , HIGHER THE</a:t>
            </a:r>
          </a:p>
          <a:p>
            <a:pPr>
              <a:buNone/>
            </a:pPr>
            <a:r>
              <a:rPr lang="en-US" sz="2800" b="1" dirty="0"/>
              <a:t>MORTALITY</a:t>
            </a:r>
          </a:p>
          <a:p>
            <a:pPr>
              <a:buNone/>
            </a:pPr>
            <a:endParaRPr lang="en-US" sz="2800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 you</a:t>
            </a:r>
          </a:p>
        </p:txBody>
      </p:sp>
      <p:pic>
        <p:nvPicPr>
          <p:cNvPr id="6" name="Content Placeholder 5" descr="27366656-kerala-backwaters-scenery-with-palm-trees-and-sunken-canoe-india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24000"/>
            <a:ext cx="7924800" cy="4800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274638"/>
            <a:ext cx="3810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324600"/>
          </a:xfrm>
        </p:spPr>
        <p:txBody>
          <a:bodyPr/>
          <a:lstStyle/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user\Desktop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1000"/>
            <a:ext cx="7848600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6400" y="274638"/>
            <a:ext cx="228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6019800"/>
          </a:xfrm>
        </p:spPr>
        <p:txBody>
          <a:bodyPr/>
          <a:lstStyle/>
          <a:p>
            <a:r>
              <a:rPr lang="en-IN" dirty="0"/>
              <a:t>Respiratory failure is a condition in which the respiratory system fails in one or both of its gas-exchanging functions— i.e., oxygenation and carbon dioxide elimination </a:t>
            </a:r>
          </a:p>
          <a:p>
            <a:endParaRPr lang="en-US" dirty="0"/>
          </a:p>
          <a:p>
            <a:r>
              <a:rPr lang="en-US" dirty="0"/>
              <a:t>2 Types-Type 1 and Type 2</a:t>
            </a:r>
          </a:p>
          <a:p>
            <a:pPr>
              <a:buNone/>
            </a:pPr>
            <a:r>
              <a:rPr lang="en-US" dirty="0"/>
              <a:t>       Can also be acute/chronic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3124200" y="304800"/>
            <a:ext cx="19812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686800" cy="6019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Type 1 (Hypoxemic respiratory failure)</a:t>
            </a:r>
          </a:p>
          <a:p>
            <a:pPr>
              <a:buNone/>
            </a:pPr>
            <a:r>
              <a:rPr lang="en-IN" i="1" dirty="0"/>
              <a:t>     defined as an arterial Pao</a:t>
            </a:r>
            <a:r>
              <a:rPr lang="en-IN" i="1" baseline="-25000" dirty="0"/>
              <a:t>2</a:t>
            </a:r>
            <a:r>
              <a:rPr lang="en-IN" i="1" dirty="0"/>
              <a:t> </a:t>
            </a:r>
            <a:r>
              <a:rPr lang="en-IN" dirty="0"/>
              <a:t>less than 55 mmHg  when the fraction of oxygen in inspired air (Fio2 ) is 0.60 or greater </a:t>
            </a:r>
          </a:p>
          <a:p>
            <a:pPr>
              <a:buNone/>
            </a:pPr>
            <a:r>
              <a:rPr lang="en-IN" dirty="0"/>
              <a:t>     Hypoxia without </a:t>
            </a:r>
            <a:r>
              <a:rPr lang="en-IN" dirty="0" err="1"/>
              <a:t>hypercapnea</a:t>
            </a:r>
            <a:endParaRPr lang="en-IN" dirty="0"/>
          </a:p>
          <a:p>
            <a:pPr>
              <a:buNone/>
            </a:pPr>
            <a:endParaRPr lang="en-IN" dirty="0"/>
          </a:p>
          <a:p>
            <a:r>
              <a:rPr lang="en-IN" dirty="0"/>
              <a:t> Type 2 (</a:t>
            </a:r>
            <a:r>
              <a:rPr lang="en-IN" dirty="0" err="1"/>
              <a:t>Hypercapnic</a:t>
            </a:r>
            <a:r>
              <a:rPr lang="en-IN" dirty="0"/>
              <a:t> respiratory failure)</a:t>
            </a:r>
          </a:p>
          <a:p>
            <a:pPr>
              <a:buNone/>
            </a:pPr>
            <a:r>
              <a:rPr lang="en-IN" dirty="0"/>
              <a:t>     </a:t>
            </a:r>
            <a:r>
              <a:rPr lang="en-IN" i="1" dirty="0"/>
              <a:t>defined </a:t>
            </a:r>
            <a:r>
              <a:rPr lang="en-IN" dirty="0"/>
              <a:t>as an arterial Paco</a:t>
            </a:r>
            <a:r>
              <a:rPr lang="en-IN" baseline="-25000" dirty="0"/>
              <a:t>2</a:t>
            </a:r>
            <a:r>
              <a:rPr lang="en-IN" dirty="0"/>
              <a:t> greater than 45     mmHg.</a:t>
            </a:r>
          </a:p>
          <a:p>
            <a:pPr>
              <a:buNone/>
            </a:pPr>
            <a:r>
              <a:rPr lang="en-IN" dirty="0"/>
              <a:t>      Hypoxia with </a:t>
            </a:r>
            <a:r>
              <a:rPr lang="en-IN" dirty="0" err="1" smtClean="0"/>
              <a:t>hypercapnea</a:t>
            </a:r>
            <a:endParaRPr lang="en-IN" dirty="0" smtClean="0"/>
          </a:p>
          <a:p>
            <a:pPr>
              <a:buNone/>
            </a:pP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dirty="0" smtClean="0"/>
              <a:t>                         Why the difference?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r>
              <a:rPr lang="en-US" dirty="0"/>
              <a:t>Reduces </a:t>
            </a:r>
            <a:r>
              <a:rPr lang="en-US" dirty="0" err="1"/>
              <a:t>tachypnea</a:t>
            </a:r>
            <a:endParaRPr lang="en-US" dirty="0"/>
          </a:p>
          <a:p>
            <a:r>
              <a:rPr lang="en-US" dirty="0"/>
              <a:t>Reduces the work of breathing</a:t>
            </a:r>
          </a:p>
          <a:p>
            <a:r>
              <a:rPr lang="en-US" dirty="0"/>
              <a:t>Reduces the use of accessory muscles of respiration</a:t>
            </a:r>
          </a:p>
          <a:p>
            <a:r>
              <a:rPr lang="en-US" dirty="0"/>
              <a:t>Reduces the risk of </a:t>
            </a:r>
            <a:r>
              <a:rPr lang="en-US" dirty="0" err="1"/>
              <a:t>ventilatory</a:t>
            </a:r>
            <a:r>
              <a:rPr lang="en-US" dirty="0"/>
              <a:t> failure</a:t>
            </a:r>
          </a:p>
          <a:p>
            <a:r>
              <a:rPr lang="en-US" dirty="0"/>
              <a:t>Increases tidal volume</a:t>
            </a:r>
          </a:p>
          <a:p>
            <a:r>
              <a:rPr lang="en-US" dirty="0"/>
              <a:t>Prevents respiratory fatigue</a:t>
            </a:r>
          </a:p>
          <a:p>
            <a:r>
              <a:rPr lang="en-US" dirty="0"/>
              <a:t>Airway splinting effect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 Microsoft Office PowerPoint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Microsoft Office PowerPoint Presentation</Template>
  <TotalTime>182</TotalTime>
  <Words>1400</Words>
  <Application>Microsoft Office PowerPoint</Application>
  <PresentationFormat>On-screen Show (4:3)</PresentationFormat>
  <Paragraphs>264</Paragraphs>
  <Slides>52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New Microsoft Office PowerPoint Presentation</vt:lpstr>
      <vt:lpstr>NON INVASIVE POSITIVE  PRESSURE VENTILLATION</vt:lpstr>
      <vt:lpstr>Slide 2</vt:lpstr>
      <vt:lpstr>Slide 3</vt:lpstr>
      <vt:lpstr>INTRODUCTION</vt:lpstr>
      <vt:lpstr>Slide 5</vt:lpstr>
      <vt:lpstr>Slide 6</vt:lpstr>
      <vt:lpstr>Slide 7</vt:lpstr>
      <vt:lpstr>Slide 8</vt:lpstr>
      <vt:lpstr>WHY NIV</vt:lpstr>
      <vt:lpstr>Slide 10</vt:lpstr>
      <vt:lpstr>POSITIVE PRESSURE VENTILATION AND  HEART LUNG INTERACTIONS</vt:lpstr>
      <vt:lpstr>TECHNIQUE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Variables in settings</vt:lpstr>
      <vt:lpstr>Slide 21</vt:lpstr>
      <vt:lpstr>Slide 22</vt:lpstr>
      <vt:lpstr>Respiratory rate</vt:lpstr>
      <vt:lpstr>I:E ratio and T insp</vt:lpstr>
      <vt:lpstr>MODES OF VENTILATION</vt:lpstr>
      <vt:lpstr>CPAP</vt:lpstr>
      <vt:lpstr>Slide 27</vt:lpstr>
      <vt:lpstr>Slide 28</vt:lpstr>
      <vt:lpstr>BiPAP-S</vt:lpstr>
      <vt:lpstr>BiPAP-ST</vt:lpstr>
      <vt:lpstr>Slide 31</vt:lpstr>
      <vt:lpstr>Slide 32</vt:lpstr>
      <vt:lpstr>Slide 33</vt:lpstr>
      <vt:lpstr>INDICATIONS</vt:lpstr>
      <vt:lpstr>Slide 35</vt:lpstr>
      <vt:lpstr>Slide 36</vt:lpstr>
      <vt:lpstr>Contraindications</vt:lpstr>
      <vt:lpstr>Slide 38</vt:lpstr>
      <vt:lpstr>PATIENT SELECTION</vt:lpstr>
      <vt:lpstr>PREDICTORS OF SUCCESS</vt:lpstr>
      <vt:lpstr>MONITOR</vt:lpstr>
      <vt:lpstr>IF NOT IMPROVING</vt:lpstr>
      <vt:lpstr>STEP UP </vt:lpstr>
      <vt:lpstr>WEANING OFF NIV</vt:lpstr>
      <vt:lpstr>COMPLICATIONS</vt:lpstr>
      <vt:lpstr>Related to interface</vt:lpstr>
      <vt:lpstr>Related to air pressure and flow</vt:lpstr>
      <vt:lpstr>Related to intolerance</vt:lpstr>
      <vt:lpstr>Related to failure to ventilate</vt:lpstr>
      <vt:lpstr>Major Complications</vt:lpstr>
      <vt:lpstr>THE NIV TRICK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 INVASIVE POSITIVE  PRESSURE VENTILLATION</dc:title>
  <dc:creator>Hycinth Sophia Paul</dc:creator>
  <cp:lastModifiedBy>user</cp:lastModifiedBy>
  <cp:revision>24</cp:revision>
  <dcterms:created xsi:type="dcterms:W3CDTF">2017-11-13T17:11:06Z</dcterms:created>
  <dcterms:modified xsi:type="dcterms:W3CDTF">2022-07-17T18:20:53Z</dcterms:modified>
</cp:coreProperties>
</file>