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329" r:id="rId4"/>
    <p:sldId id="330" r:id="rId5"/>
    <p:sldId id="333" r:id="rId6"/>
    <p:sldId id="334" r:id="rId7"/>
    <p:sldId id="262" r:id="rId8"/>
    <p:sldId id="380" r:id="rId9"/>
    <p:sldId id="260" r:id="rId10"/>
    <p:sldId id="381" r:id="rId12"/>
    <p:sldId id="332" r:id="rId13"/>
    <p:sldId id="335" r:id="rId14"/>
    <p:sldId id="423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427" r:id="rId24"/>
    <p:sldId id="351" r:id="rId25"/>
    <p:sldId id="430" r:id="rId26"/>
    <p:sldId id="431" r:id="rId27"/>
    <p:sldId id="432" r:id="rId28"/>
    <p:sldId id="433" r:id="rId29"/>
    <p:sldId id="352" r:id="rId30"/>
    <p:sldId id="434" r:id="rId31"/>
    <p:sldId id="354" r:id="rId32"/>
    <p:sldId id="355" r:id="rId33"/>
    <p:sldId id="435" r:id="rId34"/>
    <p:sldId id="291" r:id="rId35"/>
    <p:sldId id="436" r:id="rId36"/>
    <p:sldId id="437" r:id="rId37"/>
    <p:sldId id="292" r:id="rId38"/>
    <p:sldId id="293" r:id="rId39"/>
    <p:sldId id="302" r:id="rId40"/>
    <p:sldId id="462" r:id="rId41"/>
    <p:sldId id="304" r:id="rId42"/>
    <p:sldId id="353" r:id="rId43"/>
    <p:sldId id="439" r:id="rId44"/>
    <p:sldId id="440" r:id="rId45"/>
    <p:sldId id="441" r:id="rId46"/>
    <p:sldId id="487" r:id="rId47"/>
    <p:sldId id="443" r:id="rId48"/>
    <p:sldId id="508" r:id="rId49"/>
    <p:sldId id="459" r:id="rId50"/>
    <p:sldId id="442" r:id="rId51"/>
    <p:sldId id="460" r:id="rId52"/>
    <p:sldId id="461" r:id="rId53"/>
    <p:sldId id="509" r:id="rId54"/>
    <p:sldId id="463" r:id="rId55"/>
    <p:sldId id="464" r:id="rId56"/>
    <p:sldId id="511" r:id="rId57"/>
    <p:sldId id="513" r:id="rId58"/>
    <p:sldId id="514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2" Type="http://schemas.openxmlformats.org/officeDocument/2006/relationships/tableStyles" Target="tableStyles.xml"/><Relationship Id="rId61" Type="http://schemas.openxmlformats.org/officeDocument/2006/relationships/viewProps" Target="viewProps.xml"/><Relationship Id="rId60" Type="http://schemas.openxmlformats.org/officeDocument/2006/relationships/presProps" Target="presProps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5968F-ADAF-4C4A-9202-04365F2F6A0E}" type="datetimeFigureOut">
              <a:rPr lang="en-IN" smtClean="0"/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1C064-6D03-4E9B-A8ED-0BF33CD48B27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1C064-6D03-4E9B-A8ED-0BF33CD48B27}" type="slidenum">
              <a:rPr lang="en-IN" smtClean="0"/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2534-B255-46E0-A031-E74130AF81E7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D1E-E9DD-4F81-BDE9-4AD0BC5CE186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2534-B255-46E0-A031-E74130AF81E7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D1E-E9DD-4F81-BDE9-4AD0BC5CE186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2534-B255-46E0-A031-E74130AF81E7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D1E-E9DD-4F81-BDE9-4AD0BC5CE186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2534-B255-46E0-A031-E74130AF81E7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D1E-E9DD-4F81-BDE9-4AD0BC5CE186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2534-B255-46E0-A031-E74130AF81E7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D1E-E9DD-4F81-BDE9-4AD0BC5CE186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2534-B255-46E0-A031-E74130AF81E7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D1E-E9DD-4F81-BDE9-4AD0BC5CE186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2534-B255-46E0-A031-E74130AF81E7}" type="datetimeFigureOut">
              <a:rPr lang="en-IN" smtClean="0"/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D1E-E9DD-4F81-BDE9-4AD0BC5CE186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2534-B255-46E0-A031-E74130AF81E7}" type="datetimeFigureOut">
              <a:rPr lang="en-IN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D1E-E9DD-4F81-BDE9-4AD0BC5CE186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2534-B255-46E0-A031-E74130AF81E7}" type="datetimeFigureOut">
              <a:rPr lang="en-IN" smtClean="0"/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D1E-E9DD-4F81-BDE9-4AD0BC5CE186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2534-B255-46E0-A031-E74130AF81E7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D1E-E9DD-4F81-BDE9-4AD0BC5CE186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2534-B255-46E0-A031-E74130AF81E7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D1E-E9DD-4F81-BDE9-4AD0BC5CE186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32534-B255-46E0-A031-E74130AF81E7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CCD1E-E9DD-4F81-BDE9-4AD0BC5CE186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file:///C:\Users\MCH\AppData\Local\Temp\wps\INetCache\f4953b2a66e382fe93a010387394e47d" TargetMode="External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42610" y="5509260"/>
            <a:ext cx="2745740" cy="630555"/>
          </a:xfrm>
        </p:spPr>
        <p:txBody>
          <a:bodyPr>
            <a:normAutofit fontScale="70000"/>
          </a:bodyPr>
          <a:lstStyle/>
          <a:p>
            <a:r>
              <a:rPr lang="en-US" sz="4500" b="1" dirty="0" smtClean="0">
                <a:solidFill>
                  <a:schemeClr val="tx1"/>
                </a:solidFill>
              </a:rPr>
              <a:t>Dr.AJU AJAY    </a:t>
            </a:r>
            <a:r>
              <a:rPr lang="en-US" b="1" dirty="0" smtClean="0">
                <a:solidFill>
                  <a:schemeClr val="tx1"/>
                </a:solidFill>
              </a:rPr>
              <a:t>                                      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PATHOPHYSIOLOGY OF HEART FAILURE</a:t>
            </a:r>
            <a:endParaRPr lang="en-US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Pathophysiologic models of heart failure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HEMODYNAMIC MODEL</a:t>
            </a:r>
            <a:endParaRPr lang="en-US" dirty="0"/>
          </a:p>
          <a:p>
            <a:r>
              <a:rPr lang="en-US" dirty="0"/>
              <a:t>NEUROHORMONAL MODEL</a:t>
            </a:r>
            <a:endParaRPr lang="en-US" dirty="0"/>
          </a:p>
          <a:p>
            <a:r>
              <a:rPr lang="en-US" dirty="0"/>
              <a:t>CELLULAR MODEL</a:t>
            </a:r>
            <a:endParaRPr lang="en-IN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85" y="332105"/>
            <a:ext cx="6556375" cy="635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 descr="C:\Users\User\Desktop\clip_image005-3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3528" y="2060848"/>
            <a:ext cx="8643931" cy="3407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92088"/>
          </a:xfrm>
        </p:spPr>
        <p:txBody>
          <a:bodyPr>
            <a:normAutofit/>
          </a:bodyPr>
          <a:lstStyle/>
          <a:p>
            <a:r>
              <a:rPr lang="en-US" sz="3200" dirty="0"/>
              <a:t>Activation of Sympathetic Nervous System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Compensatory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adaptations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cardiovascular homeostasis.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sympathetic  nervous system (SNS), which occurs early in the course of HF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Concomitant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withdrawal of parasympathetic tone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Excitatory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reflexes also may participate in the autonomic imbalance that occurs in HF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92088"/>
          </a:xfrm>
        </p:spPr>
        <p:txBody>
          <a:bodyPr/>
          <a:lstStyle/>
          <a:p>
            <a:r>
              <a:rPr lang="en-IN" dirty="0"/>
              <a:t>Normal ANS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83260" y="1705610"/>
            <a:ext cx="7912735" cy="50253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20080"/>
          </a:xfrm>
        </p:spPr>
        <p:txBody>
          <a:bodyPr>
            <a:noAutofit/>
          </a:bodyPr>
          <a:lstStyle/>
          <a:p>
            <a:r>
              <a:rPr lang="en-IN" sz="3600" dirty="0"/>
              <a:t>Disordered ANS results in HF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70414" y="1628800"/>
            <a:ext cx="8206042" cy="474801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patients with HF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inhibitory input from baroreceptors and mechanoreceptors decreases and excitatory input increases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Generalized increase in sympathetic nerve traffic and blunted parasympathetic nerve traffic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of heart rate variability and increased peripheral vascular resistance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rrow: Down 3"/>
          <p:cNvSpPr/>
          <p:nvPr/>
        </p:nvSpPr>
        <p:spPr>
          <a:xfrm>
            <a:off x="4427978" y="2408998"/>
            <a:ext cx="371061" cy="3544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3"/>
          <p:cNvSpPr/>
          <p:nvPr/>
        </p:nvSpPr>
        <p:spPr>
          <a:xfrm>
            <a:off x="4427978" y="3573016"/>
            <a:ext cx="371061" cy="3544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Circulating levels of NE in resting patients are two to three times those found in normal persons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decrease in the myocardial concentration of NE.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“exhaustion” phenomenon resulting from the prolonged adrenergic activation of the cardiac adrenergic nerves in HF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Myocardial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alpha1- adrenergic receptors, which elicits a modest positive inotropic effect, as well as peripheral arterial Vasoconstriction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Myocardial energy requirements are augmented, which can intensify ischemia when myocardial oxygen (O2) delivery is restricted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Augmented adrenergic outflow from the CNS also may trigger ventricular tachycardia or even sudden cardiac death, particularly in the presence of myocardial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ischemia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519" y="188640"/>
            <a:ext cx="7815905" cy="46805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1600" y="4953942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Activation of the sympathetic nervous system. </a:t>
            </a:r>
            <a:endParaRPr lang="en-US" dirty="0" smtClean="0"/>
          </a:p>
          <a:p>
            <a:r>
              <a:rPr lang="en-US" dirty="0" smtClean="0"/>
              <a:t>Increased </a:t>
            </a:r>
            <a:r>
              <a:rPr lang="en-US" dirty="0"/>
              <a:t>sympathetic nervous </a:t>
            </a:r>
            <a:r>
              <a:rPr lang="en-US" dirty="0" smtClean="0"/>
              <a:t>system (SNS</a:t>
            </a:r>
            <a:r>
              <a:rPr lang="en-US" dirty="0"/>
              <a:t>) activity may contribute to the pathophysiology of congestive heart failure by multiple </a:t>
            </a:r>
            <a:r>
              <a:rPr lang="en-US" dirty="0" smtClean="0"/>
              <a:t>mechanisms involving </a:t>
            </a:r>
            <a:r>
              <a:rPr lang="en-US" dirty="0"/>
              <a:t>cardiac, renal, and vascular function.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(2022 AHA/ACC/HFSA Guideline)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clinical syndrome with symptoms and signs that result from any structural or functional impairment of ventricular filling or ejection of blood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7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Asymptomatic stages with structural heart disease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covered in the definition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At-risk for HF (stage A) or pre-HF (stage B)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48072"/>
          </a:xfrm>
        </p:spPr>
        <p:txBody>
          <a:bodyPr>
            <a:normAutofit/>
          </a:bodyPr>
          <a:lstStyle/>
          <a:p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RAAS activation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of the RAS are activated comparatively later in HF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hypoperfusion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Decreased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filtered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reaching the macula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distal tubule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sympathetic stimulation of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kidney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leads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increased renin release from juxtaglomerular apparatus.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7" name="Content Placeholder 6" descr="Screenshot (117)"/>
          <p:cNvPicPr>
            <a:picLocks noChangeAspect="1"/>
          </p:cNvPicPr>
          <p:nvPr>
            <p:ph idx="1"/>
          </p:nvPr>
        </p:nvPicPr>
        <p:blipFill>
          <a:blip r:embed="rId1"/>
          <a:srcRect l="1084" t="14941" r="2262" b="11883"/>
          <a:stretch>
            <a:fillRect/>
          </a:stretch>
        </p:blipFill>
        <p:spPr>
          <a:xfrm>
            <a:off x="107950" y="31115"/>
            <a:ext cx="8987155" cy="678751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Sustained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expression of angiotensin II is maladaptive, leading to fibrosis of the heart, kidneys, and other organs.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Angiotensin II can also lead to worsening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neurohormonal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activation by enhancing the release of NE from sympathetic nerve endings, as well as stimulating aldosterone production.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Screenshot (119)"/>
          <p:cNvPicPr>
            <a:picLocks noChangeAspect="1"/>
          </p:cNvPicPr>
          <p:nvPr>
            <p:ph idx="1"/>
          </p:nvPr>
        </p:nvPicPr>
        <p:blipFill>
          <a:blip r:embed="rId1"/>
          <a:srcRect l="21372" t="20587" r="20996" b="16653"/>
          <a:stretch>
            <a:fillRect/>
          </a:stretch>
        </p:blipFill>
        <p:spPr>
          <a:xfrm>
            <a:off x="0" y="-11430"/>
            <a:ext cx="9123045" cy="688086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08" name="Picture 107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Content Placeholder 108"/>
          <p:cNvPicPr/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50" y="44450"/>
            <a:ext cx="8932545" cy="67678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s 5"/>
          <p:cNvSpPr/>
          <p:nvPr/>
        </p:nvSpPr>
        <p:spPr>
          <a:xfrm>
            <a:off x="4788535" y="836295"/>
            <a:ext cx="1798320" cy="419290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6" name="Content Placeholder 5" descr="AT-1-and-AT-2-receptors-and-their-distribution"/>
          <p:cNvPicPr>
            <a:picLocks noChangeAspect="1"/>
          </p:cNvPicPr>
          <p:nvPr>
            <p:ph idx="1"/>
          </p:nvPr>
        </p:nvPicPr>
        <p:blipFill>
          <a:blip r:embed="rId1"/>
          <a:srcRect b="9338"/>
          <a:stretch>
            <a:fillRect/>
          </a:stretch>
        </p:blipFill>
        <p:spPr>
          <a:xfrm>
            <a:off x="35560" y="44450"/>
            <a:ext cx="9107805" cy="6788785"/>
          </a:xfrm>
          <a:prstGeom prst="rect">
            <a:avLst/>
          </a:prstGeom>
        </p:spPr>
      </p:pic>
      <p:pic>
        <p:nvPicPr>
          <p:cNvPr id="110" name="Picture 109"/>
          <p:cNvPicPr/>
          <p:nvPr/>
        </p:nvPicPr>
        <p:blipFill>
          <a:blip r:embed="rId2" r:link="rId3"/>
          <a:stretch>
            <a:fillRect/>
          </a:stretch>
        </p:blipFill>
        <p:spPr>
          <a:xfrm>
            <a:off x="4572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1" name="Picture 110"/>
          <p:cNvPicPr/>
          <p:nvPr/>
        </p:nvPicPr>
        <p:blipFill>
          <a:blip r:embed="rId2" r:link="rId3"/>
          <a:stretch>
            <a:fillRect/>
          </a:stretch>
        </p:blipFill>
        <p:spPr>
          <a:xfrm>
            <a:off x="4572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l"/>
            <a:r>
              <a:rPr lang="en-US" dirty="0" err="1">
                <a:sym typeface="+mn-ea"/>
              </a:rPr>
              <a:t>Neurohormonal</a:t>
            </a:r>
            <a:r>
              <a:rPr lang="en-US" dirty="0">
                <a:sym typeface="+mn-ea"/>
              </a:rPr>
              <a:t> Alterations in the Peripheral Vasculature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Complex interactions between the autonomic nervous system and local autoregulatory mechanisms tend to preserve circulation to the brain and heart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most powerful stimulus for peripheral vasoconstriction is sympathetic activation - releases NE.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Other vasoconstrictors - include angiotensin II, ET, neuropeptide Y,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urotensin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II, thromboxane A2, and AVP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Maintains arterial pressure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activate counterregulatory vasodilators, namely natriuretic peptides, NO, bradykinin, adrenomedullin, apelin, and vasodilating PGI2 and PGE2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NITRIC OXIDE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570"/>
            <a:ext cx="8229600" cy="5137150"/>
          </a:xfrm>
        </p:spPr>
        <p:txBody>
          <a:bodyPr>
            <a:normAutofit fontScale="90000"/>
          </a:bodyPr>
          <a:lstStyle/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radical  NO is produced by three isoforms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NOS1 (neuronal NOS [nNOS])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NOS2 (inducible NOS [iNOS]) 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NOS3 ( endothelial-constitutive NOS [eNOS])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NOS1 localizesd near SR in proximity to the RyR and sarcoendoplasmic reticulum calcium–adenosine triphosphatase (SR Ca2+-ATPase, SERCA2a)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NOS3 is found in sarcolemmal caveolae compartmentalized with cell surface receptors and the L-type Ca2+ channel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NOS2 is calcium independent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LV remodeling was ameliorated and survival improved after MI in transgenic mice deficient in NOS2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en-US"/>
              <a:t>Cntd.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/>
              <a:t>“Nitroso-redox imbalance”</a:t>
            </a:r>
            <a:endParaRPr lang="en-US"/>
          </a:p>
          <a:p>
            <a:r>
              <a:rPr lang="en-US"/>
              <a:t>Emerging evidence indicates an imbalance between increasing free radical production and decreased NO generation in HF</a:t>
            </a:r>
            <a:endParaRPr lang="en-US"/>
          </a:p>
          <a:p>
            <a:r>
              <a:rPr lang="en-US"/>
              <a:t>NOS uncoupling secondary to a deficiency of tetrahydrobiopterin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78296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Vasoconstricting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Peptides in Heart Failure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Endothelin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endothelin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(ET) peptides—ET-1, ET-2, and ET-3—all are potent vasoconstrictors.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Released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primarily by endothelial cells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also can be synthesized and released by a variety of other cell types, such as cardiac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myocytes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97152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Worldwide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almost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million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United States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5.7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million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2030 the prevalence will increase 25% from current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0.4% to 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same as US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prevalence of HF rises exponentially with age and affects 4% to 8% of people older than 65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Neuropeptide 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Vasoconstricting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peptide that is released together with NE from sympathetic nerve endings.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released from sympathetic nerves in the heart and influences coronary artery constriction and myocardial contraction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Urotensin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Mammalian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urotensin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 is the most potent endogenous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cardiostimulatory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peptide identified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Urotensin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mediates vascular tone and increased contractile force in human atrium and ventricle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l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Neurohormonal Alterations of Renal Function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Increased salt and water retention by the kidneys- “forward” failure/backward failure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Supplanted by decreased “effective arterial blood volume”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Inadequate cardiac output sensed by baroreceptors.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BeAT-HF (Barostim Therapy for Heart Failure) trial role of  baroreceptor activation therapy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Non osmotic release of AVP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ACTIVATION OF THE COUNTER REGULATORY HORMONES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+mn-lt"/>
              </a:rPr>
              <a:t>NATRIURETIC PEPTIDE SYSTEM</a:t>
            </a:r>
            <a:endParaRPr lang="en-IN" dirty="0">
              <a:latin typeface="+mn-lt"/>
            </a:endParaRPr>
          </a:p>
        </p:txBody>
      </p:sp>
      <p:pic>
        <p:nvPicPr>
          <p:cNvPr id="29698" name="Picture 2" descr="C:\Users\User\Desktop\THREE ANPS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 t="16542"/>
          <a:stretch>
            <a:fillRect/>
          </a:stretch>
        </p:blipFill>
        <p:spPr bwMode="auto">
          <a:xfrm>
            <a:off x="251520" y="1916197"/>
            <a:ext cx="8638885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435" y="1600200"/>
            <a:ext cx="8771890" cy="4526280"/>
          </a:xfrm>
        </p:spPr>
        <p:txBody>
          <a:bodyPr/>
          <a:p>
            <a:r>
              <a:rPr lang="en-US" sz="2800"/>
              <a:t>Five structurally similar peptides:ANP, urodilatin (an isoform of ANP), BNP, C-type natriuretic peptide (CNP), and dendroaspis natriuretic peptide (DNP)</a:t>
            </a:r>
            <a:endParaRPr lang="en-US" sz="2800"/>
          </a:p>
          <a:p>
            <a:r>
              <a:rPr lang="en-US" sz="2800" b="1"/>
              <a:t>ANP is secreted in short bursts </a:t>
            </a:r>
            <a:endParaRPr lang="en-US" sz="2800" b="1"/>
          </a:p>
          <a:p>
            <a:r>
              <a:rPr lang="en-US" sz="2800"/>
              <a:t>BNP is regulated  in response to chronic increases in atrial/ventricular pressure.</a:t>
            </a:r>
            <a:endParaRPr lang="en-US" sz="2800"/>
          </a:p>
          <a:p>
            <a:r>
              <a:rPr lang="en-US" sz="2800"/>
              <a:t>ANP/BNP--(corin/furin)--&gt;NT fragments--&gt;ANP/BNP</a:t>
            </a:r>
            <a:endParaRPr lang="en-US" sz="2800"/>
          </a:p>
          <a:p>
            <a:r>
              <a:rPr lang="en-US" sz="2800"/>
              <a:t>t-half ANP 3min,BNP 20min </a:t>
            </a:r>
            <a:endParaRPr lang="en-US" sz="2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5560" y="0"/>
            <a:ext cx="8935085" cy="569658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Beneficial effects of ANP'S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20000"/>
          </a:bodyPr>
          <a:lstStyle/>
          <a:p>
            <a:r>
              <a:rPr lang="en-US" dirty="0" smtClean="0"/>
              <a:t>Decreases sympathetic outflow</a:t>
            </a:r>
            <a:endParaRPr lang="en-US" dirty="0" smtClean="0"/>
          </a:p>
          <a:p>
            <a:r>
              <a:rPr lang="en-US" dirty="0" smtClean="0"/>
              <a:t>Inhibits RAAS</a:t>
            </a:r>
            <a:endParaRPr lang="en-US" dirty="0" smtClean="0"/>
          </a:p>
          <a:p>
            <a:r>
              <a:rPr lang="en-US" dirty="0" smtClean="0"/>
              <a:t>Decreases maladaptive cardiac </a:t>
            </a:r>
            <a:r>
              <a:rPr lang="en-US" dirty="0" err="1" smtClean="0"/>
              <a:t>remodelling</a:t>
            </a:r>
            <a:endParaRPr lang="en-US" dirty="0" smtClean="0"/>
          </a:p>
          <a:p>
            <a:r>
              <a:rPr lang="en-US" dirty="0" smtClean="0"/>
              <a:t>Arteriolar and </a:t>
            </a:r>
            <a:r>
              <a:rPr lang="en-US" dirty="0" err="1" smtClean="0"/>
              <a:t>venular</a:t>
            </a:r>
            <a:r>
              <a:rPr lang="en-US" dirty="0" smtClean="0"/>
              <a:t> dilatation</a:t>
            </a:r>
            <a:endParaRPr lang="en-US" dirty="0" smtClean="0"/>
          </a:p>
          <a:p>
            <a:r>
              <a:rPr lang="en-US" altLang="en-IN" dirty="0"/>
              <a:t>N</a:t>
            </a:r>
            <a:r>
              <a:rPr lang="en-IN" dirty="0"/>
              <a:t>atriuresis</a:t>
            </a:r>
            <a:endParaRPr lang="en-IN" dirty="0"/>
          </a:p>
          <a:p>
            <a:r>
              <a:rPr lang="en-US" altLang="en-IN" dirty="0"/>
              <a:t>I</a:t>
            </a:r>
            <a:r>
              <a:rPr lang="en-IN" dirty="0"/>
              <a:t>nhibition of fibrosis</a:t>
            </a:r>
            <a:endParaRPr lang="en-IN" dirty="0"/>
          </a:p>
          <a:p>
            <a:r>
              <a:rPr lang="en-US" altLang="en-IN" dirty="0"/>
              <a:t>I</a:t>
            </a:r>
            <a:r>
              <a:rPr lang="en-IN" dirty="0"/>
              <a:t>ncreased lusitropy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Non cardiac cause of elevated BNP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Pulmonary</a:t>
            </a:r>
            <a:endParaRPr lang="en-US" dirty="0" smtClean="0"/>
          </a:p>
          <a:p>
            <a:r>
              <a:rPr lang="en-US" dirty="0" smtClean="0"/>
              <a:t>Cirrhosis</a:t>
            </a:r>
            <a:endParaRPr lang="en-US" dirty="0" smtClean="0"/>
          </a:p>
          <a:p>
            <a:r>
              <a:rPr lang="en-US" dirty="0" smtClean="0"/>
              <a:t>Renal failure</a:t>
            </a:r>
            <a:endParaRPr lang="en-US" dirty="0" smtClean="0"/>
          </a:p>
          <a:p>
            <a:r>
              <a:rPr lang="en-US" dirty="0" err="1" smtClean="0"/>
              <a:t>Anaemia</a:t>
            </a:r>
            <a:endParaRPr lang="en-US" dirty="0" smtClean="0"/>
          </a:p>
          <a:p>
            <a:r>
              <a:rPr lang="en-US" dirty="0" err="1" smtClean="0"/>
              <a:t>Sepsis,burns</a:t>
            </a:r>
            <a:endParaRPr lang="en-US" dirty="0" smtClean="0"/>
          </a:p>
          <a:p>
            <a:r>
              <a:rPr lang="en-US" dirty="0" smtClean="0"/>
              <a:t>Stroke</a:t>
            </a:r>
            <a:endParaRPr lang="en-US" dirty="0" smtClean="0"/>
          </a:p>
          <a:p>
            <a:r>
              <a:rPr lang="en-US" dirty="0" err="1" smtClean="0"/>
              <a:t>Hyperaldosternoism</a:t>
            </a:r>
            <a:endParaRPr lang="en-US" dirty="0" smtClean="0"/>
          </a:p>
          <a:p>
            <a:r>
              <a:rPr lang="en-US" dirty="0" smtClean="0"/>
              <a:t>Snakebite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IN" sz="2800" dirty="0" smtClean="0"/>
              <a:t>Increase </a:t>
            </a:r>
            <a:r>
              <a:rPr lang="en-IN" sz="2800" dirty="0"/>
              <a:t>with age </a:t>
            </a:r>
            <a:endParaRPr lang="en-IN" sz="2800" dirty="0" smtClean="0"/>
          </a:p>
          <a:p>
            <a:r>
              <a:rPr lang="en-IN" sz="2800" dirty="0" smtClean="0"/>
              <a:t>Higher </a:t>
            </a:r>
            <a:r>
              <a:rPr lang="en-IN" sz="2800" dirty="0"/>
              <a:t>in women than </a:t>
            </a:r>
            <a:r>
              <a:rPr lang="en-IN" sz="2800" dirty="0" smtClean="0"/>
              <a:t>men</a:t>
            </a:r>
            <a:endParaRPr lang="en-IN" sz="2800" dirty="0" smtClean="0"/>
          </a:p>
          <a:p>
            <a:r>
              <a:rPr lang="en-IN" sz="2800" dirty="0" smtClean="0"/>
              <a:t>Lower </a:t>
            </a:r>
            <a:r>
              <a:rPr lang="en-IN" sz="2800" dirty="0"/>
              <a:t>in obese individuals</a:t>
            </a:r>
            <a:r>
              <a:rPr lang="en-IN" sz="2800" dirty="0" smtClean="0"/>
              <a:t>.</a:t>
            </a:r>
            <a:endParaRPr lang="en-IN" sz="2800" dirty="0"/>
          </a:p>
          <a:p>
            <a:r>
              <a:rPr lang="en-IN" sz="2800" dirty="0" smtClean="0"/>
              <a:t>In normal subjects, the </a:t>
            </a:r>
            <a:r>
              <a:rPr lang="en-IN" sz="2800" dirty="0"/>
              <a:t>plasma concentrations of BNP and NT-</a:t>
            </a:r>
            <a:r>
              <a:rPr lang="en-IN" sz="2800" dirty="0" err="1"/>
              <a:t>proBNP</a:t>
            </a:r>
            <a:r>
              <a:rPr lang="en-IN" sz="2800" dirty="0"/>
              <a:t> are similar (approximately 10 </a:t>
            </a:r>
            <a:r>
              <a:rPr lang="en-IN" sz="2800" dirty="0" err="1"/>
              <a:t>pmol</a:t>
            </a:r>
            <a:r>
              <a:rPr lang="en-IN" sz="2800" dirty="0"/>
              <a:t>/L</a:t>
            </a:r>
            <a:r>
              <a:rPr lang="en-IN" sz="2800" dirty="0" smtClean="0"/>
              <a:t>).</a:t>
            </a:r>
            <a:endParaRPr lang="en-IN" sz="2800" dirty="0" smtClean="0"/>
          </a:p>
          <a:p>
            <a:r>
              <a:rPr lang="en-IN" sz="2800" dirty="0" smtClean="0"/>
              <a:t>In LV </a:t>
            </a:r>
            <a:r>
              <a:rPr lang="en-IN" sz="2800" dirty="0"/>
              <a:t>dysfunction, plasma NT-</a:t>
            </a:r>
            <a:r>
              <a:rPr lang="en-IN" sz="2800" dirty="0" err="1"/>
              <a:t>proBNP</a:t>
            </a:r>
            <a:r>
              <a:rPr lang="en-IN" sz="2800" dirty="0"/>
              <a:t> rises more than BNP, with NT-</a:t>
            </a:r>
            <a:r>
              <a:rPr lang="en-IN" sz="2800" dirty="0" err="1"/>
              <a:t>proBNP</a:t>
            </a:r>
            <a:r>
              <a:rPr lang="en-IN" sz="2800" dirty="0"/>
              <a:t> concentrations approximately four-fold higher </a:t>
            </a:r>
            <a:endParaRPr lang="en-IN" sz="2800" dirty="0"/>
          </a:p>
          <a:p>
            <a:endParaRPr lang="en-IN" dirty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endParaRPr lang="en-US"/>
          </a:p>
        </p:txBody>
      </p:sp>
      <p:pic>
        <p:nvPicPr>
          <p:cNvPr id="38913" name="Picture 35841" descr="fig"/>
          <p:cNvPicPr>
            <a:picLocks noChangeAspect="1"/>
          </p:cNvPicPr>
          <p:nvPr>
            <p:ph idx="1"/>
          </p:nvPr>
        </p:nvPicPr>
        <p:blipFill>
          <a:blip r:embed="rId1">
            <a:lum contrast="24000"/>
          </a:blip>
          <a:stretch>
            <a:fillRect/>
          </a:stretch>
        </p:blipFill>
        <p:spPr>
          <a:xfrm>
            <a:off x="-79375" y="1340485"/>
            <a:ext cx="9302750" cy="5260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6011545" y="2852420"/>
            <a:ext cx="1368425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err="1">
                <a:effectLst>
                  <a:outerShdw blurRad="38100" dist="38100" dir="2700000">
                    <a:srgbClr val="FFFFFF"/>
                  </a:outerShdw>
                </a:effectLst>
                <a:latin typeface="Tahoma" panose="020B0604030504040204" pitchFamily="34" charset="0"/>
                <a:sym typeface="+mn-ea"/>
              </a:rPr>
              <a:t>Nitric</a:t>
            </a:r>
            <a:r>
              <a:rPr>
                <a:effectLst>
                  <a:outerShdw blurRad="38100" dist="38100" dir="2700000">
                    <a:srgbClr val="FFFFFF"/>
                  </a:outerShdw>
                </a:effectLst>
                <a:latin typeface="Tahoma" panose="020B0604030504040204" pitchFamily="34" charset="0"/>
                <a:sym typeface="+mn-ea"/>
              </a:rPr>
              <a:t> </a:t>
            </a:r>
            <a:r>
              <a:rPr err="1">
                <a:effectLst>
                  <a:outerShdw blurRad="38100" dist="38100" dir="2700000">
                    <a:srgbClr val="FFFFFF"/>
                  </a:outerShdw>
                </a:effectLst>
                <a:latin typeface="Tahoma" panose="020B0604030504040204" pitchFamily="34" charset="0"/>
                <a:sym typeface="+mn-ea"/>
              </a:rPr>
              <a:t>oxyde</a:t>
            </a:r>
            <a:br>
              <a:rPr>
                <a:effectLst>
                  <a:outerShdw blurRad="38100" dist="38100" dir="2700000">
                    <a:srgbClr val="FFFFFF"/>
                  </a:outerShdw>
                </a:effectLst>
                <a:latin typeface="Tahoma" panose="020B0604030504040204" pitchFamily="34" charset="0"/>
                <a:sym typeface="+mn-ea"/>
              </a:rPr>
            </a:br>
            <a:r>
              <a:rPr err="1">
                <a:effectLst>
                  <a:outerShdw blurRad="38100" dist="38100" dir="2700000">
                    <a:srgbClr val="FFFFFF"/>
                  </a:outerShdw>
                </a:effectLst>
                <a:latin typeface="Tahoma" panose="020B0604030504040204" pitchFamily="34" charset="0"/>
                <a:sym typeface="+mn-ea"/>
              </a:rPr>
              <a:t>Bradykinin</a:t>
            </a:r>
            <a:br>
              <a:rPr>
                <a:effectLst>
                  <a:outerShdw blurRad="38100" dist="38100" dir="2700000">
                    <a:srgbClr val="FFFFFF"/>
                  </a:outerShdw>
                </a:effectLst>
                <a:latin typeface="Tahoma" panose="020B0604030504040204" pitchFamily="34" charset="0"/>
                <a:sym typeface="+mn-ea"/>
              </a:rPr>
            </a:b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Cardiac </a:t>
            </a:r>
            <a:r>
              <a:rPr lang="en-US" dirty="0" err="1" smtClean="0"/>
              <a:t>Remodelling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en-IN" dirty="0"/>
              <a:t>N</a:t>
            </a:r>
            <a:r>
              <a:rPr lang="en-IN" dirty="0"/>
              <a:t>eurohormonal models fail to completely explain the basis for this progression.</a:t>
            </a:r>
            <a:endParaRPr lang="en-IN" dirty="0"/>
          </a:p>
          <a:p>
            <a:r>
              <a:rPr lang="en-IN" dirty="0"/>
              <a:t>A</a:t>
            </a:r>
            <a:r>
              <a:rPr lang="en-IN" dirty="0" smtClean="0"/>
              <a:t>lteration </a:t>
            </a:r>
            <a:r>
              <a:rPr lang="en-IN" dirty="0"/>
              <a:t>in the structure (dimensions, mass, shape) of the heart </a:t>
            </a:r>
            <a:r>
              <a:rPr lang="en-IN" dirty="0" smtClean="0"/>
              <a:t>in </a:t>
            </a:r>
            <a:r>
              <a:rPr lang="en-IN" dirty="0"/>
              <a:t>response to hemodynamic load </a:t>
            </a:r>
            <a:r>
              <a:rPr lang="en-IN" dirty="0" smtClean="0"/>
              <a:t>or</a:t>
            </a:r>
            <a:r>
              <a:rPr lang="en-IN" dirty="0"/>
              <a:t> cardiac </a:t>
            </a:r>
            <a:r>
              <a:rPr lang="en-IN" dirty="0" smtClean="0"/>
              <a:t>injury</a:t>
            </a:r>
            <a:endParaRPr lang="en-IN" dirty="0" smtClean="0"/>
          </a:p>
          <a:p>
            <a:r>
              <a:rPr lang="en-US" dirty="0" smtClean="0"/>
              <a:t>"Phenotypic plasticity"</a:t>
            </a:r>
            <a:endParaRPr lang="en-IN" dirty="0" smtClean="0"/>
          </a:p>
          <a:p>
            <a:r>
              <a:rPr lang="en-US" dirty="0" smtClean="0"/>
              <a:t>Adaptive or maladaptive</a:t>
            </a:r>
            <a:endParaRPr lang="en-US" dirty="0" smtClean="0"/>
          </a:p>
          <a:p>
            <a:r>
              <a:rPr lang="en-US" dirty="0" smtClean="0"/>
              <a:t>3 types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en-US" dirty="0"/>
              <a:t>Blacks &gt; Hispanic &gt; white &gt; Chinese Americans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940" y="1628775"/>
            <a:ext cx="6693535" cy="500443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782960"/>
          </a:xfrm>
        </p:spPr>
        <p:txBody>
          <a:bodyPr>
            <a:normAutofit/>
          </a:bodyPr>
          <a:lstStyle/>
          <a:p>
            <a:r>
              <a:rPr lang="en-US" sz="3600" dirty="0"/>
              <a:t>Left Ventricular Remodeling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884342" cy="410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l"/>
            <a:r>
              <a:rPr lang="en-US"/>
              <a:t>Alterations in Biology of Cardiac Myocyte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32445" cy="4526280"/>
          </a:xfrm>
        </p:spPr>
        <p:txBody>
          <a:bodyPr/>
          <a:p>
            <a:r>
              <a:rPr lang="en-US" sz="2400"/>
              <a:t>Cardiac Myocyte Hypertrophy </a:t>
            </a:r>
            <a:endParaRPr lang="en-US" sz="2400"/>
          </a:p>
          <a:p>
            <a:endParaRPr lang="en-US" sz="2400"/>
          </a:p>
        </p:txBody>
      </p:sp>
      <p:pic>
        <p:nvPicPr>
          <p:cNvPr id="4" name="Content Placeholder 3" descr="Screenshot (120)"/>
          <p:cNvPicPr>
            <a:picLocks noChangeAspect="1"/>
          </p:cNvPicPr>
          <p:nvPr>
            <p:ph sz="half" idx="2"/>
          </p:nvPr>
        </p:nvPicPr>
        <p:blipFill>
          <a:blip r:embed="rId1"/>
          <a:srcRect l="31997" t="14277" r="30566" b="35807"/>
          <a:stretch>
            <a:fillRect/>
          </a:stretch>
        </p:blipFill>
        <p:spPr>
          <a:xfrm>
            <a:off x="395605" y="2204720"/>
            <a:ext cx="4294505" cy="4294505"/>
          </a:xfrm>
          <a:prstGeom prst="rect">
            <a:avLst/>
          </a:prstGeom>
        </p:spPr>
      </p:pic>
      <p:pic>
        <p:nvPicPr>
          <p:cNvPr id="5" name="Picture 4" descr="Screenshot (120)"/>
          <p:cNvPicPr>
            <a:picLocks noChangeAspect="1"/>
          </p:cNvPicPr>
          <p:nvPr/>
        </p:nvPicPr>
        <p:blipFill>
          <a:blip r:embed="rId1"/>
          <a:srcRect l="30312" t="64694" r="32674" b="8009"/>
          <a:stretch>
            <a:fillRect/>
          </a:stretch>
        </p:blipFill>
        <p:spPr>
          <a:xfrm>
            <a:off x="4932045" y="3140710"/>
            <a:ext cx="4149090" cy="254571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6084570" y="5732780"/>
            <a:ext cx="2540000" cy="645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ctr"/>
            <a:r>
              <a: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Protein kinase B (Akt) activation</a:t>
            </a:r>
            <a:endParaRPr 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049645" y="2172335"/>
            <a:ext cx="2540000" cy="9220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ctr"/>
            <a:r>
              <a:rPr lang="en-US"/>
              <a:t>Ca2+/calmodulin-dependent protein kinase II</a:t>
            </a:r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l"/>
            <a:r>
              <a:rPr lang="en-US"/>
              <a:t>Alterations in Excitation-Contraction Coupling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pPr marL="0" lvl="0" indent="0">
              <a:buNone/>
            </a:pPr>
            <a:endParaRPr lang="en-US" sz="2400"/>
          </a:p>
          <a:p>
            <a:pPr lvl="0"/>
            <a:r>
              <a:rPr lang="en-US" sz="2400"/>
              <a:t>Normally--&gt;higher contraction frequency --&gt; better cardiac contraction--&gt; frequency-dependent  augmentation of intracellular Ca2+ influx.</a:t>
            </a:r>
            <a:endParaRPr lang="en-US" sz="2400"/>
          </a:p>
          <a:p>
            <a:pPr lvl="0"/>
            <a:endParaRPr lang="en-US" sz="2400"/>
          </a:p>
          <a:p>
            <a:pPr lvl="0"/>
            <a:r>
              <a:rPr lang="en-US" sz="2400">
                <a:sym typeface="+mn-ea"/>
              </a:rPr>
              <a:t>Impaired contraction and relaxation of the failing heart is most prominent at high heart rates</a:t>
            </a:r>
            <a:endParaRPr lang="en-US" sz="2400"/>
          </a:p>
          <a:p>
            <a:pPr marL="457200" lvl="1" indent="0">
              <a:buNone/>
            </a:pPr>
            <a:r>
              <a:rPr lang="en-US" sz="2400">
                <a:sym typeface="+mn-ea"/>
              </a:rPr>
              <a:t>(1) increased Ca2+ leak through ryanodine receptors (RyRs)</a:t>
            </a:r>
            <a:endParaRPr lang="en-US" sz="2400"/>
          </a:p>
          <a:p>
            <a:pPr marL="457200" lvl="1" indent="0">
              <a:buNone/>
            </a:pPr>
            <a:r>
              <a:rPr lang="en-US" sz="2400">
                <a:sym typeface="+mn-ea"/>
              </a:rPr>
              <a:t>(2) impaired sarcoplasmic reticulum Ca2+ uptake from reduced SERCA2a protein levels and function</a:t>
            </a:r>
            <a:endParaRPr lang="en-US" sz="2400"/>
          </a:p>
          <a:p>
            <a:pPr marL="457200" lvl="1" indent="0">
              <a:buNone/>
            </a:pPr>
            <a:r>
              <a:rPr lang="en-US" sz="2400">
                <a:sym typeface="+mn-ea"/>
              </a:rPr>
              <a:t>(3) increased expression and function of the sarcolemmal Na+/Ca2+ exchanger </a:t>
            </a:r>
            <a:endParaRPr lang="en-US" sz="2400"/>
          </a:p>
          <a:p>
            <a:pPr lvl="0"/>
            <a:endParaRPr lang="en-US" sz="2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5" name="Picture 47107" descr="Abnormal Ca handling"/>
          <p:cNvPicPr>
            <a:picLocks noChangeAspect="1"/>
          </p:cNvPicPr>
          <p:nvPr/>
        </p:nvPicPr>
        <p:blipFill>
          <a:blip r:embed="rId1">
            <a:lum bright="6000" contrast="29999"/>
          </a:blip>
          <a:stretch>
            <a:fillRect/>
          </a:stretch>
        </p:blipFill>
        <p:spPr>
          <a:xfrm>
            <a:off x="1331913" y="188913"/>
            <a:ext cx="6840537" cy="492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9" name="Text Box 47108"/>
          <p:cNvSpPr txBox="1"/>
          <p:nvPr/>
        </p:nvSpPr>
        <p:spPr>
          <a:xfrm>
            <a:off x="323850" y="5300663"/>
            <a:ext cx="8783638" cy="15557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marR="0" defTabSz="914400" eaLnBrk="0" hangingPunct="0">
              <a:buClrTx/>
              <a:buSzTx/>
              <a:buFontTx/>
              <a:buNone/>
            </a:pPr>
            <a:r>
              <a:rPr kumimoji="0" lang="en-GB" altLang="x-none" sz="200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In normal conditions, the </a:t>
            </a:r>
            <a:r>
              <a:rPr kumimoji="0" sz="2000" kern="1200" cap="none" spc="0" normalizeH="0" baseline="0" noProof="1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ryanoid</a:t>
            </a:r>
            <a:r>
              <a:rPr kumimoji="0" sz="200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GB" altLang="x-none" sz="200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channel</a:t>
            </a:r>
            <a:r>
              <a:rPr kumimoji="0" sz="200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 in SR</a:t>
            </a:r>
            <a:r>
              <a:rPr kumimoji="0" lang="en-GB" altLang="x-none" sz="200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 is stabilized, but in heart </a:t>
            </a:r>
            <a:endParaRPr kumimoji="0" sz="200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  <a:p>
            <a:pPr marR="0" defTabSz="914400" eaLnBrk="0" hangingPunct="0">
              <a:buClrTx/>
              <a:buSzTx/>
              <a:buFontTx/>
              <a:buNone/>
            </a:pPr>
            <a:r>
              <a:rPr kumimoji="0" lang="en-GB" altLang="x-none" sz="200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failure</a:t>
            </a:r>
            <a:r>
              <a:rPr kumimoji="0" lang="en-GB" altLang="x-none" sz="280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GB" altLang="x-none" sz="200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abnormal calcium leak is </a:t>
            </a:r>
            <a:r>
              <a:rPr kumimoji="0" sz="200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i</a:t>
            </a:r>
            <a:r>
              <a:rPr kumimoji="0" lang="en-GB" altLang="x-none" sz="2000" kern="1200" cap="none" spc="0" normalizeH="0" baseline="0" noProof="1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nduced</a:t>
            </a:r>
            <a:r>
              <a:rPr kumimoji="0" sz="200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. </a:t>
            </a:r>
            <a:r>
              <a:rPr kumimoji="0" lang="en-GB" altLang="x-none" sz="200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In heart failure, channel gating is </a:t>
            </a:r>
            <a:endParaRPr kumimoji="0" sz="200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  <a:p>
            <a:pPr marR="0" defTabSz="914400" eaLnBrk="0" hangingPunct="0">
              <a:buClrTx/>
              <a:buSzTx/>
              <a:buFontTx/>
              <a:buNone/>
            </a:pPr>
            <a:r>
              <a:rPr kumimoji="0" lang="en-GB" altLang="x-none" sz="2000" kern="1200" cap="none" spc="0" normalizeH="0" baseline="0" noProof="1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hypersensitized</a:t>
            </a:r>
            <a:r>
              <a:rPr kumimoji="0" lang="en-GB" altLang="x-none" sz="200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 to calcium: at a lower concentration of calcium, the channel </a:t>
            </a:r>
            <a:endParaRPr kumimoji="0" sz="200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  <a:p>
            <a:pPr marR="0" defTabSz="914400" eaLnBrk="0" hangingPunct="0">
              <a:buClrTx/>
              <a:buSzTx/>
              <a:buFontTx/>
              <a:buNone/>
            </a:pPr>
            <a:r>
              <a:rPr kumimoji="0" lang="en-GB" altLang="x-none" sz="200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is more activated</a:t>
            </a:r>
            <a:r>
              <a:rPr kumimoji="0" sz="200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.</a:t>
            </a:r>
            <a:r>
              <a:rPr kumimoji="0" sz="280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 </a:t>
            </a:r>
            <a:endParaRPr kumimoji="0" sz="280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l"/>
            <a:r>
              <a:rPr lang="en-US"/>
              <a:t>Prolongation of the action potential </a:t>
            </a:r>
            <a:br>
              <a:rPr lang="en-US"/>
            </a:br>
            <a:r>
              <a:rPr lang="en-US"/>
              <a:t>duration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66720"/>
          </a:xfrm>
        </p:spPr>
        <p:txBody>
          <a:bodyPr/>
          <a:p>
            <a:r>
              <a:rPr lang="en-US" sz="2400"/>
              <a:t>Transient  outward potassium current (Ito) and the inward rectifier potassium current (Ik1) both are reduced in heart failure</a:t>
            </a:r>
            <a:endParaRPr lang="en-US" sz="2400"/>
          </a:p>
          <a:p>
            <a:r>
              <a:rPr lang="en-US" sz="2400"/>
              <a:t>Persistent activity of the sodium channel (</a:t>
            </a:r>
            <a:r>
              <a:rPr lang="en-US" sz="2400" b="1" u="sng">
                <a:solidFill>
                  <a:srgbClr val="FF0000"/>
                </a:solidFill>
              </a:rPr>
              <a:t>late sodium current</a:t>
            </a:r>
            <a:r>
              <a:rPr lang="en-US" sz="2400"/>
              <a:t>)&amp;increased inward Na+ current through the NCX--&gt; prolongs action potential </a:t>
            </a:r>
            <a:endParaRPr lang="en-US" sz="2400"/>
          </a:p>
          <a:p>
            <a:endParaRPr lang="en-US" sz="2400"/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457200" y="429291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/>
              <a:t>Abnormalities in Cytoskeletal Proteins</a:t>
            </a:r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en-US"/>
              <a:t>Beta-Adrenergic Desensitization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0000"/>
          </a:bodyPr>
          <a:p>
            <a:pPr>
              <a:lnSpc>
                <a:spcPct val="120000"/>
              </a:lnSpc>
            </a:pPr>
            <a:r>
              <a:rPr lang="en-US" sz="2400"/>
              <a:t>Reduction in beta-adrenergic receptor density</a:t>
            </a:r>
            <a:endParaRPr lang="en-US" sz="2400"/>
          </a:p>
          <a:p>
            <a:pPr>
              <a:lnSpc>
                <a:spcPct val="120000"/>
              </a:lnSpc>
            </a:pPr>
            <a:r>
              <a:rPr lang="en-US" sz="2400"/>
              <a:t>Isoproterenol-mediated adenyl cyclase stimulation</a:t>
            </a:r>
            <a:endParaRPr lang="en-US" sz="2400"/>
          </a:p>
          <a:p>
            <a:pPr>
              <a:lnSpc>
                <a:spcPct val="120000"/>
              </a:lnSpc>
            </a:pPr>
            <a:r>
              <a:rPr lang="en-US" sz="2400"/>
              <a:t>The contractile response to beta-adrenergic agonists</a:t>
            </a:r>
            <a:endParaRPr lang="en-US" sz="2400"/>
          </a:p>
          <a:p>
            <a:pPr>
              <a:lnSpc>
                <a:spcPct val="100000"/>
              </a:lnSpc>
            </a:pPr>
            <a:r>
              <a:rPr lang="en-US" sz="2400"/>
              <a:t>Increased βARK (GRK2) activity  contribute to the desensitization of both beta1 and beta2 receptors </a:t>
            </a:r>
            <a:endParaRPr lang="en-US" sz="2400"/>
          </a:p>
          <a:p>
            <a:pPr>
              <a:lnSpc>
                <a:spcPct val="120000"/>
              </a:lnSpc>
            </a:pPr>
            <a:r>
              <a:rPr lang="en-US" sz="2400"/>
              <a:t>Desensitization both beneficial and deleterious in HF</a:t>
            </a:r>
            <a:endParaRPr lang="en-US" sz="2400"/>
          </a:p>
          <a:p>
            <a:pPr>
              <a:lnSpc>
                <a:spcPct val="120000"/>
              </a:lnSpc>
            </a:pPr>
            <a:r>
              <a:rPr lang="en-US" sz="2400"/>
              <a:t>By reducing LV contractility, desensitization may be deleterious. </a:t>
            </a:r>
            <a:endParaRPr lang="en-US" sz="2400"/>
          </a:p>
          <a:p>
            <a:pPr>
              <a:lnSpc>
                <a:spcPct val="100000"/>
              </a:lnSpc>
            </a:pPr>
            <a:r>
              <a:rPr lang="en-US" sz="2400"/>
              <a:t>By reducing energy expenditure of myocardium and protecting the myocyte from the deleterious effects of sustained adrenergic stimulation-Beneficial</a:t>
            </a:r>
            <a:endParaRPr lang="en-US" sz="24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60" y="260033"/>
            <a:ext cx="8229600" cy="1143000"/>
          </a:xfrm>
        </p:spPr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Alterations in Left Ventricular Structure</a:t>
            </a:r>
            <a:endParaRPr lang="en-US"/>
          </a:p>
          <a:p>
            <a:r>
              <a:rPr lang="en-US" sz="2400"/>
              <a:t>Changes in the biology of the failing myocyte, largely responsible for the  progressive LV dilation and LV dysfunction that occur during cardiac  remodeling</a:t>
            </a:r>
            <a:endParaRPr lang="en-US" sz="2400"/>
          </a:p>
          <a:p>
            <a:endParaRPr lang="en-US" sz="2400"/>
          </a:p>
        </p:txBody>
      </p:sp>
      <p:pic>
        <p:nvPicPr>
          <p:cNvPr id="4" name="Content Placeholder 3" descr="Screenshot (127)"/>
          <p:cNvPicPr>
            <a:picLocks noChangeAspect="1"/>
          </p:cNvPicPr>
          <p:nvPr/>
        </p:nvPicPr>
        <p:blipFill>
          <a:blip r:embed="rId1"/>
          <a:srcRect l="34420" t="15111" r="48783" b="48792"/>
          <a:stretch>
            <a:fillRect/>
          </a:stretch>
        </p:blipFill>
        <p:spPr>
          <a:xfrm>
            <a:off x="1115695" y="3716655"/>
            <a:ext cx="2520315" cy="3096260"/>
          </a:xfrm>
          <a:prstGeom prst="rect">
            <a:avLst/>
          </a:prstGeom>
        </p:spPr>
      </p:pic>
      <p:pic>
        <p:nvPicPr>
          <p:cNvPr id="6" name="Content Placeholder 3" descr="Screenshot (127)"/>
          <p:cNvPicPr>
            <a:picLocks noChangeAspect="1"/>
          </p:cNvPicPr>
          <p:nvPr/>
        </p:nvPicPr>
        <p:blipFill>
          <a:blip r:embed="rId1"/>
          <a:srcRect l="52854" t="15111" r="30366" b="49236"/>
          <a:stretch>
            <a:fillRect/>
          </a:stretch>
        </p:blipFill>
        <p:spPr>
          <a:xfrm>
            <a:off x="5868035" y="3754755"/>
            <a:ext cx="2517775" cy="305816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923665" y="4436745"/>
            <a:ext cx="1728470" cy="129667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pPr algn="l"/>
            <a:r>
              <a:rPr lang="en-US" sz="280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sz="280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eft ventricular function is dependent on myocardial contractility, preload</a:t>
            </a:r>
            <a:r>
              <a:rPr lang="en-US" sz="280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80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afterload</a:t>
            </a:r>
            <a:endParaRPr sz="280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0000"/>
          </a:bodyPr>
          <a:p>
            <a:r>
              <a:rPr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Cardiac</a:t>
            </a:r>
            <a:r>
              <a:rPr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output</a:t>
            </a:r>
            <a:r>
              <a:rPr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(CO) = </a:t>
            </a:r>
            <a:r>
              <a:rPr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heart</a:t>
            </a:r>
            <a:r>
              <a:rPr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rate (HR) x </a:t>
            </a:r>
            <a:r>
              <a:rPr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stroke</a:t>
            </a:r>
            <a:r>
              <a:rPr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vol</a:t>
            </a:r>
            <a:r>
              <a:rPr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.(SV)</a:t>
            </a:r>
            <a:endParaRPr kumimoji="0" lang="en-GB" altLang="x-none" kern="1200" cap="none" spc="0" normalizeH="0" baseline="0" noProof="1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Control</a:t>
            </a:r>
            <a:r>
              <a:rPr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of</a:t>
            </a:r>
            <a:r>
              <a:rPr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HR:</a:t>
            </a:r>
            <a:endParaRPr kumimoji="0" lang="en-GB" altLang="x-none" kern="1200" cap="none" spc="0" normalizeH="0" baseline="0" noProof="1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x-none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autonomic nervous system</a:t>
            </a:r>
            <a:endParaRPr kumimoji="0" lang="en-GB" altLang="x-none" kern="1200" cap="none" spc="0" normalizeH="0" baseline="0" noProof="1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humoral</a:t>
            </a:r>
            <a:r>
              <a:rPr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control</a:t>
            </a:r>
            <a:r>
              <a:rPr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kumimoji="0" lang="en-GB" altLang="x-none" kern="1200" cap="none" spc="0" normalizeH="0" baseline="0" noProof="1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Control</a:t>
            </a:r>
            <a:r>
              <a:rPr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of</a:t>
            </a:r>
            <a:r>
              <a:rPr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SV: </a:t>
            </a:r>
            <a:endParaRPr kumimoji="0" lang="en-GB" altLang="x-none" kern="1200" cap="none" spc="0" normalizeH="0" baseline="0" noProof="1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1" defTabSz="914400" eaLnBrk="0" hangingPunct="0">
              <a:buClrTx/>
              <a:buSzTx/>
              <a:buFont typeface="Arial" panose="020B0604020202020204" pitchFamily="34" charset="0"/>
              <a:buChar char="•"/>
            </a:pPr>
            <a:r>
              <a:rPr lang="en-US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</a:t>
            </a:r>
            <a:r>
              <a:rPr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reload</a:t>
            </a:r>
            <a:r>
              <a:rPr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contractility</a:t>
            </a:r>
            <a:r>
              <a:rPr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afterload</a:t>
            </a:r>
            <a:r>
              <a:rPr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number</a:t>
            </a:r>
            <a:r>
              <a:rPr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and </a:t>
            </a:r>
            <a:r>
              <a:rPr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size</a:t>
            </a:r>
            <a:r>
              <a:rPr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of</a:t>
            </a:r>
            <a:r>
              <a:rPr lang="en-US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myocytes</a:t>
            </a:r>
            <a:r>
              <a:rPr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heart</a:t>
            </a:r>
            <a:r>
              <a:rPr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architecture</a:t>
            </a:r>
            <a:r>
              <a:rPr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synchronisation</a:t>
            </a:r>
            <a:r>
              <a:rPr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of</a:t>
            </a:r>
            <a:r>
              <a:rPr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function</a:t>
            </a:r>
            <a:r>
              <a:rPr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of</a:t>
            </a:r>
            <a:r>
              <a:rPr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</a:t>
            </a:r>
            <a:r>
              <a:rPr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atrias</a:t>
            </a:r>
            <a:r>
              <a:rPr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and</a:t>
            </a:r>
            <a:r>
              <a:rPr lang="en-US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ventricle</a:t>
            </a:r>
            <a:r>
              <a:rPr lang="en-US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endParaRPr lang="en-US" err="1"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l"/>
            <a:r>
              <a:rPr lang="sk-SK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Adaptive</a:t>
            </a:r>
            <a:r>
              <a:rPr lang="sk-SK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sk-SK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mechanisms</a:t>
            </a:r>
            <a:r>
              <a:rPr lang="sk-SK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sk-SK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of</a:t>
            </a:r>
            <a:r>
              <a:rPr lang="sk-SK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sk-SK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</a:t>
            </a:r>
            <a:r>
              <a:rPr lang="sk-SK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sk-SK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heart</a:t>
            </a:r>
            <a:r>
              <a:rPr lang="sk-SK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br>
              <a:rPr lang="sk-SK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 </a:t>
            </a:r>
            <a:r>
              <a:rPr lang="sk-SK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increased</a:t>
            </a:r>
            <a:r>
              <a:rPr lang="sk-SK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sk-SK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load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pPr eaLnBrk="0" hangingPunct="0"/>
            <a:r>
              <a:rPr lang="sk-SK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Frank - </a:t>
            </a:r>
            <a:r>
              <a:rPr lang="sk-SK" sz="240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Starling</a:t>
            </a:r>
            <a:r>
              <a:rPr lang="sk-SK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sk-SK" sz="240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mechanism</a:t>
            </a:r>
            <a:r>
              <a:rPr lang="en-US" altLang="sk-SK" sz="240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is the ability of the heart to change its contractile force and thus increase stroke volume due to elevated preload.</a:t>
            </a:r>
            <a:endParaRPr lang="en-US" altLang="sk-SK" sz="2400" err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eaLnBrk="0" hangingPunct="0"/>
            <a:r>
              <a:rPr lang="en-US" altLang="sk-SK" sz="240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There is no single Frank-Starling curve on which the ventricle operates. </a:t>
            </a:r>
            <a:endParaRPr lang="en-US" altLang="sk-SK" sz="2400" err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eaLnBrk="0" hangingPunct="0"/>
            <a:r>
              <a:rPr lang="en-US" altLang="sk-SK" sz="240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Instead, there is a family of curves, each of which is defined by the afterload and inotropic state of the heart.</a:t>
            </a:r>
            <a:endParaRPr lang="en-US" altLang="sk-SK" sz="2400" err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eaLnBrk="0" hangingPunct="0">
              <a:buNone/>
            </a:pPr>
            <a:endParaRPr lang="sk-SK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hangingPunct="0">
              <a:buNone/>
            </a:pPr>
            <a:endParaRPr lang="sk-SK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sk-SK" altLang="x-none" sz="2400" err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1" name="Text Box 46081"/>
          <p:cNvSpPr txBox="1"/>
          <p:nvPr/>
        </p:nvSpPr>
        <p:spPr>
          <a:xfrm>
            <a:off x="914400" y="285750"/>
            <a:ext cx="3098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endParaRPr lang="en-GB" altLang="x-none" sz="2800">
              <a:latin typeface="Tahoma" panose="020B0604030504040204" pitchFamily="34" charset="0"/>
            </a:endParaRPr>
          </a:p>
        </p:txBody>
      </p:sp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35560" y="4364990"/>
            <a:ext cx="3728720" cy="25355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Picture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5912485" y="4364990"/>
            <a:ext cx="3240405" cy="24549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6" name="Text Box 5125"/>
          <p:cNvSpPr txBox="1"/>
          <p:nvPr/>
        </p:nvSpPr>
        <p:spPr>
          <a:xfrm>
            <a:off x="320675" y="509588"/>
            <a:ext cx="142430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marR="0" defTabSz="914400" eaLnBrk="0" hangingPunct="0">
              <a:buClrTx/>
              <a:buSzTx/>
              <a:buFontTx/>
              <a:buNone/>
            </a:pPr>
            <a:r>
              <a:rPr kumimoji="0" sz="32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Preload</a:t>
            </a:r>
            <a:endParaRPr kumimoji="0" lang="en-GB" altLang="x-none" sz="3200" kern="1200" cap="none" spc="0" normalizeH="0" baseline="0" noProof="1" err="1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27" name="Text Box 5126"/>
          <p:cNvSpPr txBox="1"/>
          <p:nvPr/>
        </p:nvSpPr>
        <p:spPr>
          <a:xfrm>
            <a:off x="323850" y="1124585"/>
            <a:ext cx="8778875" cy="1529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marR="0" indent="-342900" defTabSz="914400" eaLnBrk="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kumimoji="0" sz="24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Stretching</a:t>
            </a:r>
            <a:r>
              <a:rPr kumimoji="0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kumimoji="0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myocardial</a:t>
            </a:r>
            <a:r>
              <a:rPr kumimoji="0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fibers</a:t>
            </a:r>
            <a:r>
              <a:rPr kumimoji="0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during</a:t>
            </a:r>
            <a:r>
              <a:rPr kumimoji="0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diastole by </a:t>
            </a:r>
            <a:r>
              <a:rPr kumimoji="0" sz="24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increasing</a:t>
            </a:r>
            <a:r>
              <a:rPr kumimoji="0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end-diastolic</a:t>
            </a:r>
            <a:r>
              <a:rPr kumimoji="0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volume</a:t>
            </a:r>
            <a:r>
              <a:rPr kumimoji="0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kumimoji="0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kumimoji="0" sz="24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force</a:t>
            </a:r>
            <a:r>
              <a:rPr kumimoji="0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</a:t>
            </a:r>
            <a:r>
              <a:rPr kumimoji="0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contraction</a:t>
            </a:r>
            <a:r>
              <a:rPr kumimoji="0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during</a:t>
            </a:r>
            <a:r>
              <a:rPr kumimoji="0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systole</a:t>
            </a:r>
            <a:r>
              <a:rPr kumimoji="0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sz="24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Starling´s</a:t>
            </a:r>
            <a:r>
              <a:rPr kumimoji="0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law</a:t>
            </a:r>
            <a:endParaRPr kumimoji="0" lang="en-GB" altLang="x-none" sz="2400" kern="1200" cap="none" spc="0" normalizeH="0" baseline="0" noProof="1" err="1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29" name="Text Box 5128"/>
          <p:cNvSpPr txBox="1"/>
          <p:nvPr/>
        </p:nvSpPr>
        <p:spPr>
          <a:xfrm>
            <a:off x="323533" y="2780348"/>
            <a:ext cx="8620125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marL="342900" marR="0" indent="-342900" defTabSz="914400" eaLnBrk="0" hangingPunct="0"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sz="24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0" sz="24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enous</a:t>
            </a:r>
            <a:r>
              <a:rPr kumimoji="0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return</a:t>
            </a:r>
            <a:r>
              <a:rPr kumimoji="0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</a:t>
            </a:r>
            <a:r>
              <a:rPr kumimoji="0" sz="24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kumimoji="0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heart</a:t>
            </a:r>
            <a:r>
              <a:rPr kumimoji="0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</a:t>
            </a:r>
            <a:r>
              <a:rPr kumimoji="0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important</a:t>
            </a:r>
            <a:r>
              <a:rPr kumimoji="0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kumimoji="0" lang="en-US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Influences </a:t>
            </a:r>
            <a:r>
              <a:rPr kumimoji="0" sz="24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end-diastolic</a:t>
            </a:r>
            <a:endParaRPr kumimoji="0" sz="2400" kern="1200" cap="none" spc="0" normalizeH="0" baseline="0" noProof="1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R="0" defTabSz="914400" eaLnBrk="0" hangingPunct="0">
              <a:buClrTx/>
              <a:buSzTx/>
              <a:buFontTx/>
              <a:buNone/>
            </a:pPr>
            <a:r>
              <a:rPr kumimoji="0" lang="en-US" sz="24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sz="24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volume</a:t>
            </a:r>
            <a:endParaRPr kumimoji="0" lang="en-GB" altLang="x-none" sz="2400" kern="1200" cap="none" spc="0" normalizeH="0" baseline="0" noProof="1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30" name="Text Box 5129"/>
          <p:cNvSpPr txBox="1"/>
          <p:nvPr/>
        </p:nvSpPr>
        <p:spPr>
          <a:xfrm>
            <a:off x="323850" y="3860800"/>
            <a:ext cx="828040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marR="0" indent="-342900" defTabSz="914400" eaLnBrk="0" hangingPunct="0"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sz="24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sz="24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tretching</a:t>
            </a:r>
            <a:r>
              <a:rPr kumimoji="0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</a:t>
            </a:r>
            <a:r>
              <a:rPr kumimoji="0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kumimoji="0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sarcomere</a:t>
            </a:r>
            <a:r>
              <a:rPr kumimoji="0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maximises</a:t>
            </a:r>
            <a:r>
              <a:rPr kumimoji="0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kumimoji="0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number</a:t>
            </a:r>
            <a:r>
              <a:rPr kumimoji="0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sz="2400" kern="1200" cap="none" spc="0" normalizeH="0" baseline="0" noProof="1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defTabSz="914400" eaLnBrk="0" hangingPunct="0">
              <a:buClrTx/>
              <a:buSzTx/>
              <a:buFontTx/>
              <a:buNone/>
            </a:pPr>
            <a:r>
              <a:rPr kumimoji="0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sz="24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</a:t>
            </a:r>
            <a:r>
              <a:rPr kumimoji="0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actin-myosin</a:t>
            </a:r>
            <a:r>
              <a:rPr kumimoji="0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bridges</a:t>
            </a:r>
            <a:r>
              <a:rPr kumimoji="0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24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older concept)</a:t>
            </a:r>
            <a:endParaRPr kumimoji="0" lang="en-US" sz="2400" kern="1200" cap="none" spc="0" normalizeH="0" baseline="0" noProof="1" err="1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defTabSz="914400" eaLnBrk="0" hangingPunct="0">
              <a:buClrTx/>
              <a:buSzTx/>
              <a:buFontTx/>
              <a:buNone/>
            </a:pPr>
            <a:endParaRPr kumimoji="0" lang="en-US" sz="2400" kern="1200" cap="none" spc="0" normalizeH="0" baseline="0" noProof="1" err="1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indent="-342900" defTabSz="914400" eaLnBrk="0" hangingPunct="0"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sz="24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Length-tension and Force-velocity</a:t>
            </a:r>
            <a:endParaRPr kumimoji="0" lang="en-US" sz="2400" kern="1200" cap="none" spc="0" normalizeH="0" baseline="0" noProof="1" err="1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31" name="Text Box 5130"/>
          <p:cNvSpPr txBox="1"/>
          <p:nvPr/>
        </p:nvSpPr>
        <p:spPr>
          <a:xfrm>
            <a:off x="2123440" y="5445125"/>
            <a:ext cx="453644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marR="0" defTabSz="914400" eaLnBrk="0" hangingPunct="0">
              <a:buClrTx/>
              <a:buSzTx/>
              <a:buFontTx/>
              <a:buNone/>
            </a:pPr>
            <a:r>
              <a:rPr kumimoji="0" lang="en-US" sz="24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kumimoji="0" sz="24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ptimal</a:t>
            </a:r>
            <a:r>
              <a:rPr kumimoji="0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sarcomere</a:t>
            </a:r>
            <a:r>
              <a:rPr kumimoji="0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length</a:t>
            </a:r>
            <a:r>
              <a:rPr kumimoji="0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</a:t>
            </a:r>
            <a:r>
              <a:rPr kumimoji="0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2.2 </a:t>
            </a:r>
            <a:r>
              <a:rPr kumimoji="0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GB" altLang="x-none" sz="2400" kern="1200" cap="none" spc="0" normalizeH="0" baseline="0" noProof="1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Ischemic heart disease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Myocarditis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Valvular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disease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Tachycardia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mellitus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disease related to congenital heart disease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sleep apnea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Excessive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 or alcohol use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Obesity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3" name="Picture 29697" descr="fig"/>
          <p:cNvPicPr>
            <a:picLocks noChangeAspect="1"/>
          </p:cNvPicPr>
          <p:nvPr/>
        </p:nvPicPr>
        <p:blipFill>
          <a:blip r:embed="rId1">
            <a:lum contrast="17998"/>
          </a:blip>
          <a:stretch>
            <a:fillRect/>
          </a:stretch>
        </p:blipFill>
        <p:spPr>
          <a:xfrm>
            <a:off x="-84455" y="332740"/>
            <a:ext cx="4991100" cy="59899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4" name="Picture 29698" descr="fig"/>
          <p:cNvPicPr>
            <a:picLocks noChangeAspect="1"/>
          </p:cNvPicPr>
          <p:nvPr/>
        </p:nvPicPr>
        <p:blipFill>
          <a:blip r:embed="rId2">
            <a:lum contrast="17998"/>
          </a:blip>
          <a:stretch>
            <a:fillRect/>
          </a:stretch>
        </p:blipFill>
        <p:spPr>
          <a:xfrm>
            <a:off x="4716145" y="332740"/>
            <a:ext cx="4537710" cy="5899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995" y="332740"/>
            <a:ext cx="8229600" cy="5851525"/>
          </a:xfrm>
        </p:spPr>
        <p:txBody>
          <a:bodyPr>
            <a:normAutofit/>
          </a:bodyPr>
          <a:p>
            <a:r>
              <a:rPr lang="en-US" sz="2400"/>
              <a:t>The loss of cardiac inotropy causes a downward shift in the Frank-Starling curve.</a:t>
            </a:r>
            <a:endParaRPr lang="en-US" sz="2400"/>
          </a:p>
          <a:p>
            <a:r>
              <a:rPr lang="en-US" sz="2400"/>
              <a:t>Results in a decrease in stroke volume and a compensatory rise in preload.</a:t>
            </a:r>
            <a:endParaRPr lang="en-US" sz="2400"/>
          </a:p>
          <a:p>
            <a:r>
              <a:rPr lang="en-US" sz="2400"/>
              <a:t>The rise in preload is a compensatory response that activates the Frank-Starling mechanism to help maintain stroke volume despite the loss of inotropy.</a:t>
            </a:r>
            <a:endParaRPr lang="en-US" sz="2400"/>
          </a:p>
          <a:p>
            <a:r>
              <a:rPr lang="en-US" sz="2400"/>
              <a:t> Ventricular remodeling occurs in chronic failure leading to anatomic dilation of the ventricle.</a:t>
            </a:r>
            <a:endParaRPr lang="en-US" sz="2400"/>
          </a:p>
        </p:txBody>
      </p:sp>
      <p:pic>
        <p:nvPicPr>
          <p:cNvPr id="102" name="Picture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5076190" y="4004945"/>
            <a:ext cx="4106545" cy="28784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Picture 102"/>
          <p:cNvPicPr/>
          <p:nvPr/>
        </p:nvPicPr>
        <p:blipFill>
          <a:blip r:embed="rId2"/>
          <a:stretch>
            <a:fillRect/>
          </a:stretch>
        </p:blipFill>
        <p:spPr>
          <a:xfrm>
            <a:off x="107950" y="3769360"/>
            <a:ext cx="3562350" cy="30626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ext Box 7169"/>
          <p:cNvSpPr txBox="1"/>
          <p:nvPr/>
        </p:nvSpPr>
        <p:spPr>
          <a:xfrm>
            <a:off x="457200" y="1127125"/>
            <a:ext cx="8382000" cy="10147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marR="0" defTabSz="914400" eaLnBrk="0" hangingPunct="0">
              <a:buClrTx/>
              <a:buSzTx/>
              <a:buFontTx/>
              <a:buNone/>
            </a:pPr>
            <a:r>
              <a:rPr kumimoji="0" sz="20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</a:t>
            </a:r>
            <a:r>
              <a:rPr kumimoji="0" sz="20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x-none" sz="20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expressed as tension which must be developed</a:t>
            </a:r>
            <a:r>
              <a:rPr kumimoji="0" sz="20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x-none" sz="20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the wall of ventricles during systole to open the </a:t>
            </a:r>
            <a:r>
              <a:rPr kumimoji="0" lang="en-GB" altLang="x-none" sz="20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semilunar</a:t>
            </a:r>
            <a:r>
              <a:rPr kumimoji="0" lang="en-GB" altLang="x-none" sz="20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valve</a:t>
            </a:r>
            <a:r>
              <a:rPr kumimoji="0" sz="20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lang="en-GB" altLang="x-none" sz="20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eject blood to</a:t>
            </a:r>
            <a:r>
              <a:rPr kumimoji="0" sz="20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aorta/</a:t>
            </a:r>
            <a:r>
              <a:rPr kumimoji="0" sz="20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pulmunary</a:t>
            </a:r>
            <a:r>
              <a:rPr kumimoji="0" sz="20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artery</a:t>
            </a:r>
            <a:endParaRPr kumimoji="0" lang="en-GB" altLang="x-none" sz="2000" kern="1200" cap="none" spc="0" normalizeH="0" baseline="0" noProof="1" err="1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71" name="Text Box 7170"/>
          <p:cNvSpPr txBox="1"/>
          <p:nvPr/>
        </p:nvSpPr>
        <p:spPr>
          <a:xfrm>
            <a:off x="428625" y="2411413"/>
            <a:ext cx="209296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marR="0" defTabSz="914400" eaLnBrk="0" hangingPunct="0">
              <a:buClrTx/>
              <a:buSzTx/>
              <a:buFontTx/>
              <a:buNone/>
            </a:pPr>
            <a:r>
              <a:rPr kumimoji="0" lang="en-GB" altLang="x-none" sz="2400" b="1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Laplace law:</a:t>
            </a:r>
            <a:endParaRPr kumimoji="0" lang="en-GB" altLang="x-none" sz="2400" b="1" kern="1200" cap="none" spc="0" normalizeH="0" baseline="0" noProof="1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73" name="Text Box 7172"/>
          <p:cNvSpPr txBox="1"/>
          <p:nvPr/>
        </p:nvSpPr>
        <p:spPr>
          <a:xfrm>
            <a:off x="500063" y="3003550"/>
            <a:ext cx="6583680" cy="11372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 anchorCtr="0">
            <a:spAutoFit/>
          </a:bodyPr>
          <a:p>
            <a:pPr marR="0" defTabSz="914400" eaLnBrk="0" hangingPunct="0">
              <a:buClrTx/>
              <a:buSzTx/>
              <a:buFontTx/>
              <a:buNone/>
            </a:pPr>
            <a:r>
              <a:rPr kumimoji="0" lang="en-GB" altLang="x-none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</a:t>
            </a:r>
            <a:r>
              <a:rPr kumimoji="0" lang="en-GB" altLang="x-none" sz="20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intraventricular</a:t>
            </a:r>
            <a:r>
              <a:rPr kumimoji="0" lang="en-GB" altLang="x-none" sz="20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pressure x radius of ventricle	</a:t>
            </a:r>
            <a:endParaRPr kumimoji="0" lang="en-GB" altLang="x-none" sz="2000" kern="1200" cap="none" spc="0" normalizeH="0" baseline="0" noProof="1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defTabSz="914400" eaLnBrk="0" hangingPunct="0">
              <a:buClrTx/>
              <a:buSzTx/>
              <a:buFontTx/>
              <a:buNone/>
            </a:pPr>
            <a:r>
              <a:rPr kumimoji="0" lang="en-US" altLang="en-GB" sz="20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</a:t>
            </a:r>
            <a:r>
              <a:rPr kumimoji="0" lang="en-GB" altLang="x-none" sz="20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 tension = --------------------------------------------------------</a:t>
            </a:r>
            <a:endParaRPr kumimoji="0" lang="en-GB" altLang="x-none" sz="2000" kern="1200" cap="none" spc="0" normalizeH="0" baseline="0" noProof="1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defTabSz="914400" eaLnBrk="0" hangingPunct="0">
              <a:buClrTx/>
              <a:buSzTx/>
              <a:buFontTx/>
              <a:buNone/>
            </a:pPr>
            <a:r>
              <a:rPr kumimoji="0" lang="en-GB" altLang="x-none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</a:t>
            </a:r>
            <a:r>
              <a:rPr kumimoji="0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GB" altLang="x-none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x</a:t>
            </a:r>
            <a:r>
              <a:rPr kumimoji="0" lang="en-GB" altLang="x-none" sz="20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ventricular wall thickness</a:t>
            </a:r>
            <a:r>
              <a:rPr kumimoji="0" lang="en-GB" altLang="x-none" sz="24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GB" altLang="x-none" sz="2400" kern="1200" cap="none" spc="0" normalizeH="0" baseline="0" noProof="1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74" name="Text Box 7173"/>
          <p:cNvSpPr txBox="1"/>
          <p:nvPr/>
        </p:nvSpPr>
        <p:spPr>
          <a:xfrm>
            <a:off x="441325" y="4392613"/>
            <a:ext cx="5585460" cy="101473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marR="0" defTabSz="914400" eaLnBrk="0" hangingPunct="0">
              <a:buClrTx/>
              <a:buSzTx/>
              <a:buFontTx/>
              <a:buNone/>
            </a:pPr>
            <a:r>
              <a:rPr kumimoji="0" lang="en-GB" altLang="x-none" sz="20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kumimoji="0" lang="en-GB" altLang="x-none" sz="20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x-none" sz="20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afterload</a:t>
            </a:r>
            <a:r>
              <a:rPr kumimoji="0" lang="en-GB" altLang="x-none" sz="20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due to </a:t>
            </a:r>
            <a:r>
              <a:rPr kumimoji="0" lang="en-US" altLang="en-GB" sz="20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GB" altLang="x-none" sz="20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elevation of arterial</a:t>
            </a:r>
            <a:r>
              <a:rPr kumimoji="0" sz="20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resistance</a:t>
            </a:r>
            <a:endParaRPr kumimoji="0" lang="en-GB" altLang="x-none" sz="2000" kern="1200" cap="none" spc="0" normalizeH="0" baseline="0" noProof="1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GB" altLang="x-none" sz="2000" i="0" u="none" strike="noStrike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</a:t>
            </a:r>
            <a:r>
              <a:rPr kumimoji="0" sz="2000" i="0" u="none" strike="noStrike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GB" altLang="x-none" sz="2000" i="0" u="none" strike="noStrike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GB" altLang="x-none" sz="2000" i="0" u="none" strike="noStrike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kumimoji="0" lang="en-GB" altLang="x-none" sz="2000" i="0" u="none" strike="noStrike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ventricular size</a:t>
            </a:r>
            <a:endParaRPr kumimoji="0" sz="2000" i="0" u="none" strike="noStrike" kern="1200" cap="none" spc="0" normalizeH="0" baseline="0" noProof="1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000" i="0" u="none" strike="noStrike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</a:t>
            </a:r>
            <a:endParaRPr kumimoji="0" lang="en-GB" altLang="x-none" sz="2000" i="0" u="none" strike="noStrike" kern="1200" cap="none" spc="0" normalizeH="0" baseline="0" noProof="1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175" name="Text Box 7174"/>
          <p:cNvSpPr txBox="1"/>
          <p:nvPr/>
        </p:nvSpPr>
        <p:spPr>
          <a:xfrm>
            <a:off x="457200" y="5589588"/>
            <a:ext cx="4874260" cy="101473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marR="0" defTabSz="914400" eaLnBrk="0" hangingPunct="0">
              <a:buClrTx/>
              <a:buSzTx/>
              <a:buFont typeface="Symbol" panose="05050102010706020507" pitchFamily="18" charset="2"/>
              <a:buNone/>
            </a:pPr>
            <a:r>
              <a:rPr kumimoji="0" lang="en-GB" altLang="x-none" sz="20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kumimoji="0" sz="20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GB" altLang="x-none" sz="20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afterload</a:t>
            </a:r>
            <a:r>
              <a:rPr kumimoji="0" lang="en-GB" altLang="x-none" sz="20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due to</a:t>
            </a:r>
            <a:r>
              <a:rPr kumimoji="0" lang="en-US" altLang="en-GB" sz="20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GB" altLang="x-none" sz="20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GB" altLang="x-none" sz="20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kumimoji="0" lang="en-GB" altLang="x-none" sz="20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arterial </a:t>
            </a:r>
            <a:r>
              <a:rPr kumimoji="0" sz="20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resistance</a:t>
            </a:r>
            <a:r>
              <a:rPr kumimoji="0" sz="20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sz="2000" kern="1200" cap="none" spc="0" normalizeH="0" baseline="0" noProof="1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defTabSz="914400" eaLnBrk="0" hangingPunct="0">
              <a:buClrTx/>
              <a:buSzTx/>
              <a:buFont typeface="Symbol" panose="05050102010706020507" pitchFamily="18" charset="2"/>
              <a:buNone/>
            </a:pPr>
            <a:r>
              <a:rPr kumimoji="0" sz="20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</a:t>
            </a:r>
            <a:r>
              <a:rPr kumimoji="0" lang="en-GB" altLang="x-none" sz="20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myocardial hypertrophy</a:t>
            </a:r>
            <a:endParaRPr kumimoji="0" sz="2000" kern="1200" cap="none" spc="0" normalizeH="0" baseline="0" noProof="1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defTabSz="914400" eaLnBrk="0" hangingPunct="0">
              <a:buClrTx/>
              <a:buSzTx/>
              <a:buFont typeface="Symbol" panose="05050102010706020507" pitchFamily="18" charset="2"/>
              <a:buNone/>
            </a:pPr>
            <a:r>
              <a:rPr kumimoji="0" sz="20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- </a:t>
            </a:r>
            <a:r>
              <a:rPr kumimoji="0" sz="20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 </a:t>
            </a:r>
            <a:r>
              <a:rPr kumimoji="0" sz="20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ventricular</a:t>
            </a:r>
            <a:r>
              <a:rPr kumimoji="0" sz="2000" kern="1200" cap="none" spc="0" normalizeH="0" baseline="0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sz="20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size</a:t>
            </a:r>
            <a:endParaRPr kumimoji="0" lang="en-GB" altLang="x-none" sz="2000" kern="1200" cap="none" spc="0" normalizeH="0" baseline="0" noProof="1" err="1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176" name="Text Box 7175"/>
          <p:cNvSpPr txBox="1"/>
          <p:nvPr/>
        </p:nvSpPr>
        <p:spPr>
          <a:xfrm>
            <a:off x="500380" y="476885"/>
            <a:ext cx="139954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marR="0" defTabSz="914400" eaLnBrk="0" hangingPunct="0">
              <a:buClrTx/>
              <a:buSzTx/>
              <a:buFontTx/>
              <a:buNone/>
            </a:pPr>
            <a:r>
              <a:rPr kumimoji="0" lang="en-GB" altLang="x-none" sz="2400" kern="1200" cap="none" spc="0" normalizeH="0" baseline="0" noProof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Afterload</a:t>
            </a:r>
            <a:endParaRPr kumimoji="0" lang="en-GB" altLang="x-none" sz="2400" kern="1200" cap="none" spc="0" normalizeH="0" baseline="0" noProof="1" err="1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l"/>
            <a:r>
              <a:rPr lang="en-GB" altLang="x-none" err="1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Pathophysiology</a:t>
            </a:r>
            <a:r>
              <a:rPr lang="en-GB" altLang="x-none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of diastolic heart failure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0000"/>
          </a:bodyPr>
          <a:p>
            <a:pPr marR="0" defTabSz="914400" eaLnBrk="0" hangingPunct="0">
              <a:buClrTx/>
              <a:buSzTx/>
              <a:buFont typeface="Symbol" panose="05050102010706020507" pitchFamily="18" charset="2"/>
              <a:buChar char="·"/>
            </a:pPr>
            <a:r>
              <a:rPr lang="en-US" altLang="en-GB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</a:t>
            </a:r>
            <a:r>
              <a:rPr lang="en-GB" altLang="x-none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entricular function is highly dependent upon preload </a:t>
            </a:r>
            <a:endParaRPr lang="en-GB" altLang="x-none"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R="0" defTabSz="914400" eaLnBrk="0" hangingPunct="0">
              <a:buClrTx/>
              <a:buSzTx/>
              <a:buFont typeface="Symbol" panose="05050102010706020507" pitchFamily="18" charset="2"/>
              <a:buChar char="·"/>
            </a:pPr>
            <a:r>
              <a:rPr lang="en-GB" altLang="x-none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Ventricular filling depends on the </a:t>
            </a:r>
            <a:r>
              <a:rPr lang="en-GB" altLang="x-none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venous return</a:t>
            </a:r>
            <a:r>
              <a:rPr lang="en-GB" altLang="x-none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and </a:t>
            </a:r>
            <a:r>
              <a:rPr lang="en-GB" altLang="x-none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compliance of the ventricle </a:t>
            </a:r>
            <a:r>
              <a:rPr lang="en-GB" altLang="x-none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during diastole</a:t>
            </a:r>
            <a:endParaRPr lang="en-GB" altLang="x-none"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R="0" defTabSz="914400" eaLnBrk="0" hangingPunct="0">
              <a:buClrTx/>
              <a:buSzTx/>
              <a:buFont typeface="Symbol" panose="05050102010706020507" pitchFamily="18" charset="2"/>
              <a:buChar char="·"/>
            </a:pPr>
            <a:r>
              <a:rPr lang="en-GB" altLang="x-none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 reduction in ventricular compliance, increases the slope of the ventricular EDPVR and results in less ventricular filling  and a greater end-diastolic pressure</a:t>
            </a:r>
            <a:endParaRPr lang="en-GB" altLang="x-none"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R="0" defTabSz="914400" eaLnBrk="0" hangingPunct="0">
              <a:buClrTx/>
              <a:buSzTx/>
              <a:buFont typeface="Symbol" panose="05050102010706020507" pitchFamily="18" charset="2"/>
              <a:buChar char="·"/>
            </a:pPr>
            <a:endParaRPr kumimoji="0" lang="en-GB" altLang="x-none" kern="1200" cap="none" spc="0" normalizeH="0" baseline="0" noProof="1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US"/>
          </a:p>
        </p:txBody>
      </p:sp>
      <p:pic>
        <p:nvPicPr>
          <p:cNvPr id="5" name="Content Placeholder 10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428490" y="1600200"/>
            <a:ext cx="4690110" cy="35490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A second mechanism that is non-anatomical, can also contribute to diastolic dysfunction: impaired ventricular relaxation (reduced lusitropy)</a:t>
            </a:r>
            <a:endParaRPr lang="en-US"/>
          </a:p>
          <a:p>
            <a:r>
              <a:rPr lang="en-US"/>
              <a:t>Leading to deleterious consequence of diastolic dysfunction is the rise in end-diastolic pressure</a:t>
            </a:r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l"/>
            <a:r>
              <a:rPr lang="en-US"/>
              <a:t>Mechanical Disadvantages Created by Left Ventricular Remodeling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20000"/>
          </a:bodyPr>
          <a:p>
            <a:r>
              <a:rPr lang="en-US"/>
              <a:t>Increased wall stress (afterload)</a:t>
            </a:r>
            <a:endParaRPr lang="en-US"/>
          </a:p>
          <a:p>
            <a:r>
              <a:rPr lang="en-US"/>
              <a:t>Afterload mismatch</a:t>
            </a:r>
            <a:endParaRPr lang="en-US"/>
          </a:p>
          <a:p>
            <a:r>
              <a:rPr lang="en-US"/>
              <a:t>Episodic subendocardial hypoperfusion</a:t>
            </a:r>
            <a:endParaRPr lang="en-US"/>
          </a:p>
          <a:p>
            <a:r>
              <a:rPr lang="en-US"/>
              <a:t>Increased oxygen utilization</a:t>
            </a:r>
            <a:endParaRPr lang="en-US"/>
          </a:p>
          <a:p>
            <a:r>
              <a:rPr lang="en-US"/>
              <a:t>Functional mitral regurgitation</a:t>
            </a:r>
            <a:endParaRPr lang="en-US"/>
          </a:p>
          <a:p>
            <a:r>
              <a:rPr lang="en-US"/>
              <a:t>Worsening hemodynamic overloading</a:t>
            </a:r>
            <a:endParaRPr lang="en-US"/>
          </a:p>
          <a:p>
            <a:r>
              <a:rPr lang="en-US"/>
              <a:t>A stretch-induced activation of maladaptive signal transduction pathways</a:t>
            </a:r>
            <a:endParaRPr lang="en-US"/>
          </a:p>
          <a:p>
            <a:r>
              <a:rPr lang="en-US"/>
              <a:t>Stretch-induced activation of maladaptive gene programs</a:t>
            </a:r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Thank you.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ACC/AHA Stages of HF</a:t>
            </a:r>
            <a:endParaRPr lang="en-IN" dirty="0"/>
          </a:p>
        </p:txBody>
      </p:sp>
      <p:pic>
        <p:nvPicPr>
          <p:cNvPr id="101" name="Content Placeholder 100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7200" y="1484630"/>
            <a:ext cx="8249285" cy="53232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Content Placeholder 5" descr="Screenshot (116)"/>
          <p:cNvPicPr>
            <a:picLocks noChangeAspect="1"/>
          </p:cNvPicPr>
          <p:nvPr>
            <p:ph sz="half" idx="2"/>
          </p:nvPr>
        </p:nvPicPr>
        <p:blipFill>
          <a:blip r:embed="rId2"/>
          <a:srcRect l="19513" t="46658" r="50173" b="35807"/>
          <a:stretch>
            <a:fillRect/>
          </a:stretch>
        </p:blipFill>
        <p:spPr>
          <a:xfrm>
            <a:off x="4644390" y="4796790"/>
            <a:ext cx="4371975" cy="189674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en-US"/>
              <a:t>Trajectory of Stage C HF</a:t>
            </a:r>
            <a:endParaRPr lang="en-US"/>
          </a:p>
        </p:txBody>
      </p:sp>
      <p:pic>
        <p:nvPicPr>
          <p:cNvPr id="102" name="Content Placeholder 101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7200" y="1484630"/>
            <a:ext cx="8229600" cy="45262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Classification of HF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8" y="1124744"/>
            <a:ext cx="9071992" cy="5436604"/>
          </a:xfrm>
        </p:spPr>
        <p:txBody>
          <a:bodyPr/>
          <a:lstStyle/>
          <a:p>
            <a:r>
              <a:rPr lang="en-US" sz="2800" dirty="0" smtClean="0"/>
              <a:t>Heart failure with reduced EF</a:t>
            </a:r>
            <a:endParaRPr lang="en-US" sz="2800" dirty="0" smtClean="0"/>
          </a:p>
          <a:p>
            <a:r>
              <a:rPr lang="en-US" sz="2800" dirty="0" smtClean="0"/>
              <a:t>Heart failure with mid range EF</a:t>
            </a:r>
            <a:endParaRPr lang="en-US" sz="2800" dirty="0" smtClean="0"/>
          </a:p>
          <a:p>
            <a:r>
              <a:rPr lang="en-US" sz="2800" dirty="0" smtClean="0"/>
              <a:t>Heart failure with preserved EF</a:t>
            </a:r>
            <a:endParaRPr lang="en-US" sz="2800" dirty="0" smtClean="0"/>
          </a:p>
          <a:p>
            <a:endParaRPr lang="en-IN" dirty="0"/>
          </a:p>
        </p:txBody>
      </p:sp>
      <p:pic>
        <p:nvPicPr>
          <p:cNvPr id="2052" name="Picture 4" descr="C:\Users\User\Desktop\types of hf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2636912"/>
            <a:ext cx="9144000" cy="306896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 7"/>
          <p:cNvSpPr/>
          <p:nvPr/>
        </p:nvSpPr>
        <p:spPr>
          <a:xfrm>
            <a:off x="4067944" y="6381328"/>
            <a:ext cx="165618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7308304" y="6381328"/>
            <a:ext cx="165618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72008" y="5734997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aseline="30000" dirty="0" err="1"/>
              <a:t>a</a:t>
            </a:r>
            <a:r>
              <a:rPr lang="en-US" dirty="0" err="1"/>
              <a:t>Signs</a:t>
            </a:r>
            <a:r>
              <a:rPr lang="en-US" dirty="0"/>
              <a:t> may not be present in the early stages of HF (especially in </a:t>
            </a:r>
            <a:r>
              <a:rPr lang="en-US" dirty="0" err="1"/>
              <a:t>HFpEF</a:t>
            </a:r>
            <a:r>
              <a:rPr lang="en-US" dirty="0"/>
              <a:t>) and in patients treated with </a:t>
            </a:r>
            <a:r>
              <a:rPr lang="en-US" dirty="0" smtClean="0"/>
              <a:t>diuretics. </a:t>
            </a:r>
            <a:r>
              <a:rPr lang="en-US" baseline="30000" dirty="0" err="1" smtClean="0"/>
              <a:t>b</a:t>
            </a:r>
            <a:r>
              <a:rPr lang="en-US" dirty="0" err="1" smtClean="0"/>
              <a:t>BNP</a:t>
            </a:r>
            <a:r>
              <a:rPr lang="en-US" dirty="0" smtClean="0"/>
              <a:t>&gt;35 </a:t>
            </a:r>
            <a:r>
              <a:rPr lang="en-US" dirty="0" err="1"/>
              <a:t>pg</a:t>
            </a:r>
            <a:r>
              <a:rPr lang="en-US" dirty="0"/>
              <a:t>/ml and/or NT-</a:t>
            </a:r>
            <a:r>
              <a:rPr lang="en-US" dirty="0" err="1"/>
              <a:t>proBNP</a:t>
            </a:r>
            <a:r>
              <a:rPr lang="en-US" dirty="0"/>
              <a:t>&gt;125 </a:t>
            </a:r>
            <a:r>
              <a:rPr lang="en-US" dirty="0" err="1"/>
              <a:t>pg</a:t>
            </a:r>
            <a:r>
              <a:rPr lang="en-US" dirty="0"/>
              <a:t>/</a:t>
            </a:r>
            <a:r>
              <a:rPr lang="en-US" dirty="0" err="1"/>
              <a:t>mL.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03" name="Content Placeholder 102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116205"/>
            <a:ext cx="9121140" cy="67106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12341</Words>
  <Application>WPS Presentation</Application>
  <PresentationFormat>On-screen Show (4:3)</PresentationFormat>
  <Paragraphs>349</Paragraphs>
  <Slides>56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56</vt:i4>
      </vt:variant>
    </vt:vector>
  </HeadingPairs>
  <TitlesOfParts>
    <vt:vector size="66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Tahoma</vt:lpstr>
      <vt:lpstr>Symbol</vt:lpstr>
      <vt:lpstr>Office Theme</vt:lpstr>
      <vt:lpstr>PATHOPHYSIOLOGY OF HEART FAILURE</vt:lpstr>
      <vt:lpstr>Definition </vt:lpstr>
      <vt:lpstr>Epidemiology</vt:lpstr>
      <vt:lpstr>PowerPoint 演示文稿</vt:lpstr>
      <vt:lpstr>Risk Factors</vt:lpstr>
      <vt:lpstr>ACC/AHA Stages of HF</vt:lpstr>
      <vt:lpstr>Trajectory of Stage C HF</vt:lpstr>
      <vt:lpstr>Classification of HF</vt:lpstr>
      <vt:lpstr>PowerPoint 演示文稿</vt:lpstr>
      <vt:lpstr>Pathophysiologic models of heart failure</vt:lpstr>
      <vt:lpstr>PowerPoint 演示文稿</vt:lpstr>
      <vt:lpstr>PowerPoint 演示文稿</vt:lpstr>
      <vt:lpstr>Activation of Sympathetic Nervous System</vt:lpstr>
      <vt:lpstr>Normal ANS</vt:lpstr>
      <vt:lpstr>Disordered ANS results in HF</vt:lpstr>
      <vt:lpstr>PowerPoint 演示文稿</vt:lpstr>
      <vt:lpstr>PowerPoint 演示文稿</vt:lpstr>
      <vt:lpstr>PowerPoint 演示文稿</vt:lpstr>
      <vt:lpstr>PowerPoint 演示文稿</vt:lpstr>
      <vt:lpstr>RAAS activation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Neurohormonal Alterations in the Peripheral Vasculature</vt:lpstr>
      <vt:lpstr>NITRIC OXIDE</vt:lpstr>
      <vt:lpstr>Cntd.</vt:lpstr>
      <vt:lpstr>Vasoconstricting Peptides in Heart Failure</vt:lpstr>
      <vt:lpstr>PowerPoint 演示文稿</vt:lpstr>
      <vt:lpstr>Neurohormonal Alterations of Renal Function</vt:lpstr>
      <vt:lpstr>NATRIURETIC PEPTIDE SYSTEM</vt:lpstr>
      <vt:lpstr>PowerPoint 演示文稿</vt:lpstr>
      <vt:lpstr>PowerPoint 演示文稿</vt:lpstr>
      <vt:lpstr>Beneficial effects of ANP'S</vt:lpstr>
      <vt:lpstr>Non cardiac cause of elevated BNP</vt:lpstr>
      <vt:lpstr>PowerPoint 演示文稿</vt:lpstr>
      <vt:lpstr>PowerPoint 演示文稿</vt:lpstr>
      <vt:lpstr>Cardiac Remodelling</vt:lpstr>
      <vt:lpstr>Left Ventricular Remodeling</vt:lpstr>
      <vt:lpstr>Alterations in Biology of Cardiac Myocyte</vt:lpstr>
      <vt:lpstr>Alterations in Excitation-Contraction Coupling</vt:lpstr>
      <vt:lpstr>PowerPoint 演示文稿</vt:lpstr>
      <vt:lpstr>Prolongation of the action potential  duration</vt:lpstr>
      <vt:lpstr>Beta-Adrenergic Desensitization</vt:lpstr>
      <vt:lpstr>PowerPoint 演示文稿</vt:lpstr>
      <vt:lpstr>Left ventricular function is dependent on myocardial contractility, preload and afterload</vt:lpstr>
      <vt:lpstr>Adaptive mechanisms of the heart  to increased load</vt:lpstr>
      <vt:lpstr>PowerPoint 演示文稿</vt:lpstr>
      <vt:lpstr>PowerPoint 演示文稿</vt:lpstr>
      <vt:lpstr>PowerPoint 演示文稿</vt:lpstr>
      <vt:lpstr>PowerPoint 演示文稿</vt:lpstr>
      <vt:lpstr>Pathophysiology of diastolic heart failure</vt:lpstr>
      <vt:lpstr>PowerPoint 演示文稿</vt:lpstr>
      <vt:lpstr>Mechanical Disadvantages Created by Left Ventricular Remodeling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PATHOPHYSIOLOGY OF HEART FAILURE</dc:title>
  <dc:creator>User</dc:creator>
  <cp:lastModifiedBy>MCH</cp:lastModifiedBy>
  <cp:revision>321</cp:revision>
  <dcterms:created xsi:type="dcterms:W3CDTF">2018-02-19T15:36:00Z</dcterms:created>
  <dcterms:modified xsi:type="dcterms:W3CDTF">2022-06-07T04:21:36Z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24FBB800E0C642E697289344DE586403</vt:lpwstr>
  </property>
  <property fmtid="{D5CDD505-2E9C-101B-9397-08002B2CF9AE}" pid="3" name="KSOProductBuildVer">
    <vt:lpwstr>1033-11.2.0.11130</vt:lpwstr>
  </property>
</Properties>
</file>