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7"/>
  </p:notesMasterIdLst>
  <p:sldIdLst>
    <p:sldId id="312" r:id="rId2"/>
    <p:sldId id="309" r:id="rId3"/>
    <p:sldId id="525" r:id="rId4"/>
    <p:sldId id="310" r:id="rId5"/>
    <p:sldId id="315" r:id="rId6"/>
    <p:sldId id="329" r:id="rId7"/>
    <p:sldId id="316" r:id="rId8"/>
    <p:sldId id="317" r:id="rId9"/>
    <p:sldId id="327" r:id="rId10"/>
    <p:sldId id="318" r:id="rId11"/>
    <p:sldId id="280" r:id="rId12"/>
    <p:sldId id="328" r:id="rId13"/>
    <p:sldId id="319" r:id="rId14"/>
    <p:sldId id="320" r:id="rId15"/>
    <p:sldId id="323" r:id="rId16"/>
    <p:sldId id="332" r:id="rId17"/>
    <p:sldId id="331" r:id="rId18"/>
    <p:sldId id="333" r:id="rId19"/>
    <p:sldId id="334" r:id="rId20"/>
    <p:sldId id="335" r:id="rId21"/>
    <p:sldId id="526" r:id="rId22"/>
    <p:sldId id="341" r:id="rId23"/>
    <p:sldId id="339" r:id="rId24"/>
    <p:sldId id="337" r:id="rId25"/>
    <p:sldId id="342" r:id="rId26"/>
    <p:sldId id="527" r:id="rId27"/>
    <p:sldId id="340" r:id="rId28"/>
    <p:sldId id="344" r:id="rId29"/>
    <p:sldId id="343" r:id="rId30"/>
    <p:sldId id="345" r:id="rId31"/>
    <p:sldId id="346" r:id="rId32"/>
    <p:sldId id="347" r:id="rId33"/>
    <p:sldId id="348" r:id="rId34"/>
    <p:sldId id="338" r:id="rId35"/>
    <p:sldId id="490" r:id="rId36"/>
    <p:sldId id="494" r:id="rId37"/>
    <p:sldId id="496" r:id="rId38"/>
    <p:sldId id="497" r:id="rId39"/>
    <p:sldId id="498" r:id="rId40"/>
    <p:sldId id="465" r:id="rId41"/>
    <p:sldId id="508" r:id="rId42"/>
    <p:sldId id="467" r:id="rId43"/>
    <p:sldId id="350" r:id="rId44"/>
    <p:sldId id="480" r:id="rId45"/>
    <p:sldId id="372" r:id="rId46"/>
    <p:sldId id="463" r:id="rId47"/>
    <p:sldId id="469" r:id="rId48"/>
    <p:sldId id="468" r:id="rId49"/>
    <p:sldId id="449" r:id="rId50"/>
    <p:sldId id="461" r:id="rId51"/>
    <p:sldId id="474" r:id="rId52"/>
    <p:sldId id="472" r:id="rId53"/>
    <p:sldId id="470" r:id="rId54"/>
    <p:sldId id="471" r:id="rId55"/>
    <p:sldId id="475" r:id="rId56"/>
    <p:sldId id="476" r:id="rId57"/>
    <p:sldId id="477" r:id="rId58"/>
    <p:sldId id="478" r:id="rId59"/>
    <p:sldId id="479" r:id="rId60"/>
    <p:sldId id="481" r:id="rId61"/>
    <p:sldId id="482" r:id="rId62"/>
    <p:sldId id="487" r:id="rId63"/>
    <p:sldId id="483" r:id="rId64"/>
    <p:sldId id="484" r:id="rId65"/>
    <p:sldId id="351" r:id="rId66"/>
    <p:sldId id="256" r:id="rId67"/>
    <p:sldId id="394" r:id="rId68"/>
    <p:sldId id="368" r:id="rId69"/>
    <p:sldId id="370" r:id="rId70"/>
    <p:sldId id="262" r:id="rId71"/>
    <p:sldId id="353" r:id="rId72"/>
    <p:sldId id="365" r:id="rId73"/>
    <p:sldId id="263" r:id="rId74"/>
    <p:sldId id="366" r:id="rId75"/>
    <p:sldId id="356" r:id="rId76"/>
    <p:sldId id="403" r:id="rId77"/>
    <p:sldId id="357" r:id="rId78"/>
    <p:sldId id="358" r:id="rId79"/>
    <p:sldId id="359" r:id="rId80"/>
    <p:sldId id="360" r:id="rId81"/>
    <p:sldId id="509" r:id="rId82"/>
    <p:sldId id="511" r:id="rId83"/>
    <p:sldId id="512" r:id="rId84"/>
    <p:sldId id="513" r:id="rId85"/>
    <p:sldId id="447" r:id="rId86"/>
    <p:sldId id="388" r:id="rId87"/>
    <p:sldId id="515" r:id="rId88"/>
    <p:sldId id="361" r:id="rId89"/>
    <p:sldId id="371" r:id="rId90"/>
    <p:sldId id="362" r:id="rId91"/>
    <p:sldId id="373" r:id="rId92"/>
    <p:sldId id="363" r:id="rId93"/>
    <p:sldId id="364" r:id="rId94"/>
    <p:sldId id="375" r:id="rId95"/>
    <p:sldId id="376" r:id="rId96"/>
    <p:sldId id="379" r:id="rId97"/>
    <p:sldId id="459" r:id="rId98"/>
    <p:sldId id="460" r:id="rId99"/>
    <p:sldId id="381" r:id="rId100"/>
    <p:sldId id="383" r:id="rId101"/>
    <p:sldId id="500" r:id="rId102"/>
    <p:sldId id="501" r:id="rId103"/>
    <p:sldId id="503" r:id="rId104"/>
    <p:sldId id="504" r:id="rId105"/>
    <p:sldId id="505" r:id="rId106"/>
    <p:sldId id="506" r:id="rId107"/>
    <p:sldId id="374" r:id="rId108"/>
    <p:sldId id="450" r:id="rId109"/>
    <p:sldId id="486" r:id="rId110"/>
    <p:sldId id="451" r:id="rId111"/>
    <p:sldId id="452" r:id="rId112"/>
    <p:sldId id="453" r:id="rId113"/>
    <p:sldId id="488" r:id="rId114"/>
    <p:sldId id="454" r:id="rId115"/>
    <p:sldId id="455" r:id="rId116"/>
    <p:sldId id="443" r:id="rId117"/>
    <p:sldId id="267" r:id="rId118"/>
    <p:sldId id="444" r:id="rId119"/>
    <p:sldId id="445" r:id="rId120"/>
    <p:sldId id="441" r:id="rId121"/>
    <p:sldId id="440" r:id="rId122"/>
    <p:sldId id="439" r:id="rId123"/>
    <p:sldId id="270" r:id="rId124"/>
    <p:sldId id="271" r:id="rId125"/>
    <p:sldId id="427" r:id="rId126"/>
    <p:sldId id="389" r:id="rId127"/>
    <p:sldId id="391" r:id="rId128"/>
    <p:sldId id="272" r:id="rId129"/>
    <p:sldId id="273" r:id="rId130"/>
    <p:sldId id="274" r:id="rId131"/>
    <p:sldId id="275" r:id="rId132"/>
    <p:sldId id="276" r:id="rId133"/>
    <p:sldId id="277" r:id="rId134"/>
    <p:sldId id="398" r:id="rId135"/>
    <p:sldId id="399" r:id="rId136"/>
    <p:sldId id="425" r:id="rId137"/>
    <p:sldId id="400" r:id="rId138"/>
    <p:sldId id="428" r:id="rId139"/>
    <p:sldId id="426" r:id="rId140"/>
    <p:sldId id="429" r:id="rId141"/>
    <p:sldId id="424" r:id="rId142"/>
    <p:sldId id="401" r:id="rId143"/>
    <p:sldId id="431" r:id="rId144"/>
    <p:sldId id="432" r:id="rId145"/>
    <p:sldId id="418" r:id="rId146"/>
    <p:sldId id="438" r:id="rId147"/>
    <p:sldId id="419" r:id="rId148"/>
    <p:sldId id="420" r:id="rId149"/>
    <p:sldId id="421" r:id="rId150"/>
    <p:sldId id="422" r:id="rId151"/>
    <p:sldId id="430" r:id="rId152"/>
    <p:sldId id="402" r:id="rId153"/>
    <p:sldId id="405" r:id="rId154"/>
    <p:sldId id="416" r:id="rId155"/>
    <p:sldId id="414" r:id="rId156"/>
    <p:sldId id="417" r:id="rId157"/>
    <p:sldId id="409" r:id="rId158"/>
    <p:sldId id="410" r:id="rId159"/>
    <p:sldId id="411" r:id="rId160"/>
    <p:sldId id="278" r:id="rId161"/>
    <p:sldId id="397" r:id="rId162"/>
    <p:sldId id="491" r:id="rId163"/>
    <p:sldId id="522" r:id="rId164"/>
    <p:sldId id="524" r:id="rId165"/>
    <p:sldId id="520" r:id="rId1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2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B0D43-1EB7-42A9-9228-1BEDE4063F8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245AD8-0DA8-4EAE-B78E-98F6BBAF7E25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Renal blood flow</a:t>
          </a:r>
        </a:p>
      </dgm:t>
    </dgm:pt>
    <dgm:pt modelId="{F53BF013-1876-44C5-BC43-2F778097E358}" type="parTrans" cxnId="{792BEF21-190B-4280-8224-3A9144BE0457}">
      <dgm:prSet/>
      <dgm:spPr/>
      <dgm:t>
        <a:bodyPr/>
        <a:lstStyle/>
        <a:p>
          <a:endParaRPr lang="en-US"/>
        </a:p>
      </dgm:t>
    </dgm:pt>
    <dgm:pt modelId="{C504B8B1-7575-4067-BEE4-415F6AE05B95}" type="sibTrans" cxnId="{792BEF21-190B-4280-8224-3A9144BE0457}">
      <dgm:prSet/>
      <dgm:spPr/>
      <dgm:t>
        <a:bodyPr/>
        <a:lstStyle/>
        <a:p>
          <a:endParaRPr lang="en-US"/>
        </a:p>
      </dgm:t>
    </dgm:pt>
    <dgm:pt modelId="{C767FC82-59AA-4D98-8A50-518A7D79661D}">
      <dgm:prSet phldrT="[Text]"/>
      <dgm:spPr/>
      <dgm:t>
        <a:bodyPr/>
        <a:lstStyle/>
        <a:p>
          <a:r>
            <a:rPr lang="en-US" dirty="0"/>
            <a:t>Increases by 30%</a:t>
          </a:r>
        </a:p>
      </dgm:t>
    </dgm:pt>
    <dgm:pt modelId="{AF3CD0DA-370A-463B-A3D6-5D75E8909E69}" type="parTrans" cxnId="{A1100557-9A4C-498E-98A9-BCED38476219}">
      <dgm:prSet/>
      <dgm:spPr/>
      <dgm:t>
        <a:bodyPr/>
        <a:lstStyle/>
        <a:p>
          <a:endParaRPr lang="en-US"/>
        </a:p>
      </dgm:t>
    </dgm:pt>
    <dgm:pt modelId="{FBD4B668-C25D-49A3-82FF-B48F16FEDE89}" type="sibTrans" cxnId="{A1100557-9A4C-498E-98A9-BCED38476219}">
      <dgm:prSet/>
      <dgm:spPr/>
      <dgm:t>
        <a:bodyPr/>
        <a:lstStyle/>
        <a:p>
          <a:endParaRPr lang="en-US"/>
        </a:p>
      </dgm:t>
    </dgm:pt>
    <dgm:pt modelId="{4DFFAB3F-F808-47AA-8ECD-3C34F6006E39}">
      <dgm:prSet phldrT="[Text]"/>
      <dgm:spPr/>
      <dgm:t>
        <a:bodyPr/>
        <a:lstStyle/>
        <a:p>
          <a:r>
            <a:rPr lang="en-US" dirty="0"/>
            <a:t>GFR increases by 30-50%</a:t>
          </a:r>
        </a:p>
      </dgm:t>
    </dgm:pt>
    <dgm:pt modelId="{6328692E-C6BE-4E5A-BA90-6FA569E573D2}" type="parTrans" cxnId="{5EA94BFD-0CC4-4802-B97C-7408B6B43891}">
      <dgm:prSet/>
      <dgm:spPr/>
      <dgm:t>
        <a:bodyPr/>
        <a:lstStyle/>
        <a:p>
          <a:endParaRPr lang="en-US"/>
        </a:p>
      </dgm:t>
    </dgm:pt>
    <dgm:pt modelId="{64D5F7B3-1FE8-43B8-96D2-489F8F88506A}" type="sibTrans" cxnId="{5EA94BFD-0CC4-4802-B97C-7408B6B43891}">
      <dgm:prSet/>
      <dgm:spPr/>
      <dgm:t>
        <a:bodyPr/>
        <a:lstStyle/>
        <a:p>
          <a:endParaRPr lang="en-US"/>
        </a:p>
      </dgm:t>
    </dgm:pt>
    <dgm:pt modelId="{B420DECB-5F1B-4831-9003-F313EF3B2FA5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Pulmonary blood flow</a:t>
          </a:r>
        </a:p>
      </dgm:t>
    </dgm:pt>
    <dgm:pt modelId="{91AD804B-31D2-490E-BA16-75F3D942C31B}" type="parTrans" cxnId="{CD45DBEA-E33B-4F1B-B50D-FA3EEC2CCC18}">
      <dgm:prSet/>
      <dgm:spPr/>
      <dgm:t>
        <a:bodyPr/>
        <a:lstStyle/>
        <a:p>
          <a:endParaRPr lang="en-US"/>
        </a:p>
      </dgm:t>
    </dgm:pt>
    <dgm:pt modelId="{B5616250-78CD-4BAA-864C-F5588728C03D}" type="sibTrans" cxnId="{CD45DBEA-E33B-4F1B-B50D-FA3EEC2CCC18}">
      <dgm:prSet/>
      <dgm:spPr/>
      <dgm:t>
        <a:bodyPr/>
        <a:lstStyle/>
        <a:p>
          <a:endParaRPr lang="en-US"/>
        </a:p>
      </dgm:t>
    </dgm:pt>
    <dgm:pt modelId="{F2860744-7950-41EE-B176-39277B2496C6}">
      <dgm:prSet phldrT="[Text]"/>
      <dgm:spPr/>
      <dgm:t>
        <a:bodyPr/>
        <a:lstStyle/>
        <a:p>
          <a:r>
            <a:rPr lang="en-US" dirty="0"/>
            <a:t>Increases by 30%</a:t>
          </a:r>
        </a:p>
      </dgm:t>
    </dgm:pt>
    <dgm:pt modelId="{87FD6438-E62C-4D9C-A0EA-7EFD922A08ED}" type="parTrans" cxnId="{60DBB465-585F-45C4-9412-5F9EE8E68696}">
      <dgm:prSet/>
      <dgm:spPr/>
      <dgm:t>
        <a:bodyPr/>
        <a:lstStyle/>
        <a:p>
          <a:endParaRPr lang="en-US"/>
        </a:p>
      </dgm:t>
    </dgm:pt>
    <dgm:pt modelId="{64C8FA12-EAF3-42A4-A329-1960B39FF905}" type="sibTrans" cxnId="{60DBB465-585F-45C4-9412-5F9EE8E68696}">
      <dgm:prSet/>
      <dgm:spPr/>
      <dgm:t>
        <a:bodyPr/>
        <a:lstStyle/>
        <a:p>
          <a:endParaRPr lang="en-US"/>
        </a:p>
      </dgm:t>
    </dgm:pt>
    <dgm:pt modelId="{2FD83EE0-1FFF-4D12-BFD0-E94EE29CF413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Uterus</a:t>
          </a:r>
        </a:p>
      </dgm:t>
    </dgm:pt>
    <dgm:pt modelId="{0F77CDC5-01C1-43DC-88BE-BD1610763859}" type="parTrans" cxnId="{B7421B18-7866-497D-A458-8F836603D5A4}">
      <dgm:prSet/>
      <dgm:spPr/>
      <dgm:t>
        <a:bodyPr/>
        <a:lstStyle/>
        <a:p>
          <a:endParaRPr lang="en-US"/>
        </a:p>
      </dgm:t>
    </dgm:pt>
    <dgm:pt modelId="{A7EBB1FE-EC82-42B2-9DFF-0EE447FC9121}" type="sibTrans" cxnId="{B7421B18-7866-497D-A458-8F836603D5A4}">
      <dgm:prSet/>
      <dgm:spPr/>
      <dgm:t>
        <a:bodyPr/>
        <a:lstStyle/>
        <a:p>
          <a:endParaRPr lang="en-US"/>
        </a:p>
      </dgm:t>
    </dgm:pt>
    <dgm:pt modelId="{76DBBD70-4151-4F62-84B2-9B93F175E36B}">
      <dgm:prSet phldrT="[Text]"/>
      <dgm:spPr/>
      <dgm:t>
        <a:bodyPr/>
        <a:lstStyle/>
        <a:p>
          <a:r>
            <a:rPr lang="en-US" dirty="0"/>
            <a:t>50 ml/min at 10 weeks</a:t>
          </a:r>
        </a:p>
      </dgm:t>
    </dgm:pt>
    <dgm:pt modelId="{AB13330A-BF87-4CD8-8768-126FE4326AD9}" type="parTrans" cxnId="{A6E18A86-459B-4E91-AF4A-ADF0FA51AA5B}">
      <dgm:prSet/>
      <dgm:spPr/>
      <dgm:t>
        <a:bodyPr/>
        <a:lstStyle/>
        <a:p>
          <a:endParaRPr lang="en-US"/>
        </a:p>
      </dgm:t>
    </dgm:pt>
    <dgm:pt modelId="{42A33F02-F6B2-4EF7-A112-3726E707B941}" type="sibTrans" cxnId="{A6E18A86-459B-4E91-AF4A-ADF0FA51AA5B}">
      <dgm:prSet/>
      <dgm:spPr/>
      <dgm:t>
        <a:bodyPr/>
        <a:lstStyle/>
        <a:p>
          <a:endParaRPr lang="en-US"/>
        </a:p>
      </dgm:t>
    </dgm:pt>
    <dgm:pt modelId="{AD2A5189-3488-4891-AD45-54FCC923748A}">
      <dgm:prSet phldrT="[Text]"/>
      <dgm:spPr/>
      <dgm:t>
        <a:bodyPr/>
        <a:lstStyle/>
        <a:p>
          <a:r>
            <a:rPr lang="en-US" dirty="0"/>
            <a:t>500 ml/min at term</a:t>
          </a:r>
        </a:p>
      </dgm:t>
    </dgm:pt>
    <dgm:pt modelId="{2AB856CD-4AD4-4230-BAFA-AAC6797C4DC0}" type="parTrans" cxnId="{DFFF766D-90B3-4ACA-B72C-1FB9C8E58B40}">
      <dgm:prSet/>
      <dgm:spPr/>
      <dgm:t>
        <a:bodyPr/>
        <a:lstStyle/>
        <a:p>
          <a:endParaRPr lang="en-US"/>
        </a:p>
      </dgm:t>
    </dgm:pt>
    <dgm:pt modelId="{090C1B5C-47DB-478D-BC8B-87A31864D9DC}" type="sibTrans" cxnId="{DFFF766D-90B3-4ACA-B72C-1FB9C8E58B40}">
      <dgm:prSet/>
      <dgm:spPr/>
      <dgm:t>
        <a:bodyPr/>
        <a:lstStyle/>
        <a:p>
          <a:endParaRPr lang="en-US"/>
        </a:p>
      </dgm:t>
    </dgm:pt>
    <dgm:pt modelId="{3AF22094-D441-45E4-9DAE-5786616591A2}" type="pres">
      <dgm:prSet presAssocID="{189B0D43-1EB7-42A9-9228-1BEDE4063F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FC91026-2A6C-4005-B4A2-9611AD9C4406}" type="pres">
      <dgm:prSet presAssocID="{AB245AD8-0DA8-4EAE-B78E-98F6BBAF7E25}" presName="composite" presStyleCnt="0"/>
      <dgm:spPr/>
    </dgm:pt>
    <dgm:pt modelId="{948F074A-4E4C-4EBE-83CC-37C27AC769CF}" type="pres">
      <dgm:prSet presAssocID="{AB245AD8-0DA8-4EAE-B78E-98F6BBAF7E2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97D59C-2653-4B02-A97F-E0F62424ADEE}" type="pres">
      <dgm:prSet presAssocID="{AB245AD8-0DA8-4EAE-B78E-98F6BBAF7E2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96F41D-1986-4C92-B309-1D463EA1F6CE}" type="pres">
      <dgm:prSet presAssocID="{C504B8B1-7575-4067-BEE4-415F6AE05B95}" presName="sp" presStyleCnt="0"/>
      <dgm:spPr/>
    </dgm:pt>
    <dgm:pt modelId="{1A56505E-6E48-4693-9F4E-01D74D8CA5BA}" type="pres">
      <dgm:prSet presAssocID="{B420DECB-5F1B-4831-9003-F313EF3B2FA5}" presName="composite" presStyleCnt="0"/>
      <dgm:spPr/>
    </dgm:pt>
    <dgm:pt modelId="{6EA22716-4331-4B4B-A387-02F192DDA92E}" type="pres">
      <dgm:prSet presAssocID="{B420DECB-5F1B-4831-9003-F313EF3B2F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AA7823-07B9-41A3-BF24-BAA3449F6A93}" type="pres">
      <dgm:prSet presAssocID="{B420DECB-5F1B-4831-9003-F313EF3B2F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ABAD08-C631-4D88-A3DA-6A4CDECAA568}" type="pres">
      <dgm:prSet presAssocID="{B5616250-78CD-4BAA-864C-F5588728C03D}" presName="sp" presStyleCnt="0"/>
      <dgm:spPr/>
    </dgm:pt>
    <dgm:pt modelId="{6281D3A4-AD1F-48B5-AAAF-523CDF1E6864}" type="pres">
      <dgm:prSet presAssocID="{2FD83EE0-1FFF-4D12-BFD0-E94EE29CF413}" presName="composite" presStyleCnt="0"/>
      <dgm:spPr/>
    </dgm:pt>
    <dgm:pt modelId="{F3EE1C5E-B6E5-4DBA-87BA-A4EEE4D9A599}" type="pres">
      <dgm:prSet presAssocID="{2FD83EE0-1FFF-4D12-BFD0-E94EE29CF4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6BDBB7-D593-4340-96CE-82E0C7333C2B}" type="pres">
      <dgm:prSet presAssocID="{2FD83EE0-1FFF-4D12-BFD0-E94EE29CF4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BFD4D7D-D656-47EB-9998-8EFCE88F37A7}" type="presOf" srcId="{AD2A5189-3488-4891-AD45-54FCC923748A}" destId="{126BDBB7-D593-4340-96CE-82E0C7333C2B}" srcOrd="0" destOrd="1" presId="urn:microsoft.com/office/officeart/2005/8/layout/chevron2"/>
    <dgm:cxn modelId="{A1100557-9A4C-498E-98A9-BCED38476219}" srcId="{AB245AD8-0DA8-4EAE-B78E-98F6BBAF7E25}" destId="{C767FC82-59AA-4D98-8A50-518A7D79661D}" srcOrd="0" destOrd="0" parTransId="{AF3CD0DA-370A-463B-A3D6-5D75E8909E69}" sibTransId="{FBD4B668-C25D-49A3-82FF-B48F16FEDE89}"/>
    <dgm:cxn modelId="{792BEF21-190B-4280-8224-3A9144BE0457}" srcId="{189B0D43-1EB7-42A9-9228-1BEDE4063F8D}" destId="{AB245AD8-0DA8-4EAE-B78E-98F6BBAF7E25}" srcOrd="0" destOrd="0" parTransId="{F53BF013-1876-44C5-BC43-2F778097E358}" sibTransId="{C504B8B1-7575-4067-BEE4-415F6AE05B95}"/>
    <dgm:cxn modelId="{D9225950-CF56-42DF-8D19-B9447E41E76D}" type="presOf" srcId="{189B0D43-1EB7-42A9-9228-1BEDE4063F8D}" destId="{3AF22094-D441-45E4-9DAE-5786616591A2}" srcOrd="0" destOrd="0" presId="urn:microsoft.com/office/officeart/2005/8/layout/chevron2"/>
    <dgm:cxn modelId="{5EA94BFD-0CC4-4802-B97C-7408B6B43891}" srcId="{AB245AD8-0DA8-4EAE-B78E-98F6BBAF7E25}" destId="{4DFFAB3F-F808-47AA-8ECD-3C34F6006E39}" srcOrd="1" destOrd="0" parTransId="{6328692E-C6BE-4E5A-BA90-6FA569E573D2}" sibTransId="{64D5F7B3-1FE8-43B8-96D2-489F8F88506A}"/>
    <dgm:cxn modelId="{CD45DBEA-E33B-4F1B-B50D-FA3EEC2CCC18}" srcId="{189B0D43-1EB7-42A9-9228-1BEDE4063F8D}" destId="{B420DECB-5F1B-4831-9003-F313EF3B2FA5}" srcOrd="1" destOrd="0" parTransId="{91AD804B-31D2-490E-BA16-75F3D942C31B}" sibTransId="{B5616250-78CD-4BAA-864C-F5588728C03D}"/>
    <dgm:cxn modelId="{DFFF766D-90B3-4ACA-B72C-1FB9C8E58B40}" srcId="{2FD83EE0-1FFF-4D12-BFD0-E94EE29CF413}" destId="{AD2A5189-3488-4891-AD45-54FCC923748A}" srcOrd="1" destOrd="0" parTransId="{2AB856CD-4AD4-4230-BAFA-AAC6797C4DC0}" sibTransId="{090C1B5C-47DB-478D-BC8B-87A31864D9DC}"/>
    <dgm:cxn modelId="{A6E18A86-459B-4E91-AF4A-ADF0FA51AA5B}" srcId="{2FD83EE0-1FFF-4D12-BFD0-E94EE29CF413}" destId="{76DBBD70-4151-4F62-84B2-9B93F175E36B}" srcOrd="0" destOrd="0" parTransId="{AB13330A-BF87-4CD8-8768-126FE4326AD9}" sibTransId="{42A33F02-F6B2-4EF7-A112-3726E707B941}"/>
    <dgm:cxn modelId="{B7421B18-7866-497D-A458-8F836603D5A4}" srcId="{189B0D43-1EB7-42A9-9228-1BEDE4063F8D}" destId="{2FD83EE0-1FFF-4D12-BFD0-E94EE29CF413}" srcOrd="2" destOrd="0" parTransId="{0F77CDC5-01C1-43DC-88BE-BD1610763859}" sibTransId="{A7EBB1FE-EC82-42B2-9DFF-0EE447FC9121}"/>
    <dgm:cxn modelId="{688D371C-879B-48CC-A284-5D7A42765658}" type="presOf" srcId="{C767FC82-59AA-4D98-8A50-518A7D79661D}" destId="{9897D59C-2653-4B02-A97F-E0F62424ADEE}" srcOrd="0" destOrd="0" presId="urn:microsoft.com/office/officeart/2005/8/layout/chevron2"/>
    <dgm:cxn modelId="{B4D5EA21-9584-4444-ACC2-46DEF8B939B3}" type="presOf" srcId="{B420DECB-5F1B-4831-9003-F313EF3B2FA5}" destId="{6EA22716-4331-4B4B-A387-02F192DDA92E}" srcOrd="0" destOrd="0" presId="urn:microsoft.com/office/officeart/2005/8/layout/chevron2"/>
    <dgm:cxn modelId="{EA49EF7A-9FBE-4D0E-A371-8D16FDDD1C20}" type="presOf" srcId="{4DFFAB3F-F808-47AA-8ECD-3C34F6006E39}" destId="{9897D59C-2653-4B02-A97F-E0F62424ADEE}" srcOrd="0" destOrd="1" presId="urn:microsoft.com/office/officeart/2005/8/layout/chevron2"/>
    <dgm:cxn modelId="{E8F5C614-688A-4A91-A70D-CFB60C27A6C7}" type="presOf" srcId="{76DBBD70-4151-4F62-84B2-9B93F175E36B}" destId="{126BDBB7-D593-4340-96CE-82E0C7333C2B}" srcOrd="0" destOrd="0" presId="urn:microsoft.com/office/officeart/2005/8/layout/chevron2"/>
    <dgm:cxn modelId="{DBCD33A4-4D87-41C7-BF1D-9D4DF184CB5E}" type="presOf" srcId="{AB245AD8-0DA8-4EAE-B78E-98F6BBAF7E25}" destId="{948F074A-4E4C-4EBE-83CC-37C27AC769CF}" srcOrd="0" destOrd="0" presId="urn:microsoft.com/office/officeart/2005/8/layout/chevron2"/>
    <dgm:cxn modelId="{DBEAFBB8-E8C4-49D8-A26F-3A8ABE664F2A}" type="presOf" srcId="{2FD83EE0-1FFF-4D12-BFD0-E94EE29CF413}" destId="{F3EE1C5E-B6E5-4DBA-87BA-A4EEE4D9A599}" srcOrd="0" destOrd="0" presId="urn:microsoft.com/office/officeart/2005/8/layout/chevron2"/>
    <dgm:cxn modelId="{E4380A50-1AA6-4855-B4AD-974685734442}" type="presOf" srcId="{F2860744-7950-41EE-B176-39277B2496C6}" destId="{37AA7823-07B9-41A3-BF24-BAA3449F6A93}" srcOrd="0" destOrd="0" presId="urn:microsoft.com/office/officeart/2005/8/layout/chevron2"/>
    <dgm:cxn modelId="{60DBB465-585F-45C4-9412-5F9EE8E68696}" srcId="{B420DECB-5F1B-4831-9003-F313EF3B2FA5}" destId="{F2860744-7950-41EE-B176-39277B2496C6}" srcOrd="0" destOrd="0" parTransId="{87FD6438-E62C-4D9C-A0EA-7EFD922A08ED}" sibTransId="{64C8FA12-EAF3-42A4-A329-1960B39FF905}"/>
    <dgm:cxn modelId="{620758A9-E405-446E-86ED-B87F8ADC03D8}" type="presParOf" srcId="{3AF22094-D441-45E4-9DAE-5786616591A2}" destId="{5FC91026-2A6C-4005-B4A2-9611AD9C4406}" srcOrd="0" destOrd="0" presId="urn:microsoft.com/office/officeart/2005/8/layout/chevron2"/>
    <dgm:cxn modelId="{EA047B35-83A7-4F48-993F-88F7888376B6}" type="presParOf" srcId="{5FC91026-2A6C-4005-B4A2-9611AD9C4406}" destId="{948F074A-4E4C-4EBE-83CC-37C27AC769CF}" srcOrd="0" destOrd="0" presId="urn:microsoft.com/office/officeart/2005/8/layout/chevron2"/>
    <dgm:cxn modelId="{BB658561-2416-4313-A171-5D699C852607}" type="presParOf" srcId="{5FC91026-2A6C-4005-B4A2-9611AD9C4406}" destId="{9897D59C-2653-4B02-A97F-E0F62424ADEE}" srcOrd="1" destOrd="0" presId="urn:microsoft.com/office/officeart/2005/8/layout/chevron2"/>
    <dgm:cxn modelId="{A61CF447-FE0B-4DA7-A123-302126700696}" type="presParOf" srcId="{3AF22094-D441-45E4-9DAE-5786616591A2}" destId="{CA96F41D-1986-4C92-B309-1D463EA1F6CE}" srcOrd="1" destOrd="0" presId="urn:microsoft.com/office/officeart/2005/8/layout/chevron2"/>
    <dgm:cxn modelId="{5B6047EB-CB53-4ED4-B935-00F50DEA9BB7}" type="presParOf" srcId="{3AF22094-D441-45E4-9DAE-5786616591A2}" destId="{1A56505E-6E48-4693-9F4E-01D74D8CA5BA}" srcOrd="2" destOrd="0" presId="urn:microsoft.com/office/officeart/2005/8/layout/chevron2"/>
    <dgm:cxn modelId="{69E383F3-8F08-4340-9BE6-70C22BF3E8B3}" type="presParOf" srcId="{1A56505E-6E48-4693-9F4E-01D74D8CA5BA}" destId="{6EA22716-4331-4B4B-A387-02F192DDA92E}" srcOrd="0" destOrd="0" presId="urn:microsoft.com/office/officeart/2005/8/layout/chevron2"/>
    <dgm:cxn modelId="{3D693979-351F-4271-B908-2702E0BCE25E}" type="presParOf" srcId="{1A56505E-6E48-4693-9F4E-01D74D8CA5BA}" destId="{37AA7823-07B9-41A3-BF24-BAA3449F6A93}" srcOrd="1" destOrd="0" presId="urn:microsoft.com/office/officeart/2005/8/layout/chevron2"/>
    <dgm:cxn modelId="{D295CB40-4C94-49A5-9FAC-9B243BFA3F68}" type="presParOf" srcId="{3AF22094-D441-45E4-9DAE-5786616591A2}" destId="{E7ABAD08-C631-4D88-A3DA-6A4CDECAA568}" srcOrd="3" destOrd="0" presId="urn:microsoft.com/office/officeart/2005/8/layout/chevron2"/>
    <dgm:cxn modelId="{85FA5588-91AA-48AA-BB72-793737B6E11E}" type="presParOf" srcId="{3AF22094-D441-45E4-9DAE-5786616591A2}" destId="{6281D3A4-AD1F-48B5-AAAF-523CDF1E6864}" srcOrd="4" destOrd="0" presId="urn:microsoft.com/office/officeart/2005/8/layout/chevron2"/>
    <dgm:cxn modelId="{D16BDA81-C142-4A82-9A95-FD94A14E3D24}" type="presParOf" srcId="{6281D3A4-AD1F-48B5-AAAF-523CDF1E6864}" destId="{F3EE1C5E-B6E5-4DBA-87BA-A4EEE4D9A599}" srcOrd="0" destOrd="0" presId="urn:microsoft.com/office/officeart/2005/8/layout/chevron2"/>
    <dgm:cxn modelId="{96A9FAC3-86B4-4BD0-AD42-B4E7F2DA3657}" type="presParOf" srcId="{6281D3A4-AD1F-48B5-AAAF-523CDF1E6864}" destId="{126BDBB7-D593-4340-96CE-82E0C7333C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E0CAC-3999-4E21-9E3E-FC8EDC61B54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C6F4F9E-50A4-4AE8-96A6-D110EE04A8E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000" dirty="0"/>
            <a:t>Physiologic </a:t>
          </a:r>
          <a:r>
            <a:rPr lang="en-IN" sz="2000" dirty="0" err="1"/>
            <a:t>hypervolemia</a:t>
          </a:r>
          <a:r>
            <a:rPr lang="en-IN" sz="2000" dirty="0"/>
            <a:t>  </a:t>
          </a:r>
        </a:p>
        <a:p>
          <a:r>
            <a:rPr lang="en-IN" sz="2000" dirty="0"/>
            <a:t>↑HR during pregnancy </a:t>
          </a:r>
        </a:p>
      </dgm:t>
    </dgm:pt>
    <dgm:pt modelId="{24472931-0B7D-4E74-B89A-88A4B832CC57}" type="parTrans" cxnId="{B0EED072-8D87-46E4-8976-42230BC1DD15}">
      <dgm:prSet/>
      <dgm:spPr/>
      <dgm:t>
        <a:bodyPr/>
        <a:lstStyle/>
        <a:p>
          <a:endParaRPr lang="en-IN"/>
        </a:p>
      </dgm:t>
    </dgm:pt>
    <dgm:pt modelId="{F17C8F71-00B7-4493-8950-CFB375AF113C}" type="sibTrans" cxnId="{B0EED072-8D87-46E4-8976-42230BC1DD15}">
      <dgm:prSet/>
      <dgm:spPr/>
      <dgm:t>
        <a:bodyPr/>
        <a:lstStyle/>
        <a:p>
          <a:endParaRPr lang="en-IN"/>
        </a:p>
      </dgm:t>
    </dgm:pt>
    <dgm:pt modelId="{71D865A8-5E2C-4C2D-B6EE-25A62C496EC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IN" sz="2000" dirty="0"/>
            <a:t>↑ </a:t>
          </a:r>
          <a:r>
            <a:rPr lang="en-IN" sz="2000" dirty="0" err="1"/>
            <a:t>transmitral</a:t>
          </a:r>
          <a:r>
            <a:rPr lang="en-IN" sz="2000" dirty="0"/>
            <a:t> gradient and LAP </a:t>
          </a:r>
        </a:p>
      </dgm:t>
    </dgm:pt>
    <dgm:pt modelId="{89036CC5-6982-4A93-B82F-59083192EC20}" type="parTrans" cxnId="{923AD515-C4B2-418D-A4A7-42D8DC8F7811}">
      <dgm:prSet/>
      <dgm:spPr>
        <a:ln>
          <a:solidFill>
            <a:srgbClr val="FF0000"/>
          </a:solidFill>
        </a:ln>
      </dgm:spPr>
      <dgm:t>
        <a:bodyPr/>
        <a:lstStyle/>
        <a:p>
          <a:endParaRPr lang="en-IN"/>
        </a:p>
      </dgm:t>
    </dgm:pt>
    <dgm:pt modelId="{7368E682-63BE-4C29-A366-F0D2CB65C145}" type="sibTrans" cxnId="{923AD515-C4B2-418D-A4A7-42D8DC8F7811}">
      <dgm:prSet/>
      <dgm:spPr/>
      <dgm:t>
        <a:bodyPr/>
        <a:lstStyle/>
        <a:p>
          <a:endParaRPr lang="en-IN"/>
        </a:p>
      </dgm:t>
    </dgm:pt>
    <dgm:pt modelId="{54EF3041-99A4-4470-A440-B0FBF85B0177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000" dirty="0"/>
            <a:t>Uterine contraction </a:t>
          </a:r>
        </a:p>
      </dgm:t>
    </dgm:pt>
    <dgm:pt modelId="{B03A631C-B7B7-44F5-B14D-5C771922FD0F}" type="parTrans" cxnId="{2C4DCA42-BF2B-46CA-9C38-1982680AC2B3}">
      <dgm:prSet/>
      <dgm:spPr/>
      <dgm:t>
        <a:bodyPr/>
        <a:lstStyle/>
        <a:p>
          <a:endParaRPr lang="en-IN"/>
        </a:p>
      </dgm:t>
    </dgm:pt>
    <dgm:pt modelId="{6B98E343-44AF-4CC1-9599-C95BA75A1D0D}" type="sibTrans" cxnId="{2C4DCA42-BF2B-46CA-9C38-1982680AC2B3}">
      <dgm:prSet/>
      <dgm:spPr/>
      <dgm:t>
        <a:bodyPr/>
        <a:lstStyle/>
        <a:p>
          <a:endParaRPr lang="en-IN"/>
        </a:p>
      </dgm:t>
    </dgm:pt>
    <dgm:pt modelId="{153B725F-8D65-4545-A264-E4822A79CDF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IN" sz="2000" dirty="0"/>
            <a:t>↑ risk of pulmonary congestion or pulmonary </a:t>
          </a:r>
          <a:r>
            <a:rPr lang="en-IN" sz="2000" dirty="0" err="1"/>
            <a:t>edema</a:t>
          </a:r>
          <a:endParaRPr lang="en-IN" sz="2000" dirty="0"/>
        </a:p>
      </dgm:t>
    </dgm:pt>
    <dgm:pt modelId="{F8CC0602-A66B-4DB2-9AE4-BB616E95B367}" type="parTrans" cxnId="{9C1075C5-54D8-4E42-9AAD-70CB5E58BA1F}">
      <dgm:prSet/>
      <dgm:spPr/>
      <dgm:t>
        <a:bodyPr/>
        <a:lstStyle/>
        <a:p>
          <a:endParaRPr lang="en-IN"/>
        </a:p>
      </dgm:t>
    </dgm:pt>
    <dgm:pt modelId="{F6A29056-E476-463D-8A29-A179F56DBC29}" type="sibTrans" cxnId="{9C1075C5-54D8-4E42-9AAD-70CB5E58BA1F}">
      <dgm:prSet/>
      <dgm:spPr/>
      <dgm:t>
        <a:bodyPr/>
        <a:lstStyle/>
        <a:p>
          <a:endParaRPr lang="en-IN"/>
        </a:p>
      </dgm:t>
    </dgm:pt>
    <dgm:pt modelId="{9890DC50-321F-4AD8-9E5B-F216F2FBEBA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000" dirty="0"/>
            <a:t>Increased </a:t>
          </a:r>
          <a:r>
            <a:rPr lang="en-IN" sz="2000" dirty="0" err="1"/>
            <a:t>atrial</a:t>
          </a:r>
          <a:r>
            <a:rPr lang="en-IN" sz="2000" dirty="0"/>
            <a:t> irritability and </a:t>
          </a:r>
          <a:r>
            <a:rPr lang="en-IN" sz="2000" dirty="0" err="1"/>
            <a:t>hypercoagulability</a:t>
          </a:r>
          <a:r>
            <a:rPr lang="en-IN" sz="2000" dirty="0"/>
            <a:t> </a:t>
          </a:r>
        </a:p>
      </dgm:t>
    </dgm:pt>
    <dgm:pt modelId="{265023F4-B2BA-448F-A602-31D3580F7958}" type="parTrans" cxnId="{4ECFC366-7D79-4E15-861E-C38AD004DF2F}">
      <dgm:prSet/>
      <dgm:spPr/>
      <dgm:t>
        <a:bodyPr/>
        <a:lstStyle/>
        <a:p>
          <a:endParaRPr lang="en-IN"/>
        </a:p>
      </dgm:t>
    </dgm:pt>
    <dgm:pt modelId="{CA193D19-6115-4DB1-9959-D77480E25FF7}" type="sibTrans" cxnId="{4ECFC366-7D79-4E15-861E-C38AD004DF2F}">
      <dgm:prSet/>
      <dgm:spPr/>
      <dgm:t>
        <a:bodyPr/>
        <a:lstStyle/>
        <a:p>
          <a:endParaRPr lang="en-IN"/>
        </a:p>
      </dgm:t>
    </dgm:pt>
    <dgm:pt modelId="{80C42A88-73BA-4415-8CB2-E12A1331E7D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IN" sz="1600" dirty="0" err="1"/>
            <a:t>Autotransfusion</a:t>
          </a:r>
          <a:r>
            <a:rPr lang="en-IN" sz="1600" dirty="0"/>
            <a:t> of venous return from the lower extremities </a:t>
          </a:r>
        </a:p>
      </dgm:t>
    </dgm:pt>
    <dgm:pt modelId="{BD9659D0-72FC-4651-BDF0-C75B6EAEFB08}" type="parTrans" cxnId="{BBF413C5-1513-43AA-A4FE-13F9E9FDF65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IN"/>
        </a:p>
      </dgm:t>
    </dgm:pt>
    <dgm:pt modelId="{F90E4242-7031-43F2-A71E-F4901741D2D7}" type="sibTrans" cxnId="{BBF413C5-1513-43AA-A4FE-13F9E9FDF65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IN"/>
        </a:p>
      </dgm:t>
    </dgm:pt>
    <dgm:pt modelId="{151A2DB5-3414-4DD6-9E7D-4CAB03978E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Atrial</a:t>
          </a:r>
          <a:r>
            <a:rPr lang="en-US" sz="2000" dirty="0"/>
            <a:t> fibrillation           LA clot </a:t>
          </a:r>
          <a:endParaRPr lang="en-IN" sz="2000" dirty="0"/>
        </a:p>
      </dgm:t>
    </dgm:pt>
    <dgm:pt modelId="{39B9E76A-562C-47A8-A26B-3F9FAE902C2D}" type="parTrans" cxnId="{829E3EC2-68AF-4D2C-82A3-3BE325C09AB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IN"/>
        </a:p>
      </dgm:t>
    </dgm:pt>
    <dgm:pt modelId="{7CB79291-6DB8-4D95-927A-CF4835E5D38E}" type="sibTrans" cxnId="{829E3EC2-68AF-4D2C-82A3-3BE325C09AB7}">
      <dgm:prSet/>
      <dgm:spPr/>
      <dgm:t>
        <a:bodyPr/>
        <a:lstStyle/>
        <a:p>
          <a:endParaRPr lang="en-IN"/>
        </a:p>
      </dgm:t>
    </dgm:pt>
    <dgm:pt modelId="{BC38F29F-84D7-40AC-AC28-E347DC02B88B}" type="pres">
      <dgm:prSet presAssocID="{C41E0CAC-3999-4E21-9E3E-FC8EDC61B5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EDBBDA9-6675-43E8-BCE3-53B949511CDC}" type="pres">
      <dgm:prSet presAssocID="{1C6F4F9E-50A4-4AE8-96A6-D110EE04A8E2}" presName="vertFlow" presStyleCnt="0"/>
      <dgm:spPr/>
    </dgm:pt>
    <dgm:pt modelId="{177724EB-8365-449E-826B-6D0D8A8F6CD3}" type="pres">
      <dgm:prSet presAssocID="{1C6F4F9E-50A4-4AE8-96A6-D110EE04A8E2}" presName="header" presStyleLbl="node1" presStyleIdx="0" presStyleCnt="3" custScaleY="190415"/>
      <dgm:spPr/>
      <dgm:t>
        <a:bodyPr/>
        <a:lstStyle/>
        <a:p>
          <a:endParaRPr lang="en-IN"/>
        </a:p>
      </dgm:t>
    </dgm:pt>
    <dgm:pt modelId="{FF567051-2CD4-4E4B-8BB8-72FAA5E581F2}" type="pres">
      <dgm:prSet presAssocID="{89036CC5-6982-4A93-B82F-59083192EC20}" presName="parTrans" presStyleLbl="sibTrans2D1" presStyleIdx="0" presStyleCnt="4"/>
      <dgm:spPr/>
      <dgm:t>
        <a:bodyPr/>
        <a:lstStyle/>
        <a:p>
          <a:endParaRPr lang="en-IN"/>
        </a:p>
      </dgm:t>
    </dgm:pt>
    <dgm:pt modelId="{9F83D727-3C47-47F1-8987-B38327412F0C}" type="pres">
      <dgm:prSet presAssocID="{71D865A8-5E2C-4C2D-B6EE-25A62C496EC5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5E28B8-7FC1-48D1-87B3-BFAB5604D985}" type="pres">
      <dgm:prSet presAssocID="{1C6F4F9E-50A4-4AE8-96A6-D110EE04A8E2}" presName="hSp" presStyleCnt="0"/>
      <dgm:spPr/>
    </dgm:pt>
    <dgm:pt modelId="{76317821-AD7D-4C5A-9EC9-7582165490A7}" type="pres">
      <dgm:prSet presAssocID="{54EF3041-99A4-4470-A440-B0FBF85B0177}" presName="vertFlow" presStyleCnt="0"/>
      <dgm:spPr/>
    </dgm:pt>
    <dgm:pt modelId="{175602E3-4598-48FF-BEFE-ED4AE2D4F75A}" type="pres">
      <dgm:prSet presAssocID="{54EF3041-99A4-4470-A440-B0FBF85B0177}" presName="header" presStyleLbl="node1" presStyleIdx="1" presStyleCnt="3" custScaleY="179823"/>
      <dgm:spPr/>
      <dgm:t>
        <a:bodyPr/>
        <a:lstStyle/>
        <a:p>
          <a:endParaRPr lang="en-IN"/>
        </a:p>
      </dgm:t>
    </dgm:pt>
    <dgm:pt modelId="{5FA7206B-3053-4FEB-AA85-48D3CC7CC2C3}" type="pres">
      <dgm:prSet presAssocID="{BD9659D0-72FC-4651-BDF0-C75B6EAEFB08}" presName="parTrans" presStyleLbl="sibTrans2D1" presStyleIdx="1" presStyleCnt="4"/>
      <dgm:spPr/>
      <dgm:t>
        <a:bodyPr/>
        <a:lstStyle/>
        <a:p>
          <a:endParaRPr lang="en-IN"/>
        </a:p>
      </dgm:t>
    </dgm:pt>
    <dgm:pt modelId="{107CC7D8-892C-4A6B-B912-9F1D0FA944F7}" type="pres">
      <dgm:prSet presAssocID="{80C42A88-73BA-4415-8CB2-E12A1331E7D0}" presName="child" presStyleLbl="alignAccFollowNode1" presStyleIdx="1" presStyleCnt="4" custScaleY="10570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20034D-BFEB-4FAF-B7BD-9FA9B28F3832}" type="pres">
      <dgm:prSet presAssocID="{F90E4242-7031-43F2-A71E-F4901741D2D7}" presName="sibTrans" presStyleLbl="sibTrans2D1" presStyleIdx="2" presStyleCnt="4" custAng="218414" custScaleY="128147" custLinFactNeighborX="5962"/>
      <dgm:spPr/>
      <dgm:t>
        <a:bodyPr/>
        <a:lstStyle/>
        <a:p>
          <a:endParaRPr lang="en-IN"/>
        </a:p>
      </dgm:t>
    </dgm:pt>
    <dgm:pt modelId="{66627402-010B-4B02-9C56-D0C9E46A07EF}" type="pres">
      <dgm:prSet presAssocID="{153B725F-8D65-4545-A264-E4822A79CDF5}" presName="child" presStyleLbl="alignAccFollowNode1" presStyleIdx="2" presStyleCnt="4" custScaleY="212040" custLinFactY="33390" custLinFactNeighborX="40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010E96-BEC6-421B-85A4-1198B270FC16}" type="pres">
      <dgm:prSet presAssocID="{54EF3041-99A4-4470-A440-B0FBF85B0177}" presName="hSp" presStyleCnt="0"/>
      <dgm:spPr/>
    </dgm:pt>
    <dgm:pt modelId="{277EE3AD-73CF-42A3-B8D6-9F41C08559E3}" type="pres">
      <dgm:prSet presAssocID="{9890DC50-321F-4AD8-9E5B-F216F2FBEBAF}" presName="vertFlow" presStyleCnt="0"/>
      <dgm:spPr/>
    </dgm:pt>
    <dgm:pt modelId="{DFFFFF23-A8C3-4782-8277-4ED281FA878D}" type="pres">
      <dgm:prSet presAssocID="{9890DC50-321F-4AD8-9E5B-F216F2FBEBAF}" presName="header" presStyleLbl="node1" presStyleIdx="2" presStyleCnt="3" custScaleY="173451"/>
      <dgm:spPr/>
      <dgm:t>
        <a:bodyPr/>
        <a:lstStyle/>
        <a:p>
          <a:endParaRPr lang="en-IN"/>
        </a:p>
      </dgm:t>
    </dgm:pt>
    <dgm:pt modelId="{09336989-4D07-4927-BC4A-58A684209C41}" type="pres">
      <dgm:prSet presAssocID="{39B9E76A-562C-47A8-A26B-3F9FAE902C2D}" presName="parTrans" presStyleLbl="sibTrans2D1" presStyleIdx="3" presStyleCnt="4"/>
      <dgm:spPr/>
      <dgm:t>
        <a:bodyPr/>
        <a:lstStyle/>
        <a:p>
          <a:endParaRPr lang="en-IN"/>
        </a:p>
      </dgm:t>
    </dgm:pt>
    <dgm:pt modelId="{BE32A881-FA80-4C2F-8169-AB5BD63CCD15}" type="pres">
      <dgm:prSet presAssocID="{151A2DB5-3414-4DD6-9E7D-4CAB03978E0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0B280E9-E879-4322-94B3-13F8865DB152}" type="presOf" srcId="{39B9E76A-562C-47A8-A26B-3F9FAE902C2D}" destId="{09336989-4D07-4927-BC4A-58A684209C41}" srcOrd="0" destOrd="0" presId="urn:microsoft.com/office/officeart/2005/8/layout/lProcess1"/>
    <dgm:cxn modelId="{C51CA825-24DE-44F9-BDE3-802E0EB48201}" type="presOf" srcId="{9890DC50-321F-4AD8-9E5B-F216F2FBEBAF}" destId="{DFFFFF23-A8C3-4782-8277-4ED281FA878D}" srcOrd="0" destOrd="0" presId="urn:microsoft.com/office/officeart/2005/8/layout/lProcess1"/>
    <dgm:cxn modelId="{46335545-AC1B-4A61-80C3-C2DC352D7C54}" type="presOf" srcId="{54EF3041-99A4-4470-A440-B0FBF85B0177}" destId="{175602E3-4598-48FF-BEFE-ED4AE2D4F75A}" srcOrd="0" destOrd="0" presId="urn:microsoft.com/office/officeart/2005/8/layout/lProcess1"/>
    <dgm:cxn modelId="{5BD84E23-D4D7-460F-9266-C6F9C7AA8B29}" type="presOf" srcId="{153B725F-8D65-4545-A264-E4822A79CDF5}" destId="{66627402-010B-4B02-9C56-D0C9E46A07EF}" srcOrd="0" destOrd="0" presId="urn:microsoft.com/office/officeart/2005/8/layout/lProcess1"/>
    <dgm:cxn modelId="{9C1075C5-54D8-4E42-9AAD-70CB5E58BA1F}" srcId="{54EF3041-99A4-4470-A440-B0FBF85B0177}" destId="{153B725F-8D65-4545-A264-E4822A79CDF5}" srcOrd="1" destOrd="0" parTransId="{F8CC0602-A66B-4DB2-9AE4-BB616E95B367}" sibTransId="{F6A29056-E476-463D-8A29-A179F56DBC29}"/>
    <dgm:cxn modelId="{165FC9CD-AA1A-430E-9E86-C6CB8EA5ECFA}" type="presOf" srcId="{1C6F4F9E-50A4-4AE8-96A6-D110EE04A8E2}" destId="{177724EB-8365-449E-826B-6D0D8A8F6CD3}" srcOrd="0" destOrd="0" presId="urn:microsoft.com/office/officeart/2005/8/layout/lProcess1"/>
    <dgm:cxn modelId="{4ECFC366-7D79-4E15-861E-C38AD004DF2F}" srcId="{C41E0CAC-3999-4E21-9E3E-FC8EDC61B543}" destId="{9890DC50-321F-4AD8-9E5B-F216F2FBEBAF}" srcOrd="2" destOrd="0" parTransId="{265023F4-B2BA-448F-A602-31D3580F7958}" sibTransId="{CA193D19-6115-4DB1-9959-D77480E25FF7}"/>
    <dgm:cxn modelId="{45E443A5-FF46-4DA2-BE3E-03ACBC4D1762}" type="presOf" srcId="{151A2DB5-3414-4DD6-9E7D-4CAB03978E08}" destId="{BE32A881-FA80-4C2F-8169-AB5BD63CCD15}" srcOrd="0" destOrd="0" presId="urn:microsoft.com/office/officeart/2005/8/layout/lProcess1"/>
    <dgm:cxn modelId="{B8C762DD-99A1-44B3-8D7A-A7AFBE03A824}" type="presOf" srcId="{89036CC5-6982-4A93-B82F-59083192EC20}" destId="{FF567051-2CD4-4E4B-8BB8-72FAA5E581F2}" srcOrd="0" destOrd="0" presId="urn:microsoft.com/office/officeart/2005/8/layout/lProcess1"/>
    <dgm:cxn modelId="{CB089C45-DDC3-4D3D-9A13-2C3B7B54FF99}" type="presOf" srcId="{71D865A8-5E2C-4C2D-B6EE-25A62C496EC5}" destId="{9F83D727-3C47-47F1-8987-B38327412F0C}" srcOrd="0" destOrd="0" presId="urn:microsoft.com/office/officeart/2005/8/layout/lProcess1"/>
    <dgm:cxn modelId="{002D557B-774A-4C51-8CB5-555C91D5DF25}" type="presOf" srcId="{BD9659D0-72FC-4651-BDF0-C75B6EAEFB08}" destId="{5FA7206B-3053-4FEB-AA85-48D3CC7CC2C3}" srcOrd="0" destOrd="0" presId="urn:microsoft.com/office/officeart/2005/8/layout/lProcess1"/>
    <dgm:cxn modelId="{0B48311B-2E52-4076-B5F4-7AF2D6546D2B}" type="presOf" srcId="{F90E4242-7031-43F2-A71E-F4901741D2D7}" destId="{4120034D-BFEB-4FAF-B7BD-9FA9B28F3832}" srcOrd="0" destOrd="0" presId="urn:microsoft.com/office/officeart/2005/8/layout/lProcess1"/>
    <dgm:cxn modelId="{63DBE7DD-5123-49C6-B241-2A32B2FE37FF}" type="presOf" srcId="{80C42A88-73BA-4415-8CB2-E12A1331E7D0}" destId="{107CC7D8-892C-4A6B-B912-9F1D0FA944F7}" srcOrd="0" destOrd="0" presId="urn:microsoft.com/office/officeart/2005/8/layout/lProcess1"/>
    <dgm:cxn modelId="{BBF413C5-1513-43AA-A4FE-13F9E9FDF650}" srcId="{54EF3041-99A4-4470-A440-B0FBF85B0177}" destId="{80C42A88-73BA-4415-8CB2-E12A1331E7D0}" srcOrd="0" destOrd="0" parTransId="{BD9659D0-72FC-4651-BDF0-C75B6EAEFB08}" sibTransId="{F90E4242-7031-43F2-A71E-F4901741D2D7}"/>
    <dgm:cxn modelId="{B0EED072-8D87-46E4-8976-42230BC1DD15}" srcId="{C41E0CAC-3999-4E21-9E3E-FC8EDC61B543}" destId="{1C6F4F9E-50A4-4AE8-96A6-D110EE04A8E2}" srcOrd="0" destOrd="0" parTransId="{24472931-0B7D-4E74-B89A-88A4B832CC57}" sibTransId="{F17C8F71-00B7-4493-8950-CFB375AF113C}"/>
    <dgm:cxn modelId="{247E742E-32C8-4967-941F-A3441570BA6A}" type="presOf" srcId="{C41E0CAC-3999-4E21-9E3E-FC8EDC61B543}" destId="{BC38F29F-84D7-40AC-AC28-E347DC02B88B}" srcOrd="0" destOrd="0" presId="urn:microsoft.com/office/officeart/2005/8/layout/lProcess1"/>
    <dgm:cxn modelId="{2C4DCA42-BF2B-46CA-9C38-1982680AC2B3}" srcId="{C41E0CAC-3999-4E21-9E3E-FC8EDC61B543}" destId="{54EF3041-99A4-4470-A440-B0FBF85B0177}" srcOrd="1" destOrd="0" parTransId="{B03A631C-B7B7-44F5-B14D-5C771922FD0F}" sibTransId="{6B98E343-44AF-4CC1-9599-C95BA75A1D0D}"/>
    <dgm:cxn modelId="{923AD515-C4B2-418D-A4A7-42D8DC8F7811}" srcId="{1C6F4F9E-50A4-4AE8-96A6-D110EE04A8E2}" destId="{71D865A8-5E2C-4C2D-B6EE-25A62C496EC5}" srcOrd="0" destOrd="0" parTransId="{89036CC5-6982-4A93-B82F-59083192EC20}" sibTransId="{7368E682-63BE-4C29-A366-F0D2CB65C145}"/>
    <dgm:cxn modelId="{829E3EC2-68AF-4D2C-82A3-3BE325C09AB7}" srcId="{9890DC50-321F-4AD8-9E5B-F216F2FBEBAF}" destId="{151A2DB5-3414-4DD6-9E7D-4CAB03978E08}" srcOrd="0" destOrd="0" parTransId="{39B9E76A-562C-47A8-A26B-3F9FAE902C2D}" sibTransId="{7CB79291-6DB8-4D95-927A-CF4835E5D38E}"/>
    <dgm:cxn modelId="{CB704732-10DC-4644-A8F4-D39A39C7E132}" type="presParOf" srcId="{BC38F29F-84D7-40AC-AC28-E347DC02B88B}" destId="{6EDBBDA9-6675-43E8-BCE3-53B949511CDC}" srcOrd="0" destOrd="0" presId="urn:microsoft.com/office/officeart/2005/8/layout/lProcess1"/>
    <dgm:cxn modelId="{88803EE9-8ED8-4A54-B0AC-3E36123E6190}" type="presParOf" srcId="{6EDBBDA9-6675-43E8-BCE3-53B949511CDC}" destId="{177724EB-8365-449E-826B-6D0D8A8F6CD3}" srcOrd="0" destOrd="0" presId="urn:microsoft.com/office/officeart/2005/8/layout/lProcess1"/>
    <dgm:cxn modelId="{D8646B95-1DDF-4FCF-8B88-7E7B43955E74}" type="presParOf" srcId="{6EDBBDA9-6675-43E8-BCE3-53B949511CDC}" destId="{FF567051-2CD4-4E4B-8BB8-72FAA5E581F2}" srcOrd="1" destOrd="0" presId="urn:microsoft.com/office/officeart/2005/8/layout/lProcess1"/>
    <dgm:cxn modelId="{42E8BFB6-D7AF-4815-9512-87C004F4E9C2}" type="presParOf" srcId="{6EDBBDA9-6675-43E8-BCE3-53B949511CDC}" destId="{9F83D727-3C47-47F1-8987-B38327412F0C}" srcOrd="2" destOrd="0" presId="urn:microsoft.com/office/officeart/2005/8/layout/lProcess1"/>
    <dgm:cxn modelId="{810FCFA1-7B49-4151-A57C-A6DEA9083E3E}" type="presParOf" srcId="{BC38F29F-84D7-40AC-AC28-E347DC02B88B}" destId="{7E5E28B8-7FC1-48D1-87B3-BFAB5604D985}" srcOrd="1" destOrd="0" presId="urn:microsoft.com/office/officeart/2005/8/layout/lProcess1"/>
    <dgm:cxn modelId="{FA70B117-562D-4099-B663-00B0144A5403}" type="presParOf" srcId="{BC38F29F-84D7-40AC-AC28-E347DC02B88B}" destId="{76317821-AD7D-4C5A-9EC9-7582165490A7}" srcOrd="2" destOrd="0" presId="urn:microsoft.com/office/officeart/2005/8/layout/lProcess1"/>
    <dgm:cxn modelId="{3C80F9F0-824F-41A7-95D5-00920B9F8484}" type="presParOf" srcId="{76317821-AD7D-4C5A-9EC9-7582165490A7}" destId="{175602E3-4598-48FF-BEFE-ED4AE2D4F75A}" srcOrd="0" destOrd="0" presId="urn:microsoft.com/office/officeart/2005/8/layout/lProcess1"/>
    <dgm:cxn modelId="{25875B00-23FA-45A2-B2ED-719B75545083}" type="presParOf" srcId="{76317821-AD7D-4C5A-9EC9-7582165490A7}" destId="{5FA7206B-3053-4FEB-AA85-48D3CC7CC2C3}" srcOrd="1" destOrd="0" presId="urn:microsoft.com/office/officeart/2005/8/layout/lProcess1"/>
    <dgm:cxn modelId="{B488DF75-B816-4432-AB12-CBB9621E5E5F}" type="presParOf" srcId="{76317821-AD7D-4C5A-9EC9-7582165490A7}" destId="{107CC7D8-892C-4A6B-B912-9F1D0FA944F7}" srcOrd="2" destOrd="0" presId="urn:microsoft.com/office/officeart/2005/8/layout/lProcess1"/>
    <dgm:cxn modelId="{D0300E33-B0AA-4F94-95BE-11F96797A740}" type="presParOf" srcId="{76317821-AD7D-4C5A-9EC9-7582165490A7}" destId="{4120034D-BFEB-4FAF-B7BD-9FA9B28F3832}" srcOrd="3" destOrd="0" presId="urn:microsoft.com/office/officeart/2005/8/layout/lProcess1"/>
    <dgm:cxn modelId="{AD19050A-F528-4342-9A63-6445907EFFAC}" type="presParOf" srcId="{76317821-AD7D-4C5A-9EC9-7582165490A7}" destId="{66627402-010B-4B02-9C56-D0C9E46A07EF}" srcOrd="4" destOrd="0" presId="urn:microsoft.com/office/officeart/2005/8/layout/lProcess1"/>
    <dgm:cxn modelId="{BC9B78A7-A6CD-4B07-9183-FAB3038E564C}" type="presParOf" srcId="{BC38F29F-84D7-40AC-AC28-E347DC02B88B}" destId="{A6010E96-BEC6-421B-85A4-1198B270FC16}" srcOrd="3" destOrd="0" presId="urn:microsoft.com/office/officeart/2005/8/layout/lProcess1"/>
    <dgm:cxn modelId="{672F3D70-5569-4B3E-87EF-3A1194688AA3}" type="presParOf" srcId="{BC38F29F-84D7-40AC-AC28-E347DC02B88B}" destId="{277EE3AD-73CF-42A3-B8D6-9F41C08559E3}" srcOrd="4" destOrd="0" presId="urn:microsoft.com/office/officeart/2005/8/layout/lProcess1"/>
    <dgm:cxn modelId="{F2C894A1-913F-47A1-9A2A-F1920533B2DD}" type="presParOf" srcId="{277EE3AD-73CF-42A3-B8D6-9F41C08559E3}" destId="{DFFFFF23-A8C3-4782-8277-4ED281FA878D}" srcOrd="0" destOrd="0" presId="urn:microsoft.com/office/officeart/2005/8/layout/lProcess1"/>
    <dgm:cxn modelId="{DADC6E9F-938A-4DAE-A5F5-F3413BF18CE5}" type="presParOf" srcId="{277EE3AD-73CF-42A3-B8D6-9F41C08559E3}" destId="{09336989-4D07-4927-BC4A-58A684209C41}" srcOrd="1" destOrd="0" presId="urn:microsoft.com/office/officeart/2005/8/layout/lProcess1"/>
    <dgm:cxn modelId="{CEEC79E3-9B2D-4EC9-A722-A0A0FA1FE9F0}" type="presParOf" srcId="{277EE3AD-73CF-42A3-B8D6-9F41C08559E3}" destId="{BE32A881-FA80-4C2F-8169-AB5BD63CCD1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F074A-4E4C-4EBE-83CC-37C27AC769CF}">
      <dsp:nvSpPr>
        <dsp:cNvPr id="0" name=""/>
        <dsp:cNvSpPr/>
      </dsp:nvSpPr>
      <dsp:spPr>
        <a:xfrm rot="5400000">
          <a:off x="-262462" y="266973"/>
          <a:ext cx="1749748" cy="12248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Renal blood flow</a:t>
          </a:r>
        </a:p>
      </dsp:txBody>
      <dsp:txXfrm rot="-5400000">
        <a:off x="0" y="616923"/>
        <a:ext cx="1224824" cy="524924"/>
      </dsp:txXfrm>
    </dsp:sp>
    <dsp:sp modelId="{9897D59C-2653-4B02-A97F-E0F62424ADEE}">
      <dsp:nvSpPr>
        <dsp:cNvPr id="0" name=""/>
        <dsp:cNvSpPr/>
      </dsp:nvSpPr>
      <dsp:spPr>
        <a:xfrm rot="5400000">
          <a:off x="3777244" y="-2547909"/>
          <a:ext cx="1137934" cy="6242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Increases by 30%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GFR increases by 30-50%</a:t>
          </a:r>
        </a:p>
      </dsp:txBody>
      <dsp:txXfrm rot="-5400000">
        <a:off x="1224824" y="60060"/>
        <a:ext cx="6187226" cy="1026836"/>
      </dsp:txXfrm>
    </dsp:sp>
    <dsp:sp modelId="{6EA22716-4331-4B4B-A387-02F192DDA92E}">
      <dsp:nvSpPr>
        <dsp:cNvPr id="0" name=""/>
        <dsp:cNvSpPr/>
      </dsp:nvSpPr>
      <dsp:spPr>
        <a:xfrm rot="5400000">
          <a:off x="-262462" y="1824400"/>
          <a:ext cx="1749748" cy="1224824"/>
        </a:xfrm>
        <a:prstGeom prst="chevron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Pulmonary blood flow</a:t>
          </a:r>
        </a:p>
      </dsp:txBody>
      <dsp:txXfrm rot="-5400000">
        <a:off x="0" y="2174350"/>
        <a:ext cx="1224824" cy="524924"/>
      </dsp:txXfrm>
    </dsp:sp>
    <dsp:sp modelId="{37AA7823-07B9-41A3-BF24-BAA3449F6A93}">
      <dsp:nvSpPr>
        <dsp:cNvPr id="0" name=""/>
        <dsp:cNvSpPr/>
      </dsp:nvSpPr>
      <dsp:spPr>
        <a:xfrm rot="5400000">
          <a:off x="3777543" y="-990781"/>
          <a:ext cx="1137336" cy="6242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Increases by 30%</a:t>
          </a:r>
        </a:p>
      </dsp:txBody>
      <dsp:txXfrm rot="-5400000">
        <a:off x="1224824" y="1617458"/>
        <a:ext cx="6187255" cy="1026296"/>
      </dsp:txXfrm>
    </dsp:sp>
    <dsp:sp modelId="{F3EE1C5E-B6E5-4DBA-87BA-A4EEE4D9A599}">
      <dsp:nvSpPr>
        <dsp:cNvPr id="0" name=""/>
        <dsp:cNvSpPr/>
      </dsp:nvSpPr>
      <dsp:spPr>
        <a:xfrm rot="5400000">
          <a:off x="-262462" y="3381827"/>
          <a:ext cx="1749748" cy="1224824"/>
        </a:xfrm>
        <a:prstGeom prst="chevron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Uterus</a:t>
          </a:r>
        </a:p>
      </dsp:txBody>
      <dsp:txXfrm rot="-5400000">
        <a:off x="0" y="3731777"/>
        <a:ext cx="1224824" cy="524924"/>
      </dsp:txXfrm>
    </dsp:sp>
    <dsp:sp modelId="{126BDBB7-D593-4340-96CE-82E0C7333C2B}">
      <dsp:nvSpPr>
        <dsp:cNvPr id="0" name=""/>
        <dsp:cNvSpPr/>
      </dsp:nvSpPr>
      <dsp:spPr>
        <a:xfrm rot="5400000">
          <a:off x="3777543" y="566645"/>
          <a:ext cx="1137336" cy="6242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50 ml/min at 10 weeks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500 ml/min at term</a:t>
          </a:r>
        </a:p>
      </dsp:txBody>
      <dsp:txXfrm rot="-5400000">
        <a:off x="1224824" y="3174884"/>
        <a:ext cx="6187255" cy="1026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724EB-8365-449E-826B-6D0D8A8F6CD3}">
      <dsp:nvSpPr>
        <dsp:cNvPr id="0" name=""/>
        <dsp:cNvSpPr/>
      </dsp:nvSpPr>
      <dsp:spPr>
        <a:xfrm>
          <a:off x="2843" y="611735"/>
          <a:ext cx="2507290" cy="11935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Physiologic </a:t>
          </a:r>
          <a:r>
            <a:rPr lang="en-IN" sz="2000" kern="1200" dirty="0" err="1"/>
            <a:t>hypervolemia</a:t>
          </a:r>
          <a:r>
            <a:rPr lang="en-IN" sz="2000" kern="1200" dirty="0"/>
            <a:t>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↑HR during pregnancy </a:t>
          </a:r>
        </a:p>
      </dsp:txBody>
      <dsp:txXfrm>
        <a:off x="2843" y="611735"/>
        <a:ext cx="2507290" cy="1193564"/>
      </dsp:txXfrm>
    </dsp:sp>
    <dsp:sp modelId="{FF567051-2CD4-4E4B-8BB8-72FAA5E581F2}">
      <dsp:nvSpPr>
        <dsp:cNvPr id="0" name=""/>
        <dsp:cNvSpPr/>
      </dsp:nvSpPr>
      <dsp:spPr>
        <a:xfrm rot="5400000">
          <a:off x="1201641" y="1860146"/>
          <a:ext cx="109693" cy="1096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3D727-3C47-47F1-8987-B38327412F0C}">
      <dsp:nvSpPr>
        <dsp:cNvPr id="0" name=""/>
        <dsp:cNvSpPr/>
      </dsp:nvSpPr>
      <dsp:spPr>
        <a:xfrm>
          <a:off x="2843" y="2024687"/>
          <a:ext cx="2507290" cy="6268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↑ </a:t>
          </a:r>
          <a:r>
            <a:rPr lang="en-IN" sz="2000" kern="1200" dirty="0" err="1"/>
            <a:t>transmitral</a:t>
          </a:r>
          <a:r>
            <a:rPr lang="en-IN" sz="2000" kern="1200" dirty="0"/>
            <a:t> gradient and LAP </a:t>
          </a:r>
        </a:p>
      </dsp:txBody>
      <dsp:txXfrm>
        <a:off x="2843" y="2024687"/>
        <a:ext cx="2507290" cy="626822"/>
      </dsp:txXfrm>
    </dsp:sp>
    <dsp:sp modelId="{175602E3-4598-48FF-BEFE-ED4AE2D4F75A}">
      <dsp:nvSpPr>
        <dsp:cNvPr id="0" name=""/>
        <dsp:cNvSpPr/>
      </dsp:nvSpPr>
      <dsp:spPr>
        <a:xfrm>
          <a:off x="2861154" y="611735"/>
          <a:ext cx="2507290" cy="11271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Uterine contraction </a:t>
          </a:r>
        </a:p>
      </dsp:txBody>
      <dsp:txXfrm>
        <a:off x="2861154" y="611735"/>
        <a:ext cx="2507290" cy="1127171"/>
      </dsp:txXfrm>
    </dsp:sp>
    <dsp:sp modelId="{5FA7206B-3053-4FEB-AA85-48D3CC7CC2C3}">
      <dsp:nvSpPr>
        <dsp:cNvPr id="0" name=""/>
        <dsp:cNvSpPr/>
      </dsp:nvSpPr>
      <dsp:spPr>
        <a:xfrm rot="5400000">
          <a:off x="4059953" y="1793753"/>
          <a:ext cx="109693" cy="1096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CC7D8-892C-4A6B-B912-9F1D0FA944F7}">
      <dsp:nvSpPr>
        <dsp:cNvPr id="0" name=""/>
        <dsp:cNvSpPr/>
      </dsp:nvSpPr>
      <dsp:spPr>
        <a:xfrm>
          <a:off x="2861154" y="1958294"/>
          <a:ext cx="2507290" cy="6625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 err="1"/>
            <a:t>Autotransfusion</a:t>
          </a:r>
          <a:r>
            <a:rPr lang="en-IN" sz="1600" kern="1200" dirty="0"/>
            <a:t> of venous return from the lower extremities </a:t>
          </a:r>
        </a:p>
      </dsp:txBody>
      <dsp:txXfrm>
        <a:off x="2861154" y="1958294"/>
        <a:ext cx="2507290" cy="662595"/>
      </dsp:txXfrm>
    </dsp:sp>
    <dsp:sp modelId="{4120034D-BFEB-4FAF-B7BD-9FA9B28F3832}">
      <dsp:nvSpPr>
        <dsp:cNvPr id="0" name=""/>
        <dsp:cNvSpPr/>
      </dsp:nvSpPr>
      <dsp:spPr>
        <a:xfrm rot="5400000">
          <a:off x="3938555" y="2850547"/>
          <a:ext cx="491403" cy="1405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27402-010B-4B02-9C56-D0C9E46A07EF}">
      <dsp:nvSpPr>
        <dsp:cNvPr id="0" name=""/>
        <dsp:cNvSpPr/>
      </dsp:nvSpPr>
      <dsp:spPr>
        <a:xfrm>
          <a:off x="2962674" y="3220774"/>
          <a:ext cx="2507290" cy="13291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↑ risk of pulmonary congestion or pulmonary </a:t>
          </a:r>
          <a:r>
            <a:rPr lang="en-IN" sz="2000" kern="1200" dirty="0" err="1"/>
            <a:t>edema</a:t>
          </a:r>
          <a:endParaRPr lang="en-IN" sz="2000" kern="1200" dirty="0"/>
        </a:p>
      </dsp:txBody>
      <dsp:txXfrm>
        <a:off x="2962674" y="3220774"/>
        <a:ext cx="2507290" cy="1329114"/>
      </dsp:txXfrm>
    </dsp:sp>
    <dsp:sp modelId="{DFFFFF23-A8C3-4782-8277-4ED281FA878D}">
      <dsp:nvSpPr>
        <dsp:cNvPr id="0" name=""/>
        <dsp:cNvSpPr/>
      </dsp:nvSpPr>
      <dsp:spPr>
        <a:xfrm>
          <a:off x="5719466" y="611735"/>
          <a:ext cx="2507290" cy="10872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Increased </a:t>
          </a:r>
          <a:r>
            <a:rPr lang="en-IN" sz="2000" kern="1200" dirty="0" err="1"/>
            <a:t>atrial</a:t>
          </a:r>
          <a:r>
            <a:rPr lang="en-IN" sz="2000" kern="1200" dirty="0"/>
            <a:t> irritability and </a:t>
          </a:r>
          <a:r>
            <a:rPr lang="en-IN" sz="2000" kern="1200" dirty="0" err="1"/>
            <a:t>hypercoagulability</a:t>
          </a:r>
          <a:r>
            <a:rPr lang="en-IN" sz="2000" kern="1200" dirty="0"/>
            <a:t> </a:t>
          </a:r>
        </a:p>
      </dsp:txBody>
      <dsp:txXfrm>
        <a:off x="5719466" y="611735"/>
        <a:ext cx="2507290" cy="1087230"/>
      </dsp:txXfrm>
    </dsp:sp>
    <dsp:sp modelId="{09336989-4D07-4927-BC4A-58A684209C41}">
      <dsp:nvSpPr>
        <dsp:cNvPr id="0" name=""/>
        <dsp:cNvSpPr/>
      </dsp:nvSpPr>
      <dsp:spPr>
        <a:xfrm rot="5400000">
          <a:off x="6918264" y="1753812"/>
          <a:ext cx="109693" cy="1096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2A881-FA80-4C2F-8169-AB5BD63CCD15}">
      <dsp:nvSpPr>
        <dsp:cNvPr id="0" name=""/>
        <dsp:cNvSpPr/>
      </dsp:nvSpPr>
      <dsp:spPr>
        <a:xfrm>
          <a:off x="5719466" y="1918353"/>
          <a:ext cx="2507290" cy="6268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Atrial</a:t>
          </a:r>
          <a:r>
            <a:rPr lang="en-US" sz="2000" kern="1200" dirty="0"/>
            <a:t> fibrillation           LA clot </a:t>
          </a:r>
          <a:endParaRPr lang="en-IN" sz="2000" kern="1200" dirty="0"/>
        </a:p>
      </dsp:txBody>
      <dsp:txXfrm>
        <a:off x="5719466" y="1918353"/>
        <a:ext cx="2507290" cy="626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5A01-0E52-4616-85C8-BDDA051AA6CF}" type="datetimeFigureOut">
              <a:rPr lang="en-IN" smtClean="0"/>
              <a:pPr/>
              <a:t>10-01-2023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FF25-FA8C-4365-9C8C-A897852179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425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206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55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85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135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143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F25-FA8C-4365-9C8C-A897852179C7}" type="slidenum">
              <a:rPr lang="en-IN" smtClean="0"/>
              <a:pPr/>
              <a:t>147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A78B4-AC43-4438-92A7-7CA0F2F45B6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51EE-CA8C-46AB-9994-E110F1392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HEART DISEASE IN PREGNANCY</a:t>
            </a:r>
            <a:endParaRPr lang="en-IN" dirty="0"/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315200" cy="3809999"/>
          </a:xfrm>
        </p:spPr>
      </p:pic>
      <p:sp>
        <p:nvSpPr>
          <p:cNvPr id="6" name="TextBox 5"/>
          <p:cNvSpPr txBox="1"/>
          <p:nvPr/>
        </p:nvSpPr>
        <p:spPr>
          <a:xfrm>
            <a:off x="4724400" y="525780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Dr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Arun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Jude Alphonse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DM Cardiology Resident</a:t>
            </a:r>
          </a:p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Govt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TDMC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Alappuzha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IN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hemodynamics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774817"/>
          <a:ext cx="8712970" cy="43585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2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2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812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FIRST</a:t>
                      </a:r>
                      <a:r>
                        <a:rPr lang="en-US" sz="2000" baseline="0" dirty="0"/>
                        <a:t> TRIMESTER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SECOND TRIMESTER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THIRD TRIMESTER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EARLY POSTPARTUM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421">
                <a:tc>
                  <a:txBody>
                    <a:bodyPr/>
                    <a:lstStyle/>
                    <a:p>
                      <a:r>
                        <a:rPr lang="en-US" sz="2400" b="1" dirty="0"/>
                        <a:t>SVR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Rises in late third trimester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r>
                        <a:rPr lang="en-US" sz="2400" b="1" dirty="0"/>
                        <a:t>HR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Decreases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r>
                        <a:rPr lang="en-US" sz="2400" b="1" dirty="0"/>
                        <a:t>CO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Late</a:t>
                      </a:r>
                      <a:r>
                        <a:rPr lang="en-US" sz="2000" baseline="0" dirty="0"/>
                        <a:t> fall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Decreases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LV MASS</a:t>
                      </a:r>
                      <a:endParaRPr lang="en-IN" sz="2400" b="1" dirty="0"/>
                    </a:p>
                    <a:p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   "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      "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"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"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r>
                        <a:rPr lang="en-US" sz="2400" b="1" dirty="0"/>
                        <a:t>LVEDD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Decreases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Fontan</a:t>
            </a:r>
            <a:r>
              <a:rPr lang="en-US" dirty="0"/>
              <a:t> circulation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Successful pregnancy possible in selected patients with intensive monitoring - class III </a:t>
            </a:r>
          </a:p>
          <a:p>
            <a:r>
              <a:rPr lang="en-IN" dirty="0"/>
              <a:t>Class 4</a:t>
            </a:r>
          </a:p>
          <a:p>
            <a:pPr lvl="1"/>
            <a:r>
              <a:rPr lang="en-IN" dirty="0"/>
              <a:t>Patients with oxygen saturation ,85% at rest,</a:t>
            </a:r>
          </a:p>
          <a:p>
            <a:pPr lvl="1"/>
            <a:r>
              <a:rPr lang="en-IN" dirty="0"/>
              <a:t>Depressed ventricular function, and/or moderate to severe AV regurgitation </a:t>
            </a:r>
          </a:p>
          <a:p>
            <a:pPr lvl="1"/>
            <a:r>
              <a:rPr lang="en-IN" dirty="0"/>
              <a:t>Protein-losing </a:t>
            </a:r>
            <a:r>
              <a:rPr lang="en-IN" dirty="0" err="1"/>
              <a:t>enteropathy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4000" dirty="0" err="1"/>
              <a:t>Coarctation</a:t>
            </a:r>
            <a:r>
              <a:rPr lang="en-IN" sz="4000" dirty="0"/>
              <a:t> of the aorta -Complications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/>
              <a:t>Repaired</a:t>
            </a:r>
          </a:p>
          <a:p>
            <a:pPr lvl="1"/>
            <a:r>
              <a:rPr lang="en-IN" dirty="0"/>
              <a:t>Restenosis </a:t>
            </a:r>
          </a:p>
          <a:p>
            <a:pPr lvl="1"/>
            <a:r>
              <a:rPr lang="en-IN" dirty="0"/>
              <a:t>Site rupture</a:t>
            </a:r>
          </a:p>
          <a:p>
            <a:r>
              <a:rPr lang="en-IN" dirty="0"/>
              <a:t>Unrepaired </a:t>
            </a:r>
          </a:p>
          <a:p>
            <a:pPr lvl="1"/>
            <a:r>
              <a:rPr lang="en-IN" dirty="0"/>
              <a:t>Hypertension </a:t>
            </a:r>
          </a:p>
          <a:p>
            <a:pPr lvl="1"/>
            <a:r>
              <a:rPr lang="en-IN" dirty="0"/>
              <a:t>Risk  of aortic rupture </a:t>
            </a:r>
          </a:p>
          <a:p>
            <a:pPr lvl="1"/>
            <a:r>
              <a:rPr lang="en-IN" dirty="0"/>
              <a:t>Rupture of a cerebral aneurysm</a:t>
            </a:r>
          </a:p>
          <a:p>
            <a:pPr lvl="1"/>
            <a:r>
              <a:rPr lang="en-IN" dirty="0"/>
              <a:t>PIH</a:t>
            </a:r>
          </a:p>
          <a:p>
            <a:pPr lvl="1"/>
            <a:r>
              <a:rPr lang="en-IN" dirty="0"/>
              <a:t>Associated bicuspid aortic valve- aortic dilation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/>
              <a:t>Coarctation</a:t>
            </a:r>
            <a:r>
              <a:rPr lang="en-IN" dirty="0"/>
              <a:t> of the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800" dirty="0"/>
              <a:t>Close surveillance of BP</a:t>
            </a:r>
          </a:p>
          <a:p>
            <a:r>
              <a:rPr lang="en-IN" sz="2800" dirty="0"/>
              <a:t>Avoid aggressive  treatment to prevent placental </a:t>
            </a:r>
            <a:r>
              <a:rPr lang="en-IN" sz="2800" dirty="0" err="1"/>
              <a:t>hypoperfusion</a:t>
            </a:r>
            <a:r>
              <a:rPr lang="en-IN" sz="2800" dirty="0"/>
              <a:t>. </a:t>
            </a:r>
          </a:p>
          <a:p>
            <a:r>
              <a:rPr lang="en-IN" sz="2800" dirty="0"/>
              <a:t>PCI  associated with a higher risk of aortic dissection</a:t>
            </a:r>
          </a:p>
          <a:p>
            <a:r>
              <a:rPr lang="en-IN" sz="2800" dirty="0"/>
              <a:t>Only if severe hypertension persists despite maximal medical therapy and  maternal or </a:t>
            </a:r>
            <a:r>
              <a:rPr lang="en-IN" sz="2800" dirty="0" err="1"/>
              <a:t>fetal</a:t>
            </a:r>
            <a:r>
              <a:rPr lang="en-IN" sz="2800" dirty="0"/>
              <a:t> compromise</a:t>
            </a:r>
          </a:p>
          <a:p>
            <a:r>
              <a:rPr lang="en-IN" sz="2800" dirty="0"/>
              <a:t>The use of covered stents may lower the risk of dissection.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831776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/>
              <a:t>Etiology</a:t>
            </a:r>
            <a:r>
              <a:rPr lang="en-IN" dirty="0"/>
              <a:t> of Aortic dilatation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err="1"/>
              <a:t>Marfan</a:t>
            </a:r>
            <a:r>
              <a:rPr lang="en-IN" dirty="0"/>
              <a:t> syndrome</a:t>
            </a:r>
          </a:p>
          <a:p>
            <a:r>
              <a:rPr lang="en-IN" dirty="0"/>
              <a:t>Ehlers–</a:t>
            </a:r>
            <a:r>
              <a:rPr lang="en-IN" dirty="0" err="1"/>
              <a:t>Danlos</a:t>
            </a:r>
            <a:r>
              <a:rPr lang="en-IN" dirty="0"/>
              <a:t> syndrome</a:t>
            </a:r>
          </a:p>
          <a:p>
            <a:r>
              <a:rPr lang="en-IN" dirty="0"/>
              <a:t>Bicuspid aortic valve</a:t>
            </a:r>
          </a:p>
          <a:p>
            <a:r>
              <a:rPr lang="en-IN" dirty="0"/>
              <a:t>Turner syndrome</a:t>
            </a:r>
          </a:p>
          <a:p>
            <a:r>
              <a:rPr lang="en-IN" dirty="0" err="1"/>
              <a:t>Annuloaortic</a:t>
            </a:r>
            <a:r>
              <a:rPr lang="en-IN" dirty="0"/>
              <a:t> </a:t>
            </a:r>
            <a:r>
              <a:rPr lang="en-IN" dirty="0" err="1"/>
              <a:t>ectasia</a:t>
            </a:r>
            <a:endParaRPr lang="en-IN" dirty="0"/>
          </a:p>
          <a:p>
            <a:r>
              <a:rPr lang="en-IN" dirty="0"/>
              <a:t>Tetralogy of </a:t>
            </a:r>
            <a:r>
              <a:rPr lang="en-IN" dirty="0" err="1"/>
              <a:t>Fallot</a:t>
            </a:r>
            <a:endParaRPr lang="en-IN" dirty="0"/>
          </a:p>
          <a:p>
            <a:r>
              <a:rPr lang="en-IN" dirty="0"/>
              <a:t>Hypertension, Atherosclerosis</a:t>
            </a:r>
          </a:p>
        </p:txBody>
      </p:sp>
    </p:spTree>
    <p:extLst>
      <p:ext uri="{BB962C8B-B14F-4D97-AF65-F5344CB8AC3E}">
        <p14:creationId xmlns:p14="http://schemas.microsoft.com/office/powerpoint/2010/main" xmlns="" val="33193225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dirty="0"/>
              <a:t>Increased the susceptibility to dissection</a:t>
            </a:r>
          </a:p>
          <a:p>
            <a:pPr lvl="1"/>
            <a:r>
              <a:rPr lang="en-IN" dirty="0" err="1"/>
              <a:t>Haemodynamic</a:t>
            </a:r>
            <a:r>
              <a:rPr lang="en-IN" dirty="0"/>
              <a:t> changes</a:t>
            </a:r>
          </a:p>
          <a:p>
            <a:pPr lvl="1"/>
            <a:r>
              <a:rPr lang="en-IN" dirty="0"/>
              <a:t>Hormonal changes which lead to histological changes in the aorta</a:t>
            </a:r>
          </a:p>
          <a:p>
            <a:r>
              <a:rPr lang="en-IN" sz="2800" dirty="0"/>
              <a:t>Dissection timing </a:t>
            </a:r>
          </a:p>
          <a:p>
            <a:pPr lvl="1"/>
            <a:r>
              <a:rPr lang="en-IN" dirty="0"/>
              <a:t>Last trimester of pregnancy (50%) </a:t>
            </a:r>
          </a:p>
          <a:p>
            <a:pPr lvl="1"/>
            <a:r>
              <a:rPr lang="en-IN" dirty="0"/>
              <a:t>The early postpartum period (33%)</a:t>
            </a:r>
          </a:p>
          <a:p>
            <a:r>
              <a:rPr lang="en-IN" sz="2800" dirty="0"/>
              <a:t>The diagnosis of aortic dissection should be considered in all patients with chest pain during pregnancy as this diagnosis is often missed.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dirty="0" err="1"/>
              <a:t>Marfan</a:t>
            </a:r>
            <a:r>
              <a:rPr lang="en-IN" sz="3600" dirty="0"/>
              <a:t> syndrome,  Bicuspid aortic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/>
              <a:t>Factors for dissection</a:t>
            </a:r>
          </a:p>
          <a:p>
            <a:pPr lvl="1"/>
            <a:r>
              <a:rPr lang="en-IN" dirty="0"/>
              <a:t>Family history of dissection,</a:t>
            </a:r>
          </a:p>
          <a:p>
            <a:pPr lvl="1"/>
            <a:r>
              <a:rPr lang="en-IN" dirty="0"/>
              <a:t>Rapid growth</a:t>
            </a:r>
          </a:p>
          <a:p>
            <a:r>
              <a:rPr lang="en-IN" sz="2800" dirty="0"/>
              <a:t>Following elective aortic root replacement, patients  remain at risk for dissection in the residual aorta.</a:t>
            </a:r>
          </a:p>
          <a:p>
            <a:r>
              <a:rPr lang="en-IN" sz="2800" dirty="0"/>
              <a:t>50% of the patients with a bicuspid aortic valve and AS have dilatation of the ascending aorta</a:t>
            </a:r>
          </a:p>
          <a:p>
            <a:r>
              <a:rPr lang="en-IN" sz="2800" dirty="0"/>
              <a:t>Associated Mitral  regurgitation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Surgery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sz="2800" dirty="0"/>
              <a:t>Marfan syndrome - </a:t>
            </a:r>
            <a:r>
              <a:rPr lang="en-IN" sz="2800" dirty="0"/>
              <a:t>pre-pregnancy surgery is recommended when the ascending aorta is ≥45 mm,</a:t>
            </a:r>
          </a:p>
          <a:p>
            <a:r>
              <a:rPr lang="en-IN" sz="2800" dirty="0"/>
              <a:t>Bicuspid AV - pre-pregnancy surgery should be considered when the ascending aorta is ≥50 mm.</a:t>
            </a:r>
          </a:p>
          <a:p>
            <a:r>
              <a:rPr lang="en-IN" sz="2800" dirty="0"/>
              <a:t>If progressive dilatation occurs during pregnancy, before the </a:t>
            </a:r>
            <a:r>
              <a:rPr lang="en-IN" sz="2800" dirty="0" err="1"/>
              <a:t>fetus</a:t>
            </a:r>
            <a:r>
              <a:rPr lang="en-IN" sz="2800" dirty="0"/>
              <a:t> is viable, aortic repair with the </a:t>
            </a:r>
            <a:r>
              <a:rPr lang="en-IN" sz="2800" dirty="0" err="1"/>
              <a:t>fetus</a:t>
            </a:r>
            <a:r>
              <a:rPr lang="en-IN" sz="2800" dirty="0"/>
              <a:t> in </a:t>
            </a:r>
            <a:r>
              <a:rPr lang="en-IN" sz="2800" dirty="0" err="1"/>
              <a:t>utero</a:t>
            </a:r>
            <a:r>
              <a:rPr lang="en-IN" sz="2800" dirty="0"/>
              <a:t> should be considered. </a:t>
            </a:r>
          </a:p>
          <a:p>
            <a:r>
              <a:rPr lang="en-IN" sz="2800" dirty="0"/>
              <a:t>When the </a:t>
            </a:r>
            <a:r>
              <a:rPr lang="en-IN" sz="2800" dirty="0" err="1"/>
              <a:t>fetus</a:t>
            </a:r>
            <a:r>
              <a:rPr lang="en-IN" sz="2800" dirty="0"/>
              <a:t> is viable, caesarean delivery followed directly by aortic surgery is recommended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Arrhythmias in pregnancy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/>
              <a:t>Mechanisms of arrhythmia in pregnancy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/>
              <a:t>Hemodynamic factors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Hypervolemia</a:t>
            </a:r>
            <a:r>
              <a:rPr lang="en-US" dirty="0"/>
              <a:t>         Stretching of </a:t>
            </a:r>
            <a:r>
              <a:rPr lang="en-US" dirty="0" err="1"/>
              <a:t>myocytes</a:t>
            </a:r>
            <a:endParaRPr lang="en-US" dirty="0"/>
          </a:p>
          <a:p>
            <a:pPr>
              <a:buNone/>
            </a:pPr>
            <a:r>
              <a:rPr lang="en-US" dirty="0"/>
              <a:t>              -Early </a:t>
            </a:r>
            <a:r>
              <a:rPr lang="en-US" dirty="0" err="1"/>
              <a:t>afterdepolarisations</a:t>
            </a:r>
            <a:endParaRPr lang="en-US" dirty="0"/>
          </a:p>
          <a:p>
            <a:pPr>
              <a:buNone/>
            </a:pPr>
            <a:r>
              <a:rPr lang="en-US" dirty="0"/>
              <a:t>              -Shortened refractoriness</a:t>
            </a:r>
          </a:p>
          <a:p>
            <a:pPr>
              <a:buNone/>
            </a:pPr>
            <a:r>
              <a:rPr lang="en-US" dirty="0"/>
              <a:t>              -Slowed conduction</a:t>
            </a:r>
          </a:p>
          <a:p>
            <a:pPr>
              <a:buNone/>
            </a:pPr>
            <a:r>
              <a:rPr lang="en-US" dirty="0"/>
              <a:t>              -Increase in length of re entrant circuit</a:t>
            </a:r>
          </a:p>
          <a:p>
            <a:pPr>
              <a:buNone/>
            </a:pPr>
            <a:r>
              <a:rPr lang="en-US" u="sng" dirty="0"/>
              <a:t>Hormonal factors</a:t>
            </a:r>
          </a:p>
          <a:p>
            <a:pPr>
              <a:buNone/>
            </a:pPr>
            <a:r>
              <a:rPr lang="en-US" dirty="0"/>
              <a:t>Estrogen increases </a:t>
            </a:r>
            <a:r>
              <a:rPr lang="en-US" dirty="0" err="1"/>
              <a:t>catecholaminergic</a:t>
            </a:r>
            <a:r>
              <a:rPr lang="en-US" dirty="0"/>
              <a:t> responsiveness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25146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5867400"/>
            <a:ext cx="81534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IN" sz="1200" dirty="0">
              <a:solidFill>
                <a:srgbClr val="000000"/>
              </a:solidFill>
              <a:latin typeface="Verdana"/>
            </a:endParaRPr>
          </a:p>
          <a:p>
            <a:r>
              <a:rPr lang="en-IN" dirty="0">
                <a:latin typeface="Verdana"/>
              </a:rPr>
              <a:t>Higher intrinsic heart rates and shorter SNRT than men</a:t>
            </a:r>
          </a:p>
          <a:p>
            <a:r>
              <a:rPr lang="en-IN" dirty="0">
                <a:latin typeface="Verdana"/>
              </a:rPr>
              <a:t>Longer </a:t>
            </a:r>
            <a:r>
              <a:rPr lang="en-IN" dirty="0" err="1">
                <a:latin typeface="Verdana"/>
              </a:rPr>
              <a:t>QTc</a:t>
            </a:r>
            <a:r>
              <a:rPr lang="en-IN" dirty="0">
                <a:latin typeface="Verdana"/>
              </a:rPr>
              <a:t> intervals</a:t>
            </a:r>
          </a:p>
        </p:txBody>
      </p:sp>
    </p:spTree>
    <p:extLst>
      <p:ext uri="{BB962C8B-B14F-4D97-AF65-F5344CB8AC3E}">
        <p14:creationId xmlns:p14="http://schemas.microsoft.com/office/powerpoint/2010/main" xmlns="" val="11564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Antiarrhythmic</a:t>
            </a:r>
            <a:r>
              <a:rPr lang="en-US" dirty="0"/>
              <a:t> drugs</a:t>
            </a:r>
            <a:endParaRPr lang="en-IN" dirty="0"/>
          </a:p>
        </p:txBody>
      </p:sp>
      <p:pic>
        <p:nvPicPr>
          <p:cNvPr id="9218" name="Picture 2" descr="C:\Users\User\Desktop\fdgg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4118" y="1600200"/>
            <a:ext cx="6755763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6324600"/>
            <a:ext cx="6934200" cy="228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990600" y="3733800"/>
            <a:ext cx="7239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90600" y="5791200"/>
            <a:ext cx="70866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90600" y="4724400"/>
            <a:ext cx="7315200" cy="381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066800" y="2667000"/>
            <a:ext cx="7010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990600" y="3200400"/>
            <a:ext cx="7162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66800" y="4419600"/>
            <a:ext cx="72390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66800" y="2133600"/>
            <a:ext cx="7010400" cy="381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gghhff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7144" y="1600200"/>
            <a:ext cx="64497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/>
              <a:t>Supraventricular</a:t>
            </a:r>
            <a:r>
              <a:rPr lang="en-US" sz="3600" dirty="0"/>
              <a:t> arrhythmias-AVNRT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Vagal</a:t>
            </a:r>
            <a:r>
              <a:rPr lang="en-US" dirty="0"/>
              <a:t> </a:t>
            </a:r>
            <a:r>
              <a:rPr lang="en-US" dirty="0" err="1"/>
              <a:t>manoeuvre</a:t>
            </a:r>
            <a:r>
              <a:rPr lang="en-US" dirty="0"/>
              <a:t>         Adenosine        IV </a:t>
            </a:r>
            <a:r>
              <a:rPr lang="en-US" dirty="0" err="1"/>
              <a:t>metoprolol</a:t>
            </a:r>
            <a:r>
              <a:rPr lang="en-US" dirty="0"/>
              <a:t>/</a:t>
            </a:r>
            <a:r>
              <a:rPr lang="en-US" dirty="0" err="1"/>
              <a:t>propranolol</a:t>
            </a:r>
            <a:r>
              <a:rPr lang="en-US" dirty="0"/>
              <a:t>        </a:t>
            </a:r>
            <a:r>
              <a:rPr lang="en-US" dirty="0" err="1"/>
              <a:t>Verapamil</a:t>
            </a:r>
            <a:endParaRPr lang="en-US" dirty="0"/>
          </a:p>
          <a:p>
            <a:r>
              <a:rPr lang="en-US" dirty="0" err="1"/>
              <a:t>Maintainance</a:t>
            </a:r>
            <a:r>
              <a:rPr lang="en-US" dirty="0"/>
              <a:t>- Beta blocker/</a:t>
            </a:r>
            <a:r>
              <a:rPr lang="en-US" dirty="0" err="1"/>
              <a:t>Verapamil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-</a:t>
            </a:r>
            <a:r>
              <a:rPr lang="en-US" dirty="0" err="1"/>
              <a:t>Sotalol</a:t>
            </a:r>
            <a:r>
              <a:rPr lang="en-US" dirty="0"/>
              <a:t>/</a:t>
            </a:r>
            <a:r>
              <a:rPr lang="en-US" dirty="0" err="1"/>
              <a:t>Flecainide</a:t>
            </a:r>
            <a:endParaRPr lang="en-US" dirty="0"/>
          </a:p>
          <a:p>
            <a:r>
              <a:rPr lang="en-US" dirty="0"/>
              <a:t>Catheter ablation in drug refractory case</a:t>
            </a:r>
            <a:r>
              <a:rPr lang="en-IN" dirty="0"/>
              <a:t>s</a:t>
            </a:r>
          </a:p>
          <a:p>
            <a:endParaRPr lang="en-US" dirty="0"/>
          </a:p>
          <a:p>
            <a:r>
              <a:rPr lang="en-US" dirty="0"/>
              <a:t>Prophylactic therapy- </a:t>
            </a:r>
            <a:r>
              <a:rPr lang="en-US" dirty="0" err="1"/>
              <a:t>Metoprolol</a:t>
            </a:r>
            <a:r>
              <a:rPr lang="en-US" dirty="0"/>
              <a:t> or </a:t>
            </a:r>
            <a:r>
              <a:rPr lang="en-US" dirty="0" err="1"/>
              <a:t>Sotalol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19050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400800" y="19050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6800" y="23622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87299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Accessory pathway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Orthodromic</a:t>
            </a:r>
            <a:r>
              <a:rPr lang="en-US" dirty="0"/>
              <a:t> AVRT common</a:t>
            </a:r>
            <a:r>
              <a:rPr lang="en-IN" dirty="0"/>
              <a:t> -Treatment same as AVNRT</a:t>
            </a:r>
          </a:p>
          <a:p>
            <a:r>
              <a:rPr lang="en-US" dirty="0"/>
              <a:t>AF with pre excitation- </a:t>
            </a:r>
            <a:r>
              <a:rPr lang="en-US" dirty="0" err="1"/>
              <a:t>procainamide</a:t>
            </a:r>
            <a:r>
              <a:rPr lang="en-US" dirty="0"/>
              <a:t>/</a:t>
            </a:r>
            <a:r>
              <a:rPr lang="en-US" dirty="0" err="1"/>
              <a:t>Ibutilide</a:t>
            </a:r>
            <a:endParaRPr lang="en-US" dirty="0"/>
          </a:p>
          <a:p>
            <a:r>
              <a:rPr lang="en-US" dirty="0" err="1"/>
              <a:t>Maintainance</a:t>
            </a:r>
            <a:r>
              <a:rPr lang="en-US" dirty="0"/>
              <a:t> -</a:t>
            </a:r>
            <a:r>
              <a:rPr lang="en-US" dirty="0" err="1"/>
              <a:t>Betablockers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</a:t>
            </a:r>
            <a:r>
              <a:rPr lang="en-US" dirty="0" err="1"/>
              <a:t>Flecainide</a:t>
            </a:r>
            <a:r>
              <a:rPr lang="en-US" dirty="0"/>
              <a:t>/</a:t>
            </a:r>
            <a:r>
              <a:rPr lang="en-US" dirty="0" err="1"/>
              <a:t>quinidine</a:t>
            </a:r>
            <a:r>
              <a:rPr lang="en-US" dirty="0"/>
              <a:t> alternative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029200"/>
            <a:ext cx="4038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Atrial</a:t>
            </a:r>
            <a:r>
              <a:rPr lang="en-US" b="1" dirty="0"/>
              <a:t> tachycardia</a:t>
            </a:r>
          </a:p>
          <a:p>
            <a:r>
              <a:rPr lang="en-US" b="1" dirty="0" err="1"/>
              <a:t>Betablockers,digoxin,CCB</a:t>
            </a:r>
            <a:endParaRPr lang="en-US" b="1" dirty="0"/>
          </a:p>
          <a:p>
            <a:r>
              <a:rPr lang="en-US" b="1" dirty="0"/>
              <a:t>Flecainide,sotalol-2nd line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8405907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Ventricular tachycardia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848600" cy="4955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VT without structural heart disease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Idiopathic/outflow tract VT'S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RVOT VT common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Hemodynamically</a:t>
            </a:r>
            <a:r>
              <a:rPr lang="en-US" sz="2800" dirty="0"/>
              <a:t> stable usually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Good prognosis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Metoprolol</a:t>
            </a:r>
            <a:r>
              <a:rPr lang="en-US" sz="2800" dirty="0"/>
              <a:t>-First line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Sotalol</a:t>
            </a:r>
            <a:r>
              <a:rPr lang="en-US" sz="2800" dirty="0"/>
              <a:t>/Flecainide-2nd line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Lidocaine</a:t>
            </a:r>
            <a:r>
              <a:rPr lang="en-US" sz="2800" dirty="0"/>
              <a:t> alternative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Amiodarone</a:t>
            </a:r>
            <a:r>
              <a:rPr lang="en-US" sz="2800" dirty="0"/>
              <a:t> should be avoided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Fascicular VT-</a:t>
            </a:r>
            <a:r>
              <a:rPr lang="en-US" sz="2800" dirty="0" err="1"/>
              <a:t>Verapamil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758124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Long QT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Syncope or sudden death in </a:t>
            </a:r>
            <a:r>
              <a:rPr lang="en-US" u="sng" dirty="0"/>
              <a:t>POSTPARTUM PERIOD</a:t>
            </a:r>
          </a:p>
          <a:p>
            <a:r>
              <a:rPr lang="en-US" dirty="0"/>
              <a:t>No increased risk in antenatal period</a:t>
            </a:r>
            <a:r>
              <a:rPr lang="en-IN" dirty="0"/>
              <a:t>(in studies)</a:t>
            </a:r>
          </a:p>
          <a:p>
            <a:r>
              <a:rPr lang="en-US" dirty="0"/>
              <a:t>Precipitated by </a:t>
            </a:r>
            <a:r>
              <a:rPr lang="en-US" dirty="0" err="1"/>
              <a:t>bradycardia,stress,altered</a:t>
            </a:r>
            <a:r>
              <a:rPr lang="en-US" dirty="0"/>
              <a:t> sleep</a:t>
            </a:r>
          </a:p>
          <a:p>
            <a:r>
              <a:rPr lang="en-US" dirty="0" err="1"/>
              <a:t>Propranolol</a:t>
            </a:r>
            <a:r>
              <a:rPr lang="en-US" dirty="0"/>
              <a:t> drug of choice</a:t>
            </a:r>
          </a:p>
          <a:p>
            <a:r>
              <a:rPr lang="en-US" dirty="0" err="1"/>
              <a:t>Metoprolol</a:t>
            </a:r>
            <a:r>
              <a:rPr lang="en-US" dirty="0"/>
              <a:t> ineffective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VT with structural heart disease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Cardiomyopathy,ACS,Congenital</a:t>
            </a:r>
            <a:r>
              <a:rPr lang="en-US" dirty="0"/>
              <a:t> heart disease</a:t>
            </a:r>
          </a:p>
          <a:p>
            <a:r>
              <a:rPr lang="en-US" dirty="0"/>
              <a:t> </a:t>
            </a:r>
            <a:r>
              <a:rPr lang="en-US" dirty="0" err="1"/>
              <a:t>Lidocaine</a:t>
            </a:r>
            <a:r>
              <a:rPr lang="en-US" dirty="0"/>
              <a:t> -DOC</a:t>
            </a:r>
          </a:p>
          <a:p>
            <a:r>
              <a:rPr lang="en-US" dirty="0"/>
              <a:t> </a:t>
            </a:r>
            <a:r>
              <a:rPr lang="en-US" dirty="0" err="1"/>
              <a:t>Procainamide,Quinidine</a:t>
            </a:r>
            <a:r>
              <a:rPr lang="en-US" dirty="0"/>
              <a:t>-alternative</a:t>
            </a:r>
          </a:p>
          <a:p>
            <a:r>
              <a:rPr lang="en-US" dirty="0" err="1"/>
              <a:t>Maintainance</a:t>
            </a:r>
            <a:r>
              <a:rPr lang="en-US" dirty="0"/>
              <a:t>- </a:t>
            </a:r>
            <a:r>
              <a:rPr lang="en-US" dirty="0" err="1"/>
              <a:t>betablockers,sotalol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-</a:t>
            </a:r>
            <a:r>
              <a:rPr lang="en-US" dirty="0" err="1"/>
              <a:t>Mexiletine</a:t>
            </a:r>
            <a:r>
              <a:rPr lang="en-US" dirty="0"/>
              <a:t> alternative</a:t>
            </a:r>
          </a:p>
          <a:p>
            <a:pPr>
              <a:buNone/>
            </a:pPr>
            <a:r>
              <a:rPr lang="en-US" dirty="0"/>
              <a:t>                             -</a:t>
            </a:r>
            <a:r>
              <a:rPr lang="en-US" dirty="0" err="1"/>
              <a:t>Flecainide</a:t>
            </a:r>
            <a:r>
              <a:rPr lang="en-US" dirty="0"/>
              <a:t> c/I </a:t>
            </a:r>
          </a:p>
          <a:p>
            <a:pPr>
              <a:buNone/>
            </a:pPr>
            <a:r>
              <a:rPr lang="en-US" dirty="0"/>
              <a:t>AMIODARONE LAST CHOICE RESERVE DRUG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190249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ICD and pacing safe in pregnancy</a:t>
            </a:r>
          </a:p>
          <a:p>
            <a:r>
              <a:rPr lang="en-US" dirty="0"/>
              <a:t>Complete congenital heart block without structural heart disease does not require pacing in pregnancy</a:t>
            </a:r>
          </a:p>
          <a:p>
            <a:r>
              <a:rPr lang="en-US" u="sng" dirty="0"/>
              <a:t>Fetal arrhythmias</a:t>
            </a:r>
          </a:p>
          <a:p>
            <a:pPr>
              <a:buNone/>
            </a:pPr>
            <a:r>
              <a:rPr lang="en-US" dirty="0"/>
              <a:t>    SVT common</a:t>
            </a:r>
          </a:p>
          <a:p>
            <a:pPr>
              <a:buNone/>
            </a:pPr>
            <a:r>
              <a:rPr lang="en-US" dirty="0"/>
              <a:t>    Result in </a:t>
            </a:r>
            <a:r>
              <a:rPr lang="en-US" dirty="0" err="1"/>
              <a:t>hydrops</a:t>
            </a:r>
            <a:r>
              <a:rPr lang="en-US" dirty="0"/>
              <a:t> </a:t>
            </a:r>
            <a:r>
              <a:rPr lang="en-US" dirty="0" err="1"/>
              <a:t>fetalis</a:t>
            </a:r>
            <a:endParaRPr lang="en-US" dirty="0"/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Flecainide,sotalol,digoxin</a:t>
            </a:r>
            <a:r>
              <a:rPr lang="en-US" dirty="0"/>
              <a:t>-DOC</a:t>
            </a:r>
          </a:p>
        </p:txBody>
      </p:sp>
    </p:spTree>
    <p:extLst>
      <p:ext uri="{BB962C8B-B14F-4D97-AF65-F5344CB8AC3E}">
        <p14:creationId xmlns:p14="http://schemas.microsoft.com/office/powerpoint/2010/main" xmlns="" val="23499293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4582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PROSTHETIC VALVES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Choice of prosthesis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Decision </a:t>
            </a:r>
            <a:r>
              <a:rPr lang="en-US" dirty="0" err="1"/>
              <a:t>individualised</a:t>
            </a:r>
            <a:endParaRPr lang="en-US" dirty="0"/>
          </a:p>
          <a:p>
            <a:endParaRPr lang="en-US" dirty="0"/>
          </a:p>
          <a:p>
            <a:r>
              <a:rPr lang="en-US" dirty="0"/>
              <a:t>Mechanical valve – Need for anticoagulation</a:t>
            </a:r>
          </a:p>
          <a:p>
            <a:endParaRPr lang="en-US" dirty="0"/>
          </a:p>
          <a:p>
            <a:r>
              <a:rPr lang="en-US" dirty="0" err="1"/>
              <a:t>Bioprosthetic</a:t>
            </a:r>
            <a:r>
              <a:rPr lang="en-US" dirty="0"/>
              <a:t>-Structural valve deterioration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Treatment summary -ESC GUIDELINES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Bioprosthetic</a:t>
            </a:r>
            <a:r>
              <a:rPr lang="en-US" dirty="0"/>
              <a:t> valves- low dose aspirin</a:t>
            </a:r>
          </a:p>
          <a:p>
            <a:r>
              <a:rPr lang="en-US" dirty="0"/>
              <a:t>Mechanical valves with risk factors</a:t>
            </a:r>
          </a:p>
          <a:p>
            <a:pPr>
              <a:buNone/>
            </a:pPr>
            <a:r>
              <a:rPr lang="en-US" dirty="0"/>
              <a:t>      OAC + Aspirin - till 36 weeks</a:t>
            </a:r>
          </a:p>
          <a:p>
            <a:r>
              <a:rPr lang="en-US" dirty="0"/>
              <a:t>Mechanical valves without risk factors</a:t>
            </a:r>
          </a:p>
          <a:p>
            <a:pPr>
              <a:buNone/>
            </a:pPr>
            <a:r>
              <a:rPr lang="en-US" dirty="0"/>
              <a:t>   OAC -First 5 weeks</a:t>
            </a:r>
          </a:p>
          <a:p>
            <a:pPr>
              <a:buNone/>
            </a:pPr>
            <a:r>
              <a:rPr lang="en-US" dirty="0"/>
              <a:t>   Heparin- 5 to 12 weeks</a:t>
            </a:r>
          </a:p>
          <a:p>
            <a:pPr>
              <a:buNone/>
            </a:pPr>
            <a:r>
              <a:rPr lang="en-US" dirty="0"/>
              <a:t>   OAC 12 TO 36 weeks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IDEAL: OAC TILL 36 WEEKS IRRESPECTIVE OF RISK FACTORS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 of delivery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Spontaneus</a:t>
            </a:r>
            <a:r>
              <a:rPr lang="en-US" dirty="0"/>
              <a:t> vaginal delivery appropriate</a:t>
            </a:r>
          </a:p>
          <a:p>
            <a:r>
              <a:rPr lang="en-US" dirty="0"/>
              <a:t>Women on OAC-- goes into </a:t>
            </a:r>
            <a:r>
              <a:rPr lang="en-US" dirty="0" err="1"/>
              <a:t>labour</a:t>
            </a:r>
            <a:r>
              <a:rPr lang="en-US" dirty="0"/>
              <a:t>--immediate CS after reversing with FFP- Administer vitamin K and FFP to neonate</a:t>
            </a:r>
          </a:p>
          <a:p>
            <a:r>
              <a:rPr lang="en-US" dirty="0"/>
              <a:t>Women on LMWH-- Shift to UFH </a:t>
            </a:r>
          </a:p>
          <a:p>
            <a:r>
              <a:rPr lang="en-US" dirty="0"/>
              <a:t>UFH stopped when in active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Women on LMWH/UFH -if emergency CS required- reverse with </a:t>
            </a:r>
            <a:r>
              <a:rPr lang="en-US" dirty="0" err="1"/>
              <a:t>protamine</a:t>
            </a:r>
            <a:endParaRPr lang="en-US" dirty="0"/>
          </a:p>
          <a:p>
            <a:r>
              <a:rPr lang="en-US" dirty="0"/>
              <a:t>Breast feeding -LMWH,UFH,OAC SAFE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Percentage of change</a:t>
            </a:r>
            <a:endParaRPr lang="en-IN" dirty="0"/>
          </a:p>
        </p:txBody>
      </p:sp>
      <p:pic>
        <p:nvPicPr>
          <p:cNvPr id="1026" name="Picture 2" descr="C:\Users\User\Desktop\JGHJ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51076" y="2157825"/>
            <a:ext cx="5641848" cy="3410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1524000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1.8 L/min increase</a:t>
            </a:r>
            <a:endParaRPr lang="en-IN" b="1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Heparin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warfarin</a:t>
            </a:r>
            <a:endParaRPr lang="en-IN" dirty="0"/>
          </a:p>
        </p:txBody>
      </p:sp>
      <p:pic>
        <p:nvPicPr>
          <p:cNvPr id="14338" name="Picture 2" descr="C:\Users\User\Desktop\Heart disease in pregnancy\bhagra et al heart bm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4025" y="2205831"/>
            <a:ext cx="569595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62428" y="1600200"/>
            <a:ext cx="36191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290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23622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PROSTHETIC VALVE THROMBOSIS IN PREGNANCY</a:t>
            </a:r>
            <a:endParaRPr lang="en-IN" sz="2000" b="1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PERIPARTUM CARDIOMYOPATHY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u="sng" dirty="0"/>
              <a:t>Older names</a:t>
            </a:r>
          </a:p>
          <a:p>
            <a:pPr>
              <a:buNone/>
            </a:pPr>
            <a:r>
              <a:rPr lang="en-US" sz="2800" dirty="0"/>
              <a:t>Meadow's syndrome</a:t>
            </a:r>
          </a:p>
          <a:p>
            <a:pPr>
              <a:buNone/>
            </a:pPr>
            <a:r>
              <a:rPr lang="en-US" sz="2800" dirty="0"/>
              <a:t>Zaria syndrome</a:t>
            </a:r>
          </a:p>
          <a:p>
            <a:pPr>
              <a:buNone/>
            </a:pPr>
            <a:r>
              <a:rPr lang="en-US" sz="2800" dirty="0"/>
              <a:t>Postpartum </a:t>
            </a:r>
            <a:r>
              <a:rPr lang="en-US" sz="2800" dirty="0" err="1"/>
              <a:t>myocardiosis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u="sng" dirty="0"/>
              <a:t>Incidence</a:t>
            </a:r>
            <a:r>
              <a:rPr lang="en-US" sz="2800" dirty="0"/>
              <a:t>:   1 in 100 - </a:t>
            </a:r>
            <a:r>
              <a:rPr lang="en-US" sz="2800" dirty="0" err="1"/>
              <a:t>Zaria,Nigeria</a:t>
            </a:r>
            <a:r>
              <a:rPr lang="en-US" sz="2800" dirty="0"/>
              <a:t>(Dry salt consumption)</a:t>
            </a:r>
          </a:p>
          <a:p>
            <a:pPr>
              <a:buNone/>
            </a:pPr>
            <a:r>
              <a:rPr lang="en-US" sz="2800" dirty="0"/>
              <a:t>                     1 in 300 - Haiti</a:t>
            </a:r>
          </a:p>
          <a:p>
            <a:pPr>
              <a:buNone/>
            </a:pPr>
            <a:r>
              <a:rPr lang="en-US" sz="2800" dirty="0"/>
              <a:t>                     1 in 1000 -South </a:t>
            </a:r>
            <a:r>
              <a:rPr lang="en-US" sz="2800" dirty="0" err="1"/>
              <a:t>africa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1 in 2000-3000 -USA</a:t>
            </a:r>
          </a:p>
          <a:p>
            <a:pPr>
              <a:buNone/>
            </a:pPr>
            <a:r>
              <a:rPr lang="en-US" sz="2800" dirty="0"/>
              <a:t>                     1 in 5000 -Sweden</a:t>
            </a:r>
          </a:p>
          <a:p>
            <a:pPr>
              <a:buNone/>
            </a:pPr>
            <a:r>
              <a:rPr lang="en-US" sz="2800" dirty="0"/>
              <a:t>                     1 in 20,000 -Japan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800" dirty="0"/>
              <a:t>Development of heart failure (HF) towards the end of pregnancy or within five months following delivery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Absence of another identifiable cause for HF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Left ventricular (LV) systolic dysfunction with LVEF of  &lt; 45 percent. The LV may or may not be dilated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Development of HF in PPCM</a:t>
            </a:r>
            <a:endParaRPr lang="en-IN" dirty="0"/>
          </a:p>
        </p:txBody>
      </p:sp>
      <p:pic>
        <p:nvPicPr>
          <p:cNvPr id="8194" name="Picture 2" descr="C:\Users\User\Desktop\fsdfgfgf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334419"/>
            <a:ext cx="4191000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800" dirty="0"/>
              <a:t>"Cardiac </a:t>
            </a:r>
            <a:r>
              <a:rPr lang="en-US" sz="2800" dirty="0" err="1"/>
              <a:t>Angiogenic</a:t>
            </a:r>
            <a:r>
              <a:rPr lang="en-US" sz="2800" dirty="0"/>
              <a:t> imbalance"</a:t>
            </a:r>
          </a:p>
          <a:p>
            <a:pPr>
              <a:buNone/>
            </a:pPr>
            <a:r>
              <a:rPr lang="en-US" sz="2800" dirty="0"/>
              <a:t>                     -Most </a:t>
            </a:r>
            <a:r>
              <a:rPr lang="en-US" sz="2800" dirty="0" err="1"/>
              <a:t>accepted,scientifically</a:t>
            </a:r>
            <a:r>
              <a:rPr lang="en-US" sz="2800" dirty="0"/>
              <a:t> proven</a:t>
            </a:r>
          </a:p>
          <a:p>
            <a:r>
              <a:rPr lang="en-US" sz="2800" dirty="0"/>
              <a:t>Altered </a:t>
            </a:r>
            <a:r>
              <a:rPr lang="en-US" sz="2800" dirty="0" err="1"/>
              <a:t>prolactin</a:t>
            </a:r>
            <a:r>
              <a:rPr lang="en-US" sz="2800" dirty="0"/>
              <a:t> processing(16 </a:t>
            </a:r>
            <a:r>
              <a:rPr lang="en-US" sz="2800" dirty="0" err="1"/>
              <a:t>kda</a:t>
            </a:r>
            <a:r>
              <a:rPr lang="en-US" sz="2800" dirty="0"/>
              <a:t> protein)</a:t>
            </a:r>
          </a:p>
          <a:p>
            <a:pPr>
              <a:buNone/>
            </a:pPr>
            <a:r>
              <a:rPr lang="en-US" sz="2800" dirty="0"/>
              <a:t>                 Induction of </a:t>
            </a:r>
            <a:r>
              <a:rPr lang="en-US" sz="2800" dirty="0" err="1"/>
              <a:t>microRNA</a:t>
            </a:r>
            <a:r>
              <a:rPr lang="en-US" sz="2800" dirty="0"/>
              <a:t> 146</a:t>
            </a:r>
          </a:p>
          <a:p>
            <a:pPr>
              <a:buNone/>
            </a:pPr>
            <a:r>
              <a:rPr lang="en-US" sz="2800" u="sng" dirty="0"/>
              <a:t>Others</a:t>
            </a:r>
          </a:p>
          <a:p>
            <a:pPr>
              <a:buNone/>
            </a:pPr>
            <a:r>
              <a:rPr lang="en-US" sz="2800" dirty="0"/>
              <a:t>1.Immune response to fetal cells,  </a:t>
            </a:r>
          </a:p>
          <a:p>
            <a:pPr>
              <a:buNone/>
            </a:pPr>
            <a:r>
              <a:rPr lang="en-US" sz="2800" dirty="0"/>
              <a:t>2.Genetic predisposition- </a:t>
            </a:r>
            <a:r>
              <a:rPr lang="en-US" sz="2800" dirty="0" err="1"/>
              <a:t>Incr</a:t>
            </a:r>
            <a:r>
              <a:rPr lang="en-US" sz="2800" dirty="0"/>
              <a:t> incidence in X linked CM's</a:t>
            </a:r>
          </a:p>
          <a:p>
            <a:pPr>
              <a:buNone/>
            </a:pPr>
            <a:r>
              <a:rPr lang="en-US" sz="2800" dirty="0"/>
              <a:t>3.Genetic –Truncating variants of TITIN</a:t>
            </a:r>
          </a:p>
          <a:p>
            <a:pPr>
              <a:buNone/>
            </a:pPr>
            <a:r>
              <a:rPr lang="en-US" dirty="0"/>
              <a:t>4.Viral </a:t>
            </a:r>
            <a:r>
              <a:rPr lang="en-US" dirty="0" err="1"/>
              <a:t>Myocarditis</a:t>
            </a: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600200" y="3048000"/>
            <a:ext cx="48006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ser\Downloads\F4.lar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0388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User\Desktop\dsfdfs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0517" y="1600200"/>
            <a:ext cx="5922966" cy="4525963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676400" y="3505200"/>
            <a:ext cx="701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3733800"/>
            <a:ext cx="777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" y="3886200"/>
            <a:ext cx="79248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Age  &gt; 30 years </a:t>
            </a:r>
          </a:p>
          <a:p>
            <a:r>
              <a:rPr lang="en-IN" dirty="0"/>
              <a:t>African descent </a:t>
            </a:r>
          </a:p>
          <a:p>
            <a:r>
              <a:rPr lang="en-IN" dirty="0"/>
              <a:t>Multiple gestation</a:t>
            </a:r>
          </a:p>
          <a:p>
            <a:r>
              <a:rPr lang="en-IN" dirty="0"/>
              <a:t>Maternal cocaine abuse </a:t>
            </a:r>
          </a:p>
          <a:p>
            <a:r>
              <a:rPr lang="en-IN" dirty="0"/>
              <a:t>Long-term (&gt;4 weeks) oral </a:t>
            </a:r>
            <a:r>
              <a:rPr lang="en-IN" dirty="0" err="1"/>
              <a:t>tocolytic</a:t>
            </a:r>
            <a:r>
              <a:rPr lang="en-IN" dirty="0"/>
              <a:t> therapy with beta adrenergic agonists such as </a:t>
            </a:r>
            <a:r>
              <a:rPr lang="en-IN" dirty="0" err="1"/>
              <a:t>terbutaline</a:t>
            </a:r>
            <a:endParaRPr lang="en-IN" dirty="0"/>
          </a:p>
          <a:p>
            <a:r>
              <a:rPr lang="en-US" dirty="0"/>
              <a:t>Selenium deficiency-not a proven risk factor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dirty="0"/>
              <a:t>Clinical presentation </a:t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IN" sz="2000" dirty="0"/>
          </a:p>
          <a:p>
            <a:r>
              <a:rPr lang="en-IN" sz="2400" dirty="0"/>
              <a:t>Most common complaint: </a:t>
            </a:r>
            <a:r>
              <a:rPr lang="en-IN" sz="2400" dirty="0" err="1">
                <a:solidFill>
                  <a:srgbClr val="C00000"/>
                </a:solidFill>
              </a:rPr>
              <a:t>Dyspnea</a:t>
            </a:r>
            <a:endParaRPr lang="en-IN" sz="2400" dirty="0">
              <a:solidFill>
                <a:srgbClr val="C00000"/>
              </a:solidFill>
            </a:endParaRPr>
          </a:p>
          <a:p>
            <a:endParaRPr lang="en-IN" sz="2400" dirty="0"/>
          </a:p>
          <a:p>
            <a:r>
              <a:rPr lang="en-IN" sz="2400" dirty="0"/>
              <a:t>Other frequent symptoms: </a:t>
            </a:r>
          </a:p>
          <a:p>
            <a:pPr lvl="1"/>
            <a:r>
              <a:rPr lang="en-IN" sz="2400" dirty="0"/>
              <a:t>Cough, </a:t>
            </a:r>
            <a:r>
              <a:rPr lang="en-IN" sz="2400" dirty="0" err="1"/>
              <a:t>orthopnea</a:t>
            </a:r>
            <a:r>
              <a:rPr lang="en-IN" sz="2400" dirty="0"/>
              <a:t>, PND and </a:t>
            </a:r>
            <a:r>
              <a:rPr lang="en-IN" sz="2400" dirty="0" err="1"/>
              <a:t>hemoptysis</a:t>
            </a:r>
            <a:r>
              <a:rPr lang="en-IN" sz="2400" dirty="0"/>
              <a:t> </a:t>
            </a:r>
          </a:p>
          <a:p>
            <a:pPr lvl="1"/>
            <a:r>
              <a:rPr lang="en-IN" sz="2400" dirty="0"/>
              <a:t>Nonspecific fatigue, chest discomfort or abdominal pain</a:t>
            </a:r>
          </a:p>
          <a:p>
            <a:pPr lvl="1"/>
            <a:endParaRPr lang="en-IN" sz="2400" dirty="0"/>
          </a:p>
          <a:p>
            <a:r>
              <a:rPr lang="en-IN" sz="2400" dirty="0"/>
              <a:t>Systemic and </a:t>
            </a:r>
            <a:r>
              <a:rPr lang="en-IN" sz="2400" dirty="0">
                <a:solidFill>
                  <a:srgbClr val="C00000"/>
                </a:solidFill>
              </a:rPr>
              <a:t>pulmonary emboli </a:t>
            </a:r>
            <a:r>
              <a:rPr lang="en-IN" sz="2400" dirty="0"/>
              <a:t>are more common </a:t>
            </a:r>
          </a:p>
          <a:p>
            <a:pPr>
              <a:buNone/>
            </a:pPr>
            <a:r>
              <a:rPr lang="en-IN" sz="2400" dirty="0"/>
              <a:t>		        PPCM &gt;&gt; Other </a:t>
            </a:r>
            <a:r>
              <a:rPr lang="en-IN" sz="2400" dirty="0" err="1"/>
              <a:t>cardiomyopathies</a:t>
            </a:r>
            <a:endParaRPr lang="en-IN" sz="2400" dirty="0"/>
          </a:p>
          <a:p>
            <a:pPr lvl="1"/>
            <a:r>
              <a:rPr lang="en-IN" sz="2400" dirty="0"/>
              <a:t>Risk is exacerbated by the </a:t>
            </a:r>
            <a:r>
              <a:rPr lang="en-IN" sz="2400" dirty="0" err="1">
                <a:solidFill>
                  <a:srgbClr val="C00000"/>
                </a:solidFill>
              </a:rPr>
              <a:t>hypercoagulable</a:t>
            </a:r>
            <a:r>
              <a:rPr lang="en-IN" sz="2400" dirty="0">
                <a:solidFill>
                  <a:srgbClr val="C00000"/>
                </a:solidFill>
              </a:rPr>
              <a:t> state </a:t>
            </a:r>
            <a:r>
              <a:rPr lang="en-IN" sz="2400" dirty="0"/>
              <a:t>induced by pregnancy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Differential diagnosis</a:t>
            </a:r>
          </a:p>
        </p:txBody>
      </p:sp>
      <p:pic>
        <p:nvPicPr>
          <p:cNvPr id="1026" name="Picture 2" descr="C:\Users\User\Desktop\Differential-diagnosis-of-PPCM-Note-The-diagnosis-of-PPCM-requires-careful-exclusion-o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6271" y="1600200"/>
            <a:ext cx="8031458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Diagnosis of exclusion</a:t>
            </a:r>
          </a:p>
          <a:p>
            <a:r>
              <a:rPr lang="en-US" dirty="0"/>
              <a:t>NT pro BNP elevated &gt;100 pg/ml –poor </a:t>
            </a:r>
            <a:r>
              <a:rPr lang="en-US" dirty="0" err="1"/>
              <a:t>progn</a:t>
            </a:r>
            <a:endParaRPr lang="en-US" dirty="0"/>
          </a:p>
          <a:p>
            <a:r>
              <a:rPr lang="en-US" dirty="0"/>
              <a:t>Echo: LV may not be dilated</a:t>
            </a:r>
          </a:p>
          <a:p>
            <a:r>
              <a:rPr lang="en-US" dirty="0"/>
              <a:t>Cardiac MRI –LGE + ,nonspecific</a:t>
            </a:r>
          </a:p>
          <a:p>
            <a:r>
              <a:rPr lang="en-US" dirty="0" err="1"/>
              <a:t>Endomyocardial</a:t>
            </a:r>
            <a:r>
              <a:rPr lang="en-US" dirty="0"/>
              <a:t> </a:t>
            </a:r>
            <a:r>
              <a:rPr lang="en-US" dirty="0" err="1"/>
              <a:t>biopsy:No</a:t>
            </a:r>
            <a:r>
              <a:rPr lang="en-US" dirty="0"/>
              <a:t> </a:t>
            </a:r>
            <a:r>
              <a:rPr lang="en-US" dirty="0" err="1"/>
              <a:t>pathognomonic</a:t>
            </a:r>
            <a:r>
              <a:rPr lang="en-US" dirty="0"/>
              <a:t> finding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7391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PPCM-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000" b="1" dirty="0"/>
              <a:t>Immunosuppressive agents</a:t>
            </a:r>
            <a:r>
              <a:rPr lang="en-IN" sz="2000" dirty="0"/>
              <a:t> </a:t>
            </a:r>
          </a:p>
          <a:p>
            <a:endParaRPr lang="en-IN" sz="2000" dirty="0"/>
          </a:p>
          <a:p>
            <a:pPr lvl="1"/>
            <a:r>
              <a:rPr lang="en-IN" sz="2000" dirty="0"/>
              <a:t>Efficacy is unclear: Few studies show role in biopsy-proven myocarditis</a:t>
            </a:r>
          </a:p>
          <a:p>
            <a:pPr lvl="1"/>
            <a:r>
              <a:rPr lang="en-IN" sz="2000" dirty="0"/>
              <a:t>Empiric immunosuppression is not recommended </a:t>
            </a:r>
          </a:p>
          <a:p>
            <a:pPr lvl="1"/>
            <a:r>
              <a:rPr lang="en-IN" sz="2000" dirty="0"/>
              <a:t>Significant side effects</a:t>
            </a:r>
          </a:p>
          <a:p>
            <a:pPr lvl="1"/>
            <a:endParaRPr lang="en-IN" sz="2000" dirty="0"/>
          </a:p>
          <a:p>
            <a:r>
              <a:rPr lang="en-IN" sz="2000" b="1" dirty="0"/>
              <a:t>Intravenous immune globulin</a:t>
            </a:r>
            <a:r>
              <a:rPr lang="en-IN" sz="2000" dirty="0"/>
              <a:t> </a:t>
            </a:r>
          </a:p>
          <a:p>
            <a:endParaRPr lang="en-IN" sz="2000" dirty="0"/>
          </a:p>
          <a:p>
            <a:pPr lvl="1"/>
            <a:r>
              <a:rPr lang="en-IN" sz="2000" dirty="0"/>
              <a:t>No clear evidence of benefit</a:t>
            </a:r>
          </a:p>
          <a:p>
            <a:pPr marL="914400" lvl="2" indent="0">
              <a:buNone/>
            </a:pPr>
            <a:endParaRPr lang="en-IN" sz="2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Management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IN" sz="2000" b="1" dirty="0"/>
              <a:t>Delivery</a:t>
            </a:r>
            <a:r>
              <a:rPr lang="en-IN" sz="2000" dirty="0"/>
              <a:t> </a:t>
            </a:r>
          </a:p>
          <a:p>
            <a:r>
              <a:rPr lang="en-IN" sz="2000" dirty="0"/>
              <a:t>Timing and mode of delivery: Limited data</a:t>
            </a:r>
          </a:p>
          <a:p>
            <a:pPr marL="457200" lvl="1" indent="0">
              <a:buNone/>
            </a:pPr>
            <a:endParaRPr lang="en-IN" sz="1800" dirty="0"/>
          </a:p>
          <a:p>
            <a:r>
              <a:rPr lang="en-IN" sz="2000" dirty="0"/>
              <a:t>PPCM with advanced HF</a:t>
            </a:r>
          </a:p>
          <a:p>
            <a:pPr lvl="1"/>
            <a:r>
              <a:rPr lang="en-IN" sz="1800" dirty="0"/>
              <a:t>Prompt delivery for maternal cardiovascular indications</a:t>
            </a:r>
          </a:p>
          <a:p>
            <a:r>
              <a:rPr lang="en-IN" sz="2000" dirty="0"/>
              <a:t>Early delivery is not required if the maternal and </a:t>
            </a:r>
            <a:r>
              <a:rPr lang="en-IN" sz="2000" dirty="0" err="1"/>
              <a:t>fetal</a:t>
            </a:r>
            <a:r>
              <a:rPr lang="en-IN" sz="2000" dirty="0"/>
              <a:t> conditions are stable (</a:t>
            </a:r>
            <a:r>
              <a:rPr lang="en-IN" sz="2000" dirty="0">
                <a:solidFill>
                  <a:srgbClr val="C00000"/>
                </a:solidFill>
              </a:rPr>
              <a:t>The 2010 ESC working group statement</a:t>
            </a:r>
            <a:r>
              <a:rPr lang="en-IN" sz="2000" dirty="0"/>
              <a:t>)</a:t>
            </a:r>
          </a:p>
          <a:p>
            <a:r>
              <a:rPr lang="en-IN" sz="2000" dirty="0"/>
              <a:t>Caesarean is generally reserved for obstetrical indications</a:t>
            </a:r>
          </a:p>
          <a:p>
            <a:pPr marL="0" indent="0">
              <a:buNone/>
            </a:pPr>
            <a:r>
              <a:rPr lang="en-IN" sz="2000" b="1" dirty="0"/>
              <a:t>Anticoagulation </a:t>
            </a:r>
          </a:p>
          <a:p>
            <a:pPr marL="457200" lvl="1" indent="0">
              <a:buNone/>
            </a:pPr>
            <a:endParaRPr lang="en-IN" sz="1800" dirty="0"/>
          </a:p>
          <a:p>
            <a:pPr>
              <a:buNone/>
            </a:pPr>
            <a:r>
              <a:rPr lang="en-IN" sz="2000" b="1" dirty="0"/>
              <a:t>Breastfeeding</a:t>
            </a:r>
            <a:r>
              <a:rPr lang="en-IN" sz="2000" dirty="0"/>
              <a:t> </a:t>
            </a:r>
          </a:p>
          <a:p>
            <a:r>
              <a:rPr lang="en-IN" sz="2000" dirty="0"/>
              <a:t>Breast feeding be avoided because of the potential effects of prolactin </a:t>
            </a:r>
            <a:r>
              <a:rPr lang="en-IN" sz="2000" dirty="0" err="1"/>
              <a:t>subfragments</a:t>
            </a:r>
            <a:r>
              <a:rPr lang="en-IN" sz="2000" dirty="0"/>
              <a:t> (</a:t>
            </a:r>
            <a:r>
              <a:rPr lang="en-IN" sz="2000" dirty="0">
                <a:solidFill>
                  <a:srgbClr val="C00000"/>
                </a:solidFill>
              </a:rPr>
              <a:t>2010 ESC working group)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62982230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81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err="1"/>
              <a:t>Bromocriptine</a:t>
            </a:r>
            <a:r>
              <a:rPr lang="en-IN" dirty="0"/>
              <a:t> –inhibits prolactin secretion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Dopamine D2 R agonist</a:t>
            </a:r>
          </a:p>
          <a:p>
            <a:r>
              <a:rPr lang="en-IN" dirty="0"/>
              <a:t>Study by </a:t>
            </a:r>
            <a:r>
              <a:rPr lang="en-IN" dirty="0" err="1"/>
              <a:t>Sliwa</a:t>
            </a:r>
            <a:r>
              <a:rPr lang="en-IN" dirty="0"/>
              <a:t> k et </a:t>
            </a:r>
            <a:r>
              <a:rPr lang="en-IN" dirty="0" err="1"/>
              <a:t>al.Circulation</a:t>
            </a:r>
            <a:r>
              <a:rPr lang="en-IN" dirty="0"/>
              <a:t> 2010</a:t>
            </a:r>
          </a:p>
          <a:p>
            <a:r>
              <a:rPr lang="en-IN" dirty="0"/>
              <a:t>20 patients with PPCM</a:t>
            </a:r>
          </a:p>
          <a:p>
            <a:r>
              <a:rPr lang="en-IN" dirty="0"/>
              <a:t>10 PPCM-</a:t>
            </a:r>
            <a:r>
              <a:rPr lang="en-IN" dirty="0" err="1"/>
              <a:t>Std</a:t>
            </a:r>
            <a:r>
              <a:rPr lang="en-IN" dirty="0"/>
              <a:t> HF regimen</a:t>
            </a:r>
          </a:p>
          <a:p>
            <a:r>
              <a:rPr lang="en-IN" dirty="0"/>
              <a:t>10-std+ </a:t>
            </a:r>
            <a:r>
              <a:rPr lang="en-IN" dirty="0" err="1"/>
              <a:t>Bromocriptine</a:t>
            </a:r>
            <a:r>
              <a:rPr lang="en-IN" dirty="0"/>
              <a:t> 2.5 mg BD X 2 weeks</a:t>
            </a:r>
          </a:p>
          <a:p>
            <a:pPr marL="0" indent="0">
              <a:buNone/>
            </a:pPr>
            <a:r>
              <a:rPr lang="en-IN" dirty="0"/>
              <a:t>                                             2.5 mg 0D x 6 weeks</a:t>
            </a:r>
          </a:p>
          <a:p>
            <a:r>
              <a:rPr lang="en-IN" dirty="0"/>
              <a:t>31 percent better results in </a:t>
            </a:r>
            <a:r>
              <a:rPr lang="en-IN" dirty="0" err="1"/>
              <a:t>Bromocriptine</a:t>
            </a:r>
            <a:r>
              <a:rPr lang="en-IN" dirty="0"/>
              <a:t> arm</a:t>
            </a:r>
          </a:p>
          <a:p>
            <a:endParaRPr lang="en-IN" dirty="0"/>
          </a:p>
        </p:txBody>
      </p:sp>
      <p:pic>
        <p:nvPicPr>
          <p:cNvPr id="2051" name="Picture 3" descr="C:\Users\User\Desktop\sd fgdfdfd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229600" cy="3544048"/>
          </a:xfrm>
          <a:prstGeom prst="rect">
            <a:avLst/>
          </a:prstGeom>
          <a:noFill/>
        </p:spPr>
      </p:pic>
      <p:pic>
        <p:nvPicPr>
          <p:cNvPr id="2052" name="Picture 4" descr="C:\Users\User\Desktop\sdffssdfs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438400"/>
            <a:ext cx="5302766" cy="3276600"/>
          </a:xfrm>
          <a:prstGeom prst="rect">
            <a:avLst/>
          </a:prstGeom>
          <a:noFill/>
        </p:spPr>
      </p:pic>
      <p:pic>
        <p:nvPicPr>
          <p:cNvPr id="2053" name="Picture 5" descr="C:\Users\User\Desktop\jhihjuh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8426905" cy="4389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40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ESC statement 2014 Treatment of HF in PPCM</a:t>
            </a:r>
            <a:endParaRPr lang="en-IN" sz="3200" dirty="0"/>
          </a:p>
        </p:txBody>
      </p:sp>
      <p:pic>
        <p:nvPicPr>
          <p:cNvPr id="4098" name="Picture 2" descr="C:\Users\User\Desktop\,jhbbj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84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Heart transplantation</a:t>
            </a:r>
          </a:p>
          <a:p>
            <a:pPr marL="0" indent="0">
              <a:buNone/>
            </a:pPr>
            <a:r>
              <a:rPr lang="en-IN" dirty="0"/>
              <a:t>      Acceptable treatment if medical therapy fails</a:t>
            </a:r>
          </a:p>
          <a:p>
            <a:pPr marL="0" indent="0">
              <a:buNone/>
            </a:pPr>
            <a:r>
              <a:rPr lang="en-IN" dirty="0"/>
              <a:t>Subsequent pregnancy</a:t>
            </a:r>
          </a:p>
          <a:p>
            <a:pPr marL="0" indent="0">
              <a:buNone/>
            </a:pPr>
            <a:r>
              <a:rPr lang="en-IN" dirty="0"/>
              <a:t>Higher risk of recurrence</a:t>
            </a:r>
          </a:p>
          <a:p>
            <a:pPr marL="0" indent="0">
              <a:buNone/>
            </a:pPr>
            <a:r>
              <a:rPr lang="en-IN" dirty="0"/>
              <a:t>Strongly discouraged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Successful pregnancy following transplant-only</a:t>
            </a:r>
          </a:p>
          <a:p>
            <a:pPr marL="0" indent="0">
              <a:buNone/>
            </a:pPr>
            <a:r>
              <a:rPr lang="en-IN" dirty="0"/>
              <a:t>case </a:t>
            </a:r>
            <a:r>
              <a:rPr lang="en-IN" dirty="0" err="1"/>
              <a:t>reports,no</a:t>
            </a:r>
            <a:r>
              <a:rPr lang="en-IN" dirty="0"/>
              <a:t> evidence based data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765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Predictors of LV recovery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LV diastolic dimension (&lt;5.5 to 6.0 cm) </a:t>
            </a:r>
          </a:p>
          <a:p>
            <a:r>
              <a:rPr lang="en-IN" dirty="0"/>
              <a:t>LVEF &gt;30% to 35% </a:t>
            </a:r>
          </a:p>
          <a:p>
            <a:r>
              <a:rPr lang="en-IN" dirty="0"/>
              <a:t>Fractional shortening ≥20% </a:t>
            </a:r>
          </a:p>
          <a:p>
            <a:r>
              <a:rPr lang="en-IN" dirty="0"/>
              <a:t>Lack of </a:t>
            </a:r>
            <a:r>
              <a:rPr lang="en-IN" dirty="0" err="1"/>
              <a:t>troponin</a:t>
            </a:r>
            <a:r>
              <a:rPr lang="en-IN" dirty="0"/>
              <a:t> elevation </a:t>
            </a:r>
          </a:p>
          <a:p>
            <a:r>
              <a:rPr lang="en-IN" dirty="0"/>
              <a:t> A lower level of plasma BNP </a:t>
            </a:r>
          </a:p>
          <a:p>
            <a:r>
              <a:rPr lang="en-IN" dirty="0"/>
              <a:t> Absence of LV thrombus </a:t>
            </a:r>
          </a:p>
          <a:p>
            <a:r>
              <a:rPr lang="en-IN" dirty="0"/>
              <a:t> Absence of breast-feeding </a:t>
            </a:r>
          </a:p>
          <a:p>
            <a:r>
              <a:rPr lang="en-IN" dirty="0"/>
              <a:t>Non-African American ethnicity 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Prognosis and relapse</a:t>
            </a:r>
            <a:endParaRPr lang="en-IN" dirty="0"/>
          </a:p>
        </p:txBody>
      </p:sp>
      <p:pic>
        <p:nvPicPr>
          <p:cNvPr id="5122" name="Picture 2" descr="C:\Users\User\Downloads\F5.lar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857364"/>
            <a:ext cx="8929718" cy="5000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305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Mechanism of decrease in SVR,BP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 err="1"/>
              <a:t>Vasodilatory</a:t>
            </a:r>
            <a:r>
              <a:rPr lang="en-US" u="sng" dirty="0"/>
              <a:t> effect</a:t>
            </a:r>
          </a:p>
          <a:p>
            <a:pPr>
              <a:buNone/>
            </a:pPr>
            <a:r>
              <a:rPr lang="en-US" dirty="0"/>
              <a:t>          - </a:t>
            </a:r>
            <a:r>
              <a:rPr lang="en-US" dirty="0" err="1"/>
              <a:t>Progesterones</a:t>
            </a:r>
            <a:r>
              <a:rPr lang="en-US" dirty="0"/>
              <a:t>, </a:t>
            </a:r>
            <a:r>
              <a:rPr lang="en-US" dirty="0" err="1"/>
              <a:t>Relaxin</a:t>
            </a:r>
            <a:r>
              <a:rPr lang="en-US" dirty="0"/>
              <a:t>(ovarian hormone)</a:t>
            </a:r>
          </a:p>
          <a:p>
            <a:pPr>
              <a:buNone/>
            </a:pPr>
            <a:r>
              <a:rPr lang="en-US" dirty="0"/>
              <a:t>          - Prostaglandin E</a:t>
            </a:r>
          </a:p>
          <a:p>
            <a:pPr>
              <a:buNone/>
            </a:pPr>
            <a:r>
              <a:rPr lang="en-US" dirty="0"/>
              <a:t>          - Nitric oxide</a:t>
            </a:r>
          </a:p>
          <a:p>
            <a:r>
              <a:rPr lang="en-US" u="sng" dirty="0"/>
              <a:t>Decreased vascular responsiveness</a:t>
            </a:r>
          </a:p>
          <a:p>
            <a:pPr>
              <a:buNone/>
            </a:pPr>
            <a:r>
              <a:rPr lang="en-US" dirty="0"/>
              <a:t>            -</a:t>
            </a:r>
            <a:r>
              <a:rPr lang="en-US" dirty="0" err="1"/>
              <a:t>Angiotensin</a:t>
            </a:r>
            <a:endParaRPr lang="en-US" dirty="0"/>
          </a:p>
          <a:p>
            <a:pPr>
              <a:buNone/>
            </a:pPr>
            <a:r>
              <a:rPr lang="en-US" dirty="0"/>
              <a:t>            -</a:t>
            </a:r>
            <a:r>
              <a:rPr lang="en-US" dirty="0" err="1"/>
              <a:t>Endothelin,Prostacyclin</a:t>
            </a:r>
            <a:endParaRPr lang="en-US" dirty="0"/>
          </a:p>
          <a:p>
            <a:pPr>
              <a:buNone/>
            </a:pPr>
            <a:r>
              <a:rPr lang="en-US" dirty="0"/>
              <a:t>            -</a:t>
            </a:r>
            <a:r>
              <a:rPr lang="en-US" dirty="0" err="1"/>
              <a:t>Norepinephrine</a:t>
            </a:r>
            <a:endParaRPr lang="en-IN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Period of mortality</a:t>
            </a:r>
            <a:endParaRPr lang="en-IN" dirty="0"/>
          </a:p>
        </p:txBody>
      </p:sp>
      <p:pic>
        <p:nvPicPr>
          <p:cNvPr id="7170" name="Picture 2" descr="C:\Users\User\Desktop\GHJHHGHGH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929731"/>
            <a:ext cx="419100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frghghg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89324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Hypertrophic cardiomyopathy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Autofit/>
          </a:bodyPr>
          <a:lstStyle/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xmlns="" val="16014497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/>
              <a:t>Hemodynamics</a:t>
            </a:r>
            <a:r>
              <a:rPr lang="en-US" sz="4000" dirty="0"/>
              <a:t> - HCM with pregnancy</a:t>
            </a:r>
            <a:endParaRPr lang="en-I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3962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Increased preload due to </a:t>
            </a:r>
            <a:r>
              <a:rPr lang="en-US" b="1" dirty="0" err="1"/>
              <a:t>hypervolemia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2209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2667000"/>
            <a:ext cx="3962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Increased LV cavity size</a:t>
            </a:r>
          </a:p>
          <a:p>
            <a:r>
              <a:rPr lang="en-US" b="1" dirty="0"/>
              <a:t>Reduces LVOT obstruction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905000"/>
            <a:ext cx="25146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Increased HR</a:t>
            </a:r>
          </a:p>
          <a:p>
            <a:r>
              <a:rPr lang="en-US" b="1" dirty="0"/>
              <a:t>Increased cardiac output counteracts this</a:t>
            </a:r>
          </a:p>
          <a:p>
            <a:r>
              <a:rPr lang="en-US" b="1" dirty="0"/>
              <a:t>                 </a:t>
            </a:r>
          </a:p>
          <a:p>
            <a:r>
              <a:rPr lang="en-US" b="1" dirty="0"/>
              <a:t>LVOT </a:t>
            </a:r>
            <a:r>
              <a:rPr lang="en-US" b="1" dirty="0" err="1"/>
              <a:t>gr</a:t>
            </a:r>
            <a:r>
              <a:rPr lang="en-US" b="1" dirty="0"/>
              <a:t> increases</a:t>
            </a:r>
            <a:endParaRPr lang="en-IN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2743200"/>
            <a:ext cx="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2133600"/>
            <a:ext cx="1219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 LV</a:t>
            </a:r>
            <a:endParaRPr lang="en-IN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495800"/>
            <a:ext cx="12954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  LA</a:t>
            </a:r>
            <a:endParaRPr lang="en-IN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4495800"/>
            <a:ext cx="3429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Volume overload</a:t>
            </a:r>
            <a:endParaRPr lang="en-IN" b="1" dirty="0"/>
          </a:p>
          <a:p>
            <a:r>
              <a:rPr lang="en-US" b="1" dirty="0"/>
              <a:t>LV diastolic dysfunction</a:t>
            </a:r>
          </a:p>
          <a:p>
            <a:r>
              <a:rPr lang="en-US" b="1" dirty="0"/>
              <a:t>Increased risk of AF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4343400"/>
            <a:ext cx="2667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Reduced diastolic filling due to tachycardia</a:t>
            </a:r>
          </a:p>
          <a:p>
            <a:r>
              <a:rPr lang="en-US" b="1" dirty="0"/>
              <a:t>LVOT obstruction</a:t>
            </a:r>
          </a:p>
          <a:p>
            <a:r>
              <a:rPr lang="en-US" b="1" dirty="0"/>
              <a:t>Superadded AF</a:t>
            </a:r>
            <a:endParaRPr lang="en-IN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39000" y="55626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6019800"/>
            <a:ext cx="2133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Pulmonary edema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4" grpId="0" animBg="1"/>
      <p:bldP spid="15" grpId="0" animBg="1"/>
      <p:bldP spid="16" grpId="0" animBg="1"/>
      <p:bldP spid="19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dirty="0"/>
              <a:t>Acute hemodynamic collapse</a:t>
            </a:r>
          </a:p>
          <a:p>
            <a:pPr>
              <a:buNone/>
            </a:pPr>
            <a:r>
              <a:rPr lang="en-US" sz="2800" dirty="0"/>
              <a:t>          IV </a:t>
            </a:r>
            <a:r>
              <a:rPr lang="en-US" sz="2800" dirty="0" err="1"/>
              <a:t>phenylephrine,betablocker,disopyamide</a:t>
            </a:r>
            <a:endParaRPr lang="en-US" sz="2800" dirty="0"/>
          </a:p>
          <a:p>
            <a:r>
              <a:rPr lang="en-IN" sz="2800" dirty="0"/>
              <a:t>Epidural anaesthesia       systemic </a:t>
            </a:r>
            <a:r>
              <a:rPr lang="en-IN" sz="2800" dirty="0" err="1"/>
              <a:t>vasodilation</a:t>
            </a:r>
            <a:r>
              <a:rPr lang="en-IN" sz="2800" dirty="0"/>
              <a:t> and hypotension in severe LVOTO</a:t>
            </a:r>
          </a:p>
          <a:p>
            <a:r>
              <a:rPr lang="en-US" sz="2800" dirty="0"/>
              <a:t>Fluids</a:t>
            </a:r>
          </a:p>
          <a:p>
            <a:r>
              <a:rPr lang="en-US" sz="2800" dirty="0"/>
              <a:t>ICD in 2nd trimester if needed</a:t>
            </a:r>
            <a:endParaRPr lang="en-IN" sz="2800" dirty="0"/>
          </a:p>
          <a:p>
            <a:endParaRPr lang="en-IN" sz="2800" dirty="0"/>
          </a:p>
          <a:p>
            <a:r>
              <a:rPr lang="en-IN" sz="2800" dirty="0"/>
              <a:t>  All other management is the same, except </a:t>
            </a:r>
            <a:r>
              <a:rPr lang="en-IN" sz="2800" dirty="0" err="1"/>
              <a:t>amiodarone</a:t>
            </a:r>
            <a:r>
              <a:rPr lang="en-IN" sz="2800" dirty="0"/>
              <a:t>  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3048000"/>
            <a:ext cx="4572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Acute coronary syndromes in pregnancy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IN" sz="2400" dirty="0"/>
              <a:t>IHD -- Most common cardiac cause of maternal death in Western countries</a:t>
            </a:r>
          </a:p>
          <a:p>
            <a:pPr marL="0" lvl="0" indent="0">
              <a:spcBef>
                <a:spcPts val="0"/>
              </a:spcBef>
            </a:pPr>
            <a:endParaRPr lang="en-IN" sz="2400" dirty="0"/>
          </a:p>
          <a:p>
            <a:pPr marL="0" lvl="0" indent="0">
              <a:spcBef>
                <a:spcPts val="0"/>
              </a:spcBef>
            </a:pPr>
            <a:r>
              <a:rPr lang="en-IN" sz="2400" dirty="0"/>
              <a:t>Most cases in the third trimester and  postpartum period</a:t>
            </a:r>
          </a:p>
          <a:p>
            <a:pPr marL="0" lvl="0" indent="0">
              <a:spcBef>
                <a:spcPts val="0"/>
              </a:spcBef>
            </a:pPr>
            <a:endParaRPr lang="en-IN" sz="2400" dirty="0"/>
          </a:p>
          <a:p>
            <a:pPr marL="0" lvl="0" indent="0">
              <a:spcBef>
                <a:spcPts val="0"/>
              </a:spcBef>
            </a:pPr>
            <a:r>
              <a:rPr lang="en-IN" sz="2400" dirty="0"/>
              <a:t>Infarction commonly involves anterior wall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buNone/>
            </a:pPr>
            <a:r>
              <a:rPr lang="en-IN" sz="2400" dirty="0"/>
              <a:t> </a:t>
            </a:r>
            <a:r>
              <a:rPr lang="en-IN" sz="2400" b="1" dirty="0"/>
              <a:t>Four major risk factors </a:t>
            </a:r>
          </a:p>
          <a:p>
            <a:r>
              <a:rPr lang="en-IN" sz="2400" dirty="0"/>
              <a:t>Older maternal age ( &gt;35 years)</a:t>
            </a:r>
          </a:p>
          <a:p>
            <a:r>
              <a:rPr lang="en-IN" sz="2400" dirty="0"/>
              <a:t>Hypertension</a:t>
            </a:r>
          </a:p>
          <a:p>
            <a:r>
              <a:rPr lang="en-IN" sz="2400" dirty="0"/>
              <a:t>Diabetes mellitus</a:t>
            </a:r>
          </a:p>
          <a:p>
            <a:r>
              <a:rPr lang="en-IN" sz="2400" dirty="0"/>
              <a:t>Obesity</a:t>
            </a:r>
          </a:p>
          <a:p>
            <a:pPr marL="0" lvl="0" indent="0">
              <a:spcBef>
                <a:spcPts val="0"/>
              </a:spcBef>
              <a:buNone/>
            </a:pPr>
            <a:endParaRPr lang="en-IN" sz="2400" dirty="0"/>
          </a:p>
          <a:p>
            <a:pPr marL="0" lvl="0" indent="0">
              <a:spcBef>
                <a:spcPts val="0"/>
              </a:spcBef>
              <a:buNone/>
            </a:pPr>
            <a:endParaRPr lang="en-IN" sz="2400" dirty="0">
              <a:solidFill>
                <a:prstClr val="black"/>
              </a:solidFill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Etiology of ACS in pregnancy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ANALYSIS</a:t>
                      </a:r>
                      <a:r>
                        <a:rPr lang="en-US" sz="2000" b="1" baseline="0" dirty="0"/>
                        <a:t> OF TWO STUDIES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ANGIOGRAPHY DONE</a:t>
                      </a:r>
                      <a:r>
                        <a:rPr lang="en-US" sz="2000" b="1" baseline="0" dirty="0"/>
                        <a:t> IN 232 PTS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ATHEROSCLEROSIS +/- THROMBUS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34 %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DISSECTION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/>
                        <a:t>33 </a:t>
                      </a:r>
                      <a:r>
                        <a:rPr lang="en-US" sz="2000" b="1" dirty="0"/>
                        <a:t>%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THROMBUS</a:t>
                      </a:r>
                      <a:r>
                        <a:rPr lang="en-US" sz="2000" b="1" baseline="0" dirty="0"/>
                        <a:t> IN NORMAL CORONARIES</a:t>
                      </a:r>
                    </a:p>
                    <a:p>
                      <a:r>
                        <a:rPr lang="en-US" sz="2000" b="1" baseline="0" dirty="0"/>
                        <a:t>APLA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14 %</a:t>
                      </a:r>
                    </a:p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1 %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CORONARY</a:t>
                      </a:r>
                      <a:r>
                        <a:rPr lang="en-US" sz="2000" b="1" baseline="0" dirty="0"/>
                        <a:t> SPASM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/>
                        <a:t>  5</a:t>
                      </a:r>
                      <a:r>
                        <a:rPr lang="en-US" sz="2000" b="1" dirty="0"/>
                        <a:t> %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NORMAL CORONARIES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13</a:t>
                      </a:r>
                      <a:r>
                        <a:rPr lang="en-US" sz="2000" b="1" baseline="0" dirty="0"/>
                        <a:t> %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TAKO TSUBO SYNDROME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r>
                        <a:rPr lang="en-US" sz="2000" b="1" baseline="0" dirty="0"/>
                        <a:t> % (3 PATIENTS)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ACS-management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IN" sz="2000" dirty="0">
              <a:solidFill>
                <a:prstClr val="black"/>
              </a:solidFill>
            </a:endParaRPr>
          </a:p>
          <a:p>
            <a:r>
              <a:rPr lang="en-IN" sz="2400" dirty="0" err="1">
                <a:solidFill>
                  <a:prstClr val="black"/>
                </a:solidFill>
              </a:rPr>
              <a:t>Troponins</a:t>
            </a:r>
            <a:r>
              <a:rPr lang="en-IN" sz="2400" dirty="0">
                <a:solidFill>
                  <a:prstClr val="black"/>
                </a:solidFill>
              </a:rPr>
              <a:t> are preferred to CK-MB</a:t>
            </a:r>
          </a:p>
          <a:p>
            <a:pP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sz="2400" u="sng" dirty="0">
                <a:solidFill>
                  <a:prstClr val="black"/>
                </a:solidFill>
              </a:rPr>
              <a:t>TREATMENT</a:t>
            </a:r>
          </a:p>
          <a:p>
            <a:pPr>
              <a:buNone/>
            </a:pPr>
            <a:endParaRPr lang="en-IN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IN" sz="2400" dirty="0">
                <a:solidFill>
                  <a:prstClr val="black"/>
                </a:solidFill>
              </a:rPr>
              <a:t>    </a:t>
            </a:r>
            <a:r>
              <a:rPr lang="en-IN" sz="2400" b="1" dirty="0">
                <a:solidFill>
                  <a:prstClr val="black"/>
                </a:solidFill>
              </a:rPr>
              <a:t>STEMI</a:t>
            </a:r>
            <a:r>
              <a:rPr lang="en-IN" sz="2400" dirty="0">
                <a:solidFill>
                  <a:prstClr val="black"/>
                </a:solidFill>
              </a:rPr>
              <a:t>  Coronary angioplasty  preferred -BMS over DES (ESC)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                    </a:t>
            </a:r>
            <a:r>
              <a:rPr lang="en-US" sz="2400" dirty="0" err="1">
                <a:solidFill>
                  <a:prstClr val="black"/>
                </a:solidFill>
              </a:rPr>
              <a:t>Thrombolysis</a:t>
            </a:r>
            <a:r>
              <a:rPr lang="en-US" sz="2400" dirty="0">
                <a:solidFill>
                  <a:prstClr val="black"/>
                </a:solidFill>
              </a:rPr>
              <a:t>-high complication rates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                    Pregnancy-a relative contraindication</a:t>
            </a:r>
            <a:endParaRPr lang="en-IN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IN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IN" sz="2400" dirty="0">
                <a:solidFill>
                  <a:prstClr val="black"/>
                </a:solidFill>
              </a:rPr>
              <a:t>     </a:t>
            </a:r>
            <a:r>
              <a:rPr lang="en-IN" sz="2400" b="1" dirty="0">
                <a:solidFill>
                  <a:prstClr val="black"/>
                </a:solidFill>
              </a:rPr>
              <a:t>NSTEACS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</a:rPr>
              <a:t>Without risk criteria -- conservative strategy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</a:rPr>
              <a:t>With risk criteria -- invasive strategy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</a:rPr>
              <a:t>	</a:t>
            </a:r>
            <a:endParaRPr lang="en-IN" sz="2400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Antiplatelets</a:t>
            </a:r>
            <a:r>
              <a:rPr lang="en-US" dirty="0"/>
              <a:t> in pregnancy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3835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r>
                        <a:rPr lang="en-US" sz="1800" b="1" dirty="0"/>
                        <a:t>DRUG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FDA CLASS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PREGNANCY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LACTATION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COMMENTS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ASPIRIN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AFTER</a:t>
                      </a:r>
                      <a:r>
                        <a:rPr lang="en-US" sz="1800" b="1" baseline="0" dirty="0"/>
                        <a:t>  12 WEEKS</a:t>
                      </a:r>
                    </a:p>
                    <a:p>
                      <a:r>
                        <a:rPr lang="en-US" sz="1800" b="1" baseline="0" dirty="0"/>
                        <a:t>Stopped near to term  to avoid premature closure of </a:t>
                      </a:r>
                      <a:r>
                        <a:rPr lang="en-US" sz="1800" b="1" baseline="0" dirty="0" err="1"/>
                        <a:t>ductus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Secrete</a:t>
                      </a:r>
                      <a:r>
                        <a:rPr lang="en-US" sz="1800" b="1" baseline="0" dirty="0"/>
                        <a:t>d in breast milk</a:t>
                      </a:r>
                    </a:p>
                    <a:p>
                      <a:r>
                        <a:rPr lang="en-US" sz="1800" b="1" baseline="0" dirty="0"/>
                        <a:t>Better to avoid</a:t>
                      </a:r>
                    </a:p>
                    <a:p>
                      <a:r>
                        <a:rPr lang="en-US" sz="1800" b="1" baseline="0" dirty="0"/>
                        <a:t>Metabolic acidosis in neonate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Crosses placenta</a:t>
                      </a:r>
                    </a:p>
                    <a:p>
                      <a:r>
                        <a:rPr lang="en-US" sz="1800" b="1" dirty="0"/>
                        <a:t>Affects organogenesis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CLOPIDOGREL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Limite</a:t>
                      </a:r>
                      <a:r>
                        <a:rPr lang="en-US" sz="1800" b="1" baseline="0" dirty="0"/>
                        <a:t>d studies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Limited</a:t>
                      </a:r>
                      <a:r>
                        <a:rPr lang="en-US" sz="1800" b="1" baseline="0" dirty="0"/>
                        <a:t> studies</a:t>
                      </a:r>
                    </a:p>
                    <a:p>
                      <a:r>
                        <a:rPr lang="en-US" sz="1800" b="1" baseline="0" dirty="0"/>
                        <a:t>Better to avoid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Indicated post DES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TICAGRELOR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          "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          "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PRASUGREL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          " 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           "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86400"/>
            <a:ext cx="7620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Low dose aspirin recommended after 12 weeks (ACOG)</a:t>
            </a:r>
          </a:p>
          <a:p>
            <a:r>
              <a:rPr lang="en-US" b="1" dirty="0"/>
              <a:t>1. APLA syndrome</a:t>
            </a:r>
          </a:p>
          <a:p>
            <a:r>
              <a:rPr lang="en-US" b="1" dirty="0"/>
              <a:t>2.Prosthetic valves </a:t>
            </a:r>
          </a:p>
          <a:p>
            <a:r>
              <a:rPr lang="en-US" b="1" dirty="0"/>
              <a:t>3.To prevent pre </a:t>
            </a:r>
            <a:r>
              <a:rPr lang="en-US" b="1" dirty="0" err="1"/>
              <a:t>eclampsia</a:t>
            </a:r>
            <a:r>
              <a:rPr lang="en-US" b="1" dirty="0"/>
              <a:t> in women with History in prior pregnancy.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Statins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Category X -contraindicated in pregnancy</a:t>
            </a:r>
          </a:p>
          <a:p>
            <a:endParaRPr lang="en-US" sz="2800" dirty="0"/>
          </a:p>
          <a:p>
            <a:r>
              <a:rPr lang="en-US" sz="2800" dirty="0"/>
              <a:t>Mechanism of </a:t>
            </a:r>
            <a:r>
              <a:rPr lang="en-US" sz="2800" dirty="0" err="1"/>
              <a:t>teratogenicity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1.Inhibits cholesterol synthesis</a:t>
            </a:r>
          </a:p>
          <a:p>
            <a:pPr>
              <a:buNone/>
            </a:pPr>
            <a:r>
              <a:rPr lang="en-US" sz="2800" dirty="0"/>
              <a:t>      (Cholesterol highly essential for embryonic growth)</a:t>
            </a:r>
          </a:p>
          <a:p>
            <a:pPr>
              <a:buNone/>
            </a:pPr>
            <a:r>
              <a:rPr lang="en-US" sz="2800" dirty="0"/>
              <a:t>   2.Downregulates hedgehog </a:t>
            </a:r>
            <a:r>
              <a:rPr lang="en-US" sz="2800" dirty="0" err="1"/>
              <a:t>signalling</a:t>
            </a:r>
            <a:r>
              <a:rPr lang="en-US" sz="2800" dirty="0"/>
              <a:t>(Differentiation pathway)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Mechanisms of </a:t>
            </a:r>
            <a:r>
              <a:rPr lang="en-US" dirty="0" err="1"/>
              <a:t>hypercoagulability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N" dirty="0">
                <a:latin typeface="Calibri" pitchFamily="34" charset="0"/>
              </a:rPr>
              <a:t>Resistance to activated </a:t>
            </a:r>
            <a:r>
              <a:rPr lang="en-IN" b="1" dirty="0">
                <a:solidFill>
                  <a:srgbClr val="FF0000"/>
                </a:solidFill>
                <a:latin typeface="Calibri" pitchFamily="34" charset="0"/>
              </a:rPr>
              <a:t>protein C</a:t>
            </a:r>
            <a:r>
              <a:rPr lang="en-IN" dirty="0">
                <a:latin typeface="Calibri" pitchFamily="34" charset="0"/>
              </a:rPr>
              <a:t> increases</a:t>
            </a:r>
          </a:p>
          <a:p>
            <a:endParaRPr lang="en-IN" dirty="0">
              <a:latin typeface="Calibri" pitchFamily="34" charset="0"/>
            </a:endParaRPr>
          </a:p>
          <a:p>
            <a:r>
              <a:rPr lang="en-IN" dirty="0">
                <a:latin typeface="Calibri" pitchFamily="34" charset="0"/>
              </a:rPr>
              <a:t>Free </a:t>
            </a:r>
            <a:r>
              <a:rPr lang="en-IN" b="1" dirty="0">
                <a:solidFill>
                  <a:srgbClr val="FF0000"/>
                </a:solidFill>
                <a:latin typeface="Calibri" pitchFamily="34" charset="0"/>
              </a:rPr>
              <a:t>protein S</a:t>
            </a:r>
            <a:r>
              <a:rPr lang="en-IN" dirty="0">
                <a:latin typeface="Calibri" pitchFamily="34" charset="0"/>
              </a:rPr>
              <a:t> decreases</a:t>
            </a:r>
          </a:p>
          <a:p>
            <a:endParaRPr lang="en-IN" dirty="0">
              <a:latin typeface="Calibri" pitchFamily="34" charset="0"/>
            </a:endParaRPr>
          </a:p>
          <a:p>
            <a:r>
              <a:rPr lang="en-IN" dirty="0">
                <a:latin typeface="Calibri" pitchFamily="34" charset="0"/>
              </a:rPr>
              <a:t>Factors </a:t>
            </a:r>
            <a:r>
              <a:rPr lang="en-IN" b="1" dirty="0">
                <a:solidFill>
                  <a:srgbClr val="FF0000"/>
                </a:solidFill>
                <a:latin typeface="Calibri" pitchFamily="34" charset="0"/>
              </a:rPr>
              <a:t>I, II, V, VII, VIII, X, and XII</a:t>
            </a:r>
            <a:r>
              <a:rPr lang="en-IN" dirty="0">
                <a:latin typeface="Calibri" pitchFamily="34" charset="0"/>
              </a:rPr>
              <a:t> increase</a:t>
            </a: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Von 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</a:rPr>
              <a:t>willebrand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factor increases</a:t>
            </a:r>
            <a:endParaRPr lang="en-IN" dirty="0">
              <a:latin typeface="Calibri" pitchFamily="34" charset="0"/>
            </a:endParaRPr>
          </a:p>
          <a:p>
            <a:r>
              <a:rPr lang="en-IN" dirty="0">
                <a:latin typeface="Calibri" pitchFamily="34" charset="0"/>
              </a:rPr>
              <a:t>Activity of the </a:t>
            </a:r>
            <a:r>
              <a:rPr lang="en-IN" dirty="0" err="1">
                <a:latin typeface="Calibri" pitchFamily="34" charset="0"/>
              </a:rPr>
              <a:t>fibrinolytic</a:t>
            </a:r>
            <a:r>
              <a:rPr lang="en-IN" dirty="0">
                <a:latin typeface="Calibri" pitchFamily="34" charset="0"/>
              </a:rPr>
              <a:t> inhibitors </a:t>
            </a:r>
            <a:r>
              <a:rPr lang="en-IN" b="1" dirty="0">
                <a:solidFill>
                  <a:srgbClr val="FF0000"/>
                </a:solidFill>
                <a:latin typeface="Calibri" pitchFamily="34" charset="0"/>
              </a:rPr>
              <a:t>PAI-1 and PAI-2</a:t>
            </a:r>
            <a:r>
              <a:rPr lang="en-IN" dirty="0">
                <a:latin typeface="Calibri" pitchFamily="34" charset="0"/>
              </a:rPr>
              <a:t> increases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Lipid metabolism in pregnancy</a:t>
            </a:r>
            <a:endParaRPr lang="en-IN" dirty="0"/>
          </a:p>
        </p:txBody>
      </p:sp>
      <p:pic>
        <p:nvPicPr>
          <p:cNvPr id="1026" name="Picture 2" descr="C:\Users\User\Desktop\dsffdf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95" t="21887" r="4495" b="9085"/>
          <a:stretch>
            <a:fillRect/>
          </a:stretch>
        </p:blipFill>
        <p:spPr bwMode="auto">
          <a:xfrm>
            <a:off x="914400" y="1600200"/>
            <a:ext cx="7010400" cy="4038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657671"/>
            <a:ext cx="8077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Dyslipidemia</a:t>
            </a:r>
            <a:r>
              <a:rPr lang="en-US" b="1" dirty="0"/>
              <a:t> in pregnancy does not require treatment in absence of risk factors</a:t>
            </a:r>
          </a:p>
          <a:p>
            <a:r>
              <a:rPr lang="en-US" b="1" dirty="0" err="1"/>
              <a:t>Ezetemibe,Fenofibrate,Nicotinic</a:t>
            </a:r>
            <a:r>
              <a:rPr lang="en-US" b="1" dirty="0"/>
              <a:t> acid-FDA C -Not recommended</a:t>
            </a:r>
          </a:p>
          <a:p>
            <a:r>
              <a:rPr lang="en-US" b="1" dirty="0"/>
              <a:t>Bile acid binding resins-drug of choice for hypercholesterolemia(familial and acquired)  . </a:t>
            </a:r>
            <a:r>
              <a:rPr lang="en-US" b="1" dirty="0" err="1"/>
              <a:t>Lp</a:t>
            </a:r>
            <a:r>
              <a:rPr lang="en-US" b="1" dirty="0"/>
              <a:t>(a) levels increase in pregnancy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Antianginals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Nitrates -category B/C</a:t>
            </a:r>
          </a:p>
          <a:p>
            <a:r>
              <a:rPr lang="en-US" dirty="0"/>
              <a:t>Maternal hypotension and fetal </a:t>
            </a:r>
            <a:r>
              <a:rPr lang="en-US" dirty="0" err="1"/>
              <a:t>hypoperfusion</a:t>
            </a:r>
            <a:r>
              <a:rPr lang="en-US" dirty="0"/>
              <a:t>- in few cases</a:t>
            </a:r>
          </a:p>
          <a:p>
            <a:r>
              <a:rPr lang="en-US" dirty="0" err="1"/>
              <a:t>Nicorandil</a:t>
            </a:r>
            <a:r>
              <a:rPr lang="en-US" dirty="0"/>
              <a:t> - not studied</a:t>
            </a:r>
          </a:p>
          <a:p>
            <a:r>
              <a:rPr lang="en-US" dirty="0" err="1"/>
              <a:t>Ranolazine</a:t>
            </a:r>
            <a:r>
              <a:rPr lang="en-US" dirty="0"/>
              <a:t> -category C</a:t>
            </a:r>
          </a:p>
          <a:p>
            <a:r>
              <a:rPr lang="en-US" dirty="0" err="1"/>
              <a:t>Ivabradine</a:t>
            </a:r>
            <a:r>
              <a:rPr lang="en-US" dirty="0"/>
              <a:t> - not studied</a:t>
            </a:r>
            <a:endParaRPr lang="en-IN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/>
              <a:t>P-SCAD -Pregnancy associated</a:t>
            </a:r>
            <a:br>
              <a:rPr lang="en-US" sz="3600" dirty="0"/>
            </a:br>
            <a:r>
              <a:rPr lang="en-US" sz="3600" dirty="0"/>
              <a:t>Spontaneous Coronary artery dissection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Non traumatic non iatrogenic </a:t>
            </a:r>
            <a:r>
              <a:rPr lang="en-US" sz="2800" dirty="0" err="1"/>
              <a:t>seperation</a:t>
            </a:r>
            <a:r>
              <a:rPr lang="en-US" sz="2800" dirty="0"/>
              <a:t> of coronary arterial wall</a:t>
            </a:r>
          </a:p>
          <a:p>
            <a:r>
              <a:rPr lang="en-US" sz="2800" dirty="0"/>
              <a:t>Increasing incidence in western world</a:t>
            </a:r>
          </a:p>
          <a:p>
            <a:r>
              <a:rPr lang="en-US" sz="2800" dirty="0"/>
              <a:t>Left main may be more commonly involved than SCAD</a:t>
            </a:r>
          </a:p>
          <a:p>
            <a:r>
              <a:rPr lang="en-US" sz="2800" dirty="0"/>
              <a:t>Elderly </a:t>
            </a:r>
            <a:r>
              <a:rPr lang="en-US" sz="2800" dirty="0" err="1"/>
              <a:t>primigravida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7486395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DFGBH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31537" cy="6477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419600" y="2057400"/>
            <a:ext cx="441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429000"/>
            <a:ext cx="76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ser\Desktop\F1.lar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1280" y="2816193"/>
            <a:ext cx="3901440" cy="209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ownloads\F1.lar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 descr="C:\Users\User\Desktop\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757" b="8108"/>
          <a:stretch>
            <a:fillRect/>
          </a:stretch>
        </p:blipFill>
        <p:spPr bwMode="auto">
          <a:xfrm>
            <a:off x="228600" y="381000"/>
            <a:ext cx="8602233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esktop\dfgdcf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05800" cy="644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ser\Desktop\F6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5374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/>
              <a:t>APLA syndrome-treatment in pregnancy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ACOG recommendation</a:t>
            </a:r>
          </a:p>
          <a:p>
            <a:r>
              <a:rPr lang="en-US" sz="2400" dirty="0"/>
              <a:t>APLA positive but no h/o prior thrombosis</a:t>
            </a:r>
          </a:p>
          <a:p>
            <a:pPr>
              <a:buNone/>
            </a:pPr>
            <a:r>
              <a:rPr lang="en-US" sz="2400" dirty="0"/>
              <a:t>                  Low dose aspirin throughout </a:t>
            </a:r>
            <a:r>
              <a:rPr lang="en-US" sz="2400" dirty="0" err="1"/>
              <a:t>pregn</a:t>
            </a:r>
            <a:endParaRPr lang="en-US" sz="2400" dirty="0"/>
          </a:p>
          <a:p>
            <a:r>
              <a:rPr lang="en-US" sz="2400" dirty="0"/>
              <a:t>With h/o prior thrombosis</a:t>
            </a:r>
          </a:p>
          <a:p>
            <a:pPr>
              <a:buNone/>
            </a:pPr>
            <a:r>
              <a:rPr lang="en-US" sz="2400" dirty="0"/>
              <a:t>                 Aspirin plus prophylactic heparin</a:t>
            </a:r>
          </a:p>
          <a:p>
            <a:pPr>
              <a:buNone/>
            </a:pPr>
            <a:r>
              <a:rPr lang="en-US" sz="2400" dirty="0"/>
              <a:t>                 UFH 10,000 U Q12H S/C</a:t>
            </a:r>
          </a:p>
          <a:p>
            <a:pPr>
              <a:buNone/>
            </a:pPr>
            <a:r>
              <a:rPr lang="en-US" sz="2400" dirty="0"/>
              <a:t>                                  0R</a:t>
            </a:r>
          </a:p>
          <a:p>
            <a:pPr>
              <a:buNone/>
            </a:pPr>
            <a:r>
              <a:rPr lang="en-US" sz="2400" dirty="0"/>
              <a:t>                 LMWH 1 mg/kg S/C</a:t>
            </a:r>
          </a:p>
          <a:p>
            <a:r>
              <a:rPr lang="en-US" sz="2400" dirty="0"/>
              <a:t>Thrombotic event in pregnancy: OAC (2nd  &amp; 3rd trimester only)</a:t>
            </a:r>
          </a:p>
          <a:p>
            <a:r>
              <a:rPr lang="en-US" sz="2400" dirty="0"/>
              <a:t>Catastrophic APLA(&gt;4 organ systems) - </a:t>
            </a:r>
            <a:r>
              <a:rPr lang="en-US" sz="2400" dirty="0" err="1"/>
              <a:t>IVIG,plasmapheresis</a:t>
            </a:r>
            <a:endParaRPr lang="en-US" sz="2400" dirty="0"/>
          </a:p>
          <a:p>
            <a:endParaRPr lang="en-US" sz="2400" dirty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labour</a:t>
            </a:r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Pregnancy after cardiac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</a:rPr>
              <a:t>The AST consensus conference </a:t>
            </a:r>
            <a:r>
              <a:rPr lang="en-IN" sz="2400" dirty="0" err="1">
                <a:solidFill>
                  <a:prstClr val="black"/>
                </a:solidFill>
              </a:rPr>
              <a:t>recommedations</a:t>
            </a:r>
            <a:endParaRPr lang="en-IN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IN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IN" sz="2400" dirty="0">
                <a:solidFill>
                  <a:prstClr val="black"/>
                </a:solidFill>
              </a:rPr>
              <a:t>     No rejection in the past year</a:t>
            </a:r>
          </a:p>
          <a:p>
            <a:pPr marL="0" lvl="0" indent="0">
              <a:spcBef>
                <a:spcPts val="0"/>
              </a:spcBef>
            </a:pPr>
            <a:r>
              <a:rPr lang="en-IN" sz="2400" dirty="0">
                <a:solidFill>
                  <a:prstClr val="black"/>
                </a:solidFill>
              </a:rPr>
              <a:t>     Adequate and stable graft function</a:t>
            </a:r>
          </a:p>
          <a:p>
            <a:pPr marL="0" lvl="0" indent="0">
              <a:spcBef>
                <a:spcPts val="0"/>
              </a:spcBef>
            </a:pPr>
            <a:r>
              <a:rPr lang="en-IN" sz="2400" dirty="0">
                <a:solidFill>
                  <a:prstClr val="black"/>
                </a:solidFill>
              </a:rPr>
              <a:t>     No acute infections that might impact the </a:t>
            </a:r>
            <a:r>
              <a:rPr lang="en-IN" sz="2400" dirty="0" err="1">
                <a:solidFill>
                  <a:prstClr val="black"/>
                </a:solidFill>
              </a:rPr>
              <a:t>fetus</a:t>
            </a:r>
            <a:endParaRPr lang="en-IN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IN" sz="2400" dirty="0">
                <a:solidFill>
                  <a:prstClr val="black"/>
                </a:solidFill>
              </a:rPr>
              <a:t>     Maintenance immunosuppression at stable dosing</a:t>
            </a:r>
          </a:p>
          <a:p>
            <a:pPr marL="0" lvl="0" indent="0">
              <a:spcBef>
                <a:spcPts val="0"/>
              </a:spcBef>
            </a:pPr>
            <a:r>
              <a:rPr lang="en-IN" sz="2400" dirty="0">
                <a:solidFill>
                  <a:prstClr val="black"/>
                </a:solidFill>
              </a:rPr>
              <a:t>     A multidisciplinary care team should be available throughout pregnancy and the postpartum period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/>
              <a:t/>
            </a:r>
            <a:br>
              <a:rPr lang="en-IN" sz="3200" dirty="0"/>
            </a:br>
            <a:r>
              <a:rPr lang="en-IN" sz="3200" dirty="0"/>
              <a:t>Pregnancy physiology and the heart transplant recipient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8123447"/>
              </p:ext>
            </p:extLst>
          </p:nvPr>
        </p:nvGraphicFramePr>
        <p:xfrm>
          <a:off x="395536" y="1412776"/>
          <a:ext cx="8229600" cy="64562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Physiologic changes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Associated concern in the transplant recipient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r>
                        <a:rPr lang="en-IN" dirty="0"/>
                        <a:t>Increased blood volume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/>
                        <a:t>Hemodilution</a:t>
                      </a:r>
                      <a:r>
                        <a:rPr lang="en-IN" dirty="0"/>
                        <a:t> may affect serum drug levels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887">
                <a:tc>
                  <a:txBody>
                    <a:bodyPr/>
                    <a:lstStyle/>
                    <a:p>
                      <a:r>
                        <a:rPr lang="en-IN" dirty="0"/>
                        <a:t>Increased heart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Exacerbation is possible due to cyclosporine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60">
                <a:tc>
                  <a:txBody>
                    <a:bodyPr/>
                    <a:lstStyle/>
                    <a:p>
                      <a:r>
                        <a:rPr lang="en-IN" dirty="0"/>
                        <a:t>Increased cardiac output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In a </a:t>
                      </a:r>
                      <a:r>
                        <a:rPr lang="en-IN" dirty="0" err="1"/>
                        <a:t>denervated</a:t>
                      </a:r>
                      <a:r>
                        <a:rPr lang="en-IN" dirty="0"/>
                        <a:t> heart, the CO increases primarily from volume changes and circulating </a:t>
                      </a:r>
                      <a:r>
                        <a:rPr lang="en-IN" dirty="0" err="1"/>
                        <a:t>catecholamines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IN" dirty="0"/>
                        <a:t>Increased stroke volume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Rejection may create systolic/diastolic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r>
                        <a:rPr lang="en-IN" dirty="0"/>
                        <a:t>RV enlargement / 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Potential to worsen TR</a:t>
                      </a:r>
                      <a:r>
                        <a:rPr lang="en-IN" baseline="0" dirty="0"/>
                        <a:t> if </a:t>
                      </a:r>
                      <a:r>
                        <a:rPr lang="en-IN" dirty="0"/>
                        <a:t>serial EMB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r>
                        <a:rPr lang="en-IN" dirty="0"/>
                        <a:t>Sodium retention </a:t>
                      </a:r>
                    </a:p>
                    <a:p>
                      <a:r>
                        <a:rPr lang="en-IN" dirty="0"/>
                        <a:t>↓ glucose tolerance </a:t>
                      </a:r>
                    </a:p>
                    <a:p>
                      <a:r>
                        <a:rPr lang="en-IN" dirty="0"/>
                        <a:t>Exacerbation of reflux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  <a:r>
                        <a:rPr lang="en-US" baseline="0" dirty="0"/>
                        <a:t> increased / symptoms exacerbated with prednisone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r>
                        <a:rPr lang="en-IN" dirty="0"/>
                        <a:t>Decreased T-helper cells</a:t>
                      </a:r>
                    </a:p>
                    <a:p>
                      <a:r>
                        <a:rPr lang="en-IN" dirty="0"/>
                        <a:t>↑ risk of 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Risk increased secondary to immunosuppressive 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383">
                <a:tc>
                  <a:txBody>
                    <a:bodyPr/>
                    <a:lstStyle/>
                    <a:p>
                      <a:r>
                        <a:rPr lang="en-IN" dirty="0"/>
                        <a:t>↑ risk of </a:t>
                      </a:r>
                      <a:r>
                        <a:rPr lang="en-IN" dirty="0" err="1"/>
                        <a:t>cholelithiasis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increased with </a:t>
                      </a:r>
                      <a:r>
                        <a:rPr lang="en-US" dirty="0" err="1"/>
                        <a:t>azathioprine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327258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ser\Desktop\rtftghgj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Cardiac pathology requiring vigilant monitoring</a:t>
            </a:r>
          </a:p>
          <a:p>
            <a:pPr>
              <a:buNone/>
            </a:pPr>
            <a:r>
              <a:rPr lang="en-US" dirty="0"/>
              <a:t>1.Severe </a:t>
            </a:r>
            <a:r>
              <a:rPr lang="en-US" dirty="0" err="1"/>
              <a:t>stenotic</a:t>
            </a:r>
            <a:r>
              <a:rPr lang="en-US" dirty="0"/>
              <a:t> lesions/outflow tract </a:t>
            </a:r>
            <a:r>
              <a:rPr lang="en-US" dirty="0" err="1"/>
              <a:t>obstn</a:t>
            </a:r>
            <a:endParaRPr lang="en-US" dirty="0"/>
          </a:p>
          <a:p>
            <a:pPr>
              <a:buNone/>
            </a:pPr>
            <a:r>
              <a:rPr lang="en-US" dirty="0"/>
              <a:t>2.Prosthetic valves</a:t>
            </a:r>
          </a:p>
          <a:p>
            <a:pPr>
              <a:buNone/>
            </a:pPr>
            <a:r>
              <a:rPr lang="en-US" dirty="0"/>
              <a:t>3.Pulmonary hypertension</a:t>
            </a:r>
          </a:p>
          <a:p>
            <a:pPr>
              <a:buNone/>
            </a:pPr>
            <a:r>
              <a:rPr lang="en-US" dirty="0"/>
              <a:t>4.Cyanotic congenital heart disease</a:t>
            </a:r>
          </a:p>
          <a:p>
            <a:pPr>
              <a:buNone/>
            </a:pPr>
            <a:r>
              <a:rPr lang="en-US" dirty="0"/>
              <a:t>5.Marfan syndrome and </a:t>
            </a:r>
            <a:r>
              <a:rPr lang="en-US" dirty="0" err="1"/>
              <a:t>aortopathy</a:t>
            </a:r>
            <a:endParaRPr lang="en-US" dirty="0"/>
          </a:p>
          <a:p>
            <a:pPr>
              <a:buNone/>
            </a:pPr>
            <a:r>
              <a:rPr lang="en-US" dirty="0"/>
              <a:t>6.Impaired LV function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Take home message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Peripartum</a:t>
            </a:r>
            <a:r>
              <a:rPr lang="en-US" dirty="0"/>
              <a:t> </a:t>
            </a:r>
            <a:r>
              <a:rPr lang="en-US" dirty="0" err="1"/>
              <a:t>cardiomyopathy</a:t>
            </a:r>
            <a:endParaRPr lang="en-US" dirty="0"/>
          </a:p>
          <a:p>
            <a:pPr>
              <a:buNone/>
            </a:pPr>
            <a:r>
              <a:rPr lang="en-US" dirty="0"/>
              <a:t>                 Avoid subsequent pregnancy</a:t>
            </a:r>
          </a:p>
          <a:p>
            <a:r>
              <a:rPr lang="en-US" dirty="0"/>
              <a:t>Avoid </a:t>
            </a:r>
            <a:r>
              <a:rPr lang="en-US" dirty="0" err="1"/>
              <a:t>amiodarone</a:t>
            </a:r>
            <a:r>
              <a:rPr lang="en-US" dirty="0"/>
              <a:t> for arrhythmias</a:t>
            </a:r>
          </a:p>
          <a:p>
            <a:r>
              <a:rPr lang="en-US" dirty="0"/>
              <a:t>Anticoagulation strategies</a:t>
            </a:r>
          </a:p>
          <a:p>
            <a:r>
              <a:rPr lang="en-US" dirty="0"/>
              <a:t>Avoid NOAC in pregnancy</a:t>
            </a:r>
          </a:p>
          <a:p>
            <a:r>
              <a:rPr lang="en-US" dirty="0"/>
              <a:t>ACS- Possibility of coronary dissection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IN" dirty="0"/>
          </a:p>
        </p:txBody>
      </p:sp>
      <p:pic>
        <p:nvPicPr>
          <p:cNvPr id="1026" name="Picture 2" descr="C:\Users\user\Desktop\istockphoto-186199844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7924800" cy="4084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Stages of </a:t>
            </a:r>
            <a:r>
              <a:rPr lang="en-US" dirty="0" err="1"/>
              <a:t>labour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/>
              <a:t>First stage</a:t>
            </a:r>
            <a:r>
              <a:rPr lang="en-US" dirty="0"/>
              <a:t>- Onset of contractions to full dilatation of cervix(10 cm)</a:t>
            </a:r>
          </a:p>
          <a:p>
            <a:pPr>
              <a:buNone/>
            </a:pPr>
            <a:r>
              <a:rPr lang="en-US" dirty="0"/>
              <a:t>                 -Latent phase(</a:t>
            </a:r>
            <a:r>
              <a:rPr lang="en-US" dirty="0" err="1"/>
              <a:t>upto</a:t>
            </a:r>
            <a:r>
              <a:rPr lang="en-US" dirty="0"/>
              <a:t> 3 cm-slow)</a:t>
            </a:r>
          </a:p>
          <a:p>
            <a:pPr>
              <a:buNone/>
            </a:pPr>
            <a:r>
              <a:rPr lang="en-US" dirty="0"/>
              <a:t>                 -Active phase(1cm/hr)</a:t>
            </a:r>
          </a:p>
          <a:p>
            <a:r>
              <a:rPr lang="en-US" u="sng" dirty="0"/>
              <a:t>Second stage</a:t>
            </a:r>
            <a:r>
              <a:rPr lang="en-US" dirty="0"/>
              <a:t>-full dilatation of cervix till expulsion of fetus</a:t>
            </a:r>
          </a:p>
          <a:p>
            <a:r>
              <a:rPr lang="en-US" u="sng" dirty="0"/>
              <a:t>Third stage</a:t>
            </a:r>
            <a:r>
              <a:rPr lang="en-US" dirty="0"/>
              <a:t>-Expulsion of fetus till </a:t>
            </a:r>
            <a:r>
              <a:rPr lang="en-US" dirty="0" err="1"/>
              <a:t>explusion</a:t>
            </a:r>
            <a:r>
              <a:rPr lang="en-US" dirty="0"/>
              <a:t> of placenta</a:t>
            </a:r>
          </a:p>
          <a:p>
            <a:r>
              <a:rPr lang="en-US" u="sng" dirty="0"/>
              <a:t>Fourth stage </a:t>
            </a:r>
            <a:r>
              <a:rPr lang="en-US" dirty="0"/>
              <a:t>- 1 hour after the third stage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Changes in C.O during </a:t>
            </a:r>
            <a:r>
              <a:rPr lang="en-US" dirty="0" err="1"/>
              <a:t>labour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1828800"/>
          <a:ext cx="7848600" cy="45451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9425">
                <a:tc>
                  <a:txBody>
                    <a:bodyPr/>
                    <a:lstStyle/>
                    <a:p>
                      <a:r>
                        <a:rPr lang="en-US" sz="2000" b="1" dirty="0"/>
                        <a:t>PARAMETER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STAGE OF LABOUR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PERCENTAGE OF CHANGE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r>
                        <a:rPr lang="en-US" b="1" dirty="0"/>
                        <a:t>  CARDIAC</a:t>
                      </a:r>
                      <a:r>
                        <a:rPr lang="en-US" b="1" baseline="0" dirty="0"/>
                        <a:t> OUTPUT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LATENT PHASE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 PERCENT INCREASE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ACTIVE PHASE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25 PERCENT INCREASE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EXPULSIVE</a:t>
                      </a:r>
                      <a:r>
                        <a:rPr lang="en-US" b="1" baseline="0" dirty="0"/>
                        <a:t> PHASE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 PERCENT INCREASE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IMMEDIATE POSTPARTUM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75-80 PERCENT INCREASE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r>
                        <a:rPr lang="en-US" b="1" dirty="0"/>
                        <a:t>HEART RATE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ALL STAGES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INCREASE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r>
                        <a:rPr lang="en-US" b="1" dirty="0"/>
                        <a:t>CVP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ALL STAGES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INCREASE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Postpartum resolution</a:t>
            </a:r>
            <a:endParaRPr lang="en-IN" dirty="0"/>
          </a:p>
        </p:txBody>
      </p:sp>
      <p:pic>
        <p:nvPicPr>
          <p:cNvPr id="4098" name="Picture 2" descr="C:\Users\User\Desktop\DSFFDDF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7287" y="2039144"/>
            <a:ext cx="6829425" cy="3648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Topic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Cardiovascular changes in pregnancy</a:t>
            </a:r>
          </a:p>
          <a:p>
            <a:r>
              <a:rPr lang="en-US" dirty="0"/>
              <a:t>Maternal risk stratification</a:t>
            </a:r>
          </a:p>
          <a:p>
            <a:r>
              <a:rPr lang="en-US" dirty="0"/>
              <a:t>Pre conception care and management</a:t>
            </a:r>
          </a:p>
          <a:p>
            <a:r>
              <a:rPr lang="en-US" dirty="0" err="1"/>
              <a:t>Valvular</a:t>
            </a:r>
            <a:r>
              <a:rPr lang="en-US" dirty="0"/>
              <a:t> heart disease</a:t>
            </a:r>
          </a:p>
          <a:p>
            <a:r>
              <a:rPr lang="en-US" dirty="0" err="1"/>
              <a:t>Cardiomyopathy</a:t>
            </a:r>
            <a:endParaRPr lang="en-US" dirty="0"/>
          </a:p>
          <a:p>
            <a:r>
              <a:rPr lang="en-US" dirty="0"/>
              <a:t>ACS &amp; Coronary dissection</a:t>
            </a:r>
          </a:p>
          <a:p>
            <a:r>
              <a:rPr lang="en-US" dirty="0"/>
              <a:t>Arrhythmias</a:t>
            </a:r>
          </a:p>
          <a:p>
            <a:r>
              <a:rPr lang="en-US" dirty="0"/>
              <a:t>Hypertension in pregnancy</a:t>
            </a:r>
          </a:p>
          <a:p>
            <a:r>
              <a:rPr lang="en-US" dirty="0"/>
              <a:t>Congenital heart disease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Period of increase in 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28-32 weeks</a:t>
            </a:r>
          </a:p>
          <a:p>
            <a:r>
              <a:rPr lang="en-US" dirty="0" err="1"/>
              <a:t>Labour</a:t>
            </a:r>
            <a:r>
              <a:rPr lang="en-US" dirty="0"/>
              <a:t> and delivery</a:t>
            </a:r>
          </a:p>
          <a:p>
            <a:r>
              <a:rPr lang="en-US" dirty="0"/>
              <a:t>Immediate postpartum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2CC31-00A7-23C5-5CD9-72EFCE17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PHYSIOLOGICAL vs Pathological</a:t>
            </a:r>
            <a:br>
              <a:rPr lang="en-US" dirty="0"/>
            </a:br>
            <a:r>
              <a:rPr lang="en-US" dirty="0"/>
              <a:t>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701ED-2E63-8974-D5F1-49DAD032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Symptoms</a:t>
            </a:r>
          </a:p>
          <a:p>
            <a:endParaRPr lang="en-US" dirty="0"/>
          </a:p>
          <a:p>
            <a:r>
              <a:rPr lang="en-US" dirty="0"/>
              <a:t>Normal – </a:t>
            </a:r>
            <a:r>
              <a:rPr lang="en-US" dirty="0" err="1"/>
              <a:t>Excertional</a:t>
            </a:r>
            <a:r>
              <a:rPr lang="en-US" dirty="0"/>
              <a:t> dyspnea, </a:t>
            </a:r>
            <a:r>
              <a:rPr lang="en-US" dirty="0" err="1"/>
              <a:t>orthopnea,pedal</a:t>
            </a:r>
            <a:r>
              <a:rPr lang="en-US" dirty="0"/>
              <a:t> </a:t>
            </a:r>
            <a:r>
              <a:rPr lang="en-US" dirty="0" err="1"/>
              <a:t>edema,Palpitation</a:t>
            </a:r>
            <a:r>
              <a:rPr lang="en-US" dirty="0"/>
              <a:t>/giddiness/syncope(vasovagal)</a:t>
            </a:r>
          </a:p>
          <a:p>
            <a:endParaRPr lang="en-US" dirty="0"/>
          </a:p>
          <a:p>
            <a:r>
              <a:rPr lang="en-US" dirty="0"/>
              <a:t>Abnormal – Progressive dyspnea, nocturnal cough (?interstitial edema), paroxysmal nocturnal dyspnea, </a:t>
            </a:r>
            <a:r>
              <a:rPr lang="en-US" dirty="0" err="1"/>
              <a:t>excertional</a:t>
            </a:r>
            <a:r>
              <a:rPr lang="en-US" dirty="0"/>
              <a:t> </a:t>
            </a:r>
            <a:r>
              <a:rPr lang="en-US" dirty="0" err="1"/>
              <a:t>syncope,angina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2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Physiological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JVP:Prominent</a:t>
            </a:r>
            <a:r>
              <a:rPr lang="en-US" dirty="0"/>
              <a:t> a </a:t>
            </a:r>
            <a:r>
              <a:rPr lang="en-US" dirty="0" err="1"/>
              <a:t>wave,brisk</a:t>
            </a:r>
            <a:r>
              <a:rPr lang="en-US" dirty="0"/>
              <a:t> x and y descend</a:t>
            </a:r>
          </a:p>
          <a:p>
            <a:r>
              <a:rPr lang="en-US" dirty="0"/>
              <a:t>Apex shifted upwards and to left</a:t>
            </a:r>
          </a:p>
          <a:p>
            <a:r>
              <a:rPr lang="en-US" dirty="0" err="1"/>
              <a:t>Hyperdynamic</a:t>
            </a:r>
            <a:r>
              <a:rPr lang="en-US" dirty="0"/>
              <a:t> </a:t>
            </a:r>
            <a:r>
              <a:rPr lang="en-US" dirty="0" err="1"/>
              <a:t>precordium</a:t>
            </a:r>
            <a:endParaRPr lang="en-US" dirty="0"/>
          </a:p>
          <a:p>
            <a:r>
              <a:rPr lang="en-US" dirty="0"/>
              <a:t>Loud S1</a:t>
            </a:r>
          </a:p>
          <a:p>
            <a:r>
              <a:rPr lang="en-US" dirty="0"/>
              <a:t>Wide split S2(Delayed P2)</a:t>
            </a:r>
          </a:p>
          <a:p>
            <a:r>
              <a:rPr lang="en-US" dirty="0"/>
              <a:t>S3</a:t>
            </a:r>
          </a:p>
          <a:p>
            <a:r>
              <a:rPr lang="en-US" dirty="0"/>
              <a:t>Flow murmurs</a:t>
            </a:r>
          </a:p>
          <a:p>
            <a:r>
              <a:rPr lang="en-US" dirty="0"/>
              <a:t>Cervical venous </a:t>
            </a:r>
            <a:r>
              <a:rPr lang="en-US" dirty="0" err="1"/>
              <a:t>hum,mammary</a:t>
            </a:r>
            <a:r>
              <a:rPr lang="en-US" dirty="0"/>
              <a:t> </a:t>
            </a:r>
            <a:r>
              <a:rPr lang="en-US" dirty="0" err="1"/>
              <a:t>souffle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ECG changes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/>
              <a:t>QRS axis deviation (LAD)</a:t>
            </a:r>
          </a:p>
          <a:p>
            <a:r>
              <a:rPr lang="en-IN" dirty="0"/>
              <a:t>Sinus tachycardia </a:t>
            </a:r>
          </a:p>
          <a:p>
            <a:r>
              <a:rPr lang="en-IN" dirty="0"/>
              <a:t>Increase R/S ratio in V1 and V2</a:t>
            </a:r>
          </a:p>
          <a:p>
            <a:r>
              <a:rPr lang="en-US" dirty="0"/>
              <a:t>Prominent Q wave in 2,3,avF</a:t>
            </a:r>
          </a:p>
          <a:p>
            <a:r>
              <a:rPr lang="en-US" dirty="0"/>
              <a:t>T inversion V1-V3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/>
          <a:lstStyle/>
          <a:p>
            <a:r>
              <a:rPr lang="en-IN" dirty="0"/>
              <a:t>Echocardiogram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41775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Increased LVEDD</a:t>
            </a:r>
          </a:p>
          <a:p>
            <a:r>
              <a:rPr lang="en-US" dirty="0"/>
              <a:t>Improved LV function</a:t>
            </a:r>
          </a:p>
          <a:p>
            <a:r>
              <a:rPr lang="en-US" dirty="0"/>
              <a:t>Increased Tricuspid annulus diameter</a:t>
            </a:r>
          </a:p>
          <a:p>
            <a:r>
              <a:rPr lang="en-US" dirty="0"/>
              <a:t>Functional TR</a:t>
            </a:r>
          </a:p>
          <a:p>
            <a:r>
              <a:rPr lang="en-US" dirty="0"/>
              <a:t>No change in longitudinal strain</a:t>
            </a:r>
          </a:p>
          <a:p>
            <a:r>
              <a:rPr lang="en-US" dirty="0"/>
              <a:t>Increased LVOT/RVOT velocities</a:t>
            </a:r>
          </a:p>
          <a:p>
            <a:r>
              <a:rPr lang="en-US" dirty="0"/>
              <a:t>Gradients less reliable</a:t>
            </a:r>
          </a:p>
          <a:p>
            <a:r>
              <a:rPr lang="en-US" dirty="0"/>
              <a:t>2D valve area better reliable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/>
              <a:t>RISK STRATIFICATION OF HEART DISEASE IN PREGNANCY</a:t>
            </a:r>
            <a:endParaRPr lang="en-IN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Risk stratification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CARPREG SCORE</a:t>
            </a:r>
          </a:p>
          <a:p>
            <a:endParaRPr lang="en-US" dirty="0"/>
          </a:p>
          <a:p>
            <a:r>
              <a:rPr lang="en-US" dirty="0"/>
              <a:t>WHO CLASSIFICATION -most accepted</a:t>
            </a:r>
          </a:p>
          <a:p>
            <a:endParaRPr lang="en-IN" dirty="0"/>
          </a:p>
          <a:p>
            <a:r>
              <a:rPr lang="en-US" dirty="0"/>
              <a:t>ZAHARA AND KHAIRY PREDICTORS FOR PREGNANCY WITH CONGENITAL HEART DISEASE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BECA9-6543-F00F-4CC3-77F1E22C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F8A94-CA77-E1A9-66B7-C09D3E900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Mild and moderate lesion well tolerated</a:t>
            </a:r>
          </a:p>
          <a:p>
            <a:r>
              <a:rPr lang="en-US" dirty="0"/>
              <a:t>Regurgitation better tolerated than stenosis</a:t>
            </a:r>
          </a:p>
          <a:p>
            <a:r>
              <a:rPr lang="en-US" dirty="0"/>
              <a:t>Fully corrected CHD tolerate pregnancy well</a:t>
            </a:r>
          </a:p>
          <a:p>
            <a:r>
              <a:rPr lang="en-US" dirty="0"/>
              <a:t>Cyanotic congenital heart disease of sp02》90%- good prognosis in pregnancy, sp02 《 85 % prognosis bad</a:t>
            </a:r>
          </a:p>
          <a:p>
            <a:r>
              <a:rPr lang="en-US" dirty="0"/>
              <a:t>Pre pregnancy functional status very important in assessing prognosis during </a:t>
            </a:r>
            <a:r>
              <a:rPr lang="en-US" dirty="0" err="1"/>
              <a:t>pregancy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722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CARPREG SCORE</a:t>
            </a:r>
            <a:endParaRPr lang="en-IN" dirty="0"/>
          </a:p>
        </p:txBody>
      </p:sp>
      <p:pic>
        <p:nvPicPr>
          <p:cNvPr id="6146" name="Picture 2" descr="C:\Users\User\Desktop\cxcvcxv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9775" y="1910556"/>
            <a:ext cx="5124450" cy="3905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1219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HISTORY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429000"/>
            <a:ext cx="990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ECHO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WHO Risk stratification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MORTALITY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MORBIDITY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CLASS   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  <a:r>
                        <a:rPr lang="en-US" sz="2000" baseline="0" dirty="0"/>
                        <a:t> increased risk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Mild increase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CLASS   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Mild increased risk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CLASS   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Significant</a:t>
                      </a:r>
                      <a:r>
                        <a:rPr lang="en-US" sz="2000" baseline="0" dirty="0"/>
                        <a:t> increased  risk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CLASS   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Extremely high risk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Extremely</a:t>
                      </a:r>
                      <a:r>
                        <a:rPr lang="en-US" sz="2000" baseline="0" dirty="0"/>
                        <a:t> high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WHO CLASS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     1.Isolated APC's ,VPC's</a:t>
            </a:r>
          </a:p>
          <a:p>
            <a:pPr>
              <a:buNone/>
            </a:pPr>
            <a:r>
              <a:rPr lang="en-US" dirty="0"/>
              <a:t>     2.Successfully repaired simple  lesions(ASD,VSD,PDA)</a:t>
            </a:r>
          </a:p>
          <a:p>
            <a:pPr>
              <a:buNone/>
            </a:pPr>
            <a:r>
              <a:rPr lang="en-US" dirty="0"/>
              <a:t>     3.Uncomplicated small or mild</a:t>
            </a:r>
            <a:r>
              <a:rPr lang="en-IN" dirty="0"/>
              <a:t> </a:t>
            </a:r>
          </a:p>
          <a:p>
            <a:pPr>
              <a:buNone/>
            </a:pPr>
            <a:r>
              <a:rPr lang="en-US" dirty="0"/>
              <a:t>         -PS</a:t>
            </a:r>
          </a:p>
          <a:p>
            <a:pPr>
              <a:buNone/>
            </a:pPr>
            <a:r>
              <a:rPr lang="en-US" dirty="0"/>
              <a:t>         -PDA</a:t>
            </a:r>
          </a:p>
          <a:p>
            <a:pPr>
              <a:buNone/>
            </a:pPr>
            <a:r>
              <a:rPr lang="en-US" dirty="0"/>
              <a:t>         -MVP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questions asked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Cardiac physiology in pregnancy(Jan 17)</a:t>
            </a:r>
          </a:p>
          <a:p>
            <a:endParaRPr lang="en-US" dirty="0"/>
          </a:p>
          <a:p>
            <a:r>
              <a:rPr lang="en-US" b="1" dirty="0" err="1"/>
              <a:t>Peripartum</a:t>
            </a:r>
            <a:r>
              <a:rPr lang="en-US" b="1" dirty="0"/>
              <a:t> </a:t>
            </a:r>
            <a:r>
              <a:rPr lang="en-US" b="1" dirty="0" err="1"/>
              <a:t>cardiomyopathy</a:t>
            </a:r>
            <a:r>
              <a:rPr lang="en-US" b="1" dirty="0"/>
              <a:t> (Sep 20,Feb 16)</a:t>
            </a:r>
          </a:p>
          <a:p>
            <a:endParaRPr lang="en-US" b="1" dirty="0"/>
          </a:p>
          <a:p>
            <a:r>
              <a:rPr lang="en-US" dirty="0"/>
              <a:t>Cardiovascular drugs in pregnancy(Jan 20)</a:t>
            </a:r>
          </a:p>
          <a:p>
            <a:endParaRPr lang="en-US" dirty="0"/>
          </a:p>
          <a:p>
            <a:r>
              <a:rPr lang="en-US" b="1" dirty="0"/>
              <a:t>Anticoagulation in pregnancy(Jan 19, Mar 14)</a:t>
            </a:r>
          </a:p>
          <a:p>
            <a:endParaRPr lang="en-US" b="1" dirty="0"/>
          </a:p>
          <a:p>
            <a:r>
              <a:rPr lang="en-US" b="1" dirty="0"/>
              <a:t>Hypertension in pregnancy(Mar 14,Aug 22)</a:t>
            </a:r>
            <a:endParaRPr lang="en-IN" b="1" dirty="0"/>
          </a:p>
        </p:txBody>
      </p:sp>
      <p:pic>
        <p:nvPicPr>
          <p:cNvPr id="2050" name="Picture 2" descr="C:\Users\user\Desktop\a-male-student-is-raising-his-hand-and-asking-a-question-in-class-fre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362200" cy="160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WHO  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1.Unoperated ASD/VSD</a:t>
            </a:r>
          </a:p>
          <a:p>
            <a:pPr>
              <a:buNone/>
            </a:pPr>
            <a:r>
              <a:rPr lang="en-US" dirty="0"/>
              <a:t>2.Repaired TOF</a:t>
            </a:r>
          </a:p>
          <a:p>
            <a:pPr>
              <a:buNone/>
            </a:pPr>
            <a:r>
              <a:rPr lang="en-US" dirty="0"/>
              <a:t>3.Most arrhythmias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WHO </a:t>
            </a:r>
            <a:r>
              <a:rPr lang="en-US" u="sng" dirty="0"/>
              <a:t>2-3 </a:t>
            </a:r>
            <a:r>
              <a:rPr lang="en-US" dirty="0"/>
              <a:t>(</a:t>
            </a:r>
            <a:r>
              <a:rPr lang="en-US" dirty="0" err="1"/>
              <a:t>Individualised</a:t>
            </a:r>
            <a:r>
              <a:rPr lang="en-US" dirty="0"/>
              <a:t>)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1.Native/tissue valve not considered in class 1 or class 4</a:t>
            </a:r>
          </a:p>
          <a:p>
            <a:pPr>
              <a:buNone/>
            </a:pPr>
            <a:r>
              <a:rPr lang="en-US" dirty="0"/>
              <a:t>2.HCM</a:t>
            </a:r>
          </a:p>
          <a:p>
            <a:pPr>
              <a:buNone/>
            </a:pPr>
            <a:r>
              <a:rPr lang="en-US" dirty="0"/>
              <a:t>3.Repaired </a:t>
            </a:r>
            <a:r>
              <a:rPr lang="en-US" dirty="0" err="1"/>
              <a:t>coarctation</a:t>
            </a:r>
            <a:endParaRPr lang="en-US" dirty="0"/>
          </a:p>
          <a:p>
            <a:pPr>
              <a:buNone/>
            </a:pPr>
            <a:r>
              <a:rPr lang="en-US" dirty="0"/>
              <a:t>4.</a:t>
            </a:r>
            <a:r>
              <a:rPr lang="en-IN" dirty="0"/>
              <a:t> </a:t>
            </a:r>
            <a:r>
              <a:rPr lang="en-IN" dirty="0" err="1"/>
              <a:t>Marfan</a:t>
            </a:r>
            <a:r>
              <a:rPr lang="en-IN" dirty="0"/>
              <a:t> syndrome without aortic dilatation,</a:t>
            </a:r>
          </a:p>
          <a:p>
            <a:pPr>
              <a:buNone/>
            </a:pPr>
            <a:r>
              <a:rPr lang="en-IN" dirty="0"/>
              <a:t> 5.Aorta &lt;45 mm in aortic disease associated  with bicuspid aortic valve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WHO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1.Mechanical valve</a:t>
            </a:r>
          </a:p>
          <a:p>
            <a:pPr>
              <a:buNone/>
            </a:pPr>
            <a:r>
              <a:rPr lang="en-US" dirty="0"/>
              <a:t>2.</a:t>
            </a:r>
            <a:r>
              <a:rPr lang="en-IN" dirty="0"/>
              <a:t> Systemic right ventricle</a:t>
            </a:r>
          </a:p>
          <a:p>
            <a:pPr>
              <a:buNone/>
            </a:pPr>
            <a:r>
              <a:rPr lang="en-IN" dirty="0"/>
              <a:t>3. </a:t>
            </a:r>
            <a:r>
              <a:rPr lang="en-IN" dirty="0" err="1"/>
              <a:t>Fontan</a:t>
            </a:r>
            <a:r>
              <a:rPr lang="en-IN" dirty="0"/>
              <a:t> circulation</a:t>
            </a:r>
          </a:p>
          <a:p>
            <a:pPr>
              <a:buNone/>
            </a:pPr>
            <a:r>
              <a:rPr lang="en-IN" dirty="0"/>
              <a:t>4.Cyanotic heart disease (unrepaired)</a:t>
            </a:r>
          </a:p>
          <a:p>
            <a:pPr>
              <a:buNone/>
            </a:pPr>
            <a:r>
              <a:rPr lang="en-IN" dirty="0"/>
              <a:t>5.Other complex congenital heart disease</a:t>
            </a:r>
          </a:p>
          <a:p>
            <a:pPr>
              <a:buNone/>
            </a:pPr>
            <a:r>
              <a:rPr lang="sv-SE" dirty="0"/>
              <a:t>6.Aortic dilatation 40–45 mm in Marfan syndrome</a:t>
            </a:r>
          </a:p>
          <a:p>
            <a:pPr>
              <a:buNone/>
            </a:pPr>
            <a:r>
              <a:rPr lang="en-IN" dirty="0"/>
              <a:t>7.Aortic dilatation 45–50 mm in aortic disease associated with bicuspid aortic valve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WHO 4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IN" sz="2400" dirty="0"/>
              <a:t>1. Pulmonary arterial hypertension of any cause</a:t>
            </a:r>
          </a:p>
          <a:p>
            <a:pPr>
              <a:buNone/>
            </a:pPr>
            <a:r>
              <a:rPr lang="en-IN" sz="2400" dirty="0"/>
              <a:t>2.Severe MS, severe symptomatic AS</a:t>
            </a:r>
          </a:p>
          <a:p>
            <a:pPr>
              <a:buNone/>
            </a:pPr>
            <a:r>
              <a:rPr lang="en-IN" sz="2400" dirty="0"/>
              <a:t>3.Severe systemic ventricular dysfunction (LVEF &lt;30%, NYHA III–IV)</a:t>
            </a:r>
          </a:p>
          <a:p>
            <a:pPr>
              <a:buNone/>
            </a:pPr>
            <a:r>
              <a:rPr lang="en-IN" sz="2400" dirty="0"/>
              <a:t>4.Native severe </a:t>
            </a:r>
            <a:r>
              <a:rPr lang="en-IN" sz="2400" dirty="0" err="1"/>
              <a:t>coarctation</a:t>
            </a:r>
            <a:r>
              <a:rPr lang="en-IN" sz="2400" dirty="0"/>
              <a:t> </a:t>
            </a:r>
          </a:p>
          <a:p>
            <a:pPr>
              <a:buNone/>
            </a:pPr>
            <a:r>
              <a:rPr lang="en-IN" sz="2400" dirty="0"/>
              <a:t>5.Previous </a:t>
            </a:r>
            <a:r>
              <a:rPr lang="en-IN" sz="2400" dirty="0" err="1"/>
              <a:t>peripartum</a:t>
            </a:r>
            <a:r>
              <a:rPr lang="en-IN" sz="2400" dirty="0"/>
              <a:t> </a:t>
            </a:r>
            <a:r>
              <a:rPr lang="en-IN" sz="2400" dirty="0" err="1"/>
              <a:t>cardiomyopathy</a:t>
            </a:r>
            <a:r>
              <a:rPr lang="en-IN" sz="2400" dirty="0"/>
              <a:t> with any residual impairment of  left ventricular function</a:t>
            </a:r>
          </a:p>
          <a:p>
            <a:pPr>
              <a:buNone/>
            </a:pPr>
            <a:r>
              <a:rPr lang="en-IN" sz="2400" dirty="0"/>
              <a:t>6 .</a:t>
            </a:r>
            <a:r>
              <a:rPr lang="en-IN" sz="2400" dirty="0" err="1"/>
              <a:t>Marfan</a:t>
            </a:r>
            <a:r>
              <a:rPr lang="en-IN" sz="2400" dirty="0"/>
              <a:t> syndrome with aorta dilated &gt;45 mm</a:t>
            </a:r>
          </a:p>
          <a:p>
            <a:pPr>
              <a:buNone/>
            </a:pPr>
            <a:r>
              <a:rPr lang="en-IN" sz="2400" dirty="0"/>
              <a:t> 7.Aortic dilatation &gt;50 mm in aortic disease associated with bicuspid aortic valve</a:t>
            </a:r>
          </a:p>
          <a:p>
            <a:pPr>
              <a:buNone/>
            </a:pPr>
            <a:r>
              <a:rPr lang="en-IN" sz="24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ser\Desktop\CZXVBNVC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6507" y="1600200"/>
            <a:ext cx="417098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General principles of obstetric care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Induction of </a:t>
            </a:r>
            <a:r>
              <a:rPr lang="en-IN" dirty="0" err="1"/>
              <a:t>Labor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err="1"/>
              <a:t>Oxytocin</a:t>
            </a:r>
            <a:r>
              <a:rPr lang="en-IN" sz="2800" dirty="0"/>
              <a:t> &amp; A.R.M  indicated when the Bishop score is favourable</a:t>
            </a:r>
          </a:p>
          <a:p>
            <a:endParaRPr lang="en-IN" sz="2800" dirty="0"/>
          </a:p>
          <a:p>
            <a:r>
              <a:rPr lang="en-IN" sz="2800" dirty="0" err="1"/>
              <a:t>Misoprostol</a:t>
            </a:r>
            <a:r>
              <a:rPr lang="en-IN" sz="2800" dirty="0"/>
              <a:t>(PGE1) or </a:t>
            </a:r>
            <a:r>
              <a:rPr lang="en-IN" sz="2800" dirty="0" err="1"/>
              <a:t>Dinoprostone</a:t>
            </a:r>
            <a:r>
              <a:rPr lang="en-IN" sz="2800" dirty="0"/>
              <a:t>(PGE2)- theoretical risk of coronary vasospasm and a low risk of arrhythmias</a:t>
            </a:r>
          </a:p>
          <a:p>
            <a:r>
              <a:rPr lang="en-IN" sz="2800" dirty="0" err="1"/>
              <a:t>Dinoprostone</a:t>
            </a:r>
            <a:r>
              <a:rPr lang="en-IN" sz="2800" dirty="0"/>
              <a:t> also has more profound effects on BP than prostaglandin E1 and contraindicated in active CVD.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/>
              <a:t>Vaginal or Caesarean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/>
              <a:t>The preferred mode of delivery is vaginal</a:t>
            </a:r>
          </a:p>
          <a:p>
            <a:pPr>
              <a:buNone/>
            </a:pPr>
            <a:endParaRPr lang="en-IN" dirty="0"/>
          </a:p>
          <a:p>
            <a:r>
              <a:rPr lang="en-IN" b="1" u="sng" dirty="0"/>
              <a:t>Absolute Cardiac Indications for CS</a:t>
            </a:r>
          </a:p>
          <a:p>
            <a:pPr lvl="1">
              <a:buNone/>
            </a:pPr>
            <a:r>
              <a:rPr lang="en-IN" dirty="0"/>
              <a:t>1.Dilatation of the ascending aorta &gt;40 mm in </a:t>
            </a:r>
            <a:r>
              <a:rPr lang="en-IN" dirty="0" err="1"/>
              <a:t>Marfan</a:t>
            </a:r>
            <a:r>
              <a:rPr lang="en-IN" dirty="0"/>
              <a:t> syndrome and &gt;45 mm in BAV</a:t>
            </a:r>
          </a:p>
          <a:p>
            <a:pPr lvl="1">
              <a:buNone/>
            </a:pPr>
            <a:r>
              <a:rPr lang="en-US" dirty="0"/>
              <a:t>2.Native severe </a:t>
            </a:r>
            <a:r>
              <a:rPr lang="en-US" dirty="0" err="1"/>
              <a:t>coarctation</a:t>
            </a:r>
            <a:endParaRPr lang="en-US" dirty="0"/>
          </a:p>
          <a:p>
            <a:pPr lvl="1">
              <a:buNone/>
            </a:pPr>
            <a:r>
              <a:rPr lang="en-US" dirty="0"/>
              <a:t>3.On OAC in preterm </a:t>
            </a:r>
            <a:r>
              <a:rPr lang="en-US" dirty="0" err="1"/>
              <a:t>labour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/>
              <a:t>CS can be considered in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Severe symptomatic aortic </a:t>
            </a:r>
            <a:r>
              <a:rPr lang="en-US" dirty="0" err="1"/>
              <a:t>stenosis</a:t>
            </a:r>
            <a:endParaRPr lang="en-US" dirty="0"/>
          </a:p>
          <a:p>
            <a:r>
              <a:rPr lang="en-US" dirty="0" err="1"/>
              <a:t>Eisenmenger</a:t>
            </a:r>
            <a:r>
              <a:rPr lang="en-US" dirty="0"/>
              <a:t> syndrome</a:t>
            </a:r>
          </a:p>
          <a:p>
            <a:r>
              <a:rPr lang="en-US" dirty="0"/>
              <a:t>Severe LV dysfunction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/>
              <a:t>Lateral </a:t>
            </a:r>
            <a:r>
              <a:rPr lang="en-IN" sz="2800" dirty="0" err="1"/>
              <a:t>decubitus</a:t>
            </a:r>
            <a:r>
              <a:rPr lang="en-IN" sz="2800" dirty="0"/>
              <a:t> position to attenuate the </a:t>
            </a:r>
            <a:r>
              <a:rPr lang="en-IN" sz="2800" dirty="0" err="1"/>
              <a:t>haemodynamic</a:t>
            </a:r>
            <a:r>
              <a:rPr lang="en-IN" sz="2800" dirty="0"/>
              <a:t> impact of uterine contractions</a:t>
            </a:r>
          </a:p>
          <a:p>
            <a:endParaRPr lang="en-IN" sz="2800" dirty="0"/>
          </a:p>
          <a:p>
            <a:r>
              <a:rPr lang="en-IN" sz="2800" dirty="0"/>
              <a:t>Avoid maternal pushing, to avoid the unwanted effects of the </a:t>
            </a:r>
            <a:r>
              <a:rPr lang="en-IN" sz="2800" dirty="0" err="1"/>
              <a:t>Valsalva</a:t>
            </a:r>
            <a:endParaRPr lang="en-IN" sz="2800" dirty="0"/>
          </a:p>
          <a:p>
            <a:endParaRPr lang="en-IN" sz="2800" dirty="0"/>
          </a:p>
          <a:p>
            <a:r>
              <a:rPr lang="en-IN" sz="2800" dirty="0"/>
              <a:t>Delivery may be assisted by low forceps or vacuum extraction</a:t>
            </a:r>
          </a:p>
          <a:p>
            <a:endParaRPr lang="en-IN" sz="2800" dirty="0"/>
          </a:p>
          <a:p>
            <a:r>
              <a:rPr lang="en-IN" sz="2800" dirty="0"/>
              <a:t>Continuous electronic </a:t>
            </a:r>
            <a:r>
              <a:rPr lang="en-IN" sz="2800" dirty="0" err="1"/>
              <a:t>fetal</a:t>
            </a:r>
            <a:r>
              <a:rPr lang="en-IN" sz="2800" dirty="0"/>
              <a:t> heart rate monitoring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Cardiovascular disease seen in </a:t>
            </a:r>
            <a:r>
              <a:rPr lang="en-US" b="1" dirty="0"/>
              <a:t>0.2-4 %</a:t>
            </a:r>
            <a:r>
              <a:rPr lang="en-US" dirty="0"/>
              <a:t> of pregnancies worldwide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Second MC </a:t>
            </a:r>
            <a:r>
              <a:rPr lang="en-US" dirty="0"/>
              <a:t>non obstetrical cause of mortality</a:t>
            </a:r>
          </a:p>
          <a:p>
            <a:pPr>
              <a:buNone/>
            </a:pPr>
            <a:r>
              <a:rPr lang="en-US" dirty="0"/>
              <a:t>                 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/>
              <a:t>Anaesthesia</a:t>
            </a:r>
            <a:r>
              <a:rPr lang="en-US" sz="3600" dirty="0"/>
              <a:t> -Epidural preferred to spinal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Epidural </a:t>
            </a:r>
          </a:p>
          <a:p>
            <a:pPr lvl="1"/>
            <a:r>
              <a:rPr lang="en-US" dirty="0"/>
              <a:t>produces good analgesia without major hemodynamic changes</a:t>
            </a:r>
          </a:p>
          <a:p>
            <a:pPr lvl="1"/>
            <a:r>
              <a:rPr lang="en-US" dirty="0"/>
              <a:t> Administered in incremental doses</a:t>
            </a:r>
          </a:p>
          <a:p>
            <a:pPr lvl="1"/>
            <a:r>
              <a:rPr lang="en-US" dirty="0"/>
              <a:t>Slower onset of anesthesia, allows maternal CVS to compensate for occurrence of sympathetic blockade  lower risk of hypotension and decreased </a:t>
            </a:r>
            <a:r>
              <a:rPr lang="en-US" dirty="0" err="1"/>
              <a:t>uteroplacental</a:t>
            </a:r>
            <a:r>
              <a:rPr lang="en-US" dirty="0"/>
              <a:t> blood flow</a:t>
            </a:r>
          </a:p>
          <a:p>
            <a:pPr lvl="1"/>
            <a:r>
              <a:rPr lang="en-US" dirty="0"/>
              <a:t>spares the lower extremity “muscle pump”</a:t>
            </a:r>
          </a:p>
        </p:txBody>
      </p:sp>
    </p:spTree>
    <p:extLst>
      <p:ext uri="{BB962C8B-B14F-4D97-AF65-F5344CB8AC3E}">
        <p14:creationId xmlns:p14="http://schemas.microsoft.com/office/powerpoint/2010/main" xmlns="" val="2691270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23528" y="1628800"/>
          <a:ext cx="8229600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2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r>
                        <a:rPr lang="en-IN" sz="1800" b="1" dirty="0"/>
                        <a:t>Risk consideration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Preferred technique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068">
                <a:tc>
                  <a:txBody>
                    <a:bodyPr/>
                    <a:lstStyle/>
                    <a:p>
                      <a:r>
                        <a:rPr lang="en-IN" sz="1800" b="1" dirty="0"/>
                        <a:t>Likelihood of requiring DC </a:t>
                      </a:r>
                      <a:r>
                        <a:rPr lang="en-IN" sz="1800" b="1" dirty="0" err="1"/>
                        <a:t>cardioversion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History of arrhythmias</a:t>
                      </a:r>
                      <a:endParaRPr lang="en-IN" b="1" dirty="0"/>
                    </a:p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General 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2954">
                <a:tc>
                  <a:txBody>
                    <a:bodyPr/>
                    <a:lstStyle/>
                    <a:p>
                      <a:r>
                        <a:rPr lang="en-IN" sz="1800" b="1" dirty="0"/>
                        <a:t>Negative </a:t>
                      </a:r>
                      <a:r>
                        <a:rPr lang="en-IN" sz="1800" b="1" dirty="0" err="1"/>
                        <a:t>ionotropic</a:t>
                      </a:r>
                      <a:r>
                        <a:rPr lang="en-IN" sz="1800" b="1" dirty="0"/>
                        <a:t> effect of general </a:t>
                      </a:r>
                      <a:r>
                        <a:rPr lang="en-IN" sz="1800" b="1" dirty="0" err="1"/>
                        <a:t>anesthetics</a:t>
                      </a:r>
                      <a:r>
                        <a:rPr lang="en-IN" sz="1800" b="1" dirty="0"/>
                        <a:t> could be compromising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Markedly impaired cardiac contractility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err="1"/>
                        <a:t>Neuraxial</a:t>
                      </a:r>
                      <a:r>
                        <a:rPr lang="en-IN" sz="1800" b="1" dirty="0"/>
                        <a:t> 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068">
                <a:tc>
                  <a:txBody>
                    <a:bodyPr/>
                    <a:lstStyle/>
                    <a:p>
                      <a:r>
                        <a:rPr lang="en-IN" sz="1800" b="1" dirty="0"/>
                        <a:t>Risk of acute PHT crisis from tracheal intubation, coughing, etc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Pulmonary hypertension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err="1"/>
                        <a:t>Neuraxial</a:t>
                      </a:r>
                      <a:r>
                        <a:rPr lang="en-IN" sz="1800" b="1" dirty="0"/>
                        <a:t> 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2954">
                <a:tc>
                  <a:txBody>
                    <a:bodyPr/>
                    <a:lstStyle/>
                    <a:p>
                      <a:r>
                        <a:rPr lang="en-IN" sz="1800" b="1" dirty="0" err="1"/>
                        <a:t>Thromboembolic</a:t>
                      </a:r>
                      <a:r>
                        <a:rPr lang="en-IN" sz="1800" b="1" dirty="0"/>
                        <a:t> risk requiring anticoagulation at time of </a:t>
                      </a:r>
                      <a:r>
                        <a:rPr lang="en-IN" sz="1800" b="1" dirty="0" err="1"/>
                        <a:t>neuraxial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Mechanical valve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General 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2954">
                <a:tc>
                  <a:txBody>
                    <a:bodyPr/>
                    <a:lstStyle/>
                    <a:p>
                      <a:r>
                        <a:rPr lang="en-IN" sz="1800" b="1" dirty="0"/>
                        <a:t>High likelihood of postoperative controlled ventilation or further invasive treatment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Immediate postpartum cardiac procedure to be performed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General 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 of </a:t>
            </a:r>
            <a:r>
              <a:rPr lang="en-US" dirty="0" err="1"/>
              <a:t>anaesthesia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Management: Postpartum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Oxytocin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administered by infusion and not by bolus</a:t>
            </a:r>
          </a:p>
          <a:p>
            <a:r>
              <a:rPr lang="en-US" dirty="0" err="1"/>
              <a:t>Methyergonovine</a:t>
            </a:r>
            <a:r>
              <a:rPr lang="en-US" dirty="0"/>
              <a:t> and </a:t>
            </a:r>
            <a:r>
              <a:rPr lang="en-US" dirty="0" err="1"/>
              <a:t>Carboprost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Produces severe hypertension, tachycardia and increased pulmonary vascular resistance</a:t>
            </a:r>
          </a:p>
        </p:txBody>
      </p:sp>
    </p:spTree>
    <p:extLst>
      <p:ext uri="{BB962C8B-B14F-4D97-AF65-F5344CB8AC3E}">
        <p14:creationId xmlns:p14="http://schemas.microsoft.com/office/powerpoint/2010/main" xmlns="" val="242918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Preferred methods of MTP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Dilatation and evacuation  preferred in first trimester(can also be done in 2nd)</a:t>
            </a:r>
          </a:p>
          <a:p>
            <a:r>
              <a:rPr lang="en-US" dirty="0" err="1"/>
              <a:t>Mifepristone</a:t>
            </a:r>
            <a:r>
              <a:rPr lang="en-US" dirty="0"/>
              <a:t>(progesterone) alternative in first 7 weeks</a:t>
            </a:r>
          </a:p>
          <a:p>
            <a:r>
              <a:rPr lang="en-US" dirty="0" err="1"/>
              <a:t>Misoprostol</a:t>
            </a:r>
            <a:r>
              <a:rPr lang="en-US" dirty="0"/>
              <a:t> (PGE1) preferred in second trimester</a:t>
            </a:r>
          </a:p>
          <a:p>
            <a:endParaRPr lang="en-US" dirty="0"/>
          </a:p>
          <a:p>
            <a:r>
              <a:rPr lang="en-US" dirty="0"/>
              <a:t>PG F,PGE2 analogues contraindicated</a:t>
            </a:r>
          </a:p>
          <a:p>
            <a:r>
              <a:rPr lang="en-US" dirty="0"/>
              <a:t>Increase </a:t>
            </a:r>
            <a:r>
              <a:rPr lang="en-US" dirty="0" err="1"/>
              <a:t>PAP,decrease</a:t>
            </a:r>
            <a:r>
              <a:rPr lang="en-US" dirty="0"/>
              <a:t> CBF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Pre </a:t>
            </a:r>
            <a:r>
              <a:rPr lang="en-US" dirty="0" err="1"/>
              <a:t>conceptional</a:t>
            </a:r>
            <a:r>
              <a:rPr lang="en-US" dirty="0"/>
              <a:t> </a:t>
            </a:r>
            <a:r>
              <a:rPr lang="en-US" dirty="0" err="1"/>
              <a:t>counselling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WHO class 4</a:t>
            </a:r>
          </a:p>
          <a:p>
            <a:r>
              <a:rPr lang="en-US" sz="2800" dirty="0"/>
              <a:t>To avoid pregnancy</a:t>
            </a:r>
          </a:p>
          <a:p>
            <a:r>
              <a:rPr lang="en-US" sz="2800" dirty="0"/>
              <a:t>Therapeutic abortion before 20 weeks</a:t>
            </a:r>
          </a:p>
          <a:p>
            <a:pPr>
              <a:buNone/>
            </a:pPr>
            <a:r>
              <a:rPr lang="en-US" sz="2800" dirty="0"/>
              <a:t>Contraception</a:t>
            </a:r>
          </a:p>
          <a:p>
            <a:r>
              <a:rPr lang="en-US" sz="2800" dirty="0"/>
              <a:t>Progesterone only pill - </a:t>
            </a:r>
            <a:r>
              <a:rPr lang="en-US" sz="2800" dirty="0" err="1"/>
              <a:t>suitable,caution</a:t>
            </a:r>
            <a:r>
              <a:rPr lang="en-US" sz="2800" dirty="0"/>
              <a:t> with </a:t>
            </a:r>
            <a:r>
              <a:rPr lang="en-US" sz="2800" dirty="0" err="1"/>
              <a:t>bosentan</a:t>
            </a:r>
            <a:endParaRPr lang="en-US" sz="2800" dirty="0"/>
          </a:p>
          <a:p>
            <a:r>
              <a:rPr lang="en-US" sz="2800" dirty="0"/>
              <a:t>Combined pill -Risk of VTE</a:t>
            </a:r>
          </a:p>
          <a:p>
            <a:endParaRPr lang="en-US" sz="2800" dirty="0"/>
          </a:p>
          <a:p>
            <a:r>
              <a:rPr lang="en-US" sz="2800" dirty="0" err="1"/>
              <a:t>Levonorgestrel</a:t>
            </a:r>
            <a:r>
              <a:rPr lang="en-US" sz="2800" dirty="0"/>
              <a:t> IUD- Suitable but risk of </a:t>
            </a:r>
            <a:r>
              <a:rPr lang="en-US" sz="2800" dirty="0" err="1"/>
              <a:t>vasovagal</a:t>
            </a:r>
            <a:r>
              <a:rPr lang="en-US" sz="2800" dirty="0"/>
              <a:t> reaction</a:t>
            </a:r>
          </a:p>
          <a:p>
            <a:r>
              <a:rPr lang="en-US" sz="2800" dirty="0"/>
              <a:t>Copper T IUD-  </a:t>
            </a:r>
            <a:r>
              <a:rPr lang="en-US" sz="2800" dirty="0" err="1"/>
              <a:t>Endocarditis,Mucormycosis</a:t>
            </a:r>
            <a:endParaRPr lang="en-IN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/>
              <a:t>Siu</a:t>
            </a:r>
            <a:r>
              <a:rPr lang="en-US" sz="3600" dirty="0"/>
              <a:t> et al -Predictors of neonatal outcome</a:t>
            </a:r>
            <a:endParaRPr lang="en-IN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6437" y="1929606"/>
            <a:ext cx="51911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16002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Off spring </a:t>
            </a:r>
            <a:r>
              <a:rPr lang="en-US" sz="3600" dirty="0">
                <a:solidFill>
                  <a:schemeClr val="bg1"/>
                </a:solidFill>
              </a:rPr>
              <a:t>risk for congenital heart defects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Defect                                  Mother affected      Father affected</a:t>
            </a:r>
          </a:p>
          <a:p>
            <a:pPr>
              <a:buNone/>
            </a:pPr>
            <a:r>
              <a:rPr lang="en-US" sz="2400" b="1" dirty="0"/>
              <a:t> </a:t>
            </a:r>
          </a:p>
          <a:p>
            <a:pPr>
              <a:buNone/>
            </a:pPr>
            <a:r>
              <a:rPr lang="en-US" sz="2400" dirty="0"/>
              <a:t>		                                            (%)                             (%)</a:t>
            </a:r>
          </a:p>
          <a:p>
            <a:pPr>
              <a:buNone/>
            </a:pPr>
            <a:r>
              <a:rPr lang="en-US" sz="2400" dirty="0"/>
              <a:t>Aortic </a:t>
            </a:r>
            <a:r>
              <a:rPr lang="en-US" sz="2400" dirty="0" err="1"/>
              <a:t>stenosis</a:t>
            </a:r>
            <a:r>
              <a:rPr lang="en-US" sz="2400" dirty="0"/>
              <a:t>                             13–18 		3 </a:t>
            </a:r>
          </a:p>
          <a:p>
            <a:pPr>
              <a:buNone/>
            </a:pPr>
            <a:r>
              <a:rPr lang="en-US" sz="2400" dirty="0" err="1"/>
              <a:t>Atrial</a:t>
            </a:r>
            <a:r>
              <a:rPr lang="en-US" sz="2400" dirty="0"/>
              <a:t> </a:t>
            </a:r>
            <a:r>
              <a:rPr lang="en-US" sz="2400" dirty="0" err="1"/>
              <a:t>septal</a:t>
            </a:r>
            <a:r>
              <a:rPr lang="en-US" sz="2400" dirty="0"/>
              <a:t> defect		   4–4.5                          1.5</a:t>
            </a:r>
          </a:p>
          <a:p>
            <a:pPr>
              <a:buNone/>
            </a:pPr>
            <a:r>
              <a:rPr lang="en-US" sz="2400" dirty="0"/>
              <a:t>Ventricular </a:t>
            </a:r>
            <a:r>
              <a:rPr lang="en-US" sz="2400" dirty="0" err="1"/>
              <a:t>septal</a:t>
            </a:r>
            <a:r>
              <a:rPr lang="en-US" sz="2400" dirty="0"/>
              <a:t> defect             6–10                            2</a:t>
            </a:r>
          </a:p>
          <a:p>
            <a:pPr>
              <a:buNone/>
            </a:pPr>
            <a:r>
              <a:rPr lang="en-US" sz="2400" dirty="0"/>
              <a:t>AV Canal defects 	                  14 			1</a:t>
            </a:r>
          </a:p>
          <a:p>
            <a:pPr>
              <a:buNone/>
            </a:pPr>
            <a:r>
              <a:rPr lang="en-US" sz="2400" dirty="0" err="1"/>
              <a:t>Coarctation</a:t>
            </a:r>
            <a:r>
              <a:rPr lang="en-US" sz="2400" dirty="0"/>
              <a:t> of the aorta                 4 			2</a:t>
            </a:r>
          </a:p>
          <a:p>
            <a:pPr>
              <a:buNone/>
            </a:pPr>
            <a:r>
              <a:rPr lang="fr-FR" sz="2400" dirty="0"/>
              <a:t>Patent </a:t>
            </a:r>
            <a:r>
              <a:rPr lang="fr-FR" sz="2400" dirty="0" err="1"/>
              <a:t>ductus</a:t>
            </a:r>
            <a:r>
              <a:rPr lang="fr-FR" sz="2400" dirty="0"/>
              <a:t> </a:t>
            </a:r>
            <a:r>
              <a:rPr lang="fr-FR" sz="2400" dirty="0" err="1"/>
              <a:t>arteriosus</a:t>
            </a:r>
            <a:r>
              <a:rPr lang="fr-FR" sz="2400" dirty="0"/>
              <a:t>            3.5–4 	            2.5</a:t>
            </a:r>
          </a:p>
          <a:p>
            <a:pPr>
              <a:buNone/>
            </a:pPr>
            <a:r>
              <a:rPr lang="en-US" sz="2400" dirty="0" err="1"/>
              <a:t>Pulmonic</a:t>
            </a:r>
            <a:r>
              <a:rPr lang="en-US" sz="2400" dirty="0"/>
              <a:t> </a:t>
            </a:r>
            <a:r>
              <a:rPr lang="en-US" sz="2400" dirty="0" err="1"/>
              <a:t>stenosis</a:t>
            </a:r>
            <a:r>
              <a:rPr lang="en-US" sz="2400" dirty="0"/>
              <a:t> 		   4–6.5			 2</a:t>
            </a:r>
          </a:p>
          <a:p>
            <a:pPr>
              <a:buNone/>
            </a:pPr>
            <a:r>
              <a:rPr lang="en-US" sz="2400" dirty="0" err="1"/>
              <a:t>Tetralogy</a:t>
            </a:r>
            <a:r>
              <a:rPr lang="en-US" sz="2400" dirty="0"/>
              <a:t> of </a:t>
            </a:r>
            <a:r>
              <a:rPr lang="en-US" sz="2400" dirty="0" err="1"/>
              <a:t>Fallot</a:t>
            </a:r>
            <a:r>
              <a:rPr lang="en-US" sz="2400" dirty="0"/>
              <a:t> 		      2.5 		             1.5</a:t>
            </a:r>
          </a:p>
          <a:p>
            <a:pPr>
              <a:buNone/>
            </a:pPr>
            <a:r>
              <a:rPr lang="en-US" sz="2400" dirty="0"/>
              <a:t>	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2860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761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SPECIFIC LESIONS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Pregnancy in PAH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Effect of </a:t>
            </a:r>
            <a:r>
              <a:rPr lang="en-US" dirty="0" err="1"/>
              <a:t>hemodynamics</a:t>
            </a:r>
            <a:endParaRPr lang="en-US" dirty="0"/>
          </a:p>
          <a:p>
            <a:r>
              <a:rPr lang="en-US" dirty="0"/>
              <a:t>Clinical Outcomes from previous studies</a:t>
            </a:r>
          </a:p>
          <a:p>
            <a:r>
              <a:rPr lang="en-US" dirty="0" err="1"/>
              <a:t>Preconceptional</a:t>
            </a:r>
            <a:r>
              <a:rPr lang="en-US" dirty="0"/>
              <a:t> advice</a:t>
            </a:r>
          </a:p>
          <a:p>
            <a:r>
              <a:rPr lang="en-US" dirty="0" err="1"/>
              <a:t>Antepartum</a:t>
            </a:r>
            <a:r>
              <a:rPr lang="en-US" dirty="0"/>
              <a:t> management</a:t>
            </a:r>
          </a:p>
          <a:p>
            <a:pPr>
              <a:buNone/>
            </a:pPr>
            <a:r>
              <a:rPr lang="en-US" dirty="0"/>
              <a:t>          -PAH specific therapy</a:t>
            </a:r>
          </a:p>
          <a:p>
            <a:pPr>
              <a:buNone/>
            </a:pPr>
            <a:r>
              <a:rPr lang="en-US" dirty="0"/>
              <a:t>          -Pregnancy related complications</a:t>
            </a:r>
          </a:p>
          <a:p>
            <a:r>
              <a:rPr lang="en-US" dirty="0"/>
              <a:t>Mode of delivery ,Postnatal care</a:t>
            </a:r>
          </a:p>
          <a:p>
            <a:r>
              <a:rPr lang="en-US" dirty="0"/>
              <a:t>Developing PAH in pregnancy-how to approach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600" dirty="0"/>
              <a:t>Effect of gestational </a:t>
            </a:r>
            <a:r>
              <a:rPr lang="en-IN" sz="3600" dirty="0" err="1"/>
              <a:t>hemodynamics</a:t>
            </a:r>
            <a:r>
              <a:rPr lang="en-IN" sz="3600" dirty="0"/>
              <a:t> on abnormal pulmonary </a:t>
            </a:r>
            <a:r>
              <a:rPr lang="en-IN" sz="3600" dirty="0" err="1"/>
              <a:t>hemodynamics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 (1) </a:t>
            </a:r>
            <a:r>
              <a:rPr lang="en-US" dirty="0" err="1"/>
              <a:t>Hypervolemia</a:t>
            </a:r>
            <a:r>
              <a:rPr lang="en-US" dirty="0"/>
              <a:t> in pregnancy</a:t>
            </a:r>
            <a:endParaRPr lang="en-IN" dirty="0"/>
          </a:p>
          <a:p>
            <a:pPr>
              <a:buNone/>
            </a:pPr>
            <a:r>
              <a:rPr lang="en-IN" dirty="0"/>
              <a:t> </a:t>
            </a:r>
          </a:p>
          <a:p>
            <a:pPr>
              <a:buNone/>
            </a:pPr>
            <a:r>
              <a:rPr lang="en-IN" dirty="0"/>
              <a:t> Volumetric burden on pressure overloaded RV        Precipitates RV failure</a:t>
            </a:r>
          </a:p>
          <a:p>
            <a:pPr>
              <a:buNone/>
            </a:pPr>
            <a:r>
              <a:rPr lang="en-IN" dirty="0"/>
              <a:t> (2) Increased LV mass in pregnancy and leftward shift of septum due to RV enlargement combine to aggravate LV diastolic dysfunction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21336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3276600"/>
            <a:ext cx="3733800" cy="53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495800" y="4876800"/>
            <a:ext cx="4114800" cy="609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06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Cardiovascular changes in pregnancy</a:t>
            </a:r>
            <a:endParaRPr lang="en-IN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Changes in blood volume</a:t>
            </a:r>
          </a:p>
          <a:p>
            <a:endParaRPr lang="en-US" dirty="0"/>
          </a:p>
          <a:p>
            <a:r>
              <a:rPr lang="en-US" dirty="0"/>
              <a:t>Changes in systemic </a:t>
            </a:r>
            <a:r>
              <a:rPr lang="en-US" dirty="0" err="1"/>
              <a:t>hemodynamics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Changes in </a:t>
            </a:r>
            <a:r>
              <a:rPr lang="en-US" dirty="0" err="1"/>
              <a:t>labour</a:t>
            </a:r>
            <a:r>
              <a:rPr lang="en-US" dirty="0"/>
              <a:t> and delivery</a:t>
            </a:r>
          </a:p>
          <a:p>
            <a:endParaRPr lang="en-US" dirty="0"/>
          </a:p>
          <a:p>
            <a:r>
              <a:rPr lang="en-US" dirty="0"/>
              <a:t>Postpartum hemodynamic  resolution</a:t>
            </a:r>
            <a:endParaRPr lang="en-I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200" dirty="0"/>
              <a:t>Effect of abnormal pulmonary </a:t>
            </a:r>
            <a:r>
              <a:rPr lang="en-IN" sz="3200" dirty="0" err="1"/>
              <a:t>hemodynamics</a:t>
            </a:r>
            <a:r>
              <a:rPr lang="en-IN" sz="3200" dirty="0"/>
              <a:t> on gestational </a:t>
            </a:r>
            <a:r>
              <a:rPr lang="en-IN" sz="3200" dirty="0" err="1"/>
              <a:t>hemodynamics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(1) Pulmonary </a:t>
            </a:r>
            <a:r>
              <a:rPr lang="en-US" dirty="0" err="1"/>
              <a:t>vasculopathy</a:t>
            </a:r>
            <a:r>
              <a:rPr lang="en-US" dirty="0"/>
              <a:t>        restricts forward flow of increased blood volume        </a:t>
            </a:r>
          </a:p>
          <a:p>
            <a:pPr>
              <a:buNone/>
            </a:pPr>
            <a:r>
              <a:rPr lang="en-US" dirty="0"/>
              <a:t>    RV and consequent LV failure         decreased C.O</a:t>
            </a:r>
          </a:p>
          <a:p>
            <a:pPr>
              <a:buNone/>
            </a:pPr>
            <a:r>
              <a:rPr lang="en-US" dirty="0"/>
              <a:t>   Inadequate perfusion of vital organs and fetus</a:t>
            </a:r>
          </a:p>
          <a:p>
            <a:pPr>
              <a:buNone/>
            </a:pPr>
            <a:r>
              <a:rPr lang="en-US" dirty="0"/>
              <a:t>                                          </a:t>
            </a:r>
          </a:p>
          <a:p>
            <a:pPr>
              <a:buNone/>
            </a:pPr>
            <a:r>
              <a:rPr lang="en-US" dirty="0"/>
              <a:t>(2) RV receives most of its CBF during systole</a:t>
            </a:r>
          </a:p>
          <a:p>
            <a:pPr>
              <a:buNone/>
            </a:pPr>
            <a:r>
              <a:rPr lang="en-US" dirty="0"/>
              <a:t> PAH        gr. reduced         RV ischemia and systolic dysfunction 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57800" y="19050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48400" y="23622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1200" y="29718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5800" y="3276600"/>
            <a:ext cx="78486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2578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2400" y="52578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19600" y="3962400"/>
            <a:ext cx="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26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Eisenmenger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 due to shunts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981200"/>
            <a:ext cx="3200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Fall in SVR  in pregnancy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819400"/>
            <a:ext cx="3276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Favours</a:t>
            </a:r>
            <a:r>
              <a:rPr lang="en-US" sz="2000" b="1" dirty="0"/>
              <a:t> R to L shunt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505200"/>
            <a:ext cx="3352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Worsens maternal hypoxemia</a:t>
            </a:r>
          </a:p>
          <a:p>
            <a:r>
              <a:rPr lang="en-US" b="1" dirty="0"/>
              <a:t>Fetal hypoxia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365760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24384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000" y="32004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4572000"/>
            <a:ext cx="6553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Hypoxia         Pulmonary vasoconstriction and systemic </a:t>
            </a:r>
            <a:r>
              <a:rPr lang="en-US" b="1" dirty="0" err="1"/>
              <a:t>vasodilation</a:t>
            </a:r>
            <a:endParaRPr lang="en-US" b="1" dirty="0"/>
          </a:p>
          <a:p>
            <a:r>
              <a:rPr lang="en-US" b="1" dirty="0"/>
              <a:t>                                      VICIOUS CYCLE </a:t>
            </a:r>
            <a:endParaRPr lang="en-IN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90800" y="480060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5486400"/>
            <a:ext cx="6172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Hypotension due to blood loss in </a:t>
            </a:r>
            <a:r>
              <a:rPr lang="en-US" b="1" dirty="0" err="1"/>
              <a:t>labour</a:t>
            </a:r>
            <a:endParaRPr lang="en-IN" b="1" dirty="0"/>
          </a:p>
        </p:txBody>
      </p:sp>
      <p:cxnSp>
        <p:nvCxnSpPr>
          <p:cNvPr id="31" name="Elbow Connector 30"/>
          <p:cNvCxnSpPr>
            <a:stCxn id="16" idx="3"/>
            <a:endCxn id="5" idx="3"/>
          </p:cNvCxnSpPr>
          <p:nvPr/>
        </p:nvCxnSpPr>
        <p:spPr>
          <a:xfrm flipH="1" flipV="1">
            <a:off x="5943600" y="2181255"/>
            <a:ext cx="1905000" cy="3489811"/>
          </a:xfrm>
          <a:prstGeom prst="bentConnector3">
            <a:avLst>
              <a:gd name="adj1" fmla="val -2819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76400" y="6096000"/>
            <a:ext cx="6172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Hypoxia- </a:t>
            </a:r>
            <a:r>
              <a:rPr lang="en-US" sz="2000" b="1" dirty="0" err="1"/>
              <a:t>polycythemia-hypercoagulability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During </a:t>
            </a:r>
            <a:r>
              <a:rPr lang="en-US" dirty="0" err="1"/>
              <a:t>Labour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752600"/>
            <a:ext cx="3886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Vasovagal</a:t>
            </a:r>
            <a:r>
              <a:rPr lang="en-US" b="1" dirty="0"/>
              <a:t> response to pain</a:t>
            </a:r>
          </a:p>
          <a:p>
            <a:r>
              <a:rPr lang="en-US" b="1" dirty="0" err="1"/>
              <a:t>Hypovolemia</a:t>
            </a:r>
            <a:r>
              <a:rPr lang="en-US" b="1" dirty="0"/>
              <a:t> due to blood loss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3962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Tachycardia and hypotension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352800"/>
            <a:ext cx="4953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   Worsens systemic hypotension and RV ischemia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038600"/>
            <a:ext cx="3657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Sudden cardiac death due to</a:t>
            </a:r>
          </a:p>
          <a:p>
            <a:r>
              <a:rPr lang="en-US" b="1" dirty="0"/>
              <a:t>1.Ventricular arrhythmias</a:t>
            </a:r>
          </a:p>
          <a:p>
            <a:r>
              <a:rPr lang="en-US" b="1" dirty="0"/>
              <a:t>2.RV infarction</a:t>
            </a:r>
            <a:endParaRPr lang="en-IN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24384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30480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37338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6800" y="5486400"/>
            <a:ext cx="6705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29200" y="57150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59436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DSZFGF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9" y="285728"/>
            <a:ext cx="8786842" cy="657227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1000" y="2438400"/>
            <a:ext cx="2514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 short - 3 main concerns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1.RV failure and decreased cardiac output</a:t>
            </a:r>
          </a:p>
          <a:p>
            <a:r>
              <a:rPr lang="en-US" dirty="0"/>
              <a:t>2. Sudden Circulatory collapse(</a:t>
            </a:r>
            <a:r>
              <a:rPr lang="en-US" dirty="0" err="1"/>
              <a:t>esp</a:t>
            </a:r>
            <a:r>
              <a:rPr lang="en-US" dirty="0"/>
              <a:t> in </a:t>
            </a:r>
            <a:r>
              <a:rPr lang="en-US" dirty="0" err="1"/>
              <a:t>labour</a:t>
            </a:r>
            <a:r>
              <a:rPr lang="en-US" dirty="0"/>
              <a:t>)</a:t>
            </a:r>
          </a:p>
          <a:p>
            <a:r>
              <a:rPr lang="en-US" dirty="0"/>
              <a:t>3.Worsening hypoxia in R to L shunt</a:t>
            </a:r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Clinical outcomes</a:t>
            </a:r>
            <a:endParaRPr lang="en-IN" dirty="0"/>
          </a:p>
        </p:txBody>
      </p:sp>
      <p:pic>
        <p:nvPicPr>
          <p:cNvPr id="2051" name="Picture 3" descr="C:\Users\User\Desktop\fsdfdf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91716" y="1600200"/>
            <a:ext cx="7760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dsfgdf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5715000" cy="67037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2514600"/>
            <a:ext cx="3048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RVSP v/s maternal outcome</a:t>
            </a:r>
            <a:endParaRPr lang="en-IN" dirty="0"/>
          </a:p>
        </p:txBody>
      </p:sp>
      <p:pic>
        <p:nvPicPr>
          <p:cNvPr id="4098" name="Picture 2" descr="C:\Users\User\Desktop\fsdff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99444"/>
            <a:ext cx="8229600" cy="432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Type of PAH </a:t>
            </a:r>
            <a:r>
              <a:rPr lang="en-US" dirty="0" err="1"/>
              <a:t>vs</a:t>
            </a:r>
            <a:r>
              <a:rPr lang="en-US" dirty="0"/>
              <a:t> maternal outcome</a:t>
            </a:r>
            <a:endParaRPr lang="en-IN" dirty="0"/>
          </a:p>
        </p:txBody>
      </p:sp>
      <p:pic>
        <p:nvPicPr>
          <p:cNvPr id="5122" name="Picture 2" descr="C:\Users\User\Desktop\dggfgfg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23347"/>
            <a:ext cx="8229600" cy="387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Fetal and neonatal outcome</a:t>
            </a:r>
            <a:endParaRPr lang="en-IN" dirty="0"/>
          </a:p>
        </p:txBody>
      </p:sp>
      <p:pic>
        <p:nvPicPr>
          <p:cNvPr id="6146" name="Picture 2" descr="C:\Users\User\Desktop\gfgfgfg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30968"/>
            <a:ext cx="8229600" cy="346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Changes in blood volume</a:t>
            </a:r>
            <a:endParaRPr lang="en-IN" dirty="0"/>
          </a:p>
        </p:txBody>
      </p:sp>
      <p:pic>
        <p:nvPicPr>
          <p:cNvPr id="2050" name="Picture 2" descr="C:\Users\User\Desktop\Blood_volume_in_pregnancy (2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6025" y="1839119"/>
            <a:ext cx="4171950" cy="4048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1676400"/>
            <a:ext cx="152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Increases by 45-50  percent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Antepartum</a:t>
            </a:r>
            <a:r>
              <a:rPr lang="en-US" dirty="0"/>
              <a:t>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Close monitoring</a:t>
            </a:r>
          </a:p>
          <a:p>
            <a:r>
              <a:rPr lang="en-US" dirty="0" err="1"/>
              <a:t>Hospitalisation</a:t>
            </a:r>
            <a:r>
              <a:rPr lang="en-US" dirty="0"/>
              <a:t> in  early 3rd trimester(d/t risk of preterm </a:t>
            </a:r>
            <a:r>
              <a:rPr lang="en-US" dirty="0" err="1"/>
              <a:t>labour</a:t>
            </a:r>
            <a:r>
              <a:rPr lang="en-US" dirty="0"/>
              <a:t>)</a:t>
            </a:r>
          </a:p>
          <a:p>
            <a:r>
              <a:rPr lang="en-US" dirty="0"/>
              <a:t>PAH specific therapy</a:t>
            </a:r>
          </a:p>
          <a:p>
            <a:r>
              <a:rPr lang="en-US" dirty="0"/>
              <a:t>Anticoagulation</a:t>
            </a:r>
          </a:p>
          <a:p>
            <a:r>
              <a:rPr lang="en-US" dirty="0"/>
              <a:t>Treatment of congestive symptoms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PAH specific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PDE-5 inhibitors(NYHA 3-4)</a:t>
            </a:r>
          </a:p>
          <a:p>
            <a:r>
              <a:rPr lang="en-US" dirty="0"/>
              <a:t>ER-A's should be avoided</a:t>
            </a:r>
          </a:p>
          <a:p>
            <a:r>
              <a:rPr lang="en-US" dirty="0" err="1"/>
              <a:t>Prostanoids</a:t>
            </a:r>
            <a:r>
              <a:rPr lang="en-US" dirty="0"/>
              <a:t>(NYHA  4)</a:t>
            </a:r>
          </a:p>
          <a:p>
            <a:pPr>
              <a:buNone/>
            </a:pPr>
            <a:r>
              <a:rPr lang="en-US" dirty="0"/>
              <a:t>        -</a:t>
            </a:r>
            <a:r>
              <a:rPr lang="en-US" dirty="0" err="1"/>
              <a:t>Epoprostenol</a:t>
            </a:r>
            <a:r>
              <a:rPr lang="en-US" dirty="0"/>
              <a:t>(I.V)</a:t>
            </a:r>
          </a:p>
          <a:p>
            <a:pPr>
              <a:buNone/>
            </a:pPr>
            <a:r>
              <a:rPr lang="en-US" dirty="0"/>
              <a:t>        -</a:t>
            </a:r>
            <a:r>
              <a:rPr lang="en-US" dirty="0" err="1"/>
              <a:t>Iloprost</a:t>
            </a:r>
            <a:r>
              <a:rPr lang="en-US" dirty="0"/>
              <a:t>(Inhaled)</a:t>
            </a:r>
          </a:p>
          <a:p>
            <a:pPr>
              <a:buNone/>
            </a:pPr>
            <a:r>
              <a:rPr lang="en-US" dirty="0"/>
              <a:t>        -</a:t>
            </a:r>
            <a:r>
              <a:rPr lang="en-US" dirty="0" err="1"/>
              <a:t>Treprostinil</a:t>
            </a:r>
            <a:endParaRPr lang="en-US" dirty="0"/>
          </a:p>
          <a:p>
            <a:r>
              <a:rPr lang="en-US" dirty="0"/>
              <a:t>CCB's (Positive </a:t>
            </a:r>
            <a:r>
              <a:rPr lang="en-US" dirty="0" err="1"/>
              <a:t>vasoreactivity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FDA drug risk category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828800"/>
          <a:ext cx="6477000" cy="4556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b="1" dirty="0"/>
                        <a:t>Drug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Risk</a:t>
                      </a:r>
                      <a:r>
                        <a:rPr lang="en-US" sz="2400" b="1" baseline="0" dirty="0"/>
                        <a:t> category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Epoprostenol</a:t>
                      </a:r>
                      <a:r>
                        <a:rPr lang="en-US" sz="2400" b="1" dirty="0"/>
                        <a:t>(IV)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Treprostinil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Sildenafil,Tadalafil</a:t>
                      </a:r>
                      <a:endParaRPr lang="en-IN" sz="2400" b="1" dirty="0"/>
                    </a:p>
                    <a:p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Bosentan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X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Ambrisentan,Macitentan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X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Riociguat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X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Iloprost</a:t>
                      </a:r>
                      <a:r>
                        <a:rPr lang="en-US" sz="2400" b="1" dirty="0"/>
                        <a:t>(Inhaled)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4267200"/>
            <a:ext cx="71628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 of Delivery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Vaginal v/s CS -Still a controversy</a:t>
            </a:r>
          </a:p>
          <a:p>
            <a:r>
              <a:rPr lang="en-US" dirty="0"/>
              <a:t>No definite guideline for CS</a:t>
            </a:r>
          </a:p>
          <a:p>
            <a:r>
              <a:rPr lang="en-US" dirty="0"/>
              <a:t>Vaginal -less blood </a:t>
            </a:r>
            <a:r>
              <a:rPr lang="en-US" dirty="0" err="1"/>
              <a:t>loss,less</a:t>
            </a:r>
            <a:r>
              <a:rPr lang="en-US" dirty="0"/>
              <a:t> infection</a:t>
            </a:r>
          </a:p>
          <a:p>
            <a:pPr>
              <a:buNone/>
            </a:pPr>
            <a:r>
              <a:rPr lang="en-US" dirty="0"/>
              <a:t>                  -Prolonged 2nd stage-hazardous</a:t>
            </a:r>
          </a:p>
          <a:p>
            <a:pPr>
              <a:buNone/>
            </a:pPr>
            <a:r>
              <a:rPr lang="en-US" dirty="0"/>
              <a:t>                  -Abrupt hemodynamic changes</a:t>
            </a:r>
          </a:p>
          <a:p>
            <a:r>
              <a:rPr lang="en-US" dirty="0"/>
              <a:t>  Epidural </a:t>
            </a:r>
            <a:r>
              <a:rPr lang="en-US" dirty="0" err="1"/>
              <a:t>anaesthesia</a:t>
            </a:r>
            <a:endParaRPr lang="en-US" dirty="0"/>
          </a:p>
          <a:p>
            <a:r>
              <a:rPr lang="en-US" dirty="0"/>
              <a:t>  CS - blood loss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Postpartum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Period of maximum risk of mortality d/t RV failure</a:t>
            </a:r>
          </a:p>
          <a:p>
            <a:r>
              <a:rPr lang="en-US" dirty="0"/>
              <a:t>Judicious use of</a:t>
            </a:r>
          </a:p>
          <a:p>
            <a:pPr>
              <a:buNone/>
            </a:pPr>
            <a:r>
              <a:rPr lang="en-US" dirty="0"/>
              <a:t> 1.Pulmonary vasodilators</a:t>
            </a:r>
          </a:p>
          <a:p>
            <a:pPr>
              <a:buNone/>
            </a:pPr>
            <a:r>
              <a:rPr lang="en-US" dirty="0"/>
              <a:t>2.Systemic </a:t>
            </a:r>
            <a:r>
              <a:rPr lang="en-US" dirty="0" err="1"/>
              <a:t>vasopressors</a:t>
            </a:r>
            <a:endParaRPr lang="en-US" dirty="0"/>
          </a:p>
          <a:p>
            <a:pPr>
              <a:buNone/>
            </a:pPr>
            <a:r>
              <a:rPr lang="en-US" dirty="0"/>
              <a:t>3.Oxytocin(slow infusion)</a:t>
            </a:r>
          </a:p>
          <a:p>
            <a:r>
              <a:rPr lang="en-US" dirty="0"/>
              <a:t> Lactation contraindicated with </a:t>
            </a:r>
            <a:r>
              <a:rPr lang="en-US" dirty="0" err="1"/>
              <a:t>pulm.vasodilators</a:t>
            </a:r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/>
              <a:t>VALVULAR HEART DISEASE </a:t>
            </a:r>
            <a:br>
              <a:rPr lang="en-US" sz="3200" b="1" dirty="0"/>
            </a:br>
            <a:r>
              <a:rPr lang="en-US" sz="3200" b="1" dirty="0"/>
              <a:t>IN PREGNANCY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MITRAL STENOSIS IN PREGNANCY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Hemodynamics</a:t>
            </a:r>
            <a:endParaRPr lang="en-US" dirty="0"/>
          </a:p>
          <a:p>
            <a:r>
              <a:rPr lang="en-US" dirty="0"/>
              <a:t>Clinical outcomes</a:t>
            </a:r>
          </a:p>
          <a:p>
            <a:r>
              <a:rPr lang="en-US" dirty="0"/>
              <a:t>Preconception management</a:t>
            </a:r>
          </a:p>
          <a:p>
            <a:r>
              <a:rPr lang="en-US" dirty="0" err="1"/>
              <a:t>Antepartum</a:t>
            </a:r>
            <a:r>
              <a:rPr lang="en-US" dirty="0"/>
              <a:t> management</a:t>
            </a:r>
          </a:p>
          <a:p>
            <a:r>
              <a:rPr lang="en-US" dirty="0"/>
              <a:t>Anticoagulation</a:t>
            </a:r>
          </a:p>
          <a:p>
            <a:r>
              <a:rPr lang="en-US" dirty="0"/>
              <a:t>Postpartum care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117018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/>
              <a:t/>
            </a:r>
            <a:br>
              <a:rPr lang="en-IN" sz="3200" dirty="0"/>
            </a:br>
            <a:r>
              <a:rPr lang="en-IN" sz="3200" dirty="0"/>
              <a:t>Impact of cardiovascular changes in pregnancy in women with MS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7944" y="1628800"/>
            <a:ext cx="19442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LABOUR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628800"/>
            <a:ext cx="19442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ANTEPARTUM</a:t>
            </a:r>
            <a:endParaRPr lang="en-IN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Fetal outcomes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IN" sz="2400" dirty="0"/>
              <a:t> </a:t>
            </a:r>
          </a:p>
          <a:p>
            <a:pPr>
              <a:buNone/>
            </a:pPr>
            <a:r>
              <a:rPr lang="en-IN" sz="2400" dirty="0" err="1"/>
              <a:t>Perinatal</a:t>
            </a:r>
            <a:r>
              <a:rPr lang="en-IN" sz="2400" dirty="0"/>
              <a:t> complications </a:t>
            </a:r>
          </a:p>
          <a:p>
            <a:pPr lvl="1"/>
            <a:r>
              <a:rPr lang="en-IN" sz="2400" dirty="0"/>
              <a:t>premature </a:t>
            </a:r>
            <a:r>
              <a:rPr lang="en-IN" sz="2400" dirty="0" err="1"/>
              <a:t>labor</a:t>
            </a:r>
            <a:endParaRPr lang="en-IN" sz="2400" dirty="0"/>
          </a:p>
          <a:p>
            <a:pPr lvl="1"/>
            <a:r>
              <a:rPr lang="en-IN" sz="2400" dirty="0"/>
              <a:t>low </a:t>
            </a:r>
            <a:r>
              <a:rPr lang="en-IN" sz="2400" dirty="0" err="1"/>
              <a:t>fetal</a:t>
            </a:r>
            <a:r>
              <a:rPr lang="en-IN" sz="2400" dirty="0"/>
              <a:t> weight</a:t>
            </a:r>
          </a:p>
          <a:p>
            <a:pPr lvl="1"/>
            <a:r>
              <a:rPr lang="en-IN" sz="2400" dirty="0" err="1"/>
              <a:t>perinatal</a:t>
            </a:r>
            <a:r>
              <a:rPr lang="en-IN" sz="2400" dirty="0"/>
              <a:t> death</a:t>
            </a:r>
          </a:p>
          <a:p>
            <a:pPr lvl="1"/>
            <a:endParaRPr lang="en-IN" sz="2400" dirty="0"/>
          </a:p>
          <a:p>
            <a:pPr>
              <a:buNone/>
            </a:pPr>
            <a:r>
              <a:rPr lang="en-IN" sz="2400" dirty="0"/>
              <a:t>More frequent with increasing severity of MS and in the presence of complications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Antenatal follow up</a:t>
            </a:r>
            <a:endParaRPr lang="en-I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05800" cy="4909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Monthly/bimonthly follow up for moderate to severe MS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One visit in each trimester for mild MS</a:t>
            </a:r>
          </a:p>
          <a:p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2 ECHO  studies for moderate to severe MS</a:t>
            </a:r>
          </a:p>
          <a:p>
            <a:pPr lvl="1">
              <a:buFont typeface="Arial" pitchFamily="34" charset="0"/>
              <a:buChar char="•"/>
            </a:pPr>
            <a:r>
              <a:rPr lang="en-IN" sz="2000" dirty="0"/>
              <a:t>First </a:t>
            </a:r>
            <a:r>
              <a:rPr lang="en-IN" sz="2000" dirty="0" err="1"/>
              <a:t>antepartum</a:t>
            </a:r>
            <a:r>
              <a:rPr lang="en-IN" sz="2000" dirty="0"/>
              <a:t> visit </a:t>
            </a:r>
          </a:p>
          <a:p>
            <a:pPr lvl="1">
              <a:buFont typeface="Arial" pitchFamily="34" charset="0"/>
              <a:buChar char="•"/>
            </a:pPr>
            <a:r>
              <a:rPr lang="en-IN" sz="2000" dirty="0"/>
              <a:t>Third trimester visit</a:t>
            </a:r>
          </a:p>
          <a:p>
            <a:pPr lvl="1">
              <a:buFont typeface="Arial" pitchFamily="34" charset="0"/>
              <a:buChar char="•"/>
            </a:pPr>
            <a:endParaRPr lang="en-IN" sz="1100" dirty="0"/>
          </a:p>
          <a:p>
            <a:pPr>
              <a:buFont typeface="Arial" pitchFamily="34" charset="0"/>
              <a:buChar char="•"/>
            </a:pPr>
            <a:r>
              <a:rPr lang="en-IN" sz="2400" dirty="0" err="1"/>
              <a:t>Transmitral</a:t>
            </a:r>
            <a:r>
              <a:rPr lang="en-IN" sz="2400" dirty="0"/>
              <a:t> gradient will increase as pregnancy progresses</a:t>
            </a:r>
          </a:p>
          <a:p>
            <a:pPr>
              <a:buFont typeface="Arial" pitchFamily="34" charset="0"/>
              <a:buChar char="•"/>
            </a:pPr>
            <a:endParaRPr lang="en-IN" sz="11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PHT and </a:t>
            </a:r>
            <a:r>
              <a:rPr lang="en-IN" sz="2400" dirty="0" err="1"/>
              <a:t>planimetry</a:t>
            </a:r>
            <a:r>
              <a:rPr lang="en-IN" sz="2400" dirty="0"/>
              <a:t> : Less preload dependent methods to measure MVA .</a:t>
            </a:r>
            <a:r>
              <a:rPr lang="en-IN" sz="2400" dirty="0" err="1"/>
              <a:t>Planimetry</a:t>
            </a:r>
            <a:r>
              <a:rPr lang="en-IN" sz="2400" dirty="0"/>
              <a:t> preferred</a:t>
            </a:r>
          </a:p>
          <a:p>
            <a:pPr>
              <a:buFont typeface="Arial" pitchFamily="34" charset="0"/>
              <a:buChar char="•"/>
            </a:pPr>
            <a:endParaRPr lang="en-IN" sz="11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PASP may also increase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Changes in blood volume</a:t>
            </a:r>
            <a:endParaRPr lang="en-IN" dirty="0"/>
          </a:p>
        </p:txBody>
      </p:sp>
      <p:pic>
        <p:nvPicPr>
          <p:cNvPr id="1027" name="Picture 3" descr="C:\Users\User\Desktop\Hematologic-changes-during-pregnancy-Changes-in-blood-volume-red-cell-mass-RBC-ma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934369"/>
            <a:ext cx="65532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 Preconception management of 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4200" dirty="0"/>
          </a:p>
          <a:p>
            <a:r>
              <a:rPr lang="en-US" sz="4200" b="1" dirty="0"/>
              <a:t>ESC &amp; ACC/AHA GUIDELINES</a:t>
            </a:r>
          </a:p>
          <a:p>
            <a:r>
              <a:rPr lang="en-US" sz="4200" b="1" dirty="0"/>
              <a:t>  MILD MS -Medical treatment   </a:t>
            </a:r>
          </a:p>
          <a:p>
            <a:pPr>
              <a:buNone/>
            </a:pPr>
            <a:r>
              <a:rPr lang="en-US" sz="4200" b="1" dirty="0"/>
              <a:t>                                          MODERATE OR SEVERE MS(&lt;1.5cm2)</a:t>
            </a:r>
          </a:p>
          <a:p>
            <a:pPr>
              <a:buNone/>
            </a:pPr>
            <a:r>
              <a:rPr lang="en-US" sz="4200" b="1" dirty="0"/>
              <a:t>                                                                    </a:t>
            </a:r>
          </a:p>
          <a:p>
            <a:pPr>
              <a:buNone/>
            </a:pPr>
            <a:endParaRPr lang="en-US" sz="4200" b="1" dirty="0"/>
          </a:p>
          <a:p>
            <a:pPr>
              <a:buNone/>
            </a:pPr>
            <a:endParaRPr lang="en-US" sz="4200" b="1" dirty="0"/>
          </a:p>
          <a:p>
            <a:pPr>
              <a:buNone/>
            </a:pPr>
            <a:r>
              <a:rPr lang="en-US" sz="4200" b="1" dirty="0"/>
              <a:t>                     SYMPTOMATIC                                                     ASYMPTOMATIC  </a:t>
            </a:r>
          </a:p>
          <a:p>
            <a:pPr>
              <a:buNone/>
            </a:pPr>
            <a:r>
              <a:rPr lang="en-US" sz="4200" b="1" dirty="0"/>
              <a:t>                                                  </a:t>
            </a:r>
          </a:p>
          <a:p>
            <a:pPr>
              <a:buNone/>
            </a:pPr>
            <a:endParaRPr lang="en-US" sz="4200" b="1" dirty="0"/>
          </a:p>
          <a:p>
            <a:pPr>
              <a:buNone/>
            </a:pPr>
            <a:r>
              <a:rPr lang="en-US" sz="4200" b="1" dirty="0"/>
              <a:t>            BMV if  Valve morphology suitable                 ESC- Avoid pregnancy</a:t>
            </a:r>
          </a:p>
          <a:p>
            <a:pPr>
              <a:buNone/>
            </a:pPr>
            <a:r>
              <a:rPr lang="en-US" sz="4200" b="1" dirty="0"/>
              <a:t>                                                                                         ACC/AHA - Exercise testing</a:t>
            </a:r>
          </a:p>
          <a:p>
            <a:pPr>
              <a:buNone/>
            </a:pPr>
            <a:r>
              <a:rPr lang="en-US" sz="4200" b="1" dirty="0"/>
              <a:t>                                                                                                              PAP </a:t>
            </a:r>
          </a:p>
          <a:p>
            <a:pPr>
              <a:buNone/>
            </a:pPr>
            <a:r>
              <a:rPr lang="en-US" sz="4200" b="1" dirty="0"/>
              <a:t>                                                                                           Intervention if PAP&gt;50</a:t>
            </a:r>
          </a:p>
          <a:p>
            <a:pPr>
              <a:buNone/>
            </a:pPr>
            <a:r>
              <a:rPr lang="en-US" sz="4200" b="1" dirty="0"/>
              <a:t>          ACC/AHA   - If no exercise induced </a:t>
            </a:r>
            <a:r>
              <a:rPr lang="en-US" sz="4200" b="1" dirty="0" err="1"/>
              <a:t>Pulm</a:t>
            </a:r>
            <a:r>
              <a:rPr lang="en-US" sz="4200" b="1" dirty="0"/>
              <a:t> HTN- No intervention</a:t>
            </a:r>
          </a:p>
          <a:p>
            <a:pPr>
              <a:buNone/>
            </a:pPr>
            <a:r>
              <a:rPr lang="en-US" sz="4200" b="1" dirty="0"/>
              <a:t>                                 Intervention can be considered in special cases where facility for antenatal care or urgent BMV not available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29718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2971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0" y="2971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3810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19800" y="3733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371600"/>
            <a:ext cx="5562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Pharmacological management of symptoms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β1-selective blockers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safe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congestive symptoms persist despite β-blockers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Digoxin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-no role in recent studies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ACEI/ARB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contraindicated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Ivabradine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no studies -contraindicated(ESC)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352800"/>
            <a:ext cx="5562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BMV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NYHA class III/IV or sys PAP &gt; 50mm Hg, preferably after 20 weeks POG. [C/I in asymptomatic women]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4419600"/>
            <a:ext cx="5715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Anticoagulation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Paroxysmal or Permanent AF, LA thrombus, prior embolism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Considered in mod/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MS with spontaneous echo contrast, LA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40ml/m2, low CO, CCF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28600"/>
            <a:ext cx="7391400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800" b="1" dirty="0"/>
              <a:t>ANTEPARTUM  MANAGEMENT -ESC GUIDELINES</a:t>
            </a:r>
            <a:endParaRPr lang="en-IN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0"/>
            <a:ext cx="5562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Surgical intervention only in cases refractory to medical treatment and BMV not suitable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FDA DRUG RISK CLASSIFICATION</a:t>
            </a:r>
            <a:endParaRPr lang="en-IN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229600" cy="3596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Controlled</a:t>
                      </a:r>
                      <a:r>
                        <a:rPr lang="en-US" sz="2000" b="1" baseline="0" dirty="0"/>
                        <a:t> studies in humans in first trimester- NO RISK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B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Animal studies-</a:t>
                      </a:r>
                      <a:r>
                        <a:rPr lang="en-US" sz="2000" b="1" baseline="0" dirty="0"/>
                        <a:t> NO RISK</a:t>
                      </a:r>
                    </a:p>
                    <a:p>
                      <a:r>
                        <a:rPr lang="en-US" sz="2000" b="1" baseline="0" dirty="0"/>
                        <a:t>Human studies- UNCONFIRMED(no controlled studies) 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Animal</a:t>
                      </a:r>
                      <a:r>
                        <a:rPr lang="en-US" sz="2000" b="1" baseline="0" dirty="0"/>
                        <a:t> studies show risk/unconfirmed  </a:t>
                      </a:r>
                    </a:p>
                    <a:p>
                      <a:r>
                        <a:rPr lang="en-US" sz="2000" b="1" baseline="0" dirty="0"/>
                        <a:t>Human studies -UNCONFIRMED/NOT STUDIED </a:t>
                      </a:r>
                    </a:p>
                    <a:p>
                      <a:r>
                        <a:rPr lang="en-US" sz="2000" b="1" baseline="0" dirty="0"/>
                        <a:t>Drug may be administered if BENEFITS OUTWEIGHS RISK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Human</a:t>
                      </a:r>
                      <a:r>
                        <a:rPr lang="en-US" sz="2000" b="1" baseline="0" dirty="0"/>
                        <a:t> studies show risk</a:t>
                      </a:r>
                    </a:p>
                    <a:p>
                      <a:r>
                        <a:rPr lang="en-US" sz="2000" b="1" baseline="0" dirty="0"/>
                        <a:t>BENEFITS OUTWEIGH RISKS IN SERIOUS CONDITIONS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X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RISKS</a:t>
                      </a:r>
                      <a:r>
                        <a:rPr lang="en-US" sz="2000" b="1" baseline="0" dirty="0"/>
                        <a:t> OUTWEIGH BENEFITS.CONTRAINDICATED IN PREGNANCY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User\Desktop\DGGDGFDG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0418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Beta blockers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84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LACTATION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ATENOLOL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CONTRAINDICATED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METOPROLOL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</a:p>
                    <a:p>
                      <a:r>
                        <a:rPr lang="en-US" sz="2000" b="1" dirty="0"/>
                        <a:t>(Avoid</a:t>
                      </a:r>
                      <a:r>
                        <a:rPr lang="en-US" sz="2000" b="1" baseline="0" dirty="0"/>
                        <a:t> in first trimester)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ACCEPTABLE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BISOPROLOL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ACCEPTABLE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CARVEDILOL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CONTRAINDICATED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NEBIVOLOL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ACCEPTABLE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PROPRANOLOL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ACCEPTABLE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ESMOLOL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CONTRAINDICATED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LABETALOL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ACCEPTABLE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943600"/>
            <a:ext cx="6324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METOPROLOL AND PROPRANOLOL -MORE STUDIES</a:t>
            </a:r>
          </a:p>
          <a:p>
            <a:r>
              <a:rPr lang="en-US" b="1" dirty="0"/>
              <a:t>HIGH PROTEIN BINDING</a:t>
            </a:r>
          </a:p>
          <a:p>
            <a:r>
              <a:rPr lang="en-US" b="1" dirty="0"/>
              <a:t>BENEFITS OUTWEIGH RISKS</a:t>
            </a:r>
            <a:endParaRPr lang="en-IN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Anticoagulation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cs typeface="Aparajita" pitchFamily="34" charset="0"/>
              </a:rPr>
              <a:t>OAC throughout pregnancy best strategy [if </a:t>
            </a:r>
            <a:r>
              <a:rPr lang="en-US" sz="2000" dirty="0" err="1">
                <a:cs typeface="Aparajita" pitchFamily="34" charset="0"/>
              </a:rPr>
              <a:t>warfarin</a:t>
            </a:r>
            <a:r>
              <a:rPr lang="en-US" sz="2000" dirty="0">
                <a:cs typeface="Aparajita" pitchFamily="34" charset="0"/>
              </a:rPr>
              <a:t> &lt;5 mg, </a:t>
            </a:r>
            <a:r>
              <a:rPr lang="en-US" sz="2000" dirty="0" err="1">
                <a:cs typeface="Aparajita" pitchFamily="34" charset="0"/>
              </a:rPr>
              <a:t>acenocoumarol</a:t>
            </a:r>
            <a:r>
              <a:rPr lang="en-US" sz="2000" dirty="0">
                <a:cs typeface="Aparajita" pitchFamily="34" charset="0"/>
              </a:rPr>
              <a:t> &lt;2 mg]</a:t>
            </a:r>
          </a:p>
          <a:p>
            <a:r>
              <a:rPr lang="en-US" sz="2000" dirty="0">
                <a:cs typeface="Aparajita" pitchFamily="34" charset="0"/>
              </a:rPr>
              <a:t>Discontinuation of OAC b/w 6 &amp;12 wks and replacement by UFH (a PTT ≥2× control; infusion in high risk pts) or LMWH twice daily (according to weight and target anti-</a:t>
            </a:r>
            <a:r>
              <a:rPr lang="en-US" sz="2000" dirty="0" err="1">
                <a:cs typeface="Aparajita" pitchFamily="34" charset="0"/>
              </a:rPr>
              <a:t>Xa</a:t>
            </a:r>
            <a:r>
              <a:rPr lang="en-US" sz="2000" dirty="0">
                <a:cs typeface="Aparajita" pitchFamily="34" charset="0"/>
              </a:rPr>
              <a:t> level 4-6 hours post-dose 0.8-1.2 U/mL in patients with a </a:t>
            </a:r>
            <a:r>
              <a:rPr lang="en-US" sz="2000" dirty="0" err="1">
                <a:cs typeface="Aparajita" pitchFamily="34" charset="0"/>
              </a:rPr>
              <a:t>warfarin</a:t>
            </a:r>
            <a:r>
              <a:rPr lang="en-US" sz="2000" dirty="0">
                <a:cs typeface="Aparajita" pitchFamily="34" charset="0"/>
              </a:rPr>
              <a:t> dose required of &gt;5 mg/day</a:t>
            </a:r>
          </a:p>
          <a:p>
            <a:r>
              <a:rPr lang="en-US" sz="2000" dirty="0">
                <a:cs typeface="Aparajita" pitchFamily="34" charset="0"/>
              </a:rPr>
              <a:t>OAC discontinued and UFH (a PTT ≥2× control) or adjusted-dose LMWH (anti-</a:t>
            </a:r>
            <a:r>
              <a:rPr lang="en-US" sz="2000" dirty="0" err="1">
                <a:cs typeface="Aparajita" pitchFamily="34" charset="0"/>
              </a:rPr>
              <a:t>Xa</a:t>
            </a:r>
            <a:r>
              <a:rPr lang="en-US" sz="2000" dirty="0">
                <a:cs typeface="Aparajita" pitchFamily="34" charset="0"/>
              </a:rPr>
              <a:t> level 4-6 hours post-dose 0.8-1.2 U/mL) started at the 36th week </a:t>
            </a:r>
          </a:p>
          <a:p>
            <a:r>
              <a:rPr lang="en-US" sz="2000" dirty="0">
                <a:cs typeface="Aparajita" pitchFamily="34" charset="0"/>
              </a:rPr>
              <a:t>LMWH replaced by IV UFH at least 36 hours before planned delivery. UFH should be continued until 4-6 hours before planned delivery and restarted 4-6 hours after delivery if there are no bleeding complications</a:t>
            </a:r>
          </a:p>
          <a:p>
            <a:r>
              <a:rPr lang="en-US" sz="2000" dirty="0">
                <a:cs typeface="Aparajita" pitchFamily="34" charset="0"/>
              </a:rPr>
              <a:t>If delivery starts while on OACs, caesarean delivery is indicated to prevent fetal bleed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38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OAC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248400"/>
            <a:ext cx="1143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UFH/L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248400"/>
            <a:ext cx="4419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OAC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6248400"/>
            <a:ext cx="1143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UFH/L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6248400"/>
            <a:ext cx="685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UFH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60168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36 wks</a:t>
            </a:r>
            <a:endParaRPr lang="en-IN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60168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12 wks</a:t>
            </a:r>
            <a:endParaRPr lang="en-IN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 wks</a:t>
            </a:r>
            <a:endParaRPr lang="en-IN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 hrs</a:t>
            </a:r>
            <a:endParaRPr lang="en-IN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34400" y="6248400"/>
            <a:ext cx="609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400" y="60168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 hrs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LMWH should be avoided in pregnancy with </a:t>
            </a:r>
            <a:r>
              <a:rPr lang="en-IN" dirty="0" err="1"/>
              <a:t>valvular</a:t>
            </a:r>
            <a:r>
              <a:rPr lang="en-IN" dirty="0"/>
              <a:t> heart disease if anti </a:t>
            </a:r>
            <a:r>
              <a:rPr lang="en-IN" dirty="0" err="1"/>
              <a:t>Xa</a:t>
            </a:r>
            <a:r>
              <a:rPr lang="en-IN" dirty="0"/>
              <a:t> levels cannot be monitored</a:t>
            </a:r>
          </a:p>
        </p:txBody>
      </p:sp>
    </p:spTree>
    <p:extLst>
      <p:ext uri="{BB962C8B-B14F-4D97-AF65-F5344CB8AC3E}">
        <p14:creationId xmlns:p14="http://schemas.microsoft.com/office/powerpoint/2010/main" xmlns="" val="28157300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Newer oral </a:t>
            </a:r>
            <a:r>
              <a:rPr lang="en-US" dirty="0" smtClean="0"/>
              <a:t>anticoagulants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842108"/>
              </p:ext>
            </p:extLst>
          </p:nvPr>
        </p:nvGraphicFramePr>
        <p:xfrm>
          <a:off x="228600" y="1676400"/>
          <a:ext cx="8686800" cy="5044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BREASTFEEDING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DABIGATRAN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Limited</a:t>
                      </a:r>
                      <a:r>
                        <a:rPr lang="en-US" b="1" baseline="0" dirty="0"/>
                        <a:t> studies</a:t>
                      </a:r>
                    </a:p>
                    <a:p>
                      <a:r>
                        <a:rPr lang="en-US" b="1" baseline="0" dirty="0" err="1"/>
                        <a:t>Teratogenic</a:t>
                      </a:r>
                      <a:r>
                        <a:rPr lang="en-US" b="1" baseline="0" dirty="0"/>
                        <a:t> in some animal studies</a:t>
                      </a:r>
                    </a:p>
                    <a:p>
                      <a:r>
                        <a:rPr lang="en-US" b="1" baseline="0" dirty="0"/>
                        <a:t>FDA  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Secreted</a:t>
                      </a:r>
                      <a:r>
                        <a:rPr lang="en-US" b="1" baseline="0" dirty="0"/>
                        <a:t> in </a:t>
                      </a:r>
                      <a:r>
                        <a:rPr lang="en-US" b="1" baseline="0" dirty="0" err="1"/>
                        <a:t>breastmilk</a:t>
                      </a:r>
                      <a:endParaRPr lang="en-US" b="1" baseline="0" dirty="0"/>
                    </a:p>
                    <a:p>
                      <a:r>
                        <a:rPr lang="en-US" b="1" baseline="0" dirty="0"/>
                        <a:t>Contraindicated(ESC)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RIVORAXABAN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Congenital</a:t>
                      </a:r>
                      <a:r>
                        <a:rPr lang="en-US" b="1" baseline="0" dirty="0"/>
                        <a:t> anomalies-two case reports</a:t>
                      </a:r>
                    </a:p>
                    <a:p>
                      <a:r>
                        <a:rPr lang="en-US" b="1" baseline="0" dirty="0"/>
                        <a:t>AVOID(ESC)   FDA 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AVOID(ESC)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b="1" dirty="0"/>
                        <a:t>APIXABAN,EDOXABAN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  <a:r>
                        <a:rPr lang="en-US" b="1" baseline="0" dirty="0"/>
                        <a:t> studies in humans </a:t>
                      </a:r>
                    </a:p>
                    <a:p>
                      <a:r>
                        <a:rPr lang="en-US" b="1" baseline="0" dirty="0"/>
                        <a:t>FDA  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AVOID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ARGATROBAN,BIVALIRUDIN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 studies  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FONDAPARINUX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  <a:r>
                        <a:rPr lang="en-US" b="1" baseline="0" dirty="0"/>
                        <a:t> reported risk in animals and  humans</a:t>
                      </a:r>
                    </a:p>
                    <a:p>
                      <a:r>
                        <a:rPr lang="en-US" b="1" baseline="0" dirty="0"/>
                        <a:t>Not preferred    FDA  B</a:t>
                      </a:r>
                    </a:p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AVOID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WARFARIN,ACENOCOUMAROL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FDA 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Safe</a:t>
                      </a:r>
                      <a:r>
                        <a:rPr lang="en-US" b="1" baseline="0" dirty="0"/>
                        <a:t> in breastfeeding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Why intervention/surgery </a:t>
            </a:r>
            <a:r>
              <a:rPr lang="en-US" sz="3200" dirty="0" err="1"/>
              <a:t>prefered</a:t>
            </a:r>
            <a:r>
              <a:rPr lang="en-US" sz="3200" dirty="0"/>
              <a:t> in 2nd trimester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Fetal organogenesis complete</a:t>
            </a:r>
          </a:p>
          <a:p>
            <a:r>
              <a:rPr lang="en-US" sz="2800" dirty="0"/>
              <a:t>Fetal thyroid development completed</a:t>
            </a:r>
          </a:p>
          <a:p>
            <a:r>
              <a:rPr lang="en-US" sz="2800" dirty="0"/>
              <a:t>Medications (</a:t>
            </a:r>
            <a:r>
              <a:rPr lang="en-US" sz="2800" dirty="0" err="1"/>
              <a:t>esp</a:t>
            </a:r>
            <a:r>
              <a:rPr lang="en-US" sz="2800" dirty="0"/>
              <a:t> anesthetic) if contraindicated in first trimester can be used</a:t>
            </a:r>
          </a:p>
          <a:p>
            <a:r>
              <a:rPr lang="en-US" sz="2800" dirty="0"/>
              <a:t>Risk of miscarriage is low</a:t>
            </a:r>
          </a:p>
          <a:p>
            <a:r>
              <a:rPr lang="en-US" sz="2800" dirty="0"/>
              <a:t>Risk of preterm </a:t>
            </a:r>
            <a:r>
              <a:rPr lang="en-US" sz="2800" dirty="0" err="1"/>
              <a:t>labour</a:t>
            </a:r>
            <a:r>
              <a:rPr lang="en-US" sz="2800" dirty="0"/>
              <a:t> is low</a:t>
            </a:r>
          </a:p>
          <a:p>
            <a:r>
              <a:rPr lang="en-US" sz="2800" dirty="0"/>
              <a:t>Emergency surgery can be done if any complication occurs during </a:t>
            </a:r>
            <a:r>
              <a:rPr lang="en-US" sz="2800" dirty="0" err="1"/>
              <a:t>percutaneous</a:t>
            </a:r>
            <a:r>
              <a:rPr lang="en-US" sz="2800" dirty="0"/>
              <a:t> intervention</a:t>
            </a:r>
            <a:endParaRPr lang="en-IN" sz="2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/>
              <a:t>Mode of delivery and anesthesia in MS with pregnancy</a:t>
            </a:r>
            <a:endParaRPr lang="en-IN" sz="4000" dirty="0"/>
          </a:p>
        </p:txBody>
      </p:sp>
      <p:pic>
        <p:nvPicPr>
          <p:cNvPr id="4" name="Picture 2" descr="C:\Users\User\Desktop\fdghfdssfg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Mechanism of      in blood volume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Increased RAAS+ </a:t>
            </a:r>
            <a:r>
              <a:rPr lang="en-US" dirty="0" err="1"/>
              <a:t>Ald</a:t>
            </a:r>
            <a:r>
              <a:rPr lang="en-US" dirty="0"/>
              <a:t> stimulation(plasma volume)</a:t>
            </a:r>
          </a:p>
          <a:p>
            <a:r>
              <a:rPr lang="en-US" dirty="0"/>
              <a:t>Increased prolactin &amp; EPO (</a:t>
            </a:r>
            <a:r>
              <a:rPr lang="en-US" dirty="0" err="1"/>
              <a:t>Erythrocytosis</a:t>
            </a:r>
            <a:r>
              <a:rPr lang="en-US" dirty="0"/>
              <a:t>)</a:t>
            </a:r>
          </a:p>
          <a:p>
            <a:r>
              <a:rPr lang="en-US" dirty="0"/>
              <a:t>Decreased natriuretic peptide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u="sng" dirty="0"/>
              <a:t>Increased blood volume results in </a:t>
            </a:r>
          </a:p>
          <a:p>
            <a:r>
              <a:rPr lang="en-US" dirty="0"/>
              <a:t>Reduced viscosity</a:t>
            </a:r>
          </a:p>
          <a:p>
            <a:r>
              <a:rPr lang="en-US" dirty="0"/>
              <a:t>Reduction in </a:t>
            </a:r>
            <a:r>
              <a:rPr lang="en-US" dirty="0" err="1"/>
              <a:t>haematocrit,vascular</a:t>
            </a:r>
            <a:r>
              <a:rPr lang="en-US" dirty="0"/>
              <a:t> resistance</a:t>
            </a:r>
          </a:p>
          <a:p>
            <a:r>
              <a:rPr lang="en-US" dirty="0"/>
              <a:t>Better placental perfusion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55976" y="548680"/>
            <a:ext cx="0" cy="576064"/>
          </a:xfrm>
          <a:prstGeom prst="straightConnector1">
            <a:avLst/>
          </a:prstGeom>
          <a:ln w="476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Postpartum follow up-MS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400" dirty="0"/>
              <a:t>Cardiovascular changes of pregnancy fully resolves after the </a:t>
            </a:r>
            <a:r>
              <a:rPr lang="en-IN" sz="2400" b="1" u="sng" dirty="0"/>
              <a:t>sixth postpartum month</a:t>
            </a:r>
          </a:p>
          <a:p>
            <a:endParaRPr lang="en-IN" sz="2400" dirty="0"/>
          </a:p>
          <a:p>
            <a:pPr lvl="1"/>
            <a:r>
              <a:rPr lang="en-IN" sz="2000" dirty="0"/>
              <a:t>Repeat clinical assessment with ECHO (</a:t>
            </a:r>
            <a:r>
              <a:rPr lang="en-IN" sz="2000" dirty="0">
                <a:solidFill>
                  <a:srgbClr val="C00000"/>
                </a:solidFill>
              </a:rPr>
              <a:t>after 6m</a:t>
            </a:r>
            <a:r>
              <a:rPr lang="en-IN" sz="2000" dirty="0"/>
              <a:t>) </a:t>
            </a:r>
            <a:r>
              <a:rPr lang="en-IN" sz="2000" dirty="0">
                <a:sym typeface="Wingdings" pitchFamily="2" charset="2"/>
              </a:rPr>
              <a:t> B</a:t>
            </a:r>
            <a:r>
              <a:rPr lang="en-IN" sz="2000" dirty="0"/>
              <a:t>aseline for future follow-up</a:t>
            </a:r>
          </a:p>
          <a:p>
            <a:pPr lvl="1"/>
            <a:endParaRPr lang="en-IN" sz="2000" dirty="0"/>
          </a:p>
          <a:p>
            <a:pPr lvl="1"/>
            <a:r>
              <a:rPr lang="en-IN" sz="2000" dirty="0"/>
              <a:t>Elective cardiovascular invasive procedures </a:t>
            </a:r>
            <a:r>
              <a:rPr lang="en-IN" sz="2000" b="1" u="sng" dirty="0"/>
              <a:t>should be delayed until </a:t>
            </a:r>
            <a:r>
              <a:rPr lang="en-IN" sz="2000" dirty="0"/>
              <a:t>after the sixth postpartum month to avoid unnecessary </a:t>
            </a:r>
            <a:r>
              <a:rPr lang="en-IN" sz="2000" dirty="0" err="1"/>
              <a:t>thromboembolic</a:t>
            </a:r>
            <a:r>
              <a:rPr lang="en-IN" sz="2000" dirty="0"/>
              <a:t> risk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MVP/MR in pregnancy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4579936"/>
          </a:xfrm>
        </p:spPr>
        <p:txBody>
          <a:bodyPr wrap="square">
            <a:normAutofit/>
          </a:bodyPr>
          <a:lstStyle/>
          <a:p>
            <a:pPr>
              <a:buNone/>
            </a:pPr>
            <a:endParaRPr lang="en-IN" sz="2400" b="1" dirty="0"/>
          </a:p>
          <a:p>
            <a:r>
              <a:rPr lang="en-IN" sz="1800" dirty="0"/>
              <a:t>MVP is </a:t>
            </a:r>
            <a:r>
              <a:rPr lang="en-IN" sz="1800" dirty="0">
                <a:solidFill>
                  <a:srgbClr val="C00000"/>
                </a:solidFill>
              </a:rPr>
              <a:t>well tolerated </a:t>
            </a:r>
            <a:r>
              <a:rPr lang="en-IN" sz="1800" dirty="0"/>
              <a:t>during pregnancy even when there is MR</a:t>
            </a:r>
          </a:p>
          <a:p>
            <a:pPr lvl="1"/>
            <a:r>
              <a:rPr lang="en-IN" sz="1800" dirty="0" err="1"/>
              <a:t>Hypervolemia</a:t>
            </a:r>
            <a:r>
              <a:rPr lang="en-IN" sz="1800" dirty="0"/>
              <a:t> </a:t>
            </a:r>
            <a:r>
              <a:rPr lang="en-IN" sz="1800" dirty="0">
                <a:sym typeface="Wingdings" pitchFamily="2" charset="2"/>
              </a:rPr>
              <a:t></a:t>
            </a:r>
            <a:r>
              <a:rPr lang="en-IN" sz="1800" dirty="0"/>
              <a:t> Increase in cardiac volume </a:t>
            </a:r>
            <a:r>
              <a:rPr lang="en-IN" sz="1800" dirty="0">
                <a:sym typeface="Wingdings" pitchFamily="2" charset="2"/>
              </a:rPr>
              <a:t> R</a:t>
            </a:r>
            <a:r>
              <a:rPr lang="en-IN" sz="1800" dirty="0"/>
              <a:t>educe </a:t>
            </a:r>
            <a:r>
              <a:rPr lang="en-IN" sz="1800" dirty="0" err="1"/>
              <a:t>valvular</a:t>
            </a:r>
            <a:r>
              <a:rPr lang="en-IN" sz="1800" dirty="0"/>
              <a:t> regurgitation</a:t>
            </a:r>
          </a:p>
          <a:p>
            <a:pPr lvl="1"/>
            <a:r>
              <a:rPr lang="en-IN" sz="1800" dirty="0"/>
              <a:t>Decrease in SVR </a:t>
            </a:r>
            <a:r>
              <a:rPr lang="en-IN" sz="1800" dirty="0">
                <a:sym typeface="Wingdings" pitchFamily="2" charset="2"/>
              </a:rPr>
              <a:t> D</a:t>
            </a:r>
            <a:r>
              <a:rPr lang="en-IN" sz="1800" dirty="0"/>
              <a:t>ecrease in the </a:t>
            </a:r>
            <a:r>
              <a:rPr lang="en-IN" sz="1800" dirty="0" err="1"/>
              <a:t>regurgitant</a:t>
            </a:r>
            <a:r>
              <a:rPr lang="en-IN" sz="1800" dirty="0"/>
              <a:t> volume </a:t>
            </a:r>
          </a:p>
          <a:p>
            <a:pPr lvl="1"/>
            <a:r>
              <a:rPr lang="en-IN" sz="1800" dirty="0"/>
              <a:t>Tachycardia increases forward stroke volume</a:t>
            </a:r>
          </a:p>
          <a:p>
            <a:pPr lvl="1"/>
            <a:r>
              <a:rPr lang="en-IN" sz="1800" dirty="0"/>
              <a:t>Improve function of the prolapsed valve and </a:t>
            </a:r>
            <a:r>
              <a:rPr lang="en-IN" sz="1800" dirty="0">
                <a:solidFill>
                  <a:srgbClr val="FF0000"/>
                </a:solidFill>
              </a:rPr>
              <a:t>obscure the physical findings of MVP</a:t>
            </a:r>
          </a:p>
          <a:p>
            <a:pPr lvl="1"/>
            <a:endParaRPr lang="en-IN" sz="1800" dirty="0">
              <a:solidFill>
                <a:srgbClr val="FF0000"/>
              </a:solidFill>
            </a:endParaRPr>
          </a:p>
          <a:p>
            <a:r>
              <a:rPr lang="en-IN" sz="1800" dirty="0"/>
              <a:t>MVP with mild or moderate MR (During pregnancy and delivery)</a:t>
            </a:r>
          </a:p>
          <a:p>
            <a:pPr lvl="1"/>
            <a:r>
              <a:rPr lang="en-IN" sz="1800" dirty="0"/>
              <a:t>Remain asymptomatic </a:t>
            </a:r>
          </a:p>
          <a:p>
            <a:pPr lvl="1"/>
            <a:r>
              <a:rPr lang="en-IN" sz="1800" dirty="0"/>
              <a:t>Do not experience cardiac complications</a:t>
            </a:r>
          </a:p>
          <a:p>
            <a:pPr lvl="1"/>
            <a:endParaRPr lang="en-IN" sz="1800" dirty="0"/>
          </a:p>
          <a:p>
            <a:r>
              <a:rPr lang="en-IN" sz="1800" dirty="0"/>
              <a:t>Pregnancy tends to </a:t>
            </a:r>
            <a:r>
              <a:rPr lang="en-IN" sz="1800" dirty="0">
                <a:solidFill>
                  <a:srgbClr val="C00000"/>
                </a:solidFill>
              </a:rPr>
              <a:t>increase</a:t>
            </a:r>
            <a:r>
              <a:rPr lang="en-IN" sz="1800" dirty="0"/>
              <a:t> the frequency of </a:t>
            </a:r>
            <a:r>
              <a:rPr lang="en-IN" sz="1800" dirty="0" err="1"/>
              <a:t>atrial</a:t>
            </a:r>
            <a:r>
              <a:rPr lang="en-IN" sz="1800" dirty="0"/>
              <a:t> and ventricular premature beats - Beta blockers may be required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MVP/MR in pregnancy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IN" sz="3100" dirty="0"/>
              <a:t>MVP with severe MR </a:t>
            </a:r>
          </a:p>
          <a:p>
            <a:pPr lvl="1"/>
            <a:r>
              <a:rPr lang="en-IN" dirty="0" err="1"/>
              <a:t>Dyspnea</a:t>
            </a:r>
            <a:r>
              <a:rPr lang="en-IN" dirty="0"/>
              <a:t>, in particular after the second trimester </a:t>
            </a:r>
            <a:r>
              <a:rPr lang="en-IN" sz="2600" dirty="0"/>
              <a:t>(corresponds with the increase in CO) </a:t>
            </a:r>
            <a:endParaRPr lang="en-IN" dirty="0"/>
          </a:p>
          <a:p>
            <a:pPr lvl="1"/>
            <a:r>
              <a:rPr lang="en-IN" dirty="0"/>
              <a:t>CHF is rare </a:t>
            </a:r>
          </a:p>
          <a:p>
            <a:pPr lvl="1"/>
            <a:r>
              <a:rPr lang="en-IN" dirty="0"/>
              <a:t>Occurrence of </a:t>
            </a:r>
            <a:r>
              <a:rPr lang="en-IN" dirty="0" err="1"/>
              <a:t>dyspnea</a:t>
            </a:r>
            <a:r>
              <a:rPr lang="en-IN" dirty="0"/>
              <a:t>/CHF </a:t>
            </a:r>
            <a:r>
              <a:rPr lang="en-IN" dirty="0">
                <a:solidFill>
                  <a:srgbClr val="C00000"/>
                </a:solidFill>
              </a:rPr>
              <a:t>does not carry a poor prognosis </a:t>
            </a:r>
            <a:r>
              <a:rPr lang="en-IN" sz="2600" dirty="0"/>
              <a:t>(Unlike in </a:t>
            </a:r>
            <a:r>
              <a:rPr lang="en-IN" sz="2600" dirty="0" err="1"/>
              <a:t>stenotic</a:t>
            </a:r>
            <a:r>
              <a:rPr lang="en-IN" sz="2600" dirty="0"/>
              <a:t> lesions)</a:t>
            </a:r>
          </a:p>
          <a:p>
            <a:pPr lvl="1"/>
            <a:r>
              <a:rPr lang="en-IN" sz="2900" dirty="0">
                <a:solidFill>
                  <a:srgbClr val="C00000"/>
                </a:solidFill>
              </a:rPr>
              <a:t>Diuretics</a:t>
            </a:r>
            <a:r>
              <a:rPr lang="en-IN" sz="2900" dirty="0"/>
              <a:t> -- Chronic MR with pulmonary congestion</a:t>
            </a:r>
          </a:p>
          <a:p>
            <a:pPr lvl="1"/>
            <a:r>
              <a:rPr lang="en-IN" sz="2900" dirty="0"/>
              <a:t>Preeclampsia (Increase in SVR and the decline in renal function) </a:t>
            </a:r>
            <a:r>
              <a:rPr lang="en-IN" sz="2900" dirty="0">
                <a:sym typeface="Wingdings" pitchFamily="2" charset="2"/>
              </a:rPr>
              <a:t> Increases t</a:t>
            </a:r>
            <a:r>
              <a:rPr lang="en-IN" sz="2900" dirty="0"/>
              <a:t>he risk of pulmonary congestion</a:t>
            </a:r>
          </a:p>
          <a:p>
            <a:endParaRPr lang="en-IN" sz="100" dirty="0"/>
          </a:p>
          <a:p>
            <a:endParaRPr lang="en-IN" sz="3100" dirty="0"/>
          </a:p>
          <a:p>
            <a:r>
              <a:rPr lang="en-IN" sz="3100" dirty="0"/>
              <a:t>Severe MR can be poorly tolerated during pregnancy only in three instances: </a:t>
            </a:r>
          </a:p>
          <a:p>
            <a:pPr lvl="1"/>
            <a:r>
              <a:rPr lang="en-IN" dirty="0"/>
              <a:t>Acute MR resulting from </a:t>
            </a:r>
            <a:r>
              <a:rPr lang="en-IN" dirty="0" err="1">
                <a:solidFill>
                  <a:srgbClr val="C00000"/>
                </a:solidFill>
              </a:rPr>
              <a:t>chordal</a:t>
            </a:r>
            <a:r>
              <a:rPr lang="en-IN" dirty="0">
                <a:solidFill>
                  <a:srgbClr val="C00000"/>
                </a:solidFill>
              </a:rPr>
              <a:t> rupture</a:t>
            </a:r>
          </a:p>
          <a:p>
            <a:pPr lvl="1"/>
            <a:r>
              <a:rPr lang="en-IN" dirty="0"/>
              <a:t>If</a:t>
            </a:r>
            <a:r>
              <a:rPr lang="en-IN" dirty="0">
                <a:solidFill>
                  <a:srgbClr val="C00000"/>
                </a:solidFill>
              </a:rPr>
              <a:t> AF </a:t>
            </a:r>
            <a:r>
              <a:rPr lang="en-IN" dirty="0"/>
              <a:t>occurs with a FVR </a:t>
            </a:r>
          </a:p>
          <a:p>
            <a:pPr lvl="1"/>
            <a:r>
              <a:rPr lang="en-IN" dirty="0"/>
              <a:t>Long-standing severe MR complicated by </a:t>
            </a:r>
            <a:r>
              <a:rPr lang="en-IN" dirty="0">
                <a:solidFill>
                  <a:srgbClr val="C00000"/>
                </a:solidFill>
              </a:rPr>
              <a:t>severe LV dysfunction </a:t>
            </a:r>
            <a:r>
              <a:rPr lang="en-IN" sz="2600" dirty="0"/>
              <a:t>(prognosis being comparable to that of </a:t>
            </a:r>
            <a:r>
              <a:rPr lang="en-IN" sz="2600" dirty="0" err="1"/>
              <a:t>cardiomyopathy</a:t>
            </a:r>
            <a:r>
              <a:rPr lang="en-IN" sz="2600" dirty="0"/>
              <a:t>)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MVP/MR in pregnancy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400" dirty="0"/>
              <a:t>High risk candidates</a:t>
            </a:r>
          </a:p>
          <a:p>
            <a:pPr lvl="1"/>
            <a:r>
              <a:rPr lang="en-IN" sz="2000" dirty="0"/>
              <a:t>NYHA class III to IV </a:t>
            </a:r>
          </a:p>
          <a:p>
            <a:pPr lvl="1"/>
            <a:r>
              <a:rPr lang="en-IN" sz="2000" dirty="0"/>
              <a:t>LVEF &lt; 40%</a:t>
            </a:r>
          </a:p>
          <a:p>
            <a:pPr lvl="1"/>
            <a:r>
              <a:rPr lang="en-IN" sz="2000" dirty="0"/>
              <a:t>Severe PAH </a:t>
            </a:r>
            <a:r>
              <a:rPr lang="en-IN" sz="1800" dirty="0"/>
              <a:t>(PAP &gt;75% of systemic pressure) </a:t>
            </a:r>
            <a:endParaRPr lang="en-IN" sz="2000" dirty="0"/>
          </a:p>
          <a:p>
            <a:pPr lvl="1"/>
            <a:r>
              <a:rPr lang="en-IN" sz="2000" dirty="0"/>
              <a:t>Should undergo mitral valve surgery/repair prior to pregnancy</a:t>
            </a:r>
          </a:p>
          <a:p>
            <a:pPr lvl="1"/>
            <a:endParaRPr lang="en-IN" sz="2000" dirty="0"/>
          </a:p>
          <a:p>
            <a:r>
              <a:rPr lang="en-IN" sz="2400" dirty="0"/>
              <a:t>Chronic MR with LAE </a:t>
            </a:r>
            <a:r>
              <a:rPr lang="en-IN" sz="2400" dirty="0">
                <a:sym typeface="Wingdings" pitchFamily="2" charset="2"/>
              </a:rPr>
              <a:t> </a:t>
            </a:r>
            <a:r>
              <a:rPr lang="en-IN" sz="2400" dirty="0"/>
              <a:t>AF and </a:t>
            </a:r>
            <a:r>
              <a:rPr lang="en-IN" sz="2400" dirty="0" err="1"/>
              <a:t>atrial</a:t>
            </a:r>
            <a:r>
              <a:rPr lang="en-IN" sz="2400" dirty="0"/>
              <a:t> thrombi </a:t>
            </a:r>
            <a:r>
              <a:rPr lang="en-IN" sz="2400" dirty="0">
                <a:sym typeface="Wingdings" pitchFamily="2" charset="2"/>
              </a:rPr>
              <a:t> N</a:t>
            </a:r>
            <a:r>
              <a:rPr lang="en-IN" sz="2400" dirty="0"/>
              <a:t>eed for anticoagulation ; Attendant risks</a:t>
            </a:r>
          </a:p>
          <a:p>
            <a:endParaRPr lang="en-IN" sz="1100" dirty="0"/>
          </a:p>
          <a:p>
            <a:r>
              <a:rPr lang="en-IN" sz="2400" dirty="0"/>
              <a:t>Vaginal delivery can be performed in most women</a:t>
            </a:r>
          </a:p>
          <a:p>
            <a:endParaRPr lang="en-IN" sz="1100" dirty="0"/>
          </a:p>
          <a:p>
            <a:r>
              <a:rPr lang="en-IN" sz="2400" dirty="0"/>
              <a:t>Valve repair is the preferred procedure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AORTIC STENOSIS</a:t>
            </a:r>
            <a:endParaRPr lang="en-IN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1050927" y="1017588"/>
            <a:ext cx="7081838" cy="5270500"/>
          </a:xfrm>
          <a:custGeom>
            <a:avLst/>
            <a:gdLst>
              <a:gd name="T0" fmla="*/ 516 w 4461"/>
              <a:gd name="T1" fmla="*/ 291 h 3320"/>
              <a:gd name="T2" fmla="*/ 632 w 4461"/>
              <a:gd name="T3" fmla="*/ 252 h 3320"/>
              <a:gd name="T4" fmla="*/ 859 w 4461"/>
              <a:gd name="T5" fmla="*/ 200 h 3320"/>
              <a:gd name="T6" fmla="*/ 1590 w 4461"/>
              <a:gd name="T7" fmla="*/ 116 h 3320"/>
              <a:gd name="T8" fmla="*/ 1765 w 4461"/>
              <a:gd name="T9" fmla="*/ 77 h 3320"/>
              <a:gd name="T10" fmla="*/ 2347 w 4461"/>
              <a:gd name="T11" fmla="*/ 58 h 3320"/>
              <a:gd name="T12" fmla="*/ 3448 w 4461"/>
              <a:gd name="T13" fmla="*/ 71 h 3320"/>
              <a:gd name="T14" fmla="*/ 3700 w 4461"/>
              <a:gd name="T15" fmla="*/ 174 h 3320"/>
              <a:gd name="T16" fmla="*/ 3842 w 4461"/>
              <a:gd name="T17" fmla="*/ 246 h 3320"/>
              <a:gd name="T18" fmla="*/ 4011 w 4461"/>
              <a:gd name="T19" fmla="*/ 401 h 3320"/>
              <a:gd name="T20" fmla="*/ 4024 w 4461"/>
              <a:gd name="T21" fmla="*/ 427 h 3320"/>
              <a:gd name="T22" fmla="*/ 4050 w 4461"/>
              <a:gd name="T23" fmla="*/ 440 h 3320"/>
              <a:gd name="T24" fmla="*/ 4056 w 4461"/>
              <a:gd name="T25" fmla="*/ 466 h 3320"/>
              <a:gd name="T26" fmla="*/ 4088 w 4461"/>
              <a:gd name="T27" fmla="*/ 511 h 3320"/>
              <a:gd name="T28" fmla="*/ 4088 w 4461"/>
              <a:gd name="T29" fmla="*/ 511 h 3320"/>
              <a:gd name="T30" fmla="*/ 4166 w 4461"/>
              <a:gd name="T31" fmla="*/ 589 h 3320"/>
              <a:gd name="T32" fmla="*/ 4218 w 4461"/>
              <a:gd name="T33" fmla="*/ 679 h 3320"/>
              <a:gd name="T34" fmla="*/ 4237 w 4461"/>
              <a:gd name="T35" fmla="*/ 725 h 3320"/>
              <a:gd name="T36" fmla="*/ 4263 w 4461"/>
              <a:gd name="T37" fmla="*/ 763 h 3320"/>
              <a:gd name="T38" fmla="*/ 4308 w 4461"/>
              <a:gd name="T39" fmla="*/ 873 h 3320"/>
              <a:gd name="T40" fmla="*/ 4347 w 4461"/>
              <a:gd name="T41" fmla="*/ 996 h 3320"/>
              <a:gd name="T42" fmla="*/ 4360 w 4461"/>
              <a:gd name="T43" fmla="*/ 1152 h 3320"/>
              <a:gd name="T44" fmla="*/ 4380 w 4461"/>
              <a:gd name="T45" fmla="*/ 1210 h 3320"/>
              <a:gd name="T46" fmla="*/ 4431 w 4461"/>
              <a:gd name="T47" fmla="*/ 1378 h 3320"/>
              <a:gd name="T48" fmla="*/ 4457 w 4461"/>
              <a:gd name="T49" fmla="*/ 1779 h 3320"/>
              <a:gd name="T50" fmla="*/ 4386 w 4461"/>
              <a:gd name="T51" fmla="*/ 2401 h 3320"/>
              <a:gd name="T52" fmla="*/ 4114 w 4461"/>
              <a:gd name="T53" fmla="*/ 2724 h 3320"/>
              <a:gd name="T54" fmla="*/ 3998 w 4461"/>
              <a:gd name="T55" fmla="*/ 2867 h 3320"/>
              <a:gd name="T56" fmla="*/ 3849 w 4461"/>
              <a:gd name="T57" fmla="*/ 2977 h 3320"/>
              <a:gd name="T58" fmla="*/ 3784 w 4461"/>
              <a:gd name="T59" fmla="*/ 3022 h 3320"/>
              <a:gd name="T60" fmla="*/ 3558 w 4461"/>
              <a:gd name="T61" fmla="*/ 3093 h 3320"/>
              <a:gd name="T62" fmla="*/ 3305 w 4461"/>
              <a:gd name="T63" fmla="*/ 3184 h 3320"/>
              <a:gd name="T64" fmla="*/ 2891 w 4461"/>
              <a:gd name="T65" fmla="*/ 3255 h 3320"/>
              <a:gd name="T66" fmla="*/ 2483 w 4461"/>
              <a:gd name="T67" fmla="*/ 3320 h 3320"/>
              <a:gd name="T68" fmla="*/ 1454 w 4461"/>
              <a:gd name="T69" fmla="*/ 3281 h 3320"/>
              <a:gd name="T70" fmla="*/ 1189 w 4461"/>
              <a:gd name="T71" fmla="*/ 3236 h 3320"/>
              <a:gd name="T72" fmla="*/ 1066 w 4461"/>
              <a:gd name="T73" fmla="*/ 3197 h 3320"/>
              <a:gd name="T74" fmla="*/ 827 w 4461"/>
              <a:gd name="T75" fmla="*/ 3126 h 3320"/>
              <a:gd name="T76" fmla="*/ 729 w 4461"/>
              <a:gd name="T77" fmla="*/ 3074 h 3320"/>
              <a:gd name="T78" fmla="*/ 581 w 4461"/>
              <a:gd name="T79" fmla="*/ 2977 h 3320"/>
              <a:gd name="T80" fmla="*/ 522 w 4461"/>
              <a:gd name="T81" fmla="*/ 2899 h 3320"/>
              <a:gd name="T82" fmla="*/ 451 w 4461"/>
              <a:gd name="T83" fmla="*/ 2828 h 3320"/>
              <a:gd name="T84" fmla="*/ 361 w 4461"/>
              <a:gd name="T85" fmla="*/ 2718 h 3320"/>
              <a:gd name="T86" fmla="*/ 179 w 4461"/>
              <a:gd name="T87" fmla="*/ 2472 h 3320"/>
              <a:gd name="T88" fmla="*/ 50 w 4461"/>
              <a:gd name="T89" fmla="*/ 2226 h 3320"/>
              <a:gd name="T90" fmla="*/ 11 w 4461"/>
              <a:gd name="T91" fmla="*/ 1928 h 3320"/>
              <a:gd name="T92" fmla="*/ 56 w 4461"/>
              <a:gd name="T93" fmla="*/ 1391 h 3320"/>
              <a:gd name="T94" fmla="*/ 76 w 4461"/>
              <a:gd name="T95" fmla="*/ 1288 h 3320"/>
              <a:gd name="T96" fmla="*/ 141 w 4461"/>
              <a:gd name="T97" fmla="*/ 848 h 3320"/>
              <a:gd name="T98" fmla="*/ 309 w 4461"/>
              <a:gd name="T99" fmla="*/ 569 h 3320"/>
              <a:gd name="T100" fmla="*/ 361 w 4461"/>
              <a:gd name="T101" fmla="*/ 479 h 3320"/>
              <a:gd name="T102" fmla="*/ 464 w 4461"/>
              <a:gd name="T103" fmla="*/ 407 h 3320"/>
              <a:gd name="T104" fmla="*/ 503 w 4461"/>
              <a:gd name="T105" fmla="*/ 330 h 3320"/>
              <a:gd name="T106" fmla="*/ 509 w 4461"/>
              <a:gd name="T107" fmla="*/ 310 h 3320"/>
              <a:gd name="T108" fmla="*/ 516 w 4461"/>
              <a:gd name="T109" fmla="*/ 291 h 33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461"/>
              <a:gd name="T166" fmla="*/ 0 h 3320"/>
              <a:gd name="T167" fmla="*/ 4461 w 4461"/>
              <a:gd name="T168" fmla="*/ 3320 h 33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461" h="3320">
                <a:moveTo>
                  <a:pt x="516" y="291"/>
                </a:moveTo>
                <a:cubicBezTo>
                  <a:pt x="555" y="276"/>
                  <a:pt x="590" y="261"/>
                  <a:pt x="632" y="252"/>
                </a:cubicBezTo>
                <a:cubicBezTo>
                  <a:pt x="701" y="218"/>
                  <a:pt x="786" y="223"/>
                  <a:pt x="859" y="200"/>
                </a:cubicBezTo>
                <a:cubicBezTo>
                  <a:pt x="1094" y="126"/>
                  <a:pt x="1345" y="122"/>
                  <a:pt x="1590" y="116"/>
                </a:cubicBezTo>
                <a:cubicBezTo>
                  <a:pt x="1650" y="108"/>
                  <a:pt x="1705" y="88"/>
                  <a:pt x="1765" y="77"/>
                </a:cubicBezTo>
                <a:cubicBezTo>
                  <a:pt x="1956" y="42"/>
                  <a:pt x="2153" y="66"/>
                  <a:pt x="2347" y="58"/>
                </a:cubicBezTo>
                <a:cubicBezTo>
                  <a:pt x="2669" y="0"/>
                  <a:pt x="3104" y="59"/>
                  <a:pt x="3448" y="71"/>
                </a:cubicBezTo>
                <a:cubicBezTo>
                  <a:pt x="3536" y="97"/>
                  <a:pt x="3616" y="139"/>
                  <a:pt x="3700" y="174"/>
                </a:cubicBezTo>
                <a:cubicBezTo>
                  <a:pt x="3750" y="195"/>
                  <a:pt x="3798" y="214"/>
                  <a:pt x="3842" y="246"/>
                </a:cubicBezTo>
                <a:cubicBezTo>
                  <a:pt x="3906" y="293"/>
                  <a:pt x="3950" y="353"/>
                  <a:pt x="4011" y="401"/>
                </a:cubicBezTo>
                <a:cubicBezTo>
                  <a:pt x="4015" y="410"/>
                  <a:pt x="4017" y="420"/>
                  <a:pt x="4024" y="427"/>
                </a:cubicBezTo>
                <a:cubicBezTo>
                  <a:pt x="4031" y="434"/>
                  <a:pt x="4044" y="433"/>
                  <a:pt x="4050" y="440"/>
                </a:cubicBezTo>
                <a:cubicBezTo>
                  <a:pt x="4056" y="447"/>
                  <a:pt x="4052" y="458"/>
                  <a:pt x="4056" y="466"/>
                </a:cubicBezTo>
                <a:cubicBezTo>
                  <a:pt x="4065" y="482"/>
                  <a:pt x="4077" y="496"/>
                  <a:pt x="4088" y="511"/>
                </a:cubicBezTo>
                <a:cubicBezTo>
                  <a:pt x="4115" y="537"/>
                  <a:pt x="4146" y="556"/>
                  <a:pt x="4166" y="589"/>
                </a:cubicBezTo>
                <a:cubicBezTo>
                  <a:pt x="4185" y="621"/>
                  <a:pt x="4190" y="652"/>
                  <a:pt x="4218" y="679"/>
                </a:cubicBezTo>
                <a:cubicBezTo>
                  <a:pt x="4225" y="694"/>
                  <a:pt x="4229" y="710"/>
                  <a:pt x="4237" y="725"/>
                </a:cubicBezTo>
                <a:cubicBezTo>
                  <a:pt x="4244" y="738"/>
                  <a:pt x="4263" y="763"/>
                  <a:pt x="4263" y="763"/>
                </a:cubicBezTo>
                <a:cubicBezTo>
                  <a:pt x="4273" y="802"/>
                  <a:pt x="4293" y="836"/>
                  <a:pt x="4308" y="873"/>
                </a:cubicBezTo>
                <a:cubicBezTo>
                  <a:pt x="4324" y="913"/>
                  <a:pt x="4333" y="955"/>
                  <a:pt x="4347" y="996"/>
                </a:cubicBezTo>
                <a:cubicBezTo>
                  <a:pt x="4367" y="1126"/>
                  <a:pt x="4336" y="914"/>
                  <a:pt x="4360" y="1152"/>
                </a:cubicBezTo>
                <a:cubicBezTo>
                  <a:pt x="4362" y="1172"/>
                  <a:pt x="4374" y="1190"/>
                  <a:pt x="4380" y="1210"/>
                </a:cubicBezTo>
                <a:cubicBezTo>
                  <a:pt x="4397" y="1266"/>
                  <a:pt x="4411" y="1322"/>
                  <a:pt x="4431" y="1378"/>
                </a:cubicBezTo>
                <a:cubicBezTo>
                  <a:pt x="4441" y="1515"/>
                  <a:pt x="4453" y="1639"/>
                  <a:pt x="4457" y="1779"/>
                </a:cubicBezTo>
                <a:cubicBezTo>
                  <a:pt x="4448" y="1983"/>
                  <a:pt x="4461" y="2206"/>
                  <a:pt x="4386" y="2401"/>
                </a:cubicBezTo>
                <a:cubicBezTo>
                  <a:pt x="4333" y="2539"/>
                  <a:pt x="4206" y="2618"/>
                  <a:pt x="4114" y="2724"/>
                </a:cubicBezTo>
                <a:cubicBezTo>
                  <a:pt x="4074" y="2770"/>
                  <a:pt x="4040" y="2825"/>
                  <a:pt x="3998" y="2867"/>
                </a:cubicBezTo>
                <a:cubicBezTo>
                  <a:pt x="3955" y="2910"/>
                  <a:pt x="3899" y="2944"/>
                  <a:pt x="3849" y="2977"/>
                </a:cubicBezTo>
                <a:cubicBezTo>
                  <a:pt x="3827" y="2992"/>
                  <a:pt x="3808" y="3012"/>
                  <a:pt x="3784" y="3022"/>
                </a:cubicBezTo>
                <a:cubicBezTo>
                  <a:pt x="3711" y="3052"/>
                  <a:pt x="3633" y="3069"/>
                  <a:pt x="3558" y="3093"/>
                </a:cubicBezTo>
                <a:cubicBezTo>
                  <a:pt x="3473" y="3120"/>
                  <a:pt x="3390" y="3157"/>
                  <a:pt x="3305" y="3184"/>
                </a:cubicBezTo>
                <a:cubicBezTo>
                  <a:pt x="3172" y="3226"/>
                  <a:pt x="3029" y="3240"/>
                  <a:pt x="2891" y="3255"/>
                </a:cubicBezTo>
                <a:cubicBezTo>
                  <a:pt x="2753" y="3295"/>
                  <a:pt x="2627" y="3312"/>
                  <a:pt x="2483" y="3320"/>
                </a:cubicBezTo>
                <a:cubicBezTo>
                  <a:pt x="2105" y="3314"/>
                  <a:pt x="1804" y="3310"/>
                  <a:pt x="1454" y="3281"/>
                </a:cubicBezTo>
                <a:cubicBezTo>
                  <a:pt x="1368" y="3265"/>
                  <a:pt x="1273" y="3260"/>
                  <a:pt x="1189" y="3236"/>
                </a:cubicBezTo>
                <a:cubicBezTo>
                  <a:pt x="1148" y="3224"/>
                  <a:pt x="1108" y="3205"/>
                  <a:pt x="1066" y="3197"/>
                </a:cubicBezTo>
                <a:cubicBezTo>
                  <a:pt x="995" y="3183"/>
                  <a:pt x="886" y="3168"/>
                  <a:pt x="827" y="3126"/>
                </a:cubicBezTo>
                <a:cubicBezTo>
                  <a:pt x="687" y="3026"/>
                  <a:pt x="876" y="3155"/>
                  <a:pt x="729" y="3074"/>
                </a:cubicBezTo>
                <a:cubicBezTo>
                  <a:pt x="682" y="3048"/>
                  <a:pt x="626" y="3008"/>
                  <a:pt x="581" y="2977"/>
                </a:cubicBezTo>
                <a:cubicBezTo>
                  <a:pt x="553" y="2958"/>
                  <a:pt x="544" y="2923"/>
                  <a:pt x="522" y="2899"/>
                </a:cubicBezTo>
                <a:cubicBezTo>
                  <a:pt x="500" y="2874"/>
                  <a:pt x="475" y="2852"/>
                  <a:pt x="451" y="2828"/>
                </a:cubicBezTo>
                <a:cubicBezTo>
                  <a:pt x="416" y="2793"/>
                  <a:pt x="390" y="2758"/>
                  <a:pt x="361" y="2718"/>
                </a:cubicBezTo>
                <a:cubicBezTo>
                  <a:pt x="301" y="2637"/>
                  <a:pt x="228" y="2561"/>
                  <a:pt x="179" y="2472"/>
                </a:cubicBezTo>
                <a:cubicBezTo>
                  <a:pt x="134" y="2390"/>
                  <a:pt x="92" y="2310"/>
                  <a:pt x="50" y="2226"/>
                </a:cubicBezTo>
                <a:cubicBezTo>
                  <a:pt x="30" y="2127"/>
                  <a:pt x="20" y="2029"/>
                  <a:pt x="11" y="1928"/>
                </a:cubicBezTo>
                <a:cubicBezTo>
                  <a:pt x="14" y="1750"/>
                  <a:pt x="0" y="1563"/>
                  <a:pt x="56" y="1391"/>
                </a:cubicBezTo>
                <a:cubicBezTo>
                  <a:pt x="70" y="1300"/>
                  <a:pt x="59" y="1334"/>
                  <a:pt x="76" y="1288"/>
                </a:cubicBezTo>
                <a:cubicBezTo>
                  <a:pt x="81" y="1154"/>
                  <a:pt x="86" y="977"/>
                  <a:pt x="141" y="848"/>
                </a:cubicBezTo>
                <a:cubicBezTo>
                  <a:pt x="184" y="747"/>
                  <a:pt x="261" y="665"/>
                  <a:pt x="309" y="569"/>
                </a:cubicBezTo>
                <a:cubicBezTo>
                  <a:pt x="315" y="527"/>
                  <a:pt x="326" y="502"/>
                  <a:pt x="361" y="479"/>
                </a:cubicBezTo>
                <a:cubicBezTo>
                  <a:pt x="387" y="439"/>
                  <a:pt x="427" y="432"/>
                  <a:pt x="464" y="407"/>
                </a:cubicBezTo>
                <a:cubicBezTo>
                  <a:pt x="474" y="381"/>
                  <a:pt x="487" y="353"/>
                  <a:pt x="503" y="330"/>
                </a:cubicBezTo>
                <a:cubicBezTo>
                  <a:pt x="505" y="323"/>
                  <a:pt x="504" y="315"/>
                  <a:pt x="509" y="310"/>
                </a:cubicBezTo>
                <a:cubicBezTo>
                  <a:pt x="526" y="293"/>
                  <a:pt x="542" y="317"/>
                  <a:pt x="516" y="29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752602" y="1371600"/>
            <a:ext cx="685800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715000" y="1066800"/>
            <a:ext cx="762000" cy="152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5638800" y="1752600"/>
            <a:ext cx="6858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133600" y="1905000"/>
            <a:ext cx="53340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124200" y="1219200"/>
            <a:ext cx="6858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3124200" y="1828800"/>
            <a:ext cx="685800" cy="152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629400" y="1981200"/>
            <a:ext cx="60960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7086602" y="1371600"/>
            <a:ext cx="4572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191000" y="1371600"/>
            <a:ext cx="1295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114800" y="1600200"/>
            <a:ext cx="1295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3276600" y="6248400"/>
            <a:ext cx="22098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3352800" y="5791200"/>
            <a:ext cx="2057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1757365" y="1766888"/>
            <a:ext cx="5721350" cy="4064000"/>
          </a:xfrm>
          <a:custGeom>
            <a:avLst/>
            <a:gdLst>
              <a:gd name="T0" fmla="*/ 239 w 3604"/>
              <a:gd name="T1" fmla="*/ 324 h 2560"/>
              <a:gd name="T2" fmla="*/ 181 w 3604"/>
              <a:gd name="T3" fmla="*/ 369 h 2560"/>
              <a:gd name="T4" fmla="*/ 155 w 3604"/>
              <a:gd name="T5" fmla="*/ 408 h 2560"/>
              <a:gd name="T6" fmla="*/ 129 w 3604"/>
              <a:gd name="T7" fmla="*/ 537 h 2560"/>
              <a:gd name="T8" fmla="*/ 103 w 3604"/>
              <a:gd name="T9" fmla="*/ 576 h 2560"/>
              <a:gd name="T10" fmla="*/ 64 w 3604"/>
              <a:gd name="T11" fmla="*/ 686 h 2560"/>
              <a:gd name="T12" fmla="*/ 39 w 3604"/>
              <a:gd name="T13" fmla="*/ 900 h 2560"/>
              <a:gd name="T14" fmla="*/ 0 w 3604"/>
              <a:gd name="T15" fmla="*/ 1185 h 2560"/>
              <a:gd name="T16" fmla="*/ 58 w 3604"/>
              <a:gd name="T17" fmla="*/ 1689 h 2560"/>
              <a:gd name="T18" fmla="*/ 129 w 3604"/>
              <a:gd name="T19" fmla="*/ 1942 h 2560"/>
              <a:gd name="T20" fmla="*/ 168 w 3604"/>
              <a:gd name="T21" fmla="*/ 2019 h 2560"/>
              <a:gd name="T22" fmla="*/ 200 w 3604"/>
              <a:gd name="T23" fmla="*/ 2078 h 2560"/>
              <a:gd name="T24" fmla="*/ 252 w 3604"/>
              <a:gd name="T25" fmla="*/ 2168 h 2560"/>
              <a:gd name="T26" fmla="*/ 310 w 3604"/>
              <a:gd name="T27" fmla="*/ 2220 h 2560"/>
              <a:gd name="T28" fmla="*/ 420 w 3604"/>
              <a:gd name="T29" fmla="*/ 2304 h 2560"/>
              <a:gd name="T30" fmla="*/ 498 w 3604"/>
              <a:gd name="T31" fmla="*/ 2362 h 2560"/>
              <a:gd name="T32" fmla="*/ 556 w 3604"/>
              <a:gd name="T33" fmla="*/ 2382 h 2560"/>
              <a:gd name="T34" fmla="*/ 828 w 3604"/>
              <a:gd name="T35" fmla="*/ 2459 h 2560"/>
              <a:gd name="T36" fmla="*/ 958 w 3604"/>
              <a:gd name="T37" fmla="*/ 2505 h 2560"/>
              <a:gd name="T38" fmla="*/ 1721 w 3604"/>
              <a:gd name="T39" fmla="*/ 2518 h 2560"/>
              <a:gd name="T40" fmla="*/ 2025 w 3604"/>
              <a:gd name="T41" fmla="*/ 2557 h 2560"/>
              <a:gd name="T42" fmla="*/ 2226 w 3604"/>
              <a:gd name="T43" fmla="*/ 2550 h 2560"/>
              <a:gd name="T44" fmla="*/ 2271 w 3604"/>
              <a:gd name="T45" fmla="*/ 2518 h 2560"/>
              <a:gd name="T46" fmla="*/ 2310 w 3604"/>
              <a:gd name="T47" fmla="*/ 2505 h 2560"/>
              <a:gd name="T48" fmla="*/ 2472 w 3604"/>
              <a:gd name="T49" fmla="*/ 2479 h 2560"/>
              <a:gd name="T50" fmla="*/ 2770 w 3604"/>
              <a:gd name="T51" fmla="*/ 2408 h 2560"/>
              <a:gd name="T52" fmla="*/ 2860 w 3604"/>
              <a:gd name="T53" fmla="*/ 2369 h 2560"/>
              <a:gd name="T54" fmla="*/ 2983 w 3604"/>
              <a:gd name="T55" fmla="*/ 2330 h 2560"/>
              <a:gd name="T56" fmla="*/ 3106 w 3604"/>
              <a:gd name="T57" fmla="*/ 2239 h 2560"/>
              <a:gd name="T58" fmla="*/ 3158 w 3604"/>
              <a:gd name="T59" fmla="*/ 2207 h 2560"/>
              <a:gd name="T60" fmla="*/ 3216 w 3604"/>
              <a:gd name="T61" fmla="*/ 2188 h 2560"/>
              <a:gd name="T62" fmla="*/ 3294 w 3604"/>
              <a:gd name="T63" fmla="*/ 2149 h 2560"/>
              <a:gd name="T64" fmla="*/ 3352 w 3604"/>
              <a:gd name="T65" fmla="*/ 2116 h 2560"/>
              <a:gd name="T66" fmla="*/ 3443 w 3604"/>
              <a:gd name="T67" fmla="*/ 2039 h 2560"/>
              <a:gd name="T68" fmla="*/ 3514 w 3604"/>
              <a:gd name="T69" fmla="*/ 1786 h 2560"/>
              <a:gd name="T70" fmla="*/ 3546 w 3604"/>
              <a:gd name="T71" fmla="*/ 1663 h 2560"/>
              <a:gd name="T72" fmla="*/ 3559 w 3604"/>
              <a:gd name="T73" fmla="*/ 1612 h 2560"/>
              <a:gd name="T74" fmla="*/ 3585 w 3604"/>
              <a:gd name="T75" fmla="*/ 1547 h 2560"/>
              <a:gd name="T76" fmla="*/ 3585 w 3604"/>
              <a:gd name="T77" fmla="*/ 939 h 2560"/>
              <a:gd name="T78" fmla="*/ 3566 w 3604"/>
              <a:gd name="T79" fmla="*/ 725 h 2560"/>
              <a:gd name="T80" fmla="*/ 3488 w 3604"/>
              <a:gd name="T81" fmla="*/ 563 h 2560"/>
              <a:gd name="T82" fmla="*/ 3430 w 3604"/>
              <a:gd name="T83" fmla="*/ 414 h 2560"/>
              <a:gd name="T84" fmla="*/ 3339 w 3604"/>
              <a:gd name="T85" fmla="*/ 343 h 2560"/>
              <a:gd name="T86" fmla="*/ 3300 w 3604"/>
              <a:gd name="T87" fmla="*/ 317 h 2560"/>
              <a:gd name="T88" fmla="*/ 3281 w 3604"/>
              <a:gd name="T89" fmla="*/ 304 h 2560"/>
              <a:gd name="T90" fmla="*/ 3210 w 3604"/>
              <a:gd name="T91" fmla="*/ 246 h 2560"/>
              <a:gd name="T92" fmla="*/ 3158 w 3604"/>
              <a:gd name="T93" fmla="*/ 194 h 2560"/>
              <a:gd name="T94" fmla="*/ 3041 w 3604"/>
              <a:gd name="T95" fmla="*/ 143 h 2560"/>
              <a:gd name="T96" fmla="*/ 2957 w 3604"/>
              <a:gd name="T97" fmla="*/ 104 h 2560"/>
              <a:gd name="T98" fmla="*/ 2634 w 3604"/>
              <a:gd name="T99" fmla="*/ 58 h 2560"/>
              <a:gd name="T100" fmla="*/ 2595 w 3604"/>
              <a:gd name="T101" fmla="*/ 45 h 2560"/>
              <a:gd name="T102" fmla="*/ 2556 w 3604"/>
              <a:gd name="T103" fmla="*/ 33 h 2560"/>
              <a:gd name="T104" fmla="*/ 2537 w 3604"/>
              <a:gd name="T105" fmla="*/ 20 h 2560"/>
              <a:gd name="T106" fmla="*/ 2498 w 3604"/>
              <a:gd name="T107" fmla="*/ 7 h 2560"/>
              <a:gd name="T108" fmla="*/ 2045 w 3604"/>
              <a:gd name="T109" fmla="*/ 20 h 2560"/>
              <a:gd name="T110" fmla="*/ 1605 w 3604"/>
              <a:gd name="T111" fmla="*/ 110 h 2560"/>
              <a:gd name="T112" fmla="*/ 809 w 3604"/>
              <a:gd name="T113" fmla="*/ 143 h 2560"/>
              <a:gd name="T114" fmla="*/ 699 w 3604"/>
              <a:gd name="T115" fmla="*/ 188 h 2560"/>
              <a:gd name="T116" fmla="*/ 498 w 3604"/>
              <a:gd name="T117" fmla="*/ 246 h 2560"/>
              <a:gd name="T118" fmla="*/ 343 w 3604"/>
              <a:gd name="T119" fmla="*/ 278 h 2560"/>
              <a:gd name="T120" fmla="*/ 265 w 3604"/>
              <a:gd name="T121" fmla="*/ 291 h 2560"/>
              <a:gd name="T122" fmla="*/ 246 w 3604"/>
              <a:gd name="T123" fmla="*/ 350 h 2560"/>
              <a:gd name="T124" fmla="*/ 239 w 3604"/>
              <a:gd name="T125" fmla="*/ 324 h 25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04"/>
              <a:gd name="T190" fmla="*/ 0 h 2560"/>
              <a:gd name="T191" fmla="*/ 3604 w 3604"/>
              <a:gd name="T192" fmla="*/ 2560 h 25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04" h="2560">
                <a:moveTo>
                  <a:pt x="239" y="324"/>
                </a:moveTo>
                <a:cubicBezTo>
                  <a:pt x="202" y="336"/>
                  <a:pt x="225" y="325"/>
                  <a:pt x="181" y="369"/>
                </a:cubicBezTo>
                <a:cubicBezTo>
                  <a:pt x="170" y="380"/>
                  <a:pt x="155" y="408"/>
                  <a:pt x="155" y="408"/>
                </a:cubicBezTo>
                <a:cubicBezTo>
                  <a:pt x="142" y="448"/>
                  <a:pt x="140" y="504"/>
                  <a:pt x="129" y="537"/>
                </a:cubicBezTo>
                <a:cubicBezTo>
                  <a:pt x="124" y="552"/>
                  <a:pt x="103" y="576"/>
                  <a:pt x="103" y="576"/>
                </a:cubicBezTo>
                <a:cubicBezTo>
                  <a:pt x="94" y="614"/>
                  <a:pt x="74" y="648"/>
                  <a:pt x="64" y="686"/>
                </a:cubicBezTo>
                <a:cubicBezTo>
                  <a:pt x="59" y="761"/>
                  <a:pt x="49" y="826"/>
                  <a:pt x="39" y="900"/>
                </a:cubicBezTo>
                <a:cubicBezTo>
                  <a:pt x="26" y="996"/>
                  <a:pt x="28" y="1092"/>
                  <a:pt x="0" y="1185"/>
                </a:cubicBezTo>
                <a:cubicBezTo>
                  <a:pt x="5" y="1442"/>
                  <a:pt x="2" y="1483"/>
                  <a:pt x="58" y="1689"/>
                </a:cubicBezTo>
                <a:cubicBezTo>
                  <a:pt x="63" y="1803"/>
                  <a:pt x="54" y="1863"/>
                  <a:pt x="129" y="1942"/>
                </a:cubicBezTo>
                <a:cubicBezTo>
                  <a:pt x="139" y="1968"/>
                  <a:pt x="152" y="1996"/>
                  <a:pt x="168" y="2019"/>
                </a:cubicBezTo>
                <a:cubicBezTo>
                  <a:pt x="178" y="2054"/>
                  <a:pt x="170" y="2033"/>
                  <a:pt x="200" y="2078"/>
                </a:cubicBezTo>
                <a:cubicBezTo>
                  <a:pt x="219" y="2106"/>
                  <a:pt x="227" y="2143"/>
                  <a:pt x="252" y="2168"/>
                </a:cubicBezTo>
                <a:cubicBezTo>
                  <a:pt x="271" y="2187"/>
                  <a:pt x="293" y="2200"/>
                  <a:pt x="310" y="2220"/>
                </a:cubicBezTo>
                <a:cubicBezTo>
                  <a:pt x="339" y="2255"/>
                  <a:pt x="375" y="2290"/>
                  <a:pt x="420" y="2304"/>
                </a:cubicBezTo>
                <a:cubicBezTo>
                  <a:pt x="443" y="2327"/>
                  <a:pt x="469" y="2347"/>
                  <a:pt x="498" y="2362"/>
                </a:cubicBezTo>
                <a:cubicBezTo>
                  <a:pt x="516" y="2372"/>
                  <a:pt x="538" y="2372"/>
                  <a:pt x="556" y="2382"/>
                </a:cubicBezTo>
                <a:cubicBezTo>
                  <a:pt x="650" y="2436"/>
                  <a:pt x="718" y="2450"/>
                  <a:pt x="828" y="2459"/>
                </a:cubicBezTo>
                <a:cubicBezTo>
                  <a:pt x="869" y="2470"/>
                  <a:pt x="919" y="2500"/>
                  <a:pt x="958" y="2505"/>
                </a:cubicBezTo>
                <a:cubicBezTo>
                  <a:pt x="1210" y="2540"/>
                  <a:pt x="1467" y="2515"/>
                  <a:pt x="1721" y="2518"/>
                </a:cubicBezTo>
                <a:cubicBezTo>
                  <a:pt x="1994" y="2532"/>
                  <a:pt x="1897" y="2510"/>
                  <a:pt x="2025" y="2557"/>
                </a:cubicBezTo>
                <a:cubicBezTo>
                  <a:pt x="2092" y="2555"/>
                  <a:pt x="2160" y="2560"/>
                  <a:pt x="2226" y="2550"/>
                </a:cubicBezTo>
                <a:cubicBezTo>
                  <a:pt x="2244" y="2547"/>
                  <a:pt x="2256" y="2529"/>
                  <a:pt x="2271" y="2518"/>
                </a:cubicBezTo>
                <a:cubicBezTo>
                  <a:pt x="2282" y="2510"/>
                  <a:pt x="2310" y="2505"/>
                  <a:pt x="2310" y="2505"/>
                </a:cubicBezTo>
                <a:cubicBezTo>
                  <a:pt x="2365" y="2469"/>
                  <a:pt x="2387" y="2483"/>
                  <a:pt x="2472" y="2479"/>
                </a:cubicBezTo>
                <a:cubicBezTo>
                  <a:pt x="2547" y="2429"/>
                  <a:pt x="2682" y="2413"/>
                  <a:pt x="2770" y="2408"/>
                </a:cubicBezTo>
                <a:cubicBezTo>
                  <a:pt x="2804" y="2395"/>
                  <a:pt x="2824" y="2376"/>
                  <a:pt x="2860" y="2369"/>
                </a:cubicBezTo>
                <a:cubicBezTo>
                  <a:pt x="2901" y="2353"/>
                  <a:pt x="2942" y="2345"/>
                  <a:pt x="2983" y="2330"/>
                </a:cubicBezTo>
                <a:cubicBezTo>
                  <a:pt x="3014" y="2301"/>
                  <a:pt x="3066" y="2254"/>
                  <a:pt x="3106" y="2239"/>
                </a:cubicBezTo>
                <a:cubicBezTo>
                  <a:pt x="3132" y="2215"/>
                  <a:pt x="3121" y="2220"/>
                  <a:pt x="3158" y="2207"/>
                </a:cubicBezTo>
                <a:cubicBezTo>
                  <a:pt x="3177" y="2200"/>
                  <a:pt x="3216" y="2188"/>
                  <a:pt x="3216" y="2188"/>
                </a:cubicBezTo>
                <a:cubicBezTo>
                  <a:pt x="3241" y="2168"/>
                  <a:pt x="3263" y="2158"/>
                  <a:pt x="3294" y="2149"/>
                </a:cubicBezTo>
                <a:cubicBezTo>
                  <a:pt x="3313" y="2136"/>
                  <a:pt x="3335" y="2131"/>
                  <a:pt x="3352" y="2116"/>
                </a:cubicBezTo>
                <a:cubicBezTo>
                  <a:pt x="3385" y="2087"/>
                  <a:pt x="3405" y="2058"/>
                  <a:pt x="3443" y="2039"/>
                </a:cubicBezTo>
                <a:cubicBezTo>
                  <a:pt x="3491" y="1966"/>
                  <a:pt x="3467" y="1858"/>
                  <a:pt x="3514" y="1786"/>
                </a:cubicBezTo>
                <a:cubicBezTo>
                  <a:pt x="3527" y="1744"/>
                  <a:pt x="3522" y="1700"/>
                  <a:pt x="3546" y="1663"/>
                </a:cubicBezTo>
                <a:cubicBezTo>
                  <a:pt x="3550" y="1644"/>
                  <a:pt x="3552" y="1630"/>
                  <a:pt x="3559" y="1612"/>
                </a:cubicBezTo>
                <a:cubicBezTo>
                  <a:pt x="3567" y="1590"/>
                  <a:pt x="3585" y="1547"/>
                  <a:pt x="3585" y="1547"/>
                </a:cubicBezTo>
                <a:cubicBezTo>
                  <a:pt x="3604" y="1290"/>
                  <a:pt x="3596" y="1430"/>
                  <a:pt x="3585" y="939"/>
                </a:cubicBezTo>
                <a:cubicBezTo>
                  <a:pt x="3583" y="871"/>
                  <a:pt x="3588" y="788"/>
                  <a:pt x="3566" y="725"/>
                </a:cubicBezTo>
                <a:cubicBezTo>
                  <a:pt x="3546" y="668"/>
                  <a:pt x="3508" y="620"/>
                  <a:pt x="3488" y="563"/>
                </a:cubicBezTo>
                <a:cubicBezTo>
                  <a:pt x="3483" y="500"/>
                  <a:pt x="3485" y="452"/>
                  <a:pt x="3430" y="414"/>
                </a:cubicBezTo>
                <a:cubicBezTo>
                  <a:pt x="3408" y="382"/>
                  <a:pt x="3371" y="365"/>
                  <a:pt x="3339" y="343"/>
                </a:cubicBezTo>
                <a:cubicBezTo>
                  <a:pt x="3326" y="334"/>
                  <a:pt x="3313" y="326"/>
                  <a:pt x="3300" y="317"/>
                </a:cubicBezTo>
                <a:cubicBezTo>
                  <a:pt x="3294" y="313"/>
                  <a:pt x="3281" y="304"/>
                  <a:pt x="3281" y="304"/>
                </a:cubicBezTo>
                <a:cubicBezTo>
                  <a:pt x="3263" y="277"/>
                  <a:pt x="3236" y="264"/>
                  <a:pt x="3210" y="246"/>
                </a:cubicBezTo>
                <a:cubicBezTo>
                  <a:pt x="3188" y="231"/>
                  <a:pt x="3180" y="209"/>
                  <a:pt x="3158" y="194"/>
                </a:cubicBezTo>
                <a:cubicBezTo>
                  <a:pt x="3132" y="156"/>
                  <a:pt x="3081" y="160"/>
                  <a:pt x="3041" y="143"/>
                </a:cubicBezTo>
                <a:cubicBezTo>
                  <a:pt x="3012" y="131"/>
                  <a:pt x="2987" y="113"/>
                  <a:pt x="2957" y="104"/>
                </a:cubicBezTo>
                <a:cubicBezTo>
                  <a:pt x="2867" y="42"/>
                  <a:pt x="2736" y="64"/>
                  <a:pt x="2634" y="58"/>
                </a:cubicBezTo>
                <a:cubicBezTo>
                  <a:pt x="2569" y="38"/>
                  <a:pt x="2658" y="66"/>
                  <a:pt x="2595" y="45"/>
                </a:cubicBezTo>
                <a:cubicBezTo>
                  <a:pt x="2582" y="41"/>
                  <a:pt x="2556" y="33"/>
                  <a:pt x="2556" y="33"/>
                </a:cubicBezTo>
                <a:cubicBezTo>
                  <a:pt x="2550" y="29"/>
                  <a:pt x="2544" y="23"/>
                  <a:pt x="2537" y="20"/>
                </a:cubicBezTo>
                <a:cubicBezTo>
                  <a:pt x="2524" y="14"/>
                  <a:pt x="2498" y="7"/>
                  <a:pt x="2498" y="7"/>
                </a:cubicBezTo>
                <a:cubicBezTo>
                  <a:pt x="2466" y="7"/>
                  <a:pt x="2175" y="0"/>
                  <a:pt x="2045" y="20"/>
                </a:cubicBezTo>
                <a:cubicBezTo>
                  <a:pt x="1896" y="43"/>
                  <a:pt x="1756" y="94"/>
                  <a:pt x="1605" y="110"/>
                </a:cubicBezTo>
                <a:cubicBezTo>
                  <a:pt x="1369" y="174"/>
                  <a:pt x="971" y="141"/>
                  <a:pt x="809" y="143"/>
                </a:cubicBezTo>
                <a:cubicBezTo>
                  <a:pt x="775" y="163"/>
                  <a:pt x="736" y="174"/>
                  <a:pt x="699" y="188"/>
                </a:cubicBezTo>
                <a:cubicBezTo>
                  <a:pt x="629" y="215"/>
                  <a:pt x="574" y="238"/>
                  <a:pt x="498" y="246"/>
                </a:cubicBezTo>
                <a:cubicBezTo>
                  <a:pt x="443" y="266"/>
                  <a:pt x="404" y="273"/>
                  <a:pt x="343" y="278"/>
                </a:cubicBezTo>
                <a:cubicBezTo>
                  <a:pt x="317" y="283"/>
                  <a:pt x="288" y="279"/>
                  <a:pt x="265" y="291"/>
                </a:cubicBezTo>
                <a:cubicBezTo>
                  <a:pt x="263" y="292"/>
                  <a:pt x="247" y="351"/>
                  <a:pt x="246" y="350"/>
                </a:cubicBezTo>
                <a:cubicBezTo>
                  <a:pt x="238" y="346"/>
                  <a:pt x="241" y="333"/>
                  <a:pt x="239" y="32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2971800" y="5943600"/>
            <a:ext cx="289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334000" y="1447800"/>
            <a:ext cx="1524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6553200" y="9906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343400" y="15240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7089775" y="1438275"/>
            <a:ext cx="527050" cy="604838"/>
          </a:xfrm>
          <a:custGeom>
            <a:avLst/>
            <a:gdLst>
              <a:gd name="T0" fmla="*/ 6 w 332"/>
              <a:gd name="T1" fmla="*/ 0 h 381"/>
              <a:gd name="T2" fmla="*/ 26 w 332"/>
              <a:gd name="T3" fmla="*/ 7 h 381"/>
              <a:gd name="T4" fmla="*/ 45 w 332"/>
              <a:gd name="T5" fmla="*/ 39 h 381"/>
              <a:gd name="T6" fmla="*/ 38 w 332"/>
              <a:gd name="T7" fmla="*/ 91 h 381"/>
              <a:gd name="T8" fmla="*/ 84 w 332"/>
              <a:gd name="T9" fmla="*/ 71 h 381"/>
              <a:gd name="T10" fmla="*/ 77 w 332"/>
              <a:gd name="T11" fmla="*/ 104 h 381"/>
              <a:gd name="T12" fmla="*/ 45 w 332"/>
              <a:gd name="T13" fmla="*/ 97 h 381"/>
              <a:gd name="T14" fmla="*/ 64 w 332"/>
              <a:gd name="T15" fmla="*/ 84 h 381"/>
              <a:gd name="T16" fmla="*/ 103 w 332"/>
              <a:gd name="T17" fmla="*/ 91 h 381"/>
              <a:gd name="T18" fmla="*/ 97 w 332"/>
              <a:gd name="T19" fmla="*/ 136 h 381"/>
              <a:gd name="T20" fmla="*/ 103 w 332"/>
              <a:gd name="T21" fmla="*/ 97 h 381"/>
              <a:gd name="T22" fmla="*/ 123 w 332"/>
              <a:gd name="T23" fmla="*/ 162 h 381"/>
              <a:gd name="T24" fmla="*/ 97 w 332"/>
              <a:gd name="T25" fmla="*/ 168 h 381"/>
              <a:gd name="T26" fmla="*/ 103 w 332"/>
              <a:gd name="T27" fmla="*/ 149 h 381"/>
              <a:gd name="T28" fmla="*/ 116 w 332"/>
              <a:gd name="T29" fmla="*/ 117 h 381"/>
              <a:gd name="T30" fmla="*/ 187 w 332"/>
              <a:gd name="T31" fmla="*/ 142 h 381"/>
              <a:gd name="T32" fmla="*/ 129 w 332"/>
              <a:gd name="T33" fmla="*/ 194 h 381"/>
              <a:gd name="T34" fmla="*/ 71 w 332"/>
              <a:gd name="T35" fmla="*/ 155 h 381"/>
              <a:gd name="T36" fmla="*/ 58 w 332"/>
              <a:gd name="T37" fmla="*/ 117 h 381"/>
              <a:gd name="T38" fmla="*/ 77 w 332"/>
              <a:gd name="T39" fmla="*/ 123 h 381"/>
              <a:gd name="T40" fmla="*/ 155 w 332"/>
              <a:gd name="T41" fmla="*/ 188 h 381"/>
              <a:gd name="T42" fmla="*/ 271 w 332"/>
              <a:gd name="T43" fmla="*/ 285 h 381"/>
              <a:gd name="T44" fmla="*/ 310 w 332"/>
              <a:gd name="T45" fmla="*/ 337 h 381"/>
              <a:gd name="T46" fmla="*/ 284 w 332"/>
              <a:gd name="T47" fmla="*/ 350 h 381"/>
              <a:gd name="T48" fmla="*/ 207 w 332"/>
              <a:gd name="T49" fmla="*/ 278 h 381"/>
              <a:gd name="T50" fmla="*/ 207 w 332"/>
              <a:gd name="T51" fmla="*/ 259 h 381"/>
              <a:gd name="T52" fmla="*/ 161 w 332"/>
              <a:gd name="T53" fmla="*/ 233 h 381"/>
              <a:gd name="T54" fmla="*/ 207 w 332"/>
              <a:gd name="T55" fmla="*/ 214 h 381"/>
              <a:gd name="T56" fmla="*/ 161 w 332"/>
              <a:gd name="T57" fmla="*/ 265 h 381"/>
              <a:gd name="T58" fmla="*/ 181 w 332"/>
              <a:gd name="T59" fmla="*/ 285 h 381"/>
              <a:gd name="T60" fmla="*/ 200 w 332"/>
              <a:gd name="T61" fmla="*/ 291 h 381"/>
              <a:gd name="T62" fmla="*/ 155 w 332"/>
              <a:gd name="T63" fmla="*/ 285 h 381"/>
              <a:gd name="T64" fmla="*/ 129 w 332"/>
              <a:gd name="T65" fmla="*/ 252 h 381"/>
              <a:gd name="T66" fmla="*/ 123 w 332"/>
              <a:gd name="T67" fmla="*/ 233 h 381"/>
              <a:gd name="T68" fmla="*/ 110 w 332"/>
              <a:gd name="T69" fmla="*/ 214 h 381"/>
              <a:gd name="T70" fmla="*/ 129 w 332"/>
              <a:gd name="T71" fmla="*/ 227 h 381"/>
              <a:gd name="T72" fmla="*/ 148 w 332"/>
              <a:gd name="T73" fmla="*/ 259 h 381"/>
              <a:gd name="T74" fmla="*/ 155 w 332"/>
              <a:gd name="T75" fmla="*/ 278 h 381"/>
              <a:gd name="T76" fmla="*/ 187 w 332"/>
              <a:gd name="T77" fmla="*/ 233 h 381"/>
              <a:gd name="T78" fmla="*/ 181 w 332"/>
              <a:gd name="T79" fmla="*/ 252 h 381"/>
              <a:gd name="T80" fmla="*/ 181 w 332"/>
              <a:gd name="T81" fmla="*/ 252 h 381"/>
              <a:gd name="T82" fmla="*/ 194 w 332"/>
              <a:gd name="T83" fmla="*/ 227 h 381"/>
              <a:gd name="T84" fmla="*/ 97 w 332"/>
              <a:gd name="T85" fmla="*/ 246 h 381"/>
              <a:gd name="T86" fmla="*/ 207 w 332"/>
              <a:gd name="T87" fmla="*/ 252 h 381"/>
              <a:gd name="T88" fmla="*/ 168 w 332"/>
              <a:gd name="T89" fmla="*/ 278 h 381"/>
              <a:gd name="T90" fmla="*/ 181 w 332"/>
              <a:gd name="T91" fmla="*/ 324 h 381"/>
              <a:gd name="T92" fmla="*/ 181 w 332"/>
              <a:gd name="T93" fmla="*/ 362 h 381"/>
              <a:gd name="T94" fmla="*/ 200 w 332"/>
              <a:gd name="T95" fmla="*/ 356 h 381"/>
              <a:gd name="T96" fmla="*/ 220 w 332"/>
              <a:gd name="T97" fmla="*/ 337 h 381"/>
              <a:gd name="T98" fmla="*/ 258 w 332"/>
              <a:gd name="T99" fmla="*/ 343 h 381"/>
              <a:gd name="T100" fmla="*/ 252 w 332"/>
              <a:gd name="T101" fmla="*/ 285 h 381"/>
              <a:gd name="T102" fmla="*/ 246 w 332"/>
              <a:gd name="T103" fmla="*/ 265 h 381"/>
              <a:gd name="T104" fmla="*/ 246 w 332"/>
              <a:gd name="T105" fmla="*/ 311 h 3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2"/>
              <a:gd name="T160" fmla="*/ 0 h 381"/>
              <a:gd name="T161" fmla="*/ 332 w 332"/>
              <a:gd name="T162" fmla="*/ 381 h 3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2" h="381">
                <a:moveTo>
                  <a:pt x="6" y="0"/>
                </a:moveTo>
                <a:cubicBezTo>
                  <a:pt x="13" y="2"/>
                  <a:pt x="21" y="2"/>
                  <a:pt x="26" y="7"/>
                </a:cubicBezTo>
                <a:cubicBezTo>
                  <a:pt x="48" y="29"/>
                  <a:pt x="0" y="70"/>
                  <a:pt x="45" y="39"/>
                </a:cubicBezTo>
                <a:cubicBezTo>
                  <a:pt x="87" y="52"/>
                  <a:pt x="70" y="80"/>
                  <a:pt x="38" y="91"/>
                </a:cubicBezTo>
                <a:cubicBezTo>
                  <a:pt x="26" y="50"/>
                  <a:pt x="54" y="66"/>
                  <a:pt x="84" y="71"/>
                </a:cubicBezTo>
                <a:cubicBezTo>
                  <a:pt x="82" y="82"/>
                  <a:pt x="86" y="98"/>
                  <a:pt x="77" y="104"/>
                </a:cubicBezTo>
                <a:cubicBezTo>
                  <a:pt x="68" y="110"/>
                  <a:pt x="51" y="106"/>
                  <a:pt x="45" y="97"/>
                </a:cubicBezTo>
                <a:cubicBezTo>
                  <a:pt x="41" y="91"/>
                  <a:pt x="58" y="88"/>
                  <a:pt x="64" y="84"/>
                </a:cubicBezTo>
                <a:cubicBezTo>
                  <a:pt x="77" y="86"/>
                  <a:pt x="96" y="80"/>
                  <a:pt x="103" y="91"/>
                </a:cubicBezTo>
                <a:cubicBezTo>
                  <a:pt x="111" y="104"/>
                  <a:pt x="97" y="121"/>
                  <a:pt x="97" y="136"/>
                </a:cubicBezTo>
                <a:cubicBezTo>
                  <a:pt x="97" y="149"/>
                  <a:pt x="101" y="110"/>
                  <a:pt x="103" y="97"/>
                </a:cubicBezTo>
                <a:cubicBezTo>
                  <a:pt x="128" y="106"/>
                  <a:pt x="144" y="132"/>
                  <a:pt x="123" y="162"/>
                </a:cubicBezTo>
                <a:cubicBezTo>
                  <a:pt x="118" y="169"/>
                  <a:pt x="106" y="166"/>
                  <a:pt x="97" y="168"/>
                </a:cubicBezTo>
                <a:cubicBezTo>
                  <a:pt x="99" y="162"/>
                  <a:pt x="98" y="154"/>
                  <a:pt x="103" y="149"/>
                </a:cubicBezTo>
                <a:cubicBezTo>
                  <a:pt x="129" y="123"/>
                  <a:pt x="140" y="152"/>
                  <a:pt x="116" y="117"/>
                </a:cubicBezTo>
                <a:cubicBezTo>
                  <a:pt x="151" y="107"/>
                  <a:pt x="162" y="117"/>
                  <a:pt x="187" y="142"/>
                </a:cubicBezTo>
                <a:cubicBezTo>
                  <a:pt x="179" y="177"/>
                  <a:pt x="162" y="184"/>
                  <a:pt x="129" y="194"/>
                </a:cubicBezTo>
                <a:cubicBezTo>
                  <a:pt x="84" y="225"/>
                  <a:pt x="82" y="188"/>
                  <a:pt x="71" y="155"/>
                </a:cubicBezTo>
                <a:cubicBezTo>
                  <a:pt x="71" y="155"/>
                  <a:pt x="57" y="118"/>
                  <a:pt x="58" y="117"/>
                </a:cubicBezTo>
                <a:cubicBezTo>
                  <a:pt x="63" y="112"/>
                  <a:pt x="71" y="121"/>
                  <a:pt x="77" y="123"/>
                </a:cubicBezTo>
                <a:cubicBezTo>
                  <a:pt x="108" y="143"/>
                  <a:pt x="121" y="171"/>
                  <a:pt x="155" y="188"/>
                </a:cubicBezTo>
                <a:cubicBezTo>
                  <a:pt x="182" y="228"/>
                  <a:pt x="238" y="245"/>
                  <a:pt x="271" y="285"/>
                </a:cubicBezTo>
                <a:cubicBezTo>
                  <a:pt x="285" y="302"/>
                  <a:pt x="297" y="320"/>
                  <a:pt x="310" y="337"/>
                </a:cubicBezTo>
                <a:cubicBezTo>
                  <a:pt x="332" y="367"/>
                  <a:pt x="328" y="357"/>
                  <a:pt x="284" y="350"/>
                </a:cubicBezTo>
                <a:cubicBezTo>
                  <a:pt x="252" y="328"/>
                  <a:pt x="233" y="305"/>
                  <a:pt x="207" y="278"/>
                </a:cubicBezTo>
                <a:cubicBezTo>
                  <a:pt x="200" y="260"/>
                  <a:pt x="164" y="218"/>
                  <a:pt x="207" y="259"/>
                </a:cubicBezTo>
                <a:cubicBezTo>
                  <a:pt x="164" y="281"/>
                  <a:pt x="185" y="268"/>
                  <a:pt x="161" y="233"/>
                </a:cubicBezTo>
                <a:cubicBezTo>
                  <a:pt x="164" y="221"/>
                  <a:pt x="170" y="167"/>
                  <a:pt x="207" y="214"/>
                </a:cubicBezTo>
                <a:cubicBezTo>
                  <a:pt x="220" y="230"/>
                  <a:pt x="171" y="262"/>
                  <a:pt x="161" y="265"/>
                </a:cubicBezTo>
                <a:cubicBezTo>
                  <a:pt x="161" y="265"/>
                  <a:pt x="172" y="282"/>
                  <a:pt x="181" y="285"/>
                </a:cubicBezTo>
                <a:cubicBezTo>
                  <a:pt x="187" y="287"/>
                  <a:pt x="194" y="289"/>
                  <a:pt x="200" y="291"/>
                </a:cubicBezTo>
                <a:cubicBezTo>
                  <a:pt x="219" y="345"/>
                  <a:pt x="171" y="296"/>
                  <a:pt x="155" y="285"/>
                </a:cubicBezTo>
                <a:cubicBezTo>
                  <a:pt x="137" y="233"/>
                  <a:pt x="163" y="296"/>
                  <a:pt x="129" y="252"/>
                </a:cubicBezTo>
                <a:cubicBezTo>
                  <a:pt x="125" y="247"/>
                  <a:pt x="126" y="239"/>
                  <a:pt x="123" y="233"/>
                </a:cubicBezTo>
                <a:cubicBezTo>
                  <a:pt x="120" y="226"/>
                  <a:pt x="105" y="219"/>
                  <a:pt x="110" y="214"/>
                </a:cubicBezTo>
                <a:cubicBezTo>
                  <a:pt x="115" y="209"/>
                  <a:pt x="123" y="223"/>
                  <a:pt x="129" y="227"/>
                </a:cubicBezTo>
                <a:cubicBezTo>
                  <a:pt x="135" y="238"/>
                  <a:pt x="142" y="248"/>
                  <a:pt x="148" y="259"/>
                </a:cubicBezTo>
                <a:cubicBezTo>
                  <a:pt x="151" y="265"/>
                  <a:pt x="149" y="282"/>
                  <a:pt x="155" y="278"/>
                </a:cubicBezTo>
                <a:cubicBezTo>
                  <a:pt x="170" y="268"/>
                  <a:pt x="187" y="233"/>
                  <a:pt x="187" y="233"/>
                </a:cubicBezTo>
                <a:cubicBezTo>
                  <a:pt x="172" y="279"/>
                  <a:pt x="169" y="285"/>
                  <a:pt x="181" y="252"/>
                </a:cubicBezTo>
                <a:cubicBezTo>
                  <a:pt x="185" y="244"/>
                  <a:pt x="190" y="235"/>
                  <a:pt x="194" y="227"/>
                </a:cubicBezTo>
                <a:cubicBezTo>
                  <a:pt x="158" y="204"/>
                  <a:pt x="126" y="217"/>
                  <a:pt x="97" y="246"/>
                </a:cubicBezTo>
                <a:cubicBezTo>
                  <a:pt x="134" y="248"/>
                  <a:pt x="174" y="237"/>
                  <a:pt x="207" y="252"/>
                </a:cubicBezTo>
                <a:cubicBezTo>
                  <a:pt x="221" y="258"/>
                  <a:pt x="168" y="278"/>
                  <a:pt x="168" y="278"/>
                </a:cubicBezTo>
                <a:cubicBezTo>
                  <a:pt x="149" y="368"/>
                  <a:pt x="159" y="270"/>
                  <a:pt x="181" y="324"/>
                </a:cubicBezTo>
                <a:cubicBezTo>
                  <a:pt x="192" y="350"/>
                  <a:pt x="114" y="381"/>
                  <a:pt x="181" y="362"/>
                </a:cubicBezTo>
                <a:cubicBezTo>
                  <a:pt x="187" y="360"/>
                  <a:pt x="194" y="358"/>
                  <a:pt x="200" y="356"/>
                </a:cubicBezTo>
                <a:cubicBezTo>
                  <a:pt x="207" y="350"/>
                  <a:pt x="211" y="339"/>
                  <a:pt x="220" y="337"/>
                </a:cubicBezTo>
                <a:cubicBezTo>
                  <a:pt x="233" y="334"/>
                  <a:pt x="251" y="354"/>
                  <a:pt x="258" y="343"/>
                </a:cubicBezTo>
                <a:cubicBezTo>
                  <a:pt x="268" y="326"/>
                  <a:pt x="255" y="304"/>
                  <a:pt x="252" y="285"/>
                </a:cubicBezTo>
                <a:cubicBezTo>
                  <a:pt x="251" y="278"/>
                  <a:pt x="248" y="258"/>
                  <a:pt x="246" y="265"/>
                </a:cubicBezTo>
                <a:cubicBezTo>
                  <a:pt x="243" y="280"/>
                  <a:pt x="246" y="296"/>
                  <a:pt x="246" y="31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6729415" y="1949450"/>
            <a:ext cx="660400" cy="407988"/>
          </a:xfrm>
          <a:custGeom>
            <a:avLst/>
            <a:gdLst>
              <a:gd name="T0" fmla="*/ 0 w 416"/>
              <a:gd name="T1" fmla="*/ 40 h 257"/>
              <a:gd name="T2" fmla="*/ 20 w 416"/>
              <a:gd name="T3" fmla="*/ 34 h 257"/>
              <a:gd name="T4" fmla="*/ 45 w 416"/>
              <a:gd name="T5" fmla="*/ 66 h 257"/>
              <a:gd name="T6" fmla="*/ 20 w 416"/>
              <a:gd name="T7" fmla="*/ 53 h 257"/>
              <a:gd name="T8" fmla="*/ 104 w 416"/>
              <a:gd name="T9" fmla="*/ 47 h 257"/>
              <a:gd name="T10" fmla="*/ 97 w 416"/>
              <a:gd name="T11" fmla="*/ 79 h 257"/>
              <a:gd name="T12" fmla="*/ 78 w 416"/>
              <a:gd name="T13" fmla="*/ 86 h 257"/>
              <a:gd name="T14" fmla="*/ 104 w 416"/>
              <a:gd name="T15" fmla="*/ 66 h 257"/>
              <a:gd name="T16" fmla="*/ 136 w 416"/>
              <a:gd name="T17" fmla="*/ 73 h 257"/>
              <a:gd name="T18" fmla="*/ 110 w 416"/>
              <a:gd name="T19" fmla="*/ 99 h 257"/>
              <a:gd name="T20" fmla="*/ 104 w 416"/>
              <a:gd name="T21" fmla="*/ 131 h 257"/>
              <a:gd name="T22" fmla="*/ 181 w 416"/>
              <a:gd name="T23" fmla="*/ 144 h 257"/>
              <a:gd name="T24" fmla="*/ 168 w 416"/>
              <a:gd name="T25" fmla="*/ 125 h 257"/>
              <a:gd name="T26" fmla="*/ 214 w 416"/>
              <a:gd name="T27" fmla="*/ 118 h 257"/>
              <a:gd name="T28" fmla="*/ 240 w 416"/>
              <a:gd name="T29" fmla="*/ 157 h 257"/>
              <a:gd name="T30" fmla="*/ 162 w 416"/>
              <a:gd name="T31" fmla="*/ 112 h 257"/>
              <a:gd name="T32" fmla="*/ 142 w 416"/>
              <a:gd name="T33" fmla="*/ 92 h 257"/>
              <a:gd name="T34" fmla="*/ 162 w 416"/>
              <a:gd name="T35" fmla="*/ 99 h 257"/>
              <a:gd name="T36" fmla="*/ 181 w 416"/>
              <a:gd name="T37" fmla="*/ 118 h 257"/>
              <a:gd name="T38" fmla="*/ 253 w 416"/>
              <a:gd name="T39" fmla="*/ 157 h 257"/>
              <a:gd name="T40" fmla="*/ 233 w 416"/>
              <a:gd name="T41" fmla="*/ 170 h 257"/>
              <a:gd name="T42" fmla="*/ 253 w 416"/>
              <a:gd name="T43" fmla="*/ 189 h 257"/>
              <a:gd name="T44" fmla="*/ 285 w 416"/>
              <a:gd name="T45" fmla="*/ 215 h 257"/>
              <a:gd name="T46" fmla="*/ 265 w 416"/>
              <a:gd name="T47" fmla="*/ 222 h 257"/>
              <a:gd name="T48" fmla="*/ 330 w 416"/>
              <a:gd name="T49" fmla="*/ 202 h 257"/>
              <a:gd name="T50" fmla="*/ 304 w 416"/>
              <a:gd name="T51" fmla="*/ 170 h 257"/>
              <a:gd name="T52" fmla="*/ 246 w 416"/>
              <a:gd name="T53" fmla="*/ 209 h 257"/>
              <a:gd name="T54" fmla="*/ 259 w 416"/>
              <a:gd name="T55" fmla="*/ 131 h 257"/>
              <a:gd name="T56" fmla="*/ 278 w 416"/>
              <a:gd name="T57" fmla="*/ 209 h 257"/>
              <a:gd name="T58" fmla="*/ 285 w 416"/>
              <a:gd name="T59" fmla="*/ 235 h 257"/>
              <a:gd name="T60" fmla="*/ 317 w 416"/>
              <a:gd name="T61" fmla="*/ 189 h 257"/>
              <a:gd name="T62" fmla="*/ 350 w 416"/>
              <a:gd name="T63" fmla="*/ 183 h 257"/>
              <a:gd name="T64" fmla="*/ 317 w 416"/>
              <a:gd name="T65" fmla="*/ 157 h 257"/>
              <a:gd name="T66" fmla="*/ 265 w 416"/>
              <a:gd name="T67" fmla="*/ 176 h 257"/>
              <a:gd name="T68" fmla="*/ 259 w 416"/>
              <a:gd name="T69" fmla="*/ 86 h 257"/>
              <a:gd name="T70" fmla="*/ 240 w 416"/>
              <a:gd name="T71" fmla="*/ 118 h 257"/>
              <a:gd name="T72" fmla="*/ 214 w 416"/>
              <a:gd name="T73" fmla="*/ 163 h 257"/>
              <a:gd name="T74" fmla="*/ 175 w 416"/>
              <a:gd name="T75" fmla="*/ 73 h 257"/>
              <a:gd name="T76" fmla="*/ 136 w 416"/>
              <a:gd name="T77" fmla="*/ 118 h 257"/>
              <a:gd name="T78" fmla="*/ 65 w 416"/>
              <a:gd name="T79" fmla="*/ 92 h 257"/>
              <a:gd name="T80" fmla="*/ 7 w 416"/>
              <a:gd name="T81" fmla="*/ 60 h 257"/>
              <a:gd name="T82" fmla="*/ 181 w 416"/>
              <a:gd name="T83" fmla="*/ 79 h 257"/>
              <a:gd name="T84" fmla="*/ 259 w 416"/>
              <a:gd name="T85" fmla="*/ 144 h 257"/>
              <a:gd name="T86" fmla="*/ 363 w 416"/>
              <a:gd name="T87" fmla="*/ 209 h 257"/>
              <a:gd name="T88" fmla="*/ 382 w 416"/>
              <a:gd name="T89" fmla="*/ 222 h 257"/>
              <a:gd name="T90" fmla="*/ 375 w 416"/>
              <a:gd name="T91" fmla="*/ 241 h 257"/>
              <a:gd name="T92" fmla="*/ 311 w 416"/>
              <a:gd name="T93" fmla="*/ 235 h 257"/>
              <a:gd name="T94" fmla="*/ 298 w 416"/>
              <a:gd name="T95" fmla="*/ 183 h 257"/>
              <a:gd name="T96" fmla="*/ 259 w 416"/>
              <a:gd name="T97" fmla="*/ 131 h 257"/>
              <a:gd name="T98" fmla="*/ 317 w 416"/>
              <a:gd name="T99" fmla="*/ 170 h 257"/>
              <a:gd name="T100" fmla="*/ 330 w 416"/>
              <a:gd name="T101" fmla="*/ 131 h 257"/>
              <a:gd name="T102" fmla="*/ 278 w 416"/>
              <a:gd name="T103" fmla="*/ 138 h 257"/>
              <a:gd name="T104" fmla="*/ 259 w 416"/>
              <a:gd name="T105" fmla="*/ 151 h 257"/>
              <a:gd name="T106" fmla="*/ 246 w 416"/>
              <a:gd name="T107" fmla="*/ 131 h 257"/>
              <a:gd name="T108" fmla="*/ 155 w 416"/>
              <a:gd name="T109" fmla="*/ 99 h 257"/>
              <a:gd name="T110" fmla="*/ 285 w 416"/>
              <a:gd name="T111" fmla="*/ 99 h 257"/>
              <a:gd name="T112" fmla="*/ 343 w 416"/>
              <a:gd name="T113" fmla="*/ 131 h 257"/>
              <a:gd name="T114" fmla="*/ 401 w 416"/>
              <a:gd name="T115" fmla="*/ 163 h 257"/>
              <a:gd name="T116" fmla="*/ 414 w 416"/>
              <a:gd name="T117" fmla="*/ 183 h 257"/>
              <a:gd name="T118" fmla="*/ 350 w 416"/>
              <a:gd name="T119" fmla="*/ 202 h 257"/>
              <a:gd name="T120" fmla="*/ 291 w 416"/>
              <a:gd name="T121" fmla="*/ 222 h 2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16"/>
              <a:gd name="T184" fmla="*/ 0 h 257"/>
              <a:gd name="T185" fmla="*/ 416 w 416"/>
              <a:gd name="T186" fmla="*/ 257 h 2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16" h="257">
                <a:moveTo>
                  <a:pt x="0" y="40"/>
                </a:moveTo>
                <a:cubicBezTo>
                  <a:pt x="7" y="38"/>
                  <a:pt x="13" y="33"/>
                  <a:pt x="20" y="34"/>
                </a:cubicBezTo>
                <a:cubicBezTo>
                  <a:pt x="41" y="38"/>
                  <a:pt x="48" y="65"/>
                  <a:pt x="45" y="66"/>
                </a:cubicBezTo>
                <a:cubicBezTo>
                  <a:pt x="36" y="69"/>
                  <a:pt x="28" y="57"/>
                  <a:pt x="20" y="53"/>
                </a:cubicBezTo>
                <a:cubicBezTo>
                  <a:pt x="1" y="0"/>
                  <a:pt x="74" y="37"/>
                  <a:pt x="104" y="47"/>
                </a:cubicBezTo>
                <a:cubicBezTo>
                  <a:pt x="102" y="58"/>
                  <a:pt x="103" y="70"/>
                  <a:pt x="97" y="79"/>
                </a:cubicBezTo>
                <a:cubicBezTo>
                  <a:pt x="93" y="85"/>
                  <a:pt x="75" y="92"/>
                  <a:pt x="78" y="86"/>
                </a:cubicBezTo>
                <a:cubicBezTo>
                  <a:pt x="83" y="76"/>
                  <a:pt x="95" y="73"/>
                  <a:pt x="104" y="66"/>
                </a:cubicBezTo>
                <a:cubicBezTo>
                  <a:pt x="115" y="68"/>
                  <a:pt x="128" y="65"/>
                  <a:pt x="136" y="73"/>
                </a:cubicBezTo>
                <a:cubicBezTo>
                  <a:pt x="152" y="89"/>
                  <a:pt x="121" y="95"/>
                  <a:pt x="110" y="99"/>
                </a:cubicBezTo>
                <a:cubicBezTo>
                  <a:pt x="150" y="111"/>
                  <a:pt x="130" y="123"/>
                  <a:pt x="104" y="131"/>
                </a:cubicBezTo>
                <a:cubicBezTo>
                  <a:pt x="137" y="108"/>
                  <a:pt x="148" y="128"/>
                  <a:pt x="181" y="144"/>
                </a:cubicBezTo>
                <a:cubicBezTo>
                  <a:pt x="177" y="138"/>
                  <a:pt x="165" y="132"/>
                  <a:pt x="168" y="125"/>
                </a:cubicBezTo>
                <a:cubicBezTo>
                  <a:pt x="177" y="102"/>
                  <a:pt x="201" y="114"/>
                  <a:pt x="214" y="118"/>
                </a:cubicBezTo>
                <a:cubicBezTo>
                  <a:pt x="241" y="137"/>
                  <a:pt x="279" y="130"/>
                  <a:pt x="240" y="157"/>
                </a:cubicBezTo>
                <a:cubicBezTo>
                  <a:pt x="213" y="140"/>
                  <a:pt x="192" y="124"/>
                  <a:pt x="162" y="112"/>
                </a:cubicBezTo>
                <a:cubicBezTo>
                  <a:pt x="155" y="105"/>
                  <a:pt x="142" y="101"/>
                  <a:pt x="142" y="92"/>
                </a:cubicBezTo>
                <a:cubicBezTo>
                  <a:pt x="142" y="85"/>
                  <a:pt x="156" y="95"/>
                  <a:pt x="162" y="99"/>
                </a:cubicBezTo>
                <a:cubicBezTo>
                  <a:pt x="169" y="104"/>
                  <a:pt x="174" y="113"/>
                  <a:pt x="181" y="118"/>
                </a:cubicBezTo>
                <a:cubicBezTo>
                  <a:pt x="202" y="133"/>
                  <a:pt x="230" y="146"/>
                  <a:pt x="253" y="157"/>
                </a:cubicBezTo>
                <a:cubicBezTo>
                  <a:pt x="284" y="206"/>
                  <a:pt x="254" y="148"/>
                  <a:pt x="233" y="170"/>
                </a:cubicBezTo>
                <a:cubicBezTo>
                  <a:pt x="227" y="177"/>
                  <a:pt x="247" y="182"/>
                  <a:pt x="253" y="189"/>
                </a:cubicBezTo>
                <a:cubicBezTo>
                  <a:pt x="276" y="217"/>
                  <a:pt x="251" y="205"/>
                  <a:pt x="285" y="215"/>
                </a:cubicBezTo>
                <a:cubicBezTo>
                  <a:pt x="323" y="255"/>
                  <a:pt x="286" y="228"/>
                  <a:pt x="265" y="222"/>
                </a:cubicBezTo>
                <a:cubicBezTo>
                  <a:pt x="232" y="167"/>
                  <a:pt x="303" y="194"/>
                  <a:pt x="330" y="202"/>
                </a:cubicBezTo>
                <a:cubicBezTo>
                  <a:pt x="314" y="257"/>
                  <a:pt x="306" y="181"/>
                  <a:pt x="304" y="170"/>
                </a:cubicBezTo>
                <a:cubicBezTo>
                  <a:pt x="285" y="189"/>
                  <a:pt x="271" y="200"/>
                  <a:pt x="246" y="209"/>
                </a:cubicBezTo>
                <a:cubicBezTo>
                  <a:pt x="237" y="180"/>
                  <a:pt x="250" y="159"/>
                  <a:pt x="259" y="131"/>
                </a:cubicBezTo>
                <a:cubicBezTo>
                  <a:pt x="265" y="157"/>
                  <a:pt x="272" y="183"/>
                  <a:pt x="278" y="209"/>
                </a:cubicBezTo>
                <a:cubicBezTo>
                  <a:pt x="280" y="218"/>
                  <a:pt x="285" y="235"/>
                  <a:pt x="285" y="235"/>
                </a:cubicBezTo>
                <a:cubicBezTo>
                  <a:pt x="291" y="203"/>
                  <a:pt x="282" y="178"/>
                  <a:pt x="317" y="189"/>
                </a:cubicBezTo>
                <a:cubicBezTo>
                  <a:pt x="328" y="187"/>
                  <a:pt x="343" y="192"/>
                  <a:pt x="350" y="183"/>
                </a:cubicBezTo>
                <a:cubicBezTo>
                  <a:pt x="363" y="166"/>
                  <a:pt x="319" y="157"/>
                  <a:pt x="317" y="157"/>
                </a:cubicBezTo>
                <a:cubicBezTo>
                  <a:pt x="297" y="186"/>
                  <a:pt x="297" y="197"/>
                  <a:pt x="265" y="176"/>
                </a:cubicBezTo>
                <a:cubicBezTo>
                  <a:pt x="263" y="146"/>
                  <a:pt x="271" y="114"/>
                  <a:pt x="259" y="86"/>
                </a:cubicBezTo>
                <a:cubicBezTo>
                  <a:pt x="254" y="75"/>
                  <a:pt x="246" y="107"/>
                  <a:pt x="240" y="118"/>
                </a:cubicBezTo>
                <a:cubicBezTo>
                  <a:pt x="215" y="164"/>
                  <a:pt x="239" y="126"/>
                  <a:pt x="214" y="163"/>
                </a:cubicBezTo>
                <a:cubicBezTo>
                  <a:pt x="196" y="134"/>
                  <a:pt x="185" y="106"/>
                  <a:pt x="175" y="73"/>
                </a:cubicBezTo>
                <a:cubicBezTo>
                  <a:pt x="160" y="95"/>
                  <a:pt x="162" y="110"/>
                  <a:pt x="136" y="118"/>
                </a:cubicBezTo>
                <a:cubicBezTo>
                  <a:pt x="109" y="112"/>
                  <a:pt x="92" y="99"/>
                  <a:pt x="65" y="92"/>
                </a:cubicBezTo>
                <a:cubicBezTo>
                  <a:pt x="45" y="79"/>
                  <a:pt x="26" y="73"/>
                  <a:pt x="7" y="60"/>
                </a:cubicBezTo>
                <a:cubicBezTo>
                  <a:pt x="77" y="45"/>
                  <a:pt x="119" y="65"/>
                  <a:pt x="181" y="79"/>
                </a:cubicBezTo>
                <a:cubicBezTo>
                  <a:pt x="215" y="96"/>
                  <a:pt x="237" y="112"/>
                  <a:pt x="259" y="144"/>
                </a:cubicBezTo>
                <a:cubicBezTo>
                  <a:pt x="275" y="196"/>
                  <a:pt x="314" y="200"/>
                  <a:pt x="363" y="209"/>
                </a:cubicBezTo>
                <a:cubicBezTo>
                  <a:pt x="369" y="213"/>
                  <a:pt x="379" y="215"/>
                  <a:pt x="382" y="222"/>
                </a:cubicBezTo>
                <a:cubicBezTo>
                  <a:pt x="384" y="228"/>
                  <a:pt x="382" y="240"/>
                  <a:pt x="375" y="241"/>
                </a:cubicBezTo>
                <a:cubicBezTo>
                  <a:pt x="354" y="245"/>
                  <a:pt x="332" y="237"/>
                  <a:pt x="311" y="235"/>
                </a:cubicBezTo>
                <a:cubicBezTo>
                  <a:pt x="328" y="210"/>
                  <a:pt x="330" y="193"/>
                  <a:pt x="298" y="183"/>
                </a:cubicBezTo>
                <a:cubicBezTo>
                  <a:pt x="275" y="168"/>
                  <a:pt x="267" y="158"/>
                  <a:pt x="259" y="131"/>
                </a:cubicBezTo>
                <a:cubicBezTo>
                  <a:pt x="307" y="116"/>
                  <a:pt x="305" y="132"/>
                  <a:pt x="317" y="170"/>
                </a:cubicBezTo>
                <a:cubicBezTo>
                  <a:pt x="392" y="159"/>
                  <a:pt x="357" y="173"/>
                  <a:pt x="330" y="131"/>
                </a:cubicBezTo>
                <a:cubicBezTo>
                  <a:pt x="313" y="133"/>
                  <a:pt x="295" y="133"/>
                  <a:pt x="278" y="138"/>
                </a:cubicBezTo>
                <a:cubicBezTo>
                  <a:pt x="271" y="140"/>
                  <a:pt x="266" y="153"/>
                  <a:pt x="259" y="151"/>
                </a:cubicBezTo>
                <a:cubicBezTo>
                  <a:pt x="251" y="149"/>
                  <a:pt x="252" y="136"/>
                  <a:pt x="246" y="131"/>
                </a:cubicBezTo>
                <a:cubicBezTo>
                  <a:pt x="233" y="120"/>
                  <a:pt x="171" y="102"/>
                  <a:pt x="155" y="99"/>
                </a:cubicBezTo>
                <a:cubicBezTo>
                  <a:pt x="205" y="86"/>
                  <a:pt x="209" y="81"/>
                  <a:pt x="285" y="99"/>
                </a:cubicBezTo>
                <a:cubicBezTo>
                  <a:pt x="307" y="104"/>
                  <a:pt x="322" y="124"/>
                  <a:pt x="343" y="131"/>
                </a:cubicBezTo>
                <a:cubicBezTo>
                  <a:pt x="362" y="143"/>
                  <a:pt x="382" y="151"/>
                  <a:pt x="401" y="163"/>
                </a:cubicBezTo>
                <a:cubicBezTo>
                  <a:pt x="405" y="170"/>
                  <a:pt x="416" y="175"/>
                  <a:pt x="414" y="183"/>
                </a:cubicBezTo>
                <a:cubicBezTo>
                  <a:pt x="414" y="185"/>
                  <a:pt x="354" y="201"/>
                  <a:pt x="350" y="202"/>
                </a:cubicBezTo>
                <a:cubicBezTo>
                  <a:pt x="328" y="216"/>
                  <a:pt x="317" y="222"/>
                  <a:pt x="291" y="22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7543800" y="2362200"/>
            <a:ext cx="15240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3505200" y="1447800"/>
            <a:ext cx="17526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6324600" y="1600200"/>
            <a:ext cx="76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4572000" y="1143000"/>
            <a:ext cx="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219200" y="1066804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Tricuspid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971800" y="1981204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Pulmonic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810000" y="1524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/>
              <a:t>Pulmonary capillaries </a:t>
            </a:r>
            <a:r>
              <a:rPr lang="en-US" dirty="0">
                <a:solidFill>
                  <a:srgbClr val="3333CC"/>
                </a:solidFill>
              </a:rPr>
              <a:t>(edema)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486400" y="2057404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Mitral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7391400" y="1066804"/>
            <a:ext cx="1600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Aortic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   Stenosis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286000" y="6324604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Resistance arterioles– decreased SVR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2438402" y="2971804"/>
            <a:ext cx="4495800" cy="2169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/>
              <a:t>Aortic stenosis with increased cardiac output / arteriolar vasodilation: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CC33"/>
                </a:solidFill>
              </a:rPr>
              <a:t>Decreased SVR</a:t>
            </a:r>
            <a:r>
              <a:rPr lang="en-US" b="1" dirty="0">
                <a:solidFill>
                  <a:srgbClr val="33CC33"/>
                </a:solidFill>
                <a:sym typeface="Wingdings" pitchFamily="2" charset="2"/>
              </a:rPr>
              <a:t> Fall in systemic BP and / or increase in LV </a:t>
            </a:r>
            <a:r>
              <a:rPr lang="en-US" b="1" dirty="0" err="1">
                <a:solidFill>
                  <a:srgbClr val="33CC33"/>
                </a:solidFill>
                <a:sym typeface="Wingdings" pitchFamily="2" charset="2"/>
              </a:rPr>
              <a:t>intracavitary</a:t>
            </a:r>
            <a:r>
              <a:rPr lang="en-US" b="1" dirty="0">
                <a:solidFill>
                  <a:srgbClr val="33CC33"/>
                </a:solidFill>
                <a:sym typeface="Wingdings" pitchFamily="2" charset="2"/>
              </a:rPr>
              <a:t> pressure ischemia or LV failure</a:t>
            </a:r>
            <a:r>
              <a:rPr lang="en-US" dirty="0">
                <a:solidFill>
                  <a:srgbClr val="33CC33"/>
                </a:solidFill>
                <a:sym typeface="Wingdings" pitchFamily="2" charset="2"/>
              </a:rPr>
              <a:t>.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5667377" y="839788"/>
            <a:ext cx="1431925" cy="557212"/>
          </a:xfrm>
          <a:custGeom>
            <a:avLst/>
            <a:gdLst>
              <a:gd name="T0" fmla="*/ 22 w 902"/>
              <a:gd name="T1" fmla="*/ 112 h 351"/>
              <a:gd name="T2" fmla="*/ 61 w 902"/>
              <a:gd name="T3" fmla="*/ 92 h 351"/>
              <a:gd name="T4" fmla="*/ 138 w 902"/>
              <a:gd name="T5" fmla="*/ 66 h 351"/>
              <a:gd name="T6" fmla="*/ 158 w 902"/>
              <a:gd name="T7" fmla="*/ 53 h 351"/>
              <a:gd name="T8" fmla="*/ 287 w 902"/>
              <a:gd name="T9" fmla="*/ 41 h 351"/>
              <a:gd name="T10" fmla="*/ 598 w 902"/>
              <a:gd name="T11" fmla="*/ 66 h 351"/>
              <a:gd name="T12" fmla="*/ 760 w 902"/>
              <a:gd name="T13" fmla="*/ 112 h 351"/>
              <a:gd name="T14" fmla="*/ 811 w 902"/>
              <a:gd name="T15" fmla="*/ 170 h 351"/>
              <a:gd name="T16" fmla="*/ 850 w 902"/>
              <a:gd name="T17" fmla="*/ 196 h 351"/>
              <a:gd name="T18" fmla="*/ 876 w 902"/>
              <a:gd name="T19" fmla="*/ 280 h 351"/>
              <a:gd name="T20" fmla="*/ 896 w 902"/>
              <a:gd name="T21" fmla="*/ 286 h 351"/>
              <a:gd name="T22" fmla="*/ 896 w 902"/>
              <a:gd name="T23" fmla="*/ 351 h 3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2"/>
              <a:gd name="T37" fmla="*/ 0 h 351"/>
              <a:gd name="T38" fmla="*/ 902 w 902"/>
              <a:gd name="T39" fmla="*/ 351 h 3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2" h="351">
                <a:moveTo>
                  <a:pt x="22" y="112"/>
                </a:moveTo>
                <a:cubicBezTo>
                  <a:pt x="78" y="91"/>
                  <a:pt x="0" y="122"/>
                  <a:pt x="61" y="92"/>
                </a:cubicBezTo>
                <a:cubicBezTo>
                  <a:pt x="85" y="80"/>
                  <a:pt x="114" y="78"/>
                  <a:pt x="138" y="66"/>
                </a:cubicBezTo>
                <a:cubicBezTo>
                  <a:pt x="145" y="62"/>
                  <a:pt x="150" y="55"/>
                  <a:pt x="158" y="53"/>
                </a:cubicBezTo>
                <a:cubicBezTo>
                  <a:pt x="199" y="40"/>
                  <a:pt x="244" y="44"/>
                  <a:pt x="287" y="41"/>
                </a:cubicBezTo>
                <a:cubicBezTo>
                  <a:pt x="404" y="0"/>
                  <a:pt x="496" y="35"/>
                  <a:pt x="598" y="66"/>
                </a:cubicBezTo>
                <a:cubicBezTo>
                  <a:pt x="645" y="98"/>
                  <a:pt x="706" y="93"/>
                  <a:pt x="760" y="112"/>
                </a:cubicBezTo>
                <a:cubicBezTo>
                  <a:pt x="783" y="146"/>
                  <a:pt x="768" y="126"/>
                  <a:pt x="811" y="170"/>
                </a:cubicBezTo>
                <a:cubicBezTo>
                  <a:pt x="822" y="181"/>
                  <a:pt x="850" y="196"/>
                  <a:pt x="850" y="196"/>
                </a:cubicBezTo>
                <a:cubicBezTo>
                  <a:pt x="867" y="221"/>
                  <a:pt x="859" y="259"/>
                  <a:pt x="876" y="280"/>
                </a:cubicBezTo>
                <a:cubicBezTo>
                  <a:pt x="880" y="285"/>
                  <a:pt x="894" y="279"/>
                  <a:pt x="896" y="286"/>
                </a:cubicBezTo>
                <a:cubicBezTo>
                  <a:pt x="902" y="307"/>
                  <a:pt x="896" y="329"/>
                  <a:pt x="896" y="351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5640388" y="1766888"/>
            <a:ext cx="976312" cy="330200"/>
          </a:xfrm>
          <a:custGeom>
            <a:avLst/>
            <a:gdLst>
              <a:gd name="T0" fmla="*/ 0 w 615"/>
              <a:gd name="T1" fmla="*/ 0 h 208"/>
              <a:gd name="T2" fmla="*/ 52 w 615"/>
              <a:gd name="T3" fmla="*/ 52 h 208"/>
              <a:gd name="T4" fmla="*/ 97 w 615"/>
              <a:gd name="T5" fmla="*/ 97 h 208"/>
              <a:gd name="T6" fmla="*/ 136 w 615"/>
              <a:gd name="T7" fmla="*/ 110 h 208"/>
              <a:gd name="T8" fmla="*/ 291 w 615"/>
              <a:gd name="T9" fmla="*/ 155 h 208"/>
              <a:gd name="T10" fmla="*/ 414 w 615"/>
              <a:gd name="T11" fmla="*/ 181 h 208"/>
              <a:gd name="T12" fmla="*/ 615 w 615"/>
              <a:gd name="T13" fmla="*/ 162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208"/>
              <a:gd name="T23" fmla="*/ 615 w 615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208">
                <a:moveTo>
                  <a:pt x="0" y="0"/>
                </a:moveTo>
                <a:cubicBezTo>
                  <a:pt x="22" y="15"/>
                  <a:pt x="33" y="34"/>
                  <a:pt x="52" y="52"/>
                </a:cubicBezTo>
                <a:cubicBezTo>
                  <a:pt x="63" y="86"/>
                  <a:pt x="52" y="67"/>
                  <a:pt x="97" y="97"/>
                </a:cubicBezTo>
                <a:cubicBezTo>
                  <a:pt x="108" y="105"/>
                  <a:pt x="136" y="110"/>
                  <a:pt x="136" y="110"/>
                </a:cubicBezTo>
                <a:cubicBezTo>
                  <a:pt x="167" y="158"/>
                  <a:pt x="240" y="147"/>
                  <a:pt x="291" y="155"/>
                </a:cubicBezTo>
                <a:cubicBezTo>
                  <a:pt x="347" y="175"/>
                  <a:pt x="328" y="175"/>
                  <a:pt x="414" y="181"/>
                </a:cubicBezTo>
                <a:cubicBezTo>
                  <a:pt x="491" y="208"/>
                  <a:pt x="545" y="162"/>
                  <a:pt x="615" y="16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943600" y="152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</a:rPr>
              <a:t>LV failure / ischemia</a:t>
            </a:r>
          </a:p>
        </p:txBody>
      </p:sp>
    </p:spTree>
    <p:extLst>
      <p:ext uri="{BB962C8B-B14F-4D97-AF65-F5344CB8AC3E}">
        <p14:creationId xmlns:p14="http://schemas.microsoft.com/office/powerpoint/2010/main" xmlns="" val="19175645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57200"/>
            <a:ext cx="5562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Pharmacological management of symptoms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HF- treat with diuretics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AF-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-blockers, CCB to control HR,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Digoxin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also may be used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981200"/>
            <a:ext cx="55626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Pre- pregnancy intervention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Symptomatic severe AS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LVEF&lt;50%, severe LVH (PW&gt; 15mm)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TMT- symptoms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fallin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BP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Recent progression of AS</a:t>
            </a:r>
          </a:p>
          <a:p>
            <a:pPr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Aorta&gt; 50 MM (27.5mm/m2)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During Pregnancy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Severe symptomatic AS + refractory to medical therapy/ life threatening symptoms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 calcified valve may be subjected to BAV/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o.w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emergency AVR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5181600"/>
            <a:ext cx="5562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Delivery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Vaginal delivery + regional anesthesia in non-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LSCS 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Other </a:t>
            </a:r>
            <a:r>
              <a:rPr lang="en-US" sz="4000" dirty="0" err="1"/>
              <a:t>valvular</a:t>
            </a:r>
            <a:r>
              <a:rPr lang="en-US" sz="4000" dirty="0"/>
              <a:t> lesions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IN" sz="2000" dirty="0"/>
          </a:p>
          <a:p>
            <a:pPr>
              <a:buNone/>
            </a:pPr>
            <a:r>
              <a:rPr lang="en-IN" sz="2400" dirty="0"/>
              <a:t>Aortic regurgitation </a:t>
            </a:r>
          </a:p>
          <a:p>
            <a:r>
              <a:rPr lang="en-IN" sz="2000" dirty="0"/>
              <a:t>Well tolerated during pregnancy</a:t>
            </a:r>
          </a:p>
          <a:p>
            <a:r>
              <a:rPr lang="en-IN" sz="2000" dirty="0"/>
              <a:t>Normal fall in SVR improves the CO unless the regurgitation is severe</a:t>
            </a:r>
          </a:p>
          <a:p>
            <a:endParaRPr lang="en-IN" sz="2000" dirty="0"/>
          </a:p>
          <a:p>
            <a:pPr>
              <a:buNone/>
            </a:pPr>
            <a:r>
              <a:rPr lang="en-IN" sz="2400" dirty="0"/>
              <a:t>Tricuspid regurgitation </a:t>
            </a:r>
            <a:endParaRPr lang="en-IN" sz="2000" dirty="0"/>
          </a:p>
          <a:p>
            <a:r>
              <a:rPr lang="en-IN" sz="2000" dirty="0"/>
              <a:t>Isolated acquired TR (</a:t>
            </a:r>
            <a:r>
              <a:rPr lang="en-IN" sz="2000" dirty="0" err="1"/>
              <a:t>endocarditis</a:t>
            </a:r>
            <a:r>
              <a:rPr lang="en-IN" sz="2000" dirty="0"/>
              <a:t> or </a:t>
            </a:r>
            <a:r>
              <a:rPr lang="en-IN" sz="2000" dirty="0" err="1"/>
              <a:t>carcinoid</a:t>
            </a:r>
            <a:r>
              <a:rPr lang="en-IN" sz="2000" dirty="0"/>
              <a:t> syndrome) -- well tolerated during pregnancy</a:t>
            </a:r>
          </a:p>
          <a:p>
            <a:r>
              <a:rPr lang="en-IN" sz="2000" dirty="0"/>
              <a:t>The risk of </a:t>
            </a:r>
            <a:r>
              <a:rPr lang="en-IN" sz="2000" dirty="0">
                <a:solidFill>
                  <a:srgbClr val="C00000"/>
                </a:solidFill>
              </a:rPr>
              <a:t>diuretic-induced </a:t>
            </a:r>
            <a:r>
              <a:rPr lang="en-IN" sz="2000" dirty="0" err="1">
                <a:solidFill>
                  <a:srgbClr val="C00000"/>
                </a:solidFill>
              </a:rPr>
              <a:t>hypoperfusion</a:t>
            </a:r>
            <a:r>
              <a:rPr lang="en-IN" sz="2000" dirty="0">
                <a:solidFill>
                  <a:srgbClr val="C00000"/>
                </a:solidFill>
              </a:rPr>
              <a:t> </a:t>
            </a:r>
            <a:r>
              <a:rPr lang="en-IN" sz="2000" dirty="0"/>
              <a:t>may be increased </a:t>
            </a:r>
          </a:p>
          <a:p>
            <a:endParaRPr lang="en-IN" sz="2400" dirty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Congenital heart disease in pregnancy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ASD (OS)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543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Most common ACHD in pregnancy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Even large shunts well tolerated if PVR &lt; 3  WU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/>
              <a:t>Hemodynamically</a:t>
            </a:r>
            <a:r>
              <a:rPr lang="en-US" sz="2000" b="1" dirty="0"/>
              <a:t> sign. ASD should be closed prior to </a:t>
            </a:r>
            <a:r>
              <a:rPr lang="en-US" sz="2000" b="1" dirty="0" err="1"/>
              <a:t>pregn</a:t>
            </a:r>
            <a:r>
              <a:rPr lang="en-US" sz="2400" dirty="0"/>
              <a:t>.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7543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/>
              <a:t>Maternal risk</a:t>
            </a:r>
          </a:p>
          <a:p>
            <a:r>
              <a:rPr lang="en-US" sz="2000" b="1" dirty="0" err="1"/>
              <a:t>Thromboembolism</a:t>
            </a:r>
            <a:r>
              <a:rPr lang="en-US" sz="2000" b="1" dirty="0"/>
              <a:t> -- 5% </a:t>
            </a:r>
          </a:p>
          <a:p>
            <a:r>
              <a:rPr lang="en-US" sz="2000" b="1" dirty="0" err="1"/>
              <a:t>Atrial</a:t>
            </a:r>
            <a:r>
              <a:rPr lang="en-US" sz="2000" b="1" dirty="0"/>
              <a:t> Arrhythmias -5% in unrepaired ASD and repair after 30 yrs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7543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/>
              <a:t>Obstetric and fetal risk</a:t>
            </a:r>
          </a:p>
          <a:p>
            <a:r>
              <a:rPr lang="en-US" sz="2000" b="1" dirty="0"/>
              <a:t>Unrepaired ASD -  </a:t>
            </a:r>
            <a:r>
              <a:rPr lang="en-US" sz="2000" b="1" dirty="0" err="1"/>
              <a:t>Preeclampsia,IUGR</a:t>
            </a:r>
            <a:r>
              <a:rPr lang="en-US" sz="2000" b="1" dirty="0"/>
              <a:t>  3-4 % increased risk</a:t>
            </a:r>
          </a:p>
          <a:p>
            <a:r>
              <a:rPr lang="en-US" sz="2000" b="1" dirty="0"/>
              <a:t>Repaired ASD - No risk .  ASD in offspring -2.5 % risk 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486400"/>
            <a:ext cx="8534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Spontaneous vaginal delivery appropriate. PPH/Acute blood loss not tolerated </a:t>
            </a:r>
          </a:p>
          <a:p>
            <a:r>
              <a:rPr lang="en-US" sz="2000" b="1" dirty="0"/>
              <a:t>Careful monitoring while IV </a:t>
            </a:r>
            <a:r>
              <a:rPr lang="en-US" sz="2000" b="1" dirty="0" err="1"/>
              <a:t>cannulation</a:t>
            </a:r>
            <a:r>
              <a:rPr lang="en-US" sz="2000" b="1" dirty="0"/>
              <a:t>- Air </a:t>
            </a:r>
            <a:r>
              <a:rPr lang="en-US" sz="2000" b="1" dirty="0" err="1"/>
              <a:t>embolism,paradoxical</a:t>
            </a:r>
            <a:endParaRPr lang="en-US" sz="2000" b="1" dirty="0"/>
          </a:p>
          <a:p>
            <a:r>
              <a:rPr lang="en-US" sz="2000" b="1" dirty="0"/>
              <a:t>Pregnancy not an indication for prophylactic ASD/PFO closure</a:t>
            </a:r>
          </a:p>
          <a:p>
            <a:r>
              <a:rPr lang="en-US" sz="2000" b="1" dirty="0"/>
              <a:t>Antenatal Cardiac Follow up - 2 visits 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/>
              <a:t>Natriuretic</a:t>
            </a:r>
            <a:r>
              <a:rPr lang="en-US" sz="3600" dirty="0"/>
              <a:t> peptide in pregnancy-significance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63040"/>
          <a:ext cx="8305800" cy="62222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029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7736">
                <a:tc>
                  <a:txBody>
                    <a:bodyPr/>
                    <a:lstStyle/>
                    <a:p>
                      <a:r>
                        <a:rPr lang="en-US" sz="2000" b="1" dirty="0"/>
                        <a:t>ANP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Decreased</a:t>
                      </a:r>
                      <a:r>
                        <a:rPr lang="en-US" sz="2000" b="1" baseline="0" dirty="0"/>
                        <a:t> in 1st trimester</a:t>
                      </a:r>
                    </a:p>
                    <a:p>
                      <a:r>
                        <a:rPr lang="en-US" sz="2000" b="1" baseline="0" dirty="0"/>
                        <a:t>Same as non pregnant levels in 2nd and 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Increased levels in Pre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eclampsia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905">
                <a:tc>
                  <a:txBody>
                    <a:bodyPr/>
                    <a:lstStyle/>
                    <a:p>
                      <a:r>
                        <a:rPr lang="en-US" sz="2000" b="1" dirty="0"/>
                        <a:t>BNP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Progressive</a:t>
                      </a:r>
                      <a:r>
                        <a:rPr lang="en-US" sz="2000" b="1" baseline="0" dirty="0"/>
                        <a:t> increase</a:t>
                      </a:r>
                    </a:p>
                    <a:p>
                      <a:r>
                        <a:rPr lang="en-US" sz="2000" b="1" baseline="0" dirty="0"/>
                        <a:t>Twice the normal range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</a:t>
                      </a:r>
                      <a:r>
                        <a:rPr lang="en-US" sz="2000" b="1" baseline="0" dirty="0"/>
                        <a:t>d in Pre </a:t>
                      </a:r>
                      <a:r>
                        <a:rPr lang="en-US" sz="2000" b="1" baseline="0" dirty="0" err="1"/>
                        <a:t>eclampsia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1566">
                <a:tc>
                  <a:txBody>
                    <a:bodyPr/>
                    <a:lstStyle/>
                    <a:p>
                      <a:r>
                        <a:rPr lang="en-US" sz="2000" b="1" dirty="0"/>
                        <a:t>NT PRO BNP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 in 1st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dirty="0"/>
                        <a:t>and 2nd trimester</a:t>
                      </a:r>
                    </a:p>
                    <a:p>
                      <a:r>
                        <a:rPr lang="en-US" sz="2000" b="1" dirty="0"/>
                        <a:t>Decrease</a:t>
                      </a:r>
                      <a:r>
                        <a:rPr lang="en-US" sz="2000" b="1" baseline="0" dirty="0"/>
                        <a:t> in 3rd trimester</a:t>
                      </a:r>
                    </a:p>
                    <a:p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Non pregnant levels at term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levels at term in</a:t>
                      </a:r>
                    </a:p>
                    <a:p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1.Pre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</a:rPr>
                        <a:t>eclampsia</a:t>
                      </a:r>
                      <a:endParaRPr lang="en-US" sz="2000" b="1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2.Heart failure</a:t>
                      </a:r>
                    </a:p>
                    <a:p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3.CCHD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99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90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VSD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7620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Small </a:t>
            </a:r>
            <a:r>
              <a:rPr lang="en-US" sz="2000" b="1" dirty="0" err="1"/>
              <a:t>perimembranous</a:t>
            </a:r>
            <a:r>
              <a:rPr lang="en-US" sz="2000" b="1" dirty="0"/>
              <a:t> restrictive VSD- WHO class 2</a:t>
            </a:r>
          </a:p>
          <a:p>
            <a:endParaRPr lang="en-US" sz="2000" b="1" dirty="0"/>
          </a:p>
          <a:p>
            <a:r>
              <a:rPr lang="en-US" sz="2000" b="1" dirty="0"/>
              <a:t>Other VSD'S/VSD's with left heart dilatation- class 3</a:t>
            </a:r>
          </a:p>
          <a:p>
            <a:r>
              <a:rPr lang="en-US" sz="2000" b="1" dirty="0"/>
              <a:t>VSD with PAH- class 4</a:t>
            </a:r>
          </a:p>
          <a:p>
            <a:r>
              <a:rPr lang="en-US" sz="2000" b="1" dirty="0"/>
              <a:t>Preconception </a:t>
            </a:r>
            <a:r>
              <a:rPr lang="en-US" sz="2000" b="1" dirty="0" err="1"/>
              <a:t>counselling</a:t>
            </a:r>
            <a:r>
              <a:rPr lang="en-US" sz="2000" b="1" dirty="0"/>
              <a:t> accordingly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7620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err="1"/>
              <a:t>Hemodynamics</a:t>
            </a:r>
            <a:endParaRPr lang="en-US" sz="2000" b="1" u="sng" dirty="0"/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Antenatal: fall in SVR,PVR- does not alter degree of shunt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/>
              <a:t>Labour</a:t>
            </a:r>
            <a:r>
              <a:rPr lang="en-US" sz="2000" b="1" dirty="0"/>
              <a:t>: </a:t>
            </a:r>
            <a:r>
              <a:rPr lang="en-US" sz="2000" b="1" dirty="0" err="1"/>
              <a:t>Incr</a:t>
            </a:r>
            <a:r>
              <a:rPr lang="en-US" sz="2000" b="1" dirty="0"/>
              <a:t> in SVR            </a:t>
            </a:r>
            <a:r>
              <a:rPr lang="en-US" sz="2000" b="1" dirty="0" err="1"/>
              <a:t>Incr</a:t>
            </a:r>
            <a:r>
              <a:rPr lang="en-US" sz="2000" b="1" dirty="0"/>
              <a:t>  L to R shunt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Acute blood loss and </a:t>
            </a:r>
            <a:r>
              <a:rPr lang="en-US" sz="2000" b="1" dirty="0" err="1"/>
              <a:t>vasodilation</a:t>
            </a:r>
            <a:r>
              <a:rPr lang="en-US" sz="2000" b="1" dirty="0"/>
              <a:t> in delivery: Shunt reversal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Avoid Vasodilators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Vasoconstrictors(</a:t>
            </a:r>
            <a:r>
              <a:rPr lang="en-US" sz="2000" b="1" dirty="0" err="1"/>
              <a:t>Oxytocin</a:t>
            </a:r>
            <a:r>
              <a:rPr lang="en-US" sz="2000" b="1" dirty="0"/>
              <a:t>) well tolerated</a:t>
            </a:r>
            <a:endParaRPr lang="en-IN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49530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VSD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7772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/>
              <a:t>Maternal risk</a:t>
            </a:r>
          </a:p>
          <a:p>
            <a:r>
              <a:rPr lang="en-US" sz="2000" b="1" dirty="0"/>
              <a:t>Small VSD's- well tolerated</a:t>
            </a:r>
          </a:p>
          <a:p>
            <a:r>
              <a:rPr lang="en-US" sz="2000" b="1" dirty="0"/>
              <a:t>Corrected VSD's- Good prognosis</a:t>
            </a:r>
          </a:p>
          <a:p>
            <a:r>
              <a:rPr lang="en-US" sz="2000" b="1" dirty="0"/>
              <a:t>Progression of pulmonary vascular disease in pregnancy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7772400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/>
              <a:t>Obstetric and fetal risk</a:t>
            </a:r>
          </a:p>
          <a:p>
            <a:r>
              <a:rPr lang="en-US" sz="2000" b="1" dirty="0"/>
              <a:t>Preeclampsia-more than in general population</a:t>
            </a:r>
          </a:p>
          <a:p>
            <a:r>
              <a:rPr lang="en-US" sz="2000" b="1" dirty="0"/>
              <a:t>4-11 % inheritance risk in offspring</a:t>
            </a:r>
          </a:p>
          <a:p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953000"/>
            <a:ext cx="7848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Follow up : 2 visits</a:t>
            </a:r>
          </a:p>
          <a:p>
            <a:r>
              <a:rPr lang="en-US" sz="2000" b="1" dirty="0"/>
              <a:t>Spontaneous vaginal delivery appropriate</a:t>
            </a:r>
          </a:p>
          <a:p>
            <a:r>
              <a:rPr lang="en-US" sz="2000" b="1" dirty="0"/>
              <a:t>IE Prophylaxis -RECOMMENDED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AVSD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239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Repaired AVSD - Class 2</a:t>
            </a:r>
          </a:p>
          <a:p>
            <a:r>
              <a:rPr lang="en-US" sz="2000" b="1" dirty="0"/>
              <a:t>Residual AV valve regurgitation -Class 3</a:t>
            </a:r>
          </a:p>
          <a:p>
            <a:r>
              <a:rPr lang="en-US" sz="2000" b="1" dirty="0"/>
              <a:t>AVSD with PAH - Class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200400"/>
            <a:ext cx="7239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Maternal risk</a:t>
            </a:r>
          </a:p>
          <a:p>
            <a:r>
              <a:rPr lang="en-US" b="1" dirty="0" err="1"/>
              <a:t>Atrial</a:t>
            </a:r>
            <a:r>
              <a:rPr lang="en-US" b="1" dirty="0"/>
              <a:t> arrhythmias</a:t>
            </a:r>
          </a:p>
          <a:p>
            <a:r>
              <a:rPr lang="en-US" b="1" dirty="0"/>
              <a:t>Paradoxical embolism</a:t>
            </a:r>
          </a:p>
          <a:p>
            <a:r>
              <a:rPr lang="en-US" b="1" dirty="0"/>
              <a:t>Worsening of AV valve regurgitation</a:t>
            </a:r>
          </a:p>
          <a:p>
            <a:r>
              <a:rPr lang="en-US" b="1" dirty="0"/>
              <a:t>Heart failure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800600"/>
            <a:ext cx="7239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Obstetric and fetal risk</a:t>
            </a:r>
          </a:p>
          <a:p>
            <a:r>
              <a:rPr lang="en-US" b="1" dirty="0"/>
              <a:t>Pre </a:t>
            </a:r>
            <a:r>
              <a:rPr lang="en-US" b="1" dirty="0" err="1"/>
              <a:t>elampsia</a:t>
            </a:r>
            <a:endParaRPr lang="en-US" b="1" dirty="0"/>
          </a:p>
          <a:p>
            <a:r>
              <a:rPr lang="en-US" b="1" dirty="0"/>
              <a:t>6 % increased risk of complex congenital heart disease and mortality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943601"/>
            <a:ext cx="7239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Spontaneous vaginal delivery appropriate</a:t>
            </a:r>
          </a:p>
          <a:p>
            <a:r>
              <a:rPr lang="en-US" b="1" dirty="0"/>
              <a:t>IE prophylaxis recommended</a:t>
            </a:r>
          </a:p>
          <a:p>
            <a:r>
              <a:rPr lang="en-US" b="1" dirty="0"/>
              <a:t>Follow up in each trimester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Pulmonary </a:t>
            </a:r>
            <a:r>
              <a:rPr lang="en-US" dirty="0" err="1"/>
              <a:t>stenosis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Relatively well tolerated if the right ventricular pressure is less than 70% of systemic pressure</a:t>
            </a:r>
          </a:p>
          <a:p>
            <a:r>
              <a:rPr lang="en-IN" dirty="0"/>
              <a:t>Right  ventricular failure </a:t>
            </a:r>
          </a:p>
          <a:p>
            <a:r>
              <a:rPr lang="en-IN" dirty="0"/>
              <a:t>Arrhythmias</a:t>
            </a:r>
          </a:p>
          <a:p>
            <a:r>
              <a:rPr lang="en-IN" dirty="0"/>
              <a:t>Balloon  </a:t>
            </a:r>
            <a:r>
              <a:rPr lang="en-IN" dirty="0" err="1"/>
              <a:t>valvuloplasty</a:t>
            </a:r>
            <a:r>
              <a:rPr lang="en-IN" dirty="0"/>
              <a:t>  if PG&gt;64</a:t>
            </a:r>
          </a:p>
          <a:p>
            <a:r>
              <a:rPr lang="en-IN" dirty="0"/>
              <a:t>CS- severe PS and in NYHA class III/IV despite OMT</a:t>
            </a: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Ebstein's</a:t>
            </a:r>
            <a:r>
              <a:rPr lang="en-US" dirty="0"/>
              <a:t> anomaly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err="1"/>
              <a:t>Hemodynamics</a:t>
            </a:r>
            <a:r>
              <a:rPr lang="en-US" sz="2400" dirty="0"/>
              <a:t> depend on TR </a:t>
            </a:r>
            <a:r>
              <a:rPr lang="en-US" sz="2400" dirty="0" err="1"/>
              <a:t>severity,cyanosis</a:t>
            </a:r>
            <a:endParaRPr lang="en-US" sz="2400" dirty="0"/>
          </a:p>
          <a:p>
            <a:r>
              <a:rPr lang="en-US" sz="2400" dirty="0" err="1"/>
              <a:t>Ebstein</a:t>
            </a:r>
            <a:r>
              <a:rPr lang="en-US" sz="2400" dirty="0"/>
              <a:t> anomaly without </a:t>
            </a:r>
            <a:r>
              <a:rPr lang="en-US" sz="2400" dirty="0" err="1"/>
              <a:t>cyanosis,CHF</a:t>
            </a:r>
            <a:r>
              <a:rPr lang="en-US" sz="2400" dirty="0"/>
              <a:t>- class 2</a:t>
            </a:r>
          </a:p>
          <a:p>
            <a:r>
              <a:rPr lang="en-US" sz="2400" u="sng" dirty="0"/>
              <a:t>Maternal risk</a:t>
            </a:r>
          </a:p>
          <a:p>
            <a:pPr>
              <a:buNone/>
            </a:pPr>
            <a:r>
              <a:rPr lang="en-US" sz="2400" dirty="0"/>
              <a:t>           RV </a:t>
            </a:r>
            <a:r>
              <a:rPr lang="en-US" sz="2400" dirty="0" err="1"/>
              <a:t>dysfunction,Heart</a:t>
            </a:r>
            <a:r>
              <a:rPr lang="en-US" sz="2400" dirty="0"/>
              <a:t> failure</a:t>
            </a:r>
          </a:p>
          <a:p>
            <a:pPr>
              <a:buNone/>
            </a:pPr>
            <a:r>
              <a:rPr lang="en-US" sz="2400" dirty="0"/>
              <a:t>           Pre excitation arrhythmias</a:t>
            </a:r>
          </a:p>
          <a:p>
            <a:pPr>
              <a:buNone/>
            </a:pPr>
            <a:r>
              <a:rPr lang="en-US" sz="2400" dirty="0"/>
              <a:t>           Paradoxical embolism</a:t>
            </a:r>
          </a:p>
          <a:p>
            <a:pPr>
              <a:buNone/>
            </a:pPr>
            <a:r>
              <a:rPr lang="en-US" sz="2400" dirty="0"/>
              <a:t>           Shunt reversal(with fall  in SVR)</a:t>
            </a:r>
          </a:p>
          <a:p>
            <a:r>
              <a:rPr lang="en-US" sz="2400" dirty="0"/>
              <a:t>Usually tolerates pregnancy well</a:t>
            </a:r>
          </a:p>
          <a:p>
            <a:r>
              <a:rPr lang="en-US" sz="2400" dirty="0"/>
              <a:t>Spontaneous vaginal delivery preferred</a:t>
            </a:r>
          </a:p>
          <a:p>
            <a:r>
              <a:rPr lang="en-US" sz="2400" dirty="0"/>
              <a:t>CS :If RV function deteriorates in pregnancy</a:t>
            </a:r>
          </a:p>
          <a:p>
            <a:r>
              <a:rPr lang="en-US" sz="2400" dirty="0"/>
              <a:t>Fetal risk: </a:t>
            </a:r>
            <a:r>
              <a:rPr lang="en-US" sz="2400" dirty="0" err="1"/>
              <a:t>Incr</a:t>
            </a:r>
            <a:r>
              <a:rPr lang="en-US" sz="2400" dirty="0"/>
              <a:t> -</a:t>
            </a:r>
            <a:r>
              <a:rPr lang="en-US" sz="2400" dirty="0" err="1"/>
              <a:t>prematurity,CHD</a:t>
            </a:r>
            <a:endParaRPr lang="en-US" sz="24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            </a:t>
            </a:r>
            <a:endParaRPr lang="en-IN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200" dirty="0"/>
              <a:t>Congenitally corrected transposition of the great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400" dirty="0"/>
              <a:t>Isolated CC TGA WHO  class III </a:t>
            </a:r>
          </a:p>
          <a:p>
            <a:r>
              <a:rPr lang="en-US" sz="2400" dirty="0"/>
              <a:t>Pregnancy well tolerated</a:t>
            </a:r>
            <a:endParaRPr lang="en-IN" sz="2400" dirty="0"/>
          </a:p>
          <a:p>
            <a:r>
              <a:rPr lang="en-IN" sz="2400" dirty="0"/>
              <a:t>Pre -disposed to developing </a:t>
            </a:r>
            <a:r>
              <a:rPr lang="en-IN" sz="2400" b="1" u="sng" dirty="0"/>
              <a:t>AV block</a:t>
            </a:r>
          </a:p>
          <a:p>
            <a:r>
              <a:rPr lang="en-IN" sz="2400" dirty="0"/>
              <a:t>B-blockers must be used with extreme  caution.</a:t>
            </a:r>
          </a:p>
          <a:p>
            <a:r>
              <a:rPr lang="en-IN" sz="2400" dirty="0"/>
              <a:t>An irreversible decline in RV function has been described in 10%</a:t>
            </a:r>
          </a:p>
          <a:p>
            <a:pPr>
              <a:buNone/>
            </a:pPr>
            <a:r>
              <a:rPr lang="en-IN" sz="2400" u="sng" dirty="0"/>
              <a:t>Class 4 if</a:t>
            </a:r>
          </a:p>
          <a:p>
            <a:r>
              <a:rPr lang="en-IN" sz="2400" dirty="0"/>
              <a:t>NYHA III or IV, </a:t>
            </a:r>
          </a:p>
          <a:p>
            <a:r>
              <a:rPr lang="en-IN" sz="2400" dirty="0"/>
              <a:t>EF &lt; 40%</a:t>
            </a:r>
          </a:p>
          <a:p>
            <a:r>
              <a:rPr lang="en-IN" sz="2400" dirty="0"/>
              <a:t>severe TR 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4905153"/>
            <a:ext cx="33528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dirty="0"/>
              <a:t>Systemic RV dysfunction</a:t>
            </a:r>
          </a:p>
          <a:p>
            <a:r>
              <a:rPr lang="en-IN" sz="2400" dirty="0"/>
              <a:t>Systemic AV valve regurgitation</a:t>
            </a:r>
          </a:p>
          <a:p>
            <a:r>
              <a:rPr lang="en-IN" sz="2400" dirty="0"/>
              <a:t>AV block</a:t>
            </a:r>
          </a:p>
          <a:p>
            <a:r>
              <a:rPr lang="en-IN" sz="2400" dirty="0"/>
              <a:t>Atrial arrhythmias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Tetralogy</a:t>
            </a:r>
            <a:r>
              <a:rPr lang="en-US" dirty="0"/>
              <a:t> of </a:t>
            </a:r>
            <a:r>
              <a:rPr lang="en-US" dirty="0" err="1"/>
              <a:t>Fallot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IN" sz="5800" u="sng" dirty="0" err="1"/>
              <a:t>Hemodynamics</a:t>
            </a:r>
            <a:endParaRPr lang="en-IN" sz="5800" u="sng" dirty="0"/>
          </a:p>
          <a:p>
            <a:endParaRPr lang="en-IN" u="sng" dirty="0"/>
          </a:p>
          <a:p>
            <a:pPr marL="0" indent="0">
              <a:buNone/>
            </a:pPr>
            <a:r>
              <a:rPr lang="en-IN" sz="4500" dirty="0"/>
              <a:t>   (1)   Fall in SVR          Increase in R to L shunt</a:t>
            </a:r>
          </a:p>
          <a:p>
            <a:pPr marL="0" indent="0">
              <a:buNone/>
            </a:pPr>
            <a:r>
              <a:rPr lang="en-IN" sz="4500" dirty="0"/>
              <a:t>            Increase in maternal and </a:t>
            </a:r>
            <a:r>
              <a:rPr lang="en-IN" sz="4500" dirty="0" err="1"/>
              <a:t>fetal</a:t>
            </a:r>
            <a:r>
              <a:rPr lang="en-IN" sz="4500" dirty="0"/>
              <a:t> hypoxia</a:t>
            </a:r>
          </a:p>
          <a:p>
            <a:pPr marL="0" indent="0">
              <a:buNone/>
            </a:pPr>
            <a:r>
              <a:rPr lang="en-IN" sz="4500" dirty="0"/>
              <a:t>    (2) Hypoxia          Pulmonary vasoconstriction  </a:t>
            </a:r>
          </a:p>
          <a:p>
            <a:pPr marL="0" indent="0">
              <a:buNone/>
            </a:pPr>
            <a:r>
              <a:rPr lang="en-IN" sz="4500" dirty="0"/>
              <a:t>           Increase in R to L shunt</a:t>
            </a:r>
          </a:p>
          <a:p>
            <a:pPr marL="0" indent="0">
              <a:buNone/>
            </a:pPr>
            <a:r>
              <a:rPr lang="en-IN" sz="4500" dirty="0"/>
              <a:t>   </a:t>
            </a:r>
          </a:p>
          <a:p>
            <a:pPr marL="0" indent="0">
              <a:buNone/>
            </a:pPr>
            <a:r>
              <a:rPr lang="en-IN" sz="4500" dirty="0"/>
              <a:t>   (3)  Blood loss in labour         hypotension</a:t>
            </a:r>
          </a:p>
          <a:p>
            <a:pPr marL="0" indent="0">
              <a:buNone/>
            </a:pPr>
            <a:r>
              <a:rPr lang="en-IN" sz="4500" dirty="0"/>
              <a:t>          Worsens R to L shunt</a:t>
            </a:r>
          </a:p>
          <a:p>
            <a:pPr marL="0" indent="0">
              <a:buNone/>
            </a:pPr>
            <a:r>
              <a:rPr lang="en-IN" sz="4500" dirty="0"/>
              <a:t>   (4)  Associated AR, if </a:t>
            </a:r>
            <a:r>
              <a:rPr lang="en-IN" sz="4500" dirty="0" err="1"/>
              <a:t>present,worsens</a:t>
            </a:r>
            <a:r>
              <a:rPr lang="en-IN" sz="4500" dirty="0"/>
              <a:t> CHF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2514600"/>
            <a:ext cx="533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4419600"/>
            <a:ext cx="533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3276600"/>
            <a:ext cx="533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TOF-Complications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u="sng" dirty="0"/>
              <a:t>Pre repair </a:t>
            </a:r>
          </a:p>
          <a:p>
            <a:pPr lvl="1"/>
            <a:r>
              <a:rPr lang="en-IN" dirty="0"/>
              <a:t>Arrhythmias , heart failure , </a:t>
            </a:r>
            <a:r>
              <a:rPr lang="en-IN" dirty="0" err="1"/>
              <a:t>thrombo</a:t>
            </a:r>
            <a:r>
              <a:rPr lang="en-IN" dirty="0"/>
              <a:t>-embolism</a:t>
            </a:r>
          </a:p>
          <a:p>
            <a:pPr lvl="1"/>
            <a:r>
              <a:rPr lang="en-IN" dirty="0"/>
              <a:t>Progressive aortic root dilatation</a:t>
            </a:r>
          </a:p>
          <a:p>
            <a:pPr lvl="1"/>
            <a:r>
              <a:rPr lang="en-IN" dirty="0"/>
              <a:t>Endocarditis </a:t>
            </a:r>
          </a:p>
          <a:p>
            <a:r>
              <a:rPr lang="en-IN" u="sng" dirty="0"/>
              <a:t>Post repair </a:t>
            </a:r>
          </a:p>
          <a:p>
            <a:pPr lvl="1"/>
            <a:r>
              <a:rPr lang="en-IN" dirty="0"/>
              <a:t>Dysfunction of the right ventricle</a:t>
            </a:r>
          </a:p>
          <a:p>
            <a:pPr lvl="1"/>
            <a:r>
              <a:rPr lang="en-IN" dirty="0"/>
              <a:t>Moderate  to severe pulmonary regurgitation</a:t>
            </a:r>
          </a:p>
          <a:p>
            <a:pPr marL="228600" lvl="1">
              <a:spcBef>
                <a:spcPts val="1000"/>
              </a:spcBef>
            </a:pPr>
            <a:r>
              <a:rPr lang="en-IN" dirty="0"/>
              <a:t>Screening  for 22q11 deletion – 6 to 22 %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681665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Severe PR with RV dysfunction</a:t>
            </a:r>
          </a:p>
          <a:p>
            <a:pPr marL="0" indent="0">
              <a:buNone/>
            </a:pPr>
            <a:r>
              <a:rPr lang="en-IN" dirty="0"/>
              <a:t>            Follow up in every trimester</a:t>
            </a:r>
          </a:p>
          <a:p>
            <a:pPr marL="0" indent="0">
              <a:buNone/>
            </a:pPr>
            <a:r>
              <a:rPr lang="en-IN" dirty="0"/>
              <a:t>            Medical treatment </a:t>
            </a:r>
          </a:p>
          <a:p>
            <a:pPr marL="0" indent="0">
              <a:buNone/>
            </a:pPr>
            <a:r>
              <a:rPr lang="en-IN" dirty="0"/>
              <a:t>            If refractory-consider TPVI</a:t>
            </a:r>
          </a:p>
        </p:txBody>
      </p:sp>
    </p:spTree>
    <p:extLst>
      <p:ext uri="{BB962C8B-B14F-4D97-AF65-F5344CB8AC3E}">
        <p14:creationId xmlns:p14="http://schemas.microsoft.com/office/powerpoint/2010/main" xmlns="" val="34707950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Transposition of great arteries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N" sz="2800" dirty="0"/>
              <a:t>Post operative- WHO risk class III.</a:t>
            </a:r>
          </a:p>
          <a:p>
            <a:r>
              <a:rPr lang="en-IN" sz="2800" dirty="0" err="1"/>
              <a:t>Atrial</a:t>
            </a:r>
            <a:r>
              <a:rPr lang="en-IN" sz="2800" dirty="0"/>
              <a:t> baffle</a:t>
            </a:r>
          </a:p>
          <a:p>
            <a:pPr lvl="1"/>
            <a:r>
              <a:rPr lang="en-IN" dirty="0" err="1"/>
              <a:t>Atrial</a:t>
            </a:r>
            <a:r>
              <a:rPr lang="en-IN" dirty="0"/>
              <a:t> arrhythmia</a:t>
            </a:r>
          </a:p>
          <a:p>
            <a:pPr lvl="1"/>
            <a:r>
              <a:rPr lang="en-IN" dirty="0"/>
              <a:t>Severe impairment of RV function</a:t>
            </a:r>
          </a:p>
          <a:p>
            <a:r>
              <a:rPr lang="en-IN" sz="2800" dirty="0"/>
              <a:t>Great arterial  switch</a:t>
            </a:r>
          </a:p>
          <a:p>
            <a:pPr lvl="1"/>
            <a:r>
              <a:rPr lang="en-IN" dirty="0"/>
              <a:t>Obstruction</a:t>
            </a:r>
          </a:p>
          <a:p>
            <a:pPr lvl="1"/>
            <a:r>
              <a:rPr lang="en-IN" dirty="0"/>
              <a:t>Regurgitation</a:t>
            </a:r>
          </a:p>
          <a:p>
            <a:r>
              <a:rPr lang="en-IN" sz="2800" dirty="0" err="1"/>
              <a:t>Bradycardia</a:t>
            </a:r>
            <a:r>
              <a:rPr lang="en-IN" sz="2800" dirty="0"/>
              <a:t>  or </a:t>
            </a:r>
            <a:r>
              <a:rPr lang="en-IN" sz="2800" dirty="0" err="1"/>
              <a:t>junctional</a:t>
            </a:r>
            <a:r>
              <a:rPr lang="en-IN" sz="2800" dirty="0"/>
              <a:t> rhythm - b-blockers cautious </a:t>
            </a:r>
          </a:p>
          <a:p>
            <a:r>
              <a:rPr lang="en-IN" sz="2800" dirty="0"/>
              <a:t>An irreversible decline in RV function in 10%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47769</TotalTime>
  <Words>5265</Words>
  <Application>Microsoft Office PowerPoint</Application>
  <PresentationFormat>On-screen Show (4:3)</PresentationFormat>
  <Paragraphs>1248</Paragraphs>
  <Slides>165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165</vt:i4>
      </vt:variant>
    </vt:vector>
  </HeadingPairs>
  <TitlesOfParts>
    <vt:vector size="166" baseType="lpstr">
      <vt:lpstr>Office Theme</vt:lpstr>
      <vt:lpstr>HEART DISEASE IN PREGNANCY</vt:lpstr>
      <vt:lpstr>Topic outline</vt:lpstr>
      <vt:lpstr>Previous questions asked</vt:lpstr>
      <vt:lpstr>Introduction </vt:lpstr>
      <vt:lpstr>Cardiovascular changes in pregnancy</vt:lpstr>
      <vt:lpstr>Changes in blood volume</vt:lpstr>
      <vt:lpstr>Changes in blood volume</vt:lpstr>
      <vt:lpstr>Mechanism of      in blood volume</vt:lpstr>
      <vt:lpstr>Natriuretic peptide in pregnancy-significance</vt:lpstr>
      <vt:lpstr>Changes in hemodynamics</vt:lpstr>
      <vt:lpstr>Slide 11</vt:lpstr>
      <vt:lpstr>Percentage of change</vt:lpstr>
      <vt:lpstr>  </vt:lpstr>
      <vt:lpstr>Mechanism of decrease in SVR,BP</vt:lpstr>
      <vt:lpstr>Mechanisms of hypercoagulability</vt:lpstr>
      <vt:lpstr>Changes in labour </vt:lpstr>
      <vt:lpstr>Stages of labour</vt:lpstr>
      <vt:lpstr>Changes in C.O during labour</vt:lpstr>
      <vt:lpstr>Postpartum resolution</vt:lpstr>
      <vt:lpstr>Period of increase in cardiac output</vt:lpstr>
      <vt:lpstr>PHYSIOLOGICAL vs Pathological  in pregnancy</vt:lpstr>
      <vt:lpstr> Physiological findings</vt:lpstr>
      <vt:lpstr>Slide 23</vt:lpstr>
      <vt:lpstr>RISK STRATIFICATION OF HEART DISEASE IN PREGNANCY</vt:lpstr>
      <vt:lpstr>Risk stratification</vt:lpstr>
      <vt:lpstr>General rules</vt:lpstr>
      <vt:lpstr>CARPREG SCORE</vt:lpstr>
      <vt:lpstr>WHO Risk stratification</vt:lpstr>
      <vt:lpstr>WHO CLASS 1</vt:lpstr>
      <vt:lpstr>WHO  2</vt:lpstr>
      <vt:lpstr>WHO 2-3 (Individualised)</vt:lpstr>
      <vt:lpstr>WHO 3</vt:lpstr>
      <vt:lpstr>WHO 4 </vt:lpstr>
      <vt:lpstr>Slide 34</vt:lpstr>
      <vt:lpstr>General principles of obstetric care</vt:lpstr>
      <vt:lpstr>Induction of Labor </vt:lpstr>
      <vt:lpstr>Vaginal or Caesarean delivery</vt:lpstr>
      <vt:lpstr>CS can be considered in </vt:lpstr>
      <vt:lpstr>Labour</vt:lpstr>
      <vt:lpstr>Anaesthesia -Epidural preferred to spinal</vt:lpstr>
      <vt:lpstr>Mode of anaesthesia</vt:lpstr>
      <vt:lpstr>Management: Postpartum</vt:lpstr>
      <vt:lpstr>Preferred methods of MTP</vt:lpstr>
      <vt:lpstr>Pre conceptional counselling</vt:lpstr>
      <vt:lpstr>Siu et al -Predictors of neonatal outcome</vt:lpstr>
      <vt:lpstr> Off spring risk for congenital heart defects </vt:lpstr>
      <vt:lpstr>SPECIFIC LESIONS</vt:lpstr>
      <vt:lpstr>Pregnancy in PAH</vt:lpstr>
      <vt:lpstr>Effect of gestational hemodynamics on abnormal pulmonary hemodynamics</vt:lpstr>
      <vt:lpstr>Effect of abnormal pulmonary hemodynamics on gestational hemodynamics</vt:lpstr>
      <vt:lpstr>Eisenmenger syndr due to shunts</vt:lpstr>
      <vt:lpstr>During Labour</vt:lpstr>
      <vt:lpstr>Slide 53</vt:lpstr>
      <vt:lpstr>In short - 3 main concerns</vt:lpstr>
      <vt:lpstr>Clinical outcomes</vt:lpstr>
      <vt:lpstr>Slide 56</vt:lpstr>
      <vt:lpstr>RVSP v/s maternal outcome</vt:lpstr>
      <vt:lpstr>Type of PAH vs maternal outcome</vt:lpstr>
      <vt:lpstr>Fetal and neonatal outcome</vt:lpstr>
      <vt:lpstr>Antepartum management</vt:lpstr>
      <vt:lpstr>PAH specific therapy</vt:lpstr>
      <vt:lpstr>FDA drug risk category</vt:lpstr>
      <vt:lpstr>Mode of Delivery </vt:lpstr>
      <vt:lpstr>Postpartum</vt:lpstr>
      <vt:lpstr>VALVULAR HEART DISEASE  IN PREGNANCY</vt:lpstr>
      <vt:lpstr> MITRAL STENOSIS IN PREGNANCY </vt:lpstr>
      <vt:lpstr> Impact of cardiovascular changes in pregnancy in women with MS </vt:lpstr>
      <vt:lpstr>Fetal outcomes</vt:lpstr>
      <vt:lpstr>Antenatal follow up</vt:lpstr>
      <vt:lpstr> Preconception management of MS</vt:lpstr>
      <vt:lpstr>Slide 71</vt:lpstr>
      <vt:lpstr>FDA DRUG RISK CLASSIFICATION</vt:lpstr>
      <vt:lpstr>Slide 73</vt:lpstr>
      <vt:lpstr>Beta blockers</vt:lpstr>
      <vt:lpstr>Anticoagulation Strategies</vt:lpstr>
      <vt:lpstr>**</vt:lpstr>
      <vt:lpstr>Newer oral anticoagulants</vt:lpstr>
      <vt:lpstr>Why intervention/surgery prefered in 2nd trimester</vt:lpstr>
      <vt:lpstr>Mode of delivery and anesthesia in MS with pregnancy</vt:lpstr>
      <vt:lpstr>Postpartum follow up-MS</vt:lpstr>
      <vt:lpstr>MVP/MR in pregnancy</vt:lpstr>
      <vt:lpstr>MVP/MR in pregnancy</vt:lpstr>
      <vt:lpstr>MVP/MR in pregnancy</vt:lpstr>
      <vt:lpstr>AORTIC STENOSIS</vt:lpstr>
      <vt:lpstr>Slide 85</vt:lpstr>
      <vt:lpstr>Slide 86</vt:lpstr>
      <vt:lpstr>Other valvular lesions</vt:lpstr>
      <vt:lpstr>Congenital heart disease in pregnancy</vt:lpstr>
      <vt:lpstr>ASD (OS)</vt:lpstr>
      <vt:lpstr>VSD</vt:lpstr>
      <vt:lpstr>VSD</vt:lpstr>
      <vt:lpstr>AVSD</vt:lpstr>
      <vt:lpstr>Pulmonary stenosis</vt:lpstr>
      <vt:lpstr>Ebstein's anomaly</vt:lpstr>
      <vt:lpstr>Congenitally corrected transposition of the great arteries</vt:lpstr>
      <vt:lpstr>Tetralogy of Fallot</vt:lpstr>
      <vt:lpstr>TOF-Complications in pregnancy</vt:lpstr>
      <vt:lpstr>Slide 98</vt:lpstr>
      <vt:lpstr>Transposition of great arteries</vt:lpstr>
      <vt:lpstr>Fontan circulation</vt:lpstr>
      <vt:lpstr>Coarctation of the aorta -Complications in pregnancy</vt:lpstr>
      <vt:lpstr>Coarctation of the aorta</vt:lpstr>
      <vt:lpstr>Etiology of Aortic dilatation</vt:lpstr>
      <vt:lpstr>Slide 104</vt:lpstr>
      <vt:lpstr>Marfan syndrome,  Bicuspid aortic valve</vt:lpstr>
      <vt:lpstr>Surgery </vt:lpstr>
      <vt:lpstr>Arrhythmias in pregnancy</vt:lpstr>
      <vt:lpstr>Mechanisms of arrhythmia in pregnancy</vt:lpstr>
      <vt:lpstr>Antiarrhythmic drugs</vt:lpstr>
      <vt:lpstr>Supraventricular arrhythmias-AVNRT</vt:lpstr>
      <vt:lpstr>Accessory pathway </vt:lpstr>
      <vt:lpstr>Ventricular tachycardia</vt:lpstr>
      <vt:lpstr>Long QT syndrome</vt:lpstr>
      <vt:lpstr> VT with structural heart disease </vt:lpstr>
      <vt:lpstr>Slide 115</vt:lpstr>
      <vt:lpstr>PROSTHETIC VALVES </vt:lpstr>
      <vt:lpstr>Choice of prosthesis</vt:lpstr>
      <vt:lpstr>Treatment summary -ESC GUIDELINES</vt:lpstr>
      <vt:lpstr>Mode of delivery</vt:lpstr>
      <vt:lpstr>Heparin vs warfarin</vt:lpstr>
      <vt:lpstr>Slide 121</vt:lpstr>
      <vt:lpstr>Slide 122</vt:lpstr>
      <vt:lpstr>PERIPARTUM CARDIOMYOPATHY</vt:lpstr>
      <vt:lpstr>Definition </vt:lpstr>
      <vt:lpstr>Development of HF in PPCM</vt:lpstr>
      <vt:lpstr>Pathogenesis</vt:lpstr>
      <vt:lpstr>Slide 127</vt:lpstr>
      <vt:lpstr>Slide 128</vt:lpstr>
      <vt:lpstr>Risk factors</vt:lpstr>
      <vt:lpstr> Clinical presentation  </vt:lpstr>
      <vt:lpstr>Differential diagnosis</vt:lpstr>
      <vt:lpstr>Investigations</vt:lpstr>
      <vt:lpstr>PPCM- Management</vt:lpstr>
      <vt:lpstr>Management</vt:lpstr>
      <vt:lpstr>Bromocriptine –inhibits prolactin secretion</vt:lpstr>
      <vt:lpstr>ESC statement 2014 Treatment of HF in PPCM</vt:lpstr>
      <vt:lpstr>Slide 137</vt:lpstr>
      <vt:lpstr>Predictors of LV recovery</vt:lpstr>
      <vt:lpstr>Prognosis and relapse</vt:lpstr>
      <vt:lpstr>Period of mortality</vt:lpstr>
      <vt:lpstr>Slide 141</vt:lpstr>
      <vt:lpstr>Hypertrophic cardiomyopathy</vt:lpstr>
      <vt:lpstr>Hemodynamics - HCM with pregnancy</vt:lpstr>
      <vt:lpstr>Treatment</vt:lpstr>
      <vt:lpstr>Acute coronary syndromes in pregnancy</vt:lpstr>
      <vt:lpstr>Etiology of ACS in pregnancy</vt:lpstr>
      <vt:lpstr>ACS-management</vt:lpstr>
      <vt:lpstr>Antiplatelets in pregnancy</vt:lpstr>
      <vt:lpstr>Statins</vt:lpstr>
      <vt:lpstr>Lipid metabolism in pregnancy</vt:lpstr>
      <vt:lpstr>Antianginals </vt:lpstr>
      <vt:lpstr>P-SCAD -Pregnancy associated Spontaneous Coronary artery dissection</vt:lpstr>
      <vt:lpstr>Slide 153</vt:lpstr>
      <vt:lpstr>Slide 154</vt:lpstr>
      <vt:lpstr>Slide 155</vt:lpstr>
      <vt:lpstr>Slide 156</vt:lpstr>
      <vt:lpstr>Slide 157</vt:lpstr>
      <vt:lpstr>Slide 158</vt:lpstr>
      <vt:lpstr>APLA syndrome-treatment in pregnancy</vt:lpstr>
      <vt:lpstr>Pregnancy after cardiac transplant</vt:lpstr>
      <vt:lpstr> Pregnancy physiology and the heart transplant recipient </vt:lpstr>
      <vt:lpstr>Slide 162</vt:lpstr>
      <vt:lpstr>Take home message</vt:lpstr>
      <vt:lpstr>Take home message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outline</dc:title>
  <dc:creator>User</dc:creator>
  <cp:lastModifiedBy>user</cp:lastModifiedBy>
  <cp:revision>138</cp:revision>
  <dcterms:created xsi:type="dcterms:W3CDTF">2018-05-29T06:47:27Z</dcterms:created>
  <dcterms:modified xsi:type="dcterms:W3CDTF">2023-01-09T21:43:08Z</dcterms:modified>
</cp:coreProperties>
</file>