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306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5257800"/>
            <a:ext cx="5715000" cy="1600200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Dr </a:t>
            </a:r>
            <a:r>
              <a:rPr lang="en-IN" b="1" dirty="0" err="1">
                <a:solidFill>
                  <a:schemeClr val="tx1"/>
                </a:solidFill>
              </a:rPr>
              <a:t>Arun</a:t>
            </a:r>
            <a:r>
              <a:rPr lang="en-IN" b="1" dirty="0">
                <a:solidFill>
                  <a:schemeClr val="tx1"/>
                </a:solidFill>
              </a:rPr>
              <a:t> Jude Alphonse</a:t>
            </a:r>
          </a:p>
          <a:p>
            <a:r>
              <a:rPr lang="en-IN" b="1" dirty="0">
                <a:solidFill>
                  <a:schemeClr val="tx1"/>
                </a:solidFill>
              </a:rPr>
              <a:t>DM Cardiology Resident</a:t>
            </a:r>
          </a:p>
          <a:p>
            <a:r>
              <a:rPr lang="en-IN" b="1" dirty="0">
                <a:solidFill>
                  <a:schemeClr val="tx1"/>
                </a:solidFill>
              </a:rPr>
              <a:t>Govt TDMC </a:t>
            </a:r>
            <a:r>
              <a:rPr lang="en-IN" b="1" dirty="0" err="1">
                <a:solidFill>
                  <a:schemeClr val="tx1"/>
                </a:solidFill>
              </a:rPr>
              <a:t>Alappuzha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22530" name="Picture 2" descr="C:\Users\user\Desktop\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953000"/>
          </a:xfrm>
        </p:spPr>
        <p:txBody>
          <a:bodyPr/>
          <a:lstStyle/>
          <a:p>
            <a:r>
              <a:rPr lang="en-US" b="1" dirty="0"/>
              <a:t>Preload</a:t>
            </a:r>
            <a:r>
              <a:rPr lang="en-US" dirty="0"/>
              <a:t> – force that stretches the ventricular wall during diastole(EDV/EDP)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95600"/>
            <a:ext cx="60769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An increase in preload -leads to an increase in stroke volume (width of loop) because of the Frank-Starling mechanism. If </a:t>
            </a:r>
            <a:r>
              <a:rPr lang="en-IN" dirty="0" err="1"/>
              <a:t>afterload</a:t>
            </a:r>
            <a:r>
              <a:rPr lang="en-IN" dirty="0"/>
              <a:t> and </a:t>
            </a:r>
            <a:r>
              <a:rPr lang="en-IN" dirty="0" err="1"/>
              <a:t>inotropy</a:t>
            </a:r>
            <a:r>
              <a:rPr lang="en-IN" dirty="0"/>
              <a:t> do not change, then the end-systolic volume  will not change and the heart simply ejects all the extra blood that filled it.</a:t>
            </a:r>
          </a:p>
          <a:p>
            <a:endParaRPr lang="en-IN" dirty="0"/>
          </a:p>
          <a:p>
            <a:r>
              <a:rPr lang="en-IN" dirty="0"/>
              <a:t> However, increased stroke volume leads to an increase in cardiac output and arterial  pressure; therefore, the </a:t>
            </a:r>
            <a:r>
              <a:rPr lang="en-IN" dirty="0" err="1"/>
              <a:t>afterload</a:t>
            </a:r>
            <a:r>
              <a:rPr lang="en-IN" dirty="0"/>
              <a:t> on the ventricle increases. This partially offsets  the increased stroke volume by increasing the end-systolic volume. The reason for  this is that the increased </a:t>
            </a:r>
            <a:r>
              <a:rPr lang="en-IN" dirty="0" err="1"/>
              <a:t>afterload</a:t>
            </a:r>
            <a:r>
              <a:rPr lang="en-IN" dirty="0"/>
              <a:t> reduces the velocity of </a:t>
            </a:r>
            <a:r>
              <a:rPr lang="en-IN" dirty="0" err="1"/>
              <a:t>fiber</a:t>
            </a:r>
            <a:r>
              <a:rPr lang="en-IN" dirty="0"/>
              <a:t> shortening and therefore the ejection velocity</a:t>
            </a:r>
          </a:p>
          <a:p>
            <a:endParaRPr lang="en-IN" dirty="0"/>
          </a:p>
          <a:p>
            <a:r>
              <a:rPr lang="en-IN" dirty="0"/>
              <a:t>A decrease in preload  reduces stroke volume, but this reduction is partially offset by the decreased </a:t>
            </a:r>
            <a:r>
              <a:rPr lang="en-IN" dirty="0" err="1"/>
              <a:t>afterload</a:t>
            </a:r>
            <a:r>
              <a:rPr lang="en-IN" dirty="0"/>
              <a:t> (reduced aortic pressure) so that the end-systolic volume decreases slightly.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4050" y="1624806"/>
            <a:ext cx="52959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601199" y="274638"/>
            <a:ext cx="45719" cy="6397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r>
              <a:rPr lang="en-US" dirty="0" err="1"/>
              <a:t>Afterload</a:t>
            </a:r>
            <a:r>
              <a:rPr lang="en-US" dirty="0"/>
              <a:t> – load against which myocardial </a:t>
            </a:r>
            <a:r>
              <a:rPr lang="en-US" dirty="0" err="1"/>
              <a:t>fibres</a:t>
            </a:r>
            <a:r>
              <a:rPr lang="en-US" dirty="0"/>
              <a:t> shorten during systole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6686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2743200" cy="163036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8686800" cy="6096000"/>
          </a:xfrm>
        </p:spPr>
        <p:txBody>
          <a:bodyPr>
            <a:normAutofit fontScale="55000" lnSpcReduction="20000"/>
          </a:bodyPr>
          <a:lstStyle/>
          <a:p>
            <a:r>
              <a:rPr lang="en-IN" dirty="0"/>
              <a:t>If </a:t>
            </a:r>
            <a:r>
              <a:rPr lang="en-IN" dirty="0" err="1"/>
              <a:t>afterload</a:t>
            </a:r>
            <a:r>
              <a:rPr lang="en-IN" dirty="0"/>
              <a:t> is increased the stroke volume is reduced and the </a:t>
            </a:r>
            <a:r>
              <a:rPr lang="en-IN" dirty="0" err="1"/>
              <a:t>endsystolic</a:t>
            </a:r>
            <a:endParaRPr lang="en-IN" dirty="0"/>
          </a:p>
          <a:p>
            <a:pPr>
              <a:buNone/>
            </a:pPr>
            <a:r>
              <a:rPr lang="en-IN" dirty="0"/>
              <a:t>        volume increased. The increased end-systolic volume, however, leads to a</a:t>
            </a:r>
          </a:p>
          <a:p>
            <a:pPr>
              <a:buNone/>
            </a:pPr>
            <a:r>
              <a:rPr lang="en-IN" dirty="0"/>
              <a:t>       secondary increase in end-diastolic volume because more blood is left inside the</a:t>
            </a:r>
          </a:p>
          <a:p>
            <a:pPr>
              <a:buNone/>
            </a:pPr>
            <a:r>
              <a:rPr lang="en-IN" dirty="0"/>
              <a:t>       ventricle following ejection and this extra blood is added to the venous return, thereby</a:t>
            </a:r>
          </a:p>
          <a:p>
            <a:pPr>
              <a:buNone/>
            </a:pPr>
            <a:r>
              <a:rPr lang="en-IN" dirty="0"/>
              <a:t>       increasing ventricular filling. This secondary increase in preload enables the ventricle to   contract with greater force (Frank-Starling mechanism), which partially offsets the</a:t>
            </a:r>
          </a:p>
          <a:p>
            <a:pPr>
              <a:buNone/>
            </a:pPr>
            <a:r>
              <a:rPr lang="en-IN" dirty="0"/>
              <a:t>       reduction in stroke volume caused by the initial increase in </a:t>
            </a:r>
            <a:r>
              <a:rPr lang="en-IN" dirty="0" err="1"/>
              <a:t>afterload</a:t>
            </a:r>
            <a:r>
              <a:rPr lang="en-IN" dirty="0"/>
              <a:t>.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In a normal heart,-changes in aortic pressure have relatively little affect on stroke volume.</a:t>
            </a:r>
          </a:p>
          <a:p>
            <a:endParaRPr lang="en-US" dirty="0"/>
          </a:p>
          <a:p>
            <a:endParaRPr lang="en-IN" dirty="0"/>
          </a:p>
          <a:p>
            <a:r>
              <a:rPr lang="en-IN" dirty="0"/>
              <a:t>However, in heart failure patients in which the end-diastolic volume is already maximal,</a:t>
            </a:r>
          </a:p>
          <a:p>
            <a:pPr>
              <a:buNone/>
            </a:pPr>
            <a:r>
              <a:rPr lang="en-IN" dirty="0"/>
              <a:t>         an increase in aortic pressure may lead to a significant reduction in stroke volume.</a:t>
            </a:r>
          </a:p>
          <a:p>
            <a:pPr>
              <a:buNone/>
            </a:pPr>
            <a:r>
              <a:rPr lang="en-IN" dirty="0"/>
              <a:t>       If  </a:t>
            </a:r>
            <a:r>
              <a:rPr lang="en-IN" dirty="0" err="1"/>
              <a:t>afterload</a:t>
            </a:r>
            <a:r>
              <a:rPr lang="en-IN" dirty="0"/>
              <a:t> (aortic pressure) is reduced (green loop in figure), the opposite changes</a:t>
            </a:r>
          </a:p>
          <a:p>
            <a:pPr>
              <a:buNone/>
            </a:pPr>
            <a:r>
              <a:rPr lang="en-IN" dirty="0"/>
              <a:t>        occur - stroke volume increases due to the decrease in end-systolic volume,</a:t>
            </a:r>
          </a:p>
          <a:p>
            <a:pPr>
              <a:buNone/>
            </a:pPr>
            <a:r>
              <a:rPr lang="en-IN" dirty="0"/>
              <a:t>        accompanied by a smaller reduction in end-diastolic volume.- basis for giving</a:t>
            </a:r>
          </a:p>
          <a:p>
            <a:pPr>
              <a:buNone/>
            </a:pPr>
            <a:r>
              <a:rPr lang="en-IN" dirty="0"/>
              <a:t>        an arterial dilator to enhance cardiac output in heart failure patients.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Inotropy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IN" dirty="0"/>
              <a:t>Increased </a:t>
            </a:r>
            <a:r>
              <a:rPr lang="en-IN" dirty="0" err="1"/>
              <a:t>inotropy</a:t>
            </a:r>
            <a:r>
              <a:rPr lang="en-IN" dirty="0"/>
              <a:t> ( increases the slope and shifts the end-systolic  pressure-volume relationship (ESPVR) to the left, which permits the ventricle to generate  more pressure at a given LV volume. </a:t>
            </a:r>
          </a:p>
          <a:p>
            <a:endParaRPr lang="en-IN" dirty="0"/>
          </a:p>
          <a:p>
            <a:r>
              <a:rPr lang="en-IN" dirty="0"/>
              <a:t>Increased </a:t>
            </a:r>
            <a:r>
              <a:rPr lang="en-IN" dirty="0" err="1"/>
              <a:t>inotropy</a:t>
            </a:r>
            <a:r>
              <a:rPr lang="en-IN" dirty="0"/>
              <a:t> also increases the rate of pressure development and ejection velocity, which increases stroke volume and ejection   fraction, and decreases end-systolic volume </a:t>
            </a:r>
          </a:p>
          <a:p>
            <a:endParaRPr lang="en-IN" dirty="0"/>
          </a:p>
          <a:p>
            <a:r>
              <a:rPr lang="en-IN" dirty="0"/>
              <a:t>With less blood  remaining in the ventricle after ejection, the ventricle fills to a smaller end-diastolic volume during diastole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Increased cardiac output and arterial pressure increases ventricular </a:t>
            </a:r>
            <a:r>
              <a:rPr lang="en-IN" dirty="0" err="1"/>
              <a:t>afterload</a:t>
            </a:r>
            <a:r>
              <a:rPr lang="en-IN" dirty="0"/>
              <a:t>, which independently would increase </a:t>
            </a:r>
            <a:r>
              <a:rPr lang="en-IN" dirty="0" err="1"/>
              <a:t>endsystolic</a:t>
            </a:r>
            <a:r>
              <a:rPr lang="en-IN" dirty="0"/>
              <a:t> volume; however, the response to increased </a:t>
            </a:r>
            <a:r>
              <a:rPr lang="en-IN" dirty="0" err="1"/>
              <a:t>afterload</a:t>
            </a:r>
            <a:r>
              <a:rPr lang="en-IN" dirty="0"/>
              <a:t> is overshadowed by the </a:t>
            </a:r>
            <a:r>
              <a:rPr lang="en-IN" dirty="0" err="1"/>
              <a:t>inotropic</a:t>
            </a:r>
            <a:r>
              <a:rPr lang="en-IN" dirty="0"/>
              <a:t> effects on end-systolic volume and stroke volume. </a:t>
            </a:r>
          </a:p>
          <a:p>
            <a:endParaRPr lang="en-IN" dirty="0"/>
          </a:p>
          <a:p>
            <a:r>
              <a:rPr lang="en-IN" dirty="0"/>
              <a:t>A patient in acute heart  failure due to a loss of </a:t>
            </a:r>
            <a:r>
              <a:rPr lang="en-IN" dirty="0" err="1"/>
              <a:t>inotropy</a:t>
            </a:r>
            <a:r>
              <a:rPr lang="en-IN" dirty="0"/>
              <a:t> may be given a positive </a:t>
            </a:r>
            <a:r>
              <a:rPr lang="en-IN" dirty="0" err="1"/>
              <a:t>inotropic</a:t>
            </a:r>
            <a:r>
              <a:rPr lang="en-IN" dirty="0"/>
              <a:t> drug to increase stroke  volume and to reduce ventricular preload, both of with are beneficial. Decreasing </a:t>
            </a:r>
            <a:r>
              <a:rPr lang="en-IN" dirty="0" err="1"/>
              <a:t>inotropy</a:t>
            </a:r>
            <a:r>
              <a:rPr lang="en-IN" dirty="0"/>
              <a:t>  has the opposite effects - increases end-systolic volume  and decreases stroke volume and ejection fraction, accompanied by a small secondary increase in end-diastolic volume.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IN" b="1" dirty="0"/>
          </a:p>
        </p:txBody>
      </p:sp>
      <p:pic>
        <p:nvPicPr>
          <p:cNvPr id="4" name="Content Placeholder 3" descr="Cardiac cy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000" dirty="0"/>
              <a:t>During moderate, upright, whole body exercise (e.g., running, bicycling)-</a:t>
            </a:r>
          </a:p>
          <a:p>
            <a:pPr>
              <a:buNone/>
            </a:pPr>
            <a:r>
              <a:rPr lang="en-IN" sz="2000" dirty="0"/>
              <a:t>     increased    venous return to the heart by the muscle and respiratory pump systems - small increase in end-diastolic volume </a:t>
            </a:r>
          </a:p>
          <a:p>
            <a:r>
              <a:rPr lang="en-IN" sz="2000" dirty="0"/>
              <a:t>If heart rate increases to very high rates, reduced diastolic filling time can reduce </a:t>
            </a:r>
            <a:r>
              <a:rPr lang="en-IN" sz="2000" dirty="0" err="1"/>
              <a:t>enddiastolic</a:t>
            </a:r>
            <a:r>
              <a:rPr lang="en-IN" sz="2000" dirty="0"/>
              <a:t> volume.</a:t>
            </a:r>
          </a:p>
          <a:p>
            <a:r>
              <a:rPr lang="en-IN" sz="2000" dirty="0"/>
              <a:t> Sympathetic activation of the heart increases ventricular </a:t>
            </a:r>
            <a:r>
              <a:rPr lang="en-IN" sz="2000" dirty="0" err="1"/>
              <a:t>inotropy</a:t>
            </a:r>
            <a:r>
              <a:rPr lang="en-IN" sz="2000" dirty="0"/>
              <a:t>,</a:t>
            </a:r>
          </a:p>
          <a:p>
            <a:pPr>
              <a:buNone/>
            </a:pPr>
            <a:r>
              <a:rPr lang="en-IN" sz="2000" dirty="0"/>
              <a:t>       which decreases end-systolic volume. 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r>
              <a:rPr lang="en-IN" sz="2000" dirty="0"/>
              <a:t>   The increased </a:t>
            </a:r>
            <a:r>
              <a:rPr lang="en-IN" sz="2000" dirty="0" err="1"/>
              <a:t>inotropy</a:t>
            </a:r>
            <a:r>
              <a:rPr lang="en-IN" sz="2000" dirty="0"/>
              <a:t> accompanied by  enhanced venous return leads to an increase in stroke volume and ejection fraction,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r>
              <a:rPr lang="en-IN" sz="2000" dirty="0"/>
              <a:t>.</a:t>
            </a:r>
          </a:p>
          <a:p>
            <a:r>
              <a:rPr lang="en-IN" sz="2000" dirty="0"/>
              <a:t>The increase in arterial pressure (increased ventricular </a:t>
            </a:r>
            <a:r>
              <a:rPr lang="en-IN" sz="2000" dirty="0" err="1"/>
              <a:t>afterload</a:t>
            </a:r>
            <a:r>
              <a:rPr lang="en-IN" sz="2000" dirty="0"/>
              <a:t>) that normally occurs  during exercise tends to diminish the reduction in end-systolic volume; </a:t>
            </a:r>
          </a:p>
          <a:p>
            <a:endParaRPr lang="en-IN" sz="2000" dirty="0"/>
          </a:p>
          <a:p>
            <a:r>
              <a:rPr lang="en-IN" sz="2000" dirty="0"/>
              <a:t>However, the   large increase in </a:t>
            </a:r>
            <a:r>
              <a:rPr lang="en-IN" sz="2000" dirty="0" err="1"/>
              <a:t>inotropy</a:t>
            </a:r>
            <a:r>
              <a:rPr lang="en-IN" sz="2000" dirty="0"/>
              <a:t> is the dominate factor affecting end-systolic volume and</a:t>
            </a:r>
          </a:p>
          <a:p>
            <a:pPr>
              <a:buNone/>
            </a:pPr>
            <a:r>
              <a:rPr lang="en-IN" sz="2000" dirty="0"/>
              <a:t>         stroke volume.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0197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HFrEF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Autofit/>
          </a:bodyPr>
          <a:lstStyle/>
          <a:p>
            <a:r>
              <a:rPr lang="en-IN" sz="2300" dirty="0"/>
              <a:t>Impaired ventricular contraction (loss of </a:t>
            </a:r>
            <a:r>
              <a:rPr lang="en-IN" sz="2300" dirty="0" err="1"/>
              <a:t>inotropy</a:t>
            </a:r>
            <a:r>
              <a:rPr lang="en-IN" sz="2300" dirty="0"/>
              <a:t>)</a:t>
            </a:r>
          </a:p>
          <a:p>
            <a:endParaRPr lang="en-US" sz="2300" dirty="0"/>
          </a:p>
          <a:p>
            <a:r>
              <a:rPr lang="en-IN" sz="2300" dirty="0"/>
              <a:t>Decreases the slope of the end-systolic pressure–volume relationship-leads to increased ESV</a:t>
            </a:r>
          </a:p>
          <a:p>
            <a:endParaRPr lang="en-IN" sz="2300" dirty="0"/>
          </a:p>
          <a:p>
            <a:r>
              <a:rPr lang="en-IN" sz="2300" dirty="0"/>
              <a:t>Secondary increase in end-diastolic volume. The rise in preload is a compensatory response that activates the Frank-Starling mechanism to help maintain stroke volume despite the loss of </a:t>
            </a:r>
            <a:r>
              <a:rPr lang="en-IN" sz="2300" dirty="0" err="1"/>
              <a:t>inotropy</a:t>
            </a:r>
            <a:r>
              <a:rPr lang="en-IN" sz="2300" dirty="0"/>
              <a:t>. If preload did not rise, the decline in stroke volume would be even greater for a given loss of </a:t>
            </a:r>
            <a:r>
              <a:rPr lang="en-IN" sz="2300" dirty="0" err="1"/>
              <a:t>inotropy</a:t>
            </a:r>
            <a:endParaRPr lang="en-IN" sz="2300" dirty="0"/>
          </a:p>
          <a:p>
            <a:endParaRPr lang="en-IN" sz="2300" dirty="0"/>
          </a:p>
          <a:p>
            <a:r>
              <a:rPr lang="en-IN" sz="2300" dirty="0"/>
              <a:t>Net effect is that stroke volume and ejection fraction decrease</a:t>
            </a:r>
          </a:p>
          <a:p>
            <a:r>
              <a:rPr lang="en-IN" sz="2300" dirty="0"/>
              <a:t>In Chronic systolic failure, the ventricle anatomically remodels by dilating further increasing the EDV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5000"/>
            <a:ext cx="7239000" cy="3733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HFpEF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Increases the slope of the end-diastolic pressure–volume relationship due to </a:t>
            </a:r>
            <a:r>
              <a:rPr lang="en-IN" dirty="0" err="1"/>
              <a:t>reducedventricular</a:t>
            </a:r>
            <a:r>
              <a:rPr lang="en-IN" dirty="0"/>
              <a:t> compliance</a:t>
            </a:r>
          </a:p>
          <a:p>
            <a:endParaRPr lang="en-IN" dirty="0"/>
          </a:p>
          <a:p>
            <a:r>
              <a:rPr lang="en-IN" dirty="0"/>
              <a:t>Reduced the end-diastolic volume and</a:t>
            </a:r>
          </a:p>
          <a:p>
            <a:pPr>
              <a:buNone/>
            </a:pPr>
            <a:r>
              <a:rPr lang="en-IN" dirty="0"/>
              <a:t>     increases end-diastolic pressure </a:t>
            </a:r>
          </a:p>
          <a:p>
            <a:pPr>
              <a:buNone/>
            </a:pPr>
            <a:r>
              <a:rPr lang="en-IN" dirty="0"/>
              <a:t>   </a:t>
            </a:r>
          </a:p>
          <a:p>
            <a:pPr>
              <a:buNone/>
            </a:pPr>
            <a:r>
              <a:rPr lang="en-IN" dirty="0"/>
              <a:t>     End-systolic volume may decrease slightly as a result of reduced </a:t>
            </a:r>
            <a:r>
              <a:rPr lang="en-IN" dirty="0" err="1"/>
              <a:t>afterload</a:t>
            </a:r>
            <a:r>
              <a:rPr lang="en-IN" dirty="0"/>
              <a:t> – reducing </a:t>
            </a:r>
            <a:r>
              <a:rPr lang="en-IN" dirty="0" err="1"/>
              <a:t>afterload</a:t>
            </a:r>
            <a:r>
              <a:rPr lang="en-IN" dirty="0"/>
              <a:t> further may further reduce EDV and SV</a:t>
            </a:r>
          </a:p>
          <a:p>
            <a:pPr>
              <a:buNone/>
            </a:pPr>
            <a:endParaRPr lang="en-IN" dirty="0"/>
          </a:p>
          <a:p>
            <a:r>
              <a:rPr lang="en-IN" dirty="0"/>
              <a:t>Net effect is reduced stroke volume</a:t>
            </a:r>
          </a:p>
          <a:p>
            <a:endParaRPr lang="en-IN" dirty="0"/>
          </a:p>
          <a:p>
            <a:r>
              <a:rPr lang="en-IN" dirty="0"/>
              <a:t>Ejection fraction may or may not change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a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24000"/>
            <a:ext cx="7315200" cy="4572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Reduced </a:t>
            </a:r>
            <a:r>
              <a:rPr lang="en-IN" dirty="0" err="1"/>
              <a:t>enddiastolic</a:t>
            </a:r>
            <a:r>
              <a:rPr lang="en-IN" dirty="0"/>
              <a:t> volume and increased</a:t>
            </a:r>
          </a:p>
          <a:p>
            <a:r>
              <a:rPr lang="en-IN" dirty="0"/>
              <a:t>end-systolic volume</a:t>
            </a:r>
          </a:p>
          <a:p>
            <a:r>
              <a:rPr lang="en-IN" dirty="0"/>
              <a:t>Stroke volume is greatly reduced leading to</a:t>
            </a:r>
          </a:p>
          <a:p>
            <a:r>
              <a:rPr lang="en-IN" dirty="0"/>
              <a:t>Low EF</a:t>
            </a:r>
          </a:p>
          <a:p>
            <a:r>
              <a:rPr lang="en-IN" dirty="0"/>
              <a:t>End-diastolic pressure may become very high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Valvular</a:t>
            </a:r>
            <a:r>
              <a:rPr lang="en-US" b="1" dirty="0"/>
              <a:t> pathology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sz="4600" b="1" dirty="0"/>
              <a:t>                     AORTIC STENOSIS</a:t>
            </a:r>
          </a:p>
          <a:p>
            <a:endParaRPr lang="en-IN" dirty="0"/>
          </a:p>
          <a:p>
            <a:r>
              <a:rPr lang="en-IN" dirty="0"/>
              <a:t>Pressure gradient across the valve during ejection leading to ventricular hypertrophy</a:t>
            </a:r>
          </a:p>
          <a:p>
            <a:r>
              <a:rPr lang="en-IN" dirty="0"/>
              <a:t>After load is increased</a:t>
            </a:r>
          </a:p>
          <a:p>
            <a:r>
              <a:rPr lang="en-IN" dirty="0"/>
              <a:t>End-systolic volume is increased due to impaired emptying</a:t>
            </a:r>
          </a:p>
          <a:p>
            <a:r>
              <a:rPr lang="en-IN" dirty="0"/>
              <a:t>May be compensated in mild AS</a:t>
            </a:r>
          </a:p>
          <a:p>
            <a:endParaRPr lang="en-IN" dirty="0"/>
          </a:p>
          <a:p>
            <a:r>
              <a:rPr lang="en-IN" dirty="0"/>
              <a:t>Ventricular hypertrophy reduces ventricular compliance</a:t>
            </a:r>
          </a:p>
          <a:p>
            <a:r>
              <a:rPr lang="en-IN" dirty="0"/>
              <a:t>Elevates end-diastolic pressure and slope of EDPVR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2956"/>
            <a:ext cx="8229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Pressure-volume (PV) loops are derived from pressure and volume information found in the cardiac cycle</a:t>
            </a:r>
          </a:p>
          <a:p>
            <a:endParaRPr lang="en-US" dirty="0"/>
          </a:p>
          <a:p>
            <a:r>
              <a:rPr lang="en-IN" dirty="0"/>
              <a:t>Sequentially plot pressure and volume at all</a:t>
            </a:r>
          </a:p>
          <a:p>
            <a:pPr>
              <a:buNone/>
            </a:pPr>
            <a:r>
              <a:rPr lang="en-IN" dirty="0"/>
              <a:t>   time points in the cardiac cycle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AORTIC REGURGITATION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IN" dirty="0"/>
              <a:t>Valve does not close completely, which permits blood to flow backward</a:t>
            </a:r>
          </a:p>
          <a:p>
            <a:endParaRPr lang="en-IN" dirty="0"/>
          </a:p>
          <a:p>
            <a:r>
              <a:rPr lang="en-IN" dirty="0"/>
              <a:t>No IVR period</a:t>
            </a:r>
          </a:p>
          <a:p>
            <a:endParaRPr lang="en-IN" dirty="0"/>
          </a:p>
          <a:p>
            <a:r>
              <a:rPr lang="en-IN" dirty="0"/>
              <a:t>Left ventricle begins to fill with blood from the </a:t>
            </a:r>
            <a:r>
              <a:rPr lang="nb-NO" dirty="0"/>
              <a:t>aorta before mitral valve opens</a:t>
            </a:r>
          </a:p>
          <a:p>
            <a:endParaRPr lang="nb-NO" dirty="0"/>
          </a:p>
          <a:p>
            <a:r>
              <a:rPr lang="en-IN" dirty="0"/>
              <a:t>Enhanced ventricular filling (end-diastolic volume)</a:t>
            </a:r>
          </a:p>
          <a:p>
            <a:endParaRPr lang="en-IN" dirty="0"/>
          </a:p>
          <a:p>
            <a:r>
              <a:rPr lang="en-IN" dirty="0"/>
              <a:t>Ventricle remodels by dilating, which increases EDV</a:t>
            </a:r>
          </a:p>
          <a:p>
            <a:endParaRPr lang="en-IN" dirty="0"/>
          </a:p>
          <a:p>
            <a:r>
              <a:rPr lang="en-IN" dirty="0"/>
              <a:t>Ventricular (and aortic) peak systolic pressures are increased because there is an increase in stroke volume</a:t>
            </a:r>
          </a:p>
          <a:p>
            <a:endParaRPr lang="en-IN" dirty="0"/>
          </a:p>
          <a:p>
            <a:r>
              <a:rPr lang="en-IN" dirty="0"/>
              <a:t>As long as the ventricle is not in failure -normal </a:t>
            </a:r>
            <a:r>
              <a:rPr lang="en-IN" dirty="0" err="1"/>
              <a:t>endsystolic</a:t>
            </a:r>
            <a:r>
              <a:rPr lang="en-IN" dirty="0"/>
              <a:t> volumes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29600" cy="355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MITRAL STENOSIS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Increased the pressure gradient across the mitral valve during ventricular filling</a:t>
            </a:r>
          </a:p>
          <a:p>
            <a:pPr>
              <a:buNone/>
            </a:pPr>
            <a:r>
              <a:rPr lang="en-IN" sz="2400" dirty="0"/>
              <a:t>         -reduction in left ventricular filling pressure</a:t>
            </a:r>
          </a:p>
          <a:p>
            <a:pPr>
              <a:buNone/>
            </a:pPr>
            <a:r>
              <a:rPr lang="en-IN" sz="2400" dirty="0"/>
              <a:t>         -leads to a decrease in stroke volume</a:t>
            </a:r>
          </a:p>
          <a:p>
            <a:pPr>
              <a:buNone/>
            </a:pPr>
            <a:r>
              <a:rPr lang="en-IN" sz="2400" dirty="0"/>
              <a:t>          -fall in cardiac output and aortic pressure</a:t>
            </a:r>
          </a:p>
          <a:p>
            <a:r>
              <a:rPr lang="en-IN" dirty="0"/>
              <a:t>Reduced </a:t>
            </a:r>
            <a:r>
              <a:rPr lang="en-IN" dirty="0" err="1"/>
              <a:t>afterload</a:t>
            </a:r>
            <a:r>
              <a:rPr lang="en-IN" dirty="0"/>
              <a:t> enables the end-systolic volume to decrease slightly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MITRAL REGURGITATION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No true IVC phase at the beginning of systole due to MR</a:t>
            </a:r>
          </a:p>
          <a:p>
            <a:pPr>
              <a:buNone/>
            </a:pPr>
            <a:r>
              <a:rPr lang="en-IN" dirty="0"/>
              <a:t>          -Reduced </a:t>
            </a:r>
            <a:r>
              <a:rPr lang="en-IN" dirty="0" err="1"/>
              <a:t>afterload</a:t>
            </a:r>
            <a:r>
              <a:rPr lang="en-IN" dirty="0"/>
              <a:t> on the left ventricle</a:t>
            </a:r>
          </a:p>
          <a:p>
            <a:pPr>
              <a:buNone/>
            </a:pPr>
            <a:r>
              <a:rPr lang="en-IN" dirty="0"/>
              <a:t>          -Stroke volume is larger and end-systolic volume is    smaller</a:t>
            </a:r>
          </a:p>
          <a:p>
            <a:r>
              <a:rPr lang="en-IN" dirty="0"/>
              <a:t>Early rapid filling due to large volume of blood in LA</a:t>
            </a:r>
          </a:p>
          <a:p>
            <a:r>
              <a:rPr lang="en-IN" dirty="0"/>
              <a:t>Elevated left </a:t>
            </a:r>
            <a:r>
              <a:rPr lang="en-IN" dirty="0" err="1"/>
              <a:t>atrial</a:t>
            </a:r>
            <a:r>
              <a:rPr lang="en-IN" dirty="0"/>
              <a:t> pressure – left ventricular end-diastolic pressure and volume increases</a:t>
            </a:r>
          </a:p>
          <a:p>
            <a:r>
              <a:rPr lang="en-IN" dirty="0"/>
              <a:t>However, ejection into the aorta is reduced by</a:t>
            </a:r>
          </a:p>
          <a:p>
            <a:pPr>
              <a:buNone/>
            </a:pPr>
            <a:r>
              <a:rPr lang="en-IN" dirty="0"/>
              <a:t>     the </a:t>
            </a:r>
            <a:r>
              <a:rPr lang="en-IN" dirty="0" err="1"/>
              <a:t>regurgitant</a:t>
            </a:r>
            <a:r>
              <a:rPr lang="en-IN" dirty="0"/>
              <a:t> fraction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4500" y="1600200"/>
            <a:ext cx="6635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/>
              <a:t>• Pulmonary and tricuspid lesions have similar corresponding loops with lower pressures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Q1)What does this represent?</a:t>
            </a:r>
            <a:endParaRPr lang="en-IN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057400"/>
            <a:ext cx="6477000" cy="40386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contractility</a:t>
            </a: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Q2)What does this represent?</a:t>
            </a:r>
            <a:endParaRPr lang="en-IN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76400"/>
            <a:ext cx="70866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601200" y="274637"/>
            <a:ext cx="2514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15400" cy="5668963"/>
          </a:xfrm>
        </p:spPr>
        <p:txBody>
          <a:bodyPr>
            <a:normAutofit/>
          </a:bodyPr>
          <a:lstStyle/>
          <a:p>
            <a:r>
              <a:rPr lang="en-IN" dirty="0"/>
              <a:t>No time in this plot</a:t>
            </a:r>
          </a:p>
          <a:p>
            <a:r>
              <a:rPr lang="en-IN" dirty="0"/>
              <a:t>Distance between two points not proportional to time</a:t>
            </a:r>
          </a:p>
          <a:p>
            <a:r>
              <a:rPr lang="en-IN" dirty="0"/>
              <a:t>Area within the work diagram represents the</a:t>
            </a:r>
          </a:p>
          <a:p>
            <a:pPr>
              <a:buNone/>
            </a:pPr>
            <a:r>
              <a:rPr lang="en-IN" dirty="0"/>
              <a:t>    pressure/volume work achieved by the left</a:t>
            </a:r>
          </a:p>
          <a:p>
            <a:pPr>
              <a:buNone/>
            </a:pPr>
            <a:r>
              <a:rPr lang="en-IN" dirty="0"/>
              <a:t>     ventricle during systole</a:t>
            </a:r>
          </a:p>
          <a:p>
            <a:r>
              <a:rPr lang="en-IN" dirty="0"/>
              <a:t>Smaller portion of work is attributable to</a:t>
            </a:r>
          </a:p>
          <a:p>
            <a:pPr>
              <a:buNone/>
            </a:pPr>
            <a:r>
              <a:rPr lang="en-IN" dirty="0"/>
              <a:t>     passive elastic recoil of the ventricle</a:t>
            </a:r>
          </a:p>
          <a:p>
            <a:pPr>
              <a:buNone/>
            </a:pPr>
            <a:r>
              <a:rPr lang="en-IN" dirty="0"/>
              <a:t>       </a:t>
            </a:r>
            <a:r>
              <a:rPr lang="en-IN" sz="2200" dirty="0"/>
              <a:t>Area below the work diagram</a:t>
            </a:r>
          </a:p>
          <a:p>
            <a:pPr>
              <a:buNone/>
            </a:pPr>
            <a:r>
              <a:rPr lang="en-IN" sz="2200" dirty="0"/>
              <a:t>          Diastolic work by the heart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</a:t>
            </a:r>
            <a:r>
              <a:rPr lang="en-US" dirty="0" err="1"/>
              <a:t>afterload</a:t>
            </a: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Q3)What does this represent?</a:t>
            </a:r>
            <a:endParaRPr lang="en-IN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752600"/>
            <a:ext cx="4800599" cy="4191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preload</a:t>
            </a:r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525000" cy="427038"/>
          </a:xfrm>
        </p:spPr>
        <p:txBody>
          <a:bodyPr>
            <a:normAutofit fontScale="90000"/>
          </a:bodyPr>
          <a:lstStyle/>
          <a:p>
            <a:r>
              <a:rPr lang="en-US" dirty="0"/>
              <a:t>Q4)</a:t>
            </a:r>
            <a:r>
              <a:rPr lang="en-IN" dirty="0"/>
              <a:t> What does the blue arrow represent?</a:t>
            </a:r>
            <a:br>
              <a:rPr lang="en-IN" dirty="0"/>
            </a:br>
            <a:r>
              <a:rPr lang="en-IN" dirty="0"/>
              <a:t>What does the loop represent?</a:t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057400"/>
            <a:ext cx="4376737" cy="3962399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Blue - the line is the End Systolic Pressure Volume Relationship (ESPVR).</a:t>
            </a:r>
          </a:p>
          <a:p>
            <a:r>
              <a:rPr lang="en-IN" dirty="0"/>
              <a:t>Loop represents loss of </a:t>
            </a:r>
            <a:r>
              <a:rPr lang="en-IN" dirty="0" err="1"/>
              <a:t>inotropy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/>
              <a:t>Q5) Which direction does the pressure-volume loop move during the cardiac cycle?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A)Clockwise</a:t>
            </a:r>
          </a:p>
          <a:p>
            <a:pPr>
              <a:buNone/>
            </a:pPr>
            <a:r>
              <a:rPr lang="en-US" dirty="0"/>
              <a:t>B)Counterclockwise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Counterclockwise</a:t>
            </a:r>
            <a:endParaRPr lang="en-IN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05000"/>
            <a:ext cx="6705600" cy="41910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/>
              <a:t>Q6)</a:t>
            </a:r>
            <a:r>
              <a:rPr lang="en-IN" dirty="0"/>
              <a:t> What does “A” represent?</a:t>
            </a:r>
            <a:br>
              <a:rPr lang="en-IN" dirty="0"/>
            </a:br>
            <a:r>
              <a:rPr lang="en-IN" dirty="0"/>
              <a:t>What does “B” represent?</a:t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 descr="q_image_i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76400"/>
            <a:ext cx="6553199" cy="4648199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IN" dirty="0"/>
              <a:t>A: Loss of contractility (change of slope of the ESPVR)</a:t>
            </a:r>
          </a:p>
          <a:p>
            <a:pPr>
              <a:buNone/>
            </a:pPr>
            <a:r>
              <a:rPr lang="en-IN" dirty="0"/>
              <a:t>B: Loss of compliance (change of slope of the EDPVR)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  <a:endParaRPr lang="en-IN" b="1" dirty="0"/>
          </a:p>
        </p:txBody>
      </p:sp>
      <p:pic>
        <p:nvPicPr>
          <p:cNvPr id="4" name="Content Placeholder 3" descr="Promotional_art_of_Loop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8534400" cy="51053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287000" y="274638"/>
            <a:ext cx="304800" cy="4873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9448800" y="2819400"/>
            <a:ext cx="1066800" cy="33067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85800" y="685800"/>
            <a:ext cx="617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Filling phase moves along the </a:t>
            </a:r>
            <a:r>
              <a:rPr lang="en-IN" sz="2400" b="1" dirty="0"/>
              <a:t>end-diastolic</a:t>
            </a:r>
          </a:p>
          <a:p>
            <a:r>
              <a:rPr lang="en-IN" sz="2400" b="1" dirty="0"/>
              <a:t>pressure–volume relationship(EDPVR) </a:t>
            </a:r>
            <a:r>
              <a:rPr lang="en-IN" sz="2400" dirty="0"/>
              <a:t>or</a:t>
            </a:r>
          </a:p>
          <a:p>
            <a:r>
              <a:rPr lang="en-IN" sz="2400" dirty="0"/>
              <a:t>resting tension curve for the ventricle</a:t>
            </a:r>
          </a:p>
          <a:p>
            <a:r>
              <a:rPr lang="en-IN" sz="2400" b="1" dirty="0"/>
              <a:t>Slope of the EDPVR is reciprocal of ventricular</a:t>
            </a:r>
          </a:p>
          <a:p>
            <a:r>
              <a:rPr lang="en-IN" sz="2400" b="1" dirty="0"/>
              <a:t>Compliance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IN" sz="2400" dirty="0"/>
          </a:p>
          <a:p>
            <a:r>
              <a:rPr lang="en-IN" sz="2400" dirty="0"/>
              <a:t>Maximal pressure that can be developed by the</a:t>
            </a:r>
          </a:p>
          <a:p>
            <a:r>
              <a:rPr lang="en-IN" sz="2400" dirty="0"/>
              <a:t>ventricle at any given left ventricular volume is</a:t>
            </a:r>
          </a:p>
          <a:p>
            <a:r>
              <a:rPr lang="en-IN" sz="2400" dirty="0"/>
              <a:t>described by the </a:t>
            </a:r>
            <a:r>
              <a:rPr lang="en-IN" sz="2400" b="1" dirty="0"/>
              <a:t>end-systolic pressure–volume</a:t>
            </a:r>
          </a:p>
          <a:p>
            <a:r>
              <a:rPr lang="en-IN" sz="2400" b="1" dirty="0"/>
              <a:t>relationship(ESPVR)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876799"/>
            <a:ext cx="3505200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274638"/>
            <a:ext cx="10058400" cy="1143000"/>
          </a:xfrm>
        </p:spPr>
        <p:txBody>
          <a:bodyPr>
            <a:normAutofit/>
          </a:bodyPr>
          <a:lstStyle/>
          <a:p>
            <a:r>
              <a:rPr lang="en-IN" b="1" dirty="0"/>
              <a:t>PV loop in various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Effect of preload ,</a:t>
            </a:r>
            <a:r>
              <a:rPr lang="en-IN" dirty="0" err="1"/>
              <a:t>afterload</a:t>
            </a:r>
            <a:r>
              <a:rPr lang="en-IN" dirty="0"/>
              <a:t>, </a:t>
            </a:r>
            <a:r>
              <a:rPr lang="en-IN" dirty="0" err="1"/>
              <a:t>inotropy</a:t>
            </a:r>
            <a:endParaRPr lang="en-IN" dirty="0"/>
          </a:p>
          <a:p>
            <a:r>
              <a:rPr lang="en-IN" dirty="0"/>
              <a:t>Heart failure</a:t>
            </a:r>
          </a:p>
          <a:p>
            <a:r>
              <a:rPr lang="en-IN" dirty="0"/>
              <a:t>Aortic valve disease</a:t>
            </a:r>
          </a:p>
          <a:p>
            <a:r>
              <a:rPr lang="en-IN" dirty="0"/>
              <a:t>Mitral valve disease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1373</Words>
  <Application>Microsoft Office PowerPoint</Application>
  <PresentationFormat>On-screen Show (4:3)</PresentationFormat>
  <Paragraphs>163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PV loop in various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Inotropy</vt:lpstr>
      <vt:lpstr>PowerPoint Presentation</vt:lpstr>
      <vt:lpstr>Exercise</vt:lpstr>
      <vt:lpstr>PowerPoint Presentation</vt:lpstr>
      <vt:lpstr>HFrEF</vt:lpstr>
      <vt:lpstr>PowerPoint Presentation</vt:lpstr>
      <vt:lpstr>HFpEF</vt:lpstr>
      <vt:lpstr>PowerPoint Presentation</vt:lpstr>
      <vt:lpstr>Combined</vt:lpstr>
      <vt:lpstr>PowerPoint Presentation</vt:lpstr>
      <vt:lpstr>Valvular pathology</vt:lpstr>
      <vt:lpstr>PowerPoint Presentation</vt:lpstr>
      <vt:lpstr>AORTIC REGURGITATION</vt:lpstr>
      <vt:lpstr>PowerPoint Presentation</vt:lpstr>
      <vt:lpstr>MITRAL STENOSIS</vt:lpstr>
      <vt:lpstr>PowerPoint Presentation</vt:lpstr>
      <vt:lpstr>MITRAL REGURGITATION</vt:lpstr>
      <vt:lpstr>PowerPoint Presentation</vt:lpstr>
      <vt:lpstr>PowerPoint Presentation</vt:lpstr>
      <vt:lpstr>Q1)What does this represent?</vt:lpstr>
      <vt:lpstr>PowerPoint Presentation</vt:lpstr>
      <vt:lpstr>Q2)What does this represent?</vt:lpstr>
      <vt:lpstr>PowerPoint Presentation</vt:lpstr>
      <vt:lpstr>Q3)What does this represent?</vt:lpstr>
      <vt:lpstr>PowerPoint Presentation</vt:lpstr>
      <vt:lpstr>Q4) What does the blue arrow represent? What does the loop represent? </vt:lpstr>
      <vt:lpstr>PowerPoint Presentation</vt:lpstr>
      <vt:lpstr>PowerPoint Presentation</vt:lpstr>
      <vt:lpstr>Counterclockwise</vt:lpstr>
      <vt:lpstr>Q6) What does “A” represent? What does “B” represent?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drarunjudealphonse@gmail.com</cp:lastModifiedBy>
  <cp:revision>14</cp:revision>
  <dcterms:created xsi:type="dcterms:W3CDTF">2006-08-16T00:00:00Z</dcterms:created>
  <dcterms:modified xsi:type="dcterms:W3CDTF">2023-09-30T02:01:40Z</dcterms:modified>
</cp:coreProperties>
</file>