
<file path=[Content_Types].xml><?xml version="1.0" encoding="utf-8"?>
<Types xmlns="http://schemas.openxmlformats.org/package/2006/content-types">
  <Override PartName="/ppt/slides/slide47.xml" ContentType="application/vnd.openxmlformats-officedocument.presentationml.slide+xml"/>
  <Override PartName="/ppt/tags/tag8.xml" ContentType="application/vnd.openxmlformats-officedocument.presentationml.tags+xml"/>
  <Override PartName="/ppt/tags/tag140.xml" ContentType="application/vnd.openxmlformats-officedocument.presentationml.tags+xml"/>
  <Override PartName="/ppt/tags/tag238.xml" ContentType="application/vnd.openxmlformats-officedocument.presentationml.tags+xml"/>
  <Override PartName="/ppt/tags/tag285.xml" ContentType="application/vnd.openxmlformats-officedocument.presentationml.tags+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Override PartName="/ppt/tags/tag216.xml" ContentType="application/vnd.openxmlformats-officedocument.presentationml.tags+xml"/>
  <Override PartName="/ppt/tags/tag252.xml" ContentType="application/vnd.openxmlformats-officedocument.presentationml.tags+xml"/>
  <Override PartName="/ppt/tags/tag263.xml" ContentType="application/vnd.openxmlformats-officedocument.presentationml.tags+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85.xml" ContentType="application/vnd.openxmlformats-officedocument.presentationml.tags+xml"/>
  <Override PartName="/ppt/tags/tag189.xml" ContentType="application/vnd.openxmlformats-officedocument.presentationml.tags+xml"/>
  <Override PartName="/ppt/tags/tag241.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178.xml" ContentType="application/vnd.openxmlformats-officedocument.presentationml.tags+xml"/>
  <Override PartName="/ppt/tags/tag230.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Override PartName="/ppt/tags/tag41.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tags/tag279.xml" ContentType="application/vnd.openxmlformats-officedocument.presentationml.tags+xml"/>
  <Override PartName="/ppt/slides/slide77.xml" ContentType="application/vnd.openxmlformats-officedocument.presentationml.slide+xml"/>
  <Override PartName="/ppt/tags/tag30.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tags/tag268.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ags/tag170.xml" ContentType="application/vnd.openxmlformats-officedocument.presentationml.tags+xml"/>
  <Override PartName="/ppt/tags/tag257.xml" ContentType="application/vnd.openxmlformats-officedocument.presentationml.tags+xml"/>
  <Override PartName="/ppt/slides/slide55.xml" ContentType="application/vnd.openxmlformats-officedocument.presentationml.slide+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tags/tag246.xml" ContentType="application/vnd.openxmlformats-officedocument.presentationml.tags+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tags/tag68.xml" ContentType="application/vnd.openxmlformats-officedocument.presentationml.tags+xml"/>
  <Default Extension="emf" ContentType="image/x-emf"/>
  <Override PartName="/ppt/tags/tag224.xml" ContentType="application/vnd.openxmlformats-officedocument.presentationml.tags+xml"/>
  <Override PartName="/ppt/tags/tag235.xml" ContentType="application/vnd.openxmlformats-officedocument.presentationml.tags+xml"/>
  <Override PartName="/ppt/tags/tag271.xml" ContentType="application/vnd.openxmlformats-officedocument.presentationml.tags+xml"/>
  <Override PartName="/ppt/tags/tag282.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ppt/tags/tag213.xml" ContentType="application/vnd.openxmlformats-officedocument.presentationml.tags+xml"/>
  <Override PartName="/ppt/tags/tag260.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197.xml" ContentType="application/vnd.openxmlformats-officedocument.presentationml.tags+xml"/>
  <Override PartName="/ppt/tags/tag202.xml" ContentType="application/vnd.openxmlformats-officedocument.presentationml.tags+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slides/slide49.xml" ContentType="application/vnd.openxmlformats-officedocument.presentationml.slide+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tags/tag131.xml" ContentType="application/vnd.openxmlformats-officedocument.presentationml.tags+xml"/>
  <Override PartName="/ppt/tags/tag229.xml" ContentType="application/vnd.openxmlformats-officedocument.presentationml.tags+xml"/>
  <Override PartName="/ppt/tags/tag276.xml" ContentType="application/vnd.openxmlformats-officedocument.presentationml.tags+xml"/>
  <Override PartName="/ppt/slides/slide27.xml" ContentType="application/vnd.openxmlformats-officedocument.presentationml.slide+xml"/>
  <Override PartName="/ppt/slides/slide74.xml" ContentType="application/vnd.openxmlformats-officedocument.presentationml.slide+xml"/>
  <Override PartName="/ppt/tags/tag98.xml" ContentType="application/vnd.openxmlformats-officedocument.presentationml.tags+xml"/>
  <Override PartName="/ppt/tags/tag120.xml" ContentType="application/vnd.openxmlformats-officedocument.presentationml.tags+xml"/>
  <Override PartName="/ppt/tags/tag207.xml" ContentType="application/vnd.openxmlformats-officedocument.presentationml.tags+xml"/>
  <Override PartName="/ppt/tags/tag218.xml" ContentType="application/vnd.openxmlformats-officedocument.presentationml.tags+xml"/>
  <Override PartName="/ppt/tags/tag254.xml" ContentType="application/vnd.openxmlformats-officedocument.presentationml.tags+xml"/>
  <Override PartName="/ppt/tags/tag265.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Override PartName="/ppt/tags/tag87.xml" ContentType="application/vnd.openxmlformats-officedocument.presentationml.tags+xml"/>
  <Override PartName="/ppt/tags/tag243.xml" ContentType="application/vnd.openxmlformats-officedocument.presentationml.tags+xml"/>
  <Override PartName="/ppt/slides/slide41.xml" ContentType="application/vnd.openxmlformats-officedocument.presentationml.slide+xml"/>
  <Override PartName="/ppt/tags/tag2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slides/slide30.xml" ContentType="application/vnd.openxmlformats-officedocument.presentationml.slide+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221.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slides/slide79.xml" ContentType="application/vnd.openxmlformats-officedocument.presentationml.slide+xml"/>
  <Override PartName="/ppt/tags/tag32.xml" ContentType="application/vnd.openxmlformats-officedocument.presentationml.tags+xml"/>
  <Override PartName="/ppt/tags/tag136.xml" ContentType="application/vnd.openxmlformats-officedocument.presentationml.tags+xml"/>
  <Override PartName="/ppt/tags/tag183.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tags/tag259.xml" ContentType="application/vnd.openxmlformats-officedocument.presentationml.tags+xml"/>
  <Override PartName="/ppt/slides/slide57.xml" ContentType="application/vnd.openxmlformats-officedocument.presentationml.slide+xml"/>
  <Override PartName="/ppt/tags/tag7.xml" ContentType="application/vnd.openxmlformats-officedocument.presentationml.tags+xml"/>
  <Override PartName="/ppt/notesSlides/notesSlide1.xml" ContentType="application/vnd.openxmlformats-officedocument.presentationml.notesSlide+xml"/>
  <Override PartName="/ppt/tags/tag103.xml" ContentType="application/vnd.openxmlformats-officedocument.presentationml.tags+xml"/>
  <Override PartName="/ppt/tags/tag150.xml" ContentType="application/vnd.openxmlformats-officedocument.presentationml.tags+xml"/>
  <Override PartName="/ppt/tags/tag248.xml" ContentType="application/vnd.openxmlformats-officedocument.presentationml.tags+xml"/>
  <Override PartName="/ppt/slides/slide46.xml" ContentType="application/vnd.openxmlformats-officedocument.presentationml.slide+xml"/>
  <Override PartName="/ppt/tags/tag226.xml" ContentType="application/vnd.openxmlformats-officedocument.presentationml.tags+xml"/>
  <Override PartName="/ppt/tags/tag237.xml" ContentType="application/vnd.openxmlformats-officedocument.presentationml.tags+xml"/>
  <Override PartName="/ppt/tags/tag273.xml" ContentType="application/vnd.openxmlformats-officedocument.presentationml.tags+xml"/>
  <Override PartName="/ppt/tags/tag284.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tags/tag59.xml" ContentType="application/vnd.openxmlformats-officedocument.presentationml.tags+xml"/>
  <Override PartName="/ppt/tags/tag215.xml" ContentType="application/vnd.openxmlformats-officedocument.presentationml.tags+xml"/>
  <Override PartName="/ppt/tags/tag262.xml" ContentType="application/vnd.openxmlformats-officedocument.presentationml.tags+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37.xml" ContentType="application/vnd.openxmlformats-officedocument.presentationml.tags+xml"/>
  <Override PartName="/ppt/tags/tag48.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199.xml" ContentType="application/vnd.openxmlformats-officedocument.presentationml.tags+xml"/>
  <Override PartName="/ppt/tags/tag204.xml" ContentType="application/vnd.openxmlformats-officedocument.presentationml.tags+xml"/>
  <Override PartName="/ppt/tags/tag251.xml" ContentType="application/vnd.openxmlformats-officedocument.presentationml.tags+xml"/>
  <Override PartName="/ppt/tags/tag26.xml" ContentType="application/vnd.openxmlformats-officedocument.presentationml.tags+xml"/>
  <Override PartName="/ppt/tags/tag73.xml" ContentType="application/vnd.openxmlformats-officedocument.presentationml.tags+xml"/>
  <Override PartName="/ppt/tags/tag177.xml" ContentType="application/vnd.openxmlformats-officedocument.presentationml.tags+xml"/>
  <Override PartName="/ppt/tags/tag240.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notesSlides/notesSlide6.xml" ContentType="application/vnd.openxmlformats-officedocument.presentationml.notesSlide+xml"/>
  <Override PartName="/ppt/tags/tag133.xml" ContentType="application/vnd.openxmlformats-officedocument.presentationml.tags+xml"/>
  <Override PartName="/ppt/tags/tag144.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tags/tag278.xml" ContentType="application/vnd.openxmlformats-officedocument.presentationml.tags+xml"/>
  <Override PartName="/ppt/slides/slide29.xml" ContentType="application/vnd.openxmlformats-officedocument.presentationml.slide+xml"/>
  <Override PartName="/ppt/slides/slide76.xml" ContentType="application/vnd.openxmlformats-officedocument.presentationml.slide+xml"/>
  <Override PartName="/ppt/tags/tag122.xml" ContentType="application/vnd.openxmlformats-officedocument.presentationml.tags+xml"/>
  <Override PartName="/ppt/tags/tag209.xml" ContentType="application/vnd.openxmlformats-officedocument.presentationml.tags+xml"/>
  <Override PartName="/ppt/tags/tag256.xml" ContentType="application/vnd.openxmlformats-officedocument.presentationml.tags+xml"/>
  <Override PartName="/ppt/tags/tag267.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ags/tag245.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234.xml" ContentType="application/vnd.openxmlformats-officedocument.presentationml.tags+xml"/>
  <Override PartName="/ppt/tags/tag281.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tags/tag223.xml" ContentType="application/vnd.openxmlformats-officedocument.presentationml.tags+xml"/>
  <Override PartName="/ppt/tags/tag270.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slides/slide48.xml" ContentType="application/vnd.openxmlformats-officedocument.presentationml.slide+xml"/>
  <Override PartName="/ppt/notesSlides/notesSlide3.xml" ContentType="application/vnd.openxmlformats-officedocument.presentationml.notesSlide+xml"/>
  <Override PartName="/ppt/tags/tag141.xml" ContentType="application/vnd.openxmlformats-officedocument.presentationml.tags+xml"/>
  <Override PartName="/ppt/tags/tag228.xml" ContentType="application/vnd.openxmlformats-officedocument.presentationml.tags+xml"/>
  <Override PartName="/ppt/tags/tag239.xml" ContentType="application/vnd.openxmlformats-officedocument.presentationml.tags+xml"/>
  <Override PartName="/ppt/tags/tag275.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tags/tag217.xml" ContentType="application/vnd.openxmlformats-officedocument.presentationml.tags+xml"/>
  <Override PartName="/ppt/tags/tag264.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tags/tag206.xml" ContentType="application/vnd.openxmlformats-officedocument.presentationml.tags+xml"/>
  <Override PartName="/ppt/tags/tag253.xml" ContentType="application/vnd.openxmlformats-officedocument.presentationml.tags+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tags/tag231.xml" ContentType="application/vnd.openxmlformats-officedocument.presentationml.tags+xml"/>
  <Override PartName="/ppt/tags/tag242.xml" ContentType="application/vnd.openxmlformats-officedocument.presentationml.tags+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220.xml" ContentType="application/vnd.openxmlformats-officedocument.presentationml.tags+xml"/>
  <Override PartName="/ppt/tags/tag53.xml" ContentType="application/vnd.openxmlformats-officedocument.presentationml.tags+xml"/>
  <Default Extension="gif" ContentType="image/gif"/>
  <Override PartName="/ppt/tags/tag157.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slides/slide78.xml" ContentType="application/vnd.openxmlformats-officedocument.presentationml.slide+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ppt/tags/tag269.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tags/tag247.xml" ContentType="application/vnd.openxmlformats-officedocument.presentationml.tags+xml"/>
  <Override PartName="/ppt/tags/tag258.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tags/tag102.xml" ContentType="application/vnd.openxmlformats-officedocument.presentationml.tags+xml"/>
  <Override PartName="/ppt/tags/tag236.xml" ContentType="application/vnd.openxmlformats-officedocument.presentationml.tags+xml"/>
  <Override PartName="/ppt/tags/tag283.xml" ContentType="application/vnd.openxmlformats-officedocument.presentationml.tags+xml"/>
  <Override PartName="/ppt/slides/slide34.xml" ContentType="application/vnd.openxmlformats-officedocument.presentationml.slide+xml"/>
  <Override PartName="/ppt/slides/slide81.xml" ContentType="application/vnd.openxmlformats-officedocument.presentationml.slide+xml"/>
  <Override PartName="/ppt/tags/tag58.xml" ContentType="application/vnd.openxmlformats-officedocument.presentationml.tags+xml"/>
  <Override PartName="/ppt/tags/tag69.xml" ContentType="application/vnd.openxmlformats-officedocument.presentationml.tags+xml"/>
  <Override PartName="/ppt/tags/tag225.xml" ContentType="application/vnd.openxmlformats-officedocument.presentationml.tags+xml"/>
  <Override PartName="/ppt/tags/tag27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tags/tag47.xml" ContentType="application/vnd.openxmlformats-officedocument.presentationml.tags+xml"/>
  <Override PartName="/ppt/tags/tag94.xml" ContentType="application/vnd.openxmlformats-officedocument.presentationml.tags+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tags/tag250.xml" ContentType="application/vnd.openxmlformats-officedocument.presentationml.tags+xml"/>
  <Override PartName="/ppt/tags/tag261.xml" ContentType="application/vnd.openxmlformats-officedocument.presentationml.tags+xml"/>
  <Override PartName="/ppt/slides/slide12.xml" ContentType="application/vnd.openxmlformats-officedocument.presentationml.slide+xml"/>
  <Override PartName="/ppt/tags/tag36.xml" ContentType="application/vnd.openxmlformats-officedocument.presentationml.tags+xml"/>
  <Override PartName="/ppt/tags/tag83.xml" ContentType="application/vnd.openxmlformats-officedocument.presentationml.tags+xml"/>
  <Override PartName="/ppt/tags/tag187.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tags/tag143.xml" ContentType="application/vnd.openxmlformats-officedocument.presentationml.tags+xml"/>
  <Override PartName="/ppt/tags/tag190.xml" ContentType="application/vnd.openxmlformats-officedocument.presentationml.tags+xml"/>
  <Override PartName="/ppt/notesSlides/notesSlide5.xml" ContentType="application/vnd.openxmlformats-officedocument.presentationml.notesSlide+xml"/>
  <Override PartName="/ppt/tags/tag277.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tags/tag132.xml" ContentType="application/vnd.openxmlformats-officedocument.presentationml.tags+xml"/>
  <Override PartName="/ppt/tags/tag219.xml" ContentType="application/vnd.openxmlformats-officedocument.presentationml.tags+xml"/>
  <Override PartName="/ppt/tags/tag266.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tags/tag208.xml" ContentType="application/vnd.openxmlformats-officedocument.presentationml.tags+xml"/>
  <Override PartName="/ppt/tags/tag255.xml" ContentType="application/vnd.openxmlformats-officedocument.presentationml.tags+xml"/>
  <Override PartName="/ppt/slides/slide53.xml" ContentType="application/vnd.openxmlformats-officedocument.presentationml.slide+xml"/>
  <Override PartName="/ppt/tags/tag3.xml" ContentType="application/vnd.openxmlformats-officedocument.presentationml.tags+xml"/>
  <Default Extension="jpeg" ContentType="image/jpeg"/>
  <Override PartName="/ppt/tags/tag77.xml" ContentType="application/vnd.openxmlformats-officedocument.presentationml.tags+xml"/>
  <Override PartName="/ppt/tags/tag88.xml" ContentType="application/vnd.openxmlformats-officedocument.presentationml.tags+xml"/>
  <Override PartName="/ppt/tags/tag233.xml" ContentType="application/vnd.openxmlformats-officedocument.presentationml.tags+xml"/>
  <Override PartName="/ppt/tags/tag244.xml" ContentType="application/vnd.openxmlformats-officedocument.presentationml.tags+xml"/>
  <Override PartName="/ppt/tags/tag280.xml" ContentType="application/vnd.openxmlformats-officedocument.presentationml.tags+xml"/>
  <Override PartName="/ppt/slides/slide31.xml" ContentType="application/vnd.openxmlformats-officedocument.presentationml.slide+xml"/>
  <Override PartName="/ppt/slides/slide42.xml" ContentType="application/vnd.openxmlformats-officedocument.presentationml.slide+xml"/>
  <Override PartName="/ppt/tags/tag19.xml" ContentType="application/vnd.openxmlformats-officedocument.presentationml.tags+xml"/>
  <Override PartName="/ppt/tags/tag66.xml" ContentType="application/vnd.openxmlformats-officedocument.presentationml.tags+xml"/>
  <Override PartName="/ppt/tags/tag222.xml" ContentType="application/vnd.openxmlformats-officedocument.presentationml.tags+xml"/>
  <Override PartName="/ppt/slides/slide20.xml" ContentType="application/vnd.openxmlformats-officedocument.presentationml.slide+xml"/>
  <Override PartName="/ppt/tags/tag55.xml" ContentType="application/vnd.openxmlformats-officedocument.presentationml.tags+xml"/>
  <Override PartName="/ppt/tags/tag159.xml" ContentType="application/vnd.openxmlformats-officedocument.presentationml.tags+xml"/>
  <Override PartName="/ppt/tags/tag211.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ags/tag22.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62.xml" ContentType="application/vnd.openxmlformats-officedocument.presentationml.tags+xml"/>
  <Override PartName="/ppt/tags/tag249.xml" ContentType="application/vnd.openxmlformats-officedocument.presentationml.tags+xml"/>
  <Override PartName="/ppt/slides/slide58.xml" ContentType="application/vnd.openxmlformats-officedocument.presentationml.slide+xml"/>
  <Override PartName="/ppt/notesSlides/notesSlide2.xml" ContentType="application/vnd.openxmlformats-officedocument.presentationml.notesSlide+xml"/>
  <Override PartName="/ppt/tags/tag104.xml" ContentType="application/vnd.openxmlformats-officedocument.presentationml.tags+xml"/>
  <Override PartName="/ppt/tags/tag151.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tags/tag227.xml" ContentType="application/vnd.openxmlformats-officedocument.presentationml.tags+xml"/>
  <Override PartName="/ppt/tags/tag274.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87"/>
  </p:notesMasterIdLst>
  <p:sldIdLst>
    <p:sldId id="262" r:id="rId2"/>
    <p:sldId id="405" r:id="rId3"/>
    <p:sldId id="378" r:id="rId4"/>
    <p:sldId id="379" r:id="rId5"/>
    <p:sldId id="381" r:id="rId6"/>
    <p:sldId id="411" r:id="rId7"/>
    <p:sldId id="355" r:id="rId8"/>
    <p:sldId id="357" r:id="rId9"/>
    <p:sldId id="358" r:id="rId10"/>
    <p:sldId id="360" r:id="rId11"/>
    <p:sldId id="388" r:id="rId12"/>
    <p:sldId id="353" r:id="rId13"/>
    <p:sldId id="387" r:id="rId14"/>
    <p:sldId id="359" r:id="rId15"/>
    <p:sldId id="371" r:id="rId16"/>
    <p:sldId id="366" r:id="rId17"/>
    <p:sldId id="367" r:id="rId18"/>
    <p:sldId id="368" r:id="rId19"/>
    <p:sldId id="369" r:id="rId20"/>
    <p:sldId id="389" r:id="rId21"/>
    <p:sldId id="391" r:id="rId22"/>
    <p:sldId id="390" r:id="rId23"/>
    <p:sldId id="393" r:id="rId24"/>
    <p:sldId id="392" r:id="rId25"/>
    <p:sldId id="382" r:id="rId26"/>
    <p:sldId id="383" r:id="rId27"/>
    <p:sldId id="361" r:id="rId28"/>
    <p:sldId id="263" r:id="rId29"/>
    <p:sldId id="265" r:id="rId30"/>
    <p:sldId id="266" r:id="rId31"/>
    <p:sldId id="269" r:id="rId32"/>
    <p:sldId id="271" r:id="rId33"/>
    <p:sldId id="273" r:id="rId34"/>
    <p:sldId id="343" r:id="rId35"/>
    <p:sldId id="267" r:id="rId36"/>
    <p:sldId id="275" r:id="rId37"/>
    <p:sldId id="276" r:id="rId38"/>
    <p:sldId id="277" r:id="rId39"/>
    <p:sldId id="278" r:id="rId40"/>
    <p:sldId id="280" r:id="rId41"/>
    <p:sldId id="281" r:id="rId42"/>
    <p:sldId id="282" r:id="rId43"/>
    <p:sldId id="283" r:id="rId44"/>
    <p:sldId id="394" r:id="rId45"/>
    <p:sldId id="395" r:id="rId46"/>
    <p:sldId id="414" r:id="rId47"/>
    <p:sldId id="415" r:id="rId48"/>
    <p:sldId id="397" r:id="rId49"/>
    <p:sldId id="351" r:id="rId50"/>
    <p:sldId id="349" r:id="rId51"/>
    <p:sldId id="373" r:id="rId52"/>
    <p:sldId id="295" r:id="rId53"/>
    <p:sldId id="296" r:id="rId54"/>
    <p:sldId id="293" r:id="rId55"/>
    <p:sldId id="299" r:id="rId56"/>
    <p:sldId id="335" r:id="rId57"/>
    <p:sldId id="304" r:id="rId58"/>
    <p:sldId id="302" r:id="rId59"/>
    <p:sldId id="300" r:id="rId60"/>
    <p:sldId id="313" r:id="rId61"/>
    <p:sldId id="398" r:id="rId62"/>
    <p:sldId id="399" r:id="rId63"/>
    <p:sldId id="400" r:id="rId64"/>
    <p:sldId id="401" r:id="rId65"/>
    <p:sldId id="402" r:id="rId66"/>
    <p:sldId id="403" r:id="rId67"/>
    <p:sldId id="404" r:id="rId68"/>
    <p:sldId id="322" r:id="rId69"/>
    <p:sldId id="323" r:id="rId70"/>
    <p:sldId id="324" r:id="rId71"/>
    <p:sldId id="325" r:id="rId72"/>
    <p:sldId id="331" r:id="rId73"/>
    <p:sldId id="326" r:id="rId74"/>
    <p:sldId id="327" r:id="rId75"/>
    <p:sldId id="328" r:id="rId76"/>
    <p:sldId id="330" r:id="rId77"/>
    <p:sldId id="332" r:id="rId78"/>
    <p:sldId id="316" r:id="rId79"/>
    <p:sldId id="317" r:id="rId80"/>
    <p:sldId id="347" r:id="rId81"/>
    <p:sldId id="319" r:id="rId82"/>
    <p:sldId id="341" r:id="rId83"/>
    <p:sldId id="412" r:id="rId84"/>
    <p:sldId id="413" r:id="rId85"/>
    <p:sldId id="416" r:id="rId86"/>
  </p:sldIdLst>
  <p:sldSz cx="9144000" cy="6858000" type="screen4x3"/>
  <p:notesSz cx="6858000" cy="9144000"/>
  <p:custDataLst>
    <p:tags r:id="rId88"/>
  </p:custDataLst>
  <p:defaultTextStyle>
    <a:defPPr>
      <a:defRPr lang="en-US"/>
    </a:defPPr>
    <a:lvl1pPr algn="l" rtl="0" fontAlgn="base">
      <a:spcBef>
        <a:spcPct val="0"/>
      </a:spcBef>
      <a:spcAft>
        <a:spcPct val="0"/>
      </a:spcAft>
      <a:defRPr kern="1200">
        <a:solidFill>
          <a:schemeClr val="tx1"/>
        </a:solidFill>
        <a:latin typeface="Verdana Ref"/>
        <a:ea typeface="Verdana Ref"/>
        <a:cs typeface="Verdana Ref"/>
      </a:defRPr>
    </a:lvl1pPr>
    <a:lvl2pPr marL="457200" algn="l" rtl="0" fontAlgn="base">
      <a:spcBef>
        <a:spcPct val="0"/>
      </a:spcBef>
      <a:spcAft>
        <a:spcPct val="0"/>
      </a:spcAft>
      <a:defRPr kern="1200">
        <a:solidFill>
          <a:schemeClr val="tx1"/>
        </a:solidFill>
        <a:latin typeface="Verdana Ref"/>
        <a:ea typeface="Verdana Ref"/>
        <a:cs typeface="Verdana Ref"/>
      </a:defRPr>
    </a:lvl2pPr>
    <a:lvl3pPr marL="914400" algn="l" rtl="0" fontAlgn="base">
      <a:spcBef>
        <a:spcPct val="0"/>
      </a:spcBef>
      <a:spcAft>
        <a:spcPct val="0"/>
      </a:spcAft>
      <a:defRPr kern="1200">
        <a:solidFill>
          <a:schemeClr val="tx1"/>
        </a:solidFill>
        <a:latin typeface="Verdana Ref"/>
        <a:ea typeface="Verdana Ref"/>
        <a:cs typeface="Verdana Ref"/>
      </a:defRPr>
    </a:lvl3pPr>
    <a:lvl4pPr marL="1371600" algn="l" rtl="0" fontAlgn="base">
      <a:spcBef>
        <a:spcPct val="0"/>
      </a:spcBef>
      <a:spcAft>
        <a:spcPct val="0"/>
      </a:spcAft>
      <a:defRPr kern="1200">
        <a:solidFill>
          <a:schemeClr val="tx1"/>
        </a:solidFill>
        <a:latin typeface="Verdana Ref"/>
        <a:ea typeface="Verdana Ref"/>
        <a:cs typeface="Verdana Ref"/>
      </a:defRPr>
    </a:lvl4pPr>
    <a:lvl5pPr marL="1828800" algn="l" rtl="0" fontAlgn="base">
      <a:spcBef>
        <a:spcPct val="0"/>
      </a:spcBef>
      <a:spcAft>
        <a:spcPct val="0"/>
      </a:spcAft>
      <a:defRPr kern="1200">
        <a:solidFill>
          <a:schemeClr val="tx1"/>
        </a:solidFill>
        <a:latin typeface="Verdana Ref"/>
        <a:ea typeface="Verdana Ref"/>
        <a:cs typeface="Verdana Ref"/>
      </a:defRPr>
    </a:lvl5pPr>
    <a:lvl6pPr marL="2286000" algn="l" defTabSz="914400" rtl="0" eaLnBrk="1" latinLnBrk="0" hangingPunct="1">
      <a:defRPr kern="1200">
        <a:solidFill>
          <a:schemeClr val="tx1"/>
        </a:solidFill>
        <a:latin typeface="Verdana Ref"/>
        <a:ea typeface="Verdana Ref"/>
        <a:cs typeface="Verdana Ref"/>
      </a:defRPr>
    </a:lvl6pPr>
    <a:lvl7pPr marL="2743200" algn="l" defTabSz="914400" rtl="0" eaLnBrk="1" latinLnBrk="0" hangingPunct="1">
      <a:defRPr kern="1200">
        <a:solidFill>
          <a:schemeClr val="tx1"/>
        </a:solidFill>
        <a:latin typeface="Verdana Ref"/>
        <a:ea typeface="Verdana Ref"/>
        <a:cs typeface="Verdana Ref"/>
      </a:defRPr>
    </a:lvl7pPr>
    <a:lvl8pPr marL="3200400" algn="l" defTabSz="914400" rtl="0" eaLnBrk="1" latinLnBrk="0" hangingPunct="1">
      <a:defRPr kern="1200">
        <a:solidFill>
          <a:schemeClr val="tx1"/>
        </a:solidFill>
        <a:latin typeface="Verdana Ref"/>
        <a:ea typeface="Verdana Ref"/>
        <a:cs typeface="Verdana Ref"/>
      </a:defRPr>
    </a:lvl8pPr>
    <a:lvl9pPr marL="3657600" algn="l" defTabSz="914400" rtl="0" eaLnBrk="1" latinLnBrk="0" hangingPunct="1">
      <a:defRPr kern="1200">
        <a:solidFill>
          <a:schemeClr val="tx1"/>
        </a:solidFill>
        <a:latin typeface="Verdana Ref"/>
        <a:ea typeface="Verdana Ref"/>
        <a:cs typeface="Verdana Ref"/>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1564" autoAdjust="0"/>
  </p:normalViewPr>
  <p:slideViewPr>
    <p:cSldViewPr>
      <p:cViewPr>
        <p:scale>
          <a:sx n="70" d="100"/>
          <a:sy n="70" d="100"/>
        </p:scale>
        <p:origin x="-1386" y="-24"/>
      </p:cViewPr>
      <p:guideLst>
        <p:guide orient="horz" pos="2160"/>
        <p:guide pos="2880"/>
      </p:guideLst>
    </p:cSldViewPr>
  </p:slideViewPr>
  <p:notesTextViewPr>
    <p:cViewPr>
      <p:scale>
        <a:sx n="100" d="100"/>
        <a:sy n="100" d="100"/>
      </p:scale>
      <p:origin x="0" y="0"/>
    </p:cViewPr>
  </p:notesTextViewPr>
  <p:notesViewPr>
    <p:cSldViewPr>
      <p:cViewPr>
        <p:scale>
          <a:sx n="10" d="100"/>
          <a:sy n="10" d="100"/>
        </p:scale>
        <p:origin x="-102" y="-26"/>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gs" Target="tags/tag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tags" Target="../tags/tag10.xml"/><Relationship Id="rId2" Type="http://schemas.openxmlformats.org/officeDocument/2006/relationships/tags" Target="../tags/tag5.xml"/><Relationship Id="rId1" Type="http://schemas.openxmlformats.org/officeDocument/2006/relationships/theme" Target="../theme/theme2.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Header Placeholder 1"/>
          <p:cNvSpPr>
            <a:spLocks noGrp="1" noChangeArrowheads="1"/>
          </p:cNvSpPr>
          <p:nvPr>
            <p:ph type="hdr" sz="quarter"/>
            <p:custDataLst>
              <p:tags r:id="rId2"/>
            </p:custDataLst>
          </p:nvPr>
        </p:nvSpPr>
        <p:spPr bwMode="auto">
          <a:xfrm>
            <a:off x="0" y="0"/>
            <a:ext cx="2971800" cy="457200"/>
          </a:xfrm>
          <a:prstGeom prst="rect">
            <a:avLst/>
          </a:prstGeom>
          <a:noFill/>
          <a:ln w="9525" cap="flat" algn="ctr">
            <a:no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7043" name="Date Placeholder 2"/>
          <p:cNvSpPr>
            <a:spLocks noGrp="1" noChangeArrowheads="1"/>
          </p:cNvSpPr>
          <p:nvPr>
            <p:ph type="dt" idx="2"/>
            <p:custDataLst>
              <p:tags r:id="rId3"/>
            </p:custDataLst>
          </p:nvPr>
        </p:nvSpPr>
        <p:spPr bwMode="auto">
          <a:xfrm>
            <a:off x="3884613" y="0"/>
            <a:ext cx="2971800" cy="457200"/>
          </a:xfrm>
          <a:prstGeom prst="rect">
            <a:avLst/>
          </a:prstGeom>
          <a:noFill/>
          <a:ln w="9525" cap="flat" algn="ctr">
            <a:no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lvl1pPr algn="r">
              <a:defRPr sz="1200"/>
            </a:lvl1pPr>
          </a:lstStyle>
          <a:p>
            <a:fld id="{73C37249-3BC0-452F-9D41-02F54F77854A}" type="datetime1">
              <a:rPr lang="en-US"/>
              <a:pPr/>
              <a:t>3/7/2023</a:t>
            </a:fld>
            <a:endParaRPr lang="en-US"/>
          </a:p>
        </p:txBody>
      </p:sp>
      <p:sp>
        <p:nvSpPr>
          <p:cNvPr id="87044" name="Slide Image Placeholder 3"/>
          <p:cNvSpPr>
            <a:spLocks noGrp="1" noRot="1" noChangeAspect="1" noChangeArrowheads="1"/>
          </p:cNvSpPr>
          <p:nvPr>
            <p:ph type="sldImg" idx="5"/>
            <p:custDataLst>
              <p:tags r:id="rId4"/>
            </p:custDataLst>
          </p:nvPr>
        </p:nvSpPr>
        <p:spPr bwMode="auto">
          <a:xfrm>
            <a:off x="1143000" y="685800"/>
            <a:ext cx="4572000" cy="3429000"/>
          </a:xfrm>
          <a:prstGeom prst="rect">
            <a:avLst/>
          </a:prstGeom>
          <a:noFill/>
          <a:ln w="12700" algn="ctr">
            <a:solidFill>
              <a:srgbClr val="000000"/>
            </a:solidFill>
            <a:miter lim="800000"/>
            <a:headEnd/>
            <a:tailEnd/>
          </a:ln>
        </p:spPr>
      </p:sp>
      <p:sp>
        <p:nvSpPr>
          <p:cNvPr id="87045" name="Notes Placeholder 4"/>
          <p:cNvSpPr>
            <a:spLocks noGrp="1" noChangeArrowheads="1"/>
          </p:cNvSpPr>
          <p:nvPr>
            <p:ph type="body" sz="quarter" idx="1"/>
            <p:custDataLst>
              <p:tags r:id="rId5"/>
            </p:custDataLst>
          </p:nvPr>
        </p:nvSpPr>
        <p:spPr bwMode="auto">
          <a:xfrm>
            <a:off x="685800" y="4343400"/>
            <a:ext cx="5486400" cy="4114800"/>
          </a:xfrm>
          <a:prstGeom prst="rect">
            <a:avLst/>
          </a:prstGeom>
          <a:noFill/>
          <a:ln w="9525" cap="flat" algn="ctr">
            <a:no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7046" name="Footer Placeholder 5"/>
          <p:cNvSpPr>
            <a:spLocks noGrp="1" noChangeArrowheads="1"/>
          </p:cNvSpPr>
          <p:nvPr>
            <p:ph type="ftr" sz="quarter" idx="3"/>
            <p:custDataLst>
              <p:tags r:id="rId6"/>
            </p:custDataLst>
          </p:nvPr>
        </p:nvSpPr>
        <p:spPr bwMode="auto">
          <a:xfrm>
            <a:off x="0" y="8685213"/>
            <a:ext cx="2971800" cy="457200"/>
          </a:xfrm>
          <a:prstGeom prst="rect">
            <a:avLst/>
          </a:prstGeom>
          <a:noFill/>
          <a:ln w="9525" cap="flat" algn="ctr">
            <a:noFill/>
            <a:prstDash val="solid"/>
            <a:round/>
            <a:headEnd type="none" w="med" len="med"/>
            <a:tailEnd type="none" w="med" len="me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custDataLst>
              <p:tags r:id="rId7"/>
            </p:custDataLst>
          </p:nvPr>
        </p:nvSpPr>
        <p:spPr>
          <a:xfrm>
            <a:off x="3884613" y="8685213"/>
            <a:ext cx="2971800" cy="457200"/>
          </a:xfrm>
          <a:prstGeom prst="rect">
            <a:avLst/>
          </a:prstGeom>
          <a:noFill/>
          <a:ln w="9525" cap="flat" cmpd="sng" algn="ctr">
            <a:noFill/>
            <a:prstDash val="solid"/>
            <a:round/>
            <a:headEnd type="none" w="med" len="med"/>
            <a:tailEnd type="none" w="med" len="med"/>
          </a:ln>
        </p:spPr>
        <p:txBody>
          <a:bodyPr vert="horz" wrap="square" lIns="91440" tIns="45720" rIns="91440" bIns="45720" numCol="1" anchor="b" anchorCtr="0" compatLnSpc="1">
            <a:prstTxWarp prst="textNoShape">
              <a:avLst/>
            </a:prstTxWarp>
          </a:bodyPr>
          <a:lstStyle>
            <a:lvl1pPr algn="r">
              <a:defRPr sz="1200"/>
            </a:lvl1pPr>
          </a:lstStyle>
          <a:p>
            <a:fld id="{11BF6524-E8FB-467B-B963-8B55ADA6A6EC}"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slide" Target="../slides/slide12.xml"/><Relationship Id="rId4"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slide" Target="../slides/slide14.xml"/><Relationship Id="rId4"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slide" Target="../slides/slide48.xml"/><Relationship Id="rId4"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85.xml"/><Relationship Id="rId1" Type="http://schemas.openxmlformats.org/officeDocument/2006/relationships/tags" Target="../tags/tag184.xml"/><Relationship Id="rId4"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tags" Target="../tags/tag193.xml"/><Relationship Id="rId5" Type="http://schemas.openxmlformats.org/officeDocument/2006/relationships/slide" Target="../slides/slide54.xml"/><Relationship Id="rId4"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tags" Target="../tags/tag283.xml"/><Relationship Id="rId2" Type="http://schemas.openxmlformats.org/officeDocument/2006/relationships/tags" Target="../tags/tag282.xml"/><Relationship Id="rId1" Type="http://schemas.openxmlformats.org/officeDocument/2006/relationships/tags" Target="../tags/tag281.xml"/><Relationship Id="rId5" Type="http://schemas.openxmlformats.org/officeDocument/2006/relationships/slide" Target="../slides/slide81.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custDataLst>
              <p:tags r:id="rId1"/>
            </p:custDataLst>
          </p:nvPr>
        </p:nvSpPr>
        <p:spPr bwMode="auto">
          <a:noFill/>
          <a:ln>
            <a:miter lim="800000"/>
          </a:ln>
        </p:spPr>
        <p:txBody>
          <a:bodyPr anchor="t"/>
          <a:lstStyle/>
          <a:p>
            <a:fld id="{23FFD2B5-8CC6-42E3-A605-7DCA10D460B4}" type="slidenum">
              <a:rPr lang="en-US">
                <a:latin typeface="Arial" charset="0"/>
              </a:rPr>
              <a:pPr/>
              <a:t>12</a:t>
            </a:fld>
            <a:endParaRPr lang="en-US">
              <a:latin typeface="Arial" charset="0"/>
            </a:endParaRPr>
          </a:p>
        </p:txBody>
      </p:sp>
      <p:sp>
        <p:nvSpPr>
          <p:cNvPr id="88067" name="Rectangle 2"/>
          <p:cNvSpPr>
            <a:spLocks noGrp="1" noRot="1" noChangeAspect="1" noChangeArrowheads="1" noTextEdit="1"/>
          </p:cNvSpPr>
          <p:nvPr>
            <p:ph type="sldImg"/>
            <p:custDataLst>
              <p:tags r:id="rId2"/>
            </p:custDataLst>
          </p:nvPr>
        </p:nvSpPr>
        <p:spPr>
          <a:solidFill>
            <a:srgbClr val="FFFFFF"/>
          </a:solidFill>
          <a:ln cap="flat">
            <a:round/>
            <a:headEnd type="none" w="med" len="med"/>
            <a:tailEnd type="none" w="med" len="med"/>
          </a:ln>
        </p:spPr>
      </p:sp>
      <p:sp>
        <p:nvSpPr>
          <p:cNvPr id="88068" name="Rectangle 3"/>
          <p:cNvSpPr>
            <a:spLocks noGrp="1" noChangeArrowheads="1"/>
          </p:cNvSpPr>
          <p:nvPr>
            <p:ph type="body" idx="1"/>
            <p:custDataLst>
              <p:tags r:id="rId3"/>
            </p:custDataLst>
          </p:nvPr>
        </p:nvSpPr>
        <p:spPr>
          <a:solidFill>
            <a:srgbClr val="FFFFFF"/>
          </a:solidFill>
          <a:ln>
            <a:solidFill>
              <a:srgbClr val="000000"/>
            </a:solidFill>
            <a:headEnd/>
            <a:tailEnd/>
          </a:ln>
        </p:spPr>
        <p:txBody>
          <a:bodyPr/>
          <a:lstStyle/>
          <a:p>
            <a:pPr eaLnBrk="1" hangingPunct="1"/>
            <a:r>
              <a:rPr lang="en-US">
                <a:latin typeface="Arial" charset="0"/>
              </a:rPr>
              <a:t>Pulmonary hypertension is usually classified as primary or secondary pulmonary hypertension. However, some of the secondary pulmonary hypertension have the same histopathological features and response to treatment as primary pulmonary hypertension. So, WHO classified pulmonary hypertension into 5 groups on the basis of mechanisms rather than associated conditions.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lienbildplatzhalter 1"/>
          <p:cNvSpPr>
            <a:spLocks noGrp="1" noRot="1" noChangeAspect="1" noChangeArrowheads="1" noTextEdit="1"/>
          </p:cNvSpPr>
          <p:nvPr>
            <p:ph type="sldImg"/>
            <p:custDataLst>
              <p:tags r:id="rId1"/>
            </p:custDataLst>
          </p:nvPr>
        </p:nvSpPr>
        <p:spPr>
          <a:ln/>
        </p:spPr>
      </p:sp>
      <p:sp>
        <p:nvSpPr>
          <p:cNvPr id="89091" name="Notizenplatzhalter 2"/>
          <p:cNvSpPr>
            <a:spLocks noGrp="1" noChangeArrowheads="1"/>
          </p:cNvSpPr>
          <p:nvPr>
            <p:ph type="body" idx="1"/>
            <p:custDataLst>
              <p:tags r:id="rId2"/>
            </p:custDataLst>
          </p:nvPr>
        </p:nvSpPr>
        <p:spPr>
          <a:ln/>
        </p:spPr>
        <p:txBody>
          <a:bodyPr/>
          <a:lstStyle/>
          <a:p>
            <a:pPr eaLnBrk="1" hangingPunct="1">
              <a:spcBef>
                <a:spcPct val="0"/>
              </a:spcBef>
            </a:pPr>
            <a:endParaRPr lang="en-US"/>
          </a:p>
        </p:txBody>
      </p:sp>
      <p:sp>
        <p:nvSpPr>
          <p:cNvPr id="89092" name="Foliennummernplatzhalter 3"/>
          <p:cNvSpPr>
            <a:spLocks noGrp="1" noChangeArrowheads="1"/>
          </p:cNvSpPr>
          <p:nvPr>
            <p:ph type="sldNum" sz="quarter" idx="5"/>
            <p:custDataLst>
              <p:tags r:id="rId3"/>
            </p:custDataLst>
          </p:nvPr>
        </p:nvSpPr>
        <p:spPr bwMode="auto">
          <a:noFill/>
          <a:ln>
            <a:miter lim="800000"/>
          </a:ln>
        </p:spPr>
        <p:txBody>
          <a:bodyPr anchor="t"/>
          <a:lstStyle/>
          <a:p>
            <a:fld id="{F4AEE598-2CC3-495D-8A36-699F54236683}" type="slidenum">
              <a:rPr lang="de-DE"/>
              <a:pPr/>
              <a:t>14</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ChangeArrowheads="1"/>
          </p:cNvSpPr>
          <p:nvPr>
            <p:ph type="sldImg"/>
            <p:custDataLst>
              <p:tags r:id="rId1"/>
            </p:custDataLst>
          </p:nvPr>
        </p:nvSpPr>
        <p:spPr>
          <a:ln cap="flat">
            <a:round/>
            <a:headEnd type="none" w="med" len="med"/>
            <a:tailEnd type="none" w="med" len="med"/>
          </a:ln>
        </p:spPr>
      </p:sp>
      <p:sp>
        <p:nvSpPr>
          <p:cNvPr id="3" name="Notes Placeholder 2"/>
          <p:cNvSpPr>
            <a:spLocks noGrp="1"/>
          </p:cNvSpPr>
          <p:nvPr>
            <p:ph type="body" idx="1"/>
            <p:custDataLst>
              <p:tags r:id="rId2"/>
            </p:custDataLst>
          </p:nvPr>
        </p:nvSpPr>
        <p:spPr>
          <a:noFill/>
        </p:spPr>
        <p:txBody>
          <a:bodyPr>
            <a:normAutofit/>
          </a:bodyPr>
          <a:lstStyle/>
          <a:p>
            <a:r>
              <a:rPr lang="en-US">
                <a:latin typeface="Verdana Ref"/>
              </a:rPr>
              <a:t>483 cases with PH 78.7% had left heart</a:t>
            </a:r>
          </a:p>
          <a:p>
            <a:r>
              <a:rPr lang="en-US">
                <a:latin typeface="Verdana Ref"/>
              </a:rPr>
              <a:t>disease (group 2), 9.7% had lung diseases and hypoxia (group 3),</a:t>
            </a:r>
          </a:p>
          <a:p>
            <a:r>
              <a:rPr lang="en-US">
                <a:latin typeface="Verdana Ref"/>
              </a:rPr>
              <a:t>4.2% had PAH (group 1), 0.6% had CTEPH (group 4), and in</a:t>
            </a:r>
          </a:p>
          <a:p>
            <a:r>
              <a:rPr lang="en-US">
                <a:latin typeface="Verdana Ref"/>
              </a:rPr>
              <a:t>6.8% it was not possible to define a diagnosis</a:t>
            </a:r>
            <a:endParaRPr lang="en-US"/>
          </a:p>
        </p:txBody>
      </p:sp>
      <p:sp>
        <p:nvSpPr>
          <p:cNvPr id="91140" name="Slide Number Placeholder 3"/>
          <p:cNvSpPr>
            <a:spLocks noGrp="1" noChangeArrowheads="1"/>
          </p:cNvSpPr>
          <p:nvPr>
            <p:ph type="sldNum" sz="quarter" idx="5"/>
            <p:custDataLst>
              <p:tags r:id="rId3"/>
            </p:custDataLst>
          </p:nvPr>
        </p:nvSpPr>
        <p:spPr bwMode="auto">
          <a:noFill/>
        </p:spPr>
        <p:txBody>
          <a:bodyPr anchor="t"/>
          <a:lstStyle/>
          <a:p>
            <a:fld id="{1EEFECEF-F014-4E82-A18B-307354B36F9C}" type="slidenum">
              <a:rPr lang="en-US">
                <a:solidFill>
                  <a:srgbClr val="000000"/>
                </a:solidFill>
              </a:rPr>
              <a:pPr/>
              <a:t>48</a:t>
            </a:fld>
            <a:endParaRPr 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3"/>
          <p:cNvSpPr>
            <a:spLocks noGrp="1" noRot="1" noChangeAspect="1" noChangeArrowheads="1"/>
          </p:cNvSpPr>
          <p:nvPr>
            <p:ph type="sldImg"/>
            <p:custDataLst>
              <p:tags r:id="rId1"/>
            </p:custDataLst>
          </p:nvPr>
        </p:nvSpPr>
        <p:spPr>
          <a:ln cap="flat">
            <a:round/>
            <a:headEnd type="none" w="med" len="med"/>
            <a:tailEnd type="none" w="med" len="med"/>
          </a:ln>
        </p:spPr>
      </p:sp>
      <p:sp>
        <p:nvSpPr>
          <p:cNvPr id="92163" name="Notes Placeholder 4"/>
          <p:cNvSpPr>
            <a:spLocks noGrp="1" noChangeArrowheads="1"/>
          </p:cNvSpPr>
          <p:nvPr>
            <p:ph type="body" idx="1"/>
            <p:custDataLst>
              <p:tags r:id="rId2"/>
            </p:custDataLst>
          </p:nvPr>
        </p:nvSpPr>
        <p:spPr>
          <a:ln/>
        </p:spPr>
        <p:txBody>
          <a:bodyPr/>
          <a:lstStyle/>
          <a:p>
            <a:pPr>
              <a:buFontTx/>
              <a:buChar char="•"/>
            </a:pPr>
            <a:r>
              <a:rPr lang="en-US" sz="1000">
                <a:latin typeface="Arial" charset="0"/>
                <a:ea typeface="ＭＳ Ｐゴシック" pitchFamily="34" charset="-128"/>
              </a:rPr>
              <a:t> In the absence of effective therapy, prognosis of idiopathic PAH (idiopathic PAH [iPAH], and other forms of PAH) is very poor.</a:t>
            </a:r>
          </a:p>
          <a:p>
            <a:pPr lvl="1">
              <a:buFont typeface="Courier New" pitchFamily="-109" charset="0"/>
              <a:buChar char="o"/>
            </a:pPr>
            <a:r>
              <a:rPr lang="en-US" sz="1000">
                <a:latin typeface="Arial" charset="0"/>
                <a:ea typeface="ＭＳ Ｐゴシック" pitchFamily="34" charset="-128"/>
              </a:rPr>
              <a:t> Median survival 2.8 yrs from diagnosis</a:t>
            </a:r>
          </a:p>
          <a:p>
            <a:pPr lvl="1">
              <a:buFont typeface="Courier New" pitchFamily="-109" charset="0"/>
              <a:buChar char="o"/>
            </a:pPr>
            <a:r>
              <a:rPr lang="en-US" sz="1000">
                <a:latin typeface="Arial" charset="0"/>
                <a:ea typeface="ＭＳ Ｐゴシック" pitchFamily="34" charset="-128"/>
              </a:rPr>
              <a:t> Over 50% of untreated patients will die within 5 yrs.</a:t>
            </a:r>
          </a:p>
          <a:p>
            <a:pPr>
              <a:buFontTx/>
              <a:buChar char="•"/>
            </a:pPr>
            <a:r>
              <a:rPr lang="en-US" sz="1000">
                <a:latin typeface="Arial" charset="0"/>
                <a:ea typeface="ＭＳ Ｐゴシック" pitchFamily="34" charset="-128"/>
              </a:rPr>
              <a:t> Prognosis over the first 3 years is particularly poor in patients with PH secondary to connective tissue disease (CTD) and human immunodeficiency virus (HIV).</a:t>
            </a:r>
          </a:p>
          <a:p>
            <a:pPr>
              <a:buFontTx/>
              <a:buChar char="•"/>
            </a:pPr>
            <a:r>
              <a:rPr lang="en-US" sz="1000">
                <a:latin typeface="Arial" charset="0"/>
                <a:ea typeface="ＭＳ Ｐゴシック" pitchFamily="34" charset="-128"/>
              </a:rPr>
              <a:t> Over the past 10 years, 7 approved therapies for PAH have become available, and additional agents and classes of drugs are currently being evaluated. </a:t>
            </a:r>
          </a:p>
          <a:p>
            <a:pPr>
              <a:buFontTx/>
              <a:buChar char="•"/>
            </a:pPr>
            <a:r>
              <a:rPr lang="en-US" sz="1000">
                <a:latin typeface="Arial" charset="0"/>
                <a:ea typeface="ＭＳ Ｐゴシック" pitchFamily="34" charset="-128"/>
              </a:rPr>
              <a:t>This slide emphasizes how deadly a disease PAH can be, and why it is imperative that clinicians actively screen for it so as to improve outcomes.</a:t>
            </a:r>
          </a:p>
          <a:p>
            <a:endParaRPr lang="en-US">
              <a:latin typeface="Arial"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custDataLst>
              <p:tags r:id="rId1"/>
            </p:custDataLst>
          </p:nvPr>
        </p:nvSpPr>
        <p:spPr bwMode="auto">
          <a:noFill/>
        </p:spPr>
        <p:txBody>
          <a:bodyPr anchor="t"/>
          <a:lstStyle/>
          <a:p>
            <a:fld id="{7F52F83A-FD48-433A-A81E-5E18611CF60F}" type="slidenum">
              <a:rPr lang="en-US">
                <a:latin typeface="Arial" charset="0"/>
              </a:rPr>
              <a:pPr/>
              <a:t>54</a:t>
            </a:fld>
            <a:endParaRPr lang="en-US">
              <a:latin typeface="Arial" charset="0"/>
            </a:endParaRPr>
          </a:p>
        </p:txBody>
      </p:sp>
      <p:sp>
        <p:nvSpPr>
          <p:cNvPr id="93187" name="Rectangle 2"/>
          <p:cNvSpPr>
            <a:spLocks noGrp="1" noRot="1" noChangeAspect="1" noChangeArrowheads="1" noTextEdit="1"/>
          </p:cNvSpPr>
          <p:nvPr>
            <p:ph type="sldImg"/>
            <p:custDataLst>
              <p:tags r:id="rId2"/>
            </p:custDataLst>
          </p:nvPr>
        </p:nvSpPr>
        <p:spPr>
          <a:ln cap="flat">
            <a:round/>
            <a:headEnd type="none" w="med" len="med"/>
            <a:tailEnd type="none" w="med" len="med"/>
          </a:ln>
        </p:spPr>
      </p:sp>
      <p:sp>
        <p:nvSpPr>
          <p:cNvPr id="79876" name="Rectangle 3"/>
          <p:cNvSpPr>
            <a:spLocks noGrp="1" noChangeArrowheads="1"/>
          </p:cNvSpPr>
          <p:nvPr>
            <p:ph type="body" idx="1"/>
            <p:custDataLst>
              <p:tags r:id="rId3"/>
            </p:custDataLst>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cs-CZ" b="1">
                <a:latin typeface="Arial" charset="0"/>
              </a:rPr>
              <a:t>The ‘two-hit’ hypothesis for the development of primary pulmonary hypertension (PPH).</a:t>
            </a:r>
            <a:r>
              <a:rPr lang="cs-CZ">
                <a:latin typeface="Arial" charset="0"/>
              </a:rPr>
              <a:t> According to this hypothesis, the vascular abnormalities characteristic of PPH are triggered by the accumulation of genetic and/or environmental insults in a susceptible individual. For example, to generate clinical disease, the combination of a germline </a:t>
            </a:r>
            <a:r>
              <a:rPr lang="cs-CZ" i="1">
                <a:latin typeface="Arial" charset="0"/>
              </a:rPr>
              <a:t>BMPR2</a:t>
            </a:r>
            <a:r>
              <a:rPr lang="cs-CZ">
                <a:latin typeface="Arial" charset="0"/>
              </a:rPr>
              <a:t> mutation (the ‘first hit’) with either (1) a somatic mutation in the BMP pathway, or one of the related pathways regulating cell growth and apoptosis, or (2) an environmental insult such as the ingestion of appetite suppressants (the ‘second hit’) might be required for vascular remodelling. Abbreviations: BMP, bone morphogenetic protein; BMPR, BMP receptor; TGF-bRII, transforming growth factor b receptor II.</a:t>
            </a:r>
            <a:endParaRPr 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ChangeArrowheads="1"/>
          </p:cNvSpPr>
          <p:nvPr>
            <p:ph type="sldImg"/>
            <p:custDataLst>
              <p:tags r:id="rId1"/>
            </p:custDataLst>
          </p:nvPr>
        </p:nvSpPr>
        <p:spPr>
          <a:ln cap="flat">
            <a:round/>
            <a:headEnd type="none" w="med" len="med"/>
            <a:tailEnd type="none" w="med" len="med"/>
          </a:ln>
        </p:spPr>
      </p:sp>
      <p:sp>
        <p:nvSpPr>
          <p:cNvPr id="94211" name="Notes Placeholder 2"/>
          <p:cNvSpPr>
            <a:spLocks noGrp="1" noChangeArrowheads="1"/>
          </p:cNvSpPr>
          <p:nvPr>
            <p:ph type="body" idx="1"/>
            <p:custDataLst>
              <p:tags r:id="rId2"/>
            </p:custDataLst>
          </p:nvPr>
        </p:nvSpPr>
        <p:spPr>
          <a:ln/>
        </p:spPr>
        <p:txBody>
          <a:bodyPr/>
          <a:lstStyle/>
          <a:p>
            <a:endParaRPr lang="en-US"/>
          </a:p>
        </p:txBody>
      </p:sp>
      <p:sp>
        <p:nvSpPr>
          <p:cNvPr id="94212" name="Slide Number Placeholder 3"/>
          <p:cNvSpPr>
            <a:spLocks noGrp="1" noChangeArrowheads="1"/>
          </p:cNvSpPr>
          <p:nvPr>
            <p:ph type="sldNum" sz="quarter" idx="5"/>
            <p:custDataLst>
              <p:tags r:id="rId3"/>
            </p:custDataLst>
          </p:nvPr>
        </p:nvSpPr>
        <p:spPr bwMode="auto">
          <a:noFill/>
        </p:spPr>
        <p:txBody>
          <a:bodyPr anchor="t"/>
          <a:lstStyle/>
          <a:p>
            <a:fld id="{D214B8C5-F6FD-404B-ABD4-D287562C929B}" type="slidenum">
              <a:rPr lang="en-US"/>
              <a:pPr/>
              <a:t>81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2" name="Picture 2" descr="template5"/>
          <p:cNvPicPr>
            <a:picLocks noChangeAspect="1" noChangeArrowheads="1"/>
          </p:cNvPicPr>
          <p:nvPr>
            <p:custDataLst>
              <p:tags r:id="rId1"/>
            </p:custDataLst>
          </p:nvPr>
        </p:nvPicPr>
        <p:blipFill>
          <a:blip r:embed="rId5"/>
          <a:srcRect/>
          <a:stretch>
            <a:fillRect/>
          </a:stretch>
        </p:blipFill>
        <p:spPr bwMode="auto">
          <a:xfrm>
            <a:off x="0" y="0"/>
            <a:ext cx="9144000" cy="6858000"/>
          </a:xfrm>
          <a:prstGeom prst="rect">
            <a:avLst/>
          </a:prstGeom>
          <a:noFill/>
          <a:ln w="9525" algn="ctr">
            <a:noFill/>
            <a:miter lim="800000"/>
            <a:headEnd/>
            <a:tailEnd/>
          </a:ln>
        </p:spPr>
      </p:pic>
      <p:sp>
        <p:nvSpPr>
          <p:cNvPr id="3" name="Text Box 5"/>
          <p:cNvSpPr>
            <a:spLocks noChangeArrowheads="1"/>
          </p:cNvSpPr>
          <p:nvPr>
            <p:custDataLst>
              <p:tags r:id="rId2"/>
            </p:custDataLst>
          </p:nvPr>
        </p:nvSpPr>
        <p:spPr bwMode="auto">
          <a:xfrm>
            <a:off x="2895600" y="5105400"/>
            <a:ext cx="3200400" cy="1004888"/>
          </a:xfrm>
          <a:prstGeom prst="rect">
            <a:avLst/>
          </a:prstGeom>
          <a:noFill/>
          <a:ln w="9525" algn="ctr">
            <a:noFill/>
            <a:miter lim="800000"/>
            <a:headEnd/>
            <a:tailEnd/>
          </a:ln>
          <a:effectLst/>
        </p:spPr>
        <p:txBody>
          <a:bodyPr>
            <a:spAutoFit/>
          </a:bodyPr>
          <a:lstStyle/>
          <a:p>
            <a:pPr algn="ctr">
              <a:spcBef>
                <a:spcPct val="50000"/>
              </a:spcBef>
            </a:pPr>
            <a:r>
              <a:rPr lang="en-US" sz="2400">
                <a:solidFill>
                  <a:srgbClr val="FFFFFF"/>
                </a:solidFill>
                <a:latin typeface="Incised901 Lt BT" pitchFamily="34" charset="0"/>
              </a:rPr>
              <a:t>Greg McKinnis, MD</a:t>
            </a:r>
          </a:p>
          <a:p>
            <a:pPr algn="ctr">
              <a:spcBef>
                <a:spcPct val="50000"/>
              </a:spcBef>
            </a:pPr>
            <a:r>
              <a:rPr lang="en-US" sz="2400">
                <a:solidFill>
                  <a:srgbClr val="FFFFFF"/>
                </a:solidFill>
                <a:latin typeface="Incised901 Lt BT" pitchFamily="34" charset="0"/>
              </a:rPr>
              <a:t>May 17, 2005</a:t>
            </a:r>
          </a:p>
        </p:txBody>
      </p:sp>
      <p:pic>
        <p:nvPicPr>
          <p:cNvPr id="4" name="Picture 6"/>
          <p:cNvPicPr>
            <a:picLocks noChangeAspect="1" noChangeArrowheads="1"/>
          </p:cNvPicPr>
          <p:nvPr>
            <p:custDataLst>
              <p:tags r:id="rId3"/>
            </p:custDataLst>
          </p:nvPr>
        </p:nvPicPr>
        <p:blipFill>
          <a:blip r:embed="rId6"/>
          <a:srcRect/>
          <a:stretch>
            <a:fillRect/>
          </a:stretch>
        </p:blipFill>
        <p:spPr bwMode="auto">
          <a:xfrm>
            <a:off x="5943600" y="4343400"/>
            <a:ext cx="2743200" cy="2193925"/>
          </a:xfrm>
          <a:prstGeom prst="rect">
            <a:avLst/>
          </a:prstGeom>
          <a:noFill/>
          <a:ln w="9525" algn="ctr">
            <a:noFill/>
            <a:miter lim="800000"/>
            <a:headEnd/>
            <a:tailEnd/>
          </a:ln>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3/7/2023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1026" name="Picture 11" descr="template5"/>
          <p:cNvPicPr>
            <a:picLocks noChangeAspect="1" noChangeArrowheads="1"/>
          </p:cNvPicPr>
          <p:nvPr/>
        </p:nvPicPr>
        <p:blipFill>
          <a:blip r:embed="rId5"/>
          <a:srcRect/>
          <a:stretch>
            <a:fillRect/>
          </a:stretch>
        </p:blipFill>
        <p:spPr bwMode="auto">
          <a:xfrm>
            <a:off x="0" y="0"/>
            <a:ext cx="9144000" cy="6858000"/>
          </a:xfrm>
          <a:prstGeom prst="rect">
            <a:avLst/>
          </a:prstGeom>
          <a:noFill/>
          <a:ln w="9525" algn="ctr">
            <a:noFill/>
            <a:miter lim="800000"/>
            <a:headEnd/>
            <a:tailEnd/>
          </a:ln>
        </p:spPr>
      </p:pic>
      <p:sp>
        <p:nvSpPr>
          <p:cNvPr id="1027" name="Rectangle 2"/>
          <p:cNvSpPr>
            <a:spLocks noGrp="1" noChangeArrowheads="1"/>
          </p:cNvSpPr>
          <p:nvPr>
            <p:ph type="title"/>
          </p:nvPr>
        </p:nvSpPr>
        <p:spPr bwMode="auto">
          <a:xfrm>
            <a:off x="685800" y="609600"/>
            <a:ext cx="7772400" cy="114300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12" r:id="rId1"/>
    <p:sldLayoutId id="2147483910" r:id="rId2"/>
    <p:sldLayoutId id="2147483917" r:id="rId3"/>
  </p:sldLayoutIdLst>
  <p:txStyles>
    <p:titleStyle>
      <a:lvl1pPr algn="l" rtl="0" eaLnBrk="0" fontAlgn="base" hangingPunct="0">
        <a:spcBef>
          <a:spcPct val="0"/>
        </a:spcBef>
        <a:spcAft>
          <a:spcPct val="0"/>
        </a:spcAft>
        <a:defRPr sz="4000" b="1">
          <a:solidFill>
            <a:srgbClr val="CCFF33"/>
          </a:solidFill>
          <a:latin typeface="+mj-lt"/>
          <a:ea typeface="+mj-ea"/>
          <a:cs typeface="+mj-cs"/>
        </a:defRPr>
      </a:lvl1pPr>
      <a:lvl2pPr algn="l" rtl="0" eaLnBrk="0" fontAlgn="base" hangingPunct="0">
        <a:spcBef>
          <a:spcPct val="0"/>
        </a:spcBef>
        <a:spcAft>
          <a:spcPct val="0"/>
        </a:spcAft>
        <a:defRPr sz="4000" b="1">
          <a:solidFill>
            <a:srgbClr val="CCFF33"/>
          </a:solidFill>
          <a:latin typeface="Verdana Ref" pitchFamily="34" charset="0"/>
          <a:cs typeface="Arial" charset="0"/>
        </a:defRPr>
      </a:lvl2pPr>
      <a:lvl3pPr algn="l" rtl="0" eaLnBrk="0" fontAlgn="base" hangingPunct="0">
        <a:spcBef>
          <a:spcPct val="0"/>
        </a:spcBef>
        <a:spcAft>
          <a:spcPct val="0"/>
        </a:spcAft>
        <a:defRPr sz="4000" b="1">
          <a:solidFill>
            <a:srgbClr val="CCFF33"/>
          </a:solidFill>
          <a:latin typeface="Verdana Ref" pitchFamily="34" charset="0"/>
          <a:cs typeface="Arial" charset="0"/>
        </a:defRPr>
      </a:lvl3pPr>
      <a:lvl4pPr algn="l" rtl="0" eaLnBrk="0" fontAlgn="base" hangingPunct="0">
        <a:spcBef>
          <a:spcPct val="0"/>
        </a:spcBef>
        <a:spcAft>
          <a:spcPct val="0"/>
        </a:spcAft>
        <a:defRPr sz="4000" b="1">
          <a:solidFill>
            <a:srgbClr val="CCFF33"/>
          </a:solidFill>
          <a:latin typeface="Verdana Ref" pitchFamily="34" charset="0"/>
          <a:cs typeface="Arial" charset="0"/>
        </a:defRPr>
      </a:lvl4pPr>
      <a:lvl5pPr algn="l" rtl="0" eaLnBrk="0" fontAlgn="base" hangingPunct="0">
        <a:spcBef>
          <a:spcPct val="0"/>
        </a:spcBef>
        <a:spcAft>
          <a:spcPct val="0"/>
        </a:spcAft>
        <a:defRPr sz="4000" b="1">
          <a:solidFill>
            <a:srgbClr val="CCFF33"/>
          </a:solidFill>
          <a:latin typeface="Verdana Ref" pitchFamily="34" charset="0"/>
          <a:cs typeface="Arial" charset="0"/>
        </a:defRPr>
      </a:lvl5pPr>
      <a:lvl6pPr marL="457200" algn="l" rtl="0" fontAlgn="base">
        <a:spcBef>
          <a:spcPct val="0"/>
        </a:spcBef>
        <a:spcAft>
          <a:spcPct val="0"/>
        </a:spcAft>
        <a:defRPr sz="4000" b="1">
          <a:solidFill>
            <a:srgbClr val="CCFF33"/>
          </a:solidFill>
          <a:latin typeface="Verdana Ref" pitchFamily="34" charset="0"/>
        </a:defRPr>
      </a:lvl6pPr>
      <a:lvl7pPr marL="914400" algn="l" rtl="0" fontAlgn="base">
        <a:spcBef>
          <a:spcPct val="0"/>
        </a:spcBef>
        <a:spcAft>
          <a:spcPct val="0"/>
        </a:spcAft>
        <a:defRPr sz="4000" b="1">
          <a:solidFill>
            <a:srgbClr val="CCFF33"/>
          </a:solidFill>
          <a:latin typeface="Verdana Ref" pitchFamily="34" charset="0"/>
        </a:defRPr>
      </a:lvl7pPr>
      <a:lvl8pPr marL="1371600" algn="l" rtl="0" fontAlgn="base">
        <a:spcBef>
          <a:spcPct val="0"/>
        </a:spcBef>
        <a:spcAft>
          <a:spcPct val="0"/>
        </a:spcAft>
        <a:defRPr sz="4000" b="1">
          <a:solidFill>
            <a:srgbClr val="CCFF33"/>
          </a:solidFill>
          <a:latin typeface="Verdana Ref" pitchFamily="34" charset="0"/>
        </a:defRPr>
      </a:lvl8pPr>
      <a:lvl9pPr marL="1828800" algn="l" rtl="0" fontAlgn="base">
        <a:spcBef>
          <a:spcPct val="0"/>
        </a:spcBef>
        <a:spcAft>
          <a:spcPct val="0"/>
        </a:spcAft>
        <a:defRPr sz="4000" b="1">
          <a:solidFill>
            <a:srgbClr val="CCFF33"/>
          </a:solidFill>
          <a:latin typeface="Verdana Ref" pitchFamily="34" charset="0"/>
        </a:defRPr>
      </a:lvl9pPr>
    </p:titleStyle>
    <p:bodyStyle>
      <a:lvl1pPr marL="342900" indent="-342900" algn="l" rtl="0" eaLnBrk="0" fontAlgn="base" hangingPunct="0">
        <a:spcBef>
          <a:spcPct val="20000"/>
        </a:spcBef>
        <a:spcAft>
          <a:spcPct val="0"/>
        </a:spcAft>
        <a:buChar char="•"/>
        <a:defRPr sz="3200" b="1">
          <a:solidFill>
            <a:schemeClr val="hlink"/>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hlink"/>
          </a:solidFill>
          <a:latin typeface="+mn-lt"/>
          <a:cs typeface="Arial" charset="0"/>
        </a:defRPr>
      </a:lvl2pPr>
      <a:lvl3pPr marL="1143000" indent="-228600" algn="l" rtl="0" eaLnBrk="0" fontAlgn="base" hangingPunct="0">
        <a:spcBef>
          <a:spcPct val="20000"/>
        </a:spcBef>
        <a:spcAft>
          <a:spcPct val="0"/>
        </a:spcAft>
        <a:buChar char="•"/>
        <a:defRPr sz="2000" b="1">
          <a:solidFill>
            <a:schemeClr val="hlink"/>
          </a:solidFill>
          <a:latin typeface="+mn-lt"/>
          <a:cs typeface="Arial" charset="0"/>
        </a:defRPr>
      </a:lvl3pPr>
      <a:lvl4pPr marL="1600200" indent="-228600" algn="l" rtl="0" eaLnBrk="0" fontAlgn="base" hangingPunct="0">
        <a:spcBef>
          <a:spcPct val="20000"/>
        </a:spcBef>
        <a:spcAft>
          <a:spcPct val="0"/>
        </a:spcAft>
        <a:buChar char="–"/>
        <a:defRPr sz="2000" b="1">
          <a:solidFill>
            <a:schemeClr val="hlink"/>
          </a:solidFill>
          <a:latin typeface="+mn-lt"/>
          <a:cs typeface="Arial" charset="0"/>
        </a:defRPr>
      </a:lvl4pPr>
      <a:lvl5pPr marL="2057400" indent="-228600" algn="l" rtl="0" eaLnBrk="0" fontAlgn="base" hangingPunct="0">
        <a:spcBef>
          <a:spcPct val="20000"/>
        </a:spcBef>
        <a:spcAft>
          <a:spcPct val="0"/>
        </a:spcAft>
        <a:buChar char="»"/>
        <a:defRPr sz="2000" b="1">
          <a:solidFill>
            <a:schemeClr val="hlink"/>
          </a:solidFill>
          <a:latin typeface="+mn-lt"/>
          <a:cs typeface="Arial" charset="0"/>
        </a:defRPr>
      </a:lvl5pPr>
      <a:lvl6pPr marL="2514600" indent="-228600" algn="l" rtl="0" fontAlgn="base">
        <a:spcBef>
          <a:spcPct val="20000"/>
        </a:spcBef>
        <a:spcAft>
          <a:spcPct val="0"/>
        </a:spcAft>
        <a:buChar char="»"/>
        <a:defRPr sz="2000">
          <a:solidFill>
            <a:schemeClr val="hlink"/>
          </a:solidFill>
          <a:latin typeface="+mn-lt"/>
        </a:defRPr>
      </a:lvl6pPr>
      <a:lvl7pPr marL="2971800" indent="-228600" algn="l" rtl="0" fontAlgn="base">
        <a:spcBef>
          <a:spcPct val="20000"/>
        </a:spcBef>
        <a:spcAft>
          <a:spcPct val="0"/>
        </a:spcAft>
        <a:buChar char="»"/>
        <a:defRPr sz="2000">
          <a:solidFill>
            <a:schemeClr val="hlink"/>
          </a:solidFill>
          <a:latin typeface="+mn-lt"/>
        </a:defRPr>
      </a:lvl7pPr>
      <a:lvl8pPr marL="3429000" indent="-228600" algn="l" rtl="0" fontAlgn="base">
        <a:spcBef>
          <a:spcPct val="20000"/>
        </a:spcBef>
        <a:spcAft>
          <a:spcPct val="0"/>
        </a:spcAft>
        <a:buChar char="»"/>
        <a:defRPr sz="2000">
          <a:solidFill>
            <a:schemeClr val="hlink"/>
          </a:solidFill>
          <a:latin typeface="+mn-lt"/>
        </a:defRPr>
      </a:lvl8pPr>
      <a:lvl9pPr marL="3886200" indent="-228600" algn="l" rtl="0" fontAlgn="base">
        <a:spcBef>
          <a:spcPct val="20000"/>
        </a:spcBef>
        <a:spcAft>
          <a:spcPct val="0"/>
        </a:spcAft>
        <a:buChar char="»"/>
        <a:defRPr sz="2000">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0.png"/><Relationship Id="rId5" Type="http://schemas.openxmlformats.org/officeDocument/2006/relationships/slideLayout" Target="../slideLayouts/slideLayout2.xml"/><Relationship Id="rId4" Type="http://schemas.openxmlformats.org/officeDocument/2006/relationships/tags" Target="../tags/tag2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4.xml"/><Relationship Id="rId7" Type="http://schemas.openxmlformats.org/officeDocument/2006/relationships/tags" Target="../tags/tag28.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10" Type="http://schemas.openxmlformats.org/officeDocument/2006/relationships/image" Target="../media/image12.png"/><Relationship Id="rId4" Type="http://schemas.openxmlformats.org/officeDocument/2006/relationships/tags" Target="../tags/tag25.xml"/><Relationship Id="rId9"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tags" Target="../tags/tag44.xml"/><Relationship Id="rId18" Type="http://schemas.openxmlformats.org/officeDocument/2006/relationships/image" Target="../media/image15.png"/><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tags" Target="../tags/tag43.xml"/><Relationship Id="rId17" Type="http://schemas.openxmlformats.org/officeDocument/2006/relationships/image" Target="../media/image14.png"/><Relationship Id="rId2" Type="http://schemas.openxmlformats.org/officeDocument/2006/relationships/tags" Target="../tags/tag33.xml"/><Relationship Id="rId16" Type="http://schemas.openxmlformats.org/officeDocument/2006/relationships/notesSlide" Target="../notesSlides/notesSlide2.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tags" Target="../tags/tag42.xml"/><Relationship Id="rId5" Type="http://schemas.openxmlformats.org/officeDocument/2006/relationships/tags" Target="../tags/tag36.xml"/><Relationship Id="rId15" Type="http://schemas.openxmlformats.org/officeDocument/2006/relationships/slideLayout" Target="../slideLayouts/slideLayout2.xml"/><Relationship Id="rId10" Type="http://schemas.openxmlformats.org/officeDocument/2006/relationships/tags" Target="../tags/tag41.xml"/><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tags" Target="../tags/tag4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tags" Target="../tags/tag5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28.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s>
</file>

<file path=ppt/slides/_rels/slide3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tags" Target="../tags/tag76.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tags" Target="../tags/tag7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tags" Target="../tags/tag80.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3.xml"/><Relationship Id="rId1" Type="http://schemas.openxmlformats.org/officeDocument/2006/relationships/tags" Target="../tags/tag8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5.xml"/><Relationship Id="rId1" Type="http://schemas.openxmlformats.org/officeDocument/2006/relationships/tags" Target="../tags/tag84.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xml"/><Relationship Id="rId1" Type="http://schemas.openxmlformats.org/officeDocument/2006/relationships/tags" Target="../tags/tag86.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tags" Target="../tags/tag8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92.xml"/><Relationship Id="rId7" Type="http://schemas.openxmlformats.org/officeDocument/2006/relationships/tags" Target="../tags/tag96.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5" Type="http://schemas.openxmlformats.org/officeDocument/2006/relationships/tags" Target="../tags/tag94.xml"/><Relationship Id="rId10" Type="http://schemas.openxmlformats.org/officeDocument/2006/relationships/image" Target="../media/image29.emf"/><Relationship Id="rId4" Type="http://schemas.openxmlformats.org/officeDocument/2006/relationships/tags" Target="../tags/tag93.xml"/><Relationship Id="rId9" Type="http://schemas.openxmlformats.org/officeDocument/2006/relationships/notesSlide" Target="../notesSlides/notesSlide3.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100.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5" Type="http://schemas.openxmlformats.org/officeDocument/2006/relationships/image" Target="../media/image31.png"/><Relationship Id="rId4"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3" Type="http://schemas.openxmlformats.org/officeDocument/2006/relationships/tags" Target="../tags/tag116.xml"/><Relationship Id="rId18" Type="http://schemas.openxmlformats.org/officeDocument/2006/relationships/tags" Target="../tags/tag121.xml"/><Relationship Id="rId26" Type="http://schemas.openxmlformats.org/officeDocument/2006/relationships/tags" Target="../tags/tag129.xml"/><Relationship Id="rId39" Type="http://schemas.openxmlformats.org/officeDocument/2006/relationships/tags" Target="../tags/tag142.xml"/><Relationship Id="rId21" Type="http://schemas.openxmlformats.org/officeDocument/2006/relationships/tags" Target="../tags/tag124.xml"/><Relationship Id="rId34" Type="http://schemas.openxmlformats.org/officeDocument/2006/relationships/tags" Target="../tags/tag137.xml"/><Relationship Id="rId42" Type="http://schemas.openxmlformats.org/officeDocument/2006/relationships/tags" Target="../tags/tag145.xml"/><Relationship Id="rId47" Type="http://schemas.openxmlformats.org/officeDocument/2006/relationships/tags" Target="../tags/tag150.xml"/><Relationship Id="rId50" Type="http://schemas.openxmlformats.org/officeDocument/2006/relationships/tags" Target="../tags/tag153.xml"/><Relationship Id="rId55" Type="http://schemas.openxmlformats.org/officeDocument/2006/relationships/tags" Target="../tags/tag158.xml"/><Relationship Id="rId63" Type="http://schemas.openxmlformats.org/officeDocument/2006/relationships/tags" Target="../tags/tag166.xml"/><Relationship Id="rId68" Type="http://schemas.openxmlformats.org/officeDocument/2006/relationships/tags" Target="../tags/tag171.xml"/><Relationship Id="rId76" Type="http://schemas.openxmlformats.org/officeDocument/2006/relationships/tags" Target="../tags/tag179.xml"/><Relationship Id="rId7" Type="http://schemas.openxmlformats.org/officeDocument/2006/relationships/tags" Target="../tags/tag110.xml"/><Relationship Id="rId71" Type="http://schemas.openxmlformats.org/officeDocument/2006/relationships/tags" Target="../tags/tag174.xml"/><Relationship Id="rId2" Type="http://schemas.openxmlformats.org/officeDocument/2006/relationships/tags" Target="../tags/tag105.xml"/><Relationship Id="rId16" Type="http://schemas.openxmlformats.org/officeDocument/2006/relationships/tags" Target="../tags/tag119.xml"/><Relationship Id="rId29" Type="http://schemas.openxmlformats.org/officeDocument/2006/relationships/tags" Target="../tags/tag132.xml"/><Relationship Id="rId11" Type="http://schemas.openxmlformats.org/officeDocument/2006/relationships/tags" Target="../tags/tag114.xml"/><Relationship Id="rId24" Type="http://schemas.openxmlformats.org/officeDocument/2006/relationships/tags" Target="../tags/tag127.xml"/><Relationship Id="rId32" Type="http://schemas.openxmlformats.org/officeDocument/2006/relationships/tags" Target="../tags/tag135.xml"/><Relationship Id="rId37" Type="http://schemas.openxmlformats.org/officeDocument/2006/relationships/tags" Target="../tags/tag140.xml"/><Relationship Id="rId40" Type="http://schemas.openxmlformats.org/officeDocument/2006/relationships/tags" Target="../tags/tag143.xml"/><Relationship Id="rId45" Type="http://schemas.openxmlformats.org/officeDocument/2006/relationships/tags" Target="../tags/tag148.xml"/><Relationship Id="rId53" Type="http://schemas.openxmlformats.org/officeDocument/2006/relationships/tags" Target="../tags/tag156.xml"/><Relationship Id="rId58" Type="http://schemas.openxmlformats.org/officeDocument/2006/relationships/tags" Target="../tags/tag161.xml"/><Relationship Id="rId66" Type="http://schemas.openxmlformats.org/officeDocument/2006/relationships/tags" Target="../tags/tag169.xml"/><Relationship Id="rId74" Type="http://schemas.openxmlformats.org/officeDocument/2006/relationships/tags" Target="../tags/tag177.xml"/><Relationship Id="rId79" Type="http://schemas.openxmlformats.org/officeDocument/2006/relationships/tags" Target="../tags/tag182.xml"/><Relationship Id="rId5" Type="http://schemas.openxmlformats.org/officeDocument/2006/relationships/tags" Target="../tags/tag108.xml"/><Relationship Id="rId61" Type="http://schemas.openxmlformats.org/officeDocument/2006/relationships/tags" Target="../tags/tag164.xml"/><Relationship Id="rId82" Type="http://schemas.openxmlformats.org/officeDocument/2006/relationships/notesSlide" Target="../notesSlides/notesSlide4.xml"/><Relationship Id="rId10" Type="http://schemas.openxmlformats.org/officeDocument/2006/relationships/tags" Target="../tags/tag113.xml"/><Relationship Id="rId19" Type="http://schemas.openxmlformats.org/officeDocument/2006/relationships/tags" Target="../tags/tag122.xml"/><Relationship Id="rId31" Type="http://schemas.openxmlformats.org/officeDocument/2006/relationships/tags" Target="../tags/tag134.xml"/><Relationship Id="rId44" Type="http://schemas.openxmlformats.org/officeDocument/2006/relationships/tags" Target="../tags/tag147.xml"/><Relationship Id="rId52" Type="http://schemas.openxmlformats.org/officeDocument/2006/relationships/tags" Target="../tags/tag155.xml"/><Relationship Id="rId60" Type="http://schemas.openxmlformats.org/officeDocument/2006/relationships/tags" Target="../tags/tag163.xml"/><Relationship Id="rId65" Type="http://schemas.openxmlformats.org/officeDocument/2006/relationships/tags" Target="../tags/tag168.xml"/><Relationship Id="rId73" Type="http://schemas.openxmlformats.org/officeDocument/2006/relationships/tags" Target="../tags/tag176.xml"/><Relationship Id="rId78" Type="http://schemas.openxmlformats.org/officeDocument/2006/relationships/tags" Target="../tags/tag181.xml"/><Relationship Id="rId81" Type="http://schemas.openxmlformats.org/officeDocument/2006/relationships/slideLayout" Target="../slideLayouts/slideLayout2.xml"/><Relationship Id="rId4" Type="http://schemas.openxmlformats.org/officeDocument/2006/relationships/tags" Target="../tags/tag107.xml"/><Relationship Id="rId9" Type="http://schemas.openxmlformats.org/officeDocument/2006/relationships/tags" Target="../tags/tag112.xml"/><Relationship Id="rId14" Type="http://schemas.openxmlformats.org/officeDocument/2006/relationships/tags" Target="../tags/tag117.xml"/><Relationship Id="rId22" Type="http://schemas.openxmlformats.org/officeDocument/2006/relationships/tags" Target="../tags/tag125.xml"/><Relationship Id="rId27" Type="http://schemas.openxmlformats.org/officeDocument/2006/relationships/tags" Target="../tags/tag130.xml"/><Relationship Id="rId30" Type="http://schemas.openxmlformats.org/officeDocument/2006/relationships/tags" Target="../tags/tag133.xml"/><Relationship Id="rId35" Type="http://schemas.openxmlformats.org/officeDocument/2006/relationships/tags" Target="../tags/tag138.xml"/><Relationship Id="rId43" Type="http://schemas.openxmlformats.org/officeDocument/2006/relationships/tags" Target="../tags/tag146.xml"/><Relationship Id="rId48" Type="http://schemas.openxmlformats.org/officeDocument/2006/relationships/tags" Target="../tags/tag151.xml"/><Relationship Id="rId56" Type="http://schemas.openxmlformats.org/officeDocument/2006/relationships/tags" Target="../tags/tag159.xml"/><Relationship Id="rId64" Type="http://schemas.openxmlformats.org/officeDocument/2006/relationships/tags" Target="../tags/tag167.xml"/><Relationship Id="rId69" Type="http://schemas.openxmlformats.org/officeDocument/2006/relationships/tags" Target="../tags/tag172.xml"/><Relationship Id="rId77" Type="http://schemas.openxmlformats.org/officeDocument/2006/relationships/tags" Target="../tags/tag180.xml"/><Relationship Id="rId8" Type="http://schemas.openxmlformats.org/officeDocument/2006/relationships/tags" Target="../tags/tag111.xml"/><Relationship Id="rId51" Type="http://schemas.openxmlformats.org/officeDocument/2006/relationships/tags" Target="../tags/tag154.xml"/><Relationship Id="rId72" Type="http://schemas.openxmlformats.org/officeDocument/2006/relationships/tags" Target="../tags/tag175.xml"/><Relationship Id="rId80" Type="http://schemas.openxmlformats.org/officeDocument/2006/relationships/tags" Target="../tags/tag183.xml"/><Relationship Id="rId3" Type="http://schemas.openxmlformats.org/officeDocument/2006/relationships/tags" Target="../tags/tag106.xml"/><Relationship Id="rId12" Type="http://schemas.openxmlformats.org/officeDocument/2006/relationships/tags" Target="../tags/tag115.xml"/><Relationship Id="rId17" Type="http://schemas.openxmlformats.org/officeDocument/2006/relationships/tags" Target="../tags/tag120.xml"/><Relationship Id="rId25" Type="http://schemas.openxmlformats.org/officeDocument/2006/relationships/tags" Target="../tags/tag128.xml"/><Relationship Id="rId33" Type="http://schemas.openxmlformats.org/officeDocument/2006/relationships/tags" Target="../tags/tag136.xml"/><Relationship Id="rId38" Type="http://schemas.openxmlformats.org/officeDocument/2006/relationships/tags" Target="../tags/tag141.xml"/><Relationship Id="rId46" Type="http://schemas.openxmlformats.org/officeDocument/2006/relationships/tags" Target="../tags/tag149.xml"/><Relationship Id="rId59" Type="http://schemas.openxmlformats.org/officeDocument/2006/relationships/tags" Target="../tags/tag162.xml"/><Relationship Id="rId67" Type="http://schemas.openxmlformats.org/officeDocument/2006/relationships/tags" Target="../tags/tag170.xml"/><Relationship Id="rId20" Type="http://schemas.openxmlformats.org/officeDocument/2006/relationships/tags" Target="../tags/tag123.xml"/><Relationship Id="rId41" Type="http://schemas.openxmlformats.org/officeDocument/2006/relationships/tags" Target="../tags/tag144.xml"/><Relationship Id="rId54" Type="http://schemas.openxmlformats.org/officeDocument/2006/relationships/tags" Target="../tags/tag157.xml"/><Relationship Id="rId62" Type="http://schemas.openxmlformats.org/officeDocument/2006/relationships/tags" Target="../tags/tag165.xml"/><Relationship Id="rId70" Type="http://schemas.openxmlformats.org/officeDocument/2006/relationships/tags" Target="../tags/tag173.xml"/><Relationship Id="rId75" Type="http://schemas.openxmlformats.org/officeDocument/2006/relationships/tags" Target="../tags/tag178.xml"/><Relationship Id="rId1" Type="http://schemas.openxmlformats.org/officeDocument/2006/relationships/tags" Target="../tags/tag104.xml"/><Relationship Id="rId6" Type="http://schemas.openxmlformats.org/officeDocument/2006/relationships/tags" Target="../tags/tag109.xml"/><Relationship Id="rId15" Type="http://schemas.openxmlformats.org/officeDocument/2006/relationships/tags" Target="../tags/tag118.xml"/><Relationship Id="rId23" Type="http://schemas.openxmlformats.org/officeDocument/2006/relationships/tags" Target="../tags/tag126.xml"/><Relationship Id="rId28" Type="http://schemas.openxmlformats.org/officeDocument/2006/relationships/tags" Target="../tags/tag131.xml"/><Relationship Id="rId36" Type="http://schemas.openxmlformats.org/officeDocument/2006/relationships/tags" Target="../tags/tag139.xml"/><Relationship Id="rId49" Type="http://schemas.openxmlformats.org/officeDocument/2006/relationships/tags" Target="../tags/tag152.xml"/><Relationship Id="rId57" Type="http://schemas.openxmlformats.org/officeDocument/2006/relationships/tags" Target="../tags/tag160.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7.xml"/><Relationship Id="rId1" Type="http://schemas.openxmlformats.org/officeDocument/2006/relationships/tags" Target="../tags/tag186.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9.xml"/><Relationship Id="rId1" Type="http://schemas.openxmlformats.org/officeDocument/2006/relationships/tags" Target="../tags/tag188.xml"/></Relationships>
</file>

<file path=ppt/slides/_rels/slide54.xml.rels><?xml version="1.0" encoding="UTF-8" standalone="yes"?>
<Relationships xmlns="http://schemas.openxmlformats.org/package/2006/relationships"><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image" Target="../media/image32.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98.xml"/><Relationship Id="rId7" Type="http://schemas.openxmlformats.org/officeDocument/2006/relationships/tags" Target="../tags/tag202.xml"/><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tags" Target="../tags/tag201.xml"/><Relationship Id="rId5" Type="http://schemas.openxmlformats.org/officeDocument/2006/relationships/tags" Target="../tags/tag200.xml"/><Relationship Id="rId4" Type="http://schemas.openxmlformats.org/officeDocument/2006/relationships/tags" Target="../tags/tag199.xml"/><Relationship Id="rId9" Type="http://schemas.openxmlformats.org/officeDocument/2006/relationships/image" Target="../media/image33.pn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4.xml"/><Relationship Id="rId1" Type="http://schemas.openxmlformats.org/officeDocument/2006/relationships/tags" Target="../tags/tag203.xml"/></Relationships>
</file>

<file path=ppt/slides/_rels/slide57.xml.rels><?xml version="1.0" encoding="UTF-8" standalone="yes"?>
<Relationships xmlns="http://schemas.openxmlformats.org/package/2006/relationships"><Relationship Id="rId8" Type="http://schemas.openxmlformats.org/officeDocument/2006/relationships/tags" Target="../tags/tag212.xml"/><Relationship Id="rId13" Type="http://schemas.openxmlformats.org/officeDocument/2006/relationships/tags" Target="../tags/tag217.xml"/><Relationship Id="rId3" Type="http://schemas.openxmlformats.org/officeDocument/2006/relationships/tags" Target="../tags/tag207.xml"/><Relationship Id="rId7" Type="http://schemas.openxmlformats.org/officeDocument/2006/relationships/tags" Target="../tags/tag211.xml"/><Relationship Id="rId12" Type="http://schemas.openxmlformats.org/officeDocument/2006/relationships/tags" Target="../tags/tag216.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tags" Target="../tags/tag210.xml"/><Relationship Id="rId11" Type="http://schemas.openxmlformats.org/officeDocument/2006/relationships/tags" Target="../tags/tag215.xml"/><Relationship Id="rId5" Type="http://schemas.openxmlformats.org/officeDocument/2006/relationships/tags" Target="../tags/tag209.xml"/><Relationship Id="rId15" Type="http://schemas.openxmlformats.org/officeDocument/2006/relationships/image" Target="../media/image34.png"/><Relationship Id="rId10" Type="http://schemas.openxmlformats.org/officeDocument/2006/relationships/tags" Target="../tags/tag214.xml"/><Relationship Id="rId4" Type="http://schemas.openxmlformats.org/officeDocument/2006/relationships/tags" Target="../tags/tag208.xml"/><Relationship Id="rId9" Type="http://schemas.openxmlformats.org/officeDocument/2006/relationships/tags" Target="../tags/tag213.xml"/><Relationship Id="rId14"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9.xml"/><Relationship Id="rId1" Type="http://schemas.openxmlformats.org/officeDocument/2006/relationships/tags" Target="../tags/tag218.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1.xml"/><Relationship Id="rId1" Type="http://schemas.openxmlformats.org/officeDocument/2006/relationships/tags" Target="../tags/tag220.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 Id="rId5" Type="http://schemas.openxmlformats.org/officeDocument/2006/relationships/image" Target="../media/image35.png"/><Relationship Id="rId4"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6.xml"/><Relationship Id="rId1" Type="http://schemas.openxmlformats.org/officeDocument/2006/relationships/tags" Target="../tags/tag225.xml"/><Relationship Id="rId4" Type="http://schemas.openxmlformats.org/officeDocument/2006/relationships/image" Target="../media/image36.png"/></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8.xml"/><Relationship Id="rId1" Type="http://schemas.openxmlformats.org/officeDocument/2006/relationships/tags" Target="../tags/tag227.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9.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1.xml"/><Relationship Id="rId1" Type="http://schemas.openxmlformats.org/officeDocument/2006/relationships/tags" Target="../tags/tag230.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2.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4.xml"/><Relationship Id="rId1" Type="http://schemas.openxmlformats.org/officeDocument/2006/relationships/tags" Target="../tags/tag233.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5.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7.xml"/><Relationship Id="rId1" Type="http://schemas.openxmlformats.org/officeDocument/2006/relationships/tags" Target="../tags/tag236.xml"/></Relationships>
</file>

<file path=ppt/slides/_rels/slide69.xml.rels><?xml version="1.0" encoding="UTF-8" standalone="yes"?>
<Relationships xmlns="http://schemas.openxmlformats.org/package/2006/relationships"><Relationship Id="rId8" Type="http://schemas.openxmlformats.org/officeDocument/2006/relationships/tags" Target="../tags/tag245.xml"/><Relationship Id="rId3" Type="http://schemas.openxmlformats.org/officeDocument/2006/relationships/tags" Target="../tags/tag240.xml"/><Relationship Id="rId7" Type="http://schemas.openxmlformats.org/officeDocument/2006/relationships/tags" Target="../tags/tag244.xml"/><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tags" Target="../tags/tag243.xml"/><Relationship Id="rId11" Type="http://schemas.openxmlformats.org/officeDocument/2006/relationships/slideLayout" Target="../slideLayouts/slideLayout2.xml"/><Relationship Id="rId5" Type="http://schemas.openxmlformats.org/officeDocument/2006/relationships/tags" Target="../tags/tag242.xml"/><Relationship Id="rId10" Type="http://schemas.openxmlformats.org/officeDocument/2006/relationships/tags" Target="../tags/tag247.xml"/><Relationship Id="rId4" Type="http://schemas.openxmlformats.org/officeDocument/2006/relationships/tags" Target="../tags/tag241.xml"/><Relationship Id="rId9" Type="http://schemas.openxmlformats.org/officeDocument/2006/relationships/tags" Target="../tags/tag24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9.xml"/><Relationship Id="rId1" Type="http://schemas.openxmlformats.org/officeDocument/2006/relationships/tags" Target="../tags/tag248.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1.xml"/><Relationship Id="rId1" Type="http://schemas.openxmlformats.org/officeDocument/2006/relationships/tags" Target="../tags/tag250.xml"/></Relationships>
</file>

<file path=ppt/slides/_rels/slide72.xml.rels><?xml version="1.0" encoding="UTF-8" standalone="yes"?>
<Relationships xmlns="http://schemas.openxmlformats.org/package/2006/relationships"><Relationship Id="rId3" Type="http://schemas.openxmlformats.org/officeDocument/2006/relationships/tags" Target="../tags/tag254.xml"/><Relationship Id="rId7" Type="http://schemas.openxmlformats.org/officeDocument/2006/relationships/image" Target="../media/image37.png"/><Relationship Id="rId2" Type="http://schemas.openxmlformats.org/officeDocument/2006/relationships/tags" Target="../tags/tag253.xml"/><Relationship Id="rId1" Type="http://schemas.openxmlformats.org/officeDocument/2006/relationships/tags" Target="../tags/tag252.xml"/><Relationship Id="rId6" Type="http://schemas.openxmlformats.org/officeDocument/2006/relationships/slideLayout" Target="../slideLayouts/slideLayout2.xml"/><Relationship Id="rId5" Type="http://schemas.openxmlformats.org/officeDocument/2006/relationships/tags" Target="../tags/tag256.xml"/><Relationship Id="rId4" Type="http://schemas.openxmlformats.org/officeDocument/2006/relationships/tags" Target="../tags/tag255.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8.xml"/><Relationship Id="rId1" Type="http://schemas.openxmlformats.org/officeDocument/2006/relationships/tags" Target="../tags/tag257.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0.xml"/><Relationship Id="rId1" Type="http://schemas.openxmlformats.org/officeDocument/2006/relationships/tags" Target="../tags/tag259.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2.xml"/><Relationship Id="rId1" Type="http://schemas.openxmlformats.org/officeDocument/2006/relationships/tags" Target="../tags/tag261.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4.xml"/><Relationship Id="rId1" Type="http://schemas.openxmlformats.org/officeDocument/2006/relationships/tags" Target="../tags/tag263.xml"/></Relationships>
</file>

<file path=ppt/slides/_rels/slide7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67.xml"/><Relationship Id="rId7" Type="http://schemas.openxmlformats.org/officeDocument/2006/relationships/tags" Target="../tags/tag271.xml"/><Relationship Id="rId2" Type="http://schemas.openxmlformats.org/officeDocument/2006/relationships/tags" Target="../tags/tag266.xml"/><Relationship Id="rId1" Type="http://schemas.openxmlformats.org/officeDocument/2006/relationships/tags" Target="../tags/tag265.xml"/><Relationship Id="rId6" Type="http://schemas.openxmlformats.org/officeDocument/2006/relationships/tags" Target="../tags/tag270.xml"/><Relationship Id="rId5" Type="http://schemas.openxmlformats.org/officeDocument/2006/relationships/tags" Target="../tags/tag269.xml"/><Relationship Id="rId4" Type="http://schemas.openxmlformats.org/officeDocument/2006/relationships/tags" Target="../tags/tag268.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3.xml"/><Relationship Id="rId1" Type="http://schemas.openxmlformats.org/officeDocument/2006/relationships/tags" Target="../tags/tag272.xml"/></Relationships>
</file>

<file path=ppt/slides/_rels/slide79.xml.rels><?xml version="1.0" encoding="UTF-8" standalone="yes"?>
<Relationships xmlns="http://schemas.openxmlformats.org/package/2006/relationships"><Relationship Id="rId3" Type="http://schemas.openxmlformats.org/officeDocument/2006/relationships/tags" Target="../tags/tag276.xml"/><Relationship Id="rId2" Type="http://schemas.openxmlformats.org/officeDocument/2006/relationships/tags" Target="../tags/tag275.xml"/><Relationship Id="rId1" Type="http://schemas.openxmlformats.org/officeDocument/2006/relationships/tags" Target="../tags/tag274.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image" Target="../media/image8.jpeg"/></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8.xml"/><Relationship Id="rId1" Type="http://schemas.openxmlformats.org/officeDocument/2006/relationships/tags" Target="../tags/tag277.xml"/><Relationship Id="rId4" Type="http://schemas.openxmlformats.org/officeDocument/2006/relationships/image" Target="../media/image38.png"/></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0.xml"/><Relationship Id="rId1" Type="http://schemas.openxmlformats.org/officeDocument/2006/relationships/tags" Target="../tags/tag279.xml"/><Relationship Id="rId4" Type="http://schemas.openxmlformats.org/officeDocument/2006/relationships/notesSlide" Target="../notesSlides/notesSlide6.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5.xml"/><Relationship Id="rId1" Type="http://schemas.openxmlformats.org/officeDocument/2006/relationships/tags" Target="../tags/tag28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noChangeArrowheads="1"/>
          </p:cNvSpPr>
          <p:nvPr>
            <p:ph type="title" idx="4294967295"/>
            <p:custDataLst>
              <p:tags r:id="rId1"/>
            </p:custDataLst>
          </p:nvPr>
        </p:nvSpPr>
        <p:spPr>
          <a:xfrm>
            <a:off x="714348" y="1066800"/>
            <a:ext cx="7786742" cy="1676400"/>
          </a:xfrm>
          <a:ln/>
        </p:spPr>
        <p:txBody>
          <a:bodyPr/>
          <a:lstStyle/>
          <a:p>
            <a:r>
              <a:rPr lang="en-US" dirty="0" smtClean="0">
                <a:solidFill>
                  <a:srgbClr val="FFFF00"/>
                </a:solidFill>
              </a:rPr>
              <a:t>PULMONARY HYPERTENSION</a:t>
            </a:r>
            <a:r>
              <a:rPr lang="en-US" dirty="0" smtClean="0"/>
              <a:t/>
            </a:r>
            <a:br>
              <a:rPr lang="en-US" dirty="0" smtClean="0"/>
            </a:br>
            <a:r>
              <a:rPr lang="en-US" dirty="0" smtClean="0"/>
              <a:t> </a:t>
            </a:r>
            <a:r>
              <a:rPr lang="en-US" sz="2800" dirty="0" smtClean="0"/>
              <a:t/>
            </a:r>
            <a:br>
              <a:rPr lang="en-US" sz="2800" dirty="0" smtClean="0"/>
            </a:br>
            <a:endParaRPr lang="en-US" dirty="0" smtClean="0">
              <a:solidFill>
                <a:schemeClr val="bg1"/>
              </a:solidFill>
            </a:endParaRPr>
          </a:p>
        </p:txBody>
      </p:sp>
      <p:sp>
        <p:nvSpPr>
          <p:cNvPr id="8195" name="Content Placeholder 2"/>
          <p:cNvSpPr>
            <a:spLocks noGrp="1" noChangeArrowheads="1"/>
          </p:cNvSpPr>
          <p:nvPr>
            <p:ph idx="4294967295"/>
            <p:custDataLst>
              <p:tags r:id="rId2"/>
            </p:custDataLst>
          </p:nvPr>
        </p:nvSpPr>
        <p:spPr>
          <a:xfrm>
            <a:off x="0" y="3352800"/>
            <a:ext cx="7772400" cy="2743200"/>
          </a:xfrm>
          <a:ln/>
        </p:spPr>
        <p:txBody>
          <a:bodyPr/>
          <a:lstStyle/>
          <a:p>
            <a:pPr marL="0" indent="0">
              <a:buFontTx/>
              <a:buNone/>
            </a:pPr>
            <a:endParaRPr lang="en-US" dirty="0" smtClean="0"/>
          </a:p>
          <a:p>
            <a:pPr marL="0" indent="0">
              <a:buFontTx/>
              <a:buNone/>
            </a:pPr>
            <a:endParaRPr lang="en-US" sz="2400" dirty="0" smtClean="0">
              <a:latin typeface="Calibri" pitchFamily="34" charset="0"/>
            </a:endParaRPr>
          </a:p>
          <a:p>
            <a:pPr marL="0" indent="0">
              <a:buFontTx/>
              <a:buNone/>
            </a:pPr>
            <a:endParaRPr lang="en-US" sz="1800" i="1" dirty="0" smtClean="0">
              <a:latin typeface="Calibri" pitchFamily="34" charset="0"/>
            </a:endParaRPr>
          </a:p>
          <a:p>
            <a:pPr marL="0" indent="0">
              <a:buFontTx/>
              <a:buNone/>
            </a:pPr>
            <a:endParaRPr lang="en-US" dirty="0" smtClean="0"/>
          </a:p>
        </p:txBody>
      </p:sp>
      <p:sp>
        <p:nvSpPr>
          <p:cNvPr id="5" name="Rectangle 4"/>
          <p:cNvSpPr/>
          <p:nvPr/>
        </p:nvSpPr>
        <p:spPr>
          <a:xfrm>
            <a:off x="5143504" y="4929198"/>
            <a:ext cx="3643338" cy="923330"/>
          </a:xfrm>
          <a:prstGeom prst="rect">
            <a:avLst/>
          </a:prstGeom>
        </p:spPr>
        <p:txBody>
          <a:bodyPr wrap="square">
            <a:spAutoFit/>
          </a:bodyPr>
          <a:lstStyle/>
          <a:p>
            <a:r>
              <a:rPr lang="en-US" dirty="0" smtClean="0">
                <a:solidFill>
                  <a:schemeClr val="accent1">
                    <a:lumMod val="60000"/>
                    <a:lumOff val="40000"/>
                  </a:schemeClr>
                </a:solidFill>
              </a:rPr>
              <a:t>Dr </a:t>
            </a:r>
            <a:r>
              <a:rPr lang="en-US" dirty="0" err="1" smtClean="0">
                <a:solidFill>
                  <a:schemeClr val="accent1">
                    <a:lumMod val="60000"/>
                    <a:lumOff val="40000"/>
                  </a:schemeClr>
                </a:solidFill>
              </a:rPr>
              <a:t>Arun</a:t>
            </a:r>
            <a:r>
              <a:rPr lang="en-US" dirty="0" smtClean="0">
                <a:solidFill>
                  <a:schemeClr val="accent1">
                    <a:lumMod val="60000"/>
                    <a:lumOff val="40000"/>
                  </a:schemeClr>
                </a:solidFill>
              </a:rPr>
              <a:t> Jude Alphonse</a:t>
            </a:r>
          </a:p>
          <a:p>
            <a:r>
              <a:rPr lang="en-US" dirty="0" smtClean="0">
                <a:solidFill>
                  <a:schemeClr val="accent1">
                    <a:lumMod val="60000"/>
                    <a:lumOff val="40000"/>
                  </a:schemeClr>
                </a:solidFill>
              </a:rPr>
              <a:t>DM Cardiology Resident</a:t>
            </a:r>
          </a:p>
          <a:p>
            <a:r>
              <a:rPr lang="en-US" dirty="0" err="1" smtClean="0">
                <a:solidFill>
                  <a:schemeClr val="accent1">
                    <a:lumMod val="60000"/>
                    <a:lumOff val="40000"/>
                  </a:schemeClr>
                </a:solidFill>
              </a:rPr>
              <a:t>Govt</a:t>
            </a:r>
            <a:r>
              <a:rPr lang="en-US" dirty="0" smtClean="0">
                <a:solidFill>
                  <a:schemeClr val="accent1">
                    <a:lumMod val="60000"/>
                    <a:lumOff val="40000"/>
                  </a:schemeClr>
                </a:solidFill>
              </a:rPr>
              <a:t> TDMC </a:t>
            </a:r>
            <a:r>
              <a:rPr lang="en-US" dirty="0" err="1" smtClean="0">
                <a:solidFill>
                  <a:schemeClr val="accent1">
                    <a:lumMod val="60000"/>
                    <a:lumOff val="40000"/>
                  </a:schemeClr>
                </a:solidFill>
              </a:rPr>
              <a:t>Alappuzha</a:t>
            </a:r>
            <a:endParaRPr lang="en-US" dirty="0">
              <a:solidFill>
                <a:schemeClr val="accent1">
                  <a:lumMod val="60000"/>
                  <a:lumOff val="40000"/>
                </a:schemeClr>
              </a:solidFill>
            </a:endParaRPr>
          </a:p>
        </p:txBody>
      </p:sp>
      <p:pic>
        <p:nvPicPr>
          <p:cNvPr id="8200" name="Picture 8" descr="C:\Users\user\Desktop\index.jpg"/>
          <p:cNvPicPr>
            <a:picLocks noChangeAspect="1" noChangeArrowheads="1"/>
          </p:cNvPicPr>
          <p:nvPr/>
        </p:nvPicPr>
        <p:blipFill>
          <a:blip r:embed="rId4"/>
          <a:srcRect/>
          <a:stretch>
            <a:fillRect/>
          </a:stretch>
        </p:blipFill>
        <p:spPr bwMode="auto">
          <a:xfrm>
            <a:off x="285720" y="214290"/>
            <a:ext cx="8643998" cy="442915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Content Placeholder 3"/>
          <p:cNvPicPr>
            <a:picLocks noGrp="1" noChangeAspect="1" noChangeArrowheads="1"/>
          </p:cNvPicPr>
          <p:nvPr>
            <p:ph idx="4294967295"/>
            <p:custDataLst>
              <p:tags r:id="rId1"/>
            </p:custDataLst>
          </p:nvPr>
        </p:nvPicPr>
        <p:blipFill>
          <a:blip r:embed="rId6"/>
          <a:srcRect l="49847" t="42419" r="23874" b="21745"/>
          <a:stretch>
            <a:fillRect/>
          </a:stretch>
        </p:blipFill>
        <p:spPr>
          <a:xfrm>
            <a:off x="4724400" y="990600"/>
            <a:ext cx="4419600" cy="4800600"/>
          </a:xfrm>
          <a:ln/>
        </p:spPr>
      </p:pic>
      <p:pic>
        <p:nvPicPr>
          <p:cNvPr id="13316" name="Picture 4"/>
          <p:cNvPicPr>
            <a:picLocks noChangeAspect="1" noChangeArrowheads="1"/>
          </p:cNvPicPr>
          <p:nvPr>
            <p:custDataLst>
              <p:tags r:id="rId2"/>
            </p:custDataLst>
          </p:nvPr>
        </p:nvPicPr>
        <p:blipFill>
          <a:blip r:embed="rId6"/>
          <a:srcRect l="49847" t="8728" r="23874" b="57274"/>
          <a:stretch>
            <a:fillRect/>
          </a:stretch>
        </p:blipFill>
        <p:spPr bwMode="auto">
          <a:xfrm>
            <a:off x="152400" y="990600"/>
            <a:ext cx="4114800" cy="4495800"/>
          </a:xfrm>
          <a:prstGeom prst="rect">
            <a:avLst/>
          </a:prstGeom>
          <a:noFill/>
          <a:ln w="9525" algn="ctr">
            <a:noFill/>
            <a:miter lim="800000"/>
            <a:headEnd/>
            <a:tailEnd/>
          </a:ln>
        </p:spPr>
      </p:pic>
      <p:sp>
        <p:nvSpPr>
          <p:cNvPr id="13318" name="Oval Callout 7"/>
          <p:cNvSpPr>
            <a:spLocks noChangeArrowheads="1"/>
          </p:cNvSpPr>
          <p:nvPr>
            <p:custDataLst>
              <p:tags r:id="rId3"/>
            </p:custDataLst>
          </p:nvPr>
        </p:nvSpPr>
        <p:spPr bwMode="auto">
          <a:xfrm>
            <a:off x="2819400" y="0"/>
            <a:ext cx="2590800" cy="1066800"/>
          </a:xfrm>
          <a:prstGeom prst="wedgeEllipseCallout">
            <a:avLst>
              <a:gd name="adj1" fmla="val -34699"/>
              <a:gd name="adj2" fmla="val 137981"/>
            </a:avLst>
          </a:prstGeom>
          <a:solidFill>
            <a:srgbClr val="FFFFFF"/>
          </a:solidFill>
          <a:ln w="25400" cap="flat" algn="ctr">
            <a:solidFill>
              <a:srgbClr val="00B050"/>
            </a:solidFill>
            <a:prstDash val="solid"/>
            <a:round/>
            <a:headEnd type="none" w="med" len="med"/>
            <a:tailEnd type="none" w="med" len="med"/>
          </a:ln>
        </p:spPr>
        <p:txBody>
          <a:bodyPr anchor="ctr"/>
          <a:lstStyle/>
          <a:p>
            <a:pPr algn="ctr"/>
            <a:r>
              <a:rPr lang="en-US"/>
              <a:t>Avoided term “secondary PH”</a:t>
            </a:r>
          </a:p>
        </p:txBody>
      </p:sp>
      <p:sp>
        <p:nvSpPr>
          <p:cNvPr id="13319" name="Oval Callout 8"/>
          <p:cNvSpPr>
            <a:spLocks noChangeArrowheads="1"/>
          </p:cNvSpPr>
          <p:nvPr>
            <p:custDataLst>
              <p:tags r:id="rId4"/>
            </p:custDataLst>
          </p:nvPr>
        </p:nvSpPr>
        <p:spPr bwMode="auto">
          <a:xfrm>
            <a:off x="304800" y="152400"/>
            <a:ext cx="1905000" cy="1143000"/>
          </a:xfrm>
          <a:prstGeom prst="wedgeEllipseCallout">
            <a:avLst>
              <a:gd name="adj1" fmla="val -20833"/>
              <a:gd name="adj2" fmla="val 77125"/>
            </a:avLst>
          </a:prstGeom>
          <a:solidFill>
            <a:srgbClr val="FFFFFF"/>
          </a:solidFill>
          <a:ln w="25400" cap="flat" algn="ctr">
            <a:solidFill>
              <a:srgbClr val="FF0000"/>
            </a:solidFill>
            <a:prstDash val="solid"/>
            <a:round/>
            <a:headEnd type="none" w="med" len="med"/>
            <a:tailEnd type="none" w="med" len="med"/>
          </a:ln>
        </p:spPr>
        <p:txBody>
          <a:bodyPr anchor="ctr"/>
          <a:lstStyle/>
          <a:p>
            <a:pPr algn="ctr"/>
            <a:r>
              <a:rPr lang="en-US"/>
              <a:t>Retaining </a:t>
            </a:r>
          </a:p>
          <a:p>
            <a:pPr algn="ctr"/>
            <a:r>
              <a:rPr lang="en-US"/>
              <a:t>“PPH”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wipe(down)">
                                      <p:cBhvr>
                                        <p:cTn id="7" dur="500"/>
                                        <p:tgtEl>
                                          <p:spTgt spid="133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319"/>
                                        </p:tgtEl>
                                        <p:attrNameLst>
                                          <p:attrName>style.visibility</p:attrName>
                                        </p:attrNameLst>
                                      </p:cBhvr>
                                      <p:to>
                                        <p:strVal val="visible"/>
                                      </p:to>
                                    </p:set>
                                    <p:animEffect transition="in" filter="wipe(down)">
                                      <p:cBhvr>
                                        <p:cTn id="12" dur="5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animBg="1" autoUpdateAnimBg="0"/>
      <p:bldP spid="13319"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C:\Users\user\Desktop\New folder (3)\imagess.jpg"/>
          <p:cNvPicPr>
            <a:picLocks noChangeAspect="1" noChangeArrowheads="1"/>
          </p:cNvPicPr>
          <p:nvPr/>
        </p:nvPicPr>
        <p:blipFill>
          <a:blip r:embed="rId2"/>
          <a:srcRect/>
          <a:stretch>
            <a:fillRect/>
          </a:stretch>
        </p:blipFill>
        <p:spPr bwMode="auto">
          <a:xfrm>
            <a:off x="2428860" y="357166"/>
            <a:ext cx="4857784" cy="621510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ChangeArrowheads="1"/>
          </p:cNvSpPr>
          <p:nvPr>
            <p:custDataLst>
              <p:tags r:id="rId1"/>
            </p:custDataLst>
          </p:nvPr>
        </p:nvSpPr>
        <p:spPr bwMode="auto">
          <a:xfrm>
            <a:off x="304800" y="76200"/>
            <a:ext cx="7772400" cy="769938"/>
          </a:xfrm>
          <a:prstGeom prst="rect">
            <a:avLst/>
          </a:prstGeom>
          <a:noFill/>
          <a:ln w="9525" algn="ctr">
            <a:noFill/>
            <a:miter lim="800000"/>
            <a:headEnd/>
            <a:tailEnd/>
          </a:ln>
          <a:effectLst/>
        </p:spPr>
        <p:txBody>
          <a:bodyPr anchor="ctr">
            <a:spAutoFit/>
          </a:bodyPr>
          <a:lstStyle/>
          <a:p>
            <a:r>
              <a:rPr lang="en-US" sz="2800">
                <a:solidFill>
                  <a:srgbClr val="FFC000"/>
                </a:solidFill>
                <a:latin typeface="Calibri" pitchFamily="34" charset="0"/>
                <a:cs typeface="Arial" charset="0"/>
              </a:rPr>
              <a:t>Venice 2003 classification; revised from Evian 1998</a:t>
            </a:r>
          </a:p>
          <a:p>
            <a:pPr algn="ctr"/>
            <a:endParaRPr lang="en-US" sz="1600">
              <a:solidFill>
                <a:srgbClr val="FFC000"/>
              </a:solidFill>
              <a:cs typeface="Arial" charset="0"/>
            </a:endParaRPr>
          </a:p>
        </p:txBody>
      </p:sp>
      <p:sp>
        <p:nvSpPr>
          <p:cNvPr id="14339" name="Rectangle 1027"/>
          <p:cNvSpPr>
            <a:spLocks noChangeArrowheads="1"/>
          </p:cNvSpPr>
          <p:nvPr>
            <p:custDataLst>
              <p:tags r:id="rId2"/>
            </p:custDataLst>
          </p:nvPr>
        </p:nvSpPr>
        <p:spPr bwMode="auto">
          <a:xfrm>
            <a:off x="0" y="1371600"/>
            <a:ext cx="7938" cy="7938"/>
          </a:xfrm>
          <a:prstGeom prst="rect">
            <a:avLst/>
          </a:prstGeom>
          <a:solidFill>
            <a:schemeClr val="accent1"/>
          </a:solidFill>
          <a:ln w="9525" algn="ctr">
            <a:solidFill>
              <a:schemeClr val="tx1"/>
            </a:solidFill>
            <a:miter lim="800000"/>
            <a:headEnd/>
            <a:tailEnd/>
          </a:ln>
          <a:effectLst/>
        </p:spPr>
        <p:txBody>
          <a:bodyPr/>
          <a:lstStyle/>
          <a:p>
            <a:endParaRPr lang="en-US">
              <a:solidFill>
                <a:srgbClr val="FFC000"/>
              </a:solidFill>
            </a:endParaRPr>
          </a:p>
        </p:txBody>
      </p:sp>
      <p:graphicFrame>
        <p:nvGraphicFramePr>
          <p:cNvPr id="14340" name="Group 1070"/>
          <p:cNvGraphicFramePr>
            <a:graphicFrameLocks noGrp="1"/>
          </p:cNvGraphicFramePr>
          <p:nvPr/>
        </p:nvGraphicFramePr>
        <p:xfrm>
          <a:off x="3962400" y="914400"/>
          <a:ext cx="4953000" cy="5638800"/>
        </p:xfrm>
        <a:graphic>
          <a:graphicData uri="http://schemas.openxmlformats.org/drawingml/2006/table">
            <a:tbl>
              <a:tblPr/>
              <a:tblGrid>
                <a:gridCol w="4953000"/>
              </a:tblGrid>
              <a:tr h="296863">
                <a:tc>
                  <a:txBody>
                    <a:bodyPr/>
                    <a:lstStyle/>
                    <a:p>
                      <a:pPr marL="0" marR="0" lvl="0" indent="0" algn="l" defTabSz="914400" rtl="0" eaLnBrk="0" fontAlgn="t" latinLnBrk="0" hangingPunct="0">
                        <a:lnSpc>
                          <a:spcPct val="100000"/>
                        </a:lnSpc>
                        <a:spcBef>
                          <a:spcPct val="0"/>
                        </a:spcBef>
                        <a:spcAft>
                          <a:spcPct val="0"/>
                        </a:spcAft>
                        <a:buClrTx/>
                        <a:buSzPct val="100000"/>
                        <a:buFontTx/>
                        <a:buNone/>
                        <a:tabLst/>
                      </a:pPr>
                      <a:r>
                        <a:rPr kumimoji="0" lang="en-US" sz="1400" b="0" i="0" u="none" strike="noStrike" cap="none" normalizeH="0" baseline="0" smtClean="0">
                          <a:ln>
                            <a:noFill/>
                          </a:ln>
                          <a:solidFill>
                            <a:schemeClr val="bg1"/>
                          </a:solidFill>
                          <a:effectLst/>
                          <a:latin typeface="Arial" charset="0"/>
                          <a:ea typeface="Osaka" pitchFamily="-60" charset="-128"/>
                          <a:cs typeface="Verdana Ref"/>
                        </a:rPr>
                        <a:t>Group 1. Pulmonary artery hypertension (PAH)</a:t>
                      </a:r>
                      <a:endParaRPr kumimoji="0" lang="en-US" sz="1400" b="0" i="0" u="none" strike="noStrike" cap="none" normalizeH="0" baseline="0" smtClean="0">
                        <a:ln>
                          <a:noFill/>
                        </a:ln>
                        <a:solidFill>
                          <a:schemeClr val="bg1"/>
                        </a:solidFill>
                        <a:effectLst/>
                        <a:latin typeface="Arial" charset="0"/>
                        <a:ea typeface="ＭＳ Ｐゴシック" pitchFamily="34" charset="-128"/>
                        <a:cs typeface="Verdana Ref"/>
                      </a:endParaRPr>
                    </a:p>
                  </a:txBody>
                  <a:tcPr horzOverflow="overflow">
                    <a:lnL w="9525" cap="flat" cmpd="sng" algn="ctr">
                      <a:solidFill>
                        <a:srgbClr val="99CCFF"/>
                      </a:solidFill>
                      <a:prstDash val="solid"/>
                      <a:round/>
                      <a:headEnd type="none" w="med" len="med"/>
                      <a:tailEnd type="none" w="med" len="med"/>
                    </a:lnL>
                    <a:lnR w="9525" cap="flat" cmpd="sng" algn="ctr">
                      <a:solidFill>
                        <a:srgbClr val="99CCFF"/>
                      </a:solidFill>
                      <a:prstDash val="solid"/>
                      <a:round/>
                      <a:headEnd type="none" w="med" len="med"/>
                      <a:tailEnd type="none" w="med" len="med"/>
                    </a:lnR>
                    <a:lnT w="9525" cap="flat" cmpd="sng" algn="ctr">
                      <a:solidFill>
                        <a:srgbClr val="99CCFF"/>
                      </a:solidFill>
                      <a:prstDash val="solid"/>
                      <a:round/>
                      <a:headEnd type="none" w="med" len="med"/>
                      <a:tailEnd type="none" w="med" len="med"/>
                    </a:lnT>
                    <a:lnB w="9525" cap="flat" cmpd="sng" algn="ctr">
                      <a:solidFill>
                        <a:srgbClr val="99CCFF"/>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0" fontAlgn="t" latinLnBrk="0" hangingPunct="0">
                        <a:lnSpc>
                          <a:spcPct val="100000"/>
                        </a:lnSpc>
                        <a:spcBef>
                          <a:spcPct val="0"/>
                        </a:spcBef>
                        <a:spcAft>
                          <a:spcPct val="0"/>
                        </a:spcAft>
                        <a:buClrTx/>
                        <a:buSzPct val="100000"/>
                        <a:buFontTx/>
                        <a:buNone/>
                        <a:tabLst/>
                      </a:pPr>
                      <a:r>
                        <a:rPr kumimoji="0" lang="en-US" sz="1000" b="0" i="0" u="none" strike="noStrike" cap="none" normalizeH="0" baseline="0" smtClean="0">
                          <a:ln>
                            <a:noFill/>
                          </a:ln>
                          <a:solidFill>
                            <a:schemeClr val="bg1"/>
                          </a:solidFill>
                          <a:effectLst/>
                          <a:latin typeface="Arial" charset="0"/>
                          <a:ea typeface="Osaka" pitchFamily="-60" charset="-128"/>
                          <a:cs typeface="Verdana Ref"/>
                        </a:rPr>
                        <a:t>  </a:t>
                      </a:r>
                      <a:r>
                        <a:rPr kumimoji="0" lang="en-US" sz="1200" b="0" i="0" u="none" strike="noStrike" cap="none" normalizeH="0" baseline="0" smtClean="0">
                          <a:ln>
                            <a:noFill/>
                          </a:ln>
                          <a:solidFill>
                            <a:schemeClr val="bg1"/>
                          </a:solidFill>
                          <a:effectLst/>
                          <a:latin typeface="Arial" charset="0"/>
                          <a:ea typeface="Osaka" pitchFamily="-60" charset="-128"/>
                          <a:cs typeface="Verdana Ref"/>
                        </a:rPr>
                        <a:t>1.1 Idiopathic (IPAH)</a:t>
                      </a:r>
                      <a:endParaRPr kumimoji="0" lang="en-US" sz="1200" b="0" i="0" u="none" strike="noStrike" cap="none" normalizeH="0" baseline="0" smtClean="0">
                        <a:ln>
                          <a:noFill/>
                        </a:ln>
                        <a:solidFill>
                          <a:schemeClr val="bg1"/>
                        </a:solidFill>
                        <a:effectLst/>
                        <a:latin typeface="Arial" charset="0"/>
                        <a:ea typeface="ＭＳ Ｐゴシック" pitchFamily="34" charset="-128"/>
                        <a:cs typeface="Verdana Ref"/>
                      </a:endParaRPr>
                    </a:p>
                  </a:txBody>
                  <a:tcPr horzOverflow="overflow">
                    <a:lnL w="9525" cap="flat" cmpd="sng" algn="ctr">
                      <a:solidFill>
                        <a:srgbClr val="99CCFF"/>
                      </a:solidFill>
                      <a:prstDash val="solid"/>
                      <a:round/>
                      <a:headEnd type="none" w="med" len="med"/>
                      <a:tailEnd type="none" w="med" len="med"/>
                    </a:lnL>
                    <a:lnR w="9525" cap="flat" cmpd="sng" algn="ctr">
                      <a:solidFill>
                        <a:srgbClr val="99CCFF"/>
                      </a:solidFill>
                      <a:prstDash val="solid"/>
                      <a:round/>
                      <a:headEnd type="none" w="med" len="med"/>
                      <a:tailEnd type="none" w="med" len="med"/>
                    </a:lnR>
                    <a:lnT w="9525" cap="flat" cmpd="sng" algn="ctr">
                      <a:solidFill>
                        <a:srgbClr val="99CCFF"/>
                      </a:solidFill>
                      <a:prstDash val="solid"/>
                      <a:round/>
                      <a:headEnd type="none" w="med" len="med"/>
                      <a:tailEnd type="none" w="med" len="med"/>
                    </a:lnT>
                    <a:lnB w="9525" cap="flat" cmpd="sng" algn="ctr">
                      <a:solidFill>
                        <a:srgbClr val="99CCFF"/>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0" fontAlgn="t" latinLnBrk="0" hangingPunct="0">
                        <a:lnSpc>
                          <a:spcPct val="100000"/>
                        </a:lnSpc>
                        <a:spcBef>
                          <a:spcPct val="0"/>
                        </a:spcBef>
                        <a:spcAft>
                          <a:spcPct val="0"/>
                        </a:spcAft>
                        <a:buClrTx/>
                        <a:buSzPct val="100000"/>
                        <a:buFontTx/>
                        <a:buNone/>
                        <a:tabLst/>
                      </a:pPr>
                      <a:r>
                        <a:rPr kumimoji="0" lang="en-US" sz="1200" b="0" i="0" u="none" strike="noStrike" cap="none" normalizeH="0" baseline="0" smtClean="0">
                          <a:ln>
                            <a:noFill/>
                          </a:ln>
                          <a:solidFill>
                            <a:schemeClr val="bg1"/>
                          </a:solidFill>
                          <a:effectLst/>
                          <a:latin typeface="Arial" charset="0"/>
                          <a:ea typeface="Osaka" pitchFamily="-60" charset="-128"/>
                          <a:cs typeface="Verdana Ref"/>
                        </a:rPr>
                        <a:t>  1.2 Familial (FPAH)</a:t>
                      </a:r>
                      <a:endParaRPr kumimoji="0" lang="en-US" sz="1200" b="0" i="0" u="none" strike="noStrike" cap="none" normalizeH="0" baseline="0" smtClean="0">
                        <a:ln>
                          <a:noFill/>
                        </a:ln>
                        <a:solidFill>
                          <a:schemeClr val="bg1"/>
                        </a:solidFill>
                        <a:effectLst/>
                        <a:latin typeface="Arial" charset="0"/>
                        <a:ea typeface="ＭＳ Ｐゴシック" pitchFamily="34" charset="-128"/>
                        <a:cs typeface="Verdana Ref"/>
                      </a:endParaRPr>
                    </a:p>
                  </a:txBody>
                  <a:tcPr horzOverflow="overflow">
                    <a:lnL w="9525" cap="flat" cmpd="sng" algn="ctr">
                      <a:solidFill>
                        <a:srgbClr val="99CCFF"/>
                      </a:solidFill>
                      <a:prstDash val="solid"/>
                      <a:round/>
                      <a:headEnd type="none" w="med" len="med"/>
                      <a:tailEnd type="none" w="med" len="med"/>
                    </a:lnL>
                    <a:lnR w="9525" cap="flat" cmpd="sng" algn="ctr">
                      <a:solidFill>
                        <a:srgbClr val="99CCFF"/>
                      </a:solidFill>
                      <a:prstDash val="solid"/>
                      <a:round/>
                      <a:headEnd type="none" w="med" len="med"/>
                      <a:tailEnd type="none" w="med" len="med"/>
                    </a:lnR>
                    <a:lnT w="9525" cap="flat" cmpd="sng" algn="ctr">
                      <a:solidFill>
                        <a:srgbClr val="99CCFF"/>
                      </a:solidFill>
                      <a:prstDash val="solid"/>
                      <a:round/>
                      <a:headEnd type="none" w="med" len="med"/>
                      <a:tailEnd type="none" w="med" len="med"/>
                    </a:lnT>
                    <a:lnB w="9525" cap="flat" cmpd="sng" algn="ctr">
                      <a:solidFill>
                        <a:srgbClr val="99CCFF"/>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0" fontAlgn="t" latinLnBrk="0" hangingPunct="0">
                        <a:lnSpc>
                          <a:spcPct val="100000"/>
                        </a:lnSpc>
                        <a:spcBef>
                          <a:spcPct val="0"/>
                        </a:spcBef>
                        <a:spcAft>
                          <a:spcPct val="0"/>
                        </a:spcAft>
                        <a:buClrTx/>
                        <a:buSzPct val="100000"/>
                        <a:buFontTx/>
                        <a:buNone/>
                        <a:tabLst/>
                      </a:pPr>
                      <a:r>
                        <a:rPr kumimoji="0" lang="en-US" sz="1000" b="0" i="0" u="none" strike="noStrike" cap="none" normalizeH="0" baseline="0" smtClean="0">
                          <a:ln>
                            <a:noFill/>
                          </a:ln>
                          <a:solidFill>
                            <a:schemeClr val="bg1"/>
                          </a:solidFill>
                          <a:effectLst/>
                          <a:latin typeface="Arial" charset="0"/>
                          <a:ea typeface="Osaka" pitchFamily="-60" charset="-128"/>
                          <a:cs typeface="Verdana Ref"/>
                        </a:rPr>
                        <a:t> </a:t>
                      </a:r>
                      <a:r>
                        <a:rPr kumimoji="0" lang="en-US" sz="1200" b="0" i="0" u="none" strike="noStrike" cap="none" normalizeH="0" baseline="0" smtClean="0">
                          <a:ln>
                            <a:noFill/>
                          </a:ln>
                          <a:solidFill>
                            <a:schemeClr val="bg1"/>
                          </a:solidFill>
                          <a:effectLst/>
                          <a:latin typeface="Arial" charset="0"/>
                          <a:ea typeface="Osaka" pitchFamily="-60" charset="-128"/>
                          <a:cs typeface="Verdana Ref"/>
                        </a:rPr>
                        <a:t> 1.3 Associated with (APAH)</a:t>
                      </a:r>
                      <a:endParaRPr kumimoji="0" lang="en-US" sz="1000" b="0" i="0" u="none" strike="noStrike" cap="none" normalizeH="0" baseline="0" smtClean="0">
                        <a:ln>
                          <a:noFill/>
                        </a:ln>
                        <a:solidFill>
                          <a:schemeClr val="bg1"/>
                        </a:solidFill>
                        <a:effectLst/>
                        <a:latin typeface="Arial" charset="0"/>
                        <a:ea typeface="ＭＳ Ｐゴシック" pitchFamily="34" charset="-128"/>
                        <a:cs typeface="Verdana Ref"/>
                      </a:endParaRPr>
                    </a:p>
                  </a:txBody>
                  <a:tcPr horzOverflow="overflow">
                    <a:lnL w="9525" cap="flat" cmpd="sng" algn="ctr">
                      <a:solidFill>
                        <a:srgbClr val="99CCFF"/>
                      </a:solidFill>
                      <a:prstDash val="solid"/>
                      <a:round/>
                      <a:headEnd type="none" w="med" len="med"/>
                      <a:tailEnd type="none" w="med" len="med"/>
                    </a:lnL>
                    <a:lnR w="9525" cap="flat" cmpd="sng" algn="ctr">
                      <a:solidFill>
                        <a:srgbClr val="99CCFF"/>
                      </a:solidFill>
                      <a:prstDash val="solid"/>
                      <a:round/>
                      <a:headEnd type="none" w="med" len="med"/>
                      <a:tailEnd type="none" w="med" len="med"/>
                    </a:lnR>
                    <a:lnT w="9525" cap="flat" cmpd="sng" algn="ctr">
                      <a:solidFill>
                        <a:srgbClr val="99CCFF"/>
                      </a:solidFill>
                      <a:prstDash val="solid"/>
                      <a:round/>
                      <a:headEnd type="none" w="med" len="med"/>
                      <a:tailEnd type="none" w="med" len="med"/>
                    </a:lnT>
                    <a:lnB w="9525" cap="flat" cmpd="sng" algn="ctr">
                      <a:solidFill>
                        <a:srgbClr val="99CCFF"/>
                      </a:solidFill>
                      <a:prstDash val="solid"/>
                      <a:round/>
                      <a:headEnd type="none" w="med" len="med"/>
                      <a:tailEnd type="none" w="med" len="med"/>
                    </a:lnB>
                    <a:lnTlToBr>
                      <a:noFill/>
                    </a:lnTlToBr>
                    <a:lnBlToTr>
                      <a:noFill/>
                    </a:lnBlToTr>
                    <a:noFill/>
                  </a:tcPr>
                </a:tc>
              </a:tr>
              <a:tr h="236538">
                <a:tc>
                  <a:txBody>
                    <a:bodyPr/>
                    <a:lstStyle/>
                    <a:p>
                      <a:pPr marL="0" marR="0" lvl="0" indent="0" algn="l" defTabSz="914400" rtl="0" eaLnBrk="0" fontAlgn="t" latinLnBrk="0" hangingPunct="0">
                        <a:lnSpc>
                          <a:spcPct val="100000"/>
                        </a:lnSpc>
                        <a:spcBef>
                          <a:spcPct val="0"/>
                        </a:spcBef>
                        <a:spcAft>
                          <a:spcPct val="0"/>
                        </a:spcAft>
                        <a:buClrTx/>
                        <a:buSzPct val="100000"/>
                        <a:buFontTx/>
                        <a:buNone/>
                        <a:tabLst/>
                      </a:pPr>
                      <a:r>
                        <a:rPr kumimoji="0" lang="en-US" sz="1000" b="0" i="0" u="none" strike="noStrike" cap="none" normalizeH="0" baseline="0" smtClean="0">
                          <a:ln>
                            <a:noFill/>
                          </a:ln>
                          <a:solidFill>
                            <a:schemeClr val="bg1"/>
                          </a:solidFill>
                          <a:effectLst/>
                          <a:latin typeface="Arial" charset="0"/>
                          <a:ea typeface="Osaka" pitchFamily="-60" charset="-128"/>
                          <a:cs typeface="Verdana Ref"/>
                        </a:rPr>
                        <a:t>    1.3.1 Collagen vascular disease</a:t>
                      </a:r>
                      <a:endParaRPr kumimoji="0" lang="en-US" sz="1000" b="0" i="0" u="none" strike="noStrike" cap="none" normalizeH="0" baseline="0" smtClean="0">
                        <a:ln>
                          <a:noFill/>
                        </a:ln>
                        <a:solidFill>
                          <a:schemeClr val="bg1"/>
                        </a:solidFill>
                        <a:effectLst/>
                        <a:latin typeface="Arial" charset="0"/>
                        <a:ea typeface="ＭＳ Ｐゴシック" pitchFamily="34" charset="-128"/>
                        <a:cs typeface="Verdana Ref"/>
                      </a:endParaRPr>
                    </a:p>
                  </a:txBody>
                  <a:tcPr horzOverflow="overflow">
                    <a:lnL w="9525" cap="flat" cmpd="sng" algn="ctr">
                      <a:solidFill>
                        <a:srgbClr val="99CCFF"/>
                      </a:solidFill>
                      <a:prstDash val="solid"/>
                      <a:round/>
                      <a:headEnd type="none" w="med" len="med"/>
                      <a:tailEnd type="none" w="med" len="med"/>
                    </a:lnL>
                    <a:lnR w="9525" cap="flat" cmpd="sng" algn="ctr">
                      <a:solidFill>
                        <a:srgbClr val="99CCFF"/>
                      </a:solidFill>
                      <a:prstDash val="solid"/>
                      <a:round/>
                      <a:headEnd type="none" w="med" len="med"/>
                      <a:tailEnd type="none" w="med" len="med"/>
                    </a:lnR>
                    <a:lnT w="9525" cap="flat" cmpd="sng" algn="ctr">
                      <a:solidFill>
                        <a:srgbClr val="99CCFF"/>
                      </a:solidFill>
                      <a:prstDash val="solid"/>
                      <a:round/>
                      <a:headEnd type="none" w="med" len="med"/>
                      <a:tailEnd type="none" w="med" len="med"/>
                    </a:lnT>
                    <a:lnB w="9525" cap="flat" cmpd="sng" algn="ctr">
                      <a:solidFill>
                        <a:srgbClr val="99CCFF"/>
                      </a:solidFill>
                      <a:prstDash val="solid"/>
                      <a:round/>
                      <a:headEnd type="none" w="med" len="med"/>
                      <a:tailEnd type="none" w="med" len="med"/>
                    </a:lnB>
                    <a:lnTlToBr>
                      <a:noFill/>
                    </a:lnTlToBr>
                    <a:lnBlToTr>
                      <a:noFill/>
                    </a:lnBlToTr>
                    <a:noFill/>
                  </a:tcPr>
                </a:tc>
              </a:tr>
              <a:tr h="236538">
                <a:tc>
                  <a:txBody>
                    <a:bodyPr/>
                    <a:lstStyle/>
                    <a:p>
                      <a:pPr marL="0" marR="0" lvl="0" indent="0" algn="l" defTabSz="914400" rtl="0" eaLnBrk="0" fontAlgn="t" latinLnBrk="0" hangingPunct="0">
                        <a:lnSpc>
                          <a:spcPct val="100000"/>
                        </a:lnSpc>
                        <a:spcBef>
                          <a:spcPct val="0"/>
                        </a:spcBef>
                        <a:spcAft>
                          <a:spcPct val="0"/>
                        </a:spcAft>
                        <a:buClrTx/>
                        <a:buSzPct val="100000"/>
                        <a:buFontTx/>
                        <a:buNone/>
                        <a:tabLst/>
                      </a:pPr>
                      <a:r>
                        <a:rPr kumimoji="0" lang="en-US" sz="1000" b="0" i="0" u="none" strike="noStrike" cap="none" normalizeH="0" baseline="0" smtClean="0">
                          <a:ln>
                            <a:noFill/>
                          </a:ln>
                          <a:solidFill>
                            <a:schemeClr val="bg1"/>
                          </a:solidFill>
                          <a:effectLst/>
                          <a:latin typeface="Arial" charset="0"/>
                          <a:ea typeface="Osaka" pitchFamily="-60" charset="-128"/>
                          <a:cs typeface="Verdana Ref"/>
                        </a:rPr>
                        <a:t>    1.3.2 Congenital systemic-to-pulmonary shunts</a:t>
                      </a:r>
                      <a:endParaRPr kumimoji="0" lang="en-US" sz="1000" b="0" i="0" u="none" strike="noStrike" cap="none" normalizeH="0" baseline="0" smtClean="0">
                        <a:ln>
                          <a:noFill/>
                        </a:ln>
                        <a:solidFill>
                          <a:schemeClr val="bg1"/>
                        </a:solidFill>
                        <a:effectLst/>
                        <a:latin typeface="Arial" charset="0"/>
                        <a:ea typeface="ＭＳ Ｐゴシック" pitchFamily="34" charset="-128"/>
                        <a:cs typeface="Verdana Ref"/>
                      </a:endParaRPr>
                    </a:p>
                  </a:txBody>
                  <a:tcPr horzOverflow="overflow">
                    <a:lnL w="9525" cap="flat" cmpd="sng" algn="ctr">
                      <a:solidFill>
                        <a:srgbClr val="99CCFF"/>
                      </a:solidFill>
                      <a:prstDash val="solid"/>
                      <a:round/>
                      <a:headEnd type="none" w="med" len="med"/>
                      <a:tailEnd type="none" w="med" len="med"/>
                    </a:lnL>
                    <a:lnR w="9525" cap="flat" cmpd="sng" algn="ctr">
                      <a:solidFill>
                        <a:srgbClr val="99CCFF"/>
                      </a:solidFill>
                      <a:prstDash val="solid"/>
                      <a:round/>
                      <a:headEnd type="none" w="med" len="med"/>
                      <a:tailEnd type="none" w="med" len="med"/>
                    </a:lnR>
                    <a:lnT w="9525" cap="flat" cmpd="sng" algn="ctr">
                      <a:solidFill>
                        <a:srgbClr val="99CCFF"/>
                      </a:solidFill>
                      <a:prstDash val="solid"/>
                      <a:round/>
                      <a:headEnd type="none" w="med" len="med"/>
                      <a:tailEnd type="none" w="med" len="med"/>
                    </a:lnT>
                    <a:lnB w="9525" cap="flat" cmpd="sng" algn="ctr">
                      <a:solidFill>
                        <a:srgbClr val="99CCFF"/>
                      </a:solidFill>
                      <a:prstDash val="solid"/>
                      <a:round/>
                      <a:headEnd type="none" w="med" len="med"/>
                      <a:tailEnd type="none" w="med" len="med"/>
                    </a:lnB>
                    <a:lnTlToBr>
                      <a:noFill/>
                    </a:lnTlToBr>
                    <a:lnBlToTr>
                      <a:noFill/>
                    </a:lnBlToTr>
                    <a:noFill/>
                  </a:tcPr>
                </a:tc>
              </a:tr>
              <a:tr h="236538">
                <a:tc>
                  <a:txBody>
                    <a:bodyPr/>
                    <a:lstStyle/>
                    <a:p>
                      <a:pPr marL="0" marR="0" lvl="0" indent="0" algn="l" defTabSz="914400" rtl="0" eaLnBrk="0" fontAlgn="t" latinLnBrk="0" hangingPunct="0">
                        <a:lnSpc>
                          <a:spcPct val="100000"/>
                        </a:lnSpc>
                        <a:spcBef>
                          <a:spcPct val="0"/>
                        </a:spcBef>
                        <a:spcAft>
                          <a:spcPct val="0"/>
                        </a:spcAft>
                        <a:buClrTx/>
                        <a:buSzPct val="100000"/>
                        <a:buFontTx/>
                        <a:buNone/>
                        <a:tabLst/>
                      </a:pPr>
                      <a:r>
                        <a:rPr kumimoji="0" lang="en-US" sz="1000" b="0" i="0" u="none" strike="noStrike" cap="none" normalizeH="0" baseline="0" smtClean="0">
                          <a:ln>
                            <a:noFill/>
                          </a:ln>
                          <a:solidFill>
                            <a:schemeClr val="bg1"/>
                          </a:solidFill>
                          <a:effectLst/>
                          <a:latin typeface="Arial" charset="0"/>
                          <a:ea typeface="Osaka" pitchFamily="-60" charset="-128"/>
                          <a:cs typeface="Verdana Ref"/>
                        </a:rPr>
                        <a:t>    1.3.3 Portal hypertension</a:t>
                      </a:r>
                      <a:endParaRPr kumimoji="0" lang="en-US" sz="1000" b="0" i="0" u="none" strike="noStrike" cap="none" normalizeH="0" baseline="0" smtClean="0">
                        <a:ln>
                          <a:noFill/>
                        </a:ln>
                        <a:solidFill>
                          <a:schemeClr val="bg1"/>
                        </a:solidFill>
                        <a:effectLst/>
                        <a:latin typeface="Arial" charset="0"/>
                        <a:ea typeface="ＭＳ Ｐゴシック" pitchFamily="34" charset="-128"/>
                        <a:cs typeface="Verdana Ref"/>
                      </a:endParaRPr>
                    </a:p>
                  </a:txBody>
                  <a:tcPr horzOverflow="overflow">
                    <a:lnL w="9525" cap="flat" cmpd="sng" algn="ctr">
                      <a:solidFill>
                        <a:srgbClr val="99CCFF"/>
                      </a:solidFill>
                      <a:prstDash val="solid"/>
                      <a:round/>
                      <a:headEnd type="none" w="med" len="med"/>
                      <a:tailEnd type="none" w="med" len="med"/>
                    </a:lnL>
                    <a:lnR w="9525" cap="flat" cmpd="sng" algn="ctr">
                      <a:solidFill>
                        <a:srgbClr val="99CCFF"/>
                      </a:solidFill>
                      <a:prstDash val="solid"/>
                      <a:round/>
                      <a:headEnd type="none" w="med" len="med"/>
                      <a:tailEnd type="none" w="med" len="med"/>
                    </a:lnR>
                    <a:lnT w="9525" cap="flat" cmpd="sng" algn="ctr">
                      <a:solidFill>
                        <a:srgbClr val="99CCFF"/>
                      </a:solidFill>
                      <a:prstDash val="solid"/>
                      <a:round/>
                      <a:headEnd type="none" w="med" len="med"/>
                      <a:tailEnd type="none" w="med" len="med"/>
                    </a:lnT>
                    <a:lnB w="9525" cap="flat" cmpd="sng" algn="ctr">
                      <a:solidFill>
                        <a:srgbClr val="99CCFF"/>
                      </a:solidFill>
                      <a:prstDash val="solid"/>
                      <a:round/>
                      <a:headEnd type="none" w="med" len="med"/>
                      <a:tailEnd type="none" w="med" len="med"/>
                    </a:lnB>
                    <a:lnTlToBr>
                      <a:noFill/>
                    </a:lnTlToBr>
                    <a:lnBlToTr>
                      <a:noFill/>
                    </a:lnBlToTr>
                    <a:noFill/>
                  </a:tcPr>
                </a:tc>
              </a:tr>
              <a:tr h="236538">
                <a:tc>
                  <a:txBody>
                    <a:bodyPr/>
                    <a:lstStyle/>
                    <a:p>
                      <a:pPr marL="0" marR="0" lvl="0" indent="0" algn="l" defTabSz="914400" rtl="0" eaLnBrk="0" fontAlgn="t" latinLnBrk="0" hangingPunct="0">
                        <a:lnSpc>
                          <a:spcPct val="100000"/>
                        </a:lnSpc>
                        <a:spcBef>
                          <a:spcPct val="0"/>
                        </a:spcBef>
                        <a:spcAft>
                          <a:spcPct val="0"/>
                        </a:spcAft>
                        <a:buClrTx/>
                        <a:buSzPct val="100000"/>
                        <a:buFontTx/>
                        <a:buNone/>
                        <a:tabLst/>
                      </a:pPr>
                      <a:r>
                        <a:rPr kumimoji="0" lang="en-US" sz="1000" b="0" i="0" u="none" strike="noStrike" cap="none" normalizeH="0" baseline="0" smtClean="0">
                          <a:ln>
                            <a:noFill/>
                          </a:ln>
                          <a:solidFill>
                            <a:schemeClr val="bg1"/>
                          </a:solidFill>
                          <a:effectLst/>
                          <a:latin typeface="Arial" charset="0"/>
                          <a:ea typeface="Osaka" pitchFamily="-60" charset="-128"/>
                          <a:cs typeface="Verdana Ref"/>
                        </a:rPr>
                        <a:t>    1.3.4 HIV infection</a:t>
                      </a:r>
                      <a:endParaRPr kumimoji="0" lang="en-US" sz="1000" b="0" i="0" u="none" strike="noStrike" cap="none" normalizeH="0" baseline="0" smtClean="0">
                        <a:ln>
                          <a:noFill/>
                        </a:ln>
                        <a:solidFill>
                          <a:schemeClr val="bg1"/>
                        </a:solidFill>
                        <a:effectLst/>
                        <a:latin typeface="Arial" charset="0"/>
                        <a:ea typeface="ＭＳ Ｐゴシック" pitchFamily="34" charset="-128"/>
                        <a:cs typeface="Verdana Ref"/>
                      </a:endParaRPr>
                    </a:p>
                  </a:txBody>
                  <a:tcPr horzOverflow="overflow">
                    <a:lnL w="9525" cap="flat" cmpd="sng" algn="ctr">
                      <a:solidFill>
                        <a:srgbClr val="99CCFF"/>
                      </a:solidFill>
                      <a:prstDash val="solid"/>
                      <a:round/>
                      <a:headEnd type="none" w="med" len="med"/>
                      <a:tailEnd type="none" w="med" len="med"/>
                    </a:lnL>
                    <a:lnR w="9525" cap="flat" cmpd="sng" algn="ctr">
                      <a:solidFill>
                        <a:srgbClr val="99CCFF"/>
                      </a:solidFill>
                      <a:prstDash val="solid"/>
                      <a:round/>
                      <a:headEnd type="none" w="med" len="med"/>
                      <a:tailEnd type="none" w="med" len="med"/>
                    </a:lnR>
                    <a:lnT w="9525" cap="flat" cmpd="sng" algn="ctr">
                      <a:solidFill>
                        <a:srgbClr val="99CCFF"/>
                      </a:solidFill>
                      <a:prstDash val="solid"/>
                      <a:round/>
                      <a:headEnd type="none" w="med" len="med"/>
                      <a:tailEnd type="none" w="med" len="med"/>
                    </a:lnT>
                    <a:lnB w="9525" cap="flat" cmpd="sng" algn="ctr">
                      <a:solidFill>
                        <a:srgbClr val="99CCFF"/>
                      </a:solidFill>
                      <a:prstDash val="solid"/>
                      <a:round/>
                      <a:headEnd type="none" w="med" len="med"/>
                      <a:tailEnd type="none" w="med" len="med"/>
                    </a:lnB>
                    <a:lnTlToBr>
                      <a:noFill/>
                    </a:lnTlToBr>
                    <a:lnBlToTr>
                      <a:noFill/>
                    </a:lnBlToTr>
                    <a:noFill/>
                  </a:tcPr>
                </a:tc>
              </a:tr>
              <a:tr h="236538">
                <a:tc>
                  <a:txBody>
                    <a:bodyPr/>
                    <a:lstStyle/>
                    <a:p>
                      <a:pPr marL="0" marR="0" lvl="0" indent="0" algn="l" defTabSz="914400" rtl="0" eaLnBrk="0" fontAlgn="t" latinLnBrk="0" hangingPunct="0">
                        <a:lnSpc>
                          <a:spcPct val="100000"/>
                        </a:lnSpc>
                        <a:spcBef>
                          <a:spcPct val="0"/>
                        </a:spcBef>
                        <a:spcAft>
                          <a:spcPct val="0"/>
                        </a:spcAft>
                        <a:buClrTx/>
                        <a:buSzPct val="100000"/>
                        <a:buFontTx/>
                        <a:buNone/>
                        <a:tabLst/>
                      </a:pPr>
                      <a:r>
                        <a:rPr kumimoji="0" lang="en-US" sz="1000" b="0" i="0" u="none" strike="noStrike" cap="none" normalizeH="0" baseline="0" smtClean="0">
                          <a:ln>
                            <a:noFill/>
                          </a:ln>
                          <a:solidFill>
                            <a:schemeClr val="bg1"/>
                          </a:solidFill>
                          <a:effectLst/>
                          <a:latin typeface="Arial" charset="0"/>
                          <a:ea typeface="Osaka" pitchFamily="-60" charset="-128"/>
                          <a:cs typeface="Verdana Ref"/>
                        </a:rPr>
                        <a:t>    1.3.5 Drugs and toxins</a:t>
                      </a:r>
                      <a:endParaRPr kumimoji="0" lang="en-US" sz="1000" b="0" i="0" u="none" strike="noStrike" cap="none" normalizeH="0" baseline="0" smtClean="0">
                        <a:ln>
                          <a:noFill/>
                        </a:ln>
                        <a:solidFill>
                          <a:schemeClr val="bg1"/>
                        </a:solidFill>
                        <a:effectLst/>
                        <a:latin typeface="Arial" charset="0"/>
                        <a:ea typeface="ＭＳ Ｐゴシック" pitchFamily="34" charset="-128"/>
                        <a:cs typeface="Verdana Ref"/>
                      </a:endParaRPr>
                    </a:p>
                  </a:txBody>
                  <a:tcPr horzOverflow="overflow">
                    <a:lnL w="9525" cap="flat" cmpd="sng" algn="ctr">
                      <a:solidFill>
                        <a:srgbClr val="99CCFF"/>
                      </a:solidFill>
                      <a:prstDash val="solid"/>
                      <a:round/>
                      <a:headEnd type="none" w="med" len="med"/>
                      <a:tailEnd type="none" w="med" len="med"/>
                    </a:lnL>
                    <a:lnR w="9525" cap="flat" cmpd="sng" algn="ctr">
                      <a:solidFill>
                        <a:srgbClr val="99CCFF"/>
                      </a:solidFill>
                      <a:prstDash val="solid"/>
                      <a:round/>
                      <a:headEnd type="none" w="med" len="med"/>
                      <a:tailEnd type="none" w="med" len="med"/>
                    </a:lnR>
                    <a:lnT w="9525" cap="flat" cmpd="sng" algn="ctr">
                      <a:solidFill>
                        <a:srgbClr val="99CCFF"/>
                      </a:solidFill>
                      <a:prstDash val="solid"/>
                      <a:round/>
                      <a:headEnd type="none" w="med" len="med"/>
                      <a:tailEnd type="none" w="med" len="med"/>
                    </a:lnT>
                    <a:lnB w="9525" cap="flat" cmpd="sng" algn="ctr">
                      <a:solidFill>
                        <a:srgbClr val="99CCFF"/>
                      </a:solidFill>
                      <a:prstDash val="solid"/>
                      <a:round/>
                      <a:headEnd type="none" w="med" len="med"/>
                      <a:tailEnd type="none" w="med" len="med"/>
                    </a:lnB>
                    <a:lnTlToBr>
                      <a:noFill/>
                    </a:lnTlToBr>
                    <a:lnBlToTr>
                      <a:noFill/>
                    </a:lnBlToTr>
                    <a:noFill/>
                  </a:tcPr>
                </a:tc>
              </a:tr>
              <a:tr h="385763">
                <a:tc>
                  <a:txBody>
                    <a:bodyPr/>
                    <a:lstStyle/>
                    <a:p>
                      <a:pPr marL="0" marR="0" lvl="0" indent="0" algn="l" defTabSz="914400" rtl="0" eaLnBrk="0" fontAlgn="t" latinLnBrk="0" hangingPunct="0">
                        <a:lnSpc>
                          <a:spcPct val="100000"/>
                        </a:lnSpc>
                        <a:spcBef>
                          <a:spcPct val="0"/>
                        </a:spcBef>
                        <a:spcAft>
                          <a:spcPct val="0"/>
                        </a:spcAft>
                        <a:buClrTx/>
                        <a:buSzPct val="100000"/>
                        <a:buFontTx/>
                        <a:buNone/>
                        <a:tabLst/>
                      </a:pPr>
                      <a:r>
                        <a:rPr kumimoji="0" lang="en-US" sz="1000" b="0" i="0" u="none" strike="noStrike" cap="none" normalizeH="0" baseline="0" smtClean="0">
                          <a:ln>
                            <a:noFill/>
                          </a:ln>
                          <a:solidFill>
                            <a:schemeClr val="bg1"/>
                          </a:solidFill>
                          <a:effectLst/>
                          <a:latin typeface="Arial" charset="0"/>
                          <a:ea typeface="Osaka" pitchFamily="-60" charset="-128"/>
                          <a:cs typeface="Verdana Ref"/>
                        </a:rPr>
                        <a:t>    1.3.6 Other (thyroid disorders, glycogen storage disease, Gaucher disease, splenectomy, hereditary haemorrhagic telangiectasia, haemoglobinopathy)</a:t>
                      </a:r>
                      <a:endParaRPr kumimoji="0" lang="en-US" sz="1000" b="0" i="0" u="none" strike="noStrike" cap="none" normalizeH="0" baseline="0" smtClean="0">
                        <a:ln>
                          <a:noFill/>
                        </a:ln>
                        <a:solidFill>
                          <a:schemeClr val="bg1"/>
                        </a:solidFill>
                        <a:effectLst/>
                        <a:latin typeface="Arial" charset="0"/>
                        <a:ea typeface="ＭＳ Ｐゴシック" pitchFamily="34" charset="-128"/>
                        <a:cs typeface="Verdana Ref"/>
                      </a:endParaRPr>
                    </a:p>
                  </a:txBody>
                  <a:tcPr horzOverflow="overflow">
                    <a:lnL w="9525" cap="flat" cmpd="sng" algn="ctr">
                      <a:solidFill>
                        <a:srgbClr val="99CCFF"/>
                      </a:solidFill>
                      <a:prstDash val="solid"/>
                      <a:round/>
                      <a:headEnd type="none" w="med" len="med"/>
                      <a:tailEnd type="none" w="med" len="med"/>
                    </a:lnL>
                    <a:lnR w="9525" cap="flat" cmpd="sng" algn="ctr">
                      <a:solidFill>
                        <a:srgbClr val="99CCFF"/>
                      </a:solidFill>
                      <a:prstDash val="solid"/>
                      <a:round/>
                      <a:headEnd type="none" w="med" len="med"/>
                      <a:tailEnd type="none" w="med" len="med"/>
                    </a:lnR>
                    <a:lnT w="9525" cap="flat" cmpd="sng" algn="ctr">
                      <a:solidFill>
                        <a:srgbClr val="99CCFF"/>
                      </a:solidFill>
                      <a:prstDash val="solid"/>
                      <a:round/>
                      <a:headEnd type="none" w="med" len="med"/>
                      <a:tailEnd type="none" w="med" len="med"/>
                    </a:lnT>
                    <a:lnB w="9525" cap="flat" cmpd="sng" algn="ctr">
                      <a:solidFill>
                        <a:srgbClr val="99CCFF"/>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0" fontAlgn="t" latinLnBrk="0" hangingPunct="0">
                        <a:lnSpc>
                          <a:spcPct val="100000"/>
                        </a:lnSpc>
                        <a:spcBef>
                          <a:spcPct val="0"/>
                        </a:spcBef>
                        <a:spcAft>
                          <a:spcPct val="0"/>
                        </a:spcAft>
                        <a:buClrTx/>
                        <a:buSzPct val="100000"/>
                        <a:buFontTx/>
                        <a:buNone/>
                        <a:tabLst/>
                      </a:pPr>
                      <a:r>
                        <a:rPr kumimoji="0" lang="en-US" sz="1000" b="0" i="0" u="none" strike="noStrike" cap="none" normalizeH="0" baseline="0" smtClean="0">
                          <a:ln>
                            <a:noFill/>
                          </a:ln>
                          <a:solidFill>
                            <a:schemeClr val="bg1"/>
                          </a:solidFill>
                          <a:effectLst/>
                          <a:latin typeface="Arial" charset="0"/>
                          <a:ea typeface="Osaka" pitchFamily="-60" charset="-128"/>
                          <a:cs typeface="Verdana Ref"/>
                        </a:rPr>
                        <a:t>  </a:t>
                      </a:r>
                      <a:r>
                        <a:rPr kumimoji="0" lang="en-US" sz="1200" b="0" i="0" u="none" strike="noStrike" cap="none" normalizeH="0" baseline="0" smtClean="0">
                          <a:ln>
                            <a:noFill/>
                          </a:ln>
                          <a:solidFill>
                            <a:schemeClr val="bg1"/>
                          </a:solidFill>
                          <a:effectLst/>
                          <a:latin typeface="Arial" charset="0"/>
                          <a:ea typeface="Osaka" pitchFamily="-60" charset="-128"/>
                          <a:cs typeface="Verdana Ref"/>
                        </a:rPr>
                        <a:t>1.4 Associated with significant venous or capillary involvement</a:t>
                      </a:r>
                      <a:endParaRPr kumimoji="0" lang="en-US" sz="1400" b="0" i="0" u="none" strike="noStrike" cap="none" normalizeH="0" baseline="0" smtClean="0">
                        <a:ln>
                          <a:noFill/>
                        </a:ln>
                        <a:solidFill>
                          <a:schemeClr val="bg1"/>
                        </a:solidFill>
                        <a:effectLst/>
                        <a:latin typeface="Arial" charset="0"/>
                        <a:ea typeface="ＭＳ Ｐゴシック" pitchFamily="34" charset="-128"/>
                        <a:cs typeface="Verdana Ref"/>
                      </a:endParaRPr>
                    </a:p>
                  </a:txBody>
                  <a:tcPr horzOverflow="overflow">
                    <a:lnL w="9525" cap="flat" cmpd="sng" algn="ctr">
                      <a:solidFill>
                        <a:srgbClr val="99CCFF"/>
                      </a:solidFill>
                      <a:prstDash val="solid"/>
                      <a:round/>
                      <a:headEnd type="none" w="med" len="med"/>
                      <a:tailEnd type="none" w="med" len="med"/>
                    </a:lnL>
                    <a:lnR w="9525" cap="flat" cmpd="sng" algn="ctr">
                      <a:solidFill>
                        <a:srgbClr val="99CCFF"/>
                      </a:solidFill>
                      <a:prstDash val="solid"/>
                      <a:round/>
                      <a:headEnd type="none" w="med" len="med"/>
                      <a:tailEnd type="none" w="med" len="med"/>
                    </a:lnR>
                    <a:lnT w="9525" cap="flat" cmpd="sng" algn="ctr">
                      <a:solidFill>
                        <a:srgbClr val="99CCFF"/>
                      </a:solidFill>
                      <a:prstDash val="solid"/>
                      <a:round/>
                      <a:headEnd type="none" w="med" len="med"/>
                      <a:tailEnd type="none" w="med" len="med"/>
                    </a:lnT>
                    <a:lnB w="9525" cap="flat" cmpd="sng" algn="ctr">
                      <a:solidFill>
                        <a:srgbClr val="99CCFF"/>
                      </a:solidFill>
                      <a:prstDash val="solid"/>
                      <a:round/>
                      <a:headEnd type="none" w="med" len="med"/>
                      <a:tailEnd type="none" w="med" len="med"/>
                    </a:lnB>
                    <a:lnTlToBr>
                      <a:noFill/>
                    </a:lnTlToBr>
                    <a:lnBlToTr>
                      <a:noFill/>
                    </a:lnBlToTr>
                    <a:noFill/>
                  </a:tcPr>
                </a:tc>
              </a:tr>
              <a:tr h="236538">
                <a:tc>
                  <a:txBody>
                    <a:bodyPr/>
                    <a:lstStyle/>
                    <a:p>
                      <a:pPr marL="0" marR="0" lvl="0" indent="0" algn="l" defTabSz="914400" rtl="0" eaLnBrk="0" fontAlgn="t" latinLnBrk="0" hangingPunct="0">
                        <a:lnSpc>
                          <a:spcPct val="100000"/>
                        </a:lnSpc>
                        <a:spcBef>
                          <a:spcPct val="0"/>
                        </a:spcBef>
                        <a:spcAft>
                          <a:spcPct val="0"/>
                        </a:spcAft>
                        <a:buClrTx/>
                        <a:buSzPct val="100000"/>
                        <a:buFontTx/>
                        <a:buNone/>
                        <a:tabLst/>
                      </a:pPr>
                      <a:r>
                        <a:rPr kumimoji="0" lang="en-US" sz="1000" b="0" i="0" u="none" strike="noStrike" cap="none" normalizeH="0" baseline="0" smtClean="0">
                          <a:ln>
                            <a:noFill/>
                          </a:ln>
                          <a:solidFill>
                            <a:schemeClr val="bg1"/>
                          </a:solidFill>
                          <a:effectLst/>
                          <a:latin typeface="Arial" charset="0"/>
                          <a:ea typeface="Osaka" pitchFamily="-60" charset="-128"/>
                          <a:cs typeface="Verdana Ref"/>
                        </a:rPr>
                        <a:t>    1.4.1 Pulmonary veno-occlusive disease</a:t>
                      </a:r>
                      <a:endParaRPr kumimoji="0" lang="en-US" sz="1000" b="0" i="0" u="none" strike="noStrike" cap="none" normalizeH="0" baseline="0" smtClean="0">
                        <a:ln>
                          <a:noFill/>
                        </a:ln>
                        <a:solidFill>
                          <a:schemeClr val="bg1"/>
                        </a:solidFill>
                        <a:effectLst/>
                        <a:latin typeface="Arial" charset="0"/>
                        <a:ea typeface="ＭＳ Ｐゴシック" pitchFamily="34" charset="-128"/>
                        <a:cs typeface="Verdana Ref"/>
                      </a:endParaRPr>
                    </a:p>
                  </a:txBody>
                  <a:tcPr horzOverflow="overflow">
                    <a:lnL w="9525" cap="flat" cmpd="sng" algn="ctr">
                      <a:solidFill>
                        <a:srgbClr val="99CCFF"/>
                      </a:solidFill>
                      <a:prstDash val="solid"/>
                      <a:round/>
                      <a:headEnd type="none" w="med" len="med"/>
                      <a:tailEnd type="none" w="med" len="med"/>
                    </a:lnL>
                    <a:lnR w="9525" cap="flat" cmpd="sng" algn="ctr">
                      <a:solidFill>
                        <a:srgbClr val="99CCFF"/>
                      </a:solidFill>
                      <a:prstDash val="solid"/>
                      <a:round/>
                      <a:headEnd type="none" w="med" len="med"/>
                      <a:tailEnd type="none" w="med" len="med"/>
                    </a:lnR>
                    <a:lnT w="9525" cap="flat" cmpd="sng" algn="ctr">
                      <a:solidFill>
                        <a:srgbClr val="99CCFF"/>
                      </a:solidFill>
                      <a:prstDash val="solid"/>
                      <a:round/>
                      <a:headEnd type="none" w="med" len="med"/>
                      <a:tailEnd type="none" w="med" len="med"/>
                    </a:lnT>
                    <a:lnB w="9525" cap="flat" cmpd="sng" algn="ctr">
                      <a:solidFill>
                        <a:srgbClr val="99CCFF"/>
                      </a:solidFill>
                      <a:prstDash val="solid"/>
                      <a:round/>
                      <a:headEnd type="none" w="med" len="med"/>
                      <a:tailEnd type="none" w="med" len="med"/>
                    </a:lnB>
                    <a:lnTlToBr>
                      <a:noFill/>
                    </a:lnTlToBr>
                    <a:lnBlToTr>
                      <a:noFill/>
                    </a:lnBlToTr>
                    <a:noFill/>
                  </a:tcPr>
                </a:tc>
              </a:tr>
              <a:tr h="236538">
                <a:tc>
                  <a:txBody>
                    <a:bodyPr/>
                    <a:lstStyle/>
                    <a:p>
                      <a:pPr marL="0" marR="0" lvl="0" indent="0" algn="l" defTabSz="914400" rtl="0" eaLnBrk="0" fontAlgn="t" latinLnBrk="0" hangingPunct="0">
                        <a:lnSpc>
                          <a:spcPct val="100000"/>
                        </a:lnSpc>
                        <a:spcBef>
                          <a:spcPct val="0"/>
                        </a:spcBef>
                        <a:spcAft>
                          <a:spcPct val="0"/>
                        </a:spcAft>
                        <a:buClrTx/>
                        <a:buSzPct val="100000"/>
                        <a:buFontTx/>
                        <a:buNone/>
                        <a:tabLst/>
                      </a:pPr>
                      <a:r>
                        <a:rPr kumimoji="0" lang="en-US" sz="1000" b="0" i="0" u="none" strike="noStrike" cap="none" normalizeH="0" baseline="0" smtClean="0">
                          <a:ln>
                            <a:noFill/>
                          </a:ln>
                          <a:solidFill>
                            <a:schemeClr val="bg1"/>
                          </a:solidFill>
                          <a:effectLst/>
                          <a:latin typeface="Arial" charset="0"/>
                          <a:ea typeface="Osaka" pitchFamily="-60" charset="-128"/>
                          <a:cs typeface="Verdana Ref"/>
                        </a:rPr>
                        <a:t>    1.4.2 Pulmonary capillary haemangiomatosis</a:t>
                      </a:r>
                      <a:endParaRPr kumimoji="0" lang="en-US" sz="1000" b="0" i="0" u="none" strike="noStrike" cap="none" normalizeH="0" baseline="0" smtClean="0">
                        <a:ln>
                          <a:noFill/>
                        </a:ln>
                        <a:solidFill>
                          <a:schemeClr val="bg1"/>
                        </a:solidFill>
                        <a:effectLst/>
                        <a:latin typeface="Arial" charset="0"/>
                        <a:ea typeface="ＭＳ Ｐゴシック" pitchFamily="34" charset="-128"/>
                        <a:cs typeface="Verdana Ref"/>
                      </a:endParaRPr>
                    </a:p>
                  </a:txBody>
                  <a:tcPr horzOverflow="overflow">
                    <a:lnL w="9525" cap="flat" cmpd="sng" algn="ctr">
                      <a:solidFill>
                        <a:srgbClr val="99CCFF"/>
                      </a:solidFill>
                      <a:prstDash val="solid"/>
                      <a:round/>
                      <a:headEnd type="none" w="med" len="med"/>
                      <a:tailEnd type="none" w="med" len="med"/>
                    </a:lnL>
                    <a:lnR w="9525" cap="flat" cmpd="sng" algn="ctr">
                      <a:solidFill>
                        <a:srgbClr val="99CCFF"/>
                      </a:solidFill>
                      <a:prstDash val="solid"/>
                      <a:round/>
                      <a:headEnd type="none" w="med" len="med"/>
                      <a:tailEnd type="none" w="med" len="med"/>
                    </a:lnR>
                    <a:lnT w="9525" cap="flat" cmpd="sng" algn="ctr">
                      <a:solidFill>
                        <a:srgbClr val="99CCFF"/>
                      </a:solidFill>
                      <a:prstDash val="solid"/>
                      <a:round/>
                      <a:headEnd type="none" w="med" len="med"/>
                      <a:tailEnd type="none" w="med" len="med"/>
                    </a:lnT>
                    <a:lnB w="9525" cap="flat" cmpd="sng" algn="ctr">
                      <a:solidFill>
                        <a:srgbClr val="99CCFF"/>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0" fontAlgn="t" latinLnBrk="0" hangingPunct="0">
                        <a:lnSpc>
                          <a:spcPct val="100000"/>
                        </a:lnSpc>
                        <a:spcBef>
                          <a:spcPct val="0"/>
                        </a:spcBef>
                        <a:spcAft>
                          <a:spcPct val="0"/>
                        </a:spcAft>
                        <a:buClrTx/>
                        <a:buSzPct val="100000"/>
                        <a:buFontTx/>
                        <a:buNone/>
                        <a:tabLst/>
                      </a:pPr>
                      <a:r>
                        <a:rPr kumimoji="0" lang="en-US" sz="1000" b="0" i="0" u="none" strike="noStrike" cap="none" normalizeH="0" baseline="0" smtClean="0">
                          <a:ln>
                            <a:noFill/>
                          </a:ln>
                          <a:solidFill>
                            <a:schemeClr val="bg1"/>
                          </a:solidFill>
                          <a:effectLst/>
                          <a:latin typeface="Arial" charset="0"/>
                          <a:ea typeface="Osaka" pitchFamily="-60" charset="-128"/>
                          <a:cs typeface="Verdana Ref"/>
                        </a:rPr>
                        <a:t>  </a:t>
                      </a:r>
                      <a:r>
                        <a:rPr kumimoji="0" lang="en-US" sz="1200" b="0" i="0" u="none" strike="noStrike" cap="none" normalizeH="0" baseline="0" smtClean="0">
                          <a:ln>
                            <a:noFill/>
                          </a:ln>
                          <a:solidFill>
                            <a:schemeClr val="bg1"/>
                          </a:solidFill>
                          <a:effectLst/>
                          <a:latin typeface="Arial" charset="0"/>
                          <a:ea typeface="Osaka" pitchFamily="-60" charset="-128"/>
                          <a:cs typeface="Verdana Ref"/>
                        </a:rPr>
                        <a:t>1.5 Persistent pulmonary hypertension of the newborn</a:t>
                      </a:r>
                      <a:endParaRPr kumimoji="0" lang="en-US" sz="1000" b="0" i="0" u="none" strike="noStrike" cap="none" normalizeH="0" baseline="0" smtClean="0">
                        <a:ln>
                          <a:noFill/>
                        </a:ln>
                        <a:solidFill>
                          <a:schemeClr val="bg1"/>
                        </a:solidFill>
                        <a:effectLst/>
                        <a:latin typeface="Arial" charset="0"/>
                        <a:ea typeface="ＭＳ Ｐゴシック" pitchFamily="34" charset="-128"/>
                        <a:cs typeface="Verdana Ref"/>
                      </a:endParaRPr>
                    </a:p>
                  </a:txBody>
                  <a:tcPr horzOverflow="overflow">
                    <a:lnL w="9525" cap="flat" cmpd="sng" algn="ctr">
                      <a:solidFill>
                        <a:srgbClr val="99CCFF"/>
                      </a:solidFill>
                      <a:prstDash val="solid"/>
                      <a:round/>
                      <a:headEnd type="none" w="med" len="med"/>
                      <a:tailEnd type="none" w="med" len="med"/>
                    </a:lnL>
                    <a:lnR w="9525" cap="flat" cmpd="sng" algn="ctr">
                      <a:solidFill>
                        <a:srgbClr val="99CCFF"/>
                      </a:solidFill>
                      <a:prstDash val="solid"/>
                      <a:round/>
                      <a:headEnd type="none" w="med" len="med"/>
                      <a:tailEnd type="none" w="med" len="med"/>
                    </a:lnR>
                    <a:lnT w="9525" cap="flat" cmpd="sng" algn="ctr">
                      <a:solidFill>
                        <a:srgbClr val="99CCFF"/>
                      </a:solidFill>
                      <a:prstDash val="solid"/>
                      <a:round/>
                      <a:headEnd type="none" w="med" len="med"/>
                      <a:tailEnd type="none" w="med" len="med"/>
                    </a:lnT>
                    <a:lnB w="9525" cap="flat" cmpd="sng" algn="ctr">
                      <a:solidFill>
                        <a:srgbClr val="99CCFF"/>
                      </a:solidFill>
                      <a:prstDash val="solid"/>
                      <a:round/>
                      <a:headEnd type="none" w="med" len="med"/>
                      <a:tailEnd type="none" w="med" len="med"/>
                    </a:lnB>
                    <a:lnTlToBr>
                      <a:noFill/>
                    </a:lnTlToBr>
                    <a:lnBlToTr>
                      <a:noFill/>
                    </a:lnBlToTr>
                    <a:noFill/>
                  </a:tcPr>
                </a:tc>
              </a:tr>
              <a:tr h="296863">
                <a:tc>
                  <a:txBody>
                    <a:bodyPr/>
                    <a:lstStyle/>
                    <a:p>
                      <a:pPr marL="0" marR="0" lvl="0" indent="0" algn="l" defTabSz="914400" rtl="0" eaLnBrk="0" fontAlgn="t" latinLnBrk="0" hangingPunct="0">
                        <a:lnSpc>
                          <a:spcPct val="100000"/>
                        </a:lnSpc>
                        <a:spcBef>
                          <a:spcPct val="0"/>
                        </a:spcBef>
                        <a:spcAft>
                          <a:spcPct val="0"/>
                        </a:spcAft>
                        <a:buClrTx/>
                        <a:buSzPct val="100000"/>
                        <a:buFontTx/>
                        <a:buNone/>
                        <a:tabLst/>
                      </a:pPr>
                      <a:r>
                        <a:rPr kumimoji="0" lang="en-US" sz="1400" b="0" i="0" u="none" strike="noStrike" cap="none" normalizeH="0" baseline="0" smtClean="0">
                          <a:ln>
                            <a:noFill/>
                          </a:ln>
                          <a:solidFill>
                            <a:schemeClr val="bg1"/>
                          </a:solidFill>
                          <a:effectLst/>
                          <a:latin typeface="Arial" charset="0"/>
                          <a:ea typeface="Osaka" pitchFamily="-60" charset="-128"/>
                          <a:cs typeface="Verdana Ref"/>
                        </a:rPr>
                        <a:t>Group 2. Pulmonary hypertension with left heart disease</a:t>
                      </a:r>
                      <a:endParaRPr kumimoji="0" lang="en-US" sz="1400" b="0" i="0" u="none" strike="noStrike" cap="none" normalizeH="0" baseline="0" smtClean="0">
                        <a:ln>
                          <a:noFill/>
                        </a:ln>
                        <a:solidFill>
                          <a:schemeClr val="bg1"/>
                        </a:solidFill>
                        <a:effectLst/>
                        <a:latin typeface="Arial" charset="0"/>
                        <a:ea typeface="ＭＳ Ｐゴシック" pitchFamily="34" charset="-128"/>
                        <a:cs typeface="Verdana Ref"/>
                      </a:endParaRPr>
                    </a:p>
                  </a:txBody>
                  <a:tcPr horzOverflow="overflow">
                    <a:lnL w="9525" cap="flat" cmpd="sng" algn="ctr">
                      <a:solidFill>
                        <a:srgbClr val="99CCFF"/>
                      </a:solidFill>
                      <a:prstDash val="solid"/>
                      <a:round/>
                      <a:headEnd type="none" w="med" len="med"/>
                      <a:tailEnd type="none" w="med" len="med"/>
                    </a:lnL>
                    <a:lnR w="9525" cap="flat" cmpd="sng" algn="ctr">
                      <a:solidFill>
                        <a:srgbClr val="99CCFF"/>
                      </a:solidFill>
                      <a:prstDash val="solid"/>
                      <a:round/>
                      <a:headEnd type="none" w="med" len="med"/>
                      <a:tailEnd type="none" w="med" len="med"/>
                    </a:lnR>
                    <a:lnT w="9525" cap="flat" cmpd="sng" algn="ctr">
                      <a:solidFill>
                        <a:srgbClr val="99CCFF"/>
                      </a:solidFill>
                      <a:prstDash val="solid"/>
                      <a:round/>
                      <a:headEnd type="none" w="med" len="med"/>
                      <a:tailEnd type="none" w="med" len="med"/>
                    </a:lnT>
                    <a:lnB w="9525" cap="flat" cmpd="sng" algn="ctr">
                      <a:solidFill>
                        <a:srgbClr val="99CCFF"/>
                      </a:solidFill>
                      <a:prstDash val="solid"/>
                      <a:round/>
                      <a:headEnd type="none" w="med" len="med"/>
                      <a:tailEnd type="none" w="med" len="med"/>
                    </a:lnB>
                    <a:lnTlToBr>
                      <a:noFill/>
                    </a:lnTlToBr>
                    <a:lnBlToTr>
                      <a:noFill/>
                    </a:lnBlToTr>
                    <a:noFill/>
                  </a:tcPr>
                </a:tc>
              </a:tr>
              <a:tr h="504825">
                <a:tc>
                  <a:txBody>
                    <a:bodyPr/>
                    <a:lstStyle/>
                    <a:p>
                      <a:pPr marL="0" marR="0" lvl="0" indent="0" algn="l" defTabSz="914400" rtl="0" eaLnBrk="0" fontAlgn="t" latinLnBrk="0" hangingPunct="0">
                        <a:lnSpc>
                          <a:spcPct val="100000"/>
                        </a:lnSpc>
                        <a:spcBef>
                          <a:spcPct val="0"/>
                        </a:spcBef>
                        <a:spcAft>
                          <a:spcPct val="0"/>
                        </a:spcAft>
                        <a:buClrTx/>
                        <a:buSzPct val="100000"/>
                        <a:buFontTx/>
                        <a:buNone/>
                        <a:tabLst/>
                      </a:pPr>
                      <a:r>
                        <a:rPr kumimoji="0" lang="en-US" sz="1400" b="0" i="0" u="none" strike="noStrike" cap="none" normalizeH="0" baseline="0" smtClean="0">
                          <a:ln>
                            <a:noFill/>
                          </a:ln>
                          <a:solidFill>
                            <a:schemeClr val="bg1"/>
                          </a:solidFill>
                          <a:effectLst/>
                          <a:latin typeface="Arial" charset="0"/>
                          <a:ea typeface="Osaka" pitchFamily="-60" charset="-128"/>
                          <a:cs typeface="Verdana Ref"/>
                        </a:rPr>
                        <a:t>Group 3. Pulmonary hypertension associated with lung disease and/or hypoxaemia</a:t>
                      </a:r>
                      <a:endParaRPr kumimoji="0" lang="en-US" sz="1000" b="0" i="0" u="none" strike="noStrike" cap="none" normalizeH="0" baseline="0" smtClean="0">
                        <a:ln>
                          <a:noFill/>
                        </a:ln>
                        <a:solidFill>
                          <a:schemeClr val="bg1"/>
                        </a:solidFill>
                        <a:effectLst/>
                        <a:latin typeface="Arial" charset="0"/>
                        <a:ea typeface="ＭＳ Ｐゴシック" pitchFamily="34" charset="-128"/>
                        <a:cs typeface="Verdana Ref"/>
                      </a:endParaRPr>
                    </a:p>
                  </a:txBody>
                  <a:tcPr horzOverflow="overflow">
                    <a:lnL w="9525" cap="flat" cmpd="sng" algn="ctr">
                      <a:solidFill>
                        <a:srgbClr val="99CCFF"/>
                      </a:solidFill>
                      <a:prstDash val="solid"/>
                      <a:round/>
                      <a:headEnd type="none" w="med" len="med"/>
                      <a:tailEnd type="none" w="med" len="med"/>
                    </a:lnL>
                    <a:lnR w="9525" cap="flat" cmpd="sng" algn="ctr">
                      <a:solidFill>
                        <a:srgbClr val="99CCFF"/>
                      </a:solidFill>
                      <a:prstDash val="solid"/>
                      <a:round/>
                      <a:headEnd type="none" w="med" len="med"/>
                      <a:tailEnd type="none" w="med" len="med"/>
                    </a:lnR>
                    <a:lnT w="9525" cap="flat" cmpd="sng" algn="ctr">
                      <a:solidFill>
                        <a:srgbClr val="99CCFF"/>
                      </a:solidFill>
                      <a:prstDash val="solid"/>
                      <a:round/>
                      <a:headEnd type="none" w="med" len="med"/>
                      <a:tailEnd type="none" w="med" len="med"/>
                    </a:lnT>
                    <a:lnB w="9525" cap="flat" cmpd="sng" algn="ctr">
                      <a:solidFill>
                        <a:srgbClr val="99CCFF"/>
                      </a:solidFill>
                      <a:prstDash val="solid"/>
                      <a:round/>
                      <a:headEnd type="none" w="med" len="med"/>
                      <a:tailEnd type="none" w="med" len="med"/>
                    </a:lnB>
                    <a:lnTlToBr>
                      <a:noFill/>
                    </a:lnTlToBr>
                    <a:lnBlToTr>
                      <a:noFill/>
                    </a:lnBlToTr>
                    <a:noFill/>
                  </a:tcPr>
                </a:tc>
              </a:tr>
              <a:tr h="504825">
                <a:tc>
                  <a:txBody>
                    <a:bodyPr/>
                    <a:lstStyle/>
                    <a:p>
                      <a:pPr marL="0" marR="0" lvl="0" indent="0" algn="l" defTabSz="914400" rtl="0" eaLnBrk="0" fontAlgn="t" latinLnBrk="0" hangingPunct="0">
                        <a:lnSpc>
                          <a:spcPct val="100000"/>
                        </a:lnSpc>
                        <a:spcBef>
                          <a:spcPct val="0"/>
                        </a:spcBef>
                        <a:spcAft>
                          <a:spcPct val="0"/>
                        </a:spcAft>
                        <a:buClrTx/>
                        <a:buSzPct val="100000"/>
                        <a:buFontTx/>
                        <a:buNone/>
                        <a:tabLst/>
                      </a:pPr>
                      <a:r>
                        <a:rPr kumimoji="0" lang="en-US" sz="1400" b="0" i="0" u="none" strike="noStrike" cap="none" normalizeH="0" baseline="0" smtClean="0">
                          <a:ln>
                            <a:noFill/>
                          </a:ln>
                          <a:solidFill>
                            <a:schemeClr val="bg1"/>
                          </a:solidFill>
                          <a:effectLst/>
                          <a:latin typeface="Arial" charset="0"/>
                          <a:ea typeface="Osaka" pitchFamily="-60" charset="-128"/>
                          <a:cs typeface="Verdana Ref"/>
                        </a:rPr>
                        <a:t>Group 4. Pulmonary hypertension due to chronic thrombotic and/or embolic disease</a:t>
                      </a:r>
                      <a:endParaRPr kumimoji="0" lang="en-US" sz="1000" b="0" i="0" u="none" strike="noStrike" cap="none" normalizeH="0" baseline="0" smtClean="0">
                        <a:ln>
                          <a:noFill/>
                        </a:ln>
                        <a:solidFill>
                          <a:schemeClr val="bg1"/>
                        </a:solidFill>
                        <a:effectLst/>
                        <a:latin typeface="Arial" charset="0"/>
                        <a:ea typeface="ＭＳ Ｐゴシック" pitchFamily="34" charset="-128"/>
                        <a:cs typeface="Verdana Ref"/>
                      </a:endParaRPr>
                    </a:p>
                  </a:txBody>
                  <a:tcPr horzOverflow="overflow">
                    <a:lnL w="9525" cap="flat" cmpd="sng" algn="ctr">
                      <a:solidFill>
                        <a:srgbClr val="99CCFF"/>
                      </a:solidFill>
                      <a:prstDash val="solid"/>
                      <a:round/>
                      <a:headEnd type="none" w="med" len="med"/>
                      <a:tailEnd type="none" w="med" len="med"/>
                    </a:lnL>
                    <a:lnR w="9525" cap="flat" cmpd="sng" algn="ctr">
                      <a:solidFill>
                        <a:srgbClr val="99CCFF"/>
                      </a:solidFill>
                      <a:prstDash val="solid"/>
                      <a:round/>
                      <a:headEnd type="none" w="med" len="med"/>
                      <a:tailEnd type="none" w="med" len="med"/>
                    </a:lnR>
                    <a:lnT w="9525" cap="flat" cmpd="sng" algn="ctr">
                      <a:solidFill>
                        <a:srgbClr val="99CCFF"/>
                      </a:solidFill>
                      <a:prstDash val="solid"/>
                      <a:round/>
                      <a:headEnd type="none" w="med" len="med"/>
                      <a:tailEnd type="none" w="med" len="med"/>
                    </a:lnT>
                    <a:lnB w="9525" cap="flat" cmpd="sng" algn="ctr">
                      <a:solidFill>
                        <a:srgbClr val="99CCFF"/>
                      </a:solidFill>
                      <a:prstDash val="solid"/>
                      <a:round/>
                      <a:headEnd type="none" w="med" len="med"/>
                      <a:tailEnd type="none" w="med" len="med"/>
                    </a:lnB>
                    <a:lnTlToBr>
                      <a:noFill/>
                    </a:lnTlToBr>
                    <a:lnBlToTr>
                      <a:noFill/>
                    </a:lnBlToTr>
                    <a:noFill/>
                  </a:tcPr>
                </a:tc>
              </a:tr>
              <a:tr h="504825">
                <a:tc>
                  <a:txBody>
                    <a:bodyPr/>
                    <a:lstStyle/>
                    <a:p>
                      <a:pPr marL="0" marR="0" lvl="0" indent="0" algn="l" defTabSz="914400" rtl="0" eaLnBrk="0" fontAlgn="t" latinLnBrk="0" hangingPunct="0">
                        <a:lnSpc>
                          <a:spcPct val="100000"/>
                        </a:lnSpc>
                        <a:spcBef>
                          <a:spcPct val="0"/>
                        </a:spcBef>
                        <a:spcAft>
                          <a:spcPct val="0"/>
                        </a:spcAft>
                        <a:buClrTx/>
                        <a:buSzPct val="100000"/>
                        <a:buFontTx/>
                        <a:buNone/>
                        <a:tabLst/>
                      </a:pPr>
                      <a:r>
                        <a:rPr kumimoji="0" lang="en-US" sz="1400" b="0" i="0" u="none" strike="noStrike" cap="none" normalizeH="0" baseline="0" smtClean="0">
                          <a:ln>
                            <a:noFill/>
                          </a:ln>
                          <a:solidFill>
                            <a:schemeClr val="bg1"/>
                          </a:solidFill>
                          <a:effectLst/>
                          <a:latin typeface="Arial" charset="0"/>
                          <a:ea typeface="Osaka" pitchFamily="-60" charset="-128"/>
                          <a:cs typeface="Verdana Ref"/>
                        </a:rPr>
                        <a:t>Group 5. Miscellaneous (sarcoidosis, histiocytosis X, lymphangiomyomatosis, compression of pulmonary vessels)</a:t>
                      </a:r>
                      <a:endParaRPr kumimoji="0" lang="en-US" sz="1400" b="0" i="0" u="none" strike="noStrike" cap="none" normalizeH="0" baseline="0" smtClean="0">
                        <a:ln>
                          <a:noFill/>
                        </a:ln>
                        <a:solidFill>
                          <a:schemeClr val="bg1"/>
                        </a:solidFill>
                        <a:effectLst/>
                        <a:latin typeface="Arial" charset="0"/>
                        <a:ea typeface="ＭＳ Ｐゴシック" pitchFamily="34" charset="-128"/>
                        <a:cs typeface="Verdana Ref"/>
                      </a:endParaRPr>
                    </a:p>
                  </a:txBody>
                  <a:tcPr horzOverflow="overflow">
                    <a:lnL w="9525" cap="flat" cmpd="sng" algn="ctr">
                      <a:solidFill>
                        <a:srgbClr val="99CCFF"/>
                      </a:solidFill>
                      <a:prstDash val="solid"/>
                      <a:round/>
                      <a:headEnd type="none" w="med" len="med"/>
                      <a:tailEnd type="none" w="med" len="med"/>
                    </a:lnL>
                    <a:lnR w="9525" cap="flat" cmpd="sng" algn="ctr">
                      <a:solidFill>
                        <a:srgbClr val="99CCFF"/>
                      </a:solidFill>
                      <a:prstDash val="solid"/>
                      <a:round/>
                      <a:headEnd type="none" w="med" len="med"/>
                      <a:tailEnd type="none" w="med" len="med"/>
                    </a:lnR>
                    <a:lnT w="9525" cap="flat" cmpd="sng" algn="ctr">
                      <a:solidFill>
                        <a:srgbClr val="99CCFF"/>
                      </a:solidFill>
                      <a:prstDash val="solid"/>
                      <a:round/>
                      <a:headEnd type="none" w="med" len="med"/>
                      <a:tailEnd type="none" w="med" len="med"/>
                    </a:lnT>
                    <a:lnB w="9525" cap="flat" cmpd="sng" algn="ctr">
                      <a:solidFill>
                        <a:srgbClr val="99CCFF"/>
                      </a:solidFill>
                      <a:prstDash val="solid"/>
                      <a:round/>
                      <a:headEnd type="none" w="med" len="med"/>
                      <a:tailEnd type="none" w="med" len="med"/>
                    </a:lnB>
                    <a:lnTlToBr>
                      <a:noFill/>
                    </a:lnTlToBr>
                    <a:lnBlToTr>
                      <a:noFill/>
                    </a:lnBlToTr>
                    <a:noFill/>
                  </a:tcPr>
                </a:tc>
              </a:tr>
            </a:tbl>
          </a:graphicData>
        </a:graphic>
      </p:graphicFrame>
      <p:sp>
        <p:nvSpPr>
          <p:cNvPr id="14416" name="TextBox 4"/>
          <p:cNvSpPr>
            <a:spLocks noChangeArrowheads="1"/>
          </p:cNvSpPr>
          <p:nvPr>
            <p:custDataLst>
              <p:tags r:id="rId3"/>
            </p:custDataLst>
          </p:nvPr>
        </p:nvSpPr>
        <p:spPr bwMode="auto">
          <a:xfrm>
            <a:off x="76200" y="1219200"/>
            <a:ext cx="3970338" cy="1570038"/>
          </a:xfrm>
          <a:prstGeom prst="rect">
            <a:avLst/>
          </a:prstGeom>
          <a:noFill/>
          <a:ln w="9525" cap="flat" algn="ctr">
            <a:noFill/>
            <a:prstDash val="solid"/>
            <a:round/>
            <a:headEnd type="none" w="med" len="med"/>
            <a:tailEnd type="none" w="med" len="med"/>
          </a:ln>
        </p:spPr>
        <p:txBody>
          <a:bodyPr wrap="none">
            <a:spAutoFit/>
          </a:bodyPr>
          <a:lstStyle/>
          <a:p>
            <a:pPr marL="457200" indent="-457200">
              <a:buFont typeface="Verdana Ref"/>
              <a:buAutoNum type="arabicPeriod"/>
            </a:pPr>
            <a:r>
              <a:rPr lang="en-US" sz="1600">
                <a:solidFill>
                  <a:schemeClr val="bg1"/>
                </a:solidFill>
                <a:latin typeface="Calibri" pitchFamily="34" charset="0"/>
              </a:rPr>
              <a:t>Modest change  (Mechanism based )</a:t>
            </a:r>
          </a:p>
          <a:p>
            <a:pPr marL="457200" indent="-457200">
              <a:buFont typeface="Verdana Ref"/>
              <a:buAutoNum type="arabicPeriod"/>
            </a:pPr>
            <a:r>
              <a:rPr lang="en-US" sz="1600">
                <a:solidFill>
                  <a:schemeClr val="bg1"/>
                </a:solidFill>
                <a:latin typeface="Calibri" pitchFamily="34" charset="0"/>
              </a:rPr>
              <a:t>Abandon term PPH</a:t>
            </a:r>
          </a:p>
          <a:p>
            <a:pPr marL="457200" indent="-457200">
              <a:buFont typeface="Verdana Ref"/>
              <a:buAutoNum type="arabicPeriod"/>
            </a:pPr>
            <a:r>
              <a:rPr lang="en-US" sz="1600">
                <a:solidFill>
                  <a:schemeClr val="bg1"/>
                </a:solidFill>
                <a:latin typeface="Calibri" pitchFamily="34" charset="0"/>
              </a:rPr>
              <a:t>Moved pulmonary venoocclussive </a:t>
            </a:r>
          </a:p>
          <a:p>
            <a:pPr marL="457200" indent="-457200"/>
            <a:r>
              <a:rPr lang="en-US" sz="1600">
                <a:solidFill>
                  <a:schemeClr val="bg1"/>
                </a:solidFill>
                <a:latin typeface="Calibri" pitchFamily="34" charset="0"/>
              </a:rPr>
              <a:t>          disease &amp; pulmonary hemangiomatosis </a:t>
            </a:r>
          </a:p>
          <a:p>
            <a:pPr marL="457200" indent="-457200"/>
            <a:r>
              <a:rPr lang="en-US" sz="1600">
                <a:solidFill>
                  <a:schemeClr val="bg1"/>
                </a:solidFill>
                <a:latin typeface="Calibri" pitchFamily="34" charset="0"/>
              </a:rPr>
              <a:t>           to under PAH.</a:t>
            </a:r>
          </a:p>
          <a:p>
            <a:pPr marL="457200" indent="-457200"/>
            <a:r>
              <a:rPr lang="en-US" sz="1600">
                <a:solidFill>
                  <a:schemeClr val="bg1"/>
                </a:solidFill>
                <a:latin typeface="Calibri" pitchFamily="34" charset="0"/>
              </a:rPr>
              <a:t>4.        Miscellaneous group added</a:t>
            </a:r>
          </a:p>
        </p:txBody>
      </p:sp>
      <p:pic>
        <p:nvPicPr>
          <p:cNvPr id="14417" name="Picture 7"/>
          <p:cNvPicPr>
            <a:picLocks noChangeAspect="1" noChangeArrowheads="1"/>
          </p:cNvPicPr>
          <p:nvPr>
            <p:custDataLst>
              <p:tags r:id="rId4"/>
            </p:custDataLst>
          </p:nvPr>
        </p:nvPicPr>
        <p:blipFill>
          <a:blip r:embed="rId10"/>
          <a:srcRect l="59935" t="13170" r="6500" b="17305"/>
          <a:stretch>
            <a:fillRect/>
          </a:stretch>
        </p:blipFill>
        <p:spPr bwMode="auto">
          <a:xfrm>
            <a:off x="3962400" y="533400"/>
            <a:ext cx="5029200" cy="6324600"/>
          </a:xfrm>
          <a:prstGeom prst="rect">
            <a:avLst/>
          </a:prstGeom>
          <a:noFill/>
          <a:ln w="9525" algn="ctr">
            <a:noFill/>
            <a:miter lim="800000"/>
            <a:headEnd/>
            <a:tailEnd/>
          </a:ln>
        </p:spPr>
      </p:pic>
      <p:sp>
        <p:nvSpPr>
          <p:cNvPr id="14418" name="Oval Callout 10"/>
          <p:cNvSpPr>
            <a:spLocks noChangeArrowheads="1"/>
          </p:cNvSpPr>
          <p:nvPr>
            <p:custDataLst>
              <p:tags r:id="rId5"/>
            </p:custDataLst>
          </p:nvPr>
        </p:nvSpPr>
        <p:spPr bwMode="auto">
          <a:xfrm>
            <a:off x="8153400" y="3200400"/>
            <a:ext cx="609600" cy="457200"/>
          </a:xfrm>
          <a:prstGeom prst="wedgeEllipseCallout">
            <a:avLst>
              <a:gd name="adj1" fmla="val -90685"/>
              <a:gd name="adj2" fmla="val -12125"/>
            </a:avLst>
          </a:prstGeom>
          <a:solidFill>
            <a:srgbClr val="FFFFFF"/>
          </a:solidFill>
          <a:ln w="25400" cap="flat" algn="ctr">
            <a:solidFill>
              <a:srgbClr val="00B050"/>
            </a:solidFill>
            <a:prstDash val="solid"/>
            <a:round/>
            <a:headEnd type="none" w="med" len="med"/>
            <a:tailEnd type="none" w="med" len="med"/>
          </a:ln>
        </p:spPr>
        <p:txBody>
          <a:bodyPr anchor="ctr"/>
          <a:lstStyle/>
          <a:p>
            <a:pPr algn="ctr"/>
            <a:r>
              <a:rPr lang="en-US"/>
              <a:t>3</a:t>
            </a:r>
          </a:p>
        </p:txBody>
      </p:sp>
      <p:sp>
        <p:nvSpPr>
          <p:cNvPr id="14419" name="Oval Callout 11"/>
          <p:cNvSpPr>
            <a:spLocks noChangeArrowheads="1"/>
          </p:cNvSpPr>
          <p:nvPr>
            <p:custDataLst>
              <p:tags r:id="rId6"/>
            </p:custDataLst>
          </p:nvPr>
        </p:nvSpPr>
        <p:spPr bwMode="auto">
          <a:xfrm>
            <a:off x="6553200" y="1219200"/>
            <a:ext cx="457200" cy="381000"/>
          </a:xfrm>
          <a:prstGeom prst="wedgeEllipseCallout">
            <a:avLst>
              <a:gd name="adj1" fmla="val -201880"/>
              <a:gd name="adj2" fmla="val -41380"/>
            </a:avLst>
          </a:prstGeom>
          <a:solidFill>
            <a:srgbClr val="FFFFFF"/>
          </a:solidFill>
          <a:ln w="25400" cap="flat" algn="ctr">
            <a:solidFill>
              <a:srgbClr val="00B050"/>
            </a:solidFill>
            <a:prstDash val="solid"/>
            <a:round/>
            <a:headEnd type="none" w="med" len="med"/>
            <a:tailEnd type="none" w="med" len="med"/>
          </a:ln>
        </p:spPr>
        <p:txBody>
          <a:bodyPr anchor="ctr"/>
          <a:lstStyle/>
          <a:p>
            <a:pPr algn="ctr"/>
            <a:r>
              <a:rPr lang="en-US"/>
              <a:t>2</a:t>
            </a:r>
          </a:p>
        </p:txBody>
      </p:sp>
      <p:sp>
        <p:nvSpPr>
          <p:cNvPr id="14420" name="Oval Callout 8"/>
          <p:cNvSpPr>
            <a:spLocks noChangeArrowheads="1"/>
          </p:cNvSpPr>
          <p:nvPr>
            <p:custDataLst>
              <p:tags r:id="rId7"/>
            </p:custDataLst>
          </p:nvPr>
        </p:nvSpPr>
        <p:spPr bwMode="auto">
          <a:xfrm>
            <a:off x="5867400" y="6096000"/>
            <a:ext cx="457200" cy="304800"/>
          </a:xfrm>
          <a:prstGeom prst="wedgeEllipseCallout">
            <a:avLst>
              <a:gd name="adj1" fmla="val -169787"/>
              <a:gd name="adj2" fmla="val 32648"/>
            </a:avLst>
          </a:prstGeom>
          <a:solidFill>
            <a:srgbClr val="FFFFFF"/>
          </a:solidFill>
          <a:ln w="25400" cap="flat" algn="ctr">
            <a:solidFill>
              <a:srgbClr val="00B050"/>
            </a:solidFill>
            <a:prstDash val="solid"/>
            <a:round/>
            <a:headEnd type="none" w="med" len="med"/>
            <a:tailEnd type="none" w="med" len="med"/>
          </a:ln>
        </p:spPr>
        <p:txBody>
          <a:bodyPr anchor="ctr"/>
          <a:lstStyle/>
          <a:p>
            <a:pPr algn="ctr"/>
            <a:r>
              <a:rPr lang="en-US"/>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419"/>
                                        </p:tgtEl>
                                        <p:attrNameLst>
                                          <p:attrName>style.visibility</p:attrName>
                                        </p:attrNameLst>
                                      </p:cBhvr>
                                      <p:to>
                                        <p:strVal val="visible"/>
                                      </p:to>
                                    </p:set>
                                    <p:animEffect transition="in" filter="wipe(down)">
                                      <p:cBhvr>
                                        <p:cTn id="7" dur="500"/>
                                        <p:tgtEl>
                                          <p:spTgt spid="144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418"/>
                                        </p:tgtEl>
                                        <p:attrNameLst>
                                          <p:attrName>style.visibility</p:attrName>
                                        </p:attrNameLst>
                                      </p:cBhvr>
                                      <p:to>
                                        <p:strVal val="visible"/>
                                      </p:to>
                                    </p:set>
                                    <p:animEffect transition="in" filter="wipe(down)">
                                      <p:cBhvr>
                                        <p:cTn id="12" dur="500"/>
                                        <p:tgtEl>
                                          <p:spTgt spid="144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420"/>
                                        </p:tgtEl>
                                        <p:attrNameLst>
                                          <p:attrName>style.visibility</p:attrName>
                                        </p:attrNameLst>
                                      </p:cBhvr>
                                      <p:to>
                                        <p:strVal val="visible"/>
                                      </p:to>
                                    </p:set>
                                    <p:animEffect transition="in" filter="wipe(down)">
                                      <p:cBhvr>
                                        <p:cTn id="17" dur="500"/>
                                        <p:tgtEl>
                                          <p:spTgt spid="14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18" grpId="0" animBg="1" autoUpdateAnimBg="0"/>
      <p:bldP spid="14419" grpId="0" animBg="1" autoUpdateAnimBg="0"/>
      <p:bldP spid="14420"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C:\Users\user\Desktop\New folder (3)\simposio-4.jpeg"/>
          <p:cNvPicPr>
            <a:picLocks noChangeAspect="1" noChangeArrowheads="1"/>
          </p:cNvPicPr>
          <p:nvPr/>
        </p:nvPicPr>
        <p:blipFill>
          <a:blip r:embed="rId2"/>
          <a:srcRect/>
          <a:stretch>
            <a:fillRect/>
          </a:stretch>
        </p:blipFill>
        <p:spPr bwMode="auto">
          <a:xfrm>
            <a:off x="785786" y="214290"/>
            <a:ext cx="7858180" cy="664371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noChangeArrowheads="1"/>
          </p:cNvSpPr>
          <p:nvPr>
            <p:ph type="title" idx="4294967295"/>
            <p:custDataLst>
              <p:tags r:id="rId1"/>
            </p:custDataLst>
          </p:nvPr>
        </p:nvSpPr>
        <p:spPr>
          <a:xfrm>
            <a:off x="0" y="304800"/>
            <a:ext cx="8229600" cy="1143000"/>
          </a:xfrm>
          <a:ln/>
        </p:spPr>
        <p:txBody>
          <a:bodyPr/>
          <a:lstStyle/>
          <a:p>
            <a:pPr eaLnBrk="1" hangingPunct="1"/>
            <a:r>
              <a:rPr lang="de-DE" sz="3600" smtClean="0">
                <a:solidFill>
                  <a:srgbClr val="FFC000"/>
                </a:solidFill>
              </a:rPr>
              <a:t>Dana Point Classification of PH,2008</a:t>
            </a:r>
          </a:p>
        </p:txBody>
      </p:sp>
      <p:pic>
        <p:nvPicPr>
          <p:cNvPr id="16387" name="Picture 2"/>
          <p:cNvPicPr>
            <a:picLocks noChangeAspect="1" noChangeArrowheads="1"/>
          </p:cNvPicPr>
          <p:nvPr>
            <p:custDataLst>
              <p:tags r:id="rId2"/>
            </p:custDataLst>
          </p:nvPr>
        </p:nvPicPr>
        <p:blipFill>
          <a:blip r:embed="rId17"/>
          <a:srcRect b="16508"/>
          <a:stretch>
            <a:fillRect/>
          </a:stretch>
        </p:blipFill>
        <p:spPr bwMode="auto">
          <a:xfrm>
            <a:off x="147638" y="1371600"/>
            <a:ext cx="4352925" cy="4572000"/>
          </a:xfrm>
          <a:prstGeom prst="rect">
            <a:avLst/>
          </a:prstGeom>
          <a:noFill/>
          <a:ln w="9525" algn="ctr">
            <a:noFill/>
            <a:miter lim="800000"/>
            <a:headEnd/>
            <a:tailEnd/>
          </a:ln>
        </p:spPr>
      </p:pic>
      <p:sp>
        <p:nvSpPr>
          <p:cNvPr id="7173" name="Textfeld 5"/>
          <p:cNvSpPr txBox="1">
            <a:spLocks noChangeArrowheads="1"/>
          </p:cNvSpPr>
          <p:nvPr>
            <p:custDataLst>
              <p:tags r:id="rId3"/>
            </p:custDataLst>
          </p:nvPr>
        </p:nvSpPr>
        <p:spPr bwMode="auto">
          <a:xfrm>
            <a:off x="-5215006" y="5500702"/>
            <a:ext cx="3525838" cy="461962"/>
          </a:xfrm>
          <a:prstGeom prst="rect">
            <a:avLst/>
          </a:prstGeom>
          <a:noFill/>
          <a:ln w="9525">
            <a:noFill/>
            <a:miter lim="800000"/>
          </a:ln>
        </p:spPr>
        <p:txBody>
          <a:bodyPr wrap="none">
            <a:spAutoFit/>
          </a:bodyPr>
          <a:lstStyle/>
          <a:p>
            <a:pPr algn="r" fontAlgn="auto"/>
            <a:r>
              <a:rPr lang="de-DE" sz="1200" i="1">
                <a:ln w="9525" cap="flat" cmpd="sng" algn="ctr">
                  <a:noFill/>
                  <a:prstDash val="solid"/>
                  <a:round/>
                  <a:headEnd type="none" w="med" len="med"/>
                  <a:tailEnd type="none" w="med" len="med"/>
                </a:ln>
                <a:solidFill>
                  <a:srgbClr val="FFFFFF"/>
                </a:solidFill>
                <a:latin typeface="Lucida Sans Unicode" pitchFamily="34" charset="0"/>
                <a:ea typeface="Arial"/>
                <a:cs typeface="Arial"/>
                <a:sym typeface="Wingdings"/>
              </a:rPr>
              <a:t>Galiè N et al. Eur Heart J 2009; 30:2493-537</a:t>
            </a:r>
          </a:p>
          <a:p>
            <a:pPr algn="r" fontAlgn="auto"/>
            <a:r>
              <a:rPr lang="de-DE" sz="1200" i="1">
                <a:ln w="9525" cap="flat" cmpd="sng" algn="ctr">
                  <a:noFill/>
                  <a:prstDash val="solid"/>
                  <a:round/>
                  <a:headEnd type="none" w="med" len="med"/>
                  <a:tailEnd type="none" w="med" len="med"/>
                </a:ln>
                <a:solidFill>
                  <a:srgbClr val="FFFFFF"/>
                </a:solidFill>
                <a:latin typeface="Lucida Sans Unicode" pitchFamily="34" charset="0"/>
                <a:ea typeface="Arial"/>
                <a:cs typeface="Arial"/>
                <a:sym typeface="Wingdings"/>
              </a:rPr>
              <a:t>Galiè N et al. Eur Resp J 2009; 34:1219-63</a:t>
            </a:r>
          </a:p>
        </p:txBody>
      </p:sp>
      <p:pic>
        <p:nvPicPr>
          <p:cNvPr id="16389" name="Picture 5"/>
          <p:cNvPicPr>
            <a:picLocks noChangeAspect="1" noChangeArrowheads="1"/>
          </p:cNvPicPr>
          <p:nvPr>
            <p:custDataLst>
              <p:tags r:id="rId4"/>
            </p:custDataLst>
          </p:nvPr>
        </p:nvPicPr>
        <p:blipFill>
          <a:blip r:embed="rId17"/>
          <a:srcRect t="83832" b="949"/>
          <a:stretch>
            <a:fillRect/>
          </a:stretch>
        </p:blipFill>
        <p:spPr bwMode="auto">
          <a:xfrm>
            <a:off x="4648200" y="1371600"/>
            <a:ext cx="4419600" cy="763588"/>
          </a:xfrm>
          <a:prstGeom prst="rect">
            <a:avLst/>
          </a:prstGeom>
          <a:noFill/>
          <a:ln w="9525" algn="ctr">
            <a:noFill/>
            <a:miter lim="800000"/>
            <a:headEnd/>
            <a:tailEnd/>
          </a:ln>
        </p:spPr>
      </p:pic>
      <p:grpSp>
        <p:nvGrpSpPr>
          <p:cNvPr id="16390" name="Gruppierung 13"/>
          <p:cNvGrpSpPr>
            <a:grpSpLocks/>
          </p:cNvGrpSpPr>
          <p:nvPr/>
        </p:nvGrpSpPr>
        <p:grpSpPr bwMode="auto">
          <a:xfrm>
            <a:off x="1152525" y="219075"/>
            <a:ext cx="2009775" cy="1228725"/>
            <a:chOff x="1153256" y="218989"/>
            <a:chExt cx="2009592" cy="1795707"/>
          </a:xfrm>
        </p:grpSpPr>
        <p:sp>
          <p:nvSpPr>
            <p:cNvPr id="16391" name="Gleichschenkliges Dreieck 2"/>
            <p:cNvSpPr>
              <a:spLocks noChangeArrowheads="1"/>
            </p:cNvSpPr>
            <p:nvPr>
              <p:custDataLst>
                <p:tags r:id="rId13"/>
              </p:custDataLst>
            </p:nvPr>
          </p:nvSpPr>
          <p:spPr bwMode="auto">
            <a:xfrm rot="10800000">
              <a:off x="1153256" y="218989"/>
              <a:ext cx="2009592" cy="1795707"/>
            </a:xfrm>
            <a:prstGeom prst="triangle">
              <a:avLst>
                <a:gd name="adj" fmla="val 50000"/>
              </a:avLst>
            </a:prstGeom>
            <a:gradFill rotWithShape="1">
              <a:gsLst>
                <a:gs pos="0">
                  <a:srgbClr val="00AD7B"/>
                </a:gs>
                <a:gs pos="79999">
                  <a:srgbClr val="00E3A3"/>
                </a:gs>
                <a:gs pos="100000">
                  <a:srgbClr val="00E9A6"/>
                </a:gs>
              </a:gsLst>
              <a:lin ang="16200000"/>
            </a:gradFill>
            <a:ln w="9525" cap="flat" algn="ctr">
              <a:solidFill>
                <a:srgbClr val="FF0000"/>
              </a:solidFill>
              <a:prstDash val="solid"/>
              <a:round/>
              <a:headEnd type="none" w="med" len="med"/>
              <a:tailEnd type="none" w="med" len="med"/>
            </a:ln>
            <a:effectLst>
              <a:outerShdw dist="23000" dir="5400000" rotWithShape="0">
                <a:srgbClr val="000000">
                  <a:alpha val="34999"/>
                </a:srgbClr>
              </a:outerShdw>
            </a:effectLst>
          </p:spPr>
          <p:txBody>
            <a:bodyPr anchor="ctr"/>
            <a:lstStyle/>
            <a:p>
              <a:pPr algn="ctr"/>
              <a:endParaRPr lang="de-DE">
                <a:solidFill>
                  <a:srgbClr val="FFFFFF"/>
                </a:solidFill>
              </a:endParaRPr>
            </a:p>
          </p:txBody>
        </p:sp>
        <p:sp>
          <p:nvSpPr>
            <p:cNvPr id="16392" name="Textfeld 3"/>
            <p:cNvSpPr>
              <a:spLocks noChangeArrowheads="1"/>
            </p:cNvSpPr>
            <p:nvPr>
              <p:custDataLst>
                <p:tags r:id="rId14"/>
              </p:custDataLst>
            </p:nvPr>
          </p:nvSpPr>
          <p:spPr bwMode="auto">
            <a:xfrm>
              <a:off x="1664206" y="288472"/>
              <a:ext cx="1007282" cy="523220"/>
            </a:xfrm>
            <a:prstGeom prst="rect">
              <a:avLst/>
            </a:prstGeom>
            <a:noFill/>
            <a:ln w="9525" cap="flat" algn="ctr">
              <a:noFill/>
              <a:prstDash val="solid"/>
              <a:round/>
              <a:headEnd type="none" w="med" len="med"/>
              <a:tailEnd type="none" w="med" len="med"/>
            </a:ln>
          </p:spPr>
          <p:txBody>
            <a:bodyPr>
              <a:spAutoFit/>
            </a:bodyPr>
            <a:lstStyle/>
            <a:p>
              <a:pPr algn="ctr"/>
              <a:r>
                <a:rPr lang="de-DE" sz="2800" b="1">
                  <a:solidFill>
                    <a:srgbClr val="FFFFFF"/>
                  </a:solidFill>
                </a:rPr>
                <a:t>PAH</a:t>
              </a:r>
            </a:p>
          </p:txBody>
        </p:sp>
      </p:grpSp>
      <p:grpSp>
        <p:nvGrpSpPr>
          <p:cNvPr id="16393" name="Gruppierung 14"/>
          <p:cNvGrpSpPr>
            <a:grpSpLocks/>
          </p:cNvGrpSpPr>
          <p:nvPr/>
        </p:nvGrpSpPr>
        <p:grpSpPr bwMode="auto">
          <a:xfrm>
            <a:off x="5772150" y="211138"/>
            <a:ext cx="2009775" cy="1236662"/>
            <a:chOff x="1153256" y="218989"/>
            <a:chExt cx="2009592" cy="1795707"/>
          </a:xfrm>
        </p:grpSpPr>
        <p:sp>
          <p:nvSpPr>
            <p:cNvPr id="16394" name="Gleichschenkliges Dreieck 15"/>
            <p:cNvSpPr>
              <a:spLocks noChangeArrowheads="1"/>
            </p:cNvSpPr>
            <p:nvPr>
              <p:custDataLst>
                <p:tags r:id="rId11"/>
              </p:custDataLst>
            </p:nvPr>
          </p:nvSpPr>
          <p:spPr bwMode="auto">
            <a:xfrm rot="10800000">
              <a:off x="1153256" y="218989"/>
              <a:ext cx="2009592" cy="1795707"/>
            </a:xfrm>
            <a:prstGeom prst="triangle">
              <a:avLst>
                <a:gd name="adj" fmla="val 50000"/>
              </a:avLst>
            </a:prstGeom>
            <a:gradFill rotWithShape="1">
              <a:gsLst>
                <a:gs pos="0">
                  <a:srgbClr val="00AD7B"/>
                </a:gs>
                <a:gs pos="79999">
                  <a:srgbClr val="00E3A3"/>
                </a:gs>
                <a:gs pos="100000">
                  <a:srgbClr val="00E9A6"/>
                </a:gs>
              </a:gsLst>
              <a:lin ang="16200000"/>
            </a:gradFill>
            <a:ln w="9525" cap="flat" algn="ctr">
              <a:solidFill>
                <a:srgbClr val="FF0000"/>
              </a:solidFill>
              <a:prstDash val="solid"/>
              <a:round/>
              <a:headEnd type="none" w="med" len="med"/>
              <a:tailEnd type="none" w="med" len="med"/>
            </a:ln>
            <a:effectLst>
              <a:outerShdw dist="23000" dir="5400000" rotWithShape="0">
                <a:srgbClr val="000000">
                  <a:alpha val="34999"/>
                </a:srgbClr>
              </a:outerShdw>
            </a:effectLst>
          </p:spPr>
          <p:txBody>
            <a:bodyPr anchor="ctr"/>
            <a:lstStyle/>
            <a:p>
              <a:pPr algn="ctr"/>
              <a:endParaRPr lang="de-DE">
                <a:solidFill>
                  <a:srgbClr val="FFFFFF"/>
                </a:solidFill>
              </a:endParaRPr>
            </a:p>
          </p:txBody>
        </p:sp>
        <p:sp>
          <p:nvSpPr>
            <p:cNvPr id="16395" name="Textfeld 16"/>
            <p:cNvSpPr>
              <a:spLocks noChangeArrowheads="1"/>
            </p:cNvSpPr>
            <p:nvPr>
              <p:custDataLst>
                <p:tags r:id="rId12"/>
              </p:custDataLst>
            </p:nvPr>
          </p:nvSpPr>
          <p:spPr bwMode="auto">
            <a:xfrm>
              <a:off x="1552812" y="288471"/>
              <a:ext cx="1194876" cy="1116969"/>
            </a:xfrm>
            <a:prstGeom prst="rect">
              <a:avLst/>
            </a:prstGeom>
            <a:noFill/>
            <a:ln w="9525" cap="flat" algn="ctr">
              <a:noFill/>
              <a:prstDash val="solid"/>
              <a:round/>
              <a:headEnd type="none" w="med" len="med"/>
              <a:tailEnd type="none" w="med" len="med"/>
            </a:ln>
          </p:spPr>
          <p:txBody>
            <a:bodyPr>
              <a:spAutoFit/>
            </a:bodyPr>
            <a:lstStyle/>
            <a:p>
              <a:pPr algn="ctr"/>
              <a:r>
                <a:rPr lang="de-DE" sz="1600" b="1">
                  <a:solidFill>
                    <a:srgbClr val="FFFFFF"/>
                  </a:solidFill>
                </a:rPr>
                <a:t>Non PAH </a:t>
              </a:r>
              <a:r>
                <a:rPr lang="de-DE" sz="2800" b="1">
                  <a:solidFill>
                    <a:srgbClr val="FFFFFF"/>
                  </a:solidFill>
                </a:rPr>
                <a:t>PH</a:t>
              </a:r>
              <a:endParaRPr lang="de-DE" sz="1600" b="1">
                <a:solidFill>
                  <a:srgbClr val="FFFFFF"/>
                </a:solidFill>
              </a:endParaRPr>
            </a:p>
          </p:txBody>
        </p:sp>
      </p:grpSp>
      <p:pic>
        <p:nvPicPr>
          <p:cNvPr id="16396" name="Picture 3"/>
          <p:cNvPicPr>
            <a:picLocks noChangeAspect="1" noChangeArrowheads="1"/>
          </p:cNvPicPr>
          <p:nvPr>
            <p:custDataLst>
              <p:tags r:id="rId5"/>
            </p:custDataLst>
          </p:nvPr>
        </p:nvPicPr>
        <p:blipFill>
          <a:blip r:embed="rId18"/>
          <a:srcRect/>
          <a:stretch>
            <a:fillRect/>
          </a:stretch>
        </p:blipFill>
        <p:spPr bwMode="auto">
          <a:xfrm>
            <a:off x="4641850" y="2133600"/>
            <a:ext cx="4381500" cy="4572000"/>
          </a:xfrm>
          <a:prstGeom prst="rect">
            <a:avLst/>
          </a:prstGeom>
          <a:noFill/>
          <a:ln w="9525" algn="ctr">
            <a:noFill/>
            <a:miter lim="800000"/>
            <a:headEnd/>
            <a:tailEnd/>
          </a:ln>
        </p:spPr>
      </p:pic>
      <p:sp>
        <p:nvSpPr>
          <p:cNvPr id="16397" name="Right Brace 12"/>
          <p:cNvSpPr>
            <a:spLocks noChangeArrowheads="1"/>
          </p:cNvSpPr>
          <p:nvPr>
            <p:custDataLst>
              <p:tags r:id="rId6"/>
            </p:custDataLst>
          </p:nvPr>
        </p:nvSpPr>
        <p:spPr bwMode="auto">
          <a:xfrm>
            <a:off x="3810000" y="2743200"/>
            <a:ext cx="198438" cy="609600"/>
          </a:xfrm>
          <a:prstGeom prst="rightBrace">
            <a:avLst>
              <a:gd name="adj1" fmla="val 8320"/>
              <a:gd name="adj2" fmla="val 50000"/>
            </a:avLst>
          </a:prstGeom>
          <a:noFill/>
          <a:ln w="38100" cap="flat" algn="ctr">
            <a:solidFill>
              <a:srgbClr val="C00000"/>
            </a:solidFill>
            <a:prstDash val="solid"/>
            <a:round/>
            <a:headEnd type="none" w="med" len="med"/>
            <a:tailEnd type="none" w="med" len="med"/>
          </a:ln>
          <a:effectLst>
            <a:outerShdw dist="23000" dir="5400000" rotWithShape="0">
              <a:srgbClr val="000000">
                <a:alpha val="34999"/>
              </a:srgbClr>
            </a:outerShdw>
          </a:effectLst>
        </p:spPr>
        <p:txBody>
          <a:bodyPr anchor="ctr"/>
          <a:lstStyle/>
          <a:p>
            <a:pPr algn="ctr"/>
            <a:endParaRPr lang="en-US"/>
          </a:p>
        </p:txBody>
      </p:sp>
      <p:sp>
        <p:nvSpPr>
          <p:cNvPr id="16398" name="Right Brace 16"/>
          <p:cNvSpPr>
            <a:spLocks noChangeArrowheads="1"/>
          </p:cNvSpPr>
          <p:nvPr>
            <p:custDataLst>
              <p:tags r:id="rId7"/>
            </p:custDataLst>
          </p:nvPr>
        </p:nvSpPr>
        <p:spPr bwMode="auto">
          <a:xfrm>
            <a:off x="3048000" y="4800600"/>
            <a:ext cx="122238" cy="304800"/>
          </a:xfrm>
          <a:prstGeom prst="rightBrace">
            <a:avLst>
              <a:gd name="adj1" fmla="val 8312"/>
              <a:gd name="adj2" fmla="val 50000"/>
            </a:avLst>
          </a:prstGeom>
          <a:noFill/>
          <a:ln w="38100" cap="flat" algn="ctr">
            <a:solidFill>
              <a:srgbClr val="C00000"/>
            </a:solidFill>
            <a:prstDash val="solid"/>
            <a:round/>
            <a:headEnd type="none" w="med" len="med"/>
            <a:tailEnd type="none" w="med" len="med"/>
          </a:ln>
          <a:effectLst>
            <a:outerShdw dist="23000" dir="5400000" rotWithShape="0">
              <a:srgbClr val="000000">
                <a:alpha val="34999"/>
              </a:srgbClr>
            </a:outerShdw>
          </a:effectLst>
        </p:spPr>
        <p:txBody>
          <a:bodyPr anchor="ctr"/>
          <a:lstStyle/>
          <a:p>
            <a:pPr algn="ctr"/>
            <a:endParaRPr lang="en-US"/>
          </a:p>
        </p:txBody>
      </p:sp>
      <p:sp>
        <p:nvSpPr>
          <p:cNvPr id="16399" name="Right Brace 17"/>
          <p:cNvSpPr>
            <a:spLocks noChangeArrowheads="1"/>
          </p:cNvSpPr>
          <p:nvPr>
            <p:custDataLst>
              <p:tags r:id="rId8"/>
            </p:custDataLst>
          </p:nvPr>
        </p:nvSpPr>
        <p:spPr bwMode="auto">
          <a:xfrm>
            <a:off x="4144963" y="5562600"/>
            <a:ext cx="122237" cy="304800"/>
          </a:xfrm>
          <a:prstGeom prst="rightBrace">
            <a:avLst>
              <a:gd name="adj1" fmla="val 8312"/>
              <a:gd name="adj2" fmla="val 50000"/>
            </a:avLst>
          </a:prstGeom>
          <a:noFill/>
          <a:ln w="38100" cap="flat" algn="ctr">
            <a:solidFill>
              <a:srgbClr val="C00000"/>
            </a:solidFill>
            <a:prstDash val="solid"/>
            <a:round/>
            <a:headEnd type="none" w="med" len="med"/>
            <a:tailEnd type="none" w="med" len="med"/>
          </a:ln>
          <a:effectLst>
            <a:outerShdw dist="23000" dir="5400000" rotWithShape="0">
              <a:srgbClr val="000000">
                <a:alpha val="34999"/>
              </a:srgbClr>
            </a:outerShdw>
          </a:effectLst>
        </p:spPr>
        <p:txBody>
          <a:bodyPr anchor="ctr"/>
          <a:lstStyle/>
          <a:p>
            <a:pPr algn="ctr"/>
            <a:endParaRPr lang="en-US"/>
          </a:p>
        </p:txBody>
      </p:sp>
      <p:sp>
        <p:nvSpPr>
          <p:cNvPr id="16401" name="Left Arrow 19"/>
          <p:cNvSpPr>
            <a:spLocks noChangeArrowheads="1"/>
          </p:cNvSpPr>
          <p:nvPr>
            <p:custDataLst>
              <p:tags r:id="rId9"/>
            </p:custDataLst>
          </p:nvPr>
        </p:nvSpPr>
        <p:spPr bwMode="auto">
          <a:xfrm>
            <a:off x="6629400" y="1828800"/>
            <a:ext cx="304800" cy="76200"/>
          </a:xfrm>
          <a:prstGeom prst="leftArrow">
            <a:avLst>
              <a:gd name="adj1" fmla="val 50000"/>
              <a:gd name="adj2" fmla="val 50000"/>
            </a:avLst>
          </a:prstGeom>
          <a:solidFill>
            <a:srgbClr val="00CC99"/>
          </a:solidFill>
          <a:ln w="25400" cap="flat" algn="ctr">
            <a:solidFill>
              <a:srgbClr val="C00000"/>
            </a:solidFill>
            <a:prstDash val="solid"/>
            <a:round/>
            <a:headEnd type="none" w="med" len="med"/>
            <a:tailEnd type="none" w="med" len="med"/>
          </a:ln>
        </p:spPr>
        <p:txBody>
          <a:bodyPr anchor="ctr"/>
          <a:lstStyle/>
          <a:p>
            <a:pPr algn="ctr"/>
            <a:endParaRPr lang="en-US"/>
          </a:p>
        </p:txBody>
      </p:sp>
      <p:sp>
        <p:nvSpPr>
          <p:cNvPr id="16402" name="Left Arrow 20"/>
          <p:cNvSpPr>
            <a:spLocks noChangeArrowheads="1"/>
          </p:cNvSpPr>
          <p:nvPr>
            <p:custDataLst>
              <p:tags r:id="rId10"/>
            </p:custDataLst>
          </p:nvPr>
        </p:nvSpPr>
        <p:spPr bwMode="auto">
          <a:xfrm>
            <a:off x="8534400" y="4114800"/>
            <a:ext cx="304800" cy="76200"/>
          </a:xfrm>
          <a:prstGeom prst="leftArrow">
            <a:avLst>
              <a:gd name="adj1" fmla="val 50000"/>
              <a:gd name="adj2" fmla="val 50000"/>
            </a:avLst>
          </a:prstGeom>
          <a:solidFill>
            <a:srgbClr val="00CC99"/>
          </a:solidFill>
          <a:ln w="25400" cap="flat" algn="ctr">
            <a:solidFill>
              <a:srgbClr val="C00000"/>
            </a:solidFill>
            <a:prstDash val="solid"/>
            <a:round/>
            <a:headEnd type="none" w="med" len="med"/>
            <a:tailEnd type="none" w="med" len="med"/>
          </a:ln>
        </p:spPr>
        <p:txBody>
          <a:bodyPr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blinds(horizontal)">
                                      <p:cBhvr>
                                        <p:cTn id="7" dur="500"/>
                                        <p:tgtEl>
                                          <p:spTgt spid="1639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393"/>
                                        </p:tgtEl>
                                        <p:attrNameLst>
                                          <p:attrName>style.visibility</p:attrName>
                                        </p:attrNameLst>
                                      </p:cBhvr>
                                      <p:to>
                                        <p:strVal val="visible"/>
                                      </p:to>
                                    </p:set>
                                    <p:animEffect transition="in" filter="blinds(horizontal)">
                                      <p:cBhvr>
                                        <p:cTn id="12" dur="500"/>
                                        <p:tgtEl>
                                          <p:spTgt spid="16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noChangeArrowheads="1"/>
          </p:cNvSpPr>
          <p:nvPr>
            <p:ph type="title" idx="4294967295"/>
            <p:custDataLst>
              <p:tags r:id="rId1"/>
            </p:custDataLst>
          </p:nvPr>
        </p:nvSpPr>
        <p:spPr>
          <a:xfrm>
            <a:off x="0" y="304800"/>
            <a:ext cx="7772400" cy="762000"/>
          </a:xfrm>
          <a:ln/>
        </p:spPr>
        <p:txBody>
          <a:bodyPr/>
          <a:lstStyle/>
          <a:p>
            <a:r>
              <a:rPr lang="en-US" sz="3200" smtClean="0">
                <a:solidFill>
                  <a:srgbClr val="FFC000"/>
                </a:solidFill>
              </a:rPr>
              <a:t>Fallacies of Dana Point, 2008</a:t>
            </a:r>
            <a:endParaRPr lang="en-US" smtClean="0"/>
          </a:p>
        </p:txBody>
      </p:sp>
      <p:sp>
        <p:nvSpPr>
          <p:cNvPr id="3" name="Content Placeholder 2"/>
          <p:cNvSpPr>
            <a:spLocks noGrp="1"/>
          </p:cNvSpPr>
          <p:nvPr>
            <p:ph idx="4294967295"/>
            <p:custDataLst>
              <p:tags r:id="rId2"/>
            </p:custDataLst>
          </p:nvPr>
        </p:nvSpPr>
        <p:spPr>
          <a:xfrm>
            <a:off x="990600" y="1219200"/>
            <a:ext cx="8153400" cy="5181600"/>
          </a:xfrm>
          <a:prstGeom prst="rect">
            <a:avLst/>
          </a:prstGeom>
          <a:ln cap="flat" algn="ctr">
            <a:round/>
            <a:headEnd type="none" w="med" len="med"/>
            <a:tailEnd type="none" w="med" len="med"/>
          </a:ln>
        </p:spPr>
        <p:txBody>
          <a:bodyPr/>
          <a:lstStyle/>
          <a:p>
            <a:pPr eaLnBrk="1" hangingPunct="1"/>
            <a:r>
              <a:rPr lang="nl-NL" sz="2000" b="0" kern="1200">
                <a:ln w="9525" cap="flat" cmpd="sng" algn="ctr">
                  <a:noFill/>
                  <a:prstDash val="solid"/>
                  <a:round/>
                  <a:headEnd type="none" w="med" len="med"/>
                  <a:tailEnd type="none" w="med" len="med"/>
                </a:ln>
                <a:solidFill>
                  <a:srgbClr val="D2D2F4"/>
                </a:solidFill>
                <a:latin typeface="Arial"/>
                <a:sym typeface="Wingdings"/>
              </a:rPr>
              <a:t>Pulmonary arterial hypertension is not limited to Group I (this is inappropriately suggested by its designation as ‘pulmonary arterial hypertension)</a:t>
            </a:r>
            <a:endParaRPr lang="nl-NL" sz="2000" b="0" kern="1200">
              <a:solidFill>
                <a:schemeClr val="accent6">
                  <a:lumMod val="20000"/>
                  <a:lumOff val="80000"/>
                </a:schemeClr>
              </a:solidFill>
              <a:latin typeface="Arial"/>
            </a:endParaRPr>
          </a:p>
          <a:p>
            <a:pPr lvl="2" eaLnBrk="1" hangingPunct="1">
              <a:buFont typeface="Wingdings" pitchFamily="2" charset="2"/>
              <a:buChar char="Ø"/>
            </a:pPr>
            <a:r>
              <a:rPr lang="nl-NL" sz="1800" b="0" kern="1200">
                <a:ln w="9525" cap="flat" cmpd="sng" algn="ctr">
                  <a:noFill/>
                  <a:prstDash val="solid"/>
                  <a:round/>
                  <a:headEnd type="none" w="med" len="med"/>
                  <a:tailEnd type="none" w="med" len="med"/>
                </a:ln>
                <a:solidFill>
                  <a:srgbClr val="D2D2F4"/>
                </a:solidFill>
                <a:latin typeface="Arial"/>
                <a:ea typeface="Arial"/>
                <a:cs typeface="Arial"/>
                <a:sym typeface="Wingdings"/>
              </a:rPr>
              <a:t>It may be associated with pulmonary venous hypertension</a:t>
            </a:r>
          </a:p>
          <a:p>
            <a:pPr lvl="2" eaLnBrk="1" hangingPunct="1">
              <a:buFont typeface="Wingdings" pitchFamily="2" charset="2"/>
              <a:buChar char="Ø"/>
            </a:pPr>
            <a:r>
              <a:rPr lang="nl-NL" sz="1800" b="0" kern="1200">
                <a:ln w="9525" cap="flat" cmpd="sng" algn="ctr">
                  <a:noFill/>
                  <a:prstDash val="solid"/>
                  <a:round/>
                  <a:headEnd type="none" w="med" len="med"/>
                  <a:tailEnd type="none" w="med" len="med"/>
                </a:ln>
                <a:solidFill>
                  <a:srgbClr val="D2D2F4"/>
                </a:solidFill>
                <a:latin typeface="Arial"/>
                <a:ea typeface="Arial"/>
                <a:cs typeface="Arial"/>
                <a:sym typeface="Wingdings"/>
              </a:rPr>
              <a:t>It may be posttrombotic (Group IV) or hypoxic (Group III).</a:t>
            </a:r>
          </a:p>
          <a:p>
            <a:pPr lvl="1" eaLnBrk="1" hangingPunct="1">
              <a:buFont typeface="Wingdings" pitchFamily="2" charset="2"/>
              <a:buChar char="Ø"/>
            </a:pPr>
            <a:endParaRPr lang="nl-NL" sz="2000" b="0" kern="1200">
              <a:solidFill>
                <a:schemeClr val="accent6">
                  <a:lumMod val="20000"/>
                  <a:lumOff val="80000"/>
                </a:schemeClr>
              </a:solidFill>
              <a:latin typeface="Arial"/>
            </a:endParaRPr>
          </a:p>
          <a:p>
            <a:r>
              <a:rPr lang="en-US" sz="2000" b="0" kern="1200">
                <a:ln w="9525" cap="flat" cmpd="sng" algn="ctr">
                  <a:noFill/>
                  <a:prstDash val="solid"/>
                  <a:round/>
                  <a:headEnd type="none" w="med" len="med"/>
                  <a:tailEnd type="none" w="med" len="med"/>
                </a:ln>
                <a:solidFill>
                  <a:srgbClr val="D2D2F4"/>
                </a:solidFill>
                <a:latin typeface="Calibri" pitchFamily="34" charset="0"/>
                <a:cs typeface="Calibri" pitchFamily="34" charset="0"/>
                <a:sym typeface="Wingdings"/>
              </a:rPr>
              <a:t>The group ‘miscellaneous’ includes: compression of pulmonary veins, which should be in Group II (pulmonary venous hypertension).</a:t>
            </a:r>
            <a:endParaRPr lang="en-US" sz="2000" b="0" kern="1200">
              <a:solidFill>
                <a:schemeClr val="accent6">
                  <a:lumMod val="20000"/>
                  <a:lumOff val="80000"/>
                </a:schemeClr>
              </a:solidFill>
              <a:latin typeface="Calibri" pitchFamily="34" charset="0"/>
              <a:cs typeface="Calibri" pitchFamily="34" charset="0"/>
            </a:endParaRPr>
          </a:p>
          <a:p>
            <a:endParaRPr lang="en-US" sz="2000" b="0" kern="1200">
              <a:solidFill>
                <a:schemeClr val="accent6">
                  <a:lumMod val="20000"/>
                  <a:lumOff val="80000"/>
                </a:schemeClr>
              </a:solidFill>
              <a:latin typeface="Calibri" pitchFamily="34" charset="0"/>
              <a:cs typeface="Calibri" pitchFamily="34" charset="0"/>
            </a:endParaRPr>
          </a:p>
          <a:p>
            <a:r>
              <a:rPr lang="en-US" sz="2000" b="0" kern="1200">
                <a:ln w="9525" cap="flat" cmpd="sng" algn="ctr">
                  <a:noFill/>
                  <a:prstDash val="solid"/>
                  <a:round/>
                  <a:headEnd type="none" w="med" len="med"/>
                  <a:tailEnd type="none" w="med" len="med"/>
                </a:ln>
                <a:solidFill>
                  <a:srgbClr val="D2D2F4"/>
                </a:solidFill>
                <a:latin typeface="Calibri" pitchFamily="34" charset="0"/>
                <a:cs typeface="Calibri" pitchFamily="34" charset="0"/>
                <a:sym typeface="Wingdings"/>
              </a:rPr>
              <a:t>Application to pediatric PAH sometimes difficult. Facts not addressed  </a:t>
            </a:r>
          </a:p>
          <a:p>
            <a:pPr lvl="1">
              <a:buFont typeface="Wingdings" pitchFamily="2" charset="2"/>
              <a:buChar char="Ø"/>
            </a:pPr>
            <a:r>
              <a:rPr lang="en-US" sz="1800" b="0" kern="1200">
                <a:ln w="9525" cap="flat" cmpd="sng" algn="ctr">
                  <a:noFill/>
                  <a:prstDash val="solid"/>
                  <a:round/>
                  <a:headEnd type="none" w="med" len="med"/>
                  <a:tailEnd type="none" w="med" len="med"/>
                </a:ln>
                <a:solidFill>
                  <a:srgbClr val="D2D2F4"/>
                </a:solidFill>
                <a:latin typeface="Calibri" pitchFamily="34" charset="0"/>
                <a:ea typeface="Arial"/>
                <a:cs typeface="Calibri" pitchFamily="34" charset="0"/>
                <a:sym typeface="Wingdings"/>
              </a:rPr>
              <a:t>Fetal origin of PVD.</a:t>
            </a:r>
          </a:p>
          <a:p>
            <a:pPr lvl="1">
              <a:buFont typeface="Wingdings" pitchFamily="2" charset="2"/>
              <a:buChar char="Ø"/>
            </a:pPr>
            <a:r>
              <a:rPr lang="en-US" sz="1800" b="0" kern="1200">
                <a:ln w="9525" cap="flat" cmpd="sng" algn="ctr">
                  <a:noFill/>
                  <a:prstDash val="solid"/>
                  <a:round/>
                  <a:headEnd type="none" w="med" len="med"/>
                  <a:tailEnd type="none" w="med" len="med"/>
                </a:ln>
                <a:solidFill>
                  <a:srgbClr val="D2D2F4"/>
                </a:solidFill>
                <a:latin typeface="Calibri" pitchFamily="34" charset="0"/>
                <a:ea typeface="Arial"/>
                <a:cs typeface="Calibri" pitchFamily="34" charset="0"/>
                <a:sym typeface="Wingdings"/>
              </a:rPr>
              <a:t>Developmental mechanism.</a:t>
            </a:r>
          </a:p>
          <a:p>
            <a:pPr lvl="1">
              <a:buFont typeface="Wingdings" pitchFamily="2" charset="2"/>
              <a:buChar char="Ø"/>
            </a:pPr>
            <a:r>
              <a:rPr lang="en-US" sz="1800" b="0" kern="1200">
                <a:ln w="9525" cap="flat" cmpd="sng" algn="ctr">
                  <a:noFill/>
                  <a:prstDash val="solid"/>
                  <a:round/>
                  <a:headEnd type="none" w="med" len="med"/>
                  <a:tailEnd type="none" w="med" len="med"/>
                </a:ln>
                <a:solidFill>
                  <a:srgbClr val="D2D2F4"/>
                </a:solidFill>
                <a:latin typeface="Calibri" pitchFamily="34" charset="0"/>
                <a:ea typeface="Arial"/>
                <a:cs typeface="Calibri" pitchFamily="34" charset="0"/>
                <a:sym typeface="Wingdings"/>
              </a:rPr>
              <a:t>Inconsistent approach of neonatal PVD &amp; importance of perinatal mal-adaptation, mal-development &amp; pulmonary hypoplasia.</a:t>
            </a:r>
          </a:p>
          <a:p>
            <a:pPr lvl="1">
              <a:buFont typeface="Wingdings" pitchFamily="2" charset="2"/>
              <a:buChar char="Ø"/>
            </a:pPr>
            <a:r>
              <a:rPr lang="en-US" sz="1800" b="0" kern="1200">
                <a:ln w="9525" cap="flat" cmpd="sng" algn="ctr">
                  <a:noFill/>
                  <a:prstDash val="solid"/>
                  <a:round/>
                  <a:headEnd type="none" w="med" len="med"/>
                  <a:tailEnd type="none" w="med" len="med"/>
                </a:ln>
                <a:solidFill>
                  <a:srgbClr val="D2D2F4"/>
                </a:solidFill>
                <a:latin typeface="Calibri" pitchFamily="34" charset="0"/>
                <a:ea typeface="Arial"/>
                <a:cs typeface="Calibri" pitchFamily="34" charset="0"/>
                <a:sym typeface="Wingdings"/>
              </a:rPr>
              <a:t>Heterogeneity of risk factors compared to adult.</a:t>
            </a:r>
          </a:p>
          <a:p>
            <a:endParaRPr lang="en-US" sz="2400" b="0" kern="1200">
              <a:solidFill>
                <a:schemeClr val="accent6">
                  <a:lumMod val="20000"/>
                  <a:lumOff val="80000"/>
                </a:schemeClr>
              </a:solidFill>
              <a:latin typeface="Calibri" pitchFamily="34" charset="0"/>
              <a:cs typeface="Calibri" pitchFamily="34" charset="0"/>
            </a:endParaRPr>
          </a:p>
          <a:p>
            <a:endParaRPr lang="en-US" sz="2400" b="0" kern="1200">
              <a:solidFill>
                <a:schemeClr val="accent6">
                  <a:lumMod val="20000"/>
                  <a:lumOff val="80000"/>
                </a:schemeClr>
              </a:solidFill>
              <a:latin typeface="Calibri" pitchFamily="34" charset="0"/>
              <a:cs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noChangeArrowheads="1"/>
          </p:cNvSpPr>
          <p:nvPr>
            <p:ph type="title" idx="4294967295"/>
            <p:custDataLst>
              <p:tags r:id="rId1"/>
            </p:custDataLst>
          </p:nvPr>
        </p:nvSpPr>
        <p:spPr>
          <a:xfrm>
            <a:off x="0" y="381000"/>
            <a:ext cx="8686800" cy="1143000"/>
          </a:xfrm>
          <a:ln/>
        </p:spPr>
        <p:txBody>
          <a:bodyPr/>
          <a:lstStyle/>
          <a:p>
            <a:r>
              <a:rPr lang="en-US" sz="2800" b="0" smtClean="0">
                <a:solidFill>
                  <a:srgbClr val="FFC000"/>
                </a:solidFill>
                <a:latin typeface="Calibri" pitchFamily="34" charset="0"/>
                <a:cs typeface="Calibri" pitchFamily="34" charset="0"/>
              </a:rPr>
              <a:t>Pulmonary Vascular Research Institute (PVRI) Panama Classification (2011) for pediatric pulmonary hypertensive vascular disease</a:t>
            </a:r>
            <a:endParaRPr lang="en-US" sz="2800" smtClean="0">
              <a:solidFill>
                <a:srgbClr val="FFC000"/>
              </a:solidFill>
              <a:latin typeface="Calibri" pitchFamily="34" charset="0"/>
              <a:cs typeface="Calibri" pitchFamily="34" charset="0"/>
            </a:endParaRPr>
          </a:p>
        </p:txBody>
      </p:sp>
      <p:sp>
        <p:nvSpPr>
          <p:cNvPr id="18435" name="Content Placeholder 2"/>
          <p:cNvSpPr>
            <a:spLocks noGrp="1" noChangeArrowheads="1"/>
          </p:cNvSpPr>
          <p:nvPr>
            <p:ph idx="4294967295"/>
            <p:custDataLst>
              <p:tags r:id="rId2"/>
            </p:custDataLst>
          </p:nvPr>
        </p:nvSpPr>
        <p:spPr>
          <a:xfrm>
            <a:off x="0" y="1981200"/>
            <a:ext cx="8229600" cy="4114800"/>
          </a:xfrm>
          <a:ln/>
        </p:spPr>
        <p:txBody>
          <a:bodyPr/>
          <a:lstStyle/>
          <a:p>
            <a:r>
              <a:rPr lang="en-US" sz="2400" b="0" smtClean="0">
                <a:latin typeface="Calibri" pitchFamily="34" charset="0"/>
                <a:cs typeface="Calibri" pitchFamily="34" charset="0"/>
              </a:rPr>
              <a:t>Recognition that application of Dana Point Classification to pediatric PAH sometimes difficult.</a:t>
            </a:r>
          </a:p>
          <a:p>
            <a:endParaRPr lang="en-US" sz="2400" b="0" smtClean="0">
              <a:latin typeface="Calibri" pitchFamily="34" charset="0"/>
              <a:cs typeface="Calibri" pitchFamily="34" charset="0"/>
            </a:endParaRPr>
          </a:p>
          <a:p>
            <a:r>
              <a:rPr lang="en-US" sz="2400" smtClean="0">
                <a:solidFill>
                  <a:srgbClr val="FFFF00"/>
                </a:solidFill>
                <a:latin typeface="Calibri" pitchFamily="34" charset="0"/>
                <a:cs typeface="Calibri" pitchFamily="34" charset="0"/>
              </a:rPr>
              <a:t>Aim:</a:t>
            </a:r>
            <a:r>
              <a:rPr lang="en-US" sz="2400" smtClean="0">
                <a:latin typeface="Calibri" pitchFamily="34" charset="0"/>
                <a:cs typeface="Calibri" pitchFamily="34" charset="0"/>
              </a:rPr>
              <a:t> </a:t>
            </a:r>
            <a:r>
              <a:rPr lang="en-US" sz="2400" b="0" smtClean="0">
                <a:latin typeface="Calibri" pitchFamily="34" charset="0"/>
                <a:cs typeface="Calibri" pitchFamily="34" charset="0"/>
              </a:rPr>
              <a:t>to improve diagnostic strategies promote appropriate clinical investigations and improve understanding of disease pathogenesis, physiology and epidemiology.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custDataLst>
              <p:tags r:id="rId1"/>
            </p:custDataLst>
          </p:nvPr>
        </p:nvSpPr>
        <p:spPr>
          <a:xfrm>
            <a:off x="0" y="609600"/>
            <a:ext cx="7772400" cy="1143000"/>
          </a:xfrm>
          <a:prstGeom prst="rect">
            <a:avLst/>
          </a:prstGeom>
          <a:ln cap="flat" algn="ctr">
            <a:round/>
            <a:headEnd type="none" w="med" len="med"/>
            <a:tailEnd type="none" w="med" len="med"/>
          </a:ln>
        </p:spPr>
        <p:txBody>
          <a:bodyPr/>
          <a:lstStyle/>
          <a:p>
            <a:r>
              <a:rPr lang="en-US" sz="2400" b="0" kern="1200">
                <a:ln w="9525" cap="flat" cmpd="sng" algn="ctr">
                  <a:noFill/>
                  <a:prstDash val="solid"/>
                  <a:round/>
                  <a:headEnd type="none" w="med" len="med"/>
                  <a:tailEnd type="none" w="med" len="med"/>
                </a:ln>
                <a:solidFill>
                  <a:srgbClr val="FFC000"/>
                </a:solidFill>
                <a:latin typeface="Calibri" pitchFamily="34" charset="0"/>
                <a:cs typeface="Calibri" pitchFamily="34" charset="0"/>
                <a:sym typeface="Wingdings"/>
              </a:rPr>
              <a:t>Panama Classification (2011) continue….</a:t>
            </a:r>
            <a:endParaRPr lang="en-US" sz="2400" kern="1200">
              <a:latin typeface="Calibri" pitchFamily="34" charset="0"/>
            </a:endParaRPr>
          </a:p>
        </p:txBody>
      </p:sp>
      <p:sp>
        <p:nvSpPr>
          <p:cNvPr id="3" name="Content Placeholder 2"/>
          <p:cNvSpPr>
            <a:spLocks noGrp="1"/>
          </p:cNvSpPr>
          <p:nvPr>
            <p:ph idx="4294967295"/>
            <p:custDataLst>
              <p:tags r:id="rId2"/>
            </p:custDataLst>
          </p:nvPr>
        </p:nvSpPr>
        <p:spPr>
          <a:xfrm>
            <a:off x="0" y="1981200"/>
            <a:ext cx="8229600" cy="4114800"/>
          </a:xfrm>
          <a:prstGeom prst="rect">
            <a:avLst/>
          </a:prstGeom>
          <a:ln cap="flat" algn="ctr">
            <a:round/>
            <a:headEnd type="none" w="med" len="med"/>
            <a:tailEnd type="none" w="med" len="med"/>
          </a:ln>
        </p:spPr>
        <p:txBody>
          <a:bodyPr/>
          <a:lstStyle/>
          <a:p>
            <a:r>
              <a:rPr lang="en-US" sz="24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“Pediatric Pulmonary Vascular Hypertensive Disease” –</a:t>
            </a:r>
          </a:p>
          <a:p>
            <a:pPr marL="0" indent="0">
              <a:buFontTx/>
              <a:buNone/>
            </a:pPr>
            <a:r>
              <a:rPr lang="en-US" sz="24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      term used &amp; not pulmonary HT.</a:t>
            </a:r>
          </a:p>
          <a:p>
            <a:pPr marL="0" indent="0">
              <a:buFontTx/>
              <a:buNone/>
            </a:pPr>
            <a:endParaRPr lang="en-US" sz="2400" b="0" kern="1200">
              <a:latin typeface="Calibri" pitchFamily="34" charset="0"/>
              <a:cs typeface="Calibri" pitchFamily="34" charset="0"/>
            </a:endParaRPr>
          </a:p>
          <a:p>
            <a:r>
              <a:rPr lang="en-US" sz="24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Excludes patients with pulmonary hypertension but without elevated pulmonary vascular resistance – ie patients with large systemic to pulmonary connections.</a:t>
            </a:r>
          </a:p>
          <a:p>
            <a:endParaRPr lang="en-US" sz="2400" b="0" kern="1200">
              <a:latin typeface="Calibri" pitchFamily="34" charset="0"/>
              <a:cs typeface="Calibri" pitchFamily="34" charset="0"/>
            </a:endParaRPr>
          </a:p>
          <a:p>
            <a:r>
              <a:rPr lang="en-US" sz="24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Such patients do not require drug Rx for PHT but rather closure of defect.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noChangeArrowheads="1"/>
          </p:cNvSpPr>
          <p:nvPr>
            <p:ph type="title" idx="4294967295"/>
            <p:custDataLst>
              <p:tags r:id="rId1"/>
            </p:custDataLst>
          </p:nvPr>
        </p:nvSpPr>
        <p:spPr>
          <a:xfrm>
            <a:off x="0" y="609600"/>
            <a:ext cx="7772400" cy="1143000"/>
          </a:xfrm>
          <a:ln/>
        </p:spPr>
        <p:txBody>
          <a:bodyPr/>
          <a:lstStyle/>
          <a:p>
            <a:r>
              <a:rPr lang="en-US" sz="3200" smtClean="0">
                <a:solidFill>
                  <a:srgbClr val="FFC000"/>
                </a:solidFill>
                <a:latin typeface="Calibri" pitchFamily="34" charset="0"/>
                <a:cs typeface="Calibri" pitchFamily="34" charset="0"/>
              </a:rPr>
              <a:t>Definition: PVRI Panama Classification 2011</a:t>
            </a:r>
          </a:p>
        </p:txBody>
      </p:sp>
      <p:sp>
        <p:nvSpPr>
          <p:cNvPr id="20483" name="Content Placeholder 2"/>
          <p:cNvSpPr>
            <a:spLocks noGrp="1" noChangeArrowheads="1"/>
          </p:cNvSpPr>
          <p:nvPr>
            <p:ph idx="4294967295"/>
            <p:custDataLst>
              <p:tags r:id="rId2"/>
            </p:custDataLst>
          </p:nvPr>
        </p:nvSpPr>
        <p:spPr>
          <a:xfrm>
            <a:off x="0" y="1981200"/>
            <a:ext cx="7772400" cy="4114800"/>
          </a:xfrm>
          <a:ln/>
        </p:spPr>
        <p:txBody>
          <a:bodyPr/>
          <a:lstStyle/>
          <a:p>
            <a:r>
              <a:rPr lang="en-US" sz="2400" b="0" smtClean="0">
                <a:latin typeface="Calibri" pitchFamily="34" charset="0"/>
                <a:cs typeface="Calibri" pitchFamily="34" charset="0"/>
              </a:rPr>
              <a:t>Definition of pediatric pulmonary hypertensive vascular disease:</a:t>
            </a:r>
          </a:p>
          <a:p>
            <a:pPr lvl="1">
              <a:buFont typeface="Wingdings" charset="2"/>
              <a:buChar char="§"/>
            </a:pPr>
            <a:r>
              <a:rPr lang="en-US" b="0" i="1" smtClean="0">
                <a:latin typeface="Calibri" pitchFamily="34" charset="0"/>
                <a:cs typeface="Calibri" pitchFamily="34" charset="0"/>
              </a:rPr>
              <a:t>mPAP &gt; 25mmHG</a:t>
            </a:r>
          </a:p>
          <a:p>
            <a:pPr lvl="1">
              <a:buFont typeface="Wingdings" charset="2"/>
              <a:buChar char="§"/>
            </a:pPr>
            <a:r>
              <a:rPr lang="en-US" b="0" i="1" smtClean="0">
                <a:latin typeface="Calibri" pitchFamily="34" charset="0"/>
                <a:cs typeface="Calibri" pitchFamily="34" charset="0"/>
              </a:rPr>
              <a:t>PVR index &gt;3.0 Wood units m2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Content Placeholder 3"/>
          <p:cNvPicPr>
            <a:picLocks noGrp="1" noChangeAspect="1" noChangeArrowheads="1"/>
          </p:cNvPicPr>
          <p:nvPr>
            <p:ph idx="4294967295"/>
            <p:custDataLst>
              <p:tags r:id="rId1"/>
            </p:custDataLst>
          </p:nvPr>
        </p:nvPicPr>
        <p:blipFill>
          <a:blip r:embed="rId4"/>
          <a:srcRect l="16852" t="15981" r="18642" b="8960"/>
          <a:stretch>
            <a:fillRect/>
          </a:stretch>
        </p:blipFill>
        <p:spPr>
          <a:xfrm>
            <a:off x="0" y="228600"/>
            <a:ext cx="8305800" cy="6400800"/>
          </a:xfrm>
          <a:ln/>
        </p:spPr>
      </p:pic>
      <p:sp>
        <p:nvSpPr>
          <p:cNvPr id="21508" name="TextBox 4"/>
          <p:cNvSpPr>
            <a:spLocks noChangeArrowheads="1"/>
          </p:cNvSpPr>
          <p:nvPr>
            <p:custDataLst>
              <p:tags r:id="rId2"/>
            </p:custDataLst>
          </p:nvPr>
        </p:nvSpPr>
        <p:spPr bwMode="auto">
          <a:xfrm>
            <a:off x="685800" y="533400"/>
            <a:ext cx="6096000" cy="584200"/>
          </a:xfrm>
          <a:prstGeom prst="rect">
            <a:avLst/>
          </a:prstGeom>
          <a:noFill/>
          <a:ln w="9525" cap="flat" algn="ctr">
            <a:noFill/>
            <a:prstDash val="solid"/>
            <a:round/>
            <a:headEnd type="none" w="med" len="med"/>
            <a:tailEnd type="none" w="med" len="med"/>
          </a:ln>
        </p:spPr>
        <p:txBody>
          <a:bodyPr>
            <a:spAutoFit/>
          </a:bodyPr>
          <a:lstStyle/>
          <a:p>
            <a:r>
              <a:rPr lang="en-US" sz="3200">
                <a:solidFill>
                  <a:srgbClr val="FFC000"/>
                </a:solidFill>
                <a:latin typeface="Calibri" pitchFamily="34" charset="0"/>
                <a:cs typeface="Calibri" pitchFamily="34" charset="0"/>
              </a:rPr>
              <a:t>Panama Classification 2011</a:t>
            </a:r>
            <a:endParaRPr lang="en-US" sz="3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will go about</a:t>
            </a:r>
            <a:endParaRPr lang="en-IN" dirty="0"/>
          </a:p>
        </p:txBody>
      </p:sp>
      <p:sp>
        <p:nvSpPr>
          <p:cNvPr id="3" name="Content Placeholder 2"/>
          <p:cNvSpPr>
            <a:spLocks noGrp="1"/>
          </p:cNvSpPr>
          <p:nvPr>
            <p:ph idx="1"/>
          </p:nvPr>
        </p:nvSpPr>
        <p:spPr/>
        <p:txBody>
          <a:bodyPr/>
          <a:lstStyle/>
          <a:p>
            <a:r>
              <a:rPr lang="en-US" dirty="0" smtClean="0"/>
              <a:t>History</a:t>
            </a:r>
          </a:p>
          <a:p>
            <a:r>
              <a:rPr lang="en-US" dirty="0" smtClean="0"/>
              <a:t>Definition</a:t>
            </a:r>
          </a:p>
          <a:p>
            <a:r>
              <a:rPr lang="en-US" dirty="0" smtClean="0"/>
              <a:t>Classification</a:t>
            </a:r>
          </a:p>
          <a:p>
            <a:r>
              <a:rPr lang="en-US" dirty="0" smtClean="0"/>
              <a:t>Pathogenesis</a:t>
            </a:r>
          </a:p>
          <a:p>
            <a:r>
              <a:rPr lang="en-US" dirty="0" smtClean="0"/>
              <a:t>Etiology </a:t>
            </a:r>
          </a:p>
          <a:p>
            <a:r>
              <a:rPr lang="en-US" dirty="0" smtClean="0"/>
              <a:t>Previous </a:t>
            </a:r>
            <a:r>
              <a:rPr lang="en-US" dirty="0" smtClean="0"/>
              <a:t> </a:t>
            </a:r>
            <a:r>
              <a:rPr lang="en-US" dirty="0" smtClean="0"/>
              <a:t>questions asked</a:t>
            </a:r>
          </a:p>
          <a:p>
            <a:r>
              <a:rPr lang="en-US" dirty="0" smtClean="0"/>
              <a:t>Take home message</a:t>
            </a:r>
            <a:endParaRPr lang="en-I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First-announcement-of-the-fifth-world-symposium-on-pulmonary.png"/>
          <p:cNvPicPr>
            <a:picLocks noGrp="1" noChangeAspect="1"/>
          </p:cNvPicPr>
          <p:nvPr>
            <p:ph idx="1"/>
          </p:nvPr>
        </p:nvPicPr>
        <p:blipFill>
          <a:blip r:embed="rId2"/>
          <a:stretch>
            <a:fillRect/>
          </a:stretch>
        </p:blipFill>
        <p:spPr>
          <a:xfrm>
            <a:off x="0" y="457200"/>
            <a:ext cx="3810000" cy="6248400"/>
          </a:xfrm>
        </p:spPr>
      </p:pic>
      <p:pic>
        <p:nvPicPr>
          <p:cNvPr id="3074" name="Picture 2" descr="C:\Users\user\Desktop\New folder (3)\5th+World+Symposium+on+PH +Classification+of+PH.jpg"/>
          <p:cNvPicPr>
            <a:picLocks noChangeAspect="1" noChangeArrowheads="1"/>
          </p:cNvPicPr>
          <p:nvPr/>
        </p:nvPicPr>
        <p:blipFill>
          <a:blip r:embed="rId3"/>
          <a:srcRect/>
          <a:stretch>
            <a:fillRect/>
          </a:stretch>
        </p:blipFill>
        <p:spPr bwMode="auto">
          <a:xfrm>
            <a:off x="3886200" y="381000"/>
            <a:ext cx="5257800" cy="63246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slide_5.jpg"/>
          <p:cNvPicPr>
            <a:picLocks noGrp="1" noChangeAspect="1"/>
          </p:cNvPicPr>
          <p:nvPr>
            <p:ph idx="1"/>
          </p:nvPr>
        </p:nvPicPr>
        <p:blipFill>
          <a:blip r:embed="rId2"/>
          <a:stretch>
            <a:fillRect/>
          </a:stretch>
        </p:blipFill>
        <p:spPr>
          <a:xfrm>
            <a:off x="304800" y="228600"/>
            <a:ext cx="8686800" cy="63246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SIMPOSIO6.jpg"/>
          <p:cNvPicPr>
            <a:picLocks noGrp="1" noChangeAspect="1"/>
          </p:cNvPicPr>
          <p:nvPr>
            <p:ph idx="1"/>
          </p:nvPr>
        </p:nvPicPr>
        <p:blipFill>
          <a:blip r:embed="rId2"/>
          <a:stretch>
            <a:fillRect/>
          </a:stretch>
        </p:blipFill>
        <p:spPr>
          <a:xfrm>
            <a:off x="228600" y="304800"/>
            <a:ext cx="2590800" cy="6248400"/>
          </a:xfrm>
        </p:spPr>
      </p:pic>
      <p:pic>
        <p:nvPicPr>
          <p:cNvPr id="1026" name="Picture 2" descr="C:\Users\user\Desktop\New folder (3)\slide_6.jpg"/>
          <p:cNvPicPr>
            <a:picLocks noChangeAspect="1" noChangeArrowheads="1"/>
          </p:cNvPicPr>
          <p:nvPr/>
        </p:nvPicPr>
        <p:blipFill>
          <a:blip r:embed="rId3"/>
          <a:srcRect/>
          <a:stretch>
            <a:fillRect/>
          </a:stretch>
        </p:blipFill>
        <p:spPr bwMode="auto">
          <a:xfrm>
            <a:off x="2819400" y="0"/>
            <a:ext cx="6324600" cy="67056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Updated-clinical-classification-of-pulmonary-hypertension-according-to-the-6th-PH-world.png"/>
          <p:cNvPicPr>
            <a:picLocks noGrp="1" noChangeAspect="1"/>
          </p:cNvPicPr>
          <p:nvPr>
            <p:ph idx="1"/>
          </p:nvPr>
        </p:nvPicPr>
        <p:blipFill>
          <a:blip r:embed="rId2"/>
          <a:stretch>
            <a:fillRect/>
          </a:stretch>
        </p:blipFill>
        <p:spPr>
          <a:xfrm>
            <a:off x="0" y="0"/>
            <a:ext cx="8839200" cy="67056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4290"/>
            <a:ext cx="7772400" cy="1143008"/>
          </a:xfrm>
        </p:spPr>
        <p:txBody>
          <a:bodyPr/>
          <a:lstStyle/>
          <a:p>
            <a:r>
              <a:rPr lang="en-US" dirty="0" smtClean="0"/>
              <a:t>On it’s way</a:t>
            </a:r>
            <a:endParaRPr lang="en-IN" dirty="0"/>
          </a:p>
        </p:txBody>
      </p:sp>
      <p:pic>
        <p:nvPicPr>
          <p:cNvPr id="4" name="Content Placeholder 3" descr="index.jpg"/>
          <p:cNvPicPr>
            <a:picLocks noGrp="1" noChangeAspect="1"/>
          </p:cNvPicPr>
          <p:nvPr>
            <p:ph idx="1"/>
          </p:nvPr>
        </p:nvPicPr>
        <p:blipFill>
          <a:blip r:embed="rId2"/>
          <a:stretch>
            <a:fillRect/>
          </a:stretch>
        </p:blipFill>
        <p:spPr>
          <a:xfrm>
            <a:off x="357158" y="1214422"/>
            <a:ext cx="8501122" cy="5643578"/>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4290"/>
            <a:ext cx="8172480" cy="571504"/>
          </a:xfrm>
        </p:spPr>
        <p:txBody>
          <a:bodyPr/>
          <a:lstStyle/>
          <a:p>
            <a:r>
              <a:rPr lang="en-US" dirty="0" err="1" smtClean="0"/>
              <a:t>Histopathological</a:t>
            </a:r>
            <a:r>
              <a:rPr lang="en-US" dirty="0" smtClean="0"/>
              <a:t> Classification</a:t>
            </a:r>
            <a:endParaRPr lang="en-IN" dirty="0"/>
          </a:p>
        </p:txBody>
      </p:sp>
      <p:pic>
        <p:nvPicPr>
          <p:cNvPr id="4" name="Content Placeholder 3" descr="images.jpg"/>
          <p:cNvPicPr>
            <a:picLocks noGrp="1" noChangeAspect="1"/>
          </p:cNvPicPr>
          <p:nvPr>
            <p:ph idx="1"/>
          </p:nvPr>
        </p:nvPicPr>
        <p:blipFill>
          <a:blip r:embed="rId2"/>
          <a:stretch>
            <a:fillRect/>
          </a:stretch>
        </p:blipFill>
        <p:spPr>
          <a:xfrm>
            <a:off x="304800" y="928670"/>
            <a:ext cx="8382000" cy="562453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image332.jpg"/>
          <p:cNvPicPr>
            <a:picLocks noGrp="1" noChangeAspect="1"/>
          </p:cNvPicPr>
          <p:nvPr>
            <p:ph idx="1"/>
          </p:nvPr>
        </p:nvPicPr>
        <p:blipFill>
          <a:blip r:embed="rId2"/>
          <a:stretch>
            <a:fillRect/>
          </a:stretch>
        </p:blipFill>
        <p:spPr>
          <a:xfrm>
            <a:off x="609600" y="228600"/>
            <a:ext cx="7924800" cy="662940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noChangeArrowheads="1"/>
          </p:cNvSpPr>
          <p:nvPr>
            <p:ph type="title" idx="4294967295"/>
            <p:custDataLst>
              <p:tags r:id="rId1"/>
            </p:custDataLst>
          </p:nvPr>
        </p:nvSpPr>
        <p:spPr>
          <a:xfrm>
            <a:off x="0" y="2514600"/>
            <a:ext cx="7772400" cy="1143000"/>
          </a:xfrm>
          <a:ln/>
        </p:spPr>
        <p:txBody>
          <a:bodyPr/>
          <a:lstStyle/>
          <a:p>
            <a:r>
              <a:rPr lang="en-US" dirty="0" smtClean="0">
                <a:solidFill>
                  <a:srgbClr val="FFFF00"/>
                </a:solidFill>
              </a:rPr>
              <a:t>        </a:t>
            </a:r>
            <a:r>
              <a:rPr lang="en-US" dirty="0" smtClean="0">
                <a:solidFill>
                  <a:srgbClr val="FFFF00"/>
                </a:solidFill>
              </a:rPr>
              <a:t>PATHOPHYSIOLOGY</a:t>
            </a:r>
            <a:endParaRPr lang="en-US" dirty="0" smtClean="0">
              <a:solidFill>
                <a:srgbClr val="FFFF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noChangeArrowheads="1"/>
          </p:cNvSpPr>
          <p:nvPr>
            <p:ph type="title" idx="4294967295"/>
            <p:custDataLst>
              <p:tags r:id="rId1"/>
            </p:custDataLst>
          </p:nvPr>
        </p:nvSpPr>
        <p:spPr>
          <a:xfrm>
            <a:off x="0" y="228600"/>
            <a:ext cx="7772400" cy="1143000"/>
          </a:xfrm>
          <a:ln/>
        </p:spPr>
        <p:txBody>
          <a:bodyPr/>
          <a:lstStyle/>
          <a:p>
            <a:r>
              <a:rPr lang="en-US" sz="3600" smtClean="0">
                <a:solidFill>
                  <a:srgbClr val="FFC000"/>
                </a:solidFill>
                <a:latin typeface="Calibri" pitchFamily="34" charset="0"/>
                <a:cs typeface="Calibri" pitchFamily="34" charset="0"/>
              </a:rPr>
              <a:t>Normal</a:t>
            </a:r>
            <a:r>
              <a:rPr lang="en-US" smtClean="0">
                <a:solidFill>
                  <a:srgbClr val="FFC000"/>
                </a:solidFill>
                <a:latin typeface="Calibri" pitchFamily="34" charset="0"/>
                <a:cs typeface="Calibri" pitchFamily="34" charset="0"/>
              </a:rPr>
              <a:t> pulmonary circulation</a:t>
            </a:r>
          </a:p>
        </p:txBody>
      </p:sp>
      <p:sp>
        <p:nvSpPr>
          <p:cNvPr id="3" name="Content Placeholder 2"/>
          <p:cNvSpPr>
            <a:spLocks noGrp="1"/>
          </p:cNvSpPr>
          <p:nvPr>
            <p:ph idx="4294967295"/>
            <p:custDataLst>
              <p:tags r:id="rId2"/>
            </p:custDataLst>
          </p:nvPr>
        </p:nvSpPr>
        <p:spPr>
          <a:xfrm>
            <a:off x="0" y="1600200"/>
            <a:ext cx="7772400" cy="4419600"/>
          </a:xfrm>
          <a:prstGeom prst="rect">
            <a:avLst/>
          </a:prstGeom>
          <a:ln cap="flat" algn="ctr">
            <a:round/>
            <a:headEnd type="none" w="med" len="med"/>
            <a:tailEnd type="none" w="med" len="med"/>
          </a:ln>
        </p:spPr>
        <p:txBody>
          <a:bodyPr/>
          <a:lstStyle/>
          <a:p>
            <a:r>
              <a:rPr lang="en-US" sz="24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High flow, low pressure and low resistance  circulation</a:t>
            </a:r>
          </a:p>
          <a:p>
            <a:r>
              <a:rPr lang="en-US" sz="24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Unique double arterial blood supply</a:t>
            </a:r>
          </a:p>
          <a:p>
            <a:r>
              <a:rPr lang="en-US" sz="2400" b="0" kern="1200">
                <a:ln w="9525" cap="flat" cmpd="sng" algn="ctr">
                  <a:noFill/>
                  <a:prstDash val="solid"/>
                  <a:round/>
                  <a:headEnd type="none" w="med" len="med"/>
                  <a:tailEnd type="none" w="med" len="med"/>
                </a:ln>
                <a:solidFill>
                  <a:srgbClr val="FFFF00"/>
                </a:solidFill>
                <a:latin typeface="Calibri" pitchFamily="34" charset="0"/>
                <a:cs typeface="Calibri" pitchFamily="34" charset="0"/>
                <a:sym typeface="Wingdings"/>
              </a:rPr>
              <a:t>Pulmonary arteries: </a:t>
            </a:r>
          </a:p>
          <a:p>
            <a:pPr lvl="1">
              <a:buFont typeface="Wingdings" pitchFamily="2" charset="2"/>
              <a:buChar char="§"/>
            </a:pPr>
            <a:r>
              <a:rPr lang="en-US" sz="2000" b="0" kern="1200">
                <a:ln w="9525" cap="flat" cmpd="sng" algn="ctr">
                  <a:noFill/>
                  <a:prstDash val="solid"/>
                  <a:round/>
                  <a:headEnd type="none" w="med" len="med"/>
                  <a:tailEnd type="none" w="med" len="med"/>
                </a:ln>
                <a:solidFill>
                  <a:srgbClr val="00B050"/>
                </a:solidFill>
                <a:latin typeface="Calibri" pitchFamily="34" charset="0"/>
                <a:ea typeface="Arial"/>
                <a:cs typeface="Calibri" pitchFamily="34" charset="0"/>
                <a:sym typeface="Wingdings"/>
              </a:rPr>
              <a:t>Elastic:</a:t>
            </a:r>
            <a:r>
              <a:rPr lang="en-US" sz="2000" b="0"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 conducting vessel, ≥ 500 </a:t>
            </a:r>
            <a:r>
              <a:rPr lang="el-GR" sz="2000" b="0"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μ</a:t>
            </a:r>
            <a:r>
              <a:rPr lang="en-US" sz="2000" b="0"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m, highly distensible</a:t>
            </a:r>
          </a:p>
          <a:p>
            <a:pPr lvl="1">
              <a:buFont typeface="Wingdings" pitchFamily="2" charset="2"/>
              <a:buChar char="§"/>
            </a:pPr>
            <a:r>
              <a:rPr lang="en-US" sz="2000" b="0" kern="1200">
                <a:ln w="9525" cap="flat" cmpd="sng" algn="ctr">
                  <a:noFill/>
                  <a:prstDash val="solid"/>
                  <a:round/>
                  <a:headEnd type="none" w="med" len="med"/>
                  <a:tailEnd type="none" w="med" len="med"/>
                </a:ln>
                <a:solidFill>
                  <a:srgbClr val="00B050"/>
                </a:solidFill>
                <a:latin typeface="Calibri" pitchFamily="34" charset="0"/>
                <a:ea typeface="Arial"/>
                <a:cs typeface="Calibri" pitchFamily="34" charset="0"/>
                <a:sym typeface="Wingdings"/>
              </a:rPr>
              <a:t>Muscular:</a:t>
            </a:r>
            <a:r>
              <a:rPr lang="en-US" sz="2000" b="0"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 100-500 </a:t>
            </a:r>
            <a:r>
              <a:rPr lang="el-GR" sz="2000" b="0"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μ</a:t>
            </a:r>
            <a:r>
              <a:rPr lang="en-US" sz="2000" b="0"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m, no elastin, non distensible</a:t>
            </a:r>
          </a:p>
          <a:p>
            <a:pPr lvl="1">
              <a:buFont typeface="Wingdings" pitchFamily="2" charset="2"/>
              <a:buChar char="§"/>
            </a:pPr>
            <a:r>
              <a:rPr lang="en-US" sz="2000" b="0" kern="1200">
                <a:ln w="9525" cap="flat" cmpd="sng" algn="ctr">
                  <a:noFill/>
                  <a:prstDash val="solid"/>
                  <a:round/>
                  <a:headEnd type="none" w="med" len="med"/>
                  <a:tailEnd type="none" w="med" len="med"/>
                </a:ln>
                <a:solidFill>
                  <a:srgbClr val="00B050"/>
                </a:solidFill>
                <a:latin typeface="Calibri" pitchFamily="34" charset="0"/>
                <a:ea typeface="Arial"/>
                <a:cs typeface="Calibri" pitchFamily="34" charset="0"/>
                <a:sym typeface="Wingdings"/>
              </a:rPr>
              <a:t>Arterioles:</a:t>
            </a:r>
            <a:r>
              <a:rPr lang="en-US" sz="2000" b="0"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 ≤ 100 </a:t>
            </a:r>
            <a:r>
              <a:rPr lang="el-GR" sz="2000" b="0"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μ</a:t>
            </a:r>
            <a:r>
              <a:rPr lang="en-US" sz="2000" b="0"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m, thin intima and single elastic lamina</a:t>
            </a:r>
            <a:endParaRPr lang="en-US" sz="2000" b="0" kern="1200">
              <a:latin typeface="Calibri" pitchFamily="34" charset="0"/>
              <a:cs typeface="Calibri" pitchFamily="34" charset="0"/>
            </a:endParaRPr>
          </a:p>
          <a:p>
            <a:r>
              <a:rPr lang="en-US" sz="2400" b="0" kern="1200">
                <a:ln w="9525" cap="flat" cmpd="sng" algn="ctr">
                  <a:noFill/>
                  <a:prstDash val="solid"/>
                  <a:round/>
                  <a:headEnd type="none" w="med" len="med"/>
                  <a:tailEnd type="none" w="med" len="med"/>
                </a:ln>
                <a:solidFill>
                  <a:srgbClr val="FFFF00"/>
                </a:solidFill>
                <a:latin typeface="Calibri" pitchFamily="34" charset="0"/>
                <a:cs typeface="Calibri" pitchFamily="34" charset="0"/>
                <a:sym typeface="Wingdings"/>
              </a:rPr>
              <a:t>Bronchial arteries</a:t>
            </a:r>
            <a:r>
              <a:rPr lang="en-US" sz="24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 nutrition to the airways</a:t>
            </a:r>
          </a:p>
          <a:p>
            <a:endParaRPr lang="en-US" sz="2800" b="0" kern="1200">
              <a:latin typeface="Calibri" pitchFamily="34" charset="0"/>
              <a:cs typeface="Calibri" pitchFamily="34" charset="0"/>
            </a:endParaRPr>
          </a:p>
        </p:txBody>
      </p:sp>
      <p:sp>
        <p:nvSpPr>
          <p:cNvPr id="4" name="Oval 3"/>
          <p:cNvSpPr/>
          <p:nvPr>
            <p:custDataLst>
              <p:tags r:id="rId3"/>
            </p:custDataLst>
          </p:nvPr>
        </p:nvSpPr>
        <p:spPr>
          <a:xfrm>
            <a:off x="990600" y="3200400"/>
            <a:ext cx="6934200" cy="914400"/>
          </a:xfrm>
          <a:prstGeom prst="ellipse">
            <a:avLst/>
          </a:prstGeom>
          <a:noFill/>
          <a:ln w="25400" cap="flat" cmpd="sng" algn="ctr">
            <a:solidFill>
              <a:srgbClr val="C00000"/>
            </a:solidFill>
            <a:prstDash val="solid"/>
            <a:round/>
            <a:headEnd type="none" w="med" len="med"/>
            <a:tailEnd type="none" w="med" len="med"/>
          </a:ln>
        </p:spPr>
        <p:txBody>
          <a:bodyPr anchor="ctr"/>
          <a:lstStyle/>
          <a:p>
            <a:pPr algn="ctr" fontAlgn="auto"/>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noChangeArrowheads="1"/>
          </p:cNvSpPr>
          <p:nvPr>
            <p:ph type="title" idx="4294967295"/>
            <p:custDataLst>
              <p:tags r:id="rId1"/>
            </p:custDataLst>
          </p:nvPr>
        </p:nvSpPr>
        <p:spPr>
          <a:xfrm>
            <a:off x="0" y="228600"/>
            <a:ext cx="7772400" cy="990600"/>
          </a:xfrm>
          <a:ln/>
        </p:spPr>
        <p:txBody>
          <a:bodyPr/>
          <a:lstStyle/>
          <a:p>
            <a:r>
              <a:rPr lang="en-US" sz="3600" dirty="0" smtClean="0">
                <a:solidFill>
                  <a:srgbClr val="FFC000"/>
                </a:solidFill>
                <a:latin typeface="Calibri" pitchFamily="34" charset="0"/>
                <a:cs typeface="Calibri" pitchFamily="34" charset="0"/>
              </a:rPr>
              <a:t>PATHOPHYSIOLOGY OF PAH</a:t>
            </a:r>
            <a:endParaRPr lang="en-US" sz="3600" dirty="0" smtClean="0">
              <a:solidFill>
                <a:srgbClr val="FFC000"/>
              </a:solidFill>
              <a:latin typeface="Calibri" pitchFamily="34" charset="0"/>
              <a:cs typeface="Calibri" pitchFamily="34" charset="0"/>
            </a:endParaRPr>
          </a:p>
        </p:txBody>
      </p:sp>
      <p:sp>
        <p:nvSpPr>
          <p:cNvPr id="26627" name="Content Placeholder 2"/>
          <p:cNvSpPr>
            <a:spLocks noGrp="1" noChangeArrowheads="1"/>
          </p:cNvSpPr>
          <p:nvPr>
            <p:ph idx="4294967295"/>
            <p:custDataLst>
              <p:tags r:id="rId2"/>
            </p:custDataLst>
          </p:nvPr>
        </p:nvSpPr>
        <p:spPr>
          <a:xfrm>
            <a:off x="1219200" y="1295400"/>
            <a:ext cx="7924800" cy="5257800"/>
          </a:xfrm>
          <a:ln/>
        </p:spPr>
        <p:txBody>
          <a:bodyPr/>
          <a:lstStyle/>
          <a:p>
            <a:r>
              <a:rPr lang="en-US" sz="2400" b="0" i="1" smtClean="0">
                <a:latin typeface="Calibri" pitchFamily="34" charset="0"/>
                <a:cs typeface="Calibri" pitchFamily="34" charset="0"/>
              </a:rPr>
              <a:t>Panvasculopathy</a:t>
            </a:r>
            <a:r>
              <a:rPr lang="en-US" sz="2400" b="0" smtClean="0">
                <a:latin typeface="Calibri" pitchFamily="34" charset="0"/>
                <a:cs typeface="Calibri" pitchFamily="34" charset="0"/>
              </a:rPr>
              <a:t> predominantly affecting small PA</a:t>
            </a:r>
          </a:p>
          <a:p>
            <a:r>
              <a:rPr lang="en-US" sz="2400" b="0" smtClean="0">
                <a:latin typeface="Calibri" pitchFamily="34" charset="0"/>
                <a:cs typeface="Calibri" pitchFamily="34" charset="0"/>
              </a:rPr>
              <a:t>Exact mechanism is unknown, abnormalities in pulmonary artery endothelial &amp; smooth muscle cells (PASMCs) with </a:t>
            </a:r>
            <a:r>
              <a:rPr lang="en-US" sz="2400" b="0" i="1" smtClean="0">
                <a:latin typeface="Calibri" pitchFamily="34" charset="0"/>
                <a:cs typeface="Calibri" pitchFamily="34" charset="0"/>
              </a:rPr>
              <a:t>varying degrees of </a:t>
            </a:r>
          </a:p>
          <a:p>
            <a:pPr marL="971550" lvl="1" indent="-514350">
              <a:buFont typeface="Verdana Ref"/>
              <a:buAutoNum type="romanUcPeriod"/>
            </a:pPr>
            <a:r>
              <a:rPr lang="en-US" b="0" smtClean="0">
                <a:solidFill>
                  <a:srgbClr val="92D050"/>
                </a:solidFill>
                <a:latin typeface="Calibri" pitchFamily="34" charset="0"/>
                <a:cs typeface="Calibri" pitchFamily="34" charset="0"/>
              </a:rPr>
              <a:t>Vasoconstriction, </a:t>
            </a:r>
          </a:p>
          <a:p>
            <a:pPr marL="971550" lvl="1" indent="-514350">
              <a:buFont typeface="Verdana Ref"/>
              <a:buAutoNum type="romanUcPeriod"/>
            </a:pPr>
            <a:r>
              <a:rPr lang="en-US" b="0" smtClean="0">
                <a:solidFill>
                  <a:srgbClr val="92D050"/>
                </a:solidFill>
                <a:latin typeface="Calibri" pitchFamily="34" charset="0"/>
                <a:cs typeface="Calibri" pitchFamily="34" charset="0"/>
              </a:rPr>
              <a:t>Vascular proliferation, </a:t>
            </a:r>
          </a:p>
          <a:p>
            <a:pPr marL="971550" lvl="1" indent="-514350">
              <a:buFont typeface="Verdana Ref"/>
              <a:buAutoNum type="romanUcPeriod"/>
            </a:pPr>
            <a:r>
              <a:rPr lang="en-US" b="0" smtClean="0">
                <a:solidFill>
                  <a:srgbClr val="92D050"/>
                </a:solidFill>
                <a:latin typeface="Calibri" pitchFamily="34" charset="0"/>
                <a:cs typeface="Calibri" pitchFamily="34" charset="0"/>
              </a:rPr>
              <a:t>Thrombosis, and</a:t>
            </a:r>
          </a:p>
          <a:p>
            <a:pPr marL="971550" lvl="1" indent="-514350">
              <a:buFont typeface="Verdana Ref"/>
              <a:buAutoNum type="romanUcPeriod"/>
            </a:pPr>
            <a:r>
              <a:rPr lang="en-US" b="0" smtClean="0">
                <a:solidFill>
                  <a:srgbClr val="92D050"/>
                </a:solidFill>
                <a:latin typeface="Calibri" pitchFamily="34" charset="0"/>
                <a:cs typeface="Calibri" pitchFamily="34" charset="0"/>
              </a:rPr>
              <a:t>Inflammation</a:t>
            </a:r>
          </a:p>
          <a:p>
            <a:pPr marL="971550" lvl="1" indent="-514350">
              <a:buFontTx/>
              <a:buNone/>
            </a:pPr>
            <a:r>
              <a:rPr lang="en-US" b="0" smtClean="0">
                <a:latin typeface="Calibri" pitchFamily="34" charset="0"/>
                <a:cs typeface="Calibri" pitchFamily="34" charset="0"/>
              </a:rPr>
              <a:t>contribute to the development of pulmonary hypertension</a:t>
            </a:r>
            <a:endParaRPr lang="en-US" b="0" smtClean="0">
              <a:solidFill>
                <a:srgbClr val="92D050"/>
              </a:solidFill>
              <a:latin typeface="Calibri" pitchFamily="34" charset="0"/>
              <a:cs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828800" y="1928803"/>
            <a:ext cx="5457844" cy="857256"/>
          </a:xfrm>
        </p:spPr>
        <p:txBody>
          <a:bodyPr/>
          <a:lstStyle/>
          <a:p>
            <a:pPr>
              <a:buNone/>
            </a:pPr>
            <a:r>
              <a:rPr lang="en-US" dirty="0" smtClean="0"/>
              <a:t>           </a:t>
            </a:r>
            <a:r>
              <a:rPr lang="en-US" sz="4800" dirty="0" smtClean="0"/>
              <a:t>PH </a:t>
            </a:r>
            <a:r>
              <a:rPr lang="en-US" sz="4800" dirty="0" err="1" smtClean="0"/>
              <a:t>vs</a:t>
            </a:r>
            <a:r>
              <a:rPr lang="en-US" sz="4800" dirty="0" smtClean="0"/>
              <a:t> PAH</a:t>
            </a:r>
            <a:endParaRPr lang="en-IN" sz="4800" dirty="0"/>
          </a:p>
        </p:txBody>
      </p:sp>
      <p:pic>
        <p:nvPicPr>
          <p:cNvPr id="97282" name="Picture 2"/>
          <p:cNvPicPr>
            <a:picLocks noChangeAspect="1" noChangeArrowheads="1"/>
          </p:cNvPicPr>
          <p:nvPr/>
        </p:nvPicPr>
        <p:blipFill>
          <a:blip r:embed="rId2" cstate="print"/>
          <a:srcRect/>
          <a:stretch>
            <a:fillRect/>
          </a:stretch>
        </p:blipFill>
        <p:spPr bwMode="auto">
          <a:xfrm>
            <a:off x="2214546" y="3286124"/>
            <a:ext cx="5000660" cy="2643206"/>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noChangeArrowheads="1"/>
          </p:cNvSpPr>
          <p:nvPr>
            <p:ph type="title" idx="4294967295"/>
            <p:custDataLst>
              <p:tags r:id="rId1"/>
            </p:custDataLst>
          </p:nvPr>
        </p:nvSpPr>
        <p:spPr>
          <a:xfrm>
            <a:off x="0" y="152400"/>
            <a:ext cx="8534400" cy="838200"/>
          </a:xfrm>
          <a:ln/>
        </p:spPr>
        <p:txBody>
          <a:bodyPr/>
          <a:lstStyle/>
          <a:p>
            <a:r>
              <a:rPr lang="en-US" sz="3200" dirty="0" smtClean="0">
                <a:solidFill>
                  <a:srgbClr val="FFC000"/>
                </a:solidFill>
                <a:latin typeface="Calibri" pitchFamily="34" charset="0"/>
                <a:cs typeface="Calibri" pitchFamily="34" charset="0"/>
              </a:rPr>
              <a:t>Postulated </a:t>
            </a:r>
            <a:r>
              <a:rPr lang="en-US" sz="3200" dirty="0" err="1" smtClean="0">
                <a:solidFill>
                  <a:srgbClr val="FFC000"/>
                </a:solidFill>
                <a:latin typeface="Calibri" pitchFamily="34" charset="0"/>
                <a:cs typeface="Calibri" pitchFamily="34" charset="0"/>
              </a:rPr>
              <a:t>pathophysiology</a:t>
            </a:r>
            <a:r>
              <a:rPr lang="en-US" sz="3200" dirty="0" smtClean="0">
                <a:solidFill>
                  <a:srgbClr val="FFC000"/>
                </a:solidFill>
                <a:latin typeface="Calibri" pitchFamily="34" charset="0"/>
                <a:cs typeface="Calibri" pitchFamily="34" charset="0"/>
              </a:rPr>
              <a:t> </a:t>
            </a:r>
            <a:r>
              <a:rPr lang="en-US" sz="3200" dirty="0" smtClean="0">
                <a:solidFill>
                  <a:srgbClr val="FFC000"/>
                </a:solidFill>
                <a:latin typeface="Calibri" pitchFamily="34" charset="0"/>
                <a:cs typeface="Calibri" pitchFamily="34" charset="0"/>
              </a:rPr>
              <a:t>in PAH</a:t>
            </a:r>
          </a:p>
        </p:txBody>
      </p:sp>
      <p:pic>
        <p:nvPicPr>
          <p:cNvPr id="27651" name="Content Placeholder 4"/>
          <p:cNvPicPr>
            <a:picLocks noGrp="1" noChangeAspect="1" noChangeArrowheads="1"/>
          </p:cNvPicPr>
          <p:nvPr>
            <p:ph idx="4294967295"/>
            <p:custDataLst>
              <p:tags r:id="rId2"/>
            </p:custDataLst>
          </p:nvPr>
        </p:nvPicPr>
        <p:blipFill>
          <a:blip r:embed="rId4"/>
          <a:srcRect l="20049" t="13318" r="20386" b="9442"/>
          <a:stretch>
            <a:fillRect/>
          </a:stretch>
        </p:blipFill>
        <p:spPr>
          <a:xfrm>
            <a:off x="0" y="914400"/>
            <a:ext cx="7467600" cy="5638800"/>
          </a:xfrm>
          <a:ln w="38100">
            <a:solidFill>
              <a:srgbClr val="000000"/>
            </a:solidFill>
          </a:ln>
          <a:effectLst>
            <a:outerShdw dist="38100" dir="2700000" algn="tl" rotWithShape="0">
              <a:srgbClr val="000000">
                <a:alpha val="42999"/>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noChangeArrowheads="1"/>
          </p:cNvSpPr>
          <p:nvPr>
            <p:ph type="title" idx="4294967295"/>
            <p:custDataLst>
              <p:tags r:id="rId1"/>
            </p:custDataLst>
          </p:nvPr>
        </p:nvSpPr>
        <p:spPr>
          <a:xfrm>
            <a:off x="0" y="228600"/>
            <a:ext cx="7772400" cy="914400"/>
          </a:xfrm>
          <a:ln/>
        </p:spPr>
        <p:txBody>
          <a:bodyPr/>
          <a:lstStyle/>
          <a:p>
            <a:r>
              <a:rPr lang="en-US" sz="3600" smtClean="0">
                <a:solidFill>
                  <a:srgbClr val="92D050"/>
                </a:solidFill>
                <a:latin typeface="Calibri" pitchFamily="34" charset="0"/>
                <a:cs typeface="Calibri" pitchFamily="34" charset="0"/>
              </a:rPr>
              <a:t>VASOCONSTRICTION</a:t>
            </a:r>
          </a:p>
        </p:txBody>
      </p:sp>
      <p:sp>
        <p:nvSpPr>
          <p:cNvPr id="28675" name="Content Placeholder 2"/>
          <p:cNvSpPr>
            <a:spLocks noGrp="1" noChangeArrowheads="1"/>
          </p:cNvSpPr>
          <p:nvPr>
            <p:ph idx="4294967295"/>
            <p:custDataLst>
              <p:tags r:id="rId2"/>
            </p:custDataLst>
          </p:nvPr>
        </p:nvSpPr>
        <p:spPr>
          <a:xfrm>
            <a:off x="0" y="1219200"/>
            <a:ext cx="8077200" cy="4800600"/>
          </a:xfrm>
          <a:ln/>
        </p:spPr>
        <p:txBody>
          <a:bodyPr/>
          <a:lstStyle/>
          <a:p>
            <a:pPr lvl="1">
              <a:buFont typeface="Arial" charset="0"/>
              <a:buChar char="•"/>
            </a:pPr>
            <a:r>
              <a:rPr lang="en-US" b="0" smtClean="0">
                <a:latin typeface="Calibri" pitchFamily="34" charset="0"/>
                <a:cs typeface="Calibri" pitchFamily="34" charset="0"/>
              </a:rPr>
              <a:t>Genetic predisposition for increased pulmonary vascular reactivity and vasoconstriction.</a:t>
            </a:r>
          </a:p>
          <a:p>
            <a:pPr lvl="1">
              <a:buFont typeface="Arial" charset="0"/>
              <a:buChar char="•"/>
            </a:pPr>
            <a:endParaRPr lang="en-US" b="0" smtClean="0">
              <a:latin typeface="Calibri" pitchFamily="34" charset="0"/>
              <a:cs typeface="Calibri" pitchFamily="34" charset="0"/>
            </a:endParaRPr>
          </a:p>
          <a:p>
            <a:pPr lvl="1">
              <a:buFont typeface="Arial" charset="0"/>
              <a:buChar char="•"/>
            </a:pPr>
            <a:r>
              <a:rPr lang="en-US" b="0" smtClean="0">
                <a:latin typeface="Calibri" pitchFamily="34" charset="0"/>
                <a:cs typeface="Calibri" pitchFamily="34" charset="0"/>
              </a:rPr>
              <a:t>Voltage-dependent and calcium-dependent potassium channels (PASMCs)  modulate pulmonary vascular tone.</a:t>
            </a:r>
          </a:p>
          <a:p>
            <a:pPr lvl="1">
              <a:buFontTx/>
              <a:buNone/>
            </a:pPr>
            <a:r>
              <a:rPr lang="en-US" b="0" smtClean="0">
                <a:latin typeface="Calibri" pitchFamily="34" charset="0"/>
                <a:cs typeface="Calibri" pitchFamily="34" charset="0"/>
              </a:rPr>
              <a:t> </a:t>
            </a:r>
          </a:p>
          <a:p>
            <a:pPr lvl="1">
              <a:buFont typeface="Arial" charset="0"/>
              <a:buChar char="•"/>
            </a:pPr>
            <a:r>
              <a:rPr lang="en-US" b="0" smtClean="0">
                <a:latin typeface="Calibri" pitchFamily="34" charset="0"/>
                <a:cs typeface="Calibri" pitchFamily="34" charset="0"/>
              </a:rPr>
              <a:t>Abnormal functions PASMCs.</a:t>
            </a:r>
          </a:p>
          <a:p>
            <a:pPr lvl="1">
              <a:buFont typeface="Arial" charset="0"/>
              <a:buChar char="•"/>
            </a:pPr>
            <a:endParaRPr lang="en-US" b="0" smtClean="0">
              <a:latin typeface="Calibri" pitchFamily="34" charset="0"/>
              <a:cs typeface="Calibri" pitchFamily="34" charset="0"/>
            </a:endParaRPr>
          </a:p>
          <a:p>
            <a:pPr lvl="1">
              <a:buFontTx/>
              <a:buNone/>
            </a:pPr>
            <a:r>
              <a:rPr lang="en-US" b="0" smtClean="0">
                <a:latin typeface="Calibri" pitchFamily="34" charset="0"/>
                <a:cs typeface="Calibri" pitchFamily="34" charset="0"/>
              </a:rPr>
              <a:t>    are involved in the initiation or progression of pulmonary hypertension.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noChangeArrowheads="1"/>
          </p:cNvSpPr>
          <p:nvPr>
            <p:ph type="title" idx="4294967295"/>
            <p:custDataLst>
              <p:tags r:id="rId1"/>
            </p:custDataLst>
          </p:nvPr>
        </p:nvSpPr>
        <p:spPr>
          <a:xfrm>
            <a:off x="0" y="304800"/>
            <a:ext cx="7772400" cy="1143000"/>
          </a:xfrm>
          <a:ln/>
        </p:spPr>
        <p:txBody>
          <a:bodyPr/>
          <a:lstStyle/>
          <a:p>
            <a:r>
              <a:rPr lang="en-US" sz="3600" smtClean="0">
                <a:solidFill>
                  <a:srgbClr val="00B050"/>
                </a:solidFill>
                <a:latin typeface="Calibri" pitchFamily="34" charset="0"/>
                <a:cs typeface="Calibri" pitchFamily="34" charset="0"/>
              </a:rPr>
              <a:t>VASCULAR PROLIFERATION</a:t>
            </a:r>
          </a:p>
        </p:txBody>
      </p:sp>
      <p:sp>
        <p:nvSpPr>
          <p:cNvPr id="3" name="Content Placeholder 2"/>
          <p:cNvSpPr>
            <a:spLocks noGrp="1"/>
          </p:cNvSpPr>
          <p:nvPr>
            <p:ph idx="4294967295"/>
            <p:custDataLst>
              <p:tags r:id="rId2"/>
            </p:custDataLst>
          </p:nvPr>
        </p:nvSpPr>
        <p:spPr>
          <a:xfrm>
            <a:off x="0" y="1676400"/>
            <a:ext cx="8153400" cy="4114800"/>
          </a:xfrm>
          <a:prstGeom prst="rect">
            <a:avLst/>
          </a:prstGeom>
          <a:ln cap="flat" algn="ctr">
            <a:round/>
            <a:headEnd type="none" w="med" len="med"/>
            <a:tailEnd type="none" w="med" len="med"/>
          </a:ln>
        </p:spPr>
        <p:txBody>
          <a:bodyPr/>
          <a:lstStyle/>
          <a:p>
            <a:r>
              <a:rPr lang="en-US" sz="24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Striking feature is intimal proliferation (May cause complete vascular occlusion).</a:t>
            </a:r>
          </a:p>
          <a:p>
            <a:endParaRPr lang="en-US" sz="2400" b="0" kern="1200">
              <a:latin typeface="Calibri" pitchFamily="34" charset="0"/>
              <a:cs typeface="Calibri" pitchFamily="34" charset="0"/>
            </a:endParaRPr>
          </a:p>
          <a:p>
            <a:r>
              <a:rPr lang="en-US" sz="24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Enhanced growth factor release and intracellular signaling lead to </a:t>
            </a:r>
            <a:endParaRPr lang="en-US" sz="2400" b="0" kern="1200">
              <a:latin typeface="Calibri" pitchFamily="34" charset="0"/>
              <a:cs typeface="Calibri" pitchFamily="34" charset="0"/>
            </a:endParaRPr>
          </a:p>
          <a:p>
            <a:endParaRPr lang="en-US" sz="2400" b="0" kern="1200">
              <a:latin typeface="Calibri" pitchFamily="34" charset="0"/>
              <a:cs typeface="Calibri" pitchFamily="34" charset="0"/>
            </a:endParaRPr>
          </a:p>
          <a:p>
            <a:pPr lvl="1">
              <a:buFont typeface="Wingdings" pitchFamily="2" charset="2"/>
              <a:buChar char="Ø"/>
            </a:pPr>
            <a:r>
              <a:rPr lang="en-US" sz="2000" b="0"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PASMC proliferation and migration.</a:t>
            </a:r>
          </a:p>
          <a:p>
            <a:pPr lvl="1">
              <a:buFont typeface="Wingdings" pitchFamily="2" charset="2"/>
              <a:buChar char="Ø"/>
            </a:pPr>
            <a:endParaRPr lang="en-US" sz="2000" b="0" kern="1200">
              <a:latin typeface="Calibri" pitchFamily="34" charset="0"/>
              <a:cs typeface="Calibri" pitchFamily="34" charset="0"/>
            </a:endParaRPr>
          </a:p>
          <a:p>
            <a:pPr lvl="1">
              <a:buFont typeface="Wingdings" pitchFamily="2" charset="2"/>
              <a:buChar char="Ø"/>
            </a:pPr>
            <a:r>
              <a:rPr lang="en-US" sz="2000" b="0"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 extracellular matrix synthesis (elastin, collagen, and fibronectin)</a:t>
            </a:r>
          </a:p>
          <a:p>
            <a:endParaRPr lang="en-US" sz="2400" b="0" kern="1200">
              <a:latin typeface="Calibri" pitchFamily="34" charset="0"/>
              <a:cs typeface="Calibri"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custDataLst>
              <p:tags r:id="rId1"/>
            </p:custDataLst>
          </p:nvPr>
        </p:nvSpPr>
        <p:spPr>
          <a:xfrm>
            <a:off x="533400" y="1219200"/>
            <a:ext cx="8610600" cy="4800600"/>
          </a:xfrm>
          <a:prstGeom prst="rect">
            <a:avLst/>
          </a:prstGeom>
          <a:ln cap="flat" algn="ctr">
            <a:round/>
            <a:headEnd type="none" w="med" len="med"/>
            <a:tailEnd type="none" w="med" len="med"/>
          </a:ln>
        </p:spPr>
        <p:txBody>
          <a:bodyPr/>
          <a:lstStyle/>
          <a:p>
            <a:r>
              <a:rPr lang="en-US" sz="24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 PASMCs favor ↓ apoptosis and ↑ proliferation.</a:t>
            </a:r>
          </a:p>
          <a:p>
            <a:endParaRPr lang="en-US" sz="2400" b="0" kern="1200">
              <a:latin typeface="Calibri" pitchFamily="34" charset="0"/>
              <a:cs typeface="Calibri" pitchFamily="34" charset="0"/>
            </a:endParaRPr>
          </a:p>
          <a:p>
            <a:r>
              <a:rPr lang="en-US" sz="2400" b="0" kern="1200">
                <a:ln w="9525" cap="flat" cmpd="sng" algn="ctr">
                  <a:noFill/>
                  <a:prstDash val="solid"/>
                  <a:round/>
                  <a:headEnd type="none" w="med" len="med"/>
                  <a:tailEnd type="none" w="med" len="med"/>
                </a:ln>
                <a:solidFill>
                  <a:srgbClr val="FFFF00"/>
                </a:solidFill>
                <a:latin typeface="Calibri" pitchFamily="34" charset="0"/>
                <a:cs typeface="Calibri" pitchFamily="34" charset="0"/>
                <a:sym typeface="Wingdings"/>
              </a:rPr>
              <a:t>Impaired apoptosis:  </a:t>
            </a:r>
            <a:r>
              <a:rPr lang="en-US" sz="24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multifactorial</a:t>
            </a:r>
            <a:endParaRPr lang="en-US" sz="2400" b="0" kern="1200">
              <a:latin typeface="Calibri" pitchFamily="34" charset="0"/>
              <a:cs typeface="Calibri" pitchFamily="34" charset="0"/>
            </a:endParaRPr>
          </a:p>
          <a:p>
            <a:pPr lvl="1">
              <a:buFont typeface="Wingdings" pitchFamily="2" charset="2"/>
              <a:buChar char="Ø"/>
            </a:pPr>
            <a:r>
              <a:rPr lang="en-US" sz="2000" b="0"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 expression of antiapoptotic protein survivin</a:t>
            </a:r>
            <a:endParaRPr lang="en-US" sz="2000" b="0" kern="1200">
              <a:latin typeface="Calibri" pitchFamily="34" charset="0"/>
              <a:cs typeface="Calibri" pitchFamily="34" charset="0"/>
            </a:endParaRPr>
          </a:p>
          <a:p>
            <a:pPr lvl="1">
              <a:buFont typeface="Wingdings" pitchFamily="2" charset="2"/>
              <a:buChar char="Ø"/>
            </a:pPr>
            <a:r>
              <a:rPr lang="en-US" sz="2000" b="0"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activation of transcription factors such as HIF-1α</a:t>
            </a:r>
          </a:p>
          <a:p>
            <a:pPr lvl="1">
              <a:buFont typeface="Wingdings" pitchFamily="2" charset="2"/>
              <a:buChar char="Ø"/>
            </a:pPr>
            <a:r>
              <a:rPr lang="en-US" sz="2000" b="0"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mitochondrial and ion channel dysregulation.</a:t>
            </a:r>
          </a:p>
          <a:p>
            <a:endParaRPr lang="en-US" sz="2400" b="0" kern="1200">
              <a:latin typeface="Calibri" pitchFamily="34" charset="0"/>
              <a:cs typeface="Calibri" pitchFamily="34" charset="0"/>
            </a:endParaRPr>
          </a:p>
          <a:p>
            <a:r>
              <a:rPr lang="en-US" sz="2400" b="0" kern="1200">
                <a:ln w="9525" cap="flat" cmpd="sng" algn="ctr">
                  <a:noFill/>
                  <a:prstDash val="solid"/>
                  <a:round/>
                  <a:headEnd type="none" w="med" len="med"/>
                  <a:tailEnd type="none" w="med" len="med"/>
                </a:ln>
                <a:solidFill>
                  <a:srgbClr val="FFFF00"/>
                </a:solidFill>
                <a:latin typeface="Calibri" pitchFamily="34" charset="0"/>
                <a:cs typeface="Calibri" pitchFamily="34" charset="0"/>
                <a:sym typeface="Wingdings"/>
              </a:rPr>
              <a:t>Enhanced proliferation:  </a:t>
            </a:r>
          </a:p>
          <a:p>
            <a:pPr lvl="1">
              <a:buFont typeface="Wingdings" pitchFamily="2" charset="2"/>
              <a:buChar char="Ø"/>
            </a:pPr>
            <a:r>
              <a:rPr lang="en-US" sz="1800" b="0"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 serotonin</a:t>
            </a:r>
          </a:p>
          <a:p>
            <a:pPr lvl="1">
              <a:buFont typeface="Wingdings" pitchFamily="2" charset="2"/>
              <a:buChar char="Ø"/>
            </a:pPr>
            <a:r>
              <a:rPr lang="en-US" sz="1800" b="0"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 Transforming growth factor-</a:t>
            </a:r>
            <a:r>
              <a:rPr lang="el-GR" sz="1800" b="0"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β (</a:t>
            </a:r>
            <a:r>
              <a:rPr lang="en-US" sz="1800" b="0"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TGF-</a:t>
            </a:r>
            <a:r>
              <a:rPr lang="el-GR" sz="1800" b="0"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β)</a:t>
            </a:r>
            <a:endParaRPr lang="en-US" sz="1800" b="0" kern="1200">
              <a:latin typeface="Calibri" pitchFamily="34" charset="0"/>
              <a:cs typeface="Calibri"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custDataLst>
              <p:tags r:id="rId1"/>
            </p:custDataLst>
          </p:nvPr>
        </p:nvSpPr>
        <p:spPr>
          <a:xfrm>
            <a:off x="0" y="1295400"/>
            <a:ext cx="7772400" cy="4876800"/>
          </a:xfrm>
          <a:prstGeom prst="rect">
            <a:avLst/>
          </a:prstGeom>
          <a:ln cap="flat" algn="ctr">
            <a:round/>
            <a:headEnd type="none" w="med" len="med"/>
            <a:tailEnd type="none" w="med" len="med"/>
          </a:ln>
        </p:spPr>
        <p:txBody>
          <a:bodyPr/>
          <a:lstStyle/>
          <a:p>
            <a:r>
              <a:rPr lang="en-US" sz="2400" b="0" i="1"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Serotonin (platelet-dense granules) having key role in PAH acting </a:t>
            </a:r>
            <a:r>
              <a:rPr lang="en-US" sz="24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 through serotonin transporter (SERT)</a:t>
            </a:r>
          </a:p>
          <a:p>
            <a:endParaRPr lang="en-US" sz="2400" b="0" kern="1200">
              <a:latin typeface="Calibri" pitchFamily="34" charset="0"/>
              <a:cs typeface="Calibri" pitchFamily="34" charset="0"/>
            </a:endParaRPr>
          </a:p>
          <a:p>
            <a:r>
              <a:rPr lang="en-US" sz="24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SERT is abundantly expressed in the lung and appears specific to PASMCs.</a:t>
            </a:r>
          </a:p>
          <a:p>
            <a:endParaRPr lang="en-US" sz="2400" b="0" kern="1200">
              <a:latin typeface="Calibri" pitchFamily="34" charset="0"/>
              <a:cs typeface="Calibri" pitchFamily="34" charset="0"/>
            </a:endParaRPr>
          </a:p>
          <a:p>
            <a:r>
              <a:rPr lang="en-US" sz="24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It causes</a:t>
            </a:r>
          </a:p>
          <a:p>
            <a:pPr lvl="1">
              <a:buFont typeface="Wingdings" pitchFamily="2" charset="2"/>
              <a:buChar char="Ø"/>
            </a:pPr>
            <a:r>
              <a:rPr lang="en-US" sz="2000" b="0"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vasoconstrictor</a:t>
            </a:r>
          </a:p>
          <a:p>
            <a:pPr lvl="1">
              <a:buFont typeface="Wingdings" pitchFamily="2" charset="2"/>
              <a:buChar char="Ø"/>
            </a:pPr>
            <a:r>
              <a:rPr lang="en-US" sz="2000" b="0"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 SMC hypertrophy and hyperplasia </a:t>
            </a:r>
          </a:p>
          <a:p>
            <a:endParaRPr lang="en-US" kern="12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noChangeArrowheads="1"/>
          </p:cNvSpPr>
          <p:nvPr>
            <p:ph type="title" idx="4294967295"/>
            <p:custDataLst>
              <p:tags r:id="rId1"/>
            </p:custDataLst>
          </p:nvPr>
        </p:nvSpPr>
        <p:spPr>
          <a:xfrm>
            <a:off x="0" y="457200"/>
            <a:ext cx="7772400" cy="838200"/>
          </a:xfrm>
          <a:ln/>
        </p:spPr>
        <p:txBody>
          <a:bodyPr/>
          <a:lstStyle/>
          <a:p>
            <a:r>
              <a:rPr lang="en-US" sz="3600" smtClean="0">
                <a:solidFill>
                  <a:srgbClr val="00B050"/>
                </a:solidFill>
                <a:latin typeface="Calibri" pitchFamily="34" charset="0"/>
                <a:cs typeface="Calibri" pitchFamily="34" charset="0"/>
              </a:rPr>
              <a:t>THROMBOSIS</a:t>
            </a:r>
          </a:p>
        </p:txBody>
      </p:sp>
      <p:sp>
        <p:nvSpPr>
          <p:cNvPr id="35843" name="Content Placeholder 2"/>
          <p:cNvSpPr>
            <a:spLocks noGrp="1" noChangeArrowheads="1"/>
          </p:cNvSpPr>
          <p:nvPr>
            <p:ph idx="4294967295"/>
            <p:custDataLst>
              <p:tags r:id="rId2"/>
            </p:custDataLst>
          </p:nvPr>
        </p:nvSpPr>
        <p:spPr>
          <a:xfrm>
            <a:off x="762000" y="1447800"/>
            <a:ext cx="8382000" cy="4572000"/>
          </a:xfrm>
          <a:ln/>
        </p:spPr>
        <p:txBody>
          <a:bodyPr/>
          <a:lstStyle/>
          <a:p>
            <a:r>
              <a:rPr lang="en-US" sz="2400" b="0" smtClean="0">
                <a:latin typeface="Calibri" pitchFamily="34" charset="0"/>
                <a:cs typeface="Calibri" pitchFamily="34" charset="0"/>
              </a:rPr>
              <a:t>Widespread occlusion of arteries/arterioles and thrombosis in situ.</a:t>
            </a:r>
          </a:p>
          <a:p>
            <a:endParaRPr lang="en-US" sz="2400" b="0" smtClean="0">
              <a:latin typeface="Calibri" pitchFamily="34" charset="0"/>
              <a:cs typeface="Calibri" pitchFamily="34" charset="0"/>
            </a:endParaRPr>
          </a:p>
          <a:p>
            <a:r>
              <a:rPr lang="en-US" sz="2400" b="0" smtClean="0">
                <a:latin typeface="Calibri" pitchFamily="34" charset="0"/>
                <a:cs typeface="Calibri" pitchFamily="34" charset="0"/>
              </a:rPr>
              <a:t>Studies of pulmonary vascular histopathology in IPAH showed  the prevalence rates of thrombotic lesions  in &gt; 50%.</a:t>
            </a:r>
          </a:p>
          <a:p>
            <a:endParaRPr lang="en-US" sz="2400" b="0" smtClean="0">
              <a:latin typeface="Calibri" pitchFamily="34" charset="0"/>
              <a:cs typeface="Calibri" pitchFamily="34" charset="0"/>
            </a:endParaRPr>
          </a:p>
          <a:p>
            <a:r>
              <a:rPr lang="en-US" sz="2400" b="0" smtClean="0">
                <a:latin typeface="Calibri" pitchFamily="34" charset="0"/>
                <a:cs typeface="Calibri" pitchFamily="34" charset="0"/>
              </a:rPr>
              <a:t>Chronic warfarin anticoagulation has been associated with a marked survival advantage in several longitudinal studies.</a:t>
            </a:r>
            <a:endParaRPr lang="en-US" sz="2800" smtClean="0">
              <a:latin typeface="Calibri" pitchFamily="34" charset="0"/>
              <a:cs typeface="Calibri"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3" descr="http://img.medscape.com/fullsize/migrated/444/391/cor444391.fig1.gif"/>
          <p:cNvPicPr>
            <a:picLocks noChangeAspect="1" noChangeArrowheads="1"/>
          </p:cNvPicPr>
          <p:nvPr>
            <p:custDataLst>
              <p:tags r:id="rId1"/>
            </p:custDataLst>
          </p:nvPr>
        </p:nvPicPr>
        <p:blipFill>
          <a:blip r:embed="rId3"/>
          <a:srcRect l="934" t="6322" r="1187" b="5385"/>
          <a:stretch>
            <a:fillRect/>
          </a:stretch>
        </p:blipFill>
        <p:spPr bwMode="auto">
          <a:xfrm>
            <a:off x="1071538" y="357166"/>
            <a:ext cx="6343664" cy="5500726"/>
          </a:xfrm>
          <a:prstGeom prst="rect">
            <a:avLst/>
          </a:prstGeom>
          <a:noFill/>
          <a:ln w="9525" algn="ctr">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noChangeArrowheads="1"/>
          </p:cNvSpPr>
          <p:nvPr>
            <p:ph type="title" idx="4294967295"/>
            <p:custDataLst>
              <p:tags r:id="rId1"/>
            </p:custDataLst>
          </p:nvPr>
        </p:nvSpPr>
        <p:spPr>
          <a:xfrm>
            <a:off x="0" y="533400"/>
            <a:ext cx="7772400" cy="1143000"/>
          </a:xfrm>
          <a:ln/>
        </p:spPr>
        <p:txBody>
          <a:bodyPr/>
          <a:lstStyle/>
          <a:p>
            <a:r>
              <a:rPr lang="en-US" sz="3600" smtClean="0">
                <a:solidFill>
                  <a:srgbClr val="FFC000"/>
                </a:solidFill>
                <a:latin typeface="Calibri" pitchFamily="34" charset="0"/>
                <a:cs typeface="Calibri" pitchFamily="34" charset="0"/>
              </a:rPr>
              <a:t>Role of Genetics in Pulmonary Arterial Hypertension</a:t>
            </a:r>
          </a:p>
        </p:txBody>
      </p:sp>
      <p:sp>
        <p:nvSpPr>
          <p:cNvPr id="3" name="Content Placeholder 2"/>
          <p:cNvSpPr>
            <a:spLocks noGrp="1"/>
          </p:cNvSpPr>
          <p:nvPr>
            <p:ph idx="4294967295"/>
            <p:custDataLst>
              <p:tags r:id="rId2"/>
            </p:custDataLst>
          </p:nvPr>
        </p:nvSpPr>
        <p:spPr>
          <a:xfrm>
            <a:off x="1219200" y="1981200"/>
            <a:ext cx="7924800" cy="4419600"/>
          </a:xfrm>
          <a:prstGeom prst="rect">
            <a:avLst/>
          </a:prstGeom>
          <a:ln cap="flat" algn="ctr">
            <a:round/>
            <a:headEnd type="none" w="med" len="med"/>
            <a:tailEnd type="none" w="med" len="med"/>
          </a:ln>
        </p:spPr>
        <p:txBody>
          <a:bodyPr/>
          <a:lstStyle/>
          <a:p>
            <a:r>
              <a:rPr lang="en-US" sz="2400" b="0" smtClean="0">
                <a:latin typeface="Calibri" pitchFamily="34" charset="0"/>
                <a:cs typeface="Calibri" pitchFamily="34" charset="0"/>
              </a:rPr>
              <a:t>Reported in approximately 6% to 10% of patients with PAH.</a:t>
            </a:r>
          </a:p>
          <a:p>
            <a:endParaRPr lang="en-US" sz="2400" b="0" smtClean="0">
              <a:latin typeface="Calibri" pitchFamily="34" charset="0"/>
              <a:cs typeface="Calibri" pitchFamily="34" charset="0"/>
            </a:endParaRPr>
          </a:p>
          <a:p>
            <a:r>
              <a:rPr lang="en-US" sz="2400" b="0" smtClean="0">
                <a:latin typeface="Calibri" pitchFamily="34" charset="0"/>
                <a:cs typeface="Calibri" pitchFamily="34" charset="0"/>
              </a:rPr>
              <a:t>Mutations in 3 receptors of the TGF-ß family identified in heritable PAH</a:t>
            </a:r>
          </a:p>
          <a:p>
            <a:pPr marL="914400" lvl="1" indent="-514350">
              <a:buFont typeface="Verdana Ref"/>
              <a:buAutoNum type="romanUcPeriod"/>
            </a:pPr>
            <a:r>
              <a:rPr lang="en-US" sz="2000" b="0" i="1" smtClean="0">
                <a:latin typeface="Calibri" pitchFamily="34" charset="0"/>
                <a:cs typeface="Calibri" pitchFamily="34" charset="0"/>
              </a:rPr>
              <a:t>Bone morphogenetic protein receptor 2 (BMPR 2)</a:t>
            </a:r>
          </a:p>
          <a:p>
            <a:pPr marL="914400" lvl="1" indent="-514350">
              <a:buFont typeface="Verdana Ref"/>
              <a:buAutoNum type="romanUcPeriod"/>
            </a:pPr>
            <a:r>
              <a:rPr lang="en-US" sz="2000" b="0" i="1" smtClean="0">
                <a:latin typeface="Calibri" pitchFamily="34" charset="0"/>
                <a:cs typeface="Calibri" pitchFamily="34" charset="0"/>
              </a:rPr>
              <a:t>Activin receptor-like kinase type 1, and </a:t>
            </a:r>
          </a:p>
          <a:p>
            <a:pPr marL="914400" lvl="1" indent="-514350">
              <a:buFont typeface="Verdana Ref"/>
              <a:buAutoNum type="romanUcPeriod"/>
            </a:pPr>
            <a:r>
              <a:rPr lang="en-US" sz="2000" b="0" i="1" smtClean="0">
                <a:latin typeface="Calibri" pitchFamily="34" charset="0"/>
                <a:cs typeface="Calibri" pitchFamily="34" charset="0"/>
              </a:rPr>
              <a:t>Endoglin</a:t>
            </a:r>
          </a:p>
          <a:p>
            <a:pPr marL="914400" lvl="1" indent="-514350">
              <a:buFont typeface="Verdana Ref"/>
              <a:buAutoNum type="romanUcPeriod"/>
            </a:pPr>
            <a:endParaRPr lang="en-US" sz="2000" b="0" i="1" smtClean="0">
              <a:latin typeface="Calibri" pitchFamily="34" charset="0"/>
              <a:cs typeface="Calibri" pitchFamily="34" charset="0"/>
            </a:endParaRPr>
          </a:p>
          <a:p>
            <a:r>
              <a:rPr lang="en-US" sz="2400" b="0" smtClean="0">
                <a:latin typeface="Calibri" pitchFamily="34" charset="0"/>
                <a:cs typeface="Calibri" pitchFamily="34" charset="0"/>
              </a:rPr>
              <a:t>50% to 90% of mutations in BMPR2.</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noChangeArrowheads="1"/>
          </p:cNvSpPr>
          <p:nvPr>
            <p:ph type="title" idx="4294967295"/>
            <p:custDataLst>
              <p:tags r:id="rId1"/>
            </p:custDataLst>
          </p:nvPr>
        </p:nvSpPr>
        <p:spPr>
          <a:xfrm>
            <a:off x="762000" y="457200"/>
            <a:ext cx="8382000" cy="914400"/>
          </a:xfrm>
          <a:ln/>
        </p:spPr>
        <p:txBody>
          <a:bodyPr/>
          <a:lstStyle/>
          <a:p>
            <a:r>
              <a:rPr lang="en-US" sz="2400" smtClean="0">
                <a:solidFill>
                  <a:srgbClr val="FFC000"/>
                </a:solidFill>
                <a:latin typeface="Calibri" pitchFamily="34" charset="0"/>
                <a:cs typeface="Calibri" pitchFamily="34" charset="0"/>
              </a:rPr>
              <a:t>BMPR2 (bone morphogenetic protein receptor type II gene)</a:t>
            </a:r>
          </a:p>
        </p:txBody>
      </p:sp>
      <p:sp>
        <p:nvSpPr>
          <p:cNvPr id="38915" name="Content Placeholder 2"/>
          <p:cNvSpPr>
            <a:spLocks noGrp="1" noChangeArrowheads="1"/>
          </p:cNvSpPr>
          <p:nvPr>
            <p:ph idx="4294967295"/>
            <p:custDataLst>
              <p:tags r:id="rId2"/>
            </p:custDataLst>
          </p:nvPr>
        </p:nvSpPr>
        <p:spPr>
          <a:xfrm>
            <a:off x="1143000" y="1447800"/>
            <a:ext cx="8001000" cy="5105400"/>
          </a:xfrm>
          <a:ln/>
        </p:spPr>
        <p:txBody>
          <a:bodyPr/>
          <a:lstStyle/>
          <a:p>
            <a:r>
              <a:rPr lang="en-US" sz="2400" b="0" smtClean="0">
                <a:latin typeface="Calibri" pitchFamily="34" charset="0"/>
                <a:cs typeface="Calibri" pitchFamily="34" charset="0"/>
              </a:rPr>
              <a:t>Chromosome 2q33, codes for BMPR-II receptor</a:t>
            </a:r>
          </a:p>
          <a:p>
            <a:r>
              <a:rPr lang="en-US" sz="2400" b="0" smtClean="0">
                <a:latin typeface="Calibri" pitchFamily="34" charset="0"/>
                <a:cs typeface="Calibri" pitchFamily="34" charset="0"/>
              </a:rPr>
              <a:t>Genetic anticipation and incomplete penetrance (20%).</a:t>
            </a:r>
          </a:p>
          <a:p>
            <a:r>
              <a:rPr lang="en-US" sz="2400" b="0" smtClean="0">
                <a:latin typeface="Calibri" pitchFamily="34" charset="0"/>
                <a:cs typeface="Calibri" pitchFamily="34" charset="0"/>
              </a:rPr>
              <a:t>BMPR2 mutations  </a:t>
            </a:r>
          </a:p>
          <a:p>
            <a:pPr lvl="1">
              <a:buFont typeface="Wingdings" charset="2"/>
              <a:buChar char="Ø"/>
            </a:pPr>
            <a:r>
              <a:rPr lang="en-US" sz="1800" b="0" smtClean="0">
                <a:latin typeface="Calibri" pitchFamily="34" charset="0"/>
                <a:cs typeface="Calibri" pitchFamily="34" charset="0"/>
              </a:rPr>
              <a:t>70% with familial  PAH</a:t>
            </a:r>
          </a:p>
          <a:p>
            <a:pPr lvl="1">
              <a:buFont typeface="Wingdings" charset="2"/>
              <a:buChar char="Ø"/>
            </a:pPr>
            <a:r>
              <a:rPr lang="en-US" sz="1800" b="0" smtClean="0">
                <a:latin typeface="Calibri" pitchFamily="34" charset="0"/>
                <a:cs typeface="Calibri" pitchFamily="34" charset="0"/>
              </a:rPr>
              <a:t>25% with IPAH </a:t>
            </a:r>
          </a:p>
          <a:p>
            <a:pPr lvl="1">
              <a:buFont typeface="Wingdings" charset="2"/>
              <a:buChar char="Ø"/>
            </a:pPr>
            <a:r>
              <a:rPr lang="en-US" sz="1800" b="0" smtClean="0">
                <a:latin typeface="Calibri" pitchFamily="34" charset="0"/>
                <a:cs typeface="Calibri" pitchFamily="34" charset="0"/>
              </a:rPr>
              <a:t>15% of PAH related to fenfluramine use</a:t>
            </a:r>
          </a:p>
          <a:p>
            <a:r>
              <a:rPr lang="en-US" sz="2400" b="0" smtClean="0">
                <a:latin typeface="Calibri" pitchFamily="34" charset="0"/>
                <a:cs typeface="Calibri" pitchFamily="34" charset="0"/>
              </a:rPr>
              <a:t>Normally, it modulate vascular cell growth &amp; is critical for the maintenance and/or normal response to injury of the pulmonary vasculature.</a:t>
            </a:r>
          </a:p>
          <a:p>
            <a:r>
              <a:rPr lang="en-US" sz="2400" b="0" smtClean="0">
                <a:latin typeface="Calibri" pitchFamily="34" charset="0"/>
                <a:cs typeface="Calibri" pitchFamily="34" charset="0"/>
              </a:rPr>
              <a:t>Haploinsufficiency for BMPR-II leads to </a:t>
            </a:r>
          </a:p>
          <a:p>
            <a:pPr lvl="1">
              <a:buFont typeface="Wingdings" charset="2"/>
              <a:buChar char="Ø"/>
            </a:pPr>
            <a:r>
              <a:rPr lang="en-US" sz="1800" b="0" smtClean="0">
                <a:latin typeface="Calibri" pitchFamily="34" charset="0"/>
                <a:cs typeface="Calibri" pitchFamily="34" charset="0"/>
              </a:rPr>
              <a:t>EC proliferation</a:t>
            </a:r>
          </a:p>
          <a:p>
            <a:pPr lvl="1">
              <a:buFont typeface="Wingdings" charset="2"/>
              <a:buChar char="Ø"/>
            </a:pPr>
            <a:r>
              <a:rPr lang="en-US" sz="1800" b="0" smtClean="0">
                <a:latin typeface="Calibri" pitchFamily="34" charset="0"/>
                <a:cs typeface="Calibri" pitchFamily="34" charset="0"/>
              </a:rPr>
              <a:t>PASMC hypertrophy, and </a:t>
            </a:r>
          </a:p>
          <a:p>
            <a:pPr lvl="1">
              <a:buFont typeface="Wingdings" charset="2"/>
              <a:buChar char="Ø"/>
            </a:pPr>
            <a:r>
              <a:rPr lang="en-US" sz="1800" b="0" smtClean="0">
                <a:latin typeface="Calibri" pitchFamily="34" charset="0"/>
                <a:cs typeface="Calibri" pitchFamily="34" charset="0"/>
              </a:rPr>
              <a:t>fibroblast deposition.</a:t>
            </a:r>
          </a:p>
          <a:p>
            <a:endParaRPr lang="en-US" sz="2400" b="0" smtClean="0">
              <a:latin typeface="Calibri" pitchFamily="34" charset="0"/>
              <a:cs typeface="Calibri" pitchFamily="34" charset="0"/>
            </a:endParaRPr>
          </a:p>
          <a:p>
            <a:endParaRPr lang="en-US" sz="2400" b="0" smtClean="0">
              <a:latin typeface="Calibri" pitchFamily="34" charset="0"/>
              <a:cs typeface="Calibri" pitchFamily="34" charset="0"/>
            </a:endParaRPr>
          </a:p>
          <a:p>
            <a:endParaRPr lang="en-US" sz="2400" b="0" smtClean="0">
              <a:latin typeface="Calibri" pitchFamily="34" charset="0"/>
              <a:cs typeface="Calibri"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noChangeArrowheads="1"/>
          </p:cNvSpPr>
          <p:nvPr>
            <p:ph type="title" idx="4294967295"/>
            <p:custDataLst>
              <p:tags r:id="rId1"/>
            </p:custDataLst>
          </p:nvPr>
        </p:nvSpPr>
        <p:spPr>
          <a:xfrm>
            <a:off x="0" y="762000"/>
            <a:ext cx="7772400" cy="609600"/>
          </a:xfrm>
          <a:ln/>
        </p:spPr>
        <p:txBody>
          <a:bodyPr/>
          <a:lstStyle/>
          <a:p>
            <a:r>
              <a:rPr lang="en-US" sz="2800" smtClean="0">
                <a:solidFill>
                  <a:srgbClr val="FFC000"/>
                </a:solidFill>
                <a:latin typeface="Calibri" pitchFamily="34" charset="0"/>
                <a:cs typeface="Calibri" pitchFamily="34" charset="0"/>
              </a:rPr>
              <a:t>ALK1 gene (activin-like kinase 1) &amp; endoglin</a:t>
            </a:r>
          </a:p>
        </p:txBody>
      </p:sp>
      <p:sp>
        <p:nvSpPr>
          <p:cNvPr id="3" name="Content Placeholder 2"/>
          <p:cNvSpPr>
            <a:spLocks noGrp="1"/>
          </p:cNvSpPr>
          <p:nvPr>
            <p:ph idx="4294967295"/>
            <p:custDataLst>
              <p:tags r:id="rId2"/>
            </p:custDataLst>
          </p:nvPr>
        </p:nvSpPr>
        <p:spPr>
          <a:xfrm>
            <a:off x="0" y="1828800"/>
            <a:ext cx="7772400" cy="4267200"/>
          </a:xfrm>
          <a:prstGeom prst="rect">
            <a:avLst/>
          </a:prstGeom>
          <a:ln cap="flat" algn="ctr">
            <a:round/>
            <a:headEnd type="none" w="med" len="med"/>
            <a:tailEnd type="none" w="med" len="med"/>
          </a:ln>
        </p:spPr>
        <p:txBody>
          <a:bodyPr/>
          <a:lstStyle/>
          <a:p>
            <a:r>
              <a:rPr lang="en-US" sz="24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Rare mutations</a:t>
            </a:r>
          </a:p>
          <a:p>
            <a:r>
              <a:rPr lang="en-US" sz="24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Also members of TGF-</a:t>
            </a:r>
            <a:r>
              <a:rPr lang="el-GR" sz="24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β </a:t>
            </a:r>
            <a:r>
              <a:rPr lang="en-US" sz="24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superfamily</a:t>
            </a:r>
          </a:p>
          <a:p>
            <a:r>
              <a:rPr lang="en-US" sz="24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Associated with PAH in </a:t>
            </a:r>
          </a:p>
          <a:p>
            <a:pPr lvl="1">
              <a:buFont typeface="Wingdings" pitchFamily="2" charset="2"/>
              <a:buChar char="Ø"/>
            </a:pPr>
            <a:r>
              <a:rPr lang="en-US" b="0"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Hereditary hemorrhagic telangiectasia and</a:t>
            </a:r>
          </a:p>
          <a:p>
            <a:pPr lvl="1">
              <a:buFont typeface="Wingdings" pitchFamily="2" charset="2"/>
              <a:buChar char="Ø"/>
            </a:pPr>
            <a:r>
              <a:rPr lang="en-US" b="0"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 IPAH</a:t>
            </a:r>
            <a:endParaRPr lang="en-US" b="0" kern="1200">
              <a:latin typeface="Calibri" pitchFamily="34" charset="0"/>
              <a:cs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slide_3.jpg"/>
          <p:cNvPicPr>
            <a:picLocks noGrp="1" noChangeAspect="1"/>
          </p:cNvPicPr>
          <p:nvPr>
            <p:ph idx="1"/>
          </p:nvPr>
        </p:nvPicPr>
        <p:blipFill>
          <a:blip r:embed="rId2"/>
          <a:stretch>
            <a:fillRect/>
          </a:stretch>
        </p:blipFill>
        <p:spPr>
          <a:xfrm>
            <a:off x="214282" y="214290"/>
            <a:ext cx="8715436" cy="6286544"/>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noChangeArrowheads="1"/>
          </p:cNvSpPr>
          <p:nvPr>
            <p:ph type="title" idx="4294967295"/>
            <p:custDataLst>
              <p:tags r:id="rId1"/>
            </p:custDataLst>
          </p:nvPr>
        </p:nvSpPr>
        <p:spPr>
          <a:xfrm>
            <a:off x="0" y="533400"/>
            <a:ext cx="7772400" cy="609600"/>
          </a:xfrm>
          <a:ln/>
        </p:spPr>
        <p:txBody>
          <a:bodyPr/>
          <a:lstStyle/>
          <a:p>
            <a:r>
              <a:rPr lang="en-US" sz="3600" smtClean="0">
                <a:solidFill>
                  <a:srgbClr val="FFC000"/>
                </a:solidFill>
                <a:latin typeface="Calibri" pitchFamily="34" charset="0"/>
                <a:cs typeface="Calibri" pitchFamily="34" charset="0"/>
              </a:rPr>
              <a:t>The role of Endothelin-1 (ET-1)</a:t>
            </a:r>
          </a:p>
        </p:txBody>
      </p:sp>
      <p:sp>
        <p:nvSpPr>
          <p:cNvPr id="43011" name="Content Placeholder 2"/>
          <p:cNvSpPr>
            <a:spLocks noGrp="1" noChangeArrowheads="1"/>
          </p:cNvSpPr>
          <p:nvPr>
            <p:ph idx="4294967295"/>
            <p:custDataLst>
              <p:tags r:id="rId2"/>
            </p:custDataLst>
          </p:nvPr>
        </p:nvSpPr>
        <p:spPr>
          <a:xfrm>
            <a:off x="0" y="1371600"/>
            <a:ext cx="7772400" cy="4724400"/>
          </a:xfrm>
          <a:ln/>
        </p:spPr>
        <p:txBody>
          <a:bodyPr/>
          <a:lstStyle/>
          <a:p>
            <a:r>
              <a:rPr lang="en-US" sz="2400" b="0" smtClean="0">
                <a:latin typeface="Calibri" pitchFamily="34" charset="0"/>
                <a:cs typeface="Calibri" pitchFamily="34" charset="0"/>
              </a:rPr>
              <a:t>Elevated levels are seen in PAH patients.</a:t>
            </a:r>
          </a:p>
          <a:p>
            <a:r>
              <a:rPr lang="en-US" sz="2400" b="0" smtClean="0">
                <a:latin typeface="Calibri" pitchFamily="34" charset="0"/>
                <a:cs typeface="Calibri" pitchFamily="34" charset="0"/>
              </a:rPr>
              <a:t>Levels correlate with disease severity &amp; prognosis.</a:t>
            </a:r>
          </a:p>
          <a:p>
            <a:r>
              <a:rPr lang="en-US" sz="2400" b="0" smtClean="0">
                <a:latin typeface="Calibri" pitchFamily="34" charset="0"/>
                <a:cs typeface="Calibri" pitchFamily="34" charset="0"/>
              </a:rPr>
              <a:t>Deleterious effects mediated through ETA and ETB receptors</a:t>
            </a:r>
          </a:p>
          <a:p>
            <a:pPr lvl="1">
              <a:buFont typeface="Wingdings" charset="2"/>
              <a:buChar char="Ø"/>
            </a:pPr>
            <a:r>
              <a:rPr lang="en-US" b="0" i="1" smtClean="0">
                <a:solidFill>
                  <a:srgbClr val="92D050"/>
                </a:solidFill>
                <a:latin typeface="Calibri" pitchFamily="34" charset="0"/>
                <a:cs typeface="Calibri" pitchFamily="34" charset="0"/>
              </a:rPr>
              <a:t>Fibrosis</a:t>
            </a:r>
          </a:p>
          <a:p>
            <a:pPr lvl="1">
              <a:buFont typeface="Wingdings" charset="2"/>
              <a:buChar char="Ø"/>
            </a:pPr>
            <a:r>
              <a:rPr lang="en-US" b="0" i="1" smtClean="0">
                <a:solidFill>
                  <a:srgbClr val="92D050"/>
                </a:solidFill>
                <a:latin typeface="Calibri" pitchFamily="34" charset="0"/>
                <a:cs typeface="Calibri" pitchFamily="34" charset="0"/>
              </a:rPr>
              <a:t>Hypertrophy and cell proliferation</a:t>
            </a:r>
          </a:p>
          <a:p>
            <a:pPr lvl="1">
              <a:buFont typeface="Wingdings" charset="2"/>
              <a:buChar char="Ø"/>
            </a:pPr>
            <a:r>
              <a:rPr lang="en-US" b="0" i="1" smtClean="0">
                <a:solidFill>
                  <a:srgbClr val="92D050"/>
                </a:solidFill>
                <a:latin typeface="Calibri" pitchFamily="34" charset="0"/>
                <a:cs typeface="Calibri" pitchFamily="34" charset="0"/>
              </a:rPr>
              <a:t>Inflammation</a:t>
            </a:r>
          </a:p>
          <a:p>
            <a:pPr lvl="1">
              <a:buFont typeface="Wingdings" charset="2"/>
              <a:buChar char="Ø"/>
            </a:pPr>
            <a:r>
              <a:rPr lang="en-US" b="0" i="1" smtClean="0">
                <a:solidFill>
                  <a:srgbClr val="92D050"/>
                </a:solidFill>
                <a:latin typeface="Calibri" pitchFamily="34" charset="0"/>
                <a:cs typeface="Calibri" pitchFamily="34" charset="0"/>
              </a:rPr>
              <a:t>Vasoconstriction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noChangeArrowheads="1"/>
          </p:cNvSpPr>
          <p:nvPr>
            <p:ph type="title" idx="4294967295"/>
            <p:custDataLst>
              <p:tags r:id="rId1"/>
            </p:custDataLst>
          </p:nvPr>
        </p:nvSpPr>
        <p:spPr>
          <a:xfrm>
            <a:off x="838200" y="228600"/>
            <a:ext cx="8305800" cy="762000"/>
          </a:xfrm>
          <a:ln/>
        </p:spPr>
        <p:txBody>
          <a:bodyPr/>
          <a:lstStyle/>
          <a:p>
            <a:r>
              <a:rPr lang="en-US" sz="2800" smtClean="0">
                <a:solidFill>
                  <a:srgbClr val="FFC000"/>
                </a:solidFill>
              </a:rPr>
              <a:t>The role of Prostacyclin and Thromboxane A2</a:t>
            </a:r>
          </a:p>
        </p:txBody>
      </p:sp>
      <p:sp>
        <p:nvSpPr>
          <p:cNvPr id="3" name="Content Placeholder 2"/>
          <p:cNvSpPr>
            <a:spLocks noGrp="1"/>
          </p:cNvSpPr>
          <p:nvPr>
            <p:ph idx="4294967295"/>
            <p:custDataLst>
              <p:tags r:id="rId2"/>
            </p:custDataLst>
          </p:nvPr>
        </p:nvSpPr>
        <p:spPr>
          <a:xfrm>
            <a:off x="1371600" y="1219200"/>
            <a:ext cx="7772400" cy="5181600"/>
          </a:xfrm>
          <a:prstGeom prst="rect">
            <a:avLst/>
          </a:prstGeom>
          <a:ln cap="flat" algn="ctr">
            <a:round/>
            <a:headEnd type="none" w="med" len="med"/>
            <a:tailEnd type="none" w="med" len="med"/>
          </a:ln>
        </p:spPr>
        <p:txBody>
          <a:bodyPr/>
          <a:lstStyle/>
          <a:p>
            <a:r>
              <a:rPr lang="en-US" sz="24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Arachidonic acid metabolites</a:t>
            </a:r>
          </a:p>
          <a:p>
            <a:r>
              <a:rPr lang="en-US" sz="2400" kern="1200">
                <a:ln w="9525" cap="flat" cmpd="sng" algn="ctr">
                  <a:noFill/>
                  <a:prstDash val="solid"/>
                  <a:round/>
                  <a:headEnd type="none" w="med" len="med"/>
                  <a:tailEnd type="none" w="med" len="med"/>
                </a:ln>
                <a:solidFill>
                  <a:srgbClr val="FFFF00"/>
                </a:solidFill>
                <a:latin typeface="Calibri" pitchFamily="34" charset="0"/>
                <a:cs typeface="Calibri" pitchFamily="34" charset="0"/>
                <a:sym typeface="Wingdings"/>
              </a:rPr>
              <a:t>Prostacyclin:</a:t>
            </a:r>
            <a:r>
              <a:rPr lang="en-US" sz="240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 </a:t>
            </a:r>
            <a:r>
              <a:rPr lang="en-US" sz="2400" i="1"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low levels</a:t>
            </a:r>
            <a:r>
              <a:rPr lang="en-US" sz="240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 in patients with PAH</a:t>
            </a:r>
            <a:endParaRPr lang="en-US" sz="2400" kern="1200">
              <a:latin typeface="Calibri" pitchFamily="34" charset="0"/>
              <a:cs typeface="Calibri" pitchFamily="34" charset="0"/>
            </a:endParaRPr>
          </a:p>
          <a:p>
            <a:pPr lvl="1">
              <a:buFont typeface="Wingdings" pitchFamily="2" charset="2"/>
              <a:buChar char="Ø"/>
            </a:pPr>
            <a:r>
              <a:rPr lang="en-US" sz="2000" b="0"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potent vasodilator</a:t>
            </a:r>
            <a:endParaRPr lang="en-US" sz="2000" b="0" kern="1200">
              <a:latin typeface="Calibri" pitchFamily="34" charset="0"/>
              <a:cs typeface="Calibri" pitchFamily="34" charset="0"/>
            </a:endParaRPr>
          </a:p>
          <a:p>
            <a:pPr lvl="1">
              <a:buFont typeface="Wingdings" pitchFamily="2" charset="2"/>
              <a:buChar char="Ø"/>
            </a:pPr>
            <a:r>
              <a:rPr lang="en-US" sz="2000" b="0"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inhibits platelet activation</a:t>
            </a:r>
          </a:p>
          <a:p>
            <a:pPr lvl="1">
              <a:buFont typeface="Wingdings" pitchFamily="2" charset="2"/>
              <a:buChar char="Ø"/>
            </a:pPr>
            <a:r>
              <a:rPr lang="en-US" sz="2000" b="0"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Antiproliferative properties</a:t>
            </a:r>
            <a:endParaRPr lang="en-US" sz="2000" b="0" kern="1200">
              <a:latin typeface="Calibri" pitchFamily="34" charset="0"/>
              <a:cs typeface="Calibri" pitchFamily="34" charset="0"/>
            </a:endParaRPr>
          </a:p>
          <a:p>
            <a:r>
              <a:rPr lang="en-US" sz="2400" kern="1200">
                <a:ln w="9525" cap="flat" cmpd="sng" algn="ctr">
                  <a:noFill/>
                  <a:prstDash val="solid"/>
                  <a:round/>
                  <a:headEnd type="none" w="med" len="med"/>
                  <a:tailEnd type="none" w="med" len="med"/>
                </a:ln>
                <a:solidFill>
                  <a:srgbClr val="FFFF00"/>
                </a:solidFill>
                <a:latin typeface="Calibri" pitchFamily="34" charset="0"/>
                <a:cs typeface="Calibri" pitchFamily="34" charset="0"/>
                <a:sym typeface="Wingdings"/>
              </a:rPr>
              <a:t>Thromboxane A2: </a:t>
            </a:r>
            <a:r>
              <a:rPr lang="en-US" sz="2400" i="1"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high levels </a:t>
            </a:r>
            <a:r>
              <a:rPr lang="en-US" sz="240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in patients with PAH</a:t>
            </a:r>
          </a:p>
          <a:p>
            <a:pPr lvl="1">
              <a:buFont typeface="Wingdings" pitchFamily="2" charset="2"/>
              <a:buChar char="Ø"/>
            </a:pPr>
            <a:r>
              <a:rPr lang="en-US" sz="2000" b="0"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potent vasoconstrictor</a:t>
            </a:r>
          </a:p>
          <a:p>
            <a:pPr lvl="1">
              <a:buFont typeface="Wingdings" pitchFamily="2" charset="2"/>
              <a:buChar char="Ø"/>
            </a:pPr>
            <a:r>
              <a:rPr lang="en-US" sz="2000" b="0"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promotes proliferation </a:t>
            </a:r>
            <a:endParaRPr lang="en-US" sz="2000" b="0" kern="1200">
              <a:latin typeface="Calibri" pitchFamily="34" charset="0"/>
              <a:cs typeface="Calibri" pitchFamily="34" charset="0"/>
            </a:endParaRPr>
          </a:p>
          <a:p>
            <a:pPr lvl="1">
              <a:buFont typeface="Wingdings" pitchFamily="2" charset="2"/>
              <a:buChar char="Ø"/>
            </a:pPr>
            <a:r>
              <a:rPr lang="en-US" sz="2000" b="0"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platelet activation</a:t>
            </a:r>
          </a:p>
          <a:p>
            <a:pPr marL="0" indent="0">
              <a:buFontTx/>
              <a:buNone/>
            </a:pPr>
            <a:r>
              <a:rPr lang="en-US" sz="2400" b="0" i="1"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In PAH, the balance between these 2 molecules is shifted toward thromboxane A2, favoring thrombosis, proliferation, and vasoconstriction.</a:t>
            </a:r>
          </a:p>
          <a:p>
            <a:endParaRPr lang="en-US" sz="2000" b="0" kern="1200">
              <a:latin typeface="Calibri" pitchFamily="34" charset="0"/>
              <a:cs typeface="Calibri" pitchFamily="34" charset="0"/>
            </a:endParaRPr>
          </a:p>
          <a:p>
            <a:endParaRPr lang="en-US" sz="2000" kern="1200">
              <a:latin typeface="Calibri" pitchFamily="34" charset="0"/>
              <a:cs typeface="Calibri" pitchFamily="34" charset="0"/>
            </a:endParaRPr>
          </a:p>
          <a:p>
            <a:endParaRPr lang="en-US" sz="2000" kern="1200">
              <a:latin typeface="Calibri" pitchFamily="34" charset="0"/>
              <a:cs typeface="Calibri"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noChangeArrowheads="1"/>
          </p:cNvSpPr>
          <p:nvPr>
            <p:ph type="title" idx="4294967295"/>
            <p:custDataLst>
              <p:tags r:id="rId1"/>
            </p:custDataLst>
          </p:nvPr>
        </p:nvSpPr>
        <p:spPr>
          <a:xfrm>
            <a:off x="0" y="609600"/>
            <a:ext cx="7772400" cy="762000"/>
          </a:xfrm>
          <a:ln/>
        </p:spPr>
        <p:txBody>
          <a:bodyPr/>
          <a:lstStyle/>
          <a:p>
            <a:r>
              <a:rPr lang="en-US" sz="3600" smtClean="0">
                <a:solidFill>
                  <a:srgbClr val="FFC000"/>
                </a:solidFill>
                <a:latin typeface="Calibri" pitchFamily="34" charset="0"/>
                <a:cs typeface="Calibri" pitchFamily="34" charset="0"/>
              </a:rPr>
              <a:t>The role of nitric oxide</a:t>
            </a:r>
          </a:p>
        </p:txBody>
      </p:sp>
      <p:sp>
        <p:nvSpPr>
          <p:cNvPr id="3" name="Content Placeholder 2"/>
          <p:cNvSpPr>
            <a:spLocks noGrp="1"/>
          </p:cNvSpPr>
          <p:nvPr>
            <p:ph idx="4294967295"/>
            <p:custDataLst>
              <p:tags r:id="rId2"/>
            </p:custDataLst>
          </p:nvPr>
        </p:nvSpPr>
        <p:spPr>
          <a:xfrm>
            <a:off x="0" y="1828800"/>
            <a:ext cx="8077200" cy="4114800"/>
          </a:xfrm>
          <a:prstGeom prst="rect">
            <a:avLst/>
          </a:prstGeom>
          <a:ln cap="flat" algn="ctr">
            <a:round/>
            <a:headEnd type="none" w="med" len="med"/>
            <a:tailEnd type="none" w="med" len="med"/>
          </a:ln>
        </p:spPr>
        <p:txBody>
          <a:bodyPr/>
          <a:lstStyle/>
          <a:p>
            <a:r>
              <a:rPr lang="en-US" sz="24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Potent vasodilator</a:t>
            </a:r>
          </a:p>
          <a:p>
            <a:r>
              <a:rPr lang="en-US" sz="24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Inhibitor of platelet activation</a:t>
            </a:r>
            <a:endParaRPr lang="en-US" sz="2400" b="0" kern="1200">
              <a:latin typeface="Calibri" pitchFamily="34" charset="0"/>
              <a:cs typeface="Calibri" pitchFamily="34" charset="0"/>
            </a:endParaRPr>
          </a:p>
          <a:p>
            <a:r>
              <a:rPr lang="en-US" sz="24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Possesses anti-proliferative properties</a:t>
            </a:r>
          </a:p>
          <a:p>
            <a:r>
              <a:rPr lang="en-US" sz="24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Vasodilatory effect is mediated by cGMP</a:t>
            </a:r>
            <a:endParaRPr lang="en-US" sz="2400" b="0" kern="1200">
              <a:latin typeface="Calibri" pitchFamily="34" charset="0"/>
              <a:cs typeface="Calibri" pitchFamily="34" charset="0"/>
            </a:endParaRPr>
          </a:p>
          <a:p>
            <a:r>
              <a:rPr lang="en-US" sz="24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Rapidly degraded by phosphodiesterases (PDEs-5)</a:t>
            </a:r>
          </a:p>
          <a:p>
            <a:pPr marL="0" indent="0">
              <a:buFontTx/>
              <a:buNone/>
            </a:pPr>
            <a:endParaRPr lang="en-US" sz="2400" b="0" kern="1200">
              <a:latin typeface="Calibri" pitchFamily="34" charset="0"/>
              <a:cs typeface="Calibri" pitchFamily="34" charset="0"/>
            </a:endParaRPr>
          </a:p>
          <a:p>
            <a:pPr marL="0" indent="0">
              <a:buFontTx/>
              <a:buNone/>
            </a:pPr>
            <a:r>
              <a:rPr lang="en-US" sz="2400" b="0" i="1"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Decreased endothelial NOS (</a:t>
            </a:r>
            <a:r>
              <a:rPr lang="en-US" sz="2400" b="0" i="1" kern="1200">
                <a:ln w="9525" cap="flat" cmpd="sng" algn="ctr">
                  <a:noFill/>
                  <a:prstDash val="solid"/>
                  <a:round/>
                  <a:headEnd type="none" w="med" len="med"/>
                  <a:tailEnd type="none" w="med" len="med"/>
                </a:ln>
                <a:solidFill>
                  <a:srgbClr val="FFFF00"/>
                </a:solidFill>
                <a:latin typeface="Calibri" pitchFamily="34" charset="0"/>
                <a:cs typeface="Calibri" pitchFamily="34" charset="0"/>
                <a:sym typeface="Wingdings"/>
              </a:rPr>
              <a:t>NOS3</a:t>
            </a:r>
            <a:r>
              <a:rPr lang="en-US" sz="2400" b="0" i="1"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 has been observed in PAH patients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noChangeArrowheads="1"/>
          </p:cNvSpPr>
          <p:nvPr>
            <p:ph type="title" idx="4294967295"/>
            <p:custDataLst>
              <p:tags r:id="rId1"/>
            </p:custDataLst>
          </p:nvPr>
        </p:nvSpPr>
        <p:spPr>
          <a:xfrm>
            <a:off x="0" y="533400"/>
            <a:ext cx="7772400" cy="762000"/>
          </a:xfrm>
          <a:ln/>
        </p:spPr>
        <p:txBody>
          <a:bodyPr/>
          <a:lstStyle/>
          <a:p>
            <a:r>
              <a:rPr lang="en-US" sz="3600" smtClean="0">
                <a:solidFill>
                  <a:srgbClr val="FFC000"/>
                </a:solidFill>
                <a:latin typeface="Calibri" pitchFamily="34" charset="0"/>
                <a:cs typeface="Calibri" pitchFamily="34" charset="0"/>
              </a:rPr>
              <a:t>Vasoactive intestinal peptide (VIP)</a:t>
            </a:r>
          </a:p>
        </p:txBody>
      </p:sp>
      <p:sp>
        <p:nvSpPr>
          <p:cNvPr id="46083" name="Content Placeholder 2"/>
          <p:cNvSpPr>
            <a:spLocks noGrp="1" noChangeArrowheads="1"/>
          </p:cNvSpPr>
          <p:nvPr>
            <p:ph idx="4294967295"/>
            <p:custDataLst>
              <p:tags r:id="rId2"/>
            </p:custDataLst>
          </p:nvPr>
        </p:nvSpPr>
        <p:spPr>
          <a:xfrm>
            <a:off x="990600" y="1752600"/>
            <a:ext cx="8153400" cy="4114800"/>
          </a:xfrm>
          <a:ln/>
        </p:spPr>
        <p:txBody>
          <a:bodyPr/>
          <a:lstStyle/>
          <a:p>
            <a:r>
              <a:rPr lang="en-US" sz="2400" b="0" smtClean="0">
                <a:latin typeface="Calibri" pitchFamily="34" charset="0"/>
                <a:cs typeface="Calibri" pitchFamily="34" charset="0"/>
              </a:rPr>
              <a:t>A member of glucagon-growth hormone-releasing superfamily</a:t>
            </a:r>
          </a:p>
          <a:p>
            <a:r>
              <a:rPr lang="en-US" sz="2400" b="0" smtClean="0">
                <a:latin typeface="Calibri" pitchFamily="34" charset="0"/>
                <a:cs typeface="Calibri" pitchFamily="34" charset="0"/>
              </a:rPr>
              <a:t>Pharmacologic profile similar to prostacyclins.</a:t>
            </a:r>
          </a:p>
          <a:p>
            <a:r>
              <a:rPr lang="en-US" sz="2400" b="0" smtClean="0">
                <a:latin typeface="Calibri" pitchFamily="34" charset="0"/>
                <a:cs typeface="Calibri" pitchFamily="34" charset="0"/>
              </a:rPr>
              <a:t>Serum and lung tissue VIP levels decreases in PAH results in</a:t>
            </a:r>
          </a:p>
          <a:p>
            <a:pPr lvl="1">
              <a:buFont typeface="Wingdings" charset="2"/>
              <a:buChar char="Ø"/>
            </a:pPr>
            <a:r>
              <a:rPr lang="en-US" sz="2000" b="0" smtClean="0">
                <a:latin typeface="Calibri" pitchFamily="34" charset="0"/>
                <a:cs typeface="Calibri" pitchFamily="34" charset="0"/>
              </a:rPr>
              <a:t>platelet activation, and </a:t>
            </a:r>
          </a:p>
          <a:p>
            <a:pPr lvl="1">
              <a:buFont typeface="Wingdings" charset="2"/>
              <a:buChar char="Ø"/>
            </a:pPr>
            <a:r>
              <a:rPr lang="en-US" sz="2000" b="0" smtClean="0">
                <a:latin typeface="Calibri" pitchFamily="34" charset="0"/>
                <a:cs typeface="Calibri" pitchFamily="34" charset="0"/>
              </a:rPr>
              <a:t>PASMC proliferation.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85720" y="2438401"/>
            <a:ext cx="8858280" cy="1752600"/>
          </a:xfrm>
        </p:spPr>
        <p:txBody>
          <a:bodyPr/>
          <a:lstStyle/>
          <a:p>
            <a:pPr>
              <a:buNone/>
            </a:pPr>
            <a:r>
              <a:rPr lang="en-US" b="1" dirty="0" smtClean="0">
                <a:solidFill>
                  <a:srgbClr val="FFFF00"/>
                </a:solidFill>
              </a:rPr>
              <a:t> CAUSES OF PULMONARY HYPERTENSION</a:t>
            </a:r>
            <a:endParaRPr lang="en-IN" b="1" dirty="0">
              <a:solidFill>
                <a:srgbClr val="FFFF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99330" name="Picture 2"/>
          <p:cNvPicPr>
            <a:picLocks noGrp="1" noChangeAspect="1" noChangeArrowheads="1"/>
          </p:cNvPicPr>
          <p:nvPr>
            <p:ph idx="1"/>
          </p:nvPr>
        </p:nvPicPr>
        <p:blipFill>
          <a:blip r:embed="rId2"/>
          <a:srcRect/>
          <a:stretch>
            <a:fillRect/>
          </a:stretch>
        </p:blipFill>
        <p:spPr bwMode="auto">
          <a:xfrm>
            <a:off x="428596" y="357166"/>
            <a:ext cx="8286808" cy="6215106"/>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r>
              <a:rPr lang="en-US" dirty="0" smtClean="0"/>
              <a:t>1)       PVR</a:t>
            </a:r>
          </a:p>
          <a:p>
            <a:r>
              <a:rPr lang="en-US" dirty="0" smtClean="0"/>
              <a:t>2)        LAP</a:t>
            </a:r>
          </a:p>
          <a:p>
            <a:r>
              <a:rPr lang="en-US" dirty="0" smtClean="0"/>
              <a:t>3)       PVR</a:t>
            </a:r>
          </a:p>
          <a:p>
            <a:r>
              <a:rPr lang="en-US" dirty="0" smtClean="0"/>
              <a:t>4)        PVR</a:t>
            </a:r>
          </a:p>
          <a:p>
            <a:r>
              <a:rPr lang="en-US" dirty="0" smtClean="0"/>
              <a:t>5)   ?</a:t>
            </a:r>
            <a:endParaRPr lang="en-US" dirty="0" smtClean="0"/>
          </a:p>
        </p:txBody>
      </p:sp>
      <p:sp>
        <p:nvSpPr>
          <p:cNvPr id="4" name="Down Arrow 3"/>
          <p:cNvSpPr/>
          <p:nvPr/>
        </p:nvSpPr>
        <p:spPr>
          <a:xfrm flipV="1">
            <a:off x="1643042" y="2071678"/>
            <a:ext cx="533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Down Arrow 4"/>
          <p:cNvSpPr/>
          <p:nvPr/>
        </p:nvSpPr>
        <p:spPr>
          <a:xfrm flipV="1">
            <a:off x="1643042" y="2643182"/>
            <a:ext cx="533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Down Arrow 5"/>
          <p:cNvSpPr/>
          <p:nvPr/>
        </p:nvSpPr>
        <p:spPr>
          <a:xfrm flipV="1">
            <a:off x="1571604" y="3214686"/>
            <a:ext cx="533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own Arrow 6"/>
          <p:cNvSpPr/>
          <p:nvPr/>
        </p:nvSpPr>
        <p:spPr>
          <a:xfrm flipV="1">
            <a:off x="1643042" y="3786190"/>
            <a:ext cx="533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t>Same disease can cause PH by different mechanisms</a:t>
            </a:r>
          </a:p>
          <a:p>
            <a:pPr>
              <a:buNone/>
            </a:pPr>
            <a:r>
              <a:rPr lang="en-US" dirty="0" smtClean="0"/>
              <a:t> </a:t>
            </a:r>
            <a:r>
              <a:rPr lang="en-US" dirty="0" smtClean="0"/>
              <a:t> </a:t>
            </a:r>
            <a:r>
              <a:rPr lang="en-US" dirty="0" err="1" smtClean="0"/>
              <a:t>Eg</a:t>
            </a:r>
            <a:r>
              <a:rPr lang="en-US" dirty="0" smtClean="0"/>
              <a:t> – SCLERODERMA </a:t>
            </a:r>
          </a:p>
          <a:p>
            <a:pPr>
              <a:buNone/>
            </a:pPr>
            <a:r>
              <a:rPr lang="en-US" dirty="0" smtClean="0"/>
              <a:t> </a:t>
            </a:r>
            <a:r>
              <a:rPr lang="en-US" dirty="0" smtClean="0"/>
              <a:t>  1)</a:t>
            </a:r>
            <a:r>
              <a:rPr lang="en-US" dirty="0" err="1" smtClean="0"/>
              <a:t>Pul</a:t>
            </a:r>
            <a:r>
              <a:rPr lang="en-US" dirty="0" smtClean="0"/>
              <a:t> small vessel artery </a:t>
            </a:r>
            <a:r>
              <a:rPr lang="en-US" dirty="0" err="1" smtClean="0"/>
              <a:t>vasculopathy</a:t>
            </a:r>
            <a:r>
              <a:rPr lang="en-US" dirty="0" smtClean="0"/>
              <a:t> – Type 1</a:t>
            </a:r>
          </a:p>
          <a:p>
            <a:pPr>
              <a:buNone/>
            </a:pPr>
            <a:r>
              <a:rPr lang="en-US" dirty="0" smtClean="0"/>
              <a:t> </a:t>
            </a:r>
            <a:r>
              <a:rPr lang="en-US" dirty="0" smtClean="0"/>
              <a:t>  2)LV Fibrosis –DD- Inc LAP – Type 2</a:t>
            </a:r>
          </a:p>
          <a:p>
            <a:pPr>
              <a:buNone/>
            </a:pPr>
            <a:r>
              <a:rPr lang="en-US" dirty="0" smtClean="0"/>
              <a:t> </a:t>
            </a:r>
            <a:r>
              <a:rPr lang="en-US" dirty="0" smtClean="0"/>
              <a:t>  3) </a:t>
            </a:r>
            <a:r>
              <a:rPr lang="en-US" dirty="0" err="1" smtClean="0"/>
              <a:t>Pul</a:t>
            </a:r>
            <a:r>
              <a:rPr lang="en-US" dirty="0" smtClean="0"/>
              <a:t> Fibrosis – Type 3</a:t>
            </a:r>
          </a:p>
          <a:p>
            <a:pPr>
              <a:buNone/>
            </a:pPr>
            <a:r>
              <a:rPr lang="en-US" dirty="0" smtClean="0"/>
              <a:t> </a:t>
            </a:r>
            <a:r>
              <a:rPr lang="en-US" dirty="0" smtClean="0"/>
              <a:t>  4) APLA-DVT-PE –Type 4</a:t>
            </a:r>
            <a:endParaRPr lang="en-IN"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1"/>
          <p:cNvSpPr>
            <a:spLocks noGrp="1" noChangeArrowheads="1"/>
          </p:cNvSpPr>
          <p:nvPr>
            <p:ph type="title" idx="4294967295"/>
            <p:custDataLst>
              <p:tags r:id="rId1"/>
            </p:custDataLst>
          </p:nvPr>
        </p:nvSpPr>
        <p:spPr>
          <a:xfrm>
            <a:off x="61913" y="228600"/>
            <a:ext cx="9018587" cy="838200"/>
          </a:xfrm>
          <a:solidFill>
            <a:schemeClr val="accent1"/>
          </a:solidFill>
          <a:ln>
            <a:solidFill>
              <a:schemeClr val="accent1"/>
            </a:solidFill>
            <a:headEnd/>
            <a:tailEnd/>
          </a:ln>
        </p:spPr>
        <p:txBody>
          <a:bodyPr anchor="ctr"/>
          <a:lstStyle/>
          <a:p>
            <a:pPr algn="ctr"/>
            <a:r>
              <a:rPr lang="de-DE" sz="4400" smtClean="0">
                <a:solidFill>
                  <a:schemeClr val="tx1"/>
                </a:solidFill>
              </a:rPr>
              <a:t>Distribution of PH types</a:t>
            </a:r>
            <a:endParaRPr lang="de-DE" sz="4400" baseline="-25000" smtClean="0">
              <a:solidFill>
                <a:schemeClr val="tx1"/>
              </a:solidFill>
            </a:endParaRPr>
          </a:p>
        </p:txBody>
      </p:sp>
      <p:sp>
        <p:nvSpPr>
          <p:cNvPr id="5" name="Rechteck 4"/>
          <p:cNvSpPr/>
          <p:nvPr>
            <p:custDataLst>
              <p:tags r:id="rId2"/>
            </p:custDataLst>
          </p:nvPr>
        </p:nvSpPr>
        <p:spPr>
          <a:xfrm>
            <a:off x="61913" y="120650"/>
            <a:ext cx="9018587" cy="107950"/>
          </a:xfrm>
          <a:prstGeom prst="rect">
            <a:avLst/>
          </a:prstGeom>
          <a:solidFill>
            <a:srgbClr val="8ADFFF"/>
          </a:solidFill>
          <a:ln w="12700" cap="flat" cmpd="sng" algn="ctr">
            <a:noFill/>
            <a:prstDash val="solid"/>
            <a:round/>
            <a:headEnd type="none" w="med" len="med"/>
            <a:tailEnd type="none" w="med" len="med"/>
          </a:ln>
        </p:spPr>
        <p:txBody>
          <a:bodyPr anchor="ctr"/>
          <a:lstStyle/>
          <a:p>
            <a:pPr algn="ctr" fontAlgn="auto"/>
            <a:endParaRPr lang="de-DE">
              <a:solidFill>
                <a:prstClr val="white"/>
              </a:solidFill>
            </a:endParaRPr>
          </a:p>
        </p:txBody>
      </p:sp>
      <p:sp>
        <p:nvSpPr>
          <p:cNvPr id="6" name="Rechteck 5"/>
          <p:cNvSpPr/>
          <p:nvPr>
            <p:custDataLst>
              <p:tags r:id="rId3"/>
            </p:custDataLst>
          </p:nvPr>
        </p:nvSpPr>
        <p:spPr>
          <a:xfrm>
            <a:off x="60325" y="1066800"/>
            <a:ext cx="9018588" cy="152400"/>
          </a:xfrm>
          <a:prstGeom prst="rect">
            <a:avLst/>
          </a:prstGeom>
          <a:solidFill>
            <a:srgbClr val="808080"/>
          </a:solidFill>
          <a:ln w="12700" cap="flat" cmpd="sng" algn="ctr">
            <a:noFill/>
            <a:prstDash val="solid"/>
            <a:round/>
            <a:headEnd type="none" w="med" len="med"/>
            <a:tailEnd type="none" w="med" len="med"/>
          </a:ln>
        </p:spPr>
        <p:txBody>
          <a:bodyPr anchor="ctr"/>
          <a:lstStyle/>
          <a:p>
            <a:pPr algn="ctr" fontAlgn="auto"/>
            <a:endParaRPr lang="de-DE">
              <a:solidFill>
                <a:prstClr val="white"/>
              </a:solidFill>
            </a:endParaRPr>
          </a:p>
        </p:txBody>
      </p:sp>
      <p:sp>
        <p:nvSpPr>
          <p:cNvPr id="88" name="Rechteck 87"/>
          <p:cNvSpPr/>
          <p:nvPr>
            <p:custDataLst>
              <p:tags r:id="rId4"/>
            </p:custDataLst>
          </p:nvPr>
        </p:nvSpPr>
        <p:spPr>
          <a:xfrm>
            <a:off x="1574800" y="4673600"/>
            <a:ext cx="368300" cy="173038"/>
          </a:xfrm>
          <a:prstGeom prst="rect">
            <a:avLst/>
          </a:prstGeom>
          <a:solidFill>
            <a:srgbClr val="FFFFFF"/>
          </a:solidFill>
          <a:ln w="12700" cap="flat" cmpd="sng" algn="ctr">
            <a:solidFill>
              <a:srgbClr val="FFFFFF"/>
            </a:solidFill>
            <a:prstDash val="solid"/>
            <a:round/>
            <a:headEnd type="none" w="med" len="med"/>
            <a:tailEnd type="none" w="med" len="med"/>
          </a:ln>
        </p:spPr>
        <p:txBody>
          <a:bodyPr anchor="ctr"/>
          <a:lstStyle/>
          <a:p>
            <a:pPr algn="ctr" fontAlgn="auto"/>
            <a:endParaRPr lang="de-DE">
              <a:solidFill>
                <a:prstClr val="white"/>
              </a:solidFill>
            </a:endParaRPr>
          </a:p>
        </p:txBody>
      </p:sp>
      <p:pic>
        <p:nvPicPr>
          <p:cNvPr id="49158" name="Picture 6"/>
          <p:cNvPicPr>
            <a:picLocks noChangeAspect="1" noChangeArrowheads="1"/>
          </p:cNvPicPr>
          <p:nvPr>
            <p:custDataLst>
              <p:tags r:id="rId5"/>
            </p:custDataLst>
          </p:nvPr>
        </p:nvPicPr>
        <p:blipFill>
          <a:blip r:embed="rId10"/>
          <a:srcRect/>
          <a:stretch>
            <a:fillRect/>
          </a:stretch>
        </p:blipFill>
        <p:spPr bwMode="auto">
          <a:xfrm>
            <a:off x="381000" y="1371600"/>
            <a:ext cx="8058150" cy="4813300"/>
          </a:xfrm>
          <a:prstGeom prst="rect">
            <a:avLst/>
          </a:prstGeom>
          <a:noFill/>
          <a:ln w="9525" cap="flat" algn="ctr">
            <a:noFill/>
            <a:prstDash val="solid"/>
            <a:round/>
            <a:headEnd type="none" w="med" len="med"/>
            <a:tailEnd type="none" w="med" len="med"/>
          </a:ln>
        </p:spPr>
      </p:pic>
      <p:sp>
        <p:nvSpPr>
          <p:cNvPr id="49159" name="Textfeld 2"/>
          <p:cNvSpPr>
            <a:spLocks noChangeArrowheads="1"/>
          </p:cNvSpPr>
          <p:nvPr>
            <p:custDataLst>
              <p:tags r:id="rId6"/>
            </p:custDataLst>
          </p:nvPr>
        </p:nvSpPr>
        <p:spPr bwMode="auto">
          <a:xfrm>
            <a:off x="3352800" y="1143000"/>
            <a:ext cx="1447800" cy="646113"/>
          </a:xfrm>
          <a:prstGeom prst="rect">
            <a:avLst/>
          </a:prstGeom>
          <a:noFill/>
          <a:ln w="9525" algn="ctr">
            <a:noFill/>
            <a:miter lim="800000"/>
            <a:headEnd/>
            <a:tailEnd/>
          </a:ln>
        </p:spPr>
        <p:txBody>
          <a:bodyPr>
            <a:spAutoFit/>
          </a:bodyPr>
          <a:lstStyle/>
          <a:p>
            <a:pPr algn="ctr"/>
            <a:r>
              <a:rPr lang="de-DE" b="1">
                <a:solidFill>
                  <a:srgbClr val="000000"/>
                </a:solidFill>
              </a:rPr>
              <a:t>No Dx</a:t>
            </a:r>
          </a:p>
          <a:p>
            <a:pPr algn="ctr"/>
            <a:r>
              <a:rPr lang="de-DE" b="1">
                <a:solidFill>
                  <a:srgbClr val="000000"/>
                </a:solidFill>
              </a:rPr>
              <a:t>6.8%</a:t>
            </a:r>
            <a:endParaRPr lang="de-DE" sz="2000" b="1">
              <a:solidFill>
                <a:srgbClr val="000000"/>
              </a:solidFill>
            </a:endParaRPr>
          </a:p>
        </p:txBody>
      </p:sp>
      <p:sp>
        <p:nvSpPr>
          <p:cNvPr id="49160" name="TextBox 7"/>
          <p:cNvSpPr>
            <a:spLocks noChangeArrowheads="1"/>
          </p:cNvSpPr>
          <p:nvPr>
            <p:custDataLst>
              <p:tags r:id="rId7"/>
            </p:custDataLst>
          </p:nvPr>
        </p:nvSpPr>
        <p:spPr bwMode="auto">
          <a:xfrm>
            <a:off x="304800" y="6211888"/>
            <a:ext cx="8610600" cy="646112"/>
          </a:xfrm>
          <a:prstGeom prst="rect">
            <a:avLst/>
          </a:prstGeom>
          <a:noFill/>
          <a:ln w="9525" cap="flat" algn="ctr">
            <a:noFill/>
            <a:prstDash val="solid"/>
            <a:round/>
            <a:headEnd type="none" w="med" len="med"/>
            <a:tailEnd type="none" w="med" len="med"/>
          </a:ln>
        </p:spPr>
        <p:txBody>
          <a:bodyPr>
            <a:spAutoFit/>
          </a:bodyPr>
          <a:lstStyle/>
          <a:p>
            <a:r>
              <a:rPr lang="en-US" i="1">
                <a:solidFill>
                  <a:srgbClr val="000000"/>
                </a:solidFill>
              </a:rPr>
              <a:t>Gabbay E, PAH an uncommon cause of pulmonary Hhypertension :the Armadale echocardiography study. </a:t>
            </a:r>
            <a:r>
              <a:rPr lang="en-US" b="1" i="1">
                <a:solidFill>
                  <a:srgbClr val="000000"/>
                </a:solidFill>
              </a:rPr>
              <a:t>Am J Resp Crit Care Med 2007;175:A713</a:t>
            </a:r>
            <a:r>
              <a:rPr lang="en-US" i="1">
                <a:solidFill>
                  <a:srgbClr val="000000"/>
                </a:solidFill>
              </a:rPr>
              <a: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Content Placeholder 3"/>
          <p:cNvPicPr>
            <a:picLocks noGrp="1" noChangeAspect="1" noChangeArrowheads="1"/>
          </p:cNvPicPr>
          <p:nvPr>
            <p:ph idx="4294967295"/>
            <p:custDataLst>
              <p:tags r:id="rId1"/>
            </p:custDataLst>
          </p:nvPr>
        </p:nvPicPr>
        <p:blipFill>
          <a:blip r:embed="rId3"/>
          <a:srcRect l="29051" t="31239" r="29723" b="28484"/>
          <a:stretch>
            <a:fillRect/>
          </a:stretch>
        </p:blipFill>
        <p:spPr>
          <a:xfrm>
            <a:off x="357158" y="785794"/>
            <a:ext cx="8458200" cy="5624530"/>
          </a:xfr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448800" cy="1143000"/>
          </a:xfrm>
        </p:spPr>
        <p:txBody>
          <a:bodyPr>
            <a:normAutofit/>
          </a:bodyPr>
          <a:lstStyle/>
          <a:p>
            <a:r>
              <a:rPr lang="en-IN" sz="3200" dirty="0" smtClean="0"/>
              <a:t>“His </a:t>
            </a:r>
            <a:r>
              <a:rPr lang="en-IN" sz="3200" dirty="0" smtClean="0"/>
              <a:t>word was law. We didn’t always like it”.</a:t>
            </a:r>
            <a:endParaRPr lang="en-IN" sz="3200" dirty="0"/>
          </a:p>
        </p:txBody>
      </p:sp>
      <p:pic>
        <p:nvPicPr>
          <p:cNvPr id="6" name="Content Placeholder 5" descr="heartjnl-1998-December-80-6-612-F1.large.jpg"/>
          <p:cNvPicPr>
            <a:picLocks noGrp="1" noChangeAspect="1"/>
          </p:cNvPicPr>
          <p:nvPr>
            <p:ph idx="1"/>
          </p:nvPr>
        </p:nvPicPr>
        <p:blipFill>
          <a:blip r:embed="rId2"/>
          <a:stretch>
            <a:fillRect/>
          </a:stretch>
        </p:blipFill>
        <p:spPr>
          <a:xfrm>
            <a:off x="1643042" y="1571612"/>
            <a:ext cx="5286412" cy="4286280"/>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noChangeArrowheads="1"/>
          </p:cNvSpPr>
          <p:nvPr>
            <p:ph type="title" idx="4294967295"/>
            <p:custDataLst>
              <p:tags r:id="rId1"/>
            </p:custDataLst>
          </p:nvPr>
        </p:nvSpPr>
        <p:spPr>
          <a:xfrm>
            <a:off x="0" y="228600"/>
            <a:ext cx="7772400" cy="1143000"/>
          </a:xfrm>
          <a:ln/>
        </p:spPr>
        <p:txBody>
          <a:bodyPr/>
          <a:lstStyle/>
          <a:p>
            <a:r>
              <a:rPr lang="en-US" sz="3600" b="0" smtClean="0">
                <a:solidFill>
                  <a:srgbClr val="FFC000"/>
                </a:solidFill>
                <a:latin typeface="Calibri" pitchFamily="34" charset="0"/>
                <a:cs typeface="Calibri" pitchFamily="34" charset="0"/>
              </a:rPr>
              <a:t>Mean PAP in patients with different causes of pulmonary hypertension (PH)</a:t>
            </a:r>
          </a:p>
        </p:txBody>
      </p:sp>
      <p:pic>
        <p:nvPicPr>
          <p:cNvPr id="50179" name="Picture 2"/>
          <p:cNvPicPr>
            <a:picLocks noChangeAspect="1" noChangeArrowheads="1"/>
          </p:cNvPicPr>
          <p:nvPr>
            <p:custDataLst>
              <p:tags r:id="rId2"/>
            </p:custDataLst>
          </p:nvPr>
        </p:nvPicPr>
        <p:blipFill>
          <a:blip r:embed="rId5"/>
          <a:srcRect l="35770" t="36548" r="31917" b="27411"/>
          <a:stretch>
            <a:fillRect/>
          </a:stretch>
        </p:blipFill>
        <p:spPr bwMode="auto">
          <a:xfrm>
            <a:off x="838200" y="1600200"/>
            <a:ext cx="7467600" cy="4800600"/>
          </a:xfrm>
          <a:prstGeom prst="rect">
            <a:avLst/>
          </a:prstGeom>
          <a:noFill/>
          <a:ln w="9525" algn="ctr">
            <a:noFill/>
            <a:miter lim="800000"/>
            <a:headEnd/>
            <a:tailEnd/>
          </a:ln>
        </p:spPr>
      </p:pic>
      <p:sp>
        <p:nvSpPr>
          <p:cNvPr id="4" name="Oval 3"/>
          <p:cNvSpPr/>
          <p:nvPr>
            <p:custDataLst>
              <p:tags r:id="rId3"/>
            </p:custDataLst>
          </p:nvPr>
        </p:nvSpPr>
        <p:spPr>
          <a:xfrm>
            <a:off x="5181600" y="4038600"/>
            <a:ext cx="2286000" cy="2057400"/>
          </a:xfrm>
          <a:prstGeom prst="ellipse">
            <a:avLst/>
          </a:prstGeom>
          <a:noFill/>
          <a:ln w="25400" cap="flat" cmpd="sng" algn="ctr">
            <a:solidFill>
              <a:srgbClr val="FF0000"/>
            </a:solidFill>
            <a:prstDash val="solid"/>
            <a:round/>
            <a:headEnd type="none" w="med" len="med"/>
            <a:tailEnd type="none" w="med" len="med"/>
          </a:ln>
        </p:spPr>
        <p:txBody>
          <a:bodyPr anchor="ctr"/>
          <a:lstStyle/>
          <a:p>
            <a:pPr algn="ctr" fontAlgn="auto"/>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2" name="Group 2"/>
          <p:cNvGrpSpPr>
            <a:grpSpLocks/>
          </p:cNvGrpSpPr>
          <p:nvPr/>
        </p:nvGrpSpPr>
        <p:grpSpPr bwMode="auto">
          <a:xfrm>
            <a:off x="1957388" y="1406525"/>
            <a:ext cx="5905500" cy="4240213"/>
            <a:chOff x="953" y="723"/>
            <a:chExt cx="4185" cy="2671"/>
          </a:xfrm>
        </p:grpSpPr>
        <p:sp>
          <p:nvSpPr>
            <p:cNvPr id="51203" name="Line 3"/>
            <p:cNvSpPr>
              <a:spLocks noChangeShapeType="1"/>
            </p:cNvSpPr>
            <p:nvPr>
              <p:custDataLst>
                <p:tags r:id="rId63"/>
              </p:custDataLst>
            </p:nvPr>
          </p:nvSpPr>
          <p:spPr bwMode="auto">
            <a:xfrm flipV="1">
              <a:off x="1005" y="723"/>
              <a:ext cx="1" cy="2641"/>
            </a:xfrm>
            <a:prstGeom prst="line">
              <a:avLst/>
            </a:prstGeom>
            <a:noFill/>
            <a:ln w="19050" algn="ctr">
              <a:solidFill>
                <a:srgbClr val="FFFFFF"/>
              </a:solidFill>
              <a:round/>
              <a:headEnd/>
              <a:tailEnd/>
            </a:ln>
          </p:spPr>
          <p:txBody>
            <a:bodyPr/>
            <a:lstStyle/>
            <a:p>
              <a:endParaRPr lang="en-US">
                <a:solidFill>
                  <a:schemeClr val="bg1"/>
                </a:solidFill>
              </a:endParaRPr>
            </a:p>
          </p:txBody>
        </p:sp>
        <p:sp>
          <p:nvSpPr>
            <p:cNvPr id="51204" name="Line 4"/>
            <p:cNvSpPr>
              <a:spLocks noChangeShapeType="1"/>
            </p:cNvSpPr>
            <p:nvPr>
              <p:custDataLst>
                <p:tags r:id="rId64"/>
              </p:custDataLst>
            </p:nvPr>
          </p:nvSpPr>
          <p:spPr bwMode="auto">
            <a:xfrm flipH="1">
              <a:off x="953" y="3364"/>
              <a:ext cx="52" cy="1"/>
            </a:xfrm>
            <a:prstGeom prst="line">
              <a:avLst/>
            </a:prstGeom>
            <a:noFill/>
            <a:ln w="19050" algn="ctr">
              <a:solidFill>
                <a:srgbClr val="FFFFFF"/>
              </a:solidFill>
              <a:round/>
              <a:headEnd/>
              <a:tailEnd/>
            </a:ln>
          </p:spPr>
          <p:txBody>
            <a:bodyPr/>
            <a:lstStyle/>
            <a:p>
              <a:endParaRPr lang="en-US">
                <a:solidFill>
                  <a:schemeClr val="bg1"/>
                </a:solidFill>
              </a:endParaRPr>
            </a:p>
          </p:txBody>
        </p:sp>
        <p:sp>
          <p:nvSpPr>
            <p:cNvPr id="51205" name="Line 5"/>
            <p:cNvSpPr>
              <a:spLocks noChangeShapeType="1"/>
            </p:cNvSpPr>
            <p:nvPr>
              <p:custDataLst>
                <p:tags r:id="rId65"/>
              </p:custDataLst>
            </p:nvPr>
          </p:nvSpPr>
          <p:spPr bwMode="auto">
            <a:xfrm flipH="1">
              <a:off x="953" y="3103"/>
              <a:ext cx="52" cy="1"/>
            </a:xfrm>
            <a:prstGeom prst="line">
              <a:avLst/>
            </a:prstGeom>
            <a:noFill/>
            <a:ln w="19050" algn="ctr">
              <a:solidFill>
                <a:srgbClr val="FFFFFF"/>
              </a:solidFill>
              <a:round/>
              <a:headEnd/>
              <a:tailEnd/>
            </a:ln>
          </p:spPr>
          <p:txBody>
            <a:bodyPr/>
            <a:lstStyle/>
            <a:p>
              <a:endParaRPr lang="en-US">
                <a:solidFill>
                  <a:schemeClr val="bg1"/>
                </a:solidFill>
              </a:endParaRPr>
            </a:p>
          </p:txBody>
        </p:sp>
        <p:sp>
          <p:nvSpPr>
            <p:cNvPr id="51206" name="Line 6"/>
            <p:cNvSpPr>
              <a:spLocks noChangeShapeType="1"/>
            </p:cNvSpPr>
            <p:nvPr>
              <p:custDataLst>
                <p:tags r:id="rId66"/>
              </p:custDataLst>
            </p:nvPr>
          </p:nvSpPr>
          <p:spPr bwMode="auto">
            <a:xfrm flipH="1">
              <a:off x="953" y="2836"/>
              <a:ext cx="52" cy="1"/>
            </a:xfrm>
            <a:prstGeom prst="line">
              <a:avLst/>
            </a:prstGeom>
            <a:noFill/>
            <a:ln w="19050" algn="ctr">
              <a:solidFill>
                <a:srgbClr val="FFFFFF"/>
              </a:solidFill>
              <a:round/>
              <a:headEnd/>
              <a:tailEnd/>
            </a:ln>
          </p:spPr>
          <p:txBody>
            <a:bodyPr/>
            <a:lstStyle/>
            <a:p>
              <a:endParaRPr lang="en-US">
                <a:solidFill>
                  <a:schemeClr val="bg1"/>
                </a:solidFill>
              </a:endParaRPr>
            </a:p>
          </p:txBody>
        </p:sp>
        <p:sp>
          <p:nvSpPr>
            <p:cNvPr id="51207" name="Line 7"/>
            <p:cNvSpPr>
              <a:spLocks noChangeShapeType="1"/>
            </p:cNvSpPr>
            <p:nvPr>
              <p:custDataLst>
                <p:tags r:id="rId67"/>
              </p:custDataLst>
            </p:nvPr>
          </p:nvSpPr>
          <p:spPr bwMode="auto">
            <a:xfrm flipH="1">
              <a:off x="953" y="2575"/>
              <a:ext cx="52" cy="1"/>
            </a:xfrm>
            <a:prstGeom prst="line">
              <a:avLst/>
            </a:prstGeom>
            <a:noFill/>
            <a:ln w="19050" algn="ctr">
              <a:solidFill>
                <a:srgbClr val="FFFFFF"/>
              </a:solidFill>
              <a:round/>
              <a:headEnd/>
              <a:tailEnd/>
            </a:ln>
          </p:spPr>
          <p:txBody>
            <a:bodyPr/>
            <a:lstStyle/>
            <a:p>
              <a:endParaRPr lang="en-US">
                <a:solidFill>
                  <a:schemeClr val="bg1"/>
                </a:solidFill>
              </a:endParaRPr>
            </a:p>
          </p:txBody>
        </p:sp>
        <p:sp>
          <p:nvSpPr>
            <p:cNvPr id="51208" name="Line 8"/>
            <p:cNvSpPr>
              <a:spLocks noChangeShapeType="1"/>
            </p:cNvSpPr>
            <p:nvPr>
              <p:custDataLst>
                <p:tags r:id="rId68"/>
              </p:custDataLst>
            </p:nvPr>
          </p:nvSpPr>
          <p:spPr bwMode="auto">
            <a:xfrm flipH="1">
              <a:off x="953" y="2308"/>
              <a:ext cx="52" cy="1"/>
            </a:xfrm>
            <a:prstGeom prst="line">
              <a:avLst/>
            </a:prstGeom>
            <a:noFill/>
            <a:ln w="19050" algn="ctr">
              <a:solidFill>
                <a:srgbClr val="FFFFFF"/>
              </a:solidFill>
              <a:round/>
              <a:headEnd/>
              <a:tailEnd/>
            </a:ln>
          </p:spPr>
          <p:txBody>
            <a:bodyPr/>
            <a:lstStyle/>
            <a:p>
              <a:endParaRPr lang="en-US">
                <a:solidFill>
                  <a:schemeClr val="bg1"/>
                </a:solidFill>
              </a:endParaRPr>
            </a:p>
          </p:txBody>
        </p:sp>
        <p:sp>
          <p:nvSpPr>
            <p:cNvPr id="51209" name="Line 9"/>
            <p:cNvSpPr>
              <a:spLocks noChangeShapeType="1"/>
            </p:cNvSpPr>
            <p:nvPr>
              <p:custDataLst>
                <p:tags r:id="rId69"/>
              </p:custDataLst>
            </p:nvPr>
          </p:nvSpPr>
          <p:spPr bwMode="auto">
            <a:xfrm flipH="1">
              <a:off x="953" y="2047"/>
              <a:ext cx="52" cy="1"/>
            </a:xfrm>
            <a:prstGeom prst="line">
              <a:avLst/>
            </a:prstGeom>
            <a:noFill/>
            <a:ln w="19050" algn="ctr">
              <a:solidFill>
                <a:srgbClr val="FFFFFF"/>
              </a:solidFill>
              <a:round/>
              <a:headEnd/>
              <a:tailEnd/>
            </a:ln>
          </p:spPr>
          <p:txBody>
            <a:bodyPr/>
            <a:lstStyle/>
            <a:p>
              <a:endParaRPr lang="en-US">
                <a:solidFill>
                  <a:schemeClr val="bg1"/>
                </a:solidFill>
              </a:endParaRPr>
            </a:p>
          </p:txBody>
        </p:sp>
        <p:sp>
          <p:nvSpPr>
            <p:cNvPr id="51210" name="Line 10"/>
            <p:cNvSpPr>
              <a:spLocks noChangeShapeType="1"/>
            </p:cNvSpPr>
            <p:nvPr>
              <p:custDataLst>
                <p:tags r:id="rId70"/>
              </p:custDataLst>
            </p:nvPr>
          </p:nvSpPr>
          <p:spPr bwMode="auto">
            <a:xfrm flipH="1">
              <a:off x="953" y="1779"/>
              <a:ext cx="52" cy="1"/>
            </a:xfrm>
            <a:prstGeom prst="line">
              <a:avLst/>
            </a:prstGeom>
            <a:noFill/>
            <a:ln w="19050" algn="ctr">
              <a:solidFill>
                <a:srgbClr val="FFFFFF"/>
              </a:solidFill>
              <a:round/>
              <a:headEnd/>
              <a:tailEnd/>
            </a:ln>
          </p:spPr>
          <p:txBody>
            <a:bodyPr/>
            <a:lstStyle/>
            <a:p>
              <a:endParaRPr lang="en-US">
                <a:solidFill>
                  <a:schemeClr val="bg1"/>
                </a:solidFill>
              </a:endParaRPr>
            </a:p>
          </p:txBody>
        </p:sp>
        <p:sp>
          <p:nvSpPr>
            <p:cNvPr id="51211" name="Line 11"/>
            <p:cNvSpPr>
              <a:spLocks noChangeShapeType="1"/>
            </p:cNvSpPr>
            <p:nvPr>
              <p:custDataLst>
                <p:tags r:id="rId71"/>
              </p:custDataLst>
            </p:nvPr>
          </p:nvSpPr>
          <p:spPr bwMode="auto">
            <a:xfrm flipH="1">
              <a:off x="953" y="1518"/>
              <a:ext cx="52" cy="1"/>
            </a:xfrm>
            <a:prstGeom prst="line">
              <a:avLst/>
            </a:prstGeom>
            <a:noFill/>
            <a:ln w="19050" algn="ctr">
              <a:solidFill>
                <a:srgbClr val="FFFFFF"/>
              </a:solidFill>
              <a:round/>
              <a:headEnd/>
              <a:tailEnd/>
            </a:ln>
          </p:spPr>
          <p:txBody>
            <a:bodyPr/>
            <a:lstStyle/>
            <a:p>
              <a:endParaRPr lang="en-US">
                <a:solidFill>
                  <a:schemeClr val="bg1"/>
                </a:solidFill>
              </a:endParaRPr>
            </a:p>
          </p:txBody>
        </p:sp>
        <p:sp>
          <p:nvSpPr>
            <p:cNvPr id="51212" name="Line 12"/>
            <p:cNvSpPr>
              <a:spLocks noChangeShapeType="1"/>
            </p:cNvSpPr>
            <p:nvPr>
              <p:custDataLst>
                <p:tags r:id="rId72"/>
              </p:custDataLst>
            </p:nvPr>
          </p:nvSpPr>
          <p:spPr bwMode="auto">
            <a:xfrm flipH="1">
              <a:off x="953" y="1251"/>
              <a:ext cx="52" cy="1"/>
            </a:xfrm>
            <a:prstGeom prst="line">
              <a:avLst/>
            </a:prstGeom>
            <a:noFill/>
            <a:ln w="19050" algn="ctr">
              <a:solidFill>
                <a:srgbClr val="FFFFFF"/>
              </a:solidFill>
              <a:round/>
              <a:headEnd/>
              <a:tailEnd/>
            </a:ln>
          </p:spPr>
          <p:txBody>
            <a:bodyPr/>
            <a:lstStyle/>
            <a:p>
              <a:endParaRPr lang="en-US">
                <a:solidFill>
                  <a:schemeClr val="bg1"/>
                </a:solidFill>
              </a:endParaRPr>
            </a:p>
          </p:txBody>
        </p:sp>
        <p:sp>
          <p:nvSpPr>
            <p:cNvPr id="51213" name="Line 13"/>
            <p:cNvSpPr>
              <a:spLocks noChangeShapeType="1"/>
            </p:cNvSpPr>
            <p:nvPr>
              <p:custDataLst>
                <p:tags r:id="rId73"/>
              </p:custDataLst>
            </p:nvPr>
          </p:nvSpPr>
          <p:spPr bwMode="auto">
            <a:xfrm flipH="1">
              <a:off x="953" y="990"/>
              <a:ext cx="52" cy="1"/>
            </a:xfrm>
            <a:prstGeom prst="line">
              <a:avLst/>
            </a:prstGeom>
            <a:noFill/>
            <a:ln w="19050" algn="ctr">
              <a:solidFill>
                <a:srgbClr val="FFFFFF"/>
              </a:solidFill>
              <a:round/>
              <a:headEnd/>
              <a:tailEnd/>
            </a:ln>
          </p:spPr>
          <p:txBody>
            <a:bodyPr/>
            <a:lstStyle/>
            <a:p>
              <a:endParaRPr lang="en-US">
                <a:solidFill>
                  <a:schemeClr val="bg1"/>
                </a:solidFill>
              </a:endParaRPr>
            </a:p>
          </p:txBody>
        </p:sp>
        <p:sp>
          <p:nvSpPr>
            <p:cNvPr id="51214" name="Line 14"/>
            <p:cNvSpPr>
              <a:spLocks noChangeShapeType="1"/>
            </p:cNvSpPr>
            <p:nvPr>
              <p:custDataLst>
                <p:tags r:id="rId74"/>
              </p:custDataLst>
            </p:nvPr>
          </p:nvSpPr>
          <p:spPr bwMode="auto">
            <a:xfrm flipH="1">
              <a:off x="953" y="723"/>
              <a:ext cx="52" cy="1"/>
            </a:xfrm>
            <a:prstGeom prst="line">
              <a:avLst/>
            </a:prstGeom>
            <a:noFill/>
            <a:ln w="19050" algn="ctr">
              <a:solidFill>
                <a:srgbClr val="FFFFFF"/>
              </a:solidFill>
              <a:round/>
              <a:headEnd/>
              <a:tailEnd/>
            </a:ln>
          </p:spPr>
          <p:txBody>
            <a:bodyPr/>
            <a:lstStyle/>
            <a:p>
              <a:endParaRPr lang="en-US">
                <a:solidFill>
                  <a:schemeClr val="bg1"/>
                </a:solidFill>
              </a:endParaRPr>
            </a:p>
          </p:txBody>
        </p:sp>
        <p:sp>
          <p:nvSpPr>
            <p:cNvPr id="51215" name="Freeform 15"/>
            <p:cNvSpPr>
              <a:spLocks/>
            </p:cNvSpPr>
            <p:nvPr>
              <p:custDataLst>
                <p:tags r:id="rId75"/>
              </p:custDataLst>
            </p:nvPr>
          </p:nvSpPr>
          <p:spPr bwMode="auto">
            <a:xfrm>
              <a:off x="1005" y="3364"/>
              <a:ext cx="4132" cy="30"/>
            </a:xfrm>
            <a:custGeom>
              <a:avLst/>
              <a:gdLst/>
              <a:ahLst/>
              <a:cxnLst>
                <a:cxn ang="0">
                  <a:pos x="4132" y="0"/>
                </a:cxn>
                <a:cxn ang="0">
                  <a:pos x="0" y="0"/>
                </a:cxn>
                <a:cxn ang="0">
                  <a:pos x="0" y="30"/>
                </a:cxn>
              </a:cxnLst>
              <a:rect l="0" t="0" r="r" b="b"/>
              <a:pathLst>
                <a:path w="4132" h="30">
                  <a:moveTo>
                    <a:pt x="4132" y="0"/>
                  </a:moveTo>
                  <a:lnTo>
                    <a:pt x="0" y="0"/>
                  </a:lnTo>
                  <a:lnTo>
                    <a:pt x="0" y="30"/>
                  </a:lnTo>
                </a:path>
              </a:pathLst>
            </a:custGeom>
            <a:noFill/>
            <a:ln w="19050" algn="ctr">
              <a:solidFill>
                <a:srgbClr val="FFFFFF"/>
              </a:solidFill>
              <a:round/>
              <a:headEnd/>
              <a:tailEnd/>
            </a:ln>
          </p:spPr>
          <p:txBody>
            <a:bodyPr/>
            <a:lstStyle/>
            <a:p>
              <a:endParaRPr lang="en-US">
                <a:solidFill>
                  <a:schemeClr val="bg1"/>
                </a:solidFill>
                <a:ea typeface="ＭＳ Ｐゴシック" pitchFamily="34" charset="-128"/>
              </a:endParaRPr>
            </a:p>
          </p:txBody>
        </p:sp>
        <p:sp>
          <p:nvSpPr>
            <p:cNvPr id="51216" name="Line 16"/>
            <p:cNvSpPr>
              <a:spLocks noChangeShapeType="1"/>
            </p:cNvSpPr>
            <p:nvPr>
              <p:custDataLst>
                <p:tags r:id="rId76"/>
              </p:custDataLst>
            </p:nvPr>
          </p:nvSpPr>
          <p:spPr bwMode="auto">
            <a:xfrm>
              <a:off x="1831" y="3364"/>
              <a:ext cx="1" cy="30"/>
            </a:xfrm>
            <a:prstGeom prst="line">
              <a:avLst/>
            </a:prstGeom>
            <a:noFill/>
            <a:ln w="19050" algn="ctr">
              <a:solidFill>
                <a:srgbClr val="FFFFFF"/>
              </a:solidFill>
              <a:round/>
              <a:headEnd/>
              <a:tailEnd/>
            </a:ln>
          </p:spPr>
          <p:txBody>
            <a:bodyPr/>
            <a:lstStyle/>
            <a:p>
              <a:endParaRPr lang="en-US">
                <a:solidFill>
                  <a:schemeClr val="bg1"/>
                </a:solidFill>
              </a:endParaRPr>
            </a:p>
          </p:txBody>
        </p:sp>
        <p:sp>
          <p:nvSpPr>
            <p:cNvPr id="51217" name="Line 17"/>
            <p:cNvSpPr>
              <a:spLocks noChangeShapeType="1"/>
            </p:cNvSpPr>
            <p:nvPr>
              <p:custDataLst>
                <p:tags r:id="rId77"/>
              </p:custDataLst>
            </p:nvPr>
          </p:nvSpPr>
          <p:spPr bwMode="auto">
            <a:xfrm>
              <a:off x="2658" y="3364"/>
              <a:ext cx="1" cy="30"/>
            </a:xfrm>
            <a:prstGeom prst="line">
              <a:avLst/>
            </a:prstGeom>
            <a:noFill/>
            <a:ln w="19050" algn="ctr">
              <a:solidFill>
                <a:srgbClr val="FFFFFF"/>
              </a:solidFill>
              <a:round/>
              <a:headEnd/>
              <a:tailEnd/>
            </a:ln>
          </p:spPr>
          <p:txBody>
            <a:bodyPr/>
            <a:lstStyle/>
            <a:p>
              <a:endParaRPr lang="en-US">
                <a:solidFill>
                  <a:schemeClr val="bg1"/>
                </a:solidFill>
              </a:endParaRPr>
            </a:p>
          </p:txBody>
        </p:sp>
        <p:sp>
          <p:nvSpPr>
            <p:cNvPr id="51218" name="Line 18"/>
            <p:cNvSpPr>
              <a:spLocks noChangeShapeType="1"/>
            </p:cNvSpPr>
            <p:nvPr>
              <p:custDataLst>
                <p:tags r:id="rId78"/>
              </p:custDataLst>
            </p:nvPr>
          </p:nvSpPr>
          <p:spPr bwMode="auto">
            <a:xfrm>
              <a:off x="3484" y="3364"/>
              <a:ext cx="1" cy="30"/>
            </a:xfrm>
            <a:prstGeom prst="line">
              <a:avLst/>
            </a:prstGeom>
            <a:noFill/>
            <a:ln w="19050" algn="ctr">
              <a:solidFill>
                <a:srgbClr val="FFFFFF"/>
              </a:solidFill>
              <a:round/>
              <a:headEnd/>
              <a:tailEnd/>
            </a:ln>
          </p:spPr>
          <p:txBody>
            <a:bodyPr/>
            <a:lstStyle/>
            <a:p>
              <a:endParaRPr lang="en-US">
                <a:solidFill>
                  <a:schemeClr val="bg1"/>
                </a:solidFill>
              </a:endParaRPr>
            </a:p>
          </p:txBody>
        </p:sp>
        <p:sp>
          <p:nvSpPr>
            <p:cNvPr id="51219" name="Line 19"/>
            <p:cNvSpPr>
              <a:spLocks noChangeShapeType="1"/>
            </p:cNvSpPr>
            <p:nvPr>
              <p:custDataLst>
                <p:tags r:id="rId79"/>
              </p:custDataLst>
            </p:nvPr>
          </p:nvSpPr>
          <p:spPr bwMode="auto">
            <a:xfrm>
              <a:off x="4311" y="3364"/>
              <a:ext cx="1" cy="30"/>
            </a:xfrm>
            <a:prstGeom prst="line">
              <a:avLst/>
            </a:prstGeom>
            <a:noFill/>
            <a:ln w="19050" algn="ctr">
              <a:solidFill>
                <a:srgbClr val="FFFFFF"/>
              </a:solidFill>
              <a:round/>
              <a:headEnd/>
              <a:tailEnd/>
            </a:ln>
          </p:spPr>
          <p:txBody>
            <a:bodyPr/>
            <a:lstStyle/>
            <a:p>
              <a:endParaRPr lang="en-US">
                <a:solidFill>
                  <a:schemeClr val="bg1"/>
                </a:solidFill>
              </a:endParaRPr>
            </a:p>
          </p:txBody>
        </p:sp>
        <p:sp>
          <p:nvSpPr>
            <p:cNvPr id="51220" name="Line 20"/>
            <p:cNvSpPr>
              <a:spLocks noChangeShapeType="1"/>
            </p:cNvSpPr>
            <p:nvPr>
              <p:custDataLst>
                <p:tags r:id="rId80"/>
              </p:custDataLst>
            </p:nvPr>
          </p:nvSpPr>
          <p:spPr bwMode="auto">
            <a:xfrm>
              <a:off x="5137" y="3364"/>
              <a:ext cx="1" cy="30"/>
            </a:xfrm>
            <a:prstGeom prst="line">
              <a:avLst/>
            </a:prstGeom>
            <a:noFill/>
            <a:ln w="19050" algn="ctr">
              <a:solidFill>
                <a:srgbClr val="FFFFFF"/>
              </a:solidFill>
              <a:round/>
              <a:headEnd/>
              <a:tailEnd/>
            </a:ln>
          </p:spPr>
          <p:txBody>
            <a:bodyPr/>
            <a:lstStyle/>
            <a:p>
              <a:endParaRPr lang="en-US">
                <a:solidFill>
                  <a:schemeClr val="bg1"/>
                </a:solidFill>
              </a:endParaRPr>
            </a:p>
          </p:txBody>
        </p:sp>
      </p:grpSp>
      <p:grpSp>
        <p:nvGrpSpPr>
          <p:cNvPr id="51221" name="Group 21"/>
          <p:cNvGrpSpPr>
            <a:grpSpLocks/>
          </p:cNvGrpSpPr>
          <p:nvPr/>
        </p:nvGrpSpPr>
        <p:grpSpPr bwMode="auto">
          <a:xfrm>
            <a:off x="3095625" y="1657350"/>
            <a:ext cx="4868863" cy="781050"/>
            <a:chOff x="1759" y="881"/>
            <a:chExt cx="3450" cy="492"/>
          </a:xfrm>
        </p:grpSpPr>
        <p:sp>
          <p:nvSpPr>
            <p:cNvPr id="51222" name="Line 22"/>
            <p:cNvSpPr>
              <a:spLocks noChangeShapeType="1"/>
            </p:cNvSpPr>
            <p:nvPr>
              <p:custDataLst>
                <p:tags r:id="rId56"/>
              </p:custDataLst>
            </p:nvPr>
          </p:nvSpPr>
          <p:spPr bwMode="auto">
            <a:xfrm flipH="1" flipV="1">
              <a:off x="1821" y="917"/>
              <a:ext cx="827" cy="103"/>
            </a:xfrm>
            <a:prstGeom prst="line">
              <a:avLst/>
            </a:prstGeom>
            <a:noFill/>
            <a:ln w="38100" algn="ctr">
              <a:solidFill>
                <a:srgbClr val="00FF00"/>
              </a:solidFill>
              <a:round/>
              <a:headEnd/>
              <a:tailEnd/>
            </a:ln>
          </p:spPr>
          <p:txBody>
            <a:bodyPr/>
            <a:lstStyle/>
            <a:p>
              <a:endParaRPr lang="en-US">
                <a:solidFill>
                  <a:schemeClr val="bg1"/>
                </a:solidFill>
              </a:endParaRPr>
            </a:p>
          </p:txBody>
        </p:sp>
        <p:sp>
          <p:nvSpPr>
            <p:cNvPr id="51223" name="Line 23"/>
            <p:cNvSpPr>
              <a:spLocks noChangeShapeType="1"/>
            </p:cNvSpPr>
            <p:nvPr>
              <p:custDataLst>
                <p:tags r:id="rId57"/>
              </p:custDataLst>
            </p:nvPr>
          </p:nvSpPr>
          <p:spPr bwMode="auto">
            <a:xfrm flipH="1" flipV="1">
              <a:off x="2648" y="1020"/>
              <a:ext cx="826" cy="304"/>
            </a:xfrm>
            <a:prstGeom prst="line">
              <a:avLst/>
            </a:prstGeom>
            <a:noFill/>
            <a:ln w="38100" algn="ctr">
              <a:solidFill>
                <a:srgbClr val="00FF00"/>
              </a:solidFill>
              <a:round/>
              <a:headEnd/>
              <a:tailEnd/>
            </a:ln>
          </p:spPr>
          <p:txBody>
            <a:bodyPr/>
            <a:lstStyle/>
            <a:p>
              <a:endParaRPr lang="en-US">
                <a:solidFill>
                  <a:schemeClr val="bg1"/>
                </a:solidFill>
              </a:endParaRPr>
            </a:p>
          </p:txBody>
        </p:sp>
        <p:sp>
          <p:nvSpPr>
            <p:cNvPr id="51224" name="Line 24"/>
            <p:cNvSpPr>
              <a:spLocks noChangeShapeType="1"/>
            </p:cNvSpPr>
            <p:nvPr>
              <p:custDataLst>
                <p:tags r:id="rId58"/>
              </p:custDataLst>
            </p:nvPr>
          </p:nvSpPr>
          <p:spPr bwMode="auto">
            <a:xfrm flipH="1">
              <a:off x="3474" y="1324"/>
              <a:ext cx="1653" cy="1"/>
            </a:xfrm>
            <a:prstGeom prst="line">
              <a:avLst/>
            </a:prstGeom>
            <a:noFill/>
            <a:ln w="38100" algn="ctr">
              <a:solidFill>
                <a:srgbClr val="00FF00"/>
              </a:solidFill>
              <a:round/>
              <a:headEnd/>
              <a:tailEnd/>
            </a:ln>
          </p:spPr>
          <p:txBody>
            <a:bodyPr/>
            <a:lstStyle/>
            <a:p>
              <a:endParaRPr lang="en-US">
                <a:solidFill>
                  <a:schemeClr val="bg1"/>
                </a:solidFill>
              </a:endParaRPr>
            </a:p>
          </p:txBody>
        </p:sp>
        <p:sp>
          <p:nvSpPr>
            <p:cNvPr id="51225" name="Freeform 25"/>
            <p:cNvSpPr>
              <a:spLocks/>
            </p:cNvSpPr>
            <p:nvPr>
              <p:custDataLst>
                <p:tags r:id="rId59"/>
              </p:custDataLst>
            </p:nvPr>
          </p:nvSpPr>
          <p:spPr bwMode="auto">
            <a:xfrm>
              <a:off x="1759" y="881"/>
              <a:ext cx="145" cy="85"/>
            </a:xfrm>
            <a:custGeom>
              <a:avLst/>
              <a:gdLst/>
              <a:ahLst/>
              <a:cxnLst>
                <a:cxn ang="0">
                  <a:pos x="72" y="0"/>
                </a:cxn>
                <a:cxn ang="0">
                  <a:pos x="145" y="42"/>
                </a:cxn>
                <a:cxn ang="0">
                  <a:pos x="72" y="85"/>
                </a:cxn>
                <a:cxn ang="0">
                  <a:pos x="0" y="42"/>
                </a:cxn>
                <a:cxn ang="0">
                  <a:pos x="72" y="0"/>
                </a:cxn>
              </a:cxnLst>
              <a:rect l="0" t="0" r="r" b="b"/>
              <a:pathLst>
                <a:path w="145" h="85">
                  <a:moveTo>
                    <a:pt x="72" y="0"/>
                  </a:moveTo>
                  <a:lnTo>
                    <a:pt x="145" y="42"/>
                  </a:lnTo>
                  <a:lnTo>
                    <a:pt x="72" y="85"/>
                  </a:lnTo>
                  <a:lnTo>
                    <a:pt x="0" y="42"/>
                  </a:lnTo>
                  <a:lnTo>
                    <a:pt x="72" y="0"/>
                  </a:lnTo>
                  <a:close/>
                </a:path>
              </a:pathLst>
            </a:custGeom>
            <a:solidFill>
              <a:srgbClr val="00FF00"/>
            </a:solidFill>
            <a:ln w="38100" algn="ctr">
              <a:solidFill>
                <a:srgbClr val="00FF00"/>
              </a:solidFill>
              <a:round/>
              <a:headEnd/>
              <a:tailEnd/>
            </a:ln>
          </p:spPr>
          <p:txBody>
            <a:bodyPr/>
            <a:lstStyle/>
            <a:p>
              <a:endParaRPr lang="en-US">
                <a:solidFill>
                  <a:schemeClr val="bg1"/>
                </a:solidFill>
                <a:ea typeface="ＭＳ Ｐゴシック" pitchFamily="34" charset="-128"/>
              </a:endParaRPr>
            </a:p>
          </p:txBody>
        </p:sp>
        <p:sp>
          <p:nvSpPr>
            <p:cNvPr id="51226" name="Freeform 26"/>
            <p:cNvSpPr>
              <a:spLocks/>
            </p:cNvSpPr>
            <p:nvPr>
              <p:custDataLst>
                <p:tags r:id="rId60"/>
              </p:custDataLst>
            </p:nvPr>
          </p:nvSpPr>
          <p:spPr bwMode="auto">
            <a:xfrm>
              <a:off x="2586" y="984"/>
              <a:ext cx="144" cy="85"/>
            </a:xfrm>
            <a:custGeom>
              <a:avLst/>
              <a:gdLst/>
              <a:ahLst/>
              <a:cxnLst>
                <a:cxn ang="0">
                  <a:pos x="72" y="0"/>
                </a:cxn>
                <a:cxn ang="0">
                  <a:pos x="144" y="43"/>
                </a:cxn>
                <a:cxn ang="0">
                  <a:pos x="72" y="85"/>
                </a:cxn>
                <a:cxn ang="0">
                  <a:pos x="0" y="43"/>
                </a:cxn>
                <a:cxn ang="0">
                  <a:pos x="72" y="0"/>
                </a:cxn>
              </a:cxnLst>
              <a:rect l="0" t="0" r="r" b="b"/>
              <a:pathLst>
                <a:path w="144" h="85">
                  <a:moveTo>
                    <a:pt x="72" y="0"/>
                  </a:moveTo>
                  <a:lnTo>
                    <a:pt x="144" y="43"/>
                  </a:lnTo>
                  <a:lnTo>
                    <a:pt x="72" y="85"/>
                  </a:lnTo>
                  <a:lnTo>
                    <a:pt x="0" y="43"/>
                  </a:lnTo>
                  <a:lnTo>
                    <a:pt x="72" y="0"/>
                  </a:lnTo>
                  <a:close/>
                </a:path>
              </a:pathLst>
            </a:custGeom>
            <a:solidFill>
              <a:srgbClr val="00FF00"/>
            </a:solidFill>
            <a:ln w="38100" algn="ctr">
              <a:solidFill>
                <a:srgbClr val="00FF00"/>
              </a:solidFill>
              <a:round/>
              <a:headEnd/>
              <a:tailEnd/>
            </a:ln>
          </p:spPr>
          <p:txBody>
            <a:bodyPr/>
            <a:lstStyle/>
            <a:p>
              <a:endParaRPr lang="en-US">
                <a:solidFill>
                  <a:schemeClr val="bg1"/>
                </a:solidFill>
                <a:ea typeface="ＭＳ Ｐゴシック" pitchFamily="34" charset="-128"/>
              </a:endParaRPr>
            </a:p>
          </p:txBody>
        </p:sp>
        <p:sp>
          <p:nvSpPr>
            <p:cNvPr id="51227" name="Freeform 27"/>
            <p:cNvSpPr>
              <a:spLocks/>
            </p:cNvSpPr>
            <p:nvPr>
              <p:custDataLst>
                <p:tags r:id="rId61"/>
              </p:custDataLst>
            </p:nvPr>
          </p:nvSpPr>
          <p:spPr bwMode="auto">
            <a:xfrm>
              <a:off x="3412" y="1288"/>
              <a:ext cx="145" cy="85"/>
            </a:xfrm>
            <a:custGeom>
              <a:avLst/>
              <a:gdLst/>
              <a:ahLst/>
              <a:cxnLst>
                <a:cxn ang="0">
                  <a:pos x="72" y="0"/>
                </a:cxn>
                <a:cxn ang="0">
                  <a:pos x="145" y="42"/>
                </a:cxn>
                <a:cxn ang="0">
                  <a:pos x="72" y="85"/>
                </a:cxn>
                <a:cxn ang="0">
                  <a:pos x="0" y="42"/>
                </a:cxn>
                <a:cxn ang="0">
                  <a:pos x="72" y="0"/>
                </a:cxn>
              </a:cxnLst>
              <a:rect l="0" t="0" r="r" b="b"/>
              <a:pathLst>
                <a:path w="145" h="85">
                  <a:moveTo>
                    <a:pt x="72" y="0"/>
                  </a:moveTo>
                  <a:lnTo>
                    <a:pt x="145" y="42"/>
                  </a:lnTo>
                  <a:lnTo>
                    <a:pt x="72" y="85"/>
                  </a:lnTo>
                  <a:lnTo>
                    <a:pt x="0" y="42"/>
                  </a:lnTo>
                  <a:lnTo>
                    <a:pt x="72" y="0"/>
                  </a:lnTo>
                  <a:close/>
                </a:path>
              </a:pathLst>
            </a:custGeom>
            <a:solidFill>
              <a:srgbClr val="00FF00"/>
            </a:solidFill>
            <a:ln w="38100" algn="ctr">
              <a:solidFill>
                <a:srgbClr val="00FF00"/>
              </a:solidFill>
              <a:round/>
              <a:headEnd/>
              <a:tailEnd/>
            </a:ln>
          </p:spPr>
          <p:txBody>
            <a:bodyPr/>
            <a:lstStyle/>
            <a:p>
              <a:endParaRPr lang="en-US">
                <a:solidFill>
                  <a:schemeClr val="bg1"/>
                </a:solidFill>
                <a:ea typeface="ＭＳ Ｐゴシック" pitchFamily="34" charset="-128"/>
              </a:endParaRPr>
            </a:p>
          </p:txBody>
        </p:sp>
        <p:sp>
          <p:nvSpPr>
            <p:cNvPr id="51228" name="Freeform 28"/>
            <p:cNvSpPr>
              <a:spLocks/>
            </p:cNvSpPr>
            <p:nvPr>
              <p:custDataLst>
                <p:tags r:id="rId62"/>
              </p:custDataLst>
            </p:nvPr>
          </p:nvSpPr>
          <p:spPr bwMode="auto">
            <a:xfrm>
              <a:off x="5065" y="1288"/>
              <a:ext cx="144" cy="85"/>
            </a:xfrm>
            <a:custGeom>
              <a:avLst/>
              <a:gdLst/>
              <a:ahLst/>
              <a:cxnLst>
                <a:cxn ang="0">
                  <a:pos x="72" y="0"/>
                </a:cxn>
                <a:cxn ang="0">
                  <a:pos x="144" y="42"/>
                </a:cxn>
                <a:cxn ang="0">
                  <a:pos x="72" y="85"/>
                </a:cxn>
                <a:cxn ang="0">
                  <a:pos x="0" y="42"/>
                </a:cxn>
                <a:cxn ang="0">
                  <a:pos x="72" y="0"/>
                </a:cxn>
              </a:cxnLst>
              <a:rect l="0" t="0" r="r" b="b"/>
              <a:pathLst>
                <a:path w="144" h="85">
                  <a:moveTo>
                    <a:pt x="72" y="0"/>
                  </a:moveTo>
                  <a:lnTo>
                    <a:pt x="144" y="42"/>
                  </a:lnTo>
                  <a:lnTo>
                    <a:pt x="72" y="85"/>
                  </a:lnTo>
                  <a:lnTo>
                    <a:pt x="0" y="42"/>
                  </a:lnTo>
                  <a:lnTo>
                    <a:pt x="72" y="0"/>
                  </a:lnTo>
                  <a:close/>
                </a:path>
              </a:pathLst>
            </a:custGeom>
            <a:solidFill>
              <a:srgbClr val="00FF00"/>
            </a:solidFill>
            <a:ln w="38100" algn="ctr">
              <a:solidFill>
                <a:srgbClr val="00FF00"/>
              </a:solidFill>
              <a:round/>
              <a:headEnd/>
              <a:tailEnd/>
            </a:ln>
          </p:spPr>
          <p:txBody>
            <a:bodyPr/>
            <a:lstStyle/>
            <a:p>
              <a:endParaRPr lang="en-US">
                <a:solidFill>
                  <a:schemeClr val="bg1"/>
                </a:solidFill>
                <a:ea typeface="ＭＳ Ｐゴシック" pitchFamily="34" charset="-128"/>
              </a:endParaRPr>
            </a:p>
          </p:txBody>
        </p:sp>
      </p:grpSp>
      <p:grpSp>
        <p:nvGrpSpPr>
          <p:cNvPr id="51229" name="Group 29"/>
          <p:cNvGrpSpPr>
            <a:grpSpLocks/>
          </p:cNvGrpSpPr>
          <p:nvPr/>
        </p:nvGrpSpPr>
        <p:grpSpPr bwMode="auto">
          <a:xfrm>
            <a:off x="3109913" y="2736850"/>
            <a:ext cx="2492375" cy="1358900"/>
            <a:chOff x="1769" y="1561"/>
            <a:chExt cx="1767" cy="856"/>
          </a:xfrm>
        </p:grpSpPr>
        <p:sp>
          <p:nvSpPr>
            <p:cNvPr id="51230" name="Line 30"/>
            <p:cNvSpPr>
              <a:spLocks noChangeShapeType="1"/>
            </p:cNvSpPr>
            <p:nvPr>
              <p:custDataLst>
                <p:tags r:id="rId51"/>
              </p:custDataLst>
            </p:nvPr>
          </p:nvSpPr>
          <p:spPr bwMode="auto">
            <a:xfrm flipH="1" flipV="1">
              <a:off x="1821" y="1591"/>
              <a:ext cx="827" cy="698"/>
            </a:xfrm>
            <a:prstGeom prst="line">
              <a:avLst/>
            </a:prstGeom>
            <a:noFill/>
            <a:ln w="38100" algn="ctr">
              <a:solidFill>
                <a:srgbClr val="FF8000"/>
              </a:solidFill>
              <a:round/>
              <a:headEnd/>
              <a:tailEnd/>
            </a:ln>
          </p:spPr>
          <p:txBody>
            <a:bodyPr/>
            <a:lstStyle/>
            <a:p>
              <a:endParaRPr lang="en-US">
                <a:solidFill>
                  <a:schemeClr val="bg1"/>
                </a:solidFill>
              </a:endParaRPr>
            </a:p>
          </p:txBody>
        </p:sp>
        <p:sp>
          <p:nvSpPr>
            <p:cNvPr id="51231" name="Line 31"/>
            <p:cNvSpPr>
              <a:spLocks noChangeShapeType="1"/>
            </p:cNvSpPr>
            <p:nvPr>
              <p:custDataLst>
                <p:tags r:id="rId52"/>
              </p:custDataLst>
            </p:nvPr>
          </p:nvSpPr>
          <p:spPr bwMode="auto">
            <a:xfrm flipH="1" flipV="1">
              <a:off x="2648" y="2289"/>
              <a:ext cx="826" cy="91"/>
            </a:xfrm>
            <a:prstGeom prst="line">
              <a:avLst/>
            </a:prstGeom>
            <a:noFill/>
            <a:ln w="38100" algn="ctr">
              <a:solidFill>
                <a:srgbClr val="FF8000"/>
              </a:solidFill>
              <a:round/>
              <a:headEnd/>
              <a:tailEnd/>
            </a:ln>
          </p:spPr>
          <p:txBody>
            <a:bodyPr/>
            <a:lstStyle/>
            <a:p>
              <a:endParaRPr lang="en-US">
                <a:solidFill>
                  <a:schemeClr val="bg1"/>
                </a:solidFill>
              </a:endParaRPr>
            </a:p>
          </p:txBody>
        </p:sp>
        <p:sp>
          <p:nvSpPr>
            <p:cNvPr id="51232" name="Rectangle 32"/>
            <p:cNvSpPr>
              <a:spLocks noChangeArrowheads="1"/>
            </p:cNvSpPr>
            <p:nvPr>
              <p:custDataLst>
                <p:tags r:id="rId53"/>
              </p:custDataLst>
            </p:nvPr>
          </p:nvSpPr>
          <p:spPr bwMode="auto">
            <a:xfrm>
              <a:off x="1769" y="1561"/>
              <a:ext cx="114" cy="67"/>
            </a:xfrm>
            <a:prstGeom prst="rect">
              <a:avLst/>
            </a:prstGeom>
            <a:solidFill>
              <a:srgbClr val="FF8000"/>
            </a:solidFill>
            <a:ln w="38100" algn="ctr">
              <a:solidFill>
                <a:srgbClr val="FF8000"/>
              </a:solidFill>
              <a:miter lim="800000"/>
              <a:headEnd/>
              <a:tailEnd/>
            </a:ln>
          </p:spPr>
          <p:txBody>
            <a:bodyPr/>
            <a:lstStyle/>
            <a:p>
              <a:endParaRPr lang="en-US">
                <a:solidFill>
                  <a:schemeClr val="bg1"/>
                </a:solidFill>
                <a:ea typeface="ＭＳ Ｐゴシック" pitchFamily="34" charset="-128"/>
              </a:endParaRPr>
            </a:p>
          </p:txBody>
        </p:sp>
        <p:sp>
          <p:nvSpPr>
            <p:cNvPr id="51233" name="Rectangle 33"/>
            <p:cNvSpPr>
              <a:spLocks noChangeArrowheads="1"/>
            </p:cNvSpPr>
            <p:nvPr>
              <p:custDataLst>
                <p:tags r:id="rId54"/>
              </p:custDataLst>
            </p:nvPr>
          </p:nvSpPr>
          <p:spPr bwMode="auto">
            <a:xfrm>
              <a:off x="2596" y="2259"/>
              <a:ext cx="114" cy="67"/>
            </a:xfrm>
            <a:prstGeom prst="rect">
              <a:avLst/>
            </a:prstGeom>
            <a:solidFill>
              <a:srgbClr val="FF8000"/>
            </a:solidFill>
            <a:ln w="38100" algn="ctr">
              <a:solidFill>
                <a:srgbClr val="FF8000"/>
              </a:solidFill>
              <a:miter lim="800000"/>
              <a:headEnd/>
              <a:tailEnd/>
            </a:ln>
          </p:spPr>
          <p:txBody>
            <a:bodyPr/>
            <a:lstStyle/>
            <a:p>
              <a:endParaRPr lang="en-US">
                <a:solidFill>
                  <a:schemeClr val="bg1"/>
                </a:solidFill>
                <a:ea typeface="ＭＳ Ｐゴシック" pitchFamily="34" charset="-128"/>
              </a:endParaRPr>
            </a:p>
          </p:txBody>
        </p:sp>
        <p:sp>
          <p:nvSpPr>
            <p:cNvPr id="51234" name="Rectangle 34"/>
            <p:cNvSpPr>
              <a:spLocks noChangeArrowheads="1"/>
            </p:cNvSpPr>
            <p:nvPr>
              <p:custDataLst>
                <p:tags r:id="rId55"/>
              </p:custDataLst>
            </p:nvPr>
          </p:nvSpPr>
          <p:spPr bwMode="auto">
            <a:xfrm>
              <a:off x="3422" y="2350"/>
              <a:ext cx="114" cy="67"/>
            </a:xfrm>
            <a:prstGeom prst="rect">
              <a:avLst/>
            </a:prstGeom>
            <a:solidFill>
              <a:srgbClr val="FF8000"/>
            </a:solidFill>
            <a:ln w="38100" algn="ctr">
              <a:solidFill>
                <a:srgbClr val="FF8000"/>
              </a:solidFill>
              <a:miter lim="800000"/>
              <a:headEnd/>
              <a:tailEnd/>
            </a:ln>
          </p:spPr>
          <p:txBody>
            <a:bodyPr/>
            <a:lstStyle/>
            <a:p>
              <a:endParaRPr lang="en-US">
                <a:solidFill>
                  <a:schemeClr val="bg1"/>
                </a:solidFill>
                <a:ea typeface="ＭＳ Ｐゴシック" pitchFamily="34" charset="-128"/>
              </a:endParaRPr>
            </a:p>
          </p:txBody>
        </p:sp>
      </p:grpSp>
      <p:grpSp>
        <p:nvGrpSpPr>
          <p:cNvPr id="51235" name="Group 35"/>
          <p:cNvGrpSpPr>
            <a:grpSpLocks/>
          </p:cNvGrpSpPr>
          <p:nvPr/>
        </p:nvGrpSpPr>
        <p:grpSpPr bwMode="auto">
          <a:xfrm>
            <a:off x="3109913" y="3113088"/>
            <a:ext cx="2506662" cy="1666875"/>
            <a:chOff x="1769" y="1798"/>
            <a:chExt cx="1777" cy="1050"/>
          </a:xfrm>
        </p:grpSpPr>
        <p:sp>
          <p:nvSpPr>
            <p:cNvPr id="51236" name="Line 36"/>
            <p:cNvSpPr>
              <a:spLocks noChangeShapeType="1"/>
            </p:cNvSpPr>
            <p:nvPr>
              <p:custDataLst>
                <p:tags r:id="rId46"/>
              </p:custDataLst>
            </p:nvPr>
          </p:nvSpPr>
          <p:spPr bwMode="auto">
            <a:xfrm flipH="1" flipV="1">
              <a:off x="1821" y="1828"/>
              <a:ext cx="827" cy="498"/>
            </a:xfrm>
            <a:prstGeom prst="line">
              <a:avLst/>
            </a:prstGeom>
            <a:noFill/>
            <a:ln w="38100" algn="ctr">
              <a:solidFill>
                <a:srgbClr val="FFFF00"/>
              </a:solidFill>
              <a:round/>
              <a:headEnd/>
              <a:tailEnd/>
            </a:ln>
          </p:spPr>
          <p:txBody>
            <a:bodyPr/>
            <a:lstStyle/>
            <a:p>
              <a:endParaRPr lang="en-US">
                <a:solidFill>
                  <a:schemeClr val="bg1"/>
                </a:solidFill>
              </a:endParaRPr>
            </a:p>
          </p:txBody>
        </p:sp>
        <p:sp>
          <p:nvSpPr>
            <p:cNvPr id="51237" name="Line 37"/>
            <p:cNvSpPr>
              <a:spLocks noChangeShapeType="1"/>
            </p:cNvSpPr>
            <p:nvPr>
              <p:custDataLst>
                <p:tags r:id="rId47"/>
              </p:custDataLst>
            </p:nvPr>
          </p:nvSpPr>
          <p:spPr bwMode="auto">
            <a:xfrm flipH="1" flipV="1">
              <a:off x="2648" y="2326"/>
              <a:ext cx="826" cy="479"/>
            </a:xfrm>
            <a:prstGeom prst="line">
              <a:avLst/>
            </a:prstGeom>
            <a:noFill/>
            <a:ln w="38100" algn="ctr">
              <a:solidFill>
                <a:srgbClr val="FFFF00"/>
              </a:solidFill>
              <a:round/>
              <a:headEnd/>
              <a:tailEnd/>
            </a:ln>
          </p:spPr>
          <p:txBody>
            <a:bodyPr/>
            <a:lstStyle/>
            <a:p>
              <a:endParaRPr lang="en-US">
                <a:solidFill>
                  <a:schemeClr val="bg1"/>
                </a:solidFill>
              </a:endParaRPr>
            </a:p>
          </p:txBody>
        </p:sp>
        <p:sp>
          <p:nvSpPr>
            <p:cNvPr id="51238" name="Freeform 38"/>
            <p:cNvSpPr>
              <a:spLocks/>
            </p:cNvSpPr>
            <p:nvPr>
              <p:custDataLst>
                <p:tags r:id="rId48"/>
              </p:custDataLst>
            </p:nvPr>
          </p:nvSpPr>
          <p:spPr bwMode="auto">
            <a:xfrm>
              <a:off x="1769" y="1798"/>
              <a:ext cx="124" cy="72"/>
            </a:xfrm>
            <a:custGeom>
              <a:avLst/>
              <a:gdLst/>
              <a:ahLst/>
              <a:cxnLst>
                <a:cxn ang="0">
                  <a:pos x="62" y="0"/>
                </a:cxn>
                <a:cxn ang="0">
                  <a:pos x="124" y="72"/>
                </a:cxn>
                <a:cxn ang="0">
                  <a:pos x="0" y="72"/>
                </a:cxn>
                <a:cxn ang="0">
                  <a:pos x="62" y="0"/>
                </a:cxn>
              </a:cxnLst>
              <a:rect l="0" t="0" r="r" b="b"/>
              <a:pathLst>
                <a:path w="124" h="72">
                  <a:moveTo>
                    <a:pt x="62" y="0"/>
                  </a:moveTo>
                  <a:lnTo>
                    <a:pt x="124" y="72"/>
                  </a:lnTo>
                  <a:lnTo>
                    <a:pt x="0" y="72"/>
                  </a:lnTo>
                  <a:lnTo>
                    <a:pt x="62" y="0"/>
                  </a:lnTo>
                  <a:close/>
                </a:path>
              </a:pathLst>
            </a:custGeom>
            <a:solidFill>
              <a:srgbClr val="FFFF00"/>
            </a:solidFill>
            <a:ln w="38100" algn="ctr">
              <a:solidFill>
                <a:srgbClr val="FFFF00"/>
              </a:solidFill>
              <a:round/>
              <a:headEnd/>
              <a:tailEnd/>
            </a:ln>
          </p:spPr>
          <p:txBody>
            <a:bodyPr/>
            <a:lstStyle/>
            <a:p>
              <a:endParaRPr lang="en-US">
                <a:solidFill>
                  <a:schemeClr val="bg1"/>
                </a:solidFill>
                <a:ea typeface="ＭＳ Ｐゴシック" pitchFamily="34" charset="-128"/>
              </a:endParaRPr>
            </a:p>
          </p:txBody>
        </p:sp>
        <p:sp>
          <p:nvSpPr>
            <p:cNvPr id="51239" name="Freeform 39"/>
            <p:cNvSpPr>
              <a:spLocks/>
            </p:cNvSpPr>
            <p:nvPr>
              <p:custDataLst>
                <p:tags r:id="rId49"/>
              </p:custDataLst>
            </p:nvPr>
          </p:nvSpPr>
          <p:spPr bwMode="auto">
            <a:xfrm>
              <a:off x="2596" y="2295"/>
              <a:ext cx="124" cy="73"/>
            </a:xfrm>
            <a:custGeom>
              <a:avLst/>
              <a:gdLst/>
              <a:ahLst/>
              <a:cxnLst>
                <a:cxn ang="0">
                  <a:pos x="62" y="0"/>
                </a:cxn>
                <a:cxn ang="0">
                  <a:pos x="124" y="73"/>
                </a:cxn>
                <a:cxn ang="0">
                  <a:pos x="0" y="73"/>
                </a:cxn>
                <a:cxn ang="0">
                  <a:pos x="62" y="0"/>
                </a:cxn>
              </a:cxnLst>
              <a:rect l="0" t="0" r="r" b="b"/>
              <a:pathLst>
                <a:path w="124" h="73">
                  <a:moveTo>
                    <a:pt x="62" y="0"/>
                  </a:moveTo>
                  <a:lnTo>
                    <a:pt x="124" y="73"/>
                  </a:lnTo>
                  <a:lnTo>
                    <a:pt x="0" y="73"/>
                  </a:lnTo>
                  <a:lnTo>
                    <a:pt x="62" y="0"/>
                  </a:lnTo>
                  <a:close/>
                </a:path>
              </a:pathLst>
            </a:custGeom>
            <a:solidFill>
              <a:srgbClr val="FFFF00"/>
            </a:solidFill>
            <a:ln w="38100" algn="ctr">
              <a:solidFill>
                <a:srgbClr val="FFFF00"/>
              </a:solidFill>
              <a:round/>
              <a:headEnd/>
              <a:tailEnd/>
            </a:ln>
          </p:spPr>
          <p:txBody>
            <a:bodyPr/>
            <a:lstStyle/>
            <a:p>
              <a:endParaRPr lang="en-US">
                <a:solidFill>
                  <a:schemeClr val="bg1"/>
                </a:solidFill>
                <a:ea typeface="ＭＳ Ｐゴシック" pitchFamily="34" charset="-128"/>
              </a:endParaRPr>
            </a:p>
          </p:txBody>
        </p:sp>
        <p:sp>
          <p:nvSpPr>
            <p:cNvPr id="51240" name="Freeform 40"/>
            <p:cNvSpPr>
              <a:spLocks/>
            </p:cNvSpPr>
            <p:nvPr>
              <p:custDataLst>
                <p:tags r:id="rId50"/>
              </p:custDataLst>
            </p:nvPr>
          </p:nvSpPr>
          <p:spPr bwMode="auto">
            <a:xfrm>
              <a:off x="3422" y="2775"/>
              <a:ext cx="124" cy="73"/>
            </a:xfrm>
            <a:custGeom>
              <a:avLst/>
              <a:gdLst/>
              <a:ahLst/>
              <a:cxnLst>
                <a:cxn ang="0">
                  <a:pos x="62" y="0"/>
                </a:cxn>
                <a:cxn ang="0">
                  <a:pos x="124" y="73"/>
                </a:cxn>
                <a:cxn ang="0">
                  <a:pos x="0" y="73"/>
                </a:cxn>
                <a:cxn ang="0">
                  <a:pos x="62" y="0"/>
                </a:cxn>
              </a:cxnLst>
              <a:rect l="0" t="0" r="r" b="b"/>
              <a:pathLst>
                <a:path w="124" h="73">
                  <a:moveTo>
                    <a:pt x="62" y="0"/>
                  </a:moveTo>
                  <a:lnTo>
                    <a:pt x="124" y="73"/>
                  </a:lnTo>
                  <a:lnTo>
                    <a:pt x="0" y="73"/>
                  </a:lnTo>
                  <a:lnTo>
                    <a:pt x="62" y="0"/>
                  </a:lnTo>
                  <a:close/>
                </a:path>
              </a:pathLst>
            </a:custGeom>
            <a:solidFill>
              <a:srgbClr val="FFFF00"/>
            </a:solidFill>
            <a:ln w="38100" algn="ctr">
              <a:solidFill>
                <a:srgbClr val="FFFF00"/>
              </a:solidFill>
              <a:round/>
              <a:headEnd/>
              <a:tailEnd/>
            </a:ln>
          </p:spPr>
          <p:txBody>
            <a:bodyPr/>
            <a:lstStyle/>
            <a:p>
              <a:endParaRPr lang="en-US">
                <a:solidFill>
                  <a:schemeClr val="bg1"/>
                </a:solidFill>
                <a:ea typeface="ＭＳ Ｐゴシック" pitchFamily="34" charset="-128"/>
              </a:endParaRPr>
            </a:p>
          </p:txBody>
        </p:sp>
      </p:grpSp>
      <p:grpSp>
        <p:nvGrpSpPr>
          <p:cNvPr id="51241" name="Group 41"/>
          <p:cNvGrpSpPr>
            <a:grpSpLocks/>
          </p:cNvGrpSpPr>
          <p:nvPr/>
        </p:nvGrpSpPr>
        <p:grpSpPr bwMode="auto">
          <a:xfrm>
            <a:off x="3109913" y="2225675"/>
            <a:ext cx="4840287" cy="1397000"/>
            <a:chOff x="1769" y="1239"/>
            <a:chExt cx="3430" cy="880"/>
          </a:xfrm>
        </p:grpSpPr>
        <p:sp>
          <p:nvSpPr>
            <p:cNvPr id="51242" name="Line 42"/>
            <p:cNvSpPr>
              <a:spLocks noChangeShapeType="1"/>
            </p:cNvSpPr>
            <p:nvPr>
              <p:custDataLst>
                <p:tags r:id="rId27"/>
              </p:custDataLst>
            </p:nvPr>
          </p:nvSpPr>
          <p:spPr bwMode="auto">
            <a:xfrm flipH="1" flipV="1">
              <a:off x="1821" y="1269"/>
              <a:ext cx="827" cy="340"/>
            </a:xfrm>
            <a:prstGeom prst="line">
              <a:avLst/>
            </a:prstGeom>
            <a:noFill/>
            <a:ln w="38100" algn="ctr">
              <a:solidFill>
                <a:srgbClr val="00FFFF"/>
              </a:solidFill>
              <a:round/>
              <a:headEnd/>
              <a:tailEnd/>
            </a:ln>
          </p:spPr>
          <p:txBody>
            <a:bodyPr/>
            <a:lstStyle/>
            <a:p>
              <a:endParaRPr lang="en-US">
                <a:solidFill>
                  <a:schemeClr val="bg1"/>
                </a:solidFill>
              </a:endParaRPr>
            </a:p>
          </p:txBody>
        </p:sp>
        <p:sp>
          <p:nvSpPr>
            <p:cNvPr id="51243" name="Line 43"/>
            <p:cNvSpPr>
              <a:spLocks noChangeShapeType="1"/>
            </p:cNvSpPr>
            <p:nvPr>
              <p:custDataLst>
                <p:tags r:id="rId28"/>
              </p:custDataLst>
            </p:nvPr>
          </p:nvSpPr>
          <p:spPr bwMode="auto">
            <a:xfrm flipH="1" flipV="1">
              <a:off x="2648" y="1609"/>
              <a:ext cx="826" cy="176"/>
            </a:xfrm>
            <a:prstGeom prst="line">
              <a:avLst/>
            </a:prstGeom>
            <a:noFill/>
            <a:ln w="38100" algn="ctr">
              <a:solidFill>
                <a:srgbClr val="00FFFF"/>
              </a:solidFill>
              <a:round/>
              <a:headEnd/>
              <a:tailEnd/>
            </a:ln>
          </p:spPr>
          <p:txBody>
            <a:bodyPr/>
            <a:lstStyle/>
            <a:p>
              <a:endParaRPr lang="en-US">
                <a:solidFill>
                  <a:schemeClr val="bg1"/>
                </a:solidFill>
              </a:endParaRPr>
            </a:p>
          </p:txBody>
        </p:sp>
        <p:sp>
          <p:nvSpPr>
            <p:cNvPr id="51244" name="Line 44"/>
            <p:cNvSpPr>
              <a:spLocks noChangeShapeType="1"/>
            </p:cNvSpPr>
            <p:nvPr>
              <p:custDataLst>
                <p:tags r:id="rId29"/>
              </p:custDataLst>
            </p:nvPr>
          </p:nvSpPr>
          <p:spPr bwMode="auto">
            <a:xfrm flipH="1" flipV="1">
              <a:off x="3474" y="1785"/>
              <a:ext cx="1653" cy="292"/>
            </a:xfrm>
            <a:prstGeom prst="line">
              <a:avLst/>
            </a:prstGeom>
            <a:noFill/>
            <a:ln w="38100" algn="ctr">
              <a:solidFill>
                <a:srgbClr val="00FFFF"/>
              </a:solidFill>
              <a:round/>
              <a:headEnd/>
              <a:tailEnd/>
            </a:ln>
          </p:spPr>
          <p:txBody>
            <a:bodyPr/>
            <a:lstStyle/>
            <a:p>
              <a:endParaRPr lang="en-US">
                <a:solidFill>
                  <a:schemeClr val="bg1"/>
                </a:solidFill>
              </a:endParaRPr>
            </a:p>
          </p:txBody>
        </p:sp>
        <p:sp>
          <p:nvSpPr>
            <p:cNvPr id="51245" name="Line 45"/>
            <p:cNvSpPr>
              <a:spLocks noChangeShapeType="1"/>
            </p:cNvSpPr>
            <p:nvPr>
              <p:custDataLst>
                <p:tags r:id="rId30"/>
              </p:custDataLst>
            </p:nvPr>
          </p:nvSpPr>
          <p:spPr bwMode="auto">
            <a:xfrm>
              <a:off x="1769" y="1239"/>
              <a:ext cx="62" cy="36"/>
            </a:xfrm>
            <a:prstGeom prst="line">
              <a:avLst/>
            </a:prstGeom>
            <a:noFill/>
            <a:ln w="38100" algn="ctr">
              <a:solidFill>
                <a:srgbClr val="00FFFF"/>
              </a:solidFill>
              <a:round/>
              <a:headEnd/>
              <a:tailEnd/>
            </a:ln>
          </p:spPr>
          <p:txBody>
            <a:bodyPr/>
            <a:lstStyle/>
            <a:p>
              <a:endParaRPr lang="en-US">
                <a:solidFill>
                  <a:schemeClr val="bg1"/>
                </a:solidFill>
              </a:endParaRPr>
            </a:p>
          </p:txBody>
        </p:sp>
        <p:sp>
          <p:nvSpPr>
            <p:cNvPr id="51246" name="Line 46"/>
            <p:cNvSpPr>
              <a:spLocks noChangeShapeType="1"/>
            </p:cNvSpPr>
            <p:nvPr>
              <p:custDataLst>
                <p:tags r:id="rId31"/>
              </p:custDataLst>
            </p:nvPr>
          </p:nvSpPr>
          <p:spPr bwMode="auto">
            <a:xfrm flipH="1" flipV="1">
              <a:off x="1831" y="1275"/>
              <a:ext cx="62" cy="37"/>
            </a:xfrm>
            <a:prstGeom prst="line">
              <a:avLst/>
            </a:prstGeom>
            <a:noFill/>
            <a:ln w="38100" algn="ctr">
              <a:solidFill>
                <a:srgbClr val="00FFFF"/>
              </a:solidFill>
              <a:round/>
              <a:headEnd/>
              <a:tailEnd/>
            </a:ln>
          </p:spPr>
          <p:txBody>
            <a:bodyPr/>
            <a:lstStyle/>
            <a:p>
              <a:endParaRPr lang="en-US">
                <a:solidFill>
                  <a:schemeClr val="bg1"/>
                </a:solidFill>
              </a:endParaRPr>
            </a:p>
          </p:txBody>
        </p:sp>
        <p:sp>
          <p:nvSpPr>
            <p:cNvPr id="51247" name="Line 47"/>
            <p:cNvSpPr>
              <a:spLocks noChangeShapeType="1"/>
            </p:cNvSpPr>
            <p:nvPr>
              <p:custDataLst>
                <p:tags r:id="rId32"/>
              </p:custDataLst>
            </p:nvPr>
          </p:nvSpPr>
          <p:spPr bwMode="auto">
            <a:xfrm flipV="1">
              <a:off x="1769" y="1275"/>
              <a:ext cx="62" cy="37"/>
            </a:xfrm>
            <a:prstGeom prst="line">
              <a:avLst/>
            </a:prstGeom>
            <a:noFill/>
            <a:ln w="38100" algn="ctr">
              <a:solidFill>
                <a:srgbClr val="00FFFF"/>
              </a:solidFill>
              <a:round/>
              <a:headEnd/>
              <a:tailEnd/>
            </a:ln>
          </p:spPr>
          <p:txBody>
            <a:bodyPr/>
            <a:lstStyle/>
            <a:p>
              <a:endParaRPr lang="en-US">
                <a:solidFill>
                  <a:schemeClr val="bg1"/>
                </a:solidFill>
              </a:endParaRPr>
            </a:p>
          </p:txBody>
        </p:sp>
        <p:sp>
          <p:nvSpPr>
            <p:cNvPr id="51248" name="Line 48"/>
            <p:cNvSpPr>
              <a:spLocks noChangeShapeType="1"/>
            </p:cNvSpPr>
            <p:nvPr>
              <p:custDataLst>
                <p:tags r:id="rId33"/>
              </p:custDataLst>
            </p:nvPr>
          </p:nvSpPr>
          <p:spPr bwMode="auto">
            <a:xfrm flipH="1">
              <a:off x="1831" y="1239"/>
              <a:ext cx="62" cy="36"/>
            </a:xfrm>
            <a:prstGeom prst="line">
              <a:avLst/>
            </a:prstGeom>
            <a:noFill/>
            <a:ln w="38100" algn="ctr">
              <a:solidFill>
                <a:srgbClr val="00FFFF"/>
              </a:solidFill>
              <a:round/>
              <a:headEnd/>
              <a:tailEnd/>
            </a:ln>
          </p:spPr>
          <p:txBody>
            <a:bodyPr/>
            <a:lstStyle/>
            <a:p>
              <a:endParaRPr lang="en-US">
                <a:solidFill>
                  <a:schemeClr val="bg1"/>
                </a:solidFill>
              </a:endParaRPr>
            </a:p>
          </p:txBody>
        </p:sp>
        <p:sp>
          <p:nvSpPr>
            <p:cNvPr id="51249" name="Line 49"/>
            <p:cNvSpPr>
              <a:spLocks noChangeShapeType="1"/>
            </p:cNvSpPr>
            <p:nvPr>
              <p:custDataLst>
                <p:tags r:id="rId34"/>
              </p:custDataLst>
            </p:nvPr>
          </p:nvSpPr>
          <p:spPr bwMode="auto">
            <a:xfrm>
              <a:off x="2596" y="1579"/>
              <a:ext cx="62" cy="36"/>
            </a:xfrm>
            <a:prstGeom prst="line">
              <a:avLst/>
            </a:prstGeom>
            <a:noFill/>
            <a:ln w="38100" algn="ctr">
              <a:solidFill>
                <a:srgbClr val="00FFFF"/>
              </a:solidFill>
              <a:round/>
              <a:headEnd/>
              <a:tailEnd/>
            </a:ln>
          </p:spPr>
          <p:txBody>
            <a:bodyPr/>
            <a:lstStyle/>
            <a:p>
              <a:endParaRPr lang="en-US">
                <a:solidFill>
                  <a:schemeClr val="bg1"/>
                </a:solidFill>
              </a:endParaRPr>
            </a:p>
          </p:txBody>
        </p:sp>
        <p:sp>
          <p:nvSpPr>
            <p:cNvPr id="51250" name="Line 50"/>
            <p:cNvSpPr>
              <a:spLocks noChangeShapeType="1"/>
            </p:cNvSpPr>
            <p:nvPr>
              <p:custDataLst>
                <p:tags r:id="rId35"/>
              </p:custDataLst>
            </p:nvPr>
          </p:nvSpPr>
          <p:spPr bwMode="auto">
            <a:xfrm flipH="1" flipV="1">
              <a:off x="2658" y="1615"/>
              <a:ext cx="62" cy="37"/>
            </a:xfrm>
            <a:prstGeom prst="line">
              <a:avLst/>
            </a:prstGeom>
            <a:noFill/>
            <a:ln w="38100" algn="ctr">
              <a:solidFill>
                <a:srgbClr val="00FFFF"/>
              </a:solidFill>
              <a:round/>
              <a:headEnd/>
              <a:tailEnd/>
            </a:ln>
          </p:spPr>
          <p:txBody>
            <a:bodyPr/>
            <a:lstStyle/>
            <a:p>
              <a:endParaRPr lang="en-US">
                <a:solidFill>
                  <a:schemeClr val="bg1"/>
                </a:solidFill>
              </a:endParaRPr>
            </a:p>
          </p:txBody>
        </p:sp>
        <p:sp>
          <p:nvSpPr>
            <p:cNvPr id="51251" name="Line 51"/>
            <p:cNvSpPr>
              <a:spLocks noChangeShapeType="1"/>
            </p:cNvSpPr>
            <p:nvPr>
              <p:custDataLst>
                <p:tags r:id="rId36"/>
              </p:custDataLst>
            </p:nvPr>
          </p:nvSpPr>
          <p:spPr bwMode="auto">
            <a:xfrm flipV="1">
              <a:off x="2596" y="1615"/>
              <a:ext cx="62" cy="37"/>
            </a:xfrm>
            <a:prstGeom prst="line">
              <a:avLst/>
            </a:prstGeom>
            <a:noFill/>
            <a:ln w="38100" algn="ctr">
              <a:solidFill>
                <a:srgbClr val="00FFFF"/>
              </a:solidFill>
              <a:round/>
              <a:headEnd/>
              <a:tailEnd/>
            </a:ln>
          </p:spPr>
          <p:txBody>
            <a:bodyPr/>
            <a:lstStyle/>
            <a:p>
              <a:endParaRPr lang="en-US">
                <a:solidFill>
                  <a:schemeClr val="bg1"/>
                </a:solidFill>
              </a:endParaRPr>
            </a:p>
          </p:txBody>
        </p:sp>
        <p:sp>
          <p:nvSpPr>
            <p:cNvPr id="51252" name="Line 52"/>
            <p:cNvSpPr>
              <a:spLocks noChangeShapeType="1"/>
            </p:cNvSpPr>
            <p:nvPr>
              <p:custDataLst>
                <p:tags r:id="rId37"/>
              </p:custDataLst>
            </p:nvPr>
          </p:nvSpPr>
          <p:spPr bwMode="auto">
            <a:xfrm flipH="1">
              <a:off x="2658" y="1579"/>
              <a:ext cx="62" cy="36"/>
            </a:xfrm>
            <a:prstGeom prst="line">
              <a:avLst/>
            </a:prstGeom>
            <a:noFill/>
            <a:ln w="38100" algn="ctr">
              <a:solidFill>
                <a:srgbClr val="00FFFF"/>
              </a:solidFill>
              <a:round/>
              <a:headEnd/>
              <a:tailEnd/>
            </a:ln>
          </p:spPr>
          <p:txBody>
            <a:bodyPr/>
            <a:lstStyle/>
            <a:p>
              <a:endParaRPr lang="en-US">
                <a:solidFill>
                  <a:schemeClr val="bg1"/>
                </a:solidFill>
              </a:endParaRPr>
            </a:p>
          </p:txBody>
        </p:sp>
        <p:sp>
          <p:nvSpPr>
            <p:cNvPr id="51253" name="Line 53"/>
            <p:cNvSpPr>
              <a:spLocks noChangeShapeType="1"/>
            </p:cNvSpPr>
            <p:nvPr>
              <p:custDataLst>
                <p:tags r:id="rId38"/>
              </p:custDataLst>
            </p:nvPr>
          </p:nvSpPr>
          <p:spPr bwMode="auto">
            <a:xfrm>
              <a:off x="3422" y="1755"/>
              <a:ext cx="62" cy="37"/>
            </a:xfrm>
            <a:prstGeom prst="line">
              <a:avLst/>
            </a:prstGeom>
            <a:noFill/>
            <a:ln w="38100" algn="ctr">
              <a:solidFill>
                <a:srgbClr val="00FFFF"/>
              </a:solidFill>
              <a:round/>
              <a:headEnd/>
              <a:tailEnd/>
            </a:ln>
          </p:spPr>
          <p:txBody>
            <a:bodyPr/>
            <a:lstStyle/>
            <a:p>
              <a:endParaRPr lang="en-US">
                <a:solidFill>
                  <a:schemeClr val="bg1"/>
                </a:solidFill>
              </a:endParaRPr>
            </a:p>
          </p:txBody>
        </p:sp>
        <p:sp>
          <p:nvSpPr>
            <p:cNvPr id="51254" name="Line 54"/>
            <p:cNvSpPr>
              <a:spLocks noChangeShapeType="1"/>
            </p:cNvSpPr>
            <p:nvPr>
              <p:custDataLst>
                <p:tags r:id="rId39"/>
              </p:custDataLst>
            </p:nvPr>
          </p:nvSpPr>
          <p:spPr bwMode="auto">
            <a:xfrm flipH="1" flipV="1">
              <a:off x="3484" y="1792"/>
              <a:ext cx="62" cy="36"/>
            </a:xfrm>
            <a:prstGeom prst="line">
              <a:avLst/>
            </a:prstGeom>
            <a:noFill/>
            <a:ln w="38100" algn="ctr">
              <a:solidFill>
                <a:srgbClr val="00FFFF"/>
              </a:solidFill>
              <a:round/>
              <a:headEnd/>
              <a:tailEnd/>
            </a:ln>
          </p:spPr>
          <p:txBody>
            <a:bodyPr/>
            <a:lstStyle/>
            <a:p>
              <a:endParaRPr lang="en-US">
                <a:solidFill>
                  <a:schemeClr val="bg1"/>
                </a:solidFill>
              </a:endParaRPr>
            </a:p>
          </p:txBody>
        </p:sp>
        <p:sp>
          <p:nvSpPr>
            <p:cNvPr id="51255" name="Line 55"/>
            <p:cNvSpPr>
              <a:spLocks noChangeShapeType="1"/>
            </p:cNvSpPr>
            <p:nvPr>
              <p:custDataLst>
                <p:tags r:id="rId40"/>
              </p:custDataLst>
            </p:nvPr>
          </p:nvSpPr>
          <p:spPr bwMode="auto">
            <a:xfrm flipV="1">
              <a:off x="3422" y="1792"/>
              <a:ext cx="62" cy="36"/>
            </a:xfrm>
            <a:prstGeom prst="line">
              <a:avLst/>
            </a:prstGeom>
            <a:noFill/>
            <a:ln w="38100" algn="ctr">
              <a:solidFill>
                <a:srgbClr val="00FFFF"/>
              </a:solidFill>
              <a:round/>
              <a:headEnd/>
              <a:tailEnd/>
            </a:ln>
          </p:spPr>
          <p:txBody>
            <a:bodyPr/>
            <a:lstStyle/>
            <a:p>
              <a:endParaRPr lang="en-US">
                <a:solidFill>
                  <a:schemeClr val="bg1"/>
                </a:solidFill>
              </a:endParaRPr>
            </a:p>
          </p:txBody>
        </p:sp>
        <p:sp>
          <p:nvSpPr>
            <p:cNvPr id="51256" name="Line 56"/>
            <p:cNvSpPr>
              <a:spLocks noChangeShapeType="1"/>
            </p:cNvSpPr>
            <p:nvPr>
              <p:custDataLst>
                <p:tags r:id="rId41"/>
              </p:custDataLst>
            </p:nvPr>
          </p:nvSpPr>
          <p:spPr bwMode="auto">
            <a:xfrm flipH="1">
              <a:off x="3484" y="1755"/>
              <a:ext cx="62" cy="37"/>
            </a:xfrm>
            <a:prstGeom prst="line">
              <a:avLst/>
            </a:prstGeom>
            <a:noFill/>
            <a:ln w="38100" algn="ctr">
              <a:solidFill>
                <a:srgbClr val="00FFFF"/>
              </a:solidFill>
              <a:round/>
              <a:headEnd/>
              <a:tailEnd/>
            </a:ln>
          </p:spPr>
          <p:txBody>
            <a:bodyPr/>
            <a:lstStyle/>
            <a:p>
              <a:endParaRPr lang="en-US">
                <a:solidFill>
                  <a:schemeClr val="bg1"/>
                </a:solidFill>
              </a:endParaRPr>
            </a:p>
          </p:txBody>
        </p:sp>
        <p:sp>
          <p:nvSpPr>
            <p:cNvPr id="51257" name="Line 57"/>
            <p:cNvSpPr>
              <a:spLocks noChangeShapeType="1"/>
            </p:cNvSpPr>
            <p:nvPr>
              <p:custDataLst>
                <p:tags r:id="rId42"/>
              </p:custDataLst>
            </p:nvPr>
          </p:nvSpPr>
          <p:spPr bwMode="auto">
            <a:xfrm>
              <a:off x="5075" y="2047"/>
              <a:ext cx="62" cy="36"/>
            </a:xfrm>
            <a:prstGeom prst="line">
              <a:avLst/>
            </a:prstGeom>
            <a:noFill/>
            <a:ln w="38100" algn="ctr">
              <a:solidFill>
                <a:srgbClr val="00FFFF"/>
              </a:solidFill>
              <a:round/>
              <a:headEnd/>
              <a:tailEnd/>
            </a:ln>
          </p:spPr>
          <p:txBody>
            <a:bodyPr/>
            <a:lstStyle/>
            <a:p>
              <a:endParaRPr lang="en-US">
                <a:solidFill>
                  <a:schemeClr val="bg1"/>
                </a:solidFill>
              </a:endParaRPr>
            </a:p>
          </p:txBody>
        </p:sp>
        <p:sp>
          <p:nvSpPr>
            <p:cNvPr id="51258" name="Line 58"/>
            <p:cNvSpPr>
              <a:spLocks noChangeShapeType="1"/>
            </p:cNvSpPr>
            <p:nvPr>
              <p:custDataLst>
                <p:tags r:id="rId43"/>
              </p:custDataLst>
            </p:nvPr>
          </p:nvSpPr>
          <p:spPr bwMode="auto">
            <a:xfrm flipH="1" flipV="1">
              <a:off x="5137" y="2083"/>
              <a:ext cx="62" cy="36"/>
            </a:xfrm>
            <a:prstGeom prst="line">
              <a:avLst/>
            </a:prstGeom>
            <a:noFill/>
            <a:ln w="38100" algn="ctr">
              <a:solidFill>
                <a:srgbClr val="00FFFF"/>
              </a:solidFill>
              <a:round/>
              <a:headEnd/>
              <a:tailEnd/>
            </a:ln>
          </p:spPr>
          <p:txBody>
            <a:bodyPr/>
            <a:lstStyle/>
            <a:p>
              <a:endParaRPr lang="en-US">
                <a:solidFill>
                  <a:schemeClr val="bg1"/>
                </a:solidFill>
              </a:endParaRPr>
            </a:p>
          </p:txBody>
        </p:sp>
        <p:sp>
          <p:nvSpPr>
            <p:cNvPr id="51259" name="Line 59"/>
            <p:cNvSpPr>
              <a:spLocks noChangeShapeType="1"/>
            </p:cNvSpPr>
            <p:nvPr>
              <p:custDataLst>
                <p:tags r:id="rId44"/>
              </p:custDataLst>
            </p:nvPr>
          </p:nvSpPr>
          <p:spPr bwMode="auto">
            <a:xfrm flipV="1">
              <a:off x="5075" y="2083"/>
              <a:ext cx="62" cy="36"/>
            </a:xfrm>
            <a:prstGeom prst="line">
              <a:avLst/>
            </a:prstGeom>
            <a:noFill/>
            <a:ln w="38100" algn="ctr">
              <a:solidFill>
                <a:srgbClr val="00FFFF"/>
              </a:solidFill>
              <a:round/>
              <a:headEnd/>
              <a:tailEnd/>
            </a:ln>
          </p:spPr>
          <p:txBody>
            <a:bodyPr/>
            <a:lstStyle/>
            <a:p>
              <a:endParaRPr lang="en-US">
                <a:solidFill>
                  <a:schemeClr val="bg1"/>
                </a:solidFill>
              </a:endParaRPr>
            </a:p>
          </p:txBody>
        </p:sp>
        <p:sp>
          <p:nvSpPr>
            <p:cNvPr id="51260" name="Line 60"/>
            <p:cNvSpPr>
              <a:spLocks noChangeShapeType="1"/>
            </p:cNvSpPr>
            <p:nvPr>
              <p:custDataLst>
                <p:tags r:id="rId45"/>
              </p:custDataLst>
            </p:nvPr>
          </p:nvSpPr>
          <p:spPr bwMode="auto">
            <a:xfrm flipH="1">
              <a:off x="5137" y="2047"/>
              <a:ext cx="62" cy="36"/>
            </a:xfrm>
            <a:prstGeom prst="line">
              <a:avLst/>
            </a:prstGeom>
            <a:noFill/>
            <a:ln w="38100" algn="ctr">
              <a:solidFill>
                <a:srgbClr val="00FFFF"/>
              </a:solidFill>
              <a:round/>
              <a:headEnd/>
              <a:tailEnd/>
            </a:ln>
          </p:spPr>
          <p:txBody>
            <a:bodyPr/>
            <a:lstStyle/>
            <a:p>
              <a:endParaRPr lang="en-US">
                <a:solidFill>
                  <a:schemeClr val="bg1"/>
                </a:solidFill>
              </a:endParaRPr>
            </a:p>
          </p:txBody>
        </p:sp>
      </p:grpSp>
      <p:grpSp>
        <p:nvGrpSpPr>
          <p:cNvPr id="51261" name="Group 62"/>
          <p:cNvGrpSpPr>
            <a:grpSpLocks/>
          </p:cNvGrpSpPr>
          <p:nvPr/>
        </p:nvGrpSpPr>
        <p:grpSpPr bwMode="auto">
          <a:xfrm>
            <a:off x="1541463" y="1260475"/>
            <a:ext cx="317500" cy="4468813"/>
            <a:chOff x="658" y="677"/>
            <a:chExt cx="225" cy="2815"/>
          </a:xfrm>
        </p:grpSpPr>
        <p:sp>
          <p:nvSpPr>
            <p:cNvPr id="51262" name="Rectangle 63"/>
            <p:cNvSpPr>
              <a:spLocks noChangeArrowheads="1"/>
            </p:cNvSpPr>
            <p:nvPr>
              <p:custDataLst>
                <p:tags r:id="rId16"/>
              </p:custDataLst>
            </p:nvPr>
          </p:nvSpPr>
          <p:spPr bwMode="auto">
            <a:xfrm>
              <a:off x="792" y="3318"/>
              <a:ext cx="91" cy="174"/>
            </a:xfrm>
            <a:prstGeom prst="rect">
              <a:avLst/>
            </a:prstGeom>
            <a:noFill/>
            <a:ln w="9525" algn="ctr">
              <a:noFill/>
              <a:miter lim="800000"/>
              <a:headEnd/>
              <a:tailEnd/>
            </a:ln>
          </p:spPr>
          <p:txBody>
            <a:bodyPr wrap="none" lIns="0" tIns="0" rIns="0" bIns="0">
              <a:spAutoFit/>
            </a:bodyPr>
            <a:lstStyle/>
            <a:p>
              <a:pPr algn="r"/>
              <a:r>
                <a:rPr lang="en-US">
                  <a:solidFill>
                    <a:schemeClr val="bg1"/>
                  </a:solidFill>
                  <a:ea typeface="ＭＳ Ｐゴシック" pitchFamily="34" charset="-128"/>
                </a:rPr>
                <a:t>0</a:t>
              </a:r>
            </a:p>
          </p:txBody>
        </p:sp>
        <p:sp>
          <p:nvSpPr>
            <p:cNvPr id="51263" name="Rectangle 64"/>
            <p:cNvSpPr>
              <a:spLocks noChangeArrowheads="1"/>
            </p:cNvSpPr>
            <p:nvPr>
              <p:custDataLst>
                <p:tags r:id="rId17"/>
              </p:custDataLst>
            </p:nvPr>
          </p:nvSpPr>
          <p:spPr bwMode="auto">
            <a:xfrm>
              <a:off x="658" y="3053"/>
              <a:ext cx="225" cy="173"/>
            </a:xfrm>
            <a:prstGeom prst="rect">
              <a:avLst/>
            </a:prstGeom>
            <a:noFill/>
            <a:ln w="9525" algn="ctr">
              <a:noFill/>
              <a:miter lim="800000"/>
              <a:headEnd/>
              <a:tailEnd/>
            </a:ln>
          </p:spPr>
          <p:txBody>
            <a:bodyPr wrap="none" lIns="0" tIns="0" rIns="0" bIns="0">
              <a:spAutoFit/>
            </a:bodyPr>
            <a:lstStyle/>
            <a:p>
              <a:pPr algn="r"/>
              <a:r>
                <a:rPr lang="en-US">
                  <a:solidFill>
                    <a:schemeClr val="bg1"/>
                  </a:solidFill>
                  <a:ea typeface="ＭＳ Ｐゴシック" pitchFamily="34" charset="-128"/>
                </a:rPr>
                <a:t>0.1</a:t>
              </a:r>
            </a:p>
          </p:txBody>
        </p:sp>
        <p:sp>
          <p:nvSpPr>
            <p:cNvPr id="51264" name="Rectangle 65"/>
            <p:cNvSpPr>
              <a:spLocks noChangeArrowheads="1"/>
            </p:cNvSpPr>
            <p:nvPr>
              <p:custDataLst>
                <p:tags r:id="rId18"/>
              </p:custDataLst>
            </p:nvPr>
          </p:nvSpPr>
          <p:spPr bwMode="auto">
            <a:xfrm>
              <a:off x="658" y="2789"/>
              <a:ext cx="225" cy="173"/>
            </a:xfrm>
            <a:prstGeom prst="rect">
              <a:avLst/>
            </a:prstGeom>
            <a:noFill/>
            <a:ln w="9525" algn="ctr">
              <a:noFill/>
              <a:miter lim="800000"/>
              <a:headEnd/>
              <a:tailEnd/>
            </a:ln>
          </p:spPr>
          <p:txBody>
            <a:bodyPr wrap="none" lIns="0" tIns="0" rIns="0" bIns="0">
              <a:spAutoFit/>
            </a:bodyPr>
            <a:lstStyle/>
            <a:p>
              <a:pPr algn="r"/>
              <a:r>
                <a:rPr lang="en-US">
                  <a:solidFill>
                    <a:schemeClr val="bg1"/>
                  </a:solidFill>
                  <a:ea typeface="ＭＳ Ｐゴシック" pitchFamily="34" charset="-128"/>
                </a:rPr>
                <a:t>0.2</a:t>
              </a:r>
            </a:p>
          </p:txBody>
        </p:sp>
        <p:sp>
          <p:nvSpPr>
            <p:cNvPr id="51265" name="Rectangle 66"/>
            <p:cNvSpPr>
              <a:spLocks noChangeArrowheads="1"/>
            </p:cNvSpPr>
            <p:nvPr>
              <p:custDataLst>
                <p:tags r:id="rId19"/>
              </p:custDataLst>
            </p:nvPr>
          </p:nvSpPr>
          <p:spPr bwMode="auto">
            <a:xfrm>
              <a:off x="658" y="2525"/>
              <a:ext cx="225" cy="173"/>
            </a:xfrm>
            <a:prstGeom prst="rect">
              <a:avLst/>
            </a:prstGeom>
            <a:noFill/>
            <a:ln w="9525" algn="ctr">
              <a:noFill/>
              <a:miter lim="800000"/>
              <a:headEnd/>
              <a:tailEnd/>
            </a:ln>
          </p:spPr>
          <p:txBody>
            <a:bodyPr wrap="none" lIns="0" tIns="0" rIns="0" bIns="0">
              <a:spAutoFit/>
            </a:bodyPr>
            <a:lstStyle/>
            <a:p>
              <a:pPr algn="r"/>
              <a:r>
                <a:rPr lang="en-US">
                  <a:solidFill>
                    <a:schemeClr val="bg1"/>
                  </a:solidFill>
                  <a:ea typeface="ＭＳ Ｐゴシック" pitchFamily="34" charset="-128"/>
                </a:rPr>
                <a:t>0.3</a:t>
              </a:r>
            </a:p>
          </p:txBody>
        </p:sp>
        <p:sp>
          <p:nvSpPr>
            <p:cNvPr id="51266" name="Rectangle 67"/>
            <p:cNvSpPr>
              <a:spLocks noChangeArrowheads="1"/>
            </p:cNvSpPr>
            <p:nvPr>
              <p:custDataLst>
                <p:tags r:id="rId20"/>
              </p:custDataLst>
            </p:nvPr>
          </p:nvSpPr>
          <p:spPr bwMode="auto">
            <a:xfrm>
              <a:off x="658" y="2261"/>
              <a:ext cx="225" cy="173"/>
            </a:xfrm>
            <a:prstGeom prst="rect">
              <a:avLst/>
            </a:prstGeom>
            <a:noFill/>
            <a:ln w="9525" algn="ctr">
              <a:noFill/>
              <a:miter lim="800000"/>
              <a:headEnd/>
              <a:tailEnd/>
            </a:ln>
          </p:spPr>
          <p:txBody>
            <a:bodyPr wrap="none" lIns="0" tIns="0" rIns="0" bIns="0">
              <a:spAutoFit/>
            </a:bodyPr>
            <a:lstStyle/>
            <a:p>
              <a:pPr algn="r"/>
              <a:r>
                <a:rPr lang="en-US">
                  <a:solidFill>
                    <a:schemeClr val="bg1"/>
                  </a:solidFill>
                  <a:ea typeface="ＭＳ Ｐゴシック" pitchFamily="34" charset="-128"/>
                </a:rPr>
                <a:t>0.4</a:t>
              </a:r>
            </a:p>
          </p:txBody>
        </p:sp>
        <p:sp>
          <p:nvSpPr>
            <p:cNvPr id="51267" name="Rectangle 68"/>
            <p:cNvSpPr>
              <a:spLocks noChangeArrowheads="1"/>
            </p:cNvSpPr>
            <p:nvPr>
              <p:custDataLst>
                <p:tags r:id="rId21"/>
              </p:custDataLst>
            </p:nvPr>
          </p:nvSpPr>
          <p:spPr bwMode="auto">
            <a:xfrm>
              <a:off x="658" y="1997"/>
              <a:ext cx="225" cy="173"/>
            </a:xfrm>
            <a:prstGeom prst="rect">
              <a:avLst/>
            </a:prstGeom>
            <a:noFill/>
            <a:ln w="9525" algn="ctr">
              <a:noFill/>
              <a:miter lim="800000"/>
              <a:headEnd/>
              <a:tailEnd/>
            </a:ln>
          </p:spPr>
          <p:txBody>
            <a:bodyPr wrap="none" lIns="0" tIns="0" rIns="0" bIns="0">
              <a:spAutoFit/>
            </a:bodyPr>
            <a:lstStyle/>
            <a:p>
              <a:pPr algn="r"/>
              <a:r>
                <a:rPr lang="en-US">
                  <a:solidFill>
                    <a:schemeClr val="bg1"/>
                  </a:solidFill>
                  <a:ea typeface="ＭＳ Ｐゴシック" pitchFamily="34" charset="-128"/>
                </a:rPr>
                <a:t>0.5</a:t>
              </a:r>
            </a:p>
          </p:txBody>
        </p:sp>
        <p:sp>
          <p:nvSpPr>
            <p:cNvPr id="51268" name="Rectangle 69"/>
            <p:cNvSpPr>
              <a:spLocks noChangeArrowheads="1"/>
            </p:cNvSpPr>
            <p:nvPr>
              <p:custDataLst>
                <p:tags r:id="rId22"/>
              </p:custDataLst>
            </p:nvPr>
          </p:nvSpPr>
          <p:spPr bwMode="auto">
            <a:xfrm>
              <a:off x="658" y="1733"/>
              <a:ext cx="225" cy="173"/>
            </a:xfrm>
            <a:prstGeom prst="rect">
              <a:avLst/>
            </a:prstGeom>
            <a:noFill/>
            <a:ln w="9525" algn="ctr">
              <a:noFill/>
              <a:miter lim="800000"/>
              <a:headEnd/>
              <a:tailEnd/>
            </a:ln>
          </p:spPr>
          <p:txBody>
            <a:bodyPr wrap="none" lIns="0" tIns="0" rIns="0" bIns="0">
              <a:spAutoFit/>
            </a:bodyPr>
            <a:lstStyle/>
            <a:p>
              <a:pPr algn="r"/>
              <a:r>
                <a:rPr lang="en-US">
                  <a:solidFill>
                    <a:schemeClr val="bg1"/>
                  </a:solidFill>
                  <a:ea typeface="ＭＳ Ｐゴシック" pitchFamily="34" charset="-128"/>
                </a:rPr>
                <a:t>0.6</a:t>
              </a:r>
            </a:p>
          </p:txBody>
        </p:sp>
        <p:sp>
          <p:nvSpPr>
            <p:cNvPr id="51269" name="Rectangle 70"/>
            <p:cNvSpPr>
              <a:spLocks noChangeArrowheads="1"/>
            </p:cNvSpPr>
            <p:nvPr>
              <p:custDataLst>
                <p:tags r:id="rId23"/>
              </p:custDataLst>
            </p:nvPr>
          </p:nvSpPr>
          <p:spPr bwMode="auto">
            <a:xfrm>
              <a:off x="658" y="1469"/>
              <a:ext cx="225" cy="173"/>
            </a:xfrm>
            <a:prstGeom prst="rect">
              <a:avLst/>
            </a:prstGeom>
            <a:noFill/>
            <a:ln w="9525" algn="ctr">
              <a:noFill/>
              <a:miter lim="800000"/>
              <a:headEnd/>
              <a:tailEnd/>
            </a:ln>
          </p:spPr>
          <p:txBody>
            <a:bodyPr wrap="none" lIns="0" tIns="0" rIns="0" bIns="0">
              <a:spAutoFit/>
            </a:bodyPr>
            <a:lstStyle/>
            <a:p>
              <a:pPr algn="r"/>
              <a:r>
                <a:rPr lang="en-US">
                  <a:solidFill>
                    <a:schemeClr val="bg1"/>
                  </a:solidFill>
                  <a:ea typeface="ＭＳ Ｐゴシック" pitchFamily="34" charset="-128"/>
                </a:rPr>
                <a:t>0.7</a:t>
              </a:r>
            </a:p>
          </p:txBody>
        </p:sp>
        <p:sp>
          <p:nvSpPr>
            <p:cNvPr id="51270" name="Rectangle 71"/>
            <p:cNvSpPr>
              <a:spLocks noChangeArrowheads="1"/>
            </p:cNvSpPr>
            <p:nvPr>
              <p:custDataLst>
                <p:tags r:id="rId24"/>
              </p:custDataLst>
            </p:nvPr>
          </p:nvSpPr>
          <p:spPr bwMode="auto">
            <a:xfrm>
              <a:off x="658" y="1205"/>
              <a:ext cx="225" cy="173"/>
            </a:xfrm>
            <a:prstGeom prst="rect">
              <a:avLst/>
            </a:prstGeom>
            <a:noFill/>
            <a:ln w="9525" algn="ctr">
              <a:noFill/>
              <a:miter lim="800000"/>
              <a:headEnd/>
              <a:tailEnd/>
            </a:ln>
          </p:spPr>
          <p:txBody>
            <a:bodyPr wrap="none" lIns="0" tIns="0" rIns="0" bIns="0">
              <a:spAutoFit/>
            </a:bodyPr>
            <a:lstStyle/>
            <a:p>
              <a:pPr algn="r"/>
              <a:r>
                <a:rPr lang="en-US">
                  <a:solidFill>
                    <a:schemeClr val="bg1"/>
                  </a:solidFill>
                  <a:ea typeface="ＭＳ Ｐゴシック" pitchFamily="34" charset="-128"/>
                </a:rPr>
                <a:t>0.8</a:t>
              </a:r>
            </a:p>
          </p:txBody>
        </p:sp>
        <p:sp>
          <p:nvSpPr>
            <p:cNvPr id="51271" name="Rectangle 72"/>
            <p:cNvSpPr>
              <a:spLocks noChangeArrowheads="1"/>
            </p:cNvSpPr>
            <p:nvPr>
              <p:custDataLst>
                <p:tags r:id="rId25"/>
              </p:custDataLst>
            </p:nvPr>
          </p:nvSpPr>
          <p:spPr bwMode="auto">
            <a:xfrm>
              <a:off x="658" y="941"/>
              <a:ext cx="225" cy="173"/>
            </a:xfrm>
            <a:prstGeom prst="rect">
              <a:avLst/>
            </a:prstGeom>
            <a:noFill/>
            <a:ln w="9525" algn="ctr">
              <a:noFill/>
              <a:miter lim="800000"/>
              <a:headEnd/>
              <a:tailEnd/>
            </a:ln>
          </p:spPr>
          <p:txBody>
            <a:bodyPr wrap="none" lIns="0" tIns="0" rIns="0" bIns="0">
              <a:spAutoFit/>
            </a:bodyPr>
            <a:lstStyle/>
            <a:p>
              <a:pPr algn="r"/>
              <a:r>
                <a:rPr lang="en-US">
                  <a:solidFill>
                    <a:schemeClr val="bg1"/>
                  </a:solidFill>
                  <a:ea typeface="ＭＳ Ｐゴシック" pitchFamily="34" charset="-128"/>
                </a:rPr>
                <a:t>0.9</a:t>
              </a:r>
            </a:p>
          </p:txBody>
        </p:sp>
        <p:sp>
          <p:nvSpPr>
            <p:cNvPr id="51272" name="Rectangle 73"/>
            <p:cNvSpPr>
              <a:spLocks noChangeArrowheads="1"/>
            </p:cNvSpPr>
            <p:nvPr>
              <p:custDataLst>
                <p:tags r:id="rId26"/>
              </p:custDataLst>
            </p:nvPr>
          </p:nvSpPr>
          <p:spPr bwMode="auto">
            <a:xfrm>
              <a:off x="658" y="677"/>
              <a:ext cx="225" cy="173"/>
            </a:xfrm>
            <a:prstGeom prst="rect">
              <a:avLst/>
            </a:prstGeom>
            <a:noFill/>
            <a:ln w="9525" algn="ctr">
              <a:noFill/>
              <a:miter lim="800000"/>
              <a:headEnd/>
              <a:tailEnd/>
            </a:ln>
          </p:spPr>
          <p:txBody>
            <a:bodyPr wrap="none" lIns="0" tIns="0" rIns="0" bIns="0">
              <a:spAutoFit/>
            </a:bodyPr>
            <a:lstStyle/>
            <a:p>
              <a:pPr algn="r"/>
              <a:r>
                <a:rPr lang="en-US">
                  <a:solidFill>
                    <a:schemeClr val="bg1"/>
                  </a:solidFill>
                  <a:ea typeface="ＭＳ Ｐゴシック" pitchFamily="34" charset="-128"/>
                </a:rPr>
                <a:t>1.0</a:t>
              </a:r>
            </a:p>
          </p:txBody>
        </p:sp>
      </p:grpSp>
      <p:sp>
        <p:nvSpPr>
          <p:cNvPr id="51273" name="Rectangle 74"/>
          <p:cNvSpPr>
            <a:spLocks noChangeArrowheads="1"/>
          </p:cNvSpPr>
          <p:nvPr>
            <p:custDataLst>
              <p:tags r:id="rId1"/>
            </p:custDataLst>
          </p:nvPr>
        </p:nvSpPr>
        <p:spPr bwMode="auto">
          <a:xfrm>
            <a:off x="1979613" y="5738813"/>
            <a:ext cx="128587" cy="276225"/>
          </a:xfrm>
          <a:prstGeom prst="rect">
            <a:avLst/>
          </a:prstGeom>
          <a:noFill/>
          <a:ln w="9525" algn="ctr">
            <a:noFill/>
            <a:miter lim="800000"/>
            <a:headEnd/>
            <a:tailEnd/>
          </a:ln>
        </p:spPr>
        <p:txBody>
          <a:bodyPr wrap="none" lIns="0" tIns="0" rIns="0" bIns="0">
            <a:spAutoFit/>
          </a:bodyPr>
          <a:lstStyle/>
          <a:p>
            <a:r>
              <a:rPr lang="en-US">
                <a:solidFill>
                  <a:schemeClr val="bg1"/>
                </a:solidFill>
                <a:ea typeface="ＭＳ Ｐゴシック" pitchFamily="34" charset="-128"/>
              </a:rPr>
              <a:t>0</a:t>
            </a:r>
          </a:p>
        </p:txBody>
      </p:sp>
      <p:sp>
        <p:nvSpPr>
          <p:cNvPr id="51274" name="Rectangle 75"/>
          <p:cNvSpPr>
            <a:spLocks noChangeArrowheads="1"/>
          </p:cNvSpPr>
          <p:nvPr>
            <p:custDataLst>
              <p:tags r:id="rId2"/>
            </p:custDataLst>
          </p:nvPr>
        </p:nvSpPr>
        <p:spPr bwMode="auto">
          <a:xfrm>
            <a:off x="3146425" y="5738813"/>
            <a:ext cx="128588" cy="276225"/>
          </a:xfrm>
          <a:prstGeom prst="rect">
            <a:avLst/>
          </a:prstGeom>
          <a:noFill/>
          <a:ln w="9525" algn="ctr">
            <a:noFill/>
            <a:miter lim="800000"/>
            <a:headEnd/>
            <a:tailEnd/>
          </a:ln>
        </p:spPr>
        <p:txBody>
          <a:bodyPr wrap="none" lIns="0" tIns="0" rIns="0" bIns="0">
            <a:spAutoFit/>
          </a:bodyPr>
          <a:lstStyle/>
          <a:p>
            <a:r>
              <a:rPr lang="en-US">
                <a:solidFill>
                  <a:schemeClr val="bg1"/>
                </a:solidFill>
                <a:ea typeface="ＭＳ Ｐゴシック" pitchFamily="34" charset="-128"/>
              </a:rPr>
              <a:t>1</a:t>
            </a:r>
          </a:p>
        </p:txBody>
      </p:sp>
      <p:sp>
        <p:nvSpPr>
          <p:cNvPr id="51275" name="Rectangle 76"/>
          <p:cNvSpPr>
            <a:spLocks noChangeArrowheads="1"/>
          </p:cNvSpPr>
          <p:nvPr>
            <p:custDataLst>
              <p:tags r:id="rId3"/>
            </p:custDataLst>
          </p:nvPr>
        </p:nvSpPr>
        <p:spPr bwMode="auto">
          <a:xfrm>
            <a:off x="4311650" y="5738813"/>
            <a:ext cx="128588" cy="276225"/>
          </a:xfrm>
          <a:prstGeom prst="rect">
            <a:avLst/>
          </a:prstGeom>
          <a:noFill/>
          <a:ln w="9525" algn="ctr">
            <a:noFill/>
            <a:miter lim="800000"/>
            <a:headEnd/>
            <a:tailEnd/>
          </a:ln>
        </p:spPr>
        <p:txBody>
          <a:bodyPr wrap="none" lIns="0" tIns="0" rIns="0" bIns="0">
            <a:spAutoFit/>
          </a:bodyPr>
          <a:lstStyle/>
          <a:p>
            <a:r>
              <a:rPr lang="en-US">
                <a:solidFill>
                  <a:schemeClr val="bg1"/>
                </a:solidFill>
                <a:ea typeface="ＭＳ Ｐゴシック" pitchFamily="34" charset="-128"/>
              </a:rPr>
              <a:t>2</a:t>
            </a:r>
          </a:p>
        </p:txBody>
      </p:sp>
      <p:sp>
        <p:nvSpPr>
          <p:cNvPr id="51276" name="Rectangle 77"/>
          <p:cNvSpPr>
            <a:spLocks noChangeArrowheads="1"/>
          </p:cNvSpPr>
          <p:nvPr>
            <p:custDataLst>
              <p:tags r:id="rId4"/>
            </p:custDataLst>
          </p:nvPr>
        </p:nvSpPr>
        <p:spPr bwMode="auto">
          <a:xfrm>
            <a:off x="5478463" y="5738813"/>
            <a:ext cx="128587" cy="276225"/>
          </a:xfrm>
          <a:prstGeom prst="rect">
            <a:avLst/>
          </a:prstGeom>
          <a:noFill/>
          <a:ln w="9525" algn="ctr">
            <a:noFill/>
            <a:miter lim="800000"/>
            <a:headEnd/>
            <a:tailEnd/>
          </a:ln>
        </p:spPr>
        <p:txBody>
          <a:bodyPr wrap="none" lIns="0" tIns="0" rIns="0" bIns="0">
            <a:spAutoFit/>
          </a:bodyPr>
          <a:lstStyle/>
          <a:p>
            <a:r>
              <a:rPr lang="en-US">
                <a:solidFill>
                  <a:schemeClr val="bg1"/>
                </a:solidFill>
                <a:ea typeface="ＭＳ Ｐゴシック" pitchFamily="34" charset="-128"/>
              </a:rPr>
              <a:t>3</a:t>
            </a:r>
          </a:p>
        </p:txBody>
      </p:sp>
      <p:sp>
        <p:nvSpPr>
          <p:cNvPr id="51277" name="Rectangle 78"/>
          <p:cNvSpPr>
            <a:spLocks noChangeArrowheads="1"/>
          </p:cNvSpPr>
          <p:nvPr>
            <p:custDataLst>
              <p:tags r:id="rId5"/>
            </p:custDataLst>
          </p:nvPr>
        </p:nvSpPr>
        <p:spPr bwMode="auto">
          <a:xfrm>
            <a:off x="6643688" y="5738813"/>
            <a:ext cx="128587" cy="276225"/>
          </a:xfrm>
          <a:prstGeom prst="rect">
            <a:avLst/>
          </a:prstGeom>
          <a:noFill/>
          <a:ln w="9525" algn="ctr">
            <a:noFill/>
            <a:miter lim="800000"/>
            <a:headEnd/>
            <a:tailEnd/>
          </a:ln>
        </p:spPr>
        <p:txBody>
          <a:bodyPr wrap="none" lIns="0" tIns="0" rIns="0" bIns="0">
            <a:spAutoFit/>
          </a:bodyPr>
          <a:lstStyle/>
          <a:p>
            <a:r>
              <a:rPr lang="en-US">
                <a:solidFill>
                  <a:schemeClr val="bg1"/>
                </a:solidFill>
                <a:ea typeface="ＭＳ Ｐゴシック" pitchFamily="34" charset="-128"/>
              </a:rPr>
              <a:t>4</a:t>
            </a:r>
          </a:p>
        </p:txBody>
      </p:sp>
      <p:sp>
        <p:nvSpPr>
          <p:cNvPr id="51278" name="Rectangle 79"/>
          <p:cNvSpPr>
            <a:spLocks noChangeArrowheads="1"/>
          </p:cNvSpPr>
          <p:nvPr>
            <p:custDataLst>
              <p:tags r:id="rId6"/>
            </p:custDataLst>
          </p:nvPr>
        </p:nvSpPr>
        <p:spPr bwMode="auto">
          <a:xfrm>
            <a:off x="7810500" y="5738813"/>
            <a:ext cx="128588" cy="276225"/>
          </a:xfrm>
          <a:prstGeom prst="rect">
            <a:avLst/>
          </a:prstGeom>
          <a:noFill/>
          <a:ln w="9525" algn="ctr">
            <a:noFill/>
            <a:miter lim="800000"/>
            <a:headEnd/>
            <a:tailEnd/>
          </a:ln>
        </p:spPr>
        <p:txBody>
          <a:bodyPr wrap="none" lIns="0" tIns="0" rIns="0" bIns="0">
            <a:spAutoFit/>
          </a:bodyPr>
          <a:lstStyle/>
          <a:p>
            <a:r>
              <a:rPr lang="en-US">
                <a:solidFill>
                  <a:schemeClr val="bg1"/>
                </a:solidFill>
                <a:ea typeface="ＭＳ Ｐゴシック" pitchFamily="34" charset="-128"/>
              </a:rPr>
              <a:t>5</a:t>
            </a:r>
          </a:p>
        </p:txBody>
      </p:sp>
      <p:sp>
        <p:nvSpPr>
          <p:cNvPr id="51279" name="Rectangle 80"/>
          <p:cNvSpPr>
            <a:spLocks noChangeArrowheads="1"/>
          </p:cNvSpPr>
          <p:nvPr>
            <p:custDataLst>
              <p:tags r:id="rId7"/>
            </p:custDataLst>
          </p:nvPr>
        </p:nvSpPr>
        <p:spPr bwMode="auto">
          <a:xfrm>
            <a:off x="55563" y="3209925"/>
            <a:ext cx="1362075" cy="554038"/>
          </a:xfrm>
          <a:prstGeom prst="rect">
            <a:avLst/>
          </a:prstGeom>
          <a:noFill/>
          <a:ln w="9525" algn="ctr">
            <a:noFill/>
            <a:miter lim="800000"/>
            <a:headEnd/>
            <a:tailEnd/>
          </a:ln>
        </p:spPr>
        <p:txBody>
          <a:bodyPr lIns="0" tIns="0" rIns="0" bIns="0">
            <a:spAutoFit/>
          </a:bodyPr>
          <a:lstStyle/>
          <a:p>
            <a:pPr algn="ctr"/>
            <a:r>
              <a:rPr lang="en-US">
                <a:solidFill>
                  <a:schemeClr val="bg1"/>
                </a:solidFill>
                <a:ea typeface="ＭＳ Ｐゴシック" pitchFamily="34" charset="-128"/>
              </a:rPr>
              <a:t>Percent </a:t>
            </a:r>
            <a:br>
              <a:rPr lang="en-US">
                <a:solidFill>
                  <a:schemeClr val="bg1"/>
                </a:solidFill>
                <a:ea typeface="ＭＳ Ｐゴシック" pitchFamily="34" charset="-128"/>
              </a:rPr>
            </a:br>
            <a:r>
              <a:rPr lang="en-US">
                <a:solidFill>
                  <a:schemeClr val="bg1"/>
                </a:solidFill>
                <a:ea typeface="ＭＳ Ｐゴシック" pitchFamily="34" charset="-128"/>
              </a:rPr>
              <a:t>survival</a:t>
            </a:r>
          </a:p>
        </p:txBody>
      </p:sp>
      <p:sp>
        <p:nvSpPr>
          <p:cNvPr id="51280" name="Rectangle 82"/>
          <p:cNvSpPr>
            <a:spLocks noChangeArrowheads="1"/>
          </p:cNvSpPr>
          <p:nvPr>
            <p:custDataLst>
              <p:tags r:id="rId8"/>
            </p:custDataLst>
          </p:nvPr>
        </p:nvSpPr>
        <p:spPr bwMode="auto">
          <a:xfrm>
            <a:off x="130175" y="6446838"/>
            <a:ext cx="4371975" cy="304800"/>
          </a:xfrm>
          <a:prstGeom prst="rect">
            <a:avLst/>
          </a:prstGeom>
          <a:noFill/>
          <a:ln w="9525" algn="ctr">
            <a:noFill/>
            <a:miter lim="800000"/>
            <a:headEnd/>
            <a:tailEnd/>
          </a:ln>
        </p:spPr>
        <p:txBody>
          <a:bodyPr>
            <a:spAutoFit/>
          </a:bodyPr>
          <a:lstStyle/>
          <a:p>
            <a:r>
              <a:rPr lang="en-US" sz="1400">
                <a:solidFill>
                  <a:schemeClr val="bg1"/>
                </a:solidFill>
                <a:ea typeface="ＭＳ Ｐゴシック" pitchFamily="34" charset="-128"/>
              </a:rPr>
              <a:t>McLaughlin VV et al. </a:t>
            </a:r>
            <a:r>
              <a:rPr lang="en-US" sz="1400" i="1">
                <a:solidFill>
                  <a:schemeClr val="bg1"/>
                </a:solidFill>
                <a:ea typeface="ＭＳ Ｐゴシック" pitchFamily="34" charset="-128"/>
              </a:rPr>
              <a:t>Chest.</a:t>
            </a:r>
            <a:r>
              <a:rPr lang="en-US" sz="1400">
                <a:solidFill>
                  <a:schemeClr val="bg1"/>
                </a:solidFill>
                <a:ea typeface="ＭＳ Ｐゴシック" pitchFamily="34" charset="-128"/>
              </a:rPr>
              <a:t> 2004;126:78S-92S.</a:t>
            </a:r>
          </a:p>
        </p:txBody>
      </p:sp>
      <p:sp>
        <p:nvSpPr>
          <p:cNvPr id="51281" name="Text Box 83"/>
          <p:cNvSpPr>
            <a:spLocks noChangeArrowheads="1"/>
          </p:cNvSpPr>
          <p:nvPr>
            <p:custDataLst>
              <p:tags r:id="rId9"/>
            </p:custDataLst>
          </p:nvPr>
        </p:nvSpPr>
        <p:spPr bwMode="auto">
          <a:xfrm>
            <a:off x="7092950" y="1609725"/>
            <a:ext cx="1841500" cy="641350"/>
          </a:xfrm>
          <a:prstGeom prst="rect">
            <a:avLst/>
          </a:prstGeom>
          <a:noFill/>
          <a:ln w="9525" algn="ctr">
            <a:noFill/>
            <a:miter lim="800000"/>
            <a:headEnd/>
            <a:tailEnd/>
          </a:ln>
        </p:spPr>
        <p:txBody>
          <a:bodyPr>
            <a:spAutoFit/>
          </a:bodyPr>
          <a:lstStyle/>
          <a:p>
            <a:pPr>
              <a:spcBef>
                <a:spcPct val="50000"/>
              </a:spcBef>
            </a:pPr>
            <a:r>
              <a:rPr lang="en-US">
                <a:solidFill>
                  <a:schemeClr val="bg1"/>
                </a:solidFill>
                <a:ea typeface="ＭＳ Ｐゴシック" pitchFamily="34" charset="-128"/>
              </a:rPr>
              <a:t>Congenital heart disease</a:t>
            </a:r>
          </a:p>
        </p:txBody>
      </p:sp>
      <p:sp>
        <p:nvSpPr>
          <p:cNvPr id="51282" name="Text Box 85"/>
          <p:cNvSpPr>
            <a:spLocks noChangeArrowheads="1"/>
          </p:cNvSpPr>
          <p:nvPr>
            <p:custDataLst>
              <p:tags r:id="rId10"/>
            </p:custDataLst>
          </p:nvPr>
        </p:nvSpPr>
        <p:spPr bwMode="auto">
          <a:xfrm>
            <a:off x="8040688" y="3381375"/>
            <a:ext cx="704850" cy="366713"/>
          </a:xfrm>
          <a:prstGeom prst="rect">
            <a:avLst/>
          </a:prstGeom>
          <a:noFill/>
          <a:ln w="9525" algn="ctr">
            <a:noFill/>
            <a:miter lim="800000"/>
            <a:headEnd/>
            <a:tailEnd/>
          </a:ln>
        </p:spPr>
        <p:txBody>
          <a:bodyPr>
            <a:spAutoFit/>
          </a:bodyPr>
          <a:lstStyle/>
          <a:p>
            <a:pPr>
              <a:spcBef>
                <a:spcPct val="50000"/>
              </a:spcBef>
            </a:pPr>
            <a:r>
              <a:rPr lang="en-US">
                <a:solidFill>
                  <a:schemeClr val="bg1"/>
                </a:solidFill>
                <a:ea typeface="ＭＳ Ｐゴシック" pitchFamily="34" charset="-128"/>
              </a:rPr>
              <a:t>IPAH</a:t>
            </a:r>
          </a:p>
        </p:txBody>
      </p:sp>
      <p:sp>
        <p:nvSpPr>
          <p:cNvPr id="51283" name="Text Box 86"/>
          <p:cNvSpPr>
            <a:spLocks noChangeArrowheads="1"/>
          </p:cNvSpPr>
          <p:nvPr>
            <p:custDataLst>
              <p:tags r:id="rId11"/>
            </p:custDataLst>
          </p:nvPr>
        </p:nvSpPr>
        <p:spPr bwMode="auto">
          <a:xfrm>
            <a:off x="5675313" y="3897313"/>
            <a:ext cx="2835275" cy="369887"/>
          </a:xfrm>
          <a:prstGeom prst="rect">
            <a:avLst/>
          </a:prstGeom>
          <a:noFill/>
          <a:ln w="9525" algn="ctr">
            <a:noFill/>
            <a:miter lim="800000"/>
            <a:headEnd/>
            <a:tailEnd/>
          </a:ln>
        </p:spPr>
        <p:txBody>
          <a:bodyPr>
            <a:spAutoFit/>
          </a:bodyPr>
          <a:lstStyle/>
          <a:p>
            <a:pPr>
              <a:spcBef>
                <a:spcPct val="50000"/>
              </a:spcBef>
            </a:pPr>
            <a:r>
              <a:rPr lang="en-US">
                <a:solidFill>
                  <a:schemeClr val="bg1"/>
                </a:solidFill>
                <a:ea typeface="ＭＳ Ｐゴシック" pitchFamily="34" charset="-128"/>
              </a:rPr>
              <a:t>CTD</a:t>
            </a:r>
          </a:p>
        </p:txBody>
      </p:sp>
      <p:sp>
        <p:nvSpPr>
          <p:cNvPr id="51284" name="Text Box 87"/>
          <p:cNvSpPr>
            <a:spLocks noChangeArrowheads="1"/>
          </p:cNvSpPr>
          <p:nvPr>
            <p:custDataLst>
              <p:tags r:id="rId12"/>
            </p:custDataLst>
          </p:nvPr>
        </p:nvSpPr>
        <p:spPr bwMode="auto">
          <a:xfrm>
            <a:off x="5675313" y="4633913"/>
            <a:ext cx="860425" cy="366712"/>
          </a:xfrm>
          <a:prstGeom prst="rect">
            <a:avLst/>
          </a:prstGeom>
          <a:noFill/>
          <a:ln w="9525" algn="ctr">
            <a:noFill/>
            <a:miter lim="800000"/>
            <a:headEnd/>
            <a:tailEnd/>
          </a:ln>
        </p:spPr>
        <p:txBody>
          <a:bodyPr>
            <a:spAutoFit/>
          </a:bodyPr>
          <a:lstStyle/>
          <a:p>
            <a:pPr>
              <a:spcBef>
                <a:spcPct val="50000"/>
              </a:spcBef>
            </a:pPr>
            <a:r>
              <a:rPr lang="en-US">
                <a:solidFill>
                  <a:schemeClr val="bg1"/>
                </a:solidFill>
                <a:ea typeface="ＭＳ Ｐゴシック" pitchFamily="34" charset="-128"/>
              </a:rPr>
              <a:t>HIV</a:t>
            </a:r>
          </a:p>
        </p:txBody>
      </p:sp>
      <p:sp>
        <p:nvSpPr>
          <p:cNvPr id="51285" name="Rectangle 88"/>
          <p:cNvSpPr>
            <a:spLocks noChangeArrowheads="1"/>
          </p:cNvSpPr>
          <p:nvPr>
            <p:custDataLst>
              <p:tags r:id="rId13"/>
            </p:custDataLst>
          </p:nvPr>
        </p:nvSpPr>
        <p:spPr bwMode="auto">
          <a:xfrm>
            <a:off x="4597400" y="6007100"/>
            <a:ext cx="844550" cy="366713"/>
          </a:xfrm>
          <a:prstGeom prst="rect">
            <a:avLst/>
          </a:prstGeom>
          <a:noFill/>
          <a:ln w="19050" algn="ctr">
            <a:noFill/>
            <a:miter lim="800000"/>
            <a:headEnd/>
            <a:tailEnd/>
          </a:ln>
        </p:spPr>
        <p:txBody>
          <a:bodyPr wrap="none">
            <a:spAutoFit/>
          </a:bodyPr>
          <a:lstStyle/>
          <a:p>
            <a:pPr algn="ctr"/>
            <a:r>
              <a:rPr lang="en-US">
                <a:solidFill>
                  <a:schemeClr val="bg1"/>
                </a:solidFill>
                <a:ea typeface="ＭＳ Ｐゴシック" pitchFamily="34" charset="-128"/>
              </a:rPr>
              <a:t>Years </a:t>
            </a:r>
          </a:p>
        </p:txBody>
      </p:sp>
      <p:sp>
        <p:nvSpPr>
          <p:cNvPr id="51286" name="Rectangle 91"/>
          <p:cNvSpPr>
            <a:spLocks noGrp="1" noChangeArrowheads="1"/>
          </p:cNvSpPr>
          <p:nvPr>
            <p:ph type="title" idx="4294967295"/>
            <p:custDataLst>
              <p:tags r:id="rId14"/>
            </p:custDataLst>
          </p:nvPr>
        </p:nvSpPr>
        <p:spPr>
          <a:xfrm>
            <a:off x="0" y="381000"/>
            <a:ext cx="7772400" cy="609600"/>
          </a:xfrm>
          <a:ln/>
        </p:spPr>
        <p:txBody>
          <a:bodyPr/>
          <a:lstStyle/>
          <a:p>
            <a:r>
              <a:rPr lang="en-US" sz="3200" smtClean="0">
                <a:solidFill>
                  <a:srgbClr val="FFC000"/>
                </a:solidFill>
              </a:rPr>
              <a:t>Survival in PAH</a:t>
            </a:r>
          </a:p>
        </p:txBody>
      </p:sp>
      <p:sp>
        <p:nvSpPr>
          <p:cNvPr id="89" name="Oval 88"/>
          <p:cNvSpPr/>
          <p:nvPr>
            <p:custDataLst>
              <p:tags r:id="rId15"/>
            </p:custDataLst>
          </p:nvPr>
        </p:nvSpPr>
        <p:spPr>
          <a:xfrm>
            <a:off x="4800600" y="3429000"/>
            <a:ext cx="2286000" cy="2057400"/>
          </a:xfrm>
          <a:prstGeom prst="ellipse">
            <a:avLst/>
          </a:prstGeom>
          <a:noFill/>
          <a:ln w="25400" cap="flat" cmpd="sng" algn="ctr">
            <a:solidFill>
              <a:srgbClr val="FF0000"/>
            </a:solidFill>
            <a:prstDash val="solid"/>
            <a:round/>
            <a:headEnd type="none" w="med" len="med"/>
            <a:tailEnd type="none" w="med" len="med"/>
          </a:ln>
        </p:spPr>
        <p:txBody>
          <a:bodyPr anchor="ctr"/>
          <a:lstStyle/>
          <a:p>
            <a:pPr algn="ctr" fontAlgn="auto"/>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down)">
                                      <p:cBhvr>
                                        <p:cTn id="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noChangeArrowheads="1"/>
          </p:cNvSpPr>
          <p:nvPr>
            <p:ph type="title" idx="4294967295"/>
            <p:custDataLst>
              <p:tags r:id="rId1"/>
            </p:custDataLst>
          </p:nvPr>
        </p:nvSpPr>
        <p:spPr>
          <a:xfrm>
            <a:off x="381000" y="533400"/>
            <a:ext cx="8763000" cy="838200"/>
          </a:xfrm>
          <a:ln/>
        </p:spPr>
        <p:txBody>
          <a:bodyPr/>
          <a:lstStyle/>
          <a:p>
            <a:r>
              <a:rPr lang="en-US" sz="3600" b="0" smtClean="0">
                <a:solidFill>
                  <a:srgbClr val="FFC000"/>
                </a:solidFill>
                <a:latin typeface="Calibri" pitchFamily="34" charset="0"/>
                <a:cs typeface="Calibri" pitchFamily="34" charset="0"/>
              </a:rPr>
              <a:t>Idiopathic Pulmonary Arterial Hypertension (IPAH)</a:t>
            </a:r>
          </a:p>
        </p:txBody>
      </p:sp>
      <p:sp>
        <p:nvSpPr>
          <p:cNvPr id="52227" name="Content Placeholder 2"/>
          <p:cNvSpPr>
            <a:spLocks noGrp="1" noChangeArrowheads="1"/>
          </p:cNvSpPr>
          <p:nvPr>
            <p:ph idx="4294967295"/>
            <p:custDataLst>
              <p:tags r:id="rId2"/>
            </p:custDataLst>
          </p:nvPr>
        </p:nvSpPr>
        <p:spPr>
          <a:xfrm>
            <a:off x="0" y="1981200"/>
            <a:ext cx="7772400" cy="4114800"/>
          </a:xfrm>
          <a:ln/>
        </p:spPr>
        <p:txBody>
          <a:bodyPr/>
          <a:lstStyle/>
          <a:p>
            <a:r>
              <a:rPr lang="en-US" sz="2400" b="0" smtClean="0">
                <a:latin typeface="Calibri" pitchFamily="34" charset="0"/>
                <a:cs typeface="Calibri" pitchFamily="34" charset="0"/>
              </a:rPr>
              <a:t>Reserved for patients with neither a family history nor an identifiable risk factor.</a:t>
            </a:r>
          </a:p>
          <a:p>
            <a:r>
              <a:rPr lang="en-US" sz="2400" b="0" smtClean="0">
                <a:latin typeface="Calibri" pitchFamily="34" charset="0"/>
                <a:cs typeface="Calibri" pitchFamily="34" charset="0"/>
              </a:rPr>
              <a:t>Rare disease</a:t>
            </a:r>
          </a:p>
          <a:p>
            <a:r>
              <a:rPr lang="en-US" sz="2400" b="0" smtClean="0">
                <a:latin typeface="Calibri" pitchFamily="34" charset="0"/>
                <a:cs typeface="Calibri" pitchFamily="34" charset="0"/>
              </a:rPr>
              <a:t>prevalence ~ 6 per million</a:t>
            </a:r>
          </a:p>
          <a:p>
            <a:r>
              <a:rPr lang="en-US" sz="2400" b="0" smtClean="0">
                <a:latin typeface="Calibri" pitchFamily="34" charset="0"/>
                <a:cs typeface="Calibri" pitchFamily="34" charset="0"/>
              </a:rPr>
              <a:t>Female/male ratio of 1.7:1 </a:t>
            </a:r>
          </a:p>
          <a:p>
            <a:r>
              <a:rPr lang="en-US" sz="2400" b="0" smtClean="0">
                <a:latin typeface="Calibri" pitchFamily="34" charset="0"/>
                <a:cs typeface="Calibri" pitchFamily="34" charset="0"/>
              </a:rPr>
              <a:t>Mean age 37 years.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noChangeArrowheads="1"/>
          </p:cNvSpPr>
          <p:nvPr>
            <p:ph type="title" idx="4294967295"/>
            <p:custDataLst>
              <p:tags r:id="rId1"/>
            </p:custDataLst>
          </p:nvPr>
        </p:nvSpPr>
        <p:spPr>
          <a:xfrm>
            <a:off x="0" y="609600"/>
            <a:ext cx="7772400" cy="533400"/>
          </a:xfrm>
          <a:ln/>
        </p:spPr>
        <p:txBody>
          <a:bodyPr/>
          <a:lstStyle/>
          <a:p>
            <a:r>
              <a:rPr lang="en-US" sz="3200" smtClean="0">
                <a:solidFill>
                  <a:srgbClr val="FFC000"/>
                </a:solidFill>
                <a:latin typeface="Calibri" pitchFamily="34" charset="0"/>
                <a:cs typeface="Calibri" pitchFamily="34" charset="0"/>
              </a:rPr>
              <a:t>Heritable Pulmonary Arterial Hypertension</a:t>
            </a:r>
          </a:p>
        </p:txBody>
      </p:sp>
      <p:sp>
        <p:nvSpPr>
          <p:cNvPr id="53251" name="Content Placeholder 2"/>
          <p:cNvSpPr>
            <a:spLocks noGrp="1" noChangeArrowheads="1"/>
          </p:cNvSpPr>
          <p:nvPr>
            <p:ph idx="4294967295"/>
            <p:custDataLst>
              <p:tags r:id="rId2"/>
            </p:custDataLst>
          </p:nvPr>
        </p:nvSpPr>
        <p:spPr>
          <a:xfrm>
            <a:off x="1219200" y="1752600"/>
            <a:ext cx="7924800" cy="4114800"/>
          </a:xfrm>
          <a:ln/>
        </p:spPr>
        <p:txBody>
          <a:bodyPr/>
          <a:lstStyle/>
          <a:p>
            <a:r>
              <a:rPr lang="en-US" sz="2400" b="0" smtClean="0">
                <a:latin typeface="Calibri" pitchFamily="34" charset="0"/>
                <a:cs typeface="Calibri" pitchFamily="34" charset="0"/>
              </a:rPr>
              <a:t>Approximately 6% to 10% of patients with PAH</a:t>
            </a:r>
            <a:r>
              <a:rPr lang="en-US" sz="2400" b="0" baseline="30000" smtClean="0">
                <a:latin typeface="Calibri" pitchFamily="34" charset="0"/>
                <a:cs typeface="Calibri" pitchFamily="34" charset="0"/>
              </a:rPr>
              <a:t>1</a:t>
            </a:r>
          </a:p>
          <a:p>
            <a:r>
              <a:rPr lang="en-US" sz="2400" b="0" smtClean="0">
                <a:latin typeface="Calibri" pitchFamily="34" charset="0"/>
                <a:cs typeface="Calibri" pitchFamily="34" charset="0"/>
              </a:rPr>
              <a:t>50% to 90% mutations is in BMPR2</a:t>
            </a:r>
            <a:r>
              <a:rPr lang="en-US" sz="2400" b="0" baseline="30000" smtClean="0">
                <a:latin typeface="Calibri" pitchFamily="34" charset="0"/>
                <a:cs typeface="Calibri" pitchFamily="34" charset="0"/>
              </a:rPr>
              <a:t>2</a:t>
            </a:r>
          </a:p>
          <a:p>
            <a:r>
              <a:rPr lang="en-US" sz="2400" b="0" smtClean="0">
                <a:latin typeface="Calibri" pitchFamily="34" charset="0"/>
                <a:cs typeface="Calibri" pitchFamily="34" charset="0"/>
              </a:rPr>
              <a:t>Family history may or may not be present.</a:t>
            </a:r>
          </a:p>
          <a:p>
            <a:r>
              <a:rPr lang="en-US" sz="2400" b="0" smtClean="0">
                <a:latin typeface="Calibri" pitchFamily="34" charset="0"/>
              </a:rPr>
              <a:t>PAH associated with </a:t>
            </a:r>
            <a:r>
              <a:rPr lang="en-US" sz="2400" b="0" i="1" smtClean="0">
                <a:latin typeface="Calibri" pitchFamily="34" charset="0"/>
              </a:rPr>
              <a:t>BMPR2</a:t>
            </a:r>
            <a:r>
              <a:rPr lang="en-US" sz="2400" b="0" smtClean="0">
                <a:latin typeface="Calibri" pitchFamily="34" charset="0"/>
              </a:rPr>
              <a:t> mutations have more severe disease with </a:t>
            </a:r>
            <a:r>
              <a:rPr lang="en-US" sz="2400" b="0" i="1" smtClean="0">
                <a:solidFill>
                  <a:srgbClr val="FFFF00"/>
                </a:solidFill>
                <a:latin typeface="Calibri" pitchFamily="34" charset="0"/>
              </a:rPr>
              <a:t>less vasoreactivity </a:t>
            </a:r>
            <a:r>
              <a:rPr lang="en-US" sz="2400" b="0" smtClean="0">
                <a:latin typeface="Calibri" pitchFamily="34" charset="0"/>
              </a:rPr>
              <a:t>than those with IPAH without </a:t>
            </a:r>
            <a:r>
              <a:rPr lang="en-US" sz="2400" b="0" i="1" smtClean="0">
                <a:latin typeface="Calibri" pitchFamily="34" charset="0"/>
              </a:rPr>
              <a:t>BMPR2</a:t>
            </a:r>
            <a:r>
              <a:rPr lang="en-US" sz="2400" b="0" smtClean="0">
                <a:latin typeface="Calibri" pitchFamily="34" charset="0"/>
              </a:rPr>
              <a:t> mutations.</a:t>
            </a:r>
            <a:r>
              <a:rPr lang="en-US" sz="2400" b="0" baseline="30000" smtClean="0">
                <a:latin typeface="Calibri" pitchFamily="34" charset="0"/>
              </a:rPr>
              <a:t>3</a:t>
            </a:r>
            <a:endParaRPr lang="en-US" sz="2400" b="0" baseline="30000" smtClean="0">
              <a:latin typeface="Calibri" pitchFamily="34" charset="0"/>
              <a:cs typeface="Calibri" pitchFamily="34" charset="0"/>
            </a:endParaRPr>
          </a:p>
          <a:p>
            <a:endParaRPr lang="en-US" sz="2400" b="0" smtClean="0">
              <a:latin typeface="Calibri" pitchFamily="34" charset="0"/>
              <a:cs typeface="Calibri" pitchFamily="34" charset="0"/>
            </a:endParaRPr>
          </a:p>
          <a:p>
            <a:endParaRPr lang="en-US" sz="2400" b="0" baseline="30000" smtClean="0">
              <a:latin typeface="Calibri" pitchFamily="34" charset="0"/>
              <a:cs typeface="Calibri" pitchFamily="34" charset="0"/>
            </a:endParaRPr>
          </a:p>
          <a:p>
            <a:endParaRPr lang="en-US" sz="2400" b="0" smtClean="0">
              <a:latin typeface="Calibri" pitchFamily="34" charset="0"/>
              <a:cs typeface="Calibri"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fig003nmc_050304"/>
          <p:cNvPicPr>
            <a:picLocks noChangeAspect="1" noChangeArrowheads="1"/>
          </p:cNvPicPr>
          <p:nvPr>
            <p:custDataLst>
              <p:tags r:id="rId1"/>
            </p:custDataLst>
          </p:nvPr>
        </p:nvPicPr>
        <p:blipFill>
          <a:blip r:embed="rId6"/>
          <a:srcRect/>
          <a:stretch>
            <a:fillRect/>
          </a:stretch>
        </p:blipFill>
        <p:spPr bwMode="auto">
          <a:xfrm>
            <a:off x="457200" y="609600"/>
            <a:ext cx="8305800" cy="4344988"/>
          </a:xfrm>
          <a:prstGeom prst="rect">
            <a:avLst/>
          </a:prstGeom>
          <a:noFill/>
          <a:ln w="9525" algn="ctr">
            <a:noFill/>
            <a:miter lim="800000"/>
            <a:headEnd/>
            <a:tailEnd/>
          </a:ln>
        </p:spPr>
      </p:pic>
      <p:sp>
        <p:nvSpPr>
          <p:cNvPr id="22531" name="Text Box 5"/>
          <p:cNvSpPr txBox="1">
            <a:spLocks noChangeArrowheads="1"/>
          </p:cNvSpPr>
          <p:nvPr>
            <p:custDataLst>
              <p:tags r:id="rId2"/>
            </p:custDataLst>
          </p:nvPr>
        </p:nvSpPr>
        <p:spPr bwMode="auto">
          <a:xfrm>
            <a:off x="304800" y="179388"/>
            <a:ext cx="88392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ct val="50000"/>
              </a:spcBef>
            </a:pPr>
            <a:r>
              <a:rPr lang="en-US" sz="2000">
                <a:ln w="9525" cap="flat" cmpd="sng" algn="ctr">
                  <a:noFill/>
                  <a:prstDash val="solid"/>
                  <a:round/>
                  <a:headEnd type="none" w="med" len="med"/>
                  <a:tailEnd type="none" w="med" len="med"/>
                </a:ln>
                <a:solidFill>
                  <a:srgbClr val="FFFF00"/>
                </a:solidFill>
                <a:ea typeface="Arial"/>
                <a:cs typeface="Arial"/>
                <a:sym typeface="Wingdings"/>
              </a:rPr>
              <a:t>Familial/Heritable Pulmonary Arterial Hypertension: </a:t>
            </a:r>
            <a:r>
              <a:rPr lang="en-US" sz="2000">
                <a:ln w="9525" cap="flat" cmpd="sng" algn="ctr">
                  <a:noFill/>
                  <a:prstDash val="solid"/>
                  <a:round/>
                  <a:headEnd type="none" w="med" len="med"/>
                  <a:tailEnd type="none" w="med" len="med"/>
                </a:ln>
                <a:solidFill>
                  <a:srgbClr val="FF0000"/>
                </a:solidFill>
                <a:ea typeface="Arial"/>
                <a:cs typeface="Arial"/>
                <a:sym typeface="Wingdings"/>
              </a:rPr>
              <a:t>The ‘Two-Hit’ Hypothesis</a:t>
            </a:r>
          </a:p>
        </p:txBody>
      </p:sp>
      <p:sp>
        <p:nvSpPr>
          <p:cNvPr id="22532" name="Text Box 6"/>
          <p:cNvSpPr txBox="1">
            <a:spLocks noChangeArrowheads="1"/>
          </p:cNvSpPr>
          <p:nvPr>
            <p:custDataLst>
              <p:tags r:id="rId3"/>
            </p:custDataLst>
          </p:nvPr>
        </p:nvSpPr>
        <p:spPr bwMode="auto">
          <a:xfrm>
            <a:off x="304800" y="5105400"/>
            <a:ext cx="8610600" cy="1616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ct val="50000"/>
              </a:spcBef>
            </a:pPr>
            <a:r>
              <a:rPr lang="en-US" sz="2000" i="1">
                <a:ln w="9525" cap="flat" cmpd="sng" algn="ctr">
                  <a:noFill/>
                  <a:prstDash val="solid"/>
                  <a:round/>
                  <a:headEnd type="none" w="med" len="med"/>
                  <a:tailEnd type="none" w="med" len="med"/>
                </a:ln>
                <a:solidFill>
                  <a:srgbClr val="FFFFFF"/>
                </a:solidFill>
                <a:latin typeface="Calibri" pitchFamily="34" charset="0"/>
                <a:ea typeface="Arial"/>
                <a:cs typeface="Calibri" pitchFamily="34" charset="0"/>
                <a:sym typeface="Wingdings"/>
              </a:rPr>
              <a:t>According to the hypothesis, vascular abnormalities characteristic of PAH are triggered by accumulation of genetic and/or environmental insults in a susceptible individual. A combination of germline BMPR2 mutation (‘first hit’) and the ingestion of appetite suppressants (‘second hit’) were used to generate the clinical disease.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noChangeArrowheads="1"/>
          </p:cNvSpPr>
          <p:nvPr>
            <p:ph type="title" idx="4294967295"/>
            <p:custDataLst>
              <p:tags r:id="rId1"/>
            </p:custDataLst>
          </p:nvPr>
        </p:nvSpPr>
        <p:spPr>
          <a:xfrm>
            <a:off x="457200" y="228600"/>
            <a:ext cx="8686800" cy="1143000"/>
          </a:xfrm>
          <a:ln/>
        </p:spPr>
        <p:txBody>
          <a:bodyPr/>
          <a:lstStyle/>
          <a:p>
            <a:r>
              <a:rPr lang="en-US" sz="2800" smtClean="0">
                <a:solidFill>
                  <a:srgbClr val="FFC000"/>
                </a:solidFill>
                <a:latin typeface="Calibri" pitchFamily="34" charset="0"/>
                <a:cs typeface="Calibri" pitchFamily="34" charset="0"/>
              </a:rPr>
              <a:t>Pulmonary Arterial Hypertension Associated With Congenital Heart Disease</a:t>
            </a:r>
            <a:br>
              <a:rPr lang="en-US" sz="2800" smtClean="0">
                <a:solidFill>
                  <a:srgbClr val="FFC000"/>
                </a:solidFill>
                <a:latin typeface="Calibri" pitchFamily="34" charset="0"/>
                <a:cs typeface="Calibri" pitchFamily="34" charset="0"/>
              </a:rPr>
            </a:br>
            <a:endParaRPr lang="en-US" sz="2800" smtClean="0">
              <a:solidFill>
                <a:srgbClr val="FFC000"/>
              </a:solidFill>
              <a:latin typeface="Calibri" pitchFamily="34" charset="0"/>
              <a:cs typeface="Calibri" pitchFamily="34" charset="0"/>
            </a:endParaRPr>
          </a:p>
        </p:txBody>
      </p:sp>
      <p:pic>
        <p:nvPicPr>
          <p:cNvPr id="55299" name="Content Placeholder 3"/>
          <p:cNvPicPr>
            <a:picLocks noGrp="1" noChangeAspect="1" noChangeArrowheads="1"/>
          </p:cNvPicPr>
          <p:nvPr>
            <p:ph idx="4294967295"/>
            <p:custDataLst>
              <p:tags r:id="rId2"/>
            </p:custDataLst>
          </p:nvPr>
        </p:nvPicPr>
        <p:blipFill>
          <a:blip r:embed="rId9"/>
          <a:srcRect l="20779" t="17220" r="22502" b="14848"/>
          <a:stretch>
            <a:fillRect/>
          </a:stretch>
        </p:blipFill>
        <p:spPr>
          <a:xfrm>
            <a:off x="0" y="1066800"/>
            <a:ext cx="7631113" cy="5105400"/>
          </a:xfrm>
          <a:ln/>
        </p:spPr>
      </p:pic>
      <p:sp>
        <p:nvSpPr>
          <p:cNvPr id="55300" name="TextBox 4"/>
          <p:cNvSpPr>
            <a:spLocks noChangeArrowheads="1"/>
          </p:cNvSpPr>
          <p:nvPr>
            <p:custDataLst>
              <p:tags r:id="rId3"/>
            </p:custDataLst>
          </p:nvPr>
        </p:nvSpPr>
        <p:spPr bwMode="auto">
          <a:xfrm>
            <a:off x="838200" y="6248400"/>
            <a:ext cx="7772400" cy="307777"/>
          </a:xfrm>
          <a:prstGeom prst="rect">
            <a:avLst/>
          </a:prstGeom>
          <a:noFill/>
          <a:ln w="9525" cap="flat" algn="ctr">
            <a:noFill/>
            <a:prstDash val="solid"/>
            <a:round/>
            <a:headEnd type="none" w="med" len="med"/>
            <a:tailEnd type="none" w="med" len="med"/>
          </a:ln>
        </p:spPr>
        <p:txBody>
          <a:bodyPr>
            <a:spAutoFit/>
          </a:bodyPr>
          <a:lstStyle/>
          <a:p>
            <a:r>
              <a:rPr lang="en-US" sz="1400" i="1" dirty="0" smtClean="0">
                <a:solidFill>
                  <a:schemeClr val="bg1"/>
                </a:solidFill>
              </a:rPr>
              <a:t>. </a:t>
            </a:r>
            <a:endParaRPr lang="en-US" sz="1400" i="1" dirty="0">
              <a:solidFill>
                <a:schemeClr val="bg1"/>
              </a:solidFill>
            </a:endParaRPr>
          </a:p>
        </p:txBody>
      </p:sp>
      <p:cxnSp>
        <p:nvCxnSpPr>
          <p:cNvPr id="55301" name="Straight Connector 7"/>
          <p:cNvCxnSpPr>
            <a:cxnSpLocks noChangeShapeType="1"/>
          </p:cNvCxnSpPr>
          <p:nvPr>
            <p:custDataLst>
              <p:tags r:id="rId4"/>
            </p:custDataLst>
          </p:nvPr>
        </p:nvCxnSpPr>
        <p:spPr bwMode="auto">
          <a:xfrm>
            <a:off x="762000" y="4724400"/>
            <a:ext cx="1219200" cy="1588"/>
          </a:xfrm>
          <a:prstGeom prst="line">
            <a:avLst/>
          </a:prstGeom>
          <a:noFill/>
          <a:ln w="38100" cap="flat" algn="ctr">
            <a:solidFill>
              <a:srgbClr val="C00000"/>
            </a:solidFill>
            <a:prstDash val="solid"/>
            <a:round/>
            <a:headEnd type="none" w="med" len="med"/>
            <a:tailEnd type="none" w="med" len="med"/>
          </a:ln>
        </p:spPr>
      </p:cxnSp>
      <p:cxnSp>
        <p:nvCxnSpPr>
          <p:cNvPr id="55302" name="Straight Connector 8"/>
          <p:cNvCxnSpPr>
            <a:cxnSpLocks noChangeShapeType="1"/>
          </p:cNvCxnSpPr>
          <p:nvPr>
            <p:custDataLst>
              <p:tags r:id="rId5"/>
            </p:custDataLst>
          </p:nvPr>
        </p:nvCxnSpPr>
        <p:spPr bwMode="auto">
          <a:xfrm>
            <a:off x="762000" y="4953000"/>
            <a:ext cx="1219200" cy="1588"/>
          </a:xfrm>
          <a:prstGeom prst="line">
            <a:avLst/>
          </a:prstGeom>
          <a:noFill/>
          <a:ln w="38100" cap="flat" algn="ctr">
            <a:solidFill>
              <a:srgbClr val="C00000"/>
            </a:solidFill>
            <a:prstDash val="solid"/>
            <a:round/>
            <a:headEnd type="none" w="med" len="med"/>
            <a:tailEnd type="none" w="med" len="med"/>
          </a:ln>
        </p:spPr>
      </p:cxnSp>
      <p:cxnSp>
        <p:nvCxnSpPr>
          <p:cNvPr id="55303" name="Straight Connector 11"/>
          <p:cNvCxnSpPr>
            <a:cxnSpLocks noChangeShapeType="1"/>
          </p:cNvCxnSpPr>
          <p:nvPr>
            <p:custDataLst>
              <p:tags r:id="rId6"/>
            </p:custDataLst>
          </p:nvPr>
        </p:nvCxnSpPr>
        <p:spPr bwMode="auto">
          <a:xfrm>
            <a:off x="762000" y="3962400"/>
            <a:ext cx="1143000" cy="1588"/>
          </a:xfrm>
          <a:prstGeom prst="line">
            <a:avLst/>
          </a:prstGeom>
          <a:noFill/>
          <a:ln w="38100" cap="flat" algn="ctr">
            <a:solidFill>
              <a:srgbClr val="C00000"/>
            </a:solidFill>
            <a:prstDash val="solid"/>
            <a:round/>
            <a:headEnd type="none" w="med" len="med"/>
            <a:tailEnd type="none" w="med" len="med"/>
          </a:ln>
        </p:spPr>
      </p:cxnSp>
      <p:cxnSp>
        <p:nvCxnSpPr>
          <p:cNvPr id="55304" name="Straight Connector 12"/>
          <p:cNvCxnSpPr>
            <a:cxnSpLocks noChangeShapeType="1"/>
          </p:cNvCxnSpPr>
          <p:nvPr>
            <p:custDataLst>
              <p:tags r:id="rId7"/>
            </p:custDataLst>
          </p:nvPr>
        </p:nvCxnSpPr>
        <p:spPr bwMode="auto">
          <a:xfrm>
            <a:off x="762000" y="5181600"/>
            <a:ext cx="1219200" cy="1588"/>
          </a:xfrm>
          <a:prstGeom prst="line">
            <a:avLst/>
          </a:prstGeom>
          <a:noFill/>
          <a:ln w="38100" cap="flat" algn="ctr">
            <a:solidFill>
              <a:srgbClr val="C00000"/>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55303"/>
                                        </p:tgtEl>
                                        <p:attrNameLst>
                                          <p:attrName>style.visibility</p:attrName>
                                        </p:attrNameLst>
                                      </p:cBhvr>
                                      <p:to>
                                        <p:strVal val="visible"/>
                                      </p:to>
                                    </p:set>
                                    <p:anim calcmode="lin" valueType="num">
                                      <p:cBhvr additive="base">
                                        <p:cTn id="7" dur="500" fill="hold"/>
                                        <p:tgtEl>
                                          <p:spTgt spid="55303"/>
                                        </p:tgtEl>
                                        <p:attrNameLst>
                                          <p:attrName>ppt_x</p:attrName>
                                        </p:attrNameLst>
                                      </p:cBhvr>
                                      <p:tavLst>
                                        <p:tav tm="0">
                                          <p:val>
                                            <p:strVal val="#ppt_x"/>
                                          </p:val>
                                        </p:tav>
                                        <p:tav tm="100000">
                                          <p:val>
                                            <p:strVal val="#ppt_x"/>
                                          </p:val>
                                        </p:tav>
                                      </p:tavLst>
                                    </p:anim>
                                    <p:anim calcmode="lin" valueType="num">
                                      <p:cBhvr additive="base">
                                        <p:cTn id="8" dur="500" fill="hold"/>
                                        <p:tgtEl>
                                          <p:spTgt spid="5530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301"/>
                                        </p:tgtEl>
                                        <p:attrNameLst>
                                          <p:attrName>style.visibility</p:attrName>
                                        </p:attrNameLst>
                                      </p:cBhvr>
                                      <p:to>
                                        <p:strVal val="visible"/>
                                      </p:to>
                                    </p:set>
                                    <p:anim calcmode="lin" valueType="num">
                                      <p:cBhvr additive="base">
                                        <p:cTn id="11" dur="500" fill="hold"/>
                                        <p:tgtEl>
                                          <p:spTgt spid="55301"/>
                                        </p:tgtEl>
                                        <p:attrNameLst>
                                          <p:attrName>ppt_x</p:attrName>
                                        </p:attrNameLst>
                                      </p:cBhvr>
                                      <p:tavLst>
                                        <p:tav tm="0">
                                          <p:val>
                                            <p:strVal val="#ppt_x"/>
                                          </p:val>
                                        </p:tav>
                                        <p:tav tm="100000">
                                          <p:val>
                                            <p:strVal val="#ppt_x"/>
                                          </p:val>
                                        </p:tav>
                                      </p:tavLst>
                                    </p:anim>
                                    <p:anim calcmode="lin" valueType="num">
                                      <p:cBhvr additive="base">
                                        <p:cTn id="12" dur="500" fill="hold"/>
                                        <p:tgtEl>
                                          <p:spTgt spid="5530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5302"/>
                                        </p:tgtEl>
                                        <p:attrNameLst>
                                          <p:attrName>style.visibility</p:attrName>
                                        </p:attrNameLst>
                                      </p:cBhvr>
                                      <p:to>
                                        <p:strVal val="visible"/>
                                      </p:to>
                                    </p:set>
                                    <p:anim calcmode="lin" valueType="num">
                                      <p:cBhvr additive="base">
                                        <p:cTn id="15" dur="500" fill="hold"/>
                                        <p:tgtEl>
                                          <p:spTgt spid="55302"/>
                                        </p:tgtEl>
                                        <p:attrNameLst>
                                          <p:attrName>ppt_x</p:attrName>
                                        </p:attrNameLst>
                                      </p:cBhvr>
                                      <p:tavLst>
                                        <p:tav tm="0">
                                          <p:val>
                                            <p:strVal val="#ppt_x"/>
                                          </p:val>
                                        </p:tav>
                                        <p:tav tm="100000">
                                          <p:val>
                                            <p:strVal val="#ppt_x"/>
                                          </p:val>
                                        </p:tav>
                                      </p:tavLst>
                                    </p:anim>
                                    <p:anim calcmode="lin" valueType="num">
                                      <p:cBhvr additive="base">
                                        <p:cTn id="16" dur="500" fill="hold"/>
                                        <p:tgtEl>
                                          <p:spTgt spid="5530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5304"/>
                                        </p:tgtEl>
                                        <p:attrNameLst>
                                          <p:attrName>style.visibility</p:attrName>
                                        </p:attrNameLst>
                                      </p:cBhvr>
                                      <p:to>
                                        <p:strVal val="visible"/>
                                      </p:to>
                                    </p:set>
                                    <p:anim calcmode="lin" valueType="num">
                                      <p:cBhvr additive="base">
                                        <p:cTn id="19" dur="500" fill="hold"/>
                                        <p:tgtEl>
                                          <p:spTgt spid="55304"/>
                                        </p:tgtEl>
                                        <p:attrNameLst>
                                          <p:attrName>ppt_x</p:attrName>
                                        </p:attrNameLst>
                                      </p:cBhvr>
                                      <p:tavLst>
                                        <p:tav tm="0">
                                          <p:val>
                                            <p:strVal val="#ppt_x"/>
                                          </p:val>
                                        </p:tav>
                                        <p:tav tm="100000">
                                          <p:val>
                                            <p:strVal val="#ppt_x"/>
                                          </p:val>
                                        </p:tav>
                                      </p:tavLst>
                                    </p:anim>
                                    <p:anim calcmode="lin" valueType="num">
                                      <p:cBhvr additive="base">
                                        <p:cTn id="20" dur="500" fill="hold"/>
                                        <p:tgtEl>
                                          <p:spTgt spid="553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noChangeArrowheads="1"/>
          </p:cNvSpPr>
          <p:nvPr>
            <p:ph type="title" idx="4294967295"/>
            <p:custDataLst>
              <p:tags r:id="rId1"/>
            </p:custDataLst>
          </p:nvPr>
        </p:nvSpPr>
        <p:spPr>
          <a:xfrm>
            <a:off x="609600" y="228600"/>
            <a:ext cx="8534400" cy="1143000"/>
          </a:xfrm>
          <a:ln/>
        </p:spPr>
        <p:txBody>
          <a:bodyPr/>
          <a:lstStyle/>
          <a:p>
            <a:r>
              <a:rPr lang="en-US" sz="2800" smtClean="0">
                <a:solidFill>
                  <a:srgbClr val="FFC000"/>
                </a:solidFill>
                <a:latin typeface="Calibri" pitchFamily="34" charset="0"/>
                <a:cs typeface="Calibri" pitchFamily="34" charset="0"/>
              </a:rPr>
              <a:t>PAH associated with heart Defects with Increased Pulmonary Blood Flow</a:t>
            </a:r>
          </a:p>
        </p:txBody>
      </p:sp>
      <p:sp>
        <p:nvSpPr>
          <p:cNvPr id="3" name="Content Placeholder 2"/>
          <p:cNvSpPr>
            <a:spLocks noGrp="1"/>
          </p:cNvSpPr>
          <p:nvPr>
            <p:ph idx="4294967295"/>
            <p:custDataLst>
              <p:tags r:id="rId2"/>
            </p:custDataLst>
          </p:nvPr>
        </p:nvSpPr>
        <p:spPr>
          <a:xfrm>
            <a:off x="838200" y="1752600"/>
            <a:ext cx="8305800" cy="4114800"/>
          </a:xfrm>
          <a:prstGeom prst="rect">
            <a:avLst/>
          </a:prstGeom>
          <a:ln cap="flat" algn="ctr">
            <a:round/>
            <a:headEnd type="none" w="med" len="med"/>
            <a:tailEnd type="none" w="med" len="med"/>
          </a:ln>
        </p:spPr>
        <p:txBody>
          <a:bodyPr/>
          <a:lstStyle/>
          <a:p>
            <a:r>
              <a:rPr lang="en-US" sz="24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more frequently when PBF is extremely high.</a:t>
            </a:r>
            <a:endParaRPr lang="en-US" sz="2400" b="0" kern="1200">
              <a:latin typeface="Calibri" pitchFamily="34" charset="0"/>
              <a:cs typeface="Calibri" pitchFamily="34" charset="0"/>
            </a:endParaRPr>
          </a:p>
          <a:p>
            <a:r>
              <a:rPr lang="en-US" sz="24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Especially true for L→R shunt entering RV or PA directly (i.e. </a:t>
            </a:r>
            <a:r>
              <a:rPr lang="en-US" sz="2400" b="0" i="1" kern="1200">
                <a:ln w="9525" cap="flat" cmpd="sng" algn="ctr">
                  <a:noFill/>
                  <a:prstDash val="solid"/>
                  <a:round/>
                  <a:headEnd type="none" w="med" len="med"/>
                  <a:tailEnd type="none" w="med" len="med"/>
                </a:ln>
                <a:solidFill>
                  <a:srgbClr val="FFFF00"/>
                </a:solidFill>
                <a:latin typeface="Calibri" pitchFamily="34" charset="0"/>
                <a:cs typeface="Calibri" pitchFamily="34" charset="0"/>
                <a:sym typeface="Wingdings"/>
              </a:rPr>
              <a:t>post-tricuspid shunt</a:t>
            </a:r>
            <a:r>
              <a:rPr lang="en-US" sz="24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 such as VSD or PDA), experiencing </a:t>
            </a:r>
            <a:r>
              <a:rPr lang="en-US" sz="2400" b="0" kern="1200">
                <a:ln w="9525" cap="flat" cmpd="sng" algn="ctr">
                  <a:noFill/>
                  <a:prstDash val="solid"/>
                  <a:round/>
                  <a:headEnd type="none" w="med" len="med"/>
                  <a:tailEnd type="none" w="med" len="med"/>
                </a:ln>
                <a:solidFill>
                  <a:srgbClr val="FFFF00"/>
                </a:solidFill>
                <a:latin typeface="Calibri" pitchFamily="34" charset="0"/>
                <a:cs typeface="Calibri" pitchFamily="34" charset="0"/>
                <a:sym typeface="Wingdings"/>
              </a:rPr>
              <a:t>higher incidence </a:t>
            </a:r>
            <a:r>
              <a:rPr lang="en-US" sz="24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of severe &amp; irreversible pulmonary vascular damage than pre-tricuspid shunt, as in ASD.</a:t>
            </a:r>
            <a:endParaRPr lang="en-US" sz="2400" b="0" kern="1200">
              <a:latin typeface="Calibri" pitchFamily="34" charset="0"/>
              <a:cs typeface="Calibri" pitchFamily="34" charset="0"/>
            </a:endParaRPr>
          </a:p>
          <a:p>
            <a:r>
              <a:rPr lang="en-US" sz="24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Important feature is </a:t>
            </a:r>
            <a:r>
              <a:rPr lang="en-US" sz="2400" b="0" i="1" kern="1200">
                <a:ln w="9525" cap="flat" cmpd="sng" algn="ctr">
                  <a:noFill/>
                  <a:prstDash val="solid"/>
                  <a:round/>
                  <a:headEnd type="none" w="med" len="med"/>
                  <a:tailEnd type="none" w="med" len="med"/>
                </a:ln>
                <a:solidFill>
                  <a:srgbClr val="FFFF00"/>
                </a:solidFill>
                <a:latin typeface="Calibri" pitchFamily="34" charset="0"/>
                <a:cs typeface="Calibri" pitchFamily="34" charset="0"/>
                <a:sym typeface="Wingdings"/>
              </a:rPr>
              <a:t>RV well adaptive</a:t>
            </a:r>
            <a:r>
              <a:rPr lang="en-US" sz="24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 sustaining an increased afterload for many years or decades. </a:t>
            </a:r>
            <a:endParaRPr lang="en-US" sz="2400" b="0" kern="1200">
              <a:latin typeface="Calibri" pitchFamily="34" charset="0"/>
              <a:cs typeface="Calibri" pitchFamily="34" charset="0"/>
            </a:endParaRPr>
          </a:p>
          <a:p>
            <a:endParaRPr lang="en-US" sz="2400" b="0" kern="1200">
              <a:latin typeface="Calibri" pitchFamily="34" charset="0"/>
              <a:cs typeface="Calibri" pitchFamily="34" charset="0"/>
            </a:endParaRPr>
          </a:p>
          <a:p>
            <a:endParaRPr lang="en-US" sz="2400" b="0" kern="1200">
              <a:latin typeface="Calibri" pitchFamily="34" charset="0"/>
              <a:cs typeface="Calibri"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noChangeArrowheads="1"/>
          </p:cNvSpPr>
          <p:nvPr>
            <p:ph type="title" idx="4294967295"/>
            <p:custDataLst>
              <p:tags r:id="rId1"/>
            </p:custDataLst>
          </p:nvPr>
        </p:nvSpPr>
        <p:spPr>
          <a:xfrm>
            <a:off x="0" y="273050"/>
            <a:ext cx="6553200" cy="641350"/>
          </a:xfrm>
          <a:ln/>
        </p:spPr>
        <p:txBody>
          <a:bodyPr anchor="b"/>
          <a:lstStyle/>
          <a:p>
            <a:r>
              <a:rPr lang="en-US" sz="3200" smtClean="0">
                <a:solidFill>
                  <a:srgbClr val="FFC000"/>
                </a:solidFill>
                <a:latin typeface="Calibri" pitchFamily="34" charset="0"/>
                <a:cs typeface="Calibri" pitchFamily="34" charset="0"/>
              </a:rPr>
              <a:t>PAH PATHOPHYSIOLOGY</a:t>
            </a:r>
          </a:p>
        </p:txBody>
      </p:sp>
      <p:sp>
        <p:nvSpPr>
          <p:cNvPr id="3" name="Content Placeholder 2"/>
          <p:cNvSpPr>
            <a:spLocks noGrp="1"/>
          </p:cNvSpPr>
          <p:nvPr>
            <p:ph idx="4294967295"/>
            <p:custDataLst>
              <p:tags r:id="rId2"/>
            </p:custDataLst>
          </p:nvPr>
        </p:nvSpPr>
        <p:spPr>
          <a:xfrm>
            <a:off x="3727450" y="273050"/>
            <a:ext cx="5416550" cy="5853113"/>
          </a:xfrm>
          <a:prstGeom prst="rect">
            <a:avLst/>
          </a:prstGeom>
          <a:ln cap="flat" algn="ctr">
            <a:round/>
            <a:headEnd type="none" w="med" len="med"/>
            <a:tailEnd type="none" w="med" len="med"/>
          </a:ln>
        </p:spPr>
        <p:txBody>
          <a:bodyPr/>
          <a:lstStyle/>
          <a:p>
            <a:pPr>
              <a:buFontTx/>
              <a:buNone/>
            </a:pPr>
            <a:r>
              <a:rPr lang="en-US" sz="1400" b="0" kern="1200">
                <a:ln w="9525" cap="flat" cmpd="sng" algn="ctr">
                  <a:noFill/>
                  <a:prstDash val="solid"/>
                  <a:round/>
                  <a:headEnd type="none" w="med" len="med"/>
                  <a:tailEnd type="none" w="med" len="med"/>
                </a:ln>
                <a:solidFill>
                  <a:srgbClr val="CCCCFF"/>
                </a:solidFill>
                <a:latin typeface="Calibri" pitchFamily="34" charset="0"/>
                <a:sym typeface="Wingdings"/>
              </a:rPr>
              <a:t>                    </a:t>
            </a:r>
          </a:p>
          <a:p>
            <a:pPr>
              <a:buFontTx/>
              <a:buNone/>
            </a:pPr>
            <a:endParaRPr lang="en-US" sz="1400" b="0" kern="1200">
              <a:latin typeface="Calibri" pitchFamily="34" charset="0"/>
            </a:endParaRPr>
          </a:p>
          <a:p>
            <a:pPr>
              <a:buFontTx/>
              <a:buNone/>
            </a:pPr>
            <a:endParaRPr lang="en-US" sz="1400" b="0" kern="1200">
              <a:latin typeface="Calibri" pitchFamily="34" charset="0"/>
            </a:endParaRPr>
          </a:p>
          <a:p>
            <a:pPr>
              <a:buFontTx/>
              <a:buNone/>
            </a:pPr>
            <a:r>
              <a:rPr lang="en-US" sz="1400" b="0" kern="1200">
                <a:ln w="9525" cap="flat" cmpd="sng" algn="ctr">
                  <a:noFill/>
                  <a:prstDash val="solid"/>
                  <a:round/>
                  <a:headEnd type="none" w="med" len="med"/>
                  <a:tailEnd type="none" w="med" len="med"/>
                </a:ln>
                <a:solidFill>
                  <a:srgbClr val="CCCCFF"/>
                </a:solidFill>
                <a:latin typeface="Calibri" pitchFamily="34" charset="0"/>
                <a:sym typeface="Wingdings"/>
              </a:rPr>
              <a:t>                    </a:t>
            </a:r>
            <a:r>
              <a:rPr lang="en-US" sz="1600" b="0" kern="1200">
                <a:ln w="9525" cap="flat" cmpd="sng" algn="ctr">
                  <a:noFill/>
                  <a:prstDash val="solid"/>
                  <a:round/>
                  <a:headEnd type="none" w="med" len="med"/>
                  <a:tailEnd type="none" w="med" len="med"/>
                </a:ln>
                <a:solidFill>
                  <a:srgbClr val="CCCCFF"/>
                </a:solidFill>
                <a:latin typeface="Calibri" pitchFamily="34" charset="0"/>
                <a:sym typeface="Wingdings"/>
              </a:rPr>
              <a:t>chronic high flow and high pressure</a:t>
            </a:r>
          </a:p>
          <a:p>
            <a:pPr>
              <a:buFontTx/>
              <a:buNone/>
            </a:pPr>
            <a:endParaRPr lang="en-US" sz="1400" b="0" kern="1200">
              <a:latin typeface="Calibri" pitchFamily="34" charset="0"/>
            </a:endParaRPr>
          </a:p>
          <a:p>
            <a:pPr>
              <a:buFontTx/>
              <a:buNone/>
            </a:pPr>
            <a:r>
              <a:rPr lang="en-US" sz="1400" b="0" kern="1200">
                <a:ln w="9525" cap="flat" cmpd="sng" algn="ctr">
                  <a:noFill/>
                  <a:prstDash val="solid"/>
                  <a:round/>
                  <a:headEnd type="none" w="med" len="med"/>
                  <a:tailEnd type="none" w="med" len="med"/>
                </a:ln>
                <a:solidFill>
                  <a:srgbClr val="CCCCFF"/>
                </a:solidFill>
                <a:latin typeface="Calibri" pitchFamily="34" charset="0"/>
                <a:sym typeface="Wingdings"/>
              </a:rPr>
              <a:t>                       Stretching of pulmonary arteries</a:t>
            </a:r>
          </a:p>
          <a:p>
            <a:pPr>
              <a:buFontTx/>
              <a:buNone/>
            </a:pPr>
            <a:endParaRPr lang="en-US" sz="1400" b="0" kern="1200">
              <a:latin typeface="Calibri" pitchFamily="34" charset="0"/>
            </a:endParaRPr>
          </a:p>
          <a:p>
            <a:pPr>
              <a:buFontTx/>
              <a:buNone/>
            </a:pPr>
            <a:r>
              <a:rPr lang="en-US" sz="1400" b="0" kern="1200">
                <a:ln w="9525" cap="flat" cmpd="sng" algn="ctr">
                  <a:noFill/>
                  <a:prstDash val="solid"/>
                  <a:round/>
                  <a:headEnd type="none" w="med" len="med"/>
                  <a:tailEnd type="none" w="med" len="med"/>
                </a:ln>
                <a:solidFill>
                  <a:srgbClr val="CCCCFF"/>
                </a:solidFill>
                <a:latin typeface="Calibri" pitchFamily="34" charset="0"/>
                <a:sym typeface="Wingdings"/>
              </a:rPr>
              <a:t>Endothelial dysfunction               smooth muscle cell dysfunction     </a:t>
            </a:r>
          </a:p>
          <a:p>
            <a:pPr>
              <a:buFontTx/>
              <a:buNone/>
            </a:pPr>
            <a:r>
              <a:rPr lang="en-US" sz="1400" b="0" kern="1200">
                <a:ln w="9525" cap="flat" cmpd="sng" algn="ctr">
                  <a:noFill/>
                  <a:prstDash val="solid"/>
                  <a:round/>
                  <a:headEnd type="none" w="med" len="med"/>
                  <a:tailEnd type="none" w="med" len="med"/>
                </a:ln>
                <a:solidFill>
                  <a:srgbClr val="CCCCFF"/>
                </a:solidFill>
                <a:latin typeface="Calibri" pitchFamily="34" charset="0"/>
                <a:sym typeface="Wingdings"/>
              </a:rPr>
              <a:t>(↓NO ,↓PGI2,↑ET , TxA2) </a:t>
            </a:r>
          </a:p>
          <a:p>
            <a:pPr>
              <a:buFontTx/>
              <a:buNone/>
            </a:pPr>
            <a:endParaRPr lang="en-US" sz="1400" b="0" kern="1200">
              <a:latin typeface="Calibri" pitchFamily="34" charset="0"/>
            </a:endParaRPr>
          </a:p>
          <a:p>
            <a:pPr>
              <a:buFontTx/>
              <a:buNone/>
            </a:pPr>
            <a:r>
              <a:rPr lang="en-US" sz="1400" b="0" kern="1200">
                <a:ln w="9525" cap="flat" cmpd="sng" algn="ctr">
                  <a:noFill/>
                  <a:prstDash val="solid"/>
                  <a:round/>
                  <a:headEnd type="none" w="med" len="med"/>
                  <a:tailEnd type="none" w="med" len="med"/>
                </a:ln>
                <a:solidFill>
                  <a:srgbClr val="CCCCFF"/>
                </a:solidFill>
                <a:latin typeface="Calibri" pitchFamily="34" charset="0"/>
                <a:sym typeface="Wingdings"/>
              </a:rPr>
              <a:t>Vasoconstriction                          vascular SMC proliferation and migration                                                      </a:t>
            </a:r>
          </a:p>
          <a:p>
            <a:pPr>
              <a:buFontTx/>
              <a:buNone/>
            </a:pPr>
            <a:r>
              <a:rPr lang="en-US" sz="1400" b="0" kern="1200">
                <a:ln w="9525" cap="flat" cmpd="sng" algn="ctr">
                  <a:noFill/>
                  <a:prstDash val="solid"/>
                  <a:round/>
                  <a:headEnd type="none" w="med" len="med"/>
                  <a:tailEnd type="none" w="med" len="med"/>
                </a:ln>
                <a:solidFill>
                  <a:srgbClr val="CCCCFF"/>
                </a:solidFill>
                <a:latin typeface="Calibri" pitchFamily="34" charset="0"/>
                <a:sym typeface="Wingdings"/>
              </a:rPr>
              <a:t>                                                       (↑ S100A4/Mrs1 calcium binding protein)</a:t>
            </a:r>
          </a:p>
          <a:p>
            <a:pPr>
              <a:buFontTx/>
              <a:buNone/>
            </a:pPr>
            <a:endParaRPr lang="en-US" sz="1400" b="0" kern="1200">
              <a:latin typeface="Calibri" pitchFamily="34" charset="0"/>
            </a:endParaRPr>
          </a:p>
          <a:p>
            <a:pPr>
              <a:buFontTx/>
              <a:buNone/>
            </a:pPr>
            <a:endParaRPr lang="en-US" sz="1400" b="0" kern="1200">
              <a:latin typeface="Calibri" pitchFamily="34" charset="0"/>
            </a:endParaRPr>
          </a:p>
          <a:p>
            <a:pPr>
              <a:buFontTx/>
              <a:buNone/>
            </a:pPr>
            <a:r>
              <a:rPr lang="en-US" sz="1400" b="0" kern="1200">
                <a:ln w="9525" cap="flat" cmpd="sng" algn="ctr">
                  <a:noFill/>
                  <a:prstDash val="solid"/>
                  <a:round/>
                  <a:headEnd type="none" w="med" len="med"/>
                  <a:tailEnd type="none" w="med" len="med"/>
                </a:ln>
                <a:solidFill>
                  <a:srgbClr val="CCCCFF"/>
                </a:solidFill>
                <a:latin typeface="Calibri" pitchFamily="34" charset="0"/>
                <a:sym typeface="Wingdings"/>
              </a:rPr>
              <a:t>                           </a:t>
            </a:r>
          </a:p>
          <a:p>
            <a:pPr>
              <a:buFontTx/>
              <a:buNone/>
            </a:pPr>
            <a:r>
              <a:rPr lang="en-US" sz="2400" kern="1200">
                <a:ln w="9525" cap="flat" cmpd="sng" algn="ctr">
                  <a:noFill/>
                  <a:prstDash val="solid"/>
                  <a:round/>
                  <a:headEnd type="none" w="med" len="med"/>
                  <a:tailEnd type="none" w="med" len="med"/>
                </a:ln>
                <a:solidFill>
                  <a:srgbClr val="CCCCFF"/>
                </a:solidFill>
                <a:latin typeface="Calibri" pitchFamily="34" charset="0"/>
                <a:sym typeface="Wingdings"/>
              </a:rPr>
              <a:t>                PAH</a:t>
            </a:r>
          </a:p>
          <a:p>
            <a:endParaRPr lang="en-US" sz="1800" b="0" kern="1200">
              <a:latin typeface="Calibri" pitchFamily="34" charset="0"/>
            </a:endParaRPr>
          </a:p>
          <a:p>
            <a:endParaRPr lang="en-US" sz="2000" b="0" kern="1200">
              <a:latin typeface="Calibri" pitchFamily="34" charset="0"/>
            </a:endParaRPr>
          </a:p>
        </p:txBody>
      </p:sp>
      <p:sp>
        <p:nvSpPr>
          <p:cNvPr id="57348" name="Text Placeholder 3"/>
          <p:cNvSpPr>
            <a:spLocks noGrp="1" noChangeArrowheads="1"/>
          </p:cNvSpPr>
          <p:nvPr>
            <p:ph type="body" sz="half" idx="4294967295"/>
            <p:custDataLst>
              <p:tags r:id="rId3"/>
            </p:custDataLst>
          </p:nvPr>
        </p:nvSpPr>
        <p:spPr>
          <a:xfrm>
            <a:off x="0" y="1435100"/>
            <a:ext cx="3429000" cy="5194300"/>
          </a:xfrm>
          <a:ln/>
        </p:spPr>
        <p:txBody>
          <a:bodyPr/>
          <a:lstStyle/>
          <a:p>
            <a:pPr marL="0" indent="0">
              <a:lnSpc>
                <a:spcPct val="150000"/>
              </a:lnSpc>
              <a:buFontTx/>
              <a:buNone/>
            </a:pPr>
            <a:endParaRPr lang="en-US" sz="1400" smtClean="0">
              <a:latin typeface="Calibri" pitchFamily="34" charset="0"/>
              <a:cs typeface="Calibri" pitchFamily="34" charset="0"/>
            </a:endParaRPr>
          </a:p>
          <a:p>
            <a:pPr marL="0" indent="0">
              <a:lnSpc>
                <a:spcPct val="150000"/>
              </a:lnSpc>
              <a:buFontTx/>
              <a:buNone/>
            </a:pPr>
            <a:endParaRPr lang="en-US" sz="1400" smtClean="0">
              <a:latin typeface="Calibri" pitchFamily="34" charset="0"/>
              <a:cs typeface="Calibri" pitchFamily="34" charset="0"/>
            </a:endParaRPr>
          </a:p>
          <a:p>
            <a:pPr marL="0" indent="0">
              <a:lnSpc>
                <a:spcPct val="150000"/>
              </a:lnSpc>
              <a:buFontTx/>
              <a:buNone/>
            </a:pPr>
            <a:endParaRPr lang="en-US" sz="1400" smtClean="0">
              <a:latin typeface="Calibri" pitchFamily="34" charset="0"/>
              <a:cs typeface="Calibri" pitchFamily="34" charset="0"/>
            </a:endParaRPr>
          </a:p>
          <a:p>
            <a:pPr marL="0" indent="0">
              <a:lnSpc>
                <a:spcPct val="150000"/>
              </a:lnSpc>
              <a:buFontTx/>
              <a:buNone/>
            </a:pPr>
            <a:endParaRPr lang="en-US" sz="1400" smtClean="0">
              <a:latin typeface="Calibri" pitchFamily="34" charset="0"/>
              <a:cs typeface="Calibri" pitchFamily="34" charset="0"/>
            </a:endParaRPr>
          </a:p>
          <a:p>
            <a:pPr marL="0" indent="0">
              <a:lnSpc>
                <a:spcPct val="150000"/>
              </a:lnSpc>
              <a:buFontTx/>
              <a:buNone/>
            </a:pPr>
            <a:endParaRPr lang="en-US" sz="1400" smtClean="0">
              <a:latin typeface="Calibri" pitchFamily="34" charset="0"/>
              <a:cs typeface="Calibri" pitchFamily="34" charset="0"/>
            </a:endParaRPr>
          </a:p>
          <a:p>
            <a:pPr marL="0" indent="0">
              <a:lnSpc>
                <a:spcPct val="150000"/>
              </a:lnSpc>
              <a:buFontTx/>
              <a:buNone/>
            </a:pPr>
            <a:endParaRPr lang="en-US" sz="1400" smtClean="0">
              <a:latin typeface="Calibri" pitchFamily="34" charset="0"/>
              <a:cs typeface="Calibri" pitchFamily="34" charset="0"/>
            </a:endParaRPr>
          </a:p>
          <a:p>
            <a:pPr marL="0" indent="0">
              <a:lnSpc>
                <a:spcPct val="150000"/>
              </a:lnSpc>
              <a:buFontTx/>
              <a:buNone/>
            </a:pPr>
            <a:endParaRPr lang="en-US" sz="1400" smtClean="0">
              <a:latin typeface="Calibri" pitchFamily="34" charset="0"/>
              <a:cs typeface="Calibri" pitchFamily="34" charset="0"/>
            </a:endParaRPr>
          </a:p>
          <a:p>
            <a:pPr marL="0" indent="0">
              <a:lnSpc>
                <a:spcPct val="150000"/>
              </a:lnSpc>
              <a:buFontTx/>
              <a:buNone/>
            </a:pPr>
            <a:endParaRPr lang="en-US" sz="1400" smtClean="0">
              <a:latin typeface="Calibri" pitchFamily="34" charset="0"/>
              <a:cs typeface="Calibri" pitchFamily="34" charset="0"/>
            </a:endParaRPr>
          </a:p>
          <a:p>
            <a:pPr marL="0" indent="0">
              <a:lnSpc>
                <a:spcPct val="150000"/>
              </a:lnSpc>
              <a:buFontTx/>
              <a:buNone/>
            </a:pPr>
            <a:endParaRPr lang="en-US" sz="1400" smtClean="0">
              <a:latin typeface="Calibri" pitchFamily="34" charset="0"/>
              <a:cs typeface="Calibri" pitchFamily="34" charset="0"/>
            </a:endParaRPr>
          </a:p>
          <a:p>
            <a:pPr marL="0" indent="0">
              <a:buFontTx/>
              <a:buNone/>
            </a:pPr>
            <a:r>
              <a:rPr lang="en-US" sz="1600" smtClean="0">
                <a:latin typeface="Calibri" pitchFamily="34" charset="0"/>
                <a:cs typeface="Calibri" pitchFamily="34" charset="0"/>
              </a:rPr>
              <a:t>Peripheral pulmonary arterial development through morphometric changes: extension of muscle into peripheral arteries, percent wall thickness, and artery number </a:t>
            </a:r>
            <a:r>
              <a:rPr lang="en-US" sz="1600" i="1" smtClean="0">
                <a:solidFill>
                  <a:srgbClr val="FFFF00"/>
                </a:solidFill>
                <a:latin typeface="Calibri" pitchFamily="34" charset="0"/>
                <a:cs typeface="Calibri" pitchFamily="34" charset="0"/>
              </a:rPr>
              <a:t>(alveolar-arterial [ALV/Art] ratio) </a:t>
            </a:r>
            <a:r>
              <a:rPr lang="en-US" sz="1600" smtClean="0">
                <a:latin typeface="Calibri" pitchFamily="34" charset="0"/>
                <a:cs typeface="Calibri" pitchFamily="34" charset="0"/>
              </a:rPr>
              <a:t>as they relate to age.</a:t>
            </a:r>
          </a:p>
        </p:txBody>
      </p:sp>
      <p:pic>
        <p:nvPicPr>
          <p:cNvPr id="57349" name="Picture 2"/>
          <p:cNvPicPr>
            <a:picLocks noChangeAspect="1" noChangeArrowheads="1"/>
          </p:cNvPicPr>
          <p:nvPr>
            <p:custDataLst>
              <p:tags r:id="rId4"/>
            </p:custDataLst>
          </p:nvPr>
        </p:nvPicPr>
        <p:blipFill>
          <a:blip r:embed="rId15"/>
          <a:srcRect l="23076" t="20000" r="53845" b="44614"/>
          <a:stretch>
            <a:fillRect/>
          </a:stretch>
        </p:blipFill>
        <p:spPr bwMode="auto">
          <a:xfrm>
            <a:off x="533400" y="1219200"/>
            <a:ext cx="2895600" cy="3330575"/>
          </a:xfrm>
          <a:prstGeom prst="rect">
            <a:avLst/>
          </a:prstGeom>
          <a:noFill/>
          <a:ln w="9525" algn="ctr">
            <a:noFill/>
            <a:miter lim="800000"/>
            <a:headEnd/>
            <a:tailEnd/>
          </a:ln>
          <a:effectLst/>
        </p:spPr>
      </p:pic>
      <p:sp>
        <p:nvSpPr>
          <p:cNvPr id="6" name="TextBox 5"/>
          <p:cNvSpPr txBox="1"/>
          <p:nvPr>
            <p:custDataLst>
              <p:tags r:id="rId5"/>
            </p:custDataLst>
          </p:nvPr>
        </p:nvSpPr>
        <p:spPr>
          <a:xfrm>
            <a:off x="6858000" y="4002088"/>
            <a:ext cx="2185988" cy="646112"/>
          </a:xfrm>
          <a:prstGeom prst="rect">
            <a:avLst/>
          </a:prstGeom>
          <a:noFill/>
          <a:ln w="9525" cap="flat" cmpd="sng" algn="ctr">
            <a:noFill/>
            <a:prstDash val="solid"/>
            <a:round/>
            <a:headEnd type="none" w="med" len="med"/>
            <a:tailEnd type="none" w="med" len="med"/>
          </a:ln>
        </p:spPr>
        <p:txBody>
          <a:bodyPr wrap="none">
            <a:spAutoFit/>
          </a:bodyPr>
          <a:lstStyle/>
          <a:p>
            <a:r>
              <a:rPr lang="en-US">
                <a:solidFill>
                  <a:schemeClr val="bg1"/>
                </a:solidFill>
              </a:rPr>
              <a:t>Platelet dysfunction</a:t>
            </a:r>
          </a:p>
          <a:p>
            <a:r>
              <a:rPr lang="en-US">
                <a:solidFill>
                  <a:schemeClr val="bg1"/>
                </a:solidFill>
              </a:rPr>
              <a:t>     ↑Serotonin </a:t>
            </a:r>
          </a:p>
        </p:txBody>
      </p:sp>
      <p:sp>
        <p:nvSpPr>
          <p:cNvPr id="7" name="Down Arrow 6"/>
          <p:cNvSpPr/>
          <p:nvPr>
            <p:custDataLst>
              <p:tags r:id="rId6"/>
            </p:custDataLst>
          </p:nvPr>
        </p:nvSpPr>
        <p:spPr>
          <a:xfrm>
            <a:off x="5562600" y="1371600"/>
            <a:ext cx="46038" cy="304800"/>
          </a:xfrm>
          <a:prstGeom prst="downArrow">
            <a:avLst/>
          </a:prstGeom>
          <a:solidFill>
            <a:srgbClr val="00CC99"/>
          </a:solidFill>
          <a:ln w="25400" cap="flat" cmpd="sng" algn="ctr">
            <a:solidFill>
              <a:srgbClr val="FF0000"/>
            </a:solidFill>
            <a:prstDash val="solid"/>
            <a:round/>
            <a:headEnd type="none" w="med" len="med"/>
            <a:tailEnd type="none" w="med" len="med"/>
          </a:ln>
        </p:spPr>
        <p:txBody>
          <a:bodyPr anchor="ctr"/>
          <a:lstStyle/>
          <a:p>
            <a:pPr algn="ctr" fontAlgn="auto"/>
            <a:endParaRPr lang="en-US"/>
          </a:p>
        </p:txBody>
      </p:sp>
      <p:sp>
        <p:nvSpPr>
          <p:cNvPr id="8" name="Down Arrow 7"/>
          <p:cNvSpPr/>
          <p:nvPr>
            <p:custDataLst>
              <p:tags r:id="rId7"/>
            </p:custDataLst>
          </p:nvPr>
        </p:nvSpPr>
        <p:spPr>
          <a:xfrm>
            <a:off x="4754563" y="1905000"/>
            <a:ext cx="46037" cy="304800"/>
          </a:xfrm>
          <a:prstGeom prst="downArrow">
            <a:avLst/>
          </a:prstGeom>
          <a:solidFill>
            <a:srgbClr val="00CC99"/>
          </a:solidFill>
          <a:ln w="25400" cap="flat" cmpd="sng" algn="ctr">
            <a:solidFill>
              <a:srgbClr val="FF0000"/>
            </a:solidFill>
            <a:prstDash val="solid"/>
            <a:round/>
            <a:headEnd type="none" w="med" len="med"/>
            <a:tailEnd type="none" w="med" len="med"/>
          </a:ln>
        </p:spPr>
        <p:txBody>
          <a:bodyPr anchor="ctr"/>
          <a:lstStyle/>
          <a:p>
            <a:pPr algn="ctr" fontAlgn="auto"/>
            <a:endParaRPr lang="en-US"/>
          </a:p>
        </p:txBody>
      </p:sp>
      <p:sp>
        <p:nvSpPr>
          <p:cNvPr id="9" name="Down Arrow 8"/>
          <p:cNvSpPr/>
          <p:nvPr>
            <p:custDataLst>
              <p:tags r:id="rId8"/>
            </p:custDataLst>
          </p:nvPr>
        </p:nvSpPr>
        <p:spPr>
          <a:xfrm>
            <a:off x="6583363" y="1905000"/>
            <a:ext cx="46037" cy="304800"/>
          </a:xfrm>
          <a:prstGeom prst="downArrow">
            <a:avLst/>
          </a:prstGeom>
          <a:solidFill>
            <a:srgbClr val="00CC99"/>
          </a:solidFill>
          <a:ln w="25400" cap="flat" cmpd="sng" algn="ctr">
            <a:solidFill>
              <a:srgbClr val="FF0000"/>
            </a:solidFill>
            <a:prstDash val="solid"/>
            <a:round/>
            <a:headEnd type="none" w="med" len="med"/>
            <a:tailEnd type="none" w="med" len="med"/>
          </a:ln>
        </p:spPr>
        <p:txBody>
          <a:bodyPr anchor="ctr"/>
          <a:lstStyle/>
          <a:p>
            <a:pPr algn="ctr" fontAlgn="auto"/>
            <a:endParaRPr lang="en-US"/>
          </a:p>
        </p:txBody>
      </p:sp>
      <p:sp>
        <p:nvSpPr>
          <p:cNvPr id="10" name="Down Arrow 9"/>
          <p:cNvSpPr/>
          <p:nvPr>
            <p:custDataLst>
              <p:tags r:id="rId9"/>
            </p:custDataLst>
          </p:nvPr>
        </p:nvSpPr>
        <p:spPr>
          <a:xfrm>
            <a:off x="4343400" y="2667000"/>
            <a:ext cx="46038" cy="304800"/>
          </a:xfrm>
          <a:prstGeom prst="downArrow">
            <a:avLst/>
          </a:prstGeom>
          <a:solidFill>
            <a:srgbClr val="00CC99"/>
          </a:solidFill>
          <a:ln w="25400" cap="flat" cmpd="sng" algn="ctr">
            <a:solidFill>
              <a:srgbClr val="FF0000"/>
            </a:solidFill>
            <a:prstDash val="solid"/>
            <a:round/>
            <a:headEnd type="none" w="med" len="med"/>
            <a:tailEnd type="none" w="med" len="med"/>
          </a:ln>
        </p:spPr>
        <p:txBody>
          <a:bodyPr anchor="ctr"/>
          <a:lstStyle/>
          <a:p>
            <a:pPr algn="ctr" fontAlgn="auto"/>
            <a:endParaRPr lang="en-US"/>
          </a:p>
        </p:txBody>
      </p:sp>
      <p:sp>
        <p:nvSpPr>
          <p:cNvPr id="11" name="Down Arrow 10"/>
          <p:cNvSpPr/>
          <p:nvPr>
            <p:custDataLst>
              <p:tags r:id="rId10"/>
            </p:custDataLst>
          </p:nvPr>
        </p:nvSpPr>
        <p:spPr>
          <a:xfrm>
            <a:off x="6583363" y="2514600"/>
            <a:ext cx="46037" cy="304800"/>
          </a:xfrm>
          <a:prstGeom prst="downArrow">
            <a:avLst/>
          </a:prstGeom>
          <a:solidFill>
            <a:srgbClr val="00CC99"/>
          </a:solidFill>
          <a:ln w="25400" cap="flat" cmpd="sng" algn="ctr">
            <a:solidFill>
              <a:srgbClr val="FF0000"/>
            </a:solidFill>
            <a:prstDash val="solid"/>
            <a:round/>
            <a:headEnd type="none" w="med" len="med"/>
            <a:tailEnd type="none" w="med" len="med"/>
          </a:ln>
        </p:spPr>
        <p:txBody>
          <a:bodyPr anchor="ctr"/>
          <a:lstStyle/>
          <a:p>
            <a:pPr algn="ctr" fontAlgn="auto"/>
            <a:endParaRPr lang="en-US"/>
          </a:p>
        </p:txBody>
      </p:sp>
      <p:sp>
        <p:nvSpPr>
          <p:cNvPr id="57356" name="Up Arrow 13"/>
          <p:cNvSpPr>
            <a:spLocks noChangeArrowheads="1"/>
          </p:cNvSpPr>
          <p:nvPr>
            <p:custDataLst>
              <p:tags r:id="rId11"/>
            </p:custDataLst>
          </p:nvPr>
        </p:nvSpPr>
        <p:spPr bwMode="auto">
          <a:xfrm>
            <a:off x="7162800" y="3581400"/>
            <a:ext cx="304800" cy="457200"/>
          </a:xfrm>
          <a:prstGeom prst="upArrow">
            <a:avLst>
              <a:gd name="adj1" fmla="val 50000"/>
              <a:gd name="adj2" fmla="val 50000"/>
            </a:avLst>
          </a:prstGeom>
          <a:solidFill>
            <a:srgbClr val="00CC99"/>
          </a:solidFill>
          <a:ln w="25400" cap="flat" algn="ctr">
            <a:solidFill>
              <a:srgbClr val="FFFF00"/>
            </a:solidFill>
            <a:prstDash val="solid"/>
            <a:round/>
            <a:headEnd type="none" w="med" len="med"/>
            <a:tailEnd type="none" w="med" len="med"/>
          </a:ln>
        </p:spPr>
        <p:txBody>
          <a:bodyPr anchor="ctr"/>
          <a:lstStyle/>
          <a:p>
            <a:pPr algn="ctr"/>
            <a:endParaRPr lang="en-US"/>
          </a:p>
        </p:txBody>
      </p:sp>
      <p:sp>
        <p:nvSpPr>
          <p:cNvPr id="57357" name="Curved Right Arrow 14"/>
          <p:cNvSpPr>
            <a:spLocks noChangeArrowheads="1"/>
          </p:cNvSpPr>
          <p:nvPr>
            <p:custDataLst>
              <p:tags r:id="rId12"/>
            </p:custDataLst>
          </p:nvPr>
        </p:nvSpPr>
        <p:spPr bwMode="auto">
          <a:xfrm>
            <a:off x="4038600" y="3352800"/>
            <a:ext cx="304800" cy="1143000"/>
          </a:xfrm>
          <a:prstGeom prst="curvedRightArrow">
            <a:avLst>
              <a:gd name="adj1" fmla="val 25000"/>
              <a:gd name="adj2" fmla="val 50000"/>
              <a:gd name="adj3" fmla="val 25000"/>
            </a:avLst>
          </a:prstGeom>
          <a:solidFill>
            <a:srgbClr val="00CC99"/>
          </a:solidFill>
          <a:ln w="25400" cap="flat" algn="ctr">
            <a:solidFill>
              <a:srgbClr val="FF0000"/>
            </a:solidFill>
            <a:prstDash val="solid"/>
            <a:round/>
            <a:headEnd type="none" w="med" len="med"/>
            <a:tailEnd type="none" w="med" len="med"/>
          </a:ln>
        </p:spPr>
        <p:txBody>
          <a:bodyPr anchor="ctr"/>
          <a:lstStyle/>
          <a:p>
            <a:pPr algn="ctr"/>
            <a:endParaRPr lang="en-US"/>
          </a:p>
        </p:txBody>
      </p:sp>
      <p:sp>
        <p:nvSpPr>
          <p:cNvPr id="57358" name="Curved Left Arrow 15"/>
          <p:cNvSpPr>
            <a:spLocks noChangeArrowheads="1"/>
          </p:cNvSpPr>
          <p:nvPr>
            <p:custDataLst>
              <p:tags r:id="rId13"/>
            </p:custDataLst>
          </p:nvPr>
        </p:nvSpPr>
        <p:spPr bwMode="auto">
          <a:xfrm>
            <a:off x="5943600" y="3505200"/>
            <a:ext cx="381000" cy="1066800"/>
          </a:xfrm>
          <a:prstGeom prst="curvedLeftArrow">
            <a:avLst>
              <a:gd name="adj1" fmla="val 25006"/>
              <a:gd name="adj2" fmla="val 49998"/>
              <a:gd name="adj3" fmla="val 25000"/>
            </a:avLst>
          </a:prstGeom>
          <a:solidFill>
            <a:srgbClr val="00CC99"/>
          </a:solidFill>
          <a:ln w="25400" cap="flat" algn="ctr">
            <a:solidFill>
              <a:srgbClr val="FF0000"/>
            </a:solidFill>
            <a:prstDash val="solid"/>
            <a:round/>
            <a:headEnd type="none" w="med" len="med"/>
            <a:tailEnd type="none" w="med" len="med"/>
          </a:ln>
        </p:spPr>
        <p:txBody>
          <a:bodyPr anchor="ctr"/>
          <a:lstStyle/>
          <a:p>
            <a:pPr algn="ctr"/>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noChangeArrowheads="1"/>
          </p:cNvSpPr>
          <p:nvPr>
            <p:ph type="title" idx="4294967295"/>
            <p:custDataLst>
              <p:tags r:id="rId1"/>
            </p:custDataLst>
          </p:nvPr>
        </p:nvSpPr>
        <p:spPr>
          <a:xfrm>
            <a:off x="0" y="609600"/>
            <a:ext cx="7772400" cy="609600"/>
          </a:xfrm>
          <a:ln/>
        </p:spPr>
        <p:txBody>
          <a:bodyPr/>
          <a:lstStyle/>
          <a:p>
            <a:r>
              <a:rPr lang="en-US" sz="3600" smtClean="0">
                <a:solidFill>
                  <a:srgbClr val="FFC000"/>
                </a:solidFill>
                <a:latin typeface="Calibri" pitchFamily="34" charset="0"/>
                <a:cs typeface="Calibri" pitchFamily="34" charset="0"/>
              </a:rPr>
              <a:t>EISENMENGER SYNDROME</a:t>
            </a:r>
          </a:p>
        </p:txBody>
      </p:sp>
      <p:sp>
        <p:nvSpPr>
          <p:cNvPr id="3" name="Content Placeholder 2"/>
          <p:cNvSpPr>
            <a:spLocks noGrp="1"/>
          </p:cNvSpPr>
          <p:nvPr>
            <p:ph idx="4294967295"/>
            <p:custDataLst>
              <p:tags r:id="rId2"/>
            </p:custDataLst>
          </p:nvPr>
        </p:nvSpPr>
        <p:spPr>
          <a:xfrm>
            <a:off x="838200" y="1828800"/>
            <a:ext cx="8305800" cy="4114800"/>
          </a:xfrm>
          <a:prstGeom prst="rect">
            <a:avLst/>
          </a:prstGeom>
          <a:ln cap="flat" algn="ctr">
            <a:round/>
            <a:headEnd type="none" w="med" len="med"/>
            <a:tailEnd type="none" w="med" len="med"/>
          </a:ln>
        </p:spPr>
        <p:txBody>
          <a:bodyPr/>
          <a:lstStyle/>
          <a:p>
            <a:r>
              <a:rPr lang="en-US" sz="2000" b="0" kern="1200">
                <a:ln w="9525" cap="flat" cmpd="sng" algn="ctr">
                  <a:noFill/>
                  <a:prstDash val="solid"/>
                  <a:round/>
                  <a:headEnd type="none" w="med" len="med"/>
                  <a:tailEnd type="none" w="med" len="med"/>
                </a:ln>
                <a:solidFill>
                  <a:srgbClr val="CCCCFF"/>
                </a:solidFill>
                <a:latin typeface="Calibri" pitchFamily="34" charset="0"/>
                <a:sym typeface="Wingdings"/>
              </a:rPr>
              <a:t>“Eisenmenger syndrome” was coined by </a:t>
            </a:r>
            <a:r>
              <a:rPr lang="en-US" sz="2000" b="0" i="1" kern="1200">
                <a:ln w="9525" cap="flat" cmpd="sng" algn="ctr">
                  <a:noFill/>
                  <a:prstDash val="solid"/>
                  <a:round/>
                  <a:headEnd type="none" w="med" len="med"/>
                  <a:tailEnd type="none" w="med" len="med"/>
                </a:ln>
                <a:solidFill>
                  <a:srgbClr val="FFFF00"/>
                </a:solidFill>
                <a:latin typeface="Calibri" pitchFamily="34" charset="0"/>
                <a:sym typeface="Wingdings"/>
              </a:rPr>
              <a:t>Paul Wood</a:t>
            </a:r>
            <a:r>
              <a:rPr lang="en-US" sz="2000" b="0" kern="1200">
                <a:ln w="9525" cap="flat" cmpd="sng" algn="ctr">
                  <a:noFill/>
                  <a:prstDash val="solid"/>
                  <a:round/>
                  <a:headEnd type="none" w="med" len="med"/>
                  <a:tailEnd type="none" w="med" len="med"/>
                </a:ln>
                <a:solidFill>
                  <a:srgbClr val="CCCCFF"/>
                </a:solidFill>
                <a:latin typeface="Calibri" pitchFamily="34" charset="0"/>
                <a:sym typeface="Wingdings"/>
              </a:rPr>
              <a:t>.</a:t>
            </a:r>
          </a:p>
          <a:p>
            <a:endParaRPr lang="en-US" sz="1800" b="0" kern="1200">
              <a:latin typeface="Calibri" pitchFamily="34" charset="0"/>
            </a:endParaRPr>
          </a:p>
          <a:p>
            <a:r>
              <a:rPr lang="en-US" sz="2000" b="0" kern="1200">
                <a:ln w="9525" cap="flat" cmpd="sng" algn="ctr">
                  <a:noFill/>
                  <a:prstDash val="solid"/>
                  <a:round/>
                  <a:headEnd type="none" w="med" len="med"/>
                  <a:tailEnd type="none" w="med" len="med"/>
                </a:ln>
                <a:solidFill>
                  <a:srgbClr val="CCCCFF"/>
                </a:solidFill>
                <a:latin typeface="Calibri" pitchFamily="34" charset="0"/>
                <a:sym typeface="Wingdings"/>
              </a:rPr>
              <a:t>Defined as CHD with initial large systemic-to-pulmonary shunt that induces progressive pulmonary vascular disease and PAH, with resultant reversal of the shunt and central cyanosis.</a:t>
            </a:r>
          </a:p>
          <a:p>
            <a:endParaRPr lang="en-US" sz="2000" b="0" kern="1200">
              <a:latin typeface="Calibri" pitchFamily="34" charset="0"/>
            </a:endParaRPr>
          </a:p>
          <a:p>
            <a:r>
              <a:rPr lang="en-US" sz="2000" b="0" kern="1200">
                <a:ln w="9525" cap="flat" cmpd="sng" algn="ctr">
                  <a:noFill/>
                  <a:prstDash val="solid"/>
                  <a:round/>
                  <a:headEnd type="none" w="med" len="med"/>
                  <a:tailEnd type="none" w="med" len="med"/>
                </a:ln>
                <a:solidFill>
                  <a:srgbClr val="CCCCFF"/>
                </a:solidFill>
                <a:latin typeface="Calibri" pitchFamily="34" charset="0"/>
                <a:sym typeface="Wingdings"/>
              </a:rPr>
              <a:t>Represent most advanced form of PAH associated with CHD</a:t>
            </a:r>
          </a:p>
          <a:p>
            <a:endParaRPr lang="en-US" sz="2000" b="0" kern="1200">
              <a:latin typeface="Calibri" pitchFamily="34" charset="0"/>
            </a:endParaRPr>
          </a:p>
          <a:p>
            <a:r>
              <a:rPr lang="en-US" sz="2000" b="0" kern="1200">
                <a:ln w="9525" cap="flat" cmpd="sng" algn="ctr">
                  <a:noFill/>
                  <a:prstDash val="solid"/>
                  <a:round/>
                  <a:headEnd type="none" w="med" len="med"/>
                  <a:tailEnd type="none" w="med" len="med"/>
                </a:ln>
                <a:solidFill>
                  <a:srgbClr val="CCCCFF"/>
                </a:solidFill>
                <a:latin typeface="Calibri" pitchFamily="34" charset="0"/>
                <a:sym typeface="Wingdings"/>
              </a:rPr>
              <a:t>Histopathologic and pathobiologic changes are similar to idiopathic.</a:t>
            </a:r>
          </a:p>
          <a:p>
            <a:endParaRPr lang="en-US" sz="2400" b="0" kern="1200">
              <a:latin typeface="Calibri"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noChangeArrowheads="1"/>
          </p:cNvSpPr>
          <p:nvPr>
            <p:ph type="title" idx="4294967295"/>
            <p:custDataLst>
              <p:tags r:id="rId1"/>
            </p:custDataLst>
          </p:nvPr>
        </p:nvSpPr>
        <p:spPr>
          <a:xfrm>
            <a:off x="762000" y="228600"/>
            <a:ext cx="8382000" cy="1143000"/>
          </a:xfrm>
          <a:ln/>
        </p:spPr>
        <p:txBody>
          <a:bodyPr/>
          <a:lstStyle/>
          <a:p>
            <a:r>
              <a:rPr lang="en-US" sz="2800" smtClean="0">
                <a:solidFill>
                  <a:srgbClr val="FFC000"/>
                </a:solidFill>
                <a:latin typeface="Calibri" pitchFamily="34" charset="0"/>
                <a:cs typeface="Calibri" pitchFamily="34" charset="0"/>
              </a:rPr>
              <a:t>PAH associated with heart Defects with Decreased Pulmonary Blood Flow</a:t>
            </a:r>
          </a:p>
        </p:txBody>
      </p:sp>
      <p:sp>
        <p:nvSpPr>
          <p:cNvPr id="3" name="Content Placeholder 2"/>
          <p:cNvSpPr>
            <a:spLocks noGrp="1"/>
          </p:cNvSpPr>
          <p:nvPr>
            <p:ph idx="4294967295"/>
            <p:custDataLst>
              <p:tags r:id="rId2"/>
            </p:custDataLst>
          </p:nvPr>
        </p:nvSpPr>
        <p:spPr>
          <a:xfrm>
            <a:off x="0" y="1447800"/>
            <a:ext cx="8382000" cy="4953000"/>
          </a:xfrm>
          <a:prstGeom prst="rect">
            <a:avLst/>
          </a:prstGeom>
          <a:ln cap="flat" algn="ctr">
            <a:round/>
            <a:headEnd type="none" w="med" len="med"/>
            <a:tailEnd type="none" w="med" len="med"/>
          </a:ln>
        </p:spPr>
        <p:txBody>
          <a:bodyPr/>
          <a:lstStyle/>
          <a:p>
            <a:r>
              <a:rPr lang="en-US" sz="2800" b="0" kern="1200">
                <a:ln w="9525" cap="flat" cmpd="sng" algn="ctr">
                  <a:noFill/>
                  <a:prstDash val="solid"/>
                  <a:round/>
                  <a:headEnd type="none" w="med" len="med"/>
                  <a:tailEnd type="none" w="med" len="med"/>
                </a:ln>
                <a:solidFill>
                  <a:srgbClr val="CCCCFF"/>
                </a:solidFill>
                <a:latin typeface="Calibri" pitchFamily="34" charset="0"/>
                <a:sym typeface="Wingdings"/>
              </a:rPr>
              <a:t>Condition like</a:t>
            </a:r>
          </a:p>
          <a:p>
            <a:pPr lvl="1">
              <a:buFont typeface="Wingdings" pitchFamily="2" charset="2"/>
              <a:buChar char="ü"/>
            </a:pPr>
            <a:r>
              <a:rPr lang="en-US" b="0" kern="1200">
                <a:ln w="9525" cap="flat" cmpd="sng" algn="ctr">
                  <a:noFill/>
                  <a:prstDash val="solid"/>
                  <a:round/>
                  <a:headEnd type="none" w="med" len="med"/>
                  <a:tailEnd type="none" w="med" len="med"/>
                </a:ln>
                <a:solidFill>
                  <a:srgbClr val="CCCCFF"/>
                </a:solidFill>
                <a:latin typeface="Calibri" pitchFamily="34" charset="0"/>
                <a:ea typeface="Arial"/>
                <a:cs typeface="Arial"/>
                <a:sym typeface="Wingdings"/>
              </a:rPr>
              <a:t>PA with intact IVS</a:t>
            </a:r>
          </a:p>
          <a:p>
            <a:pPr lvl="1">
              <a:buFont typeface="Wingdings" pitchFamily="2" charset="2"/>
              <a:buChar char="ü"/>
            </a:pPr>
            <a:r>
              <a:rPr lang="en-US" b="0" kern="1200">
                <a:ln w="9525" cap="flat" cmpd="sng" algn="ctr">
                  <a:noFill/>
                  <a:prstDash val="solid"/>
                  <a:round/>
                  <a:headEnd type="none" w="med" len="med"/>
                  <a:tailEnd type="none" w="med" len="med"/>
                </a:ln>
                <a:solidFill>
                  <a:srgbClr val="CCCCFF"/>
                </a:solidFill>
                <a:latin typeface="Calibri" pitchFamily="34" charset="0"/>
                <a:ea typeface="Arial"/>
                <a:cs typeface="Arial"/>
                <a:sym typeface="Wingdings"/>
              </a:rPr>
              <a:t>TOF</a:t>
            </a:r>
          </a:p>
          <a:p>
            <a:r>
              <a:rPr lang="en-US" sz="2800" b="0" kern="1200">
                <a:ln w="9525" cap="flat" cmpd="sng" algn="ctr">
                  <a:noFill/>
                  <a:prstDash val="solid"/>
                  <a:round/>
                  <a:headEnd type="none" w="med" len="med"/>
                  <a:tailEnd type="none" w="med" len="med"/>
                </a:ln>
                <a:solidFill>
                  <a:srgbClr val="CCCCFF"/>
                </a:solidFill>
                <a:latin typeface="Calibri" pitchFamily="34" charset="0"/>
                <a:sym typeface="Wingdings"/>
              </a:rPr>
              <a:t>Associated because of</a:t>
            </a:r>
          </a:p>
          <a:p>
            <a:pPr lvl="1">
              <a:buFont typeface="Wingdings" pitchFamily="2" charset="2"/>
              <a:buChar char="§"/>
            </a:pPr>
            <a:r>
              <a:rPr lang="en-US" b="0" kern="1200">
                <a:ln w="9525" cap="flat" cmpd="sng" algn="ctr">
                  <a:noFill/>
                  <a:prstDash val="solid"/>
                  <a:round/>
                  <a:headEnd type="none" w="med" len="med"/>
                  <a:tailEnd type="none" w="med" len="med"/>
                </a:ln>
                <a:solidFill>
                  <a:srgbClr val="CCCCFF"/>
                </a:solidFill>
                <a:latin typeface="Calibri" pitchFamily="34" charset="0"/>
                <a:ea typeface="Arial"/>
                <a:cs typeface="Arial"/>
                <a:sym typeface="Wingdings"/>
              </a:rPr>
              <a:t>Hypoplasia of pulmonary arteries.</a:t>
            </a:r>
          </a:p>
          <a:p>
            <a:pPr lvl="1">
              <a:buFont typeface="Wingdings" pitchFamily="2" charset="2"/>
              <a:buChar char="§"/>
            </a:pPr>
            <a:r>
              <a:rPr lang="en-US" b="0" kern="1200">
                <a:ln w="9525" cap="flat" cmpd="sng" algn="ctr">
                  <a:noFill/>
                  <a:prstDash val="solid"/>
                  <a:round/>
                  <a:headEnd type="none" w="med" len="med"/>
                  <a:tailEnd type="none" w="med" len="med"/>
                </a:ln>
                <a:solidFill>
                  <a:srgbClr val="CCCCFF"/>
                </a:solidFill>
                <a:latin typeface="Calibri" pitchFamily="34" charset="0"/>
                <a:ea typeface="Arial"/>
                <a:cs typeface="Arial"/>
                <a:sym typeface="Wingdings"/>
              </a:rPr>
              <a:t>Intra-acinar pulmonary arteries are small and few in number. </a:t>
            </a:r>
          </a:p>
          <a:p>
            <a:pPr lvl="1">
              <a:buFont typeface="Wingdings" pitchFamily="2" charset="2"/>
              <a:buChar char="§"/>
            </a:pPr>
            <a:r>
              <a:rPr lang="en-US" b="0" kern="1200">
                <a:ln w="9525" cap="flat" cmpd="sng" algn="ctr">
                  <a:noFill/>
                  <a:prstDash val="solid"/>
                  <a:round/>
                  <a:headEnd type="none" w="med" len="med"/>
                  <a:tailEnd type="none" w="med" len="med"/>
                </a:ln>
                <a:solidFill>
                  <a:srgbClr val="CCCCFF"/>
                </a:solidFill>
                <a:latin typeface="Calibri" pitchFamily="34" charset="0"/>
                <a:ea typeface="Arial"/>
                <a:cs typeface="Arial"/>
                <a:sym typeface="Wingdings"/>
              </a:rPr>
              <a:t>Alveolar development is impaired (mostly reduction in alveolar number)</a:t>
            </a:r>
          </a:p>
          <a:p>
            <a:pPr lvl="1">
              <a:buFont typeface="Wingdings" pitchFamily="2" charset="2"/>
              <a:buChar char="§"/>
            </a:pPr>
            <a:r>
              <a:rPr lang="en-US" b="0" kern="1200">
                <a:ln w="9525" cap="flat" cmpd="sng" algn="ctr">
                  <a:noFill/>
                  <a:prstDash val="solid"/>
                  <a:round/>
                  <a:headEnd type="none" w="med" len="med"/>
                  <a:tailEnd type="none" w="med" len="med"/>
                </a:ln>
                <a:solidFill>
                  <a:srgbClr val="CCCCFF"/>
                </a:solidFill>
                <a:latin typeface="Calibri" pitchFamily="34" charset="0"/>
                <a:ea typeface="Arial"/>
                <a:cs typeface="Arial"/>
                <a:sym typeface="Wingdings"/>
              </a:rPr>
              <a:t>↑ Hematocrit resulting in in-situ thrombus.</a:t>
            </a:r>
          </a:p>
          <a:p>
            <a:endParaRPr lang="en-US" sz="2400" kern="1200"/>
          </a:p>
          <a:p>
            <a:endParaRPr lang="en-US" sz="2400" kern="1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CLD Nov15 Merschen Table 2.jpg"/>
          <p:cNvPicPr>
            <a:picLocks noGrp="1" noChangeAspect="1"/>
          </p:cNvPicPr>
          <p:nvPr>
            <p:ph idx="1"/>
          </p:nvPr>
        </p:nvPicPr>
        <p:blipFill>
          <a:blip r:embed="rId2"/>
          <a:stretch>
            <a:fillRect/>
          </a:stretch>
        </p:blipFill>
        <p:spPr>
          <a:xfrm>
            <a:off x="500034" y="285728"/>
            <a:ext cx="8286807" cy="6000792"/>
          </a:xfr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noChangeArrowheads="1"/>
          </p:cNvSpPr>
          <p:nvPr>
            <p:ph type="title" idx="4294967295"/>
            <p:custDataLst>
              <p:tags r:id="rId1"/>
            </p:custDataLst>
          </p:nvPr>
        </p:nvSpPr>
        <p:spPr>
          <a:xfrm>
            <a:off x="533400" y="304800"/>
            <a:ext cx="8610600" cy="609600"/>
          </a:xfrm>
          <a:ln/>
        </p:spPr>
        <p:txBody>
          <a:bodyPr/>
          <a:lstStyle/>
          <a:p>
            <a:r>
              <a:rPr lang="en-US" sz="2800" smtClean="0">
                <a:solidFill>
                  <a:srgbClr val="FFC000"/>
                </a:solidFill>
                <a:latin typeface="Calibri" pitchFamily="34" charset="0"/>
                <a:cs typeface="Calibri" pitchFamily="34" charset="0"/>
              </a:rPr>
              <a:t>Persistent Pulmonary Hypertension of the Newborn</a:t>
            </a:r>
          </a:p>
        </p:txBody>
      </p:sp>
      <p:sp>
        <p:nvSpPr>
          <p:cNvPr id="4" name="Content Placeholder 3"/>
          <p:cNvSpPr>
            <a:spLocks noGrp="1"/>
          </p:cNvSpPr>
          <p:nvPr>
            <p:ph sz="half" idx="4294967295"/>
            <p:custDataLst>
              <p:tags r:id="rId2"/>
            </p:custDataLst>
          </p:nvPr>
        </p:nvSpPr>
        <p:spPr>
          <a:xfrm>
            <a:off x="4038600" y="1295400"/>
            <a:ext cx="5105400" cy="5181600"/>
          </a:xfrm>
          <a:ln cap="flat" algn="ctr">
            <a:round/>
            <a:headEnd type="none" w="med" len="med"/>
            <a:tailEnd type="none" w="med" len="med"/>
          </a:ln>
        </p:spPr>
        <p:txBody>
          <a:bodyPr/>
          <a:lstStyle/>
          <a:p>
            <a:r>
              <a:rPr lang="en-US" sz="1800" b="0" kern="1200">
                <a:ln w="9525" cap="flat" cmpd="sng" algn="ctr">
                  <a:noFill/>
                  <a:prstDash val="solid"/>
                  <a:round/>
                  <a:headEnd type="none" w="med" len="med"/>
                  <a:tailEnd type="none" w="med" len="med"/>
                </a:ln>
                <a:solidFill>
                  <a:srgbClr val="CCCCFF"/>
                </a:solidFill>
                <a:latin typeface="Calibri" pitchFamily="34" charset="0"/>
                <a:sym typeface="Wingdings"/>
              </a:rPr>
              <a:t>Normal: arterial dilates during transition from fetal to neonatal circulation (NO dependent)</a:t>
            </a:r>
          </a:p>
          <a:p>
            <a:pPr>
              <a:buFontTx/>
              <a:buNone/>
            </a:pPr>
            <a:r>
              <a:rPr lang="en-US" sz="1800" kern="1200">
                <a:ln w="9525" cap="flat" cmpd="sng" algn="ctr">
                  <a:noFill/>
                  <a:prstDash val="solid"/>
                  <a:round/>
                  <a:headEnd type="none" w="med" len="med"/>
                  <a:tailEnd type="none" w="med" len="med"/>
                </a:ln>
                <a:solidFill>
                  <a:srgbClr val="92D050"/>
                </a:solidFill>
                <a:latin typeface="Calibri" pitchFamily="34" charset="0"/>
                <a:sym typeface="Wingdings"/>
              </a:rPr>
              <a:t>3 types of PPHN</a:t>
            </a:r>
          </a:p>
          <a:p>
            <a:r>
              <a:rPr lang="en-US" sz="1800" kern="1200">
                <a:ln w="9525" cap="flat" cmpd="sng" algn="ctr">
                  <a:noFill/>
                  <a:prstDash val="solid"/>
                  <a:round/>
                  <a:headEnd type="none" w="med" len="med"/>
                  <a:tailEnd type="none" w="med" len="med"/>
                </a:ln>
                <a:solidFill>
                  <a:srgbClr val="FFFF00"/>
                </a:solidFill>
                <a:sym typeface="Wingdings"/>
              </a:rPr>
              <a:t>Hypoplastic </a:t>
            </a:r>
            <a:r>
              <a:rPr lang="en-US" sz="1800" i="1" kern="1200">
                <a:ln w="9525" cap="flat" cmpd="sng" algn="ctr">
                  <a:noFill/>
                  <a:prstDash val="solid"/>
                  <a:round/>
                  <a:headEnd type="none" w="med" len="med"/>
                  <a:tailEnd type="none" w="med" len="med"/>
                </a:ln>
                <a:solidFill>
                  <a:srgbClr val="FFFF00"/>
                </a:solidFill>
                <a:sym typeface="Wingdings"/>
              </a:rPr>
              <a:t>type</a:t>
            </a:r>
            <a:r>
              <a:rPr lang="en-US" sz="1800" b="0" i="1" kern="1200">
                <a:ln w="9525" cap="flat" cmpd="sng" algn="ctr">
                  <a:noFill/>
                  <a:prstDash val="solid"/>
                  <a:round/>
                  <a:headEnd type="none" w="med" len="med"/>
                  <a:tailEnd type="none" w="med" len="med"/>
                </a:ln>
                <a:solidFill>
                  <a:srgbClr val="CCCCFF"/>
                </a:solidFill>
                <a:sym typeface="Wingdings"/>
              </a:rPr>
              <a:t>:</a:t>
            </a:r>
            <a:r>
              <a:rPr lang="en-US" sz="1800" b="0" i="1" kern="1200">
                <a:ln w="9525" cap="flat" cmpd="sng" algn="ctr">
                  <a:noFill/>
                  <a:prstDash val="solid"/>
                  <a:round/>
                  <a:headEnd type="none" w="med" len="med"/>
                  <a:tailEnd type="none" w="med" len="med"/>
                </a:ln>
                <a:solidFill>
                  <a:srgbClr val="CCCCFF"/>
                </a:solidFill>
                <a:latin typeface="Calibri" pitchFamily="34" charset="0"/>
                <a:sym typeface="Wingdings"/>
              </a:rPr>
              <a:t>Lungs underdeveloped, vascular bed is hypoplastic &amp; abnormally muscular. Ex: congenital diaphragmatic hernia or Oligohydraminos</a:t>
            </a:r>
            <a:endParaRPr lang="en-US" sz="1800" b="0" i="1" kern="1200">
              <a:latin typeface="Calibri" pitchFamily="34" charset="0"/>
            </a:endParaRPr>
          </a:p>
          <a:p>
            <a:endParaRPr lang="en-US" sz="1800" b="0" kern="1200">
              <a:latin typeface="Calibri" pitchFamily="34" charset="0"/>
            </a:endParaRPr>
          </a:p>
          <a:p>
            <a:r>
              <a:rPr lang="en-US" sz="1800" kern="1200">
                <a:ln w="9525" cap="flat" cmpd="sng" algn="ctr">
                  <a:noFill/>
                  <a:prstDash val="solid"/>
                  <a:round/>
                  <a:headEnd type="none" w="med" len="med"/>
                  <a:tailEnd type="none" w="med" len="med"/>
                </a:ln>
                <a:solidFill>
                  <a:srgbClr val="FFFF00"/>
                </a:solidFill>
                <a:sym typeface="Wingdings"/>
              </a:rPr>
              <a:t>Hypertrophic type</a:t>
            </a:r>
            <a:r>
              <a:rPr lang="en-US" sz="1800" i="1" kern="1200">
                <a:ln w="9525" cap="flat" cmpd="sng" algn="ctr">
                  <a:noFill/>
                  <a:prstDash val="solid"/>
                  <a:round/>
                  <a:headEnd type="none" w="med" len="med"/>
                  <a:tailEnd type="none" w="med" len="med"/>
                </a:ln>
                <a:solidFill>
                  <a:srgbClr val="FFFF00"/>
                </a:solidFill>
                <a:sym typeface="Wingdings"/>
              </a:rPr>
              <a:t>: </a:t>
            </a:r>
            <a:r>
              <a:rPr lang="en-US" sz="1800" b="0" i="1" kern="1200">
                <a:ln w="9525" cap="flat" cmpd="sng" algn="ctr">
                  <a:noFill/>
                  <a:prstDash val="solid"/>
                  <a:round/>
                  <a:headEnd type="none" w="med" len="med"/>
                  <a:tailEnd type="none" w="med" len="med"/>
                </a:ln>
                <a:solidFill>
                  <a:srgbClr val="CCCCFF"/>
                </a:solidFill>
                <a:latin typeface="Calibri" pitchFamily="34" charset="0"/>
                <a:sym typeface="Wingdings"/>
              </a:rPr>
              <a:t>Lung is maldeveloped, vascular bed is abnormally muscular. Ex: chronic fetal distress</a:t>
            </a:r>
          </a:p>
          <a:p>
            <a:endParaRPr lang="en-US" sz="1800" b="0" kern="1200">
              <a:latin typeface="Calibri" pitchFamily="34" charset="0"/>
            </a:endParaRPr>
          </a:p>
          <a:p>
            <a:r>
              <a:rPr lang="en-US" sz="1800" kern="1200">
                <a:ln w="9525" cap="flat" cmpd="sng" algn="ctr">
                  <a:noFill/>
                  <a:prstDash val="solid"/>
                  <a:round/>
                  <a:headEnd type="none" w="med" len="med"/>
                  <a:tailEnd type="none" w="med" len="med"/>
                </a:ln>
                <a:solidFill>
                  <a:srgbClr val="FFFF00"/>
                </a:solidFill>
                <a:sym typeface="Wingdings"/>
              </a:rPr>
              <a:t>Reactive type: </a:t>
            </a:r>
            <a:r>
              <a:rPr lang="en-US" sz="1800" b="0" i="1" kern="1200">
                <a:ln w="9525" cap="flat" cmpd="sng" algn="ctr">
                  <a:noFill/>
                  <a:prstDash val="solid"/>
                  <a:round/>
                  <a:headEnd type="none" w="med" len="med"/>
                  <a:tailEnd type="none" w="med" len="med"/>
                </a:ln>
                <a:solidFill>
                  <a:srgbClr val="CCCCFF"/>
                </a:solidFill>
                <a:latin typeface="Calibri" pitchFamily="34" charset="0"/>
                <a:sym typeface="Wingdings"/>
              </a:rPr>
              <a:t>Lung is maladapted, vessels not dilated appropriately at birth. Ex ↑ vasoconstrictive [TxA2,NE, leukotrienes] may be responsible and may result from streptococcal infection or acute asphyxia at birth</a:t>
            </a:r>
            <a:endParaRPr lang="en-US" sz="1800" b="0" i="1" kern="1200">
              <a:latin typeface="Calibri" pitchFamily="34" charset="0"/>
            </a:endParaRPr>
          </a:p>
        </p:txBody>
      </p:sp>
      <p:pic>
        <p:nvPicPr>
          <p:cNvPr id="60420" name="Content Placeholder 4"/>
          <p:cNvPicPr>
            <a:picLocks noGrp="1" noChangeAspect="1" noChangeArrowheads="1"/>
          </p:cNvPicPr>
          <p:nvPr>
            <p:ph sz="half" idx="4294967295"/>
            <p:custDataLst>
              <p:tags r:id="rId3"/>
            </p:custDataLst>
          </p:nvPr>
        </p:nvPicPr>
        <p:blipFill>
          <a:blip r:embed="rId5"/>
          <a:srcRect l="22655" t="28943" r="52873" b="31087"/>
          <a:stretch>
            <a:fillRect/>
          </a:stretch>
        </p:blipFill>
        <p:spPr>
          <a:xfrm>
            <a:off x="0" y="1447800"/>
            <a:ext cx="3733800" cy="5029200"/>
          </a:xfrm>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noChangeArrowheads="1"/>
          </p:cNvSpPr>
          <p:nvPr>
            <p:ph type="title" idx="4294967295"/>
            <p:custDataLst>
              <p:tags r:id="rId1"/>
            </p:custDataLst>
          </p:nvPr>
        </p:nvSpPr>
        <p:spPr>
          <a:xfrm>
            <a:off x="0" y="381000"/>
            <a:ext cx="7848600" cy="1143000"/>
          </a:xfrm>
          <a:ln/>
        </p:spPr>
        <p:txBody>
          <a:bodyPr/>
          <a:lstStyle/>
          <a:p>
            <a:r>
              <a:rPr lang="en-US" sz="3200" smtClean="0">
                <a:solidFill>
                  <a:srgbClr val="FFC000"/>
                </a:solidFill>
                <a:latin typeface="Calibri" pitchFamily="34" charset="0"/>
                <a:cs typeface="Calibri" pitchFamily="34" charset="0"/>
              </a:rPr>
              <a:t>Pulmonary Arterial Hypertension Associated</a:t>
            </a:r>
            <a:br>
              <a:rPr lang="en-US" sz="3200" smtClean="0">
                <a:solidFill>
                  <a:srgbClr val="FFC000"/>
                </a:solidFill>
                <a:latin typeface="Calibri" pitchFamily="34" charset="0"/>
                <a:cs typeface="Calibri" pitchFamily="34" charset="0"/>
              </a:rPr>
            </a:br>
            <a:r>
              <a:rPr lang="en-US" sz="3200" smtClean="0">
                <a:solidFill>
                  <a:srgbClr val="FFC000"/>
                </a:solidFill>
                <a:latin typeface="Calibri" pitchFamily="34" charset="0"/>
                <a:cs typeface="Calibri" pitchFamily="34" charset="0"/>
              </a:rPr>
              <a:t>With Drugs</a:t>
            </a:r>
            <a:r>
              <a:rPr lang="en-US" sz="3200" baseline="30000" smtClean="0">
                <a:solidFill>
                  <a:srgbClr val="FFC000"/>
                </a:solidFill>
                <a:latin typeface="Calibri" pitchFamily="34" charset="0"/>
                <a:cs typeface="Calibri" pitchFamily="34" charset="0"/>
              </a:rPr>
              <a:t>1</a:t>
            </a:r>
          </a:p>
        </p:txBody>
      </p:sp>
      <p:pic>
        <p:nvPicPr>
          <p:cNvPr id="71683" name="Picture 2"/>
          <p:cNvPicPr>
            <a:picLocks noGrp="1" noChangeAspect="1" noChangeArrowheads="1"/>
          </p:cNvPicPr>
          <p:nvPr>
            <p:ph idx="4294967295"/>
            <p:custDataLst>
              <p:tags r:id="rId2"/>
            </p:custDataLst>
          </p:nvPr>
        </p:nvPicPr>
        <p:blipFill>
          <a:blip r:embed="rId4"/>
          <a:srcRect l="1427" t="2440" r="1607" b="17558"/>
          <a:stretch>
            <a:fillRect/>
          </a:stretch>
        </p:blipFill>
        <p:spPr>
          <a:xfrm>
            <a:off x="1631950" y="1752600"/>
            <a:ext cx="7512050" cy="4648200"/>
          </a:xfrm>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noChangeArrowheads="1"/>
          </p:cNvSpPr>
          <p:nvPr>
            <p:ph type="title" idx="4294967295"/>
            <p:custDataLst>
              <p:tags r:id="rId1"/>
            </p:custDataLst>
          </p:nvPr>
        </p:nvSpPr>
        <p:spPr>
          <a:xfrm>
            <a:off x="0" y="533400"/>
            <a:ext cx="8229600" cy="838200"/>
          </a:xfrm>
          <a:ln/>
        </p:spPr>
        <p:txBody>
          <a:bodyPr/>
          <a:lstStyle/>
          <a:p>
            <a:r>
              <a:rPr lang="en-US" sz="2800" smtClean="0">
                <a:solidFill>
                  <a:srgbClr val="FFC000"/>
                </a:solidFill>
                <a:latin typeface="Calibri" pitchFamily="34" charset="0"/>
                <a:cs typeface="Calibri" pitchFamily="34" charset="0"/>
              </a:rPr>
              <a:t>Pulmonary Arterial Hypertension Associated with Connective Tissue Diseases</a:t>
            </a:r>
          </a:p>
        </p:txBody>
      </p:sp>
      <p:sp>
        <p:nvSpPr>
          <p:cNvPr id="3" name="Content Placeholder 2"/>
          <p:cNvSpPr>
            <a:spLocks noGrp="1"/>
          </p:cNvSpPr>
          <p:nvPr>
            <p:ph idx="4294967295"/>
            <p:custDataLst>
              <p:tags r:id="rId2"/>
            </p:custDataLst>
          </p:nvPr>
        </p:nvSpPr>
        <p:spPr>
          <a:xfrm>
            <a:off x="762000" y="1676400"/>
            <a:ext cx="8382000" cy="3962400"/>
          </a:xfrm>
          <a:prstGeom prst="rect">
            <a:avLst/>
          </a:prstGeom>
          <a:ln cap="flat" algn="ctr">
            <a:round/>
            <a:headEnd type="none" w="med" len="med"/>
            <a:tailEnd type="none" w="med" len="med"/>
          </a:ln>
        </p:spPr>
        <p:txBody>
          <a:bodyPr/>
          <a:lstStyle/>
          <a:p>
            <a:r>
              <a:rPr lang="en-US" sz="2400" b="0" kern="1200">
                <a:ln w="9525" cap="flat" cmpd="sng" algn="ctr">
                  <a:noFill/>
                  <a:prstDash val="solid"/>
                  <a:round/>
                  <a:headEnd type="none" w="med" len="med"/>
                  <a:tailEnd type="none" w="med" len="med"/>
                </a:ln>
                <a:solidFill>
                  <a:srgbClr val="CCCCFF"/>
                </a:solidFill>
                <a:latin typeface="Calibri" pitchFamily="34" charset="0"/>
                <a:sym typeface="Wingdings"/>
              </a:rPr>
              <a:t>CTD’s associated</a:t>
            </a:r>
          </a:p>
          <a:p>
            <a:pPr lvl="1">
              <a:buFont typeface="Wingdings" pitchFamily="2" charset="2"/>
              <a:buChar char="§"/>
            </a:pPr>
            <a:r>
              <a:rPr lang="en-US" sz="1800" b="0" i="1" kern="1200">
                <a:ln w="9525" cap="flat" cmpd="sng" algn="ctr">
                  <a:noFill/>
                  <a:prstDash val="solid"/>
                  <a:round/>
                  <a:headEnd type="none" w="med" len="med"/>
                  <a:tailEnd type="none" w="med" len="med"/>
                </a:ln>
                <a:solidFill>
                  <a:srgbClr val="CCCCFF"/>
                </a:solidFill>
                <a:latin typeface="Calibri" pitchFamily="34" charset="0"/>
                <a:ea typeface="Arial"/>
                <a:cs typeface="Arial"/>
                <a:sym typeface="Wingdings"/>
              </a:rPr>
              <a:t>Scleroderma &amp; CREST syndrome ( 8-12%)</a:t>
            </a:r>
            <a:r>
              <a:rPr lang="en-US" sz="1800" b="0" i="1" kern="1200" baseline="30000">
                <a:ln w="9525" cap="flat" cmpd="sng" algn="ctr">
                  <a:noFill/>
                  <a:prstDash val="solid"/>
                  <a:round/>
                  <a:headEnd type="none" w="med" len="med"/>
                  <a:tailEnd type="none" w="med" len="med"/>
                </a:ln>
                <a:solidFill>
                  <a:srgbClr val="CCCCFF"/>
                </a:solidFill>
                <a:latin typeface="Calibri" pitchFamily="34" charset="0"/>
                <a:ea typeface="Arial"/>
                <a:cs typeface="Arial"/>
                <a:sym typeface="Wingdings"/>
              </a:rPr>
              <a:t>1</a:t>
            </a:r>
          </a:p>
          <a:p>
            <a:pPr lvl="1">
              <a:buFont typeface="Wingdings" pitchFamily="2" charset="2"/>
              <a:buChar char="§"/>
            </a:pPr>
            <a:r>
              <a:rPr lang="en-US" sz="1800" b="0" i="1" kern="1200">
                <a:ln w="9525" cap="flat" cmpd="sng" algn="ctr">
                  <a:noFill/>
                  <a:prstDash val="solid"/>
                  <a:round/>
                  <a:headEnd type="none" w="med" len="med"/>
                  <a:tailEnd type="none" w="med" len="med"/>
                </a:ln>
                <a:solidFill>
                  <a:srgbClr val="CCCCFF"/>
                </a:solidFill>
                <a:latin typeface="Calibri" pitchFamily="34" charset="0"/>
                <a:ea typeface="Arial"/>
                <a:cs typeface="Arial"/>
                <a:sym typeface="Wingdings"/>
              </a:rPr>
              <a:t>SLE (1% to 14%)</a:t>
            </a:r>
          </a:p>
          <a:p>
            <a:pPr lvl="1">
              <a:buFont typeface="Wingdings" pitchFamily="2" charset="2"/>
              <a:buChar char="§"/>
            </a:pPr>
            <a:r>
              <a:rPr lang="en-US" sz="1800" b="0" i="1" kern="1200">
                <a:ln w="9525" cap="flat" cmpd="sng" algn="ctr">
                  <a:noFill/>
                  <a:prstDash val="solid"/>
                  <a:round/>
                  <a:headEnd type="none" w="med" len="med"/>
                  <a:tailEnd type="none" w="med" len="med"/>
                </a:ln>
                <a:solidFill>
                  <a:srgbClr val="CCCCFF"/>
                </a:solidFill>
                <a:latin typeface="Calibri" pitchFamily="34" charset="0"/>
                <a:ea typeface="Arial"/>
                <a:cs typeface="Arial"/>
                <a:sym typeface="Wingdings"/>
              </a:rPr>
              <a:t>Mixed CTDs ( 30-40 %)</a:t>
            </a:r>
          </a:p>
          <a:p>
            <a:pPr lvl="1">
              <a:buFont typeface="Wingdings" pitchFamily="2" charset="2"/>
              <a:buChar char="§"/>
            </a:pPr>
            <a:r>
              <a:rPr lang="en-US" sz="1800" b="0" i="1" kern="1200">
                <a:ln w="9525" cap="flat" cmpd="sng" algn="ctr">
                  <a:noFill/>
                  <a:prstDash val="solid"/>
                  <a:round/>
                  <a:headEnd type="none" w="med" len="med"/>
                  <a:tailEnd type="none" w="med" len="med"/>
                </a:ln>
                <a:solidFill>
                  <a:srgbClr val="CCCCFF"/>
                </a:solidFill>
                <a:latin typeface="Calibri" pitchFamily="34" charset="0"/>
                <a:ea typeface="Arial"/>
                <a:cs typeface="Arial"/>
                <a:sym typeface="Wingdings"/>
              </a:rPr>
              <a:t>Polymyositis</a:t>
            </a:r>
            <a:endParaRPr lang="en-US" sz="1800" b="0" i="1" kern="1200">
              <a:latin typeface="Calibri" pitchFamily="34" charset="0"/>
            </a:endParaRPr>
          </a:p>
          <a:p>
            <a:pPr lvl="1">
              <a:buFont typeface="Wingdings" pitchFamily="2" charset="2"/>
              <a:buChar char="§"/>
            </a:pPr>
            <a:r>
              <a:rPr lang="en-US" sz="1800" b="0" i="1" kern="1200">
                <a:ln w="9525" cap="flat" cmpd="sng" algn="ctr">
                  <a:noFill/>
                  <a:prstDash val="solid"/>
                  <a:round/>
                  <a:headEnd type="none" w="med" len="med"/>
                  <a:tailEnd type="none" w="med" len="med"/>
                </a:ln>
                <a:solidFill>
                  <a:srgbClr val="CCCCFF"/>
                </a:solidFill>
                <a:latin typeface="Calibri" pitchFamily="34" charset="0"/>
                <a:ea typeface="Arial"/>
                <a:cs typeface="Arial"/>
                <a:sym typeface="Wingdings"/>
              </a:rPr>
              <a:t>Dermatomyositis</a:t>
            </a:r>
            <a:endParaRPr lang="en-US" sz="1800" b="0" i="1" kern="1200">
              <a:latin typeface="Calibri" pitchFamily="34" charset="0"/>
            </a:endParaRPr>
          </a:p>
          <a:p>
            <a:pPr lvl="1">
              <a:buFont typeface="Wingdings" pitchFamily="2" charset="2"/>
              <a:buChar char="§"/>
            </a:pPr>
            <a:r>
              <a:rPr lang="en-US" sz="1800" b="0" i="1" kern="1200">
                <a:ln w="9525" cap="flat" cmpd="sng" algn="ctr">
                  <a:noFill/>
                  <a:prstDash val="solid"/>
                  <a:round/>
                  <a:headEnd type="none" w="med" len="med"/>
                  <a:tailEnd type="none" w="med" len="med"/>
                </a:ln>
                <a:solidFill>
                  <a:srgbClr val="CCCCFF"/>
                </a:solidFill>
                <a:latin typeface="Calibri" pitchFamily="34" charset="0"/>
                <a:ea typeface="Arial"/>
                <a:cs typeface="Arial"/>
                <a:sym typeface="Wingdings"/>
              </a:rPr>
              <a:t>Rheumatoid arthritis</a:t>
            </a:r>
          </a:p>
          <a:p>
            <a:pPr lvl="1">
              <a:buFont typeface="Wingdings" pitchFamily="2" charset="2"/>
              <a:buChar char="§"/>
            </a:pPr>
            <a:r>
              <a:rPr lang="en-US" sz="1800" b="0" i="1" kern="1200">
                <a:ln w="9525" cap="flat" cmpd="sng" algn="ctr">
                  <a:noFill/>
                  <a:prstDash val="solid"/>
                  <a:round/>
                  <a:headEnd type="none" w="med" len="med"/>
                  <a:tailEnd type="none" w="med" len="med"/>
                </a:ln>
                <a:solidFill>
                  <a:srgbClr val="CCCCFF"/>
                </a:solidFill>
                <a:latin typeface="Calibri" pitchFamily="34" charset="0"/>
                <a:ea typeface="Arial"/>
                <a:cs typeface="Arial"/>
                <a:sym typeface="Wingdings"/>
              </a:rPr>
              <a:t>Sjogren syndrome</a:t>
            </a:r>
          </a:p>
          <a:p>
            <a:endParaRPr lang="en-US" sz="1800" b="0" i="1" kern="1200">
              <a:latin typeface="Calibri"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custDataLst>
              <p:tags r:id="rId1"/>
            </p:custDataLst>
          </p:nvPr>
        </p:nvSpPr>
        <p:spPr>
          <a:xfrm>
            <a:off x="762000" y="1600200"/>
            <a:ext cx="8382000" cy="4495800"/>
          </a:xfrm>
          <a:prstGeom prst="rect">
            <a:avLst/>
          </a:prstGeom>
          <a:ln cap="flat" algn="ctr">
            <a:round/>
            <a:headEnd type="none" w="med" len="med"/>
            <a:tailEnd type="none" w="med" len="med"/>
          </a:ln>
        </p:spPr>
        <p:txBody>
          <a:bodyPr/>
          <a:lstStyle/>
          <a:p>
            <a:r>
              <a:rPr lang="en-US" sz="24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Pulmonary vasculature with histological features resemble those of IPAH.</a:t>
            </a:r>
          </a:p>
          <a:p>
            <a:endParaRPr lang="en-US" sz="2400" b="0" kern="1200">
              <a:latin typeface="Calibri" pitchFamily="34" charset="0"/>
              <a:cs typeface="Calibri" pitchFamily="34" charset="0"/>
            </a:endParaRPr>
          </a:p>
          <a:p>
            <a:r>
              <a:rPr lang="en-US" sz="24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Coexisting interstitial fibrosis is extremely common and contributes to hypoxemia.</a:t>
            </a:r>
          </a:p>
          <a:p>
            <a:endParaRPr lang="en-US" sz="2400" b="0" kern="1200">
              <a:latin typeface="Calibri" pitchFamily="34" charset="0"/>
              <a:cs typeface="Calibri" pitchFamily="34" charset="0"/>
            </a:endParaRPr>
          </a:p>
          <a:p>
            <a:r>
              <a:rPr lang="en-US" sz="24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Pathophysiology: </a:t>
            </a:r>
            <a:r>
              <a:rPr lang="en-US" sz="2400" b="0" i="1"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Prevailing hypothesis </a:t>
            </a:r>
            <a:r>
              <a:rPr lang="en-US" sz="24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is </a:t>
            </a:r>
            <a:endParaRPr lang="en-US" sz="2400" b="0" kern="1200">
              <a:latin typeface="Calibri" pitchFamily="34" charset="0"/>
              <a:cs typeface="Calibri" pitchFamily="34" charset="0"/>
            </a:endParaRPr>
          </a:p>
          <a:p>
            <a:endParaRPr lang="en-US" sz="2400" b="0" kern="1200">
              <a:latin typeface="Calibri" pitchFamily="34" charset="0"/>
              <a:cs typeface="Calibri" pitchFamily="34" charset="0"/>
            </a:endParaRPr>
          </a:p>
          <a:p>
            <a:pPr marL="400050" lvl="1" indent="0">
              <a:buFontTx/>
              <a:buNone/>
            </a:pPr>
            <a:r>
              <a:rPr lang="en-US" sz="1200" b="0" i="1"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 </a:t>
            </a:r>
            <a:r>
              <a:rPr lang="en-US" sz="2000" b="0" i="1"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Endothelial injury +immune defect → peri  and intravascular inflammatory response (↑ET, ↑Antibody to PDGF receptor) →PASMC proliferation → vascular lesions and progressive PAH.</a:t>
            </a:r>
          </a:p>
          <a:p>
            <a:pPr lvl="1"/>
            <a:endParaRPr lang="en-US" sz="2800" b="0" kern="1200">
              <a:latin typeface="Calibri" pitchFamily="34" charset="0"/>
              <a:cs typeface="Calibri"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noChangeArrowheads="1"/>
          </p:cNvSpPr>
          <p:nvPr>
            <p:ph type="title" idx="4294967295"/>
            <p:custDataLst>
              <p:tags r:id="rId1"/>
            </p:custDataLst>
          </p:nvPr>
        </p:nvSpPr>
        <p:spPr>
          <a:xfrm>
            <a:off x="990600" y="609600"/>
            <a:ext cx="8153400" cy="533400"/>
          </a:xfrm>
          <a:ln/>
        </p:spPr>
        <p:txBody>
          <a:bodyPr/>
          <a:lstStyle/>
          <a:p>
            <a:r>
              <a:rPr lang="en-US" sz="2800" smtClean="0">
                <a:solidFill>
                  <a:srgbClr val="FFC000"/>
                </a:solidFill>
                <a:latin typeface="Calibri" pitchFamily="34" charset="0"/>
                <a:cs typeface="Calibri" pitchFamily="34" charset="0"/>
              </a:rPr>
              <a:t>Pulmonary Arterial Hypertension Associated with HIV</a:t>
            </a:r>
          </a:p>
        </p:txBody>
      </p:sp>
      <p:sp>
        <p:nvSpPr>
          <p:cNvPr id="74755" name="Content Placeholder 2"/>
          <p:cNvSpPr>
            <a:spLocks noGrp="1" noChangeArrowheads="1"/>
          </p:cNvSpPr>
          <p:nvPr>
            <p:ph idx="4294967295"/>
            <p:custDataLst>
              <p:tags r:id="rId2"/>
            </p:custDataLst>
          </p:nvPr>
        </p:nvSpPr>
        <p:spPr>
          <a:xfrm>
            <a:off x="838200" y="1752600"/>
            <a:ext cx="8305800" cy="4267200"/>
          </a:xfrm>
          <a:ln/>
        </p:spPr>
        <p:txBody>
          <a:bodyPr/>
          <a:lstStyle/>
          <a:p>
            <a:r>
              <a:rPr lang="en-US" sz="2400" b="0" smtClean="0">
                <a:latin typeface="Calibri" pitchFamily="34" charset="0"/>
              </a:rPr>
              <a:t>Prevalence  is ~ 1/200 (0.5%)</a:t>
            </a:r>
            <a:r>
              <a:rPr lang="en-US" sz="2400" b="0" baseline="30000" smtClean="0">
                <a:latin typeface="Calibri" pitchFamily="34" charset="0"/>
              </a:rPr>
              <a:t>1</a:t>
            </a:r>
            <a:r>
              <a:rPr lang="en-US" sz="2400" b="0" smtClean="0">
                <a:latin typeface="Calibri" pitchFamily="34" charset="0"/>
              </a:rPr>
              <a:t>.</a:t>
            </a:r>
          </a:p>
          <a:p>
            <a:r>
              <a:rPr lang="en-US" sz="2400" b="0" smtClean="0">
                <a:latin typeface="Calibri" pitchFamily="34" charset="0"/>
              </a:rPr>
              <a:t>Severe PH has been associated with AIDS, even in absence of lung parenchymal disease</a:t>
            </a:r>
          </a:p>
          <a:p>
            <a:r>
              <a:rPr lang="en-US" sz="2400" b="0" smtClean="0">
                <a:latin typeface="Calibri" pitchFamily="34" charset="0"/>
              </a:rPr>
              <a:t>Diagnosed in all stages of HIV infection</a:t>
            </a:r>
          </a:p>
          <a:p>
            <a:r>
              <a:rPr lang="en-US" sz="2400" b="0" smtClean="0">
                <a:latin typeface="Calibri" pitchFamily="34" charset="0"/>
              </a:rPr>
              <a:t>unrelated to the CD4 cell counts</a:t>
            </a:r>
            <a:r>
              <a:rPr lang="en-US" sz="2400" b="0" baseline="30000" smtClean="0">
                <a:latin typeface="Calibri" pitchFamily="34" charset="0"/>
              </a:rPr>
              <a:t>2</a:t>
            </a:r>
            <a:r>
              <a:rPr lang="en-US" sz="2400" b="0" smtClean="0">
                <a:latin typeface="Calibri" pitchFamily="34" charset="0"/>
              </a:rPr>
              <a: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Content Placeholder 2"/>
          <p:cNvSpPr>
            <a:spLocks noGrp="1" noChangeArrowheads="1"/>
          </p:cNvSpPr>
          <p:nvPr>
            <p:ph idx="4294967295"/>
            <p:custDataLst>
              <p:tags r:id="rId1"/>
            </p:custDataLst>
          </p:nvPr>
        </p:nvSpPr>
        <p:spPr>
          <a:xfrm>
            <a:off x="838200" y="1219200"/>
            <a:ext cx="8305800" cy="4953000"/>
          </a:xfrm>
          <a:ln/>
        </p:spPr>
        <p:txBody>
          <a:bodyPr/>
          <a:lstStyle/>
          <a:p>
            <a:r>
              <a:rPr lang="en-US" sz="2400" b="0" dirty="0" err="1" smtClean="0">
                <a:solidFill>
                  <a:srgbClr val="FFFF00"/>
                </a:solidFill>
                <a:latin typeface="Calibri" pitchFamily="34" charset="0"/>
                <a:cs typeface="Calibri" pitchFamily="34" charset="0"/>
              </a:rPr>
              <a:t>Pathophysiology</a:t>
            </a:r>
            <a:r>
              <a:rPr lang="en-US" sz="2400" b="0" dirty="0" smtClean="0">
                <a:solidFill>
                  <a:srgbClr val="FFFF00"/>
                </a:solidFill>
                <a:latin typeface="Calibri" pitchFamily="34" charset="0"/>
                <a:cs typeface="Calibri" pitchFamily="34" charset="0"/>
              </a:rPr>
              <a:t>: </a:t>
            </a:r>
            <a:r>
              <a:rPr lang="en-US" sz="2400" b="0" dirty="0" smtClean="0">
                <a:latin typeface="Calibri" pitchFamily="34" charset="0"/>
                <a:cs typeface="Calibri" pitchFamily="34" charset="0"/>
              </a:rPr>
              <a:t>Direct pathogenic role of HIV seems unlikely as no viral constituents have been detected in the vascular endothelium. </a:t>
            </a:r>
          </a:p>
          <a:p>
            <a:endParaRPr lang="en-US" sz="2400" b="0" dirty="0" smtClean="0">
              <a:latin typeface="Calibri" pitchFamily="34" charset="0"/>
              <a:cs typeface="Calibri" pitchFamily="34" charset="0"/>
            </a:endParaRPr>
          </a:p>
          <a:p>
            <a:r>
              <a:rPr lang="en-US" sz="2400" b="0" i="1" dirty="0" smtClean="0">
                <a:latin typeface="Calibri" pitchFamily="34" charset="0"/>
                <a:cs typeface="Calibri" pitchFamily="34" charset="0"/>
              </a:rPr>
              <a:t>Hypothesis </a:t>
            </a:r>
            <a:r>
              <a:rPr lang="en-US" sz="2400" b="0" dirty="0" smtClean="0">
                <a:latin typeface="Calibri" pitchFamily="34" charset="0"/>
                <a:cs typeface="Calibri" pitchFamily="34" charset="0"/>
              </a:rPr>
              <a:t>are :</a:t>
            </a:r>
          </a:p>
          <a:p>
            <a:pPr lvl="1">
              <a:buFont typeface="Wingdings" charset="2"/>
              <a:buChar char="§"/>
            </a:pPr>
            <a:r>
              <a:rPr lang="en-US" sz="2000" b="0" i="1" dirty="0" smtClean="0">
                <a:latin typeface="Calibri" pitchFamily="34" charset="0"/>
                <a:cs typeface="Calibri" pitchFamily="34" charset="0"/>
              </a:rPr>
              <a:t>Function of Inflammation &amp; </a:t>
            </a:r>
            <a:r>
              <a:rPr lang="en-US" sz="2000" b="0" i="1" dirty="0" err="1" smtClean="0">
                <a:latin typeface="Calibri" pitchFamily="34" charset="0"/>
                <a:cs typeface="Calibri" pitchFamily="34" charset="0"/>
              </a:rPr>
              <a:t>immunogenetic</a:t>
            </a:r>
            <a:r>
              <a:rPr lang="en-US" sz="2000" b="0" i="1" dirty="0" smtClean="0">
                <a:latin typeface="Calibri" pitchFamily="34" charset="0"/>
                <a:cs typeface="Calibri" pitchFamily="34" charset="0"/>
              </a:rPr>
              <a:t> background (HLA Class II)</a:t>
            </a:r>
          </a:p>
          <a:p>
            <a:pPr lvl="1">
              <a:buFont typeface="Wingdings" charset="2"/>
              <a:buChar char="§"/>
            </a:pPr>
            <a:r>
              <a:rPr lang="en-US" sz="2000" b="0" i="1" dirty="0" smtClean="0">
                <a:latin typeface="Calibri" pitchFamily="34" charset="0"/>
                <a:cs typeface="Calibri" pitchFamily="34" charset="0"/>
              </a:rPr>
              <a:t>More recently, HHV-8 (</a:t>
            </a:r>
            <a:r>
              <a:rPr lang="en-US" sz="2000" b="0" i="1" dirty="0" err="1" smtClean="0">
                <a:latin typeface="Calibri" pitchFamily="34" charset="0"/>
                <a:cs typeface="Calibri" pitchFamily="34" charset="0"/>
              </a:rPr>
              <a:t>kaposi</a:t>
            </a:r>
            <a:r>
              <a:rPr lang="en-US" sz="2000" b="0" i="1" dirty="0" smtClean="0">
                <a:latin typeface="Calibri" pitchFamily="34" charset="0"/>
                <a:cs typeface="Calibri" pitchFamily="34" charset="0"/>
              </a:rPr>
              <a:t> sarcoma) stimulates </a:t>
            </a:r>
            <a:r>
              <a:rPr lang="en-US" sz="2000" b="0" i="1" dirty="0" err="1" smtClean="0">
                <a:latin typeface="Calibri" pitchFamily="34" charset="0"/>
                <a:cs typeface="Calibri" pitchFamily="34" charset="0"/>
              </a:rPr>
              <a:t>lysosomal</a:t>
            </a:r>
            <a:r>
              <a:rPr lang="en-US" sz="2000" b="0" i="1" dirty="0" smtClean="0">
                <a:latin typeface="Calibri" pitchFamily="34" charset="0"/>
                <a:cs typeface="Calibri" pitchFamily="34" charset="0"/>
              </a:rPr>
              <a:t> mediated degradation of BMPR2, a receptor which is mutated &amp; dysfunctional in IPAH.</a:t>
            </a:r>
          </a:p>
          <a:p>
            <a:pPr lvl="1">
              <a:buFont typeface="Wingdings" charset="2"/>
              <a:buChar char="§"/>
            </a:pPr>
            <a:r>
              <a:rPr lang="en-US" sz="2000" b="0" i="1" dirty="0" smtClean="0">
                <a:latin typeface="Calibri" pitchFamily="34" charset="0"/>
                <a:cs typeface="Calibri" pitchFamily="34" charset="0"/>
              </a:rPr>
              <a:t>HIV- </a:t>
            </a:r>
            <a:r>
              <a:rPr lang="en-US" sz="2000" b="0" i="1" dirty="0" err="1" smtClean="0">
                <a:latin typeface="Calibri" pitchFamily="34" charset="0"/>
                <a:cs typeface="Calibri" pitchFamily="34" charset="0"/>
              </a:rPr>
              <a:t>nef</a:t>
            </a:r>
            <a:r>
              <a:rPr lang="en-US" sz="2000" b="0" i="1" dirty="0" smtClean="0">
                <a:latin typeface="Calibri" pitchFamily="34" charset="0"/>
                <a:cs typeface="Calibri" pitchFamily="34" charset="0"/>
              </a:rPr>
              <a:t> gene has been implicated in development of </a:t>
            </a:r>
            <a:r>
              <a:rPr lang="en-US" sz="2000" b="0" i="1" dirty="0" err="1" smtClean="0">
                <a:latin typeface="Calibri" pitchFamily="34" charset="0"/>
                <a:cs typeface="Calibri" pitchFamily="34" charset="0"/>
              </a:rPr>
              <a:t>plexogenic</a:t>
            </a:r>
            <a:r>
              <a:rPr lang="en-US" sz="2000" b="0" i="1" dirty="0" smtClean="0">
                <a:latin typeface="Calibri" pitchFamily="34" charset="0"/>
                <a:cs typeface="Calibri" pitchFamily="34" charset="0"/>
              </a:rPr>
              <a:t> pulmonary vascular lesions.</a:t>
            </a:r>
          </a:p>
          <a:p>
            <a:pPr lvl="1">
              <a:buFont typeface="Wingdings" charset="2"/>
              <a:buChar char="§"/>
            </a:pPr>
            <a:r>
              <a:rPr lang="en-US" sz="2000" b="0" i="1" dirty="0" smtClean="0">
                <a:latin typeface="Calibri" pitchFamily="34" charset="0"/>
                <a:cs typeface="Calibri" pitchFamily="34" charset="0"/>
              </a:rPr>
              <a:t>HIV envelop gene gp120 stimulate </a:t>
            </a:r>
            <a:r>
              <a:rPr lang="en-US" sz="2000" b="0" i="1" dirty="0" err="1" smtClean="0">
                <a:latin typeface="Calibri" pitchFamily="34" charset="0"/>
                <a:cs typeface="Calibri" pitchFamily="34" charset="0"/>
              </a:rPr>
              <a:t>endothelin</a:t>
            </a:r>
            <a:r>
              <a:rPr lang="en-US" sz="2000" b="0" i="1" dirty="0" smtClean="0">
                <a:latin typeface="Calibri" pitchFamily="34" charset="0"/>
                <a:cs typeface="Calibri" pitchFamily="34" charset="0"/>
              </a:rPr>
              <a:t> dependant vasoconstriction</a:t>
            </a:r>
            <a:r>
              <a:rPr lang="en-US" sz="2000" b="0" i="1" baseline="30000" dirty="0" smtClean="0">
                <a:latin typeface="Calibri" pitchFamily="34" charset="0"/>
                <a:cs typeface="Calibri" pitchFamily="34" charset="0"/>
              </a:rPr>
              <a:t>1</a:t>
            </a:r>
          </a:p>
          <a:p>
            <a:endParaRPr lang="en-US" sz="2400" b="0" dirty="0" smtClean="0">
              <a:latin typeface="Calibri" pitchFamily="34" charset="0"/>
              <a:cs typeface="Calibri"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noChangeArrowheads="1"/>
          </p:cNvSpPr>
          <p:nvPr>
            <p:ph type="title" idx="4294967295"/>
            <p:custDataLst>
              <p:tags r:id="rId1"/>
            </p:custDataLst>
          </p:nvPr>
        </p:nvSpPr>
        <p:spPr>
          <a:xfrm>
            <a:off x="0" y="533400"/>
            <a:ext cx="8686800" cy="914400"/>
          </a:xfrm>
          <a:ln/>
        </p:spPr>
        <p:txBody>
          <a:bodyPr/>
          <a:lstStyle/>
          <a:p>
            <a:r>
              <a:rPr lang="en-US" sz="2800" smtClean="0">
                <a:solidFill>
                  <a:srgbClr val="FFC000"/>
                </a:solidFill>
                <a:latin typeface="Calibri" pitchFamily="34" charset="0"/>
                <a:cs typeface="Calibri" pitchFamily="34" charset="0"/>
              </a:rPr>
              <a:t>Pulmonary Arterial Hypertension Associated with Portal Hypertension</a:t>
            </a:r>
          </a:p>
        </p:txBody>
      </p:sp>
      <p:sp>
        <p:nvSpPr>
          <p:cNvPr id="77827" name="Content Placeholder 2"/>
          <p:cNvSpPr>
            <a:spLocks noGrp="1" noChangeArrowheads="1"/>
          </p:cNvSpPr>
          <p:nvPr>
            <p:ph idx="4294967295"/>
            <p:custDataLst>
              <p:tags r:id="rId2"/>
            </p:custDataLst>
          </p:nvPr>
        </p:nvSpPr>
        <p:spPr>
          <a:xfrm>
            <a:off x="0" y="1752600"/>
            <a:ext cx="7772400" cy="4343400"/>
          </a:xfrm>
          <a:ln/>
        </p:spPr>
        <p:txBody>
          <a:bodyPr/>
          <a:lstStyle/>
          <a:p>
            <a:r>
              <a:rPr lang="en-US" sz="2400" b="0" smtClean="0">
                <a:latin typeface="Calibri" pitchFamily="34" charset="0"/>
              </a:rPr>
              <a:t>Portopulmonary hypertension is progressive with no reports of spontaneous resolution.</a:t>
            </a:r>
          </a:p>
          <a:p>
            <a:r>
              <a:rPr lang="en-US" sz="2400" b="0" smtClean="0">
                <a:latin typeface="Calibri" pitchFamily="34" charset="0"/>
              </a:rPr>
              <a:t>Unrelated to the severity of hepatic dysfunction.</a:t>
            </a:r>
          </a:p>
          <a:p>
            <a:r>
              <a:rPr lang="en-US" sz="2400" b="0" smtClean="0">
                <a:latin typeface="Calibri" pitchFamily="34" charset="0"/>
              </a:rPr>
              <a:t>Estimated prevalence is 2% to 6% with 5-year survival of 10% to 30%.</a:t>
            </a:r>
          </a:p>
          <a:p>
            <a:r>
              <a:rPr lang="en-US" sz="2400" b="0" smtClean="0">
                <a:latin typeface="Calibri" pitchFamily="34" charset="0"/>
              </a:rPr>
              <a:t>Pathophysiology is similar to PAH without cirrhosis, with features characteristic of the cirrhotic state ( high CO, lower systemic and pulmonary vascular resistance).</a:t>
            </a:r>
          </a:p>
          <a:p>
            <a:endParaRPr lang="en-US" sz="1800" b="0" smtClean="0">
              <a:latin typeface="Calibri"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custDataLst>
              <p:tags r:id="rId1"/>
            </p:custDataLst>
          </p:nvPr>
        </p:nvSpPr>
        <p:spPr>
          <a:xfrm>
            <a:off x="1143000" y="1447800"/>
            <a:ext cx="8001000" cy="4648200"/>
          </a:xfrm>
          <a:prstGeom prst="rect">
            <a:avLst/>
          </a:prstGeom>
          <a:ln cap="flat" algn="ctr">
            <a:round/>
            <a:headEnd type="none" w="med" len="med"/>
            <a:tailEnd type="none" w="med" len="med"/>
          </a:ln>
        </p:spPr>
        <p:txBody>
          <a:bodyPr/>
          <a:lstStyle/>
          <a:p>
            <a:r>
              <a:rPr lang="en-US" sz="24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Mechanism is unknown but severe structural changes, consisting of </a:t>
            </a:r>
            <a:endParaRPr lang="en-US" sz="2400" b="0" kern="1200">
              <a:latin typeface="Calibri" pitchFamily="34" charset="0"/>
              <a:cs typeface="Calibri" pitchFamily="34" charset="0"/>
            </a:endParaRPr>
          </a:p>
          <a:p>
            <a:pPr lvl="1">
              <a:buFont typeface="Wingdings" pitchFamily="2" charset="2"/>
              <a:buChar char="§"/>
            </a:pPr>
            <a:r>
              <a:rPr lang="en-US" sz="2000" b="0" i="1"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medial hypertrophy, </a:t>
            </a:r>
            <a:endParaRPr lang="en-US" sz="2000" b="0" i="1" kern="1200">
              <a:latin typeface="Calibri" pitchFamily="34" charset="0"/>
              <a:cs typeface="Calibri" pitchFamily="34" charset="0"/>
            </a:endParaRPr>
          </a:p>
          <a:p>
            <a:pPr lvl="1">
              <a:buFont typeface="Wingdings" pitchFamily="2" charset="2"/>
              <a:buChar char="§"/>
            </a:pPr>
            <a:r>
              <a:rPr lang="en-US" sz="2000" b="0" i="1"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occlusive cellular intimal hyperplasia, and</a:t>
            </a:r>
          </a:p>
          <a:p>
            <a:pPr lvl="1">
              <a:buFont typeface="Wingdings" pitchFamily="2" charset="2"/>
              <a:buChar char="§"/>
            </a:pPr>
            <a:r>
              <a:rPr lang="en-US" sz="2000" b="0" i="1"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plexiform lesions</a:t>
            </a:r>
          </a:p>
          <a:p>
            <a:pPr lvl="1">
              <a:buFont typeface="Wingdings" pitchFamily="2" charset="2"/>
              <a:buChar char="§"/>
            </a:pPr>
            <a:endParaRPr lang="en-US" sz="2000" b="0" i="1" kern="1200">
              <a:latin typeface="Calibri" pitchFamily="34" charset="0"/>
              <a:cs typeface="Calibri" pitchFamily="34" charset="0"/>
            </a:endParaRPr>
          </a:p>
          <a:p>
            <a:pPr marL="400050" lvl="1" indent="0">
              <a:buFontTx/>
              <a:buNone/>
            </a:pPr>
            <a:r>
              <a:rPr lang="en-US" sz="2000" b="0"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occur in the peripheral pulmonary arteries leads to postulate that  </a:t>
            </a:r>
            <a:r>
              <a:rPr lang="en-US" sz="2000" b="0" i="1" kern="1200">
                <a:ln w="9525" cap="flat" cmpd="sng" algn="ctr">
                  <a:noFill/>
                  <a:prstDash val="solid"/>
                  <a:round/>
                  <a:headEnd type="none" w="med" len="med"/>
                  <a:tailEnd type="none" w="med" len="med"/>
                </a:ln>
                <a:solidFill>
                  <a:srgbClr val="FFFF00"/>
                </a:solidFill>
                <a:latin typeface="Calibri" pitchFamily="34" charset="0"/>
                <a:ea typeface="Arial"/>
                <a:cs typeface="Calibri" pitchFamily="34" charset="0"/>
                <a:sym typeface="Wingdings"/>
              </a:rPr>
              <a:t>toxic liver</a:t>
            </a:r>
            <a:r>
              <a:rPr lang="en-US" sz="2000" b="0"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 is unable to degrade a certain vasoconstrictor substance that then circulates through the lung in high concentration, causing structural damage to the vessels.</a:t>
            </a:r>
            <a:endParaRPr lang="en-US" sz="2000" b="0" kern="1200">
              <a:latin typeface="Calibri" pitchFamily="34" charset="0"/>
              <a:cs typeface="Calibri" pitchFamily="34" charset="0"/>
            </a:endParaRPr>
          </a:p>
          <a:p>
            <a:endParaRPr lang="en-US" sz="2400" b="0" kern="1200">
              <a:latin typeface="Calibri" pitchFamily="34" charset="0"/>
              <a:cs typeface="Calibri"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noChangeArrowheads="1"/>
          </p:cNvSpPr>
          <p:nvPr>
            <p:ph type="title" idx="4294967295"/>
            <p:custDataLst>
              <p:tags r:id="rId1"/>
            </p:custDataLst>
          </p:nvPr>
        </p:nvSpPr>
        <p:spPr>
          <a:xfrm>
            <a:off x="0" y="304800"/>
            <a:ext cx="8839200" cy="1143000"/>
          </a:xfrm>
          <a:ln/>
        </p:spPr>
        <p:txBody>
          <a:bodyPr/>
          <a:lstStyle/>
          <a:p>
            <a:r>
              <a:rPr lang="en-US" sz="3200" smtClean="0">
                <a:solidFill>
                  <a:srgbClr val="FFC000"/>
                </a:solidFill>
                <a:latin typeface="Calibri" pitchFamily="34" charset="0"/>
                <a:cs typeface="Calibri" pitchFamily="34" charset="0"/>
              </a:rPr>
              <a:t>Pulmonary Hypertension Associated left heart disease</a:t>
            </a:r>
          </a:p>
        </p:txBody>
      </p:sp>
      <p:sp>
        <p:nvSpPr>
          <p:cNvPr id="61443" name="Content Placeholder 2"/>
          <p:cNvSpPr>
            <a:spLocks noGrp="1" noChangeArrowheads="1"/>
          </p:cNvSpPr>
          <p:nvPr>
            <p:ph idx="4294967295"/>
            <p:custDataLst>
              <p:tags r:id="rId2"/>
            </p:custDataLst>
          </p:nvPr>
        </p:nvSpPr>
        <p:spPr>
          <a:xfrm>
            <a:off x="0" y="1981200"/>
            <a:ext cx="7772400" cy="4114800"/>
          </a:xfrm>
          <a:ln/>
        </p:spPr>
        <p:txBody>
          <a:bodyPr/>
          <a:lstStyle/>
          <a:p>
            <a:r>
              <a:rPr lang="en-US" sz="2800" b="0" smtClean="0">
                <a:latin typeface="Calibri" pitchFamily="34" charset="0"/>
              </a:rPr>
              <a:t>Most common cause of PH</a:t>
            </a:r>
          </a:p>
          <a:p>
            <a:r>
              <a:rPr lang="en-US" sz="2800" b="0" smtClean="0">
                <a:latin typeface="Calibri" pitchFamily="34" charset="0"/>
              </a:rPr>
              <a:t>As a consequence of </a:t>
            </a:r>
          </a:p>
          <a:p>
            <a:pPr lvl="1">
              <a:buFont typeface="Wingdings" charset="2"/>
              <a:buChar char="§"/>
            </a:pPr>
            <a:r>
              <a:rPr lang="en-US" sz="2000" b="0" smtClean="0">
                <a:latin typeface="Calibri" pitchFamily="34" charset="0"/>
              </a:rPr>
              <a:t>Left ventricular dysfunction (MC) </a:t>
            </a:r>
            <a:r>
              <a:rPr lang="en-US" sz="2000" b="0" baseline="30000" smtClean="0">
                <a:latin typeface="Calibri" pitchFamily="34" charset="0"/>
              </a:rPr>
              <a:t>1</a:t>
            </a:r>
          </a:p>
          <a:p>
            <a:pPr lvl="1">
              <a:buFont typeface="Wingdings" charset="2"/>
              <a:buChar char="§"/>
            </a:pPr>
            <a:r>
              <a:rPr lang="en-US" sz="2000" b="0" smtClean="0">
                <a:latin typeface="Calibri" pitchFamily="34" charset="0"/>
              </a:rPr>
              <a:t>Mitral and aortic valve disease </a:t>
            </a:r>
          </a:p>
          <a:p>
            <a:pPr lvl="1">
              <a:buFont typeface="Wingdings" charset="2"/>
              <a:buChar char="§"/>
            </a:pPr>
            <a:r>
              <a:rPr lang="en-US" sz="2000" b="0" smtClean="0">
                <a:latin typeface="Calibri" pitchFamily="34" charset="0"/>
              </a:rPr>
              <a:t>Cardiomyopathy </a:t>
            </a:r>
          </a:p>
          <a:p>
            <a:pPr lvl="1">
              <a:buFont typeface="Wingdings" charset="2"/>
              <a:buChar char="§"/>
            </a:pPr>
            <a:r>
              <a:rPr lang="en-US" sz="2000" b="0" smtClean="0">
                <a:latin typeface="Calibri" pitchFamily="34" charset="0"/>
              </a:rPr>
              <a:t>Cor-triatriatum and</a:t>
            </a:r>
          </a:p>
          <a:p>
            <a:pPr lvl="1">
              <a:buFont typeface="Wingdings" charset="2"/>
              <a:buChar char="§"/>
            </a:pPr>
            <a:r>
              <a:rPr lang="en-US" sz="2000" b="0" smtClean="0">
                <a:latin typeface="Calibri" pitchFamily="34" charset="0"/>
              </a:rPr>
              <a:t>Pericardial disease</a:t>
            </a:r>
          </a:p>
          <a:p>
            <a:pPr>
              <a:buFont typeface="Wingdings" charset="2"/>
              <a:buChar char="§"/>
            </a:pPr>
            <a:endParaRPr lang="en-US" sz="2800" b="0" smtClean="0">
              <a:latin typeface="Calibri"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noChangeArrowheads="1"/>
          </p:cNvSpPr>
          <p:nvPr>
            <p:ph type="title" idx="4294967295"/>
            <p:custDataLst>
              <p:tags r:id="rId1"/>
            </p:custDataLst>
          </p:nvPr>
        </p:nvSpPr>
        <p:spPr>
          <a:xfrm>
            <a:off x="0" y="152400"/>
            <a:ext cx="3124200" cy="609600"/>
          </a:xfrm>
          <a:ln/>
        </p:spPr>
        <p:txBody>
          <a:bodyPr/>
          <a:lstStyle/>
          <a:p>
            <a:r>
              <a:rPr lang="en-US" sz="3200" smtClean="0">
                <a:solidFill>
                  <a:srgbClr val="FFC000"/>
                </a:solidFill>
                <a:latin typeface="Calibri" pitchFamily="34" charset="0"/>
                <a:cs typeface="Calibri" pitchFamily="34" charset="0"/>
              </a:rPr>
              <a:t>Pathophysiology</a:t>
            </a:r>
          </a:p>
        </p:txBody>
      </p:sp>
      <p:sp>
        <p:nvSpPr>
          <p:cNvPr id="3" name="Content Placeholder 2"/>
          <p:cNvSpPr>
            <a:spLocks noGrp="1"/>
          </p:cNvSpPr>
          <p:nvPr>
            <p:ph idx="4294967295"/>
            <p:custDataLst>
              <p:tags r:id="rId2"/>
            </p:custDataLst>
          </p:nvPr>
        </p:nvSpPr>
        <p:spPr>
          <a:xfrm>
            <a:off x="838200" y="152400"/>
            <a:ext cx="8305800" cy="6477000"/>
          </a:xfrm>
          <a:prstGeom prst="rect">
            <a:avLst/>
          </a:prstGeom>
          <a:ln cap="flat" algn="ctr">
            <a:round/>
            <a:headEnd type="none" w="med" len="med"/>
            <a:tailEnd type="none" w="med" len="med"/>
          </a:ln>
        </p:spPr>
        <p:txBody>
          <a:bodyPr/>
          <a:lstStyle/>
          <a:p>
            <a:pPr marL="0" indent="0">
              <a:buFontTx/>
              <a:buNone/>
            </a:pPr>
            <a:r>
              <a:rPr lang="en-US" sz="1800" b="0" kern="1200" dirty="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                                                        Increase in LA pressure </a:t>
            </a:r>
          </a:p>
          <a:p>
            <a:pPr marL="0" indent="0">
              <a:buFontTx/>
              <a:buNone/>
            </a:pPr>
            <a:endParaRPr lang="en-US" sz="1800" b="0" kern="1200" dirty="0">
              <a:latin typeface="Calibri" pitchFamily="34" charset="0"/>
              <a:cs typeface="Calibri" pitchFamily="34" charset="0"/>
            </a:endParaRPr>
          </a:p>
          <a:p>
            <a:pPr marL="0" indent="0">
              <a:buFontTx/>
              <a:buNone/>
            </a:pPr>
            <a:r>
              <a:rPr lang="en-US" sz="1800" b="0" kern="1200" dirty="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                                      Backward transmission of the pressure to PV/PC</a:t>
            </a:r>
          </a:p>
          <a:p>
            <a:pPr marL="0" indent="0">
              <a:buFontTx/>
              <a:buNone/>
            </a:pPr>
            <a:endParaRPr lang="en-US" sz="1800" b="0" kern="1200" dirty="0">
              <a:latin typeface="Calibri" pitchFamily="34" charset="0"/>
              <a:cs typeface="Calibri" pitchFamily="34" charset="0"/>
            </a:endParaRPr>
          </a:p>
          <a:p>
            <a:pPr marL="0" indent="0">
              <a:buFontTx/>
              <a:buNone/>
            </a:pPr>
            <a:r>
              <a:rPr lang="en-US" sz="1800" b="0" kern="1200" dirty="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                            Initially, PVR &amp; pressure gradient across the lungs falls </a:t>
            </a:r>
          </a:p>
          <a:p>
            <a:pPr marL="0" indent="0">
              <a:buFontTx/>
              <a:buNone/>
            </a:pPr>
            <a:r>
              <a:rPr lang="en-US" sz="1400" b="0" kern="1200" dirty="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             (reflecting distention of compliant small vessels, recruitment of additional vascular channels, or both)</a:t>
            </a:r>
          </a:p>
          <a:p>
            <a:pPr marL="0" indent="0">
              <a:buFontTx/>
              <a:buNone/>
            </a:pPr>
            <a:endParaRPr lang="en-US" sz="1800" b="0" kern="1200" dirty="0">
              <a:latin typeface="Calibri" pitchFamily="34" charset="0"/>
              <a:cs typeface="Calibri" pitchFamily="34" charset="0"/>
            </a:endParaRPr>
          </a:p>
          <a:p>
            <a:pPr marL="0" indent="0">
              <a:buFontTx/>
              <a:buNone/>
            </a:pPr>
            <a:r>
              <a:rPr lang="en-US" sz="1800" b="0" kern="1200" dirty="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                                                Further increases in LA pressure</a:t>
            </a:r>
          </a:p>
          <a:p>
            <a:pPr marL="0" indent="0">
              <a:buFontTx/>
              <a:buNone/>
            </a:pPr>
            <a:endParaRPr lang="en-US" sz="1800" b="0" kern="1200" dirty="0">
              <a:latin typeface="Calibri" pitchFamily="34" charset="0"/>
              <a:cs typeface="Calibri" pitchFamily="34" charset="0"/>
            </a:endParaRPr>
          </a:p>
          <a:p>
            <a:pPr marL="0" indent="0">
              <a:buFontTx/>
              <a:buNone/>
            </a:pPr>
            <a:r>
              <a:rPr lang="en-US" sz="1800" b="0" kern="1200" dirty="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          ↑ PAP &amp; PVP,  constant PBF, PG between PA &amp; PV and PVR remains constant</a:t>
            </a:r>
            <a:endParaRPr lang="en-US" sz="1800" b="0" kern="1200" dirty="0">
              <a:latin typeface="Calibri" pitchFamily="34" charset="0"/>
              <a:cs typeface="Calibri" pitchFamily="34" charset="0"/>
            </a:endParaRPr>
          </a:p>
          <a:p>
            <a:pPr marL="0" indent="0">
              <a:buFontTx/>
              <a:buNone/>
            </a:pPr>
            <a:endParaRPr lang="en-US" sz="1800" b="0" kern="1200" dirty="0">
              <a:latin typeface="Calibri" pitchFamily="34" charset="0"/>
              <a:cs typeface="Calibri" pitchFamily="34" charset="0"/>
            </a:endParaRPr>
          </a:p>
          <a:p>
            <a:pPr marL="0" indent="0">
              <a:buFontTx/>
              <a:buNone/>
            </a:pPr>
            <a:r>
              <a:rPr lang="en-US" sz="1800" b="0" kern="1200" dirty="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                                               When PVP ≥</a:t>
            </a:r>
            <a:r>
              <a:rPr lang="en-US" sz="1800" b="0" kern="1200" dirty="0" smtClean="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20 </a:t>
            </a:r>
            <a:r>
              <a:rPr lang="en-US" sz="1800" b="0" kern="1200" dirty="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mmHg chronically</a:t>
            </a:r>
          </a:p>
          <a:p>
            <a:pPr marL="0" indent="0">
              <a:buFontTx/>
              <a:buNone/>
            </a:pPr>
            <a:endParaRPr lang="en-US" sz="1800" b="0" kern="1200" dirty="0">
              <a:latin typeface="Calibri" pitchFamily="34" charset="0"/>
              <a:cs typeface="Calibri" pitchFamily="34" charset="0"/>
            </a:endParaRPr>
          </a:p>
          <a:p>
            <a:pPr marL="0" indent="0">
              <a:buFontTx/>
              <a:buNone/>
            </a:pPr>
            <a:r>
              <a:rPr lang="en-US" sz="1600" b="0" kern="1200" dirty="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                               Abnormal formation  and thickening of a </a:t>
            </a:r>
            <a:r>
              <a:rPr lang="en-US" sz="1600" b="0" kern="1200" dirty="0" err="1">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neointima</a:t>
            </a:r>
            <a:r>
              <a:rPr lang="en-US" sz="1600" b="0" kern="1200" dirty="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 medial hypertrophy,</a:t>
            </a:r>
          </a:p>
          <a:p>
            <a:pPr marL="0" indent="0">
              <a:buFontTx/>
              <a:buNone/>
            </a:pPr>
            <a:r>
              <a:rPr lang="en-US" sz="1600" b="0" kern="1200" dirty="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                        thickening and rupture of the basement  membranes , Pulmonary </a:t>
            </a:r>
            <a:r>
              <a:rPr lang="en-US" sz="1600" b="0" kern="1200" dirty="0" err="1">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hemosiderosis</a:t>
            </a:r>
            <a:r>
              <a:rPr lang="en-US" sz="1600" b="0" kern="1200" dirty="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  </a:t>
            </a:r>
          </a:p>
          <a:p>
            <a:pPr marL="0" indent="0">
              <a:buFontTx/>
              <a:buNone/>
            </a:pPr>
            <a:r>
              <a:rPr lang="en-US" sz="1600" b="0" kern="1200" dirty="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                            extensive fibrosis, Pulmonary </a:t>
            </a:r>
            <a:r>
              <a:rPr lang="en-US" sz="1600" b="0" kern="1200" dirty="0" err="1">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lymphatics</a:t>
            </a:r>
            <a:r>
              <a:rPr lang="en-US" sz="1600" b="0" kern="1200" dirty="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 may become markedly distended</a:t>
            </a:r>
            <a:endParaRPr lang="en-US" sz="1600" b="0" kern="1200" dirty="0">
              <a:latin typeface="Calibri" pitchFamily="34" charset="0"/>
              <a:cs typeface="Calibri" pitchFamily="34" charset="0"/>
            </a:endParaRPr>
          </a:p>
          <a:p>
            <a:pPr marL="0" indent="0">
              <a:buFontTx/>
              <a:buNone/>
            </a:pPr>
            <a:endParaRPr lang="en-US" sz="1800" b="0" kern="1200" dirty="0">
              <a:latin typeface="Calibri" pitchFamily="34" charset="0"/>
              <a:cs typeface="Calibri" pitchFamily="34" charset="0"/>
            </a:endParaRPr>
          </a:p>
          <a:p>
            <a:pPr marL="0" indent="0">
              <a:buFontTx/>
              <a:buNone/>
            </a:pPr>
            <a:r>
              <a:rPr lang="en-US" sz="1800" b="0" kern="1200" dirty="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                                                                      ↑PVR</a:t>
            </a:r>
            <a:endParaRPr lang="en-US" sz="1800" b="0" kern="1200" dirty="0">
              <a:solidFill>
                <a:srgbClr val="CCCCFF"/>
              </a:solidFill>
              <a:latin typeface="Calibri" pitchFamily="34" charset="0"/>
              <a:cs typeface="Calibri" pitchFamily="34" charset="0"/>
            </a:endParaRPr>
          </a:p>
          <a:p>
            <a:pPr marL="0" indent="0">
              <a:buFontTx/>
              <a:buNone/>
            </a:pPr>
            <a:endParaRPr lang="en-US" sz="1800" b="0" kern="1200" dirty="0">
              <a:latin typeface="Calibri" pitchFamily="34" charset="0"/>
              <a:cs typeface="Calibri" pitchFamily="34" charset="0"/>
            </a:endParaRPr>
          </a:p>
          <a:p>
            <a:pPr marL="0" indent="0">
              <a:buFontTx/>
              <a:buNone/>
            </a:pPr>
            <a:r>
              <a:rPr lang="en-US" sz="1800" b="0" kern="1200" dirty="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                     Disproportionate elevation in PAP, PG between PA &amp; PV ↑, PBF ~ or ↓</a:t>
            </a:r>
          </a:p>
        </p:txBody>
      </p:sp>
      <p:sp>
        <p:nvSpPr>
          <p:cNvPr id="4" name="Down Arrow 3"/>
          <p:cNvSpPr/>
          <p:nvPr>
            <p:custDataLst>
              <p:tags r:id="rId3"/>
            </p:custDataLst>
          </p:nvPr>
        </p:nvSpPr>
        <p:spPr>
          <a:xfrm>
            <a:off x="4724400" y="457200"/>
            <a:ext cx="46038" cy="381000"/>
          </a:xfrm>
          <a:prstGeom prst="downArrow">
            <a:avLst/>
          </a:prstGeom>
          <a:solidFill>
            <a:srgbClr val="00CC99"/>
          </a:solidFill>
          <a:ln w="25400" cap="flat" cmpd="sng" algn="ctr">
            <a:solidFill>
              <a:srgbClr val="FFC000"/>
            </a:solidFill>
            <a:prstDash val="solid"/>
            <a:round/>
            <a:headEnd type="none" w="med" len="med"/>
            <a:tailEnd type="none" w="med" len="med"/>
          </a:ln>
        </p:spPr>
        <p:txBody>
          <a:bodyPr anchor="ctr"/>
          <a:lstStyle/>
          <a:p>
            <a:pPr algn="ctr" fontAlgn="auto"/>
            <a:endParaRPr lang="en-US"/>
          </a:p>
        </p:txBody>
      </p:sp>
      <p:sp>
        <p:nvSpPr>
          <p:cNvPr id="5" name="Down Arrow 4"/>
          <p:cNvSpPr/>
          <p:nvPr>
            <p:custDataLst>
              <p:tags r:id="rId4"/>
            </p:custDataLst>
          </p:nvPr>
        </p:nvSpPr>
        <p:spPr>
          <a:xfrm>
            <a:off x="4724400" y="1143000"/>
            <a:ext cx="46038" cy="381000"/>
          </a:xfrm>
          <a:prstGeom prst="downArrow">
            <a:avLst/>
          </a:prstGeom>
          <a:solidFill>
            <a:srgbClr val="00CC99"/>
          </a:solidFill>
          <a:ln w="25400" cap="flat" cmpd="sng" algn="ctr">
            <a:solidFill>
              <a:srgbClr val="FFC000"/>
            </a:solidFill>
            <a:prstDash val="solid"/>
            <a:round/>
            <a:headEnd type="none" w="med" len="med"/>
            <a:tailEnd type="none" w="med" len="med"/>
          </a:ln>
        </p:spPr>
        <p:txBody>
          <a:bodyPr anchor="ctr"/>
          <a:lstStyle/>
          <a:p>
            <a:pPr algn="ctr" fontAlgn="auto"/>
            <a:endParaRPr lang="en-US"/>
          </a:p>
        </p:txBody>
      </p:sp>
      <p:sp>
        <p:nvSpPr>
          <p:cNvPr id="6" name="Down Arrow 5"/>
          <p:cNvSpPr/>
          <p:nvPr>
            <p:custDataLst>
              <p:tags r:id="rId5"/>
            </p:custDataLst>
          </p:nvPr>
        </p:nvSpPr>
        <p:spPr>
          <a:xfrm>
            <a:off x="4724400" y="2057400"/>
            <a:ext cx="46038" cy="381000"/>
          </a:xfrm>
          <a:prstGeom prst="downArrow">
            <a:avLst/>
          </a:prstGeom>
          <a:solidFill>
            <a:srgbClr val="00CC99"/>
          </a:solidFill>
          <a:ln w="25400" cap="flat" cmpd="sng" algn="ctr">
            <a:solidFill>
              <a:srgbClr val="FFC000"/>
            </a:solidFill>
            <a:prstDash val="solid"/>
            <a:round/>
            <a:headEnd type="none" w="med" len="med"/>
            <a:tailEnd type="none" w="med" len="med"/>
          </a:ln>
        </p:spPr>
        <p:txBody>
          <a:bodyPr anchor="ctr"/>
          <a:lstStyle/>
          <a:p>
            <a:pPr algn="ctr" fontAlgn="auto"/>
            <a:endParaRPr lang="en-US"/>
          </a:p>
        </p:txBody>
      </p:sp>
      <p:sp>
        <p:nvSpPr>
          <p:cNvPr id="7" name="Down Arrow 6"/>
          <p:cNvSpPr/>
          <p:nvPr>
            <p:custDataLst>
              <p:tags r:id="rId6"/>
            </p:custDataLst>
          </p:nvPr>
        </p:nvSpPr>
        <p:spPr>
          <a:xfrm>
            <a:off x="4724400" y="2743200"/>
            <a:ext cx="46038" cy="381000"/>
          </a:xfrm>
          <a:prstGeom prst="downArrow">
            <a:avLst/>
          </a:prstGeom>
          <a:solidFill>
            <a:srgbClr val="00CC99"/>
          </a:solidFill>
          <a:ln w="25400" cap="flat" cmpd="sng" algn="ctr">
            <a:solidFill>
              <a:srgbClr val="FFC000"/>
            </a:solidFill>
            <a:prstDash val="solid"/>
            <a:round/>
            <a:headEnd type="none" w="med" len="med"/>
            <a:tailEnd type="none" w="med" len="med"/>
          </a:ln>
        </p:spPr>
        <p:txBody>
          <a:bodyPr anchor="ctr"/>
          <a:lstStyle/>
          <a:p>
            <a:pPr algn="ctr" fontAlgn="auto"/>
            <a:endParaRPr lang="en-US"/>
          </a:p>
        </p:txBody>
      </p:sp>
      <p:sp>
        <p:nvSpPr>
          <p:cNvPr id="8" name="Down Arrow 7"/>
          <p:cNvSpPr/>
          <p:nvPr>
            <p:custDataLst>
              <p:tags r:id="rId7"/>
            </p:custDataLst>
          </p:nvPr>
        </p:nvSpPr>
        <p:spPr>
          <a:xfrm>
            <a:off x="4724400" y="3352800"/>
            <a:ext cx="46038" cy="381000"/>
          </a:xfrm>
          <a:prstGeom prst="downArrow">
            <a:avLst/>
          </a:prstGeom>
          <a:solidFill>
            <a:srgbClr val="00CC99"/>
          </a:solidFill>
          <a:ln w="25400" cap="flat" cmpd="sng" algn="ctr">
            <a:solidFill>
              <a:srgbClr val="FFC000"/>
            </a:solidFill>
            <a:prstDash val="solid"/>
            <a:round/>
            <a:headEnd type="none" w="med" len="med"/>
            <a:tailEnd type="none" w="med" len="med"/>
          </a:ln>
        </p:spPr>
        <p:txBody>
          <a:bodyPr anchor="ctr"/>
          <a:lstStyle/>
          <a:p>
            <a:pPr algn="ctr" fontAlgn="auto"/>
            <a:endParaRPr lang="en-US"/>
          </a:p>
        </p:txBody>
      </p:sp>
      <p:sp>
        <p:nvSpPr>
          <p:cNvPr id="9" name="Down Arrow 8"/>
          <p:cNvSpPr/>
          <p:nvPr>
            <p:custDataLst>
              <p:tags r:id="rId8"/>
            </p:custDataLst>
          </p:nvPr>
        </p:nvSpPr>
        <p:spPr>
          <a:xfrm>
            <a:off x="4724400" y="4038600"/>
            <a:ext cx="46038" cy="381000"/>
          </a:xfrm>
          <a:prstGeom prst="downArrow">
            <a:avLst/>
          </a:prstGeom>
          <a:solidFill>
            <a:srgbClr val="00CC99"/>
          </a:solidFill>
          <a:ln w="25400" cap="flat" cmpd="sng" algn="ctr">
            <a:solidFill>
              <a:srgbClr val="FFC000"/>
            </a:solidFill>
            <a:prstDash val="solid"/>
            <a:round/>
            <a:headEnd type="none" w="med" len="med"/>
            <a:tailEnd type="none" w="med" len="med"/>
          </a:ln>
        </p:spPr>
        <p:txBody>
          <a:bodyPr anchor="ctr"/>
          <a:lstStyle/>
          <a:p>
            <a:pPr algn="ctr" fontAlgn="auto"/>
            <a:endParaRPr lang="en-US"/>
          </a:p>
        </p:txBody>
      </p:sp>
      <p:sp>
        <p:nvSpPr>
          <p:cNvPr id="10" name="Down Arrow 9"/>
          <p:cNvSpPr/>
          <p:nvPr>
            <p:custDataLst>
              <p:tags r:id="rId9"/>
            </p:custDataLst>
          </p:nvPr>
        </p:nvSpPr>
        <p:spPr>
          <a:xfrm>
            <a:off x="4724400" y="5257800"/>
            <a:ext cx="46038" cy="381000"/>
          </a:xfrm>
          <a:prstGeom prst="downArrow">
            <a:avLst/>
          </a:prstGeom>
          <a:solidFill>
            <a:srgbClr val="00CC99"/>
          </a:solidFill>
          <a:ln w="25400" cap="flat" cmpd="sng" algn="ctr">
            <a:solidFill>
              <a:srgbClr val="FFC000"/>
            </a:solidFill>
            <a:prstDash val="solid"/>
            <a:round/>
            <a:headEnd type="none" w="med" len="med"/>
            <a:tailEnd type="none" w="med" len="med"/>
          </a:ln>
        </p:spPr>
        <p:txBody>
          <a:bodyPr anchor="ctr"/>
          <a:lstStyle/>
          <a:p>
            <a:pPr algn="ctr" fontAlgn="auto"/>
            <a:endParaRPr lang="en-US"/>
          </a:p>
        </p:txBody>
      </p:sp>
      <p:sp>
        <p:nvSpPr>
          <p:cNvPr id="11" name="Down Arrow 10"/>
          <p:cNvSpPr/>
          <p:nvPr>
            <p:custDataLst>
              <p:tags r:id="rId10"/>
            </p:custDataLst>
          </p:nvPr>
        </p:nvSpPr>
        <p:spPr>
          <a:xfrm>
            <a:off x="4724400" y="5943600"/>
            <a:ext cx="46038" cy="381000"/>
          </a:xfrm>
          <a:prstGeom prst="downArrow">
            <a:avLst/>
          </a:prstGeom>
          <a:solidFill>
            <a:srgbClr val="00CC99"/>
          </a:solidFill>
          <a:ln w="25400" cap="flat" cmpd="sng" algn="ctr">
            <a:solidFill>
              <a:srgbClr val="FFC000"/>
            </a:solidFill>
            <a:prstDash val="solid"/>
            <a:round/>
            <a:headEnd type="none" w="med" len="med"/>
            <a:tailEnd type="none" w="med" len="med"/>
          </a:ln>
        </p:spPr>
        <p:txBody>
          <a:bodyPr anchor="ctr"/>
          <a:lstStyle/>
          <a:p>
            <a:pPr algn="ctr" fontAlgn="auto"/>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custDataLst>
              <p:tags r:id="rId1"/>
            </p:custDataLst>
          </p:nvPr>
        </p:nvSpPr>
        <p:spPr>
          <a:xfrm>
            <a:off x="0" y="1981200"/>
            <a:ext cx="7772400" cy="4114800"/>
          </a:xfrm>
          <a:prstGeom prst="rect">
            <a:avLst/>
          </a:prstGeom>
          <a:ln cap="flat" algn="ctr">
            <a:round/>
            <a:headEnd type="none" w="med" len="med"/>
            <a:tailEnd type="none" w="med" len="med"/>
          </a:ln>
        </p:spPr>
        <p:txBody>
          <a:bodyPr/>
          <a:lstStyle/>
          <a:p>
            <a:pPr>
              <a:buFontTx/>
              <a:buNone/>
            </a:pPr>
            <a:r>
              <a:rPr lang="en-US" kern="1200">
                <a:ln w="9525" cap="flat" cmpd="sng" algn="ctr">
                  <a:noFill/>
                  <a:prstDash val="solid"/>
                  <a:round/>
                  <a:headEnd type="none" w="med" len="med"/>
                  <a:tailEnd type="none" w="med" len="med"/>
                </a:ln>
                <a:solidFill>
                  <a:srgbClr val="FFC000"/>
                </a:solidFill>
                <a:sym typeface="Wingdings"/>
              </a:rPr>
              <a:t>         </a:t>
            </a:r>
            <a:r>
              <a:rPr lang="en-US" kern="1200">
                <a:ln w="9525" cap="flat" cmpd="sng" algn="ctr">
                  <a:noFill/>
                  <a:prstDash val="solid"/>
                  <a:round/>
                  <a:headEnd type="none" w="med" len="med"/>
                  <a:tailEnd type="none" w="med" len="med"/>
                </a:ln>
                <a:solidFill>
                  <a:srgbClr val="FF0000"/>
                </a:solidFill>
                <a:sym typeface="Wingdings"/>
              </a:rPr>
              <a:t>CLASSIFICATION’S OF PH</a:t>
            </a:r>
            <a:endParaRPr lang="en-US" sz="4000" kern="1200">
              <a:solidFill>
                <a:srgbClr val="FF0000"/>
              </a:solidFill>
            </a:endParaRPr>
          </a:p>
          <a:p>
            <a:pPr>
              <a:buFontTx/>
              <a:buNone/>
            </a:pPr>
            <a:r>
              <a:rPr lang="en-US" sz="2800" i="1" kern="1200">
                <a:ln w="9525" cap="flat" cmpd="sng" algn="ctr">
                  <a:noFill/>
                  <a:prstDash val="solid"/>
                  <a:round/>
                  <a:headEnd type="none" w="med" len="med"/>
                  <a:tailEnd type="none" w="med" len="med"/>
                </a:ln>
                <a:solidFill>
                  <a:srgbClr val="92D050"/>
                </a:solidFill>
                <a:sym typeface="Wingdings"/>
              </a:rPr>
              <a:t>           1.Clinical Classification</a:t>
            </a:r>
          </a:p>
          <a:p>
            <a:pPr>
              <a:buFontTx/>
              <a:buNone/>
            </a:pPr>
            <a:r>
              <a:rPr lang="en-US" sz="2800" i="1" kern="1200">
                <a:ln w="9525" cap="flat" cmpd="sng" algn="ctr">
                  <a:noFill/>
                  <a:prstDash val="solid"/>
                  <a:round/>
                  <a:headEnd type="none" w="med" len="med"/>
                  <a:tailEnd type="none" w="med" len="med"/>
                </a:ln>
                <a:solidFill>
                  <a:srgbClr val="92D050"/>
                </a:solidFill>
                <a:sym typeface="Wingdings"/>
              </a:rPr>
              <a:t>           2. Histopathological classification</a:t>
            </a:r>
            <a:endParaRPr lang="en-US" sz="2800" i="1" kern="1200">
              <a:solidFill>
                <a:srgbClr val="92D050"/>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noChangeArrowheads="1"/>
          </p:cNvSpPr>
          <p:nvPr>
            <p:ph type="title" idx="4294967295"/>
            <p:custDataLst>
              <p:tags r:id="rId1"/>
            </p:custDataLst>
          </p:nvPr>
        </p:nvSpPr>
        <p:spPr>
          <a:xfrm>
            <a:off x="457200" y="228600"/>
            <a:ext cx="8686800" cy="838200"/>
          </a:xfrm>
          <a:ln/>
        </p:spPr>
        <p:txBody>
          <a:bodyPr/>
          <a:lstStyle/>
          <a:p>
            <a:r>
              <a:rPr lang="en-US" sz="2400" smtClean="0">
                <a:solidFill>
                  <a:srgbClr val="FFC000"/>
                </a:solidFill>
                <a:latin typeface="Calibri" pitchFamily="34" charset="0"/>
                <a:cs typeface="Calibri" pitchFamily="34" charset="0"/>
              </a:rPr>
              <a:t>Pulmonary Hypertension Associated with Hypoxic Lung Diseases</a:t>
            </a:r>
          </a:p>
        </p:txBody>
      </p:sp>
      <p:sp>
        <p:nvSpPr>
          <p:cNvPr id="3" name="Content Placeholder 2"/>
          <p:cNvSpPr>
            <a:spLocks noGrp="1"/>
          </p:cNvSpPr>
          <p:nvPr>
            <p:ph idx="4294967295"/>
            <p:custDataLst>
              <p:tags r:id="rId2"/>
            </p:custDataLst>
          </p:nvPr>
        </p:nvSpPr>
        <p:spPr>
          <a:xfrm>
            <a:off x="0" y="1219200"/>
            <a:ext cx="7772400" cy="5334000"/>
          </a:xfrm>
          <a:prstGeom prst="rect">
            <a:avLst/>
          </a:prstGeom>
          <a:ln cap="flat" algn="ctr">
            <a:round/>
            <a:headEnd type="none" w="med" len="med"/>
            <a:tailEnd type="none" w="med" len="med"/>
          </a:ln>
        </p:spPr>
        <p:txBody>
          <a:bodyPr/>
          <a:lstStyle/>
          <a:p>
            <a:r>
              <a:rPr lang="en-US" sz="24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Common cause of mild pulmonary hypertension</a:t>
            </a:r>
          </a:p>
          <a:p>
            <a:r>
              <a:rPr lang="en-US" sz="24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Conditions associated are</a:t>
            </a:r>
          </a:p>
          <a:p>
            <a:pPr lvl="1">
              <a:buFont typeface="Wingdings" pitchFamily="2" charset="2"/>
              <a:buChar char="ü"/>
            </a:pPr>
            <a:r>
              <a:rPr lang="en-US" sz="1800" b="0"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Chronic Obstructive Pulmonary Disease</a:t>
            </a:r>
          </a:p>
          <a:p>
            <a:pPr lvl="1">
              <a:buFont typeface="Wingdings" pitchFamily="2" charset="2"/>
              <a:buChar char="ü"/>
            </a:pPr>
            <a:r>
              <a:rPr lang="en-US" sz="1800" b="0"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Interstitial Lung Diseases</a:t>
            </a:r>
          </a:p>
          <a:p>
            <a:pPr lvl="1">
              <a:buFont typeface="Wingdings" pitchFamily="2" charset="2"/>
              <a:buChar char="ü"/>
            </a:pPr>
            <a:r>
              <a:rPr lang="en-US" sz="1800" b="0"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Sleep-Disordered Breathing</a:t>
            </a:r>
          </a:p>
          <a:p>
            <a:pPr lvl="1">
              <a:buFont typeface="Wingdings" pitchFamily="2" charset="2"/>
              <a:buChar char="ü"/>
            </a:pPr>
            <a:r>
              <a:rPr lang="en-US" sz="1800" b="0"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Alveolar Hypoventilation Disorders</a:t>
            </a:r>
          </a:p>
          <a:p>
            <a:pPr lvl="1">
              <a:buFont typeface="Wingdings" pitchFamily="2" charset="2"/>
              <a:buChar char="ü"/>
            </a:pPr>
            <a:endParaRPr lang="en-US" sz="1600" b="0" kern="1200">
              <a:latin typeface="Calibri" pitchFamily="34" charset="0"/>
              <a:cs typeface="Calibri" pitchFamily="34" charset="0"/>
            </a:endParaRPr>
          </a:p>
          <a:p>
            <a:r>
              <a:rPr lang="en-US" sz="240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Mechanism</a:t>
            </a:r>
            <a:r>
              <a:rPr lang="en-US" sz="24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 </a:t>
            </a:r>
            <a:r>
              <a:rPr lang="en-US" sz="20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Hypoxia induces</a:t>
            </a:r>
          </a:p>
          <a:p>
            <a:pPr lvl="1">
              <a:buFont typeface="Wingdings" pitchFamily="2" charset="2"/>
              <a:buChar char="Ø"/>
            </a:pPr>
            <a:r>
              <a:rPr lang="en-US" sz="1800" b="0"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vasoconstriction &amp; muscularization of distal vessels</a:t>
            </a:r>
          </a:p>
          <a:p>
            <a:pPr lvl="1">
              <a:buFont typeface="Wingdings" pitchFamily="2" charset="2"/>
              <a:buChar char="Ø"/>
            </a:pPr>
            <a:r>
              <a:rPr lang="en-US" sz="1800" b="0"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medial hypertrophy of more proximal arteries </a:t>
            </a:r>
          </a:p>
          <a:p>
            <a:pPr lvl="1">
              <a:buFont typeface="Wingdings" pitchFamily="2" charset="2"/>
              <a:buChar char="Ø"/>
            </a:pPr>
            <a:r>
              <a:rPr lang="en-US" sz="1800" b="0"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loss of vessels &amp; lung parenchyma</a:t>
            </a:r>
          </a:p>
          <a:p>
            <a:pPr lvl="1">
              <a:buFont typeface="Wingdings" pitchFamily="2" charset="2"/>
              <a:buChar char="Ø"/>
            </a:pPr>
            <a:r>
              <a:rPr lang="en-US" sz="1800" b="0"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Intimal thickening (appears to be an early event). </a:t>
            </a:r>
          </a:p>
          <a:p>
            <a:pPr marL="0" indent="0">
              <a:buFontTx/>
              <a:buNone/>
            </a:pPr>
            <a:endParaRPr lang="en-US" sz="1800" b="0" kern="1200">
              <a:latin typeface="Calibri" pitchFamily="34" charset="0"/>
              <a:cs typeface="Calibri" pitchFamily="34" charset="0"/>
            </a:endParaRPr>
          </a:p>
          <a:p>
            <a:pPr marL="0" indent="0">
              <a:buFontTx/>
              <a:buNone/>
            </a:pPr>
            <a:r>
              <a:rPr lang="en-US" sz="20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        The development of </a:t>
            </a:r>
            <a:r>
              <a:rPr lang="en-US" sz="2000" b="0" i="1" kern="1200">
                <a:ln w="9525" cap="flat" cmpd="sng" algn="ctr">
                  <a:noFill/>
                  <a:prstDash val="solid"/>
                  <a:round/>
                  <a:headEnd type="none" w="med" len="med"/>
                  <a:tailEnd type="none" w="med" len="med"/>
                </a:ln>
                <a:solidFill>
                  <a:srgbClr val="FFFF00"/>
                </a:solidFill>
                <a:latin typeface="Calibri" pitchFamily="34" charset="0"/>
                <a:cs typeface="Calibri" pitchFamily="34" charset="0"/>
                <a:sym typeface="Wingdings"/>
              </a:rPr>
              <a:t>plexiform lesions is not observed.</a:t>
            </a:r>
            <a:endParaRPr lang="en-US" sz="2000" b="0" i="1" kern="1200">
              <a:solidFill>
                <a:srgbClr val="FFFF00"/>
              </a:solidFill>
              <a:latin typeface="Calibri" pitchFamily="34" charset="0"/>
              <a:cs typeface="Calibri"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noChangeArrowheads="1"/>
          </p:cNvSpPr>
          <p:nvPr>
            <p:ph type="title" idx="4294967295"/>
            <p:custDataLst>
              <p:tags r:id="rId1"/>
            </p:custDataLst>
          </p:nvPr>
        </p:nvSpPr>
        <p:spPr>
          <a:xfrm>
            <a:off x="0" y="457200"/>
            <a:ext cx="8839200" cy="838200"/>
          </a:xfrm>
          <a:ln/>
        </p:spPr>
        <p:txBody>
          <a:bodyPr/>
          <a:lstStyle/>
          <a:p>
            <a:r>
              <a:rPr lang="en-US" sz="2400" smtClean="0">
                <a:solidFill>
                  <a:srgbClr val="FFC000"/>
                </a:solidFill>
                <a:latin typeface="Calibri" pitchFamily="34" charset="0"/>
                <a:cs typeface="Calibri" pitchFamily="34" charset="0"/>
              </a:rPr>
              <a:t>Pulmonary Hypertension Associated with Chronic Obstructive Pulmonary Disease</a:t>
            </a:r>
          </a:p>
        </p:txBody>
      </p:sp>
      <p:sp>
        <p:nvSpPr>
          <p:cNvPr id="3" name="Content Placeholder 2"/>
          <p:cNvSpPr>
            <a:spLocks noGrp="1"/>
          </p:cNvSpPr>
          <p:nvPr>
            <p:ph idx="4294967295"/>
            <p:custDataLst>
              <p:tags r:id="rId2"/>
            </p:custDataLst>
          </p:nvPr>
        </p:nvSpPr>
        <p:spPr>
          <a:xfrm>
            <a:off x="685800" y="1600200"/>
            <a:ext cx="8458200" cy="4953000"/>
          </a:xfrm>
          <a:prstGeom prst="rect">
            <a:avLst/>
          </a:prstGeom>
          <a:ln cap="flat" algn="ctr">
            <a:round/>
            <a:headEnd type="none" w="med" len="med"/>
            <a:tailEnd type="none" w="med" len="med"/>
          </a:ln>
        </p:spPr>
        <p:txBody>
          <a:bodyPr/>
          <a:lstStyle/>
          <a:p>
            <a:r>
              <a:rPr lang="en-US" sz="24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Exact prevalence is uncertain, heavily influenced by disease severity.(~ 50% in severe COPD)</a:t>
            </a:r>
            <a:r>
              <a:rPr lang="en-US" sz="2400" b="0" kern="1200" baseline="300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1</a:t>
            </a:r>
          </a:p>
          <a:p>
            <a:endParaRPr lang="en-US" sz="2400" b="0" kern="1200">
              <a:latin typeface="Calibri" pitchFamily="34" charset="0"/>
              <a:cs typeface="Calibri" pitchFamily="34" charset="0"/>
            </a:endParaRPr>
          </a:p>
          <a:p>
            <a:r>
              <a:rPr lang="en-US" sz="24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mPAP is usually &lt;30 mm Hg (typically lower IPAH)</a:t>
            </a:r>
          </a:p>
          <a:p>
            <a:endParaRPr lang="en-US" sz="2400" b="0" kern="1200">
              <a:latin typeface="Calibri" pitchFamily="34" charset="0"/>
              <a:cs typeface="Calibri" pitchFamily="34" charset="0"/>
            </a:endParaRPr>
          </a:p>
          <a:p>
            <a:r>
              <a:rPr lang="en-US" sz="2400" b="0" i="1"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RV failure </a:t>
            </a:r>
            <a:r>
              <a:rPr lang="en-US" sz="24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occurs more likely as a result of an </a:t>
            </a:r>
            <a:r>
              <a:rPr lang="en-US" sz="2400" b="0" i="1" kern="1200">
                <a:ln w="9525" cap="flat" cmpd="sng" algn="ctr">
                  <a:noFill/>
                  <a:prstDash val="solid"/>
                  <a:round/>
                  <a:headEnd type="none" w="med" len="med"/>
                  <a:tailEnd type="none" w="med" len="med"/>
                </a:ln>
                <a:solidFill>
                  <a:srgbClr val="92D050"/>
                </a:solidFill>
                <a:latin typeface="Calibri" pitchFamily="34" charset="0"/>
                <a:cs typeface="Calibri" pitchFamily="34" charset="0"/>
                <a:sym typeface="Wingdings"/>
              </a:rPr>
              <a:t>ischemic right ventricle</a:t>
            </a:r>
            <a:r>
              <a:rPr lang="en-US" sz="24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 than a pressure-loaded right ventricle.</a:t>
            </a:r>
          </a:p>
          <a:p>
            <a:endParaRPr lang="en-US" sz="2400" b="0" kern="1200">
              <a:latin typeface="Calibri" pitchFamily="34" charset="0"/>
              <a:cs typeface="Calibri" pitchFamily="34" charset="0"/>
            </a:endParaRPr>
          </a:p>
          <a:p>
            <a:pPr marL="0" indent="0">
              <a:buFontTx/>
              <a:buNone/>
            </a:pPr>
            <a:r>
              <a:rPr lang="en-US" sz="1800" b="0" i="1" kern="1200">
                <a:ln w="9525" cap="flat" cmpd="sng" algn="ctr">
                  <a:noFill/>
                  <a:prstDash val="solid"/>
                  <a:round/>
                  <a:headEnd type="none" w="med" len="med"/>
                  <a:tailEnd type="none" w="med" len="med"/>
                </a:ln>
                <a:solidFill>
                  <a:srgbClr val="92D050"/>
                </a:solidFill>
                <a:latin typeface="Calibri" pitchFamily="34" charset="0"/>
                <a:cs typeface="Calibri" pitchFamily="34" charset="0"/>
                <a:sym typeface="Wingdings"/>
              </a:rPr>
              <a:t>Patients who present with severe pulmonary hypertension (mPAP &gt;40 mmHg) should </a:t>
            </a:r>
          </a:p>
          <a:p>
            <a:pPr marL="0" indent="0">
              <a:buFontTx/>
              <a:buNone/>
            </a:pPr>
            <a:r>
              <a:rPr lang="en-US" sz="1800" b="0" i="1" kern="1200">
                <a:ln w="9525" cap="flat" cmpd="sng" algn="ctr">
                  <a:noFill/>
                  <a:prstDash val="solid"/>
                  <a:round/>
                  <a:headEnd type="none" w="med" len="med"/>
                  <a:tailEnd type="none" w="med" len="med"/>
                </a:ln>
                <a:solidFill>
                  <a:srgbClr val="92D050"/>
                </a:solidFill>
                <a:latin typeface="Calibri" pitchFamily="34" charset="0"/>
                <a:cs typeface="Calibri" pitchFamily="34" charset="0"/>
                <a:sym typeface="Wingdings"/>
              </a:rPr>
              <a:t>be evaluated for another disease process responsible for the high pulmonary arterial pressures before it is attributed to the COPD </a:t>
            </a:r>
            <a:r>
              <a:rPr lang="en-US" sz="1800" b="0" i="1" kern="1200">
                <a:ln w="9525" cap="flat" cmpd="sng" algn="ctr">
                  <a:noFill/>
                  <a:prstDash val="solid"/>
                  <a:round/>
                  <a:headEnd type="none" w="med" len="med"/>
                  <a:tailEnd type="none" w="med" len="med"/>
                </a:ln>
                <a:solidFill>
                  <a:srgbClr val="FF0000"/>
                </a:solidFill>
                <a:latin typeface="Calibri" pitchFamily="34" charset="0"/>
                <a:cs typeface="Calibri" pitchFamily="34" charset="0"/>
                <a:sym typeface="Wingdings"/>
              </a:rPr>
              <a:t>(</a:t>
            </a:r>
            <a:r>
              <a:rPr lang="en-US" sz="1800" b="0" kern="1200">
                <a:ln w="9525" cap="flat" cmpd="sng" algn="ctr">
                  <a:noFill/>
                  <a:prstDash val="solid"/>
                  <a:round/>
                  <a:headEnd type="none" w="med" len="med"/>
                  <a:tailEnd type="none" w="med" len="med"/>
                </a:ln>
                <a:solidFill>
                  <a:srgbClr val="FF0000"/>
                </a:solidFill>
                <a:latin typeface="Calibri" pitchFamily="34" charset="0"/>
                <a:cs typeface="Calibri" pitchFamily="34" charset="0"/>
                <a:sym typeface="Wingdings"/>
              </a:rPr>
              <a:t>prevalence ~ 1.1 %</a:t>
            </a:r>
            <a:r>
              <a:rPr lang="en-US" sz="1800" b="0" i="1" kern="1200">
                <a:ln w="9525" cap="flat" cmpd="sng" algn="ctr">
                  <a:noFill/>
                  <a:prstDash val="solid"/>
                  <a:round/>
                  <a:headEnd type="none" w="med" len="med"/>
                  <a:tailEnd type="none" w="med" len="med"/>
                </a:ln>
                <a:solidFill>
                  <a:srgbClr val="FF0000"/>
                </a:solidFill>
                <a:latin typeface="Calibri" pitchFamily="34" charset="0"/>
                <a:cs typeface="Calibri" pitchFamily="34" charset="0"/>
                <a:sym typeface="Wingdings"/>
              </a:rPr>
              <a:t>)</a:t>
            </a:r>
            <a:r>
              <a:rPr lang="en-US" sz="1800" b="0" i="1" kern="1200" baseline="30000">
                <a:ln w="9525" cap="flat" cmpd="sng" algn="ctr">
                  <a:noFill/>
                  <a:prstDash val="solid"/>
                  <a:round/>
                  <a:headEnd type="none" w="med" len="med"/>
                  <a:tailEnd type="none" w="med" len="med"/>
                </a:ln>
                <a:solidFill>
                  <a:srgbClr val="FF0000"/>
                </a:solidFill>
                <a:latin typeface="Calibri" pitchFamily="34" charset="0"/>
                <a:cs typeface="Calibri" pitchFamily="34" charset="0"/>
                <a:sym typeface="Wingdings"/>
              </a:rPr>
              <a:t>1</a:t>
            </a:r>
            <a:endParaRPr lang="en-US" sz="1800" b="0" i="1" kern="1200" baseline="30000">
              <a:solidFill>
                <a:srgbClr val="FF0000"/>
              </a:solidFill>
              <a:latin typeface="Calibri" pitchFamily="34" charset="0"/>
              <a:cs typeface="Calibri" pitchFamily="34" charset="0"/>
            </a:endParaRPr>
          </a:p>
          <a:p>
            <a:endParaRPr lang="en-US" sz="2400" b="0" kern="1200">
              <a:latin typeface="Calibri" pitchFamily="34" charset="0"/>
              <a:cs typeface="Calibri" pitchFamily="34" charset="0"/>
            </a:endParaRPr>
          </a:p>
          <a:p>
            <a:endParaRPr lang="en-US" sz="2000" b="0" kern="1200">
              <a:latin typeface="Calibri" pitchFamily="34" charset="0"/>
              <a:cs typeface="Calibri"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noChangeArrowheads="1"/>
          </p:cNvSpPr>
          <p:nvPr>
            <p:ph type="title" idx="4294967295"/>
            <p:custDataLst>
              <p:tags r:id="rId1"/>
            </p:custDataLst>
          </p:nvPr>
        </p:nvSpPr>
        <p:spPr>
          <a:xfrm>
            <a:off x="0" y="304800"/>
            <a:ext cx="7772400" cy="685800"/>
          </a:xfrm>
          <a:ln/>
        </p:spPr>
        <p:txBody>
          <a:bodyPr/>
          <a:lstStyle/>
          <a:p>
            <a:r>
              <a:rPr lang="en-US" sz="3600" smtClean="0">
                <a:solidFill>
                  <a:srgbClr val="FFC000"/>
                </a:solidFill>
                <a:latin typeface="Calibri" pitchFamily="34" charset="0"/>
                <a:cs typeface="Calibri" pitchFamily="34" charset="0"/>
              </a:rPr>
              <a:t>PATHOGENESIS</a:t>
            </a:r>
          </a:p>
        </p:txBody>
      </p:sp>
      <p:sp>
        <p:nvSpPr>
          <p:cNvPr id="3" name="Content Placeholder 2"/>
          <p:cNvSpPr>
            <a:spLocks noGrp="1"/>
          </p:cNvSpPr>
          <p:nvPr>
            <p:ph idx="4294967295"/>
            <p:custDataLst>
              <p:tags r:id="rId2"/>
            </p:custDataLst>
          </p:nvPr>
        </p:nvSpPr>
        <p:spPr>
          <a:xfrm>
            <a:off x="0" y="1447800"/>
            <a:ext cx="5105400" cy="4876800"/>
          </a:xfrm>
          <a:prstGeom prst="rect">
            <a:avLst/>
          </a:prstGeom>
          <a:ln cap="flat" algn="ctr">
            <a:round/>
            <a:headEnd type="none" w="med" len="med"/>
            <a:tailEnd type="none" w="med" len="med"/>
          </a:ln>
        </p:spPr>
        <p:txBody>
          <a:bodyPr/>
          <a:lstStyle/>
          <a:p>
            <a:r>
              <a:rPr lang="en-US" sz="24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Multiple causative factors, including </a:t>
            </a:r>
          </a:p>
          <a:p>
            <a:pPr lvl="1">
              <a:buFont typeface="Wingdings" pitchFamily="2" charset="2"/>
              <a:buChar char="Ø"/>
            </a:pPr>
            <a:r>
              <a:rPr lang="en-US" sz="1800" b="0" i="1"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alveolar hypoxia induced pulmonary vasoconstriction</a:t>
            </a:r>
          </a:p>
          <a:p>
            <a:pPr lvl="1">
              <a:buFont typeface="Wingdings" pitchFamily="2" charset="2"/>
              <a:buChar char="Ø"/>
            </a:pPr>
            <a:r>
              <a:rPr lang="en-US" sz="1800" b="0" i="1"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Acidemia &amp; hypercarbia</a:t>
            </a:r>
            <a:endParaRPr lang="en-US" sz="1800" b="0" i="1" kern="1200">
              <a:solidFill>
                <a:srgbClr val="CCCCFF"/>
              </a:solidFill>
              <a:latin typeface="Calibri" pitchFamily="34" charset="0"/>
              <a:cs typeface="Calibri" pitchFamily="34" charset="0"/>
            </a:endParaRPr>
          </a:p>
          <a:p>
            <a:pPr lvl="1">
              <a:buFont typeface="Wingdings" pitchFamily="2" charset="2"/>
              <a:buChar char="Ø"/>
            </a:pPr>
            <a:r>
              <a:rPr lang="en-US" sz="1800" b="0" i="1"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compression of pulmonary vessels by high lung volume</a:t>
            </a:r>
          </a:p>
          <a:p>
            <a:pPr lvl="1">
              <a:buFont typeface="Wingdings" pitchFamily="2" charset="2"/>
              <a:buChar char="Ø"/>
            </a:pPr>
            <a:r>
              <a:rPr lang="en-US" sz="1800" b="0" i="1"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loss of small vessels in regions of the emphysema and lung destruction</a:t>
            </a:r>
          </a:p>
          <a:p>
            <a:pPr lvl="1">
              <a:buFont typeface="Wingdings" pitchFamily="2" charset="2"/>
              <a:buChar char="Ø"/>
            </a:pPr>
            <a:r>
              <a:rPr lang="en-US" sz="1800" b="0" i="1"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↑blood viscosity (polycythemia). </a:t>
            </a:r>
          </a:p>
          <a:p>
            <a:pPr lvl="1">
              <a:buFontTx/>
              <a:buNone/>
            </a:pPr>
            <a:endParaRPr lang="en-US" sz="2000" b="0" kern="1200">
              <a:solidFill>
                <a:srgbClr val="CCCCFF"/>
              </a:solidFill>
              <a:latin typeface="Calibri" pitchFamily="34" charset="0"/>
              <a:cs typeface="Calibri" pitchFamily="34" charset="0"/>
            </a:endParaRPr>
          </a:p>
          <a:p>
            <a:pPr lvl="1">
              <a:buFontTx/>
              <a:buNone/>
            </a:pPr>
            <a:r>
              <a:rPr lang="en-US" sz="2000" b="0"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Of these, </a:t>
            </a:r>
            <a:r>
              <a:rPr lang="en-US" sz="2000" b="0" i="1" kern="1200">
                <a:ln w="9525" cap="flat" cmpd="sng" algn="ctr">
                  <a:noFill/>
                  <a:prstDash val="solid"/>
                  <a:round/>
                  <a:headEnd type="none" w="med" len="med"/>
                  <a:tailEnd type="none" w="med" len="med"/>
                </a:ln>
                <a:solidFill>
                  <a:srgbClr val="92D050"/>
                </a:solidFill>
                <a:latin typeface="Calibri" pitchFamily="34" charset="0"/>
                <a:ea typeface="Arial"/>
                <a:cs typeface="Calibri" pitchFamily="34" charset="0"/>
                <a:sym typeface="Wingdings"/>
              </a:rPr>
              <a:t>hypoxia is the most important</a:t>
            </a:r>
          </a:p>
          <a:p>
            <a:pPr lvl="1">
              <a:buFontTx/>
              <a:buNone/>
            </a:pPr>
            <a:r>
              <a:rPr lang="en-US" sz="2000" b="0" i="1" kern="1200">
                <a:ln w="9525" cap="flat" cmpd="sng" algn="ctr">
                  <a:noFill/>
                  <a:prstDash val="solid"/>
                  <a:round/>
                  <a:headEnd type="none" w="med" len="med"/>
                  <a:tailEnd type="none" w="med" len="med"/>
                </a:ln>
                <a:solidFill>
                  <a:srgbClr val="92D050"/>
                </a:solidFill>
                <a:latin typeface="Calibri" pitchFamily="34" charset="0"/>
                <a:ea typeface="Arial"/>
                <a:cs typeface="Calibri" pitchFamily="34" charset="0"/>
                <a:sym typeface="Wingdings"/>
              </a:rPr>
              <a:t>factor.</a:t>
            </a:r>
          </a:p>
          <a:p>
            <a:pPr lvl="1"/>
            <a:endParaRPr lang="en-US" sz="2000" b="0" kern="1200">
              <a:solidFill>
                <a:srgbClr val="CCCCFF"/>
              </a:solidFill>
              <a:latin typeface="Calibri" pitchFamily="34" charset="0"/>
              <a:cs typeface="Calibri" pitchFamily="34" charset="0"/>
            </a:endParaRPr>
          </a:p>
          <a:p>
            <a:endParaRPr lang="en-US" kern="1200"/>
          </a:p>
        </p:txBody>
      </p:sp>
      <p:pic>
        <p:nvPicPr>
          <p:cNvPr id="65540" name="Content Placeholder 3"/>
          <p:cNvPicPr>
            <a:picLocks noChangeAspect="1" noChangeArrowheads="1"/>
          </p:cNvPicPr>
          <p:nvPr>
            <p:custDataLst>
              <p:tags r:id="rId3"/>
            </p:custDataLst>
          </p:nvPr>
        </p:nvPicPr>
        <p:blipFill>
          <a:blip r:embed="rId7"/>
          <a:srcRect l="42136" t="16074" r="23994" b="15805"/>
          <a:stretch>
            <a:fillRect/>
          </a:stretch>
        </p:blipFill>
        <p:spPr bwMode="auto">
          <a:xfrm>
            <a:off x="5181600" y="1447800"/>
            <a:ext cx="3733800" cy="4648200"/>
          </a:xfrm>
          <a:prstGeom prst="rect">
            <a:avLst/>
          </a:prstGeom>
          <a:noFill/>
          <a:ln w="9525" algn="ctr">
            <a:noFill/>
            <a:miter lim="800000"/>
            <a:headEnd/>
            <a:tailEnd/>
          </a:ln>
          <a:effectLst/>
        </p:spPr>
      </p:pic>
      <p:sp>
        <p:nvSpPr>
          <p:cNvPr id="65541" name="TextBox 5"/>
          <p:cNvSpPr>
            <a:spLocks noChangeArrowheads="1"/>
          </p:cNvSpPr>
          <p:nvPr>
            <p:custDataLst>
              <p:tags r:id="rId4"/>
            </p:custDataLst>
          </p:nvPr>
        </p:nvSpPr>
        <p:spPr bwMode="auto">
          <a:xfrm>
            <a:off x="76200" y="5638800"/>
            <a:ext cx="5257800" cy="923925"/>
          </a:xfrm>
          <a:prstGeom prst="rect">
            <a:avLst/>
          </a:prstGeom>
          <a:noFill/>
          <a:ln w="9525" cap="flat" algn="ctr">
            <a:noFill/>
            <a:prstDash val="solid"/>
            <a:round/>
            <a:headEnd type="none" w="med" len="med"/>
            <a:tailEnd type="none" w="med" len="med"/>
          </a:ln>
        </p:spPr>
        <p:txBody>
          <a:bodyPr>
            <a:spAutoFit/>
          </a:bodyPr>
          <a:lstStyle/>
          <a:p>
            <a:r>
              <a:rPr lang="en-US" i="1">
                <a:solidFill>
                  <a:schemeClr val="bg1"/>
                </a:solidFill>
                <a:latin typeface="Calibri" pitchFamily="34" charset="0"/>
              </a:rPr>
              <a:t>Recently a genetic predisposition as a result of </a:t>
            </a:r>
            <a:r>
              <a:rPr lang="en-US" i="1">
                <a:solidFill>
                  <a:srgbClr val="FFFF00"/>
                </a:solidFill>
                <a:latin typeface="Calibri" pitchFamily="34" charset="0"/>
              </a:rPr>
              <a:t>5-HTT polymorphism</a:t>
            </a:r>
            <a:r>
              <a:rPr lang="en-US" i="1">
                <a:solidFill>
                  <a:schemeClr val="bg1"/>
                </a:solidFill>
                <a:latin typeface="Calibri" pitchFamily="34" charset="0"/>
              </a:rPr>
              <a:t>, may predispose to more severe PH in</a:t>
            </a:r>
          </a:p>
          <a:p>
            <a:r>
              <a:rPr lang="en-US" i="1">
                <a:solidFill>
                  <a:schemeClr val="bg1"/>
                </a:solidFill>
                <a:latin typeface="Calibri" pitchFamily="34" charset="0"/>
              </a:rPr>
              <a:t>hypoxemic patients with COPD </a:t>
            </a:r>
            <a:r>
              <a:rPr lang="en-US" i="1" baseline="30000">
                <a:solidFill>
                  <a:schemeClr val="bg1"/>
                </a:solidFill>
                <a:latin typeface="Calibri" pitchFamily="34" charset="0"/>
              </a:rPr>
              <a:t>1</a:t>
            </a:r>
            <a:r>
              <a:rPr lang="en-US" i="1">
                <a:solidFill>
                  <a:schemeClr val="bg1"/>
                </a:solidFill>
                <a:latin typeface="Calibri" pitchFamily="34" charset="0"/>
              </a:rPr>
              <a:t>.</a:t>
            </a:r>
          </a:p>
        </p:txBody>
      </p:sp>
      <p:sp>
        <p:nvSpPr>
          <p:cNvPr id="7" name="TextBox 6"/>
          <p:cNvSpPr txBox="1"/>
          <p:nvPr>
            <p:custDataLst>
              <p:tags r:id="rId5"/>
            </p:custDataLst>
          </p:nvPr>
        </p:nvSpPr>
        <p:spPr>
          <a:xfrm>
            <a:off x="5715000" y="6400800"/>
            <a:ext cx="3124200" cy="338138"/>
          </a:xfrm>
          <a:prstGeom prst="rect">
            <a:avLst/>
          </a:prstGeom>
          <a:noFill/>
          <a:ln w="9525" cap="flat" cmpd="sng" algn="ctr">
            <a:noFill/>
            <a:prstDash val="solid"/>
            <a:round/>
            <a:headEnd type="none" w="med" len="med"/>
            <a:tailEnd type="none" w="med" len="med"/>
          </a:ln>
        </p:spPr>
        <p:txBody>
          <a:bodyPr>
            <a:spAutoFit/>
          </a:bodyPr>
          <a:lstStyle/>
          <a:p>
            <a:pPr fontAlgn="auto"/>
            <a:r>
              <a:rPr lang="en-US" sz="1600" i="1">
                <a:ln w="9525" cap="flat" cmpd="sng" algn="ctr">
                  <a:noFill/>
                  <a:prstDash val="solid"/>
                  <a:round/>
                  <a:headEnd type="none" w="med" len="med"/>
                  <a:tailEnd type="none" w="med" len="med"/>
                </a:ln>
                <a:solidFill>
                  <a:srgbClr val="FFFFFF"/>
                </a:solidFill>
                <a:latin typeface="Calibri" pitchFamily="34" charset="0"/>
                <a:ea typeface="Arial"/>
                <a:cs typeface="Arial"/>
                <a:sym typeface="Wingdings"/>
              </a:rPr>
              <a:t>1. Circulation. 2003;108:1839–44</a:t>
            </a:r>
            <a:endParaRPr lang="en-US" sz="1600" i="1">
              <a:solidFill>
                <a:schemeClr val="bg1"/>
              </a:solidFill>
              <a:latin typeface="Calibri"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noChangeArrowheads="1"/>
          </p:cNvSpPr>
          <p:nvPr>
            <p:ph type="title" idx="4294967295"/>
            <p:custDataLst>
              <p:tags r:id="rId1"/>
            </p:custDataLst>
          </p:nvPr>
        </p:nvSpPr>
        <p:spPr>
          <a:xfrm>
            <a:off x="609600" y="381000"/>
            <a:ext cx="8534400" cy="762000"/>
          </a:xfrm>
          <a:ln/>
        </p:spPr>
        <p:txBody>
          <a:bodyPr/>
          <a:lstStyle/>
          <a:p>
            <a:r>
              <a:rPr lang="en-US" sz="2800" smtClean="0">
                <a:solidFill>
                  <a:srgbClr val="FFC000"/>
                </a:solidFill>
                <a:latin typeface="Calibri" pitchFamily="34" charset="0"/>
                <a:cs typeface="Calibri" pitchFamily="34" charset="0"/>
              </a:rPr>
              <a:t>Pulmonary Hypertension Associated with Interstitial Lung Diseases</a:t>
            </a:r>
          </a:p>
        </p:txBody>
      </p:sp>
      <p:sp>
        <p:nvSpPr>
          <p:cNvPr id="66563" name="Content Placeholder 2"/>
          <p:cNvSpPr>
            <a:spLocks noGrp="1" noChangeArrowheads="1"/>
          </p:cNvSpPr>
          <p:nvPr>
            <p:ph idx="4294967295"/>
            <p:custDataLst>
              <p:tags r:id="rId2"/>
            </p:custDataLst>
          </p:nvPr>
        </p:nvSpPr>
        <p:spPr>
          <a:xfrm>
            <a:off x="1143000" y="1447800"/>
            <a:ext cx="8001000" cy="5334000"/>
          </a:xfrm>
          <a:ln/>
        </p:spPr>
        <p:txBody>
          <a:bodyPr/>
          <a:lstStyle/>
          <a:p>
            <a:r>
              <a:rPr lang="en-US" sz="2400" b="0" smtClean="0">
                <a:latin typeface="Calibri" pitchFamily="34" charset="0"/>
                <a:cs typeface="Calibri" pitchFamily="34" charset="0"/>
              </a:rPr>
              <a:t>Prevalence uncertain, ~ 40% in IPF &amp; 60% planned for LTx</a:t>
            </a:r>
            <a:r>
              <a:rPr lang="en-US" sz="2400" b="0" baseline="30000" smtClean="0">
                <a:latin typeface="Calibri" pitchFamily="34" charset="0"/>
                <a:cs typeface="Calibri" pitchFamily="34" charset="0"/>
              </a:rPr>
              <a:t>1</a:t>
            </a:r>
          </a:p>
          <a:p>
            <a:r>
              <a:rPr lang="en-US" sz="2400" b="0" smtClean="0">
                <a:latin typeface="Calibri" pitchFamily="34" charset="0"/>
                <a:cs typeface="Calibri" pitchFamily="34" charset="0"/>
              </a:rPr>
              <a:t>Mechanism </a:t>
            </a:r>
          </a:p>
          <a:p>
            <a:pPr lvl="1">
              <a:buFont typeface="Wingdings" charset="2"/>
              <a:buChar char="§"/>
            </a:pPr>
            <a:r>
              <a:rPr lang="en-US" sz="1800" b="0" smtClean="0">
                <a:latin typeface="Calibri" pitchFamily="34" charset="0"/>
                <a:cs typeface="Calibri" pitchFamily="34" charset="0"/>
              </a:rPr>
              <a:t>hypoxemia</a:t>
            </a:r>
          </a:p>
          <a:p>
            <a:pPr lvl="1">
              <a:buFont typeface="Wingdings" charset="2"/>
              <a:buChar char="§"/>
            </a:pPr>
            <a:r>
              <a:rPr lang="en-US" sz="1800" b="0" smtClean="0">
                <a:latin typeface="Calibri" pitchFamily="34" charset="0"/>
                <a:cs typeface="Calibri" pitchFamily="34" charset="0"/>
              </a:rPr>
              <a:t>loss of effective pulmonary vasculature from lung destruction</a:t>
            </a:r>
          </a:p>
          <a:p>
            <a:pPr lvl="1"/>
            <a:endParaRPr lang="en-US" sz="2000" b="0" smtClean="0">
              <a:latin typeface="Calibri" pitchFamily="34" charset="0"/>
              <a:cs typeface="Calibri" pitchFamily="34" charset="0"/>
            </a:endParaRPr>
          </a:p>
          <a:p>
            <a:r>
              <a:rPr lang="en-US" sz="2400" b="0" smtClean="0">
                <a:latin typeface="Calibri" pitchFamily="34" charset="0"/>
                <a:cs typeface="Calibri" pitchFamily="34" charset="0"/>
              </a:rPr>
              <a:t>The hemodynamic profile is distinct from IPAH.</a:t>
            </a:r>
          </a:p>
          <a:p>
            <a:endParaRPr lang="en-US" sz="2400" b="0" smtClean="0">
              <a:latin typeface="Calibri" pitchFamily="34" charset="0"/>
              <a:cs typeface="Calibri" pitchFamily="34" charset="0"/>
            </a:endParaRPr>
          </a:p>
          <a:p>
            <a:pPr>
              <a:buFontTx/>
              <a:buNone/>
            </a:pPr>
            <a:r>
              <a:rPr lang="en-US" sz="2400" b="0" i="1" smtClean="0">
                <a:solidFill>
                  <a:srgbClr val="92D050"/>
                </a:solidFill>
                <a:latin typeface="Calibri" pitchFamily="34" charset="0"/>
                <a:cs typeface="Calibri" pitchFamily="34" charset="0"/>
              </a:rPr>
              <a:t>      It is uncommon for the mean PA pressure ever to exceed 40 mm Hg in these patients, whereas it is unusual for the mean PA pressure to be less than 40 mm Hg in patients with IPAH.</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noChangeArrowheads="1"/>
          </p:cNvSpPr>
          <p:nvPr>
            <p:ph type="title" idx="4294967295"/>
            <p:custDataLst>
              <p:tags r:id="rId1"/>
            </p:custDataLst>
          </p:nvPr>
        </p:nvSpPr>
        <p:spPr>
          <a:xfrm>
            <a:off x="381000" y="381000"/>
            <a:ext cx="8763000" cy="914400"/>
          </a:xfrm>
          <a:ln/>
        </p:spPr>
        <p:txBody>
          <a:bodyPr/>
          <a:lstStyle/>
          <a:p>
            <a:r>
              <a:rPr lang="en-US" sz="2800" smtClean="0">
                <a:solidFill>
                  <a:srgbClr val="FFC000"/>
                </a:solidFill>
                <a:latin typeface="Calibri" pitchFamily="34" charset="0"/>
                <a:cs typeface="Calibri" pitchFamily="34" charset="0"/>
              </a:rPr>
              <a:t>Pulmonary Hypertension Associated with Sleep Disordered Breathing (SDB)</a:t>
            </a:r>
          </a:p>
        </p:txBody>
      </p:sp>
      <p:sp>
        <p:nvSpPr>
          <p:cNvPr id="3" name="Content Placeholder 2"/>
          <p:cNvSpPr>
            <a:spLocks noGrp="1"/>
          </p:cNvSpPr>
          <p:nvPr>
            <p:ph idx="4294967295"/>
            <p:custDataLst>
              <p:tags r:id="rId2"/>
            </p:custDataLst>
          </p:nvPr>
        </p:nvSpPr>
        <p:spPr>
          <a:xfrm>
            <a:off x="0" y="1600200"/>
            <a:ext cx="7772400" cy="4800600"/>
          </a:xfrm>
          <a:prstGeom prst="rect">
            <a:avLst/>
          </a:prstGeom>
          <a:ln cap="flat" algn="ctr">
            <a:round/>
            <a:headEnd type="none" w="med" len="med"/>
            <a:tailEnd type="none" w="med" len="med"/>
          </a:ln>
        </p:spPr>
        <p:txBody>
          <a:bodyPr/>
          <a:lstStyle/>
          <a:p>
            <a:r>
              <a:rPr lang="en-US" sz="24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Prevalence: 20% to 40% of patients with SDB.</a:t>
            </a:r>
          </a:p>
          <a:p>
            <a:r>
              <a:rPr lang="en-US" sz="24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Mild to moderate in severity. </a:t>
            </a:r>
          </a:p>
          <a:p>
            <a:r>
              <a:rPr lang="en-US" sz="24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Mechanism: combination of precapillary and postcapillary factors. </a:t>
            </a:r>
          </a:p>
          <a:p>
            <a:pPr lvl="1">
              <a:buFont typeface="Wingdings" pitchFamily="2" charset="2"/>
              <a:buChar char="§"/>
            </a:pPr>
            <a:r>
              <a:rPr lang="en-US" sz="1800" b="0" i="1" kern="1200">
                <a:ln w="9525" cap="flat" cmpd="sng" algn="ctr">
                  <a:noFill/>
                  <a:prstDash val="solid"/>
                  <a:round/>
                  <a:headEnd type="none" w="med" len="med"/>
                  <a:tailEnd type="none" w="med" len="med"/>
                </a:ln>
                <a:solidFill>
                  <a:srgbClr val="92D050"/>
                </a:solidFill>
                <a:latin typeface="Calibri" pitchFamily="34" charset="0"/>
                <a:ea typeface="Arial"/>
                <a:cs typeface="Calibri" pitchFamily="34" charset="0"/>
                <a:sym typeface="Wingdings"/>
              </a:rPr>
              <a:t>primary mechanism is repetitive nocturnal arterial oxygen desaturation</a:t>
            </a:r>
            <a:r>
              <a:rPr lang="en-US" sz="1800" b="0"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 which reflexively increases PA pressures.</a:t>
            </a:r>
          </a:p>
          <a:p>
            <a:pPr marL="457200" lvl="1" indent="0">
              <a:buFontTx/>
              <a:buNone/>
            </a:pPr>
            <a:r>
              <a:rPr lang="en-US" sz="1800"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others are</a:t>
            </a:r>
          </a:p>
          <a:p>
            <a:pPr lvl="1">
              <a:buFont typeface="Wingdings" pitchFamily="2" charset="2"/>
              <a:buChar char="§"/>
            </a:pPr>
            <a:r>
              <a:rPr lang="en-US" sz="1800" b="0"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pulmonary arteriolar remodeling</a:t>
            </a:r>
          </a:p>
          <a:p>
            <a:pPr lvl="1">
              <a:buFont typeface="Wingdings" pitchFamily="2" charset="2"/>
              <a:buChar char="§"/>
            </a:pPr>
            <a:r>
              <a:rPr lang="en-US" sz="1800" b="0"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hyperreactivity to hypoxia</a:t>
            </a:r>
          </a:p>
          <a:p>
            <a:pPr lvl="1">
              <a:buFont typeface="Wingdings" pitchFamily="2" charset="2"/>
              <a:buChar char="§"/>
            </a:pPr>
            <a:r>
              <a:rPr lang="en-US" sz="1800" b="0"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left ventricular diastolic dysfunction</a:t>
            </a:r>
          </a:p>
          <a:p>
            <a:r>
              <a:rPr lang="en-US" sz="2400" b="0" i="1" kern="1200">
                <a:ln w="9525" cap="flat" cmpd="sng" algn="ctr">
                  <a:noFill/>
                  <a:prstDash val="solid"/>
                  <a:round/>
                  <a:headEnd type="none" w="med" len="med"/>
                  <a:tailEnd type="none" w="med" len="med"/>
                </a:ln>
                <a:solidFill>
                  <a:srgbClr val="92D050"/>
                </a:solidFill>
                <a:latin typeface="Calibri" pitchFamily="34" charset="0"/>
                <a:cs typeface="Calibri" pitchFamily="34" charset="0"/>
                <a:sym typeface="Wingdings"/>
              </a:rPr>
              <a:t>RV failure in SDB appears to be uncommon.</a:t>
            </a:r>
          </a:p>
          <a:p>
            <a:endParaRPr lang="en-US" sz="2400" b="0" kern="1200">
              <a:latin typeface="Calibri" pitchFamily="34" charset="0"/>
              <a:cs typeface="Calibri"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noChangeArrowheads="1"/>
          </p:cNvSpPr>
          <p:nvPr>
            <p:ph type="title" idx="4294967295"/>
            <p:custDataLst>
              <p:tags r:id="rId1"/>
            </p:custDataLst>
          </p:nvPr>
        </p:nvSpPr>
        <p:spPr>
          <a:xfrm>
            <a:off x="0" y="381000"/>
            <a:ext cx="7924800" cy="838200"/>
          </a:xfrm>
          <a:ln/>
        </p:spPr>
        <p:txBody>
          <a:bodyPr/>
          <a:lstStyle/>
          <a:p>
            <a:r>
              <a:rPr lang="en-US" sz="2800" smtClean="0">
                <a:solidFill>
                  <a:srgbClr val="FFC000"/>
                </a:solidFill>
                <a:latin typeface="Calibri" pitchFamily="34" charset="0"/>
                <a:cs typeface="Calibri" pitchFamily="34" charset="0"/>
              </a:rPr>
              <a:t>Pulmonary Hypertension Associated with Alveolar Hypoventilation Disorders</a:t>
            </a:r>
          </a:p>
        </p:txBody>
      </p:sp>
      <p:sp>
        <p:nvSpPr>
          <p:cNvPr id="68611" name="Content Placeholder 2"/>
          <p:cNvSpPr>
            <a:spLocks noGrp="1" noChangeArrowheads="1"/>
          </p:cNvSpPr>
          <p:nvPr>
            <p:ph idx="4294967295"/>
            <p:custDataLst>
              <p:tags r:id="rId2"/>
            </p:custDataLst>
          </p:nvPr>
        </p:nvSpPr>
        <p:spPr>
          <a:xfrm>
            <a:off x="1066800" y="1600200"/>
            <a:ext cx="8077200" cy="4800600"/>
          </a:xfrm>
          <a:ln/>
        </p:spPr>
        <p:txBody>
          <a:bodyPr/>
          <a:lstStyle/>
          <a:p>
            <a:r>
              <a:rPr lang="en-US" sz="2400" b="0" smtClean="0">
                <a:latin typeface="Calibri" pitchFamily="34" charset="0"/>
                <a:cs typeface="Calibri" pitchFamily="34" charset="0"/>
              </a:rPr>
              <a:t>Causes</a:t>
            </a:r>
          </a:p>
          <a:p>
            <a:pPr lvl="1">
              <a:buFont typeface="Wingdings" charset="2"/>
              <a:buChar char="§"/>
            </a:pPr>
            <a:r>
              <a:rPr lang="en-US" sz="1600" b="0" smtClean="0"/>
              <a:t>Central alveolar hypoventilation (</a:t>
            </a:r>
            <a:r>
              <a:rPr lang="en-US" sz="1600" smtClean="0"/>
              <a:t>Ondine's curse</a:t>
            </a:r>
            <a:r>
              <a:rPr lang="en-US" sz="1600" b="0" smtClean="0"/>
              <a:t>)</a:t>
            </a:r>
          </a:p>
          <a:p>
            <a:pPr lvl="1">
              <a:buFont typeface="Wingdings" charset="2"/>
              <a:buChar char="§"/>
            </a:pPr>
            <a:r>
              <a:rPr lang="en-US" sz="1600" b="0" smtClean="0"/>
              <a:t>Obesity hypoventilation syndrome (OHS)</a:t>
            </a:r>
          </a:p>
          <a:p>
            <a:pPr lvl="1">
              <a:buFont typeface="Wingdings" charset="2"/>
              <a:buChar char="§"/>
            </a:pPr>
            <a:r>
              <a:rPr lang="en-US" sz="1600" b="0" smtClean="0"/>
              <a:t>Chest wall deformities</a:t>
            </a:r>
          </a:p>
          <a:p>
            <a:pPr lvl="1">
              <a:buFont typeface="Wingdings" charset="2"/>
              <a:buChar char="§"/>
            </a:pPr>
            <a:r>
              <a:rPr lang="en-US" sz="1600" b="0" smtClean="0"/>
              <a:t>Neuromuscular disorders</a:t>
            </a:r>
          </a:p>
          <a:p>
            <a:endParaRPr lang="en-US" sz="2400" b="0" smtClean="0">
              <a:latin typeface="Calibri" pitchFamily="34" charset="0"/>
              <a:cs typeface="Calibri" pitchFamily="34" charset="0"/>
            </a:endParaRPr>
          </a:p>
          <a:p>
            <a:r>
              <a:rPr lang="en-US" sz="2400" b="0" smtClean="0">
                <a:latin typeface="Calibri" pitchFamily="34" charset="0"/>
                <a:cs typeface="Calibri" pitchFamily="34" charset="0"/>
              </a:rPr>
              <a:t>Mechanism: </a:t>
            </a:r>
            <a:r>
              <a:rPr lang="en-US" sz="2000" b="0" smtClean="0">
                <a:latin typeface="Calibri" pitchFamily="34" charset="0"/>
                <a:cs typeface="Calibri" pitchFamily="34" charset="0"/>
              </a:rPr>
              <a:t>Chronic alveolar hypoventilation can lead to hypoxemia, hypercapnia  and acidosis and cause pulmonary hypertension</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noChangeArrowheads="1"/>
          </p:cNvSpPr>
          <p:nvPr>
            <p:ph type="title" idx="4294967295"/>
            <p:custDataLst>
              <p:tags r:id="rId1"/>
            </p:custDataLst>
          </p:nvPr>
        </p:nvSpPr>
        <p:spPr>
          <a:xfrm>
            <a:off x="0" y="228600"/>
            <a:ext cx="8534400" cy="762000"/>
          </a:xfrm>
          <a:ln/>
        </p:spPr>
        <p:txBody>
          <a:bodyPr/>
          <a:lstStyle/>
          <a:p>
            <a:r>
              <a:rPr lang="en-US" sz="2400" smtClean="0">
                <a:solidFill>
                  <a:srgbClr val="FFC000"/>
                </a:solidFill>
                <a:latin typeface="Calibri" pitchFamily="34" charset="0"/>
                <a:cs typeface="Calibri" pitchFamily="34" charset="0"/>
              </a:rPr>
              <a:t>Pulmonary Hypertension Caused by Chronic Thromboembolic Disease (CTEPH)</a:t>
            </a:r>
          </a:p>
        </p:txBody>
      </p:sp>
      <p:sp>
        <p:nvSpPr>
          <p:cNvPr id="3" name="Content Placeholder 2"/>
          <p:cNvSpPr>
            <a:spLocks noGrp="1"/>
          </p:cNvSpPr>
          <p:nvPr>
            <p:ph idx="4294967295"/>
            <p:custDataLst>
              <p:tags r:id="rId2"/>
            </p:custDataLst>
          </p:nvPr>
        </p:nvSpPr>
        <p:spPr>
          <a:xfrm>
            <a:off x="762000" y="1295400"/>
            <a:ext cx="8382000" cy="5257800"/>
          </a:xfrm>
          <a:prstGeom prst="rect">
            <a:avLst/>
          </a:prstGeom>
          <a:ln cap="flat" algn="ctr">
            <a:round/>
            <a:headEnd type="none" w="med" len="med"/>
            <a:tailEnd type="none" w="med" len="med"/>
          </a:ln>
        </p:spPr>
        <p:txBody>
          <a:bodyPr/>
          <a:lstStyle/>
          <a:p>
            <a:r>
              <a:rPr lang="en-US" sz="24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Underdiagnosed disorder </a:t>
            </a:r>
            <a:endParaRPr lang="en-US" sz="2400" b="0" kern="1200">
              <a:latin typeface="Calibri" pitchFamily="34" charset="0"/>
              <a:cs typeface="Calibri" pitchFamily="34" charset="0"/>
            </a:endParaRPr>
          </a:p>
          <a:p>
            <a:r>
              <a:rPr lang="en-US" sz="2400" b="0" i="1" kern="1200">
                <a:ln w="9525" cap="flat" cmpd="sng" algn="ctr">
                  <a:noFill/>
                  <a:prstDash val="solid"/>
                  <a:round/>
                  <a:headEnd type="none" w="med" len="med"/>
                  <a:tailEnd type="none" w="med" len="med"/>
                </a:ln>
                <a:solidFill>
                  <a:srgbClr val="92D050"/>
                </a:solidFill>
                <a:latin typeface="Calibri" pitchFamily="34" charset="0"/>
                <a:cs typeface="Calibri" pitchFamily="34" charset="0"/>
                <a:sym typeface="Wingdings"/>
              </a:rPr>
              <a:t>Pulmonary embolism </a:t>
            </a:r>
            <a:r>
              <a:rPr lang="en-US" sz="24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is thought to be the </a:t>
            </a:r>
            <a:r>
              <a:rPr lang="en-US" sz="2400" b="0" i="1" kern="1200">
                <a:ln w="9525" cap="flat" cmpd="sng" algn="ctr">
                  <a:noFill/>
                  <a:prstDash val="solid"/>
                  <a:round/>
                  <a:headEnd type="none" w="med" len="med"/>
                  <a:tailEnd type="none" w="med" len="med"/>
                </a:ln>
                <a:solidFill>
                  <a:srgbClr val="92D050"/>
                </a:solidFill>
                <a:latin typeface="Calibri" pitchFamily="34" charset="0"/>
                <a:cs typeface="Calibri" pitchFamily="34" charset="0"/>
                <a:sym typeface="Wingdings"/>
              </a:rPr>
              <a:t>typical initiating process.</a:t>
            </a:r>
          </a:p>
          <a:p>
            <a:r>
              <a:rPr lang="en-US" sz="24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 50% of pts do not have clinically overt pulmonary embolism.</a:t>
            </a:r>
          </a:p>
          <a:p>
            <a:r>
              <a:rPr lang="en-US" sz="24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Incidence of PH as much as 5% after first episode</a:t>
            </a:r>
            <a:r>
              <a:rPr lang="en-US" sz="2400" b="0" kern="1200" baseline="300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1</a:t>
            </a:r>
            <a:r>
              <a:rPr lang="en-US" sz="24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 </a:t>
            </a:r>
            <a:endParaRPr lang="en-US" sz="2400" b="0" kern="1200">
              <a:latin typeface="Calibri" pitchFamily="34" charset="0"/>
              <a:cs typeface="Calibri" pitchFamily="34" charset="0"/>
            </a:endParaRPr>
          </a:p>
          <a:p>
            <a:r>
              <a:rPr lang="en-US" sz="24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Cumulative incidence of CTEPH is after acute PE</a:t>
            </a:r>
            <a:r>
              <a:rPr lang="en-US" sz="2400" b="0" kern="1200" baseline="300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1</a:t>
            </a:r>
          </a:p>
          <a:p>
            <a:pPr lvl="1">
              <a:buFont typeface="Wingdings" pitchFamily="2" charset="2"/>
              <a:buChar char="§"/>
            </a:pPr>
            <a:r>
              <a:rPr lang="en-US" sz="1800" b="0"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1.0%  at 6 months, </a:t>
            </a:r>
          </a:p>
          <a:p>
            <a:pPr lvl="1">
              <a:buFont typeface="Wingdings" pitchFamily="2" charset="2"/>
              <a:buChar char="§"/>
            </a:pPr>
            <a:r>
              <a:rPr lang="en-US" sz="1800" b="0"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3.1% after 1 year</a:t>
            </a:r>
          </a:p>
          <a:p>
            <a:pPr lvl="1">
              <a:buFont typeface="Wingdings" pitchFamily="2" charset="2"/>
              <a:buChar char="§"/>
            </a:pPr>
            <a:r>
              <a:rPr lang="en-US" sz="1800" b="0"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3.8% after 2 years</a:t>
            </a:r>
          </a:p>
          <a:p>
            <a:r>
              <a:rPr lang="en-US" sz="2400" b="0" kern="1200">
                <a:ln w="9525" cap="flat" cmpd="sng" algn="ctr">
                  <a:noFill/>
                  <a:prstDash val="solid"/>
                  <a:round/>
                  <a:headEnd type="none" w="med" len="med"/>
                  <a:tailEnd type="none" w="med" len="med"/>
                </a:ln>
                <a:solidFill>
                  <a:srgbClr val="CCCCFF"/>
                </a:solidFill>
                <a:latin typeface="Calibri" pitchFamily="34" charset="0"/>
                <a:cs typeface="Calibri" pitchFamily="34" charset="0"/>
                <a:sym typeface="Wingdings"/>
              </a:rPr>
              <a:t>Hypercoagulable state: in only a minority of patients </a:t>
            </a:r>
          </a:p>
          <a:p>
            <a:pPr lvl="1">
              <a:buFont typeface="Wingdings" pitchFamily="2" charset="2"/>
              <a:buChar char="§"/>
            </a:pPr>
            <a:r>
              <a:rPr lang="en-US" sz="1800" b="0"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lupus anticoagulant ~ 10% to 20%</a:t>
            </a:r>
          </a:p>
          <a:p>
            <a:pPr lvl="1">
              <a:buFont typeface="Wingdings" pitchFamily="2" charset="2"/>
              <a:buChar char="§"/>
            </a:pPr>
            <a:r>
              <a:rPr lang="en-US" sz="1800" b="0" kern="1200">
                <a:ln w="9525" cap="flat" cmpd="sng" algn="ctr">
                  <a:noFill/>
                  <a:prstDash val="solid"/>
                  <a:round/>
                  <a:headEnd type="none" w="med" len="med"/>
                  <a:tailEnd type="none" w="med" len="med"/>
                </a:ln>
                <a:solidFill>
                  <a:srgbClr val="CCCCFF"/>
                </a:solidFill>
                <a:latin typeface="Calibri" pitchFamily="34" charset="0"/>
                <a:ea typeface="Arial"/>
                <a:cs typeface="Calibri" pitchFamily="34" charset="0"/>
                <a:sym typeface="Wingdings"/>
              </a:rPr>
              <a:t>protein C, protein S, and antithrombin III deficiencies: ~ 5%</a:t>
            </a:r>
            <a:endParaRPr lang="en-US" sz="1800" b="0" kern="1200">
              <a:latin typeface="Calibri" pitchFamily="34" charset="0"/>
              <a:cs typeface="Calibri"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noChangeArrowheads="1"/>
          </p:cNvSpPr>
          <p:nvPr>
            <p:ph type="title" idx="4294967295"/>
            <p:custDataLst>
              <p:tags r:id="rId1"/>
            </p:custDataLst>
          </p:nvPr>
        </p:nvSpPr>
        <p:spPr>
          <a:xfrm>
            <a:off x="0" y="76200"/>
            <a:ext cx="2743200" cy="1066800"/>
          </a:xfrm>
          <a:ln/>
        </p:spPr>
        <p:txBody>
          <a:bodyPr/>
          <a:lstStyle/>
          <a:p>
            <a:r>
              <a:rPr lang="en-US" sz="2800" smtClean="0">
                <a:solidFill>
                  <a:srgbClr val="FFC000"/>
                </a:solidFill>
                <a:latin typeface="Calibri" pitchFamily="34" charset="0"/>
                <a:cs typeface="Calibri" pitchFamily="34" charset="0"/>
              </a:rPr>
              <a:t>PATHOGENESIS</a:t>
            </a:r>
          </a:p>
        </p:txBody>
      </p:sp>
      <p:sp>
        <p:nvSpPr>
          <p:cNvPr id="70659" name="Content Placeholder 2"/>
          <p:cNvSpPr>
            <a:spLocks noGrp="1" noChangeArrowheads="1"/>
          </p:cNvSpPr>
          <p:nvPr>
            <p:ph idx="4294967295"/>
            <p:custDataLst>
              <p:tags r:id="rId2"/>
            </p:custDataLst>
          </p:nvPr>
        </p:nvSpPr>
        <p:spPr>
          <a:xfrm>
            <a:off x="2209800" y="381000"/>
            <a:ext cx="6934200" cy="6324600"/>
          </a:xfrm>
          <a:ln/>
        </p:spPr>
        <p:txBody>
          <a:bodyPr/>
          <a:lstStyle/>
          <a:p>
            <a:pPr marL="0" indent="0">
              <a:buFontTx/>
              <a:buNone/>
            </a:pPr>
            <a:r>
              <a:rPr lang="en-US" sz="2000" b="0" smtClean="0">
                <a:latin typeface="Calibri" pitchFamily="34" charset="0"/>
                <a:cs typeface="Calibri" pitchFamily="34" charset="0"/>
              </a:rPr>
              <a:t>             Pulmonary embolism (either single or recurrent)</a:t>
            </a:r>
          </a:p>
          <a:p>
            <a:pPr marL="0" indent="0">
              <a:buFontTx/>
              <a:buNone/>
            </a:pPr>
            <a:endParaRPr lang="en-US" sz="2000" b="0" smtClean="0">
              <a:latin typeface="Calibri" pitchFamily="34" charset="0"/>
              <a:cs typeface="Calibri" pitchFamily="34" charset="0"/>
            </a:endParaRPr>
          </a:p>
          <a:p>
            <a:pPr marL="0" indent="0">
              <a:buFontTx/>
              <a:buNone/>
            </a:pPr>
            <a:r>
              <a:rPr lang="en-US" sz="2000" b="0" smtClean="0">
                <a:latin typeface="Calibri" pitchFamily="34" charset="0"/>
                <a:cs typeface="Calibri" pitchFamily="34" charset="0"/>
              </a:rPr>
              <a:t>                   Thromboemboli fail to resolve adequately</a:t>
            </a:r>
          </a:p>
          <a:p>
            <a:pPr marL="0" indent="0">
              <a:buFontTx/>
              <a:buNone/>
            </a:pPr>
            <a:endParaRPr lang="en-US" sz="2000" b="0" smtClean="0">
              <a:latin typeface="Calibri" pitchFamily="34" charset="0"/>
              <a:cs typeface="Calibri" pitchFamily="34" charset="0"/>
            </a:endParaRPr>
          </a:p>
          <a:p>
            <a:pPr marL="0" indent="0">
              <a:buFontTx/>
              <a:buNone/>
            </a:pPr>
            <a:r>
              <a:rPr lang="en-US" sz="2000" b="0" smtClean="0">
                <a:latin typeface="Calibri" pitchFamily="34" charset="0"/>
                <a:cs typeface="Calibri" pitchFamily="34" charset="0"/>
              </a:rPr>
              <a:t>            Undergo organization and incomplete recanalization</a:t>
            </a:r>
          </a:p>
          <a:p>
            <a:pPr marL="0" indent="0">
              <a:buFontTx/>
              <a:buNone/>
            </a:pPr>
            <a:r>
              <a:rPr lang="en-US" sz="2000" b="0" smtClean="0">
                <a:latin typeface="Calibri" pitchFamily="34" charset="0"/>
                <a:cs typeface="Calibri" pitchFamily="34" charset="0"/>
              </a:rPr>
              <a:t> </a:t>
            </a:r>
          </a:p>
          <a:p>
            <a:pPr marL="0" indent="0">
              <a:buFontTx/>
              <a:buNone/>
            </a:pPr>
            <a:r>
              <a:rPr lang="en-US" sz="2000" b="0" smtClean="0">
                <a:latin typeface="Calibri" pitchFamily="34" charset="0"/>
                <a:cs typeface="Calibri" pitchFamily="34" charset="0"/>
              </a:rPr>
              <a:t>                            Incorporated into the vascular wall</a:t>
            </a:r>
          </a:p>
          <a:p>
            <a:pPr marL="0" indent="0">
              <a:buFontTx/>
              <a:buNone/>
            </a:pPr>
            <a:r>
              <a:rPr lang="en-US" sz="2000" b="0" smtClean="0">
                <a:latin typeface="Calibri" pitchFamily="34" charset="0"/>
                <a:cs typeface="Calibri" pitchFamily="34" charset="0"/>
              </a:rPr>
              <a:t>                    (subsegmental, segmental, and lobar vessels)</a:t>
            </a:r>
          </a:p>
          <a:p>
            <a:pPr marL="0" indent="0">
              <a:buFontTx/>
              <a:buNone/>
            </a:pPr>
            <a:endParaRPr lang="en-US" sz="2000" b="0" smtClean="0">
              <a:latin typeface="Calibri" pitchFamily="34" charset="0"/>
              <a:cs typeface="Calibri" pitchFamily="34" charset="0"/>
            </a:endParaRPr>
          </a:p>
          <a:p>
            <a:pPr marL="0" indent="0">
              <a:buFontTx/>
              <a:buNone/>
            </a:pPr>
            <a:r>
              <a:rPr lang="en-US" sz="2000" b="0" smtClean="0">
                <a:latin typeface="Calibri" pitchFamily="34" charset="0"/>
                <a:cs typeface="Calibri" pitchFamily="34" charset="0"/>
              </a:rPr>
              <a:t>             Slowly progressive vascular obstruction including distal</a:t>
            </a:r>
          </a:p>
          <a:p>
            <a:pPr marL="0" indent="0">
              <a:buFontTx/>
              <a:buNone/>
            </a:pPr>
            <a:r>
              <a:rPr lang="en-US" sz="2000" b="0" smtClean="0">
                <a:latin typeface="Calibri" pitchFamily="34" charset="0"/>
                <a:cs typeface="Calibri" pitchFamily="34" charset="0"/>
              </a:rPr>
              <a:t>        pulmonary vasculopathy of both occluded and nonoccluded</a:t>
            </a:r>
          </a:p>
          <a:p>
            <a:pPr marL="0" indent="0">
              <a:buFontTx/>
              <a:buNone/>
            </a:pPr>
            <a:r>
              <a:rPr lang="en-US" sz="2000" b="0" smtClean="0">
                <a:latin typeface="Calibri" pitchFamily="34" charset="0"/>
                <a:cs typeface="Calibri" pitchFamily="34" charset="0"/>
              </a:rPr>
              <a:t>         pulmonary vasculature characterized by lesions considered</a:t>
            </a:r>
          </a:p>
          <a:p>
            <a:pPr marL="0" indent="0">
              <a:buFontTx/>
              <a:buNone/>
            </a:pPr>
            <a:r>
              <a:rPr lang="en-US" sz="2000" b="0" smtClean="0">
                <a:latin typeface="Calibri" pitchFamily="34" charset="0"/>
                <a:cs typeface="Calibri" pitchFamily="34" charset="0"/>
              </a:rPr>
              <a:t>                      typical for IPAH, including plexiform lesions.</a:t>
            </a:r>
          </a:p>
          <a:p>
            <a:pPr marL="0" indent="0">
              <a:buFontTx/>
              <a:buNone/>
            </a:pPr>
            <a:endParaRPr lang="en-US" sz="2000" b="0" smtClean="0">
              <a:latin typeface="Calibri" pitchFamily="34" charset="0"/>
              <a:cs typeface="Calibri" pitchFamily="34" charset="0"/>
            </a:endParaRPr>
          </a:p>
          <a:p>
            <a:pPr marL="0" indent="0">
              <a:buFontTx/>
              <a:buNone/>
            </a:pPr>
            <a:r>
              <a:rPr lang="en-US" sz="2000" b="0" smtClean="0">
                <a:latin typeface="Calibri" pitchFamily="34" charset="0"/>
                <a:cs typeface="Calibri" pitchFamily="34" charset="0"/>
              </a:rPr>
              <a:t>                                                      </a:t>
            </a:r>
          </a:p>
          <a:p>
            <a:pPr marL="0" indent="0">
              <a:buFontTx/>
              <a:buNone/>
            </a:pPr>
            <a:r>
              <a:rPr lang="en-US" sz="2000" b="0" smtClean="0">
                <a:latin typeface="Calibri" pitchFamily="34" charset="0"/>
                <a:cs typeface="Calibri" pitchFamily="34" charset="0"/>
              </a:rPr>
              <a:t>                                                CTEPH</a:t>
            </a:r>
          </a:p>
        </p:txBody>
      </p:sp>
      <p:sp>
        <p:nvSpPr>
          <p:cNvPr id="4" name="Down Arrow 3"/>
          <p:cNvSpPr/>
          <p:nvPr>
            <p:custDataLst>
              <p:tags r:id="rId3"/>
            </p:custDataLst>
          </p:nvPr>
        </p:nvSpPr>
        <p:spPr>
          <a:xfrm>
            <a:off x="5181600" y="762000"/>
            <a:ext cx="76200" cy="381000"/>
          </a:xfrm>
          <a:prstGeom prst="downArrow">
            <a:avLst/>
          </a:prstGeom>
          <a:solidFill>
            <a:srgbClr val="00CC99"/>
          </a:solidFill>
          <a:ln w="25400" cap="flat" cmpd="sng" algn="ctr">
            <a:solidFill>
              <a:srgbClr val="FFC000"/>
            </a:solidFill>
            <a:prstDash val="solid"/>
            <a:round/>
            <a:headEnd type="none" w="med" len="med"/>
            <a:tailEnd type="none" w="med" len="med"/>
          </a:ln>
        </p:spPr>
        <p:txBody>
          <a:bodyPr anchor="ctr"/>
          <a:lstStyle/>
          <a:p>
            <a:pPr algn="ctr" fontAlgn="auto"/>
            <a:endParaRPr lang="en-US"/>
          </a:p>
        </p:txBody>
      </p:sp>
      <p:sp>
        <p:nvSpPr>
          <p:cNvPr id="5" name="Down Arrow 4"/>
          <p:cNvSpPr/>
          <p:nvPr>
            <p:custDataLst>
              <p:tags r:id="rId4"/>
            </p:custDataLst>
          </p:nvPr>
        </p:nvSpPr>
        <p:spPr>
          <a:xfrm>
            <a:off x="5181600" y="1524000"/>
            <a:ext cx="76200" cy="381000"/>
          </a:xfrm>
          <a:prstGeom prst="downArrow">
            <a:avLst/>
          </a:prstGeom>
          <a:solidFill>
            <a:srgbClr val="00CC99"/>
          </a:solidFill>
          <a:ln w="25400" cap="flat" cmpd="sng" algn="ctr">
            <a:solidFill>
              <a:srgbClr val="FFC000"/>
            </a:solidFill>
            <a:prstDash val="solid"/>
            <a:round/>
            <a:headEnd type="none" w="med" len="med"/>
            <a:tailEnd type="none" w="med" len="med"/>
          </a:ln>
        </p:spPr>
        <p:txBody>
          <a:bodyPr anchor="ctr"/>
          <a:lstStyle/>
          <a:p>
            <a:pPr algn="ctr" fontAlgn="auto"/>
            <a:endParaRPr lang="en-US"/>
          </a:p>
        </p:txBody>
      </p:sp>
      <p:sp>
        <p:nvSpPr>
          <p:cNvPr id="6" name="Down Arrow 5"/>
          <p:cNvSpPr/>
          <p:nvPr>
            <p:custDataLst>
              <p:tags r:id="rId5"/>
            </p:custDataLst>
          </p:nvPr>
        </p:nvSpPr>
        <p:spPr>
          <a:xfrm>
            <a:off x="5181600" y="2209800"/>
            <a:ext cx="76200" cy="381000"/>
          </a:xfrm>
          <a:prstGeom prst="downArrow">
            <a:avLst/>
          </a:prstGeom>
          <a:solidFill>
            <a:srgbClr val="00CC99"/>
          </a:solidFill>
          <a:ln w="25400" cap="flat" cmpd="sng" algn="ctr">
            <a:solidFill>
              <a:srgbClr val="FFC000"/>
            </a:solidFill>
            <a:prstDash val="solid"/>
            <a:round/>
            <a:headEnd type="none" w="med" len="med"/>
            <a:tailEnd type="none" w="med" len="med"/>
          </a:ln>
        </p:spPr>
        <p:txBody>
          <a:bodyPr anchor="ctr"/>
          <a:lstStyle/>
          <a:p>
            <a:pPr algn="ctr" fontAlgn="auto"/>
            <a:endParaRPr lang="en-US"/>
          </a:p>
        </p:txBody>
      </p:sp>
      <p:sp>
        <p:nvSpPr>
          <p:cNvPr id="7" name="Down Arrow 6"/>
          <p:cNvSpPr/>
          <p:nvPr>
            <p:custDataLst>
              <p:tags r:id="rId6"/>
            </p:custDataLst>
          </p:nvPr>
        </p:nvSpPr>
        <p:spPr>
          <a:xfrm>
            <a:off x="5181600" y="3352800"/>
            <a:ext cx="76200" cy="381000"/>
          </a:xfrm>
          <a:prstGeom prst="downArrow">
            <a:avLst/>
          </a:prstGeom>
          <a:solidFill>
            <a:srgbClr val="00CC99"/>
          </a:solidFill>
          <a:ln w="25400" cap="flat" cmpd="sng" algn="ctr">
            <a:solidFill>
              <a:srgbClr val="FFC000"/>
            </a:solidFill>
            <a:prstDash val="solid"/>
            <a:round/>
            <a:headEnd type="none" w="med" len="med"/>
            <a:tailEnd type="none" w="med" len="med"/>
          </a:ln>
        </p:spPr>
        <p:txBody>
          <a:bodyPr anchor="ctr"/>
          <a:lstStyle/>
          <a:p>
            <a:pPr algn="ctr" fontAlgn="auto"/>
            <a:endParaRPr lang="en-US"/>
          </a:p>
        </p:txBody>
      </p:sp>
      <p:sp>
        <p:nvSpPr>
          <p:cNvPr id="8" name="Down Arrow 7"/>
          <p:cNvSpPr/>
          <p:nvPr>
            <p:custDataLst>
              <p:tags r:id="rId7"/>
            </p:custDataLst>
          </p:nvPr>
        </p:nvSpPr>
        <p:spPr>
          <a:xfrm>
            <a:off x="5181600" y="5181600"/>
            <a:ext cx="76200" cy="685800"/>
          </a:xfrm>
          <a:prstGeom prst="downArrow">
            <a:avLst/>
          </a:prstGeom>
          <a:solidFill>
            <a:srgbClr val="00CC99"/>
          </a:solidFill>
          <a:ln w="25400" cap="flat" cmpd="sng" algn="ctr">
            <a:solidFill>
              <a:srgbClr val="FFC000"/>
            </a:solidFill>
            <a:prstDash val="solid"/>
            <a:round/>
            <a:headEnd type="none" w="med" len="med"/>
            <a:tailEnd type="none" w="med" len="med"/>
          </a:ln>
        </p:spPr>
        <p:txBody>
          <a:bodyPr anchor="ctr"/>
          <a:lstStyle/>
          <a:p>
            <a:pPr algn="ctr" fontAlgn="auto"/>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noChangeArrowheads="1"/>
          </p:cNvSpPr>
          <p:nvPr>
            <p:ph type="title" idx="4294967295"/>
            <p:custDataLst>
              <p:tags r:id="rId1"/>
            </p:custDataLst>
          </p:nvPr>
        </p:nvSpPr>
        <p:spPr>
          <a:xfrm>
            <a:off x="0" y="381000"/>
            <a:ext cx="7772400" cy="914400"/>
          </a:xfrm>
          <a:ln/>
        </p:spPr>
        <p:txBody>
          <a:bodyPr/>
          <a:lstStyle/>
          <a:p>
            <a:r>
              <a:rPr lang="en-US" sz="2800" smtClean="0">
                <a:solidFill>
                  <a:srgbClr val="FFC000"/>
                </a:solidFill>
                <a:latin typeface="Calibri" pitchFamily="34" charset="0"/>
                <a:cs typeface="Calibri" pitchFamily="34" charset="0"/>
              </a:rPr>
              <a:t>Pulmonary Arterial Hypertension Associated with Schistosomiasis</a:t>
            </a:r>
          </a:p>
        </p:txBody>
      </p:sp>
      <p:sp>
        <p:nvSpPr>
          <p:cNvPr id="3" name="Content Placeholder 2"/>
          <p:cNvSpPr>
            <a:spLocks noGrp="1"/>
          </p:cNvSpPr>
          <p:nvPr>
            <p:ph idx="4294967295"/>
            <p:custDataLst>
              <p:tags r:id="rId2"/>
            </p:custDataLst>
          </p:nvPr>
        </p:nvSpPr>
        <p:spPr>
          <a:xfrm>
            <a:off x="685800" y="1600200"/>
            <a:ext cx="8458200" cy="4114800"/>
          </a:xfrm>
          <a:prstGeom prst="rect">
            <a:avLst/>
          </a:prstGeom>
          <a:ln cap="flat" algn="ctr">
            <a:round/>
            <a:headEnd type="none" w="med" len="med"/>
            <a:tailEnd type="none" w="med" len="med"/>
          </a:ln>
        </p:spPr>
        <p:txBody>
          <a:bodyPr/>
          <a:lstStyle/>
          <a:p>
            <a:r>
              <a:rPr lang="en-US" sz="2400" b="0" kern="1200">
                <a:ln w="9525" cap="flat" cmpd="sng" algn="ctr">
                  <a:noFill/>
                  <a:prstDash val="solid"/>
                  <a:round/>
                  <a:headEnd type="none" w="med" len="med"/>
                  <a:tailEnd type="none" w="med" len="med"/>
                </a:ln>
                <a:solidFill>
                  <a:srgbClr val="CCCCFF"/>
                </a:solidFill>
                <a:latin typeface="Calibri" pitchFamily="34" charset="0"/>
                <a:sym typeface="Wingdings"/>
              </a:rPr>
              <a:t>Occurs in endemic areas for schistosomiasis.</a:t>
            </a:r>
          </a:p>
          <a:p>
            <a:endParaRPr lang="en-US" sz="2400" b="0" kern="1200">
              <a:latin typeface="Calibri" pitchFamily="34" charset="0"/>
            </a:endParaRPr>
          </a:p>
          <a:p>
            <a:r>
              <a:rPr lang="en-US" sz="2400" b="0" kern="1200">
                <a:ln w="9525" cap="flat" cmpd="sng" algn="ctr">
                  <a:noFill/>
                  <a:prstDash val="solid"/>
                  <a:round/>
                  <a:headEnd type="none" w="med" len="med"/>
                  <a:tailEnd type="none" w="med" len="med"/>
                </a:ln>
                <a:solidFill>
                  <a:srgbClr val="CCCCFF"/>
                </a:solidFill>
                <a:latin typeface="Calibri" pitchFamily="34" charset="0"/>
                <a:sym typeface="Wingdings"/>
              </a:rPr>
              <a:t>10% of pts with schistosomiasis develop portal hypertension and only 10% of these i.e. 1% of total will have develop PAH.</a:t>
            </a:r>
          </a:p>
          <a:p>
            <a:endParaRPr lang="en-US" sz="2400" b="0" kern="1200">
              <a:latin typeface="Calibri" pitchFamily="34" charset="0"/>
            </a:endParaRPr>
          </a:p>
          <a:p>
            <a:r>
              <a:rPr lang="en-US" sz="2400" b="0" kern="1200">
                <a:ln w="9525" cap="flat" cmpd="sng" algn="ctr">
                  <a:noFill/>
                  <a:prstDash val="solid"/>
                  <a:round/>
                  <a:headEnd type="none" w="med" len="med"/>
                  <a:tailEnd type="none" w="med" len="med"/>
                </a:ln>
                <a:solidFill>
                  <a:srgbClr val="CCCCFF"/>
                </a:solidFill>
                <a:latin typeface="Calibri" pitchFamily="34" charset="0"/>
                <a:sym typeface="Wingdings"/>
              </a:rPr>
              <a:t>Mechanism: </a:t>
            </a:r>
            <a:r>
              <a:rPr lang="en-US" sz="2400" b="0" kern="1200" baseline="30000">
                <a:ln w="9525" cap="flat" cmpd="sng" algn="ctr">
                  <a:noFill/>
                  <a:prstDash val="solid"/>
                  <a:round/>
                  <a:headEnd type="none" w="med" len="med"/>
                  <a:tailEnd type="none" w="med" len="med"/>
                </a:ln>
                <a:solidFill>
                  <a:srgbClr val="CCCCFF"/>
                </a:solidFill>
                <a:latin typeface="Calibri" pitchFamily="34" charset="0"/>
                <a:sym typeface="Wingdings"/>
              </a:rPr>
              <a:t>1</a:t>
            </a:r>
          </a:p>
          <a:p>
            <a:pPr>
              <a:buFontTx/>
              <a:buNone/>
            </a:pPr>
            <a:r>
              <a:rPr lang="en-US" sz="2400" b="0" kern="1200">
                <a:ln w="9525" cap="flat" cmpd="sng" algn="ctr">
                  <a:noFill/>
                  <a:prstDash val="solid"/>
                  <a:round/>
                  <a:headEnd type="none" w="med" len="med"/>
                  <a:tailEnd type="none" w="med" len="med"/>
                </a:ln>
                <a:solidFill>
                  <a:srgbClr val="CCCCFF"/>
                </a:solidFill>
                <a:latin typeface="Calibri" pitchFamily="34" charset="0"/>
                <a:sym typeface="Wingdings"/>
              </a:rPr>
              <a:t>              </a:t>
            </a:r>
            <a:r>
              <a:rPr lang="en-US" sz="2000" b="0" i="1" kern="1200">
                <a:ln w="9525" cap="flat" cmpd="sng" algn="ctr">
                  <a:noFill/>
                  <a:prstDash val="solid"/>
                  <a:round/>
                  <a:headEnd type="none" w="med" len="med"/>
                  <a:tailEnd type="none" w="med" len="med"/>
                </a:ln>
                <a:solidFill>
                  <a:srgbClr val="CCCCFF"/>
                </a:solidFill>
                <a:latin typeface="Calibri" pitchFamily="34" charset="0"/>
                <a:sym typeface="Wingdings"/>
              </a:rPr>
              <a:t>Chronic infection → ova embolize to the lungs → induce formation of delayed hypersensitivity granulomas → extensive lung vascular remodeling, fibrosis and PAH.</a:t>
            </a:r>
            <a:endParaRPr lang="en-US" sz="2000" b="0" i="1" kern="1200">
              <a:latin typeface="Calibri"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noChangeArrowheads="1"/>
          </p:cNvSpPr>
          <p:nvPr>
            <p:ph type="title" idx="4294967295"/>
            <p:custDataLst>
              <p:tags r:id="rId1"/>
            </p:custDataLst>
          </p:nvPr>
        </p:nvSpPr>
        <p:spPr>
          <a:xfrm>
            <a:off x="0" y="381000"/>
            <a:ext cx="8686800" cy="990600"/>
          </a:xfrm>
          <a:ln/>
        </p:spPr>
        <p:txBody>
          <a:bodyPr/>
          <a:lstStyle/>
          <a:p>
            <a:r>
              <a:rPr lang="en-US" sz="2800" smtClean="0">
                <a:solidFill>
                  <a:srgbClr val="FFC000"/>
                </a:solidFill>
                <a:latin typeface="Calibri" pitchFamily="34" charset="0"/>
                <a:cs typeface="Calibri" pitchFamily="34" charset="0"/>
              </a:rPr>
              <a:t>Pulmonary Arterial Hypertension Associated with Sickle Cell Disease and other Hemoglobinopathies</a:t>
            </a:r>
            <a:br>
              <a:rPr lang="en-US" sz="2800" smtClean="0">
                <a:solidFill>
                  <a:srgbClr val="FFC000"/>
                </a:solidFill>
                <a:latin typeface="Calibri" pitchFamily="34" charset="0"/>
                <a:cs typeface="Calibri" pitchFamily="34" charset="0"/>
              </a:rPr>
            </a:br>
            <a:endParaRPr lang="en-US" sz="2800" smtClean="0">
              <a:solidFill>
                <a:srgbClr val="FFC000"/>
              </a:solidFill>
              <a:latin typeface="Calibri" pitchFamily="34" charset="0"/>
              <a:cs typeface="Calibri" pitchFamily="34" charset="0"/>
            </a:endParaRPr>
          </a:p>
        </p:txBody>
      </p:sp>
      <p:sp>
        <p:nvSpPr>
          <p:cNvPr id="3" name="Content Placeholder 2"/>
          <p:cNvSpPr>
            <a:spLocks noGrp="1"/>
          </p:cNvSpPr>
          <p:nvPr>
            <p:ph idx="4294967295"/>
            <p:custDataLst>
              <p:tags r:id="rId2"/>
            </p:custDataLst>
          </p:nvPr>
        </p:nvSpPr>
        <p:spPr>
          <a:xfrm>
            <a:off x="0" y="1447800"/>
            <a:ext cx="8915400" cy="5257800"/>
          </a:xfrm>
          <a:prstGeom prst="rect">
            <a:avLst/>
          </a:prstGeom>
          <a:ln cap="flat" algn="ctr">
            <a:round/>
            <a:headEnd type="none" w="med" len="med"/>
            <a:tailEnd type="none" w="med" len="med"/>
          </a:ln>
        </p:spPr>
        <p:txBody>
          <a:bodyPr/>
          <a:lstStyle/>
          <a:p>
            <a:r>
              <a:rPr lang="en-US" sz="2000" b="0" kern="1200">
                <a:ln w="9525" cap="flat" cmpd="sng" algn="ctr">
                  <a:noFill/>
                  <a:prstDash val="solid"/>
                  <a:round/>
                  <a:headEnd type="none" w="med" len="med"/>
                  <a:tailEnd type="none" w="med" len="med"/>
                </a:ln>
                <a:solidFill>
                  <a:srgbClr val="CCCCFF"/>
                </a:solidFill>
                <a:latin typeface="Calibri" pitchFamily="34" charset="0"/>
                <a:sym typeface="Wingdings"/>
              </a:rPr>
              <a:t>Increasingly recognized with a prevalence </a:t>
            </a:r>
            <a:r>
              <a:rPr lang="en-US" sz="1800" b="0" kern="1200">
                <a:ln w="9525" cap="flat" cmpd="sng" algn="ctr">
                  <a:noFill/>
                  <a:prstDash val="solid"/>
                  <a:round/>
                  <a:headEnd type="none" w="med" len="med"/>
                  <a:tailEnd type="none" w="med" len="med"/>
                </a:ln>
                <a:solidFill>
                  <a:srgbClr val="CCCCFF"/>
                </a:solidFill>
                <a:latin typeface="Calibri" pitchFamily="34" charset="0"/>
                <a:sym typeface="Wingdings"/>
              </a:rPr>
              <a:t>&lt;10 % </a:t>
            </a:r>
            <a:r>
              <a:rPr lang="en-US" sz="1800" b="0" kern="1200" baseline="30000">
                <a:ln w="9525" cap="flat" cmpd="sng" algn="ctr">
                  <a:noFill/>
                  <a:prstDash val="solid"/>
                  <a:round/>
                  <a:headEnd type="none" w="med" len="med"/>
                  <a:tailEnd type="none" w="med" len="med"/>
                </a:ln>
                <a:solidFill>
                  <a:srgbClr val="CCCCFF"/>
                </a:solidFill>
                <a:latin typeface="Calibri" pitchFamily="34" charset="0"/>
                <a:sym typeface="Wingdings"/>
              </a:rPr>
              <a:t>1</a:t>
            </a:r>
          </a:p>
          <a:p>
            <a:endParaRPr lang="en-US" sz="2000" b="0" kern="1200">
              <a:latin typeface="Calibri" pitchFamily="34" charset="0"/>
            </a:endParaRPr>
          </a:p>
          <a:p>
            <a:r>
              <a:rPr lang="en-US" sz="2000" b="0" kern="1200">
                <a:ln w="9525" cap="flat" cmpd="sng" algn="ctr">
                  <a:noFill/>
                  <a:prstDash val="solid"/>
                  <a:round/>
                  <a:headEnd type="none" w="med" len="med"/>
                  <a:tailEnd type="none" w="med" len="med"/>
                </a:ln>
                <a:solidFill>
                  <a:srgbClr val="CCCCFF"/>
                </a:solidFill>
                <a:latin typeface="Calibri" pitchFamily="34" charset="0"/>
                <a:sym typeface="Wingdings"/>
              </a:rPr>
              <a:t>Histopathology is similar to PAH with different hemodynamic parameters (PAP &amp; PVR are often lower and CO is high).</a:t>
            </a:r>
          </a:p>
          <a:p>
            <a:endParaRPr lang="en-US" sz="2000" b="0" kern="1200">
              <a:latin typeface="Calibri" pitchFamily="34" charset="0"/>
            </a:endParaRPr>
          </a:p>
          <a:p>
            <a:r>
              <a:rPr lang="en-US" sz="2000" b="0" kern="1200">
                <a:ln w="9525" cap="flat" cmpd="sng" algn="ctr">
                  <a:noFill/>
                  <a:prstDash val="solid"/>
                  <a:round/>
                  <a:headEnd type="none" w="med" len="med"/>
                  <a:tailEnd type="none" w="med" len="med"/>
                </a:ln>
                <a:solidFill>
                  <a:srgbClr val="CCCCFF"/>
                </a:solidFill>
                <a:latin typeface="Calibri" pitchFamily="34" charset="0"/>
                <a:sym typeface="Wingdings"/>
              </a:rPr>
              <a:t>Other Hb pathy</a:t>
            </a:r>
            <a:r>
              <a:rPr lang="en-US" sz="2000" b="0" kern="1200" baseline="30000">
                <a:ln w="9525" cap="flat" cmpd="sng" algn="ctr">
                  <a:noFill/>
                  <a:prstDash val="solid"/>
                  <a:round/>
                  <a:headEnd type="none" w="med" len="med"/>
                  <a:tailEnd type="none" w="med" len="med"/>
                </a:ln>
                <a:solidFill>
                  <a:srgbClr val="CCCCFF"/>
                </a:solidFill>
                <a:latin typeface="Calibri" pitchFamily="34" charset="0"/>
                <a:sym typeface="Wingdings"/>
              </a:rPr>
              <a:t>2</a:t>
            </a:r>
            <a:r>
              <a:rPr lang="en-US" sz="2000" b="0" kern="1200">
                <a:ln w="9525" cap="flat" cmpd="sng" algn="ctr">
                  <a:noFill/>
                  <a:prstDash val="solid"/>
                  <a:round/>
                  <a:headEnd type="none" w="med" len="med"/>
                  <a:tailEnd type="none" w="med" len="med"/>
                </a:ln>
                <a:solidFill>
                  <a:srgbClr val="CCCCFF"/>
                </a:solidFill>
                <a:latin typeface="Calibri" pitchFamily="34" charset="0"/>
                <a:sym typeface="Wingdings"/>
              </a:rPr>
              <a:t> associated with PAH are</a:t>
            </a:r>
          </a:p>
          <a:p>
            <a:pPr lvl="1">
              <a:buFont typeface="Wingdings" pitchFamily="2" charset="2"/>
              <a:buChar char="Ø"/>
            </a:pPr>
            <a:r>
              <a:rPr lang="en-US" sz="1800" b="0" kern="1200">
                <a:ln w="9525" cap="flat" cmpd="sng" algn="ctr">
                  <a:noFill/>
                  <a:prstDash val="solid"/>
                  <a:round/>
                  <a:headEnd type="none" w="med" len="med"/>
                  <a:tailEnd type="none" w="med" len="med"/>
                </a:ln>
                <a:solidFill>
                  <a:srgbClr val="CCCCFF"/>
                </a:solidFill>
                <a:latin typeface="Calibri" pitchFamily="34" charset="0"/>
                <a:ea typeface="Arial"/>
                <a:cs typeface="Arial"/>
                <a:sym typeface="Wingdings"/>
              </a:rPr>
              <a:t>Homozygous beta-thalassemia and </a:t>
            </a:r>
          </a:p>
          <a:p>
            <a:pPr lvl="1">
              <a:buFont typeface="Wingdings" pitchFamily="2" charset="2"/>
              <a:buChar char="Ø"/>
            </a:pPr>
            <a:r>
              <a:rPr lang="en-US" sz="1800" b="0" kern="1200">
                <a:ln w="9525" cap="flat" cmpd="sng" algn="ctr">
                  <a:noFill/>
                  <a:prstDash val="solid"/>
                  <a:round/>
                  <a:headEnd type="none" w="med" len="med"/>
                  <a:tailEnd type="none" w="med" len="med"/>
                </a:ln>
                <a:solidFill>
                  <a:srgbClr val="CCCCFF"/>
                </a:solidFill>
                <a:latin typeface="Calibri" pitchFamily="34" charset="0"/>
                <a:ea typeface="Arial"/>
                <a:cs typeface="Arial"/>
                <a:sym typeface="Wingdings"/>
              </a:rPr>
              <a:t>Hereditary spherocytosis</a:t>
            </a:r>
          </a:p>
          <a:p>
            <a:pPr lvl="1">
              <a:buFont typeface="Wingdings" pitchFamily="2" charset="2"/>
              <a:buChar char="Ø"/>
            </a:pPr>
            <a:endParaRPr lang="en-US" sz="1800" b="0" kern="1200">
              <a:latin typeface="Calibri" pitchFamily="34" charset="0"/>
            </a:endParaRPr>
          </a:p>
          <a:p>
            <a:pPr marL="400050" lvl="1" indent="0">
              <a:buFontTx/>
              <a:buNone/>
            </a:pPr>
            <a:r>
              <a:rPr lang="en-US" sz="1800" b="0" i="1" kern="1200">
                <a:ln w="9525" cap="flat" cmpd="sng" algn="ctr">
                  <a:noFill/>
                  <a:prstDash val="solid"/>
                  <a:round/>
                  <a:headEnd type="none" w="med" len="med"/>
                  <a:tailEnd type="none" w="med" len="med"/>
                </a:ln>
                <a:solidFill>
                  <a:srgbClr val="92D050"/>
                </a:solidFill>
                <a:latin typeface="Calibri" pitchFamily="34" charset="0"/>
                <a:ea typeface="Arial"/>
                <a:cs typeface="Calibri" pitchFamily="34" charset="0"/>
                <a:sym typeface="Wingdings"/>
              </a:rPr>
              <a:t>Whether the PH is the cause of the increased mortality or is a surrogate marker remains unclear; however, the 2-year mortality rate in these patients is approx 50%.</a:t>
            </a:r>
            <a:r>
              <a:rPr lang="en-US" sz="1800" b="0" i="1" kern="1200" baseline="30000">
                <a:ln w="9525" cap="flat" cmpd="sng" algn="ctr">
                  <a:noFill/>
                  <a:prstDash val="solid"/>
                  <a:round/>
                  <a:headEnd type="none" w="med" len="med"/>
                  <a:tailEnd type="none" w="med" len="med"/>
                </a:ln>
                <a:solidFill>
                  <a:srgbClr val="FFFFFF"/>
                </a:solidFill>
                <a:latin typeface="Calibri" pitchFamily="34" charset="0"/>
                <a:ea typeface="Arial"/>
                <a:cs typeface="Calibri" pitchFamily="34" charset="0"/>
                <a:sym typeface="Wingdings"/>
              </a:rPr>
              <a:t>3</a:t>
            </a:r>
            <a:endParaRPr lang="en-US" sz="1800" b="0" i="1" kern="1200" baseline="30000">
              <a:solidFill>
                <a:schemeClr val="bg1"/>
              </a:solidFill>
              <a:latin typeface="Calibri" pitchFamily="34" charset="0"/>
              <a:cs typeface="Calibri" pitchFamily="34" charset="0"/>
            </a:endParaRPr>
          </a:p>
        </p:txBody>
      </p:sp>
      <p:sp>
        <p:nvSpPr>
          <p:cNvPr id="4" name="TextBox 3"/>
          <p:cNvSpPr txBox="1"/>
          <p:nvPr>
            <p:custDataLst>
              <p:tags r:id="rId3"/>
            </p:custDataLst>
          </p:nvPr>
        </p:nvSpPr>
        <p:spPr>
          <a:xfrm>
            <a:off x="4495800" y="5791200"/>
            <a:ext cx="4343400" cy="830263"/>
          </a:xfrm>
          <a:prstGeom prst="rect">
            <a:avLst/>
          </a:prstGeom>
          <a:noFill/>
          <a:ln w="9525" cap="flat" cmpd="sng" algn="ctr">
            <a:noFill/>
            <a:prstDash val="solid"/>
            <a:round/>
            <a:headEnd type="none" w="med" len="med"/>
            <a:tailEnd type="none" w="med" len="med"/>
          </a:ln>
        </p:spPr>
        <p:txBody>
          <a:bodyPr>
            <a:spAutoFit/>
          </a:bodyPr>
          <a:lstStyle/>
          <a:p>
            <a:pPr marL="342900" indent="-342900" fontAlgn="auto">
              <a:buFontTx/>
              <a:buAutoNum type="arabicPeriod"/>
            </a:pPr>
            <a:r>
              <a:rPr lang="en-US" sz="1600" i="1">
                <a:ln w="9525" cap="flat" cmpd="sng" algn="ctr">
                  <a:noFill/>
                  <a:prstDash val="solid"/>
                  <a:round/>
                  <a:headEnd type="none" w="med" len="med"/>
                  <a:tailEnd type="none" w="med" len="med"/>
                </a:ln>
                <a:solidFill>
                  <a:srgbClr val="FFFFFF"/>
                </a:solidFill>
                <a:latin typeface="Calibri" pitchFamily="34" charset="0"/>
                <a:ea typeface="Arial"/>
                <a:cs typeface="Arial"/>
                <a:sym typeface="Wingdings"/>
              </a:rPr>
              <a:t>Am J Respir Crit Care Med. 2007;175:1272–9</a:t>
            </a:r>
          </a:p>
          <a:p>
            <a:pPr marL="342900" indent="-342900" fontAlgn="auto">
              <a:buFontTx/>
              <a:buAutoNum type="arabicPeriod"/>
            </a:pPr>
            <a:r>
              <a:rPr lang="en-US" sz="1600" i="1">
                <a:ln w="9525" cap="flat" cmpd="sng" algn="ctr">
                  <a:noFill/>
                  <a:prstDash val="solid"/>
                  <a:round/>
                  <a:headEnd type="none" w="med" len="med"/>
                  <a:tailEnd type="none" w="med" len="med"/>
                </a:ln>
                <a:solidFill>
                  <a:srgbClr val="FFFFFF"/>
                </a:solidFill>
                <a:latin typeface="Calibri" pitchFamily="34" charset="0"/>
                <a:ea typeface="Arial"/>
                <a:cs typeface="Arial"/>
                <a:sym typeface="Wingdings"/>
              </a:rPr>
              <a:t>Blood. 2001;97:3411–6</a:t>
            </a:r>
          </a:p>
          <a:p>
            <a:pPr marL="342900" indent="-342900" fontAlgn="auto">
              <a:buFontTx/>
              <a:buAutoNum type="arabicPeriod"/>
            </a:pPr>
            <a:r>
              <a:rPr lang="en-US" sz="1600" i="1">
                <a:ln w="9525" cap="flat" cmpd="sng" algn="ctr">
                  <a:noFill/>
                  <a:prstDash val="solid"/>
                  <a:round/>
                  <a:headEnd type="none" w="med" len="med"/>
                  <a:tailEnd type="none" w="med" len="med"/>
                </a:ln>
                <a:solidFill>
                  <a:srgbClr val="FFFFFF"/>
                </a:solidFill>
                <a:latin typeface="Calibri" pitchFamily="34" charset="0"/>
                <a:ea typeface="Arial"/>
                <a:cs typeface="Arial"/>
                <a:sym typeface="Wingdings"/>
              </a:rPr>
              <a:t>N Engl J Med. 2004;350:886–95.</a:t>
            </a:r>
            <a:endParaRPr lang="en-US" sz="1600" i="1">
              <a:solidFill>
                <a:schemeClr val="bg1"/>
              </a:solidFill>
              <a:latin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noChangeArrowheads="1"/>
          </p:cNvSpPr>
          <p:nvPr>
            <p:ph type="title" idx="4294967295"/>
            <p:custDataLst>
              <p:tags r:id="rId1"/>
            </p:custDataLst>
          </p:nvPr>
        </p:nvSpPr>
        <p:spPr>
          <a:xfrm>
            <a:off x="0" y="609600"/>
            <a:ext cx="7772400" cy="1143000"/>
          </a:xfrm>
          <a:ln/>
        </p:spPr>
        <p:txBody>
          <a:bodyPr/>
          <a:lstStyle/>
          <a:p>
            <a:r>
              <a:rPr lang="en-US" sz="3200" smtClean="0">
                <a:solidFill>
                  <a:srgbClr val="FFC000"/>
                </a:solidFill>
                <a:latin typeface="Calibri" pitchFamily="34" charset="0"/>
              </a:rPr>
              <a:t>WHO </a:t>
            </a:r>
            <a:r>
              <a:rPr lang="en-US" sz="3200" b="0" smtClean="0">
                <a:solidFill>
                  <a:srgbClr val="FFC000"/>
                </a:solidFill>
                <a:latin typeface="Calibri" pitchFamily="34" charset="0"/>
              </a:rPr>
              <a:t>Geneva, Switzerland 1973</a:t>
            </a:r>
            <a:endParaRPr lang="en-US" sz="3200" smtClean="0">
              <a:solidFill>
                <a:srgbClr val="FFC000"/>
              </a:solidFill>
              <a:latin typeface="Calibri" pitchFamily="34" charset="0"/>
            </a:endParaRPr>
          </a:p>
        </p:txBody>
      </p:sp>
      <p:sp>
        <p:nvSpPr>
          <p:cNvPr id="3" name="Content Placeholder 2"/>
          <p:cNvSpPr>
            <a:spLocks noGrp="1"/>
          </p:cNvSpPr>
          <p:nvPr>
            <p:ph idx="4294967295"/>
            <p:custDataLst>
              <p:tags r:id="rId2"/>
            </p:custDataLst>
          </p:nvPr>
        </p:nvSpPr>
        <p:spPr>
          <a:xfrm>
            <a:off x="0" y="1981200"/>
            <a:ext cx="7772400" cy="4114800"/>
          </a:xfrm>
          <a:prstGeom prst="rect">
            <a:avLst/>
          </a:prstGeom>
          <a:ln cap="flat" algn="ctr">
            <a:round/>
            <a:headEnd type="none" w="med" len="med"/>
            <a:tailEnd type="none" w="med" len="med"/>
          </a:ln>
        </p:spPr>
        <p:txBody>
          <a:bodyPr/>
          <a:lstStyle/>
          <a:p>
            <a:r>
              <a:rPr lang="en-US" sz="2400" b="0" kern="1200" dirty="0">
                <a:ln w="9525" cap="flat" cmpd="sng" algn="ctr">
                  <a:noFill/>
                  <a:prstDash val="solid"/>
                  <a:round/>
                  <a:headEnd type="none" w="med" len="med"/>
                  <a:tailEnd type="none" w="med" len="med"/>
                </a:ln>
                <a:solidFill>
                  <a:srgbClr val="CCCCFF"/>
                </a:solidFill>
                <a:latin typeface="Calibri" pitchFamily="34" charset="0"/>
                <a:sym typeface="Wingdings"/>
              </a:rPr>
              <a:t>In 1973  WHO was  first to attempted the classification of pulmonary hypertension into two categories.</a:t>
            </a:r>
          </a:p>
          <a:p>
            <a:endParaRPr lang="en-US" sz="2400" b="0" kern="1200" dirty="0"/>
          </a:p>
          <a:p>
            <a:pPr>
              <a:buFontTx/>
              <a:buNone/>
            </a:pPr>
            <a:r>
              <a:rPr lang="en-US" sz="2400" b="0" kern="1200" dirty="0">
                <a:ln w="9525" cap="flat" cmpd="sng" algn="ctr">
                  <a:noFill/>
                  <a:prstDash val="solid"/>
                  <a:round/>
                  <a:headEnd type="none" w="med" len="med"/>
                  <a:tailEnd type="none" w="med" len="med"/>
                </a:ln>
                <a:solidFill>
                  <a:srgbClr val="FFFF00"/>
                </a:solidFill>
                <a:latin typeface="Calibri" pitchFamily="34" charset="0"/>
                <a:sym typeface="Wingdings"/>
              </a:rPr>
              <a:t>   1. Primary PH </a:t>
            </a:r>
            <a:r>
              <a:rPr lang="en-US" sz="2400" b="0" i="1" kern="1200" dirty="0">
                <a:ln w="9525" cap="flat" cmpd="sng" algn="ctr">
                  <a:noFill/>
                  <a:prstDash val="solid"/>
                  <a:round/>
                  <a:headEnd type="none" w="med" len="med"/>
                  <a:tailEnd type="none" w="med" len="med"/>
                </a:ln>
                <a:solidFill>
                  <a:srgbClr val="CCCCFF"/>
                </a:solidFill>
                <a:latin typeface="Calibri" pitchFamily="34" charset="0"/>
                <a:sym typeface="Wingdings"/>
              </a:rPr>
              <a:t>(</a:t>
            </a:r>
            <a:r>
              <a:rPr lang="en-US" sz="2400" b="0" i="1" kern="1200" dirty="0" err="1">
                <a:ln w="9525" cap="flat" cmpd="sng" algn="ctr">
                  <a:noFill/>
                  <a:prstDash val="solid"/>
                  <a:round/>
                  <a:headEnd type="none" w="med" len="med"/>
                  <a:tailEnd type="none" w="med" len="med"/>
                </a:ln>
                <a:solidFill>
                  <a:srgbClr val="CCCCFF"/>
                </a:solidFill>
                <a:latin typeface="Calibri" pitchFamily="34" charset="0"/>
                <a:sym typeface="Wingdings"/>
              </a:rPr>
              <a:t>Histopathological</a:t>
            </a:r>
            <a:r>
              <a:rPr lang="en-US" sz="2400" b="0" i="1" kern="1200" dirty="0">
                <a:ln w="9525" cap="flat" cmpd="sng" algn="ctr">
                  <a:noFill/>
                  <a:prstDash val="solid"/>
                  <a:round/>
                  <a:headEnd type="none" w="med" len="med"/>
                  <a:tailEnd type="none" w="med" len="med"/>
                </a:ln>
                <a:solidFill>
                  <a:srgbClr val="CCCCFF"/>
                </a:solidFill>
                <a:latin typeface="Calibri" pitchFamily="34" charset="0"/>
                <a:sym typeface="Wingdings"/>
              </a:rPr>
              <a:t> pattern)</a:t>
            </a:r>
          </a:p>
          <a:p>
            <a:pPr marL="857250" lvl="1" indent="-400050">
              <a:buFont typeface="Verdana Ref"/>
              <a:buAutoNum type="romanUcPeriod"/>
            </a:pPr>
            <a:r>
              <a:rPr lang="en-US" sz="2000" b="0" i="1" kern="1200" dirty="0">
                <a:ln w="9525" cap="flat" cmpd="sng" algn="ctr">
                  <a:noFill/>
                  <a:prstDash val="solid"/>
                  <a:round/>
                  <a:headEnd type="none" w="med" len="med"/>
                  <a:tailEnd type="none" w="med" len="med"/>
                </a:ln>
                <a:solidFill>
                  <a:srgbClr val="CCCCFF"/>
                </a:solidFill>
                <a:ea typeface="Arial"/>
                <a:cs typeface="Arial"/>
                <a:sym typeface="Wingdings"/>
              </a:rPr>
              <a:t>Arterial </a:t>
            </a:r>
            <a:r>
              <a:rPr lang="en-US" sz="2000" b="0" i="1" kern="1200" dirty="0" err="1">
                <a:ln w="9525" cap="flat" cmpd="sng" algn="ctr">
                  <a:noFill/>
                  <a:prstDash val="solid"/>
                  <a:round/>
                  <a:headEnd type="none" w="med" len="med"/>
                  <a:tailEnd type="none" w="med" len="med"/>
                </a:ln>
                <a:solidFill>
                  <a:srgbClr val="CCCCFF"/>
                </a:solidFill>
                <a:ea typeface="Arial"/>
                <a:cs typeface="Arial"/>
                <a:sym typeface="Wingdings"/>
              </a:rPr>
              <a:t>plexiform</a:t>
            </a:r>
            <a:endParaRPr lang="en-US" sz="2000" b="0" i="1" kern="1200" dirty="0"/>
          </a:p>
          <a:p>
            <a:pPr marL="857250" lvl="1" indent="-400050">
              <a:buFont typeface="Verdana Ref"/>
              <a:buAutoNum type="romanUcPeriod"/>
            </a:pPr>
            <a:r>
              <a:rPr lang="en-US" sz="2000" b="0" i="1" kern="1200" dirty="0" err="1">
                <a:ln w="9525" cap="flat" cmpd="sng" algn="ctr">
                  <a:noFill/>
                  <a:prstDash val="solid"/>
                  <a:round/>
                  <a:headEnd type="none" w="med" len="med"/>
                  <a:tailEnd type="none" w="med" len="med"/>
                </a:ln>
                <a:solidFill>
                  <a:srgbClr val="CCCCFF"/>
                </a:solidFill>
                <a:ea typeface="Arial"/>
                <a:cs typeface="Arial"/>
                <a:sym typeface="Wingdings"/>
              </a:rPr>
              <a:t>Veno</a:t>
            </a:r>
            <a:r>
              <a:rPr lang="en-US" sz="2000" b="0" i="1" kern="1200" dirty="0">
                <a:ln w="9525" cap="flat" cmpd="sng" algn="ctr">
                  <a:noFill/>
                  <a:prstDash val="solid"/>
                  <a:round/>
                  <a:headEnd type="none" w="med" len="med"/>
                  <a:tailEnd type="none" w="med" len="med"/>
                </a:ln>
                <a:solidFill>
                  <a:srgbClr val="CCCCFF"/>
                </a:solidFill>
                <a:ea typeface="Arial"/>
                <a:cs typeface="Arial"/>
                <a:sym typeface="Wingdings"/>
              </a:rPr>
              <a:t>-occlusive and</a:t>
            </a:r>
          </a:p>
          <a:p>
            <a:pPr marL="857250" lvl="1" indent="-400050">
              <a:buFont typeface="Verdana Ref"/>
              <a:buAutoNum type="romanUcPeriod"/>
            </a:pPr>
            <a:r>
              <a:rPr lang="en-US" sz="2000" b="0" i="1" kern="1200" dirty="0" err="1">
                <a:ln w="9525" cap="flat" cmpd="sng" algn="ctr">
                  <a:noFill/>
                  <a:prstDash val="solid"/>
                  <a:round/>
                  <a:headEnd type="none" w="med" len="med"/>
                  <a:tailEnd type="none" w="med" len="med"/>
                </a:ln>
                <a:solidFill>
                  <a:srgbClr val="CCCCFF"/>
                </a:solidFill>
                <a:ea typeface="Arial"/>
                <a:cs typeface="Arial"/>
                <a:sym typeface="Wingdings"/>
              </a:rPr>
              <a:t>Thromboembolic</a:t>
            </a:r>
            <a:endParaRPr lang="en-US" sz="2000" b="0" i="1" kern="1200" dirty="0"/>
          </a:p>
          <a:p>
            <a:pPr marL="857250" lvl="1" indent="-400050">
              <a:buFont typeface="Verdana Ref"/>
              <a:buAutoNum type="romanUcPeriod"/>
            </a:pPr>
            <a:endParaRPr lang="en-US" b="0" kern="1200" dirty="0"/>
          </a:p>
          <a:p>
            <a:pPr>
              <a:buFontTx/>
              <a:buNone/>
            </a:pPr>
            <a:r>
              <a:rPr lang="en-US" sz="2400" b="0" kern="1200" dirty="0">
                <a:ln w="9525" cap="flat" cmpd="sng" algn="ctr">
                  <a:noFill/>
                  <a:prstDash val="solid"/>
                  <a:round/>
                  <a:headEnd type="none" w="med" len="med"/>
                  <a:tailEnd type="none" w="med" len="med"/>
                </a:ln>
                <a:solidFill>
                  <a:srgbClr val="FFFF00"/>
                </a:solidFill>
                <a:latin typeface="Calibri" pitchFamily="34" charset="0"/>
                <a:sym typeface="Wingdings"/>
              </a:rPr>
              <a:t>    2. Secondary PH</a:t>
            </a:r>
            <a:endParaRPr lang="en-US" sz="2400" b="0" kern="1200" dirty="0">
              <a:solidFill>
                <a:srgbClr val="FFFF00"/>
              </a:solidFill>
              <a:latin typeface="Calibri" pitchFamily="34" charset="0"/>
            </a:endParaRPr>
          </a:p>
        </p:txBody>
      </p:sp>
      <p:pic>
        <p:nvPicPr>
          <p:cNvPr id="11269" name="Picture 5" descr="C:\Users\user\Desktop\New folder (3)\simposio-1.jpeg"/>
          <p:cNvPicPr>
            <a:picLocks noChangeAspect="1" noChangeArrowheads="1"/>
          </p:cNvPicPr>
          <p:nvPr/>
        </p:nvPicPr>
        <p:blipFill>
          <a:blip r:embed="rId4"/>
          <a:srcRect/>
          <a:stretch>
            <a:fillRect/>
          </a:stretch>
        </p:blipFill>
        <p:spPr bwMode="auto">
          <a:xfrm>
            <a:off x="5572132" y="2928934"/>
            <a:ext cx="3571868" cy="3929066"/>
          </a:xfrm>
          <a:prstGeom prst="rect">
            <a:avLst/>
          </a:prstGeom>
          <a:noFill/>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ontent Placeholder 2"/>
          <p:cNvSpPr>
            <a:spLocks noGrp="1" noChangeArrowheads="1"/>
          </p:cNvSpPr>
          <p:nvPr>
            <p:ph idx="4294967295"/>
            <p:custDataLst>
              <p:tags r:id="rId1"/>
            </p:custDataLst>
          </p:nvPr>
        </p:nvSpPr>
        <p:spPr>
          <a:xfrm>
            <a:off x="0" y="381000"/>
            <a:ext cx="7772400" cy="4114800"/>
          </a:xfrm>
          <a:ln/>
        </p:spPr>
        <p:txBody>
          <a:bodyPr/>
          <a:lstStyle/>
          <a:p>
            <a:r>
              <a:rPr lang="en-US" sz="2800" b="0" smtClean="0">
                <a:solidFill>
                  <a:srgbClr val="FFFF00"/>
                </a:solidFill>
                <a:latin typeface="Calibri" pitchFamily="34" charset="0"/>
              </a:rPr>
              <a:t>Pathobiology:</a:t>
            </a:r>
            <a:r>
              <a:rPr lang="en-US" sz="2400" b="0" smtClean="0">
                <a:solidFill>
                  <a:srgbClr val="CCCCFF"/>
                </a:solidFill>
                <a:latin typeface="Calibri" pitchFamily="34" charset="0"/>
              </a:rPr>
              <a:t> </a:t>
            </a:r>
            <a:r>
              <a:rPr lang="en-US" sz="2400" b="0" i="1" smtClean="0">
                <a:solidFill>
                  <a:srgbClr val="CCCCFF"/>
                </a:solidFill>
                <a:latin typeface="Calibri" pitchFamily="34" charset="0"/>
              </a:rPr>
              <a:t>likely multifactorial</a:t>
            </a:r>
          </a:p>
          <a:p>
            <a:pPr lvl="1">
              <a:buFont typeface="Wingdings" charset="2"/>
              <a:buChar char="Ø"/>
            </a:pPr>
            <a:r>
              <a:rPr lang="en-US" sz="2000" b="0" smtClean="0">
                <a:solidFill>
                  <a:srgbClr val="CCCCFF"/>
                </a:solidFill>
                <a:latin typeface="Calibri" pitchFamily="34" charset="0"/>
              </a:rPr>
              <a:t>Hemolysis-induced endothelial dysfunction and subsequent dysregulation of arginine metabolism and reduced NO bioavailability</a:t>
            </a:r>
            <a:r>
              <a:rPr lang="en-US" sz="2000" b="0" baseline="30000" smtClean="0">
                <a:solidFill>
                  <a:srgbClr val="CCCCFF"/>
                </a:solidFill>
                <a:latin typeface="Calibri" pitchFamily="34" charset="0"/>
              </a:rPr>
              <a:t>1</a:t>
            </a:r>
          </a:p>
          <a:p>
            <a:pPr lvl="1">
              <a:buFont typeface="Wingdings" charset="2"/>
              <a:buChar char="Ø"/>
            </a:pPr>
            <a:r>
              <a:rPr lang="en-US" sz="2000" b="0" smtClean="0">
                <a:solidFill>
                  <a:srgbClr val="CCCCFF"/>
                </a:solidFill>
                <a:latin typeface="Calibri" pitchFamily="34" charset="0"/>
              </a:rPr>
              <a:t>Pulmonary parenchymal and vascular injury from acute chest syndrome</a:t>
            </a:r>
          </a:p>
          <a:p>
            <a:pPr lvl="1">
              <a:buFont typeface="Wingdings" charset="2"/>
              <a:buChar char="Ø"/>
            </a:pPr>
            <a:r>
              <a:rPr lang="en-US" sz="2000" b="0" smtClean="0">
                <a:solidFill>
                  <a:srgbClr val="CCCCFF"/>
                </a:solidFill>
                <a:latin typeface="Calibri" pitchFamily="34" charset="0"/>
              </a:rPr>
              <a:t>Increased oxidant burden</a:t>
            </a:r>
          </a:p>
          <a:p>
            <a:pPr lvl="1">
              <a:buFont typeface="Wingdings" charset="2"/>
              <a:buChar char="Ø"/>
            </a:pPr>
            <a:r>
              <a:rPr lang="en-US" sz="2000" b="0" smtClean="0">
                <a:solidFill>
                  <a:srgbClr val="CCCCFF"/>
                </a:solidFill>
                <a:latin typeface="Calibri" pitchFamily="34" charset="0"/>
              </a:rPr>
              <a:t>Impaired LV diastolic function </a:t>
            </a:r>
          </a:p>
          <a:p>
            <a:endParaRPr lang="en-US" sz="2400" smtClean="0">
              <a:latin typeface="Calibri" pitchFamily="34" charset="0"/>
              <a:cs typeface="Calibri" pitchFamily="34" charset="0"/>
            </a:endParaRPr>
          </a:p>
        </p:txBody>
      </p:sp>
      <p:pic>
        <p:nvPicPr>
          <p:cNvPr id="80899" name="Picture 3"/>
          <p:cNvPicPr>
            <a:picLocks noChangeAspect="1" noChangeArrowheads="1"/>
          </p:cNvPicPr>
          <p:nvPr>
            <p:custDataLst>
              <p:tags r:id="rId2"/>
            </p:custDataLst>
          </p:nvPr>
        </p:nvPicPr>
        <p:blipFill>
          <a:blip r:embed="rId4"/>
          <a:srcRect l="34793" t="43797" r="29378" b="29248"/>
          <a:stretch>
            <a:fillRect/>
          </a:stretch>
        </p:blipFill>
        <p:spPr bwMode="auto">
          <a:xfrm>
            <a:off x="3657600" y="3505200"/>
            <a:ext cx="5334000" cy="3200400"/>
          </a:xfrm>
          <a:prstGeom prst="rect">
            <a:avLst/>
          </a:prstGeom>
          <a:noFill/>
          <a:ln w="9525" algn="ctr">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noChangeArrowheads="1"/>
          </p:cNvSpPr>
          <p:nvPr>
            <p:ph type="title" idx="4294967295"/>
            <p:custDataLst>
              <p:tags r:id="rId1"/>
            </p:custDataLst>
          </p:nvPr>
        </p:nvSpPr>
        <p:spPr>
          <a:xfrm>
            <a:off x="0" y="152400"/>
            <a:ext cx="8610600" cy="762000"/>
          </a:xfrm>
          <a:ln/>
        </p:spPr>
        <p:txBody>
          <a:bodyPr/>
          <a:lstStyle/>
          <a:p>
            <a:r>
              <a:rPr lang="en-US" sz="2800" smtClean="0">
                <a:solidFill>
                  <a:srgbClr val="FFC000"/>
                </a:solidFill>
                <a:latin typeface="Calibri" pitchFamily="34" charset="0"/>
                <a:cs typeface="Calibri" pitchFamily="34" charset="0"/>
              </a:rPr>
              <a:t>Pulmonary Arterial Hypertension Associated with Pulmonary Venoocclusive Disease</a:t>
            </a:r>
          </a:p>
        </p:txBody>
      </p:sp>
      <p:sp>
        <p:nvSpPr>
          <p:cNvPr id="81923" name="Content Placeholder 2"/>
          <p:cNvSpPr>
            <a:spLocks noGrp="1" noChangeArrowheads="1"/>
          </p:cNvSpPr>
          <p:nvPr>
            <p:ph idx="4294967295"/>
            <p:custDataLst>
              <p:tags r:id="rId2"/>
            </p:custDataLst>
          </p:nvPr>
        </p:nvSpPr>
        <p:spPr>
          <a:xfrm>
            <a:off x="1143000" y="1219200"/>
            <a:ext cx="8001000" cy="5105400"/>
          </a:xfrm>
          <a:ln/>
        </p:spPr>
        <p:txBody>
          <a:bodyPr/>
          <a:lstStyle/>
          <a:p>
            <a:r>
              <a:rPr lang="en-US" sz="2400" b="0" smtClean="0">
                <a:latin typeface="Calibri" pitchFamily="34" charset="0"/>
                <a:cs typeface="Calibri" pitchFamily="34" charset="0"/>
              </a:rPr>
              <a:t>Rare form of PAH</a:t>
            </a:r>
          </a:p>
          <a:p>
            <a:r>
              <a:rPr lang="en-US" sz="2400" b="0" smtClean="0">
                <a:latin typeface="Calibri" pitchFamily="34" charset="0"/>
                <a:cs typeface="Calibri" pitchFamily="34" charset="0"/>
              </a:rPr>
              <a:t>The histopathologic diagnosis is based on the presence of obstructive eccentric fibrous intimal pads in the pulmonary veins and venules.</a:t>
            </a:r>
          </a:p>
          <a:p>
            <a:r>
              <a:rPr lang="en-US" sz="2400" b="0" smtClean="0">
                <a:latin typeface="Calibri" pitchFamily="34" charset="0"/>
                <a:cs typeface="Calibri" pitchFamily="34" charset="0"/>
              </a:rPr>
              <a:t>Other findings are</a:t>
            </a:r>
          </a:p>
          <a:p>
            <a:pPr lvl="1">
              <a:buFont typeface="Wingdings" charset="2"/>
              <a:buChar char="§"/>
            </a:pPr>
            <a:r>
              <a:rPr lang="en-US" sz="1800" b="0" i="1" smtClean="0">
                <a:latin typeface="Calibri" pitchFamily="34" charset="0"/>
                <a:cs typeface="Calibri" pitchFamily="34" charset="0"/>
              </a:rPr>
              <a:t>Pulmonary venous hypertension (increased PCWP)</a:t>
            </a:r>
          </a:p>
          <a:p>
            <a:pPr lvl="1">
              <a:buFont typeface="Wingdings" charset="2"/>
              <a:buChar char="§"/>
            </a:pPr>
            <a:r>
              <a:rPr lang="en-US" sz="1800" b="0" i="1" smtClean="0">
                <a:latin typeface="Calibri" pitchFamily="34" charset="0"/>
                <a:cs typeface="Calibri" pitchFamily="34" charset="0"/>
              </a:rPr>
              <a:t>Pulmonary hemosiderosis</a:t>
            </a:r>
          </a:p>
          <a:p>
            <a:pPr lvl="1">
              <a:buFont typeface="Wingdings" charset="2"/>
              <a:buChar char="§"/>
            </a:pPr>
            <a:r>
              <a:rPr lang="en-US" sz="1800" b="0" i="1" smtClean="0">
                <a:latin typeface="Calibri" pitchFamily="34" charset="0"/>
                <a:cs typeface="Calibri" pitchFamily="34" charset="0"/>
              </a:rPr>
              <a:t>Interstitial edema, and </a:t>
            </a:r>
          </a:p>
          <a:p>
            <a:pPr lvl="1">
              <a:buFont typeface="Wingdings" charset="2"/>
              <a:buChar char="§"/>
            </a:pPr>
            <a:r>
              <a:rPr lang="en-US" sz="1800" b="0" i="1" smtClean="0">
                <a:latin typeface="Calibri" pitchFamily="34" charset="0"/>
                <a:cs typeface="Calibri" pitchFamily="34" charset="0"/>
              </a:rPr>
              <a:t>Lymphatic dilation</a:t>
            </a:r>
          </a:p>
          <a:p>
            <a:endParaRPr lang="en-US" sz="2400" b="0" smtClean="0">
              <a:latin typeface="Calibri" pitchFamily="34" charset="0"/>
              <a:cs typeface="Calibri" pitchFamily="34" charset="0"/>
            </a:endParaRPr>
          </a:p>
          <a:p>
            <a:endParaRPr lang="en-US" sz="2400" b="0" smtClean="0">
              <a:latin typeface="Calibri" pitchFamily="34" charset="0"/>
              <a:cs typeface="Calibri" pitchFamily="3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noChangeArrowheads="1"/>
          </p:cNvSpPr>
          <p:nvPr>
            <p:ph type="title" idx="4294967295"/>
            <p:custDataLst>
              <p:tags r:id="rId1"/>
            </p:custDataLst>
          </p:nvPr>
        </p:nvSpPr>
        <p:spPr>
          <a:xfrm>
            <a:off x="0" y="457200"/>
            <a:ext cx="7772400" cy="304800"/>
          </a:xfrm>
          <a:ln/>
        </p:spPr>
        <p:txBody>
          <a:bodyPr/>
          <a:lstStyle/>
          <a:p>
            <a:r>
              <a:rPr lang="en-US" sz="2800" smtClean="0">
                <a:solidFill>
                  <a:srgbClr val="FFC000"/>
                </a:solidFill>
                <a:latin typeface="Calibri" pitchFamily="34" charset="0"/>
                <a:cs typeface="Calibri" pitchFamily="34" charset="0"/>
              </a:rPr>
              <a:t>TAKE HOME MESSAGE</a:t>
            </a:r>
          </a:p>
        </p:txBody>
      </p:sp>
      <p:sp>
        <p:nvSpPr>
          <p:cNvPr id="82947" name="Content Placeholder 2"/>
          <p:cNvSpPr>
            <a:spLocks noGrp="1" noChangeArrowheads="1"/>
          </p:cNvSpPr>
          <p:nvPr>
            <p:ph idx="4294967295"/>
            <p:custDataLst>
              <p:tags r:id="rId2"/>
            </p:custDataLst>
          </p:nvPr>
        </p:nvSpPr>
        <p:spPr>
          <a:xfrm>
            <a:off x="533400" y="1143000"/>
            <a:ext cx="8610600" cy="5257800"/>
          </a:xfrm>
          <a:ln/>
        </p:spPr>
        <p:txBody>
          <a:bodyPr/>
          <a:lstStyle/>
          <a:p>
            <a:r>
              <a:rPr lang="en-US" sz="2400" b="0" i="1" smtClean="0">
                <a:latin typeface="Calibri" pitchFamily="34" charset="0"/>
                <a:cs typeface="Calibri" pitchFamily="34" charset="0"/>
              </a:rPr>
              <a:t>Though the exact mechanism of PH is unknown, </a:t>
            </a:r>
            <a:r>
              <a:rPr lang="en-US" sz="2400" b="0" i="1" smtClean="0">
                <a:solidFill>
                  <a:srgbClr val="FFFF00"/>
                </a:solidFill>
                <a:latin typeface="Calibri" pitchFamily="34" charset="0"/>
                <a:cs typeface="Calibri" pitchFamily="34" charset="0"/>
              </a:rPr>
              <a:t>dysfunction of endothelial and PSMC </a:t>
            </a:r>
            <a:r>
              <a:rPr lang="en-US" sz="2400" b="0" i="1" smtClean="0">
                <a:latin typeface="Calibri" pitchFamily="34" charset="0"/>
                <a:cs typeface="Calibri" pitchFamily="34" charset="0"/>
              </a:rPr>
              <a:t>along with varying degree thrombosis are usually implicated.</a:t>
            </a:r>
          </a:p>
          <a:p>
            <a:r>
              <a:rPr lang="en-US" sz="2400" b="0" i="1" smtClean="0">
                <a:latin typeface="Calibri" pitchFamily="34" charset="0"/>
                <a:cs typeface="Calibri" pitchFamily="34" charset="0"/>
              </a:rPr>
              <a:t>Among genetic factors associated with PH, </a:t>
            </a:r>
            <a:r>
              <a:rPr lang="en-US" sz="2400" b="0" i="1" smtClean="0">
                <a:solidFill>
                  <a:srgbClr val="FFFF00"/>
                </a:solidFill>
                <a:latin typeface="Calibri" pitchFamily="34" charset="0"/>
                <a:cs typeface="Calibri" pitchFamily="34" charset="0"/>
              </a:rPr>
              <a:t>BMPR II </a:t>
            </a:r>
            <a:r>
              <a:rPr lang="en-US" sz="2400" b="0" i="1" smtClean="0">
                <a:latin typeface="Calibri" pitchFamily="34" charset="0"/>
                <a:cs typeface="Calibri" pitchFamily="34" charset="0"/>
              </a:rPr>
              <a:t>is most commonly associated (50-90 %).</a:t>
            </a:r>
          </a:p>
          <a:p>
            <a:r>
              <a:rPr lang="en-US" sz="2400" b="0" i="1" smtClean="0">
                <a:solidFill>
                  <a:srgbClr val="FFFF00"/>
                </a:solidFill>
                <a:latin typeface="Calibri" pitchFamily="34" charset="0"/>
                <a:cs typeface="Calibri" pitchFamily="34" charset="0"/>
              </a:rPr>
              <a:t>Most common </a:t>
            </a:r>
            <a:r>
              <a:rPr lang="en-US" sz="2400" b="0" i="1" smtClean="0">
                <a:latin typeface="Calibri" pitchFamily="34" charset="0"/>
                <a:cs typeface="Calibri" pitchFamily="34" charset="0"/>
              </a:rPr>
              <a:t>cause of PH is </a:t>
            </a:r>
            <a:r>
              <a:rPr lang="en-US" sz="2400" b="0" i="1" smtClean="0">
                <a:solidFill>
                  <a:srgbClr val="FFFF00"/>
                </a:solidFill>
                <a:latin typeface="Calibri" pitchFamily="34" charset="0"/>
                <a:cs typeface="Calibri" pitchFamily="34" charset="0"/>
              </a:rPr>
              <a:t>left sided heart diseases</a:t>
            </a:r>
            <a:r>
              <a:rPr lang="en-US" sz="2400" b="0" i="1" smtClean="0">
                <a:latin typeface="Calibri" pitchFamily="34" charset="0"/>
                <a:cs typeface="Calibri" pitchFamily="34" charset="0"/>
              </a:rPr>
              <a:t>.</a:t>
            </a:r>
          </a:p>
          <a:p>
            <a:r>
              <a:rPr lang="en-US" sz="2400" b="0" i="1" smtClean="0">
                <a:solidFill>
                  <a:srgbClr val="FFFF00"/>
                </a:solidFill>
                <a:latin typeface="Calibri" pitchFamily="34" charset="0"/>
                <a:cs typeface="Calibri" pitchFamily="34" charset="0"/>
              </a:rPr>
              <a:t>COPD associated PH is usually mild</a:t>
            </a:r>
            <a:r>
              <a:rPr lang="en-US" sz="2400" b="0" i="1" smtClean="0">
                <a:latin typeface="Calibri" pitchFamily="34" charset="0"/>
                <a:cs typeface="Calibri" pitchFamily="34" charset="0"/>
              </a:rPr>
              <a:t>, if  it is severe, other causes of PH should be ruled out first.</a:t>
            </a:r>
          </a:p>
          <a:p>
            <a:r>
              <a:rPr lang="en-US" sz="2400" b="0" i="1" smtClean="0">
                <a:latin typeface="Calibri" pitchFamily="34" charset="0"/>
                <a:cs typeface="Calibri" pitchFamily="34" charset="0"/>
              </a:rPr>
              <a:t>It is uncommon for the mean PA pressure ever to exceed 40 mm Hg in ILD/COPD patients, whereas it is </a:t>
            </a:r>
            <a:r>
              <a:rPr lang="en-US" sz="2400" b="0" i="1" smtClean="0">
                <a:solidFill>
                  <a:srgbClr val="FFFF00"/>
                </a:solidFill>
                <a:latin typeface="Calibri" pitchFamily="34" charset="0"/>
                <a:cs typeface="Calibri" pitchFamily="34" charset="0"/>
              </a:rPr>
              <a:t>unusual for the mean PA pressure to be less than 40 mm Hg in patients with IPAH</a:t>
            </a:r>
            <a:r>
              <a:rPr lang="en-US" sz="2400" b="0" i="1" smtClean="0">
                <a:latin typeface="Calibri" pitchFamily="34" charset="0"/>
                <a:cs typeface="Calibri" pitchFamily="34" charset="0"/>
              </a:rPr>
              <a:t>.</a:t>
            </a:r>
          </a:p>
          <a:p>
            <a:r>
              <a:rPr lang="en-US" sz="2400" b="0" i="1" smtClean="0">
                <a:latin typeface="Calibri" pitchFamily="34" charset="0"/>
                <a:cs typeface="Calibri" pitchFamily="34" charset="0"/>
              </a:rPr>
              <a:t>HIV associated PH is </a:t>
            </a:r>
            <a:r>
              <a:rPr lang="en-US" sz="2400" b="0" i="1" smtClean="0">
                <a:solidFill>
                  <a:srgbClr val="FFFF00"/>
                </a:solidFill>
                <a:latin typeface="Calibri" pitchFamily="34" charset="0"/>
                <a:cs typeface="Calibri" pitchFamily="34" charset="0"/>
              </a:rPr>
              <a:t>not related to level of CD4 count.</a:t>
            </a:r>
          </a:p>
          <a:p>
            <a:endParaRPr lang="en-US" sz="2400" b="0" smtClean="0">
              <a:latin typeface="Calibri" pitchFamily="34" charset="0"/>
              <a:cs typeface="Calibri" pitchFamily="34" charset="0"/>
            </a:endParaRPr>
          </a:p>
          <a:p>
            <a:endParaRPr lang="en-US" sz="2400" b="0" smtClean="0">
              <a:latin typeface="Calibri" pitchFamily="34" charset="0"/>
              <a:cs typeface="Calibri" pitchFamily="34"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questions asked</a:t>
            </a:r>
            <a:endParaRPr lang="en-IN" dirty="0"/>
          </a:p>
        </p:txBody>
      </p:sp>
      <p:sp>
        <p:nvSpPr>
          <p:cNvPr id="3" name="Content Placeholder 2"/>
          <p:cNvSpPr>
            <a:spLocks noGrp="1"/>
          </p:cNvSpPr>
          <p:nvPr>
            <p:ph idx="1"/>
          </p:nvPr>
        </p:nvSpPr>
        <p:spPr>
          <a:xfrm>
            <a:off x="0" y="2143116"/>
            <a:ext cx="9144000" cy="3983047"/>
          </a:xfrm>
        </p:spPr>
        <p:txBody>
          <a:bodyPr/>
          <a:lstStyle/>
          <a:p>
            <a:r>
              <a:rPr lang="en-US" dirty="0" smtClean="0">
                <a:solidFill>
                  <a:srgbClr val="FF0000"/>
                </a:solidFill>
              </a:rPr>
              <a:t>Pulmonary vascular resistance(Aug22)</a:t>
            </a:r>
          </a:p>
          <a:p>
            <a:endParaRPr lang="en-US" dirty="0" smtClean="0">
              <a:solidFill>
                <a:srgbClr val="FF0000"/>
              </a:solidFill>
            </a:endParaRPr>
          </a:p>
          <a:p>
            <a:r>
              <a:rPr lang="en-US" dirty="0" smtClean="0">
                <a:solidFill>
                  <a:srgbClr val="FF0000"/>
                </a:solidFill>
              </a:rPr>
              <a:t>Classification of Pulmonary Hypertension(Aug22)</a:t>
            </a:r>
          </a:p>
          <a:p>
            <a:endParaRPr lang="en-US" dirty="0" smtClean="0">
              <a:solidFill>
                <a:srgbClr val="FF0000"/>
              </a:solidFill>
            </a:endParaRPr>
          </a:p>
          <a:p>
            <a:r>
              <a:rPr lang="en-US" dirty="0" err="1" smtClean="0">
                <a:solidFill>
                  <a:srgbClr val="FF0000"/>
                </a:solidFill>
              </a:rPr>
              <a:t>Pathophysiology</a:t>
            </a:r>
            <a:r>
              <a:rPr lang="en-US" dirty="0" smtClean="0">
                <a:solidFill>
                  <a:srgbClr val="FF0000"/>
                </a:solidFill>
              </a:rPr>
              <a:t> of Pulmonary Hypertension(Jan16)</a:t>
            </a:r>
          </a:p>
          <a:p>
            <a:endParaRPr lang="en-IN"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2</a:t>
            </a:r>
            <a:endParaRPr lang="en-IN" dirty="0"/>
          </a:p>
        </p:txBody>
      </p:sp>
      <p:sp>
        <p:nvSpPr>
          <p:cNvPr id="3" name="Content Placeholder 2"/>
          <p:cNvSpPr>
            <a:spLocks noGrp="1"/>
          </p:cNvSpPr>
          <p:nvPr>
            <p:ph idx="1"/>
          </p:nvPr>
        </p:nvSpPr>
        <p:spPr/>
        <p:txBody>
          <a:bodyPr/>
          <a:lstStyle/>
          <a:p>
            <a:r>
              <a:rPr lang="en-US" dirty="0" smtClean="0"/>
              <a:t>Evaluation &amp; Management</a:t>
            </a:r>
            <a:endParaRPr lang="en-IN"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THANK YOU</a:t>
            </a:r>
            <a:endParaRPr lang="en-IN" b="1" dirty="0"/>
          </a:p>
        </p:txBody>
      </p:sp>
      <p:pic>
        <p:nvPicPr>
          <p:cNvPr id="4" name="Content Placeholder 3" descr="wphd-logo.png"/>
          <p:cNvPicPr>
            <a:picLocks noGrp="1" noChangeAspect="1"/>
          </p:cNvPicPr>
          <p:nvPr>
            <p:ph idx="1"/>
          </p:nvPr>
        </p:nvPicPr>
        <p:blipFill>
          <a:blip r:embed="rId2"/>
          <a:stretch>
            <a:fillRect/>
          </a:stretch>
        </p:blipFill>
        <p:spPr>
          <a:xfrm>
            <a:off x="609600" y="1752600"/>
            <a:ext cx="8000999" cy="42672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noChangeArrowheads="1"/>
          </p:cNvSpPr>
          <p:nvPr>
            <p:ph type="title" idx="4294967295"/>
            <p:custDataLst>
              <p:tags r:id="rId1"/>
            </p:custDataLst>
          </p:nvPr>
        </p:nvSpPr>
        <p:spPr>
          <a:xfrm>
            <a:off x="0" y="609600"/>
            <a:ext cx="7772400" cy="762000"/>
          </a:xfrm>
          <a:ln/>
        </p:spPr>
        <p:txBody>
          <a:bodyPr/>
          <a:lstStyle/>
          <a:p>
            <a:r>
              <a:rPr lang="en-US" sz="3600" b="0" smtClean="0">
                <a:solidFill>
                  <a:srgbClr val="FFC000"/>
                </a:solidFill>
                <a:latin typeface="Calibri" pitchFamily="34" charset="0"/>
              </a:rPr>
              <a:t>Evian Classification 1998</a:t>
            </a:r>
            <a:endParaRPr lang="en-US" sz="3600" smtClean="0">
              <a:solidFill>
                <a:srgbClr val="FFC000"/>
              </a:solidFill>
              <a:latin typeface="Calibri" pitchFamily="34" charset="0"/>
            </a:endParaRPr>
          </a:p>
        </p:txBody>
      </p:sp>
      <p:sp>
        <p:nvSpPr>
          <p:cNvPr id="12291" name="Content Placeholder 2"/>
          <p:cNvSpPr>
            <a:spLocks noGrp="1" noChangeArrowheads="1"/>
          </p:cNvSpPr>
          <p:nvPr>
            <p:ph idx="4294967295"/>
            <p:custDataLst>
              <p:tags r:id="rId2"/>
            </p:custDataLst>
          </p:nvPr>
        </p:nvSpPr>
        <p:spPr>
          <a:xfrm>
            <a:off x="0" y="1981200"/>
            <a:ext cx="5857884" cy="4114800"/>
          </a:xfrm>
          <a:ln/>
        </p:spPr>
        <p:txBody>
          <a:bodyPr/>
          <a:lstStyle/>
          <a:p>
            <a:r>
              <a:rPr lang="en-US" sz="2400" b="0" dirty="0" smtClean="0">
                <a:latin typeface="Calibri" pitchFamily="34" charset="0"/>
                <a:cs typeface="Calibri" pitchFamily="34" charset="0"/>
              </a:rPr>
              <a:t>Expanded prior 1973 classification from 2 groups to 5 major groups.</a:t>
            </a:r>
          </a:p>
          <a:p>
            <a:endParaRPr lang="en-US" sz="2400" b="0" dirty="0" smtClean="0">
              <a:latin typeface="Calibri" pitchFamily="34" charset="0"/>
              <a:cs typeface="Calibri" pitchFamily="34" charset="0"/>
            </a:endParaRPr>
          </a:p>
          <a:p>
            <a:r>
              <a:rPr lang="en-US" sz="2400" b="0" dirty="0" smtClean="0">
                <a:latin typeface="Calibri" pitchFamily="34" charset="0"/>
                <a:cs typeface="Calibri" pitchFamily="34" charset="0"/>
              </a:rPr>
              <a:t>Based on defining categories of PH that shared similar histopathology, clinical characteristics &amp; therapeutic options.</a:t>
            </a:r>
          </a:p>
          <a:p>
            <a:endParaRPr lang="en-US" sz="2400" b="0" dirty="0" smtClean="0">
              <a:latin typeface="Calibri" pitchFamily="34" charset="0"/>
              <a:cs typeface="Calibri" pitchFamily="34" charset="0"/>
            </a:endParaRPr>
          </a:p>
          <a:p>
            <a:endParaRPr lang="en-US" sz="2400" b="0" dirty="0" smtClean="0">
              <a:latin typeface="Calibri" pitchFamily="34" charset="0"/>
            </a:endParaRPr>
          </a:p>
        </p:txBody>
      </p:sp>
      <p:pic>
        <p:nvPicPr>
          <p:cNvPr id="12293" name="Picture 5" descr="C:\Users\user\Desktop\New folder (3)\simposio-2.jpeg"/>
          <p:cNvPicPr>
            <a:picLocks noChangeAspect="1" noChangeArrowheads="1"/>
          </p:cNvPicPr>
          <p:nvPr/>
        </p:nvPicPr>
        <p:blipFill>
          <a:blip r:embed="rId4"/>
          <a:srcRect/>
          <a:stretch>
            <a:fillRect/>
          </a:stretch>
        </p:blipFill>
        <p:spPr bwMode="auto">
          <a:xfrm>
            <a:off x="5572132" y="785794"/>
            <a:ext cx="3571868" cy="5143536"/>
          </a:xfrm>
          <a:prstGeom prst="rect">
            <a:avLst/>
          </a:prstGeom>
          <a:noFill/>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0.06.14"/>
  <p:tag name="AS_TITLE" val="Aspose.Slides for .NET 2.0"/>
  <p:tag name="AS_VERSION" val="20.6"/>
</p:tagLst>
</file>

<file path=ppt/tags/tag10.xml><?xml version="1.0" encoding="utf-8"?>
<p:tagLst xmlns:a="http://schemas.openxmlformats.org/drawingml/2006/main" xmlns:r="http://schemas.openxmlformats.org/officeDocument/2006/relationships" xmlns:p="http://schemas.openxmlformats.org/presentationml/2006/main">
  <p:tag name="AS_UNIQUEID" val="454"/>
</p:tagLst>
</file>

<file path=ppt/tags/tag100.xml><?xml version="1.0" encoding="utf-8"?>
<p:tagLst xmlns:a="http://schemas.openxmlformats.org/drawingml/2006/main" xmlns:r="http://schemas.openxmlformats.org/officeDocument/2006/relationships" xmlns:p="http://schemas.openxmlformats.org/presentationml/2006/main">
  <p:tag name="AS_UNIQUEID" val="243"/>
</p:tagLst>
</file>

<file path=ppt/tags/tag101.xml><?xml version="1.0" encoding="utf-8"?>
<p:tagLst xmlns:a="http://schemas.openxmlformats.org/drawingml/2006/main" xmlns:r="http://schemas.openxmlformats.org/officeDocument/2006/relationships" xmlns:p="http://schemas.openxmlformats.org/presentationml/2006/main">
  <p:tag name="AS_UNIQUEID" val="251"/>
</p:tagLst>
</file>

<file path=ppt/tags/tag102.xml><?xml version="1.0" encoding="utf-8"?>
<p:tagLst xmlns:a="http://schemas.openxmlformats.org/drawingml/2006/main" xmlns:r="http://schemas.openxmlformats.org/officeDocument/2006/relationships" xmlns:p="http://schemas.openxmlformats.org/presentationml/2006/main">
  <p:tag name="AS_UNIQUEID" val="252"/>
</p:tagLst>
</file>

<file path=ppt/tags/tag103.xml><?xml version="1.0" encoding="utf-8"?>
<p:tagLst xmlns:a="http://schemas.openxmlformats.org/drawingml/2006/main" xmlns:r="http://schemas.openxmlformats.org/officeDocument/2006/relationships" xmlns:p="http://schemas.openxmlformats.org/presentationml/2006/main">
  <p:tag name="AS_UNIQUEID" val="253"/>
</p:tagLst>
</file>

<file path=ppt/tags/tag104.xml><?xml version="1.0" encoding="utf-8"?>
<p:tagLst xmlns:a="http://schemas.openxmlformats.org/drawingml/2006/main" xmlns:r="http://schemas.openxmlformats.org/officeDocument/2006/relationships" xmlns:p="http://schemas.openxmlformats.org/presentationml/2006/main">
  <p:tag name="AS_UNIQUEID" val="319"/>
</p:tagLst>
</file>

<file path=ppt/tags/tag105.xml><?xml version="1.0" encoding="utf-8"?>
<p:tagLst xmlns:a="http://schemas.openxmlformats.org/drawingml/2006/main" xmlns:r="http://schemas.openxmlformats.org/officeDocument/2006/relationships" xmlns:p="http://schemas.openxmlformats.org/presentationml/2006/main">
  <p:tag name="AS_UNIQUEID" val="320"/>
</p:tagLst>
</file>

<file path=ppt/tags/tag106.xml><?xml version="1.0" encoding="utf-8"?>
<p:tagLst xmlns:a="http://schemas.openxmlformats.org/drawingml/2006/main" xmlns:r="http://schemas.openxmlformats.org/officeDocument/2006/relationships" xmlns:p="http://schemas.openxmlformats.org/presentationml/2006/main">
  <p:tag name="AS_UNIQUEID" val="321"/>
</p:tagLst>
</file>

<file path=ppt/tags/tag107.xml><?xml version="1.0" encoding="utf-8"?>
<p:tagLst xmlns:a="http://schemas.openxmlformats.org/drawingml/2006/main" xmlns:r="http://schemas.openxmlformats.org/officeDocument/2006/relationships" xmlns:p="http://schemas.openxmlformats.org/presentationml/2006/main">
  <p:tag name="AS_UNIQUEID" val="322"/>
</p:tagLst>
</file>

<file path=ppt/tags/tag108.xml><?xml version="1.0" encoding="utf-8"?>
<p:tagLst xmlns:a="http://schemas.openxmlformats.org/drawingml/2006/main" xmlns:r="http://schemas.openxmlformats.org/officeDocument/2006/relationships" xmlns:p="http://schemas.openxmlformats.org/presentationml/2006/main">
  <p:tag name="AS_UNIQUEID" val="323"/>
</p:tagLst>
</file>

<file path=ppt/tags/tag109.xml><?xml version="1.0" encoding="utf-8"?>
<p:tagLst xmlns:a="http://schemas.openxmlformats.org/drawingml/2006/main" xmlns:r="http://schemas.openxmlformats.org/officeDocument/2006/relationships" xmlns:p="http://schemas.openxmlformats.org/presentationml/2006/main">
  <p:tag name="AS_UNIQUEID" val="324"/>
</p:tagLst>
</file>

<file path=ppt/tags/tag11.xml><?xml version="1.0" encoding="utf-8"?>
<p:tagLst xmlns:a="http://schemas.openxmlformats.org/drawingml/2006/main" xmlns:r="http://schemas.openxmlformats.org/officeDocument/2006/relationships" xmlns:p="http://schemas.openxmlformats.org/presentationml/2006/main">
  <p:tag name="AS_UNIQUEID" val="116"/>
</p:tagLst>
</file>

<file path=ppt/tags/tag110.xml><?xml version="1.0" encoding="utf-8"?>
<p:tagLst xmlns:a="http://schemas.openxmlformats.org/drawingml/2006/main" xmlns:r="http://schemas.openxmlformats.org/officeDocument/2006/relationships" xmlns:p="http://schemas.openxmlformats.org/presentationml/2006/main">
  <p:tag name="AS_UNIQUEID" val="325"/>
</p:tagLst>
</file>

<file path=ppt/tags/tag111.xml><?xml version="1.0" encoding="utf-8"?>
<p:tagLst xmlns:a="http://schemas.openxmlformats.org/drawingml/2006/main" xmlns:r="http://schemas.openxmlformats.org/officeDocument/2006/relationships" xmlns:p="http://schemas.openxmlformats.org/presentationml/2006/main">
  <p:tag name="AS_UNIQUEID" val="326"/>
</p:tagLst>
</file>

<file path=ppt/tags/tag112.xml><?xml version="1.0" encoding="utf-8"?>
<p:tagLst xmlns:a="http://schemas.openxmlformats.org/drawingml/2006/main" xmlns:r="http://schemas.openxmlformats.org/officeDocument/2006/relationships" xmlns:p="http://schemas.openxmlformats.org/presentationml/2006/main">
  <p:tag name="AS_UNIQUEID" val="327"/>
</p:tagLst>
</file>

<file path=ppt/tags/tag113.xml><?xml version="1.0" encoding="utf-8"?>
<p:tagLst xmlns:a="http://schemas.openxmlformats.org/drawingml/2006/main" xmlns:r="http://schemas.openxmlformats.org/officeDocument/2006/relationships" xmlns:p="http://schemas.openxmlformats.org/presentationml/2006/main">
  <p:tag name="AS_UNIQUEID" val="328"/>
</p:tagLst>
</file>

<file path=ppt/tags/tag114.xml><?xml version="1.0" encoding="utf-8"?>
<p:tagLst xmlns:a="http://schemas.openxmlformats.org/drawingml/2006/main" xmlns:r="http://schemas.openxmlformats.org/officeDocument/2006/relationships" xmlns:p="http://schemas.openxmlformats.org/presentationml/2006/main">
  <p:tag name="AS_UNIQUEID" val="329"/>
</p:tagLst>
</file>

<file path=ppt/tags/tag115.xml><?xml version="1.0" encoding="utf-8"?>
<p:tagLst xmlns:a="http://schemas.openxmlformats.org/drawingml/2006/main" xmlns:r="http://schemas.openxmlformats.org/officeDocument/2006/relationships" xmlns:p="http://schemas.openxmlformats.org/presentationml/2006/main">
  <p:tag name="AS_UNIQUEID" val="330"/>
</p:tagLst>
</file>

<file path=ppt/tags/tag116.xml><?xml version="1.0" encoding="utf-8"?>
<p:tagLst xmlns:a="http://schemas.openxmlformats.org/drawingml/2006/main" xmlns:r="http://schemas.openxmlformats.org/officeDocument/2006/relationships" xmlns:p="http://schemas.openxmlformats.org/presentationml/2006/main">
  <p:tag name="AS_UNIQUEID" val="331"/>
</p:tagLst>
</file>

<file path=ppt/tags/tag117.xml><?xml version="1.0" encoding="utf-8"?>
<p:tagLst xmlns:a="http://schemas.openxmlformats.org/drawingml/2006/main" xmlns:r="http://schemas.openxmlformats.org/officeDocument/2006/relationships" xmlns:p="http://schemas.openxmlformats.org/presentationml/2006/main">
  <p:tag name="AS_UNIQUEID" val="332"/>
</p:tagLst>
</file>

<file path=ppt/tags/tag118.xml><?xml version="1.0" encoding="utf-8"?>
<p:tagLst xmlns:a="http://schemas.openxmlformats.org/drawingml/2006/main" xmlns:r="http://schemas.openxmlformats.org/officeDocument/2006/relationships" xmlns:p="http://schemas.openxmlformats.org/presentationml/2006/main">
  <p:tag name="AS_UNIQUEID" val="333"/>
</p:tagLst>
</file>

<file path=ppt/tags/tag119.xml><?xml version="1.0" encoding="utf-8"?>
<p:tagLst xmlns:a="http://schemas.openxmlformats.org/drawingml/2006/main" xmlns:r="http://schemas.openxmlformats.org/officeDocument/2006/relationships" xmlns:p="http://schemas.openxmlformats.org/presentationml/2006/main">
  <p:tag name="AS_UNIQUEID" val="308"/>
</p:tagLst>
</file>

<file path=ppt/tags/tag12.xml><?xml version="1.0" encoding="utf-8"?>
<p:tagLst xmlns:a="http://schemas.openxmlformats.org/drawingml/2006/main" xmlns:r="http://schemas.openxmlformats.org/officeDocument/2006/relationships" xmlns:p="http://schemas.openxmlformats.org/presentationml/2006/main">
  <p:tag name="AS_UNIQUEID" val="117"/>
</p:tagLst>
</file>

<file path=ppt/tags/tag120.xml><?xml version="1.0" encoding="utf-8"?>
<p:tagLst xmlns:a="http://schemas.openxmlformats.org/drawingml/2006/main" xmlns:r="http://schemas.openxmlformats.org/officeDocument/2006/relationships" xmlns:p="http://schemas.openxmlformats.org/presentationml/2006/main">
  <p:tag name="AS_UNIQUEID" val="309"/>
</p:tagLst>
</file>

<file path=ppt/tags/tag121.xml><?xml version="1.0" encoding="utf-8"?>
<p:tagLst xmlns:a="http://schemas.openxmlformats.org/drawingml/2006/main" xmlns:r="http://schemas.openxmlformats.org/officeDocument/2006/relationships" xmlns:p="http://schemas.openxmlformats.org/presentationml/2006/main">
  <p:tag name="AS_UNIQUEID" val="310"/>
</p:tagLst>
</file>

<file path=ppt/tags/tag122.xml><?xml version="1.0" encoding="utf-8"?>
<p:tagLst xmlns:a="http://schemas.openxmlformats.org/drawingml/2006/main" xmlns:r="http://schemas.openxmlformats.org/officeDocument/2006/relationships" xmlns:p="http://schemas.openxmlformats.org/presentationml/2006/main">
  <p:tag name="AS_UNIQUEID" val="311"/>
</p:tagLst>
</file>

<file path=ppt/tags/tag123.xml><?xml version="1.0" encoding="utf-8"?>
<p:tagLst xmlns:a="http://schemas.openxmlformats.org/drawingml/2006/main" xmlns:r="http://schemas.openxmlformats.org/officeDocument/2006/relationships" xmlns:p="http://schemas.openxmlformats.org/presentationml/2006/main">
  <p:tag name="AS_UNIQUEID" val="312"/>
</p:tagLst>
</file>

<file path=ppt/tags/tag124.xml><?xml version="1.0" encoding="utf-8"?>
<p:tagLst xmlns:a="http://schemas.openxmlformats.org/drawingml/2006/main" xmlns:r="http://schemas.openxmlformats.org/officeDocument/2006/relationships" xmlns:p="http://schemas.openxmlformats.org/presentationml/2006/main">
  <p:tag name="AS_UNIQUEID" val="313"/>
</p:tagLst>
</file>

<file path=ppt/tags/tag125.xml><?xml version="1.0" encoding="utf-8"?>
<p:tagLst xmlns:a="http://schemas.openxmlformats.org/drawingml/2006/main" xmlns:r="http://schemas.openxmlformats.org/officeDocument/2006/relationships" xmlns:p="http://schemas.openxmlformats.org/presentationml/2006/main">
  <p:tag name="AS_UNIQUEID" val="314"/>
</p:tagLst>
</file>

<file path=ppt/tags/tag126.xml><?xml version="1.0" encoding="utf-8"?>
<p:tagLst xmlns:a="http://schemas.openxmlformats.org/drawingml/2006/main" xmlns:r="http://schemas.openxmlformats.org/officeDocument/2006/relationships" xmlns:p="http://schemas.openxmlformats.org/presentationml/2006/main">
  <p:tag name="AS_UNIQUEID" val="315"/>
</p:tagLst>
</file>

<file path=ppt/tags/tag127.xml><?xml version="1.0" encoding="utf-8"?>
<p:tagLst xmlns:a="http://schemas.openxmlformats.org/drawingml/2006/main" xmlns:r="http://schemas.openxmlformats.org/officeDocument/2006/relationships" xmlns:p="http://schemas.openxmlformats.org/presentationml/2006/main">
  <p:tag name="AS_UNIQUEID" val="316"/>
</p:tagLst>
</file>

<file path=ppt/tags/tag128.xml><?xml version="1.0" encoding="utf-8"?>
<p:tagLst xmlns:a="http://schemas.openxmlformats.org/drawingml/2006/main" xmlns:r="http://schemas.openxmlformats.org/officeDocument/2006/relationships" xmlns:p="http://schemas.openxmlformats.org/presentationml/2006/main">
  <p:tag name="AS_UNIQUEID" val="317"/>
</p:tagLst>
</file>

<file path=ppt/tags/tag129.xml><?xml version="1.0" encoding="utf-8"?>
<p:tagLst xmlns:a="http://schemas.openxmlformats.org/drawingml/2006/main" xmlns:r="http://schemas.openxmlformats.org/officeDocument/2006/relationships" xmlns:p="http://schemas.openxmlformats.org/presentationml/2006/main">
  <p:tag name="AS_UNIQUEID" val="318"/>
</p:tagLst>
</file>

<file path=ppt/tags/tag13.xml><?xml version="1.0" encoding="utf-8"?>
<p:tagLst xmlns:a="http://schemas.openxmlformats.org/drawingml/2006/main" xmlns:r="http://schemas.openxmlformats.org/officeDocument/2006/relationships" xmlns:p="http://schemas.openxmlformats.org/presentationml/2006/main">
  <p:tag name="AS_UNIQUEID" val="124"/>
</p:tagLst>
</file>

<file path=ppt/tags/tag130.xml><?xml version="1.0" encoding="utf-8"?>
<p:tagLst xmlns:a="http://schemas.openxmlformats.org/drawingml/2006/main" xmlns:r="http://schemas.openxmlformats.org/officeDocument/2006/relationships" xmlns:p="http://schemas.openxmlformats.org/presentationml/2006/main">
  <p:tag name="AS_UNIQUEID" val="289"/>
</p:tagLst>
</file>

<file path=ppt/tags/tag131.xml><?xml version="1.0" encoding="utf-8"?>
<p:tagLst xmlns:a="http://schemas.openxmlformats.org/drawingml/2006/main" xmlns:r="http://schemas.openxmlformats.org/officeDocument/2006/relationships" xmlns:p="http://schemas.openxmlformats.org/presentationml/2006/main">
  <p:tag name="AS_UNIQUEID" val="290"/>
</p:tagLst>
</file>

<file path=ppt/tags/tag132.xml><?xml version="1.0" encoding="utf-8"?>
<p:tagLst xmlns:a="http://schemas.openxmlformats.org/drawingml/2006/main" xmlns:r="http://schemas.openxmlformats.org/officeDocument/2006/relationships" xmlns:p="http://schemas.openxmlformats.org/presentationml/2006/main">
  <p:tag name="AS_UNIQUEID" val="291"/>
</p:tagLst>
</file>

<file path=ppt/tags/tag133.xml><?xml version="1.0" encoding="utf-8"?>
<p:tagLst xmlns:a="http://schemas.openxmlformats.org/drawingml/2006/main" xmlns:r="http://schemas.openxmlformats.org/officeDocument/2006/relationships" xmlns:p="http://schemas.openxmlformats.org/presentationml/2006/main">
  <p:tag name="AS_UNIQUEID" val="292"/>
</p:tagLst>
</file>

<file path=ppt/tags/tag134.xml><?xml version="1.0" encoding="utf-8"?>
<p:tagLst xmlns:a="http://schemas.openxmlformats.org/drawingml/2006/main" xmlns:r="http://schemas.openxmlformats.org/officeDocument/2006/relationships" xmlns:p="http://schemas.openxmlformats.org/presentationml/2006/main">
  <p:tag name="AS_UNIQUEID" val="293"/>
</p:tagLst>
</file>

<file path=ppt/tags/tag135.xml><?xml version="1.0" encoding="utf-8"?>
<p:tagLst xmlns:a="http://schemas.openxmlformats.org/drawingml/2006/main" xmlns:r="http://schemas.openxmlformats.org/officeDocument/2006/relationships" xmlns:p="http://schemas.openxmlformats.org/presentationml/2006/main">
  <p:tag name="AS_UNIQUEID" val="294"/>
</p:tagLst>
</file>

<file path=ppt/tags/tag136.xml><?xml version="1.0" encoding="utf-8"?>
<p:tagLst xmlns:a="http://schemas.openxmlformats.org/drawingml/2006/main" xmlns:r="http://schemas.openxmlformats.org/officeDocument/2006/relationships" xmlns:p="http://schemas.openxmlformats.org/presentationml/2006/main">
  <p:tag name="AS_UNIQUEID" val="295"/>
</p:tagLst>
</file>

<file path=ppt/tags/tag137.xml><?xml version="1.0" encoding="utf-8"?>
<p:tagLst xmlns:a="http://schemas.openxmlformats.org/drawingml/2006/main" xmlns:r="http://schemas.openxmlformats.org/officeDocument/2006/relationships" xmlns:p="http://schemas.openxmlformats.org/presentationml/2006/main">
  <p:tag name="AS_UNIQUEID" val="296"/>
</p:tagLst>
</file>

<file path=ppt/tags/tag138.xml><?xml version="1.0" encoding="utf-8"?>
<p:tagLst xmlns:a="http://schemas.openxmlformats.org/drawingml/2006/main" xmlns:r="http://schemas.openxmlformats.org/officeDocument/2006/relationships" xmlns:p="http://schemas.openxmlformats.org/presentationml/2006/main">
  <p:tag name="AS_UNIQUEID" val="297"/>
</p:tagLst>
</file>

<file path=ppt/tags/tag139.xml><?xml version="1.0" encoding="utf-8"?>
<p:tagLst xmlns:a="http://schemas.openxmlformats.org/drawingml/2006/main" xmlns:r="http://schemas.openxmlformats.org/officeDocument/2006/relationships" xmlns:p="http://schemas.openxmlformats.org/presentationml/2006/main">
  <p:tag name="AS_UNIQUEID" val="298"/>
</p:tagLst>
</file>

<file path=ppt/tags/tag14.xml><?xml version="1.0" encoding="utf-8"?>
<p:tagLst xmlns:a="http://schemas.openxmlformats.org/drawingml/2006/main" xmlns:r="http://schemas.openxmlformats.org/officeDocument/2006/relationships" xmlns:p="http://schemas.openxmlformats.org/presentationml/2006/main">
  <p:tag name="AS_UNIQUEID" val="125"/>
</p:tagLst>
</file>

<file path=ppt/tags/tag140.xml><?xml version="1.0" encoding="utf-8"?>
<p:tagLst xmlns:a="http://schemas.openxmlformats.org/drawingml/2006/main" xmlns:r="http://schemas.openxmlformats.org/officeDocument/2006/relationships" xmlns:p="http://schemas.openxmlformats.org/presentationml/2006/main">
  <p:tag name="AS_UNIQUEID" val="299"/>
</p:tagLst>
</file>

<file path=ppt/tags/tag141.xml><?xml version="1.0" encoding="utf-8"?>
<p:tagLst xmlns:a="http://schemas.openxmlformats.org/drawingml/2006/main" xmlns:r="http://schemas.openxmlformats.org/officeDocument/2006/relationships" xmlns:p="http://schemas.openxmlformats.org/presentationml/2006/main">
  <p:tag name="AS_UNIQUEID" val="300"/>
</p:tagLst>
</file>

<file path=ppt/tags/tag142.xml><?xml version="1.0" encoding="utf-8"?>
<p:tagLst xmlns:a="http://schemas.openxmlformats.org/drawingml/2006/main" xmlns:r="http://schemas.openxmlformats.org/officeDocument/2006/relationships" xmlns:p="http://schemas.openxmlformats.org/presentationml/2006/main">
  <p:tag name="AS_UNIQUEID" val="301"/>
</p:tagLst>
</file>

<file path=ppt/tags/tag143.xml><?xml version="1.0" encoding="utf-8"?>
<p:tagLst xmlns:a="http://schemas.openxmlformats.org/drawingml/2006/main" xmlns:r="http://schemas.openxmlformats.org/officeDocument/2006/relationships" xmlns:p="http://schemas.openxmlformats.org/presentationml/2006/main">
  <p:tag name="AS_UNIQUEID" val="302"/>
</p:tagLst>
</file>

<file path=ppt/tags/tag144.xml><?xml version="1.0" encoding="utf-8"?>
<p:tagLst xmlns:a="http://schemas.openxmlformats.org/drawingml/2006/main" xmlns:r="http://schemas.openxmlformats.org/officeDocument/2006/relationships" xmlns:p="http://schemas.openxmlformats.org/presentationml/2006/main">
  <p:tag name="AS_UNIQUEID" val="303"/>
</p:tagLst>
</file>

<file path=ppt/tags/tag145.xml><?xml version="1.0" encoding="utf-8"?>
<p:tagLst xmlns:a="http://schemas.openxmlformats.org/drawingml/2006/main" xmlns:r="http://schemas.openxmlformats.org/officeDocument/2006/relationships" xmlns:p="http://schemas.openxmlformats.org/presentationml/2006/main">
  <p:tag name="AS_UNIQUEID" val="304"/>
</p:tagLst>
</file>

<file path=ppt/tags/tag146.xml><?xml version="1.0" encoding="utf-8"?>
<p:tagLst xmlns:a="http://schemas.openxmlformats.org/drawingml/2006/main" xmlns:r="http://schemas.openxmlformats.org/officeDocument/2006/relationships" xmlns:p="http://schemas.openxmlformats.org/presentationml/2006/main">
  <p:tag name="AS_UNIQUEID" val="305"/>
</p:tagLst>
</file>

<file path=ppt/tags/tag147.xml><?xml version="1.0" encoding="utf-8"?>
<p:tagLst xmlns:a="http://schemas.openxmlformats.org/drawingml/2006/main" xmlns:r="http://schemas.openxmlformats.org/officeDocument/2006/relationships" xmlns:p="http://schemas.openxmlformats.org/presentationml/2006/main">
  <p:tag name="AS_UNIQUEID" val="306"/>
</p:tagLst>
</file>

<file path=ppt/tags/tag148.xml><?xml version="1.0" encoding="utf-8"?>
<p:tagLst xmlns:a="http://schemas.openxmlformats.org/drawingml/2006/main" xmlns:r="http://schemas.openxmlformats.org/officeDocument/2006/relationships" xmlns:p="http://schemas.openxmlformats.org/presentationml/2006/main">
  <p:tag name="AS_UNIQUEID" val="307"/>
</p:tagLst>
</file>

<file path=ppt/tags/tag149.xml><?xml version="1.0" encoding="utf-8"?>
<p:tagLst xmlns:a="http://schemas.openxmlformats.org/drawingml/2006/main" xmlns:r="http://schemas.openxmlformats.org/officeDocument/2006/relationships" xmlns:p="http://schemas.openxmlformats.org/presentationml/2006/main">
  <p:tag name="AS_UNIQUEID" val="284"/>
</p:tagLst>
</file>

<file path=ppt/tags/tag15.xml><?xml version="1.0" encoding="utf-8"?>
<p:tagLst xmlns:a="http://schemas.openxmlformats.org/drawingml/2006/main" xmlns:r="http://schemas.openxmlformats.org/officeDocument/2006/relationships" xmlns:p="http://schemas.openxmlformats.org/presentationml/2006/main">
  <p:tag name="AS_UNIQUEID" val="126"/>
</p:tagLst>
</file>

<file path=ppt/tags/tag150.xml><?xml version="1.0" encoding="utf-8"?>
<p:tagLst xmlns:a="http://schemas.openxmlformats.org/drawingml/2006/main" xmlns:r="http://schemas.openxmlformats.org/officeDocument/2006/relationships" xmlns:p="http://schemas.openxmlformats.org/presentationml/2006/main">
  <p:tag name="AS_UNIQUEID" val="285"/>
</p:tagLst>
</file>

<file path=ppt/tags/tag151.xml><?xml version="1.0" encoding="utf-8"?>
<p:tagLst xmlns:a="http://schemas.openxmlformats.org/drawingml/2006/main" xmlns:r="http://schemas.openxmlformats.org/officeDocument/2006/relationships" xmlns:p="http://schemas.openxmlformats.org/presentationml/2006/main">
  <p:tag name="AS_UNIQUEID" val="286"/>
</p:tagLst>
</file>

<file path=ppt/tags/tag152.xml><?xml version="1.0" encoding="utf-8"?>
<p:tagLst xmlns:a="http://schemas.openxmlformats.org/drawingml/2006/main" xmlns:r="http://schemas.openxmlformats.org/officeDocument/2006/relationships" xmlns:p="http://schemas.openxmlformats.org/presentationml/2006/main">
  <p:tag name="AS_UNIQUEID" val="287"/>
</p:tagLst>
</file>

<file path=ppt/tags/tag153.xml><?xml version="1.0" encoding="utf-8"?>
<p:tagLst xmlns:a="http://schemas.openxmlformats.org/drawingml/2006/main" xmlns:r="http://schemas.openxmlformats.org/officeDocument/2006/relationships" xmlns:p="http://schemas.openxmlformats.org/presentationml/2006/main">
  <p:tag name="AS_UNIQUEID" val="288"/>
</p:tagLst>
</file>

<file path=ppt/tags/tag154.xml><?xml version="1.0" encoding="utf-8"?>
<p:tagLst xmlns:a="http://schemas.openxmlformats.org/drawingml/2006/main" xmlns:r="http://schemas.openxmlformats.org/officeDocument/2006/relationships" xmlns:p="http://schemas.openxmlformats.org/presentationml/2006/main">
  <p:tag name="AS_UNIQUEID" val="279"/>
</p:tagLst>
</file>

<file path=ppt/tags/tag155.xml><?xml version="1.0" encoding="utf-8"?>
<p:tagLst xmlns:a="http://schemas.openxmlformats.org/drawingml/2006/main" xmlns:r="http://schemas.openxmlformats.org/officeDocument/2006/relationships" xmlns:p="http://schemas.openxmlformats.org/presentationml/2006/main">
  <p:tag name="AS_UNIQUEID" val="280"/>
</p:tagLst>
</file>

<file path=ppt/tags/tag156.xml><?xml version="1.0" encoding="utf-8"?>
<p:tagLst xmlns:a="http://schemas.openxmlformats.org/drawingml/2006/main" xmlns:r="http://schemas.openxmlformats.org/officeDocument/2006/relationships" xmlns:p="http://schemas.openxmlformats.org/presentationml/2006/main">
  <p:tag name="AS_UNIQUEID" val="281"/>
</p:tagLst>
</file>

<file path=ppt/tags/tag157.xml><?xml version="1.0" encoding="utf-8"?>
<p:tagLst xmlns:a="http://schemas.openxmlformats.org/drawingml/2006/main" xmlns:r="http://schemas.openxmlformats.org/officeDocument/2006/relationships" xmlns:p="http://schemas.openxmlformats.org/presentationml/2006/main">
  <p:tag name="AS_UNIQUEID" val="282"/>
</p:tagLst>
</file>

<file path=ppt/tags/tag158.xml><?xml version="1.0" encoding="utf-8"?>
<p:tagLst xmlns:a="http://schemas.openxmlformats.org/drawingml/2006/main" xmlns:r="http://schemas.openxmlformats.org/officeDocument/2006/relationships" xmlns:p="http://schemas.openxmlformats.org/presentationml/2006/main">
  <p:tag name="AS_UNIQUEID" val="283"/>
</p:tagLst>
</file>

<file path=ppt/tags/tag159.xml><?xml version="1.0" encoding="utf-8"?>
<p:tagLst xmlns:a="http://schemas.openxmlformats.org/drawingml/2006/main" xmlns:r="http://schemas.openxmlformats.org/officeDocument/2006/relationships" xmlns:p="http://schemas.openxmlformats.org/presentationml/2006/main">
  <p:tag name="AS_UNIQUEID" val="272"/>
</p:tagLst>
</file>

<file path=ppt/tags/tag16.xml><?xml version="1.0" encoding="utf-8"?>
<p:tagLst xmlns:a="http://schemas.openxmlformats.org/drawingml/2006/main" xmlns:r="http://schemas.openxmlformats.org/officeDocument/2006/relationships" xmlns:p="http://schemas.openxmlformats.org/presentationml/2006/main">
  <p:tag name="AS_UNIQUEID" val="127"/>
</p:tagLst>
</file>

<file path=ppt/tags/tag160.xml><?xml version="1.0" encoding="utf-8"?>
<p:tagLst xmlns:a="http://schemas.openxmlformats.org/drawingml/2006/main" xmlns:r="http://schemas.openxmlformats.org/officeDocument/2006/relationships" xmlns:p="http://schemas.openxmlformats.org/presentationml/2006/main">
  <p:tag name="AS_UNIQUEID" val="273"/>
</p:tagLst>
</file>

<file path=ppt/tags/tag161.xml><?xml version="1.0" encoding="utf-8"?>
<p:tagLst xmlns:a="http://schemas.openxmlformats.org/drawingml/2006/main" xmlns:r="http://schemas.openxmlformats.org/officeDocument/2006/relationships" xmlns:p="http://schemas.openxmlformats.org/presentationml/2006/main">
  <p:tag name="AS_UNIQUEID" val="274"/>
</p:tagLst>
</file>

<file path=ppt/tags/tag162.xml><?xml version="1.0" encoding="utf-8"?>
<p:tagLst xmlns:a="http://schemas.openxmlformats.org/drawingml/2006/main" xmlns:r="http://schemas.openxmlformats.org/officeDocument/2006/relationships" xmlns:p="http://schemas.openxmlformats.org/presentationml/2006/main">
  <p:tag name="AS_UNIQUEID" val="275"/>
</p:tagLst>
</file>

<file path=ppt/tags/tag163.xml><?xml version="1.0" encoding="utf-8"?>
<p:tagLst xmlns:a="http://schemas.openxmlformats.org/drawingml/2006/main" xmlns:r="http://schemas.openxmlformats.org/officeDocument/2006/relationships" xmlns:p="http://schemas.openxmlformats.org/presentationml/2006/main">
  <p:tag name="AS_UNIQUEID" val="276"/>
</p:tagLst>
</file>

<file path=ppt/tags/tag164.xml><?xml version="1.0" encoding="utf-8"?>
<p:tagLst xmlns:a="http://schemas.openxmlformats.org/drawingml/2006/main" xmlns:r="http://schemas.openxmlformats.org/officeDocument/2006/relationships" xmlns:p="http://schemas.openxmlformats.org/presentationml/2006/main">
  <p:tag name="AS_UNIQUEID" val="277"/>
</p:tagLst>
</file>

<file path=ppt/tags/tag165.xml><?xml version="1.0" encoding="utf-8"?>
<p:tagLst xmlns:a="http://schemas.openxmlformats.org/drawingml/2006/main" xmlns:r="http://schemas.openxmlformats.org/officeDocument/2006/relationships" xmlns:p="http://schemas.openxmlformats.org/presentationml/2006/main">
  <p:tag name="AS_UNIQUEID" val="278"/>
</p:tagLst>
</file>

<file path=ppt/tags/tag166.xml><?xml version="1.0" encoding="utf-8"?>
<p:tagLst xmlns:a="http://schemas.openxmlformats.org/drawingml/2006/main" xmlns:r="http://schemas.openxmlformats.org/officeDocument/2006/relationships" xmlns:p="http://schemas.openxmlformats.org/presentationml/2006/main">
  <p:tag name="AS_UNIQUEID" val="254"/>
</p:tagLst>
</file>

<file path=ppt/tags/tag167.xml><?xml version="1.0" encoding="utf-8"?>
<p:tagLst xmlns:a="http://schemas.openxmlformats.org/drawingml/2006/main" xmlns:r="http://schemas.openxmlformats.org/officeDocument/2006/relationships" xmlns:p="http://schemas.openxmlformats.org/presentationml/2006/main">
  <p:tag name="AS_UNIQUEID" val="255"/>
</p:tagLst>
</file>

<file path=ppt/tags/tag168.xml><?xml version="1.0" encoding="utf-8"?>
<p:tagLst xmlns:a="http://schemas.openxmlformats.org/drawingml/2006/main" xmlns:r="http://schemas.openxmlformats.org/officeDocument/2006/relationships" xmlns:p="http://schemas.openxmlformats.org/presentationml/2006/main">
  <p:tag name="AS_UNIQUEID" val="256"/>
</p:tagLst>
</file>

<file path=ppt/tags/tag169.xml><?xml version="1.0" encoding="utf-8"?>
<p:tagLst xmlns:a="http://schemas.openxmlformats.org/drawingml/2006/main" xmlns:r="http://schemas.openxmlformats.org/officeDocument/2006/relationships" xmlns:p="http://schemas.openxmlformats.org/presentationml/2006/main">
  <p:tag name="AS_UNIQUEID" val="257"/>
</p:tagLst>
</file>

<file path=ppt/tags/tag17.xml><?xml version="1.0" encoding="utf-8"?>
<p:tagLst xmlns:a="http://schemas.openxmlformats.org/drawingml/2006/main" xmlns:r="http://schemas.openxmlformats.org/officeDocument/2006/relationships" xmlns:p="http://schemas.openxmlformats.org/presentationml/2006/main">
  <p:tag name="AS_UNIQUEID" val="128"/>
</p:tagLst>
</file>

<file path=ppt/tags/tag170.xml><?xml version="1.0" encoding="utf-8"?>
<p:tagLst xmlns:a="http://schemas.openxmlformats.org/drawingml/2006/main" xmlns:r="http://schemas.openxmlformats.org/officeDocument/2006/relationships" xmlns:p="http://schemas.openxmlformats.org/presentationml/2006/main">
  <p:tag name="AS_UNIQUEID" val="258"/>
</p:tagLst>
</file>

<file path=ppt/tags/tag171.xml><?xml version="1.0" encoding="utf-8"?>
<p:tagLst xmlns:a="http://schemas.openxmlformats.org/drawingml/2006/main" xmlns:r="http://schemas.openxmlformats.org/officeDocument/2006/relationships" xmlns:p="http://schemas.openxmlformats.org/presentationml/2006/main">
  <p:tag name="AS_UNIQUEID" val="259"/>
</p:tagLst>
</file>

<file path=ppt/tags/tag172.xml><?xml version="1.0" encoding="utf-8"?>
<p:tagLst xmlns:a="http://schemas.openxmlformats.org/drawingml/2006/main" xmlns:r="http://schemas.openxmlformats.org/officeDocument/2006/relationships" xmlns:p="http://schemas.openxmlformats.org/presentationml/2006/main">
  <p:tag name="AS_UNIQUEID" val="260"/>
</p:tagLst>
</file>

<file path=ppt/tags/tag173.xml><?xml version="1.0" encoding="utf-8"?>
<p:tagLst xmlns:a="http://schemas.openxmlformats.org/drawingml/2006/main" xmlns:r="http://schemas.openxmlformats.org/officeDocument/2006/relationships" xmlns:p="http://schemas.openxmlformats.org/presentationml/2006/main">
  <p:tag name="AS_UNIQUEID" val="261"/>
</p:tagLst>
</file>

<file path=ppt/tags/tag174.xml><?xml version="1.0" encoding="utf-8"?>
<p:tagLst xmlns:a="http://schemas.openxmlformats.org/drawingml/2006/main" xmlns:r="http://schemas.openxmlformats.org/officeDocument/2006/relationships" xmlns:p="http://schemas.openxmlformats.org/presentationml/2006/main">
  <p:tag name="AS_UNIQUEID" val="262"/>
</p:tagLst>
</file>

<file path=ppt/tags/tag175.xml><?xml version="1.0" encoding="utf-8"?>
<p:tagLst xmlns:a="http://schemas.openxmlformats.org/drawingml/2006/main" xmlns:r="http://schemas.openxmlformats.org/officeDocument/2006/relationships" xmlns:p="http://schemas.openxmlformats.org/presentationml/2006/main">
  <p:tag name="AS_UNIQUEID" val="263"/>
</p:tagLst>
</file>

<file path=ppt/tags/tag176.xml><?xml version="1.0" encoding="utf-8"?>
<p:tagLst xmlns:a="http://schemas.openxmlformats.org/drawingml/2006/main" xmlns:r="http://schemas.openxmlformats.org/officeDocument/2006/relationships" xmlns:p="http://schemas.openxmlformats.org/presentationml/2006/main">
  <p:tag name="AS_UNIQUEID" val="264"/>
</p:tagLst>
</file>

<file path=ppt/tags/tag177.xml><?xml version="1.0" encoding="utf-8"?>
<p:tagLst xmlns:a="http://schemas.openxmlformats.org/drawingml/2006/main" xmlns:r="http://schemas.openxmlformats.org/officeDocument/2006/relationships" xmlns:p="http://schemas.openxmlformats.org/presentationml/2006/main">
  <p:tag name="AS_UNIQUEID" val="265"/>
</p:tagLst>
</file>

<file path=ppt/tags/tag178.xml><?xml version="1.0" encoding="utf-8"?>
<p:tagLst xmlns:a="http://schemas.openxmlformats.org/drawingml/2006/main" xmlns:r="http://schemas.openxmlformats.org/officeDocument/2006/relationships" xmlns:p="http://schemas.openxmlformats.org/presentationml/2006/main">
  <p:tag name="AS_UNIQUEID" val="266"/>
</p:tagLst>
</file>

<file path=ppt/tags/tag179.xml><?xml version="1.0" encoding="utf-8"?>
<p:tagLst xmlns:a="http://schemas.openxmlformats.org/drawingml/2006/main" xmlns:r="http://schemas.openxmlformats.org/officeDocument/2006/relationships" xmlns:p="http://schemas.openxmlformats.org/presentationml/2006/main">
  <p:tag name="AS_UNIQUEID" val="267"/>
</p:tagLst>
</file>

<file path=ppt/tags/tag18.xml><?xml version="1.0" encoding="utf-8"?>
<p:tagLst xmlns:a="http://schemas.openxmlformats.org/drawingml/2006/main" xmlns:r="http://schemas.openxmlformats.org/officeDocument/2006/relationships" xmlns:p="http://schemas.openxmlformats.org/presentationml/2006/main">
  <p:tag name="AS_UNIQUEID" val="130"/>
</p:tagLst>
</file>

<file path=ppt/tags/tag180.xml><?xml version="1.0" encoding="utf-8"?>
<p:tagLst xmlns:a="http://schemas.openxmlformats.org/drawingml/2006/main" xmlns:r="http://schemas.openxmlformats.org/officeDocument/2006/relationships" xmlns:p="http://schemas.openxmlformats.org/presentationml/2006/main">
  <p:tag name="AS_UNIQUEID" val="268"/>
</p:tagLst>
</file>

<file path=ppt/tags/tag181.xml><?xml version="1.0" encoding="utf-8"?>
<p:tagLst xmlns:a="http://schemas.openxmlformats.org/drawingml/2006/main" xmlns:r="http://schemas.openxmlformats.org/officeDocument/2006/relationships" xmlns:p="http://schemas.openxmlformats.org/presentationml/2006/main">
  <p:tag name="AS_UNIQUEID" val="269"/>
</p:tagLst>
</file>

<file path=ppt/tags/tag182.xml><?xml version="1.0" encoding="utf-8"?>
<p:tagLst xmlns:a="http://schemas.openxmlformats.org/drawingml/2006/main" xmlns:r="http://schemas.openxmlformats.org/officeDocument/2006/relationships" xmlns:p="http://schemas.openxmlformats.org/presentationml/2006/main">
  <p:tag name="AS_UNIQUEID" val="270"/>
</p:tagLst>
</file>

<file path=ppt/tags/tag183.xml><?xml version="1.0" encoding="utf-8"?>
<p:tagLst xmlns:a="http://schemas.openxmlformats.org/drawingml/2006/main" xmlns:r="http://schemas.openxmlformats.org/officeDocument/2006/relationships" xmlns:p="http://schemas.openxmlformats.org/presentationml/2006/main">
  <p:tag name="AS_UNIQUEID" val="271"/>
</p:tagLst>
</file>

<file path=ppt/tags/tag184.xml><?xml version="1.0" encoding="utf-8"?>
<p:tagLst xmlns:a="http://schemas.openxmlformats.org/drawingml/2006/main" xmlns:r="http://schemas.openxmlformats.org/officeDocument/2006/relationships" xmlns:p="http://schemas.openxmlformats.org/presentationml/2006/main">
  <p:tag name="AS_UNIQUEID" val="466"/>
</p:tagLst>
</file>

<file path=ppt/tags/tag185.xml><?xml version="1.0" encoding="utf-8"?>
<p:tagLst xmlns:a="http://schemas.openxmlformats.org/drawingml/2006/main" xmlns:r="http://schemas.openxmlformats.org/officeDocument/2006/relationships" xmlns:p="http://schemas.openxmlformats.org/presentationml/2006/main">
  <p:tag name="AS_UNIQUEID" val="467"/>
</p:tagLst>
</file>

<file path=ppt/tags/tag186.xml><?xml version="1.0" encoding="utf-8"?>
<p:tagLst xmlns:a="http://schemas.openxmlformats.org/drawingml/2006/main" xmlns:r="http://schemas.openxmlformats.org/officeDocument/2006/relationships" xmlns:p="http://schemas.openxmlformats.org/presentationml/2006/main">
  <p:tag name="AS_UNIQUEID" val="334"/>
</p:tagLst>
</file>

<file path=ppt/tags/tag187.xml><?xml version="1.0" encoding="utf-8"?>
<p:tagLst xmlns:a="http://schemas.openxmlformats.org/drawingml/2006/main" xmlns:r="http://schemas.openxmlformats.org/officeDocument/2006/relationships" xmlns:p="http://schemas.openxmlformats.org/presentationml/2006/main">
  <p:tag name="AS_UNIQUEID" val="335"/>
</p:tagLst>
</file>

<file path=ppt/tags/tag188.xml><?xml version="1.0" encoding="utf-8"?>
<p:tagLst xmlns:a="http://schemas.openxmlformats.org/drawingml/2006/main" xmlns:r="http://schemas.openxmlformats.org/officeDocument/2006/relationships" xmlns:p="http://schemas.openxmlformats.org/presentationml/2006/main">
  <p:tag name="AS_UNIQUEID" val="336"/>
</p:tagLst>
</file>

<file path=ppt/tags/tag189.xml><?xml version="1.0" encoding="utf-8"?>
<p:tagLst xmlns:a="http://schemas.openxmlformats.org/drawingml/2006/main" xmlns:r="http://schemas.openxmlformats.org/officeDocument/2006/relationships" xmlns:p="http://schemas.openxmlformats.org/presentationml/2006/main">
  <p:tag name="AS_UNIQUEID" val="337"/>
</p:tagLst>
</file>

<file path=ppt/tags/tag19.xml><?xml version="1.0" encoding="utf-8"?>
<p:tagLst xmlns:a="http://schemas.openxmlformats.org/drawingml/2006/main" xmlns:r="http://schemas.openxmlformats.org/officeDocument/2006/relationships" xmlns:p="http://schemas.openxmlformats.org/presentationml/2006/main">
  <p:tag name="AS_UNIQUEID" val="131"/>
</p:tagLst>
</file>

<file path=ppt/tags/tag190.xml><?xml version="1.0" encoding="utf-8"?>
<p:tagLst xmlns:a="http://schemas.openxmlformats.org/drawingml/2006/main" xmlns:r="http://schemas.openxmlformats.org/officeDocument/2006/relationships" xmlns:p="http://schemas.openxmlformats.org/presentationml/2006/main">
  <p:tag name="AS_UNIQUEID" val="339"/>
</p:tagLst>
</file>

<file path=ppt/tags/tag191.xml><?xml version="1.0" encoding="utf-8"?>
<p:tagLst xmlns:a="http://schemas.openxmlformats.org/drawingml/2006/main" xmlns:r="http://schemas.openxmlformats.org/officeDocument/2006/relationships" xmlns:p="http://schemas.openxmlformats.org/presentationml/2006/main">
  <p:tag name="AS_UNIQUEID" val="340"/>
</p:tagLst>
</file>

<file path=ppt/tags/tag192.xml><?xml version="1.0" encoding="utf-8"?>
<p:tagLst xmlns:a="http://schemas.openxmlformats.org/drawingml/2006/main" xmlns:r="http://schemas.openxmlformats.org/officeDocument/2006/relationships" xmlns:p="http://schemas.openxmlformats.org/presentationml/2006/main">
  <p:tag name="AS_UNIQUEID" val="341"/>
</p:tagLst>
</file>

<file path=ppt/tags/tag193.xml><?xml version="1.0" encoding="utf-8"?>
<p:tagLst xmlns:a="http://schemas.openxmlformats.org/drawingml/2006/main" xmlns:r="http://schemas.openxmlformats.org/officeDocument/2006/relationships" xmlns:p="http://schemas.openxmlformats.org/presentationml/2006/main">
  <p:tag name="AS_UNIQUEID" val="468"/>
</p:tagLst>
</file>

<file path=ppt/tags/tag194.xml><?xml version="1.0" encoding="utf-8"?>
<p:tagLst xmlns:a="http://schemas.openxmlformats.org/drawingml/2006/main" xmlns:r="http://schemas.openxmlformats.org/officeDocument/2006/relationships" xmlns:p="http://schemas.openxmlformats.org/presentationml/2006/main">
  <p:tag name="AS_UNIQUEID" val="469"/>
</p:tagLst>
</file>

<file path=ppt/tags/tag195.xml><?xml version="1.0" encoding="utf-8"?>
<p:tagLst xmlns:a="http://schemas.openxmlformats.org/drawingml/2006/main" xmlns:r="http://schemas.openxmlformats.org/officeDocument/2006/relationships" xmlns:p="http://schemas.openxmlformats.org/presentationml/2006/main">
  <p:tag name="AS_UNIQUEID" val="470"/>
</p:tagLst>
</file>

<file path=ppt/tags/tag196.xml><?xml version="1.0" encoding="utf-8"?>
<p:tagLst xmlns:a="http://schemas.openxmlformats.org/drawingml/2006/main" xmlns:r="http://schemas.openxmlformats.org/officeDocument/2006/relationships" xmlns:p="http://schemas.openxmlformats.org/presentationml/2006/main">
  <p:tag name="AS_UNIQUEID" val="342"/>
</p:tagLst>
</file>

<file path=ppt/tags/tag197.xml><?xml version="1.0" encoding="utf-8"?>
<p:tagLst xmlns:a="http://schemas.openxmlformats.org/drawingml/2006/main" xmlns:r="http://schemas.openxmlformats.org/officeDocument/2006/relationships" xmlns:p="http://schemas.openxmlformats.org/presentationml/2006/main">
  <p:tag name="AS_UNIQUEID" val="343"/>
</p:tagLst>
</file>

<file path=ppt/tags/tag198.xml><?xml version="1.0" encoding="utf-8"?>
<p:tagLst xmlns:a="http://schemas.openxmlformats.org/drawingml/2006/main" xmlns:r="http://schemas.openxmlformats.org/officeDocument/2006/relationships" xmlns:p="http://schemas.openxmlformats.org/presentationml/2006/main">
  <p:tag name="AS_UNIQUEID" val="344"/>
</p:tagLst>
</file>

<file path=ppt/tags/tag199.xml><?xml version="1.0" encoding="utf-8"?>
<p:tagLst xmlns:a="http://schemas.openxmlformats.org/drawingml/2006/main" xmlns:r="http://schemas.openxmlformats.org/officeDocument/2006/relationships" xmlns:p="http://schemas.openxmlformats.org/presentationml/2006/main">
  <p:tag name="AS_UNIQUEID" val="345"/>
</p:tagLst>
</file>

<file path=ppt/tags/tag2.xml><?xml version="1.0" encoding="utf-8"?>
<p:tagLst xmlns:a="http://schemas.openxmlformats.org/drawingml/2006/main" xmlns:r="http://schemas.openxmlformats.org/officeDocument/2006/relationships" xmlns:p="http://schemas.openxmlformats.org/presentationml/2006/main">
  <p:tag name="AS_UNIQUEID" val="8"/>
</p:tagLst>
</file>

<file path=ppt/tags/tag20.xml><?xml version="1.0" encoding="utf-8"?>
<p:tagLst xmlns:a="http://schemas.openxmlformats.org/drawingml/2006/main" xmlns:r="http://schemas.openxmlformats.org/officeDocument/2006/relationships" xmlns:p="http://schemas.openxmlformats.org/presentationml/2006/main">
  <p:tag name="AS_UNIQUEID" val="133"/>
</p:tagLst>
</file>

<file path=ppt/tags/tag200.xml><?xml version="1.0" encoding="utf-8"?>
<p:tagLst xmlns:a="http://schemas.openxmlformats.org/drawingml/2006/main" xmlns:r="http://schemas.openxmlformats.org/officeDocument/2006/relationships" xmlns:p="http://schemas.openxmlformats.org/presentationml/2006/main">
  <p:tag name="AS_UNIQUEID" val="346"/>
</p:tagLst>
</file>

<file path=ppt/tags/tag201.xml><?xml version="1.0" encoding="utf-8"?>
<p:tagLst xmlns:a="http://schemas.openxmlformats.org/drawingml/2006/main" xmlns:r="http://schemas.openxmlformats.org/officeDocument/2006/relationships" xmlns:p="http://schemas.openxmlformats.org/presentationml/2006/main">
  <p:tag name="AS_UNIQUEID" val="347"/>
</p:tagLst>
</file>

<file path=ppt/tags/tag202.xml><?xml version="1.0" encoding="utf-8"?>
<p:tagLst xmlns:a="http://schemas.openxmlformats.org/drawingml/2006/main" xmlns:r="http://schemas.openxmlformats.org/officeDocument/2006/relationships" xmlns:p="http://schemas.openxmlformats.org/presentationml/2006/main">
  <p:tag name="AS_UNIQUEID" val="348"/>
</p:tagLst>
</file>

<file path=ppt/tags/tag203.xml><?xml version="1.0" encoding="utf-8"?>
<p:tagLst xmlns:a="http://schemas.openxmlformats.org/drawingml/2006/main" xmlns:r="http://schemas.openxmlformats.org/officeDocument/2006/relationships" xmlns:p="http://schemas.openxmlformats.org/presentationml/2006/main">
  <p:tag name="AS_UNIQUEID" val="349"/>
</p:tagLst>
</file>

<file path=ppt/tags/tag204.xml><?xml version="1.0" encoding="utf-8"?>
<p:tagLst xmlns:a="http://schemas.openxmlformats.org/drawingml/2006/main" xmlns:r="http://schemas.openxmlformats.org/officeDocument/2006/relationships" xmlns:p="http://schemas.openxmlformats.org/presentationml/2006/main">
  <p:tag name="AS_UNIQUEID" val="350"/>
</p:tagLst>
</file>

<file path=ppt/tags/tag205.xml><?xml version="1.0" encoding="utf-8"?>
<p:tagLst xmlns:a="http://schemas.openxmlformats.org/drawingml/2006/main" xmlns:r="http://schemas.openxmlformats.org/officeDocument/2006/relationships" xmlns:p="http://schemas.openxmlformats.org/presentationml/2006/main">
  <p:tag name="AS_UNIQUEID" val="351"/>
</p:tagLst>
</file>

<file path=ppt/tags/tag206.xml><?xml version="1.0" encoding="utf-8"?>
<p:tagLst xmlns:a="http://schemas.openxmlformats.org/drawingml/2006/main" xmlns:r="http://schemas.openxmlformats.org/officeDocument/2006/relationships" xmlns:p="http://schemas.openxmlformats.org/presentationml/2006/main">
  <p:tag name="AS_UNIQUEID" val="352"/>
</p:tagLst>
</file>

<file path=ppt/tags/tag207.xml><?xml version="1.0" encoding="utf-8"?>
<p:tagLst xmlns:a="http://schemas.openxmlformats.org/drawingml/2006/main" xmlns:r="http://schemas.openxmlformats.org/officeDocument/2006/relationships" xmlns:p="http://schemas.openxmlformats.org/presentationml/2006/main">
  <p:tag name="AS_UNIQUEID" val="353"/>
</p:tagLst>
</file>

<file path=ppt/tags/tag208.xml><?xml version="1.0" encoding="utf-8"?>
<p:tagLst xmlns:a="http://schemas.openxmlformats.org/drawingml/2006/main" xmlns:r="http://schemas.openxmlformats.org/officeDocument/2006/relationships" xmlns:p="http://schemas.openxmlformats.org/presentationml/2006/main">
  <p:tag name="AS_UNIQUEID" val="354"/>
</p:tagLst>
</file>

<file path=ppt/tags/tag209.xml><?xml version="1.0" encoding="utf-8"?>
<p:tagLst xmlns:a="http://schemas.openxmlformats.org/drawingml/2006/main" xmlns:r="http://schemas.openxmlformats.org/officeDocument/2006/relationships" xmlns:p="http://schemas.openxmlformats.org/presentationml/2006/main">
  <p:tag name="AS_UNIQUEID" val="355"/>
</p:tagLst>
</file>

<file path=ppt/tags/tag21.xml><?xml version="1.0" encoding="utf-8"?>
<p:tagLst xmlns:a="http://schemas.openxmlformats.org/drawingml/2006/main" xmlns:r="http://schemas.openxmlformats.org/officeDocument/2006/relationships" xmlns:p="http://schemas.openxmlformats.org/presentationml/2006/main">
  <p:tag name="AS_UNIQUEID" val="134"/>
</p:tagLst>
</file>

<file path=ppt/tags/tag210.xml><?xml version="1.0" encoding="utf-8"?>
<p:tagLst xmlns:a="http://schemas.openxmlformats.org/drawingml/2006/main" xmlns:r="http://schemas.openxmlformats.org/officeDocument/2006/relationships" xmlns:p="http://schemas.openxmlformats.org/presentationml/2006/main">
  <p:tag name="AS_UNIQUEID" val="356"/>
</p:tagLst>
</file>

<file path=ppt/tags/tag211.xml><?xml version="1.0" encoding="utf-8"?>
<p:tagLst xmlns:a="http://schemas.openxmlformats.org/drawingml/2006/main" xmlns:r="http://schemas.openxmlformats.org/officeDocument/2006/relationships" xmlns:p="http://schemas.openxmlformats.org/presentationml/2006/main">
  <p:tag name="AS_UNIQUEID" val="357"/>
</p:tagLst>
</file>

<file path=ppt/tags/tag212.xml><?xml version="1.0" encoding="utf-8"?>
<p:tagLst xmlns:a="http://schemas.openxmlformats.org/drawingml/2006/main" xmlns:r="http://schemas.openxmlformats.org/officeDocument/2006/relationships" xmlns:p="http://schemas.openxmlformats.org/presentationml/2006/main">
  <p:tag name="AS_UNIQUEID" val="358"/>
</p:tagLst>
</file>

<file path=ppt/tags/tag213.xml><?xml version="1.0" encoding="utf-8"?>
<p:tagLst xmlns:a="http://schemas.openxmlformats.org/drawingml/2006/main" xmlns:r="http://schemas.openxmlformats.org/officeDocument/2006/relationships" xmlns:p="http://schemas.openxmlformats.org/presentationml/2006/main">
  <p:tag name="AS_UNIQUEID" val="359"/>
</p:tagLst>
</file>

<file path=ppt/tags/tag214.xml><?xml version="1.0" encoding="utf-8"?>
<p:tagLst xmlns:a="http://schemas.openxmlformats.org/drawingml/2006/main" xmlns:r="http://schemas.openxmlformats.org/officeDocument/2006/relationships" xmlns:p="http://schemas.openxmlformats.org/presentationml/2006/main">
  <p:tag name="AS_UNIQUEID" val="360"/>
</p:tagLst>
</file>

<file path=ppt/tags/tag215.xml><?xml version="1.0" encoding="utf-8"?>
<p:tagLst xmlns:a="http://schemas.openxmlformats.org/drawingml/2006/main" xmlns:r="http://schemas.openxmlformats.org/officeDocument/2006/relationships" xmlns:p="http://schemas.openxmlformats.org/presentationml/2006/main">
  <p:tag name="AS_UNIQUEID" val="361"/>
</p:tagLst>
</file>

<file path=ppt/tags/tag216.xml><?xml version="1.0" encoding="utf-8"?>
<p:tagLst xmlns:a="http://schemas.openxmlformats.org/drawingml/2006/main" xmlns:r="http://schemas.openxmlformats.org/officeDocument/2006/relationships" xmlns:p="http://schemas.openxmlformats.org/presentationml/2006/main">
  <p:tag name="AS_UNIQUEID" val="362"/>
</p:tagLst>
</file>

<file path=ppt/tags/tag217.xml><?xml version="1.0" encoding="utf-8"?>
<p:tagLst xmlns:a="http://schemas.openxmlformats.org/drawingml/2006/main" xmlns:r="http://schemas.openxmlformats.org/officeDocument/2006/relationships" xmlns:p="http://schemas.openxmlformats.org/presentationml/2006/main">
  <p:tag name="AS_UNIQUEID" val="363"/>
</p:tagLst>
</file>

<file path=ppt/tags/tag218.xml><?xml version="1.0" encoding="utf-8"?>
<p:tagLst xmlns:a="http://schemas.openxmlformats.org/drawingml/2006/main" xmlns:r="http://schemas.openxmlformats.org/officeDocument/2006/relationships" xmlns:p="http://schemas.openxmlformats.org/presentationml/2006/main">
  <p:tag name="AS_UNIQUEID" val="364"/>
</p:tagLst>
</file>

<file path=ppt/tags/tag219.xml><?xml version="1.0" encoding="utf-8"?>
<p:tagLst xmlns:a="http://schemas.openxmlformats.org/drawingml/2006/main" xmlns:r="http://schemas.openxmlformats.org/officeDocument/2006/relationships" xmlns:p="http://schemas.openxmlformats.org/presentationml/2006/main">
  <p:tag name="AS_UNIQUEID" val="365"/>
</p:tagLst>
</file>

<file path=ppt/tags/tag22.xml><?xml version="1.0" encoding="utf-8"?>
<p:tagLst xmlns:a="http://schemas.openxmlformats.org/drawingml/2006/main" xmlns:r="http://schemas.openxmlformats.org/officeDocument/2006/relationships" xmlns:p="http://schemas.openxmlformats.org/presentationml/2006/main">
  <p:tag name="AS_UNIQUEID" val="135"/>
</p:tagLst>
</file>

<file path=ppt/tags/tag220.xml><?xml version="1.0" encoding="utf-8"?>
<p:tagLst xmlns:a="http://schemas.openxmlformats.org/drawingml/2006/main" xmlns:r="http://schemas.openxmlformats.org/officeDocument/2006/relationships" xmlns:p="http://schemas.openxmlformats.org/presentationml/2006/main">
  <p:tag name="AS_UNIQUEID" val="366"/>
</p:tagLst>
</file>

<file path=ppt/tags/tag221.xml><?xml version="1.0" encoding="utf-8"?>
<p:tagLst xmlns:a="http://schemas.openxmlformats.org/drawingml/2006/main" xmlns:r="http://schemas.openxmlformats.org/officeDocument/2006/relationships" xmlns:p="http://schemas.openxmlformats.org/presentationml/2006/main">
  <p:tag name="AS_UNIQUEID" val="367"/>
</p:tagLst>
</file>

<file path=ppt/tags/tag222.xml><?xml version="1.0" encoding="utf-8"?>
<p:tagLst xmlns:a="http://schemas.openxmlformats.org/drawingml/2006/main" xmlns:r="http://schemas.openxmlformats.org/officeDocument/2006/relationships" xmlns:p="http://schemas.openxmlformats.org/presentationml/2006/main">
  <p:tag name="AS_UNIQUEID" val="368"/>
</p:tagLst>
</file>

<file path=ppt/tags/tag223.xml><?xml version="1.0" encoding="utf-8"?>
<p:tagLst xmlns:a="http://schemas.openxmlformats.org/drawingml/2006/main" xmlns:r="http://schemas.openxmlformats.org/officeDocument/2006/relationships" xmlns:p="http://schemas.openxmlformats.org/presentationml/2006/main">
  <p:tag name="AS_UNIQUEID" val="369"/>
</p:tagLst>
</file>

<file path=ppt/tags/tag224.xml><?xml version="1.0" encoding="utf-8"?>
<p:tagLst xmlns:a="http://schemas.openxmlformats.org/drawingml/2006/main" xmlns:r="http://schemas.openxmlformats.org/officeDocument/2006/relationships" xmlns:p="http://schemas.openxmlformats.org/presentationml/2006/main">
  <p:tag name="AS_UNIQUEID" val="370"/>
</p:tagLst>
</file>

<file path=ppt/tags/tag225.xml><?xml version="1.0" encoding="utf-8"?>
<p:tagLst xmlns:a="http://schemas.openxmlformats.org/drawingml/2006/main" xmlns:r="http://schemas.openxmlformats.org/officeDocument/2006/relationships" xmlns:p="http://schemas.openxmlformats.org/presentationml/2006/main">
  <p:tag name="AS_UNIQUEID" val="411"/>
</p:tagLst>
</file>

<file path=ppt/tags/tag226.xml><?xml version="1.0" encoding="utf-8"?>
<p:tagLst xmlns:a="http://schemas.openxmlformats.org/drawingml/2006/main" xmlns:r="http://schemas.openxmlformats.org/officeDocument/2006/relationships" xmlns:p="http://schemas.openxmlformats.org/presentationml/2006/main">
  <p:tag name="AS_UNIQUEID" val="412"/>
</p:tagLst>
</file>

<file path=ppt/tags/tag227.xml><?xml version="1.0" encoding="utf-8"?>
<p:tagLst xmlns:a="http://schemas.openxmlformats.org/drawingml/2006/main" xmlns:r="http://schemas.openxmlformats.org/officeDocument/2006/relationships" xmlns:p="http://schemas.openxmlformats.org/presentationml/2006/main">
  <p:tag name="AS_UNIQUEID" val="414"/>
</p:tagLst>
</file>

<file path=ppt/tags/tag228.xml><?xml version="1.0" encoding="utf-8"?>
<p:tagLst xmlns:a="http://schemas.openxmlformats.org/drawingml/2006/main" xmlns:r="http://schemas.openxmlformats.org/officeDocument/2006/relationships" xmlns:p="http://schemas.openxmlformats.org/presentationml/2006/main">
  <p:tag name="AS_UNIQUEID" val="415"/>
</p:tagLst>
</file>

<file path=ppt/tags/tag229.xml><?xml version="1.0" encoding="utf-8"?>
<p:tagLst xmlns:a="http://schemas.openxmlformats.org/drawingml/2006/main" xmlns:r="http://schemas.openxmlformats.org/officeDocument/2006/relationships" xmlns:p="http://schemas.openxmlformats.org/presentationml/2006/main">
  <p:tag name="AS_UNIQUEID" val="418"/>
</p:tagLst>
</file>

<file path=ppt/tags/tag23.xml><?xml version="1.0" encoding="utf-8"?>
<p:tagLst xmlns:a="http://schemas.openxmlformats.org/drawingml/2006/main" xmlns:r="http://schemas.openxmlformats.org/officeDocument/2006/relationships" xmlns:p="http://schemas.openxmlformats.org/presentationml/2006/main">
  <p:tag name="AS_UNIQUEID" val="136"/>
</p:tagLst>
</file>

<file path=ppt/tags/tag230.xml><?xml version="1.0" encoding="utf-8"?>
<p:tagLst xmlns:a="http://schemas.openxmlformats.org/drawingml/2006/main" xmlns:r="http://schemas.openxmlformats.org/officeDocument/2006/relationships" xmlns:p="http://schemas.openxmlformats.org/presentationml/2006/main">
  <p:tag name="AS_UNIQUEID" val="419"/>
</p:tagLst>
</file>

<file path=ppt/tags/tag231.xml><?xml version="1.0" encoding="utf-8"?>
<p:tagLst xmlns:a="http://schemas.openxmlformats.org/drawingml/2006/main" xmlns:r="http://schemas.openxmlformats.org/officeDocument/2006/relationships" xmlns:p="http://schemas.openxmlformats.org/presentationml/2006/main">
  <p:tag name="AS_UNIQUEID" val="420"/>
</p:tagLst>
</file>

<file path=ppt/tags/tag232.xml><?xml version="1.0" encoding="utf-8"?>
<p:tagLst xmlns:a="http://schemas.openxmlformats.org/drawingml/2006/main" xmlns:r="http://schemas.openxmlformats.org/officeDocument/2006/relationships" xmlns:p="http://schemas.openxmlformats.org/presentationml/2006/main">
  <p:tag name="AS_UNIQUEID" val="423"/>
</p:tagLst>
</file>

<file path=ppt/tags/tag233.xml><?xml version="1.0" encoding="utf-8"?>
<p:tagLst xmlns:a="http://schemas.openxmlformats.org/drawingml/2006/main" xmlns:r="http://schemas.openxmlformats.org/officeDocument/2006/relationships" xmlns:p="http://schemas.openxmlformats.org/presentationml/2006/main">
  <p:tag name="AS_UNIQUEID" val="428"/>
</p:tagLst>
</file>

<file path=ppt/tags/tag234.xml><?xml version="1.0" encoding="utf-8"?>
<p:tagLst xmlns:a="http://schemas.openxmlformats.org/drawingml/2006/main" xmlns:r="http://schemas.openxmlformats.org/officeDocument/2006/relationships" xmlns:p="http://schemas.openxmlformats.org/presentationml/2006/main">
  <p:tag name="AS_UNIQUEID" val="429"/>
</p:tagLst>
</file>

<file path=ppt/tags/tag235.xml><?xml version="1.0" encoding="utf-8"?>
<p:tagLst xmlns:a="http://schemas.openxmlformats.org/drawingml/2006/main" xmlns:r="http://schemas.openxmlformats.org/officeDocument/2006/relationships" xmlns:p="http://schemas.openxmlformats.org/presentationml/2006/main">
  <p:tag name="AS_UNIQUEID" val="431"/>
</p:tagLst>
</file>

<file path=ppt/tags/tag236.xml><?xml version="1.0" encoding="utf-8"?>
<p:tagLst xmlns:a="http://schemas.openxmlformats.org/drawingml/2006/main" xmlns:r="http://schemas.openxmlformats.org/officeDocument/2006/relationships" xmlns:p="http://schemas.openxmlformats.org/presentationml/2006/main">
  <p:tag name="AS_UNIQUEID" val="371"/>
</p:tagLst>
</file>

<file path=ppt/tags/tag237.xml><?xml version="1.0" encoding="utf-8"?>
<p:tagLst xmlns:a="http://schemas.openxmlformats.org/drawingml/2006/main" xmlns:r="http://schemas.openxmlformats.org/officeDocument/2006/relationships" xmlns:p="http://schemas.openxmlformats.org/presentationml/2006/main">
  <p:tag name="AS_UNIQUEID" val="372"/>
</p:tagLst>
</file>

<file path=ppt/tags/tag238.xml><?xml version="1.0" encoding="utf-8"?>
<p:tagLst xmlns:a="http://schemas.openxmlformats.org/drawingml/2006/main" xmlns:r="http://schemas.openxmlformats.org/officeDocument/2006/relationships" xmlns:p="http://schemas.openxmlformats.org/presentationml/2006/main">
  <p:tag name="AS_UNIQUEID" val="374"/>
</p:tagLst>
</file>

<file path=ppt/tags/tag239.xml><?xml version="1.0" encoding="utf-8"?>
<p:tagLst xmlns:a="http://schemas.openxmlformats.org/drawingml/2006/main" xmlns:r="http://schemas.openxmlformats.org/officeDocument/2006/relationships" xmlns:p="http://schemas.openxmlformats.org/presentationml/2006/main">
  <p:tag name="AS_UNIQUEID" val="375"/>
</p:tagLst>
</file>

<file path=ppt/tags/tag24.xml><?xml version="1.0" encoding="utf-8"?>
<p:tagLst xmlns:a="http://schemas.openxmlformats.org/drawingml/2006/main" xmlns:r="http://schemas.openxmlformats.org/officeDocument/2006/relationships" xmlns:p="http://schemas.openxmlformats.org/presentationml/2006/main">
  <p:tag name="AS_UNIQUEID" val="137"/>
</p:tagLst>
</file>

<file path=ppt/tags/tag240.xml><?xml version="1.0" encoding="utf-8"?>
<p:tagLst xmlns:a="http://schemas.openxmlformats.org/drawingml/2006/main" xmlns:r="http://schemas.openxmlformats.org/officeDocument/2006/relationships" xmlns:p="http://schemas.openxmlformats.org/presentationml/2006/main">
  <p:tag name="AS_UNIQUEID" val="376"/>
</p:tagLst>
</file>

<file path=ppt/tags/tag241.xml><?xml version="1.0" encoding="utf-8"?>
<p:tagLst xmlns:a="http://schemas.openxmlformats.org/drawingml/2006/main" xmlns:r="http://schemas.openxmlformats.org/officeDocument/2006/relationships" xmlns:p="http://schemas.openxmlformats.org/presentationml/2006/main">
  <p:tag name="AS_UNIQUEID" val="377"/>
</p:tagLst>
</file>

<file path=ppt/tags/tag242.xml><?xml version="1.0" encoding="utf-8"?>
<p:tagLst xmlns:a="http://schemas.openxmlformats.org/drawingml/2006/main" xmlns:r="http://schemas.openxmlformats.org/officeDocument/2006/relationships" xmlns:p="http://schemas.openxmlformats.org/presentationml/2006/main">
  <p:tag name="AS_UNIQUEID" val="378"/>
</p:tagLst>
</file>

<file path=ppt/tags/tag243.xml><?xml version="1.0" encoding="utf-8"?>
<p:tagLst xmlns:a="http://schemas.openxmlformats.org/drawingml/2006/main" xmlns:r="http://schemas.openxmlformats.org/officeDocument/2006/relationships" xmlns:p="http://schemas.openxmlformats.org/presentationml/2006/main">
  <p:tag name="AS_UNIQUEID" val="379"/>
</p:tagLst>
</file>

<file path=ppt/tags/tag244.xml><?xml version="1.0" encoding="utf-8"?>
<p:tagLst xmlns:a="http://schemas.openxmlformats.org/drawingml/2006/main" xmlns:r="http://schemas.openxmlformats.org/officeDocument/2006/relationships" xmlns:p="http://schemas.openxmlformats.org/presentationml/2006/main">
  <p:tag name="AS_UNIQUEID" val="380"/>
</p:tagLst>
</file>

<file path=ppt/tags/tag245.xml><?xml version="1.0" encoding="utf-8"?>
<p:tagLst xmlns:a="http://schemas.openxmlformats.org/drawingml/2006/main" xmlns:r="http://schemas.openxmlformats.org/officeDocument/2006/relationships" xmlns:p="http://schemas.openxmlformats.org/presentationml/2006/main">
  <p:tag name="AS_UNIQUEID" val="381"/>
</p:tagLst>
</file>

<file path=ppt/tags/tag246.xml><?xml version="1.0" encoding="utf-8"?>
<p:tagLst xmlns:a="http://schemas.openxmlformats.org/drawingml/2006/main" xmlns:r="http://schemas.openxmlformats.org/officeDocument/2006/relationships" xmlns:p="http://schemas.openxmlformats.org/presentationml/2006/main">
  <p:tag name="AS_UNIQUEID" val="382"/>
</p:tagLst>
</file>

<file path=ppt/tags/tag247.xml><?xml version="1.0" encoding="utf-8"?>
<p:tagLst xmlns:a="http://schemas.openxmlformats.org/drawingml/2006/main" xmlns:r="http://schemas.openxmlformats.org/officeDocument/2006/relationships" xmlns:p="http://schemas.openxmlformats.org/presentationml/2006/main">
  <p:tag name="AS_UNIQUEID" val="383"/>
</p:tagLst>
</file>

<file path=ppt/tags/tag248.xml><?xml version="1.0" encoding="utf-8"?>
<p:tagLst xmlns:a="http://schemas.openxmlformats.org/drawingml/2006/main" xmlns:r="http://schemas.openxmlformats.org/officeDocument/2006/relationships" xmlns:p="http://schemas.openxmlformats.org/presentationml/2006/main">
  <p:tag name="AS_UNIQUEID" val="384"/>
</p:tagLst>
</file>

<file path=ppt/tags/tag249.xml><?xml version="1.0" encoding="utf-8"?>
<p:tagLst xmlns:a="http://schemas.openxmlformats.org/drawingml/2006/main" xmlns:r="http://schemas.openxmlformats.org/officeDocument/2006/relationships" xmlns:p="http://schemas.openxmlformats.org/presentationml/2006/main">
  <p:tag name="AS_UNIQUEID" val="385"/>
</p:tagLst>
</file>

<file path=ppt/tags/tag25.xml><?xml version="1.0" encoding="utf-8"?>
<p:tagLst xmlns:a="http://schemas.openxmlformats.org/drawingml/2006/main" xmlns:r="http://schemas.openxmlformats.org/officeDocument/2006/relationships" xmlns:p="http://schemas.openxmlformats.org/presentationml/2006/main">
  <p:tag name="AS_UNIQUEID" val="138"/>
</p:tagLst>
</file>

<file path=ppt/tags/tag250.xml><?xml version="1.0" encoding="utf-8"?>
<p:tagLst xmlns:a="http://schemas.openxmlformats.org/drawingml/2006/main" xmlns:r="http://schemas.openxmlformats.org/officeDocument/2006/relationships" xmlns:p="http://schemas.openxmlformats.org/presentationml/2006/main">
  <p:tag name="AS_UNIQUEID" val="386"/>
</p:tagLst>
</file>

<file path=ppt/tags/tag251.xml><?xml version="1.0" encoding="utf-8"?>
<p:tagLst xmlns:a="http://schemas.openxmlformats.org/drawingml/2006/main" xmlns:r="http://schemas.openxmlformats.org/officeDocument/2006/relationships" xmlns:p="http://schemas.openxmlformats.org/presentationml/2006/main">
  <p:tag name="AS_UNIQUEID" val="387"/>
</p:tagLst>
</file>

<file path=ppt/tags/tag252.xml><?xml version="1.0" encoding="utf-8"?>
<p:tagLst xmlns:a="http://schemas.openxmlformats.org/drawingml/2006/main" xmlns:r="http://schemas.openxmlformats.org/officeDocument/2006/relationships" xmlns:p="http://schemas.openxmlformats.org/presentationml/2006/main">
  <p:tag name="AS_UNIQUEID" val="389"/>
</p:tagLst>
</file>

<file path=ppt/tags/tag253.xml><?xml version="1.0" encoding="utf-8"?>
<p:tagLst xmlns:a="http://schemas.openxmlformats.org/drawingml/2006/main" xmlns:r="http://schemas.openxmlformats.org/officeDocument/2006/relationships" xmlns:p="http://schemas.openxmlformats.org/presentationml/2006/main">
  <p:tag name="AS_UNIQUEID" val="390"/>
</p:tagLst>
</file>

<file path=ppt/tags/tag254.xml><?xml version="1.0" encoding="utf-8"?>
<p:tagLst xmlns:a="http://schemas.openxmlformats.org/drawingml/2006/main" xmlns:r="http://schemas.openxmlformats.org/officeDocument/2006/relationships" xmlns:p="http://schemas.openxmlformats.org/presentationml/2006/main">
  <p:tag name="AS_UNIQUEID" val="391"/>
</p:tagLst>
</file>

<file path=ppt/tags/tag255.xml><?xml version="1.0" encoding="utf-8"?>
<p:tagLst xmlns:a="http://schemas.openxmlformats.org/drawingml/2006/main" xmlns:r="http://schemas.openxmlformats.org/officeDocument/2006/relationships" xmlns:p="http://schemas.openxmlformats.org/presentationml/2006/main">
  <p:tag name="AS_UNIQUEID" val="392"/>
</p:tagLst>
</file>

<file path=ppt/tags/tag256.xml><?xml version="1.0" encoding="utf-8"?>
<p:tagLst xmlns:a="http://schemas.openxmlformats.org/drawingml/2006/main" xmlns:r="http://schemas.openxmlformats.org/officeDocument/2006/relationships" xmlns:p="http://schemas.openxmlformats.org/presentationml/2006/main">
  <p:tag name="AS_UNIQUEID" val="393"/>
</p:tagLst>
</file>

<file path=ppt/tags/tag257.xml><?xml version="1.0" encoding="utf-8"?>
<p:tagLst xmlns:a="http://schemas.openxmlformats.org/drawingml/2006/main" xmlns:r="http://schemas.openxmlformats.org/officeDocument/2006/relationships" xmlns:p="http://schemas.openxmlformats.org/presentationml/2006/main">
  <p:tag name="AS_UNIQUEID" val="394"/>
</p:tagLst>
</file>

<file path=ppt/tags/tag258.xml><?xml version="1.0" encoding="utf-8"?>
<p:tagLst xmlns:a="http://schemas.openxmlformats.org/drawingml/2006/main" xmlns:r="http://schemas.openxmlformats.org/officeDocument/2006/relationships" xmlns:p="http://schemas.openxmlformats.org/presentationml/2006/main">
  <p:tag name="AS_UNIQUEID" val="395"/>
</p:tagLst>
</file>

<file path=ppt/tags/tag259.xml><?xml version="1.0" encoding="utf-8"?>
<p:tagLst xmlns:a="http://schemas.openxmlformats.org/drawingml/2006/main" xmlns:r="http://schemas.openxmlformats.org/officeDocument/2006/relationships" xmlns:p="http://schemas.openxmlformats.org/presentationml/2006/main">
  <p:tag name="AS_UNIQUEID" val="397"/>
</p:tagLst>
</file>

<file path=ppt/tags/tag26.xml><?xml version="1.0" encoding="utf-8"?>
<p:tagLst xmlns:a="http://schemas.openxmlformats.org/drawingml/2006/main" xmlns:r="http://schemas.openxmlformats.org/officeDocument/2006/relationships" xmlns:p="http://schemas.openxmlformats.org/presentationml/2006/main">
  <p:tag name="AS_UNIQUEID" val="139"/>
</p:tagLst>
</file>

<file path=ppt/tags/tag260.xml><?xml version="1.0" encoding="utf-8"?>
<p:tagLst xmlns:a="http://schemas.openxmlformats.org/drawingml/2006/main" xmlns:r="http://schemas.openxmlformats.org/officeDocument/2006/relationships" xmlns:p="http://schemas.openxmlformats.org/presentationml/2006/main">
  <p:tag name="AS_UNIQUEID" val="398"/>
</p:tagLst>
</file>

<file path=ppt/tags/tag261.xml><?xml version="1.0" encoding="utf-8"?>
<p:tagLst xmlns:a="http://schemas.openxmlformats.org/drawingml/2006/main" xmlns:r="http://schemas.openxmlformats.org/officeDocument/2006/relationships" xmlns:p="http://schemas.openxmlformats.org/presentationml/2006/main">
  <p:tag name="AS_UNIQUEID" val="399"/>
</p:tagLst>
</file>

<file path=ppt/tags/tag262.xml><?xml version="1.0" encoding="utf-8"?>
<p:tagLst xmlns:a="http://schemas.openxmlformats.org/drawingml/2006/main" xmlns:r="http://schemas.openxmlformats.org/officeDocument/2006/relationships" xmlns:p="http://schemas.openxmlformats.org/presentationml/2006/main">
  <p:tag name="AS_UNIQUEID" val="400"/>
</p:tagLst>
</file>

<file path=ppt/tags/tag263.xml><?xml version="1.0" encoding="utf-8"?>
<p:tagLst xmlns:a="http://schemas.openxmlformats.org/drawingml/2006/main" xmlns:r="http://schemas.openxmlformats.org/officeDocument/2006/relationships" xmlns:p="http://schemas.openxmlformats.org/presentationml/2006/main">
  <p:tag name="AS_UNIQUEID" val="401"/>
</p:tagLst>
</file>

<file path=ppt/tags/tag264.xml><?xml version="1.0" encoding="utf-8"?>
<p:tagLst xmlns:a="http://schemas.openxmlformats.org/drawingml/2006/main" xmlns:r="http://schemas.openxmlformats.org/officeDocument/2006/relationships" xmlns:p="http://schemas.openxmlformats.org/presentationml/2006/main">
  <p:tag name="AS_UNIQUEID" val="402"/>
</p:tagLst>
</file>

<file path=ppt/tags/tag265.xml><?xml version="1.0" encoding="utf-8"?>
<p:tagLst xmlns:a="http://schemas.openxmlformats.org/drawingml/2006/main" xmlns:r="http://schemas.openxmlformats.org/officeDocument/2006/relationships" xmlns:p="http://schemas.openxmlformats.org/presentationml/2006/main">
  <p:tag name="AS_UNIQUEID" val="404"/>
</p:tagLst>
</file>

<file path=ppt/tags/tag266.xml><?xml version="1.0" encoding="utf-8"?>
<p:tagLst xmlns:a="http://schemas.openxmlformats.org/drawingml/2006/main" xmlns:r="http://schemas.openxmlformats.org/officeDocument/2006/relationships" xmlns:p="http://schemas.openxmlformats.org/presentationml/2006/main">
  <p:tag name="AS_UNIQUEID" val="405"/>
</p:tagLst>
</file>

<file path=ppt/tags/tag267.xml><?xml version="1.0" encoding="utf-8"?>
<p:tagLst xmlns:a="http://schemas.openxmlformats.org/drawingml/2006/main" xmlns:r="http://schemas.openxmlformats.org/officeDocument/2006/relationships" xmlns:p="http://schemas.openxmlformats.org/presentationml/2006/main">
  <p:tag name="AS_UNIQUEID" val="406"/>
</p:tagLst>
</file>

<file path=ppt/tags/tag268.xml><?xml version="1.0" encoding="utf-8"?>
<p:tagLst xmlns:a="http://schemas.openxmlformats.org/drawingml/2006/main" xmlns:r="http://schemas.openxmlformats.org/officeDocument/2006/relationships" xmlns:p="http://schemas.openxmlformats.org/presentationml/2006/main">
  <p:tag name="AS_UNIQUEID" val="407"/>
</p:tagLst>
</file>

<file path=ppt/tags/tag269.xml><?xml version="1.0" encoding="utf-8"?>
<p:tagLst xmlns:a="http://schemas.openxmlformats.org/drawingml/2006/main" xmlns:r="http://schemas.openxmlformats.org/officeDocument/2006/relationships" xmlns:p="http://schemas.openxmlformats.org/presentationml/2006/main">
  <p:tag name="AS_UNIQUEID" val="408"/>
</p:tagLst>
</file>

<file path=ppt/tags/tag27.xml><?xml version="1.0" encoding="utf-8"?>
<p:tagLst xmlns:a="http://schemas.openxmlformats.org/drawingml/2006/main" xmlns:r="http://schemas.openxmlformats.org/officeDocument/2006/relationships" xmlns:p="http://schemas.openxmlformats.org/presentationml/2006/main">
  <p:tag name="AS_UNIQUEID" val="140"/>
</p:tagLst>
</file>

<file path=ppt/tags/tag270.xml><?xml version="1.0" encoding="utf-8"?>
<p:tagLst xmlns:a="http://schemas.openxmlformats.org/drawingml/2006/main" xmlns:r="http://schemas.openxmlformats.org/officeDocument/2006/relationships" xmlns:p="http://schemas.openxmlformats.org/presentationml/2006/main">
  <p:tag name="AS_UNIQUEID" val="409"/>
</p:tagLst>
</file>

<file path=ppt/tags/tag271.xml><?xml version="1.0" encoding="utf-8"?>
<p:tagLst xmlns:a="http://schemas.openxmlformats.org/drawingml/2006/main" xmlns:r="http://schemas.openxmlformats.org/officeDocument/2006/relationships" xmlns:p="http://schemas.openxmlformats.org/presentationml/2006/main">
  <p:tag name="AS_UNIQUEID" val="410"/>
</p:tagLst>
</file>

<file path=ppt/tags/tag272.xml><?xml version="1.0" encoding="utf-8"?>
<p:tagLst xmlns:a="http://schemas.openxmlformats.org/drawingml/2006/main" xmlns:r="http://schemas.openxmlformats.org/officeDocument/2006/relationships" xmlns:p="http://schemas.openxmlformats.org/presentationml/2006/main">
  <p:tag name="AS_UNIQUEID" val="425"/>
</p:tagLst>
</file>

<file path=ppt/tags/tag273.xml><?xml version="1.0" encoding="utf-8"?>
<p:tagLst xmlns:a="http://schemas.openxmlformats.org/drawingml/2006/main" xmlns:r="http://schemas.openxmlformats.org/officeDocument/2006/relationships" xmlns:p="http://schemas.openxmlformats.org/presentationml/2006/main">
  <p:tag name="AS_UNIQUEID" val="426"/>
</p:tagLst>
</file>

<file path=ppt/tags/tag274.xml><?xml version="1.0" encoding="utf-8"?>
<p:tagLst xmlns:a="http://schemas.openxmlformats.org/drawingml/2006/main" xmlns:r="http://schemas.openxmlformats.org/officeDocument/2006/relationships" xmlns:p="http://schemas.openxmlformats.org/presentationml/2006/main">
  <p:tag name="AS_UNIQUEID" val="432"/>
</p:tagLst>
</file>

<file path=ppt/tags/tag275.xml><?xml version="1.0" encoding="utf-8"?>
<p:tagLst xmlns:a="http://schemas.openxmlformats.org/drawingml/2006/main" xmlns:r="http://schemas.openxmlformats.org/officeDocument/2006/relationships" xmlns:p="http://schemas.openxmlformats.org/presentationml/2006/main">
  <p:tag name="AS_UNIQUEID" val="433"/>
</p:tagLst>
</file>

<file path=ppt/tags/tag276.xml><?xml version="1.0" encoding="utf-8"?>
<p:tagLst xmlns:a="http://schemas.openxmlformats.org/drawingml/2006/main" xmlns:r="http://schemas.openxmlformats.org/officeDocument/2006/relationships" xmlns:p="http://schemas.openxmlformats.org/presentationml/2006/main">
  <p:tag name="AS_UNIQUEID" val="434"/>
</p:tagLst>
</file>

<file path=ppt/tags/tag277.xml><?xml version="1.0" encoding="utf-8"?>
<p:tagLst xmlns:a="http://schemas.openxmlformats.org/drawingml/2006/main" xmlns:r="http://schemas.openxmlformats.org/officeDocument/2006/relationships" xmlns:p="http://schemas.openxmlformats.org/presentationml/2006/main">
  <p:tag name="AS_UNIQUEID" val="435"/>
</p:tagLst>
</file>

<file path=ppt/tags/tag278.xml><?xml version="1.0" encoding="utf-8"?>
<p:tagLst xmlns:a="http://schemas.openxmlformats.org/drawingml/2006/main" xmlns:r="http://schemas.openxmlformats.org/officeDocument/2006/relationships" xmlns:p="http://schemas.openxmlformats.org/presentationml/2006/main">
  <p:tag name="AS_UNIQUEID" val="436"/>
</p:tagLst>
</file>

<file path=ppt/tags/tag279.xml><?xml version="1.0" encoding="utf-8"?>
<p:tagLst xmlns:a="http://schemas.openxmlformats.org/drawingml/2006/main" xmlns:r="http://schemas.openxmlformats.org/officeDocument/2006/relationships" xmlns:p="http://schemas.openxmlformats.org/presentationml/2006/main">
  <p:tag name="AS_UNIQUEID" val="438"/>
</p:tagLst>
</file>

<file path=ppt/tags/tag28.xml><?xml version="1.0" encoding="utf-8"?>
<p:tagLst xmlns:a="http://schemas.openxmlformats.org/drawingml/2006/main" xmlns:r="http://schemas.openxmlformats.org/officeDocument/2006/relationships" xmlns:p="http://schemas.openxmlformats.org/presentationml/2006/main">
  <p:tag name="AS_UNIQUEID" val="141"/>
</p:tagLst>
</file>

<file path=ppt/tags/tag280.xml><?xml version="1.0" encoding="utf-8"?>
<p:tagLst xmlns:a="http://schemas.openxmlformats.org/drawingml/2006/main" xmlns:r="http://schemas.openxmlformats.org/officeDocument/2006/relationships" xmlns:p="http://schemas.openxmlformats.org/presentationml/2006/main">
  <p:tag name="AS_UNIQUEID" val="439"/>
</p:tagLst>
</file>

<file path=ppt/tags/tag281.xml><?xml version="1.0" encoding="utf-8"?>
<p:tagLst xmlns:a="http://schemas.openxmlformats.org/drawingml/2006/main" xmlns:r="http://schemas.openxmlformats.org/officeDocument/2006/relationships" xmlns:p="http://schemas.openxmlformats.org/presentationml/2006/main">
  <p:tag name="AS_UNIQUEID" val="471"/>
</p:tagLst>
</file>

<file path=ppt/tags/tag282.xml><?xml version="1.0" encoding="utf-8"?>
<p:tagLst xmlns:a="http://schemas.openxmlformats.org/drawingml/2006/main" xmlns:r="http://schemas.openxmlformats.org/officeDocument/2006/relationships" xmlns:p="http://schemas.openxmlformats.org/presentationml/2006/main">
  <p:tag name="AS_UNIQUEID" val="472"/>
</p:tagLst>
</file>

<file path=ppt/tags/tag283.xml><?xml version="1.0" encoding="utf-8"?>
<p:tagLst xmlns:a="http://schemas.openxmlformats.org/drawingml/2006/main" xmlns:r="http://schemas.openxmlformats.org/officeDocument/2006/relationships" xmlns:p="http://schemas.openxmlformats.org/presentationml/2006/main">
  <p:tag name="AS_UNIQUEID" val="473"/>
</p:tagLst>
</file>

<file path=ppt/tags/tag284.xml><?xml version="1.0" encoding="utf-8"?>
<p:tagLst xmlns:a="http://schemas.openxmlformats.org/drawingml/2006/main" xmlns:r="http://schemas.openxmlformats.org/officeDocument/2006/relationships" xmlns:p="http://schemas.openxmlformats.org/presentationml/2006/main">
  <p:tag name="AS_UNIQUEID" val="440"/>
</p:tagLst>
</file>

<file path=ppt/tags/tag285.xml><?xml version="1.0" encoding="utf-8"?>
<p:tagLst xmlns:a="http://schemas.openxmlformats.org/drawingml/2006/main" xmlns:r="http://schemas.openxmlformats.org/officeDocument/2006/relationships" xmlns:p="http://schemas.openxmlformats.org/presentationml/2006/main">
  <p:tag name="AS_UNIQUEID" val="441"/>
</p:tagLst>
</file>

<file path=ppt/tags/tag29.xml><?xml version="1.0" encoding="utf-8"?>
<p:tagLst xmlns:a="http://schemas.openxmlformats.org/drawingml/2006/main" xmlns:r="http://schemas.openxmlformats.org/officeDocument/2006/relationships" xmlns:p="http://schemas.openxmlformats.org/presentationml/2006/main">
  <p:tag name="AS_UNIQUEID" val="455"/>
</p:tagLst>
</file>

<file path=ppt/tags/tag3.xml><?xml version="1.0" encoding="utf-8"?>
<p:tagLst xmlns:a="http://schemas.openxmlformats.org/drawingml/2006/main" xmlns:r="http://schemas.openxmlformats.org/officeDocument/2006/relationships" xmlns:p="http://schemas.openxmlformats.org/presentationml/2006/main">
  <p:tag name="AS_UNIQUEID" val="9"/>
</p:tagLst>
</file>

<file path=ppt/tags/tag30.xml><?xml version="1.0" encoding="utf-8"?>
<p:tagLst xmlns:a="http://schemas.openxmlformats.org/drawingml/2006/main" xmlns:r="http://schemas.openxmlformats.org/officeDocument/2006/relationships" xmlns:p="http://schemas.openxmlformats.org/presentationml/2006/main">
  <p:tag name="AS_UNIQUEID" val="456"/>
</p:tagLst>
</file>

<file path=ppt/tags/tag31.xml><?xml version="1.0" encoding="utf-8"?>
<p:tagLst xmlns:a="http://schemas.openxmlformats.org/drawingml/2006/main" xmlns:r="http://schemas.openxmlformats.org/officeDocument/2006/relationships" xmlns:p="http://schemas.openxmlformats.org/presentationml/2006/main">
  <p:tag name="AS_UNIQUEID" val="457"/>
</p:tagLst>
</file>

<file path=ppt/tags/tag32.xml><?xml version="1.0" encoding="utf-8"?>
<p:tagLst xmlns:a="http://schemas.openxmlformats.org/drawingml/2006/main" xmlns:r="http://schemas.openxmlformats.org/officeDocument/2006/relationships" xmlns:p="http://schemas.openxmlformats.org/presentationml/2006/main">
  <p:tag name="AS_UNIQUEID" val="145"/>
</p:tagLst>
</file>

<file path=ppt/tags/tag33.xml><?xml version="1.0" encoding="utf-8"?>
<p:tagLst xmlns:a="http://schemas.openxmlformats.org/drawingml/2006/main" xmlns:r="http://schemas.openxmlformats.org/officeDocument/2006/relationships" xmlns:p="http://schemas.openxmlformats.org/presentationml/2006/main">
  <p:tag name="AS_UNIQUEID" val="146"/>
</p:tagLst>
</file>

<file path=ppt/tags/tag34.xml><?xml version="1.0" encoding="utf-8"?>
<p:tagLst xmlns:a="http://schemas.openxmlformats.org/drawingml/2006/main" xmlns:r="http://schemas.openxmlformats.org/officeDocument/2006/relationships" xmlns:p="http://schemas.openxmlformats.org/presentationml/2006/main">
  <p:tag name="AS_UNIQUEID" val="147"/>
</p:tagLst>
</file>

<file path=ppt/tags/tag35.xml><?xml version="1.0" encoding="utf-8"?>
<p:tagLst xmlns:a="http://schemas.openxmlformats.org/drawingml/2006/main" xmlns:r="http://schemas.openxmlformats.org/officeDocument/2006/relationships" xmlns:p="http://schemas.openxmlformats.org/presentationml/2006/main">
  <p:tag name="AS_UNIQUEID" val="148"/>
</p:tagLst>
</file>

<file path=ppt/tags/tag36.xml><?xml version="1.0" encoding="utf-8"?>
<p:tagLst xmlns:a="http://schemas.openxmlformats.org/drawingml/2006/main" xmlns:r="http://schemas.openxmlformats.org/officeDocument/2006/relationships" xmlns:p="http://schemas.openxmlformats.org/presentationml/2006/main">
  <p:tag name="AS_UNIQUEID" val="153"/>
</p:tagLst>
</file>

<file path=ppt/tags/tag37.xml><?xml version="1.0" encoding="utf-8"?>
<p:tagLst xmlns:a="http://schemas.openxmlformats.org/drawingml/2006/main" xmlns:r="http://schemas.openxmlformats.org/officeDocument/2006/relationships" xmlns:p="http://schemas.openxmlformats.org/presentationml/2006/main">
  <p:tag name="AS_UNIQUEID" val="154"/>
</p:tagLst>
</file>

<file path=ppt/tags/tag38.xml><?xml version="1.0" encoding="utf-8"?>
<p:tagLst xmlns:a="http://schemas.openxmlformats.org/drawingml/2006/main" xmlns:r="http://schemas.openxmlformats.org/officeDocument/2006/relationships" xmlns:p="http://schemas.openxmlformats.org/presentationml/2006/main">
  <p:tag name="AS_UNIQUEID" val="155"/>
</p:tagLst>
</file>

<file path=ppt/tags/tag39.xml><?xml version="1.0" encoding="utf-8"?>
<p:tagLst xmlns:a="http://schemas.openxmlformats.org/drawingml/2006/main" xmlns:r="http://schemas.openxmlformats.org/officeDocument/2006/relationships" xmlns:p="http://schemas.openxmlformats.org/presentationml/2006/main">
  <p:tag name="AS_UNIQUEID" val="156"/>
</p:tagLst>
</file>

<file path=ppt/tags/tag4.xml><?xml version="1.0" encoding="utf-8"?>
<p:tagLst xmlns:a="http://schemas.openxmlformats.org/drawingml/2006/main" xmlns:r="http://schemas.openxmlformats.org/officeDocument/2006/relationships" xmlns:p="http://schemas.openxmlformats.org/presentationml/2006/main">
  <p:tag name="AS_UNIQUEID" val="10"/>
</p:tagLst>
</file>

<file path=ppt/tags/tag40.xml><?xml version="1.0" encoding="utf-8"?>
<p:tagLst xmlns:a="http://schemas.openxmlformats.org/drawingml/2006/main" xmlns:r="http://schemas.openxmlformats.org/officeDocument/2006/relationships" xmlns:p="http://schemas.openxmlformats.org/presentationml/2006/main">
  <p:tag name="AS_UNIQUEID" val="158"/>
</p:tagLst>
</file>

<file path=ppt/tags/tag41.xml><?xml version="1.0" encoding="utf-8"?>
<p:tagLst xmlns:a="http://schemas.openxmlformats.org/drawingml/2006/main" xmlns:r="http://schemas.openxmlformats.org/officeDocument/2006/relationships" xmlns:p="http://schemas.openxmlformats.org/presentationml/2006/main">
  <p:tag name="AS_UNIQUEID" val="159"/>
</p:tagLst>
</file>

<file path=ppt/tags/tag42.xml><?xml version="1.0" encoding="utf-8"?>
<p:tagLst xmlns:a="http://schemas.openxmlformats.org/drawingml/2006/main" xmlns:r="http://schemas.openxmlformats.org/officeDocument/2006/relationships" xmlns:p="http://schemas.openxmlformats.org/presentationml/2006/main">
  <p:tag name="AS_UNIQUEID" val="151"/>
</p:tagLst>
</file>

<file path=ppt/tags/tag43.xml><?xml version="1.0" encoding="utf-8"?>
<p:tagLst xmlns:a="http://schemas.openxmlformats.org/drawingml/2006/main" xmlns:r="http://schemas.openxmlformats.org/officeDocument/2006/relationships" xmlns:p="http://schemas.openxmlformats.org/presentationml/2006/main">
  <p:tag name="AS_UNIQUEID" val="152"/>
</p:tagLst>
</file>

<file path=ppt/tags/tag44.xml><?xml version="1.0" encoding="utf-8"?>
<p:tagLst xmlns:a="http://schemas.openxmlformats.org/drawingml/2006/main" xmlns:r="http://schemas.openxmlformats.org/officeDocument/2006/relationships" xmlns:p="http://schemas.openxmlformats.org/presentationml/2006/main">
  <p:tag name="AS_UNIQUEID" val="149"/>
</p:tagLst>
</file>

<file path=ppt/tags/tag45.xml><?xml version="1.0" encoding="utf-8"?>
<p:tagLst xmlns:a="http://schemas.openxmlformats.org/drawingml/2006/main" xmlns:r="http://schemas.openxmlformats.org/officeDocument/2006/relationships" xmlns:p="http://schemas.openxmlformats.org/presentationml/2006/main">
  <p:tag name="AS_UNIQUEID" val="150"/>
</p:tagLst>
</file>

<file path=ppt/tags/tag46.xml><?xml version="1.0" encoding="utf-8"?>
<p:tagLst xmlns:a="http://schemas.openxmlformats.org/drawingml/2006/main" xmlns:r="http://schemas.openxmlformats.org/officeDocument/2006/relationships" xmlns:p="http://schemas.openxmlformats.org/presentationml/2006/main">
  <p:tag name="AS_UNIQUEID" val="458"/>
</p:tagLst>
</file>

<file path=ppt/tags/tag47.xml><?xml version="1.0" encoding="utf-8"?>
<p:tagLst xmlns:a="http://schemas.openxmlformats.org/drawingml/2006/main" xmlns:r="http://schemas.openxmlformats.org/officeDocument/2006/relationships" xmlns:p="http://schemas.openxmlformats.org/presentationml/2006/main">
  <p:tag name="AS_UNIQUEID" val="459"/>
</p:tagLst>
</file>

<file path=ppt/tags/tag48.xml><?xml version="1.0" encoding="utf-8"?>
<p:tagLst xmlns:a="http://schemas.openxmlformats.org/drawingml/2006/main" xmlns:r="http://schemas.openxmlformats.org/officeDocument/2006/relationships" xmlns:p="http://schemas.openxmlformats.org/presentationml/2006/main">
  <p:tag name="AS_UNIQUEID" val="460"/>
</p:tagLst>
</file>

<file path=ppt/tags/tag49.xml><?xml version="1.0" encoding="utf-8"?>
<p:tagLst xmlns:a="http://schemas.openxmlformats.org/drawingml/2006/main" xmlns:r="http://schemas.openxmlformats.org/officeDocument/2006/relationships" xmlns:p="http://schemas.openxmlformats.org/presentationml/2006/main">
  <p:tag name="AS_UNIQUEID" val="161"/>
</p:tagLst>
</file>

<file path=ppt/tags/tag5.xml><?xml version="1.0" encoding="utf-8"?>
<p:tagLst xmlns:a="http://schemas.openxmlformats.org/drawingml/2006/main" xmlns:r="http://schemas.openxmlformats.org/officeDocument/2006/relationships" xmlns:p="http://schemas.openxmlformats.org/presentationml/2006/main">
  <p:tag name="AS_UNIQUEID" val="449"/>
</p:tagLst>
</file>

<file path=ppt/tags/tag50.xml><?xml version="1.0" encoding="utf-8"?>
<p:tagLst xmlns:a="http://schemas.openxmlformats.org/drawingml/2006/main" xmlns:r="http://schemas.openxmlformats.org/officeDocument/2006/relationships" xmlns:p="http://schemas.openxmlformats.org/presentationml/2006/main">
  <p:tag name="AS_UNIQUEID" val="162"/>
</p:tagLst>
</file>

<file path=ppt/tags/tag51.xml><?xml version="1.0" encoding="utf-8"?>
<p:tagLst xmlns:a="http://schemas.openxmlformats.org/drawingml/2006/main" xmlns:r="http://schemas.openxmlformats.org/officeDocument/2006/relationships" xmlns:p="http://schemas.openxmlformats.org/presentationml/2006/main">
  <p:tag name="AS_UNIQUEID" val="163"/>
</p:tagLst>
</file>

<file path=ppt/tags/tag52.xml><?xml version="1.0" encoding="utf-8"?>
<p:tagLst xmlns:a="http://schemas.openxmlformats.org/drawingml/2006/main" xmlns:r="http://schemas.openxmlformats.org/officeDocument/2006/relationships" xmlns:p="http://schemas.openxmlformats.org/presentationml/2006/main">
  <p:tag name="AS_UNIQUEID" val="164"/>
</p:tagLst>
</file>

<file path=ppt/tags/tag53.xml><?xml version="1.0" encoding="utf-8"?>
<p:tagLst xmlns:a="http://schemas.openxmlformats.org/drawingml/2006/main" xmlns:r="http://schemas.openxmlformats.org/officeDocument/2006/relationships" xmlns:p="http://schemas.openxmlformats.org/presentationml/2006/main">
  <p:tag name="AS_UNIQUEID" val="165"/>
</p:tagLst>
</file>

<file path=ppt/tags/tag54.xml><?xml version="1.0" encoding="utf-8"?>
<p:tagLst xmlns:a="http://schemas.openxmlformats.org/drawingml/2006/main" xmlns:r="http://schemas.openxmlformats.org/officeDocument/2006/relationships" xmlns:p="http://schemas.openxmlformats.org/presentationml/2006/main">
  <p:tag name="AS_UNIQUEID" val="166"/>
</p:tagLst>
</file>

<file path=ppt/tags/tag55.xml><?xml version="1.0" encoding="utf-8"?>
<p:tagLst xmlns:a="http://schemas.openxmlformats.org/drawingml/2006/main" xmlns:r="http://schemas.openxmlformats.org/officeDocument/2006/relationships" xmlns:p="http://schemas.openxmlformats.org/presentationml/2006/main">
  <p:tag name="AS_UNIQUEID" val="167"/>
</p:tagLst>
</file>

<file path=ppt/tags/tag56.xml><?xml version="1.0" encoding="utf-8"?>
<p:tagLst xmlns:a="http://schemas.openxmlformats.org/drawingml/2006/main" xmlns:r="http://schemas.openxmlformats.org/officeDocument/2006/relationships" xmlns:p="http://schemas.openxmlformats.org/presentationml/2006/main">
  <p:tag name="AS_UNIQUEID" val="168"/>
</p:tagLst>
</file>

<file path=ppt/tags/tag57.xml><?xml version="1.0" encoding="utf-8"?>
<p:tagLst xmlns:a="http://schemas.openxmlformats.org/drawingml/2006/main" xmlns:r="http://schemas.openxmlformats.org/officeDocument/2006/relationships" xmlns:p="http://schemas.openxmlformats.org/presentationml/2006/main">
  <p:tag name="AS_UNIQUEID" val="170"/>
</p:tagLst>
</file>

<file path=ppt/tags/tag58.xml><?xml version="1.0" encoding="utf-8"?>
<p:tagLst xmlns:a="http://schemas.openxmlformats.org/drawingml/2006/main" xmlns:r="http://schemas.openxmlformats.org/officeDocument/2006/relationships" xmlns:p="http://schemas.openxmlformats.org/presentationml/2006/main">
  <p:tag name="AS_UNIQUEID" val="171"/>
</p:tagLst>
</file>

<file path=ppt/tags/tag59.xml><?xml version="1.0" encoding="utf-8"?>
<p:tagLst xmlns:a="http://schemas.openxmlformats.org/drawingml/2006/main" xmlns:r="http://schemas.openxmlformats.org/officeDocument/2006/relationships" xmlns:p="http://schemas.openxmlformats.org/presentationml/2006/main">
  <p:tag name="AS_UNIQUEID" val="182"/>
</p:tagLst>
</file>

<file path=ppt/tags/tag6.xml><?xml version="1.0" encoding="utf-8"?>
<p:tagLst xmlns:a="http://schemas.openxmlformats.org/drawingml/2006/main" xmlns:r="http://schemas.openxmlformats.org/officeDocument/2006/relationships" xmlns:p="http://schemas.openxmlformats.org/presentationml/2006/main">
  <p:tag name="AS_UNIQUEID" val="450"/>
</p:tagLst>
</file>

<file path=ppt/tags/tag60.xml><?xml version="1.0" encoding="utf-8"?>
<p:tagLst xmlns:a="http://schemas.openxmlformats.org/drawingml/2006/main" xmlns:r="http://schemas.openxmlformats.org/officeDocument/2006/relationships" xmlns:p="http://schemas.openxmlformats.org/presentationml/2006/main">
  <p:tag name="AS_UNIQUEID" val="183"/>
</p:tagLst>
</file>

<file path=ppt/tags/tag61.xml><?xml version="1.0" encoding="utf-8"?>
<p:tagLst xmlns:a="http://schemas.openxmlformats.org/drawingml/2006/main" xmlns:r="http://schemas.openxmlformats.org/officeDocument/2006/relationships" xmlns:p="http://schemas.openxmlformats.org/presentationml/2006/main">
  <p:tag name="AS_UNIQUEID" val="184"/>
</p:tagLst>
</file>

<file path=ppt/tags/tag62.xml><?xml version="1.0" encoding="utf-8"?>
<p:tagLst xmlns:a="http://schemas.openxmlformats.org/drawingml/2006/main" xmlns:r="http://schemas.openxmlformats.org/officeDocument/2006/relationships" xmlns:p="http://schemas.openxmlformats.org/presentationml/2006/main">
  <p:tag name="AS_UNIQUEID" val="185"/>
</p:tagLst>
</file>

<file path=ppt/tags/tag63.xml><?xml version="1.0" encoding="utf-8"?>
<p:tagLst xmlns:a="http://schemas.openxmlformats.org/drawingml/2006/main" xmlns:r="http://schemas.openxmlformats.org/officeDocument/2006/relationships" xmlns:p="http://schemas.openxmlformats.org/presentationml/2006/main">
  <p:tag name="AS_UNIQUEID" val="186"/>
</p:tagLst>
</file>

<file path=ppt/tags/tag64.xml><?xml version="1.0" encoding="utf-8"?>
<p:tagLst xmlns:a="http://schemas.openxmlformats.org/drawingml/2006/main" xmlns:r="http://schemas.openxmlformats.org/officeDocument/2006/relationships" xmlns:p="http://schemas.openxmlformats.org/presentationml/2006/main">
  <p:tag name="AS_UNIQUEID" val="187"/>
</p:tagLst>
</file>

<file path=ppt/tags/tag65.xml><?xml version="1.0" encoding="utf-8"?>
<p:tagLst xmlns:a="http://schemas.openxmlformats.org/drawingml/2006/main" xmlns:r="http://schemas.openxmlformats.org/officeDocument/2006/relationships" xmlns:p="http://schemas.openxmlformats.org/presentationml/2006/main">
  <p:tag name="AS_UNIQUEID" val="188"/>
</p:tagLst>
</file>

<file path=ppt/tags/tag66.xml><?xml version="1.0" encoding="utf-8"?>
<p:tagLst xmlns:a="http://schemas.openxmlformats.org/drawingml/2006/main" xmlns:r="http://schemas.openxmlformats.org/officeDocument/2006/relationships" xmlns:p="http://schemas.openxmlformats.org/presentationml/2006/main">
  <p:tag name="AS_UNIQUEID" val="189"/>
</p:tagLst>
</file>

<file path=ppt/tags/tag67.xml><?xml version="1.0" encoding="utf-8"?>
<p:tagLst xmlns:a="http://schemas.openxmlformats.org/drawingml/2006/main" xmlns:r="http://schemas.openxmlformats.org/officeDocument/2006/relationships" xmlns:p="http://schemas.openxmlformats.org/presentationml/2006/main">
  <p:tag name="AS_UNIQUEID" val="191"/>
</p:tagLst>
</file>

<file path=ppt/tags/tag68.xml><?xml version="1.0" encoding="utf-8"?>
<p:tagLst xmlns:a="http://schemas.openxmlformats.org/drawingml/2006/main" xmlns:r="http://schemas.openxmlformats.org/officeDocument/2006/relationships" xmlns:p="http://schemas.openxmlformats.org/presentationml/2006/main">
  <p:tag name="AS_UNIQUEID" val="192"/>
</p:tagLst>
</file>

<file path=ppt/tags/tag69.xml><?xml version="1.0" encoding="utf-8"?>
<p:tagLst xmlns:a="http://schemas.openxmlformats.org/drawingml/2006/main" xmlns:r="http://schemas.openxmlformats.org/officeDocument/2006/relationships" xmlns:p="http://schemas.openxmlformats.org/presentationml/2006/main">
  <p:tag name="AS_UNIQUEID" val="197"/>
</p:tagLst>
</file>

<file path=ppt/tags/tag7.xml><?xml version="1.0" encoding="utf-8"?>
<p:tagLst xmlns:a="http://schemas.openxmlformats.org/drawingml/2006/main" xmlns:r="http://schemas.openxmlformats.org/officeDocument/2006/relationships" xmlns:p="http://schemas.openxmlformats.org/presentationml/2006/main">
  <p:tag name="AS_UNIQUEID" val="451"/>
</p:tagLst>
</file>

<file path=ppt/tags/tag70.xml><?xml version="1.0" encoding="utf-8"?>
<p:tagLst xmlns:a="http://schemas.openxmlformats.org/drawingml/2006/main" xmlns:r="http://schemas.openxmlformats.org/officeDocument/2006/relationships" xmlns:p="http://schemas.openxmlformats.org/presentationml/2006/main">
  <p:tag name="AS_UNIQUEID" val="198"/>
</p:tagLst>
</file>

<file path=ppt/tags/tag71.xml><?xml version="1.0" encoding="utf-8"?>
<p:tagLst xmlns:a="http://schemas.openxmlformats.org/drawingml/2006/main" xmlns:r="http://schemas.openxmlformats.org/officeDocument/2006/relationships" xmlns:p="http://schemas.openxmlformats.org/presentationml/2006/main">
  <p:tag name="AS_UNIQUEID" val="199"/>
</p:tagLst>
</file>

<file path=ppt/tags/tag72.xml><?xml version="1.0" encoding="utf-8"?>
<p:tagLst xmlns:a="http://schemas.openxmlformats.org/drawingml/2006/main" xmlns:r="http://schemas.openxmlformats.org/officeDocument/2006/relationships" xmlns:p="http://schemas.openxmlformats.org/presentationml/2006/main">
  <p:tag name="AS_UNIQUEID" val="201"/>
</p:tagLst>
</file>

<file path=ppt/tags/tag73.xml><?xml version="1.0" encoding="utf-8"?>
<p:tagLst xmlns:a="http://schemas.openxmlformats.org/drawingml/2006/main" xmlns:r="http://schemas.openxmlformats.org/officeDocument/2006/relationships" xmlns:p="http://schemas.openxmlformats.org/presentationml/2006/main">
  <p:tag name="AS_UNIQUEID" val="214"/>
</p:tagLst>
</file>

<file path=ppt/tags/tag74.xml><?xml version="1.0" encoding="utf-8"?>
<p:tagLst xmlns:a="http://schemas.openxmlformats.org/drawingml/2006/main" xmlns:r="http://schemas.openxmlformats.org/officeDocument/2006/relationships" xmlns:p="http://schemas.openxmlformats.org/presentationml/2006/main">
  <p:tag name="AS_UNIQUEID" val="215"/>
</p:tagLst>
</file>

<file path=ppt/tags/tag75.xml><?xml version="1.0" encoding="utf-8"?>
<p:tagLst xmlns:a="http://schemas.openxmlformats.org/drawingml/2006/main" xmlns:r="http://schemas.openxmlformats.org/officeDocument/2006/relationships" xmlns:p="http://schemas.openxmlformats.org/presentationml/2006/main">
  <p:tag name="AS_UNIQUEID" val="218"/>
</p:tagLst>
</file>

<file path=ppt/tags/tag76.xml><?xml version="1.0" encoding="utf-8"?>
<p:tagLst xmlns:a="http://schemas.openxmlformats.org/drawingml/2006/main" xmlns:r="http://schemas.openxmlformats.org/officeDocument/2006/relationships" xmlns:p="http://schemas.openxmlformats.org/presentationml/2006/main">
  <p:tag name="AS_UNIQUEID" val="219"/>
</p:tagLst>
</file>

<file path=ppt/tags/tag77.xml><?xml version="1.0" encoding="utf-8"?>
<p:tagLst xmlns:a="http://schemas.openxmlformats.org/drawingml/2006/main" xmlns:r="http://schemas.openxmlformats.org/officeDocument/2006/relationships" xmlns:p="http://schemas.openxmlformats.org/presentationml/2006/main">
  <p:tag name="AS_UNIQUEID" val="220"/>
</p:tagLst>
</file>

<file path=ppt/tags/tag78.xml><?xml version="1.0" encoding="utf-8"?>
<p:tagLst xmlns:a="http://schemas.openxmlformats.org/drawingml/2006/main" xmlns:r="http://schemas.openxmlformats.org/officeDocument/2006/relationships" xmlns:p="http://schemas.openxmlformats.org/presentationml/2006/main">
  <p:tag name="AS_UNIQUEID" val="221"/>
</p:tagLst>
</file>

<file path=ppt/tags/tag79.xml><?xml version="1.0" encoding="utf-8"?>
<p:tagLst xmlns:a="http://schemas.openxmlformats.org/drawingml/2006/main" xmlns:r="http://schemas.openxmlformats.org/officeDocument/2006/relationships" xmlns:p="http://schemas.openxmlformats.org/presentationml/2006/main">
  <p:tag name="AS_UNIQUEID" val="222"/>
</p:tagLst>
</file>

<file path=ppt/tags/tag8.xml><?xml version="1.0" encoding="utf-8"?>
<p:tagLst xmlns:a="http://schemas.openxmlformats.org/drawingml/2006/main" xmlns:r="http://schemas.openxmlformats.org/officeDocument/2006/relationships" xmlns:p="http://schemas.openxmlformats.org/presentationml/2006/main">
  <p:tag name="AS_UNIQUEID" val="452"/>
</p:tagLst>
</file>

<file path=ppt/tags/tag80.xml><?xml version="1.0" encoding="utf-8"?>
<p:tagLst xmlns:a="http://schemas.openxmlformats.org/drawingml/2006/main" xmlns:r="http://schemas.openxmlformats.org/officeDocument/2006/relationships" xmlns:p="http://schemas.openxmlformats.org/presentationml/2006/main">
  <p:tag name="AS_UNIQUEID" val="226"/>
</p:tagLst>
</file>

<file path=ppt/tags/tag81.xml><?xml version="1.0" encoding="utf-8"?>
<p:tagLst xmlns:a="http://schemas.openxmlformats.org/drawingml/2006/main" xmlns:r="http://schemas.openxmlformats.org/officeDocument/2006/relationships" xmlns:p="http://schemas.openxmlformats.org/presentationml/2006/main">
  <p:tag name="AS_UNIQUEID" val="227"/>
</p:tagLst>
</file>

<file path=ppt/tags/tag82.xml><?xml version="1.0" encoding="utf-8"?>
<p:tagLst xmlns:a="http://schemas.openxmlformats.org/drawingml/2006/main" xmlns:r="http://schemas.openxmlformats.org/officeDocument/2006/relationships" xmlns:p="http://schemas.openxmlformats.org/presentationml/2006/main">
  <p:tag name="AS_UNIQUEID" val="230"/>
</p:tagLst>
</file>

<file path=ppt/tags/tag83.xml><?xml version="1.0" encoding="utf-8"?>
<p:tagLst xmlns:a="http://schemas.openxmlformats.org/drawingml/2006/main" xmlns:r="http://schemas.openxmlformats.org/officeDocument/2006/relationships" xmlns:p="http://schemas.openxmlformats.org/presentationml/2006/main">
  <p:tag name="AS_UNIQUEID" val="231"/>
</p:tagLst>
</file>

<file path=ppt/tags/tag84.xml><?xml version="1.0" encoding="utf-8"?>
<p:tagLst xmlns:a="http://schemas.openxmlformats.org/drawingml/2006/main" xmlns:r="http://schemas.openxmlformats.org/officeDocument/2006/relationships" xmlns:p="http://schemas.openxmlformats.org/presentationml/2006/main">
  <p:tag name="AS_UNIQUEID" val="232"/>
</p:tagLst>
</file>

<file path=ppt/tags/tag85.xml><?xml version="1.0" encoding="utf-8"?>
<p:tagLst xmlns:a="http://schemas.openxmlformats.org/drawingml/2006/main" xmlns:r="http://schemas.openxmlformats.org/officeDocument/2006/relationships" xmlns:p="http://schemas.openxmlformats.org/presentationml/2006/main">
  <p:tag name="AS_UNIQUEID" val="233"/>
</p:tagLst>
</file>

<file path=ppt/tags/tag86.xml><?xml version="1.0" encoding="utf-8"?>
<p:tagLst xmlns:a="http://schemas.openxmlformats.org/drawingml/2006/main" xmlns:r="http://schemas.openxmlformats.org/officeDocument/2006/relationships" xmlns:p="http://schemas.openxmlformats.org/presentationml/2006/main">
  <p:tag name="AS_UNIQUEID" val="234"/>
</p:tagLst>
</file>

<file path=ppt/tags/tag87.xml><?xml version="1.0" encoding="utf-8"?>
<p:tagLst xmlns:a="http://schemas.openxmlformats.org/drawingml/2006/main" xmlns:r="http://schemas.openxmlformats.org/officeDocument/2006/relationships" xmlns:p="http://schemas.openxmlformats.org/presentationml/2006/main">
  <p:tag name="AS_UNIQUEID" val="235"/>
</p:tagLst>
</file>

<file path=ppt/tags/tag88.xml><?xml version="1.0" encoding="utf-8"?>
<p:tagLst xmlns:a="http://schemas.openxmlformats.org/drawingml/2006/main" xmlns:r="http://schemas.openxmlformats.org/officeDocument/2006/relationships" xmlns:p="http://schemas.openxmlformats.org/presentationml/2006/main">
  <p:tag name="AS_UNIQUEID" val="236"/>
</p:tagLst>
</file>

<file path=ppt/tags/tag89.xml><?xml version="1.0" encoding="utf-8"?>
<p:tagLst xmlns:a="http://schemas.openxmlformats.org/drawingml/2006/main" xmlns:r="http://schemas.openxmlformats.org/officeDocument/2006/relationships" xmlns:p="http://schemas.openxmlformats.org/presentationml/2006/main">
  <p:tag name="AS_UNIQUEID" val="237"/>
</p:tagLst>
</file>

<file path=ppt/tags/tag9.xml><?xml version="1.0" encoding="utf-8"?>
<p:tagLst xmlns:a="http://schemas.openxmlformats.org/drawingml/2006/main" xmlns:r="http://schemas.openxmlformats.org/officeDocument/2006/relationships" xmlns:p="http://schemas.openxmlformats.org/presentationml/2006/main">
  <p:tag name="AS_UNIQUEID" val="453"/>
</p:tagLst>
</file>

<file path=ppt/tags/tag90.xml><?xml version="1.0" encoding="utf-8"?>
<p:tagLst xmlns:a="http://schemas.openxmlformats.org/drawingml/2006/main" xmlns:r="http://schemas.openxmlformats.org/officeDocument/2006/relationships" xmlns:p="http://schemas.openxmlformats.org/presentationml/2006/main">
  <p:tag name="AS_UNIQUEID" val="244"/>
</p:tagLst>
</file>

<file path=ppt/tags/tag91.xml><?xml version="1.0" encoding="utf-8"?>
<p:tagLst xmlns:a="http://schemas.openxmlformats.org/drawingml/2006/main" xmlns:r="http://schemas.openxmlformats.org/officeDocument/2006/relationships" xmlns:p="http://schemas.openxmlformats.org/presentationml/2006/main">
  <p:tag name="AS_UNIQUEID" val="245"/>
</p:tagLst>
</file>

<file path=ppt/tags/tag92.xml><?xml version="1.0" encoding="utf-8"?>
<p:tagLst xmlns:a="http://schemas.openxmlformats.org/drawingml/2006/main" xmlns:r="http://schemas.openxmlformats.org/officeDocument/2006/relationships" xmlns:p="http://schemas.openxmlformats.org/presentationml/2006/main">
  <p:tag name="AS_UNIQUEID" val="246"/>
</p:tagLst>
</file>

<file path=ppt/tags/tag93.xml><?xml version="1.0" encoding="utf-8"?>
<p:tagLst xmlns:a="http://schemas.openxmlformats.org/drawingml/2006/main" xmlns:r="http://schemas.openxmlformats.org/officeDocument/2006/relationships" xmlns:p="http://schemas.openxmlformats.org/presentationml/2006/main">
  <p:tag name="AS_UNIQUEID" val="247"/>
</p:tagLst>
</file>

<file path=ppt/tags/tag94.xml><?xml version="1.0" encoding="utf-8"?>
<p:tagLst xmlns:a="http://schemas.openxmlformats.org/drawingml/2006/main" xmlns:r="http://schemas.openxmlformats.org/officeDocument/2006/relationships" xmlns:p="http://schemas.openxmlformats.org/presentationml/2006/main">
  <p:tag name="AS_UNIQUEID" val="248"/>
</p:tagLst>
</file>

<file path=ppt/tags/tag95.xml><?xml version="1.0" encoding="utf-8"?>
<p:tagLst xmlns:a="http://schemas.openxmlformats.org/drawingml/2006/main" xmlns:r="http://schemas.openxmlformats.org/officeDocument/2006/relationships" xmlns:p="http://schemas.openxmlformats.org/presentationml/2006/main">
  <p:tag name="AS_UNIQUEID" val="249"/>
</p:tagLst>
</file>

<file path=ppt/tags/tag96.xml><?xml version="1.0" encoding="utf-8"?>
<p:tagLst xmlns:a="http://schemas.openxmlformats.org/drawingml/2006/main" xmlns:r="http://schemas.openxmlformats.org/officeDocument/2006/relationships" xmlns:p="http://schemas.openxmlformats.org/presentationml/2006/main">
  <p:tag name="AS_UNIQUEID" val="250"/>
</p:tagLst>
</file>

<file path=ppt/tags/tag97.xml><?xml version="1.0" encoding="utf-8"?>
<p:tagLst xmlns:a="http://schemas.openxmlformats.org/drawingml/2006/main" xmlns:r="http://schemas.openxmlformats.org/officeDocument/2006/relationships" xmlns:p="http://schemas.openxmlformats.org/presentationml/2006/main">
  <p:tag name="AS_UNIQUEID" val="463"/>
</p:tagLst>
</file>

<file path=ppt/tags/tag98.xml><?xml version="1.0" encoding="utf-8"?>
<p:tagLst xmlns:a="http://schemas.openxmlformats.org/drawingml/2006/main" xmlns:r="http://schemas.openxmlformats.org/officeDocument/2006/relationships" xmlns:p="http://schemas.openxmlformats.org/presentationml/2006/main">
  <p:tag name="AS_UNIQUEID" val="464"/>
</p:tagLst>
</file>

<file path=ppt/tags/tag99.xml><?xml version="1.0" encoding="utf-8"?>
<p:tagLst xmlns:a="http://schemas.openxmlformats.org/drawingml/2006/main" xmlns:r="http://schemas.openxmlformats.org/officeDocument/2006/relationships" xmlns:p="http://schemas.openxmlformats.org/presentationml/2006/main">
  <p:tag name="AS_UNIQUEID" val="465"/>
</p:tagLst>
</file>

<file path=ppt/theme/theme1.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Verdana Ref"/>
        <a:ea typeface="Arial"/>
        <a:cs typeface="Arial"/>
      </a:majorFont>
      <a:minorFont>
        <a:latin typeface="Verdana Ref"/>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3414</TotalTime>
  <Words>3748</Words>
  <Application>Microsoft Office PowerPoint</Application>
  <PresentationFormat>On-screen Show (4:3)</PresentationFormat>
  <Paragraphs>561</Paragraphs>
  <Slides>85</Slides>
  <Notes>6</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85</vt:i4>
      </vt:variant>
    </vt:vector>
  </HeadingPairs>
  <TitlesOfParts>
    <vt:vector size="100" baseType="lpstr">
      <vt:lpstr>Verdana Ref</vt:lpstr>
      <vt:lpstr>Arial</vt:lpstr>
      <vt:lpstr>Franklin Gothic Book</vt:lpstr>
      <vt:lpstr>Wingdings 2</vt:lpstr>
      <vt:lpstr>Perpetua</vt:lpstr>
      <vt:lpstr>Wingdings</vt:lpstr>
      <vt:lpstr>Times New Roman</vt:lpstr>
      <vt:lpstr>Incised901 Lt BT</vt:lpstr>
      <vt:lpstr>Calibri</vt:lpstr>
      <vt:lpstr>Osaka</vt:lpstr>
      <vt:lpstr>ＭＳ Ｐゴシック</vt:lpstr>
      <vt:lpstr>Lucida Sans Unicode</vt:lpstr>
      <vt:lpstr>msgothic</vt:lpstr>
      <vt:lpstr>Courier New</vt:lpstr>
      <vt:lpstr>1_Default Design</vt:lpstr>
      <vt:lpstr>PULMONARY HYPERTENSION   </vt:lpstr>
      <vt:lpstr>How we will go about</vt:lpstr>
      <vt:lpstr>Slide 3</vt:lpstr>
      <vt:lpstr>Slide 4</vt:lpstr>
      <vt:lpstr>“His word was law. We didn’t always like it”.</vt:lpstr>
      <vt:lpstr>Slide 6</vt:lpstr>
      <vt:lpstr>Slide 7</vt:lpstr>
      <vt:lpstr>WHO Geneva, Switzerland 1973</vt:lpstr>
      <vt:lpstr>Evian Classification 1998</vt:lpstr>
      <vt:lpstr>Slide 10</vt:lpstr>
      <vt:lpstr>Slide 11</vt:lpstr>
      <vt:lpstr>Slide 12</vt:lpstr>
      <vt:lpstr>Slide 13</vt:lpstr>
      <vt:lpstr>Dana Point Classification of PH,2008</vt:lpstr>
      <vt:lpstr>Fallacies of Dana Point, 2008</vt:lpstr>
      <vt:lpstr>Pulmonary Vascular Research Institute (PVRI) Panama Classification (2011) for pediatric pulmonary hypertensive vascular disease</vt:lpstr>
      <vt:lpstr>Panama Classification (2011) continue….</vt:lpstr>
      <vt:lpstr>Definition: PVRI Panama Classification 2011</vt:lpstr>
      <vt:lpstr>Slide 19</vt:lpstr>
      <vt:lpstr>Slide 20</vt:lpstr>
      <vt:lpstr>Slide 21</vt:lpstr>
      <vt:lpstr>Slide 22</vt:lpstr>
      <vt:lpstr>Slide 23</vt:lpstr>
      <vt:lpstr>On it’s way</vt:lpstr>
      <vt:lpstr>Histopathological Classification</vt:lpstr>
      <vt:lpstr>Slide 26</vt:lpstr>
      <vt:lpstr>        PATHOPHYSIOLOGY</vt:lpstr>
      <vt:lpstr>Normal pulmonary circulation</vt:lpstr>
      <vt:lpstr>PATHOPHYSIOLOGY OF PAH</vt:lpstr>
      <vt:lpstr>Postulated pathophysiology in PAH</vt:lpstr>
      <vt:lpstr>VASOCONSTRICTION</vt:lpstr>
      <vt:lpstr>VASCULAR PROLIFERATION</vt:lpstr>
      <vt:lpstr>Slide 33</vt:lpstr>
      <vt:lpstr>Slide 34</vt:lpstr>
      <vt:lpstr>THROMBOSIS</vt:lpstr>
      <vt:lpstr>Slide 36</vt:lpstr>
      <vt:lpstr>Role of Genetics in Pulmonary Arterial Hypertension</vt:lpstr>
      <vt:lpstr>BMPR2 (bone morphogenetic protein receptor type II gene)</vt:lpstr>
      <vt:lpstr>ALK1 gene (activin-like kinase 1) &amp; endoglin</vt:lpstr>
      <vt:lpstr>The role of Endothelin-1 (ET-1)</vt:lpstr>
      <vt:lpstr>The role of Prostacyclin and Thromboxane A2</vt:lpstr>
      <vt:lpstr>The role of nitric oxide</vt:lpstr>
      <vt:lpstr>Vasoactive intestinal peptide (VIP)</vt:lpstr>
      <vt:lpstr>Slide 44</vt:lpstr>
      <vt:lpstr>Slide 45</vt:lpstr>
      <vt:lpstr>Slide 46</vt:lpstr>
      <vt:lpstr>Slide 47</vt:lpstr>
      <vt:lpstr>Distribution of PH types</vt:lpstr>
      <vt:lpstr>Slide 49</vt:lpstr>
      <vt:lpstr>Mean PAP in patients with different causes of pulmonary hypertension (PH)</vt:lpstr>
      <vt:lpstr>Survival in PAH</vt:lpstr>
      <vt:lpstr>Idiopathic Pulmonary Arterial Hypertension (IPAH)</vt:lpstr>
      <vt:lpstr>Heritable Pulmonary Arterial Hypertension</vt:lpstr>
      <vt:lpstr>Slide 54</vt:lpstr>
      <vt:lpstr>Pulmonary Arterial Hypertension Associated With Congenital Heart Disease </vt:lpstr>
      <vt:lpstr>PAH associated with heart Defects with Increased Pulmonary Blood Flow</vt:lpstr>
      <vt:lpstr>PAH PATHOPHYSIOLOGY</vt:lpstr>
      <vt:lpstr>EISENMENGER SYNDROME</vt:lpstr>
      <vt:lpstr>PAH associated with heart Defects with Decreased Pulmonary Blood Flow</vt:lpstr>
      <vt:lpstr>Persistent Pulmonary Hypertension of the Newborn</vt:lpstr>
      <vt:lpstr>Pulmonary Arterial Hypertension Associated With Drugs1</vt:lpstr>
      <vt:lpstr>Pulmonary Arterial Hypertension Associated with Connective Tissue Diseases</vt:lpstr>
      <vt:lpstr>Slide 63</vt:lpstr>
      <vt:lpstr>Pulmonary Arterial Hypertension Associated with HIV</vt:lpstr>
      <vt:lpstr>Slide 65</vt:lpstr>
      <vt:lpstr>Pulmonary Arterial Hypertension Associated with Portal Hypertension</vt:lpstr>
      <vt:lpstr>Slide 67</vt:lpstr>
      <vt:lpstr>Pulmonary Hypertension Associated left heart disease</vt:lpstr>
      <vt:lpstr>Pathophysiology</vt:lpstr>
      <vt:lpstr>Pulmonary Hypertension Associated with Hypoxic Lung Diseases</vt:lpstr>
      <vt:lpstr>Pulmonary Hypertension Associated with Chronic Obstructive Pulmonary Disease</vt:lpstr>
      <vt:lpstr>PATHOGENESIS</vt:lpstr>
      <vt:lpstr>Pulmonary Hypertension Associated with Interstitial Lung Diseases</vt:lpstr>
      <vt:lpstr>Pulmonary Hypertension Associated with Sleep Disordered Breathing (SDB)</vt:lpstr>
      <vt:lpstr>Pulmonary Hypertension Associated with Alveolar Hypoventilation Disorders</vt:lpstr>
      <vt:lpstr>Pulmonary Hypertension Caused by Chronic Thromboembolic Disease (CTEPH)</vt:lpstr>
      <vt:lpstr>PATHOGENESIS</vt:lpstr>
      <vt:lpstr>Pulmonary Arterial Hypertension Associated with Schistosomiasis</vt:lpstr>
      <vt:lpstr>Pulmonary Arterial Hypertension Associated with Sickle Cell Disease and other Hemoglobinopathies </vt:lpstr>
      <vt:lpstr>Slide 80</vt:lpstr>
      <vt:lpstr>Pulmonary Arterial Hypertension Associated with Pulmonary Venoocclusive Disease</vt:lpstr>
      <vt:lpstr>TAKE HOME MESSAGE</vt:lpstr>
      <vt:lpstr>Previous questions asked</vt:lpstr>
      <vt:lpstr>PART 2</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Compaq</dc:creator>
  <cp:lastModifiedBy>user</cp:lastModifiedBy>
  <cp:revision>701</cp:revision>
  <cp:lastPrinted>1601-01-01T00:00:00Z</cp:lastPrinted>
  <dcterms:created xsi:type="dcterms:W3CDTF">2013-07-05T11:19:14Z</dcterms:created>
  <dcterms:modified xsi:type="dcterms:W3CDTF">2023-03-07T20:54:52Z</dcterms:modified>
</cp:coreProperties>
</file>