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01"/>
  </p:notesMasterIdLst>
  <p:sldIdLst>
    <p:sldId id="256" r:id="rId3"/>
    <p:sldId id="257" r:id="rId4"/>
    <p:sldId id="259" r:id="rId5"/>
    <p:sldId id="399" r:id="rId6"/>
    <p:sldId id="260" r:id="rId7"/>
    <p:sldId id="261" r:id="rId8"/>
    <p:sldId id="262" r:id="rId9"/>
    <p:sldId id="400" r:id="rId10"/>
    <p:sldId id="401" r:id="rId11"/>
    <p:sldId id="263" r:id="rId12"/>
    <p:sldId id="332" r:id="rId13"/>
    <p:sldId id="402" r:id="rId14"/>
    <p:sldId id="333" r:id="rId15"/>
    <p:sldId id="335" r:id="rId16"/>
    <p:sldId id="334" r:id="rId17"/>
    <p:sldId id="336" r:id="rId18"/>
    <p:sldId id="337" r:id="rId19"/>
    <p:sldId id="338" r:id="rId20"/>
    <p:sldId id="427" r:id="rId21"/>
    <p:sldId id="342" r:id="rId22"/>
    <p:sldId id="339" r:id="rId23"/>
    <p:sldId id="343" r:id="rId24"/>
    <p:sldId id="403" r:id="rId25"/>
    <p:sldId id="340" r:id="rId26"/>
    <p:sldId id="341" r:id="rId27"/>
    <p:sldId id="265" r:id="rId28"/>
    <p:sldId id="404" r:id="rId29"/>
    <p:sldId id="344" r:id="rId30"/>
    <p:sldId id="348" r:id="rId31"/>
    <p:sldId id="345" r:id="rId32"/>
    <p:sldId id="350" r:id="rId33"/>
    <p:sldId id="358" r:id="rId34"/>
    <p:sldId id="357" r:id="rId35"/>
    <p:sldId id="347" r:id="rId36"/>
    <p:sldId id="351" r:id="rId37"/>
    <p:sldId id="352" r:id="rId38"/>
    <p:sldId id="353" r:id="rId39"/>
    <p:sldId id="360" r:id="rId40"/>
    <p:sldId id="356" r:id="rId41"/>
    <p:sldId id="354" r:id="rId42"/>
    <p:sldId id="359" r:id="rId43"/>
    <p:sldId id="355" r:id="rId44"/>
    <p:sldId id="414" r:id="rId45"/>
    <p:sldId id="362" r:id="rId46"/>
    <p:sldId id="415" r:id="rId47"/>
    <p:sldId id="363" r:id="rId48"/>
    <p:sldId id="406" r:id="rId49"/>
    <p:sldId id="268" r:id="rId50"/>
    <p:sldId id="269" r:id="rId51"/>
    <p:sldId id="366" r:id="rId52"/>
    <p:sldId id="367" r:id="rId53"/>
    <p:sldId id="368" r:id="rId54"/>
    <p:sldId id="370" r:id="rId55"/>
    <p:sldId id="371" r:id="rId56"/>
    <p:sldId id="372" r:id="rId57"/>
    <p:sldId id="373" r:id="rId58"/>
    <p:sldId id="374" r:id="rId59"/>
    <p:sldId id="375" r:id="rId60"/>
    <p:sldId id="376" r:id="rId61"/>
    <p:sldId id="377" r:id="rId62"/>
    <p:sldId id="407" r:id="rId63"/>
    <p:sldId id="408" r:id="rId64"/>
    <p:sldId id="379" r:id="rId65"/>
    <p:sldId id="380" r:id="rId66"/>
    <p:sldId id="381" r:id="rId67"/>
    <p:sldId id="382" r:id="rId68"/>
    <p:sldId id="383" r:id="rId69"/>
    <p:sldId id="384" r:id="rId70"/>
    <p:sldId id="385" r:id="rId71"/>
    <p:sldId id="386" r:id="rId72"/>
    <p:sldId id="387" r:id="rId73"/>
    <p:sldId id="391" r:id="rId74"/>
    <p:sldId id="389" r:id="rId75"/>
    <p:sldId id="390" r:id="rId76"/>
    <p:sldId id="392" r:id="rId77"/>
    <p:sldId id="394" r:id="rId78"/>
    <p:sldId id="395" r:id="rId79"/>
    <p:sldId id="279" r:id="rId80"/>
    <p:sldId id="280" r:id="rId81"/>
    <p:sldId id="282" r:id="rId82"/>
    <p:sldId id="283" r:id="rId83"/>
    <p:sldId id="284" r:id="rId84"/>
    <p:sldId id="285" r:id="rId85"/>
    <p:sldId id="286" r:id="rId86"/>
    <p:sldId id="287" r:id="rId87"/>
    <p:sldId id="288" r:id="rId88"/>
    <p:sldId id="289" r:id="rId89"/>
    <p:sldId id="290" r:id="rId90"/>
    <p:sldId id="291" r:id="rId91"/>
    <p:sldId id="292" r:id="rId92"/>
    <p:sldId id="293" r:id="rId93"/>
    <p:sldId id="294" r:id="rId94"/>
    <p:sldId id="295" r:id="rId95"/>
    <p:sldId id="409" r:id="rId96"/>
    <p:sldId id="297" r:id="rId97"/>
    <p:sldId id="325" r:id="rId98"/>
    <p:sldId id="398" r:id="rId99"/>
    <p:sldId id="410" r:id="rId100"/>
  </p:sldIdLst>
  <p:sldSz cx="9144000" cy="6858000" type="screen4x3"/>
  <p:notesSz cx="6858000" cy="9144000"/>
  <p:defaultTextStyle>
    <a:defPPr>
      <a:defRPr lang="en-GB"/>
    </a:defPPr>
    <a:lvl1pPr algn="l" rtl="0" fontAlgn="base" hangingPunct="0">
      <a:lnSpc>
        <a:spcPct val="93000"/>
      </a:lnSpc>
      <a:spcBef>
        <a:spcPts val="13"/>
      </a:spcBef>
      <a:spcAft>
        <a:spcPts val="13"/>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rtl="0" fontAlgn="base" hangingPunct="0">
      <a:lnSpc>
        <a:spcPct val="93000"/>
      </a:lnSpc>
      <a:spcBef>
        <a:spcPts val="13"/>
      </a:spcBef>
      <a:spcAft>
        <a:spcPts val="13"/>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rtl="0" fontAlgn="base" hangingPunct="0">
      <a:lnSpc>
        <a:spcPct val="93000"/>
      </a:lnSpc>
      <a:spcBef>
        <a:spcPts val="13"/>
      </a:spcBef>
      <a:spcAft>
        <a:spcPts val="13"/>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rtl="0" fontAlgn="base" hangingPunct="0">
      <a:lnSpc>
        <a:spcPct val="93000"/>
      </a:lnSpc>
      <a:spcBef>
        <a:spcPts val="13"/>
      </a:spcBef>
      <a:spcAft>
        <a:spcPts val="13"/>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rtl="0" fontAlgn="base" hangingPunct="0">
      <a:lnSpc>
        <a:spcPct val="93000"/>
      </a:lnSpc>
      <a:spcBef>
        <a:spcPts val="13"/>
      </a:spcBef>
      <a:spcAft>
        <a:spcPts val="13"/>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7" d="100"/>
          <a:sy n="67" d="100"/>
        </p:scale>
        <p:origin x="-1476" y="-96"/>
      </p:cViewPr>
      <p:guideLst>
        <p:guide orient="horz" pos="2160"/>
        <p:guide pos="2880"/>
      </p:guideLst>
    </p:cSldViewPr>
  </p:slideViewPr>
  <p:outlineViewPr>
    <p:cViewPr varScale="1">
      <p:scale>
        <a:sx n="170" d="200"/>
        <a:sy n="170" d="200"/>
      </p:scale>
      <p:origin x="0" y="12275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 /><Relationship Id="rId21" Type="http://schemas.openxmlformats.org/officeDocument/2006/relationships/slide" Target="slides/slide19.xml" /><Relationship Id="rId42" Type="http://schemas.openxmlformats.org/officeDocument/2006/relationships/slide" Target="slides/slide40.xml" /><Relationship Id="rId47" Type="http://schemas.openxmlformats.org/officeDocument/2006/relationships/slide" Target="slides/slide45.xml" /><Relationship Id="rId63" Type="http://schemas.openxmlformats.org/officeDocument/2006/relationships/slide" Target="slides/slide61.xml" /><Relationship Id="rId68" Type="http://schemas.openxmlformats.org/officeDocument/2006/relationships/slide" Target="slides/slide66.xml" /><Relationship Id="rId84" Type="http://schemas.openxmlformats.org/officeDocument/2006/relationships/slide" Target="slides/slide82.xml" /><Relationship Id="rId89" Type="http://schemas.openxmlformats.org/officeDocument/2006/relationships/slide" Target="slides/slide87.xml" /><Relationship Id="rId7" Type="http://schemas.openxmlformats.org/officeDocument/2006/relationships/slide" Target="slides/slide5.xml" /><Relationship Id="rId71" Type="http://schemas.openxmlformats.org/officeDocument/2006/relationships/slide" Target="slides/slide69.xml" /><Relationship Id="rId92" Type="http://schemas.openxmlformats.org/officeDocument/2006/relationships/slide" Target="slides/slide90.xml" /><Relationship Id="rId2" Type="http://schemas.openxmlformats.org/officeDocument/2006/relationships/slideMaster" Target="slideMasters/slideMaster2.xml" /><Relationship Id="rId16" Type="http://schemas.openxmlformats.org/officeDocument/2006/relationships/slide" Target="slides/slide14.xml" /><Relationship Id="rId29" Type="http://schemas.openxmlformats.org/officeDocument/2006/relationships/slide" Target="slides/slide27.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slide" Target="slides/slide56.xml" /><Relationship Id="rId66" Type="http://schemas.openxmlformats.org/officeDocument/2006/relationships/slide" Target="slides/slide64.xml" /><Relationship Id="rId74" Type="http://schemas.openxmlformats.org/officeDocument/2006/relationships/slide" Target="slides/slide72.xml" /><Relationship Id="rId79" Type="http://schemas.openxmlformats.org/officeDocument/2006/relationships/slide" Target="slides/slide77.xml" /><Relationship Id="rId87" Type="http://schemas.openxmlformats.org/officeDocument/2006/relationships/slide" Target="slides/slide85.xml" /><Relationship Id="rId102" Type="http://schemas.openxmlformats.org/officeDocument/2006/relationships/presProps" Target="presProps.xml" /><Relationship Id="rId5" Type="http://schemas.openxmlformats.org/officeDocument/2006/relationships/slide" Target="slides/slide3.xml" /><Relationship Id="rId61" Type="http://schemas.openxmlformats.org/officeDocument/2006/relationships/slide" Target="slides/slide59.xml" /><Relationship Id="rId82" Type="http://schemas.openxmlformats.org/officeDocument/2006/relationships/slide" Target="slides/slide80.xml" /><Relationship Id="rId90" Type="http://schemas.openxmlformats.org/officeDocument/2006/relationships/slide" Target="slides/slide88.xml" /><Relationship Id="rId95" Type="http://schemas.openxmlformats.org/officeDocument/2006/relationships/slide" Target="slides/slide93.xml" /><Relationship Id="rId19" Type="http://schemas.openxmlformats.org/officeDocument/2006/relationships/slide" Target="slides/slide1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slide" Target="slides/slide62.xml" /><Relationship Id="rId69" Type="http://schemas.openxmlformats.org/officeDocument/2006/relationships/slide" Target="slides/slide67.xml" /><Relationship Id="rId77" Type="http://schemas.openxmlformats.org/officeDocument/2006/relationships/slide" Target="slides/slide75.xml" /><Relationship Id="rId100" Type="http://schemas.openxmlformats.org/officeDocument/2006/relationships/slide" Target="slides/slide98.xml" /><Relationship Id="rId105" Type="http://schemas.openxmlformats.org/officeDocument/2006/relationships/tableStyles" Target="tableStyles.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slide" Target="slides/slide70.xml" /><Relationship Id="rId80" Type="http://schemas.openxmlformats.org/officeDocument/2006/relationships/slide" Target="slides/slide78.xml" /><Relationship Id="rId85" Type="http://schemas.openxmlformats.org/officeDocument/2006/relationships/slide" Target="slides/slide83.xml" /><Relationship Id="rId93" Type="http://schemas.openxmlformats.org/officeDocument/2006/relationships/slide" Target="slides/slide91.xml" /><Relationship Id="rId98" Type="http://schemas.openxmlformats.org/officeDocument/2006/relationships/slide" Target="slides/slide96.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slide" Target="slides/slide57.xml" /><Relationship Id="rId67" Type="http://schemas.openxmlformats.org/officeDocument/2006/relationships/slide" Target="slides/slide65.xml" /><Relationship Id="rId103" Type="http://schemas.openxmlformats.org/officeDocument/2006/relationships/viewProps" Target="viewProps.xml" /><Relationship Id="rId20" Type="http://schemas.openxmlformats.org/officeDocument/2006/relationships/slide" Target="slides/slide18.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slide" Target="slides/slide60.xml" /><Relationship Id="rId70" Type="http://schemas.openxmlformats.org/officeDocument/2006/relationships/slide" Target="slides/slide68.xml" /><Relationship Id="rId75" Type="http://schemas.openxmlformats.org/officeDocument/2006/relationships/slide" Target="slides/slide73.xml" /><Relationship Id="rId83" Type="http://schemas.openxmlformats.org/officeDocument/2006/relationships/slide" Target="slides/slide81.xml" /><Relationship Id="rId88" Type="http://schemas.openxmlformats.org/officeDocument/2006/relationships/slide" Target="slides/slide86.xml" /><Relationship Id="rId91" Type="http://schemas.openxmlformats.org/officeDocument/2006/relationships/slide" Target="slides/slide89.xml" /><Relationship Id="rId96" Type="http://schemas.openxmlformats.org/officeDocument/2006/relationships/slide" Target="slides/slide94.xml" /><Relationship Id="rId1" Type="http://schemas.openxmlformats.org/officeDocument/2006/relationships/slideMaster" Target="slideMasters/slideMaster1.xml" /><Relationship Id="rId6" Type="http://schemas.openxmlformats.org/officeDocument/2006/relationships/slide" Target="slides/slide4.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 Id="rId10" Type="http://schemas.openxmlformats.org/officeDocument/2006/relationships/slide" Target="slides/slide8.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slide" Target="slides/slide58.xml" /><Relationship Id="rId65" Type="http://schemas.openxmlformats.org/officeDocument/2006/relationships/slide" Target="slides/slide63.xml" /><Relationship Id="rId73" Type="http://schemas.openxmlformats.org/officeDocument/2006/relationships/slide" Target="slides/slide71.xml" /><Relationship Id="rId78" Type="http://schemas.openxmlformats.org/officeDocument/2006/relationships/slide" Target="slides/slide76.xml" /><Relationship Id="rId81" Type="http://schemas.openxmlformats.org/officeDocument/2006/relationships/slide" Target="slides/slide79.xml" /><Relationship Id="rId86" Type="http://schemas.openxmlformats.org/officeDocument/2006/relationships/slide" Target="slides/slide84.xml" /><Relationship Id="rId94" Type="http://schemas.openxmlformats.org/officeDocument/2006/relationships/slide" Target="slides/slide92.xml" /><Relationship Id="rId99" Type="http://schemas.openxmlformats.org/officeDocument/2006/relationships/slide" Target="slides/slide97.xml" /><Relationship Id="rId101" Type="http://schemas.openxmlformats.org/officeDocument/2006/relationships/notesMaster" Target="notesMasters/notesMaster1.xml" /><Relationship Id="rId4" Type="http://schemas.openxmlformats.org/officeDocument/2006/relationships/slide" Target="slides/slide2.xml" /><Relationship Id="rId9" Type="http://schemas.openxmlformats.org/officeDocument/2006/relationships/slide" Target="slides/slide7.xml" /><Relationship Id="rId13" Type="http://schemas.openxmlformats.org/officeDocument/2006/relationships/slide" Target="slides/slide11.xml" /><Relationship Id="rId18" Type="http://schemas.openxmlformats.org/officeDocument/2006/relationships/slide" Target="slides/slide16.xml" /><Relationship Id="rId39" Type="http://schemas.openxmlformats.org/officeDocument/2006/relationships/slide" Target="slides/slide37.xml" /><Relationship Id="rId34" Type="http://schemas.openxmlformats.org/officeDocument/2006/relationships/slide" Target="slides/slide32.xml" /><Relationship Id="rId50" Type="http://schemas.openxmlformats.org/officeDocument/2006/relationships/slide" Target="slides/slide48.xml" /><Relationship Id="rId55" Type="http://schemas.openxmlformats.org/officeDocument/2006/relationships/slide" Target="slides/slide53.xml" /><Relationship Id="rId76" Type="http://schemas.openxmlformats.org/officeDocument/2006/relationships/slide" Target="slides/slide74.xml" /><Relationship Id="rId97" Type="http://schemas.openxmlformats.org/officeDocument/2006/relationships/slide" Target="slides/slide95.xml" /><Relationship Id="rId104"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215900" y="812800"/>
            <a:ext cx="7126288" cy="4006850"/>
          </a:xfrm>
          <a:prstGeom prst="rect">
            <a:avLst/>
          </a:prstGeom>
          <a:noFill/>
          <a:ln w="9525" cap="flat">
            <a:noFill/>
            <a:round/>
            <a:headEnd/>
            <a:tailEnd/>
          </a:ln>
          <a:effectLst/>
        </p:spPr>
      </p:sp>
      <p:sp>
        <p:nvSpPr>
          <p:cNvPr id="3074"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3075"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6"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7"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8"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fld id="{58D8953A-B1C5-4C27-9855-7782EADAD38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55404BE-37A8-45DD-9FA0-21F67CBFA699}" type="slidenum">
              <a:rPr lang="en-US"/>
              <a:pPr/>
              <a:t>1</a:t>
            </a:fld>
            <a:endParaRPr lang="en-US"/>
          </a:p>
        </p:txBody>
      </p:sp>
      <p:sp>
        <p:nvSpPr>
          <p:cNvPr id="81921" name="Rectangle 1"/>
          <p:cNvSpPr txBox="1">
            <a:spLocks noGrp="1" noRot="1" noChangeAspect="1" noChangeArrowheads="1"/>
          </p:cNvSpPr>
          <p:nvPr>
            <p:ph type="sldImg"/>
          </p:nvPr>
        </p:nvSpPr>
        <p:spPr bwMode="auto">
          <a:xfrm>
            <a:off x="1108075" y="812800"/>
            <a:ext cx="5343525" cy="4008438"/>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idx="10"/>
          </p:nvPr>
        </p:nvSpPr>
        <p:spPr/>
        <p:txBody>
          <a:bodyPr/>
          <a:lstStyle/>
          <a:p>
            <a:fld id="{58D8953A-B1C5-4C27-9855-7782EADAD388}" type="slidenum">
              <a:rPr lang="en-US" smtClean="0"/>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06D0FB-11A7-414C-AC75-1B9A980218AC}" type="slidenum">
              <a:rPr lang="en-US"/>
              <a:pPr/>
              <a:t>48</a:t>
            </a:fld>
            <a:endParaRPr lang="en-US"/>
          </a:p>
        </p:txBody>
      </p:sp>
      <p:sp>
        <p:nvSpPr>
          <p:cNvPr id="942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28E13F-9054-4252-BF73-B09F802F77B8}" type="slidenum">
              <a:rPr lang="en-US"/>
              <a:pPr/>
              <a:t>49</a:t>
            </a:fld>
            <a:endParaRPr lang="en-US"/>
          </a:p>
        </p:txBody>
      </p:sp>
      <p:sp>
        <p:nvSpPr>
          <p:cNvPr id="952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 recent ESC guidelines suggest just using the </a:t>
            </a:r>
            <a:r>
              <a:rPr lang="en-IN" sz="1200" b="0" i="0" kern="1200" dirty="0" err="1">
                <a:solidFill>
                  <a:schemeClr val="tx1"/>
                </a:solidFill>
                <a:latin typeface="+mn-lt"/>
                <a:ea typeface="+mn-ea"/>
                <a:cs typeface="+mn-cs"/>
              </a:rPr>
              <a:t>TRmax</a:t>
            </a:r>
            <a:r>
              <a:rPr lang="en-IN" sz="1200" b="0" i="0" kern="1200" dirty="0">
                <a:solidFill>
                  <a:schemeClr val="tx1"/>
                </a:solidFill>
                <a:latin typeface="+mn-lt"/>
                <a:ea typeface="+mn-ea"/>
                <a:cs typeface="+mn-cs"/>
              </a:rPr>
              <a:t> without additional RAP, as IVC assessment is error prone.</a:t>
            </a:r>
          </a:p>
          <a:p>
            <a:r>
              <a:rPr lang="en-IN" sz="1200" b="0" i="0" kern="1200" dirty="0">
                <a:solidFill>
                  <a:schemeClr val="tx1"/>
                </a:solidFill>
                <a:latin typeface="+mn-lt"/>
                <a:ea typeface="+mn-ea"/>
                <a:cs typeface="+mn-cs"/>
              </a:rPr>
              <a:t>-  If PH was defined by an SPAP in excess of 30 or 40 mm Hg, this corresponded to an MPAP in excess of 20 or 26 mm Hg. If PH was defined by an MPAP of &gt; 25 mm Hg, this corresponded to an SPAP of &gt; 38 mm Hg.</a:t>
            </a:r>
          </a:p>
          <a:p>
            <a:endParaRPr lang="en-IN" dirty="0"/>
          </a:p>
          <a:p>
            <a:r>
              <a:rPr lang="en-IN" dirty="0"/>
              <a:t>Hepatic vein normally has a </a:t>
            </a:r>
            <a:r>
              <a:rPr lang="en-IN" dirty="0" err="1"/>
              <a:t>ssytolic</a:t>
            </a:r>
            <a:r>
              <a:rPr lang="en-IN" dirty="0"/>
              <a:t> predominance-</a:t>
            </a:r>
            <a:r>
              <a:rPr lang="en-IN" baseline="0" dirty="0"/>
              <a:t> </a:t>
            </a:r>
            <a:r>
              <a:rPr lang="en-IN" baseline="0" dirty="0" err="1"/>
              <a:t>Vs</a:t>
            </a:r>
            <a:r>
              <a:rPr lang="en-IN" baseline="0" dirty="0"/>
              <a:t>&gt;</a:t>
            </a:r>
            <a:r>
              <a:rPr lang="en-IN" baseline="0" dirty="0" err="1"/>
              <a:t>Vd</a:t>
            </a:r>
            <a:r>
              <a:rPr lang="en-IN" baseline="0" dirty="0"/>
              <a:t>, </a:t>
            </a:r>
            <a:r>
              <a:rPr lang="en-IN" baseline="0" dirty="0" err="1"/>
              <a:t>Vs</a:t>
            </a:r>
            <a:r>
              <a:rPr lang="en-IN" baseline="0" dirty="0"/>
              <a:t>/</a:t>
            </a:r>
            <a:r>
              <a:rPr lang="en-IN" baseline="0" dirty="0" err="1"/>
              <a:t>Vd</a:t>
            </a:r>
            <a:r>
              <a:rPr lang="en-IN" baseline="0" dirty="0"/>
              <a:t>&gt;1. In elevated RA pressure, the </a:t>
            </a:r>
            <a:r>
              <a:rPr lang="en-IN" baseline="0" dirty="0" err="1"/>
              <a:t>Vs</a:t>
            </a:r>
            <a:r>
              <a:rPr lang="en-IN" baseline="0" dirty="0"/>
              <a:t>/</a:t>
            </a:r>
            <a:r>
              <a:rPr lang="en-IN" baseline="0" dirty="0" err="1"/>
              <a:t>Vs+Vd</a:t>
            </a:r>
            <a:r>
              <a:rPr lang="en-IN" baseline="0" dirty="0"/>
              <a:t> % is less than 55%, indicating diastolic flow predominance. It is accurate for </a:t>
            </a:r>
            <a:r>
              <a:rPr lang="en-IN" baseline="0" dirty="0" err="1"/>
              <a:t>ventillated</a:t>
            </a:r>
            <a:r>
              <a:rPr lang="en-IN" baseline="0" dirty="0"/>
              <a:t> patients, provided 5 consecutive beats are averaged. </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52</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normAutofit/>
          </a:bodyPr>
          <a:lstStyle/>
          <a:p>
            <a:r>
              <a:rPr lang="en-IN" dirty="0"/>
              <a:t>End diastolic velocity represents</a:t>
            </a:r>
            <a:r>
              <a:rPr lang="en-IN" baseline="0" dirty="0"/>
              <a:t> the end diastolic pressure gradient between pulmonary artery and the right ventricle. If RV EDP  is added to this gradient, then we </a:t>
            </a:r>
            <a:r>
              <a:rPr lang="en-IN" baseline="0" dirty="0" err="1"/>
              <a:t>wil</a:t>
            </a:r>
            <a:r>
              <a:rPr lang="en-IN" baseline="0" dirty="0"/>
              <a:t> </a:t>
            </a:r>
            <a:r>
              <a:rPr lang="en-IN" baseline="0" dirty="0" err="1"/>
              <a:t>ge</a:t>
            </a:r>
            <a:r>
              <a:rPr lang="en-IN" baseline="0" dirty="0"/>
              <a:t> the PADP. </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53</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time from pulmonary valve closure to tricuspid valve opening and can be measured either by pulsed-wave Doppler from tricuspid inflow or with tissue Doppler imaging of the RV free wall.</a:t>
            </a:r>
            <a:endParaRPr lang="en-IN"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61</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lstStyle/>
          <a:p>
            <a:r>
              <a:rPr lang="en-US" dirty="0"/>
              <a:t>Recommendations: Patients with echocardiographic evidence of right-sided heart disease or PH should ideally have measurements of RV basal, mid cavity, and longitudinal dimensions on a 4-chamber view. In all complete echocardiographic studies, the RV basal measurement should be reported, and the report should state the window from which the measurement was performed (ideally the right ventricle–focused view), to permit </a:t>
            </a:r>
            <a:r>
              <a:rPr lang="en-US" dirty="0" err="1"/>
              <a:t>interstudy</a:t>
            </a:r>
            <a:r>
              <a:rPr lang="en-US" dirty="0"/>
              <a:t> comparison</a:t>
            </a:r>
          </a:p>
        </p:txBody>
      </p:sp>
      <p:sp>
        <p:nvSpPr>
          <p:cNvPr id="4" name="Slide Number Placeholder 3"/>
          <p:cNvSpPr>
            <a:spLocks noGrp="1"/>
          </p:cNvSpPr>
          <p:nvPr>
            <p:ph type="sldNum" sz="quarter" idx="10"/>
          </p:nvPr>
        </p:nvSpPr>
        <p:spPr/>
        <p:txBody>
          <a:bodyPr/>
          <a:lstStyle/>
          <a:p>
            <a:fld id="{BF8C63A4-83CB-41DA-A03F-C27DB2BCD65D}" type="slidenum">
              <a:rPr lang="en-IN" smtClean="0"/>
              <a:pPr/>
              <a:t>64</a:t>
            </a:fld>
            <a:endParaRPr lang="en-IN"/>
          </a:p>
        </p:txBody>
      </p:sp>
    </p:spTree>
    <p:extLst>
      <p:ext uri="{BB962C8B-B14F-4D97-AF65-F5344CB8AC3E}">
        <p14:creationId xmlns:p14="http://schemas.microsoft.com/office/powerpoint/2010/main" val="4112883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lstStyle/>
          <a:p>
            <a:r>
              <a:rPr lang="en-US" dirty="0"/>
              <a:t>RA area is traced at the end of ventricular systole (largest volume) from the lateral aspect of the tricuspid annulus to the </a:t>
            </a:r>
            <a:r>
              <a:rPr lang="en-US" dirty="0" err="1"/>
              <a:t>septal</a:t>
            </a:r>
            <a:r>
              <a:rPr lang="en-US" dirty="0"/>
              <a:t> aspect, excluding the area between the leaflets and annulus, following the RA endocardium, excluding the IVC and superior vena cava and RA appendage (Figure 3).5 Note that RA dimensions can be distorted and falsely enlarged in patients with chest and thoracic spine deformities.</a:t>
            </a:r>
          </a:p>
          <a:p>
            <a:endParaRPr lang="en-US" dirty="0"/>
          </a:p>
          <a:p>
            <a:r>
              <a:rPr lang="en-US" dirty="0"/>
              <a:t>Because of the paucity of standardized RA volume data by 2D echocardiography, routine RA volume measurements are not currently recommended.</a:t>
            </a:r>
          </a:p>
        </p:txBody>
      </p:sp>
      <p:sp>
        <p:nvSpPr>
          <p:cNvPr id="4" name="Slide Number Placeholder 3"/>
          <p:cNvSpPr>
            <a:spLocks noGrp="1"/>
          </p:cNvSpPr>
          <p:nvPr>
            <p:ph type="sldNum" sz="quarter" idx="10"/>
          </p:nvPr>
        </p:nvSpPr>
        <p:spPr/>
        <p:txBody>
          <a:bodyPr/>
          <a:lstStyle/>
          <a:p>
            <a:fld id="{BF8C63A4-83CB-41DA-A03F-C27DB2BCD65D}" type="slidenum">
              <a:rPr lang="en-IN" smtClean="0"/>
              <a:pPr/>
              <a:t>66</a:t>
            </a:fld>
            <a:endParaRPr lang="en-IN"/>
          </a:p>
        </p:txBody>
      </p:sp>
    </p:spTree>
    <p:extLst>
      <p:ext uri="{BB962C8B-B14F-4D97-AF65-F5344CB8AC3E}">
        <p14:creationId xmlns:p14="http://schemas.microsoft.com/office/powerpoint/2010/main" val="1116631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lstStyle/>
          <a:p>
            <a:r>
              <a:rPr lang="en-US" dirty="0"/>
              <a:t>RIMP- Right ventricular index</a:t>
            </a:r>
            <a:r>
              <a:rPr lang="en-US" baseline="0" dirty="0"/>
              <a:t> of myocardial performance</a:t>
            </a:r>
            <a:endParaRPr lang="en-US"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70</a:t>
            </a:fld>
            <a:endParaRPr lang="en-IN"/>
          </a:p>
        </p:txBody>
      </p:sp>
    </p:spTree>
    <p:extLst>
      <p:ext uri="{BB962C8B-B14F-4D97-AF65-F5344CB8AC3E}">
        <p14:creationId xmlns:p14="http://schemas.microsoft.com/office/powerpoint/2010/main" val="263073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lstStyle/>
          <a:p>
            <a:r>
              <a:rPr lang="en-US" dirty="0"/>
              <a:t>In the pulsed Doppler method, the ET is measured with pulsed Doppler of </a:t>
            </a:r>
            <a:r>
              <a:rPr lang="en-US" dirty="0" err="1"/>
              <a:t>RVoutflow</a:t>
            </a:r>
            <a:r>
              <a:rPr lang="en-US" dirty="0"/>
              <a:t> (time from the onset to the cessation of flow), and the tricuspid (valve) closure-opening time is measured with either pulsed Doppler of the tricuspid inflow (time from the end of the </a:t>
            </a:r>
            <a:r>
              <a:rPr lang="en-US" dirty="0" err="1"/>
              <a:t>transtricuspid</a:t>
            </a:r>
            <a:r>
              <a:rPr lang="en-US" dirty="0"/>
              <a:t> A wave to the beginning of the </a:t>
            </a:r>
            <a:r>
              <a:rPr lang="en-US" dirty="0" err="1"/>
              <a:t>transtricuspid</a:t>
            </a:r>
            <a:r>
              <a:rPr lang="en-US" dirty="0"/>
              <a:t> E wave) or continuous Doppler of the TR jet (time from the onset to the cessation of the jet)</a:t>
            </a:r>
          </a:p>
        </p:txBody>
      </p:sp>
      <p:sp>
        <p:nvSpPr>
          <p:cNvPr id="4" name="Slide Number Placeholder 3"/>
          <p:cNvSpPr>
            <a:spLocks noGrp="1"/>
          </p:cNvSpPr>
          <p:nvPr>
            <p:ph type="sldNum" sz="quarter" idx="10"/>
          </p:nvPr>
        </p:nvSpPr>
        <p:spPr/>
        <p:txBody>
          <a:bodyPr/>
          <a:lstStyle/>
          <a:p>
            <a:fld id="{BF8C63A4-83CB-41DA-A03F-C27DB2BCD65D}" type="slidenum">
              <a:rPr lang="en-IN" smtClean="0"/>
              <a:pPr/>
              <a:t>71</a:t>
            </a:fld>
            <a:endParaRPr lang="en-IN"/>
          </a:p>
        </p:txBody>
      </p:sp>
    </p:spTree>
    <p:extLst>
      <p:ext uri="{BB962C8B-B14F-4D97-AF65-F5344CB8AC3E}">
        <p14:creationId xmlns:p14="http://schemas.microsoft.com/office/powerpoint/2010/main" val="277261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F10DA24-0DF1-47E2-ABC3-C4CEFB66DC23}" type="slidenum">
              <a:rPr lang="en-US"/>
              <a:pPr/>
              <a:t>2</a:t>
            </a:fld>
            <a:endParaRPr lang="en-US"/>
          </a:p>
        </p:txBody>
      </p:sp>
      <p:sp>
        <p:nvSpPr>
          <p:cNvPr id="82945" name="Rectangle 1"/>
          <p:cNvSpPr txBox="1">
            <a:spLocks noGrp="1" noRot="1" noChangeAspect="1" noChangeArrowheads="1"/>
          </p:cNvSpPr>
          <p:nvPr>
            <p:ph type="sldImg"/>
          </p:nvPr>
        </p:nvSpPr>
        <p:spPr bwMode="auto">
          <a:xfrm>
            <a:off x="1108075" y="812800"/>
            <a:ext cx="5343525" cy="4008438"/>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lstStyle/>
          <a:p>
            <a:r>
              <a:rPr lang="en-US" dirty="0"/>
              <a:t>n. As with other regional methods, it assumes that the displacement of the basal and adjacent segments in the apical 4-chamber view is representative of the function of the entire right ventricle, an assumption that is not valid in many disease states or when there are regional RV wall motion abnormalities</a:t>
            </a:r>
          </a:p>
        </p:txBody>
      </p:sp>
      <p:sp>
        <p:nvSpPr>
          <p:cNvPr id="4" name="Slide Number Placeholder 3"/>
          <p:cNvSpPr>
            <a:spLocks noGrp="1"/>
          </p:cNvSpPr>
          <p:nvPr>
            <p:ph type="sldNum" sz="quarter" idx="10"/>
          </p:nvPr>
        </p:nvSpPr>
        <p:spPr/>
        <p:txBody>
          <a:bodyPr/>
          <a:lstStyle/>
          <a:p>
            <a:fld id="{BF8C63A4-83CB-41DA-A03F-C27DB2BCD65D}" type="slidenum">
              <a:rPr lang="en-IN" smtClean="0"/>
              <a:pPr/>
              <a:t>73</a:t>
            </a:fld>
            <a:endParaRPr lang="en-IN"/>
          </a:p>
        </p:txBody>
      </p:sp>
    </p:spTree>
    <p:extLst>
      <p:ext uri="{BB962C8B-B14F-4D97-AF65-F5344CB8AC3E}">
        <p14:creationId xmlns:p14="http://schemas.microsoft.com/office/powerpoint/2010/main" val="3405590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lstStyle/>
          <a:p>
            <a:r>
              <a:rPr lang="en-US" dirty="0"/>
              <a:t>One-dimensional strain is acquired using Doppler tissue imaging and is consequentially angle dependent. It is most reproducible in the apical 4-chamber view, interrogating the basal, mid, and, to a lesser degree, apical segments of the RV free wall. As a result, one is limited to mostly longitudinal strain</a:t>
            </a:r>
          </a:p>
          <a:p>
            <a:endParaRPr lang="en-US" dirty="0"/>
          </a:p>
          <a:p>
            <a:r>
              <a:rPr lang="en-US" dirty="0"/>
              <a:t>To calculate strain, high frame rates are required, ideally $150. o align the segment in the center of the sector to avoid errors due to the angle dependence of Doppler. A maximum tolerance of 10 to 15 off the axis of contraction is recommended.130 Imaging is in color-coded tissue Doppler mode, and $3 beats are acquired with suspended respiration. Values for strain and SR are then derived offline on the system or workstation using equipment-specific algorithms by placing sample volume(s) or regions of interest of varying sizes in the mid portion of the segment(s</a:t>
            </a:r>
          </a:p>
        </p:txBody>
      </p:sp>
      <p:sp>
        <p:nvSpPr>
          <p:cNvPr id="4" name="Slide Number Placeholder 3"/>
          <p:cNvSpPr>
            <a:spLocks noGrp="1"/>
          </p:cNvSpPr>
          <p:nvPr>
            <p:ph type="sldNum" sz="quarter" idx="10"/>
          </p:nvPr>
        </p:nvSpPr>
        <p:spPr/>
        <p:txBody>
          <a:bodyPr/>
          <a:lstStyle/>
          <a:p>
            <a:fld id="{BF8C63A4-83CB-41DA-A03F-C27DB2BCD65D}" type="slidenum">
              <a:rPr lang="en-IN" smtClean="0"/>
              <a:pPr/>
              <a:t>75</a:t>
            </a:fld>
            <a:endParaRPr lang="en-IN"/>
          </a:p>
        </p:txBody>
      </p:sp>
    </p:spTree>
    <p:extLst>
      <p:ext uri="{BB962C8B-B14F-4D97-AF65-F5344CB8AC3E}">
        <p14:creationId xmlns:p14="http://schemas.microsoft.com/office/powerpoint/2010/main" val="2408665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lstStyle/>
          <a:p>
            <a:r>
              <a:rPr lang="en-US" dirty="0"/>
              <a:t>Normally</a:t>
            </a:r>
            <a:r>
              <a:rPr lang="en-US" baseline="0" dirty="0"/>
              <a:t> </a:t>
            </a:r>
            <a:r>
              <a:rPr lang="en-US" baseline="0" dirty="0" err="1"/>
              <a:t>theres</a:t>
            </a:r>
            <a:r>
              <a:rPr lang="en-US" baseline="0" dirty="0"/>
              <a:t> a minimal difference between the RVEDP &amp; PAEDP. Therefore a small increase in I RVEDP will be transmitted to the PV resulting I a </a:t>
            </a:r>
            <a:r>
              <a:rPr lang="en-US" baseline="0" dirty="0" err="1"/>
              <a:t>defelcetion</a:t>
            </a:r>
            <a:r>
              <a:rPr lang="en-US" baseline="0" dirty="0"/>
              <a:t>. In PH, the increase in PAEDP is much greater than RVEDP. </a:t>
            </a:r>
            <a:endParaRPr lang="en-US" dirty="0"/>
          </a:p>
        </p:txBody>
      </p:sp>
      <p:sp>
        <p:nvSpPr>
          <p:cNvPr id="4" name="Slide Number Placeholder 3"/>
          <p:cNvSpPr>
            <a:spLocks noGrp="1"/>
          </p:cNvSpPr>
          <p:nvPr>
            <p:ph type="sldNum" sz="quarter" idx="10"/>
          </p:nvPr>
        </p:nvSpPr>
        <p:spPr/>
        <p:txBody>
          <a:bodyPr/>
          <a:lstStyle/>
          <a:p>
            <a:fld id="{BF8C63A4-83CB-41DA-A03F-C27DB2BCD65D}" type="slidenum">
              <a:rPr lang="en-IN" smtClean="0"/>
              <a:pPr/>
              <a:t>77</a:t>
            </a:fld>
            <a:endParaRPr lang="en-IN"/>
          </a:p>
        </p:txBody>
      </p:sp>
    </p:spTree>
    <p:extLst>
      <p:ext uri="{BB962C8B-B14F-4D97-AF65-F5344CB8AC3E}">
        <p14:creationId xmlns:p14="http://schemas.microsoft.com/office/powerpoint/2010/main" val="3085695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FE99B3D-8EB8-483D-9114-813E00BE7219}" type="slidenum">
              <a:rPr lang="en-US"/>
              <a:pPr/>
              <a:t>78</a:t>
            </a:fld>
            <a:endParaRPr lang="en-US"/>
          </a:p>
        </p:txBody>
      </p:sp>
      <p:sp>
        <p:nvSpPr>
          <p:cNvPr id="1054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547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3B8D8B-91CC-4CBD-B808-A84B8B20B685}" type="slidenum">
              <a:rPr lang="en-US"/>
              <a:pPr/>
              <a:t>79</a:t>
            </a:fld>
            <a:endParaRPr lang="en-US"/>
          </a:p>
        </p:txBody>
      </p:sp>
      <p:sp>
        <p:nvSpPr>
          <p:cNvPr id="1064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649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CD274C-1240-43E3-B5A1-C2571BD9ADBB}" type="slidenum">
              <a:rPr lang="en-US"/>
              <a:pPr/>
              <a:t>80</a:t>
            </a:fld>
            <a:endParaRPr lang="en-US"/>
          </a:p>
        </p:txBody>
      </p:sp>
      <p:sp>
        <p:nvSpPr>
          <p:cNvPr id="1085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854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DB663A-37C6-4567-B0B2-AE2E37E0E3F0}" type="slidenum">
              <a:rPr lang="en-US"/>
              <a:pPr/>
              <a:t>81</a:t>
            </a:fld>
            <a:endParaRPr lang="en-US"/>
          </a:p>
        </p:txBody>
      </p:sp>
      <p:sp>
        <p:nvSpPr>
          <p:cNvPr id="1095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95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BE7FE9-B2D1-48B9-A105-CF49803AE09C}" type="slidenum">
              <a:rPr lang="en-US"/>
              <a:pPr/>
              <a:t>82</a:t>
            </a:fld>
            <a:endParaRPr lang="en-US"/>
          </a:p>
        </p:txBody>
      </p:sp>
      <p:sp>
        <p:nvSpPr>
          <p:cNvPr id="1105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059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CEF12F-E489-4996-B7C7-CA94D965A35C}" type="slidenum">
              <a:rPr lang="en-US"/>
              <a:pPr/>
              <a:t>83</a:t>
            </a:fld>
            <a:endParaRPr lang="en-US"/>
          </a:p>
        </p:txBody>
      </p:sp>
      <p:sp>
        <p:nvSpPr>
          <p:cNvPr id="1116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16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CC2926-260F-4203-8BEE-D58BE9379447}" type="slidenum">
              <a:rPr lang="en-US"/>
              <a:pPr/>
              <a:t>84</a:t>
            </a:fld>
            <a:endParaRPr lang="en-US"/>
          </a:p>
        </p:txBody>
      </p:sp>
      <p:sp>
        <p:nvSpPr>
          <p:cNvPr id="1126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26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6DFFDC6-1550-4899-A4C7-8E06F123C9BE}" type="slidenum">
              <a:rPr lang="en-US"/>
              <a:pPr/>
              <a:t>3</a:t>
            </a:fld>
            <a:endParaRPr lang="en-US"/>
          </a:p>
        </p:txBody>
      </p:sp>
      <p:sp>
        <p:nvSpPr>
          <p:cNvPr id="849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A2F96FD-70DE-4E60-AA82-EE20EDCAD1A6}" type="slidenum">
              <a:rPr lang="en-US"/>
              <a:pPr/>
              <a:t>85</a:t>
            </a:fld>
            <a:endParaRPr lang="en-US"/>
          </a:p>
        </p:txBody>
      </p:sp>
      <p:sp>
        <p:nvSpPr>
          <p:cNvPr id="1136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36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238CC7-BD66-46C5-BC93-59A4BCC3C7C5}" type="slidenum">
              <a:rPr lang="en-US"/>
              <a:pPr/>
              <a:t>86</a:t>
            </a:fld>
            <a:endParaRPr lang="en-US"/>
          </a:p>
        </p:txBody>
      </p:sp>
      <p:sp>
        <p:nvSpPr>
          <p:cNvPr id="1146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469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CBE32D-BA09-45AF-A35B-14C1B147D48C}" type="slidenum">
              <a:rPr lang="en-US"/>
              <a:pPr/>
              <a:t>87</a:t>
            </a:fld>
            <a:endParaRPr lang="en-US"/>
          </a:p>
        </p:txBody>
      </p:sp>
      <p:sp>
        <p:nvSpPr>
          <p:cNvPr id="1157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571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ACCC62-2735-4EDC-961E-AB5DA0B2088E}" type="slidenum">
              <a:rPr lang="en-US"/>
              <a:pPr/>
              <a:t>88</a:t>
            </a:fld>
            <a:endParaRPr lang="en-US"/>
          </a:p>
        </p:txBody>
      </p:sp>
      <p:sp>
        <p:nvSpPr>
          <p:cNvPr id="1167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673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DABBC5-1602-4703-9C3E-4EE579F31CA1}" type="slidenum">
              <a:rPr lang="en-US"/>
              <a:pPr/>
              <a:t>89</a:t>
            </a:fld>
            <a:endParaRPr lang="en-US"/>
          </a:p>
        </p:txBody>
      </p:sp>
      <p:sp>
        <p:nvSpPr>
          <p:cNvPr id="1177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776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0690AFA-9F18-41C4-B48A-8379197B7762}" type="slidenum">
              <a:rPr lang="en-US"/>
              <a:pPr/>
              <a:t>90</a:t>
            </a:fld>
            <a:endParaRPr lang="en-US"/>
          </a:p>
        </p:txBody>
      </p:sp>
      <p:sp>
        <p:nvSpPr>
          <p:cNvPr id="1187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878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08BC2F-300C-4B97-91A1-2C1E0D330DA2}" type="slidenum">
              <a:rPr lang="en-US"/>
              <a:pPr/>
              <a:t>91</a:t>
            </a:fld>
            <a:endParaRPr lang="en-US"/>
          </a:p>
        </p:txBody>
      </p:sp>
      <p:sp>
        <p:nvSpPr>
          <p:cNvPr id="1198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981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90A5B04-E235-451E-A3C4-6C4C0EE46F84}" type="slidenum">
              <a:rPr lang="en-US"/>
              <a:pPr/>
              <a:t>92</a:t>
            </a:fld>
            <a:endParaRPr lang="en-US"/>
          </a:p>
        </p:txBody>
      </p:sp>
      <p:sp>
        <p:nvSpPr>
          <p:cNvPr id="1208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4" name="Text Box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a:lstStyle/>
          <a:p>
            <a:pPr marL="215900" indent="-215900" eaLnBrk="1">
              <a:spcBef>
                <a:spcPts val="13"/>
              </a:spcBef>
              <a:spcAft>
                <a:spcPts val="13"/>
              </a:spcAft>
              <a:tabLst>
                <a:tab pos="914400" algn="l"/>
                <a:tab pos="1828800" algn="l"/>
                <a:tab pos="2743200" algn="l"/>
                <a:tab pos="3657600" algn="l"/>
                <a:tab pos="4572000" algn="l"/>
                <a:tab pos="5486400" algn="l"/>
              </a:tabLst>
            </a:pPr>
            <a:r>
              <a:rPr lang="en-IN" sz="2000">
                <a:latin typeface="Arial" charset="0"/>
                <a:ea typeface="AR PL SungtiL GB" charset="0"/>
                <a:cs typeface="AR PL SungtiL GB" charset="0"/>
              </a:rPr>
              <a:t>The AVT criteria for response is primarily based on a series by Sitbon et al... </a:t>
            </a:r>
          </a:p>
          <a:p>
            <a:pPr marL="215900" indent="-215900" eaLnBrk="1">
              <a:spcBef>
                <a:spcPts val="13"/>
              </a:spcBef>
              <a:spcAft>
                <a:spcPts val="13"/>
              </a:spcAft>
              <a:tabLst>
                <a:tab pos="914400" algn="l"/>
                <a:tab pos="1828800" algn="l"/>
                <a:tab pos="2743200" algn="l"/>
                <a:tab pos="3657600" algn="l"/>
                <a:tab pos="4572000" algn="l"/>
                <a:tab pos="5486400" algn="l"/>
              </a:tabLst>
            </a:pPr>
            <a:r>
              <a:rPr lang="en-IN" sz="2000">
                <a:latin typeface="Arial" charset="0"/>
                <a:ea typeface="AR PL SungtiL GB" charset="0"/>
                <a:cs typeface="AR PL SungtiL GB" charset="0"/>
              </a:rPr>
              <a:t>Sitbon O, Humbert M, Jais X,et al.Long-term response tocalcium channel blockers in idiopathic pulmonary arterial hypertension.Circulation2005; 111: 3105–3111</a:t>
            </a:r>
          </a:p>
        </p:txBody>
      </p:sp>
      <p:sp>
        <p:nvSpPr>
          <p:cNvPr id="120835"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lstStyle/>
          <a:p>
            <a:pPr algn="r" hangingPunct="1">
              <a:lnSpc>
                <a:spcPct val="100000"/>
              </a:lnSpc>
              <a:tabLst>
                <a:tab pos="914400" algn="l"/>
                <a:tab pos="1828800" algn="l"/>
                <a:tab pos="2743200" algn="l"/>
              </a:tabLst>
            </a:pPr>
            <a:fld id="{5B6DED00-A28F-45F5-AC50-92F64E450513}" type="slidenum">
              <a:rPr lang="en-IN" sz="1200">
                <a:solidFill>
                  <a:srgbClr val="000000"/>
                </a:solidFill>
                <a:latin typeface="+mn-lt" charset="0"/>
                <a:ea typeface="+mn-ea" charset="0"/>
                <a:cs typeface="+mn-ea" charset="0"/>
              </a:rPr>
              <a:pPr algn="r" hangingPunct="1">
                <a:lnSpc>
                  <a:spcPct val="100000"/>
                </a:lnSpc>
                <a:tabLst>
                  <a:tab pos="914400" algn="l"/>
                  <a:tab pos="1828800" algn="l"/>
                  <a:tab pos="2743200" algn="l"/>
                </a:tabLst>
              </a:pPr>
              <a:t>92</a:t>
            </a:fld>
            <a:endParaRPr lang="en-IN" sz="1200">
              <a:solidFill>
                <a:srgbClr val="000000"/>
              </a:solidFill>
              <a:latin typeface="+mn-lt" charset="0"/>
              <a:ea typeface="+mn-ea" charset="0"/>
              <a:cs typeface="+mn-ea"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8B1E8E-75A0-46D8-987D-6078A15DE5DB}" type="slidenum">
              <a:rPr lang="en-US"/>
              <a:pPr/>
              <a:t>93</a:t>
            </a:fld>
            <a:endParaRPr lang="en-US"/>
          </a:p>
        </p:txBody>
      </p:sp>
      <p:sp>
        <p:nvSpPr>
          <p:cNvPr id="1218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185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E36730C-9E21-4C33-B39F-F45A132F6DB1}" type="slidenum">
              <a:rPr lang="en-US"/>
              <a:pPr/>
              <a:t>95</a:t>
            </a:fld>
            <a:endParaRPr lang="en-US"/>
          </a:p>
        </p:txBody>
      </p:sp>
      <p:sp>
        <p:nvSpPr>
          <p:cNvPr id="1239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390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41E24C7-0D48-4FB5-8F7B-FAA65F0B6F11}" type="slidenum">
              <a:rPr lang="en-US"/>
              <a:pPr/>
              <a:t>5</a:t>
            </a:fld>
            <a:endParaRPr lang="en-US"/>
          </a:p>
        </p:txBody>
      </p:sp>
      <p:sp>
        <p:nvSpPr>
          <p:cNvPr id="86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8" name="Text Box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a:lstStyle/>
          <a:p>
            <a:pPr marL="215900" indent="-215900" eaLnBrk="1">
              <a:spcBef>
                <a:spcPts val="13"/>
              </a:spcBef>
              <a:spcAft>
                <a:spcPts val="13"/>
              </a:spcAft>
              <a:tabLst>
                <a:tab pos="914400" algn="l"/>
                <a:tab pos="1828800" algn="l"/>
                <a:tab pos="2743200" algn="l"/>
                <a:tab pos="3657600" algn="l"/>
                <a:tab pos="4572000" algn="l"/>
                <a:tab pos="5486400" algn="l"/>
              </a:tabLst>
            </a:pPr>
            <a:r>
              <a:rPr lang="en-IN" sz="2000">
                <a:latin typeface="Arial" charset="0"/>
                <a:ea typeface="AR PL SungtiL GB" charset="0"/>
                <a:cs typeface="AR PL SungtiL GB" charset="0"/>
              </a:rPr>
              <a:t>32 patients with IPAH were studied from 4 tertiary centres in Australia</a:t>
            </a:r>
          </a:p>
        </p:txBody>
      </p:sp>
      <p:sp>
        <p:nvSpPr>
          <p:cNvPr id="86019"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lstStyle/>
          <a:p>
            <a:pPr algn="r" hangingPunct="1">
              <a:lnSpc>
                <a:spcPct val="100000"/>
              </a:lnSpc>
              <a:tabLst>
                <a:tab pos="914400" algn="l"/>
                <a:tab pos="1828800" algn="l"/>
                <a:tab pos="2743200" algn="l"/>
              </a:tabLst>
            </a:pPr>
            <a:fld id="{F740BA4D-A6AD-4270-BFD2-C9937EC196B4}" type="slidenum">
              <a:rPr lang="en-IN" sz="1200">
                <a:solidFill>
                  <a:srgbClr val="000000"/>
                </a:solidFill>
                <a:latin typeface="+mn-lt" charset="0"/>
                <a:ea typeface="+mn-ea" charset="0"/>
                <a:cs typeface="+mn-ea" charset="0"/>
              </a:rPr>
              <a:pPr algn="r" hangingPunct="1">
                <a:lnSpc>
                  <a:spcPct val="100000"/>
                </a:lnSpc>
                <a:tabLst>
                  <a:tab pos="914400" algn="l"/>
                  <a:tab pos="1828800" algn="l"/>
                  <a:tab pos="2743200" algn="l"/>
                </a:tabLst>
              </a:pPr>
              <a:t>5</a:t>
            </a:fld>
            <a:endParaRPr lang="en-IN" sz="1200">
              <a:solidFill>
                <a:srgbClr val="000000"/>
              </a:solidFill>
              <a:latin typeface="+mn-lt" charset="0"/>
              <a:ea typeface="+mn-ea" charset="0"/>
              <a:cs typeface="+mn-ea"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1585773-63D9-4C76-903D-C44BC33719A8}" type="slidenum">
              <a:rPr lang="en-US"/>
              <a:pPr/>
              <a:t>96</a:t>
            </a:fld>
            <a:endParaRPr lang="en-US"/>
          </a:p>
        </p:txBody>
      </p:sp>
      <p:sp>
        <p:nvSpPr>
          <p:cNvPr id="1525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5257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DA40277-6A0A-4354-8E3E-821728343A6F}" type="slidenum">
              <a:rPr lang="en-US"/>
              <a:pPr/>
              <a:t>6</a:t>
            </a:fld>
            <a:endParaRPr lang="en-US"/>
          </a:p>
        </p:txBody>
      </p:sp>
      <p:sp>
        <p:nvSpPr>
          <p:cNvPr id="870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D81DCE1-1BCE-4AF1-8F09-9A10D5E153E0}" type="slidenum">
              <a:rPr lang="en-US"/>
              <a:pPr/>
              <a:t>7</a:t>
            </a:fld>
            <a:endParaRPr lang="en-US"/>
          </a:p>
        </p:txBody>
      </p:sp>
      <p:sp>
        <p:nvSpPr>
          <p:cNvPr id="880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20E53F6-9C1E-4BDD-88A3-98CD7E461EBE}" type="slidenum">
              <a:rPr lang="en-US"/>
              <a:pPr/>
              <a:t>10</a:t>
            </a:fld>
            <a:endParaRPr lang="en-US"/>
          </a:p>
        </p:txBody>
      </p:sp>
      <p:sp>
        <p:nvSpPr>
          <p:cNvPr id="890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909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667AB43-C321-474B-AEFD-C34A48FABE21}" type="slidenum">
              <a:rPr lang="en-US"/>
              <a:pPr/>
              <a:t>26</a:t>
            </a:fld>
            <a:endParaRPr lang="en-US"/>
          </a:p>
        </p:txBody>
      </p:sp>
      <p:sp>
        <p:nvSpPr>
          <p:cNvPr id="911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113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AAFDB48-041F-4E19-AE43-C434975C8140}" type="slidenum">
              <a:rPr lang="en-US"/>
              <a:pPr/>
              <a:t>27</a:t>
            </a:fld>
            <a:endParaRPr lang="en-US"/>
          </a:p>
        </p:txBody>
      </p:sp>
      <p:sp>
        <p:nvSpPr>
          <p:cNvPr id="921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216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7C04996-0C9C-4C2C-AD45-CDB17492EB75}" type="slidenum">
              <a:rPr lang="en-IN"/>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86247D0-F0E2-4C24-9867-6DDB1CECFD7D}" type="slidenum">
              <a:rPr lang="en-IN"/>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39751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604963"/>
            <a:ext cx="6019800" cy="3975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85A40C7-C370-4C84-960E-4027D19B570F}" type="slidenum">
              <a:rPr lang="en-IN"/>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endParaRPr lang="en-IN"/>
          </a:p>
        </p:txBody>
      </p:sp>
      <p:sp>
        <p:nvSpPr>
          <p:cNvPr id="3" name="Date Placeholder 2"/>
          <p:cNvSpPr>
            <a:spLocks noGrp="1"/>
          </p:cNvSpPr>
          <p:nvPr>
            <p:ph type="dt" idx="10"/>
          </p:nvPr>
        </p:nvSpPr>
        <p:spPr>
          <a:xfrm>
            <a:off x="457200" y="6356350"/>
            <a:ext cx="2132013" cy="363538"/>
          </a:xfrm>
        </p:spPr>
        <p:txBody>
          <a:bodyPr/>
          <a:lstStyle>
            <a:lvl1pPr>
              <a:defRPr/>
            </a:lvl1pPr>
          </a:lstStyle>
          <a:p>
            <a:endParaRPr lang="en-US"/>
          </a:p>
        </p:txBody>
      </p:sp>
      <p:sp>
        <p:nvSpPr>
          <p:cNvPr id="4" name="Footer Placeholder 3"/>
          <p:cNvSpPr>
            <a:spLocks noGrp="1"/>
          </p:cNvSpPr>
          <p:nvPr>
            <p:ph type="ftr" idx="11"/>
          </p:nvPr>
        </p:nvSpPr>
        <p:spPr>
          <a:xfrm>
            <a:off x="3124200" y="6356350"/>
            <a:ext cx="2894013" cy="363538"/>
          </a:xfrm>
        </p:spPr>
        <p:txBody>
          <a:bodyPr/>
          <a:lstStyle>
            <a:lvl1pPr>
              <a:defRPr/>
            </a:lvl1pPr>
          </a:lstStyle>
          <a:p>
            <a:endParaRPr lang="en-US"/>
          </a:p>
        </p:txBody>
      </p:sp>
      <p:sp>
        <p:nvSpPr>
          <p:cNvPr id="5" name="Slide Number Placeholder 4"/>
          <p:cNvSpPr>
            <a:spLocks noGrp="1"/>
          </p:cNvSpPr>
          <p:nvPr>
            <p:ph type="sldNum" idx="12"/>
          </p:nvPr>
        </p:nvSpPr>
        <p:spPr>
          <a:xfrm>
            <a:off x="6553200" y="6356350"/>
            <a:ext cx="2132013" cy="363538"/>
          </a:xfrm>
        </p:spPr>
        <p:txBody>
          <a:bodyPr/>
          <a:lstStyle>
            <a:lvl1pPr>
              <a:defRPr/>
            </a:lvl1pPr>
          </a:lstStyle>
          <a:p>
            <a:fld id="{230F7226-DE00-46B1-929C-F2DA219E87D3}" type="slidenum">
              <a:rPr lang="en-IN"/>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FCD5340-72AD-4206-8598-0E04C89AC3D4}" type="slidenum">
              <a:rPr lang="en-IN"/>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92009BE-AF83-4A28-8102-F983C5AFDFDA}" type="slidenum">
              <a:rPr lang="en-IN"/>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825A28A-0D18-4FD7-96F3-6DA53C0F1AEA}" type="slidenum">
              <a:rPr lang="en-IN"/>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42C252C-9B41-449F-865F-6E3DF316C23F}" type="slidenum">
              <a:rPr lang="en-IN"/>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24AA3BA0-27A3-473D-B8BB-1438D6BD0C9A}" type="slidenum">
              <a:rPr lang="en-IN"/>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ED6BDE92-3980-4243-8E87-C623E6A25D10}" type="slidenum">
              <a:rPr lang="en-IN"/>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98BE9623-4D1B-4BDA-91EF-6F90E0A86D11}" type="slidenum">
              <a:rPr lang="en-IN"/>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CDA180F-0200-4425-9133-6572A78E5A04}" type="slidenum">
              <a:rPr lang="en-IN"/>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C17C2CC-8495-4514-BFBF-A8895F6B7FDD}" type="slidenum">
              <a:rPr lang="en-IN"/>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9865834-6E17-4AAD-8DF8-BE12355920CD}" type="slidenum">
              <a:rPr lang="en-IN"/>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34F3383-563A-4F70-BF95-48FBA0531ED9}" type="slidenum">
              <a:rPr lang="en-IN"/>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CE2985D-92EA-4803-A5B8-A44651AA0670}" type="slidenum">
              <a:rPr lang="en-IN"/>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0BBD7A4-B4D1-4768-BC3C-850F43E6F674}" type="slidenum">
              <a:rPr lang="en-IN"/>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4CE2D68-398C-47C9-B007-06498CA25DC5}" type="slidenum">
              <a:rPr lang="en-IN"/>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31743A89-EAF4-47F3-BC21-1C9387F9E7CB}" type="slidenum">
              <a:rPr lang="en-IN"/>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0DE6D20F-E3BF-45A7-B242-B2833AB3663B}" type="slidenum">
              <a:rPr lang="en-IN"/>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B59A10E1-36BC-4D31-8061-9D88CE33387F}" type="slidenum">
              <a:rPr lang="en-IN"/>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CAD9448-5482-4CDC-8B9E-83531683EA59}" type="slidenum">
              <a:rPr lang="en-IN"/>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F110681-FB36-4017-9E15-3FB850D80C8D}" type="slidenum">
              <a:rPr lang="en-IN"/>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AC77D"/>
            </a:gs>
            <a:gs pos="100000">
              <a:srgbClr val="FBA97D"/>
            </a:gs>
          </a:gsLst>
          <a:lin ang="54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0813" cy="14684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6" name="Rectangle 2"/>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hangingPunct="1">
              <a:lnSpc>
                <a:spcPct val="100000"/>
              </a:lnSpc>
              <a:tabLst>
                <a:tab pos="914400" algn="l"/>
                <a:tab pos="1828800" algn="l"/>
              </a:tabLst>
              <a:defRPr sz="1200">
                <a:solidFill>
                  <a:srgbClr val="8B8B8B"/>
                </a:solidFill>
                <a:latin typeface="+mn-lt"/>
                <a:ea typeface="DejaVu Sans" charset="0"/>
                <a:cs typeface="DejaVu Sans" charset="0"/>
              </a:defRPr>
            </a:lvl1pPr>
          </a:lstStyle>
          <a:p>
            <a:endParaRPr lang="en-US"/>
          </a:p>
        </p:txBody>
      </p:sp>
      <p:sp>
        <p:nvSpPr>
          <p:cNvPr id="1027" name="Rectangle 3"/>
          <p:cNvSpPr>
            <a:spLocks noGrp="1" noChangeArrowheads="1"/>
          </p:cNvSpPr>
          <p:nvPr>
            <p:ph type="ftr"/>
          </p:nvPr>
        </p:nvSpPr>
        <p:spPr bwMode="auto">
          <a:xfrm>
            <a:off x="3124200" y="6356350"/>
            <a:ext cx="2894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algn="ctr">
              <a:lnSpc>
                <a:spcPct val="100000"/>
              </a:lnSpc>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1028" name="Rectangle 4"/>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algn="r" hangingPunct="1">
              <a:lnSpc>
                <a:spcPct val="100000"/>
              </a:lnSpc>
              <a:tabLst>
                <a:tab pos="914400" algn="l"/>
                <a:tab pos="1828800" algn="l"/>
              </a:tabLst>
              <a:defRPr sz="1200">
                <a:solidFill>
                  <a:srgbClr val="8B8B8B"/>
                </a:solidFill>
                <a:latin typeface="+mn-lt"/>
                <a:ea typeface="DejaVu Sans" charset="0"/>
                <a:cs typeface="DejaVu Sans" charset="0"/>
              </a:defRPr>
            </a:lvl1pPr>
          </a:lstStyle>
          <a:p>
            <a:fld id="{3E925693-7959-4E75-84FE-DF029950A9F9}" type="slidenum">
              <a:rPr lang="en-IN"/>
              <a:pPr/>
              <a:t>‹#›</a:t>
            </a:fld>
            <a:endParaRPr lang="en-IN"/>
          </a:p>
        </p:txBody>
      </p:sp>
      <p:sp>
        <p:nvSpPr>
          <p:cNvPr id="1029" name="Rectangle 5"/>
          <p:cNvSpPr>
            <a:spLocks noGrp="1" noChangeArrowheads="1"/>
          </p:cNvSpPr>
          <p:nvPr>
            <p:ph type="body" idx="1"/>
          </p:nvPr>
        </p:nvSpPr>
        <p:spPr bwMode="auto">
          <a:xfrm>
            <a:off x="457200" y="1604963"/>
            <a:ext cx="8228013" cy="3975100"/>
          </a:xfrm>
          <a:prstGeom prst="rect">
            <a:avLst/>
          </a:prstGeom>
          <a:noFill/>
          <a:ln w="9525" cap="flat">
            <a:noFill/>
            <a:round/>
            <a:headEnd/>
            <a:tailEnd/>
          </a:ln>
          <a:effectLst/>
        </p:spPr>
        <p:txBody>
          <a:bodyPr vert="horz" wrap="square" lIns="0" tIns="6908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mj-lt"/>
          <a:ea typeface="+mj-ea"/>
          <a:cs typeface="+mj-cs"/>
        </a:defRPr>
      </a:lvl1pPr>
      <a:lvl2pPr marL="742950" indent="-28575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2pPr>
      <a:lvl3pPr marL="11430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3pPr>
      <a:lvl4pPr marL="16002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4pPr>
      <a:lvl5pPr marL="20574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5pPr>
      <a:lvl6pPr marL="25146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6pPr>
      <a:lvl7pPr marL="29718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7pPr>
      <a:lvl8pPr marL="34290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8pPr>
      <a:lvl9pPr marL="38862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9pPr>
    </p:titleStyle>
    <p:bodyStyle>
      <a:lvl1pPr marL="342900" indent="-342900" algn="l" rtl="0" fontAlgn="base">
        <a:lnSpc>
          <a:spcPct val="83000"/>
        </a:lnSpc>
        <a:spcBef>
          <a:spcPts val="1425"/>
        </a:spcBef>
        <a:spcAft>
          <a:spcPts val="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50" name="Rectangle 2"/>
          <p:cNvSpPr>
            <a:spLocks noGrp="1" noChangeArrowheads="1"/>
          </p:cNvSpPr>
          <p:nvPr>
            <p:ph type="body" idx="1"/>
          </p:nvPr>
        </p:nvSpPr>
        <p:spPr bwMode="auto">
          <a:xfrm>
            <a:off x="457200" y="1600200"/>
            <a:ext cx="8228013" cy="4524375"/>
          </a:xfrm>
          <a:prstGeom prst="rect">
            <a:avLst/>
          </a:prstGeom>
          <a:noFill/>
          <a:ln w="9525" cap="flat">
            <a:noFill/>
            <a:round/>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51"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hangingPunct="1">
              <a:lnSpc>
                <a:spcPct val="100000"/>
              </a:lnSpc>
              <a:tabLst>
                <a:tab pos="914400" algn="l"/>
                <a:tab pos="1828800" algn="l"/>
              </a:tabLst>
              <a:defRPr sz="1200">
                <a:solidFill>
                  <a:srgbClr val="8B8B8B"/>
                </a:solidFill>
                <a:latin typeface="+mn-lt"/>
                <a:ea typeface="DejaVu Sans" charset="0"/>
                <a:cs typeface="DejaVu Sans" charset="0"/>
              </a:defRPr>
            </a:lvl1pPr>
          </a:lstStyle>
          <a:p>
            <a:endParaRPr lang="en-US"/>
          </a:p>
        </p:txBody>
      </p:sp>
      <p:sp>
        <p:nvSpPr>
          <p:cNvPr id="2052" name="Rectangle 4"/>
          <p:cNvSpPr>
            <a:spLocks noGrp="1" noChangeArrowheads="1"/>
          </p:cNvSpPr>
          <p:nvPr>
            <p:ph type="ftr"/>
          </p:nvPr>
        </p:nvSpPr>
        <p:spPr bwMode="auto">
          <a:xfrm>
            <a:off x="3124200" y="6356350"/>
            <a:ext cx="2894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algn="ctr">
              <a:lnSpc>
                <a:spcPct val="100000"/>
              </a:lnSpc>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2053"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algn="r" hangingPunct="1">
              <a:lnSpc>
                <a:spcPct val="100000"/>
              </a:lnSpc>
              <a:tabLst>
                <a:tab pos="914400" algn="l"/>
                <a:tab pos="1828800" algn="l"/>
              </a:tabLst>
              <a:defRPr sz="1200">
                <a:solidFill>
                  <a:srgbClr val="8B8B8B"/>
                </a:solidFill>
                <a:latin typeface="+mn-lt"/>
                <a:ea typeface="DejaVu Sans" charset="0"/>
                <a:cs typeface="DejaVu Sans" charset="0"/>
              </a:defRPr>
            </a:lvl1pPr>
          </a:lstStyle>
          <a:p>
            <a:fld id="{4C466132-17DD-431A-9CBC-7F4EF462A1C5}" type="slidenum">
              <a:rPr lang="en-IN"/>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mj-lt"/>
          <a:ea typeface="+mj-ea"/>
          <a:cs typeface="+mj-cs"/>
        </a:defRPr>
      </a:lvl1pPr>
      <a:lvl2pPr marL="742950" indent="-28575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2pPr>
      <a:lvl3pPr marL="11430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3pPr>
      <a:lvl4pPr marL="16002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4pPr>
      <a:lvl5pPr marL="20574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5pPr>
      <a:lvl6pPr marL="25146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6pPr>
      <a:lvl7pPr marL="29718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7pPr>
      <a:lvl8pPr marL="34290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8pPr>
      <a:lvl9pPr marL="38862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9pPr>
    </p:titleStyle>
    <p:bodyStyle>
      <a:lvl1pPr marL="342900" indent="-342900" algn="l" rtl="0" fontAlgn="base">
        <a:lnSpc>
          <a:spcPct val="83000"/>
        </a:lnSpc>
        <a:spcBef>
          <a:spcPts val="1425"/>
        </a:spcBef>
        <a:spcAft>
          <a:spcPts val="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2.xml" /><Relationship Id="rId4" Type="http://schemas.openxmlformats.org/officeDocument/2006/relationships/image" Target="../media/image2.jpeg" /></Relationships>
</file>

<file path=ppt/slides/_rels/slide10.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7.xml" /><Relationship Id="rId1" Type="http://schemas.openxmlformats.org/officeDocument/2006/relationships/slideLayout" Target="../slideLayouts/slideLayout14.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4.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4.xml" /></Relationships>
</file>

<file path=ppt/slides/_rels/slide1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4.xml" /></Relationships>
</file>

<file path=ppt/slides/_rels/slide1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4.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4.xml" /></Relationships>
</file>

<file path=ppt/slides/_rels/slide25.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4.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4.xml" /></Relationships>
</file>

<file path=ppt/slides/_rels/slide27.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9.xml" /><Relationship Id="rId1" Type="http://schemas.openxmlformats.org/officeDocument/2006/relationships/slideLayout" Target="../slideLayouts/slideLayout14.xml" /><Relationship Id="rId4" Type="http://schemas.openxmlformats.org/officeDocument/2006/relationships/image" Target="../media/image17.jpeg"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3.xml" /><Relationship Id="rId1" Type="http://schemas.openxmlformats.org/officeDocument/2006/relationships/slideLayout" Target="../slideLayouts/slideLayout14.xml" /></Relationships>
</file>

<file path=ppt/slides/_rels/slide3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4.xml" /></Relationships>
</file>

<file path=ppt/slides/_rels/slide3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1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3.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14.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4.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8.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14.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14.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5.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14.xml" /></Relationships>
</file>

<file path=ppt/slides/_rels/slide46.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14.xml" /></Relationships>
</file>

<file path=ppt/slides/_rels/slide47.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14.xml" /></Relationships>
</file>

<file path=ppt/slides/_rels/slide48.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11.xml" /><Relationship Id="rId1" Type="http://schemas.openxmlformats.org/officeDocument/2006/relationships/slideLayout" Target="../slideLayouts/slideLayout14.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4.xml" /></Relationships>
</file>

<file path=ppt/slides/_rels/slide5.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4.xml" /><Relationship Id="rId1" Type="http://schemas.openxmlformats.org/officeDocument/2006/relationships/slideLayout" Target="../slideLayouts/slideLayout14.xml" /></Relationships>
</file>

<file path=ppt/slides/_rels/slide50.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0.xml" /></Relationships>
</file>

<file path=ppt/slides/_rels/slide51.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0.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4.xml" /></Relationships>
</file>

<file path=ppt/slides/_rels/slide53.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notesSlide" Target="../notesSlides/notesSlide14.xml" /><Relationship Id="rId1" Type="http://schemas.openxmlformats.org/officeDocument/2006/relationships/slideLayout" Target="../slideLayouts/slideLayout14.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8.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14.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5.xml" /><Relationship Id="rId1" Type="http://schemas.openxmlformats.org/officeDocument/2006/relationships/slideLayout" Target="../slideLayouts/slideLayout14.xml" /><Relationship Id="rId4" Type="http://schemas.openxmlformats.org/officeDocument/2006/relationships/image" Target="../media/image6.png" /></Relationships>
</file>

<file path=ppt/slides/_rels/slide60.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14.xml" /></Relationships>
</file>

<file path=ppt/slides/_rels/slide61.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15.xml" /><Relationship Id="rId1" Type="http://schemas.openxmlformats.org/officeDocument/2006/relationships/slideLayout" Target="../slideLayouts/slideLayout14.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4.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notesSlide" Target="../notesSlides/notesSlide16.xml" /><Relationship Id="rId1" Type="http://schemas.openxmlformats.org/officeDocument/2006/relationships/slideLayout" Target="../slideLayouts/slideLayout14.xml" /></Relationships>
</file>

<file path=ppt/slides/_rels/slide65.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14.xml" /></Relationships>
</file>

<file path=ppt/slides/_rels/slide66.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17.xml" /><Relationship Id="rId1" Type="http://schemas.openxmlformats.org/officeDocument/2006/relationships/slideLayout" Target="../slideLayouts/slideLayout14.xml" /></Relationships>
</file>

<file path=ppt/slides/_rels/slide67.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png" /><Relationship Id="rId1" Type="http://schemas.openxmlformats.org/officeDocument/2006/relationships/slideLayout" Target="../slideLayouts/slideLayout14.xml" /></Relationships>
</file>

<file path=ppt/slides/_rels/slide68.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14.xml" /></Relationships>
</file>

<file path=ppt/slides/_rels/slide69.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6.xml" /><Relationship Id="rId1" Type="http://schemas.openxmlformats.org/officeDocument/2006/relationships/slideLayout" Target="../slideLayouts/slideLayout14.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4.xml" /></Relationships>
</file>

<file path=ppt/slides/_rels/slide71.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notesSlide" Target="../notesSlides/notesSlide19.xml" /><Relationship Id="rId1" Type="http://schemas.openxmlformats.org/officeDocument/2006/relationships/slideLayout" Target="../slideLayouts/slideLayout14.xml" /><Relationship Id="rId4" Type="http://schemas.openxmlformats.org/officeDocument/2006/relationships/image" Target="../media/image41.png" /></Relationships>
</file>

<file path=ppt/slides/_rels/slide72.xml.rels><?xml version="1.0" encoding="UTF-8" standalone="yes"?>
<Relationships xmlns="http://schemas.openxmlformats.org/package/2006/relationships"><Relationship Id="rId3" Type="http://schemas.openxmlformats.org/officeDocument/2006/relationships/image" Target="../media/image43.jpeg" /><Relationship Id="rId2" Type="http://schemas.openxmlformats.org/officeDocument/2006/relationships/image" Target="../media/image42.jpeg" /><Relationship Id="rId1" Type="http://schemas.openxmlformats.org/officeDocument/2006/relationships/slideLayout" Target="../slideLayouts/slideLayout14.xml" /></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4.xml" /></Relationships>
</file>

<file path=ppt/slides/_rels/slide74.xml.rels><?xml version="1.0" encoding="UTF-8" standalone="yes"?>
<Relationships xmlns="http://schemas.openxmlformats.org/package/2006/relationships"><Relationship Id="rId2" Type="http://schemas.openxmlformats.org/officeDocument/2006/relationships/image" Target="../media/image44.jpeg" /><Relationship Id="rId1" Type="http://schemas.openxmlformats.org/officeDocument/2006/relationships/slideLayout" Target="../slideLayouts/slideLayout14.xml" /></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14.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7.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notesSlide" Target="../notesSlides/notesSlide22.xml" /><Relationship Id="rId1" Type="http://schemas.openxmlformats.org/officeDocument/2006/relationships/slideLayout" Target="../slideLayouts/slideLayout14.xml" /></Relationships>
</file>

<file path=ppt/slides/_rels/slide78.xml.rels><?xml version="1.0" encoding="UTF-8" standalone="yes"?>
<Relationships xmlns="http://schemas.openxmlformats.org/package/2006/relationships"><Relationship Id="rId3" Type="http://schemas.openxmlformats.org/officeDocument/2006/relationships/image" Target="../media/image46.jpeg" /><Relationship Id="rId2" Type="http://schemas.openxmlformats.org/officeDocument/2006/relationships/notesSlide" Target="../notesSlides/notesSlide23.xml" /><Relationship Id="rId1" Type="http://schemas.openxmlformats.org/officeDocument/2006/relationships/slideLayout" Target="../slideLayouts/slideLayout14.xml" /></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1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80.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notesSlide" Target="../notesSlides/notesSlide25.xml" /><Relationship Id="rId1" Type="http://schemas.openxmlformats.org/officeDocument/2006/relationships/slideLayout" Target="../slideLayouts/slideLayout14.xml" /></Relationships>
</file>

<file path=ppt/slides/_rels/slide81.xml.rels><?xml version="1.0" encoding="UTF-8" standalone="yes"?>
<Relationships xmlns="http://schemas.openxmlformats.org/package/2006/relationships"><Relationship Id="rId3" Type="http://schemas.openxmlformats.org/officeDocument/2006/relationships/image" Target="../media/image48.png" /><Relationship Id="rId2" Type="http://schemas.openxmlformats.org/officeDocument/2006/relationships/notesSlide" Target="../notesSlides/notesSlide26.xml" /><Relationship Id="rId1" Type="http://schemas.openxmlformats.org/officeDocument/2006/relationships/slideLayout" Target="../slideLayouts/slideLayout14.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14.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14.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14.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14.xml" /></Relationships>
</file>

<file path=ppt/slides/_rels/slide86.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notesSlide" Target="../notesSlides/notesSlide31.xml" /><Relationship Id="rId1" Type="http://schemas.openxmlformats.org/officeDocument/2006/relationships/slideLayout" Target="../slideLayouts/slideLayout14.xml" /></Relationships>
</file>

<file path=ppt/slides/_rels/slide87.xml.rels><?xml version="1.0" encoding="UTF-8" standalone="yes"?>
<Relationships xmlns="http://schemas.openxmlformats.org/package/2006/relationships"><Relationship Id="rId3" Type="http://schemas.openxmlformats.org/officeDocument/2006/relationships/image" Target="../media/image50.jpeg" /><Relationship Id="rId2" Type="http://schemas.openxmlformats.org/officeDocument/2006/relationships/notesSlide" Target="../notesSlides/notesSlide32.xml" /><Relationship Id="rId1" Type="http://schemas.openxmlformats.org/officeDocument/2006/relationships/slideLayout" Target="../slideLayouts/slideLayout14.xml" /></Relationships>
</file>

<file path=ppt/slides/_rels/slide88.xml.rels><?xml version="1.0" encoding="UTF-8" standalone="yes"?>
<Relationships xmlns="http://schemas.openxmlformats.org/package/2006/relationships"><Relationship Id="rId3" Type="http://schemas.openxmlformats.org/officeDocument/2006/relationships/image" Target="../media/image51.jpeg" /><Relationship Id="rId2" Type="http://schemas.openxmlformats.org/officeDocument/2006/relationships/notesSlide" Target="../notesSlides/notesSlide33.xml" /><Relationship Id="rId1" Type="http://schemas.openxmlformats.org/officeDocument/2006/relationships/slideLayout" Target="../slideLayouts/slideLayout14.xml" /><Relationship Id="rId4" Type="http://schemas.openxmlformats.org/officeDocument/2006/relationships/image" Target="../media/image52.jpeg" /></Relationships>
</file>

<file path=ppt/slides/_rels/slide89.xml.rels><?xml version="1.0" encoding="UTF-8" standalone="yes"?>
<Relationships xmlns="http://schemas.openxmlformats.org/package/2006/relationships"><Relationship Id="rId3" Type="http://schemas.openxmlformats.org/officeDocument/2006/relationships/image" Target="../media/image53.jpeg" /><Relationship Id="rId2" Type="http://schemas.openxmlformats.org/officeDocument/2006/relationships/notesSlide" Target="../notesSlides/notesSlide34.xml" /><Relationship Id="rId1" Type="http://schemas.openxmlformats.org/officeDocument/2006/relationships/slideLayout" Target="../slideLayouts/slideLayout14.xml" /><Relationship Id="rId4" Type="http://schemas.openxmlformats.org/officeDocument/2006/relationships/image" Target="../media/image54.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14.xml" /></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14.xml" /></Relationships>
</file>

<file path=ppt/slides/_rels/slide92.xml.rels><?xml version="1.0" encoding="UTF-8" standalone="yes"?>
<Relationships xmlns="http://schemas.openxmlformats.org/package/2006/relationships"><Relationship Id="rId3" Type="http://schemas.openxmlformats.org/officeDocument/2006/relationships/image" Target="../media/image55.png" /><Relationship Id="rId2" Type="http://schemas.openxmlformats.org/officeDocument/2006/relationships/notesSlide" Target="../notesSlides/notesSlide37.xml" /><Relationship Id="rId1" Type="http://schemas.openxmlformats.org/officeDocument/2006/relationships/slideLayout" Target="../slideLayouts/slideLayout14.xml" /></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14.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95.xml.rels><?xml version="1.0" encoding="UTF-8" standalone="yes"?>
<Relationships xmlns="http://schemas.openxmlformats.org/package/2006/relationships"><Relationship Id="rId3" Type="http://schemas.openxmlformats.org/officeDocument/2006/relationships/image" Target="../media/image56.png" /><Relationship Id="rId2" Type="http://schemas.openxmlformats.org/officeDocument/2006/relationships/notesSlide" Target="../notesSlides/notesSlide39.xml" /><Relationship Id="rId1" Type="http://schemas.openxmlformats.org/officeDocument/2006/relationships/slideLayout" Target="../slideLayouts/slideLayout14.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14.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9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4.xml" /></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BEAC7"/>
            </a:gs>
            <a:gs pos="100000">
              <a:srgbClr val="FEE7F2"/>
            </a:gs>
          </a:gsLst>
          <a:path path="shape">
            <a:fillToRect l="50000" t="50000" r="50000" b="50000"/>
          </a:path>
        </a:gra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714375" y="1571625"/>
            <a:ext cx="7772400" cy="1470025"/>
          </a:xfrm>
          <a:ln/>
        </p:spPr>
        <p:txBody>
          <a:bodyPr/>
          <a:lstStyle/>
          <a:p>
            <a:pPr algn="ctr">
              <a:lnSpc>
                <a:spcPct val="100000"/>
              </a:lnSpc>
              <a:tabLst>
                <a:tab pos="914400" algn="l"/>
                <a:tab pos="1828800" algn="l"/>
                <a:tab pos="2743200" algn="l"/>
                <a:tab pos="3657600" algn="l"/>
                <a:tab pos="4572000" algn="l"/>
                <a:tab pos="5486400" algn="l"/>
                <a:tab pos="6400800" algn="l"/>
                <a:tab pos="7315200" algn="l"/>
              </a:tabLst>
            </a:pPr>
            <a:r>
              <a:rPr lang="en-IN" sz="4000" b="1" dirty="0"/>
              <a:t>EVALUATION &amp; MANAGEMENT OF PULMONARY  HYPERTENSION</a:t>
            </a:r>
          </a:p>
        </p:txBody>
      </p:sp>
      <p:sp>
        <p:nvSpPr>
          <p:cNvPr id="4098" name="Rectangle 2"/>
          <p:cNvSpPr>
            <a:spLocks noGrp="1" noChangeArrowheads="1"/>
          </p:cNvSpPr>
          <p:nvPr>
            <p:ph type="subTitle" idx="4294967295"/>
          </p:nvPr>
        </p:nvSpPr>
        <p:spPr>
          <a:xfrm>
            <a:off x="3643306" y="4857750"/>
            <a:ext cx="5257807" cy="1785938"/>
          </a:xfrm>
          <a:ln/>
        </p:spPr>
        <p:txBody>
          <a:bodyPr lIns="91440" tIns="45720" rIns="91440" bIns="45720"/>
          <a:lstStyle/>
          <a:p>
            <a:pPr marL="0" indent="0" algn="ctr">
              <a:lnSpc>
                <a:spcPct val="100000"/>
              </a:lnSpc>
              <a:spcBef>
                <a:spcPts val="650"/>
              </a:spcBef>
              <a:tabLst>
                <a:tab pos="0" algn="l"/>
                <a:tab pos="914400" algn="l"/>
                <a:tab pos="1828800" algn="l"/>
                <a:tab pos="2743200" algn="l"/>
                <a:tab pos="3657600" algn="l"/>
                <a:tab pos="4572000" algn="l"/>
                <a:tab pos="5486400" algn="l"/>
                <a:tab pos="6400800" algn="l"/>
              </a:tabLst>
            </a:pPr>
            <a:r>
              <a:rPr lang="en-IN" b="1" i="1" dirty="0">
                <a:solidFill>
                  <a:srgbClr val="002060"/>
                </a:solidFill>
              </a:rPr>
              <a:t>                       </a:t>
            </a:r>
            <a:r>
              <a:rPr lang="en-US" sz="2400" b="1" i="1" dirty="0">
                <a:solidFill>
                  <a:srgbClr val="002060"/>
                </a:solidFill>
              </a:rPr>
              <a:t>Dr </a:t>
            </a:r>
            <a:r>
              <a:rPr lang="en-US" sz="2400" b="1" i="1" dirty="0" err="1">
                <a:solidFill>
                  <a:srgbClr val="002060"/>
                </a:solidFill>
              </a:rPr>
              <a:t>Arun</a:t>
            </a:r>
            <a:r>
              <a:rPr lang="en-US" sz="2400" b="1" i="1" dirty="0">
                <a:solidFill>
                  <a:srgbClr val="002060"/>
                </a:solidFill>
              </a:rPr>
              <a:t> Jude Alphonse</a:t>
            </a:r>
          </a:p>
          <a:p>
            <a:pPr marL="0" indent="0" algn="ctr">
              <a:lnSpc>
                <a:spcPct val="100000"/>
              </a:lnSpc>
              <a:spcBef>
                <a:spcPts val="575"/>
              </a:spcBef>
              <a:tabLst>
                <a:tab pos="0" algn="l"/>
                <a:tab pos="914400" algn="l"/>
                <a:tab pos="1828800" algn="l"/>
                <a:tab pos="2743200" algn="l"/>
                <a:tab pos="3657600" algn="l"/>
                <a:tab pos="4572000" algn="l"/>
                <a:tab pos="5486400" algn="l"/>
                <a:tab pos="6400800" algn="l"/>
              </a:tabLst>
            </a:pPr>
            <a:r>
              <a:rPr lang="en-US" sz="2400" b="1" i="1" dirty="0">
                <a:solidFill>
                  <a:srgbClr val="002060"/>
                </a:solidFill>
              </a:rPr>
              <a:t>                           DM Cardiology  Resident</a:t>
            </a:r>
          </a:p>
          <a:p>
            <a:pPr marL="0" indent="0" algn="ctr">
              <a:lnSpc>
                <a:spcPct val="100000"/>
              </a:lnSpc>
              <a:spcBef>
                <a:spcPts val="575"/>
              </a:spcBef>
              <a:tabLst>
                <a:tab pos="0" algn="l"/>
                <a:tab pos="914400" algn="l"/>
                <a:tab pos="1828800" algn="l"/>
                <a:tab pos="2743200" algn="l"/>
                <a:tab pos="3657600" algn="l"/>
                <a:tab pos="4572000" algn="l"/>
                <a:tab pos="5486400" algn="l"/>
                <a:tab pos="6400800" algn="l"/>
              </a:tabLst>
            </a:pPr>
            <a:r>
              <a:rPr lang="en-US" sz="2400" b="1" i="1" dirty="0">
                <a:solidFill>
                  <a:srgbClr val="002060"/>
                </a:solidFill>
              </a:rPr>
              <a:t>                              </a:t>
            </a:r>
            <a:r>
              <a:rPr lang="en-US" sz="2400" b="1" i="1" dirty="0" err="1">
                <a:solidFill>
                  <a:srgbClr val="002060"/>
                </a:solidFill>
              </a:rPr>
              <a:t>Govt</a:t>
            </a:r>
            <a:r>
              <a:rPr lang="en-US" sz="2400" b="1" i="1" dirty="0">
                <a:solidFill>
                  <a:srgbClr val="002060"/>
                </a:solidFill>
              </a:rPr>
              <a:t> TDMC </a:t>
            </a:r>
            <a:r>
              <a:rPr lang="en-US" sz="2400" b="1" i="1" dirty="0" err="1">
                <a:solidFill>
                  <a:srgbClr val="002060"/>
                </a:solidFill>
              </a:rPr>
              <a:t>Alappuzha</a:t>
            </a:r>
            <a:endParaRPr lang="en-US" sz="2400" b="1" i="1" dirty="0">
              <a:solidFill>
                <a:srgbClr val="002060"/>
              </a:solidFill>
            </a:endParaRPr>
          </a:p>
        </p:txBody>
      </p:sp>
      <p:pic>
        <p:nvPicPr>
          <p:cNvPr id="4099" name="Picture 3"/>
          <p:cNvPicPr>
            <a:picLocks noChangeAspect="1" noChangeArrowheads="1"/>
          </p:cNvPicPr>
          <p:nvPr/>
        </p:nvPicPr>
        <p:blipFill>
          <a:blip r:embed="rId3"/>
          <a:srcRect/>
          <a:stretch>
            <a:fillRect/>
          </a:stretch>
        </p:blipFill>
        <p:spPr bwMode="auto">
          <a:xfrm>
            <a:off x="428625" y="4429125"/>
            <a:ext cx="2913063" cy="2214563"/>
          </a:xfrm>
          <a:prstGeom prst="rect">
            <a:avLst/>
          </a:prstGeom>
          <a:noFill/>
          <a:ln w="22320" cap="flat">
            <a:solidFill>
              <a:srgbClr val="000000"/>
            </a:solid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1" y="3322636"/>
            <a:ext cx="5429256" cy="3535364"/>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02DE864C-7117-44CC-857A-E81F8B9C6240}" type="slidenum">
              <a:rPr lang="en-IN"/>
              <a:pPr/>
              <a:t>10</a:t>
            </a:fld>
            <a:endParaRPr lang="en-IN"/>
          </a:p>
        </p:txBody>
      </p:sp>
      <p:sp>
        <p:nvSpPr>
          <p:cNvPr id="11265" name="Text Box 1"/>
          <p:cNvSpPr txBox="1">
            <a:spLocks noChangeArrowheads="1"/>
          </p:cNvSpPr>
          <p:nvPr/>
        </p:nvSpPr>
        <p:spPr bwMode="auto">
          <a:xfrm>
            <a:off x="457200" y="142852"/>
            <a:ext cx="8229600" cy="1143008"/>
          </a:xfrm>
          <a:prstGeom prst="rect">
            <a:avLst/>
          </a:prstGeom>
          <a:noFill/>
          <a:ln w="9525" cap="flat">
            <a:noFill/>
            <a:round/>
            <a:headEnd/>
            <a:tailEnd/>
          </a:ln>
          <a:effectLst/>
        </p:spPr>
        <p:txBody>
          <a:bodyPr/>
          <a:lstStyle/>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b="1" u="sng" dirty="0">
                <a:solidFill>
                  <a:srgbClr val="000000"/>
                </a:solidFill>
                <a:latin typeface="Calibri" charset="0"/>
                <a:ea typeface="AR PL SungtiL GB" charset="0"/>
                <a:cs typeface="AR PL SungtiL GB" charset="0"/>
              </a:rPr>
              <a:t>Physical signs that suggest possible underlying mechanisms of PH</a:t>
            </a:r>
            <a:endParaRPr lang="en-IN" sz="3200" u="sng"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p:txBody>
      </p:sp>
      <p:pic>
        <p:nvPicPr>
          <p:cNvPr id="11269" name="Picture 5" descr="C:\Users\user\Desktop\New folder (4)\Screenshot_20230314_211519.jpg"/>
          <p:cNvPicPr>
            <a:picLocks noChangeAspect="1" noChangeArrowheads="1"/>
          </p:cNvPicPr>
          <p:nvPr/>
        </p:nvPicPr>
        <p:blipFill>
          <a:blip r:embed="rId3"/>
          <a:srcRect/>
          <a:stretch>
            <a:fillRect/>
          </a:stretch>
        </p:blipFill>
        <p:spPr bwMode="auto">
          <a:xfrm>
            <a:off x="0" y="1285860"/>
            <a:ext cx="9144000" cy="5572140"/>
          </a:xfrm>
          <a:prstGeom prst="rect">
            <a:avLst/>
          </a:prstGeom>
          <a:noFill/>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Arterial Pulse &amp; Blood Pressure-</a:t>
            </a:r>
            <a:endParaRPr lang="en-IN" sz="3600" b="1" dirty="0"/>
          </a:p>
        </p:txBody>
      </p:sp>
      <p:sp>
        <p:nvSpPr>
          <p:cNvPr id="3" name="Content Placeholder 2"/>
          <p:cNvSpPr>
            <a:spLocks noGrp="1"/>
          </p:cNvSpPr>
          <p:nvPr>
            <p:ph idx="1"/>
          </p:nvPr>
        </p:nvSpPr>
        <p:spPr>
          <a:xfrm>
            <a:off x="0" y="1285860"/>
            <a:ext cx="8929718" cy="3971940"/>
          </a:xfrm>
        </p:spPr>
        <p:txBody>
          <a:bodyPr/>
          <a:lstStyle/>
          <a:p>
            <a:r>
              <a:rPr lang="en-US" dirty="0"/>
              <a:t>     Normal in mild PH</a:t>
            </a:r>
          </a:p>
          <a:p>
            <a:r>
              <a:rPr lang="en-US" dirty="0"/>
              <a:t>     Inappropriate/unexplained </a:t>
            </a:r>
            <a:r>
              <a:rPr lang="en-US" dirty="0" err="1"/>
              <a:t>tachychardia</a:t>
            </a:r>
            <a:r>
              <a:rPr lang="en-US" dirty="0"/>
              <a:t>- Impending RV failure</a:t>
            </a:r>
          </a:p>
          <a:p>
            <a:r>
              <a:rPr lang="en-US" dirty="0"/>
              <a:t>    </a:t>
            </a:r>
            <a:r>
              <a:rPr lang="en-US" dirty="0" err="1"/>
              <a:t>Syst</a:t>
            </a:r>
            <a:r>
              <a:rPr lang="en-US" dirty="0"/>
              <a:t> HTN – DD/OSA cause of PH</a:t>
            </a:r>
          </a:p>
          <a:p>
            <a:r>
              <a:rPr lang="en-US" dirty="0"/>
              <a:t> </a:t>
            </a:r>
            <a:r>
              <a:rPr lang="en-US" b="1" dirty="0"/>
              <a:t>Severe PH – low volume pulse with narrow pulse pressure</a:t>
            </a:r>
          </a:p>
          <a:p>
            <a:r>
              <a:rPr lang="en-US" b="1" dirty="0"/>
              <a:t>                    -  Reduced BP but  tolerated</a:t>
            </a:r>
          </a:p>
          <a:p>
            <a:r>
              <a:rPr lang="en-US" dirty="0"/>
              <a:t>  Wide pulse pressure – </a:t>
            </a:r>
            <a:r>
              <a:rPr lang="en-US" dirty="0" err="1"/>
              <a:t>Eisenmenger</a:t>
            </a:r>
            <a:r>
              <a:rPr lang="en-US" dirty="0"/>
              <a:t> PDA with severe PR</a:t>
            </a:r>
          </a:p>
          <a:p>
            <a:endParaRPr lang="en-US" dirty="0"/>
          </a:p>
          <a:p>
            <a:r>
              <a:rPr lang="en-US" dirty="0"/>
              <a:t>   </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14290"/>
            <a:ext cx="6400816" cy="785818"/>
          </a:xfrm>
        </p:spPr>
        <p:txBody>
          <a:bodyPr/>
          <a:lstStyle/>
          <a:p>
            <a:r>
              <a:rPr lang="en-US" sz="3200" b="1" dirty="0"/>
              <a:t>JVP</a:t>
            </a:r>
            <a:endParaRPr lang="en-IN" sz="3200" b="1" dirty="0"/>
          </a:p>
        </p:txBody>
      </p:sp>
      <p:sp>
        <p:nvSpPr>
          <p:cNvPr id="3" name="Content Placeholder 2"/>
          <p:cNvSpPr>
            <a:spLocks noGrp="1"/>
          </p:cNvSpPr>
          <p:nvPr>
            <p:ph idx="1"/>
          </p:nvPr>
        </p:nvSpPr>
        <p:spPr>
          <a:xfrm>
            <a:off x="142844" y="1142984"/>
            <a:ext cx="8715436" cy="5357850"/>
          </a:xfrm>
        </p:spPr>
        <p:txBody>
          <a:bodyPr/>
          <a:lstStyle/>
          <a:p>
            <a:r>
              <a:rPr lang="en-IN" sz="2400" dirty="0"/>
              <a:t>Prominent “a” wave is the characteristic finding in JVP.</a:t>
            </a:r>
          </a:p>
          <a:p>
            <a:r>
              <a:rPr lang="en-IN" sz="2400" dirty="0"/>
              <a:t>“a” wave is absent in patients with </a:t>
            </a:r>
            <a:r>
              <a:rPr lang="en-IN" sz="2400" dirty="0" err="1"/>
              <a:t>atrial</a:t>
            </a:r>
            <a:r>
              <a:rPr lang="en-IN" sz="2400" dirty="0"/>
              <a:t> fibrillation </a:t>
            </a:r>
          </a:p>
          <a:p>
            <a:endParaRPr lang="en-IN" sz="2400" dirty="0"/>
          </a:p>
          <a:p>
            <a:r>
              <a:rPr lang="en-IN" sz="2400" dirty="0"/>
              <a:t>In  </a:t>
            </a:r>
            <a:r>
              <a:rPr lang="en-IN" sz="2400" dirty="0" err="1"/>
              <a:t>Eisenmenger</a:t>
            </a:r>
            <a:r>
              <a:rPr lang="en-IN" sz="2400" dirty="0"/>
              <a:t> ventricular </a:t>
            </a:r>
            <a:r>
              <a:rPr lang="en-IN" sz="2400" dirty="0" err="1"/>
              <a:t>septal</a:t>
            </a:r>
            <a:r>
              <a:rPr lang="en-IN" sz="2400" dirty="0"/>
              <a:t> defect (VSD),JVP is usually normal because RV systolic pressure cannot exceed the systemic level, and the RV copes with this pressure without any help from RA</a:t>
            </a:r>
          </a:p>
          <a:p>
            <a:r>
              <a:rPr lang="en-IN" sz="2400" dirty="0"/>
              <a:t> </a:t>
            </a:r>
          </a:p>
          <a:p>
            <a:r>
              <a:rPr lang="en-IN" sz="2400" dirty="0"/>
              <a:t> A large “v” wave may appear when there is increasing tricuspid regurgitation (TR) which attenuates the “x” descent and exaggerates the “y” trough.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Precordial</a:t>
            </a:r>
            <a:r>
              <a:rPr lang="en-US" sz="4800" b="1" dirty="0"/>
              <a:t> examination in PH</a:t>
            </a:r>
            <a:endParaRPr lang="en-IN" sz="4800" b="1" dirty="0"/>
          </a:p>
        </p:txBody>
      </p:sp>
      <p:pic>
        <p:nvPicPr>
          <p:cNvPr id="160770" name="Picture 2" descr="C:\Users\user\Desktop\New folder (4)\Screenshot_20230314_211558.jpg"/>
          <p:cNvPicPr>
            <a:picLocks noGrp="1" noChangeAspect="1" noChangeArrowheads="1"/>
          </p:cNvPicPr>
          <p:nvPr>
            <p:ph idx="1"/>
          </p:nvPr>
        </p:nvPicPr>
        <p:blipFill>
          <a:blip r:embed="rId2"/>
          <a:srcRect/>
          <a:stretch>
            <a:fillRect/>
          </a:stretch>
        </p:blipFill>
        <p:spPr bwMode="auto">
          <a:xfrm>
            <a:off x="0" y="1500174"/>
            <a:ext cx="8858280" cy="51435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t>LPH</a:t>
            </a:r>
            <a:endParaRPr lang="en-IN" sz="6000" b="1" dirty="0"/>
          </a:p>
        </p:txBody>
      </p:sp>
      <p:sp>
        <p:nvSpPr>
          <p:cNvPr id="3" name="Content Placeholder 2"/>
          <p:cNvSpPr>
            <a:spLocks noGrp="1"/>
          </p:cNvSpPr>
          <p:nvPr>
            <p:ph idx="1"/>
          </p:nvPr>
        </p:nvSpPr>
        <p:spPr/>
        <p:txBody>
          <a:bodyPr/>
          <a:lstStyle/>
          <a:p>
            <a:r>
              <a:rPr lang="en-US" dirty="0"/>
              <a:t>Systolic elevation of left costal </a:t>
            </a:r>
            <a:r>
              <a:rPr lang="en-US" dirty="0" err="1"/>
              <a:t>cartialges</a:t>
            </a:r>
            <a:r>
              <a:rPr lang="en-US" dirty="0"/>
              <a:t> due to contraction of a hypertrophied RV/dilated left atrium</a:t>
            </a:r>
          </a:p>
          <a:p>
            <a:endParaRPr lang="en-US" b="1" dirty="0"/>
          </a:p>
          <a:p>
            <a:pPr marL="514350" indent="-514350"/>
            <a:r>
              <a:rPr lang="en-US" b="1" dirty="0"/>
              <a:t>3 Grades</a:t>
            </a:r>
          </a:p>
          <a:p>
            <a:pPr marL="514350" indent="-514350"/>
            <a:r>
              <a:rPr lang="en-US" dirty="0"/>
              <a:t>1)Visible impulse but not palpable</a:t>
            </a:r>
          </a:p>
          <a:p>
            <a:pPr marL="514350" indent="-514350"/>
            <a:r>
              <a:rPr lang="en-US" dirty="0"/>
              <a:t>2)Visible &amp; Palpable but </a:t>
            </a:r>
            <a:r>
              <a:rPr lang="en-US" dirty="0" err="1"/>
              <a:t>obliterable</a:t>
            </a:r>
            <a:r>
              <a:rPr lang="en-US" dirty="0"/>
              <a:t> with pressure</a:t>
            </a:r>
          </a:p>
          <a:p>
            <a:pPr marL="514350" indent="-514350"/>
            <a:r>
              <a:rPr lang="en-US" dirty="0"/>
              <a:t>3)Visible &amp; Palpable but  not </a:t>
            </a:r>
            <a:r>
              <a:rPr lang="en-US" dirty="0" err="1"/>
              <a:t>obliterable</a:t>
            </a:r>
            <a:r>
              <a:rPr lang="en-US" dirty="0"/>
              <a:t> with pressure</a:t>
            </a:r>
          </a:p>
          <a:p>
            <a:pPr marL="514350" indent="-514350"/>
            <a:endParaRPr lang="en-US" dirty="0"/>
          </a:p>
          <a:p>
            <a:pPr marL="514350" indent="-514350"/>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1412"/>
          </a:xfrm>
        </p:spPr>
        <p:txBody>
          <a:bodyPr/>
          <a:lstStyle/>
          <a:p>
            <a:r>
              <a:rPr lang="en-US" sz="4800" b="1" dirty="0" err="1"/>
              <a:t>Palaption</a:t>
            </a:r>
            <a:r>
              <a:rPr lang="en-US" sz="4800" b="1" dirty="0"/>
              <a:t> in second left </a:t>
            </a:r>
            <a:r>
              <a:rPr lang="en-US" sz="4800" b="1" dirty="0" err="1"/>
              <a:t>intercostal</a:t>
            </a:r>
            <a:r>
              <a:rPr lang="en-US" sz="4800" b="1" dirty="0"/>
              <a:t> space</a:t>
            </a:r>
            <a:endParaRPr lang="en-IN" sz="4800" b="1" dirty="0"/>
          </a:p>
        </p:txBody>
      </p:sp>
      <p:sp>
        <p:nvSpPr>
          <p:cNvPr id="3" name="Content Placeholder 2"/>
          <p:cNvSpPr>
            <a:spLocks noGrp="1"/>
          </p:cNvSpPr>
          <p:nvPr>
            <p:ph idx="1"/>
          </p:nvPr>
        </p:nvSpPr>
        <p:spPr>
          <a:xfrm>
            <a:off x="0" y="1600200"/>
            <a:ext cx="9144000" cy="4524375"/>
          </a:xfrm>
        </p:spPr>
        <p:txBody>
          <a:bodyPr/>
          <a:lstStyle/>
          <a:p>
            <a:r>
              <a:rPr lang="en-US" dirty="0"/>
              <a:t>2 important events</a:t>
            </a:r>
          </a:p>
          <a:p>
            <a:pPr marL="514350" indent="-514350">
              <a:buAutoNum type="arabicParenR"/>
            </a:pPr>
            <a:r>
              <a:rPr lang="en-US" dirty="0"/>
              <a:t>Systolic impulse of a dilated hypertensive PA</a:t>
            </a:r>
          </a:p>
          <a:p>
            <a:pPr marL="514350" indent="-514350">
              <a:buAutoNum type="arabicParenR"/>
            </a:pPr>
            <a:r>
              <a:rPr lang="en-US" dirty="0"/>
              <a:t>Loud pulmonary component of second heart sound(P2)</a:t>
            </a:r>
          </a:p>
          <a:p>
            <a:pPr marL="514350" indent="-514350">
              <a:buAutoNum type="arabicParenR"/>
            </a:pPr>
            <a:endParaRPr lang="en-US" dirty="0"/>
          </a:p>
          <a:p>
            <a:pPr marL="514350" indent="-514350"/>
            <a:r>
              <a:rPr lang="en-US" dirty="0"/>
              <a:t>In general Palpable P2 corresponds to PASP&gt;75 mm Hg</a:t>
            </a:r>
          </a:p>
          <a:p>
            <a:pPr marL="514350" indent="-514350"/>
            <a:r>
              <a:rPr lang="en-US" dirty="0"/>
              <a:t>(In MS palpable P2 corresponds to PASP &gt;50mm Hg)</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8 </a:t>
            </a:r>
            <a:r>
              <a:rPr lang="en-US" sz="4800" b="1" dirty="0" err="1"/>
              <a:t>Auscultatory</a:t>
            </a:r>
            <a:r>
              <a:rPr lang="en-US" sz="4800" b="1" dirty="0"/>
              <a:t> findings in PH</a:t>
            </a:r>
            <a:endParaRPr lang="en-IN" sz="4800" b="1" dirty="0"/>
          </a:p>
        </p:txBody>
      </p:sp>
      <p:pic>
        <p:nvPicPr>
          <p:cNvPr id="161794" name="Picture 2" descr="C:\Users\user\Desktop\New folder (4)\Screenshot_20230314_211730.jpg"/>
          <p:cNvPicPr>
            <a:picLocks noGrp="1" noChangeAspect="1" noChangeArrowheads="1"/>
          </p:cNvPicPr>
          <p:nvPr>
            <p:ph idx="1"/>
          </p:nvPr>
        </p:nvPicPr>
        <p:blipFill>
          <a:blip r:embed="rId2"/>
          <a:srcRect/>
          <a:stretch>
            <a:fillRect/>
          </a:stretch>
        </p:blipFill>
        <p:spPr bwMode="auto">
          <a:xfrm>
            <a:off x="214282" y="1214422"/>
            <a:ext cx="8643998" cy="53578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2818" name="Picture 2"/>
          <p:cNvPicPr>
            <a:picLocks noGrp="1" noChangeAspect="1" noChangeArrowheads="1"/>
          </p:cNvPicPr>
          <p:nvPr>
            <p:ph idx="1"/>
          </p:nvPr>
        </p:nvPicPr>
        <p:blipFill>
          <a:blip r:embed="rId2"/>
          <a:srcRect/>
          <a:stretch>
            <a:fillRect/>
          </a:stretch>
        </p:blipFill>
        <p:spPr bwMode="auto">
          <a:xfrm>
            <a:off x="0" y="1000108"/>
            <a:ext cx="9144000" cy="528641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LOUD P2</a:t>
            </a:r>
            <a:br>
              <a:rPr lang="en-US" dirty="0"/>
            </a:br>
            <a:endParaRPr lang="en-IN" dirty="0"/>
          </a:p>
        </p:txBody>
      </p:sp>
      <p:pic>
        <p:nvPicPr>
          <p:cNvPr id="4" name="Content Placeholder 3" descr="Screenshot_20230314_211830.jpg"/>
          <p:cNvPicPr>
            <a:picLocks noGrp="1" noChangeAspect="1"/>
          </p:cNvPicPr>
          <p:nvPr>
            <p:ph idx="1"/>
          </p:nvPr>
        </p:nvPicPr>
        <p:blipFill>
          <a:blip r:embed="rId2"/>
          <a:stretch>
            <a:fillRect/>
          </a:stretch>
        </p:blipFill>
        <p:spPr>
          <a:xfrm>
            <a:off x="285720" y="4071942"/>
            <a:ext cx="8858280" cy="2786058"/>
          </a:xfrm>
        </p:spPr>
      </p:pic>
      <p:sp>
        <p:nvSpPr>
          <p:cNvPr id="5" name="Rectangle 4"/>
          <p:cNvSpPr/>
          <p:nvPr/>
        </p:nvSpPr>
        <p:spPr>
          <a:xfrm>
            <a:off x="0" y="2000240"/>
            <a:ext cx="9144000" cy="1637949"/>
          </a:xfrm>
          <a:prstGeom prst="rect">
            <a:avLst/>
          </a:prstGeom>
        </p:spPr>
        <p:txBody>
          <a:bodyPr wrap="square">
            <a:spAutoFit/>
          </a:bodyPr>
          <a:lstStyle/>
          <a:p>
            <a:r>
              <a:rPr lang="en-US" sz="3600" b="1" dirty="0"/>
              <a:t>Of all the </a:t>
            </a:r>
            <a:r>
              <a:rPr lang="en-US" sz="3600" b="1" dirty="0" err="1"/>
              <a:t>auscultatory</a:t>
            </a:r>
            <a:r>
              <a:rPr lang="en-US" sz="3600" b="1" dirty="0"/>
              <a:t> signs , loud P2 is the most consistent finding of PH and comes  closest to being unique for PH</a:t>
            </a:r>
            <a:endParaRPr lang="en-IN" sz="36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t>Functional TR </a:t>
            </a:r>
            <a:r>
              <a:rPr lang="en-US" b="1" dirty="0" err="1"/>
              <a:t>vs</a:t>
            </a:r>
            <a:r>
              <a:rPr lang="en-US" b="1" dirty="0"/>
              <a:t> Organic TR –</a:t>
            </a:r>
          </a:p>
          <a:p>
            <a:r>
              <a:rPr lang="en-US" dirty="0"/>
              <a:t> JVP elevated(v wave),</a:t>
            </a:r>
            <a:r>
              <a:rPr lang="en-US" dirty="0" err="1"/>
              <a:t>Hepatomegaly</a:t>
            </a:r>
            <a:r>
              <a:rPr lang="en-US" dirty="0"/>
              <a:t>/pedal edema, RV dilation/PAH,RVSP&gt;50mm hg</a:t>
            </a:r>
          </a:p>
          <a:p>
            <a:endParaRPr lang="en-US" dirty="0"/>
          </a:p>
          <a:p>
            <a:r>
              <a:rPr lang="en-US" b="1" dirty="0"/>
              <a:t>Hypertensive PR </a:t>
            </a:r>
            <a:r>
              <a:rPr lang="en-US" b="1" dirty="0" err="1"/>
              <a:t>vs</a:t>
            </a:r>
            <a:r>
              <a:rPr lang="en-US" b="1" dirty="0"/>
              <a:t> </a:t>
            </a:r>
            <a:r>
              <a:rPr lang="en-US" b="1" dirty="0" err="1"/>
              <a:t>Normotensive</a:t>
            </a:r>
            <a:r>
              <a:rPr lang="en-US" b="1" dirty="0"/>
              <a:t> PR-</a:t>
            </a:r>
          </a:p>
          <a:p>
            <a:r>
              <a:rPr lang="en-US" dirty="0"/>
              <a:t>  Starts right after P2, Loud P2, doesn’t increase with inspiration</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D7958A72-0BAE-4157-91BE-984EBE5EBB30}" type="slidenum">
              <a:rPr lang="en-IN"/>
              <a:pPr/>
              <a:t>2</a:t>
            </a:fld>
            <a:endParaRPr lang="en-IN"/>
          </a:p>
        </p:txBody>
      </p:sp>
      <p:sp>
        <p:nvSpPr>
          <p:cNvPr id="5121" name="Rectangle 1"/>
          <p:cNvSpPr>
            <a:spLocks noGrp="1" noChangeArrowheads="1"/>
          </p:cNvSpPr>
          <p:nvPr>
            <p:ph type="title"/>
          </p:nvPr>
        </p:nvSpPr>
        <p:spPr>
          <a:xfrm>
            <a:off x="457200" y="0"/>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5400" b="1"/>
              <a:t>OUTLINE</a:t>
            </a:r>
          </a:p>
        </p:txBody>
      </p:sp>
      <p:sp>
        <p:nvSpPr>
          <p:cNvPr id="5122" name="Text Box 2"/>
          <p:cNvSpPr txBox="1">
            <a:spLocks noChangeArrowheads="1"/>
          </p:cNvSpPr>
          <p:nvPr/>
        </p:nvSpPr>
        <p:spPr bwMode="auto">
          <a:xfrm>
            <a:off x="457200" y="1071546"/>
            <a:ext cx="8229600" cy="5400692"/>
          </a:xfrm>
          <a:prstGeom prst="rect">
            <a:avLst/>
          </a:prstGeom>
          <a:noFill/>
          <a:ln w="9525" cap="flat">
            <a:noFill/>
            <a:round/>
            <a:headEnd/>
            <a:tailEnd/>
          </a:ln>
          <a:effectLst/>
        </p:spPr>
        <p:txBody>
          <a:bodyPr/>
          <a:lstStyle/>
          <a:p>
            <a:pPr marL="371475" indent="-371475" hangingPunct="1">
              <a:lnSpc>
                <a:spcPct val="100000"/>
              </a:lnSpc>
              <a:spcBef>
                <a:spcPts val="650"/>
              </a:spcBef>
              <a:tabLst>
                <a:tab pos="0" algn="l"/>
                <a:tab pos="914400" algn="l"/>
                <a:tab pos="1828800" algn="l"/>
                <a:tab pos="2743200" algn="l"/>
                <a:tab pos="3657600" algn="l"/>
                <a:tab pos="4572000" algn="l"/>
                <a:tab pos="5486400" algn="l"/>
                <a:tab pos="6400800" algn="l"/>
                <a:tab pos="7315200" algn="l"/>
                <a:tab pos="8229600" algn="l"/>
              </a:tabLst>
            </a:pPr>
            <a:r>
              <a:rPr lang="en-IN" sz="3200" b="1" dirty="0">
                <a:solidFill>
                  <a:srgbClr val="000000"/>
                </a:solidFill>
                <a:latin typeface="Calibri" charset="0"/>
                <a:ea typeface="AR PL SungtiL GB" charset="0"/>
                <a:cs typeface="AR PL SungtiL GB" charset="0"/>
              </a:rPr>
              <a:t>EVALUATION</a:t>
            </a:r>
          </a:p>
          <a:p>
            <a:pPr marL="371475" indent="-371475"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Clinical diagnosis of PAH</a:t>
            </a:r>
          </a:p>
          <a:p>
            <a:pPr marL="371475" indent="-371475"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Diagnostic work up : 1) Initial , 2) Elaborate</a:t>
            </a:r>
          </a:p>
          <a:p>
            <a:pPr marL="371475" indent="-371475"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Prognostic work up</a:t>
            </a:r>
          </a:p>
          <a:p>
            <a:pPr marL="371475" indent="-371475"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Strategic work up - AVT</a:t>
            </a:r>
          </a:p>
          <a:p>
            <a:pPr marL="371475" indent="-371475" hangingPunct="1">
              <a:lnSpc>
                <a:spcPct val="100000"/>
              </a:lnSpc>
              <a:spcBef>
                <a:spcPts val="575"/>
              </a:spcBef>
              <a:buClrTx/>
              <a:buSzTx/>
              <a:buFontTx/>
              <a:buNone/>
              <a:tabLst>
                <a:tab pos="0" algn="l"/>
                <a:tab pos="914400" algn="l"/>
                <a:tab pos="1828800" algn="l"/>
                <a:tab pos="2743200" algn="l"/>
                <a:tab pos="3657600" algn="l"/>
                <a:tab pos="4572000" algn="l"/>
                <a:tab pos="5486400" algn="l"/>
                <a:tab pos="6400800" algn="l"/>
                <a:tab pos="7315200" algn="l"/>
                <a:tab pos="8229600" algn="l"/>
              </a:tabLst>
            </a:pPr>
            <a:endParaRPr lang="en-IN" sz="2800" b="1" dirty="0">
              <a:solidFill>
                <a:srgbClr val="000000"/>
              </a:solidFill>
              <a:latin typeface="Calibri" charset="0"/>
              <a:ea typeface="AR PL SungtiL GB" charset="0"/>
              <a:cs typeface="AR PL SungtiL GB" charset="0"/>
            </a:endParaRPr>
          </a:p>
          <a:p>
            <a:pPr marL="371475" indent="-371475"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Lst>
            </a:pPr>
            <a:r>
              <a:rPr lang="en-IN" sz="3200" b="1" dirty="0">
                <a:solidFill>
                  <a:srgbClr val="000000"/>
                </a:solidFill>
                <a:latin typeface="Calibri" charset="0"/>
                <a:ea typeface="AR PL SungtiL GB" charset="0"/>
                <a:cs typeface="AR PL SungtiL GB" charset="0"/>
              </a:rPr>
              <a:t>MANAGEMENT</a:t>
            </a:r>
          </a:p>
          <a:p>
            <a:pPr marL="371475" indent="-371475"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Current pharmacological armamentarium </a:t>
            </a:r>
          </a:p>
          <a:p>
            <a:pPr marL="371475" indent="-371475"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Surgical measures</a:t>
            </a:r>
          </a:p>
          <a:p>
            <a:pPr marL="371475" indent="-371475"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Follow up</a:t>
            </a:r>
          </a:p>
          <a:p>
            <a:pPr marL="371475" indent="-371475"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Lst>
            </a:pPr>
            <a:r>
              <a:rPr lang="en-US" sz="3200" b="1" dirty="0">
                <a:solidFill>
                  <a:srgbClr val="000000"/>
                </a:solidFill>
                <a:latin typeface="Calibri" charset="0"/>
                <a:ea typeface="AR PL SungtiL GB" charset="0"/>
                <a:cs typeface="AR PL SungtiL GB" charset="0"/>
              </a:rPr>
              <a:t>                 PREVIOUS QUESTIONS ASKED</a:t>
            </a:r>
            <a:endParaRPr lang="en-IN" sz="3200" b="1" dirty="0">
              <a:solidFill>
                <a:srgbClr val="000000"/>
              </a:solidFill>
              <a:latin typeface="Calibri" charset="0"/>
              <a:ea typeface="AR PL SungtiL GB" charset="0"/>
              <a:cs typeface="AR PL SungtiL GB" charset="0"/>
            </a:endParaRPr>
          </a:p>
          <a:p>
            <a:pPr marL="371475" indent="-371475"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Lst>
            </a:pPr>
            <a:endParaRPr lang="en-IN" sz="3200" b="1"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S2 Splitting in PH</a:t>
            </a:r>
            <a:endParaRPr lang="en-IN" sz="4000" dirty="0"/>
          </a:p>
        </p:txBody>
      </p:sp>
      <p:sp>
        <p:nvSpPr>
          <p:cNvPr id="3" name="Content Placeholder 2"/>
          <p:cNvSpPr>
            <a:spLocks noGrp="1"/>
          </p:cNvSpPr>
          <p:nvPr>
            <p:ph idx="1"/>
          </p:nvPr>
        </p:nvSpPr>
        <p:spPr/>
        <p:txBody>
          <a:bodyPr/>
          <a:lstStyle/>
          <a:p>
            <a:endParaRPr lang="en-IN" dirty="0"/>
          </a:p>
        </p:txBody>
      </p:sp>
      <p:sp>
        <p:nvSpPr>
          <p:cNvPr id="4" name="Rectangle 3"/>
          <p:cNvSpPr/>
          <p:nvPr/>
        </p:nvSpPr>
        <p:spPr>
          <a:xfrm>
            <a:off x="0" y="1857364"/>
            <a:ext cx="9358346" cy="4214167"/>
          </a:xfrm>
          <a:prstGeom prst="rect">
            <a:avLst/>
          </a:prstGeom>
        </p:spPr>
        <p:txBody>
          <a:bodyPr wrap="square">
            <a:spAutoFit/>
          </a:bodyPr>
          <a:lstStyle/>
          <a:p>
            <a:r>
              <a:rPr lang="en-IN" sz="3600" dirty="0"/>
              <a:t>Net effect of two variables:</a:t>
            </a:r>
          </a:p>
          <a:p>
            <a:endParaRPr lang="en-IN" sz="3600" dirty="0"/>
          </a:p>
          <a:p>
            <a:r>
              <a:rPr lang="en-IN" sz="2400" dirty="0"/>
              <a:t>1. Decreased capacitance and increased resistance in the</a:t>
            </a:r>
          </a:p>
          <a:p>
            <a:r>
              <a:rPr lang="en-IN" sz="2400" dirty="0"/>
              <a:t>pulmonary vascular bed due to PH, which decreases</a:t>
            </a:r>
          </a:p>
          <a:p>
            <a:r>
              <a:rPr lang="en-IN" sz="2400" dirty="0"/>
              <a:t>hang out interval and narrows the split due to early</a:t>
            </a:r>
          </a:p>
          <a:p>
            <a:r>
              <a:rPr lang="en-IN" sz="2400" dirty="0"/>
              <a:t>P2.</a:t>
            </a:r>
          </a:p>
          <a:p>
            <a:r>
              <a:rPr lang="en-IN" sz="2400" dirty="0"/>
              <a:t>2. Prolongation of RV systole in RV dysfunction</a:t>
            </a:r>
          </a:p>
          <a:p>
            <a:r>
              <a:rPr lang="en-IN" sz="2400" dirty="0"/>
              <a:t>increases the split due to delayed P2.</a:t>
            </a:r>
          </a:p>
          <a:p>
            <a:endParaRPr lang="en-IN" sz="2400" dirty="0"/>
          </a:p>
          <a:p>
            <a:r>
              <a:rPr lang="en-IN" sz="2400" dirty="0"/>
              <a:t>When RV function is normal, </a:t>
            </a:r>
            <a:r>
              <a:rPr lang="en-IN" sz="2400" dirty="0" err="1"/>
              <a:t>inspiratory</a:t>
            </a:r>
            <a:r>
              <a:rPr lang="en-IN" sz="2400" dirty="0"/>
              <a:t> splitting is</a:t>
            </a:r>
          </a:p>
          <a:p>
            <a:r>
              <a:rPr lang="en-IN" sz="2400" dirty="0"/>
              <a:t>usually preserved.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S2 split in various conditions with PH</a:t>
            </a:r>
            <a:endParaRPr lang="en-IN" sz="4000" b="1" dirty="0"/>
          </a:p>
        </p:txBody>
      </p:sp>
      <p:pic>
        <p:nvPicPr>
          <p:cNvPr id="4" name="Content Placeholder 3" descr="Screenshot_20230314_211805.jpg"/>
          <p:cNvPicPr>
            <a:picLocks noGrp="1" noChangeAspect="1"/>
          </p:cNvPicPr>
          <p:nvPr>
            <p:ph idx="1"/>
          </p:nvPr>
        </p:nvPicPr>
        <p:blipFill>
          <a:blip r:embed="rId2"/>
          <a:stretch>
            <a:fillRect/>
          </a:stretch>
        </p:blipFill>
        <p:spPr>
          <a:xfrm>
            <a:off x="642910" y="1428736"/>
            <a:ext cx="8215370" cy="514353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a:t>Influence of PH on coexisting Congenital/</a:t>
            </a:r>
            <a:br>
              <a:rPr lang="en-IN" sz="2800" b="1" dirty="0"/>
            </a:br>
            <a:r>
              <a:rPr lang="en-IN" sz="2800" b="1" dirty="0"/>
              <a:t>Acquired Heart Diseases</a:t>
            </a:r>
            <a:endParaRPr lang="en-IN" sz="2800" dirty="0"/>
          </a:p>
        </p:txBody>
      </p:sp>
      <p:sp>
        <p:nvSpPr>
          <p:cNvPr id="3" name="Content Placeholder 2"/>
          <p:cNvSpPr>
            <a:spLocks noGrp="1"/>
          </p:cNvSpPr>
          <p:nvPr>
            <p:ph idx="1"/>
          </p:nvPr>
        </p:nvSpPr>
        <p:spPr/>
        <p:txBody>
          <a:bodyPr/>
          <a:lstStyle/>
          <a:p>
            <a:r>
              <a:rPr lang="en-IN" b="1" dirty="0"/>
              <a:t>Shunt lesions: </a:t>
            </a:r>
            <a:r>
              <a:rPr lang="en-IN" sz="2400" b="1" dirty="0"/>
              <a:t>With advancing PAH, </a:t>
            </a:r>
          </a:p>
          <a:p>
            <a:endParaRPr lang="en-US" sz="2400" b="1" dirty="0"/>
          </a:p>
          <a:p>
            <a:r>
              <a:rPr lang="en-US" sz="2400" b="1" dirty="0"/>
              <a:t>Shunt/flow murmur reduces in duration/intensity</a:t>
            </a:r>
          </a:p>
          <a:p>
            <a:endParaRPr lang="en-US" sz="2400" b="1" dirty="0"/>
          </a:p>
          <a:p>
            <a:r>
              <a:rPr lang="en-IN" sz="2800" b="1" dirty="0"/>
              <a:t>Mitral </a:t>
            </a:r>
            <a:r>
              <a:rPr lang="en-IN" sz="2800" b="1" dirty="0" err="1"/>
              <a:t>stenosis</a:t>
            </a:r>
            <a:r>
              <a:rPr lang="en-IN" sz="2800" b="1" dirty="0"/>
              <a:t> (MS): When PH causes RV hypertrophy</a:t>
            </a:r>
          </a:p>
          <a:p>
            <a:r>
              <a:rPr lang="en-IN" sz="2400" dirty="0"/>
              <a:t>-LV tends to rotate away from the chest wall and may no longer form the apex. </a:t>
            </a:r>
          </a:p>
          <a:p>
            <a:r>
              <a:rPr lang="en-IN" sz="2400" dirty="0"/>
              <a:t>High PVR may decrease cardiac output and </a:t>
            </a:r>
          </a:p>
          <a:p>
            <a:r>
              <a:rPr lang="en-IN" sz="2400" b="1" dirty="0" err="1"/>
              <a:t>Auscultatory</a:t>
            </a:r>
            <a:r>
              <a:rPr lang="en-IN" sz="2400" b="1" dirty="0"/>
              <a:t> signs of MS may be attenuated or even abolished, resulting in “silent 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00034" y="1285860"/>
            <a:ext cx="8643966" cy="4838715"/>
          </a:xfrm>
        </p:spPr>
        <p:txBody>
          <a:bodyPr/>
          <a:lstStyle/>
          <a:p>
            <a:r>
              <a:rPr lang="en-IN" sz="2200" dirty="0"/>
              <a:t>Emphysema is the most common cause of chronic </a:t>
            </a:r>
            <a:r>
              <a:rPr lang="en-IN" sz="2200" dirty="0" err="1"/>
              <a:t>parenchymal</a:t>
            </a:r>
            <a:r>
              <a:rPr lang="en-IN" sz="2200" dirty="0"/>
              <a:t> lung disease associated with PH.</a:t>
            </a:r>
          </a:p>
          <a:p>
            <a:r>
              <a:rPr lang="en-IN" sz="2200" dirty="0"/>
              <a:t>2 factors influence clinical analysis of the PH:</a:t>
            </a:r>
          </a:p>
          <a:p>
            <a:r>
              <a:rPr lang="en-IN" sz="2200" dirty="0"/>
              <a:t>1. Wheezes, </a:t>
            </a:r>
            <a:r>
              <a:rPr lang="en-IN" sz="2200" dirty="0" err="1"/>
              <a:t>rhonchi</a:t>
            </a:r>
            <a:r>
              <a:rPr lang="en-IN" sz="2200" dirty="0"/>
              <a:t> and </a:t>
            </a:r>
            <a:r>
              <a:rPr lang="en-IN" sz="2200" dirty="0" err="1"/>
              <a:t>rales</a:t>
            </a:r>
            <a:r>
              <a:rPr lang="en-IN" sz="2200" dirty="0"/>
              <a:t> in the distended</a:t>
            </a:r>
          </a:p>
          <a:p>
            <a:r>
              <a:rPr lang="en-IN" sz="2200" dirty="0"/>
              <a:t>emphysematous lung may make cardiac auscultation</a:t>
            </a:r>
          </a:p>
          <a:p>
            <a:r>
              <a:rPr lang="en-IN" sz="2200" dirty="0"/>
              <a:t>almost impossible.</a:t>
            </a:r>
          </a:p>
          <a:p>
            <a:r>
              <a:rPr lang="en-IN" sz="2200" dirty="0"/>
              <a:t>2. Large, over expanded chest may obscure the heart so</a:t>
            </a:r>
          </a:p>
          <a:p>
            <a:r>
              <a:rPr lang="en-IN" sz="2200" dirty="0"/>
              <a:t>that cardiac dullness is absent, </a:t>
            </a:r>
            <a:r>
              <a:rPr lang="en-IN" sz="2200" dirty="0" err="1"/>
              <a:t>precordial</a:t>
            </a:r>
            <a:r>
              <a:rPr lang="en-IN" sz="2200" dirty="0"/>
              <a:t> pulsations</a:t>
            </a:r>
          </a:p>
          <a:p>
            <a:r>
              <a:rPr lang="en-IN" sz="2200" dirty="0"/>
              <a:t>are imperceptible, and heart sounds and murmurs are</a:t>
            </a:r>
          </a:p>
          <a:p>
            <a:r>
              <a:rPr lang="en-IN" sz="2200" dirty="0"/>
              <a:t>difficult to hear.</a:t>
            </a:r>
          </a:p>
          <a:p>
            <a:r>
              <a:rPr lang="en-IN" sz="2200" b="1" dirty="0" err="1"/>
              <a:t>Precordial</a:t>
            </a:r>
            <a:r>
              <a:rPr lang="en-IN" sz="2200" b="1" dirty="0"/>
              <a:t> auscultation may improve, if the patient sits</a:t>
            </a:r>
          </a:p>
          <a:p>
            <a:r>
              <a:rPr lang="en-IN" sz="2200" b="1" dirty="0"/>
              <a:t>and leans forward</a:t>
            </a:r>
            <a:r>
              <a:rPr lang="en-IN" sz="2200" dirty="0"/>
              <a:t>.</a:t>
            </a:r>
          </a:p>
          <a:p>
            <a:endParaRPr lang="en-IN" dirty="0"/>
          </a:p>
        </p:txBody>
      </p:sp>
      <p:sp>
        <p:nvSpPr>
          <p:cNvPr id="4" name="Rectangle 3"/>
          <p:cNvSpPr/>
          <p:nvPr/>
        </p:nvSpPr>
        <p:spPr>
          <a:xfrm>
            <a:off x="500034" y="548853"/>
            <a:ext cx="7358114" cy="493084"/>
          </a:xfrm>
          <a:prstGeom prst="rect">
            <a:avLst/>
          </a:prstGeom>
        </p:spPr>
        <p:txBody>
          <a:bodyPr wrap="square">
            <a:spAutoFit/>
          </a:bodyPr>
          <a:lstStyle/>
          <a:p>
            <a:r>
              <a:rPr lang="en-IN" sz="2800" b="1" dirty="0"/>
              <a:t>PH due to intrinsic lung diseases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Physical signs that suggest </a:t>
            </a:r>
            <a:br>
              <a:rPr lang="en-US" sz="4000" b="1" dirty="0"/>
            </a:br>
            <a:r>
              <a:rPr lang="en-US" sz="4000" b="1" dirty="0"/>
              <a:t>moderate to severe PH</a:t>
            </a:r>
            <a:endParaRPr lang="en-IN" sz="4000" b="1" dirty="0"/>
          </a:p>
        </p:txBody>
      </p:sp>
      <p:pic>
        <p:nvPicPr>
          <p:cNvPr id="4" name="Content Placeholder 3" descr="Screenshot_20230314_212056.jpg"/>
          <p:cNvPicPr>
            <a:picLocks noGrp="1" noChangeAspect="1"/>
          </p:cNvPicPr>
          <p:nvPr>
            <p:ph idx="1"/>
          </p:nvPr>
        </p:nvPicPr>
        <p:blipFill>
          <a:blip r:embed="rId2"/>
          <a:stretch>
            <a:fillRect/>
          </a:stretch>
        </p:blipFill>
        <p:spPr>
          <a:xfrm>
            <a:off x="0" y="1500174"/>
            <a:ext cx="9143999" cy="535782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Advanced PH with RV Failure</a:t>
            </a:r>
            <a:endParaRPr lang="en-IN" sz="4000" b="1" dirty="0"/>
          </a:p>
        </p:txBody>
      </p:sp>
      <p:pic>
        <p:nvPicPr>
          <p:cNvPr id="4" name="Content Placeholder 3" descr="Screenshot_20230314_212119.jpg"/>
          <p:cNvPicPr>
            <a:picLocks noGrp="1" noChangeAspect="1"/>
          </p:cNvPicPr>
          <p:nvPr>
            <p:ph idx="1"/>
          </p:nvPr>
        </p:nvPicPr>
        <p:blipFill>
          <a:blip r:embed="rId2"/>
          <a:stretch>
            <a:fillRect/>
          </a:stretch>
        </p:blipFill>
        <p:spPr>
          <a:xfrm>
            <a:off x="285720" y="1714488"/>
            <a:ext cx="8572559" cy="492922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fld id="{82EF42BD-8595-4BA4-B213-93B3FE83B2EB}" type="slidenum">
              <a:rPr lang="en-IN"/>
              <a:pPr/>
              <a:t>26</a:t>
            </a:fld>
            <a:endParaRPr lang="en-IN"/>
          </a:p>
        </p:txBody>
      </p:sp>
      <p:sp>
        <p:nvSpPr>
          <p:cNvPr id="13313" name="Rectangle 1"/>
          <p:cNvSpPr>
            <a:spLocks noGrp="1" noChangeArrowheads="1"/>
          </p:cNvSpPr>
          <p:nvPr>
            <p:ph type="title"/>
          </p:nvPr>
        </p:nvSpPr>
        <p:spPr>
          <a:xfrm>
            <a:off x="214313" y="274638"/>
            <a:ext cx="8929687"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5400" b="1">
                <a:solidFill>
                  <a:srgbClr val="0070C0"/>
                </a:solidFill>
              </a:rPr>
              <a:t>INITIAL DIAGNOSTIC WORK UP</a:t>
            </a:r>
          </a:p>
        </p:txBody>
      </p:sp>
      <p:sp>
        <p:nvSpPr>
          <p:cNvPr id="13314" name="Text Box 2"/>
          <p:cNvSpPr txBox="1">
            <a:spLocks noChangeArrowheads="1"/>
          </p:cNvSpPr>
          <p:nvPr/>
        </p:nvSpPr>
        <p:spPr bwMode="auto">
          <a:xfrm>
            <a:off x="214313" y="1571625"/>
            <a:ext cx="8472487" cy="5043488"/>
          </a:xfrm>
          <a:prstGeom prst="rect">
            <a:avLst/>
          </a:prstGeom>
          <a:noFill/>
          <a:ln w="9525" cap="flat">
            <a:noFill/>
            <a:round/>
            <a:headEnd/>
            <a:tailEnd/>
          </a:ln>
          <a:effectLst/>
        </p:spPr>
        <p:txBody>
          <a:bodyPr/>
          <a:lstStyle/>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a:solidFill>
                  <a:srgbClr val="000000"/>
                </a:solidFill>
                <a:latin typeface="Calibri" charset="0"/>
                <a:ea typeface="AR PL SungtiL GB" charset="0"/>
                <a:cs typeface="AR PL SungtiL GB" charset="0"/>
              </a:rPr>
              <a:t>ECG</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a:solidFill>
                  <a:srgbClr val="000000"/>
                </a:solidFill>
                <a:latin typeface="Calibri" charset="0"/>
                <a:ea typeface="AR PL SungtiL GB" charset="0"/>
                <a:cs typeface="AR PL SungtiL GB" charset="0"/>
              </a:rPr>
              <a:t>CXray</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a:solidFill>
                  <a:srgbClr val="000000"/>
                </a:solidFill>
                <a:latin typeface="Calibri" charset="0"/>
                <a:ea typeface="AR PL SungtiL GB" charset="0"/>
                <a:cs typeface="AR PL SungtiL GB" charset="0"/>
              </a:rPr>
              <a:t>2D Doppler Echo +/- contrast</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a:solidFill>
                  <a:srgbClr val="000000"/>
                </a:solidFill>
                <a:latin typeface="Calibri" charset="0"/>
                <a:ea typeface="AR PL SungtiL GB" charset="0"/>
                <a:cs typeface="AR PL SungtiL GB" charset="0"/>
              </a:rPr>
              <a:t>PFT</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a:solidFill>
                  <a:srgbClr val="000000"/>
                </a:solidFill>
                <a:latin typeface="Calibri" charset="0"/>
                <a:ea typeface="AR PL SungtiL GB" charset="0"/>
                <a:cs typeface="AR PL SungtiL GB" charset="0"/>
              </a:rPr>
              <a:t>CT chest</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a:solidFill>
                  <a:srgbClr val="000000"/>
                </a:solidFill>
                <a:latin typeface="Calibri" charset="0"/>
                <a:ea typeface="AR PL SungtiL GB" charset="0"/>
                <a:cs typeface="AR PL SungtiL GB" charset="0"/>
              </a:rPr>
              <a:t>Lung perfusion scan</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a:solidFill>
                  <a:srgbClr val="000000"/>
                </a:solidFill>
                <a:latin typeface="Calibri" charset="0"/>
                <a:ea typeface="AR PL SungtiL GB" charset="0"/>
                <a:cs typeface="AR PL SungtiL GB" charset="0"/>
              </a:rPr>
              <a:t>CPET/ 6MWT/TMT – </a:t>
            </a:r>
            <a:r>
              <a:rPr lang="en-IN" sz="2800">
                <a:solidFill>
                  <a:srgbClr val="000000"/>
                </a:solidFill>
                <a:latin typeface="Calibri" charset="0"/>
                <a:ea typeface="AR PL SungtiL GB" charset="0"/>
                <a:cs typeface="AR PL SungtiL GB" charset="0"/>
              </a:rPr>
              <a:t>To assess baseline functional status &amp; CP-metabolic function before initiating treatment.</a:t>
            </a:r>
          </a:p>
        </p:txBody>
      </p:sp>
      <p:sp>
        <p:nvSpPr>
          <p:cNvPr id="13315" name="AutoShape 3"/>
          <p:cNvSpPr>
            <a:spLocks noChangeArrowheads="1"/>
          </p:cNvSpPr>
          <p:nvPr/>
        </p:nvSpPr>
        <p:spPr bwMode="auto">
          <a:xfrm>
            <a:off x="4037013" y="3587750"/>
            <a:ext cx="1444625" cy="1490663"/>
          </a:xfrm>
          <a:custGeom>
            <a:avLst/>
            <a:gdLst>
              <a:gd name="G0" fmla="*/ 32767 4012 1"/>
              <a:gd name="G1" fmla="*/ G0 1 32767"/>
              <a:gd name="G2" fmla="*/ 0 4142 1"/>
              <a:gd name="G3" fmla="*/ G2 1 32767"/>
              <a:gd name="G4" fmla="*/ 32767 4012 1"/>
              <a:gd name="G5" fmla="*/ G4 1 32767"/>
              <a:gd name="G6" fmla="*/ 32767 4142 1"/>
              <a:gd name="G7" fmla="*/ G6 1 32767"/>
              <a:gd name="G8" fmla="*/ 0 4012 1"/>
              <a:gd name="G9" fmla="*/ G8 1 32767"/>
              <a:gd name="G10" fmla="*/ 32767 4142 1"/>
              <a:gd name="G11" fmla="*/ G10 1 32767"/>
              <a:gd name="G12" fmla="+- 4012 0 0"/>
              <a:gd name="G13" fmla="+- 4142 0 0"/>
            </a:gdLst>
            <a:ahLst/>
            <a:cxnLst>
              <a:cxn ang="0">
                <a:pos x="r" y="vc"/>
              </a:cxn>
              <a:cxn ang="5400000">
                <a:pos x="hc" y="b"/>
              </a:cxn>
              <a:cxn ang="10800000">
                <a:pos x="l" y="vc"/>
              </a:cxn>
              <a:cxn ang="16200000">
                <a:pos x="hc" y="t"/>
              </a:cxn>
            </a:cxnLst>
            <a:rect l="0" t="0" r="0" b="0"/>
            <a:pathLst>
              <a:path>
                <a:moveTo>
                  <a:pt x="140677" y="0"/>
                </a:moveTo>
                <a:cubicBezTo>
                  <a:pt x="792480" y="213360"/>
                  <a:pt x="1444283" y="426720"/>
                  <a:pt x="1420837" y="675249"/>
                </a:cubicBezTo>
                <a:cubicBezTo>
                  <a:pt x="1397391" y="923778"/>
                  <a:pt x="698695" y="1207476"/>
                  <a:pt x="0" y="1491175"/>
                </a:cubicBezTo>
              </a:path>
            </a:pathLst>
          </a:custGeom>
          <a:noFill/>
          <a:ln w="9360" cap="flat">
            <a:solidFill>
              <a:srgbClr val="000000"/>
            </a:solidFill>
            <a:round/>
            <a:headEnd/>
            <a:tailEnd/>
          </a:ln>
          <a:effectLst/>
        </p:spPr>
        <p:txBody>
          <a:bodyPr wrap="none" anchor="ctr"/>
          <a:lstStyle/>
          <a:p>
            <a:endParaRPr lang="en-IN"/>
          </a:p>
        </p:txBody>
      </p:sp>
      <p:sp>
        <p:nvSpPr>
          <p:cNvPr id="13316" name="Rectangle 4"/>
          <p:cNvSpPr>
            <a:spLocks noChangeArrowheads="1"/>
          </p:cNvSpPr>
          <p:nvPr/>
        </p:nvSpPr>
        <p:spPr bwMode="auto">
          <a:xfrm>
            <a:off x="6040438" y="1785938"/>
            <a:ext cx="3084512" cy="1735137"/>
          </a:xfrm>
          <a:prstGeom prst="rect">
            <a:avLst/>
          </a:prstGeom>
          <a:noFill/>
          <a:ln w="9525" cap="flat">
            <a:noFill/>
            <a:round/>
            <a:headEnd/>
            <a:tailEnd/>
          </a:ln>
          <a:effectLst/>
        </p:spPr>
        <p:txBody>
          <a:bodyPr wrap="none" lIns="90000" tIns="45000" rIns="90000" bIns="45000">
            <a:spAutoFit/>
          </a:bodyPr>
          <a:lstStyle/>
          <a:p>
            <a:pPr hangingPunct="1">
              <a:lnSpc>
                <a:spcPct val="100000"/>
              </a:lnSpc>
              <a:buFont typeface="StarSymbol" charset="0"/>
              <a:buChar char="-"/>
              <a:tabLst>
                <a:tab pos="914400" algn="l"/>
                <a:tab pos="1828800" algn="l"/>
                <a:tab pos="2743200" algn="l"/>
              </a:tabLst>
            </a:pPr>
            <a:r>
              <a:rPr lang="en-IN">
                <a:solidFill>
                  <a:srgbClr val="000000"/>
                </a:solidFill>
                <a:latin typeface="Calibri" charset="0"/>
                <a:ea typeface="AR PL SungtiL GB" charset="0"/>
                <a:cs typeface="AR PL SungtiL GB" charset="0"/>
              </a:rPr>
              <a:t>Establishing the diagnosis</a:t>
            </a:r>
          </a:p>
          <a:p>
            <a:pPr hangingPunct="1">
              <a:lnSpc>
                <a:spcPct val="100000"/>
              </a:lnSpc>
              <a:buClrTx/>
              <a:buSzTx/>
              <a:buFontTx/>
              <a:buNone/>
              <a:tabLst>
                <a:tab pos="914400" algn="l"/>
                <a:tab pos="1828800" algn="l"/>
                <a:tab pos="2743200" algn="l"/>
              </a:tabLst>
            </a:pPr>
            <a:r>
              <a:rPr lang="en-IN">
                <a:solidFill>
                  <a:srgbClr val="000000"/>
                </a:solidFill>
                <a:latin typeface="Calibri" charset="0"/>
                <a:ea typeface="AR PL SungtiL GB" charset="0"/>
                <a:cs typeface="AR PL SungtiL GB" charset="0"/>
              </a:rPr>
              <a:t>of PAH</a:t>
            </a:r>
          </a:p>
          <a:p>
            <a:pPr hangingPunct="1">
              <a:lnSpc>
                <a:spcPct val="100000"/>
              </a:lnSpc>
              <a:buFont typeface="StarSymbol" charset="0"/>
              <a:buChar char="-"/>
              <a:tabLst>
                <a:tab pos="914400" algn="l"/>
                <a:tab pos="1828800" algn="l"/>
                <a:tab pos="2743200" algn="l"/>
              </a:tabLst>
            </a:pPr>
            <a:r>
              <a:rPr lang="en-IN">
                <a:solidFill>
                  <a:srgbClr val="000000"/>
                </a:solidFill>
                <a:latin typeface="Calibri" charset="0"/>
                <a:ea typeface="AR PL SungtiL GB" charset="0"/>
                <a:cs typeface="AR PL SungtiL GB" charset="0"/>
              </a:rPr>
              <a:t>Grading the severity</a:t>
            </a:r>
          </a:p>
          <a:p>
            <a:pPr hangingPunct="1">
              <a:lnSpc>
                <a:spcPct val="100000"/>
              </a:lnSpc>
              <a:buFont typeface="StarSymbol" charset="0"/>
              <a:buChar char="-"/>
              <a:tabLst>
                <a:tab pos="914400" algn="l"/>
                <a:tab pos="1828800" algn="l"/>
                <a:tab pos="2743200" algn="l"/>
              </a:tabLst>
            </a:pPr>
            <a:r>
              <a:rPr lang="en-IN">
                <a:solidFill>
                  <a:srgbClr val="000000"/>
                </a:solidFill>
                <a:latin typeface="Calibri" charset="0"/>
                <a:ea typeface="AR PL SungtiL GB" charset="0"/>
                <a:cs typeface="AR PL SungtiL GB" charset="0"/>
              </a:rPr>
              <a:t>Assessing RV function</a:t>
            </a:r>
          </a:p>
          <a:p>
            <a:pPr hangingPunct="1">
              <a:lnSpc>
                <a:spcPct val="100000"/>
              </a:lnSpc>
              <a:buFont typeface="StarSymbol" charset="0"/>
              <a:buChar char="-"/>
              <a:tabLst>
                <a:tab pos="914400" algn="l"/>
                <a:tab pos="1828800" algn="l"/>
                <a:tab pos="2743200" algn="l"/>
              </a:tabLst>
            </a:pPr>
            <a:r>
              <a:rPr lang="en-IN">
                <a:solidFill>
                  <a:srgbClr val="000000"/>
                </a:solidFill>
                <a:latin typeface="Calibri" charset="0"/>
                <a:ea typeface="AR PL SungtiL GB" charset="0"/>
                <a:cs typeface="AR PL SungtiL GB" charset="0"/>
              </a:rPr>
              <a:t>Ruling out left heart/structural</a:t>
            </a:r>
          </a:p>
          <a:p>
            <a:pPr hangingPunct="1">
              <a:lnSpc>
                <a:spcPct val="100000"/>
              </a:lnSpc>
              <a:buClrTx/>
              <a:buSzTx/>
              <a:buFontTx/>
              <a:buNone/>
              <a:tabLst>
                <a:tab pos="914400" algn="l"/>
                <a:tab pos="1828800" algn="l"/>
                <a:tab pos="2743200" algn="l"/>
              </a:tabLst>
            </a:pPr>
            <a:r>
              <a:rPr lang="en-IN">
                <a:solidFill>
                  <a:srgbClr val="000000"/>
                </a:solidFill>
                <a:latin typeface="Calibri" charset="0"/>
                <a:ea typeface="AR PL SungtiL GB" charset="0"/>
                <a:cs typeface="AR PL SungtiL GB" charset="0"/>
              </a:rPr>
              <a:t> cardiac causes</a:t>
            </a:r>
          </a:p>
        </p:txBody>
      </p:sp>
      <p:sp>
        <p:nvSpPr>
          <p:cNvPr id="13317" name="AutoShape 5"/>
          <p:cNvSpPr>
            <a:spLocks noChangeArrowheads="1"/>
          </p:cNvSpPr>
          <p:nvPr/>
        </p:nvSpPr>
        <p:spPr bwMode="auto">
          <a:xfrm>
            <a:off x="4672013" y="1673225"/>
            <a:ext cx="1263650" cy="1901825"/>
          </a:xfrm>
          <a:custGeom>
            <a:avLst/>
            <a:gdLst>
              <a:gd name="G0" fmla="*/ 32767 3510 1"/>
              <a:gd name="G1" fmla="*/ G0 1 32767"/>
              <a:gd name="G2" fmla="*/ 0 5282 1"/>
              <a:gd name="G3" fmla="*/ G2 1 32767"/>
              <a:gd name="G4" fmla="*/ 32767 3510 1"/>
              <a:gd name="G5" fmla="*/ G4 1 32767"/>
              <a:gd name="G6" fmla="*/ 32767 5282 1"/>
              <a:gd name="G7" fmla="*/ G6 1 32767"/>
              <a:gd name="G8" fmla="*/ 32767 3510 1"/>
              <a:gd name="G9" fmla="*/ G8 1 32767"/>
              <a:gd name="G10" fmla="*/ 32767 5282 1"/>
              <a:gd name="G11" fmla="*/ G10 1 32767"/>
              <a:gd name="G12" fmla="*/ 32767 3510 1"/>
              <a:gd name="G13" fmla="*/ G12 1 32767"/>
              <a:gd name="G14" fmla="*/ 32767 5282 1"/>
              <a:gd name="G15" fmla="*/ G14 1 32767"/>
              <a:gd name="G16" fmla="+- 3510 0 0"/>
              <a:gd name="G17" fmla="+- 5282 0 0"/>
            </a:gdLst>
            <a:ahLst/>
            <a:cxnLst>
              <a:cxn ang="0">
                <a:pos x="r" y="vc"/>
              </a:cxn>
              <a:cxn ang="5400000">
                <a:pos x="hc" y="b"/>
              </a:cxn>
              <a:cxn ang="10800000">
                <a:pos x="l" y="vc"/>
              </a:cxn>
              <a:cxn ang="16200000">
                <a:pos x="hc" y="t"/>
              </a:cxn>
            </a:cxnLst>
            <a:rect l="0" t="0" r="0" b="0"/>
            <a:pathLst>
              <a:path>
                <a:moveTo>
                  <a:pt x="82062" y="0"/>
                </a:moveTo>
                <a:cubicBezTo>
                  <a:pt x="658837" y="316523"/>
                  <a:pt x="1235612" y="633047"/>
                  <a:pt x="1249680" y="928468"/>
                </a:cubicBezTo>
                <a:cubicBezTo>
                  <a:pt x="1263748" y="1223889"/>
                  <a:pt x="332936" y="1643576"/>
                  <a:pt x="166468" y="1772530"/>
                </a:cubicBezTo>
                <a:cubicBezTo>
                  <a:pt x="0" y="1901484"/>
                  <a:pt x="125437" y="1801837"/>
                  <a:pt x="250874" y="1702191"/>
                </a:cubicBezTo>
              </a:path>
            </a:pathLst>
          </a:custGeom>
          <a:noFill/>
          <a:ln w="9360" cap="flat">
            <a:solidFill>
              <a:srgbClr val="000000"/>
            </a:solidFill>
            <a:round/>
            <a:headEnd/>
            <a:tailEnd/>
          </a:ln>
          <a:effectLst/>
        </p:spPr>
        <p:txBody>
          <a:bodyPr wrap="none" anchor="ctr"/>
          <a:lstStyle/>
          <a:p>
            <a:endParaRPr lang="en-IN"/>
          </a:p>
        </p:txBody>
      </p:sp>
      <p:sp>
        <p:nvSpPr>
          <p:cNvPr id="13318" name="Rectangle 6"/>
          <p:cNvSpPr>
            <a:spLocks noChangeArrowheads="1"/>
          </p:cNvSpPr>
          <p:nvPr/>
        </p:nvSpPr>
        <p:spPr bwMode="auto">
          <a:xfrm>
            <a:off x="5429250" y="3786188"/>
            <a:ext cx="3714750" cy="1187450"/>
          </a:xfrm>
          <a:prstGeom prst="rect">
            <a:avLst/>
          </a:prstGeom>
          <a:noFill/>
          <a:ln w="9525" cap="flat">
            <a:noFill/>
            <a:round/>
            <a:headEnd/>
            <a:tailEnd/>
          </a:ln>
          <a:effectLst/>
        </p:spPr>
        <p:txBody>
          <a:bodyPr lIns="90000" tIns="45000" rIns="90000" bIns="45000">
            <a:spAutoFit/>
          </a:bodyPr>
          <a:lstStyle/>
          <a:p>
            <a:pPr hangingPunct="1">
              <a:lnSpc>
                <a:spcPct val="100000"/>
              </a:lnSpc>
              <a:buFont typeface="StarSymbol" charset="0"/>
              <a:buChar char="-"/>
              <a:tabLst>
                <a:tab pos="914400" algn="l"/>
                <a:tab pos="1828800" algn="l"/>
                <a:tab pos="2743200" algn="l"/>
                <a:tab pos="3657600" algn="l"/>
              </a:tabLst>
            </a:pPr>
            <a:r>
              <a:rPr lang="en-IN">
                <a:solidFill>
                  <a:srgbClr val="000000"/>
                </a:solidFill>
                <a:latin typeface="Calibri" charset="0"/>
                <a:ea typeface="AR PL SungtiL GB" charset="0"/>
                <a:cs typeface="AR PL SungtiL GB" charset="0"/>
              </a:rPr>
              <a:t> Ruling out respiratory causes</a:t>
            </a:r>
          </a:p>
          <a:p>
            <a:pPr hangingPunct="1">
              <a:lnSpc>
                <a:spcPct val="100000"/>
              </a:lnSpc>
              <a:buFont typeface="StarSymbol" charset="0"/>
              <a:buChar char="-"/>
              <a:tabLst>
                <a:tab pos="914400" algn="l"/>
                <a:tab pos="1828800" algn="l"/>
                <a:tab pos="2743200" algn="l"/>
                <a:tab pos="3657600" algn="l"/>
              </a:tabLst>
            </a:pPr>
            <a:r>
              <a:rPr lang="en-IN">
                <a:solidFill>
                  <a:srgbClr val="000000"/>
                </a:solidFill>
                <a:latin typeface="Calibri" charset="0"/>
                <a:ea typeface="AR PL SungtiL GB" charset="0"/>
                <a:cs typeface="AR PL SungtiL GB" charset="0"/>
              </a:rPr>
              <a:t>Detect additional respiratory   </a:t>
            </a:r>
          </a:p>
          <a:p>
            <a:pPr hangingPunct="1">
              <a:lnSpc>
                <a:spcPct val="100000"/>
              </a:lnSpc>
              <a:buClrTx/>
              <a:buSzTx/>
              <a:buFontTx/>
              <a:buNone/>
              <a:tabLst>
                <a:tab pos="914400" algn="l"/>
                <a:tab pos="1828800" algn="l"/>
                <a:tab pos="2743200" algn="l"/>
                <a:tab pos="3657600" algn="l"/>
              </a:tabLst>
            </a:pPr>
            <a:r>
              <a:rPr lang="en-IN">
                <a:solidFill>
                  <a:srgbClr val="000000"/>
                </a:solidFill>
                <a:latin typeface="Calibri" charset="0"/>
                <a:ea typeface="AR PL SungtiL GB" charset="0"/>
                <a:cs typeface="AR PL SungtiL GB" charset="0"/>
              </a:rPr>
              <a:t>pathology</a:t>
            </a:r>
          </a:p>
          <a:p>
            <a:pPr hangingPunct="1">
              <a:lnSpc>
                <a:spcPct val="100000"/>
              </a:lnSpc>
              <a:buFont typeface="StarSymbol" charset="0"/>
              <a:buChar char="-"/>
              <a:tabLst>
                <a:tab pos="914400" algn="l"/>
                <a:tab pos="1828800" algn="l"/>
                <a:tab pos="2743200" algn="l"/>
                <a:tab pos="3657600" algn="l"/>
              </a:tabLst>
            </a:pPr>
            <a:r>
              <a:rPr lang="en-IN">
                <a:solidFill>
                  <a:srgbClr val="000000"/>
                </a:solidFill>
                <a:latin typeface="Calibri" charset="0"/>
                <a:ea typeface="AR PL SungtiL GB" charset="0"/>
                <a:cs typeface="AR PL SungtiL GB" charset="0"/>
              </a:rPr>
              <a:t> Ruling out CTEPH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repl">
                                        <p:cTn id="6" dur="1" fill="hold">
                                          <p:stCondLst>
                                            <p:cond delay="0"/>
                                          </p:stCondLst>
                                        </p:cTn>
                                        <p:tgtEl>
                                          <p:spTgt spid="13317"/>
                                        </p:tgtEl>
                                        <p:attrNameLst>
                                          <p:attrName>style.visibility</p:attrName>
                                        </p:attrNameLst>
                                      </p:cBhvr>
                                      <p:to>
                                        <p:strVal val="visible"/>
                                      </p:to>
                                    </p:set>
                                    <p:animEffect transition="in" filter="blinds(horizontal)">
                                      <p:cBhvr additive="repl">
                                        <p:cTn id="7" dur="500"/>
                                        <p:tgtEl>
                                          <p:spTgt spid="13317"/>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3316"/>
                                        </p:tgtEl>
                                        <p:attrNameLst>
                                          <p:attrName>style.visibility</p:attrName>
                                        </p:attrNameLst>
                                      </p:cBhvr>
                                      <p:to>
                                        <p:strVal val="visible"/>
                                      </p:to>
                                    </p:set>
                                    <p:animEffect transition="in" filter="blinds(horizontal)">
                                      <p:cBhvr additive="repl">
                                        <p:cTn id="10" dur="500"/>
                                        <p:tgtEl>
                                          <p:spTgt spid="133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additive="repl">
                                        <p:cTn id="14" dur="1" fill="hold">
                                          <p:stCondLst>
                                            <p:cond delay="0"/>
                                          </p:stCondLst>
                                        </p:cTn>
                                        <p:tgtEl>
                                          <p:spTgt spid="13315"/>
                                        </p:tgtEl>
                                        <p:attrNameLst>
                                          <p:attrName>style.visibility</p:attrName>
                                        </p:attrNameLst>
                                      </p:cBhvr>
                                      <p:to>
                                        <p:strVal val="visible"/>
                                      </p:to>
                                    </p:set>
                                    <p:animEffect transition="in" filter="blinds(horizontal)">
                                      <p:cBhvr additive="repl">
                                        <p:cTn id="15" dur="500"/>
                                        <p:tgtEl>
                                          <p:spTgt spid="13315"/>
                                        </p:tgtEl>
                                      </p:cBhvr>
                                    </p:animEffect>
                                  </p:childTnLst>
                                </p:cTn>
                              </p:par>
                              <p:par>
                                <p:cTn id="16" presetID="3" presetClass="entr" presetSubtype="10" fill="hold" nodeType="withEffect">
                                  <p:stCondLst>
                                    <p:cond delay="0"/>
                                  </p:stCondLst>
                                  <p:childTnLst>
                                    <p:set>
                                      <p:cBhvr additive="repl">
                                        <p:cTn id="17" dur="1" fill="hold">
                                          <p:stCondLst>
                                            <p:cond delay="0"/>
                                          </p:stCondLst>
                                        </p:cTn>
                                        <p:tgtEl>
                                          <p:spTgt spid="13318"/>
                                        </p:tgtEl>
                                        <p:attrNameLst>
                                          <p:attrName>style.visibility</p:attrName>
                                        </p:attrNameLst>
                                      </p:cBhvr>
                                      <p:to>
                                        <p:strVal val="visible"/>
                                      </p:to>
                                    </p:set>
                                    <p:animEffect transition="in" filter="blinds(horizontal)">
                                      <p:cBhvr additive="repl">
                                        <p:cTn id="18" dur="500"/>
                                        <p:tgtEl>
                                          <p:spTgt spid="133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additive="repl">
                                        <p:cTn id="22" dur="1" fill="hold">
                                          <p:stCondLst>
                                            <p:cond delay="0"/>
                                          </p:stCondLst>
                                        </p:cTn>
                                        <p:tgtEl>
                                          <p:spTgt spid="13314">
                                            <p:txEl>
                                              <p:pRg st="6" end="6"/>
                                            </p:txEl>
                                          </p:spTgt>
                                        </p:tgtEl>
                                        <p:attrNameLst>
                                          <p:attrName>style.visibility</p:attrName>
                                        </p:attrNameLst>
                                      </p:cBhvr>
                                      <p:to>
                                        <p:strVal val="visible"/>
                                      </p:to>
                                    </p:set>
                                    <p:anim calcmode="lin" valueType="num">
                                      <p:cBhvr additive="repl">
                                        <p:cTn id="23" dur="500" fill="hold"/>
                                        <p:tgtEl>
                                          <p:spTgt spid="13314">
                                            <p:txEl>
                                              <p:pRg st="6" end="6"/>
                                            </p:txEl>
                                          </p:spTgt>
                                        </p:tgtEl>
                                        <p:attrNameLst>
                                          <p:attrName>ppt_x</p:attrName>
                                        </p:attrNameLst>
                                      </p:cBhvr>
                                      <p:tavLst>
                                        <p:tav tm="100000">
                                          <p:val>
                                            <p:strVal val="#ppt_x"/>
                                          </p:val>
                                        </p:tav>
                                        <p:tav tm="100000">
                                          <p:val>
                                            <p:strVal val="#ppt_x"/>
                                          </p:val>
                                        </p:tav>
                                      </p:tavLst>
                                    </p:anim>
                                    <p:anim calcmode="lin" valueType="num">
                                      <p:cBhvr additive="repl">
                                        <p:cTn id="24" dur="500" fill="hold"/>
                                        <p:tgtEl>
                                          <p:spTgt spid="13314">
                                            <p:txEl>
                                              <p:pRg st="6" end="6"/>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895552D2-4676-4EB5-97B5-FB461BE5BCA2}" type="slidenum">
              <a:rPr lang="en-IN"/>
              <a:pPr/>
              <a:t>27</a:t>
            </a:fld>
            <a:endParaRPr lang="en-IN"/>
          </a:p>
        </p:txBody>
      </p:sp>
      <p:sp>
        <p:nvSpPr>
          <p:cNvPr id="14337" name="Text Box 1"/>
          <p:cNvSpPr txBox="1">
            <a:spLocks noChangeArrowheads="1"/>
          </p:cNvSpPr>
          <p:nvPr/>
        </p:nvSpPr>
        <p:spPr bwMode="auto">
          <a:xfrm>
            <a:off x="457200" y="285750"/>
            <a:ext cx="8229600" cy="5840413"/>
          </a:xfrm>
          <a:prstGeom prst="rect">
            <a:avLst/>
          </a:prstGeom>
          <a:noFill/>
          <a:ln w="9525" cap="flat">
            <a:noFill/>
            <a:round/>
            <a:headEnd/>
            <a:tailEnd/>
          </a:ln>
          <a:effectLst/>
        </p:spPr>
        <p:txBody>
          <a:bodyPr/>
          <a:lstStyle/>
          <a:p>
            <a:pPr marL="342900" indent="-342900" hangingPunct="1">
              <a:lnSpc>
                <a:spcPct val="100000"/>
              </a:lnSpc>
              <a:spcBef>
                <a:spcPts val="72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600" b="1" dirty="0">
                <a:solidFill>
                  <a:srgbClr val="000000"/>
                </a:solidFill>
                <a:latin typeface="Calibri" charset="0"/>
                <a:ea typeface="AR PL SungtiL GB" charset="0"/>
                <a:cs typeface="AR PL SungtiL GB" charset="0"/>
              </a:rPr>
              <a:t>ECG/CXR(of our patient) :</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p:txBody>
      </p:sp>
      <p:pic>
        <p:nvPicPr>
          <p:cNvPr id="14338" name="Picture 2"/>
          <p:cNvPicPr>
            <a:picLocks noChangeAspect="1" noChangeArrowheads="1"/>
          </p:cNvPicPr>
          <p:nvPr/>
        </p:nvPicPr>
        <p:blipFill>
          <a:blip r:embed="rId3"/>
          <a:srcRect/>
          <a:stretch>
            <a:fillRect/>
          </a:stretch>
        </p:blipFill>
        <p:spPr bwMode="auto">
          <a:xfrm>
            <a:off x="571500" y="857250"/>
            <a:ext cx="8072438" cy="2357438"/>
          </a:xfrm>
          <a:prstGeom prst="rect">
            <a:avLst/>
          </a:prstGeom>
          <a:noFill/>
          <a:ln w="9360" cap="flat">
            <a:solidFill>
              <a:srgbClr val="000000"/>
            </a:solidFill>
            <a:miter lim="800000"/>
            <a:headEnd/>
            <a:tailEnd/>
          </a:ln>
          <a:effectLst/>
        </p:spPr>
      </p:pic>
      <p:pic>
        <p:nvPicPr>
          <p:cNvPr id="165890" name="Picture 2"/>
          <p:cNvPicPr>
            <a:picLocks noChangeAspect="1" noChangeArrowheads="1"/>
          </p:cNvPicPr>
          <p:nvPr/>
        </p:nvPicPr>
        <p:blipFill>
          <a:blip r:embed="rId4"/>
          <a:srcRect/>
          <a:stretch>
            <a:fillRect/>
          </a:stretch>
        </p:blipFill>
        <p:spPr bwMode="auto">
          <a:xfrm>
            <a:off x="3143240" y="3381375"/>
            <a:ext cx="3619500" cy="3476625"/>
          </a:xfrm>
          <a:prstGeom prst="rect">
            <a:avLst/>
          </a:prstGeom>
          <a:noFill/>
          <a:ln w="9525">
            <a:noFill/>
            <a:miter lim="800000"/>
            <a:headEnd/>
            <a:tailEnd/>
          </a:ln>
          <a:effec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Basis of ECG abnormalities in PH</a:t>
            </a:r>
            <a:endParaRPr lang="en-IN" sz="3600" b="1" dirty="0"/>
          </a:p>
        </p:txBody>
      </p:sp>
      <p:sp>
        <p:nvSpPr>
          <p:cNvPr id="3" name="Content Placeholder 2"/>
          <p:cNvSpPr>
            <a:spLocks noGrp="1"/>
          </p:cNvSpPr>
          <p:nvPr>
            <p:ph idx="1"/>
          </p:nvPr>
        </p:nvSpPr>
        <p:spPr>
          <a:xfrm>
            <a:off x="457200" y="1600200"/>
            <a:ext cx="8686800" cy="4524375"/>
          </a:xfrm>
        </p:spPr>
        <p:txBody>
          <a:bodyPr/>
          <a:lstStyle/>
          <a:p>
            <a:r>
              <a:rPr lang="en-IN" sz="2400" dirty="0"/>
              <a:t>- RV forces are normally masked by dominant LV </a:t>
            </a:r>
          </a:p>
          <a:p>
            <a:pPr>
              <a:buFontTx/>
              <a:buChar char="-"/>
            </a:pPr>
            <a:endParaRPr lang="en-IN" sz="2400" dirty="0"/>
          </a:p>
          <a:p>
            <a:r>
              <a:rPr lang="en-IN" sz="2400" dirty="0"/>
              <a:t>- PH causes elevated RV wall stress which leads to RVH ,</a:t>
            </a:r>
          </a:p>
          <a:p>
            <a:r>
              <a:rPr lang="en-IN" sz="2400" dirty="0"/>
              <a:t>both result in ECG changes.</a:t>
            </a:r>
          </a:p>
          <a:p>
            <a:endParaRPr lang="en-IN" sz="2400" dirty="0"/>
          </a:p>
          <a:p>
            <a:r>
              <a:rPr lang="en-IN" sz="2400" b="1" dirty="0"/>
              <a:t>-Since V1 is the lead closest to RV , it is the lead which is most sensitive to changes in PH, similarly leads V3R and V4R may also be useful in detection of RVH .</a:t>
            </a:r>
          </a:p>
          <a:p>
            <a:r>
              <a:rPr lang="en-IN" sz="2400" b="1" dirty="0"/>
              <a:t>- The ECG changes depend on the degree of the PA pressure, the degree of hypertrophy of RV and aetiology of PAH.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Rectangle 3"/>
          <p:cNvSpPr/>
          <p:nvPr/>
        </p:nvSpPr>
        <p:spPr>
          <a:xfrm>
            <a:off x="285720" y="2481113"/>
            <a:ext cx="8858280" cy="3298339"/>
          </a:xfrm>
          <a:prstGeom prst="rect">
            <a:avLst/>
          </a:prstGeom>
        </p:spPr>
        <p:txBody>
          <a:bodyPr wrap="square">
            <a:spAutoFit/>
          </a:bodyPr>
          <a:lstStyle/>
          <a:p>
            <a:r>
              <a:rPr lang="en-IN" sz="2800" b="1" dirty="0"/>
              <a:t>In congenital heart disease sensitivity of ECG to detect PH is over 90%,</a:t>
            </a:r>
          </a:p>
          <a:p>
            <a:endParaRPr lang="en-IN" sz="2800" dirty="0"/>
          </a:p>
          <a:p>
            <a:r>
              <a:rPr lang="en-IN" sz="2800" dirty="0"/>
              <a:t>In mitral </a:t>
            </a:r>
            <a:r>
              <a:rPr lang="en-IN" sz="2800" dirty="0" err="1"/>
              <a:t>stenosis</a:t>
            </a:r>
            <a:r>
              <a:rPr lang="en-IN" sz="2800" dirty="0"/>
              <a:t> it is 65% and in COPD it is</a:t>
            </a:r>
          </a:p>
          <a:p>
            <a:r>
              <a:rPr lang="en-IN" sz="2800" dirty="0"/>
              <a:t>only 30%. </a:t>
            </a:r>
          </a:p>
          <a:p>
            <a:endParaRPr lang="en-IN" sz="2800" dirty="0"/>
          </a:p>
          <a:p>
            <a:r>
              <a:rPr lang="en-IN" sz="2800" b="1" dirty="0"/>
              <a:t>RVH in presence of COPD is most difficult to</a:t>
            </a:r>
          </a:p>
          <a:p>
            <a:r>
              <a:rPr lang="en-IN" sz="2800" b="1" dirty="0"/>
              <a:t>diagnose.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fld id="{940C5972-7056-4E3B-A508-24C437D142D6}" type="slidenum">
              <a:rPr lang="en-IN"/>
              <a:pPr/>
              <a:t>3</a:t>
            </a:fld>
            <a:endParaRPr lang="en-IN"/>
          </a:p>
        </p:txBody>
      </p:sp>
      <p:sp>
        <p:nvSpPr>
          <p:cNvPr id="7169" name="Rectangle 1"/>
          <p:cNvSpPr>
            <a:spLocks noGrp="1" noChangeArrowheads="1"/>
          </p:cNvSpPr>
          <p:nvPr>
            <p:ph type="title"/>
          </p:nvPr>
        </p:nvSpPr>
        <p:spPr>
          <a:xfrm>
            <a:off x="-285750" y="214313"/>
            <a:ext cx="6943725" cy="1143000"/>
          </a:xfrm>
          <a:ln/>
        </p:spPr>
        <p:txBody>
          <a:bodyPr/>
          <a:lstStyle/>
          <a:p>
            <a:pPr algn="ctr">
              <a:lnSpc>
                <a:spcPct val="100000"/>
              </a:lnSpc>
              <a:tabLst>
                <a:tab pos="914400" algn="l"/>
                <a:tab pos="1828800" algn="l"/>
                <a:tab pos="2743200" algn="l"/>
                <a:tab pos="3657600" algn="l"/>
                <a:tab pos="4572000" algn="l"/>
                <a:tab pos="5486400" algn="l"/>
                <a:tab pos="6400800" algn="l"/>
              </a:tabLst>
            </a:pPr>
            <a:r>
              <a:rPr lang="en-IN" sz="4400" b="1"/>
              <a:t>Case scenario....</a:t>
            </a:r>
          </a:p>
        </p:txBody>
      </p:sp>
      <p:sp>
        <p:nvSpPr>
          <p:cNvPr id="7170" name="Text Box 2"/>
          <p:cNvSpPr txBox="1">
            <a:spLocks noChangeArrowheads="1"/>
          </p:cNvSpPr>
          <p:nvPr/>
        </p:nvSpPr>
        <p:spPr bwMode="auto">
          <a:xfrm>
            <a:off x="285750" y="1143000"/>
            <a:ext cx="8686800" cy="5715000"/>
          </a:xfrm>
          <a:prstGeom prst="rect">
            <a:avLst/>
          </a:prstGeom>
          <a:noFill/>
          <a:ln w="9525" cap="flat">
            <a:noFill/>
            <a:round/>
            <a:headEnd/>
            <a:tailEnd/>
          </a:ln>
          <a:effectLst/>
        </p:spPr>
        <p:txBody>
          <a:bodyPr/>
          <a:lstStyle/>
          <a:p>
            <a:pPr marL="342900" indent="-342900" hangingPunct="1">
              <a:lnSpc>
                <a:spcPct val="100000"/>
              </a:lnSpc>
              <a:spcBef>
                <a:spcPts val="575"/>
              </a:spcBef>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A 36 year old female</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No significant past medical history</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c/o progressive DOE from NYHA I to II over previous 6 months.</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Tiredness, fatigue</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O/E </a:t>
            </a:r>
            <a:r>
              <a:rPr lang="en-IN" sz="2800" dirty="0">
                <a:solidFill>
                  <a:srgbClr val="000000"/>
                </a:solidFill>
                <a:latin typeface="Calibri" charset="0"/>
                <a:ea typeface="AR PL SungtiL GB" charset="0"/>
                <a:cs typeface="AR PL SungtiL GB" charset="0"/>
              </a:rPr>
              <a:t> : </a:t>
            </a:r>
            <a:r>
              <a:rPr lang="en-IN" sz="2800" dirty="0" err="1">
                <a:solidFill>
                  <a:srgbClr val="000000"/>
                </a:solidFill>
                <a:latin typeface="Calibri" charset="0"/>
                <a:ea typeface="AR PL SungtiL GB" charset="0"/>
                <a:cs typeface="AR PL SungtiL GB" charset="0"/>
              </a:rPr>
              <a:t>Tachypnoeic</a:t>
            </a:r>
            <a:r>
              <a:rPr lang="en-IN" sz="2800" dirty="0">
                <a:solidFill>
                  <a:srgbClr val="000000"/>
                </a:solidFill>
                <a:latin typeface="Calibri" charset="0"/>
                <a:ea typeface="AR PL SungtiL GB" charset="0"/>
                <a:cs typeface="AR PL SungtiL GB" charset="0"/>
              </a:rPr>
              <a:t>, Tachycardia,</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 Mild pedal </a:t>
            </a:r>
            <a:r>
              <a:rPr lang="en-IN" sz="2800" dirty="0" err="1">
                <a:solidFill>
                  <a:srgbClr val="000000"/>
                </a:solidFill>
                <a:latin typeface="Calibri" charset="0"/>
                <a:ea typeface="AR PL SungtiL GB" charset="0"/>
                <a:cs typeface="AR PL SungtiL GB" charset="0"/>
              </a:rPr>
              <a:t>edema</a:t>
            </a:r>
            <a:r>
              <a:rPr lang="en-IN" sz="2800" dirty="0">
                <a:solidFill>
                  <a:srgbClr val="000000"/>
                </a:solidFill>
                <a:latin typeface="Calibri" charset="0"/>
                <a:ea typeface="AR PL SungtiL GB" charset="0"/>
                <a:cs typeface="AR PL SungtiL GB" charset="0"/>
              </a:rPr>
              <a:t>, Loud P2, Pulmonary ESM, Pulmonary </a:t>
            </a:r>
            <a:r>
              <a:rPr lang="en-IN" sz="2800" dirty="0" err="1">
                <a:solidFill>
                  <a:srgbClr val="000000"/>
                </a:solidFill>
                <a:latin typeface="Calibri" charset="0"/>
                <a:ea typeface="AR PL SungtiL GB" charset="0"/>
                <a:cs typeface="AR PL SungtiL GB" charset="0"/>
              </a:rPr>
              <a:t>phasic</a:t>
            </a:r>
            <a:r>
              <a:rPr lang="en-IN" sz="2800" dirty="0">
                <a:solidFill>
                  <a:srgbClr val="000000"/>
                </a:solidFill>
                <a:latin typeface="Calibri" charset="0"/>
                <a:ea typeface="AR PL SungtiL GB" charset="0"/>
                <a:cs typeface="AR PL SungtiL GB" charset="0"/>
              </a:rPr>
              <a:t> EC </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p:txBody>
      </p:sp>
      <p:pic>
        <p:nvPicPr>
          <p:cNvPr id="7171" name="Picture 3"/>
          <p:cNvPicPr>
            <a:picLocks noChangeAspect="1" noChangeArrowheads="1"/>
          </p:cNvPicPr>
          <p:nvPr/>
        </p:nvPicPr>
        <p:blipFill>
          <a:blip r:embed="rId3"/>
          <a:srcRect/>
          <a:stretch>
            <a:fillRect/>
          </a:stretch>
        </p:blipFill>
        <p:spPr bwMode="auto">
          <a:xfrm>
            <a:off x="6429375" y="0"/>
            <a:ext cx="2714625" cy="2928938"/>
          </a:xfrm>
          <a:prstGeom prst="rect">
            <a:avLst/>
          </a:prstGeom>
          <a:noFill/>
          <a:ln w="9360" cap="flat">
            <a:solidFill>
              <a:srgbClr val="000000"/>
            </a:solidFill>
            <a:miter lim="800000"/>
            <a:headEnd/>
            <a:tailEnd/>
          </a:ln>
          <a:effectLst/>
        </p:spPr>
      </p:pic>
      <p:sp>
        <p:nvSpPr>
          <p:cNvPr id="7172" name="AutoShape 4"/>
          <p:cNvSpPr>
            <a:spLocks noChangeArrowheads="1"/>
          </p:cNvSpPr>
          <p:nvPr/>
        </p:nvSpPr>
        <p:spPr bwMode="auto">
          <a:xfrm>
            <a:off x="428625" y="6143625"/>
            <a:ext cx="928688" cy="285750"/>
          </a:xfrm>
          <a:custGeom>
            <a:avLst/>
            <a:gdLst>
              <a:gd name="G0" fmla="min 2580 794"/>
              <a:gd name="G1" fmla="*/ 32767 2580 1"/>
              <a:gd name="G2" fmla="*/ G1 1 G0"/>
              <a:gd name="G3" fmla="+- 0 0 50000"/>
              <a:gd name="G4" fmla="+- 32767 0 50000"/>
              <a:gd name="G5" fmla="?: G4 50000 32767"/>
              <a:gd name="G6" fmla="?: G3 0 G4"/>
              <a:gd name="G7" fmla="+- 0 0 50000"/>
              <a:gd name="G8" fmla="+- G2 0 50000"/>
              <a:gd name="G9" fmla="?: G8 50000 G2"/>
              <a:gd name="G10" fmla="?: G7 0 G8"/>
              <a:gd name="G11" fmla="*/ G0 G10 1"/>
              <a:gd name="G12" fmla="*/ G11 1 32767"/>
              <a:gd name="G13" fmla="+- 2580 0 G12"/>
              <a:gd name="G14" fmla="*/ 794 G6 1"/>
              <a:gd name="G15" fmla="*/ G14 1 32767"/>
              <a:gd name="G16" fmla="*/ 794 1 2"/>
              <a:gd name="G17" fmla="+- G16 0 G15"/>
              <a:gd name="G18" fmla="+- G16 G15 0"/>
              <a:gd name="G19" fmla="+- G18 0 0"/>
              <a:gd name="G20" fmla="*/ 794 1 2"/>
              <a:gd name="G21" fmla="*/ G15 G12 1"/>
              <a:gd name="G22" fmla="*/ G21 1 G20"/>
              <a:gd name="G23" fmla="+- 2580 0 G22"/>
              <a:gd name="G24" fmla="+- 2580 0 0"/>
              <a:gd name="G25" fmla="+- 794 0 0"/>
            </a:gdLst>
            <a:ahLst/>
            <a:cxnLst>
              <a:cxn ang="0">
                <a:pos x="r" y="vc"/>
              </a:cxn>
              <a:cxn ang="5400000">
                <a:pos x="hc" y="b"/>
              </a:cxn>
              <a:cxn ang="10800000">
                <a:pos x="l" y="vc"/>
              </a:cxn>
              <a:cxn ang="16200000">
                <a:pos x="hc" y="t"/>
              </a:cxn>
            </a:cxnLst>
            <a:rect l="0" t="0" r="0" b="0"/>
            <a:pathLst>
              <a:path>
                <a:moveTo>
                  <a:pt x="0" y="815"/>
                </a:moveTo>
                <a:lnTo>
                  <a:pt x="1212" y="815"/>
                </a:lnTo>
                <a:lnTo>
                  <a:pt x="1212" y="0"/>
                </a:lnTo>
                <a:lnTo>
                  <a:pt x="2580" y="397"/>
                </a:lnTo>
                <a:lnTo>
                  <a:pt x="1212" y="794"/>
                </a:lnTo>
                <a:lnTo>
                  <a:pt x="1212" y="-21"/>
                </a:lnTo>
                <a:lnTo>
                  <a:pt x="0" y="-21"/>
                </a:lnTo>
                <a:lnTo>
                  <a:pt x="-1440" y="397"/>
                </a:lnTo>
                <a:close/>
              </a:path>
            </a:pathLst>
          </a:custGeom>
          <a:solidFill>
            <a:srgbClr val="4F81BD"/>
          </a:solidFill>
          <a:ln w="25560" cap="flat">
            <a:solidFill>
              <a:srgbClr val="3A5F8B"/>
            </a:solidFill>
            <a:round/>
            <a:headEnd/>
            <a:tailEnd/>
          </a:ln>
          <a:effectLst/>
        </p:spPr>
        <p:txBody>
          <a:bodyPr wrap="none" anchor="ctr"/>
          <a:lstStyle/>
          <a:p>
            <a:endParaRPr lang="en-IN"/>
          </a:p>
        </p:txBody>
      </p:sp>
      <p:sp>
        <p:nvSpPr>
          <p:cNvPr id="7173" name="Rectangle 5"/>
          <p:cNvSpPr>
            <a:spLocks noChangeArrowheads="1"/>
          </p:cNvSpPr>
          <p:nvPr/>
        </p:nvSpPr>
        <p:spPr bwMode="auto">
          <a:xfrm>
            <a:off x="1357313" y="5935663"/>
            <a:ext cx="3071812" cy="706432"/>
          </a:xfrm>
          <a:prstGeom prst="rect">
            <a:avLst/>
          </a:prstGeom>
          <a:no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Lst>
            </a:pPr>
            <a:r>
              <a:rPr lang="en-IN" sz="4000" b="1" dirty="0">
                <a:solidFill>
                  <a:srgbClr val="C00000"/>
                </a:solidFill>
                <a:latin typeface="Calibri" charset="0"/>
                <a:ea typeface="AR PL SungtiL GB" charset="0"/>
                <a:cs typeface="AR PL SungtiL GB"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additive="repl">
                                        <p:cTn id="6" dur="500"/>
                                        <p:tgtEl>
                                          <p:spTgt spid="7170">
                                            <p:txEl>
                                              <p:pRg st="7" end="7"/>
                                            </p:txEl>
                                          </p:spTgt>
                                        </p:tgtEl>
                                      </p:cBhvr>
                                    </p:animEffect>
                                    <p:set>
                                      <p:cBhvr additive="repl">
                                        <p:cTn id="7" dur="1" fill="hold">
                                          <p:stCondLst>
                                            <p:cond delay="499"/>
                                          </p:stCondLst>
                                        </p:cTn>
                                        <p:tgtEl>
                                          <p:spTgt spid="7170">
                                            <p:txEl>
                                              <p:pRg st="7" end="7"/>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additive="repl">
                                        <p:cTn id="11" dur="500"/>
                                        <p:tgtEl>
                                          <p:spTgt spid="7173"/>
                                        </p:tgtEl>
                                      </p:cBhvr>
                                    </p:animEffect>
                                    <p:set>
                                      <p:cBhvr additive="repl">
                                        <p:cTn id="12" dur="1" fill="hold">
                                          <p:stCondLst>
                                            <p:cond delay="499"/>
                                          </p:stCondLst>
                                        </p:cTn>
                                        <p:tgtEl>
                                          <p:spTgt spid="71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00035" y="785794"/>
            <a:ext cx="4643469" cy="5124467"/>
          </a:xfrm>
        </p:spPr>
        <p:txBody>
          <a:bodyPr/>
          <a:lstStyle/>
          <a:p>
            <a:r>
              <a:rPr lang="en-IN" b="1" dirty="0"/>
              <a:t>Type of RV hemodynamic loads from ECG.</a:t>
            </a:r>
          </a:p>
          <a:p>
            <a:endParaRPr lang="en-IN" b="1" dirty="0"/>
          </a:p>
          <a:p>
            <a:r>
              <a:rPr lang="en-IN" b="1" dirty="0"/>
              <a:t>1. RV systolic overload</a:t>
            </a:r>
          </a:p>
          <a:p>
            <a:r>
              <a:rPr lang="en-IN" dirty="0"/>
              <a:t>a. Tall R with inverted T in right </a:t>
            </a:r>
            <a:r>
              <a:rPr lang="en-IN" dirty="0" err="1"/>
              <a:t>precordial</a:t>
            </a:r>
            <a:r>
              <a:rPr lang="en-IN" dirty="0"/>
              <a:t> leads</a:t>
            </a:r>
          </a:p>
          <a:p>
            <a:r>
              <a:rPr lang="en-IN" dirty="0"/>
              <a:t>b. D </a:t>
            </a:r>
            <a:r>
              <a:rPr lang="en-IN" dirty="0" err="1"/>
              <a:t>iminished</a:t>
            </a:r>
            <a:r>
              <a:rPr lang="en-IN" dirty="0"/>
              <a:t>/inverted U in right leads</a:t>
            </a:r>
          </a:p>
          <a:p>
            <a:endParaRPr lang="en-IN" dirty="0"/>
          </a:p>
          <a:p>
            <a:r>
              <a:rPr lang="en-IN" b="1" dirty="0"/>
              <a:t>2. RV diastolic overload</a:t>
            </a:r>
          </a:p>
          <a:p>
            <a:r>
              <a:rPr lang="en-IN" dirty="0"/>
              <a:t>a. Incomplete/complete RBBB</a:t>
            </a:r>
          </a:p>
        </p:txBody>
      </p:sp>
      <p:pic>
        <p:nvPicPr>
          <p:cNvPr id="164866" name="Picture 2" descr="C:\Users\user\Desktop\Phtn\Right-ventricular-hypertrophy-1.jpg"/>
          <p:cNvPicPr>
            <a:picLocks noChangeAspect="1" noChangeArrowheads="1"/>
          </p:cNvPicPr>
          <p:nvPr/>
        </p:nvPicPr>
        <p:blipFill>
          <a:blip r:embed="rId2"/>
          <a:srcRect/>
          <a:stretch>
            <a:fillRect/>
          </a:stretch>
        </p:blipFill>
        <p:spPr bwMode="auto">
          <a:xfrm>
            <a:off x="4929190" y="2428868"/>
            <a:ext cx="4214810" cy="314327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RVH diagnosis (WHO criteria)</a:t>
            </a:r>
            <a:endParaRPr lang="en-IN" sz="2800" b="1" dirty="0"/>
          </a:p>
        </p:txBody>
      </p:sp>
      <p:pic>
        <p:nvPicPr>
          <p:cNvPr id="163842" name="Picture 2"/>
          <p:cNvPicPr>
            <a:picLocks noGrp="1" noChangeAspect="1" noChangeArrowheads="1"/>
          </p:cNvPicPr>
          <p:nvPr>
            <p:ph idx="1"/>
          </p:nvPr>
        </p:nvPicPr>
        <p:blipFill>
          <a:blip r:embed="rId2"/>
          <a:srcRect/>
          <a:stretch>
            <a:fillRect/>
          </a:stretch>
        </p:blipFill>
        <p:spPr bwMode="auto">
          <a:xfrm>
            <a:off x="0" y="1500174"/>
            <a:ext cx="8929718" cy="478634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a:t>Soklov</a:t>
            </a:r>
            <a:r>
              <a:rPr lang="en-US" sz="3200" b="1" dirty="0"/>
              <a:t> Lyon criteria  for RVH</a:t>
            </a:r>
            <a:endParaRPr lang="en-IN" sz="3200" b="1" dirty="0"/>
          </a:p>
        </p:txBody>
      </p:sp>
      <p:sp>
        <p:nvSpPr>
          <p:cNvPr id="3" name="Content Placeholder 2"/>
          <p:cNvSpPr>
            <a:spLocks noGrp="1"/>
          </p:cNvSpPr>
          <p:nvPr>
            <p:ph idx="1"/>
          </p:nvPr>
        </p:nvSpPr>
        <p:spPr>
          <a:xfrm>
            <a:off x="457200" y="1285860"/>
            <a:ext cx="8228013" cy="4838715"/>
          </a:xfrm>
        </p:spPr>
        <p:txBody>
          <a:bodyPr/>
          <a:lstStyle/>
          <a:p>
            <a:r>
              <a:rPr lang="en-US" dirty="0"/>
              <a:t>R V1 + SV5/V6 &gt;10.5mm</a:t>
            </a:r>
          </a:p>
          <a:p>
            <a:r>
              <a:rPr lang="en-US" dirty="0"/>
              <a:t> R in V1 &gt;7mm</a:t>
            </a:r>
          </a:p>
          <a:p>
            <a:r>
              <a:rPr lang="en-US" dirty="0"/>
              <a:t> R in  </a:t>
            </a:r>
            <a:r>
              <a:rPr lang="en-US" dirty="0" err="1"/>
              <a:t>aVR</a:t>
            </a:r>
            <a:r>
              <a:rPr lang="en-US" dirty="0"/>
              <a:t> &gt;5mm</a:t>
            </a:r>
          </a:p>
          <a:p>
            <a:r>
              <a:rPr lang="en-US" dirty="0"/>
              <a:t> S in V1&lt;2mm</a:t>
            </a:r>
          </a:p>
          <a:p>
            <a:r>
              <a:rPr lang="en-IN" b="1" dirty="0"/>
              <a:t>Cabrera Index</a:t>
            </a:r>
          </a:p>
          <a:p>
            <a:r>
              <a:rPr lang="en-IN" sz="2800" dirty="0"/>
              <a:t>Cabrera Index = RV 1/ (RV 1 + SV1)</a:t>
            </a:r>
          </a:p>
          <a:p>
            <a:r>
              <a:rPr lang="en-IN" sz="2800" dirty="0"/>
              <a:t>Values greater than 0.5 suggest the presence of RVH .</a:t>
            </a:r>
          </a:p>
          <a:p>
            <a:r>
              <a:rPr lang="en-IN" sz="2800" dirty="0"/>
              <a:t>Values near1 indicates severe degree of RVH .</a:t>
            </a:r>
          </a:p>
          <a:p>
            <a:r>
              <a:rPr lang="en-IN" sz="2800" dirty="0"/>
              <a:t>In RHD, Cabrera Index near 1 indicates complicating severe PAH.</a:t>
            </a:r>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ECGH-RVH-Right-ventricular-hypertropy-RV-Strain.jpg"/>
          <p:cNvPicPr>
            <a:picLocks noGrp="1" noChangeAspect="1"/>
          </p:cNvPicPr>
          <p:nvPr>
            <p:ph idx="1"/>
          </p:nvPr>
        </p:nvPicPr>
        <p:blipFill>
          <a:blip r:embed="rId2"/>
          <a:stretch>
            <a:fillRect/>
          </a:stretch>
        </p:blipFill>
        <p:spPr>
          <a:xfrm>
            <a:off x="0" y="571480"/>
            <a:ext cx="9144000" cy="585791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b="1" dirty="0"/>
              <a:t>Types of RVH (Chou Types)</a:t>
            </a:r>
            <a:endParaRPr lang="en-IN" sz="3600" dirty="0"/>
          </a:p>
        </p:txBody>
      </p:sp>
      <p:sp>
        <p:nvSpPr>
          <p:cNvPr id="3" name="Content Placeholder 2"/>
          <p:cNvSpPr>
            <a:spLocks noGrp="1"/>
          </p:cNvSpPr>
          <p:nvPr>
            <p:ph idx="1"/>
          </p:nvPr>
        </p:nvSpPr>
        <p:spPr/>
        <p:txBody>
          <a:bodyPr/>
          <a:lstStyle/>
          <a:p>
            <a:r>
              <a:rPr lang="en-IN" sz="2400" b="1" dirty="0"/>
              <a:t>Type A </a:t>
            </a:r>
            <a:r>
              <a:rPr lang="en-IN" sz="2400" dirty="0"/>
              <a:t>-RVH occur in severe PH, critical </a:t>
            </a:r>
            <a:r>
              <a:rPr lang="en-IN" sz="2400" dirty="0" err="1"/>
              <a:t>valvular</a:t>
            </a:r>
            <a:r>
              <a:rPr lang="en-IN" sz="2400" dirty="0"/>
              <a:t> PS</a:t>
            </a:r>
          </a:p>
          <a:p>
            <a:r>
              <a:rPr lang="en-IN" sz="2400" dirty="0"/>
              <a:t>and severe MS. It is characterised by Tall R in V1 and</a:t>
            </a:r>
          </a:p>
          <a:p>
            <a:r>
              <a:rPr lang="en-IN" sz="2400" dirty="0"/>
              <a:t>prominent S in V5,6.</a:t>
            </a:r>
          </a:p>
          <a:p>
            <a:endParaRPr lang="en-IN" sz="2400" dirty="0"/>
          </a:p>
          <a:p>
            <a:r>
              <a:rPr lang="en-IN" sz="2400" b="1" dirty="0"/>
              <a:t>Type B </a:t>
            </a:r>
            <a:r>
              <a:rPr lang="en-IN" sz="2400" dirty="0"/>
              <a:t>-RVH occur in volume overload states like ASD</a:t>
            </a:r>
          </a:p>
          <a:p>
            <a:r>
              <a:rPr lang="en-IN" sz="2400" dirty="0"/>
              <a:t>and moderate forms of MS. It is suggested by incomplete</a:t>
            </a:r>
          </a:p>
          <a:p>
            <a:r>
              <a:rPr lang="en-IN" sz="2400" dirty="0"/>
              <a:t>RBBB pattern, normal QRS in V5,6.</a:t>
            </a:r>
          </a:p>
          <a:p>
            <a:endParaRPr lang="en-IN" sz="2400" dirty="0"/>
          </a:p>
          <a:p>
            <a:r>
              <a:rPr lang="en-IN" sz="2400" b="1" dirty="0"/>
              <a:t>Type C RVH- </a:t>
            </a:r>
            <a:r>
              <a:rPr lang="en-IN" sz="2400" dirty="0"/>
              <a:t>has no classical signs of RVH . RAE and a</a:t>
            </a:r>
          </a:p>
          <a:p>
            <a:r>
              <a:rPr lang="en-IN" sz="2400" dirty="0"/>
              <a:t>vertical QRS axis suggest the diagnosis. </a:t>
            </a:r>
            <a:r>
              <a:rPr lang="en-IN" sz="2400" dirty="0" err="1"/>
              <a:t>rS</a:t>
            </a:r>
            <a:r>
              <a:rPr lang="en-IN" sz="2400" dirty="0"/>
              <a:t> in V1 and RS</a:t>
            </a:r>
          </a:p>
          <a:p>
            <a:r>
              <a:rPr lang="en-IN" sz="2400" dirty="0"/>
              <a:t>in V5,6 are the only QRS findings.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a:t>Diagnosing RVH in presence of RBBB</a:t>
            </a:r>
            <a:endParaRPr lang="en-IN" sz="3200" dirty="0"/>
          </a:p>
        </p:txBody>
      </p:sp>
      <p:sp>
        <p:nvSpPr>
          <p:cNvPr id="3" name="Content Placeholder 2"/>
          <p:cNvSpPr>
            <a:spLocks noGrp="1"/>
          </p:cNvSpPr>
          <p:nvPr>
            <p:ph idx="1"/>
          </p:nvPr>
        </p:nvSpPr>
        <p:spPr/>
        <p:txBody>
          <a:bodyPr/>
          <a:lstStyle/>
          <a:p>
            <a:r>
              <a:rPr lang="en-IN" dirty="0"/>
              <a:t>a. A high amplitude R’ wave exceeding 15 mm in V1</a:t>
            </a:r>
          </a:p>
          <a:p>
            <a:r>
              <a:rPr lang="en-IN" dirty="0"/>
              <a:t>b. Clockwise rotation, transition shifted to V5/V6</a:t>
            </a:r>
          </a:p>
          <a:p>
            <a:r>
              <a:rPr lang="en-IN" dirty="0"/>
              <a:t>c A very wide S wave in lead 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b="1" dirty="0"/>
              <a:t>RVH in Newborn</a:t>
            </a:r>
          </a:p>
        </p:txBody>
      </p:sp>
      <p:sp>
        <p:nvSpPr>
          <p:cNvPr id="3" name="Content Placeholder 2"/>
          <p:cNvSpPr>
            <a:spLocks noGrp="1"/>
          </p:cNvSpPr>
          <p:nvPr>
            <p:ph idx="1"/>
          </p:nvPr>
        </p:nvSpPr>
        <p:spPr/>
        <p:txBody>
          <a:bodyPr/>
          <a:lstStyle/>
          <a:p>
            <a:r>
              <a:rPr lang="en-IN" dirty="0"/>
              <a:t>a. Pure R (without S) in V1 &gt; 10mm</a:t>
            </a:r>
          </a:p>
          <a:p>
            <a:r>
              <a:rPr lang="it-IT" dirty="0"/>
              <a:t>b. R in V1 &gt; 25mm, R in aVR &gt; 8mm</a:t>
            </a:r>
          </a:p>
          <a:p>
            <a:r>
              <a:rPr lang="en-IN" dirty="0"/>
              <a:t>c. </a:t>
            </a:r>
            <a:r>
              <a:rPr lang="en-IN" dirty="0" err="1"/>
              <a:t>qR</a:t>
            </a:r>
            <a:r>
              <a:rPr lang="en-IN" dirty="0"/>
              <a:t> in V1</a:t>
            </a:r>
          </a:p>
          <a:p>
            <a:r>
              <a:rPr lang="en-IN" dirty="0"/>
              <a:t>d. U </a:t>
            </a:r>
            <a:r>
              <a:rPr lang="en-IN" dirty="0" err="1"/>
              <a:t>pright</a:t>
            </a:r>
            <a:r>
              <a:rPr lang="en-IN" dirty="0"/>
              <a:t> T in V1 more than 3 days of age with upright T in V6</a:t>
            </a:r>
          </a:p>
          <a:p>
            <a:r>
              <a:rPr lang="en-IN" dirty="0"/>
              <a:t>e. RAD &gt; +180 degrees</a:t>
            </a:r>
          </a:p>
          <a:p>
            <a:r>
              <a:rPr lang="en-US" b="1" dirty="0"/>
              <a:t>For children aged between 2 and 20 years</a:t>
            </a:r>
          </a:p>
          <a:p>
            <a:r>
              <a:rPr lang="en-US" b="1" dirty="0"/>
              <a:t>RVSP : 5 x R in mm in V1 or V3R</a:t>
            </a:r>
            <a:endParaRPr lang="en-IN"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a:t>ECG findings of Right </a:t>
            </a:r>
            <a:r>
              <a:rPr lang="en-IN" sz="3200" b="1" dirty="0" err="1"/>
              <a:t>Atrial</a:t>
            </a:r>
            <a:r>
              <a:rPr lang="en-IN" sz="3200" b="1" dirty="0"/>
              <a:t> Enlargement</a:t>
            </a:r>
            <a:br>
              <a:rPr lang="en-IN" b="1" dirty="0"/>
            </a:br>
            <a:endParaRPr lang="en-IN" dirty="0"/>
          </a:p>
        </p:txBody>
      </p:sp>
      <p:sp>
        <p:nvSpPr>
          <p:cNvPr id="3" name="Content Placeholder 2"/>
          <p:cNvSpPr>
            <a:spLocks noGrp="1"/>
          </p:cNvSpPr>
          <p:nvPr>
            <p:ph idx="1"/>
          </p:nvPr>
        </p:nvSpPr>
        <p:spPr>
          <a:xfrm>
            <a:off x="457200" y="1600201"/>
            <a:ext cx="8228013" cy="4043378"/>
          </a:xfrm>
        </p:spPr>
        <p:txBody>
          <a:bodyPr/>
          <a:lstStyle/>
          <a:p>
            <a:r>
              <a:rPr lang="en-IN" dirty="0"/>
              <a:t>1. </a:t>
            </a:r>
            <a:r>
              <a:rPr lang="en-IN" dirty="0" err="1"/>
              <a:t>qR</a:t>
            </a:r>
            <a:r>
              <a:rPr lang="en-IN" dirty="0"/>
              <a:t> morphology in V1 (without infarction)- specificity is 100%</a:t>
            </a:r>
          </a:p>
          <a:p>
            <a:r>
              <a:rPr lang="en-IN" dirty="0"/>
              <a:t>2. P wave &gt; 2.5 mm in lead II</a:t>
            </a:r>
          </a:p>
          <a:p>
            <a:r>
              <a:rPr lang="en-IN" dirty="0"/>
              <a:t>3. P wave &gt; 1.5 mm in V1</a:t>
            </a:r>
          </a:p>
          <a:p>
            <a:r>
              <a:rPr lang="en-IN" dirty="0"/>
              <a:t>4. Mean P wave axis &gt; +75 degrees</a:t>
            </a:r>
          </a:p>
          <a:p>
            <a:r>
              <a:rPr lang="en-IN" dirty="0"/>
              <a:t>5. Early terminal negativity in V1 &lt; 0.03 second.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Slide15.JPG"/>
          <p:cNvPicPr>
            <a:picLocks noGrp="1" noChangeAspect="1"/>
          </p:cNvPicPr>
          <p:nvPr>
            <p:ph idx="1"/>
          </p:nvPr>
        </p:nvPicPr>
        <p:blipFill>
          <a:blip r:embed="rId2"/>
          <a:stretch>
            <a:fillRect/>
          </a:stretch>
        </p:blipFill>
        <p:spPr>
          <a:xfrm>
            <a:off x="500034" y="928670"/>
            <a:ext cx="8358246" cy="535785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a:t>Predicting region of RV hypertrophied in</a:t>
            </a:r>
            <a:br>
              <a:rPr lang="en-IN" sz="3200" b="1" dirty="0"/>
            </a:br>
            <a:r>
              <a:rPr lang="en-IN" sz="3200" b="1" dirty="0"/>
              <a:t>RVH from ECG</a:t>
            </a:r>
            <a:br>
              <a:rPr lang="en-IN" b="1" dirty="0"/>
            </a:br>
            <a:endParaRPr lang="en-IN" dirty="0"/>
          </a:p>
        </p:txBody>
      </p:sp>
      <p:sp>
        <p:nvSpPr>
          <p:cNvPr id="3" name="Content Placeholder 2"/>
          <p:cNvSpPr>
            <a:spLocks noGrp="1"/>
          </p:cNvSpPr>
          <p:nvPr>
            <p:ph idx="1"/>
          </p:nvPr>
        </p:nvSpPr>
        <p:spPr>
          <a:xfrm>
            <a:off x="0" y="1357298"/>
            <a:ext cx="8228013" cy="4429156"/>
          </a:xfrm>
        </p:spPr>
        <p:txBody>
          <a:bodyPr/>
          <a:lstStyle/>
          <a:p>
            <a:r>
              <a:rPr lang="en-IN" sz="2000" b="1" dirty="0"/>
              <a:t>1. Dominant free wall hypertrophy</a:t>
            </a:r>
          </a:p>
          <a:p>
            <a:r>
              <a:rPr lang="en-IN" sz="2000" dirty="0"/>
              <a:t>a. Tall R in right </a:t>
            </a:r>
            <a:r>
              <a:rPr lang="en-IN" sz="2000" dirty="0" err="1"/>
              <a:t>precordial</a:t>
            </a:r>
            <a:r>
              <a:rPr lang="en-IN" sz="2000" dirty="0"/>
              <a:t> leads.</a:t>
            </a:r>
          </a:p>
          <a:p>
            <a:r>
              <a:rPr lang="en-IN" sz="2000" dirty="0"/>
              <a:t>b. Mean QRS axis towards 120 degrees.</a:t>
            </a:r>
          </a:p>
          <a:p>
            <a:endParaRPr lang="en-IN" sz="2000" dirty="0"/>
          </a:p>
          <a:p>
            <a:r>
              <a:rPr lang="en-IN" sz="2000" b="1" dirty="0"/>
              <a:t>2. Dominant right </a:t>
            </a:r>
            <a:r>
              <a:rPr lang="en-IN" sz="2000" b="1" dirty="0" err="1"/>
              <a:t>paraseptal</a:t>
            </a:r>
            <a:r>
              <a:rPr lang="en-IN" sz="2000" b="1" dirty="0"/>
              <a:t> hypertrophy</a:t>
            </a:r>
          </a:p>
          <a:p>
            <a:r>
              <a:rPr lang="en-IN" sz="2000" dirty="0"/>
              <a:t>a. Tall R of RS complex in transition zone</a:t>
            </a:r>
          </a:p>
          <a:p>
            <a:r>
              <a:rPr lang="en-IN" sz="2000" dirty="0"/>
              <a:t>b. Mean QRS axis +90 to +120</a:t>
            </a:r>
          </a:p>
          <a:p>
            <a:endParaRPr lang="en-IN" sz="2000" dirty="0"/>
          </a:p>
          <a:p>
            <a:r>
              <a:rPr lang="en-IN" sz="2000" b="1" dirty="0"/>
              <a:t>3. Dominant right basal hypertrophy</a:t>
            </a:r>
          </a:p>
          <a:p>
            <a:r>
              <a:rPr lang="en-IN" sz="2000" dirty="0"/>
              <a:t>a. </a:t>
            </a:r>
            <a:r>
              <a:rPr lang="en-IN" sz="2000" dirty="0" err="1"/>
              <a:t>rS</a:t>
            </a:r>
            <a:r>
              <a:rPr lang="en-IN" sz="2000" dirty="0"/>
              <a:t> complexes in V1 – V6 with deep S in V5,6</a:t>
            </a:r>
          </a:p>
          <a:p>
            <a:r>
              <a:rPr lang="en-IN" sz="2000" dirty="0"/>
              <a:t>b. </a:t>
            </a:r>
            <a:r>
              <a:rPr lang="en-IN" sz="2000" dirty="0" err="1"/>
              <a:t>qR</a:t>
            </a:r>
            <a:r>
              <a:rPr lang="en-IN" sz="2000" dirty="0"/>
              <a:t> in </a:t>
            </a:r>
            <a:r>
              <a:rPr lang="en-IN" sz="2000" dirty="0" err="1"/>
              <a:t>aVR</a:t>
            </a:r>
            <a:endParaRPr lang="en-IN" sz="2000" dirty="0"/>
          </a:p>
          <a:p>
            <a:r>
              <a:rPr lang="en-IN" sz="2000" dirty="0"/>
              <a:t>c. S I SII SIII syndrome</a:t>
            </a:r>
          </a:p>
          <a:p>
            <a:r>
              <a:rPr lang="en-IN" sz="2000" dirty="0"/>
              <a:t>d. Mean QRS axis in right superior quadrant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DD,s</a:t>
            </a:r>
            <a:endParaRPr lang="en-IN" sz="3200" b="1" dirty="0"/>
          </a:p>
        </p:txBody>
      </p:sp>
      <p:sp>
        <p:nvSpPr>
          <p:cNvPr id="3" name="Content Placeholder 2"/>
          <p:cNvSpPr>
            <a:spLocks noGrp="1"/>
          </p:cNvSpPr>
          <p:nvPr>
            <p:ph idx="1"/>
          </p:nvPr>
        </p:nvSpPr>
        <p:spPr/>
        <p:txBody>
          <a:bodyPr/>
          <a:lstStyle/>
          <a:p>
            <a:r>
              <a:rPr lang="en-IN" b="1" dirty="0">
                <a:solidFill>
                  <a:srgbClr val="C00000"/>
                </a:solidFill>
                <a:latin typeface="Calibri" charset="0"/>
                <a:ea typeface="AR PL SungtiL GB" charset="0"/>
                <a:cs typeface="AR PL SungtiL GB" charset="0"/>
              </a:rPr>
              <a:t>BA, Pneumonia, ILD, RHD, CHD, Anaemia, Thyroid disorders, HTN, CAD, Psychogenic.....PAH </a:t>
            </a:r>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a:t>Diagnosing Biventricular Hypertrophy</a:t>
            </a:r>
            <a:br>
              <a:rPr lang="en-IN" b="1" dirty="0"/>
            </a:br>
            <a:endParaRPr lang="en-IN" dirty="0"/>
          </a:p>
        </p:txBody>
      </p:sp>
      <p:sp>
        <p:nvSpPr>
          <p:cNvPr id="3" name="Content Placeholder 2"/>
          <p:cNvSpPr>
            <a:spLocks noGrp="1"/>
          </p:cNvSpPr>
          <p:nvPr>
            <p:ph idx="1"/>
          </p:nvPr>
        </p:nvSpPr>
        <p:spPr>
          <a:xfrm>
            <a:off x="457200" y="1071546"/>
            <a:ext cx="8228013" cy="5053029"/>
          </a:xfrm>
        </p:spPr>
        <p:txBody>
          <a:bodyPr/>
          <a:lstStyle/>
          <a:p>
            <a:r>
              <a:rPr lang="en-IN" sz="2400" dirty="0"/>
              <a:t>a. Right axis deviation in LVH</a:t>
            </a:r>
          </a:p>
          <a:p>
            <a:r>
              <a:rPr lang="en-IN" sz="2400" dirty="0"/>
              <a:t>b. Clockwise rotation with LVH</a:t>
            </a:r>
          </a:p>
          <a:p>
            <a:r>
              <a:rPr lang="en-IN" sz="2400" dirty="0"/>
              <a:t>c. Relatively tall R(Right </a:t>
            </a:r>
            <a:r>
              <a:rPr lang="en-IN" sz="2400" dirty="0" err="1"/>
              <a:t>precordial</a:t>
            </a:r>
            <a:r>
              <a:rPr lang="en-IN" sz="2400" dirty="0"/>
              <a:t> lead) in presence of LVH</a:t>
            </a:r>
          </a:p>
          <a:p>
            <a:r>
              <a:rPr lang="en-IN" sz="2400" dirty="0"/>
              <a:t>d. Katz-</a:t>
            </a:r>
            <a:r>
              <a:rPr lang="en-IN" sz="2400" dirty="0" err="1"/>
              <a:t>Wachtel</a:t>
            </a:r>
            <a:r>
              <a:rPr lang="en-IN" sz="2400" dirty="0"/>
              <a:t> phenomenon (large amplitude </a:t>
            </a:r>
            <a:r>
              <a:rPr lang="en-IN" sz="2400" dirty="0" err="1"/>
              <a:t>equiphasic</a:t>
            </a:r>
            <a:r>
              <a:rPr lang="en-IN" sz="2400" dirty="0"/>
              <a:t> QRS complexes in V2, V3, V4 reflecting RV systolic and LV diastolic overload)</a:t>
            </a:r>
          </a:p>
          <a:p>
            <a:r>
              <a:rPr lang="en-IN" sz="2400" dirty="0"/>
              <a:t>e. P wave reflecting LA abnormality in combination</a:t>
            </a:r>
          </a:p>
          <a:p>
            <a:r>
              <a:rPr lang="en-IN" sz="2400" dirty="0"/>
              <a:t>with any of following</a:t>
            </a:r>
          </a:p>
          <a:p>
            <a:r>
              <a:rPr lang="pt-BR" sz="2400" dirty="0"/>
              <a:t>1. R:S ratio in V5/V6 &lt; 1</a:t>
            </a:r>
          </a:p>
          <a:p>
            <a:r>
              <a:rPr lang="en-IN" sz="2400" dirty="0"/>
              <a:t>2. S in V5/6 &gt; 7 mm</a:t>
            </a:r>
          </a:p>
          <a:p>
            <a:r>
              <a:rPr lang="en-IN" sz="2400" dirty="0"/>
              <a:t>3. Right QRS axis beyond + 90 degrees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RVH in COPD can be diagnosed by </a:t>
            </a:r>
          </a:p>
          <a:p>
            <a:pPr marL="514350" indent="-514350">
              <a:buAutoNum type="arabicParenBoth"/>
            </a:pPr>
            <a:r>
              <a:rPr lang="en-IN" dirty="0"/>
              <a:t>S1Q3 pattern </a:t>
            </a:r>
          </a:p>
          <a:p>
            <a:pPr marL="514350" indent="-514350"/>
            <a:r>
              <a:rPr lang="en-IN" b="1" dirty="0"/>
              <a:t>(2)RAD &gt; 110 degree  </a:t>
            </a:r>
          </a:p>
          <a:p>
            <a:pPr marL="514350" indent="-514350"/>
            <a:r>
              <a:rPr lang="en-IN" dirty="0"/>
              <a:t>(3) S1S2S3 pattern </a:t>
            </a:r>
          </a:p>
          <a:p>
            <a:pPr marL="514350" indent="-514350"/>
            <a:r>
              <a:rPr lang="en-IN" dirty="0"/>
              <a:t>(4) R/S ratio in V6 &lt; 1.0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1412"/>
          </a:xfrm>
        </p:spPr>
        <p:txBody>
          <a:bodyPr/>
          <a:lstStyle/>
          <a:p>
            <a:r>
              <a:rPr lang="en-IN" sz="3600" b="1" dirty="0"/>
              <a:t>Sensitivity of commonly used ECG criteria</a:t>
            </a:r>
            <a:br>
              <a:rPr lang="en-IN" sz="3600" b="1" dirty="0"/>
            </a:br>
            <a:r>
              <a:rPr lang="en-IN" sz="3600" b="1" dirty="0"/>
              <a:t>for RVH</a:t>
            </a:r>
            <a:br>
              <a:rPr lang="en-IN" b="1" dirty="0"/>
            </a:br>
            <a:endParaRPr lang="en-IN" dirty="0"/>
          </a:p>
        </p:txBody>
      </p:sp>
      <p:sp>
        <p:nvSpPr>
          <p:cNvPr id="3" name="Content Placeholder 2"/>
          <p:cNvSpPr>
            <a:spLocks noGrp="1"/>
          </p:cNvSpPr>
          <p:nvPr>
            <p:ph idx="1"/>
          </p:nvPr>
        </p:nvSpPr>
        <p:spPr/>
        <p:txBody>
          <a:bodyPr/>
          <a:lstStyle/>
          <a:p>
            <a:endParaRPr lang="en-US" dirty="0"/>
          </a:p>
          <a:p>
            <a:endParaRPr lang="en-IN" dirty="0"/>
          </a:p>
        </p:txBody>
      </p:sp>
      <p:sp>
        <p:nvSpPr>
          <p:cNvPr id="4" name="Rectangle 3"/>
          <p:cNvSpPr/>
          <p:nvPr/>
        </p:nvSpPr>
        <p:spPr>
          <a:xfrm>
            <a:off x="357158" y="1928802"/>
            <a:ext cx="8501122" cy="4900957"/>
          </a:xfrm>
          <a:prstGeom prst="rect">
            <a:avLst/>
          </a:prstGeom>
        </p:spPr>
        <p:txBody>
          <a:bodyPr wrap="square">
            <a:spAutoFit/>
          </a:bodyPr>
          <a:lstStyle/>
          <a:p>
            <a:r>
              <a:rPr lang="en-IN" sz="3200" dirty="0"/>
              <a:t>Criteria based on V1 are the most specific but least sensitive</a:t>
            </a:r>
          </a:p>
          <a:p>
            <a:r>
              <a:rPr lang="en-IN" sz="3200" dirty="0"/>
              <a:t>Including criteria involving left leads improve sensitivity.</a:t>
            </a:r>
          </a:p>
          <a:p>
            <a:endParaRPr lang="en-IN" sz="3200" dirty="0"/>
          </a:p>
          <a:p>
            <a:r>
              <a:rPr lang="en-IN" sz="3200" b="1" dirty="0"/>
              <a:t> Predicting RV pressure from ECG in PAH</a:t>
            </a:r>
          </a:p>
          <a:p>
            <a:endParaRPr lang="en-IN" sz="3200" b="1" dirty="0"/>
          </a:p>
          <a:p>
            <a:r>
              <a:rPr lang="en-IN" sz="2800" dirty="0"/>
              <a:t>The ECG pattern with the highest positive predictive</a:t>
            </a:r>
          </a:p>
          <a:p>
            <a:r>
              <a:rPr lang="en-IN" sz="2800" dirty="0"/>
              <a:t>value for severe pulmonary hypertension (PASP≥60 mm Hg) is right axis deviation with the QRS axis≥110°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Chest </a:t>
            </a:r>
            <a:r>
              <a:rPr lang="en-US" sz="3200" b="1" dirty="0" err="1"/>
              <a:t>Xray</a:t>
            </a:r>
            <a:endParaRPr lang="en-IN" sz="3200" b="1" dirty="0"/>
          </a:p>
        </p:txBody>
      </p:sp>
      <p:sp>
        <p:nvSpPr>
          <p:cNvPr id="3" name="Content Placeholder 2"/>
          <p:cNvSpPr>
            <a:spLocks noGrp="1"/>
          </p:cNvSpPr>
          <p:nvPr>
            <p:ph idx="1"/>
          </p:nvPr>
        </p:nvSpPr>
        <p:spPr/>
        <p:txBody>
          <a:bodyPr/>
          <a:lstStyle/>
          <a:p>
            <a:endParaRPr lang="en-IN" dirty="0"/>
          </a:p>
        </p:txBody>
      </p:sp>
      <p:pic>
        <p:nvPicPr>
          <p:cNvPr id="169987" name="Picture 3" descr="C:\Users\user\Desktop\Phtn2\2.jpg"/>
          <p:cNvPicPr>
            <a:picLocks noChangeAspect="1" noChangeArrowheads="1"/>
          </p:cNvPicPr>
          <p:nvPr/>
        </p:nvPicPr>
        <p:blipFill>
          <a:blip r:embed="rId2"/>
          <a:srcRect/>
          <a:stretch>
            <a:fillRect/>
          </a:stretch>
        </p:blipFill>
        <p:spPr bwMode="auto">
          <a:xfrm>
            <a:off x="-28575" y="1362074"/>
            <a:ext cx="9201150" cy="521019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715404" cy="1143000"/>
          </a:xfrm>
        </p:spPr>
        <p:txBody>
          <a:bodyPr>
            <a:normAutofit/>
          </a:bodyPr>
          <a:lstStyle/>
          <a:p>
            <a:r>
              <a:rPr lang="en-IN" sz="3200" b="1" dirty="0"/>
              <a:t>Chest </a:t>
            </a:r>
            <a:r>
              <a:rPr lang="en-IN" sz="3200" b="1" dirty="0" err="1"/>
              <a:t>Xray</a:t>
            </a:r>
            <a:r>
              <a:rPr lang="en-IN" sz="3200" b="1" dirty="0"/>
              <a:t> -Assessment of pulmonary artery hypertension</a:t>
            </a:r>
            <a:endParaRPr lang="en-IN" sz="3200" dirty="0"/>
          </a:p>
        </p:txBody>
      </p:sp>
      <p:sp>
        <p:nvSpPr>
          <p:cNvPr id="3" name="Content Placeholder 2"/>
          <p:cNvSpPr>
            <a:spLocks noGrp="1"/>
          </p:cNvSpPr>
          <p:nvPr>
            <p:ph idx="1"/>
          </p:nvPr>
        </p:nvSpPr>
        <p:spPr>
          <a:xfrm>
            <a:off x="457200" y="1600200"/>
            <a:ext cx="8686800" cy="4525963"/>
          </a:xfrm>
        </p:spPr>
        <p:txBody>
          <a:bodyPr>
            <a:normAutofit fontScale="77500" lnSpcReduction="20000"/>
          </a:bodyPr>
          <a:lstStyle/>
          <a:p>
            <a:r>
              <a:rPr lang="en-IN" dirty="0"/>
              <a:t>Chest </a:t>
            </a:r>
            <a:r>
              <a:rPr lang="en-IN" dirty="0" err="1"/>
              <a:t>xray</a:t>
            </a:r>
            <a:r>
              <a:rPr lang="en-IN" dirty="0"/>
              <a:t> may be normal in initial stage</a:t>
            </a:r>
          </a:p>
          <a:p>
            <a:r>
              <a:rPr lang="en-IN" dirty="0"/>
              <a:t>On </a:t>
            </a:r>
            <a:r>
              <a:rPr lang="en-IN" dirty="0" err="1"/>
              <a:t>progession</a:t>
            </a:r>
            <a:r>
              <a:rPr lang="en-IN" dirty="0"/>
              <a:t> - Prominent Main pulmonary Artery</a:t>
            </a:r>
          </a:p>
          <a:p>
            <a:r>
              <a:rPr lang="en-IN" dirty="0"/>
              <a:t> Right descending pulmonary artery</a:t>
            </a:r>
          </a:p>
          <a:p>
            <a:r>
              <a:rPr lang="en-IN" dirty="0"/>
              <a:t>&gt; 17 mm in males and &gt; 16 mm in females.</a:t>
            </a:r>
          </a:p>
          <a:p>
            <a:r>
              <a:rPr lang="en-IN" dirty="0"/>
              <a:t> Pruning of peripheral pulmonary artery.</a:t>
            </a:r>
          </a:p>
          <a:p>
            <a:r>
              <a:rPr lang="en-IN" dirty="0"/>
              <a:t>Reduced retro-</a:t>
            </a:r>
            <a:r>
              <a:rPr lang="en-IN" dirty="0" err="1"/>
              <a:t>sternal</a:t>
            </a:r>
            <a:r>
              <a:rPr lang="en-IN" dirty="0"/>
              <a:t> space on lateral views due to RV dilatation</a:t>
            </a:r>
          </a:p>
          <a:p>
            <a:endParaRPr lang="en-US" dirty="0"/>
          </a:p>
          <a:p>
            <a:endParaRPr lang="en-IN" dirty="0"/>
          </a:p>
          <a:p>
            <a:r>
              <a:rPr lang="en-IN" dirty="0"/>
              <a:t>Echo criteria for dilated pulmonary artery &gt; 22 mm</a:t>
            </a:r>
          </a:p>
          <a:p>
            <a:r>
              <a:rPr lang="en-IN" dirty="0"/>
              <a:t>CT criteria for dilated pulmonary artery &gt; 26 mm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3.jpg"/>
          <p:cNvPicPr>
            <a:picLocks noGrp="1" noChangeAspect="1"/>
          </p:cNvPicPr>
          <p:nvPr>
            <p:ph idx="1"/>
          </p:nvPr>
        </p:nvPicPr>
        <p:blipFill>
          <a:blip r:embed="rId2"/>
          <a:stretch>
            <a:fillRect/>
          </a:stretch>
        </p:blipFill>
        <p:spPr>
          <a:xfrm>
            <a:off x="0" y="642918"/>
            <a:ext cx="9144000" cy="5929354"/>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hest-Xray_F1.jpg"/>
          <p:cNvPicPr>
            <a:picLocks noGrp="1" noChangeAspect="1"/>
          </p:cNvPicPr>
          <p:nvPr>
            <p:ph idx="1"/>
          </p:nvPr>
        </p:nvPicPr>
        <p:blipFill>
          <a:blip r:embed="rId2"/>
          <a:stretch>
            <a:fillRect/>
          </a:stretch>
        </p:blipFill>
        <p:spPr>
          <a:xfrm>
            <a:off x="571472" y="428604"/>
            <a:ext cx="7643866" cy="607223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1520" y="500042"/>
            <a:ext cx="8229600" cy="4286569"/>
          </a:xfrm>
        </p:spPr>
        <p:txBody>
          <a:bodyPr/>
          <a:lstStyle/>
          <a:p>
            <a:r>
              <a:rPr lang="en-IN" b="1" dirty="0"/>
              <a:t>ECHOCARDIOGRAPHY IN PAH</a:t>
            </a:r>
          </a:p>
          <a:p>
            <a:r>
              <a:rPr lang="en-IN" dirty="0"/>
              <a:t>ventricular remodelling- a result of chronic progressive pressure loading</a:t>
            </a:r>
          </a:p>
          <a:p>
            <a:endParaRPr lang="en-IN" dirty="0"/>
          </a:p>
        </p:txBody>
      </p:sp>
      <p:pic>
        <p:nvPicPr>
          <p:cNvPr id="4" name="Picture 3" descr="rv compensation.PNG"/>
          <p:cNvPicPr>
            <a:picLocks noChangeAspect="1"/>
          </p:cNvPicPr>
          <p:nvPr/>
        </p:nvPicPr>
        <p:blipFill>
          <a:blip r:embed="rId2" cstate="print"/>
          <a:stretch>
            <a:fillRect/>
          </a:stretch>
        </p:blipFill>
        <p:spPr>
          <a:xfrm>
            <a:off x="683568" y="2285992"/>
            <a:ext cx="7687748" cy="4109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idx="12"/>
          </p:nvPr>
        </p:nvSpPr>
        <p:spPr/>
        <p:txBody>
          <a:bodyPr/>
          <a:lstStyle/>
          <a:p>
            <a:fld id="{6CFAB71F-2212-401F-AE5A-E3DD24C59855}" type="slidenum">
              <a:rPr lang="en-IN"/>
              <a:pPr/>
              <a:t>48</a:t>
            </a:fld>
            <a:endParaRPr lang="en-IN"/>
          </a:p>
        </p:txBody>
      </p:sp>
      <p:sp>
        <p:nvSpPr>
          <p:cNvPr id="16385" name="Rectangle 1"/>
          <p:cNvSpPr>
            <a:spLocks noGrp="1" noChangeArrowheads="1"/>
          </p:cNvSpPr>
          <p:nvPr>
            <p:ph type="title"/>
          </p:nvPr>
        </p:nvSpPr>
        <p:spPr>
          <a:xfrm>
            <a:off x="457200" y="714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3200" b="1" dirty="0"/>
              <a:t>Specific diagnostic capability of Echo in PH</a:t>
            </a:r>
          </a:p>
        </p:txBody>
      </p:sp>
      <p:pic>
        <p:nvPicPr>
          <p:cNvPr id="16386" name="Picture 2"/>
          <p:cNvPicPr>
            <a:picLocks noChangeAspect="1" noChangeArrowheads="1"/>
          </p:cNvPicPr>
          <p:nvPr/>
        </p:nvPicPr>
        <p:blipFill>
          <a:blip r:embed="rId3"/>
          <a:srcRect/>
          <a:stretch>
            <a:fillRect/>
          </a:stretch>
        </p:blipFill>
        <p:spPr bwMode="auto">
          <a:xfrm>
            <a:off x="0" y="1214438"/>
            <a:ext cx="9045575" cy="5643562"/>
          </a:xfrm>
          <a:prstGeom prst="rect">
            <a:avLst/>
          </a:prstGeom>
          <a:noFill/>
          <a:ln w="9360" cap="flat">
            <a:solidFill>
              <a:srgbClr val="000000"/>
            </a:solidFill>
            <a:miter lim="800000"/>
            <a:headEnd/>
            <a:tailEnd/>
          </a:ln>
          <a:effectLst/>
        </p:spPr>
      </p:pic>
      <p:cxnSp>
        <p:nvCxnSpPr>
          <p:cNvPr id="16387" name="AutoShape 3"/>
          <p:cNvCxnSpPr>
            <a:cxnSpLocks noChangeShapeType="1"/>
          </p:cNvCxnSpPr>
          <p:nvPr/>
        </p:nvCxnSpPr>
        <p:spPr bwMode="auto">
          <a:xfrm>
            <a:off x="5357813" y="2000250"/>
            <a:ext cx="642937" cy="1588"/>
          </a:xfrm>
          <a:prstGeom prst="straightConnector1">
            <a:avLst/>
          </a:prstGeom>
          <a:noFill/>
          <a:ln w="31680" cap="flat">
            <a:solidFill>
              <a:srgbClr val="FF0000"/>
            </a:solidFill>
            <a:round/>
            <a:headEnd/>
            <a:tailEnd/>
          </a:ln>
          <a:effectLst/>
        </p:spPr>
      </p:cxnSp>
      <p:cxnSp>
        <p:nvCxnSpPr>
          <p:cNvPr id="16388" name="AutoShape 4"/>
          <p:cNvCxnSpPr>
            <a:cxnSpLocks noChangeShapeType="1"/>
          </p:cNvCxnSpPr>
          <p:nvPr/>
        </p:nvCxnSpPr>
        <p:spPr bwMode="auto">
          <a:xfrm>
            <a:off x="214313" y="2560638"/>
            <a:ext cx="3152775" cy="11112"/>
          </a:xfrm>
          <a:prstGeom prst="straightConnector1">
            <a:avLst/>
          </a:prstGeom>
          <a:noFill/>
          <a:ln w="31680" cap="flat">
            <a:solidFill>
              <a:srgbClr val="FF0000"/>
            </a:solidFill>
            <a:round/>
            <a:headEnd/>
            <a:tailEnd/>
          </a:ln>
          <a:effectLst/>
        </p:spPr>
      </p:cxnSp>
      <p:cxnSp>
        <p:nvCxnSpPr>
          <p:cNvPr id="16389" name="AutoShape 5"/>
          <p:cNvCxnSpPr>
            <a:cxnSpLocks noChangeShapeType="1"/>
          </p:cNvCxnSpPr>
          <p:nvPr/>
        </p:nvCxnSpPr>
        <p:spPr bwMode="auto">
          <a:xfrm>
            <a:off x="214313" y="3141663"/>
            <a:ext cx="642937" cy="1587"/>
          </a:xfrm>
          <a:prstGeom prst="straightConnector1">
            <a:avLst/>
          </a:prstGeom>
          <a:noFill/>
          <a:ln w="31680" cap="flat">
            <a:solidFill>
              <a:srgbClr val="FF0000"/>
            </a:solidFill>
            <a:round/>
            <a:headEnd/>
            <a:tailEnd/>
          </a:ln>
          <a:effectLst/>
        </p:spPr>
      </p:cxnSp>
      <p:cxnSp>
        <p:nvCxnSpPr>
          <p:cNvPr id="16390" name="AutoShape 6"/>
          <p:cNvCxnSpPr>
            <a:cxnSpLocks noChangeShapeType="1"/>
          </p:cNvCxnSpPr>
          <p:nvPr/>
        </p:nvCxnSpPr>
        <p:spPr bwMode="auto">
          <a:xfrm>
            <a:off x="3786188" y="3998913"/>
            <a:ext cx="642937" cy="1587"/>
          </a:xfrm>
          <a:prstGeom prst="straightConnector1">
            <a:avLst/>
          </a:prstGeom>
          <a:noFill/>
          <a:ln w="31680" cap="flat">
            <a:solidFill>
              <a:srgbClr val="FF0000"/>
            </a:solidFill>
            <a:round/>
            <a:headEnd/>
            <a:tailEnd/>
          </a:ln>
          <a:effectLst/>
        </p:spPr>
      </p:cxnSp>
      <p:cxnSp>
        <p:nvCxnSpPr>
          <p:cNvPr id="16391" name="AutoShape 7"/>
          <p:cNvCxnSpPr>
            <a:cxnSpLocks noChangeShapeType="1"/>
          </p:cNvCxnSpPr>
          <p:nvPr/>
        </p:nvCxnSpPr>
        <p:spPr bwMode="auto">
          <a:xfrm>
            <a:off x="7143750" y="3998913"/>
            <a:ext cx="1428750" cy="1587"/>
          </a:xfrm>
          <a:prstGeom prst="straightConnector1">
            <a:avLst/>
          </a:prstGeom>
          <a:noFill/>
          <a:ln w="31680" cap="flat">
            <a:solidFill>
              <a:srgbClr val="FF0000"/>
            </a:solidFill>
            <a:round/>
            <a:headEnd/>
            <a:tailEnd/>
          </a:ln>
          <a:effectLst/>
        </p:spPr>
      </p:cxnSp>
      <p:cxnSp>
        <p:nvCxnSpPr>
          <p:cNvPr id="16392" name="AutoShape 8"/>
          <p:cNvCxnSpPr>
            <a:cxnSpLocks noChangeShapeType="1"/>
          </p:cNvCxnSpPr>
          <p:nvPr/>
        </p:nvCxnSpPr>
        <p:spPr bwMode="auto">
          <a:xfrm>
            <a:off x="285750" y="4641850"/>
            <a:ext cx="2286000" cy="1588"/>
          </a:xfrm>
          <a:prstGeom prst="straightConnector1">
            <a:avLst/>
          </a:prstGeom>
          <a:noFill/>
          <a:ln w="31680" cap="flat">
            <a:solidFill>
              <a:srgbClr val="FF0000"/>
            </a:solidFill>
            <a:round/>
            <a:headEnd/>
            <a:tailEnd/>
          </a:ln>
          <a:effectLst/>
        </p:spPr>
      </p:cxnSp>
      <p:sp>
        <p:nvSpPr>
          <p:cNvPr id="16393" name="Rectangle 9"/>
          <p:cNvSpPr>
            <a:spLocks noChangeArrowheads="1"/>
          </p:cNvSpPr>
          <p:nvPr/>
        </p:nvSpPr>
        <p:spPr bwMode="auto">
          <a:xfrm>
            <a:off x="5715000" y="4071938"/>
            <a:ext cx="3214688" cy="333375"/>
          </a:xfrm>
          <a:prstGeom prst="rect">
            <a:avLst/>
          </a:prstGeom>
          <a:solidFill>
            <a:srgbClr val="FFFF00"/>
          </a:solid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Lst>
            </a:pPr>
            <a:r>
              <a:rPr lang="en-IN" sz="1600" b="1" i="1">
                <a:solidFill>
                  <a:srgbClr val="C00000"/>
                </a:solidFill>
                <a:latin typeface="Calibri" charset="0"/>
                <a:ea typeface="AR PL SungtiL GB" charset="0"/>
                <a:cs typeface="AR PL SungtiL GB" charset="0"/>
              </a:rPr>
              <a:t>(Contrast echo may be required)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6393"/>
                                        </p:tgtEl>
                                        <p:attrNameLst>
                                          <p:attrName>style.visibility</p:attrName>
                                        </p:attrNameLst>
                                      </p:cBhvr>
                                      <p:to>
                                        <p:strVal val="visible"/>
                                      </p:to>
                                    </p:set>
                                    <p:animEffect transition="in" filter="blinds(horizontal)">
                                      <p:cBhvr additive="repl">
                                        <p:cTn id="7"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F9E2FA4C-82C4-4466-9248-96D192F0C695}" type="slidenum">
              <a:rPr lang="en-IN"/>
              <a:pPr/>
              <a:t>49</a:t>
            </a:fld>
            <a:endParaRPr lang="en-IN"/>
          </a:p>
        </p:txBody>
      </p:sp>
      <p:sp>
        <p:nvSpPr>
          <p:cNvPr id="17409" name="Rectangle 1"/>
          <p:cNvSpPr>
            <a:spLocks noGrp="1" noChangeArrowheads="1"/>
          </p:cNvSpPr>
          <p:nvPr>
            <p:ph type="title"/>
          </p:nvPr>
        </p:nvSpPr>
        <p:spPr>
          <a:xfrm>
            <a:off x="500063" y="0"/>
            <a:ext cx="8229600" cy="85725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Assessment of PAH</a:t>
            </a:r>
          </a:p>
        </p:txBody>
      </p:sp>
      <p:sp>
        <p:nvSpPr>
          <p:cNvPr id="17410" name="Text Box 2"/>
          <p:cNvSpPr txBox="1">
            <a:spLocks noChangeArrowheads="1"/>
          </p:cNvSpPr>
          <p:nvPr/>
        </p:nvSpPr>
        <p:spPr bwMode="auto">
          <a:xfrm>
            <a:off x="142875" y="857250"/>
            <a:ext cx="9001125" cy="4840288"/>
          </a:xfrm>
          <a:prstGeom prst="rect">
            <a:avLst/>
          </a:prstGeom>
          <a:noFill/>
          <a:ln w="9525" cap="flat">
            <a:noFill/>
            <a:round/>
            <a:headEnd/>
            <a:tailEnd/>
          </a:ln>
          <a:effectLst/>
        </p:spPr>
        <p:txBody>
          <a:bodyPr/>
          <a:lstStyle/>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b="1" dirty="0">
                <a:solidFill>
                  <a:srgbClr val="000000"/>
                </a:solidFill>
                <a:latin typeface="Calibri" charset="0"/>
                <a:ea typeface="AR PL SungtiL GB" charset="0"/>
                <a:cs typeface="AR PL SungtiL GB" charset="0"/>
              </a:rPr>
              <a:t>DIRECT  EVIDENCE</a:t>
            </a:r>
          </a:p>
          <a:p>
            <a:pPr marL="342900" indent="-342900" hangingPunct="1">
              <a:lnSpc>
                <a:spcPct val="100000"/>
              </a:lnSpc>
              <a:spcBef>
                <a:spcPts val="650"/>
              </a:spcBef>
              <a:tabLst>
                <a:tab pos="914400" algn="l"/>
                <a:tab pos="1828800" algn="l"/>
                <a:tab pos="2743200" algn="l"/>
                <a:tab pos="3657600" algn="l"/>
                <a:tab pos="4572000" algn="l"/>
                <a:tab pos="5486400" algn="l"/>
                <a:tab pos="6400800" algn="l"/>
                <a:tab pos="7315200" algn="l"/>
                <a:tab pos="8229600" algn="l"/>
              </a:tabLst>
            </a:pPr>
            <a:r>
              <a:rPr lang="en-IN" sz="3200" b="1" dirty="0">
                <a:solidFill>
                  <a:srgbClr val="000000"/>
                </a:solidFill>
                <a:latin typeface="Calibri" charset="0"/>
                <a:ea typeface="AR PL SungtiL GB" charset="0"/>
                <a:cs typeface="AR PL SungtiL GB" charset="0"/>
              </a:rPr>
              <a:t> 1)PASP =  4 V</a:t>
            </a:r>
            <a:r>
              <a:rPr lang="en-IN" sz="3200" b="1" baseline="30000" dirty="0">
                <a:solidFill>
                  <a:srgbClr val="000000"/>
                </a:solidFill>
                <a:latin typeface="Calibri" charset="0"/>
                <a:ea typeface="AR PL SungtiL GB" charset="0"/>
                <a:cs typeface="AR PL SungtiL GB" charset="0"/>
              </a:rPr>
              <a:t>2</a:t>
            </a:r>
            <a:r>
              <a:rPr lang="en-IN" sz="3200" b="1" baseline="-25000" dirty="0">
                <a:solidFill>
                  <a:srgbClr val="000000"/>
                </a:solidFill>
                <a:latin typeface="Calibri" charset="0"/>
                <a:ea typeface="AR PL SungtiL GB" charset="0"/>
                <a:cs typeface="AR PL SungtiL GB" charset="0"/>
              </a:rPr>
              <a:t>(TR gradient) </a:t>
            </a:r>
            <a:r>
              <a:rPr lang="en-IN" sz="3200" b="1" dirty="0">
                <a:solidFill>
                  <a:srgbClr val="000000"/>
                </a:solidFill>
                <a:latin typeface="Calibri" charset="0"/>
                <a:ea typeface="AR PL SungtiL GB" charset="0"/>
                <a:cs typeface="AR PL SungtiL GB" charset="0"/>
              </a:rPr>
              <a:t>+ RAP</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TR in 80% of patients with PASP &gt; 35 mmHg </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  96% of those &gt; 50 mmHg</a:t>
            </a:r>
            <a:r>
              <a:rPr lang="en-IN" sz="2400" baseline="30000" dirty="0">
                <a:solidFill>
                  <a:srgbClr val="000000"/>
                </a:solidFill>
                <a:latin typeface="Calibri" charset="0"/>
                <a:ea typeface="AR PL SungtiL GB" charset="0"/>
                <a:cs typeface="AR PL SungtiL GB" charset="0"/>
              </a:rPr>
              <a:t>1</a:t>
            </a:r>
            <a:r>
              <a:rPr lang="en-IN" sz="2400" dirty="0">
                <a:solidFill>
                  <a:srgbClr val="000000"/>
                </a:solidFill>
                <a:latin typeface="Calibri" charset="0"/>
                <a:ea typeface="AR PL SungtiL GB" charset="0"/>
                <a:cs typeface="AR PL SungtiL GB" charset="0"/>
              </a:rPr>
              <a:t>.</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Variable correlation between TTE and RHC measurements of PASP depending co-morbidities-- ranging from </a:t>
            </a:r>
            <a:r>
              <a:rPr lang="en-IN" sz="2400" b="1" dirty="0">
                <a:solidFill>
                  <a:srgbClr val="FF0000"/>
                </a:solidFill>
                <a:latin typeface="Calibri" charset="0"/>
                <a:ea typeface="AR PL SungtiL GB" charset="0"/>
                <a:cs typeface="AR PL SungtiL GB" charset="0"/>
              </a:rPr>
              <a:t>0.96-0.98 in patients with cardiac disease  to 0.69 in patients with advanced lung disease</a:t>
            </a:r>
            <a:r>
              <a:rPr lang="en-IN" sz="2400" b="1" baseline="30000" dirty="0">
                <a:solidFill>
                  <a:srgbClr val="FF0000"/>
                </a:solidFill>
                <a:latin typeface="Calibri" charset="0"/>
                <a:ea typeface="AR PL SungtiL GB" charset="0"/>
                <a:cs typeface="AR PL SungtiL GB" charset="0"/>
              </a:rPr>
              <a:t>2</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TR may not always be analyzable ( ~20% -- </a:t>
            </a:r>
            <a:r>
              <a:rPr lang="en-IN" sz="2400" b="1" dirty="0">
                <a:solidFill>
                  <a:srgbClr val="000000"/>
                </a:solidFill>
                <a:latin typeface="Calibri" charset="0"/>
                <a:ea typeface="AR PL SungtiL GB" charset="0"/>
                <a:cs typeface="AR PL SungtiL GB" charset="0"/>
              </a:rPr>
              <a:t>contrast echo may help</a:t>
            </a:r>
            <a:r>
              <a:rPr lang="en-IN" sz="2400" dirty="0">
                <a:solidFill>
                  <a:srgbClr val="000000"/>
                </a:solidFill>
                <a:latin typeface="Calibri" charset="0"/>
                <a:ea typeface="AR PL SungtiL GB" charset="0"/>
                <a:cs typeface="AR PL SungtiL GB" charset="0"/>
              </a:rPr>
              <a:t>)</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Only ~ 50 % of PAH due to respiratory disease are gradable</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Erroneous estimations also result from poor RAP assumptions</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b="1" u="sng" dirty="0">
              <a:solidFill>
                <a:srgbClr val="000000"/>
              </a:solidFill>
              <a:latin typeface="Calibri" charset="0"/>
              <a:ea typeface="AR PL SungtiL GB" charset="0"/>
              <a:cs typeface="AR PL SungtiL GB" charset="0"/>
            </a:endParaRPr>
          </a:p>
        </p:txBody>
      </p:sp>
      <p:sp>
        <p:nvSpPr>
          <p:cNvPr id="17411" name="Rectangle 3"/>
          <p:cNvSpPr>
            <a:spLocks noChangeArrowheads="1"/>
          </p:cNvSpPr>
          <p:nvPr/>
        </p:nvSpPr>
        <p:spPr bwMode="auto">
          <a:xfrm>
            <a:off x="0" y="5643563"/>
            <a:ext cx="9144000" cy="1198875"/>
          </a:xfrm>
          <a:prstGeom prst="rect">
            <a:avLst/>
          </a:prstGeom>
          <a:noFill/>
          <a:ln w="9525" cap="flat">
            <a:noFill/>
            <a:round/>
            <a:headEnd/>
            <a:tailEnd/>
          </a:ln>
          <a:effectLst/>
        </p:spPr>
        <p:txBody>
          <a:bodyPr wrap="square" lIns="90000" tIns="45000" rIns="90000" bIns="45000">
            <a:spAutoFit/>
          </a:bodyPr>
          <a:lstStyle/>
          <a:p>
            <a:pPr marL="371475" indent="-371475"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0000"/>
                </a:solidFill>
                <a:latin typeface="Calibri" charset="0"/>
                <a:ea typeface="AR PL SungtiL GB" charset="0"/>
                <a:cs typeface="AR PL SungtiL GB" charset="0"/>
              </a:rPr>
              <a:t>Age &gt;50 yrs, obesity, athletes and males may have mild PAH without actual disease  </a:t>
            </a:r>
            <a:r>
              <a:rPr lang="en-IN" sz="2400" dirty="0">
                <a:solidFill>
                  <a:srgbClr val="000000"/>
                </a:solidFill>
                <a:latin typeface="Calibri" charset="0"/>
                <a:ea typeface="AR PL SungtiL GB" charset="0"/>
                <a:cs typeface="AR PL SungtiL GB" charset="0"/>
              </a:rPr>
              <a:t>---PAH diagnosis must be complimented by clinical scenario and RV function assessment.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7410">
                                            <p:txEl>
                                              <p:pRg st="5" end="5"/>
                                            </p:txEl>
                                          </p:spTgt>
                                        </p:tgtEl>
                                        <p:attrNameLst>
                                          <p:attrName>style.visibility</p:attrName>
                                        </p:attrNameLst>
                                      </p:cBhvr>
                                      <p:to>
                                        <p:strVal val="visible"/>
                                      </p:to>
                                    </p:set>
                                    <p:anim calcmode="lin" valueType="num">
                                      <p:cBhvr additive="repl">
                                        <p:cTn id="7" dur="500" fill="hold"/>
                                        <p:tgtEl>
                                          <p:spTgt spid="17410">
                                            <p:txEl>
                                              <p:pRg st="5" end="5"/>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17410">
                                            <p:txEl>
                                              <p:pRg st="5" end="5"/>
                                            </p:txEl>
                                          </p:spTgt>
                                        </p:tgtEl>
                                        <p:attrNameLst>
                                          <p:attrName>ppt_y</p:attrName>
                                        </p:attrNameLst>
                                      </p:cBhvr>
                                      <p:tavLst>
                                        <p:tav tm="100000">
                                          <p:val>
                                            <p:strVal val="1+#ppt_h/2"/>
                                          </p:val>
                                        </p:tav>
                                        <p:tav tm="100000">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7410">
                                            <p:txEl>
                                              <p:pRg st="6" end="6"/>
                                            </p:txEl>
                                          </p:spTgt>
                                        </p:tgtEl>
                                        <p:attrNameLst>
                                          <p:attrName>style.visibility</p:attrName>
                                        </p:attrNameLst>
                                      </p:cBhvr>
                                      <p:to>
                                        <p:strVal val="visible"/>
                                      </p:to>
                                    </p:set>
                                    <p:anim calcmode="lin" valueType="num">
                                      <p:cBhvr additive="repl">
                                        <p:cTn id="11" dur="500" fill="hold"/>
                                        <p:tgtEl>
                                          <p:spTgt spid="17410">
                                            <p:txEl>
                                              <p:pRg st="6" end="6"/>
                                            </p:txEl>
                                          </p:spTgt>
                                        </p:tgtEl>
                                        <p:attrNameLst>
                                          <p:attrName>ppt_x</p:attrName>
                                        </p:attrNameLst>
                                      </p:cBhvr>
                                      <p:tavLst>
                                        <p:tav tm="100000">
                                          <p:val>
                                            <p:strVal val="#ppt_x"/>
                                          </p:val>
                                        </p:tav>
                                        <p:tav tm="100000">
                                          <p:val>
                                            <p:strVal val="#ppt_x"/>
                                          </p:val>
                                        </p:tav>
                                      </p:tavLst>
                                    </p:anim>
                                    <p:anim calcmode="lin" valueType="num">
                                      <p:cBhvr additive="repl">
                                        <p:cTn id="12" dur="500" fill="hold"/>
                                        <p:tgtEl>
                                          <p:spTgt spid="17410">
                                            <p:txEl>
                                              <p:pRg st="6" end="6"/>
                                            </p:txEl>
                                          </p:spTgt>
                                        </p:tgtEl>
                                        <p:attrNameLst>
                                          <p:attrName>ppt_y</p:attrName>
                                        </p:attrNameLst>
                                      </p:cBhvr>
                                      <p:tavLst>
                                        <p:tav tm="100000">
                                          <p:val>
                                            <p:strVal val="1+#ppt_h/2"/>
                                          </p:val>
                                        </p:tav>
                                        <p:tav tm="100000">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7410">
                                            <p:txEl>
                                              <p:pRg st="7" end="7"/>
                                            </p:txEl>
                                          </p:spTgt>
                                        </p:tgtEl>
                                        <p:attrNameLst>
                                          <p:attrName>style.visibility</p:attrName>
                                        </p:attrNameLst>
                                      </p:cBhvr>
                                      <p:to>
                                        <p:strVal val="visible"/>
                                      </p:to>
                                    </p:set>
                                    <p:anim calcmode="lin" valueType="num">
                                      <p:cBhvr additive="repl">
                                        <p:cTn id="15" dur="500" fill="hold"/>
                                        <p:tgtEl>
                                          <p:spTgt spid="17410">
                                            <p:txEl>
                                              <p:pRg st="7" end="7"/>
                                            </p:txEl>
                                          </p:spTgt>
                                        </p:tgtEl>
                                        <p:attrNameLst>
                                          <p:attrName>ppt_x</p:attrName>
                                        </p:attrNameLst>
                                      </p:cBhvr>
                                      <p:tavLst>
                                        <p:tav tm="100000">
                                          <p:val>
                                            <p:strVal val="#ppt_x"/>
                                          </p:val>
                                        </p:tav>
                                        <p:tav tm="100000">
                                          <p:val>
                                            <p:strVal val="#ppt_x"/>
                                          </p:val>
                                        </p:tav>
                                      </p:tavLst>
                                    </p:anim>
                                    <p:anim calcmode="lin" valueType="num">
                                      <p:cBhvr additive="repl">
                                        <p:cTn id="16" dur="500" fill="hold"/>
                                        <p:tgtEl>
                                          <p:spTgt spid="17410">
                                            <p:txEl>
                                              <p:pRg st="7" end="7"/>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idx="12"/>
          </p:nvPr>
        </p:nvSpPr>
        <p:spPr/>
        <p:txBody>
          <a:bodyPr/>
          <a:lstStyle/>
          <a:p>
            <a:fld id="{3A809CB3-E936-4690-A31D-347F82ABE761}" type="slidenum">
              <a:rPr lang="en-IN"/>
              <a:pPr/>
              <a:t>5</a:t>
            </a:fld>
            <a:endParaRPr lang="en-IN"/>
          </a:p>
        </p:txBody>
      </p:sp>
      <p:sp>
        <p:nvSpPr>
          <p:cNvPr id="8193"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Delay in diagnosis of IPAH</a:t>
            </a:r>
          </a:p>
        </p:txBody>
      </p:sp>
      <p:pic>
        <p:nvPicPr>
          <p:cNvPr id="8195" name="Picture 3"/>
          <p:cNvPicPr>
            <a:picLocks noChangeAspect="1" noChangeArrowheads="1"/>
          </p:cNvPicPr>
          <p:nvPr/>
        </p:nvPicPr>
        <p:blipFill>
          <a:blip r:embed="rId3"/>
          <a:srcRect/>
          <a:stretch>
            <a:fillRect/>
          </a:stretch>
        </p:blipFill>
        <p:spPr bwMode="auto">
          <a:xfrm>
            <a:off x="571500" y="1600200"/>
            <a:ext cx="8072438" cy="4525963"/>
          </a:xfrm>
          <a:prstGeom prst="rect">
            <a:avLst/>
          </a:prstGeom>
          <a:noFill/>
          <a:ln w="38160" cap="flat">
            <a:solidFill>
              <a:srgbClr val="000000"/>
            </a:solidFill>
            <a:miter lim="800000"/>
            <a:headEnd/>
            <a:tailEnd/>
          </a:ln>
          <a:effectLst/>
        </p:spPr>
      </p:pic>
      <p:sp>
        <p:nvSpPr>
          <p:cNvPr id="8196" name="AutoShape 4"/>
          <p:cNvSpPr>
            <a:spLocks noChangeArrowheads="1"/>
          </p:cNvSpPr>
          <p:nvPr/>
        </p:nvSpPr>
        <p:spPr bwMode="auto">
          <a:xfrm>
            <a:off x="4214813" y="4714875"/>
            <a:ext cx="2786062" cy="857250"/>
          </a:xfrm>
          <a:custGeom>
            <a:avLst/>
            <a:gdLst>
              <a:gd name="G0" fmla="+- 0 0 12500"/>
              <a:gd name="G1" fmla="+- 32767 0 12500"/>
              <a:gd name="G2" fmla="?: G1 12500 32767"/>
              <a:gd name="G3" fmla="?: G0 0 G1"/>
              <a:gd name="G4" fmla="min 7739 2381"/>
              <a:gd name="G5" fmla="*/ G4 G3 1"/>
              <a:gd name="G6" fmla="*/ G5 1 32767"/>
              <a:gd name="G7" fmla="+- 7739 0 G6"/>
              <a:gd name="G8" fmla="+- 2381 0 G6"/>
              <a:gd name="G9" fmla="*/ 7739 1 2"/>
              <a:gd name="G10" fmla="*/ 2381 1 2"/>
              <a:gd name="G11" fmla="+- 2381 0 0"/>
              <a:gd name="G12" fmla="+- 7739 0 0"/>
            </a:gdLst>
            <a:ahLst/>
            <a:cxnLst>
              <a:cxn ang="0">
                <a:pos x="r" y="vc"/>
              </a:cxn>
              <a:cxn ang="5400000">
                <a:pos x="hc" y="b"/>
              </a:cxn>
              <a:cxn ang="10800000">
                <a:pos x="l" y="vc"/>
              </a:cxn>
              <a:cxn ang="16200000">
                <a:pos x="hc" y="t"/>
              </a:cxn>
            </a:cxnLst>
            <a:rect l="0" t="0" r="0" b="0"/>
            <a:pathLst>
              <a:path>
                <a:moveTo>
                  <a:pt x="0" y="0"/>
                </a:moveTo>
                <a:lnTo>
                  <a:pt x="7739" y="0"/>
                </a:lnTo>
                <a:lnTo>
                  <a:pt x="7739" y="2381"/>
                </a:lnTo>
                <a:lnTo>
                  <a:pt x="0" y="2381"/>
                </a:lnTo>
                <a:close/>
                <a:moveTo>
                  <a:pt x="1473" y="1473"/>
                </a:moveTo>
                <a:lnTo>
                  <a:pt x="1473" y="908"/>
                </a:lnTo>
                <a:lnTo>
                  <a:pt x="6266" y="908"/>
                </a:lnTo>
                <a:lnTo>
                  <a:pt x="6266" y="1473"/>
                </a:lnTo>
                <a:close/>
              </a:path>
            </a:pathLst>
          </a:custGeom>
          <a:solidFill>
            <a:srgbClr val="FFFF00"/>
          </a:solidFill>
          <a:ln w="25560" cap="flat">
            <a:solidFill>
              <a:srgbClr val="3A5F8B"/>
            </a:solidFill>
            <a:round/>
            <a:headEnd/>
            <a:tailEnd/>
          </a:ln>
          <a:effectLst/>
        </p:spPr>
        <p:txBody>
          <a:bodyPr wrap="none" anchor="ctr"/>
          <a:lstStyle/>
          <a:p>
            <a:endParaRPr lang="en-IN"/>
          </a:p>
        </p:txBody>
      </p:sp>
      <p:sp>
        <p:nvSpPr>
          <p:cNvPr id="8197" name="Rectangle 5"/>
          <p:cNvSpPr>
            <a:spLocks noChangeArrowheads="1"/>
          </p:cNvSpPr>
          <p:nvPr/>
        </p:nvSpPr>
        <p:spPr bwMode="auto">
          <a:xfrm>
            <a:off x="1182688" y="5743575"/>
            <a:ext cx="7521575" cy="395288"/>
          </a:xfrm>
          <a:prstGeom prst="rect">
            <a:avLst/>
          </a:prstGeom>
          <a:noFill/>
          <a:ln w="9525" cap="flat">
            <a:noFill/>
            <a:round/>
            <a:headEnd/>
            <a:tailEnd/>
          </a:ln>
          <a:effectLst/>
        </p:spPr>
        <p:txBody>
          <a:bodyPr wrap="none"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Lst>
            </a:pPr>
            <a:r>
              <a:rPr lang="en-IN" sz="2000" b="1">
                <a:solidFill>
                  <a:srgbClr val="FF0000"/>
                </a:solidFill>
                <a:latin typeface="Calibri" charset="0"/>
                <a:ea typeface="AR PL SungtiL GB" charset="0"/>
                <a:cs typeface="AR PL SungtiL GB" charset="0"/>
              </a:rPr>
              <a:t>&gt;85 % patients are diagnosed when they reach WHO III / IV symptoms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8197"/>
                                        </p:tgtEl>
                                        <p:attrNameLst>
                                          <p:attrName>style.visibility</p:attrName>
                                        </p:attrNameLst>
                                      </p:cBhvr>
                                      <p:to>
                                        <p:strVal val="visible"/>
                                      </p:to>
                                    </p:set>
                                    <p:anim calcmode="lin" valueType="num">
                                      <p:cBhvr additive="repl">
                                        <p:cTn id="7" dur="500" fill="hold"/>
                                        <p:tgtEl>
                                          <p:spTgt spid="8197"/>
                                        </p:tgtEl>
                                        <p:attrNameLst>
                                          <p:attrName>ppt_x</p:attrName>
                                        </p:attrNameLst>
                                      </p:cBhvr>
                                      <p:tavLst>
                                        <p:tav tm="100000">
                                          <p:val>
                                            <p:strVal val="#ppt_x"/>
                                          </p:val>
                                        </p:tav>
                                        <p:tav tm="100000">
                                          <p:val>
                                            <p:strVal val="#ppt_x"/>
                                          </p:val>
                                        </p:tav>
                                      </p:tavLst>
                                    </p:anim>
                                    <p:anim calcmode="lin" valueType="num">
                                      <p:cBhvr additive="repl">
                                        <p:cTn id="8" dur="500" fill="hold"/>
                                        <p:tgtEl>
                                          <p:spTgt spid="8197"/>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 name="Content Placeholder 4" descr="tr vel.PNG"/>
          <p:cNvPicPr>
            <a:picLocks noGrp="1" noChangeAspect="1"/>
          </p:cNvPicPr>
          <p:nvPr>
            <p:ph idx="1"/>
          </p:nvPr>
        </p:nvPicPr>
        <p:blipFill>
          <a:blip r:embed="rId2" cstate="print"/>
          <a:stretch>
            <a:fillRect/>
          </a:stretch>
        </p:blipFill>
        <p:spPr>
          <a:xfrm>
            <a:off x="755576" y="1052736"/>
            <a:ext cx="7570761" cy="4176464"/>
          </a:xfrm>
        </p:spPr>
      </p:pic>
      <p:sp>
        <p:nvSpPr>
          <p:cNvPr id="6" name="Text Placeholder 5"/>
          <p:cNvSpPr>
            <a:spLocks noGrp="1"/>
          </p:cNvSpPr>
          <p:nvPr>
            <p:ph type="body" sz="half" idx="2"/>
          </p:nvPr>
        </p:nvSpPr>
        <p:spPr/>
        <p:txBody>
          <a:bodyPr/>
          <a:lstStyle/>
          <a:p>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4614866" cy="512744"/>
          </a:xfrm>
        </p:spPr>
        <p:txBody>
          <a:bodyPr/>
          <a:lstStyle/>
          <a:p>
            <a:r>
              <a:rPr lang="en-US" sz="3600" dirty="0"/>
              <a:t>2) RAP Estimation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769"/>
          <a:stretch/>
        </p:blipFill>
        <p:spPr>
          <a:xfrm>
            <a:off x="3719475" y="1214422"/>
            <a:ext cx="5352448" cy="4025235"/>
          </a:xfrm>
        </p:spPr>
      </p:pic>
      <p:sp>
        <p:nvSpPr>
          <p:cNvPr id="6" name="Text Placeholder 5"/>
          <p:cNvSpPr>
            <a:spLocks noGrp="1"/>
          </p:cNvSpPr>
          <p:nvPr>
            <p:ph type="body" sz="half" idx="2"/>
          </p:nvPr>
        </p:nvSpPr>
        <p:spPr>
          <a:xfrm>
            <a:off x="0" y="1340768"/>
            <a:ext cx="3465513" cy="4785395"/>
          </a:xfrm>
        </p:spPr>
        <p:txBody>
          <a:bodyPr>
            <a:noAutofit/>
          </a:bodyPr>
          <a:lstStyle/>
          <a:p>
            <a:pPr marL="285750" indent="-285750">
              <a:buFont typeface="Arial" pitchFamily="34" charset="0"/>
              <a:buChar char="•"/>
            </a:pPr>
            <a:r>
              <a:rPr lang="en-US" sz="2400" dirty="0">
                <a:latin typeface="Arial Narrow" pitchFamily="34" charset="0"/>
              </a:rPr>
              <a:t>The subcostal view </a:t>
            </a:r>
          </a:p>
          <a:p>
            <a:pPr marL="285750" indent="-285750">
              <a:buFont typeface="Arial" pitchFamily="34" charset="0"/>
              <a:buChar char="•"/>
            </a:pPr>
            <a:r>
              <a:rPr lang="en-US" sz="2400" dirty="0">
                <a:latin typeface="Arial Narrow" pitchFamily="34" charset="0"/>
              </a:rPr>
              <a:t> IVC viewed in its long axis.</a:t>
            </a:r>
          </a:p>
          <a:p>
            <a:pPr marL="285750" indent="-285750">
              <a:buFont typeface="Arial" pitchFamily="34" charset="0"/>
              <a:buChar char="•"/>
            </a:pPr>
            <a:r>
              <a:rPr lang="en-US" sz="2400" dirty="0">
                <a:latin typeface="Arial Narrow" pitchFamily="34" charset="0"/>
              </a:rPr>
              <a:t>The measurement  is made at end-expiration </a:t>
            </a:r>
          </a:p>
          <a:p>
            <a:pPr marL="285750" indent="-285750">
              <a:buFont typeface="Arial" pitchFamily="34" charset="0"/>
              <a:buChar char="•"/>
            </a:pPr>
            <a:r>
              <a:rPr lang="en-US" sz="2400" dirty="0">
                <a:latin typeface="Arial Narrow" pitchFamily="34" charset="0"/>
              </a:rPr>
              <a:t> - just proximal to the junction of the hepatic veins that lie approximately 0.5 to 3.0 cm proximal to the </a:t>
            </a:r>
            <a:r>
              <a:rPr lang="en-US" sz="2400" dirty="0" err="1">
                <a:latin typeface="Arial Narrow" pitchFamily="34" charset="0"/>
              </a:rPr>
              <a:t>ostium</a:t>
            </a:r>
            <a:r>
              <a:rPr lang="en-US" sz="2400" dirty="0">
                <a:latin typeface="Arial Narrow" pitchFamily="34" charset="0"/>
              </a:rPr>
              <a:t> of the right atrium</a:t>
            </a:r>
          </a:p>
        </p:txBody>
      </p:sp>
      <p:sp>
        <p:nvSpPr>
          <p:cNvPr id="7" name="TextBox 6"/>
          <p:cNvSpPr txBox="1"/>
          <p:nvPr/>
        </p:nvSpPr>
        <p:spPr>
          <a:xfrm>
            <a:off x="539552" y="5805264"/>
            <a:ext cx="820891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In patients </a:t>
            </a:r>
            <a:r>
              <a:rPr lang="en-US" dirty="0" err="1"/>
              <a:t>ventillated</a:t>
            </a:r>
            <a:r>
              <a:rPr lang="en-US" dirty="0"/>
              <a:t> using positive pressure, IVC collapse cannot be used to reliably estimate RA pressure. – CVP must be used</a:t>
            </a:r>
          </a:p>
          <a:p>
            <a:r>
              <a:rPr lang="en-US" dirty="0"/>
              <a:t>In the same group if IVC&lt;12mm, is suggestive of RAP &lt;10mm Hg</a:t>
            </a:r>
          </a:p>
        </p:txBody>
      </p:sp>
    </p:spTree>
    <p:extLst>
      <p:ext uri="{BB962C8B-B14F-4D97-AF65-F5344CB8AC3E}">
        <p14:creationId xmlns:p14="http://schemas.microsoft.com/office/powerpoint/2010/main" val="2682458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idx="1"/>
          </p:nvPr>
        </p:nvSpPr>
        <p:spPr>
          <a:xfrm>
            <a:off x="457200" y="260648"/>
            <a:ext cx="8229600" cy="5865515"/>
          </a:xfrm>
        </p:spPr>
        <p:txBody>
          <a:bodyPr>
            <a:normAutofit fontScale="92500" lnSpcReduction="20000"/>
          </a:bodyPr>
          <a:lstStyle/>
          <a:p>
            <a:r>
              <a:rPr lang="en-IN" dirty="0">
                <a:latin typeface="Arial Narrow" pitchFamily="34" charset="0"/>
              </a:rPr>
              <a:t>RVSP = 4V</a:t>
            </a:r>
            <a:r>
              <a:rPr lang="en-IN" baseline="30000" dirty="0">
                <a:latin typeface="Arial Narrow" pitchFamily="34" charset="0"/>
              </a:rPr>
              <a:t>2 </a:t>
            </a:r>
            <a:r>
              <a:rPr lang="en-IN" dirty="0">
                <a:latin typeface="Arial Narrow" pitchFamily="34" charset="0"/>
              </a:rPr>
              <a:t> + RAP</a:t>
            </a:r>
          </a:p>
          <a:p>
            <a:endParaRPr lang="en-IN" dirty="0">
              <a:latin typeface="Arial Narrow" pitchFamily="34" charset="0"/>
            </a:endParaRPr>
          </a:p>
          <a:p>
            <a:r>
              <a:rPr lang="en-IN" dirty="0">
                <a:latin typeface="Arial Narrow" pitchFamily="34" charset="0"/>
              </a:rPr>
              <a:t>Assessing RA pressure:</a:t>
            </a:r>
          </a:p>
          <a:p>
            <a:endParaRPr lang="en-IN" dirty="0">
              <a:latin typeface="Arial Narrow" pitchFamily="34" charset="0"/>
            </a:endParaRPr>
          </a:p>
          <a:p>
            <a:endParaRPr lang="en-IN" dirty="0">
              <a:latin typeface="Arial Narrow" pitchFamily="34" charset="0"/>
            </a:endParaRPr>
          </a:p>
          <a:p>
            <a:endParaRPr lang="en-IN" dirty="0">
              <a:latin typeface="Arial Narrow" pitchFamily="34" charset="0"/>
            </a:endParaRPr>
          </a:p>
          <a:p>
            <a:endParaRPr lang="en-IN" dirty="0">
              <a:latin typeface="Arial Narrow" pitchFamily="34" charset="0"/>
            </a:endParaRPr>
          </a:p>
          <a:p>
            <a:r>
              <a:rPr lang="en-IN" b="1" dirty="0">
                <a:latin typeface="Arial Narrow" pitchFamily="34" charset="0"/>
              </a:rPr>
              <a:t>Secondary measures of RA pressure:</a:t>
            </a:r>
          </a:p>
          <a:p>
            <a:pPr marL="514350" indent="-514350">
              <a:buAutoNum type="arabicPeriod"/>
            </a:pPr>
            <a:r>
              <a:rPr lang="en-IN" dirty="0">
                <a:latin typeface="Arial Narrow" pitchFamily="34" charset="0"/>
              </a:rPr>
              <a:t>Restrictive filling – tricuspid E/A &gt;2.1, with deceleration time &lt;120 ms</a:t>
            </a:r>
          </a:p>
          <a:p>
            <a:pPr marL="514350" indent="-514350">
              <a:buAutoNum type="arabicPeriod"/>
            </a:pPr>
            <a:r>
              <a:rPr lang="en-IN" dirty="0">
                <a:latin typeface="Arial Narrow" pitchFamily="34" charset="0"/>
              </a:rPr>
              <a:t>Tricuspid E/E’&gt;6</a:t>
            </a:r>
          </a:p>
          <a:p>
            <a:pPr marL="514350" indent="-514350">
              <a:buAutoNum type="arabicPeriod"/>
            </a:pPr>
            <a:r>
              <a:rPr lang="en-IN" dirty="0">
                <a:latin typeface="Arial Narrow" pitchFamily="34" charset="0"/>
              </a:rPr>
              <a:t>Diastolic flow predominance in hepatic vein (systolic filling fraction &lt;55%)</a:t>
            </a:r>
          </a:p>
          <a:p>
            <a:endParaRPr lang="en-IN" dirty="0"/>
          </a:p>
          <a:p>
            <a:endParaRPr lang="en-IN" dirty="0"/>
          </a:p>
          <a:p>
            <a:endParaRPr lang="en-IN" dirty="0"/>
          </a:p>
          <a:p>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470592926"/>
              </p:ext>
            </p:extLst>
          </p:nvPr>
        </p:nvGraphicFramePr>
        <p:xfrm>
          <a:off x="827584" y="1700808"/>
          <a:ext cx="6768752" cy="1651000"/>
        </p:xfrm>
        <a:graphic>
          <a:graphicData uri="http://schemas.openxmlformats.org/drawingml/2006/table">
            <a:tbl>
              <a:tblPr firstRow="1" bandRow="1">
                <a:tableStyleId>{E8B1032C-EA38-4F05-BA0D-38AFFFC7BED3}</a:tableStyleId>
              </a:tblPr>
              <a:tblGrid>
                <a:gridCol w="1692188">
                  <a:extLst>
                    <a:ext uri="{9D8B030D-6E8A-4147-A177-3AD203B41FA5}">
                      <a16:colId xmlns:a16="http://schemas.microsoft.com/office/drawing/2014/main" val="20000"/>
                    </a:ext>
                  </a:extLst>
                </a:gridCol>
                <a:gridCol w="1692188">
                  <a:extLst>
                    <a:ext uri="{9D8B030D-6E8A-4147-A177-3AD203B41FA5}">
                      <a16:colId xmlns:a16="http://schemas.microsoft.com/office/drawing/2014/main" val="20001"/>
                    </a:ext>
                  </a:extLst>
                </a:gridCol>
                <a:gridCol w="846094">
                  <a:extLst>
                    <a:ext uri="{9D8B030D-6E8A-4147-A177-3AD203B41FA5}">
                      <a16:colId xmlns:a16="http://schemas.microsoft.com/office/drawing/2014/main" val="20002"/>
                    </a:ext>
                  </a:extLst>
                </a:gridCol>
                <a:gridCol w="846094">
                  <a:extLst>
                    <a:ext uri="{9D8B030D-6E8A-4147-A177-3AD203B41FA5}">
                      <a16:colId xmlns:a16="http://schemas.microsoft.com/office/drawing/2014/main" val="20003"/>
                    </a:ext>
                  </a:extLst>
                </a:gridCol>
                <a:gridCol w="1692188">
                  <a:extLst>
                    <a:ext uri="{9D8B030D-6E8A-4147-A177-3AD203B41FA5}">
                      <a16:colId xmlns:a16="http://schemas.microsoft.com/office/drawing/2014/main" val="20004"/>
                    </a:ext>
                  </a:extLst>
                </a:gridCol>
              </a:tblGrid>
              <a:tr h="370840">
                <a:tc>
                  <a:txBody>
                    <a:bodyPr/>
                    <a:lstStyle/>
                    <a:p>
                      <a:r>
                        <a:rPr lang="en-IN" dirty="0"/>
                        <a:t>Parameters</a:t>
                      </a:r>
                    </a:p>
                  </a:txBody>
                  <a:tcPr/>
                </a:tc>
                <a:tc>
                  <a:txBody>
                    <a:bodyPr/>
                    <a:lstStyle/>
                    <a:p>
                      <a:r>
                        <a:rPr lang="en-IN" dirty="0"/>
                        <a:t>0-5 mm Hg (3mmHg)</a:t>
                      </a:r>
                    </a:p>
                  </a:txBody>
                  <a:tcPr/>
                </a:tc>
                <a:tc gridSpan="2">
                  <a:txBody>
                    <a:bodyPr/>
                    <a:lstStyle/>
                    <a:p>
                      <a:r>
                        <a:rPr lang="en-IN" dirty="0"/>
                        <a:t>5-10 mm Hg (8mm Hg)</a:t>
                      </a:r>
                    </a:p>
                  </a:txBody>
                  <a:tcPr/>
                </a:tc>
                <a:tc hMerge="1">
                  <a:txBody>
                    <a:bodyPr/>
                    <a:lstStyle/>
                    <a:p>
                      <a:endParaRPr lang="en-IN"/>
                    </a:p>
                  </a:txBody>
                  <a:tcPr/>
                </a:tc>
                <a:tc>
                  <a:txBody>
                    <a:bodyPr/>
                    <a:lstStyle/>
                    <a:p>
                      <a:r>
                        <a:rPr lang="en-IN" dirty="0"/>
                        <a:t>&gt;15 mm Hg</a:t>
                      </a:r>
                    </a:p>
                  </a:txBody>
                  <a:tcPr/>
                </a:tc>
                <a:extLst>
                  <a:ext uri="{0D108BD9-81ED-4DB2-BD59-A6C34878D82A}">
                    <a16:rowId xmlns:a16="http://schemas.microsoft.com/office/drawing/2014/main" val="10000"/>
                  </a:ext>
                </a:extLst>
              </a:tr>
              <a:tr h="370840">
                <a:tc>
                  <a:txBody>
                    <a:bodyPr/>
                    <a:lstStyle/>
                    <a:p>
                      <a:r>
                        <a:rPr lang="en-IN" dirty="0"/>
                        <a:t>IVC diameter</a:t>
                      </a:r>
                    </a:p>
                  </a:txBody>
                  <a:tcPr/>
                </a:tc>
                <a:tc>
                  <a:txBody>
                    <a:bodyPr/>
                    <a:lstStyle/>
                    <a:p>
                      <a:r>
                        <a:rPr lang="en-IN" dirty="0"/>
                        <a:t>≤2.1cm</a:t>
                      </a:r>
                    </a:p>
                  </a:txBody>
                  <a:tcPr/>
                </a:tc>
                <a:tc>
                  <a:txBody>
                    <a:bodyPr/>
                    <a:lstStyle/>
                    <a:p>
                      <a:r>
                        <a:rPr lang="en-IN" dirty="0"/>
                        <a:t>≤2.1</a:t>
                      </a:r>
                    </a:p>
                  </a:txBody>
                  <a:tcPr/>
                </a:tc>
                <a:tc>
                  <a:txBody>
                    <a:bodyPr/>
                    <a:lstStyle/>
                    <a:p>
                      <a:r>
                        <a:rPr lang="en-IN" dirty="0"/>
                        <a:t>&gt;2.1</a:t>
                      </a:r>
                    </a:p>
                  </a:txBody>
                  <a:tcPr/>
                </a:tc>
                <a:tc>
                  <a:txBody>
                    <a:bodyPr/>
                    <a:lstStyle/>
                    <a:p>
                      <a:r>
                        <a:rPr lang="en-IN" dirty="0"/>
                        <a:t>&gt;2.1</a:t>
                      </a:r>
                      <a:r>
                        <a:rPr lang="en-IN" baseline="0" dirty="0"/>
                        <a:t> cm</a:t>
                      </a:r>
                      <a:endParaRPr lang="en-IN" dirty="0"/>
                    </a:p>
                  </a:txBody>
                  <a:tcPr/>
                </a:tc>
                <a:extLst>
                  <a:ext uri="{0D108BD9-81ED-4DB2-BD59-A6C34878D82A}">
                    <a16:rowId xmlns:a16="http://schemas.microsoft.com/office/drawing/2014/main" val="10001"/>
                  </a:ext>
                </a:extLst>
              </a:tr>
              <a:tr h="370840">
                <a:tc>
                  <a:txBody>
                    <a:bodyPr/>
                    <a:lstStyle/>
                    <a:p>
                      <a:r>
                        <a:rPr lang="en-IN" dirty="0"/>
                        <a:t>Respiratory</a:t>
                      </a:r>
                      <a:r>
                        <a:rPr lang="en-IN" baseline="0" dirty="0"/>
                        <a:t> </a:t>
                      </a:r>
                      <a:r>
                        <a:rPr lang="en-IN" dirty="0"/>
                        <a:t>collapse</a:t>
                      </a:r>
                    </a:p>
                  </a:txBody>
                  <a:tcPr/>
                </a:tc>
                <a:tc>
                  <a:txBody>
                    <a:bodyPr/>
                    <a:lstStyle/>
                    <a:p>
                      <a:r>
                        <a:rPr lang="en-IN" dirty="0"/>
                        <a:t>&gt;50%</a:t>
                      </a:r>
                    </a:p>
                  </a:txBody>
                  <a:tcPr/>
                </a:tc>
                <a:tc>
                  <a:txBody>
                    <a:bodyPr/>
                    <a:lstStyle/>
                    <a:p>
                      <a:r>
                        <a:rPr lang="en-IN" dirty="0"/>
                        <a:t>&lt;50%</a:t>
                      </a:r>
                    </a:p>
                  </a:txBody>
                  <a:tcPr/>
                </a:tc>
                <a:tc>
                  <a:txBody>
                    <a:bodyPr/>
                    <a:lstStyle/>
                    <a:p>
                      <a:r>
                        <a:rPr lang="en-IN" dirty="0"/>
                        <a:t>&gt;50%</a:t>
                      </a:r>
                    </a:p>
                  </a:txBody>
                  <a:tcPr/>
                </a:tc>
                <a:tc>
                  <a:txBody>
                    <a:bodyPr/>
                    <a:lstStyle/>
                    <a:p>
                      <a:r>
                        <a:rPr lang="en-IN" dirty="0"/>
                        <a:t>&lt;50%</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368412"/>
          </a:xfrm>
        </p:spPr>
        <p:txBody>
          <a:bodyPr/>
          <a:lstStyle/>
          <a:p>
            <a:r>
              <a:rPr lang="en-US" sz="2800" b="1" dirty="0"/>
              <a:t>3)Mean Pulmonary Artery pressure(</a:t>
            </a:r>
            <a:r>
              <a:rPr lang="en-US" sz="2800" b="1" dirty="0" err="1"/>
              <a:t>mPAP</a:t>
            </a:r>
            <a:r>
              <a:rPr lang="en-US" sz="2800" b="1" dirty="0"/>
              <a:t>)</a:t>
            </a:r>
            <a:br>
              <a:rPr lang="en-US" sz="2800" b="1" dirty="0"/>
            </a:br>
            <a:br>
              <a:rPr lang="en-US" sz="2800" b="1" dirty="0"/>
            </a:br>
            <a:r>
              <a:rPr lang="en-IN" sz="2800" dirty="0"/>
              <a:t> Evaluation of the PR signal</a:t>
            </a:r>
          </a:p>
        </p:txBody>
      </p:sp>
      <p:sp>
        <p:nvSpPr>
          <p:cNvPr id="3" name="Content Placeholder 2"/>
          <p:cNvSpPr>
            <a:spLocks noGrp="1"/>
          </p:cNvSpPr>
          <p:nvPr>
            <p:ph idx="1"/>
          </p:nvPr>
        </p:nvSpPr>
        <p:spPr>
          <a:xfrm>
            <a:off x="323528" y="1500174"/>
            <a:ext cx="8373616" cy="1856818"/>
          </a:xfrm>
        </p:spPr>
        <p:txBody>
          <a:bodyPr/>
          <a:lstStyle/>
          <a:p>
            <a:r>
              <a:rPr lang="en-IN" sz="2800" dirty="0"/>
              <a:t>PR velocity reflects the pressure gradient between pulmonary artery and right ventricle during diastole.</a:t>
            </a:r>
          </a:p>
          <a:p>
            <a:endParaRPr lang="en-IN" dirty="0"/>
          </a:p>
        </p:txBody>
      </p:sp>
      <p:pic>
        <p:nvPicPr>
          <p:cNvPr id="7170" name="Picture 2" descr="Image result for continuous wave doppler pulmonary regurgitation"/>
          <p:cNvPicPr>
            <a:picLocks noChangeAspect="1" noChangeArrowheads="1"/>
          </p:cNvPicPr>
          <p:nvPr/>
        </p:nvPicPr>
        <p:blipFill>
          <a:blip r:embed="rId3" cstate="print"/>
          <a:srcRect/>
          <a:stretch>
            <a:fillRect/>
          </a:stretch>
        </p:blipFill>
        <p:spPr bwMode="auto">
          <a:xfrm>
            <a:off x="0" y="2276872"/>
            <a:ext cx="9144000" cy="438643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200" dirty="0"/>
              <a:t>Estimation of pulmonary artery diastolic pressure from peak end-diastolic velocity </a:t>
            </a:r>
          </a:p>
        </p:txBody>
      </p:sp>
      <p:sp>
        <p:nvSpPr>
          <p:cNvPr id="3" name="Content Placeholder 2"/>
          <p:cNvSpPr>
            <a:spLocks noGrp="1"/>
          </p:cNvSpPr>
          <p:nvPr>
            <p:ph idx="1"/>
          </p:nvPr>
        </p:nvSpPr>
        <p:spPr/>
        <p:txBody>
          <a:bodyPr/>
          <a:lstStyle/>
          <a:p>
            <a:r>
              <a:rPr lang="en-IN" dirty="0"/>
              <a:t>PADP = 4 (V</a:t>
            </a:r>
            <a:r>
              <a:rPr lang="en-IN" baseline="-25000" dirty="0"/>
              <a:t>PR-ED </a:t>
            </a:r>
            <a:r>
              <a:rPr lang="en-IN" dirty="0"/>
              <a:t>)</a:t>
            </a:r>
            <a:r>
              <a:rPr lang="en-IN" baseline="30000" dirty="0"/>
              <a:t>2 </a:t>
            </a:r>
            <a:r>
              <a:rPr lang="en-IN" dirty="0"/>
              <a:t>+ RVEDP</a:t>
            </a:r>
          </a:p>
          <a:p>
            <a:endParaRPr lang="en-IN" dirty="0"/>
          </a:p>
          <a:p>
            <a:r>
              <a:rPr lang="en-IN" dirty="0"/>
              <a:t>In the absence of tricuspid </a:t>
            </a:r>
            <a:r>
              <a:rPr lang="en-IN" dirty="0" err="1"/>
              <a:t>stenosis</a:t>
            </a:r>
            <a:r>
              <a:rPr lang="en-IN" dirty="0"/>
              <a:t>, RVEDP = RAP</a:t>
            </a:r>
          </a:p>
          <a:p>
            <a:endParaRPr lang="en-IN" dirty="0"/>
          </a:p>
          <a:p>
            <a:r>
              <a:rPr lang="en-IN" dirty="0"/>
              <a:t>PADP = 4 (V</a:t>
            </a:r>
            <a:r>
              <a:rPr lang="en-IN" baseline="-25000" dirty="0"/>
              <a:t>PR-ED </a:t>
            </a:r>
            <a:r>
              <a:rPr lang="en-IN" dirty="0"/>
              <a:t>)</a:t>
            </a:r>
            <a:r>
              <a:rPr lang="en-IN" baseline="30000" dirty="0"/>
              <a:t>2 </a:t>
            </a:r>
            <a:r>
              <a:rPr lang="en-IN" dirty="0"/>
              <a:t>+ RAP</a:t>
            </a:r>
          </a:p>
          <a:p>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Estimation of </a:t>
            </a:r>
            <a:r>
              <a:rPr lang="en-IN" dirty="0" err="1"/>
              <a:t>mPAP</a:t>
            </a:r>
            <a:r>
              <a:rPr lang="en-IN" dirty="0"/>
              <a:t> from peak PR velocity</a:t>
            </a:r>
          </a:p>
        </p:txBody>
      </p:sp>
      <p:sp>
        <p:nvSpPr>
          <p:cNvPr id="3" name="Content Placeholder 2"/>
          <p:cNvSpPr>
            <a:spLocks noGrp="1"/>
          </p:cNvSpPr>
          <p:nvPr>
            <p:ph idx="1"/>
          </p:nvPr>
        </p:nvSpPr>
        <p:spPr/>
        <p:txBody>
          <a:bodyPr/>
          <a:lstStyle/>
          <a:p>
            <a:r>
              <a:rPr lang="en-IN" dirty="0"/>
              <a:t>Peak velocity of PR Doppler signal in early diastole correlates with mean PAP</a:t>
            </a:r>
          </a:p>
          <a:p>
            <a:endParaRPr lang="en-IN" dirty="0"/>
          </a:p>
          <a:p>
            <a:r>
              <a:rPr lang="en-IN" dirty="0" err="1"/>
              <a:t>mPAP</a:t>
            </a:r>
            <a:r>
              <a:rPr lang="en-IN" dirty="0"/>
              <a:t> = 4 (V </a:t>
            </a:r>
            <a:r>
              <a:rPr lang="en-IN" baseline="-25000" dirty="0"/>
              <a:t>early</a:t>
            </a:r>
            <a:r>
              <a:rPr lang="en-IN" dirty="0"/>
              <a:t> </a:t>
            </a:r>
            <a:r>
              <a:rPr lang="en-IN" baseline="-25000" dirty="0"/>
              <a:t>PR</a:t>
            </a:r>
            <a:r>
              <a:rPr lang="en-IN" dirty="0"/>
              <a:t> )</a:t>
            </a:r>
            <a:r>
              <a:rPr lang="en-IN" baseline="30000" dirty="0"/>
              <a:t> 2</a:t>
            </a:r>
            <a:r>
              <a:rPr lang="en-IN" dirty="0"/>
              <a:t> + RAP</a:t>
            </a:r>
          </a:p>
          <a:p>
            <a:endParaRPr lang="en-IN" dirty="0"/>
          </a:p>
          <a:p>
            <a:r>
              <a:rPr lang="en-IN" dirty="0"/>
              <a:t>Method has been validated against gold standard </a:t>
            </a:r>
            <a:r>
              <a:rPr lang="en-IN" dirty="0" err="1"/>
              <a:t>catherisation</a:t>
            </a:r>
            <a:r>
              <a:rPr lang="en-IN" dirty="0"/>
              <a:t> measurements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a:t>mPAP</a:t>
            </a:r>
            <a:r>
              <a:rPr lang="en-IN" dirty="0"/>
              <a:t>  can also be measured from systolic and diastolic pulmonary artery pressure</a:t>
            </a:r>
          </a:p>
          <a:p>
            <a:r>
              <a:rPr lang="en-IN" dirty="0" err="1"/>
              <a:t>mPAP</a:t>
            </a:r>
            <a:r>
              <a:rPr lang="en-IN" dirty="0"/>
              <a:t> = 2/3 (PADP) + 1/3 (PASP)</a:t>
            </a:r>
          </a:p>
          <a:p>
            <a:endParaRPr lang="en-IN" dirty="0"/>
          </a:p>
          <a:p>
            <a:pPr>
              <a:buNone/>
            </a:pPr>
            <a:r>
              <a:rPr lang="en-IN" dirty="0"/>
              <a:t> 			  </a:t>
            </a:r>
          </a:p>
        </p:txBody>
      </p:sp>
      <p:sp>
        <p:nvSpPr>
          <p:cNvPr id="4" name="Down Arrow 3"/>
          <p:cNvSpPr/>
          <p:nvPr/>
        </p:nvSpPr>
        <p:spPr>
          <a:xfrm>
            <a:off x="3203848" y="3356992"/>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2483768" y="4077072"/>
            <a:ext cx="1800200" cy="1569660"/>
          </a:xfrm>
          <a:prstGeom prst="rect">
            <a:avLst/>
          </a:prstGeom>
          <a:noFill/>
        </p:spPr>
        <p:txBody>
          <a:bodyPr wrap="square" rtlCol="0">
            <a:spAutoFit/>
          </a:bodyPr>
          <a:lstStyle/>
          <a:p>
            <a:r>
              <a:rPr lang="en-IN" sz="2400" dirty="0"/>
              <a:t>Measured from end diastolic PR velocity</a:t>
            </a:r>
          </a:p>
        </p:txBody>
      </p:sp>
      <p:sp>
        <p:nvSpPr>
          <p:cNvPr id="6" name="Down Arrow 5"/>
          <p:cNvSpPr/>
          <p:nvPr/>
        </p:nvSpPr>
        <p:spPr>
          <a:xfrm>
            <a:off x="5652120" y="3212976"/>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5148064" y="4077072"/>
            <a:ext cx="2376264" cy="830997"/>
          </a:xfrm>
          <a:prstGeom prst="rect">
            <a:avLst/>
          </a:prstGeom>
          <a:noFill/>
        </p:spPr>
        <p:txBody>
          <a:bodyPr wrap="square" rtlCol="0">
            <a:spAutoFit/>
          </a:bodyPr>
          <a:lstStyle/>
          <a:p>
            <a:r>
              <a:rPr lang="en-IN" sz="2400" dirty="0"/>
              <a:t>From TR peak velocity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1412"/>
          </a:xfrm>
        </p:spPr>
        <p:txBody>
          <a:bodyPr>
            <a:normAutofit/>
          </a:bodyPr>
          <a:lstStyle/>
          <a:p>
            <a:r>
              <a:rPr lang="en-IN" sz="3600" b="1" dirty="0"/>
              <a:t>    Mean PAP from RVOT acceleration time</a:t>
            </a:r>
          </a:p>
        </p:txBody>
      </p:sp>
      <p:sp>
        <p:nvSpPr>
          <p:cNvPr id="3" name="Content Placeholder 2"/>
          <p:cNvSpPr>
            <a:spLocks noGrp="1"/>
          </p:cNvSpPr>
          <p:nvPr>
            <p:ph idx="1"/>
          </p:nvPr>
        </p:nvSpPr>
        <p:spPr/>
        <p:txBody>
          <a:bodyPr/>
          <a:lstStyle/>
          <a:p>
            <a:r>
              <a:rPr lang="en-IN" dirty="0"/>
              <a:t>RVOT acceleration time is the time interval between the onset of flow to the peak systolic flow.</a:t>
            </a:r>
          </a:p>
          <a:p>
            <a:pPr>
              <a:buNone/>
            </a:pPr>
            <a:endParaRPr lang="en-IN" dirty="0"/>
          </a:p>
          <a:p>
            <a:r>
              <a:rPr lang="en-IN" dirty="0"/>
              <a:t>As the PA pressure increase, resistance to blood flow from RV into PA increase, resulting in shortening of the RVOT acceleration time.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4818" name="Picture 2" descr="Image result for rvot acceleration time"/>
          <p:cNvPicPr>
            <a:picLocks noChangeAspect="1" noChangeArrowheads="1"/>
          </p:cNvPicPr>
          <p:nvPr/>
        </p:nvPicPr>
        <p:blipFill>
          <a:blip r:embed="rId2" cstate="print"/>
          <a:srcRect/>
          <a:stretch>
            <a:fillRect/>
          </a:stretch>
        </p:blipFill>
        <p:spPr bwMode="auto">
          <a:xfrm>
            <a:off x="0" y="836712"/>
            <a:ext cx="8820472" cy="4250036"/>
          </a:xfrm>
          <a:prstGeom prst="rect">
            <a:avLst/>
          </a:prstGeom>
          <a:noFill/>
        </p:spPr>
      </p:pic>
      <p:sp>
        <p:nvSpPr>
          <p:cNvPr id="5" name="TextBox 4"/>
          <p:cNvSpPr txBox="1"/>
          <p:nvPr/>
        </p:nvSpPr>
        <p:spPr>
          <a:xfrm>
            <a:off x="0" y="260648"/>
            <a:ext cx="8820472" cy="369332"/>
          </a:xfrm>
          <a:prstGeom prst="rect">
            <a:avLst/>
          </a:prstGeom>
          <a:noFill/>
        </p:spPr>
        <p:txBody>
          <a:bodyPr wrap="square" rtlCol="0">
            <a:spAutoFit/>
          </a:bodyPr>
          <a:lstStyle/>
          <a:p>
            <a:r>
              <a:rPr lang="en-IN" dirty="0"/>
              <a:t>RVOT acceleration time measurement; rapid rise and mid-systolic notching s/o elevated PAP</a:t>
            </a:r>
          </a:p>
        </p:txBody>
      </p:sp>
      <p:sp>
        <p:nvSpPr>
          <p:cNvPr id="6" name="TextBox 5"/>
          <p:cNvSpPr txBox="1"/>
          <p:nvPr/>
        </p:nvSpPr>
        <p:spPr>
          <a:xfrm>
            <a:off x="179512" y="5301208"/>
            <a:ext cx="8280920" cy="1015663"/>
          </a:xfrm>
          <a:prstGeom prst="rect">
            <a:avLst/>
          </a:prstGeom>
          <a:noFill/>
        </p:spPr>
        <p:txBody>
          <a:bodyPr wrap="square" rtlCol="0">
            <a:spAutoFit/>
          </a:bodyPr>
          <a:lstStyle/>
          <a:p>
            <a:r>
              <a:rPr lang="en-IN" sz="2000" dirty="0"/>
              <a:t>Normal PW of RVOT – dome shaped </a:t>
            </a:r>
          </a:p>
          <a:p>
            <a:r>
              <a:rPr lang="en-IN" sz="2000" dirty="0"/>
              <a:t>Pulmonary hypertension- rapid rise to peak  shorter acceleration time; </a:t>
            </a:r>
          </a:p>
          <a:p>
            <a:r>
              <a:rPr lang="en-IN" sz="2000" b="1" dirty="0">
                <a:solidFill>
                  <a:srgbClr val="FF0000"/>
                </a:solidFill>
              </a:rPr>
              <a:t>mid-systolic notching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a:t>Interpretation: RVOT </a:t>
            </a:r>
            <a:r>
              <a:rPr lang="en-IN" baseline="-25000" dirty="0"/>
              <a:t>AT</a:t>
            </a:r>
            <a:r>
              <a:rPr lang="en-IN" dirty="0"/>
              <a:t> :</a:t>
            </a:r>
          </a:p>
          <a:p>
            <a:pPr>
              <a:buNone/>
            </a:pPr>
            <a:endParaRPr lang="en-IN" dirty="0"/>
          </a:p>
          <a:p>
            <a:pPr>
              <a:buNone/>
            </a:pPr>
            <a:endParaRPr lang="en-IN" dirty="0"/>
          </a:p>
        </p:txBody>
      </p:sp>
      <p:sp>
        <p:nvSpPr>
          <p:cNvPr id="4" name="TextBox 3"/>
          <p:cNvSpPr txBox="1"/>
          <p:nvPr/>
        </p:nvSpPr>
        <p:spPr>
          <a:xfrm>
            <a:off x="2051720" y="2420888"/>
            <a:ext cx="4032448" cy="123110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IN" sz="2800" dirty="0"/>
              <a:t>Value  &gt;130 ms  - normal</a:t>
            </a:r>
          </a:p>
          <a:p>
            <a:r>
              <a:rPr lang="en-IN" sz="2800" dirty="0"/>
              <a:t>value  &lt; 100ms –  PH</a:t>
            </a:r>
          </a:p>
          <a:p>
            <a:endParaRPr lang="en-IN" dirty="0"/>
          </a:p>
        </p:txBody>
      </p:sp>
      <p:sp>
        <p:nvSpPr>
          <p:cNvPr id="5" name="TextBox 4"/>
          <p:cNvSpPr txBox="1"/>
          <p:nvPr/>
        </p:nvSpPr>
        <p:spPr>
          <a:xfrm>
            <a:off x="971600" y="4005064"/>
            <a:ext cx="7920880" cy="1298377"/>
          </a:xfrm>
          <a:prstGeom prst="ellipse">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N" dirty="0"/>
              <a:t>MPAP = 90-(0.62 * RVOT </a:t>
            </a:r>
            <a:r>
              <a:rPr lang="en-IN" baseline="-25000" dirty="0"/>
              <a:t>AT</a:t>
            </a:r>
            <a:r>
              <a:rPr lang="en-IN" dirty="0"/>
              <a:t> ), when RVOT </a:t>
            </a:r>
            <a:r>
              <a:rPr lang="en-IN" baseline="-25000" dirty="0"/>
              <a:t>AT</a:t>
            </a:r>
            <a:r>
              <a:rPr lang="en-IN" dirty="0"/>
              <a:t>  &lt; 120ms</a:t>
            </a:r>
          </a:p>
          <a:p>
            <a:endParaRPr lang="en-IN" dirty="0"/>
          </a:p>
          <a:p>
            <a:r>
              <a:rPr lang="en-IN" dirty="0"/>
              <a:t>MPAP = 79- (0.45* RVOT </a:t>
            </a:r>
            <a:r>
              <a:rPr lang="en-IN" baseline="-25000" dirty="0"/>
              <a:t>AT</a:t>
            </a:r>
            <a:r>
              <a:rPr lang="en-IN" dirty="0"/>
              <a:t> ), when RVOT </a:t>
            </a:r>
            <a:r>
              <a:rPr lang="en-IN" baseline="-25000" dirty="0"/>
              <a:t>AT</a:t>
            </a:r>
            <a:r>
              <a:rPr lang="en-IN" dirty="0"/>
              <a:t>  &gt;120ms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idx="12"/>
          </p:nvPr>
        </p:nvSpPr>
        <p:spPr/>
        <p:txBody>
          <a:bodyPr/>
          <a:lstStyle/>
          <a:p>
            <a:fld id="{8C1B69F4-8F1D-4F27-BCB9-51B3673B567B}" type="slidenum">
              <a:rPr lang="en-IN"/>
              <a:pPr/>
              <a:t>6</a:t>
            </a:fld>
            <a:endParaRPr lang="en-IN"/>
          </a:p>
        </p:txBody>
      </p:sp>
      <p:sp>
        <p:nvSpPr>
          <p:cNvPr id="9217" name="Rectangle 1"/>
          <p:cNvSpPr>
            <a:spLocks noGrp="1" noChangeArrowheads="1"/>
          </p:cNvSpPr>
          <p:nvPr>
            <p:ph type="title"/>
          </p:nvPr>
        </p:nvSpPr>
        <p:spPr>
          <a:xfrm>
            <a:off x="428625" y="0"/>
            <a:ext cx="8229600" cy="714375"/>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000" b="1"/>
              <a:t>Natural history  of PAH</a:t>
            </a:r>
          </a:p>
        </p:txBody>
      </p:sp>
      <p:pic>
        <p:nvPicPr>
          <p:cNvPr id="9219" name="Picture 3"/>
          <p:cNvPicPr>
            <a:picLocks noChangeAspect="1" noChangeArrowheads="1"/>
          </p:cNvPicPr>
          <p:nvPr/>
        </p:nvPicPr>
        <p:blipFill>
          <a:blip r:embed="rId3"/>
          <a:srcRect/>
          <a:stretch>
            <a:fillRect/>
          </a:stretch>
        </p:blipFill>
        <p:spPr bwMode="auto">
          <a:xfrm>
            <a:off x="714375" y="1571625"/>
            <a:ext cx="7450138" cy="4643438"/>
          </a:xfrm>
          <a:prstGeom prst="rect">
            <a:avLst/>
          </a:prstGeom>
          <a:noFill/>
          <a:ln w="9360" cap="flat">
            <a:solidFill>
              <a:srgbClr val="000000"/>
            </a:solidFill>
            <a:miter lim="800000"/>
            <a:headEnd/>
            <a:tailEnd/>
          </a:ln>
          <a:effectLst/>
        </p:spPr>
      </p:pic>
      <p:sp>
        <p:nvSpPr>
          <p:cNvPr id="9220" name="Rectangle 4"/>
          <p:cNvSpPr>
            <a:spLocks noChangeArrowheads="1"/>
          </p:cNvSpPr>
          <p:nvPr/>
        </p:nvSpPr>
        <p:spPr bwMode="auto">
          <a:xfrm>
            <a:off x="0" y="642938"/>
            <a:ext cx="9429750" cy="460211"/>
          </a:xfrm>
          <a:prstGeom prst="rect">
            <a:avLst/>
          </a:prstGeom>
          <a:noFill/>
          <a:ln w="9525" cap="flat">
            <a:noFill/>
            <a:round/>
            <a:headEnd/>
            <a:tailEnd/>
          </a:ln>
          <a:effectLst/>
        </p:spPr>
        <p:txBody>
          <a:bodyPr wrap="square"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C00000"/>
                </a:solidFill>
                <a:latin typeface="Calibri" charset="0"/>
                <a:ea typeface="AR PL SungtiL GB" charset="0"/>
                <a:cs typeface="AR PL SungtiL GB" charset="0"/>
              </a:rPr>
              <a:t>Median survival for PAH is 2 to 3 years (NIH registry (1984) ) –PPH(IPAH)</a:t>
            </a:r>
          </a:p>
        </p:txBody>
      </p:sp>
      <p:pic>
        <p:nvPicPr>
          <p:cNvPr id="9221" name="Picture 5"/>
          <p:cNvPicPr>
            <a:picLocks noChangeAspect="1" noChangeArrowheads="1"/>
          </p:cNvPicPr>
          <p:nvPr/>
        </p:nvPicPr>
        <p:blipFill>
          <a:blip r:embed="rId4"/>
          <a:srcRect/>
          <a:stretch>
            <a:fillRect/>
          </a:stretch>
        </p:blipFill>
        <p:spPr bwMode="auto">
          <a:xfrm>
            <a:off x="714375" y="1571625"/>
            <a:ext cx="7500938" cy="4643438"/>
          </a:xfrm>
          <a:prstGeom prst="rect">
            <a:avLst/>
          </a:prstGeom>
          <a:noFill/>
          <a:ln w="9360" cap="flat">
            <a:solidFill>
              <a:srgbClr val="000000"/>
            </a:solidFill>
            <a:miter lim="800000"/>
            <a:headEnd/>
            <a:tailEnd/>
          </a:ln>
          <a:effectLst/>
        </p:spPr>
      </p:pic>
      <p:sp>
        <p:nvSpPr>
          <p:cNvPr id="9222" name="Rectangle 6"/>
          <p:cNvSpPr>
            <a:spLocks noChangeArrowheads="1"/>
          </p:cNvSpPr>
          <p:nvPr/>
        </p:nvSpPr>
        <p:spPr bwMode="auto">
          <a:xfrm>
            <a:off x="71438" y="1109663"/>
            <a:ext cx="9358312" cy="455612"/>
          </a:xfrm>
          <a:prstGeom prst="rect">
            <a:avLst/>
          </a:prstGeom>
          <a:no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C00000"/>
                </a:solidFill>
                <a:latin typeface="Calibri" charset="0"/>
                <a:ea typeface="AR PL SungtiL GB" charset="0"/>
                <a:cs typeface="AR PL SungtiL GB" charset="0"/>
              </a:rPr>
              <a:t>However, the more recent REVEAL registry shows improved survival</a:t>
            </a:r>
          </a:p>
        </p:txBody>
      </p:sp>
      <p:sp>
        <p:nvSpPr>
          <p:cNvPr id="9223" name="Rectangle 7"/>
          <p:cNvSpPr>
            <a:spLocks noChangeArrowheads="1"/>
          </p:cNvSpPr>
          <p:nvPr/>
        </p:nvSpPr>
        <p:spPr bwMode="auto">
          <a:xfrm flipH="1">
            <a:off x="9929850" y="6500834"/>
            <a:ext cx="2786082" cy="1168097"/>
          </a:xfrm>
          <a:prstGeom prst="rect">
            <a:avLst/>
          </a:prstGeom>
          <a:solidFill>
            <a:srgbClr val="FFFF00"/>
          </a:solidFill>
          <a:ln w="9525" cap="flat">
            <a:noFill/>
            <a:round/>
            <a:headEnd/>
            <a:tailEnd/>
          </a:ln>
          <a:effectLst/>
        </p:spPr>
        <p:txBody>
          <a:bodyPr wrap="square"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1400" b="1" i="1" dirty="0">
                <a:solidFill>
                  <a:srgbClr val="000000"/>
                </a:solidFill>
                <a:latin typeface="Calibri" charset="0"/>
                <a:ea typeface="AR PL SungtiL GB" charset="0"/>
                <a:cs typeface="AR PL SungtiL GB" charset="0"/>
              </a:rPr>
              <a:t>M.D. </a:t>
            </a:r>
            <a:r>
              <a:rPr lang="en-IN" sz="1400" b="1" i="1" dirty="0" err="1">
                <a:solidFill>
                  <a:srgbClr val="000000"/>
                </a:solidFill>
                <a:latin typeface="Calibri" charset="0"/>
                <a:ea typeface="AR PL SungtiL GB" charset="0"/>
                <a:cs typeface="AR PL SungtiL GB" charset="0"/>
              </a:rPr>
              <a:t>McGoon</a:t>
            </a:r>
            <a:r>
              <a:rPr lang="en-IN" sz="1400" b="1" i="1" dirty="0">
                <a:solidFill>
                  <a:srgbClr val="000000"/>
                </a:solidFill>
                <a:latin typeface="Calibri" charset="0"/>
                <a:ea typeface="AR PL SungtiL GB" charset="0"/>
                <a:cs typeface="AR PL SungtiL GB" charset="0"/>
              </a:rPr>
              <a:t>* and D.P. </a:t>
            </a:r>
            <a:r>
              <a:rPr lang="en-IN" sz="1400" b="1" i="1" dirty="0" err="1">
                <a:solidFill>
                  <a:srgbClr val="000000"/>
                </a:solidFill>
                <a:latin typeface="Calibri" charset="0"/>
                <a:ea typeface="AR PL SungtiL GB" charset="0"/>
                <a:cs typeface="AR PL SungtiL GB" charset="0"/>
              </a:rPr>
              <a:t>Miller.REVEAL</a:t>
            </a:r>
            <a:r>
              <a:rPr lang="en-IN" sz="1400" b="1" i="1" dirty="0">
                <a:solidFill>
                  <a:srgbClr val="000000"/>
                </a:solidFill>
                <a:latin typeface="Calibri" charset="0"/>
                <a:ea typeface="AR PL SungtiL GB" charset="0"/>
                <a:cs typeface="AR PL SungtiL GB" charset="0"/>
              </a:rPr>
              <a:t>: a contemporary US pulmonary arterial hypertension registry</a:t>
            </a:r>
            <a:r>
              <a:rPr lang="fr-FR" sz="1400" b="1" i="1" dirty="0">
                <a:solidFill>
                  <a:srgbClr val="000000"/>
                </a:solidFill>
                <a:latin typeface="Calibri" charset="0"/>
                <a:ea typeface="AR PL SungtiL GB" charset="0"/>
                <a:cs typeface="AR PL SungtiL GB" charset="0"/>
              </a:rPr>
              <a:t> </a:t>
            </a:r>
            <a:r>
              <a:rPr lang="fr-FR" sz="1400" b="1" i="1" dirty="0" err="1">
                <a:solidFill>
                  <a:srgbClr val="000000"/>
                </a:solidFill>
                <a:latin typeface="Calibri" charset="0"/>
                <a:ea typeface="AR PL SungtiL GB" charset="0"/>
                <a:cs typeface="AR PL SungtiL GB" charset="0"/>
              </a:rPr>
              <a:t>Eur</a:t>
            </a:r>
            <a:r>
              <a:rPr lang="fr-FR" sz="1400" b="1" i="1" dirty="0">
                <a:solidFill>
                  <a:srgbClr val="000000"/>
                </a:solidFill>
                <a:latin typeface="Calibri" charset="0"/>
                <a:ea typeface="AR PL SungtiL GB" charset="0"/>
                <a:cs typeface="AR PL SungtiL GB" charset="0"/>
              </a:rPr>
              <a:t> </a:t>
            </a:r>
            <a:r>
              <a:rPr lang="fr-FR" sz="1400" b="1" i="1" dirty="0" err="1">
                <a:solidFill>
                  <a:srgbClr val="000000"/>
                </a:solidFill>
                <a:latin typeface="Calibri" charset="0"/>
                <a:ea typeface="AR PL SungtiL GB" charset="0"/>
                <a:cs typeface="AR PL SungtiL GB" charset="0"/>
              </a:rPr>
              <a:t>Respir</a:t>
            </a:r>
            <a:r>
              <a:rPr lang="fr-FR" sz="1400" b="1" i="1" dirty="0">
                <a:solidFill>
                  <a:srgbClr val="000000"/>
                </a:solidFill>
                <a:latin typeface="Calibri" charset="0"/>
                <a:ea typeface="AR PL SungtiL GB" charset="0"/>
                <a:cs typeface="AR PL SungtiL GB" charset="0"/>
              </a:rPr>
              <a:t> </a:t>
            </a:r>
            <a:r>
              <a:rPr lang="fr-FR" sz="1400" b="1" i="1" dirty="0" err="1">
                <a:solidFill>
                  <a:srgbClr val="000000"/>
                </a:solidFill>
                <a:latin typeface="Calibri" charset="0"/>
                <a:ea typeface="AR PL SungtiL GB" charset="0"/>
                <a:cs typeface="AR PL SungtiL GB" charset="0"/>
              </a:rPr>
              <a:t>Rev</a:t>
            </a:r>
            <a:r>
              <a:rPr lang="fr-FR" sz="1400" b="1" i="1" dirty="0">
                <a:solidFill>
                  <a:srgbClr val="000000"/>
                </a:solidFill>
                <a:latin typeface="Calibri" charset="0"/>
                <a:ea typeface="AR PL SungtiL GB" charset="0"/>
                <a:cs typeface="AR PL SungtiL GB" charset="0"/>
              </a:rPr>
              <a:t> 2012; 21: 123, 8–18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9222"/>
                                        </p:tgtEl>
                                        <p:attrNameLst>
                                          <p:attrName>style.visibility</p:attrName>
                                        </p:attrNameLst>
                                      </p:cBhvr>
                                      <p:to>
                                        <p:strVal val="visible"/>
                                      </p:to>
                                    </p:set>
                                    <p:animEffect transition="in" filter="checkerboard(across)">
                                      <p:cBhvr additive="repl">
                                        <p:cTn id="7" dur="500"/>
                                        <p:tgtEl>
                                          <p:spTgt spid="9222"/>
                                        </p:tgtEl>
                                      </p:cBhvr>
                                    </p:animEffect>
                                  </p:childTnLst>
                                </p:cTn>
                              </p:par>
                              <p:par>
                                <p:cTn id="8" presetID="5" presetClass="entr" presetSubtype="10" fill="hold" nodeType="withEffect">
                                  <p:stCondLst>
                                    <p:cond delay="0"/>
                                  </p:stCondLst>
                                  <p:childTnLst>
                                    <p:set>
                                      <p:cBhvr additive="repl">
                                        <p:cTn id="9" dur="1" fill="hold">
                                          <p:stCondLst>
                                            <p:cond delay="0"/>
                                          </p:stCondLst>
                                        </p:cTn>
                                        <p:tgtEl>
                                          <p:spTgt spid="9221"/>
                                        </p:tgtEl>
                                        <p:attrNameLst>
                                          <p:attrName>style.visibility</p:attrName>
                                        </p:attrNameLst>
                                      </p:cBhvr>
                                      <p:to>
                                        <p:strVal val="visible"/>
                                      </p:to>
                                    </p:set>
                                    <p:animEffect transition="in" filter="checkerboard(across)">
                                      <p:cBhvr additive="repl">
                                        <p:cTn id="10" dur="500"/>
                                        <p:tgtEl>
                                          <p:spTgt spid="9221"/>
                                        </p:tgtEl>
                                      </p:cBhvr>
                                    </p:animEffect>
                                  </p:childTnLst>
                                </p:cTn>
                              </p:par>
                              <p:par>
                                <p:cTn id="11" presetID="5" presetClass="entr" presetSubtype="10" fill="hold" nodeType="withEffect">
                                  <p:stCondLst>
                                    <p:cond delay="0"/>
                                  </p:stCondLst>
                                  <p:childTnLst>
                                    <p:set>
                                      <p:cBhvr additive="repl">
                                        <p:cTn id="12" dur="1" fill="hold">
                                          <p:stCondLst>
                                            <p:cond delay="0"/>
                                          </p:stCondLst>
                                        </p:cTn>
                                        <p:tgtEl>
                                          <p:spTgt spid="9223"/>
                                        </p:tgtEl>
                                        <p:attrNameLst>
                                          <p:attrName>style.visibility</p:attrName>
                                        </p:attrNameLst>
                                      </p:cBhvr>
                                      <p:to>
                                        <p:strVal val="visible"/>
                                      </p:to>
                                    </p:set>
                                    <p:animEffect transition="in" filter="checkerboard(across)">
                                      <p:cBhvr additive="repl">
                                        <p:cTn id="13"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340768"/>
            <a:ext cx="6525536" cy="3934374"/>
          </a:xfrm>
        </p:spPr>
      </p:pic>
    </p:spTree>
    <p:extLst>
      <p:ext uri="{BB962C8B-B14F-4D97-AF65-F5344CB8AC3E}">
        <p14:creationId xmlns:p14="http://schemas.microsoft.com/office/powerpoint/2010/main" val="20808426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1412"/>
          </a:xfrm>
        </p:spPr>
        <p:txBody>
          <a:bodyPr>
            <a:normAutofit/>
          </a:bodyPr>
          <a:lstStyle/>
          <a:p>
            <a:r>
              <a:rPr lang="en-IN" sz="3100" b="1" dirty="0"/>
              <a:t>Right ventricular </a:t>
            </a:r>
            <a:r>
              <a:rPr lang="en-IN" sz="3100" b="1" dirty="0" err="1"/>
              <a:t>isovolumic</a:t>
            </a:r>
            <a:r>
              <a:rPr lang="en-IN" sz="3100" b="1" dirty="0"/>
              <a:t> relaxation time (</a:t>
            </a:r>
            <a:r>
              <a:rPr lang="en-IN" sz="3100" b="1" baseline="-25000" dirty="0" err="1"/>
              <a:t>r</a:t>
            </a:r>
            <a:r>
              <a:rPr lang="en-IN" sz="3100" b="1" dirty="0" err="1"/>
              <a:t>IVRT</a:t>
            </a:r>
            <a:r>
              <a:rPr lang="en-IN" b="1" dirty="0"/>
              <a:t>)</a:t>
            </a:r>
          </a:p>
        </p:txBody>
      </p:sp>
      <p:sp>
        <p:nvSpPr>
          <p:cNvPr id="3" name="Content Placeholder 2"/>
          <p:cNvSpPr>
            <a:spLocks noGrp="1"/>
          </p:cNvSpPr>
          <p:nvPr>
            <p:ph idx="1"/>
          </p:nvPr>
        </p:nvSpPr>
        <p:spPr>
          <a:xfrm>
            <a:off x="457200" y="1600201"/>
            <a:ext cx="8229600" cy="1540768"/>
          </a:xfrm>
        </p:spPr>
        <p:txBody>
          <a:bodyPr>
            <a:normAutofit fontScale="85000" lnSpcReduction="20000"/>
          </a:bodyPr>
          <a:lstStyle/>
          <a:p>
            <a:r>
              <a:rPr lang="en-IN" dirty="0"/>
              <a:t>TDI deployed at lateral tricuspid annulus</a:t>
            </a:r>
          </a:p>
          <a:p>
            <a:r>
              <a:rPr lang="en-IN" dirty="0"/>
              <a:t>PW </a:t>
            </a:r>
            <a:r>
              <a:rPr lang="en-IN" dirty="0" err="1"/>
              <a:t>doppler</a:t>
            </a:r>
            <a:r>
              <a:rPr lang="en-IN" dirty="0"/>
              <a:t> with a 6mm sample window obtained</a:t>
            </a:r>
          </a:p>
          <a:p>
            <a:r>
              <a:rPr lang="en-IN" baseline="-25000" dirty="0" err="1"/>
              <a:t>r</a:t>
            </a:r>
            <a:r>
              <a:rPr lang="en-IN" dirty="0" err="1"/>
              <a:t>IVRT</a:t>
            </a:r>
            <a:r>
              <a:rPr lang="en-IN" dirty="0"/>
              <a:t> – measured from the offset of S’ wave to onset of E’ wave</a:t>
            </a:r>
          </a:p>
          <a:p>
            <a:endParaRPr lang="en-IN" dirty="0"/>
          </a:p>
        </p:txBody>
      </p:sp>
      <p:pic>
        <p:nvPicPr>
          <p:cNvPr id="4" name="Picture 3" descr="ivrt.PNG"/>
          <p:cNvPicPr>
            <a:picLocks noChangeAspect="1"/>
          </p:cNvPicPr>
          <p:nvPr/>
        </p:nvPicPr>
        <p:blipFill>
          <a:blip r:embed="rId3" cstate="print"/>
          <a:stretch>
            <a:fillRect/>
          </a:stretch>
        </p:blipFill>
        <p:spPr>
          <a:xfrm>
            <a:off x="1187624" y="2996952"/>
            <a:ext cx="7380312" cy="4124901"/>
          </a:xfrm>
          <a:prstGeom prst="rect">
            <a:avLst/>
          </a:prstGeom>
        </p:spPr>
      </p:pic>
      <p:sp>
        <p:nvSpPr>
          <p:cNvPr id="5" name="Left Arrow 4"/>
          <p:cNvSpPr/>
          <p:nvPr/>
        </p:nvSpPr>
        <p:spPr>
          <a:xfrm>
            <a:off x="5220072" y="4293096"/>
            <a:ext cx="432048" cy="576064"/>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Connector 6"/>
          <p:cNvCxnSpPr/>
          <p:nvPr/>
        </p:nvCxnSpPr>
        <p:spPr>
          <a:xfrm>
            <a:off x="5076056" y="4581128"/>
            <a:ext cx="0" cy="1728192"/>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a:off x="5220072" y="4653136"/>
            <a:ext cx="0" cy="1656184"/>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5" name="Content Placeholder 4"/>
          <p:cNvSpPr>
            <a:spLocks noGrp="1"/>
          </p:cNvSpPr>
          <p:nvPr>
            <p:ph idx="1"/>
          </p:nvPr>
        </p:nvSpPr>
        <p:spPr>
          <a:xfrm>
            <a:off x="457200" y="476672"/>
            <a:ext cx="8229600" cy="5649491"/>
          </a:xfrm>
        </p:spPr>
        <p:txBody>
          <a:bodyPr>
            <a:normAutofit/>
          </a:bodyPr>
          <a:lstStyle/>
          <a:p>
            <a:r>
              <a:rPr lang="en-IN" baseline="-25000" dirty="0" err="1"/>
              <a:t>r</a:t>
            </a:r>
            <a:r>
              <a:rPr lang="en-IN" dirty="0" err="1"/>
              <a:t>IVRT</a:t>
            </a:r>
            <a:r>
              <a:rPr lang="en-IN" dirty="0"/>
              <a:t> &gt; 75 ms – reliably predicts pulmonary hypertension</a:t>
            </a:r>
          </a:p>
          <a:p>
            <a:endParaRPr lang="en-IN" dirty="0"/>
          </a:p>
          <a:p>
            <a:r>
              <a:rPr lang="en-IN" baseline="-25000" dirty="0" err="1"/>
              <a:t>r</a:t>
            </a:r>
            <a:r>
              <a:rPr lang="en-IN" dirty="0" err="1"/>
              <a:t>IVRT</a:t>
            </a:r>
            <a:r>
              <a:rPr lang="en-IN" dirty="0"/>
              <a:t>  &lt;40 ms – high negative predictive value for PH</a:t>
            </a:r>
          </a:p>
          <a:p>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b="1" dirty="0"/>
              <a:t>Indirect 2D echo signs in PH</a:t>
            </a:r>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IN" b="1" i="1" dirty="0">
                <a:latin typeface="Arial Narrow" pitchFamily="34" charset="0"/>
              </a:rPr>
              <a:t>RV wall thickness</a:t>
            </a:r>
          </a:p>
          <a:p>
            <a:r>
              <a:rPr lang="en-IN" dirty="0">
                <a:latin typeface="Arial Narrow" pitchFamily="34" charset="0"/>
              </a:rPr>
              <a:t>&gt; 5mm </a:t>
            </a:r>
          </a:p>
          <a:p>
            <a:r>
              <a:rPr lang="en-IN" dirty="0">
                <a:latin typeface="Arial Narrow" pitchFamily="34" charset="0"/>
              </a:rPr>
              <a:t>Measure of RVH, usually secondary to increased RVSP</a:t>
            </a:r>
          </a:p>
          <a:p>
            <a:endParaRPr lang="en-IN" dirty="0">
              <a:latin typeface="Arial Narrow" pitchFamily="34" charset="0"/>
            </a:endParaRPr>
          </a:p>
          <a:p>
            <a:endParaRPr lang="en-IN" dirty="0">
              <a:latin typeface="Arial Narrow" pitchFamily="34" charset="0"/>
            </a:endParaRPr>
          </a:p>
          <a:p>
            <a:r>
              <a:rPr lang="en-IN" dirty="0">
                <a:latin typeface="Arial Narrow" pitchFamily="34" charset="0"/>
              </a:rPr>
              <a:t>Measured at end-diastole</a:t>
            </a:r>
          </a:p>
          <a:p>
            <a:r>
              <a:rPr lang="en-IN" dirty="0">
                <a:latin typeface="Arial Narrow" pitchFamily="34" charset="0"/>
              </a:rPr>
              <a:t>M-mode/ 2D echo</a:t>
            </a:r>
          </a:p>
          <a:p>
            <a:r>
              <a:rPr lang="en-IN" dirty="0">
                <a:latin typeface="Arial Narrow" pitchFamily="34" charset="0"/>
              </a:rPr>
              <a:t>Subcostal window- at the level of tip of anterior tricuspid leaflet</a:t>
            </a:r>
          </a:p>
          <a:p>
            <a:r>
              <a:rPr lang="en-IN" dirty="0">
                <a:latin typeface="Arial Narrow" pitchFamily="34" charset="0"/>
              </a:rPr>
              <a:t>Left parasternal window</a:t>
            </a:r>
          </a:p>
          <a:p>
            <a:r>
              <a:rPr lang="en-IN" dirty="0">
                <a:latin typeface="Arial Narrow" pitchFamily="34" charset="0"/>
              </a:rPr>
              <a:t>Exclude </a:t>
            </a:r>
            <a:r>
              <a:rPr lang="en-IN" dirty="0" err="1">
                <a:latin typeface="Arial Narrow" pitchFamily="34" charset="0"/>
              </a:rPr>
              <a:t>trabeculation</a:t>
            </a:r>
            <a:r>
              <a:rPr lang="en-IN" dirty="0">
                <a:latin typeface="Arial Narrow" pitchFamily="34" charset="0"/>
              </a:rPr>
              <a:t>, papillary muscle and </a:t>
            </a:r>
            <a:r>
              <a:rPr lang="en-IN" dirty="0" err="1">
                <a:latin typeface="Arial Narrow" pitchFamily="34" charset="0"/>
              </a:rPr>
              <a:t>epicardial</a:t>
            </a:r>
            <a:r>
              <a:rPr lang="en-IN" dirty="0">
                <a:latin typeface="Arial Narrow" pitchFamily="34" charset="0"/>
              </a:rPr>
              <a:t> fat </a:t>
            </a:r>
          </a:p>
          <a:p>
            <a:pPr marL="0" indent="0">
              <a:buNone/>
            </a:pPr>
            <a:endParaRPr lang="en-IN" dirty="0">
              <a:latin typeface="Arial Narrow"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60648"/>
            <a:ext cx="8229600" cy="5865515"/>
          </a:xfrm>
        </p:spPr>
        <p:txBody>
          <a:bodyPr/>
          <a:lstStyle/>
          <a:p>
            <a:pPr marL="0" indent="0">
              <a:buNone/>
            </a:pPr>
            <a:r>
              <a:rPr lang="en-US" dirty="0"/>
              <a:t>2. </a:t>
            </a:r>
            <a:r>
              <a:rPr lang="en-US" b="1" i="1" dirty="0"/>
              <a:t>RV dilation </a:t>
            </a:r>
            <a:r>
              <a:rPr lang="en-US" dirty="0"/>
              <a:t>:</a:t>
            </a:r>
          </a:p>
        </p:txBody>
      </p:sp>
      <p:graphicFrame>
        <p:nvGraphicFramePr>
          <p:cNvPr id="4" name="Table 3"/>
          <p:cNvGraphicFramePr>
            <a:graphicFrameLocks noGrp="1"/>
          </p:cNvGraphicFramePr>
          <p:nvPr>
            <p:extLst>
              <p:ext uri="{D42A27DB-BD31-4B8C-83A1-F6EECF244321}">
                <p14:modId xmlns:p14="http://schemas.microsoft.com/office/powerpoint/2010/main" val="311301239"/>
              </p:ext>
            </p:extLst>
          </p:nvPr>
        </p:nvGraphicFramePr>
        <p:xfrm>
          <a:off x="2915816" y="836712"/>
          <a:ext cx="3744416" cy="1872208"/>
        </p:xfrm>
        <a:graphic>
          <a:graphicData uri="http://schemas.openxmlformats.org/drawingml/2006/table">
            <a:tbl>
              <a:tblPr firstRow="1" bandRow="1">
                <a:tableStyleId>{7E9639D4-E3E2-4D34-9284-5A2195B3D0D7}</a:tableStyleId>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414046">
                <a:tc>
                  <a:txBody>
                    <a:bodyPr/>
                    <a:lstStyle/>
                    <a:p>
                      <a:r>
                        <a:rPr lang="en-US" dirty="0"/>
                        <a:t>level</a:t>
                      </a:r>
                    </a:p>
                  </a:txBody>
                  <a:tcPr/>
                </a:tc>
                <a:tc>
                  <a:txBody>
                    <a:bodyPr/>
                    <a:lstStyle/>
                    <a:p>
                      <a:r>
                        <a:rPr lang="en-US" dirty="0"/>
                        <a:t>Diameter</a:t>
                      </a:r>
                    </a:p>
                  </a:txBody>
                  <a:tcPr/>
                </a:tc>
                <a:extLst>
                  <a:ext uri="{0D108BD9-81ED-4DB2-BD59-A6C34878D82A}">
                    <a16:rowId xmlns:a16="http://schemas.microsoft.com/office/drawing/2014/main" val="10000"/>
                  </a:ext>
                </a:extLst>
              </a:tr>
              <a:tr h="486054">
                <a:tc>
                  <a:txBody>
                    <a:bodyPr/>
                    <a:lstStyle/>
                    <a:p>
                      <a:r>
                        <a:rPr lang="en-US" dirty="0"/>
                        <a:t>Base </a:t>
                      </a:r>
                    </a:p>
                  </a:txBody>
                  <a:tcPr/>
                </a:tc>
                <a:tc>
                  <a:txBody>
                    <a:bodyPr/>
                    <a:lstStyle/>
                    <a:p>
                      <a:r>
                        <a:rPr lang="en-US" dirty="0"/>
                        <a:t>&gt;42 mm</a:t>
                      </a:r>
                    </a:p>
                  </a:txBody>
                  <a:tcPr/>
                </a:tc>
                <a:extLst>
                  <a:ext uri="{0D108BD9-81ED-4DB2-BD59-A6C34878D82A}">
                    <a16:rowId xmlns:a16="http://schemas.microsoft.com/office/drawing/2014/main" val="10001"/>
                  </a:ext>
                </a:extLst>
              </a:tr>
              <a:tr h="486054">
                <a:tc>
                  <a:txBody>
                    <a:bodyPr/>
                    <a:lstStyle/>
                    <a:p>
                      <a:r>
                        <a:rPr lang="en-US" dirty="0"/>
                        <a:t>Mid level</a:t>
                      </a:r>
                    </a:p>
                  </a:txBody>
                  <a:tcPr/>
                </a:tc>
                <a:tc>
                  <a:txBody>
                    <a:bodyPr/>
                    <a:lstStyle/>
                    <a:p>
                      <a:r>
                        <a:rPr lang="en-US" dirty="0"/>
                        <a:t>&gt;35mm</a:t>
                      </a:r>
                    </a:p>
                  </a:txBody>
                  <a:tcPr/>
                </a:tc>
                <a:extLst>
                  <a:ext uri="{0D108BD9-81ED-4DB2-BD59-A6C34878D82A}">
                    <a16:rowId xmlns:a16="http://schemas.microsoft.com/office/drawing/2014/main" val="10002"/>
                  </a:ext>
                </a:extLst>
              </a:tr>
              <a:tr h="486054">
                <a:tc>
                  <a:txBody>
                    <a:bodyPr/>
                    <a:lstStyle/>
                    <a:p>
                      <a:r>
                        <a:rPr lang="en-US" dirty="0"/>
                        <a:t>Longitudinal</a:t>
                      </a:r>
                    </a:p>
                  </a:txBody>
                  <a:tcPr/>
                </a:tc>
                <a:tc>
                  <a:txBody>
                    <a:bodyPr/>
                    <a:lstStyle/>
                    <a:p>
                      <a:r>
                        <a:rPr lang="en-US" dirty="0"/>
                        <a:t>&gt;86mm</a:t>
                      </a:r>
                    </a:p>
                  </a:txBody>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40" y="2924944"/>
            <a:ext cx="8002117" cy="3677163"/>
          </a:xfrm>
          <a:prstGeom prst="rect">
            <a:avLst/>
          </a:prstGeom>
        </p:spPr>
      </p:pic>
      <p:sp>
        <p:nvSpPr>
          <p:cNvPr id="6" name="TextBox 5"/>
          <p:cNvSpPr txBox="1"/>
          <p:nvPr/>
        </p:nvSpPr>
        <p:spPr>
          <a:xfrm>
            <a:off x="7092280" y="1988840"/>
            <a:ext cx="1800200" cy="923330"/>
          </a:xfrm>
          <a:prstGeom prst="rect">
            <a:avLst/>
          </a:prstGeom>
          <a:noFill/>
        </p:spPr>
        <p:txBody>
          <a:bodyPr wrap="square" rtlCol="0">
            <a:spAutoFit/>
          </a:bodyPr>
          <a:lstStyle/>
          <a:p>
            <a:r>
              <a:rPr lang="en-US" dirty="0"/>
              <a:t>RV focused apical 4 chamber view</a:t>
            </a:r>
          </a:p>
        </p:txBody>
      </p:sp>
    </p:spTree>
    <p:extLst>
      <p:ext uri="{BB962C8B-B14F-4D97-AF65-F5344CB8AC3E}">
        <p14:creationId xmlns:p14="http://schemas.microsoft.com/office/powerpoint/2010/main" val="32480316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6624736"/>
          </a:xfrm>
        </p:spPr>
        <p:txBody>
          <a:bodyPr>
            <a:normAutofit fontScale="85000" lnSpcReduction="20000"/>
          </a:bodyPr>
          <a:lstStyle/>
          <a:p>
            <a:pPr marL="0" indent="0">
              <a:buNone/>
            </a:pPr>
            <a:r>
              <a:rPr lang="en-US" dirty="0"/>
              <a:t>3. </a:t>
            </a:r>
            <a:r>
              <a:rPr lang="en-US" b="1" i="1" dirty="0">
                <a:latin typeface="Arial Narrow" pitchFamily="34" charset="0"/>
              </a:rPr>
              <a:t>RVOT dilation</a:t>
            </a:r>
          </a:p>
          <a:p>
            <a:r>
              <a:rPr lang="en-US" dirty="0">
                <a:latin typeface="Arial Narrow" pitchFamily="34" charset="0"/>
              </a:rPr>
              <a:t>Best viewed from the left parasternal and subcostal view.</a:t>
            </a:r>
          </a:p>
          <a:p>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a:p>
            <a:r>
              <a:rPr lang="en-US" dirty="0">
                <a:latin typeface="Arial Narrow" pitchFamily="34" charset="0"/>
              </a:rPr>
              <a:t>RVOT distal diameter, just below pulmonary valve- </a:t>
            </a:r>
            <a:r>
              <a:rPr lang="en-US" dirty="0">
                <a:solidFill>
                  <a:srgbClr val="FF0000"/>
                </a:solidFill>
                <a:latin typeface="Arial Narrow" pitchFamily="34" charset="0"/>
              </a:rPr>
              <a:t>most reproducible</a:t>
            </a:r>
          </a:p>
          <a:p>
            <a:r>
              <a:rPr lang="en-US" dirty="0">
                <a:latin typeface="Arial Narrow" pitchFamily="34" charset="0"/>
              </a:rPr>
              <a:t>PSAX- distal RVOT diameter </a:t>
            </a:r>
            <a:r>
              <a:rPr lang="en-US" dirty="0">
                <a:solidFill>
                  <a:srgbClr val="FF0000"/>
                </a:solidFill>
                <a:latin typeface="Arial Narrow" pitchFamily="34" charset="0"/>
              </a:rPr>
              <a:t>&gt;27mm is RVOT dilation</a:t>
            </a:r>
          </a:p>
          <a:p>
            <a:r>
              <a:rPr lang="en-US" dirty="0">
                <a:latin typeface="Arial Narrow" pitchFamily="34" charset="0"/>
              </a:rPr>
              <a:t>Pitfalls: -oblique imaging – under/overestimate the size</a:t>
            </a:r>
          </a:p>
          <a:p>
            <a:pPr marL="0" indent="0">
              <a:buNone/>
            </a:pPr>
            <a:r>
              <a:rPr lang="en-US" dirty="0">
                <a:latin typeface="Arial Narrow" pitchFamily="34" charset="0"/>
              </a:rPr>
              <a:t>	      -cant be used in those with chest and spine 	  	       	       deformity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1" y="1124744"/>
            <a:ext cx="9144000" cy="2867457"/>
          </a:xfrm>
          <a:prstGeom prst="rect">
            <a:avLst/>
          </a:prstGeom>
        </p:spPr>
      </p:pic>
    </p:spTree>
    <p:extLst>
      <p:ext uri="{BB962C8B-B14F-4D97-AF65-F5344CB8AC3E}">
        <p14:creationId xmlns:p14="http://schemas.microsoft.com/office/powerpoint/2010/main" val="5931506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5220072" cy="5577483"/>
          </a:xfrm>
        </p:spPr>
        <p:txBody>
          <a:bodyPr>
            <a:normAutofit/>
          </a:bodyPr>
          <a:lstStyle/>
          <a:p>
            <a:pPr marL="0" indent="0">
              <a:buNone/>
            </a:pPr>
            <a:r>
              <a:rPr lang="en-US" dirty="0"/>
              <a:t>4</a:t>
            </a:r>
            <a:r>
              <a:rPr lang="en-US" dirty="0">
                <a:latin typeface="Arial Narrow" pitchFamily="34" charset="0"/>
              </a:rPr>
              <a:t>. </a:t>
            </a:r>
            <a:r>
              <a:rPr lang="en-US" b="1" i="1" dirty="0">
                <a:latin typeface="Arial Narrow" pitchFamily="34" charset="0"/>
              </a:rPr>
              <a:t>RA dilation</a:t>
            </a:r>
          </a:p>
          <a:p>
            <a:pPr>
              <a:buFontTx/>
              <a:buChar char="-"/>
            </a:pPr>
            <a:r>
              <a:rPr lang="en-US" dirty="0">
                <a:latin typeface="Arial Narrow" pitchFamily="34" charset="0"/>
              </a:rPr>
              <a:t>Estimated from A4C</a:t>
            </a:r>
          </a:p>
          <a:p>
            <a:pPr>
              <a:buFontTx/>
              <a:buChar char="-"/>
            </a:pPr>
            <a:r>
              <a:rPr lang="en-US" dirty="0">
                <a:latin typeface="Arial Narrow" pitchFamily="34" charset="0"/>
              </a:rPr>
              <a:t>upper limit for:</a:t>
            </a:r>
          </a:p>
          <a:p>
            <a:pPr marL="0" indent="0">
              <a:buNone/>
            </a:pPr>
            <a:r>
              <a:rPr lang="en-US" dirty="0">
                <a:latin typeface="Arial Narrow" pitchFamily="34" charset="0"/>
              </a:rPr>
              <a:t>Major axis dimension-53mm</a:t>
            </a:r>
          </a:p>
          <a:p>
            <a:pPr marL="0" indent="0">
              <a:buNone/>
            </a:pPr>
            <a:r>
              <a:rPr lang="en-US" dirty="0">
                <a:latin typeface="Arial Narrow" pitchFamily="34" charset="0"/>
              </a:rPr>
              <a:t>Minor axis dimension- 44mm</a:t>
            </a:r>
          </a:p>
          <a:p>
            <a:pPr marL="0" indent="0">
              <a:buNone/>
            </a:pPr>
            <a:r>
              <a:rPr lang="en-US" dirty="0">
                <a:latin typeface="Arial Narrow" pitchFamily="34" charset="0"/>
              </a:rPr>
              <a:t>- RA area (end- ventricular systole)  18 cm</a:t>
            </a:r>
            <a:r>
              <a:rPr lang="en-US" baseline="30000" dirty="0">
                <a:latin typeface="Arial Narrow" pitchFamily="34" charset="0"/>
              </a:rPr>
              <a:t>2</a:t>
            </a:r>
            <a:r>
              <a:rPr lang="en-US" dirty="0">
                <a:latin typeface="Arial Narrow"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256" y="692696"/>
            <a:ext cx="4457201" cy="5220429"/>
          </a:xfrm>
          <a:prstGeom prst="rect">
            <a:avLst/>
          </a:prstGeom>
        </p:spPr>
      </p:pic>
    </p:spTree>
    <p:extLst>
      <p:ext uri="{BB962C8B-B14F-4D97-AF65-F5344CB8AC3E}">
        <p14:creationId xmlns:p14="http://schemas.microsoft.com/office/powerpoint/2010/main" val="860680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54" y="3140968"/>
            <a:ext cx="4774812" cy="371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140967"/>
            <a:ext cx="4464496" cy="3714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043608" y="2629463"/>
            <a:ext cx="259228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PRESSURE OVERLOAD</a:t>
            </a:r>
          </a:p>
        </p:txBody>
      </p:sp>
      <p:sp>
        <p:nvSpPr>
          <p:cNvPr id="7" name="TextBox 6"/>
          <p:cNvSpPr txBox="1"/>
          <p:nvPr/>
        </p:nvSpPr>
        <p:spPr>
          <a:xfrm>
            <a:off x="5652120" y="2629463"/>
            <a:ext cx="302433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VOLUME OVERLOAD</a:t>
            </a:r>
          </a:p>
        </p:txBody>
      </p:sp>
      <p:sp>
        <p:nvSpPr>
          <p:cNvPr id="8" name="TextBox 7"/>
          <p:cNvSpPr txBox="1"/>
          <p:nvPr/>
        </p:nvSpPr>
        <p:spPr>
          <a:xfrm>
            <a:off x="107504" y="260648"/>
            <a:ext cx="9036496" cy="2492990"/>
          </a:xfrm>
          <a:prstGeom prst="rect">
            <a:avLst/>
          </a:prstGeom>
          <a:noFill/>
        </p:spPr>
        <p:txBody>
          <a:bodyPr wrap="square" rtlCol="0">
            <a:spAutoFit/>
          </a:bodyPr>
          <a:lstStyle/>
          <a:p>
            <a:endParaRPr lang="en-IN" sz="2400" dirty="0">
              <a:solidFill>
                <a:schemeClr val="tx2"/>
              </a:solidFill>
              <a:latin typeface="Arial Narrow" pitchFamily="34" charset="0"/>
            </a:endParaRPr>
          </a:p>
          <a:p>
            <a:r>
              <a:rPr lang="en-IN" sz="2400" dirty="0">
                <a:solidFill>
                  <a:schemeClr val="tx2"/>
                </a:solidFill>
                <a:latin typeface="Arial Narrow" pitchFamily="34" charset="0"/>
              </a:rPr>
              <a:t>5. LV eccentricity index: </a:t>
            </a:r>
            <a:r>
              <a:rPr lang="en-IN" sz="2400" dirty="0">
                <a:latin typeface="Arial Narrow" pitchFamily="34" charset="0"/>
              </a:rPr>
              <a:t> </a:t>
            </a:r>
          </a:p>
          <a:p>
            <a:r>
              <a:rPr lang="en-IN" sz="2400" dirty="0">
                <a:latin typeface="Arial Narrow" pitchFamily="34" charset="0"/>
              </a:rPr>
              <a:t>the degree of distortion of the LV and IVS arising due to increased pressure in the RV during diastole and systole ; can be quantified using a short-axis view at the level of left ventricular papillary muscles. </a:t>
            </a:r>
          </a:p>
          <a:p>
            <a:endParaRPr lang="en-IN" dirty="0"/>
          </a:p>
          <a:p>
            <a:endParaRPr lang="en-US" dirty="0"/>
          </a:p>
        </p:txBody>
      </p:sp>
    </p:spTree>
    <p:extLst>
      <p:ext uri="{BB962C8B-B14F-4D97-AF65-F5344CB8AC3E}">
        <p14:creationId xmlns:p14="http://schemas.microsoft.com/office/powerpoint/2010/main" val="923137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229600" cy="4525963"/>
          </a:xfrm>
        </p:spPr>
        <p:txBody>
          <a:bodyPr>
            <a:normAutofit/>
          </a:bodyPr>
          <a:lstStyle/>
          <a:p>
            <a:pPr>
              <a:buNone/>
            </a:pPr>
            <a:endParaRPr lang="en-IN" sz="2800" dirty="0"/>
          </a:p>
          <a:p>
            <a:pPr>
              <a:buNone/>
            </a:pPr>
            <a:endParaRPr lang="en-IN" sz="2800" dirty="0"/>
          </a:p>
          <a:p>
            <a:pPr>
              <a:buNone/>
            </a:pPr>
            <a:r>
              <a:rPr lang="en-IN" sz="2800" dirty="0"/>
              <a:t>LV eccentricity index </a:t>
            </a:r>
          </a:p>
          <a:p>
            <a:pPr marL="0" indent="0">
              <a:buNone/>
            </a:pPr>
            <a:endParaRPr lang="en-IN" sz="2800" dirty="0"/>
          </a:p>
        </p:txBody>
      </p:sp>
      <p:pic>
        <p:nvPicPr>
          <p:cNvPr id="4" name="Picture 3" descr="lv.PNG"/>
          <p:cNvPicPr>
            <a:picLocks noChangeAspect="1"/>
          </p:cNvPicPr>
          <p:nvPr/>
        </p:nvPicPr>
        <p:blipFill>
          <a:blip r:embed="rId2" cstate="print"/>
          <a:stretch>
            <a:fillRect/>
          </a:stretch>
        </p:blipFill>
        <p:spPr>
          <a:xfrm>
            <a:off x="683568" y="3212976"/>
            <a:ext cx="7560840" cy="2996952"/>
          </a:xfrm>
          <a:prstGeom prst="rect">
            <a:avLst/>
          </a:prstGeom>
        </p:spPr>
      </p:pic>
      <p:sp>
        <p:nvSpPr>
          <p:cNvPr id="5" name="TextBox 4"/>
          <p:cNvSpPr txBox="1"/>
          <p:nvPr/>
        </p:nvSpPr>
        <p:spPr>
          <a:xfrm>
            <a:off x="386227" y="1492387"/>
            <a:ext cx="828092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itchFamily="2" charset="2"/>
              <a:buChar char="ü"/>
            </a:pPr>
            <a:r>
              <a:rPr lang="en-US" sz="2800" dirty="0">
                <a:latin typeface="Arial Narrow" pitchFamily="34" charset="0"/>
              </a:rPr>
              <a:t>Ratio between the LV </a:t>
            </a:r>
            <a:r>
              <a:rPr lang="en-US" sz="2800" dirty="0" err="1">
                <a:latin typeface="Arial Narrow" pitchFamily="34" charset="0"/>
              </a:rPr>
              <a:t>anteroposterior</a:t>
            </a:r>
            <a:r>
              <a:rPr lang="en-US" sz="2800" dirty="0">
                <a:latin typeface="Arial Narrow" pitchFamily="34" charset="0"/>
              </a:rPr>
              <a:t> dimension(D2) and the </a:t>
            </a:r>
            <a:r>
              <a:rPr lang="en-US" sz="2800" dirty="0" err="1">
                <a:latin typeface="Arial Narrow" pitchFamily="34" charset="0"/>
              </a:rPr>
              <a:t>septolateral</a:t>
            </a:r>
            <a:r>
              <a:rPr lang="en-US" sz="2800" dirty="0">
                <a:latin typeface="Arial Narrow" pitchFamily="34" charset="0"/>
              </a:rPr>
              <a:t> dimension(D1)</a:t>
            </a:r>
          </a:p>
          <a:p>
            <a:pPr marL="285750" indent="-285750">
              <a:buFont typeface="Wingdings" pitchFamily="2" charset="2"/>
              <a:buChar char="ü"/>
            </a:pPr>
            <a:r>
              <a:rPr lang="en-US" sz="2800" dirty="0">
                <a:latin typeface="Arial Narrow" pitchFamily="34" charset="0"/>
              </a:rPr>
              <a:t>Ratio &gt;1.0 suggest RV overload</a:t>
            </a:r>
          </a:p>
        </p:txBody>
      </p:sp>
    </p:spTree>
    <p:extLst>
      <p:ext uri="{BB962C8B-B14F-4D97-AF65-F5344CB8AC3E}">
        <p14:creationId xmlns:p14="http://schemas.microsoft.com/office/powerpoint/2010/main" val="4263469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3284984"/>
            <a:ext cx="8229600" cy="3456384"/>
          </a:xfrm>
        </p:spPr>
        <p:txBody>
          <a:bodyPr>
            <a:normAutofit fontScale="85000" lnSpcReduction="10000"/>
          </a:bodyPr>
          <a:lstStyle/>
          <a:p>
            <a:r>
              <a:rPr lang="en-IN" b="1" i="1" dirty="0">
                <a:latin typeface="Arial Narrow" pitchFamily="34" charset="0"/>
              </a:rPr>
              <a:t>RV functional assessment - RV fractional area change</a:t>
            </a:r>
            <a:r>
              <a:rPr lang="en-IN" dirty="0">
                <a:latin typeface="Arial Narrow" pitchFamily="34" charset="0"/>
              </a:rPr>
              <a:t>: </a:t>
            </a:r>
          </a:p>
          <a:p>
            <a:pPr marL="0" indent="0">
              <a:buNone/>
            </a:pPr>
            <a:endParaRPr lang="en-IN" dirty="0">
              <a:latin typeface="Arial Narrow" pitchFamily="34" charset="0"/>
            </a:endParaRPr>
          </a:p>
          <a:p>
            <a:pPr>
              <a:buNone/>
            </a:pPr>
            <a:r>
              <a:rPr lang="en-IN" dirty="0">
                <a:latin typeface="Arial Narrow" pitchFamily="34" charset="0"/>
              </a:rPr>
              <a:t>( end-diastolic area - end-systolic area/ end-diastolic area) *100</a:t>
            </a:r>
          </a:p>
          <a:p>
            <a:pPr>
              <a:buNone/>
            </a:pPr>
            <a:r>
              <a:rPr lang="en-IN" dirty="0">
                <a:latin typeface="Arial Narrow" pitchFamily="34" charset="0"/>
              </a:rPr>
              <a:t>- Measure of RV systolic function</a:t>
            </a:r>
          </a:p>
          <a:p>
            <a:pPr>
              <a:buNone/>
            </a:pPr>
            <a:r>
              <a:rPr lang="en-IN" dirty="0">
                <a:latin typeface="Arial Narrow" pitchFamily="34" charset="0"/>
              </a:rPr>
              <a:t>- Correlate with RV EF by MRI</a:t>
            </a:r>
          </a:p>
          <a:p>
            <a:pPr>
              <a:buNone/>
            </a:pPr>
            <a:r>
              <a:rPr lang="en-IN" dirty="0">
                <a:latin typeface="Arial Narrow" pitchFamily="34" charset="0"/>
              </a:rPr>
              <a:t>- Limited by </a:t>
            </a:r>
            <a:r>
              <a:rPr lang="en-IN" dirty="0" err="1">
                <a:latin typeface="Arial Narrow" pitchFamily="34" charset="0"/>
              </a:rPr>
              <a:t>endocardial</a:t>
            </a:r>
            <a:r>
              <a:rPr lang="en-IN" dirty="0">
                <a:latin typeface="Arial Narrow" pitchFamily="34" charset="0"/>
              </a:rPr>
              <a:t> definition of RV</a:t>
            </a:r>
          </a:p>
          <a:p>
            <a:pPr>
              <a:buNone/>
            </a:pPr>
            <a:r>
              <a:rPr lang="en-IN" dirty="0">
                <a:latin typeface="Arial Narrow" pitchFamily="34" charset="0"/>
              </a:rPr>
              <a:t>- Lower reference value- 35%</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 y="260648"/>
            <a:ext cx="916305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46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11807B53-038D-4300-A07A-1956375D324D}" type="slidenum">
              <a:rPr lang="en-IN"/>
              <a:pPr/>
              <a:t>7</a:t>
            </a:fld>
            <a:endParaRPr lang="en-IN"/>
          </a:p>
        </p:txBody>
      </p:sp>
      <p:sp>
        <p:nvSpPr>
          <p:cNvPr id="10241"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solidFill>
                  <a:srgbClr val="0070C0"/>
                </a:solidFill>
              </a:rPr>
              <a:t>ESTABLISHING THE CLINICAL DIAGNOSIS</a:t>
            </a:r>
          </a:p>
        </p:txBody>
      </p:sp>
      <p:sp>
        <p:nvSpPr>
          <p:cNvPr id="10242" name="Text Box 2"/>
          <p:cNvSpPr txBox="1">
            <a:spLocks noChangeArrowheads="1"/>
          </p:cNvSpPr>
          <p:nvPr/>
        </p:nvSpPr>
        <p:spPr bwMode="auto">
          <a:xfrm>
            <a:off x="0" y="1600200"/>
            <a:ext cx="9144000" cy="5257800"/>
          </a:xfrm>
          <a:prstGeom prst="rect">
            <a:avLst/>
          </a:prstGeom>
          <a:noFill/>
          <a:ln w="9525" cap="flat">
            <a:noFill/>
            <a:round/>
            <a:headEnd/>
            <a:tailEnd/>
          </a:ln>
          <a:effectLst/>
        </p:spPr>
        <p:txBody>
          <a:bodyPr/>
          <a:lstStyle/>
          <a:p>
            <a:pPr marL="342900" indent="-342900" hangingPunct="1">
              <a:lnSpc>
                <a:spcPct val="100000"/>
              </a:lnSpc>
              <a:spcBef>
                <a:spcPts val="72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600" b="1" u="sng" dirty="0">
                <a:solidFill>
                  <a:srgbClr val="000000"/>
                </a:solidFill>
                <a:latin typeface="Calibri" charset="0"/>
                <a:ea typeface="AR PL SungtiL GB" charset="0"/>
                <a:cs typeface="AR PL SungtiL GB" charset="0"/>
              </a:rPr>
              <a:t>History:</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b="1" u="sng"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p:txBody>
      </p:sp>
      <p:pic>
        <p:nvPicPr>
          <p:cNvPr id="10244" name="Picture 4" descr="C:\Users\user\Desktop\Phtn2\1.jpg"/>
          <p:cNvPicPr>
            <a:picLocks noChangeAspect="1" noChangeArrowheads="1"/>
          </p:cNvPicPr>
          <p:nvPr/>
        </p:nvPicPr>
        <p:blipFill>
          <a:blip r:embed="rId3"/>
          <a:srcRect/>
          <a:stretch>
            <a:fillRect/>
          </a:stretch>
        </p:blipFill>
        <p:spPr bwMode="auto">
          <a:xfrm>
            <a:off x="-1" y="1428736"/>
            <a:ext cx="9144001" cy="5572164"/>
          </a:xfrm>
          <a:prstGeom prst="rect">
            <a:avLst/>
          </a:prstGeom>
          <a:noFill/>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a:t> TEI INDEX and TR measured PASP</a:t>
            </a:r>
          </a:p>
        </p:txBody>
      </p:sp>
      <p:sp>
        <p:nvSpPr>
          <p:cNvPr id="3" name="Content Placeholder 2"/>
          <p:cNvSpPr>
            <a:spLocks noGrp="1"/>
          </p:cNvSpPr>
          <p:nvPr>
            <p:ph idx="1"/>
          </p:nvPr>
        </p:nvSpPr>
        <p:spPr/>
        <p:txBody>
          <a:bodyPr>
            <a:normAutofit lnSpcReduction="10000"/>
          </a:bodyPr>
          <a:lstStyle/>
          <a:p>
            <a:r>
              <a:rPr lang="en-IN" dirty="0" err="1"/>
              <a:t>Tei</a:t>
            </a:r>
            <a:r>
              <a:rPr lang="en-IN" dirty="0"/>
              <a:t> index / RIMP/MPI– </a:t>
            </a:r>
            <a:r>
              <a:rPr lang="en-IN" dirty="0" err="1"/>
              <a:t>doppler</a:t>
            </a:r>
            <a:r>
              <a:rPr lang="en-IN" dirty="0"/>
              <a:t> derived marker of both systolic and diastolic ventricular function</a:t>
            </a:r>
          </a:p>
          <a:p>
            <a:endParaRPr lang="en-IN" dirty="0"/>
          </a:p>
          <a:p>
            <a:r>
              <a:rPr lang="en-IN" dirty="0"/>
              <a:t>Method: A4C , TDI is deployed on RV free wall and pulse wave </a:t>
            </a:r>
            <a:r>
              <a:rPr lang="en-IN" dirty="0" err="1"/>
              <a:t>doppler</a:t>
            </a:r>
            <a:r>
              <a:rPr lang="en-IN" dirty="0"/>
              <a:t> is obtained approx 1cm from tricuspid annulus</a:t>
            </a:r>
          </a:p>
          <a:p>
            <a:endParaRPr lang="en-IN" dirty="0"/>
          </a:p>
          <a:p>
            <a:r>
              <a:rPr lang="en-IN" dirty="0" err="1"/>
              <a:t>Tei</a:t>
            </a:r>
            <a:r>
              <a:rPr lang="en-IN" dirty="0"/>
              <a:t> index = IVRT + IVCT/ET</a:t>
            </a:r>
          </a:p>
          <a:p>
            <a:pPr marL="1828800" lvl="4" indent="0">
              <a:buNone/>
            </a:pPr>
            <a:r>
              <a:rPr lang="en-IN" sz="3500" dirty="0"/>
              <a:t>= TCO-ET/ET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0301" y="4005064"/>
            <a:ext cx="2736304" cy="3201219"/>
          </a:xfrm>
        </p:spPr>
        <p:txBody>
          <a:bodyPr>
            <a:normAutofit/>
          </a:bodyPr>
          <a:lstStyle/>
          <a:p>
            <a:pPr marL="0" indent="0">
              <a:buNone/>
            </a:pPr>
            <a:r>
              <a:rPr lang="en-IN" dirty="0"/>
              <a:t>    </a:t>
            </a:r>
            <a:r>
              <a:rPr lang="en-IN" dirty="0" err="1"/>
              <a:t>Tei</a:t>
            </a:r>
            <a:r>
              <a:rPr lang="en-IN" dirty="0"/>
              <a:t> index </a:t>
            </a:r>
          </a:p>
          <a:p>
            <a:r>
              <a:rPr lang="en-IN" dirty="0"/>
              <a:t>&gt;0.4 by PWD</a:t>
            </a:r>
          </a:p>
          <a:p>
            <a:r>
              <a:rPr lang="en-IN" dirty="0"/>
              <a:t> &gt;0.55 by DTI</a:t>
            </a:r>
          </a:p>
        </p:txBody>
      </p:sp>
      <p:pic>
        <p:nvPicPr>
          <p:cNvPr id="68610" name="Picture 2" descr="Related image"/>
          <p:cNvPicPr>
            <a:picLocks noChangeAspect="1" noChangeArrowheads="1"/>
          </p:cNvPicPr>
          <p:nvPr/>
        </p:nvPicPr>
        <p:blipFill>
          <a:blip r:embed="rId3" cstate="print"/>
          <a:srcRect/>
          <a:stretch>
            <a:fillRect/>
          </a:stretch>
        </p:blipFill>
        <p:spPr bwMode="auto">
          <a:xfrm>
            <a:off x="827584" y="188639"/>
            <a:ext cx="7810500" cy="3495675"/>
          </a:xfrm>
          <a:prstGeom prst="rect">
            <a:avLst/>
          </a:prstGeom>
          <a:noFill/>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3066"/>
          <a:stretch/>
        </p:blipFill>
        <p:spPr>
          <a:xfrm>
            <a:off x="2627784" y="3653843"/>
            <a:ext cx="5112568" cy="3125168"/>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TAPSE</a:t>
            </a:r>
          </a:p>
        </p:txBody>
      </p:sp>
      <p:sp>
        <p:nvSpPr>
          <p:cNvPr id="3" name="Content Placeholder 2"/>
          <p:cNvSpPr>
            <a:spLocks noGrp="1"/>
          </p:cNvSpPr>
          <p:nvPr>
            <p:ph idx="1"/>
          </p:nvPr>
        </p:nvSpPr>
        <p:spPr>
          <a:xfrm>
            <a:off x="457200" y="1600201"/>
            <a:ext cx="8147248" cy="2404864"/>
          </a:xfrm>
        </p:spPr>
        <p:txBody>
          <a:bodyPr>
            <a:normAutofit lnSpcReduction="10000"/>
          </a:bodyPr>
          <a:lstStyle/>
          <a:p>
            <a:r>
              <a:rPr lang="en-IN" dirty="0"/>
              <a:t>TRICUSPID ANNULAR PLANE SYSTOLC EXCURSION/ TAM – tricuspid annular motion</a:t>
            </a:r>
          </a:p>
          <a:p>
            <a:r>
              <a:rPr lang="en-IN" dirty="0"/>
              <a:t>reflection of the movement of base to apex shortening of the RV in systole </a:t>
            </a:r>
          </a:p>
          <a:p>
            <a:r>
              <a:rPr lang="en-IN" dirty="0"/>
              <a:t> derived from the four-chamber view –M-mode</a:t>
            </a:r>
          </a:p>
        </p:txBody>
      </p:sp>
      <p:pic>
        <p:nvPicPr>
          <p:cNvPr id="76802" name="Picture 2" descr="Cursor Alignment"/>
          <p:cNvPicPr>
            <a:picLocks noChangeAspect="1" noChangeArrowheads="1"/>
          </p:cNvPicPr>
          <p:nvPr/>
        </p:nvPicPr>
        <p:blipFill>
          <a:blip r:embed="rId2" cstate="print"/>
          <a:srcRect/>
          <a:stretch>
            <a:fillRect/>
          </a:stretch>
        </p:blipFill>
        <p:spPr bwMode="auto">
          <a:xfrm>
            <a:off x="0" y="4005064"/>
            <a:ext cx="4772025" cy="3333750"/>
          </a:xfrm>
          <a:prstGeom prst="rect">
            <a:avLst/>
          </a:prstGeom>
          <a:noFill/>
        </p:spPr>
      </p:pic>
      <p:pic>
        <p:nvPicPr>
          <p:cNvPr id="76804" name="Picture 4" descr="TAPSE Gain Control"/>
          <p:cNvPicPr>
            <a:picLocks noChangeAspect="1" noChangeArrowheads="1"/>
          </p:cNvPicPr>
          <p:nvPr/>
        </p:nvPicPr>
        <p:blipFill>
          <a:blip r:embed="rId3" cstate="print"/>
          <a:srcRect l="2842" t="1995" r="50264" b="42154"/>
          <a:stretch>
            <a:fillRect/>
          </a:stretch>
        </p:blipFill>
        <p:spPr bwMode="auto">
          <a:xfrm>
            <a:off x="4932040" y="3803115"/>
            <a:ext cx="3816424" cy="3054885"/>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TAPSE -prognostic indicator in PAH for the assessment of disease severity and response to therapy</a:t>
            </a:r>
          </a:p>
          <a:p>
            <a:r>
              <a:rPr lang="en-IN" dirty="0"/>
              <a:t>&lt;16 – higher mortality</a:t>
            </a:r>
          </a:p>
          <a:p>
            <a:r>
              <a:rPr lang="en-IN" dirty="0"/>
              <a:t> highly load dependent-</a:t>
            </a:r>
          </a:p>
          <a:p>
            <a:pPr>
              <a:buNone/>
            </a:pPr>
            <a:r>
              <a:rPr lang="en-IN" dirty="0"/>
              <a:t>	-become </a:t>
            </a:r>
            <a:r>
              <a:rPr lang="en-IN" dirty="0" err="1"/>
              <a:t>pseudonormalised</a:t>
            </a:r>
            <a:r>
              <a:rPr lang="en-IN" dirty="0"/>
              <a:t> in the presence of significant volume loading</a:t>
            </a:r>
          </a:p>
          <a:p>
            <a:pPr>
              <a:buNone/>
            </a:pPr>
            <a:r>
              <a:rPr lang="en-IN" i="1" dirty="0"/>
              <a:t>	-e.g.</a:t>
            </a:r>
            <a:r>
              <a:rPr lang="en-IN" dirty="0"/>
              <a:t> left-to-right shunting or severe functional tricuspid regurgitation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IN" sz="3600" b="1" dirty="0"/>
              <a:t>S’ Wave: TDI-Derived Tricuspid Lateral Annular Systolic Velocity</a:t>
            </a:r>
            <a:br>
              <a:rPr lang="en-IN" dirty="0"/>
            </a:br>
            <a:endParaRPr lang="en-IN" dirty="0"/>
          </a:p>
        </p:txBody>
      </p:sp>
      <p:sp>
        <p:nvSpPr>
          <p:cNvPr id="3" name="Content Placeholder 2"/>
          <p:cNvSpPr>
            <a:spLocks noGrp="1"/>
          </p:cNvSpPr>
          <p:nvPr>
            <p:ph idx="1"/>
          </p:nvPr>
        </p:nvSpPr>
        <p:spPr/>
        <p:txBody>
          <a:bodyPr/>
          <a:lstStyle/>
          <a:p>
            <a:r>
              <a:rPr lang="en-IN" dirty="0"/>
              <a:t>average of three TDI signals from different cardiac cycles </a:t>
            </a:r>
          </a:p>
          <a:p>
            <a:endParaRPr lang="en-IN" dirty="0"/>
          </a:p>
        </p:txBody>
      </p:sp>
      <p:pic>
        <p:nvPicPr>
          <p:cNvPr id="80898" name="Picture 2" descr="S Wave "/>
          <p:cNvPicPr>
            <a:picLocks noChangeAspect="1" noChangeArrowheads="1"/>
          </p:cNvPicPr>
          <p:nvPr/>
        </p:nvPicPr>
        <p:blipFill>
          <a:blip r:embed="rId2" cstate="print"/>
          <a:srcRect/>
          <a:stretch>
            <a:fillRect/>
          </a:stretch>
        </p:blipFill>
        <p:spPr bwMode="auto">
          <a:xfrm>
            <a:off x="179512" y="2708920"/>
            <a:ext cx="4924425" cy="3695701"/>
          </a:xfrm>
          <a:prstGeom prst="rect">
            <a:avLst/>
          </a:prstGeom>
          <a:noFill/>
        </p:spPr>
      </p:pic>
      <p:sp>
        <p:nvSpPr>
          <p:cNvPr id="5" name="TextBox 4"/>
          <p:cNvSpPr txBox="1"/>
          <p:nvPr/>
        </p:nvSpPr>
        <p:spPr>
          <a:xfrm>
            <a:off x="5148064" y="2204864"/>
            <a:ext cx="3672408" cy="4801314"/>
          </a:xfrm>
          <a:prstGeom prst="rect">
            <a:avLst/>
          </a:prstGeom>
          <a:noFill/>
        </p:spPr>
        <p:txBody>
          <a:bodyPr wrap="square" rtlCol="0">
            <a:spAutoFit/>
          </a:bodyPr>
          <a:lstStyle/>
          <a:p>
            <a:pPr>
              <a:buFont typeface="Arial" pitchFamily="34" charset="0"/>
              <a:buChar char="•"/>
            </a:pPr>
            <a:r>
              <a:rPr lang="en-IN" sz="2400" dirty="0"/>
              <a:t> &lt;10 cm/s – impaired RV function</a:t>
            </a:r>
          </a:p>
          <a:p>
            <a:pPr>
              <a:buFont typeface="Arial" pitchFamily="34" charset="0"/>
              <a:buChar char="•"/>
            </a:pPr>
            <a:endParaRPr lang="en-IN" sz="2400" dirty="0"/>
          </a:p>
          <a:p>
            <a:pPr>
              <a:buFont typeface="Arial" pitchFamily="34" charset="0"/>
              <a:buChar char="•"/>
            </a:pPr>
            <a:r>
              <a:rPr lang="en-IN" sz="2400" dirty="0"/>
              <a:t> load dependent and may be </a:t>
            </a:r>
            <a:r>
              <a:rPr lang="en-IN" sz="2400" dirty="0" err="1"/>
              <a:t>pseudonormal</a:t>
            </a:r>
            <a:r>
              <a:rPr lang="en-IN" sz="2400" dirty="0"/>
              <a:t> under conditions of increased volume loading</a:t>
            </a:r>
          </a:p>
          <a:p>
            <a:pPr>
              <a:buFont typeface="Arial" pitchFamily="34" charset="0"/>
              <a:buChar char="•"/>
            </a:pPr>
            <a:endParaRPr lang="en-IN" sz="2400" dirty="0"/>
          </a:p>
          <a:p>
            <a:pPr>
              <a:buFont typeface="Arial" pitchFamily="34" charset="0"/>
              <a:buChar char="•"/>
            </a:pPr>
            <a:r>
              <a:rPr lang="en-IN" sz="2400" dirty="0"/>
              <a:t> S' wave velocity requires correction when heart rate is &gt;100 </a:t>
            </a:r>
            <a:r>
              <a:rPr lang="en-IN" sz="2400" dirty="0" err="1"/>
              <a:t>bpm</a:t>
            </a:r>
            <a:r>
              <a:rPr lang="en-IN" sz="2400" dirty="0"/>
              <a:t> or falls to &lt;70 </a:t>
            </a:r>
            <a:r>
              <a:rPr lang="en-IN" sz="2400" dirty="0" err="1"/>
              <a:t>bpm</a:t>
            </a:r>
            <a:r>
              <a:rPr lang="en-IN" sz="2400" dirty="0"/>
              <a:t>.</a:t>
            </a:r>
          </a:p>
          <a:p>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b="1" dirty="0"/>
              <a:t>Strain imaging</a:t>
            </a:r>
          </a:p>
        </p:txBody>
      </p:sp>
      <p:sp>
        <p:nvSpPr>
          <p:cNvPr id="3" name="Content Placeholder 2"/>
          <p:cNvSpPr>
            <a:spLocks noGrp="1"/>
          </p:cNvSpPr>
          <p:nvPr>
            <p:ph idx="1"/>
          </p:nvPr>
        </p:nvSpPr>
        <p:spPr/>
        <p:txBody>
          <a:bodyPr>
            <a:normAutofit fontScale="92500" lnSpcReduction="20000"/>
          </a:bodyPr>
          <a:lstStyle/>
          <a:p>
            <a:r>
              <a:rPr lang="en-IN" dirty="0"/>
              <a:t>Strain : Percentage change in myocardial deformation</a:t>
            </a:r>
          </a:p>
          <a:p>
            <a:r>
              <a:rPr lang="en-IN" dirty="0"/>
              <a:t>Strain rate: rate of deformation of myocardium over time</a:t>
            </a:r>
          </a:p>
          <a:p>
            <a:endParaRPr lang="en-IN" dirty="0"/>
          </a:p>
          <a:p>
            <a:r>
              <a:rPr lang="en-IN" dirty="0"/>
              <a:t>RV strain and strain rate is significantly reduced as a consequence of increased afterload with or without RV contractile dysfunction</a:t>
            </a:r>
          </a:p>
          <a:p>
            <a:pPr marL="0" indent="0">
              <a:buNone/>
            </a:pPr>
            <a:endParaRPr lang="en-IN" dirty="0"/>
          </a:p>
          <a:p>
            <a:r>
              <a:rPr lang="en-IN" dirty="0"/>
              <a:t>LPSS- longitudinal peak systolic strain – &gt;19%  indicates RV dysfunction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M-mode echocardiography</a:t>
            </a:r>
          </a:p>
        </p:txBody>
      </p:sp>
      <p:sp>
        <p:nvSpPr>
          <p:cNvPr id="3" name="Content Placeholder 2"/>
          <p:cNvSpPr>
            <a:spLocks noGrp="1"/>
          </p:cNvSpPr>
          <p:nvPr>
            <p:ph idx="1"/>
          </p:nvPr>
        </p:nvSpPr>
        <p:spPr/>
        <p:txBody>
          <a:bodyPr/>
          <a:lstStyle/>
          <a:p>
            <a:pPr marL="0" indent="0">
              <a:buNone/>
            </a:pPr>
            <a:r>
              <a:rPr lang="en-US" dirty="0"/>
              <a:t>Three abnormalities of the pulmonary valve :</a:t>
            </a:r>
          </a:p>
          <a:p>
            <a:pPr marL="571500" indent="-571500">
              <a:buAutoNum type="romanLcPeriod"/>
            </a:pPr>
            <a:r>
              <a:rPr lang="en-US" dirty="0"/>
              <a:t>Absent or diminished ‘a’ wave</a:t>
            </a:r>
          </a:p>
          <a:p>
            <a:pPr marL="571500" indent="-571500">
              <a:buAutoNum type="romanLcPeriod"/>
            </a:pPr>
            <a:r>
              <a:rPr lang="en-US" dirty="0" err="1"/>
              <a:t>Midsystolic</a:t>
            </a:r>
            <a:r>
              <a:rPr lang="en-US" dirty="0"/>
              <a:t> notching or closure of the pulmonary valve</a:t>
            </a:r>
          </a:p>
          <a:p>
            <a:pPr marL="571500" indent="-571500">
              <a:buAutoNum type="romanLcPeriod"/>
            </a:pPr>
            <a:r>
              <a:rPr lang="en-US" dirty="0"/>
              <a:t>Increased right ventricular pre-ejection period to ejection time (RVPEP/RVET) ratio</a:t>
            </a:r>
          </a:p>
        </p:txBody>
      </p:sp>
    </p:spTree>
    <p:extLst>
      <p:ext uri="{BB962C8B-B14F-4D97-AF65-F5344CB8AC3E}">
        <p14:creationId xmlns:p14="http://schemas.microsoft.com/office/powerpoint/2010/main" val="9676986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60648"/>
            <a:ext cx="6444306" cy="4525963"/>
          </a:xfrm>
        </p:spPr>
      </p:pic>
      <p:sp>
        <p:nvSpPr>
          <p:cNvPr id="5" name="TextBox 4"/>
          <p:cNvSpPr txBox="1"/>
          <p:nvPr/>
        </p:nvSpPr>
        <p:spPr>
          <a:xfrm>
            <a:off x="683568" y="4797152"/>
            <a:ext cx="7632848" cy="2031325"/>
          </a:xfrm>
          <a:prstGeom prst="rect">
            <a:avLst/>
          </a:prstGeom>
          <a:noFill/>
        </p:spPr>
        <p:txBody>
          <a:bodyPr wrap="square" rtlCol="0">
            <a:spAutoFit/>
          </a:bodyPr>
          <a:lstStyle/>
          <a:p>
            <a:r>
              <a:rPr lang="en-US" dirty="0"/>
              <a:t>‘a’ – depth of the posterior deflection of pulmonary valve immediately following atrial contraction; correlates with the peak pressure gradient across pulmonary valve; normally measures 2-7mm</a:t>
            </a:r>
          </a:p>
          <a:p>
            <a:endParaRPr lang="en-US" dirty="0"/>
          </a:p>
          <a:p>
            <a:r>
              <a:rPr lang="en-US" dirty="0"/>
              <a:t>Limitation: 1. atrial fibrillation</a:t>
            </a:r>
          </a:p>
          <a:p>
            <a:r>
              <a:rPr lang="en-US" dirty="0"/>
              <a:t>	   2. no correlation between a wave amplitude and actual PAP</a:t>
            </a:r>
          </a:p>
          <a:p>
            <a:r>
              <a:rPr lang="en-US" dirty="0"/>
              <a:t>	   3. </a:t>
            </a:r>
            <a:r>
              <a:rPr lang="en-US" dirty="0" err="1"/>
              <a:t>normalisation</a:t>
            </a:r>
            <a:r>
              <a:rPr lang="en-US" dirty="0"/>
              <a:t> of ‘a’ wave in those with </a:t>
            </a:r>
            <a:r>
              <a:rPr lang="en-US" dirty="0" err="1"/>
              <a:t>coexistant</a:t>
            </a:r>
            <a:r>
              <a:rPr lang="en-US" dirty="0"/>
              <a:t> RV failure</a:t>
            </a:r>
          </a:p>
        </p:txBody>
      </p:sp>
    </p:spTree>
    <p:extLst>
      <p:ext uri="{BB962C8B-B14F-4D97-AF65-F5344CB8AC3E}">
        <p14:creationId xmlns:p14="http://schemas.microsoft.com/office/powerpoint/2010/main" val="30163374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415552C6-3595-44AE-8F83-9D5327A50A49}" type="slidenum">
              <a:rPr lang="en-IN"/>
              <a:pPr/>
              <a:t>78</a:t>
            </a:fld>
            <a:endParaRPr lang="en-IN"/>
          </a:p>
        </p:txBody>
      </p:sp>
      <p:sp>
        <p:nvSpPr>
          <p:cNvPr id="27649" name="Text Box 1"/>
          <p:cNvSpPr txBox="1">
            <a:spLocks noChangeArrowheads="1"/>
          </p:cNvSpPr>
          <p:nvPr/>
        </p:nvSpPr>
        <p:spPr bwMode="auto">
          <a:xfrm>
            <a:off x="457200" y="357188"/>
            <a:ext cx="8229600" cy="5768975"/>
          </a:xfrm>
          <a:prstGeom prst="rect">
            <a:avLst/>
          </a:prstGeom>
          <a:noFill/>
          <a:ln w="9525" cap="flat">
            <a:noFill/>
            <a:round/>
            <a:headEnd/>
            <a:tailEnd/>
          </a:ln>
          <a:effectLst/>
        </p:spPr>
        <p:txBody>
          <a:bodyPr/>
          <a:lstStyle/>
          <a:p>
            <a:pPr marL="342900" indent="-342900" hangingPunct="1">
              <a:lnSpc>
                <a:spcPct val="100000"/>
              </a:lnSpc>
              <a:spcBef>
                <a:spcPts val="813"/>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4000" b="1">
                <a:solidFill>
                  <a:srgbClr val="000000"/>
                </a:solidFill>
                <a:latin typeface="Calibri" charset="0"/>
                <a:ea typeface="AR PL SungtiL GB" charset="0"/>
                <a:cs typeface="AR PL SungtiL GB" charset="0"/>
              </a:rPr>
              <a:t>PULMONARY FUNCTION TEST</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3200">
                <a:solidFill>
                  <a:srgbClr val="000000"/>
                </a:solidFill>
                <a:latin typeface="Calibri" charset="0"/>
                <a:ea typeface="AR PL SungtiL GB" charset="0"/>
                <a:cs typeface="AR PL SungtiL GB" charset="0"/>
              </a:rPr>
              <a:t>– to r/o restrictive/ obstructive airway diseases</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3200">
                <a:solidFill>
                  <a:srgbClr val="FF0000"/>
                </a:solidFill>
                <a:latin typeface="Calibri" charset="0"/>
                <a:ea typeface="AR PL SungtiL GB" charset="0"/>
                <a:cs typeface="AR PL SungtiL GB" charset="0"/>
              </a:rPr>
              <a:t>- DLco may be decreased to 40-80% in PAH</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a:solidFill>
                <a:srgbClr val="000000"/>
              </a:solidFill>
              <a:latin typeface="Calibri" charset="0"/>
              <a:ea typeface="AR PL SungtiL GB" charset="0"/>
              <a:cs typeface="AR PL SungtiL GB" charset="0"/>
            </a:endParaRPr>
          </a:p>
        </p:txBody>
      </p:sp>
      <p:pic>
        <p:nvPicPr>
          <p:cNvPr id="27650" name="Picture 2"/>
          <p:cNvPicPr>
            <a:picLocks noChangeAspect="1" noChangeArrowheads="1"/>
          </p:cNvPicPr>
          <p:nvPr/>
        </p:nvPicPr>
        <p:blipFill>
          <a:blip r:embed="rId3"/>
          <a:srcRect/>
          <a:stretch>
            <a:fillRect/>
          </a:stretch>
        </p:blipFill>
        <p:spPr bwMode="auto">
          <a:xfrm>
            <a:off x="857250" y="2357438"/>
            <a:ext cx="7215188" cy="4286250"/>
          </a:xfrm>
          <a:prstGeom prst="rect">
            <a:avLst/>
          </a:prstGeom>
          <a:noFill/>
          <a:ln w="936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idx="12"/>
          </p:nvPr>
        </p:nvSpPr>
        <p:spPr/>
        <p:txBody>
          <a:bodyPr/>
          <a:lstStyle/>
          <a:p>
            <a:fld id="{C32A807F-A3DA-46FB-971B-552A217475A1}" type="slidenum">
              <a:rPr lang="en-IN"/>
              <a:pPr/>
              <a:t>79</a:t>
            </a:fld>
            <a:endParaRPr lang="en-IN"/>
          </a:p>
        </p:txBody>
      </p:sp>
      <p:sp>
        <p:nvSpPr>
          <p:cNvPr id="28673" name="Text Box 1"/>
          <p:cNvSpPr txBox="1">
            <a:spLocks noChangeArrowheads="1"/>
          </p:cNvSpPr>
          <p:nvPr/>
        </p:nvSpPr>
        <p:spPr bwMode="auto">
          <a:xfrm>
            <a:off x="214313" y="285750"/>
            <a:ext cx="8229600" cy="6197600"/>
          </a:xfrm>
          <a:prstGeom prst="rect">
            <a:avLst/>
          </a:prstGeom>
          <a:noFill/>
          <a:ln w="9525" cap="flat">
            <a:noFill/>
            <a:round/>
            <a:headEnd/>
            <a:tailEnd/>
          </a:ln>
          <a:effectLst/>
        </p:spPr>
        <p:txBody>
          <a:bodyPr/>
          <a:lstStyle/>
          <a:p>
            <a:pPr marL="342900" indent="-342900" hangingPunct="1">
              <a:lnSpc>
                <a:spcPct val="100000"/>
              </a:lnSpc>
              <a:spcBef>
                <a:spcPts val="813"/>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4000" b="1">
                <a:solidFill>
                  <a:srgbClr val="000000"/>
                </a:solidFill>
                <a:latin typeface="Calibri" charset="0"/>
                <a:ea typeface="AR PL SungtiL GB" charset="0"/>
                <a:cs typeface="AR PL SungtiL GB" charset="0"/>
              </a:rPr>
              <a:t>CT CHEST –  HRCT  +/- CECT</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a:solidFill>
                  <a:srgbClr val="000000"/>
                </a:solidFill>
                <a:latin typeface="Calibri" charset="0"/>
                <a:ea typeface="AR PL SungtiL GB" charset="0"/>
                <a:cs typeface="AR PL SungtiL GB" charset="0"/>
              </a:rPr>
              <a:t>PAH assessment</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a:solidFill>
                  <a:srgbClr val="000000"/>
                </a:solidFill>
                <a:latin typeface="Calibri" charset="0"/>
                <a:ea typeface="AR PL SungtiL GB" charset="0"/>
                <a:cs typeface="AR PL SungtiL GB" charset="0"/>
              </a:rPr>
              <a:t>Respiratory causes</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800">
                <a:solidFill>
                  <a:srgbClr val="000000"/>
                </a:solidFill>
                <a:latin typeface="Calibri" charset="0"/>
                <a:ea typeface="AR PL SungtiL GB" charset="0"/>
                <a:cs typeface="AR PL SungtiL GB" charset="0"/>
              </a:rPr>
              <a:t>    (ILD, COPD)</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a:solidFill>
                  <a:srgbClr val="000000"/>
                </a:solidFill>
                <a:latin typeface="Calibri" charset="0"/>
                <a:ea typeface="AR PL SungtiL GB" charset="0"/>
                <a:cs typeface="AR PL SungtiL GB" charset="0"/>
              </a:rPr>
              <a:t>CTEPH </a:t>
            </a:r>
            <a:r>
              <a:rPr lang="en-IN" sz="2800">
                <a:solidFill>
                  <a:srgbClr val="000000"/>
                </a:solidFill>
                <a:latin typeface="Calibri" charset="0"/>
                <a:ea typeface="AR PL SungtiL GB" charset="0"/>
                <a:cs typeface="AR PL SungtiL GB" charset="0"/>
              </a:rPr>
              <a:t>: </a:t>
            </a:r>
            <a:r>
              <a:rPr lang="en-IN" sz="2400">
                <a:solidFill>
                  <a:srgbClr val="000000"/>
                </a:solidFill>
                <a:latin typeface="Calibri" charset="0"/>
                <a:ea typeface="AR PL SungtiL GB" charset="0"/>
                <a:cs typeface="AR PL SungtiL GB" charset="0"/>
              </a:rPr>
              <a:t>Especially,</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400">
                <a:solidFill>
                  <a:srgbClr val="000000"/>
                </a:solidFill>
                <a:latin typeface="Calibri" charset="0"/>
                <a:ea typeface="AR PL SungtiL GB" charset="0"/>
                <a:cs typeface="AR PL SungtiL GB" charset="0"/>
              </a:rPr>
              <a:t>for those whose lung</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400">
                <a:solidFill>
                  <a:srgbClr val="000000"/>
                </a:solidFill>
                <a:latin typeface="Calibri" charset="0"/>
                <a:ea typeface="AR PL SungtiL GB" charset="0"/>
                <a:cs typeface="AR PL SungtiL GB" charset="0"/>
              </a:rPr>
              <a:t>perfusion scans cannot</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400">
                <a:solidFill>
                  <a:srgbClr val="000000"/>
                </a:solidFill>
                <a:latin typeface="Calibri" charset="0"/>
                <a:ea typeface="AR PL SungtiL GB" charset="0"/>
                <a:cs typeface="AR PL SungtiL GB" charset="0"/>
              </a:rPr>
              <a:t>be reliably interpreted </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400" b="1">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28673">
                                            <p:txEl>
                                              <p:pRg st="4" end="4"/>
                                            </p:txEl>
                                          </p:spTgt>
                                        </p:tgtEl>
                                        <p:attrNameLst>
                                          <p:attrName>style.visibility</p:attrName>
                                        </p:attrNameLst>
                                      </p:cBhvr>
                                      <p:to>
                                        <p:strVal val="visible"/>
                                      </p:to>
                                    </p:set>
                                    <p:anim calcmode="lin" valueType="num">
                                      <p:cBhvr additive="repl">
                                        <p:cTn id="7" dur="500" fill="hold"/>
                                        <p:tgtEl>
                                          <p:spTgt spid="28673">
                                            <p:txEl>
                                              <p:pRg st="4" end="4"/>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28673">
                                            <p:txEl>
                                              <p:pRg st="4" end="4"/>
                                            </p:txEl>
                                          </p:spTgt>
                                        </p:tgtEl>
                                        <p:attrNameLst>
                                          <p:attrName>ppt_y</p:attrName>
                                        </p:attrNameLst>
                                      </p:cBhvr>
                                      <p:tavLst>
                                        <p:tav tm="100000">
                                          <p:val>
                                            <p:strVal val="1+#ppt_h/2"/>
                                          </p:val>
                                        </p:tav>
                                        <p:tav tm="100000">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8673">
                                            <p:txEl>
                                              <p:pRg st="5" end="5"/>
                                            </p:txEl>
                                          </p:spTgt>
                                        </p:tgtEl>
                                        <p:attrNameLst>
                                          <p:attrName>style.visibility</p:attrName>
                                        </p:attrNameLst>
                                      </p:cBhvr>
                                      <p:to>
                                        <p:strVal val="visible"/>
                                      </p:to>
                                    </p:set>
                                    <p:anim calcmode="lin" valueType="num">
                                      <p:cBhvr additive="repl">
                                        <p:cTn id="11" dur="500" fill="hold"/>
                                        <p:tgtEl>
                                          <p:spTgt spid="28673">
                                            <p:txEl>
                                              <p:pRg st="5" end="5"/>
                                            </p:txEl>
                                          </p:spTgt>
                                        </p:tgtEl>
                                        <p:attrNameLst>
                                          <p:attrName>ppt_x</p:attrName>
                                        </p:attrNameLst>
                                      </p:cBhvr>
                                      <p:tavLst>
                                        <p:tav tm="100000">
                                          <p:val>
                                            <p:strVal val="#ppt_x"/>
                                          </p:val>
                                        </p:tav>
                                        <p:tav tm="100000">
                                          <p:val>
                                            <p:strVal val="#ppt_x"/>
                                          </p:val>
                                        </p:tav>
                                      </p:tavLst>
                                    </p:anim>
                                    <p:anim calcmode="lin" valueType="num">
                                      <p:cBhvr additive="repl">
                                        <p:cTn id="12" dur="500" fill="hold"/>
                                        <p:tgtEl>
                                          <p:spTgt spid="28673">
                                            <p:txEl>
                                              <p:pRg st="5" end="5"/>
                                            </p:txEl>
                                          </p:spTgt>
                                        </p:tgtEl>
                                        <p:attrNameLst>
                                          <p:attrName>ppt_y</p:attrName>
                                        </p:attrNameLst>
                                      </p:cBhvr>
                                      <p:tavLst>
                                        <p:tav tm="100000">
                                          <p:val>
                                            <p:strVal val="1+#ppt_h/2"/>
                                          </p:val>
                                        </p:tav>
                                        <p:tav tm="100000">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28673">
                                            <p:txEl>
                                              <p:pRg st="7" end="7"/>
                                            </p:txEl>
                                          </p:spTgt>
                                        </p:tgtEl>
                                        <p:attrNameLst>
                                          <p:attrName>style.visibility</p:attrName>
                                        </p:attrNameLst>
                                      </p:cBhvr>
                                      <p:to>
                                        <p:strVal val="visible"/>
                                      </p:to>
                                    </p:set>
                                    <p:anim calcmode="lin" valueType="num">
                                      <p:cBhvr additive="repl">
                                        <p:cTn id="15" dur="500" fill="hold"/>
                                        <p:tgtEl>
                                          <p:spTgt spid="28673">
                                            <p:txEl>
                                              <p:pRg st="7" end="7"/>
                                            </p:txEl>
                                          </p:spTgt>
                                        </p:tgtEl>
                                        <p:attrNameLst>
                                          <p:attrName>ppt_x</p:attrName>
                                        </p:attrNameLst>
                                      </p:cBhvr>
                                      <p:tavLst>
                                        <p:tav tm="100000">
                                          <p:val>
                                            <p:strVal val="#ppt_x"/>
                                          </p:val>
                                        </p:tav>
                                        <p:tav tm="100000">
                                          <p:val>
                                            <p:strVal val="#ppt_x"/>
                                          </p:val>
                                        </p:tav>
                                      </p:tavLst>
                                    </p:anim>
                                    <p:anim calcmode="lin" valueType="num">
                                      <p:cBhvr additive="repl">
                                        <p:cTn id="16" dur="500" fill="hold"/>
                                        <p:tgtEl>
                                          <p:spTgt spid="28673">
                                            <p:txEl>
                                              <p:pRg st="7" end="7"/>
                                            </p:txEl>
                                          </p:spTgt>
                                        </p:tgtEl>
                                        <p:attrNameLst>
                                          <p:attrName>ppt_y</p:attrName>
                                        </p:attrNameLst>
                                      </p:cBhvr>
                                      <p:tavLst>
                                        <p:tav tm="100000">
                                          <p:val>
                                            <p:strVal val="1+#ppt_h/2"/>
                                          </p:val>
                                        </p:tav>
                                        <p:tav tm="100000">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28673">
                                            <p:txEl>
                                              <p:pRg st="8" end="8"/>
                                            </p:txEl>
                                          </p:spTgt>
                                        </p:tgtEl>
                                        <p:attrNameLst>
                                          <p:attrName>style.visibility</p:attrName>
                                        </p:attrNameLst>
                                      </p:cBhvr>
                                      <p:to>
                                        <p:strVal val="visible"/>
                                      </p:to>
                                    </p:set>
                                    <p:anim calcmode="lin" valueType="num">
                                      <p:cBhvr additive="repl">
                                        <p:cTn id="19" dur="500" fill="hold"/>
                                        <p:tgtEl>
                                          <p:spTgt spid="28673">
                                            <p:txEl>
                                              <p:pRg st="8" end="8"/>
                                            </p:txEl>
                                          </p:spTgt>
                                        </p:tgtEl>
                                        <p:attrNameLst>
                                          <p:attrName>ppt_x</p:attrName>
                                        </p:attrNameLst>
                                      </p:cBhvr>
                                      <p:tavLst>
                                        <p:tav tm="100000">
                                          <p:val>
                                            <p:strVal val="#ppt_x"/>
                                          </p:val>
                                        </p:tav>
                                        <p:tav tm="100000">
                                          <p:val>
                                            <p:strVal val="#ppt_x"/>
                                          </p:val>
                                        </p:tav>
                                      </p:tavLst>
                                    </p:anim>
                                    <p:anim calcmode="lin" valueType="num">
                                      <p:cBhvr additive="repl">
                                        <p:cTn id="20" dur="500" fill="hold"/>
                                        <p:tgtEl>
                                          <p:spTgt spid="28673">
                                            <p:txEl>
                                              <p:pRg st="8" end="8"/>
                                            </p:txEl>
                                          </p:spTgt>
                                        </p:tgtEl>
                                        <p:attrNameLst>
                                          <p:attrName>ppt_y</p:attrName>
                                        </p:attrNameLst>
                                      </p:cBhvr>
                                      <p:tavLst>
                                        <p:tav tm="100000">
                                          <p:val>
                                            <p:strVal val="1+#ppt_h/2"/>
                                          </p:val>
                                        </p:tav>
                                        <p:tav tm="100000">
                                          <p:val>
                                            <p:strVal val="#ppt_y"/>
                                          </p:val>
                                        </p:tav>
                                      </p:tavLst>
                                    </p:anim>
                                  </p:childTnLst>
                                </p:cTn>
                              </p:par>
                              <p:par>
                                <p:cTn id="21" presetID="2" presetClass="entr" presetSubtype="4" fill="hold" nodeType="withEffect">
                                  <p:stCondLst>
                                    <p:cond delay="0"/>
                                  </p:stCondLst>
                                  <p:childTnLst>
                                    <p:set>
                                      <p:cBhvr additive="repl">
                                        <p:cTn id="22" dur="1" fill="hold">
                                          <p:stCondLst>
                                            <p:cond delay="0"/>
                                          </p:stCondLst>
                                        </p:cTn>
                                        <p:tgtEl>
                                          <p:spTgt spid="28673">
                                            <p:txEl>
                                              <p:pRg st="9" end="9"/>
                                            </p:txEl>
                                          </p:spTgt>
                                        </p:tgtEl>
                                        <p:attrNameLst>
                                          <p:attrName>style.visibility</p:attrName>
                                        </p:attrNameLst>
                                      </p:cBhvr>
                                      <p:to>
                                        <p:strVal val="visible"/>
                                      </p:to>
                                    </p:set>
                                    <p:anim calcmode="lin" valueType="num">
                                      <p:cBhvr additive="repl">
                                        <p:cTn id="23" dur="500" fill="hold"/>
                                        <p:tgtEl>
                                          <p:spTgt spid="28673">
                                            <p:txEl>
                                              <p:pRg st="9" end="9"/>
                                            </p:txEl>
                                          </p:spTgt>
                                        </p:tgtEl>
                                        <p:attrNameLst>
                                          <p:attrName>ppt_x</p:attrName>
                                        </p:attrNameLst>
                                      </p:cBhvr>
                                      <p:tavLst>
                                        <p:tav tm="100000">
                                          <p:val>
                                            <p:strVal val="#ppt_x"/>
                                          </p:val>
                                        </p:tav>
                                        <p:tav tm="100000">
                                          <p:val>
                                            <p:strVal val="#ppt_x"/>
                                          </p:val>
                                        </p:tav>
                                      </p:tavLst>
                                    </p:anim>
                                    <p:anim calcmode="lin" valueType="num">
                                      <p:cBhvr additive="repl">
                                        <p:cTn id="24" dur="500" fill="hold"/>
                                        <p:tgtEl>
                                          <p:spTgt spid="28673">
                                            <p:txEl>
                                              <p:pRg st="9" end="9"/>
                                            </p:txEl>
                                          </p:spTgt>
                                        </p:tgtEl>
                                        <p:attrNameLst>
                                          <p:attrName>ppt_y</p:attrName>
                                        </p:attrNameLst>
                                      </p:cBhvr>
                                      <p:tavLst>
                                        <p:tav tm="100000">
                                          <p:val>
                                            <p:strVal val="1+#ppt_h/2"/>
                                          </p:val>
                                        </p:tav>
                                        <p:tav tm="100000">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28673">
                                            <p:txEl>
                                              <p:pRg st="10" end="10"/>
                                            </p:txEl>
                                          </p:spTgt>
                                        </p:tgtEl>
                                        <p:attrNameLst>
                                          <p:attrName>style.visibility</p:attrName>
                                        </p:attrNameLst>
                                      </p:cBhvr>
                                      <p:to>
                                        <p:strVal val="visible"/>
                                      </p:to>
                                    </p:set>
                                    <p:anim calcmode="lin" valueType="num">
                                      <p:cBhvr additive="repl">
                                        <p:cTn id="27" dur="500" fill="hold"/>
                                        <p:tgtEl>
                                          <p:spTgt spid="28673">
                                            <p:txEl>
                                              <p:pRg st="10" end="10"/>
                                            </p:txEl>
                                          </p:spTgt>
                                        </p:tgtEl>
                                        <p:attrNameLst>
                                          <p:attrName>ppt_x</p:attrName>
                                        </p:attrNameLst>
                                      </p:cBhvr>
                                      <p:tavLst>
                                        <p:tav tm="100000">
                                          <p:val>
                                            <p:strVal val="#ppt_x"/>
                                          </p:val>
                                        </p:tav>
                                        <p:tav tm="100000">
                                          <p:val>
                                            <p:strVal val="#ppt_x"/>
                                          </p:val>
                                        </p:tav>
                                      </p:tavLst>
                                    </p:anim>
                                    <p:anim calcmode="lin" valueType="num">
                                      <p:cBhvr additive="repl">
                                        <p:cTn id="28" dur="500" fill="hold"/>
                                        <p:tgtEl>
                                          <p:spTgt spid="28673">
                                            <p:txEl>
                                              <p:pRg st="10" end="10"/>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a:t>Dyspnea</a:t>
            </a:r>
            <a:r>
              <a:rPr lang="en-US" sz="3200" b="1" dirty="0"/>
              <a:t> in PH</a:t>
            </a:r>
            <a:endParaRPr lang="en-IN" sz="3200" b="1" dirty="0"/>
          </a:p>
        </p:txBody>
      </p:sp>
      <p:sp>
        <p:nvSpPr>
          <p:cNvPr id="3" name="Content Placeholder 2"/>
          <p:cNvSpPr>
            <a:spLocks noGrp="1"/>
          </p:cNvSpPr>
          <p:nvPr>
            <p:ph idx="1"/>
          </p:nvPr>
        </p:nvSpPr>
        <p:spPr/>
        <p:txBody>
          <a:bodyPr/>
          <a:lstStyle/>
          <a:p>
            <a:r>
              <a:rPr lang="en-US" sz="2800" dirty="0"/>
              <a:t>1)PHTN – Reduced cardiac output –(Length –tension mismatch)</a:t>
            </a:r>
          </a:p>
          <a:p>
            <a:r>
              <a:rPr lang="en-US" sz="2800" dirty="0"/>
              <a:t>2)Reverse </a:t>
            </a:r>
            <a:r>
              <a:rPr lang="en-US" sz="2800" dirty="0" err="1"/>
              <a:t>Bernheim</a:t>
            </a:r>
            <a:r>
              <a:rPr lang="en-US" sz="2800" dirty="0"/>
              <a:t> effect</a:t>
            </a:r>
          </a:p>
          <a:p>
            <a:r>
              <a:rPr lang="en-US" sz="2800" dirty="0"/>
              <a:t>3)Coronary vascular </a:t>
            </a:r>
            <a:r>
              <a:rPr lang="en-US" sz="2800" dirty="0" err="1"/>
              <a:t>turgor</a:t>
            </a:r>
            <a:r>
              <a:rPr lang="en-US" sz="2800" dirty="0"/>
              <a:t> effect</a:t>
            </a:r>
          </a:p>
          <a:p>
            <a:r>
              <a:rPr lang="en-US" sz="2800" dirty="0"/>
              <a:t>4)Pulmonary artery </a:t>
            </a:r>
            <a:r>
              <a:rPr lang="en-US" sz="2800" dirty="0" err="1"/>
              <a:t>stsretch</a:t>
            </a:r>
            <a:r>
              <a:rPr lang="en-US" sz="2800" dirty="0"/>
              <a:t> receptors (</a:t>
            </a:r>
            <a:r>
              <a:rPr lang="en-IN" sz="2800" dirty="0">
                <a:latin typeface="Calibri" charset="0"/>
                <a:ea typeface="AR PL SungtiL GB" charset="0"/>
                <a:cs typeface="AR PL SungtiL GB" charset="0"/>
              </a:rPr>
              <a:t>C fibres in pulmonary vasculature and </a:t>
            </a:r>
            <a:r>
              <a:rPr lang="en-IN" sz="2800" dirty="0" err="1">
                <a:latin typeface="Calibri" charset="0"/>
                <a:ea typeface="AR PL SungtiL GB" charset="0"/>
                <a:cs typeface="AR PL SungtiL GB" charset="0"/>
              </a:rPr>
              <a:t>vagal</a:t>
            </a:r>
            <a:r>
              <a:rPr lang="en-IN" sz="2800" dirty="0">
                <a:latin typeface="Calibri" charset="0"/>
                <a:ea typeface="AR PL SungtiL GB" charset="0"/>
                <a:cs typeface="AR PL SungtiL GB" charset="0"/>
              </a:rPr>
              <a:t> innervations of RA are activated causing rapid shallow breathing)</a:t>
            </a:r>
            <a:endParaRPr lang="en-US" sz="2800" dirty="0"/>
          </a:p>
          <a:p>
            <a:r>
              <a:rPr lang="en-US" sz="2800" dirty="0"/>
              <a:t>5)RV hypertrophy/RV </a:t>
            </a:r>
            <a:r>
              <a:rPr lang="en-US" sz="2800" dirty="0" err="1"/>
              <a:t>ischaemia</a:t>
            </a:r>
            <a:endParaRPr lang="en-US" sz="2800" dirty="0"/>
          </a:p>
          <a:p>
            <a:r>
              <a:rPr lang="en-US" sz="2800" dirty="0"/>
              <a:t>6)Reduced LV compliance</a:t>
            </a:r>
          </a:p>
          <a:p>
            <a:r>
              <a:rPr lang="en-US" sz="2800" dirty="0"/>
              <a:t>7)Fixed physiological dead space due to reduced perfusion</a:t>
            </a:r>
            <a:endParaRPr lang="en-IN"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DC83A520-5CEB-45B0-969D-68BB8B6E3A50}" type="slidenum">
              <a:rPr lang="en-IN"/>
              <a:pPr/>
              <a:t>80</a:t>
            </a:fld>
            <a:endParaRPr lang="en-IN"/>
          </a:p>
        </p:txBody>
      </p:sp>
      <p:sp>
        <p:nvSpPr>
          <p:cNvPr id="30721" name="Text Box 1"/>
          <p:cNvSpPr txBox="1">
            <a:spLocks noChangeArrowheads="1"/>
          </p:cNvSpPr>
          <p:nvPr/>
        </p:nvSpPr>
        <p:spPr bwMode="auto">
          <a:xfrm>
            <a:off x="357188" y="285750"/>
            <a:ext cx="8229600" cy="4525963"/>
          </a:xfrm>
          <a:prstGeom prst="rect">
            <a:avLst/>
          </a:prstGeom>
          <a:noFill/>
          <a:ln w="9525" cap="flat">
            <a:noFill/>
            <a:round/>
            <a:headEnd/>
            <a:tailEnd/>
          </a:ln>
          <a:effectLst/>
        </p:spPr>
        <p:txBody>
          <a:bodyPr/>
          <a:lstStyle/>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b="1">
                <a:solidFill>
                  <a:srgbClr val="000000"/>
                </a:solidFill>
                <a:latin typeface="Calibri" charset="0"/>
                <a:ea typeface="AR PL SungtiL GB" charset="0"/>
                <a:cs typeface="AR PL SungtiL GB" charset="0"/>
              </a:rPr>
              <a:t>LUNG PERFUSION SCAN -- </a:t>
            </a:r>
            <a:r>
              <a:rPr lang="en-IN" sz="3200" b="1">
                <a:solidFill>
                  <a:srgbClr val="FF0000"/>
                </a:solidFill>
                <a:latin typeface="Calibri" charset="0"/>
                <a:ea typeface="AR PL SungtiL GB" charset="0"/>
                <a:cs typeface="AR PL SungtiL GB" charset="0"/>
              </a:rPr>
              <a:t> Tc99m MAA</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400">
                <a:solidFill>
                  <a:srgbClr val="000000"/>
                </a:solidFill>
                <a:latin typeface="Calibri" charset="0"/>
                <a:ea typeface="AR PL SungtiL GB" charset="0"/>
                <a:cs typeface="AR PL SungtiL GB" charset="0"/>
              </a:rPr>
              <a:t>Sensitivity and Specificity approaches 100% .</a:t>
            </a:r>
          </a:p>
        </p:txBody>
      </p:sp>
      <p:pic>
        <p:nvPicPr>
          <p:cNvPr id="30722" name="Picture 2"/>
          <p:cNvPicPr>
            <a:picLocks noChangeAspect="1" noChangeArrowheads="1"/>
          </p:cNvPicPr>
          <p:nvPr/>
        </p:nvPicPr>
        <p:blipFill>
          <a:blip r:embed="rId3"/>
          <a:srcRect/>
          <a:stretch>
            <a:fillRect/>
          </a:stretch>
        </p:blipFill>
        <p:spPr bwMode="auto">
          <a:xfrm>
            <a:off x="0" y="1428750"/>
            <a:ext cx="9144000" cy="5429250"/>
          </a:xfrm>
          <a:prstGeom prst="rect">
            <a:avLst/>
          </a:prstGeom>
          <a:noFill/>
          <a:ln w="936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C6372ED5-0864-4D80-8F49-70C54169BF16}" type="slidenum">
              <a:rPr lang="en-IN"/>
              <a:pPr/>
              <a:t>81</a:t>
            </a:fld>
            <a:endParaRPr lang="en-IN"/>
          </a:p>
        </p:txBody>
      </p:sp>
      <p:sp>
        <p:nvSpPr>
          <p:cNvPr id="31745" name="Rectangle 1"/>
          <p:cNvSpPr>
            <a:spLocks noGrp="1" noChangeArrowheads="1"/>
          </p:cNvSpPr>
          <p:nvPr>
            <p:ph type="title"/>
          </p:nvPr>
        </p:nvSpPr>
        <p:spPr>
          <a:xfrm>
            <a:off x="500063" y="0"/>
            <a:ext cx="8229600" cy="1285875"/>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5400" b="1">
                <a:solidFill>
                  <a:srgbClr val="0070C0"/>
                </a:solidFill>
              </a:rPr>
              <a:t>FUNCTIONAL WORK UP</a:t>
            </a:r>
          </a:p>
        </p:txBody>
      </p:sp>
      <p:sp>
        <p:nvSpPr>
          <p:cNvPr id="31746" name="Rectangle 2"/>
          <p:cNvSpPr>
            <a:spLocks noChangeArrowheads="1"/>
          </p:cNvSpPr>
          <p:nvPr/>
        </p:nvSpPr>
        <p:spPr bwMode="auto">
          <a:xfrm>
            <a:off x="1000125" y="5226050"/>
            <a:ext cx="5357813" cy="16144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 pos="3657600" algn="l"/>
                <a:tab pos="4572000" algn="l"/>
              </a:tabLst>
            </a:pPr>
            <a:r>
              <a:rPr lang="en-IN" sz="2000" b="1" u="sng">
                <a:solidFill>
                  <a:srgbClr val="000000"/>
                </a:solidFill>
                <a:latin typeface="Calibri" charset="0"/>
                <a:ea typeface="AR PL SungtiL GB" charset="0"/>
                <a:cs typeface="AR PL SungtiL GB" charset="0"/>
              </a:rPr>
              <a:t>Median survival:</a:t>
            </a:r>
          </a:p>
          <a:p>
            <a:pPr hangingPunct="1">
              <a:lnSpc>
                <a:spcPct val="100000"/>
              </a:lnSpc>
              <a:tabLst>
                <a:tab pos="914400" algn="l"/>
                <a:tab pos="1828800" algn="l"/>
                <a:tab pos="2743200" algn="l"/>
                <a:tab pos="3657600" algn="l"/>
                <a:tab pos="4572000" algn="l"/>
              </a:tabLst>
            </a:pPr>
            <a:r>
              <a:rPr lang="en-IN" sz="2000" b="1">
                <a:solidFill>
                  <a:srgbClr val="000000"/>
                </a:solidFill>
                <a:latin typeface="Calibri" charset="0"/>
                <a:ea typeface="AR PL SungtiL GB" charset="0"/>
                <a:cs typeface="AR PL SungtiL GB" charset="0"/>
              </a:rPr>
              <a:t>WHO I   : 6 years</a:t>
            </a:r>
          </a:p>
          <a:p>
            <a:pPr hangingPunct="1">
              <a:lnSpc>
                <a:spcPct val="100000"/>
              </a:lnSpc>
              <a:tabLst>
                <a:tab pos="914400" algn="l"/>
                <a:tab pos="1828800" algn="l"/>
                <a:tab pos="2743200" algn="l"/>
                <a:tab pos="3657600" algn="l"/>
                <a:tab pos="4572000" algn="l"/>
              </a:tabLst>
            </a:pPr>
            <a:r>
              <a:rPr lang="en-IN" sz="2000" b="1">
                <a:solidFill>
                  <a:srgbClr val="000000"/>
                </a:solidFill>
                <a:latin typeface="Calibri" charset="0"/>
                <a:ea typeface="AR PL SungtiL GB" charset="0"/>
                <a:cs typeface="AR PL SungtiL GB" charset="0"/>
              </a:rPr>
              <a:t>WHO II  : 6 yrs</a:t>
            </a:r>
          </a:p>
          <a:p>
            <a:pPr hangingPunct="1">
              <a:lnSpc>
                <a:spcPct val="100000"/>
              </a:lnSpc>
              <a:tabLst>
                <a:tab pos="914400" algn="l"/>
                <a:tab pos="1828800" algn="l"/>
                <a:tab pos="2743200" algn="l"/>
                <a:tab pos="3657600" algn="l"/>
                <a:tab pos="4572000" algn="l"/>
              </a:tabLst>
            </a:pPr>
            <a:r>
              <a:rPr lang="en-IN" sz="2000" b="1">
                <a:solidFill>
                  <a:srgbClr val="000000"/>
                </a:solidFill>
                <a:latin typeface="Calibri" charset="0"/>
                <a:ea typeface="AR PL SungtiL GB" charset="0"/>
                <a:cs typeface="AR PL SungtiL GB" charset="0"/>
              </a:rPr>
              <a:t>WHO III : 2.5 yrs</a:t>
            </a:r>
          </a:p>
          <a:p>
            <a:pPr hangingPunct="1">
              <a:lnSpc>
                <a:spcPct val="100000"/>
              </a:lnSpc>
              <a:tabLst>
                <a:tab pos="914400" algn="l"/>
                <a:tab pos="1828800" algn="l"/>
                <a:tab pos="2743200" algn="l"/>
                <a:tab pos="3657600" algn="l"/>
                <a:tab pos="4572000" algn="l"/>
              </a:tabLst>
            </a:pPr>
            <a:r>
              <a:rPr lang="en-IN" sz="2000" b="1">
                <a:solidFill>
                  <a:srgbClr val="000000"/>
                </a:solidFill>
                <a:latin typeface="Calibri" charset="0"/>
                <a:ea typeface="AR PL SungtiL GB" charset="0"/>
                <a:cs typeface="AR PL SungtiL GB" charset="0"/>
              </a:rPr>
              <a:t>WHO IV : 6months</a:t>
            </a:r>
          </a:p>
        </p:txBody>
      </p:sp>
      <p:pic>
        <p:nvPicPr>
          <p:cNvPr id="31747" name="Picture 3"/>
          <p:cNvPicPr>
            <a:picLocks noChangeAspect="1" noChangeArrowheads="1"/>
          </p:cNvPicPr>
          <p:nvPr/>
        </p:nvPicPr>
        <p:blipFill>
          <a:blip r:embed="rId3"/>
          <a:srcRect/>
          <a:stretch>
            <a:fillRect/>
          </a:stretch>
        </p:blipFill>
        <p:spPr bwMode="auto">
          <a:xfrm>
            <a:off x="357188" y="1500188"/>
            <a:ext cx="8501062" cy="3357562"/>
          </a:xfrm>
          <a:prstGeom prst="rect">
            <a:avLst/>
          </a:prstGeom>
          <a:noFill/>
          <a:ln w="936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FA9323A9-470F-44EE-98BB-CF3D48631E65}" type="slidenum">
              <a:rPr lang="en-IN"/>
              <a:pPr/>
              <a:t>82</a:t>
            </a:fld>
            <a:endParaRPr lang="en-IN"/>
          </a:p>
        </p:txBody>
      </p:sp>
      <p:sp>
        <p:nvSpPr>
          <p:cNvPr id="32769"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6 MINUTE WALK TEST</a:t>
            </a:r>
          </a:p>
        </p:txBody>
      </p:sp>
      <p:sp>
        <p:nvSpPr>
          <p:cNvPr id="32770" name="Text Box 2"/>
          <p:cNvSpPr txBox="1">
            <a:spLocks noChangeArrowheads="1"/>
          </p:cNvSpPr>
          <p:nvPr/>
        </p:nvSpPr>
        <p:spPr bwMode="auto">
          <a:xfrm>
            <a:off x="0" y="1600200"/>
            <a:ext cx="9144000" cy="5257800"/>
          </a:xfrm>
          <a:prstGeom prst="rect">
            <a:avLst/>
          </a:prstGeom>
          <a:noFill/>
          <a:ln w="9525" cap="flat">
            <a:noFill/>
            <a:round/>
            <a:headEnd/>
            <a:tailEnd/>
          </a:ln>
          <a:effectLst/>
        </p:spPr>
        <p:txBody>
          <a:bodyPr/>
          <a:lstStyle/>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a:solidFill>
                  <a:srgbClr val="000000"/>
                </a:solidFill>
                <a:latin typeface="Calibri" charset="0"/>
                <a:ea typeface="AR PL SungtiL GB" charset="0"/>
                <a:cs typeface="AR PL SungtiL GB" charset="0"/>
              </a:rPr>
              <a:t>Most important baseline functional assessment.</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a:solidFill>
                  <a:srgbClr val="000000"/>
                </a:solidFill>
                <a:latin typeface="Calibri" charset="0"/>
                <a:ea typeface="AR PL SungtiL GB" charset="0"/>
                <a:cs typeface="AR PL SungtiL GB" charset="0"/>
              </a:rPr>
              <a:t>Prognostification as well as patient follow up</a:t>
            </a:r>
          </a:p>
          <a:p>
            <a:pPr marL="342900" indent="-342900" hangingPunct="1">
              <a:lnSpc>
                <a:spcPct val="100000"/>
              </a:lnSpc>
              <a:spcBef>
                <a:spcPts val="650"/>
              </a:spcBef>
              <a:buClr>
                <a:srgbClr val="C0000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b="1">
                <a:solidFill>
                  <a:srgbClr val="C00000"/>
                </a:solidFill>
                <a:latin typeface="Calibri" charset="0"/>
                <a:ea typeface="AR PL SungtiL GB" charset="0"/>
                <a:cs typeface="AR PL SungtiL GB" charset="0"/>
              </a:rPr>
              <a:t>&lt; 200m </a:t>
            </a:r>
            <a:r>
              <a:rPr lang="en-IN" sz="3200">
                <a:solidFill>
                  <a:srgbClr val="000000"/>
                </a:solidFill>
                <a:latin typeface="Calibri" charset="0"/>
                <a:ea typeface="AR PL SungtiL GB" charset="0"/>
                <a:cs typeface="AR PL SungtiL GB" charset="0"/>
              </a:rPr>
              <a:t>--  worse prognosis and mortality</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a:solidFill>
                  <a:srgbClr val="000000"/>
                </a:solidFill>
                <a:latin typeface="Calibri" charset="0"/>
                <a:ea typeface="AR PL SungtiL GB" charset="0"/>
                <a:cs typeface="AR PL SungtiL GB" charset="0"/>
              </a:rPr>
              <a:t>HR chronotopic responses are to be assessed.</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i="1">
                <a:solidFill>
                  <a:srgbClr val="002060"/>
                </a:solidFill>
                <a:latin typeface="Calibri" charset="0"/>
                <a:ea typeface="AR PL SungtiL GB" charset="0"/>
                <a:cs typeface="AR PL SungtiL GB" charset="0"/>
              </a:rPr>
              <a:t>Advance therapy trials for PAH show improvements varying from 30 to 50m correlating with a clinically significant benefit.</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a:xfrm>
            <a:off x="3071802" y="6000768"/>
            <a:ext cx="2132013" cy="363538"/>
          </a:xfrm>
        </p:spPr>
        <p:txBody>
          <a:bodyPr/>
          <a:lstStyle/>
          <a:p>
            <a:fld id="{8CE7C14D-E3AB-4C16-B7E0-966AA47B0843}" type="slidenum">
              <a:rPr lang="en-IN"/>
              <a:pPr/>
              <a:t>83</a:t>
            </a:fld>
            <a:endParaRPr lang="en-IN"/>
          </a:p>
        </p:txBody>
      </p:sp>
      <p:sp>
        <p:nvSpPr>
          <p:cNvPr id="33793" name="Rectangle 1"/>
          <p:cNvSpPr>
            <a:spLocks noGrp="1" noChangeArrowheads="1"/>
          </p:cNvSpPr>
          <p:nvPr>
            <p:ph type="title"/>
          </p:nvPr>
        </p:nvSpPr>
        <p:spPr>
          <a:xfrm>
            <a:off x="0" y="0"/>
            <a:ext cx="91440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4400" b="1"/>
              <a:t>CARDIO-PULMONARY EXERCISE TESTING</a:t>
            </a:r>
          </a:p>
        </p:txBody>
      </p:sp>
      <p:sp>
        <p:nvSpPr>
          <p:cNvPr id="33794" name="Text Box 2"/>
          <p:cNvSpPr txBox="1">
            <a:spLocks noChangeArrowheads="1"/>
          </p:cNvSpPr>
          <p:nvPr/>
        </p:nvSpPr>
        <p:spPr bwMode="auto">
          <a:xfrm>
            <a:off x="0" y="1143000"/>
            <a:ext cx="8929688" cy="4757738"/>
          </a:xfrm>
          <a:prstGeom prst="rect">
            <a:avLst/>
          </a:prstGeom>
          <a:noFill/>
          <a:ln w="9525" cap="flat">
            <a:noFill/>
            <a:round/>
            <a:headEnd/>
            <a:tailEnd/>
          </a:ln>
          <a:effectLst/>
        </p:spPr>
        <p:txBody>
          <a:bodyPr/>
          <a:lstStyle/>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Simultaneous measurement of respiratory gas exchange parameters along with upright bicycle </a:t>
            </a:r>
            <a:r>
              <a:rPr lang="en-IN" sz="2400" dirty="0" err="1">
                <a:solidFill>
                  <a:srgbClr val="000000"/>
                </a:solidFill>
                <a:latin typeface="Calibri" charset="0"/>
                <a:ea typeface="AR PL SungtiL GB" charset="0"/>
                <a:cs typeface="AR PL SungtiL GB" charset="0"/>
              </a:rPr>
              <a:t>ergometry</a:t>
            </a:r>
            <a:r>
              <a:rPr lang="en-IN" sz="2400" dirty="0">
                <a:solidFill>
                  <a:srgbClr val="000000"/>
                </a:solidFill>
                <a:latin typeface="Calibri" charset="0"/>
                <a:ea typeface="AR PL SungtiL GB" charset="0"/>
                <a:cs typeface="AR PL SungtiL GB" charset="0"/>
              </a:rPr>
              <a:t> stress testing</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400" dirty="0">
              <a:solidFill>
                <a:srgbClr val="000000"/>
              </a:solidFill>
              <a:latin typeface="Calibri" charset="0"/>
              <a:ea typeface="AR PL SungtiL GB" charset="0"/>
              <a:cs typeface="AR PL SungtiL GB" charset="0"/>
            </a:endParaRP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Valuable predictor of prognosis and improvement with Rx</a:t>
            </a:r>
          </a:p>
          <a:p>
            <a:pPr marL="342900" indent="-342900" hangingPunct="1">
              <a:lnSpc>
                <a:spcPct val="100000"/>
              </a:lnSpc>
              <a:spcBef>
                <a:spcPts val="488"/>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b="1" dirty="0">
                <a:solidFill>
                  <a:srgbClr val="002060"/>
                </a:solidFill>
                <a:latin typeface="Calibri" charset="0"/>
                <a:ea typeface="AR PL SungtiL GB" charset="0"/>
                <a:cs typeface="AR PL SungtiL GB" charset="0"/>
              </a:rPr>
              <a:t>PkVO2&gt;10.4ml/kg/min</a:t>
            </a:r>
            <a:r>
              <a:rPr lang="en-IN" sz="2400" dirty="0">
                <a:solidFill>
                  <a:srgbClr val="000000"/>
                </a:solidFill>
                <a:latin typeface="Calibri" charset="0"/>
                <a:ea typeface="AR PL SungtiL GB" charset="0"/>
                <a:cs typeface="AR PL SungtiL GB" charset="0"/>
              </a:rPr>
              <a:t> – better 1 yr survival</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400" dirty="0">
              <a:solidFill>
                <a:srgbClr val="000000"/>
              </a:solidFill>
              <a:latin typeface="Calibri" charset="0"/>
              <a:ea typeface="AR PL SungtiL GB" charset="0"/>
              <a:cs typeface="AR PL SungtiL GB" charset="0"/>
            </a:endParaRP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b="1" i="1" dirty="0">
                <a:solidFill>
                  <a:srgbClr val="000000"/>
                </a:solidFill>
                <a:latin typeface="Calibri" charset="0"/>
                <a:ea typeface="AR PL SungtiL GB" charset="0"/>
                <a:cs typeface="AR PL SungtiL GB" charset="0"/>
              </a:rPr>
              <a:t>However methodological inconsistencies in various centres make it unattractive</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Lst>
            </a:pPr>
            <a:endParaRPr lang="en-IN" sz="2400" b="1" i="1" dirty="0">
              <a:solidFill>
                <a:srgbClr val="000000"/>
              </a:solidFill>
              <a:latin typeface="Calibri" charset="0"/>
              <a:ea typeface="AR PL SungtiL GB" charset="0"/>
              <a:cs typeface="AR PL SungtiL GB" charset="0"/>
            </a:endParaRP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TMT using </a:t>
            </a:r>
            <a:r>
              <a:rPr lang="en-IN" sz="2400" dirty="0" err="1">
                <a:solidFill>
                  <a:srgbClr val="000000"/>
                </a:solidFill>
                <a:latin typeface="Calibri" charset="0"/>
                <a:ea typeface="AR PL SungtiL GB" charset="0"/>
                <a:cs typeface="AR PL SungtiL GB" charset="0"/>
              </a:rPr>
              <a:t>Naughton-Balke</a:t>
            </a:r>
            <a:r>
              <a:rPr lang="en-IN" sz="2400" dirty="0">
                <a:solidFill>
                  <a:srgbClr val="000000"/>
                </a:solidFill>
                <a:latin typeface="Calibri" charset="0"/>
                <a:ea typeface="AR PL SungtiL GB" charset="0"/>
                <a:cs typeface="AR PL SungtiL GB" charset="0"/>
              </a:rPr>
              <a:t> protocol also compares well with 6MWT and CPET in assessing the functional capacity.</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510CFC9C-F373-491D-BEC1-90CFAA151DC8}" type="slidenum">
              <a:rPr lang="en-IN"/>
              <a:pPr/>
              <a:t>84</a:t>
            </a:fld>
            <a:endParaRPr lang="en-IN"/>
          </a:p>
        </p:txBody>
      </p:sp>
      <p:sp>
        <p:nvSpPr>
          <p:cNvPr id="34817" name="Rectangle 1"/>
          <p:cNvSpPr>
            <a:spLocks noGrp="1" noChangeArrowheads="1"/>
          </p:cNvSpPr>
          <p:nvPr>
            <p:ph type="title"/>
          </p:nvPr>
        </p:nvSpPr>
        <p:spPr>
          <a:xfrm>
            <a:off x="0" y="274638"/>
            <a:ext cx="91440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4800" b="1">
                <a:solidFill>
                  <a:srgbClr val="0070C0"/>
                </a:solidFill>
              </a:rPr>
              <a:t>ADVANCED DIAGNOSTIC WORK UP </a:t>
            </a:r>
          </a:p>
        </p:txBody>
      </p:sp>
      <p:sp>
        <p:nvSpPr>
          <p:cNvPr id="34818"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a:lstStyle/>
          <a:p>
            <a:pPr marL="342900" indent="-342900" hangingPunct="1">
              <a:lnSpc>
                <a:spcPct val="100000"/>
              </a:lnSpc>
              <a:spcBef>
                <a:spcPts val="650"/>
              </a:spcBef>
              <a:tabLst>
                <a:tab pos="0" algn="l"/>
                <a:tab pos="914400" algn="l"/>
                <a:tab pos="1828800" algn="l"/>
                <a:tab pos="2743200" algn="l"/>
                <a:tab pos="3657600" algn="l"/>
                <a:tab pos="4572000" algn="l"/>
                <a:tab pos="5486400" algn="l"/>
                <a:tab pos="6400800" algn="l"/>
                <a:tab pos="7315200" algn="l"/>
                <a:tab pos="8229600" algn="l"/>
              </a:tabLst>
            </a:pPr>
            <a:endParaRPr lang="en-IN" sz="3200" b="1">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Lst>
            </a:pPr>
            <a:r>
              <a:rPr lang="en-IN" sz="3200" b="1">
                <a:solidFill>
                  <a:srgbClr val="000000"/>
                </a:solidFill>
                <a:latin typeface="Calibri" charset="0"/>
                <a:ea typeface="AR PL SungtiL GB" charset="0"/>
                <a:cs typeface="AR PL SungtiL GB" charset="0"/>
              </a:rPr>
              <a:t>Elaborate diagnostic work up</a:t>
            </a:r>
          </a:p>
          <a:p>
            <a:pPr marL="342900" indent="-342900"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Lst>
            </a:pPr>
            <a:endParaRPr lang="en-IN" sz="3200" b="1">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Lst>
            </a:pPr>
            <a:r>
              <a:rPr lang="en-IN" sz="3200" b="1">
                <a:solidFill>
                  <a:srgbClr val="000000"/>
                </a:solidFill>
                <a:latin typeface="Calibri" charset="0"/>
                <a:ea typeface="AR PL SungtiL GB" charset="0"/>
                <a:cs typeface="AR PL SungtiL GB" charset="0"/>
              </a:rPr>
              <a:t>Cardiac MRI</a:t>
            </a:r>
          </a:p>
          <a:p>
            <a:pPr marL="342900" indent="-342900"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Lst>
            </a:pPr>
            <a:endParaRPr lang="en-IN" sz="3200" b="1">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Lst>
            </a:pPr>
            <a:r>
              <a:rPr lang="en-IN" sz="3200" b="1">
                <a:solidFill>
                  <a:srgbClr val="000000"/>
                </a:solidFill>
                <a:latin typeface="Calibri" charset="0"/>
                <a:ea typeface="AR PL SungtiL GB" charset="0"/>
                <a:cs typeface="AR PL SungtiL GB" charset="0"/>
              </a:rPr>
              <a:t>Cardiac catheterization</a:t>
            </a:r>
          </a:p>
          <a:p>
            <a:pPr marL="342900" indent="-342900"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Lst>
            </a:pPr>
            <a:endParaRPr lang="en-IN" sz="3200" b="1">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Lst>
            </a:pPr>
            <a:endParaRPr lang="en-IN" sz="3200" b="1">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EC13A8D8-5B17-429C-B771-47C88F2C287B}" type="slidenum">
              <a:rPr lang="en-IN"/>
              <a:pPr/>
              <a:t>85</a:t>
            </a:fld>
            <a:endParaRPr lang="en-IN"/>
          </a:p>
        </p:txBody>
      </p:sp>
      <p:sp>
        <p:nvSpPr>
          <p:cNvPr id="35841"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Elaborate diagnostic work up</a:t>
            </a:r>
          </a:p>
        </p:txBody>
      </p:sp>
      <p:sp>
        <p:nvSpPr>
          <p:cNvPr id="35842" name="Text Box 2"/>
          <p:cNvSpPr txBox="1">
            <a:spLocks noChangeArrowheads="1"/>
          </p:cNvSpPr>
          <p:nvPr/>
        </p:nvSpPr>
        <p:spPr bwMode="auto">
          <a:xfrm>
            <a:off x="0" y="1285860"/>
            <a:ext cx="9144000" cy="4143405"/>
          </a:xfrm>
          <a:prstGeom prst="rect">
            <a:avLst/>
          </a:prstGeom>
          <a:noFill/>
          <a:ln w="9525" cap="flat">
            <a:noFill/>
            <a:round/>
            <a:headEnd/>
            <a:tailEnd/>
          </a:ln>
          <a:effectLst/>
        </p:spPr>
        <p:txBody>
          <a:bodyPr/>
          <a:lstStyle/>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CBC, </a:t>
            </a:r>
            <a:r>
              <a:rPr lang="en-IN" sz="2400" dirty="0" err="1">
                <a:solidFill>
                  <a:srgbClr val="000000"/>
                </a:solidFill>
                <a:latin typeface="Calibri" charset="0"/>
                <a:ea typeface="AR PL SungtiL GB" charset="0"/>
                <a:cs typeface="AR PL SungtiL GB" charset="0"/>
              </a:rPr>
              <a:t>Sickling</a:t>
            </a:r>
            <a:r>
              <a:rPr lang="en-IN" sz="2400" dirty="0">
                <a:solidFill>
                  <a:srgbClr val="000000"/>
                </a:solidFill>
                <a:latin typeface="Calibri" charset="0"/>
                <a:ea typeface="AR PL SungtiL GB" charset="0"/>
                <a:cs typeface="AR PL SungtiL GB" charset="0"/>
              </a:rPr>
              <a:t> test, LDH</a:t>
            </a:r>
          </a:p>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ABG</a:t>
            </a:r>
          </a:p>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CTD work up – ANA, </a:t>
            </a:r>
            <a:r>
              <a:rPr lang="en-IN" sz="2400" dirty="0" err="1">
                <a:solidFill>
                  <a:srgbClr val="000000"/>
                </a:solidFill>
                <a:latin typeface="Calibri" charset="0"/>
                <a:ea typeface="AR PL SungtiL GB" charset="0"/>
                <a:cs typeface="AR PL SungtiL GB" charset="0"/>
              </a:rPr>
              <a:t>ds</a:t>
            </a:r>
            <a:r>
              <a:rPr lang="en-IN" sz="2400" dirty="0">
                <a:solidFill>
                  <a:srgbClr val="000000"/>
                </a:solidFill>
                <a:latin typeface="Calibri" charset="0"/>
                <a:ea typeface="AR PL SungtiL GB" charset="0"/>
                <a:cs typeface="AR PL SungtiL GB" charset="0"/>
              </a:rPr>
              <a:t> DNA Scl70, anti-</a:t>
            </a:r>
            <a:r>
              <a:rPr lang="en-IN" sz="2400" dirty="0" err="1">
                <a:solidFill>
                  <a:srgbClr val="000000"/>
                </a:solidFill>
                <a:latin typeface="Calibri" charset="0"/>
                <a:ea typeface="AR PL SungtiL GB" charset="0"/>
                <a:cs typeface="AR PL SungtiL GB" charset="0"/>
              </a:rPr>
              <a:t>centromere</a:t>
            </a:r>
            <a:r>
              <a:rPr lang="en-IN" sz="2400" dirty="0">
                <a:solidFill>
                  <a:srgbClr val="000000"/>
                </a:solidFill>
                <a:latin typeface="Calibri" charset="0"/>
                <a:ea typeface="AR PL SungtiL GB" charset="0"/>
                <a:cs typeface="AR PL SungtiL GB" charset="0"/>
              </a:rPr>
              <a:t> Abs, U3RNP, RA</a:t>
            </a:r>
          </a:p>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LFT, USG abdomen</a:t>
            </a:r>
          </a:p>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HIV, </a:t>
            </a:r>
            <a:r>
              <a:rPr lang="en-IN" sz="2400" dirty="0" err="1">
                <a:solidFill>
                  <a:srgbClr val="000000"/>
                </a:solidFill>
                <a:latin typeface="Calibri" charset="0"/>
                <a:ea typeface="AR PL SungtiL GB" charset="0"/>
                <a:cs typeface="AR PL SungtiL GB" charset="0"/>
              </a:rPr>
              <a:t>HBsAg</a:t>
            </a:r>
            <a:r>
              <a:rPr lang="en-IN" sz="2400" dirty="0">
                <a:solidFill>
                  <a:srgbClr val="000000"/>
                </a:solidFill>
                <a:latin typeface="Calibri" charset="0"/>
                <a:ea typeface="AR PL SungtiL GB" charset="0"/>
                <a:cs typeface="AR PL SungtiL GB" charset="0"/>
              </a:rPr>
              <a:t>, HCV</a:t>
            </a:r>
          </a:p>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BNP </a:t>
            </a:r>
          </a:p>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S. Uric acid</a:t>
            </a:r>
          </a:p>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err="1">
                <a:solidFill>
                  <a:srgbClr val="000000"/>
                </a:solidFill>
                <a:latin typeface="Calibri" charset="0"/>
                <a:ea typeface="AR PL SungtiL GB" charset="0"/>
                <a:cs typeface="AR PL SungtiL GB" charset="0"/>
              </a:rPr>
              <a:t>Thrombophilia</a:t>
            </a:r>
            <a:r>
              <a:rPr lang="en-IN" sz="2400" dirty="0">
                <a:solidFill>
                  <a:srgbClr val="000000"/>
                </a:solidFill>
                <a:latin typeface="Calibri" charset="0"/>
                <a:ea typeface="AR PL SungtiL GB" charset="0"/>
                <a:cs typeface="AR PL SungtiL GB" charset="0"/>
              </a:rPr>
              <a:t> work up</a:t>
            </a:r>
          </a:p>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TFT</a:t>
            </a:r>
          </a:p>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Overnight </a:t>
            </a:r>
            <a:r>
              <a:rPr lang="en-IN" sz="2400" dirty="0" err="1">
                <a:solidFill>
                  <a:srgbClr val="000000"/>
                </a:solidFill>
                <a:latin typeface="Calibri" charset="0"/>
                <a:ea typeface="AR PL SungtiL GB" charset="0"/>
                <a:cs typeface="AR PL SungtiL GB" charset="0"/>
              </a:rPr>
              <a:t>oximetry</a:t>
            </a:r>
            <a:r>
              <a:rPr lang="en-IN" sz="2400" dirty="0">
                <a:solidFill>
                  <a:srgbClr val="000000"/>
                </a:solidFill>
                <a:latin typeface="Calibri" charset="0"/>
                <a:ea typeface="AR PL SungtiL GB" charset="0"/>
                <a:cs typeface="AR PL SungtiL GB" charset="0"/>
              </a:rPr>
              <a:t> --- </a:t>
            </a:r>
            <a:r>
              <a:rPr lang="en-IN" sz="2400" dirty="0" err="1">
                <a:solidFill>
                  <a:srgbClr val="000000"/>
                </a:solidFill>
                <a:latin typeface="Calibri" charset="0"/>
                <a:ea typeface="AR PL SungtiL GB" charset="0"/>
                <a:cs typeface="AR PL SungtiL GB" charset="0"/>
              </a:rPr>
              <a:t>Polysomnography</a:t>
            </a:r>
            <a:endParaRPr lang="en-IN" sz="2400" dirty="0">
              <a:solidFill>
                <a:srgbClr val="000000"/>
              </a:solidFill>
              <a:latin typeface="Calibri" charset="0"/>
              <a:ea typeface="AR PL SungtiL GB" charset="0"/>
              <a:cs typeface="AR PL SungtiL GB" charset="0"/>
            </a:endParaRPr>
          </a:p>
          <a:p>
            <a:pPr marL="442913" indent="-442913" hangingPunct="1">
              <a:lnSpc>
                <a:spcPct val="100000"/>
              </a:lnSpc>
              <a:spcBef>
                <a:spcPts val="650"/>
              </a:spcBef>
              <a:buFont typeface="StarSymbo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BMPR2 mutation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FC4A5699-74EA-42A5-8A9D-F39FA23E5832}" type="slidenum">
              <a:rPr lang="en-IN"/>
              <a:pPr/>
              <a:t>86</a:t>
            </a:fld>
            <a:endParaRPr lang="en-IN"/>
          </a:p>
        </p:txBody>
      </p:sp>
      <p:sp>
        <p:nvSpPr>
          <p:cNvPr id="36865" name="Rectangle 1"/>
          <p:cNvSpPr>
            <a:spLocks noGrp="1" noChangeArrowheads="1"/>
          </p:cNvSpPr>
          <p:nvPr>
            <p:ph type="title"/>
          </p:nvPr>
        </p:nvSpPr>
        <p:spPr>
          <a:xfrm>
            <a:off x="-500063" y="285750"/>
            <a:ext cx="8229601"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800" b="1"/>
              <a:t>cMRI</a:t>
            </a:r>
          </a:p>
        </p:txBody>
      </p:sp>
      <p:sp>
        <p:nvSpPr>
          <p:cNvPr id="36866" name="Text Box 2"/>
          <p:cNvSpPr txBox="1">
            <a:spLocks noChangeArrowheads="1"/>
          </p:cNvSpPr>
          <p:nvPr/>
        </p:nvSpPr>
        <p:spPr bwMode="auto">
          <a:xfrm>
            <a:off x="0" y="1428750"/>
            <a:ext cx="9144000" cy="4071938"/>
          </a:xfrm>
          <a:prstGeom prst="rect">
            <a:avLst/>
          </a:prstGeom>
          <a:noFill/>
          <a:ln w="9525" cap="flat">
            <a:noFill/>
            <a:round/>
            <a:headEnd/>
            <a:tailEnd/>
          </a:ln>
          <a:effectLst/>
        </p:spPr>
        <p:txBody>
          <a:bodyPr/>
          <a:lstStyle/>
          <a:p>
            <a:pPr marL="490538" indent="-490538"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Assess RV morphology and function</a:t>
            </a:r>
          </a:p>
          <a:p>
            <a:pPr marL="490538" indent="-490538"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RV  systolic &amp; diastolic dysfunction--- poor prognostic indicator</a:t>
            </a:r>
          </a:p>
          <a:p>
            <a:pPr marL="490538" indent="-490538" hangingPunct="1">
              <a:lnSpc>
                <a:spcPct val="100000"/>
              </a:lnSpc>
              <a:spcBef>
                <a:spcPts val="6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Pulmonary artery stiffness :</a:t>
            </a:r>
          </a:p>
          <a:p>
            <a:pPr marL="490538" indent="-490538"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Relative cross-sectional area </a:t>
            </a:r>
            <a:r>
              <a:rPr lang="en-IN" sz="2400" dirty="0">
                <a:solidFill>
                  <a:srgbClr val="C00000"/>
                </a:solidFill>
                <a:latin typeface="Calibri" charset="0"/>
                <a:ea typeface="AR PL SungtiL GB" charset="0"/>
                <a:cs typeface="AR PL SungtiL GB" charset="0"/>
              </a:rPr>
              <a:t>change &lt;16% -- </a:t>
            </a:r>
            <a:r>
              <a:rPr lang="en-IN" sz="2400" dirty="0">
                <a:solidFill>
                  <a:srgbClr val="000000"/>
                </a:solidFill>
                <a:latin typeface="Calibri" charset="0"/>
                <a:ea typeface="AR PL SungtiL GB" charset="0"/>
                <a:cs typeface="AR PL SungtiL GB" charset="0"/>
              </a:rPr>
              <a:t>Inc mortality in PAH patients</a:t>
            </a:r>
            <a:endParaRPr lang="en-IN" sz="2400" baseline="30000" dirty="0">
              <a:solidFill>
                <a:srgbClr val="000000"/>
              </a:solidFill>
              <a:latin typeface="Calibri" charset="0"/>
              <a:ea typeface="AR PL SungtiL GB" charset="0"/>
              <a:cs typeface="AR PL SungtiL GB" charset="0"/>
            </a:endParaRPr>
          </a:p>
          <a:p>
            <a:pPr marL="490538" indent="-490538"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490538" indent="-490538"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490538" indent="-490538" hangingPunct="1">
              <a:lnSpc>
                <a:spcPct val="100000"/>
              </a:lnSpc>
              <a:spcBef>
                <a:spcPts val="575"/>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b="1" dirty="0">
                <a:solidFill>
                  <a:srgbClr val="002060"/>
                </a:solidFill>
                <a:latin typeface="Calibri" charset="0"/>
                <a:ea typeface="AR PL SungtiL GB" charset="0"/>
                <a:cs typeface="AR PL SungtiL GB" charset="0"/>
              </a:rPr>
              <a:t>-  RV SV &lt;/= 25ml/m</a:t>
            </a:r>
            <a:r>
              <a:rPr lang="en-IN" sz="2800" b="1" baseline="30000" dirty="0">
                <a:solidFill>
                  <a:srgbClr val="002060"/>
                </a:solidFill>
                <a:latin typeface="Calibri" charset="0"/>
                <a:ea typeface="AR PL SungtiL GB" charset="0"/>
                <a:cs typeface="AR PL SungtiL GB" charset="0"/>
              </a:rPr>
              <a:t>2</a:t>
            </a:r>
          </a:p>
          <a:p>
            <a:pPr marL="490538" indent="-490538"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800" b="1" dirty="0">
                <a:solidFill>
                  <a:srgbClr val="002060"/>
                </a:solidFill>
                <a:latin typeface="Calibri" charset="0"/>
                <a:ea typeface="AR PL SungtiL GB" charset="0"/>
                <a:cs typeface="AR PL SungtiL GB" charset="0"/>
              </a:rPr>
              <a:t>      -  RV-EDV &gt;/= 84ml/m</a:t>
            </a:r>
            <a:r>
              <a:rPr lang="en-IN" sz="2800" b="1" baseline="30000" dirty="0">
                <a:solidFill>
                  <a:srgbClr val="002060"/>
                </a:solidFill>
                <a:latin typeface="Calibri" charset="0"/>
                <a:ea typeface="AR PL SungtiL GB" charset="0"/>
                <a:cs typeface="AR PL SungtiL GB" charset="0"/>
              </a:rPr>
              <a:t>2</a:t>
            </a:r>
          </a:p>
          <a:p>
            <a:pPr marL="490538" indent="-490538"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800" b="1" baseline="30000" dirty="0">
                <a:solidFill>
                  <a:srgbClr val="002060"/>
                </a:solidFill>
                <a:latin typeface="Calibri" charset="0"/>
                <a:ea typeface="AR PL SungtiL GB" charset="0"/>
                <a:cs typeface="AR PL SungtiL GB" charset="0"/>
              </a:rPr>
              <a:t> </a:t>
            </a:r>
            <a:r>
              <a:rPr lang="en-IN" sz="2800" b="1" dirty="0">
                <a:solidFill>
                  <a:srgbClr val="002060"/>
                </a:solidFill>
                <a:latin typeface="Calibri" charset="0"/>
                <a:ea typeface="AR PL SungtiL GB" charset="0"/>
                <a:cs typeface="AR PL SungtiL GB" charset="0"/>
              </a:rPr>
              <a:t>     -  LV-EDV&lt;/= 40ml/m</a:t>
            </a:r>
            <a:r>
              <a:rPr lang="en-IN" sz="2800" b="1" baseline="30000" dirty="0">
                <a:solidFill>
                  <a:srgbClr val="002060"/>
                </a:solidFill>
                <a:latin typeface="Calibri" charset="0"/>
                <a:ea typeface="AR PL SungtiL GB" charset="0"/>
                <a:cs typeface="AR PL SungtiL GB" charset="0"/>
              </a:rPr>
              <a:t>2</a:t>
            </a:r>
            <a:r>
              <a:rPr lang="en-IN" sz="2800" b="1" dirty="0">
                <a:solidFill>
                  <a:srgbClr val="002060"/>
                </a:solidFill>
                <a:latin typeface="Calibri" charset="0"/>
                <a:ea typeface="AR PL SungtiL GB" charset="0"/>
                <a:cs typeface="AR PL SungtiL GB" charset="0"/>
              </a:rPr>
              <a:t>  </a:t>
            </a:r>
            <a:r>
              <a:rPr lang="en-IN" sz="2800" dirty="0">
                <a:solidFill>
                  <a:srgbClr val="000000"/>
                </a:solidFill>
                <a:latin typeface="Calibri" charset="0"/>
                <a:ea typeface="AR PL SungtiL GB" charset="0"/>
                <a:cs typeface="AR PL SungtiL GB" charset="0"/>
              </a:rPr>
              <a:t>,predictors of mortality and Rx failure</a:t>
            </a:r>
            <a:r>
              <a:rPr lang="en-IN" sz="2800" baseline="30000" dirty="0">
                <a:solidFill>
                  <a:srgbClr val="000000"/>
                </a:solidFill>
                <a:latin typeface="Calibri" charset="0"/>
                <a:ea typeface="AR PL SungtiL GB" charset="0"/>
                <a:cs typeface="AR PL SungtiL GB" charset="0"/>
              </a:rPr>
              <a:t>1</a:t>
            </a:r>
            <a:r>
              <a:rPr lang="en-IN" sz="2800" dirty="0">
                <a:solidFill>
                  <a:srgbClr val="000000"/>
                </a:solidFill>
                <a:latin typeface="Calibri" charset="0"/>
                <a:ea typeface="AR PL SungtiL GB" charset="0"/>
                <a:cs typeface="AR PL SungtiL GB" charset="0"/>
              </a:rPr>
              <a:t> </a:t>
            </a:r>
          </a:p>
          <a:p>
            <a:pPr marL="490538" indent="-490538"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800" b="1" dirty="0">
                <a:solidFill>
                  <a:srgbClr val="002060"/>
                </a:solidFill>
                <a:latin typeface="Calibri" charset="0"/>
                <a:ea typeface="AR PL SungtiL GB" charset="0"/>
                <a:cs typeface="AR PL SungtiL GB" charset="0"/>
              </a:rPr>
              <a:t>     </a:t>
            </a:r>
            <a:endParaRPr lang="en-IN" sz="2800" b="1" dirty="0">
              <a:solidFill>
                <a:srgbClr val="000000"/>
              </a:solidFill>
              <a:latin typeface="Calibri" charset="0"/>
              <a:ea typeface="AR PL SungtiL GB" charset="0"/>
              <a:cs typeface="AR PL SungtiL GB" charset="0"/>
            </a:endParaRPr>
          </a:p>
        </p:txBody>
      </p:sp>
      <p:sp>
        <p:nvSpPr>
          <p:cNvPr id="36867" name="Rectangle 3"/>
          <p:cNvSpPr>
            <a:spLocks noChangeArrowheads="1"/>
          </p:cNvSpPr>
          <p:nvPr/>
        </p:nvSpPr>
        <p:spPr bwMode="auto">
          <a:xfrm>
            <a:off x="0" y="5572125"/>
            <a:ext cx="9144000" cy="1871663"/>
          </a:xfrm>
          <a:prstGeom prst="rect">
            <a:avLst/>
          </a:prstGeom>
          <a:no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1300" b="1" i="1">
                <a:solidFill>
                  <a:srgbClr val="000000"/>
                </a:solidFill>
                <a:latin typeface="Calibri" charset="0"/>
                <a:ea typeface="AR PL SungtiL GB" charset="0"/>
                <a:cs typeface="AR PL SungtiL GB" charset="0"/>
              </a:rPr>
              <a:t>1 . van Wolferen SA, et al. Prognostic value of right ventricular mass, volume, and function in idiopathic pulmonary arterial hypertension. Eur Heart J. 2007;28:1250–7 .</a:t>
            </a:r>
          </a:p>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1300" b="1" i="1">
                <a:solidFill>
                  <a:srgbClr val="000000"/>
                </a:solidFill>
                <a:latin typeface="Calibri" charset="0"/>
                <a:ea typeface="AR PL SungtiL GB" charset="0"/>
                <a:cs typeface="AR PL SungtiL GB" charset="0"/>
              </a:rPr>
              <a:t>2. Gan CT et al. Noninvasively assessed pulmonary artery stiffness predicts mortality in pulmonary arterial hypertension. Chest. 2007;132:1906 –12.</a:t>
            </a:r>
          </a:p>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1300" b="1" i="1">
                <a:solidFill>
                  <a:srgbClr val="000000"/>
                </a:solidFill>
                <a:latin typeface="Calibri" charset="0"/>
                <a:ea typeface="AR PL SungtiL GB" charset="0"/>
                <a:cs typeface="AR PL SungtiL GB" charset="0"/>
              </a:rPr>
              <a:t>3. Shehata M et al. Myocardial delayedenhancement in pulmonary hypertension: pulmonary hemodynamics, right ventricular function, and remodeling. AJR Am J Roentgenol.2011;196:87-94</a:t>
            </a:r>
          </a:p>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endParaRPr lang="en-IN" sz="1300" b="1" i="1">
              <a:solidFill>
                <a:srgbClr val="000000"/>
              </a:solidFill>
              <a:latin typeface="Calibri" charset="0"/>
              <a:ea typeface="AR PL SungtiL GB" charset="0"/>
              <a:cs typeface="AR PL SungtiL GB" charset="0"/>
            </a:endParaRPr>
          </a:p>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endParaRPr lang="en-IN" sz="1300" b="1" i="1">
              <a:solidFill>
                <a:srgbClr val="000000"/>
              </a:solidFill>
              <a:latin typeface="Calibri" charset="0"/>
              <a:ea typeface="AR PL SungtiL GB" charset="0"/>
              <a:cs typeface="AR PL SungtiL GB" charset="0"/>
            </a:endParaRPr>
          </a:p>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endParaRPr lang="en-IN" sz="1300" b="1" i="1">
              <a:solidFill>
                <a:srgbClr val="000000"/>
              </a:solidFill>
              <a:latin typeface="Calibri" charset="0"/>
              <a:ea typeface="AR PL SungtiL GB" charset="0"/>
              <a:cs typeface="AR PL SungtiL GB" charset="0"/>
            </a:endParaRPr>
          </a:p>
        </p:txBody>
      </p:sp>
      <p:pic>
        <p:nvPicPr>
          <p:cNvPr id="36868" name="Picture 4"/>
          <p:cNvPicPr>
            <a:picLocks noChangeAspect="1" noChangeArrowheads="1"/>
          </p:cNvPicPr>
          <p:nvPr/>
        </p:nvPicPr>
        <p:blipFill>
          <a:blip r:embed="rId3"/>
          <a:srcRect/>
          <a:stretch>
            <a:fillRect/>
          </a:stretch>
        </p:blipFill>
        <p:spPr bwMode="auto">
          <a:xfrm>
            <a:off x="71438" y="4000500"/>
            <a:ext cx="8786812" cy="2786063"/>
          </a:xfrm>
          <a:prstGeom prst="rect">
            <a:avLst/>
          </a:prstGeom>
          <a:noFill/>
          <a:ln w="9525" cap="flat">
            <a:solidFill>
              <a:srgbClr val="000000"/>
            </a:solidFill>
            <a:round/>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additive="repl">
                                        <p:cTn id="6" dur="500"/>
                                        <p:tgtEl>
                                          <p:spTgt spid="36868"/>
                                        </p:tgtEl>
                                      </p:cBhvr>
                                    </p:animEffect>
                                    <p:set>
                                      <p:cBhvr additive="repl">
                                        <p:cTn id="7" dur="1" fill="hold">
                                          <p:stCondLst>
                                            <p:cond delay="499"/>
                                          </p:stCondLst>
                                        </p:cTn>
                                        <p:tgtEl>
                                          <p:spTgt spid="368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969C4955-3720-4A57-98F2-5418B99F8B6A}" type="slidenum">
              <a:rPr lang="en-IN"/>
              <a:pPr/>
              <a:t>87</a:t>
            </a:fld>
            <a:endParaRPr lang="en-IN"/>
          </a:p>
        </p:txBody>
      </p:sp>
      <p:sp>
        <p:nvSpPr>
          <p:cNvPr id="37889" name="Rectangle 1"/>
          <p:cNvSpPr>
            <a:spLocks noGrp="1" noChangeArrowheads="1"/>
          </p:cNvSpPr>
          <p:nvPr>
            <p:ph type="title"/>
          </p:nvPr>
        </p:nvSpPr>
        <p:spPr>
          <a:xfrm>
            <a:off x="457200" y="714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RIGHT HEART CATHETERIZATION</a:t>
            </a:r>
          </a:p>
        </p:txBody>
      </p:sp>
      <p:sp>
        <p:nvSpPr>
          <p:cNvPr id="37890" name="Text Box 2"/>
          <p:cNvSpPr txBox="1">
            <a:spLocks noChangeArrowheads="1"/>
          </p:cNvSpPr>
          <p:nvPr/>
        </p:nvSpPr>
        <p:spPr bwMode="auto">
          <a:xfrm>
            <a:off x="457200" y="1214438"/>
            <a:ext cx="8472488" cy="5643562"/>
          </a:xfrm>
          <a:prstGeom prst="rect">
            <a:avLst/>
          </a:prstGeom>
          <a:noFill/>
          <a:ln w="9525" cap="flat">
            <a:noFill/>
            <a:round/>
            <a:headEnd/>
            <a:tailEnd/>
          </a:ln>
          <a:effectLst/>
        </p:spPr>
        <p:txBody>
          <a:bodyPr/>
          <a:lstStyle/>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a:solidFill>
                  <a:srgbClr val="000000"/>
                </a:solidFill>
                <a:latin typeface="Calibri" charset="0"/>
                <a:ea typeface="AR PL SungtiL GB" charset="0"/>
                <a:cs typeface="AR PL SungtiL GB" charset="0"/>
              </a:rPr>
              <a:t>Not routinely recommended.</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a:solidFill>
                  <a:srgbClr val="000000"/>
                </a:solidFill>
                <a:latin typeface="Calibri" charset="0"/>
                <a:ea typeface="AR PL SungtiL GB" charset="0"/>
                <a:cs typeface="AR PL SungtiL GB" charset="0"/>
              </a:rPr>
              <a:t>However ACC 2009 advises RHC to confirm diagnosis and define accurate hemodynamic profile in PAH patients– </a:t>
            </a:r>
            <a:r>
              <a:rPr lang="en-IN" sz="2800">
                <a:solidFill>
                  <a:srgbClr val="FFFF00"/>
                </a:solidFill>
                <a:latin typeface="Calibri" charset="0"/>
                <a:ea typeface="AR PL SungtiL GB" charset="0"/>
                <a:cs typeface="AR PL SungtiL GB" charset="0"/>
              </a:rPr>
              <a:t>gold standard </a:t>
            </a:r>
          </a:p>
          <a:p>
            <a:pPr marL="342900" indent="-342900" hangingPunct="1">
              <a:lnSpc>
                <a:spcPct val="100000"/>
              </a:lnSpc>
              <a:spcBef>
                <a:spcPts val="575"/>
              </a:spcBef>
              <a:buClr>
                <a:srgbClr val="FFFF00"/>
              </a:buClr>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a:solidFill>
                  <a:srgbClr val="FFFF00"/>
                </a:solidFill>
                <a:latin typeface="Calibri" charset="0"/>
                <a:ea typeface="AR PL SungtiL GB" charset="0"/>
                <a:cs typeface="AR PL SungtiL GB" charset="0"/>
              </a:rPr>
              <a:t>IC recommendation by ECS 2009 for all PAH patients</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a:solidFill>
                  <a:srgbClr val="000000"/>
                </a:solidFill>
                <a:latin typeface="Calibri" charset="0"/>
                <a:ea typeface="AR PL SungtiL GB" charset="0"/>
                <a:cs typeface="AR PL SungtiL GB" charset="0"/>
              </a:rPr>
              <a:t>Important for vasodilator testing and also suggested before CHD correction</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a:solidFill>
                  <a:srgbClr val="000000"/>
                </a:solidFill>
                <a:latin typeface="Calibri" charset="0"/>
                <a:ea typeface="AR PL SungtiL GB" charset="0"/>
                <a:cs typeface="AR PL SungtiL GB" charset="0"/>
              </a:rPr>
              <a:t>Complications – 1.1% , Mortality – 0.05%</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a:solidFill>
                <a:srgbClr val="C00000"/>
              </a:solidFill>
              <a:latin typeface="Calibri" charset="0"/>
              <a:ea typeface="AR PL SungtiL GB" charset="0"/>
              <a:cs typeface="AR PL SungtiL GB" charset="0"/>
            </a:endParaRPr>
          </a:p>
          <a:p>
            <a:pPr marL="342900" indent="-342900" hangingPunct="1">
              <a:lnSpc>
                <a:spcPct val="100000"/>
              </a:lnSpc>
              <a:spcBef>
                <a:spcPts val="575"/>
              </a:spcBef>
              <a:buClr>
                <a:srgbClr val="C00000"/>
              </a:buClr>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a:solidFill>
                  <a:srgbClr val="C00000"/>
                </a:solidFill>
                <a:latin typeface="Calibri" charset="0"/>
                <a:ea typeface="AR PL SungtiL GB" charset="0"/>
                <a:cs typeface="AR PL SungtiL GB" charset="0"/>
              </a:rPr>
              <a:t>mPAP, mRAP and CI significantly correlate with survival</a:t>
            </a:r>
          </a:p>
        </p:txBody>
      </p:sp>
      <p:pic>
        <p:nvPicPr>
          <p:cNvPr id="37892" name="Picture 4"/>
          <p:cNvPicPr>
            <a:picLocks noChangeAspect="1" noChangeArrowheads="1"/>
          </p:cNvPicPr>
          <p:nvPr/>
        </p:nvPicPr>
        <p:blipFill>
          <a:blip r:embed="rId3"/>
          <a:srcRect/>
          <a:stretch>
            <a:fillRect/>
          </a:stretch>
        </p:blipFill>
        <p:spPr bwMode="auto">
          <a:xfrm>
            <a:off x="500063" y="1143000"/>
            <a:ext cx="8286750" cy="4056063"/>
          </a:xfrm>
          <a:prstGeom prst="rect">
            <a:avLst/>
          </a:prstGeom>
          <a:noFill/>
          <a:ln w="936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7892"/>
                                        </p:tgtEl>
                                        <p:attrNameLst>
                                          <p:attrName>style.visibility</p:attrName>
                                        </p:attrNameLst>
                                      </p:cBhvr>
                                      <p:to>
                                        <p:strVal val="visible"/>
                                      </p:to>
                                    </p:set>
                                    <p:anim calcmode="lin" valueType="num">
                                      <p:cBhvr additive="repl">
                                        <p:cTn id="7" dur="500" fill="hold"/>
                                        <p:tgtEl>
                                          <p:spTgt spid="37892"/>
                                        </p:tgtEl>
                                        <p:attrNameLst>
                                          <p:attrName>ppt_x</p:attrName>
                                        </p:attrNameLst>
                                      </p:cBhvr>
                                      <p:tavLst>
                                        <p:tav tm="100000">
                                          <p:val>
                                            <p:strVal val="#ppt_x"/>
                                          </p:val>
                                        </p:tav>
                                        <p:tav tm="100000">
                                          <p:val>
                                            <p:strVal val="#ppt_x"/>
                                          </p:val>
                                        </p:tav>
                                      </p:tavLst>
                                    </p:anim>
                                    <p:anim calcmode="lin" valueType="num">
                                      <p:cBhvr additive="repl">
                                        <p:cTn id="8" dur="500" fill="hold"/>
                                        <p:tgtEl>
                                          <p:spTgt spid="37892"/>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ECBB3D45-CCAE-4634-95FC-BCF5109DCB36}" type="slidenum">
              <a:rPr lang="en-IN"/>
              <a:pPr/>
              <a:t>88</a:t>
            </a:fld>
            <a:endParaRPr lang="en-IN"/>
          </a:p>
        </p:txBody>
      </p:sp>
      <p:sp>
        <p:nvSpPr>
          <p:cNvPr id="38913"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a:t>RHC- procedure pearls and pitalls</a:t>
            </a:r>
          </a:p>
        </p:txBody>
      </p:sp>
      <p:sp>
        <p:nvSpPr>
          <p:cNvPr id="38914" name="Text Box 2"/>
          <p:cNvSpPr txBox="1">
            <a:spLocks noChangeArrowheads="1"/>
          </p:cNvSpPr>
          <p:nvPr/>
        </p:nvSpPr>
        <p:spPr bwMode="auto">
          <a:xfrm>
            <a:off x="0" y="1600200"/>
            <a:ext cx="9144000" cy="5257800"/>
          </a:xfrm>
          <a:prstGeom prst="rect">
            <a:avLst/>
          </a:prstGeom>
          <a:noFill/>
          <a:ln w="9525" cap="flat">
            <a:noFill/>
            <a:round/>
            <a:headEnd/>
            <a:tailEnd/>
          </a:ln>
          <a:effectLst/>
        </p:spPr>
        <p:txBody>
          <a:bodyPr/>
          <a:lstStyle/>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a:solidFill>
                  <a:srgbClr val="000000"/>
                </a:solidFill>
                <a:latin typeface="Calibri" charset="0"/>
                <a:ea typeface="AR PL SungtiL GB" charset="0"/>
                <a:cs typeface="AR PL SungtiL GB" charset="0"/>
              </a:rPr>
              <a:t>Staff experience, sedation, procedure related complications, </a:t>
            </a:r>
            <a:r>
              <a:rPr lang="en-IN" sz="3200" b="1">
                <a:solidFill>
                  <a:srgbClr val="000000"/>
                </a:solidFill>
                <a:latin typeface="Calibri" charset="0"/>
                <a:ea typeface="AR PL SungtiL GB" charset="0"/>
                <a:cs typeface="AR PL SungtiL GB" charset="0"/>
              </a:rPr>
              <a:t>temporal variations in hemodynamics.</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a:solidFill>
                  <a:srgbClr val="000000"/>
                </a:solidFill>
                <a:latin typeface="Calibri" charset="0"/>
                <a:ea typeface="AR PL SungtiL GB" charset="0"/>
                <a:cs typeface="AR PL SungtiL GB" charset="0"/>
              </a:rPr>
              <a:t>Measurements must be at end-expiration</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a:solidFill>
                  <a:srgbClr val="000000"/>
                </a:solidFill>
                <a:latin typeface="Calibri" charset="0"/>
                <a:ea typeface="AR PL SungtiL GB" charset="0"/>
                <a:cs typeface="AR PL SungtiL GB" charset="0"/>
              </a:rPr>
              <a:t>Limiting factors : Accuracy and errors in PCWP, method of COP estimation, complex structural heart disease</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a:solidFill>
                <a:srgbClr val="000000"/>
              </a:solidFill>
              <a:latin typeface="Calibri" charset="0"/>
              <a:ea typeface="AR PL SungtiL GB" charset="0"/>
              <a:cs typeface="AR PL SungtiL GB" charset="0"/>
            </a:endParaRPr>
          </a:p>
        </p:txBody>
      </p:sp>
      <p:pic>
        <p:nvPicPr>
          <p:cNvPr id="38915" name="Picture 3"/>
          <p:cNvPicPr>
            <a:picLocks noChangeAspect="1" noChangeArrowheads="1"/>
          </p:cNvPicPr>
          <p:nvPr/>
        </p:nvPicPr>
        <p:blipFill>
          <a:blip r:embed="rId3"/>
          <a:srcRect/>
          <a:stretch>
            <a:fillRect/>
          </a:stretch>
        </p:blipFill>
        <p:spPr bwMode="auto">
          <a:xfrm>
            <a:off x="428625" y="3143250"/>
            <a:ext cx="7929563" cy="3500438"/>
          </a:xfrm>
          <a:prstGeom prst="rect">
            <a:avLst/>
          </a:prstGeom>
          <a:noFill/>
          <a:ln w="9360" cap="flat">
            <a:solidFill>
              <a:srgbClr val="000000"/>
            </a:solidFill>
            <a:miter lim="800000"/>
            <a:headEnd/>
            <a:tailEnd/>
          </a:ln>
          <a:effectLst/>
        </p:spPr>
      </p:pic>
      <p:pic>
        <p:nvPicPr>
          <p:cNvPr id="38916" name="Picture 4"/>
          <p:cNvPicPr>
            <a:picLocks noChangeAspect="1" noChangeArrowheads="1"/>
          </p:cNvPicPr>
          <p:nvPr/>
        </p:nvPicPr>
        <p:blipFill>
          <a:blip r:embed="rId4"/>
          <a:srcRect/>
          <a:stretch>
            <a:fillRect/>
          </a:stretch>
        </p:blipFill>
        <p:spPr bwMode="auto">
          <a:xfrm>
            <a:off x="0" y="3143248"/>
            <a:ext cx="9144000" cy="3500462"/>
          </a:xfrm>
          <a:prstGeom prst="rect">
            <a:avLst/>
          </a:prstGeom>
          <a:noFill/>
          <a:ln w="936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animEffect transition="in" filter="blinds(horizontal)">
                                      <p:cBhvr additive="repl">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repl">
                                        <p:cTn id="11" dur="500"/>
                                        <p:tgtEl>
                                          <p:spTgt spid="38915"/>
                                        </p:tgtEl>
                                        <p:attrNameLst>
                                          <p:attrName>ppt_x</p:attrName>
                                        </p:attrNameLst>
                                      </p:cBhvr>
                                      <p:tavLst>
                                        <p:tav tm="100000">
                                          <p:val>
                                            <p:strVal val="#ppt_x"/>
                                          </p:val>
                                        </p:tav>
                                        <p:tav tm="100000">
                                          <p:val>
                                            <p:strVal val="#ppt_x"/>
                                          </p:val>
                                        </p:tav>
                                      </p:tavLst>
                                    </p:anim>
                                    <p:anim calcmode="lin" valueType="num">
                                      <p:cBhvr additive="repl">
                                        <p:cTn id="12" dur="500"/>
                                        <p:tgtEl>
                                          <p:spTgt spid="38915"/>
                                        </p:tgtEl>
                                        <p:attrNameLst>
                                          <p:attrName>ppt_y</p:attrName>
                                        </p:attrNameLst>
                                      </p:cBhvr>
                                      <p:tavLst>
                                        <p:tav tm="100000">
                                          <p:val>
                                            <p:strVal val="#ppt_y"/>
                                          </p:val>
                                        </p:tav>
                                        <p:tav tm="100000">
                                          <p:val>
                                            <p:strVal val="1+#ppt_h/2"/>
                                          </p:val>
                                        </p:tav>
                                      </p:tavLst>
                                    </p:anim>
                                    <p:set>
                                      <p:cBhvr additive="repl">
                                        <p:cTn id="13" dur="1" fill="hold">
                                          <p:stCondLst>
                                            <p:cond delay="499"/>
                                          </p:stCondLst>
                                        </p:cTn>
                                        <p:tgtEl>
                                          <p:spTgt spid="389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additive="repl">
                                        <p:cTn id="17" dur="1" fill="hold">
                                          <p:stCondLst>
                                            <p:cond delay="0"/>
                                          </p:stCondLst>
                                        </p:cTn>
                                        <p:tgtEl>
                                          <p:spTgt spid="38916"/>
                                        </p:tgtEl>
                                        <p:attrNameLst>
                                          <p:attrName>style.visibility</p:attrName>
                                        </p:attrNameLst>
                                      </p:cBhvr>
                                      <p:to>
                                        <p:strVal val="visible"/>
                                      </p:to>
                                    </p:set>
                                    <p:animEffect transition="in" filter="blinds(horizontal)">
                                      <p:cBhvr additive="repl">
                                        <p:cTn id="18"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0DB3014F-9F2B-4679-9276-B5D91BF9CD06}" type="slidenum">
              <a:rPr lang="en-IN"/>
              <a:pPr/>
              <a:t>89</a:t>
            </a:fld>
            <a:endParaRPr lang="en-IN"/>
          </a:p>
        </p:txBody>
      </p:sp>
      <p:pic>
        <p:nvPicPr>
          <p:cNvPr id="39937" name="Picture 1"/>
          <p:cNvPicPr>
            <a:picLocks noChangeAspect="1" noChangeArrowheads="1"/>
          </p:cNvPicPr>
          <p:nvPr/>
        </p:nvPicPr>
        <p:blipFill>
          <a:blip r:embed="rId3"/>
          <a:srcRect/>
          <a:stretch>
            <a:fillRect/>
          </a:stretch>
        </p:blipFill>
        <p:spPr bwMode="auto">
          <a:xfrm>
            <a:off x="1643063" y="0"/>
            <a:ext cx="5214937" cy="6877050"/>
          </a:xfrm>
          <a:prstGeom prst="rect">
            <a:avLst/>
          </a:prstGeom>
          <a:noFill/>
          <a:ln w="9360" cap="flat">
            <a:solidFill>
              <a:srgbClr val="000000"/>
            </a:solidFill>
            <a:miter lim="800000"/>
            <a:headEnd/>
            <a:tailEnd/>
          </a:ln>
          <a:effectLst/>
        </p:spPr>
      </p:pic>
      <p:pic>
        <p:nvPicPr>
          <p:cNvPr id="39938" name="Picture 2"/>
          <p:cNvPicPr>
            <a:picLocks noChangeAspect="1" noChangeArrowheads="1"/>
          </p:cNvPicPr>
          <p:nvPr/>
        </p:nvPicPr>
        <p:blipFill>
          <a:blip r:embed="rId4"/>
          <a:srcRect/>
          <a:stretch>
            <a:fillRect/>
          </a:stretch>
        </p:blipFill>
        <p:spPr bwMode="auto">
          <a:xfrm>
            <a:off x="0" y="285750"/>
            <a:ext cx="9144000" cy="3000375"/>
          </a:xfrm>
          <a:prstGeom prst="rect">
            <a:avLst/>
          </a:prstGeom>
          <a:noFill/>
          <a:ln w="9360" cap="flat">
            <a:solidFill>
              <a:srgbClr val="000000"/>
            </a:solidFill>
            <a:miter lim="800000"/>
            <a:headEnd/>
            <a:tailEnd/>
          </a:ln>
          <a:effectLst/>
        </p:spPr>
      </p:pic>
      <p:sp>
        <p:nvSpPr>
          <p:cNvPr id="39939" name="Rectangle 3"/>
          <p:cNvSpPr>
            <a:spLocks noChangeArrowheads="1"/>
          </p:cNvSpPr>
          <p:nvPr/>
        </p:nvSpPr>
        <p:spPr bwMode="auto">
          <a:xfrm>
            <a:off x="0" y="0"/>
            <a:ext cx="9144000" cy="363538"/>
          </a:xfrm>
          <a:prstGeom prst="rect">
            <a:avLst/>
          </a:prstGeom>
          <a:solidFill>
            <a:srgbClr val="FFFFFF"/>
          </a:solid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b="1">
                <a:solidFill>
                  <a:srgbClr val="000000"/>
                </a:solidFill>
                <a:latin typeface="Calibri" charset="0"/>
                <a:ea typeface="AR PL SungtiL GB" charset="0"/>
                <a:cs typeface="AR PL SungtiL GB" charset="0"/>
              </a:rPr>
              <a:t>                                                 BASIC DATA FROM A RHC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9938"/>
                                        </p:tgtEl>
                                        <p:attrNameLst>
                                          <p:attrName>style.visibility</p:attrName>
                                        </p:attrNameLst>
                                      </p:cBhvr>
                                      <p:to>
                                        <p:strVal val="visible"/>
                                      </p:to>
                                    </p:set>
                                    <p:anim calcmode="lin" valueType="num">
                                      <p:cBhvr additive="repl">
                                        <p:cTn id="7" dur="500" fill="hold"/>
                                        <p:tgtEl>
                                          <p:spTgt spid="39938"/>
                                        </p:tgtEl>
                                        <p:attrNameLst>
                                          <p:attrName>ppt_x</p:attrName>
                                        </p:attrNameLst>
                                      </p:cBhvr>
                                      <p:tavLst>
                                        <p:tav tm="100000">
                                          <p:val>
                                            <p:strVal val="#ppt_x"/>
                                          </p:val>
                                        </p:tav>
                                        <p:tav tm="100000">
                                          <p:val>
                                            <p:strVal val="#ppt_x"/>
                                          </p:val>
                                        </p:tav>
                                      </p:tavLst>
                                    </p:anim>
                                    <p:anim calcmode="lin" valueType="num">
                                      <p:cBhvr additive="repl">
                                        <p:cTn id="8" dur="500" fill="hold"/>
                                        <p:tgtEl>
                                          <p:spTgt spid="39938"/>
                                        </p:tgtEl>
                                        <p:attrNameLst>
                                          <p:attrName>ppt_y</p:attrName>
                                        </p:attrNameLst>
                                      </p:cBhvr>
                                      <p:tavLst>
                                        <p:tav tm="100000">
                                          <p:val>
                                            <p:strVal val="1+#ppt_h/2"/>
                                          </p:val>
                                        </p:tav>
                                        <p:tav tm="100000">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39939"/>
                                        </p:tgtEl>
                                        <p:attrNameLst>
                                          <p:attrName>style.visibility</p:attrName>
                                        </p:attrNameLst>
                                      </p:cBhvr>
                                      <p:to>
                                        <p:strVal val="visible"/>
                                      </p:to>
                                    </p:set>
                                    <p:anim calcmode="lin" valueType="num">
                                      <p:cBhvr additive="repl">
                                        <p:cTn id="11" dur="500" fill="hold"/>
                                        <p:tgtEl>
                                          <p:spTgt spid="39939"/>
                                        </p:tgtEl>
                                        <p:attrNameLst>
                                          <p:attrName>ppt_x</p:attrName>
                                        </p:attrNameLst>
                                      </p:cBhvr>
                                      <p:tavLst>
                                        <p:tav tm="100000">
                                          <p:val>
                                            <p:strVal val="#ppt_x"/>
                                          </p:val>
                                        </p:tav>
                                        <p:tav tm="100000">
                                          <p:val>
                                            <p:strVal val="#ppt_x"/>
                                          </p:val>
                                        </p:tav>
                                      </p:tavLst>
                                    </p:anim>
                                    <p:anim calcmode="lin" valueType="num">
                                      <p:cBhvr additive="repl">
                                        <p:cTn id="12" dur="500" fill="hold"/>
                                        <p:tgtEl>
                                          <p:spTgt spid="39939"/>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t>Fatigue</a:t>
            </a:r>
            <a:r>
              <a:rPr lang="en-US" dirty="0"/>
              <a:t> – Reduced/fixed cardiac output </a:t>
            </a:r>
          </a:p>
          <a:p>
            <a:endParaRPr lang="en-US" dirty="0"/>
          </a:p>
          <a:p>
            <a:r>
              <a:rPr lang="en-US" b="1" dirty="0"/>
              <a:t>Angina</a:t>
            </a:r>
            <a:r>
              <a:rPr lang="en-US" dirty="0"/>
              <a:t> – RV </a:t>
            </a:r>
            <a:r>
              <a:rPr lang="en-US" dirty="0" err="1"/>
              <a:t>ischaemia</a:t>
            </a:r>
            <a:r>
              <a:rPr lang="en-US" dirty="0"/>
              <a:t> , RV hypertrophy, Reduced LV compliance </a:t>
            </a:r>
          </a:p>
          <a:p>
            <a:endParaRPr lang="en-US" dirty="0"/>
          </a:p>
          <a:p>
            <a:endParaRPr lang="en-IN"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AB8A59C5-C0BC-4DD2-9B08-91B5AA1666C4}" type="slidenum">
              <a:rPr lang="en-IN"/>
              <a:pPr/>
              <a:t>90</a:t>
            </a:fld>
            <a:endParaRPr lang="en-IN"/>
          </a:p>
        </p:txBody>
      </p:sp>
      <p:sp>
        <p:nvSpPr>
          <p:cNvPr id="40961" name="Rectangle 1"/>
          <p:cNvSpPr>
            <a:spLocks noGrp="1" noChangeArrowheads="1"/>
          </p:cNvSpPr>
          <p:nvPr>
            <p:ph type="title"/>
          </p:nvPr>
        </p:nvSpPr>
        <p:spPr>
          <a:xfrm>
            <a:off x="457200" y="274638"/>
            <a:ext cx="8229600" cy="725487"/>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a:t>Basic calculations from a RHC in PAH</a:t>
            </a:r>
          </a:p>
        </p:txBody>
      </p:sp>
      <p:sp>
        <p:nvSpPr>
          <p:cNvPr id="40962" name="Text Box 2"/>
          <p:cNvSpPr txBox="1">
            <a:spLocks noChangeArrowheads="1"/>
          </p:cNvSpPr>
          <p:nvPr/>
        </p:nvSpPr>
        <p:spPr bwMode="auto">
          <a:xfrm>
            <a:off x="0" y="1428750"/>
            <a:ext cx="9144000" cy="5214938"/>
          </a:xfrm>
          <a:prstGeom prst="rect">
            <a:avLst/>
          </a:prstGeom>
          <a:noFill/>
          <a:ln w="9525" cap="flat">
            <a:noFill/>
            <a:round/>
            <a:headEnd/>
            <a:tailEnd/>
          </a:ln>
          <a:effectLst/>
        </p:spPr>
        <p:txBody>
          <a:bodyPr/>
          <a:lstStyle/>
          <a:p>
            <a:pPr marL="342900" indent="-342900" hangingPunct="1">
              <a:lnSpc>
                <a:spcPct val="100000"/>
              </a:lnSpc>
              <a:spcBef>
                <a:spcPts val="575"/>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b="1" i="1">
                <a:solidFill>
                  <a:srgbClr val="002060"/>
                </a:solidFill>
                <a:latin typeface="Calibri" charset="0"/>
                <a:ea typeface="AR PL SungtiL GB" charset="0"/>
                <a:cs typeface="AR PL SungtiL GB" charset="0"/>
              </a:rPr>
              <a:t>mPAP = PAP</a:t>
            </a:r>
            <a:r>
              <a:rPr lang="en-IN" sz="2800" b="1" i="1" baseline="-25000">
                <a:solidFill>
                  <a:srgbClr val="002060"/>
                </a:solidFill>
                <a:latin typeface="Calibri" charset="0"/>
                <a:ea typeface="AR PL SungtiL GB" charset="0"/>
                <a:cs typeface="AR PL SungtiL GB" charset="0"/>
              </a:rPr>
              <a:t>diastolic</a:t>
            </a:r>
            <a:r>
              <a:rPr lang="en-IN" sz="2800" b="1" i="1">
                <a:solidFill>
                  <a:srgbClr val="002060"/>
                </a:solidFill>
                <a:latin typeface="Calibri" charset="0"/>
                <a:ea typeface="AR PL SungtiL GB" charset="0"/>
                <a:cs typeface="AR PL SungtiL GB" charset="0"/>
              </a:rPr>
              <a:t>+ (PAP</a:t>
            </a:r>
            <a:r>
              <a:rPr lang="en-IN" sz="2800" b="1" i="1" baseline="-25000">
                <a:solidFill>
                  <a:srgbClr val="002060"/>
                </a:solidFill>
                <a:latin typeface="Calibri" charset="0"/>
                <a:ea typeface="AR PL SungtiL GB" charset="0"/>
                <a:cs typeface="AR PL SungtiL GB" charset="0"/>
              </a:rPr>
              <a:t>systolic</a:t>
            </a:r>
            <a:r>
              <a:rPr lang="en-IN" sz="2800" b="1" i="1">
                <a:solidFill>
                  <a:srgbClr val="002060"/>
                </a:solidFill>
                <a:latin typeface="Calibri" charset="0"/>
                <a:ea typeface="AR PL SungtiL GB" charset="0"/>
                <a:cs typeface="AR PL SungtiL GB" charset="0"/>
              </a:rPr>
              <a:t>- PAP</a:t>
            </a:r>
            <a:r>
              <a:rPr lang="en-IN" sz="2800" b="1" i="1" baseline="-25000">
                <a:solidFill>
                  <a:srgbClr val="002060"/>
                </a:solidFill>
                <a:latin typeface="Calibri" charset="0"/>
                <a:ea typeface="AR PL SungtiL GB" charset="0"/>
                <a:cs typeface="AR PL SungtiL GB" charset="0"/>
              </a:rPr>
              <a:t>diastolic</a:t>
            </a:r>
            <a:r>
              <a:rPr lang="en-IN" sz="2800" b="1" i="1">
                <a:solidFill>
                  <a:srgbClr val="002060"/>
                </a:solidFill>
                <a:latin typeface="Calibri" charset="0"/>
                <a:ea typeface="AR PL SungtiL GB" charset="0"/>
                <a:cs typeface="AR PL SungtiL GB" charset="0"/>
              </a:rPr>
              <a:t>) / 3</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b="1" i="1">
              <a:solidFill>
                <a:srgbClr val="002060"/>
              </a:solidFill>
              <a:latin typeface="Calibri" charset="0"/>
              <a:ea typeface="AR PL SungtiL GB" charset="0"/>
              <a:cs typeface="AR PL SungtiL GB" charset="0"/>
            </a:endParaRPr>
          </a:p>
          <a:p>
            <a:pPr marL="342900" indent="-342900" hangingPunct="1">
              <a:lnSpc>
                <a:spcPct val="100000"/>
              </a:lnSpc>
              <a:spcBef>
                <a:spcPts val="575"/>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b="1" i="1">
                <a:solidFill>
                  <a:srgbClr val="002060"/>
                </a:solidFill>
                <a:latin typeface="Calibri" charset="0"/>
                <a:ea typeface="AR PL SungtiL GB" charset="0"/>
                <a:cs typeface="AR PL SungtiL GB" charset="0"/>
              </a:rPr>
              <a:t>CO</a:t>
            </a:r>
            <a:r>
              <a:rPr lang="en-IN" sz="2800" b="1" i="1" baseline="-25000">
                <a:solidFill>
                  <a:srgbClr val="002060"/>
                </a:solidFill>
                <a:latin typeface="Calibri" charset="0"/>
                <a:ea typeface="AR PL SungtiL GB" charset="0"/>
                <a:cs typeface="AR PL SungtiL GB" charset="0"/>
              </a:rPr>
              <a:t>FICK</a:t>
            </a:r>
            <a:r>
              <a:rPr lang="en-IN" sz="2800" b="1" i="1">
                <a:solidFill>
                  <a:srgbClr val="002060"/>
                </a:solidFill>
                <a:latin typeface="Calibri" charset="0"/>
                <a:ea typeface="AR PL SungtiL GB" charset="0"/>
                <a:cs typeface="AR PL SungtiL GB" charset="0"/>
              </a:rPr>
              <a:t> = Oxygen consumption(ml/min)/ (CaO2 –CvO2)</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800" b="1" i="1">
                <a:solidFill>
                  <a:srgbClr val="002060"/>
                </a:solidFill>
                <a:latin typeface="Calibri" charset="0"/>
                <a:ea typeface="AR PL SungtiL GB" charset="0"/>
                <a:cs typeface="AR PL SungtiL GB" charset="0"/>
              </a:rPr>
              <a:t>                     </a:t>
            </a:r>
            <a:r>
              <a:rPr lang="en-IN" sz="2000" b="1" i="1">
                <a:solidFill>
                  <a:srgbClr val="002060"/>
                </a:solidFill>
                <a:latin typeface="Calibri" charset="0"/>
                <a:ea typeface="AR PL SungtiL GB" charset="0"/>
                <a:cs typeface="AR PL SungtiL GB" charset="0"/>
              </a:rPr>
              <a:t>(Ca O2 = 1.36 * Hb * 10 * Sa O2 )</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b="1" i="1">
              <a:solidFill>
                <a:srgbClr val="002060"/>
              </a:solidFill>
              <a:latin typeface="Calibri" charset="0"/>
              <a:ea typeface="AR PL SungtiL GB" charset="0"/>
              <a:cs typeface="AR PL SungtiL GB" charset="0"/>
            </a:endParaRPr>
          </a:p>
          <a:p>
            <a:pPr marL="342900" indent="-342900" hangingPunct="1">
              <a:lnSpc>
                <a:spcPct val="100000"/>
              </a:lnSpc>
              <a:spcBef>
                <a:spcPts val="575"/>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b="1" i="1">
                <a:solidFill>
                  <a:srgbClr val="002060"/>
                </a:solidFill>
                <a:latin typeface="Calibri" charset="0"/>
                <a:ea typeface="AR PL SungtiL GB" charset="0"/>
                <a:cs typeface="AR PL SungtiL GB" charset="0"/>
              </a:rPr>
              <a:t>PVR = 80 * (mPAP – PCWP) / CO  </a:t>
            </a:r>
            <a:r>
              <a:rPr lang="en-IN" sz="2400" b="1" i="1">
                <a:solidFill>
                  <a:srgbClr val="002060"/>
                </a:solidFill>
                <a:latin typeface="Calibri" charset="0"/>
                <a:ea typeface="AR PL SungtiL GB" charset="0"/>
                <a:cs typeface="AR PL SungtiL GB" charset="0"/>
              </a:rPr>
              <a:t>dyne.sec.cm</a:t>
            </a:r>
            <a:r>
              <a:rPr lang="en-IN" sz="2400" b="1" i="1" baseline="30000">
                <a:solidFill>
                  <a:srgbClr val="002060"/>
                </a:solidFill>
                <a:latin typeface="Calibri" charset="0"/>
                <a:ea typeface="AR PL SungtiL GB" charset="0"/>
                <a:cs typeface="AR PL SungtiL GB" charset="0"/>
              </a:rPr>
              <a:t>-5</a:t>
            </a:r>
          </a:p>
          <a:p>
            <a:pPr marL="342900" indent="-342900" hangingPunct="1">
              <a:lnSpc>
                <a:spcPct val="100000"/>
              </a:lnSpc>
              <a:spcBef>
                <a:spcPts val="575"/>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b="1" i="1">
                <a:solidFill>
                  <a:srgbClr val="002060"/>
                </a:solidFill>
                <a:latin typeface="Calibri" charset="0"/>
                <a:ea typeface="AR PL SungtiL GB" charset="0"/>
                <a:cs typeface="AR PL SungtiL GB" charset="0"/>
              </a:rPr>
              <a:t>SVR = 80 * (mBP-RAP) / CO  </a:t>
            </a:r>
            <a:r>
              <a:rPr lang="en-IN" sz="2400" b="1" i="1">
                <a:solidFill>
                  <a:srgbClr val="002060"/>
                </a:solidFill>
                <a:latin typeface="Calibri" charset="0"/>
                <a:ea typeface="AR PL SungtiL GB" charset="0"/>
                <a:cs typeface="AR PL SungtiL GB" charset="0"/>
              </a:rPr>
              <a:t>dyne.sec.cm</a:t>
            </a:r>
            <a:r>
              <a:rPr lang="en-IN" sz="2400" b="1" i="1" baseline="30000">
                <a:solidFill>
                  <a:srgbClr val="002060"/>
                </a:solidFill>
                <a:latin typeface="Calibri" charset="0"/>
                <a:ea typeface="AR PL SungtiL GB" charset="0"/>
                <a:cs typeface="AR PL SungtiL GB" charset="0"/>
              </a:rPr>
              <a:t>-5</a:t>
            </a:r>
            <a:r>
              <a:rPr lang="en-IN" sz="2400" b="1" i="1">
                <a:solidFill>
                  <a:srgbClr val="002060"/>
                </a:solidFill>
                <a:latin typeface="Calibri" charset="0"/>
                <a:ea typeface="AR PL SungtiL GB" charset="0"/>
                <a:cs typeface="AR PL SungtiL GB" charset="0"/>
              </a:rPr>
              <a:t>  </a:t>
            </a:r>
            <a:r>
              <a:rPr lang="en-IN" sz="2800" b="1" i="1">
                <a:solidFill>
                  <a:srgbClr val="002060"/>
                </a:solidFill>
                <a:latin typeface="Calibri" charset="0"/>
                <a:ea typeface="AR PL SungtiL GB" charset="0"/>
                <a:cs typeface="AR PL SungtiL GB" charset="0"/>
              </a:rPr>
              <a:t>  </a:t>
            </a:r>
            <a:r>
              <a:rPr lang="en-IN" sz="2000" b="1" i="1">
                <a:solidFill>
                  <a:srgbClr val="002060"/>
                </a:solidFill>
                <a:latin typeface="Calibri" charset="0"/>
                <a:ea typeface="AR PL SungtiL GB" charset="0"/>
                <a:cs typeface="AR PL SungtiL GB" charset="0"/>
              </a:rPr>
              <a:t>(TPR = mBP/CO)</a:t>
            </a:r>
          </a:p>
          <a:p>
            <a:pPr marL="342900" indent="-342900" hangingPunct="1">
              <a:lnSpc>
                <a:spcPct val="100000"/>
              </a:lnSpc>
              <a:spcBef>
                <a:spcPts val="413"/>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000" b="1" i="1">
              <a:solidFill>
                <a:srgbClr val="002060"/>
              </a:solidFill>
              <a:latin typeface="Calibri" charset="0"/>
              <a:ea typeface="AR PL SungtiL GB" charset="0"/>
              <a:cs typeface="AR PL SungtiL GB" charset="0"/>
            </a:endParaRPr>
          </a:p>
          <a:p>
            <a:pPr marL="342900" indent="-342900" hangingPunct="1">
              <a:lnSpc>
                <a:spcPct val="100000"/>
              </a:lnSpc>
              <a:spcBef>
                <a:spcPts val="575"/>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b="1" i="1">
                <a:solidFill>
                  <a:srgbClr val="002060"/>
                </a:solidFill>
                <a:latin typeface="Calibri" charset="0"/>
                <a:ea typeface="AR PL SungtiL GB" charset="0"/>
                <a:cs typeface="AR PL SungtiL GB" charset="0"/>
              </a:rPr>
              <a:t>PVRI = PVR * BSA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F29AE61C-3132-4AD7-B47C-40003DAA8373}" type="slidenum">
              <a:rPr lang="en-IN"/>
              <a:pPr/>
              <a:t>91</a:t>
            </a:fld>
            <a:endParaRPr lang="en-IN"/>
          </a:p>
        </p:txBody>
      </p:sp>
      <p:sp>
        <p:nvSpPr>
          <p:cNvPr id="41985" name="Rectangle 1"/>
          <p:cNvSpPr>
            <a:spLocks noGrp="1" noChangeArrowheads="1"/>
          </p:cNvSpPr>
          <p:nvPr>
            <p:ph type="title"/>
          </p:nvPr>
        </p:nvSpPr>
        <p:spPr>
          <a:xfrm>
            <a:off x="500063" y="142875"/>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5300" b="1">
                <a:solidFill>
                  <a:srgbClr val="0070C0"/>
                </a:solidFill>
              </a:rPr>
              <a:t>STRATEGIC WORK UP</a:t>
            </a:r>
            <a:br>
              <a:rPr lang="en-IN" sz="4400" b="1">
                <a:solidFill>
                  <a:srgbClr val="0070C0"/>
                </a:solidFill>
              </a:rPr>
            </a:br>
            <a:r>
              <a:rPr lang="en-IN" sz="4400" b="1">
                <a:solidFill>
                  <a:srgbClr val="0070C0"/>
                </a:solidFill>
              </a:rPr>
              <a:t>-Acute vasodilator testing</a:t>
            </a:r>
          </a:p>
        </p:txBody>
      </p:sp>
      <p:sp>
        <p:nvSpPr>
          <p:cNvPr id="41986" name="Text Box 2"/>
          <p:cNvSpPr txBox="1">
            <a:spLocks noChangeArrowheads="1"/>
          </p:cNvSpPr>
          <p:nvPr/>
        </p:nvSpPr>
        <p:spPr bwMode="auto">
          <a:xfrm>
            <a:off x="0" y="1571625"/>
            <a:ext cx="8686800" cy="4983163"/>
          </a:xfrm>
          <a:prstGeom prst="rect">
            <a:avLst/>
          </a:prstGeom>
          <a:noFill/>
          <a:ln w="9525" cap="flat">
            <a:noFill/>
            <a:round/>
            <a:headEnd/>
            <a:tailEnd/>
          </a:ln>
          <a:effectLst/>
        </p:spPr>
        <p:txBody>
          <a:bodyPr/>
          <a:lstStyle/>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 10% of IPAH patients have predominant vasoconstriction</a:t>
            </a:r>
            <a:r>
              <a:rPr lang="en-IN" sz="2800" baseline="30000" dirty="0">
                <a:solidFill>
                  <a:srgbClr val="000000"/>
                </a:solidFill>
                <a:latin typeface="Calibri" charset="0"/>
                <a:ea typeface="AR PL SungtiL GB" charset="0"/>
                <a:cs typeface="AR PL SungtiL GB" charset="0"/>
              </a:rPr>
              <a:t> </a:t>
            </a:r>
            <a:r>
              <a:rPr lang="en-IN" sz="2800" dirty="0">
                <a:solidFill>
                  <a:srgbClr val="000000"/>
                </a:solidFill>
                <a:latin typeface="Calibri" charset="0"/>
                <a:ea typeface="AR PL SungtiL GB" charset="0"/>
                <a:cs typeface="AR PL SungtiL GB" charset="0"/>
              </a:rPr>
              <a:t>– </a:t>
            </a:r>
            <a:r>
              <a:rPr lang="en-IN" sz="2800" dirty="0">
                <a:solidFill>
                  <a:srgbClr val="C00000"/>
                </a:solidFill>
                <a:latin typeface="Calibri" charset="0"/>
                <a:ea typeface="AR PL SungtiL GB" charset="0"/>
                <a:cs typeface="AR PL SungtiL GB" charset="0"/>
              </a:rPr>
              <a:t>CCB responsiveness</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Responders have an excellent prognosis – 95% at 5 yrs</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Vasodilator testing in PAH patients improves overall survival by selective CCB treatment</a:t>
            </a:r>
            <a:r>
              <a:rPr lang="en-IN" sz="2800" baseline="30000" dirty="0">
                <a:solidFill>
                  <a:srgbClr val="000000"/>
                </a:solidFill>
                <a:latin typeface="Calibri" charset="0"/>
                <a:ea typeface="AR PL SungtiL GB" charset="0"/>
                <a:cs typeface="AR PL SungtiL GB" charset="0"/>
              </a:rPr>
              <a:t>2</a:t>
            </a:r>
            <a:r>
              <a:rPr lang="en-IN" sz="2800" dirty="0">
                <a:solidFill>
                  <a:srgbClr val="000000"/>
                </a:solidFill>
                <a:latin typeface="Calibri" charset="0"/>
                <a:ea typeface="AR PL SungtiL GB" charset="0"/>
                <a:cs typeface="AR PL SungtiL GB" charset="0"/>
              </a:rPr>
              <a:t>.</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ESC 2009 – IC for IPAH &amp; IIB for other forms of PAH</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                              (Not recommended for Group 2-5)</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p:txBody>
      </p:sp>
      <p:sp>
        <p:nvSpPr>
          <p:cNvPr id="41987" name="Rectangle 3"/>
          <p:cNvSpPr>
            <a:spLocks noChangeArrowheads="1"/>
          </p:cNvSpPr>
          <p:nvPr/>
        </p:nvSpPr>
        <p:spPr bwMode="auto">
          <a:xfrm>
            <a:off x="0" y="6119813"/>
            <a:ext cx="9144000"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1400" b="1" i="1" dirty="0">
                <a:solidFill>
                  <a:srgbClr val="000000"/>
                </a:solidFill>
                <a:latin typeface="Calibri" charset="0"/>
                <a:ea typeface="AR PL SungtiL GB" charset="0"/>
                <a:cs typeface="AR PL SungtiL GB" charset="0"/>
              </a:rPr>
              <a:t>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2B20614A-EB1F-48FD-9356-A79875EF93EB}" type="slidenum">
              <a:rPr lang="en-IN"/>
              <a:pPr/>
              <a:t>92</a:t>
            </a:fld>
            <a:endParaRPr lang="en-IN"/>
          </a:p>
        </p:txBody>
      </p:sp>
      <p:sp>
        <p:nvSpPr>
          <p:cNvPr id="43009" name="Text Box 1"/>
          <p:cNvSpPr txBox="1">
            <a:spLocks noChangeArrowheads="1"/>
          </p:cNvSpPr>
          <p:nvPr/>
        </p:nvSpPr>
        <p:spPr bwMode="auto">
          <a:xfrm>
            <a:off x="0" y="2286000"/>
            <a:ext cx="9144000" cy="4286250"/>
          </a:xfrm>
          <a:prstGeom prst="rect">
            <a:avLst/>
          </a:prstGeom>
          <a:noFill/>
          <a:ln w="9525" cap="flat">
            <a:noFill/>
            <a:round/>
            <a:headEnd/>
            <a:tailEnd/>
          </a:ln>
          <a:effectLst/>
        </p:spPr>
        <p:txBody>
          <a:bodyPr/>
          <a:lstStyle/>
          <a:p>
            <a:pPr marL="371475" indent="-371475" hangingPunct="1">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700" b="1" u="sng" dirty="0">
                <a:solidFill>
                  <a:srgbClr val="002060"/>
                </a:solidFill>
                <a:latin typeface="Calibri" charset="0"/>
                <a:ea typeface="AR PL SungtiL GB" charset="0"/>
                <a:cs typeface="AR PL SungtiL GB" charset="0"/>
              </a:rPr>
              <a:t>Response to AVT </a:t>
            </a:r>
            <a:r>
              <a:rPr lang="en-IN" sz="2700" dirty="0">
                <a:solidFill>
                  <a:srgbClr val="002060"/>
                </a:solidFill>
                <a:latin typeface="Calibri" charset="0"/>
                <a:ea typeface="AR PL SungtiL GB" charset="0"/>
                <a:cs typeface="AR PL SungtiL GB" charset="0"/>
              </a:rPr>
              <a:t>– Decrease in </a:t>
            </a:r>
            <a:r>
              <a:rPr lang="en-IN" sz="2700" dirty="0" err="1">
                <a:solidFill>
                  <a:srgbClr val="002060"/>
                </a:solidFill>
                <a:latin typeface="Calibri" charset="0"/>
                <a:ea typeface="AR PL SungtiL GB" charset="0"/>
                <a:cs typeface="AR PL SungtiL GB" charset="0"/>
              </a:rPr>
              <a:t>mPAP</a:t>
            </a:r>
            <a:r>
              <a:rPr lang="en-IN" sz="2700" dirty="0">
                <a:solidFill>
                  <a:srgbClr val="002060"/>
                </a:solidFill>
                <a:latin typeface="Calibri" charset="0"/>
                <a:ea typeface="AR PL SungtiL GB" charset="0"/>
                <a:cs typeface="AR PL SungtiL GB" charset="0"/>
              </a:rPr>
              <a:t> by at least 10mmHg to a value &lt;/= 40mmHg, with an unchanged or increase in COP</a:t>
            </a:r>
          </a:p>
          <a:p>
            <a:pPr marL="371475" indent="-371475" hangingPunct="1">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700" dirty="0">
                <a:solidFill>
                  <a:srgbClr val="002060"/>
                </a:solidFill>
                <a:latin typeface="Calibri" charset="0"/>
                <a:ea typeface="AR PL SungtiL GB" charset="0"/>
                <a:cs typeface="AR PL SungtiL GB" charset="0"/>
              </a:rPr>
              <a:t>      (ESC, ACCP &amp; AHA guidelines) </a:t>
            </a:r>
          </a:p>
          <a:p>
            <a:pPr marL="371475" indent="-371475" hangingPunct="1">
              <a:lnSpc>
                <a:spcPct val="100000"/>
              </a:lnSpc>
              <a:spcBef>
                <a:spcPts val="488"/>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2060"/>
                </a:solidFill>
                <a:latin typeface="Calibri" charset="0"/>
                <a:ea typeface="AR PL SungtiL GB" charset="0"/>
                <a:cs typeface="AR PL SungtiL GB" charset="0"/>
              </a:rPr>
              <a:t>( Decrease of &gt;20% in </a:t>
            </a:r>
            <a:r>
              <a:rPr lang="en-IN" sz="2400" dirty="0" err="1">
                <a:solidFill>
                  <a:srgbClr val="002060"/>
                </a:solidFill>
                <a:latin typeface="Calibri" charset="0"/>
                <a:ea typeface="AR PL SungtiL GB" charset="0"/>
                <a:cs typeface="AR PL SungtiL GB" charset="0"/>
              </a:rPr>
              <a:t>mPAP</a:t>
            </a:r>
            <a:r>
              <a:rPr lang="en-IN" sz="2400" dirty="0">
                <a:solidFill>
                  <a:srgbClr val="002060"/>
                </a:solidFill>
                <a:latin typeface="Calibri" charset="0"/>
                <a:ea typeface="AR PL SungtiL GB" charset="0"/>
                <a:cs typeface="AR PL SungtiL GB" charset="0"/>
              </a:rPr>
              <a:t> &amp; &gt;30% in PVR  –  favourable response) </a:t>
            </a:r>
            <a:endParaRPr lang="en-IN" sz="2400" dirty="0">
              <a:solidFill>
                <a:srgbClr val="000000"/>
              </a:solidFill>
              <a:latin typeface="Calibri" charset="0"/>
              <a:ea typeface="AR PL SungtiL GB" charset="0"/>
              <a:cs typeface="AR PL SungtiL GB" charset="0"/>
            </a:endParaRPr>
          </a:p>
          <a:p>
            <a:pPr marL="371475" indent="-371475" hangingPunct="1">
              <a:lnSpc>
                <a:spcPct val="100000"/>
              </a:lnSpc>
              <a:spcBef>
                <a:spcPts val="488"/>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FF0000"/>
                </a:solidFill>
                <a:latin typeface="Calibri" charset="0"/>
                <a:ea typeface="AR PL SungtiL GB" charset="0"/>
                <a:cs typeface="AR PL SungtiL GB" charset="0"/>
              </a:rPr>
              <a:t>~ 10-20%  (12.6%) </a:t>
            </a:r>
            <a:r>
              <a:rPr lang="en-IN" sz="2400" b="1" baseline="30000" dirty="0">
                <a:solidFill>
                  <a:srgbClr val="FF0000"/>
                </a:solidFill>
                <a:latin typeface="Calibri" charset="0"/>
                <a:ea typeface="AR PL SungtiL GB" charset="0"/>
                <a:cs typeface="AR PL SungtiL GB" charset="0"/>
              </a:rPr>
              <a:t>1</a:t>
            </a:r>
            <a:r>
              <a:rPr lang="en-IN" sz="2400" b="1" dirty="0">
                <a:solidFill>
                  <a:srgbClr val="FF0000"/>
                </a:solidFill>
                <a:latin typeface="Calibri" charset="0"/>
                <a:ea typeface="AR PL SungtiL GB" charset="0"/>
                <a:cs typeface="AR PL SungtiL GB" charset="0"/>
              </a:rPr>
              <a:t> of IPAH patients are “ AVT responders”</a:t>
            </a:r>
            <a:r>
              <a:rPr lang="en-IN" sz="2400" dirty="0">
                <a:solidFill>
                  <a:srgbClr val="000000"/>
                </a:solidFill>
                <a:latin typeface="Calibri" charset="0"/>
                <a:ea typeface="AR PL SungtiL GB" charset="0"/>
                <a:cs typeface="AR PL SungtiL GB" charset="0"/>
              </a:rPr>
              <a:t> --  However only less than half of these are long term CCB responders.</a:t>
            </a:r>
          </a:p>
          <a:p>
            <a:pPr marL="371475" indent="-371475" hangingPunct="1">
              <a:lnSpc>
                <a:spcPct val="100000"/>
              </a:lnSpc>
              <a:spcBef>
                <a:spcPts val="488"/>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Positive AVT criteria should be met before long term CCBs are considered for PAH Rx</a:t>
            </a:r>
          </a:p>
          <a:p>
            <a:pPr marL="371475" indent="-371475" hangingPunct="1">
              <a:lnSpc>
                <a:spcPct val="100000"/>
              </a:lnSpc>
              <a:spcBef>
                <a:spcPts val="488"/>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AVT is less useful for 1) other Group 1 subtypes of PAH</a:t>
            </a:r>
          </a:p>
          <a:p>
            <a:pPr marL="371475" indent="-371475" hangingPunct="1">
              <a:lnSpc>
                <a:spcPct val="100000"/>
              </a:lnSpc>
              <a:spcBef>
                <a:spcPts val="488"/>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                                           2) for NYHA 3 &amp; 4 patients</a:t>
            </a:r>
          </a:p>
          <a:p>
            <a:pPr marL="371475" indent="-371475" hangingPunct="1">
              <a:lnSpc>
                <a:spcPct val="100000"/>
              </a:lnSpc>
              <a:spcBef>
                <a:spcPts val="488"/>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400" dirty="0">
              <a:solidFill>
                <a:srgbClr val="000000"/>
              </a:solidFill>
              <a:latin typeface="Calibri" charset="0"/>
              <a:ea typeface="AR PL SungtiL GB" charset="0"/>
              <a:cs typeface="AR PL SungtiL GB" charset="0"/>
            </a:endParaRPr>
          </a:p>
        </p:txBody>
      </p:sp>
      <p:pic>
        <p:nvPicPr>
          <p:cNvPr id="43010" name="Picture 2"/>
          <p:cNvPicPr>
            <a:picLocks noChangeAspect="1" noChangeArrowheads="1"/>
          </p:cNvPicPr>
          <p:nvPr/>
        </p:nvPicPr>
        <p:blipFill>
          <a:blip r:embed="rId3"/>
          <a:srcRect/>
          <a:stretch>
            <a:fillRect/>
          </a:stretch>
        </p:blipFill>
        <p:spPr bwMode="auto">
          <a:xfrm>
            <a:off x="0" y="142875"/>
            <a:ext cx="9077325" cy="2000250"/>
          </a:xfrm>
          <a:prstGeom prst="rect">
            <a:avLst/>
          </a:prstGeom>
          <a:noFill/>
          <a:ln w="9360" cap="flat">
            <a:solidFill>
              <a:srgbClr val="000000"/>
            </a:solidFill>
            <a:miter lim="800000"/>
            <a:headEnd/>
            <a:tailEnd/>
          </a:ln>
          <a:effectLst/>
        </p:spPr>
      </p:pic>
      <p:sp>
        <p:nvSpPr>
          <p:cNvPr id="43011" name="AutoShape 3"/>
          <p:cNvSpPr>
            <a:spLocks noChangeArrowheads="1"/>
          </p:cNvSpPr>
          <p:nvPr/>
        </p:nvSpPr>
        <p:spPr bwMode="auto">
          <a:xfrm>
            <a:off x="6858000" y="214313"/>
            <a:ext cx="1143000" cy="571500"/>
          </a:xfrm>
          <a:custGeom>
            <a:avLst/>
            <a:gdLst>
              <a:gd name="G0" fmla="+- 0 0 12500"/>
              <a:gd name="G1" fmla="+- 32767 0 12500"/>
              <a:gd name="G2" fmla="?: G1 12500 32767"/>
              <a:gd name="G3" fmla="?: G0 0 G1"/>
              <a:gd name="G4" fmla="min 3175 1588"/>
              <a:gd name="G5" fmla="*/ G4 G3 1"/>
              <a:gd name="G6" fmla="*/ G5 1 32767"/>
              <a:gd name="G7" fmla="+- 3175 0 G6"/>
              <a:gd name="G8" fmla="+- 1588 0 G6"/>
              <a:gd name="G9" fmla="*/ 3175 1 2"/>
              <a:gd name="G10" fmla="*/ 1588 1 2"/>
              <a:gd name="G11" fmla="+- 1588 0 0"/>
              <a:gd name="G12" fmla="+- 3175 0 0"/>
            </a:gdLst>
            <a:ahLst/>
            <a:cxnLst>
              <a:cxn ang="0">
                <a:pos x="r" y="vc"/>
              </a:cxn>
              <a:cxn ang="5400000">
                <a:pos x="hc" y="b"/>
              </a:cxn>
              <a:cxn ang="10800000">
                <a:pos x="l" y="vc"/>
              </a:cxn>
              <a:cxn ang="16200000">
                <a:pos x="hc" y="t"/>
              </a:cxn>
            </a:cxnLst>
            <a:rect l="0" t="0" r="0" b="0"/>
            <a:pathLst>
              <a:path>
                <a:moveTo>
                  <a:pt x="0" y="0"/>
                </a:moveTo>
                <a:lnTo>
                  <a:pt x="3175" y="0"/>
                </a:lnTo>
                <a:lnTo>
                  <a:pt x="3175" y="1588"/>
                </a:lnTo>
                <a:lnTo>
                  <a:pt x="0" y="1588"/>
                </a:lnTo>
                <a:close/>
                <a:moveTo>
                  <a:pt x="982" y="982"/>
                </a:moveTo>
                <a:lnTo>
                  <a:pt x="982" y="606"/>
                </a:lnTo>
                <a:lnTo>
                  <a:pt x="2193" y="606"/>
                </a:lnTo>
                <a:lnTo>
                  <a:pt x="2193" y="982"/>
                </a:lnTo>
                <a:close/>
              </a:path>
            </a:pathLst>
          </a:custGeom>
          <a:solidFill>
            <a:srgbClr val="FFFF00"/>
          </a:solidFill>
          <a:ln w="25560" cap="flat">
            <a:solidFill>
              <a:srgbClr val="3A5F8B"/>
            </a:solidFill>
            <a:round/>
            <a:headEnd/>
            <a:tailEnd/>
          </a:ln>
          <a:effectLst/>
        </p:spPr>
        <p:txBody>
          <a:bodyPr wrap="none" anchor="ctr"/>
          <a:lstStyle/>
          <a:p>
            <a:endParaRPr lang="en-IN"/>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4A65DCB7-48A3-4290-BD14-127E734FC030}" type="slidenum">
              <a:rPr lang="en-IN"/>
              <a:pPr/>
              <a:t>93</a:t>
            </a:fld>
            <a:endParaRPr lang="en-IN"/>
          </a:p>
        </p:txBody>
      </p:sp>
      <p:sp>
        <p:nvSpPr>
          <p:cNvPr id="44033" name="Rectangle 1"/>
          <p:cNvSpPr>
            <a:spLocks noGrp="1" noChangeArrowheads="1"/>
          </p:cNvSpPr>
          <p:nvPr>
            <p:ph type="title"/>
          </p:nvPr>
        </p:nvSpPr>
        <p:spPr>
          <a:xfrm>
            <a:off x="500063" y="0"/>
            <a:ext cx="8229600" cy="796925"/>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AVT technique</a:t>
            </a:r>
          </a:p>
        </p:txBody>
      </p:sp>
      <p:sp>
        <p:nvSpPr>
          <p:cNvPr id="44034" name="Text Box 2"/>
          <p:cNvSpPr txBox="1">
            <a:spLocks noChangeArrowheads="1"/>
          </p:cNvSpPr>
          <p:nvPr/>
        </p:nvSpPr>
        <p:spPr bwMode="auto">
          <a:xfrm>
            <a:off x="0" y="857250"/>
            <a:ext cx="9144000" cy="5286394"/>
          </a:xfrm>
          <a:prstGeom prst="rect">
            <a:avLst/>
          </a:prstGeom>
          <a:noFill/>
          <a:ln w="9525" cap="flat">
            <a:noFill/>
            <a:round/>
            <a:headEnd/>
            <a:tailEnd/>
          </a:ln>
          <a:effectLst/>
        </p:spPr>
        <p:txBody>
          <a:bodyPr/>
          <a:lstStyle/>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NO is most commonly used and best available agent– </a:t>
            </a:r>
            <a:r>
              <a:rPr lang="en-IN" sz="2400" dirty="0">
                <a:solidFill>
                  <a:srgbClr val="000000"/>
                </a:solidFill>
                <a:latin typeface="Calibri" charset="0"/>
                <a:ea typeface="AR PL SungtiL GB" charset="0"/>
                <a:cs typeface="AR PL SungtiL GB" charset="0"/>
              </a:rPr>
              <a:t>however is costly and requires costly equipment.</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err="1">
                <a:solidFill>
                  <a:srgbClr val="000000"/>
                </a:solidFill>
                <a:latin typeface="Calibri" charset="0"/>
                <a:ea typeface="AR PL SungtiL GB" charset="0"/>
                <a:cs typeface="AR PL SungtiL GB" charset="0"/>
              </a:rPr>
              <a:t>Epoprostenol</a:t>
            </a:r>
            <a:r>
              <a:rPr lang="en-IN" sz="2800" dirty="0">
                <a:solidFill>
                  <a:srgbClr val="000000"/>
                </a:solidFill>
                <a:latin typeface="Calibri" charset="0"/>
                <a:ea typeface="AR PL SungtiL GB" charset="0"/>
                <a:cs typeface="AR PL SungtiL GB" charset="0"/>
              </a:rPr>
              <a:t> is next most commonly used agent</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Started at low doses with gradual </a:t>
            </a:r>
            <a:r>
              <a:rPr lang="en-IN" sz="2800" dirty="0" err="1">
                <a:solidFill>
                  <a:srgbClr val="000000"/>
                </a:solidFill>
                <a:latin typeface="Calibri" charset="0"/>
                <a:ea typeface="AR PL SungtiL GB" charset="0"/>
                <a:cs typeface="AR PL SungtiL GB" charset="0"/>
              </a:rPr>
              <a:t>uptitration</a:t>
            </a: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Careful BP monitoring  &amp; discontinuation if SBP &lt; 85mmHg</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Measurements repeated every 10-15mins till:</a:t>
            </a:r>
          </a:p>
          <a:p>
            <a:pPr marL="342900" indent="-342900" hangingPunct="1">
              <a:lnSpc>
                <a:spcPct val="100000"/>
              </a:lnSpc>
              <a:spcBef>
                <a:spcPts val="4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200" b="1" dirty="0">
              <a:solidFill>
                <a:srgbClr val="002060"/>
              </a:solidFill>
              <a:latin typeface="Calibri" charset="0"/>
              <a:ea typeface="AR PL SungtiL GB" charset="0"/>
              <a:cs typeface="AR PL SungtiL GB" charset="0"/>
            </a:endParaRPr>
          </a:p>
          <a:p>
            <a:pPr marL="342900" indent="-342900" hangingPunct="1">
              <a:lnSpc>
                <a:spcPct val="100000"/>
              </a:lnSpc>
              <a:spcBef>
                <a:spcPts val="4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000" b="1" dirty="0">
                <a:solidFill>
                  <a:srgbClr val="002060"/>
                </a:solidFill>
                <a:latin typeface="Calibri" charset="0"/>
                <a:ea typeface="AR PL SungtiL GB" charset="0"/>
                <a:cs typeface="AR PL SungtiL GB" charset="0"/>
              </a:rPr>
              <a:t>1) SBP drop by 30% or &lt; 85 mm Hg</a:t>
            </a:r>
          </a:p>
          <a:p>
            <a:pPr marL="342900" indent="-342900" hangingPunct="1">
              <a:lnSpc>
                <a:spcPct val="100000"/>
              </a:lnSpc>
              <a:spcBef>
                <a:spcPts val="4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000" b="1" dirty="0">
                <a:solidFill>
                  <a:srgbClr val="002060"/>
                </a:solidFill>
                <a:latin typeface="Calibri" charset="0"/>
                <a:ea typeface="AR PL SungtiL GB" charset="0"/>
                <a:cs typeface="AR PL SungtiL GB" charset="0"/>
              </a:rPr>
              <a:t>2) HR increase by 40% or greater than 100/min  or  HR drop to less than 65/min + symptomatic hypotension</a:t>
            </a:r>
          </a:p>
          <a:p>
            <a:pPr marL="342900" indent="-342900" hangingPunct="1">
              <a:lnSpc>
                <a:spcPct val="100000"/>
              </a:lnSpc>
              <a:spcBef>
                <a:spcPts val="4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000" b="1" dirty="0">
                <a:solidFill>
                  <a:srgbClr val="002060"/>
                </a:solidFill>
                <a:latin typeface="Calibri" charset="0"/>
                <a:ea typeface="AR PL SungtiL GB" charset="0"/>
                <a:cs typeface="AR PL SungtiL GB" charset="0"/>
              </a:rPr>
              <a:t>3) Intolerable side effects--headache, </a:t>
            </a:r>
            <a:r>
              <a:rPr lang="en-IN" sz="2000" b="1" dirty="0" err="1">
                <a:solidFill>
                  <a:srgbClr val="002060"/>
                </a:solidFill>
                <a:latin typeface="Calibri" charset="0"/>
                <a:ea typeface="AR PL SungtiL GB" charset="0"/>
                <a:cs typeface="AR PL SungtiL GB" charset="0"/>
              </a:rPr>
              <a:t>lightheadedness</a:t>
            </a:r>
            <a:r>
              <a:rPr lang="en-IN" sz="2000" b="1" dirty="0">
                <a:solidFill>
                  <a:srgbClr val="002060"/>
                </a:solidFill>
                <a:latin typeface="Calibri" charset="0"/>
                <a:ea typeface="AR PL SungtiL GB" charset="0"/>
                <a:cs typeface="AR PL SungtiL GB" charset="0"/>
              </a:rPr>
              <a:t>, nausea.</a:t>
            </a:r>
          </a:p>
          <a:p>
            <a:pPr marL="342900" indent="-342900" hangingPunct="1">
              <a:lnSpc>
                <a:spcPct val="100000"/>
              </a:lnSpc>
              <a:spcBef>
                <a:spcPts val="4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000" b="1" dirty="0">
                <a:solidFill>
                  <a:srgbClr val="002060"/>
                </a:solidFill>
                <a:latin typeface="Calibri" charset="0"/>
                <a:ea typeface="AR PL SungtiL GB" charset="0"/>
                <a:cs typeface="AR PL SungtiL GB" charset="0"/>
              </a:rPr>
              <a:t>4) Target response achieved </a:t>
            </a:r>
          </a:p>
          <a:p>
            <a:pPr marL="342900" indent="-342900" hangingPunct="1">
              <a:lnSpc>
                <a:spcPct val="100000"/>
              </a:lnSpc>
              <a:spcBef>
                <a:spcPts val="4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000" b="1" dirty="0">
                <a:solidFill>
                  <a:srgbClr val="002060"/>
                </a:solidFill>
                <a:latin typeface="Calibri" charset="0"/>
                <a:ea typeface="AR PL SungtiL GB" charset="0"/>
                <a:cs typeface="AR PL SungtiL GB" charset="0"/>
              </a:rPr>
              <a:t>5) Maximum dose of vasodilator agent given</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4034">
                                            <p:txEl>
                                              <p:pRg st="7" end="7"/>
                                            </p:txEl>
                                          </p:spTgt>
                                        </p:tgtEl>
                                        <p:attrNameLst>
                                          <p:attrName>style.visibility</p:attrName>
                                        </p:attrNameLst>
                                      </p:cBhvr>
                                      <p:to>
                                        <p:strVal val="visible"/>
                                      </p:to>
                                    </p:set>
                                    <p:animEffect transition="in" filter="blinds(horizontal)">
                                      <p:cBhvr additive="repl">
                                        <p:cTn id="7" dur="500"/>
                                        <p:tgtEl>
                                          <p:spTgt spid="4403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4034">
                                            <p:txEl>
                                              <p:pRg st="8" end="8"/>
                                            </p:txEl>
                                          </p:spTgt>
                                        </p:tgtEl>
                                        <p:attrNameLst>
                                          <p:attrName>style.visibility</p:attrName>
                                        </p:attrNameLst>
                                      </p:cBhvr>
                                      <p:to>
                                        <p:strVal val="visible"/>
                                      </p:to>
                                    </p:set>
                                    <p:animEffect transition="in" filter="blinds(horizontal)">
                                      <p:cBhvr additive="repl">
                                        <p:cTn id="12" dur="500"/>
                                        <p:tgtEl>
                                          <p:spTgt spid="44034">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44034">
                                            <p:txEl>
                                              <p:pRg st="9" end="9"/>
                                            </p:txEl>
                                          </p:spTgt>
                                        </p:tgtEl>
                                        <p:attrNameLst>
                                          <p:attrName>style.visibility</p:attrName>
                                        </p:attrNameLst>
                                      </p:cBhvr>
                                      <p:to>
                                        <p:strVal val="visible"/>
                                      </p:to>
                                    </p:set>
                                    <p:animEffect transition="in" filter="blinds(horizontal)">
                                      <p:cBhvr additive="repl">
                                        <p:cTn id="17" dur="500"/>
                                        <p:tgtEl>
                                          <p:spTgt spid="44034">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44034">
                                            <p:txEl>
                                              <p:pRg st="10" end="10"/>
                                            </p:txEl>
                                          </p:spTgt>
                                        </p:tgtEl>
                                        <p:attrNameLst>
                                          <p:attrName>style.visibility</p:attrName>
                                        </p:attrNameLst>
                                      </p:cBhvr>
                                      <p:to>
                                        <p:strVal val="visible"/>
                                      </p:to>
                                    </p:set>
                                    <p:animEffect transition="in" filter="blinds(horizontal)">
                                      <p:cBhvr additive="repl">
                                        <p:cTn id="22" dur="500"/>
                                        <p:tgtEl>
                                          <p:spTgt spid="44034">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44034">
                                            <p:txEl>
                                              <p:pRg st="11" end="11"/>
                                            </p:txEl>
                                          </p:spTgt>
                                        </p:tgtEl>
                                        <p:attrNameLst>
                                          <p:attrName>style.visibility</p:attrName>
                                        </p:attrNameLst>
                                      </p:cBhvr>
                                      <p:to>
                                        <p:strVal val="visible"/>
                                      </p:to>
                                    </p:set>
                                    <p:animEffect transition="in" filter="blinds(horizontal)">
                                      <p:cBhvr additive="repl">
                                        <p:cTn id="27" dur="500"/>
                                        <p:tgtEl>
                                          <p:spTgt spid="440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DIAGNOSTIC APPROACH IN PH</a:t>
            </a:r>
            <a:endParaRPr lang="en-IN" sz="2800" b="1" dirty="0"/>
          </a:p>
        </p:txBody>
      </p:sp>
      <p:sp>
        <p:nvSpPr>
          <p:cNvPr id="3" name="Content Placeholder 2"/>
          <p:cNvSpPr>
            <a:spLocks noGrp="1"/>
          </p:cNvSpPr>
          <p:nvPr>
            <p:ph idx="1"/>
          </p:nvPr>
        </p:nvSpPr>
        <p:spPr>
          <a:xfrm>
            <a:off x="457200" y="1600200"/>
            <a:ext cx="8686800" cy="4524375"/>
          </a:xfrm>
        </p:spPr>
        <p:txBody>
          <a:bodyPr/>
          <a:lstStyle/>
          <a:p>
            <a:r>
              <a:rPr lang="en-US" dirty="0"/>
              <a:t>R/O Type 2, Type 3-(Easiest to do-ECG/CXR/ECHO/CT/PFT/SPIROMETRY/SLEEP STUDY)</a:t>
            </a:r>
          </a:p>
          <a:p>
            <a:endParaRPr lang="en-US" dirty="0"/>
          </a:p>
          <a:p>
            <a:r>
              <a:rPr lang="en-US" dirty="0"/>
              <a:t>If R/O – CTPA/VQ scan –R/O CTEPH</a:t>
            </a:r>
          </a:p>
          <a:p>
            <a:endParaRPr lang="en-US" dirty="0"/>
          </a:p>
          <a:p>
            <a:r>
              <a:rPr lang="en-US" dirty="0"/>
              <a:t>If R/O – Evaluate in detail for Group   1/Specialized evaluation</a:t>
            </a:r>
            <a:endParaRPr lang="en-IN"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idx="12"/>
          </p:nvPr>
        </p:nvSpPr>
        <p:spPr/>
        <p:txBody>
          <a:bodyPr/>
          <a:lstStyle/>
          <a:p>
            <a:fld id="{E9CF26FF-E63B-4505-A98F-67C0C2D870F0}" type="slidenum">
              <a:rPr lang="en-IN"/>
              <a:pPr/>
              <a:t>95</a:t>
            </a:fld>
            <a:endParaRPr lang="en-IN"/>
          </a:p>
        </p:txBody>
      </p:sp>
      <p:sp>
        <p:nvSpPr>
          <p:cNvPr id="46081"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PROGNOSTICATION OF PAH</a:t>
            </a:r>
          </a:p>
        </p:txBody>
      </p:sp>
      <p:sp>
        <p:nvSpPr>
          <p:cNvPr id="46082" name="Text Box 2"/>
          <p:cNvSpPr txBox="1">
            <a:spLocks noChangeArrowheads="1"/>
          </p:cNvSpPr>
          <p:nvPr/>
        </p:nvSpPr>
        <p:spPr bwMode="auto">
          <a:xfrm>
            <a:off x="457200" y="1600200"/>
            <a:ext cx="8229600" cy="4525963"/>
          </a:xfrm>
          <a:prstGeom prst="rect">
            <a:avLst/>
          </a:prstGeom>
          <a:noFill/>
          <a:ln w="9525" cap="flat">
            <a:noFill/>
            <a:round/>
            <a:headEnd/>
            <a:tailEnd/>
          </a:ln>
          <a:effectLst/>
        </p:spPr>
        <p:txBody>
          <a:bodyPr wrap="none" anchor="ctr"/>
          <a:lstStyle/>
          <a:p>
            <a:endParaRPr lang="en-IN"/>
          </a:p>
        </p:txBody>
      </p:sp>
      <p:pic>
        <p:nvPicPr>
          <p:cNvPr id="46083" name="Picture 3"/>
          <p:cNvPicPr>
            <a:picLocks noChangeAspect="1" noChangeArrowheads="1"/>
          </p:cNvPicPr>
          <p:nvPr/>
        </p:nvPicPr>
        <p:blipFill>
          <a:blip r:embed="rId3"/>
          <a:srcRect/>
          <a:stretch>
            <a:fillRect/>
          </a:stretch>
        </p:blipFill>
        <p:spPr bwMode="auto">
          <a:xfrm>
            <a:off x="0" y="1785938"/>
            <a:ext cx="9144000" cy="4143375"/>
          </a:xfrm>
          <a:prstGeom prst="rect">
            <a:avLst/>
          </a:prstGeom>
          <a:noFill/>
          <a:ln w="9360" cap="flat">
            <a:solidFill>
              <a:srgbClr val="000000"/>
            </a:solidFill>
            <a:miter lim="800000"/>
            <a:headEnd/>
            <a:tailEnd/>
          </a:ln>
          <a:effectLst/>
        </p:spPr>
      </p:pic>
      <p:sp>
        <p:nvSpPr>
          <p:cNvPr id="46085" name="Rectangle 5"/>
          <p:cNvSpPr>
            <a:spLocks noChangeArrowheads="1"/>
          </p:cNvSpPr>
          <p:nvPr/>
        </p:nvSpPr>
        <p:spPr bwMode="auto">
          <a:xfrm>
            <a:off x="6858000" y="5273675"/>
            <a:ext cx="2247900" cy="576263"/>
          </a:xfrm>
          <a:prstGeom prst="rect">
            <a:avLst/>
          </a:prstGeom>
          <a:solidFill>
            <a:srgbClr val="FFFFFF"/>
          </a:solidFill>
          <a:ln w="9525" cap="flat">
            <a:noFill/>
            <a:round/>
            <a:headEnd/>
            <a:tailEnd/>
          </a:ln>
          <a:effectLst/>
        </p:spPr>
        <p:txBody>
          <a:bodyPr lIns="90000" tIns="45000" rIns="90000" bIns="45000">
            <a:spAutoFit/>
          </a:bodyPr>
          <a:lstStyle/>
          <a:p>
            <a:pPr hangingPunct="1">
              <a:lnSpc>
                <a:spcPct val="100000"/>
              </a:lnSpc>
              <a:tabLst>
                <a:tab pos="914400" algn="l"/>
                <a:tab pos="1828800" algn="l"/>
              </a:tabLst>
            </a:pPr>
            <a:r>
              <a:rPr lang="en-IN" sz="1600" b="1">
                <a:solidFill>
                  <a:srgbClr val="C00000"/>
                </a:solidFill>
                <a:latin typeface="Calibri" charset="0"/>
                <a:ea typeface="AR PL SungtiL GB" charset="0"/>
                <a:cs typeface="AR PL SungtiL GB" charset="0"/>
              </a:rPr>
              <a:t>BNP &gt;150pg/ml</a:t>
            </a:r>
          </a:p>
          <a:p>
            <a:pPr hangingPunct="1">
              <a:lnSpc>
                <a:spcPct val="100000"/>
              </a:lnSpc>
              <a:tabLst>
                <a:tab pos="914400" algn="l"/>
                <a:tab pos="1828800" algn="l"/>
              </a:tabLst>
            </a:pPr>
            <a:r>
              <a:rPr lang="en-IN" sz="1600" b="1">
                <a:solidFill>
                  <a:srgbClr val="C00000"/>
                </a:solidFill>
                <a:latin typeface="Calibri" charset="0"/>
                <a:ea typeface="AR PL SungtiL GB" charset="0"/>
                <a:cs typeface="AR PL SungtiL GB" charset="0"/>
              </a:rPr>
              <a:t>NT-proBNP &gt;1400pg/ml</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AE365B0C-8FCD-4C47-8C6F-FDE47FA3807F}" type="slidenum">
              <a:rPr lang="en-IN"/>
              <a:pPr/>
              <a:t>96</a:t>
            </a:fld>
            <a:endParaRPr lang="en-IN"/>
          </a:p>
        </p:txBody>
      </p:sp>
      <p:sp>
        <p:nvSpPr>
          <p:cNvPr id="74753" name="Rectangle 1"/>
          <p:cNvSpPr>
            <a:spLocks noGrp="1" noChangeArrowheads="1"/>
          </p:cNvSpPr>
          <p:nvPr>
            <p:ph type="title"/>
          </p:nvPr>
        </p:nvSpPr>
        <p:spPr>
          <a:xfrm>
            <a:off x="0" y="0"/>
            <a:ext cx="91440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4400" b="1"/>
              <a:t>CONCLUSION</a:t>
            </a:r>
          </a:p>
        </p:txBody>
      </p:sp>
      <p:sp>
        <p:nvSpPr>
          <p:cNvPr id="74754" name="Text Box 2"/>
          <p:cNvSpPr txBox="1">
            <a:spLocks noChangeArrowheads="1"/>
          </p:cNvSpPr>
          <p:nvPr/>
        </p:nvSpPr>
        <p:spPr bwMode="auto">
          <a:xfrm>
            <a:off x="0" y="1143000"/>
            <a:ext cx="9144000" cy="5715000"/>
          </a:xfrm>
          <a:prstGeom prst="rect">
            <a:avLst/>
          </a:prstGeom>
          <a:noFill/>
          <a:ln w="9525" cap="flat">
            <a:noFill/>
            <a:round/>
            <a:headEnd/>
            <a:tailEnd/>
          </a:ln>
          <a:effectLst/>
        </p:spPr>
        <p:txBody>
          <a:bodyPr/>
          <a:lstStyle/>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a:solidFill>
                  <a:srgbClr val="000000"/>
                </a:solidFill>
                <a:latin typeface="Calibri" charset="0"/>
                <a:ea typeface="AR PL SungtiL GB" charset="0"/>
                <a:cs typeface="AR PL SungtiL GB" charset="0"/>
              </a:rPr>
              <a:t>PAH is commonly a secondary manifestation of an underlying disease process which needs to be corrected. </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b="1">
              <a:solidFill>
                <a:srgbClr val="000000"/>
              </a:solidFill>
              <a:latin typeface="Calibri" charset="0"/>
              <a:ea typeface="AR PL SungtiL GB" charset="0"/>
              <a:cs typeface="AR PL SungtiL GB" charset="0"/>
            </a:endParaRP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a:solidFill>
                  <a:srgbClr val="000000"/>
                </a:solidFill>
                <a:latin typeface="Calibri" charset="0"/>
                <a:ea typeface="AR PL SungtiL GB" charset="0"/>
                <a:cs typeface="AR PL SungtiL GB" charset="0"/>
              </a:rPr>
              <a:t>Failure to correct the underlying pathophysiology may lead to progression of PAH severity and ultimately RV dysfunction----mortality.</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b="1">
              <a:solidFill>
                <a:srgbClr val="000000"/>
              </a:solidFill>
              <a:latin typeface="Calibri" charset="0"/>
              <a:ea typeface="AR PL SungtiL GB" charset="0"/>
              <a:cs typeface="AR PL SungtiL GB" charset="0"/>
            </a:endParaRP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a:solidFill>
                  <a:srgbClr val="000000"/>
                </a:solidFill>
                <a:latin typeface="Calibri" charset="0"/>
                <a:ea typeface="AR PL SungtiL GB" charset="0"/>
                <a:cs typeface="AR PL SungtiL GB" charset="0"/>
              </a:rPr>
              <a:t>Diagnosis should be approached in a structured manner with careful exclusion of treatable causes</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b="1">
              <a:solidFill>
                <a:srgbClr val="FF0000"/>
              </a:solidFill>
              <a:latin typeface="Calibri" charset="0"/>
              <a:ea typeface="AR PL SungtiL GB" charset="0"/>
              <a:cs typeface="AR PL SungtiL GB" charset="0"/>
            </a:endParaRPr>
          </a:p>
          <a:p>
            <a:pPr marL="342900" indent="-342900" hangingPunct="1">
              <a:lnSpc>
                <a:spcPct val="100000"/>
              </a:lnSpc>
              <a:spcBef>
                <a:spcPts val="488"/>
              </a:spcBef>
              <a:buClr>
                <a:srgbClr val="FF000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a:solidFill>
                  <a:srgbClr val="FF0000"/>
                </a:solidFill>
                <a:latin typeface="Calibri" charset="0"/>
                <a:ea typeface="AR PL SungtiL GB" charset="0"/>
                <a:cs typeface="AR PL SungtiL GB" charset="0"/>
              </a:rPr>
              <a:t>IPAH is a diagnosis of exclusion.</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b="1">
              <a:solidFill>
                <a:srgbClr val="000000"/>
              </a:solidFill>
              <a:latin typeface="Calibri" charset="0"/>
              <a:ea typeface="AR PL SungtiL GB" charset="0"/>
              <a:cs typeface="AR PL SungtiL GB" charset="0"/>
            </a:endParaRP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a:solidFill>
                  <a:srgbClr val="000000"/>
                </a:solidFill>
                <a:latin typeface="Calibri" charset="0"/>
                <a:ea typeface="AR PL SungtiL GB" charset="0"/>
                <a:cs typeface="AR PL SungtiL GB" charset="0"/>
              </a:rPr>
              <a:t>A careful estimation and prognostication of PAH is mandatory by functional testing, 2D-Echo and RHC</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PREVIOUS QUESTIONS ASKED</a:t>
            </a:r>
            <a:endParaRPr lang="en-IN" sz="3200" b="1" dirty="0"/>
          </a:p>
        </p:txBody>
      </p:sp>
      <p:sp>
        <p:nvSpPr>
          <p:cNvPr id="3" name="Content Placeholder 2"/>
          <p:cNvSpPr>
            <a:spLocks noGrp="1"/>
          </p:cNvSpPr>
          <p:nvPr>
            <p:ph idx="1"/>
          </p:nvPr>
        </p:nvSpPr>
        <p:spPr>
          <a:xfrm>
            <a:off x="457200" y="1555721"/>
            <a:ext cx="8929718" cy="4838715"/>
          </a:xfrm>
        </p:spPr>
        <p:txBody>
          <a:bodyPr/>
          <a:lstStyle/>
          <a:p>
            <a:r>
              <a:rPr lang="en-US" sz="2800" dirty="0"/>
              <a:t>1)</a:t>
            </a:r>
            <a:r>
              <a:rPr lang="en-US" sz="2800" dirty="0" err="1"/>
              <a:t>Echocardiographic</a:t>
            </a:r>
            <a:r>
              <a:rPr lang="en-US" sz="2800" dirty="0"/>
              <a:t> assessment of RV function(July 16)</a:t>
            </a:r>
          </a:p>
          <a:p>
            <a:endParaRPr lang="en-US" sz="2800" dirty="0"/>
          </a:p>
          <a:p>
            <a:endParaRPr lang="en-US" sz="2800" dirty="0"/>
          </a:p>
          <a:p>
            <a:r>
              <a:rPr lang="en-US" sz="2800"/>
              <a:t>2)</a:t>
            </a:r>
            <a:r>
              <a:rPr lang="en-US" sz="2800" dirty="0"/>
              <a:t>Echo assessment </a:t>
            </a:r>
            <a:r>
              <a:rPr lang="en-US" sz="2800"/>
              <a:t>of pulmonary hypertension </a:t>
            </a:r>
            <a:endParaRPr lang="en-IN" sz="2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4950"/>
            <a:ext cx="8472518" cy="1428760"/>
          </a:xfrm>
        </p:spPr>
        <p:txBody>
          <a:bodyPr/>
          <a:lstStyle/>
          <a:p>
            <a:r>
              <a:rPr lang="en-IN" dirty="0"/>
              <a:t>Every image has a story that brings it to life. And the power to inspire.</a:t>
            </a:r>
            <a:br>
              <a:rPr lang="en-IN" dirty="0"/>
            </a:br>
            <a:r>
              <a:rPr lang="en-IN" dirty="0"/>
              <a:t>Kathleen </a:t>
            </a:r>
            <a:r>
              <a:rPr lang="en-IN" dirty="0" err="1"/>
              <a:t>Sheffer</a:t>
            </a:r>
            <a:r>
              <a:rPr lang="en-IN" dirty="0"/>
              <a:t> received a heart-lung transplant on the 1st of July 2016, after a</a:t>
            </a:r>
            <a:br>
              <a:rPr lang="en-IN" dirty="0"/>
            </a:br>
            <a:r>
              <a:rPr lang="en-IN" dirty="0"/>
              <a:t>17 year long fight with Idiopathic Pulmonary Hypertension. Now 24, she follows her</a:t>
            </a:r>
            <a:br>
              <a:rPr lang="en-IN" dirty="0"/>
            </a:br>
            <a:r>
              <a:rPr lang="en-IN" dirty="0"/>
              <a:t>passion for photography in San Francisco, California (Kathleen </a:t>
            </a:r>
            <a:r>
              <a:rPr lang="en-IN" dirty="0" err="1"/>
              <a:t>Sheffer</a:t>
            </a:r>
            <a:r>
              <a:rPr lang="en-IN" dirty="0"/>
              <a:t> Photography)</a:t>
            </a:r>
            <a:br>
              <a:rPr lang="en-IN" dirty="0"/>
            </a:br>
            <a:r>
              <a:rPr lang="en-IN" dirty="0"/>
              <a:t>and shares her experience in her column, Life after PH. The image on the cover page is</a:t>
            </a:r>
            <a:br>
              <a:rPr lang="en-IN" dirty="0"/>
            </a:br>
            <a:r>
              <a:rPr lang="en-IN" dirty="0"/>
              <a:t>an abstract rendering of her explanted heart that she commissioned with the artist</a:t>
            </a:r>
            <a:br>
              <a:rPr lang="en-IN" dirty="0"/>
            </a:br>
            <a:r>
              <a:rPr lang="en-IN" dirty="0"/>
              <a:t>Rachel </a:t>
            </a:r>
            <a:r>
              <a:rPr lang="en-IN" dirty="0" err="1"/>
              <a:t>Wadlow</a:t>
            </a:r>
            <a:r>
              <a:rPr lang="en-IN" dirty="0"/>
              <a:t> (www.rachelwadlowart.com), on the occasion of Valentine’s Day, 2019.</a:t>
            </a:r>
          </a:p>
        </p:txBody>
      </p:sp>
      <p:sp>
        <p:nvSpPr>
          <p:cNvPr id="3" name="Content Placeholder 2"/>
          <p:cNvSpPr>
            <a:spLocks noGrp="1"/>
          </p:cNvSpPr>
          <p:nvPr>
            <p:ph idx="1"/>
          </p:nvPr>
        </p:nvSpPr>
        <p:spPr>
          <a:xfrm>
            <a:off x="457200" y="642918"/>
            <a:ext cx="8228013" cy="5481657"/>
          </a:xfrm>
        </p:spPr>
        <p:txBody>
          <a:bodyPr/>
          <a:lstStyle/>
          <a:p>
            <a:r>
              <a:rPr lang="en-US" dirty="0"/>
              <a:t>                                  </a:t>
            </a:r>
            <a:r>
              <a:rPr lang="en-US" b="1" dirty="0">
                <a:solidFill>
                  <a:srgbClr val="C00000"/>
                </a:solidFill>
              </a:rPr>
              <a:t>THANK YOU</a:t>
            </a:r>
          </a:p>
          <a:p>
            <a:endParaRPr lang="en-US" b="1" dirty="0"/>
          </a:p>
          <a:p>
            <a:endParaRPr lang="en-IN" b="1" dirty="0"/>
          </a:p>
        </p:txBody>
      </p:sp>
      <p:pic>
        <p:nvPicPr>
          <p:cNvPr id="5" name="Picture 5"/>
          <p:cNvPicPr>
            <a:picLocks noChangeAspect="1" noChangeArrowheads="1"/>
          </p:cNvPicPr>
          <p:nvPr/>
        </p:nvPicPr>
        <p:blipFill>
          <a:blip r:embed="rId2"/>
          <a:srcRect/>
          <a:stretch>
            <a:fillRect/>
          </a:stretch>
        </p:blipFill>
        <p:spPr bwMode="auto">
          <a:xfrm>
            <a:off x="2000232" y="1214422"/>
            <a:ext cx="5429256" cy="353536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AR PL SungtiL GB"/>
        <a:cs typeface="AR PL SungtiL GB"/>
      </a:majorFont>
      <a:minorFont>
        <a:latin typeface="Calibri"/>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AR PL SungtiL GB"/>
        <a:cs typeface="AR PL SungtiL GB"/>
      </a:majorFont>
      <a:minorFont>
        <a:latin typeface="Calibri"/>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6294</Words>
  <Application>Microsoft Office PowerPoint</Application>
  <PresentationFormat>On-screen Show (4:3)</PresentationFormat>
  <Paragraphs>990</Paragraphs>
  <Slides>98</Slides>
  <Notes>40</Notes>
  <HiddenSlides>0</HiddenSlides>
  <MMClips>0</MMClips>
  <ScaleCrop>false</ScaleCrop>
  <HeadingPairs>
    <vt:vector size="4" baseType="variant">
      <vt:variant>
        <vt:lpstr>Theme</vt:lpstr>
      </vt:variant>
      <vt:variant>
        <vt:i4>2</vt:i4>
      </vt:variant>
      <vt:variant>
        <vt:lpstr>Slide Titles</vt:lpstr>
      </vt:variant>
      <vt:variant>
        <vt:i4>98</vt:i4>
      </vt:variant>
    </vt:vector>
  </HeadingPairs>
  <TitlesOfParts>
    <vt:vector size="100" baseType="lpstr">
      <vt:lpstr>Office Theme</vt:lpstr>
      <vt:lpstr>Office Theme</vt:lpstr>
      <vt:lpstr>EVALUATION &amp; MANAGEMENT OF PULMONARY  HYPERTENSION</vt:lpstr>
      <vt:lpstr>OUTLINE</vt:lpstr>
      <vt:lpstr>Case scenario....</vt:lpstr>
      <vt:lpstr>DD,s</vt:lpstr>
      <vt:lpstr>Delay in diagnosis of IPAH</vt:lpstr>
      <vt:lpstr>Natural history  of PAH</vt:lpstr>
      <vt:lpstr>ESTABLISHING THE CLINICAL DIAGNOSIS</vt:lpstr>
      <vt:lpstr>Dyspnea in PH</vt:lpstr>
      <vt:lpstr>PowerPoint Presentation</vt:lpstr>
      <vt:lpstr>PowerPoint Presentation</vt:lpstr>
      <vt:lpstr>Arterial Pulse &amp; Blood Pressure-</vt:lpstr>
      <vt:lpstr>JVP</vt:lpstr>
      <vt:lpstr>Precordial examination in PH</vt:lpstr>
      <vt:lpstr>LPH</vt:lpstr>
      <vt:lpstr>Palaption in second left intercostal space</vt:lpstr>
      <vt:lpstr>8 Auscultatory findings in PH</vt:lpstr>
      <vt:lpstr>PowerPoint Presentation</vt:lpstr>
      <vt:lpstr>LOUD P2 </vt:lpstr>
      <vt:lpstr>PowerPoint Presentation</vt:lpstr>
      <vt:lpstr>S2 Splitting in PH</vt:lpstr>
      <vt:lpstr>S2 split in various conditions with PH</vt:lpstr>
      <vt:lpstr>Influence of PH on coexisting Congenital/ Acquired Heart Diseases</vt:lpstr>
      <vt:lpstr>PowerPoint Presentation</vt:lpstr>
      <vt:lpstr>Physical signs that suggest  moderate to severe PH</vt:lpstr>
      <vt:lpstr>Advanced PH with RV Failure</vt:lpstr>
      <vt:lpstr>INITIAL DIAGNOSTIC WORK UP</vt:lpstr>
      <vt:lpstr>PowerPoint Presentation</vt:lpstr>
      <vt:lpstr>Basis of ECG abnormalities in PH</vt:lpstr>
      <vt:lpstr>PowerPoint Presentation</vt:lpstr>
      <vt:lpstr>PowerPoint Presentation</vt:lpstr>
      <vt:lpstr>RVH diagnosis (WHO criteria)</vt:lpstr>
      <vt:lpstr>Soklov Lyon criteria  for RVH</vt:lpstr>
      <vt:lpstr>PowerPoint Presentation</vt:lpstr>
      <vt:lpstr>Types of RVH (Chou Types)</vt:lpstr>
      <vt:lpstr>Diagnosing RVH in presence of RBBB</vt:lpstr>
      <vt:lpstr>RVH in Newborn</vt:lpstr>
      <vt:lpstr>ECG findings of Right Atrial Enlargement </vt:lpstr>
      <vt:lpstr>PowerPoint Presentation</vt:lpstr>
      <vt:lpstr>Predicting region of RV hypertrophied in RVH from ECG </vt:lpstr>
      <vt:lpstr>Diagnosing Biventricular Hypertrophy </vt:lpstr>
      <vt:lpstr>PowerPoint Presentation</vt:lpstr>
      <vt:lpstr>Sensitivity of commonly used ECG criteria for RVH </vt:lpstr>
      <vt:lpstr>Chest Xray</vt:lpstr>
      <vt:lpstr>Chest Xray -Assessment of pulmonary artery hypertension</vt:lpstr>
      <vt:lpstr>PowerPoint Presentation</vt:lpstr>
      <vt:lpstr>PowerPoint Presentation</vt:lpstr>
      <vt:lpstr>PowerPoint Presentation</vt:lpstr>
      <vt:lpstr>Specific diagnostic capability of Echo in PH</vt:lpstr>
      <vt:lpstr>Assessment of PAH</vt:lpstr>
      <vt:lpstr>PowerPoint Presentation</vt:lpstr>
      <vt:lpstr>2) RAP Estimation</vt:lpstr>
      <vt:lpstr>PowerPoint Presentation</vt:lpstr>
      <vt:lpstr>3)Mean Pulmonary Artery pressure(mPAP)   Evaluation of the PR signal</vt:lpstr>
      <vt:lpstr>Estimation of pulmonary artery diastolic pressure from peak end-diastolic velocity </vt:lpstr>
      <vt:lpstr>Estimation of mPAP from peak PR velocity</vt:lpstr>
      <vt:lpstr>PowerPoint Presentation</vt:lpstr>
      <vt:lpstr>    Mean PAP from RVOT acceleration time</vt:lpstr>
      <vt:lpstr>PowerPoint Presentation</vt:lpstr>
      <vt:lpstr>PowerPoint Presentation</vt:lpstr>
      <vt:lpstr>PowerPoint Presentation</vt:lpstr>
      <vt:lpstr>Right ventricular isovolumic relaxation time (rIVRT)</vt:lpstr>
      <vt:lpstr>PowerPoint Presentation</vt:lpstr>
      <vt:lpstr>Indirect 2D echo signs in PH</vt:lpstr>
      <vt:lpstr>PowerPoint Presentation</vt:lpstr>
      <vt:lpstr>PowerPoint Presentation</vt:lpstr>
      <vt:lpstr>PowerPoint Presentation</vt:lpstr>
      <vt:lpstr>PowerPoint Presentation</vt:lpstr>
      <vt:lpstr>PowerPoint Presentation</vt:lpstr>
      <vt:lpstr>PowerPoint Presentation</vt:lpstr>
      <vt:lpstr> TEI INDEX and TR measured PASP</vt:lpstr>
      <vt:lpstr>PowerPoint Presentation</vt:lpstr>
      <vt:lpstr>TAPSE</vt:lpstr>
      <vt:lpstr>PowerPoint Presentation</vt:lpstr>
      <vt:lpstr>S’ Wave: TDI-Derived Tricuspid Lateral Annular Systolic Velocity </vt:lpstr>
      <vt:lpstr>Strain imaging</vt:lpstr>
      <vt:lpstr>M-mode echocardiography</vt:lpstr>
      <vt:lpstr>PowerPoint Presentation</vt:lpstr>
      <vt:lpstr>PowerPoint Presentation</vt:lpstr>
      <vt:lpstr>PowerPoint Presentation</vt:lpstr>
      <vt:lpstr>PowerPoint Presentation</vt:lpstr>
      <vt:lpstr>FUNCTIONAL WORK UP</vt:lpstr>
      <vt:lpstr>6 MINUTE WALK TEST</vt:lpstr>
      <vt:lpstr>CARDIO-PULMONARY EXERCISE TESTING</vt:lpstr>
      <vt:lpstr>ADVANCED DIAGNOSTIC WORK UP </vt:lpstr>
      <vt:lpstr>Elaborate diagnostic work up</vt:lpstr>
      <vt:lpstr>cMRI</vt:lpstr>
      <vt:lpstr>RIGHT HEART CATHETERIZATION</vt:lpstr>
      <vt:lpstr>RHC- procedure pearls and pitalls</vt:lpstr>
      <vt:lpstr>PowerPoint Presentation</vt:lpstr>
      <vt:lpstr>Basic calculations from a RHC in PAH</vt:lpstr>
      <vt:lpstr>STRATEGIC WORK UP -Acute vasodilator testing</vt:lpstr>
      <vt:lpstr>PowerPoint Presentation</vt:lpstr>
      <vt:lpstr>AVT technique</vt:lpstr>
      <vt:lpstr>DIAGNOSTIC APPROACH IN PH</vt:lpstr>
      <vt:lpstr>PROGNOSTICATION OF PAH</vt:lpstr>
      <vt:lpstr>CONCLUSION</vt:lpstr>
      <vt:lpstr>PREVIOUS QUESTIONS ASKED</vt:lpstr>
      <vt:lpstr>Every image has a story that brings it to life. And the power to inspire. Kathleen Sheffer received a heart-lung transplant on the 1st of July 2016, after a 17 year long fight with Idiopathic Pulmonary Hypertension. Now 24, she follows her passion for photography in San Francisco, California (Kathleen Sheffer Photography) and shares her experience in her column, Life after PH. The image on the cover page is an abstract rendering of her explanted heart that she commissioned with the artist Rachel Wadlow (www.rachelwadlowart.com), on the occasion of Valentine’s Day,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&amp; MANAGEMENT OF PULMONARY ARTERIAL HYPERTENSION</dc:title>
  <dc:creator>user</dc:creator>
  <cp:lastModifiedBy>drarunjudealphonse@gmail.com</cp:lastModifiedBy>
  <cp:revision>3</cp:revision>
  <dcterms:modified xsi:type="dcterms:W3CDTF">2023-04-05T16:58:40Z</dcterms:modified>
</cp:coreProperties>
</file>