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60"/>
  </p:notesMasterIdLst>
  <p:sldIdLst>
    <p:sldId id="256" r:id="rId3"/>
    <p:sldId id="429" r:id="rId4"/>
    <p:sldId id="430" r:id="rId5"/>
    <p:sldId id="427" r:id="rId6"/>
    <p:sldId id="413" r:id="rId7"/>
    <p:sldId id="445" r:id="rId8"/>
    <p:sldId id="300" r:id="rId9"/>
    <p:sldId id="431" r:id="rId10"/>
    <p:sldId id="432" r:id="rId11"/>
    <p:sldId id="434" r:id="rId12"/>
    <p:sldId id="433" r:id="rId13"/>
    <p:sldId id="301" r:id="rId14"/>
    <p:sldId id="435" r:id="rId15"/>
    <p:sldId id="436" r:id="rId16"/>
    <p:sldId id="438" r:id="rId17"/>
    <p:sldId id="437" r:id="rId18"/>
    <p:sldId id="302" r:id="rId19"/>
    <p:sldId id="303" r:id="rId20"/>
    <p:sldId id="304" r:id="rId21"/>
    <p:sldId id="439" r:id="rId22"/>
    <p:sldId id="416" r:id="rId23"/>
    <p:sldId id="417" r:id="rId24"/>
    <p:sldId id="305" r:id="rId25"/>
    <p:sldId id="306" r:id="rId26"/>
    <p:sldId id="307" r:id="rId27"/>
    <p:sldId id="418" r:id="rId28"/>
    <p:sldId id="442" r:id="rId29"/>
    <p:sldId id="441" r:id="rId30"/>
    <p:sldId id="308" r:id="rId31"/>
    <p:sldId id="309" r:id="rId32"/>
    <p:sldId id="310" r:id="rId33"/>
    <p:sldId id="419" r:id="rId34"/>
    <p:sldId id="443" r:id="rId35"/>
    <p:sldId id="444" r:id="rId36"/>
    <p:sldId id="446" r:id="rId37"/>
    <p:sldId id="311" r:id="rId38"/>
    <p:sldId id="312" r:id="rId39"/>
    <p:sldId id="313" r:id="rId40"/>
    <p:sldId id="314" r:id="rId41"/>
    <p:sldId id="447" r:id="rId42"/>
    <p:sldId id="411" r:id="rId43"/>
    <p:sldId id="315" r:id="rId44"/>
    <p:sldId id="421" r:id="rId45"/>
    <p:sldId id="449" r:id="rId46"/>
    <p:sldId id="422" r:id="rId47"/>
    <p:sldId id="423" r:id="rId48"/>
    <p:sldId id="316" r:id="rId49"/>
    <p:sldId id="317" r:id="rId50"/>
    <p:sldId id="319" r:id="rId51"/>
    <p:sldId id="320" r:id="rId52"/>
    <p:sldId id="321" r:id="rId53"/>
    <p:sldId id="322" r:id="rId54"/>
    <p:sldId id="324" r:id="rId55"/>
    <p:sldId id="325" r:id="rId56"/>
    <p:sldId id="326" r:id="rId57"/>
    <p:sldId id="398" r:id="rId58"/>
    <p:sldId id="410" r:id="rId59"/>
  </p:sldIdLst>
  <p:sldSz cx="9144000" cy="6858000" type="screen4x3"/>
  <p:notesSz cx="6858000" cy="9144000"/>
  <p:defaultTextStyle>
    <a:defPPr>
      <a:defRPr lang="en-GB"/>
    </a:defPPr>
    <a:lvl1pPr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5" d="100"/>
          <a:sy n="75" d="100"/>
        </p:scale>
        <p:origin x="-1236" y="36"/>
      </p:cViewPr>
      <p:guideLst>
        <p:guide orient="horz" pos="2160"/>
        <p:guide pos="2880"/>
      </p:guideLst>
    </p:cSldViewPr>
  </p:slideViewPr>
  <p:outlineViewPr>
    <p:cViewPr varScale="1">
      <p:scale>
        <a:sx n="170" d="200"/>
        <a:sy n="170" d="200"/>
      </p:scale>
      <p:origin x="0" y="12275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215900" y="812800"/>
            <a:ext cx="7126288" cy="4006850"/>
          </a:xfrm>
          <a:prstGeom prst="rect">
            <a:avLst/>
          </a:prstGeom>
          <a:noFill/>
          <a:ln w="9525" cap="flat">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3075"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6"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7"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fld id="{58D8953A-B1C5-4C27-9855-7782EADAD3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55404BE-37A8-45DD-9FA0-21F67CBFA699}" type="slidenum">
              <a:rPr lang="en-US"/>
              <a:pPr/>
              <a:t>1</a:t>
            </a:fld>
            <a:endParaRPr lang="en-US"/>
          </a:p>
        </p:txBody>
      </p:sp>
      <p:sp>
        <p:nvSpPr>
          <p:cNvPr id="81921" name="Rectangle 1"/>
          <p:cNvSpPr txBox="1">
            <a:spLocks noGrp="1" noRot="1" noChangeAspect="1" noChangeArrowheads="1"/>
          </p:cNvSpPr>
          <p:nvPr>
            <p:ph type="sldImg"/>
          </p:nvPr>
        </p:nvSpPr>
        <p:spPr bwMode="auto">
          <a:xfrm>
            <a:off x="1108075" y="812800"/>
            <a:ext cx="5343525" cy="4008438"/>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7C1254-73CD-4DD9-8A73-F368B319FE95}" type="slidenum">
              <a:rPr lang="en-US"/>
              <a:pPr/>
              <a:t>24</a:t>
            </a:fld>
            <a:endParaRPr lang="en-US"/>
          </a:p>
        </p:txBody>
      </p:sp>
      <p:sp>
        <p:nvSpPr>
          <p:cNvPr id="1331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31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DA283D-55D8-4F0C-8C23-8C30FA56E6AA}" type="slidenum">
              <a:rPr lang="en-US"/>
              <a:pPr/>
              <a:t>25</a:t>
            </a:fld>
            <a:endParaRPr lang="en-US"/>
          </a:p>
        </p:txBody>
      </p:sp>
      <p:sp>
        <p:nvSpPr>
          <p:cNvPr id="1341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41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F41B270-8944-4008-B67C-5D0ECA9ABA30}" type="slidenum">
              <a:rPr lang="en-US"/>
              <a:pPr/>
              <a:t>29</a:t>
            </a:fld>
            <a:endParaRPr lang="en-US"/>
          </a:p>
        </p:txBody>
      </p:sp>
      <p:sp>
        <p:nvSpPr>
          <p:cNvPr id="1351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51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F5F1F6-A9E7-4DD7-B6C8-0FA4874D0387}" type="slidenum">
              <a:rPr lang="en-US"/>
              <a:pPr/>
              <a:t>30</a:t>
            </a:fld>
            <a:endParaRPr lang="en-US"/>
          </a:p>
        </p:txBody>
      </p:sp>
      <p:sp>
        <p:nvSpPr>
          <p:cNvPr id="1361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61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EC3159-96A7-416A-A462-A57BD5E169C8}" type="slidenum">
              <a:rPr lang="en-US"/>
              <a:pPr/>
              <a:t>31</a:t>
            </a:fld>
            <a:endParaRPr lang="en-US"/>
          </a:p>
        </p:txBody>
      </p:sp>
      <p:sp>
        <p:nvSpPr>
          <p:cNvPr id="1372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72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14CAC9-AF0E-47F7-AFC1-35FF25CE1917}" type="slidenum">
              <a:rPr lang="en-US"/>
              <a:pPr/>
              <a:t>36</a:t>
            </a:fld>
            <a:endParaRPr lang="en-US"/>
          </a:p>
        </p:txBody>
      </p:sp>
      <p:sp>
        <p:nvSpPr>
          <p:cNvPr id="1382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82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975EE5-3F9B-4389-A7D4-E2F7CE119C08}" type="slidenum">
              <a:rPr lang="en-US"/>
              <a:pPr/>
              <a:t>37</a:t>
            </a:fld>
            <a:endParaRPr lang="en-US"/>
          </a:p>
        </p:txBody>
      </p:sp>
      <p:sp>
        <p:nvSpPr>
          <p:cNvPr id="1392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92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CBBC76-C41B-496B-B6B1-13BD35FAA31F}" type="slidenum">
              <a:rPr lang="en-US"/>
              <a:pPr/>
              <a:t>38</a:t>
            </a:fld>
            <a:endParaRPr lang="en-US"/>
          </a:p>
        </p:txBody>
      </p:sp>
      <p:sp>
        <p:nvSpPr>
          <p:cNvPr id="1402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02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BF5954-EDBD-480A-95C9-EC9F778C97F2}" type="slidenum">
              <a:rPr lang="en-US"/>
              <a:pPr/>
              <a:t>39</a:t>
            </a:fld>
            <a:endParaRPr lang="en-US"/>
          </a:p>
        </p:txBody>
      </p:sp>
      <p:sp>
        <p:nvSpPr>
          <p:cNvPr id="1413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13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726A04-A1BA-4280-B6E3-9D50D5AE86B9}" type="slidenum">
              <a:rPr lang="en-US"/>
              <a:pPr/>
              <a:t>42</a:t>
            </a:fld>
            <a:endParaRPr lang="en-US"/>
          </a:p>
        </p:txBody>
      </p:sp>
      <p:sp>
        <p:nvSpPr>
          <p:cNvPr id="1423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23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41CDBFC-F3A8-4A12-9720-5B523CE4170D}" type="slidenum">
              <a:rPr lang="en-US"/>
              <a:pPr/>
              <a:t>3</a:t>
            </a:fld>
            <a:endParaRPr lang="en-US"/>
          </a:p>
        </p:txBody>
      </p:sp>
      <p:sp>
        <p:nvSpPr>
          <p:cNvPr id="1259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595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E93971-7F44-4AC4-8099-B08B4494E68C}" type="slidenum">
              <a:rPr lang="en-US"/>
              <a:pPr/>
              <a:t>47</a:t>
            </a:fld>
            <a:endParaRPr lang="en-US"/>
          </a:p>
        </p:txBody>
      </p:sp>
      <p:sp>
        <p:nvSpPr>
          <p:cNvPr id="1433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33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F11921A-A67B-43D6-B0B0-3DF87CDBDB8A}" type="slidenum">
              <a:rPr lang="en-US"/>
              <a:pPr/>
              <a:t>48</a:t>
            </a:fld>
            <a:endParaRPr lang="en-US"/>
          </a:p>
        </p:txBody>
      </p:sp>
      <p:sp>
        <p:nvSpPr>
          <p:cNvPr id="1443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43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563ACB-67C2-4BA2-A637-8F64F0FD6153}" type="slidenum">
              <a:rPr lang="en-US"/>
              <a:pPr/>
              <a:t>49</a:t>
            </a:fld>
            <a:endParaRPr lang="en-US"/>
          </a:p>
        </p:txBody>
      </p:sp>
      <p:sp>
        <p:nvSpPr>
          <p:cNvPr id="1464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64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BF9A6E-BF99-48E8-9F8E-488BE9B4BB55}" type="slidenum">
              <a:rPr lang="en-US"/>
              <a:pPr/>
              <a:t>50</a:t>
            </a:fld>
            <a:endParaRPr lang="en-US"/>
          </a:p>
        </p:txBody>
      </p:sp>
      <p:sp>
        <p:nvSpPr>
          <p:cNvPr id="1474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74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D04E59-0803-467A-B4A7-5E8312AFBE0F}" type="slidenum">
              <a:rPr lang="en-US"/>
              <a:pPr/>
              <a:t>51</a:t>
            </a:fld>
            <a:endParaRPr lang="en-US"/>
          </a:p>
        </p:txBody>
      </p:sp>
      <p:sp>
        <p:nvSpPr>
          <p:cNvPr id="1484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84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99491C-4A65-40CB-AFB7-60B9FCDB23A1}" type="slidenum">
              <a:rPr lang="en-US"/>
              <a:pPr/>
              <a:t>52</a:t>
            </a:fld>
            <a:endParaRPr lang="en-US"/>
          </a:p>
        </p:txBody>
      </p:sp>
      <p:sp>
        <p:nvSpPr>
          <p:cNvPr id="149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950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BD92E9B-098C-4559-9C41-E2A5BD398FDA}" type="slidenum">
              <a:rPr lang="en-US"/>
              <a:pPr/>
              <a:t>53</a:t>
            </a:fld>
            <a:endParaRPr lang="en-US"/>
          </a:p>
        </p:txBody>
      </p:sp>
      <p:sp>
        <p:nvSpPr>
          <p:cNvPr id="151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4" name="Text Box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a:lstStyle/>
          <a:p>
            <a:pPr marL="215900" indent="-215900" eaLnBrk="1">
              <a:spcBef>
                <a:spcPts val="13"/>
              </a:spcBef>
              <a:spcAft>
                <a:spcPts val="13"/>
              </a:spcAft>
              <a:tabLst>
                <a:tab pos="914400" algn="l"/>
                <a:tab pos="1828800" algn="l"/>
                <a:tab pos="2743200" algn="l"/>
                <a:tab pos="3657600" algn="l"/>
                <a:tab pos="4572000" algn="l"/>
                <a:tab pos="5486400" algn="l"/>
              </a:tabLst>
            </a:pPr>
            <a:r>
              <a:rPr lang="en-IN" sz="2000">
                <a:latin typeface="Arial" charset="0"/>
                <a:ea typeface="AR PL SungtiL GB" charset="0"/>
                <a:cs typeface="AR PL SungtiL GB" charset="0"/>
              </a:rPr>
              <a:t>VSD – both laminar as well as circumferential strain of slow........ASD—only laminar strain of flow...Therefore PAH is more severe in posttricuspid</a:t>
            </a:r>
          </a:p>
        </p:txBody>
      </p:sp>
      <p:sp>
        <p:nvSpPr>
          <p:cNvPr id="151555"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anchor="b"/>
          <a:lstStyle/>
          <a:p>
            <a:pPr algn="r" hangingPunct="1">
              <a:lnSpc>
                <a:spcPct val="100000"/>
              </a:lnSpc>
              <a:tabLst>
                <a:tab pos="914400" algn="l"/>
                <a:tab pos="1828800" algn="l"/>
                <a:tab pos="2743200" algn="l"/>
              </a:tabLst>
            </a:pPr>
            <a:fld id="{A5DF3357-C7CD-4BB6-B5C1-71148AE7FB34}" type="slidenum">
              <a:rPr lang="en-IN" sz="1200">
                <a:solidFill>
                  <a:srgbClr val="000000"/>
                </a:solidFill>
                <a:latin typeface="+mn-lt" charset="0"/>
                <a:ea typeface="+mn-ea" charset="0"/>
                <a:cs typeface="+mn-ea" charset="0"/>
              </a:rPr>
              <a:pPr algn="r" hangingPunct="1">
                <a:lnSpc>
                  <a:spcPct val="100000"/>
                </a:lnSpc>
                <a:tabLst>
                  <a:tab pos="914400" algn="l"/>
                  <a:tab pos="1828800" algn="l"/>
                  <a:tab pos="2743200" algn="l"/>
                </a:tabLst>
              </a:pPr>
              <a:t>53</a:t>
            </a:fld>
            <a:endParaRPr lang="en-IN" sz="1200">
              <a:solidFill>
                <a:srgbClr val="000000"/>
              </a:solidFill>
              <a:latin typeface="+mn-lt" charset="0"/>
              <a:ea typeface="+mn-ea" charset="0"/>
              <a:cs typeface="+mn-e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1585773-63D9-4C76-903D-C44BC33719A8}" type="slidenum">
              <a:rPr lang="en-US"/>
              <a:pPr/>
              <a:t>54</a:t>
            </a:fld>
            <a:endParaRPr lang="en-US"/>
          </a:p>
        </p:txBody>
      </p:sp>
      <p:sp>
        <p:nvSpPr>
          <p:cNvPr id="152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525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83FBCC-1486-4A9C-AEE9-273002685C4D}" type="slidenum">
              <a:rPr lang="en-US"/>
              <a:pPr/>
              <a:t>55</a:t>
            </a:fld>
            <a:endParaRPr lang="en-US"/>
          </a:p>
        </p:txBody>
      </p:sp>
      <p:sp>
        <p:nvSpPr>
          <p:cNvPr id="153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536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DB663A-37C6-4567-B0B2-AE2E37E0E3F0}" type="slidenum">
              <a:rPr lang="en-US"/>
              <a:pPr/>
              <a:t>4</a:t>
            </a:fld>
            <a:endParaRPr lang="en-US"/>
          </a:p>
        </p:txBody>
      </p:sp>
      <p:sp>
        <p:nvSpPr>
          <p:cNvPr id="1095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095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13D93A1-E83C-4FD3-9650-55707194ECE1}" type="slidenum">
              <a:rPr lang="en-US"/>
              <a:pPr/>
              <a:t>7</a:t>
            </a:fld>
            <a:endParaRPr lang="en-US"/>
          </a:p>
        </p:txBody>
      </p:sp>
      <p:sp>
        <p:nvSpPr>
          <p:cNvPr id="1269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69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FA3661-18F0-4799-B204-1572F92A5131}" type="slidenum">
              <a:rPr lang="en-US"/>
              <a:pPr/>
              <a:t>12</a:t>
            </a:fld>
            <a:endParaRPr lang="en-US"/>
          </a:p>
        </p:txBody>
      </p:sp>
      <p:sp>
        <p:nvSpPr>
          <p:cNvPr id="1280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BE9905-B34B-4909-BB13-E3D5ACD1CDD8}" type="slidenum">
              <a:rPr lang="en-US"/>
              <a:pPr/>
              <a:t>17</a:t>
            </a:fld>
            <a:endParaRPr lang="en-US"/>
          </a:p>
        </p:txBody>
      </p:sp>
      <p:sp>
        <p:nvSpPr>
          <p:cNvPr id="1290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290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657654-EE08-4AA9-A4B4-8007599DABED}" type="slidenum">
              <a:rPr lang="en-US"/>
              <a:pPr/>
              <a:t>18</a:t>
            </a:fld>
            <a:endParaRPr lang="en-US"/>
          </a:p>
        </p:txBody>
      </p:sp>
      <p:sp>
        <p:nvSpPr>
          <p:cNvPr id="1300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00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535B03-0BE0-4A0C-9001-6F59B84CC8F7}" type="slidenum">
              <a:rPr lang="en-US"/>
              <a:pPr/>
              <a:t>19</a:t>
            </a:fld>
            <a:endParaRPr lang="en-US"/>
          </a:p>
        </p:txBody>
      </p:sp>
      <p:sp>
        <p:nvSpPr>
          <p:cNvPr id="1310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10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C527A2-C3D7-41F7-947B-F8CC4647CEEB}" type="slidenum">
              <a:rPr lang="en-US"/>
              <a:pPr/>
              <a:t>23</a:t>
            </a:fld>
            <a:endParaRPr lang="en-US"/>
          </a:p>
        </p:txBody>
      </p:sp>
      <p:sp>
        <p:nvSpPr>
          <p:cNvPr id="1320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20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7C04996-0C9C-4C2C-AD45-CDB17492EB75}"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86247D0-F0E2-4C24-9867-6DDB1CECFD7D}"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39751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604963"/>
            <a:ext cx="6019800" cy="397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85A40C7-C370-4C84-960E-4027D19B570F}" type="slidenum">
              <a:rPr lang="en-IN"/>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en-IN"/>
          </a:p>
        </p:txBody>
      </p:sp>
      <p:sp>
        <p:nvSpPr>
          <p:cNvPr id="3" name="Date Placeholder 2"/>
          <p:cNvSpPr>
            <a:spLocks noGrp="1"/>
          </p:cNvSpPr>
          <p:nvPr>
            <p:ph type="dt" idx="10"/>
          </p:nvPr>
        </p:nvSpPr>
        <p:spPr>
          <a:xfrm>
            <a:off x="457200" y="6356350"/>
            <a:ext cx="2132013" cy="363538"/>
          </a:xfrm>
        </p:spPr>
        <p:txBody>
          <a:bodyPr/>
          <a:lstStyle>
            <a:lvl1pPr>
              <a:defRPr/>
            </a:lvl1pPr>
          </a:lstStyle>
          <a:p>
            <a:endParaRPr lang="en-US"/>
          </a:p>
        </p:txBody>
      </p:sp>
      <p:sp>
        <p:nvSpPr>
          <p:cNvPr id="4" name="Footer Placeholder 3"/>
          <p:cNvSpPr>
            <a:spLocks noGrp="1"/>
          </p:cNvSpPr>
          <p:nvPr>
            <p:ph type="ftr" idx="11"/>
          </p:nvPr>
        </p:nvSpPr>
        <p:spPr>
          <a:xfrm>
            <a:off x="3124200" y="6356350"/>
            <a:ext cx="2894013" cy="363538"/>
          </a:xfrm>
        </p:spPr>
        <p:txBody>
          <a:bodyPr/>
          <a:lstStyle>
            <a:lvl1pPr>
              <a:defRPr/>
            </a:lvl1pPr>
          </a:lstStyle>
          <a:p>
            <a:endParaRPr lang="en-US"/>
          </a:p>
        </p:txBody>
      </p:sp>
      <p:sp>
        <p:nvSpPr>
          <p:cNvPr id="5" name="Slide Number Placeholder 4"/>
          <p:cNvSpPr>
            <a:spLocks noGrp="1"/>
          </p:cNvSpPr>
          <p:nvPr>
            <p:ph type="sldNum" idx="12"/>
          </p:nvPr>
        </p:nvSpPr>
        <p:spPr>
          <a:xfrm>
            <a:off x="6553200" y="6356350"/>
            <a:ext cx="2132013" cy="363538"/>
          </a:xfrm>
        </p:spPr>
        <p:txBody>
          <a:bodyPr/>
          <a:lstStyle>
            <a:lvl1pPr>
              <a:defRPr/>
            </a:lvl1pPr>
          </a:lstStyle>
          <a:p>
            <a:fld id="{230F7226-DE00-46B1-929C-F2DA219E87D3}" type="slidenum">
              <a:rPr lang="en-IN"/>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FCD5340-72AD-4206-8598-0E04C89AC3D4}" type="slidenum">
              <a:rPr lang="en-IN"/>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92009BE-AF83-4A28-8102-F983C5AFDFDA}" type="slidenum">
              <a:rPr lang="en-IN"/>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825A28A-0D18-4FD7-96F3-6DA53C0F1AEA}" type="slidenum">
              <a:rPr lang="en-IN"/>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42C252C-9B41-449F-865F-6E3DF316C23F}" type="slidenum">
              <a:rPr lang="en-IN"/>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4AA3BA0-27A3-473D-B8BB-1438D6BD0C9A}" type="slidenum">
              <a:rPr lang="en-IN"/>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ED6BDE92-3980-4243-8E87-C623E6A25D10}" type="slidenum">
              <a:rPr lang="en-IN"/>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8BE9623-4D1B-4BDA-91EF-6F90E0A86D11}"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CDA180F-0200-4425-9133-6572A78E5A04}" type="slidenum">
              <a:rPr lang="en-IN"/>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C17C2CC-8495-4514-BFBF-A8895F6B7FDD}" type="slidenum">
              <a:rPr lang="en-IN"/>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9865834-6E17-4AAD-8DF8-BE12355920CD}" type="slidenum">
              <a:rPr lang="en-IN"/>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34F3383-563A-4F70-BF95-48FBA0531ED9}" type="slidenum">
              <a:rPr lang="en-IN"/>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CE2985D-92EA-4803-A5B8-A44651AA0670}" type="slidenum">
              <a:rPr lang="en-IN"/>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0BBD7A4-B4D1-4768-BC3C-850F43E6F674}"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CE2D68-398C-47C9-B007-06498CA25DC5}"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1743A89-EAF4-47F3-BC21-1C9387F9E7CB}"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DE6D20F-E3BF-45A7-B242-B2833AB3663B}"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B59A10E1-36BC-4D31-8061-9D88CE33387F}"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CAD9448-5482-4CDC-8B9E-83531683EA59}"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F110681-FB36-4017-9E15-3FB850D80C8D}"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C77D"/>
            </a:gs>
            <a:gs pos="100000">
              <a:srgbClr val="FBA97D"/>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6" name="Rectangle 2"/>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endParaRPr lang="en-US"/>
          </a:p>
        </p:txBody>
      </p:sp>
      <p:sp>
        <p:nvSpPr>
          <p:cNvPr id="1027" name="Rectangle 3"/>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1028" name="Rectangle 4"/>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fld id="{3E925693-7959-4E75-84FE-DF029950A9F9}" type="slidenum">
              <a:rPr lang="en-IN"/>
              <a:pPr/>
              <a:t>‹#›</a:t>
            </a:fld>
            <a:endParaRPr lang="en-IN"/>
          </a:p>
        </p:txBody>
      </p:sp>
      <p:sp>
        <p:nvSpPr>
          <p:cNvPr id="1029" name="Rectangle 5"/>
          <p:cNvSpPr>
            <a:spLocks noGrp="1" noChangeArrowheads="1"/>
          </p:cNvSpPr>
          <p:nvPr>
            <p:ph type="body" idx="1"/>
          </p:nvPr>
        </p:nvSpPr>
        <p:spPr bwMode="auto">
          <a:xfrm>
            <a:off x="457200" y="1604963"/>
            <a:ext cx="8228013" cy="3975100"/>
          </a:xfrm>
          <a:prstGeom prst="rect">
            <a:avLst/>
          </a:prstGeom>
          <a:noFill/>
          <a:ln w="9525" cap="flat">
            <a:noFill/>
            <a:round/>
            <a:headEnd/>
            <a:tailEnd/>
          </a:ln>
          <a:effectLst/>
        </p:spPr>
        <p:txBody>
          <a:bodyPr vert="horz" wrap="square" lIns="0" tIns="6908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2pPr>
      <a:lvl3pPr marL="1143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3pPr>
      <a:lvl4pPr marL="1600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4pPr>
      <a:lvl5pPr marL="20574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5pPr>
      <a:lvl6pPr marL="25146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6pPr>
      <a:lvl7pPr marL="29718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7pPr>
      <a:lvl8pPr marL="3429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8pPr>
      <a:lvl9pPr marL="3886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525" cap="flat">
            <a:noFill/>
            <a:round/>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endParaRPr lang="en-US"/>
          </a:p>
        </p:txBody>
      </p:sp>
      <p:sp>
        <p:nvSpPr>
          <p:cNvPr id="2052" name="Rectangle 4"/>
          <p:cNvSpPr>
            <a:spLocks noGrp="1" noChangeArrowheads="1"/>
          </p:cNvSpPr>
          <p:nvPr>
            <p:ph type="ftr"/>
          </p:nvPr>
        </p:nvSpPr>
        <p:spPr bwMode="auto">
          <a:xfrm>
            <a:off x="3124200" y="6356350"/>
            <a:ext cx="2894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1440" tIns="45720" rIns="91440" bIns="45720" numCol="1" anchor="ctr" anchorCtr="0" compatLnSpc="1">
            <a:prstTxWarp prst="textNoShape">
              <a:avLst/>
            </a:prstTxWarp>
          </a:bodyPr>
          <a:lstStyle>
            <a:lvl1pPr algn="r" hangingPunct="1">
              <a:lnSpc>
                <a:spcPct val="100000"/>
              </a:lnSpc>
              <a:tabLst>
                <a:tab pos="914400" algn="l"/>
                <a:tab pos="1828800" algn="l"/>
              </a:tabLst>
              <a:defRPr sz="1200">
                <a:solidFill>
                  <a:srgbClr val="8B8B8B"/>
                </a:solidFill>
                <a:latin typeface="+mn-lt"/>
                <a:ea typeface="DejaVu Sans" charset="0"/>
                <a:cs typeface="DejaVu Sans" charset="0"/>
              </a:defRPr>
            </a:lvl1pPr>
          </a:lstStyle>
          <a:p>
            <a:fld id="{4C466132-17DD-431A-9CBC-7F4EF462A1C5}"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mj-lt"/>
          <a:ea typeface="+mj-ea"/>
          <a:cs typeface="+mj-cs"/>
        </a:defRPr>
      </a:lvl1pPr>
      <a:lvl2pPr marL="742950" indent="-28575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2pPr>
      <a:lvl3pPr marL="1143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3pPr>
      <a:lvl4pPr marL="1600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4pPr>
      <a:lvl5pPr marL="20574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5pPr>
      <a:lvl6pPr marL="25146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6pPr>
      <a:lvl7pPr marL="29718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7pPr>
      <a:lvl8pPr marL="34290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8pPr>
      <a:lvl9pPr marL="3886200" indent="-228600" algn="l" rtl="0" fontAlgn="base">
        <a:lnSpc>
          <a:spcPct val="83000"/>
        </a:lnSpc>
        <a:spcBef>
          <a:spcPts val="13"/>
        </a:spcBef>
        <a:spcAft>
          <a:spcPts val="13"/>
        </a:spcAft>
        <a:buClr>
          <a:srgbClr val="000000"/>
        </a:buClr>
        <a:buSzPct val="100000"/>
        <a:buFont typeface="Times New Roman" pitchFamily="16" charset="0"/>
        <a:defRPr>
          <a:solidFill>
            <a:srgbClr val="000000"/>
          </a:solidFill>
          <a:latin typeface="Calibri"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rtl="0" fontAlgn="base">
        <a:lnSpc>
          <a:spcPct val="83000"/>
        </a:lnSpc>
        <a:spcBef>
          <a:spcPts val="288"/>
        </a:spcBef>
        <a:spcAft>
          <a:spcPts val="13"/>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BEAC7"/>
            </a:gs>
            <a:gs pos="100000">
              <a:srgbClr val="FEE7F2"/>
            </a:gs>
          </a:gsLst>
          <a:path path="shape">
            <a:fillToRect l="50000" t="50000" r="50000" b="50000"/>
          </a:path>
        </a:gra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1571668" y="1571625"/>
            <a:ext cx="11715832" cy="1470025"/>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n-IN" sz="3200" b="1" dirty="0" smtClean="0"/>
              <a:t>    MANAGEMENT </a:t>
            </a:r>
            <a:r>
              <a:rPr lang="en-IN" sz="3200" b="1" dirty="0"/>
              <a:t>OF PULMONARY </a:t>
            </a:r>
            <a:r>
              <a:rPr lang="en-IN" sz="3200" b="1" dirty="0" smtClean="0"/>
              <a:t> </a:t>
            </a:r>
            <a:r>
              <a:rPr lang="en-IN" sz="3200" b="1" dirty="0"/>
              <a:t>HYPERTENSION</a:t>
            </a:r>
          </a:p>
        </p:txBody>
      </p:sp>
      <p:sp>
        <p:nvSpPr>
          <p:cNvPr id="4098" name="Rectangle 2"/>
          <p:cNvSpPr>
            <a:spLocks noGrp="1" noChangeArrowheads="1"/>
          </p:cNvSpPr>
          <p:nvPr>
            <p:ph type="subTitle" idx="4294967295"/>
          </p:nvPr>
        </p:nvSpPr>
        <p:spPr>
          <a:xfrm>
            <a:off x="3643306" y="4857750"/>
            <a:ext cx="5257807" cy="1785938"/>
          </a:xfrm>
          <a:ln/>
        </p:spPr>
        <p:txBody>
          <a:bodyPr lIns="91440" tIns="45720" rIns="91440" bIns="45720"/>
          <a:lstStyle/>
          <a:p>
            <a:pPr marL="0" indent="0" algn="ctr">
              <a:lnSpc>
                <a:spcPct val="100000"/>
              </a:lnSpc>
              <a:spcBef>
                <a:spcPts val="650"/>
              </a:spcBef>
              <a:tabLst>
                <a:tab pos="0" algn="l"/>
                <a:tab pos="914400" algn="l"/>
                <a:tab pos="1828800" algn="l"/>
                <a:tab pos="2743200" algn="l"/>
                <a:tab pos="3657600" algn="l"/>
                <a:tab pos="4572000" algn="l"/>
                <a:tab pos="5486400" algn="l"/>
                <a:tab pos="6400800" algn="l"/>
              </a:tabLst>
            </a:pPr>
            <a:r>
              <a:rPr lang="en-IN" b="1" i="1" dirty="0">
                <a:solidFill>
                  <a:srgbClr val="002060"/>
                </a:solidFill>
              </a:rPr>
              <a:t>                       </a:t>
            </a:r>
            <a:r>
              <a:rPr lang="en-US" sz="2400" b="1" i="1" dirty="0">
                <a:solidFill>
                  <a:srgbClr val="002060"/>
                </a:solidFill>
              </a:rPr>
              <a:t>Dr </a:t>
            </a:r>
            <a:r>
              <a:rPr lang="en-US" sz="2400" b="1" i="1" dirty="0" err="1">
                <a:solidFill>
                  <a:srgbClr val="002060"/>
                </a:solidFill>
              </a:rPr>
              <a:t>Arun</a:t>
            </a:r>
            <a:r>
              <a:rPr lang="en-US" sz="2400" b="1" i="1" dirty="0">
                <a:solidFill>
                  <a:srgbClr val="002060"/>
                </a:solidFill>
              </a:rPr>
              <a:t> Jude Alphonse</a:t>
            </a:r>
          </a:p>
          <a:p>
            <a:pPr marL="0" indent="0" algn="ctr">
              <a:lnSpc>
                <a:spcPct val="100000"/>
              </a:lnSpc>
              <a:spcBef>
                <a:spcPts val="575"/>
              </a:spcBef>
              <a:tabLst>
                <a:tab pos="0" algn="l"/>
                <a:tab pos="914400" algn="l"/>
                <a:tab pos="1828800" algn="l"/>
                <a:tab pos="2743200" algn="l"/>
                <a:tab pos="3657600" algn="l"/>
                <a:tab pos="4572000" algn="l"/>
                <a:tab pos="5486400" algn="l"/>
                <a:tab pos="6400800" algn="l"/>
              </a:tabLst>
            </a:pPr>
            <a:r>
              <a:rPr lang="en-US" sz="2400" b="1" i="1" dirty="0">
                <a:solidFill>
                  <a:srgbClr val="002060"/>
                </a:solidFill>
              </a:rPr>
              <a:t>             </a:t>
            </a:r>
            <a:r>
              <a:rPr lang="en-US" sz="2400" b="1" i="1" dirty="0" smtClean="0">
                <a:solidFill>
                  <a:srgbClr val="002060"/>
                </a:solidFill>
              </a:rPr>
              <a:t>              DM </a:t>
            </a:r>
            <a:r>
              <a:rPr lang="en-US" sz="2400" b="1" i="1" dirty="0">
                <a:solidFill>
                  <a:srgbClr val="002060"/>
                </a:solidFill>
              </a:rPr>
              <a:t>Cardiology  Resident</a:t>
            </a:r>
          </a:p>
          <a:p>
            <a:pPr marL="0" indent="0" algn="ctr">
              <a:lnSpc>
                <a:spcPct val="100000"/>
              </a:lnSpc>
              <a:spcBef>
                <a:spcPts val="575"/>
              </a:spcBef>
              <a:tabLst>
                <a:tab pos="0" algn="l"/>
                <a:tab pos="914400" algn="l"/>
                <a:tab pos="1828800" algn="l"/>
                <a:tab pos="2743200" algn="l"/>
                <a:tab pos="3657600" algn="l"/>
                <a:tab pos="4572000" algn="l"/>
                <a:tab pos="5486400" algn="l"/>
                <a:tab pos="6400800" algn="l"/>
              </a:tabLst>
            </a:pPr>
            <a:r>
              <a:rPr lang="en-US" sz="2400" b="1" i="1" dirty="0">
                <a:solidFill>
                  <a:srgbClr val="002060"/>
                </a:solidFill>
              </a:rPr>
              <a:t>   </a:t>
            </a:r>
            <a:r>
              <a:rPr lang="en-US" sz="2400" b="1" i="1" dirty="0" smtClean="0">
                <a:solidFill>
                  <a:srgbClr val="002060"/>
                </a:solidFill>
              </a:rPr>
              <a:t>                           </a:t>
            </a:r>
            <a:r>
              <a:rPr lang="en-US" sz="2400" b="1" i="1" dirty="0" err="1">
                <a:solidFill>
                  <a:srgbClr val="002060"/>
                </a:solidFill>
              </a:rPr>
              <a:t>Govt</a:t>
            </a:r>
            <a:r>
              <a:rPr lang="en-US" sz="2400" b="1" i="1" dirty="0">
                <a:solidFill>
                  <a:srgbClr val="002060"/>
                </a:solidFill>
              </a:rPr>
              <a:t> TDMC </a:t>
            </a:r>
            <a:r>
              <a:rPr lang="en-US" sz="2400" b="1" i="1" dirty="0" err="1">
                <a:solidFill>
                  <a:srgbClr val="002060"/>
                </a:solidFill>
              </a:rPr>
              <a:t>Alappuzha</a:t>
            </a:r>
            <a:endParaRPr lang="en-US" sz="2400" b="1" i="1" dirty="0">
              <a:solidFill>
                <a:srgbClr val="002060"/>
              </a:solidFill>
            </a:endParaRPr>
          </a:p>
        </p:txBody>
      </p:sp>
      <p:pic>
        <p:nvPicPr>
          <p:cNvPr id="4099" name="Picture 3"/>
          <p:cNvPicPr>
            <a:picLocks noChangeAspect="1" noChangeArrowheads="1"/>
          </p:cNvPicPr>
          <p:nvPr/>
        </p:nvPicPr>
        <p:blipFill>
          <a:blip r:embed="rId3"/>
          <a:srcRect/>
          <a:stretch>
            <a:fillRect/>
          </a:stretch>
        </p:blipFill>
        <p:spPr bwMode="auto">
          <a:xfrm>
            <a:off x="428625" y="4429125"/>
            <a:ext cx="2913063" cy="2214563"/>
          </a:xfrm>
          <a:prstGeom prst="rect">
            <a:avLst/>
          </a:prstGeom>
          <a:noFill/>
          <a:ln w="22320" cap="flat">
            <a:solidFill>
              <a:srgbClr val="000000"/>
            </a:solid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1" y="3322636"/>
            <a:ext cx="5429256" cy="3535364"/>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PH in LHD</a:t>
            </a:r>
            <a:endParaRPr lang="en-IN" sz="3600" b="1"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214422"/>
            <a:ext cx="8501122" cy="514353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785794"/>
            <a:ext cx="8228013" cy="5338781"/>
          </a:xfrm>
        </p:spPr>
        <p:txBody>
          <a:bodyPr/>
          <a:lstStyle/>
          <a:p>
            <a:r>
              <a:rPr lang="en-IN" sz="2800" dirty="0" smtClean="0"/>
              <a:t>    There </a:t>
            </a:r>
            <a:r>
              <a:rPr lang="en-IN" sz="2800" dirty="0" smtClean="0"/>
              <a:t>are no effective therapies directed at </a:t>
            </a:r>
            <a:r>
              <a:rPr lang="en-IN" sz="2800" dirty="0" smtClean="0"/>
              <a:t>the </a:t>
            </a:r>
            <a:r>
              <a:rPr lang="en-IN" sz="2800" dirty="0" err="1" smtClean="0"/>
              <a:t>pathophysiology</a:t>
            </a:r>
            <a:r>
              <a:rPr lang="en-IN" sz="2800" dirty="0" smtClean="0"/>
              <a:t> </a:t>
            </a:r>
            <a:r>
              <a:rPr lang="en-IN" sz="2800" dirty="0" smtClean="0"/>
              <a:t>of the disease available currently for group 1 PH (PAH). Hence most of these patients </a:t>
            </a:r>
            <a:r>
              <a:rPr lang="en-IN" sz="2800" dirty="0" smtClean="0"/>
              <a:t>will require </a:t>
            </a:r>
            <a:r>
              <a:rPr lang="en-IN" sz="2800" dirty="0" smtClean="0"/>
              <a:t>advanced therapy.</a:t>
            </a:r>
          </a:p>
          <a:p>
            <a:endParaRPr lang="en-IN" sz="2800" dirty="0" smtClean="0"/>
          </a:p>
          <a:p>
            <a:r>
              <a:rPr lang="en-IN" sz="2800" dirty="0" smtClean="0"/>
              <a:t> Patient in WHO FC I generally do not require advanced treatment. </a:t>
            </a:r>
          </a:p>
          <a:p>
            <a:endParaRPr lang="en-IN" sz="2800" dirty="0" smtClean="0"/>
          </a:p>
          <a:p>
            <a:r>
              <a:rPr lang="en-IN" sz="2800" dirty="0" smtClean="0"/>
              <a:t>Careful and periodic re-assessment must be done in all such patients to diagnose clinical deterioration at the earliest.</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9F35597-4AA3-4197-8D06-B1996FF9DAAC}" type="slidenum">
              <a:rPr lang="en-IN"/>
              <a:pPr/>
              <a:t>12</a:t>
            </a:fld>
            <a:endParaRPr lang="en-IN"/>
          </a:p>
        </p:txBody>
      </p:sp>
      <p:sp>
        <p:nvSpPr>
          <p:cNvPr id="50177"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US" sz="4400" b="1" dirty="0" smtClean="0"/>
              <a:t>4)ADVANCED </a:t>
            </a:r>
            <a:r>
              <a:rPr lang="en-US" sz="4400" b="1" dirty="0" smtClean="0"/>
              <a:t>THERAPY-</a:t>
            </a:r>
            <a:br>
              <a:rPr lang="en-US" sz="4400" b="1" dirty="0" smtClean="0"/>
            </a:br>
            <a:r>
              <a:rPr lang="en-US" sz="4400" b="1" dirty="0" smtClean="0"/>
              <a:t>Aimed at PAH per se</a:t>
            </a:r>
            <a:endParaRPr lang="en-IN" sz="4400" b="1" dirty="0"/>
          </a:p>
        </p:txBody>
      </p:sp>
      <p:sp>
        <p:nvSpPr>
          <p:cNvPr id="50178" name="Text Box 2"/>
          <p:cNvSpPr txBox="1">
            <a:spLocks noChangeArrowheads="1"/>
          </p:cNvSpPr>
          <p:nvPr/>
        </p:nvSpPr>
        <p:spPr bwMode="auto">
          <a:xfrm>
            <a:off x="457200" y="1600200"/>
            <a:ext cx="8229600" cy="4900613"/>
          </a:xfrm>
          <a:prstGeom prst="rect">
            <a:avLst/>
          </a:prstGeom>
          <a:noFill/>
          <a:ln w="9525" cap="flat">
            <a:noFill/>
            <a:round/>
            <a:headEnd/>
            <a:tailEnd/>
          </a:ln>
          <a:effectLst/>
        </p:spPr>
        <p:txBody>
          <a:bodyPr/>
          <a:lstStyle/>
          <a:p>
            <a:pPr marL="617538" indent="-617538" hangingPunct="1">
              <a:lnSpc>
                <a:spcPct val="100000"/>
              </a:lnSpc>
              <a:spcBef>
                <a:spcPts val="650"/>
              </a:spcBef>
              <a:tabLst>
                <a:tab pos="914400" algn="l"/>
                <a:tab pos="1828800" algn="l"/>
                <a:tab pos="2743200" algn="l"/>
                <a:tab pos="3657600" algn="l"/>
                <a:tab pos="4572000" algn="l"/>
                <a:tab pos="5486400" algn="l"/>
                <a:tab pos="6400800" algn="l"/>
                <a:tab pos="7315200" algn="l"/>
                <a:tab pos="8229600" algn="l"/>
              </a:tabLst>
            </a:pPr>
            <a:r>
              <a:rPr lang="en-IN" sz="3200" b="1" dirty="0" smtClean="0">
                <a:solidFill>
                  <a:srgbClr val="000000"/>
                </a:solidFill>
                <a:latin typeface="Calibri" charset="0"/>
                <a:ea typeface="AR PL SungtiL GB" charset="0"/>
                <a:cs typeface="AR PL SungtiL GB" charset="0"/>
              </a:rPr>
              <a:t>1. CCBs</a:t>
            </a:r>
            <a:endParaRPr lang="en-IN" sz="3200" b="1" dirty="0">
              <a:solidFill>
                <a:srgbClr val="000000"/>
              </a:solidFill>
              <a:latin typeface="Calibri" charset="0"/>
              <a:ea typeface="AR PL SungtiL GB" charset="0"/>
              <a:cs typeface="AR PL SungtiL GB" charset="0"/>
            </a:endParaRPr>
          </a:p>
          <a:p>
            <a:pPr marL="617538" indent="-617538"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b="1" dirty="0">
              <a:solidFill>
                <a:srgbClr val="000000"/>
              </a:solidFill>
              <a:latin typeface="Calibri" charset="0"/>
              <a:ea typeface="AR PL SungtiL GB" charset="0"/>
              <a:cs typeface="AR PL SungtiL GB" charset="0"/>
            </a:endParaRPr>
          </a:p>
          <a:p>
            <a:pPr marL="617538" indent="-617538" hangingPunct="1">
              <a:lnSpc>
                <a:spcPct val="100000"/>
              </a:lnSpc>
              <a:spcBef>
                <a:spcPts val="650"/>
              </a:spcBef>
              <a:tabLst>
                <a:tab pos="914400" algn="l"/>
                <a:tab pos="1828800" algn="l"/>
                <a:tab pos="2743200" algn="l"/>
                <a:tab pos="3657600" algn="l"/>
                <a:tab pos="4572000" algn="l"/>
                <a:tab pos="5486400" algn="l"/>
                <a:tab pos="6400800" algn="l"/>
                <a:tab pos="7315200" algn="l"/>
                <a:tab pos="8229600" algn="l"/>
              </a:tabLst>
            </a:pPr>
            <a:r>
              <a:rPr lang="en-IN" sz="3200" b="1" dirty="0" smtClean="0">
                <a:solidFill>
                  <a:srgbClr val="000000"/>
                </a:solidFill>
                <a:latin typeface="Calibri" charset="0"/>
                <a:ea typeface="AR PL SungtiL GB" charset="0"/>
                <a:cs typeface="AR PL SungtiL GB" charset="0"/>
              </a:rPr>
              <a:t>2. Advanced </a:t>
            </a:r>
            <a:r>
              <a:rPr lang="en-IN" sz="3200" b="1" dirty="0">
                <a:solidFill>
                  <a:srgbClr val="000000"/>
                </a:solidFill>
                <a:latin typeface="Calibri" charset="0"/>
                <a:ea typeface="AR PL SungtiL GB" charset="0"/>
                <a:cs typeface="AR PL SungtiL GB" charset="0"/>
              </a:rPr>
              <a:t>vasodilator therapies</a:t>
            </a:r>
            <a:r>
              <a:rPr lang="en-IN" sz="3200" dirty="0">
                <a:solidFill>
                  <a:srgbClr val="000000"/>
                </a:solidFill>
                <a:latin typeface="Calibri" charset="0"/>
                <a:ea typeface="AR PL SungtiL GB" charset="0"/>
                <a:cs typeface="AR PL SungtiL GB" charset="0"/>
              </a:rPr>
              <a:t>:</a:t>
            </a:r>
          </a:p>
          <a:p>
            <a:pPr marL="617538" indent="-617538" hangingPunct="1">
              <a:lnSpc>
                <a:spcPct val="100000"/>
              </a:lnSpc>
              <a:spcBef>
                <a:spcPts val="650"/>
              </a:spcBef>
              <a:buFont typeface="Times New Roman" pitchFamily="16" charset="0"/>
              <a:buAutoNum type="alphaLcParenR"/>
              <a:tabLst>
                <a:tab pos="914400" algn="l"/>
                <a:tab pos="1828800" algn="l"/>
                <a:tab pos="2743200" algn="l"/>
                <a:tab pos="3657600" algn="l"/>
                <a:tab pos="4572000" algn="l"/>
                <a:tab pos="5486400" algn="l"/>
                <a:tab pos="6400800" algn="l"/>
                <a:tab pos="7315200" algn="l"/>
                <a:tab pos="8229600" algn="l"/>
              </a:tabLst>
            </a:pPr>
            <a:r>
              <a:rPr lang="en-IN" sz="3200" dirty="0" err="1">
                <a:solidFill>
                  <a:srgbClr val="000000"/>
                </a:solidFill>
                <a:latin typeface="Calibri" charset="0"/>
                <a:ea typeface="AR PL SungtiL GB" charset="0"/>
                <a:cs typeface="AR PL SungtiL GB" charset="0"/>
              </a:rPr>
              <a:t>Prostacyclins</a:t>
            </a:r>
            <a:endParaRPr lang="en-IN" sz="3200" dirty="0">
              <a:solidFill>
                <a:srgbClr val="000000"/>
              </a:solidFill>
              <a:latin typeface="Calibri" charset="0"/>
              <a:ea typeface="AR PL SungtiL GB" charset="0"/>
              <a:cs typeface="AR PL SungtiL GB" charset="0"/>
            </a:endParaRPr>
          </a:p>
          <a:p>
            <a:pPr marL="617538" indent="-617538" hangingPunct="1">
              <a:lnSpc>
                <a:spcPct val="100000"/>
              </a:lnSpc>
              <a:spcBef>
                <a:spcPts val="650"/>
              </a:spcBef>
              <a:buFont typeface="Times New Roman" pitchFamily="16" charset="0"/>
              <a:buAutoNum type="alphaLcParenR"/>
              <a:tabLst>
                <a:tab pos="914400" algn="l"/>
                <a:tab pos="1828800" algn="l"/>
                <a:tab pos="2743200" algn="l"/>
                <a:tab pos="3657600" algn="l"/>
                <a:tab pos="4572000" algn="l"/>
                <a:tab pos="5486400" algn="l"/>
                <a:tab pos="6400800" algn="l"/>
                <a:tab pos="7315200" algn="l"/>
                <a:tab pos="8229600" algn="l"/>
              </a:tabLst>
            </a:pPr>
            <a:r>
              <a:rPr lang="en-IN" sz="3200" dirty="0">
                <a:solidFill>
                  <a:srgbClr val="000000"/>
                </a:solidFill>
                <a:latin typeface="Calibri" charset="0"/>
                <a:ea typeface="AR PL SungtiL GB" charset="0"/>
                <a:cs typeface="AR PL SungtiL GB" charset="0"/>
              </a:rPr>
              <a:t>PDE-5 inhibitors</a:t>
            </a:r>
          </a:p>
          <a:p>
            <a:pPr marL="617538" indent="-617538" hangingPunct="1">
              <a:lnSpc>
                <a:spcPct val="100000"/>
              </a:lnSpc>
              <a:spcBef>
                <a:spcPts val="650"/>
              </a:spcBef>
              <a:buFont typeface="Times New Roman" pitchFamily="16" charset="0"/>
              <a:buAutoNum type="alphaLcParenR"/>
              <a:tabLst>
                <a:tab pos="914400" algn="l"/>
                <a:tab pos="1828800" algn="l"/>
                <a:tab pos="2743200" algn="l"/>
                <a:tab pos="3657600" algn="l"/>
                <a:tab pos="4572000" algn="l"/>
                <a:tab pos="5486400" algn="l"/>
                <a:tab pos="6400800" algn="l"/>
                <a:tab pos="7315200" algn="l"/>
                <a:tab pos="8229600" algn="l"/>
              </a:tabLst>
            </a:pPr>
            <a:r>
              <a:rPr lang="en-IN" sz="3200" dirty="0">
                <a:solidFill>
                  <a:srgbClr val="000000"/>
                </a:solidFill>
                <a:latin typeface="Calibri" charset="0"/>
                <a:ea typeface="AR PL SungtiL GB" charset="0"/>
                <a:cs typeface="AR PL SungtiL GB" charset="0"/>
              </a:rPr>
              <a:t>ET receptor antagonists</a:t>
            </a:r>
          </a:p>
          <a:p>
            <a:pPr marL="617538" indent="-617538"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b="1" dirty="0">
              <a:solidFill>
                <a:srgbClr val="000000"/>
              </a:solidFill>
              <a:latin typeface="Calibri" charset="0"/>
              <a:ea typeface="AR PL SungtiL GB" charset="0"/>
              <a:cs typeface="AR PL SungtiL GB" charset="0"/>
            </a:endParaRPr>
          </a:p>
          <a:p>
            <a:pPr marL="617538" indent="-617538"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3200" b="1" dirty="0" smtClean="0">
                <a:solidFill>
                  <a:srgbClr val="000000"/>
                </a:solidFill>
                <a:latin typeface="Calibri" charset="0"/>
                <a:ea typeface="AR PL SungtiL GB" charset="0"/>
                <a:cs typeface="AR PL SungtiL GB" charset="0"/>
              </a:rPr>
              <a:t>3.</a:t>
            </a:r>
            <a:r>
              <a:rPr lang="en-IN" sz="3200" b="1" dirty="0" smtClean="0">
                <a:solidFill>
                  <a:srgbClr val="000000"/>
                </a:solidFill>
                <a:latin typeface="Calibri" charset="0"/>
                <a:ea typeface="AR PL SungtiL GB" charset="0"/>
                <a:cs typeface="AR PL SungtiL GB" charset="0"/>
              </a:rPr>
              <a:t>   </a:t>
            </a:r>
            <a:r>
              <a:rPr lang="en-IN" sz="3200" b="1" dirty="0">
                <a:solidFill>
                  <a:srgbClr val="000000"/>
                </a:solidFill>
                <a:latin typeface="Calibri" charset="0"/>
                <a:ea typeface="AR PL SungtiL GB" charset="0"/>
                <a:cs typeface="AR PL SungtiL GB" charset="0"/>
              </a:rPr>
              <a:t>RHF specific therapy </a:t>
            </a:r>
          </a:p>
          <a:p>
            <a:pPr marL="617538" indent="-617538"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b="1" dirty="0">
              <a:solidFill>
                <a:srgbClr val="000000"/>
              </a:solidFill>
              <a:latin typeface="Calibri" charset="0"/>
              <a:ea typeface="AR PL SungtiL GB" charset="0"/>
              <a:cs typeface="AR PL SungtiL GB" charset="0"/>
            </a:endParaRPr>
          </a:p>
          <a:p>
            <a:pPr marL="617538" indent="-617538"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p:txBody>
      </p:sp>
      <p:pic>
        <p:nvPicPr>
          <p:cNvPr id="5" name="Picture 2"/>
          <p:cNvPicPr>
            <a:picLocks noChangeAspect="1" noChangeArrowheads="1"/>
          </p:cNvPicPr>
          <p:nvPr/>
        </p:nvPicPr>
        <p:blipFill>
          <a:blip r:embed="rId3" cstate="print"/>
          <a:srcRect/>
          <a:stretch>
            <a:fillRect/>
          </a:stretch>
        </p:blipFill>
        <p:spPr bwMode="auto">
          <a:xfrm>
            <a:off x="6500826" y="1643050"/>
            <a:ext cx="2643174" cy="2643206"/>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Acute </a:t>
            </a:r>
            <a:r>
              <a:rPr lang="en-US" sz="4000" b="1" dirty="0" err="1" smtClean="0"/>
              <a:t>vasoreactivity</a:t>
            </a:r>
            <a:r>
              <a:rPr lang="en-US" sz="4000" b="1" dirty="0" smtClean="0"/>
              <a:t> testing</a:t>
            </a:r>
            <a:endParaRPr lang="en-IN" sz="4000" b="1" dirty="0"/>
          </a:p>
        </p:txBody>
      </p:sp>
      <p:sp>
        <p:nvSpPr>
          <p:cNvPr id="3" name="Content Placeholder 2"/>
          <p:cNvSpPr>
            <a:spLocks noGrp="1"/>
          </p:cNvSpPr>
          <p:nvPr>
            <p:ph idx="1"/>
          </p:nvPr>
        </p:nvSpPr>
        <p:spPr>
          <a:xfrm>
            <a:off x="214282" y="1357298"/>
            <a:ext cx="8929718" cy="4767277"/>
          </a:xfrm>
        </p:spPr>
        <p:txBody>
          <a:bodyPr/>
          <a:lstStyle/>
          <a:p>
            <a:r>
              <a:rPr lang="en-IN" dirty="0" err="1" smtClean="0"/>
              <a:t>Vasoreactivity</a:t>
            </a:r>
            <a:r>
              <a:rPr lang="en-IN" dirty="0" smtClean="0"/>
              <a:t> testing is done in two groups of patients.</a:t>
            </a:r>
          </a:p>
          <a:p>
            <a:r>
              <a:rPr lang="en-IN" dirty="0" smtClean="0"/>
              <a:t>1. To know the response to pulmonary </a:t>
            </a:r>
            <a:r>
              <a:rPr lang="en-IN" dirty="0" smtClean="0"/>
              <a:t>vasodilators who will respond to CCB’s</a:t>
            </a:r>
            <a:endParaRPr lang="en-IN" dirty="0" smtClean="0"/>
          </a:p>
          <a:p>
            <a:r>
              <a:rPr lang="en-IN" dirty="0" smtClean="0"/>
              <a:t>–</a:t>
            </a:r>
            <a:r>
              <a:rPr lang="en-IN" b="1" dirty="0" smtClean="0"/>
              <a:t>Only in subset of idiopathic </a:t>
            </a:r>
            <a:r>
              <a:rPr lang="en-IN" b="1" dirty="0" smtClean="0"/>
              <a:t>PAH /</a:t>
            </a:r>
            <a:r>
              <a:rPr lang="en-IN" b="1" dirty="0" smtClean="0"/>
              <a:t> </a:t>
            </a:r>
            <a:r>
              <a:rPr lang="en-IN" b="1" dirty="0" smtClean="0"/>
              <a:t>drug /</a:t>
            </a:r>
          </a:p>
          <a:p>
            <a:r>
              <a:rPr lang="en-IN" b="1" dirty="0" smtClean="0"/>
              <a:t>toxin induced </a:t>
            </a:r>
            <a:r>
              <a:rPr lang="en-IN" b="1" dirty="0" smtClean="0"/>
              <a:t>PAH(ESC 1C)</a:t>
            </a:r>
          </a:p>
          <a:p>
            <a:endParaRPr lang="en-IN" b="1" dirty="0" smtClean="0"/>
          </a:p>
          <a:p>
            <a:r>
              <a:rPr lang="en-US" dirty="0" smtClean="0"/>
              <a:t>2)</a:t>
            </a:r>
            <a:r>
              <a:rPr lang="en-IN" dirty="0" smtClean="0"/>
              <a:t> In patients with pre- and post-tricuspid </a:t>
            </a:r>
            <a:r>
              <a:rPr lang="en-IN" dirty="0" smtClean="0"/>
              <a:t>systemic-to pulmonary shunts</a:t>
            </a:r>
            <a:r>
              <a:rPr lang="en-IN" dirty="0" smtClean="0"/>
              <a:t>, acute </a:t>
            </a:r>
            <a:r>
              <a:rPr lang="en-IN" dirty="0" err="1" smtClean="0"/>
              <a:t>vasodilatory</a:t>
            </a:r>
            <a:r>
              <a:rPr lang="en-IN" dirty="0" smtClean="0"/>
              <a:t> testing is </a:t>
            </a:r>
            <a:r>
              <a:rPr lang="en-IN" dirty="0" smtClean="0"/>
              <a:t>used to </a:t>
            </a:r>
            <a:r>
              <a:rPr lang="en-IN" dirty="0" smtClean="0"/>
              <a:t>assess operability.</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Agents used</a:t>
            </a:r>
            <a:endParaRPr lang="en-IN" sz="3600" b="1" dirty="0"/>
          </a:p>
        </p:txBody>
      </p:sp>
      <p:sp>
        <p:nvSpPr>
          <p:cNvPr id="3" name="Content Placeholder 2"/>
          <p:cNvSpPr>
            <a:spLocks noGrp="1"/>
          </p:cNvSpPr>
          <p:nvPr>
            <p:ph idx="1"/>
          </p:nvPr>
        </p:nvSpPr>
        <p:spPr>
          <a:xfrm>
            <a:off x="0" y="1600200"/>
            <a:ext cx="8685213" cy="4524375"/>
          </a:xfrm>
        </p:spPr>
        <p:txBody>
          <a:bodyPr/>
          <a:lstStyle/>
          <a:p>
            <a:r>
              <a:rPr lang="en-IN" b="1" dirty="0" smtClean="0"/>
              <a:t>1)Inhaled </a:t>
            </a:r>
            <a:r>
              <a:rPr lang="en-IN" b="1" dirty="0" smtClean="0"/>
              <a:t>nitric oxide (</a:t>
            </a:r>
            <a:r>
              <a:rPr lang="en-IN" b="1" dirty="0" err="1" smtClean="0"/>
              <a:t>iNO</a:t>
            </a:r>
            <a:r>
              <a:rPr lang="en-IN" b="1" dirty="0" smtClean="0"/>
              <a:t>) at 10 to 40 </a:t>
            </a:r>
            <a:r>
              <a:rPr lang="en-IN" b="1" dirty="0" err="1" smtClean="0"/>
              <a:t>ppm</a:t>
            </a:r>
            <a:r>
              <a:rPr lang="en-IN" b="1" dirty="0" smtClean="0"/>
              <a:t> is the “</a:t>
            </a:r>
            <a:r>
              <a:rPr lang="en-IN" b="1" dirty="0" smtClean="0"/>
              <a:t>gold standard”</a:t>
            </a:r>
          </a:p>
          <a:p>
            <a:r>
              <a:rPr lang="en-US" dirty="0" smtClean="0"/>
              <a:t>2)</a:t>
            </a:r>
            <a:r>
              <a:rPr lang="en-IN" dirty="0" smtClean="0"/>
              <a:t> Intravenous adenosine = 50–250 </a:t>
            </a:r>
            <a:r>
              <a:rPr lang="el-GR" dirty="0" smtClean="0"/>
              <a:t>μ</a:t>
            </a:r>
            <a:r>
              <a:rPr lang="en-IN" dirty="0" smtClean="0"/>
              <a:t>g/kg/min </a:t>
            </a:r>
            <a:r>
              <a:rPr lang="en-IN" dirty="0" smtClean="0"/>
              <a:t>dose titration</a:t>
            </a:r>
            <a:r>
              <a:rPr lang="en-IN" dirty="0" smtClean="0"/>
              <a:t>: 50 </a:t>
            </a:r>
            <a:r>
              <a:rPr lang="el-GR" dirty="0" smtClean="0"/>
              <a:t>μ</a:t>
            </a:r>
            <a:r>
              <a:rPr lang="en-IN" dirty="0" smtClean="0"/>
              <a:t>g/kg/min every 2 </a:t>
            </a:r>
            <a:r>
              <a:rPr lang="en-IN" dirty="0" smtClean="0"/>
              <a:t>min</a:t>
            </a:r>
          </a:p>
          <a:p>
            <a:r>
              <a:rPr lang="en-US" b="1" dirty="0" smtClean="0"/>
              <a:t>3)</a:t>
            </a:r>
            <a:r>
              <a:rPr lang="en-IN" b="1" dirty="0" smtClean="0"/>
              <a:t> 100% </a:t>
            </a:r>
            <a:r>
              <a:rPr lang="en-IN" b="1" dirty="0" smtClean="0"/>
              <a:t>oxygen(</a:t>
            </a:r>
            <a:r>
              <a:rPr lang="en-IN" b="1" dirty="0" smtClean="0"/>
              <a:t>A </a:t>
            </a:r>
            <a:r>
              <a:rPr lang="en-IN" dirty="0" smtClean="0"/>
              <a:t>tight mask with O2 flow at </a:t>
            </a:r>
            <a:r>
              <a:rPr lang="en-IN" dirty="0" smtClean="0"/>
              <a:t>10L/min)</a:t>
            </a:r>
          </a:p>
          <a:p>
            <a:pPr marL="514350" indent="-514350">
              <a:buAutoNum type="arabicParenR" startAt="4"/>
            </a:pPr>
            <a:r>
              <a:rPr lang="en-IN" b="1" dirty="0" smtClean="0"/>
              <a:t>Oral </a:t>
            </a:r>
            <a:r>
              <a:rPr lang="en-IN" b="1" dirty="0" err="1" smtClean="0"/>
              <a:t>Sildenafil</a:t>
            </a:r>
            <a:r>
              <a:rPr lang="en-IN" b="1" dirty="0" smtClean="0"/>
              <a:t> </a:t>
            </a:r>
            <a:r>
              <a:rPr lang="en-IN" dirty="0" smtClean="0"/>
              <a:t>- Single dose of 25 mg of oral </a:t>
            </a:r>
            <a:r>
              <a:rPr lang="en-IN" dirty="0" err="1" smtClean="0"/>
              <a:t>sildenafil</a:t>
            </a:r>
            <a:r>
              <a:rPr lang="en-IN" dirty="0" smtClean="0"/>
              <a:t>.(</a:t>
            </a:r>
            <a:r>
              <a:rPr lang="en-IN" sz="2400" dirty="0" smtClean="0"/>
              <a:t>Pulmonary </a:t>
            </a:r>
            <a:r>
              <a:rPr lang="en-IN" sz="2400" dirty="0" err="1" smtClean="0"/>
              <a:t>hemodynamics</a:t>
            </a:r>
            <a:r>
              <a:rPr lang="en-IN" sz="2400" dirty="0" smtClean="0"/>
              <a:t> to </a:t>
            </a:r>
            <a:r>
              <a:rPr lang="en-IN" sz="2400" dirty="0" err="1" smtClean="0"/>
              <a:t>bemeasured</a:t>
            </a:r>
            <a:r>
              <a:rPr lang="en-IN" sz="2400" dirty="0" smtClean="0"/>
              <a:t> every </a:t>
            </a:r>
            <a:r>
              <a:rPr lang="en-IN" sz="2400" dirty="0" smtClean="0"/>
              <a:t>15 minutes </a:t>
            </a:r>
            <a:r>
              <a:rPr lang="en-IN" sz="2400" dirty="0" smtClean="0"/>
              <a:t>for 60 minutes after the administration </a:t>
            </a:r>
            <a:r>
              <a:rPr lang="en-IN" sz="2400" dirty="0" smtClean="0"/>
              <a:t>of </a:t>
            </a:r>
            <a:r>
              <a:rPr lang="en-IN" sz="2400" dirty="0" err="1" smtClean="0"/>
              <a:t>sildenafil</a:t>
            </a:r>
            <a:r>
              <a:rPr lang="en-IN" sz="2400" dirty="0" smtClean="0"/>
              <a:t>)</a:t>
            </a:r>
          </a:p>
          <a:p>
            <a:pPr marL="514350" indent="-514350"/>
            <a:r>
              <a:rPr lang="en-US" sz="2800" dirty="0" smtClean="0"/>
              <a:t>5</a:t>
            </a:r>
            <a:r>
              <a:rPr lang="en-US" sz="2800" dirty="0" smtClean="0"/>
              <a:t>)</a:t>
            </a:r>
            <a:r>
              <a:rPr lang="en-IN" sz="2800" dirty="0" smtClean="0"/>
              <a:t> Intravenous </a:t>
            </a:r>
            <a:r>
              <a:rPr lang="en-IN" sz="2800" dirty="0" err="1" smtClean="0"/>
              <a:t>Sildenafil</a:t>
            </a:r>
            <a:r>
              <a:rPr lang="en-IN" sz="2800" dirty="0" smtClean="0"/>
              <a:t> - 10 mg intravenous </a:t>
            </a:r>
            <a:r>
              <a:rPr lang="en-IN" sz="2800" dirty="0" err="1" smtClean="0"/>
              <a:t>sildenafil</a:t>
            </a:r>
            <a:endParaRPr lang="en-IN" sz="2800" dirty="0" smtClean="0"/>
          </a:p>
          <a:p>
            <a:pPr marL="457200" indent="-457200">
              <a:buAutoNum type="arabicParenR" startAt="4"/>
            </a:pPr>
            <a:endParaRPr lang="en-IN" sz="2400" dirty="0" smtClean="0"/>
          </a:p>
          <a:p>
            <a:endParaRPr lang="en-IN"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smtClean="0">
                <a:latin typeface="Calibri" charset="0"/>
                <a:ea typeface="AR PL SungtiL GB" charset="0"/>
                <a:cs typeface="AR PL SungtiL GB" charset="0"/>
              </a:rPr>
              <a:t>Start  </a:t>
            </a:r>
            <a:r>
              <a:rPr lang="en-IN" sz="2400" dirty="0" smtClean="0">
                <a:latin typeface="Calibri" charset="0"/>
                <a:ea typeface="AR PL SungtiL GB" charset="0"/>
                <a:cs typeface="AR PL SungtiL GB" charset="0"/>
              </a:rPr>
              <a:t>at low doses with gradual </a:t>
            </a:r>
            <a:r>
              <a:rPr lang="en-IN" sz="2400" dirty="0" err="1" smtClean="0">
                <a:latin typeface="Calibri" charset="0"/>
                <a:ea typeface="AR PL SungtiL GB" charset="0"/>
                <a:cs typeface="AR PL SungtiL GB" charset="0"/>
              </a:rPr>
              <a:t>uptitration</a:t>
            </a:r>
            <a:endParaRPr lang="en-IN" sz="2400" dirty="0" smtClean="0">
              <a:latin typeface="Calibri" charset="0"/>
              <a:ea typeface="AR PL SungtiL GB" charset="0"/>
              <a:cs typeface="AR PL SungtiL GB" charset="0"/>
            </a:endParaRPr>
          </a:p>
          <a:p>
            <a:pPr>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smtClean="0">
                <a:latin typeface="Calibri" charset="0"/>
                <a:ea typeface="AR PL SungtiL GB" charset="0"/>
                <a:cs typeface="AR PL SungtiL GB" charset="0"/>
              </a:rPr>
              <a:t>Careful BP monitoring  &amp; discontinuation if SBP &lt; 85mmHg</a:t>
            </a:r>
          </a:p>
          <a:p>
            <a:pPr>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smtClean="0">
                <a:latin typeface="Calibri" charset="0"/>
                <a:ea typeface="AR PL SungtiL GB" charset="0"/>
                <a:cs typeface="AR PL SungtiL GB" charset="0"/>
              </a:rPr>
              <a:t>Measurements repeated every 10-15mins till:</a:t>
            </a:r>
          </a:p>
          <a:p>
            <a:pPr>
              <a:lnSpc>
                <a:spcPct val="100000"/>
              </a:lnSpc>
              <a:spcBef>
                <a:spcPts val="450"/>
              </a:spcBef>
              <a:buClrTx/>
              <a:buSzTx/>
              <a:tabLst>
                <a:tab pos="914400" algn="l"/>
                <a:tab pos="1828800" algn="l"/>
                <a:tab pos="2743200" algn="l"/>
                <a:tab pos="3657600" algn="l"/>
                <a:tab pos="4572000" algn="l"/>
                <a:tab pos="5486400" algn="l"/>
                <a:tab pos="6400800" algn="l"/>
                <a:tab pos="7315200" algn="l"/>
                <a:tab pos="8229600" algn="l"/>
                <a:tab pos="9144000" algn="l"/>
              </a:tabLst>
            </a:pPr>
            <a:endParaRPr lang="en-IN" sz="2400" b="1" dirty="0" smtClean="0">
              <a:solidFill>
                <a:srgbClr val="002060"/>
              </a:solidFill>
              <a:latin typeface="Calibri" charset="0"/>
              <a:ea typeface="AR PL SungtiL GB" charset="0"/>
              <a:cs typeface="AR PL SungtiL GB" charset="0"/>
            </a:endParaRPr>
          </a:p>
          <a:p>
            <a:pPr>
              <a:lnSpc>
                <a:spcPct val="100000"/>
              </a:lnSpc>
              <a:spcBef>
                <a:spcPts val="450"/>
              </a:spcBef>
              <a:buClrTx/>
              <a:buSzTx/>
              <a:tabLst>
                <a:tab pos="914400" algn="l"/>
                <a:tab pos="1828800" algn="l"/>
                <a:tab pos="2743200" algn="l"/>
                <a:tab pos="3657600" algn="l"/>
                <a:tab pos="4572000" algn="l"/>
                <a:tab pos="5486400" algn="l"/>
                <a:tab pos="6400800" algn="l"/>
                <a:tab pos="7315200" algn="l"/>
                <a:tab pos="8229600" algn="l"/>
                <a:tab pos="9144000" algn="l"/>
              </a:tabLst>
            </a:pPr>
            <a:r>
              <a:rPr lang="en-IN" sz="2400" b="1" dirty="0" smtClean="0">
                <a:solidFill>
                  <a:srgbClr val="002060"/>
                </a:solidFill>
                <a:latin typeface="Calibri" charset="0"/>
                <a:ea typeface="AR PL SungtiL GB" charset="0"/>
                <a:cs typeface="AR PL SungtiL GB" charset="0"/>
              </a:rPr>
              <a:t>1) SBP drop by 30% or &lt; 85 mm Hg</a:t>
            </a:r>
          </a:p>
          <a:p>
            <a:pPr>
              <a:lnSpc>
                <a:spcPct val="100000"/>
              </a:lnSpc>
              <a:spcBef>
                <a:spcPts val="450"/>
              </a:spcBef>
              <a:buClrTx/>
              <a:buSzTx/>
              <a:tabLst>
                <a:tab pos="914400" algn="l"/>
                <a:tab pos="1828800" algn="l"/>
                <a:tab pos="2743200" algn="l"/>
                <a:tab pos="3657600" algn="l"/>
                <a:tab pos="4572000" algn="l"/>
                <a:tab pos="5486400" algn="l"/>
                <a:tab pos="6400800" algn="l"/>
                <a:tab pos="7315200" algn="l"/>
                <a:tab pos="8229600" algn="l"/>
                <a:tab pos="9144000" algn="l"/>
              </a:tabLst>
            </a:pPr>
            <a:r>
              <a:rPr lang="en-IN" sz="2400" b="1" dirty="0" smtClean="0">
                <a:solidFill>
                  <a:srgbClr val="002060"/>
                </a:solidFill>
                <a:latin typeface="Calibri" charset="0"/>
                <a:ea typeface="AR PL SungtiL GB" charset="0"/>
                <a:cs typeface="AR PL SungtiL GB" charset="0"/>
              </a:rPr>
              <a:t>2) HR increase by 40% or greater than 100/min  or  HR drop to less than 65/min + symptomatic hypotension</a:t>
            </a:r>
          </a:p>
          <a:p>
            <a:pPr>
              <a:lnSpc>
                <a:spcPct val="100000"/>
              </a:lnSpc>
              <a:spcBef>
                <a:spcPts val="450"/>
              </a:spcBef>
              <a:buClrTx/>
              <a:buSzTx/>
              <a:tabLst>
                <a:tab pos="914400" algn="l"/>
                <a:tab pos="1828800" algn="l"/>
                <a:tab pos="2743200" algn="l"/>
                <a:tab pos="3657600" algn="l"/>
                <a:tab pos="4572000" algn="l"/>
                <a:tab pos="5486400" algn="l"/>
                <a:tab pos="6400800" algn="l"/>
                <a:tab pos="7315200" algn="l"/>
                <a:tab pos="8229600" algn="l"/>
                <a:tab pos="9144000" algn="l"/>
              </a:tabLst>
            </a:pPr>
            <a:r>
              <a:rPr lang="en-IN" sz="2400" b="1" dirty="0" smtClean="0">
                <a:solidFill>
                  <a:srgbClr val="002060"/>
                </a:solidFill>
                <a:latin typeface="Calibri" charset="0"/>
                <a:ea typeface="AR PL SungtiL GB" charset="0"/>
                <a:cs typeface="AR PL SungtiL GB" charset="0"/>
              </a:rPr>
              <a:t>3) Intolerable side effects--headache, </a:t>
            </a:r>
            <a:r>
              <a:rPr lang="en-IN" sz="2400" b="1" dirty="0" err="1" smtClean="0">
                <a:solidFill>
                  <a:srgbClr val="002060"/>
                </a:solidFill>
                <a:latin typeface="Calibri" charset="0"/>
                <a:ea typeface="AR PL SungtiL GB" charset="0"/>
                <a:cs typeface="AR PL SungtiL GB" charset="0"/>
              </a:rPr>
              <a:t>lightheadedness</a:t>
            </a:r>
            <a:r>
              <a:rPr lang="en-IN" sz="2400" b="1" dirty="0" smtClean="0">
                <a:solidFill>
                  <a:srgbClr val="002060"/>
                </a:solidFill>
                <a:latin typeface="Calibri" charset="0"/>
                <a:ea typeface="AR PL SungtiL GB" charset="0"/>
                <a:cs typeface="AR PL SungtiL GB" charset="0"/>
              </a:rPr>
              <a:t>, nausea.</a:t>
            </a:r>
          </a:p>
          <a:p>
            <a:pPr>
              <a:lnSpc>
                <a:spcPct val="100000"/>
              </a:lnSpc>
              <a:spcBef>
                <a:spcPts val="450"/>
              </a:spcBef>
              <a:buClrTx/>
              <a:buSzTx/>
              <a:tabLst>
                <a:tab pos="914400" algn="l"/>
                <a:tab pos="1828800" algn="l"/>
                <a:tab pos="2743200" algn="l"/>
                <a:tab pos="3657600" algn="l"/>
                <a:tab pos="4572000" algn="l"/>
                <a:tab pos="5486400" algn="l"/>
                <a:tab pos="6400800" algn="l"/>
                <a:tab pos="7315200" algn="l"/>
                <a:tab pos="8229600" algn="l"/>
                <a:tab pos="9144000" algn="l"/>
              </a:tabLst>
            </a:pPr>
            <a:r>
              <a:rPr lang="en-IN" sz="2400" b="1" dirty="0" smtClean="0">
                <a:solidFill>
                  <a:srgbClr val="002060"/>
                </a:solidFill>
                <a:latin typeface="Calibri" charset="0"/>
                <a:ea typeface="AR PL SungtiL GB" charset="0"/>
                <a:cs typeface="AR PL SungtiL GB" charset="0"/>
              </a:rPr>
              <a:t>4) Target response achieved </a:t>
            </a:r>
          </a:p>
          <a:p>
            <a:pPr>
              <a:lnSpc>
                <a:spcPct val="100000"/>
              </a:lnSpc>
              <a:spcBef>
                <a:spcPts val="450"/>
              </a:spcBef>
              <a:buClrTx/>
              <a:buSzTx/>
              <a:tabLst>
                <a:tab pos="914400" algn="l"/>
                <a:tab pos="1828800" algn="l"/>
                <a:tab pos="2743200" algn="l"/>
                <a:tab pos="3657600" algn="l"/>
                <a:tab pos="4572000" algn="l"/>
                <a:tab pos="5486400" algn="l"/>
                <a:tab pos="6400800" algn="l"/>
                <a:tab pos="7315200" algn="l"/>
                <a:tab pos="8229600" algn="l"/>
                <a:tab pos="9144000" algn="l"/>
              </a:tabLst>
            </a:pPr>
            <a:r>
              <a:rPr lang="en-IN" sz="2400" b="1" dirty="0" smtClean="0">
                <a:solidFill>
                  <a:srgbClr val="002060"/>
                </a:solidFill>
                <a:latin typeface="Calibri" charset="0"/>
                <a:ea typeface="AR PL SungtiL GB" charset="0"/>
                <a:cs typeface="AR PL SungtiL GB" charset="0"/>
              </a:rPr>
              <a:t>5) Maximum dose of vasodilator agent given</a:t>
            </a:r>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smtClean="0"/>
              <a:t>Response to acute </a:t>
            </a:r>
            <a:r>
              <a:rPr lang="en-IN" sz="3600" b="1" dirty="0" err="1" smtClean="0"/>
              <a:t>vasodilatory</a:t>
            </a:r>
            <a:r>
              <a:rPr lang="en-IN" sz="3600" b="1" dirty="0" smtClean="0"/>
              <a:t> response</a:t>
            </a:r>
            <a:endParaRPr lang="en-IN" sz="3600" dirty="0"/>
          </a:p>
        </p:txBody>
      </p:sp>
      <p:sp>
        <p:nvSpPr>
          <p:cNvPr id="3" name="Content Placeholder 2"/>
          <p:cNvSpPr>
            <a:spLocks noGrp="1"/>
          </p:cNvSpPr>
          <p:nvPr>
            <p:ph idx="1"/>
          </p:nvPr>
        </p:nvSpPr>
        <p:spPr>
          <a:xfrm>
            <a:off x="457200" y="1285860"/>
            <a:ext cx="8228013" cy="4838715"/>
          </a:xfrm>
        </p:spPr>
        <p:txBody>
          <a:bodyPr/>
          <a:lstStyle/>
          <a:p>
            <a:r>
              <a:rPr lang="en-IN" dirty="0" smtClean="0"/>
              <a:t>1)</a:t>
            </a:r>
            <a:r>
              <a:rPr lang="en-IN" dirty="0" err="1" smtClean="0"/>
              <a:t>Sitbon</a:t>
            </a:r>
            <a:r>
              <a:rPr lang="en-IN" dirty="0" smtClean="0"/>
              <a:t> criteria </a:t>
            </a:r>
            <a:r>
              <a:rPr lang="en-IN" dirty="0" smtClean="0"/>
              <a:t>for a </a:t>
            </a:r>
            <a:r>
              <a:rPr lang="en-IN" dirty="0" smtClean="0"/>
              <a:t>positive response- </a:t>
            </a:r>
            <a:r>
              <a:rPr lang="en-IN" b="1" dirty="0" smtClean="0"/>
              <a:t>decrease in </a:t>
            </a:r>
            <a:r>
              <a:rPr lang="en-IN" b="1" dirty="0" smtClean="0"/>
              <a:t>mean pulmonary arterial pressure of&gt;10 </a:t>
            </a:r>
            <a:r>
              <a:rPr lang="en-IN" b="1" dirty="0" smtClean="0"/>
              <a:t>mmHg reaching </a:t>
            </a:r>
            <a:r>
              <a:rPr lang="en-IN" b="1" dirty="0" smtClean="0"/>
              <a:t>&lt;40 mmHg, with no decrease in </a:t>
            </a:r>
            <a:r>
              <a:rPr lang="en-IN" b="1" dirty="0" smtClean="0"/>
              <a:t>cardiac output</a:t>
            </a:r>
          </a:p>
          <a:p>
            <a:endParaRPr lang="en-US" b="1" dirty="0" smtClean="0"/>
          </a:p>
          <a:p>
            <a:r>
              <a:rPr lang="en-US" b="1" dirty="0" smtClean="0"/>
              <a:t>2)</a:t>
            </a:r>
            <a:r>
              <a:rPr lang="en-IN" dirty="0" smtClean="0"/>
              <a:t> In patients with </a:t>
            </a:r>
            <a:r>
              <a:rPr lang="en-IN" dirty="0" err="1" smtClean="0"/>
              <a:t>intracardiac</a:t>
            </a:r>
            <a:r>
              <a:rPr lang="en-IN" dirty="0" smtClean="0"/>
              <a:t> shunts</a:t>
            </a:r>
            <a:r>
              <a:rPr lang="en-IN" dirty="0" smtClean="0"/>
              <a:t>,</a:t>
            </a:r>
          </a:p>
          <a:p>
            <a:r>
              <a:rPr lang="en-IN" dirty="0" smtClean="0"/>
              <a:t> PVRI </a:t>
            </a:r>
            <a:r>
              <a:rPr lang="en-IN" dirty="0" smtClean="0"/>
              <a:t>below 4 Wood </a:t>
            </a:r>
            <a:r>
              <a:rPr lang="en-IN" dirty="0" smtClean="0"/>
              <a:t>units (WU</a:t>
            </a:r>
            <a:r>
              <a:rPr lang="en-IN" dirty="0" smtClean="0"/>
              <a:t>)•</a:t>
            </a:r>
            <a:r>
              <a:rPr lang="en-IN" dirty="0" smtClean="0"/>
              <a:t>m2 –</a:t>
            </a:r>
            <a:r>
              <a:rPr lang="en-IN" sz="2400" dirty="0" smtClean="0"/>
              <a:t>closure of shunt can be done</a:t>
            </a:r>
          </a:p>
          <a:p>
            <a:r>
              <a:rPr lang="en-IN" dirty="0" smtClean="0"/>
              <a:t> PVRI  </a:t>
            </a:r>
            <a:r>
              <a:rPr lang="en-IN" dirty="0" smtClean="0"/>
              <a:t>between 4 and 8 </a:t>
            </a:r>
            <a:r>
              <a:rPr lang="en-IN" dirty="0" smtClean="0"/>
              <a:t>WU•m2 - </a:t>
            </a:r>
            <a:r>
              <a:rPr lang="en-IN" sz="2400" dirty="0" smtClean="0"/>
              <a:t> </a:t>
            </a:r>
            <a:r>
              <a:rPr lang="en-IN" sz="2400" dirty="0" smtClean="0"/>
              <a:t>balloon occlusion of </a:t>
            </a:r>
            <a:r>
              <a:rPr lang="en-IN" sz="2400" dirty="0" smtClean="0"/>
              <a:t>the shunt </a:t>
            </a:r>
            <a:r>
              <a:rPr lang="en-IN" sz="2400" dirty="0" smtClean="0"/>
              <a:t>during catheterisation, and reassessment of </a:t>
            </a:r>
            <a:r>
              <a:rPr lang="en-IN" sz="2400" dirty="0" err="1" smtClean="0"/>
              <a:t>thepressures</a:t>
            </a:r>
            <a:r>
              <a:rPr lang="en-IN" sz="2400" dirty="0" smtClean="0"/>
              <a:t> </a:t>
            </a:r>
            <a:r>
              <a:rPr lang="en-IN" sz="2400" dirty="0" smtClean="0"/>
              <a:t>and </a:t>
            </a:r>
            <a:r>
              <a:rPr lang="en-IN" sz="2400" dirty="0" smtClean="0"/>
              <a:t>shunt</a:t>
            </a:r>
          </a:p>
          <a:p>
            <a:endParaRPr lang="en-IN"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305B1381-1A92-430E-B970-497854DAE4D6}" type="slidenum">
              <a:rPr lang="en-IN"/>
              <a:pPr/>
              <a:t>17</a:t>
            </a:fld>
            <a:endParaRPr lang="en-IN"/>
          </a:p>
        </p:txBody>
      </p:sp>
      <p:sp>
        <p:nvSpPr>
          <p:cNvPr id="51201" name="Rectangle 1"/>
          <p:cNvSpPr>
            <a:spLocks noGrp="1" noChangeArrowheads="1"/>
          </p:cNvSpPr>
          <p:nvPr>
            <p:ph type="title"/>
          </p:nvPr>
        </p:nvSpPr>
        <p:spPr>
          <a:xfrm>
            <a:off x="457200" y="142875"/>
            <a:ext cx="8043863" cy="725488"/>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n-IN" sz="4800" b="1"/>
              <a:t>CCBs for PAH</a:t>
            </a:r>
          </a:p>
        </p:txBody>
      </p:sp>
      <p:sp>
        <p:nvSpPr>
          <p:cNvPr id="51202" name="Text Box 2"/>
          <p:cNvSpPr txBox="1">
            <a:spLocks noChangeArrowheads="1"/>
          </p:cNvSpPr>
          <p:nvPr/>
        </p:nvSpPr>
        <p:spPr bwMode="auto">
          <a:xfrm>
            <a:off x="214313" y="928688"/>
            <a:ext cx="8929687" cy="5357812"/>
          </a:xfrm>
          <a:prstGeom prst="rect">
            <a:avLst/>
          </a:prstGeom>
          <a:noFill/>
          <a:ln w="9525" cap="flat">
            <a:noFill/>
            <a:round/>
            <a:headEnd/>
            <a:tailEnd/>
          </a:ln>
          <a:effectLst/>
        </p:spPr>
        <p:txBody>
          <a:bodyPr/>
          <a:lstStyle/>
          <a:p>
            <a:pPr marL="342900" indent="-342900" hangingPunct="1">
              <a:lnSpc>
                <a:spcPct val="100000"/>
              </a:lnSpc>
              <a:spcBef>
                <a:spcPts val="575"/>
              </a:spcBef>
              <a:buClr>
                <a:srgbClr val="C0000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u="sng" dirty="0">
                <a:solidFill>
                  <a:srgbClr val="C00000"/>
                </a:solidFill>
                <a:latin typeface="Calibri" charset="0"/>
                <a:ea typeface="AR PL SungtiL GB" charset="0"/>
                <a:cs typeface="AR PL SungtiL GB" charset="0"/>
              </a:rPr>
              <a:t>Only</a:t>
            </a:r>
            <a:r>
              <a:rPr lang="en-IN" sz="2800" b="1" dirty="0">
                <a:solidFill>
                  <a:srgbClr val="C00000"/>
                </a:solidFill>
                <a:latin typeface="Calibri" charset="0"/>
                <a:ea typeface="AR PL SungtiL GB" charset="0"/>
                <a:cs typeface="AR PL SungtiL GB" charset="0"/>
              </a:rPr>
              <a:t> for those with a positive AVT / other indications for CCBs ( ~10-20%) -- 12.6% </a:t>
            </a:r>
            <a:r>
              <a:rPr lang="en-IN" sz="2800" b="1" baseline="30000" dirty="0">
                <a:solidFill>
                  <a:srgbClr val="C00000"/>
                </a:solidFill>
                <a:latin typeface="Calibri" charset="0"/>
                <a:ea typeface="AR PL SungtiL GB" charset="0"/>
                <a:cs typeface="AR PL SungtiL GB" charset="0"/>
              </a:rPr>
              <a:t>1</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95% five year survival (if </a:t>
            </a:r>
            <a:r>
              <a:rPr lang="en-IN" sz="2800" dirty="0" err="1">
                <a:solidFill>
                  <a:srgbClr val="000000"/>
                </a:solidFill>
                <a:latin typeface="Calibri" charset="0"/>
                <a:ea typeface="AR PL SungtiL GB" charset="0"/>
                <a:cs typeface="AR PL SungtiL GB" charset="0"/>
              </a:rPr>
              <a:t>AVT+ve</a:t>
            </a:r>
            <a:r>
              <a:rPr lang="en-IN" sz="2800" dirty="0">
                <a:solidFill>
                  <a:srgbClr val="000000"/>
                </a:solidFill>
                <a:latin typeface="Calibri" charset="0"/>
                <a:ea typeface="AR PL SungtiL GB" charset="0"/>
                <a:cs typeface="AR PL SungtiL GB" charset="0"/>
              </a:rPr>
              <a:t>)  </a:t>
            </a:r>
            <a:r>
              <a:rPr lang="en-IN" sz="2800" b="1" dirty="0">
                <a:solidFill>
                  <a:srgbClr val="FF0000"/>
                </a:solidFill>
                <a:latin typeface="Calibri" charset="0"/>
                <a:ea typeface="AR PL SungtiL GB" charset="0"/>
                <a:cs typeface="AR PL SungtiL GB" charset="0"/>
              </a:rPr>
              <a:t>~ 5-10% -- ~7% </a:t>
            </a:r>
            <a:r>
              <a:rPr lang="en-IN" sz="2800" b="1" baseline="30000" dirty="0">
                <a:solidFill>
                  <a:srgbClr val="FF0000"/>
                </a:solidFill>
                <a:latin typeface="Calibri" charset="0"/>
                <a:ea typeface="AR PL SungtiL GB" charset="0"/>
                <a:cs typeface="AR PL SungtiL GB" charset="0"/>
              </a:rPr>
              <a:t>1</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Long acting </a:t>
            </a:r>
            <a:r>
              <a:rPr lang="en-IN" sz="2800" dirty="0" err="1">
                <a:solidFill>
                  <a:srgbClr val="000000"/>
                </a:solidFill>
                <a:latin typeface="Calibri" charset="0"/>
                <a:ea typeface="AR PL SungtiL GB" charset="0"/>
                <a:cs typeface="AR PL SungtiL GB" charset="0"/>
              </a:rPr>
              <a:t>nifedipine</a:t>
            </a:r>
            <a:r>
              <a:rPr lang="en-IN" sz="2800" dirty="0">
                <a:solidFill>
                  <a:srgbClr val="000000"/>
                </a:solidFill>
                <a:latin typeface="Calibri" charset="0"/>
                <a:ea typeface="AR PL SungtiL GB" charset="0"/>
                <a:cs typeface="AR PL SungtiL GB" charset="0"/>
              </a:rPr>
              <a:t>, </a:t>
            </a:r>
            <a:r>
              <a:rPr lang="en-IN" sz="2800" dirty="0" err="1">
                <a:solidFill>
                  <a:srgbClr val="000000"/>
                </a:solidFill>
                <a:latin typeface="Calibri" charset="0"/>
                <a:ea typeface="AR PL SungtiL GB" charset="0"/>
                <a:cs typeface="AR PL SungtiL GB" charset="0"/>
              </a:rPr>
              <a:t>diltiazem</a:t>
            </a:r>
            <a:r>
              <a:rPr lang="en-IN" sz="2800" dirty="0">
                <a:solidFill>
                  <a:srgbClr val="000000"/>
                </a:solidFill>
                <a:latin typeface="Calibri" charset="0"/>
                <a:ea typeface="AR PL SungtiL GB" charset="0"/>
                <a:cs typeface="AR PL SungtiL GB" charset="0"/>
              </a:rPr>
              <a:t>, </a:t>
            </a:r>
            <a:r>
              <a:rPr lang="en-IN" sz="2800" dirty="0" err="1">
                <a:solidFill>
                  <a:srgbClr val="000000"/>
                </a:solidFill>
                <a:latin typeface="Calibri" charset="0"/>
                <a:ea typeface="AR PL SungtiL GB" charset="0"/>
                <a:cs typeface="AR PL SungtiL GB" charset="0"/>
              </a:rPr>
              <a:t>amlodipine</a:t>
            </a: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             (</a:t>
            </a:r>
            <a:r>
              <a:rPr lang="en-IN" sz="2400" dirty="0" err="1">
                <a:solidFill>
                  <a:srgbClr val="000000"/>
                </a:solidFill>
                <a:latin typeface="Calibri" charset="0"/>
                <a:ea typeface="AR PL SungtiL GB" charset="0"/>
                <a:cs typeface="AR PL SungtiL GB" charset="0"/>
              </a:rPr>
              <a:t>Verapamil</a:t>
            </a:r>
            <a:r>
              <a:rPr lang="en-IN" sz="2400" dirty="0">
                <a:solidFill>
                  <a:srgbClr val="000000"/>
                </a:solidFill>
                <a:latin typeface="Calibri" charset="0"/>
                <a:ea typeface="AR PL SungtiL GB" charset="0"/>
                <a:cs typeface="AR PL SungtiL GB" charset="0"/>
              </a:rPr>
              <a:t> should not be used)</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Choice based on HR of patient (&gt;/&lt;  80/min)</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b="1" dirty="0">
              <a:solidFill>
                <a:srgbClr val="0070C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b="1" dirty="0">
                <a:solidFill>
                  <a:srgbClr val="0070C0"/>
                </a:solidFill>
                <a:latin typeface="Calibri" charset="0"/>
                <a:ea typeface="AR PL SungtiL GB" charset="0"/>
                <a:cs typeface="AR PL SungtiL GB" charset="0"/>
              </a:rPr>
              <a:t>-  </a:t>
            </a:r>
            <a:r>
              <a:rPr lang="en-IN" sz="2800" b="1" dirty="0" err="1">
                <a:solidFill>
                  <a:srgbClr val="002060"/>
                </a:solidFill>
                <a:latin typeface="Calibri" charset="0"/>
                <a:ea typeface="AR PL SungtiL GB" charset="0"/>
                <a:cs typeface="AR PL SungtiL GB" charset="0"/>
              </a:rPr>
              <a:t>Nifedipine</a:t>
            </a:r>
            <a:r>
              <a:rPr lang="en-IN" sz="2800" b="1" dirty="0">
                <a:solidFill>
                  <a:srgbClr val="002060"/>
                </a:solidFill>
                <a:latin typeface="Calibri" charset="0"/>
                <a:ea typeface="AR PL SungtiL GB" charset="0"/>
                <a:cs typeface="AR PL SungtiL GB" charset="0"/>
              </a:rPr>
              <a:t> SR-  30mg </a:t>
            </a:r>
            <a:r>
              <a:rPr lang="en-IN" sz="2800" b="1" dirty="0" err="1">
                <a:solidFill>
                  <a:srgbClr val="002060"/>
                </a:solidFill>
                <a:latin typeface="Calibri" charset="0"/>
                <a:ea typeface="AR PL SungtiL GB" charset="0"/>
                <a:cs typeface="AR PL SungtiL GB" charset="0"/>
              </a:rPr>
              <a:t>bd</a:t>
            </a:r>
            <a:r>
              <a:rPr lang="en-IN" sz="2800" b="1" dirty="0">
                <a:solidFill>
                  <a:srgbClr val="002060"/>
                </a:solidFill>
                <a:latin typeface="Calibri" charset="0"/>
                <a:ea typeface="AR PL SungtiL GB" charset="0"/>
                <a:cs typeface="AR PL SungtiL GB" charset="0"/>
              </a:rPr>
              <a:t> to 120-240mg/d</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b="1" dirty="0">
                <a:solidFill>
                  <a:srgbClr val="002060"/>
                </a:solidFill>
                <a:latin typeface="Calibri" charset="0"/>
                <a:ea typeface="AR PL SungtiL GB" charset="0"/>
                <a:cs typeface="AR PL SungtiL GB" charset="0"/>
              </a:rPr>
              <a:t>-  </a:t>
            </a:r>
            <a:r>
              <a:rPr lang="en-IN" sz="2800" b="1" dirty="0" err="1">
                <a:solidFill>
                  <a:srgbClr val="002060"/>
                </a:solidFill>
                <a:latin typeface="Calibri" charset="0"/>
                <a:ea typeface="AR PL SungtiL GB" charset="0"/>
                <a:cs typeface="AR PL SungtiL GB" charset="0"/>
              </a:rPr>
              <a:t>Diltiazem</a:t>
            </a:r>
            <a:r>
              <a:rPr lang="en-IN" sz="2800" b="1" dirty="0">
                <a:solidFill>
                  <a:srgbClr val="002060"/>
                </a:solidFill>
                <a:latin typeface="Calibri" charset="0"/>
                <a:ea typeface="AR PL SungtiL GB" charset="0"/>
                <a:cs typeface="AR PL SungtiL GB" charset="0"/>
              </a:rPr>
              <a:t> -  60mg </a:t>
            </a:r>
            <a:r>
              <a:rPr lang="en-IN" sz="2800" b="1" dirty="0" err="1">
                <a:solidFill>
                  <a:srgbClr val="002060"/>
                </a:solidFill>
                <a:latin typeface="Calibri" charset="0"/>
                <a:ea typeface="AR PL SungtiL GB" charset="0"/>
                <a:cs typeface="AR PL SungtiL GB" charset="0"/>
              </a:rPr>
              <a:t>tds</a:t>
            </a:r>
            <a:r>
              <a:rPr lang="en-IN" sz="2800" b="1" dirty="0">
                <a:solidFill>
                  <a:srgbClr val="002060"/>
                </a:solidFill>
                <a:latin typeface="Calibri" charset="0"/>
                <a:ea typeface="AR PL SungtiL GB" charset="0"/>
                <a:cs typeface="AR PL SungtiL GB" charset="0"/>
              </a:rPr>
              <a:t> to 240- 720mg/d</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dirty="0">
                <a:solidFill>
                  <a:srgbClr val="002060"/>
                </a:solidFill>
                <a:latin typeface="Calibri" charset="0"/>
                <a:ea typeface="AR PL SungtiL GB" charset="0"/>
                <a:cs typeface="AR PL SungtiL GB" charset="0"/>
              </a:rPr>
              <a:t>-  </a:t>
            </a:r>
            <a:r>
              <a:rPr lang="en-IN" sz="2800" dirty="0" err="1">
                <a:solidFill>
                  <a:srgbClr val="002060"/>
                </a:solidFill>
                <a:latin typeface="Calibri" charset="0"/>
                <a:ea typeface="AR PL SungtiL GB" charset="0"/>
                <a:cs typeface="AR PL SungtiL GB" charset="0"/>
              </a:rPr>
              <a:t>Amlodipine</a:t>
            </a:r>
            <a:r>
              <a:rPr lang="en-IN" sz="2800" dirty="0">
                <a:solidFill>
                  <a:srgbClr val="002060"/>
                </a:solidFill>
                <a:latin typeface="Calibri" charset="0"/>
                <a:ea typeface="AR PL SungtiL GB" charset="0"/>
                <a:cs typeface="AR PL SungtiL GB" charset="0"/>
              </a:rPr>
              <a:t> – 2.5mg </a:t>
            </a:r>
            <a:r>
              <a:rPr lang="en-IN" sz="2800" dirty="0" err="1">
                <a:solidFill>
                  <a:srgbClr val="002060"/>
                </a:solidFill>
                <a:latin typeface="Calibri" charset="0"/>
                <a:ea typeface="AR PL SungtiL GB" charset="0"/>
                <a:cs typeface="AR PL SungtiL GB" charset="0"/>
              </a:rPr>
              <a:t>od</a:t>
            </a:r>
            <a:r>
              <a:rPr lang="en-IN" sz="2800" dirty="0">
                <a:solidFill>
                  <a:srgbClr val="002060"/>
                </a:solidFill>
                <a:latin typeface="Calibri" charset="0"/>
                <a:ea typeface="AR PL SungtiL GB" charset="0"/>
                <a:cs typeface="AR PL SungtiL GB" charset="0"/>
              </a:rPr>
              <a:t> to 20mg/d</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400" dirty="0">
              <a:solidFill>
                <a:srgbClr val="000000"/>
              </a:solidFill>
              <a:latin typeface="Calibri" charset="0"/>
              <a:ea typeface="AR PL SungtiL GB" charset="0"/>
              <a:cs typeface="AR PL SungtiL GB" charset="0"/>
            </a:endParaRPr>
          </a:p>
        </p:txBody>
      </p:sp>
      <p:sp>
        <p:nvSpPr>
          <p:cNvPr id="51203" name="Rectangle 3"/>
          <p:cNvSpPr>
            <a:spLocks noChangeArrowheads="1"/>
          </p:cNvSpPr>
          <p:nvPr/>
        </p:nvSpPr>
        <p:spPr bwMode="auto">
          <a:xfrm>
            <a:off x="0" y="6286500"/>
            <a:ext cx="8929688" cy="337100"/>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Lst>
            </a:pPr>
            <a:r>
              <a:rPr lang="en-IN" sz="1600" b="1" i="1" dirty="0" smtClean="0">
                <a:solidFill>
                  <a:srgbClr val="000000"/>
                </a:solidFill>
                <a:latin typeface="Calibri" charset="0"/>
                <a:ea typeface="AR PL SungtiL GB" charset="0"/>
                <a:cs typeface="AR PL SungtiL GB" charset="0"/>
              </a:rPr>
              <a:t>.</a:t>
            </a:r>
            <a:endParaRPr lang="en-IN" sz="1600" b="1" i="1"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idx="12"/>
          </p:nvPr>
        </p:nvSpPr>
        <p:spPr/>
        <p:txBody>
          <a:bodyPr/>
          <a:lstStyle/>
          <a:p>
            <a:fld id="{D3E5B226-7D49-4B37-BF8E-D88FCD0A4378}" type="slidenum">
              <a:rPr lang="en-IN"/>
              <a:pPr/>
              <a:t>18</a:t>
            </a:fld>
            <a:endParaRPr lang="en-IN"/>
          </a:p>
        </p:txBody>
      </p:sp>
      <p:sp>
        <p:nvSpPr>
          <p:cNvPr id="52225" name="Text Box 1"/>
          <p:cNvSpPr txBox="1">
            <a:spLocks noChangeArrowheads="1"/>
          </p:cNvSpPr>
          <p:nvPr/>
        </p:nvSpPr>
        <p:spPr bwMode="auto">
          <a:xfrm>
            <a:off x="0" y="142852"/>
            <a:ext cx="9144000" cy="6286523"/>
          </a:xfrm>
          <a:prstGeom prst="rect">
            <a:avLst/>
          </a:prstGeom>
          <a:noFill/>
          <a:ln w="9525" cap="flat">
            <a:noFill/>
            <a:round/>
            <a:headEnd/>
            <a:tailEnd/>
          </a:ln>
          <a:effectLst/>
        </p:spPr>
        <p:txBody>
          <a:bodyPr/>
          <a:lstStyle/>
          <a:p>
            <a:pPr marL="371475" indent="-3714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w/f hypotension, pulmonary </a:t>
            </a:r>
            <a:r>
              <a:rPr lang="en-IN" sz="2800" dirty="0" err="1">
                <a:solidFill>
                  <a:srgbClr val="000000"/>
                </a:solidFill>
                <a:latin typeface="Calibri" charset="0"/>
                <a:ea typeface="AR PL SungtiL GB" charset="0"/>
                <a:cs typeface="AR PL SungtiL GB" charset="0"/>
              </a:rPr>
              <a:t>edema</a:t>
            </a:r>
            <a:r>
              <a:rPr lang="en-IN" sz="2800" dirty="0">
                <a:solidFill>
                  <a:srgbClr val="000000"/>
                </a:solidFill>
                <a:latin typeface="Calibri" charset="0"/>
                <a:ea typeface="AR PL SungtiL GB" charset="0"/>
                <a:cs typeface="AR PL SungtiL GB" charset="0"/>
              </a:rPr>
              <a:t>, peripheral </a:t>
            </a:r>
            <a:r>
              <a:rPr lang="en-IN" sz="2800" dirty="0" err="1">
                <a:solidFill>
                  <a:srgbClr val="000000"/>
                </a:solidFill>
                <a:latin typeface="Calibri" charset="0"/>
                <a:ea typeface="AR PL SungtiL GB" charset="0"/>
                <a:cs typeface="AR PL SungtiL GB" charset="0"/>
              </a:rPr>
              <a:t>edema</a:t>
            </a:r>
            <a:endParaRPr lang="en-IN" sz="2800" dirty="0">
              <a:solidFill>
                <a:srgbClr val="000000"/>
              </a:solidFill>
              <a:latin typeface="Calibri" charset="0"/>
              <a:ea typeface="AR PL SungtiL GB" charset="0"/>
              <a:cs typeface="AR PL SungtiL GB" charset="0"/>
            </a:endParaRPr>
          </a:p>
          <a:p>
            <a:pPr marL="371475" indent="-371475"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71475" indent="-3714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Reassessment </a:t>
            </a:r>
            <a:r>
              <a:rPr lang="en-IN" sz="2800" b="1" dirty="0">
                <a:solidFill>
                  <a:srgbClr val="000000"/>
                </a:solidFill>
                <a:latin typeface="Calibri" charset="0"/>
                <a:ea typeface="AR PL SungtiL GB" charset="0"/>
                <a:cs typeface="AR PL SungtiL GB" charset="0"/>
              </a:rPr>
              <a:t>after 3-4 months</a:t>
            </a:r>
          </a:p>
          <a:p>
            <a:pPr marL="371475" indent="-371475"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    </a:t>
            </a:r>
            <a:r>
              <a:rPr lang="en-IN" sz="2800" b="1" dirty="0">
                <a:solidFill>
                  <a:srgbClr val="002060"/>
                </a:solidFill>
                <a:latin typeface="Calibri" charset="0"/>
                <a:ea typeface="AR PL SungtiL GB" charset="0"/>
                <a:cs typeface="AR PL SungtiL GB" charset="0"/>
              </a:rPr>
              <a:t>Responder : Improvement in WHO class (to NYHAI/II) along with improvement in </a:t>
            </a:r>
            <a:r>
              <a:rPr lang="en-IN" sz="2800" b="1" dirty="0" err="1">
                <a:solidFill>
                  <a:srgbClr val="002060"/>
                </a:solidFill>
                <a:latin typeface="Calibri" charset="0"/>
                <a:ea typeface="AR PL SungtiL GB" charset="0"/>
                <a:cs typeface="AR PL SungtiL GB" charset="0"/>
              </a:rPr>
              <a:t>hemodynamics</a:t>
            </a:r>
            <a:r>
              <a:rPr lang="en-IN" sz="2800" b="1" dirty="0">
                <a:solidFill>
                  <a:srgbClr val="002060"/>
                </a:solidFill>
                <a:latin typeface="Calibri" charset="0"/>
                <a:ea typeface="AR PL SungtiL GB" charset="0"/>
                <a:cs typeface="AR PL SungtiL GB" charset="0"/>
              </a:rPr>
              <a:t> </a:t>
            </a:r>
          </a:p>
          <a:p>
            <a:pPr marL="371475" indent="-3714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Non-responder – </a:t>
            </a:r>
            <a:r>
              <a:rPr lang="en-IN" sz="2800" dirty="0" smtClean="0">
                <a:solidFill>
                  <a:srgbClr val="000000"/>
                </a:solidFill>
                <a:latin typeface="Calibri" charset="0"/>
                <a:ea typeface="AR PL SungtiL GB" charset="0"/>
                <a:cs typeface="AR PL SungtiL GB" charset="0"/>
              </a:rPr>
              <a:t>consider other  </a:t>
            </a:r>
            <a:r>
              <a:rPr lang="en-IN" sz="2800" dirty="0">
                <a:solidFill>
                  <a:srgbClr val="000000"/>
                </a:solidFill>
                <a:latin typeface="Calibri" charset="0"/>
                <a:ea typeface="AR PL SungtiL GB" charset="0"/>
                <a:cs typeface="AR PL SungtiL GB" charset="0"/>
              </a:rPr>
              <a:t>advanced PAH therapy</a:t>
            </a:r>
          </a:p>
          <a:p>
            <a:pPr marL="371475" indent="-371475"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71475" indent="-3714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In 2 large series of patients who were acute responders, the characteristics of those who had near perfect survival on CCBs for up to 18 years --- </a:t>
            </a:r>
            <a:r>
              <a:rPr lang="en-IN" sz="2800" b="1" dirty="0">
                <a:solidFill>
                  <a:srgbClr val="C00000"/>
                </a:solidFill>
                <a:latin typeface="Calibri" charset="0"/>
                <a:ea typeface="AR PL SungtiL GB" charset="0"/>
                <a:cs typeface="AR PL SungtiL GB" charset="0"/>
              </a:rPr>
              <a:t>acute fall in mean PAP of 39% &amp; PVR of 50%.</a:t>
            </a:r>
          </a:p>
          <a:p>
            <a:pPr marL="371475" indent="-371475"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71475" indent="-371475" hangingPunct="1">
              <a:lnSpc>
                <a:spcPct val="100000"/>
              </a:lnSpc>
              <a:spcBef>
                <a:spcPts val="575"/>
              </a:spcBef>
              <a:buClr>
                <a:srgbClr val="FF000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dirty="0">
                <a:solidFill>
                  <a:srgbClr val="FF0000"/>
                </a:solidFill>
                <a:latin typeface="Calibri" charset="0"/>
                <a:ea typeface="AR PL SungtiL GB" charset="0"/>
                <a:cs typeface="AR PL SungtiL GB" charset="0"/>
              </a:rPr>
              <a:t>CCBs usually not useful outside the cohort of IPAH/FPAH </a:t>
            </a:r>
            <a:r>
              <a:rPr lang="en-IN" sz="2800" b="1" dirty="0" smtClean="0">
                <a:solidFill>
                  <a:srgbClr val="FF0000"/>
                </a:solidFill>
                <a:latin typeface="Calibri" charset="0"/>
                <a:ea typeface="AR PL SungtiL GB" charset="0"/>
                <a:cs typeface="AR PL SungtiL GB" charset="0"/>
              </a:rPr>
              <a:t>!!</a:t>
            </a:r>
            <a:endParaRPr lang="en-IN" sz="2800" b="1" dirty="0">
              <a:solidFill>
                <a:srgbClr val="FF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B846C119-3C05-4CA9-9240-0B64EB68D446}" type="slidenum">
              <a:rPr lang="en-IN"/>
              <a:pPr/>
              <a:t>19</a:t>
            </a:fld>
            <a:endParaRPr lang="en-IN"/>
          </a:p>
        </p:txBody>
      </p:sp>
      <p:sp>
        <p:nvSpPr>
          <p:cNvPr id="53249" name="Rectangle 1"/>
          <p:cNvSpPr>
            <a:spLocks noGrp="1" noChangeArrowheads="1"/>
          </p:cNvSpPr>
          <p:nvPr>
            <p:ph type="title"/>
          </p:nvPr>
        </p:nvSpPr>
        <p:spPr>
          <a:xfrm>
            <a:off x="0" y="142852"/>
            <a:ext cx="8801100" cy="785836"/>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000" b="1" dirty="0" smtClean="0"/>
              <a:t> SPECIFIC THERAPY FOR </a:t>
            </a:r>
            <a:r>
              <a:rPr lang="en-IN" sz="4000" b="1" dirty="0" smtClean="0"/>
              <a:t>PAH</a:t>
            </a:r>
            <a:r>
              <a:rPr lang="en-IN" sz="4400" b="1" dirty="0" smtClean="0"/>
              <a:t/>
            </a:r>
            <a:br>
              <a:rPr lang="en-IN" sz="4400" b="1" dirty="0" smtClean="0"/>
            </a:br>
            <a:r>
              <a:rPr lang="en-IN" sz="3600" b="1" dirty="0" smtClean="0"/>
              <a:t>THE THREE PATHS </a:t>
            </a:r>
            <a:endParaRPr lang="en-IN" sz="3600" b="1" dirty="0"/>
          </a:p>
        </p:txBody>
      </p:sp>
      <p:pic>
        <p:nvPicPr>
          <p:cNvPr id="2050" name="Picture 2" descr="C:\Users\user\Desktop\F1.large.jpg"/>
          <p:cNvPicPr>
            <a:picLocks noChangeAspect="1" noChangeArrowheads="1"/>
          </p:cNvPicPr>
          <p:nvPr/>
        </p:nvPicPr>
        <p:blipFill>
          <a:blip r:embed="rId3"/>
          <a:srcRect/>
          <a:stretch>
            <a:fillRect/>
          </a:stretch>
        </p:blipFill>
        <p:spPr bwMode="auto">
          <a:xfrm>
            <a:off x="428597" y="1428736"/>
            <a:ext cx="7786742" cy="5000661"/>
          </a:xfrm>
          <a:prstGeom prst="rect">
            <a:avLst/>
          </a:prstGeom>
          <a:noFill/>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DIAGNOSTIC APPROACH IN PH</a:t>
            </a:r>
            <a:endParaRPr lang="en-IN" sz="2800" b="1" dirty="0"/>
          </a:p>
        </p:txBody>
      </p:sp>
      <p:sp>
        <p:nvSpPr>
          <p:cNvPr id="3" name="Content Placeholder 2"/>
          <p:cNvSpPr>
            <a:spLocks noGrp="1"/>
          </p:cNvSpPr>
          <p:nvPr>
            <p:ph idx="1"/>
          </p:nvPr>
        </p:nvSpPr>
        <p:spPr>
          <a:xfrm>
            <a:off x="0" y="1600200"/>
            <a:ext cx="9572660" cy="4524375"/>
          </a:xfrm>
        </p:spPr>
        <p:txBody>
          <a:bodyPr/>
          <a:lstStyle/>
          <a:p>
            <a:r>
              <a:rPr lang="en-US" dirty="0" smtClean="0"/>
              <a:t>R/O Type 2, Type 3-(Easiest to do-ECG/CXR/ECHO/CT/PFT/SPIROMETRY/SLEEP STUDY)</a:t>
            </a:r>
          </a:p>
          <a:p>
            <a:endParaRPr lang="en-US" dirty="0"/>
          </a:p>
          <a:p>
            <a:r>
              <a:rPr lang="en-US" dirty="0" smtClean="0"/>
              <a:t>If R/O – CTPA/VQ scan –R/O CTEPH</a:t>
            </a:r>
          </a:p>
          <a:p>
            <a:endParaRPr lang="en-US" dirty="0"/>
          </a:p>
          <a:p>
            <a:r>
              <a:rPr lang="en-US" dirty="0" smtClean="0"/>
              <a:t>If R/O – Evaluate in detail for </a:t>
            </a:r>
            <a:r>
              <a:rPr lang="en-US" dirty="0" smtClean="0"/>
              <a:t>Group </a:t>
            </a:r>
            <a:r>
              <a:rPr lang="en-US" dirty="0" smtClean="0"/>
              <a:t>1</a:t>
            </a:r>
            <a:r>
              <a:rPr lang="en-US" dirty="0" smtClean="0"/>
              <a:t>/</a:t>
            </a:r>
          </a:p>
          <a:p>
            <a:r>
              <a:rPr lang="en-US" dirty="0" smtClean="0"/>
              <a:t>Specialized </a:t>
            </a:r>
            <a:r>
              <a:rPr lang="en-US" dirty="0" smtClean="0"/>
              <a:t>evaluation</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And how we target them </a:t>
            </a:r>
            <a:endParaRPr lang="en-IN" sz="3600" b="1" dirty="0"/>
          </a:p>
        </p:txBody>
      </p:sp>
      <p:pic>
        <p:nvPicPr>
          <p:cNvPr id="4" name="Content Placeholder 3" descr="Targeted-Medical-Therapy-2.png"/>
          <p:cNvPicPr>
            <a:picLocks noGrp="1" noChangeAspect="1"/>
          </p:cNvPicPr>
          <p:nvPr>
            <p:ph idx="1"/>
          </p:nvPr>
        </p:nvPicPr>
        <p:blipFill>
          <a:blip r:embed="rId2"/>
          <a:stretch>
            <a:fillRect/>
          </a:stretch>
        </p:blipFill>
        <p:spPr>
          <a:xfrm>
            <a:off x="285720" y="1071546"/>
            <a:ext cx="8643997" cy="557216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4.jpg"/>
          <p:cNvPicPr>
            <a:picLocks noGrp="1" noChangeAspect="1"/>
          </p:cNvPicPr>
          <p:nvPr>
            <p:ph idx="1"/>
          </p:nvPr>
        </p:nvPicPr>
        <p:blipFill>
          <a:blip r:embed="rId2"/>
          <a:stretch>
            <a:fillRect/>
          </a:stretch>
        </p:blipFill>
        <p:spPr>
          <a:xfrm>
            <a:off x="0" y="1142984"/>
            <a:ext cx="9144000" cy="53578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5.jpg"/>
          <p:cNvPicPr>
            <a:picLocks noGrp="1" noChangeAspect="1"/>
          </p:cNvPicPr>
          <p:nvPr>
            <p:ph idx="1"/>
          </p:nvPr>
        </p:nvPicPr>
        <p:blipFill>
          <a:blip r:embed="rId2"/>
          <a:stretch>
            <a:fillRect/>
          </a:stretch>
        </p:blipFill>
        <p:spPr>
          <a:xfrm>
            <a:off x="428596" y="571480"/>
            <a:ext cx="8501122" cy="555309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F01ECB1E-9088-4E25-8665-0433AAACDC3B}" type="slidenum">
              <a:rPr lang="en-IN"/>
              <a:pPr/>
              <a:t>23</a:t>
            </a:fld>
            <a:endParaRPr lang="en-IN"/>
          </a:p>
        </p:txBody>
      </p:sp>
      <p:sp>
        <p:nvSpPr>
          <p:cNvPr id="54273" name="Rectangle 1"/>
          <p:cNvSpPr>
            <a:spLocks noGrp="1" noChangeArrowheads="1"/>
          </p:cNvSpPr>
          <p:nvPr>
            <p:ph type="title"/>
          </p:nvPr>
        </p:nvSpPr>
        <p:spPr>
          <a:xfrm>
            <a:off x="285750" y="0"/>
            <a:ext cx="8229600" cy="1000125"/>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PROSTANOIDS </a:t>
            </a:r>
          </a:p>
        </p:txBody>
      </p:sp>
      <p:sp>
        <p:nvSpPr>
          <p:cNvPr id="54274" name="Text Box 2"/>
          <p:cNvSpPr txBox="1">
            <a:spLocks noChangeArrowheads="1"/>
          </p:cNvSpPr>
          <p:nvPr/>
        </p:nvSpPr>
        <p:spPr bwMode="auto">
          <a:xfrm>
            <a:off x="0" y="928688"/>
            <a:ext cx="9144000" cy="5929312"/>
          </a:xfrm>
          <a:prstGeom prst="rect">
            <a:avLst/>
          </a:prstGeom>
          <a:noFill/>
          <a:ln w="9525" cap="flat">
            <a:noFill/>
            <a:round/>
            <a:headEnd/>
            <a:tailEnd/>
          </a:ln>
          <a:effectLst/>
        </p:spPr>
        <p:txBody>
          <a:bodyPr/>
          <a:lstStyle/>
          <a:p>
            <a:pPr marL="371475" indent="-371475" hangingPunct="1">
              <a:lnSpc>
                <a:spcPct val="100000"/>
              </a:lnSpc>
              <a:spcBef>
                <a:spcPts val="713"/>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3500" b="1" dirty="0">
                <a:solidFill>
                  <a:srgbClr val="002060"/>
                </a:solidFill>
                <a:latin typeface="Calibri" charset="0"/>
                <a:ea typeface="AR PL SungtiL GB" charset="0"/>
                <a:cs typeface="AR PL SungtiL GB" charset="0"/>
              </a:rPr>
              <a:t>1.EPOPROSTENOL:</a:t>
            </a: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   </a:t>
            </a:r>
            <a:r>
              <a:rPr lang="en-IN" sz="2600" dirty="0">
                <a:solidFill>
                  <a:srgbClr val="000000"/>
                </a:solidFill>
                <a:latin typeface="Calibri" charset="0"/>
                <a:ea typeface="AR PL SungtiL GB" charset="0"/>
                <a:cs typeface="AR PL SungtiL GB" charset="0"/>
              </a:rPr>
              <a:t>Improves WHO class, </a:t>
            </a:r>
            <a:r>
              <a:rPr lang="en-IN" sz="2600" dirty="0" err="1">
                <a:solidFill>
                  <a:srgbClr val="000000"/>
                </a:solidFill>
                <a:latin typeface="Calibri" charset="0"/>
                <a:ea typeface="AR PL SungtiL GB" charset="0"/>
                <a:cs typeface="AR PL SungtiL GB" charset="0"/>
              </a:rPr>
              <a:t>hemodynamics</a:t>
            </a:r>
            <a:r>
              <a:rPr lang="en-IN" sz="2600" dirty="0">
                <a:solidFill>
                  <a:srgbClr val="000000"/>
                </a:solidFill>
                <a:latin typeface="Calibri" charset="0"/>
                <a:ea typeface="AR PL SungtiL GB" charset="0"/>
                <a:cs typeface="AR PL SungtiL GB" charset="0"/>
              </a:rPr>
              <a:t>, exercise tolerance &amp; survival in PAH</a:t>
            </a: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Mean improvement in 6MWT </a:t>
            </a:r>
            <a:r>
              <a:rPr lang="en-IN" sz="2600" b="1" dirty="0">
                <a:solidFill>
                  <a:srgbClr val="C00000"/>
                </a:solidFill>
                <a:latin typeface="Calibri" charset="0"/>
                <a:ea typeface="AR PL SungtiL GB" charset="0"/>
                <a:cs typeface="AR PL SungtiL GB" charset="0"/>
              </a:rPr>
              <a:t>~ 30 -40m </a:t>
            </a:r>
            <a:r>
              <a:rPr lang="en-IN" sz="2600" dirty="0">
                <a:solidFill>
                  <a:srgbClr val="000000"/>
                </a:solidFill>
                <a:latin typeface="Calibri" charset="0"/>
                <a:ea typeface="AR PL SungtiL GB" charset="0"/>
                <a:cs typeface="AR PL SungtiL GB" charset="0"/>
              </a:rPr>
              <a:t>&amp; PAP by </a:t>
            </a:r>
            <a:r>
              <a:rPr lang="en-IN" sz="2600" b="1" dirty="0">
                <a:solidFill>
                  <a:srgbClr val="C00000"/>
                </a:solidFill>
                <a:latin typeface="Calibri" charset="0"/>
                <a:ea typeface="AR PL SungtiL GB" charset="0"/>
                <a:cs typeface="AR PL SungtiL GB" charset="0"/>
              </a:rPr>
              <a:t>20-30%</a:t>
            </a:r>
          </a:p>
          <a:p>
            <a:pPr marL="371475" indent="-371475" hangingPunct="1">
              <a:lnSpc>
                <a:spcPct val="100000"/>
              </a:lnSpc>
              <a:spcBef>
                <a:spcPts val="52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600" dirty="0">
              <a:solidFill>
                <a:srgbClr val="000000"/>
              </a:solidFill>
              <a:latin typeface="Calibri" charset="0"/>
              <a:ea typeface="AR PL SungtiL GB" charset="0"/>
              <a:cs typeface="AR PL SungtiL GB" charset="0"/>
            </a:endParaRP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CV catheter implanted surgically – continuous infusion</a:t>
            </a:r>
          </a:p>
          <a:p>
            <a:pPr marL="371475" indent="-371475" hangingPunct="1">
              <a:lnSpc>
                <a:spcPct val="100000"/>
              </a:lnSpc>
              <a:spcBef>
                <a:spcPts val="52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600" dirty="0">
              <a:solidFill>
                <a:srgbClr val="000000"/>
              </a:solidFill>
              <a:latin typeface="Calibri" charset="0"/>
              <a:ea typeface="AR PL SungtiL GB" charset="0"/>
              <a:cs typeface="AR PL SungtiL GB" charset="0"/>
            </a:endParaRP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Huge learning curve and self-care responsibility for patient</a:t>
            </a: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Has to be prepared daily</a:t>
            </a: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Typical dose – </a:t>
            </a:r>
            <a:r>
              <a:rPr lang="en-IN" sz="2600" dirty="0">
                <a:solidFill>
                  <a:srgbClr val="FF0000"/>
                </a:solidFill>
                <a:latin typeface="Calibri" charset="0"/>
                <a:ea typeface="AR PL SungtiL GB" charset="0"/>
                <a:cs typeface="AR PL SungtiL GB" charset="0"/>
              </a:rPr>
              <a:t>25-40 </a:t>
            </a:r>
            <a:r>
              <a:rPr lang="en-IN" sz="2600" dirty="0" err="1">
                <a:solidFill>
                  <a:srgbClr val="FF0000"/>
                </a:solidFill>
                <a:latin typeface="Calibri" charset="0"/>
                <a:ea typeface="AR PL SungtiL GB" charset="0"/>
                <a:cs typeface="AR PL SungtiL GB" charset="0"/>
              </a:rPr>
              <a:t>ng</a:t>
            </a:r>
            <a:r>
              <a:rPr lang="en-IN" sz="2600" dirty="0">
                <a:solidFill>
                  <a:srgbClr val="FF0000"/>
                </a:solidFill>
                <a:latin typeface="Calibri" charset="0"/>
                <a:ea typeface="AR PL SungtiL GB" charset="0"/>
                <a:cs typeface="AR PL SungtiL GB" charset="0"/>
              </a:rPr>
              <a:t>/kg/min by slow </a:t>
            </a:r>
            <a:r>
              <a:rPr lang="en-IN" sz="2600" dirty="0" err="1">
                <a:solidFill>
                  <a:srgbClr val="FF0000"/>
                </a:solidFill>
                <a:latin typeface="Calibri" charset="0"/>
                <a:ea typeface="AR PL SungtiL GB" charset="0"/>
                <a:cs typeface="AR PL SungtiL GB" charset="0"/>
              </a:rPr>
              <a:t>uptitration</a:t>
            </a:r>
            <a:endParaRPr lang="en-IN" sz="2600" dirty="0">
              <a:solidFill>
                <a:srgbClr val="FF0000"/>
              </a:solidFill>
              <a:latin typeface="Calibri" charset="0"/>
              <a:ea typeface="AR PL SungtiL GB" charset="0"/>
              <a:cs typeface="AR PL SungtiL GB" charset="0"/>
            </a:endParaRP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Interruption by pump malfunction/catheter blockage may be catastrophic  (T</a:t>
            </a:r>
            <a:r>
              <a:rPr lang="en-IN" sz="2600" baseline="-25000" dirty="0">
                <a:solidFill>
                  <a:srgbClr val="000000"/>
                </a:solidFill>
                <a:latin typeface="Calibri" charset="0"/>
                <a:ea typeface="AR PL SungtiL GB" charset="0"/>
                <a:cs typeface="AR PL SungtiL GB" charset="0"/>
              </a:rPr>
              <a:t>1/2 </a:t>
            </a:r>
            <a:r>
              <a:rPr lang="en-IN" sz="2600" dirty="0">
                <a:solidFill>
                  <a:srgbClr val="000000"/>
                </a:solidFill>
                <a:latin typeface="Calibri" charset="0"/>
                <a:ea typeface="AR PL SungtiL GB" charset="0"/>
                <a:cs typeface="AR PL SungtiL GB" charset="0"/>
              </a:rPr>
              <a:t>– 3-6 </a:t>
            </a:r>
            <a:r>
              <a:rPr lang="en-IN" sz="2600" dirty="0" err="1">
                <a:solidFill>
                  <a:srgbClr val="000000"/>
                </a:solidFill>
                <a:latin typeface="Calibri" charset="0"/>
                <a:ea typeface="AR PL SungtiL GB" charset="0"/>
                <a:cs typeface="AR PL SungtiL GB" charset="0"/>
              </a:rPr>
              <a:t>mins</a:t>
            </a:r>
            <a:r>
              <a:rPr lang="en-IN" sz="2600" dirty="0">
                <a:solidFill>
                  <a:srgbClr val="000000"/>
                </a:solidFill>
                <a:latin typeface="Calibri" charset="0"/>
                <a:ea typeface="AR PL SungtiL GB" charset="0"/>
                <a:cs typeface="AR PL SungtiL GB" charset="0"/>
              </a:rPr>
              <a:t>)  -- </a:t>
            </a:r>
            <a:r>
              <a:rPr lang="en-IN" sz="2600" b="1" dirty="0">
                <a:solidFill>
                  <a:srgbClr val="0070C0"/>
                </a:solidFill>
                <a:latin typeface="Calibri" charset="0"/>
                <a:ea typeface="AR PL SungtiL GB" charset="0"/>
                <a:cs typeface="AR PL SungtiL GB" charset="0"/>
              </a:rPr>
              <a:t>REBOUND PH</a:t>
            </a:r>
          </a:p>
          <a:p>
            <a:pPr marL="371475" indent="-371475" hangingPunct="1">
              <a:lnSpc>
                <a:spcPct val="100000"/>
              </a:lnSpc>
              <a:spcBef>
                <a:spcPts val="52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600" dirty="0">
              <a:solidFill>
                <a:srgbClr val="000000"/>
              </a:solidFill>
              <a:latin typeface="Calibri" charset="0"/>
              <a:ea typeface="AR PL SungtiL GB" charset="0"/>
              <a:cs typeface="AR PL SungtiL GB" charset="0"/>
            </a:endParaRPr>
          </a:p>
          <a:p>
            <a:pPr marL="371475" indent="-371475" hangingPunct="1">
              <a:lnSpc>
                <a:spcPct val="100000"/>
              </a:lnSpc>
              <a:spcBef>
                <a:spcPts val="52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600" dirty="0">
                <a:solidFill>
                  <a:srgbClr val="000000"/>
                </a:solidFill>
                <a:latin typeface="Calibri" charset="0"/>
                <a:ea typeface="AR PL SungtiL GB" charset="0"/>
                <a:cs typeface="AR PL SungtiL GB" charset="0"/>
              </a:rPr>
              <a:t>S/E – Flushing, headache, diarrhoea, foot pain, rash, </a:t>
            </a:r>
            <a:r>
              <a:rPr lang="en-IN" sz="2600" dirty="0" err="1">
                <a:solidFill>
                  <a:srgbClr val="000000"/>
                </a:solidFill>
                <a:latin typeface="Calibri" charset="0"/>
                <a:ea typeface="AR PL SungtiL GB" charset="0"/>
                <a:cs typeface="AR PL SungtiL GB" charset="0"/>
              </a:rPr>
              <a:t>myalgias</a:t>
            </a:r>
            <a:r>
              <a:rPr lang="en-IN" sz="2600" dirty="0">
                <a:solidFill>
                  <a:srgbClr val="000000"/>
                </a:solidFill>
                <a:latin typeface="Calibri" charset="0"/>
                <a:ea typeface="AR PL SungtiL GB" charset="0"/>
                <a:cs typeface="AR PL SungtiL GB" charset="0"/>
              </a:rPr>
              <a:t>, </a:t>
            </a:r>
            <a:r>
              <a:rPr lang="en-IN" sz="2600" dirty="0">
                <a:solidFill>
                  <a:srgbClr val="C00000"/>
                </a:solidFill>
                <a:latin typeface="Calibri" charset="0"/>
                <a:ea typeface="AR PL SungtiL GB" charset="0"/>
                <a:cs typeface="AR PL SungtiL GB" charset="0"/>
              </a:rPr>
              <a:t>jaw </a:t>
            </a:r>
            <a:r>
              <a:rPr lang="en-IN" sz="2600" dirty="0" err="1">
                <a:solidFill>
                  <a:srgbClr val="C00000"/>
                </a:solidFill>
                <a:latin typeface="Calibri" charset="0"/>
                <a:ea typeface="AR PL SungtiL GB" charset="0"/>
                <a:cs typeface="AR PL SungtiL GB" charset="0"/>
              </a:rPr>
              <a:t>claudication</a:t>
            </a:r>
            <a:r>
              <a:rPr lang="en-IN" sz="2600" dirty="0">
                <a:solidFill>
                  <a:srgbClr val="C00000"/>
                </a:solidFill>
                <a:latin typeface="Calibri" charset="0"/>
                <a:ea typeface="AR PL SungtiL GB" charset="0"/>
                <a:cs typeface="AR PL SungtiL GB" charset="0"/>
              </a:rPr>
              <a:t>, high output cardiac failure&amp; </a:t>
            </a:r>
            <a:r>
              <a:rPr lang="en-IN" sz="2600" dirty="0" err="1">
                <a:solidFill>
                  <a:srgbClr val="C00000"/>
                </a:solidFill>
                <a:latin typeface="Calibri" charset="0"/>
                <a:ea typeface="AR PL SungtiL GB" charset="0"/>
                <a:cs typeface="AR PL SungtiL GB" charset="0"/>
              </a:rPr>
              <a:t>pulm</a:t>
            </a:r>
            <a:r>
              <a:rPr lang="en-IN" sz="2600" dirty="0">
                <a:solidFill>
                  <a:srgbClr val="C00000"/>
                </a:solidFill>
                <a:latin typeface="Calibri" charset="0"/>
                <a:ea typeface="AR PL SungtiL GB" charset="0"/>
                <a:cs typeface="AR PL SungtiL GB" charset="0"/>
              </a:rPr>
              <a:t> </a:t>
            </a:r>
            <a:r>
              <a:rPr lang="en-IN" sz="2600" dirty="0" err="1">
                <a:solidFill>
                  <a:srgbClr val="C00000"/>
                </a:solidFill>
                <a:latin typeface="Calibri" charset="0"/>
                <a:ea typeface="AR PL SungtiL GB" charset="0"/>
                <a:cs typeface="AR PL SungtiL GB" charset="0"/>
              </a:rPr>
              <a:t>edema</a:t>
            </a:r>
            <a:r>
              <a:rPr lang="en-IN" sz="2600" dirty="0">
                <a:solidFill>
                  <a:srgbClr val="C00000"/>
                </a:solidFill>
                <a:latin typeface="Calibri" charset="0"/>
                <a:ea typeface="AR PL SungtiL GB" charset="0"/>
                <a:cs typeface="AR PL SungtiL GB" charset="0"/>
              </a:rPr>
              <a:t> in PVOD/PCH</a:t>
            </a:r>
          </a:p>
          <a:p>
            <a:pPr marL="371475" indent="-371475"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71475" indent="-371475"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71475" indent="-371475"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p:txBody>
      </p:sp>
      <p:sp>
        <p:nvSpPr>
          <p:cNvPr id="54275" name="Rectangle 3"/>
          <p:cNvSpPr>
            <a:spLocks noChangeArrowheads="1"/>
          </p:cNvSpPr>
          <p:nvPr/>
        </p:nvSpPr>
        <p:spPr bwMode="auto">
          <a:xfrm>
            <a:off x="285750" y="1428750"/>
            <a:ext cx="8715375" cy="1917700"/>
          </a:xfrm>
          <a:prstGeom prst="rect">
            <a:avLst/>
          </a:prstGeom>
          <a:solidFill>
            <a:srgbClr val="FFFF00"/>
          </a:solidFill>
          <a:ln w="9525" cap="flat">
            <a:noFill/>
            <a:round/>
            <a:headEnd/>
            <a:tailEnd/>
          </a:ln>
          <a:effectLst/>
        </p:spPr>
        <p:txBody>
          <a:bodyPr lIns="90000" tIns="45000" rIns="90000" bIns="45000">
            <a:spAutoFit/>
          </a:bodyPr>
          <a:lstStyle/>
          <a:p>
            <a:pPr hangingPunct="1">
              <a:lnSpc>
                <a:spcPct val="100000"/>
              </a:lnSpc>
              <a:buFont typeface="StarSymbol" charset="0"/>
              <a:buChar char="-"/>
              <a:tabLst>
                <a:tab pos="914400" algn="l"/>
                <a:tab pos="1828800" algn="l"/>
                <a:tab pos="2743200" algn="l"/>
                <a:tab pos="3657600" algn="l"/>
                <a:tab pos="4572000" algn="l"/>
                <a:tab pos="5486400" algn="l"/>
                <a:tab pos="6400800" algn="l"/>
                <a:tab pos="7315200" algn="l"/>
                <a:tab pos="8229600" algn="l"/>
              </a:tabLst>
            </a:pPr>
            <a:r>
              <a:rPr lang="en-IN" sz="2400" b="1">
                <a:solidFill>
                  <a:srgbClr val="000000"/>
                </a:solidFill>
                <a:latin typeface="Calibri" charset="0"/>
                <a:ea typeface="AR PL SungtiL GB" charset="0"/>
                <a:cs typeface="AR PL SungtiL GB" charset="0"/>
              </a:rPr>
              <a:t>relaxation of vascular smooth muscle cell, </a:t>
            </a:r>
          </a:p>
          <a:p>
            <a:pPr hangingPunct="1">
              <a:lnSpc>
                <a:spcPct val="100000"/>
              </a:lnSpc>
              <a:buFont typeface="StarSymbol" charset="0"/>
              <a:buChar char="-"/>
              <a:tabLst>
                <a:tab pos="914400" algn="l"/>
                <a:tab pos="1828800" algn="l"/>
                <a:tab pos="2743200" algn="l"/>
                <a:tab pos="3657600" algn="l"/>
                <a:tab pos="4572000" algn="l"/>
                <a:tab pos="5486400" algn="l"/>
                <a:tab pos="6400800" algn="l"/>
                <a:tab pos="7315200" algn="l"/>
                <a:tab pos="8229600" algn="l"/>
              </a:tabLst>
            </a:pPr>
            <a:r>
              <a:rPr lang="en-IN" sz="2400" b="1">
                <a:solidFill>
                  <a:srgbClr val="000000"/>
                </a:solidFill>
                <a:latin typeface="Calibri" charset="0"/>
                <a:ea typeface="AR PL SungtiL GB" charset="0"/>
                <a:cs typeface="AR PL SungtiL GB" charset="0"/>
              </a:rPr>
              <a:t>inhibition of platelet aggregation, </a:t>
            </a:r>
          </a:p>
          <a:p>
            <a:pPr hangingPunct="1">
              <a:lnSpc>
                <a:spcPct val="100000"/>
              </a:lnSpc>
              <a:buFont typeface="StarSymbol" charset="0"/>
              <a:buChar char="-"/>
              <a:tabLst>
                <a:tab pos="914400" algn="l"/>
                <a:tab pos="1828800" algn="l"/>
                <a:tab pos="2743200" algn="l"/>
                <a:tab pos="3657600" algn="l"/>
                <a:tab pos="4572000" algn="l"/>
                <a:tab pos="5486400" algn="l"/>
                <a:tab pos="6400800" algn="l"/>
                <a:tab pos="7315200" algn="l"/>
                <a:tab pos="8229600" algn="l"/>
              </a:tabLst>
            </a:pPr>
            <a:r>
              <a:rPr lang="en-IN" sz="2400" b="1">
                <a:solidFill>
                  <a:srgbClr val="000000"/>
                </a:solidFill>
                <a:latin typeface="Calibri" charset="0"/>
                <a:ea typeface="AR PL SungtiL GB" charset="0"/>
                <a:cs typeface="AR PL SungtiL GB" charset="0"/>
              </a:rPr>
              <a:t>healing of endothelial injury, </a:t>
            </a:r>
          </a:p>
          <a:p>
            <a:pPr hangingPunct="1">
              <a:lnSpc>
                <a:spcPct val="100000"/>
              </a:lnSpc>
              <a:buFont typeface="StarSymbol" charset="0"/>
              <a:buChar char="-"/>
              <a:tabLst>
                <a:tab pos="914400" algn="l"/>
                <a:tab pos="1828800" algn="l"/>
                <a:tab pos="2743200" algn="l"/>
                <a:tab pos="3657600" algn="l"/>
                <a:tab pos="4572000" algn="l"/>
                <a:tab pos="5486400" algn="l"/>
                <a:tab pos="6400800" algn="l"/>
                <a:tab pos="7315200" algn="l"/>
                <a:tab pos="8229600" algn="l"/>
              </a:tabLst>
            </a:pPr>
            <a:r>
              <a:rPr lang="en-IN" sz="2400" b="1">
                <a:solidFill>
                  <a:srgbClr val="000000"/>
                </a:solidFill>
                <a:latin typeface="Calibri" charset="0"/>
                <a:ea typeface="AR PL SungtiL GB" charset="0"/>
                <a:cs typeface="AR PL SungtiL GB" charset="0"/>
              </a:rPr>
              <a:t>inhibition of smooth cell proliferation, </a:t>
            </a:r>
          </a:p>
          <a:p>
            <a:pPr hangingPunct="1">
              <a:lnSpc>
                <a:spcPct val="100000"/>
              </a:lnSpc>
              <a:buClrTx/>
              <a:buSzTx/>
              <a:buFontTx/>
              <a:buNone/>
              <a:tabLst>
                <a:tab pos="914400" algn="l"/>
                <a:tab pos="1828800" algn="l"/>
                <a:tab pos="2743200" algn="l"/>
                <a:tab pos="3657600" algn="l"/>
                <a:tab pos="4572000" algn="l"/>
                <a:tab pos="5486400" algn="l"/>
                <a:tab pos="6400800" algn="l"/>
                <a:tab pos="7315200" algn="l"/>
                <a:tab pos="8229600" algn="l"/>
              </a:tabLst>
            </a:pPr>
            <a:r>
              <a:rPr lang="en-IN" sz="2400" b="1">
                <a:solidFill>
                  <a:srgbClr val="000000"/>
                </a:solidFill>
                <a:latin typeface="Calibri" charset="0"/>
                <a:ea typeface="AR PL SungtiL GB" charset="0"/>
                <a:cs typeface="AR PL SungtiL GB" charset="0"/>
              </a:rPr>
              <a:t>-facilitating reverse remodelling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54275"/>
                                        </p:tgtEl>
                                      </p:cBhvr>
                                    </p:animEffect>
                                    <p:set>
                                      <p:cBhvr additive="repl">
                                        <p:cTn id="7" dur="1" fill="hold">
                                          <p:stCondLst>
                                            <p:cond delay="499"/>
                                          </p:stCondLst>
                                        </p:cTn>
                                        <p:tgtEl>
                                          <p:spTgt spid="542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54274">
                                            <p:txEl>
                                              <p:pRg st="6" end="6"/>
                                            </p:txEl>
                                          </p:spTgt>
                                        </p:tgtEl>
                                        <p:attrNameLst>
                                          <p:attrName>style.visibility</p:attrName>
                                        </p:attrNameLst>
                                      </p:cBhvr>
                                      <p:to>
                                        <p:strVal val="visible"/>
                                      </p:to>
                                    </p:set>
                                    <p:anim calcmode="lin" valueType="num">
                                      <p:cBhvr additive="repl">
                                        <p:cTn id="12" dur="500" fill="hold"/>
                                        <p:tgtEl>
                                          <p:spTgt spid="54274">
                                            <p:txEl>
                                              <p:pRg st="6" end="6"/>
                                            </p:txEl>
                                          </p:spTgt>
                                        </p:tgtEl>
                                        <p:attrNameLst>
                                          <p:attrName>ppt_x</p:attrName>
                                        </p:attrNameLst>
                                      </p:cBhvr>
                                      <p:tavLst>
                                        <p:tav tm="100000">
                                          <p:val>
                                            <p:strVal val="#ppt_x"/>
                                          </p:val>
                                        </p:tav>
                                        <p:tav tm="100000">
                                          <p:val>
                                            <p:strVal val="#ppt_x"/>
                                          </p:val>
                                        </p:tav>
                                      </p:tavLst>
                                    </p:anim>
                                    <p:anim calcmode="lin" valueType="num">
                                      <p:cBhvr additive="repl">
                                        <p:cTn id="13" dur="500" fill="hold"/>
                                        <p:tgtEl>
                                          <p:spTgt spid="54274">
                                            <p:txEl>
                                              <p:pRg st="6" end="6"/>
                                            </p:txEl>
                                          </p:spTgt>
                                        </p:tgtEl>
                                        <p:attrNameLst>
                                          <p:attrName>ppt_y</p:attrName>
                                        </p:attrNameLst>
                                      </p:cBhvr>
                                      <p:tavLst>
                                        <p:tav tm="10000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additive="repl">
                                        <p:cTn id="17" dur="1" fill="hold">
                                          <p:stCondLst>
                                            <p:cond delay="0"/>
                                          </p:stCondLst>
                                        </p:cTn>
                                        <p:tgtEl>
                                          <p:spTgt spid="54274">
                                            <p:txEl>
                                              <p:pRg st="7" end="7"/>
                                            </p:txEl>
                                          </p:spTgt>
                                        </p:tgtEl>
                                        <p:attrNameLst>
                                          <p:attrName>style.visibility</p:attrName>
                                        </p:attrNameLst>
                                      </p:cBhvr>
                                      <p:to>
                                        <p:strVal val="visible"/>
                                      </p:to>
                                    </p:set>
                                    <p:anim calcmode="lin" valueType="num">
                                      <p:cBhvr additive="repl">
                                        <p:cTn id="18" dur="500" fill="hold"/>
                                        <p:tgtEl>
                                          <p:spTgt spid="54274">
                                            <p:txEl>
                                              <p:pRg st="7" end="7"/>
                                            </p:txEl>
                                          </p:spTgt>
                                        </p:tgtEl>
                                        <p:attrNameLst>
                                          <p:attrName>ppt_x</p:attrName>
                                        </p:attrNameLst>
                                      </p:cBhvr>
                                      <p:tavLst>
                                        <p:tav tm="100000">
                                          <p:val>
                                            <p:strVal val="#ppt_x"/>
                                          </p:val>
                                        </p:tav>
                                        <p:tav tm="100000">
                                          <p:val>
                                            <p:strVal val="#ppt_x"/>
                                          </p:val>
                                        </p:tav>
                                      </p:tavLst>
                                    </p:anim>
                                    <p:anim calcmode="lin" valueType="num">
                                      <p:cBhvr additive="repl">
                                        <p:cTn id="19" dur="500" fill="hold"/>
                                        <p:tgtEl>
                                          <p:spTgt spid="54274">
                                            <p:txEl>
                                              <p:pRg st="7" end="7"/>
                                            </p:txEl>
                                          </p:spTgt>
                                        </p:tgtEl>
                                        <p:attrNameLst>
                                          <p:attrName>ppt_y</p:attrName>
                                        </p:attrNameLst>
                                      </p:cBhvr>
                                      <p:tavLst>
                                        <p:tav tm="100000">
                                          <p:val>
                                            <p:strVal val="1+#ppt_h/2"/>
                                          </p:val>
                                        </p:tav>
                                        <p:tav tm="100000">
                                          <p:val>
                                            <p:strVal val="#ppt_y"/>
                                          </p:val>
                                        </p:tav>
                                      </p:tavLst>
                                    </p:anim>
                                  </p:childTnLst>
                                </p:cTn>
                              </p:par>
                              <p:par>
                                <p:cTn id="20" presetID="2" presetClass="entr" presetSubtype="4" fill="hold" nodeType="withEffect">
                                  <p:stCondLst>
                                    <p:cond delay="0"/>
                                  </p:stCondLst>
                                  <p:childTnLst>
                                    <p:set>
                                      <p:cBhvr additive="repl">
                                        <p:cTn id="21" dur="1" fill="hold">
                                          <p:stCondLst>
                                            <p:cond delay="0"/>
                                          </p:stCondLst>
                                        </p:cTn>
                                        <p:tgtEl>
                                          <p:spTgt spid="54274">
                                            <p:txEl>
                                              <p:pRg st="9" end="9"/>
                                            </p:txEl>
                                          </p:spTgt>
                                        </p:tgtEl>
                                        <p:attrNameLst>
                                          <p:attrName>style.visibility</p:attrName>
                                        </p:attrNameLst>
                                      </p:cBhvr>
                                      <p:to>
                                        <p:strVal val="visible"/>
                                      </p:to>
                                    </p:set>
                                    <p:anim calcmode="lin" valueType="num">
                                      <p:cBhvr additive="repl">
                                        <p:cTn id="22" dur="500" fill="hold"/>
                                        <p:tgtEl>
                                          <p:spTgt spid="54274">
                                            <p:txEl>
                                              <p:pRg st="9" end="9"/>
                                            </p:txEl>
                                          </p:spTgt>
                                        </p:tgtEl>
                                        <p:attrNameLst>
                                          <p:attrName>ppt_x</p:attrName>
                                        </p:attrNameLst>
                                      </p:cBhvr>
                                      <p:tavLst>
                                        <p:tav tm="100000">
                                          <p:val>
                                            <p:strVal val="#ppt_x"/>
                                          </p:val>
                                        </p:tav>
                                        <p:tav tm="100000">
                                          <p:val>
                                            <p:strVal val="#ppt_x"/>
                                          </p:val>
                                        </p:tav>
                                      </p:tavLst>
                                    </p:anim>
                                    <p:anim calcmode="lin" valueType="num">
                                      <p:cBhvr additive="repl">
                                        <p:cTn id="23" dur="500" fill="hold"/>
                                        <p:tgtEl>
                                          <p:spTgt spid="54274">
                                            <p:txEl>
                                              <p:pRg st="9" end="9"/>
                                            </p:txEl>
                                          </p:spTgt>
                                        </p:tgtEl>
                                        <p:attrNameLst>
                                          <p:attrName>ppt_y</p:attrName>
                                        </p:attrNameLst>
                                      </p:cBhvr>
                                      <p:tavLst>
                                        <p:tav tm="100000">
                                          <p:val>
                                            <p:strVal val="1+#ppt_h/2"/>
                                          </p:val>
                                        </p:tav>
                                        <p:tav tm="100000">
                                          <p:val>
                                            <p:strVal val="#ppt_y"/>
                                          </p:val>
                                        </p:tav>
                                      </p:tavLst>
                                    </p:anim>
                                  </p:childTnLst>
                                </p:cTn>
                              </p:par>
                              <p:par>
                                <p:cTn id="24" presetID="2" presetClass="entr" presetSubtype="4" fill="hold" nodeType="withEffect">
                                  <p:stCondLst>
                                    <p:cond delay="0"/>
                                  </p:stCondLst>
                                  <p:childTnLst>
                                    <p:set>
                                      <p:cBhvr additive="repl">
                                        <p:cTn id="25" dur="1" fill="hold">
                                          <p:stCondLst>
                                            <p:cond delay="0"/>
                                          </p:stCondLst>
                                        </p:cTn>
                                        <p:tgtEl>
                                          <p:spTgt spid="54274">
                                            <p:txEl>
                                              <p:pRg st="8" end="8"/>
                                            </p:txEl>
                                          </p:spTgt>
                                        </p:tgtEl>
                                        <p:attrNameLst>
                                          <p:attrName>style.visibility</p:attrName>
                                        </p:attrNameLst>
                                      </p:cBhvr>
                                      <p:to>
                                        <p:strVal val="visible"/>
                                      </p:to>
                                    </p:set>
                                    <p:anim calcmode="lin" valueType="num">
                                      <p:cBhvr additive="repl">
                                        <p:cTn id="26" dur="500" fill="hold"/>
                                        <p:tgtEl>
                                          <p:spTgt spid="54274">
                                            <p:txEl>
                                              <p:pRg st="8" end="8"/>
                                            </p:txEl>
                                          </p:spTgt>
                                        </p:tgtEl>
                                        <p:attrNameLst>
                                          <p:attrName>ppt_x</p:attrName>
                                        </p:attrNameLst>
                                      </p:cBhvr>
                                      <p:tavLst>
                                        <p:tav tm="100000">
                                          <p:val>
                                            <p:strVal val="#ppt_x"/>
                                          </p:val>
                                        </p:tav>
                                        <p:tav tm="100000">
                                          <p:val>
                                            <p:strVal val="#ppt_x"/>
                                          </p:val>
                                        </p:tav>
                                      </p:tavLst>
                                    </p:anim>
                                    <p:anim calcmode="lin" valueType="num">
                                      <p:cBhvr additive="repl">
                                        <p:cTn id="27" dur="500" fill="hold"/>
                                        <p:tgtEl>
                                          <p:spTgt spid="54274">
                                            <p:txEl>
                                              <p:pRg st="8" end="8"/>
                                            </p:txEl>
                                          </p:spTgt>
                                        </p:tgtEl>
                                        <p:attrNameLst>
                                          <p:attrName>ppt_y</p:attrName>
                                        </p:attrNameLst>
                                      </p:cBhvr>
                                      <p:tavLst>
                                        <p:tav tm="100000">
                                          <p:val>
                                            <p:strVal val="1+#ppt_h/2"/>
                                          </p:val>
                                        </p:tav>
                                        <p:tav tm="100000">
                                          <p:val>
                                            <p:strVal val="#ppt_y"/>
                                          </p:val>
                                        </p:tav>
                                      </p:tavLst>
                                    </p:anim>
                                  </p:childTnLst>
                                </p:cTn>
                              </p:par>
                              <p:par>
                                <p:cTn id="28" presetID="2" presetClass="entr" presetSubtype="4" fill="hold" nodeType="withEffect">
                                  <p:stCondLst>
                                    <p:cond delay="0"/>
                                  </p:stCondLst>
                                  <p:childTnLst>
                                    <p:set>
                                      <p:cBhvr additive="repl">
                                        <p:cTn id="29" dur="1" fill="hold">
                                          <p:stCondLst>
                                            <p:cond delay="0"/>
                                          </p:stCondLst>
                                        </p:cTn>
                                        <p:tgtEl>
                                          <p:spTgt spid="54274">
                                            <p:txEl>
                                              <p:pRg st="11" end="11"/>
                                            </p:txEl>
                                          </p:spTgt>
                                        </p:tgtEl>
                                        <p:attrNameLst>
                                          <p:attrName>style.visibility</p:attrName>
                                        </p:attrNameLst>
                                      </p:cBhvr>
                                      <p:to>
                                        <p:strVal val="visible"/>
                                      </p:to>
                                    </p:set>
                                    <p:anim calcmode="lin" valueType="num">
                                      <p:cBhvr additive="repl">
                                        <p:cTn id="30" dur="500" fill="hold"/>
                                        <p:tgtEl>
                                          <p:spTgt spid="54274">
                                            <p:txEl>
                                              <p:pRg st="11" end="11"/>
                                            </p:txEl>
                                          </p:spTgt>
                                        </p:tgtEl>
                                        <p:attrNameLst>
                                          <p:attrName>ppt_x</p:attrName>
                                        </p:attrNameLst>
                                      </p:cBhvr>
                                      <p:tavLst>
                                        <p:tav tm="100000">
                                          <p:val>
                                            <p:strVal val="#ppt_x"/>
                                          </p:val>
                                        </p:tav>
                                        <p:tav tm="100000">
                                          <p:val>
                                            <p:strVal val="#ppt_x"/>
                                          </p:val>
                                        </p:tav>
                                      </p:tavLst>
                                    </p:anim>
                                    <p:anim calcmode="lin" valueType="num">
                                      <p:cBhvr additive="repl">
                                        <p:cTn id="31" dur="500" fill="hold"/>
                                        <p:tgtEl>
                                          <p:spTgt spid="54274">
                                            <p:txEl>
                                              <p:pRg st="11" end="11"/>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B67E9C0B-B184-4D99-9302-0279FC5E4C84}" type="slidenum">
              <a:rPr lang="en-IN"/>
              <a:pPr/>
              <a:t>24</a:t>
            </a:fld>
            <a:endParaRPr lang="en-IN"/>
          </a:p>
        </p:txBody>
      </p:sp>
      <p:sp>
        <p:nvSpPr>
          <p:cNvPr id="55297" name="Text Box 1"/>
          <p:cNvSpPr txBox="1">
            <a:spLocks noChangeArrowheads="1"/>
          </p:cNvSpPr>
          <p:nvPr/>
        </p:nvSpPr>
        <p:spPr bwMode="auto">
          <a:xfrm>
            <a:off x="0" y="0"/>
            <a:ext cx="8901113" cy="6000750"/>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Experience of &gt; </a:t>
            </a:r>
            <a:r>
              <a:rPr lang="en-IN" sz="2800" dirty="0" smtClean="0">
                <a:solidFill>
                  <a:srgbClr val="000000"/>
                </a:solidFill>
                <a:latin typeface="Calibri" charset="0"/>
                <a:ea typeface="AR PL SungtiL GB" charset="0"/>
                <a:cs typeface="AR PL SungtiL GB" charset="0"/>
              </a:rPr>
              <a:t>25 </a:t>
            </a:r>
            <a:r>
              <a:rPr lang="en-IN" sz="2800" dirty="0">
                <a:solidFill>
                  <a:srgbClr val="000000"/>
                </a:solidFill>
                <a:latin typeface="Calibri" charset="0"/>
                <a:ea typeface="AR PL SungtiL GB" charset="0"/>
                <a:cs typeface="AR PL SungtiL GB" charset="0"/>
              </a:rPr>
              <a:t>years with </a:t>
            </a:r>
            <a:r>
              <a:rPr lang="en-IN" sz="2800" dirty="0" err="1">
                <a:solidFill>
                  <a:srgbClr val="000000"/>
                </a:solidFill>
                <a:latin typeface="Calibri" charset="0"/>
                <a:ea typeface="AR PL SungtiL GB" charset="0"/>
                <a:cs typeface="AR PL SungtiL GB" charset="0"/>
              </a:rPr>
              <a:t>epoprostenol</a:t>
            </a: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            </a:t>
            </a:r>
            <a:r>
              <a:rPr lang="en-IN" sz="2400" b="1" dirty="0">
                <a:solidFill>
                  <a:srgbClr val="000000"/>
                </a:solidFill>
                <a:latin typeface="Calibri" charset="0"/>
                <a:ea typeface="AR PL SungtiL GB" charset="0"/>
                <a:cs typeface="AR PL SungtiL GB" charset="0"/>
              </a:rPr>
              <a:t>(FDA Approved-  1995)</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Only </a:t>
            </a:r>
            <a:r>
              <a:rPr lang="en-IN" sz="2800" b="1" dirty="0" smtClean="0">
                <a:solidFill>
                  <a:srgbClr val="000000"/>
                </a:solidFill>
                <a:latin typeface="Calibri" charset="0"/>
                <a:ea typeface="AR PL SungtiL GB" charset="0"/>
                <a:cs typeface="AR PL SungtiL GB" charset="0"/>
              </a:rPr>
              <a:t>PAH drug other than CCB to </a:t>
            </a:r>
            <a:r>
              <a:rPr lang="en-IN" sz="2800" b="1" dirty="0">
                <a:solidFill>
                  <a:srgbClr val="000000"/>
                </a:solidFill>
                <a:latin typeface="Calibri" charset="0"/>
                <a:ea typeface="AR PL SungtiL GB" charset="0"/>
                <a:cs typeface="AR PL SungtiL GB" charset="0"/>
              </a:rPr>
              <a:t>show a survival improvement in a </a:t>
            </a:r>
            <a:r>
              <a:rPr lang="en-IN" sz="2800" b="1" dirty="0" smtClean="0">
                <a:solidFill>
                  <a:srgbClr val="000000"/>
                </a:solidFill>
                <a:latin typeface="Calibri" charset="0"/>
                <a:ea typeface="AR PL SungtiL GB" charset="0"/>
                <a:cs typeface="AR PL SungtiL GB" charset="0"/>
              </a:rPr>
              <a:t>RCT(FIRST trial)</a:t>
            </a:r>
            <a:endParaRPr lang="en-IN" sz="2800" b="1" baseline="300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b="1" dirty="0">
              <a:solidFill>
                <a:srgbClr val="C00000"/>
              </a:solidFill>
              <a:latin typeface="Calibri" charset="0"/>
              <a:ea typeface="AR PL SungtiL GB" charset="0"/>
              <a:cs typeface="AR PL SungtiL GB" charset="0"/>
            </a:endParaRPr>
          </a:p>
          <a:p>
            <a:pPr marL="342900" indent="-342900" hangingPunct="1">
              <a:lnSpc>
                <a:spcPct val="100000"/>
              </a:lnSpc>
              <a:spcBef>
                <a:spcPts val="575"/>
              </a:spcBef>
              <a:buClr>
                <a:srgbClr val="C0000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C00000"/>
                </a:solidFill>
                <a:latin typeface="Calibri" charset="0"/>
                <a:ea typeface="AR PL SungtiL GB" charset="0"/>
                <a:cs typeface="AR PL SungtiL GB" charset="0"/>
              </a:rPr>
              <a:t>Also been studied with beneficial results in APAH (CHD, Porto-</a:t>
            </a:r>
            <a:r>
              <a:rPr lang="en-IN" sz="2800" b="1" dirty="0" err="1">
                <a:solidFill>
                  <a:srgbClr val="C00000"/>
                </a:solidFill>
                <a:latin typeface="Calibri" charset="0"/>
                <a:ea typeface="AR PL SungtiL GB" charset="0"/>
                <a:cs typeface="AR PL SungtiL GB" charset="0"/>
              </a:rPr>
              <a:t>pulm</a:t>
            </a:r>
            <a:r>
              <a:rPr lang="en-IN" sz="2800" b="1" dirty="0">
                <a:solidFill>
                  <a:srgbClr val="C00000"/>
                </a:solidFill>
                <a:latin typeface="Calibri" charset="0"/>
                <a:ea typeface="AR PL SungtiL GB" charset="0"/>
                <a:cs typeface="AR PL SungtiL GB" charset="0"/>
              </a:rPr>
              <a:t> HTN &amp; HIV-associated) and inoperable CTEPH </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Bridge to lung transplantation</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Should be administered at experienced centres.</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2060"/>
                </a:solidFill>
                <a:latin typeface="Calibri" charset="0"/>
                <a:ea typeface="AR PL SungtiL GB" charset="0"/>
                <a:cs typeface="AR PL SungtiL GB" charset="0"/>
              </a:rPr>
              <a:t>Not the ideal drug ---  non-curative, </a:t>
            </a:r>
            <a:r>
              <a:rPr lang="en-IN" sz="2800" b="1" dirty="0" smtClean="0">
                <a:solidFill>
                  <a:srgbClr val="002060"/>
                </a:solidFill>
                <a:latin typeface="Calibri" charset="0"/>
                <a:ea typeface="AR PL SungtiL GB" charset="0"/>
                <a:cs typeface="AR PL SungtiL GB" charset="0"/>
              </a:rPr>
              <a:t>expensive</a:t>
            </a:r>
            <a:endParaRPr lang="en-IN" sz="2800" b="1" dirty="0" smtClean="0">
              <a:solidFill>
                <a:srgbClr val="002060"/>
              </a:solidFill>
              <a:latin typeface="Calibri" charset="0"/>
              <a:ea typeface="AR PL SungtiL GB" charset="0"/>
              <a:cs typeface="AR PL SungtiL GB" charset="0"/>
            </a:endParaRPr>
          </a:p>
        </p:txBody>
      </p:sp>
      <p:pic>
        <p:nvPicPr>
          <p:cNvPr id="55298" name="Picture 2"/>
          <p:cNvPicPr>
            <a:picLocks noChangeAspect="1" noChangeArrowheads="1"/>
          </p:cNvPicPr>
          <p:nvPr/>
        </p:nvPicPr>
        <p:blipFill>
          <a:blip r:embed="rId3"/>
          <a:srcRect/>
          <a:stretch>
            <a:fillRect/>
          </a:stretch>
        </p:blipFill>
        <p:spPr bwMode="auto">
          <a:xfrm>
            <a:off x="357188" y="2071678"/>
            <a:ext cx="8429625" cy="3214710"/>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additive="repl">
                                        <p:cTn id="6" dur="500"/>
                                        <p:tgtEl>
                                          <p:spTgt spid="55298"/>
                                        </p:tgtEl>
                                      </p:cBhvr>
                                    </p:animEffect>
                                    <p:set>
                                      <p:cBhvr additive="repl">
                                        <p:cTn id="7" dur="1" fill="hold">
                                          <p:stCondLst>
                                            <p:cond delay="499"/>
                                          </p:stCondLst>
                                        </p:cTn>
                                        <p:tgtEl>
                                          <p:spTgt spid="552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55297">
                                            <p:txEl>
                                              <p:pRg st="8" end="8"/>
                                            </p:txEl>
                                          </p:spTgt>
                                        </p:tgtEl>
                                        <p:attrNameLst>
                                          <p:attrName>style.visibility</p:attrName>
                                        </p:attrNameLst>
                                      </p:cBhvr>
                                      <p:to>
                                        <p:strVal val="visible"/>
                                      </p:to>
                                    </p:set>
                                    <p:animEffect transition="in" filter="blinds(horizontal)">
                                      <p:cBhvr additive="repl">
                                        <p:cTn id="12" dur="500"/>
                                        <p:tgtEl>
                                          <p:spTgt spid="552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idx="12"/>
          </p:nvPr>
        </p:nvSpPr>
        <p:spPr/>
        <p:txBody>
          <a:bodyPr/>
          <a:lstStyle/>
          <a:p>
            <a:fld id="{EFC778EB-3C94-46E5-8EB0-CE4C856955DE}" type="slidenum">
              <a:rPr lang="en-IN"/>
              <a:pPr/>
              <a:t>25</a:t>
            </a:fld>
            <a:endParaRPr lang="en-IN"/>
          </a:p>
        </p:txBody>
      </p:sp>
      <p:sp>
        <p:nvSpPr>
          <p:cNvPr id="56321" name="Text Box 1"/>
          <p:cNvSpPr txBox="1">
            <a:spLocks noChangeArrowheads="1"/>
          </p:cNvSpPr>
          <p:nvPr/>
        </p:nvSpPr>
        <p:spPr bwMode="auto">
          <a:xfrm>
            <a:off x="0" y="285750"/>
            <a:ext cx="9144000" cy="6572250"/>
          </a:xfrm>
          <a:prstGeom prst="rect">
            <a:avLst/>
          </a:prstGeom>
          <a:noFill/>
          <a:ln w="9525" cap="flat">
            <a:noFill/>
            <a:round/>
            <a:headEnd/>
            <a:tailEnd/>
          </a:ln>
          <a:effectLst/>
        </p:spPr>
        <p:txBody>
          <a:bodyPr/>
          <a:lstStyle/>
          <a:p>
            <a:pPr marL="490538" indent="-490538" hangingPunct="1">
              <a:lnSpc>
                <a:spcPct val="100000"/>
              </a:lnSpc>
              <a:spcBef>
                <a:spcPts val="825"/>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2. </a:t>
            </a:r>
            <a:r>
              <a:rPr lang="en-IN" sz="2400" b="1" dirty="0">
                <a:solidFill>
                  <a:srgbClr val="002060"/>
                </a:solidFill>
                <a:latin typeface="Calibri" charset="0"/>
                <a:ea typeface="AR PL SungtiL GB" charset="0"/>
                <a:cs typeface="AR PL SungtiL GB" charset="0"/>
              </a:rPr>
              <a:t>TREPROSTINIL:</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More convenient usage than </a:t>
            </a:r>
            <a:r>
              <a:rPr lang="en-IN" sz="2400" dirty="0" err="1">
                <a:solidFill>
                  <a:srgbClr val="000000"/>
                </a:solidFill>
                <a:latin typeface="Calibri" charset="0"/>
                <a:ea typeface="AR PL SungtiL GB" charset="0"/>
                <a:cs typeface="AR PL SungtiL GB" charset="0"/>
              </a:rPr>
              <a:t>Epoprostenol</a:t>
            </a:r>
            <a:r>
              <a:rPr lang="en-IN" sz="2400" dirty="0">
                <a:solidFill>
                  <a:srgbClr val="000000"/>
                </a:solidFill>
                <a:latin typeface="Calibri" charset="0"/>
                <a:ea typeface="AR PL SungtiL GB" charset="0"/>
                <a:cs typeface="AR PL SungtiL GB" charset="0"/>
              </a:rPr>
              <a:t> (longer T</a:t>
            </a:r>
            <a:r>
              <a:rPr lang="en-IN" sz="2400" baseline="-25000" dirty="0">
                <a:solidFill>
                  <a:srgbClr val="000000"/>
                </a:solidFill>
                <a:latin typeface="Calibri" charset="0"/>
                <a:ea typeface="AR PL SungtiL GB" charset="0"/>
                <a:cs typeface="AR PL SungtiL GB" charset="0"/>
              </a:rPr>
              <a:t>1/2</a:t>
            </a:r>
            <a:r>
              <a:rPr lang="en-IN" sz="2400" dirty="0">
                <a:solidFill>
                  <a:srgbClr val="000000"/>
                </a:solidFill>
                <a:latin typeface="Calibri" charset="0"/>
                <a:ea typeface="AR PL SungtiL GB" charset="0"/>
                <a:cs typeface="AR PL SungtiL GB" charset="0"/>
              </a:rPr>
              <a:t> -4hrs and stability)</a:t>
            </a:r>
          </a:p>
          <a:p>
            <a:pPr marL="490538" indent="-490538" hangingPunct="1">
              <a:lnSpc>
                <a:spcPct val="100000"/>
              </a:lnSpc>
              <a:spcBef>
                <a:spcPts val="650"/>
              </a:spcBef>
              <a:buClr>
                <a:srgbClr val="C0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i="1" dirty="0">
                <a:solidFill>
                  <a:srgbClr val="C00000"/>
                </a:solidFill>
                <a:latin typeface="Calibri" charset="0"/>
                <a:ea typeface="AR PL SungtiL GB" charset="0"/>
                <a:cs typeface="AR PL SungtiL GB" charset="0"/>
              </a:rPr>
              <a:t>75-150ng/kg/min</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Injection site pain</a:t>
            </a:r>
            <a:r>
              <a:rPr lang="en-IN" sz="2400" dirty="0">
                <a:solidFill>
                  <a:srgbClr val="000000"/>
                </a:solidFill>
                <a:latin typeface="Calibri" charset="0"/>
                <a:ea typeface="AR PL SungtiL GB" charset="0"/>
                <a:cs typeface="AR PL SungtiL GB" charset="0"/>
              </a:rPr>
              <a:t>, headache, </a:t>
            </a:r>
            <a:r>
              <a:rPr lang="en-IN" sz="2400" dirty="0" err="1">
                <a:solidFill>
                  <a:srgbClr val="000000"/>
                </a:solidFill>
                <a:latin typeface="Calibri" charset="0"/>
                <a:ea typeface="AR PL SungtiL GB" charset="0"/>
                <a:cs typeface="AR PL SungtiL GB" charset="0"/>
              </a:rPr>
              <a:t>diarhoea</a:t>
            </a:r>
            <a:r>
              <a:rPr lang="en-IN" sz="2400" dirty="0">
                <a:solidFill>
                  <a:srgbClr val="000000"/>
                </a:solidFill>
                <a:latin typeface="Calibri" charset="0"/>
                <a:ea typeface="AR PL SungtiL GB" charset="0"/>
                <a:cs typeface="AR PL SungtiL GB" charset="0"/>
              </a:rPr>
              <a:t>, flushing</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Gram negative sepsis ! </a:t>
            </a:r>
            <a:r>
              <a:rPr lang="en-IN" sz="2400" dirty="0">
                <a:solidFill>
                  <a:srgbClr val="000000"/>
                </a:solidFill>
                <a:latin typeface="Calibri" charset="0"/>
                <a:ea typeface="AR PL SungtiL GB" charset="0"/>
                <a:cs typeface="AR PL SungtiL GB" charset="0"/>
              </a:rPr>
              <a:t>(low threshold for empiric antibiotics)</a:t>
            </a:r>
          </a:p>
          <a:p>
            <a:pPr marL="490538" indent="-490538"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    S/c approved in 2002, I/V approved in 2004</a:t>
            </a:r>
          </a:p>
          <a:p>
            <a:pPr marL="490538" indent="-490538"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000000"/>
              </a:solidFill>
              <a:latin typeface="Calibri" charset="0"/>
              <a:ea typeface="AR PL SungtiL GB" charset="0"/>
              <a:cs typeface="AR PL SungtiL GB" charset="0"/>
            </a:endParaRPr>
          </a:p>
          <a:p>
            <a:pPr marL="490538" indent="-490538" hangingPunct="1">
              <a:lnSpc>
                <a:spcPct val="100000"/>
              </a:lnSpc>
              <a:spcBef>
                <a:spcPts val="82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3</a:t>
            </a:r>
            <a:r>
              <a:rPr lang="en-IN" sz="2400" b="1" dirty="0">
                <a:solidFill>
                  <a:srgbClr val="002060"/>
                </a:solidFill>
                <a:latin typeface="Calibri" charset="0"/>
                <a:ea typeface="AR PL SungtiL GB" charset="0"/>
                <a:cs typeface="AR PL SungtiL GB" charset="0"/>
              </a:rPr>
              <a:t>. ILOPROST:</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Inhalation </a:t>
            </a:r>
            <a:r>
              <a:rPr lang="en-IN" sz="2400" i="1" dirty="0">
                <a:solidFill>
                  <a:srgbClr val="C00000"/>
                </a:solidFill>
                <a:latin typeface="Calibri" charset="0"/>
                <a:ea typeface="AR PL SungtiL GB" charset="0"/>
                <a:cs typeface="AR PL SungtiL GB" charset="0"/>
              </a:rPr>
              <a:t>-- ~ 6-12 </a:t>
            </a:r>
            <a:r>
              <a:rPr lang="en-IN" sz="2400" i="1" dirty="0" err="1">
                <a:solidFill>
                  <a:srgbClr val="C00000"/>
                </a:solidFill>
                <a:latin typeface="Calibri" charset="0"/>
                <a:ea typeface="AR PL SungtiL GB" charset="0"/>
                <a:cs typeface="AR PL SungtiL GB" charset="0"/>
              </a:rPr>
              <a:t>nebulizations</a:t>
            </a:r>
            <a:r>
              <a:rPr lang="en-IN" sz="2400" i="1" dirty="0">
                <a:solidFill>
                  <a:srgbClr val="C00000"/>
                </a:solidFill>
                <a:latin typeface="Calibri" charset="0"/>
                <a:ea typeface="AR PL SungtiL GB" charset="0"/>
                <a:cs typeface="AR PL SungtiL GB" charset="0"/>
              </a:rPr>
              <a:t>/day   </a:t>
            </a:r>
            <a:r>
              <a:rPr lang="en-IN" sz="2400" dirty="0">
                <a:solidFill>
                  <a:srgbClr val="000000"/>
                </a:solidFill>
                <a:latin typeface="Calibri" charset="0"/>
                <a:ea typeface="AR PL SungtiL GB" charset="0"/>
                <a:cs typeface="AR PL SungtiL GB" charset="0"/>
              </a:rPr>
              <a:t>(T</a:t>
            </a:r>
            <a:r>
              <a:rPr lang="en-IN" sz="2400" baseline="-25000" dirty="0">
                <a:solidFill>
                  <a:srgbClr val="000000"/>
                </a:solidFill>
                <a:latin typeface="Calibri" charset="0"/>
                <a:ea typeface="AR PL SungtiL GB" charset="0"/>
                <a:cs typeface="AR PL SungtiL GB" charset="0"/>
              </a:rPr>
              <a:t>1/2</a:t>
            </a:r>
            <a:r>
              <a:rPr lang="en-IN" sz="2400" dirty="0">
                <a:solidFill>
                  <a:srgbClr val="000000"/>
                </a:solidFill>
                <a:latin typeface="Calibri" charset="0"/>
                <a:ea typeface="AR PL SungtiL GB" charset="0"/>
                <a:cs typeface="AR PL SungtiL GB" charset="0"/>
              </a:rPr>
              <a:t> – 20-30min) , also oral/</a:t>
            </a:r>
            <a:r>
              <a:rPr lang="en-IN" sz="2400" dirty="0" err="1">
                <a:solidFill>
                  <a:srgbClr val="000000"/>
                </a:solidFill>
                <a:latin typeface="Calibri" charset="0"/>
                <a:ea typeface="AR PL SungtiL GB" charset="0"/>
                <a:cs typeface="AR PL SungtiL GB" charset="0"/>
              </a:rPr>
              <a:t>i.v</a:t>
            </a:r>
            <a:endParaRPr lang="en-IN" sz="2400" dirty="0">
              <a:solidFill>
                <a:srgbClr val="000000"/>
              </a:solidFill>
              <a:latin typeface="Calibri" charset="0"/>
              <a:ea typeface="AR PL SungtiL GB" charset="0"/>
              <a:cs typeface="AR PL SungtiL GB" charset="0"/>
            </a:endParaRP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Approved in 2004</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However no proven benefit in the long term as </a:t>
            </a:r>
            <a:r>
              <a:rPr lang="en-IN" sz="2400" dirty="0" err="1">
                <a:solidFill>
                  <a:srgbClr val="000000"/>
                </a:solidFill>
                <a:latin typeface="Calibri" charset="0"/>
                <a:ea typeface="AR PL SungtiL GB" charset="0"/>
                <a:cs typeface="AR PL SungtiL GB" charset="0"/>
              </a:rPr>
              <a:t>monotherapy</a:t>
            </a:r>
            <a:r>
              <a:rPr lang="en-IN" sz="2400" dirty="0">
                <a:solidFill>
                  <a:srgbClr val="000000"/>
                </a:solidFill>
                <a:latin typeface="Calibri" charset="0"/>
                <a:ea typeface="AR PL SungtiL GB" charset="0"/>
                <a:cs typeface="AR PL SungtiL GB" charset="0"/>
              </a:rPr>
              <a:t>.</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Similar S/E profile as </a:t>
            </a:r>
            <a:r>
              <a:rPr lang="en-IN" sz="2400" dirty="0" err="1">
                <a:solidFill>
                  <a:srgbClr val="000000"/>
                </a:solidFill>
                <a:latin typeface="Calibri" charset="0"/>
                <a:ea typeface="AR PL SungtiL GB" charset="0"/>
                <a:cs typeface="AR PL SungtiL GB" charset="0"/>
              </a:rPr>
              <a:t>epoprostenol</a:t>
            </a:r>
            <a:endParaRPr lang="en-IN" sz="2400" dirty="0">
              <a:solidFill>
                <a:srgbClr val="000000"/>
              </a:solidFill>
              <a:latin typeface="Calibri" charset="0"/>
              <a:ea typeface="AR PL SungtiL GB" charset="0"/>
              <a:cs typeface="AR PL SungtiL GB" charset="0"/>
            </a:endParaRPr>
          </a:p>
          <a:p>
            <a:pPr marL="490538" indent="-490538"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000000"/>
              </a:solidFill>
              <a:latin typeface="Calibri" charset="0"/>
              <a:ea typeface="AR PL SungtiL GB" charset="0"/>
              <a:cs typeface="AR PL SungtiL GB" charset="0"/>
            </a:endParaRPr>
          </a:p>
          <a:p>
            <a:pPr marL="490538" indent="-490538" hangingPunct="1">
              <a:lnSpc>
                <a:spcPct val="100000"/>
              </a:lnSpc>
              <a:spcBef>
                <a:spcPts val="82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b="1" dirty="0">
                <a:solidFill>
                  <a:srgbClr val="000000"/>
                </a:solidFill>
                <a:latin typeface="Calibri" charset="0"/>
                <a:ea typeface="AR PL SungtiL GB" charset="0"/>
                <a:cs typeface="AR PL SungtiL GB" charset="0"/>
              </a:rPr>
              <a:t>4</a:t>
            </a:r>
            <a:r>
              <a:rPr lang="en-IN" sz="4100" b="1" dirty="0">
                <a:solidFill>
                  <a:srgbClr val="002060"/>
                </a:solidFill>
                <a:latin typeface="Calibri" charset="0"/>
                <a:ea typeface="AR PL SungtiL GB" charset="0"/>
                <a:cs typeface="AR PL SungtiL GB" charset="0"/>
              </a:rPr>
              <a:t>. BERAPROST:</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Oral , rapid action</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Doubtful long-term efficacy ( Benefits lasting only 3-6months)</a:t>
            </a:r>
          </a:p>
          <a:p>
            <a:pPr marL="490538" indent="-490538"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Approved in Japan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6.jpg"/>
          <p:cNvPicPr>
            <a:picLocks noGrp="1" noChangeAspect="1"/>
          </p:cNvPicPr>
          <p:nvPr>
            <p:ph idx="1"/>
          </p:nvPr>
        </p:nvPicPr>
        <p:blipFill>
          <a:blip r:embed="rId2"/>
          <a:stretch>
            <a:fillRect/>
          </a:stretch>
        </p:blipFill>
        <p:spPr>
          <a:xfrm>
            <a:off x="0" y="1357298"/>
            <a:ext cx="8786842" cy="463073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011222"/>
          </a:xfrm>
        </p:spPr>
        <p:txBody>
          <a:bodyPr/>
          <a:lstStyle/>
          <a:p>
            <a:r>
              <a:rPr lang="en-US" sz="3600" b="1" dirty="0" smtClean="0"/>
              <a:t>GRIPHON</a:t>
            </a:r>
            <a:endParaRPr lang="en-IN" sz="3600" b="1" dirty="0"/>
          </a:p>
        </p:txBody>
      </p:sp>
      <p:pic>
        <p:nvPicPr>
          <p:cNvPr id="175106" name="Picture 2"/>
          <p:cNvPicPr>
            <a:picLocks noGrp="1" noChangeAspect="1" noChangeArrowheads="1"/>
          </p:cNvPicPr>
          <p:nvPr>
            <p:ph idx="1"/>
          </p:nvPr>
        </p:nvPicPr>
        <p:blipFill>
          <a:blip r:embed="rId2"/>
          <a:srcRect/>
          <a:stretch>
            <a:fillRect/>
          </a:stretch>
        </p:blipFill>
        <p:spPr bwMode="auto">
          <a:xfrm>
            <a:off x="0" y="1428736"/>
            <a:ext cx="9144000" cy="521497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714348" y="642918"/>
            <a:ext cx="7858180" cy="548165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AD5D3101-D032-40F1-BF9D-B92E4F1EC21C}" type="slidenum">
              <a:rPr lang="en-IN"/>
              <a:pPr/>
              <a:t>29</a:t>
            </a:fld>
            <a:endParaRPr lang="en-IN"/>
          </a:p>
        </p:txBody>
      </p:sp>
      <p:sp>
        <p:nvSpPr>
          <p:cNvPr id="57345" name="Rectangle 1"/>
          <p:cNvSpPr>
            <a:spLocks noGrp="1" noChangeArrowheads="1"/>
          </p:cNvSpPr>
          <p:nvPr>
            <p:ph type="title"/>
          </p:nvPr>
        </p:nvSpPr>
        <p:spPr>
          <a:xfrm>
            <a:off x="357188" y="0"/>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dirty="0" smtClean="0"/>
              <a:t>NITRIC OXIDE PATHWAY</a:t>
            </a:r>
            <a:br>
              <a:rPr lang="en-IN" sz="4400" b="1" dirty="0" smtClean="0"/>
            </a:br>
            <a:r>
              <a:rPr lang="en-IN" sz="4400" b="1" dirty="0" smtClean="0"/>
              <a:t>A)PDE-5 </a:t>
            </a:r>
            <a:r>
              <a:rPr lang="en-IN" sz="4400" b="1" dirty="0"/>
              <a:t>inhibitors</a:t>
            </a:r>
          </a:p>
        </p:txBody>
      </p:sp>
      <p:sp>
        <p:nvSpPr>
          <p:cNvPr id="57346" name="Text Box 2"/>
          <p:cNvSpPr txBox="1">
            <a:spLocks noChangeArrowheads="1"/>
          </p:cNvSpPr>
          <p:nvPr/>
        </p:nvSpPr>
        <p:spPr bwMode="auto">
          <a:xfrm>
            <a:off x="357188" y="1000125"/>
            <a:ext cx="8229600" cy="4525963"/>
          </a:xfrm>
          <a:prstGeom prst="rect">
            <a:avLst/>
          </a:prstGeom>
          <a:noFill/>
          <a:ln w="9525" cap="flat">
            <a:noFill/>
            <a:round/>
            <a:headEnd/>
            <a:tailEnd/>
          </a:ln>
          <a:effectLst/>
        </p:spPr>
        <p:txBody>
          <a:bodyPr/>
          <a:lstStyle/>
          <a:p>
            <a:pPr marL="663575" indent="-663575" hangingPunct="1">
              <a:lnSpc>
                <a:spcPct val="100000"/>
              </a:lnSpc>
              <a:spcBef>
                <a:spcPts val="650"/>
              </a:spcBef>
              <a:buClr>
                <a:srgbClr val="002060"/>
              </a:buClr>
              <a:buFont typeface="Times New Roman" pitchFamily="16" charset="0"/>
              <a:buAutoNum type="arabicPeriod"/>
              <a:tabLst>
                <a:tab pos="914400" algn="l"/>
                <a:tab pos="1828800" algn="l"/>
                <a:tab pos="2743200" algn="l"/>
                <a:tab pos="3657600" algn="l"/>
                <a:tab pos="4572000" algn="l"/>
                <a:tab pos="5486400" algn="l"/>
                <a:tab pos="6400800" algn="l"/>
                <a:tab pos="7315200" algn="l"/>
                <a:tab pos="8229600" algn="l"/>
              </a:tabLst>
            </a:pPr>
            <a:r>
              <a:rPr lang="en-IN" sz="3200" b="1" dirty="0">
                <a:solidFill>
                  <a:srgbClr val="002060"/>
                </a:solidFill>
                <a:latin typeface="Calibri" charset="0"/>
                <a:ea typeface="AR PL SungtiL GB" charset="0"/>
                <a:cs typeface="AR PL SungtiL GB" charset="0"/>
              </a:rPr>
              <a:t>SILDENAFIL :</a:t>
            </a:r>
          </a:p>
          <a:p>
            <a:pPr marL="663575" indent="-6635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By decreasing </a:t>
            </a:r>
            <a:r>
              <a:rPr lang="en-IN" sz="2800" b="1" dirty="0" err="1">
                <a:solidFill>
                  <a:srgbClr val="000000"/>
                </a:solidFill>
                <a:latin typeface="Calibri" charset="0"/>
                <a:ea typeface="AR PL SungtiL GB" charset="0"/>
                <a:cs typeface="AR PL SungtiL GB" charset="0"/>
              </a:rPr>
              <a:t>cGMP</a:t>
            </a:r>
            <a:r>
              <a:rPr lang="en-IN" sz="2800" b="1" dirty="0">
                <a:solidFill>
                  <a:srgbClr val="000000"/>
                </a:solidFill>
                <a:latin typeface="Calibri" charset="0"/>
                <a:ea typeface="AR PL SungtiL GB" charset="0"/>
                <a:cs typeface="AR PL SungtiL GB" charset="0"/>
              </a:rPr>
              <a:t> degradation – decreased proliferation &amp; increased apoptosis of PASMCs</a:t>
            </a:r>
          </a:p>
          <a:p>
            <a:pPr marL="663575" indent="-6635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Increases RV </a:t>
            </a:r>
            <a:r>
              <a:rPr lang="en-IN" sz="2800" b="1" dirty="0" err="1" smtClean="0">
                <a:solidFill>
                  <a:srgbClr val="000000"/>
                </a:solidFill>
                <a:latin typeface="Calibri" charset="0"/>
                <a:ea typeface="AR PL SungtiL GB" charset="0"/>
                <a:cs typeface="AR PL SungtiL GB" charset="0"/>
              </a:rPr>
              <a:t>inotropy</a:t>
            </a:r>
            <a:r>
              <a:rPr lang="en-IN" sz="2400" b="1" i="1" dirty="0" smtClean="0">
                <a:solidFill>
                  <a:srgbClr val="000000"/>
                </a:solidFill>
                <a:latin typeface="Calibri" charset="0"/>
                <a:ea typeface="AR PL SungtiL GB" charset="0"/>
                <a:cs typeface="AR PL SungtiL GB" charset="0"/>
              </a:rPr>
              <a:t>)</a:t>
            </a:r>
            <a:endParaRPr lang="en-IN" sz="2800" b="1" dirty="0">
              <a:solidFill>
                <a:srgbClr val="000000"/>
              </a:solidFill>
              <a:latin typeface="Calibri" charset="0"/>
              <a:ea typeface="AR PL SungtiL GB" charset="0"/>
              <a:cs typeface="AR PL SungtiL GB" charset="0"/>
            </a:endParaRPr>
          </a:p>
          <a:p>
            <a:pPr marL="663575" indent="-663575" hangingPunct="1">
              <a:lnSpc>
                <a:spcPct val="100000"/>
              </a:lnSpc>
              <a:spcBef>
                <a:spcPts val="575"/>
              </a:spcBef>
              <a:buClr>
                <a:srgbClr val="FF000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i="1" dirty="0">
                <a:solidFill>
                  <a:srgbClr val="FF0000"/>
                </a:solidFill>
                <a:latin typeface="Calibri" charset="0"/>
                <a:ea typeface="AR PL SungtiL GB" charset="0"/>
                <a:cs typeface="AR PL SungtiL GB" charset="0"/>
              </a:rPr>
              <a:t>20 mg </a:t>
            </a:r>
            <a:r>
              <a:rPr lang="en-IN" sz="2800" b="1" i="1" dirty="0" err="1">
                <a:solidFill>
                  <a:srgbClr val="FF0000"/>
                </a:solidFill>
                <a:latin typeface="Calibri" charset="0"/>
                <a:ea typeface="AR PL SungtiL GB" charset="0"/>
                <a:cs typeface="AR PL SungtiL GB" charset="0"/>
              </a:rPr>
              <a:t>tds</a:t>
            </a:r>
            <a:r>
              <a:rPr lang="en-IN" sz="2800" b="1" i="1" dirty="0">
                <a:solidFill>
                  <a:srgbClr val="FF0000"/>
                </a:solidFill>
                <a:latin typeface="Calibri" charset="0"/>
                <a:ea typeface="AR PL SungtiL GB" charset="0"/>
                <a:cs typeface="AR PL SungtiL GB" charset="0"/>
              </a:rPr>
              <a:t> is the recommended starting dose – titrated to 80mg </a:t>
            </a:r>
            <a:r>
              <a:rPr lang="en-IN" sz="2800" b="1" i="1" dirty="0" err="1">
                <a:solidFill>
                  <a:srgbClr val="FF0000"/>
                </a:solidFill>
                <a:latin typeface="Calibri" charset="0"/>
                <a:ea typeface="AR PL SungtiL GB" charset="0"/>
                <a:cs typeface="AR PL SungtiL GB" charset="0"/>
              </a:rPr>
              <a:t>tds</a:t>
            </a:r>
            <a:r>
              <a:rPr lang="en-IN" sz="2800" b="1" i="1" dirty="0">
                <a:solidFill>
                  <a:srgbClr val="FF0000"/>
                </a:solidFill>
                <a:latin typeface="Calibri" charset="0"/>
                <a:ea typeface="AR PL SungtiL GB" charset="0"/>
                <a:cs typeface="AR PL SungtiL GB" charset="0"/>
              </a:rPr>
              <a:t> as tolerated</a:t>
            </a:r>
          </a:p>
          <a:p>
            <a:pPr marL="663575" indent="-6635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Onset ~ </a:t>
            </a:r>
            <a:r>
              <a:rPr lang="en-IN" sz="2800" b="1" dirty="0" smtClean="0">
                <a:solidFill>
                  <a:srgbClr val="000000"/>
                </a:solidFill>
                <a:latin typeface="Calibri" charset="0"/>
                <a:ea typeface="AR PL SungtiL GB" charset="0"/>
                <a:cs typeface="AR PL SungtiL GB" charset="0"/>
              </a:rPr>
              <a:t>45-60min</a:t>
            </a:r>
            <a:endParaRPr lang="en-IN" sz="2800" b="1" dirty="0">
              <a:solidFill>
                <a:srgbClr val="000000"/>
              </a:solidFill>
              <a:latin typeface="Calibri" charset="0"/>
              <a:ea typeface="AR PL SungtiL GB" charset="0"/>
              <a:cs typeface="AR PL SungtiL GB" charset="0"/>
            </a:endParaRPr>
          </a:p>
          <a:p>
            <a:pPr marL="663575" indent="-6635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b="1" dirty="0">
                <a:solidFill>
                  <a:srgbClr val="000000"/>
                </a:solidFill>
                <a:latin typeface="Calibri" charset="0"/>
                <a:ea typeface="AR PL SungtiL GB" charset="0"/>
                <a:cs typeface="AR PL SungtiL GB" charset="0"/>
              </a:rPr>
              <a:t>Approved for PAH in 2005</a:t>
            </a:r>
          </a:p>
          <a:p>
            <a:pPr marL="663575" indent="-6635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b="1" dirty="0">
                <a:solidFill>
                  <a:srgbClr val="000000"/>
                </a:solidFill>
                <a:latin typeface="Calibri" charset="0"/>
                <a:ea typeface="AR PL SungtiL GB" charset="0"/>
                <a:cs typeface="AR PL SungtiL GB" charset="0"/>
              </a:rPr>
              <a:t>Even though used off-label for paediatric PAH, FDA in 2012 recommended against their </a:t>
            </a:r>
            <a:r>
              <a:rPr lang="en-IN" sz="2400" b="1" dirty="0" smtClean="0">
                <a:solidFill>
                  <a:srgbClr val="000000"/>
                </a:solidFill>
                <a:latin typeface="Calibri" charset="0"/>
                <a:ea typeface="AR PL SungtiL GB" charset="0"/>
                <a:cs typeface="AR PL SungtiL GB" charset="0"/>
              </a:rPr>
              <a:t>use.</a:t>
            </a:r>
            <a:endParaRPr lang="en-IN" sz="2400" b="1" dirty="0">
              <a:solidFill>
                <a:srgbClr val="000000"/>
              </a:solidFill>
              <a:latin typeface="Calibri" charset="0"/>
              <a:ea typeface="AR PL SungtiL GB" charset="0"/>
              <a:cs typeface="AR PL SungtiL GB" charset="0"/>
            </a:endParaRPr>
          </a:p>
          <a:p>
            <a:pPr marL="663575" indent="-663575"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b="1" dirty="0">
                <a:solidFill>
                  <a:srgbClr val="000000"/>
                </a:solidFill>
                <a:latin typeface="Calibri" charset="0"/>
                <a:ea typeface="AR PL SungtiL GB" charset="0"/>
                <a:cs typeface="AR PL SungtiL GB" charset="0"/>
              </a:rPr>
              <a:t>Long term beneficial effects have recently been reported in the </a:t>
            </a:r>
            <a:r>
              <a:rPr lang="en-IN" sz="2400" b="1" i="1" dirty="0" smtClean="0">
                <a:solidFill>
                  <a:srgbClr val="000000"/>
                </a:solidFill>
                <a:latin typeface="Calibri" charset="0"/>
                <a:ea typeface="AR PL SungtiL GB" charset="0"/>
                <a:cs typeface="AR PL SungtiL GB" charset="0"/>
              </a:rPr>
              <a:t>SUPER-2 </a:t>
            </a:r>
            <a:r>
              <a:rPr lang="en-IN" sz="2400" b="1" i="1" dirty="0" smtClean="0">
                <a:solidFill>
                  <a:srgbClr val="000000"/>
                </a:solidFill>
                <a:latin typeface="Calibri" charset="0"/>
                <a:ea typeface="AR PL SungtiL GB" charset="0"/>
                <a:cs typeface="AR PL SungtiL GB" charset="0"/>
              </a:rPr>
              <a:t>study</a:t>
            </a:r>
            <a:endParaRPr lang="en-IN" sz="2400" b="1" i="1" baseline="30000" dirty="0">
              <a:solidFill>
                <a:srgbClr val="000000"/>
              </a:solidFill>
              <a:latin typeface="Calibri" charset="0"/>
              <a:ea typeface="AR PL SungtiL GB" charset="0"/>
              <a:cs typeface="AR PL SungtiL GB" charset="0"/>
            </a:endParaRPr>
          </a:p>
          <a:p>
            <a:pPr marL="663575" indent="-663575"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400" b="1" dirty="0">
              <a:solidFill>
                <a:srgbClr val="000000"/>
              </a:solidFill>
              <a:latin typeface="Calibri" charset="0"/>
              <a:ea typeface="AR PL SungtiL GB" charset="0"/>
              <a:cs typeface="AR PL SungtiL GB" charset="0"/>
            </a:endParaRPr>
          </a:p>
          <a:p>
            <a:pPr marL="442913" indent="-442913"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400" b="1"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83F35DEB-DF6F-4A03-9830-0AC50A2251D6}" type="slidenum">
              <a:rPr lang="en-IN"/>
              <a:pPr/>
              <a:t>3</a:t>
            </a:fld>
            <a:endParaRPr lang="en-IN"/>
          </a:p>
        </p:txBody>
      </p:sp>
      <p:sp>
        <p:nvSpPr>
          <p:cNvPr id="48129"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800" b="1" dirty="0"/>
              <a:t>TREATMENT OF </a:t>
            </a:r>
            <a:r>
              <a:rPr lang="en-IN" sz="4800" b="1" dirty="0" smtClean="0"/>
              <a:t>PH</a:t>
            </a:r>
            <a:endParaRPr lang="en-IN" sz="4800" b="1" dirty="0"/>
          </a:p>
        </p:txBody>
      </p:sp>
      <p:sp>
        <p:nvSpPr>
          <p:cNvPr id="48130"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a:lstStyle/>
          <a:p>
            <a:pPr marL="342900" indent="-342900" hangingPunct="1">
              <a:lnSpc>
                <a:spcPct val="100000"/>
              </a:lnSpc>
              <a:spcBef>
                <a:spcPts val="613"/>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US" sz="3000" dirty="0" smtClean="0">
                <a:solidFill>
                  <a:srgbClr val="000000"/>
                </a:solidFill>
                <a:latin typeface="Calibri" charset="0"/>
                <a:ea typeface="AR PL SungtiL GB" charset="0"/>
                <a:cs typeface="AR PL SungtiL GB" charset="0"/>
              </a:rPr>
              <a:t>Baseline assessment of the disease severity</a:t>
            </a:r>
          </a:p>
          <a:p>
            <a:pPr marL="342900" indent="-342900" hangingPunct="1">
              <a:lnSpc>
                <a:spcPct val="100000"/>
              </a:lnSpc>
              <a:spcBef>
                <a:spcPts val="613"/>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US" sz="3000" dirty="0" smtClean="0">
                <a:solidFill>
                  <a:srgbClr val="000000"/>
                </a:solidFill>
                <a:latin typeface="Calibri" charset="0"/>
                <a:ea typeface="AR PL SungtiL GB" charset="0"/>
                <a:cs typeface="AR PL SungtiL GB" charset="0"/>
              </a:rPr>
              <a:t>General measures and supportive care</a:t>
            </a:r>
          </a:p>
          <a:p>
            <a:pPr marL="342900" indent="-342900" hangingPunct="1">
              <a:lnSpc>
                <a:spcPct val="100000"/>
              </a:lnSpc>
              <a:spcBef>
                <a:spcPts val="613"/>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US" sz="3000" dirty="0" smtClean="0">
                <a:solidFill>
                  <a:srgbClr val="000000"/>
                </a:solidFill>
                <a:latin typeface="Calibri" charset="0"/>
                <a:ea typeface="AR PL SungtiL GB" charset="0"/>
                <a:cs typeface="AR PL SungtiL GB" charset="0"/>
              </a:rPr>
              <a:t>Primary therapy-directed at the </a:t>
            </a:r>
            <a:r>
              <a:rPr lang="en-US" sz="3000" dirty="0" err="1" smtClean="0">
                <a:solidFill>
                  <a:srgbClr val="000000"/>
                </a:solidFill>
                <a:latin typeface="Calibri" charset="0"/>
                <a:ea typeface="AR PL SungtiL GB" charset="0"/>
                <a:cs typeface="AR PL SungtiL GB" charset="0"/>
              </a:rPr>
              <a:t>the</a:t>
            </a:r>
            <a:r>
              <a:rPr lang="en-US" sz="3000" dirty="0" smtClean="0">
                <a:solidFill>
                  <a:srgbClr val="000000"/>
                </a:solidFill>
                <a:latin typeface="Calibri" charset="0"/>
                <a:ea typeface="AR PL SungtiL GB" charset="0"/>
                <a:cs typeface="AR PL SungtiL GB" charset="0"/>
              </a:rPr>
              <a:t> </a:t>
            </a:r>
            <a:r>
              <a:rPr lang="en-US" sz="3000" dirty="0" err="1" smtClean="0">
                <a:solidFill>
                  <a:srgbClr val="000000"/>
                </a:solidFill>
                <a:latin typeface="Calibri" charset="0"/>
                <a:ea typeface="AR PL SungtiL GB" charset="0"/>
                <a:cs typeface="AR PL SungtiL GB" charset="0"/>
              </a:rPr>
              <a:t>pathophysiology</a:t>
            </a:r>
            <a:endParaRPr lang="en-US" sz="3000" dirty="0" smtClean="0">
              <a:solidFill>
                <a:srgbClr val="000000"/>
              </a:solidFill>
              <a:latin typeface="Calibri" charset="0"/>
              <a:ea typeface="AR PL SungtiL GB" charset="0"/>
              <a:cs typeface="AR PL SungtiL GB" charset="0"/>
            </a:endParaRPr>
          </a:p>
          <a:p>
            <a:pPr marL="342900" indent="-342900" hangingPunct="1">
              <a:lnSpc>
                <a:spcPct val="100000"/>
              </a:lnSpc>
              <a:spcBef>
                <a:spcPts val="613"/>
              </a:spcBef>
              <a:tabLst>
                <a:tab pos="914400" algn="l"/>
                <a:tab pos="1828800" algn="l"/>
                <a:tab pos="2743200" algn="l"/>
                <a:tab pos="3657600" algn="l"/>
                <a:tab pos="4572000" algn="l"/>
                <a:tab pos="5486400" algn="l"/>
                <a:tab pos="6400800" algn="l"/>
                <a:tab pos="7315200" algn="l"/>
                <a:tab pos="8229600" algn="l"/>
                <a:tab pos="9144000" algn="l"/>
              </a:tabLst>
            </a:pPr>
            <a:r>
              <a:rPr lang="en-US" sz="3000" dirty="0" smtClean="0">
                <a:solidFill>
                  <a:srgbClr val="000000"/>
                </a:solidFill>
                <a:latin typeface="Calibri" charset="0"/>
                <a:ea typeface="AR PL SungtiL GB" charset="0"/>
                <a:cs typeface="AR PL SungtiL GB" charset="0"/>
              </a:rPr>
              <a:t> </a:t>
            </a:r>
            <a:r>
              <a:rPr lang="en-US" sz="3000" dirty="0" smtClean="0">
                <a:solidFill>
                  <a:srgbClr val="000000"/>
                </a:solidFill>
                <a:latin typeface="Calibri" charset="0"/>
                <a:ea typeface="AR PL SungtiL GB" charset="0"/>
                <a:cs typeface="AR PL SungtiL GB" charset="0"/>
              </a:rPr>
              <a:t>   </a:t>
            </a:r>
            <a:r>
              <a:rPr lang="en-US" sz="3000" dirty="0" smtClean="0">
                <a:solidFill>
                  <a:srgbClr val="000000"/>
                </a:solidFill>
                <a:latin typeface="Calibri" charset="0"/>
                <a:ea typeface="AR PL SungtiL GB" charset="0"/>
                <a:cs typeface="AR PL SungtiL GB" charset="0"/>
              </a:rPr>
              <a:t> </a:t>
            </a:r>
            <a:r>
              <a:rPr lang="en-US" sz="3000" dirty="0" smtClean="0">
                <a:solidFill>
                  <a:srgbClr val="000000"/>
                </a:solidFill>
                <a:latin typeface="Calibri" charset="0"/>
                <a:ea typeface="AR PL SungtiL GB" charset="0"/>
                <a:cs typeface="AR PL SungtiL GB" charset="0"/>
              </a:rPr>
              <a:t>of the disease</a:t>
            </a:r>
          </a:p>
          <a:p>
            <a:pPr marL="342900" indent="-342900" hangingPunct="1">
              <a:lnSpc>
                <a:spcPct val="100000"/>
              </a:lnSpc>
              <a:spcBef>
                <a:spcPts val="613"/>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US" sz="3000" dirty="0" smtClean="0">
                <a:solidFill>
                  <a:srgbClr val="000000"/>
                </a:solidFill>
                <a:latin typeface="Calibri" charset="0"/>
                <a:ea typeface="AR PL SungtiL GB" charset="0"/>
                <a:cs typeface="AR PL SungtiL GB" charset="0"/>
              </a:rPr>
              <a:t>Advanced therapy- directed at PH “per se”</a:t>
            </a:r>
            <a:endParaRPr lang="en-IN" sz="30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idx="12"/>
          </p:nvPr>
        </p:nvSpPr>
        <p:spPr/>
        <p:txBody>
          <a:bodyPr/>
          <a:lstStyle/>
          <a:p>
            <a:fld id="{5E17D426-43CB-4866-BCA0-2288335D3DF1}" type="slidenum">
              <a:rPr lang="en-IN"/>
              <a:pPr/>
              <a:t>30</a:t>
            </a:fld>
            <a:endParaRPr lang="en-IN"/>
          </a:p>
        </p:txBody>
      </p:sp>
      <p:sp>
        <p:nvSpPr>
          <p:cNvPr id="58369" name="Text Box 1"/>
          <p:cNvSpPr txBox="1">
            <a:spLocks noChangeArrowheads="1"/>
          </p:cNvSpPr>
          <p:nvPr/>
        </p:nvSpPr>
        <p:spPr bwMode="auto">
          <a:xfrm>
            <a:off x="285750" y="357188"/>
            <a:ext cx="8858250" cy="6500812"/>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b="1" dirty="0">
                <a:solidFill>
                  <a:srgbClr val="000000"/>
                </a:solidFill>
                <a:latin typeface="Calibri" charset="0"/>
                <a:ea typeface="AR PL SungtiL GB" charset="0"/>
                <a:cs typeface="AR PL SungtiL GB" charset="0"/>
              </a:rPr>
              <a:t>S/E of </a:t>
            </a:r>
            <a:r>
              <a:rPr lang="en-IN" sz="2800" b="1" dirty="0" err="1">
                <a:solidFill>
                  <a:srgbClr val="000000"/>
                </a:solidFill>
                <a:latin typeface="Calibri" charset="0"/>
                <a:ea typeface="AR PL SungtiL GB" charset="0"/>
                <a:cs typeface="AR PL SungtiL GB" charset="0"/>
              </a:rPr>
              <a:t>Sildenafil</a:t>
            </a:r>
            <a:r>
              <a:rPr lang="en-IN" sz="2800" b="1" dirty="0">
                <a:solidFill>
                  <a:srgbClr val="000000"/>
                </a:solidFill>
                <a:latin typeface="Calibri" charset="0"/>
                <a:ea typeface="AR PL SungtiL GB" charset="0"/>
                <a:cs typeface="AR PL SungtiL GB" charset="0"/>
              </a:rPr>
              <a:t> </a:t>
            </a:r>
            <a:r>
              <a:rPr lang="en-IN" sz="2800" dirty="0">
                <a:solidFill>
                  <a:srgbClr val="000000"/>
                </a:solidFill>
                <a:latin typeface="Calibri" charset="0"/>
                <a:ea typeface="AR PL SungtiL GB" charset="0"/>
                <a:cs typeface="AR PL SungtiL GB" charset="0"/>
              </a:rPr>
              <a:t>–</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Headache, flushing, visual blurring, </a:t>
            </a:r>
            <a:r>
              <a:rPr lang="en-IN" sz="2800" dirty="0" err="1">
                <a:solidFill>
                  <a:srgbClr val="0070C0"/>
                </a:solidFill>
                <a:latin typeface="Calibri" charset="0"/>
                <a:ea typeface="AR PL SungtiL GB" charset="0"/>
                <a:cs typeface="AR PL SungtiL GB" charset="0"/>
              </a:rPr>
              <a:t>cyanopsia</a:t>
            </a:r>
            <a:r>
              <a:rPr lang="en-IN" sz="2800" dirty="0">
                <a:solidFill>
                  <a:srgbClr val="0070C0"/>
                </a:solidFill>
                <a:latin typeface="Calibri" charset="0"/>
                <a:ea typeface="AR PL SungtiL GB" charset="0"/>
                <a:cs typeface="AR PL SungtiL GB" charset="0"/>
              </a:rPr>
              <a:t>, </a:t>
            </a:r>
            <a:r>
              <a:rPr lang="en-IN" sz="2800" dirty="0">
                <a:solidFill>
                  <a:srgbClr val="000000"/>
                </a:solidFill>
                <a:latin typeface="Calibri" charset="0"/>
                <a:ea typeface="AR PL SungtiL GB" charset="0"/>
                <a:cs typeface="AR PL SungtiL GB" charset="0"/>
              </a:rPr>
              <a:t>hypotension, </a:t>
            </a:r>
            <a:r>
              <a:rPr lang="en-IN" sz="2800" dirty="0">
                <a:solidFill>
                  <a:srgbClr val="0070C0"/>
                </a:solidFill>
                <a:latin typeface="Calibri" charset="0"/>
                <a:ea typeface="AR PL SungtiL GB" charset="0"/>
                <a:cs typeface="AR PL SungtiL GB" charset="0"/>
              </a:rPr>
              <a:t>MI,</a:t>
            </a:r>
            <a:r>
              <a:rPr lang="en-IN" sz="2800" dirty="0">
                <a:solidFill>
                  <a:srgbClr val="000000"/>
                </a:solidFill>
                <a:latin typeface="Calibri" charset="0"/>
                <a:ea typeface="AR PL SungtiL GB" charset="0"/>
                <a:cs typeface="AR PL SungtiL GB" charset="0"/>
              </a:rPr>
              <a:t> </a:t>
            </a:r>
            <a:r>
              <a:rPr lang="en-IN" sz="2800" dirty="0">
                <a:solidFill>
                  <a:srgbClr val="0070C0"/>
                </a:solidFill>
                <a:latin typeface="Calibri" charset="0"/>
                <a:ea typeface="AR PL SungtiL GB" charset="0"/>
                <a:cs typeface="AR PL SungtiL GB" charset="0"/>
              </a:rPr>
              <a:t>optic neuropathy</a:t>
            </a:r>
            <a:r>
              <a:rPr lang="en-IN" sz="2800" dirty="0">
                <a:solidFill>
                  <a:srgbClr val="000000"/>
                </a:solidFill>
                <a:latin typeface="Calibri" charset="0"/>
                <a:ea typeface="AR PL SungtiL GB" charset="0"/>
                <a:cs typeface="AR PL SungtiL GB" charset="0"/>
              </a:rPr>
              <a:t>, </a:t>
            </a:r>
            <a:r>
              <a:rPr lang="en-IN" sz="2800" dirty="0">
                <a:solidFill>
                  <a:srgbClr val="0070C0"/>
                </a:solidFill>
                <a:latin typeface="Calibri" charset="0"/>
                <a:ea typeface="AR PL SungtiL GB" charset="0"/>
                <a:cs typeface="AR PL SungtiL GB" charset="0"/>
              </a:rPr>
              <a:t>hearing loss, </a:t>
            </a:r>
            <a:r>
              <a:rPr lang="en-IN" sz="2800" dirty="0" err="1">
                <a:solidFill>
                  <a:srgbClr val="000000"/>
                </a:solidFill>
                <a:latin typeface="Calibri" charset="0"/>
                <a:ea typeface="AR PL SungtiL GB" charset="0"/>
                <a:cs typeface="AR PL SungtiL GB" charset="0"/>
              </a:rPr>
              <a:t>priapism</a:t>
            </a:r>
            <a:r>
              <a:rPr lang="en-IN" sz="2800" dirty="0">
                <a:solidFill>
                  <a:srgbClr val="000000"/>
                </a:solidFill>
                <a:latin typeface="Calibri" charset="0"/>
                <a:ea typeface="AR PL SungtiL GB" charset="0"/>
                <a:cs typeface="AR PL SungtiL GB" charset="0"/>
              </a:rPr>
              <a:t>, increased IOP, nasal congestion.</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 Caution while usage with ART</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C/I in CLD, CKD, nitrate usage, retinal degenerative disorders, recent CVA/MI</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Has been studied and validated for combination therapy with </a:t>
            </a:r>
            <a:r>
              <a:rPr lang="en-IN" sz="2800" dirty="0" err="1">
                <a:solidFill>
                  <a:srgbClr val="000000"/>
                </a:solidFill>
                <a:latin typeface="Calibri" charset="0"/>
                <a:ea typeface="AR PL SungtiL GB" charset="0"/>
                <a:cs typeface="AR PL SungtiL GB" charset="0"/>
              </a:rPr>
              <a:t>Bosentan</a:t>
            </a:r>
            <a:r>
              <a:rPr lang="en-IN" sz="2800" dirty="0">
                <a:solidFill>
                  <a:srgbClr val="000000"/>
                </a:solidFill>
                <a:latin typeface="Calibri" charset="0"/>
                <a:ea typeface="AR PL SungtiL GB" charset="0"/>
                <a:cs typeface="AR PL SungtiL GB" charset="0"/>
              </a:rPr>
              <a:t> and </a:t>
            </a:r>
            <a:r>
              <a:rPr lang="en-IN" sz="2800" dirty="0" err="1">
                <a:solidFill>
                  <a:srgbClr val="000000"/>
                </a:solidFill>
                <a:latin typeface="Calibri" charset="0"/>
                <a:ea typeface="AR PL SungtiL GB" charset="0"/>
                <a:cs typeface="AR PL SungtiL GB" charset="0"/>
              </a:rPr>
              <a:t>epoprostenol</a:t>
            </a:r>
            <a:r>
              <a:rPr lang="en-IN" sz="2800" dirty="0">
                <a:solidFill>
                  <a:srgbClr val="000000"/>
                </a:solidFill>
                <a:latin typeface="Calibri" charset="0"/>
                <a:ea typeface="AR PL SungtiL GB" charset="0"/>
                <a:cs typeface="AR PL SungtiL GB" charset="0"/>
              </a:rPr>
              <a:t> .</a:t>
            </a:r>
          </a:p>
          <a:p>
            <a:pPr marL="342900" indent="-342900" hangingPunct="1">
              <a:lnSpc>
                <a:spcPct val="100000"/>
              </a:lnSpc>
              <a:spcBef>
                <a:spcPts val="488"/>
              </a:spcBef>
              <a:buClr>
                <a:srgbClr val="C00000"/>
              </a:buClr>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400" b="1" dirty="0" smtClean="0">
                <a:solidFill>
                  <a:srgbClr val="C00000"/>
                </a:solidFill>
                <a:latin typeface="Calibri" charset="0"/>
                <a:ea typeface="AR PL SungtiL GB" charset="0"/>
                <a:cs typeface="AR PL SungtiL GB" charset="0"/>
              </a:rPr>
              <a:t>Preferable </a:t>
            </a:r>
            <a:r>
              <a:rPr lang="en-IN" sz="2400" b="1" dirty="0">
                <a:solidFill>
                  <a:srgbClr val="C00000"/>
                </a:solidFill>
                <a:latin typeface="Calibri" charset="0"/>
                <a:ea typeface="AR PL SungtiL GB" charset="0"/>
                <a:cs typeface="AR PL SungtiL GB" charset="0"/>
              </a:rPr>
              <a:t>1</a:t>
            </a:r>
            <a:r>
              <a:rPr lang="en-IN" sz="2400" b="1" baseline="30000" dirty="0">
                <a:solidFill>
                  <a:srgbClr val="C00000"/>
                </a:solidFill>
                <a:latin typeface="Calibri" charset="0"/>
                <a:ea typeface="AR PL SungtiL GB" charset="0"/>
                <a:cs typeface="AR PL SungtiL GB" charset="0"/>
              </a:rPr>
              <a:t>st</a:t>
            </a:r>
            <a:r>
              <a:rPr lang="en-IN" sz="2400" b="1" dirty="0">
                <a:solidFill>
                  <a:srgbClr val="C00000"/>
                </a:solidFill>
                <a:latin typeface="Calibri" charset="0"/>
                <a:ea typeface="AR PL SungtiL GB" charset="0"/>
                <a:cs typeface="AR PL SungtiL GB" charset="0"/>
              </a:rPr>
              <a:t> drug to start for WHO I &amp;II in Indian patients.</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b="1"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28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4E614F69-5640-47DA-9DA2-76B687018988}" type="slidenum">
              <a:rPr lang="en-IN"/>
              <a:pPr/>
              <a:t>31</a:t>
            </a:fld>
            <a:endParaRPr lang="en-IN"/>
          </a:p>
        </p:txBody>
      </p:sp>
      <p:sp>
        <p:nvSpPr>
          <p:cNvPr id="59393" name="Text Box 1"/>
          <p:cNvSpPr txBox="1">
            <a:spLocks noChangeArrowheads="1"/>
          </p:cNvSpPr>
          <p:nvPr/>
        </p:nvSpPr>
        <p:spPr bwMode="auto">
          <a:xfrm>
            <a:off x="0" y="357188"/>
            <a:ext cx="9144000" cy="5786437"/>
          </a:xfrm>
          <a:prstGeom prst="rect">
            <a:avLst/>
          </a:prstGeom>
          <a:noFill/>
          <a:ln w="9525" cap="flat">
            <a:noFill/>
            <a:round/>
            <a:headEnd/>
            <a:tailEnd/>
          </a:ln>
          <a:effectLst/>
        </p:spPr>
        <p:txBody>
          <a:bodyPr/>
          <a:lstStyle/>
          <a:p>
            <a:pPr marL="342900" indent="-342900" hangingPunct="1">
              <a:lnSpc>
                <a:spcPct val="10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b="1" dirty="0">
                <a:solidFill>
                  <a:srgbClr val="002060"/>
                </a:solidFill>
                <a:latin typeface="Calibri" charset="0"/>
                <a:ea typeface="AR PL SungtiL GB" charset="0"/>
                <a:cs typeface="AR PL SungtiL GB" charset="0"/>
              </a:rPr>
              <a:t>2. TADALAFIL </a:t>
            </a:r>
            <a:r>
              <a:rPr lang="en-IN" sz="3200" dirty="0">
                <a:solidFill>
                  <a:srgbClr val="000000"/>
                </a:solidFill>
                <a:latin typeface="Calibri" charset="0"/>
                <a:ea typeface="AR PL SungtiL GB" charset="0"/>
                <a:cs typeface="AR PL SungtiL GB" charset="0"/>
              </a:rPr>
              <a:t>:</a:t>
            </a: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i="1" dirty="0">
                <a:solidFill>
                  <a:srgbClr val="000000"/>
                </a:solidFill>
                <a:latin typeface="Calibri" charset="0"/>
                <a:ea typeface="AR PL SungtiL GB" charset="0"/>
                <a:cs typeface="AR PL SungtiL GB" charset="0"/>
              </a:rPr>
              <a:t>PHIRST</a:t>
            </a:r>
            <a:r>
              <a:rPr lang="en-IN" sz="3200" dirty="0">
                <a:solidFill>
                  <a:srgbClr val="000000"/>
                </a:solidFill>
                <a:latin typeface="Calibri" charset="0"/>
                <a:ea typeface="AR PL SungtiL GB" charset="0"/>
                <a:cs typeface="AR PL SungtiL GB" charset="0"/>
              </a:rPr>
              <a:t> study in IPAH – similar to </a:t>
            </a:r>
            <a:r>
              <a:rPr lang="en-IN" sz="3200" dirty="0" err="1">
                <a:solidFill>
                  <a:srgbClr val="000000"/>
                </a:solidFill>
                <a:latin typeface="Calibri" charset="0"/>
                <a:ea typeface="AR PL SungtiL GB" charset="0"/>
                <a:cs typeface="AR PL SungtiL GB" charset="0"/>
              </a:rPr>
              <a:t>Sildenafil</a:t>
            </a: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Recent </a:t>
            </a:r>
            <a:r>
              <a:rPr lang="en-IN" sz="3200" i="1" dirty="0">
                <a:solidFill>
                  <a:srgbClr val="000000"/>
                </a:solidFill>
                <a:latin typeface="Calibri" charset="0"/>
                <a:ea typeface="AR PL SungtiL GB" charset="0"/>
                <a:cs typeface="AR PL SungtiL GB" charset="0"/>
              </a:rPr>
              <a:t>PHIRST-2</a:t>
            </a:r>
            <a:r>
              <a:rPr lang="en-IN" sz="3200" dirty="0">
                <a:solidFill>
                  <a:srgbClr val="000000"/>
                </a:solidFill>
                <a:latin typeface="Calibri" charset="0"/>
                <a:ea typeface="AR PL SungtiL GB" charset="0"/>
                <a:cs typeface="AR PL SungtiL GB" charset="0"/>
              </a:rPr>
              <a:t> shows good long term </a:t>
            </a:r>
            <a:r>
              <a:rPr lang="en-IN" sz="3200" dirty="0" smtClean="0">
                <a:solidFill>
                  <a:srgbClr val="000000"/>
                </a:solidFill>
                <a:latin typeface="Calibri" charset="0"/>
                <a:ea typeface="AR PL SungtiL GB" charset="0"/>
                <a:cs typeface="AR PL SungtiL GB" charset="0"/>
              </a:rPr>
              <a:t>results</a:t>
            </a:r>
            <a:endParaRPr lang="en-IN" sz="3200" baseline="300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40mg </a:t>
            </a:r>
            <a:r>
              <a:rPr lang="en-IN" sz="3200" dirty="0" err="1">
                <a:solidFill>
                  <a:srgbClr val="000000"/>
                </a:solidFill>
                <a:latin typeface="Calibri" charset="0"/>
                <a:ea typeface="AR PL SungtiL GB" charset="0"/>
                <a:cs typeface="AR PL SungtiL GB" charset="0"/>
              </a:rPr>
              <a:t>od</a:t>
            </a:r>
            <a:r>
              <a:rPr lang="en-IN" sz="3200" dirty="0">
                <a:solidFill>
                  <a:srgbClr val="000000"/>
                </a:solidFill>
                <a:latin typeface="Calibri" charset="0"/>
                <a:ea typeface="AR PL SungtiL GB" charset="0"/>
                <a:cs typeface="AR PL SungtiL GB" charset="0"/>
              </a:rPr>
              <a:t> dose</a:t>
            </a: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FDA approved in 2009</a:t>
            </a: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b="1" dirty="0">
                <a:solidFill>
                  <a:srgbClr val="002060"/>
                </a:solidFill>
                <a:latin typeface="Calibri" charset="0"/>
                <a:ea typeface="AR PL SungtiL GB" charset="0"/>
                <a:cs typeface="AR PL SungtiL GB" charset="0"/>
              </a:rPr>
              <a:t>3. VARDENAFIL:</a:t>
            </a: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5mg </a:t>
            </a:r>
            <a:r>
              <a:rPr lang="en-IN" sz="3200" dirty="0" err="1">
                <a:solidFill>
                  <a:srgbClr val="000000"/>
                </a:solidFill>
                <a:latin typeface="Calibri" charset="0"/>
                <a:ea typeface="AR PL SungtiL GB" charset="0"/>
                <a:cs typeface="AR PL SungtiL GB" charset="0"/>
              </a:rPr>
              <a:t>bd</a:t>
            </a: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Has additional antioxidant effects</a:t>
            </a: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7826"/>
            <a:ext cx="8228013" cy="1000132"/>
          </a:xfrm>
        </p:spPr>
        <p:txBody>
          <a:bodyPr/>
          <a:lstStyle/>
          <a:p>
            <a:r>
              <a:rPr lang="en-US" b="1" dirty="0" smtClean="0"/>
              <a:t>Only PAH specific drug for CTEPH</a:t>
            </a:r>
            <a:endParaRPr lang="en-IN" b="1" dirty="0"/>
          </a:p>
        </p:txBody>
      </p:sp>
      <p:pic>
        <p:nvPicPr>
          <p:cNvPr id="4" name="Content Placeholder 3" descr="7.jpg"/>
          <p:cNvPicPr>
            <a:picLocks noGrp="1" noChangeAspect="1"/>
          </p:cNvPicPr>
          <p:nvPr>
            <p:ph idx="1"/>
          </p:nvPr>
        </p:nvPicPr>
        <p:blipFill>
          <a:blip r:embed="rId2"/>
          <a:stretch>
            <a:fillRect/>
          </a:stretch>
        </p:blipFill>
        <p:spPr>
          <a:xfrm>
            <a:off x="0" y="1214422"/>
            <a:ext cx="9001156" cy="428628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CHEST -1 trial</a:t>
            </a:r>
            <a:endParaRPr lang="en-IN" sz="2800" b="1" dirty="0"/>
          </a:p>
        </p:txBody>
      </p:sp>
      <p:sp>
        <p:nvSpPr>
          <p:cNvPr id="3" name="Content Placeholder 2"/>
          <p:cNvSpPr>
            <a:spLocks noGrp="1"/>
          </p:cNvSpPr>
          <p:nvPr>
            <p:ph idx="1"/>
          </p:nvPr>
        </p:nvSpPr>
        <p:spPr>
          <a:xfrm>
            <a:off x="457200" y="1214423"/>
            <a:ext cx="8228013" cy="4572032"/>
          </a:xfrm>
        </p:spPr>
        <p:txBody>
          <a:bodyPr/>
          <a:lstStyle/>
          <a:p>
            <a:r>
              <a:rPr lang="en-IN" sz="1600" dirty="0" smtClean="0"/>
              <a:t>      multicenter</a:t>
            </a:r>
            <a:r>
              <a:rPr lang="en-IN" sz="1600" dirty="0" smtClean="0"/>
              <a:t>, randomized, double blind, placebo controlled study </a:t>
            </a:r>
            <a:r>
              <a:rPr lang="en-IN" sz="1600" dirty="0" smtClean="0"/>
              <a:t>. </a:t>
            </a:r>
          </a:p>
          <a:p>
            <a:endParaRPr lang="en-IN" sz="1600" dirty="0" smtClean="0"/>
          </a:p>
          <a:p>
            <a:r>
              <a:rPr lang="en-IN" sz="1600" dirty="0" smtClean="0"/>
              <a:t>261 </a:t>
            </a:r>
            <a:r>
              <a:rPr lang="en-IN" sz="1600" dirty="0" smtClean="0"/>
              <a:t>patients with inoperable chronic </a:t>
            </a:r>
            <a:r>
              <a:rPr lang="en-IN" sz="1600" dirty="0" err="1" smtClean="0"/>
              <a:t>thromboembolic</a:t>
            </a:r>
            <a:r>
              <a:rPr lang="en-IN" sz="1600" dirty="0" smtClean="0"/>
              <a:t> pulmonary hypertension or persistent or recurrent pulmonary hypertension after pulmonary </a:t>
            </a:r>
            <a:r>
              <a:rPr lang="en-IN" sz="1600" dirty="0" err="1" smtClean="0"/>
              <a:t>endarterectomy</a:t>
            </a:r>
            <a:r>
              <a:rPr lang="en-IN" sz="1600" dirty="0" smtClean="0"/>
              <a:t> were randomly assigned to receive either placebo or </a:t>
            </a:r>
            <a:r>
              <a:rPr lang="en-IN" sz="1600" dirty="0" err="1" smtClean="0"/>
              <a:t>riociguat</a:t>
            </a:r>
            <a:r>
              <a:rPr lang="en-IN" sz="1600" dirty="0" smtClean="0"/>
              <a:t>.</a:t>
            </a:r>
            <a:endParaRPr lang="en-US" sz="1600" dirty="0" smtClean="0"/>
          </a:p>
          <a:p>
            <a:endParaRPr lang="en-IN" sz="1600" dirty="0" smtClean="0"/>
          </a:p>
          <a:p>
            <a:r>
              <a:rPr lang="en-IN" sz="2000" b="1" dirty="0" smtClean="0"/>
              <a:t>6</a:t>
            </a:r>
            <a:r>
              <a:rPr lang="en-IN" sz="2000" b="1" dirty="0" smtClean="0"/>
              <a:t> </a:t>
            </a:r>
            <a:r>
              <a:rPr lang="en-IN" sz="2000" b="1" dirty="0" smtClean="0"/>
              <a:t>minute walk distance increased by a mean of 39 m in the </a:t>
            </a:r>
            <a:r>
              <a:rPr lang="en-IN" sz="2000" b="1" dirty="0" err="1" smtClean="0"/>
              <a:t>riociguat</a:t>
            </a:r>
            <a:r>
              <a:rPr lang="en-IN" sz="2000" b="1" dirty="0" smtClean="0"/>
              <a:t> group as compared to a mean decrease of 6 m in the placebo group</a:t>
            </a:r>
            <a:r>
              <a:rPr lang="en-IN" sz="2000" b="1" dirty="0" smtClean="0"/>
              <a:t>.</a:t>
            </a:r>
          </a:p>
          <a:p>
            <a:r>
              <a:rPr lang="en-IN" sz="2400" b="1" dirty="0" smtClean="0"/>
              <a:t> </a:t>
            </a:r>
            <a:r>
              <a:rPr lang="en-IN" sz="2400" b="1" dirty="0" smtClean="0"/>
              <a:t>Pulmonary vascular resistance decreased by 226 dyn·sec·cm</a:t>
            </a:r>
            <a:r>
              <a:rPr lang="en-IN" sz="2400" b="1" baseline="30000" dirty="0" smtClean="0"/>
              <a:t>–5 </a:t>
            </a:r>
            <a:r>
              <a:rPr lang="en-IN" sz="2400" b="1" dirty="0" smtClean="0"/>
              <a:t>in the </a:t>
            </a:r>
            <a:r>
              <a:rPr lang="en-IN" sz="2400" b="1" dirty="0" err="1" smtClean="0"/>
              <a:t>riociguat</a:t>
            </a:r>
            <a:r>
              <a:rPr lang="en-IN" sz="2400" b="1" dirty="0" smtClean="0"/>
              <a:t> group while it increased by 23 dyn·sec·cm</a:t>
            </a:r>
            <a:r>
              <a:rPr lang="en-IN" sz="2400" b="1" baseline="30000" dirty="0" smtClean="0"/>
              <a:t>–5</a:t>
            </a:r>
            <a:r>
              <a:rPr lang="en-IN" sz="2400" b="1" dirty="0" smtClean="0"/>
              <a:t> in the placebo group. </a:t>
            </a:r>
            <a:endParaRPr lang="en-IN" sz="2400" b="1" dirty="0" smtClean="0"/>
          </a:p>
          <a:p>
            <a:r>
              <a:rPr lang="en-IN" sz="2400" b="1" dirty="0" smtClean="0"/>
              <a:t>Significant </a:t>
            </a:r>
            <a:r>
              <a:rPr lang="en-IN" sz="2400" b="1" dirty="0" smtClean="0"/>
              <a:t>improvements were noted in NT-</a:t>
            </a:r>
            <a:r>
              <a:rPr lang="en-IN" sz="2400" b="1" dirty="0" err="1" smtClean="0"/>
              <a:t>proBNP</a:t>
            </a:r>
            <a:r>
              <a:rPr lang="en-IN" sz="2400" b="1" dirty="0" smtClean="0"/>
              <a:t> level and WHO functional class. Serious adverse events were similar in both groups</a:t>
            </a:r>
          </a:p>
          <a:p>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POSITIVE TRIALS</a:t>
            </a:r>
            <a:endParaRPr lang="en-IN" sz="2400" b="1" dirty="0"/>
          </a:p>
        </p:txBody>
      </p:sp>
      <p:sp>
        <p:nvSpPr>
          <p:cNvPr id="3" name="Content Placeholder 2"/>
          <p:cNvSpPr>
            <a:spLocks noGrp="1"/>
          </p:cNvSpPr>
          <p:nvPr>
            <p:ph idx="1"/>
          </p:nvPr>
        </p:nvSpPr>
        <p:spPr/>
        <p:txBody>
          <a:bodyPr/>
          <a:lstStyle/>
          <a:p>
            <a:r>
              <a:rPr lang="en-US" b="1" dirty="0" smtClean="0"/>
              <a:t>CHEST -2 TRIAL </a:t>
            </a:r>
            <a:r>
              <a:rPr lang="en-US" dirty="0" smtClean="0"/>
              <a:t>–long term benefits of </a:t>
            </a:r>
            <a:r>
              <a:rPr lang="en-US" dirty="0" err="1" smtClean="0"/>
              <a:t>Riociguat</a:t>
            </a:r>
            <a:r>
              <a:rPr lang="en-US" dirty="0" smtClean="0"/>
              <a:t> in CTEPH </a:t>
            </a:r>
          </a:p>
          <a:p>
            <a:endParaRPr lang="en-US" dirty="0" smtClean="0"/>
          </a:p>
          <a:p>
            <a:r>
              <a:rPr lang="en-US" b="1" dirty="0" smtClean="0"/>
              <a:t>RIVER study </a:t>
            </a:r>
            <a:r>
              <a:rPr lang="en-US" dirty="0" smtClean="0"/>
              <a:t>– RV size &amp; Function improvement in CTEPH with </a:t>
            </a:r>
            <a:r>
              <a:rPr lang="en-US" dirty="0" err="1" smtClean="0"/>
              <a:t>Riociguat</a:t>
            </a:r>
            <a:r>
              <a:rPr lang="en-US" dirty="0" smtClean="0"/>
              <a:t> </a:t>
            </a:r>
          </a:p>
          <a:p>
            <a:endParaRPr lang="en-US" dirty="0" smtClean="0"/>
          </a:p>
          <a:p>
            <a:r>
              <a:rPr lang="en-IN" dirty="0" err="1" smtClean="0"/>
              <a:t>EXPosurE</a:t>
            </a:r>
            <a:r>
              <a:rPr lang="en-IN" dirty="0" smtClean="0"/>
              <a:t> Registry </a:t>
            </a:r>
            <a:r>
              <a:rPr lang="en-IN" dirty="0" err="1" smtClean="0"/>
              <a:t>RiociguaT</a:t>
            </a:r>
            <a:r>
              <a:rPr lang="en-IN" dirty="0" smtClean="0"/>
              <a:t> in patients with pulmonary hypertension </a:t>
            </a:r>
            <a:r>
              <a:rPr lang="en-IN" b="1" dirty="0" smtClean="0"/>
              <a:t>(EXPERT) </a:t>
            </a:r>
            <a:r>
              <a:rPr lang="en-IN" dirty="0" smtClean="0"/>
              <a:t>study</a:t>
            </a:r>
            <a:endParaRPr lang="en-US" dirty="0" smtClean="0"/>
          </a:p>
          <a:p>
            <a:endParaRPr lang="en-US" dirty="0" smtClean="0"/>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NEGATIVE TRIALS (Group 2)</a:t>
            </a:r>
            <a:endParaRPr lang="en-IN" sz="3200" b="1" dirty="0"/>
          </a:p>
        </p:txBody>
      </p:sp>
      <p:sp>
        <p:nvSpPr>
          <p:cNvPr id="3" name="Content Placeholder 2"/>
          <p:cNvSpPr>
            <a:spLocks noGrp="1"/>
          </p:cNvSpPr>
          <p:nvPr>
            <p:ph idx="1"/>
          </p:nvPr>
        </p:nvSpPr>
        <p:spPr/>
        <p:txBody>
          <a:bodyPr/>
          <a:lstStyle/>
          <a:p>
            <a:r>
              <a:rPr lang="en-IN" dirty="0" smtClean="0"/>
              <a:t>SOCRATES REDUCED(</a:t>
            </a:r>
            <a:r>
              <a:rPr lang="en-IN" dirty="0" err="1" smtClean="0"/>
              <a:t>Vericiguat</a:t>
            </a:r>
            <a:r>
              <a:rPr lang="en-IN" dirty="0" smtClean="0"/>
              <a:t>)</a:t>
            </a:r>
          </a:p>
          <a:p>
            <a:endParaRPr lang="en-IN" dirty="0" smtClean="0"/>
          </a:p>
          <a:p>
            <a:r>
              <a:rPr lang="en-IN" dirty="0" smtClean="0"/>
              <a:t> SOCRATES PRESERVED (</a:t>
            </a:r>
            <a:r>
              <a:rPr lang="en-IN" dirty="0" err="1" smtClean="0"/>
              <a:t>Vericiguat</a:t>
            </a:r>
            <a:r>
              <a:rPr lang="en-IN" dirty="0" smtClean="0"/>
              <a:t>)</a:t>
            </a:r>
          </a:p>
          <a:p>
            <a:endParaRPr lang="en-US" dirty="0" smtClean="0"/>
          </a:p>
          <a:p>
            <a:r>
              <a:rPr lang="en-US" dirty="0" smtClean="0"/>
              <a:t>DYNAMIC /DILATE 1/LEPHT(</a:t>
            </a:r>
            <a:r>
              <a:rPr lang="en-US" dirty="0" err="1" smtClean="0"/>
              <a:t>Riociguat</a:t>
            </a:r>
            <a:r>
              <a:rPr lang="en-US" dirty="0" smtClean="0"/>
              <a:t>)</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0488A314-4AEE-4659-B222-1D2860A6520F}" type="slidenum">
              <a:rPr lang="en-IN"/>
              <a:pPr/>
              <a:t>36</a:t>
            </a:fld>
            <a:endParaRPr lang="en-IN"/>
          </a:p>
        </p:txBody>
      </p:sp>
      <p:sp>
        <p:nvSpPr>
          <p:cNvPr id="60417" name="Rectangle 1"/>
          <p:cNvSpPr>
            <a:spLocks noGrp="1" noChangeArrowheads="1"/>
          </p:cNvSpPr>
          <p:nvPr>
            <p:ph type="title"/>
          </p:nvPr>
        </p:nvSpPr>
        <p:spPr>
          <a:xfrm>
            <a:off x="500063" y="0"/>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Endothelin antagonists</a:t>
            </a:r>
          </a:p>
        </p:txBody>
      </p:sp>
      <p:sp>
        <p:nvSpPr>
          <p:cNvPr id="60418" name="Text Box 2"/>
          <p:cNvSpPr txBox="1">
            <a:spLocks noChangeArrowheads="1"/>
          </p:cNvSpPr>
          <p:nvPr/>
        </p:nvSpPr>
        <p:spPr bwMode="auto">
          <a:xfrm>
            <a:off x="0" y="928688"/>
            <a:ext cx="9144000" cy="4786312"/>
          </a:xfrm>
          <a:prstGeom prst="rect">
            <a:avLst/>
          </a:prstGeom>
          <a:noFill/>
          <a:ln w="9525" cap="flat">
            <a:noFill/>
            <a:round/>
            <a:headEnd/>
            <a:tailEnd/>
          </a:ln>
          <a:effectLst/>
        </p:spPr>
        <p:txBody>
          <a:bodyPr/>
          <a:lstStyle/>
          <a:p>
            <a:pPr marL="342900" indent="-342900" hangingPunct="1">
              <a:lnSpc>
                <a:spcPct val="100000"/>
              </a:lnSpc>
              <a:spcBef>
                <a:spcPts val="725"/>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3600" b="1" dirty="0">
                <a:solidFill>
                  <a:srgbClr val="002060"/>
                </a:solidFill>
                <a:latin typeface="Calibri" charset="0"/>
                <a:ea typeface="AR PL SungtiL GB" charset="0"/>
                <a:cs typeface="AR PL SungtiL GB" charset="0"/>
              </a:rPr>
              <a:t>1. BOSENTAN:</a:t>
            </a:r>
          </a:p>
          <a:p>
            <a:pPr marL="342900" indent="-342900"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err="1">
                <a:solidFill>
                  <a:srgbClr val="000000"/>
                </a:solidFill>
                <a:latin typeface="Calibri" charset="0"/>
                <a:ea typeface="AR PL SungtiL GB" charset="0"/>
                <a:cs typeface="AR PL SungtiL GB" charset="0"/>
              </a:rPr>
              <a:t>Nonselective</a:t>
            </a:r>
            <a:r>
              <a:rPr lang="en-IN" sz="2800" dirty="0">
                <a:solidFill>
                  <a:srgbClr val="000000"/>
                </a:solidFill>
                <a:latin typeface="Calibri" charset="0"/>
                <a:ea typeface="AR PL SungtiL GB" charset="0"/>
                <a:cs typeface="AR PL SungtiL GB" charset="0"/>
              </a:rPr>
              <a:t>(ET</a:t>
            </a:r>
            <a:r>
              <a:rPr lang="en-IN" sz="2800" baseline="-25000" dirty="0">
                <a:solidFill>
                  <a:srgbClr val="000000"/>
                </a:solidFill>
                <a:latin typeface="Calibri" charset="0"/>
                <a:ea typeface="AR PL SungtiL GB" charset="0"/>
                <a:cs typeface="AR PL SungtiL GB" charset="0"/>
              </a:rPr>
              <a:t>A</a:t>
            </a:r>
            <a:r>
              <a:rPr lang="en-IN" sz="2800" dirty="0">
                <a:solidFill>
                  <a:srgbClr val="000000"/>
                </a:solidFill>
                <a:latin typeface="Calibri" charset="0"/>
                <a:ea typeface="AR PL SungtiL GB" charset="0"/>
                <a:cs typeface="AR PL SungtiL GB" charset="0"/>
              </a:rPr>
              <a:t>+ET</a:t>
            </a:r>
            <a:r>
              <a:rPr lang="en-IN" sz="2800" baseline="-25000" dirty="0">
                <a:solidFill>
                  <a:srgbClr val="000000"/>
                </a:solidFill>
                <a:latin typeface="Calibri" charset="0"/>
                <a:ea typeface="AR PL SungtiL GB" charset="0"/>
                <a:cs typeface="AR PL SungtiL GB" charset="0"/>
              </a:rPr>
              <a:t>B</a:t>
            </a:r>
            <a:r>
              <a:rPr lang="en-IN" sz="2800" dirty="0">
                <a:solidFill>
                  <a:srgbClr val="000000"/>
                </a:solidFill>
                <a:latin typeface="Calibri" charset="0"/>
                <a:ea typeface="AR PL SungtiL GB" charset="0"/>
                <a:cs typeface="AR PL SungtiL GB" charset="0"/>
              </a:rPr>
              <a:t> )ET1-R blocker:</a:t>
            </a:r>
            <a:r>
              <a:rPr lang="en-IN" sz="2800" dirty="0">
                <a:solidFill>
                  <a:srgbClr val="C00000"/>
                </a:solidFill>
                <a:latin typeface="Calibri" charset="0"/>
                <a:ea typeface="AR PL SungtiL GB" charset="0"/>
                <a:cs typeface="AR PL SungtiL GB" charset="0"/>
              </a:rPr>
              <a:t>62.5mg to 125mg </a:t>
            </a:r>
            <a:r>
              <a:rPr lang="en-IN" sz="2800" dirty="0" err="1">
                <a:solidFill>
                  <a:srgbClr val="C00000"/>
                </a:solidFill>
                <a:latin typeface="Calibri" charset="0"/>
                <a:ea typeface="AR PL SungtiL GB" charset="0"/>
                <a:cs typeface="AR PL SungtiL GB" charset="0"/>
              </a:rPr>
              <a:t>bd</a:t>
            </a:r>
            <a:endParaRPr lang="en-IN" sz="2800" dirty="0">
              <a:solidFill>
                <a:srgbClr val="C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Mean improvement of 6MWT by ~50- </a:t>
            </a:r>
            <a:r>
              <a:rPr lang="en-IN" sz="2800" dirty="0" smtClean="0">
                <a:solidFill>
                  <a:srgbClr val="000000"/>
                </a:solidFill>
                <a:latin typeface="Calibri" charset="0"/>
                <a:ea typeface="AR PL SungtiL GB" charset="0"/>
                <a:cs typeface="AR PL SungtiL GB" charset="0"/>
              </a:rPr>
              <a:t>75m</a:t>
            </a:r>
            <a:endParaRPr lang="en-IN" sz="2800" baseline="300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Improvements in </a:t>
            </a:r>
            <a:r>
              <a:rPr lang="en-IN" sz="2800" dirty="0" err="1">
                <a:solidFill>
                  <a:srgbClr val="000000"/>
                </a:solidFill>
                <a:latin typeface="Calibri" charset="0"/>
                <a:ea typeface="AR PL SungtiL GB" charset="0"/>
                <a:cs typeface="AR PL SungtiL GB" charset="0"/>
              </a:rPr>
              <a:t>mPAP</a:t>
            </a:r>
            <a:r>
              <a:rPr lang="en-IN" sz="2800" dirty="0">
                <a:solidFill>
                  <a:srgbClr val="000000"/>
                </a:solidFill>
                <a:latin typeface="Calibri" charset="0"/>
                <a:ea typeface="AR PL SungtiL GB" charset="0"/>
                <a:cs typeface="AR PL SungtiL GB" charset="0"/>
              </a:rPr>
              <a:t> and PVR</a:t>
            </a:r>
          </a:p>
          <a:p>
            <a:pPr marL="342900" indent="-342900"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FDA approved in 2001</a:t>
            </a:r>
          </a:p>
          <a:p>
            <a:pPr marL="342900" indent="-342900"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Beneficial in APAH(HIV, CTD), inoperable CTEPH </a:t>
            </a:r>
            <a:r>
              <a:rPr lang="en-IN" sz="2000" b="1" i="1" dirty="0">
                <a:solidFill>
                  <a:srgbClr val="FF0000"/>
                </a:solidFill>
                <a:latin typeface="Calibri" charset="0"/>
                <a:ea typeface="AR PL SungtiL GB" charset="0"/>
                <a:cs typeface="AR PL SungtiL GB" charset="0"/>
              </a:rPr>
              <a:t>(BENEFIT trial) </a:t>
            </a:r>
            <a:r>
              <a:rPr lang="en-IN" sz="2800" dirty="0">
                <a:solidFill>
                  <a:srgbClr val="000000"/>
                </a:solidFill>
                <a:latin typeface="Calibri" charset="0"/>
                <a:ea typeface="AR PL SungtiL GB" charset="0"/>
                <a:cs typeface="AR PL SungtiL GB" charset="0"/>
              </a:rPr>
              <a:t>and congenital heart disease </a:t>
            </a:r>
            <a:r>
              <a:rPr lang="en-IN" sz="2000" b="1" i="1" dirty="0">
                <a:solidFill>
                  <a:srgbClr val="FF0000"/>
                </a:solidFill>
                <a:latin typeface="Calibri" charset="0"/>
                <a:ea typeface="AR PL SungtiL GB" charset="0"/>
                <a:cs typeface="AR PL SungtiL GB" charset="0"/>
              </a:rPr>
              <a:t>(BREATHE-5 trial</a:t>
            </a:r>
            <a:r>
              <a:rPr lang="en-IN" sz="2000" b="1" i="1" dirty="0" smtClean="0">
                <a:solidFill>
                  <a:srgbClr val="FF0000"/>
                </a:solidFill>
                <a:latin typeface="Calibri" charset="0"/>
                <a:ea typeface="AR PL SungtiL GB" charset="0"/>
                <a:cs typeface="AR PL SungtiL GB" charset="0"/>
              </a:rPr>
              <a:t>)</a:t>
            </a:r>
            <a:endParaRPr lang="en-IN" sz="2000" b="1" i="1" baseline="30000" dirty="0">
              <a:solidFill>
                <a:srgbClr val="FF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Also found beneficial in early symptomatic PAH (WHO –II) </a:t>
            </a:r>
          </a:p>
          <a:p>
            <a:pPr marL="342900" indent="-342900" hangingPunct="1">
              <a:lnSpc>
                <a:spcPct val="100000"/>
              </a:lnSpc>
              <a:spcBef>
                <a:spcPts val="488"/>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000" b="1" i="1" dirty="0">
                <a:solidFill>
                  <a:srgbClr val="FF0000"/>
                </a:solidFill>
                <a:latin typeface="Calibri" charset="0"/>
                <a:ea typeface="AR PL SungtiL GB" charset="0"/>
                <a:cs typeface="AR PL SungtiL GB" charset="0"/>
              </a:rPr>
              <a:t>( EARLY study) </a:t>
            </a:r>
            <a:r>
              <a:rPr lang="en-IN" sz="2000" b="1" i="1" baseline="30000" dirty="0" smtClean="0">
                <a:solidFill>
                  <a:srgbClr val="FF0000"/>
                </a:solidFill>
                <a:latin typeface="Calibri" charset="0"/>
                <a:ea typeface="AR PL SungtiL GB" charset="0"/>
                <a:cs typeface="AR PL SungtiL GB" charset="0"/>
              </a:rPr>
              <a:t>  </a:t>
            </a:r>
            <a:r>
              <a:rPr lang="en-IN" sz="2000" b="1" i="1" dirty="0">
                <a:solidFill>
                  <a:srgbClr val="000000"/>
                </a:solidFill>
                <a:latin typeface="Calibri" charset="0"/>
                <a:ea typeface="AR PL SungtiL GB" charset="0"/>
                <a:cs typeface="AR PL SungtiL GB" charset="0"/>
              </a:rPr>
              <a:t>- </a:t>
            </a:r>
            <a:r>
              <a:rPr lang="en-IN" sz="2400" dirty="0">
                <a:solidFill>
                  <a:srgbClr val="000000"/>
                </a:solidFill>
                <a:latin typeface="Calibri" charset="0"/>
                <a:ea typeface="AR PL SungtiL GB" charset="0"/>
                <a:cs typeface="AR PL SungtiL GB" charset="0"/>
              </a:rPr>
              <a:t>FDA approval in 2009</a:t>
            </a:r>
          </a:p>
          <a:p>
            <a:pPr marL="342900" indent="-342900"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B97F9EC7-3E36-4432-8965-913837C90A42}" type="slidenum">
              <a:rPr lang="en-IN"/>
              <a:pPr/>
              <a:t>37</a:t>
            </a:fld>
            <a:endParaRPr lang="en-IN"/>
          </a:p>
        </p:txBody>
      </p:sp>
      <p:pic>
        <p:nvPicPr>
          <p:cNvPr id="61442" name="Picture 2"/>
          <p:cNvPicPr>
            <a:picLocks noChangeAspect="1" noChangeArrowheads="1"/>
          </p:cNvPicPr>
          <p:nvPr/>
        </p:nvPicPr>
        <p:blipFill>
          <a:blip r:embed="rId3"/>
          <a:srcRect/>
          <a:stretch>
            <a:fillRect/>
          </a:stretch>
        </p:blipFill>
        <p:spPr bwMode="auto">
          <a:xfrm>
            <a:off x="590550" y="1798638"/>
            <a:ext cx="7962900" cy="4127500"/>
          </a:xfrm>
          <a:prstGeom prst="rect">
            <a:avLst/>
          </a:prstGeom>
          <a:noFill/>
          <a:ln w="31680" cap="flat">
            <a:solidFill>
              <a:srgbClr val="000000"/>
            </a:solidFill>
            <a:miter lim="800000"/>
            <a:headEnd/>
            <a:tailEnd/>
          </a:ln>
          <a:effectLst/>
        </p:spPr>
      </p:pic>
      <p:sp>
        <p:nvSpPr>
          <p:cNvPr id="61443" name="Rectangle 3"/>
          <p:cNvSpPr>
            <a:spLocks noChangeArrowheads="1"/>
          </p:cNvSpPr>
          <p:nvPr/>
        </p:nvSpPr>
        <p:spPr bwMode="auto">
          <a:xfrm>
            <a:off x="0" y="500063"/>
            <a:ext cx="8929688" cy="829543"/>
          </a:xfrm>
          <a:prstGeom prst="rect">
            <a:avLst/>
          </a:prstGeom>
          <a:noFill/>
          <a:ln w="9525" cap="flat">
            <a:noFill/>
            <a:round/>
            <a:headEnd/>
            <a:tailEnd/>
          </a:ln>
          <a:effectLst/>
        </p:spPr>
        <p:txBody>
          <a:bodyPr lIns="90000" tIns="45000" rIns="90000" bIns="45000">
            <a:spAutoFit/>
          </a:bodyPr>
          <a:lstStyle/>
          <a:p>
            <a:pPr hangingPunct="1">
              <a:lnSpc>
                <a:spcPct val="100000"/>
              </a:lnSpc>
              <a:buFont typeface="StarSymbo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 Survival benefit not proved by placebo controlled studies yet</a:t>
            </a:r>
          </a:p>
          <a:p>
            <a:pPr hangingPunct="1">
              <a:lnSpc>
                <a:spcPct val="100000"/>
              </a:lnSpc>
              <a:buFont typeface="StarSymbol" charset="0"/>
              <a:buChar char="-"/>
              <a:tabLst>
                <a:tab pos="914400" algn="l"/>
                <a:tab pos="1828800" algn="l"/>
                <a:tab pos="2743200" algn="l"/>
                <a:tab pos="3657600" algn="l"/>
                <a:tab pos="4572000" algn="l"/>
                <a:tab pos="5486400" algn="l"/>
                <a:tab pos="6400800" algn="l"/>
                <a:tab pos="7315200" algn="l"/>
                <a:tab pos="8229600" algn="l"/>
              </a:tabLst>
            </a:pPr>
            <a:r>
              <a:rPr lang="en-IN" sz="2400" dirty="0">
                <a:solidFill>
                  <a:srgbClr val="000000"/>
                </a:solidFill>
                <a:latin typeface="Calibri" charset="0"/>
                <a:ea typeface="AR PL SungtiL GB" charset="0"/>
                <a:cs typeface="AR PL SungtiL GB" charset="0"/>
              </a:rPr>
              <a:t> But improved survival rates when compared with the NIH </a:t>
            </a:r>
            <a:r>
              <a:rPr lang="en-IN" sz="2400" dirty="0" smtClean="0">
                <a:solidFill>
                  <a:srgbClr val="000000"/>
                </a:solidFill>
                <a:latin typeface="Calibri" charset="0"/>
                <a:ea typeface="AR PL SungtiL GB" charset="0"/>
                <a:cs typeface="AR PL SungtiL GB" charset="0"/>
              </a:rPr>
              <a:t>registry</a:t>
            </a:r>
            <a:endParaRPr lang="en-IN" sz="2400" baseline="300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idx="12"/>
          </p:nvPr>
        </p:nvSpPr>
        <p:spPr/>
        <p:txBody>
          <a:bodyPr/>
          <a:lstStyle/>
          <a:p>
            <a:fld id="{1AF200DD-404E-404D-8DBC-CC530E0E870C}" type="slidenum">
              <a:rPr lang="en-IN"/>
              <a:pPr/>
              <a:t>38</a:t>
            </a:fld>
            <a:endParaRPr lang="en-IN"/>
          </a:p>
        </p:txBody>
      </p:sp>
      <p:sp>
        <p:nvSpPr>
          <p:cNvPr id="62465" name="Text Box 1"/>
          <p:cNvSpPr txBox="1">
            <a:spLocks noChangeArrowheads="1"/>
          </p:cNvSpPr>
          <p:nvPr/>
        </p:nvSpPr>
        <p:spPr bwMode="auto">
          <a:xfrm>
            <a:off x="0" y="642938"/>
            <a:ext cx="9144000" cy="6215062"/>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dirty="0">
                <a:solidFill>
                  <a:srgbClr val="000000"/>
                </a:solidFill>
                <a:latin typeface="Calibri" charset="0"/>
                <a:ea typeface="AR PL SungtiL GB" charset="0"/>
                <a:cs typeface="AR PL SungtiL GB" charset="0"/>
              </a:rPr>
              <a:t>S/E :</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Significant </a:t>
            </a:r>
            <a:r>
              <a:rPr lang="en-IN" sz="2800" dirty="0" err="1">
                <a:solidFill>
                  <a:srgbClr val="000000"/>
                </a:solidFill>
                <a:latin typeface="Calibri" charset="0"/>
                <a:ea typeface="AR PL SungtiL GB" charset="0"/>
                <a:cs typeface="AR PL SungtiL GB" charset="0"/>
              </a:rPr>
              <a:t>transaminitis</a:t>
            </a:r>
            <a:r>
              <a:rPr lang="en-IN" sz="2800" dirty="0">
                <a:solidFill>
                  <a:srgbClr val="000000"/>
                </a:solidFill>
                <a:latin typeface="Calibri" charset="0"/>
                <a:ea typeface="AR PL SungtiL GB" charset="0"/>
                <a:cs typeface="AR PL SungtiL GB" charset="0"/>
              </a:rPr>
              <a:t> – 10-15% (monthly LFT)</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Anaemia (?</a:t>
            </a:r>
            <a:r>
              <a:rPr lang="en-IN" sz="2800" dirty="0" err="1">
                <a:solidFill>
                  <a:srgbClr val="000000"/>
                </a:solidFill>
                <a:latin typeface="Calibri" charset="0"/>
                <a:ea typeface="AR PL SungtiL GB" charset="0"/>
                <a:cs typeface="AR PL SungtiL GB" charset="0"/>
              </a:rPr>
              <a:t>dilutional</a:t>
            </a:r>
            <a:r>
              <a:rPr lang="en-IN" sz="2800" dirty="0">
                <a:solidFill>
                  <a:srgbClr val="000000"/>
                </a:solidFill>
                <a:latin typeface="Calibri" charset="0"/>
                <a:ea typeface="AR PL SungtiL GB" charset="0"/>
                <a:cs typeface="AR PL SungtiL GB" charset="0"/>
              </a:rPr>
              <a:t>) – 10% ( 3monthly CBC)</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err="1">
                <a:solidFill>
                  <a:srgbClr val="000000"/>
                </a:solidFill>
                <a:latin typeface="Calibri" charset="0"/>
                <a:ea typeface="AR PL SungtiL GB" charset="0"/>
                <a:cs typeface="AR PL SungtiL GB" charset="0"/>
              </a:rPr>
              <a:t>Bosentan</a:t>
            </a:r>
            <a:r>
              <a:rPr lang="en-IN" sz="2800" dirty="0">
                <a:solidFill>
                  <a:srgbClr val="000000"/>
                </a:solidFill>
                <a:latin typeface="Calibri" charset="0"/>
                <a:ea typeface="AR PL SungtiL GB" charset="0"/>
                <a:cs typeface="AR PL SungtiL GB" charset="0"/>
              </a:rPr>
              <a:t> withdrawal –death</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Headache, hypotension, flushing, </a:t>
            </a:r>
            <a:r>
              <a:rPr lang="en-IN" sz="2800" b="1" dirty="0">
                <a:solidFill>
                  <a:srgbClr val="000000"/>
                </a:solidFill>
                <a:latin typeface="Calibri" charset="0"/>
                <a:ea typeface="AR PL SungtiL GB" charset="0"/>
                <a:cs typeface="AR PL SungtiL GB" charset="0"/>
              </a:rPr>
              <a:t>peripheral </a:t>
            </a:r>
            <a:r>
              <a:rPr lang="en-IN" sz="2800" b="1" dirty="0" err="1">
                <a:solidFill>
                  <a:srgbClr val="000000"/>
                </a:solidFill>
                <a:latin typeface="Calibri" charset="0"/>
                <a:ea typeface="AR PL SungtiL GB" charset="0"/>
                <a:cs typeface="AR PL SungtiL GB" charset="0"/>
              </a:rPr>
              <a:t>edema</a:t>
            </a:r>
            <a:endParaRPr lang="en-IN" sz="2800" b="1"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b="1" dirty="0">
                <a:solidFill>
                  <a:srgbClr val="000000"/>
                </a:solidFill>
                <a:latin typeface="Calibri" charset="0"/>
                <a:ea typeface="AR PL SungtiL GB" charset="0"/>
                <a:cs typeface="AR PL SungtiL GB" charset="0"/>
              </a:rPr>
              <a:t>? Male infertility</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CYP 450 </a:t>
            </a:r>
            <a:r>
              <a:rPr lang="en-IN" sz="2800" dirty="0" smtClean="0">
                <a:solidFill>
                  <a:srgbClr val="000000"/>
                </a:solidFill>
                <a:latin typeface="Calibri" charset="0"/>
                <a:ea typeface="AR PL SungtiL GB" charset="0"/>
                <a:cs typeface="AR PL SungtiL GB" charset="0"/>
              </a:rPr>
              <a:t>inducer</a:t>
            </a: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C/I in pregnancy and lactation </a:t>
            </a:r>
            <a:r>
              <a:rPr lang="en-IN" sz="2800" b="1" dirty="0">
                <a:solidFill>
                  <a:srgbClr val="000000"/>
                </a:solidFill>
                <a:latin typeface="Calibri" charset="0"/>
                <a:ea typeface="AR PL SungtiL GB" charset="0"/>
                <a:cs typeface="AR PL SungtiL GB" charset="0"/>
              </a:rPr>
              <a:t>(</a:t>
            </a:r>
            <a:r>
              <a:rPr lang="en-IN" sz="2800" b="1" dirty="0" err="1">
                <a:solidFill>
                  <a:srgbClr val="000000"/>
                </a:solidFill>
                <a:latin typeface="Calibri" charset="0"/>
                <a:ea typeface="AR PL SungtiL GB" charset="0"/>
                <a:cs typeface="AR PL SungtiL GB" charset="0"/>
              </a:rPr>
              <a:t>teratogenic</a:t>
            </a:r>
            <a:r>
              <a:rPr lang="en-IN" sz="2800" b="1" dirty="0">
                <a:solidFill>
                  <a:srgbClr val="000000"/>
                </a:solidFill>
                <a:latin typeface="Calibri" charset="0"/>
                <a:ea typeface="AR PL SungtiL GB" charset="0"/>
                <a:cs typeface="AR PL SungtiL GB" charset="0"/>
              </a:rPr>
              <a:t>)</a:t>
            </a: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b="1" i="1" dirty="0">
              <a:solidFill>
                <a:srgbClr val="00206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8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7308C60A-EF8A-4034-BFB1-2ACBADF5560D}" type="slidenum">
              <a:rPr lang="en-IN"/>
              <a:pPr/>
              <a:t>39</a:t>
            </a:fld>
            <a:endParaRPr lang="en-IN" dirty="0"/>
          </a:p>
        </p:txBody>
      </p:sp>
      <p:sp>
        <p:nvSpPr>
          <p:cNvPr id="63489" name="Text Box 1"/>
          <p:cNvSpPr txBox="1">
            <a:spLocks noChangeArrowheads="1"/>
          </p:cNvSpPr>
          <p:nvPr/>
        </p:nvSpPr>
        <p:spPr bwMode="auto">
          <a:xfrm>
            <a:off x="0" y="214313"/>
            <a:ext cx="9144000" cy="5572125"/>
          </a:xfrm>
          <a:prstGeom prst="rect">
            <a:avLst/>
          </a:prstGeom>
          <a:noFill/>
          <a:ln w="9525" cap="flat">
            <a:noFill/>
            <a:round/>
            <a:headEnd/>
            <a:tailEnd/>
          </a:ln>
          <a:effectLst/>
        </p:spPr>
        <p:txBody>
          <a:bodyPr/>
          <a:lstStyle/>
          <a:p>
            <a:pPr marL="442913" indent="-442913" hangingPunct="1">
              <a:lnSpc>
                <a:spcPct val="100000"/>
              </a:lnSpc>
              <a:spcBef>
                <a:spcPts val="650"/>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b="1" dirty="0">
                <a:solidFill>
                  <a:srgbClr val="002060"/>
                </a:solidFill>
                <a:latin typeface="Calibri" charset="0"/>
                <a:ea typeface="AR PL SungtiL GB" charset="0"/>
                <a:cs typeface="AR PL SungtiL GB" charset="0"/>
              </a:rPr>
              <a:t>2. SITAXSENTAN :</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Selective ET</a:t>
            </a:r>
            <a:r>
              <a:rPr lang="en-IN" sz="2200" baseline="-25000" dirty="0">
                <a:solidFill>
                  <a:srgbClr val="000000"/>
                </a:solidFill>
                <a:latin typeface="Calibri" charset="0"/>
                <a:ea typeface="AR PL SungtiL GB" charset="0"/>
                <a:cs typeface="AR PL SungtiL GB" charset="0"/>
              </a:rPr>
              <a:t>A</a:t>
            </a:r>
            <a:r>
              <a:rPr lang="en-IN" sz="2200" dirty="0">
                <a:solidFill>
                  <a:srgbClr val="000000"/>
                </a:solidFill>
                <a:latin typeface="Calibri" charset="0"/>
                <a:ea typeface="AR PL SungtiL GB" charset="0"/>
                <a:cs typeface="AR PL SungtiL GB" charset="0"/>
              </a:rPr>
              <a:t> antagonist </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i="1" dirty="0">
                <a:solidFill>
                  <a:srgbClr val="000000"/>
                </a:solidFill>
                <a:latin typeface="Calibri" charset="0"/>
                <a:ea typeface="AR PL SungtiL GB" charset="0"/>
                <a:cs typeface="AR PL SungtiL GB" charset="0"/>
              </a:rPr>
              <a:t>STRIDE-1 &amp; -2</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100mg </a:t>
            </a:r>
            <a:r>
              <a:rPr lang="en-IN" sz="2200" dirty="0" err="1">
                <a:solidFill>
                  <a:srgbClr val="000000"/>
                </a:solidFill>
                <a:latin typeface="Calibri" charset="0"/>
                <a:ea typeface="AR PL SungtiL GB" charset="0"/>
                <a:cs typeface="AR PL SungtiL GB" charset="0"/>
              </a:rPr>
              <a:t>od</a:t>
            </a:r>
            <a:endParaRPr lang="en-IN" sz="2200" dirty="0">
              <a:solidFill>
                <a:srgbClr val="000000"/>
              </a:solidFill>
              <a:latin typeface="Calibri" charset="0"/>
              <a:ea typeface="AR PL SungtiL GB" charset="0"/>
              <a:cs typeface="AR PL SungtiL GB" charset="0"/>
            </a:endParaRP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FDA(Europe) - 2006</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Increases INR with </a:t>
            </a:r>
            <a:r>
              <a:rPr lang="en-IN" sz="2200" dirty="0" err="1">
                <a:solidFill>
                  <a:srgbClr val="000000"/>
                </a:solidFill>
                <a:latin typeface="Calibri" charset="0"/>
                <a:ea typeface="AR PL SungtiL GB" charset="0"/>
                <a:cs typeface="AR PL SungtiL GB" charset="0"/>
              </a:rPr>
              <a:t>warfarin</a:t>
            </a:r>
            <a:r>
              <a:rPr lang="en-IN" sz="2200" dirty="0">
                <a:solidFill>
                  <a:srgbClr val="000000"/>
                </a:solidFill>
                <a:latin typeface="Calibri" charset="0"/>
                <a:ea typeface="AR PL SungtiL GB" charset="0"/>
                <a:cs typeface="AR PL SungtiL GB" charset="0"/>
              </a:rPr>
              <a:t> (CYP2C9 inhibitor)</a:t>
            </a:r>
          </a:p>
          <a:p>
            <a:pPr marL="442913" indent="-442913" hangingPunct="1">
              <a:lnSpc>
                <a:spcPct val="100000"/>
              </a:lnSpc>
              <a:spcBef>
                <a:spcPts val="6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b="1" dirty="0">
                <a:solidFill>
                  <a:srgbClr val="002060"/>
                </a:solidFill>
                <a:latin typeface="Calibri" charset="0"/>
                <a:ea typeface="AR PL SungtiL GB" charset="0"/>
                <a:cs typeface="AR PL SungtiL GB" charset="0"/>
              </a:rPr>
              <a:t>3. AMBRISENTAN :</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Selective ET</a:t>
            </a:r>
            <a:r>
              <a:rPr lang="en-IN" sz="2200" baseline="-25000" dirty="0">
                <a:solidFill>
                  <a:srgbClr val="000000"/>
                </a:solidFill>
                <a:latin typeface="Calibri" charset="0"/>
                <a:ea typeface="AR PL SungtiL GB" charset="0"/>
                <a:cs typeface="AR PL SungtiL GB" charset="0"/>
              </a:rPr>
              <a:t>A</a:t>
            </a:r>
            <a:r>
              <a:rPr lang="en-IN" sz="2200" dirty="0">
                <a:solidFill>
                  <a:srgbClr val="000000"/>
                </a:solidFill>
                <a:latin typeface="Calibri" charset="0"/>
                <a:ea typeface="AR PL SungtiL GB" charset="0"/>
                <a:cs typeface="AR PL SungtiL GB" charset="0"/>
              </a:rPr>
              <a:t> antagonist </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Less </a:t>
            </a:r>
            <a:r>
              <a:rPr lang="en-IN" sz="2200" dirty="0" err="1">
                <a:solidFill>
                  <a:srgbClr val="000000"/>
                </a:solidFill>
                <a:latin typeface="Calibri" charset="0"/>
                <a:ea typeface="AR PL SungtiL GB" charset="0"/>
                <a:cs typeface="AR PL SungtiL GB" charset="0"/>
              </a:rPr>
              <a:t>hepatotoxicity</a:t>
            </a:r>
            <a:endParaRPr lang="en-IN" sz="2200" dirty="0">
              <a:solidFill>
                <a:srgbClr val="000000"/>
              </a:solidFill>
              <a:latin typeface="Calibri" charset="0"/>
              <a:ea typeface="AR PL SungtiL GB" charset="0"/>
              <a:cs typeface="AR PL SungtiL GB" charset="0"/>
            </a:endParaRP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i="1" dirty="0">
                <a:solidFill>
                  <a:srgbClr val="000000"/>
                </a:solidFill>
                <a:latin typeface="Calibri" charset="0"/>
                <a:ea typeface="AR PL SungtiL GB" charset="0"/>
                <a:cs typeface="AR PL SungtiL GB" charset="0"/>
              </a:rPr>
              <a:t>ARIES-1 &amp; -2</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5mg - 10mg </a:t>
            </a:r>
            <a:r>
              <a:rPr lang="en-IN" sz="2200" dirty="0" err="1">
                <a:solidFill>
                  <a:srgbClr val="000000"/>
                </a:solidFill>
                <a:latin typeface="Calibri" charset="0"/>
                <a:ea typeface="AR PL SungtiL GB" charset="0"/>
                <a:cs typeface="AR PL SungtiL GB" charset="0"/>
              </a:rPr>
              <a:t>od</a:t>
            </a:r>
            <a:endParaRPr lang="en-IN" sz="2200" dirty="0">
              <a:solidFill>
                <a:srgbClr val="000000"/>
              </a:solidFill>
              <a:latin typeface="Calibri" charset="0"/>
              <a:ea typeface="AR PL SungtiL GB" charset="0"/>
              <a:cs typeface="AR PL SungtiL GB" charset="0"/>
            </a:endParaRP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FDA(USA) – 2007</a:t>
            </a:r>
          </a:p>
          <a:p>
            <a:pPr marL="442913" indent="-442913" hangingPunct="1">
              <a:lnSpc>
                <a:spcPct val="100000"/>
              </a:lnSpc>
              <a:spcBef>
                <a:spcPts val="613"/>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b="1" dirty="0">
                <a:solidFill>
                  <a:srgbClr val="002060"/>
                </a:solidFill>
                <a:latin typeface="Calibri" charset="0"/>
                <a:ea typeface="AR PL SungtiL GB" charset="0"/>
                <a:cs typeface="AR PL SungtiL GB" charset="0"/>
              </a:rPr>
              <a:t>4. MACITENTAN :</a:t>
            </a: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dirty="0">
                <a:solidFill>
                  <a:srgbClr val="000000"/>
                </a:solidFill>
                <a:latin typeface="Calibri" charset="0"/>
                <a:ea typeface="AR PL SungtiL GB" charset="0"/>
                <a:cs typeface="AR PL SungtiL GB" charset="0"/>
              </a:rPr>
              <a:t>Dual ET</a:t>
            </a:r>
            <a:r>
              <a:rPr lang="en-IN" sz="2200" baseline="-25000" dirty="0">
                <a:solidFill>
                  <a:srgbClr val="000000"/>
                </a:solidFill>
                <a:latin typeface="Calibri" charset="0"/>
                <a:ea typeface="AR PL SungtiL GB" charset="0"/>
                <a:cs typeface="AR PL SungtiL GB" charset="0"/>
              </a:rPr>
              <a:t>A/B </a:t>
            </a:r>
            <a:r>
              <a:rPr lang="en-IN" sz="2200" dirty="0">
                <a:solidFill>
                  <a:srgbClr val="000000"/>
                </a:solidFill>
                <a:latin typeface="Calibri" charset="0"/>
                <a:ea typeface="AR PL SungtiL GB" charset="0"/>
                <a:cs typeface="AR PL SungtiL GB" charset="0"/>
              </a:rPr>
              <a:t>receptor with high </a:t>
            </a:r>
            <a:r>
              <a:rPr lang="en-IN" sz="2200" dirty="0" err="1">
                <a:solidFill>
                  <a:srgbClr val="000000"/>
                </a:solidFill>
                <a:latin typeface="Calibri" charset="0"/>
                <a:ea typeface="AR PL SungtiL GB" charset="0"/>
                <a:cs typeface="AR PL SungtiL GB" charset="0"/>
              </a:rPr>
              <a:t>lipophilicity</a:t>
            </a:r>
            <a:endParaRPr lang="en-IN" sz="2200" dirty="0">
              <a:solidFill>
                <a:srgbClr val="000000"/>
              </a:solidFill>
              <a:latin typeface="Calibri" charset="0"/>
              <a:ea typeface="AR PL SungtiL GB" charset="0"/>
              <a:cs typeface="AR PL SungtiL GB" charset="0"/>
            </a:endParaRPr>
          </a:p>
          <a:p>
            <a:pPr marL="442913" indent="-442913"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200" i="1" dirty="0">
                <a:solidFill>
                  <a:srgbClr val="000000"/>
                </a:solidFill>
                <a:latin typeface="Calibri" charset="0"/>
                <a:ea typeface="AR PL SungtiL GB" charset="0"/>
                <a:cs typeface="AR PL SungtiL GB" charset="0"/>
              </a:rPr>
              <a:t>SERAPHIN study </a:t>
            </a:r>
          </a:p>
          <a:p>
            <a:pPr marL="442913" indent="-442913" hangingPunct="1">
              <a:lnSpc>
                <a:spcPct val="100000"/>
              </a:lnSpc>
              <a:spcBef>
                <a:spcPts val="613"/>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200" dirty="0">
              <a:solidFill>
                <a:srgbClr val="000000"/>
              </a:solidFill>
              <a:latin typeface="Calibri" charset="0"/>
              <a:ea typeface="AR PL SungtiL GB" charset="0"/>
              <a:cs typeface="AR PL SungtiL GB" charset="0"/>
            </a:endParaRPr>
          </a:p>
          <a:p>
            <a:pPr marL="442913" indent="-442913" hangingPunct="1">
              <a:lnSpc>
                <a:spcPct val="100000"/>
              </a:lnSpc>
              <a:spcBef>
                <a:spcPts val="575"/>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2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3489">
                                            <p:txEl>
                                              <p:pRg st="6" end="6"/>
                                            </p:txEl>
                                          </p:spTgt>
                                        </p:tgtEl>
                                        <p:attrNameLst>
                                          <p:attrName>style.visibility</p:attrName>
                                        </p:attrNameLst>
                                      </p:cBhvr>
                                      <p:to>
                                        <p:strVal val="visible"/>
                                      </p:to>
                                    </p:set>
                                    <p:anim calcmode="lin" valueType="num">
                                      <p:cBhvr additive="repl">
                                        <p:cTn id="7" dur="500" fill="hold"/>
                                        <p:tgtEl>
                                          <p:spTgt spid="63489">
                                            <p:txEl>
                                              <p:pRg st="6" end="6"/>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63489">
                                            <p:txEl>
                                              <p:pRg st="6" end="6"/>
                                            </p:txEl>
                                          </p:spTgt>
                                        </p:tgtEl>
                                        <p:attrNameLst>
                                          <p:attrName>ppt_y</p:attrName>
                                        </p:attrNameLst>
                                      </p:cBhvr>
                                      <p:tavLst>
                                        <p:tav tm="100000">
                                          <p:val>
                                            <p:strVal val="1+#ppt_h/2"/>
                                          </p:val>
                                        </p:tav>
                                        <p:tav tm="100000">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63489">
                                            <p:txEl>
                                              <p:pRg st="7" end="7"/>
                                            </p:txEl>
                                          </p:spTgt>
                                        </p:tgtEl>
                                        <p:attrNameLst>
                                          <p:attrName>style.visibility</p:attrName>
                                        </p:attrNameLst>
                                      </p:cBhvr>
                                      <p:to>
                                        <p:strVal val="visible"/>
                                      </p:to>
                                    </p:set>
                                    <p:anim calcmode="lin" valueType="num">
                                      <p:cBhvr additive="repl">
                                        <p:cTn id="11" dur="500" fill="hold"/>
                                        <p:tgtEl>
                                          <p:spTgt spid="63489">
                                            <p:txEl>
                                              <p:pRg st="7" end="7"/>
                                            </p:txEl>
                                          </p:spTgt>
                                        </p:tgtEl>
                                        <p:attrNameLst>
                                          <p:attrName>ppt_x</p:attrName>
                                        </p:attrNameLst>
                                      </p:cBhvr>
                                      <p:tavLst>
                                        <p:tav tm="100000">
                                          <p:val>
                                            <p:strVal val="#ppt_x"/>
                                          </p:val>
                                        </p:tav>
                                        <p:tav tm="100000">
                                          <p:val>
                                            <p:strVal val="#ppt_x"/>
                                          </p:val>
                                        </p:tav>
                                      </p:tavLst>
                                    </p:anim>
                                    <p:anim calcmode="lin" valueType="num">
                                      <p:cBhvr additive="repl">
                                        <p:cTn id="12" dur="500" fill="hold"/>
                                        <p:tgtEl>
                                          <p:spTgt spid="63489">
                                            <p:txEl>
                                              <p:pRg st="7" end="7"/>
                                            </p:txEl>
                                          </p:spTgt>
                                        </p:tgtEl>
                                        <p:attrNameLst>
                                          <p:attrName>ppt_y</p:attrName>
                                        </p:attrNameLst>
                                      </p:cBhvr>
                                      <p:tavLst>
                                        <p:tav tm="100000">
                                          <p:val>
                                            <p:strVal val="1+#ppt_h/2"/>
                                          </p:val>
                                        </p:tav>
                                        <p:tav tm="100000">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63489">
                                            <p:txEl>
                                              <p:pRg st="8" end="8"/>
                                            </p:txEl>
                                          </p:spTgt>
                                        </p:tgtEl>
                                        <p:attrNameLst>
                                          <p:attrName>style.visibility</p:attrName>
                                        </p:attrNameLst>
                                      </p:cBhvr>
                                      <p:to>
                                        <p:strVal val="visible"/>
                                      </p:to>
                                    </p:set>
                                    <p:anim calcmode="lin" valueType="num">
                                      <p:cBhvr additive="repl">
                                        <p:cTn id="15" dur="500" fill="hold"/>
                                        <p:tgtEl>
                                          <p:spTgt spid="63489">
                                            <p:txEl>
                                              <p:pRg st="8" end="8"/>
                                            </p:txEl>
                                          </p:spTgt>
                                        </p:tgtEl>
                                        <p:attrNameLst>
                                          <p:attrName>ppt_x</p:attrName>
                                        </p:attrNameLst>
                                      </p:cBhvr>
                                      <p:tavLst>
                                        <p:tav tm="100000">
                                          <p:val>
                                            <p:strVal val="#ppt_x"/>
                                          </p:val>
                                        </p:tav>
                                        <p:tav tm="100000">
                                          <p:val>
                                            <p:strVal val="#ppt_x"/>
                                          </p:val>
                                        </p:tav>
                                      </p:tavLst>
                                    </p:anim>
                                    <p:anim calcmode="lin" valueType="num">
                                      <p:cBhvr additive="repl">
                                        <p:cTn id="16" dur="500" fill="hold"/>
                                        <p:tgtEl>
                                          <p:spTgt spid="63489">
                                            <p:txEl>
                                              <p:pRg st="8" end="8"/>
                                            </p:txEl>
                                          </p:spTgt>
                                        </p:tgtEl>
                                        <p:attrNameLst>
                                          <p:attrName>ppt_y</p:attrName>
                                        </p:attrNameLst>
                                      </p:cBhvr>
                                      <p:tavLst>
                                        <p:tav tm="100000">
                                          <p:val>
                                            <p:strVal val="1+#ppt_h/2"/>
                                          </p:val>
                                        </p:tav>
                                        <p:tav tm="100000">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63489">
                                            <p:txEl>
                                              <p:pRg st="9" end="9"/>
                                            </p:txEl>
                                          </p:spTgt>
                                        </p:tgtEl>
                                        <p:attrNameLst>
                                          <p:attrName>style.visibility</p:attrName>
                                        </p:attrNameLst>
                                      </p:cBhvr>
                                      <p:to>
                                        <p:strVal val="visible"/>
                                      </p:to>
                                    </p:set>
                                    <p:anim calcmode="lin" valueType="num">
                                      <p:cBhvr additive="repl">
                                        <p:cTn id="19" dur="500" fill="hold"/>
                                        <p:tgtEl>
                                          <p:spTgt spid="63489">
                                            <p:txEl>
                                              <p:pRg st="9" end="9"/>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63489">
                                            <p:txEl>
                                              <p:pRg st="9" end="9"/>
                                            </p:txEl>
                                          </p:spTgt>
                                        </p:tgtEl>
                                        <p:attrNameLst>
                                          <p:attrName>ppt_y</p:attrName>
                                        </p:attrNameLst>
                                      </p:cBhvr>
                                      <p:tavLst>
                                        <p:tav tm="100000">
                                          <p:val>
                                            <p:strVal val="1+#ppt_h/2"/>
                                          </p:val>
                                        </p:tav>
                                        <p:tav tm="100000">
                                          <p:val>
                                            <p:strVal val="#ppt_y"/>
                                          </p:val>
                                        </p:tav>
                                      </p:tavLst>
                                    </p:anim>
                                  </p:childTnLst>
                                </p:cTn>
                              </p:par>
                              <p:par>
                                <p:cTn id="21" presetID="2" presetClass="entr" presetSubtype="4" fill="hold" nodeType="withEffect">
                                  <p:stCondLst>
                                    <p:cond delay="0"/>
                                  </p:stCondLst>
                                  <p:childTnLst>
                                    <p:set>
                                      <p:cBhvr additive="repl">
                                        <p:cTn id="22" dur="1" fill="hold">
                                          <p:stCondLst>
                                            <p:cond delay="0"/>
                                          </p:stCondLst>
                                        </p:cTn>
                                        <p:tgtEl>
                                          <p:spTgt spid="63489">
                                            <p:txEl>
                                              <p:pRg st="10" end="10"/>
                                            </p:txEl>
                                          </p:spTgt>
                                        </p:tgtEl>
                                        <p:attrNameLst>
                                          <p:attrName>style.visibility</p:attrName>
                                        </p:attrNameLst>
                                      </p:cBhvr>
                                      <p:to>
                                        <p:strVal val="visible"/>
                                      </p:to>
                                    </p:set>
                                    <p:anim calcmode="lin" valueType="num">
                                      <p:cBhvr additive="repl">
                                        <p:cTn id="23" dur="500" fill="hold"/>
                                        <p:tgtEl>
                                          <p:spTgt spid="63489">
                                            <p:txEl>
                                              <p:pRg st="10" end="10"/>
                                            </p:txEl>
                                          </p:spTgt>
                                        </p:tgtEl>
                                        <p:attrNameLst>
                                          <p:attrName>ppt_x</p:attrName>
                                        </p:attrNameLst>
                                      </p:cBhvr>
                                      <p:tavLst>
                                        <p:tav tm="100000">
                                          <p:val>
                                            <p:strVal val="#ppt_x"/>
                                          </p:val>
                                        </p:tav>
                                        <p:tav tm="100000">
                                          <p:val>
                                            <p:strVal val="#ppt_x"/>
                                          </p:val>
                                        </p:tav>
                                      </p:tavLst>
                                    </p:anim>
                                    <p:anim calcmode="lin" valueType="num">
                                      <p:cBhvr additive="repl">
                                        <p:cTn id="24" dur="500" fill="hold"/>
                                        <p:tgtEl>
                                          <p:spTgt spid="63489">
                                            <p:txEl>
                                              <p:pRg st="10" end="10"/>
                                            </p:txEl>
                                          </p:spTgt>
                                        </p:tgtEl>
                                        <p:attrNameLst>
                                          <p:attrName>ppt_y</p:attrName>
                                        </p:attrNameLst>
                                      </p:cBhvr>
                                      <p:tavLst>
                                        <p:tav tm="100000">
                                          <p:val>
                                            <p:strVal val="1+#ppt_h/2"/>
                                          </p:val>
                                        </p:tav>
                                        <p:tav tm="100000">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63489">
                                            <p:txEl>
                                              <p:pRg st="11" end="11"/>
                                            </p:txEl>
                                          </p:spTgt>
                                        </p:tgtEl>
                                        <p:attrNameLst>
                                          <p:attrName>style.visibility</p:attrName>
                                        </p:attrNameLst>
                                      </p:cBhvr>
                                      <p:to>
                                        <p:strVal val="visible"/>
                                      </p:to>
                                    </p:set>
                                    <p:anim calcmode="lin" valueType="num">
                                      <p:cBhvr additive="repl">
                                        <p:cTn id="27" dur="500" fill="hold"/>
                                        <p:tgtEl>
                                          <p:spTgt spid="63489">
                                            <p:txEl>
                                              <p:pRg st="11" end="11"/>
                                            </p:txEl>
                                          </p:spTgt>
                                        </p:tgtEl>
                                        <p:attrNameLst>
                                          <p:attrName>ppt_x</p:attrName>
                                        </p:attrNameLst>
                                      </p:cBhvr>
                                      <p:tavLst>
                                        <p:tav tm="100000">
                                          <p:val>
                                            <p:strVal val="#ppt_x"/>
                                          </p:val>
                                        </p:tav>
                                        <p:tav tm="100000">
                                          <p:val>
                                            <p:strVal val="#ppt_x"/>
                                          </p:val>
                                        </p:tav>
                                      </p:tavLst>
                                    </p:anim>
                                    <p:anim calcmode="lin" valueType="num">
                                      <p:cBhvr additive="repl">
                                        <p:cTn id="28" dur="500" fill="hold"/>
                                        <p:tgtEl>
                                          <p:spTgt spid="63489">
                                            <p:txEl>
                                              <p:pRg st="11" end="11"/>
                                            </p:txEl>
                                          </p:spTgt>
                                        </p:tgtEl>
                                        <p:attrNameLst>
                                          <p:attrName>ppt_y</p:attrName>
                                        </p:attrNameLst>
                                      </p:cBhvr>
                                      <p:tavLst>
                                        <p:tav tm="10000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additive="repl">
                                        <p:cTn id="32" dur="1" fill="hold">
                                          <p:stCondLst>
                                            <p:cond delay="0"/>
                                          </p:stCondLst>
                                        </p:cTn>
                                        <p:tgtEl>
                                          <p:spTgt spid="63489">
                                            <p:txEl>
                                              <p:pRg st="12" end="12"/>
                                            </p:txEl>
                                          </p:spTgt>
                                        </p:tgtEl>
                                        <p:attrNameLst>
                                          <p:attrName>style.visibility</p:attrName>
                                        </p:attrNameLst>
                                      </p:cBhvr>
                                      <p:to>
                                        <p:strVal val="visible"/>
                                      </p:to>
                                    </p:set>
                                    <p:anim calcmode="lin" valueType="num">
                                      <p:cBhvr additive="repl">
                                        <p:cTn id="33" dur="500" fill="hold"/>
                                        <p:tgtEl>
                                          <p:spTgt spid="63489">
                                            <p:txEl>
                                              <p:pRg st="12" end="12"/>
                                            </p:txEl>
                                          </p:spTgt>
                                        </p:tgtEl>
                                        <p:attrNameLst>
                                          <p:attrName>ppt_x</p:attrName>
                                        </p:attrNameLst>
                                      </p:cBhvr>
                                      <p:tavLst>
                                        <p:tav tm="100000">
                                          <p:val>
                                            <p:strVal val="#ppt_x"/>
                                          </p:val>
                                        </p:tav>
                                        <p:tav tm="100000">
                                          <p:val>
                                            <p:strVal val="#ppt_x"/>
                                          </p:val>
                                        </p:tav>
                                      </p:tavLst>
                                    </p:anim>
                                    <p:anim calcmode="lin" valueType="num">
                                      <p:cBhvr additive="repl">
                                        <p:cTn id="34" dur="500" fill="hold"/>
                                        <p:tgtEl>
                                          <p:spTgt spid="63489">
                                            <p:txEl>
                                              <p:pRg st="12" end="12"/>
                                            </p:txEl>
                                          </p:spTgt>
                                        </p:tgtEl>
                                        <p:attrNameLst>
                                          <p:attrName>ppt_y</p:attrName>
                                        </p:attrNameLst>
                                      </p:cBhvr>
                                      <p:tavLst>
                                        <p:tav tm="100000">
                                          <p:val>
                                            <p:strVal val="1+#ppt_h/2"/>
                                          </p:val>
                                        </p:tav>
                                        <p:tav tm="100000">
                                          <p:val>
                                            <p:strVal val="#ppt_y"/>
                                          </p:val>
                                        </p:tav>
                                      </p:tavLst>
                                    </p:anim>
                                  </p:childTnLst>
                                </p:cTn>
                              </p:par>
                              <p:par>
                                <p:cTn id="35" presetID="2" presetClass="entr" presetSubtype="4" fill="hold" nodeType="withEffect">
                                  <p:stCondLst>
                                    <p:cond delay="0"/>
                                  </p:stCondLst>
                                  <p:childTnLst>
                                    <p:set>
                                      <p:cBhvr additive="repl">
                                        <p:cTn id="36" dur="1" fill="hold">
                                          <p:stCondLst>
                                            <p:cond delay="0"/>
                                          </p:stCondLst>
                                        </p:cTn>
                                        <p:tgtEl>
                                          <p:spTgt spid="63489">
                                            <p:txEl>
                                              <p:pRg st="13" end="13"/>
                                            </p:txEl>
                                          </p:spTgt>
                                        </p:tgtEl>
                                        <p:attrNameLst>
                                          <p:attrName>style.visibility</p:attrName>
                                        </p:attrNameLst>
                                      </p:cBhvr>
                                      <p:to>
                                        <p:strVal val="visible"/>
                                      </p:to>
                                    </p:set>
                                    <p:anim calcmode="lin" valueType="num">
                                      <p:cBhvr additive="repl">
                                        <p:cTn id="37" dur="500" fill="hold"/>
                                        <p:tgtEl>
                                          <p:spTgt spid="63489">
                                            <p:txEl>
                                              <p:pRg st="13" end="13"/>
                                            </p:txEl>
                                          </p:spTgt>
                                        </p:tgtEl>
                                        <p:attrNameLst>
                                          <p:attrName>ppt_x</p:attrName>
                                        </p:attrNameLst>
                                      </p:cBhvr>
                                      <p:tavLst>
                                        <p:tav tm="100000">
                                          <p:val>
                                            <p:strVal val="#ppt_x"/>
                                          </p:val>
                                        </p:tav>
                                        <p:tav tm="100000">
                                          <p:val>
                                            <p:strVal val="#ppt_x"/>
                                          </p:val>
                                        </p:tav>
                                      </p:tavLst>
                                    </p:anim>
                                    <p:anim calcmode="lin" valueType="num">
                                      <p:cBhvr additive="repl">
                                        <p:cTn id="38" dur="500" fill="hold"/>
                                        <p:tgtEl>
                                          <p:spTgt spid="63489">
                                            <p:txEl>
                                              <p:pRg st="13" end="13"/>
                                            </p:txEl>
                                          </p:spTgt>
                                        </p:tgtEl>
                                        <p:attrNameLst>
                                          <p:attrName>ppt_y</p:attrName>
                                        </p:attrNameLst>
                                      </p:cBhvr>
                                      <p:tavLst>
                                        <p:tav tm="100000">
                                          <p:val>
                                            <p:strVal val="1+#ppt_h/2"/>
                                          </p:val>
                                        </p:tav>
                                        <p:tav tm="100000">
                                          <p:val>
                                            <p:strVal val="#ppt_y"/>
                                          </p:val>
                                        </p:tav>
                                      </p:tavLst>
                                    </p:anim>
                                  </p:childTnLst>
                                </p:cTn>
                              </p:par>
                              <p:par>
                                <p:cTn id="39" presetID="2" presetClass="entr" presetSubtype="4" fill="hold" nodeType="withEffect">
                                  <p:stCondLst>
                                    <p:cond delay="0"/>
                                  </p:stCondLst>
                                  <p:childTnLst>
                                    <p:set>
                                      <p:cBhvr additive="repl">
                                        <p:cTn id="40" dur="1" fill="hold">
                                          <p:stCondLst>
                                            <p:cond delay="0"/>
                                          </p:stCondLst>
                                        </p:cTn>
                                        <p:tgtEl>
                                          <p:spTgt spid="63489">
                                            <p:txEl>
                                              <p:pRg st="14" end="14"/>
                                            </p:txEl>
                                          </p:spTgt>
                                        </p:tgtEl>
                                        <p:attrNameLst>
                                          <p:attrName>style.visibility</p:attrName>
                                        </p:attrNameLst>
                                      </p:cBhvr>
                                      <p:to>
                                        <p:strVal val="visible"/>
                                      </p:to>
                                    </p:set>
                                    <p:anim calcmode="lin" valueType="num">
                                      <p:cBhvr additive="repl">
                                        <p:cTn id="41" dur="500" fill="hold"/>
                                        <p:tgtEl>
                                          <p:spTgt spid="63489">
                                            <p:txEl>
                                              <p:pRg st="14" end="14"/>
                                            </p:txEl>
                                          </p:spTgt>
                                        </p:tgtEl>
                                        <p:attrNameLst>
                                          <p:attrName>ppt_x</p:attrName>
                                        </p:attrNameLst>
                                      </p:cBhvr>
                                      <p:tavLst>
                                        <p:tav tm="100000">
                                          <p:val>
                                            <p:strVal val="#ppt_x"/>
                                          </p:val>
                                        </p:tav>
                                        <p:tav tm="100000">
                                          <p:val>
                                            <p:strVal val="#ppt_x"/>
                                          </p:val>
                                        </p:tav>
                                      </p:tavLst>
                                    </p:anim>
                                    <p:anim calcmode="lin" valueType="num">
                                      <p:cBhvr additive="repl">
                                        <p:cTn id="42" dur="500" fill="hold"/>
                                        <p:tgtEl>
                                          <p:spTgt spid="63489">
                                            <p:txEl>
                                              <p:pRg st="14" end="14"/>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C6372ED5-0864-4D80-8F49-70C54169BF16}" type="slidenum">
              <a:rPr lang="en-IN"/>
              <a:pPr/>
              <a:t>4</a:t>
            </a:fld>
            <a:endParaRPr lang="en-IN"/>
          </a:p>
        </p:txBody>
      </p:sp>
      <p:sp>
        <p:nvSpPr>
          <p:cNvPr id="31745" name="Rectangle 1"/>
          <p:cNvSpPr>
            <a:spLocks noGrp="1" noChangeArrowheads="1"/>
          </p:cNvSpPr>
          <p:nvPr>
            <p:ph type="title"/>
          </p:nvPr>
        </p:nvSpPr>
        <p:spPr>
          <a:xfrm>
            <a:off x="500063" y="0"/>
            <a:ext cx="8229600" cy="1285875"/>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5400" b="1">
                <a:solidFill>
                  <a:srgbClr val="0070C0"/>
                </a:solidFill>
              </a:rPr>
              <a:t>FUNCTIONAL WORK UP</a:t>
            </a:r>
          </a:p>
        </p:txBody>
      </p:sp>
      <p:sp>
        <p:nvSpPr>
          <p:cNvPr id="31746" name="Rectangle 2"/>
          <p:cNvSpPr>
            <a:spLocks noChangeArrowheads="1"/>
          </p:cNvSpPr>
          <p:nvPr/>
        </p:nvSpPr>
        <p:spPr bwMode="auto">
          <a:xfrm>
            <a:off x="1000125" y="5226050"/>
            <a:ext cx="5357813" cy="16144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Lst>
            </a:pPr>
            <a:r>
              <a:rPr lang="en-IN" sz="2000" b="1" u="sng">
                <a:solidFill>
                  <a:srgbClr val="000000"/>
                </a:solidFill>
                <a:latin typeface="Calibri" charset="0"/>
                <a:ea typeface="AR PL SungtiL GB" charset="0"/>
                <a:cs typeface="AR PL SungtiL GB" charset="0"/>
              </a:rPr>
              <a:t>Median survival:</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   : 6 years</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II  : 6 yrs</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III : 2.5 yrs</a:t>
            </a:r>
          </a:p>
          <a:p>
            <a:pPr hangingPunct="1">
              <a:lnSpc>
                <a:spcPct val="100000"/>
              </a:lnSpc>
              <a:tabLst>
                <a:tab pos="914400" algn="l"/>
                <a:tab pos="1828800" algn="l"/>
                <a:tab pos="2743200" algn="l"/>
                <a:tab pos="3657600" algn="l"/>
                <a:tab pos="4572000" algn="l"/>
              </a:tabLst>
            </a:pPr>
            <a:r>
              <a:rPr lang="en-IN" sz="2000" b="1">
                <a:solidFill>
                  <a:srgbClr val="000000"/>
                </a:solidFill>
                <a:latin typeface="Calibri" charset="0"/>
                <a:ea typeface="AR PL SungtiL GB" charset="0"/>
                <a:cs typeface="AR PL SungtiL GB" charset="0"/>
              </a:rPr>
              <a:t>WHO IV : 6months</a:t>
            </a:r>
          </a:p>
        </p:txBody>
      </p:sp>
      <p:pic>
        <p:nvPicPr>
          <p:cNvPr id="31747" name="Picture 3"/>
          <p:cNvPicPr>
            <a:picLocks noChangeAspect="1" noChangeArrowheads="1"/>
          </p:cNvPicPr>
          <p:nvPr/>
        </p:nvPicPr>
        <p:blipFill>
          <a:blip r:embed="rId3"/>
          <a:srcRect/>
          <a:stretch>
            <a:fillRect/>
          </a:stretch>
        </p:blipFill>
        <p:spPr bwMode="auto">
          <a:xfrm>
            <a:off x="357188" y="1500188"/>
            <a:ext cx="8501062" cy="3357562"/>
          </a:xfrm>
          <a:prstGeom prst="rect">
            <a:avLst/>
          </a:prstGeom>
          <a:noFill/>
          <a:ln w="936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2034" name="Picture 2"/>
          <p:cNvPicPr>
            <a:picLocks noGrp="1" noChangeAspect="1" noChangeArrowheads="1"/>
          </p:cNvPicPr>
          <p:nvPr>
            <p:ph idx="1"/>
          </p:nvPr>
        </p:nvPicPr>
        <p:blipFill>
          <a:blip r:embed="rId2"/>
          <a:srcRect/>
          <a:stretch>
            <a:fillRect/>
          </a:stretch>
        </p:blipFill>
        <p:spPr bwMode="auto">
          <a:xfrm>
            <a:off x="357159" y="500042"/>
            <a:ext cx="8786842" cy="562453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66914" name="Picture 2"/>
          <p:cNvPicPr>
            <a:picLocks noGrp="1" noChangeAspect="1" noChangeArrowheads="1"/>
          </p:cNvPicPr>
          <p:nvPr>
            <p:ph idx="1"/>
          </p:nvPr>
        </p:nvPicPr>
        <p:blipFill>
          <a:blip r:embed="rId2"/>
          <a:srcRect/>
          <a:stretch>
            <a:fillRect/>
          </a:stretch>
        </p:blipFill>
        <p:spPr bwMode="auto">
          <a:xfrm>
            <a:off x="0" y="214290"/>
            <a:ext cx="8858280" cy="664371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fld id="{2384060F-3514-4F31-A9C8-3E697E8BDEB1}" type="slidenum">
              <a:rPr lang="en-IN"/>
              <a:pPr/>
              <a:t>42</a:t>
            </a:fld>
            <a:endParaRPr lang="en-IN"/>
          </a:p>
        </p:txBody>
      </p:sp>
      <p:sp>
        <p:nvSpPr>
          <p:cNvPr id="64513" name="Rectangle 1"/>
          <p:cNvSpPr>
            <a:spLocks noGrp="1" noChangeArrowheads="1"/>
          </p:cNvSpPr>
          <p:nvPr>
            <p:ph type="title"/>
          </p:nvPr>
        </p:nvSpPr>
        <p:spPr>
          <a:xfrm>
            <a:off x="457200" y="714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COMBINATION THERAPY for PAH</a:t>
            </a:r>
          </a:p>
        </p:txBody>
      </p:sp>
      <p:sp>
        <p:nvSpPr>
          <p:cNvPr id="64514" name="Text Box 2"/>
          <p:cNvSpPr txBox="1">
            <a:spLocks noChangeArrowheads="1"/>
          </p:cNvSpPr>
          <p:nvPr/>
        </p:nvSpPr>
        <p:spPr bwMode="auto">
          <a:xfrm>
            <a:off x="0" y="1243013"/>
            <a:ext cx="9144000" cy="5257800"/>
          </a:xfrm>
          <a:prstGeom prst="rect">
            <a:avLst/>
          </a:prstGeom>
          <a:noFill/>
          <a:ln w="9525" cap="flat">
            <a:noFill/>
            <a:round/>
            <a:headEnd/>
            <a:tailEnd/>
          </a:ln>
          <a:effectLst/>
        </p:spPr>
        <p:txBody>
          <a:bodyPr/>
          <a:lstStyle/>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i="1" dirty="0">
              <a:solidFill>
                <a:srgbClr val="000000"/>
              </a:solidFill>
              <a:latin typeface="Calibri" charset="0"/>
              <a:ea typeface="AR PL SungtiL GB" charset="0"/>
              <a:cs typeface="AR PL SungtiL GB" charset="0"/>
            </a:endParaRPr>
          </a:p>
        </p:txBody>
      </p:sp>
      <p:sp>
        <p:nvSpPr>
          <p:cNvPr id="64517" name="Rectangle 5"/>
          <p:cNvSpPr>
            <a:spLocks noChangeArrowheads="1"/>
          </p:cNvSpPr>
          <p:nvPr/>
        </p:nvSpPr>
        <p:spPr bwMode="auto">
          <a:xfrm flipH="1">
            <a:off x="9144000" y="1214438"/>
            <a:ext cx="1214478" cy="4399751"/>
          </a:xfrm>
          <a:prstGeom prst="rect">
            <a:avLst/>
          </a:prstGeom>
          <a:solidFill>
            <a:srgbClr val="FFFF00"/>
          </a:solidFill>
          <a:ln w="9525" cap="flat">
            <a:noFill/>
            <a:round/>
            <a:headEnd/>
            <a:tailEnd/>
          </a:ln>
          <a:effectLst/>
        </p:spPr>
        <p:txBody>
          <a:bodyPr wrap="square"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ADVANCED PAH THERAPY USE IN THE  ‘REVEAL’ REGISTRY</a:t>
            </a:r>
          </a:p>
        </p:txBody>
      </p:sp>
      <p:sp>
        <p:nvSpPr>
          <p:cNvPr id="64518" name="AutoShape 6"/>
          <p:cNvSpPr>
            <a:spLocks noChangeArrowheads="1"/>
          </p:cNvSpPr>
          <p:nvPr/>
        </p:nvSpPr>
        <p:spPr bwMode="auto">
          <a:xfrm>
            <a:off x="2928938" y="3929063"/>
            <a:ext cx="2428875" cy="642937"/>
          </a:xfrm>
          <a:custGeom>
            <a:avLst/>
            <a:gdLst>
              <a:gd name="G0" fmla="+- 0 0 12500"/>
              <a:gd name="G1" fmla="+- 32767 0 12500"/>
              <a:gd name="G2" fmla="?: G1 12500 32767"/>
              <a:gd name="G3" fmla="?: G0 0 G1"/>
              <a:gd name="G4" fmla="min 6747 1786"/>
              <a:gd name="G5" fmla="*/ G4 G3 1"/>
              <a:gd name="G6" fmla="*/ G5 1 32767"/>
              <a:gd name="G7" fmla="+- 6747 0 G6"/>
              <a:gd name="G8" fmla="+- 1786 0 G6"/>
              <a:gd name="G9" fmla="*/ 6747 1 2"/>
              <a:gd name="G10" fmla="*/ 1786 1 2"/>
              <a:gd name="G11" fmla="+- 1786 0 0"/>
              <a:gd name="G12" fmla="+- 6747 0 0"/>
            </a:gdLst>
            <a:ahLst/>
            <a:cxnLst>
              <a:cxn ang="0">
                <a:pos x="r" y="vc"/>
              </a:cxn>
              <a:cxn ang="5400000">
                <a:pos x="hc" y="b"/>
              </a:cxn>
              <a:cxn ang="10800000">
                <a:pos x="l" y="vc"/>
              </a:cxn>
              <a:cxn ang="16200000">
                <a:pos x="hc" y="t"/>
              </a:cxn>
            </a:cxnLst>
            <a:rect l="0" t="0" r="0" b="0"/>
            <a:pathLst>
              <a:path>
                <a:moveTo>
                  <a:pt x="0" y="0"/>
                </a:moveTo>
                <a:lnTo>
                  <a:pt x="6747" y="0"/>
                </a:lnTo>
                <a:lnTo>
                  <a:pt x="6747" y="1786"/>
                </a:lnTo>
                <a:lnTo>
                  <a:pt x="0" y="1786"/>
                </a:lnTo>
                <a:close/>
                <a:moveTo>
                  <a:pt x="1105" y="1105"/>
                </a:moveTo>
                <a:lnTo>
                  <a:pt x="1105" y="681"/>
                </a:lnTo>
                <a:lnTo>
                  <a:pt x="5642" y="681"/>
                </a:lnTo>
                <a:lnTo>
                  <a:pt x="5642" y="1105"/>
                </a:lnTo>
                <a:close/>
              </a:path>
            </a:pathLst>
          </a:custGeom>
          <a:solidFill>
            <a:srgbClr val="FFFF00"/>
          </a:solidFill>
          <a:ln w="25560" cap="flat">
            <a:solidFill>
              <a:srgbClr val="3A5F8B"/>
            </a:solidFill>
            <a:round/>
            <a:headEnd/>
            <a:tailEnd/>
          </a:ln>
          <a:effectLst/>
        </p:spPr>
        <p:txBody>
          <a:bodyPr wrap="none" anchor="ctr"/>
          <a:lstStyle/>
          <a:p>
            <a:endParaRPr lang="en-IN"/>
          </a:p>
        </p:txBody>
      </p:sp>
      <p:pic>
        <p:nvPicPr>
          <p:cNvPr id="64520" name="Picture 8"/>
          <p:cNvPicPr>
            <a:picLocks noChangeAspect="1" noChangeArrowheads="1"/>
          </p:cNvPicPr>
          <p:nvPr/>
        </p:nvPicPr>
        <p:blipFill>
          <a:blip r:embed="rId3"/>
          <a:srcRect/>
          <a:stretch>
            <a:fillRect/>
          </a:stretch>
        </p:blipFill>
        <p:spPr bwMode="auto">
          <a:xfrm>
            <a:off x="0" y="1571612"/>
            <a:ext cx="4909473" cy="3063875"/>
          </a:xfrm>
          <a:prstGeom prst="rect">
            <a:avLst/>
          </a:prstGeom>
          <a:noFill/>
          <a:ln w="9525">
            <a:noFill/>
            <a:miter lim="800000"/>
            <a:headEnd/>
            <a:tailEnd/>
          </a:ln>
          <a:effectLst/>
        </p:spPr>
      </p:pic>
      <p:pic>
        <p:nvPicPr>
          <p:cNvPr id="64521" name="Picture 9"/>
          <p:cNvPicPr>
            <a:picLocks noChangeAspect="1" noChangeArrowheads="1"/>
          </p:cNvPicPr>
          <p:nvPr/>
        </p:nvPicPr>
        <p:blipFill>
          <a:blip r:embed="rId4"/>
          <a:srcRect/>
          <a:stretch>
            <a:fillRect/>
          </a:stretch>
        </p:blipFill>
        <p:spPr bwMode="auto">
          <a:xfrm>
            <a:off x="4500562" y="1214422"/>
            <a:ext cx="4643438" cy="4929222"/>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64517"/>
                                        </p:tgtEl>
                                        <p:attrNameLst>
                                          <p:attrName>style.visibility</p:attrName>
                                        </p:attrNameLst>
                                      </p:cBhvr>
                                      <p:to>
                                        <p:strVal val="visible"/>
                                      </p:to>
                                    </p:set>
                                    <p:animEffect transition="in" filter="checkerboard(across)">
                                      <p:cBhvr additive="repl">
                                        <p:cTn id="7" dur="500"/>
                                        <p:tgtEl>
                                          <p:spTgt spid="645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additive="repl">
                                        <p:cTn id="11" dur="1" fill="hold">
                                          <p:stCondLst>
                                            <p:cond delay="0"/>
                                          </p:stCondLst>
                                        </p:cTn>
                                        <p:tgtEl>
                                          <p:spTgt spid="64518"/>
                                        </p:tgtEl>
                                        <p:attrNameLst>
                                          <p:attrName>style.visibility</p:attrName>
                                        </p:attrNameLst>
                                      </p:cBhvr>
                                      <p:to>
                                        <p:strVal val="visible"/>
                                      </p:to>
                                    </p:set>
                                    <p:animEffect transition="in" filter="blinds(horizontal)">
                                      <p:cBhvr additive="repl">
                                        <p:cTn id="1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3058" name="Picture 2"/>
          <p:cNvPicPr>
            <a:picLocks noGrp="1" noChangeAspect="1" noChangeArrowheads="1"/>
          </p:cNvPicPr>
          <p:nvPr>
            <p:ph idx="1"/>
          </p:nvPr>
        </p:nvPicPr>
        <p:blipFill>
          <a:blip r:embed="rId2"/>
          <a:srcRect/>
          <a:stretch>
            <a:fillRect/>
          </a:stretch>
        </p:blipFill>
        <p:spPr bwMode="auto">
          <a:xfrm>
            <a:off x="285720" y="571480"/>
            <a:ext cx="8858279" cy="628652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AMBITION TRIAL</a:t>
            </a:r>
            <a:endParaRPr lang="en-IN" sz="2400" b="1" dirty="0"/>
          </a:p>
        </p:txBody>
      </p:sp>
      <p:pic>
        <p:nvPicPr>
          <p:cNvPr id="176130" name="Picture 2"/>
          <p:cNvPicPr>
            <a:picLocks noGrp="1" noChangeAspect="1" noChangeArrowheads="1"/>
          </p:cNvPicPr>
          <p:nvPr>
            <p:ph idx="1"/>
          </p:nvPr>
        </p:nvPicPr>
        <p:blipFill>
          <a:blip r:embed="rId2"/>
          <a:srcRect/>
          <a:stretch>
            <a:fillRect/>
          </a:stretch>
        </p:blipFill>
        <p:spPr bwMode="auto">
          <a:xfrm>
            <a:off x="1051719" y="1885950"/>
            <a:ext cx="7038975" cy="3952875"/>
          </a:xfrm>
          <a:prstGeom prst="rect">
            <a:avLst/>
          </a:prstGeom>
          <a:noFill/>
          <a:ln w="9525">
            <a:noFill/>
            <a:miter lim="800000"/>
            <a:headEnd/>
            <a:tailEnd/>
          </a:ln>
          <a:effectLst/>
        </p:spPr>
      </p:pic>
      <p:pic>
        <p:nvPicPr>
          <p:cNvPr id="5122" name="Picture 2" descr="C:\Users\user\Desktop\AMBITION+Trial+Results.jpg"/>
          <p:cNvPicPr>
            <a:picLocks noChangeAspect="1" noChangeArrowheads="1"/>
          </p:cNvPicPr>
          <p:nvPr/>
        </p:nvPicPr>
        <p:blipFill>
          <a:blip r:embed="rId3"/>
          <a:srcRect/>
          <a:stretch>
            <a:fillRect/>
          </a:stretch>
        </p:blipFill>
        <p:spPr bwMode="auto">
          <a:xfrm>
            <a:off x="0" y="428603"/>
            <a:ext cx="9144000" cy="592935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082" name="Picture 2"/>
          <p:cNvPicPr>
            <a:picLocks noGrp="1" noChangeAspect="1" noChangeArrowheads="1"/>
          </p:cNvPicPr>
          <p:nvPr>
            <p:ph idx="1"/>
          </p:nvPr>
        </p:nvPicPr>
        <p:blipFill>
          <a:blip r:embed="rId2"/>
          <a:srcRect/>
          <a:stretch>
            <a:fillRect/>
          </a:stretch>
        </p:blipFill>
        <p:spPr bwMode="auto">
          <a:xfrm>
            <a:off x="357158" y="500042"/>
            <a:ext cx="8501122" cy="562453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TRITON </a:t>
            </a:r>
            <a:endParaRPr lang="en-IN" sz="3600" b="1" dirty="0"/>
          </a:p>
        </p:txBody>
      </p:sp>
      <p:pic>
        <p:nvPicPr>
          <p:cNvPr id="4" name="Content Placeholder 3" descr="8.jpg"/>
          <p:cNvPicPr>
            <a:picLocks noGrp="1" noChangeAspect="1"/>
          </p:cNvPicPr>
          <p:nvPr>
            <p:ph idx="1"/>
          </p:nvPr>
        </p:nvPicPr>
        <p:blipFill>
          <a:blip r:embed="rId2"/>
          <a:stretch>
            <a:fillRect/>
          </a:stretch>
        </p:blipFill>
        <p:spPr>
          <a:xfrm>
            <a:off x="285720" y="1571612"/>
            <a:ext cx="8572560" cy="5286388"/>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0F0087DD-06CB-44A0-87CD-C0BFF4CF24DE}" type="slidenum">
              <a:rPr lang="en-IN"/>
              <a:pPr/>
              <a:t>47</a:t>
            </a:fld>
            <a:endParaRPr lang="en-IN"/>
          </a:p>
        </p:txBody>
      </p:sp>
      <p:sp>
        <p:nvSpPr>
          <p:cNvPr id="65537" name="Rectangle 1"/>
          <p:cNvSpPr>
            <a:spLocks noGrp="1" noChangeArrowheads="1"/>
          </p:cNvSpPr>
          <p:nvPr>
            <p:ph type="title"/>
          </p:nvPr>
        </p:nvSpPr>
        <p:spPr>
          <a:xfrm>
            <a:off x="357188" y="0"/>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SUPPORTIVE THERAPIES</a:t>
            </a:r>
            <a:br>
              <a:rPr lang="en-IN" sz="4400" b="1"/>
            </a:br>
            <a:r>
              <a:rPr lang="en-IN" sz="4400" b="1"/>
              <a:t>-Warfarin in PAH</a:t>
            </a:r>
          </a:p>
        </p:txBody>
      </p:sp>
      <p:sp>
        <p:nvSpPr>
          <p:cNvPr id="65538" name="Text Box 2"/>
          <p:cNvSpPr txBox="1">
            <a:spLocks noChangeArrowheads="1"/>
          </p:cNvSpPr>
          <p:nvPr/>
        </p:nvSpPr>
        <p:spPr bwMode="auto">
          <a:xfrm>
            <a:off x="0" y="1214438"/>
            <a:ext cx="9144000" cy="4786312"/>
          </a:xfrm>
          <a:prstGeom prst="rect">
            <a:avLst/>
          </a:prstGeom>
          <a:noFill/>
          <a:ln w="9525" cap="flat">
            <a:noFill/>
            <a:round/>
            <a:headEnd/>
            <a:tailEnd/>
          </a:ln>
          <a:effectLst/>
        </p:spPr>
        <p:txBody>
          <a:bodyPr/>
          <a:lstStyle/>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Recommended for IPAH </a:t>
            </a:r>
            <a:r>
              <a:rPr lang="en-IN" sz="2400" b="1" dirty="0">
                <a:solidFill>
                  <a:srgbClr val="000000"/>
                </a:solidFill>
                <a:latin typeface="Calibri" charset="0"/>
                <a:ea typeface="AR PL SungtiL GB" charset="0"/>
                <a:cs typeface="AR PL SungtiL GB" charset="0"/>
              </a:rPr>
              <a:t>– </a:t>
            </a:r>
            <a:r>
              <a:rPr lang="en-IN" sz="2400" b="1" dirty="0">
                <a:solidFill>
                  <a:srgbClr val="C00000"/>
                </a:solidFill>
                <a:latin typeface="Calibri" charset="0"/>
                <a:ea typeface="AR PL SungtiL GB" charset="0"/>
                <a:cs typeface="AR PL SungtiL GB" charset="0"/>
              </a:rPr>
              <a:t>INR 1.5 - 2.5  (ESC </a:t>
            </a:r>
            <a:r>
              <a:rPr lang="en-IN" sz="2400" b="1" dirty="0" err="1">
                <a:solidFill>
                  <a:srgbClr val="C00000"/>
                </a:solidFill>
                <a:latin typeface="Calibri" charset="0"/>
                <a:ea typeface="AR PL SungtiL GB" charset="0"/>
                <a:cs typeface="AR PL SungtiL GB" charset="0"/>
              </a:rPr>
              <a:t>IIa</a:t>
            </a:r>
            <a:r>
              <a:rPr lang="en-IN" sz="2400" b="1" dirty="0">
                <a:solidFill>
                  <a:srgbClr val="C00000"/>
                </a:solidFill>
                <a:latin typeface="Calibri" charset="0"/>
                <a:ea typeface="AR PL SungtiL GB" charset="0"/>
                <a:cs typeface="AR PL SungtiL GB" charset="0"/>
              </a:rPr>
              <a:t> for IPAH,FPAH and </a:t>
            </a:r>
            <a:r>
              <a:rPr lang="en-IN" sz="2400" b="1" dirty="0" err="1">
                <a:solidFill>
                  <a:srgbClr val="C00000"/>
                </a:solidFill>
                <a:latin typeface="Calibri" charset="0"/>
                <a:ea typeface="AR PL SungtiL GB" charset="0"/>
                <a:cs typeface="AR PL SungtiL GB" charset="0"/>
              </a:rPr>
              <a:t>anorexigen</a:t>
            </a:r>
            <a:r>
              <a:rPr lang="en-IN" sz="2400" b="1" dirty="0">
                <a:solidFill>
                  <a:srgbClr val="C00000"/>
                </a:solidFill>
                <a:latin typeface="Calibri" charset="0"/>
                <a:ea typeface="AR PL SungtiL GB" charset="0"/>
                <a:cs typeface="AR PL SungtiL GB" charset="0"/>
              </a:rPr>
              <a:t>-PAH ;  </a:t>
            </a:r>
            <a:r>
              <a:rPr lang="en-IN" sz="2400" b="1" dirty="0" err="1">
                <a:solidFill>
                  <a:srgbClr val="C00000"/>
                </a:solidFill>
                <a:latin typeface="Calibri" charset="0"/>
                <a:ea typeface="AR PL SungtiL GB" charset="0"/>
                <a:cs typeface="AR PL SungtiL GB" charset="0"/>
              </a:rPr>
              <a:t>IIb</a:t>
            </a:r>
            <a:r>
              <a:rPr lang="en-IN" sz="2400" b="1" dirty="0">
                <a:solidFill>
                  <a:srgbClr val="C00000"/>
                </a:solidFill>
                <a:latin typeface="Calibri" charset="0"/>
                <a:ea typeface="AR PL SungtiL GB" charset="0"/>
                <a:cs typeface="AR PL SungtiL GB" charset="0"/>
              </a:rPr>
              <a:t> for APAH)</a:t>
            </a:r>
          </a:p>
          <a:p>
            <a:pPr marL="342900" indent="-342900" hangingPunct="1">
              <a:lnSpc>
                <a:spcPct val="100000"/>
              </a:lnSpc>
              <a:spcBef>
                <a:spcPts val="413"/>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dirty="0">
                <a:solidFill>
                  <a:srgbClr val="000000"/>
                </a:solidFill>
                <a:latin typeface="Calibri" charset="0"/>
                <a:ea typeface="AR PL SungtiL GB" charset="0"/>
                <a:cs typeface="AR PL SungtiL GB" charset="0"/>
              </a:rPr>
              <a:t>(based primarily on observational studies in IPAH and </a:t>
            </a:r>
            <a:r>
              <a:rPr lang="en-IN" sz="2000" dirty="0" err="1">
                <a:solidFill>
                  <a:srgbClr val="000000"/>
                </a:solidFill>
                <a:latin typeface="Calibri" charset="0"/>
                <a:ea typeface="AR PL SungtiL GB" charset="0"/>
                <a:cs typeface="AR PL SungtiL GB" charset="0"/>
              </a:rPr>
              <a:t>anorexigen</a:t>
            </a:r>
            <a:r>
              <a:rPr lang="en-IN" sz="2000" dirty="0">
                <a:solidFill>
                  <a:srgbClr val="000000"/>
                </a:solidFill>
                <a:latin typeface="Calibri" charset="0"/>
                <a:ea typeface="AR PL SungtiL GB" charset="0"/>
                <a:cs typeface="AR PL SungtiL GB" charset="0"/>
              </a:rPr>
              <a:t>-PAH)</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Suppresses the development of new thrombotic lesions</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Particularly beneficial along with long term </a:t>
            </a:r>
            <a:r>
              <a:rPr lang="en-IN" sz="2400" dirty="0" err="1">
                <a:solidFill>
                  <a:srgbClr val="000000"/>
                </a:solidFill>
                <a:latin typeface="Calibri" charset="0"/>
                <a:ea typeface="AR PL SungtiL GB" charset="0"/>
                <a:cs typeface="AR PL SungtiL GB" charset="0"/>
              </a:rPr>
              <a:t>epoprostenol</a:t>
            </a:r>
            <a:r>
              <a:rPr lang="en-IN" sz="2400" dirty="0">
                <a:solidFill>
                  <a:srgbClr val="000000"/>
                </a:solidFill>
                <a:latin typeface="Calibri" charset="0"/>
                <a:ea typeface="AR PL SungtiL GB" charset="0"/>
                <a:cs typeface="AR PL SungtiL GB" charset="0"/>
              </a:rPr>
              <a:t> infusion</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Possible interaction (inconsistent) with </a:t>
            </a:r>
            <a:r>
              <a:rPr lang="en-IN" sz="2400" dirty="0" err="1">
                <a:solidFill>
                  <a:srgbClr val="000000"/>
                </a:solidFill>
                <a:latin typeface="Calibri" charset="0"/>
                <a:ea typeface="AR PL SungtiL GB" charset="0"/>
                <a:cs typeface="AR PL SungtiL GB" charset="0"/>
              </a:rPr>
              <a:t>Bosentan</a:t>
            </a:r>
            <a:r>
              <a:rPr lang="en-IN" sz="2400" dirty="0">
                <a:solidFill>
                  <a:srgbClr val="000000"/>
                </a:solidFill>
                <a:latin typeface="Calibri" charset="0"/>
                <a:ea typeface="AR PL SungtiL GB" charset="0"/>
                <a:cs typeface="AR PL SungtiL GB" charset="0"/>
              </a:rPr>
              <a:t> to be kept in mind --- more frequent monitoring</a:t>
            </a:r>
          </a:p>
          <a:p>
            <a:pPr marL="342900" indent="-342900" hangingPunct="1">
              <a:lnSpc>
                <a:spcPct val="100000"/>
              </a:lnSpc>
              <a:spcBef>
                <a:spcPts val="413"/>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000" dirty="0">
                <a:solidFill>
                  <a:srgbClr val="000000"/>
                </a:solidFill>
                <a:latin typeface="Calibri" charset="0"/>
                <a:ea typeface="AR PL SungtiL GB" charset="0"/>
                <a:cs typeface="AR PL SungtiL GB" charset="0"/>
              </a:rPr>
              <a:t>                 ( </a:t>
            </a:r>
            <a:r>
              <a:rPr lang="en-IN" sz="2000" dirty="0" err="1">
                <a:solidFill>
                  <a:srgbClr val="000000"/>
                </a:solidFill>
                <a:latin typeface="Calibri" charset="0"/>
                <a:ea typeface="AR PL SungtiL GB" charset="0"/>
                <a:cs typeface="AR PL SungtiL GB" charset="0"/>
              </a:rPr>
              <a:t>Bosentan</a:t>
            </a:r>
            <a:r>
              <a:rPr lang="en-IN" sz="2000" dirty="0">
                <a:solidFill>
                  <a:srgbClr val="000000"/>
                </a:solidFill>
                <a:latin typeface="Calibri" charset="0"/>
                <a:ea typeface="AR PL SungtiL GB" charset="0"/>
                <a:cs typeface="AR PL SungtiL GB" charset="0"/>
              </a:rPr>
              <a:t> is a CYP inducer)</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Risks of bleeding to be weighed appropriately</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dirty="0">
                <a:solidFill>
                  <a:srgbClr val="000000"/>
                </a:solidFill>
                <a:latin typeface="Calibri" charset="0"/>
                <a:ea typeface="AR PL SungtiL GB" charset="0"/>
                <a:cs typeface="AR PL SungtiL GB" charset="0"/>
              </a:rPr>
              <a:t>No evidence in other PAH subgroups</a:t>
            </a: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Lack of RCTs for Class I recommendations</a:t>
            </a:r>
          </a:p>
          <a:p>
            <a:pPr marL="342900" indent="-342900" hangingPunct="1">
              <a:lnSpc>
                <a:spcPct val="100000"/>
              </a:lnSpc>
              <a:spcBef>
                <a:spcPts val="413"/>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000" dirty="0">
              <a:solidFill>
                <a:srgbClr val="000000"/>
              </a:solidFill>
              <a:latin typeface="Calibri" charset="0"/>
              <a:ea typeface="AR PL SungtiL GB" charset="0"/>
              <a:cs typeface="AR PL SungtiL GB" charset="0"/>
            </a:endParaRPr>
          </a:p>
        </p:txBody>
      </p:sp>
      <p:sp>
        <p:nvSpPr>
          <p:cNvPr id="65539" name="Rectangle 3"/>
          <p:cNvSpPr>
            <a:spLocks noChangeArrowheads="1"/>
          </p:cNvSpPr>
          <p:nvPr/>
        </p:nvSpPr>
        <p:spPr bwMode="auto">
          <a:xfrm>
            <a:off x="0" y="6000750"/>
            <a:ext cx="9144000" cy="1383540"/>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1400" b="1" i="1" dirty="0">
                <a:solidFill>
                  <a:srgbClr val="000000"/>
                </a:solidFill>
                <a:latin typeface="Calibri" charset="0"/>
                <a:ea typeface="AR PL SungtiL GB" charset="0"/>
                <a:cs typeface="AR PL SungtiL GB" charset="0"/>
              </a:rPr>
              <a:t/>
            </a:r>
            <a:br>
              <a:rPr lang="en-IN" sz="1400" b="1" i="1" dirty="0">
                <a:solidFill>
                  <a:srgbClr val="000000"/>
                </a:solidFill>
                <a:latin typeface="Calibri" charset="0"/>
                <a:ea typeface="AR PL SungtiL GB" charset="0"/>
                <a:cs typeface="AR PL SungtiL GB" charset="0"/>
              </a:rPr>
            </a:br>
            <a:endParaRPr lang="en-IN" sz="1400" b="1" i="1" dirty="0">
              <a:solidFill>
                <a:srgbClr val="000000"/>
              </a:solidFill>
              <a:latin typeface="Calibri" charset="0"/>
              <a:ea typeface="AR PL SungtiL GB" charset="0"/>
              <a:cs typeface="AR PL SungtiL GB" charset="0"/>
            </a:endParaRP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400" b="1" i="1" dirty="0">
              <a:solidFill>
                <a:srgbClr val="000000"/>
              </a:solidFill>
              <a:latin typeface="Calibri" charset="0"/>
              <a:ea typeface="AR PL SungtiL GB" charset="0"/>
              <a:cs typeface="AR PL SungtiL GB" charset="0"/>
            </a:endParaRP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400" b="1" i="1" dirty="0">
              <a:solidFill>
                <a:srgbClr val="000000"/>
              </a:solidFill>
              <a:latin typeface="Calibri" charset="0"/>
              <a:ea typeface="AR PL SungtiL GB" charset="0"/>
              <a:cs typeface="AR PL SungtiL GB" charset="0"/>
            </a:endParaRP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400" b="1" dirty="0">
              <a:solidFill>
                <a:srgbClr val="000000"/>
              </a:solidFill>
              <a:latin typeface="Calibri" charset="0"/>
              <a:ea typeface="AR PL SungtiL GB" charset="0"/>
              <a:cs typeface="AR PL SungtiL GB" charset="0"/>
            </a:endParaRPr>
          </a:p>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sz="14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196AF6B9-E4BF-46ED-890C-EBB54BD1BC96}" type="slidenum">
              <a:rPr lang="en-IN"/>
              <a:pPr/>
              <a:t>48</a:t>
            </a:fld>
            <a:endParaRPr lang="en-IN"/>
          </a:p>
        </p:txBody>
      </p:sp>
      <p:sp>
        <p:nvSpPr>
          <p:cNvPr id="66561"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Other supportive therapies for PAH</a:t>
            </a:r>
          </a:p>
        </p:txBody>
      </p:sp>
      <p:sp>
        <p:nvSpPr>
          <p:cNvPr id="66562" name="Text Box 2"/>
          <p:cNvSpPr txBox="1">
            <a:spLocks noChangeArrowheads="1"/>
          </p:cNvSpPr>
          <p:nvPr/>
        </p:nvSpPr>
        <p:spPr bwMode="auto">
          <a:xfrm>
            <a:off x="457200" y="1600200"/>
            <a:ext cx="8472488" cy="5257800"/>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dirty="0">
                <a:solidFill>
                  <a:srgbClr val="000000"/>
                </a:solidFill>
                <a:latin typeface="Calibri" charset="0"/>
                <a:ea typeface="AR PL SungtiL GB" charset="0"/>
                <a:cs typeface="AR PL SungtiL GB" charset="0"/>
              </a:rPr>
              <a:t>Diuretics</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dirty="0">
                <a:solidFill>
                  <a:srgbClr val="000000"/>
                </a:solidFill>
                <a:latin typeface="Calibri" charset="0"/>
                <a:ea typeface="AR PL SungtiL GB" charset="0"/>
                <a:cs typeface="AR PL SungtiL GB" charset="0"/>
              </a:rPr>
              <a:t>Oxygen therapy when there is PO2 &lt;60mmHg</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2800" dirty="0">
                <a:solidFill>
                  <a:srgbClr val="000000"/>
                </a:solidFill>
                <a:latin typeface="Calibri" charset="0"/>
                <a:ea typeface="AR PL SungtiL GB" charset="0"/>
                <a:cs typeface="AR PL SungtiL GB" charset="0"/>
              </a:rPr>
              <a:t>LTOT may be considered when </a:t>
            </a:r>
            <a:r>
              <a:rPr lang="en-IN" sz="2800" dirty="0" smtClean="0">
                <a:solidFill>
                  <a:srgbClr val="000000"/>
                </a:solidFill>
                <a:latin typeface="Calibri" charset="0"/>
                <a:ea typeface="AR PL SungtiL GB" charset="0"/>
                <a:cs typeface="AR PL SungtiL GB" charset="0"/>
              </a:rPr>
              <a:t>necessary</a:t>
            </a: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dirty="0" err="1">
                <a:solidFill>
                  <a:srgbClr val="000000"/>
                </a:solidFill>
                <a:latin typeface="Calibri" charset="0"/>
                <a:ea typeface="AR PL SungtiL GB" charset="0"/>
                <a:cs typeface="AR PL SungtiL GB" charset="0"/>
              </a:rPr>
              <a:t>Digoxin</a:t>
            </a:r>
            <a:r>
              <a:rPr lang="en-IN" sz="3200" dirty="0">
                <a:solidFill>
                  <a:srgbClr val="000000"/>
                </a:solidFill>
                <a:latin typeface="Calibri" charset="0"/>
                <a:ea typeface="AR PL SungtiL GB" charset="0"/>
                <a:cs typeface="AR PL SungtiL GB" charset="0"/>
              </a:rPr>
              <a:t> may be considered for RVF/ </a:t>
            </a:r>
            <a:r>
              <a:rPr lang="en-IN" sz="3200" dirty="0" err="1">
                <a:solidFill>
                  <a:srgbClr val="000000"/>
                </a:solidFill>
                <a:latin typeface="Calibri" charset="0"/>
                <a:ea typeface="AR PL SungtiL GB" charset="0"/>
                <a:cs typeface="AR PL SungtiL GB" charset="0"/>
              </a:rPr>
              <a:t>atrial</a:t>
            </a:r>
            <a:r>
              <a:rPr lang="en-IN" sz="3200" dirty="0">
                <a:solidFill>
                  <a:srgbClr val="000000"/>
                </a:solidFill>
                <a:latin typeface="Calibri" charset="0"/>
                <a:ea typeface="AR PL SungtiL GB" charset="0"/>
                <a:cs typeface="AR PL SungtiL GB" charset="0"/>
              </a:rPr>
              <a:t> </a:t>
            </a:r>
            <a:r>
              <a:rPr lang="en-IN" sz="3200" dirty="0" err="1">
                <a:solidFill>
                  <a:srgbClr val="000000"/>
                </a:solidFill>
                <a:latin typeface="Calibri" charset="0"/>
                <a:ea typeface="AR PL SungtiL GB" charset="0"/>
                <a:cs typeface="AR PL SungtiL GB" charset="0"/>
              </a:rPr>
              <a:t>tachyarrhythmias</a:t>
            </a:r>
            <a:r>
              <a:rPr lang="en-IN" sz="3200" dirty="0">
                <a:solidFill>
                  <a:srgbClr val="000000"/>
                </a:solidFill>
                <a:latin typeface="Calibri" charset="0"/>
                <a:ea typeface="AR PL SungtiL GB" charset="0"/>
                <a:cs typeface="AR PL SungtiL GB" charset="0"/>
              </a:rPr>
              <a:t>.</a:t>
            </a: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Lst>
            </a:pPr>
            <a:r>
              <a:rPr lang="en-IN" sz="3200" dirty="0">
                <a:solidFill>
                  <a:srgbClr val="000000"/>
                </a:solidFill>
                <a:latin typeface="Calibri" charset="0"/>
                <a:ea typeface="AR PL SungtiL GB" charset="0"/>
                <a:cs typeface="AR PL SungtiL GB" charset="0"/>
              </a:rPr>
              <a:t>Management of arrhythmias</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Lst>
            </a:pPr>
            <a:endParaRPr lang="en-IN" sz="3200"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D42D26C0-7578-43AE-B97C-F40EF313DDB9}" type="slidenum">
              <a:rPr lang="en-IN"/>
              <a:pPr/>
              <a:t>49</a:t>
            </a:fld>
            <a:endParaRPr lang="en-IN"/>
          </a:p>
        </p:txBody>
      </p:sp>
      <p:sp>
        <p:nvSpPr>
          <p:cNvPr id="68609"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SURGICAL MEASURES</a:t>
            </a:r>
          </a:p>
        </p:txBody>
      </p:sp>
      <p:sp>
        <p:nvSpPr>
          <p:cNvPr id="68610"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a:solidFill>
                  <a:srgbClr val="000000"/>
                </a:solidFill>
                <a:latin typeface="Calibri" charset="0"/>
                <a:ea typeface="AR PL SungtiL GB" charset="0"/>
                <a:cs typeface="AR PL SungtiL GB" charset="0"/>
              </a:rPr>
              <a:t>Failure to respond – inevitable result of RV failure – rapid deterioration</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b="1">
              <a:solidFill>
                <a:srgbClr val="002060"/>
              </a:solidFill>
              <a:latin typeface="Calibri" charset="0"/>
              <a:ea typeface="AR PL SungtiL GB" charset="0"/>
              <a:cs typeface="AR PL SungtiL GB" charset="0"/>
            </a:endParaRPr>
          </a:p>
          <a:p>
            <a:pPr marL="342900" indent="-342900" hangingPunct="1">
              <a:lnSpc>
                <a:spcPct val="100000"/>
              </a:lnSpc>
              <a:spcBef>
                <a:spcPts val="650"/>
              </a:spcBef>
              <a:buClr>
                <a:srgbClr val="002060"/>
              </a:buClr>
              <a:buFont typeface="Wingdings"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a:solidFill>
                  <a:srgbClr val="002060"/>
                </a:solidFill>
                <a:latin typeface="Calibri" charset="0"/>
                <a:ea typeface="AR PL SungtiL GB" charset="0"/>
                <a:cs typeface="AR PL SungtiL GB" charset="0"/>
              </a:rPr>
              <a:t>Atrial septostomy</a:t>
            </a:r>
          </a:p>
          <a:p>
            <a:pPr marL="342900" indent="-342900" hangingPunct="1">
              <a:lnSpc>
                <a:spcPct val="100000"/>
              </a:lnSpc>
              <a:spcBef>
                <a:spcPts val="650"/>
              </a:spcBef>
              <a:buClr>
                <a:srgbClr val="002060"/>
              </a:buClr>
              <a:buFont typeface="Wingdings"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a:solidFill>
                  <a:srgbClr val="002060"/>
                </a:solidFill>
                <a:latin typeface="Calibri" charset="0"/>
                <a:ea typeface="AR PL SungtiL GB" charset="0"/>
                <a:cs typeface="AR PL SungtiL GB" charset="0"/>
              </a:rPr>
              <a:t>Heart-lung transplantation</a:t>
            </a:r>
          </a:p>
          <a:p>
            <a:pPr marL="342900" indent="-342900" hangingPunct="1">
              <a:lnSpc>
                <a:spcPct val="100000"/>
              </a:lnSpc>
              <a:spcBef>
                <a:spcPts val="650"/>
              </a:spcBef>
              <a:buClr>
                <a:srgbClr val="002060"/>
              </a:buClr>
              <a:buFont typeface="Wingdings"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a:solidFill>
                  <a:srgbClr val="002060"/>
                </a:solidFill>
                <a:latin typeface="Calibri" charset="0"/>
                <a:ea typeface="AR PL SungtiL GB" charset="0"/>
                <a:cs typeface="AR PL SungtiL GB" charset="0"/>
              </a:rPr>
              <a:t>Thrombo-endarterectomy for CTEPH</a:t>
            </a:r>
          </a:p>
          <a:p>
            <a:pPr marL="342900" indent="-342900" hangingPunct="1">
              <a:lnSpc>
                <a:spcPct val="100000"/>
              </a:lnSpc>
              <a:spcBef>
                <a:spcPts val="650"/>
              </a:spcBef>
              <a:buClr>
                <a:srgbClr val="002060"/>
              </a:buClr>
              <a:buFont typeface="Wingdings"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a:solidFill>
                  <a:srgbClr val="002060"/>
                </a:solidFill>
                <a:latin typeface="Calibri" charset="0"/>
                <a:ea typeface="AR PL SungtiL GB" charset="0"/>
                <a:cs typeface="AR PL SungtiL GB" charset="0"/>
              </a:rPr>
              <a:t>RV mechanical assist ( under research)</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896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BF94A7BD-8A8E-4B74-92CD-8D5C4DE4A13D}" type="slidenum">
              <a:rPr lang="en-IN"/>
              <a:pPr/>
              <a:t>50</a:t>
            </a:fld>
            <a:endParaRPr lang="en-IN"/>
          </a:p>
        </p:txBody>
      </p:sp>
      <p:sp>
        <p:nvSpPr>
          <p:cNvPr id="69633" name="Rectangle 1"/>
          <p:cNvSpPr>
            <a:spLocks noGrp="1" noChangeArrowheads="1"/>
          </p:cNvSpPr>
          <p:nvPr>
            <p:ph type="title"/>
          </p:nvPr>
        </p:nvSpPr>
        <p:spPr>
          <a:xfrm>
            <a:off x="285750" y="-71438"/>
            <a:ext cx="8229600" cy="928688"/>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ATRIAL SEPTOSTOMY</a:t>
            </a:r>
          </a:p>
        </p:txBody>
      </p:sp>
      <p:sp>
        <p:nvSpPr>
          <p:cNvPr id="69634" name="Text Box 2"/>
          <p:cNvSpPr txBox="1">
            <a:spLocks noChangeArrowheads="1"/>
          </p:cNvSpPr>
          <p:nvPr/>
        </p:nvSpPr>
        <p:spPr bwMode="auto">
          <a:xfrm>
            <a:off x="0" y="1000125"/>
            <a:ext cx="9144000" cy="5857875"/>
          </a:xfrm>
          <a:prstGeom prst="rect">
            <a:avLst/>
          </a:prstGeom>
          <a:noFill/>
          <a:ln w="9525" cap="flat">
            <a:noFill/>
            <a:round/>
            <a:headEnd/>
            <a:tailEnd/>
          </a:ln>
          <a:effectLst/>
        </p:spPr>
        <p:txBody>
          <a:bodyPr/>
          <a:lstStyle/>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a:solidFill>
                  <a:srgbClr val="000000"/>
                </a:solidFill>
                <a:latin typeface="Calibri" charset="0"/>
                <a:ea typeface="AR PL SungtiL GB" charset="0"/>
                <a:cs typeface="AR PL SungtiL GB" charset="0"/>
              </a:rPr>
              <a:t>1) In severe intractable RHF with syncopal symptoms on maximal advanced PAH therapy and inotropes.</a:t>
            </a:r>
          </a:p>
          <a:p>
            <a:pPr marL="371475" indent="-371475" hangingPunct="1">
              <a:lnSpc>
                <a:spcPct val="10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000">
                <a:solidFill>
                  <a:srgbClr val="000000"/>
                </a:solidFill>
                <a:latin typeface="Calibri" charset="0"/>
                <a:ea typeface="AR PL SungtiL GB" charset="0"/>
                <a:cs typeface="AR PL SungtiL GB" charset="0"/>
              </a:rPr>
              <a:t>                  (avoided when RAP&gt;20mmHg,    PVR&gt;55WU &amp;    SpO2&lt;80%-- end-stage)</a:t>
            </a: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a:solidFill>
                  <a:srgbClr val="000000"/>
                </a:solidFill>
                <a:latin typeface="Calibri" charset="0"/>
                <a:ea typeface="AR PL SungtiL GB" charset="0"/>
                <a:cs typeface="AR PL SungtiL GB" charset="0"/>
              </a:rPr>
              <a:t>2) When advanced medical therapy is not available.</a:t>
            </a: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a:solidFill>
                  <a:srgbClr val="000000"/>
                </a:solidFill>
                <a:latin typeface="Calibri" charset="0"/>
                <a:ea typeface="AR PL SungtiL GB" charset="0"/>
                <a:cs typeface="AR PL SungtiL GB" charset="0"/>
              </a:rPr>
              <a:t>3) Bridge to transplantation</a:t>
            </a: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a:solidFill>
                <a:srgbClr val="000000"/>
              </a:solidFill>
              <a:latin typeface="Calibri" charset="0"/>
              <a:ea typeface="AR PL SungtiL GB" charset="0"/>
              <a:cs typeface="AR PL SungtiL GB" charset="0"/>
            </a:endParaRP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a:solidFill>
                <a:srgbClr val="000000"/>
              </a:solidFill>
              <a:latin typeface="Calibri" charset="0"/>
              <a:ea typeface="AR PL SungtiL GB" charset="0"/>
              <a:cs typeface="AR PL SungtiL GB" charset="0"/>
            </a:endParaRP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a:solidFill>
                <a:srgbClr val="000000"/>
              </a:solidFill>
              <a:latin typeface="Calibri" charset="0"/>
              <a:ea typeface="AR PL SungtiL GB" charset="0"/>
              <a:cs typeface="AR PL SungtiL GB" charset="0"/>
            </a:endParaRPr>
          </a:p>
          <a:p>
            <a:pPr marL="371475" indent="-371475" hangingPunct="1">
              <a:lnSpc>
                <a:spcPct val="100000"/>
              </a:lnSpc>
              <a:spcBef>
                <a:spcPts val="575"/>
              </a:spcBef>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800">
              <a:solidFill>
                <a:srgbClr val="000000"/>
              </a:solidFill>
              <a:latin typeface="Calibri" charset="0"/>
              <a:ea typeface="AR PL SungtiL GB" charset="0"/>
              <a:cs typeface="AR PL SungtiL GB" charset="0"/>
            </a:endParaRP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a:solidFill>
                  <a:srgbClr val="000000"/>
                </a:solidFill>
                <a:latin typeface="Calibri" charset="0"/>
                <a:ea typeface="AR PL SungtiL GB" charset="0"/>
                <a:cs typeface="AR PL SungtiL GB" charset="0"/>
              </a:rPr>
              <a:t>Mainly improves COP (~ 1 l/min) &amp; systemic O2 transport--improves symptoms and functional status</a:t>
            </a:r>
          </a:p>
          <a:p>
            <a:pPr marL="371475" indent="-371475" hangingPunct="1">
              <a:lnSpc>
                <a:spcPct val="100000"/>
              </a:lnSpc>
              <a:spcBef>
                <a:spcPts val="575"/>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800">
                <a:solidFill>
                  <a:srgbClr val="000000"/>
                </a:solidFill>
                <a:latin typeface="Calibri" charset="0"/>
                <a:ea typeface="AR PL SungtiL GB" charset="0"/>
                <a:cs typeface="AR PL SungtiL GB" charset="0"/>
              </a:rPr>
              <a:t>~ 5-15% procedural mortality</a:t>
            </a:r>
          </a:p>
          <a:p>
            <a:pPr marL="371475" indent="-371475" hangingPunct="1">
              <a:lnSpc>
                <a:spcPct val="100000"/>
              </a:lnSpc>
              <a:spcBef>
                <a:spcPts val="488"/>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400" b="1" i="1">
              <a:solidFill>
                <a:srgbClr val="C00000"/>
              </a:solidFill>
              <a:latin typeface="Calibri" charset="0"/>
              <a:ea typeface="AR PL SungtiL GB" charset="0"/>
              <a:cs typeface="AR PL SungtiL GB" charset="0"/>
            </a:endParaRPr>
          </a:p>
          <a:p>
            <a:pPr marL="371475" indent="-371475" hangingPunct="1">
              <a:lnSpc>
                <a:spcPct val="100000"/>
              </a:lnSpc>
              <a:spcBef>
                <a:spcPts val="488"/>
              </a:spcBef>
              <a:buClr>
                <a:srgbClr val="C0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b="1" i="1">
                <a:solidFill>
                  <a:srgbClr val="C00000"/>
                </a:solidFill>
                <a:latin typeface="Calibri" charset="0"/>
                <a:ea typeface="AR PL SungtiL GB" charset="0"/>
                <a:cs typeface="AR PL SungtiL GB" charset="0"/>
              </a:rPr>
              <a:t>Kothari et al (AIIMS) , 11 patients, IPAH</a:t>
            </a:r>
          </a:p>
          <a:p>
            <a:pPr marL="371475" indent="-371475" hangingPunct="1">
              <a:lnSpc>
                <a:spcPct val="100000"/>
              </a:lnSpc>
              <a:spcBef>
                <a:spcPts val="488"/>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r>
              <a:rPr lang="en-IN" sz="2400" i="1">
                <a:solidFill>
                  <a:srgbClr val="C00000"/>
                </a:solidFill>
                <a:latin typeface="Calibri" charset="0"/>
                <a:ea typeface="AR PL SungtiL GB" charset="0"/>
                <a:cs typeface="AR PL SungtiL GB" charset="0"/>
              </a:rPr>
              <a:t>---improvement in symptoms/hemodynamics-- 18.6% mortality --- recommended early in the course.</a:t>
            </a:r>
          </a:p>
          <a:p>
            <a:pPr marL="371475" indent="-371475" hangingPunct="1">
              <a:lnSpc>
                <a:spcPct val="100000"/>
              </a:lnSpc>
              <a:spcBef>
                <a:spcPts val="488"/>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Lst>
            </a:pPr>
            <a:endParaRPr lang="en-IN" sz="2400" b="1" i="1">
              <a:solidFill>
                <a:srgbClr val="C00000"/>
              </a:solidFill>
              <a:latin typeface="Calibri" charset="0"/>
              <a:ea typeface="AR PL SungtiL GB" charset="0"/>
              <a:cs typeface="AR PL SungtiL GB" charset="0"/>
            </a:endParaRPr>
          </a:p>
        </p:txBody>
      </p:sp>
      <p:pic>
        <p:nvPicPr>
          <p:cNvPr id="69635" name="Picture 3"/>
          <p:cNvPicPr>
            <a:picLocks noChangeAspect="1" noChangeArrowheads="1"/>
          </p:cNvPicPr>
          <p:nvPr/>
        </p:nvPicPr>
        <p:blipFill>
          <a:blip r:embed="rId3"/>
          <a:srcRect/>
          <a:stretch>
            <a:fillRect/>
          </a:stretch>
        </p:blipFill>
        <p:spPr bwMode="auto">
          <a:xfrm>
            <a:off x="0" y="857250"/>
            <a:ext cx="9144000" cy="3143250"/>
          </a:xfrm>
          <a:prstGeom prst="rect">
            <a:avLst/>
          </a:prstGeom>
          <a:noFill/>
          <a:ln w="9360" cap="flat">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69635"/>
                                        </p:tgtEl>
                                        <p:attrNameLst>
                                          <p:attrName>style.visibility</p:attrName>
                                        </p:attrNameLst>
                                      </p:cBhvr>
                                      <p:to>
                                        <p:strVal val="visible"/>
                                      </p:to>
                                    </p:set>
                                    <p:animEffect transition="in" filter="checkerboard(across)">
                                      <p:cBhvr additive="repl">
                                        <p:cTn id="7" dur="500"/>
                                        <p:tgtEl>
                                          <p:spTgt spid="69635"/>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69634">
                                            <p:txEl>
                                              <p:pRg st="8" end="8"/>
                                            </p:txEl>
                                          </p:spTgt>
                                        </p:tgtEl>
                                        <p:attrNameLst>
                                          <p:attrName>style.visibility</p:attrName>
                                        </p:attrNameLst>
                                      </p:cBhvr>
                                      <p:to>
                                        <p:strVal val="visible"/>
                                      </p:to>
                                    </p:set>
                                    <p:animEffect transition="in" filter="blinds(horizontal)">
                                      <p:cBhvr additive="repl">
                                        <p:cTn id="10" dur="500"/>
                                        <p:tgtEl>
                                          <p:spTgt spid="69634">
                                            <p:txEl>
                                              <p:pRg st="8" end="8"/>
                                            </p:txEl>
                                          </p:spTgt>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69634">
                                            <p:txEl>
                                              <p:pRg st="9" end="9"/>
                                            </p:txEl>
                                          </p:spTgt>
                                        </p:tgtEl>
                                        <p:attrNameLst>
                                          <p:attrName>style.visibility</p:attrName>
                                        </p:attrNameLst>
                                      </p:cBhvr>
                                      <p:to>
                                        <p:strVal val="visible"/>
                                      </p:to>
                                    </p:set>
                                    <p:animEffect transition="in" filter="blinds(horizontal)">
                                      <p:cBhvr additive="repl">
                                        <p:cTn id="13" dur="500"/>
                                        <p:tgtEl>
                                          <p:spTgt spid="69634">
                                            <p:txEl>
                                              <p:pRg st="9" end="9"/>
                                            </p:txEl>
                                          </p:spTgt>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69634">
                                            <p:txEl>
                                              <p:pRg st="11" end="11"/>
                                            </p:txEl>
                                          </p:spTgt>
                                        </p:tgtEl>
                                        <p:attrNameLst>
                                          <p:attrName>style.visibility</p:attrName>
                                        </p:attrNameLst>
                                      </p:cBhvr>
                                      <p:to>
                                        <p:strVal val="visible"/>
                                      </p:to>
                                    </p:set>
                                    <p:animEffect transition="in" filter="blinds(horizontal)">
                                      <p:cBhvr additive="repl">
                                        <p:cTn id="16" dur="500"/>
                                        <p:tgtEl>
                                          <p:spTgt spid="69634">
                                            <p:txEl>
                                              <p:pRg st="11" end="11"/>
                                            </p:txEl>
                                          </p:spTgt>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69634">
                                            <p:txEl>
                                              <p:pRg st="12" end="12"/>
                                            </p:txEl>
                                          </p:spTgt>
                                        </p:tgtEl>
                                        <p:attrNameLst>
                                          <p:attrName>style.visibility</p:attrName>
                                        </p:attrNameLst>
                                      </p:cBhvr>
                                      <p:to>
                                        <p:strVal val="visible"/>
                                      </p:to>
                                    </p:set>
                                    <p:animEffect transition="in" filter="blinds(horizontal)">
                                      <p:cBhvr additive="repl">
                                        <p:cTn id="19" dur="500"/>
                                        <p:tgtEl>
                                          <p:spTgt spid="696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853530C4-2252-4CE3-BA4F-1952DC7FE56C}" type="slidenum">
              <a:rPr lang="en-IN"/>
              <a:pPr/>
              <a:t>51</a:t>
            </a:fld>
            <a:endParaRPr lang="en-IN"/>
          </a:p>
        </p:txBody>
      </p:sp>
      <p:sp>
        <p:nvSpPr>
          <p:cNvPr id="70657" name="Rectangle 1"/>
          <p:cNvSpPr>
            <a:spLocks noGrp="1" noChangeArrowheads="1"/>
          </p:cNvSpPr>
          <p:nvPr>
            <p:ph type="title"/>
          </p:nvPr>
        </p:nvSpPr>
        <p:spPr>
          <a:xfrm>
            <a:off x="457200" y="274638"/>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a:t>HEART-LUNG TRANSPLANTATION</a:t>
            </a:r>
          </a:p>
        </p:txBody>
      </p:sp>
      <p:sp>
        <p:nvSpPr>
          <p:cNvPr id="70658" name="Text Box 2"/>
          <p:cNvSpPr txBox="1">
            <a:spLocks noChangeArrowheads="1"/>
          </p:cNvSpPr>
          <p:nvPr/>
        </p:nvSpPr>
        <p:spPr bwMode="auto">
          <a:xfrm>
            <a:off x="0" y="1600200"/>
            <a:ext cx="9144000" cy="5257800"/>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Poor response to advanced therapies </a:t>
            </a:r>
            <a:r>
              <a:rPr lang="en-IN" sz="3200" b="1" dirty="0">
                <a:solidFill>
                  <a:srgbClr val="C00000"/>
                </a:solidFill>
                <a:latin typeface="Calibri" charset="0"/>
                <a:ea typeface="AR PL SungtiL GB" charset="0"/>
                <a:cs typeface="AR PL SungtiL GB" charset="0"/>
              </a:rPr>
              <a:t>~ 25%</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C00000"/>
              </a:solidFill>
              <a:latin typeface="Calibri" charset="0"/>
              <a:ea typeface="AR PL SungtiL GB" charset="0"/>
              <a:cs typeface="AR PL SungtiL GB" charset="0"/>
            </a:endParaRPr>
          </a:p>
          <a:p>
            <a:pPr marL="342900" indent="-342900" hangingPunct="1">
              <a:lnSpc>
                <a:spcPct val="100000"/>
              </a:lnSpc>
              <a:spcBef>
                <a:spcPts val="650"/>
              </a:spcBef>
              <a:buClr>
                <a:srgbClr val="C0000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C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dirty="0" err="1">
                <a:solidFill>
                  <a:srgbClr val="000000"/>
                </a:solidFill>
                <a:latin typeface="Calibri" charset="0"/>
                <a:ea typeface="AR PL SungtiL GB" charset="0"/>
                <a:cs typeface="AR PL SungtiL GB" charset="0"/>
              </a:rPr>
              <a:t>SLTx</a:t>
            </a:r>
            <a:r>
              <a:rPr lang="en-IN" sz="3200" dirty="0">
                <a:solidFill>
                  <a:srgbClr val="000000"/>
                </a:solidFill>
                <a:latin typeface="Calibri" charset="0"/>
                <a:ea typeface="AR PL SungtiL GB" charset="0"/>
                <a:cs typeface="AR PL SungtiL GB" charset="0"/>
              </a:rPr>
              <a:t>/</a:t>
            </a:r>
            <a:r>
              <a:rPr lang="en-IN" sz="3200" b="1" dirty="0" err="1">
                <a:solidFill>
                  <a:srgbClr val="000000"/>
                </a:solidFill>
                <a:latin typeface="Calibri" charset="0"/>
                <a:ea typeface="AR PL SungtiL GB" charset="0"/>
                <a:cs typeface="AR PL SungtiL GB" charset="0"/>
              </a:rPr>
              <a:t>DLTx</a:t>
            </a:r>
            <a:r>
              <a:rPr lang="en-IN" sz="3200" dirty="0">
                <a:solidFill>
                  <a:srgbClr val="000000"/>
                </a:solidFill>
                <a:latin typeface="Calibri" charset="0"/>
                <a:ea typeface="AR PL SungtiL GB" charset="0"/>
                <a:cs typeface="AR PL SungtiL GB" charset="0"/>
              </a:rPr>
              <a:t>/</a:t>
            </a:r>
            <a:r>
              <a:rPr lang="en-IN" sz="3200" dirty="0" err="1">
                <a:solidFill>
                  <a:srgbClr val="000000"/>
                </a:solidFill>
                <a:latin typeface="Calibri" charset="0"/>
                <a:ea typeface="AR PL SungtiL GB" charset="0"/>
                <a:cs typeface="AR PL SungtiL GB" charset="0"/>
              </a:rPr>
              <a:t>HLTx</a:t>
            </a:r>
            <a:r>
              <a:rPr lang="en-IN" sz="3200" dirty="0">
                <a:solidFill>
                  <a:srgbClr val="000000"/>
                </a:solidFill>
                <a:latin typeface="Calibri" charset="0"/>
                <a:ea typeface="AR PL SungtiL GB" charset="0"/>
                <a:cs typeface="AR PL SungtiL GB" charset="0"/>
              </a:rPr>
              <a:t> </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dirty="0">
                <a:solidFill>
                  <a:srgbClr val="000000"/>
                </a:solidFill>
                <a:latin typeface="Calibri" charset="0"/>
                <a:ea typeface="AR PL SungtiL GB" charset="0"/>
                <a:cs typeface="AR PL SungtiL GB" charset="0"/>
              </a:rPr>
              <a:t>The International Society for Heart and Lung Transplant registry reports </a:t>
            </a:r>
            <a:r>
              <a:rPr lang="en-IN" sz="3200" b="1" dirty="0">
                <a:solidFill>
                  <a:srgbClr val="0070C0"/>
                </a:solidFill>
                <a:latin typeface="Calibri" charset="0"/>
                <a:ea typeface="AR PL SungtiL GB" charset="0"/>
                <a:cs typeface="AR PL SungtiL GB" charset="0"/>
              </a:rPr>
              <a:t>1-, 3-, 5-,and 10-year survivals of 66%, 57%, 47%, and 27%, </a:t>
            </a:r>
            <a:r>
              <a:rPr lang="en-IN" sz="3200" dirty="0">
                <a:solidFill>
                  <a:srgbClr val="000000"/>
                </a:solidFill>
                <a:latin typeface="Calibri" charset="0"/>
                <a:ea typeface="AR PL SungtiL GB" charset="0"/>
                <a:cs typeface="AR PL SungtiL GB" charset="0"/>
              </a:rPr>
              <a:t>respectively in post-transplant PAH patients.</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dirty="0">
              <a:solidFill>
                <a:srgbClr val="000000"/>
              </a:solidFill>
              <a:latin typeface="Calibri" charset="0"/>
              <a:ea typeface="AR PL SungtiL GB" charset="0"/>
              <a:cs typeface="AR PL SungtiL GB" charset="0"/>
            </a:endParaRPr>
          </a:p>
        </p:txBody>
      </p:sp>
      <p:pic>
        <p:nvPicPr>
          <p:cNvPr id="70659" name="Picture 3"/>
          <p:cNvPicPr>
            <a:picLocks noChangeAspect="1" noChangeArrowheads="1"/>
          </p:cNvPicPr>
          <p:nvPr/>
        </p:nvPicPr>
        <p:blipFill>
          <a:blip r:embed="rId3"/>
          <a:srcRect/>
          <a:stretch>
            <a:fillRect/>
          </a:stretch>
        </p:blipFill>
        <p:spPr bwMode="auto">
          <a:xfrm>
            <a:off x="3357563" y="2214563"/>
            <a:ext cx="5495925" cy="2357437"/>
          </a:xfrm>
          <a:prstGeom prst="rect">
            <a:avLst/>
          </a:prstGeom>
          <a:noFill/>
          <a:ln w="9360" cap="flat">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334998E3-9769-454D-9816-4B09B972D51F}" type="slidenum">
              <a:rPr lang="en-IN"/>
              <a:pPr/>
              <a:t>52</a:t>
            </a:fld>
            <a:endParaRPr lang="en-IN"/>
          </a:p>
        </p:txBody>
      </p:sp>
      <p:sp>
        <p:nvSpPr>
          <p:cNvPr id="71681" name="Rectangle 1"/>
          <p:cNvSpPr>
            <a:spLocks noGrp="1" noChangeArrowheads="1"/>
          </p:cNvSpPr>
          <p:nvPr>
            <p:ph type="title"/>
          </p:nvPr>
        </p:nvSpPr>
        <p:spPr>
          <a:xfrm>
            <a:off x="457200" y="274638"/>
            <a:ext cx="8229600" cy="1143000"/>
          </a:xfrm>
          <a:ln/>
        </p:spPr>
        <p:txBody>
          <a:bodyPr/>
          <a:lstStyle/>
          <a:p>
            <a:endParaRPr lang="en-IN"/>
          </a:p>
        </p:txBody>
      </p:sp>
      <p:pic>
        <p:nvPicPr>
          <p:cNvPr id="71685" name="Picture 5"/>
          <p:cNvPicPr>
            <a:picLocks noChangeAspect="1" noChangeArrowheads="1"/>
          </p:cNvPicPr>
          <p:nvPr/>
        </p:nvPicPr>
        <p:blipFill>
          <a:blip r:embed="rId3"/>
          <a:srcRect/>
          <a:stretch>
            <a:fillRect/>
          </a:stretch>
        </p:blipFill>
        <p:spPr bwMode="auto">
          <a:xfrm>
            <a:off x="0" y="214290"/>
            <a:ext cx="8786842" cy="6357982"/>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E3E2C67E-6CFF-4592-BE08-0725B1D6DF91}" type="slidenum">
              <a:rPr lang="en-IN"/>
              <a:pPr/>
              <a:t>53</a:t>
            </a:fld>
            <a:endParaRPr lang="en-IN"/>
          </a:p>
        </p:txBody>
      </p:sp>
      <p:sp>
        <p:nvSpPr>
          <p:cNvPr id="73729" name="Rectangle 1"/>
          <p:cNvSpPr>
            <a:spLocks noGrp="1" noChangeArrowheads="1"/>
          </p:cNvSpPr>
          <p:nvPr>
            <p:ph type="title"/>
          </p:nvPr>
        </p:nvSpPr>
        <p:spPr>
          <a:xfrm>
            <a:off x="214313" y="71438"/>
            <a:ext cx="8715375" cy="928687"/>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3200" b="1"/>
              <a:t>Scope of ATs for other conditions than IPAH</a:t>
            </a:r>
          </a:p>
        </p:txBody>
      </p:sp>
      <p:sp>
        <p:nvSpPr>
          <p:cNvPr id="73730" name="Text Box 2"/>
          <p:cNvSpPr txBox="1">
            <a:spLocks noChangeArrowheads="1"/>
          </p:cNvSpPr>
          <p:nvPr/>
        </p:nvSpPr>
        <p:spPr bwMode="auto">
          <a:xfrm>
            <a:off x="0" y="857232"/>
            <a:ext cx="8715340" cy="5715000"/>
          </a:xfrm>
          <a:prstGeom prst="rect">
            <a:avLst/>
          </a:prstGeom>
          <a:noFill/>
          <a:ln w="9525" cap="flat">
            <a:noFill/>
            <a:round/>
            <a:headEnd/>
            <a:tailEnd/>
          </a:ln>
          <a:effectLst/>
        </p:spPr>
        <p:txBody>
          <a:bodyPr/>
          <a:lstStyle/>
          <a:p>
            <a:pPr marL="371475" indent="-371475" hangingPunct="1">
              <a:lnSpc>
                <a:spcPct val="100000"/>
              </a:lnSpc>
              <a:spcBef>
                <a:spcPts val="488"/>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2060"/>
                </a:solidFill>
                <a:latin typeface="Calibri" charset="0"/>
                <a:ea typeface="AR PL SungtiL GB" charset="0"/>
                <a:cs typeface="AR PL SungtiL GB" charset="0"/>
              </a:rPr>
              <a:t>Heart failure </a:t>
            </a:r>
            <a:r>
              <a:rPr lang="en-IN" sz="2400" dirty="0">
                <a:solidFill>
                  <a:srgbClr val="000000"/>
                </a:solidFill>
                <a:latin typeface="Calibri" charset="0"/>
                <a:ea typeface="AR PL SungtiL GB" charset="0"/>
                <a:cs typeface="AR PL SungtiL GB" charset="0"/>
              </a:rPr>
              <a:t>– </a:t>
            </a:r>
            <a:r>
              <a:rPr lang="en-IN" sz="2400" b="1" dirty="0" err="1">
                <a:solidFill>
                  <a:srgbClr val="000000"/>
                </a:solidFill>
                <a:latin typeface="Calibri" charset="0"/>
                <a:ea typeface="AR PL SungtiL GB" charset="0"/>
                <a:cs typeface="AR PL SungtiL GB" charset="0"/>
              </a:rPr>
              <a:t>Sildenafil</a:t>
            </a:r>
            <a:r>
              <a:rPr lang="en-IN" sz="2400" b="1" dirty="0">
                <a:solidFill>
                  <a:srgbClr val="000000"/>
                </a:solidFill>
                <a:latin typeface="Calibri" charset="0"/>
                <a:ea typeface="AR PL SungtiL GB" charset="0"/>
                <a:cs typeface="AR PL SungtiL GB" charset="0"/>
              </a:rPr>
              <a:t> beneficial at 12 weeks. No long term studies</a:t>
            </a: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002060"/>
              </a:solidFill>
              <a:latin typeface="Calibri" charset="0"/>
              <a:ea typeface="AR PL SungtiL GB" charset="0"/>
              <a:cs typeface="AR PL SungtiL GB" charset="0"/>
            </a:endParaRPr>
          </a:p>
          <a:p>
            <a:pPr marL="371475" indent="-371475" hangingPunct="1">
              <a:lnSpc>
                <a:spcPct val="100000"/>
              </a:lnSpc>
              <a:spcBef>
                <a:spcPts val="488"/>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2060"/>
                </a:solidFill>
                <a:latin typeface="Calibri" charset="0"/>
                <a:ea typeface="AR PL SungtiL GB" charset="0"/>
                <a:cs typeface="AR PL SungtiL GB" charset="0"/>
              </a:rPr>
              <a:t>COPD</a:t>
            </a:r>
            <a:r>
              <a:rPr lang="en-IN" sz="2400" dirty="0">
                <a:solidFill>
                  <a:srgbClr val="000000"/>
                </a:solidFill>
                <a:latin typeface="Calibri" charset="0"/>
                <a:ea typeface="AR PL SungtiL GB" charset="0"/>
                <a:cs typeface="AR PL SungtiL GB" charset="0"/>
              </a:rPr>
              <a:t> </a:t>
            </a:r>
            <a:r>
              <a:rPr lang="en-IN" sz="2400" b="1" dirty="0">
                <a:solidFill>
                  <a:srgbClr val="000000"/>
                </a:solidFill>
                <a:latin typeface="Calibri" charset="0"/>
                <a:ea typeface="AR PL SungtiL GB" charset="0"/>
                <a:cs typeface="AR PL SungtiL GB" charset="0"/>
              </a:rPr>
              <a:t>– </a:t>
            </a:r>
            <a:r>
              <a:rPr lang="en-IN" sz="2400" b="1" dirty="0" err="1">
                <a:solidFill>
                  <a:srgbClr val="000000"/>
                </a:solidFill>
                <a:latin typeface="Calibri" charset="0"/>
                <a:ea typeface="AR PL SungtiL GB" charset="0"/>
                <a:cs typeface="AR PL SungtiL GB" charset="0"/>
              </a:rPr>
              <a:t>Sildenafil</a:t>
            </a:r>
            <a:r>
              <a:rPr lang="en-IN" sz="2400" b="1" dirty="0">
                <a:solidFill>
                  <a:srgbClr val="000000"/>
                </a:solidFill>
                <a:latin typeface="Calibri" charset="0"/>
                <a:ea typeface="AR PL SungtiL GB" charset="0"/>
                <a:cs typeface="AR PL SungtiL GB" charset="0"/>
              </a:rPr>
              <a:t> – no significant benefit </a:t>
            </a:r>
            <a:endParaRPr lang="en-IN" sz="1600" b="1" i="1"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                -- </a:t>
            </a:r>
            <a:r>
              <a:rPr lang="en-IN" sz="2400" b="1" dirty="0" err="1">
                <a:solidFill>
                  <a:srgbClr val="000000"/>
                </a:solidFill>
                <a:latin typeface="Calibri" charset="0"/>
                <a:ea typeface="AR PL SungtiL GB" charset="0"/>
                <a:cs typeface="AR PL SungtiL GB" charset="0"/>
              </a:rPr>
              <a:t>Bosentan</a:t>
            </a:r>
            <a:r>
              <a:rPr lang="en-IN" sz="2400" b="1" dirty="0">
                <a:solidFill>
                  <a:srgbClr val="000000"/>
                </a:solidFill>
                <a:latin typeface="Calibri" charset="0"/>
                <a:ea typeface="AR PL SungtiL GB" charset="0"/>
                <a:cs typeface="AR PL SungtiL GB" charset="0"/>
              </a:rPr>
              <a:t> – no definite </a:t>
            </a:r>
            <a:r>
              <a:rPr lang="en-IN" sz="2400" b="1" dirty="0" smtClean="0">
                <a:solidFill>
                  <a:srgbClr val="000000"/>
                </a:solidFill>
                <a:latin typeface="Calibri" charset="0"/>
                <a:ea typeface="AR PL SungtiL GB" charset="0"/>
                <a:cs typeface="AR PL SungtiL GB" charset="0"/>
              </a:rPr>
              <a:t>benefit</a:t>
            </a:r>
            <a:endParaRPr lang="fr-FR" sz="1600" b="1" i="1"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fr-FR" sz="2400" b="1"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fr-FR" sz="2400" b="1" dirty="0">
                <a:solidFill>
                  <a:srgbClr val="002060"/>
                </a:solidFill>
                <a:latin typeface="Calibri" charset="0"/>
                <a:ea typeface="AR PL SungtiL GB" charset="0"/>
                <a:cs typeface="AR PL SungtiL GB" charset="0"/>
              </a:rPr>
              <a:t>ILD</a:t>
            </a:r>
            <a:r>
              <a:rPr lang="fr-FR" sz="2400" b="1" dirty="0">
                <a:solidFill>
                  <a:srgbClr val="000000"/>
                </a:solidFill>
                <a:latin typeface="Calibri" charset="0"/>
                <a:ea typeface="AR PL SungtiL GB" charset="0"/>
                <a:cs typeface="AR PL SungtiL GB" charset="0"/>
              </a:rPr>
              <a:t>  --  </a:t>
            </a:r>
            <a:r>
              <a:rPr lang="fr-FR" sz="2400" b="1" dirty="0" err="1">
                <a:solidFill>
                  <a:srgbClr val="000000"/>
                </a:solidFill>
                <a:latin typeface="Calibri" charset="0"/>
                <a:ea typeface="AR PL SungtiL GB" charset="0"/>
                <a:cs typeface="AR PL SungtiL GB" charset="0"/>
              </a:rPr>
              <a:t>Sildenafil</a:t>
            </a:r>
            <a:r>
              <a:rPr lang="fr-FR" sz="2400" b="1" dirty="0">
                <a:solidFill>
                  <a:srgbClr val="000000"/>
                </a:solidFill>
                <a:latin typeface="Calibri" charset="0"/>
                <a:ea typeface="AR PL SungtiL GB" charset="0"/>
                <a:cs typeface="AR PL SungtiL GB" charset="0"/>
              </a:rPr>
              <a:t> – </a:t>
            </a:r>
            <a:r>
              <a:rPr lang="fr-FR" sz="2400" b="1" dirty="0" err="1">
                <a:solidFill>
                  <a:srgbClr val="000000"/>
                </a:solidFill>
                <a:latin typeface="Calibri" charset="0"/>
                <a:ea typeface="AR PL SungtiL GB" charset="0"/>
                <a:cs typeface="AR PL SungtiL GB" charset="0"/>
              </a:rPr>
              <a:t>may</a:t>
            </a:r>
            <a:r>
              <a:rPr lang="fr-FR" sz="2400" b="1" dirty="0">
                <a:solidFill>
                  <a:srgbClr val="000000"/>
                </a:solidFill>
                <a:latin typeface="Calibri" charset="0"/>
                <a:ea typeface="AR PL SungtiL GB" charset="0"/>
                <a:cs typeface="AR PL SungtiL GB" charset="0"/>
              </a:rPr>
              <a:t> </a:t>
            </a:r>
            <a:r>
              <a:rPr lang="fr-FR" sz="2400" b="1" dirty="0" err="1">
                <a:solidFill>
                  <a:srgbClr val="000000"/>
                </a:solidFill>
                <a:latin typeface="Calibri" charset="0"/>
                <a:ea typeface="AR PL SungtiL GB" charset="0"/>
                <a:cs typeface="AR PL SungtiL GB" charset="0"/>
              </a:rPr>
              <a:t>be</a:t>
            </a:r>
            <a:r>
              <a:rPr lang="fr-FR" sz="2400" b="1" dirty="0">
                <a:solidFill>
                  <a:srgbClr val="000000"/>
                </a:solidFill>
                <a:latin typeface="Calibri" charset="0"/>
                <a:ea typeface="AR PL SungtiL GB" charset="0"/>
                <a:cs typeface="AR PL SungtiL GB" charset="0"/>
              </a:rPr>
              <a:t> </a:t>
            </a:r>
            <a:r>
              <a:rPr lang="fr-FR" sz="2400" b="1" dirty="0" err="1" smtClean="0">
                <a:solidFill>
                  <a:srgbClr val="000000"/>
                </a:solidFill>
                <a:latin typeface="Calibri" charset="0"/>
                <a:ea typeface="AR PL SungtiL GB" charset="0"/>
                <a:cs typeface="AR PL SungtiL GB" charset="0"/>
              </a:rPr>
              <a:t>beneficial</a:t>
            </a:r>
            <a:endParaRPr lang="en-IN" sz="1600" b="1" i="1"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fr-FR" sz="2400" b="1" dirty="0">
                <a:solidFill>
                  <a:srgbClr val="000000"/>
                </a:solidFill>
                <a:latin typeface="Calibri" charset="0"/>
                <a:ea typeface="AR PL SungtiL GB" charset="0"/>
                <a:cs typeface="AR PL SungtiL GB" charset="0"/>
              </a:rPr>
              <a:t>             -- </a:t>
            </a:r>
            <a:r>
              <a:rPr lang="fr-FR" sz="2400" b="1" dirty="0" err="1">
                <a:solidFill>
                  <a:srgbClr val="000000"/>
                </a:solidFill>
                <a:latin typeface="Calibri" charset="0"/>
                <a:ea typeface="AR PL SungtiL GB" charset="0"/>
                <a:cs typeface="AR PL SungtiL GB" charset="0"/>
              </a:rPr>
              <a:t>Bosentan</a:t>
            </a:r>
            <a:r>
              <a:rPr lang="fr-FR" sz="2400" b="1" dirty="0">
                <a:solidFill>
                  <a:srgbClr val="000000"/>
                </a:solidFill>
                <a:latin typeface="Calibri" charset="0"/>
                <a:ea typeface="AR PL SungtiL GB" charset="0"/>
                <a:cs typeface="AR PL SungtiL GB" charset="0"/>
              </a:rPr>
              <a:t> –no </a:t>
            </a:r>
            <a:r>
              <a:rPr lang="fr-FR" sz="2400" b="1" dirty="0" err="1">
                <a:solidFill>
                  <a:srgbClr val="000000"/>
                </a:solidFill>
                <a:latin typeface="Calibri" charset="0"/>
                <a:ea typeface="AR PL SungtiL GB" charset="0"/>
                <a:cs typeface="AR PL SungtiL GB" charset="0"/>
              </a:rPr>
              <a:t>definite</a:t>
            </a:r>
            <a:r>
              <a:rPr lang="fr-FR" sz="2400" b="1" dirty="0">
                <a:solidFill>
                  <a:srgbClr val="000000"/>
                </a:solidFill>
                <a:latin typeface="Calibri" charset="0"/>
                <a:ea typeface="AR PL SungtiL GB" charset="0"/>
                <a:cs typeface="AR PL SungtiL GB" charset="0"/>
              </a:rPr>
              <a:t> </a:t>
            </a:r>
            <a:r>
              <a:rPr lang="fr-FR" sz="2400" b="1" dirty="0" err="1">
                <a:solidFill>
                  <a:srgbClr val="000000"/>
                </a:solidFill>
                <a:latin typeface="Calibri" charset="0"/>
                <a:ea typeface="AR PL SungtiL GB" charset="0"/>
                <a:cs typeface="AR PL SungtiL GB" charset="0"/>
              </a:rPr>
              <a:t>benefit</a:t>
            </a:r>
            <a:endParaRPr lang="fr-FR" sz="2400" b="1"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000000"/>
              </a:solidFill>
              <a:latin typeface="Calibri" charset="0"/>
              <a:ea typeface="AR PL SungtiL GB" charset="0"/>
              <a:cs typeface="AR PL SungtiL GB" charset="0"/>
            </a:endParaRPr>
          </a:p>
          <a:p>
            <a:pPr marL="371475" indent="-371475" hangingPunct="1">
              <a:lnSpc>
                <a:spcPct val="100000"/>
              </a:lnSpc>
              <a:spcBef>
                <a:spcPts val="488"/>
              </a:spcBef>
              <a:buClr>
                <a:srgbClr val="00206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2060"/>
                </a:solidFill>
                <a:latin typeface="Calibri" charset="0"/>
                <a:ea typeface="AR PL SungtiL GB" charset="0"/>
                <a:cs typeface="AR PL SungtiL GB" charset="0"/>
              </a:rPr>
              <a:t>CHD</a:t>
            </a:r>
            <a:r>
              <a:rPr lang="en-IN" sz="2400" b="1" dirty="0">
                <a:solidFill>
                  <a:srgbClr val="000000"/>
                </a:solidFill>
                <a:latin typeface="Calibri" charset="0"/>
                <a:ea typeface="AR PL SungtiL GB" charset="0"/>
                <a:cs typeface="AR PL SungtiL GB" charset="0"/>
              </a:rPr>
              <a:t>  -- </a:t>
            </a:r>
            <a:r>
              <a:rPr lang="en-IN" sz="2400" b="1" dirty="0" err="1">
                <a:solidFill>
                  <a:srgbClr val="000000"/>
                </a:solidFill>
                <a:latin typeface="Calibri" charset="0"/>
                <a:ea typeface="AR PL SungtiL GB" charset="0"/>
                <a:cs typeface="AR PL SungtiL GB" charset="0"/>
              </a:rPr>
              <a:t>Sildenafil</a:t>
            </a:r>
            <a:r>
              <a:rPr lang="en-IN" sz="2400" b="1" dirty="0">
                <a:solidFill>
                  <a:srgbClr val="000000"/>
                </a:solidFill>
                <a:latin typeface="Calibri" charset="0"/>
                <a:ea typeface="AR PL SungtiL GB" charset="0"/>
                <a:cs typeface="AR PL SungtiL GB" charset="0"/>
              </a:rPr>
              <a:t> – beneficial in short term studies ASD&gt; VSD </a:t>
            </a:r>
          </a:p>
          <a:p>
            <a:pPr marL="371475" indent="-371475" hangingPunct="1">
              <a:lnSpc>
                <a:spcPct val="100000"/>
              </a:lnSpc>
              <a:spcBef>
                <a:spcPts val="32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1600" b="1" i="1" dirty="0" smtClean="0">
                <a:solidFill>
                  <a:srgbClr val="000000"/>
                </a:solidFill>
                <a:latin typeface="Calibri" charset="0"/>
                <a:ea typeface="AR PL SungtiL GB" charset="0"/>
                <a:cs typeface="AR PL SungtiL GB" charset="0"/>
              </a:rPr>
              <a:t>-</a:t>
            </a:r>
            <a:r>
              <a:rPr lang="en-IN" sz="2400" b="1" dirty="0" err="1">
                <a:solidFill>
                  <a:srgbClr val="000000"/>
                </a:solidFill>
                <a:latin typeface="Calibri" charset="0"/>
                <a:ea typeface="AR PL SungtiL GB" charset="0"/>
                <a:cs typeface="AR PL SungtiL GB" charset="0"/>
              </a:rPr>
              <a:t>Bosentan</a:t>
            </a:r>
            <a:r>
              <a:rPr lang="en-IN" sz="2400" b="1" dirty="0">
                <a:solidFill>
                  <a:srgbClr val="000000"/>
                </a:solidFill>
                <a:latin typeface="Calibri" charset="0"/>
                <a:ea typeface="AR PL SungtiL GB" charset="0"/>
                <a:cs typeface="AR PL SungtiL GB" charset="0"/>
              </a:rPr>
              <a:t>  -- </a:t>
            </a:r>
            <a:r>
              <a:rPr lang="en-IN" sz="2400" b="1" i="1" dirty="0">
                <a:solidFill>
                  <a:srgbClr val="000000"/>
                </a:solidFill>
                <a:latin typeface="Calibri" charset="0"/>
                <a:ea typeface="AR PL SungtiL GB" charset="0"/>
                <a:cs typeface="AR PL SungtiL GB" charset="0"/>
              </a:rPr>
              <a:t>BREATHE-5 trial</a:t>
            </a:r>
            <a:r>
              <a:rPr lang="en-IN" sz="2400" b="1" dirty="0">
                <a:solidFill>
                  <a:srgbClr val="000000"/>
                </a:solidFill>
                <a:latin typeface="Calibri" charset="0"/>
                <a:ea typeface="AR PL SungtiL GB" charset="0"/>
                <a:cs typeface="AR PL SungtiL GB" charset="0"/>
              </a:rPr>
              <a:t> : Symptomatic benefit at  40 months</a:t>
            </a: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400" b="1" i="1" dirty="0">
                <a:solidFill>
                  <a:srgbClr val="FF0000"/>
                </a:solidFill>
                <a:latin typeface="Calibri" charset="0"/>
                <a:ea typeface="AR PL SungtiL GB" charset="0"/>
                <a:cs typeface="AR PL SungtiL GB" charset="0"/>
              </a:rPr>
              <a:t>                                    [  IB (ESC </a:t>
            </a:r>
            <a:r>
              <a:rPr lang="en-IN" sz="2400" b="1" i="1" dirty="0" smtClean="0">
                <a:solidFill>
                  <a:srgbClr val="FF0000"/>
                </a:solidFill>
                <a:latin typeface="Calibri" charset="0"/>
                <a:ea typeface="AR PL SungtiL GB" charset="0"/>
                <a:cs typeface="AR PL SungtiL GB" charset="0"/>
              </a:rPr>
              <a:t>) </a:t>
            </a:r>
            <a:r>
              <a:rPr lang="en-IN" sz="2400" b="1" i="1" dirty="0">
                <a:solidFill>
                  <a:srgbClr val="FF0000"/>
                </a:solidFill>
                <a:latin typeface="Calibri" charset="0"/>
                <a:ea typeface="AR PL SungtiL GB" charset="0"/>
                <a:cs typeface="AR PL SungtiL GB" charset="0"/>
              </a:rPr>
              <a:t>for WHO III </a:t>
            </a:r>
            <a:r>
              <a:rPr lang="en-IN" sz="2400" b="1" i="1" dirty="0" err="1">
                <a:solidFill>
                  <a:srgbClr val="FF0000"/>
                </a:solidFill>
                <a:latin typeface="Calibri" charset="0"/>
                <a:ea typeface="AR PL SungtiL GB" charset="0"/>
                <a:cs typeface="AR PL SungtiL GB" charset="0"/>
              </a:rPr>
              <a:t>Eisenmenger’s</a:t>
            </a:r>
            <a:r>
              <a:rPr lang="en-IN" sz="2400" b="1" i="1" dirty="0">
                <a:solidFill>
                  <a:srgbClr val="FF0000"/>
                </a:solidFill>
                <a:latin typeface="Calibri" charset="0"/>
                <a:ea typeface="AR PL SungtiL GB" charset="0"/>
                <a:cs typeface="AR PL SungtiL GB" charset="0"/>
              </a:rPr>
              <a:t>  ]    </a:t>
            </a: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2400" b="1" i="1" dirty="0">
                <a:solidFill>
                  <a:srgbClr val="FF0000"/>
                </a:solidFill>
                <a:latin typeface="Calibri" charset="0"/>
                <a:ea typeface="AR PL SungtiL GB" charset="0"/>
                <a:cs typeface="AR PL SungtiL GB" charset="0"/>
              </a:rPr>
              <a:t> **</a:t>
            </a:r>
            <a:r>
              <a:rPr lang="en-IN" sz="2400" b="1" i="1" dirty="0">
                <a:solidFill>
                  <a:srgbClr val="C00000"/>
                </a:solidFill>
                <a:latin typeface="Calibri" charset="0"/>
                <a:ea typeface="AR PL SungtiL GB" charset="0"/>
                <a:cs typeface="AR PL SungtiL GB" charset="0"/>
              </a:rPr>
              <a:t>PAH-AT  for </a:t>
            </a:r>
            <a:r>
              <a:rPr lang="en-IN" sz="2400" b="1" i="1" dirty="0" err="1">
                <a:solidFill>
                  <a:srgbClr val="C00000"/>
                </a:solidFill>
                <a:latin typeface="Calibri" charset="0"/>
                <a:ea typeface="AR PL SungtiL GB" charset="0"/>
                <a:cs typeface="AR PL SungtiL GB" charset="0"/>
              </a:rPr>
              <a:t>Eisenmenger’s</a:t>
            </a:r>
            <a:r>
              <a:rPr lang="en-IN" sz="2400" b="1" i="1" dirty="0">
                <a:solidFill>
                  <a:srgbClr val="C00000"/>
                </a:solidFill>
                <a:latin typeface="Calibri" charset="0"/>
                <a:ea typeface="AR PL SungtiL GB" charset="0"/>
                <a:cs typeface="AR PL SungtiL GB" charset="0"/>
              </a:rPr>
              <a:t> has significant benefits in terms of symptoms, QOL, </a:t>
            </a:r>
            <a:r>
              <a:rPr lang="en-IN" sz="2400" b="1" i="1" dirty="0" err="1">
                <a:solidFill>
                  <a:srgbClr val="C00000"/>
                </a:solidFill>
                <a:latin typeface="Calibri" charset="0"/>
                <a:ea typeface="AR PL SungtiL GB" charset="0"/>
                <a:cs typeface="AR PL SungtiL GB" charset="0"/>
              </a:rPr>
              <a:t>hemodynamics</a:t>
            </a:r>
            <a:r>
              <a:rPr lang="en-IN" sz="2400" b="1" i="1" dirty="0">
                <a:solidFill>
                  <a:srgbClr val="C00000"/>
                </a:solidFill>
                <a:latin typeface="Calibri" charset="0"/>
                <a:ea typeface="AR PL SungtiL GB" charset="0"/>
                <a:cs typeface="AR PL SungtiL GB" charset="0"/>
              </a:rPr>
              <a:t> as well as </a:t>
            </a:r>
            <a:r>
              <a:rPr lang="en-IN" sz="2400" b="1" i="1" dirty="0" smtClean="0">
                <a:solidFill>
                  <a:srgbClr val="C00000"/>
                </a:solidFill>
                <a:latin typeface="Calibri" charset="0"/>
                <a:ea typeface="AR PL SungtiL GB" charset="0"/>
                <a:cs typeface="AR PL SungtiL GB" charset="0"/>
              </a:rPr>
              <a:t>survival.  </a:t>
            </a:r>
            <a:endParaRPr lang="en-IN" sz="2400" b="1" i="1" dirty="0">
              <a:solidFill>
                <a:srgbClr val="C00000"/>
              </a:solidFill>
              <a:latin typeface="Calibri" charset="0"/>
              <a:ea typeface="AR PL SungtiL GB" charset="0"/>
              <a:cs typeface="AR PL SungtiL GB" charset="0"/>
            </a:endParaRPr>
          </a:p>
          <a:p>
            <a:pPr marL="371475" indent="-371475" hangingPunct="1">
              <a:lnSpc>
                <a:spcPct val="100000"/>
              </a:lnSpc>
              <a:spcBef>
                <a:spcPts val="3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r>
              <a:rPr lang="en-IN" sz="1700" b="1" i="1" dirty="0">
                <a:solidFill>
                  <a:srgbClr val="C00000"/>
                </a:solidFill>
                <a:latin typeface="Calibri" charset="0"/>
                <a:ea typeface="AR PL SungtiL GB" charset="0"/>
                <a:cs typeface="AR PL SungtiL GB" charset="0"/>
              </a:rPr>
              <a:t>   </a:t>
            </a:r>
            <a:endParaRPr lang="en-IN" sz="1900" b="1" i="1" dirty="0">
              <a:solidFill>
                <a:srgbClr val="002060"/>
              </a:solidFill>
              <a:latin typeface="Calibri" charset="0"/>
              <a:ea typeface="AR PL SungtiL GB" charset="0"/>
              <a:cs typeface="AR PL SungtiL GB" charset="0"/>
            </a:endParaRPr>
          </a:p>
          <a:p>
            <a:pPr marL="371475" indent="-371475" hangingPunct="1">
              <a:lnSpc>
                <a:spcPct val="100000"/>
              </a:lnSpc>
              <a:spcBef>
                <a:spcPts val="32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1600" b="1" i="1" dirty="0">
              <a:solidFill>
                <a:srgbClr val="C00000"/>
              </a:solidFill>
              <a:latin typeface="Calibri" charset="0"/>
              <a:ea typeface="AR PL SungtiL GB" charset="0"/>
              <a:cs typeface="AR PL SungtiL GB" charset="0"/>
            </a:endParaRPr>
          </a:p>
          <a:p>
            <a:pPr marL="371475" indent="-371475"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dirty="0">
              <a:solidFill>
                <a:srgbClr val="000000"/>
              </a:solidFill>
              <a:latin typeface="Calibri" charset="0"/>
              <a:ea typeface="AR PL SungtiL GB" charset="0"/>
              <a:cs typeface="AR PL SungtiL GB" charset="0"/>
            </a:endParaRPr>
          </a:p>
          <a:p>
            <a:pPr marL="371475" indent="-371475" hangingPunct="1">
              <a:lnSpc>
                <a:spcPct val="100000"/>
              </a:lnSpc>
              <a:spcBef>
                <a:spcPts val="325"/>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1600" b="1"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3730">
                                            <p:txEl>
                                              <p:pRg st="2" end="2"/>
                                            </p:txEl>
                                          </p:spTgt>
                                        </p:tgtEl>
                                        <p:attrNameLst>
                                          <p:attrName>style.visibility</p:attrName>
                                        </p:attrNameLst>
                                      </p:cBhvr>
                                      <p:to>
                                        <p:strVal val="visible"/>
                                      </p:to>
                                    </p:set>
                                    <p:anim calcmode="lin" valueType="num">
                                      <p:cBhvr additive="repl">
                                        <p:cTn id="7" dur="500" fill="hold"/>
                                        <p:tgtEl>
                                          <p:spTgt spid="73730">
                                            <p:txEl>
                                              <p:pRg st="2" end="2"/>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73730">
                                            <p:txEl>
                                              <p:pRg st="2" end="2"/>
                                            </p:txEl>
                                          </p:spTgt>
                                        </p:tgtEl>
                                        <p:attrNameLst>
                                          <p:attrName>ppt_y</p:attrName>
                                        </p:attrNameLst>
                                      </p:cBhvr>
                                      <p:tavLst>
                                        <p:tav tm="100000">
                                          <p:val>
                                            <p:strVal val="1+#ppt_h/2"/>
                                          </p:val>
                                        </p:tav>
                                        <p:tav tm="100000">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73730">
                                            <p:txEl>
                                              <p:pRg st="3" end="3"/>
                                            </p:txEl>
                                          </p:spTgt>
                                        </p:tgtEl>
                                        <p:attrNameLst>
                                          <p:attrName>style.visibility</p:attrName>
                                        </p:attrNameLst>
                                      </p:cBhvr>
                                      <p:to>
                                        <p:strVal val="visible"/>
                                      </p:to>
                                    </p:set>
                                    <p:anim calcmode="lin" valueType="num">
                                      <p:cBhvr additive="repl">
                                        <p:cTn id="11" dur="500" fill="hold"/>
                                        <p:tgtEl>
                                          <p:spTgt spid="73730">
                                            <p:txEl>
                                              <p:pRg st="3" end="3"/>
                                            </p:txEl>
                                          </p:spTgt>
                                        </p:tgtEl>
                                        <p:attrNameLst>
                                          <p:attrName>ppt_x</p:attrName>
                                        </p:attrNameLst>
                                      </p:cBhvr>
                                      <p:tavLst>
                                        <p:tav tm="100000">
                                          <p:val>
                                            <p:strVal val="#ppt_x"/>
                                          </p:val>
                                        </p:tav>
                                        <p:tav tm="100000">
                                          <p:val>
                                            <p:strVal val="#ppt_x"/>
                                          </p:val>
                                        </p:tav>
                                      </p:tavLst>
                                    </p:anim>
                                    <p:anim calcmode="lin" valueType="num">
                                      <p:cBhvr additive="repl">
                                        <p:cTn id="12" dur="500" fill="hold"/>
                                        <p:tgtEl>
                                          <p:spTgt spid="73730">
                                            <p:txEl>
                                              <p:pRg st="3" end="3"/>
                                            </p:txEl>
                                          </p:spTgt>
                                        </p:tgtEl>
                                        <p:attrNameLst>
                                          <p:attrName>ppt_y</p:attrName>
                                        </p:attrNameLst>
                                      </p:cBhvr>
                                      <p:tavLst>
                                        <p:tav tm="10000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73730">
                                            <p:txEl>
                                              <p:pRg st="5" end="5"/>
                                            </p:txEl>
                                          </p:spTgt>
                                        </p:tgtEl>
                                        <p:attrNameLst>
                                          <p:attrName>style.visibility</p:attrName>
                                        </p:attrNameLst>
                                      </p:cBhvr>
                                      <p:to>
                                        <p:strVal val="visible"/>
                                      </p:to>
                                    </p:set>
                                    <p:anim calcmode="lin" valueType="num">
                                      <p:cBhvr additive="repl">
                                        <p:cTn id="17" dur="500" fill="hold"/>
                                        <p:tgtEl>
                                          <p:spTgt spid="73730">
                                            <p:txEl>
                                              <p:pRg st="5" end="5"/>
                                            </p:txEl>
                                          </p:spTgt>
                                        </p:tgtEl>
                                        <p:attrNameLst>
                                          <p:attrName>ppt_x</p:attrName>
                                        </p:attrNameLst>
                                      </p:cBhvr>
                                      <p:tavLst>
                                        <p:tav tm="100000">
                                          <p:val>
                                            <p:strVal val="#ppt_x"/>
                                          </p:val>
                                        </p:tav>
                                        <p:tav tm="100000">
                                          <p:val>
                                            <p:strVal val="#ppt_x"/>
                                          </p:val>
                                        </p:tav>
                                      </p:tavLst>
                                    </p:anim>
                                    <p:anim calcmode="lin" valueType="num">
                                      <p:cBhvr additive="repl">
                                        <p:cTn id="18" dur="500" fill="hold"/>
                                        <p:tgtEl>
                                          <p:spTgt spid="73730">
                                            <p:txEl>
                                              <p:pRg st="5" end="5"/>
                                            </p:txEl>
                                          </p:spTgt>
                                        </p:tgtEl>
                                        <p:attrNameLst>
                                          <p:attrName>ppt_y</p:attrName>
                                        </p:attrNameLst>
                                      </p:cBhvr>
                                      <p:tavLst>
                                        <p:tav tm="100000">
                                          <p:val>
                                            <p:strVal val="1+#ppt_h/2"/>
                                          </p:val>
                                        </p:tav>
                                        <p:tav tm="100000">
                                          <p:val>
                                            <p:strVal val="#ppt_y"/>
                                          </p:val>
                                        </p:tav>
                                      </p:tavLst>
                                    </p:anim>
                                  </p:childTnLst>
                                </p:cTn>
                              </p:par>
                              <p:par>
                                <p:cTn id="19" presetID="2" presetClass="entr" presetSubtype="4" fill="hold" nodeType="withEffect">
                                  <p:stCondLst>
                                    <p:cond delay="0"/>
                                  </p:stCondLst>
                                  <p:childTnLst>
                                    <p:set>
                                      <p:cBhvr additive="repl">
                                        <p:cTn id="20" dur="1" fill="hold">
                                          <p:stCondLst>
                                            <p:cond delay="0"/>
                                          </p:stCondLst>
                                        </p:cTn>
                                        <p:tgtEl>
                                          <p:spTgt spid="73730">
                                            <p:txEl>
                                              <p:pRg st="6" end="6"/>
                                            </p:txEl>
                                          </p:spTgt>
                                        </p:tgtEl>
                                        <p:attrNameLst>
                                          <p:attrName>style.visibility</p:attrName>
                                        </p:attrNameLst>
                                      </p:cBhvr>
                                      <p:to>
                                        <p:strVal val="visible"/>
                                      </p:to>
                                    </p:set>
                                    <p:anim calcmode="lin" valueType="num">
                                      <p:cBhvr additive="repl">
                                        <p:cTn id="21" dur="500" fill="hold"/>
                                        <p:tgtEl>
                                          <p:spTgt spid="73730">
                                            <p:txEl>
                                              <p:pRg st="6" end="6"/>
                                            </p:txEl>
                                          </p:spTgt>
                                        </p:tgtEl>
                                        <p:attrNameLst>
                                          <p:attrName>ppt_x</p:attrName>
                                        </p:attrNameLst>
                                      </p:cBhvr>
                                      <p:tavLst>
                                        <p:tav tm="100000">
                                          <p:val>
                                            <p:strVal val="#ppt_x"/>
                                          </p:val>
                                        </p:tav>
                                        <p:tav tm="100000">
                                          <p:val>
                                            <p:strVal val="#ppt_x"/>
                                          </p:val>
                                        </p:tav>
                                      </p:tavLst>
                                    </p:anim>
                                    <p:anim calcmode="lin" valueType="num">
                                      <p:cBhvr additive="repl">
                                        <p:cTn id="22" dur="500" fill="hold"/>
                                        <p:tgtEl>
                                          <p:spTgt spid="73730">
                                            <p:txEl>
                                              <p:pRg st="6" end="6"/>
                                            </p:txEl>
                                          </p:spTgt>
                                        </p:tgtEl>
                                        <p:attrNameLst>
                                          <p:attrName>ppt_y</p:attrName>
                                        </p:attrNameLst>
                                      </p:cBhvr>
                                      <p:tavLst>
                                        <p:tav tm="10000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additive="repl">
                                        <p:cTn id="26" dur="1" fill="hold">
                                          <p:stCondLst>
                                            <p:cond delay="0"/>
                                          </p:stCondLst>
                                        </p:cTn>
                                        <p:tgtEl>
                                          <p:spTgt spid="73730">
                                            <p:txEl>
                                              <p:pRg st="8" end="8"/>
                                            </p:txEl>
                                          </p:spTgt>
                                        </p:tgtEl>
                                        <p:attrNameLst>
                                          <p:attrName>style.visibility</p:attrName>
                                        </p:attrNameLst>
                                      </p:cBhvr>
                                      <p:to>
                                        <p:strVal val="visible"/>
                                      </p:to>
                                    </p:set>
                                    <p:anim calcmode="lin" valueType="num">
                                      <p:cBhvr additive="repl">
                                        <p:cTn id="27" dur="500" fill="hold"/>
                                        <p:tgtEl>
                                          <p:spTgt spid="73730">
                                            <p:txEl>
                                              <p:pRg st="8" end="8"/>
                                            </p:txEl>
                                          </p:spTgt>
                                        </p:tgtEl>
                                        <p:attrNameLst>
                                          <p:attrName>ppt_x</p:attrName>
                                        </p:attrNameLst>
                                      </p:cBhvr>
                                      <p:tavLst>
                                        <p:tav tm="100000">
                                          <p:val>
                                            <p:strVal val="#ppt_x"/>
                                          </p:val>
                                        </p:tav>
                                        <p:tav tm="100000">
                                          <p:val>
                                            <p:strVal val="#ppt_x"/>
                                          </p:val>
                                        </p:tav>
                                      </p:tavLst>
                                    </p:anim>
                                    <p:anim calcmode="lin" valueType="num">
                                      <p:cBhvr additive="repl">
                                        <p:cTn id="28" dur="500" fill="hold"/>
                                        <p:tgtEl>
                                          <p:spTgt spid="73730">
                                            <p:txEl>
                                              <p:pRg st="8" end="8"/>
                                            </p:txEl>
                                          </p:spTgt>
                                        </p:tgtEl>
                                        <p:attrNameLst>
                                          <p:attrName>ppt_y</p:attrName>
                                        </p:attrNameLst>
                                      </p:cBhvr>
                                      <p:tavLst>
                                        <p:tav tm="10000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additive="repl">
                                        <p:cTn id="32" dur="1" fill="hold">
                                          <p:stCondLst>
                                            <p:cond delay="0"/>
                                          </p:stCondLst>
                                        </p:cTn>
                                        <p:tgtEl>
                                          <p:spTgt spid="73730">
                                            <p:txEl>
                                              <p:pRg st="9" end="9"/>
                                            </p:txEl>
                                          </p:spTgt>
                                        </p:tgtEl>
                                        <p:attrNameLst>
                                          <p:attrName>style.visibility</p:attrName>
                                        </p:attrNameLst>
                                      </p:cBhvr>
                                      <p:to>
                                        <p:strVal val="visible"/>
                                      </p:to>
                                    </p:set>
                                    <p:anim calcmode="lin" valueType="num">
                                      <p:cBhvr additive="repl">
                                        <p:cTn id="33" dur="500" fill="hold"/>
                                        <p:tgtEl>
                                          <p:spTgt spid="73730">
                                            <p:txEl>
                                              <p:pRg st="9" end="9"/>
                                            </p:txEl>
                                          </p:spTgt>
                                        </p:tgtEl>
                                        <p:attrNameLst>
                                          <p:attrName>ppt_x</p:attrName>
                                        </p:attrNameLst>
                                      </p:cBhvr>
                                      <p:tavLst>
                                        <p:tav tm="100000">
                                          <p:val>
                                            <p:strVal val="#ppt_x"/>
                                          </p:val>
                                        </p:tav>
                                        <p:tav tm="100000">
                                          <p:val>
                                            <p:strVal val="#ppt_x"/>
                                          </p:val>
                                        </p:tav>
                                      </p:tavLst>
                                    </p:anim>
                                    <p:anim calcmode="lin" valueType="num">
                                      <p:cBhvr additive="repl">
                                        <p:cTn id="34" dur="500" fill="hold"/>
                                        <p:tgtEl>
                                          <p:spTgt spid="73730">
                                            <p:txEl>
                                              <p:pRg st="9" end="9"/>
                                            </p:txEl>
                                          </p:spTgt>
                                        </p:tgtEl>
                                        <p:attrNameLst>
                                          <p:attrName>ppt_y</p:attrName>
                                        </p:attrNameLst>
                                      </p:cBhvr>
                                      <p:tavLst>
                                        <p:tav tm="100000">
                                          <p:val>
                                            <p:strVal val="1+#ppt_h/2"/>
                                          </p:val>
                                        </p:tav>
                                        <p:tav tm="100000">
                                          <p:val>
                                            <p:strVal val="#ppt_y"/>
                                          </p:val>
                                        </p:tav>
                                      </p:tavLst>
                                    </p:anim>
                                  </p:childTnLst>
                                </p:cTn>
                              </p:par>
                              <p:par>
                                <p:cTn id="35" presetID="2" presetClass="entr" presetSubtype="4" fill="hold" nodeType="withEffect">
                                  <p:stCondLst>
                                    <p:cond delay="0"/>
                                  </p:stCondLst>
                                  <p:childTnLst>
                                    <p:set>
                                      <p:cBhvr additive="repl">
                                        <p:cTn id="36" dur="1" fill="hold">
                                          <p:stCondLst>
                                            <p:cond delay="0"/>
                                          </p:stCondLst>
                                        </p:cTn>
                                        <p:tgtEl>
                                          <p:spTgt spid="73730">
                                            <p:txEl>
                                              <p:pRg st="10" end="10"/>
                                            </p:txEl>
                                          </p:spTgt>
                                        </p:tgtEl>
                                        <p:attrNameLst>
                                          <p:attrName>style.visibility</p:attrName>
                                        </p:attrNameLst>
                                      </p:cBhvr>
                                      <p:to>
                                        <p:strVal val="visible"/>
                                      </p:to>
                                    </p:set>
                                    <p:anim calcmode="lin" valueType="num">
                                      <p:cBhvr additive="repl">
                                        <p:cTn id="37" dur="500" fill="hold"/>
                                        <p:tgtEl>
                                          <p:spTgt spid="73730">
                                            <p:txEl>
                                              <p:pRg st="10" end="10"/>
                                            </p:txEl>
                                          </p:spTgt>
                                        </p:tgtEl>
                                        <p:attrNameLst>
                                          <p:attrName>ppt_x</p:attrName>
                                        </p:attrNameLst>
                                      </p:cBhvr>
                                      <p:tavLst>
                                        <p:tav tm="100000">
                                          <p:val>
                                            <p:strVal val="#ppt_x"/>
                                          </p:val>
                                        </p:tav>
                                        <p:tav tm="100000">
                                          <p:val>
                                            <p:strVal val="#ppt_x"/>
                                          </p:val>
                                        </p:tav>
                                      </p:tavLst>
                                    </p:anim>
                                    <p:anim calcmode="lin" valueType="num">
                                      <p:cBhvr additive="repl">
                                        <p:cTn id="38" dur="500" fill="hold"/>
                                        <p:tgtEl>
                                          <p:spTgt spid="73730">
                                            <p:txEl>
                                              <p:pRg st="10" end="10"/>
                                            </p:txEl>
                                          </p:spTgt>
                                        </p:tgtEl>
                                        <p:attrNameLst>
                                          <p:attrName>ppt_y</p:attrName>
                                        </p:attrNameLst>
                                      </p:cBhvr>
                                      <p:tavLst>
                                        <p:tav tm="10000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73730">
                                            <p:txEl>
                                              <p:pRg st="11" end="11"/>
                                            </p:txEl>
                                          </p:spTgt>
                                        </p:tgtEl>
                                        <p:attrNameLst>
                                          <p:attrName>style.visibility</p:attrName>
                                        </p:attrNameLst>
                                      </p:cBhvr>
                                      <p:to>
                                        <p:strVal val="visible"/>
                                      </p:to>
                                    </p:set>
                                    <p:anim calcmode="lin" valueType="num">
                                      <p:cBhvr additive="repl">
                                        <p:cTn id="43" dur="500" fill="hold"/>
                                        <p:tgtEl>
                                          <p:spTgt spid="73730">
                                            <p:txEl>
                                              <p:pRg st="11" end="11"/>
                                            </p:txEl>
                                          </p:spTgt>
                                        </p:tgtEl>
                                        <p:attrNameLst>
                                          <p:attrName>ppt_x</p:attrName>
                                        </p:attrNameLst>
                                      </p:cBhvr>
                                      <p:tavLst>
                                        <p:tav tm="100000">
                                          <p:val>
                                            <p:strVal val="#ppt_x"/>
                                          </p:val>
                                        </p:tav>
                                        <p:tav tm="100000">
                                          <p:val>
                                            <p:strVal val="#ppt_x"/>
                                          </p:val>
                                        </p:tav>
                                      </p:tavLst>
                                    </p:anim>
                                    <p:anim calcmode="lin" valueType="num">
                                      <p:cBhvr additive="repl">
                                        <p:cTn id="44" dur="500" fill="hold"/>
                                        <p:tgtEl>
                                          <p:spTgt spid="73730">
                                            <p:txEl>
                                              <p:pRg st="11" end="11"/>
                                            </p:txEl>
                                          </p:spTgt>
                                        </p:tgtEl>
                                        <p:attrNameLst>
                                          <p:attrName>ppt_y</p:attrName>
                                        </p:attrNameLst>
                                      </p:cBhvr>
                                      <p:tavLst>
                                        <p:tav tm="100000">
                                          <p:val>
                                            <p:strVal val="1+#ppt_h/2"/>
                                          </p:val>
                                        </p:tav>
                                        <p:tav tm="100000">
                                          <p:val>
                                            <p:strVal val="#ppt_y"/>
                                          </p:val>
                                        </p:tav>
                                      </p:tavLst>
                                    </p:anim>
                                  </p:childTnLst>
                                </p:cTn>
                              </p:par>
                              <p:par>
                                <p:cTn id="45" presetID="2" presetClass="entr" presetSubtype="4" fill="hold" nodeType="withEffect">
                                  <p:stCondLst>
                                    <p:cond delay="0"/>
                                  </p:stCondLst>
                                  <p:childTnLst>
                                    <p:set>
                                      <p:cBhvr additive="repl">
                                        <p:cTn id="46" dur="1" fill="hold">
                                          <p:stCondLst>
                                            <p:cond delay="0"/>
                                          </p:stCondLst>
                                        </p:cTn>
                                        <p:tgtEl>
                                          <p:spTgt spid="73730">
                                            <p:txEl>
                                              <p:pRg st="12" end="12"/>
                                            </p:txEl>
                                          </p:spTgt>
                                        </p:tgtEl>
                                        <p:attrNameLst>
                                          <p:attrName>style.visibility</p:attrName>
                                        </p:attrNameLst>
                                      </p:cBhvr>
                                      <p:to>
                                        <p:strVal val="visible"/>
                                      </p:to>
                                    </p:set>
                                    <p:anim calcmode="lin" valueType="num">
                                      <p:cBhvr additive="repl">
                                        <p:cTn id="47" dur="500" fill="hold"/>
                                        <p:tgtEl>
                                          <p:spTgt spid="73730">
                                            <p:txEl>
                                              <p:pRg st="12" end="12"/>
                                            </p:txEl>
                                          </p:spTgt>
                                        </p:tgtEl>
                                        <p:attrNameLst>
                                          <p:attrName>ppt_x</p:attrName>
                                        </p:attrNameLst>
                                      </p:cBhvr>
                                      <p:tavLst>
                                        <p:tav tm="100000">
                                          <p:val>
                                            <p:strVal val="#ppt_x"/>
                                          </p:val>
                                        </p:tav>
                                        <p:tav tm="100000">
                                          <p:val>
                                            <p:strVal val="#ppt_x"/>
                                          </p:val>
                                        </p:tav>
                                      </p:tavLst>
                                    </p:anim>
                                    <p:anim calcmode="lin" valueType="num">
                                      <p:cBhvr additive="repl">
                                        <p:cTn id="48" dur="500" fill="hold"/>
                                        <p:tgtEl>
                                          <p:spTgt spid="73730">
                                            <p:txEl>
                                              <p:pRg st="12" end="12"/>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idx="12"/>
          </p:nvPr>
        </p:nvSpPr>
        <p:spPr/>
        <p:txBody>
          <a:bodyPr/>
          <a:lstStyle/>
          <a:p>
            <a:fld id="{AE365B0C-8FCD-4C47-8C6F-FDE47FA3807F}" type="slidenum">
              <a:rPr lang="en-IN"/>
              <a:pPr/>
              <a:t>54</a:t>
            </a:fld>
            <a:endParaRPr lang="en-IN"/>
          </a:p>
        </p:txBody>
      </p:sp>
      <p:sp>
        <p:nvSpPr>
          <p:cNvPr id="74753" name="Rectangle 1"/>
          <p:cNvSpPr>
            <a:spLocks noGrp="1" noChangeArrowheads="1"/>
          </p:cNvSpPr>
          <p:nvPr>
            <p:ph type="title"/>
          </p:nvPr>
        </p:nvSpPr>
        <p:spPr>
          <a:xfrm>
            <a:off x="0" y="0"/>
            <a:ext cx="91440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 pos="9144000" algn="l"/>
              </a:tabLst>
            </a:pPr>
            <a:r>
              <a:rPr lang="en-IN" sz="4400" b="1"/>
              <a:t>CONCLUSION</a:t>
            </a:r>
          </a:p>
        </p:txBody>
      </p:sp>
      <p:sp>
        <p:nvSpPr>
          <p:cNvPr id="74754" name="Text Box 2"/>
          <p:cNvSpPr txBox="1">
            <a:spLocks noChangeArrowheads="1"/>
          </p:cNvSpPr>
          <p:nvPr/>
        </p:nvSpPr>
        <p:spPr bwMode="auto">
          <a:xfrm>
            <a:off x="0" y="1143000"/>
            <a:ext cx="9144000" cy="5715000"/>
          </a:xfrm>
          <a:prstGeom prst="rect">
            <a:avLst/>
          </a:prstGeom>
          <a:noFill/>
          <a:ln w="9525" cap="flat">
            <a:noFill/>
            <a:round/>
            <a:headEnd/>
            <a:tailEnd/>
          </a:ln>
          <a:effectLst/>
        </p:spPr>
        <p:txBody>
          <a:bodyPr/>
          <a:lstStyle/>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smtClean="0">
                <a:solidFill>
                  <a:srgbClr val="000000"/>
                </a:solidFill>
                <a:latin typeface="Calibri" charset="0"/>
                <a:ea typeface="AR PL SungtiL GB" charset="0"/>
                <a:cs typeface="AR PL SungtiL GB" charset="0"/>
              </a:rPr>
              <a:t>PH </a:t>
            </a:r>
            <a:r>
              <a:rPr lang="en-IN" sz="2400" b="1" dirty="0">
                <a:solidFill>
                  <a:srgbClr val="000000"/>
                </a:solidFill>
                <a:latin typeface="Calibri" charset="0"/>
                <a:ea typeface="AR PL SungtiL GB" charset="0"/>
                <a:cs typeface="AR PL SungtiL GB" charset="0"/>
              </a:rPr>
              <a:t>is commonly a secondary manifestation of an underlying disease process which needs to be corrected. </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Failure to correct the underlying </a:t>
            </a:r>
            <a:r>
              <a:rPr lang="en-IN" sz="2400" b="1" dirty="0" err="1">
                <a:solidFill>
                  <a:srgbClr val="000000"/>
                </a:solidFill>
                <a:latin typeface="Calibri" charset="0"/>
                <a:ea typeface="AR PL SungtiL GB" charset="0"/>
                <a:cs typeface="AR PL SungtiL GB" charset="0"/>
              </a:rPr>
              <a:t>pathophysiology</a:t>
            </a:r>
            <a:r>
              <a:rPr lang="en-IN" sz="2400" b="1" dirty="0">
                <a:solidFill>
                  <a:srgbClr val="000000"/>
                </a:solidFill>
                <a:latin typeface="Calibri" charset="0"/>
                <a:ea typeface="AR PL SungtiL GB" charset="0"/>
                <a:cs typeface="AR PL SungtiL GB" charset="0"/>
              </a:rPr>
              <a:t> may lead to progression of </a:t>
            </a:r>
            <a:r>
              <a:rPr lang="en-IN" sz="2400" b="1" dirty="0" smtClean="0">
                <a:solidFill>
                  <a:srgbClr val="000000"/>
                </a:solidFill>
                <a:latin typeface="Calibri" charset="0"/>
                <a:ea typeface="AR PL SungtiL GB" charset="0"/>
                <a:cs typeface="AR PL SungtiL GB" charset="0"/>
              </a:rPr>
              <a:t>PH </a:t>
            </a:r>
            <a:r>
              <a:rPr lang="en-IN" sz="2400" b="1" dirty="0">
                <a:solidFill>
                  <a:srgbClr val="000000"/>
                </a:solidFill>
                <a:latin typeface="Calibri" charset="0"/>
                <a:ea typeface="AR PL SungtiL GB" charset="0"/>
                <a:cs typeface="AR PL SungtiL GB" charset="0"/>
              </a:rPr>
              <a:t>severity and ultimately RV dysfunction----mortality.</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Diagnosis should be approached in a structured manner with careful exclusion of treatable causes</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FF0000"/>
              </a:solidFill>
              <a:latin typeface="Calibri" charset="0"/>
              <a:ea typeface="AR PL SungtiL GB" charset="0"/>
              <a:cs typeface="AR PL SungtiL GB" charset="0"/>
            </a:endParaRPr>
          </a:p>
          <a:p>
            <a:pPr marL="342900" indent="-342900" hangingPunct="1">
              <a:lnSpc>
                <a:spcPct val="100000"/>
              </a:lnSpc>
              <a:spcBef>
                <a:spcPts val="488"/>
              </a:spcBef>
              <a:buClr>
                <a:srgbClr val="FF0000"/>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FF0000"/>
                </a:solidFill>
                <a:latin typeface="Calibri" charset="0"/>
                <a:ea typeface="AR PL SungtiL GB" charset="0"/>
                <a:cs typeface="AR PL SungtiL GB" charset="0"/>
              </a:rPr>
              <a:t>IPAH is a diagnosis of exclusion.</a:t>
            </a:r>
          </a:p>
          <a:p>
            <a:pPr marL="342900" indent="-342900" hangingPunct="1">
              <a:lnSpc>
                <a:spcPct val="100000"/>
              </a:lnSpc>
              <a:spcBef>
                <a:spcPts val="488"/>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2400" b="1" dirty="0">
              <a:solidFill>
                <a:srgbClr val="000000"/>
              </a:solidFill>
              <a:latin typeface="Calibri" charset="0"/>
              <a:ea typeface="AR PL SungtiL GB" charset="0"/>
              <a:cs typeface="AR PL SungtiL GB" charset="0"/>
            </a:endParaRPr>
          </a:p>
          <a:p>
            <a:pPr marL="342900" indent="-342900" hangingPunct="1">
              <a:lnSpc>
                <a:spcPct val="100000"/>
              </a:lnSpc>
              <a:spcBef>
                <a:spcPts val="488"/>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400" b="1" dirty="0">
                <a:solidFill>
                  <a:srgbClr val="000000"/>
                </a:solidFill>
                <a:latin typeface="Calibri" charset="0"/>
                <a:ea typeface="AR PL SungtiL GB" charset="0"/>
                <a:cs typeface="AR PL SungtiL GB" charset="0"/>
              </a:rPr>
              <a:t>A careful estimation and prognostication of PAH is mandatory by functional testing, 2D-Echo and RHC</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idx="12"/>
          </p:nvPr>
        </p:nvSpPr>
        <p:spPr/>
        <p:txBody>
          <a:bodyPr/>
          <a:lstStyle/>
          <a:p>
            <a:fld id="{F5448922-70FB-4B55-86C2-2050C7986552}" type="slidenum">
              <a:rPr lang="en-IN"/>
              <a:pPr/>
              <a:t>55</a:t>
            </a:fld>
            <a:endParaRPr lang="en-IN"/>
          </a:p>
        </p:txBody>
      </p:sp>
      <p:sp>
        <p:nvSpPr>
          <p:cNvPr id="75777" name="Text Box 1"/>
          <p:cNvSpPr txBox="1">
            <a:spLocks noChangeArrowheads="1"/>
          </p:cNvSpPr>
          <p:nvPr/>
        </p:nvSpPr>
        <p:spPr bwMode="auto">
          <a:xfrm>
            <a:off x="0" y="642938"/>
            <a:ext cx="9144000" cy="5857875"/>
          </a:xfrm>
          <a:prstGeom prst="rect">
            <a:avLst/>
          </a:prstGeom>
          <a:noFill/>
          <a:ln w="9525" cap="flat">
            <a:noFill/>
            <a:round/>
            <a:headEnd/>
            <a:tailEnd/>
          </a:ln>
          <a:effectLst/>
        </p:spPr>
        <p:txBody>
          <a:bodyPr/>
          <a:lstStyle/>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dirty="0">
                <a:solidFill>
                  <a:srgbClr val="000000"/>
                </a:solidFill>
                <a:latin typeface="Calibri" charset="0"/>
                <a:ea typeface="AR PL SungtiL GB" charset="0"/>
                <a:cs typeface="AR PL SungtiL GB" charset="0"/>
              </a:rPr>
              <a:t>AVT should be done for all </a:t>
            </a:r>
            <a:r>
              <a:rPr lang="en-IN" sz="3200" b="1" dirty="0" smtClean="0">
                <a:solidFill>
                  <a:srgbClr val="000000"/>
                </a:solidFill>
                <a:latin typeface="Calibri" charset="0"/>
                <a:ea typeface="AR PL SungtiL GB" charset="0"/>
                <a:cs typeface="AR PL SungtiL GB" charset="0"/>
              </a:rPr>
              <a:t>IPAH </a:t>
            </a:r>
            <a:r>
              <a:rPr lang="en-IN" sz="3200" b="1" dirty="0">
                <a:solidFill>
                  <a:srgbClr val="000000"/>
                </a:solidFill>
                <a:latin typeface="Calibri" charset="0"/>
                <a:ea typeface="AR PL SungtiL GB" charset="0"/>
                <a:cs typeface="AR PL SungtiL GB" charset="0"/>
              </a:rPr>
              <a:t>patients where CCB therapy may  improve survival.</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dirty="0">
                <a:solidFill>
                  <a:srgbClr val="000000"/>
                </a:solidFill>
                <a:latin typeface="Calibri" charset="0"/>
                <a:ea typeface="AR PL SungtiL GB" charset="0"/>
                <a:cs typeface="AR PL SungtiL GB" charset="0"/>
              </a:rPr>
              <a:t>Several advanced therapies are now available for PAH which may improve symptoms and survival.</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3200" b="1" dirty="0">
                <a:solidFill>
                  <a:srgbClr val="000000"/>
                </a:solidFill>
                <a:latin typeface="Calibri" charset="0"/>
                <a:ea typeface="AR PL SungtiL GB" charset="0"/>
                <a:cs typeface="AR PL SungtiL GB" charset="0"/>
              </a:rPr>
              <a:t>Detailed patient counselling, lifestyle measures and individualization of therapeutic protocols, are necessary </a:t>
            </a:r>
            <a:r>
              <a:rPr lang="en-IN" sz="3200" b="1" dirty="0" err="1">
                <a:solidFill>
                  <a:srgbClr val="000000"/>
                </a:solidFill>
                <a:latin typeface="Calibri" charset="0"/>
                <a:ea typeface="AR PL SungtiL GB" charset="0"/>
                <a:cs typeface="AR PL SungtiL GB" charset="0"/>
              </a:rPr>
              <a:t>i</a:t>
            </a:r>
            <a:r>
              <a:rPr lang="en-IN" sz="3200" b="1" dirty="0">
                <a:solidFill>
                  <a:srgbClr val="000000"/>
                </a:solidFill>
                <a:latin typeface="Calibri" charset="0"/>
                <a:ea typeface="AR PL SungtiL GB" charset="0"/>
                <a:cs typeface="AR PL SungtiL GB" charset="0"/>
              </a:rPr>
              <a:t>/v/o of the overall progressive nature of the disease.</a:t>
            </a: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000000"/>
              </a:solidFill>
              <a:latin typeface="Calibri" charset="0"/>
              <a:ea typeface="AR PL SungtiL GB" charset="0"/>
              <a:cs typeface="AR PL SungtiL GB" charset="0"/>
            </a:endParaRPr>
          </a:p>
          <a:p>
            <a:pPr marL="342900" indent="-342900" hangingPunct="1">
              <a:lnSpc>
                <a:spcPct val="100000"/>
              </a:lnSpc>
              <a:spcBef>
                <a:spcPts val="650"/>
              </a:spcBef>
              <a:buClrTx/>
              <a:buSzTx/>
              <a:buFontTx/>
              <a:buNone/>
              <a:tabLst>
                <a:tab pos="914400" algn="l"/>
                <a:tab pos="1828800" algn="l"/>
                <a:tab pos="2743200" algn="l"/>
                <a:tab pos="3657600" algn="l"/>
                <a:tab pos="4572000" algn="l"/>
                <a:tab pos="5486400" algn="l"/>
                <a:tab pos="6400800" algn="l"/>
                <a:tab pos="7315200" algn="l"/>
                <a:tab pos="8229600" algn="l"/>
                <a:tab pos="9144000" algn="l"/>
              </a:tabLst>
            </a:pPr>
            <a:endParaRPr lang="en-IN" sz="3200" b="1"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PREVIOUS QUESTIONS ASKED</a:t>
            </a:r>
            <a:endParaRPr lang="en-IN" sz="3200" b="1" dirty="0"/>
          </a:p>
        </p:txBody>
      </p:sp>
      <p:sp>
        <p:nvSpPr>
          <p:cNvPr id="3" name="Content Placeholder 2"/>
          <p:cNvSpPr>
            <a:spLocks noGrp="1"/>
          </p:cNvSpPr>
          <p:nvPr>
            <p:ph idx="1"/>
          </p:nvPr>
        </p:nvSpPr>
        <p:spPr>
          <a:xfrm>
            <a:off x="0" y="1285860"/>
            <a:ext cx="9144000" cy="4838715"/>
          </a:xfrm>
        </p:spPr>
        <p:txBody>
          <a:bodyPr/>
          <a:lstStyle/>
          <a:p>
            <a:endParaRPr lang="en-US" sz="2800" dirty="0" smtClean="0"/>
          </a:p>
          <a:p>
            <a:endParaRPr lang="en-US" sz="2800" dirty="0" smtClean="0"/>
          </a:p>
          <a:p>
            <a:r>
              <a:rPr lang="en-US" sz="2700" b="1" dirty="0" smtClean="0"/>
              <a:t>1</a:t>
            </a:r>
            <a:r>
              <a:rPr lang="en-US" sz="2700" b="1" dirty="0" smtClean="0"/>
              <a:t>)Drugs </a:t>
            </a:r>
            <a:r>
              <a:rPr lang="en-US" sz="2700" b="1" dirty="0" smtClean="0"/>
              <a:t>used in treatment of pulmonary hypertension(Sep 13)</a:t>
            </a:r>
          </a:p>
          <a:p>
            <a:endParaRPr lang="en-US" sz="2700" b="1" dirty="0" smtClean="0"/>
          </a:p>
          <a:p>
            <a:r>
              <a:rPr lang="en-US" sz="2700" b="1" dirty="0" smtClean="0"/>
              <a:t>2</a:t>
            </a:r>
            <a:r>
              <a:rPr lang="en-US" sz="2700" b="1" dirty="0" smtClean="0"/>
              <a:t>)Treatment </a:t>
            </a:r>
            <a:r>
              <a:rPr lang="en-US" sz="2700" b="1" dirty="0" smtClean="0"/>
              <a:t>of primary pulmonary hypertension(Jan 17)</a:t>
            </a:r>
          </a:p>
          <a:p>
            <a:endParaRPr lang="en-US" sz="2700" b="1" dirty="0" smtClean="0"/>
          </a:p>
          <a:p>
            <a:r>
              <a:rPr lang="en-US" sz="2700" b="1" dirty="0" smtClean="0"/>
              <a:t>3</a:t>
            </a:r>
            <a:r>
              <a:rPr lang="en-US" sz="2700" b="1" dirty="0" smtClean="0"/>
              <a:t>)Pharmacotherapy </a:t>
            </a:r>
            <a:r>
              <a:rPr lang="en-US" sz="2700" b="1" dirty="0" smtClean="0"/>
              <a:t>of Pulmonary artery hypertension(Aug 22)</a:t>
            </a:r>
            <a:endParaRPr lang="en-IN" sz="27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4950"/>
            <a:ext cx="8472518" cy="1428760"/>
          </a:xfrm>
        </p:spPr>
        <p:txBody>
          <a:bodyPr/>
          <a:lstStyle/>
          <a:p>
            <a:r>
              <a:rPr lang="en-IN" dirty="0"/>
              <a:t>Every image has a story that brings it to life. And the power to inspire.</a:t>
            </a:r>
            <a:br>
              <a:rPr lang="en-IN" dirty="0"/>
            </a:br>
            <a:r>
              <a:rPr lang="en-IN" dirty="0"/>
              <a:t>Kathleen </a:t>
            </a:r>
            <a:r>
              <a:rPr lang="en-IN" dirty="0" err="1"/>
              <a:t>Sheffer</a:t>
            </a:r>
            <a:r>
              <a:rPr lang="en-IN" dirty="0"/>
              <a:t> received a heart-lung transplant on the 1st of July 2016, after a</a:t>
            </a:r>
            <a:br>
              <a:rPr lang="en-IN" dirty="0"/>
            </a:br>
            <a:r>
              <a:rPr lang="en-IN" dirty="0"/>
              <a:t>17 year long fight with Idiopathic Pulmonary Hypertension. Now 24, she follows her</a:t>
            </a:r>
            <a:br>
              <a:rPr lang="en-IN" dirty="0"/>
            </a:br>
            <a:r>
              <a:rPr lang="en-IN" dirty="0"/>
              <a:t>passion for photography in San Francisco, California (Kathleen </a:t>
            </a:r>
            <a:r>
              <a:rPr lang="en-IN" dirty="0" err="1"/>
              <a:t>Sheffer</a:t>
            </a:r>
            <a:r>
              <a:rPr lang="en-IN" dirty="0"/>
              <a:t> Photography)</a:t>
            </a:r>
            <a:br>
              <a:rPr lang="en-IN" dirty="0"/>
            </a:br>
            <a:r>
              <a:rPr lang="en-IN" dirty="0"/>
              <a:t>and shares her experience in her column, Life after PH. The image on the cover page is</a:t>
            </a:r>
            <a:br>
              <a:rPr lang="en-IN" dirty="0"/>
            </a:br>
            <a:r>
              <a:rPr lang="en-IN" dirty="0"/>
              <a:t>an abstract rendering of her explanted heart that she commissioned with the artist</a:t>
            </a:r>
            <a:br>
              <a:rPr lang="en-IN" dirty="0"/>
            </a:br>
            <a:r>
              <a:rPr lang="en-IN" dirty="0"/>
              <a:t>Rachel </a:t>
            </a:r>
            <a:r>
              <a:rPr lang="en-IN" dirty="0" err="1"/>
              <a:t>Wadlow</a:t>
            </a:r>
            <a:r>
              <a:rPr lang="en-IN" dirty="0"/>
              <a:t> </a:t>
            </a:r>
            <a:r>
              <a:rPr lang="en-IN" dirty="0" smtClean="0"/>
              <a:t>, </a:t>
            </a:r>
            <a:r>
              <a:rPr lang="en-IN" dirty="0"/>
              <a:t>on the occasion of Valentine’s Day, 2019.</a:t>
            </a:r>
          </a:p>
        </p:txBody>
      </p:sp>
      <p:sp>
        <p:nvSpPr>
          <p:cNvPr id="3" name="Content Placeholder 2"/>
          <p:cNvSpPr>
            <a:spLocks noGrp="1"/>
          </p:cNvSpPr>
          <p:nvPr>
            <p:ph idx="1"/>
          </p:nvPr>
        </p:nvSpPr>
        <p:spPr>
          <a:xfrm>
            <a:off x="457200" y="642918"/>
            <a:ext cx="8228013" cy="5481657"/>
          </a:xfrm>
        </p:spPr>
        <p:txBody>
          <a:bodyPr/>
          <a:lstStyle/>
          <a:p>
            <a:r>
              <a:rPr lang="en-US" dirty="0" smtClean="0"/>
              <a:t>                                  </a:t>
            </a:r>
            <a:r>
              <a:rPr lang="en-US" b="1" dirty="0" smtClean="0">
                <a:solidFill>
                  <a:srgbClr val="C00000"/>
                </a:solidFill>
              </a:rPr>
              <a:t>THANK YOU</a:t>
            </a:r>
          </a:p>
          <a:p>
            <a:endParaRPr lang="en-US" b="1" dirty="0"/>
          </a:p>
          <a:p>
            <a:endParaRPr lang="en-IN" b="1" dirty="0"/>
          </a:p>
        </p:txBody>
      </p:sp>
      <p:pic>
        <p:nvPicPr>
          <p:cNvPr id="5" name="Picture 5"/>
          <p:cNvPicPr>
            <a:picLocks noChangeAspect="1" noChangeArrowheads="1"/>
          </p:cNvPicPr>
          <p:nvPr/>
        </p:nvPicPr>
        <p:blipFill>
          <a:blip r:embed="rId2"/>
          <a:srcRect/>
          <a:stretch>
            <a:fillRect/>
          </a:stretch>
        </p:blipFill>
        <p:spPr bwMode="auto">
          <a:xfrm>
            <a:off x="2000232" y="1214422"/>
            <a:ext cx="5429256" cy="35353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AIM OF TREATMENT IN PH</a:t>
            </a:r>
            <a:endParaRPr lang="en-IN" sz="3200" b="1" dirty="0"/>
          </a:p>
        </p:txBody>
      </p:sp>
      <p:sp>
        <p:nvSpPr>
          <p:cNvPr id="3" name="Content Placeholder 2"/>
          <p:cNvSpPr>
            <a:spLocks noGrp="1"/>
          </p:cNvSpPr>
          <p:nvPr>
            <p:ph idx="1"/>
          </p:nvPr>
        </p:nvSpPr>
        <p:spPr>
          <a:xfrm>
            <a:off x="142844" y="1600200"/>
            <a:ext cx="8858312" cy="4524375"/>
          </a:xfrm>
        </p:spPr>
        <p:txBody>
          <a:bodyPr/>
          <a:lstStyle/>
          <a:p>
            <a:r>
              <a:rPr lang="en-IN" sz="2800" b="1" dirty="0" smtClean="0"/>
              <a:t>T</a:t>
            </a:r>
            <a:r>
              <a:rPr lang="en-IN" sz="2800" b="1" dirty="0" smtClean="0"/>
              <a:t>o </a:t>
            </a:r>
            <a:r>
              <a:rPr lang="en-IN" sz="2800" b="1" dirty="0" smtClean="0"/>
              <a:t>achieve a low risk status </a:t>
            </a:r>
            <a:r>
              <a:rPr lang="en-IN" sz="2800" dirty="0" smtClean="0"/>
              <a:t>, </a:t>
            </a:r>
            <a:r>
              <a:rPr lang="en-IN" sz="2800" dirty="0" smtClean="0"/>
              <a:t>which is </a:t>
            </a:r>
            <a:r>
              <a:rPr lang="en-IN" sz="2800" dirty="0" smtClean="0"/>
              <a:t>usually associated </a:t>
            </a:r>
            <a:r>
              <a:rPr lang="en-IN" sz="2800" dirty="0" smtClean="0"/>
              <a:t>with good exercise capacity, good </a:t>
            </a:r>
            <a:r>
              <a:rPr lang="en-IN" sz="2800" dirty="0" smtClean="0"/>
              <a:t>quality of </a:t>
            </a:r>
            <a:r>
              <a:rPr lang="en-IN" sz="2800" dirty="0" smtClean="0"/>
              <a:t>life, good RV function and a low mortality risk.</a:t>
            </a:r>
          </a:p>
          <a:p>
            <a:r>
              <a:rPr lang="en-IN" sz="2800" dirty="0" smtClean="0"/>
              <a:t> </a:t>
            </a:r>
            <a:r>
              <a:rPr lang="en-IN" sz="2800" b="1" dirty="0" smtClean="0"/>
              <a:t>Bringing </a:t>
            </a:r>
            <a:r>
              <a:rPr lang="en-IN" sz="2800" b="1" dirty="0" smtClean="0"/>
              <a:t>and/or keeping </a:t>
            </a:r>
            <a:r>
              <a:rPr lang="en-IN" sz="2800" b="1" dirty="0" smtClean="0"/>
              <a:t>the patient </a:t>
            </a:r>
            <a:r>
              <a:rPr lang="en-IN" sz="2800" b="1" dirty="0" smtClean="0"/>
              <a:t>in WHO-FC II </a:t>
            </a:r>
            <a:r>
              <a:rPr lang="en-IN" sz="2800" dirty="0" smtClean="0"/>
              <a:t>whenever possible. </a:t>
            </a:r>
            <a:endParaRPr lang="en-IN" sz="2800" dirty="0" smtClean="0"/>
          </a:p>
          <a:p>
            <a:r>
              <a:rPr lang="en-IN" sz="2800" b="1" dirty="0" smtClean="0"/>
              <a:t>6 minute </a:t>
            </a:r>
            <a:r>
              <a:rPr lang="en-IN" sz="2800" b="1" dirty="0" smtClean="0"/>
              <a:t>walk distance (6MWD) of &gt;440 metres </a:t>
            </a:r>
            <a:r>
              <a:rPr lang="en-IN" sz="2800" dirty="0" smtClean="0"/>
              <a:t>is </a:t>
            </a:r>
            <a:r>
              <a:rPr lang="en-IN" sz="2800" dirty="0" smtClean="0"/>
              <a:t>widely regarded </a:t>
            </a:r>
            <a:r>
              <a:rPr lang="en-IN" sz="2800" dirty="0" smtClean="0"/>
              <a:t>as the threshold for good exercise </a:t>
            </a:r>
            <a:r>
              <a:rPr lang="en-IN" sz="2800" dirty="0" smtClean="0"/>
              <a:t>capacity on treatment(5</a:t>
            </a:r>
            <a:r>
              <a:rPr lang="en-IN" sz="2800" baseline="30000" dirty="0" smtClean="0"/>
              <a:t>th</a:t>
            </a:r>
            <a:r>
              <a:rPr lang="en-IN" sz="2800" dirty="0" smtClean="0"/>
              <a:t> world symposium)</a:t>
            </a:r>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EB0020D0-E7FC-40A2-BA86-EE31F9A06FD5}" type="slidenum">
              <a:rPr lang="en-IN"/>
              <a:pPr/>
              <a:t>7</a:t>
            </a:fld>
            <a:endParaRPr lang="en-IN"/>
          </a:p>
        </p:txBody>
      </p:sp>
      <p:sp>
        <p:nvSpPr>
          <p:cNvPr id="49153" name="Rectangle 1"/>
          <p:cNvSpPr>
            <a:spLocks noGrp="1" noChangeArrowheads="1"/>
          </p:cNvSpPr>
          <p:nvPr>
            <p:ph type="title"/>
          </p:nvPr>
        </p:nvSpPr>
        <p:spPr>
          <a:xfrm>
            <a:off x="500063" y="0"/>
            <a:ext cx="8229600" cy="1143000"/>
          </a:xfrm>
          <a:ln/>
        </p:spPr>
        <p:txBody>
          <a:bodyPr/>
          <a:lstStyle/>
          <a:p>
            <a:pPr algn="ctr">
              <a:lnSpc>
                <a:spcPct val="100000"/>
              </a:lnSpc>
              <a:tabLst>
                <a:tab pos="914400" algn="l"/>
                <a:tab pos="1828800" algn="l"/>
                <a:tab pos="2743200" algn="l"/>
                <a:tab pos="3657600" algn="l"/>
                <a:tab pos="4572000" algn="l"/>
                <a:tab pos="5486400" algn="l"/>
                <a:tab pos="6400800" algn="l"/>
                <a:tab pos="7315200" algn="l"/>
                <a:tab pos="8229600" algn="l"/>
              </a:tabLst>
            </a:pPr>
            <a:r>
              <a:rPr lang="en-IN" sz="4400" b="1" dirty="0" smtClean="0"/>
              <a:t>2)General </a:t>
            </a:r>
            <a:r>
              <a:rPr lang="en-IN" sz="4400" b="1" dirty="0"/>
              <a:t>Measures</a:t>
            </a:r>
          </a:p>
        </p:txBody>
      </p:sp>
      <p:sp>
        <p:nvSpPr>
          <p:cNvPr id="49154" name="Text Box 2"/>
          <p:cNvSpPr txBox="1">
            <a:spLocks noChangeArrowheads="1"/>
          </p:cNvSpPr>
          <p:nvPr/>
        </p:nvSpPr>
        <p:spPr bwMode="auto">
          <a:xfrm>
            <a:off x="0" y="1285875"/>
            <a:ext cx="9144000" cy="5000625"/>
          </a:xfrm>
          <a:prstGeom prst="rect">
            <a:avLst/>
          </a:prstGeom>
          <a:noFill/>
          <a:ln w="9525" cap="flat">
            <a:noFill/>
            <a:round/>
            <a:headEnd/>
            <a:tailEnd/>
          </a:ln>
          <a:effectLst/>
        </p:spPr>
        <p:txBody>
          <a:bodyPr/>
          <a:lstStyle/>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Low level graded aerobic exercises as tolerated</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Avoid heavy exertion &amp; isometric exercises</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Caution at high altitudes (&gt;1500-2000m)</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US" sz="2800" dirty="0" smtClean="0">
                <a:solidFill>
                  <a:srgbClr val="000000"/>
                </a:solidFill>
                <a:latin typeface="Calibri" charset="0"/>
                <a:ea typeface="AR PL SungtiL GB" charset="0"/>
                <a:cs typeface="AR PL SungtiL GB" charset="0"/>
              </a:rPr>
              <a:t>Oxygen </a:t>
            </a:r>
            <a:r>
              <a:rPr lang="en-US" sz="2800" dirty="0" smtClean="0">
                <a:solidFill>
                  <a:srgbClr val="000000"/>
                </a:solidFill>
                <a:latin typeface="Calibri" charset="0"/>
                <a:ea typeface="AR PL SungtiL GB" charset="0"/>
                <a:cs typeface="AR PL SungtiL GB" charset="0"/>
              </a:rPr>
              <a:t>therapy if paO2 &lt; 60/Sp02&lt;90% @ RA</a:t>
            </a:r>
            <a:endParaRPr lang="en-IN" sz="2800"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Influenza and pneumococcal vaccinations </a:t>
            </a:r>
            <a:r>
              <a:rPr lang="en-IN" sz="2400" b="1" i="1" dirty="0">
                <a:solidFill>
                  <a:srgbClr val="000000"/>
                </a:solidFill>
                <a:latin typeface="Calibri" charset="0"/>
                <a:ea typeface="AR PL SungtiL GB" charset="0"/>
                <a:cs typeface="AR PL SungtiL GB" charset="0"/>
              </a:rPr>
              <a:t>(Class IC </a:t>
            </a:r>
            <a:r>
              <a:rPr lang="en-IN" sz="2400" b="1" i="1" dirty="0" smtClean="0">
                <a:solidFill>
                  <a:srgbClr val="000000"/>
                </a:solidFill>
                <a:latin typeface="Calibri" charset="0"/>
                <a:ea typeface="AR PL SungtiL GB" charset="0"/>
                <a:cs typeface="AR PL SungtiL GB" charset="0"/>
              </a:rPr>
              <a:t>–ESC </a:t>
            </a:r>
            <a:r>
              <a:rPr lang="en-IN" sz="2400" b="1" i="1" dirty="0" smtClean="0">
                <a:solidFill>
                  <a:srgbClr val="000000"/>
                </a:solidFill>
                <a:latin typeface="Calibri" charset="0"/>
                <a:ea typeface="AR PL SungtiL GB" charset="0"/>
                <a:cs typeface="AR PL SungtiL GB" charset="0"/>
              </a:rPr>
              <a:t>)</a:t>
            </a:r>
            <a:endParaRPr lang="en-IN" sz="2400" b="1" i="1"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Na restriction &lt; 2.4g/d</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Avoid pregnancy/ early termination if conceived – 30-50% maternal mortality. </a:t>
            </a:r>
            <a:r>
              <a:rPr lang="en-IN" sz="2400" b="1" i="1" dirty="0">
                <a:solidFill>
                  <a:srgbClr val="000000"/>
                </a:solidFill>
                <a:latin typeface="Calibri" charset="0"/>
                <a:ea typeface="AR PL SungtiL GB" charset="0"/>
                <a:cs typeface="AR PL SungtiL GB" charset="0"/>
              </a:rPr>
              <a:t>( Class IC – </a:t>
            </a:r>
            <a:r>
              <a:rPr lang="en-IN" sz="2400" b="1" i="1" dirty="0" smtClean="0">
                <a:solidFill>
                  <a:srgbClr val="000000"/>
                </a:solidFill>
                <a:latin typeface="Calibri" charset="0"/>
                <a:ea typeface="AR PL SungtiL GB" charset="0"/>
                <a:cs typeface="AR PL SungtiL GB" charset="0"/>
              </a:rPr>
              <a:t>ESC )</a:t>
            </a:r>
            <a:endParaRPr lang="en-IN" sz="2400" b="1" i="1" dirty="0">
              <a:solidFill>
                <a:srgbClr val="000000"/>
              </a:solidFill>
              <a:latin typeface="Calibri" charset="0"/>
              <a:ea typeface="AR PL SungtiL GB" charset="0"/>
              <a:cs typeface="AR PL SungtiL GB" charset="0"/>
            </a:endParaRP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IN" sz="2800" dirty="0">
                <a:solidFill>
                  <a:srgbClr val="000000"/>
                </a:solidFill>
                <a:latin typeface="Calibri" charset="0"/>
                <a:ea typeface="AR PL SungtiL GB" charset="0"/>
                <a:cs typeface="AR PL SungtiL GB" charset="0"/>
              </a:rPr>
              <a:t>Contraceptive </a:t>
            </a:r>
            <a:r>
              <a:rPr lang="en-IN" sz="2800" dirty="0" smtClean="0">
                <a:solidFill>
                  <a:srgbClr val="000000"/>
                </a:solidFill>
                <a:latin typeface="Calibri" charset="0"/>
                <a:ea typeface="AR PL SungtiL GB" charset="0"/>
                <a:cs typeface="AR PL SungtiL GB" charset="0"/>
              </a:rPr>
              <a:t>advise</a:t>
            </a:r>
          </a:p>
          <a:p>
            <a:pPr marL="342900" indent="-342900" hangingPunct="1">
              <a:lnSpc>
                <a:spcPct val="100000"/>
              </a:lnSpc>
              <a:spcBef>
                <a:spcPts val="575"/>
              </a:spcBef>
              <a:buFont typeface="Arial" charset="0"/>
              <a:buChar char="•"/>
              <a:tabLst>
                <a:tab pos="914400" algn="l"/>
                <a:tab pos="1828800" algn="l"/>
                <a:tab pos="2743200" algn="l"/>
                <a:tab pos="3657600" algn="l"/>
                <a:tab pos="4572000" algn="l"/>
                <a:tab pos="5486400" algn="l"/>
                <a:tab pos="6400800" algn="l"/>
                <a:tab pos="7315200" algn="l"/>
                <a:tab pos="8229600" algn="l"/>
                <a:tab pos="9144000" algn="l"/>
              </a:tabLst>
            </a:pPr>
            <a:r>
              <a:rPr lang="en-US" sz="2800" dirty="0" smtClean="0">
                <a:solidFill>
                  <a:srgbClr val="000000"/>
                </a:solidFill>
                <a:latin typeface="Calibri" charset="0"/>
                <a:ea typeface="AR PL SungtiL GB" charset="0"/>
                <a:cs typeface="AR PL SungtiL GB" charset="0"/>
              </a:rPr>
              <a:t>Diuretics (Judicious use)</a:t>
            </a:r>
            <a:endParaRPr lang="en-IN" sz="2800" dirty="0">
              <a:solidFill>
                <a:srgbClr val="000000"/>
              </a:solidFill>
              <a:latin typeface="Calibri" charset="0"/>
              <a:ea typeface="AR PL SungtiL GB" charset="0"/>
              <a:cs typeface="AR PL SungtiL GB" charset="0"/>
            </a:endParaRPr>
          </a:p>
        </p:txBody>
      </p:sp>
      <p:sp>
        <p:nvSpPr>
          <p:cNvPr id="49155" name="Rectangle 3"/>
          <p:cNvSpPr>
            <a:spLocks noChangeArrowheads="1"/>
          </p:cNvSpPr>
          <p:nvPr/>
        </p:nvSpPr>
        <p:spPr bwMode="auto">
          <a:xfrm>
            <a:off x="0" y="6211888"/>
            <a:ext cx="9144000" cy="367878"/>
          </a:xfrm>
          <a:prstGeom prst="rect">
            <a:avLst/>
          </a:prstGeom>
          <a:noFill/>
          <a:ln w="9525" cap="flat">
            <a:noFill/>
            <a:round/>
            <a:headEnd/>
            <a:tailEnd/>
          </a:ln>
          <a:effectLst/>
        </p:spPr>
        <p:txBody>
          <a:bodyPr lIns="90000" tIns="45000" rIns="90000" bIns="45000">
            <a:spAutoFit/>
          </a:bodyPr>
          <a:lstStyle/>
          <a:p>
            <a:pPr hangingPunct="1">
              <a:lnSpc>
                <a:spcPct val="100000"/>
              </a:lnSpc>
              <a:tabLst>
                <a:tab pos="914400" algn="l"/>
                <a:tab pos="1828800" algn="l"/>
                <a:tab pos="2743200" algn="l"/>
                <a:tab pos="3657600" algn="l"/>
                <a:tab pos="4572000" algn="l"/>
                <a:tab pos="5486400" algn="l"/>
                <a:tab pos="6400800" algn="l"/>
                <a:tab pos="7315200" algn="l"/>
                <a:tab pos="8229600" algn="l"/>
                <a:tab pos="9144000" algn="l"/>
              </a:tabLst>
            </a:pPr>
            <a:endParaRPr lang="en-IN" b="1" i="1" dirty="0">
              <a:solidFill>
                <a:srgbClr val="000000"/>
              </a:solidFill>
              <a:latin typeface="Calibri" charset="0"/>
              <a:ea typeface="AR PL SungtiL GB" charset="0"/>
              <a:cs typeface="AR PL SungtiL GB"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0144164" cy="1141412"/>
          </a:xfrm>
        </p:spPr>
        <p:txBody>
          <a:bodyPr/>
          <a:lstStyle/>
          <a:p>
            <a:r>
              <a:rPr lang="en-IN" sz="3200" b="1" dirty="0" smtClean="0"/>
              <a:t>3. Primary therapy for </a:t>
            </a:r>
            <a:r>
              <a:rPr lang="en-IN" sz="3200" b="1" dirty="0" smtClean="0"/>
              <a:t>PH-</a:t>
            </a:r>
            <a:r>
              <a:rPr lang="en-IN" sz="3200" dirty="0" smtClean="0"/>
              <a:t> </a:t>
            </a:r>
            <a:r>
              <a:rPr lang="en-IN" sz="3200" dirty="0" smtClean="0"/>
              <a:t/>
            </a:r>
            <a:br>
              <a:rPr lang="en-IN" sz="3200" dirty="0" smtClean="0"/>
            </a:br>
            <a:r>
              <a:rPr lang="en-IN" sz="2800" dirty="0" smtClean="0"/>
              <a:t>directed </a:t>
            </a:r>
            <a:r>
              <a:rPr lang="en-IN" sz="2800" dirty="0" smtClean="0"/>
              <a:t>at the </a:t>
            </a:r>
            <a:r>
              <a:rPr lang="en-IN" sz="2800" dirty="0" err="1" smtClean="0"/>
              <a:t>pathophysiology</a:t>
            </a:r>
            <a:r>
              <a:rPr lang="en-IN" sz="2800" dirty="0" smtClean="0"/>
              <a:t> </a:t>
            </a:r>
            <a:r>
              <a:rPr lang="en-IN" sz="2800" dirty="0" smtClean="0"/>
              <a:t>of disease</a:t>
            </a:r>
            <a:endParaRPr lang="en-IN" sz="2800" dirty="0"/>
          </a:p>
        </p:txBody>
      </p:sp>
      <p:pic>
        <p:nvPicPr>
          <p:cNvPr id="1026" name="Picture 2" descr="C:\Users\user\Desktop\Five-main-groups-of-pulmonary-hypertension.png"/>
          <p:cNvPicPr>
            <a:picLocks noGrp="1" noChangeAspect="1" noChangeArrowheads="1"/>
          </p:cNvPicPr>
          <p:nvPr>
            <p:ph idx="1"/>
          </p:nvPr>
        </p:nvPicPr>
        <p:blipFill>
          <a:blip r:embed="rId2"/>
          <a:srcRect/>
          <a:stretch>
            <a:fillRect/>
          </a:stretch>
        </p:blipFill>
        <p:spPr bwMode="auto">
          <a:xfrm>
            <a:off x="500034" y="1428736"/>
            <a:ext cx="8143932" cy="5000660"/>
          </a:xfrm>
          <a:prstGeom prst="rect">
            <a:avLst/>
          </a:prstGeom>
          <a:noFill/>
        </p:spPr>
      </p:pic>
      <p:pic>
        <p:nvPicPr>
          <p:cNvPr id="6" name="Content Placeholder 3" descr="Updated-clinical-classification-of-pulmonary-hypertension-according-to-the-6th-PH-world.png"/>
          <p:cNvPicPr>
            <a:picLocks noChangeAspect="1"/>
          </p:cNvPicPr>
          <p:nvPr/>
        </p:nvPicPr>
        <p:blipFill>
          <a:blip r:embed="rId3"/>
          <a:stretch>
            <a:fillRect/>
          </a:stretch>
        </p:blipFill>
        <p:spPr bwMode="auto">
          <a:xfrm>
            <a:off x="0" y="1428736"/>
            <a:ext cx="9001156" cy="5276864"/>
          </a:xfrm>
          <a:prstGeom prst="rect">
            <a:avLst/>
          </a:prstGeom>
          <a:noFill/>
          <a:ln w="9525" cap="flat">
            <a:noFill/>
            <a:round/>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rcRect/>
          <a:stretch>
            <a:fillRect/>
          </a:stretch>
        </p:blipFill>
        <p:spPr bwMode="auto">
          <a:xfrm>
            <a:off x="142844" y="214290"/>
            <a:ext cx="6286544" cy="6429420"/>
          </a:xfrm>
          <a:prstGeom prst="rect">
            <a:avLst/>
          </a:prstGeom>
          <a:noFill/>
          <a:ln w="9525">
            <a:noFill/>
            <a:miter lim="800000"/>
            <a:headEnd/>
            <a:tailEnd/>
          </a:ln>
          <a:effectLst/>
        </p:spPr>
      </p:pic>
      <p:sp>
        <p:nvSpPr>
          <p:cNvPr id="5" name="Rectangle 4"/>
          <p:cNvSpPr/>
          <p:nvPr/>
        </p:nvSpPr>
        <p:spPr>
          <a:xfrm>
            <a:off x="6715140" y="2500306"/>
            <a:ext cx="1857388" cy="1380506"/>
          </a:xfrm>
          <a:prstGeom prst="rect">
            <a:avLst/>
          </a:prstGeom>
        </p:spPr>
        <p:txBody>
          <a:bodyPr wrap="square">
            <a:spAutoFit/>
          </a:bodyPr>
          <a:lstStyle/>
          <a:p>
            <a:r>
              <a:rPr lang="en-US" b="1" dirty="0" smtClean="0"/>
              <a:t>1)       PVR</a:t>
            </a:r>
          </a:p>
          <a:p>
            <a:r>
              <a:rPr lang="en-US" b="1" dirty="0" smtClean="0"/>
              <a:t>2)       </a:t>
            </a:r>
            <a:r>
              <a:rPr lang="en-US" b="1" dirty="0" smtClean="0"/>
              <a:t>LAP</a:t>
            </a:r>
            <a:endParaRPr lang="en-US" b="1" dirty="0" smtClean="0"/>
          </a:p>
          <a:p>
            <a:r>
              <a:rPr lang="en-US" b="1" dirty="0" smtClean="0"/>
              <a:t>3)       PVR</a:t>
            </a:r>
          </a:p>
          <a:p>
            <a:r>
              <a:rPr lang="en-US" b="1" dirty="0" smtClean="0"/>
              <a:t>4)      </a:t>
            </a:r>
            <a:r>
              <a:rPr lang="en-US" b="1" dirty="0" smtClean="0"/>
              <a:t> </a:t>
            </a:r>
            <a:r>
              <a:rPr lang="en-US" b="1" dirty="0" smtClean="0"/>
              <a:t>PVR</a:t>
            </a:r>
          </a:p>
          <a:p>
            <a:r>
              <a:rPr lang="en-US" b="1" dirty="0" smtClean="0"/>
              <a:t>5) </a:t>
            </a:r>
            <a:r>
              <a:rPr lang="en-US" b="1" dirty="0" smtClean="0"/>
              <a:t>       </a:t>
            </a:r>
            <a:r>
              <a:rPr lang="en-US" b="1" dirty="0" smtClean="0"/>
              <a:t>?</a:t>
            </a:r>
            <a:endParaRPr lang="en-US" b="1" dirty="0" smtClean="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2390</Words>
  <PresentationFormat>On-screen Show (4:3)</PresentationFormat>
  <Paragraphs>389</Paragraphs>
  <Slides>57</Slides>
  <Notes>28</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Office Theme</vt:lpstr>
      <vt:lpstr>    MANAGEMENT OF PULMONARY  HYPERTENSION</vt:lpstr>
      <vt:lpstr>DIAGNOSTIC APPROACH IN PH</vt:lpstr>
      <vt:lpstr>TREATMENT OF PH</vt:lpstr>
      <vt:lpstr>FUNCTIONAL WORK UP</vt:lpstr>
      <vt:lpstr>Slide 5</vt:lpstr>
      <vt:lpstr>AIM OF TREATMENT IN PH</vt:lpstr>
      <vt:lpstr>2)General Measures</vt:lpstr>
      <vt:lpstr>3. Primary therapy for PH-  directed at the pathophysiology of disease</vt:lpstr>
      <vt:lpstr>Slide 9</vt:lpstr>
      <vt:lpstr>PH in LHD</vt:lpstr>
      <vt:lpstr>Slide 11</vt:lpstr>
      <vt:lpstr>4)ADVANCED THERAPY- Aimed at PAH per se</vt:lpstr>
      <vt:lpstr>Acute vasoreactivity testing</vt:lpstr>
      <vt:lpstr>Agents used</vt:lpstr>
      <vt:lpstr>Slide 15</vt:lpstr>
      <vt:lpstr>Response to acute vasodilatory response</vt:lpstr>
      <vt:lpstr>CCBs for PAH</vt:lpstr>
      <vt:lpstr>Slide 18</vt:lpstr>
      <vt:lpstr> SPECIFIC THERAPY FOR PAH THE THREE PATHS </vt:lpstr>
      <vt:lpstr>And how we target them </vt:lpstr>
      <vt:lpstr>Slide 21</vt:lpstr>
      <vt:lpstr>Slide 22</vt:lpstr>
      <vt:lpstr>PROSTANOIDS </vt:lpstr>
      <vt:lpstr>Slide 24</vt:lpstr>
      <vt:lpstr>Slide 25</vt:lpstr>
      <vt:lpstr>Slide 26</vt:lpstr>
      <vt:lpstr>GRIPHON</vt:lpstr>
      <vt:lpstr>Slide 28</vt:lpstr>
      <vt:lpstr>NITRIC OXIDE PATHWAY A)PDE-5 inhibitors</vt:lpstr>
      <vt:lpstr>Slide 30</vt:lpstr>
      <vt:lpstr>Slide 31</vt:lpstr>
      <vt:lpstr>Only PAH specific drug for CTEPH</vt:lpstr>
      <vt:lpstr>CHEST -1 trial</vt:lpstr>
      <vt:lpstr>POSITIVE TRIALS</vt:lpstr>
      <vt:lpstr>NEGATIVE TRIALS (Group 2)</vt:lpstr>
      <vt:lpstr>Endothelin antagonists</vt:lpstr>
      <vt:lpstr>Slide 37</vt:lpstr>
      <vt:lpstr>Slide 38</vt:lpstr>
      <vt:lpstr>Slide 39</vt:lpstr>
      <vt:lpstr>Slide 40</vt:lpstr>
      <vt:lpstr>Slide 41</vt:lpstr>
      <vt:lpstr>COMBINATION THERAPY for PAH</vt:lpstr>
      <vt:lpstr>Slide 43</vt:lpstr>
      <vt:lpstr>AMBITION TRIAL</vt:lpstr>
      <vt:lpstr>Slide 45</vt:lpstr>
      <vt:lpstr>TRITON </vt:lpstr>
      <vt:lpstr>SUPPORTIVE THERAPIES -Warfarin in PAH</vt:lpstr>
      <vt:lpstr>Other supportive therapies for PAH</vt:lpstr>
      <vt:lpstr>SURGICAL MEASURES</vt:lpstr>
      <vt:lpstr>ATRIAL SEPTOSTOMY</vt:lpstr>
      <vt:lpstr>HEART-LUNG TRANSPLANTATION</vt:lpstr>
      <vt:lpstr>Slide 52</vt:lpstr>
      <vt:lpstr>Scope of ATs for other conditions than IPAH</vt:lpstr>
      <vt:lpstr>CONCLUSION</vt:lpstr>
      <vt:lpstr>Slide 55</vt:lpstr>
      <vt:lpstr>PREVIOUS QUESTIONS ASKED</vt:lpstr>
      <vt:lpstr>Every image has a story that brings it to life. And the power to inspire. Kathleen Sheffer received a heart-lung transplant on the 1st of July 2016, after a 17 year long fight with Idiopathic Pulmonary Hypertension. Now 24, she follows her passion for photography in San Francisco, California (Kathleen Sheffer Photography) and shares her experience in her column, Life after PH. The image on the cover page is an abstract rendering of her explanted heart that she commissioned with the artist Rachel Wadlow , on the occasion of Valentine’s Day, 2019.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&amp; MANAGEMENT OF PULMONARY ARTERIAL HYPERTENSION</dc:title>
  <dc:creator>user</dc:creator>
  <cp:lastModifiedBy>user</cp:lastModifiedBy>
  <cp:revision>5</cp:revision>
  <dcterms:modified xsi:type="dcterms:W3CDTF">2023-03-21T21:39:34Z</dcterms:modified>
</cp:coreProperties>
</file>