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3" r:id="rId1"/>
  </p:sldMasterIdLst>
  <p:notesMasterIdLst>
    <p:notesMasterId r:id="rId83"/>
  </p:notesMasterIdLst>
  <p:sldIdLst>
    <p:sldId id="343" r:id="rId2"/>
    <p:sldId id="257" r:id="rId3"/>
    <p:sldId id="344" r:id="rId4"/>
    <p:sldId id="345" r:id="rId5"/>
    <p:sldId id="258" r:id="rId6"/>
    <p:sldId id="259" r:id="rId7"/>
    <p:sldId id="260" r:id="rId8"/>
    <p:sldId id="261" r:id="rId9"/>
    <p:sldId id="262" r:id="rId10"/>
    <p:sldId id="263" r:id="rId11"/>
    <p:sldId id="264" r:id="rId12"/>
    <p:sldId id="265" r:id="rId13"/>
    <p:sldId id="267" r:id="rId14"/>
    <p:sldId id="268" r:id="rId15"/>
    <p:sldId id="306" r:id="rId16"/>
    <p:sldId id="307" r:id="rId17"/>
    <p:sldId id="308" r:id="rId18"/>
    <p:sldId id="309" r:id="rId19"/>
    <p:sldId id="310" r:id="rId20"/>
    <p:sldId id="269" r:id="rId21"/>
    <p:sldId id="270" r:id="rId22"/>
    <p:sldId id="271" r:id="rId23"/>
    <p:sldId id="272" r:id="rId24"/>
    <p:sldId id="325" r:id="rId25"/>
    <p:sldId id="326" r:id="rId26"/>
    <p:sldId id="273" r:id="rId27"/>
    <p:sldId id="274" r:id="rId28"/>
    <p:sldId id="275" r:id="rId29"/>
    <p:sldId id="276" r:id="rId30"/>
    <p:sldId id="277" r:id="rId31"/>
    <p:sldId id="278" r:id="rId32"/>
    <p:sldId id="280" r:id="rId33"/>
    <p:sldId id="281" r:id="rId34"/>
    <p:sldId id="282" r:id="rId35"/>
    <p:sldId id="283" r:id="rId36"/>
    <p:sldId id="284" r:id="rId37"/>
    <p:sldId id="285" r:id="rId38"/>
    <p:sldId id="288" r:id="rId39"/>
    <p:sldId id="291" r:id="rId40"/>
    <p:sldId id="289" r:id="rId41"/>
    <p:sldId id="290" r:id="rId42"/>
    <p:sldId id="286" r:id="rId43"/>
    <p:sldId id="292" r:id="rId44"/>
    <p:sldId id="293" r:id="rId45"/>
    <p:sldId id="311" r:id="rId46"/>
    <p:sldId id="312" r:id="rId47"/>
    <p:sldId id="313" r:id="rId48"/>
    <p:sldId id="314" r:id="rId49"/>
    <p:sldId id="316" r:id="rId50"/>
    <p:sldId id="294" r:id="rId51"/>
    <p:sldId id="295" r:id="rId52"/>
    <p:sldId id="296" r:id="rId53"/>
    <p:sldId id="297" r:id="rId54"/>
    <p:sldId id="328" r:id="rId55"/>
    <p:sldId id="338" r:id="rId56"/>
    <p:sldId id="339" r:id="rId57"/>
    <p:sldId id="340" r:id="rId58"/>
    <p:sldId id="298" r:id="rId59"/>
    <p:sldId id="299" r:id="rId60"/>
    <p:sldId id="301" r:id="rId61"/>
    <p:sldId id="302" r:id="rId62"/>
    <p:sldId id="304" r:id="rId63"/>
    <p:sldId id="305" r:id="rId64"/>
    <p:sldId id="341" r:id="rId65"/>
    <p:sldId id="333" r:id="rId66"/>
    <p:sldId id="334" r:id="rId67"/>
    <p:sldId id="346" r:id="rId68"/>
    <p:sldId id="317" r:id="rId69"/>
    <p:sldId id="319" r:id="rId70"/>
    <p:sldId id="320" r:id="rId71"/>
    <p:sldId id="321" r:id="rId72"/>
    <p:sldId id="322" r:id="rId73"/>
    <p:sldId id="323" r:id="rId74"/>
    <p:sldId id="324" r:id="rId75"/>
    <p:sldId id="331" r:id="rId76"/>
    <p:sldId id="332" r:id="rId77"/>
    <p:sldId id="348" r:id="rId78"/>
    <p:sldId id="342" r:id="rId79"/>
    <p:sldId id="336" r:id="rId80"/>
    <p:sldId id="347" r:id="rId81"/>
    <p:sldId id="349" r:id="rId8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slide" Target="slides/slide25.xml" /><Relationship Id="rId39" Type="http://schemas.openxmlformats.org/officeDocument/2006/relationships/slide" Target="slides/slide38.xml" /><Relationship Id="rId21" Type="http://schemas.openxmlformats.org/officeDocument/2006/relationships/slide" Target="slides/slide20.xml" /><Relationship Id="rId34" Type="http://schemas.openxmlformats.org/officeDocument/2006/relationships/slide" Target="slides/slide33.xml" /><Relationship Id="rId42" Type="http://schemas.openxmlformats.org/officeDocument/2006/relationships/slide" Target="slides/slide41.xml" /><Relationship Id="rId47" Type="http://schemas.openxmlformats.org/officeDocument/2006/relationships/slide" Target="slides/slide46.xml" /><Relationship Id="rId50" Type="http://schemas.openxmlformats.org/officeDocument/2006/relationships/slide" Target="slides/slide49.xml" /><Relationship Id="rId55" Type="http://schemas.openxmlformats.org/officeDocument/2006/relationships/slide" Target="slides/slide54.xml" /><Relationship Id="rId63" Type="http://schemas.openxmlformats.org/officeDocument/2006/relationships/slide" Target="slides/slide62.xml" /><Relationship Id="rId68" Type="http://schemas.openxmlformats.org/officeDocument/2006/relationships/slide" Target="slides/slide67.xml" /><Relationship Id="rId76" Type="http://schemas.openxmlformats.org/officeDocument/2006/relationships/slide" Target="slides/slide75.xml" /><Relationship Id="rId84" Type="http://schemas.openxmlformats.org/officeDocument/2006/relationships/presProps" Target="presProps.xml" /><Relationship Id="rId7" Type="http://schemas.openxmlformats.org/officeDocument/2006/relationships/slide" Target="slides/slide6.xml" /><Relationship Id="rId71" Type="http://schemas.openxmlformats.org/officeDocument/2006/relationships/slide" Target="slides/slide70.xml" /><Relationship Id="rId2" Type="http://schemas.openxmlformats.org/officeDocument/2006/relationships/slide" Target="slides/slide1.xml" /><Relationship Id="rId16" Type="http://schemas.openxmlformats.org/officeDocument/2006/relationships/slide" Target="slides/slide15.xml" /><Relationship Id="rId29" Type="http://schemas.openxmlformats.org/officeDocument/2006/relationships/slide" Target="slides/slide28.xml" /><Relationship Id="rId11" Type="http://schemas.openxmlformats.org/officeDocument/2006/relationships/slide" Target="slides/slide10.xml" /><Relationship Id="rId24" Type="http://schemas.openxmlformats.org/officeDocument/2006/relationships/slide" Target="slides/slide23.xml" /><Relationship Id="rId32" Type="http://schemas.openxmlformats.org/officeDocument/2006/relationships/slide" Target="slides/slide31.xml" /><Relationship Id="rId37" Type="http://schemas.openxmlformats.org/officeDocument/2006/relationships/slide" Target="slides/slide36.xml" /><Relationship Id="rId40" Type="http://schemas.openxmlformats.org/officeDocument/2006/relationships/slide" Target="slides/slide39.xml" /><Relationship Id="rId45" Type="http://schemas.openxmlformats.org/officeDocument/2006/relationships/slide" Target="slides/slide44.xml" /><Relationship Id="rId53" Type="http://schemas.openxmlformats.org/officeDocument/2006/relationships/slide" Target="slides/slide52.xml" /><Relationship Id="rId58" Type="http://schemas.openxmlformats.org/officeDocument/2006/relationships/slide" Target="slides/slide57.xml" /><Relationship Id="rId66" Type="http://schemas.openxmlformats.org/officeDocument/2006/relationships/slide" Target="slides/slide65.xml" /><Relationship Id="rId74" Type="http://schemas.openxmlformats.org/officeDocument/2006/relationships/slide" Target="slides/slide73.xml" /><Relationship Id="rId79" Type="http://schemas.openxmlformats.org/officeDocument/2006/relationships/slide" Target="slides/slide78.xml" /><Relationship Id="rId87" Type="http://schemas.openxmlformats.org/officeDocument/2006/relationships/tableStyles" Target="tableStyles.xml" /><Relationship Id="rId5" Type="http://schemas.openxmlformats.org/officeDocument/2006/relationships/slide" Target="slides/slide4.xml" /><Relationship Id="rId61" Type="http://schemas.openxmlformats.org/officeDocument/2006/relationships/slide" Target="slides/slide60.xml" /><Relationship Id="rId82" Type="http://schemas.openxmlformats.org/officeDocument/2006/relationships/slide" Target="slides/slide81.xml" /><Relationship Id="rId19" Type="http://schemas.openxmlformats.org/officeDocument/2006/relationships/slide" Target="slides/slide18.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slide" Target="slides/slide26.xml" /><Relationship Id="rId30" Type="http://schemas.openxmlformats.org/officeDocument/2006/relationships/slide" Target="slides/slide29.xml" /><Relationship Id="rId35" Type="http://schemas.openxmlformats.org/officeDocument/2006/relationships/slide" Target="slides/slide34.xml" /><Relationship Id="rId43" Type="http://schemas.openxmlformats.org/officeDocument/2006/relationships/slide" Target="slides/slide42.xml" /><Relationship Id="rId48" Type="http://schemas.openxmlformats.org/officeDocument/2006/relationships/slide" Target="slides/slide47.xml" /><Relationship Id="rId56" Type="http://schemas.openxmlformats.org/officeDocument/2006/relationships/slide" Target="slides/slide55.xml" /><Relationship Id="rId64" Type="http://schemas.openxmlformats.org/officeDocument/2006/relationships/slide" Target="slides/slide63.xml" /><Relationship Id="rId69" Type="http://schemas.openxmlformats.org/officeDocument/2006/relationships/slide" Target="slides/slide68.xml" /><Relationship Id="rId77" Type="http://schemas.openxmlformats.org/officeDocument/2006/relationships/slide" Target="slides/slide76.xml" /><Relationship Id="rId8" Type="http://schemas.openxmlformats.org/officeDocument/2006/relationships/slide" Target="slides/slide7.xml" /><Relationship Id="rId51" Type="http://schemas.openxmlformats.org/officeDocument/2006/relationships/slide" Target="slides/slide50.xml" /><Relationship Id="rId72" Type="http://schemas.openxmlformats.org/officeDocument/2006/relationships/slide" Target="slides/slide71.xml" /><Relationship Id="rId80" Type="http://schemas.openxmlformats.org/officeDocument/2006/relationships/slide" Target="slides/slide79.xml" /><Relationship Id="rId85" Type="http://schemas.openxmlformats.org/officeDocument/2006/relationships/viewProps" Target="viewProps.xml" /><Relationship Id="rId3" Type="http://schemas.openxmlformats.org/officeDocument/2006/relationships/slide" Target="slides/slide2.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slide" Target="slides/slide24.xml" /><Relationship Id="rId33" Type="http://schemas.openxmlformats.org/officeDocument/2006/relationships/slide" Target="slides/slide32.xml" /><Relationship Id="rId38" Type="http://schemas.openxmlformats.org/officeDocument/2006/relationships/slide" Target="slides/slide37.xml" /><Relationship Id="rId46" Type="http://schemas.openxmlformats.org/officeDocument/2006/relationships/slide" Target="slides/slide45.xml" /><Relationship Id="rId59" Type="http://schemas.openxmlformats.org/officeDocument/2006/relationships/slide" Target="slides/slide58.xml" /><Relationship Id="rId67" Type="http://schemas.openxmlformats.org/officeDocument/2006/relationships/slide" Target="slides/slide66.xml" /><Relationship Id="rId20" Type="http://schemas.openxmlformats.org/officeDocument/2006/relationships/slide" Target="slides/slide19.xml" /><Relationship Id="rId41" Type="http://schemas.openxmlformats.org/officeDocument/2006/relationships/slide" Target="slides/slide40.xml" /><Relationship Id="rId54" Type="http://schemas.openxmlformats.org/officeDocument/2006/relationships/slide" Target="slides/slide53.xml" /><Relationship Id="rId62" Type="http://schemas.openxmlformats.org/officeDocument/2006/relationships/slide" Target="slides/slide61.xml" /><Relationship Id="rId70" Type="http://schemas.openxmlformats.org/officeDocument/2006/relationships/slide" Target="slides/slide69.xml" /><Relationship Id="rId75" Type="http://schemas.openxmlformats.org/officeDocument/2006/relationships/slide" Target="slides/slide74.xml" /><Relationship Id="rId83" Type="http://schemas.openxmlformats.org/officeDocument/2006/relationships/notesMaster" Target="notesMasters/notesMaster1.xml" /><Relationship Id="rId1" Type="http://schemas.openxmlformats.org/officeDocument/2006/relationships/slideMaster" Target="slideMasters/slideMaster1.xml" /><Relationship Id="rId6" Type="http://schemas.openxmlformats.org/officeDocument/2006/relationships/slide" Target="slides/slide5.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slide" Target="slides/slide27.xml" /><Relationship Id="rId36" Type="http://schemas.openxmlformats.org/officeDocument/2006/relationships/slide" Target="slides/slide35.xml" /><Relationship Id="rId49" Type="http://schemas.openxmlformats.org/officeDocument/2006/relationships/slide" Target="slides/slide48.xml" /><Relationship Id="rId57" Type="http://schemas.openxmlformats.org/officeDocument/2006/relationships/slide" Target="slides/slide56.xml" /><Relationship Id="rId10" Type="http://schemas.openxmlformats.org/officeDocument/2006/relationships/slide" Target="slides/slide9.xml" /><Relationship Id="rId31" Type="http://schemas.openxmlformats.org/officeDocument/2006/relationships/slide" Target="slides/slide30.xml" /><Relationship Id="rId44" Type="http://schemas.openxmlformats.org/officeDocument/2006/relationships/slide" Target="slides/slide43.xml" /><Relationship Id="rId52" Type="http://schemas.openxmlformats.org/officeDocument/2006/relationships/slide" Target="slides/slide51.xml" /><Relationship Id="rId60" Type="http://schemas.openxmlformats.org/officeDocument/2006/relationships/slide" Target="slides/slide59.xml" /><Relationship Id="rId65" Type="http://schemas.openxmlformats.org/officeDocument/2006/relationships/slide" Target="slides/slide64.xml" /><Relationship Id="rId73" Type="http://schemas.openxmlformats.org/officeDocument/2006/relationships/slide" Target="slides/slide72.xml" /><Relationship Id="rId78" Type="http://schemas.openxmlformats.org/officeDocument/2006/relationships/slide" Target="slides/slide77.xml" /><Relationship Id="rId81" Type="http://schemas.openxmlformats.org/officeDocument/2006/relationships/slide" Target="slides/slide80.xml" /><Relationship Id="rId86" Type="http://schemas.openxmlformats.org/officeDocument/2006/relationships/theme" Target="theme/theme1.xml" /></Relationships>
</file>

<file path=ppt/drawings/_rels/vmlDrawing1.vml.rels><?xml version="1.0" encoding="UTF-8" standalone="yes"?>
<Relationships xmlns="http://schemas.openxmlformats.org/package/2006/relationships"><Relationship Id="rId2" Type="http://schemas.openxmlformats.org/officeDocument/2006/relationships/image" Target="../media/image44.wmf" /><Relationship Id="rId1" Type="http://schemas.openxmlformats.org/officeDocument/2006/relationships/image" Target="../media/image43.wmf" /></Relationships>
</file>

<file path=ppt/drawings/_rels/vmlDrawing2.vml.rels><?xml version="1.0" encoding="UTF-8" standalone="yes"?>
<Relationships xmlns="http://schemas.openxmlformats.org/package/2006/relationships"><Relationship Id="rId2" Type="http://schemas.openxmlformats.org/officeDocument/2006/relationships/image" Target="../media/image46.wmf" /><Relationship Id="rId1" Type="http://schemas.openxmlformats.org/officeDocument/2006/relationships/image" Target="../media/image45.wmf" /></Relationships>
</file>

<file path=ppt/drawings/_rels/vmlDrawing3.vml.rels><?xml version="1.0" encoding="UTF-8" standalone="yes"?>
<Relationships xmlns="http://schemas.openxmlformats.org/package/2006/relationships"><Relationship Id="rId2" Type="http://schemas.openxmlformats.org/officeDocument/2006/relationships/image" Target="../media/image48.wmf" /><Relationship Id="rId1" Type="http://schemas.openxmlformats.org/officeDocument/2006/relationships/image" Target="../media/image47.wmf"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A693ACC-80FF-4534-8518-3DB2E32E4734}" type="datetimeFigureOut">
              <a:rPr lang="en-US" smtClean="0"/>
              <a:pPr/>
              <a:t>1/14/2023</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3DE914-1935-4082-A99C-81FC5A5C3035}" type="slidenum">
              <a:rPr lang="en-IN" smtClean="0"/>
              <a:pPr/>
              <a:t>‹#›</a:t>
            </a:fld>
            <a:endParaRPr lang="en-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7.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 /><Relationship Id="rId1" Type="http://schemas.openxmlformats.org/officeDocument/2006/relationships/notesMaster" Target="../notesMasters/notesMaster1.xml" /></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0.xml" /><Relationship Id="rId1" Type="http://schemas.openxmlformats.org/officeDocument/2006/relationships/notesMaster" Target="../notesMasters/notesMaster1.xml" /></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1.xml" /><Relationship Id="rId1" Type="http://schemas.openxmlformats.org/officeDocument/2006/relationships/notesMaster" Target="../notesMasters/notesMaster1.xml" /></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4.xml" /><Relationship Id="rId1" Type="http://schemas.openxmlformats.org/officeDocument/2006/relationships/notesMaster" Target="../notesMasters/notesMaster1.xml" /></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5.xml" /><Relationship Id="rId1" Type="http://schemas.openxmlformats.org/officeDocument/2006/relationships/notesMaster" Target="../notesMasters/notesMaster1.xml" /></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6.xml" /><Relationship Id="rId1" Type="http://schemas.openxmlformats.org/officeDocument/2006/relationships/notesMaster" Target="../notesMasters/notesMaster1.xml" /></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7.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583DE914-1935-4082-A99C-81FC5A5C3035}" type="slidenum">
              <a:rPr lang="en-IN" smtClean="0"/>
              <a:pPr/>
              <a:t>19</a:t>
            </a:fld>
            <a:endParaRPr lang="en-I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583DE914-1935-4082-A99C-81FC5A5C3035}" type="slidenum">
              <a:rPr lang="en-IN" smtClean="0"/>
              <a:pPr/>
              <a:t>37</a:t>
            </a:fld>
            <a:endParaRPr lang="en-I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4021BFC-0C36-43C7-BEA0-07C1602BF976}" type="slidenum">
              <a:rPr lang="en-US"/>
              <a:pPr/>
              <a:t>38</a:t>
            </a:fld>
            <a:endParaRPr lang="en-US"/>
          </a:p>
        </p:txBody>
      </p:sp>
      <p:sp>
        <p:nvSpPr>
          <p:cNvPr id="7170" name="Rectangle 2"/>
          <p:cNvSpPr>
            <a:spLocks noGrp="1" noRot="1" noChangeAspect="1" noChangeArrowheads="1" noTextEdit="1"/>
          </p:cNvSpPr>
          <p:nvPr>
            <p:ph type="sldImg"/>
          </p:nvPr>
        </p:nvSpPr>
        <p:spPr>
          <a:ln cap="flat"/>
        </p:spPr>
      </p:sp>
      <p:sp>
        <p:nvSpPr>
          <p:cNvPr id="7171" name="Rectangle 3"/>
          <p:cNvSpPr>
            <a:spLocks noGrp="1" noChangeArrowheads="1"/>
          </p:cNvSpPr>
          <p:nvPr>
            <p:ph type="body" idx="1"/>
          </p:nvPr>
        </p:nvSpPr>
        <p:spPr>
          <a:ln/>
        </p:spPr>
        <p:txBody>
          <a:bodyPr/>
          <a:lstStyle/>
          <a:p>
            <a:endParaRPr lang="it-IT"/>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76BD04F-3DD7-4130-8B77-C1D4995386A7}" type="slidenum">
              <a:rPr lang="en-US"/>
              <a:pPr/>
              <a:t>40</a:t>
            </a:fld>
            <a:endParaRPr lang="en-US"/>
          </a:p>
        </p:txBody>
      </p:sp>
      <p:sp>
        <p:nvSpPr>
          <p:cNvPr id="9218" name="Rectangle 2"/>
          <p:cNvSpPr>
            <a:spLocks noGrp="1" noRot="1" noChangeAspect="1" noChangeArrowheads="1" noTextEdit="1"/>
          </p:cNvSpPr>
          <p:nvPr>
            <p:ph type="sldImg"/>
          </p:nvPr>
        </p:nvSpPr>
        <p:spPr>
          <a:ln cap="flat"/>
        </p:spPr>
      </p:sp>
      <p:sp>
        <p:nvSpPr>
          <p:cNvPr id="9219" name="Rectangle 3"/>
          <p:cNvSpPr>
            <a:spLocks noGrp="1" noChangeArrowheads="1"/>
          </p:cNvSpPr>
          <p:nvPr>
            <p:ph type="body" idx="1"/>
          </p:nvPr>
        </p:nvSpPr>
        <p:spPr>
          <a:ln/>
        </p:spPr>
        <p:txBody>
          <a:bodyPr/>
          <a:lstStyle/>
          <a:p>
            <a:endParaRPr lang="it-IT"/>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48560FA-047B-4CC1-AA1C-168C78EE1775}" type="slidenum">
              <a:rPr lang="en-US"/>
              <a:pPr/>
              <a:t>41</a:t>
            </a:fld>
            <a:endParaRPr lang="en-US"/>
          </a:p>
        </p:txBody>
      </p:sp>
      <p:sp>
        <p:nvSpPr>
          <p:cNvPr id="11266" name="Rectangle 2"/>
          <p:cNvSpPr>
            <a:spLocks noGrp="1" noRot="1" noChangeAspect="1" noChangeArrowheads="1" noTextEdit="1"/>
          </p:cNvSpPr>
          <p:nvPr>
            <p:ph type="sldImg"/>
          </p:nvPr>
        </p:nvSpPr>
        <p:spPr>
          <a:ln cap="flat"/>
        </p:spPr>
      </p:sp>
      <p:sp>
        <p:nvSpPr>
          <p:cNvPr id="11267" name="Rectangle 3"/>
          <p:cNvSpPr>
            <a:spLocks noGrp="1" noChangeArrowheads="1"/>
          </p:cNvSpPr>
          <p:nvPr>
            <p:ph type="body" idx="1"/>
          </p:nvPr>
        </p:nvSpPr>
        <p:spPr>
          <a:ln/>
        </p:spPr>
        <p:txBody>
          <a:bodyPr/>
          <a:lstStyle/>
          <a:p>
            <a:endParaRPr lang="it-IT"/>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5B68FB5E-816B-4B3B-8249-D96C793C93AE}" type="slidenum">
              <a:rPr lang="en-US"/>
              <a:pPr/>
              <a:t>54</a:t>
            </a:fld>
            <a:endParaRPr lang="en-US"/>
          </a:p>
        </p:txBody>
      </p:sp>
      <p:sp>
        <p:nvSpPr>
          <p:cNvPr id="3961858" name="Rectangle 2"/>
          <p:cNvSpPr>
            <a:spLocks noGrp="1" noRot="1" noChangeAspect="1" noChangeArrowheads="1" noTextEdit="1"/>
          </p:cNvSpPr>
          <p:nvPr>
            <p:ph type="sldImg"/>
          </p:nvPr>
        </p:nvSpPr>
        <p:spPr>
          <a:xfrm>
            <a:off x="1143000" y="685800"/>
            <a:ext cx="4572000" cy="3429000"/>
          </a:xfrm>
          <a:ln/>
        </p:spPr>
      </p:sp>
      <p:sp>
        <p:nvSpPr>
          <p:cNvPr id="3961859" name="Rectangle 3"/>
          <p:cNvSpPr>
            <a:spLocks noGrp="1" noChangeArrowheads="1"/>
          </p:cNvSpPr>
          <p:nvPr>
            <p:ph type="body" idx="1"/>
          </p:nvPr>
        </p:nvSpPr>
        <p:spPr bwMode="auto">
          <a:xfrm>
            <a:off x="914750" y="4343704"/>
            <a:ext cx="5028503" cy="4113892"/>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7AC5D9BB-EA08-4C18-853C-4D348B2AE390}" type="slidenum">
              <a:rPr lang="en-US"/>
              <a:pPr/>
              <a:t>55</a:t>
            </a:fld>
            <a:endParaRPr lang="en-US"/>
          </a:p>
        </p:txBody>
      </p:sp>
      <p:sp>
        <p:nvSpPr>
          <p:cNvPr id="4025346" name="Rectangle 2"/>
          <p:cNvSpPr>
            <a:spLocks noGrp="1" noRot="1" noChangeAspect="1" noChangeArrowheads="1" noTextEdit="1"/>
          </p:cNvSpPr>
          <p:nvPr>
            <p:ph type="sldImg"/>
          </p:nvPr>
        </p:nvSpPr>
        <p:spPr bwMode="auto">
          <a:xfrm>
            <a:off x="1147763" y="685800"/>
            <a:ext cx="4572000" cy="3429000"/>
          </a:xfrm>
          <a:prstGeom prst="rect">
            <a:avLst/>
          </a:prstGeom>
          <a:solidFill>
            <a:srgbClr val="FFFFFF"/>
          </a:solidFill>
          <a:ln>
            <a:solidFill>
              <a:srgbClr val="000000"/>
            </a:solidFill>
            <a:miter lim="800000"/>
            <a:headEnd/>
            <a:tailEnd/>
          </a:ln>
        </p:spPr>
      </p:sp>
      <p:sp>
        <p:nvSpPr>
          <p:cNvPr id="4025347" name="Rectangle 3"/>
          <p:cNvSpPr>
            <a:spLocks noGrp="1" noChangeArrowheads="1"/>
          </p:cNvSpPr>
          <p:nvPr>
            <p:ph type="body" idx="1"/>
          </p:nvPr>
        </p:nvSpPr>
        <p:spPr bwMode="auto">
          <a:xfrm>
            <a:off x="919976" y="4354286"/>
            <a:ext cx="5018049" cy="4136571"/>
          </a:xfrm>
          <a:prstGeom prst="rect">
            <a:avLst/>
          </a:prstGeom>
          <a:noFill/>
          <a:ln>
            <a:miter lim="800000"/>
            <a:headEnd/>
            <a:tailEnd/>
          </a:ln>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DA1B8D5C-6778-4CF3-9191-3C1380697102}" type="slidenum">
              <a:rPr lang="en-US"/>
              <a:pPr/>
              <a:t>56</a:t>
            </a:fld>
            <a:endParaRPr lang="en-US"/>
          </a:p>
        </p:txBody>
      </p:sp>
      <p:sp>
        <p:nvSpPr>
          <p:cNvPr id="4027394" name="Rectangle 2"/>
          <p:cNvSpPr>
            <a:spLocks noGrp="1" noRot="1" noChangeAspect="1" noChangeArrowheads="1" noTextEdit="1"/>
          </p:cNvSpPr>
          <p:nvPr>
            <p:ph type="sldImg"/>
          </p:nvPr>
        </p:nvSpPr>
        <p:spPr bwMode="auto">
          <a:xfrm>
            <a:off x="1147763" y="685800"/>
            <a:ext cx="4572000" cy="3429000"/>
          </a:xfrm>
          <a:prstGeom prst="rect">
            <a:avLst/>
          </a:prstGeom>
          <a:solidFill>
            <a:srgbClr val="FFFFFF"/>
          </a:solidFill>
          <a:ln>
            <a:solidFill>
              <a:srgbClr val="000000"/>
            </a:solidFill>
            <a:miter lim="800000"/>
            <a:headEnd/>
            <a:tailEnd/>
          </a:ln>
        </p:spPr>
      </p:sp>
      <p:sp>
        <p:nvSpPr>
          <p:cNvPr id="4027395" name="Rectangle 3"/>
          <p:cNvSpPr>
            <a:spLocks noGrp="1" noChangeArrowheads="1"/>
          </p:cNvSpPr>
          <p:nvPr>
            <p:ph type="body" idx="1"/>
          </p:nvPr>
        </p:nvSpPr>
        <p:spPr bwMode="auto">
          <a:xfrm>
            <a:off x="919976" y="4354286"/>
            <a:ext cx="5018049" cy="4136571"/>
          </a:xfrm>
          <a:prstGeom prst="rect">
            <a:avLst/>
          </a:prstGeom>
          <a:noFill/>
          <a:ln>
            <a:miter lim="800000"/>
            <a:headEnd/>
            <a:tailEnd/>
          </a:ln>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E7032BCF-8FA2-4B93-816A-B290B131F899}" type="slidenum">
              <a:rPr lang="en-US"/>
              <a:pPr/>
              <a:t>57</a:t>
            </a:fld>
            <a:endParaRPr lang="en-US"/>
          </a:p>
        </p:txBody>
      </p:sp>
      <p:sp>
        <p:nvSpPr>
          <p:cNvPr id="4029442" name="Rectangle 2"/>
          <p:cNvSpPr>
            <a:spLocks noGrp="1" noRot="1" noChangeAspect="1" noChangeArrowheads="1" noTextEdit="1"/>
          </p:cNvSpPr>
          <p:nvPr>
            <p:ph type="sldImg"/>
          </p:nvPr>
        </p:nvSpPr>
        <p:spPr bwMode="auto">
          <a:xfrm>
            <a:off x="1147763" y="685800"/>
            <a:ext cx="4572000" cy="3429000"/>
          </a:xfrm>
          <a:prstGeom prst="rect">
            <a:avLst/>
          </a:prstGeom>
          <a:solidFill>
            <a:srgbClr val="FFFFFF"/>
          </a:solidFill>
          <a:ln>
            <a:solidFill>
              <a:srgbClr val="000000"/>
            </a:solidFill>
            <a:miter lim="800000"/>
            <a:headEnd/>
            <a:tailEnd/>
          </a:ln>
        </p:spPr>
      </p:sp>
      <p:sp>
        <p:nvSpPr>
          <p:cNvPr id="4029443" name="Rectangle 3"/>
          <p:cNvSpPr>
            <a:spLocks noGrp="1" noChangeArrowheads="1"/>
          </p:cNvSpPr>
          <p:nvPr>
            <p:ph type="body" idx="1"/>
          </p:nvPr>
        </p:nvSpPr>
        <p:spPr bwMode="auto">
          <a:xfrm>
            <a:off x="919976" y="4354286"/>
            <a:ext cx="5018049" cy="4136571"/>
          </a:xfrm>
          <a:prstGeom prst="rect">
            <a:avLst/>
          </a:prstGeom>
          <a:noFill/>
          <a:ln>
            <a:miter lim="800000"/>
            <a:headEnd/>
            <a:tailEnd/>
          </a:ln>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81DC5D71-258B-4CCC-B33F-0E45BDCF02AE}" type="datetimeFigureOut">
              <a:rPr lang="en-US" smtClean="0"/>
              <a:pPr/>
              <a:t>1/14/2023</a:t>
            </a:fld>
            <a:endParaRPr lang="en-IN"/>
          </a:p>
        </p:txBody>
      </p:sp>
      <p:sp>
        <p:nvSpPr>
          <p:cNvPr id="19" name="Footer Placeholder 18"/>
          <p:cNvSpPr>
            <a:spLocks noGrp="1"/>
          </p:cNvSpPr>
          <p:nvPr>
            <p:ph type="ftr" sz="quarter" idx="11"/>
          </p:nvPr>
        </p:nvSpPr>
        <p:spPr/>
        <p:txBody>
          <a:bodyPr/>
          <a:lstStyle/>
          <a:p>
            <a:endParaRPr lang="en-IN"/>
          </a:p>
        </p:txBody>
      </p:sp>
      <p:sp>
        <p:nvSpPr>
          <p:cNvPr id="27" name="Slide Number Placeholder 26"/>
          <p:cNvSpPr>
            <a:spLocks noGrp="1"/>
          </p:cNvSpPr>
          <p:nvPr>
            <p:ph type="sldNum" sz="quarter" idx="12"/>
          </p:nvPr>
        </p:nvSpPr>
        <p:spPr/>
        <p:txBody>
          <a:bodyPr/>
          <a:lstStyle/>
          <a:p>
            <a:fld id="{B0B5E7A0-11C9-4D3B-AAEA-B75EA7FC6887}" type="slidenum">
              <a:rPr lang="en-IN" smtClean="0"/>
              <a:pPr/>
              <a:t>‹#›</a:t>
            </a:fld>
            <a:endParaRPr lang="en-IN"/>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81DC5D71-258B-4CCC-B33F-0E45BDCF02AE}" type="datetimeFigureOut">
              <a:rPr lang="en-US" smtClean="0"/>
              <a:pPr/>
              <a:t>1/14/2023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0B5E7A0-11C9-4D3B-AAEA-B75EA7FC6887}" type="slidenum">
              <a:rPr lang="en-IN" smtClean="0"/>
              <a:pPr/>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81DC5D71-258B-4CCC-B33F-0E45BDCF02AE}" type="datetimeFigureOut">
              <a:rPr lang="en-US" smtClean="0"/>
              <a:pPr/>
              <a:t>1/14/2023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0B5E7A0-11C9-4D3B-AAEA-B75EA7FC6887}" type="slidenum">
              <a:rPr lang="en-IN" smtClean="0"/>
              <a:pPr/>
              <a:t>‹#›</a:t>
            </a:fld>
            <a:endParaRPr lang="en-I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99534" y="163513"/>
            <a:ext cx="8391878" cy="1447800"/>
          </a:xfrm>
        </p:spPr>
        <p:txBody>
          <a:bodyPr/>
          <a:lstStyle/>
          <a:p>
            <a:r>
              <a:rPr lang="en-US"/>
              <a:t>Click to edit Master title style</a:t>
            </a:r>
            <a:endParaRPr lang="en-IN"/>
          </a:p>
        </p:txBody>
      </p:sp>
      <p:sp>
        <p:nvSpPr>
          <p:cNvPr id="3" name="Chart Placeholder 2"/>
          <p:cNvSpPr>
            <a:spLocks noGrp="1"/>
          </p:cNvSpPr>
          <p:nvPr>
            <p:ph type="chart" idx="1"/>
          </p:nvPr>
        </p:nvSpPr>
        <p:spPr>
          <a:xfrm>
            <a:off x="270934" y="2209800"/>
            <a:ext cx="8606367" cy="4114800"/>
          </a:xfrm>
        </p:spPr>
        <p:txBody>
          <a:bodyPr/>
          <a:lstStyle/>
          <a:p>
            <a:endParaRPr lang="en-IN"/>
          </a:p>
        </p:txBody>
      </p:sp>
    </p:spTree>
  </p:cSld>
  <p:clrMapOvr>
    <a:masterClrMapping/>
  </p:clrMapOvr>
  <p:transition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81DC5D71-258B-4CCC-B33F-0E45BDCF02AE}" type="datetimeFigureOut">
              <a:rPr lang="en-US" smtClean="0"/>
              <a:pPr/>
              <a:t>1/14/2023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0B5E7A0-11C9-4D3B-AAEA-B75EA7FC6887}" type="slidenum">
              <a:rPr lang="en-IN" smtClean="0"/>
              <a:pPr/>
              <a:t>‹#›</a:t>
            </a:fld>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81DC5D71-258B-4CCC-B33F-0E45BDCF02AE}" type="datetimeFigureOut">
              <a:rPr lang="en-US" smtClean="0"/>
              <a:pPr/>
              <a:t>1/14/2023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0B5E7A0-11C9-4D3B-AAEA-B75EA7FC6887}" type="slidenum">
              <a:rPr lang="en-IN" smtClean="0"/>
              <a:pPr/>
              <a:t>‹#›</a:t>
            </a:fld>
            <a:endParaRPr lang="en-IN"/>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81DC5D71-258B-4CCC-B33F-0E45BDCF02AE}" type="datetimeFigureOut">
              <a:rPr lang="en-US" smtClean="0"/>
              <a:pPr/>
              <a:t>1/14/2023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B0B5E7A0-11C9-4D3B-AAEA-B75EA7FC6887}" type="slidenum">
              <a:rPr lang="en-IN" smtClean="0"/>
              <a:pPr/>
              <a:t>‹#›</a:t>
            </a:fld>
            <a:endParaRPr lang="en-I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81DC5D71-258B-4CCC-B33F-0E45BDCF02AE}" type="datetimeFigureOut">
              <a:rPr lang="en-US" smtClean="0"/>
              <a:pPr/>
              <a:t>1/14/2023</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B0B5E7A0-11C9-4D3B-AAEA-B75EA7FC6887}" type="slidenum">
              <a:rPr lang="en-IN" smtClean="0"/>
              <a:pPr/>
              <a:t>‹#›</a:t>
            </a:fld>
            <a:endParaRPr lang="en-I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81DC5D71-258B-4CCC-B33F-0E45BDCF02AE}" type="datetimeFigureOut">
              <a:rPr lang="en-US" smtClean="0"/>
              <a:pPr/>
              <a:t>1/14/2023</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B0B5E7A0-11C9-4D3B-AAEA-B75EA7FC6887}" type="slidenum">
              <a:rPr lang="en-IN" smtClean="0"/>
              <a:pPr/>
              <a:t>‹#›</a:t>
            </a:fld>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DC5D71-258B-4CCC-B33F-0E45BDCF02AE}" type="datetimeFigureOut">
              <a:rPr lang="en-US" smtClean="0"/>
              <a:pPr/>
              <a:t>1/14/2023</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B0B5E7A0-11C9-4D3B-AAEA-B75EA7FC6887}" type="slidenum">
              <a:rPr lang="en-IN" smtClean="0"/>
              <a:pPr/>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81DC5D71-258B-4CCC-B33F-0E45BDCF02AE}" type="datetimeFigureOut">
              <a:rPr lang="en-US" smtClean="0"/>
              <a:pPr/>
              <a:t>1/14/2023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B0B5E7A0-11C9-4D3B-AAEA-B75EA7FC6887}" type="slidenum">
              <a:rPr lang="en-IN" smtClean="0"/>
              <a:pPr/>
              <a:t>‹#›</a:t>
            </a:fld>
            <a:endParaRPr lang="en-I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81DC5D71-258B-4CCC-B33F-0E45BDCF02AE}" type="datetimeFigureOut">
              <a:rPr lang="en-US" smtClean="0"/>
              <a:pPr/>
              <a:t>1/14/2023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a:xfrm>
            <a:off x="8077200" y="6356350"/>
            <a:ext cx="609600" cy="365125"/>
          </a:xfrm>
        </p:spPr>
        <p:txBody>
          <a:bodyPr/>
          <a:lstStyle/>
          <a:p>
            <a:fld id="{B0B5E7A0-11C9-4D3B-AAEA-B75EA7FC6887}" type="slidenum">
              <a:rPr lang="en-IN" smtClean="0"/>
              <a:pPr/>
              <a:t>‹#›</a:t>
            </a:fld>
            <a:endParaRPr lang="en-IN"/>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theme" Target="../theme/theme1.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81DC5D71-258B-4CCC-B33F-0E45BDCF02AE}" type="datetimeFigureOut">
              <a:rPr lang="en-US" smtClean="0"/>
              <a:pPr/>
              <a:t>1/14/2023</a:t>
            </a:fld>
            <a:endParaRPr lang="en-IN"/>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IN"/>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0B5E7A0-11C9-4D3B-AAEA-B75EA7FC6887}" type="slidenum">
              <a:rPr lang="en-IN" smtClean="0"/>
              <a:pPr/>
              <a:t>‹#›</a:t>
            </a:fld>
            <a:endParaRPr lang="en-IN"/>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 id="2147483815" r:id="rId12"/>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 /><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2" Type="http://schemas.openxmlformats.org/officeDocument/2006/relationships/image" Target="../media/image6.png" /><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2" Type="http://schemas.openxmlformats.org/officeDocument/2006/relationships/image" Target="../media/image7.png" /><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3" Type="http://schemas.openxmlformats.org/officeDocument/2006/relationships/image" Target="../media/image9.png" /><Relationship Id="rId2" Type="http://schemas.openxmlformats.org/officeDocument/2006/relationships/image" Target="../media/image8.png" /><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2" Type="http://schemas.openxmlformats.org/officeDocument/2006/relationships/image" Target="../media/image10.png" /><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3" Type="http://schemas.openxmlformats.org/officeDocument/2006/relationships/image" Target="../media/image12.png" /><Relationship Id="rId2" Type="http://schemas.openxmlformats.org/officeDocument/2006/relationships/image" Target="../media/image11.png" /><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3" Type="http://schemas.openxmlformats.org/officeDocument/2006/relationships/image" Target="../media/image14.png" /><Relationship Id="rId2" Type="http://schemas.openxmlformats.org/officeDocument/2006/relationships/image" Target="../media/image13.png" /><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2" Type="http://schemas.openxmlformats.org/officeDocument/2006/relationships/image" Target="../media/image15.png" /><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Relationship Id="rId2" Type="http://schemas.openxmlformats.org/officeDocument/2006/relationships/image" Target="../media/image16.png" /><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xml" /><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1.xml.rels><?xml version="1.0" encoding="UTF-8" standalone="yes"?>
<Relationships xmlns="http://schemas.openxmlformats.org/package/2006/relationships"><Relationship Id="rId2" Type="http://schemas.openxmlformats.org/officeDocument/2006/relationships/image" Target="../media/image17.png" /><Relationship Id="rId1" Type="http://schemas.openxmlformats.org/officeDocument/2006/relationships/slideLayout" Target="../slideLayouts/slideLayout2.xml" /></Relationships>
</file>

<file path=ppt/slides/_rels/slide22.xml.rels><?xml version="1.0" encoding="UTF-8" standalone="yes"?>
<Relationships xmlns="http://schemas.openxmlformats.org/package/2006/relationships"><Relationship Id="rId3" Type="http://schemas.openxmlformats.org/officeDocument/2006/relationships/image" Target="../media/image19.png" /><Relationship Id="rId2" Type="http://schemas.openxmlformats.org/officeDocument/2006/relationships/image" Target="../media/image18.png" /><Relationship Id="rId1" Type="http://schemas.openxmlformats.org/officeDocument/2006/relationships/slideLayout" Target="../slideLayouts/slideLayout2.xml" /></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4.xml.rels><?xml version="1.0" encoding="UTF-8" standalone="yes"?>
<Relationships xmlns="http://schemas.openxmlformats.org/package/2006/relationships"><Relationship Id="rId3" Type="http://schemas.openxmlformats.org/officeDocument/2006/relationships/image" Target="../media/image21.png" /><Relationship Id="rId2" Type="http://schemas.openxmlformats.org/officeDocument/2006/relationships/image" Target="../media/image20.png" /><Relationship Id="rId1" Type="http://schemas.openxmlformats.org/officeDocument/2006/relationships/slideLayout" Target="../slideLayouts/slideLayout2.xml" /></Relationships>
</file>

<file path=ppt/slides/_rels/slide25.xml.rels><?xml version="1.0" encoding="UTF-8" standalone="yes"?>
<Relationships xmlns="http://schemas.openxmlformats.org/package/2006/relationships"><Relationship Id="rId2" Type="http://schemas.openxmlformats.org/officeDocument/2006/relationships/image" Target="../media/image22.png" /><Relationship Id="rId1" Type="http://schemas.openxmlformats.org/officeDocument/2006/relationships/slideLayout" Target="../slideLayouts/slideLayout2.xml" /></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8.xml.rels><?xml version="1.0" encoding="UTF-8" standalone="yes"?>
<Relationships xmlns="http://schemas.openxmlformats.org/package/2006/relationships"><Relationship Id="rId3" Type="http://schemas.openxmlformats.org/officeDocument/2006/relationships/image" Target="../media/image24.png" /><Relationship Id="rId2" Type="http://schemas.openxmlformats.org/officeDocument/2006/relationships/image" Target="../media/image23.png" /><Relationship Id="rId1" Type="http://schemas.openxmlformats.org/officeDocument/2006/relationships/slideLayout" Target="../slideLayouts/slideLayout2.xml" /></Relationships>
</file>

<file path=ppt/slides/_rels/slide29.xml.rels><?xml version="1.0" encoding="UTF-8" standalone="yes"?>
<Relationships xmlns="http://schemas.openxmlformats.org/package/2006/relationships"><Relationship Id="rId2" Type="http://schemas.openxmlformats.org/officeDocument/2006/relationships/image" Target="../media/image25.png" /><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2.xml.rels><?xml version="1.0" encoding="UTF-8" standalone="yes"?>
<Relationships xmlns="http://schemas.openxmlformats.org/package/2006/relationships"><Relationship Id="rId2" Type="http://schemas.openxmlformats.org/officeDocument/2006/relationships/image" Target="../media/image26.png" /><Relationship Id="rId1" Type="http://schemas.openxmlformats.org/officeDocument/2006/relationships/slideLayout" Target="../slideLayouts/slideLayout2.xml" /></Relationships>
</file>

<file path=ppt/slides/_rels/slide33.xml.rels><?xml version="1.0" encoding="UTF-8" standalone="yes"?>
<Relationships xmlns="http://schemas.openxmlformats.org/package/2006/relationships"><Relationship Id="rId2" Type="http://schemas.openxmlformats.org/officeDocument/2006/relationships/image" Target="../media/image27.png" /><Relationship Id="rId1" Type="http://schemas.openxmlformats.org/officeDocument/2006/relationships/slideLayout" Target="../slideLayouts/slideLayout2.xml" /></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5.xml.rels><?xml version="1.0" encoding="UTF-8" standalone="yes"?>
<Relationships xmlns="http://schemas.openxmlformats.org/package/2006/relationships"><Relationship Id="rId3" Type="http://schemas.openxmlformats.org/officeDocument/2006/relationships/image" Target="../media/image29.png" /><Relationship Id="rId2" Type="http://schemas.openxmlformats.org/officeDocument/2006/relationships/image" Target="../media/image28.png" /><Relationship Id="rId1" Type="http://schemas.openxmlformats.org/officeDocument/2006/relationships/slideLayout" Target="../slideLayouts/slideLayout2.xml" /></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7.xml.rels><?xml version="1.0" encoding="UTF-8" standalone="yes"?>
<Relationships xmlns="http://schemas.openxmlformats.org/package/2006/relationships"><Relationship Id="rId3" Type="http://schemas.openxmlformats.org/officeDocument/2006/relationships/image" Target="../media/image30.png" /><Relationship Id="rId2" Type="http://schemas.openxmlformats.org/officeDocument/2006/relationships/notesSlide" Target="../notesSlides/notesSlide2.xml" /><Relationship Id="rId1" Type="http://schemas.openxmlformats.org/officeDocument/2006/relationships/slideLayout" Target="../slideLayouts/slideLayout2.xml" /><Relationship Id="rId4" Type="http://schemas.openxmlformats.org/officeDocument/2006/relationships/image" Target="../media/image31.png" /></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xml" /><Relationship Id="rId1" Type="http://schemas.openxmlformats.org/officeDocument/2006/relationships/slideLayout" Target="../slideLayouts/slideLayout2.xml" /></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Layout" Target="../slideLayouts/slideLayout2.xml" /></Relationships>
</file>

<file path=ppt/slides/_rels/slide40.xml.rels><?xml version="1.0" encoding="UTF-8" standalone="yes"?>
<Relationships xmlns="http://schemas.openxmlformats.org/package/2006/relationships"><Relationship Id="rId3" Type="http://schemas.openxmlformats.org/officeDocument/2006/relationships/image" Target="../media/image32.png" /><Relationship Id="rId2" Type="http://schemas.openxmlformats.org/officeDocument/2006/relationships/notesSlide" Target="../notesSlides/notesSlide4.xml" /><Relationship Id="rId1" Type="http://schemas.openxmlformats.org/officeDocument/2006/relationships/slideLayout" Target="../slideLayouts/slideLayout2.xml" /></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5.xml" /><Relationship Id="rId1" Type="http://schemas.openxmlformats.org/officeDocument/2006/relationships/slideLayout" Target="../slideLayouts/slideLayout2.xml" /></Relationships>
</file>

<file path=ppt/slides/_rels/slide42.xml.rels><?xml version="1.0" encoding="UTF-8" standalone="yes"?>
<Relationships xmlns="http://schemas.openxmlformats.org/package/2006/relationships"><Relationship Id="rId2" Type="http://schemas.openxmlformats.org/officeDocument/2006/relationships/image" Target="../media/image33.png" /><Relationship Id="rId1" Type="http://schemas.openxmlformats.org/officeDocument/2006/relationships/slideLayout" Target="../slideLayouts/slideLayout2.xml" /></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4.xml.rels><?xml version="1.0" encoding="UTF-8" standalone="yes"?>
<Relationships xmlns="http://schemas.openxmlformats.org/package/2006/relationships"><Relationship Id="rId2" Type="http://schemas.openxmlformats.org/officeDocument/2006/relationships/image" Target="../media/image34.png" /><Relationship Id="rId1" Type="http://schemas.openxmlformats.org/officeDocument/2006/relationships/slideLayout" Target="../slideLayouts/slideLayout2.xml" /></Relationships>
</file>

<file path=ppt/slides/_rels/slide45.xml.rels><?xml version="1.0" encoding="UTF-8" standalone="yes"?>
<Relationships xmlns="http://schemas.openxmlformats.org/package/2006/relationships"><Relationship Id="rId3" Type="http://schemas.openxmlformats.org/officeDocument/2006/relationships/image" Target="../media/image36.png" /><Relationship Id="rId2" Type="http://schemas.openxmlformats.org/officeDocument/2006/relationships/image" Target="../media/image35.png" /><Relationship Id="rId1" Type="http://schemas.openxmlformats.org/officeDocument/2006/relationships/slideLayout" Target="../slideLayouts/slideLayout2.xml" /></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7.xml.rels><?xml version="1.0" encoding="UTF-8" standalone="yes"?>
<Relationships xmlns="http://schemas.openxmlformats.org/package/2006/relationships"><Relationship Id="rId2" Type="http://schemas.openxmlformats.org/officeDocument/2006/relationships/image" Target="../media/image37.png" /><Relationship Id="rId1" Type="http://schemas.openxmlformats.org/officeDocument/2006/relationships/slideLayout" Target="../slideLayouts/slideLayout2.xml" /></Relationships>
</file>

<file path=ppt/slides/_rels/slide48.xml.rels><?xml version="1.0" encoding="UTF-8" standalone="yes"?>
<Relationships xmlns="http://schemas.openxmlformats.org/package/2006/relationships"><Relationship Id="rId2" Type="http://schemas.openxmlformats.org/officeDocument/2006/relationships/image" Target="../media/image38.png" /><Relationship Id="rId1" Type="http://schemas.openxmlformats.org/officeDocument/2006/relationships/slideLayout" Target="../slideLayouts/slideLayout2.xml" /></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2" Type="http://schemas.openxmlformats.org/officeDocument/2006/relationships/image" Target="../media/image4.png" /><Relationship Id="rId1" Type="http://schemas.openxmlformats.org/officeDocument/2006/relationships/slideLayout" Target="../slideLayouts/slideLayout2.xml" /></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1.xml.rels><?xml version="1.0" encoding="UTF-8" standalone="yes"?>
<Relationships xmlns="http://schemas.openxmlformats.org/package/2006/relationships"><Relationship Id="rId3" Type="http://schemas.openxmlformats.org/officeDocument/2006/relationships/image" Target="../media/image40.png" /><Relationship Id="rId2" Type="http://schemas.openxmlformats.org/officeDocument/2006/relationships/image" Target="../media/image39.png" /><Relationship Id="rId1" Type="http://schemas.openxmlformats.org/officeDocument/2006/relationships/slideLayout" Target="../slideLayouts/slideLayout2.xml" /></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3.xml.rels><?xml version="1.0" encoding="UTF-8" standalone="yes"?>
<Relationships xmlns="http://schemas.openxmlformats.org/package/2006/relationships"><Relationship Id="rId3" Type="http://schemas.openxmlformats.org/officeDocument/2006/relationships/image" Target="../media/image42.png" /><Relationship Id="rId2" Type="http://schemas.openxmlformats.org/officeDocument/2006/relationships/image" Target="../media/image41.png" /><Relationship Id="rId1" Type="http://schemas.openxmlformats.org/officeDocument/2006/relationships/slideLayout" Target="../slideLayouts/slideLayout2.xml" /></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6.xml" /><Relationship Id="rId1" Type="http://schemas.openxmlformats.org/officeDocument/2006/relationships/slideLayout" Target="../slideLayouts/slideLayout7.xml" /></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7.xml" /><Relationship Id="rId7" Type="http://schemas.openxmlformats.org/officeDocument/2006/relationships/image" Target="../media/image44.wmf" /><Relationship Id="rId2" Type="http://schemas.openxmlformats.org/officeDocument/2006/relationships/slideLayout" Target="../slideLayouts/slideLayout12.xml" /><Relationship Id="rId1" Type="http://schemas.openxmlformats.org/officeDocument/2006/relationships/vmlDrawing" Target="../drawings/vmlDrawing1.vml" /><Relationship Id="rId6" Type="http://schemas.openxmlformats.org/officeDocument/2006/relationships/oleObject" Target="../embeddings/oleObject2.bin" /><Relationship Id="rId5" Type="http://schemas.openxmlformats.org/officeDocument/2006/relationships/image" Target="../media/image43.wmf" /><Relationship Id="rId4" Type="http://schemas.openxmlformats.org/officeDocument/2006/relationships/oleObject" Target="../embeddings/oleObject1.bin" /></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8.xml" /><Relationship Id="rId7" Type="http://schemas.openxmlformats.org/officeDocument/2006/relationships/image" Target="../media/image46.wmf" /><Relationship Id="rId2" Type="http://schemas.openxmlformats.org/officeDocument/2006/relationships/slideLayout" Target="../slideLayouts/slideLayout12.xml" /><Relationship Id="rId1" Type="http://schemas.openxmlformats.org/officeDocument/2006/relationships/vmlDrawing" Target="../drawings/vmlDrawing2.vml" /><Relationship Id="rId6" Type="http://schemas.openxmlformats.org/officeDocument/2006/relationships/oleObject" Target="../embeddings/oleObject4.bin" /><Relationship Id="rId5" Type="http://schemas.openxmlformats.org/officeDocument/2006/relationships/image" Target="../media/image45.wmf" /><Relationship Id="rId4" Type="http://schemas.openxmlformats.org/officeDocument/2006/relationships/oleObject" Target="../embeddings/oleObject3.bin" /></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9.xml" /><Relationship Id="rId7" Type="http://schemas.openxmlformats.org/officeDocument/2006/relationships/image" Target="../media/image48.wmf" /><Relationship Id="rId2" Type="http://schemas.openxmlformats.org/officeDocument/2006/relationships/slideLayout" Target="../slideLayouts/slideLayout12.xml" /><Relationship Id="rId1" Type="http://schemas.openxmlformats.org/officeDocument/2006/relationships/vmlDrawing" Target="../drawings/vmlDrawing3.vml" /><Relationship Id="rId6" Type="http://schemas.openxmlformats.org/officeDocument/2006/relationships/oleObject" Target="../embeddings/oleObject6.bin" /><Relationship Id="rId5" Type="http://schemas.openxmlformats.org/officeDocument/2006/relationships/image" Target="../media/image47.wmf" /><Relationship Id="rId4" Type="http://schemas.openxmlformats.org/officeDocument/2006/relationships/oleObject" Target="../embeddings/oleObject5.bin" /></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9.xml.rels><?xml version="1.0" encoding="UTF-8" standalone="yes"?>
<Relationships xmlns="http://schemas.openxmlformats.org/package/2006/relationships"><Relationship Id="rId3" Type="http://schemas.openxmlformats.org/officeDocument/2006/relationships/image" Target="../media/image50.png" /><Relationship Id="rId2" Type="http://schemas.openxmlformats.org/officeDocument/2006/relationships/image" Target="../media/image49.png" /><Relationship Id="rId1" Type="http://schemas.openxmlformats.org/officeDocument/2006/relationships/slideLayout" Target="../slideLayouts/slideLayout2.xml" /><Relationship Id="rId4" Type="http://schemas.openxmlformats.org/officeDocument/2006/relationships/image" Target="../media/image51.png" /></Relationships>
</file>

<file path=ppt/slides/_rels/slide6.xml.rels><?xml version="1.0" encoding="UTF-8" standalone="yes"?>
<Relationships xmlns="http://schemas.openxmlformats.org/package/2006/relationships"><Relationship Id="rId2" Type="http://schemas.openxmlformats.org/officeDocument/2006/relationships/image" Target="../media/image5.png" /><Relationship Id="rId1" Type="http://schemas.openxmlformats.org/officeDocument/2006/relationships/slideLayout" Target="../slideLayouts/slideLayout2.xml" /></Relationships>
</file>

<file path=ppt/slides/_rels/slide60.xml.rels><?xml version="1.0" encoding="UTF-8" standalone="yes"?>
<Relationships xmlns="http://schemas.openxmlformats.org/package/2006/relationships"><Relationship Id="rId3" Type="http://schemas.openxmlformats.org/officeDocument/2006/relationships/image" Target="../media/image53.png" /><Relationship Id="rId2" Type="http://schemas.openxmlformats.org/officeDocument/2006/relationships/image" Target="../media/image52.png" /><Relationship Id="rId1" Type="http://schemas.openxmlformats.org/officeDocument/2006/relationships/slideLayout" Target="../slideLayouts/slideLayout7.xml" /><Relationship Id="rId5" Type="http://schemas.openxmlformats.org/officeDocument/2006/relationships/image" Target="../media/image55.png" /><Relationship Id="rId4" Type="http://schemas.openxmlformats.org/officeDocument/2006/relationships/image" Target="../media/image54.png" /></Relationships>
</file>

<file path=ppt/slides/_rels/slide61.xml.rels><?xml version="1.0" encoding="UTF-8" standalone="yes"?>
<Relationships xmlns="http://schemas.openxmlformats.org/package/2006/relationships"><Relationship Id="rId3" Type="http://schemas.openxmlformats.org/officeDocument/2006/relationships/image" Target="../media/image57.png" /><Relationship Id="rId2" Type="http://schemas.openxmlformats.org/officeDocument/2006/relationships/image" Target="../media/image56.png" /><Relationship Id="rId1" Type="http://schemas.openxmlformats.org/officeDocument/2006/relationships/slideLayout" Target="../slideLayouts/slideLayout7.xml" /></Relationships>
</file>

<file path=ppt/slides/_rels/slide62.xml.rels><?xml version="1.0" encoding="UTF-8" standalone="yes"?>
<Relationships xmlns="http://schemas.openxmlformats.org/package/2006/relationships"><Relationship Id="rId3" Type="http://schemas.openxmlformats.org/officeDocument/2006/relationships/image" Target="../media/image59.png" /><Relationship Id="rId2" Type="http://schemas.openxmlformats.org/officeDocument/2006/relationships/image" Target="../media/image58.png" /><Relationship Id="rId1" Type="http://schemas.openxmlformats.org/officeDocument/2006/relationships/slideLayout" Target="../slideLayouts/slideLayout2.xml" /></Relationships>
</file>

<file path=ppt/slides/_rels/slide63.xml.rels><?xml version="1.0" encoding="UTF-8" standalone="yes"?>
<Relationships xmlns="http://schemas.openxmlformats.org/package/2006/relationships"><Relationship Id="rId2" Type="http://schemas.openxmlformats.org/officeDocument/2006/relationships/image" Target="../media/image60.png" /><Relationship Id="rId1" Type="http://schemas.openxmlformats.org/officeDocument/2006/relationships/slideLayout" Target="../slideLayouts/slideLayout2.xml" /></Relationships>
</file>

<file path=ppt/slides/_rels/slide64.xml.rels><?xml version="1.0" encoding="UTF-8" standalone="yes"?>
<Relationships xmlns="http://schemas.openxmlformats.org/package/2006/relationships"><Relationship Id="rId3" Type="http://schemas.openxmlformats.org/officeDocument/2006/relationships/image" Target="../media/image62.png" /><Relationship Id="rId2" Type="http://schemas.openxmlformats.org/officeDocument/2006/relationships/image" Target="../media/image61.png" /><Relationship Id="rId1" Type="http://schemas.openxmlformats.org/officeDocument/2006/relationships/slideLayout" Target="../slideLayouts/slideLayout7.xml" /><Relationship Id="rId4" Type="http://schemas.openxmlformats.org/officeDocument/2006/relationships/image" Target="../media/image63.jpeg" /></Relationships>
</file>

<file path=ppt/slides/_rels/slide65.xml.rels><?xml version="1.0" encoding="UTF-8" standalone="yes"?>
<Relationships xmlns="http://schemas.openxmlformats.org/package/2006/relationships"><Relationship Id="rId2" Type="http://schemas.openxmlformats.org/officeDocument/2006/relationships/image" Target="../media/image64.png" /><Relationship Id="rId1" Type="http://schemas.openxmlformats.org/officeDocument/2006/relationships/slideLayout" Target="../slideLayouts/slideLayout2.xml" /></Relationships>
</file>

<file path=ppt/slides/_rels/slide66.xml.rels><?xml version="1.0" encoding="UTF-8" standalone="yes"?>
<Relationships xmlns="http://schemas.openxmlformats.org/package/2006/relationships"><Relationship Id="rId3" Type="http://schemas.openxmlformats.org/officeDocument/2006/relationships/image" Target="../media/image66.png" /><Relationship Id="rId2" Type="http://schemas.openxmlformats.org/officeDocument/2006/relationships/image" Target="../media/image65.png" /><Relationship Id="rId1" Type="http://schemas.openxmlformats.org/officeDocument/2006/relationships/slideLayout" Target="../slideLayouts/slideLayout2.xml" /></Relationships>
</file>

<file path=ppt/slides/_rels/slide67.xml.rels><?xml version="1.0" encoding="UTF-8" standalone="yes"?>
<Relationships xmlns="http://schemas.openxmlformats.org/package/2006/relationships"><Relationship Id="rId2" Type="http://schemas.openxmlformats.org/officeDocument/2006/relationships/image" Target="../media/image67.jpeg" /><Relationship Id="rId1" Type="http://schemas.openxmlformats.org/officeDocument/2006/relationships/slideLayout" Target="../slideLayouts/slideLayout2.xml" /></Relationships>
</file>

<file path=ppt/slides/_rels/slide68.xml.rels><?xml version="1.0" encoding="UTF-8" standalone="yes"?>
<Relationships xmlns="http://schemas.openxmlformats.org/package/2006/relationships"><Relationship Id="rId3" Type="http://schemas.openxmlformats.org/officeDocument/2006/relationships/image" Target="../media/image69.png" /><Relationship Id="rId2" Type="http://schemas.openxmlformats.org/officeDocument/2006/relationships/image" Target="../media/image68.png" /><Relationship Id="rId1" Type="http://schemas.openxmlformats.org/officeDocument/2006/relationships/slideLayout" Target="../slideLayouts/slideLayout2.xml" /></Relationships>
</file>

<file path=ppt/slides/_rels/slide69.xml.rels><?xml version="1.0" encoding="UTF-8" standalone="yes"?>
<Relationships xmlns="http://schemas.openxmlformats.org/package/2006/relationships"><Relationship Id="rId3" Type="http://schemas.openxmlformats.org/officeDocument/2006/relationships/image" Target="../media/image71.png" /><Relationship Id="rId2" Type="http://schemas.openxmlformats.org/officeDocument/2006/relationships/image" Target="../media/image70.png" /><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0.xml.rels><?xml version="1.0" encoding="UTF-8" standalone="yes"?>
<Relationships xmlns="http://schemas.openxmlformats.org/package/2006/relationships"><Relationship Id="rId2" Type="http://schemas.openxmlformats.org/officeDocument/2006/relationships/image" Target="../media/image72.png" /><Relationship Id="rId1" Type="http://schemas.openxmlformats.org/officeDocument/2006/relationships/slideLayout" Target="../slideLayouts/slideLayout2.xml" /></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2.xml.rels><?xml version="1.0" encoding="UTF-8" standalone="yes"?>
<Relationships xmlns="http://schemas.openxmlformats.org/package/2006/relationships"><Relationship Id="rId2" Type="http://schemas.openxmlformats.org/officeDocument/2006/relationships/image" Target="../media/image73.png" /><Relationship Id="rId1" Type="http://schemas.openxmlformats.org/officeDocument/2006/relationships/slideLayout" Target="../slideLayouts/slideLayout2.xml" /></Relationships>
</file>

<file path=ppt/slides/_rels/slide73.xml.rels><?xml version="1.0" encoding="UTF-8" standalone="yes"?>
<Relationships xmlns="http://schemas.openxmlformats.org/package/2006/relationships"><Relationship Id="rId2" Type="http://schemas.openxmlformats.org/officeDocument/2006/relationships/image" Target="../media/image74.png" /><Relationship Id="rId1" Type="http://schemas.openxmlformats.org/officeDocument/2006/relationships/slideLayout" Target="../slideLayouts/slideLayout2.xml" /></Relationships>
</file>

<file path=ppt/slides/_rels/slide74.xml.rels><?xml version="1.0" encoding="UTF-8" standalone="yes"?>
<Relationships xmlns="http://schemas.openxmlformats.org/package/2006/relationships"><Relationship Id="rId2" Type="http://schemas.openxmlformats.org/officeDocument/2006/relationships/image" Target="../media/image75.png" /><Relationship Id="rId1" Type="http://schemas.openxmlformats.org/officeDocument/2006/relationships/slideLayout" Target="../slideLayouts/slideLayout2.xml" /></Relationships>
</file>

<file path=ppt/slides/_rels/slide75.xml.rels><?xml version="1.0" encoding="UTF-8" standalone="yes"?>
<Relationships xmlns="http://schemas.openxmlformats.org/package/2006/relationships"><Relationship Id="rId3" Type="http://schemas.openxmlformats.org/officeDocument/2006/relationships/image" Target="../media/image77.png" /><Relationship Id="rId2" Type="http://schemas.openxmlformats.org/officeDocument/2006/relationships/image" Target="../media/image76.png" /><Relationship Id="rId1" Type="http://schemas.openxmlformats.org/officeDocument/2006/relationships/slideLayout" Target="../slideLayouts/slideLayout2.xml" /></Relationships>
</file>

<file path=ppt/slides/_rels/slide76.xml.rels><?xml version="1.0" encoding="UTF-8" standalone="yes"?>
<Relationships xmlns="http://schemas.openxmlformats.org/package/2006/relationships"><Relationship Id="rId2" Type="http://schemas.openxmlformats.org/officeDocument/2006/relationships/image" Target="../media/image78.png" /><Relationship Id="rId1" Type="http://schemas.openxmlformats.org/officeDocument/2006/relationships/slideLayout" Target="../slideLayouts/slideLayout2.xml" /></Relationships>
</file>

<file path=ppt/slides/_rels/slide77.xml.rels><?xml version="1.0" encoding="UTF-8" standalone="yes"?>
<Relationships xmlns="http://schemas.openxmlformats.org/package/2006/relationships"><Relationship Id="rId2" Type="http://schemas.openxmlformats.org/officeDocument/2006/relationships/image" Target="../media/image79.jpeg" /><Relationship Id="rId1" Type="http://schemas.openxmlformats.org/officeDocument/2006/relationships/slideLayout" Target="../slideLayouts/slideLayout2.xml" /></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9.xml.rels><?xml version="1.0" encoding="UTF-8" standalone="yes"?>
<Relationships xmlns="http://schemas.openxmlformats.org/package/2006/relationships"><Relationship Id="rId3" Type="http://schemas.openxmlformats.org/officeDocument/2006/relationships/image" Target="../media/image81.png" /><Relationship Id="rId2" Type="http://schemas.openxmlformats.org/officeDocument/2006/relationships/image" Target="../media/image80.png" /><Relationship Id="rId1" Type="http://schemas.openxmlformats.org/officeDocument/2006/relationships/slideLayout" Target="../slideLayouts/slideLayout7.xml" /><Relationship Id="rId4" Type="http://schemas.openxmlformats.org/officeDocument/2006/relationships/image" Target="../media/image82.png" /></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0.xml.rels><?xml version="1.0" encoding="UTF-8" standalone="yes"?>
<Relationships xmlns="http://schemas.openxmlformats.org/package/2006/relationships"><Relationship Id="rId2" Type="http://schemas.openxmlformats.org/officeDocument/2006/relationships/image" Target="../media/image83.jpeg" /><Relationship Id="rId1" Type="http://schemas.openxmlformats.org/officeDocument/2006/relationships/slideLayout" Target="../slideLayouts/slideLayout1.xml" /></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8660" y="4429132"/>
            <a:ext cx="9358378" cy="1214446"/>
          </a:xfrm>
        </p:spPr>
        <p:txBody>
          <a:bodyPr>
            <a:noAutofit/>
          </a:bodyPr>
          <a:lstStyle/>
          <a:p>
            <a:r>
              <a:rPr lang="en-US" sz="2400" b="0" dirty="0">
                <a:solidFill>
                  <a:srgbClr val="FFC000"/>
                </a:solidFill>
                <a:latin typeface="Andalus" pitchFamily="18" charset="-78"/>
                <a:cs typeface="Andalus" pitchFamily="18" charset="-78"/>
              </a:rPr>
              <a:t>                        </a:t>
            </a:r>
            <a:r>
              <a:rPr lang="en-IN" sz="3600" u="sng" dirty="0">
                <a:solidFill>
                  <a:schemeClr val="tx2">
                    <a:lumMod val="75000"/>
                  </a:schemeClr>
                </a:solidFill>
              </a:rPr>
              <a:t>Journal Review</a:t>
            </a:r>
            <a:br>
              <a:rPr lang="en-IN" sz="3600" u="sng" dirty="0"/>
            </a:br>
            <a:r>
              <a:rPr lang="en-US" sz="3600" b="0" dirty="0">
                <a:solidFill>
                  <a:srgbClr val="FFC000"/>
                </a:solidFill>
                <a:latin typeface="Andalus" pitchFamily="18" charset="-78"/>
                <a:cs typeface="Andalus" pitchFamily="18" charset="-78"/>
              </a:rPr>
              <a:t>       HEART FAILURE MANAGEMENT</a:t>
            </a:r>
            <a:br>
              <a:rPr lang="en-US" sz="3600" b="0" dirty="0">
                <a:solidFill>
                  <a:srgbClr val="FFC000"/>
                </a:solidFill>
                <a:latin typeface="Andalus" pitchFamily="18" charset="-78"/>
                <a:cs typeface="Andalus" pitchFamily="18" charset="-78"/>
              </a:rPr>
            </a:br>
            <a:r>
              <a:rPr lang="en-US" sz="3600" b="0" dirty="0">
                <a:solidFill>
                  <a:srgbClr val="FFC000"/>
                </a:solidFill>
                <a:latin typeface="Andalus" pitchFamily="18" charset="-78"/>
                <a:cs typeface="Andalus" pitchFamily="18" charset="-78"/>
              </a:rPr>
              <a:t>                         RAAS BLOCKERS</a:t>
            </a:r>
            <a:endParaRPr lang="en-US" sz="3600" dirty="0">
              <a:solidFill>
                <a:srgbClr val="FF0000"/>
              </a:solidFill>
            </a:endParaRPr>
          </a:p>
        </p:txBody>
      </p:sp>
      <p:sp>
        <p:nvSpPr>
          <p:cNvPr id="3" name="Subtitle 2"/>
          <p:cNvSpPr>
            <a:spLocks noGrp="1"/>
          </p:cNvSpPr>
          <p:nvPr>
            <p:ph type="subTitle" idx="1"/>
          </p:nvPr>
        </p:nvSpPr>
        <p:spPr>
          <a:xfrm>
            <a:off x="5143504" y="5929330"/>
            <a:ext cx="4000496" cy="928670"/>
          </a:xfrm>
        </p:spPr>
        <p:txBody>
          <a:bodyPr>
            <a:normAutofit fontScale="40000" lnSpcReduction="20000"/>
          </a:bodyPr>
          <a:lstStyle/>
          <a:p>
            <a:r>
              <a:rPr lang="en-US" sz="4400" b="1" dirty="0">
                <a:solidFill>
                  <a:schemeClr val="tx2">
                    <a:lumMod val="75000"/>
                  </a:schemeClr>
                </a:solidFill>
              </a:rPr>
              <a:t>Dr </a:t>
            </a:r>
            <a:r>
              <a:rPr lang="en-US" sz="4400" b="1" dirty="0" err="1">
                <a:solidFill>
                  <a:schemeClr val="tx2">
                    <a:lumMod val="75000"/>
                  </a:schemeClr>
                </a:solidFill>
              </a:rPr>
              <a:t>Arun</a:t>
            </a:r>
            <a:r>
              <a:rPr lang="en-US" sz="4400" b="1" dirty="0">
                <a:solidFill>
                  <a:schemeClr val="tx2">
                    <a:lumMod val="75000"/>
                  </a:schemeClr>
                </a:solidFill>
              </a:rPr>
              <a:t> Jude Alphonse</a:t>
            </a:r>
          </a:p>
          <a:p>
            <a:r>
              <a:rPr lang="en-US" sz="4400" b="1" dirty="0">
                <a:solidFill>
                  <a:schemeClr val="tx2">
                    <a:lumMod val="75000"/>
                  </a:schemeClr>
                </a:solidFill>
              </a:rPr>
              <a:t>Dept of Cardiology</a:t>
            </a:r>
          </a:p>
          <a:p>
            <a:r>
              <a:rPr lang="en-US" sz="4400" b="1" dirty="0" err="1">
                <a:solidFill>
                  <a:schemeClr val="tx2">
                    <a:lumMod val="75000"/>
                  </a:schemeClr>
                </a:solidFill>
              </a:rPr>
              <a:t>Govt</a:t>
            </a:r>
            <a:r>
              <a:rPr lang="en-US" sz="4400" b="1" dirty="0">
                <a:solidFill>
                  <a:schemeClr val="tx2">
                    <a:lumMod val="75000"/>
                  </a:schemeClr>
                </a:solidFill>
              </a:rPr>
              <a:t> Medical College, </a:t>
            </a:r>
            <a:r>
              <a:rPr lang="en-US" sz="4400" b="1" dirty="0" err="1">
                <a:solidFill>
                  <a:schemeClr val="tx2">
                    <a:lumMod val="75000"/>
                  </a:schemeClr>
                </a:solidFill>
              </a:rPr>
              <a:t>Alappuzha</a:t>
            </a:r>
            <a:endParaRPr lang="en-US" sz="4400" b="1" dirty="0">
              <a:solidFill>
                <a:schemeClr val="tx2">
                  <a:lumMod val="75000"/>
                </a:schemeClr>
              </a:solidFill>
            </a:endParaRPr>
          </a:p>
          <a:p>
            <a:endParaRPr lang="en-US" dirty="0"/>
          </a:p>
        </p:txBody>
      </p:sp>
      <p:pic>
        <p:nvPicPr>
          <p:cNvPr id="1026" name="Picture 2" descr="C:\Users\alphonse\Desktop\index.jpg"/>
          <p:cNvPicPr>
            <a:picLocks noChangeAspect="1" noChangeArrowheads="1"/>
          </p:cNvPicPr>
          <p:nvPr/>
        </p:nvPicPr>
        <p:blipFill>
          <a:blip r:embed="rId2"/>
          <a:srcRect/>
          <a:stretch>
            <a:fillRect/>
          </a:stretch>
        </p:blipFill>
        <p:spPr bwMode="auto">
          <a:xfrm>
            <a:off x="0" y="0"/>
            <a:ext cx="9144000" cy="3962400"/>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4348" y="5072074"/>
            <a:ext cx="7986714" cy="1785926"/>
          </a:xfrm>
        </p:spPr>
        <p:txBody>
          <a:bodyPr/>
          <a:lstStyle/>
          <a:p>
            <a:r>
              <a:rPr lang="en-IN" sz="2400" dirty="0">
                <a:solidFill>
                  <a:schemeClr val="accent1"/>
                </a:solidFill>
                <a:latin typeface="Aparajita" pitchFamily="34" charset="0"/>
                <a:cs typeface="Aparajita" pitchFamily="34" charset="0"/>
              </a:rPr>
              <a:t>The reductions in total mortality and the combined endpoint of total mortality or hospitalization for heart failure were consistent in the various subgroups based on age, sex, NYHA class, and </a:t>
            </a:r>
            <a:r>
              <a:rPr lang="en-IN" sz="2400" dirty="0" err="1">
                <a:solidFill>
                  <a:schemeClr val="accent1"/>
                </a:solidFill>
                <a:latin typeface="Aparajita" pitchFamily="34" charset="0"/>
                <a:cs typeface="Aparajita" pitchFamily="34" charset="0"/>
              </a:rPr>
              <a:t>etiology</a:t>
            </a:r>
            <a:r>
              <a:rPr lang="en-IN" sz="2400" dirty="0">
                <a:solidFill>
                  <a:schemeClr val="accent1"/>
                </a:solidFill>
                <a:latin typeface="Aparajita" pitchFamily="34" charset="0"/>
                <a:cs typeface="Aparajita" pitchFamily="34" charset="0"/>
              </a:rPr>
              <a:t>, although the patients with greater LV systolic dysfunction (LV ejection fraction [LVEF] &lt;25%) benefited the most.</a:t>
            </a:r>
          </a:p>
        </p:txBody>
      </p:sp>
      <p:pic>
        <p:nvPicPr>
          <p:cNvPr id="4098" name="Picture 2"/>
          <p:cNvPicPr>
            <a:picLocks noGrp="1" noChangeAspect="1" noChangeArrowheads="1"/>
          </p:cNvPicPr>
          <p:nvPr>
            <p:ph idx="1"/>
          </p:nvPr>
        </p:nvPicPr>
        <p:blipFill>
          <a:blip r:embed="rId2"/>
          <a:srcRect/>
          <a:stretch>
            <a:fillRect/>
          </a:stretch>
        </p:blipFill>
        <p:spPr bwMode="auto">
          <a:xfrm>
            <a:off x="214282" y="214290"/>
            <a:ext cx="8572560" cy="4572000"/>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026" name="Picture 2"/>
          <p:cNvPicPr>
            <a:picLocks noGrp="1" noChangeAspect="1" noChangeArrowheads="1"/>
          </p:cNvPicPr>
          <p:nvPr>
            <p:ph idx="1"/>
          </p:nvPr>
        </p:nvPicPr>
        <p:blipFill>
          <a:blip r:embed="rId2"/>
          <a:stretch>
            <a:fillRect/>
          </a:stretch>
        </p:blipFill>
        <p:spPr bwMode="auto">
          <a:xfrm>
            <a:off x="357157" y="285728"/>
            <a:ext cx="8572561" cy="6215106"/>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1916804"/>
          </a:xfrm>
        </p:spPr>
        <p:txBody>
          <a:bodyPr/>
          <a:lstStyle/>
          <a:p>
            <a:endParaRPr lang="en-IN" dirty="0"/>
          </a:p>
        </p:txBody>
      </p:sp>
      <p:sp>
        <p:nvSpPr>
          <p:cNvPr id="3" name="Content Placeholder 2"/>
          <p:cNvSpPr>
            <a:spLocks noGrp="1"/>
          </p:cNvSpPr>
          <p:nvPr>
            <p:ph idx="1"/>
          </p:nvPr>
        </p:nvSpPr>
        <p:spPr>
          <a:xfrm>
            <a:off x="914400" y="2500306"/>
            <a:ext cx="7772400" cy="3855254"/>
          </a:xfrm>
        </p:spPr>
        <p:txBody>
          <a:bodyPr/>
          <a:lstStyle/>
          <a:p>
            <a:r>
              <a:rPr lang="en-US" dirty="0">
                <a:latin typeface="Aparajita" pitchFamily="34" charset="0"/>
                <a:cs typeface="Aparajita" pitchFamily="34" charset="0"/>
              </a:rPr>
              <a:t> To evaluate the effect on mortality of </a:t>
            </a:r>
            <a:r>
              <a:rPr lang="en-US" dirty="0" err="1">
                <a:latin typeface="Aparajita" pitchFamily="34" charset="0"/>
                <a:cs typeface="Aparajita" pitchFamily="34" charset="0"/>
              </a:rPr>
              <a:t>enalapril</a:t>
            </a:r>
            <a:r>
              <a:rPr lang="en-US" dirty="0">
                <a:latin typeface="Aparajita" pitchFamily="34" charset="0"/>
                <a:cs typeface="Aparajita" pitchFamily="34" charset="0"/>
              </a:rPr>
              <a:t> as compared with placebo in addition to </a:t>
            </a:r>
            <a:r>
              <a:rPr lang="en-US" dirty="0" err="1">
                <a:latin typeface="Aparajita" pitchFamily="34" charset="0"/>
                <a:cs typeface="Aparajita" pitchFamily="34" charset="0"/>
              </a:rPr>
              <a:t>coventional</a:t>
            </a:r>
            <a:r>
              <a:rPr lang="en-US" dirty="0">
                <a:latin typeface="Aparajita" pitchFamily="34" charset="0"/>
                <a:cs typeface="Aparajita" pitchFamily="34" charset="0"/>
              </a:rPr>
              <a:t> therapy in severe CHF.</a:t>
            </a:r>
          </a:p>
          <a:p>
            <a:r>
              <a:rPr lang="en-IN" dirty="0">
                <a:latin typeface="Aparajita" pitchFamily="34" charset="0"/>
                <a:cs typeface="Aparajita" pitchFamily="34" charset="0"/>
              </a:rPr>
              <a:t>Inclusion criteria :Patients with severe congestive heart failure (NYHA class IV)</a:t>
            </a:r>
          </a:p>
        </p:txBody>
      </p:sp>
      <p:pic>
        <p:nvPicPr>
          <p:cNvPr id="2050" name="Picture 2"/>
          <p:cNvPicPr>
            <a:picLocks noChangeAspect="1" noChangeArrowheads="1"/>
          </p:cNvPicPr>
          <p:nvPr/>
        </p:nvPicPr>
        <p:blipFill>
          <a:blip r:embed="rId2"/>
          <a:srcRect/>
          <a:stretch>
            <a:fillRect/>
          </a:stretch>
        </p:blipFill>
        <p:spPr bwMode="auto">
          <a:xfrm>
            <a:off x="428596" y="0"/>
            <a:ext cx="8501122" cy="2357455"/>
          </a:xfrm>
          <a:prstGeom prst="rect">
            <a:avLst/>
          </a:prstGeom>
          <a:noFill/>
          <a:ln w="9525">
            <a:noFill/>
            <a:miter lim="800000"/>
            <a:headEnd/>
            <a:tailEnd/>
          </a:ln>
          <a:effectLst/>
        </p:spPr>
      </p:pic>
      <p:pic>
        <p:nvPicPr>
          <p:cNvPr id="5" name="Picture 2"/>
          <p:cNvPicPr>
            <a:picLocks noChangeAspect="1" noChangeArrowheads="1"/>
          </p:cNvPicPr>
          <p:nvPr/>
        </p:nvPicPr>
        <p:blipFill>
          <a:blip r:embed="rId3"/>
          <a:srcRect/>
          <a:stretch>
            <a:fillRect/>
          </a:stretch>
        </p:blipFill>
        <p:spPr bwMode="auto">
          <a:xfrm>
            <a:off x="357158" y="2500306"/>
            <a:ext cx="8543458" cy="2714644"/>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4348" y="3143248"/>
            <a:ext cx="7843838" cy="3500462"/>
          </a:xfrm>
        </p:spPr>
        <p:txBody>
          <a:bodyPr/>
          <a:lstStyle/>
          <a:p>
            <a:br>
              <a:rPr lang="en-US" sz="3200" dirty="0">
                <a:solidFill>
                  <a:schemeClr val="accent3">
                    <a:lumMod val="60000"/>
                    <a:lumOff val="40000"/>
                  </a:schemeClr>
                </a:solidFill>
                <a:latin typeface="Aparajita" pitchFamily="34" charset="0"/>
                <a:cs typeface="Aparajita" pitchFamily="34" charset="0"/>
              </a:rPr>
            </a:br>
            <a:r>
              <a:rPr lang="en-US" sz="3200" b="1" dirty="0">
                <a:solidFill>
                  <a:schemeClr val="accent3">
                    <a:lumMod val="60000"/>
                    <a:lumOff val="40000"/>
                  </a:schemeClr>
                </a:solidFill>
                <a:latin typeface="Aparajita" pitchFamily="34" charset="0"/>
                <a:cs typeface="Aparajita" pitchFamily="34" charset="0"/>
              </a:rPr>
              <a:t>Patients  receiving conventional treatment for HF were randomly assigned to receive either placebo (n =1284) or </a:t>
            </a:r>
            <a:r>
              <a:rPr lang="en-US" sz="3200" b="1" dirty="0" err="1">
                <a:solidFill>
                  <a:schemeClr val="accent3">
                    <a:lumMod val="60000"/>
                    <a:lumOff val="40000"/>
                  </a:schemeClr>
                </a:solidFill>
                <a:latin typeface="Aparajita" pitchFamily="34" charset="0"/>
                <a:cs typeface="Aparajita" pitchFamily="34" charset="0"/>
              </a:rPr>
              <a:t>enalapril</a:t>
            </a:r>
            <a:r>
              <a:rPr lang="en-US" sz="3200" b="1" dirty="0">
                <a:solidFill>
                  <a:schemeClr val="accent3">
                    <a:lumMod val="60000"/>
                    <a:lumOff val="40000"/>
                  </a:schemeClr>
                </a:solidFill>
                <a:latin typeface="Aparajita" pitchFamily="34" charset="0"/>
                <a:cs typeface="Aparajita" pitchFamily="34" charset="0"/>
              </a:rPr>
              <a:t>  (n=1285) at doses of 2.5 -20mg/day in a double blind trial, majority of patients being in NYHA class 11-111</a:t>
            </a:r>
            <a:br>
              <a:rPr lang="en-US" sz="3200" b="1" dirty="0">
                <a:solidFill>
                  <a:schemeClr val="accent3">
                    <a:lumMod val="60000"/>
                    <a:lumOff val="40000"/>
                  </a:schemeClr>
                </a:solidFill>
                <a:latin typeface="Aparajita" pitchFamily="34" charset="0"/>
                <a:cs typeface="Aparajita" pitchFamily="34" charset="0"/>
              </a:rPr>
            </a:br>
            <a:r>
              <a:rPr lang="en-US" sz="3200" b="1" dirty="0">
                <a:solidFill>
                  <a:schemeClr val="accent3">
                    <a:lumMod val="60000"/>
                    <a:lumOff val="40000"/>
                  </a:schemeClr>
                </a:solidFill>
                <a:latin typeface="Aparajita" pitchFamily="34" charset="0"/>
                <a:cs typeface="Aparajita" pitchFamily="34" charset="0"/>
              </a:rPr>
              <a:t>Avg. follow up- 41.4 months</a:t>
            </a:r>
            <a:endParaRPr lang="en-IN" sz="3200" b="1" dirty="0">
              <a:solidFill>
                <a:schemeClr val="accent3">
                  <a:lumMod val="60000"/>
                  <a:lumOff val="40000"/>
                </a:schemeClr>
              </a:solidFill>
              <a:latin typeface="Aparajita" pitchFamily="34" charset="0"/>
              <a:cs typeface="Aparajita" pitchFamily="34" charset="0"/>
            </a:endParaRPr>
          </a:p>
        </p:txBody>
      </p:sp>
      <p:sp>
        <p:nvSpPr>
          <p:cNvPr id="5" name="Content Placeholder 4"/>
          <p:cNvSpPr>
            <a:spLocks noGrp="1"/>
          </p:cNvSpPr>
          <p:nvPr>
            <p:ph idx="1"/>
          </p:nvPr>
        </p:nvSpPr>
        <p:spPr/>
        <p:txBody>
          <a:bodyPr/>
          <a:lstStyle/>
          <a:p>
            <a:endParaRPr lang="en-IN" dirty="0"/>
          </a:p>
        </p:txBody>
      </p:sp>
      <p:pic>
        <p:nvPicPr>
          <p:cNvPr id="1026" name="Picture 2"/>
          <p:cNvPicPr>
            <a:picLocks noChangeAspect="1" noChangeArrowheads="1"/>
          </p:cNvPicPr>
          <p:nvPr/>
        </p:nvPicPr>
        <p:blipFill>
          <a:blip r:embed="rId2"/>
          <a:srcRect/>
          <a:stretch>
            <a:fillRect/>
          </a:stretch>
        </p:blipFill>
        <p:spPr bwMode="auto">
          <a:xfrm>
            <a:off x="285720" y="0"/>
            <a:ext cx="8858280" cy="3184518"/>
          </a:xfrm>
          <a:prstGeom prst="rect">
            <a:avLst/>
          </a:prstGeom>
          <a:noFill/>
          <a:ln w="9525">
            <a:noFill/>
            <a:miter lim="800000"/>
            <a:headEnd/>
            <a:tailEnd/>
          </a:ln>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sp>
        <p:nvSpPr>
          <p:cNvPr id="3" name="Content Placeholder 2"/>
          <p:cNvSpPr>
            <a:spLocks noGrp="1"/>
          </p:cNvSpPr>
          <p:nvPr>
            <p:ph idx="1"/>
          </p:nvPr>
        </p:nvSpPr>
        <p:spPr>
          <a:xfrm>
            <a:off x="914400" y="3143248"/>
            <a:ext cx="7772400" cy="3212312"/>
          </a:xfrm>
        </p:spPr>
        <p:txBody>
          <a:bodyPr/>
          <a:lstStyle/>
          <a:p>
            <a:pPr>
              <a:buNone/>
            </a:pPr>
            <a:r>
              <a:rPr lang="en-US" dirty="0">
                <a:solidFill>
                  <a:schemeClr val="accent2">
                    <a:lumMod val="20000"/>
                    <a:lumOff val="80000"/>
                  </a:schemeClr>
                </a:solidFill>
                <a:latin typeface="Aparajita" pitchFamily="34" charset="0"/>
                <a:cs typeface="Aparajita" pitchFamily="34" charset="0"/>
              </a:rPr>
              <a:t>Conclusion</a:t>
            </a:r>
            <a:r>
              <a:rPr lang="en-US" dirty="0">
                <a:solidFill>
                  <a:schemeClr val="accent3">
                    <a:lumMod val="60000"/>
                    <a:lumOff val="40000"/>
                  </a:schemeClr>
                </a:solidFill>
                <a:latin typeface="Aparajita" pitchFamily="34" charset="0"/>
                <a:cs typeface="Aparajita" pitchFamily="34" charset="0"/>
              </a:rPr>
              <a:t>: the addition of </a:t>
            </a:r>
            <a:r>
              <a:rPr lang="en-US" dirty="0" err="1">
                <a:solidFill>
                  <a:schemeClr val="accent3">
                    <a:lumMod val="60000"/>
                    <a:lumOff val="40000"/>
                  </a:schemeClr>
                </a:solidFill>
                <a:latin typeface="Aparajita" pitchFamily="34" charset="0"/>
                <a:cs typeface="Aparajita" pitchFamily="34" charset="0"/>
              </a:rPr>
              <a:t>enalapril</a:t>
            </a:r>
            <a:r>
              <a:rPr lang="en-US" dirty="0">
                <a:solidFill>
                  <a:schemeClr val="accent3">
                    <a:lumMod val="60000"/>
                    <a:lumOff val="40000"/>
                  </a:schemeClr>
                </a:solidFill>
                <a:latin typeface="Aparajita" pitchFamily="34" charset="0"/>
                <a:cs typeface="Aparajita" pitchFamily="34" charset="0"/>
              </a:rPr>
              <a:t> to conventional therapy significantly reduced mortality and hospitalization for HF in patients with chronic congestive HF and low EF</a:t>
            </a:r>
            <a:endParaRPr lang="en-IN" dirty="0">
              <a:solidFill>
                <a:schemeClr val="accent3">
                  <a:lumMod val="60000"/>
                  <a:lumOff val="40000"/>
                </a:schemeClr>
              </a:solidFill>
              <a:latin typeface="Aparajita" pitchFamily="34" charset="0"/>
              <a:cs typeface="Aparajita" pitchFamily="34" charset="0"/>
            </a:endParaRPr>
          </a:p>
        </p:txBody>
      </p:sp>
      <p:pic>
        <p:nvPicPr>
          <p:cNvPr id="2052" name="Picture 4"/>
          <p:cNvPicPr>
            <a:picLocks noChangeAspect="1" noChangeArrowheads="1"/>
          </p:cNvPicPr>
          <p:nvPr/>
        </p:nvPicPr>
        <p:blipFill>
          <a:blip r:embed="rId2"/>
          <a:srcRect/>
          <a:stretch>
            <a:fillRect/>
          </a:stretch>
        </p:blipFill>
        <p:spPr bwMode="auto">
          <a:xfrm>
            <a:off x="857224" y="1214422"/>
            <a:ext cx="7643866" cy="1429341"/>
          </a:xfrm>
          <a:prstGeom prst="rect">
            <a:avLst/>
          </a:prstGeom>
          <a:noFill/>
          <a:ln w="9525">
            <a:noFill/>
            <a:miter lim="800000"/>
            <a:headEnd/>
            <a:tailEnd/>
          </a:ln>
          <a:effectLst/>
        </p:spPr>
      </p:pic>
      <p:pic>
        <p:nvPicPr>
          <p:cNvPr id="2053" name="Picture 5"/>
          <p:cNvPicPr>
            <a:picLocks noChangeAspect="1" noChangeArrowheads="1"/>
          </p:cNvPicPr>
          <p:nvPr/>
        </p:nvPicPr>
        <p:blipFill>
          <a:blip r:embed="rId3"/>
          <a:srcRect/>
          <a:stretch>
            <a:fillRect/>
          </a:stretch>
        </p:blipFill>
        <p:spPr bwMode="auto">
          <a:xfrm>
            <a:off x="5143472" y="5863893"/>
            <a:ext cx="4000528" cy="994107"/>
          </a:xfrm>
          <a:prstGeom prst="rect">
            <a:avLst/>
          </a:prstGeom>
          <a:noFill/>
          <a:ln w="9525">
            <a:noFill/>
            <a:miter lim="800000"/>
            <a:headEnd/>
            <a:tailEnd/>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1773928"/>
          </a:xfrm>
        </p:spPr>
        <p:txBody>
          <a:bodyPr/>
          <a:lstStyle/>
          <a:p>
            <a:endParaRPr lang="en-IN" dirty="0"/>
          </a:p>
        </p:txBody>
      </p:sp>
      <p:sp>
        <p:nvSpPr>
          <p:cNvPr id="3" name="Content Placeholder 2"/>
          <p:cNvSpPr>
            <a:spLocks noGrp="1"/>
          </p:cNvSpPr>
          <p:nvPr>
            <p:ph idx="1"/>
          </p:nvPr>
        </p:nvSpPr>
        <p:spPr>
          <a:xfrm>
            <a:off x="914400" y="3071810"/>
            <a:ext cx="7772400" cy="3283750"/>
          </a:xfrm>
        </p:spPr>
        <p:txBody>
          <a:bodyPr/>
          <a:lstStyle/>
          <a:p>
            <a:r>
              <a:rPr lang="en-IN" dirty="0">
                <a:latin typeface="Aparajita" pitchFamily="34" charset="0"/>
                <a:cs typeface="Aparajita" pitchFamily="34" charset="0"/>
              </a:rPr>
              <a:t>The ELITE II </a:t>
            </a:r>
            <a:r>
              <a:rPr lang="en-IN" dirty="0" err="1">
                <a:latin typeface="Aparajita" pitchFamily="34" charset="0"/>
                <a:cs typeface="Aparajita" pitchFamily="34" charset="0"/>
              </a:rPr>
              <a:t>Losartan</a:t>
            </a:r>
            <a:r>
              <a:rPr lang="en-IN" dirty="0">
                <a:latin typeface="Aparajita" pitchFamily="34" charset="0"/>
                <a:cs typeface="Aparajita" pitchFamily="34" charset="0"/>
              </a:rPr>
              <a:t> Heart Failure Survival Study was done  to confirm whether </a:t>
            </a:r>
            <a:r>
              <a:rPr lang="en-IN" dirty="0" err="1">
                <a:latin typeface="Aparajita" pitchFamily="34" charset="0"/>
                <a:cs typeface="Aparajita" pitchFamily="34" charset="0"/>
              </a:rPr>
              <a:t>losartan</a:t>
            </a:r>
            <a:r>
              <a:rPr lang="en-IN" dirty="0">
                <a:latin typeface="Aparajita" pitchFamily="34" charset="0"/>
                <a:cs typeface="Aparajita" pitchFamily="34" charset="0"/>
              </a:rPr>
              <a:t> is superior to </a:t>
            </a:r>
            <a:r>
              <a:rPr lang="en-IN" dirty="0" err="1">
                <a:latin typeface="Aparajita" pitchFamily="34" charset="0"/>
                <a:cs typeface="Aparajita" pitchFamily="34" charset="0"/>
              </a:rPr>
              <a:t>captopril</a:t>
            </a:r>
            <a:r>
              <a:rPr lang="en-IN" dirty="0">
                <a:latin typeface="Aparajita" pitchFamily="34" charset="0"/>
                <a:cs typeface="Aparajita" pitchFamily="34" charset="0"/>
              </a:rPr>
              <a:t> in improving survival and is better tolerated</a:t>
            </a:r>
            <a:r>
              <a:rPr lang="en-IN" dirty="0"/>
              <a:t>.</a:t>
            </a:r>
          </a:p>
        </p:txBody>
      </p:sp>
      <p:pic>
        <p:nvPicPr>
          <p:cNvPr id="9218" name="Picture 2"/>
          <p:cNvPicPr>
            <a:picLocks noChangeAspect="1" noChangeArrowheads="1"/>
          </p:cNvPicPr>
          <p:nvPr/>
        </p:nvPicPr>
        <p:blipFill>
          <a:blip r:embed="rId2"/>
          <a:srcRect/>
          <a:stretch>
            <a:fillRect/>
          </a:stretch>
        </p:blipFill>
        <p:spPr bwMode="auto">
          <a:xfrm>
            <a:off x="357158" y="-1"/>
            <a:ext cx="8786842" cy="2743403"/>
          </a:xfrm>
          <a:prstGeom prst="rect">
            <a:avLst/>
          </a:prstGeom>
          <a:noFill/>
          <a:ln w="9525">
            <a:noFill/>
            <a:miter lim="800000"/>
            <a:headEnd/>
            <a:tailEnd/>
          </a:ln>
          <a:effectLst/>
        </p:spPr>
      </p:pic>
      <p:pic>
        <p:nvPicPr>
          <p:cNvPr id="8194" name="Picture 2"/>
          <p:cNvPicPr>
            <a:picLocks noChangeAspect="1" noChangeArrowheads="1"/>
          </p:cNvPicPr>
          <p:nvPr/>
        </p:nvPicPr>
        <p:blipFill>
          <a:blip r:embed="rId3"/>
          <a:srcRect/>
          <a:stretch>
            <a:fillRect/>
          </a:stretch>
        </p:blipFill>
        <p:spPr bwMode="auto">
          <a:xfrm>
            <a:off x="3214678" y="1428736"/>
            <a:ext cx="2000250" cy="257175"/>
          </a:xfrm>
          <a:prstGeom prst="rect">
            <a:avLst/>
          </a:prstGeom>
          <a:noFill/>
          <a:ln w="9525">
            <a:noFill/>
            <a:miter lim="800000"/>
            <a:headEnd/>
            <a:tailEnd/>
          </a:ln>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a:bodyPr>
          <a:lstStyle/>
          <a:p>
            <a:r>
              <a:rPr lang="en-IN" dirty="0">
                <a:latin typeface="Aparajita" pitchFamily="34" charset="0"/>
                <a:cs typeface="Aparajita" pitchFamily="34" charset="0"/>
              </a:rPr>
              <a:t>A double-blind, randomised, controlled trial of 3152 patients aged 60 years or older with NYHA class II–IV HF and EF of 40% or less was undertaken.</a:t>
            </a:r>
          </a:p>
          <a:p>
            <a:r>
              <a:rPr lang="en-IN" dirty="0">
                <a:latin typeface="Aparajita" pitchFamily="34" charset="0"/>
                <a:cs typeface="Aparajita" pitchFamily="34" charset="0"/>
              </a:rPr>
              <a:t>Patients, stratified for - blocker use, were randomly assigned </a:t>
            </a:r>
            <a:r>
              <a:rPr lang="en-IN" dirty="0" err="1">
                <a:latin typeface="Aparajita" pitchFamily="34" charset="0"/>
                <a:cs typeface="Aparajita" pitchFamily="34" charset="0"/>
              </a:rPr>
              <a:t>losartan</a:t>
            </a:r>
            <a:r>
              <a:rPr lang="en-IN" dirty="0">
                <a:latin typeface="Aparajita" pitchFamily="34" charset="0"/>
                <a:cs typeface="Aparajita" pitchFamily="34" charset="0"/>
              </a:rPr>
              <a:t> (n=1578) titrated to 50 mg once daily or </a:t>
            </a:r>
            <a:r>
              <a:rPr lang="en-IN" dirty="0" err="1">
                <a:latin typeface="Aparajita" pitchFamily="34" charset="0"/>
                <a:cs typeface="Aparajita" pitchFamily="34" charset="0"/>
              </a:rPr>
              <a:t>captopril</a:t>
            </a:r>
            <a:r>
              <a:rPr lang="en-IN" dirty="0">
                <a:latin typeface="Aparajita" pitchFamily="34" charset="0"/>
                <a:cs typeface="Aparajita" pitchFamily="34" charset="0"/>
              </a:rPr>
              <a:t> (n=1574) titrated to 50 mg three times daily. </a:t>
            </a:r>
          </a:p>
          <a:p>
            <a:r>
              <a:rPr lang="en-IN" dirty="0">
                <a:latin typeface="Aparajita" pitchFamily="34" charset="0"/>
                <a:cs typeface="Aparajita" pitchFamily="34" charset="0"/>
              </a:rPr>
              <a:t>The primary and secondary endpoints were all-cause mortality, and sudden death or resuscitated arrest.</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67585" name="Picture 1"/>
          <p:cNvPicPr>
            <a:picLocks noGrp="1" noChangeAspect="1" noChangeArrowheads="1"/>
          </p:cNvPicPr>
          <p:nvPr>
            <p:ph idx="1"/>
          </p:nvPr>
        </p:nvPicPr>
        <p:blipFill>
          <a:blip r:embed="rId2"/>
          <a:srcRect/>
          <a:stretch>
            <a:fillRect/>
          </a:stretch>
        </p:blipFill>
        <p:spPr bwMode="auto">
          <a:xfrm>
            <a:off x="0" y="214290"/>
            <a:ext cx="9144000" cy="4429156"/>
          </a:xfrm>
          <a:prstGeom prst="rect">
            <a:avLst/>
          </a:prstGeom>
          <a:noFill/>
          <a:ln w="9525">
            <a:noFill/>
            <a:miter lim="800000"/>
            <a:headEnd/>
            <a:tailEnd/>
          </a:ln>
          <a:effectLst/>
        </p:spPr>
      </p:pic>
      <p:sp>
        <p:nvSpPr>
          <p:cNvPr id="5" name="Rectangle 4"/>
          <p:cNvSpPr/>
          <p:nvPr/>
        </p:nvSpPr>
        <p:spPr>
          <a:xfrm>
            <a:off x="571472" y="4929198"/>
            <a:ext cx="8358246" cy="1384995"/>
          </a:xfrm>
          <a:prstGeom prst="rect">
            <a:avLst/>
          </a:prstGeom>
        </p:spPr>
        <p:txBody>
          <a:bodyPr wrap="square">
            <a:spAutoFit/>
          </a:bodyPr>
          <a:lstStyle/>
          <a:p>
            <a:r>
              <a:rPr lang="en-IN" sz="2800" b="1" dirty="0">
                <a:solidFill>
                  <a:schemeClr val="accent1"/>
                </a:solidFill>
                <a:latin typeface="Aparajita" pitchFamily="34" charset="0"/>
                <a:cs typeface="Aparajita" pitchFamily="34" charset="0"/>
              </a:rPr>
              <a:t>Interpretation</a:t>
            </a:r>
            <a:r>
              <a:rPr lang="en-IN" sz="2800" dirty="0">
                <a:latin typeface="Aparajita" pitchFamily="34" charset="0"/>
                <a:cs typeface="Aparajita" pitchFamily="34" charset="0"/>
              </a:rPr>
              <a:t>: </a:t>
            </a:r>
            <a:r>
              <a:rPr lang="en-IN" sz="2800" dirty="0" err="1">
                <a:latin typeface="Aparajita" pitchFamily="34" charset="0"/>
                <a:cs typeface="Aparajita" pitchFamily="34" charset="0"/>
              </a:rPr>
              <a:t>Losartan</a:t>
            </a:r>
            <a:r>
              <a:rPr lang="en-IN" sz="2800" dirty="0">
                <a:latin typeface="Aparajita" pitchFamily="34" charset="0"/>
                <a:cs typeface="Aparajita" pitchFamily="34" charset="0"/>
              </a:rPr>
              <a:t> was </a:t>
            </a:r>
            <a:r>
              <a:rPr lang="en-IN" sz="2800" b="1" dirty="0">
                <a:latin typeface="Aparajita" pitchFamily="34" charset="0"/>
                <a:cs typeface="Aparajita" pitchFamily="34" charset="0"/>
              </a:rPr>
              <a:t>NOT</a:t>
            </a:r>
            <a:r>
              <a:rPr lang="en-IN" sz="2800" dirty="0">
                <a:latin typeface="Aparajita" pitchFamily="34" charset="0"/>
                <a:cs typeface="Aparajita" pitchFamily="34" charset="0"/>
              </a:rPr>
              <a:t> superior to </a:t>
            </a:r>
            <a:r>
              <a:rPr lang="en-IN" sz="2800" dirty="0" err="1">
                <a:latin typeface="Aparajita" pitchFamily="34" charset="0"/>
                <a:cs typeface="Aparajita" pitchFamily="34" charset="0"/>
              </a:rPr>
              <a:t>captopril</a:t>
            </a:r>
            <a:r>
              <a:rPr lang="en-IN" sz="2800" dirty="0">
                <a:latin typeface="Aparajita" pitchFamily="34" charset="0"/>
                <a:cs typeface="Aparajita" pitchFamily="34" charset="0"/>
              </a:rPr>
              <a:t> in improving survival in elderly heart-failure patients, but was significantly better tolerated.</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sp>
        <p:nvSpPr>
          <p:cNvPr id="3" name="Content Placeholder 2"/>
          <p:cNvSpPr>
            <a:spLocks noGrp="1"/>
          </p:cNvSpPr>
          <p:nvPr>
            <p:ph idx="1"/>
          </p:nvPr>
        </p:nvSpPr>
        <p:spPr>
          <a:xfrm>
            <a:off x="914400" y="2285992"/>
            <a:ext cx="7772400" cy="4069568"/>
          </a:xfrm>
        </p:spPr>
        <p:txBody>
          <a:bodyPr>
            <a:normAutofit/>
          </a:bodyPr>
          <a:lstStyle/>
          <a:p>
            <a:r>
              <a:rPr lang="en-US" dirty="0" err="1">
                <a:solidFill>
                  <a:schemeClr val="accent1"/>
                </a:solidFill>
                <a:latin typeface="Aparajita" pitchFamily="34" charset="0"/>
                <a:cs typeface="Aparajita" pitchFamily="34" charset="0"/>
              </a:rPr>
              <a:t>ValHeFT</a:t>
            </a:r>
            <a:r>
              <a:rPr lang="en-US" dirty="0">
                <a:solidFill>
                  <a:schemeClr val="accent1"/>
                </a:solidFill>
                <a:latin typeface="Aparajita" pitchFamily="34" charset="0"/>
                <a:cs typeface="Aparajita" pitchFamily="34" charset="0"/>
              </a:rPr>
              <a:t> trial </a:t>
            </a:r>
            <a:r>
              <a:rPr lang="en-US" dirty="0">
                <a:latin typeface="Aparajita" pitchFamily="34" charset="0"/>
                <a:cs typeface="Aparajita" pitchFamily="34" charset="0"/>
              </a:rPr>
              <a:t>was the next large morbidity-mortality powered randomized clinical trial of an ARB in patients with CHF</a:t>
            </a:r>
          </a:p>
          <a:p>
            <a:r>
              <a:rPr lang="en-IN" dirty="0">
                <a:latin typeface="Aparajita" pitchFamily="34" charset="0"/>
                <a:cs typeface="Aparajita" pitchFamily="34" charset="0"/>
              </a:rPr>
              <a:t>A total of 5010 patients with heart failure of NYHA  class II, III, or IV were randomly assigned to receive 160 mg of </a:t>
            </a:r>
            <a:r>
              <a:rPr lang="en-IN" dirty="0" err="1">
                <a:latin typeface="Aparajita" pitchFamily="34" charset="0"/>
                <a:cs typeface="Aparajita" pitchFamily="34" charset="0"/>
              </a:rPr>
              <a:t>valsartan</a:t>
            </a:r>
            <a:r>
              <a:rPr lang="en-IN" dirty="0">
                <a:latin typeface="Aparajita" pitchFamily="34" charset="0"/>
                <a:cs typeface="Aparajita" pitchFamily="34" charset="0"/>
              </a:rPr>
              <a:t> or placebo twice daily</a:t>
            </a:r>
            <a:r>
              <a:rPr lang="en-IN" dirty="0"/>
              <a:t>.</a:t>
            </a:r>
          </a:p>
        </p:txBody>
      </p:sp>
      <p:pic>
        <p:nvPicPr>
          <p:cNvPr id="9220" name="Picture 4"/>
          <p:cNvPicPr>
            <a:picLocks noChangeAspect="1" noChangeArrowheads="1"/>
          </p:cNvPicPr>
          <p:nvPr/>
        </p:nvPicPr>
        <p:blipFill>
          <a:blip r:embed="rId2"/>
          <a:srcRect/>
          <a:stretch>
            <a:fillRect/>
          </a:stretch>
        </p:blipFill>
        <p:spPr bwMode="auto">
          <a:xfrm>
            <a:off x="214282" y="0"/>
            <a:ext cx="8929718" cy="2104798"/>
          </a:xfrm>
          <a:prstGeom prst="rect">
            <a:avLst/>
          </a:prstGeom>
          <a:noFill/>
          <a:ln w="9525">
            <a:noFill/>
            <a:miter lim="800000"/>
            <a:headEnd/>
            <a:tailEnd/>
          </a:ln>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sp>
        <p:nvSpPr>
          <p:cNvPr id="3" name="Content Placeholder 2"/>
          <p:cNvSpPr>
            <a:spLocks noGrp="1"/>
          </p:cNvSpPr>
          <p:nvPr>
            <p:ph idx="1"/>
          </p:nvPr>
        </p:nvSpPr>
        <p:spPr/>
        <p:txBody>
          <a:bodyPr/>
          <a:lstStyle/>
          <a:p>
            <a:pPr>
              <a:buNone/>
            </a:pPr>
            <a:r>
              <a:rPr lang="en-US" b="1" dirty="0">
                <a:solidFill>
                  <a:schemeClr val="accent1"/>
                </a:solidFill>
                <a:latin typeface="Aparajita" pitchFamily="34" charset="0"/>
                <a:cs typeface="Aparajita" pitchFamily="34" charset="0"/>
              </a:rPr>
              <a:t>CONCLUSION</a:t>
            </a:r>
            <a:r>
              <a:rPr lang="en-US" dirty="0">
                <a:solidFill>
                  <a:srgbClr val="FFC000"/>
                </a:solidFill>
                <a:latin typeface="Aparajita" pitchFamily="34" charset="0"/>
                <a:cs typeface="Aparajita" pitchFamily="34" charset="0"/>
              </a:rPr>
              <a:t>-</a:t>
            </a:r>
            <a:r>
              <a:rPr lang="en-US" dirty="0">
                <a:latin typeface="Aparajita" pitchFamily="34" charset="0"/>
                <a:cs typeface="Aparajita" pitchFamily="34" charset="0"/>
              </a:rPr>
              <a:t> </a:t>
            </a:r>
            <a:endParaRPr lang="en-IN" dirty="0">
              <a:latin typeface="Aparajita" pitchFamily="34" charset="0"/>
              <a:cs typeface="Aparajita" pitchFamily="34" charset="0"/>
            </a:endParaRPr>
          </a:p>
          <a:p>
            <a:r>
              <a:rPr lang="en-IN" dirty="0">
                <a:latin typeface="Aparajita" pitchFamily="34" charset="0"/>
                <a:cs typeface="Aparajita" pitchFamily="34" charset="0"/>
              </a:rPr>
              <a:t>Overall mortality was similar in the two groups.</a:t>
            </a:r>
          </a:p>
          <a:p>
            <a:r>
              <a:rPr lang="en-IN" dirty="0">
                <a:latin typeface="Aparajita" pitchFamily="34" charset="0"/>
                <a:cs typeface="Aparajita" pitchFamily="34" charset="0"/>
              </a:rPr>
              <a:t>Treatment with </a:t>
            </a:r>
            <a:r>
              <a:rPr lang="en-IN" dirty="0" err="1">
                <a:latin typeface="Aparajita" pitchFamily="34" charset="0"/>
                <a:cs typeface="Aparajita" pitchFamily="34" charset="0"/>
              </a:rPr>
              <a:t>valsartan</a:t>
            </a:r>
            <a:r>
              <a:rPr lang="en-IN" dirty="0">
                <a:latin typeface="Aparajita" pitchFamily="34" charset="0"/>
                <a:cs typeface="Aparajita" pitchFamily="34" charset="0"/>
              </a:rPr>
              <a:t> also resulted in significant improvements in NYHA class , EF, signs and symptoms of heart failure, and quality of life as compared with placebo (P&lt;0.01)</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r>
              <a:rPr lang="en-US" dirty="0">
                <a:solidFill>
                  <a:srgbClr val="FFC000"/>
                </a:solidFill>
                <a:latin typeface="Aparajita" pitchFamily="34" charset="0"/>
                <a:cs typeface="Aparajita" pitchFamily="34" charset="0"/>
              </a:rPr>
              <a:t>TOPIC  OVERVIEW</a:t>
            </a:r>
            <a:endParaRPr lang="en-IN" dirty="0">
              <a:solidFill>
                <a:srgbClr val="FFC000"/>
              </a:solidFill>
              <a:latin typeface="Aparajita" pitchFamily="34" charset="0"/>
              <a:cs typeface="Aparajita" pitchFamily="34" charset="0"/>
            </a:endParaRPr>
          </a:p>
        </p:txBody>
      </p:sp>
      <p:sp>
        <p:nvSpPr>
          <p:cNvPr id="3" name="Content Placeholder 2"/>
          <p:cNvSpPr>
            <a:spLocks noGrp="1"/>
          </p:cNvSpPr>
          <p:nvPr>
            <p:ph idx="1"/>
          </p:nvPr>
        </p:nvSpPr>
        <p:spPr/>
        <p:txBody>
          <a:bodyPr/>
          <a:lstStyle/>
          <a:p>
            <a:r>
              <a:rPr lang="en-US" dirty="0">
                <a:latin typeface="Aparajita" pitchFamily="34" charset="0"/>
                <a:cs typeface="Aparajita" pitchFamily="34" charset="0"/>
              </a:rPr>
              <a:t>Introduction</a:t>
            </a:r>
          </a:p>
          <a:p>
            <a:r>
              <a:rPr lang="en-US" dirty="0">
                <a:latin typeface="Aparajita" pitchFamily="34" charset="0"/>
                <a:cs typeface="Aparajita" pitchFamily="34" charset="0"/>
              </a:rPr>
              <a:t>Evidence on ACE-inhibitors &amp; ARBs</a:t>
            </a:r>
          </a:p>
          <a:p>
            <a:r>
              <a:rPr lang="en-US" dirty="0" err="1">
                <a:latin typeface="Aparajita" pitchFamily="34" charset="0"/>
                <a:cs typeface="Aparajita" pitchFamily="34" charset="0"/>
              </a:rPr>
              <a:t>Aldosterone</a:t>
            </a:r>
            <a:r>
              <a:rPr lang="en-US" dirty="0">
                <a:latin typeface="Aparajita" pitchFamily="34" charset="0"/>
                <a:cs typeface="Aparajita" pitchFamily="34" charset="0"/>
              </a:rPr>
              <a:t> Blockers</a:t>
            </a:r>
          </a:p>
          <a:p>
            <a:r>
              <a:rPr lang="en-US" dirty="0" err="1">
                <a:latin typeface="Aparajita" pitchFamily="34" charset="0"/>
                <a:cs typeface="Aparajita" pitchFamily="34" charset="0"/>
              </a:rPr>
              <a:t>Renin</a:t>
            </a:r>
            <a:r>
              <a:rPr lang="en-US" dirty="0">
                <a:latin typeface="Aparajita" pitchFamily="34" charset="0"/>
                <a:cs typeface="Aparajita" pitchFamily="34" charset="0"/>
              </a:rPr>
              <a:t> inhibitors</a:t>
            </a:r>
          </a:p>
          <a:p>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1345300"/>
          </a:xfrm>
        </p:spPr>
        <p:txBody>
          <a:bodyPr/>
          <a:lstStyle/>
          <a:p>
            <a:r>
              <a:rPr lang="en-IN" sz="3600" dirty="0">
                <a:solidFill>
                  <a:schemeClr val="accent1"/>
                </a:solidFill>
                <a:latin typeface="Aparajita" pitchFamily="34" charset="0"/>
                <a:cs typeface="Aparajita" pitchFamily="34" charset="0"/>
              </a:rPr>
              <a:t>ACE-inhibition in patients with symptomatic heart failure and preserved ejection fraction</a:t>
            </a:r>
            <a:r>
              <a:rPr lang="en-IN" sz="3600" dirty="0">
                <a:solidFill>
                  <a:srgbClr val="FFC000"/>
                </a:solidFill>
                <a:latin typeface="Aparajita" pitchFamily="34" charset="0"/>
                <a:cs typeface="Aparajita" pitchFamily="34" charset="0"/>
              </a:rPr>
              <a:t>.</a:t>
            </a:r>
          </a:p>
        </p:txBody>
      </p:sp>
      <p:sp>
        <p:nvSpPr>
          <p:cNvPr id="3" name="Content Placeholder 2"/>
          <p:cNvSpPr>
            <a:spLocks noGrp="1"/>
          </p:cNvSpPr>
          <p:nvPr>
            <p:ph idx="1"/>
          </p:nvPr>
        </p:nvSpPr>
        <p:spPr>
          <a:xfrm>
            <a:off x="914400" y="1785926"/>
            <a:ext cx="7772400" cy="4569634"/>
          </a:xfrm>
        </p:spPr>
        <p:txBody>
          <a:bodyPr>
            <a:normAutofit/>
          </a:bodyPr>
          <a:lstStyle/>
          <a:p>
            <a:pPr>
              <a:buNone/>
            </a:pPr>
            <a:endParaRPr lang="en-US" dirty="0">
              <a:latin typeface="Aparajita" pitchFamily="34" charset="0"/>
              <a:cs typeface="Aparajita" pitchFamily="34" charset="0"/>
            </a:endParaRPr>
          </a:p>
          <a:p>
            <a:pPr>
              <a:buNone/>
            </a:pPr>
            <a:r>
              <a:rPr lang="en-US" dirty="0">
                <a:latin typeface="Aparajita" pitchFamily="34" charset="0"/>
                <a:cs typeface="Aparajita" pitchFamily="34" charset="0"/>
              </a:rPr>
              <a:t>Data with ACE-</a:t>
            </a:r>
            <a:r>
              <a:rPr lang="en-US" dirty="0" err="1">
                <a:latin typeface="Aparajita" pitchFamily="34" charset="0"/>
                <a:cs typeface="Aparajita" pitchFamily="34" charset="0"/>
              </a:rPr>
              <a:t>i</a:t>
            </a:r>
            <a:r>
              <a:rPr lang="en-US" dirty="0">
                <a:latin typeface="Aparajita" pitchFamily="34" charset="0"/>
                <a:cs typeface="Aparajita" pitchFamily="34" charset="0"/>
              </a:rPr>
              <a:t>  in this group of patients are limited.</a:t>
            </a:r>
          </a:p>
          <a:p>
            <a:pPr>
              <a:buNone/>
            </a:pPr>
            <a:endParaRPr lang="en-US" dirty="0">
              <a:latin typeface="Aparajita" pitchFamily="34" charset="0"/>
              <a:cs typeface="Aparajita" pitchFamily="34" charset="0"/>
            </a:endParaRPr>
          </a:p>
          <a:p>
            <a:r>
              <a:rPr lang="en-IN" dirty="0">
                <a:latin typeface="Aparajita" pitchFamily="34" charset="0"/>
                <a:cs typeface="Aparajita" pitchFamily="34" charset="0"/>
              </a:rPr>
              <a:t>The </a:t>
            </a:r>
            <a:r>
              <a:rPr lang="en-IN" dirty="0" err="1">
                <a:latin typeface="Aparajita" pitchFamily="34" charset="0"/>
                <a:cs typeface="Aparajita" pitchFamily="34" charset="0"/>
              </a:rPr>
              <a:t>Perindopril</a:t>
            </a:r>
            <a:r>
              <a:rPr lang="en-IN" dirty="0">
                <a:latin typeface="Aparajita" pitchFamily="34" charset="0"/>
                <a:cs typeface="Aparajita" pitchFamily="34" charset="0"/>
              </a:rPr>
              <a:t> in Elderly People with Chronic Heart Failure (PEP-CHF) study was a randomized, double-blind, placebo controlled trial evaluating the use of the ACE inhibitor, </a:t>
            </a:r>
            <a:r>
              <a:rPr lang="en-IN" dirty="0" err="1">
                <a:latin typeface="Aparajita" pitchFamily="34" charset="0"/>
                <a:cs typeface="Aparajita" pitchFamily="34" charset="0"/>
              </a:rPr>
              <a:t>perindopril</a:t>
            </a:r>
            <a:r>
              <a:rPr lang="en-IN" dirty="0">
                <a:latin typeface="Aparajita" pitchFamily="34" charset="0"/>
                <a:cs typeface="Aparajita" pitchFamily="34" charset="0"/>
              </a:rPr>
              <a:t>, in elderly patients with symptomatic heart failure, preserved LVEF and evidence of diastolic dysfunction.</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1488176"/>
          </a:xfrm>
        </p:spPr>
        <p:txBody>
          <a:bodyPr/>
          <a:lstStyle/>
          <a:p>
            <a:endParaRPr lang="en-IN" dirty="0"/>
          </a:p>
        </p:txBody>
      </p:sp>
      <p:sp>
        <p:nvSpPr>
          <p:cNvPr id="3" name="Content Placeholder 2"/>
          <p:cNvSpPr>
            <a:spLocks noGrp="1"/>
          </p:cNvSpPr>
          <p:nvPr>
            <p:ph idx="1"/>
          </p:nvPr>
        </p:nvSpPr>
        <p:spPr>
          <a:xfrm>
            <a:off x="914400" y="2071678"/>
            <a:ext cx="7729566" cy="4500594"/>
          </a:xfrm>
        </p:spPr>
        <p:txBody>
          <a:bodyPr>
            <a:noAutofit/>
          </a:bodyPr>
          <a:lstStyle/>
          <a:p>
            <a:r>
              <a:rPr lang="en-US" sz="2800" dirty="0">
                <a:latin typeface="Aparajita" pitchFamily="34" charset="0"/>
                <a:cs typeface="Aparajita" pitchFamily="34" charset="0"/>
              </a:rPr>
              <a:t>Methods: </a:t>
            </a:r>
            <a:r>
              <a:rPr lang="en-IN" sz="2800" dirty="0">
                <a:latin typeface="Aparajita" pitchFamily="34" charset="0"/>
                <a:cs typeface="Aparajita" pitchFamily="34" charset="0"/>
              </a:rPr>
              <a:t>placebo compared with </a:t>
            </a:r>
            <a:r>
              <a:rPr lang="en-IN" sz="2800" dirty="0" err="1">
                <a:latin typeface="Aparajita" pitchFamily="34" charset="0"/>
                <a:cs typeface="Aparajita" pitchFamily="34" charset="0"/>
              </a:rPr>
              <a:t>perindopril</a:t>
            </a:r>
            <a:r>
              <a:rPr lang="en-IN" sz="2800" dirty="0">
                <a:latin typeface="Aparajita" pitchFamily="34" charset="0"/>
                <a:cs typeface="Aparajita" pitchFamily="34" charset="0"/>
              </a:rPr>
              <a:t>, 4 mg/ day in patients aged </a:t>
            </a:r>
            <a:r>
              <a:rPr lang="en-IN" sz="2800">
                <a:latin typeface="Aparajita" pitchFamily="34" charset="0"/>
                <a:cs typeface="Aparajita" pitchFamily="34" charset="0"/>
              </a:rPr>
              <a:t>70 years.</a:t>
            </a:r>
            <a:endParaRPr lang="en-IN" sz="2800" dirty="0">
              <a:latin typeface="Aparajita" pitchFamily="34" charset="0"/>
              <a:cs typeface="Aparajita" pitchFamily="34" charset="0"/>
            </a:endParaRPr>
          </a:p>
          <a:p>
            <a:r>
              <a:rPr lang="en-IN" sz="2800" dirty="0">
                <a:latin typeface="Aparajita" pitchFamily="34" charset="0"/>
                <a:cs typeface="Aparajita" pitchFamily="34" charset="0"/>
              </a:rPr>
              <a:t>A total of 850 patients were randomized. Their mean age was 76 years and median follow-up was 2.1  years.</a:t>
            </a:r>
          </a:p>
          <a:p>
            <a:r>
              <a:rPr lang="en-IN" sz="2800" dirty="0">
                <a:latin typeface="Aparajita" pitchFamily="34" charset="0"/>
                <a:cs typeface="Aparajita" pitchFamily="34" charset="0"/>
              </a:rPr>
              <a:t>The primary endpoint was a composite of all-cause mortality and unplanned heart failure related hospitalization with a minimum follow-up of 1 year.</a:t>
            </a:r>
          </a:p>
        </p:txBody>
      </p:sp>
      <p:pic>
        <p:nvPicPr>
          <p:cNvPr id="1026" name="Picture 2"/>
          <p:cNvPicPr>
            <a:picLocks noChangeAspect="1" noChangeArrowheads="1"/>
          </p:cNvPicPr>
          <p:nvPr/>
        </p:nvPicPr>
        <p:blipFill>
          <a:blip r:embed="rId2"/>
          <a:srcRect/>
          <a:stretch>
            <a:fillRect/>
          </a:stretch>
        </p:blipFill>
        <p:spPr bwMode="auto">
          <a:xfrm>
            <a:off x="252240" y="0"/>
            <a:ext cx="8891760" cy="2000240"/>
          </a:xfrm>
          <a:prstGeom prst="rect">
            <a:avLst/>
          </a:prstGeom>
          <a:noFill/>
          <a:ln w="9525">
            <a:noFill/>
            <a:miter lim="800000"/>
            <a:headEnd/>
            <a:tailEnd/>
          </a:ln>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2050" name="Picture 2"/>
          <p:cNvPicPr>
            <a:picLocks noGrp="1" noChangeAspect="1" noChangeArrowheads="1"/>
          </p:cNvPicPr>
          <p:nvPr>
            <p:ph idx="1"/>
          </p:nvPr>
        </p:nvPicPr>
        <p:blipFill>
          <a:blip r:embed="rId2"/>
          <a:srcRect/>
          <a:stretch>
            <a:fillRect/>
          </a:stretch>
        </p:blipFill>
        <p:spPr bwMode="auto">
          <a:xfrm>
            <a:off x="1714480" y="214290"/>
            <a:ext cx="5715008" cy="2734197"/>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a:srcRect/>
          <a:stretch>
            <a:fillRect/>
          </a:stretch>
        </p:blipFill>
        <p:spPr bwMode="auto">
          <a:xfrm>
            <a:off x="402302" y="3214686"/>
            <a:ext cx="8741698" cy="3314696"/>
          </a:xfrm>
          <a:prstGeom prst="rect">
            <a:avLst/>
          </a:prstGeom>
          <a:noFill/>
          <a:ln w="9525">
            <a:noFill/>
            <a:miter lim="800000"/>
            <a:headEnd/>
            <a:tailEnd/>
          </a:ln>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C000"/>
                </a:solidFill>
                <a:latin typeface="Aparajita" pitchFamily="34" charset="0"/>
                <a:cs typeface="Aparajita" pitchFamily="34" charset="0"/>
              </a:rPr>
              <a:t>                  Conclusion of PEP-CHF</a:t>
            </a:r>
            <a:endParaRPr lang="en-IN" dirty="0">
              <a:solidFill>
                <a:srgbClr val="FFC000"/>
              </a:solidFill>
              <a:latin typeface="Aparajita" pitchFamily="34" charset="0"/>
              <a:cs typeface="Aparajita" pitchFamily="34" charset="0"/>
            </a:endParaRPr>
          </a:p>
        </p:txBody>
      </p:sp>
      <p:sp>
        <p:nvSpPr>
          <p:cNvPr id="3" name="Content Placeholder 2"/>
          <p:cNvSpPr>
            <a:spLocks noGrp="1"/>
          </p:cNvSpPr>
          <p:nvPr>
            <p:ph idx="1"/>
          </p:nvPr>
        </p:nvSpPr>
        <p:spPr/>
        <p:txBody>
          <a:bodyPr>
            <a:normAutofit/>
          </a:bodyPr>
          <a:lstStyle/>
          <a:p>
            <a:r>
              <a:rPr lang="en-IN" sz="3200" dirty="0">
                <a:latin typeface="Aparajita" pitchFamily="34" charset="0"/>
                <a:cs typeface="Aparajita" pitchFamily="34" charset="0"/>
              </a:rPr>
              <a:t>NO statistical benefit of ACE inhibitors on long-term morbidity or mortality in patients with heart failure and preserved ejection fraction!!!</a:t>
            </a:r>
          </a:p>
          <a:p>
            <a:pPr>
              <a:buNone/>
            </a:pPr>
            <a:endParaRPr lang="en-IN" sz="3200" dirty="0">
              <a:latin typeface="Aparajita" pitchFamily="34" charset="0"/>
              <a:cs typeface="Aparajita" pitchFamily="34" charset="0"/>
            </a:endParaRPr>
          </a:p>
          <a:p>
            <a:pPr>
              <a:buNone/>
            </a:pPr>
            <a:r>
              <a:rPr lang="en-IN" sz="3200" dirty="0">
                <a:latin typeface="Aparajita" pitchFamily="34" charset="0"/>
                <a:cs typeface="Aparajita" pitchFamily="34" charset="0"/>
              </a:rPr>
              <a:t>                                                                                  </a:t>
            </a:r>
          </a:p>
        </p:txBody>
      </p:sp>
      <p:sp>
        <p:nvSpPr>
          <p:cNvPr id="4" name="Rectangle 3"/>
          <p:cNvSpPr/>
          <p:nvPr/>
        </p:nvSpPr>
        <p:spPr>
          <a:xfrm>
            <a:off x="642910" y="3429000"/>
            <a:ext cx="8072494" cy="23574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3200" b="1" dirty="0">
                <a:solidFill>
                  <a:schemeClr val="bg1">
                    <a:lumMod val="95000"/>
                    <a:lumOff val="5000"/>
                  </a:schemeClr>
                </a:solidFill>
                <a:latin typeface="Aparajita" pitchFamily="34" charset="0"/>
                <a:cs typeface="Aparajita" pitchFamily="34" charset="0"/>
              </a:rPr>
              <a:t>But some improvement in</a:t>
            </a:r>
          </a:p>
          <a:p>
            <a:pPr>
              <a:buNone/>
            </a:pPr>
            <a:r>
              <a:rPr lang="en-IN" sz="3200" b="1" dirty="0">
                <a:solidFill>
                  <a:schemeClr val="bg1">
                    <a:lumMod val="95000"/>
                    <a:lumOff val="5000"/>
                  </a:schemeClr>
                </a:solidFill>
                <a:latin typeface="Aparajita" pitchFamily="34" charset="0"/>
                <a:cs typeface="Aparajita" pitchFamily="34" charset="0"/>
              </a:rPr>
              <a:t>                     symptoms and exercise capacity </a:t>
            </a:r>
          </a:p>
          <a:p>
            <a:pPr>
              <a:buNone/>
            </a:pPr>
            <a:r>
              <a:rPr lang="en-IN" sz="3200" b="1" dirty="0">
                <a:solidFill>
                  <a:schemeClr val="bg1">
                    <a:lumMod val="95000"/>
                    <a:lumOff val="5000"/>
                  </a:schemeClr>
                </a:solidFill>
                <a:latin typeface="Aparajita" pitchFamily="34" charset="0"/>
                <a:cs typeface="Aparajita" pitchFamily="34" charset="0"/>
              </a:rPr>
              <a:t>                     and possibly heart failure hospitalizations </a:t>
            </a:r>
            <a:endParaRPr lang="en-IN" sz="3200" b="1" dirty="0">
              <a:solidFill>
                <a:schemeClr val="bg1">
                  <a:lumMod val="95000"/>
                  <a:lumOff val="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checkerboard(across)">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sp>
        <p:nvSpPr>
          <p:cNvPr id="3" name="Content Placeholder 2"/>
          <p:cNvSpPr>
            <a:spLocks noGrp="1"/>
          </p:cNvSpPr>
          <p:nvPr>
            <p:ph idx="1"/>
          </p:nvPr>
        </p:nvSpPr>
        <p:spPr>
          <a:xfrm>
            <a:off x="914400" y="3143248"/>
            <a:ext cx="7772400" cy="3500462"/>
          </a:xfrm>
        </p:spPr>
        <p:txBody>
          <a:bodyPr>
            <a:normAutofit/>
          </a:bodyPr>
          <a:lstStyle/>
          <a:p>
            <a:pPr>
              <a:buNone/>
            </a:pPr>
            <a:r>
              <a:rPr lang="en-US" dirty="0">
                <a:solidFill>
                  <a:srgbClr val="FFFF00"/>
                </a:solidFill>
                <a:latin typeface="Andalus" pitchFamily="18" charset="-78"/>
                <a:cs typeface="Andalus" pitchFamily="18" charset="-78"/>
              </a:rPr>
              <a:t>methods</a:t>
            </a:r>
          </a:p>
          <a:p>
            <a:r>
              <a:rPr lang="en-IN" dirty="0">
                <a:latin typeface="Aparajita" pitchFamily="34" charset="0"/>
                <a:cs typeface="Aparajita" pitchFamily="34" charset="0"/>
              </a:rPr>
              <a:t>4128 patients who were at least 60 years of age and had NYHA class II, III, or IV heart failure and an EF of at least 45% were randomly assigned to receive 300 mg of </a:t>
            </a:r>
            <a:r>
              <a:rPr lang="en-IN" dirty="0" err="1">
                <a:latin typeface="Aparajita" pitchFamily="34" charset="0"/>
                <a:cs typeface="Aparajita" pitchFamily="34" charset="0"/>
              </a:rPr>
              <a:t>irbesartan</a:t>
            </a:r>
            <a:r>
              <a:rPr lang="en-IN" dirty="0">
                <a:latin typeface="Aparajita" pitchFamily="34" charset="0"/>
                <a:cs typeface="Aparajita" pitchFamily="34" charset="0"/>
              </a:rPr>
              <a:t> or placebo per day.</a:t>
            </a:r>
          </a:p>
          <a:p>
            <a:r>
              <a:rPr lang="en-IN" dirty="0">
                <a:latin typeface="Aparajita" pitchFamily="34" charset="0"/>
                <a:cs typeface="Aparajita" pitchFamily="34" charset="0"/>
              </a:rPr>
              <a:t>mean follow-up of 49.5 months</a:t>
            </a:r>
          </a:p>
        </p:txBody>
      </p:sp>
      <p:pic>
        <p:nvPicPr>
          <p:cNvPr id="6146" name="Picture 2"/>
          <p:cNvPicPr>
            <a:picLocks noChangeAspect="1" noChangeArrowheads="1"/>
          </p:cNvPicPr>
          <p:nvPr/>
        </p:nvPicPr>
        <p:blipFill>
          <a:blip r:embed="rId2"/>
          <a:srcRect/>
          <a:stretch>
            <a:fillRect/>
          </a:stretch>
        </p:blipFill>
        <p:spPr bwMode="auto">
          <a:xfrm>
            <a:off x="214282" y="0"/>
            <a:ext cx="8929718" cy="3047139"/>
          </a:xfrm>
          <a:prstGeom prst="rect">
            <a:avLst/>
          </a:prstGeom>
          <a:noFill/>
          <a:ln w="9525">
            <a:noFill/>
            <a:miter lim="800000"/>
            <a:headEnd/>
            <a:tailEnd/>
          </a:ln>
          <a:effectLst/>
        </p:spPr>
      </p:pic>
      <p:pic>
        <p:nvPicPr>
          <p:cNvPr id="6147" name="Picture 3"/>
          <p:cNvPicPr>
            <a:picLocks noChangeAspect="1" noChangeArrowheads="1"/>
          </p:cNvPicPr>
          <p:nvPr/>
        </p:nvPicPr>
        <p:blipFill>
          <a:blip r:embed="rId3"/>
          <a:srcRect/>
          <a:stretch>
            <a:fillRect/>
          </a:stretch>
        </p:blipFill>
        <p:spPr bwMode="auto">
          <a:xfrm>
            <a:off x="3500430" y="1714488"/>
            <a:ext cx="2324100" cy="257175"/>
          </a:xfrm>
          <a:prstGeom prst="rect">
            <a:avLst/>
          </a:prstGeom>
          <a:noFill/>
          <a:ln w="9525">
            <a:noFill/>
            <a:miter lim="800000"/>
            <a:headEnd/>
            <a:tailEnd/>
          </a:ln>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914400" y="357166"/>
            <a:ext cx="7772400" cy="154898"/>
          </a:xfrm>
        </p:spPr>
        <p:txBody>
          <a:bodyPr>
            <a:normAutofit fontScale="90000"/>
          </a:bodyPr>
          <a:lstStyle/>
          <a:p>
            <a:endParaRPr lang="en-IN" dirty="0"/>
          </a:p>
        </p:txBody>
      </p:sp>
      <p:pic>
        <p:nvPicPr>
          <p:cNvPr id="7170" name="Picture 2"/>
          <p:cNvPicPr>
            <a:picLocks noGrp="1" noChangeAspect="1" noChangeArrowheads="1"/>
          </p:cNvPicPr>
          <p:nvPr>
            <p:ph idx="1"/>
          </p:nvPr>
        </p:nvPicPr>
        <p:blipFill>
          <a:blip r:embed="rId2"/>
          <a:srcRect/>
          <a:stretch>
            <a:fillRect/>
          </a:stretch>
        </p:blipFill>
        <p:spPr bwMode="auto">
          <a:xfrm>
            <a:off x="0" y="0"/>
            <a:ext cx="9144000" cy="4357694"/>
          </a:xfrm>
          <a:prstGeom prst="rect">
            <a:avLst/>
          </a:prstGeom>
          <a:noFill/>
          <a:ln w="9525">
            <a:noFill/>
            <a:miter lim="800000"/>
            <a:headEnd/>
            <a:tailEnd/>
          </a:ln>
          <a:effectLst/>
        </p:spPr>
      </p:pic>
      <p:sp>
        <p:nvSpPr>
          <p:cNvPr id="5" name="Rectangle 4"/>
          <p:cNvSpPr/>
          <p:nvPr/>
        </p:nvSpPr>
        <p:spPr>
          <a:xfrm>
            <a:off x="1000100" y="4572008"/>
            <a:ext cx="7572428" cy="1384995"/>
          </a:xfrm>
          <a:prstGeom prst="rect">
            <a:avLst/>
          </a:prstGeom>
        </p:spPr>
        <p:txBody>
          <a:bodyPr wrap="square">
            <a:spAutoFit/>
          </a:bodyPr>
          <a:lstStyle/>
          <a:p>
            <a:r>
              <a:rPr lang="en-IN" sz="2800" b="1" dirty="0">
                <a:solidFill>
                  <a:schemeClr val="accent1"/>
                </a:solidFill>
                <a:latin typeface="Aparajita" pitchFamily="34" charset="0"/>
                <a:cs typeface="Aparajita" pitchFamily="34" charset="0"/>
              </a:rPr>
              <a:t>Conclusions</a:t>
            </a:r>
          </a:p>
          <a:p>
            <a:r>
              <a:rPr lang="en-IN" sz="2800" dirty="0" err="1">
                <a:solidFill>
                  <a:schemeClr val="accent1">
                    <a:lumMod val="20000"/>
                    <a:lumOff val="80000"/>
                  </a:schemeClr>
                </a:solidFill>
                <a:latin typeface="Aparajita" pitchFamily="34" charset="0"/>
                <a:cs typeface="Aparajita" pitchFamily="34" charset="0"/>
              </a:rPr>
              <a:t>Irbesartan</a:t>
            </a:r>
            <a:r>
              <a:rPr lang="en-IN" sz="2800" dirty="0">
                <a:solidFill>
                  <a:schemeClr val="accent1">
                    <a:lumMod val="20000"/>
                    <a:lumOff val="80000"/>
                  </a:schemeClr>
                </a:solidFill>
                <a:latin typeface="Aparajita" pitchFamily="34" charset="0"/>
                <a:cs typeface="Aparajita" pitchFamily="34" charset="0"/>
              </a:rPr>
              <a:t> did not improve the outcomes of patients with heart failure and a preserved left ventricular ejection fraction.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pPr>
              <a:buNone/>
            </a:pPr>
            <a:endParaRPr lang="en-US" dirty="0"/>
          </a:p>
          <a:p>
            <a:pPr>
              <a:buNone/>
            </a:pPr>
            <a:endParaRPr lang="en-US" dirty="0"/>
          </a:p>
          <a:p>
            <a:pPr>
              <a:buNone/>
            </a:pPr>
            <a:r>
              <a:rPr lang="en-IN" dirty="0"/>
              <a:t>    </a:t>
            </a:r>
            <a:r>
              <a:rPr lang="en-IN" sz="3200" dirty="0" err="1">
                <a:solidFill>
                  <a:schemeClr val="accent1"/>
                </a:solidFill>
                <a:latin typeface="Aparajita" pitchFamily="34" charset="0"/>
                <a:cs typeface="Aparajita" pitchFamily="34" charset="0"/>
              </a:rPr>
              <a:t>Angiotensin</a:t>
            </a:r>
            <a:r>
              <a:rPr lang="en-IN" sz="3200" dirty="0">
                <a:solidFill>
                  <a:schemeClr val="accent1"/>
                </a:solidFill>
                <a:latin typeface="Aparajita" pitchFamily="34" charset="0"/>
                <a:cs typeface="Aparajita" pitchFamily="34" charset="0"/>
              </a:rPr>
              <a:t>-converting enzyme inhibitors in asymptomatic left ventricular systolic dysfunction</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fontScale="62500" lnSpcReduction="20000"/>
          </a:bodyPr>
          <a:lstStyle/>
          <a:p>
            <a:r>
              <a:rPr lang="en-IN" sz="5100" dirty="0">
                <a:latin typeface="Aparajita" pitchFamily="34" charset="0"/>
                <a:cs typeface="Aparajita" pitchFamily="34" charset="0"/>
              </a:rPr>
              <a:t>Patients who have asymptomatic LV dysfunction are at high risk for developing heart failure and for death</a:t>
            </a:r>
          </a:p>
          <a:p>
            <a:endParaRPr lang="en-IN" sz="5100" dirty="0">
              <a:latin typeface="Aparajita" pitchFamily="34" charset="0"/>
              <a:cs typeface="Aparajita" pitchFamily="34" charset="0"/>
            </a:endParaRPr>
          </a:p>
          <a:p>
            <a:r>
              <a:rPr lang="en-IN" sz="5100" dirty="0">
                <a:latin typeface="Aparajita" pitchFamily="34" charset="0"/>
                <a:cs typeface="Aparajita" pitchFamily="34" charset="0"/>
              </a:rPr>
              <a:t>These factors led to the evaluation of the effect of ACE inhibitors on morbidity, mortality, and development of heart failure in patients who have asymptomatic LV systolic dysfunction in the SOLVD Prevention Trial</a:t>
            </a:r>
            <a:endParaRPr lang="en-US" sz="5100" dirty="0">
              <a:latin typeface="Aparajita" pitchFamily="34" charset="0"/>
              <a:cs typeface="Aparajita" pitchFamily="34" charset="0"/>
            </a:endParaRPr>
          </a:p>
          <a:p>
            <a:pPr>
              <a:buNone/>
            </a:pPr>
            <a:r>
              <a:rPr lang="en-US" sz="1700" dirty="0"/>
              <a:t>              </a:t>
            </a:r>
            <a:br>
              <a:rPr lang="en-US" sz="1700" dirty="0"/>
            </a:br>
            <a:endParaRPr lang="en-US" sz="1700" dirty="0"/>
          </a:p>
          <a:p>
            <a:pPr>
              <a:buNone/>
            </a:pPr>
            <a:r>
              <a:rPr lang="en-US" sz="1700" b="1" dirty="0">
                <a:solidFill>
                  <a:srgbClr val="FFC000"/>
                </a:solidFill>
              </a:rPr>
              <a:t>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773796"/>
          </a:xfrm>
        </p:spPr>
        <p:txBody>
          <a:bodyPr>
            <a:normAutofit fontScale="90000"/>
          </a:bodyPr>
          <a:lstStyle/>
          <a:p>
            <a:endParaRPr lang="en-IN" dirty="0"/>
          </a:p>
        </p:txBody>
      </p:sp>
      <p:sp>
        <p:nvSpPr>
          <p:cNvPr id="3" name="Content Placeholder 2"/>
          <p:cNvSpPr>
            <a:spLocks noGrp="1"/>
          </p:cNvSpPr>
          <p:nvPr>
            <p:ph idx="1"/>
          </p:nvPr>
        </p:nvSpPr>
        <p:spPr>
          <a:xfrm>
            <a:off x="914400" y="1571612"/>
            <a:ext cx="7772400" cy="4783948"/>
          </a:xfrm>
        </p:spPr>
        <p:txBody>
          <a:bodyPr/>
          <a:lstStyle/>
          <a:p>
            <a:pPr>
              <a:buNone/>
            </a:pPr>
            <a:endParaRPr lang="en-US" dirty="0"/>
          </a:p>
          <a:p>
            <a:pPr>
              <a:buNone/>
            </a:pPr>
            <a:r>
              <a:rPr lang="en-US" dirty="0">
                <a:latin typeface="Aparajita" pitchFamily="34" charset="0"/>
                <a:cs typeface="Aparajita" pitchFamily="34" charset="0"/>
              </a:rPr>
              <a:t>Patients were randomly assigned to receive either placebo (n=2117) or </a:t>
            </a:r>
            <a:r>
              <a:rPr lang="en-US" dirty="0" err="1">
                <a:latin typeface="Aparajita" pitchFamily="34" charset="0"/>
                <a:cs typeface="Aparajita" pitchFamily="34" charset="0"/>
              </a:rPr>
              <a:t>enalapril</a:t>
            </a:r>
            <a:r>
              <a:rPr lang="en-US" dirty="0">
                <a:latin typeface="Aparajita" pitchFamily="34" charset="0"/>
                <a:cs typeface="Aparajita" pitchFamily="34" charset="0"/>
              </a:rPr>
              <a:t> (n=2111) at doses of 2.5-20 mg/day in a double blind trial.</a:t>
            </a:r>
          </a:p>
          <a:p>
            <a:pPr>
              <a:buNone/>
            </a:pPr>
            <a:r>
              <a:rPr lang="en-US" dirty="0">
                <a:latin typeface="Aparajita" pitchFamily="34" charset="0"/>
                <a:cs typeface="Aparajita" pitchFamily="34" charset="0"/>
              </a:rPr>
              <a:t>Followed up- average 37.4months</a:t>
            </a:r>
          </a:p>
          <a:p>
            <a:pPr>
              <a:buNone/>
            </a:pPr>
            <a:endParaRPr lang="en-IN" dirty="0">
              <a:latin typeface="Aparajita" pitchFamily="34" charset="0"/>
              <a:cs typeface="Aparajita" pitchFamily="34" charset="0"/>
            </a:endParaRPr>
          </a:p>
        </p:txBody>
      </p:sp>
      <p:pic>
        <p:nvPicPr>
          <p:cNvPr id="1026" name="Picture 2"/>
          <p:cNvPicPr>
            <a:picLocks noChangeAspect="1" noChangeArrowheads="1"/>
          </p:cNvPicPr>
          <p:nvPr/>
        </p:nvPicPr>
        <p:blipFill>
          <a:blip r:embed="rId2"/>
          <a:srcRect/>
          <a:stretch>
            <a:fillRect/>
          </a:stretch>
        </p:blipFill>
        <p:spPr bwMode="auto">
          <a:xfrm>
            <a:off x="81855" y="0"/>
            <a:ext cx="9062145" cy="1471618"/>
          </a:xfrm>
          <a:prstGeom prst="rect">
            <a:avLst/>
          </a:prstGeom>
          <a:noFill/>
          <a:ln w="9525">
            <a:noFill/>
            <a:miter lim="800000"/>
            <a:headEnd/>
            <a:tailEnd/>
          </a:ln>
          <a:effectLst/>
        </p:spPr>
      </p:pic>
      <p:pic>
        <p:nvPicPr>
          <p:cNvPr id="10244" name="Picture 4"/>
          <p:cNvPicPr>
            <a:picLocks noChangeAspect="1" noChangeArrowheads="1"/>
          </p:cNvPicPr>
          <p:nvPr/>
        </p:nvPicPr>
        <p:blipFill>
          <a:blip r:embed="rId3"/>
          <a:srcRect/>
          <a:stretch>
            <a:fillRect/>
          </a:stretch>
        </p:blipFill>
        <p:spPr bwMode="auto">
          <a:xfrm>
            <a:off x="6143636" y="1142984"/>
            <a:ext cx="2705100" cy="219075"/>
          </a:xfrm>
          <a:prstGeom prst="rect">
            <a:avLst/>
          </a:prstGeom>
          <a:noFill/>
          <a:ln w="9525">
            <a:noFill/>
            <a:miter lim="800000"/>
            <a:headEnd/>
            <a:tailEnd/>
          </a:ln>
          <a:effec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2050" name="Picture 2"/>
          <p:cNvPicPr>
            <a:picLocks noGrp="1" noChangeAspect="1" noChangeArrowheads="1"/>
          </p:cNvPicPr>
          <p:nvPr>
            <p:ph idx="1"/>
          </p:nvPr>
        </p:nvPicPr>
        <p:blipFill>
          <a:blip r:embed="rId2"/>
          <a:stretch>
            <a:fillRect/>
          </a:stretch>
        </p:blipFill>
        <p:spPr bwMode="auto">
          <a:xfrm>
            <a:off x="0" y="357166"/>
            <a:ext cx="9144000" cy="6500834"/>
          </a:xfrm>
          <a:prstGeom prst="rect">
            <a:avLst/>
          </a:prstGeom>
          <a:noFill/>
          <a:ln w="9525">
            <a:no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2984"/>
            <a:ext cx="8229600" cy="1219216"/>
          </a:xfrm>
        </p:spPr>
        <p:txBody>
          <a:bodyPr>
            <a:normAutofit fontScale="90000"/>
          </a:bodyPr>
          <a:lstStyle/>
          <a:p>
            <a:pPr algn="ctr" eaLnBrk="1" hangingPunct="1">
              <a:defRPr/>
            </a:pPr>
            <a:r>
              <a:rPr lang="en-US" dirty="0"/>
              <a:t>The </a:t>
            </a:r>
            <a:r>
              <a:rPr lang="en-US" dirty="0" err="1"/>
              <a:t>Renin</a:t>
            </a:r>
            <a:r>
              <a:rPr lang="en-US" dirty="0"/>
              <a:t> </a:t>
            </a:r>
            <a:r>
              <a:rPr lang="en-US" dirty="0" err="1"/>
              <a:t>Angiotensin</a:t>
            </a:r>
            <a:r>
              <a:rPr lang="en-US" dirty="0"/>
              <a:t> </a:t>
            </a:r>
            <a:r>
              <a:rPr lang="en-US" dirty="0" err="1"/>
              <a:t>Aldosterone</a:t>
            </a:r>
            <a:r>
              <a:rPr lang="en-US" dirty="0"/>
              <a:t> System (RAAS) </a:t>
            </a:r>
          </a:p>
        </p:txBody>
      </p:sp>
      <p:sp>
        <p:nvSpPr>
          <p:cNvPr id="6147" name="Content Placeholder 2"/>
          <p:cNvSpPr>
            <a:spLocks noGrp="1"/>
          </p:cNvSpPr>
          <p:nvPr>
            <p:ph idx="1"/>
          </p:nvPr>
        </p:nvSpPr>
        <p:spPr>
          <a:xfrm>
            <a:off x="428596" y="2571744"/>
            <a:ext cx="8715404" cy="3783816"/>
          </a:xfrm>
        </p:spPr>
        <p:txBody>
          <a:bodyPr>
            <a:normAutofit/>
          </a:bodyPr>
          <a:lstStyle/>
          <a:p>
            <a:pPr eaLnBrk="1" hangingPunct="1"/>
            <a:endParaRPr lang="en-US" dirty="0"/>
          </a:p>
          <a:p>
            <a:pPr eaLnBrk="1" hangingPunct="1"/>
            <a:r>
              <a:rPr lang="en-US" dirty="0"/>
              <a:t>Most important </a:t>
            </a:r>
            <a:r>
              <a:rPr lang="en-US" dirty="0" err="1"/>
              <a:t>neurohormonal</a:t>
            </a:r>
            <a:r>
              <a:rPr lang="en-US" dirty="0"/>
              <a:t> system that maintains vascular  tone and fluid-electrolyte balance in our body</a:t>
            </a:r>
          </a:p>
          <a:p>
            <a:pPr eaLnBrk="1" hangingPunct="1"/>
            <a:endParaRPr lang="en-US" dirty="0"/>
          </a:p>
          <a:p>
            <a:pPr eaLnBrk="1" hangingPunct="1"/>
            <a:r>
              <a:rPr lang="en-US" dirty="0"/>
              <a:t>Is involved in the </a:t>
            </a:r>
            <a:r>
              <a:rPr lang="en-US" dirty="0" err="1"/>
              <a:t>pathophysiology</a:t>
            </a:r>
            <a:r>
              <a:rPr lang="en-US" dirty="0"/>
              <a:t> of most cardiovascular  diseases and hence its importance</a:t>
            </a:r>
          </a:p>
          <a:p>
            <a:pPr eaLnBrk="1" hangingPunct="1">
              <a:buFont typeface="Wingdings 2" pitchFamily="18" charset="2"/>
              <a:buNone/>
            </a:pPr>
            <a:endParaRPr lang="en-US" dirty="0"/>
          </a:p>
          <a:p>
            <a:pPr eaLnBrk="1" hangingPunct="1"/>
            <a:endParaRPr lang="en-US" dirty="0"/>
          </a:p>
          <a:p>
            <a:pPr eaLnBrk="1" hangingPunct="1"/>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r>
              <a:rPr lang="en-US" b="1" dirty="0">
                <a:solidFill>
                  <a:schemeClr val="accent1"/>
                </a:solidFill>
                <a:latin typeface="Aparajita" pitchFamily="34" charset="0"/>
                <a:cs typeface="Aparajita" pitchFamily="34" charset="0"/>
              </a:rPr>
              <a:t>conclusion- SOLVD prevention</a:t>
            </a:r>
            <a:endParaRPr lang="en-IN" b="1" dirty="0">
              <a:solidFill>
                <a:schemeClr val="accent1"/>
              </a:solidFill>
              <a:latin typeface="Aparajita" pitchFamily="34" charset="0"/>
              <a:cs typeface="Aparajita" pitchFamily="34" charset="0"/>
            </a:endParaRPr>
          </a:p>
        </p:txBody>
      </p:sp>
      <p:sp>
        <p:nvSpPr>
          <p:cNvPr id="3" name="Content Placeholder 2"/>
          <p:cNvSpPr>
            <a:spLocks noGrp="1"/>
          </p:cNvSpPr>
          <p:nvPr>
            <p:ph idx="1"/>
          </p:nvPr>
        </p:nvSpPr>
        <p:spPr/>
        <p:txBody>
          <a:bodyPr/>
          <a:lstStyle/>
          <a:p>
            <a:endParaRPr lang="en-IN" dirty="0"/>
          </a:p>
          <a:p>
            <a:endParaRPr lang="en-IN" dirty="0"/>
          </a:p>
          <a:p>
            <a:endParaRPr lang="en-IN" dirty="0"/>
          </a:p>
          <a:p>
            <a:endParaRPr lang="en-IN" dirty="0"/>
          </a:p>
          <a:p>
            <a:endParaRPr lang="en-IN" dirty="0"/>
          </a:p>
          <a:p>
            <a:endParaRPr lang="en-IN" dirty="0"/>
          </a:p>
          <a:p>
            <a:pPr>
              <a:buNone/>
            </a:pPr>
            <a:r>
              <a:rPr lang="en-IN" sz="2800" dirty="0">
                <a:latin typeface="Aparajita" pitchFamily="34" charset="0"/>
                <a:cs typeface="Aparajita" pitchFamily="34" charset="0"/>
              </a:rPr>
              <a:t>    </a:t>
            </a:r>
            <a:r>
              <a:rPr lang="en-IN" sz="2800" dirty="0" err="1">
                <a:latin typeface="Aparajita" pitchFamily="34" charset="0"/>
                <a:cs typeface="Aparajita" pitchFamily="34" charset="0"/>
              </a:rPr>
              <a:t>Enalapril</a:t>
            </a:r>
            <a:r>
              <a:rPr lang="en-IN" sz="2800" dirty="0">
                <a:latin typeface="Aparajita" pitchFamily="34" charset="0"/>
                <a:cs typeface="Aparajita" pitchFamily="34" charset="0"/>
              </a:rPr>
              <a:t> produced an 8%, </a:t>
            </a:r>
            <a:r>
              <a:rPr lang="en-IN" sz="2800" dirty="0" err="1">
                <a:latin typeface="Aparajita" pitchFamily="34" charset="0"/>
                <a:cs typeface="Aparajita" pitchFamily="34" charset="0"/>
              </a:rPr>
              <a:t>nonsignificant</a:t>
            </a:r>
            <a:r>
              <a:rPr lang="en-IN" sz="2800" dirty="0">
                <a:latin typeface="Aparajita" pitchFamily="34" charset="0"/>
                <a:cs typeface="Aparajita" pitchFamily="34" charset="0"/>
              </a:rPr>
              <a:t> reduction in mortality (P =.30)</a:t>
            </a:r>
          </a:p>
        </p:txBody>
      </p:sp>
      <p:sp>
        <p:nvSpPr>
          <p:cNvPr id="4" name="Rounded Rectangle 3"/>
          <p:cNvSpPr/>
          <p:nvPr/>
        </p:nvSpPr>
        <p:spPr>
          <a:xfrm>
            <a:off x="1000100" y="2214554"/>
            <a:ext cx="7500990" cy="227172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800" b="1" dirty="0">
                <a:solidFill>
                  <a:schemeClr val="bg1">
                    <a:lumMod val="95000"/>
                    <a:lumOff val="5000"/>
                  </a:schemeClr>
                </a:solidFill>
                <a:latin typeface="Aparajita" pitchFamily="34" charset="0"/>
                <a:cs typeface="Aparajita" pitchFamily="34" charset="0"/>
              </a:rPr>
              <a:t>In the patient population with asymptomatic LV dysfunction, ACE inhibitors were associated with a significant benefit on morbidity but not on mortality.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blinds(horizontal)">
                                      <p:cBhvr>
                                        <p:cTn id="7" dur="500"/>
                                        <p:tgtEl>
                                          <p:spTgt spid="3">
                                            <p:txEl>
                                              <p:pRg st="6" end="6"/>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heckerboard(across)">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pPr>
              <a:buNone/>
            </a:pPr>
            <a:r>
              <a:rPr lang="en-US" dirty="0"/>
              <a:t>  </a:t>
            </a:r>
          </a:p>
          <a:p>
            <a:pPr>
              <a:buNone/>
            </a:pPr>
            <a:r>
              <a:rPr lang="en-IN" dirty="0"/>
              <a:t> </a:t>
            </a:r>
          </a:p>
          <a:p>
            <a:pPr>
              <a:buNone/>
            </a:pPr>
            <a:r>
              <a:rPr lang="en-IN" dirty="0"/>
              <a:t>   </a:t>
            </a:r>
            <a:r>
              <a:rPr lang="en-IN" dirty="0">
                <a:solidFill>
                  <a:schemeClr val="accent1"/>
                </a:solidFill>
                <a:latin typeface="Aparajita" pitchFamily="34" charset="0"/>
                <a:cs typeface="Aparajita" pitchFamily="34" charset="0"/>
              </a:rPr>
              <a:t>ACE inhibition &amp; ARBs in patients who have heart failure or left ventricular systolic dysfunction post–myocardial infarction</a:t>
            </a:r>
            <a:endParaRPr lang="en-US" dirty="0">
              <a:solidFill>
                <a:schemeClr val="accent1"/>
              </a:solidFill>
              <a:latin typeface="Aparajita" pitchFamily="34" charset="0"/>
              <a:cs typeface="Aparajita" pitchFamily="34" charset="0"/>
            </a:endParaRPr>
          </a:p>
          <a:p>
            <a:pPr>
              <a:buNone/>
            </a:pPr>
            <a:endParaRPr lang="en-IN"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1916804"/>
          </a:xfrm>
        </p:spPr>
        <p:txBody>
          <a:bodyPr/>
          <a:lstStyle/>
          <a:p>
            <a:endParaRPr lang="en-IN" dirty="0"/>
          </a:p>
        </p:txBody>
      </p:sp>
      <p:sp>
        <p:nvSpPr>
          <p:cNvPr id="3" name="Content Placeholder 2"/>
          <p:cNvSpPr>
            <a:spLocks noGrp="1"/>
          </p:cNvSpPr>
          <p:nvPr>
            <p:ph idx="1"/>
          </p:nvPr>
        </p:nvSpPr>
        <p:spPr>
          <a:xfrm>
            <a:off x="914400" y="3357562"/>
            <a:ext cx="7772400" cy="2997998"/>
          </a:xfrm>
        </p:spPr>
        <p:txBody>
          <a:bodyPr/>
          <a:lstStyle/>
          <a:p>
            <a:r>
              <a:rPr lang="en-US" dirty="0">
                <a:latin typeface="Aparajita" pitchFamily="34" charset="0"/>
                <a:cs typeface="Aparajita" pitchFamily="34" charset="0"/>
              </a:rPr>
              <a:t>Methods: within 3-16 days after acute MI, 2231 patients with EF&lt;40% but without overt HF or symptoms of myocardial ischemia were randomly assigned to receive either placebo (n=1116) or </a:t>
            </a:r>
            <a:r>
              <a:rPr lang="en-US" dirty="0" err="1">
                <a:latin typeface="Aparajita" pitchFamily="34" charset="0"/>
                <a:cs typeface="Aparajita" pitchFamily="34" charset="0"/>
              </a:rPr>
              <a:t>captopril</a:t>
            </a:r>
            <a:r>
              <a:rPr lang="en-US" dirty="0">
                <a:latin typeface="Aparajita" pitchFamily="34" charset="0"/>
                <a:cs typeface="Aparajita" pitchFamily="34" charset="0"/>
              </a:rPr>
              <a:t> (n=1115), followed up for an average of 42 months</a:t>
            </a:r>
            <a:r>
              <a:rPr lang="en-US" dirty="0"/>
              <a:t>.</a:t>
            </a:r>
            <a:endParaRPr lang="en-IN" dirty="0"/>
          </a:p>
        </p:txBody>
      </p:sp>
      <p:pic>
        <p:nvPicPr>
          <p:cNvPr id="3074" name="Picture 2"/>
          <p:cNvPicPr>
            <a:picLocks noChangeAspect="1" noChangeArrowheads="1"/>
          </p:cNvPicPr>
          <p:nvPr/>
        </p:nvPicPr>
        <p:blipFill>
          <a:blip r:embed="rId2"/>
          <a:srcRect/>
          <a:stretch>
            <a:fillRect/>
          </a:stretch>
        </p:blipFill>
        <p:spPr bwMode="auto">
          <a:xfrm>
            <a:off x="214314" y="0"/>
            <a:ext cx="8929718" cy="3081701"/>
          </a:xfrm>
          <a:prstGeom prst="rect">
            <a:avLst/>
          </a:prstGeom>
          <a:noFill/>
          <a:ln w="9525">
            <a:noFill/>
            <a:miter lim="800000"/>
            <a:headEnd/>
            <a:tailEnd/>
          </a:ln>
          <a:effec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098" name="Picture 2"/>
          <p:cNvPicPr>
            <a:picLocks noGrp="1" noChangeAspect="1" noChangeArrowheads="1"/>
          </p:cNvPicPr>
          <p:nvPr>
            <p:ph idx="1"/>
          </p:nvPr>
        </p:nvPicPr>
        <p:blipFill>
          <a:blip r:embed="rId2"/>
          <a:stretch>
            <a:fillRect/>
          </a:stretch>
        </p:blipFill>
        <p:spPr bwMode="auto">
          <a:xfrm>
            <a:off x="785786" y="428604"/>
            <a:ext cx="8001056" cy="6215105"/>
          </a:xfrm>
          <a:prstGeom prst="rect">
            <a:avLst/>
          </a:prstGeom>
          <a:noFill/>
          <a:ln w="9525">
            <a:noFill/>
            <a:miter lim="800000"/>
            <a:headEnd/>
            <a:tailEnd/>
          </a:ln>
          <a:effec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latin typeface="Aparajita" pitchFamily="34" charset="0"/>
                <a:cs typeface="Aparajita" pitchFamily="34" charset="0"/>
              </a:rPr>
              <a:t>                   Conclusion- SAVE trial</a:t>
            </a:r>
            <a:endParaRPr lang="en-IN" dirty="0">
              <a:solidFill>
                <a:schemeClr val="accent1"/>
              </a:solidFill>
              <a:latin typeface="Aparajita" pitchFamily="34" charset="0"/>
              <a:cs typeface="Aparajita" pitchFamily="34" charset="0"/>
            </a:endParaRPr>
          </a:p>
        </p:txBody>
      </p:sp>
      <p:sp>
        <p:nvSpPr>
          <p:cNvPr id="3" name="Content Placeholder 2"/>
          <p:cNvSpPr>
            <a:spLocks noGrp="1"/>
          </p:cNvSpPr>
          <p:nvPr>
            <p:ph idx="1"/>
          </p:nvPr>
        </p:nvSpPr>
        <p:spPr/>
        <p:txBody>
          <a:bodyPr/>
          <a:lstStyle/>
          <a:p>
            <a:r>
              <a:rPr lang="en-US" dirty="0" err="1">
                <a:solidFill>
                  <a:schemeClr val="accent1">
                    <a:lumMod val="60000"/>
                    <a:lumOff val="40000"/>
                  </a:schemeClr>
                </a:solidFill>
                <a:latin typeface="Aparajita" pitchFamily="34" charset="0"/>
                <a:cs typeface="Aparajita" pitchFamily="34" charset="0"/>
              </a:rPr>
              <a:t>Captopril</a:t>
            </a:r>
            <a:r>
              <a:rPr lang="en-US" dirty="0">
                <a:solidFill>
                  <a:schemeClr val="accent1">
                    <a:lumMod val="60000"/>
                    <a:lumOff val="40000"/>
                  </a:schemeClr>
                </a:solidFill>
                <a:latin typeface="Aparajita" pitchFamily="34" charset="0"/>
                <a:cs typeface="Aparajita" pitchFamily="34" charset="0"/>
              </a:rPr>
              <a:t> improved survival and reduced morbidity and mortality , in patients with asymptomatic LV dysfunction post MI.</a:t>
            </a:r>
          </a:p>
          <a:p>
            <a:r>
              <a:rPr lang="en-US" dirty="0">
                <a:solidFill>
                  <a:schemeClr val="accent1">
                    <a:lumMod val="60000"/>
                    <a:lumOff val="40000"/>
                  </a:schemeClr>
                </a:solidFill>
                <a:latin typeface="Aparajita" pitchFamily="34" charset="0"/>
                <a:cs typeface="Aparajita" pitchFamily="34" charset="0"/>
              </a:rPr>
              <a:t>These benefits were observed in patients who received </a:t>
            </a:r>
            <a:r>
              <a:rPr lang="en-US" dirty="0" err="1">
                <a:solidFill>
                  <a:schemeClr val="accent1">
                    <a:lumMod val="60000"/>
                    <a:lumOff val="40000"/>
                  </a:schemeClr>
                </a:solidFill>
                <a:latin typeface="Aparajita" pitchFamily="34" charset="0"/>
                <a:cs typeface="Aparajita" pitchFamily="34" charset="0"/>
              </a:rPr>
              <a:t>thrombolysis</a:t>
            </a:r>
            <a:r>
              <a:rPr lang="en-US" dirty="0">
                <a:solidFill>
                  <a:schemeClr val="accent1">
                    <a:lumMod val="60000"/>
                    <a:lumOff val="40000"/>
                  </a:schemeClr>
                </a:solidFill>
                <a:latin typeface="Aparajita" pitchFamily="34" charset="0"/>
                <a:cs typeface="Aparajita" pitchFamily="34" charset="0"/>
              </a:rPr>
              <a:t>/aspirin/beta-blockers, as well as those who did not.</a:t>
            </a:r>
            <a:endParaRPr lang="en-IN" dirty="0">
              <a:solidFill>
                <a:schemeClr val="accent1">
                  <a:lumMod val="60000"/>
                  <a:lumOff val="40000"/>
                </a:schemeClr>
              </a:solidFill>
              <a:latin typeface="Aparajita" pitchFamily="34" charset="0"/>
              <a:cs typeface="Aparajit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sp>
        <p:nvSpPr>
          <p:cNvPr id="3" name="Content Placeholder 2"/>
          <p:cNvSpPr>
            <a:spLocks noGrp="1"/>
          </p:cNvSpPr>
          <p:nvPr>
            <p:ph idx="1"/>
          </p:nvPr>
        </p:nvSpPr>
        <p:spPr>
          <a:xfrm>
            <a:off x="714348" y="2500306"/>
            <a:ext cx="7772400" cy="3857620"/>
          </a:xfrm>
        </p:spPr>
        <p:txBody>
          <a:bodyPr>
            <a:normAutofit/>
          </a:bodyPr>
          <a:lstStyle/>
          <a:p>
            <a:pPr>
              <a:buNone/>
            </a:pPr>
            <a:r>
              <a:rPr lang="en-US" dirty="0">
                <a:solidFill>
                  <a:schemeClr val="accent1"/>
                </a:solidFill>
              </a:rPr>
              <a:t>  </a:t>
            </a:r>
            <a:r>
              <a:rPr lang="en-IN" b="1" i="1" dirty="0">
                <a:solidFill>
                  <a:schemeClr val="accent1"/>
                </a:solidFill>
              </a:rPr>
              <a:t>Background:</a:t>
            </a:r>
          </a:p>
          <a:p>
            <a:pPr>
              <a:buNone/>
            </a:pPr>
            <a:r>
              <a:rPr lang="en-IN" i="1" dirty="0">
                <a:solidFill>
                  <a:schemeClr val="accent1"/>
                </a:solidFill>
              </a:rPr>
              <a:t>    </a:t>
            </a:r>
            <a:r>
              <a:rPr lang="en-IN" dirty="0">
                <a:solidFill>
                  <a:schemeClr val="accent1"/>
                </a:solidFill>
                <a:latin typeface="Aparajita" pitchFamily="34" charset="0"/>
                <a:cs typeface="Aparajita" pitchFamily="34" charset="0"/>
              </a:rPr>
              <a:t>Treatment with ACE inhibitors reduces mortality among survivors of acute myocardial infarction, but whether to use ACE inhibitors in all patients or only in selected patients is uncertain.</a:t>
            </a:r>
          </a:p>
        </p:txBody>
      </p:sp>
      <p:pic>
        <p:nvPicPr>
          <p:cNvPr id="5123" name="Picture 3"/>
          <p:cNvPicPr>
            <a:picLocks noChangeAspect="1" noChangeArrowheads="1"/>
          </p:cNvPicPr>
          <p:nvPr/>
        </p:nvPicPr>
        <p:blipFill>
          <a:blip r:embed="rId2"/>
          <a:srcRect/>
          <a:stretch>
            <a:fillRect/>
          </a:stretch>
        </p:blipFill>
        <p:spPr bwMode="auto">
          <a:xfrm>
            <a:off x="190441" y="0"/>
            <a:ext cx="8953559" cy="2178562"/>
          </a:xfrm>
          <a:prstGeom prst="rect">
            <a:avLst/>
          </a:prstGeom>
          <a:noFill/>
          <a:ln w="9525">
            <a:noFill/>
            <a:miter lim="800000"/>
            <a:headEnd/>
            <a:tailEnd/>
          </a:ln>
          <a:effectLst/>
        </p:spPr>
      </p:pic>
      <p:pic>
        <p:nvPicPr>
          <p:cNvPr id="47105" name="Picture 1"/>
          <p:cNvPicPr>
            <a:picLocks noChangeAspect="1" noChangeArrowheads="1"/>
          </p:cNvPicPr>
          <p:nvPr/>
        </p:nvPicPr>
        <p:blipFill>
          <a:blip r:embed="rId3"/>
          <a:srcRect/>
          <a:stretch>
            <a:fillRect/>
          </a:stretch>
        </p:blipFill>
        <p:spPr bwMode="auto">
          <a:xfrm>
            <a:off x="142844" y="1785926"/>
            <a:ext cx="1274767" cy="314326"/>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pPr>
              <a:buNone/>
            </a:pPr>
            <a:r>
              <a:rPr lang="en-US" dirty="0">
                <a:latin typeface="Aparajita" pitchFamily="34" charset="0"/>
                <a:cs typeface="Aparajita" pitchFamily="34" charset="0"/>
              </a:rPr>
              <a:t> </a:t>
            </a:r>
            <a:r>
              <a:rPr lang="en-US" dirty="0">
                <a:solidFill>
                  <a:schemeClr val="accent1"/>
                </a:solidFill>
                <a:latin typeface="Aparajita" pitchFamily="34" charset="0"/>
                <a:cs typeface="Aparajita" pitchFamily="34" charset="0"/>
              </a:rPr>
              <a:t>Methods:</a:t>
            </a:r>
          </a:p>
          <a:p>
            <a:pPr>
              <a:buNone/>
            </a:pPr>
            <a:r>
              <a:rPr lang="en-IN" dirty="0">
                <a:latin typeface="Aparajita" pitchFamily="34" charset="0"/>
                <a:cs typeface="Aparajita" pitchFamily="34" charset="0"/>
              </a:rPr>
              <a:t>    On days 3 to 7 after infarction, 1749 patients were randomly assigned to receive oral </a:t>
            </a:r>
            <a:r>
              <a:rPr lang="en-IN" dirty="0" err="1">
                <a:latin typeface="Aparajita" pitchFamily="34" charset="0"/>
                <a:cs typeface="Aparajita" pitchFamily="34" charset="0"/>
              </a:rPr>
              <a:t>trandolapril</a:t>
            </a:r>
            <a:r>
              <a:rPr lang="en-IN" dirty="0">
                <a:latin typeface="Aparajita" pitchFamily="34" charset="0"/>
                <a:cs typeface="Aparajita" pitchFamily="34" charset="0"/>
              </a:rPr>
              <a:t> (876 patients) or placebo (873 patients). The duration of follow-up was 24 to 50 months.</a:t>
            </a:r>
          </a:p>
          <a:p>
            <a:pPr>
              <a:buNone/>
            </a:pPr>
            <a:endParaRPr lang="en-IN" dirty="0">
              <a:latin typeface="Aparajita" pitchFamily="34" charset="0"/>
              <a:cs typeface="Aparajita" pitchFamily="34"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28604"/>
            <a:ext cx="3228972" cy="6429396"/>
          </a:xfrm>
        </p:spPr>
        <p:txBody>
          <a:bodyPr/>
          <a:lstStyle/>
          <a:p>
            <a:br>
              <a:rPr lang="en-IN" sz="2800" dirty="0">
                <a:solidFill>
                  <a:srgbClr val="FFC000"/>
                </a:solidFill>
                <a:latin typeface="Aparajita" pitchFamily="34" charset="0"/>
                <a:cs typeface="Aparajita" pitchFamily="34" charset="0"/>
              </a:rPr>
            </a:br>
            <a:r>
              <a:rPr lang="en-IN" sz="2800" dirty="0">
                <a:solidFill>
                  <a:srgbClr val="FFC000"/>
                </a:solidFill>
                <a:latin typeface="Aparajita" pitchFamily="34" charset="0"/>
                <a:cs typeface="Aparajita" pitchFamily="34" charset="0"/>
              </a:rPr>
              <a:t>             </a:t>
            </a:r>
            <a:r>
              <a:rPr lang="en-IN" sz="2800" dirty="0">
                <a:solidFill>
                  <a:schemeClr val="accent1"/>
                </a:solidFill>
                <a:latin typeface="Aparajita" pitchFamily="34" charset="0"/>
                <a:cs typeface="Aparajita" pitchFamily="34" charset="0"/>
              </a:rPr>
              <a:t>Conclusion:</a:t>
            </a:r>
            <a:br>
              <a:rPr lang="en-IN" sz="2800" dirty="0">
                <a:solidFill>
                  <a:srgbClr val="FFC000"/>
                </a:solidFill>
                <a:latin typeface="Aparajita" pitchFamily="34" charset="0"/>
                <a:cs typeface="Aparajita" pitchFamily="34" charset="0"/>
              </a:rPr>
            </a:br>
            <a:r>
              <a:rPr lang="en-IN" sz="2800" dirty="0">
                <a:solidFill>
                  <a:schemeClr val="tx1"/>
                </a:solidFill>
                <a:latin typeface="Aparajita" pitchFamily="34" charset="0"/>
                <a:cs typeface="Aparajita" pitchFamily="34" charset="0"/>
              </a:rPr>
              <a:t>Long-term treatment with </a:t>
            </a:r>
            <a:r>
              <a:rPr lang="en-IN" sz="2800" dirty="0" err="1">
                <a:solidFill>
                  <a:schemeClr val="tx1"/>
                </a:solidFill>
                <a:latin typeface="Aparajita" pitchFamily="34" charset="0"/>
                <a:cs typeface="Aparajita" pitchFamily="34" charset="0"/>
              </a:rPr>
              <a:t>trandolapril</a:t>
            </a:r>
            <a:r>
              <a:rPr lang="en-IN" sz="2800" dirty="0">
                <a:solidFill>
                  <a:schemeClr val="tx1"/>
                </a:solidFill>
                <a:latin typeface="Aparajita" pitchFamily="34" charset="0"/>
                <a:cs typeface="Aparajita" pitchFamily="34" charset="0"/>
              </a:rPr>
              <a:t>  in patients with reduced  LV function soon after MI  significantly reduced the risk of overall mortality, mortality from cardiovascular causes, sudden death, and the development of severe heart failure.</a:t>
            </a:r>
          </a:p>
        </p:txBody>
      </p:sp>
      <p:pic>
        <p:nvPicPr>
          <p:cNvPr id="6146" name="Picture 2"/>
          <p:cNvPicPr>
            <a:picLocks noGrp="1" noChangeAspect="1" noChangeArrowheads="1"/>
          </p:cNvPicPr>
          <p:nvPr>
            <p:ph idx="1"/>
          </p:nvPr>
        </p:nvPicPr>
        <p:blipFill>
          <a:blip r:embed="rId3"/>
          <a:stretch>
            <a:fillRect/>
          </a:stretch>
        </p:blipFill>
        <p:spPr bwMode="auto">
          <a:xfrm>
            <a:off x="4286248" y="714356"/>
            <a:ext cx="4572032" cy="5786478"/>
          </a:xfrm>
          <a:prstGeom prst="rect">
            <a:avLst/>
          </a:prstGeom>
          <a:noFill/>
          <a:ln w="9525">
            <a:noFill/>
            <a:miter lim="800000"/>
            <a:headEnd/>
            <a:tailEnd/>
          </a:ln>
          <a:effectLst/>
        </p:spPr>
      </p:pic>
      <p:pic>
        <p:nvPicPr>
          <p:cNvPr id="1026" name="Picture 2"/>
          <p:cNvPicPr>
            <a:picLocks noChangeAspect="1" noChangeArrowheads="1"/>
          </p:cNvPicPr>
          <p:nvPr/>
        </p:nvPicPr>
        <p:blipFill>
          <a:blip r:embed="rId4"/>
          <a:srcRect/>
          <a:stretch>
            <a:fillRect/>
          </a:stretch>
        </p:blipFill>
        <p:spPr bwMode="auto">
          <a:xfrm>
            <a:off x="4786314" y="0"/>
            <a:ext cx="4143372" cy="483393"/>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685800" y="381000"/>
            <a:ext cx="7772400" cy="1143000"/>
          </a:xfrm>
          <a:noFill/>
          <a:ln/>
        </p:spPr>
        <p:txBody>
          <a:bodyPr/>
          <a:lstStyle/>
          <a:p>
            <a:pPr eaLnBrk="0" hangingPunct="0"/>
            <a:r>
              <a:rPr lang="en-US" dirty="0"/>
              <a:t>          </a:t>
            </a:r>
            <a:r>
              <a:rPr lang="en-US" dirty="0">
                <a:solidFill>
                  <a:schemeClr val="accent1"/>
                </a:solidFill>
                <a:latin typeface="Aparajita" pitchFamily="34" charset="0"/>
                <a:cs typeface="Aparajita" pitchFamily="34" charset="0"/>
              </a:rPr>
              <a:t>AIRE study</a:t>
            </a:r>
          </a:p>
        </p:txBody>
      </p:sp>
      <p:sp>
        <p:nvSpPr>
          <p:cNvPr id="6147" name="Rectangle 3"/>
          <p:cNvSpPr>
            <a:spLocks noGrp="1" noChangeArrowheads="1"/>
          </p:cNvSpPr>
          <p:nvPr>
            <p:ph idx="1"/>
          </p:nvPr>
        </p:nvSpPr>
        <p:spPr>
          <a:xfrm>
            <a:off x="609600" y="1524000"/>
            <a:ext cx="7772400" cy="4114800"/>
          </a:xfrm>
          <a:noFill/>
          <a:ln/>
        </p:spPr>
        <p:txBody>
          <a:bodyPr>
            <a:noAutofit/>
          </a:bodyPr>
          <a:lstStyle/>
          <a:p>
            <a:pPr eaLnBrk="0" hangingPunct="0">
              <a:buNone/>
            </a:pPr>
            <a:r>
              <a:rPr lang="en-IN" sz="2400" dirty="0">
                <a:latin typeface="Algerian" pitchFamily="82" charset="0"/>
              </a:rPr>
              <a:t>    acute  infarction  </a:t>
            </a:r>
            <a:r>
              <a:rPr lang="en-IN" sz="2400" dirty="0" err="1">
                <a:latin typeface="Algerian" pitchFamily="82" charset="0"/>
              </a:rPr>
              <a:t>ramipril</a:t>
            </a:r>
            <a:r>
              <a:rPr lang="en-IN" sz="2400" dirty="0">
                <a:latin typeface="Algerian" pitchFamily="82" charset="0"/>
              </a:rPr>
              <a:t>  efficacy  study</a:t>
            </a:r>
          </a:p>
          <a:p>
            <a:pPr eaLnBrk="0" hangingPunct="0">
              <a:buNone/>
            </a:pPr>
            <a:endParaRPr lang="en-US" sz="2800" dirty="0">
              <a:latin typeface="Aparajita" pitchFamily="34" charset="0"/>
              <a:cs typeface="Aparajita" pitchFamily="34" charset="0"/>
            </a:endParaRPr>
          </a:p>
          <a:p>
            <a:pPr eaLnBrk="0" hangingPunct="0"/>
            <a:endParaRPr lang="en-US" sz="2800" dirty="0">
              <a:latin typeface="Aparajita" pitchFamily="34" charset="0"/>
              <a:cs typeface="Aparajita" pitchFamily="34" charset="0"/>
            </a:endParaRPr>
          </a:p>
          <a:p>
            <a:pPr eaLnBrk="0" hangingPunct="0"/>
            <a:r>
              <a:rPr lang="en-US" sz="2800" dirty="0">
                <a:latin typeface="Aparajita" pitchFamily="34" charset="0"/>
                <a:cs typeface="Aparajita" pitchFamily="34" charset="0"/>
              </a:rPr>
              <a:t>AIRE Study demonstrated efficacy of </a:t>
            </a:r>
            <a:r>
              <a:rPr lang="en-US" sz="2800" dirty="0" err="1">
                <a:solidFill>
                  <a:schemeClr val="tx2"/>
                </a:solidFill>
                <a:latin typeface="Aparajita" pitchFamily="34" charset="0"/>
                <a:cs typeface="Aparajita" pitchFamily="34" charset="0"/>
              </a:rPr>
              <a:t>ramipril</a:t>
            </a:r>
            <a:r>
              <a:rPr lang="en-US" sz="2800" dirty="0">
                <a:latin typeface="Aparajita" pitchFamily="34" charset="0"/>
                <a:cs typeface="Aparajita" pitchFamily="34" charset="0"/>
              </a:rPr>
              <a:t> on mortality and morbidity in CHF post-MI NYHA class I-III patients</a:t>
            </a:r>
          </a:p>
          <a:p>
            <a:pPr eaLnBrk="0" hangingPunct="0"/>
            <a:r>
              <a:rPr lang="en-US" sz="2800" dirty="0">
                <a:latin typeface="Aparajita" pitchFamily="34" charset="0"/>
                <a:cs typeface="Aparajita" pitchFamily="34" charset="0"/>
              </a:rPr>
              <a:t>2006 patients enrolled in a double-</a:t>
            </a:r>
            <a:r>
              <a:rPr lang="en-US" sz="2800" dirty="0" err="1">
                <a:latin typeface="Aparajita" pitchFamily="34" charset="0"/>
                <a:cs typeface="Aparajita" pitchFamily="34" charset="0"/>
              </a:rPr>
              <a:t>blind,randomized</a:t>
            </a:r>
            <a:r>
              <a:rPr lang="en-US" sz="2800" dirty="0">
                <a:latin typeface="Aparajita" pitchFamily="34" charset="0"/>
                <a:cs typeface="Aparajita" pitchFamily="34" charset="0"/>
              </a:rPr>
              <a:t>, placebo-controlled study, followed up for </a:t>
            </a:r>
            <a:r>
              <a:rPr lang="en-US" sz="2800" dirty="0">
                <a:solidFill>
                  <a:schemeClr val="accent1"/>
                </a:solidFill>
                <a:latin typeface="Aparajita" pitchFamily="34" charset="0"/>
                <a:cs typeface="Aparajita" pitchFamily="34" charset="0"/>
              </a:rPr>
              <a:t>15 months</a:t>
            </a:r>
            <a:r>
              <a:rPr lang="en-US" sz="2800" dirty="0">
                <a:solidFill>
                  <a:srgbClr val="FFC000"/>
                </a:solidFill>
                <a:latin typeface="Aparajita" pitchFamily="34" charset="0"/>
                <a:cs typeface="Aparajita" pitchFamily="34" charset="0"/>
              </a:rPr>
              <a:t>.</a:t>
            </a:r>
          </a:p>
          <a:p>
            <a:pPr>
              <a:buNone/>
            </a:pPr>
            <a:endParaRPr lang="en-US" sz="2800" dirty="0">
              <a:latin typeface="Aparajita" pitchFamily="34" charset="0"/>
              <a:cs typeface="Aparajita" pitchFamily="34" charset="0"/>
            </a:endParaRPr>
          </a:p>
        </p:txBody>
      </p:sp>
      <p:sp>
        <p:nvSpPr>
          <p:cNvPr id="5" name="Date Placeholder 3"/>
          <p:cNvSpPr>
            <a:spLocks noGrp="1"/>
          </p:cNvSpPr>
          <p:nvPr>
            <p:ph type="dt" sz="half" idx="10"/>
          </p:nvPr>
        </p:nvSpPr>
        <p:spPr>
          <a:xfrm>
            <a:off x="5500694" y="6492875"/>
            <a:ext cx="2133600" cy="365125"/>
          </a:xfrm>
        </p:spPr>
        <p:txBody>
          <a:bodyPr/>
          <a:lstStyle/>
          <a:p>
            <a:endParaRPr lang="en-US" dirty="0"/>
          </a:p>
        </p:txBody>
      </p:sp>
      <p:sp>
        <p:nvSpPr>
          <p:cNvPr id="6" name="Footer Placeholder 4"/>
          <p:cNvSpPr>
            <a:spLocks noGrp="1"/>
          </p:cNvSpPr>
          <p:nvPr>
            <p:ph type="ftr" sz="quarter" idx="11"/>
          </p:nvPr>
        </p:nvSpPr>
        <p:spPr/>
        <p:txBody>
          <a:bodyPr/>
          <a:lstStyle/>
          <a:p>
            <a:endParaRPr lang="en-US" dirty="0"/>
          </a:p>
        </p:txBody>
      </p:sp>
      <p:sp>
        <p:nvSpPr>
          <p:cNvPr id="7" name="Slide Number Placeholder 5"/>
          <p:cNvSpPr>
            <a:spLocks noGrp="1"/>
          </p:cNvSpPr>
          <p:nvPr>
            <p:ph type="sldNum" sz="quarter" idx="12"/>
          </p:nvPr>
        </p:nvSpPr>
        <p:spPr/>
        <p:txBody>
          <a:bodyPr/>
          <a:lstStyle/>
          <a:p>
            <a:fld id="{CA4B9733-EC9F-4D85-B799-343ECDF9A8F3}" type="slidenum">
              <a:rPr lang="en-US"/>
              <a:pPr/>
              <a:t>38</a:t>
            </a:fld>
            <a:endParaRPr 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a:bodyPr>
          <a:lstStyle/>
          <a:p>
            <a:r>
              <a:rPr lang="en-US" dirty="0">
                <a:latin typeface="Aparajita" pitchFamily="34" charset="0"/>
                <a:cs typeface="Aparajita" pitchFamily="34" charset="0"/>
              </a:rPr>
              <a:t>Significant reduction in all cause mortality in </a:t>
            </a:r>
            <a:r>
              <a:rPr lang="en-US" dirty="0" err="1">
                <a:latin typeface="Aparajita" pitchFamily="34" charset="0"/>
                <a:cs typeface="Aparajita" pitchFamily="34" charset="0"/>
              </a:rPr>
              <a:t>ramipril</a:t>
            </a:r>
            <a:r>
              <a:rPr lang="en-US" dirty="0">
                <a:latin typeface="Aparajita" pitchFamily="34" charset="0"/>
                <a:cs typeface="Aparajita" pitchFamily="34" charset="0"/>
              </a:rPr>
              <a:t> group compared to placebo (17 </a:t>
            </a:r>
            <a:r>
              <a:rPr lang="en-US" dirty="0" err="1">
                <a:latin typeface="Aparajita" pitchFamily="34" charset="0"/>
                <a:cs typeface="Aparajita" pitchFamily="34" charset="0"/>
              </a:rPr>
              <a:t>vs</a:t>
            </a:r>
            <a:r>
              <a:rPr lang="en-US" dirty="0">
                <a:latin typeface="Aparajita" pitchFamily="34" charset="0"/>
                <a:cs typeface="Aparajita" pitchFamily="34" charset="0"/>
              </a:rPr>
              <a:t> 23%, relative risk reduction 23%, p=0.002)</a:t>
            </a:r>
          </a:p>
          <a:p>
            <a:r>
              <a:rPr lang="en-US" dirty="0">
                <a:latin typeface="Aparajita" pitchFamily="34" charset="0"/>
                <a:cs typeface="Aparajita" pitchFamily="34" charset="0"/>
              </a:rPr>
              <a:t>Reduction in mortality apparent as early as 30 days and consistent across a wide range of subgroups.</a:t>
            </a:r>
          </a:p>
          <a:p>
            <a:r>
              <a:rPr lang="en-US" dirty="0">
                <a:latin typeface="Aparajita" pitchFamily="34" charset="0"/>
                <a:cs typeface="Aparajita" pitchFamily="34" charset="0"/>
              </a:rPr>
              <a:t>Fewer patients in </a:t>
            </a:r>
            <a:r>
              <a:rPr lang="en-US" dirty="0" err="1">
                <a:latin typeface="Aparajita" pitchFamily="34" charset="0"/>
                <a:cs typeface="Aparajita" pitchFamily="34" charset="0"/>
              </a:rPr>
              <a:t>ramipril</a:t>
            </a:r>
            <a:r>
              <a:rPr lang="en-US" dirty="0">
                <a:latin typeface="Aparajita" pitchFamily="34" charset="0"/>
                <a:cs typeface="Aparajita" pitchFamily="34" charset="0"/>
              </a:rPr>
              <a:t> group developed severe/resistant HF</a:t>
            </a:r>
          </a:p>
          <a:p>
            <a:r>
              <a:rPr lang="en-US" dirty="0">
                <a:latin typeface="Aparajita" pitchFamily="34" charset="0"/>
                <a:cs typeface="Aparajita" pitchFamily="34" charset="0"/>
              </a:rPr>
              <a:t>No significant reduction in re-infarction or stroke  </a:t>
            </a:r>
            <a:endParaRPr lang="en-IN" dirty="0">
              <a:latin typeface="Aparajita" pitchFamily="34" charset="0"/>
              <a:cs typeface="Aparajita"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8229600" cy="914400"/>
          </a:xfrm>
        </p:spPr>
        <p:txBody>
          <a:bodyPr/>
          <a:lstStyle/>
          <a:p>
            <a:r>
              <a:rPr lang="en-US" dirty="0"/>
              <a:t>  </a:t>
            </a:r>
            <a:r>
              <a:rPr lang="en-US" dirty="0" err="1"/>
              <a:t>Pathophysiology</a:t>
            </a:r>
            <a:r>
              <a:rPr lang="en-US" dirty="0"/>
              <a:t> of RAAS </a:t>
            </a:r>
          </a:p>
        </p:txBody>
      </p:sp>
      <p:pic>
        <p:nvPicPr>
          <p:cNvPr id="2050" name="Picture 2"/>
          <p:cNvPicPr>
            <a:picLocks noGrp="1" noChangeAspect="1" noChangeArrowheads="1"/>
          </p:cNvPicPr>
          <p:nvPr>
            <p:ph idx="1"/>
          </p:nvPr>
        </p:nvPicPr>
        <p:blipFill>
          <a:blip r:embed="rId2"/>
          <a:srcRect l="8031" t="13201" r="11935" b="8680"/>
          <a:stretch>
            <a:fillRect/>
          </a:stretch>
        </p:blipFill>
        <p:spPr bwMode="auto">
          <a:xfrm>
            <a:off x="0" y="1357298"/>
            <a:ext cx="9144000" cy="5500702"/>
          </a:xfrm>
          <a:prstGeom prst="rect">
            <a:avLst/>
          </a:prstGeom>
          <a:noFill/>
          <a:ln w="9525">
            <a:noFill/>
            <a:miter lim="800000"/>
            <a:headEnd/>
            <a:tailEnd/>
          </a:ln>
          <a:effec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685800" y="381000"/>
            <a:ext cx="7772400" cy="2476496"/>
          </a:xfrm>
          <a:noFill/>
          <a:ln/>
        </p:spPr>
        <p:txBody>
          <a:bodyPr/>
          <a:lstStyle/>
          <a:p>
            <a:pPr eaLnBrk="0" hangingPunct="0"/>
            <a:r>
              <a:rPr lang="en-US" dirty="0"/>
              <a:t>              </a:t>
            </a:r>
          </a:p>
        </p:txBody>
      </p:sp>
      <p:sp>
        <p:nvSpPr>
          <p:cNvPr id="8195" name="Rectangle 3"/>
          <p:cNvSpPr>
            <a:spLocks noGrp="1" noChangeArrowheads="1"/>
          </p:cNvSpPr>
          <p:nvPr>
            <p:ph idx="1"/>
          </p:nvPr>
        </p:nvSpPr>
        <p:spPr>
          <a:xfrm>
            <a:off x="609600" y="2643182"/>
            <a:ext cx="7772400" cy="2995618"/>
          </a:xfrm>
          <a:noFill/>
          <a:ln/>
        </p:spPr>
        <p:txBody>
          <a:bodyPr>
            <a:normAutofit lnSpcReduction="10000"/>
          </a:bodyPr>
          <a:lstStyle/>
          <a:p>
            <a:pPr eaLnBrk="0" hangingPunct="0">
              <a:buFontTx/>
              <a:buNone/>
            </a:pPr>
            <a:endParaRPr lang="en-US" sz="2800" dirty="0"/>
          </a:p>
          <a:p>
            <a:pPr eaLnBrk="0" hangingPunct="0"/>
            <a:r>
              <a:rPr lang="en-US" sz="3200" dirty="0">
                <a:latin typeface="Aparajita" pitchFamily="34" charset="0"/>
                <a:cs typeface="Aparajita" pitchFamily="34" charset="0"/>
              </a:rPr>
              <a:t>Evaluated the duration of long-term survival benefit of </a:t>
            </a:r>
            <a:r>
              <a:rPr lang="en-US" sz="3200" dirty="0" err="1">
                <a:latin typeface="Aparajita" pitchFamily="34" charset="0"/>
                <a:cs typeface="Aparajita" pitchFamily="34" charset="0"/>
              </a:rPr>
              <a:t>ramipril</a:t>
            </a:r>
            <a:r>
              <a:rPr lang="en-US" sz="3200" dirty="0">
                <a:latin typeface="Aparajita" pitchFamily="34" charset="0"/>
                <a:cs typeface="Aparajita" pitchFamily="34" charset="0"/>
              </a:rPr>
              <a:t> for CHF post-MI</a:t>
            </a:r>
          </a:p>
          <a:p>
            <a:pPr eaLnBrk="0" hangingPunct="0"/>
            <a:r>
              <a:rPr lang="en-US" sz="3200" dirty="0">
                <a:latin typeface="Aparajita" pitchFamily="34" charset="0"/>
                <a:cs typeface="Aparajita" pitchFamily="34" charset="0"/>
              </a:rPr>
              <a:t>The </a:t>
            </a:r>
            <a:r>
              <a:rPr lang="en-US" sz="3200" dirty="0">
                <a:solidFill>
                  <a:schemeClr val="tx2"/>
                </a:solidFill>
                <a:latin typeface="Aparajita" pitchFamily="34" charset="0"/>
                <a:cs typeface="Aparajita" pitchFamily="34" charset="0"/>
              </a:rPr>
              <a:t>longest</a:t>
            </a:r>
            <a:r>
              <a:rPr lang="en-US" sz="3200" dirty="0">
                <a:latin typeface="Aparajita" pitchFamily="34" charset="0"/>
                <a:cs typeface="Aparajita" pitchFamily="34" charset="0"/>
              </a:rPr>
              <a:t> ACE inhibitor patient follow-up trial - the </a:t>
            </a:r>
            <a:r>
              <a:rPr lang="en-US" sz="3200" dirty="0">
                <a:solidFill>
                  <a:schemeClr val="tx2"/>
                </a:solidFill>
                <a:latin typeface="Aparajita" pitchFamily="34" charset="0"/>
                <a:cs typeface="Aparajita" pitchFamily="34" charset="0"/>
              </a:rPr>
              <a:t>first and only</a:t>
            </a:r>
            <a:r>
              <a:rPr lang="en-US" sz="3200" dirty="0">
                <a:latin typeface="Aparajita" pitchFamily="34" charset="0"/>
                <a:cs typeface="Aparajita" pitchFamily="34" charset="0"/>
              </a:rPr>
              <a:t> ACE inhibitor study with proven 5-year results</a:t>
            </a:r>
          </a:p>
          <a:p>
            <a:pPr eaLnBrk="0" hangingPunct="0">
              <a:buNone/>
            </a:pPr>
            <a:endParaRPr lang="en-US" sz="2800" dirty="0"/>
          </a:p>
        </p:txBody>
      </p:sp>
      <p:sp>
        <p:nvSpPr>
          <p:cNvPr id="5" name="Date Placeholder 3"/>
          <p:cNvSpPr>
            <a:spLocks noGrp="1"/>
          </p:cNvSpPr>
          <p:nvPr>
            <p:ph type="dt" sz="half" idx="10"/>
          </p:nvPr>
        </p:nvSpPr>
        <p:spPr/>
        <p:txBody>
          <a:bodyPr/>
          <a:lstStyle/>
          <a:p>
            <a:endParaRPr lang="en-US" dirty="0"/>
          </a:p>
        </p:txBody>
      </p:sp>
      <p:sp>
        <p:nvSpPr>
          <p:cNvPr id="6" name="Footer Placeholder 4"/>
          <p:cNvSpPr>
            <a:spLocks noGrp="1"/>
          </p:cNvSpPr>
          <p:nvPr>
            <p:ph type="ftr" sz="quarter" idx="11"/>
          </p:nvPr>
        </p:nvSpPr>
        <p:spPr/>
        <p:txBody>
          <a:bodyPr/>
          <a:lstStyle/>
          <a:p>
            <a:endParaRPr lang="en-US" dirty="0"/>
          </a:p>
        </p:txBody>
      </p:sp>
      <p:sp>
        <p:nvSpPr>
          <p:cNvPr id="7" name="Slide Number Placeholder 5"/>
          <p:cNvSpPr>
            <a:spLocks noGrp="1"/>
          </p:cNvSpPr>
          <p:nvPr>
            <p:ph type="sldNum" sz="quarter" idx="12"/>
          </p:nvPr>
        </p:nvSpPr>
        <p:spPr/>
        <p:txBody>
          <a:bodyPr/>
          <a:lstStyle/>
          <a:p>
            <a:fld id="{FCE5CD8F-2CCC-4053-8D08-D10C074AFEC8}" type="slidenum">
              <a:rPr lang="en-US"/>
              <a:pPr/>
              <a:t>40</a:t>
            </a:fld>
            <a:endParaRPr lang="en-US"/>
          </a:p>
        </p:txBody>
      </p:sp>
      <p:pic>
        <p:nvPicPr>
          <p:cNvPr id="2" name="Picture 2"/>
          <p:cNvPicPr>
            <a:picLocks noChangeAspect="1" noChangeArrowheads="1"/>
          </p:cNvPicPr>
          <p:nvPr/>
        </p:nvPicPr>
        <p:blipFill>
          <a:blip r:embed="rId3"/>
          <a:srcRect/>
          <a:stretch>
            <a:fillRect/>
          </a:stretch>
        </p:blipFill>
        <p:spPr bwMode="auto">
          <a:xfrm>
            <a:off x="12905" y="0"/>
            <a:ext cx="9131096" cy="2143116"/>
          </a:xfrm>
          <a:prstGeom prst="rect">
            <a:avLst/>
          </a:prstGeom>
          <a:noFill/>
          <a:ln w="9525">
            <a:noFill/>
            <a:miter lim="800000"/>
            <a:headEnd/>
            <a:tailEnd/>
          </a:ln>
          <a:effec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685800" y="381000"/>
            <a:ext cx="7772400" cy="1143000"/>
          </a:xfrm>
          <a:noFill/>
          <a:ln/>
        </p:spPr>
        <p:txBody>
          <a:bodyPr/>
          <a:lstStyle/>
          <a:p>
            <a:pPr eaLnBrk="0" hangingPunct="0"/>
            <a:endParaRPr lang="en-US" dirty="0"/>
          </a:p>
        </p:txBody>
      </p:sp>
      <p:sp>
        <p:nvSpPr>
          <p:cNvPr id="10243" name="Rectangle 3"/>
          <p:cNvSpPr>
            <a:spLocks noGrp="1" noChangeArrowheads="1"/>
          </p:cNvSpPr>
          <p:nvPr>
            <p:ph idx="1"/>
          </p:nvPr>
        </p:nvSpPr>
        <p:spPr>
          <a:xfrm>
            <a:off x="609600" y="1524000"/>
            <a:ext cx="7772400" cy="4114800"/>
          </a:xfrm>
          <a:noFill/>
          <a:ln/>
        </p:spPr>
        <p:txBody>
          <a:bodyPr>
            <a:normAutofit/>
          </a:bodyPr>
          <a:lstStyle/>
          <a:p>
            <a:pPr eaLnBrk="0" hangingPunct="0">
              <a:buFontTx/>
              <a:buNone/>
            </a:pPr>
            <a:r>
              <a:rPr lang="en-US" sz="2800" dirty="0"/>
              <a:t>	</a:t>
            </a:r>
          </a:p>
          <a:p>
            <a:pPr eaLnBrk="0" hangingPunct="0">
              <a:buFontTx/>
              <a:buNone/>
            </a:pPr>
            <a:r>
              <a:rPr lang="en-US" sz="2800" dirty="0"/>
              <a:t>	</a:t>
            </a:r>
            <a:r>
              <a:rPr lang="en-US" sz="2800" dirty="0">
                <a:latin typeface="Aparajita" pitchFamily="34" charset="0"/>
                <a:cs typeface="Aparajita" pitchFamily="34" charset="0"/>
              </a:rPr>
              <a:t>After 5 years, patients previously randomized to placebo had a 38.9% mortality rate compared with 27.5% for those previously randomized to </a:t>
            </a:r>
            <a:r>
              <a:rPr lang="en-US" sz="2800" dirty="0" err="1">
                <a:latin typeface="Aparajita" pitchFamily="34" charset="0"/>
                <a:cs typeface="Aparajita" pitchFamily="34" charset="0"/>
              </a:rPr>
              <a:t>ramipril</a:t>
            </a:r>
            <a:r>
              <a:rPr lang="en-US" sz="2800" dirty="0">
                <a:latin typeface="Aparajita" pitchFamily="34" charset="0"/>
                <a:cs typeface="Aparajita" pitchFamily="34" charset="0"/>
              </a:rPr>
              <a:t>.</a:t>
            </a:r>
          </a:p>
          <a:p>
            <a:pPr eaLnBrk="0" hangingPunct="0">
              <a:buFontTx/>
              <a:buNone/>
            </a:pPr>
            <a:r>
              <a:rPr lang="en-US" sz="2800" dirty="0">
                <a:latin typeface="Aparajita" pitchFamily="34" charset="0"/>
                <a:cs typeface="Aparajita" pitchFamily="34" charset="0"/>
              </a:rPr>
              <a:t>		</a:t>
            </a:r>
            <a:r>
              <a:rPr lang="en-US" sz="2800" dirty="0">
                <a:solidFill>
                  <a:schemeClr val="accent1"/>
                </a:solidFill>
                <a:latin typeface="Aparajita" pitchFamily="34" charset="0"/>
                <a:cs typeface="Aparajita" pitchFamily="34" charset="0"/>
              </a:rPr>
              <a:t>     </a:t>
            </a:r>
            <a:r>
              <a:rPr lang="en-US" dirty="0">
                <a:solidFill>
                  <a:schemeClr val="accent1"/>
                </a:solidFill>
                <a:latin typeface="Aparajita" pitchFamily="34" charset="0"/>
                <a:cs typeface="Aparajita" pitchFamily="34" charset="0"/>
              </a:rPr>
              <a:t>-- 36% reduction in mortality rate –</a:t>
            </a:r>
          </a:p>
          <a:p>
            <a:pPr eaLnBrk="0" hangingPunct="0">
              <a:buNone/>
            </a:pPr>
            <a:r>
              <a:rPr lang="en-US" sz="3200" dirty="0">
                <a:latin typeface="Aparajita" pitchFamily="34" charset="0"/>
                <a:cs typeface="Aparajita" pitchFamily="34" charset="0"/>
              </a:rPr>
              <a:t>AIREX researchers recommended that ACE inhibitor therapy be continued indefinitely for patients post-MI</a:t>
            </a:r>
          </a:p>
          <a:p>
            <a:pPr eaLnBrk="0" hangingPunct="0">
              <a:buFontTx/>
              <a:buNone/>
            </a:pPr>
            <a:endParaRPr lang="en-US" dirty="0">
              <a:solidFill>
                <a:schemeClr val="tx2"/>
              </a:solidFill>
            </a:endParaRPr>
          </a:p>
        </p:txBody>
      </p:sp>
      <p:sp>
        <p:nvSpPr>
          <p:cNvPr id="5" name="Date Placeholder 3"/>
          <p:cNvSpPr>
            <a:spLocks noGrp="1"/>
          </p:cNvSpPr>
          <p:nvPr>
            <p:ph type="dt" sz="half" idx="10"/>
          </p:nvPr>
        </p:nvSpPr>
        <p:spPr/>
        <p:txBody>
          <a:bodyPr/>
          <a:lstStyle/>
          <a:p>
            <a:r>
              <a:rPr lang="en-US"/>
              <a:t>10/97</a:t>
            </a:r>
          </a:p>
        </p:txBody>
      </p:sp>
      <p:sp>
        <p:nvSpPr>
          <p:cNvPr id="6" name="Footer Placeholder 4"/>
          <p:cNvSpPr>
            <a:spLocks noGrp="1"/>
          </p:cNvSpPr>
          <p:nvPr>
            <p:ph type="ftr" sz="quarter" idx="11"/>
          </p:nvPr>
        </p:nvSpPr>
        <p:spPr/>
        <p:txBody>
          <a:bodyPr/>
          <a:lstStyle/>
          <a:p>
            <a:r>
              <a:rPr lang="en-US"/>
              <a:t>medslides.com</a:t>
            </a:r>
          </a:p>
        </p:txBody>
      </p:sp>
      <p:sp>
        <p:nvSpPr>
          <p:cNvPr id="7" name="Slide Number Placeholder 5"/>
          <p:cNvSpPr>
            <a:spLocks noGrp="1"/>
          </p:cNvSpPr>
          <p:nvPr>
            <p:ph type="sldNum" sz="quarter" idx="12"/>
          </p:nvPr>
        </p:nvSpPr>
        <p:spPr/>
        <p:txBody>
          <a:bodyPr/>
          <a:lstStyle/>
          <a:p>
            <a:fld id="{8B0AF368-CB2B-40AA-AB52-2C77A7393861}" type="slidenum">
              <a:rPr lang="en-US"/>
              <a:pPr/>
              <a:t>41</a:t>
            </a:fld>
            <a:endParaRPr lang="en-U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7170" name="Picture 2"/>
          <p:cNvPicPr>
            <a:picLocks noGrp="1" noChangeAspect="1" noChangeArrowheads="1"/>
          </p:cNvPicPr>
          <p:nvPr>
            <p:ph idx="1"/>
          </p:nvPr>
        </p:nvPicPr>
        <p:blipFill>
          <a:blip r:embed="rId2"/>
          <a:stretch>
            <a:fillRect/>
          </a:stretch>
        </p:blipFill>
        <p:spPr bwMode="auto">
          <a:xfrm>
            <a:off x="681754" y="1935163"/>
            <a:ext cx="7780492" cy="4389437"/>
          </a:xfrm>
          <a:prstGeom prst="rect">
            <a:avLst/>
          </a:prstGeom>
          <a:noFill/>
          <a:ln w="9525">
            <a:noFill/>
            <a:miter lim="800000"/>
            <a:headEnd/>
            <a:tailEnd/>
          </a:ln>
          <a:effectLst/>
        </p:spPr>
      </p:pic>
      <p:sp>
        <p:nvSpPr>
          <p:cNvPr id="5" name="Rounded Rectangle 4"/>
          <p:cNvSpPr/>
          <p:nvPr/>
        </p:nvSpPr>
        <p:spPr>
          <a:xfrm>
            <a:off x="857224" y="2214554"/>
            <a:ext cx="7786742" cy="212884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800" dirty="0">
                <a:solidFill>
                  <a:schemeClr val="bg1"/>
                </a:solidFill>
                <a:latin typeface="Aparajita" pitchFamily="34" charset="0"/>
                <a:cs typeface="Aparajita" pitchFamily="34" charset="0"/>
              </a:rPr>
              <a:t>An overview of these trials showed that mortality was significantly reduced from 26.5% to 22.1% (p = 0.00001) in patients receiving ACE inhibitors. In absolute terms this corresponds to 44 lives saved per 1000.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a:xfrm>
            <a:off x="357158" y="428604"/>
            <a:ext cx="8786842" cy="5926956"/>
          </a:xfrm>
        </p:spPr>
        <p:txBody>
          <a:bodyPr>
            <a:normAutofit/>
          </a:bodyPr>
          <a:lstStyle/>
          <a:p>
            <a:pPr>
              <a:buNone/>
            </a:pPr>
            <a:r>
              <a:rPr lang="en-IN" dirty="0">
                <a:solidFill>
                  <a:srgbClr val="FFC000"/>
                </a:solidFill>
              </a:rPr>
              <a:t>    </a:t>
            </a:r>
            <a:r>
              <a:rPr lang="en-IN" dirty="0">
                <a:solidFill>
                  <a:schemeClr val="accent1"/>
                </a:solidFill>
              </a:rPr>
              <a:t>WHEN TO TREAT?</a:t>
            </a:r>
            <a:endParaRPr lang="en-IN" dirty="0">
              <a:solidFill>
                <a:schemeClr val="accent1"/>
              </a:solidFill>
              <a:latin typeface="Aparajita" pitchFamily="34" charset="0"/>
              <a:cs typeface="Aparajita" pitchFamily="34" charset="0"/>
            </a:endParaRPr>
          </a:p>
          <a:p>
            <a:r>
              <a:rPr lang="en-IN" dirty="0">
                <a:latin typeface="Aparajita" pitchFamily="34" charset="0"/>
                <a:cs typeface="Aparajita" pitchFamily="34" charset="0"/>
              </a:rPr>
              <a:t>There is no evidence of a time related benefit of ACE inhibitors. However, mechanistic studies have shown that early treatment reduces infarct expansion and ventricular enlargement</a:t>
            </a:r>
            <a:r>
              <a:rPr lang="en-IN" dirty="0"/>
              <a:t>.</a:t>
            </a:r>
          </a:p>
          <a:p>
            <a:pPr>
              <a:buNone/>
            </a:pPr>
            <a:r>
              <a:rPr lang="en-US" sz="3500" dirty="0">
                <a:solidFill>
                  <a:srgbClr val="FFC000"/>
                </a:solidFill>
              </a:rPr>
              <a:t>    </a:t>
            </a:r>
            <a:r>
              <a:rPr lang="en-IN" sz="3500" dirty="0">
                <a:solidFill>
                  <a:schemeClr val="accent1"/>
                </a:solidFill>
                <a:latin typeface="Aparajita" pitchFamily="34" charset="0"/>
                <a:cs typeface="Aparajita" pitchFamily="34" charset="0"/>
              </a:rPr>
              <a:t>WHO TO TREAT?</a:t>
            </a:r>
          </a:p>
          <a:p>
            <a:r>
              <a:rPr lang="en-IN" dirty="0">
                <a:latin typeface="Aparajita" pitchFamily="34" charset="0"/>
                <a:cs typeface="Aparajita" pitchFamily="34" charset="0"/>
              </a:rPr>
              <a:t>With the exception of elderly patients, predictors of an increased risk of death such as-                                      Prior MI,</a:t>
            </a:r>
          </a:p>
          <a:p>
            <a:pPr>
              <a:buNone/>
            </a:pPr>
            <a:r>
              <a:rPr lang="en-IN" dirty="0">
                <a:latin typeface="Aparajita" pitchFamily="34" charset="0"/>
                <a:cs typeface="Aparajita" pitchFamily="34" charset="0"/>
              </a:rPr>
              <a:t>                                                        diabetes, </a:t>
            </a:r>
          </a:p>
          <a:p>
            <a:pPr>
              <a:buNone/>
            </a:pPr>
            <a:r>
              <a:rPr lang="en-IN" dirty="0">
                <a:latin typeface="Aparajita" pitchFamily="34" charset="0"/>
                <a:cs typeface="Aparajita" pitchFamily="34" charset="0"/>
              </a:rPr>
              <a:t>                                                        anterior MI location,</a:t>
            </a:r>
          </a:p>
          <a:p>
            <a:pPr>
              <a:buNone/>
            </a:pPr>
            <a:r>
              <a:rPr lang="en-IN" dirty="0">
                <a:latin typeface="Aparajita" pitchFamily="34" charset="0"/>
                <a:cs typeface="Aparajita" pitchFamily="34" charset="0"/>
              </a:rPr>
              <a:t>                                                        elevated heart rate</a:t>
            </a:r>
          </a:p>
          <a:p>
            <a:pPr>
              <a:buNone/>
            </a:pPr>
            <a:r>
              <a:rPr lang="en-IN" dirty="0">
                <a:latin typeface="Aparajita" pitchFamily="34" charset="0"/>
                <a:cs typeface="Aparajita" pitchFamily="34" charset="0"/>
              </a:rPr>
              <a:t>                                                        </a:t>
            </a:r>
            <a:r>
              <a:rPr lang="en-IN" dirty="0" err="1">
                <a:latin typeface="Aparajita" pitchFamily="34" charset="0"/>
                <a:cs typeface="Aparajita" pitchFamily="34" charset="0"/>
              </a:rPr>
              <a:t>Killip</a:t>
            </a:r>
            <a:r>
              <a:rPr lang="en-IN" dirty="0">
                <a:latin typeface="Aparajita" pitchFamily="34" charset="0"/>
                <a:cs typeface="Aparajita" pitchFamily="34" charset="0"/>
              </a:rPr>
              <a:t> class &gt; 1</a:t>
            </a:r>
          </a:p>
          <a:p>
            <a:pPr>
              <a:buNone/>
            </a:pPr>
            <a:r>
              <a:rPr lang="en-IN" dirty="0">
                <a:latin typeface="Aparajita" pitchFamily="34" charset="0"/>
                <a:cs typeface="Aparajita" pitchFamily="34" charset="0"/>
              </a:rPr>
              <a:t>      were associated with greater benefits of ACE inhibitor treatment.</a:t>
            </a:r>
          </a:p>
          <a:p>
            <a:pPr>
              <a:buNone/>
            </a:pPr>
            <a:endParaRPr lang="en-IN" dirty="0"/>
          </a:p>
          <a:p>
            <a:pPr>
              <a:buNone/>
            </a:pPr>
            <a:endParaRPr lang="en-IN"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5786" y="357166"/>
            <a:ext cx="7772400" cy="1000132"/>
          </a:xfrm>
        </p:spPr>
        <p:txBody>
          <a:bodyPr/>
          <a:lstStyle/>
          <a:p>
            <a:r>
              <a:rPr lang="en-IN" dirty="0"/>
              <a:t>        </a:t>
            </a:r>
            <a:endParaRPr lang="en-IN" dirty="0">
              <a:solidFill>
                <a:srgbClr val="FFC000"/>
              </a:solidFill>
              <a:latin typeface="Aparajita" pitchFamily="34" charset="0"/>
              <a:cs typeface="Aparajita" pitchFamily="34" charset="0"/>
            </a:endParaRPr>
          </a:p>
        </p:txBody>
      </p:sp>
      <p:sp>
        <p:nvSpPr>
          <p:cNvPr id="3" name="Content Placeholder 2"/>
          <p:cNvSpPr>
            <a:spLocks noGrp="1"/>
          </p:cNvSpPr>
          <p:nvPr>
            <p:ph idx="1"/>
          </p:nvPr>
        </p:nvSpPr>
        <p:spPr>
          <a:xfrm>
            <a:off x="914400" y="285728"/>
            <a:ext cx="7772400" cy="5143536"/>
          </a:xfrm>
        </p:spPr>
        <p:txBody>
          <a:bodyPr>
            <a:normAutofit/>
          </a:bodyPr>
          <a:lstStyle/>
          <a:p>
            <a:pPr>
              <a:buNone/>
            </a:pPr>
            <a:endParaRPr lang="en-IN" dirty="0">
              <a:solidFill>
                <a:schemeClr val="accent1"/>
              </a:solidFill>
              <a:latin typeface="Aparajita" pitchFamily="34" charset="0"/>
              <a:cs typeface="Aparajita" pitchFamily="34" charset="0"/>
            </a:endParaRPr>
          </a:p>
          <a:p>
            <a:pPr>
              <a:buNone/>
            </a:pPr>
            <a:r>
              <a:rPr lang="en-IN" b="1" dirty="0">
                <a:solidFill>
                  <a:schemeClr val="accent1"/>
                </a:solidFill>
                <a:latin typeface="Aparajita" pitchFamily="34" charset="0"/>
                <a:cs typeface="Aparajita" pitchFamily="34" charset="0"/>
              </a:rPr>
              <a:t>                CLINICAL  RECOMMENDATIONS</a:t>
            </a:r>
          </a:p>
          <a:p>
            <a:endParaRPr lang="en-IN" dirty="0">
              <a:latin typeface="Aparajita" pitchFamily="34" charset="0"/>
              <a:cs typeface="Aparajita" pitchFamily="34" charset="0"/>
            </a:endParaRPr>
          </a:p>
          <a:p>
            <a:r>
              <a:rPr lang="en-IN" dirty="0">
                <a:latin typeface="Aparajita" pitchFamily="34" charset="0"/>
                <a:cs typeface="Aparajita" pitchFamily="34" charset="0"/>
              </a:rPr>
              <a:t>ACE inhibitors should be considered in every MI patient with a systolic blood pressure higher than 100 mm Hg, provided there is no clear contraindication, soon after the administration of other recommended treatments.</a:t>
            </a:r>
          </a:p>
          <a:p>
            <a:r>
              <a:rPr lang="en-IN" dirty="0">
                <a:latin typeface="Aparajita" pitchFamily="34" charset="0"/>
                <a:cs typeface="Aparajita" pitchFamily="34" charset="0"/>
              </a:rPr>
              <a:t>Elderly patients (over 75 years) are at increased risk of hypotension and there is no evidence in the overview of a survival advantage in this group.</a:t>
            </a:r>
          </a:p>
        </p:txBody>
      </p:sp>
      <p:pic>
        <p:nvPicPr>
          <p:cNvPr id="9218" name="Picture 2"/>
          <p:cNvPicPr>
            <a:picLocks noChangeAspect="1" noChangeArrowheads="1"/>
          </p:cNvPicPr>
          <p:nvPr/>
        </p:nvPicPr>
        <p:blipFill>
          <a:blip r:embed="rId2"/>
          <a:srcRect/>
          <a:stretch>
            <a:fillRect/>
          </a:stretch>
        </p:blipFill>
        <p:spPr bwMode="auto">
          <a:xfrm>
            <a:off x="357158" y="5615828"/>
            <a:ext cx="8786842" cy="1242172"/>
          </a:xfrm>
          <a:prstGeom prst="rect">
            <a:avLst/>
          </a:prstGeom>
          <a:noFill/>
          <a:ln w="9525">
            <a:noFill/>
            <a:miter lim="800000"/>
            <a:headEnd/>
            <a:tailEnd/>
          </a:ln>
          <a:effec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sp>
        <p:nvSpPr>
          <p:cNvPr id="3" name="Content Placeholder 2"/>
          <p:cNvSpPr>
            <a:spLocks noGrp="1"/>
          </p:cNvSpPr>
          <p:nvPr>
            <p:ph idx="1"/>
          </p:nvPr>
        </p:nvSpPr>
        <p:spPr>
          <a:xfrm>
            <a:off x="914400" y="2643182"/>
            <a:ext cx="7772400" cy="3712378"/>
          </a:xfrm>
        </p:spPr>
        <p:txBody>
          <a:bodyPr>
            <a:normAutofit/>
          </a:bodyPr>
          <a:lstStyle/>
          <a:p>
            <a:r>
              <a:rPr lang="en-US" dirty="0">
                <a:latin typeface="Aparajita" pitchFamily="34" charset="0"/>
                <a:cs typeface="Aparajita" pitchFamily="34" charset="0"/>
              </a:rPr>
              <a:t>Done to test the superiority of </a:t>
            </a:r>
            <a:r>
              <a:rPr lang="en-US" dirty="0" err="1">
                <a:latin typeface="Aparajita" pitchFamily="34" charset="0"/>
                <a:cs typeface="Aparajita" pitchFamily="34" charset="0"/>
              </a:rPr>
              <a:t>losartan</a:t>
            </a:r>
            <a:r>
              <a:rPr lang="en-US" dirty="0">
                <a:latin typeface="Aparajita" pitchFamily="34" charset="0"/>
                <a:cs typeface="Aparajita" pitchFamily="34" charset="0"/>
              </a:rPr>
              <a:t> over </a:t>
            </a:r>
            <a:r>
              <a:rPr lang="en-US" dirty="0" err="1">
                <a:latin typeface="Aparajita" pitchFamily="34" charset="0"/>
                <a:cs typeface="Aparajita" pitchFamily="34" charset="0"/>
              </a:rPr>
              <a:t>captopril</a:t>
            </a:r>
            <a:r>
              <a:rPr lang="en-US" dirty="0">
                <a:latin typeface="Aparajita" pitchFamily="34" charset="0"/>
                <a:cs typeface="Aparajita" pitchFamily="34" charset="0"/>
              </a:rPr>
              <a:t> in high risk patients following acute MI.</a:t>
            </a:r>
            <a:endParaRPr lang="en-IN" dirty="0">
              <a:latin typeface="Aparajita" pitchFamily="34" charset="0"/>
              <a:cs typeface="Aparajita" pitchFamily="34" charset="0"/>
            </a:endParaRPr>
          </a:p>
          <a:p>
            <a:r>
              <a:rPr lang="en-IN" dirty="0">
                <a:latin typeface="Aparajita" pitchFamily="34" charset="0"/>
                <a:cs typeface="Aparajita" pitchFamily="34" charset="0"/>
              </a:rPr>
              <a:t>5477 patients 50 years of age or older with confirmed acute MI and HF during the acute phase or a new Q-wave anterior infarction or </a:t>
            </a:r>
            <a:r>
              <a:rPr lang="en-IN" dirty="0" err="1">
                <a:latin typeface="Aparajita" pitchFamily="34" charset="0"/>
                <a:cs typeface="Aparajita" pitchFamily="34" charset="0"/>
              </a:rPr>
              <a:t>reinfarction</a:t>
            </a:r>
            <a:r>
              <a:rPr lang="en-IN" dirty="0">
                <a:latin typeface="Aparajita" pitchFamily="34" charset="0"/>
                <a:cs typeface="Aparajita" pitchFamily="34" charset="0"/>
              </a:rPr>
              <a:t>, were recruited from 329 centres in seven European countries. </a:t>
            </a:r>
          </a:p>
          <a:p>
            <a:endParaRPr lang="en-IN" dirty="0">
              <a:latin typeface="Aparajita" pitchFamily="34" charset="0"/>
              <a:cs typeface="Aparajita" pitchFamily="34" charset="0"/>
            </a:endParaRPr>
          </a:p>
        </p:txBody>
      </p:sp>
      <p:pic>
        <p:nvPicPr>
          <p:cNvPr id="13314" name="Picture 2"/>
          <p:cNvPicPr>
            <a:picLocks noChangeAspect="1" noChangeArrowheads="1"/>
          </p:cNvPicPr>
          <p:nvPr/>
        </p:nvPicPr>
        <p:blipFill>
          <a:blip r:embed="rId2"/>
          <a:srcRect/>
          <a:stretch>
            <a:fillRect/>
          </a:stretch>
        </p:blipFill>
        <p:spPr bwMode="auto">
          <a:xfrm>
            <a:off x="357158" y="0"/>
            <a:ext cx="8786842" cy="2256866"/>
          </a:xfrm>
          <a:prstGeom prst="rect">
            <a:avLst/>
          </a:prstGeom>
          <a:noFill/>
          <a:ln w="9525">
            <a:noFill/>
            <a:miter lim="800000"/>
            <a:headEnd/>
            <a:tailEnd/>
          </a:ln>
          <a:effectLst/>
        </p:spPr>
      </p:pic>
      <p:pic>
        <p:nvPicPr>
          <p:cNvPr id="32769" name="Picture 1"/>
          <p:cNvPicPr>
            <a:picLocks noChangeAspect="1" noChangeArrowheads="1"/>
          </p:cNvPicPr>
          <p:nvPr/>
        </p:nvPicPr>
        <p:blipFill>
          <a:blip r:embed="rId3"/>
          <a:srcRect/>
          <a:stretch>
            <a:fillRect/>
          </a:stretch>
        </p:blipFill>
        <p:spPr bwMode="auto">
          <a:xfrm>
            <a:off x="6500826" y="1285860"/>
            <a:ext cx="2377446" cy="381001"/>
          </a:xfrm>
          <a:prstGeom prst="rect">
            <a:avLst/>
          </a:prstGeom>
          <a:noFill/>
          <a:ln w="9525">
            <a:noFill/>
            <a:miter lim="800000"/>
            <a:headEnd/>
            <a:tailEnd/>
          </a:ln>
          <a:effec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a:bodyPr>
          <a:lstStyle/>
          <a:p>
            <a:r>
              <a:rPr lang="en-IN" dirty="0">
                <a:latin typeface="Aparajita" pitchFamily="34" charset="0"/>
                <a:cs typeface="Aparajita" pitchFamily="34" charset="0"/>
              </a:rPr>
              <a:t>Patients were randomly assigned and titrated to a target dose of </a:t>
            </a:r>
            <a:r>
              <a:rPr lang="en-IN" dirty="0" err="1">
                <a:latin typeface="Aparajita" pitchFamily="34" charset="0"/>
                <a:cs typeface="Aparajita" pitchFamily="34" charset="0"/>
              </a:rPr>
              <a:t>losartan</a:t>
            </a:r>
            <a:r>
              <a:rPr lang="en-IN" dirty="0">
                <a:latin typeface="Aparajita" pitchFamily="34" charset="0"/>
                <a:cs typeface="Aparajita" pitchFamily="34" charset="0"/>
              </a:rPr>
              <a:t> (50 mg once daily) or </a:t>
            </a:r>
            <a:r>
              <a:rPr lang="en-IN" dirty="0" err="1">
                <a:latin typeface="Aparajita" pitchFamily="34" charset="0"/>
                <a:cs typeface="Aparajita" pitchFamily="34" charset="0"/>
              </a:rPr>
              <a:t>captopril</a:t>
            </a:r>
            <a:r>
              <a:rPr lang="en-IN" dirty="0">
                <a:latin typeface="Aparajita" pitchFamily="34" charset="0"/>
                <a:cs typeface="Aparajita" pitchFamily="34" charset="0"/>
              </a:rPr>
              <a:t> (50 mg three times daily) as tolerated.</a:t>
            </a:r>
          </a:p>
          <a:p>
            <a:r>
              <a:rPr lang="en-IN" dirty="0">
                <a:latin typeface="Aparajita" pitchFamily="34" charset="0"/>
                <a:cs typeface="Aparajita" pitchFamily="34" charset="0"/>
              </a:rPr>
              <a:t> The primary endpoint was all-cause mortality.</a:t>
            </a:r>
          </a:p>
          <a:p>
            <a:pPr>
              <a:buNone/>
            </a:pPr>
            <a:r>
              <a:rPr lang="en-IN" dirty="0">
                <a:solidFill>
                  <a:schemeClr val="accent1"/>
                </a:solidFill>
                <a:latin typeface="Aparajita" pitchFamily="34" charset="0"/>
                <a:cs typeface="Aparajita" pitchFamily="34" charset="0"/>
              </a:rPr>
              <a:t>Interpretation</a:t>
            </a:r>
          </a:p>
          <a:p>
            <a:r>
              <a:rPr lang="en-IN" dirty="0">
                <a:latin typeface="Aparajita" pitchFamily="34" charset="0"/>
                <a:cs typeface="Aparajita" pitchFamily="34" charset="0"/>
              </a:rPr>
              <a:t> non-significant difference in total mortality in favour of </a:t>
            </a:r>
            <a:r>
              <a:rPr lang="en-IN" dirty="0" err="1">
                <a:latin typeface="Aparajita" pitchFamily="34" charset="0"/>
                <a:cs typeface="Aparajita" pitchFamily="34" charset="0"/>
              </a:rPr>
              <a:t>captopril</a:t>
            </a:r>
            <a:r>
              <a:rPr lang="en-IN" dirty="0">
                <a:latin typeface="Aparajita" pitchFamily="34" charset="0"/>
                <a:cs typeface="Aparajita" pitchFamily="34" charset="0"/>
              </a:rPr>
              <a:t> noted.</a:t>
            </a:r>
          </a:p>
          <a:p>
            <a:r>
              <a:rPr lang="en-IN" dirty="0">
                <a:latin typeface="Aparajita" pitchFamily="34" charset="0"/>
                <a:cs typeface="Aparajita" pitchFamily="34" charset="0"/>
              </a:rPr>
              <a:t> ACE inhibitors should remain first-choice treatment in patients after complicated acute myocardial infarction.</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sp>
        <p:nvSpPr>
          <p:cNvPr id="3" name="Content Placeholder 2"/>
          <p:cNvSpPr>
            <a:spLocks noGrp="1"/>
          </p:cNvSpPr>
          <p:nvPr>
            <p:ph idx="1"/>
          </p:nvPr>
        </p:nvSpPr>
        <p:spPr>
          <a:xfrm>
            <a:off x="914400" y="3429000"/>
            <a:ext cx="7772400" cy="2926560"/>
          </a:xfrm>
        </p:spPr>
        <p:txBody>
          <a:bodyPr>
            <a:normAutofit lnSpcReduction="10000"/>
          </a:bodyPr>
          <a:lstStyle/>
          <a:p>
            <a:pPr>
              <a:buNone/>
            </a:pPr>
            <a:r>
              <a:rPr lang="en-IN" dirty="0" err="1">
                <a:solidFill>
                  <a:schemeClr val="accent1"/>
                </a:solidFill>
                <a:latin typeface="Aparajita" pitchFamily="34" charset="0"/>
                <a:cs typeface="Aparajita" pitchFamily="34" charset="0"/>
              </a:rPr>
              <a:t>Valsartan</a:t>
            </a:r>
            <a:r>
              <a:rPr lang="en-IN" dirty="0">
                <a:solidFill>
                  <a:schemeClr val="accent1"/>
                </a:solidFill>
                <a:latin typeface="Aparajita" pitchFamily="34" charset="0"/>
                <a:cs typeface="Aparajita" pitchFamily="34" charset="0"/>
              </a:rPr>
              <a:t> in Acute Myocardial Infarction (VALIANT) trial</a:t>
            </a:r>
          </a:p>
          <a:p>
            <a:pPr>
              <a:buNone/>
            </a:pPr>
            <a:r>
              <a:rPr lang="en-IN" dirty="0">
                <a:solidFill>
                  <a:schemeClr val="accent1">
                    <a:lumMod val="60000"/>
                    <a:lumOff val="40000"/>
                  </a:schemeClr>
                </a:solidFill>
                <a:latin typeface="Aparajita" pitchFamily="34" charset="0"/>
                <a:cs typeface="Aparajita" pitchFamily="34" charset="0"/>
              </a:rPr>
              <a:t>methods</a:t>
            </a:r>
          </a:p>
          <a:p>
            <a:r>
              <a:rPr lang="en-IN" dirty="0">
                <a:latin typeface="Aparajita" pitchFamily="34" charset="0"/>
                <a:cs typeface="Aparajita" pitchFamily="34" charset="0"/>
              </a:rPr>
              <a:t>Patients receiving conventional therapy were randomly assigned, 0.5 to 10 days after acute myocardial infarction, to additional therapy with </a:t>
            </a:r>
            <a:r>
              <a:rPr lang="en-IN" dirty="0" err="1">
                <a:latin typeface="Aparajita" pitchFamily="34" charset="0"/>
                <a:cs typeface="Aparajita" pitchFamily="34" charset="0"/>
              </a:rPr>
              <a:t>valsartan</a:t>
            </a:r>
            <a:r>
              <a:rPr lang="en-IN" dirty="0">
                <a:latin typeface="Aparajita" pitchFamily="34" charset="0"/>
                <a:cs typeface="Aparajita" pitchFamily="34" charset="0"/>
              </a:rPr>
              <a:t> (4909 patients), </a:t>
            </a:r>
            <a:r>
              <a:rPr lang="en-IN" dirty="0" err="1">
                <a:latin typeface="Aparajita" pitchFamily="34" charset="0"/>
                <a:cs typeface="Aparajita" pitchFamily="34" charset="0"/>
              </a:rPr>
              <a:t>valsartan</a:t>
            </a:r>
            <a:r>
              <a:rPr lang="en-IN" dirty="0">
                <a:latin typeface="Aparajita" pitchFamily="34" charset="0"/>
                <a:cs typeface="Aparajita" pitchFamily="34" charset="0"/>
              </a:rPr>
              <a:t> plus </a:t>
            </a:r>
            <a:r>
              <a:rPr lang="en-IN" dirty="0" err="1">
                <a:latin typeface="Aparajita" pitchFamily="34" charset="0"/>
                <a:cs typeface="Aparajita" pitchFamily="34" charset="0"/>
              </a:rPr>
              <a:t>captopril</a:t>
            </a:r>
            <a:r>
              <a:rPr lang="en-IN" dirty="0">
                <a:latin typeface="Aparajita" pitchFamily="34" charset="0"/>
                <a:cs typeface="Aparajita" pitchFamily="34" charset="0"/>
              </a:rPr>
              <a:t> (4885 patients), or </a:t>
            </a:r>
            <a:r>
              <a:rPr lang="en-IN" dirty="0" err="1">
                <a:latin typeface="Aparajita" pitchFamily="34" charset="0"/>
                <a:cs typeface="Aparajita" pitchFamily="34" charset="0"/>
              </a:rPr>
              <a:t>captopril</a:t>
            </a:r>
            <a:r>
              <a:rPr lang="en-IN" dirty="0">
                <a:latin typeface="Aparajita" pitchFamily="34" charset="0"/>
                <a:cs typeface="Aparajita" pitchFamily="34" charset="0"/>
              </a:rPr>
              <a:t> (4909 patients). </a:t>
            </a:r>
          </a:p>
          <a:p>
            <a:r>
              <a:rPr lang="en-IN" dirty="0">
                <a:latin typeface="Aparajita" pitchFamily="34" charset="0"/>
                <a:cs typeface="Aparajita" pitchFamily="34" charset="0"/>
              </a:rPr>
              <a:t>The primary end point was death from any cause.</a:t>
            </a:r>
          </a:p>
        </p:txBody>
      </p:sp>
      <p:pic>
        <p:nvPicPr>
          <p:cNvPr id="14338" name="Picture 2"/>
          <p:cNvPicPr>
            <a:picLocks noChangeAspect="1" noChangeArrowheads="1"/>
          </p:cNvPicPr>
          <p:nvPr/>
        </p:nvPicPr>
        <p:blipFill>
          <a:blip r:embed="rId2"/>
          <a:srcRect/>
          <a:stretch>
            <a:fillRect/>
          </a:stretch>
        </p:blipFill>
        <p:spPr bwMode="auto">
          <a:xfrm>
            <a:off x="285720" y="0"/>
            <a:ext cx="8858280" cy="3225061"/>
          </a:xfrm>
          <a:prstGeom prst="rect">
            <a:avLst/>
          </a:prstGeom>
          <a:noFill/>
          <a:ln w="9525">
            <a:noFill/>
            <a:miter lim="800000"/>
            <a:headEnd/>
            <a:tailEnd/>
          </a:ln>
          <a:effec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sp>
        <p:nvSpPr>
          <p:cNvPr id="3" name="Content Placeholder 2"/>
          <p:cNvSpPr>
            <a:spLocks noGrp="1"/>
          </p:cNvSpPr>
          <p:nvPr>
            <p:ph idx="1"/>
          </p:nvPr>
        </p:nvSpPr>
        <p:spPr>
          <a:xfrm>
            <a:off x="914400" y="4357694"/>
            <a:ext cx="7772400" cy="2500306"/>
          </a:xfrm>
        </p:spPr>
        <p:txBody>
          <a:bodyPr>
            <a:normAutofit/>
          </a:bodyPr>
          <a:lstStyle/>
          <a:p>
            <a:pPr>
              <a:buNone/>
            </a:pPr>
            <a:r>
              <a:rPr lang="en-IN" dirty="0">
                <a:solidFill>
                  <a:schemeClr val="accent1"/>
                </a:solidFill>
                <a:latin typeface="Aparajita" pitchFamily="34" charset="0"/>
                <a:cs typeface="Aparajita" pitchFamily="34" charset="0"/>
              </a:rPr>
              <a:t>conclusions</a:t>
            </a:r>
          </a:p>
          <a:p>
            <a:r>
              <a:rPr lang="en-IN" dirty="0" err="1">
                <a:latin typeface="Aparajita" pitchFamily="34" charset="0"/>
                <a:cs typeface="Aparajita" pitchFamily="34" charset="0"/>
              </a:rPr>
              <a:t>Valsartan</a:t>
            </a:r>
            <a:r>
              <a:rPr lang="en-IN" dirty="0">
                <a:latin typeface="Aparajita" pitchFamily="34" charset="0"/>
                <a:cs typeface="Aparajita" pitchFamily="34" charset="0"/>
              </a:rPr>
              <a:t> is as effective as </a:t>
            </a:r>
            <a:r>
              <a:rPr lang="en-IN" dirty="0" err="1">
                <a:latin typeface="Aparajita" pitchFamily="34" charset="0"/>
                <a:cs typeface="Aparajita" pitchFamily="34" charset="0"/>
              </a:rPr>
              <a:t>captopril</a:t>
            </a:r>
            <a:r>
              <a:rPr lang="en-IN" dirty="0">
                <a:latin typeface="Aparajita" pitchFamily="34" charset="0"/>
                <a:cs typeface="Aparajita" pitchFamily="34" charset="0"/>
              </a:rPr>
              <a:t> in patients who are at high risk for cardiovascular events after myocardial infarction. Combining </a:t>
            </a:r>
            <a:r>
              <a:rPr lang="en-IN" dirty="0" err="1">
                <a:latin typeface="Aparajita" pitchFamily="34" charset="0"/>
                <a:cs typeface="Aparajita" pitchFamily="34" charset="0"/>
              </a:rPr>
              <a:t>valsartan</a:t>
            </a:r>
            <a:r>
              <a:rPr lang="en-IN" dirty="0">
                <a:latin typeface="Aparajita" pitchFamily="34" charset="0"/>
                <a:cs typeface="Aparajita" pitchFamily="34" charset="0"/>
              </a:rPr>
              <a:t> with </a:t>
            </a:r>
            <a:r>
              <a:rPr lang="en-IN" dirty="0" err="1">
                <a:latin typeface="Aparajita" pitchFamily="34" charset="0"/>
                <a:cs typeface="Aparajita" pitchFamily="34" charset="0"/>
              </a:rPr>
              <a:t>captopril</a:t>
            </a:r>
            <a:r>
              <a:rPr lang="en-IN" dirty="0">
                <a:latin typeface="Aparajita" pitchFamily="34" charset="0"/>
                <a:cs typeface="Aparajita" pitchFamily="34" charset="0"/>
              </a:rPr>
              <a:t> increased the rate of adverse events without improving survival.</a:t>
            </a:r>
          </a:p>
        </p:txBody>
      </p:sp>
      <p:pic>
        <p:nvPicPr>
          <p:cNvPr id="15362" name="Picture 2"/>
          <p:cNvPicPr>
            <a:picLocks noChangeAspect="1" noChangeArrowheads="1"/>
          </p:cNvPicPr>
          <p:nvPr/>
        </p:nvPicPr>
        <p:blipFill>
          <a:blip r:embed="rId2"/>
          <a:srcRect/>
          <a:stretch>
            <a:fillRect/>
          </a:stretch>
        </p:blipFill>
        <p:spPr bwMode="auto">
          <a:xfrm>
            <a:off x="285720" y="0"/>
            <a:ext cx="8858280" cy="4266953"/>
          </a:xfrm>
          <a:prstGeom prst="rect">
            <a:avLst/>
          </a:prstGeom>
          <a:noFill/>
          <a:ln w="9525">
            <a:noFill/>
            <a:miter lim="800000"/>
            <a:headEnd/>
            <a:tailEnd/>
          </a:ln>
          <a:effectLs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solidFill>
                  <a:schemeClr val="accent1"/>
                </a:solidFill>
                <a:latin typeface="Aparajita" pitchFamily="34" charset="0"/>
                <a:cs typeface="Aparajita" pitchFamily="34" charset="0"/>
              </a:rPr>
              <a:t>                Lessons from VALIANT &amp; OPTIMAAL</a:t>
            </a:r>
            <a:endParaRPr lang="en-IN" sz="3600" dirty="0">
              <a:solidFill>
                <a:schemeClr val="accent1"/>
              </a:solidFill>
              <a:latin typeface="Aparajita" pitchFamily="34" charset="0"/>
              <a:cs typeface="Aparajita" pitchFamily="34" charset="0"/>
            </a:endParaRPr>
          </a:p>
        </p:txBody>
      </p:sp>
      <p:sp>
        <p:nvSpPr>
          <p:cNvPr id="3" name="Content Placeholder 2"/>
          <p:cNvSpPr>
            <a:spLocks noGrp="1"/>
          </p:cNvSpPr>
          <p:nvPr>
            <p:ph idx="1"/>
          </p:nvPr>
        </p:nvSpPr>
        <p:spPr/>
        <p:txBody>
          <a:bodyPr>
            <a:normAutofit/>
          </a:bodyPr>
          <a:lstStyle/>
          <a:p>
            <a:r>
              <a:rPr lang="en-IN" dirty="0">
                <a:latin typeface="Aparajita" pitchFamily="34" charset="0"/>
                <a:cs typeface="Aparajita" pitchFamily="34" charset="0"/>
              </a:rPr>
              <a:t>In the setting of HF after acute MI, the high dose of </a:t>
            </a:r>
            <a:r>
              <a:rPr lang="en-IN" dirty="0" err="1">
                <a:latin typeface="Aparajita" pitchFamily="34" charset="0"/>
                <a:cs typeface="Aparajita" pitchFamily="34" charset="0"/>
              </a:rPr>
              <a:t>valsartan</a:t>
            </a:r>
            <a:r>
              <a:rPr lang="en-IN" dirty="0">
                <a:latin typeface="Aparajita" pitchFamily="34" charset="0"/>
                <a:cs typeface="Aparajita" pitchFamily="34" charset="0"/>
              </a:rPr>
              <a:t> (target 320 mg daily) used in the VALIANT trial was non-inferior to </a:t>
            </a:r>
            <a:r>
              <a:rPr lang="en-IN" dirty="0" err="1">
                <a:latin typeface="Aparajita" pitchFamily="34" charset="0"/>
                <a:cs typeface="Aparajita" pitchFamily="34" charset="0"/>
              </a:rPr>
              <a:t>captopril</a:t>
            </a:r>
            <a:r>
              <a:rPr lang="en-IN" dirty="0">
                <a:latin typeface="Aparajita" pitchFamily="34" charset="0"/>
                <a:cs typeface="Aparajita" pitchFamily="34" charset="0"/>
              </a:rPr>
              <a:t> (target 150 mg daily) for clinical outcomes, whereas the dose of </a:t>
            </a:r>
            <a:r>
              <a:rPr lang="en-IN" dirty="0" err="1">
                <a:latin typeface="Aparajita" pitchFamily="34" charset="0"/>
                <a:cs typeface="Aparajita" pitchFamily="34" charset="0"/>
              </a:rPr>
              <a:t>losartan</a:t>
            </a:r>
            <a:r>
              <a:rPr lang="en-IN" dirty="0">
                <a:latin typeface="Aparajita" pitchFamily="34" charset="0"/>
                <a:cs typeface="Aparajita" pitchFamily="34" charset="0"/>
              </a:rPr>
              <a:t> (target 50 mg daily) used in the OPTIMAAL trial did not achieve non-inferiority to the same target dose of </a:t>
            </a:r>
            <a:r>
              <a:rPr lang="en-IN" dirty="0" err="1">
                <a:latin typeface="Aparajita" pitchFamily="34" charset="0"/>
                <a:cs typeface="Aparajita" pitchFamily="34" charset="0"/>
              </a:rPr>
              <a:t>captopril</a:t>
            </a:r>
            <a:r>
              <a:rPr lang="en-IN" dirty="0">
                <a:latin typeface="Aparajita" pitchFamily="34" charset="0"/>
                <a:cs typeface="Aparajita" pitchFamily="34" charset="0"/>
              </a:rPr>
              <a:t> (target 150 mg daily).</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pic>
        <p:nvPicPr>
          <p:cNvPr id="1026" name="Picture 2"/>
          <p:cNvPicPr>
            <a:picLocks noGrp="1" noChangeAspect="1" noChangeArrowheads="1"/>
          </p:cNvPicPr>
          <p:nvPr>
            <p:ph idx="1"/>
          </p:nvPr>
        </p:nvPicPr>
        <p:blipFill>
          <a:blip r:embed="rId2"/>
          <a:stretch>
            <a:fillRect/>
          </a:stretch>
        </p:blipFill>
        <p:spPr bwMode="auto">
          <a:xfrm>
            <a:off x="428596" y="214290"/>
            <a:ext cx="8501122" cy="6643710"/>
          </a:xfrm>
          <a:prstGeom prst="rect">
            <a:avLst/>
          </a:prstGeom>
          <a:noFill/>
          <a:ln w="9525">
            <a:noFill/>
            <a:miter lim="800000"/>
            <a:headEnd/>
            <a:tailEnd/>
          </a:ln>
          <a:effectLst/>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pPr>
              <a:buNone/>
            </a:pPr>
            <a:endParaRPr lang="en-US" dirty="0"/>
          </a:p>
          <a:p>
            <a:pPr>
              <a:buNone/>
            </a:pPr>
            <a:endParaRPr lang="en-US" dirty="0"/>
          </a:p>
          <a:p>
            <a:pPr>
              <a:buNone/>
            </a:pPr>
            <a:r>
              <a:rPr lang="en-IN" dirty="0">
                <a:solidFill>
                  <a:schemeClr val="accent1"/>
                </a:solidFill>
              </a:rPr>
              <a:t>    </a:t>
            </a:r>
            <a:r>
              <a:rPr lang="en-IN" dirty="0" err="1">
                <a:solidFill>
                  <a:schemeClr val="accent1"/>
                </a:solidFill>
                <a:latin typeface="Aparajita" pitchFamily="34" charset="0"/>
                <a:cs typeface="Aparajita" pitchFamily="34" charset="0"/>
              </a:rPr>
              <a:t>Angiotensin</a:t>
            </a:r>
            <a:r>
              <a:rPr lang="en-IN" dirty="0">
                <a:solidFill>
                  <a:schemeClr val="accent1"/>
                </a:solidFill>
                <a:latin typeface="Aparajita" pitchFamily="34" charset="0"/>
                <a:cs typeface="Aparajita" pitchFamily="34" charset="0"/>
              </a:rPr>
              <a:t>-converting enzyme inhibition and prevention of heart failure in patients without left ventricular systolic dysfunction</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29566" cy="1059548"/>
          </a:xfrm>
        </p:spPr>
        <p:txBody>
          <a:bodyPr/>
          <a:lstStyle/>
          <a:p>
            <a:endParaRPr lang="en-IN" dirty="0"/>
          </a:p>
        </p:txBody>
      </p:sp>
      <p:sp>
        <p:nvSpPr>
          <p:cNvPr id="3" name="Content Placeholder 2"/>
          <p:cNvSpPr>
            <a:spLocks noGrp="1"/>
          </p:cNvSpPr>
          <p:nvPr>
            <p:ph idx="1"/>
          </p:nvPr>
        </p:nvSpPr>
        <p:spPr>
          <a:xfrm>
            <a:off x="914400" y="2285992"/>
            <a:ext cx="7772400" cy="4069568"/>
          </a:xfrm>
        </p:spPr>
        <p:txBody>
          <a:bodyPr/>
          <a:lstStyle/>
          <a:p>
            <a:pPr>
              <a:buNone/>
            </a:pPr>
            <a:r>
              <a:rPr lang="en-IN" dirty="0">
                <a:latin typeface="Aparajita" pitchFamily="34" charset="0"/>
                <a:cs typeface="Aparajita" pitchFamily="34" charset="0"/>
              </a:rPr>
              <a:t>HOPE assessed the role of an ACE-inhibitor, </a:t>
            </a:r>
            <a:r>
              <a:rPr lang="en-IN" dirty="0" err="1">
                <a:latin typeface="Aparajita" pitchFamily="34" charset="0"/>
                <a:cs typeface="Aparajita" pitchFamily="34" charset="0"/>
              </a:rPr>
              <a:t>ramipril</a:t>
            </a:r>
            <a:r>
              <a:rPr lang="en-IN" dirty="0">
                <a:latin typeface="Aparajita" pitchFamily="34" charset="0"/>
                <a:cs typeface="Aparajita" pitchFamily="34" charset="0"/>
              </a:rPr>
              <a:t>, in patients who were at high risk for cardiovascular events but do not have left ventricular dysfunction or heart failure yet.</a:t>
            </a:r>
          </a:p>
          <a:p>
            <a:pPr>
              <a:buNone/>
            </a:pPr>
            <a:endParaRPr lang="en-US" dirty="0">
              <a:latin typeface="Aparajita" pitchFamily="34" charset="0"/>
              <a:cs typeface="Aparajita" pitchFamily="34" charset="0"/>
            </a:endParaRPr>
          </a:p>
          <a:p>
            <a:pPr>
              <a:buNone/>
            </a:pPr>
            <a:endParaRPr lang="en-IN" dirty="0">
              <a:latin typeface="Aparajita" pitchFamily="34" charset="0"/>
              <a:cs typeface="Aparajita" pitchFamily="34" charset="0"/>
            </a:endParaRPr>
          </a:p>
        </p:txBody>
      </p:sp>
      <p:pic>
        <p:nvPicPr>
          <p:cNvPr id="1026" name="Picture 2"/>
          <p:cNvPicPr>
            <a:picLocks noChangeAspect="1" noChangeArrowheads="1"/>
          </p:cNvPicPr>
          <p:nvPr/>
        </p:nvPicPr>
        <p:blipFill>
          <a:blip r:embed="rId2"/>
          <a:srcRect/>
          <a:stretch>
            <a:fillRect/>
          </a:stretch>
        </p:blipFill>
        <p:spPr bwMode="auto">
          <a:xfrm>
            <a:off x="285720" y="0"/>
            <a:ext cx="8858280" cy="1903146"/>
          </a:xfrm>
          <a:prstGeom prst="rect">
            <a:avLst/>
          </a:prstGeom>
          <a:noFill/>
          <a:ln w="9525">
            <a:noFill/>
            <a:miter lim="800000"/>
            <a:headEnd/>
            <a:tailEnd/>
          </a:ln>
          <a:effectLst/>
        </p:spPr>
      </p:pic>
      <p:pic>
        <p:nvPicPr>
          <p:cNvPr id="1028" name="Picture 4"/>
          <p:cNvPicPr>
            <a:picLocks noChangeAspect="1" noChangeArrowheads="1"/>
          </p:cNvPicPr>
          <p:nvPr/>
        </p:nvPicPr>
        <p:blipFill>
          <a:blip r:embed="rId3"/>
          <a:srcRect/>
          <a:stretch>
            <a:fillRect/>
          </a:stretch>
        </p:blipFill>
        <p:spPr bwMode="auto">
          <a:xfrm>
            <a:off x="142844" y="4529440"/>
            <a:ext cx="9001156" cy="2328560"/>
          </a:xfrm>
          <a:prstGeom prst="rect">
            <a:avLst/>
          </a:prstGeom>
          <a:noFill/>
          <a:ln w="9525">
            <a:noFill/>
            <a:miter lim="800000"/>
            <a:headEnd/>
            <a:tailEnd/>
          </a:ln>
          <a:effectLst/>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a:bodyPr>
          <a:lstStyle/>
          <a:p>
            <a:r>
              <a:rPr lang="en-IN" dirty="0">
                <a:latin typeface="Aparajita" pitchFamily="34" charset="0"/>
                <a:cs typeface="Aparajita" pitchFamily="34" charset="0"/>
              </a:rPr>
              <a:t>A total of 9297 elderly patients (&gt; 55 years of age) with a history CAD, stroke, PVOD, or DM plus at least one other cardiovascular risk factor (hypertension, elevated total cholesterol levels, low HDL levels, cigarette smoking, or documented micro-</a:t>
            </a:r>
            <a:r>
              <a:rPr lang="en-IN" dirty="0" err="1">
                <a:latin typeface="Aparajita" pitchFamily="34" charset="0"/>
                <a:cs typeface="Aparajita" pitchFamily="34" charset="0"/>
              </a:rPr>
              <a:t>albuminuria</a:t>
            </a:r>
            <a:r>
              <a:rPr lang="en-IN" dirty="0">
                <a:latin typeface="Aparajita" pitchFamily="34" charset="0"/>
                <a:cs typeface="Aparajita" pitchFamily="34" charset="0"/>
              </a:rPr>
              <a:t>) were randomized to receive either </a:t>
            </a:r>
            <a:r>
              <a:rPr lang="en-IN" dirty="0" err="1">
                <a:latin typeface="Aparajita" pitchFamily="34" charset="0"/>
                <a:cs typeface="Aparajita" pitchFamily="34" charset="0"/>
              </a:rPr>
              <a:t>ramipril</a:t>
            </a:r>
            <a:r>
              <a:rPr lang="en-IN" dirty="0">
                <a:latin typeface="Aparajita" pitchFamily="34" charset="0"/>
                <a:cs typeface="Aparajita" pitchFamily="34" charset="0"/>
              </a:rPr>
              <a:t> at a target dose of 10 mg/d or placebo for an average of 5 years</a:t>
            </a:r>
            <a:r>
              <a:rPr lang="en-IN" dirty="0"/>
              <a:t>.</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8662" y="0"/>
            <a:ext cx="7772400" cy="914400"/>
          </a:xfrm>
        </p:spPr>
        <p:txBody>
          <a:bodyPr/>
          <a:lstStyle/>
          <a:p>
            <a:endParaRPr lang="en-IN" dirty="0"/>
          </a:p>
        </p:txBody>
      </p:sp>
      <p:pic>
        <p:nvPicPr>
          <p:cNvPr id="2050" name="Picture 2"/>
          <p:cNvPicPr>
            <a:picLocks noGrp="1" noChangeAspect="1" noChangeArrowheads="1"/>
          </p:cNvPicPr>
          <p:nvPr>
            <p:ph idx="1"/>
          </p:nvPr>
        </p:nvPicPr>
        <p:blipFill>
          <a:blip r:embed="rId2"/>
          <a:srcRect/>
          <a:stretch>
            <a:fillRect/>
          </a:stretch>
        </p:blipFill>
        <p:spPr bwMode="auto">
          <a:xfrm>
            <a:off x="285688" y="0"/>
            <a:ext cx="8858312" cy="3556918"/>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a:srcRect/>
          <a:stretch>
            <a:fillRect/>
          </a:stretch>
        </p:blipFill>
        <p:spPr bwMode="auto">
          <a:xfrm>
            <a:off x="295006" y="3500438"/>
            <a:ext cx="8848994" cy="1571636"/>
          </a:xfrm>
          <a:prstGeom prst="rect">
            <a:avLst/>
          </a:prstGeom>
          <a:noFill/>
          <a:ln w="9525">
            <a:noFill/>
            <a:miter lim="800000"/>
            <a:headEnd/>
            <a:tailEnd/>
          </a:ln>
          <a:effectLst/>
        </p:spPr>
      </p:pic>
      <p:sp>
        <p:nvSpPr>
          <p:cNvPr id="6" name="Rectangle 5"/>
          <p:cNvSpPr/>
          <p:nvPr/>
        </p:nvSpPr>
        <p:spPr>
          <a:xfrm>
            <a:off x="428596" y="5286388"/>
            <a:ext cx="8715404" cy="1200329"/>
          </a:xfrm>
          <a:prstGeom prst="rect">
            <a:avLst/>
          </a:prstGeom>
        </p:spPr>
        <p:txBody>
          <a:bodyPr wrap="square">
            <a:spAutoFit/>
          </a:bodyPr>
          <a:lstStyle/>
          <a:p>
            <a:r>
              <a:rPr lang="en-IN" sz="2400" dirty="0">
                <a:solidFill>
                  <a:schemeClr val="accent1"/>
                </a:solidFill>
                <a:latin typeface="Aparajita" pitchFamily="34" charset="0"/>
                <a:cs typeface="Aparajita" pitchFamily="34" charset="0"/>
              </a:rPr>
              <a:t>The HOPE trial hence confirms </a:t>
            </a:r>
            <a:r>
              <a:rPr lang="en-IN" sz="2400" dirty="0" err="1">
                <a:solidFill>
                  <a:schemeClr val="accent1"/>
                </a:solidFill>
                <a:latin typeface="Aparajita" pitchFamily="34" charset="0"/>
                <a:cs typeface="Aparajita" pitchFamily="34" charset="0"/>
              </a:rPr>
              <a:t>thatRamipril</a:t>
            </a:r>
            <a:r>
              <a:rPr lang="en-IN" sz="2400" dirty="0">
                <a:solidFill>
                  <a:schemeClr val="accent1"/>
                </a:solidFill>
                <a:latin typeface="Aparajita" pitchFamily="34" charset="0"/>
                <a:cs typeface="Aparajita" pitchFamily="34" charset="0"/>
              </a:rPr>
              <a:t> significantly reduces the rates of death, myocardial infarction, and stroke in a broad range of high-risk patients who are not known to have a low ejection fraction or heart failure.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amond(in)">
                                      <p:cBhvr>
                                        <p:cTn id="7" dur="2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0836" name="Text Box 4"/>
          <p:cNvSpPr txBox="1">
            <a:spLocks noChangeArrowheads="1"/>
          </p:cNvSpPr>
          <p:nvPr/>
        </p:nvSpPr>
        <p:spPr bwMode="auto">
          <a:xfrm>
            <a:off x="307623" y="2876550"/>
            <a:ext cx="2809523" cy="1339850"/>
          </a:xfrm>
          <a:prstGeom prst="rect">
            <a:avLst/>
          </a:prstGeom>
          <a:noFill/>
          <a:ln w="28575">
            <a:solidFill>
              <a:srgbClr val="99CCFF"/>
            </a:solidFill>
            <a:miter lim="800000"/>
            <a:headEnd/>
            <a:tailEnd/>
          </a:ln>
          <a:effectLst>
            <a:outerShdw dist="17961" dir="2700000" algn="ctr" rotWithShape="0">
              <a:schemeClr val="bg1"/>
            </a:outerShdw>
          </a:effectLst>
        </p:spPr>
        <p:txBody>
          <a:bodyPr>
            <a:spAutoFit/>
          </a:bodyPr>
          <a:lstStyle/>
          <a:p>
            <a:pPr algn="ctr">
              <a:spcBef>
                <a:spcPct val="0"/>
              </a:spcBef>
            </a:pPr>
            <a:r>
              <a:rPr lang="en-US" sz="2000" b="1" dirty="0">
                <a:solidFill>
                  <a:schemeClr val="accent1"/>
                </a:solidFill>
              </a:rPr>
              <a:t>CHARM Added</a:t>
            </a:r>
            <a:endParaRPr lang="en-US" sz="2000" dirty="0">
              <a:solidFill>
                <a:schemeClr val="accent1"/>
              </a:solidFill>
            </a:endParaRPr>
          </a:p>
          <a:p>
            <a:pPr algn="ctr">
              <a:spcBef>
                <a:spcPct val="0"/>
              </a:spcBef>
              <a:buClr>
                <a:srgbClr val="99CCFF"/>
              </a:buClr>
              <a:buFont typeface="Wingdings" pitchFamily="2" charset="2"/>
              <a:buChar char="§"/>
            </a:pPr>
            <a:r>
              <a:rPr lang="en-US" sz="2000" dirty="0"/>
              <a:t> Patients with LVEF </a:t>
            </a:r>
            <a:r>
              <a:rPr lang="en-US" sz="2000" u="sng" dirty="0"/>
              <a:t>&lt;</a:t>
            </a:r>
            <a:r>
              <a:rPr lang="en-US" sz="2000" dirty="0"/>
              <a:t>40% and treated with an ACE-inhibitor </a:t>
            </a:r>
          </a:p>
        </p:txBody>
      </p:sp>
      <p:sp>
        <p:nvSpPr>
          <p:cNvPr id="3960837" name="Text Box 5"/>
          <p:cNvSpPr txBox="1">
            <a:spLocks noChangeArrowheads="1"/>
          </p:cNvSpPr>
          <p:nvPr/>
        </p:nvSpPr>
        <p:spPr bwMode="auto">
          <a:xfrm>
            <a:off x="3362679" y="2879725"/>
            <a:ext cx="2587978" cy="1339850"/>
          </a:xfrm>
          <a:prstGeom prst="rect">
            <a:avLst/>
          </a:prstGeom>
          <a:noFill/>
          <a:ln w="28575">
            <a:solidFill>
              <a:srgbClr val="99CCFF"/>
            </a:solidFill>
            <a:miter lim="800000"/>
            <a:headEnd/>
            <a:tailEnd/>
          </a:ln>
          <a:effectLst>
            <a:outerShdw dist="17961" dir="2700000" algn="ctr" rotWithShape="0">
              <a:schemeClr val="bg1"/>
            </a:outerShdw>
          </a:effectLst>
        </p:spPr>
        <p:txBody>
          <a:bodyPr>
            <a:spAutoFit/>
          </a:bodyPr>
          <a:lstStyle/>
          <a:p>
            <a:pPr algn="ctr">
              <a:spcBef>
                <a:spcPct val="0"/>
              </a:spcBef>
            </a:pPr>
            <a:r>
              <a:rPr lang="en-US" sz="2000" b="1" dirty="0">
                <a:solidFill>
                  <a:schemeClr val="accent1"/>
                </a:solidFill>
              </a:rPr>
              <a:t>CHARM Alternative </a:t>
            </a:r>
            <a:endParaRPr lang="en-US" sz="2000" dirty="0">
              <a:solidFill>
                <a:schemeClr val="accent1"/>
              </a:solidFill>
            </a:endParaRPr>
          </a:p>
          <a:p>
            <a:pPr algn="ctr">
              <a:spcBef>
                <a:spcPct val="0"/>
              </a:spcBef>
              <a:buClr>
                <a:srgbClr val="99CCFF"/>
              </a:buClr>
              <a:buFont typeface="Wingdings" pitchFamily="2" charset="2"/>
              <a:buChar char="§"/>
            </a:pPr>
            <a:r>
              <a:rPr lang="en-US" sz="2000" dirty="0"/>
              <a:t> Patients with LVEF </a:t>
            </a:r>
            <a:r>
              <a:rPr lang="en-US" sz="2000" u="sng" dirty="0"/>
              <a:t>&lt;</a:t>
            </a:r>
            <a:r>
              <a:rPr lang="en-US" sz="2000" dirty="0"/>
              <a:t>40% and ACE-inhibitor intolerant </a:t>
            </a:r>
          </a:p>
        </p:txBody>
      </p:sp>
      <p:sp>
        <p:nvSpPr>
          <p:cNvPr id="3960838" name="Text Box 6"/>
          <p:cNvSpPr txBox="1">
            <a:spLocks noChangeArrowheads="1"/>
          </p:cNvSpPr>
          <p:nvPr/>
        </p:nvSpPr>
        <p:spPr bwMode="auto">
          <a:xfrm>
            <a:off x="939800" y="4621214"/>
            <a:ext cx="7399867" cy="1360487"/>
          </a:xfrm>
          <a:prstGeom prst="rect">
            <a:avLst/>
          </a:prstGeom>
          <a:noFill/>
          <a:ln w="28575">
            <a:solidFill>
              <a:srgbClr val="99CCFF"/>
            </a:solidFill>
            <a:miter lim="800000"/>
            <a:headEnd/>
            <a:tailEnd/>
          </a:ln>
          <a:effectLst>
            <a:outerShdw dist="17961" dir="2700000" algn="ctr" rotWithShape="0">
              <a:schemeClr val="bg1"/>
            </a:outerShdw>
          </a:effectLst>
        </p:spPr>
        <p:txBody>
          <a:bodyPr>
            <a:spAutoFit/>
          </a:bodyPr>
          <a:lstStyle/>
          <a:p>
            <a:pPr algn="ctr">
              <a:spcBef>
                <a:spcPct val="50000"/>
              </a:spcBef>
            </a:pPr>
            <a:r>
              <a:rPr lang="en-US" sz="2000" dirty="0">
                <a:solidFill>
                  <a:schemeClr val="accent1"/>
                </a:solidFill>
              </a:rPr>
              <a:t>Endpoints (follow-up minimum 2 years):</a:t>
            </a:r>
          </a:p>
          <a:p>
            <a:pPr marL="682625" lvl="1" indent="-225425">
              <a:spcBef>
                <a:spcPct val="20000"/>
              </a:spcBef>
              <a:buClr>
                <a:srgbClr val="99CCFF"/>
              </a:buClr>
              <a:buSzPct val="40000"/>
              <a:buFont typeface="Webdings" pitchFamily="18" charset="2"/>
              <a:buChar char="g"/>
            </a:pPr>
            <a:r>
              <a:rPr lang="en-US" dirty="0"/>
              <a:t>Primary  – Component trials: cardiovascular mortality or CHF hospitalization</a:t>
            </a:r>
          </a:p>
          <a:p>
            <a:pPr marL="682625" lvl="1" indent="-225425">
              <a:spcBef>
                <a:spcPct val="20000"/>
              </a:spcBef>
              <a:buClr>
                <a:srgbClr val="99CCFF"/>
              </a:buClr>
              <a:buSzPct val="40000"/>
              <a:buFont typeface="Webdings" pitchFamily="18" charset="2"/>
              <a:buChar char="g"/>
            </a:pPr>
            <a:r>
              <a:rPr lang="en-US" dirty="0"/>
              <a:t>Primary – Overall trial results: All-cause mortality</a:t>
            </a:r>
          </a:p>
        </p:txBody>
      </p:sp>
      <p:sp>
        <p:nvSpPr>
          <p:cNvPr id="3960843" name="Rectangle 11"/>
          <p:cNvSpPr>
            <a:spLocks noGrp="1" noChangeArrowheads="1"/>
          </p:cNvSpPr>
          <p:nvPr>
            <p:ph type="title" idx="4294967295"/>
          </p:nvPr>
        </p:nvSpPr>
        <p:spPr>
          <a:xfrm>
            <a:off x="1371600" y="214313"/>
            <a:ext cx="7772400" cy="1212850"/>
          </a:xfrm>
        </p:spPr>
        <p:txBody>
          <a:bodyPr/>
          <a:lstStyle/>
          <a:p>
            <a:r>
              <a:rPr lang="en-US" sz="3600" dirty="0">
                <a:solidFill>
                  <a:schemeClr val="accent1"/>
                </a:solidFill>
              </a:rPr>
              <a:t>          </a:t>
            </a:r>
            <a:r>
              <a:rPr lang="en-US" sz="3600" dirty="0">
                <a:solidFill>
                  <a:schemeClr val="accent1"/>
                </a:solidFill>
                <a:latin typeface="Aparajita" pitchFamily="34" charset="0"/>
                <a:cs typeface="Aparajita" pitchFamily="34" charset="0"/>
              </a:rPr>
              <a:t>CHARM Trial</a:t>
            </a:r>
          </a:p>
        </p:txBody>
      </p:sp>
      <p:sp>
        <p:nvSpPr>
          <p:cNvPr id="3960849" name="Text Box 17"/>
          <p:cNvSpPr txBox="1">
            <a:spLocks noChangeArrowheads="1"/>
          </p:cNvSpPr>
          <p:nvPr/>
        </p:nvSpPr>
        <p:spPr bwMode="auto">
          <a:xfrm>
            <a:off x="682978" y="1357298"/>
            <a:ext cx="7522634" cy="1491177"/>
          </a:xfrm>
          <a:prstGeom prst="rect">
            <a:avLst/>
          </a:prstGeom>
          <a:noFill/>
          <a:ln w="28575">
            <a:solidFill>
              <a:srgbClr val="99CCFF"/>
            </a:solidFill>
            <a:miter lim="800000"/>
            <a:headEnd/>
            <a:tailEnd/>
          </a:ln>
          <a:effectLst>
            <a:outerShdw dist="17961" dir="2700000" algn="ctr" rotWithShape="0">
              <a:schemeClr val="bg1"/>
            </a:outerShdw>
          </a:effectLst>
        </p:spPr>
        <p:txBody>
          <a:bodyPr wrap="square">
            <a:spAutoFit/>
          </a:bodyPr>
          <a:lstStyle/>
          <a:p>
            <a:pPr marL="1425575" indent="-279400" algn="ctr">
              <a:lnSpc>
                <a:spcPct val="105000"/>
              </a:lnSpc>
              <a:spcBef>
                <a:spcPct val="50000"/>
              </a:spcBef>
              <a:buClr>
                <a:srgbClr val="99CCFF"/>
              </a:buClr>
            </a:pPr>
            <a:r>
              <a:rPr lang="en-US" sz="2400" dirty="0"/>
              <a:t>7,601 patients with heart failure</a:t>
            </a:r>
          </a:p>
          <a:p>
            <a:pPr marL="1425575" indent="-279400" algn="ctr">
              <a:lnSpc>
                <a:spcPct val="105000"/>
              </a:lnSpc>
              <a:spcBef>
                <a:spcPct val="50000"/>
              </a:spcBef>
              <a:buClr>
                <a:srgbClr val="99CCFF"/>
              </a:buClr>
            </a:pPr>
            <a:r>
              <a:rPr lang="en-US" dirty="0"/>
              <a:t>3 Individual component randomized trials with the ARB </a:t>
            </a:r>
            <a:r>
              <a:rPr lang="en-US" dirty="0" err="1"/>
              <a:t>candesartan</a:t>
            </a:r>
            <a:r>
              <a:rPr lang="en-US" dirty="0"/>
              <a:t> (4 or 8 mg/day, titrated to target dose of 32 mg) or placebo </a:t>
            </a:r>
          </a:p>
        </p:txBody>
      </p:sp>
      <p:sp>
        <p:nvSpPr>
          <p:cNvPr id="3960850" name="Text Box 18"/>
          <p:cNvSpPr txBox="1">
            <a:spLocks noChangeArrowheads="1"/>
          </p:cNvSpPr>
          <p:nvPr/>
        </p:nvSpPr>
        <p:spPr bwMode="auto">
          <a:xfrm>
            <a:off x="6180667" y="2871788"/>
            <a:ext cx="2761545" cy="1339850"/>
          </a:xfrm>
          <a:prstGeom prst="rect">
            <a:avLst/>
          </a:prstGeom>
          <a:noFill/>
          <a:ln w="28575">
            <a:solidFill>
              <a:srgbClr val="99CCFF"/>
            </a:solidFill>
            <a:miter lim="800000"/>
            <a:headEnd/>
            <a:tailEnd/>
          </a:ln>
          <a:effectLst>
            <a:outerShdw dist="17961" dir="2700000" algn="ctr" rotWithShape="0">
              <a:schemeClr val="bg1"/>
            </a:outerShdw>
          </a:effectLst>
        </p:spPr>
        <p:txBody>
          <a:bodyPr>
            <a:spAutoFit/>
          </a:bodyPr>
          <a:lstStyle/>
          <a:p>
            <a:pPr algn="ctr">
              <a:spcBef>
                <a:spcPct val="0"/>
              </a:spcBef>
            </a:pPr>
            <a:r>
              <a:rPr lang="en-US" sz="2000" b="1" dirty="0">
                <a:solidFill>
                  <a:schemeClr val="accent1"/>
                </a:solidFill>
              </a:rPr>
              <a:t>CHARM Preserved </a:t>
            </a:r>
            <a:endParaRPr lang="en-US" sz="2000" dirty="0">
              <a:solidFill>
                <a:schemeClr val="accent1"/>
              </a:solidFill>
            </a:endParaRPr>
          </a:p>
          <a:p>
            <a:pPr algn="ctr">
              <a:spcBef>
                <a:spcPct val="0"/>
              </a:spcBef>
              <a:buClr>
                <a:srgbClr val="99CCFF"/>
              </a:buClr>
              <a:buFont typeface="Wingdings" pitchFamily="2" charset="2"/>
              <a:buChar char="§"/>
            </a:pPr>
            <a:r>
              <a:rPr lang="en-US" sz="2000" dirty="0"/>
              <a:t> Patients with LVEF &gt;40% with or without ACE-inhibitor</a:t>
            </a:r>
          </a:p>
        </p:txBody>
      </p:sp>
    </p:spTree>
  </p:cSld>
  <p:clrMapOvr>
    <a:masterClrMapping/>
  </p:clrMapOvr>
  <p:transition>
    <p:circl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24322" name="Rectangle 2"/>
          <p:cNvSpPr>
            <a:spLocks noGrp="1" noChangeArrowheads="1"/>
          </p:cNvSpPr>
          <p:nvPr>
            <p:ph type="title"/>
          </p:nvPr>
        </p:nvSpPr>
        <p:spPr>
          <a:xfrm>
            <a:off x="448734" y="179388"/>
            <a:ext cx="8391878" cy="1106472"/>
          </a:xfrm>
        </p:spPr>
        <p:txBody>
          <a:bodyPr/>
          <a:lstStyle/>
          <a:p>
            <a:r>
              <a:rPr lang="en-US" sz="3200" dirty="0">
                <a:solidFill>
                  <a:srgbClr val="FFC000"/>
                </a:solidFill>
                <a:latin typeface="Aparajita" pitchFamily="34" charset="0"/>
                <a:cs typeface="Aparajita" pitchFamily="34" charset="0"/>
              </a:rPr>
              <a:t>                                          </a:t>
            </a:r>
            <a:r>
              <a:rPr lang="en-US" sz="3200" dirty="0">
                <a:solidFill>
                  <a:schemeClr val="accent1"/>
                </a:solidFill>
                <a:latin typeface="Aparajita" pitchFamily="34" charset="0"/>
                <a:cs typeface="Aparajita" pitchFamily="34" charset="0"/>
              </a:rPr>
              <a:t>CHARM- Added Trial </a:t>
            </a:r>
          </a:p>
        </p:txBody>
      </p:sp>
      <p:graphicFrame>
        <p:nvGraphicFramePr>
          <p:cNvPr id="4024324" name="Object 4"/>
          <p:cNvGraphicFramePr>
            <a:graphicFrameLocks noGrp="1" noChangeAspect="1"/>
          </p:cNvGraphicFramePr>
          <p:nvPr>
            <p:ph type="chart" idx="1"/>
          </p:nvPr>
        </p:nvGraphicFramePr>
        <p:xfrm>
          <a:off x="155222" y="1989138"/>
          <a:ext cx="4540956" cy="4411662"/>
        </p:xfrm>
        <a:graphic>
          <a:graphicData uri="http://schemas.openxmlformats.org/presentationml/2006/ole">
            <mc:AlternateContent xmlns:mc="http://schemas.openxmlformats.org/markup-compatibility/2006">
              <mc:Choice xmlns:v="urn:schemas-microsoft-com:vml" Requires="v">
                <p:oleObj spid="_x0000_s1025" name="Chart" r:id="rId4" imgW="5162619" imgH="4457683" progId="MSGraph.Chart.8">
                  <p:embed followColorScheme="full"/>
                </p:oleObj>
              </mc:Choice>
              <mc:Fallback>
                <p:oleObj name="Chart" r:id="rId4" imgW="5162619" imgH="4457683" progId="MSGraph.Chart.8">
                  <p:embed followColorScheme="full"/>
                  <p:pic>
                    <p:nvPicPr>
                      <p:cNvPr id="4024324"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5222" y="1989138"/>
                        <a:ext cx="4540956" cy="4411662"/>
                      </a:xfrm>
                      <a:prstGeom prst="rect">
                        <a:avLst/>
                      </a:prstGeom>
                      <a:noFill/>
                      <a:ln>
                        <a:noFill/>
                      </a:ln>
                      <a:effectLst>
                        <a:outerShdw dist="35921" dir="2700000" algn="ctr" rotWithShape="0">
                          <a:schemeClr val="bg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4024323" name="Text Box 3"/>
          <p:cNvSpPr txBox="1">
            <a:spLocks noChangeArrowheads="1"/>
          </p:cNvSpPr>
          <p:nvPr/>
        </p:nvSpPr>
        <p:spPr bwMode="auto">
          <a:xfrm>
            <a:off x="1" y="1219200"/>
            <a:ext cx="4614333" cy="1435100"/>
          </a:xfrm>
          <a:prstGeom prst="rect">
            <a:avLst/>
          </a:prstGeom>
          <a:noFill/>
          <a:ln w="9525">
            <a:noFill/>
            <a:miter lim="800000"/>
            <a:headEnd/>
            <a:tailEnd/>
          </a:ln>
          <a:effectLst/>
        </p:spPr>
        <p:txBody>
          <a:bodyPr>
            <a:spAutoFit/>
          </a:bodyPr>
          <a:lstStyle/>
          <a:p>
            <a:pPr algn="ctr">
              <a:spcBef>
                <a:spcPct val="0"/>
              </a:spcBef>
            </a:pPr>
            <a:r>
              <a:rPr lang="en-US" sz="2800" b="1" dirty="0">
                <a:latin typeface="Aparajita" pitchFamily="34" charset="0"/>
                <a:cs typeface="Aparajita" pitchFamily="34" charset="0"/>
              </a:rPr>
              <a:t>CV Mortality or</a:t>
            </a:r>
          </a:p>
          <a:p>
            <a:pPr algn="ctr">
              <a:spcBef>
                <a:spcPct val="0"/>
              </a:spcBef>
            </a:pPr>
            <a:r>
              <a:rPr lang="en-US" sz="2800" b="1" dirty="0">
                <a:latin typeface="Aparajita" pitchFamily="34" charset="0"/>
                <a:cs typeface="Aparajita" pitchFamily="34" charset="0"/>
              </a:rPr>
              <a:t>CHF hospitalization</a:t>
            </a:r>
          </a:p>
          <a:p>
            <a:pPr algn="ctr">
              <a:spcBef>
                <a:spcPct val="0"/>
              </a:spcBef>
            </a:pPr>
            <a:r>
              <a:rPr lang="en-US" sz="1600" dirty="0"/>
              <a:t>HR 0.85</a:t>
            </a:r>
          </a:p>
          <a:p>
            <a:pPr algn="ctr">
              <a:spcBef>
                <a:spcPct val="0"/>
              </a:spcBef>
            </a:pPr>
            <a:r>
              <a:rPr lang="en-US" sz="1600" dirty="0"/>
              <a:t>p=0.011</a:t>
            </a:r>
          </a:p>
        </p:txBody>
      </p:sp>
      <p:graphicFrame>
        <p:nvGraphicFramePr>
          <p:cNvPr id="4024326" name="Object 6"/>
          <p:cNvGraphicFramePr>
            <a:graphicFrameLocks noChangeAspect="1"/>
          </p:cNvGraphicFramePr>
          <p:nvPr/>
        </p:nvGraphicFramePr>
        <p:xfrm>
          <a:off x="4501445" y="1982788"/>
          <a:ext cx="4540956" cy="4411662"/>
        </p:xfrm>
        <a:graphic>
          <a:graphicData uri="http://schemas.openxmlformats.org/presentationml/2006/ole">
            <mc:AlternateContent xmlns:mc="http://schemas.openxmlformats.org/markup-compatibility/2006">
              <mc:Choice xmlns:v="urn:schemas-microsoft-com:vml" Requires="v">
                <p:oleObj spid="_x0000_s1026" name="Chart" r:id="rId6" imgW="5162619" imgH="4457683" progId="MSGraph.Chart.8">
                  <p:embed followColorScheme="full"/>
                </p:oleObj>
              </mc:Choice>
              <mc:Fallback>
                <p:oleObj name="Chart" r:id="rId6" imgW="5162619" imgH="4457683" progId="MSGraph.Chart.8">
                  <p:embed followColorScheme="full"/>
                  <p:pic>
                    <p:nvPicPr>
                      <p:cNvPr id="4024326"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01445" y="1982788"/>
                        <a:ext cx="4540956" cy="4411662"/>
                      </a:xfrm>
                      <a:prstGeom prst="rect">
                        <a:avLst/>
                      </a:prstGeom>
                      <a:noFill/>
                      <a:ln>
                        <a:noFill/>
                      </a:ln>
                      <a:effectLst>
                        <a:outerShdw dist="35921" dir="2700000" algn="ctr" rotWithShape="0">
                          <a:schemeClr val="bg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4024328" name="Text Box 8"/>
          <p:cNvSpPr txBox="1">
            <a:spLocks noChangeArrowheads="1"/>
          </p:cNvSpPr>
          <p:nvPr/>
        </p:nvSpPr>
        <p:spPr bwMode="auto">
          <a:xfrm>
            <a:off x="4529667" y="1212851"/>
            <a:ext cx="4614333" cy="1008063"/>
          </a:xfrm>
          <a:prstGeom prst="rect">
            <a:avLst/>
          </a:prstGeom>
          <a:noFill/>
          <a:ln w="9525">
            <a:noFill/>
            <a:miter lim="800000"/>
            <a:headEnd/>
            <a:tailEnd/>
          </a:ln>
          <a:effectLst/>
        </p:spPr>
        <p:txBody>
          <a:bodyPr>
            <a:spAutoFit/>
          </a:bodyPr>
          <a:lstStyle/>
          <a:p>
            <a:pPr algn="ctr">
              <a:spcBef>
                <a:spcPct val="0"/>
              </a:spcBef>
            </a:pPr>
            <a:r>
              <a:rPr lang="en-US" sz="2800" b="1" dirty="0">
                <a:latin typeface="Aparajita" pitchFamily="34" charset="0"/>
                <a:cs typeface="Aparajita" pitchFamily="34" charset="0"/>
              </a:rPr>
              <a:t>CV Mortality</a:t>
            </a:r>
          </a:p>
          <a:p>
            <a:pPr algn="ctr">
              <a:spcBef>
                <a:spcPct val="0"/>
              </a:spcBef>
            </a:pPr>
            <a:r>
              <a:rPr lang="en-US" sz="1600" dirty="0"/>
              <a:t>HR 0.84</a:t>
            </a:r>
          </a:p>
          <a:p>
            <a:pPr algn="ctr">
              <a:spcBef>
                <a:spcPct val="0"/>
              </a:spcBef>
            </a:pPr>
            <a:r>
              <a:rPr lang="en-US" sz="1600" dirty="0"/>
              <a:t>p=0.02</a:t>
            </a:r>
          </a:p>
        </p:txBody>
      </p:sp>
    </p:spTree>
  </p:cSld>
  <p:clrMapOvr>
    <a:masterClrMapping/>
  </p:clrMapOvr>
  <p:transition advClick="0"/>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26370" name="Rectangle 2"/>
          <p:cNvSpPr>
            <a:spLocks noGrp="1" noChangeArrowheads="1"/>
          </p:cNvSpPr>
          <p:nvPr>
            <p:ph type="title"/>
          </p:nvPr>
        </p:nvSpPr>
        <p:spPr>
          <a:xfrm>
            <a:off x="448734" y="179388"/>
            <a:ext cx="8391878" cy="1106472"/>
          </a:xfrm>
        </p:spPr>
        <p:txBody>
          <a:bodyPr/>
          <a:lstStyle/>
          <a:p>
            <a:r>
              <a:rPr lang="en-US" sz="3200" dirty="0"/>
              <a:t>            </a:t>
            </a:r>
            <a:r>
              <a:rPr lang="en-US" sz="3200" dirty="0">
                <a:solidFill>
                  <a:schemeClr val="accent1"/>
                </a:solidFill>
                <a:latin typeface="Aparajita" pitchFamily="34" charset="0"/>
                <a:cs typeface="Aparajita" pitchFamily="34" charset="0"/>
              </a:rPr>
              <a:t>CHARM -Alternative Trial </a:t>
            </a:r>
          </a:p>
        </p:txBody>
      </p:sp>
      <p:graphicFrame>
        <p:nvGraphicFramePr>
          <p:cNvPr id="4026372" name="Object 4"/>
          <p:cNvGraphicFramePr>
            <a:graphicFrameLocks noGrp="1" noChangeAspect="1"/>
          </p:cNvGraphicFramePr>
          <p:nvPr>
            <p:ph type="chart" idx="1"/>
          </p:nvPr>
        </p:nvGraphicFramePr>
        <p:xfrm>
          <a:off x="155222" y="1989138"/>
          <a:ext cx="4540956" cy="4411662"/>
        </p:xfrm>
        <a:graphic>
          <a:graphicData uri="http://schemas.openxmlformats.org/presentationml/2006/ole">
            <mc:AlternateContent xmlns:mc="http://schemas.openxmlformats.org/markup-compatibility/2006">
              <mc:Choice xmlns:v="urn:schemas-microsoft-com:vml" Requires="v">
                <p:oleObj spid="_x0000_s2049" name="Chart" r:id="rId4" imgW="5162619" imgH="4457683" progId="MSGraph.Chart.8">
                  <p:embed followColorScheme="full"/>
                </p:oleObj>
              </mc:Choice>
              <mc:Fallback>
                <p:oleObj name="Chart" r:id="rId4" imgW="5162619" imgH="4457683" progId="MSGraph.Chart.8">
                  <p:embed followColorScheme="full"/>
                  <p:pic>
                    <p:nvPicPr>
                      <p:cNvPr id="4026372"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5222" y="1989138"/>
                        <a:ext cx="4540956" cy="4411662"/>
                      </a:xfrm>
                      <a:prstGeom prst="rect">
                        <a:avLst/>
                      </a:prstGeom>
                      <a:noFill/>
                      <a:ln>
                        <a:noFill/>
                      </a:ln>
                      <a:effectLst>
                        <a:outerShdw dist="35921" dir="2700000" algn="ctr" rotWithShape="0">
                          <a:schemeClr val="bg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4026371" name="Text Box 3"/>
          <p:cNvSpPr txBox="1">
            <a:spLocks noChangeArrowheads="1"/>
          </p:cNvSpPr>
          <p:nvPr/>
        </p:nvSpPr>
        <p:spPr bwMode="auto">
          <a:xfrm>
            <a:off x="1" y="1219200"/>
            <a:ext cx="4614333" cy="1435100"/>
          </a:xfrm>
          <a:prstGeom prst="rect">
            <a:avLst/>
          </a:prstGeom>
          <a:noFill/>
          <a:ln w="9525">
            <a:noFill/>
            <a:miter lim="800000"/>
            <a:headEnd/>
            <a:tailEnd/>
          </a:ln>
          <a:effectLst/>
        </p:spPr>
        <p:txBody>
          <a:bodyPr>
            <a:spAutoFit/>
          </a:bodyPr>
          <a:lstStyle/>
          <a:p>
            <a:pPr algn="ctr">
              <a:spcBef>
                <a:spcPct val="0"/>
              </a:spcBef>
            </a:pPr>
            <a:r>
              <a:rPr lang="en-US" sz="2800" b="1" dirty="0">
                <a:latin typeface="Aparajita" pitchFamily="34" charset="0"/>
                <a:cs typeface="Aparajita" pitchFamily="34" charset="0"/>
              </a:rPr>
              <a:t>CV Mortality or</a:t>
            </a:r>
          </a:p>
          <a:p>
            <a:pPr algn="ctr">
              <a:spcBef>
                <a:spcPct val="0"/>
              </a:spcBef>
            </a:pPr>
            <a:r>
              <a:rPr lang="en-US" sz="2800" b="1" dirty="0">
                <a:latin typeface="Aparajita" pitchFamily="34" charset="0"/>
                <a:cs typeface="Aparajita" pitchFamily="34" charset="0"/>
              </a:rPr>
              <a:t>CHF hospitalization</a:t>
            </a:r>
          </a:p>
          <a:p>
            <a:pPr algn="ctr">
              <a:spcBef>
                <a:spcPct val="0"/>
              </a:spcBef>
            </a:pPr>
            <a:r>
              <a:rPr lang="en-US" sz="1600" dirty="0"/>
              <a:t>HR 0.77</a:t>
            </a:r>
          </a:p>
          <a:p>
            <a:pPr algn="ctr">
              <a:spcBef>
                <a:spcPct val="0"/>
              </a:spcBef>
            </a:pPr>
            <a:r>
              <a:rPr lang="en-US" sz="1600" dirty="0"/>
              <a:t>p=0.0004</a:t>
            </a:r>
          </a:p>
        </p:txBody>
      </p:sp>
      <p:graphicFrame>
        <p:nvGraphicFramePr>
          <p:cNvPr id="4026373" name="Object 5"/>
          <p:cNvGraphicFramePr>
            <a:graphicFrameLocks noChangeAspect="1"/>
          </p:cNvGraphicFramePr>
          <p:nvPr/>
        </p:nvGraphicFramePr>
        <p:xfrm>
          <a:off x="4501445" y="1982788"/>
          <a:ext cx="4540956" cy="4411662"/>
        </p:xfrm>
        <a:graphic>
          <a:graphicData uri="http://schemas.openxmlformats.org/presentationml/2006/ole">
            <mc:AlternateContent xmlns:mc="http://schemas.openxmlformats.org/markup-compatibility/2006">
              <mc:Choice xmlns:v="urn:schemas-microsoft-com:vml" Requires="v">
                <p:oleObj spid="_x0000_s2050" name="Chart" r:id="rId6" imgW="5162619" imgH="4457683" progId="MSGraph.Chart.8">
                  <p:embed followColorScheme="full"/>
                </p:oleObj>
              </mc:Choice>
              <mc:Fallback>
                <p:oleObj name="Chart" r:id="rId6" imgW="5162619" imgH="4457683" progId="MSGraph.Chart.8">
                  <p:embed followColorScheme="full"/>
                  <p:pic>
                    <p:nvPicPr>
                      <p:cNvPr id="4026373"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01445" y="1982788"/>
                        <a:ext cx="4540956" cy="4411662"/>
                      </a:xfrm>
                      <a:prstGeom prst="rect">
                        <a:avLst/>
                      </a:prstGeom>
                      <a:noFill/>
                      <a:ln>
                        <a:noFill/>
                      </a:ln>
                      <a:effectLst>
                        <a:outerShdw dist="35921" dir="2700000" algn="ctr" rotWithShape="0">
                          <a:schemeClr val="bg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4026374" name="Text Box 6"/>
          <p:cNvSpPr txBox="1">
            <a:spLocks noChangeArrowheads="1"/>
          </p:cNvSpPr>
          <p:nvPr/>
        </p:nvSpPr>
        <p:spPr bwMode="auto">
          <a:xfrm>
            <a:off x="6186311" y="6553200"/>
            <a:ext cx="2946400" cy="304800"/>
          </a:xfrm>
          <a:prstGeom prst="rect">
            <a:avLst/>
          </a:prstGeom>
          <a:noFill/>
          <a:ln w="9525">
            <a:noFill/>
            <a:miter lim="800000"/>
            <a:headEnd/>
            <a:tailEnd/>
          </a:ln>
          <a:effectLst>
            <a:outerShdw dist="35921" dir="2700000" algn="ctr" rotWithShape="0">
              <a:schemeClr val="bg1"/>
            </a:outerShdw>
          </a:effectLst>
        </p:spPr>
        <p:txBody>
          <a:bodyPr wrap="none">
            <a:spAutoFit/>
          </a:bodyPr>
          <a:lstStyle/>
          <a:p>
            <a:r>
              <a:rPr lang="en-US" sz="1400" b="1" i="1"/>
              <a:t>European Society of Cardiology 2003</a:t>
            </a:r>
          </a:p>
        </p:txBody>
      </p:sp>
      <p:sp>
        <p:nvSpPr>
          <p:cNvPr id="4026375" name="Text Box 7"/>
          <p:cNvSpPr txBox="1">
            <a:spLocks noChangeArrowheads="1"/>
          </p:cNvSpPr>
          <p:nvPr/>
        </p:nvSpPr>
        <p:spPr bwMode="auto">
          <a:xfrm>
            <a:off x="4529667" y="1227138"/>
            <a:ext cx="4614333" cy="1008062"/>
          </a:xfrm>
          <a:prstGeom prst="rect">
            <a:avLst/>
          </a:prstGeom>
          <a:noFill/>
          <a:ln w="9525">
            <a:noFill/>
            <a:miter lim="800000"/>
            <a:headEnd/>
            <a:tailEnd/>
          </a:ln>
          <a:effectLst/>
        </p:spPr>
        <p:txBody>
          <a:bodyPr>
            <a:spAutoFit/>
          </a:bodyPr>
          <a:lstStyle/>
          <a:p>
            <a:pPr algn="ctr">
              <a:spcBef>
                <a:spcPct val="0"/>
              </a:spcBef>
            </a:pPr>
            <a:r>
              <a:rPr lang="en-US" sz="2800" b="1" dirty="0">
                <a:latin typeface="Aparajita" pitchFamily="34" charset="0"/>
                <a:cs typeface="Aparajita" pitchFamily="34" charset="0"/>
              </a:rPr>
              <a:t>CV Mortality</a:t>
            </a:r>
          </a:p>
          <a:p>
            <a:pPr algn="ctr">
              <a:spcBef>
                <a:spcPct val="0"/>
              </a:spcBef>
            </a:pPr>
            <a:r>
              <a:rPr lang="en-US" sz="1600" dirty="0"/>
              <a:t>HR 0.85</a:t>
            </a:r>
          </a:p>
          <a:p>
            <a:pPr algn="ctr">
              <a:spcBef>
                <a:spcPct val="0"/>
              </a:spcBef>
            </a:pPr>
            <a:r>
              <a:rPr lang="en-US" sz="1600" dirty="0"/>
              <a:t>p=0.072</a:t>
            </a:r>
          </a:p>
        </p:txBody>
      </p:sp>
    </p:spTree>
  </p:cSld>
  <p:clrMapOvr>
    <a:masterClrMapping/>
  </p:clrMapOvr>
  <p:transition advClick="0"/>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28418" name="Rectangle 2"/>
          <p:cNvSpPr>
            <a:spLocks noGrp="1" noChangeArrowheads="1"/>
          </p:cNvSpPr>
          <p:nvPr>
            <p:ph type="title"/>
          </p:nvPr>
        </p:nvSpPr>
        <p:spPr>
          <a:xfrm>
            <a:off x="448734" y="179388"/>
            <a:ext cx="8391878" cy="1106472"/>
          </a:xfrm>
        </p:spPr>
        <p:txBody>
          <a:bodyPr/>
          <a:lstStyle/>
          <a:p>
            <a:r>
              <a:rPr lang="en-US" sz="3200" dirty="0">
                <a:solidFill>
                  <a:schemeClr val="accent1"/>
                </a:solidFill>
              </a:rPr>
              <a:t>             </a:t>
            </a:r>
            <a:r>
              <a:rPr lang="en-US" sz="3200" dirty="0">
                <a:solidFill>
                  <a:schemeClr val="accent1"/>
                </a:solidFill>
                <a:latin typeface="Aparajita" pitchFamily="34" charset="0"/>
                <a:cs typeface="Aparajita" pitchFamily="34" charset="0"/>
              </a:rPr>
              <a:t>CHARM- Preserved Trial </a:t>
            </a:r>
          </a:p>
        </p:txBody>
      </p:sp>
      <p:graphicFrame>
        <p:nvGraphicFramePr>
          <p:cNvPr id="4028420" name="Object 4"/>
          <p:cNvGraphicFramePr>
            <a:graphicFrameLocks noGrp="1" noChangeAspect="1"/>
          </p:cNvGraphicFramePr>
          <p:nvPr>
            <p:ph type="chart" idx="1"/>
          </p:nvPr>
        </p:nvGraphicFramePr>
        <p:xfrm>
          <a:off x="155222" y="1989138"/>
          <a:ext cx="4540956" cy="4411662"/>
        </p:xfrm>
        <a:graphic>
          <a:graphicData uri="http://schemas.openxmlformats.org/presentationml/2006/ole">
            <mc:AlternateContent xmlns:mc="http://schemas.openxmlformats.org/markup-compatibility/2006">
              <mc:Choice xmlns:v="urn:schemas-microsoft-com:vml" Requires="v">
                <p:oleObj spid="_x0000_s3073" name="Chart" r:id="rId4" imgW="5162619" imgH="4457683" progId="MSGraph.Chart.8">
                  <p:embed followColorScheme="full"/>
                </p:oleObj>
              </mc:Choice>
              <mc:Fallback>
                <p:oleObj name="Chart" r:id="rId4" imgW="5162619" imgH="4457683" progId="MSGraph.Chart.8">
                  <p:embed followColorScheme="full"/>
                  <p:pic>
                    <p:nvPicPr>
                      <p:cNvPr id="402842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5222" y="1989138"/>
                        <a:ext cx="4540956" cy="4411662"/>
                      </a:xfrm>
                      <a:prstGeom prst="rect">
                        <a:avLst/>
                      </a:prstGeom>
                      <a:noFill/>
                      <a:ln>
                        <a:noFill/>
                      </a:ln>
                      <a:effectLst>
                        <a:outerShdw dist="35921" dir="2700000" algn="ctr" rotWithShape="0">
                          <a:schemeClr val="bg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4028419" name="Text Box 3"/>
          <p:cNvSpPr txBox="1">
            <a:spLocks noChangeArrowheads="1"/>
          </p:cNvSpPr>
          <p:nvPr/>
        </p:nvSpPr>
        <p:spPr bwMode="auto">
          <a:xfrm>
            <a:off x="1" y="1219200"/>
            <a:ext cx="4614333" cy="1435100"/>
          </a:xfrm>
          <a:prstGeom prst="rect">
            <a:avLst/>
          </a:prstGeom>
          <a:noFill/>
          <a:ln w="9525">
            <a:noFill/>
            <a:miter lim="800000"/>
            <a:headEnd/>
            <a:tailEnd/>
          </a:ln>
          <a:effectLst/>
        </p:spPr>
        <p:txBody>
          <a:bodyPr>
            <a:spAutoFit/>
          </a:bodyPr>
          <a:lstStyle/>
          <a:p>
            <a:pPr algn="ctr">
              <a:spcBef>
                <a:spcPct val="0"/>
              </a:spcBef>
            </a:pPr>
            <a:r>
              <a:rPr lang="en-US" sz="2800" b="1" dirty="0">
                <a:latin typeface="Aparajita" pitchFamily="34" charset="0"/>
                <a:cs typeface="Aparajita" pitchFamily="34" charset="0"/>
              </a:rPr>
              <a:t>CV Mortality or</a:t>
            </a:r>
          </a:p>
          <a:p>
            <a:pPr algn="ctr">
              <a:spcBef>
                <a:spcPct val="0"/>
              </a:spcBef>
            </a:pPr>
            <a:r>
              <a:rPr lang="en-US" sz="2800" b="1" dirty="0">
                <a:latin typeface="Aparajita" pitchFamily="34" charset="0"/>
                <a:cs typeface="Aparajita" pitchFamily="34" charset="0"/>
              </a:rPr>
              <a:t>CHF hospitalization</a:t>
            </a:r>
          </a:p>
          <a:p>
            <a:pPr algn="ctr">
              <a:spcBef>
                <a:spcPct val="0"/>
              </a:spcBef>
            </a:pPr>
            <a:r>
              <a:rPr lang="en-US" sz="1600" dirty="0"/>
              <a:t>HR 0.89</a:t>
            </a:r>
          </a:p>
          <a:p>
            <a:pPr algn="ctr">
              <a:spcBef>
                <a:spcPct val="0"/>
              </a:spcBef>
            </a:pPr>
            <a:r>
              <a:rPr lang="en-US" sz="1600" dirty="0"/>
              <a:t>p=0.118</a:t>
            </a:r>
          </a:p>
        </p:txBody>
      </p:sp>
      <p:graphicFrame>
        <p:nvGraphicFramePr>
          <p:cNvPr id="4028421" name="Object 5"/>
          <p:cNvGraphicFramePr>
            <a:graphicFrameLocks noChangeAspect="1"/>
          </p:cNvGraphicFramePr>
          <p:nvPr/>
        </p:nvGraphicFramePr>
        <p:xfrm>
          <a:off x="4501445" y="1982788"/>
          <a:ext cx="4540956" cy="4411662"/>
        </p:xfrm>
        <a:graphic>
          <a:graphicData uri="http://schemas.openxmlformats.org/presentationml/2006/ole">
            <mc:AlternateContent xmlns:mc="http://schemas.openxmlformats.org/markup-compatibility/2006">
              <mc:Choice xmlns:v="urn:schemas-microsoft-com:vml" Requires="v">
                <p:oleObj spid="_x0000_s3074" name="Chart" r:id="rId6" imgW="5162619" imgH="4457683" progId="MSGraph.Chart.8">
                  <p:embed followColorScheme="full"/>
                </p:oleObj>
              </mc:Choice>
              <mc:Fallback>
                <p:oleObj name="Chart" r:id="rId6" imgW="5162619" imgH="4457683" progId="MSGraph.Chart.8">
                  <p:embed followColorScheme="full"/>
                  <p:pic>
                    <p:nvPicPr>
                      <p:cNvPr id="4028421"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01445" y="1982788"/>
                        <a:ext cx="4540956" cy="4411662"/>
                      </a:xfrm>
                      <a:prstGeom prst="rect">
                        <a:avLst/>
                      </a:prstGeom>
                      <a:noFill/>
                      <a:ln>
                        <a:noFill/>
                      </a:ln>
                      <a:effectLst>
                        <a:outerShdw dist="35921" dir="2700000" algn="ctr" rotWithShape="0">
                          <a:schemeClr val="bg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4028422" name="Text Box 6"/>
          <p:cNvSpPr txBox="1">
            <a:spLocks noChangeArrowheads="1"/>
          </p:cNvSpPr>
          <p:nvPr/>
        </p:nvSpPr>
        <p:spPr bwMode="auto">
          <a:xfrm>
            <a:off x="6186311" y="6553200"/>
            <a:ext cx="2946400" cy="304800"/>
          </a:xfrm>
          <a:prstGeom prst="rect">
            <a:avLst/>
          </a:prstGeom>
          <a:noFill/>
          <a:ln w="9525">
            <a:noFill/>
            <a:miter lim="800000"/>
            <a:headEnd/>
            <a:tailEnd/>
          </a:ln>
          <a:effectLst>
            <a:outerShdw dist="35921" dir="2700000" algn="ctr" rotWithShape="0">
              <a:schemeClr val="bg1"/>
            </a:outerShdw>
          </a:effectLst>
        </p:spPr>
        <p:txBody>
          <a:bodyPr wrap="none">
            <a:spAutoFit/>
          </a:bodyPr>
          <a:lstStyle/>
          <a:p>
            <a:r>
              <a:rPr lang="en-US" sz="1400" b="1" i="1"/>
              <a:t>European Society of Cardiology 2003</a:t>
            </a:r>
          </a:p>
        </p:txBody>
      </p:sp>
      <p:sp>
        <p:nvSpPr>
          <p:cNvPr id="4028423" name="Text Box 7"/>
          <p:cNvSpPr txBox="1">
            <a:spLocks noChangeArrowheads="1"/>
          </p:cNvSpPr>
          <p:nvPr/>
        </p:nvSpPr>
        <p:spPr bwMode="auto">
          <a:xfrm>
            <a:off x="4529667" y="1227138"/>
            <a:ext cx="4614333" cy="1008062"/>
          </a:xfrm>
          <a:prstGeom prst="rect">
            <a:avLst/>
          </a:prstGeom>
          <a:noFill/>
          <a:ln w="9525">
            <a:noFill/>
            <a:miter lim="800000"/>
            <a:headEnd/>
            <a:tailEnd/>
          </a:ln>
          <a:effectLst/>
        </p:spPr>
        <p:txBody>
          <a:bodyPr>
            <a:spAutoFit/>
          </a:bodyPr>
          <a:lstStyle/>
          <a:p>
            <a:pPr algn="ctr">
              <a:spcBef>
                <a:spcPct val="0"/>
              </a:spcBef>
            </a:pPr>
            <a:r>
              <a:rPr lang="en-US" sz="2800" b="1" dirty="0">
                <a:latin typeface="Aparajita" pitchFamily="34" charset="0"/>
                <a:cs typeface="Aparajita" pitchFamily="34" charset="0"/>
              </a:rPr>
              <a:t>CV Mortality</a:t>
            </a:r>
          </a:p>
          <a:p>
            <a:pPr algn="ctr">
              <a:spcBef>
                <a:spcPct val="0"/>
              </a:spcBef>
            </a:pPr>
            <a:r>
              <a:rPr lang="en-US" sz="1600" dirty="0"/>
              <a:t>HR 0.99</a:t>
            </a:r>
          </a:p>
          <a:p>
            <a:pPr algn="ctr">
              <a:spcBef>
                <a:spcPct val="0"/>
              </a:spcBef>
            </a:pPr>
            <a:r>
              <a:rPr lang="en-US" sz="1600" dirty="0"/>
              <a:t>p=0.918</a:t>
            </a:r>
          </a:p>
        </p:txBody>
      </p:sp>
    </p:spTree>
  </p:cSld>
  <p:clrMapOvr>
    <a:masterClrMapping/>
  </p:clrMapOvr>
  <p:transition advClick="0"/>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71612"/>
            <a:ext cx="8229600" cy="275476"/>
          </a:xfrm>
        </p:spPr>
        <p:txBody>
          <a:bodyPr>
            <a:normAutofit fontScale="90000"/>
          </a:bodyPr>
          <a:lstStyle/>
          <a:p>
            <a:br>
              <a:rPr lang="en-IN" sz="3200" dirty="0">
                <a:solidFill>
                  <a:schemeClr val="accent1"/>
                </a:solidFill>
                <a:latin typeface="Aparajita" pitchFamily="34" charset="0"/>
                <a:cs typeface="Aparajita" pitchFamily="34" charset="0"/>
              </a:rPr>
            </a:br>
            <a:br>
              <a:rPr lang="en-IN" sz="3200" dirty="0">
                <a:solidFill>
                  <a:schemeClr val="accent1"/>
                </a:solidFill>
                <a:latin typeface="Aparajita" pitchFamily="34" charset="0"/>
                <a:cs typeface="Aparajita" pitchFamily="34" charset="0"/>
              </a:rPr>
            </a:br>
            <a:br>
              <a:rPr lang="en-IN" sz="3200" dirty="0">
                <a:solidFill>
                  <a:schemeClr val="accent1"/>
                </a:solidFill>
                <a:latin typeface="Aparajita" pitchFamily="34" charset="0"/>
                <a:cs typeface="Aparajita" pitchFamily="34" charset="0"/>
              </a:rPr>
            </a:br>
            <a:r>
              <a:rPr lang="en-IN" sz="3200" dirty="0">
                <a:solidFill>
                  <a:schemeClr val="accent1"/>
                </a:solidFill>
                <a:latin typeface="Aparajita" pitchFamily="34" charset="0"/>
                <a:cs typeface="Aparajita" pitchFamily="34" charset="0"/>
              </a:rPr>
              <a:t>Choice of </a:t>
            </a:r>
            <a:r>
              <a:rPr lang="en-IN" sz="3200" dirty="0" err="1">
                <a:solidFill>
                  <a:schemeClr val="accent1"/>
                </a:solidFill>
                <a:latin typeface="Aparajita" pitchFamily="34" charset="0"/>
                <a:cs typeface="Aparajita" pitchFamily="34" charset="0"/>
              </a:rPr>
              <a:t>angiotensin</a:t>
            </a:r>
            <a:r>
              <a:rPr lang="en-IN" sz="3200" dirty="0">
                <a:solidFill>
                  <a:schemeClr val="accent1"/>
                </a:solidFill>
                <a:latin typeface="Aparajita" pitchFamily="34" charset="0"/>
                <a:cs typeface="Aparajita" pitchFamily="34" charset="0"/>
              </a:rPr>
              <a:t>-converting enzyme inhibitors/ARBs  and their optimal dosing</a:t>
            </a:r>
            <a:br>
              <a:rPr lang="en-IN" dirty="0">
                <a:solidFill>
                  <a:srgbClr val="FFC000"/>
                </a:solidFill>
                <a:latin typeface="Aparajita" pitchFamily="34" charset="0"/>
                <a:cs typeface="Aparajita" pitchFamily="34" charset="0"/>
              </a:rPr>
            </a:br>
            <a:endParaRPr lang="en-IN" dirty="0"/>
          </a:p>
        </p:txBody>
      </p:sp>
      <p:sp>
        <p:nvSpPr>
          <p:cNvPr id="3" name="Content Placeholder 2"/>
          <p:cNvSpPr>
            <a:spLocks noGrp="1"/>
          </p:cNvSpPr>
          <p:nvPr>
            <p:ph idx="1"/>
          </p:nvPr>
        </p:nvSpPr>
        <p:spPr/>
        <p:txBody>
          <a:bodyPr>
            <a:normAutofit/>
          </a:bodyPr>
          <a:lstStyle/>
          <a:p>
            <a:r>
              <a:rPr lang="en-IN" sz="3600" dirty="0">
                <a:solidFill>
                  <a:srgbClr val="FFC000"/>
                </a:solidFill>
                <a:latin typeface="Aparajita" pitchFamily="34" charset="0"/>
                <a:cs typeface="Aparajita" pitchFamily="34" charset="0"/>
              </a:rPr>
              <a:t>  </a:t>
            </a:r>
            <a:r>
              <a:rPr lang="en-IN" sz="3200" dirty="0">
                <a:latin typeface="Aparajita" pitchFamily="34" charset="0"/>
                <a:cs typeface="Aparajita" pitchFamily="34" charset="0"/>
              </a:rPr>
              <a:t>ACE inhibitors are generally prescribed by physicians in doses lower than the large doses that have been shown to reduce morbidity and mortality in patients with heart failure. It is unclear, however, if low doses and high doses of ACE inhibitors have similar benefits.</a:t>
            </a:r>
            <a:endParaRPr lang="en-IN" sz="3200" dirty="0">
              <a:solidFill>
                <a:srgbClr val="FFC000"/>
              </a:solidFill>
              <a:latin typeface="Aparajita" pitchFamily="34" charset="0"/>
              <a:cs typeface="Aparajita" pitchFamily="34" charset="0"/>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1845366"/>
          </a:xfrm>
        </p:spPr>
        <p:txBody>
          <a:bodyPr/>
          <a:lstStyle/>
          <a:p>
            <a:endParaRPr lang="en-IN" dirty="0"/>
          </a:p>
        </p:txBody>
      </p:sp>
      <p:sp>
        <p:nvSpPr>
          <p:cNvPr id="3" name="Content Placeholder 2"/>
          <p:cNvSpPr>
            <a:spLocks noGrp="1"/>
          </p:cNvSpPr>
          <p:nvPr>
            <p:ph idx="1"/>
          </p:nvPr>
        </p:nvSpPr>
        <p:spPr>
          <a:xfrm>
            <a:off x="357158" y="2714620"/>
            <a:ext cx="8572560" cy="3640940"/>
          </a:xfrm>
        </p:spPr>
        <p:txBody>
          <a:bodyPr>
            <a:normAutofit/>
          </a:bodyPr>
          <a:lstStyle/>
          <a:p>
            <a:pPr>
              <a:buNone/>
            </a:pPr>
            <a:r>
              <a:rPr lang="en-IN" dirty="0">
                <a:solidFill>
                  <a:schemeClr val="accent1"/>
                </a:solidFill>
              </a:rPr>
              <a:t>   </a:t>
            </a:r>
            <a:r>
              <a:rPr lang="en-IN" dirty="0">
                <a:solidFill>
                  <a:schemeClr val="accent1"/>
                </a:solidFill>
                <a:latin typeface="Aparajita" pitchFamily="34" charset="0"/>
                <a:cs typeface="Aparajita" pitchFamily="34" charset="0"/>
              </a:rPr>
              <a:t>Assessment of Treatment with </a:t>
            </a:r>
            <a:r>
              <a:rPr lang="en-IN" dirty="0" err="1">
                <a:solidFill>
                  <a:schemeClr val="accent1"/>
                </a:solidFill>
                <a:latin typeface="Aparajita" pitchFamily="34" charset="0"/>
                <a:cs typeface="Aparajita" pitchFamily="34" charset="0"/>
              </a:rPr>
              <a:t>Lisinopril</a:t>
            </a:r>
            <a:r>
              <a:rPr lang="en-IN" dirty="0">
                <a:solidFill>
                  <a:schemeClr val="accent1"/>
                </a:solidFill>
                <a:latin typeface="Aparajita" pitchFamily="34" charset="0"/>
                <a:cs typeface="Aparajita" pitchFamily="34" charset="0"/>
              </a:rPr>
              <a:t> and Survival (ATLAS) study:</a:t>
            </a:r>
          </a:p>
          <a:p>
            <a:r>
              <a:rPr lang="en-IN" dirty="0">
                <a:latin typeface="Aparajita" pitchFamily="34" charset="0"/>
                <a:cs typeface="Aparajita" pitchFamily="34" charset="0"/>
              </a:rPr>
              <a:t>3164 patients with NYHA class II to IV heart failure and an EF&lt;30% were assigned to double-blind treatment with either low doses (2.5 to 5.0 mg daily) or high doses (32.5 to 35 mg daily) of the ACE inhibitor, </a:t>
            </a:r>
            <a:r>
              <a:rPr lang="en-IN" dirty="0" err="1">
                <a:latin typeface="Aparajita" pitchFamily="34" charset="0"/>
                <a:cs typeface="Aparajita" pitchFamily="34" charset="0"/>
              </a:rPr>
              <a:t>lisinopril</a:t>
            </a:r>
            <a:r>
              <a:rPr lang="en-IN" dirty="0">
                <a:latin typeface="Aparajita" pitchFamily="34" charset="0"/>
                <a:cs typeface="Aparajita" pitchFamily="34" charset="0"/>
              </a:rPr>
              <a:t>, for 39 to 58 months, while background therapy for heart failure was continued.</a:t>
            </a:r>
          </a:p>
        </p:txBody>
      </p:sp>
      <p:pic>
        <p:nvPicPr>
          <p:cNvPr id="3074" name="Picture 2"/>
          <p:cNvPicPr>
            <a:picLocks noChangeAspect="1" noChangeArrowheads="1"/>
          </p:cNvPicPr>
          <p:nvPr/>
        </p:nvPicPr>
        <p:blipFill>
          <a:blip r:embed="rId2"/>
          <a:srcRect/>
          <a:stretch>
            <a:fillRect/>
          </a:stretch>
        </p:blipFill>
        <p:spPr bwMode="auto">
          <a:xfrm>
            <a:off x="151421" y="0"/>
            <a:ext cx="8992579" cy="2571758"/>
          </a:xfrm>
          <a:prstGeom prst="rect">
            <a:avLst/>
          </a:prstGeom>
          <a:noFill/>
          <a:ln w="9525">
            <a:noFill/>
            <a:miter lim="800000"/>
            <a:headEnd/>
            <a:tailEnd/>
          </a:ln>
          <a:effectLst/>
        </p:spPr>
      </p:pic>
      <p:pic>
        <p:nvPicPr>
          <p:cNvPr id="1026" name="Picture 2"/>
          <p:cNvPicPr>
            <a:picLocks noChangeAspect="1" noChangeArrowheads="1"/>
          </p:cNvPicPr>
          <p:nvPr/>
        </p:nvPicPr>
        <p:blipFill>
          <a:blip r:embed="rId3"/>
          <a:srcRect/>
          <a:stretch>
            <a:fillRect/>
          </a:stretch>
        </p:blipFill>
        <p:spPr bwMode="auto">
          <a:xfrm>
            <a:off x="5667375" y="6515100"/>
            <a:ext cx="3476625" cy="342900"/>
          </a:xfrm>
          <a:prstGeom prst="rect">
            <a:avLst/>
          </a:prstGeom>
          <a:noFill/>
          <a:ln w="9525">
            <a:noFill/>
            <a:miter lim="800000"/>
            <a:headEnd/>
            <a:tailEnd/>
          </a:ln>
          <a:effectLst/>
        </p:spPr>
      </p:pic>
      <p:pic>
        <p:nvPicPr>
          <p:cNvPr id="1028" name="Picture 4"/>
          <p:cNvPicPr>
            <a:picLocks noChangeAspect="1" noChangeArrowheads="1"/>
          </p:cNvPicPr>
          <p:nvPr/>
        </p:nvPicPr>
        <p:blipFill>
          <a:blip r:embed="rId4"/>
          <a:srcRect/>
          <a:stretch>
            <a:fillRect/>
          </a:stretch>
        </p:blipFill>
        <p:spPr bwMode="auto">
          <a:xfrm>
            <a:off x="357158" y="6500835"/>
            <a:ext cx="2626898" cy="357166"/>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a:xfrm>
            <a:off x="857224" y="1783560"/>
            <a:ext cx="7829576" cy="1931192"/>
          </a:xfrm>
        </p:spPr>
        <p:txBody>
          <a:bodyPr>
            <a:normAutofit/>
          </a:bodyPr>
          <a:lstStyle/>
          <a:p>
            <a:r>
              <a:rPr lang="en-IN" dirty="0">
                <a:latin typeface="Aparajita" pitchFamily="34" charset="0"/>
                <a:cs typeface="Aparajita" pitchFamily="34" charset="0"/>
              </a:rPr>
              <a:t> Ever since the introduction of the 1</a:t>
            </a:r>
            <a:r>
              <a:rPr lang="en-IN" baseline="30000" dirty="0">
                <a:latin typeface="Aparajita" pitchFamily="34" charset="0"/>
                <a:cs typeface="Aparajita" pitchFamily="34" charset="0"/>
              </a:rPr>
              <a:t>st</a:t>
            </a:r>
            <a:r>
              <a:rPr lang="en-IN" dirty="0">
                <a:latin typeface="Aparajita" pitchFamily="34" charset="0"/>
                <a:cs typeface="Aparajita" pitchFamily="34" charset="0"/>
              </a:rPr>
              <a:t> ACE-</a:t>
            </a:r>
            <a:r>
              <a:rPr lang="en-IN" dirty="0" err="1">
                <a:latin typeface="Aparajita" pitchFamily="34" charset="0"/>
                <a:cs typeface="Aparajita" pitchFamily="34" charset="0"/>
              </a:rPr>
              <a:t>i</a:t>
            </a:r>
            <a:r>
              <a:rPr lang="en-IN" dirty="0">
                <a:latin typeface="Aparajita" pitchFamily="34" charset="0"/>
                <a:cs typeface="Aparajita" pitchFamily="34" charset="0"/>
              </a:rPr>
              <a:t>, </a:t>
            </a:r>
            <a:r>
              <a:rPr lang="en-IN" dirty="0" err="1">
                <a:latin typeface="Aparajita" pitchFamily="34" charset="0"/>
                <a:cs typeface="Aparajita" pitchFamily="34" charset="0"/>
              </a:rPr>
              <a:t>captopril</a:t>
            </a:r>
            <a:r>
              <a:rPr lang="en-IN" dirty="0">
                <a:latin typeface="Aparajita" pitchFamily="34" charset="0"/>
                <a:cs typeface="Aparajita" pitchFamily="34" charset="0"/>
              </a:rPr>
              <a:t> in 1977 , ACE inhibitor have become the cornerstone in the treatment of heart failure and left ventricular dysfunction.</a:t>
            </a:r>
          </a:p>
          <a:p>
            <a:endParaRPr lang="en-US" dirty="0"/>
          </a:p>
          <a:p>
            <a:endParaRPr lang="en-IN" dirty="0"/>
          </a:p>
          <a:p>
            <a:pPr>
              <a:buNone/>
            </a:pPr>
            <a:endParaRPr lang="en-IN" dirty="0"/>
          </a:p>
        </p:txBody>
      </p:sp>
      <p:pic>
        <p:nvPicPr>
          <p:cNvPr id="2053" name="Picture 5"/>
          <p:cNvPicPr>
            <a:picLocks noChangeAspect="1" noChangeArrowheads="1"/>
          </p:cNvPicPr>
          <p:nvPr/>
        </p:nvPicPr>
        <p:blipFill>
          <a:blip r:embed="rId2"/>
          <a:srcRect/>
          <a:stretch>
            <a:fillRect/>
          </a:stretch>
        </p:blipFill>
        <p:spPr bwMode="auto">
          <a:xfrm>
            <a:off x="642910" y="4572008"/>
            <a:ext cx="8172450" cy="1114425"/>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053"/>
                                        </p:tgtEl>
                                        <p:attrNameLst>
                                          <p:attrName>style.visibility</p:attrName>
                                        </p:attrNameLst>
                                      </p:cBhvr>
                                      <p:to>
                                        <p:strVal val="visible"/>
                                      </p:to>
                                    </p:set>
                                    <p:animEffect transition="in" filter="checkerboard(across)">
                                      <p:cBhvr>
                                        <p:cTn id="7" dur="500"/>
                                        <p:tgtEl>
                                          <p:spTgt spid="20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357158" y="857232"/>
            <a:ext cx="8486775" cy="2628900"/>
          </a:xfrm>
          <a:prstGeom prst="rect">
            <a:avLst/>
          </a:prstGeom>
          <a:noFill/>
          <a:ln w="9525">
            <a:noFill/>
            <a:miter lim="800000"/>
            <a:headEnd/>
            <a:tailEnd/>
          </a:ln>
          <a:effectLst/>
        </p:spPr>
      </p:pic>
      <p:pic>
        <p:nvPicPr>
          <p:cNvPr id="4099" name="Picture 3"/>
          <p:cNvPicPr>
            <a:picLocks noChangeAspect="1" noChangeArrowheads="1"/>
          </p:cNvPicPr>
          <p:nvPr/>
        </p:nvPicPr>
        <p:blipFill>
          <a:blip r:embed="rId3"/>
          <a:srcRect/>
          <a:stretch>
            <a:fillRect/>
          </a:stretch>
        </p:blipFill>
        <p:spPr bwMode="auto">
          <a:xfrm>
            <a:off x="785786" y="4786322"/>
            <a:ext cx="7622424" cy="2071678"/>
          </a:xfrm>
          <a:prstGeom prst="rect">
            <a:avLst/>
          </a:prstGeom>
          <a:noFill/>
          <a:ln w="9525">
            <a:noFill/>
            <a:miter lim="800000"/>
            <a:headEnd/>
            <a:tailEnd/>
          </a:ln>
          <a:effectLst/>
        </p:spPr>
      </p:pic>
      <p:pic>
        <p:nvPicPr>
          <p:cNvPr id="4100" name="Picture 4"/>
          <p:cNvPicPr>
            <a:picLocks noChangeAspect="1" noChangeArrowheads="1"/>
          </p:cNvPicPr>
          <p:nvPr/>
        </p:nvPicPr>
        <p:blipFill>
          <a:blip r:embed="rId4"/>
          <a:srcRect/>
          <a:stretch>
            <a:fillRect/>
          </a:stretch>
        </p:blipFill>
        <p:spPr bwMode="auto">
          <a:xfrm>
            <a:off x="2285984" y="428604"/>
            <a:ext cx="4651874" cy="428628"/>
          </a:xfrm>
          <a:prstGeom prst="rect">
            <a:avLst/>
          </a:prstGeom>
          <a:noFill/>
          <a:ln w="9525">
            <a:noFill/>
            <a:miter lim="800000"/>
            <a:headEnd/>
            <a:tailEnd/>
          </a:ln>
          <a:effectLst/>
        </p:spPr>
      </p:pic>
      <p:pic>
        <p:nvPicPr>
          <p:cNvPr id="4101" name="Picture 5"/>
          <p:cNvPicPr>
            <a:picLocks noChangeAspect="1" noChangeArrowheads="1"/>
          </p:cNvPicPr>
          <p:nvPr/>
        </p:nvPicPr>
        <p:blipFill>
          <a:blip r:embed="rId5"/>
          <a:srcRect/>
          <a:stretch>
            <a:fillRect/>
          </a:stretch>
        </p:blipFill>
        <p:spPr bwMode="auto">
          <a:xfrm>
            <a:off x="2357422" y="4429132"/>
            <a:ext cx="4572032" cy="369238"/>
          </a:xfrm>
          <a:prstGeom prst="rect">
            <a:avLst/>
          </a:prstGeom>
          <a:noFill/>
          <a:ln w="9525">
            <a:noFill/>
            <a:miter lim="800000"/>
            <a:headEnd/>
            <a:tailEnd/>
          </a:ln>
          <a:effectLst/>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00034" y="4500570"/>
            <a:ext cx="8072494" cy="1384995"/>
          </a:xfrm>
          <a:prstGeom prst="rect">
            <a:avLst/>
          </a:prstGeom>
        </p:spPr>
        <p:txBody>
          <a:bodyPr wrap="square">
            <a:spAutoFit/>
          </a:bodyPr>
          <a:lstStyle/>
          <a:p>
            <a:r>
              <a:rPr lang="en-IN" sz="2800" dirty="0">
                <a:solidFill>
                  <a:schemeClr val="accent1"/>
                </a:solidFill>
                <a:latin typeface="Aparajita" pitchFamily="34" charset="0"/>
                <a:cs typeface="Aparajita" pitchFamily="34" charset="0"/>
              </a:rPr>
              <a:t>ATLAS TRIAL </a:t>
            </a:r>
            <a:r>
              <a:rPr lang="en-IN" sz="2800" dirty="0">
                <a:latin typeface="Aparajita" pitchFamily="34" charset="0"/>
                <a:cs typeface="Aparajita" pitchFamily="34" charset="0"/>
              </a:rPr>
              <a:t>concluded that patients with heart failure should not generally be maintained on very low doses of an ACE inhibitor ,unless these are the only doses that can be tolerated .</a:t>
            </a:r>
          </a:p>
        </p:txBody>
      </p:sp>
      <p:pic>
        <p:nvPicPr>
          <p:cNvPr id="2050" name="Picture 2"/>
          <p:cNvPicPr>
            <a:picLocks noChangeAspect="1" noChangeArrowheads="1"/>
          </p:cNvPicPr>
          <p:nvPr/>
        </p:nvPicPr>
        <p:blipFill>
          <a:blip r:embed="rId2"/>
          <a:srcRect/>
          <a:stretch>
            <a:fillRect/>
          </a:stretch>
        </p:blipFill>
        <p:spPr bwMode="auto">
          <a:xfrm>
            <a:off x="1500166" y="428604"/>
            <a:ext cx="6486525" cy="3200400"/>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a:srcRect/>
          <a:stretch>
            <a:fillRect/>
          </a:stretch>
        </p:blipFill>
        <p:spPr bwMode="auto">
          <a:xfrm>
            <a:off x="3286116" y="214290"/>
            <a:ext cx="3162901" cy="300038"/>
          </a:xfrm>
          <a:prstGeom prst="rect">
            <a:avLst/>
          </a:prstGeom>
          <a:noFill/>
          <a:ln w="9525">
            <a:noFill/>
            <a:miter lim="800000"/>
            <a:headEnd/>
            <a:tailEnd/>
          </a:ln>
          <a:effectLst/>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1702490"/>
          </a:xfrm>
        </p:spPr>
        <p:txBody>
          <a:bodyPr/>
          <a:lstStyle/>
          <a:p>
            <a:endParaRPr lang="en-IN" dirty="0"/>
          </a:p>
        </p:txBody>
      </p:sp>
      <p:sp>
        <p:nvSpPr>
          <p:cNvPr id="3" name="Content Placeholder 2"/>
          <p:cNvSpPr>
            <a:spLocks noGrp="1"/>
          </p:cNvSpPr>
          <p:nvPr>
            <p:ph idx="1"/>
          </p:nvPr>
        </p:nvSpPr>
        <p:spPr>
          <a:xfrm>
            <a:off x="914400" y="2571744"/>
            <a:ext cx="7772400" cy="3783816"/>
          </a:xfrm>
        </p:spPr>
        <p:txBody>
          <a:bodyPr>
            <a:normAutofit/>
          </a:bodyPr>
          <a:lstStyle/>
          <a:p>
            <a:r>
              <a:rPr lang="en-IN" dirty="0">
                <a:latin typeface="Aparajita" pitchFamily="34" charset="0"/>
                <a:cs typeface="Aparajita" pitchFamily="34" charset="0"/>
              </a:rPr>
              <a:t>METHODS: 3846 patients with heart failure 0f NYHA class II–IV, LVEF 40% or less, and intolerance to ACE inhibitors were randomly assigned to </a:t>
            </a:r>
            <a:r>
              <a:rPr lang="en-IN" dirty="0" err="1">
                <a:latin typeface="Aparajita" pitchFamily="34" charset="0"/>
                <a:cs typeface="Aparajita" pitchFamily="34" charset="0"/>
              </a:rPr>
              <a:t>losartan</a:t>
            </a:r>
            <a:r>
              <a:rPr lang="en-IN" dirty="0">
                <a:latin typeface="Aparajita" pitchFamily="34" charset="0"/>
                <a:cs typeface="Aparajita" pitchFamily="34" charset="0"/>
              </a:rPr>
              <a:t> 150 mg (n=1927) or 50 mg daily (n=1919).</a:t>
            </a:r>
          </a:p>
          <a:p>
            <a:r>
              <a:rPr lang="en-IN" dirty="0">
                <a:latin typeface="Aparajita" pitchFamily="34" charset="0"/>
                <a:cs typeface="Aparajita" pitchFamily="34" charset="0"/>
              </a:rPr>
              <a:t>The primary endpoint was death or admission for heart failure. </a:t>
            </a:r>
          </a:p>
        </p:txBody>
      </p:sp>
      <p:pic>
        <p:nvPicPr>
          <p:cNvPr id="7170" name="Picture 2"/>
          <p:cNvPicPr>
            <a:picLocks noChangeAspect="1" noChangeArrowheads="1"/>
          </p:cNvPicPr>
          <p:nvPr/>
        </p:nvPicPr>
        <p:blipFill>
          <a:blip r:embed="rId2"/>
          <a:srcRect/>
          <a:stretch>
            <a:fillRect/>
          </a:stretch>
        </p:blipFill>
        <p:spPr bwMode="auto">
          <a:xfrm>
            <a:off x="129323" y="0"/>
            <a:ext cx="9014677" cy="2214554"/>
          </a:xfrm>
          <a:prstGeom prst="rect">
            <a:avLst/>
          </a:prstGeom>
          <a:noFill/>
          <a:ln w="9525">
            <a:noFill/>
            <a:miter lim="800000"/>
            <a:headEnd/>
            <a:tailEnd/>
          </a:ln>
          <a:effectLst/>
        </p:spPr>
      </p:pic>
      <p:pic>
        <p:nvPicPr>
          <p:cNvPr id="15361" name="Picture 1"/>
          <p:cNvPicPr>
            <a:picLocks noChangeAspect="1" noChangeArrowheads="1"/>
          </p:cNvPicPr>
          <p:nvPr/>
        </p:nvPicPr>
        <p:blipFill>
          <a:blip r:embed="rId3"/>
          <a:srcRect/>
          <a:stretch>
            <a:fillRect/>
          </a:stretch>
        </p:blipFill>
        <p:spPr bwMode="auto">
          <a:xfrm>
            <a:off x="6572264" y="1000108"/>
            <a:ext cx="2220692" cy="342901"/>
          </a:xfrm>
          <a:prstGeom prst="rect">
            <a:avLst/>
          </a:prstGeom>
          <a:noFill/>
          <a:ln w="9525">
            <a:noFill/>
            <a:miter lim="800000"/>
            <a:headEnd/>
            <a:tailEnd/>
          </a:ln>
          <a:effectLst/>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914400" y="428604"/>
            <a:ext cx="7772400" cy="83460"/>
          </a:xfrm>
        </p:spPr>
        <p:txBody>
          <a:bodyPr>
            <a:normAutofit fontScale="90000"/>
          </a:bodyPr>
          <a:lstStyle/>
          <a:p>
            <a:endParaRPr lang="en-IN" dirty="0"/>
          </a:p>
        </p:txBody>
      </p:sp>
      <p:pic>
        <p:nvPicPr>
          <p:cNvPr id="8194" name="Picture 2"/>
          <p:cNvPicPr>
            <a:picLocks noGrp="1" noChangeAspect="1" noChangeArrowheads="1"/>
          </p:cNvPicPr>
          <p:nvPr>
            <p:ph idx="1"/>
          </p:nvPr>
        </p:nvPicPr>
        <p:blipFill>
          <a:blip r:embed="rId2"/>
          <a:srcRect/>
          <a:stretch>
            <a:fillRect/>
          </a:stretch>
        </p:blipFill>
        <p:spPr bwMode="auto">
          <a:xfrm>
            <a:off x="0" y="0"/>
            <a:ext cx="9181560" cy="2571768"/>
          </a:xfrm>
          <a:prstGeom prst="rect">
            <a:avLst/>
          </a:prstGeom>
          <a:noFill/>
          <a:ln w="9525">
            <a:noFill/>
            <a:miter lim="800000"/>
            <a:headEnd/>
            <a:tailEnd/>
          </a:ln>
          <a:effectLst/>
        </p:spPr>
      </p:pic>
      <p:sp>
        <p:nvSpPr>
          <p:cNvPr id="5" name="Rectangle 4"/>
          <p:cNvSpPr/>
          <p:nvPr/>
        </p:nvSpPr>
        <p:spPr>
          <a:xfrm>
            <a:off x="714348" y="3286124"/>
            <a:ext cx="7643866" cy="1815882"/>
          </a:xfrm>
          <a:prstGeom prst="rect">
            <a:avLst/>
          </a:prstGeom>
        </p:spPr>
        <p:txBody>
          <a:bodyPr wrap="square">
            <a:spAutoFit/>
          </a:bodyPr>
          <a:lstStyle/>
          <a:p>
            <a:r>
              <a:rPr lang="en-IN" sz="2800" dirty="0">
                <a:solidFill>
                  <a:schemeClr val="accent1">
                    <a:lumMod val="40000"/>
                    <a:lumOff val="60000"/>
                  </a:schemeClr>
                </a:solidFill>
                <a:latin typeface="Aparajita" pitchFamily="34" charset="0"/>
                <a:cs typeface="Aparajita" pitchFamily="34" charset="0"/>
              </a:rPr>
              <a:t>Conclusion</a:t>
            </a:r>
            <a:r>
              <a:rPr lang="en-IN" sz="2800" dirty="0">
                <a:solidFill>
                  <a:srgbClr val="FFC000"/>
                </a:solidFill>
                <a:latin typeface="Aparajita" pitchFamily="34" charset="0"/>
                <a:cs typeface="Aparajita" pitchFamily="34" charset="0"/>
              </a:rPr>
              <a:t>: for patients with heart failure and reduced LVEF who are ACE-inhibitor intolerant, </a:t>
            </a:r>
            <a:r>
              <a:rPr lang="en-IN" sz="2800" dirty="0" err="1">
                <a:solidFill>
                  <a:srgbClr val="FFC000"/>
                </a:solidFill>
                <a:latin typeface="Aparajita" pitchFamily="34" charset="0"/>
                <a:cs typeface="Aparajita" pitchFamily="34" charset="0"/>
              </a:rPr>
              <a:t>losartan</a:t>
            </a:r>
            <a:r>
              <a:rPr lang="en-IN" sz="2800" dirty="0">
                <a:solidFill>
                  <a:srgbClr val="FFC000"/>
                </a:solidFill>
                <a:latin typeface="Aparajita" pitchFamily="34" charset="0"/>
                <a:cs typeface="Aparajita" pitchFamily="34" charset="0"/>
              </a:rPr>
              <a:t> 150 mg daily is superior to 50 mg daily with respect to the composite outcome of death or admission for heart failure.</a:t>
            </a:r>
          </a:p>
        </p:txBody>
      </p:sp>
      <p:sp>
        <p:nvSpPr>
          <p:cNvPr id="6" name="Rounded Rectangle 5"/>
          <p:cNvSpPr/>
          <p:nvPr/>
        </p:nvSpPr>
        <p:spPr>
          <a:xfrm>
            <a:off x="0" y="0"/>
            <a:ext cx="9144000" cy="50006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3200" dirty="0">
                <a:solidFill>
                  <a:schemeClr val="bg1"/>
                </a:solidFill>
                <a:latin typeface="Aparajita" pitchFamily="34" charset="0"/>
                <a:cs typeface="Aparajita" pitchFamily="34" charset="0"/>
              </a:rPr>
              <a:t>                                 High or low dose???</a:t>
            </a:r>
          </a:p>
          <a:p>
            <a:r>
              <a:rPr lang="en-IN" sz="3200" dirty="0">
                <a:solidFill>
                  <a:schemeClr val="bg1"/>
                </a:solidFill>
                <a:latin typeface="Aparajita" pitchFamily="34" charset="0"/>
                <a:cs typeface="Aparajita" pitchFamily="34" charset="0"/>
              </a:rPr>
              <a:t>The results from these two trials,</a:t>
            </a:r>
          </a:p>
          <a:p>
            <a:r>
              <a:rPr lang="en-IN" sz="3200" b="1" dirty="0">
                <a:solidFill>
                  <a:schemeClr val="bg1"/>
                </a:solidFill>
                <a:latin typeface="Aparajita" pitchFamily="34" charset="0"/>
                <a:cs typeface="Aparajita" pitchFamily="34" charset="0"/>
              </a:rPr>
              <a:t>ATLAS </a:t>
            </a:r>
            <a:r>
              <a:rPr lang="en-IN" sz="3200" dirty="0">
                <a:solidFill>
                  <a:schemeClr val="bg1"/>
                </a:solidFill>
                <a:latin typeface="Aparajita" pitchFamily="34" charset="0"/>
                <a:cs typeface="Aparajita" pitchFamily="34" charset="0"/>
              </a:rPr>
              <a:t>and</a:t>
            </a:r>
            <a:r>
              <a:rPr lang="en-IN" sz="3200" b="1" dirty="0">
                <a:solidFill>
                  <a:schemeClr val="bg1"/>
                </a:solidFill>
                <a:latin typeface="Aparajita" pitchFamily="34" charset="0"/>
                <a:cs typeface="Aparajita" pitchFamily="34" charset="0"/>
              </a:rPr>
              <a:t> HEAAL </a:t>
            </a:r>
            <a:r>
              <a:rPr lang="en-IN" sz="3200" dirty="0">
                <a:solidFill>
                  <a:schemeClr val="bg1"/>
                </a:solidFill>
                <a:latin typeface="Aparajita" pitchFamily="34" charset="0"/>
                <a:cs typeface="Aparajita" pitchFamily="34" charset="0"/>
              </a:rPr>
              <a:t>indicate that more benefit is obtained from using higher doses of RAAS blockers and underscore the importance of attaining, if possible, the target doses proven to be of benefit in the key RCTs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30" name="Picture 2"/>
          <p:cNvPicPr>
            <a:picLocks noChangeAspect="1" noChangeArrowheads="1"/>
          </p:cNvPicPr>
          <p:nvPr/>
        </p:nvPicPr>
        <p:blipFill>
          <a:blip r:embed="rId2"/>
          <a:srcRect/>
          <a:stretch>
            <a:fillRect/>
          </a:stretch>
        </p:blipFill>
        <p:spPr bwMode="auto">
          <a:xfrm>
            <a:off x="1643042" y="1571612"/>
            <a:ext cx="6382800" cy="2695581"/>
          </a:xfrm>
          <a:prstGeom prst="rect">
            <a:avLst/>
          </a:prstGeom>
          <a:noFill/>
          <a:ln w="9525">
            <a:noFill/>
            <a:miter lim="800000"/>
            <a:headEnd/>
            <a:tailEnd/>
          </a:ln>
          <a:effectLst/>
        </p:spPr>
      </p:pic>
      <p:pic>
        <p:nvPicPr>
          <p:cNvPr id="99331" name="Picture 3"/>
          <p:cNvPicPr>
            <a:picLocks noChangeAspect="1" noChangeArrowheads="1"/>
          </p:cNvPicPr>
          <p:nvPr/>
        </p:nvPicPr>
        <p:blipFill>
          <a:blip r:embed="rId3"/>
          <a:srcRect/>
          <a:stretch>
            <a:fillRect/>
          </a:stretch>
        </p:blipFill>
        <p:spPr bwMode="auto">
          <a:xfrm>
            <a:off x="1643042" y="4286256"/>
            <a:ext cx="6379383" cy="1566866"/>
          </a:xfrm>
          <a:prstGeom prst="rect">
            <a:avLst/>
          </a:prstGeom>
          <a:noFill/>
          <a:ln w="9525">
            <a:noFill/>
            <a:miter lim="800000"/>
            <a:headEnd/>
            <a:tailEnd/>
          </a:ln>
          <a:effectLst/>
        </p:spPr>
      </p:pic>
      <p:sp>
        <p:nvSpPr>
          <p:cNvPr id="4" name="Rectangle 3"/>
          <p:cNvSpPr/>
          <p:nvPr/>
        </p:nvSpPr>
        <p:spPr>
          <a:xfrm>
            <a:off x="928662" y="428604"/>
            <a:ext cx="7500990" cy="954107"/>
          </a:xfrm>
          <a:prstGeom prst="rect">
            <a:avLst/>
          </a:prstGeom>
        </p:spPr>
        <p:txBody>
          <a:bodyPr wrap="square">
            <a:spAutoFit/>
          </a:bodyPr>
          <a:lstStyle/>
          <a:p>
            <a:r>
              <a:rPr lang="en-IN" sz="2800" dirty="0">
                <a:solidFill>
                  <a:srgbClr val="FFC000"/>
                </a:solidFill>
                <a:latin typeface="Aparajita" pitchFamily="34" charset="0"/>
                <a:cs typeface="Aparajita" pitchFamily="34" charset="0"/>
              </a:rPr>
              <a:t>Evidence-based doses of disease-modifying drugs used in key randomized trials in heart failure.</a:t>
            </a:r>
          </a:p>
        </p:txBody>
      </p:sp>
      <p:pic>
        <p:nvPicPr>
          <p:cNvPr id="5" name="Picture 2" descr="C:\Users\alphonse\Desktop\New folder (2)\Screenshot_20220828-164752_Chrome Beta.jpg"/>
          <p:cNvPicPr>
            <a:picLocks noChangeAspect="1" noChangeArrowheads="1"/>
          </p:cNvPicPr>
          <p:nvPr/>
        </p:nvPicPr>
        <p:blipFill>
          <a:blip r:embed="rId4"/>
          <a:srcRect/>
          <a:stretch>
            <a:fillRect/>
          </a:stretch>
        </p:blipFill>
        <p:spPr bwMode="auto">
          <a:xfrm>
            <a:off x="-447675" y="-514350"/>
            <a:ext cx="9820275" cy="7600950"/>
          </a:xfrm>
          <a:prstGeom prst="rect">
            <a:avLst/>
          </a:prstGeom>
          <a:noFill/>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sp>
        <p:nvSpPr>
          <p:cNvPr id="3" name="Content Placeholder 2"/>
          <p:cNvSpPr>
            <a:spLocks noGrp="1"/>
          </p:cNvSpPr>
          <p:nvPr>
            <p:ph idx="1"/>
          </p:nvPr>
        </p:nvSpPr>
        <p:spPr>
          <a:xfrm>
            <a:off x="857224" y="3786190"/>
            <a:ext cx="7772400" cy="3071810"/>
          </a:xfrm>
        </p:spPr>
        <p:txBody>
          <a:bodyPr>
            <a:normAutofit fontScale="92500"/>
          </a:bodyPr>
          <a:lstStyle/>
          <a:p>
            <a:pPr>
              <a:buNone/>
            </a:pPr>
            <a:r>
              <a:rPr lang="en-IN" dirty="0">
                <a:solidFill>
                  <a:srgbClr val="FFFF00"/>
                </a:solidFill>
                <a:latin typeface="Aparajita" pitchFamily="34" charset="0"/>
                <a:cs typeface="Aparajita" pitchFamily="34" charset="0"/>
              </a:rPr>
              <a:t>     </a:t>
            </a:r>
            <a:r>
              <a:rPr lang="en-IN" dirty="0">
                <a:solidFill>
                  <a:schemeClr val="accent1"/>
                </a:solidFill>
                <a:latin typeface="Aparajita" pitchFamily="34" charset="0"/>
                <a:cs typeface="Aparajita" pitchFamily="34" charset="0"/>
              </a:rPr>
              <a:t>Prospective Comparison of ARNI with ACE-I to Determine Impact on Global Mortality and Morbidity in Heart Failure Trial (PARADIGM-HF)</a:t>
            </a:r>
            <a:endParaRPr lang="en-IN" b="1" dirty="0">
              <a:solidFill>
                <a:schemeClr val="accent1"/>
              </a:solidFill>
              <a:latin typeface="Aparajita" pitchFamily="34" charset="0"/>
              <a:cs typeface="Aparajita" pitchFamily="34" charset="0"/>
            </a:endParaRPr>
          </a:p>
          <a:p>
            <a:pPr>
              <a:buNone/>
            </a:pPr>
            <a:r>
              <a:rPr lang="en-IN" b="1" dirty="0">
                <a:solidFill>
                  <a:schemeClr val="accent1">
                    <a:lumMod val="60000"/>
                    <a:lumOff val="40000"/>
                  </a:schemeClr>
                </a:solidFill>
              </a:rPr>
              <a:t>Methods</a:t>
            </a:r>
          </a:p>
          <a:p>
            <a:pPr>
              <a:buNone/>
            </a:pPr>
            <a:r>
              <a:rPr lang="en-IN" dirty="0">
                <a:latin typeface="Aparajita" pitchFamily="34" charset="0"/>
                <a:cs typeface="Aparajita" pitchFamily="34" charset="0"/>
              </a:rPr>
              <a:t>In this double-blind trial,  8442 patients with class II, III, or IV HF and an EF of 40% or less were assigned to receive either LCZ696 (at a dose of 200 mg twice daily) or </a:t>
            </a:r>
            <a:r>
              <a:rPr lang="en-IN" dirty="0" err="1">
                <a:latin typeface="Aparajita" pitchFamily="34" charset="0"/>
                <a:cs typeface="Aparajita" pitchFamily="34" charset="0"/>
              </a:rPr>
              <a:t>enalapril</a:t>
            </a:r>
            <a:r>
              <a:rPr lang="en-IN" dirty="0">
                <a:latin typeface="Aparajita" pitchFamily="34" charset="0"/>
                <a:cs typeface="Aparajita" pitchFamily="34" charset="0"/>
              </a:rPr>
              <a:t> (at a dose of 10 mg twice daily), in addition to recommended therapy.</a:t>
            </a:r>
          </a:p>
        </p:txBody>
      </p:sp>
      <p:pic>
        <p:nvPicPr>
          <p:cNvPr id="97282" name="Picture 2"/>
          <p:cNvPicPr>
            <a:picLocks noChangeAspect="1" noChangeArrowheads="1"/>
          </p:cNvPicPr>
          <p:nvPr/>
        </p:nvPicPr>
        <p:blipFill>
          <a:blip r:embed="rId2"/>
          <a:srcRect/>
          <a:stretch>
            <a:fillRect/>
          </a:stretch>
        </p:blipFill>
        <p:spPr bwMode="auto">
          <a:xfrm>
            <a:off x="214282" y="1"/>
            <a:ext cx="8929718" cy="3571876"/>
          </a:xfrm>
          <a:prstGeom prst="rect">
            <a:avLst/>
          </a:prstGeom>
          <a:noFill/>
          <a:ln w="9525">
            <a:noFill/>
            <a:miter lim="800000"/>
            <a:headEnd/>
            <a:tailEnd/>
          </a:ln>
          <a:effectLst/>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914400" y="428604"/>
            <a:ext cx="7772400" cy="83460"/>
          </a:xfrm>
        </p:spPr>
        <p:txBody>
          <a:bodyPr>
            <a:normAutofit fontScale="90000"/>
          </a:bodyPr>
          <a:lstStyle/>
          <a:p>
            <a:endParaRPr lang="en-IN" dirty="0"/>
          </a:p>
        </p:txBody>
      </p:sp>
      <p:pic>
        <p:nvPicPr>
          <p:cNvPr id="98306" name="Picture 2"/>
          <p:cNvPicPr>
            <a:picLocks noGrp="1" noChangeAspect="1" noChangeArrowheads="1"/>
          </p:cNvPicPr>
          <p:nvPr>
            <p:ph idx="1"/>
          </p:nvPr>
        </p:nvPicPr>
        <p:blipFill>
          <a:blip r:embed="rId2"/>
          <a:stretch>
            <a:fillRect/>
          </a:stretch>
        </p:blipFill>
        <p:spPr bwMode="auto">
          <a:xfrm>
            <a:off x="457200" y="2456954"/>
            <a:ext cx="8229600" cy="3345854"/>
          </a:xfrm>
          <a:prstGeom prst="rect">
            <a:avLst/>
          </a:prstGeom>
          <a:noFill/>
          <a:ln w="9525">
            <a:noFill/>
            <a:miter lim="800000"/>
            <a:headEnd/>
            <a:tailEnd/>
          </a:ln>
          <a:effectLst/>
        </p:spPr>
      </p:pic>
      <p:pic>
        <p:nvPicPr>
          <p:cNvPr id="98307" name="Picture 3"/>
          <p:cNvPicPr>
            <a:picLocks noChangeAspect="1" noChangeArrowheads="1"/>
          </p:cNvPicPr>
          <p:nvPr/>
        </p:nvPicPr>
        <p:blipFill>
          <a:blip r:embed="rId3"/>
          <a:srcRect/>
          <a:stretch>
            <a:fillRect/>
          </a:stretch>
        </p:blipFill>
        <p:spPr bwMode="auto">
          <a:xfrm>
            <a:off x="0" y="1285860"/>
            <a:ext cx="7753373" cy="5572140"/>
          </a:xfrm>
          <a:prstGeom prst="rect">
            <a:avLst/>
          </a:prstGeom>
          <a:noFill/>
          <a:ln w="9525">
            <a:noFill/>
            <a:miter lim="800000"/>
            <a:headEnd/>
            <a:tailEnd/>
          </a:ln>
          <a:effectLst/>
        </p:spPr>
      </p:pic>
      <p:sp>
        <p:nvSpPr>
          <p:cNvPr id="6" name="Rectangle 5"/>
          <p:cNvSpPr/>
          <p:nvPr/>
        </p:nvSpPr>
        <p:spPr>
          <a:xfrm>
            <a:off x="0" y="2786058"/>
            <a:ext cx="9144000" cy="14859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800" b="1" i="1" u="sng" dirty="0">
                <a:solidFill>
                  <a:schemeClr val="bg1"/>
                </a:solidFill>
                <a:latin typeface="Aparajita" pitchFamily="34" charset="0"/>
                <a:cs typeface="Aparajita" pitchFamily="34" charset="0"/>
              </a:rPr>
              <a:t>Conclusions</a:t>
            </a:r>
          </a:p>
          <a:p>
            <a:r>
              <a:rPr lang="en-IN" sz="2800" dirty="0">
                <a:solidFill>
                  <a:schemeClr val="bg1"/>
                </a:solidFill>
                <a:latin typeface="Aparajita" pitchFamily="34" charset="0"/>
                <a:cs typeface="Aparajita" pitchFamily="34" charset="0"/>
              </a:rPr>
              <a:t>LCZ696 was superior to </a:t>
            </a:r>
            <a:r>
              <a:rPr lang="en-IN" sz="2800" dirty="0" err="1">
                <a:solidFill>
                  <a:schemeClr val="bg1"/>
                </a:solidFill>
                <a:latin typeface="Aparajita" pitchFamily="34" charset="0"/>
                <a:cs typeface="Aparajita" pitchFamily="34" charset="0"/>
              </a:rPr>
              <a:t>enalapril</a:t>
            </a:r>
            <a:r>
              <a:rPr lang="en-IN" sz="2800" dirty="0">
                <a:solidFill>
                  <a:schemeClr val="bg1"/>
                </a:solidFill>
                <a:latin typeface="Aparajita" pitchFamily="34" charset="0"/>
                <a:cs typeface="Aparajita" pitchFamily="34" charset="0"/>
              </a:rPr>
              <a:t> in reducing the risks of death and of hospitalization for heart failure.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8306"/>
                                        </p:tgtEl>
                                        <p:attrNameLst>
                                          <p:attrName>style.visibility</p:attrName>
                                        </p:attrNameLst>
                                      </p:cBhvr>
                                      <p:to>
                                        <p:strVal val="visible"/>
                                      </p:to>
                                    </p:set>
                                    <p:anim calcmode="lin" valueType="num">
                                      <p:cBhvr additive="base">
                                        <p:cTn id="7" dur="500" fill="hold"/>
                                        <p:tgtEl>
                                          <p:spTgt spid="98306"/>
                                        </p:tgtEl>
                                        <p:attrNameLst>
                                          <p:attrName>ppt_x</p:attrName>
                                        </p:attrNameLst>
                                      </p:cBhvr>
                                      <p:tavLst>
                                        <p:tav tm="0">
                                          <p:val>
                                            <p:strVal val="#ppt_x"/>
                                          </p:val>
                                        </p:tav>
                                        <p:tav tm="100000">
                                          <p:val>
                                            <p:strVal val="#ppt_x"/>
                                          </p:val>
                                        </p:tav>
                                      </p:tavLst>
                                    </p:anim>
                                    <p:anim calcmode="lin" valueType="num">
                                      <p:cBhvr additive="base">
                                        <p:cTn id="8" dur="500" fill="hold"/>
                                        <p:tgtEl>
                                          <p:spTgt spid="9830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nodeType="clickEffect">
                                  <p:stCondLst>
                                    <p:cond delay="0"/>
                                  </p:stCondLst>
                                  <p:childTnLst>
                                    <p:set>
                                      <p:cBhvr>
                                        <p:cTn id="12" dur="1" fill="hold">
                                          <p:stCondLst>
                                            <p:cond delay="0"/>
                                          </p:stCondLst>
                                        </p:cTn>
                                        <p:tgtEl>
                                          <p:spTgt spid="98307"/>
                                        </p:tgtEl>
                                        <p:attrNameLst>
                                          <p:attrName>style.visibility</p:attrName>
                                        </p:attrNameLst>
                                      </p:cBhvr>
                                      <p:to>
                                        <p:strVal val="visible"/>
                                      </p:to>
                                    </p:set>
                                    <p:animEffect transition="in" filter="blinds(horizontal)">
                                      <p:cBhvr>
                                        <p:cTn id="13" dur="500"/>
                                        <p:tgtEl>
                                          <p:spTgt spid="98307"/>
                                        </p:tgtEl>
                                      </p:cBhvr>
                                    </p:animEffect>
                                  </p:childTnLst>
                                </p:cTn>
                              </p:par>
                            </p:childTnLst>
                          </p:cTn>
                        </p:par>
                      </p:childTnLst>
                    </p:cTn>
                  </p:par>
                  <p:par>
                    <p:cTn id="14" fill="hold">
                      <p:stCondLst>
                        <p:cond delay="indefinite"/>
                      </p:stCondLst>
                      <p:childTnLst>
                        <p:par>
                          <p:cTn id="15" fill="hold">
                            <p:stCondLst>
                              <p:cond delay="0"/>
                            </p:stCondLst>
                            <p:childTnLst>
                              <p:par>
                                <p:cTn id="16" presetID="8" presetClass="entr" presetSubtype="16"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diamond(in)">
                                      <p:cBhvr>
                                        <p:cTn id="18"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7410" name="Picture 2" descr="C:\Users\alphonse\Desktop\New folder (2)\Screenshot_20220828-165202_Chrome Beta.jpg"/>
          <p:cNvPicPr>
            <a:picLocks noGrp="1" noChangeAspect="1" noChangeArrowheads="1"/>
          </p:cNvPicPr>
          <p:nvPr>
            <p:ph idx="1"/>
          </p:nvPr>
        </p:nvPicPr>
        <p:blipFill>
          <a:blip r:embed="rId2"/>
          <a:srcRect/>
          <a:stretch>
            <a:fillRect/>
          </a:stretch>
        </p:blipFill>
        <p:spPr bwMode="auto">
          <a:xfrm>
            <a:off x="0" y="685800"/>
            <a:ext cx="9143999" cy="6172200"/>
          </a:xfrm>
          <a:prstGeom prst="rect">
            <a:avLst/>
          </a:prstGeom>
          <a:noFill/>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sp>
        <p:nvSpPr>
          <p:cNvPr id="3" name="Content Placeholder 2"/>
          <p:cNvSpPr>
            <a:spLocks noGrp="1"/>
          </p:cNvSpPr>
          <p:nvPr>
            <p:ph idx="1"/>
          </p:nvPr>
        </p:nvSpPr>
        <p:spPr/>
        <p:txBody>
          <a:bodyPr>
            <a:normAutofit/>
          </a:bodyPr>
          <a:lstStyle/>
          <a:p>
            <a:pPr>
              <a:buNone/>
            </a:pPr>
            <a:endParaRPr lang="en-US" sz="3600" dirty="0">
              <a:solidFill>
                <a:srgbClr val="FFFF00"/>
              </a:solidFill>
              <a:latin typeface="Aparajita" pitchFamily="34" charset="0"/>
              <a:cs typeface="Aparajita" pitchFamily="34" charset="0"/>
            </a:endParaRPr>
          </a:p>
          <a:p>
            <a:pPr>
              <a:buNone/>
            </a:pPr>
            <a:endParaRPr lang="en-US" sz="3600" dirty="0">
              <a:solidFill>
                <a:srgbClr val="FFFF00"/>
              </a:solidFill>
              <a:latin typeface="Aparajita" pitchFamily="34" charset="0"/>
              <a:cs typeface="Aparajita" pitchFamily="34" charset="0"/>
            </a:endParaRPr>
          </a:p>
          <a:p>
            <a:pPr>
              <a:buNone/>
            </a:pPr>
            <a:r>
              <a:rPr lang="en-US" sz="3600" dirty="0">
                <a:solidFill>
                  <a:srgbClr val="FFFF00"/>
                </a:solidFill>
                <a:latin typeface="Aparajita" pitchFamily="34" charset="0"/>
                <a:cs typeface="Aparajita" pitchFamily="34" charset="0"/>
              </a:rPr>
              <a:t>    </a:t>
            </a:r>
            <a:r>
              <a:rPr lang="en-US" sz="3600" dirty="0">
                <a:solidFill>
                  <a:schemeClr val="accent1"/>
                </a:solidFill>
                <a:latin typeface="Aparajita" pitchFamily="34" charset="0"/>
                <a:cs typeface="Aparajita" pitchFamily="34" charset="0"/>
              </a:rPr>
              <a:t>Role of </a:t>
            </a:r>
            <a:r>
              <a:rPr lang="en-US" sz="3600" dirty="0" err="1">
                <a:solidFill>
                  <a:schemeClr val="accent1"/>
                </a:solidFill>
                <a:latin typeface="Aparajita" pitchFamily="34" charset="0"/>
                <a:cs typeface="Aparajita" pitchFamily="34" charset="0"/>
              </a:rPr>
              <a:t>aldosterone</a:t>
            </a:r>
            <a:r>
              <a:rPr lang="en-US" sz="3600" dirty="0">
                <a:solidFill>
                  <a:schemeClr val="accent1"/>
                </a:solidFill>
                <a:latin typeface="Aparajita" pitchFamily="34" charset="0"/>
                <a:cs typeface="Aparajita" pitchFamily="34" charset="0"/>
              </a:rPr>
              <a:t> blockade in heart failure</a:t>
            </a:r>
            <a:endParaRPr lang="en-IN" sz="3600" dirty="0">
              <a:solidFill>
                <a:schemeClr val="accent1"/>
              </a:solidFill>
              <a:latin typeface="Aparajita" pitchFamily="34" charset="0"/>
              <a:cs typeface="Aparajita" pitchFamily="34" charset="0"/>
            </a:endParaRPr>
          </a:p>
        </p:txBody>
      </p:sp>
      <p:pic>
        <p:nvPicPr>
          <p:cNvPr id="4" name="Picture 2"/>
          <p:cNvPicPr>
            <a:picLocks noChangeAspect="1" noChangeArrowheads="1"/>
          </p:cNvPicPr>
          <p:nvPr/>
        </p:nvPicPr>
        <p:blipFill>
          <a:blip r:embed="rId2"/>
          <a:srcRect/>
          <a:stretch>
            <a:fillRect/>
          </a:stretch>
        </p:blipFill>
        <p:spPr bwMode="auto">
          <a:xfrm>
            <a:off x="0" y="0"/>
            <a:ext cx="9144000" cy="3286124"/>
          </a:xfrm>
          <a:prstGeom prst="rect">
            <a:avLst/>
          </a:prstGeom>
          <a:noFill/>
          <a:ln w="9525">
            <a:noFill/>
            <a:miter lim="800000"/>
            <a:headEnd/>
            <a:tailEnd/>
          </a:ln>
          <a:effectLst/>
        </p:spPr>
      </p:pic>
      <p:pic>
        <p:nvPicPr>
          <p:cNvPr id="5" name="Picture 3"/>
          <p:cNvPicPr>
            <a:picLocks noChangeAspect="1" noChangeArrowheads="1"/>
          </p:cNvPicPr>
          <p:nvPr/>
        </p:nvPicPr>
        <p:blipFill>
          <a:blip r:embed="rId3"/>
          <a:srcRect/>
          <a:stretch>
            <a:fillRect/>
          </a:stretch>
        </p:blipFill>
        <p:spPr bwMode="auto">
          <a:xfrm>
            <a:off x="714348" y="6500834"/>
            <a:ext cx="8100525" cy="357166"/>
          </a:xfrm>
          <a:prstGeom prst="rect">
            <a:avLst/>
          </a:prstGeom>
          <a:noFill/>
          <a:ln w="9525">
            <a:noFill/>
            <a:miter lim="800000"/>
            <a:headEnd/>
            <a:tailEnd/>
          </a:ln>
          <a:effectLst/>
        </p:spPr>
      </p:pic>
      <p:sp>
        <p:nvSpPr>
          <p:cNvPr id="6" name="Rectangle 5"/>
          <p:cNvSpPr/>
          <p:nvPr/>
        </p:nvSpPr>
        <p:spPr>
          <a:xfrm>
            <a:off x="500034" y="3500438"/>
            <a:ext cx="8215370" cy="3108543"/>
          </a:xfrm>
          <a:prstGeom prst="rect">
            <a:avLst/>
          </a:prstGeom>
        </p:spPr>
        <p:txBody>
          <a:bodyPr wrap="square">
            <a:spAutoFit/>
          </a:bodyPr>
          <a:lstStyle/>
          <a:p>
            <a:endParaRPr lang="en-IN" sz="2800" dirty="0">
              <a:latin typeface="Aparajita" pitchFamily="34" charset="0"/>
              <a:cs typeface="Aparajita" pitchFamily="34" charset="0"/>
            </a:endParaRPr>
          </a:p>
          <a:p>
            <a:r>
              <a:rPr lang="en-IN" sz="2800" dirty="0">
                <a:latin typeface="Aparajita" pitchFamily="34" charset="0"/>
                <a:cs typeface="Aparajita" pitchFamily="34" charset="0"/>
              </a:rPr>
              <a:t>In a </a:t>
            </a:r>
            <a:r>
              <a:rPr lang="en-IN" sz="2800" dirty="0" err="1">
                <a:latin typeface="Aparajita" pitchFamily="34" charset="0"/>
                <a:cs typeface="Aparajita" pitchFamily="34" charset="0"/>
              </a:rPr>
              <a:t>doubleblind</a:t>
            </a:r>
            <a:r>
              <a:rPr lang="en-IN" sz="2800" dirty="0">
                <a:latin typeface="Aparajita" pitchFamily="34" charset="0"/>
                <a:cs typeface="Aparajita" pitchFamily="34" charset="0"/>
              </a:rPr>
              <a:t> study, 1663 patients who had severe heart failure and a left ventricular ejection fraction of no more than 35 percent were enrolled , who were on standard heart failure therapy. </a:t>
            </a:r>
          </a:p>
          <a:p>
            <a:r>
              <a:rPr lang="en-IN" sz="2800" dirty="0">
                <a:latin typeface="Aparajita" pitchFamily="34" charset="0"/>
                <a:cs typeface="Aparajita" pitchFamily="34" charset="0"/>
              </a:rPr>
              <a:t>A total of 822 patients were randomly assigned to receive 25 mg of </a:t>
            </a:r>
            <a:r>
              <a:rPr lang="en-IN" sz="2800" dirty="0" err="1">
                <a:latin typeface="Aparajita" pitchFamily="34" charset="0"/>
                <a:cs typeface="Aparajita" pitchFamily="34" charset="0"/>
              </a:rPr>
              <a:t>spironolactone</a:t>
            </a:r>
            <a:r>
              <a:rPr lang="en-IN" sz="2800" dirty="0">
                <a:latin typeface="Aparajita" pitchFamily="34" charset="0"/>
                <a:cs typeface="Aparajita" pitchFamily="34" charset="0"/>
              </a:rPr>
              <a:t> daily, and 841 to receive placebo. The primary end point was death from all causes.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amond(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 calcmode="lin" valueType="num">
                                      <p:cBhvr additive="base">
                                        <p:cTn id="1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 calcmode="lin" valueType="num">
                                      <p:cBhvr additive="base">
                                        <p:cTn id="21"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914400" y="428604"/>
            <a:ext cx="7772400" cy="83460"/>
          </a:xfrm>
        </p:spPr>
        <p:txBody>
          <a:bodyPr>
            <a:normAutofit fontScale="90000"/>
          </a:bodyPr>
          <a:lstStyle/>
          <a:p>
            <a:endParaRPr lang="en-IN" dirty="0"/>
          </a:p>
        </p:txBody>
      </p:sp>
      <p:pic>
        <p:nvPicPr>
          <p:cNvPr id="3074" name="Picture 2"/>
          <p:cNvPicPr>
            <a:picLocks noGrp="1" noChangeAspect="1" noChangeArrowheads="1"/>
          </p:cNvPicPr>
          <p:nvPr>
            <p:ph idx="1"/>
          </p:nvPr>
        </p:nvPicPr>
        <p:blipFill>
          <a:blip r:embed="rId2"/>
          <a:srcRect/>
          <a:stretch>
            <a:fillRect/>
          </a:stretch>
        </p:blipFill>
        <p:spPr bwMode="auto">
          <a:xfrm>
            <a:off x="1285852" y="0"/>
            <a:ext cx="6788391" cy="4429132"/>
          </a:xfrm>
          <a:prstGeom prst="rect">
            <a:avLst/>
          </a:prstGeom>
          <a:noFill/>
          <a:ln w="9525">
            <a:noFill/>
            <a:miter lim="800000"/>
            <a:headEnd/>
            <a:tailEnd/>
          </a:ln>
          <a:effectLst/>
        </p:spPr>
      </p:pic>
      <p:pic>
        <p:nvPicPr>
          <p:cNvPr id="1026" name="Picture 2"/>
          <p:cNvPicPr>
            <a:picLocks noChangeAspect="1" noChangeArrowheads="1"/>
          </p:cNvPicPr>
          <p:nvPr/>
        </p:nvPicPr>
        <p:blipFill>
          <a:blip r:embed="rId3"/>
          <a:srcRect/>
          <a:stretch>
            <a:fillRect/>
          </a:stretch>
        </p:blipFill>
        <p:spPr bwMode="auto">
          <a:xfrm>
            <a:off x="2285984" y="4505325"/>
            <a:ext cx="4762500" cy="2352675"/>
          </a:xfrm>
          <a:prstGeom prst="rect">
            <a:avLst/>
          </a:prstGeom>
          <a:noFill/>
          <a:ln w="9525">
            <a:noFill/>
            <a:miter lim="800000"/>
            <a:headEnd/>
            <a:tailEnd/>
          </a:ln>
          <a:effectLst/>
        </p:spPr>
      </p:pic>
      <p:sp>
        <p:nvSpPr>
          <p:cNvPr id="6" name="Rectangle 5"/>
          <p:cNvSpPr/>
          <p:nvPr/>
        </p:nvSpPr>
        <p:spPr>
          <a:xfrm>
            <a:off x="357158" y="2357430"/>
            <a:ext cx="8786842" cy="22002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400" b="1" i="1" dirty="0">
                <a:solidFill>
                  <a:srgbClr val="FFC000"/>
                </a:solidFill>
                <a:latin typeface="Aparajita" pitchFamily="34" charset="0"/>
                <a:cs typeface="Aparajita" pitchFamily="34" charset="0"/>
              </a:rPr>
              <a:t>Conclusions</a:t>
            </a:r>
          </a:p>
          <a:p>
            <a:r>
              <a:rPr lang="en-IN" sz="2400" b="1" dirty="0">
                <a:latin typeface="Aparajita" pitchFamily="34" charset="0"/>
                <a:cs typeface="Aparajita" pitchFamily="34" charset="0"/>
              </a:rPr>
              <a:t>Blockade of </a:t>
            </a:r>
            <a:r>
              <a:rPr lang="en-IN" sz="2400" b="1" dirty="0" err="1">
                <a:latin typeface="Aparajita" pitchFamily="34" charset="0"/>
                <a:cs typeface="Aparajita" pitchFamily="34" charset="0"/>
              </a:rPr>
              <a:t>aldosterone</a:t>
            </a:r>
            <a:r>
              <a:rPr lang="en-IN" sz="2400" b="1" dirty="0">
                <a:latin typeface="Aparajita" pitchFamily="34" charset="0"/>
                <a:cs typeface="Aparajita" pitchFamily="34" charset="0"/>
              </a:rPr>
              <a:t> receptor by </a:t>
            </a:r>
            <a:r>
              <a:rPr lang="en-IN" sz="2400" b="1" dirty="0" err="1">
                <a:latin typeface="Aparajita" pitchFamily="34" charset="0"/>
                <a:cs typeface="Aparajita" pitchFamily="34" charset="0"/>
              </a:rPr>
              <a:t>spironolactone</a:t>
            </a:r>
            <a:r>
              <a:rPr lang="en-IN" sz="2400" b="1" dirty="0">
                <a:latin typeface="Aparajita" pitchFamily="34" charset="0"/>
                <a:cs typeface="Aparajita" pitchFamily="34" charset="0"/>
              </a:rPr>
              <a:t>, in addition to standard therapy, substantially reduces the risk of both morbidity and death among patients with severe heart failure.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r>
              <a:rPr lang="en-US" sz="3600" dirty="0">
                <a:solidFill>
                  <a:srgbClr val="FFC000"/>
                </a:solidFill>
                <a:latin typeface="Aparajita" pitchFamily="34" charset="0"/>
                <a:cs typeface="Aparajita" pitchFamily="34" charset="0"/>
              </a:rPr>
              <a:t>ACE-inhibitors and ARBs in heart failure??</a:t>
            </a:r>
            <a:endParaRPr lang="en-IN" sz="3600" dirty="0">
              <a:solidFill>
                <a:srgbClr val="FFC000"/>
              </a:solidFill>
              <a:latin typeface="Aparajita" pitchFamily="34" charset="0"/>
              <a:cs typeface="Aparajita" pitchFamily="34" charset="0"/>
            </a:endParaRPr>
          </a:p>
        </p:txBody>
      </p:sp>
      <p:sp>
        <p:nvSpPr>
          <p:cNvPr id="3" name="Content Placeholder 2"/>
          <p:cNvSpPr>
            <a:spLocks noGrp="1"/>
          </p:cNvSpPr>
          <p:nvPr>
            <p:ph idx="1"/>
          </p:nvPr>
        </p:nvSpPr>
        <p:spPr/>
        <p:txBody>
          <a:bodyPr/>
          <a:lstStyle/>
          <a:p>
            <a:r>
              <a:rPr lang="en-US" dirty="0">
                <a:latin typeface="Aparajita" pitchFamily="34" charset="0"/>
                <a:cs typeface="Aparajita" pitchFamily="34" charset="0"/>
              </a:rPr>
              <a:t>Are they useful in symptomatic heart failure?</a:t>
            </a:r>
          </a:p>
          <a:p>
            <a:r>
              <a:rPr lang="en-US" dirty="0">
                <a:latin typeface="Aparajita" pitchFamily="34" charset="0"/>
                <a:cs typeface="Aparajita" pitchFamily="34" charset="0"/>
              </a:rPr>
              <a:t>Use in asymptomatic LV systolic dysfunction.</a:t>
            </a:r>
          </a:p>
          <a:p>
            <a:r>
              <a:rPr lang="en-US" dirty="0">
                <a:latin typeface="Aparajita" pitchFamily="34" charset="0"/>
                <a:cs typeface="Aparajita" pitchFamily="34" charset="0"/>
              </a:rPr>
              <a:t>Role in heart failure with preserved EF</a:t>
            </a:r>
          </a:p>
          <a:p>
            <a:r>
              <a:rPr lang="en-US" dirty="0">
                <a:latin typeface="Aparajita" pitchFamily="34" charset="0"/>
                <a:cs typeface="Aparajita" pitchFamily="34" charset="0"/>
              </a:rPr>
              <a:t>Utility in post MI- heart failure/LV dysfunction</a:t>
            </a:r>
          </a:p>
          <a:p>
            <a:r>
              <a:rPr lang="en-US" dirty="0">
                <a:latin typeface="Aparajita" pitchFamily="34" charset="0"/>
                <a:cs typeface="Aparajita" pitchFamily="34" charset="0"/>
              </a:rPr>
              <a:t>Role in prevention of heart failure in patients without LV systolic dysfunction</a:t>
            </a:r>
          </a:p>
          <a:p>
            <a:r>
              <a:rPr lang="en-US" dirty="0">
                <a:latin typeface="Aparajita" pitchFamily="34" charset="0"/>
                <a:cs typeface="Aparajita" pitchFamily="34" charset="0"/>
              </a:rPr>
              <a:t>What is the optimal dosing?</a:t>
            </a:r>
            <a:endParaRPr lang="en-IN" dirty="0">
              <a:latin typeface="Aparajita" pitchFamily="34" charset="0"/>
              <a:cs typeface="Aparajita" pitchFamily="34" charset="0"/>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sp>
        <p:nvSpPr>
          <p:cNvPr id="3" name="Content Placeholder 2"/>
          <p:cNvSpPr>
            <a:spLocks noGrp="1"/>
          </p:cNvSpPr>
          <p:nvPr>
            <p:ph idx="1"/>
          </p:nvPr>
        </p:nvSpPr>
        <p:spPr>
          <a:xfrm>
            <a:off x="214282" y="3286124"/>
            <a:ext cx="8929718" cy="3069436"/>
          </a:xfrm>
        </p:spPr>
        <p:txBody>
          <a:bodyPr>
            <a:normAutofit/>
          </a:bodyPr>
          <a:lstStyle/>
          <a:p>
            <a:pPr>
              <a:buNone/>
            </a:pPr>
            <a:r>
              <a:rPr lang="en-IN" dirty="0">
                <a:solidFill>
                  <a:schemeClr val="accent1"/>
                </a:solidFill>
                <a:latin typeface="AngsanaUPC" pitchFamily="18" charset="-34"/>
                <a:cs typeface="AngsanaUPC" pitchFamily="18" charset="-34"/>
              </a:rPr>
              <a:t>   ( </a:t>
            </a:r>
            <a:r>
              <a:rPr lang="en-IN" dirty="0" err="1">
                <a:solidFill>
                  <a:schemeClr val="accent1"/>
                </a:solidFill>
                <a:latin typeface="AngsanaUPC" pitchFamily="18" charset="-34"/>
                <a:cs typeface="AngsanaUPC" pitchFamily="18" charset="-34"/>
              </a:rPr>
              <a:t>Eplerenone</a:t>
            </a:r>
            <a:r>
              <a:rPr lang="en-IN" dirty="0">
                <a:solidFill>
                  <a:schemeClr val="accent1"/>
                </a:solidFill>
                <a:latin typeface="AngsanaUPC" pitchFamily="18" charset="-34"/>
                <a:cs typeface="AngsanaUPC" pitchFamily="18" charset="-34"/>
              </a:rPr>
              <a:t> Post–Acute Myocardial Infarction Heart Failure Efficacy and Survival Study Investigators)</a:t>
            </a:r>
          </a:p>
          <a:p>
            <a:pPr>
              <a:buNone/>
            </a:pPr>
            <a:r>
              <a:rPr lang="en-IN" dirty="0">
                <a:latin typeface="Aparajita" pitchFamily="34" charset="0"/>
                <a:cs typeface="Aparajita" pitchFamily="34" charset="0"/>
              </a:rPr>
              <a:t>    A double-blind, placebo-controlled study evaluating the effect of </a:t>
            </a:r>
            <a:r>
              <a:rPr lang="en-IN" dirty="0" err="1">
                <a:latin typeface="Aparajita" pitchFamily="34" charset="0"/>
                <a:cs typeface="Aparajita" pitchFamily="34" charset="0"/>
              </a:rPr>
              <a:t>eplerenone</a:t>
            </a:r>
            <a:r>
              <a:rPr lang="en-IN" dirty="0">
                <a:latin typeface="Aparajita" pitchFamily="34" charset="0"/>
                <a:cs typeface="Aparajita" pitchFamily="34" charset="0"/>
              </a:rPr>
              <a:t>, on morbidity and mortality among patients with acute MI complicated by LV dysfunction and heart failure.</a:t>
            </a:r>
          </a:p>
        </p:txBody>
      </p:sp>
      <p:pic>
        <p:nvPicPr>
          <p:cNvPr id="2050" name="Picture 2"/>
          <p:cNvPicPr>
            <a:picLocks noChangeAspect="1" noChangeArrowheads="1"/>
          </p:cNvPicPr>
          <p:nvPr/>
        </p:nvPicPr>
        <p:blipFill>
          <a:blip r:embed="rId2"/>
          <a:srcRect/>
          <a:stretch>
            <a:fillRect/>
          </a:stretch>
        </p:blipFill>
        <p:spPr bwMode="auto">
          <a:xfrm>
            <a:off x="277151" y="0"/>
            <a:ext cx="8866849" cy="3189262"/>
          </a:xfrm>
          <a:prstGeom prst="rect">
            <a:avLst/>
          </a:prstGeom>
          <a:noFill/>
          <a:ln w="9525">
            <a:noFill/>
            <a:miter lim="800000"/>
            <a:headEnd/>
            <a:tailEnd/>
          </a:ln>
          <a:effectLst/>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a:bodyPr>
          <a:lstStyle/>
          <a:p>
            <a:pPr>
              <a:buNone/>
            </a:pPr>
            <a:r>
              <a:rPr lang="en-IN" b="1" dirty="0">
                <a:latin typeface="Aparajita" pitchFamily="34" charset="0"/>
                <a:cs typeface="Aparajita" pitchFamily="34" charset="0"/>
              </a:rPr>
              <a:t>methods</a:t>
            </a:r>
          </a:p>
          <a:p>
            <a:pPr>
              <a:buNone/>
            </a:pPr>
            <a:r>
              <a:rPr lang="en-IN" dirty="0">
                <a:latin typeface="Aparajita" pitchFamily="34" charset="0"/>
                <a:cs typeface="Aparajita" pitchFamily="34" charset="0"/>
              </a:rPr>
              <a:t>     Patients were randomly assigned to </a:t>
            </a:r>
            <a:r>
              <a:rPr lang="en-IN" dirty="0" err="1">
                <a:latin typeface="Aparajita" pitchFamily="34" charset="0"/>
                <a:cs typeface="Aparajita" pitchFamily="34" charset="0"/>
              </a:rPr>
              <a:t>eplerenone</a:t>
            </a:r>
            <a:r>
              <a:rPr lang="en-IN" dirty="0">
                <a:latin typeface="Aparajita" pitchFamily="34" charset="0"/>
                <a:cs typeface="Aparajita" pitchFamily="34" charset="0"/>
              </a:rPr>
              <a:t> (25 mg per day initially, titrated to a maximum  of 50 mg per day; 3313 patients) or placebo (3319 patients) in addition to optimal medical therapy.</a:t>
            </a:r>
          </a:p>
          <a:p>
            <a:pPr>
              <a:buNone/>
            </a:pPr>
            <a:r>
              <a:rPr lang="en-IN" dirty="0">
                <a:latin typeface="Aparajita" pitchFamily="34" charset="0"/>
                <a:cs typeface="Aparajita" pitchFamily="34" charset="0"/>
              </a:rPr>
              <a:t>mean follow-up - 16 months</a:t>
            </a:r>
          </a:p>
          <a:p>
            <a:pPr>
              <a:buNone/>
            </a:pPr>
            <a:r>
              <a:rPr lang="en-IN" dirty="0">
                <a:latin typeface="Aparajita" pitchFamily="34" charset="0"/>
                <a:cs typeface="Aparajita" pitchFamily="34" charset="0"/>
              </a:rPr>
              <a:t>478 deaths in the </a:t>
            </a:r>
            <a:r>
              <a:rPr lang="en-IN" dirty="0" err="1">
                <a:latin typeface="Aparajita" pitchFamily="34" charset="0"/>
                <a:cs typeface="Aparajita" pitchFamily="34" charset="0"/>
              </a:rPr>
              <a:t>eplerenone</a:t>
            </a:r>
            <a:r>
              <a:rPr lang="en-IN" dirty="0">
                <a:latin typeface="Aparajita" pitchFamily="34" charset="0"/>
                <a:cs typeface="Aparajita" pitchFamily="34" charset="0"/>
              </a:rPr>
              <a:t> group and 554 deaths in the placebo group (relative risk, 0.85; 95 percent confidence interval, 0.75 to 0.96; P=0.008).</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914400" y="357166"/>
            <a:ext cx="7772400" cy="154898"/>
          </a:xfrm>
        </p:spPr>
        <p:txBody>
          <a:bodyPr>
            <a:normAutofit fontScale="90000"/>
          </a:bodyPr>
          <a:lstStyle/>
          <a:p>
            <a:endParaRPr lang="en-IN" dirty="0"/>
          </a:p>
        </p:txBody>
      </p:sp>
      <p:pic>
        <p:nvPicPr>
          <p:cNvPr id="3074" name="Picture 2"/>
          <p:cNvPicPr>
            <a:picLocks noGrp="1" noChangeAspect="1" noChangeArrowheads="1"/>
          </p:cNvPicPr>
          <p:nvPr>
            <p:ph idx="1"/>
          </p:nvPr>
        </p:nvPicPr>
        <p:blipFill>
          <a:blip r:embed="rId2"/>
          <a:stretch>
            <a:fillRect/>
          </a:stretch>
        </p:blipFill>
        <p:spPr bwMode="auto">
          <a:xfrm>
            <a:off x="2680456" y="1935163"/>
            <a:ext cx="3783088" cy="4389437"/>
          </a:xfrm>
          <a:prstGeom prst="rect">
            <a:avLst/>
          </a:prstGeom>
          <a:noFill/>
          <a:ln w="9525">
            <a:noFill/>
            <a:miter lim="800000"/>
            <a:headEnd/>
            <a:tailEnd/>
          </a:ln>
          <a:effectLst/>
        </p:spPr>
      </p:pic>
      <p:sp>
        <p:nvSpPr>
          <p:cNvPr id="6" name="Rectangular Callout 5"/>
          <p:cNvSpPr/>
          <p:nvPr/>
        </p:nvSpPr>
        <p:spPr>
          <a:xfrm>
            <a:off x="428596" y="2285992"/>
            <a:ext cx="8572560" cy="1898532"/>
          </a:xfrm>
          <a:prstGeom prst="wedge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400" b="1" dirty="0">
                <a:solidFill>
                  <a:schemeClr val="bg1"/>
                </a:solidFill>
                <a:latin typeface="Aparajita" pitchFamily="34" charset="0"/>
                <a:cs typeface="Aparajita" pitchFamily="34" charset="0"/>
              </a:rPr>
              <a:t>conclusions</a:t>
            </a:r>
          </a:p>
          <a:p>
            <a:r>
              <a:rPr lang="en-IN" sz="2400" dirty="0">
                <a:solidFill>
                  <a:schemeClr val="bg1"/>
                </a:solidFill>
                <a:latin typeface="Aparajita" pitchFamily="34" charset="0"/>
                <a:cs typeface="Aparajita" pitchFamily="34" charset="0"/>
              </a:rPr>
              <a:t>The addition of </a:t>
            </a:r>
            <a:r>
              <a:rPr lang="en-IN" sz="2400" dirty="0" err="1">
                <a:solidFill>
                  <a:schemeClr val="bg1"/>
                </a:solidFill>
                <a:latin typeface="Aparajita" pitchFamily="34" charset="0"/>
                <a:cs typeface="Aparajita" pitchFamily="34" charset="0"/>
              </a:rPr>
              <a:t>eplerenone</a:t>
            </a:r>
            <a:r>
              <a:rPr lang="en-IN" sz="2400" dirty="0">
                <a:solidFill>
                  <a:schemeClr val="bg1"/>
                </a:solidFill>
                <a:latin typeface="Aparajita" pitchFamily="34" charset="0"/>
                <a:cs typeface="Aparajita" pitchFamily="34" charset="0"/>
              </a:rPr>
              <a:t> to optimal medical therapy reduces morbidity and mortality among patients with acute myocardial infarction complicated by left ventricular dysfunction and heart failure.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sp>
        <p:nvSpPr>
          <p:cNvPr id="3" name="Content Placeholder 2"/>
          <p:cNvSpPr>
            <a:spLocks noGrp="1"/>
          </p:cNvSpPr>
          <p:nvPr>
            <p:ph idx="1"/>
          </p:nvPr>
        </p:nvSpPr>
        <p:spPr>
          <a:xfrm>
            <a:off x="914400" y="3714752"/>
            <a:ext cx="7772400" cy="3143248"/>
          </a:xfrm>
        </p:spPr>
        <p:txBody>
          <a:bodyPr>
            <a:normAutofit/>
          </a:bodyPr>
          <a:lstStyle/>
          <a:p>
            <a:pPr>
              <a:buNone/>
            </a:pPr>
            <a:r>
              <a:rPr lang="en-IN" sz="2600" b="1" dirty="0" err="1">
                <a:solidFill>
                  <a:schemeClr val="accent1">
                    <a:lumMod val="40000"/>
                    <a:lumOff val="60000"/>
                  </a:schemeClr>
                </a:solidFill>
                <a:latin typeface="Andalus" pitchFamily="18" charset="-78"/>
                <a:cs typeface="Andalus" pitchFamily="18" charset="-78"/>
              </a:rPr>
              <a:t>Eplerenone</a:t>
            </a:r>
            <a:r>
              <a:rPr lang="en-IN" sz="2600" b="1" dirty="0">
                <a:solidFill>
                  <a:schemeClr val="accent1">
                    <a:lumMod val="40000"/>
                    <a:lumOff val="60000"/>
                  </a:schemeClr>
                </a:solidFill>
                <a:latin typeface="Andalus" pitchFamily="18" charset="-78"/>
                <a:cs typeface="Andalus" pitchFamily="18" charset="-78"/>
              </a:rPr>
              <a:t> in Mild Patients Hospitalization and Survival Study in Heart Failure (EMPHASIS-HF)</a:t>
            </a:r>
          </a:p>
          <a:p>
            <a:pPr>
              <a:buNone/>
            </a:pPr>
            <a:r>
              <a:rPr lang="en-IN" b="1" dirty="0">
                <a:solidFill>
                  <a:schemeClr val="accent1"/>
                </a:solidFill>
              </a:rPr>
              <a:t>METHODS</a:t>
            </a:r>
          </a:p>
          <a:p>
            <a:r>
              <a:rPr lang="en-IN" dirty="0">
                <a:latin typeface="Aparajita" pitchFamily="34" charset="0"/>
                <a:cs typeface="Aparajita" pitchFamily="34" charset="0"/>
              </a:rPr>
              <a:t>In this randomized, double-blind trial,  2737 patients with NYHA class II heart failure and an EF &lt; 35% were assigned to receive </a:t>
            </a:r>
            <a:r>
              <a:rPr lang="en-IN" dirty="0" err="1">
                <a:latin typeface="Aparajita" pitchFamily="34" charset="0"/>
                <a:cs typeface="Aparajita" pitchFamily="34" charset="0"/>
              </a:rPr>
              <a:t>eplerenone</a:t>
            </a:r>
            <a:r>
              <a:rPr lang="en-IN" dirty="0">
                <a:latin typeface="Aparajita" pitchFamily="34" charset="0"/>
                <a:cs typeface="Aparajita" pitchFamily="34" charset="0"/>
              </a:rPr>
              <a:t> (up to 50 mg daily) or placebo, in addition to recommended therapy.</a:t>
            </a:r>
          </a:p>
        </p:txBody>
      </p:sp>
      <p:pic>
        <p:nvPicPr>
          <p:cNvPr id="4098" name="Picture 2"/>
          <p:cNvPicPr>
            <a:picLocks noChangeAspect="1" noChangeArrowheads="1"/>
          </p:cNvPicPr>
          <p:nvPr/>
        </p:nvPicPr>
        <p:blipFill>
          <a:blip r:embed="rId2"/>
          <a:srcRect/>
          <a:stretch>
            <a:fillRect/>
          </a:stretch>
        </p:blipFill>
        <p:spPr bwMode="auto">
          <a:xfrm>
            <a:off x="357158" y="0"/>
            <a:ext cx="8786842" cy="3674777"/>
          </a:xfrm>
          <a:prstGeom prst="rect">
            <a:avLst/>
          </a:prstGeom>
          <a:noFill/>
          <a:ln w="9525">
            <a:noFill/>
            <a:miter lim="800000"/>
            <a:headEnd/>
            <a:tailEnd/>
          </a:ln>
          <a:effectLst/>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914400" y="428604"/>
            <a:ext cx="7772400" cy="83460"/>
          </a:xfrm>
        </p:spPr>
        <p:txBody>
          <a:bodyPr>
            <a:normAutofit fontScale="90000"/>
          </a:bodyPr>
          <a:lstStyle/>
          <a:p>
            <a:endParaRPr lang="en-IN" dirty="0"/>
          </a:p>
        </p:txBody>
      </p:sp>
      <p:pic>
        <p:nvPicPr>
          <p:cNvPr id="5122" name="Picture 2"/>
          <p:cNvPicPr>
            <a:picLocks noGrp="1" noChangeAspect="1" noChangeArrowheads="1"/>
          </p:cNvPicPr>
          <p:nvPr>
            <p:ph idx="1"/>
          </p:nvPr>
        </p:nvPicPr>
        <p:blipFill>
          <a:blip r:embed="rId2"/>
          <a:stretch>
            <a:fillRect/>
          </a:stretch>
        </p:blipFill>
        <p:spPr bwMode="auto">
          <a:xfrm>
            <a:off x="1847349" y="1935163"/>
            <a:ext cx="5449301" cy="4389437"/>
          </a:xfrm>
          <a:prstGeom prst="rect">
            <a:avLst/>
          </a:prstGeom>
          <a:noFill/>
          <a:ln w="9525">
            <a:noFill/>
            <a:miter lim="800000"/>
            <a:headEnd/>
            <a:tailEnd/>
          </a:ln>
          <a:effectLst/>
        </p:spPr>
      </p:pic>
      <p:sp>
        <p:nvSpPr>
          <p:cNvPr id="5" name="Round Diagonal Corner Rectangle 4"/>
          <p:cNvSpPr/>
          <p:nvPr/>
        </p:nvSpPr>
        <p:spPr>
          <a:xfrm>
            <a:off x="0" y="2857496"/>
            <a:ext cx="9144000" cy="1214446"/>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400" b="1" dirty="0">
                <a:solidFill>
                  <a:schemeClr val="bg1"/>
                </a:solidFill>
                <a:latin typeface="Aparajita" pitchFamily="34" charset="0"/>
                <a:cs typeface="Aparajita" pitchFamily="34" charset="0"/>
              </a:rPr>
              <a:t>CONCLUSIONS</a:t>
            </a:r>
          </a:p>
          <a:p>
            <a:r>
              <a:rPr lang="en-IN" sz="2400" dirty="0" err="1">
                <a:solidFill>
                  <a:schemeClr val="bg1"/>
                </a:solidFill>
                <a:latin typeface="Aparajita" pitchFamily="34" charset="0"/>
                <a:cs typeface="Aparajita" pitchFamily="34" charset="0"/>
              </a:rPr>
              <a:t>Eplerenone</a:t>
            </a:r>
            <a:r>
              <a:rPr lang="en-IN" sz="2400" dirty="0">
                <a:solidFill>
                  <a:schemeClr val="bg1"/>
                </a:solidFill>
                <a:latin typeface="Aparajita" pitchFamily="34" charset="0"/>
                <a:cs typeface="Aparajita" pitchFamily="34" charset="0"/>
              </a:rPr>
              <a:t>, as compared with placebo, reduced both the risk of death and the risk</a:t>
            </a:r>
          </a:p>
          <a:p>
            <a:r>
              <a:rPr lang="en-IN" sz="2400" dirty="0">
                <a:solidFill>
                  <a:schemeClr val="bg1"/>
                </a:solidFill>
                <a:latin typeface="Aparajita" pitchFamily="34" charset="0"/>
                <a:cs typeface="Aparajita" pitchFamily="34" charset="0"/>
              </a:rPr>
              <a:t>of hospitalization among patients with systolic heart failure and mild symptoms.</a:t>
            </a:r>
          </a:p>
        </p:txBody>
      </p:sp>
      <p:sp>
        <p:nvSpPr>
          <p:cNvPr id="5123" name=" 3"/>
          <p:cNvSpPr>
            <a:spLocks noRot="1" noChangeAspect="1" noEditPoints="1" noChangeArrowheads="1" noChangeShapeType="1" noTextEdit="1"/>
          </p:cNvSpPr>
          <p:nvPr/>
        </p:nvSpPr>
        <p:spPr bwMode="auto">
          <a:xfrm>
            <a:off x="14816138" y="38112700"/>
            <a:ext cx="0" cy="0"/>
          </a:xfrm>
          <a:custGeom>
            <a:avLst/>
            <a:gdLst>
              <a:gd name="T0" fmla="+- 0 2208 2208"/>
              <a:gd name="T1" fmla="*/ T0 w 1"/>
              <a:gd name="T2" fmla="+- 0 5680 5680"/>
              <a:gd name="T3" fmla="*/ 5680 h 1"/>
              <a:gd name="T4" fmla="+- 0 2208 2208"/>
              <a:gd name="T5" fmla="*/ T4 w 1"/>
              <a:gd name="T6" fmla="+- 0 5680 5680"/>
              <a:gd name="T7" fmla="*/ 5680 h 1"/>
            </a:gdLst>
            <a:ahLst/>
            <a:cxnLst>
              <a:cxn ang="0">
                <a:pos x="T1" y="T3"/>
              </a:cxn>
              <a:cxn ang="0">
                <a:pos x="T5" y="T7"/>
              </a:cxn>
            </a:cxnLst>
            <a:rect l="0" t="0" r="r" b="b"/>
            <a:pathLst>
              <a:path w="1" h="1" extrusionOk="0">
                <a:moveTo>
                  <a:pt x="0" y="0"/>
                </a:moveTo>
                <a:lnTo>
                  <a:pt x="0" y="0"/>
                </a:lnTo>
              </a:path>
            </a:pathLst>
          </a:custGeom>
          <a:noFill/>
          <a:ln w="19050" cap="rnd" algn="ctr">
            <a:solidFill>
              <a:srgbClr val="FF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24" name=" 4"/>
          <p:cNvSpPr>
            <a:spLocks noRot="1" noChangeAspect="1" noEditPoints="1" noChangeArrowheads="1" noChangeShapeType="1" noTextEdit="1"/>
          </p:cNvSpPr>
          <p:nvPr/>
        </p:nvSpPr>
        <p:spPr bwMode="auto">
          <a:xfrm>
            <a:off x="731838" y="3170238"/>
            <a:ext cx="8180387" cy="53975"/>
          </a:xfrm>
          <a:custGeom>
            <a:avLst/>
            <a:gdLst>
              <a:gd name="T0" fmla="+- 0 2084 2034"/>
              <a:gd name="T1" fmla="*/ T0 w 22722"/>
              <a:gd name="T2" fmla="+- 0 8830 8806"/>
              <a:gd name="T3" fmla="*/ 8830 h 149"/>
              <a:gd name="T4" fmla="+- 0 2059 2034"/>
              <a:gd name="T5" fmla="*/ T4 w 22722"/>
              <a:gd name="T6" fmla="+- 0 8830 8806"/>
              <a:gd name="T7" fmla="*/ 8830 h 149"/>
              <a:gd name="T8" fmla="+- 0 2051 2034"/>
              <a:gd name="T9" fmla="*/ T8 w 22722"/>
              <a:gd name="T10" fmla="+- 0 8830 8806"/>
              <a:gd name="T11" fmla="*/ 8830 h 149"/>
              <a:gd name="T12" fmla="+- 0 2034 2034"/>
              <a:gd name="T13" fmla="*/ T12 w 22722"/>
              <a:gd name="T14" fmla="+- 0 8830 8806"/>
              <a:gd name="T15" fmla="*/ 8830 h 149"/>
              <a:gd name="T16" fmla="+- 0 3229 2034"/>
              <a:gd name="T17" fmla="*/ T16 w 22722"/>
              <a:gd name="T18" fmla="+- 0 8830 8806"/>
              <a:gd name="T19" fmla="*/ 8830 h 149"/>
              <a:gd name="T20" fmla="+- 0 4519 2034"/>
              <a:gd name="T21" fmla="*/ T20 w 22722"/>
              <a:gd name="T22" fmla="+- 0 8862 8806"/>
              <a:gd name="T23" fmla="*/ 8862 h 149"/>
              <a:gd name="T24" fmla="+- 0 5655 2034"/>
              <a:gd name="T25" fmla="*/ T24 w 22722"/>
              <a:gd name="T26" fmla="+- 0 8880 8806"/>
              <a:gd name="T27" fmla="*/ 8880 h 149"/>
              <a:gd name="T28" fmla="+- 0 5683 2034"/>
              <a:gd name="T29" fmla="*/ T28 w 22722"/>
              <a:gd name="T30" fmla="+- 0 8880 8806"/>
              <a:gd name="T31" fmla="*/ 8880 h 149"/>
              <a:gd name="T32" fmla="+- 0 5702 2034"/>
              <a:gd name="T33" fmla="*/ T32 w 22722"/>
              <a:gd name="T34" fmla="+- 0 8880 8806"/>
              <a:gd name="T35" fmla="*/ 8880 h 149"/>
              <a:gd name="T36" fmla="+- 0 5705 2034"/>
              <a:gd name="T37" fmla="*/ T36 w 22722"/>
              <a:gd name="T38" fmla="+- 0 8880 8806"/>
              <a:gd name="T39" fmla="*/ 8880 h 149"/>
              <a:gd name="T40" fmla="+- 0 5705 2034"/>
              <a:gd name="T41" fmla="*/ T40 w 22722"/>
              <a:gd name="T42" fmla="+- 0 8872 8806"/>
              <a:gd name="T43" fmla="*/ 8872 h 149"/>
              <a:gd name="T44" fmla="+- 0 5705 2034"/>
              <a:gd name="T45" fmla="*/ T44 w 22722"/>
              <a:gd name="T46" fmla="+- 0 8863 8806"/>
              <a:gd name="T47" fmla="*/ 8863 h 149"/>
              <a:gd name="T48" fmla="+- 0 5705 2034"/>
              <a:gd name="T49" fmla="*/ T48 w 22722"/>
              <a:gd name="T50" fmla="+- 0 8855 8806"/>
              <a:gd name="T51" fmla="*/ 8855 h 149"/>
              <a:gd name="T52" fmla="+- 0 5705 2034"/>
              <a:gd name="T53" fmla="*/ T52 w 22722"/>
              <a:gd name="T54" fmla="+- 0 8880 8806"/>
              <a:gd name="T55" fmla="*/ 8880 h 149"/>
              <a:gd name="T56" fmla="+- 0 5705 2034"/>
              <a:gd name="T57" fmla="*/ T56 w 22722"/>
              <a:gd name="T58" fmla="+- 0 8888 8806"/>
              <a:gd name="T59" fmla="*/ 8888 h 149"/>
              <a:gd name="T60" fmla="+- 0 5705 2034"/>
              <a:gd name="T61" fmla="*/ T60 w 22722"/>
              <a:gd name="T62" fmla="+- 0 8905 8806"/>
              <a:gd name="T63" fmla="*/ 8905 h 149"/>
              <a:gd name="T64" fmla="+- 0 8816 2034"/>
              <a:gd name="T65" fmla="*/ T64 w 22722"/>
              <a:gd name="T66" fmla="+- 0 8905 8806"/>
              <a:gd name="T67" fmla="*/ 8905 h 149"/>
              <a:gd name="T68" fmla="+- 0 11921 2034"/>
              <a:gd name="T69" fmla="*/ T68 w 22722"/>
              <a:gd name="T70" fmla="+- 0 8954 8806"/>
              <a:gd name="T71" fmla="*/ 8954 h 149"/>
              <a:gd name="T72" fmla="+- 0 15032 2034"/>
              <a:gd name="T73" fmla="*/ T72 w 22722"/>
              <a:gd name="T74" fmla="+- 0 8954 8806"/>
              <a:gd name="T75" fmla="*/ 8954 h 149"/>
              <a:gd name="T76" fmla="+- 0 16237 2034"/>
              <a:gd name="T77" fmla="*/ T76 w 22722"/>
              <a:gd name="T78" fmla="+- 0 8954 8806"/>
              <a:gd name="T79" fmla="*/ 8954 h 149"/>
              <a:gd name="T80" fmla="+- 0 17473 2034"/>
              <a:gd name="T81" fmla="*/ T80 w 22722"/>
              <a:gd name="T82" fmla="+- 0 8867 8806"/>
              <a:gd name="T83" fmla="*/ 8867 h 149"/>
              <a:gd name="T84" fmla="+- 0 18653 2034"/>
              <a:gd name="T85" fmla="*/ T84 w 22722"/>
              <a:gd name="T86" fmla="+- 0 8830 8806"/>
              <a:gd name="T87" fmla="*/ 8830 h 149"/>
              <a:gd name="T88" fmla="+- 0 19852 2034"/>
              <a:gd name="T89" fmla="*/ T88 w 22722"/>
              <a:gd name="T90" fmla="+- 0 8792 8806"/>
              <a:gd name="T91" fmla="*/ 8792 h 149"/>
              <a:gd name="T92" fmla="+- 0 21054 2034"/>
              <a:gd name="T93" fmla="*/ T92 w 22722"/>
              <a:gd name="T94" fmla="+- 0 8901 8806"/>
              <a:gd name="T95" fmla="*/ 8901 h 149"/>
              <a:gd name="T96" fmla="+- 0 22250 2034"/>
              <a:gd name="T97" fmla="*/ T96 w 22722"/>
              <a:gd name="T98" fmla="+- 0 8855 8806"/>
              <a:gd name="T99" fmla="*/ 8855 h 149"/>
              <a:gd name="T100" fmla="+- 0 22367 2034"/>
              <a:gd name="T101" fmla="*/ T100 w 22722"/>
              <a:gd name="T102" fmla="+- 0 8851 8806"/>
              <a:gd name="T103" fmla="*/ 8851 h 149"/>
              <a:gd name="T104" fmla="+- 0 22459 2034"/>
              <a:gd name="T105" fmla="*/ T104 w 22722"/>
              <a:gd name="T106" fmla="+- 0 8824 8806"/>
              <a:gd name="T107" fmla="*/ 8824 h 149"/>
              <a:gd name="T108" fmla="+- 0 22572 2034"/>
              <a:gd name="T109" fmla="*/ T108 w 22722"/>
              <a:gd name="T110" fmla="+- 0 8830 8806"/>
              <a:gd name="T111" fmla="*/ 8830 h 149"/>
              <a:gd name="T112" fmla="+- 0 22638 2034"/>
              <a:gd name="T113" fmla="*/ T112 w 22722"/>
              <a:gd name="T114" fmla="+- 0 8834 8806"/>
              <a:gd name="T115" fmla="*/ 8834 h 149"/>
              <a:gd name="T116" fmla="+- 0 22704 2034"/>
              <a:gd name="T117" fmla="*/ T116 w 22722"/>
              <a:gd name="T118" fmla="+- 0 8878 8806"/>
              <a:gd name="T119" fmla="*/ 8878 h 149"/>
              <a:gd name="T120" fmla="+- 0 22771 2034"/>
              <a:gd name="T121" fmla="*/ T120 w 22722"/>
              <a:gd name="T122" fmla="+- 0 8880 8806"/>
              <a:gd name="T123" fmla="*/ 8880 h 149"/>
              <a:gd name="T124" fmla="+- 0 23181 2034"/>
              <a:gd name="T125" fmla="*/ T124 w 22722"/>
              <a:gd name="T126" fmla="+- 0 8889 8806"/>
              <a:gd name="T127" fmla="*/ 8889 h 149"/>
              <a:gd name="T128" fmla="+- 0 23547 2034"/>
              <a:gd name="T129" fmla="*/ T128 w 22722"/>
              <a:gd name="T130" fmla="+- 0 8825 8806"/>
              <a:gd name="T131" fmla="*/ 8825 h 149"/>
              <a:gd name="T132" fmla="+- 0 23937 2034"/>
              <a:gd name="T133" fmla="*/ T132 w 22722"/>
              <a:gd name="T134" fmla="+- 0 8806 8806"/>
              <a:gd name="T135" fmla="*/ 8806 h 149"/>
              <a:gd name="T136" fmla="+- 0 24208 2034"/>
              <a:gd name="T137" fmla="*/ T136 w 22722"/>
              <a:gd name="T138" fmla="+- 0 8793 8806"/>
              <a:gd name="T139" fmla="*/ 8793 h 149"/>
              <a:gd name="T140" fmla="+- 0 24483 2034"/>
              <a:gd name="T141" fmla="*/ T140 w 22722"/>
              <a:gd name="T142" fmla="+- 0 8806 8806"/>
              <a:gd name="T143" fmla="*/ 8806 h 149"/>
              <a:gd name="T144" fmla="+- 0 24755 2034"/>
              <a:gd name="T145" fmla="*/ T144 w 22722"/>
              <a:gd name="T146" fmla="+- 0 8806 8806"/>
              <a:gd name="T147" fmla="*/ 8806 h 14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Lst>
            <a:rect l="0" t="0" r="r" b="b"/>
            <a:pathLst>
              <a:path w="22722" h="149" extrusionOk="0">
                <a:moveTo>
                  <a:pt x="50" y="24"/>
                </a:moveTo>
                <a:cubicBezTo>
                  <a:pt x="25" y="24"/>
                  <a:pt x="17" y="24"/>
                  <a:pt x="0" y="24"/>
                </a:cubicBezTo>
                <a:cubicBezTo>
                  <a:pt x="1195" y="24"/>
                  <a:pt x="2485" y="56"/>
                  <a:pt x="3621" y="74"/>
                </a:cubicBezTo>
                <a:cubicBezTo>
                  <a:pt x="3649" y="74"/>
                  <a:pt x="3668" y="74"/>
                  <a:pt x="3671" y="74"/>
                </a:cubicBezTo>
                <a:cubicBezTo>
                  <a:pt x="3671" y="66"/>
                  <a:pt x="3671" y="57"/>
                  <a:pt x="3671" y="49"/>
                </a:cubicBezTo>
                <a:cubicBezTo>
                  <a:pt x="3671" y="74"/>
                  <a:pt x="3671" y="82"/>
                  <a:pt x="3671" y="99"/>
                </a:cubicBezTo>
                <a:cubicBezTo>
                  <a:pt x="6782" y="99"/>
                  <a:pt x="9887" y="148"/>
                  <a:pt x="12998" y="148"/>
                </a:cubicBezTo>
                <a:cubicBezTo>
                  <a:pt x="14203" y="148"/>
                  <a:pt x="15439" y="61"/>
                  <a:pt x="16619" y="24"/>
                </a:cubicBezTo>
                <a:cubicBezTo>
                  <a:pt x="17818" y="-14"/>
                  <a:pt x="19020" y="95"/>
                  <a:pt x="20216" y="49"/>
                </a:cubicBezTo>
                <a:cubicBezTo>
                  <a:pt x="20333" y="45"/>
                  <a:pt x="20425" y="18"/>
                  <a:pt x="20538" y="24"/>
                </a:cubicBezTo>
                <a:cubicBezTo>
                  <a:pt x="20604" y="28"/>
                  <a:pt x="20670" y="72"/>
                  <a:pt x="20737" y="74"/>
                </a:cubicBezTo>
                <a:cubicBezTo>
                  <a:pt x="21147" y="83"/>
                  <a:pt x="21513" y="19"/>
                  <a:pt x="21903" y="0"/>
                </a:cubicBezTo>
                <a:cubicBezTo>
                  <a:pt x="22174" y="-13"/>
                  <a:pt x="22449" y="0"/>
                  <a:pt x="22721" y="0"/>
                </a:cubicBezTo>
              </a:path>
            </a:pathLst>
          </a:custGeom>
          <a:noFill/>
          <a:ln w="127000" cap="sq" algn="ctr">
            <a:solidFill>
              <a:srgbClr val="FFFF00">
                <a:alpha val="33333"/>
              </a:srgbClr>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25" name=" 5"/>
          <p:cNvSpPr>
            <a:spLocks noRot="1" noChangeAspect="1" noEditPoints="1" noChangeArrowheads="1" noChangeShapeType="1" noTextEdit="1"/>
          </p:cNvSpPr>
          <p:nvPr/>
        </p:nvSpPr>
        <p:spPr bwMode="auto">
          <a:xfrm>
            <a:off x="164274500" y="60417075"/>
            <a:ext cx="0" cy="0"/>
          </a:xfrm>
          <a:custGeom>
            <a:avLst/>
            <a:gdLst>
              <a:gd name="T0" fmla="+- 0 24482 24482"/>
              <a:gd name="T1" fmla="*/ T0 w 1"/>
              <a:gd name="T2" fmla="+- 0 9004 9004"/>
              <a:gd name="T3" fmla="*/ 9004 h 1"/>
              <a:gd name="T4" fmla="+- 0 24482 24482"/>
              <a:gd name="T5" fmla="*/ T4 w 1"/>
              <a:gd name="T6" fmla="+- 0 9004 9004"/>
              <a:gd name="T7" fmla="*/ 9004 h 1"/>
            </a:gdLst>
            <a:ahLst/>
            <a:cxnLst>
              <a:cxn ang="0">
                <a:pos x="T1" y="T3"/>
              </a:cxn>
              <a:cxn ang="0">
                <a:pos x="T5" y="T7"/>
              </a:cxn>
            </a:cxnLst>
            <a:rect l="0" t="0" r="r" b="b"/>
            <a:pathLst>
              <a:path w="1" h="1" extrusionOk="0">
                <a:moveTo>
                  <a:pt x="0" y="0"/>
                </a:moveTo>
                <a:lnTo>
                  <a:pt x="0" y="0"/>
                </a:lnTo>
              </a:path>
            </a:pathLst>
          </a:custGeom>
          <a:noFill/>
          <a:ln w="127000" cap="sq" algn="ctr">
            <a:solidFill>
              <a:srgbClr val="FFFF00">
                <a:alpha val="33333"/>
              </a:srgbClr>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26" name=" 6"/>
          <p:cNvSpPr>
            <a:spLocks noRot="1" noChangeAspect="1" noEditPoints="1" noChangeArrowheads="1" noChangeShapeType="1" noTextEdit="1"/>
          </p:cNvSpPr>
          <p:nvPr/>
        </p:nvSpPr>
        <p:spPr bwMode="auto">
          <a:xfrm>
            <a:off x="7956550" y="3213100"/>
            <a:ext cx="839788" cy="17463"/>
          </a:xfrm>
          <a:custGeom>
            <a:avLst/>
            <a:gdLst>
              <a:gd name="T0" fmla="+- 0 24482 22151"/>
              <a:gd name="T1" fmla="*/ T0 w 2332"/>
              <a:gd name="T2" fmla="+- 0 9004 8954"/>
              <a:gd name="T3" fmla="*/ 9004 h 51"/>
              <a:gd name="T4" fmla="+- 0 24459 22151"/>
              <a:gd name="T5" fmla="*/ T4 w 2332"/>
              <a:gd name="T6" fmla="+- 0 8981 8954"/>
              <a:gd name="T7" fmla="*/ 8981 h 51"/>
              <a:gd name="T8" fmla="+- 0 24451 22151"/>
              <a:gd name="T9" fmla="*/ T8 w 2332"/>
              <a:gd name="T10" fmla="+- 0 8977 8954"/>
              <a:gd name="T11" fmla="*/ 8977 h 51"/>
              <a:gd name="T12" fmla="+- 0 24457 22151"/>
              <a:gd name="T13" fmla="*/ T12 w 2332"/>
              <a:gd name="T14" fmla="+- 0 8954 8954"/>
              <a:gd name="T15" fmla="*/ 8954 h 51"/>
              <a:gd name="T16" fmla="+- 0 23688 22151"/>
              <a:gd name="T17" fmla="*/ T16 w 2332"/>
              <a:gd name="T18" fmla="+- 0 8954 8954"/>
              <a:gd name="T19" fmla="*/ 8954 h 51"/>
              <a:gd name="T20" fmla="+- 0 22920 22151"/>
              <a:gd name="T21" fmla="*/ T20 w 2332"/>
              <a:gd name="T22" fmla="+- 0 8954 8954"/>
              <a:gd name="T23" fmla="*/ 8954 h 51"/>
              <a:gd name="T24" fmla="+- 0 22151 22151"/>
              <a:gd name="T25" fmla="*/ T24 w 2332"/>
              <a:gd name="T26" fmla="+- 0 8954 8954"/>
              <a:gd name="T27" fmla="*/ 8954 h 51"/>
            </a:gdLst>
            <a:ahLst/>
            <a:cxnLst>
              <a:cxn ang="0">
                <a:pos x="T1" y="T3"/>
              </a:cxn>
              <a:cxn ang="0">
                <a:pos x="T5" y="T7"/>
              </a:cxn>
              <a:cxn ang="0">
                <a:pos x="T9" y="T11"/>
              </a:cxn>
              <a:cxn ang="0">
                <a:pos x="T13" y="T15"/>
              </a:cxn>
              <a:cxn ang="0">
                <a:pos x="T17" y="T19"/>
              </a:cxn>
              <a:cxn ang="0">
                <a:pos x="T21" y="T23"/>
              </a:cxn>
              <a:cxn ang="0">
                <a:pos x="T25" y="T27"/>
              </a:cxn>
            </a:cxnLst>
            <a:rect l="0" t="0" r="r" b="b"/>
            <a:pathLst>
              <a:path w="2332" h="51" extrusionOk="0">
                <a:moveTo>
                  <a:pt x="2331" y="50"/>
                </a:moveTo>
                <a:cubicBezTo>
                  <a:pt x="2308" y="27"/>
                  <a:pt x="2300" y="23"/>
                  <a:pt x="2306" y="0"/>
                </a:cubicBezTo>
                <a:cubicBezTo>
                  <a:pt x="1537" y="0"/>
                  <a:pt x="769" y="0"/>
                  <a:pt x="0" y="0"/>
                </a:cubicBezTo>
              </a:path>
            </a:pathLst>
          </a:custGeom>
          <a:noFill/>
          <a:ln w="127000" cap="sq" algn="ctr">
            <a:solidFill>
              <a:srgbClr val="FFFF00">
                <a:alpha val="33333"/>
              </a:srgbClr>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sp>
        <p:nvSpPr>
          <p:cNvPr id="3" name="Content Placeholder 2"/>
          <p:cNvSpPr>
            <a:spLocks noGrp="1"/>
          </p:cNvSpPr>
          <p:nvPr>
            <p:ph idx="1"/>
          </p:nvPr>
        </p:nvSpPr>
        <p:spPr>
          <a:xfrm>
            <a:off x="914400" y="3286124"/>
            <a:ext cx="7772400" cy="3069436"/>
          </a:xfrm>
        </p:spPr>
        <p:txBody>
          <a:bodyPr>
            <a:normAutofit/>
          </a:bodyPr>
          <a:lstStyle/>
          <a:p>
            <a:pPr>
              <a:buNone/>
            </a:pPr>
            <a:r>
              <a:rPr lang="en-US" sz="3600" dirty="0">
                <a:solidFill>
                  <a:schemeClr val="accent1"/>
                </a:solidFill>
                <a:latin typeface="Aparajita" pitchFamily="34" charset="0"/>
                <a:cs typeface="Aparajita" pitchFamily="34" charset="0"/>
              </a:rPr>
              <a:t>methods</a:t>
            </a:r>
            <a:endParaRPr lang="en-IN" sz="3600" dirty="0">
              <a:solidFill>
                <a:schemeClr val="accent1"/>
              </a:solidFill>
              <a:latin typeface="Aparajita" pitchFamily="34" charset="0"/>
              <a:cs typeface="Aparajita" pitchFamily="34" charset="0"/>
            </a:endParaRPr>
          </a:p>
          <a:p>
            <a:r>
              <a:rPr lang="en-IN" sz="2400" dirty="0">
                <a:latin typeface="Aparajita" pitchFamily="34" charset="0"/>
                <a:cs typeface="Aparajita" pitchFamily="34" charset="0"/>
              </a:rPr>
              <a:t>Patients with NYHA class II to IV HF, hypertension, and plasma BNP concentration 100 pg/</a:t>
            </a:r>
            <a:r>
              <a:rPr lang="en-IN" sz="2400" dirty="0" err="1">
                <a:latin typeface="Aparajita" pitchFamily="34" charset="0"/>
                <a:cs typeface="Aparajita" pitchFamily="34" charset="0"/>
              </a:rPr>
              <a:t>mL</a:t>
            </a:r>
            <a:r>
              <a:rPr lang="en-IN" sz="2400" dirty="0">
                <a:latin typeface="Aparajita" pitchFamily="34" charset="0"/>
                <a:cs typeface="Aparajita" pitchFamily="34" charset="0"/>
              </a:rPr>
              <a:t> who had been treated with an ACE inhibitor ARB and beta-blocker were randomized to 3 months of treatment with placebo </a:t>
            </a:r>
            <a:r>
              <a:rPr lang="pt-BR" sz="2400" dirty="0">
                <a:latin typeface="Aparajita" pitchFamily="34" charset="0"/>
                <a:cs typeface="Aparajita" pitchFamily="34" charset="0"/>
              </a:rPr>
              <a:t>(n=146) or aliskiren 150 mg/d (n=156).</a:t>
            </a:r>
          </a:p>
          <a:p>
            <a:r>
              <a:rPr lang="en-IN" sz="2400" dirty="0">
                <a:latin typeface="Aparajita" pitchFamily="34" charset="0"/>
                <a:cs typeface="Aparajita" pitchFamily="34" charset="0"/>
              </a:rPr>
              <a:t>The primary efficacy outcome was the between-treatment difference in N-terminal pro-BNP.</a:t>
            </a:r>
            <a:endParaRPr lang="pt-BR" sz="2400" dirty="0">
              <a:latin typeface="Aparajita" pitchFamily="34" charset="0"/>
              <a:cs typeface="Aparajita" pitchFamily="34" charset="0"/>
            </a:endParaRPr>
          </a:p>
          <a:p>
            <a:endParaRPr lang="en-IN" dirty="0">
              <a:latin typeface="Aparajita" pitchFamily="34" charset="0"/>
              <a:cs typeface="Aparajita" pitchFamily="34" charset="0"/>
            </a:endParaRPr>
          </a:p>
        </p:txBody>
      </p:sp>
      <p:pic>
        <p:nvPicPr>
          <p:cNvPr id="97282" name="Picture 2"/>
          <p:cNvPicPr>
            <a:picLocks noChangeAspect="1" noChangeArrowheads="1"/>
          </p:cNvPicPr>
          <p:nvPr/>
        </p:nvPicPr>
        <p:blipFill>
          <a:blip r:embed="rId2"/>
          <a:srcRect/>
          <a:stretch>
            <a:fillRect/>
          </a:stretch>
        </p:blipFill>
        <p:spPr bwMode="auto">
          <a:xfrm>
            <a:off x="132029" y="0"/>
            <a:ext cx="9011971" cy="3143248"/>
          </a:xfrm>
          <a:prstGeom prst="rect">
            <a:avLst/>
          </a:prstGeom>
          <a:noFill/>
          <a:ln w="9525">
            <a:noFill/>
            <a:miter lim="800000"/>
            <a:headEnd/>
            <a:tailEnd/>
          </a:ln>
          <a:effectLst/>
        </p:spPr>
      </p:pic>
      <p:pic>
        <p:nvPicPr>
          <p:cNvPr id="97283" name="Picture 3"/>
          <p:cNvPicPr>
            <a:picLocks noChangeAspect="1" noChangeArrowheads="1"/>
          </p:cNvPicPr>
          <p:nvPr/>
        </p:nvPicPr>
        <p:blipFill>
          <a:blip r:embed="rId3"/>
          <a:srcRect/>
          <a:stretch>
            <a:fillRect/>
          </a:stretch>
        </p:blipFill>
        <p:spPr bwMode="auto">
          <a:xfrm>
            <a:off x="6286512" y="1285860"/>
            <a:ext cx="2705100" cy="238125"/>
          </a:xfrm>
          <a:prstGeom prst="rect">
            <a:avLst/>
          </a:prstGeom>
          <a:noFill/>
          <a:ln w="9525">
            <a:noFill/>
            <a:miter lim="800000"/>
            <a:headEnd/>
            <a:tailEnd/>
          </a:ln>
          <a:effectLst/>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914400" y="466345"/>
            <a:ext cx="7772400" cy="45719"/>
          </a:xfrm>
        </p:spPr>
        <p:txBody>
          <a:bodyPr>
            <a:normAutofit fontScale="90000"/>
          </a:bodyPr>
          <a:lstStyle/>
          <a:p>
            <a:endParaRPr lang="en-IN" dirty="0"/>
          </a:p>
        </p:txBody>
      </p:sp>
      <p:pic>
        <p:nvPicPr>
          <p:cNvPr id="98306" name="Picture 2"/>
          <p:cNvPicPr>
            <a:picLocks noGrp="1" noChangeAspect="1" noChangeArrowheads="1"/>
          </p:cNvPicPr>
          <p:nvPr>
            <p:ph idx="1"/>
          </p:nvPr>
        </p:nvPicPr>
        <p:blipFill>
          <a:blip r:embed="rId2"/>
          <a:srcRect/>
          <a:stretch>
            <a:fillRect/>
          </a:stretch>
        </p:blipFill>
        <p:spPr bwMode="auto">
          <a:xfrm>
            <a:off x="857224" y="214290"/>
            <a:ext cx="7772400" cy="4620349"/>
          </a:xfrm>
          <a:prstGeom prst="rect">
            <a:avLst/>
          </a:prstGeom>
          <a:noFill/>
          <a:ln w="9525">
            <a:noFill/>
            <a:miter lim="800000"/>
            <a:headEnd/>
            <a:tailEnd/>
          </a:ln>
          <a:effectLst/>
        </p:spPr>
      </p:pic>
      <p:sp>
        <p:nvSpPr>
          <p:cNvPr id="5" name="Rectangle 4"/>
          <p:cNvSpPr/>
          <p:nvPr/>
        </p:nvSpPr>
        <p:spPr>
          <a:xfrm>
            <a:off x="642910" y="5072074"/>
            <a:ext cx="8143932" cy="1815882"/>
          </a:xfrm>
          <a:prstGeom prst="rect">
            <a:avLst/>
          </a:prstGeom>
        </p:spPr>
        <p:txBody>
          <a:bodyPr wrap="square">
            <a:spAutoFit/>
          </a:bodyPr>
          <a:lstStyle/>
          <a:p>
            <a:r>
              <a:rPr lang="en-IN" sz="2800" b="1" i="1" dirty="0">
                <a:solidFill>
                  <a:schemeClr val="accent1"/>
                </a:solidFill>
                <a:latin typeface="Aparajita" pitchFamily="34" charset="0"/>
                <a:cs typeface="Aparajita" pitchFamily="34" charset="0"/>
              </a:rPr>
              <a:t>Conclusions—</a:t>
            </a:r>
          </a:p>
          <a:p>
            <a:r>
              <a:rPr lang="en-IN" sz="2800" b="1" i="1" dirty="0">
                <a:latin typeface="Aparajita" pitchFamily="34" charset="0"/>
                <a:cs typeface="Aparajita" pitchFamily="34" charset="0"/>
              </a:rPr>
              <a:t>Addition of </a:t>
            </a:r>
            <a:r>
              <a:rPr lang="en-IN" sz="2800" b="1" i="1" dirty="0" err="1">
                <a:latin typeface="Aparajita" pitchFamily="34" charset="0"/>
                <a:cs typeface="Aparajita" pitchFamily="34" charset="0"/>
              </a:rPr>
              <a:t>aliskiren</a:t>
            </a:r>
            <a:r>
              <a:rPr lang="en-IN" sz="2800" b="1" i="1" dirty="0">
                <a:latin typeface="Aparajita" pitchFamily="34" charset="0"/>
                <a:cs typeface="Aparajita" pitchFamily="34" charset="0"/>
              </a:rPr>
              <a:t> to an ACE inhibitor (or </a:t>
            </a:r>
            <a:r>
              <a:rPr lang="en-IN" sz="2800" b="1" i="1" dirty="0" err="1">
                <a:latin typeface="Aparajita" pitchFamily="34" charset="0"/>
                <a:cs typeface="Aparajita" pitchFamily="34" charset="0"/>
              </a:rPr>
              <a:t>angiotensin</a:t>
            </a:r>
            <a:r>
              <a:rPr lang="en-IN" sz="2800" b="1" i="1" dirty="0">
                <a:latin typeface="Aparajita" pitchFamily="34" charset="0"/>
                <a:cs typeface="Aparajita" pitchFamily="34" charset="0"/>
              </a:rPr>
              <a:t> receptor blocker) and beta blocker had favourable </a:t>
            </a:r>
            <a:r>
              <a:rPr lang="en-IN" sz="2800" dirty="0" err="1">
                <a:latin typeface="Aparajita" pitchFamily="34" charset="0"/>
                <a:cs typeface="Aparajita" pitchFamily="34" charset="0"/>
              </a:rPr>
              <a:t>neurohumoral</a:t>
            </a:r>
            <a:r>
              <a:rPr lang="en-IN" sz="2800" dirty="0">
                <a:latin typeface="Aparajita" pitchFamily="34" charset="0"/>
                <a:cs typeface="Aparajita" pitchFamily="34" charset="0"/>
              </a:rPr>
              <a:t> effects in heart failure and appeared to be well tolerated</a:t>
            </a:r>
            <a:r>
              <a:rPr lang="en-IN" dirty="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lide_1.jpg"/>
          <p:cNvPicPr>
            <a:picLocks noGrp="1" noChangeAspect="1"/>
          </p:cNvPicPr>
          <p:nvPr>
            <p:ph idx="1"/>
          </p:nvPr>
        </p:nvPicPr>
        <p:blipFill>
          <a:blip r:embed="rId2"/>
          <a:stretch>
            <a:fillRect/>
          </a:stretch>
        </p:blipFill>
        <p:spPr>
          <a:xfrm>
            <a:off x="0" y="0"/>
            <a:ext cx="9144000" cy="6858000"/>
          </a:xfrm>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92D050"/>
                </a:solidFill>
                <a:latin typeface="Aparajita" pitchFamily="34" charset="0"/>
                <a:cs typeface="Aparajita" pitchFamily="34" charset="0"/>
              </a:rPr>
              <a:t>                   TAKE HOME MESSAGE</a:t>
            </a:r>
            <a:endParaRPr lang="en-IN" dirty="0">
              <a:solidFill>
                <a:srgbClr val="92D050"/>
              </a:solidFill>
              <a:latin typeface="Aparajita" pitchFamily="34" charset="0"/>
              <a:cs typeface="Aparajita" pitchFamily="34" charset="0"/>
            </a:endParaRPr>
          </a:p>
        </p:txBody>
      </p:sp>
      <p:sp>
        <p:nvSpPr>
          <p:cNvPr id="3" name="Content Placeholder 2"/>
          <p:cNvSpPr>
            <a:spLocks noGrp="1"/>
          </p:cNvSpPr>
          <p:nvPr>
            <p:ph idx="1"/>
          </p:nvPr>
        </p:nvSpPr>
        <p:spPr/>
        <p:txBody>
          <a:bodyPr>
            <a:normAutofit/>
          </a:bodyPr>
          <a:lstStyle/>
          <a:p>
            <a:r>
              <a:rPr lang="en-IN" dirty="0">
                <a:solidFill>
                  <a:schemeClr val="tx1">
                    <a:lumMod val="85000"/>
                  </a:schemeClr>
                </a:solidFill>
                <a:latin typeface="Aparajita" pitchFamily="34" charset="0"/>
                <a:cs typeface="Aparajita" pitchFamily="34" charset="0"/>
              </a:rPr>
              <a:t>ARBs remain recommended as an alternative in patients intolerant of an ACE inhibitor</a:t>
            </a:r>
          </a:p>
          <a:p>
            <a:r>
              <a:rPr lang="en-US" dirty="0">
                <a:solidFill>
                  <a:schemeClr val="tx1">
                    <a:lumMod val="85000"/>
                  </a:schemeClr>
                </a:solidFill>
                <a:latin typeface="Aparajita" pitchFamily="34" charset="0"/>
                <a:cs typeface="Aparajita" pitchFamily="34" charset="0"/>
              </a:rPr>
              <a:t>Since </a:t>
            </a:r>
            <a:r>
              <a:rPr lang="en-IN" dirty="0">
                <a:solidFill>
                  <a:schemeClr val="tx1">
                    <a:lumMod val="85000"/>
                  </a:schemeClr>
                </a:solidFill>
                <a:latin typeface="Aparajita" pitchFamily="34" charset="0"/>
                <a:cs typeface="Aparajita" pitchFamily="34" charset="0"/>
              </a:rPr>
              <a:t>MRA treatment reduced all-cause mortality, whereas ARB ‘add-on’ treatment did not, ARBs are no longer the first choice recommendation in patients with HF and an EF ≤40% who remain symptomatic despite optimal treatment with an ACE inhibitor and beta-blocker.</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30" name="Picture 2"/>
          <p:cNvPicPr>
            <a:picLocks noChangeAspect="1" noChangeArrowheads="1"/>
          </p:cNvPicPr>
          <p:nvPr/>
        </p:nvPicPr>
        <p:blipFill>
          <a:blip r:embed="rId2"/>
          <a:srcRect/>
          <a:stretch>
            <a:fillRect/>
          </a:stretch>
        </p:blipFill>
        <p:spPr bwMode="auto">
          <a:xfrm>
            <a:off x="4429124" y="1428736"/>
            <a:ext cx="4714876" cy="2357454"/>
          </a:xfrm>
          <a:prstGeom prst="rect">
            <a:avLst/>
          </a:prstGeom>
          <a:noFill/>
          <a:ln w="9525">
            <a:noFill/>
            <a:miter lim="800000"/>
            <a:headEnd/>
            <a:tailEnd/>
          </a:ln>
          <a:effectLst/>
        </p:spPr>
      </p:pic>
      <p:pic>
        <p:nvPicPr>
          <p:cNvPr id="99331" name="Picture 3"/>
          <p:cNvPicPr>
            <a:picLocks noChangeAspect="1" noChangeArrowheads="1"/>
          </p:cNvPicPr>
          <p:nvPr/>
        </p:nvPicPr>
        <p:blipFill>
          <a:blip r:embed="rId3"/>
          <a:srcRect/>
          <a:stretch>
            <a:fillRect/>
          </a:stretch>
        </p:blipFill>
        <p:spPr bwMode="auto">
          <a:xfrm>
            <a:off x="0" y="1428736"/>
            <a:ext cx="4429124" cy="2381252"/>
          </a:xfrm>
          <a:prstGeom prst="rect">
            <a:avLst/>
          </a:prstGeom>
          <a:noFill/>
          <a:ln w="9525">
            <a:noFill/>
            <a:miter lim="800000"/>
            <a:headEnd/>
            <a:tailEnd/>
          </a:ln>
          <a:effectLst/>
        </p:spPr>
      </p:pic>
      <p:pic>
        <p:nvPicPr>
          <p:cNvPr id="99332" name="Picture 4"/>
          <p:cNvPicPr>
            <a:picLocks noChangeAspect="1" noChangeArrowheads="1"/>
          </p:cNvPicPr>
          <p:nvPr/>
        </p:nvPicPr>
        <p:blipFill>
          <a:blip r:embed="rId4"/>
          <a:srcRect/>
          <a:stretch>
            <a:fillRect/>
          </a:stretch>
        </p:blipFill>
        <p:spPr bwMode="auto">
          <a:xfrm>
            <a:off x="0" y="3714752"/>
            <a:ext cx="9144000" cy="1785926"/>
          </a:xfrm>
          <a:prstGeom prst="rect">
            <a:avLst/>
          </a:prstGeom>
          <a:noFill/>
          <a:ln w="9525">
            <a:noFill/>
            <a:miter lim="800000"/>
            <a:headEnd/>
            <a:tailEnd/>
          </a:ln>
          <a:effectLst/>
        </p:spPr>
      </p:pic>
      <p:sp>
        <p:nvSpPr>
          <p:cNvPr id="7" name="TextBox 6"/>
          <p:cNvSpPr txBox="1"/>
          <p:nvPr/>
        </p:nvSpPr>
        <p:spPr>
          <a:xfrm>
            <a:off x="785786" y="428604"/>
            <a:ext cx="7967246" cy="584775"/>
          </a:xfrm>
          <a:prstGeom prst="rect">
            <a:avLst/>
          </a:prstGeom>
          <a:noFill/>
        </p:spPr>
        <p:txBody>
          <a:bodyPr wrap="none" rtlCol="0">
            <a:spAutoFit/>
          </a:bodyPr>
          <a:lstStyle/>
          <a:p>
            <a:r>
              <a:rPr lang="en-US" sz="3200" dirty="0">
                <a:latin typeface="Aparajita" pitchFamily="34" charset="0"/>
                <a:cs typeface="Aparajita" pitchFamily="34" charset="0"/>
              </a:rPr>
              <a:t>ESC  guidelines for ACE-I, ARBs  and AA in heart failure</a:t>
            </a:r>
            <a:endParaRPr lang="en-IN" sz="3200" dirty="0">
              <a:latin typeface="Aparajita" pitchFamily="34" charset="0"/>
              <a:cs typeface="Aparajita" pitchFamily="34" charset="0"/>
            </a:endParaRPr>
          </a:p>
        </p:txBody>
      </p:sp>
      <p:sp>
        <p:nvSpPr>
          <p:cNvPr id="8" name="TextBox 7"/>
          <p:cNvSpPr txBox="1"/>
          <p:nvPr/>
        </p:nvSpPr>
        <p:spPr>
          <a:xfrm>
            <a:off x="142844" y="5786454"/>
            <a:ext cx="8501122" cy="461665"/>
          </a:xfrm>
          <a:prstGeom prst="rect">
            <a:avLst/>
          </a:prstGeom>
          <a:noFill/>
        </p:spPr>
        <p:txBody>
          <a:bodyPr wrap="square" rtlCol="0">
            <a:spAutoFit/>
          </a:bodyPr>
          <a:lstStyle/>
          <a:p>
            <a:r>
              <a:rPr lang="en-US" sz="2400" dirty="0">
                <a:latin typeface="Aparajita" pitchFamily="34" charset="0"/>
                <a:cs typeface="Aparajita" pitchFamily="34" charset="0"/>
              </a:rPr>
              <a:t>DRI are</a:t>
            </a:r>
            <a:r>
              <a:rPr lang="en-IN" sz="2400" dirty="0">
                <a:latin typeface="Aparajita" pitchFamily="34" charset="0"/>
                <a:cs typeface="Aparajita" pitchFamily="34" charset="0"/>
              </a:rPr>
              <a:t> not presently recommended as an alternative to an ACE inhibitor or ARB</a:t>
            </a:r>
            <a:r>
              <a:rPr lang="en-US" sz="2400" dirty="0">
                <a:latin typeface="Aparajita" pitchFamily="34" charset="0"/>
                <a:cs typeface="Aparajita" pitchFamily="34" charset="0"/>
              </a:rPr>
              <a:t>  </a:t>
            </a:r>
            <a:endParaRPr lang="en-IN" sz="2400" dirty="0">
              <a:latin typeface="Aparajita" pitchFamily="34" charset="0"/>
              <a:cs typeface="Aparajita"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000240"/>
            <a:ext cx="7772400" cy="1785950"/>
          </a:xfrm>
        </p:spPr>
        <p:txBody>
          <a:bodyPr/>
          <a:lstStyle/>
          <a:p>
            <a:r>
              <a:rPr lang="en-IN" sz="3200" dirty="0">
                <a:solidFill>
                  <a:schemeClr val="accent1"/>
                </a:solidFill>
                <a:latin typeface="Aparajita" pitchFamily="34" charset="0"/>
                <a:cs typeface="Aparajita" pitchFamily="34" charset="0"/>
              </a:rPr>
              <a:t>ACE- inhibitors &amp; ARBs  in symptomatic heart failure: evidence from clinical trials</a:t>
            </a:r>
          </a:p>
        </p:txBody>
      </p:sp>
      <p:sp>
        <p:nvSpPr>
          <p:cNvPr id="3" name="Content Placeholder 2"/>
          <p:cNvSpPr>
            <a:spLocks noGrp="1"/>
          </p:cNvSpPr>
          <p:nvPr>
            <p:ph idx="1"/>
          </p:nvPr>
        </p:nvSpPr>
        <p:spPr>
          <a:xfrm>
            <a:off x="914400" y="4572008"/>
            <a:ext cx="7772400" cy="1783552"/>
          </a:xfrm>
        </p:spPr>
        <p:txBody>
          <a:bodyPr/>
          <a:lstStyle/>
          <a:p>
            <a:pPr>
              <a:buNone/>
            </a:pPr>
            <a:endParaRPr lang="en-IN" dirty="0"/>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981200" y="1000108"/>
            <a:ext cx="5805510" cy="857256"/>
          </a:xfrm>
        </p:spPr>
        <p:txBody>
          <a:bodyPr>
            <a:noAutofit/>
          </a:bodyPr>
          <a:lstStyle/>
          <a:p>
            <a:r>
              <a:rPr lang="en-US" sz="6000" dirty="0"/>
              <a:t>        Thank you</a:t>
            </a:r>
          </a:p>
        </p:txBody>
      </p:sp>
      <p:sp>
        <p:nvSpPr>
          <p:cNvPr id="5" name="Subtitle 4"/>
          <p:cNvSpPr>
            <a:spLocks noGrp="1"/>
          </p:cNvSpPr>
          <p:nvPr>
            <p:ph type="subTitle" idx="1"/>
          </p:nvPr>
        </p:nvSpPr>
        <p:spPr/>
        <p:txBody>
          <a:bodyPr/>
          <a:lstStyle/>
          <a:p>
            <a:endParaRPr lang="en-US"/>
          </a:p>
        </p:txBody>
      </p:sp>
      <p:pic>
        <p:nvPicPr>
          <p:cNvPr id="2050" name="Picture 2" descr="C:\Users\alphonse\Desktop\dwbfor7u6cp3xj5702nfkymfng0c_shutterstock_1154918653.jpg"/>
          <p:cNvPicPr>
            <a:picLocks noChangeAspect="1" noChangeArrowheads="1"/>
          </p:cNvPicPr>
          <p:nvPr/>
        </p:nvPicPr>
        <p:blipFill>
          <a:blip r:embed="rId2"/>
          <a:srcRect/>
          <a:stretch>
            <a:fillRect/>
          </a:stretch>
        </p:blipFill>
        <p:spPr bwMode="auto">
          <a:xfrm>
            <a:off x="0" y="2143116"/>
            <a:ext cx="9144000" cy="4714884"/>
          </a:xfrm>
          <a:prstGeom prst="rect">
            <a:avLst/>
          </a:prstGeom>
          <a:noFill/>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39432"/>
            <a:ext cx="8229600" cy="407655"/>
          </a:xfrm>
        </p:spPr>
        <p:txBody>
          <a:bodyPr>
            <a:normAutofit fontScale="90000"/>
          </a:bodyPr>
          <a:lstStyle/>
          <a:p>
            <a:r>
              <a:rPr lang="en-IN" sz="2800" dirty="0">
                <a:solidFill>
                  <a:srgbClr val="92D050"/>
                </a:solidFill>
                <a:latin typeface="Aparajita" pitchFamily="34" charset="0"/>
                <a:cs typeface="Aparajita" pitchFamily="34" charset="0"/>
              </a:rPr>
              <a:t>Overview of Randomized Trials of </a:t>
            </a:r>
            <a:r>
              <a:rPr lang="en-IN" sz="2800" dirty="0" err="1">
                <a:solidFill>
                  <a:srgbClr val="92D050"/>
                </a:solidFill>
                <a:latin typeface="Aparajita" pitchFamily="34" charset="0"/>
                <a:cs typeface="Aparajita" pitchFamily="34" charset="0"/>
              </a:rPr>
              <a:t>Angiotensin</a:t>
            </a:r>
            <a:r>
              <a:rPr lang="en-IN" sz="2800" dirty="0">
                <a:solidFill>
                  <a:srgbClr val="92D050"/>
                </a:solidFill>
                <a:latin typeface="Aparajita" pitchFamily="34" charset="0"/>
                <a:cs typeface="Aparajita" pitchFamily="34" charset="0"/>
              </a:rPr>
              <a:t>-Converting Enzyme Inhibitors on Mortality and Morbidity in Patients With Heart Failure</a:t>
            </a:r>
            <a:br>
              <a:rPr lang="en-IN" b="1" dirty="0"/>
            </a:br>
            <a:endParaRPr lang="en-IN" dirty="0"/>
          </a:p>
        </p:txBody>
      </p:sp>
      <p:sp>
        <p:nvSpPr>
          <p:cNvPr id="3" name="Content Placeholder 2"/>
          <p:cNvSpPr>
            <a:spLocks noGrp="1"/>
          </p:cNvSpPr>
          <p:nvPr>
            <p:ph idx="1"/>
          </p:nvPr>
        </p:nvSpPr>
        <p:spPr/>
        <p:txBody>
          <a:bodyPr>
            <a:normAutofit/>
          </a:bodyPr>
          <a:lstStyle/>
          <a:p>
            <a:r>
              <a:rPr lang="en-IN" b="1" dirty="0"/>
              <a:t>Objective</a:t>
            </a:r>
            <a:r>
              <a:rPr lang="en-IN" dirty="0"/>
              <a:t> </a:t>
            </a:r>
            <a:r>
              <a:rPr lang="en-IN" dirty="0">
                <a:latin typeface="Aparajita" pitchFamily="34" charset="0"/>
                <a:cs typeface="Aparajita" pitchFamily="34" charset="0"/>
              </a:rPr>
              <a:t>—To evaluate the effect of ACE inhibitors on mortality and morbidity in patients with symptomatic congestive heart failure.</a:t>
            </a:r>
          </a:p>
          <a:p>
            <a:r>
              <a:rPr lang="en-IN" dirty="0">
                <a:latin typeface="Aparajita" pitchFamily="34" charset="0"/>
                <a:cs typeface="Aparajita" pitchFamily="34" charset="0"/>
              </a:rPr>
              <a:t>Data were obtained for all completed, published or unpublished, randomized, placebo-controlled trials of ACE inhibitors that were at least 8 weeks in duration.</a:t>
            </a:r>
          </a:p>
          <a:p>
            <a:r>
              <a:rPr lang="en-IN" dirty="0">
                <a:latin typeface="Aparajita" pitchFamily="34" charset="0"/>
                <a:cs typeface="Aparajita" pitchFamily="34" charset="0"/>
              </a:rPr>
              <a:t>All patients in the analysis had symptomatic heart failure ( NYHA functional class II–IV), LV systolic dysfunction, or limitation of exercise duration.</a:t>
            </a:r>
          </a:p>
          <a:p>
            <a:pPr>
              <a:buNone/>
            </a:pPr>
            <a:r>
              <a:rPr lang="en-US" sz="2000" b="1" dirty="0">
                <a:latin typeface="Aparajita" pitchFamily="34" charset="0"/>
                <a:cs typeface="Aparajita" pitchFamily="34" charset="0"/>
              </a:rPr>
              <a:t>                                                      </a:t>
            </a:r>
            <a:endParaRPr lang="en-IN" sz="2000" b="1" dirty="0">
              <a:solidFill>
                <a:schemeClr val="bg1"/>
              </a:solidFill>
              <a:latin typeface="Aparajita" pitchFamily="34" charset="0"/>
              <a:cs typeface="Aparajita" pitchFamily="34" charset="0"/>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 /></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3296</TotalTime>
  <Words>3040</Words>
  <Application>Microsoft Office PowerPoint</Application>
  <PresentationFormat>On-screen Show (4:3)</PresentationFormat>
  <Paragraphs>255</Paragraphs>
  <Slides>81</Slides>
  <Notes>9</Notes>
  <HiddenSlides>0</HiddenSlides>
  <MMClips>0</MMClips>
  <ScaleCrop>false</ScaleCrop>
  <HeadingPairs>
    <vt:vector size="4" baseType="variant">
      <vt:variant>
        <vt:lpstr>Theme</vt:lpstr>
      </vt:variant>
      <vt:variant>
        <vt:i4>1</vt:i4>
      </vt:variant>
      <vt:variant>
        <vt:lpstr>Slide Titles</vt:lpstr>
      </vt:variant>
      <vt:variant>
        <vt:i4>81</vt:i4>
      </vt:variant>
    </vt:vector>
  </HeadingPairs>
  <TitlesOfParts>
    <vt:vector size="82" baseType="lpstr">
      <vt:lpstr>Flow</vt:lpstr>
      <vt:lpstr>                        Journal Review        HEART FAILURE MANAGEMENT                          RAAS BLOCKERS</vt:lpstr>
      <vt:lpstr>       TOPIC  OVERVIEW</vt:lpstr>
      <vt:lpstr>The Renin Angiotensin Aldosterone System (RAAS) </vt:lpstr>
      <vt:lpstr>  Pathophysiology of RAAS </vt:lpstr>
      <vt:lpstr>PowerPoint Presentation</vt:lpstr>
      <vt:lpstr>PowerPoint Presentation</vt:lpstr>
      <vt:lpstr>    ACE-inhibitors and ARBs in heart failure??</vt:lpstr>
      <vt:lpstr>ACE- inhibitors &amp; ARBs  in symptomatic heart failure: evidence from clinical trials</vt:lpstr>
      <vt:lpstr>Overview of Randomized Trials of Angiotensin-Converting Enzyme Inhibitors on Mortality and Morbidity in Patients With Heart Failure </vt:lpstr>
      <vt:lpstr>The reductions in total mortality and the combined endpoint of total mortality or hospitalization for heart failure were consistent in the various subgroups based on age, sex, NYHA class, and etiology, although the patients with greater LV systolic dysfunction (LV ejection fraction [LVEF] &lt;25%) benefited the most.</vt:lpstr>
      <vt:lpstr>PowerPoint Presentation</vt:lpstr>
      <vt:lpstr>PowerPoint Presentation</vt:lpstr>
      <vt:lpstr> Patients  receiving conventional treatment for HF were randomly assigned to receive either placebo (n =1284) or enalapril  (n=1285) at doses of 2.5 -20mg/day in a double blind trial, majority of patients being in NYHA class 11-111 Avg. follow up- 41.4 months</vt:lpstr>
      <vt:lpstr>PowerPoint Presentation</vt:lpstr>
      <vt:lpstr>PowerPoint Presentation</vt:lpstr>
      <vt:lpstr>PowerPoint Presentation</vt:lpstr>
      <vt:lpstr>PowerPoint Presentation</vt:lpstr>
      <vt:lpstr>PowerPoint Presentation</vt:lpstr>
      <vt:lpstr>PowerPoint Presentation</vt:lpstr>
      <vt:lpstr>ACE-inhibition in patients with symptomatic heart failure and preserved ejection fraction.</vt:lpstr>
      <vt:lpstr>PowerPoint Presentation</vt:lpstr>
      <vt:lpstr>PowerPoint Presentation</vt:lpstr>
      <vt:lpstr>                  Conclusion of PEP-CHF</vt:lpstr>
      <vt:lpstr>PowerPoint Presentation</vt:lpstr>
      <vt:lpstr>PowerPoint Presentation</vt:lpstr>
      <vt:lpstr>PowerPoint Presentation</vt:lpstr>
      <vt:lpstr>PowerPoint Presentation</vt:lpstr>
      <vt:lpstr>PowerPoint Presentation</vt:lpstr>
      <vt:lpstr>PowerPoint Presentation</vt:lpstr>
      <vt:lpstr>     conclusion- SOLVD prevention</vt:lpstr>
      <vt:lpstr>PowerPoint Presentation</vt:lpstr>
      <vt:lpstr>PowerPoint Presentation</vt:lpstr>
      <vt:lpstr>PowerPoint Presentation</vt:lpstr>
      <vt:lpstr>                   Conclusion- SAVE trial</vt:lpstr>
      <vt:lpstr>PowerPoint Presentation</vt:lpstr>
      <vt:lpstr>PowerPoint Presentation</vt:lpstr>
      <vt:lpstr>              Conclusion: Long-term treatment with trandolapril  in patients with reduced  LV function soon after MI  significantly reduced the risk of overall mortality, mortality from cardiovascular causes, sudden death, and the development of severe heart failure.</vt:lpstr>
      <vt:lpstr>          AIRE study</vt:lpstr>
      <vt:lpstr>PowerPoint Presentation</vt:lpstr>
      <vt:lpstr>              </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                Lessons from VALIANT &amp; OPTIMAAL</vt:lpstr>
      <vt:lpstr>PowerPoint Presentation</vt:lpstr>
      <vt:lpstr>PowerPoint Presentation</vt:lpstr>
      <vt:lpstr>PowerPoint Presentation</vt:lpstr>
      <vt:lpstr>PowerPoint Presentation</vt:lpstr>
      <vt:lpstr>          CHARM Trial</vt:lpstr>
      <vt:lpstr>                                          CHARM- Added Trial </vt:lpstr>
      <vt:lpstr>            CHARM -Alternative Trial </vt:lpstr>
      <vt:lpstr>             CHARM- Preserved Trial </vt:lpstr>
      <vt:lpstr>   Choice of angiotensin-converting enzyme inhibitors/ARBs  and their optimal dosing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TAKE HOME MESSAGE</vt:lpstr>
      <vt:lpstr>PowerPoint Presentation</vt:lpstr>
      <vt:lpstr>        Thank you</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HEART FAILURE MANAGEMENT                 -RAAS BLOCKERS                                              FAZIL BISHARA                                                                     SR- CARDIOLOGY</dc:title>
  <dc:creator>ASUS</dc:creator>
  <cp:lastModifiedBy>drarunjudealphonse@gmail.com</cp:lastModifiedBy>
  <cp:revision>83</cp:revision>
  <dcterms:created xsi:type="dcterms:W3CDTF">2014-11-25T16:00:42Z</dcterms:created>
  <dcterms:modified xsi:type="dcterms:W3CDTF">2023-01-13T19:10:16Z</dcterms:modified>
</cp:coreProperties>
</file>