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3" r:id="rId17"/>
    <p:sldId id="274" r:id="rId18"/>
    <p:sldId id="272" r:id="rId19"/>
    <p:sldId id="269" r:id="rId20"/>
    <p:sldId id="275" r:id="rId21"/>
    <p:sldId id="277" r:id="rId22"/>
    <p:sldId id="278" r:id="rId23"/>
    <p:sldId id="279" r:id="rId24"/>
    <p:sldId id="280" r:id="rId25"/>
    <p:sldId id="281" r:id="rId26"/>
    <p:sldId id="283" r:id="rId27"/>
    <p:sldId id="282" r:id="rId28"/>
    <p:sldId id="284" r:id="rId29"/>
    <p:sldId id="285" r:id="rId30"/>
    <p:sldId id="286" r:id="rId31"/>
    <p:sldId id="287" r:id="rId32"/>
    <p:sldId id="288" r:id="rId33"/>
    <p:sldId id="289" r:id="rId34"/>
    <p:sldId id="290" r:id="rId35"/>
    <p:sldId id="291" r:id="rId36"/>
    <p:sldId id="293" r:id="rId37"/>
    <p:sldId id="292" r:id="rId38"/>
    <p:sldId id="294" r:id="rId39"/>
    <p:sldId id="295" r:id="rId40"/>
    <p:sldId id="296" r:id="rId41"/>
    <p:sldId id="297" r:id="rId42"/>
    <p:sldId id="298" r:id="rId43"/>
    <p:sldId id="299" r:id="rId44"/>
    <p:sldId id="276" r:id="rId45"/>
    <p:sldId id="300" r:id="rId46"/>
    <p:sldId id="301" r:id="rId47"/>
    <p:sldId id="302" r:id="rId48"/>
    <p:sldId id="303" r:id="rId49"/>
    <p:sldId id="304" r:id="rId50"/>
    <p:sldId id="305"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2B1B7-492E-4661-5193-D9FAC2D8F93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1BBB303-8AA4-C0ED-1B56-C387DA946B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A384FBD-A162-B2BE-7771-99430749B3B4}"/>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35BB7CED-B4B0-E35F-15DA-86500170265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9E2C1D-1D24-72E9-2162-5E7C0441FB6F}"/>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2183656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C5C31-0BB9-4E5A-6597-0CE0E858AC9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57A2BF4-5704-4385-4C1C-20095C3F27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C51EA70-1CE9-501E-9226-7E5B1AB52ADB}"/>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703A80BA-9C91-2513-3D9D-56E91FFADAF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9D80694-B7B9-1486-DB07-0DFED71E0D19}"/>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164378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402ACB-DED8-8024-4C18-A9178110DE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C670A3-267F-18EF-1855-2E568BA72C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FB26AA8-F4A0-3547-E3E4-EA4F357AE2B7}"/>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FCE1612F-E1A0-BFA9-F1A9-F3C03C69B89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A731CE3-7D6B-A771-2641-1D6432002423}"/>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321275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D71F4-BCFA-08E4-DF1E-EBFDFDB75D9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86481A4-7D55-AD4A-F98D-1DB8CD9F70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0B225AE-C8C0-33F4-ADC7-70C2A90BD6CC}"/>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3DDFE13C-AB0F-D957-0FE9-47672A8D8E2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2F4403D-547B-FD8F-EB5B-8314F4326F02}"/>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180035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85BE5-63FE-1841-0BE5-2118F8AAEDA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E02DF4A-CF57-11CF-A845-69739D423C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9ABED1-67BC-5FA8-5D28-DAD254D0689E}"/>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F8C190F8-FF63-524C-52C6-B9116958434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F680E39-6AD5-C9AB-7126-A208A3E5EE72}"/>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10556707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DD62F-3E58-6380-B70C-937751D5D4B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C90AFCE-4E05-2351-5A97-B690AF239F3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10CE7BA0-9522-D10C-FDC7-8FB1BF65F54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61253A9-9384-3A8A-6EE1-AE1B75E1AE05}"/>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6" name="Footer Placeholder 5">
            <a:extLst>
              <a:ext uri="{FF2B5EF4-FFF2-40B4-BE49-F238E27FC236}">
                <a16:creationId xmlns:a16="http://schemas.microsoft.com/office/drawing/2014/main" id="{B8D91CFD-3DDF-82EB-67EA-A7045C67D37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8088AC-E6DF-96C5-1084-3B0B78646036}"/>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1209751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1E0CC-8EDB-6099-72A8-91F3A75DAC1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9480BEE-9970-6C28-1844-987EC4FF40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B15E9B-67EA-845E-F605-C4793E5524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CCA85BAF-12F2-5CDE-4682-572A1A4578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EB5AC6-7DFE-309A-8E61-DA58D129F8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84E95AB-766B-A2E1-9EEC-21B907421F38}"/>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8" name="Footer Placeholder 7">
            <a:extLst>
              <a:ext uri="{FF2B5EF4-FFF2-40B4-BE49-F238E27FC236}">
                <a16:creationId xmlns:a16="http://schemas.microsoft.com/office/drawing/2014/main" id="{6935E21A-8762-928C-795C-E5802644E0B4}"/>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9921A2BE-695E-CB24-2F48-CBBEA55A3122}"/>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2707521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CF4108-A0A4-8C84-9882-CFA8A36354EC}"/>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630D6FD-8491-72DA-835F-95954AD457AE}"/>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4" name="Footer Placeholder 3">
            <a:extLst>
              <a:ext uri="{FF2B5EF4-FFF2-40B4-BE49-F238E27FC236}">
                <a16:creationId xmlns:a16="http://schemas.microsoft.com/office/drawing/2014/main" id="{6D9AEBF3-370E-ACE5-DD0A-F816CF77E72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3E924388-2F25-DA95-2916-6893EAFD3D5A}"/>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2381494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BA82FD-EC02-DA68-ED90-94A962CD2E47}"/>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3" name="Footer Placeholder 2">
            <a:extLst>
              <a:ext uri="{FF2B5EF4-FFF2-40B4-BE49-F238E27FC236}">
                <a16:creationId xmlns:a16="http://schemas.microsoft.com/office/drawing/2014/main" id="{9C22E71E-FFBB-3675-C69B-CA1C4C9BDDF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ED801573-EFD0-DC5B-FB6C-50F2DB5EA670}"/>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3123267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03A1-8706-DA12-270C-ECB1C94CB4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79731D91-D8AD-B4FB-C6BF-BC50272743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D76B0CEE-A8AF-D276-8AEE-69C4D5CA82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C7A876-3BAA-D104-5AC7-3EB1AE92F2DA}"/>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6" name="Footer Placeholder 5">
            <a:extLst>
              <a:ext uri="{FF2B5EF4-FFF2-40B4-BE49-F238E27FC236}">
                <a16:creationId xmlns:a16="http://schemas.microsoft.com/office/drawing/2014/main" id="{7AFF251C-5B7A-41E1-812B-5D7C3F1C85C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A6001DD-4E1E-489E-060A-BD7C96C9554E}"/>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1938339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90A4-F58D-7A83-AC28-71CC2D89F0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D4AC24B-4A95-6E2C-7AEF-4FF58CF076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524D0A1-B3B2-6D17-938C-2630BAE517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A6CE493-ED04-2EBD-F064-1E14A16DA3B7}"/>
              </a:ext>
            </a:extLst>
          </p:cNvPr>
          <p:cNvSpPr>
            <a:spLocks noGrp="1"/>
          </p:cNvSpPr>
          <p:nvPr>
            <p:ph type="dt" sz="half" idx="10"/>
          </p:nvPr>
        </p:nvSpPr>
        <p:spPr/>
        <p:txBody>
          <a:bodyPr/>
          <a:lstStyle/>
          <a:p>
            <a:fld id="{5AB9563A-0775-485B-A694-AC3DE93D1F17}" type="datetimeFigureOut">
              <a:rPr lang="en-IN" smtClean="0"/>
              <a:t>12-01-2024</a:t>
            </a:fld>
            <a:endParaRPr lang="en-IN"/>
          </a:p>
        </p:txBody>
      </p:sp>
      <p:sp>
        <p:nvSpPr>
          <p:cNvPr id="6" name="Footer Placeholder 5">
            <a:extLst>
              <a:ext uri="{FF2B5EF4-FFF2-40B4-BE49-F238E27FC236}">
                <a16:creationId xmlns:a16="http://schemas.microsoft.com/office/drawing/2014/main" id="{82631A23-8B19-7F4D-C178-BA83DC63B2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C83A7ECA-4E7A-C044-DDB4-4E5B5747CDC6}"/>
              </a:ext>
            </a:extLst>
          </p:cNvPr>
          <p:cNvSpPr>
            <a:spLocks noGrp="1"/>
          </p:cNvSpPr>
          <p:nvPr>
            <p:ph type="sldNum" sz="quarter" idx="12"/>
          </p:nvPr>
        </p:nvSpPr>
        <p:spPr/>
        <p:txBody>
          <a:bodyPr/>
          <a:lstStyle/>
          <a:p>
            <a:fld id="{B06CE00A-454D-444C-A5FE-1FF06234E4F0}" type="slidenum">
              <a:rPr lang="en-IN" smtClean="0"/>
              <a:t>‹#›</a:t>
            </a:fld>
            <a:endParaRPr lang="en-IN"/>
          </a:p>
        </p:txBody>
      </p:sp>
    </p:spTree>
    <p:extLst>
      <p:ext uri="{BB962C8B-B14F-4D97-AF65-F5344CB8AC3E}">
        <p14:creationId xmlns:p14="http://schemas.microsoft.com/office/powerpoint/2010/main" val="2498289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2C227D-0704-AA33-5E2A-5D0FE9127B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6E3DAC4-97EC-7238-95B0-F885AFFE48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9EF8373-C805-B6F9-7280-7A4322B80E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B9563A-0775-485B-A694-AC3DE93D1F17}" type="datetimeFigureOut">
              <a:rPr lang="en-IN" smtClean="0"/>
              <a:t>12-01-2024</a:t>
            </a:fld>
            <a:endParaRPr lang="en-IN"/>
          </a:p>
        </p:txBody>
      </p:sp>
      <p:sp>
        <p:nvSpPr>
          <p:cNvPr id="5" name="Footer Placeholder 4">
            <a:extLst>
              <a:ext uri="{FF2B5EF4-FFF2-40B4-BE49-F238E27FC236}">
                <a16:creationId xmlns:a16="http://schemas.microsoft.com/office/drawing/2014/main" id="{403FAEA1-829D-0C75-9E27-C616F7E110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94202DA-D0C6-EFBE-55F2-028C505DE6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CE00A-454D-444C-A5FE-1FF06234E4F0}" type="slidenum">
              <a:rPr lang="en-IN" smtClean="0"/>
              <a:t>‹#›</a:t>
            </a:fld>
            <a:endParaRPr lang="en-IN"/>
          </a:p>
        </p:txBody>
      </p:sp>
    </p:spTree>
    <p:extLst>
      <p:ext uri="{BB962C8B-B14F-4D97-AF65-F5344CB8AC3E}">
        <p14:creationId xmlns:p14="http://schemas.microsoft.com/office/powerpoint/2010/main" val="3065419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24407-F975-E900-C601-4BA7D9190564}"/>
              </a:ext>
            </a:extLst>
          </p:cNvPr>
          <p:cNvSpPr>
            <a:spLocks noGrp="1"/>
          </p:cNvSpPr>
          <p:nvPr>
            <p:ph type="ctrTitle"/>
          </p:nvPr>
        </p:nvSpPr>
        <p:spPr/>
        <p:txBody>
          <a:bodyPr/>
          <a:lstStyle/>
          <a:p>
            <a:r>
              <a:rPr lang="en-US" dirty="0"/>
              <a:t>RENAL DENERVATION</a:t>
            </a:r>
            <a:endParaRPr lang="en-IN" dirty="0"/>
          </a:p>
        </p:txBody>
      </p:sp>
      <p:sp>
        <p:nvSpPr>
          <p:cNvPr id="3" name="Subtitle 2">
            <a:extLst>
              <a:ext uri="{FF2B5EF4-FFF2-40B4-BE49-F238E27FC236}">
                <a16:creationId xmlns:a16="http://schemas.microsoft.com/office/drawing/2014/main" id="{617F9A4D-8194-1158-78FD-3EA21073EDA5}"/>
              </a:ext>
            </a:extLst>
          </p:cNvPr>
          <p:cNvSpPr>
            <a:spLocks noGrp="1"/>
          </p:cNvSpPr>
          <p:nvPr>
            <p:ph type="subTitle" idx="1"/>
          </p:nvPr>
        </p:nvSpPr>
        <p:spPr/>
        <p:txBody>
          <a:bodyPr/>
          <a:lstStyle/>
          <a:p>
            <a:r>
              <a:rPr lang="en-US" dirty="0"/>
              <a:t>Dr Aswin Narendran</a:t>
            </a:r>
            <a:endParaRPr lang="en-IN" dirty="0"/>
          </a:p>
        </p:txBody>
      </p:sp>
    </p:spTree>
    <p:extLst>
      <p:ext uri="{BB962C8B-B14F-4D97-AF65-F5344CB8AC3E}">
        <p14:creationId xmlns:p14="http://schemas.microsoft.com/office/powerpoint/2010/main" val="2046408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3282D-8517-BE07-2A39-BF1D6FA3E1A1}"/>
              </a:ext>
            </a:extLst>
          </p:cNvPr>
          <p:cNvSpPr>
            <a:spLocks noGrp="1"/>
          </p:cNvSpPr>
          <p:nvPr>
            <p:ph type="title"/>
          </p:nvPr>
        </p:nvSpPr>
        <p:spPr/>
        <p:txBody>
          <a:bodyPr/>
          <a:lstStyle/>
          <a:p>
            <a:r>
              <a:rPr lang="en-IN" b="1" dirty="0"/>
              <a:t>Renal Sympathetic Denervation  Historical Perspective</a:t>
            </a:r>
          </a:p>
        </p:txBody>
      </p:sp>
      <p:sp>
        <p:nvSpPr>
          <p:cNvPr id="3" name="Content Placeholder 2">
            <a:extLst>
              <a:ext uri="{FF2B5EF4-FFF2-40B4-BE49-F238E27FC236}">
                <a16:creationId xmlns:a16="http://schemas.microsoft.com/office/drawing/2014/main" id="{2292522A-757F-84BE-4B31-11440C8F1CB2}"/>
              </a:ext>
            </a:extLst>
          </p:cNvPr>
          <p:cNvSpPr>
            <a:spLocks noGrp="1"/>
          </p:cNvSpPr>
          <p:nvPr>
            <p:ph idx="1"/>
          </p:nvPr>
        </p:nvSpPr>
        <p:spPr>
          <a:xfrm>
            <a:off x="838199" y="1825624"/>
            <a:ext cx="10655105" cy="4856529"/>
          </a:xfrm>
        </p:spPr>
        <p:txBody>
          <a:bodyPr>
            <a:normAutofit/>
          </a:bodyPr>
          <a:lstStyle/>
          <a:p>
            <a:r>
              <a:rPr lang="en-US" dirty="0"/>
              <a:t>Prior to the widespread availability of pharmacological treatment for resistant hypertension--surgical subdiaphragmatic </a:t>
            </a:r>
            <a:r>
              <a:rPr lang="en-US" dirty="0" err="1"/>
              <a:t>splanchnicectomy</a:t>
            </a:r>
            <a:r>
              <a:rPr lang="en-US" dirty="0"/>
              <a:t> was explored as a therapeutic intervention for malignant hypertension. </a:t>
            </a:r>
          </a:p>
          <a:p>
            <a:r>
              <a:rPr lang="en-US" dirty="0"/>
              <a:t>Sympathetic outflow was interrupted by sectioning both the splanchnic nerve and thoracic dorsal sympathetic chain, resulting in lowering of blood pressure, and systemic vascular resistance.</a:t>
            </a:r>
          </a:p>
          <a:p>
            <a:r>
              <a:rPr lang="en-US" dirty="0"/>
              <a:t>The benefit of </a:t>
            </a:r>
            <a:r>
              <a:rPr lang="en-US" dirty="0" err="1"/>
              <a:t>splanchnicectomy</a:t>
            </a:r>
            <a:r>
              <a:rPr lang="en-US" dirty="0"/>
              <a:t> was shown in surgical series of 1,266 patient followed for 5 years in a large nonrandomized clinical trial.</a:t>
            </a:r>
          </a:p>
        </p:txBody>
      </p:sp>
    </p:spTree>
    <p:extLst>
      <p:ext uri="{BB962C8B-B14F-4D97-AF65-F5344CB8AC3E}">
        <p14:creationId xmlns:p14="http://schemas.microsoft.com/office/powerpoint/2010/main" val="666962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27924-35F8-9E8F-EC08-59F9EF4E558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8488D3F-9F1E-FB22-BD4E-B9B7923BFDF2}"/>
              </a:ext>
            </a:extLst>
          </p:cNvPr>
          <p:cNvSpPr>
            <a:spLocks noGrp="1"/>
          </p:cNvSpPr>
          <p:nvPr>
            <p:ph idx="1"/>
          </p:nvPr>
        </p:nvSpPr>
        <p:spPr/>
        <p:txBody>
          <a:bodyPr>
            <a:normAutofit fontScale="92500"/>
          </a:bodyPr>
          <a:lstStyle/>
          <a:p>
            <a:r>
              <a:rPr lang="en-US" dirty="0"/>
              <a:t> Surgery consisted of thoracolumbar </a:t>
            </a:r>
            <a:r>
              <a:rPr lang="en-US" dirty="0" err="1"/>
              <a:t>splanchnicectomy</a:t>
            </a:r>
            <a:r>
              <a:rPr lang="en-US" dirty="0"/>
              <a:t> through the beds of the 12th or the 11th and 12th ribs. The sympathetic trunks were removed from the first or second lumbar vertebra, and the great splanchnic nerves were removed from the celiac ganglion to the midthoracic level. </a:t>
            </a:r>
          </a:p>
          <a:p>
            <a:r>
              <a:rPr lang="en-US" dirty="0"/>
              <a:t>The 5- year mortality rate for those treated surgically (n = 1,266) versus those treated medically (n = 467) were 19% and 54%, respectively.</a:t>
            </a:r>
            <a:endParaRPr lang="en-IN" dirty="0"/>
          </a:p>
          <a:p>
            <a:r>
              <a:rPr lang="en-US" dirty="0"/>
              <a:t>The nonselective nature of the side effects such as postural-hypotension, hyperhidrosis, sensory and sexual dysfunction, depression, and the invasiveness of the procedure were poorly tolerated, therefore the surgical approach was largely abandoned after the advent of new antihypertensive medications</a:t>
            </a:r>
            <a:endParaRPr lang="en-IN" dirty="0"/>
          </a:p>
        </p:txBody>
      </p:sp>
    </p:spTree>
    <p:extLst>
      <p:ext uri="{BB962C8B-B14F-4D97-AF65-F5344CB8AC3E}">
        <p14:creationId xmlns:p14="http://schemas.microsoft.com/office/powerpoint/2010/main" val="80888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0EEC8-6531-9A30-6FD6-2D71DE8CB7EC}"/>
              </a:ext>
            </a:extLst>
          </p:cNvPr>
          <p:cNvSpPr>
            <a:spLocks noGrp="1"/>
          </p:cNvSpPr>
          <p:nvPr>
            <p:ph type="title"/>
          </p:nvPr>
        </p:nvSpPr>
        <p:spPr/>
        <p:txBody>
          <a:bodyPr/>
          <a:lstStyle/>
          <a:p>
            <a:r>
              <a:rPr lang="en-US" b="1" dirty="0"/>
              <a:t>Catheter-Based Approach to Renal Sympathetic Denervation</a:t>
            </a:r>
            <a:endParaRPr lang="en-IN" b="1" dirty="0"/>
          </a:p>
        </p:txBody>
      </p:sp>
      <p:sp>
        <p:nvSpPr>
          <p:cNvPr id="3" name="Content Placeholder 2">
            <a:extLst>
              <a:ext uri="{FF2B5EF4-FFF2-40B4-BE49-F238E27FC236}">
                <a16:creationId xmlns:a16="http://schemas.microsoft.com/office/drawing/2014/main" id="{8C0E8195-1AF1-140A-CC41-89EE4114ABC5}"/>
              </a:ext>
            </a:extLst>
          </p:cNvPr>
          <p:cNvSpPr>
            <a:spLocks noGrp="1"/>
          </p:cNvSpPr>
          <p:nvPr>
            <p:ph idx="1"/>
          </p:nvPr>
        </p:nvSpPr>
        <p:spPr/>
        <p:txBody>
          <a:bodyPr>
            <a:normAutofit fontScale="92500" lnSpcReduction="20000"/>
          </a:bodyPr>
          <a:lstStyle/>
          <a:p>
            <a:r>
              <a:rPr lang="en-US" dirty="0"/>
              <a:t>Catheter-based endovascular RSD gained traction and validity with the publication of its safety and efficacy in substantially reducing blood pressure in treatment-resistant hypertensive patients</a:t>
            </a:r>
          </a:p>
          <a:p>
            <a:r>
              <a:rPr lang="en-US" dirty="0"/>
              <a:t> Sustained reduction in blood pressure up to 2 or more years without significant adverse events.</a:t>
            </a:r>
          </a:p>
          <a:p>
            <a:r>
              <a:rPr lang="en-US" dirty="0"/>
              <a:t> The reduction in endogenous homeostatic signaling by the brain and the kidney from the disruption of the vascular adventitia renal efferent and afferent sympathetic nerves is thought to result in the reduction of this systolic blood pressure. </a:t>
            </a:r>
          </a:p>
          <a:p>
            <a:r>
              <a:rPr lang="en-US" dirty="0"/>
              <a:t>The current technologies of percutaneous RSD include the use of catheter-directed radiofrequency ablation, ultrasonic ablation therapy, and pharmacological ablation that is locally delivered through infusion catheters.</a:t>
            </a:r>
            <a:endParaRPr lang="en-IN" dirty="0"/>
          </a:p>
        </p:txBody>
      </p:sp>
    </p:spTree>
    <p:extLst>
      <p:ext uri="{BB962C8B-B14F-4D97-AF65-F5344CB8AC3E}">
        <p14:creationId xmlns:p14="http://schemas.microsoft.com/office/powerpoint/2010/main" val="3385944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55742-D2AC-F56E-128C-EFE9501B348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B801EEE-9177-2321-E7E1-551F105819D3}"/>
              </a:ext>
            </a:extLst>
          </p:cNvPr>
          <p:cNvSpPr>
            <a:spLocks noGrp="1"/>
          </p:cNvSpPr>
          <p:nvPr>
            <p:ph idx="1"/>
          </p:nvPr>
        </p:nvSpPr>
        <p:spPr>
          <a:xfrm>
            <a:off x="838200" y="808384"/>
            <a:ext cx="10929730" cy="5897216"/>
          </a:xfrm>
        </p:spPr>
        <p:txBody>
          <a:bodyPr>
            <a:normAutofit fontScale="92500" lnSpcReduction="10000"/>
          </a:bodyPr>
          <a:lstStyle/>
          <a:p>
            <a:r>
              <a:rPr lang="en-US" dirty="0"/>
              <a:t>Radiofrequency renal nerve ablation involves floating an endovascular catheter into the renal artery via a femoral artery approach using a 6F or 8F guide.</a:t>
            </a:r>
          </a:p>
          <a:p>
            <a:r>
              <a:rPr lang="en-US" dirty="0"/>
              <a:t> The catheter is positioned toward the distal renal artery and multiple radiofrequency ablation treatments are applied to the endoluminal surface in a circumferential fashion as the catheter is withdrawn proximally, spacing each treatment by approximately 5 mm.</a:t>
            </a:r>
          </a:p>
          <a:p>
            <a:r>
              <a:rPr lang="en-US" dirty="0"/>
              <a:t> The circumferential fashion ensures the entire circumference of the artery has been treated. </a:t>
            </a:r>
          </a:p>
          <a:p>
            <a:r>
              <a:rPr lang="en-US" dirty="0"/>
              <a:t>Approximately 5 to 6 applications of ablation therapy has been shown to cause only a minimal disruption of the renal artery external elastic lamina while providing fibrosis of 10%-25% to the total media and adventitia tissue</a:t>
            </a:r>
          </a:p>
          <a:p>
            <a:r>
              <a:rPr lang="en-US" dirty="0"/>
              <a:t> There was no angiographic or histologic arterial </a:t>
            </a:r>
            <a:r>
              <a:rPr lang="en-US" b="1" dirty="0"/>
              <a:t>stenosis or thrombosis</a:t>
            </a:r>
            <a:r>
              <a:rPr lang="en-US" dirty="0"/>
              <a:t> which are potential complications. </a:t>
            </a:r>
          </a:p>
          <a:p>
            <a:r>
              <a:rPr lang="en-US" dirty="0"/>
              <a:t>Other complications associated with the procedure include </a:t>
            </a:r>
            <a:r>
              <a:rPr lang="en-US" b="1" dirty="0"/>
              <a:t>renal artery dissection</a:t>
            </a:r>
            <a:endParaRPr lang="en-IN" b="1" dirty="0"/>
          </a:p>
        </p:txBody>
      </p:sp>
    </p:spTree>
    <p:extLst>
      <p:ext uri="{BB962C8B-B14F-4D97-AF65-F5344CB8AC3E}">
        <p14:creationId xmlns:p14="http://schemas.microsoft.com/office/powerpoint/2010/main" val="3411235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42EA8-617B-597D-E373-0EC29B7E9DD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7E29184E-ADB4-CA2B-601C-3BBA84E2243E}"/>
              </a:ext>
            </a:extLst>
          </p:cNvPr>
          <p:cNvSpPr>
            <a:spLocks noGrp="1"/>
          </p:cNvSpPr>
          <p:nvPr>
            <p:ph idx="1"/>
          </p:nvPr>
        </p:nvSpPr>
        <p:spPr/>
        <p:txBody>
          <a:bodyPr>
            <a:normAutofit/>
          </a:bodyPr>
          <a:lstStyle/>
          <a:p>
            <a:r>
              <a:rPr lang="en-US" dirty="0"/>
              <a:t>An expert consensus document from the European Society of Cardiology recommends the use of antiplatelet therapy (acetylsalicylic acid 250 mg </a:t>
            </a:r>
            <a:r>
              <a:rPr lang="en-US" dirty="0" err="1"/>
              <a:t>i.v.</a:t>
            </a:r>
            <a:r>
              <a:rPr lang="en-US" dirty="0"/>
              <a:t>) during and for at least 4 weeks </a:t>
            </a:r>
            <a:r>
              <a:rPr lang="en-US" dirty="0" err="1"/>
              <a:t>postprocedure</a:t>
            </a:r>
            <a:r>
              <a:rPr lang="en-US" dirty="0"/>
              <a:t> (75- 100 mg/day </a:t>
            </a:r>
            <a:r>
              <a:rPr lang="en-US" dirty="0" err="1"/>
              <a:t>p.o.</a:t>
            </a:r>
            <a:r>
              <a:rPr lang="en-US" dirty="0"/>
              <a:t>) to avoid formation and propagation of a thrombus as a result of transient </a:t>
            </a:r>
            <a:r>
              <a:rPr lang="en-US" dirty="0" err="1"/>
              <a:t>deendothelialization</a:t>
            </a:r>
            <a:r>
              <a:rPr lang="en-US" dirty="0"/>
              <a:t> from ablation therapy.</a:t>
            </a:r>
          </a:p>
          <a:p>
            <a:r>
              <a:rPr lang="en-US" dirty="0"/>
              <a:t> Renal arteries with length 20 mm and a diameter of 4 mm are anatomically suitable when considering renal denervation so as to avoid structural damage to the arterial wall.</a:t>
            </a:r>
          </a:p>
          <a:p>
            <a:r>
              <a:rPr lang="en-US" dirty="0"/>
              <a:t> Renal arteries with visible stenosis, calcification and atheromatous plaques present a relative contraindication to renal denervation.</a:t>
            </a:r>
            <a:endParaRPr lang="en-IN" dirty="0"/>
          </a:p>
        </p:txBody>
      </p:sp>
    </p:spTree>
    <p:extLst>
      <p:ext uri="{BB962C8B-B14F-4D97-AF65-F5344CB8AC3E}">
        <p14:creationId xmlns:p14="http://schemas.microsoft.com/office/powerpoint/2010/main" val="20699354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A5C9-4CC4-7645-F9E6-87A63DC625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9D5E168-8723-D459-008D-676DB434D9C0}"/>
              </a:ext>
            </a:extLst>
          </p:cNvPr>
          <p:cNvSpPr>
            <a:spLocks noGrp="1"/>
          </p:cNvSpPr>
          <p:nvPr>
            <p:ph idx="1"/>
          </p:nvPr>
        </p:nvSpPr>
        <p:spPr/>
        <p:txBody>
          <a:bodyPr/>
          <a:lstStyle/>
          <a:p>
            <a:r>
              <a:rPr lang="en-IN" dirty="0"/>
              <a:t>4 catheter-directed radiofrequency ablation technologies were approved which were subsequently used for prospective clinical trials over the world . These are the Medtronic’s </a:t>
            </a:r>
            <a:r>
              <a:rPr lang="en-IN" dirty="0" err="1"/>
              <a:t>Symplicity</a:t>
            </a:r>
            <a:r>
              <a:rPr lang="en-IN" dirty="0"/>
              <a:t> system, Boston Scientific’s </a:t>
            </a:r>
            <a:r>
              <a:rPr lang="en-IN" dirty="0" err="1"/>
              <a:t>Vessix’s</a:t>
            </a:r>
            <a:r>
              <a:rPr lang="en-IN" dirty="0"/>
              <a:t> V2 system, St. Jude’s </a:t>
            </a:r>
            <a:r>
              <a:rPr lang="en-IN" dirty="0" err="1"/>
              <a:t>EnligHTN</a:t>
            </a:r>
            <a:r>
              <a:rPr lang="en-IN" dirty="0"/>
              <a:t> system and Covidien’s </a:t>
            </a:r>
            <a:r>
              <a:rPr lang="en-IN" dirty="0" err="1"/>
              <a:t>OneShot</a:t>
            </a:r>
            <a:r>
              <a:rPr lang="en-IN" dirty="0"/>
              <a:t> system.</a:t>
            </a:r>
          </a:p>
          <a:p>
            <a:r>
              <a:rPr lang="en-US" dirty="0"/>
              <a:t>The Medtronic’s </a:t>
            </a:r>
            <a:r>
              <a:rPr lang="en-US" dirty="0" err="1"/>
              <a:t>Symplicity</a:t>
            </a:r>
            <a:r>
              <a:rPr lang="en-US" dirty="0"/>
              <a:t> Renal Denervation device (</a:t>
            </a:r>
            <a:r>
              <a:rPr lang="en-US" dirty="0" err="1"/>
              <a:t>Symplicity</a:t>
            </a:r>
            <a:r>
              <a:rPr lang="en-US" dirty="0"/>
              <a:t> Renal Denervation System; Medtronic, Inc., Mountain View, CA) was used in the SYMPLICITY HTN trials.</a:t>
            </a:r>
            <a:endParaRPr lang="en-IN" dirty="0"/>
          </a:p>
        </p:txBody>
      </p:sp>
    </p:spTree>
    <p:extLst>
      <p:ext uri="{BB962C8B-B14F-4D97-AF65-F5344CB8AC3E}">
        <p14:creationId xmlns:p14="http://schemas.microsoft.com/office/powerpoint/2010/main" val="1474721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C04BF9-2787-3710-FF42-14D51318B3FD}"/>
              </a:ext>
            </a:extLst>
          </p:cNvPr>
          <p:cNvSpPr>
            <a:spLocks noGrp="1"/>
          </p:cNvSpPr>
          <p:nvPr>
            <p:ph type="title"/>
          </p:nvPr>
        </p:nvSpPr>
        <p:spPr/>
        <p:txBody>
          <a:bodyPr/>
          <a:lstStyle/>
          <a:p>
            <a:r>
              <a:rPr lang="en-US" dirty="0"/>
              <a:t>SYMPLICITY HTN-1 TRIAL</a:t>
            </a:r>
            <a:endParaRPr lang="en-IN" dirty="0"/>
          </a:p>
        </p:txBody>
      </p:sp>
      <p:sp>
        <p:nvSpPr>
          <p:cNvPr id="3" name="Content Placeholder 2">
            <a:extLst>
              <a:ext uri="{FF2B5EF4-FFF2-40B4-BE49-F238E27FC236}">
                <a16:creationId xmlns:a16="http://schemas.microsoft.com/office/drawing/2014/main" id="{62103B4D-1917-6A28-4000-3013819BEC65}"/>
              </a:ext>
            </a:extLst>
          </p:cNvPr>
          <p:cNvSpPr>
            <a:spLocks noGrp="1"/>
          </p:cNvSpPr>
          <p:nvPr>
            <p:ph idx="1"/>
          </p:nvPr>
        </p:nvSpPr>
        <p:spPr/>
        <p:txBody>
          <a:bodyPr>
            <a:normAutofit fontScale="92500" lnSpcReduction="10000"/>
          </a:bodyPr>
          <a:lstStyle/>
          <a:p>
            <a:r>
              <a:rPr lang="en-US" dirty="0"/>
              <a:t>The SYMPLICITY HTN-1 trial was an open-label study that enrolled 153 patients with resistant hypertension, and initially followed for 24 months and subsequently 36 months.</a:t>
            </a:r>
          </a:p>
          <a:p>
            <a:r>
              <a:rPr lang="en-US" dirty="0"/>
              <a:t> Patients with at least a systolic blood pressure of 160 mm Hg, who were taking at least 3 antihypertensive drugs, including a diuretic, at the optimum doses were eligible for the study. </a:t>
            </a:r>
          </a:p>
          <a:p>
            <a:r>
              <a:rPr lang="en-US" dirty="0"/>
              <a:t>A total of </a:t>
            </a:r>
            <a:r>
              <a:rPr lang="en-US" dirty="0">
                <a:solidFill>
                  <a:srgbClr val="FF0000"/>
                </a:solidFill>
              </a:rPr>
              <a:t>88</a:t>
            </a:r>
            <a:r>
              <a:rPr lang="en-US" dirty="0"/>
              <a:t> patients had complete data at 36 months and reduction in systolic (</a:t>
            </a:r>
            <a:r>
              <a:rPr lang="en-US" dirty="0">
                <a:solidFill>
                  <a:srgbClr val="FF0000"/>
                </a:solidFill>
              </a:rPr>
              <a:t>32.0</a:t>
            </a:r>
            <a:r>
              <a:rPr lang="en-US" dirty="0"/>
              <a:t> mm Hg, 95% confidence interval 35.7 to 28.2) and diastolic (</a:t>
            </a:r>
            <a:r>
              <a:rPr lang="en-US" dirty="0">
                <a:solidFill>
                  <a:srgbClr val="FF0000"/>
                </a:solidFill>
              </a:rPr>
              <a:t>14.4</a:t>
            </a:r>
            <a:r>
              <a:rPr lang="en-US" dirty="0"/>
              <a:t> mm Hg, 16.9 to 11.9) blood pressure were progressively sustained, with drops of 10 mm Hg or more in systolic blood pressure seen in 69% of patients at 1 month, 81% at 6 months, 85% at 12 months, 83% at 24 months, and 93% at 36 months.</a:t>
            </a:r>
          </a:p>
        </p:txBody>
      </p:sp>
    </p:spTree>
    <p:extLst>
      <p:ext uri="{BB962C8B-B14F-4D97-AF65-F5344CB8AC3E}">
        <p14:creationId xmlns:p14="http://schemas.microsoft.com/office/powerpoint/2010/main" val="2046153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47911-3904-67B1-67F3-D970440EA85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EDD9538-8DC6-A26B-A8D0-C5843F3E80CD}"/>
              </a:ext>
            </a:extLst>
          </p:cNvPr>
          <p:cNvSpPr>
            <a:spLocks noGrp="1"/>
          </p:cNvSpPr>
          <p:nvPr>
            <p:ph idx="1"/>
          </p:nvPr>
        </p:nvSpPr>
        <p:spPr/>
        <p:txBody>
          <a:bodyPr/>
          <a:lstStyle/>
          <a:p>
            <a:r>
              <a:rPr lang="en-US" dirty="0"/>
              <a:t>LIMITATIONS- The results of the SYMPLICITY HTN-1 trial was  confounded by lack of a control group, the open-label design, and a lack of mandatory assessment of 24-hour ambulatory blood pressure</a:t>
            </a:r>
            <a:endParaRPr lang="en-IN" dirty="0"/>
          </a:p>
          <a:p>
            <a:endParaRPr lang="en-IN" dirty="0"/>
          </a:p>
        </p:txBody>
      </p:sp>
    </p:spTree>
    <p:extLst>
      <p:ext uri="{BB962C8B-B14F-4D97-AF65-F5344CB8AC3E}">
        <p14:creationId xmlns:p14="http://schemas.microsoft.com/office/powerpoint/2010/main" val="3471553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C4263-98A0-DF14-C191-BCB5FC1A92DA}"/>
              </a:ext>
            </a:extLst>
          </p:cNvPr>
          <p:cNvSpPr>
            <a:spLocks noGrp="1"/>
          </p:cNvSpPr>
          <p:nvPr>
            <p:ph type="title"/>
          </p:nvPr>
        </p:nvSpPr>
        <p:spPr/>
        <p:txBody>
          <a:bodyPr/>
          <a:lstStyle/>
          <a:p>
            <a:r>
              <a:rPr lang="en-US" dirty="0"/>
              <a:t>SYMPLICITY HTN-2 trial</a:t>
            </a:r>
            <a:endParaRPr lang="en-IN" dirty="0"/>
          </a:p>
        </p:txBody>
      </p:sp>
      <p:sp>
        <p:nvSpPr>
          <p:cNvPr id="3" name="Content Placeholder 2">
            <a:extLst>
              <a:ext uri="{FF2B5EF4-FFF2-40B4-BE49-F238E27FC236}">
                <a16:creationId xmlns:a16="http://schemas.microsoft.com/office/drawing/2014/main" id="{BFD3105D-72CF-A1CC-A8D8-332390D905DF}"/>
              </a:ext>
            </a:extLst>
          </p:cNvPr>
          <p:cNvSpPr>
            <a:spLocks noGrp="1"/>
          </p:cNvSpPr>
          <p:nvPr>
            <p:ph idx="1"/>
          </p:nvPr>
        </p:nvSpPr>
        <p:spPr/>
        <p:txBody>
          <a:bodyPr>
            <a:normAutofit fontScale="85000" lnSpcReduction="10000"/>
          </a:bodyPr>
          <a:lstStyle/>
          <a:p>
            <a:r>
              <a:rPr lang="en-US" dirty="0"/>
              <a:t>The SYMPLICITY HTN-2 trial was designed as a randomized controlled trial, and randomized 106 patients to either renal artery denervation or medical therapy alone after 2 weeks of compliance with antihypertensive medications.</a:t>
            </a:r>
          </a:p>
          <a:p>
            <a:r>
              <a:rPr lang="en-US" dirty="0"/>
              <a:t> There were </a:t>
            </a:r>
            <a:r>
              <a:rPr lang="en-US" dirty="0">
                <a:solidFill>
                  <a:srgbClr val="FF0000"/>
                </a:solidFill>
              </a:rPr>
              <a:t>70</a:t>
            </a:r>
            <a:r>
              <a:rPr lang="en-US" dirty="0"/>
              <a:t> patients with long-term follow up data.</a:t>
            </a:r>
          </a:p>
          <a:p>
            <a:r>
              <a:rPr lang="en-US" dirty="0"/>
              <a:t> They consist of 40 patients from the original renal denervation group who had follow up for 36-month </a:t>
            </a:r>
            <a:r>
              <a:rPr lang="en-US" dirty="0" err="1"/>
              <a:t>postrandomization</a:t>
            </a:r>
            <a:r>
              <a:rPr lang="en-US" dirty="0"/>
              <a:t>, and 30 control subjects that crossed over to the renal denervation group at 6- month </a:t>
            </a:r>
            <a:r>
              <a:rPr lang="en-US" dirty="0" err="1"/>
              <a:t>postrandomization</a:t>
            </a:r>
            <a:r>
              <a:rPr lang="en-US" dirty="0"/>
              <a:t> and had follow up for 30 months. </a:t>
            </a:r>
          </a:p>
          <a:p>
            <a:r>
              <a:rPr lang="en-US" dirty="0"/>
              <a:t>The mean office blood pressure change at 30 months among all patients who underwent renal denervation was </a:t>
            </a:r>
            <a:r>
              <a:rPr lang="en-US" dirty="0">
                <a:solidFill>
                  <a:srgbClr val="FF0000"/>
                </a:solidFill>
              </a:rPr>
              <a:t>34/13</a:t>
            </a:r>
            <a:r>
              <a:rPr lang="en-US" dirty="0"/>
              <a:t> mm Hg, and was </a:t>
            </a:r>
            <a:r>
              <a:rPr lang="en-US" dirty="0">
                <a:solidFill>
                  <a:srgbClr val="FF0000"/>
                </a:solidFill>
              </a:rPr>
              <a:t>33/14 </a:t>
            </a:r>
            <a:r>
              <a:rPr lang="en-US" dirty="0"/>
              <a:t>mm Hg in the initial renal denervation group at 36 months. The 24-hour ambulatory blood pressure reduction was </a:t>
            </a:r>
            <a:r>
              <a:rPr lang="en-US" dirty="0">
                <a:solidFill>
                  <a:srgbClr val="FF0000"/>
                </a:solidFill>
              </a:rPr>
              <a:t>11/7 ± 15/11 </a:t>
            </a:r>
            <a:r>
              <a:rPr lang="en-US" dirty="0"/>
              <a:t>mm Hg, a smaller reduction compared to office blood pressure.</a:t>
            </a:r>
            <a:endParaRPr lang="en-IN" dirty="0"/>
          </a:p>
        </p:txBody>
      </p:sp>
    </p:spTree>
    <p:extLst>
      <p:ext uri="{BB962C8B-B14F-4D97-AF65-F5344CB8AC3E}">
        <p14:creationId xmlns:p14="http://schemas.microsoft.com/office/powerpoint/2010/main" val="42922746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7FDDB-A7A7-667B-A787-2148B231D107}"/>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7C7E8A0-E35C-FACC-AA38-DF8FF0084ADB}"/>
              </a:ext>
            </a:extLst>
          </p:cNvPr>
          <p:cNvSpPr>
            <a:spLocks noGrp="1"/>
          </p:cNvSpPr>
          <p:nvPr>
            <p:ph idx="1"/>
          </p:nvPr>
        </p:nvSpPr>
        <p:spPr/>
        <p:txBody>
          <a:bodyPr/>
          <a:lstStyle/>
          <a:p>
            <a:r>
              <a:rPr lang="en-US" dirty="0"/>
              <a:t>LIMITATIONS-The study personnel and subjects were not blinded to study group allocation, and the control group did not undergo a sham procedure.</a:t>
            </a:r>
            <a:endParaRPr lang="en-IN" dirty="0"/>
          </a:p>
        </p:txBody>
      </p:sp>
    </p:spTree>
    <p:extLst>
      <p:ext uri="{BB962C8B-B14F-4D97-AF65-F5344CB8AC3E}">
        <p14:creationId xmlns:p14="http://schemas.microsoft.com/office/powerpoint/2010/main" val="3024287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68D4F7-1879-FD0D-E640-87C25CCCE0C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2C8BC85-B344-7005-2126-7CE7987ECE72}"/>
              </a:ext>
            </a:extLst>
          </p:cNvPr>
          <p:cNvSpPr>
            <a:spLocks noGrp="1"/>
          </p:cNvSpPr>
          <p:nvPr>
            <p:ph idx="1"/>
          </p:nvPr>
        </p:nvSpPr>
        <p:spPr>
          <a:xfrm>
            <a:off x="838200" y="384175"/>
            <a:ext cx="10515600" cy="4351338"/>
          </a:xfrm>
        </p:spPr>
        <p:txBody>
          <a:bodyPr/>
          <a:lstStyle/>
          <a:p>
            <a:r>
              <a:rPr lang="en-US" dirty="0"/>
              <a:t>In 2017, the American College of Cardiology and American Heart Association (ACC/AHA) released its updated blood pressure guidelines, redefining hypertension to be any systolic blood pressure 130 or diastolic blood pressure 80.</a:t>
            </a:r>
            <a:endParaRPr lang="en-IN" dirty="0"/>
          </a:p>
        </p:txBody>
      </p:sp>
      <p:pic>
        <p:nvPicPr>
          <p:cNvPr id="9" name="Picture 8">
            <a:extLst>
              <a:ext uri="{FF2B5EF4-FFF2-40B4-BE49-F238E27FC236}">
                <a16:creationId xmlns:a16="http://schemas.microsoft.com/office/drawing/2014/main" id="{E80D8163-2E83-901F-688B-677EFCAEA3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6921" y="1915147"/>
            <a:ext cx="9414957" cy="4942853"/>
          </a:xfrm>
          <a:prstGeom prst="rect">
            <a:avLst/>
          </a:prstGeom>
        </p:spPr>
      </p:pic>
    </p:spTree>
    <p:extLst>
      <p:ext uri="{BB962C8B-B14F-4D97-AF65-F5344CB8AC3E}">
        <p14:creationId xmlns:p14="http://schemas.microsoft.com/office/powerpoint/2010/main" val="3634611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7A06-AF21-2E65-F2FE-8181ACAB55B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277888B9-4F27-8520-D978-75659726DBF1}"/>
              </a:ext>
            </a:extLst>
          </p:cNvPr>
          <p:cNvSpPr>
            <a:spLocks noGrp="1"/>
          </p:cNvSpPr>
          <p:nvPr>
            <p:ph idx="1"/>
          </p:nvPr>
        </p:nvSpPr>
        <p:spPr/>
        <p:txBody>
          <a:bodyPr>
            <a:normAutofit fontScale="92500" lnSpcReduction="20000"/>
          </a:bodyPr>
          <a:lstStyle/>
          <a:p>
            <a:r>
              <a:rPr lang="en-US" dirty="0"/>
              <a:t>SYMPLICITY HTN-3 trial was rigorously designed as a prospective, randomized, sham-controlled, </a:t>
            </a:r>
            <a:r>
              <a:rPr lang="en-US" dirty="0" err="1"/>
              <a:t>singleblind</a:t>
            </a:r>
            <a:r>
              <a:rPr lang="en-US" dirty="0"/>
              <a:t> trial that randomize subjects in a 2:1 fashion to renal denervation or a sham procedure, and required screening with 24-hour ambulatory blood pressure monitoring to exclude subjects with white-coat hypertension.</a:t>
            </a:r>
          </a:p>
          <a:p>
            <a:r>
              <a:rPr lang="en-US" dirty="0"/>
              <a:t> A total of </a:t>
            </a:r>
            <a:r>
              <a:rPr lang="en-US" dirty="0">
                <a:solidFill>
                  <a:srgbClr val="FF0000"/>
                </a:solidFill>
              </a:rPr>
              <a:t>535</a:t>
            </a:r>
            <a:r>
              <a:rPr lang="en-US" dirty="0"/>
              <a:t> patients were randomized as above. </a:t>
            </a:r>
          </a:p>
          <a:p>
            <a:r>
              <a:rPr lang="en-US" dirty="0"/>
              <a:t>At 6 months, the mean change in systolic blood pressure in the renal denervation group was </a:t>
            </a:r>
            <a:r>
              <a:rPr lang="en-US" dirty="0">
                <a:solidFill>
                  <a:srgbClr val="FF0000"/>
                </a:solidFill>
              </a:rPr>
              <a:t>14.13</a:t>
            </a:r>
            <a:r>
              <a:rPr lang="en-US" dirty="0"/>
              <a:t> ± 23.93 mm Hg, and </a:t>
            </a:r>
            <a:r>
              <a:rPr lang="en-US" dirty="0">
                <a:solidFill>
                  <a:srgbClr val="FF0000"/>
                </a:solidFill>
              </a:rPr>
              <a:t>11.74</a:t>
            </a:r>
            <a:r>
              <a:rPr lang="en-US" dirty="0"/>
              <a:t>  ±  25.94 mm Hg in the sham-procedure group (for a difference of 2.39 mm Hg, P = 0.26 for superiority with a margin of 5 mm Hg); and a mean change in 24-hour ambulatory systolic blood pressure of </a:t>
            </a:r>
            <a:r>
              <a:rPr lang="en-US" dirty="0">
                <a:solidFill>
                  <a:srgbClr val="FF0000"/>
                </a:solidFill>
              </a:rPr>
              <a:t>6.75</a:t>
            </a:r>
            <a:r>
              <a:rPr lang="en-US" dirty="0"/>
              <a:t>  ±  15.11 mm Hg in the renal denervation group and </a:t>
            </a:r>
            <a:r>
              <a:rPr lang="en-US" dirty="0">
                <a:solidFill>
                  <a:srgbClr val="FF0000"/>
                </a:solidFill>
              </a:rPr>
              <a:t>4.79</a:t>
            </a:r>
            <a:r>
              <a:rPr lang="en-US" dirty="0"/>
              <a:t>  ±  17.25 mm Hg in the sham-procedure group (for a difference of 1.96 mm Hg, P = 0.98 for superiority with a margin of 2 mm Hg).</a:t>
            </a:r>
            <a:endParaRPr lang="en-IN" dirty="0"/>
          </a:p>
        </p:txBody>
      </p:sp>
    </p:spTree>
    <p:extLst>
      <p:ext uri="{BB962C8B-B14F-4D97-AF65-F5344CB8AC3E}">
        <p14:creationId xmlns:p14="http://schemas.microsoft.com/office/powerpoint/2010/main" val="33608898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B9438-B8E3-515F-8CB2-C142157359A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547F0307-F8BC-DDFD-6AEC-1CC2C6B9D174}"/>
              </a:ext>
            </a:extLst>
          </p:cNvPr>
          <p:cNvSpPr>
            <a:spLocks noGrp="1"/>
          </p:cNvSpPr>
          <p:nvPr>
            <p:ph idx="1"/>
          </p:nvPr>
        </p:nvSpPr>
        <p:spPr/>
        <p:txBody>
          <a:bodyPr/>
          <a:lstStyle/>
          <a:p>
            <a:r>
              <a:rPr lang="en-US" dirty="0"/>
              <a:t>At 6 months, there was no significant reduction of systolic blood pressure after renal denervation as compared with a sham procedure in patients with resistant hypertension</a:t>
            </a:r>
            <a:endParaRPr lang="en-IN" dirty="0"/>
          </a:p>
        </p:txBody>
      </p:sp>
    </p:spTree>
    <p:extLst>
      <p:ext uri="{BB962C8B-B14F-4D97-AF65-F5344CB8AC3E}">
        <p14:creationId xmlns:p14="http://schemas.microsoft.com/office/powerpoint/2010/main" val="2335230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C006C-5ECA-BA60-B45F-277EDD5FE545}"/>
              </a:ext>
            </a:extLst>
          </p:cNvPr>
          <p:cNvSpPr>
            <a:spLocks noGrp="1"/>
          </p:cNvSpPr>
          <p:nvPr>
            <p:ph type="title"/>
          </p:nvPr>
        </p:nvSpPr>
        <p:spPr/>
        <p:txBody>
          <a:bodyPr/>
          <a:lstStyle/>
          <a:p>
            <a:r>
              <a:rPr lang="en-US" dirty="0"/>
              <a:t>LIMITATIONS</a:t>
            </a:r>
            <a:endParaRPr lang="en-IN" dirty="0"/>
          </a:p>
        </p:txBody>
      </p:sp>
      <p:sp>
        <p:nvSpPr>
          <p:cNvPr id="3" name="Content Placeholder 2">
            <a:extLst>
              <a:ext uri="{FF2B5EF4-FFF2-40B4-BE49-F238E27FC236}">
                <a16:creationId xmlns:a16="http://schemas.microsoft.com/office/drawing/2014/main" id="{44381BC2-5A39-A3E9-59FE-42AD106687DD}"/>
              </a:ext>
            </a:extLst>
          </p:cNvPr>
          <p:cNvSpPr>
            <a:spLocks noGrp="1"/>
          </p:cNvSpPr>
          <p:nvPr>
            <p:ph idx="1"/>
          </p:nvPr>
        </p:nvSpPr>
        <p:spPr/>
        <p:txBody>
          <a:bodyPr>
            <a:normAutofit fontScale="85000" lnSpcReduction="20000"/>
          </a:bodyPr>
          <a:lstStyle/>
          <a:p>
            <a:r>
              <a:rPr lang="en-US" dirty="0"/>
              <a:t>MEDICATION CHANGES-The study required only 2 weeks of antihypertensive regimen prior to enrolment, and 39% underwent medication changes after inclusion and randomization, with one-third of these patients having at least 2 medications changed.</a:t>
            </a:r>
          </a:p>
          <a:p>
            <a:r>
              <a:rPr lang="en-US" dirty="0"/>
              <a:t>OPERATORINEXPERIENCE-The physicians involved were among the first to perform renal denervation in the United States, and subgroup analysis revealed approximately 35 operators performed only one procedure.</a:t>
            </a:r>
          </a:p>
          <a:p>
            <a:r>
              <a:rPr lang="en-US" dirty="0"/>
              <a:t>INADEQUATE ABLATION- The </a:t>
            </a:r>
            <a:r>
              <a:rPr lang="en-US" dirty="0" err="1"/>
              <a:t>Symplicity</a:t>
            </a:r>
            <a:r>
              <a:rPr lang="en-US" dirty="0"/>
              <a:t> Flex catheter </a:t>
            </a:r>
            <a:r>
              <a:rPr lang="en-US" b="1" dirty="0"/>
              <a:t>average depth of ablation is 4 mm</a:t>
            </a:r>
            <a:r>
              <a:rPr lang="en-US" dirty="0"/>
              <a:t> deep which will theoretically miss about 30% of renal artery nerves because the nerves can be distributed as deep as 10 mm from the vessel lumen and only approximately 75% of renal nerves are located within 4.67 mm of the lumen proximally and 3.24 mm distally.</a:t>
            </a:r>
          </a:p>
          <a:p>
            <a:r>
              <a:rPr lang="en-US" dirty="0"/>
              <a:t>The </a:t>
            </a:r>
            <a:r>
              <a:rPr lang="en-US" dirty="0" err="1"/>
              <a:t>Symplicity</a:t>
            </a:r>
            <a:r>
              <a:rPr lang="en-US" dirty="0"/>
              <a:t> Flex catheter also limits ablation to the main renal artery and not the branch arteries</a:t>
            </a:r>
          </a:p>
        </p:txBody>
      </p:sp>
    </p:spTree>
    <p:extLst>
      <p:ext uri="{BB962C8B-B14F-4D97-AF65-F5344CB8AC3E}">
        <p14:creationId xmlns:p14="http://schemas.microsoft.com/office/powerpoint/2010/main" val="17288410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68A09-F620-27CA-0E1C-AD252D8F4AD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46C4488-4247-A5C3-D9B3-5C4C9E220584}"/>
              </a:ext>
            </a:extLst>
          </p:cNvPr>
          <p:cNvSpPr>
            <a:spLocks noGrp="1"/>
          </p:cNvSpPr>
          <p:nvPr>
            <p:ph idx="1"/>
          </p:nvPr>
        </p:nvSpPr>
        <p:spPr/>
        <p:txBody>
          <a:bodyPr/>
          <a:lstStyle/>
          <a:p>
            <a:r>
              <a:rPr lang="en-US" dirty="0"/>
              <a:t>The </a:t>
            </a:r>
            <a:r>
              <a:rPr lang="en-US" dirty="0" err="1"/>
              <a:t>Symplicity</a:t>
            </a:r>
            <a:r>
              <a:rPr lang="en-US" dirty="0"/>
              <a:t> Flex catheter also has limitation in achieving optimal </a:t>
            </a:r>
            <a:r>
              <a:rPr lang="en-US" b="1" dirty="0"/>
              <a:t>circumferential ablation</a:t>
            </a:r>
            <a:r>
              <a:rPr lang="en-US" dirty="0"/>
              <a:t>. Operators pull and rotate the catheter to perform circumferential ablation, however approximately 75% of patients in the SYMPLICITY HTN-3 study did not receive the recommended 4-quadrant circumferential ablation in at least one artery.</a:t>
            </a:r>
          </a:p>
          <a:p>
            <a:r>
              <a:rPr lang="en-US" dirty="0"/>
              <a:t>Preclinical study has demonstrated a significant reduction in renal norepinephrine level only where ablation involved all 4 quadrants, reached a depth of 9.1 mm, and affected 50% of the nerves.</a:t>
            </a:r>
            <a:endParaRPr lang="en-IN" dirty="0"/>
          </a:p>
        </p:txBody>
      </p:sp>
    </p:spTree>
    <p:extLst>
      <p:ext uri="{BB962C8B-B14F-4D97-AF65-F5344CB8AC3E}">
        <p14:creationId xmlns:p14="http://schemas.microsoft.com/office/powerpoint/2010/main" val="34065632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D03B7-2132-2FCA-6551-07C1C4A5307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3A98558-3436-B58F-6E77-E01EE3257994}"/>
              </a:ext>
            </a:extLst>
          </p:cNvPr>
          <p:cNvSpPr>
            <a:spLocks noGrp="1"/>
          </p:cNvSpPr>
          <p:nvPr>
            <p:ph idx="1"/>
          </p:nvPr>
        </p:nvSpPr>
        <p:spPr/>
        <p:txBody>
          <a:bodyPr/>
          <a:lstStyle/>
          <a:p>
            <a:r>
              <a:rPr lang="en-US" dirty="0"/>
              <a:t>These challenges were addressed with the development of the second generation </a:t>
            </a:r>
            <a:r>
              <a:rPr lang="en-US" dirty="0" err="1"/>
              <a:t>Symplicity</a:t>
            </a:r>
            <a:r>
              <a:rPr lang="en-US" dirty="0"/>
              <a:t> </a:t>
            </a:r>
            <a:r>
              <a:rPr lang="en-US" dirty="0" err="1"/>
              <a:t>Spyral</a:t>
            </a:r>
            <a:r>
              <a:rPr lang="en-US" dirty="0"/>
              <a:t> catheter. </a:t>
            </a:r>
          </a:p>
          <a:p>
            <a:r>
              <a:rPr lang="en-US" dirty="0"/>
              <a:t>It is a 4-electrode catheter design that is capable of achieving 4 times the number of ablations of the single electrode </a:t>
            </a:r>
            <a:r>
              <a:rPr lang="en-US" dirty="0" err="1"/>
              <a:t>Symplicity</a:t>
            </a:r>
            <a:r>
              <a:rPr lang="en-US" dirty="0"/>
              <a:t> Flex catheter, including branch arteries as small as 3 mm, resulting in more effective and consistent denervation and greater antihypertensive response.</a:t>
            </a:r>
          </a:p>
          <a:p>
            <a:r>
              <a:rPr lang="en-US" dirty="0"/>
              <a:t>The Medtronic second-generation </a:t>
            </a:r>
            <a:r>
              <a:rPr lang="en-US" dirty="0" err="1"/>
              <a:t>Symplicity</a:t>
            </a:r>
            <a:r>
              <a:rPr lang="en-US" dirty="0"/>
              <a:t> </a:t>
            </a:r>
            <a:r>
              <a:rPr lang="en-US" dirty="0" err="1"/>
              <a:t>Spyral</a:t>
            </a:r>
            <a:r>
              <a:rPr lang="en-US" dirty="0"/>
              <a:t> catheter was used in the positive SPYRAL HTN Global Clinical Trial Program</a:t>
            </a:r>
            <a:endParaRPr lang="en-IN" dirty="0"/>
          </a:p>
        </p:txBody>
      </p:sp>
    </p:spTree>
    <p:extLst>
      <p:ext uri="{BB962C8B-B14F-4D97-AF65-F5344CB8AC3E}">
        <p14:creationId xmlns:p14="http://schemas.microsoft.com/office/powerpoint/2010/main" val="32020701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D85B8-C5EA-891A-F183-783FB5B147AF}"/>
              </a:ext>
            </a:extLst>
          </p:cNvPr>
          <p:cNvSpPr>
            <a:spLocks noGrp="1"/>
          </p:cNvSpPr>
          <p:nvPr>
            <p:ph type="title"/>
          </p:nvPr>
        </p:nvSpPr>
        <p:spPr/>
        <p:txBody>
          <a:bodyPr/>
          <a:lstStyle/>
          <a:p>
            <a:r>
              <a:rPr lang="en-IN" dirty="0"/>
              <a:t>SPYRAL HTN Global Clinical Trial Program</a:t>
            </a:r>
          </a:p>
        </p:txBody>
      </p:sp>
      <p:sp>
        <p:nvSpPr>
          <p:cNvPr id="3" name="Content Placeholder 2">
            <a:extLst>
              <a:ext uri="{FF2B5EF4-FFF2-40B4-BE49-F238E27FC236}">
                <a16:creationId xmlns:a16="http://schemas.microsoft.com/office/drawing/2014/main" id="{461678B9-2D13-4A12-4A61-129516F302AC}"/>
              </a:ext>
            </a:extLst>
          </p:cNvPr>
          <p:cNvSpPr>
            <a:spLocks noGrp="1"/>
          </p:cNvSpPr>
          <p:nvPr>
            <p:ph idx="1"/>
          </p:nvPr>
        </p:nvSpPr>
        <p:spPr/>
        <p:txBody>
          <a:bodyPr>
            <a:normAutofit fontScale="92500" lnSpcReduction="20000"/>
          </a:bodyPr>
          <a:lstStyle/>
          <a:p>
            <a:r>
              <a:rPr lang="en-US" dirty="0"/>
              <a:t>The trial consists of 2 parts; The SPYRAL HTN-OFF MED46 and the SPYRAL HTN-ON MED trials</a:t>
            </a:r>
          </a:p>
          <a:p>
            <a:r>
              <a:rPr lang="en-US" dirty="0"/>
              <a:t>The SPYRAL HTN-OFF MED was a proof-of-concept multicenter, randomized, sham-controlled renal artery denervation study in patients with untreated hypertension and an office systolic blood pressure 150 mm Hg and 180 mm Hg.</a:t>
            </a:r>
          </a:p>
          <a:p>
            <a:r>
              <a:rPr lang="en-US" dirty="0"/>
              <a:t> Renal denervation was performed using the </a:t>
            </a:r>
            <a:r>
              <a:rPr lang="en-US" dirty="0" err="1"/>
              <a:t>Symplicity</a:t>
            </a:r>
            <a:r>
              <a:rPr lang="en-US" dirty="0"/>
              <a:t> </a:t>
            </a:r>
            <a:r>
              <a:rPr lang="en-US" dirty="0" err="1"/>
              <a:t>Spyral</a:t>
            </a:r>
            <a:r>
              <a:rPr lang="en-US" dirty="0"/>
              <a:t> multielectrode catheter or the </a:t>
            </a:r>
            <a:r>
              <a:rPr lang="en-US" dirty="0" err="1"/>
              <a:t>Symplicity</a:t>
            </a:r>
            <a:r>
              <a:rPr lang="en-US" dirty="0"/>
              <a:t> G3 catheter, and ablation was done in </a:t>
            </a:r>
            <a:r>
              <a:rPr lang="en-US" b="1" dirty="0"/>
              <a:t>both main renal artery and branch arteries</a:t>
            </a:r>
            <a:r>
              <a:rPr lang="en-US" dirty="0"/>
              <a:t>. </a:t>
            </a:r>
          </a:p>
          <a:p>
            <a:r>
              <a:rPr lang="en-US" dirty="0"/>
              <a:t>At 3 months, renal denervation resulted in greater reduction in both office </a:t>
            </a:r>
            <a:r>
              <a:rPr lang="en-US" dirty="0">
                <a:solidFill>
                  <a:srgbClr val="FF0000"/>
                </a:solidFill>
              </a:rPr>
              <a:t>(10/5.3 mm Hg) </a:t>
            </a:r>
            <a:r>
              <a:rPr lang="en-US" dirty="0"/>
              <a:t>and 24-hour ambulatory blood pressure </a:t>
            </a:r>
            <a:r>
              <a:rPr lang="en-US" dirty="0">
                <a:solidFill>
                  <a:srgbClr val="FF0000"/>
                </a:solidFill>
              </a:rPr>
              <a:t>(5.0/ 4.4 mm Hg) </a:t>
            </a:r>
            <a:r>
              <a:rPr lang="en-US" dirty="0"/>
              <a:t>compared to sham-control group that showed no significant change in blood pressure.</a:t>
            </a:r>
            <a:endParaRPr lang="en-IN" dirty="0"/>
          </a:p>
        </p:txBody>
      </p:sp>
    </p:spTree>
    <p:extLst>
      <p:ext uri="{BB962C8B-B14F-4D97-AF65-F5344CB8AC3E}">
        <p14:creationId xmlns:p14="http://schemas.microsoft.com/office/powerpoint/2010/main" val="38397679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40AA1-F3FC-FCA8-EE2B-26A5CD50E41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323BBDB-5AE4-21E7-5067-3BFE945AEFE7}"/>
              </a:ext>
            </a:extLst>
          </p:cNvPr>
          <p:cNvSpPr>
            <a:spLocks noGrp="1"/>
          </p:cNvSpPr>
          <p:nvPr>
            <p:ph idx="1"/>
          </p:nvPr>
        </p:nvSpPr>
        <p:spPr/>
        <p:txBody>
          <a:bodyPr/>
          <a:lstStyle/>
          <a:p>
            <a:r>
              <a:rPr lang="en-US" dirty="0"/>
              <a:t>These studies conducted with the redesigned </a:t>
            </a:r>
            <a:r>
              <a:rPr lang="en-US" dirty="0" err="1"/>
              <a:t>Symplicity</a:t>
            </a:r>
            <a:r>
              <a:rPr lang="en-US" dirty="0"/>
              <a:t> </a:t>
            </a:r>
            <a:r>
              <a:rPr lang="en-US" dirty="0" err="1"/>
              <a:t>Spyral</a:t>
            </a:r>
            <a:r>
              <a:rPr lang="en-US" dirty="0"/>
              <a:t> catheter, and ablation of both the main renal arteries and branch arteries are encouraging and support the concept that, if done properly, renal denervation reduced arterial blood pressure in patients with resistant hypertension</a:t>
            </a:r>
            <a:endParaRPr lang="en-IN" dirty="0"/>
          </a:p>
          <a:p>
            <a:endParaRPr lang="en-IN" dirty="0"/>
          </a:p>
        </p:txBody>
      </p:sp>
    </p:spTree>
    <p:extLst>
      <p:ext uri="{BB962C8B-B14F-4D97-AF65-F5344CB8AC3E}">
        <p14:creationId xmlns:p14="http://schemas.microsoft.com/office/powerpoint/2010/main" val="36617224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FFFCD-3FB9-808F-AD4C-E1291F87EA1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9E77D2-DD92-AB4C-C83A-590B534E90DB}"/>
              </a:ext>
            </a:extLst>
          </p:cNvPr>
          <p:cNvSpPr>
            <a:spLocks noGrp="1"/>
          </p:cNvSpPr>
          <p:nvPr>
            <p:ph idx="1"/>
          </p:nvPr>
        </p:nvSpPr>
        <p:spPr/>
        <p:txBody>
          <a:bodyPr>
            <a:normAutofit fontScale="85000" lnSpcReduction="20000"/>
          </a:bodyPr>
          <a:lstStyle/>
          <a:p>
            <a:r>
              <a:rPr lang="en-US" dirty="0"/>
              <a:t>The SPYRAL HTN-ON MED was also a randomized, sham-controlled, single blind trial in patients with uncontrolled hypertension on 1- 3 antihypertensive medications. </a:t>
            </a:r>
          </a:p>
          <a:p>
            <a:r>
              <a:rPr lang="en-US" dirty="0"/>
              <a:t>The same protocol was followed as the SPYRAL HTN-OFF MED trial. </a:t>
            </a:r>
          </a:p>
          <a:p>
            <a:r>
              <a:rPr lang="en-US" dirty="0"/>
              <a:t>The patients underwent drug screening to assess medication adherence using urine and plasma analysis.</a:t>
            </a:r>
          </a:p>
          <a:p>
            <a:r>
              <a:rPr lang="en-US" dirty="0"/>
              <a:t> At 6 months, 24-hour ambulatory </a:t>
            </a:r>
            <a:r>
              <a:rPr lang="en-US" dirty="0">
                <a:solidFill>
                  <a:srgbClr val="FF0000"/>
                </a:solidFill>
              </a:rPr>
              <a:t>(7.0/4.3 mm Hg</a:t>
            </a:r>
            <a:r>
              <a:rPr lang="en-US" dirty="0"/>
              <a:t>) and office blood pressure </a:t>
            </a:r>
            <a:r>
              <a:rPr lang="en-US" dirty="0">
                <a:solidFill>
                  <a:srgbClr val="FF0000"/>
                </a:solidFill>
              </a:rPr>
              <a:t>(6.6/4.2 mm Hg</a:t>
            </a:r>
            <a:r>
              <a:rPr lang="en-US" dirty="0"/>
              <a:t>) were significantly reduced in the renal denervation group compared with the sham-control group.</a:t>
            </a:r>
          </a:p>
          <a:p>
            <a:r>
              <a:rPr lang="en-US" dirty="0"/>
              <a:t>The between group difference was 7.4/4.1 mm Hg and 6.8/3.5 mm Hg for the 24-hour ambulatory and office blood pressures respectively.</a:t>
            </a:r>
          </a:p>
          <a:p>
            <a:r>
              <a:rPr lang="en-US" dirty="0"/>
              <a:t> There was no significant change in renal function and no reports of renal artery stenosis in either group.</a:t>
            </a:r>
          </a:p>
        </p:txBody>
      </p:sp>
    </p:spTree>
    <p:extLst>
      <p:ext uri="{BB962C8B-B14F-4D97-AF65-F5344CB8AC3E}">
        <p14:creationId xmlns:p14="http://schemas.microsoft.com/office/powerpoint/2010/main" val="5371109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3F7F2-F0DC-74EB-EF90-38A071D8452E}"/>
              </a:ext>
            </a:extLst>
          </p:cNvPr>
          <p:cNvSpPr>
            <a:spLocks noGrp="1"/>
          </p:cNvSpPr>
          <p:nvPr>
            <p:ph type="title"/>
          </p:nvPr>
        </p:nvSpPr>
        <p:spPr/>
        <p:txBody>
          <a:bodyPr/>
          <a:lstStyle/>
          <a:p>
            <a:r>
              <a:rPr lang="en-IN" b="1" dirty="0" err="1"/>
              <a:t>EnligHTN</a:t>
            </a:r>
            <a:r>
              <a:rPr lang="en-IN" b="1" dirty="0"/>
              <a:t> 1 trial</a:t>
            </a:r>
          </a:p>
        </p:txBody>
      </p:sp>
      <p:sp>
        <p:nvSpPr>
          <p:cNvPr id="3" name="Content Placeholder 2">
            <a:extLst>
              <a:ext uri="{FF2B5EF4-FFF2-40B4-BE49-F238E27FC236}">
                <a16:creationId xmlns:a16="http://schemas.microsoft.com/office/drawing/2014/main" id="{677A48DD-BDEF-CB4A-EE1C-A1EE27659313}"/>
              </a:ext>
            </a:extLst>
          </p:cNvPr>
          <p:cNvSpPr>
            <a:spLocks noGrp="1"/>
          </p:cNvSpPr>
          <p:nvPr>
            <p:ph idx="1"/>
          </p:nvPr>
        </p:nvSpPr>
        <p:spPr/>
        <p:txBody>
          <a:bodyPr>
            <a:normAutofit fontScale="92500" lnSpcReduction="20000"/>
          </a:bodyPr>
          <a:lstStyle/>
          <a:p>
            <a:r>
              <a:rPr lang="en-US" b="1" dirty="0"/>
              <a:t>The </a:t>
            </a:r>
            <a:r>
              <a:rPr lang="en-US" b="1" dirty="0" err="1"/>
              <a:t>EnligHTN</a:t>
            </a:r>
            <a:r>
              <a:rPr lang="en-US" b="1" dirty="0"/>
              <a:t> Multielectrode Renal Denervation System </a:t>
            </a:r>
            <a:r>
              <a:rPr lang="en-US" dirty="0"/>
              <a:t>(St. Jude Medical Inc., St Paul, Minnesota) is a multielectrode design with a predefined geometric orientation that allows simultaneous delivery of ablation therapy to 4 electrode sites along the endoluminal surface of renal artery, with a benefit of reducing total ablation time.</a:t>
            </a:r>
          </a:p>
          <a:p>
            <a:r>
              <a:rPr lang="en-US" dirty="0"/>
              <a:t>The safety and efficacy of this device was reported in the first-in-human, prospective, multicenter, nonrandomized </a:t>
            </a:r>
            <a:r>
              <a:rPr lang="en-US" dirty="0" err="1"/>
              <a:t>EnligHTN</a:t>
            </a:r>
            <a:r>
              <a:rPr lang="en-US" dirty="0"/>
              <a:t> 1 trial.</a:t>
            </a:r>
          </a:p>
          <a:p>
            <a:r>
              <a:rPr lang="en-US" dirty="0"/>
              <a:t>There was a significant reduction in the office blood pressure from baseline to 1, 3, and 6 months by </a:t>
            </a:r>
            <a:r>
              <a:rPr lang="en-US" dirty="0">
                <a:solidFill>
                  <a:srgbClr val="FF0000"/>
                </a:solidFill>
              </a:rPr>
              <a:t>28/10, 27/10 and 26/10 </a:t>
            </a:r>
            <a:r>
              <a:rPr lang="en-US" dirty="0"/>
              <a:t>mm Hg, respectively, and with no acute renal artery injury or other serious vascular complications.</a:t>
            </a:r>
          </a:p>
          <a:p>
            <a:r>
              <a:rPr lang="en-US" dirty="0"/>
              <a:t>Sustained reduction in blood pressure up to 24 months was reported in the </a:t>
            </a:r>
            <a:r>
              <a:rPr lang="en-US" dirty="0" err="1"/>
              <a:t>EnligHTN</a:t>
            </a:r>
            <a:r>
              <a:rPr lang="en-US" dirty="0"/>
              <a:t> III trial, with no reported device or procedure related adverse events affecting the renal arteries or function</a:t>
            </a:r>
            <a:endParaRPr lang="en-IN" dirty="0"/>
          </a:p>
        </p:txBody>
      </p:sp>
    </p:spTree>
    <p:extLst>
      <p:ext uri="{BB962C8B-B14F-4D97-AF65-F5344CB8AC3E}">
        <p14:creationId xmlns:p14="http://schemas.microsoft.com/office/powerpoint/2010/main" val="41735550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A6CBB-A614-7CBC-FF25-61A3042D18A6}"/>
              </a:ext>
            </a:extLst>
          </p:cNvPr>
          <p:cNvSpPr>
            <a:spLocks noGrp="1"/>
          </p:cNvSpPr>
          <p:nvPr>
            <p:ph type="title"/>
          </p:nvPr>
        </p:nvSpPr>
        <p:spPr/>
        <p:txBody>
          <a:bodyPr/>
          <a:lstStyle/>
          <a:p>
            <a:r>
              <a:rPr lang="en-US" b="1" dirty="0"/>
              <a:t>REDUCE-HTN trial</a:t>
            </a:r>
            <a:endParaRPr lang="en-IN" b="1" dirty="0"/>
          </a:p>
        </p:txBody>
      </p:sp>
      <p:sp>
        <p:nvSpPr>
          <p:cNvPr id="3" name="Content Placeholder 2">
            <a:extLst>
              <a:ext uri="{FF2B5EF4-FFF2-40B4-BE49-F238E27FC236}">
                <a16:creationId xmlns:a16="http://schemas.microsoft.com/office/drawing/2014/main" id="{B90A90CF-4BEA-EBC0-63E1-6833493B37A2}"/>
              </a:ext>
            </a:extLst>
          </p:cNvPr>
          <p:cNvSpPr>
            <a:spLocks noGrp="1"/>
          </p:cNvSpPr>
          <p:nvPr>
            <p:ph idx="1"/>
          </p:nvPr>
        </p:nvSpPr>
        <p:spPr/>
        <p:txBody>
          <a:bodyPr>
            <a:normAutofit fontScale="92500" lnSpcReduction="10000"/>
          </a:bodyPr>
          <a:lstStyle/>
          <a:p>
            <a:r>
              <a:rPr lang="en-US" b="1" dirty="0"/>
              <a:t>The Boston Scientific’s </a:t>
            </a:r>
            <a:r>
              <a:rPr lang="en-US" b="1" dirty="0" err="1"/>
              <a:t>Vessix’s</a:t>
            </a:r>
            <a:r>
              <a:rPr lang="en-US" b="1" dirty="0"/>
              <a:t> V2 Renal Denervation System </a:t>
            </a:r>
            <a:r>
              <a:rPr lang="en-US" dirty="0"/>
              <a:t>(</a:t>
            </a:r>
            <a:r>
              <a:rPr lang="en-US" dirty="0" err="1"/>
              <a:t>Vessix</a:t>
            </a:r>
            <a:r>
              <a:rPr lang="en-US" dirty="0"/>
              <a:t> Vascular Inc., Laguna Hills, California and Boston Scientific Inc., Minneapolis, MN) is an over the wire balloon catheter that has electrodes and thermistors mounted on the exterior of the balloon. </a:t>
            </a:r>
          </a:p>
          <a:p>
            <a:r>
              <a:rPr lang="en-US" dirty="0"/>
              <a:t>The balloon catheter can be maneuvered into small renal arterial branches with diameter of 3.0 mm. </a:t>
            </a:r>
          </a:p>
          <a:p>
            <a:r>
              <a:rPr lang="en-US" dirty="0"/>
              <a:t>Inflation of the balloon allows for simultaneous delivery of radiofrequency ablation energy resulting in disruption of the renal nerves located in the adventitia of renal arteries. </a:t>
            </a:r>
          </a:p>
          <a:p>
            <a:r>
              <a:rPr lang="en-US" dirty="0"/>
              <a:t>The safety and efficacy of this RSD system was evaluated in the REDUCE-HTN trial. which showed sustained reduction in blood pressure of patients with resistant hypertension up to 2 years, and with a low risk safety profile.</a:t>
            </a:r>
            <a:endParaRPr lang="en-IN" dirty="0"/>
          </a:p>
        </p:txBody>
      </p:sp>
    </p:spTree>
    <p:extLst>
      <p:ext uri="{BB962C8B-B14F-4D97-AF65-F5344CB8AC3E}">
        <p14:creationId xmlns:p14="http://schemas.microsoft.com/office/powerpoint/2010/main" val="2121692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D88D8-0F44-508E-B458-1424E53D933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23C5F64-1323-0D8D-7264-CFE8E962B3DF}"/>
              </a:ext>
            </a:extLst>
          </p:cNvPr>
          <p:cNvSpPr>
            <a:spLocks noGrp="1"/>
          </p:cNvSpPr>
          <p:nvPr>
            <p:ph idx="1"/>
          </p:nvPr>
        </p:nvSpPr>
        <p:spPr/>
        <p:txBody>
          <a:bodyPr/>
          <a:lstStyle/>
          <a:p>
            <a:r>
              <a:rPr lang="en-US" dirty="0"/>
              <a:t>Resistant hypertension -blood pressure persistently above target despite treatment with 3 different classes of antihypertensive medication at maximum doses, with at least one diuretic; </a:t>
            </a:r>
          </a:p>
          <a:p>
            <a:r>
              <a:rPr lang="en-US" dirty="0"/>
              <a:t>Alternatively-blood pressure that is successfully controlled using at least 4 medications.</a:t>
            </a:r>
          </a:p>
          <a:p>
            <a:r>
              <a:rPr lang="en-US" dirty="0"/>
              <a:t> Among adults with hypertension, various studies have estimated the prevalence of resistant hypertension to range between 12% and 18%. </a:t>
            </a:r>
          </a:p>
          <a:p>
            <a:r>
              <a:rPr lang="en-US" dirty="0"/>
              <a:t>These patients have a higher risk of cardiovascular events (death, myocardial infarction, heart failure, stroke, and chronic kidney disease) when compared to those with controlled hypertension.</a:t>
            </a:r>
            <a:endParaRPr lang="en-IN" dirty="0"/>
          </a:p>
        </p:txBody>
      </p:sp>
    </p:spTree>
    <p:extLst>
      <p:ext uri="{BB962C8B-B14F-4D97-AF65-F5344CB8AC3E}">
        <p14:creationId xmlns:p14="http://schemas.microsoft.com/office/powerpoint/2010/main" val="4400278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81BBA-D966-360B-577A-7F87A4842D4B}"/>
              </a:ext>
            </a:extLst>
          </p:cNvPr>
          <p:cNvSpPr>
            <a:spLocks noGrp="1"/>
          </p:cNvSpPr>
          <p:nvPr>
            <p:ph type="title"/>
          </p:nvPr>
        </p:nvSpPr>
        <p:spPr/>
        <p:txBody>
          <a:bodyPr>
            <a:normAutofit fontScale="90000"/>
          </a:bodyPr>
          <a:lstStyle/>
          <a:p>
            <a:r>
              <a:rPr lang="en-US" b="1" dirty="0"/>
              <a:t>Rapid Renal Sympathetic Denervation for Resistant Hypertension Using the </a:t>
            </a:r>
            <a:r>
              <a:rPr lang="en-US" b="1" dirty="0" err="1"/>
              <a:t>OneShot</a:t>
            </a:r>
            <a:r>
              <a:rPr lang="en-US" b="1" dirty="0"/>
              <a:t> Ablation System Study (RAPID)</a:t>
            </a:r>
            <a:endParaRPr lang="en-IN" b="1" dirty="0"/>
          </a:p>
        </p:txBody>
      </p:sp>
      <p:sp>
        <p:nvSpPr>
          <p:cNvPr id="3" name="Content Placeholder 2">
            <a:extLst>
              <a:ext uri="{FF2B5EF4-FFF2-40B4-BE49-F238E27FC236}">
                <a16:creationId xmlns:a16="http://schemas.microsoft.com/office/drawing/2014/main" id="{00A36A9F-374B-3902-3415-D99CD293342F}"/>
              </a:ext>
            </a:extLst>
          </p:cNvPr>
          <p:cNvSpPr>
            <a:spLocks noGrp="1"/>
          </p:cNvSpPr>
          <p:nvPr>
            <p:ph idx="1"/>
          </p:nvPr>
        </p:nvSpPr>
        <p:spPr/>
        <p:txBody>
          <a:bodyPr>
            <a:normAutofit fontScale="92500" lnSpcReduction="20000"/>
          </a:bodyPr>
          <a:lstStyle/>
          <a:p>
            <a:r>
              <a:rPr lang="en-US" b="1" dirty="0"/>
              <a:t>The </a:t>
            </a:r>
            <a:r>
              <a:rPr lang="en-US" b="1" dirty="0" err="1"/>
              <a:t>OneShot</a:t>
            </a:r>
            <a:r>
              <a:rPr lang="en-US" b="1" dirty="0"/>
              <a:t> Renal Denervation System </a:t>
            </a:r>
            <a:r>
              <a:rPr lang="en-US" dirty="0"/>
              <a:t>(Covidien, Dublin, Ireland) is an over-the-wire balloon-based irrigated catheter technology with a surface polar electrode that delivers a single radiofrequency treatment per artery. </a:t>
            </a:r>
          </a:p>
          <a:p>
            <a:r>
              <a:rPr lang="en-US" dirty="0"/>
              <a:t>The catheter reduces radiofrequency ablation-induced endothelial injury through a constant saline irrigation system delivered to the electrodes through side holes, and the monopolar electrode delivers targeted and controlled ablation energy that avoids the potential of circumferential injury with other catheters.</a:t>
            </a:r>
          </a:p>
          <a:p>
            <a:r>
              <a:rPr lang="en-US" dirty="0"/>
              <a:t>Results from the Rapid Renal Sympathetic Denervation for Resistant Hypertension Using the </a:t>
            </a:r>
            <a:r>
              <a:rPr lang="en-US" dirty="0" err="1"/>
              <a:t>OneShot</a:t>
            </a:r>
            <a:r>
              <a:rPr lang="en-US" dirty="0"/>
              <a:t> Ablation System Study (RAPID) demonstrated safe delivery of radiofrequency energy and sustained efficacy of office and 24-hour ambulatory blood pressure control for 6 months and up to 12 months</a:t>
            </a:r>
            <a:endParaRPr lang="en-IN" dirty="0"/>
          </a:p>
        </p:txBody>
      </p:sp>
    </p:spTree>
    <p:extLst>
      <p:ext uri="{BB962C8B-B14F-4D97-AF65-F5344CB8AC3E}">
        <p14:creationId xmlns:p14="http://schemas.microsoft.com/office/powerpoint/2010/main" val="1128958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7F448-F641-0A26-212E-EDA3362B3771}"/>
              </a:ext>
            </a:extLst>
          </p:cNvPr>
          <p:cNvSpPr>
            <a:spLocks noGrp="1"/>
          </p:cNvSpPr>
          <p:nvPr>
            <p:ph type="title"/>
          </p:nvPr>
        </p:nvSpPr>
        <p:spPr/>
        <p:txBody>
          <a:bodyPr/>
          <a:lstStyle/>
          <a:p>
            <a:r>
              <a:rPr lang="en-IN" dirty="0"/>
              <a:t>Ultrasound-Based Renal Denervation Therapy</a:t>
            </a:r>
          </a:p>
        </p:txBody>
      </p:sp>
      <p:sp>
        <p:nvSpPr>
          <p:cNvPr id="3" name="Content Placeholder 2">
            <a:extLst>
              <a:ext uri="{FF2B5EF4-FFF2-40B4-BE49-F238E27FC236}">
                <a16:creationId xmlns:a16="http://schemas.microsoft.com/office/drawing/2014/main" id="{82ED4CA3-66DF-177B-3591-FC2AFDBD78C1}"/>
              </a:ext>
            </a:extLst>
          </p:cNvPr>
          <p:cNvSpPr>
            <a:spLocks noGrp="1"/>
          </p:cNvSpPr>
          <p:nvPr>
            <p:ph idx="1"/>
          </p:nvPr>
        </p:nvSpPr>
        <p:spPr/>
        <p:txBody>
          <a:bodyPr/>
          <a:lstStyle/>
          <a:p>
            <a:r>
              <a:rPr lang="en-IN" dirty="0"/>
              <a:t>The ultrasonic RSD catheters was developed to provide targeted renal sympathetic nerve injury with better precision by generating frictional thermal energy through the interaction of high frequency circumferentially emitted ultrasonic waves emitted and the surrounding fluids. </a:t>
            </a:r>
          </a:p>
          <a:p>
            <a:r>
              <a:rPr lang="en-IN" dirty="0"/>
              <a:t>The currently available ultrasound ablation technology includes include the </a:t>
            </a:r>
            <a:r>
              <a:rPr lang="en-IN" b="1" dirty="0"/>
              <a:t>PARADISE Percutaneous Denervation System </a:t>
            </a:r>
            <a:r>
              <a:rPr lang="en-IN" dirty="0"/>
              <a:t>(</a:t>
            </a:r>
            <a:r>
              <a:rPr lang="en-IN" dirty="0" err="1"/>
              <a:t>ReCor</a:t>
            </a:r>
            <a:r>
              <a:rPr lang="en-IN" dirty="0"/>
              <a:t> Medical, Ronkonkoma, NY), the </a:t>
            </a:r>
            <a:r>
              <a:rPr lang="en-IN" b="1" dirty="0"/>
              <a:t>TIVUS system </a:t>
            </a:r>
            <a:r>
              <a:rPr lang="en-IN" dirty="0"/>
              <a:t>(</a:t>
            </a:r>
            <a:r>
              <a:rPr lang="en-IN" dirty="0" err="1"/>
              <a:t>Cardiosonic</a:t>
            </a:r>
            <a:r>
              <a:rPr lang="en-IN" dirty="0"/>
              <a:t>, Tel Aviv, Israel), and the </a:t>
            </a:r>
            <a:r>
              <a:rPr lang="en-IN" b="1" dirty="0"/>
              <a:t>Kona Surround Sound system </a:t>
            </a:r>
            <a:r>
              <a:rPr lang="en-IN" dirty="0"/>
              <a:t>(Kona Medical, Bellevue, WA)</a:t>
            </a:r>
          </a:p>
        </p:txBody>
      </p:sp>
    </p:spTree>
    <p:extLst>
      <p:ext uri="{BB962C8B-B14F-4D97-AF65-F5344CB8AC3E}">
        <p14:creationId xmlns:p14="http://schemas.microsoft.com/office/powerpoint/2010/main" val="2759268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B600B-42D1-0487-B5F4-50115B3232DF}"/>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3A3140ED-27BC-85AC-43E6-1BF51F3D15E4}"/>
              </a:ext>
            </a:extLst>
          </p:cNvPr>
          <p:cNvSpPr>
            <a:spLocks noGrp="1"/>
          </p:cNvSpPr>
          <p:nvPr>
            <p:ph idx="1"/>
          </p:nvPr>
        </p:nvSpPr>
        <p:spPr/>
        <p:txBody>
          <a:bodyPr>
            <a:normAutofit lnSpcReduction="10000"/>
          </a:bodyPr>
          <a:lstStyle/>
          <a:p>
            <a:r>
              <a:rPr lang="en-IN" b="1" dirty="0"/>
              <a:t>The PARADISE Percutaneous Renal Denervation System</a:t>
            </a:r>
            <a:r>
              <a:rPr lang="en-IN" dirty="0"/>
              <a:t>: The paradise endovascular ultrasound ablation catheter (</a:t>
            </a:r>
            <a:r>
              <a:rPr lang="en-IN" dirty="0" err="1"/>
              <a:t>ReCor</a:t>
            </a:r>
            <a:r>
              <a:rPr lang="en-IN" dirty="0"/>
              <a:t> Medical, Ronkonkoma, NY) consists of a 6F compatible balloon catheter with a </a:t>
            </a:r>
            <a:r>
              <a:rPr lang="en-IN" dirty="0" err="1"/>
              <a:t>selfcentering</a:t>
            </a:r>
            <a:r>
              <a:rPr lang="en-IN" dirty="0"/>
              <a:t> cylindrical transducer that provides circumferential rings of ultrasonic ablative thermal energy of 1-6 mm in depth to disrupt the renal artery sympathetic innervation, while simultaneously circulating a cooling fluid in the balloon that protects the endothelial wall from frictional generated heat.</a:t>
            </a:r>
          </a:p>
          <a:p>
            <a:r>
              <a:rPr lang="en-US" b="1" dirty="0"/>
              <a:t>REDUCE HTN trial  </a:t>
            </a:r>
            <a:r>
              <a:rPr lang="en-US" dirty="0"/>
              <a:t>showed comparable 3 month results to radiofrequency ablation catheters with a mean office and home blood pressure reduction of </a:t>
            </a:r>
            <a:r>
              <a:rPr lang="en-US" b="1" dirty="0"/>
              <a:t>36/17 mm Hg and 22/12</a:t>
            </a:r>
            <a:r>
              <a:rPr lang="en-US" dirty="0"/>
              <a:t> mm Hg, respectively</a:t>
            </a:r>
            <a:endParaRPr lang="en-IN" dirty="0"/>
          </a:p>
        </p:txBody>
      </p:sp>
    </p:spTree>
    <p:extLst>
      <p:ext uri="{BB962C8B-B14F-4D97-AF65-F5344CB8AC3E}">
        <p14:creationId xmlns:p14="http://schemas.microsoft.com/office/powerpoint/2010/main" val="2430408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0C555-6A4A-3AB5-AC07-675AEFAE7C86}"/>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988738B7-A197-9D2A-A33B-D78723E0C4F6}"/>
              </a:ext>
            </a:extLst>
          </p:cNvPr>
          <p:cNvSpPr>
            <a:spLocks noGrp="1"/>
          </p:cNvSpPr>
          <p:nvPr>
            <p:ph idx="1"/>
          </p:nvPr>
        </p:nvSpPr>
        <p:spPr/>
        <p:txBody>
          <a:bodyPr/>
          <a:lstStyle/>
          <a:p>
            <a:r>
              <a:rPr lang="en-US" dirty="0"/>
              <a:t>OTHER clinical trials using the PARADISE ultrasound ablation catheter include the RADIANCE-HTN and the REQUIRE trial.</a:t>
            </a:r>
          </a:p>
          <a:p>
            <a:r>
              <a:rPr lang="en-US" dirty="0"/>
              <a:t> The </a:t>
            </a:r>
            <a:r>
              <a:rPr lang="en-US" b="1" dirty="0"/>
              <a:t>RADIANCE-HTN</a:t>
            </a:r>
            <a:r>
              <a:rPr lang="en-US" dirty="0"/>
              <a:t> trial was designed to evaluate patients in 2 cohorts, RADIANCE-HTN SOLO (patients with mild-to-moderate hypertension, randomized while off antihypertensive medications), and RADIANCEHTN TRIO (patients with uncontrolled resistant hypertension, despite receiving 3 antihypertensive medications). </a:t>
            </a:r>
          </a:p>
          <a:p>
            <a:r>
              <a:rPr lang="en-US" dirty="0"/>
              <a:t>The </a:t>
            </a:r>
            <a:r>
              <a:rPr lang="en-US" b="1" dirty="0"/>
              <a:t>REQUIRE</a:t>
            </a:r>
            <a:r>
              <a:rPr lang="en-US" dirty="0"/>
              <a:t> trial was designed to evaluate patients with resistant hypertension on standard of care medication in Japan and Korea.</a:t>
            </a:r>
            <a:endParaRPr lang="en-IN" dirty="0"/>
          </a:p>
        </p:txBody>
      </p:sp>
    </p:spTree>
    <p:extLst>
      <p:ext uri="{BB962C8B-B14F-4D97-AF65-F5344CB8AC3E}">
        <p14:creationId xmlns:p14="http://schemas.microsoft.com/office/powerpoint/2010/main" val="430556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EC9A0-297D-C984-C22A-EF9C3800F8AA}"/>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6B13480C-76AB-B0F2-B1DE-13FF5751C736}"/>
              </a:ext>
            </a:extLst>
          </p:cNvPr>
          <p:cNvSpPr>
            <a:spLocks noGrp="1"/>
          </p:cNvSpPr>
          <p:nvPr>
            <p:ph idx="1"/>
          </p:nvPr>
        </p:nvSpPr>
        <p:spPr/>
        <p:txBody>
          <a:bodyPr/>
          <a:lstStyle/>
          <a:p>
            <a:r>
              <a:rPr lang="en-US" dirty="0"/>
              <a:t>Six-month results from the RADIANCE-HTN SOLO trial, a randomized, blinded, sham-controlled trial, showed sustained reduction in daytime ambulatory systolic BP to a greater extent than sham (</a:t>
            </a:r>
            <a:r>
              <a:rPr lang="en-US" dirty="0">
                <a:solidFill>
                  <a:srgbClr val="FF0000"/>
                </a:solidFill>
              </a:rPr>
              <a:t>18.1 </a:t>
            </a:r>
            <a:r>
              <a:rPr lang="en-US" dirty="0"/>
              <a:t>± 12.2 vs </a:t>
            </a:r>
            <a:r>
              <a:rPr lang="en-US" dirty="0">
                <a:solidFill>
                  <a:srgbClr val="FF0000"/>
                </a:solidFill>
              </a:rPr>
              <a:t>15.6</a:t>
            </a:r>
            <a:r>
              <a:rPr lang="en-US" dirty="0"/>
              <a:t> ± 13.2 mm Hg, P = 0.024), respectively, with no major adverse events in either group</a:t>
            </a:r>
            <a:endParaRPr lang="en-IN" dirty="0"/>
          </a:p>
        </p:txBody>
      </p:sp>
    </p:spTree>
    <p:extLst>
      <p:ext uri="{BB962C8B-B14F-4D97-AF65-F5344CB8AC3E}">
        <p14:creationId xmlns:p14="http://schemas.microsoft.com/office/powerpoint/2010/main" val="34430832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3F4AB-D40D-CB84-B0F8-7027E31B9AC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75F9F7B-5883-7645-D870-70FB9921ECED}"/>
              </a:ext>
            </a:extLst>
          </p:cNvPr>
          <p:cNvSpPr>
            <a:spLocks noGrp="1"/>
          </p:cNvSpPr>
          <p:nvPr>
            <p:ph idx="1"/>
          </p:nvPr>
        </p:nvSpPr>
        <p:spPr/>
        <p:txBody>
          <a:bodyPr>
            <a:normAutofit fontScale="92500" lnSpcReduction="20000"/>
          </a:bodyPr>
          <a:lstStyle/>
          <a:p>
            <a:r>
              <a:rPr lang="en-US" b="1" dirty="0"/>
              <a:t>The TIVUS-Therapeutic Intravascular Ultrasound Catheter System</a:t>
            </a:r>
            <a:r>
              <a:rPr lang="en-US" dirty="0"/>
              <a:t> (</a:t>
            </a:r>
            <a:r>
              <a:rPr lang="en-US" dirty="0" err="1"/>
              <a:t>Cardiosonic</a:t>
            </a:r>
            <a:r>
              <a:rPr lang="en-US" dirty="0"/>
              <a:t> Ltd., Tel Aviv, Israel) has a miniaturized ultrasonic transducer located on the tip of a flexible catheter that emits high-intensity, </a:t>
            </a:r>
            <a:r>
              <a:rPr lang="en-US" dirty="0" err="1"/>
              <a:t>nonfocused</a:t>
            </a:r>
            <a:r>
              <a:rPr lang="en-US" dirty="0"/>
              <a:t> ultrasonic waves </a:t>
            </a:r>
          </a:p>
          <a:p>
            <a:r>
              <a:rPr lang="en-US" dirty="0"/>
              <a:t>This penetrates the artery wall at a depth range of 0.5 mm to 10 mm, therefore allowing for more controllable, repeated and complete renal nerve ablation in the adventitia while sparing the endoluminal surface. </a:t>
            </a:r>
          </a:p>
          <a:p>
            <a:r>
              <a:rPr lang="en-US" dirty="0"/>
              <a:t>This is done without the need for an occlusion cooling balloon. </a:t>
            </a:r>
          </a:p>
          <a:p>
            <a:r>
              <a:rPr lang="en-US" dirty="0"/>
              <a:t>The phase I study of the TIVUS system demonstrated significant mean reductions in office blood pressure (systolic/diastolic) at 1, 3, and 6 months of </a:t>
            </a:r>
            <a:r>
              <a:rPr lang="en-US" b="1" dirty="0"/>
              <a:t>26.1/9.6 mm Hg, 28.0/9.9 mm Hg, and 30.6/14.1 mm Hg </a:t>
            </a:r>
            <a:r>
              <a:rPr lang="en-US" dirty="0"/>
              <a:t>(P &lt; 0.01 for all), especially in individuals with combined systolic and diastolic hypertension, with no significant adverse events.</a:t>
            </a:r>
            <a:endParaRPr lang="en-IN" dirty="0"/>
          </a:p>
        </p:txBody>
      </p:sp>
    </p:spTree>
    <p:extLst>
      <p:ext uri="{BB962C8B-B14F-4D97-AF65-F5344CB8AC3E}">
        <p14:creationId xmlns:p14="http://schemas.microsoft.com/office/powerpoint/2010/main" val="3410857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3A184-E7DC-993D-E800-B33817A42D0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B766AAC-79E7-035F-4758-8DE1F24F83A8}"/>
              </a:ext>
            </a:extLst>
          </p:cNvPr>
          <p:cNvSpPr>
            <a:spLocks noGrp="1"/>
          </p:cNvSpPr>
          <p:nvPr>
            <p:ph idx="1"/>
          </p:nvPr>
        </p:nvSpPr>
        <p:spPr/>
        <p:txBody>
          <a:bodyPr>
            <a:normAutofit fontScale="92500"/>
          </a:bodyPr>
          <a:lstStyle/>
          <a:p>
            <a:r>
              <a:rPr lang="en-US" b="1" dirty="0"/>
              <a:t>The Kona Surround Sound system </a:t>
            </a:r>
            <a:r>
              <a:rPr lang="en-US" dirty="0"/>
              <a:t>(Kona Medical Inc. Bellevue, Washington) is an externally delivered low-intensity, focused ultrasound energy to the renal nerves using Doppler based external ultrasound imaging guidance with real-time monitoring of the treatment area to track and correct for renal artery motion during treatment. </a:t>
            </a:r>
          </a:p>
          <a:p>
            <a:r>
              <a:rPr lang="en-US" dirty="0"/>
              <a:t>The WAVE I trial was a first-in-man study evaluating the safety and efficacy of Kona Medical’s Surround Sound RSD system in patients with office BP of at least 160 mm Hg and 24-h ambulatory BP of at least 135 mm Hg.</a:t>
            </a:r>
          </a:p>
          <a:p>
            <a:r>
              <a:rPr lang="en-US" dirty="0"/>
              <a:t>There were no device-related serious adverse events and there was a sustained in systolic blood pressure of approximately </a:t>
            </a:r>
            <a:r>
              <a:rPr lang="en-US" dirty="0">
                <a:solidFill>
                  <a:srgbClr val="FF0000"/>
                </a:solidFill>
              </a:rPr>
              <a:t>27 mm </a:t>
            </a:r>
            <a:r>
              <a:rPr lang="en-US" dirty="0"/>
              <a:t>Hg at 6-month follow up.</a:t>
            </a:r>
            <a:endParaRPr lang="en-IN" dirty="0"/>
          </a:p>
        </p:txBody>
      </p:sp>
    </p:spTree>
    <p:extLst>
      <p:ext uri="{BB962C8B-B14F-4D97-AF65-F5344CB8AC3E}">
        <p14:creationId xmlns:p14="http://schemas.microsoft.com/office/powerpoint/2010/main" val="25379136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23063-D729-B0EC-62E8-C516DCB90181}"/>
              </a:ext>
            </a:extLst>
          </p:cNvPr>
          <p:cNvSpPr>
            <a:spLocks noGrp="1"/>
          </p:cNvSpPr>
          <p:nvPr>
            <p:ph type="title"/>
          </p:nvPr>
        </p:nvSpPr>
        <p:spPr/>
        <p:txBody>
          <a:bodyPr/>
          <a:lstStyle/>
          <a:p>
            <a:r>
              <a:rPr lang="en-US" dirty="0"/>
              <a:t>Pharmacological Ablation Technology</a:t>
            </a:r>
            <a:endParaRPr lang="en-IN" dirty="0"/>
          </a:p>
        </p:txBody>
      </p:sp>
      <p:sp>
        <p:nvSpPr>
          <p:cNvPr id="3" name="Content Placeholder 2">
            <a:extLst>
              <a:ext uri="{FF2B5EF4-FFF2-40B4-BE49-F238E27FC236}">
                <a16:creationId xmlns:a16="http://schemas.microsoft.com/office/drawing/2014/main" id="{0AAE76C3-A13F-D05A-521A-9123A645BF15}"/>
              </a:ext>
            </a:extLst>
          </p:cNvPr>
          <p:cNvSpPr>
            <a:spLocks noGrp="1"/>
          </p:cNvSpPr>
          <p:nvPr>
            <p:ph idx="1"/>
          </p:nvPr>
        </p:nvSpPr>
        <p:spPr/>
        <p:txBody>
          <a:bodyPr>
            <a:normAutofit lnSpcReduction="10000"/>
          </a:bodyPr>
          <a:lstStyle/>
          <a:p>
            <a:pPr marL="0" indent="0">
              <a:buNone/>
            </a:pPr>
            <a:r>
              <a:rPr lang="en-US" dirty="0"/>
              <a:t>The pharmacological ablation technology uses a catheter-guided system that aim to locally inject therapeutic agents into the adventitial tissue, causing a maximal renal nerve ablation without injury to the vessel intima or media.</a:t>
            </a:r>
          </a:p>
          <a:p>
            <a:pPr marL="0" indent="0">
              <a:buNone/>
            </a:pPr>
            <a:r>
              <a:rPr lang="en-US" dirty="0"/>
              <a:t>The </a:t>
            </a:r>
            <a:r>
              <a:rPr lang="en-US" b="1" dirty="0"/>
              <a:t>Peregrine System Infusion Catheter </a:t>
            </a:r>
            <a:r>
              <a:rPr lang="en-US" dirty="0"/>
              <a:t>(Ablative Solutions, Kalamazoo, MI), used for delivery of </a:t>
            </a:r>
            <a:r>
              <a:rPr lang="en-US" b="1" dirty="0"/>
              <a:t>alcohol</a:t>
            </a:r>
            <a:r>
              <a:rPr lang="en-US" dirty="0"/>
              <a:t> directly into the adventitial and periadventitial tissue of renal arteries was validated in a preclinical study of adult swine that demonstrated a linear dose response between the injected alcohol volume and norepinephrine reduction (up to 88% reduction with 0.6 mL of ethanol), and a significant circumferential renal nerve injury without detectable renal artery stenosis at 45 days</a:t>
            </a:r>
          </a:p>
        </p:txBody>
      </p:sp>
    </p:spTree>
    <p:extLst>
      <p:ext uri="{BB962C8B-B14F-4D97-AF65-F5344CB8AC3E}">
        <p14:creationId xmlns:p14="http://schemas.microsoft.com/office/powerpoint/2010/main" val="25429170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D1C5C-F74D-327D-ACA3-1AB22CC814CC}"/>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88FEAEF-6ACC-01DC-8133-F53E41266D11}"/>
              </a:ext>
            </a:extLst>
          </p:cNvPr>
          <p:cNvSpPr>
            <a:spLocks noGrp="1"/>
          </p:cNvSpPr>
          <p:nvPr>
            <p:ph idx="1"/>
          </p:nvPr>
        </p:nvSpPr>
        <p:spPr/>
        <p:txBody>
          <a:bodyPr/>
          <a:lstStyle/>
          <a:p>
            <a:r>
              <a:rPr lang="en-US" dirty="0"/>
              <a:t>The Mercator Bullfrog </a:t>
            </a:r>
            <a:r>
              <a:rPr lang="en-US" dirty="0" err="1"/>
              <a:t>Microinfusion</a:t>
            </a:r>
            <a:r>
              <a:rPr lang="en-US" dirty="0"/>
              <a:t> Catheter (Mercator </a:t>
            </a:r>
            <a:r>
              <a:rPr lang="en-US" dirty="0" err="1"/>
              <a:t>MedSystems</a:t>
            </a:r>
            <a:r>
              <a:rPr lang="en-US" dirty="0"/>
              <a:t> Inc., San Leandro, California) is a catheter-guided system that was designed to locally and safely inject therapeutic agents through arterial walls into adventitial tissues.</a:t>
            </a:r>
          </a:p>
          <a:p>
            <a:r>
              <a:rPr lang="en-US" dirty="0"/>
              <a:t>A preclinical study of</a:t>
            </a:r>
            <a:r>
              <a:rPr lang="en-US" b="1" dirty="0"/>
              <a:t> guanethidine </a:t>
            </a:r>
            <a:r>
              <a:rPr lang="en-US" b="1" dirty="0" err="1"/>
              <a:t>monosulfate</a:t>
            </a:r>
            <a:r>
              <a:rPr lang="en-US" b="1" dirty="0"/>
              <a:t> </a:t>
            </a:r>
            <a:r>
              <a:rPr lang="en-US" dirty="0"/>
              <a:t>injection into renal artery periadventitial tissue resulted in time-dependent reduction in norepinephrine content and specific immune-mediated destruction of renal nerve at site of injection.</a:t>
            </a:r>
            <a:endParaRPr lang="en-IN" dirty="0"/>
          </a:p>
        </p:txBody>
      </p:sp>
    </p:spTree>
    <p:extLst>
      <p:ext uri="{BB962C8B-B14F-4D97-AF65-F5344CB8AC3E}">
        <p14:creationId xmlns:p14="http://schemas.microsoft.com/office/powerpoint/2010/main" val="365332654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40A1-0394-8D92-ED01-FCF5B1E30E6D}"/>
              </a:ext>
            </a:extLst>
          </p:cNvPr>
          <p:cNvSpPr>
            <a:spLocks noGrp="1"/>
          </p:cNvSpPr>
          <p:nvPr>
            <p:ph type="title"/>
          </p:nvPr>
        </p:nvSpPr>
        <p:spPr/>
        <p:txBody>
          <a:bodyPr/>
          <a:lstStyle/>
          <a:p>
            <a:r>
              <a:rPr lang="en-US" dirty="0"/>
              <a:t>Safety of Renal Sympathetic Denervation</a:t>
            </a:r>
            <a:endParaRPr lang="en-IN" dirty="0"/>
          </a:p>
        </p:txBody>
      </p:sp>
      <p:sp>
        <p:nvSpPr>
          <p:cNvPr id="3" name="Content Placeholder 2">
            <a:extLst>
              <a:ext uri="{FF2B5EF4-FFF2-40B4-BE49-F238E27FC236}">
                <a16:creationId xmlns:a16="http://schemas.microsoft.com/office/drawing/2014/main" id="{554480F8-09C5-8BA4-C7CA-2843CB6F1DF9}"/>
              </a:ext>
            </a:extLst>
          </p:cNvPr>
          <p:cNvSpPr>
            <a:spLocks noGrp="1"/>
          </p:cNvSpPr>
          <p:nvPr>
            <p:ph idx="1"/>
          </p:nvPr>
        </p:nvSpPr>
        <p:spPr/>
        <p:txBody>
          <a:bodyPr>
            <a:normAutofit lnSpcReduction="10000"/>
          </a:bodyPr>
          <a:lstStyle/>
          <a:p>
            <a:r>
              <a:rPr lang="en-US" dirty="0"/>
              <a:t>The overall safety profile of RSD was shown in the preliminary 3-year safety result of the </a:t>
            </a:r>
            <a:r>
              <a:rPr lang="en-US" dirty="0" err="1"/>
              <a:t>Symplicity</a:t>
            </a:r>
            <a:r>
              <a:rPr lang="en-US" dirty="0"/>
              <a:t> </a:t>
            </a:r>
            <a:r>
              <a:rPr lang="en-US" dirty="0" err="1"/>
              <a:t>Spyral</a:t>
            </a:r>
            <a:r>
              <a:rPr lang="en-US" dirty="0"/>
              <a:t> cohort in the Global </a:t>
            </a:r>
            <a:r>
              <a:rPr lang="en-US" dirty="0" err="1"/>
              <a:t>Symplicity</a:t>
            </a:r>
            <a:r>
              <a:rPr lang="en-US" dirty="0"/>
              <a:t> registry. There were limited adverse events, and no instances of renal artery stenosis or reintervention.</a:t>
            </a:r>
          </a:p>
          <a:p>
            <a:r>
              <a:rPr lang="en-US" dirty="0"/>
              <a:t>The 3-year safety data of the entire Global </a:t>
            </a:r>
            <a:r>
              <a:rPr lang="en-US" dirty="0" err="1"/>
              <a:t>Symplicity</a:t>
            </a:r>
            <a:r>
              <a:rPr lang="en-US" dirty="0"/>
              <a:t> registry demonstrated a low long-term incidence of adverse events (cardiovascular death 1.9%, hospitalization for hypertensive crisis 4.4%, new onset end stage renal disease 1.9%, and new renal artery stenosis 0.2%). The mean eGFR decreased from 80 to 72 ml/min/1.73m2 between baseline and 3 years which was within the expected range</a:t>
            </a:r>
            <a:endParaRPr lang="en-IN" dirty="0"/>
          </a:p>
        </p:txBody>
      </p:sp>
    </p:spTree>
    <p:extLst>
      <p:ext uri="{BB962C8B-B14F-4D97-AF65-F5344CB8AC3E}">
        <p14:creationId xmlns:p14="http://schemas.microsoft.com/office/powerpoint/2010/main" val="2179106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E59B3-015E-5683-5A24-7F9FC6FC348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92E276F-83D2-9F88-7392-1D8E450F7983}"/>
              </a:ext>
            </a:extLst>
          </p:cNvPr>
          <p:cNvSpPr>
            <a:spLocks noGrp="1"/>
          </p:cNvSpPr>
          <p:nvPr>
            <p:ph idx="1"/>
          </p:nvPr>
        </p:nvSpPr>
        <p:spPr>
          <a:xfrm>
            <a:off x="838200" y="1825625"/>
            <a:ext cx="8782878" cy="4351338"/>
          </a:xfrm>
        </p:spPr>
        <p:txBody>
          <a:bodyPr>
            <a:normAutofit/>
          </a:bodyPr>
          <a:lstStyle/>
          <a:p>
            <a:pPr algn="l"/>
            <a:r>
              <a:rPr lang="en-US" sz="2400" b="0" i="0" u="none" strike="noStrike" baseline="0" dirty="0">
                <a:latin typeface="AdvP6F00"/>
              </a:rPr>
              <a:t>Results of the SPRINT trial suggests that in hypertensive patients without diabetes, more intensive blood pressure control (goal systolic blood pressure </a:t>
            </a:r>
            <a:r>
              <a:rPr lang="en-US" sz="2400" b="0" i="0" u="none" strike="noStrike" baseline="0" dirty="0">
                <a:latin typeface="AdvP4C9542"/>
              </a:rPr>
              <a:t>&lt;</a:t>
            </a:r>
            <a:r>
              <a:rPr lang="en-US" sz="2400" b="0" i="0" u="none" strike="noStrike" baseline="0" dirty="0">
                <a:latin typeface="AdvP6F00"/>
              </a:rPr>
              <a:t>120 mm Hg vs 140 mm Hg) decreases both cardiovascular </a:t>
            </a:r>
            <a:r>
              <a:rPr lang="en-IN" sz="2400" b="0" i="0" u="none" strike="noStrike" baseline="0" dirty="0">
                <a:latin typeface="AdvP6F00"/>
              </a:rPr>
              <a:t>events and all-cause mortality.</a:t>
            </a:r>
          </a:p>
          <a:p>
            <a:pPr algn="l"/>
            <a:r>
              <a:rPr lang="en-IN" sz="2400" b="0" i="0" u="none" strike="noStrike" baseline="0" dirty="0">
                <a:latin typeface="AdvP6F00"/>
              </a:rPr>
              <a:t>Renal </a:t>
            </a:r>
            <a:r>
              <a:rPr lang="en-US" sz="2400" b="0" i="0" u="none" strike="noStrike" baseline="0" dirty="0">
                <a:latin typeface="AdvP6F00"/>
              </a:rPr>
              <a:t>denervation is a process in which catheter-based radiofrequency, ultrasound, and  chemical-based techniques are used to ablate specific portions of the renal artery nerves with the goal of decreasing sympathetic nerve activity and reducing blood pressure.</a:t>
            </a:r>
            <a:endParaRPr lang="en-IN" sz="2400" dirty="0"/>
          </a:p>
        </p:txBody>
      </p:sp>
    </p:spTree>
    <p:extLst>
      <p:ext uri="{BB962C8B-B14F-4D97-AF65-F5344CB8AC3E}">
        <p14:creationId xmlns:p14="http://schemas.microsoft.com/office/powerpoint/2010/main" val="1618081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6212C-5ADD-D8D9-1695-A1D16B003EF0}"/>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1E472F5D-BEDB-3E80-FCB1-22292B16D1B7}"/>
              </a:ext>
            </a:extLst>
          </p:cNvPr>
          <p:cNvSpPr>
            <a:spLocks noGrp="1"/>
          </p:cNvSpPr>
          <p:nvPr>
            <p:ph idx="1"/>
          </p:nvPr>
        </p:nvSpPr>
        <p:spPr/>
        <p:txBody>
          <a:bodyPr/>
          <a:lstStyle/>
          <a:p>
            <a:r>
              <a:rPr lang="en-US" dirty="0"/>
              <a:t>Physiologic and hemodynamic consequences of norepinephrine reduction on sympathetic response were evaluated in a </a:t>
            </a:r>
            <a:r>
              <a:rPr lang="en-US" dirty="0" err="1"/>
              <a:t>substudy</a:t>
            </a:r>
            <a:r>
              <a:rPr lang="en-US" dirty="0"/>
              <a:t> of the </a:t>
            </a:r>
            <a:r>
              <a:rPr lang="en-US" dirty="0" err="1"/>
              <a:t>Symplicity</a:t>
            </a:r>
            <a:r>
              <a:rPr lang="en-US" dirty="0"/>
              <a:t> HTN-2 trial in participants that underwent a cardiopulmonary exercise test. </a:t>
            </a:r>
          </a:p>
          <a:p>
            <a:r>
              <a:rPr lang="en-US" dirty="0"/>
              <a:t>There was reduced blood pressure and heart rate during exercise, improved heart rate recovery, improved mean workload, and increased exercise time without compromising chronotropic competence suggesting beneficial rather than detrimental effect of RSD on regulatory and counter-regulatory body hemodynamics.</a:t>
            </a:r>
            <a:endParaRPr lang="en-IN" dirty="0"/>
          </a:p>
        </p:txBody>
      </p:sp>
    </p:spTree>
    <p:extLst>
      <p:ext uri="{BB962C8B-B14F-4D97-AF65-F5344CB8AC3E}">
        <p14:creationId xmlns:p14="http://schemas.microsoft.com/office/powerpoint/2010/main" val="23232437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89D3-F3AA-78DD-629B-73E4BBA6D067}"/>
              </a:ext>
            </a:extLst>
          </p:cNvPr>
          <p:cNvSpPr>
            <a:spLocks noGrp="1"/>
          </p:cNvSpPr>
          <p:nvPr>
            <p:ph type="title"/>
          </p:nvPr>
        </p:nvSpPr>
        <p:spPr/>
        <p:txBody>
          <a:bodyPr/>
          <a:lstStyle/>
          <a:p>
            <a:r>
              <a:rPr lang="en-US" dirty="0"/>
              <a:t>Impact of Renal Denervation on Other Comorbidities</a:t>
            </a:r>
            <a:endParaRPr lang="en-IN" dirty="0"/>
          </a:p>
        </p:txBody>
      </p:sp>
      <p:sp>
        <p:nvSpPr>
          <p:cNvPr id="3" name="Content Placeholder 2">
            <a:extLst>
              <a:ext uri="{FF2B5EF4-FFF2-40B4-BE49-F238E27FC236}">
                <a16:creationId xmlns:a16="http://schemas.microsoft.com/office/drawing/2014/main" id="{C2D9609F-9956-12F8-4A19-85326D9A5565}"/>
              </a:ext>
            </a:extLst>
          </p:cNvPr>
          <p:cNvSpPr>
            <a:spLocks noGrp="1"/>
          </p:cNvSpPr>
          <p:nvPr>
            <p:ph idx="1"/>
          </p:nvPr>
        </p:nvSpPr>
        <p:spPr/>
        <p:txBody>
          <a:bodyPr>
            <a:normAutofit fontScale="92500" lnSpcReduction="20000"/>
          </a:bodyPr>
          <a:lstStyle/>
          <a:p>
            <a:r>
              <a:rPr lang="en-US" dirty="0"/>
              <a:t>Congestive Heart Failure </a:t>
            </a:r>
          </a:p>
          <a:p>
            <a:r>
              <a:rPr lang="en-US" dirty="0"/>
              <a:t>The sympathetic nervous system has been implicated in the pathological remodeling of cardiac structures and its overactivation is a primary pathological component of the pathogenesis of heart failure. </a:t>
            </a:r>
          </a:p>
          <a:p>
            <a:r>
              <a:rPr lang="en-US" dirty="0"/>
              <a:t>Renal norepinephrine spillover has been associated with combined end-point of all-cause mortality and heart transplantation in patients with heart failure. </a:t>
            </a:r>
          </a:p>
          <a:p>
            <a:r>
              <a:rPr lang="en-US" dirty="0"/>
              <a:t>It has therefore been postulated that removal of sympathetic response in heart failure patients through RSD may attenuate progression of heart failure and reduce mortality.</a:t>
            </a:r>
          </a:p>
          <a:p>
            <a:r>
              <a:rPr lang="en-US" dirty="0"/>
              <a:t>REACH-Pilot study demonstrated improvements in both symptoms and exercise capacity in patients with chronic systolic heart failure 6 months after RSD.</a:t>
            </a:r>
            <a:endParaRPr lang="en-IN" dirty="0"/>
          </a:p>
        </p:txBody>
      </p:sp>
    </p:spTree>
    <p:extLst>
      <p:ext uri="{BB962C8B-B14F-4D97-AF65-F5344CB8AC3E}">
        <p14:creationId xmlns:p14="http://schemas.microsoft.com/office/powerpoint/2010/main" val="35485950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14F8E-69F7-9617-1CFE-7F8789D2D1F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B63B8DE-0001-5D83-CEBA-449CDF969151}"/>
              </a:ext>
            </a:extLst>
          </p:cNvPr>
          <p:cNvSpPr>
            <a:spLocks noGrp="1"/>
          </p:cNvSpPr>
          <p:nvPr>
            <p:ph idx="1"/>
          </p:nvPr>
        </p:nvSpPr>
        <p:spPr/>
        <p:txBody>
          <a:bodyPr/>
          <a:lstStyle/>
          <a:p>
            <a:r>
              <a:rPr lang="en-US" dirty="0"/>
              <a:t>Atrial Fibrillation</a:t>
            </a:r>
          </a:p>
          <a:p>
            <a:r>
              <a:rPr lang="en-US" dirty="0"/>
              <a:t> The ERADICATE-AF trial was designed to determine whether RSD when added to pulmonary vein isolation enhances long-term antiarrhythmic efficacy</a:t>
            </a:r>
          </a:p>
          <a:p>
            <a:r>
              <a:rPr lang="en-US" dirty="0"/>
              <a:t> It demonstrated that among patients with paroxysmal atrial fibrillation and hypertension, RSD added to catheter ablation significantly increased the likelihood of freedom from atrial fibrillation at 12 months when compared with catheter ablation alone</a:t>
            </a:r>
            <a:endParaRPr lang="en-IN" dirty="0"/>
          </a:p>
        </p:txBody>
      </p:sp>
    </p:spTree>
    <p:extLst>
      <p:ext uri="{BB962C8B-B14F-4D97-AF65-F5344CB8AC3E}">
        <p14:creationId xmlns:p14="http://schemas.microsoft.com/office/powerpoint/2010/main" val="11659729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651DD-1072-B8B0-7554-B89B4162F52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A6C46DE-82BC-EB07-A42B-222DC84CB131}"/>
              </a:ext>
            </a:extLst>
          </p:cNvPr>
          <p:cNvSpPr>
            <a:spLocks noGrp="1"/>
          </p:cNvSpPr>
          <p:nvPr>
            <p:ph idx="1"/>
          </p:nvPr>
        </p:nvSpPr>
        <p:spPr/>
        <p:txBody>
          <a:bodyPr/>
          <a:lstStyle/>
          <a:p>
            <a:r>
              <a:rPr lang="en-US" dirty="0"/>
              <a:t>Obstructive Sleep Apnea </a:t>
            </a:r>
          </a:p>
          <a:p>
            <a:r>
              <a:rPr lang="en-US" dirty="0"/>
              <a:t>In a proof-of-concept Phase II trial, RSD demonstrated sustained reduction in office and ambulatory blood pressure, and there was a significant decrease in obstructive sleep apnea severity (apnea/hypopnea index, 39.4 vs 31.2 events per hour).</a:t>
            </a:r>
            <a:endParaRPr lang="en-IN" dirty="0"/>
          </a:p>
        </p:txBody>
      </p:sp>
    </p:spTree>
    <p:extLst>
      <p:ext uri="{BB962C8B-B14F-4D97-AF65-F5344CB8AC3E}">
        <p14:creationId xmlns:p14="http://schemas.microsoft.com/office/powerpoint/2010/main" val="2559114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54E42-E35E-1687-AEC0-B026EFC7CFF6}"/>
              </a:ext>
            </a:extLst>
          </p:cNvPr>
          <p:cNvSpPr>
            <a:spLocks noGrp="1"/>
          </p:cNvSpPr>
          <p:nvPr>
            <p:ph type="title"/>
          </p:nvPr>
        </p:nvSpPr>
        <p:spPr/>
        <p:txBody>
          <a:bodyPr/>
          <a:lstStyle/>
          <a:p>
            <a:r>
              <a:rPr lang="en-US" dirty="0"/>
              <a:t>CONCLUSION</a:t>
            </a:r>
            <a:endParaRPr lang="en-IN" dirty="0"/>
          </a:p>
        </p:txBody>
      </p:sp>
      <p:sp>
        <p:nvSpPr>
          <p:cNvPr id="3" name="Content Placeholder 2">
            <a:extLst>
              <a:ext uri="{FF2B5EF4-FFF2-40B4-BE49-F238E27FC236}">
                <a16:creationId xmlns:a16="http://schemas.microsoft.com/office/drawing/2014/main" id="{2A7A0B3C-84D4-9659-0462-F600D0546006}"/>
              </a:ext>
            </a:extLst>
          </p:cNvPr>
          <p:cNvSpPr>
            <a:spLocks noGrp="1"/>
          </p:cNvSpPr>
          <p:nvPr>
            <p:ph idx="1"/>
          </p:nvPr>
        </p:nvSpPr>
        <p:spPr/>
        <p:txBody>
          <a:bodyPr/>
          <a:lstStyle/>
          <a:p>
            <a:r>
              <a:rPr lang="en-US" dirty="0"/>
              <a:t>The results from newly designed clinical trials conducted with the use of newly designed RSD catheters are encouraging and lend support to the concept that RSD is effective in reducing office and ambulatory blood pressures and may as well be as effective treatment in other clinical conditions associated with chronically elevated sympathetic activity</a:t>
            </a:r>
            <a:endParaRPr lang="en-IN" dirty="0"/>
          </a:p>
        </p:txBody>
      </p:sp>
    </p:spTree>
    <p:extLst>
      <p:ext uri="{BB962C8B-B14F-4D97-AF65-F5344CB8AC3E}">
        <p14:creationId xmlns:p14="http://schemas.microsoft.com/office/powerpoint/2010/main" val="18020568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55753-1045-B10A-BE9D-F7BCCB1436E5}"/>
              </a:ext>
            </a:extLst>
          </p:cNvPr>
          <p:cNvSpPr>
            <a:spLocks noGrp="1"/>
          </p:cNvSpPr>
          <p:nvPr>
            <p:ph type="title"/>
          </p:nvPr>
        </p:nvSpPr>
        <p:spPr/>
        <p:txBody>
          <a:bodyPr/>
          <a:lstStyle/>
          <a:p>
            <a:r>
              <a:rPr lang="en-US" dirty="0"/>
              <a:t>MCQS</a:t>
            </a:r>
            <a:endParaRPr lang="en-IN" dirty="0"/>
          </a:p>
        </p:txBody>
      </p:sp>
      <p:sp>
        <p:nvSpPr>
          <p:cNvPr id="3" name="Content Placeholder 2">
            <a:extLst>
              <a:ext uri="{FF2B5EF4-FFF2-40B4-BE49-F238E27FC236}">
                <a16:creationId xmlns:a16="http://schemas.microsoft.com/office/drawing/2014/main" id="{C46918EA-E1B1-53EE-1436-DF095052092E}"/>
              </a:ext>
            </a:extLst>
          </p:cNvPr>
          <p:cNvSpPr>
            <a:spLocks noGrp="1"/>
          </p:cNvSpPr>
          <p:nvPr>
            <p:ph idx="1"/>
          </p:nvPr>
        </p:nvSpPr>
        <p:spPr/>
        <p:txBody>
          <a:bodyPr/>
          <a:lstStyle/>
          <a:p>
            <a:endParaRPr lang="en-IN"/>
          </a:p>
        </p:txBody>
      </p:sp>
    </p:spTree>
    <p:extLst>
      <p:ext uri="{BB962C8B-B14F-4D97-AF65-F5344CB8AC3E}">
        <p14:creationId xmlns:p14="http://schemas.microsoft.com/office/powerpoint/2010/main" val="22718671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34FFB-177A-7177-1930-97AF0920BA77}"/>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D579062D-F18B-C13B-A218-D1374DA8944F}"/>
              </a:ext>
            </a:extLst>
          </p:cNvPr>
          <p:cNvSpPr>
            <a:spLocks noGrp="1"/>
          </p:cNvSpPr>
          <p:nvPr>
            <p:ph idx="1"/>
          </p:nvPr>
        </p:nvSpPr>
        <p:spPr/>
        <p:txBody>
          <a:bodyPr/>
          <a:lstStyle/>
          <a:p>
            <a:r>
              <a:rPr lang="en-US" dirty="0"/>
              <a:t>1. The trial involving Paroxysmal AF and benefit of RSD</a:t>
            </a:r>
          </a:p>
          <a:p>
            <a:pPr marL="514350" indent="-514350">
              <a:buFont typeface="+mj-lt"/>
              <a:buAutoNum type="alphaUcPeriod"/>
            </a:pPr>
            <a:r>
              <a:rPr lang="en-US" dirty="0"/>
              <a:t>RAFT AF</a:t>
            </a:r>
          </a:p>
          <a:p>
            <a:pPr marL="514350" indent="-514350">
              <a:buFont typeface="+mj-lt"/>
              <a:buAutoNum type="alphaUcPeriod"/>
            </a:pPr>
            <a:r>
              <a:rPr lang="en-US" dirty="0"/>
              <a:t>ENHANCE AF</a:t>
            </a:r>
          </a:p>
          <a:p>
            <a:pPr marL="514350" indent="-514350">
              <a:buFont typeface="+mj-lt"/>
              <a:buAutoNum type="alphaUcPeriod"/>
            </a:pPr>
            <a:r>
              <a:rPr lang="en-US" dirty="0"/>
              <a:t>ERADICATE AF</a:t>
            </a:r>
          </a:p>
          <a:p>
            <a:pPr marL="514350" indent="-514350">
              <a:buFont typeface="+mj-lt"/>
              <a:buAutoNum type="alphaUcPeriod"/>
            </a:pPr>
            <a:r>
              <a:rPr lang="en-US" dirty="0"/>
              <a:t>CASTLE AF</a:t>
            </a:r>
            <a:endParaRPr lang="en-IN" dirty="0"/>
          </a:p>
        </p:txBody>
      </p:sp>
    </p:spTree>
    <p:extLst>
      <p:ext uri="{BB962C8B-B14F-4D97-AF65-F5344CB8AC3E}">
        <p14:creationId xmlns:p14="http://schemas.microsoft.com/office/powerpoint/2010/main" val="9294714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82C36-C234-D513-80DE-CDE2F52B4643}"/>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143E117-2225-9DEA-0E93-E2A9A9181F12}"/>
              </a:ext>
            </a:extLst>
          </p:cNvPr>
          <p:cNvSpPr>
            <a:spLocks noGrp="1"/>
          </p:cNvSpPr>
          <p:nvPr>
            <p:ph idx="1"/>
          </p:nvPr>
        </p:nvSpPr>
        <p:spPr/>
        <p:txBody>
          <a:bodyPr/>
          <a:lstStyle/>
          <a:p>
            <a:pPr marL="0" indent="0">
              <a:buNone/>
            </a:pPr>
            <a:r>
              <a:rPr lang="en-US" dirty="0"/>
              <a:t>2. TRIALS INVOLVING ULTRASOUND BASED RSD ARE ALL EXCEPT</a:t>
            </a:r>
          </a:p>
          <a:p>
            <a:endParaRPr lang="en-US" dirty="0"/>
          </a:p>
          <a:p>
            <a:pPr marL="514350" indent="-514350">
              <a:buFont typeface="+mj-lt"/>
              <a:buAutoNum type="alphaUcPeriod"/>
            </a:pPr>
            <a:r>
              <a:rPr lang="en-US" dirty="0"/>
              <a:t>RADIANCE HTN-SOLO</a:t>
            </a:r>
          </a:p>
          <a:p>
            <a:pPr marL="514350" indent="-514350">
              <a:buFont typeface="+mj-lt"/>
              <a:buAutoNum type="alphaUcPeriod"/>
            </a:pPr>
            <a:r>
              <a:rPr lang="en-US" dirty="0"/>
              <a:t>RADIANCE HTN-TRIO</a:t>
            </a:r>
          </a:p>
          <a:p>
            <a:pPr marL="514350" indent="-514350">
              <a:buFont typeface="+mj-lt"/>
              <a:buAutoNum type="alphaUcPeriod"/>
            </a:pPr>
            <a:r>
              <a:rPr lang="en-US" dirty="0"/>
              <a:t>PARADISE</a:t>
            </a:r>
          </a:p>
          <a:p>
            <a:pPr marL="514350" indent="-514350">
              <a:buFont typeface="+mj-lt"/>
              <a:buAutoNum type="alphaUcPeriod"/>
            </a:pPr>
            <a:r>
              <a:rPr lang="en-US" dirty="0"/>
              <a:t>ENLIGHTN 1</a:t>
            </a:r>
          </a:p>
          <a:p>
            <a:endParaRPr lang="en-US" dirty="0"/>
          </a:p>
          <a:p>
            <a:endParaRPr lang="en-IN" dirty="0"/>
          </a:p>
        </p:txBody>
      </p:sp>
    </p:spTree>
    <p:extLst>
      <p:ext uri="{BB962C8B-B14F-4D97-AF65-F5344CB8AC3E}">
        <p14:creationId xmlns:p14="http://schemas.microsoft.com/office/powerpoint/2010/main" val="42331480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26E36-1F9B-BAFC-8A3A-937095AD00C8}"/>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46862987-A36D-4CAC-4E4C-8845FD75248E}"/>
              </a:ext>
            </a:extLst>
          </p:cNvPr>
          <p:cNvSpPr>
            <a:spLocks noGrp="1"/>
          </p:cNvSpPr>
          <p:nvPr>
            <p:ph idx="1"/>
          </p:nvPr>
        </p:nvSpPr>
        <p:spPr/>
        <p:txBody>
          <a:bodyPr/>
          <a:lstStyle/>
          <a:p>
            <a:pPr marL="0" indent="0">
              <a:buNone/>
            </a:pPr>
            <a:r>
              <a:rPr lang="en-US" dirty="0"/>
              <a:t>3.ALL STATEMENTS ARE TRUE EXCEPT </a:t>
            </a:r>
          </a:p>
          <a:p>
            <a:pPr marL="514350" indent="-514350">
              <a:buFont typeface="+mj-lt"/>
              <a:buAutoNum type="alphaUcPeriod"/>
            </a:pPr>
            <a:r>
              <a:rPr lang="en-US" dirty="0"/>
              <a:t>90% of nerves lie within 6-7 mm of the renal arterial lumen</a:t>
            </a:r>
          </a:p>
          <a:p>
            <a:pPr marL="514350" indent="-514350">
              <a:buFont typeface="+mj-lt"/>
              <a:buAutoNum type="alphaUcPeriod"/>
            </a:pPr>
            <a:r>
              <a:rPr lang="en-US" dirty="0"/>
              <a:t> Proximal and middle segments of the renal artery have a higher nerve density</a:t>
            </a:r>
          </a:p>
          <a:p>
            <a:pPr marL="514350" indent="-514350">
              <a:buFont typeface="+mj-lt"/>
              <a:buAutoNum type="alphaUcPeriod"/>
            </a:pPr>
            <a:r>
              <a:rPr lang="en-US" dirty="0"/>
              <a:t> Nerves become closer to the lumen as the artery courses distally</a:t>
            </a:r>
          </a:p>
          <a:p>
            <a:pPr marL="514350" indent="-514350">
              <a:buFont typeface="+mj-lt"/>
              <a:buAutoNum type="alphaUcPeriod"/>
            </a:pPr>
            <a:r>
              <a:rPr lang="en-US" dirty="0"/>
              <a:t>Post bifurcation vessels are inferior therapeutic targets for RSD</a:t>
            </a:r>
            <a:endParaRPr lang="en-IN" dirty="0"/>
          </a:p>
        </p:txBody>
      </p:sp>
    </p:spTree>
    <p:extLst>
      <p:ext uri="{BB962C8B-B14F-4D97-AF65-F5344CB8AC3E}">
        <p14:creationId xmlns:p14="http://schemas.microsoft.com/office/powerpoint/2010/main" val="9073889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B0D3C-C9A0-94E0-8CF0-E395B20092A4}"/>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D9175B48-6BAD-BCFF-08EF-DBF864F93C4E}"/>
              </a:ext>
            </a:extLst>
          </p:cNvPr>
          <p:cNvSpPr>
            <a:spLocks noGrp="1"/>
          </p:cNvSpPr>
          <p:nvPr>
            <p:ph idx="1"/>
          </p:nvPr>
        </p:nvSpPr>
        <p:spPr/>
        <p:txBody>
          <a:bodyPr/>
          <a:lstStyle/>
          <a:p>
            <a:pPr marL="0" indent="0">
              <a:buNone/>
            </a:pPr>
            <a:r>
              <a:rPr lang="en-US" dirty="0"/>
              <a:t>4.Both main and branch artery ablation was done in which among the following trials </a:t>
            </a:r>
          </a:p>
          <a:p>
            <a:pPr marL="514350" indent="-514350">
              <a:buFont typeface="+mj-lt"/>
              <a:buAutoNum type="alphaUcPeriod"/>
            </a:pPr>
            <a:r>
              <a:rPr lang="en-US" dirty="0" err="1"/>
              <a:t>Symplicity</a:t>
            </a:r>
            <a:r>
              <a:rPr lang="en-US" dirty="0"/>
              <a:t> HTN 3</a:t>
            </a:r>
          </a:p>
          <a:p>
            <a:pPr marL="514350" indent="-514350">
              <a:buFont typeface="+mj-lt"/>
              <a:buAutoNum type="alphaUcPeriod"/>
            </a:pPr>
            <a:r>
              <a:rPr lang="en-US" dirty="0" err="1"/>
              <a:t>Symplicity</a:t>
            </a:r>
            <a:r>
              <a:rPr lang="en-US" dirty="0"/>
              <a:t> HTN 2</a:t>
            </a:r>
          </a:p>
          <a:p>
            <a:pPr marL="514350" indent="-514350">
              <a:buFont typeface="+mj-lt"/>
              <a:buAutoNum type="alphaUcPeriod"/>
            </a:pPr>
            <a:r>
              <a:rPr lang="en-IN" dirty="0"/>
              <a:t>SPYRAL HTN Global Clinical Trial</a:t>
            </a:r>
          </a:p>
          <a:p>
            <a:pPr marL="514350" indent="-514350">
              <a:buFont typeface="+mj-lt"/>
              <a:buAutoNum type="alphaUcPeriod"/>
            </a:pPr>
            <a:r>
              <a:rPr lang="en-IN" dirty="0" err="1"/>
              <a:t>Symplicity</a:t>
            </a:r>
            <a:r>
              <a:rPr lang="en-IN" dirty="0"/>
              <a:t> HTN 1</a:t>
            </a:r>
          </a:p>
        </p:txBody>
      </p:sp>
    </p:spTree>
    <p:extLst>
      <p:ext uri="{BB962C8B-B14F-4D97-AF65-F5344CB8AC3E}">
        <p14:creationId xmlns:p14="http://schemas.microsoft.com/office/powerpoint/2010/main" val="1199882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AF061-96ED-A912-28D3-ABACF7025491}"/>
              </a:ext>
            </a:extLst>
          </p:cNvPr>
          <p:cNvSpPr>
            <a:spLocks noGrp="1"/>
          </p:cNvSpPr>
          <p:nvPr>
            <p:ph type="title"/>
          </p:nvPr>
        </p:nvSpPr>
        <p:spPr/>
        <p:txBody>
          <a:bodyPr>
            <a:normAutofit/>
          </a:bodyPr>
          <a:lstStyle/>
          <a:p>
            <a:r>
              <a:rPr lang="en-US" sz="3200" b="1" i="0" u="none" strike="noStrike" baseline="0" dirty="0">
                <a:latin typeface="AdvOT1415ea69.B"/>
              </a:rPr>
              <a:t>Renal Artery Sympathetic Nerve Distribution</a:t>
            </a:r>
            <a:endParaRPr lang="en-IN" sz="3200" b="1" dirty="0"/>
          </a:p>
        </p:txBody>
      </p:sp>
      <p:sp>
        <p:nvSpPr>
          <p:cNvPr id="3" name="Content Placeholder 2">
            <a:extLst>
              <a:ext uri="{FF2B5EF4-FFF2-40B4-BE49-F238E27FC236}">
                <a16:creationId xmlns:a16="http://schemas.microsoft.com/office/drawing/2014/main" id="{C274C58E-ED46-3308-EB8C-87A991958A5A}"/>
              </a:ext>
            </a:extLst>
          </p:cNvPr>
          <p:cNvSpPr>
            <a:spLocks noGrp="1"/>
          </p:cNvSpPr>
          <p:nvPr>
            <p:ph idx="1"/>
          </p:nvPr>
        </p:nvSpPr>
        <p:spPr/>
        <p:txBody>
          <a:bodyPr>
            <a:normAutofit/>
          </a:bodyPr>
          <a:lstStyle/>
          <a:p>
            <a:r>
              <a:rPr lang="en-US" dirty="0"/>
              <a:t>Atherton et al first postulated that more than 90% of renal artery nerves are within 2 mm of the artery lumen</a:t>
            </a:r>
          </a:p>
          <a:p>
            <a:r>
              <a:rPr lang="en-US" dirty="0"/>
              <a:t> </a:t>
            </a:r>
            <a:r>
              <a:rPr lang="en-US" dirty="0" err="1"/>
              <a:t>Sakakura</a:t>
            </a:r>
            <a:r>
              <a:rPr lang="en-US" dirty="0"/>
              <a:t> et al found that 90% of nerves lie within 6-7 mm of the renal arterial lumen; additionally, while proximal and middle segments of the renal artery have a higher nerve density, nerves become closer to the lumen as the artery courses distally (90% of nerves within 3 mm after the bifurcation).</a:t>
            </a:r>
          </a:p>
          <a:p>
            <a:pPr algn="l"/>
            <a:r>
              <a:rPr lang="en-US" sz="2800" b="0" i="0" u="none" strike="noStrike" baseline="0" dirty="0">
                <a:latin typeface="AdvP6F00"/>
              </a:rPr>
              <a:t>Initial renal denervation trials focused on ablation in the main renal artery, but newer data indicate that </a:t>
            </a:r>
            <a:r>
              <a:rPr lang="en-US" sz="2800" b="0" i="0" u="none" strike="noStrike" baseline="0" dirty="0" err="1">
                <a:latin typeface="AdvP6F00"/>
              </a:rPr>
              <a:t>postbifurcation</a:t>
            </a:r>
            <a:r>
              <a:rPr lang="en-US" sz="2800" b="0" i="0" u="none" strike="noStrike" baseline="0" dirty="0">
                <a:latin typeface="AdvP6F00"/>
              </a:rPr>
              <a:t> vessels may be the </a:t>
            </a:r>
            <a:r>
              <a:rPr lang="en-IN" sz="2800" b="0" i="0" u="none" strike="noStrike" baseline="0" dirty="0">
                <a:latin typeface="AdvP6F00"/>
              </a:rPr>
              <a:t>better therapeutic targets.</a:t>
            </a:r>
            <a:endParaRPr lang="en-US" dirty="0"/>
          </a:p>
        </p:txBody>
      </p:sp>
    </p:spTree>
    <p:extLst>
      <p:ext uri="{BB962C8B-B14F-4D97-AF65-F5344CB8AC3E}">
        <p14:creationId xmlns:p14="http://schemas.microsoft.com/office/powerpoint/2010/main" val="3409541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8152-5918-AD73-81AA-3D9B7A6D280D}"/>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F79ABD77-CA06-1D2E-BE57-FFB9E96E1941}"/>
              </a:ext>
            </a:extLst>
          </p:cNvPr>
          <p:cNvSpPr>
            <a:spLocks noGrp="1"/>
          </p:cNvSpPr>
          <p:nvPr>
            <p:ph idx="1"/>
          </p:nvPr>
        </p:nvSpPr>
        <p:spPr/>
        <p:txBody>
          <a:bodyPr/>
          <a:lstStyle/>
          <a:p>
            <a:pPr marL="0" indent="0">
              <a:buNone/>
            </a:pPr>
            <a:r>
              <a:rPr lang="en-US" dirty="0"/>
              <a:t>5. According to  results from SPRINT trial target systolic BP for hypertensives is</a:t>
            </a:r>
          </a:p>
          <a:p>
            <a:pPr marL="514350" indent="-514350">
              <a:buFont typeface="+mj-lt"/>
              <a:buAutoNum type="alphaUcPeriod"/>
            </a:pPr>
            <a:r>
              <a:rPr lang="en-US" dirty="0"/>
              <a:t>&lt;130 mmHg</a:t>
            </a:r>
          </a:p>
          <a:p>
            <a:pPr marL="514350" indent="-514350">
              <a:buFont typeface="+mj-lt"/>
              <a:buAutoNum type="alphaUcPeriod"/>
            </a:pPr>
            <a:r>
              <a:rPr lang="en-US" dirty="0"/>
              <a:t>&lt;120mmHg</a:t>
            </a:r>
          </a:p>
          <a:p>
            <a:pPr marL="514350" indent="-514350">
              <a:buFont typeface="+mj-lt"/>
              <a:buAutoNum type="alphaUcPeriod"/>
            </a:pPr>
            <a:r>
              <a:rPr lang="en-US" dirty="0"/>
              <a:t>&lt;110mmHg</a:t>
            </a:r>
          </a:p>
          <a:p>
            <a:pPr marL="514350" indent="-514350">
              <a:buFont typeface="+mj-lt"/>
              <a:buAutoNum type="alphaUcPeriod"/>
            </a:pPr>
            <a:r>
              <a:rPr lang="en-US" dirty="0"/>
              <a:t>&lt;140mmHg</a:t>
            </a:r>
          </a:p>
          <a:p>
            <a:endParaRPr lang="en-IN" dirty="0"/>
          </a:p>
        </p:txBody>
      </p:sp>
    </p:spTree>
    <p:extLst>
      <p:ext uri="{BB962C8B-B14F-4D97-AF65-F5344CB8AC3E}">
        <p14:creationId xmlns:p14="http://schemas.microsoft.com/office/powerpoint/2010/main" val="204688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4A349-E61C-6D5C-DBAA-E1987BD61285}"/>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B72ED3-6ED5-5F12-6BEC-44E736FAA3A6}"/>
              </a:ext>
            </a:extLst>
          </p:cNvPr>
          <p:cNvSpPr>
            <a:spLocks noGrp="1"/>
          </p:cNvSpPr>
          <p:nvPr>
            <p:ph idx="1"/>
          </p:nvPr>
        </p:nvSpPr>
        <p:spPr/>
        <p:txBody>
          <a:bodyPr/>
          <a:lstStyle/>
          <a:p>
            <a:r>
              <a:rPr lang="en-US" dirty="0"/>
              <a:t>. A unilateral renal denervation study in pigs found a more significant decrease in renal norepinephrine when ablating </a:t>
            </a:r>
            <a:r>
              <a:rPr lang="en-US" dirty="0" err="1"/>
              <a:t>postbifurcation</a:t>
            </a:r>
            <a:r>
              <a:rPr lang="en-US" dirty="0"/>
              <a:t> vessels (74%) as compared to the distal main artery (45%) or ostium (12%).</a:t>
            </a:r>
            <a:endParaRPr lang="en-IN" dirty="0"/>
          </a:p>
        </p:txBody>
      </p:sp>
    </p:spTree>
    <p:extLst>
      <p:ext uri="{BB962C8B-B14F-4D97-AF65-F5344CB8AC3E}">
        <p14:creationId xmlns:p14="http://schemas.microsoft.com/office/powerpoint/2010/main" val="359665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49965-9801-E81E-D98A-992390708FDE}"/>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99F9EF5-D82A-B5C0-8F93-C1ADCEA8E4F0}"/>
              </a:ext>
            </a:extLst>
          </p:cNvPr>
          <p:cNvSpPr>
            <a:spLocks noGrp="1"/>
          </p:cNvSpPr>
          <p:nvPr>
            <p:ph idx="1"/>
          </p:nvPr>
        </p:nvSpPr>
        <p:spPr/>
        <p:txBody>
          <a:bodyPr/>
          <a:lstStyle/>
          <a:p>
            <a:r>
              <a:rPr lang="en-US" dirty="0"/>
              <a:t>The renal sympathetic nervous system consists of both the afferent and efferent sympathetic nerve fibers that play an essential role in the pathophysiology of hypertension.</a:t>
            </a:r>
          </a:p>
          <a:p>
            <a:r>
              <a:rPr lang="en-US" dirty="0"/>
              <a:t> Activation of the efferent sympathetic nerves results in renal arteriolar vasoconstriction with reduced renal blood flow</a:t>
            </a:r>
            <a:r>
              <a:rPr lang="en-US" b="1" dirty="0"/>
              <a:t>→ </a:t>
            </a:r>
            <a:r>
              <a:rPr lang="en-US" dirty="0"/>
              <a:t>increased renin secretion </a:t>
            </a:r>
            <a:r>
              <a:rPr lang="en-US" b="1" dirty="0"/>
              <a:t>→</a:t>
            </a:r>
            <a:r>
              <a:rPr lang="en-US" dirty="0"/>
              <a:t> subsequent activation of the angiotensin-aldosterone activity</a:t>
            </a:r>
            <a:r>
              <a:rPr lang="en-US" b="1" dirty="0"/>
              <a:t>→</a:t>
            </a:r>
            <a:r>
              <a:rPr lang="en-US" dirty="0"/>
              <a:t> increased sodium and water absorption </a:t>
            </a:r>
            <a:r>
              <a:rPr lang="en-US" b="1" dirty="0"/>
              <a:t>→</a:t>
            </a:r>
            <a:r>
              <a:rPr lang="en-US" dirty="0"/>
              <a:t> increased intravascular volume and maintenance of systemic hypertension.</a:t>
            </a:r>
            <a:endParaRPr lang="en-IN" dirty="0"/>
          </a:p>
        </p:txBody>
      </p:sp>
    </p:spTree>
    <p:extLst>
      <p:ext uri="{BB962C8B-B14F-4D97-AF65-F5344CB8AC3E}">
        <p14:creationId xmlns:p14="http://schemas.microsoft.com/office/powerpoint/2010/main" val="958672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90F30-603E-468B-012B-5680C487133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E31A6EB7-0492-1338-0517-0E3C60B3A695}"/>
              </a:ext>
            </a:extLst>
          </p:cNvPr>
          <p:cNvSpPr>
            <a:spLocks noGrp="1"/>
          </p:cNvSpPr>
          <p:nvPr>
            <p:ph idx="1"/>
          </p:nvPr>
        </p:nvSpPr>
        <p:spPr/>
        <p:txBody>
          <a:bodyPr/>
          <a:lstStyle/>
          <a:p>
            <a:r>
              <a:rPr lang="en-US" dirty="0"/>
              <a:t>various stimuli such as renal ischemia, hypoxia and oxidative stress activate the renal afferent sensory fibers through baroreceptors and chemoreceptors</a:t>
            </a:r>
          </a:p>
          <a:p>
            <a:r>
              <a:rPr lang="en-US" dirty="0"/>
              <a:t>This results in increased stimulation of the hypothalamus leading to increased sympathetic outflow to the kidneys, and other organs such as the heart and peripheral vasculature. </a:t>
            </a:r>
          </a:p>
          <a:p>
            <a:r>
              <a:rPr lang="en-US" dirty="0"/>
              <a:t>This sympathetic outflow results in increased systemic vascular resistance and hypertension.</a:t>
            </a:r>
            <a:endParaRPr lang="en-IN" dirty="0"/>
          </a:p>
        </p:txBody>
      </p:sp>
    </p:spTree>
    <p:extLst>
      <p:ext uri="{BB962C8B-B14F-4D97-AF65-F5344CB8AC3E}">
        <p14:creationId xmlns:p14="http://schemas.microsoft.com/office/powerpoint/2010/main" val="3984164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8819D-0BD3-3CD1-1AE6-6218F5383E52}"/>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B9C29FE4-5B0E-E0E2-B4BC-B903A5E9ADB4}"/>
              </a:ext>
            </a:extLst>
          </p:cNvPr>
          <p:cNvSpPr>
            <a:spLocks noGrp="1"/>
          </p:cNvSpPr>
          <p:nvPr>
            <p:ph idx="1"/>
          </p:nvPr>
        </p:nvSpPr>
        <p:spPr>
          <a:xfrm>
            <a:off x="838200" y="1825625"/>
            <a:ext cx="9061174" cy="4351338"/>
          </a:xfrm>
        </p:spPr>
        <p:txBody>
          <a:bodyPr>
            <a:normAutofit/>
          </a:bodyPr>
          <a:lstStyle/>
          <a:p>
            <a:pPr algn="l"/>
            <a:r>
              <a:rPr lang="en-US" sz="2000" b="0" i="0" u="none" strike="noStrike" baseline="0" dirty="0">
                <a:solidFill>
                  <a:srgbClr val="000000"/>
                </a:solidFill>
                <a:latin typeface="AdvP6F00"/>
              </a:rPr>
              <a:t>The increased renal sympathetic outflow can be quantified from the clinical method known as “</a:t>
            </a:r>
            <a:r>
              <a:rPr lang="en-US" sz="2000" b="1" i="0" u="none" strike="noStrike" baseline="0" dirty="0">
                <a:solidFill>
                  <a:srgbClr val="000000"/>
                </a:solidFill>
                <a:latin typeface="AdvP6F00"/>
              </a:rPr>
              <a:t>norepinephrine spillover</a:t>
            </a:r>
            <a:r>
              <a:rPr lang="en-US" sz="2000" b="0" i="0" u="none" strike="noStrike" baseline="0" dirty="0">
                <a:solidFill>
                  <a:srgbClr val="000000"/>
                </a:solidFill>
                <a:latin typeface="AdvP6F00"/>
              </a:rPr>
              <a:t>,” a technique that involves measuring organ specific outward flux of endogenous norepinephrine.</a:t>
            </a:r>
            <a:endParaRPr lang="en-US" sz="2000" b="0" i="0" u="none" strike="noStrike" baseline="0" dirty="0">
              <a:solidFill>
                <a:srgbClr val="0081AC"/>
              </a:solidFill>
              <a:latin typeface="AdvP6F00"/>
            </a:endParaRPr>
          </a:p>
          <a:p>
            <a:pPr algn="l"/>
            <a:r>
              <a:rPr lang="en-US" sz="2000" b="0" i="0" u="none" strike="noStrike" baseline="0" dirty="0">
                <a:latin typeface="AdvP6F00"/>
              </a:rPr>
              <a:t>Plasma concentration of norepinephrine and the rate of release of norepinephrine into plasma have been shown to be higher in hypertensive patients than in normal individuals.</a:t>
            </a:r>
            <a:endParaRPr lang="en-US" sz="2000" dirty="0">
              <a:latin typeface="AdvP6F00"/>
            </a:endParaRPr>
          </a:p>
          <a:p>
            <a:pPr algn="l"/>
            <a:r>
              <a:rPr lang="en-US" sz="2000" b="0" i="0" u="none" strike="noStrike" baseline="0" dirty="0">
                <a:latin typeface="AdvP6F00"/>
              </a:rPr>
              <a:t> By decreasing sympathetic activity at the level of the renal sympathetic nerves, as with ablation in renal denervation procedures,</a:t>
            </a:r>
          </a:p>
          <a:p>
            <a:pPr algn="l"/>
            <a:r>
              <a:rPr lang="en-US" sz="2000" b="0" i="0" u="none" strike="noStrike" baseline="0" dirty="0">
                <a:latin typeface="AdvP6F00"/>
              </a:rPr>
              <a:t> Schlaich et al demonstrated a marked reduction in renal norepinephrine spillover from both kidneys (48% from the left kidney and 75% from the right kidney), marked reduction in renin activity, and a progressive and sustained reduction in systemic blood pressure from 161/107 mm Hg at baseline to 127/81 mm Hg at 12 months. In addition, </a:t>
            </a:r>
            <a:r>
              <a:rPr lang="en-US" sz="2000" b="1" i="0" u="none" strike="noStrike" baseline="0" dirty="0">
                <a:latin typeface="AdvP6F00"/>
              </a:rPr>
              <a:t>the whole-body norepinephrine spillover was reduced by 42%.</a:t>
            </a:r>
            <a:endParaRPr lang="en-IN" sz="2000" b="1" dirty="0"/>
          </a:p>
        </p:txBody>
      </p:sp>
    </p:spTree>
    <p:extLst>
      <p:ext uri="{BB962C8B-B14F-4D97-AF65-F5344CB8AC3E}">
        <p14:creationId xmlns:p14="http://schemas.microsoft.com/office/powerpoint/2010/main" val="698138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TotalTime>
  <Words>4266</Words>
  <Application>Microsoft Office PowerPoint</Application>
  <PresentationFormat>Widescreen</PresentationFormat>
  <Paragraphs>163</Paragraphs>
  <Slides>50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AdvOT1415ea69.B</vt:lpstr>
      <vt:lpstr>AdvP4C9542</vt:lpstr>
      <vt:lpstr>AdvP6F00</vt:lpstr>
      <vt:lpstr>Arial</vt:lpstr>
      <vt:lpstr>Calibri</vt:lpstr>
      <vt:lpstr>Calibri Light</vt:lpstr>
      <vt:lpstr>Office Theme</vt:lpstr>
      <vt:lpstr>RENAL DENERVATION</vt:lpstr>
      <vt:lpstr>PowerPoint Presentation</vt:lpstr>
      <vt:lpstr>PowerPoint Presentation</vt:lpstr>
      <vt:lpstr>PowerPoint Presentation</vt:lpstr>
      <vt:lpstr>Renal Artery Sympathetic Nerve Distribution</vt:lpstr>
      <vt:lpstr>PowerPoint Presentation</vt:lpstr>
      <vt:lpstr>PowerPoint Presentation</vt:lpstr>
      <vt:lpstr>PowerPoint Presentation</vt:lpstr>
      <vt:lpstr>PowerPoint Presentation</vt:lpstr>
      <vt:lpstr>Renal Sympathetic Denervation  Historical Perspective</vt:lpstr>
      <vt:lpstr>PowerPoint Presentation</vt:lpstr>
      <vt:lpstr>Catheter-Based Approach to Renal Sympathetic Denervation</vt:lpstr>
      <vt:lpstr>PowerPoint Presentation</vt:lpstr>
      <vt:lpstr>PowerPoint Presentation</vt:lpstr>
      <vt:lpstr>PowerPoint Presentation</vt:lpstr>
      <vt:lpstr>SYMPLICITY HTN-1 TRIAL</vt:lpstr>
      <vt:lpstr>PowerPoint Presentation</vt:lpstr>
      <vt:lpstr>SYMPLICITY HTN-2 trial</vt:lpstr>
      <vt:lpstr>PowerPoint Presentation</vt:lpstr>
      <vt:lpstr>PowerPoint Presentation</vt:lpstr>
      <vt:lpstr>PowerPoint Presentation</vt:lpstr>
      <vt:lpstr>LIMITATIONS</vt:lpstr>
      <vt:lpstr>PowerPoint Presentation</vt:lpstr>
      <vt:lpstr>PowerPoint Presentation</vt:lpstr>
      <vt:lpstr>SPYRAL HTN Global Clinical Trial Program</vt:lpstr>
      <vt:lpstr>PowerPoint Presentation</vt:lpstr>
      <vt:lpstr>PowerPoint Presentation</vt:lpstr>
      <vt:lpstr>EnligHTN 1 trial</vt:lpstr>
      <vt:lpstr>REDUCE-HTN trial</vt:lpstr>
      <vt:lpstr>Rapid Renal Sympathetic Denervation for Resistant Hypertension Using the OneShot Ablation System Study (RAPID)</vt:lpstr>
      <vt:lpstr>Ultrasound-Based Renal Denervation Therapy</vt:lpstr>
      <vt:lpstr>PowerPoint Presentation</vt:lpstr>
      <vt:lpstr>PowerPoint Presentation</vt:lpstr>
      <vt:lpstr>PowerPoint Presentation</vt:lpstr>
      <vt:lpstr>PowerPoint Presentation</vt:lpstr>
      <vt:lpstr>PowerPoint Presentation</vt:lpstr>
      <vt:lpstr>Pharmacological Ablation Technology</vt:lpstr>
      <vt:lpstr>PowerPoint Presentation</vt:lpstr>
      <vt:lpstr>Safety of Renal Sympathetic Denervation</vt:lpstr>
      <vt:lpstr>PowerPoint Presentation</vt:lpstr>
      <vt:lpstr>Impact of Renal Denervation on Other Comorbidities</vt:lpstr>
      <vt:lpstr>PowerPoint Presentation</vt:lpstr>
      <vt:lpstr>PowerPoint Presentation</vt:lpstr>
      <vt:lpstr>CONCLUSION</vt:lpstr>
      <vt:lpstr>MCQS</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RENAL DENERVATION</dc:title>
  <dc:creator>Narendran S</dc:creator>
  <cp:lastModifiedBy>ADMIN</cp:lastModifiedBy>
  <cp:revision>19</cp:revision>
  <dcterms:created xsi:type="dcterms:W3CDTF">2023-09-10T14:56:18Z</dcterms:created>
  <dcterms:modified xsi:type="dcterms:W3CDTF">2024-01-12T03:46:01Z</dcterms:modified>
</cp:coreProperties>
</file>