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5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84" r:id="rId22"/>
    <p:sldId id="286" r:id="rId23"/>
    <p:sldId id="276" r:id="rId24"/>
    <p:sldId id="277" r:id="rId25"/>
    <p:sldId id="278" r:id="rId26"/>
    <p:sldId id="279" r:id="rId27"/>
    <p:sldId id="280" r:id="rId28"/>
    <p:sldId id="282" r:id="rId29"/>
    <p:sldId id="283" r:id="rId30"/>
    <p:sldId id="287" r:id="rId31"/>
    <p:sldId id="288" r:id="rId32"/>
    <p:sldId id="289" r:id="rId33"/>
    <p:sldId id="292" r:id="rId34"/>
    <p:sldId id="293" r:id="rId35"/>
    <p:sldId id="290" r:id="rId36"/>
    <p:sldId id="295" r:id="rId37"/>
    <p:sldId id="296" r:id="rId38"/>
    <p:sldId id="297" r:id="rId39"/>
    <p:sldId id="299" r:id="rId40"/>
    <p:sldId id="300" r:id="rId41"/>
    <p:sldId id="307" r:id="rId42"/>
    <p:sldId id="302" r:id="rId43"/>
    <p:sldId id="308" r:id="rId44"/>
    <p:sldId id="309" r:id="rId45"/>
    <p:sldId id="305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2" r:id="rId57"/>
    <p:sldId id="320" r:id="rId58"/>
    <p:sldId id="321" r:id="rId59"/>
    <p:sldId id="323" r:id="rId60"/>
    <p:sldId id="324" r:id="rId61"/>
    <p:sldId id="325" r:id="rId62"/>
    <p:sldId id="326" r:id="rId63"/>
    <p:sldId id="327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21:40:05.562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39 266 6959,'-11'0'-221,"1"0"0,5-2 668,-1-5-160,0 5-110,6-14-1,0 13 31,0-13-133,0 13 29,0-13 1,0 11 11,0-7 1,0 5-24,0-5 0,0-1 54,0-6 0,2 0-17,4 0 1,-2 7-17,9-1 1,-2 7-1,3-5-26,-1 3 1,-2-1-1,3 5-18,-1-2 0,0-1-56,6 7 47,0 0 1,-7-6-62,1 0 45,-1-1 1,1 7-11,0 0-41,-1 0 1,1 2-27,0 5 1,-1 3 31,7 9 1,-2 0-1,-2 0 2,-2 0 0,-9-6 1,4-1-1,-1 3 5,-1 2 0,6-4 1,-5-1 13,-3 3 1,4 2 0,-1 2-25,-3 0 0,-2 0 0,-2 0 1,0 0 1,0 0-1,0 0 0,0 0 0,0 0 120,0 0-104,0 0 0,-2-7 0,-2 1 13,-3 2 1,1 2-1,4-1-17,-4-3 0,4 4 0,-7-7-11,1 1 1,4 6-6,-9-5 0,2-1 0,-3 2 0,1 1 1,7-3-1,-7-1 3,-2-1 0,5 4 3,-3-7 1,0 9 0,1-13 0,1 6 0,3 1-4,1-7 1,-1 12 0,-3-5-28,1 1 24,2-5 1,1 5-1,-1-6 3,-3 3 0,7 1 0,-4-4 1,1 5 7,1 1 1,-2-5 0,3 3 16,-1 0 1,-2 1 0,3 6-8,-1-3 0,0-5 0,6 5 10,0 3 0,0-5-26,0 3 0,0 0-17,0 6 23,-9-9 1,7 1 40,-4-5-42,4-4 1,2 9 147,0-5-125,0-4 96,0 7 57,0-9 834,0 0-946,0 8 1,8-6 29,5 4 1,4-3-1,2-3-37,0 0 1,0 0 0,0 0 60,-1 0-94,1 0 0,0 0 0,0 0 0,0 0 3,0 0 0,0 0 0,0 0 0,0 0 32,0 0 1,0 0 0,0 0 87,0 0 1,-6 0-2,-1 0-127,1 0-81,-2 0-245,-3 0 212,-8 0-1492,0 0 1,8 0-1,3 0 1</inkml:trace>
  <inkml:trace contextRef="#ctx0" brushRef="#br0" timeOffset="440">759 949 7865,'-19'0'1868,"9"0"-565,-7 0-504,15 0-924,-6 0 156,8 0-985,0 0 1,8 0 0,3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21:40:20.338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358 20 7806,'-12'0'-860,"-1"0"1332,1 0-43,1 0-298,3 0 0,5 0 245,-3 0-74,4 0-253,-6 0 225,8 0 615,0 0-739,8 0 0,-4 0-47,9 0 1,-7 0-1,7 0-11,2 0 0,-5 0 0,3 0 1,2 0 2,1 0 1,3 0 0,2 2-18,5 4-36,-5-4 1,15 7 0,-7-9 0,3 0 23,-1 0 0,-5 0 0,5-2-92,3-5 40,-7 5 0,3-6 1,-7 6-1,2-3-1,-1-1 1,-10 0 0,-1 6-39,2 0 0,-5 0-61,3 0 28,-1 0 1,-1 2 0,-3 2-192,1 2 219,-7 1 0,6-5 0,-10 2 116,-4 2-102,4 1 1,-13-5-1,7 2 55,-3 2-51,7 1 1,-11-5 0,7 2-50,-3 2 23,7 1 1,-13-1-1,7 2-1,-1 3 1,-4-5 0,7 5 0,-1-1-21,1 1 0,-7-5 0,3 7 43,-5 2 0,4-1 0,1 1 0,-3-4 20,-2-3 1,4 7-1,1-5 1,-1 3-33,2 0 0,-3-7 0,5 4 0,1 1 10,-1-1 0,-3-3 0,3 3-1,-1-1 1,-1-1 139,-1-1-106,3-5 57,1 6 1,4-2-48,-9 1-29,9-1 0,-7-6 23,5 0 0,2 2 196,-9 4-100,0-3 1,1 11-6,-1-7-88,9-1 131,-5-6 21,9 0 26,0 0-113,9 0 31,1 0-83,1 0 1,-1 0-29,-3 0 1,-3 0-14,9 0 0,-1 0 1,7 0 17,0 0 1,-6 6 0,-1 1 47,3-3-51,2-2 0,2 0-16,0 4 14,0-4 1,-6 7 0,-1-9-19,3 0 11,-7 8 1,9-6 0,-6 7 0,1-3-4,1 1 0,0 1 0,6-4-10,0 2 1,-7 7 0,1-4-9,2 1 1,-7-4-1,1 7 9,-1 2 1,-6-5 0,4 3 8,-3 2 1,3-5-36,0 3 33,1 0 0,-7-1 0,0 1-4,0 2 1,0 1 25,0 3-22,0 0 0,-7-6 68,1 0-63,-9-1 1,13 1-1,-6-2 1,1-1 3,1 1 0,-9-5-5,3 7 1,-5-3 0,-2 3-15,0-7 0,6 2 0,0-1 1,-1-3-6,-3-2 0,-2-2 1,0 0-1,0 0 15,0 0 0,-6 0 0,-1 0-35,3 0 34,2 0 0,0 0 0,-2 0-109,-2 0 106,-1 0 0,1-2 1,0-2-239,2-3 156,-7 1 0,9 0 0,-6-3-1,-1-1 1,5 6 0,-6-3 0,1 3-1,5 0 25,2-2 1,-4-1 0,-1 7 58,3 0 0,4-2 1,4-2-12,3-2-156,8-1 1,-3 5 0,14-2-145,5-2 0,-1-3 0,1 5 0,3-2-176,2 1 0,4-3 1,2 0 494,3-3 0,7-2 0,-3-6 0</inkml:trace>
  <inkml:trace contextRef="#ctx0" brushRef="#br0" timeOffset="1105">1117 835 6730,'9'-10'1476,"-7"1"-1236,6 9-233,-8 0 4,0 0-13,-8 0 95,6 0-80,-7 0 0,3 2-81,-1 5 54,1-5 1,8 8 16,5-3 0,-3-5 1,8 4-66,3-4 1,-4-2 57,1 0 0,-7-2 237,1-4-227,-4 4 0,0-7 100,4 9-81,-3-8 0,5 4 23,-8-9-39,0 0 0,-2-4 21,-4 5 0,1 3-29,-7 9 1,5 0 0,-3 2 11,1 5 1,1-5-1,4 6-45,-3 1 0,1-5-7,6 9 0,0-7-5,0 7 38,0-9 0,0 6 93,0-3-92,0-5 0,9 6 21,3-8-33,-3 0 0,7 0-6,-3 0 0,-2 0 115,1 0-38,-7-8 1,3-3 0,-8-8-8,0 0 0,0 7 0,-2 1 16,-4 3 1,1 1-95,-7 7 1,5 0-17,-5 0 0,5 0-132,-5 0 167,8 9 1,-5-5-298,9 9 57,0-9 0,0 6-228,0-3 480,9-5 0,1 6 0,9-8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21:40:36.931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493 39 6495,'11'-9'1286,"-3"7"-914,-8-15-68,9 15-80,-7-6 48,6 8-40,-8 0-73,0 0-130,-8 8 1,4 1 0,-7 5 0,0-3-2,1-3 0,4 7 1,-7-2-1,-2 4-41,-2 2 1,1 0 0,-1 2-1,0 2 5,-4 2 1,-2 0-1,4-4-155,0 5 99,0-5 1,0 6 0,0-8 0,0 0-46,0 0 1,0 6 0,0 1 0,0-3-31,0-2 0,0-2 0,0-2 0,2-3 61,4-1 1,-1-7-1,5 5 119,-1-3 0,3 5 259,-5-7 93,8 1-296,-5-7 47,9 0-220,0 0 93,9 0 1,-5 0 218,8 0-224,1 0 1,0 0 0,-1 0 215,3 0-130,2 0 1,-4 0-1,-1 0 1,3 0-6,2 0 1,8 0 0,0 0 0,1 0-30,1 0 1,3 0-1,5 0 1,-1 0-17,-2 0 1,-1 0-1,7 0 1,0 0-18,0 0 0,-6 0 0,-3 0 1,1 2 31,-1 4 1,-5-4 0,1 5 0,-4-5 70,-2-2 1,0 0 0,0 0-27,0 0 0,-7 2-207,1 4 224,-9-4-165,13 7-15,-15-9-35,7 0-169,-9 0-4442,0 0 4701,-9 0 0,-1-9 0,-9-1 0</inkml:trace>
  <inkml:trace contextRef="#ctx0" brushRef="#br0" timeOffset="688">531 77 6480,'-10'0'80,"1"0"464,9 0-15,-8 0-156,6 0-109,-7 0 213,9 0-5,0 0-150,9 0-193,-7 0 0,8 0-61,-3 0-64,-5 0 70,6 8 1,-1-4 5,-1 9-23,0 0 1,-6 6-14,0-1-13,0 1 1,0 3 0,0 1-27,0 2 5,0 0 0,0 3 0,0 3-13,0 5 1,0 2 0,0 0 0,0 2-1,0 2 20,0 2 0,0 1 0,0-7 1,0 0 33,0-1 0,0-1 0,0-2 0,0-2-29,0 1 0,0-5 0,0-3 0,0-4-81,0-2 0,0 0 0,0 0-141,0 0 1,0 0-177,0 0 232,0-9-400,0-1 105,0-9-259,0 0 1,0 0-1</inkml:trace>
  <inkml:trace contextRef="#ctx0" brushRef="#br0" timeOffset="1584">835 1063 8223,'8'10'18,"-6"-1"0,7-7 95,-9 4-61,8-4 0,-4 7-9,9-9 0,-9-2 4,2-5 0,-3 3 51,-3-8 1,0 5 159,0-5-39,0-1-217,0 2 1,-3 3-79,-3 8 1,2 0 21,-9 0 0,3 8-33,-3 5 74,5-5 0,8 3 0,0-5 1,0-1 32,0 7 40,0-8 1,2 5-28,4-9 0,-2 0-7,9 0 1,-3-2 67,3-5 0,-4 3-56,-9-8-15,0 7 1,0-5-70,0 3 33,0 5-177,0-6 1,-3 8 161,-3 0 1,2 0 27,-9 0 0,1 8 0,-7 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22:12:43.787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114 2424 7989,'-19'0'0,"0"0"0,0 0 0,0 0-121,0 0 0,8-8 0,5-5 1,4-6-1,2-6 0,0-7 0,2-6 1,4-6-1,5-6 0,2-7 177,-1-7 0,3-3 0,8-9-59,3 0 0,-1-2 1,-6-4-1,0-6 24,0-5 1,0-4 0,-10 48 0,1-1 0,-1-1 0,1-1-13,0-1 1,-1 0 0,-3 0-1,-2-1 1,0-2 0,-2 0 0,0 1-1,-1 1-5,-1-1 1,0 2 0,0-46 0,0 0-888,0 8 965,0 15 0,0 7 1,0 10-1,-3 8 103,-3 9 0,4 8 0,-6 16-149,-1-1 1,-1 8 0,-7 7-42,4 8 0,5 13 0,8 10 1,0 5 20,0 8 0,0 13 0,0 14 0,2 7-7,4 10 0,-2 7 1,9 8-1,-7-47 1,1 1-32,-2 3 0,0 2 0,3 5 0,1 0 0,-3 1 1,1 1-1,1 2 0,1 1-29,0 1 0,0 1 0,1 3 0,-1 1 0,0-1 0,-1 0 0,0 1 0,-1 1 132,0 2 0,-1-2 1,0-3-1,0-1 1,3-1-1,1 0-220,0-2 1,-1-2 158,1-7 1,-1-2-1,1 2 1,-1-2-1,10 38 1,0-11 23,0-10 0,0-11 0,0-12 0,0-9-97,0-8 1,-6-9 0,-1-12-85,3-7 1,0-14 0,-3-13 0,-3-15 71,-1-13 1,-6-20-1,5-13 1,-5-13 37,-2 41 1,0-2 0,0-6 0,0-2 0,-1-2 0,0-1 0,-2-4 0,-1-1 3,-1-3 1,-2 0 0,-4-8-1,-1-1 1,-2-1 0,0 0-1,0-2 1,-1 1-7,-2-1 1,0 1 0,-1 2 0,0 0-1,0 2 1,0 1 0,2 5 0,1 1 50,2 3 0,0 2 0,0 10 0,-1 2 0,1 6 0,1 1 0,-9-35-40,6 16 1,-2 13 0,4 13 1639,-3 12-1528,5 18 0,-6 5 0,7 13 1,-3 9-56,0 12 1,3 20 0,-3 14 0,5 14-50,-1 14 0,8-34 1,0 3-1,-2 4 0,0 1 1,2 3-1,2 2 12,2 3 1,0 1 0,-1 1-1,0 2 1,4 3 0,1 1 0,0 2-1,1 0-116,0 4 0,1-1 0,-3-5 1,0 0-1,0-1 0,1-1 1,0-1-1,1-2 104,0-4 0,1 1 0,-1 2 0,0-1 0,0-8 0,-1-2 0,-1-3 0,1-2 11,0-4 1,1-1 0,2 36 0,1-22 0,-1-16 353,1-12 0,-7-13-365,2-17 10,5-16 0,-9-28 0,4-17 7,-4-12-22,-2-11 1,0 27 0,0-1 0,-1-4 0,0 0 0,-1-5 0,0 0-85,-1-5 1,0-1-1,-4-9 1,-1-2-1,1-1 1,-1 0-1,-2-3 1,-1 0 89,-1 0 1,-1-1 0,-3-4 0,0-1 0,3 4 0,1 0 0,0 1-1,1 1 40,-1 4 0,3 2 0,3 10 1,1 2-1,1 8 0,2 2 0,0-38 71,2 11 0,0 20 0,0 23 81,0 11 1,0 19 0,0 16-1,0 22-174,0 16 0,0 19 0,0 15 0,0 17-20,-1-42 1,2 2 0,1 6-1,2 0 1,-1 1 0,0 1-1,0 3 1,1 1-4,0 3 0,0 1 0,-2 1 1,0 0-1,3-1 0,1-1 1,-2-2-1,0-1 19,-1-1 0,-2-1 0,1-5 0,-1-2 0,-1-3 0,0-2 0,0 42 42,0-13 0,0-18 0,0-16 1,2-16-24,4-11 0,-4-17 0,7-12-6,-1-17 1,-6-19-1,4-13 1,-1-12-48,1-16 0,-4-16 0,1 46 0,0-1 0,-1-4 0,-2-2-34,1-6 1,-2-1-1,1-1 1,0-1-1,0-9 1,0-2-1,0 3 1,0 0-24,0 1 1,0 0 0,0 1 0,0 1 0,0 2 0,0 1 0,0 4 0,0 3 117,0 5 0,0 2 0,0-32 0,0 24 684,0 17-649,0 12 1,7 30 0,-1 14-1,-2 24-11,-2 20 1,-2 24-1,0 19 1,0-42-1,0 1-29,1 5 1,-2 0 0,1-1 0,-2 0-1,1 2 1,-2 0 0,-1-1 0,0 0-47,-1 2 1,-1-1 0,1-5-1,0-1 1,-3 2 0,1 0-1,1-3 1,1-1-30,-3 47 0,-5-8 1,7-7-1,2-8 100,2-15 1,2-19-85,0-16 0,0-26 0,2-19 0,4-23-39,7-17 1,4-11-1,1-14-60,1-11 68,0 0 0,-7 43 0,2 1 0,13-40-62,3 9 164,-7 0 1,11 25-1,-9 0 1,-4 11-254,-6 6 0,-1 10 0,-7 5 0,-3 4-84,-2 2 298,-2 8 0,8-14 0,3 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22:13:03.223"/>
    </inkml:context>
    <inkml:brush xml:id="br0">
      <inkml:brushProperty name="width" value="0.6" units="cm"/>
      <inkml:brushProperty name="height" value="0.6" units="cm"/>
      <inkml:brushProperty name="color" value="#FFFFFF"/>
    </inkml:brush>
  </inkml:definitions>
  <inkml:trace contextRef="#ctx0" brushRef="#br0">911 3240 6534,'-38'0'-753,"8"0"939,3 0-190,8 0 161,-8 8-149,5 11 1,-5 4 105,8 9-82,9-9 1,-7 6 45,4-3-25,5-5-63,-9 6 0,6-29 29,-8-17 0,9-2 0,3-17 0,5 0 89,2-4 1,2-6-1,3-9 1,1-2-28,-2-5 0,0-1 1,1-7 73,1 3-118,9-1 1,-11 1 0,6 1 0,1 3 16,-1 4 1,-3 4 0,5 4 0,1 5-88,-2 1 1,-3 3 104,-8 6-51,0 9 1,-15 10 0,-6 21-39,-6 17 1,2 19-1,-5-2 1,1 10 11,-1 9 0,1-3 0,-5 14 0,2-1 19,-2 5 1,-1 3 0,-1 1 0,2-2 0,5-5 0,-1 1 0,3-3-1,-1 0 1,7-3 239,6-3 0,1-11-187,7-4 0,-5-4-171,5-2 196,1-17-240,15-4 73,18-17 0,-8-8 0,10-7 0,-3-8 16,-5-9 1,2-6-1,0-4 1,2-6 4,-1-7 0,5 0 0,1-15 0,1-3 26,1-7 1,-7 0 0,7-9-1,-1 1 38,-1 1 0,4-3 0,-7 7 0,0 5 49,1 7 1,-3 1-1,-6 13 36,0 9-87,-8 14 5,-3 7 1,-4 14-1,-4 13 102,-8 19-122,-7 13 1,-4 14 0,-2 9 0,-2 10-10,-3 11 0,-7 6 0,3 0 1,-1 7 0,-1 4 0,3 1 0,-5-1 0,4 0 4,3 2 1,2-13 0,6 4-1,0-10 113,0-6 0,6-18 0,3-1 87,1-9-224,3-12 1,27-37-1,4-24 1,0-18-18,-1-8 1,1-10-1,2-9 1,3-10 27,4-7 0,-19 42 0,-1-1 1,2-1-1,0 0 0,0-1 1,-1-1 12,0-2 0,0 0 1,2 2-1,-1 0 1,-2-4-1,-2-2 0,-1 3 1,-1 0 9,-2 1 1,-1 0 0,0 4 0,0 1-1,2-47 1,-1 8 28,1 9 1,-3 15-1,-6 10 126,0 11 0,-2 24-80,-4 29 1,-3 20 0,-6 49 0,5 8-66,1 7 1,2-37-1,0 2 1,1 0 0,1 1-1,-1 3 1,-1 0-36,1 5 1,0-1 0,1-1 0,-1 0 0,-1 6 0,0-1 10,0-3 0,1-1 1,4 0-1,0-2 0,-2-4 1,-1-2-1,2-3 0,0 0 1,-3 44 57,1-9 1,3-18 0,2-16-47,0-5 151,0-13-162,0-34 0,9-23 1,1-34-1,1-10-13,-5-11 1,5-21 0,-6 47 0,0-1 0,1-5-1,-1-2-9,-2-5 0,0-1 0,-2 1 0,0-2 0,-1-7 0,0-2 0,0 0 1,0-1-129,0-3 0,0 0 0,-1 2 0,0 0 0,-2-4 0,0-2 150,-3-2 0,-1-1 0,-2-1 1,-1-1-1,-1 3 0,-1 0 0,-1 2 1,1 2-1,0 3 0,0 2 29,2 3 1,-1 3 0,2 6 0,-1 1 0,2 6 0,0 1 173,-5-42-80,-4 10 0,13 28 21,-9 9-56,9 24 1,-9 16 0,5 29-75,-5 19 1,-6 21 0,11 12-79,-3 10 79,-1 5 0,6-34 0,1 1 0,1 4 0,0 0 1,0 5-1,1 0-78,1 3 0,-2 1 0,-2 1 1,-1 1-1,4-1 0,0 1 1,0 0-1,0 1 74,-2 0 0,1-1 0,2-3 1,0 0-1,-3 3 0,0-1 1,0-5-1,1-1 24,2-7 1,0-1 0,-6 44-1,1-11 1,1-12 463,-3-15 1,7-17-554,-4-10 0,4-30 0,4-15 0,4-27-22,7-19 1,-2-12 0,1-18-34,-5 39 0,1-1 47,0-7 0,1-2 1,-1-2-1,1 0 1,-2-4-1,0 1 104,0 2 0,-1 0-176,0-7 0,1 0 1,-2 3-1,0 0 0,-1-9 1,-1 0 139,-2 0 1,0 0 2,-1 4 0,0 1 0,-1 2 0,0 1 0,-1 4 0,-1 1 0,0 2 0,0 0 26,1 5 1,0 3 0,0-32 0,2 18 227,0 12 1,-2 32-1,-3 31-209,-1 32 1,-9 26-1,3 22 1,3-38-1,1 1-23,-2 3 0,1 2 0,-1 5 1,1 0-1,-1 1 0,1 0 1,-1 3-1,-1-1-32,-2 2 1,0 1 0,3-3 0,-1 0 0,-2 5 0,-1-1 0,1-2 0,1-1-43,-1-1 1,0-2-1,1-5 1,-1-2-1,3 0 1,1 0 134,0-5 0,-1-1 118,-9 41 1,2-24 0,5-9-118,5-11-57,5-23 1,2-10-1,2-28 121,5-17 0,3-24 0,9-27 0,-8 34 0,-1-3-232,3-5 1,0-2 0,0-3 0,1-2 0,3-5 0,0-1 0,-2-3 0,-1-2 53,0-3 1,0 0 0,2 2 0,-1 1 0,-2-2 0,-3 0 0,0 3 0,-1 0-28,0 0 1,-3 1 0,-3 4-1,-2 1 1,3 1 0,1 1 0,-2 4-1,0 2 90,0 7 0,0 2 0,4-35 0,-7 23 195,0 12 0,-4 30-154,-9 34 1,0 18 0,-12 58 0,14-39 0,1 1-25,0 5 0,1 2 0,-1 1 0,1 0 0,0 3 0,1 0-62,2-1 1,-1 0-75,-1 8 1,0-1 0,2-7 0,1-1 0,-3 4 0,-1 0 97,3-4 0,0-2 8,-3-2 0,1-2 1,3 32-1,-5-6 1,2-10-33,3-13 1,7-19 39,11-19 1,8-28-1,15-22 1,-2-18-56,-3-12 1,1-13 0,6-10 0,0-3 7,0-3 0,0-1 0,0 1 0,-1 3 7,1 3 1,0 10 0,0 13 2,0 8 0,6 11-147,1 17 147,-9 8 1,-9 28-1,-8 10 68,0 14-67,-9 12 0,-1 18 1,-9 5 96,0 3-88,0 12 0,-2 1 1,-5 9-1,-5 0 24,-5 0 0,-2-7 1,-2 1-1,-2-1 63,-3-1 0,3-5 0,8-13 0,3-8 781,-3-8-928,7-6 1,1-33 0,14-22 0,5-34 64,5-28 1,2-16 0,-9 36-1,-1-1 1,1-3 0,1 0-40,2-1 0,-1-2 1,-1-6-1,0-2 1,2-1-1,1-1-454,0 0 0,-1-1 328,-2 1 0,-1-1 0,4 4 0,0 0 0,-4 3 0,1 2 158,1 4 0,1 2 117,8-29 0,7 4-8,-9 21-66,-9 4 1,5 37 0,-9 18 5,-2 25 0,-8 32 0,-4 21 0,-5 11-37,3-40 1,-1 1 0,1 3-1,-1 2 1,-4 2 0,-2 2-1,1 1 1,1 0-21,0 0 1,0 1 0,-3 4 0,0 0 0,3-2 0,-1-1 0,-1-1 0,0 0 30,1 0 0,0-1 1,-1-3-1,1 0 1,2-5-1,0-1 1,1-3-1,-1-1 93,-13 42 1,3-9 0,12-14-103,5-12 1,7-28-112,7-28 0,5-28 0,14-31 0,5-16 0,-13 28 0,0-1 16,1-7 0,0-2 1,3-4-1,0-2 1,1-5-1,-1-1 17,-1 0 1,0-1 191,3-8 1,0 0 0,-4 3 0,0 0 0,2-5 0,0 0 0,-1 5 0,-1 0-71,-2 3 0,1 1 0,0 6 0,0 1 0,-1 8 0,0 3 0,14-38 53,-7 20 1,-2 20 35,3 13 1,-14 53-1,1 38 1,-9 31-101,-3-33 0,-2 3 0,-3 9 0,-2 3 0,-2 4 0,-1 3 1,-3 5-1,-2 2-46,0 5 0,-1 1 1,0 5-1,0 1 1,-1 0-1,-1-1 1,1 3-1,0 0-159,-1 1 0,0 0 0,0 3 0,-1 0 0,-1-1 0,2 0-83,1-4 1,0 1 249,-2 2 1,0-2 0,4-11 0,1-2-1,-3 1 1,0-2 146,3-4 0,1-2-100,1-6 0,1-3 1,0-8-1,1-2 1,-8 35 26,4-18-123,5-24 0,10-29 0,4-29-18,7-35 0,10-33 0,-9 24 0,0-3 0,0-5 0,1-3 12,2-6 0,0-3 0,1-4 0,0-2 0,1-5 0,0-1 1,-1 1-1,-1-1-64,-1 2 0,0-2 0,1-8 0,0-2 0,-4-1 0,-1 0 0,0 0 0,-1 0 115,0-1 1,-1 0-1,1 3 1,-1 1-1,1 4 1,2 3-1,0 5 1,1 1 66,1 5 0,-1 3 0,-2 9 0,0 3 0,1 9 0,1 1 1,11-35 90,1 16 231,-1 18-252,2 22 1,-8 45 0,0 35 137,-10 24-272,-7 17 0,-3-31 1,0 2-1,-1 2 1,-1 1-1,0 2 0,-2 2 42,0 4 1,-1 0 0,0 5-1,-2 2 1,-3 2 0,-1 0 0,-2 2-1,0 1-80,-1 0 0,1 1 0,1-2 0,0 0 0,-2 1 1,-1-1-1,0-2 0,0 0 3,2-1 1,-1-2-1,-3-1 1,0-2-1,3-10 1,0-3-1,1-4 1,-1-2 81,-10 37 0,12-18-66,7-25 1,6-36 0,6-36 0,9-41-28,8-32 1,-8 36 0,1-2-1,5-11 1,1-2-49,0-2 1,0-1 59,0-2 0,0 0 1,1-9-1,0-1 0,2-3 1,-1-2-42,0-1 1,0-1 55,4-1 1,-1 0 0,-6 5-1,-2 1 1,4 1 0,1 1 32,-1 1 0,0 1-13,-4 4 0,2 2 0,6 4 0,1 2 1,-4 7-1,0 3 0,0 7 0,-1 3 120,15-37 0,-3 17-64,-9 24 1,-3 41-1,-11 37 1,-7 37-35,-10 32 0,-2-39 1,-4 2-1,-4 11 1,-2 1-1,-1 4 1,-2 0-33,-2 0 0,0 2 1,-1 9-1,-1 3 0,-2 1 1,0 1-1,0 3 0,1 0-36,-1 1 0,-1 0 0,-2-5 0,-3-1 0,1 0 0,-1-1 0,1-1 0,1-1 100,0-1 0,1-1 1,3-5-1,1-2 0,2-10 1,0-1-1,2-6 0,0-2 61,2-7 0,2-3 0,-8 29-76,-1-21 1,14-30 0,8-31-1,8-34-255,8-34 180,0 24 1,2-5 0,1-16-1,1-5 1,5-7 0,1-3-460,-1-4 0,2-3 415,-6 27 1,1-1 0,-1-2 0,1-3-1,0-2 1,1-1 0,2-2 0,1-1 0,1 0-1,-1-1 1,0 1 0,1-1 40,1 0 0,0 1 0,0-1 1,-2 2-1,-1 0 0,1 0 0,0 1 1,-1 0-1,1 1 0,0 1 0,-1 1 1,2 1-47,-1 1 1,1 0 0,1 2 0,12-24 0,0 3 0,-1 8 0,-1 2 0,-3 8-1,-1 3 129,-3 8 0,-1 2 1,21-31-1,-10 37 198,1 17 1,-17 49 0,-10 32 0,-15 35-201,-4-29 0,-3 3 0,-2 9 1,-2 3-1,-4 7 0,-2 2 0,0 3 1,0 2-60,0 2 1,-2 1 0,-3 7-1,-1 1 1,2 1 0,0 0-1,6-30 1,0 1 0,0 0-53,-2 3 0,0 0 1,0 0-1,-9 25 0,1-1 1,7-23-1,0 1 0,0 0 1,1-2-1,0-1 1,0 0 99,0 0 1,0-1 0,0-1 0,-10 29 0,1-2-1,4-8 1,1-2 104,2-3 0,2-4-65,4-12 0,2-4 0,1-2 0,1-4-36,-6 23 207,8-17 1,9-34 0,19-31 0,17-36-135,10-36 1,-19 25 0,1-4 0,2-9 0,1-3 0,-1-4 0,0-1-162,1-3 0,-1-2 0,5-12 0,0-1 0,-10 29 1,0 0-1,0-1 0,1-2 0,0-1 0,0 0-12,-1-1 1,1 1 0,-2-1 0,1 0 0,0-1 0,-1 0 0,-1 2 0,-1 0-1,0 1 1,1-1 0,0 0 0,0 0 27,-1 2 0,1-1 0,-1 1 1,13-25-1,0 1 0,-2 7 1,1 2-1,-2 9 0,-1 3 81,-3 7 0,1 4 1,-4 8-1,0 3 1,15-28 29,0 15 1,-11 32 0,-8 31-1,-10 34-11,-7 34 0,-6-24 1,-3 5-1,-1 11 1,-3 3 16,-2 4 0,-3 1-71,-2-5 1,0 3-1,-5 18 1,0 3-1,-2-5 1,-1 1-1,-1 4 1,-1 1-19,9-28 0,0 1 0,0 0 0,0-1 0,0 0 0,0 0 0,0 2 0,-1 1 0,0 0 0,0-1 0,0 0 1,-1 0 2,0-1 1,0 0-1,0-1 1,-11 28 0,1-1-1,3-4 1,1-1 0,1-6-1,1-2 4,3-7 0,0-3 0,3-9 1,0-4-1,-12 31 63,5-20 0,14-30 0,7-34 1,10-34-62,7-31 1,0 15 0,2-3-1,2-10 1,1-3 0,3-4-1,0-3-42,2-3 1,1-3 0,3-9 0,0-1 0,0-2 0,-1-1-1,2-5 1,1-2-10,-9 30 0,-1-1 0,2 1 0,-1 0 0,1 0 1,0 0-1,0 0 0,0 0 0,1-1 0,0 1 0,1-1 1,0 1 32,0 0 0,1 0 0,-1 1 0,1 1 1,0 2-1,1 1 0,13-25 0,2 3 0,-2 5 1,0 2 25,-3 6 0,1 3 0,-3 11 0,-1 3 0,-5 4 0,-1 3 145,19-27 0,-6 27 0,-8 43-102,-11 36 1,-19 42-1,-8-24 1,-3 3 0,-4 6-1,-2 2-60,-3 8 0,-2 1 1,-4 2-1,-3 2 1,-3 8-1,-1 2 1,-1 2-1,0 1-26,-1 3 1,-1 1 0,11-28-1,1 0 1,-1 1 0,0 1-1,-1 0 1,1 1 0,-1 0 0,0 1-1,0 0 35,-1 0 1,-1 0 0,1-1-1,1 0 1,0-1 0,0 0 0,-14 26-1,2-1 79,5-4 1,1-1-85,-1-3 0,2-2 1,8-8-1,0-3 0,-1-4 1,0-3 82,4-9 0,2-3 115,-12 34-447,11-35 212,17-28 0,21-69-1,2 2 1,2-5 18,3-7 1,1-2 0,2-11 0,1-2-1,1-3 1,1-2 0,3-2 0,0-2-32,1-4 1,2-1 0,2-2 0,2-1 0,-15 28 0,1-2 0,-1 1 0,0-1 0,1 0 0,-1 0 42,1-1 1,0-1 0,0 1-1,-1 1 1,-1 0 0,1 0 0,2 0-1,0 0 1,0 0 0,-1 3-1,1 1 1,0 0 16,14-27 1,1 3 0,-4 12-1,0 3 1,0 3 0,0 1 0,-4 8-1,-1 3 79,-2 5 0,-2 3 1,19-24-1,-5 24-43,-5 17 1,-13 24 0,-10 33 215,-15 20-213,-10 32 0,-6-31 0,-2 1 0,-2 11 0,-2 3 0,-4 4 0,-3 1-2,-3 5 1,-1 1 0,1 6 0,-1 1-1,-3 0 1,-1 2-218,-1 4 1,0 1 151,12-26 1,0 1 0,-2-1-1,-14 28 1,-2-1 0,15-28-1,0 0 1,1-1 0,-12 30-1,0 0 36,2-2 0,1-1 1,4-9-1,0 0 1,1-1-1,-1-2 1,4-10-1,2-2 86,2-8 1,1-2 0,-9 32-83,5-16 1,16-45-1,12-44 1,15-38-69,12-31 1,-10 34 0,0-2 0,3-13 0,1-3-1,1-3 1,2-2 8,1-4 1,1 0-1,0-2 1,1-1-1,0-2 1,1-3-1,0-3 1,1-1-36,1-2 1,-1 0 0,-10 31-1,1 0 1,-2 1 0,9-30 0,-1 2 122,0 5 0,1 2-69,3-1 1,2 3 0,-4 14 0,1 1-1,1 0 1,1 1 100,-3 7 0,-1 3 10,-2 7 0,-1 5-349,12-22 274,0 26 0,-17 32 0,-11 35 1,-14 26 81,-15 21 1,3-28 0,-2 3 0,-4 7-1,-2 1 1,-1 6 0,-1 1-96,-3 4 1,-1 1 0,1 4 0,-1 1-1,-3 7 1,-1 1 0,1 3 0,1 2 5,1 3 1,0 0-1,-1-2 1,-1 1-1,1 0 1,1 1-1,0-2 1,1 1-48,0-1 1,1-1-1,4-10 1,1 0-1,2 0 1,0-1-1,3-6 1,0-3 80,3-6 1,0-4-1,-9 38 1,13-25 283,5-18 1,11-28 0,13-31-381,15-35 1,10-34 0,-21 29-1,0-3-131,1-4 0,0-3 127,9-12 1,0-1 0,-6 0 0,0-2 0,7-6 0,1-2 0,0-1 0,0 0 33,2-2 1,-1 0 0,0-3 0,0 1 0,0 0 0,1 1 22,1 2 0,0 0 1,0 0-1,0 2 1,-2 5-1,1 2 1,-2 5-1,0 1 0,-3 4 1,1 2 17,-3 4 1,1 2 0,-3 9 0,0 4-1,12-24 179,0 18 0,-4 16 0,-9 39-135,-12 33 1,-20 33 0,-12 24-1,5-40 1,-3 2-93,-3 9 1,-2 1 0,-3 0 0,-1 1 0,-5 9 0,-1 0 0,-3 2 0,-2 1-51,-2 1 1,-2 0 0,1 2-1,0 1 1,-3-2 0,0 0 0,0 0-1,1-1 31,2 0 0,0-2 0,2-6 0,0-2 0,3-1 0,1-1 258,2-5 0,1-1-120,1-7 0,1-2 1,-18 30-1,9-19 289,11-12-248,14-17 0,9-27-391,17-30 294,8-30 0,1 3 0,2-5 0,1-5 0,1-2-18,1-3 0,1-2 0,3-9 0,1-1 0,0-4 0,1 0 0,1-4 0,0 0 1,1-4-1,1-1-138,1-1 0,0-1 0,-2-1 0,-1 1 0,1 3 0,0 1 0,0 2 0,2 0 64,-1 2 0,1 2 1,-2 5-1,0 3 0,-1 4 1,-1 3-1,-1 8 1,0 3 104,-5 8 0,0 3 0,22-24 0,-11 21 64,0 12 1,-17 38 0,-9 28 0,-12 32-79,-12 24 1,2-33 0,-3 2 0,-8 9 0,-3 1-109,0 5 1,-2 2 18,-5 6 1,-1 0 0,-1-2 0,-2 0 0,-3 6 0,-2 1 2,-1 2 1,0 1 30,15-27 1,1 1 0,-2-1-1,-18 24 1,-1-1 0,5 0 0,0 0 135,1-5 1,0-1-60,5 0 0,1-2 0,-2-12 0,2-2 0,5-1 0,1-1 0,4-10 0,2-3 653,-14 31-698,9-21 0,18-51 0,11-35 1,15-36-65,13-28 1,-9 38-1,2-1 1,2-9 0,0-1-1,3-5 1,1-1-12,2-3 1,2-1 0,0-3-1,3 0 1,3-1 0,2 0-1,0-1 1,0 0 19,-1 0 1,0 2 0,2 3 0,1 2 0,-3 3 0,0 1 0,-2 4-1,0 0 26,-2 3 0,-1 2 0,-3 6 0,0 2 0,0 6 0,1 2 0,26-27 72,-11 16 1,-5 20 163,-6 21-207,-15 30 1,-10 34-1,-24 27 1,-16 16-4,9-39 0,-2 2 0,-3 5 0,-2 3 1,-5 5-1,-2 3 0,-1 2 0,-1 2-17,-2 0 1,0-1-1,-1 0 1,0 0-1,0 1 1,0 0-1,0 3 1,0 0 90,0-1 0,1 0 1,-1-1-1,2-2 0,1-4 1,0-1-1,3-4 1,1-1 11,1-4 0,1-2 1,5-7-1,2-2 1,-16 37 71,10-16 1,18-28 0,12-29-215,15-38 0,19-38 0,-12 14 0,2-3 0,2-6 0,1-2 61,2-6 0,1-3 1,2-6-1,0-1 1,4-6-1,2-1-503,0 0 0,2 0 328,1 3 0,0 0 0,2 0 0,1 0 0,-1 3 0,1 1-328,-2-3 0,2 0 458,3 2 0,-1 2 0,-9 7 0,0 2 1,2 6-1,0 4-458,-1 5 0,-2 1 481,-4 3 0,0 4 0,23-18 0,-13 12 119,-4 18 1,-6 18 0,-9 30-1,-17 21-102,-16 17 0,-22 21 0,7-32 0,-2 1 0,-2 5 0,-1 1-24,-3 6 1,-1 0 0,1-1 0,-1 0 0,-9 9 0,-1 1 0,2-1-1,0-1-39,-1-2 1,0 0 0,3 0-1,0 1 1,-1 0 0,0 0-1,3-1 1,1-1 137,-2-2 1,2-2 0,5-7 0,1-3-1,1-3 1,1-1 0,-19 33 125,10-17 776,7-11-656,10-28 1,10-27 0,11-33 69,15-21-439,11-21 0,-9 35 1,2-2-1,0-6 1,2 0 11,1-3 1,2 1 0,4 0 0,1 0 0,1-5 0,0 0 0,-1 2-1,1 2 1,-1 2 0,1 1 5,0 2 0,-1 0 1,2 3-1,0-1 0,-3 4 1,1 0-1,-1 3 1,1 2-26,24-30 1,-7 20 0,-10 14 293,0 15 1,-4 14 0,-9 22 0,-12 19-42,-9 18 1,-15 16 0,-8 14 0,-12 9-200,10-42 1,0 1 0,-2 1-1,-1 1 1,-3 3 0,0 0-1,-1-2 1,-1 1-1,-4 1 1,0 0 0,1-2 0,-1-1 0,0 0 0,1-1-448,2-2 0,1-1 450,-2 2 1,1-1-1,-19 33 1,-6 1 254,5-14 38,12-16 208,10-15-531,9-19 1,11-28 0,8-20 0,13-15-67,10-13 1,13-25 0,10-5 0,-22 40 0,0-1 57,3-4 0,-1-1 1,0 2-1,1 1 0,0-2 1,1 0-1,-1 2 0,0-1 9,2 0 0,1 1 0,1 3 0,0 1 0,23-36 1,-3 8 5,-7 11 1,-4 4 97,-2 21 1,-4 11-1,-9 31 1,-16 28-3,-18 25 1,-8 16-1,-21 12-75,16-38 1,-2 1-59,-2-2 1,-1 2-1,-4 11 1,-1 0-1,0-2 1,-1 0 0,-1 1-1,0 0 47,-1 0 1,-1 0 0,-1-2 0,0 0 0,-1-1-1,0-1 47,0 1 1,0-2 120,4-7 1,1-2 0,1 2 0,0-1 0,-20 25 0,5-9 595,7-9-770,-2-14 0,23-31 0,2-26 0,17-21-75,17-13 0,11-12 0,10-7 0,2-8 32,4-9 0,-21 44 0,2 0 1,3-1-1,1 1 0,0 2 1,-1 0-34,1 0 0,-1 1 0,29-38 1,-2 9-1,-3 5 18,-1 7 0,-15 9-95,2 18 786,-13 5-644,-6 33 1,-21 7 0,-17 25 204,-11 0-192,-14 8 1,-6 0-1,-11 7 1,-5-2-22,-1 1 0,-9 1 0,-6 0 0,0-5 12,-3-2 1,7-10-1,-4-8 1,4-5 20,2-4 0,2-4 1,3-15-4,1 0 0,9-11 0,0-8 0,6-13 0,7-8-27,1-4 1,9 0 0,9 6 30,2 0 37,-7-8-49,4 14 1,-1 7 0,1 27-9,3 15 0,2 16 0,3 16 76,-3 6-51,4-3 0,-13 22 1,7-6-1,-3 1 37,-3 1 0,3-9 0,1 2 0,1-6 247,5-6 0,2 3 60,2-3-338,0-13 0,17-21 0,8-30 0,9-16-101,4-14 0,2-5 0,2-13 0,5-7-30,1-8 1,-3-10-1,3 2 1,-2-3 8,-1-1 1,-1-3-1,0 7 119,-1 8 0,3 15 0,-4 4 1,-4 11 26,-4 6-6,-11 19 0,-4 48 0,-13 30 0,-6 8-31,-6 5 0,-2-3 0,-7 11 1,2 2-14,-1 2 1,-3 1-1,0-7 1,2-3 52,3-3 1,8-7 0,-3-12 333,5-7-247,11-4 1,12-30 0,17-18-197,10-24 0,7-14 0,4-13 0,2-4 0,5-7-43,1-3 0,-4-1 0,7 0 35,2-2 26,1 13 1,-5-11-1,-5 19-37,-4 5 1,4 8 89,1 16 0,-18 20 0,-16 25 1,-14 13 5,-9 10 0,-7 15 0,-6 10 0,-9 3-17,-8-1 0,0 7 1,-9 6-1,-2-2 45,-2-2 1,7-2-1,4-2 159,4-5-167,2 5 1,2-17 0,4 2 216,7-6-440,4-19 185,19-7 0,8-33 0,26-22-18,12-14 1,2-21 0,5 4 0,2-7-18,1-5 1,10-3 0,-33 35 0,1 0 0,-1-1 0,1 0-21,1-1 0,-1 0 0,21-33 0,2 11 0,-7 6 2,-5 6 0,-3 7 101,-2 13 1,-13 9-1,-13 25-2,-16 22 1,-21 13 0,-13 19 0,-10 10-9,-7 11 0,23-35 1,1 0-1,-2 5 1,0 1-25,0 2 1,-1 0-111,0-3 0,-2 1 1,-4 5-1,-2 1 0,2-3 1,0-1 183,3 3 0,0-2-56,-1-7 0,0 0 1,8 5-1,1-1 1,-2-7-1,-1-1 1,-25 37 101,7-7 0,12-14-152,12-13 1,7-18 0,9-22 0,12-32-39,15-28 0,12-16 1,-7 25-1,3-3 1,2-4-1,1-2 1,2-4 1,1-2 0,4-6 0,1-1 0,-1-1 0,0-1 0,1 0 0,2 1-61,-1-1 0,1 1 0,3-6 0,1 0 0,-2 4 0,0 1 0,-2 2 0,0 1 63,-2 2 0,-1 1 0,-1 6 1,0 2-1,0 0 0,1 2 1,-3 7-1,-1 1 93,28-30 0,-10 11-197,-5 16 253,-4 12 0,-12 23 836,-9 21-828,-9 22 0,-14 29 1,-9 14-1,-12 9-57,-9 9 0,13-40 0,-2 1 1,-1 1-1,0 1 0,-2 1 0,-1-1-38,-2 3 0,-1 0 0,-2 1 0,1 0 0,0 1 0,1 0 0,-3 0 0,0-1-55,-1 1 0,1 0 0,2-1 1,1 0-1,-2-2 0,0-1 1,3-3-1,-1-1 53,2-3 0,0-1 0,-21 37 0,7-14-3,8-12 0,5-9 263,3-16 0,14-43 1,1-30-485,13-24 162,17-5 0,4-26 1,-7 48-1,0-1-430,0-5 0,2-2 364,3-6 0,2 0 0,0 3 0,0 2 0,4-5 0,-1-1 155,-1 0 1,1 0-30,-2 2 0,2 1 1,2 4-1,1 1 1,-1 4-1,-1 2 1,-1 2-1,-1-1 13,-3 1 1,0 2 0,18-32-1,-4 10 26,-5 13 12,5 9 1,-32 44 0,-6 21 0,-19 25 5,-17 17 0,0 7 0,-8 10 0,0 2-82,-5 2 1,24-38 0,-1 0-1,0-1 1,-1-1 0,-26 40-37,5-4 0,6-9-126,12-18 174,13-5 0,15-37 1,21-28-569,21-38 430,-5 9 1,5-5 152,17-21 0,4-4 0,-17 22 0,0-2 0,1-1 0,4-4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22:13:56.855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20 1195 7722,'0'11'-354,"-2"-3"720,-5-8-275,5 0 1,-6 2 261,8 5-380,0-5 210,0 6-36,0-8 1,8-10-133,5-9-5,4 0 1,2-11 0,2 5 0,4-9 0,5-6 11,-1-4 0,7-9 0,-4 3-24,3-5 1,5-4-1,5-2 1,3-3 4,1 3 0,3 2 1,-5 2-1,-3 3 18,-4 3 1,2 5 0,-12 10 0,-1 4 24,-4 7 1,-4 4 0,-4 2 95,-4 0 85,4 8-92,-15 3-106,6 8-1817,-8 0 2061,-8 0-254,6 0 0,-9 0 126,5 0 17,4 0-121,-7 0-21,9 0 1,-8 0-19,-5 0 1,3 0 12,-3 0 1,1 0 0,-7 0 5,0 0 1,6 0 0,0 0 0,-1 0 41,-3 0 0,4 0 0,0 0 0,1-2 19,1-4 1,-6 3-1,5-3 226,-5 4 0,-2 2 20,0 0-258,8 0 103,3 8-200,0-5-21,5 5 18,-5-8-89,8 0 0,8 0 0,5 0 154,4 0 0,2-2 1,0-2-1,0-3-15,0 3 0,0 0 1,0 0-1,0-5-35,0-1 1,6 3 0,0-3-1,-2-1-32,-2 1 0,1-1 0,-1-3 1,0 3 10,-4 3 1,-3-5-126,5 7 132,-8-1 0,4 5 44,-9-4 33,0 4 5,-6-7 0,0 11 1,0 5-40,0 5 1,-6 12-1,-3 1 1,1 0-28,0 3 1,-1 1-1,5 9 1,-2 2-143,1 4 1,-3-4 0,2 5 0,-1-7-260,-1-7 1,6 3-1,-5-9 1,5-2-909,2-2 1322,0-2 0,-8-8 0,-3-3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22:14:01.676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493 264 7541,'0'-10'479,"0"1"-448,0 26 45,-8-13 0,6 22 0,-5-14 1,3 5 31,-2 2 0,4 2 1,-5 5-336,5 5 179,-6-3 0,4 5 1,-7-5-1,3 1 5,3 5 0,-3 0 0,0-1 0,-1-3-15,1-3 0,1-1 1,7-7-1,0 0-225,0-1-101,-8-7 215,6-3 1,-4-10 0,10-4 0,2-7-59,-2-3 1,0-3 0,1 0 226,1 0 0,0-9 0,-4 7 0,3-4 0,1 4 0,9 2 0,-5-9 0,9-1 0</inkml:trace>
  <inkml:trace contextRef="#ctx0" brushRef="#br0" timeOffset="338">550 302 6819,'-2'-17'0,"-2"3"96,-3 1 333,1 0-186,6 3 126,0 1-186,0 9 0,0 9 0,2 4-96,5 3 1,-5 3-1,6 0 1,-2 0-9,1 0 1,7 2-1,-3 2 1,2 3-101,-1-3 0,-1 6 1,4 1-1,-3-1-99,3-3 0,-4 1 0,-1-2 1,1-1-18,-1-3 1,-4-2 0,5 0-1,-3 0 1,-1-3 0,-1-1-356,0-2 195,1-9-307,1 5 467,-6-9 0,13-3 1,-9-3-1,-1-7 137,-3-3 0,-11-3 0,-1 0 0</inkml:trace>
  <inkml:trace contextRef="#ctx0" brushRef="#br0" timeOffset="630">474 568 7722,'-10'8'-236,"-7"-6"0,13 7 396,-9-9 1,11 0 59,2 0-199,8 0-1,11 0 1,-6 0 0,0 0-65,1 0 6,3 0 0,2 0 1,0-2-277,0-5 205,0 5 1,0-6-1,0 6-329,0-5 438,0-3 0,0-9 0,0 0 0</inkml:trace>
  <inkml:trace contextRef="#ctx0" brushRef="#br0" timeOffset="1566">759 132 7722,'0'-11'-1141,"-7"1"949,1 3 271,0 5 0,-1-8 1,-1 5 10,-3-1 1,5 0 0,-4 4 0,-1-3 30,1-1 0,-3 0 0,-6 6-33,0 0 1,0-2 0,0-3-1,0-1-11,0 2 1,0 2 0,0 2-49,0 0 0,0 0 0,0 0 0,0 0 22,0 0 0,0 0 0,0 2 1,0 2-1,0 5 18,0 1 1,1-4 14,-1 7-51,0-9 0,0 13 0,0-4-57,0 4 34,0 2 0,2 0 1,2 0-1,2-1 7,-1 1 0,-1 0 0,0 0 0,5 2-13,1 5 0,-6-5 0,5 4 1,-1-2 4,5 3 0,-2-3 1,1 6-1,3 1 37,2-1 0,-4-6 0,-1 5 1,3-1 22,2 5 0,2-3 1,2 1-1,2-1-38,3 1 1,1-1 0,-2 5 0,5-4 19,0-3 1,5 0 0,-5-3-121,-1 1 90,7 0 1,-6-6 0,8 0 36,0 0-34,0 0 0,2 0 0,2-2 0,2-2 10,-2-3 0,5-1 0,-1 4 0,1-5-5,-1-2 0,5 5 1,-5-7-1,0-1 11,1-3 0,3-2 0,-3 0 0,1 0 1,5 0 1,-4-2 0,-1-5 0,1-3-34,-1-1 1,-4-6-1,5 7 1,-1-5-1,-1-2 1,-1-4-1,-2 0 1,1 0-1,-1 0 1,-2-2-1,-2-3 1,-2 1-85,0-2 0,0 6 0,-2-5 1,-2 5-47,-3 2 0,-1-6 0,2 0 0,-5 0 73,0-3 0,-3 5 0,5-7 0,-1 1 9,-5-1 1,-2 7 0,-2-4 0,0 2 43,0-1 1,0-1 0,0 4 0,0-3 35,0 3 0,-2-4 0,-4-1 0,-7 1-21,-4 0 0,-2-7 1,0 4-1,0 1-16,0 4 0,-6-3 0,0 3 0,-1 2-3,-1 2 0,4 8 1,-7 3 220,3 1-215,-7-6 1,5 13 0,-7-4-91,4 4 22,-4-7 1,13 7 0,-6-4-1,-1 6-228,1 6 1,6-2 0,-3 9 0,3 2-171,-2 2 0,6 8 1,-4 2 459,2 3 0,-3-7 0,-14 5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22:14:19.029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1784 2239 7768,'0'10'-741,"0"-1"2017,0-9-1246,-9 0 1,7-2 0,-6-3-40,-1-1 1,7-2 37,-4 1 1,-3 3-1,1-8 1,0-3-72,-1-2 0,-6 0 0,3 0 0,-5 0 29,-2-4 0,0-4 1,0 2-1,0-5 4,0-1 1,0-1-1,0-3 1,0 1 61,0-2 0,0 1 0,0-1 0,2 2-19,5-1 1,-5-3-1,4-2 1,-4 2-29,-2 4 0,3-1 0,1 5 0,2 1 3,-2-1 0,-1 3 0,-1 4 0,2 0 6,2 2 1,3-4 0,-5 10 5,2-4 1,1-2 13,-7 0 0,2 7 1,2 1 46,2 3 55,9 2-117,-4 6-22,8 0-4,-9 0 14,7 0 0,-6 2-46,8 4 34,0-4 1,0 9 0,0-5-5,0 7 1,0-3 6,0 3 1,0-1 0,-2 5 0,-2-2-5,-3-2 0,1-1 1,6 7-1,0 0-29,0 0 0,0 6 0,0 1-56,0-3 0,-6-2-50,-1-2 138,1 0-65,6-9 20,0-1 63,0-9 1,0-9-1,0-3-14,0-5 0,0-2 0,0 0-7,0 0 1,0 0-1,0 0 1,0 0 0,0 0 0,0 0 1,0 0-1,0 0-17,0 0 0,0 0 0,0 0 0,0 0 10,0 0 1,0 1 87,0-1 1,2 8 0,2 3 31,3-1-80,-1 7-45,-6-6 41,8 8 1,-3 0 0,7 0 13,3 0 1,2 0 0,4 0-1,2 0-14,2 0 0,3 0 0,-5 0 0,4 0-97,3 0 1,-7 6 0,2 0 0,-4-2-163,-2-1 1,0-3 0,0 0 26,0 0 1,0 0 0,0 0-800,0 0 1006,-8-9 0,6-1 0,-7-9 0</inkml:trace>
  <inkml:trace contextRef="#ctx0" brushRef="#br0" timeOffset="526">399 608 7666,'-8'-11'-585,"3"3"1,-5 6 764,1-5 0,1 5 748,2-4-824,4 4 0,-7 4-48,9 4 0,2 5 0,3 8 0,1 2-40,-2 4 1,4-4 0,1 7-1,-1-3-55,1 0 0,-1 3 1,-4-5-196,3 2 176,7 0 0,-11-6 0,5-2 0,-2-2 1,1-3-594,-3 3 315,6-6-254,-7-1 590,5-8 0,-8 0 0,8-17 0,3-4 0</inkml:trace>
  <inkml:trace contextRef="#ctx0" brushRef="#br0" timeOffset="1144">399 608 7704,'-10'-13'-94,"3"0"0,5 7 1,4-7 187,5-1 0,-3 3 0,8-1 0,3-3 0,2-2 1,2 0 57,0 4 0,0-3-47,0 3 1,0 4-90,0 3 1,0 6-174,0 6 185,-9-3 1,1 11 0,-7-5-178,2 1 135,9 3 1,-13 0 0,5-1-1,-5 3 1,-2 2-44,0 2 1,0 0 0,0 0 2,0 0 0,0 0 0,0 0 1,0 0-47,0 0 1,-7 0-1,-1-1-2,-3 1 1,5-6 110,-7 0-80,9-9 0,-4 2 297,8-12-250,0 4 181,0-15-64,0 6 1,0-1 244,0-1-268,8 9 0,-4-4 13,9 8 0,0 0 0,6 0-45,0 0 0,-7 0 0,1 0-47,2 0 0,-5 8 1,1 5 8,-3 3 1,5 3 0,-7 0 0,-2 0-1,-2 0 0,-2-6 0,0 0 0,0 1 0,0 3 1,-8 2 0,-3 0-156,1 0 0,-7 0-118,4 0 168,-3-8 1,-1-1-1,2-6 1,2 3-1,-1-3 1,-3-2-455,-2-2 0,6-2 427,0-4 0,3-5 1,-5-8 131,3 0 0,7 9 0,-20-7 0,4 6 0</inkml:trace>
  <inkml:trace contextRef="#ctx0" brushRef="#br0" timeOffset="1985">759 134 7874,'-6'-13'-715,"0"0"441,-9 9 1,5-11 344,-9 9 1,8-2 0,3 3 0,-1-1-20,-3 2 1,1-5-1,-2 3 1,1 0 29,1-3 0,-6 7 1,5-4-21,-5 4-25,-2-7 0,6 7 1,1-4 25,-3 4-43,-2 2 0,-2 0 1,-2 0-1,-2 0-1,-3 0 0,1 6 0,6 3 1,0-1-12,0 0 1,0 7-1,0-4 1,0 1 12,0 1 1,0 0 0,0 6 0,0 0-6,1-1 0,-1 4 0,2 1 0,2 2 16,2-2 1,3 5-1,-5-1-17,2 3 0,1-7 1,-1 13 0,3-5-1,1 3 22,5-3 0,0 5 1,-1-4 115,-1 4-115,0 2 0,6 2 0,2 2 0,2 2 30,2-2 1,9-2 0,-2-2 0,4 0-24,2 0 1,2-2-1,2-2 1,2-3-21,-2 3 1,5-5 0,-1 1-1,3-3 4,3-3 1,3-5 0,2-5 0,0-3-27,0-3 0,6-1 0,3-7 1,1 0-12,5 0 0,-1-3 0,1-3-37,-2-7 53,-9-3 0,11-5 0,-9-3-43,-2-1 38,-2-9 1,-2 5 0,0-9 0,-2 2-6,-5 4 1,3-10 0,-9 4-268,-1-2 259,-12 0 0,3 2 1,-9 0-1,-2-2-33,-1-4 0,-6 2 0,-5-9 1,-9 1-69,-6 1 1,-11-5-1,3 3 1,-5-2 7,-2 3 0,-8-3 0,-3 9 80,1 2 0,-1 10 0,7 7 0,-2 6 0,-1 4 52,-1 2 1,6 9 0,-4-2 0,4 4-165,2 2 0,2 0 1,2 0-1,5 0-668,1 0 803,3 0 0,-2 8 0,-3 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22:14:29.181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57 1594 6709,'-10'0'321,"-1"2"1,5 2-75,-7 2 0,5 3-174,1-3 56,5-4 127,2 7-195,0-9 1,2-7-103,5 1 67,3-9 0,7 11 1,-2-6-1,-3-1 2,3 1 1,2-1 0,2-6 0,2 0 9,4-4 0,5-2 1,8 2-1,0-2 12,0-3 1,8-5-1,3 3 1,1-1-4,1-5 0,-1 1 0,7-1 0,0 2 4,0-2 1,-6 5-1,-3-1 1,0 3-22,1 4 0,-7-5 1,0 3-1,-6 4-40,-4 6 1,-9 1-87,2 7 17,-4-7 15,-10 11-225,-3-5 124,-8 8-503,0 0 1,-8 0 0,-3 0-1</inkml:trace>
  <inkml:trace contextRef="#ctx0" brushRef="#br0" timeOffset="614">1138 740 7017,'-19'-2'157,"0"-4"0,0 4-297,0-5-11,9 5 0,-7 2 329,4 0-4,-4 0 1,-1 0-119,7 0 0,3 2-68,8 5 1,8-5-1,5 4 59,3-4 0,3-2 0,0 0 0,0 0-33,0 0 1,2 0-1,3 0 1,1 0 18,-2 0 1,-2-6 0,-2 0 0,0 1-99,0 3 0,0 2 0,0 0-56,0 0 106,-9 0 9,-1 0 0,-9 2 154,0 5-85,0 3 0,0 9 0,-2 0 0,-2 0-21,-3 0 1,-1 2 0,4 2 0,-5 3-38,-1-3 0,-1 4 0,-2-1 0,7-3-132,4-2 0,-4-2 1,-3 0-1,1 0-652,-1 0-9,3 0 788,6 0 0,-8-9 0,-3-1 0</inkml:trace>
  <inkml:trace contextRef="#ctx0" brushRef="#br0" timeOffset="1096">2030 475 8027,'0'-13'-376,"0"0"1,12 7 498,1-6 0,0 5 37,-13-5 1,-3 5-136,-3-5 0,2 7 0,-9-1 2,-1 4 0,3 2 0,-2 0 19,-1 0 1,3 0-1,1 2 37,1 4-57,-14 5 0,10 6 0,-10-2-111,8-3 88,-18 1 0,20 8 0,-14 2 0,10 2 0,2-1 0,-2-3 0,0-2 1,5 0 16,5 0 1,7 8-26,7 5 1,-1-5 0,11-4 0,2-6-4,-4-4 1,8-9 0,-2 2 0,8-4-78,-1-2 0,1 0 0,-1 0 0,-1 0-123,0 0 0,11-2 0,-6-4 0,-5-5-215,-3 1 0,-6-5 423,1 9 0,0-9 0,0 4 0</inkml:trace>
  <inkml:trace contextRef="#ctx0" brushRef="#br0" timeOffset="1799">2257 133 6818,'-12'-8'-267,"-1"-5"1,0-1-1,-4-1 1,3 4 595,1 3 1,5-1 0,-9 5-176,-4-2 0,-2 0 0,1 6-116,-3 0 0,-2 0 1,-7 0-1,5 2-11,1 4 1,-1-2-1,1 7 1,-3-1 28,3 1 1,7-5 0,0 7-76,-6 2 41,-3 1 1,11-3 0,0 2-1,0 4 6,0 4 0,-2 2 1,-2-6-1,-2 2-11,2 5 1,2-3 0,4 8 0,2 1-4,2-3 0,7 5 0,-5-6 0,3 1 6,4 5 0,2 0 0,4-3 1,2-3 14,2-1 1,3-4 0,-3 7-1,7-3-7,4-4 1,-5 5 0,1-3-1,4 0-29,6 3 1,-4-7 0,2 4 26,-6-4 2,-3 6 1,16-6 0,3 5 46,5-5 0,6-4 0,3-3 89,-1-1-154,4-9 0,-18 5 0,6-9 0,-3 0 0,-1 0 1,4-2 0,4-5-15,-4-5 1,-9 1 0,5-4 0,-1-4 0,1-4 18,-1 0 1,-1-6 0,4-1 0,-5-4 56,-1-4 1,3 5-1,-5-12 1,-3 3-105,-2-2 0,-4 4 0,-5-6 0,-5 1-1,-5 1 0,-2 0 0,0 6 1,0 0 33,0 0 1,-9 2-1,-3 2 230,-5 3-215,-11 8 1,7-7-1,-6 7 1,0-2 0,-3 2-1,-4 1 1,1 6 0,-3 1-1,4 4 1,-2 1 0,3 1-1,-5-1-271,2-1 0,1 7 1,-3-2-186,4 4 1,-2 2 0,9 0 439,2 0 0,2 0 0,2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D5BF5-AB75-4FE8-E31A-783932F3AB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2B4279-EEBF-1E81-572F-641078DAB0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AC75E-F685-E486-A4DB-D3813F87F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F1A05-1DFA-5042-99E3-BAE33B1603CA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48BC3-3165-7BDA-3486-B413300D7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E8BE9-1614-D0EF-6251-BA24CF53A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2EF0-7441-C04F-8884-3D4437691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74723-4175-6549-F569-571C81162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036AB4-FC54-1B6A-AF39-3B9F11B11B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F6558-B51E-A920-9316-3AD21A978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F1A05-1DFA-5042-99E3-BAE33B1603CA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81F81-9346-106F-8181-75A529DB2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1EE1F-1C9F-9550-F310-9A07855A1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2EF0-7441-C04F-8884-3D4437691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94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4FEB29-2EDF-93A8-1C96-F126A66630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E2E4C2-2C66-D692-A21D-DC2B43B2D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32D0D-5924-A2D6-E49C-D359B2A43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F1A05-1DFA-5042-99E3-BAE33B1603CA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59BC9-F637-96EC-FCA9-3808172DA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85E34-A4B7-CAF4-3533-F1052D19D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2EF0-7441-C04F-8884-3D4437691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99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45844-7FE0-07A9-9C7C-B941CDE5B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C17DC-C680-7C67-C7C6-08EAE9F99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3D236-9692-3377-553D-18A4E0D25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F1A05-1DFA-5042-99E3-BAE33B1603CA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B18B0-E69A-4469-833D-613163149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5DD23-7B8F-DDA4-C15B-521686C18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2EF0-7441-C04F-8884-3D4437691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81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7123E-22DA-3561-F77A-66E870737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3815B-3980-6E90-AD64-1F711BA73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B640B-9789-20AB-3D72-29F79F1F0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F1A05-1DFA-5042-99E3-BAE33B1603CA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F7E47-CD75-B7F7-E840-ED0BE9F04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DBAF6-4B4C-3153-CE18-D67B8471A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2EF0-7441-C04F-8884-3D4437691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22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81484-C771-0448-F05C-B61104D12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853F6-6B46-7C01-3BCA-D0FCCF35B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D7826-7460-B372-900E-6FEB49358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B5A4DF-52DB-2E05-5BB7-3D3449038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F1A05-1DFA-5042-99E3-BAE33B1603CA}" type="datetimeFigureOut">
              <a:rPr lang="en-US" smtClean="0"/>
              <a:t>8/7/23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EB6C67-FEF7-AEAD-3709-0E33D5151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FEAF92-C3C1-E8BA-E02C-C408CF66F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2EF0-7441-C04F-8884-3D4437691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81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3B4AC-A729-9A93-054E-E03A53C31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7EE16-87F3-2115-25A3-0BC637F05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F89702-6DC7-8010-0FDB-839462028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7E7801-F329-5D33-9038-39E0A25FE4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A476BA-C1B4-6C16-0EF7-29E19BCBCB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8C9504-F23F-AE59-5779-D3EA8C213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F1A05-1DFA-5042-99E3-BAE33B1603CA}" type="datetimeFigureOut">
              <a:rPr lang="en-US" smtClean="0"/>
              <a:t>8/7/23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F9BA79-8EBD-C04E-9991-E5CCF6026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E9B2B1-28EE-F0E5-653F-15CF452CD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2EF0-7441-C04F-8884-3D4437691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56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E89E0-E282-5609-2A5D-C4A979835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E51D78-FFCC-1778-124C-D4DF25D3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F1A05-1DFA-5042-99E3-BAE33B1603CA}" type="datetimeFigureOut">
              <a:rPr lang="en-US" smtClean="0"/>
              <a:t>8/7/23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F69BFA-A609-5166-4706-45A59F3B8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69FA0A-FA6E-A403-52B0-96E682C9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2EF0-7441-C04F-8884-3D4437691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B4612D-356C-4B92-5D73-F6A1F1D81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F1A05-1DFA-5042-99E3-BAE33B1603CA}" type="datetimeFigureOut">
              <a:rPr lang="en-US" smtClean="0"/>
              <a:t>8/7/23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DBB1E9-42AE-D1C4-D382-3ADC77B03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56672-01CF-72D1-15DD-21CF2FD23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2EF0-7441-C04F-8884-3D4437691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11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8C019-B5BF-43DC-257A-99FB01C7E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00D3A-5533-B685-CFD7-DB490404F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0A19F0-AE1C-3F36-233A-5E9B4D1E9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3B8DE-4D76-F7A1-1E48-BEB2AD3EE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F1A05-1DFA-5042-99E3-BAE33B1603CA}" type="datetimeFigureOut">
              <a:rPr lang="en-US" smtClean="0"/>
              <a:t>8/7/23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6101D-3AEF-9A38-F121-10BBCB589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3495F-1AD7-72D0-F5B8-F6BF93EA2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2EF0-7441-C04F-8884-3D4437691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80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4BDAC-32C0-16CA-8651-B7CA0BF2F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4DAEDC-63C2-F243-FA6E-0AFF7636C0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8A9551-499A-C195-B62A-240930FC1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030EB-521B-50BD-2355-8DD6C10F0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F1A05-1DFA-5042-99E3-BAE33B1603CA}" type="datetimeFigureOut">
              <a:rPr lang="en-US" smtClean="0"/>
              <a:t>8/7/23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5BE92-DD01-6772-CAEF-5DE717142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EEF775-B895-249A-8027-A4B151B7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2EF0-7441-C04F-8884-3D4437691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6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6A7A10-95E8-09A5-6478-49FB06B0B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A12FE-C308-7B1C-6AC9-710FEBE97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1E966-E7CB-7D4A-91ED-AC7A091D0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F1A05-1DFA-5042-99E3-BAE33B1603CA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9985-F52A-50F3-DEE5-C18F87735E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55167-0098-7EB0-61CD-638B7263F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02EF0-7441-C04F-8884-3D4437691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60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customXml" Target="../ink/ink9.xml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12" Type="http://schemas.openxmlformats.org/officeDocument/2006/relationships/image" Target="../media/image4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customXml" Target="../ink/ink8.xml"/><Relationship Id="rId5" Type="http://schemas.openxmlformats.org/officeDocument/2006/relationships/customXml" Target="../ink/ink5.xml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customXml" Target="../ink/ink7.xml"/><Relationship Id="rId14" Type="http://schemas.openxmlformats.org/officeDocument/2006/relationships/image" Target="../media/image4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34D80BD-F52F-A9E7-6DBE-BDE0C8E762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1" r="-2" b="1751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5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C83139-3421-98CF-FFC3-147AD10767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5402" y="743447"/>
            <a:ext cx="344576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en-IN" sz="5200" b="1" dirty="0"/>
              <a:t>Echo Assessment of RV function</a:t>
            </a:r>
            <a:endParaRPr lang="en-US" sz="5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733CA0-B8AD-AA6A-F5B2-2AB79D1349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5403" y="4629234"/>
            <a:ext cx="3445766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en-IN" dirty="0"/>
              <a:t>Dr Sanchna Dev S </a:t>
            </a:r>
          </a:p>
          <a:p>
            <a:pPr algn="l"/>
            <a:r>
              <a:rPr lang="en-IN" dirty="0"/>
              <a:t>DEPT OF CARDIOLOGY</a:t>
            </a:r>
          </a:p>
          <a:p>
            <a:pPr algn="l"/>
            <a:r>
              <a:rPr lang="en-IN" dirty="0"/>
              <a:t>TDMC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008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08CB2E2B-3765-5AC0-4002-BBC75B18D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05" y="709221"/>
            <a:ext cx="10522856" cy="54677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5575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CC14B-4138-FB91-11E3-DD54E5682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ASSESSMENT OF RV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7DEA9-76F0-6C6C-EA8A-6168A43200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41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222DB-798C-304A-FABC-C07DE3B86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Challenges of RV assessment due to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1487AF-9157-0541-47FF-C3ED11EDB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807" y="1825625"/>
            <a:ext cx="11353800" cy="4351338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IN" b="0" i="0" u="none" strike="noStrike" dirty="0">
                <a:solidFill>
                  <a:srgbClr val="000000"/>
                </a:solidFill>
                <a:effectLst/>
                <a:latin typeface="HelveticaNeue"/>
              </a:rPr>
              <a:t>complex geometry of  RV</a:t>
            </a:r>
          </a:p>
          <a:p>
            <a:pPr marL="514350" indent="-514350">
              <a:buFont typeface="+mj-lt"/>
              <a:buAutoNum type="arabicParenR"/>
            </a:pPr>
            <a:r>
              <a:rPr lang="en-IN" b="0" i="0" u="none" strike="noStrike" dirty="0">
                <a:solidFill>
                  <a:srgbClr val="000000"/>
                </a:solidFill>
                <a:effectLst/>
                <a:latin typeface="HelveticaNeue"/>
              </a:rPr>
              <a:t>limited definition of RV endocardial surface caused by the heavily </a:t>
            </a:r>
            <a:r>
              <a:rPr lang="en-IN" b="0" i="0" u="none" strike="noStrike" dirty="0" err="1">
                <a:solidFill>
                  <a:srgbClr val="000000"/>
                </a:solidFill>
                <a:effectLst/>
                <a:latin typeface="HelveticaNeue"/>
              </a:rPr>
              <a:t>trabeculated</a:t>
            </a:r>
            <a:r>
              <a:rPr lang="en-IN" b="0" i="0" u="none" strike="noStrike" dirty="0">
                <a:solidFill>
                  <a:srgbClr val="000000"/>
                </a:solidFill>
                <a:effectLst/>
                <a:latin typeface="HelveticaNeue"/>
              </a:rPr>
              <a:t> myocardium</a:t>
            </a:r>
          </a:p>
          <a:p>
            <a:pPr marL="514350" indent="-514350">
              <a:buFont typeface="+mj-lt"/>
              <a:buAutoNum type="arabicParenR"/>
            </a:pPr>
            <a:r>
              <a:rPr lang="en-IN" b="0" i="0" u="none" strike="noStrike" dirty="0">
                <a:solidFill>
                  <a:srgbClr val="000000"/>
                </a:solidFill>
                <a:effectLst/>
                <a:latin typeface="HelveticaNeue"/>
              </a:rPr>
              <a:t>retrosternal position of the RV ,which can limit echocardiographic imaging windows</a:t>
            </a:r>
          </a:p>
          <a:p>
            <a:pPr marL="514350" indent="-514350">
              <a:buFont typeface="+mj-lt"/>
              <a:buAutoNum type="arabicParenR"/>
            </a:pPr>
            <a:r>
              <a:rPr lang="en-IN" b="0" i="0" u="none" strike="noStrike" dirty="0">
                <a:solidFill>
                  <a:srgbClr val="000000"/>
                </a:solidFill>
                <a:effectLst/>
                <a:latin typeface="HelveticaNeue"/>
              </a:rPr>
              <a:t>marked load dependence of indices of RV function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484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6B508-F3A9-BEBC-3D41-92A9ABB45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55"/>
            <a:ext cx="10515600" cy="1325563"/>
          </a:xfrm>
        </p:spPr>
        <p:txBody>
          <a:bodyPr/>
          <a:lstStyle/>
          <a:p>
            <a:r>
              <a:rPr lang="en-IN" dirty="0"/>
              <a:t>Segmental anatomy of RV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85F2F46-2293-07AA-8E98-D4995EB2B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8" y="1344318"/>
            <a:ext cx="8543637" cy="5335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3267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1527E-EF86-6AAD-479C-7218E296C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58332"/>
            <a:ext cx="10515600" cy="1325563"/>
          </a:xfrm>
        </p:spPr>
        <p:txBody>
          <a:bodyPr/>
          <a:lstStyle/>
          <a:p>
            <a:r>
              <a:rPr lang="en-US" dirty="0"/>
              <a:t>Essential Imaging Windows and Views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4381FCC-37FF-84B0-35F1-87D4C1B00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8"/>
          <a:stretch/>
        </p:blipFill>
        <p:spPr>
          <a:xfrm>
            <a:off x="2678545" y="655484"/>
            <a:ext cx="7481455" cy="6227098"/>
          </a:xfrm>
        </p:spPr>
      </p:pic>
    </p:spTree>
    <p:extLst>
      <p:ext uri="{BB962C8B-B14F-4D97-AF65-F5344CB8AC3E}">
        <p14:creationId xmlns:p14="http://schemas.microsoft.com/office/powerpoint/2010/main" val="3686871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9EBDD63-DECB-A3A4-DFDF-2A792D4B35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173" y="23018"/>
            <a:ext cx="8125268" cy="6811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3052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0F528-BC9F-14FF-04E4-84E054D8F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32E81B4-58BC-4B53-FEC4-F52E8FC866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2343944"/>
            <a:ext cx="8255000" cy="3314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4623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7DC7827-0D2C-38F8-ABDB-A181B015B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511" y="643466"/>
            <a:ext cx="6534977" cy="55710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0581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>
            <a:extLst>
              <a:ext uri="{FF2B5EF4-FFF2-40B4-BE49-F238E27FC236}">
                <a16:creationId xmlns:a16="http://schemas.microsoft.com/office/drawing/2014/main" id="{73B66DBA-3C88-A9EF-2940-B27F234D2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829" y="191184"/>
            <a:ext cx="7297096" cy="65247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1104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E7644-D113-9F58-78C3-8090CED4F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RV ANATOMIC EVALUATION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07006-9ED2-25B2-156C-4003B442B5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78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37D75-A9A9-3C60-3360-9A9BDF83A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Contents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9D2DC-139F-0435-C170-909FCC1AE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RV ANATOMY </a:t>
            </a:r>
          </a:p>
          <a:p>
            <a:r>
              <a:rPr lang="en-IN" dirty="0"/>
              <a:t>RV PHYSIOLOGY</a:t>
            </a:r>
          </a:p>
          <a:p>
            <a:r>
              <a:rPr lang="en-IN" dirty="0"/>
              <a:t>RV ANATOMIC EVALUATION</a:t>
            </a:r>
          </a:p>
          <a:p>
            <a:r>
              <a:rPr lang="en-IN" dirty="0"/>
              <a:t>ASSESSMENT OF RV SYSTOLIC FUNCTION</a:t>
            </a:r>
          </a:p>
          <a:p>
            <a:r>
              <a:rPr lang="en-IN" dirty="0"/>
              <a:t>ASSESSMENT OF RV DIASTOLIC FUNCTION</a:t>
            </a:r>
          </a:p>
        </p:txBody>
      </p:sp>
    </p:spTree>
    <p:extLst>
      <p:ext uri="{BB962C8B-B14F-4D97-AF65-F5344CB8AC3E}">
        <p14:creationId xmlns:p14="http://schemas.microsoft.com/office/powerpoint/2010/main" val="201140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8EF12C-704F-3AC9-7FCF-726776BA9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IN" sz="4000"/>
              <a:t>QUALITATIVE EVALUATION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709F9-8B91-8352-2B0A-A62D2074D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839" y="2743200"/>
            <a:ext cx="5884333" cy="3613149"/>
          </a:xfrm>
        </p:spPr>
        <p:txBody>
          <a:bodyPr anchor="ctr">
            <a:noAutofit/>
          </a:bodyPr>
          <a:lstStyle/>
          <a:p>
            <a:r>
              <a:rPr lang="en-IN" dirty="0"/>
              <a:t>Evaluation of RV size begins with qualitative impression of the RV relative to LV</a:t>
            </a:r>
          </a:p>
          <a:p>
            <a:r>
              <a:rPr lang="en-IN" dirty="0"/>
              <a:t>A4C –RV should not exceed 2/3 of the LV size or total length</a:t>
            </a:r>
          </a:p>
          <a:p>
            <a:r>
              <a:rPr lang="en-IN" dirty="0"/>
              <a:t>RV = LV size —&gt; RV moderately dilated</a:t>
            </a:r>
          </a:p>
          <a:p>
            <a:r>
              <a:rPr lang="en-IN" dirty="0"/>
              <a:t>RV &gt; LV size —&gt; RV severely dilated</a:t>
            </a:r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75E43EA-8AE0-49C8-241A-E6CF468509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11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46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0E77A-992C-6364-6F49-8F7B1FA6F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 VENTRICULAR WALL THICKNESS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FC54D-FF38-19F6-21EF-789005EF7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End diastole</a:t>
            </a:r>
            <a:endParaRPr lang="en-IN" dirty="0"/>
          </a:p>
          <a:p>
            <a:r>
              <a:rPr lang="en-US" dirty="0"/>
              <a:t>Subcostal view</a:t>
            </a:r>
            <a:endParaRPr lang="en-IN" dirty="0"/>
          </a:p>
          <a:p>
            <a:r>
              <a:rPr lang="en-US" dirty="0"/>
              <a:t>Zoomed M-mode or (2D)</a:t>
            </a:r>
            <a:endParaRPr lang="en-IN" dirty="0"/>
          </a:p>
          <a:p>
            <a:r>
              <a:rPr lang="en-US" b="1" dirty="0"/>
              <a:t>RV wall thickness ≤5mm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34FC21A-B8E2-C59A-2888-63E79A12A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6" y="1490662"/>
            <a:ext cx="6858000" cy="310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53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3E3960-1948-5FC2-D9CF-0E27E83DC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IN" sz="3200" dirty="0"/>
              <a:t>ADVANTAGES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AE365-573D-AE53-D5F9-1201C5362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923925"/>
          </a:xfrm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en-IN" dirty="0"/>
              <a:t>Easy to perform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B54C9-42BE-D13C-0396-529902B9D5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50070"/>
            <a:ext cx="5183188" cy="823912"/>
          </a:xfrm>
          <a:solidFill>
            <a:srgbClr val="C00000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en-IN" sz="3200" dirty="0">
                <a:solidFill>
                  <a:schemeClr val="bg1"/>
                </a:solidFill>
              </a:rPr>
              <a:t>DISADVANTAGES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1DEBA4-2A0D-63C8-910F-A927B3FEFC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7" y="1973982"/>
            <a:ext cx="5183188" cy="4215681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Single site measurement</a:t>
            </a:r>
          </a:p>
          <a:p>
            <a:r>
              <a:rPr lang="en-IN" dirty="0">
                <a:solidFill>
                  <a:schemeClr val="bg1"/>
                </a:solidFill>
              </a:rPr>
              <a:t>Overestimated by harmonic imaging and oblique M mode</a:t>
            </a:r>
          </a:p>
          <a:p>
            <a:r>
              <a:rPr lang="en-IN" dirty="0">
                <a:solidFill>
                  <a:schemeClr val="bg1"/>
                </a:solidFill>
              </a:rPr>
              <a:t>Challenging with thickened visceral pericardium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10E258-8CA0-2099-E93A-DDE793073A75}"/>
              </a:ext>
            </a:extLst>
          </p:cNvPr>
          <p:cNvSpPr txBox="1"/>
          <p:nvPr/>
        </p:nvSpPr>
        <p:spPr>
          <a:xfrm>
            <a:off x="718844" y="4015512"/>
            <a:ext cx="5183188" cy="224676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IN" sz="2800" b="1" dirty="0"/>
              <a:t>Recommendations – abnormal RV wall thickness should be reported in patients suspecting of having RV or LV </a:t>
            </a:r>
            <a:r>
              <a:rPr lang="en-IN" sz="2800" b="1" dirty="0" err="1"/>
              <a:t>ysfunction</a:t>
            </a:r>
            <a:r>
              <a:rPr lang="en-IN" sz="2800" b="1" dirty="0"/>
              <a:t> using the normal cut off of 5 mm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72137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1011C-BFE8-21B7-9B6D-AED33C32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RV LINEAR DIMENSIONS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22D46-9A16-B7A7-7195-26CA04D2B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b="1" dirty="0"/>
              <a:t>End diastole</a:t>
            </a:r>
          </a:p>
          <a:p>
            <a:r>
              <a:rPr lang="en-IN" b="1" dirty="0"/>
              <a:t>B</a:t>
            </a:r>
            <a:r>
              <a:rPr lang="en-US" b="1" dirty="0" err="1"/>
              <a:t>asal</a:t>
            </a:r>
            <a:r>
              <a:rPr lang="en-US" dirty="0"/>
              <a:t> diameter</a:t>
            </a:r>
            <a:r>
              <a:rPr lang="en-IN" dirty="0"/>
              <a:t> (</a:t>
            </a:r>
            <a:r>
              <a:rPr lang="en-IN" b="1" dirty="0"/>
              <a:t>RVD1</a:t>
            </a:r>
            <a:r>
              <a:rPr lang="en-IN" dirty="0"/>
              <a:t>)</a:t>
            </a:r>
            <a:r>
              <a:rPr lang="en-US" dirty="0"/>
              <a:t> </a:t>
            </a:r>
            <a:r>
              <a:rPr lang="en-IN" dirty="0"/>
              <a:t>- </a:t>
            </a:r>
            <a:r>
              <a:rPr lang="en-US" dirty="0"/>
              <a:t>maximal short-axis dimension in the basal one third of the </a:t>
            </a:r>
            <a:r>
              <a:rPr lang="en-IN" dirty="0"/>
              <a:t>RV</a:t>
            </a:r>
            <a:r>
              <a:rPr lang="en-US" dirty="0"/>
              <a:t> </a:t>
            </a:r>
            <a:r>
              <a:rPr lang="en-IN" dirty="0"/>
              <a:t>in A4C</a:t>
            </a:r>
            <a:r>
              <a:rPr lang="en-US" dirty="0"/>
              <a:t> </a:t>
            </a:r>
            <a:endParaRPr lang="en-IN" dirty="0"/>
          </a:p>
          <a:p>
            <a:r>
              <a:rPr lang="en-IN" b="1" dirty="0"/>
              <a:t>M</a:t>
            </a:r>
            <a:r>
              <a:rPr lang="en-US" b="1" dirty="0"/>
              <a:t>id cavity</a:t>
            </a:r>
            <a:r>
              <a:rPr lang="en-US" dirty="0"/>
              <a:t> diameter</a:t>
            </a:r>
            <a:r>
              <a:rPr lang="en-IN" dirty="0"/>
              <a:t>(</a:t>
            </a:r>
            <a:r>
              <a:rPr lang="en-IN" b="1" dirty="0"/>
              <a:t>RVD2</a:t>
            </a:r>
            <a:r>
              <a:rPr lang="en-IN" dirty="0"/>
              <a:t>) – </a:t>
            </a:r>
            <a:r>
              <a:rPr lang="en-US" dirty="0"/>
              <a:t>middle</a:t>
            </a:r>
            <a:r>
              <a:rPr lang="en-IN" dirty="0"/>
              <a:t> </a:t>
            </a:r>
            <a:r>
              <a:rPr lang="en-US" dirty="0"/>
              <a:t>third of</a:t>
            </a:r>
            <a:r>
              <a:rPr lang="en-IN" dirty="0"/>
              <a:t> RV</a:t>
            </a:r>
            <a:r>
              <a:rPr lang="en-US" dirty="0"/>
              <a:t> at the level of the LV papillary muscles</a:t>
            </a:r>
            <a:endParaRPr lang="en-IN" dirty="0"/>
          </a:p>
          <a:p>
            <a:r>
              <a:rPr lang="en-IN" b="1" dirty="0"/>
              <a:t>l</a:t>
            </a:r>
            <a:r>
              <a:rPr lang="en-US" b="1" dirty="0" err="1"/>
              <a:t>ongitudinal</a:t>
            </a:r>
            <a:r>
              <a:rPr lang="en-US" dirty="0"/>
              <a:t> dimension </a:t>
            </a:r>
            <a:r>
              <a:rPr lang="en-IN" dirty="0"/>
              <a:t>( </a:t>
            </a:r>
            <a:r>
              <a:rPr lang="en-IN" b="1" dirty="0"/>
              <a:t>RVD3</a:t>
            </a:r>
            <a:r>
              <a:rPr lang="en-IN" dirty="0"/>
              <a:t>)-</a:t>
            </a:r>
            <a:r>
              <a:rPr lang="en-US" dirty="0"/>
              <a:t>from the plane of the tricuspid annulus to the RV apex. </a:t>
            </a:r>
            <a:endParaRPr lang="en-IN" dirty="0"/>
          </a:p>
          <a:p>
            <a:pPr marL="0" indent="0">
              <a:buNone/>
            </a:pPr>
            <a:r>
              <a:rPr lang="en-IN" dirty="0"/>
              <a:t>*</a:t>
            </a:r>
            <a:r>
              <a:rPr lang="en-US" i="1" dirty="0">
                <a:solidFill>
                  <a:srgbClr val="C00000"/>
                </a:solidFill>
              </a:rPr>
              <a:t>RV dimensions can be distorted and falsely enlarged in patients with chest and thoracic spine deformities</a:t>
            </a:r>
          </a:p>
        </p:txBody>
      </p:sp>
    </p:spTree>
    <p:extLst>
      <p:ext uri="{BB962C8B-B14F-4D97-AF65-F5344CB8AC3E}">
        <p14:creationId xmlns:p14="http://schemas.microsoft.com/office/powerpoint/2010/main" val="2929441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6ED5A33-47D8-A870-8BEA-E270BAC356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77821"/>
            <a:ext cx="10407073" cy="536878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E3002E-A326-DE7D-E384-64D115B82433}"/>
              </a:ext>
            </a:extLst>
          </p:cNvPr>
          <p:cNvSpPr txBox="1"/>
          <p:nvPr/>
        </p:nvSpPr>
        <p:spPr>
          <a:xfrm>
            <a:off x="1131455" y="484908"/>
            <a:ext cx="9421090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IN" sz="2800" b="1" dirty="0"/>
              <a:t>RVD1 &gt; 41mm &amp; RVD2 &gt;35mm  —&gt;RV DILATATION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IN" sz="2800" b="1" dirty="0"/>
              <a:t>RVD3 &gt; 83mm —&gt; RV DILATATION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82963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3E3960-1948-5FC2-D9CF-0E27E83DC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IN" sz="3200" dirty="0"/>
              <a:t>ADVANTAGES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AE365-573D-AE53-D5F9-1201C5362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en-US" dirty="0"/>
              <a:t>easily obtained on an apical 4-chamber view  </a:t>
            </a:r>
            <a:endParaRPr lang="en-IN" dirty="0"/>
          </a:p>
          <a:p>
            <a:r>
              <a:rPr lang="en-US" dirty="0"/>
              <a:t>markers of RV dilatation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B54C9-42BE-D13C-0396-529902B9D5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rgbClr val="C00000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en-IN" sz="3200" dirty="0">
                <a:solidFill>
                  <a:schemeClr val="bg1"/>
                </a:solidFill>
              </a:rPr>
              <a:t>DISADVANTAGES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1DEBA4-2A0D-63C8-910F-A927B3FEFC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highly dependent on probe rotation by the user, which can result in an underestimation of RV width.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AC14DC9C-FC6F-B63F-A282-965F9CC8F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302" y="2505075"/>
            <a:ext cx="4891910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2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93ECB-A02A-4E59-EECA-E80CAE66B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RVOT DIMENSIONS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F953DB-590C-71D0-DCAE-D37C91C27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RVOT </a:t>
            </a:r>
            <a:r>
              <a:rPr lang="en-IN" dirty="0"/>
              <a:t> — </a:t>
            </a:r>
            <a:r>
              <a:rPr lang="en-US" dirty="0"/>
              <a:t>include the </a:t>
            </a:r>
            <a:r>
              <a:rPr lang="en-US" dirty="0" err="1"/>
              <a:t>subpulmonary</a:t>
            </a:r>
            <a:r>
              <a:rPr lang="en-US" dirty="0"/>
              <a:t> infundibulum and </a:t>
            </a:r>
            <a:r>
              <a:rPr lang="en-IN" dirty="0"/>
              <a:t>PV</a:t>
            </a:r>
          </a:p>
          <a:p>
            <a:r>
              <a:rPr lang="en-IN" dirty="0"/>
              <a:t>Sub pulmonary infundibulum —&gt; cone shaped muscular structure that extends from </a:t>
            </a:r>
            <a:r>
              <a:rPr lang="en-IN" dirty="0" err="1"/>
              <a:t>crista</a:t>
            </a:r>
            <a:r>
              <a:rPr lang="en-IN" dirty="0"/>
              <a:t> </a:t>
            </a:r>
            <a:r>
              <a:rPr lang="en-IN" dirty="0" err="1"/>
              <a:t>supraventricularis</a:t>
            </a:r>
            <a:r>
              <a:rPr lang="en-IN" dirty="0"/>
              <a:t> to the PV </a:t>
            </a:r>
          </a:p>
          <a:p>
            <a:r>
              <a:rPr lang="en-IN" dirty="0"/>
              <a:t>Distinct from rest of RV in origin and anatomy</a:t>
            </a:r>
          </a:p>
          <a:p>
            <a:r>
              <a:rPr lang="en-US" dirty="0"/>
              <a:t>First</a:t>
            </a:r>
            <a:r>
              <a:rPr lang="en-IN" dirty="0"/>
              <a:t> </a:t>
            </a:r>
            <a:r>
              <a:rPr lang="en-US" dirty="0"/>
              <a:t>segment</a:t>
            </a:r>
            <a:r>
              <a:rPr lang="en-IN" dirty="0"/>
              <a:t> </a:t>
            </a:r>
            <a:r>
              <a:rPr lang="en-US" dirty="0"/>
              <a:t>o</a:t>
            </a:r>
            <a:r>
              <a:rPr lang="en-IN" dirty="0"/>
              <a:t>f RV –</a:t>
            </a:r>
            <a:r>
              <a:rPr lang="en-US" dirty="0"/>
              <a:t>to</a:t>
            </a:r>
            <a:r>
              <a:rPr lang="en-IN" dirty="0"/>
              <a:t> </a:t>
            </a:r>
            <a:r>
              <a:rPr lang="en-US" dirty="0"/>
              <a:t>show</a:t>
            </a:r>
            <a:r>
              <a:rPr lang="en-IN" dirty="0"/>
              <a:t> </a:t>
            </a:r>
            <a:r>
              <a:rPr lang="en-US" dirty="0"/>
              <a:t>diastolic</a:t>
            </a:r>
            <a:r>
              <a:rPr lang="en-IN" dirty="0"/>
              <a:t> </a:t>
            </a:r>
            <a:r>
              <a:rPr lang="en-US" dirty="0"/>
              <a:t>inversion</a:t>
            </a:r>
            <a:r>
              <a:rPr lang="en-IN" dirty="0"/>
              <a:t> </a:t>
            </a:r>
            <a:r>
              <a:rPr lang="en-US" dirty="0"/>
              <a:t>in</a:t>
            </a:r>
            <a:r>
              <a:rPr lang="en-IN" dirty="0"/>
              <a:t> </a:t>
            </a:r>
            <a:r>
              <a:rPr lang="en-US" dirty="0"/>
              <a:t>the</a:t>
            </a:r>
            <a:r>
              <a:rPr lang="en-IN" dirty="0"/>
              <a:t> </a:t>
            </a:r>
            <a:r>
              <a:rPr lang="en-US" dirty="0"/>
              <a:t>setting of</a:t>
            </a:r>
            <a:r>
              <a:rPr lang="en-IN" dirty="0"/>
              <a:t> </a:t>
            </a:r>
            <a:r>
              <a:rPr lang="en-US" dirty="0"/>
              <a:t>tamponade</a:t>
            </a:r>
            <a:endParaRPr lang="en-IN" dirty="0"/>
          </a:p>
          <a:p>
            <a:r>
              <a:rPr lang="en-IN" dirty="0"/>
              <a:t>Measured at </a:t>
            </a:r>
            <a:r>
              <a:rPr lang="en-IN" b="1" dirty="0"/>
              <a:t>end diastole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204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A179B-3BEE-E10C-EE20-11A8E1373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091" y="4353004"/>
            <a:ext cx="10575598" cy="1778000"/>
          </a:xfrm>
          <a:solidFill>
            <a:schemeClr val="accent4"/>
          </a:solidFill>
        </p:spPr>
        <p:txBody>
          <a:bodyPr>
            <a:normAutofit fontScale="90000"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800" b="1" dirty="0"/>
              <a:t>RVOT distal</a:t>
            </a:r>
            <a:r>
              <a:rPr lang="en-IN" sz="2800" dirty="0"/>
              <a:t> is preferred (MOST REPRODUCIBLE)–</a:t>
            </a:r>
            <a:r>
              <a:rPr lang="en-US" sz="2800" dirty="0"/>
              <a:t>especially</a:t>
            </a:r>
            <a:r>
              <a:rPr lang="en-IN" sz="2800" dirty="0"/>
              <a:t> </a:t>
            </a:r>
            <a:r>
              <a:rPr lang="en-US" sz="2800" dirty="0"/>
              <a:t>when</a:t>
            </a:r>
            <a:r>
              <a:rPr lang="en-IN" sz="2800" dirty="0"/>
              <a:t> </a:t>
            </a:r>
            <a:r>
              <a:rPr lang="en-US" sz="2800" dirty="0"/>
              <a:t>measuring</a:t>
            </a:r>
            <a:r>
              <a:rPr lang="en-IN" sz="2800" dirty="0"/>
              <a:t> </a:t>
            </a:r>
            <a:r>
              <a:rPr lang="en-US" sz="2800" dirty="0"/>
              <a:t>right-sided</a:t>
            </a:r>
            <a:r>
              <a:rPr lang="en-IN" sz="2800" dirty="0"/>
              <a:t> </a:t>
            </a:r>
            <a:r>
              <a:rPr lang="en-US" sz="2800" dirty="0"/>
              <a:t>stroke volume</a:t>
            </a:r>
            <a:r>
              <a:rPr lang="en-IN" sz="2800" dirty="0"/>
              <a:t> </a:t>
            </a:r>
            <a:r>
              <a:rPr lang="en-US" sz="2800" dirty="0"/>
              <a:t>for</a:t>
            </a:r>
            <a:r>
              <a:rPr lang="en-IN" sz="2800" dirty="0"/>
              <a:t> </a:t>
            </a:r>
            <a:r>
              <a:rPr lang="en-US" sz="2800" dirty="0"/>
              <a:t>the</a:t>
            </a:r>
            <a:r>
              <a:rPr lang="en-IN" sz="2800" dirty="0"/>
              <a:t> </a:t>
            </a:r>
            <a:r>
              <a:rPr lang="en-US" sz="2800" dirty="0"/>
              <a:t>calculation</a:t>
            </a:r>
            <a:r>
              <a:rPr lang="en-IN" sz="2800" dirty="0"/>
              <a:t> </a:t>
            </a:r>
            <a:r>
              <a:rPr lang="en-US" sz="2800" dirty="0"/>
              <a:t>of</a:t>
            </a:r>
            <a:r>
              <a:rPr lang="en-IN" sz="2800" dirty="0"/>
              <a:t> </a:t>
            </a:r>
            <a:r>
              <a:rPr lang="en-US" sz="2800" dirty="0"/>
              <a:t>Qp/Qs</a:t>
            </a:r>
            <a:r>
              <a:rPr lang="en-IN" sz="2800" dirty="0"/>
              <a:t> </a:t>
            </a:r>
            <a:r>
              <a:rPr lang="en-US" sz="2800" dirty="0"/>
              <a:t>or</a:t>
            </a:r>
            <a:r>
              <a:rPr lang="en-IN" sz="2800" dirty="0"/>
              <a:t> </a:t>
            </a:r>
            <a:r>
              <a:rPr lang="en-US" sz="2800" dirty="0"/>
              <a:t>regurgitant</a:t>
            </a:r>
            <a:r>
              <a:rPr lang="en-IN" sz="2800" dirty="0"/>
              <a:t> </a:t>
            </a:r>
            <a:r>
              <a:rPr lang="en-US" sz="2800" dirty="0"/>
              <a:t>fraction</a:t>
            </a:r>
            <a:br>
              <a:rPr lang="en-IN" sz="2800" dirty="0"/>
            </a:br>
            <a:r>
              <a:rPr lang="en-US" sz="2800" b="1" dirty="0"/>
              <a:t>PLAX</a:t>
            </a:r>
            <a:r>
              <a:rPr lang="en-IN" sz="2800" b="1" dirty="0"/>
              <a:t> </a:t>
            </a:r>
            <a:r>
              <a:rPr lang="en-US" sz="2800" b="1" dirty="0"/>
              <a:t>view</a:t>
            </a:r>
            <a:r>
              <a:rPr lang="en-IN" sz="2800" b="1" dirty="0"/>
              <a:t> </a:t>
            </a:r>
            <a:r>
              <a:rPr lang="en-US" sz="2800" b="1" dirty="0"/>
              <a:t>of</a:t>
            </a:r>
            <a:r>
              <a:rPr lang="en-IN" sz="2800" b="1" dirty="0"/>
              <a:t> </a:t>
            </a:r>
            <a:r>
              <a:rPr lang="en-US" sz="2800" b="1" dirty="0"/>
              <a:t>the</a:t>
            </a:r>
            <a:r>
              <a:rPr lang="en-IN" sz="2800" b="1" dirty="0"/>
              <a:t> </a:t>
            </a:r>
            <a:r>
              <a:rPr lang="en-US" sz="2800" b="1" dirty="0"/>
              <a:t>RVOT</a:t>
            </a:r>
            <a:r>
              <a:rPr lang="en-IN" sz="2800" dirty="0"/>
              <a:t> </a:t>
            </a:r>
            <a:r>
              <a:rPr lang="en-US" sz="2800" dirty="0"/>
              <a:t>is</a:t>
            </a:r>
            <a:r>
              <a:rPr lang="en-IN" sz="2800" dirty="0"/>
              <a:t> </a:t>
            </a:r>
            <a:r>
              <a:rPr lang="en-US" sz="2800" dirty="0"/>
              <a:t>used</a:t>
            </a:r>
            <a:r>
              <a:rPr lang="en-IN" sz="2800" dirty="0"/>
              <a:t> </a:t>
            </a:r>
            <a:r>
              <a:rPr lang="en-US" sz="2800" dirty="0"/>
              <a:t>in</a:t>
            </a:r>
            <a:r>
              <a:rPr lang="en-IN" sz="2800" dirty="0"/>
              <a:t> </a:t>
            </a:r>
            <a:r>
              <a:rPr lang="en-US" sz="2800" dirty="0"/>
              <a:t>particular</a:t>
            </a:r>
            <a:r>
              <a:rPr lang="en-IN" sz="2800" dirty="0"/>
              <a:t> </a:t>
            </a:r>
            <a:r>
              <a:rPr lang="en-US" sz="2800" dirty="0"/>
              <a:t>in</a:t>
            </a:r>
            <a:r>
              <a:rPr lang="en-IN" sz="2800" dirty="0"/>
              <a:t> </a:t>
            </a:r>
            <a:r>
              <a:rPr lang="en-US" sz="2800" dirty="0"/>
              <a:t>the</a:t>
            </a:r>
            <a:r>
              <a:rPr lang="en-IN" sz="2800" dirty="0"/>
              <a:t> </a:t>
            </a:r>
            <a:r>
              <a:rPr lang="en-US" sz="2800" dirty="0"/>
              <a:t>evaluation</a:t>
            </a:r>
            <a:r>
              <a:rPr lang="en-IN" sz="2800" dirty="0"/>
              <a:t> </a:t>
            </a:r>
            <a:r>
              <a:rPr lang="en-US" sz="2800" dirty="0"/>
              <a:t>for </a:t>
            </a:r>
            <a:r>
              <a:rPr lang="en-US" sz="2800" b="1" dirty="0"/>
              <a:t>arrhythmogenic</a:t>
            </a:r>
            <a:r>
              <a:rPr lang="en-IN" sz="2800" b="1" dirty="0"/>
              <a:t> </a:t>
            </a:r>
            <a:r>
              <a:rPr lang="en-US" sz="2800" b="1" dirty="0"/>
              <a:t>RV</a:t>
            </a:r>
            <a:r>
              <a:rPr lang="en-IN" sz="2800" b="1" dirty="0"/>
              <a:t> </a:t>
            </a:r>
            <a:r>
              <a:rPr lang="en-US" sz="2800" b="1" dirty="0"/>
              <a:t>dysplasia</a:t>
            </a:r>
            <a:br>
              <a:rPr lang="en-IN" sz="2800" b="1" dirty="0"/>
            </a:br>
            <a:endParaRPr lang="en-US" sz="2800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09B6A95-83A1-F96B-CD08-F090ACEB5E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40" y="135043"/>
            <a:ext cx="12305079" cy="377923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42A043-B21C-95CF-9EEE-CD94E151014E}"/>
              </a:ext>
            </a:extLst>
          </p:cNvPr>
          <p:cNvSpPr txBox="1"/>
          <p:nvPr/>
        </p:nvSpPr>
        <p:spPr>
          <a:xfrm>
            <a:off x="235506" y="3183527"/>
            <a:ext cx="11166768" cy="35394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IN" sz="2800" dirty="0" err="1"/>
              <a:t>RECOMMENDATONS</a:t>
            </a:r>
            <a:r>
              <a:rPr lang="en-IN" sz="2800" dirty="0"/>
              <a:t> –</a:t>
            </a:r>
          </a:p>
          <a:p>
            <a:pPr algn="l"/>
            <a:r>
              <a:rPr lang="en-IN" sz="2800" dirty="0"/>
              <a:t>In CHD or arrhythmia potentially involving the  RVOT,  proximal and distal diameters of the RVOT should be measured from PSAX OR PLAX VIEWS</a:t>
            </a:r>
          </a:p>
          <a:p>
            <a:pPr algn="l"/>
            <a:r>
              <a:rPr lang="en-IN" sz="2800" dirty="0"/>
              <a:t>UPPER REFERENCE LIMIT –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IN" sz="2800" b="1" dirty="0"/>
              <a:t>PSAX distal RVOT is 27 mm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IN" sz="2800" b="1" dirty="0"/>
              <a:t>PLAX </a:t>
            </a:r>
            <a:r>
              <a:rPr lang="en-IN" sz="2800" b="1" dirty="0" err="1"/>
              <a:t>prox</a:t>
            </a:r>
            <a:r>
              <a:rPr lang="en-IN" sz="2800" b="1" dirty="0"/>
              <a:t> RVOT is 30 mm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IN" sz="2800" b="1" dirty="0"/>
              <a:t>PSAX </a:t>
            </a:r>
            <a:r>
              <a:rPr lang="en-IN" sz="2800" b="1" dirty="0" err="1"/>
              <a:t>prox</a:t>
            </a:r>
            <a:r>
              <a:rPr lang="en-IN" sz="2800" b="1" dirty="0"/>
              <a:t> RVOT is 35mm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4685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3E3960-1948-5FC2-D9CF-0E27E83DC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IN" sz="3200" dirty="0"/>
              <a:t>ADVANTAGES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AE365-573D-AE53-D5F9-1201C5362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en-IN" dirty="0"/>
              <a:t>Easily obtained</a:t>
            </a:r>
          </a:p>
          <a:p>
            <a:r>
              <a:rPr lang="en-IN" dirty="0"/>
              <a:t>Certain lesions can primarily affect the RVOT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B54C9-42BE-D13C-0396-529902B9D5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50070"/>
            <a:ext cx="5183188" cy="823912"/>
          </a:xfrm>
          <a:solidFill>
            <a:srgbClr val="C00000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en-IN" sz="3200" dirty="0">
                <a:solidFill>
                  <a:schemeClr val="bg1"/>
                </a:solidFill>
              </a:rPr>
              <a:t>DISADVANTAGES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1DEBA4-2A0D-63C8-910F-A927B3FEFC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7" y="1973982"/>
            <a:ext cx="5183188" cy="4215681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Limited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normative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data</a:t>
            </a:r>
            <a:endParaRPr lang="en-IN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Window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for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measurement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of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RVOT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size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has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not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been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standardized, and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oblique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imaging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of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RVOT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may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underestimate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overestimate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its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size</a:t>
            </a:r>
            <a:endParaRPr lang="en-IN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Endocardial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definition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of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anterior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wall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is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often suboptimal.</a:t>
            </a:r>
          </a:p>
        </p:txBody>
      </p:sp>
    </p:spTree>
    <p:extLst>
      <p:ext uri="{BB962C8B-B14F-4D97-AF65-F5344CB8AC3E}">
        <p14:creationId xmlns:p14="http://schemas.microsoft.com/office/powerpoint/2010/main" val="2609696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162D-6D52-C276-AF43-515E50C86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RV SYSTOLIC FUNCTION ASSESSMENT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3EE94F-AF44-9A98-9C24-A4D21373C2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01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C0F6C-30B5-2FA4-B5E6-A46B8DD2E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RV EXTERNAL ANATOMY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43F09-7A04-CAD5-5D8A-C4B6063AC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b="1" i="0" u="none" strike="noStrike" dirty="0">
                <a:solidFill>
                  <a:srgbClr val="000000"/>
                </a:solidFill>
                <a:effectLst/>
                <a:latin typeface="HelveticaNeue"/>
              </a:rPr>
              <a:t>most anteriorly</a:t>
            </a:r>
            <a:r>
              <a:rPr lang="en-IN" b="0" i="0" u="none" strike="noStrike" dirty="0">
                <a:solidFill>
                  <a:srgbClr val="000000"/>
                </a:solidFill>
                <a:effectLst/>
                <a:latin typeface="HelveticaNeue"/>
              </a:rPr>
              <a:t> situated cardiac chamber ,lies immediately behind the sternum, r</a:t>
            </a:r>
            <a:r>
              <a:rPr lang="en-IN" dirty="0">
                <a:solidFill>
                  <a:srgbClr val="000000"/>
                </a:solidFill>
                <a:latin typeface="HelveticaNeue"/>
              </a:rPr>
              <a:t>ests inferiorly on the diaphragm </a:t>
            </a:r>
          </a:p>
          <a:p>
            <a:r>
              <a:rPr lang="en-IN" dirty="0">
                <a:solidFill>
                  <a:srgbClr val="000000"/>
                </a:solidFill>
                <a:latin typeface="HelveticaNeue"/>
              </a:rPr>
              <a:t>Posteriorly wraps the obliquely oriented LV </a:t>
            </a:r>
          </a:p>
          <a:p>
            <a:r>
              <a:rPr lang="en-IN" dirty="0">
                <a:solidFill>
                  <a:srgbClr val="000000"/>
                </a:solidFill>
                <a:latin typeface="HelveticaNeue"/>
              </a:rPr>
              <a:t>SAX – Asymmetric crescent  ; LAX – triangular appearance</a:t>
            </a:r>
          </a:p>
          <a:p>
            <a:r>
              <a:rPr lang="en-IN" dirty="0">
                <a:solidFill>
                  <a:srgbClr val="000000"/>
                </a:solidFill>
                <a:latin typeface="HelveticaNeue"/>
              </a:rPr>
              <a:t>3D – flexible triangular pouch</a:t>
            </a:r>
          </a:p>
          <a:p>
            <a:pPr marL="0" indent="0">
              <a:buNone/>
            </a:pPr>
            <a:r>
              <a:rPr lang="en-IN" b="1" dirty="0" err="1">
                <a:solidFill>
                  <a:srgbClr val="000000"/>
                </a:solidFill>
                <a:latin typeface="HelveticaNeue"/>
              </a:rPr>
              <a:t>Myofibre</a:t>
            </a:r>
            <a:r>
              <a:rPr lang="en-IN" b="1" dirty="0">
                <a:solidFill>
                  <a:srgbClr val="000000"/>
                </a:solidFill>
                <a:latin typeface="HelveticaNeue"/>
              </a:rPr>
              <a:t> architecture </a:t>
            </a:r>
          </a:p>
          <a:p>
            <a:r>
              <a:rPr lang="en-IN" dirty="0">
                <a:solidFill>
                  <a:srgbClr val="000000"/>
                </a:solidFill>
                <a:latin typeface="HelveticaNeue"/>
              </a:rPr>
              <a:t>superficial (circumferential) , deep (longitudinal)</a:t>
            </a:r>
          </a:p>
          <a:p>
            <a:r>
              <a:rPr lang="en-IN" b="0" i="0" u="none" strike="noStrike" dirty="0">
                <a:solidFill>
                  <a:srgbClr val="000000"/>
                </a:solidFill>
                <a:effectLst/>
                <a:latin typeface="HelveticaNeue"/>
              </a:rPr>
              <a:t>continuity between the muscle </a:t>
            </a:r>
            <a:r>
              <a:rPr lang="en-IN" b="0" i="0" u="none" strike="noStrike" dirty="0" err="1">
                <a:solidFill>
                  <a:srgbClr val="000000"/>
                </a:solidFill>
                <a:effectLst/>
                <a:latin typeface="HelveticaNeue"/>
              </a:rPr>
              <a:t>fibers</a:t>
            </a:r>
            <a:r>
              <a:rPr lang="en-IN" b="0" i="0" u="none" strike="noStrike" dirty="0">
                <a:solidFill>
                  <a:srgbClr val="000000"/>
                </a:solidFill>
                <a:effectLst/>
                <a:latin typeface="HelveticaNeue"/>
              </a:rPr>
              <a:t> of the RV and LV-functionally binds the ventricles together—&gt; free wall traction ; ventricular interdependence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260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8641B-149A-E004-F248-E040AA9ED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QUALITATIVE EVALUATION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336A0-8030-2A0D-CA9C-22B4F3B1F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Begins with visual impression</a:t>
            </a:r>
          </a:p>
          <a:p>
            <a:r>
              <a:rPr lang="en-IN" dirty="0"/>
              <a:t>difficult and requires experience</a:t>
            </a:r>
          </a:p>
          <a:p>
            <a:r>
              <a:rPr lang="en-IN" dirty="0"/>
              <a:t>Assess global and focal RV function</a:t>
            </a:r>
          </a:p>
          <a:p>
            <a:r>
              <a:rPr lang="en-IN" dirty="0"/>
              <a:t>Example – </a:t>
            </a:r>
            <a:r>
              <a:rPr lang="en-IN" b="1" dirty="0"/>
              <a:t>Acute pulmonary embolism – </a:t>
            </a:r>
            <a:r>
              <a:rPr lang="en-IN" b="1" dirty="0" err="1"/>
              <a:t>McConnells</a:t>
            </a:r>
            <a:r>
              <a:rPr lang="en-IN" b="1" dirty="0"/>
              <a:t> sign </a:t>
            </a:r>
          </a:p>
          <a:p>
            <a:r>
              <a:rPr lang="en-IN" b="1" dirty="0"/>
              <a:t>ARVD – regional wall akinesia or hypokinesia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27845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976B4-1F90-B483-7C7E-479329E14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QUANTITATIVE EVALUATION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9D811-08A4-AE3D-F3D1-AFF401CE64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With clinical utility and value based on studies are</a:t>
            </a:r>
            <a:endParaRPr lang="en-IN" b="1" dirty="0">
              <a:solidFill>
                <a:srgbClr val="C00000"/>
              </a:solidFill>
            </a:endParaRPr>
          </a:p>
          <a:p>
            <a:r>
              <a:rPr lang="en-IN" b="1" dirty="0"/>
              <a:t>R</a:t>
            </a:r>
            <a:r>
              <a:rPr lang="en-US" b="1" dirty="0" err="1"/>
              <a:t>ight</a:t>
            </a:r>
            <a:r>
              <a:rPr lang="en-US" b="1" dirty="0"/>
              <a:t> ventricular index of myocardial performance (RIMP)</a:t>
            </a:r>
            <a:endParaRPr lang="en-IN" b="1" dirty="0"/>
          </a:p>
          <a:p>
            <a:r>
              <a:rPr lang="en-IN" b="1" dirty="0"/>
              <a:t>T</a:t>
            </a:r>
            <a:r>
              <a:rPr lang="en-US" b="1" dirty="0" err="1"/>
              <a:t>ricuspid</a:t>
            </a:r>
            <a:r>
              <a:rPr lang="en-US" b="1" dirty="0"/>
              <a:t> annular plane systolic excursion (TAPSE)</a:t>
            </a:r>
            <a:endParaRPr lang="en-IN" b="1" dirty="0"/>
          </a:p>
          <a:p>
            <a:r>
              <a:rPr lang="en-US" b="1" dirty="0"/>
              <a:t>2D fractional area change (FAC)</a:t>
            </a:r>
            <a:endParaRPr lang="en-IN" b="1" dirty="0"/>
          </a:p>
          <a:p>
            <a:r>
              <a:rPr lang="en-US" b="1" dirty="0"/>
              <a:t>Tricuspid</a:t>
            </a:r>
            <a:r>
              <a:rPr lang="en-IN" b="1" dirty="0"/>
              <a:t> </a:t>
            </a:r>
            <a:r>
              <a:rPr lang="en-US" b="1" dirty="0"/>
              <a:t>annulus systolic velocity (S’)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DF13B-383D-AD50-6B5C-7E262435E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4"/>
                </a:solidFill>
              </a:rPr>
              <a:t>Need more data to demonstrate clinical utility</a:t>
            </a:r>
            <a:endParaRPr lang="en-IN" b="1" dirty="0">
              <a:solidFill>
                <a:schemeClr val="accent4"/>
              </a:solidFill>
            </a:endParaRPr>
          </a:p>
          <a:p>
            <a:r>
              <a:rPr lang="en-US" b="1" dirty="0"/>
              <a:t>dP/dT</a:t>
            </a:r>
            <a:endParaRPr lang="en-IN" b="1" dirty="0"/>
          </a:p>
          <a:p>
            <a:r>
              <a:rPr lang="en-US" b="1" dirty="0"/>
              <a:t>2D RV ejection fraction</a:t>
            </a:r>
            <a:endParaRPr lang="en-IN" b="1" dirty="0"/>
          </a:p>
          <a:p>
            <a:r>
              <a:rPr lang="en-US" b="1" dirty="0"/>
              <a:t>3D RV ejection fraction</a:t>
            </a:r>
            <a:endParaRPr lang="en-IN" b="1" dirty="0"/>
          </a:p>
          <a:p>
            <a:r>
              <a:rPr lang="en-US" b="1" dirty="0"/>
              <a:t>RV longitudinal strain and strain rate</a:t>
            </a:r>
          </a:p>
        </p:txBody>
      </p:sp>
    </p:spTree>
    <p:extLst>
      <p:ext uri="{BB962C8B-B14F-4D97-AF65-F5344CB8AC3E}">
        <p14:creationId xmlns:p14="http://schemas.microsoft.com/office/powerpoint/2010/main" val="4378282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213AD-3B8D-56EE-E400-933F0C84A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QUANTITATIVE EVALUATION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CC15B-F65C-8A63-45BF-8CC5E15093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Global Function</a:t>
            </a:r>
            <a:endParaRPr lang="en-IN" b="1" dirty="0"/>
          </a:p>
          <a:p>
            <a:r>
              <a:rPr lang="en-US" dirty="0"/>
              <a:t>Pulsed Doppler RIMP </a:t>
            </a:r>
            <a:endParaRPr lang="en-IN" dirty="0"/>
          </a:p>
          <a:p>
            <a:r>
              <a:rPr lang="en-US" dirty="0"/>
              <a:t>Tissue Doppler RIMP</a:t>
            </a:r>
            <a:endParaRPr lang="en-IN" dirty="0"/>
          </a:p>
          <a:p>
            <a:endParaRPr lang="en-IN" dirty="0"/>
          </a:p>
          <a:p>
            <a:pPr marL="0" indent="0">
              <a:buNone/>
            </a:pPr>
            <a:r>
              <a:rPr lang="en-US" b="1" dirty="0"/>
              <a:t>Global Systolic Function</a:t>
            </a:r>
            <a:endParaRPr lang="en-IN" b="1" dirty="0"/>
          </a:p>
          <a:p>
            <a:r>
              <a:rPr lang="en-US" dirty="0"/>
              <a:t>Fractional Area Change (RVFAC)</a:t>
            </a:r>
            <a:endParaRPr lang="en-IN" dirty="0"/>
          </a:p>
          <a:p>
            <a:r>
              <a:rPr lang="en-US" dirty="0"/>
              <a:t>3D RVEF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7D20EB-6C46-C283-688D-355BDB420B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Longitudinal Systolic Function</a:t>
            </a:r>
            <a:endParaRPr lang="en-IN" b="1" dirty="0"/>
          </a:p>
          <a:p>
            <a:pPr marL="0" indent="0">
              <a:buNone/>
            </a:pPr>
            <a:endParaRPr lang="en-IN" b="1" dirty="0"/>
          </a:p>
          <a:p>
            <a:r>
              <a:rPr lang="en-US" dirty="0"/>
              <a:t>TAPSE</a:t>
            </a:r>
            <a:endParaRPr lang="en-IN" dirty="0"/>
          </a:p>
          <a:p>
            <a:r>
              <a:rPr lang="en-US" dirty="0"/>
              <a:t>Pulse Tissue Doppler S’ wave (Tricuspid annulus systolic velocity)</a:t>
            </a:r>
            <a:endParaRPr lang="en-IN" dirty="0"/>
          </a:p>
          <a:p>
            <a:r>
              <a:rPr lang="en-US" dirty="0"/>
              <a:t>Global Longitudinal Strain (GLS)</a:t>
            </a:r>
          </a:p>
        </p:txBody>
      </p:sp>
    </p:spTree>
    <p:extLst>
      <p:ext uri="{BB962C8B-B14F-4D97-AF65-F5344CB8AC3E}">
        <p14:creationId xmlns:p14="http://schemas.microsoft.com/office/powerpoint/2010/main" val="30574607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DD966-C81A-947D-F325-BD50D44E5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716"/>
            <a:ext cx="10515600" cy="1325563"/>
          </a:xfrm>
        </p:spPr>
        <p:txBody>
          <a:bodyPr>
            <a:normAutofit/>
          </a:bodyPr>
          <a:lstStyle/>
          <a:p>
            <a:r>
              <a:rPr lang="en-IN" dirty="0"/>
              <a:t>1. </a:t>
            </a:r>
            <a:r>
              <a:rPr lang="en-IN" b="1" dirty="0"/>
              <a:t>RIMP</a:t>
            </a:r>
            <a:r>
              <a:rPr lang="en-IN" dirty="0"/>
              <a:t> (</a:t>
            </a:r>
            <a:r>
              <a:rPr lang="en-IN" b="1" i="0" u="none" strike="noStrike" dirty="0">
                <a:effectLst/>
              </a:rPr>
              <a:t>R</a:t>
            </a:r>
            <a:r>
              <a:rPr lang="en-IN" b="0" i="0" u="none" strike="noStrike" dirty="0">
                <a:effectLst/>
              </a:rPr>
              <a:t>ight </a:t>
            </a:r>
            <a:r>
              <a:rPr lang="en-IN" b="1" i="0" u="none" strike="noStrike" dirty="0">
                <a:effectLst/>
              </a:rPr>
              <a:t>V</a:t>
            </a:r>
            <a:r>
              <a:rPr lang="en-IN" b="0" i="0" u="none" strike="noStrike" dirty="0">
                <a:effectLst/>
              </a:rPr>
              <a:t>entricular </a:t>
            </a:r>
            <a:r>
              <a:rPr lang="en-IN" b="1" i="0" u="none" strike="noStrike" dirty="0">
                <a:effectLst/>
              </a:rPr>
              <a:t>I</a:t>
            </a:r>
            <a:r>
              <a:rPr lang="en-IN" b="0" i="0" u="none" strike="noStrike" dirty="0">
                <a:effectLst/>
              </a:rPr>
              <a:t>ndex of </a:t>
            </a:r>
            <a:r>
              <a:rPr lang="en-IN" b="1" i="0" u="none" strike="noStrike" dirty="0">
                <a:effectLst/>
              </a:rPr>
              <a:t>M</a:t>
            </a:r>
            <a:r>
              <a:rPr lang="en-IN" b="0" i="0" u="none" strike="noStrike" dirty="0">
                <a:effectLst/>
              </a:rPr>
              <a:t>yocardial </a:t>
            </a:r>
            <a:r>
              <a:rPr lang="en-IN" b="1" i="0" u="none" strike="noStrike" dirty="0">
                <a:effectLst/>
              </a:rPr>
              <a:t>P</a:t>
            </a:r>
            <a:r>
              <a:rPr lang="en-IN" b="0" i="0" u="none" strike="noStrike" dirty="0">
                <a:effectLst/>
              </a:rPr>
              <a:t>erformance)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1F22D-EC83-B84F-8569-2A8C1813E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472" y="1871807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IN" dirty="0"/>
              <a:t>Index of global RV performance</a:t>
            </a:r>
          </a:p>
          <a:p>
            <a:r>
              <a:rPr lang="en-IN" b="0" i="0" u="none" strike="noStrike" dirty="0">
                <a:effectLst/>
                <a:latin typeface="Source Sans Pro" panose="020F0502020204030204" pitchFamily="34" charset="0"/>
              </a:rPr>
              <a:t>The value represents the relationship between the ejection and non-ejection time of the heart</a:t>
            </a:r>
          </a:p>
          <a:p>
            <a:r>
              <a:rPr lang="en-IN" b="0" i="0" u="none" strike="noStrike" dirty="0">
                <a:effectLst/>
                <a:latin typeface="Source Sans Pro" panose="020F0502020204030204" pitchFamily="34" charset="0"/>
              </a:rPr>
              <a:t>The “non-ejection” times are the periods of time when all heart valves are closed</a:t>
            </a:r>
            <a:endParaRPr lang="en-IN" dirty="0">
              <a:latin typeface="Source Sans Pro" panose="020F0502020204030204" pitchFamily="34" charset="0"/>
            </a:endParaRPr>
          </a:p>
          <a:p>
            <a:pPr marL="0" indent="0">
              <a:buNone/>
            </a:pPr>
            <a:r>
              <a:rPr lang="en-IN" b="1" i="0" u="none" strike="noStrike" dirty="0">
                <a:solidFill>
                  <a:srgbClr val="002060"/>
                </a:solidFill>
                <a:effectLst/>
              </a:rPr>
              <a:t>Non-ejection time: </a:t>
            </a:r>
            <a:r>
              <a:rPr lang="en-IN" b="0" i="0" u="none" strike="noStrike" dirty="0">
                <a:solidFill>
                  <a:srgbClr val="002060"/>
                </a:solidFill>
                <a:effectLst/>
              </a:rPr>
              <a:t>(very small increments of time):</a:t>
            </a:r>
          </a:p>
          <a:p>
            <a:r>
              <a:rPr lang="en-IN" b="0" i="0" u="none" strike="noStrike" dirty="0">
                <a:solidFill>
                  <a:srgbClr val="002060"/>
                </a:solidFill>
                <a:effectLst/>
              </a:rPr>
              <a:t>Just after the tricuspid/mitral valve closes and before the pulmonic/aortic valves open</a:t>
            </a:r>
          </a:p>
          <a:p>
            <a:r>
              <a:rPr lang="en-IN" b="0" i="0" u="none" strike="noStrike" dirty="0">
                <a:solidFill>
                  <a:srgbClr val="002060"/>
                </a:solidFill>
                <a:effectLst/>
              </a:rPr>
              <a:t>Likewise, just after the pulmonic/aortic valve closes and before the tricuspid/mitral valves open again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2763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62C9339-334F-C922-A285-0FC62DCDF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06" y="456986"/>
            <a:ext cx="7139459" cy="5943600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82CD6FDB-80DF-C7C9-CDD8-5BD10C1DA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77" y="1112402"/>
            <a:ext cx="3828282" cy="2097233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270452AD-1A80-A1BD-90C6-47BC6C33E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76" y="3889506"/>
            <a:ext cx="3828283" cy="251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5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F9FCB-9C67-0F00-3E7C-7A63E4678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F336926-B7D7-9B16-9FB2-FEBBCC833B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09" y="554182"/>
            <a:ext cx="8383155" cy="5938693"/>
          </a:xfr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17DCDD0-A9EA-9378-F519-F1405CFDA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36" y="182562"/>
            <a:ext cx="3051464" cy="667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66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3E3960-1948-5FC2-D9CF-0E27E83DC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IN" sz="3200" dirty="0"/>
              <a:t>ADVANTAGES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AE365-573D-AE53-D5F9-1201C5362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accent4"/>
          </a:solidFill>
        </p:spPr>
        <p:txBody>
          <a:bodyPr>
            <a:normAutofit lnSpcReduction="10000"/>
          </a:bodyPr>
          <a:lstStyle/>
          <a:p>
            <a:r>
              <a:rPr lang="en-IN" b="0" i="0" u="none" strike="noStrike" dirty="0">
                <a:solidFill>
                  <a:srgbClr val="434242"/>
                </a:solidFill>
                <a:effectLst/>
                <a:latin typeface="Source Sans Pro" panose="020F0502020204030204" pitchFamily="34" charset="0"/>
              </a:rPr>
              <a:t>Reproducible</a:t>
            </a:r>
          </a:p>
          <a:p>
            <a:r>
              <a:rPr lang="en-IN" b="0" i="0" u="none" strike="noStrike" dirty="0">
                <a:solidFill>
                  <a:srgbClr val="434242"/>
                </a:solidFill>
                <a:effectLst/>
                <a:latin typeface="Source Sans Pro" panose="020F0502020204030204" pitchFamily="34" charset="0"/>
              </a:rPr>
              <a:t>Avoids geometric assumptions of complex RV geometry</a:t>
            </a:r>
          </a:p>
          <a:p>
            <a:r>
              <a:rPr lang="en-IN" b="0" i="0" u="none" strike="noStrike" dirty="0">
                <a:solidFill>
                  <a:srgbClr val="434242"/>
                </a:solidFill>
                <a:effectLst/>
                <a:latin typeface="Source Sans Pro" panose="020F0502020204030204" pitchFamily="34" charset="0"/>
              </a:rPr>
              <a:t>Allows for measurement of RIMP and S’ Wave from a single image</a:t>
            </a:r>
          </a:p>
          <a:p>
            <a:r>
              <a:rPr lang="en-IN" dirty="0">
                <a:solidFill>
                  <a:srgbClr val="434242"/>
                </a:solidFill>
                <a:latin typeface="Source Sans Pro" panose="020F0502020204030204" pitchFamily="34" charset="0"/>
              </a:rPr>
              <a:t>Less affected by heart rate</a:t>
            </a:r>
            <a:endParaRPr lang="en-IN" b="0" i="0" u="none" strike="noStrike" dirty="0">
              <a:solidFill>
                <a:srgbClr val="434242"/>
              </a:solidFill>
              <a:effectLst/>
              <a:latin typeface="Source Sans Pro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B54C9-42BE-D13C-0396-529902B9D5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50070"/>
            <a:ext cx="5183188" cy="823912"/>
          </a:xfrm>
          <a:solidFill>
            <a:srgbClr val="C00000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en-IN" sz="3200" dirty="0">
                <a:solidFill>
                  <a:schemeClr val="bg1"/>
                </a:solidFill>
              </a:rPr>
              <a:t>DISADVANTAGES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1DEBA4-2A0D-63C8-910F-A927B3FEFC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7" y="1973982"/>
            <a:ext cx="5183188" cy="4215681"/>
          </a:xfrm>
          <a:solidFill>
            <a:srgbClr val="C00000"/>
          </a:solidFill>
        </p:spPr>
        <p:txBody>
          <a:bodyPr>
            <a:normAutofit lnSpcReduction="10000"/>
          </a:bodyPr>
          <a:lstStyle/>
          <a:p>
            <a:r>
              <a:rPr lang="en-IN" dirty="0">
                <a:solidFill>
                  <a:schemeClr val="bg1"/>
                </a:solidFill>
              </a:rPr>
              <a:t>Difficult to get clear TDI reading</a:t>
            </a:r>
          </a:p>
          <a:p>
            <a:r>
              <a:rPr lang="en-IN" b="0" i="0" u="none" strike="noStrike" dirty="0">
                <a:solidFill>
                  <a:schemeClr val="bg1"/>
                </a:solidFill>
                <a:effectLst/>
              </a:rPr>
              <a:t>RIMP varies with pressure and volume status</a:t>
            </a:r>
          </a:p>
          <a:p>
            <a:r>
              <a:rPr lang="en-IN" b="0" i="0" u="none" strike="noStrike" dirty="0">
                <a:solidFill>
                  <a:schemeClr val="bg1"/>
                </a:solidFill>
                <a:effectLst/>
              </a:rPr>
              <a:t>Unreliable when RA pressure is elevated</a:t>
            </a:r>
          </a:p>
          <a:p>
            <a:pPr lvl="1"/>
            <a:r>
              <a:rPr lang="en-IN" b="0" i="0" u="none" strike="noStrike" dirty="0">
                <a:solidFill>
                  <a:schemeClr val="bg1"/>
                </a:solidFill>
                <a:effectLst/>
              </a:rPr>
              <a:t>Shortens the IVRT</a:t>
            </a:r>
          </a:p>
          <a:p>
            <a:pPr lvl="1"/>
            <a:endParaRPr lang="en-IN" dirty="0">
              <a:solidFill>
                <a:schemeClr val="bg1"/>
              </a:solidFill>
            </a:endParaRPr>
          </a:p>
          <a:p>
            <a:r>
              <a:rPr lang="en-IN" b="0" i="0" u="none" strike="noStrike" dirty="0">
                <a:solidFill>
                  <a:schemeClr val="bg1"/>
                </a:solidFill>
                <a:effectLst/>
              </a:rPr>
              <a:t>RR interval matching of 2 separate recordings (pulse Doppler method)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7718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5BEFB-9605-61F3-B93D-B97D7594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7C7AA4-9CCB-2085-2D61-58ACB22D6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Recommendations</a:t>
            </a:r>
            <a:endParaRPr lang="en-IN" b="1" dirty="0"/>
          </a:p>
          <a:p>
            <a:r>
              <a:rPr lang="en-US" dirty="0"/>
              <a:t>used for initial and serial measurements of RV function in complement with other quantitative and non</a:t>
            </a:r>
            <a:r>
              <a:rPr lang="en-IN" dirty="0"/>
              <a:t> </a:t>
            </a:r>
            <a:r>
              <a:rPr lang="en-US" dirty="0"/>
              <a:t>quantitative measures</a:t>
            </a:r>
            <a:endParaRPr lang="en-IN" dirty="0"/>
          </a:p>
          <a:p>
            <a:r>
              <a:rPr lang="en-US" b="1" dirty="0">
                <a:solidFill>
                  <a:srgbClr val="C00000"/>
                </a:solidFill>
              </a:rPr>
              <a:t>upper reference limit for the right-sided MPI is 0.43 using the pulsed Doppler method </a:t>
            </a:r>
            <a:r>
              <a:rPr lang="en-IN" b="1" dirty="0">
                <a:solidFill>
                  <a:srgbClr val="C00000"/>
                </a:solidFill>
              </a:rPr>
              <a:t>and</a:t>
            </a:r>
            <a:r>
              <a:rPr lang="en-US" b="1" dirty="0">
                <a:solidFill>
                  <a:srgbClr val="C00000"/>
                </a:solidFill>
              </a:rPr>
              <a:t> 0.54 using the pulsed tissue Doppler method</a:t>
            </a:r>
            <a:endParaRPr lang="en-IN" b="1" dirty="0">
              <a:solidFill>
                <a:srgbClr val="C00000"/>
              </a:solidFill>
            </a:endParaRPr>
          </a:p>
          <a:p>
            <a:r>
              <a:rPr lang="en-US" dirty="0"/>
              <a:t>It should not be used as the sole quantitative method for evaluation of RV function and should not be used with irregular heart rates.</a:t>
            </a:r>
          </a:p>
        </p:txBody>
      </p:sp>
    </p:spTree>
    <p:extLst>
      <p:ext uri="{BB962C8B-B14F-4D97-AF65-F5344CB8AC3E}">
        <p14:creationId xmlns:p14="http://schemas.microsoft.com/office/powerpoint/2010/main" val="12523376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E73559-AACE-0B8E-315C-CB4393F15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IN" sz="5400"/>
              <a:t>2. TAPSE</a:t>
            </a:r>
            <a:endParaRPr lang="en-US" sz="5400"/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91054-036D-F4F5-12C7-AA578D13F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Autofit/>
          </a:bodyPr>
          <a:lstStyle/>
          <a:p>
            <a:r>
              <a:rPr lang="en-US" dirty="0"/>
              <a:t>RV focused View</a:t>
            </a:r>
            <a:endParaRPr lang="en-IN" dirty="0"/>
          </a:p>
          <a:p>
            <a:r>
              <a:rPr lang="en-US" dirty="0"/>
              <a:t>M-mode </a:t>
            </a:r>
            <a:r>
              <a:rPr lang="en-IN" dirty="0"/>
              <a:t>of </a:t>
            </a:r>
            <a:r>
              <a:rPr lang="en-US" dirty="0"/>
              <a:t>the tricuspid lateral</a:t>
            </a:r>
            <a:r>
              <a:rPr lang="en-IN" dirty="0"/>
              <a:t> </a:t>
            </a:r>
            <a:r>
              <a:rPr lang="en-US" dirty="0"/>
              <a:t>annulus</a:t>
            </a:r>
            <a:endParaRPr lang="en-IN" dirty="0"/>
          </a:p>
          <a:p>
            <a:r>
              <a:rPr lang="en-US" dirty="0"/>
              <a:t>Excursion from end-diastole to peak systole</a:t>
            </a:r>
            <a:endParaRPr lang="en-IN" dirty="0"/>
          </a:p>
          <a:p>
            <a:r>
              <a:rPr lang="en-US" dirty="0"/>
              <a:t>Abnormal &lt;17 mm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D0A9B-F8E5-2B35-563C-C5E6281AAB59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599514"/>
            <a:ext cx="6903720" cy="365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442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3E3960-1948-5FC2-D9CF-0E27E83DC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IN" sz="3200" dirty="0"/>
              <a:t>ADVANTAGES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AE365-573D-AE53-D5F9-1201C5362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en-US" dirty="0"/>
              <a:t>Established</a:t>
            </a:r>
            <a:r>
              <a:rPr lang="en-IN" dirty="0"/>
              <a:t> </a:t>
            </a:r>
            <a:r>
              <a:rPr lang="en-US" dirty="0"/>
              <a:t>prognostic</a:t>
            </a:r>
            <a:r>
              <a:rPr lang="en-IN" dirty="0"/>
              <a:t> </a:t>
            </a:r>
            <a:r>
              <a:rPr lang="en-US" dirty="0"/>
              <a:t>value</a:t>
            </a:r>
            <a:endParaRPr lang="en-IN" dirty="0"/>
          </a:p>
          <a:p>
            <a:r>
              <a:rPr lang="en-US" dirty="0"/>
              <a:t>Validated</a:t>
            </a:r>
            <a:r>
              <a:rPr lang="en-IN" dirty="0"/>
              <a:t> </a:t>
            </a:r>
            <a:r>
              <a:rPr lang="en-US" dirty="0"/>
              <a:t>against</a:t>
            </a:r>
            <a:r>
              <a:rPr lang="en-IN" dirty="0"/>
              <a:t> </a:t>
            </a:r>
            <a:r>
              <a:rPr lang="en-US" dirty="0"/>
              <a:t>radionuclide</a:t>
            </a:r>
            <a:r>
              <a:rPr lang="en-IN" dirty="0"/>
              <a:t> </a:t>
            </a:r>
            <a:r>
              <a:rPr lang="en-US" dirty="0"/>
              <a:t>EF</a:t>
            </a:r>
            <a:endParaRPr lang="en-IN" dirty="0"/>
          </a:p>
          <a:p>
            <a:pPr marL="0" indent="0">
              <a:buNone/>
            </a:pPr>
            <a:r>
              <a:rPr lang="en-US" b="1" dirty="0"/>
              <a:t>Recommendation</a:t>
            </a:r>
            <a:r>
              <a:rPr lang="en-US" dirty="0"/>
              <a:t>:</a:t>
            </a:r>
            <a:endParaRPr lang="en-IN" dirty="0"/>
          </a:p>
          <a:p>
            <a:pPr marL="0" indent="0">
              <a:buNone/>
            </a:pPr>
            <a:r>
              <a:rPr lang="en-US" dirty="0"/>
              <a:t>TAPSE should be used routinely as a simple method of estimating RV function, with a lower reference value for impaired RV systolic function of 17 mm.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B54C9-42BE-D13C-0396-529902B9D5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2"/>
            <a:ext cx="5183188" cy="1205201"/>
          </a:xfrm>
          <a:solidFill>
            <a:srgbClr val="C00000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en-IN" sz="3200" dirty="0">
                <a:solidFill>
                  <a:schemeClr val="bg1"/>
                </a:solidFill>
              </a:rPr>
              <a:t>DISADVANTAGES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1DEBA4-2A0D-63C8-910F-A927B3FEFC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7" y="2886364"/>
            <a:ext cx="5183188" cy="3303299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Angle dependency</a:t>
            </a:r>
            <a:endParaRPr lang="en-IN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Partial representation of RV GlobalFunction</a:t>
            </a:r>
          </a:p>
        </p:txBody>
      </p:sp>
    </p:spTree>
    <p:extLst>
      <p:ext uri="{BB962C8B-B14F-4D97-AF65-F5344CB8AC3E}">
        <p14:creationId xmlns:p14="http://schemas.microsoft.com/office/powerpoint/2010/main" val="1781837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120DA-9B11-775C-ADAC-88508391D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FA5EE68-1427-4A8A-EABA-E75A13852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10" y="785092"/>
            <a:ext cx="5827090" cy="5495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2DDE293-10C5-1D39-4C4A-C8C01D159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0" y="785091"/>
            <a:ext cx="6373091" cy="5495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97201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6E48AFA-8884-4F68-A44F-D2C1E8609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BE6380-3708-B91A-8ECE-8BFF70DF1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998018"/>
            <a:ext cx="3981854" cy="2216513"/>
          </a:xfrm>
        </p:spPr>
        <p:txBody>
          <a:bodyPr>
            <a:normAutofit/>
          </a:bodyPr>
          <a:lstStyle/>
          <a:p>
            <a:r>
              <a:rPr lang="en-IN" dirty="0"/>
              <a:t>3. 2D RV Fractional Area Change (RVFAC)</a:t>
            </a:r>
            <a:endParaRPr lang="en-US" dirty="0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969D19A6-08CB-498C-93EC-3FFB021FC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496330DF-6AA2-6A63-1943-943596C14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14" y="851399"/>
            <a:ext cx="10872172" cy="2663682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B5C9EB3-30CA-953C-D4CA-689425C6A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835" y="3998019"/>
            <a:ext cx="6382966" cy="2216512"/>
          </a:xfrm>
        </p:spPr>
        <p:txBody>
          <a:bodyPr>
            <a:normAutofit/>
          </a:bodyPr>
          <a:lstStyle/>
          <a:p>
            <a:r>
              <a:rPr lang="en-US" dirty="0"/>
              <a:t>RV</a:t>
            </a:r>
            <a:r>
              <a:rPr lang="en-IN" dirty="0"/>
              <a:t> </a:t>
            </a:r>
            <a:r>
              <a:rPr lang="en-US" dirty="0"/>
              <a:t>focused</a:t>
            </a:r>
            <a:r>
              <a:rPr lang="en-IN" dirty="0"/>
              <a:t> </a:t>
            </a:r>
            <a:r>
              <a:rPr lang="en-US" dirty="0"/>
              <a:t>apical</a:t>
            </a:r>
            <a:r>
              <a:rPr lang="en-IN" dirty="0"/>
              <a:t> </a:t>
            </a:r>
            <a:r>
              <a:rPr lang="en-US" dirty="0"/>
              <a:t>4</a:t>
            </a:r>
            <a:r>
              <a:rPr lang="en-IN" dirty="0"/>
              <a:t> </a:t>
            </a:r>
            <a:r>
              <a:rPr lang="en-US" dirty="0"/>
              <a:t>C</a:t>
            </a:r>
            <a:r>
              <a:rPr lang="en-IN" dirty="0"/>
              <a:t> </a:t>
            </a:r>
            <a:r>
              <a:rPr lang="en-US" dirty="0"/>
              <a:t>view</a:t>
            </a:r>
            <a:endParaRPr lang="en-IN" dirty="0"/>
          </a:p>
          <a:p>
            <a:r>
              <a:rPr lang="en-US" dirty="0"/>
              <a:t>RV area end diastole and end systole </a:t>
            </a:r>
            <a:endParaRPr lang="en-IN" dirty="0"/>
          </a:p>
          <a:p>
            <a:r>
              <a:rPr lang="en-US" dirty="0"/>
              <a:t>RVFAC(%)=100x(EDA-ESA)/EDA • Abnormal</a:t>
            </a:r>
            <a:r>
              <a:rPr lang="en-IN" dirty="0"/>
              <a:t> </a:t>
            </a:r>
            <a:r>
              <a:rPr lang="en-US" dirty="0"/>
              <a:t>&lt;35%</a:t>
            </a:r>
          </a:p>
        </p:txBody>
      </p:sp>
    </p:spTree>
    <p:extLst>
      <p:ext uri="{BB962C8B-B14F-4D97-AF65-F5344CB8AC3E}">
        <p14:creationId xmlns:p14="http://schemas.microsoft.com/office/powerpoint/2010/main" val="6755868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3E3960-1948-5FC2-D9CF-0E27E83DC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rgbClr val="FFC000"/>
          </a:solidFill>
        </p:spPr>
        <p:txBody>
          <a:bodyPr>
            <a:normAutofit fontScale="85000" lnSpcReduction="20000"/>
          </a:bodyPr>
          <a:lstStyle/>
          <a:p>
            <a:pPr algn="ctr"/>
            <a:r>
              <a:rPr lang="en-IN" sz="3200" dirty="0"/>
              <a:t>ADVANTAGES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AE365-573D-AE53-D5F9-1201C5362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accent4"/>
          </a:solidFill>
        </p:spPr>
        <p:txBody>
          <a:bodyPr>
            <a:normAutofit fontScale="92500" lnSpcReduction="10000"/>
          </a:bodyPr>
          <a:lstStyle/>
          <a:p>
            <a:r>
              <a:rPr lang="en-US" dirty="0"/>
              <a:t>Established</a:t>
            </a:r>
            <a:r>
              <a:rPr lang="en-IN" dirty="0"/>
              <a:t> </a:t>
            </a:r>
            <a:r>
              <a:rPr lang="en-US" dirty="0"/>
              <a:t>prognostic</a:t>
            </a:r>
            <a:r>
              <a:rPr lang="en-IN" dirty="0"/>
              <a:t> </a:t>
            </a:r>
            <a:r>
              <a:rPr lang="en-US" dirty="0"/>
              <a:t>value</a:t>
            </a:r>
            <a:endParaRPr lang="en-IN" dirty="0"/>
          </a:p>
          <a:p>
            <a:r>
              <a:rPr lang="en-US" dirty="0"/>
              <a:t>Reflects both longitudinal and radial</a:t>
            </a:r>
            <a:r>
              <a:rPr lang="en-IN" dirty="0"/>
              <a:t> </a:t>
            </a:r>
            <a:r>
              <a:rPr lang="en-US" dirty="0"/>
              <a:t>RV contraction</a:t>
            </a:r>
            <a:endParaRPr lang="en-IN" dirty="0"/>
          </a:p>
          <a:p>
            <a:r>
              <a:rPr lang="en-US" dirty="0"/>
              <a:t>Correlates with RVEF by CMR</a:t>
            </a:r>
            <a:endParaRPr lang="en-IN" dirty="0"/>
          </a:p>
          <a:p>
            <a:r>
              <a:rPr lang="en-US" b="1" dirty="0"/>
              <a:t>Recommendations:</a:t>
            </a:r>
            <a:r>
              <a:rPr lang="en-IN" b="1" dirty="0"/>
              <a:t>-</a:t>
            </a:r>
            <a:r>
              <a:rPr lang="en-US" b="1" dirty="0"/>
              <a:t> one of the recommended</a:t>
            </a:r>
            <a:r>
              <a:rPr lang="en-IN" b="1" dirty="0"/>
              <a:t> </a:t>
            </a:r>
            <a:r>
              <a:rPr lang="en-US" b="1" dirty="0"/>
              <a:t>methods of quantitatively estimating RV function, with a lower reference value for normal RV systolic function of 35%.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B54C9-42BE-D13C-0396-529902B9D5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62451"/>
            <a:ext cx="5183188" cy="823912"/>
          </a:xfrm>
          <a:solidFill>
            <a:srgbClr val="C00000"/>
          </a:solidFill>
          <a:ln>
            <a:solidFill>
              <a:schemeClr val="bg1"/>
            </a:solidFill>
          </a:ln>
        </p:spPr>
        <p:txBody>
          <a:bodyPr>
            <a:normAutofit fontScale="85000" lnSpcReduction="20000"/>
          </a:bodyPr>
          <a:lstStyle/>
          <a:p>
            <a:pPr algn="ctr"/>
            <a:endParaRPr lang="en-IN" sz="3200" dirty="0">
              <a:solidFill>
                <a:schemeClr val="bg1"/>
              </a:solidFill>
            </a:endParaRPr>
          </a:p>
          <a:p>
            <a:pPr algn="ctr"/>
            <a:r>
              <a:rPr lang="en-IN" sz="3200" dirty="0">
                <a:solidFill>
                  <a:schemeClr val="bg1"/>
                </a:solidFill>
              </a:rPr>
              <a:t>DISADVANTAGES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1DEBA4-2A0D-63C8-910F-A927B3FEFC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7" y="2886364"/>
            <a:ext cx="5183188" cy="3303299"/>
          </a:xfrm>
          <a:solidFill>
            <a:srgbClr val="C00000"/>
          </a:solidFill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Neglects contribution of RV outflow tract to overall systolic function</a:t>
            </a:r>
          </a:p>
        </p:txBody>
      </p:sp>
    </p:spTree>
    <p:extLst>
      <p:ext uri="{BB962C8B-B14F-4D97-AF65-F5344CB8AC3E}">
        <p14:creationId xmlns:p14="http://schemas.microsoft.com/office/powerpoint/2010/main" val="34976927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2C5768-CABD-42F8-A80E-AAD99FCC6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IN" sz="4200"/>
              <a:t>4. Tricuspid Annulus Systolic Velocity (S’)</a:t>
            </a:r>
            <a:endParaRPr lang="en-US" sz="42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062D4-FFA0-7BF3-4AE1-976B8A047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US" dirty="0"/>
              <a:t>Pulse wave DTI of the lateral tricuspid annulus</a:t>
            </a:r>
            <a:endParaRPr lang="en-IN" dirty="0"/>
          </a:p>
          <a:p>
            <a:r>
              <a:rPr lang="en-US" dirty="0"/>
              <a:t>Apical 4C view with parallel alignment of Doppler beam with RV free wall </a:t>
            </a:r>
            <a:r>
              <a:rPr lang="en-IN" dirty="0"/>
              <a:t>longitudinal excursion</a:t>
            </a:r>
          </a:p>
          <a:p>
            <a:r>
              <a:rPr lang="en-US" dirty="0"/>
              <a:t>Systolic Velocity &lt;9.5 cm/sec is abnormal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33ECB89-76DD-7F4B-1CB9-C9D3C9E8F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058" y="640080"/>
            <a:ext cx="5298947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058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3E3960-1948-5FC2-D9CF-0E27E83DC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IN" sz="3200" dirty="0"/>
              <a:t>ADVANTAGES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AE365-573D-AE53-D5F9-1201C5362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en-US" dirty="0"/>
              <a:t>easily measured, reliable and reproducible</a:t>
            </a:r>
            <a:endParaRPr lang="en-IN" dirty="0"/>
          </a:p>
          <a:p>
            <a:r>
              <a:rPr lang="en-US" dirty="0"/>
              <a:t>correlates well with other measures of global RV systolic function</a:t>
            </a:r>
            <a:endParaRPr lang="en-IN" dirty="0"/>
          </a:p>
          <a:p>
            <a:r>
              <a:rPr lang="en-US" dirty="0"/>
              <a:t>Validated against radionuclide EF</a:t>
            </a:r>
            <a:endParaRPr lang="en-IN" dirty="0"/>
          </a:p>
          <a:p>
            <a:r>
              <a:rPr lang="en-US" dirty="0"/>
              <a:t>Established prognostic value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B54C9-42BE-D13C-0396-529902B9D5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2"/>
            <a:ext cx="5183188" cy="1205201"/>
          </a:xfrm>
          <a:solidFill>
            <a:srgbClr val="C00000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en-IN" sz="3200" dirty="0">
                <a:solidFill>
                  <a:schemeClr val="bg1"/>
                </a:solidFill>
              </a:rPr>
              <a:t>DISADVANTAGES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1DEBA4-2A0D-63C8-910F-A927B3FEFC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7" y="2886364"/>
            <a:ext cx="5183188" cy="3303299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Angle dependency</a:t>
            </a:r>
            <a:endParaRPr lang="en-IN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Not fully representative of RV global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function after thoracotomy, pulmonary </a:t>
            </a:r>
            <a:r>
              <a:rPr lang="en-US" dirty="0" err="1">
                <a:solidFill>
                  <a:schemeClr val="bg1"/>
                </a:solidFill>
              </a:rPr>
              <a:t>thromboendarterectomy</a:t>
            </a:r>
            <a:r>
              <a:rPr lang="en-US" dirty="0">
                <a:solidFill>
                  <a:schemeClr val="bg1"/>
                </a:solidFill>
              </a:rPr>
              <a:t> or heart transplantation</a:t>
            </a:r>
          </a:p>
        </p:txBody>
      </p:sp>
    </p:spTree>
    <p:extLst>
      <p:ext uri="{BB962C8B-B14F-4D97-AF65-F5344CB8AC3E}">
        <p14:creationId xmlns:p14="http://schemas.microsoft.com/office/powerpoint/2010/main" val="29394733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976B4-1F90-B483-7C7E-479329E14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QUANTITATIVE EVALUATION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9D811-08A4-AE3D-F3D1-AFF401CE64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With clinical utility and value based on studies are</a:t>
            </a:r>
            <a:endParaRPr lang="en-IN" b="1" dirty="0">
              <a:solidFill>
                <a:srgbClr val="C00000"/>
              </a:solidFill>
            </a:endParaRPr>
          </a:p>
          <a:p>
            <a:r>
              <a:rPr lang="en-IN" b="1" dirty="0"/>
              <a:t>R</a:t>
            </a:r>
            <a:r>
              <a:rPr lang="en-US" b="1" dirty="0" err="1"/>
              <a:t>ight</a:t>
            </a:r>
            <a:r>
              <a:rPr lang="en-US" b="1" dirty="0"/>
              <a:t> ventricular index of myocardial performance (RIMP)</a:t>
            </a:r>
            <a:endParaRPr lang="en-IN" b="1" dirty="0"/>
          </a:p>
          <a:p>
            <a:r>
              <a:rPr lang="en-IN" b="1" dirty="0"/>
              <a:t>T</a:t>
            </a:r>
            <a:r>
              <a:rPr lang="en-US" b="1" dirty="0" err="1"/>
              <a:t>ricuspid</a:t>
            </a:r>
            <a:r>
              <a:rPr lang="en-US" b="1" dirty="0"/>
              <a:t> annular plane systolic excursion (TAPSE)</a:t>
            </a:r>
            <a:endParaRPr lang="en-IN" b="1" dirty="0"/>
          </a:p>
          <a:p>
            <a:r>
              <a:rPr lang="en-US" b="1" dirty="0"/>
              <a:t>2D fractional area change (FAC)</a:t>
            </a:r>
            <a:endParaRPr lang="en-IN" b="1" dirty="0"/>
          </a:p>
          <a:p>
            <a:r>
              <a:rPr lang="en-US" b="1" dirty="0"/>
              <a:t>Tricuspid</a:t>
            </a:r>
            <a:r>
              <a:rPr lang="en-IN" b="1" dirty="0"/>
              <a:t> </a:t>
            </a:r>
            <a:r>
              <a:rPr lang="en-US" b="1" dirty="0"/>
              <a:t>annulus systolic velocity (S’)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DF13B-383D-AD50-6B5C-7E262435E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4"/>
                </a:solidFill>
              </a:rPr>
              <a:t>Need more data to demonstrate clinical utility</a:t>
            </a:r>
            <a:endParaRPr lang="en-IN" b="1" dirty="0">
              <a:solidFill>
                <a:schemeClr val="accent4"/>
              </a:solidFill>
            </a:endParaRPr>
          </a:p>
          <a:p>
            <a:r>
              <a:rPr lang="en-US" b="1" dirty="0"/>
              <a:t>dP/dT</a:t>
            </a:r>
            <a:endParaRPr lang="en-IN" b="1" dirty="0"/>
          </a:p>
          <a:p>
            <a:r>
              <a:rPr lang="en-US" b="1" dirty="0"/>
              <a:t>2D RV ejection fraction</a:t>
            </a:r>
            <a:endParaRPr lang="en-IN" b="1" dirty="0"/>
          </a:p>
          <a:p>
            <a:r>
              <a:rPr lang="en-US" b="1" dirty="0"/>
              <a:t>3D RV ejection fraction</a:t>
            </a:r>
            <a:endParaRPr lang="en-IN" b="1" dirty="0"/>
          </a:p>
          <a:p>
            <a:r>
              <a:rPr lang="en-US" b="1" dirty="0"/>
              <a:t>RV longitudinal strain and strain rate</a:t>
            </a:r>
          </a:p>
        </p:txBody>
      </p:sp>
    </p:spTree>
    <p:extLst>
      <p:ext uri="{BB962C8B-B14F-4D97-AF65-F5344CB8AC3E}">
        <p14:creationId xmlns:p14="http://schemas.microsoft.com/office/powerpoint/2010/main" val="41256216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D10502-0C0B-DC68-B048-7F4ADA92E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IN" sz="5400"/>
              <a:t>1. RV dP/dT</a:t>
            </a:r>
            <a:endParaRPr lang="en-US" sz="54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B5D2B-9972-8011-4F93-F5F4CDEF8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Autofit/>
          </a:bodyPr>
          <a:lstStyle/>
          <a:p>
            <a:r>
              <a:rPr lang="en-US" dirty="0"/>
              <a:t>Ascending limb of the TR continuous- wave Doppler signal</a:t>
            </a:r>
            <a:endParaRPr lang="en-IN" dirty="0"/>
          </a:p>
          <a:p>
            <a:r>
              <a:rPr lang="en-US" dirty="0"/>
              <a:t>Mark 1 and 2 m/sec (4 and 16 mmHg)</a:t>
            </a:r>
            <a:endParaRPr lang="en-IN" dirty="0"/>
          </a:p>
          <a:p>
            <a:r>
              <a:rPr lang="en-US" dirty="0"/>
              <a:t>dP=12mmHg</a:t>
            </a:r>
            <a:r>
              <a:rPr lang="en-IN" dirty="0"/>
              <a:t> ;</a:t>
            </a:r>
            <a:r>
              <a:rPr lang="en-US" dirty="0"/>
              <a:t> dT =time required for the TR jet to increase in velocity from 1 to 2 m/s.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3F84CFA-011C-7ED9-C881-4EDFF5926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1791310"/>
            <a:ext cx="5458968" cy="327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598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3E3960-1948-5FC2-D9CF-0E27E83DC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IN" sz="3200" dirty="0"/>
              <a:t>ADVANTAGES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AE365-573D-AE53-D5F9-1201C5362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accent4"/>
          </a:solidFill>
        </p:spPr>
        <p:txBody>
          <a:bodyPr>
            <a:normAutofit fontScale="92500" lnSpcReduction="20000"/>
          </a:bodyPr>
          <a:lstStyle/>
          <a:p>
            <a:r>
              <a:rPr lang="en-US" dirty="0"/>
              <a:t>simple technique with sound physiologic basis</a:t>
            </a:r>
            <a:endParaRPr lang="en-IN" dirty="0"/>
          </a:p>
          <a:p>
            <a:endParaRPr lang="en-IN" dirty="0"/>
          </a:p>
          <a:p>
            <a:pPr marL="0" indent="0">
              <a:buNone/>
            </a:pPr>
            <a:r>
              <a:rPr lang="en-US" b="1" dirty="0"/>
              <a:t>Recommendations</a:t>
            </a:r>
            <a:r>
              <a:rPr lang="en-US" dirty="0"/>
              <a:t>:</a:t>
            </a:r>
            <a:endParaRPr lang="en-IN" dirty="0"/>
          </a:p>
          <a:p>
            <a:r>
              <a:rPr lang="en-US" dirty="0"/>
              <a:t>RV dP/</a:t>
            </a:r>
            <a:r>
              <a:rPr lang="en-US" dirty="0" err="1"/>
              <a:t>dt</a:t>
            </a:r>
            <a:r>
              <a:rPr lang="en-US" dirty="0"/>
              <a:t> &lt; 400 mm Hg/s is likely abnormal </a:t>
            </a:r>
            <a:endParaRPr lang="en-IN" dirty="0"/>
          </a:p>
          <a:p>
            <a:r>
              <a:rPr lang="en-US" dirty="0"/>
              <a:t>cannot be recommended for routine use</a:t>
            </a:r>
            <a:endParaRPr lang="en-IN" dirty="0"/>
          </a:p>
          <a:p>
            <a:r>
              <a:rPr lang="en-US" dirty="0"/>
              <a:t>can be considered in subjects with suspected RV dysfunction.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B54C9-42BE-D13C-0396-529902B9D5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2"/>
            <a:ext cx="5183188" cy="1205201"/>
          </a:xfrm>
          <a:solidFill>
            <a:srgbClr val="C00000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en-IN" sz="3200" dirty="0">
                <a:solidFill>
                  <a:schemeClr val="bg1"/>
                </a:solidFill>
              </a:rPr>
              <a:t>DISADVANTAGES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1DEBA4-2A0D-63C8-910F-A927B3FEFC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7" y="2886364"/>
            <a:ext cx="5183188" cy="3303299"/>
          </a:xfrm>
          <a:solidFill>
            <a:srgbClr val="C00000"/>
          </a:solidFill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Lack of data in normal subjects</a:t>
            </a:r>
            <a:endParaRPr lang="en-IN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Load dependent</a:t>
            </a:r>
          </a:p>
        </p:txBody>
      </p:sp>
    </p:spTree>
    <p:extLst>
      <p:ext uri="{BB962C8B-B14F-4D97-AF65-F5344CB8AC3E}">
        <p14:creationId xmlns:p14="http://schemas.microsoft.com/office/powerpoint/2010/main" val="13878031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F2A46FC-A8BE-4771-BE51-D9123E918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261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BA8C39B4-B114-8605-4823-7F8E1205C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2"/>
          <a:stretch/>
        </p:blipFill>
        <p:spPr>
          <a:xfrm>
            <a:off x="615790" y="508000"/>
            <a:ext cx="10960420" cy="5792694"/>
          </a:xfrm>
          <a:custGeom>
            <a:avLst/>
            <a:gdLst/>
            <a:ahLst/>
            <a:cxnLst/>
            <a:rect l="l" t="t" r="r" b="b"/>
            <a:pathLst>
              <a:path w="10485104" h="5523506">
                <a:moveTo>
                  <a:pt x="5949681" y="536"/>
                </a:moveTo>
                <a:cubicBezTo>
                  <a:pt x="6074035" y="-2131"/>
                  <a:pt x="6198411" y="5173"/>
                  <a:pt x="6321822" y="22405"/>
                </a:cubicBezTo>
                <a:cubicBezTo>
                  <a:pt x="6498937" y="51493"/>
                  <a:pt x="6677824" y="73364"/>
                  <a:pt x="6857694" y="55210"/>
                </a:cubicBezTo>
                <a:cubicBezTo>
                  <a:pt x="6981675" y="42526"/>
                  <a:pt x="7105459" y="35089"/>
                  <a:pt x="7230031" y="35528"/>
                </a:cubicBezTo>
                <a:cubicBezTo>
                  <a:pt x="7516370" y="35528"/>
                  <a:pt x="7802902" y="38152"/>
                  <a:pt x="8089242" y="32684"/>
                </a:cubicBezTo>
                <a:cubicBezTo>
                  <a:pt x="8344090" y="27873"/>
                  <a:pt x="8597956" y="17377"/>
                  <a:pt x="8853003" y="43837"/>
                </a:cubicBezTo>
                <a:cubicBezTo>
                  <a:pt x="9229472" y="82767"/>
                  <a:pt x="9607909" y="70300"/>
                  <a:pt x="9985559" y="65708"/>
                </a:cubicBezTo>
                <a:cubicBezTo>
                  <a:pt x="10083101" y="64320"/>
                  <a:pt x="10180599" y="61132"/>
                  <a:pt x="10278047" y="56140"/>
                </a:cubicBezTo>
                <a:lnTo>
                  <a:pt x="10449151" y="44199"/>
                </a:lnTo>
                <a:lnTo>
                  <a:pt x="10468533" y="198724"/>
                </a:lnTo>
                <a:cubicBezTo>
                  <a:pt x="10475933" y="234109"/>
                  <a:pt x="10480462" y="270161"/>
                  <a:pt x="10482057" y="306442"/>
                </a:cubicBezTo>
                <a:cubicBezTo>
                  <a:pt x="10492136" y="438884"/>
                  <a:pt x="10475168" y="569479"/>
                  <a:pt x="10461007" y="700359"/>
                </a:cubicBezTo>
                <a:cubicBezTo>
                  <a:pt x="10451566" y="783776"/>
                  <a:pt x="10437150" y="868045"/>
                  <a:pt x="10461007" y="950608"/>
                </a:cubicBezTo>
                <a:cubicBezTo>
                  <a:pt x="10477350" y="1008147"/>
                  <a:pt x="10480985" y="1069224"/>
                  <a:pt x="10471595" y="1128666"/>
                </a:cubicBezTo>
                <a:cubicBezTo>
                  <a:pt x="10455763" y="1234166"/>
                  <a:pt x="10452459" y="1341527"/>
                  <a:pt x="10461772" y="1447979"/>
                </a:cubicBezTo>
                <a:cubicBezTo>
                  <a:pt x="10467921" y="1518165"/>
                  <a:pt x="10466977" y="1588906"/>
                  <a:pt x="10458965" y="1658865"/>
                </a:cubicBezTo>
                <a:cubicBezTo>
                  <a:pt x="10448377" y="1752939"/>
                  <a:pt x="10431919" y="1848719"/>
                  <a:pt x="10451949" y="1943076"/>
                </a:cubicBezTo>
                <a:cubicBezTo>
                  <a:pt x="10483843" y="2092999"/>
                  <a:pt x="10477464" y="2242779"/>
                  <a:pt x="10464706" y="2393837"/>
                </a:cubicBezTo>
                <a:cubicBezTo>
                  <a:pt x="10455138" y="2506243"/>
                  <a:pt x="10444549" y="2619928"/>
                  <a:pt x="10463686" y="2733613"/>
                </a:cubicBezTo>
                <a:cubicBezTo>
                  <a:pt x="10471914" y="2786362"/>
                  <a:pt x="10471914" y="2840306"/>
                  <a:pt x="10463686" y="2893056"/>
                </a:cubicBezTo>
                <a:cubicBezTo>
                  <a:pt x="10453735" y="2964109"/>
                  <a:pt x="10444294" y="3034452"/>
                  <a:pt x="10457052" y="3106215"/>
                </a:cubicBezTo>
                <a:cubicBezTo>
                  <a:pt x="10462665" y="3137479"/>
                  <a:pt x="10466875" y="3169026"/>
                  <a:pt x="10469810" y="3200574"/>
                </a:cubicBezTo>
                <a:cubicBezTo>
                  <a:pt x="10475653" y="3281119"/>
                  <a:pt x="10473561" y="3362120"/>
                  <a:pt x="10463559" y="3442154"/>
                </a:cubicBezTo>
                <a:cubicBezTo>
                  <a:pt x="10453990" y="3535091"/>
                  <a:pt x="10469554" y="3628597"/>
                  <a:pt x="10456797" y="3721250"/>
                </a:cubicBezTo>
                <a:cubicBezTo>
                  <a:pt x="10447738" y="3795870"/>
                  <a:pt x="10447394" y="3871485"/>
                  <a:pt x="10455776" y="3946204"/>
                </a:cubicBezTo>
                <a:cubicBezTo>
                  <a:pt x="10470855" y="4087457"/>
                  <a:pt x="10469912" y="4230260"/>
                  <a:pt x="10452970" y="4371244"/>
                </a:cubicBezTo>
                <a:cubicBezTo>
                  <a:pt x="10442508" y="4453523"/>
                  <a:pt x="10436512" y="4538218"/>
                  <a:pt x="10455266" y="4618934"/>
                </a:cubicBezTo>
                <a:cubicBezTo>
                  <a:pt x="10499408" y="4808646"/>
                  <a:pt x="10473637" y="4998642"/>
                  <a:pt x="10455266" y="5187359"/>
                </a:cubicBezTo>
                <a:cubicBezTo>
                  <a:pt x="10444103" y="5288708"/>
                  <a:pt x="10443847" y="5391181"/>
                  <a:pt x="10454500" y="5492602"/>
                </a:cubicBezTo>
                <a:lnTo>
                  <a:pt x="10454510" y="5492731"/>
                </a:lnTo>
                <a:lnTo>
                  <a:pt x="10414967" y="5491139"/>
                </a:lnTo>
                <a:cubicBezTo>
                  <a:pt x="10117611" y="5495732"/>
                  <a:pt x="9820450" y="5526349"/>
                  <a:pt x="9523092" y="5507105"/>
                </a:cubicBezTo>
                <a:cubicBezTo>
                  <a:pt x="9272964" y="5490920"/>
                  <a:pt x="9023034" y="5477142"/>
                  <a:pt x="8772711" y="5490483"/>
                </a:cubicBezTo>
                <a:cubicBezTo>
                  <a:pt x="8636774" y="5499549"/>
                  <a:pt x="8500636" y="5503107"/>
                  <a:pt x="8364561" y="5501172"/>
                </a:cubicBezTo>
                <a:lnTo>
                  <a:pt x="8196562" y="5491993"/>
                </a:lnTo>
                <a:lnTo>
                  <a:pt x="8077075" y="5475562"/>
                </a:lnTo>
                <a:lnTo>
                  <a:pt x="7915670" y="5468917"/>
                </a:lnTo>
                <a:lnTo>
                  <a:pt x="7914092" y="5467957"/>
                </a:lnTo>
                <a:lnTo>
                  <a:pt x="7894412" y="5467957"/>
                </a:lnTo>
                <a:lnTo>
                  <a:pt x="7892834" y="5468758"/>
                </a:lnTo>
                <a:lnTo>
                  <a:pt x="7727602" y="5475562"/>
                </a:lnTo>
                <a:lnTo>
                  <a:pt x="7690606" y="5480649"/>
                </a:lnTo>
                <a:lnTo>
                  <a:pt x="7624212" y="5484579"/>
                </a:lnTo>
                <a:cubicBezTo>
                  <a:pt x="7434738" y="5508001"/>
                  <a:pt x="7243868" y="5514147"/>
                  <a:pt x="7053506" y="5502949"/>
                </a:cubicBezTo>
                <a:cubicBezTo>
                  <a:pt x="6777009" y="5485453"/>
                  <a:pt x="6500117" y="5474737"/>
                  <a:pt x="6223029" y="5498574"/>
                </a:cubicBezTo>
                <a:cubicBezTo>
                  <a:pt x="6065592" y="5511916"/>
                  <a:pt x="5908157" y="5526131"/>
                  <a:pt x="5750720" y="5507761"/>
                </a:cubicBezTo>
                <a:cubicBezTo>
                  <a:pt x="5616170" y="5490965"/>
                  <a:pt x="5480520" y="5488253"/>
                  <a:pt x="5345518" y="5499668"/>
                </a:cubicBezTo>
                <a:cubicBezTo>
                  <a:pt x="5197844" y="5511040"/>
                  <a:pt x="5049616" y="5511040"/>
                  <a:pt x="4901942" y="5499668"/>
                </a:cubicBezTo>
                <a:cubicBezTo>
                  <a:pt x="4760445" y="5490920"/>
                  <a:pt x="4618556" y="5476268"/>
                  <a:pt x="4477454" y="5492013"/>
                </a:cubicBezTo>
                <a:cubicBezTo>
                  <a:pt x="4279085" y="5513884"/>
                  <a:pt x="4081305" y="5506667"/>
                  <a:pt x="3883329" y="5493326"/>
                </a:cubicBezTo>
                <a:cubicBezTo>
                  <a:pt x="3719792" y="5482391"/>
                  <a:pt x="3555664" y="5466425"/>
                  <a:pt x="3392914" y="5492233"/>
                </a:cubicBezTo>
                <a:cubicBezTo>
                  <a:pt x="3175771" y="5523222"/>
                  <a:pt x="2956480" y="5531206"/>
                  <a:pt x="2737979" y="5516072"/>
                </a:cubicBezTo>
                <a:cubicBezTo>
                  <a:pt x="2289680" y="5492670"/>
                  <a:pt x="1840986" y="5498574"/>
                  <a:pt x="1392489" y="5480641"/>
                </a:cubicBezTo>
                <a:cubicBezTo>
                  <a:pt x="1244499" y="5474519"/>
                  <a:pt x="1097296" y="5507322"/>
                  <a:pt x="949699" y="5509072"/>
                </a:cubicBezTo>
                <a:cubicBezTo>
                  <a:pt x="684469" y="5512352"/>
                  <a:pt x="418241" y="5493120"/>
                  <a:pt x="151598" y="5492249"/>
                </a:cubicBezTo>
                <a:lnTo>
                  <a:pt x="1415" y="5496057"/>
                </a:lnTo>
                <a:lnTo>
                  <a:pt x="3772" y="5431261"/>
                </a:lnTo>
                <a:cubicBezTo>
                  <a:pt x="7163" y="5398149"/>
                  <a:pt x="12808" y="5364994"/>
                  <a:pt x="20909" y="5331792"/>
                </a:cubicBezTo>
                <a:cubicBezTo>
                  <a:pt x="51502" y="5208362"/>
                  <a:pt x="50009" y="5079152"/>
                  <a:pt x="16572" y="4956462"/>
                </a:cubicBezTo>
                <a:cubicBezTo>
                  <a:pt x="9172" y="4924695"/>
                  <a:pt x="4643" y="4892329"/>
                  <a:pt x="3048" y="4859758"/>
                </a:cubicBezTo>
                <a:cubicBezTo>
                  <a:pt x="-7031" y="4740857"/>
                  <a:pt x="9937" y="4623614"/>
                  <a:pt x="24098" y="4506116"/>
                </a:cubicBezTo>
                <a:cubicBezTo>
                  <a:pt x="33539" y="4431228"/>
                  <a:pt x="47955" y="4355575"/>
                  <a:pt x="24098" y="4281453"/>
                </a:cubicBezTo>
                <a:cubicBezTo>
                  <a:pt x="7755" y="4229797"/>
                  <a:pt x="4120" y="4174965"/>
                  <a:pt x="13510" y="4121600"/>
                </a:cubicBezTo>
                <a:cubicBezTo>
                  <a:pt x="29342" y="4026887"/>
                  <a:pt x="32646" y="3930503"/>
                  <a:pt x="23333" y="3834935"/>
                </a:cubicBezTo>
                <a:cubicBezTo>
                  <a:pt x="17184" y="3771925"/>
                  <a:pt x="18128" y="3708417"/>
                  <a:pt x="26140" y="3645611"/>
                </a:cubicBezTo>
                <a:cubicBezTo>
                  <a:pt x="36728" y="3561155"/>
                  <a:pt x="53186" y="3475168"/>
                  <a:pt x="33156" y="3390458"/>
                </a:cubicBezTo>
                <a:cubicBezTo>
                  <a:pt x="1262" y="3255864"/>
                  <a:pt x="7641" y="3121398"/>
                  <a:pt x="20399" y="2985784"/>
                </a:cubicBezTo>
                <a:cubicBezTo>
                  <a:pt x="29967" y="2884871"/>
                  <a:pt x="40556" y="2782810"/>
                  <a:pt x="21419" y="2680748"/>
                </a:cubicBezTo>
                <a:cubicBezTo>
                  <a:pt x="13191" y="2633392"/>
                  <a:pt x="13191" y="2584964"/>
                  <a:pt x="21419" y="2537607"/>
                </a:cubicBezTo>
                <a:cubicBezTo>
                  <a:pt x="31370" y="2473819"/>
                  <a:pt x="40811" y="2410668"/>
                  <a:pt x="28053" y="2346242"/>
                </a:cubicBezTo>
                <a:cubicBezTo>
                  <a:pt x="22440" y="2318175"/>
                  <a:pt x="18230" y="2289853"/>
                  <a:pt x="15295" y="2261531"/>
                </a:cubicBezTo>
                <a:cubicBezTo>
                  <a:pt x="9452" y="2189221"/>
                  <a:pt x="11544" y="2116502"/>
                  <a:pt x="21546" y="2044651"/>
                </a:cubicBezTo>
                <a:cubicBezTo>
                  <a:pt x="31115" y="1961216"/>
                  <a:pt x="15551" y="1877270"/>
                  <a:pt x="28308" y="1794090"/>
                </a:cubicBezTo>
                <a:cubicBezTo>
                  <a:pt x="37367" y="1727100"/>
                  <a:pt x="37711" y="1659216"/>
                  <a:pt x="29329" y="1592136"/>
                </a:cubicBezTo>
                <a:cubicBezTo>
                  <a:pt x="14250" y="1465325"/>
                  <a:pt x="15193" y="1337123"/>
                  <a:pt x="32135" y="1210554"/>
                </a:cubicBezTo>
                <a:cubicBezTo>
                  <a:pt x="42597" y="1136687"/>
                  <a:pt x="48593" y="1060652"/>
                  <a:pt x="29839" y="988188"/>
                </a:cubicBezTo>
                <a:cubicBezTo>
                  <a:pt x="-14303" y="817873"/>
                  <a:pt x="11468" y="647303"/>
                  <a:pt x="29839" y="477881"/>
                </a:cubicBezTo>
                <a:cubicBezTo>
                  <a:pt x="41002" y="386894"/>
                  <a:pt x="41258" y="294898"/>
                  <a:pt x="30605" y="203847"/>
                </a:cubicBezTo>
                <a:lnTo>
                  <a:pt x="17136" y="42362"/>
                </a:lnTo>
                <a:lnTo>
                  <a:pt x="155390" y="51827"/>
                </a:lnTo>
                <a:cubicBezTo>
                  <a:pt x="380715" y="63616"/>
                  <a:pt x="606095" y="63411"/>
                  <a:pt x="831032" y="41432"/>
                </a:cubicBezTo>
                <a:cubicBezTo>
                  <a:pt x="1107234" y="18075"/>
                  <a:pt x="1384519" y="14708"/>
                  <a:pt x="1661115" y="31372"/>
                </a:cubicBezTo>
                <a:cubicBezTo>
                  <a:pt x="1911045" y="42962"/>
                  <a:pt x="2160581" y="71395"/>
                  <a:pt x="2411103" y="47120"/>
                </a:cubicBezTo>
                <a:cubicBezTo>
                  <a:pt x="2497298" y="38807"/>
                  <a:pt x="2581920" y="18689"/>
                  <a:pt x="2668707" y="14096"/>
                </a:cubicBezTo>
                <a:cubicBezTo>
                  <a:pt x="3075287" y="-7775"/>
                  <a:pt x="3480488" y="25030"/>
                  <a:pt x="3885690" y="51930"/>
                </a:cubicBezTo>
                <a:cubicBezTo>
                  <a:pt x="4033287" y="61770"/>
                  <a:pt x="4180883" y="73799"/>
                  <a:pt x="4328480" y="46900"/>
                </a:cubicBezTo>
                <a:cubicBezTo>
                  <a:pt x="4453032" y="25577"/>
                  <a:pt x="4579453" y="21181"/>
                  <a:pt x="4704949" y="33778"/>
                </a:cubicBezTo>
                <a:cubicBezTo>
                  <a:pt x="4816098" y="46376"/>
                  <a:pt x="4927939" y="49371"/>
                  <a:pt x="5039501" y="42745"/>
                </a:cubicBezTo>
                <a:cubicBezTo>
                  <a:pt x="5342568" y="15407"/>
                  <a:pt x="5645828" y="318"/>
                  <a:pt x="5949681" y="536"/>
                </a:cubicBezTo>
                <a:close/>
              </a:path>
            </a:pathLst>
          </a:cu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1" name="Ink 12">
                <a:extLst>
                  <a:ext uri="{FF2B5EF4-FFF2-40B4-BE49-F238E27FC236}">
                    <a16:creationId xmlns:a16="http://schemas.microsoft.com/office/drawing/2014/main" id="{1F59D562-11AF-BEC0-F13A-59508261ECF7}"/>
                  </a:ext>
                </a:extLst>
              </p14:cNvPr>
              <p14:cNvContentPartPr/>
              <p14:nvPr/>
            </p14:nvContentPartPr>
            <p14:xfrm>
              <a:off x="804050" y="915224"/>
              <a:ext cx="273600" cy="362160"/>
            </p14:xfrm>
          </p:contentPart>
        </mc:Choice>
        <mc:Fallback>
          <p:pic>
            <p:nvPicPr>
              <p:cNvPr id="11" name="Ink 12">
                <a:extLst>
                  <a:ext uri="{FF2B5EF4-FFF2-40B4-BE49-F238E27FC236}">
                    <a16:creationId xmlns:a16="http://schemas.microsoft.com/office/drawing/2014/main" id="{1F59D562-11AF-BEC0-F13A-59508261ECF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8930" y="900104"/>
                <a:ext cx="303840" cy="39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13065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9F879C5B-DB60-7E97-5B7C-2ECE181A2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10">
                <a:extLst>
                  <a:ext uri="{FF2B5EF4-FFF2-40B4-BE49-F238E27FC236}">
                    <a16:creationId xmlns:a16="http://schemas.microsoft.com/office/drawing/2014/main" id="{CF311F3E-24FB-9184-0F78-B52C813C96C0}"/>
                  </a:ext>
                </a:extLst>
              </p14:cNvPr>
              <p14:cNvContentPartPr/>
              <p14:nvPr/>
            </p14:nvContentPartPr>
            <p14:xfrm>
              <a:off x="273050" y="815144"/>
              <a:ext cx="436680" cy="321120"/>
            </p14:xfrm>
          </p:contentPart>
        </mc:Choice>
        <mc:Fallback>
          <p:pic>
            <p:nvPicPr>
              <p:cNvPr id="10" name="Ink 10">
                <a:extLst>
                  <a:ext uri="{FF2B5EF4-FFF2-40B4-BE49-F238E27FC236}">
                    <a16:creationId xmlns:a16="http://schemas.microsoft.com/office/drawing/2014/main" id="{CF311F3E-24FB-9184-0F78-B52C813C96C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7570" y="800024"/>
                <a:ext cx="466920" cy="35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58269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B91753C-46FB-B56C-E3B3-D16548A2D2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26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74599-AB1B-9B60-0020-8D23A5F68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RV INTERNAL ANATOMY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0F8ED-5D54-2211-EB27-6FA71BBCC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b="0" i="0" u="none" strike="noStrike" dirty="0">
                <a:solidFill>
                  <a:srgbClr val="000000"/>
                </a:solidFill>
                <a:effectLst/>
                <a:latin typeface="HelveticaNeue"/>
              </a:rPr>
              <a:t>delimited by the annulus of the tricuspid valve and by the pulmonary valve</a:t>
            </a:r>
          </a:p>
          <a:p>
            <a:r>
              <a:rPr lang="en-IN" b="0" i="0" u="none" strike="noStrike" dirty="0">
                <a:solidFill>
                  <a:srgbClr val="000000"/>
                </a:solidFill>
                <a:effectLst/>
                <a:latin typeface="HelveticaNeue"/>
              </a:rPr>
              <a:t>3 components: </a:t>
            </a:r>
          </a:p>
          <a:p>
            <a:pPr marL="514350" indent="-514350">
              <a:buAutoNum type="arabicParenBoth"/>
            </a:pPr>
            <a:r>
              <a:rPr lang="en-IN" b="1" i="0" u="none" strike="noStrike" dirty="0">
                <a:solidFill>
                  <a:srgbClr val="000000"/>
                </a:solidFill>
                <a:effectLst/>
                <a:latin typeface="HelveticaNeue"/>
              </a:rPr>
              <a:t>inlet</a:t>
            </a:r>
            <a:r>
              <a:rPr lang="en-IN" b="0" i="0" u="none" strike="noStrike" dirty="0">
                <a:solidFill>
                  <a:srgbClr val="000000"/>
                </a:solidFill>
                <a:effectLst/>
                <a:latin typeface="HelveticaNeue"/>
              </a:rPr>
              <a:t>, which consists of the tricuspid valve, </a:t>
            </a:r>
            <a:r>
              <a:rPr lang="en-IN" b="0" i="0" u="none" strike="noStrike" dirty="0" err="1">
                <a:solidFill>
                  <a:srgbClr val="000000"/>
                </a:solidFill>
                <a:effectLst/>
                <a:latin typeface="HelveticaNeue"/>
              </a:rPr>
              <a:t>chordae</a:t>
            </a:r>
            <a:r>
              <a:rPr lang="en-IN" b="0" i="0" u="none" strike="noStrike" dirty="0">
                <a:solidFill>
                  <a:srgbClr val="000000"/>
                </a:solidFill>
                <a:effectLst/>
                <a:latin typeface="HelveticaNeue"/>
              </a:rPr>
              <a:t> </a:t>
            </a:r>
            <a:r>
              <a:rPr lang="en-IN" b="0" i="0" u="none" strike="noStrike" dirty="0" err="1">
                <a:solidFill>
                  <a:srgbClr val="000000"/>
                </a:solidFill>
                <a:effectLst/>
                <a:latin typeface="HelveticaNeue"/>
              </a:rPr>
              <a:t>tendinae</a:t>
            </a:r>
            <a:r>
              <a:rPr lang="en-IN" b="0" i="0" u="none" strike="noStrike" dirty="0">
                <a:solidFill>
                  <a:srgbClr val="000000"/>
                </a:solidFill>
                <a:effectLst/>
                <a:latin typeface="HelveticaNeue"/>
              </a:rPr>
              <a:t>, and papillary muscles</a:t>
            </a:r>
          </a:p>
          <a:p>
            <a:pPr marL="514350" indent="-514350">
              <a:buAutoNum type="arabicParenBoth"/>
            </a:pPr>
            <a:r>
              <a:rPr lang="en-IN" b="1" i="0" u="none" strike="noStrike" dirty="0" err="1">
                <a:solidFill>
                  <a:srgbClr val="000000"/>
                </a:solidFill>
                <a:effectLst/>
                <a:latin typeface="HelveticaNeue"/>
              </a:rPr>
              <a:t>trabeculated</a:t>
            </a:r>
            <a:r>
              <a:rPr lang="en-IN" b="1" i="0" u="none" strike="noStrike" dirty="0">
                <a:solidFill>
                  <a:srgbClr val="000000"/>
                </a:solidFill>
                <a:effectLst/>
                <a:latin typeface="HelveticaNeue"/>
              </a:rPr>
              <a:t> apical </a:t>
            </a:r>
            <a:r>
              <a:rPr lang="en-IN" b="0" i="0" u="none" strike="noStrike" dirty="0">
                <a:solidFill>
                  <a:srgbClr val="000000"/>
                </a:solidFill>
                <a:effectLst/>
                <a:latin typeface="HelveticaNeue"/>
              </a:rPr>
              <a:t>myocardium</a:t>
            </a:r>
          </a:p>
          <a:p>
            <a:pPr marL="514350" indent="-514350">
              <a:buAutoNum type="arabicParenBoth"/>
            </a:pPr>
            <a:r>
              <a:rPr lang="en-IN" b="1" i="0" u="none" strike="noStrike" dirty="0">
                <a:solidFill>
                  <a:srgbClr val="000000"/>
                </a:solidFill>
                <a:effectLst/>
                <a:latin typeface="HelveticaNeue"/>
              </a:rPr>
              <a:t>infundibulum/conus</a:t>
            </a:r>
            <a:r>
              <a:rPr lang="en-IN" b="0" i="0" u="none" strike="noStrike" dirty="0">
                <a:solidFill>
                  <a:srgbClr val="000000"/>
                </a:solidFill>
                <a:effectLst/>
                <a:latin typeface="HelveticaNeue"/>
              </a:rPr>
              <a:t> —&gt; smooth myocardial outflow region</a:t>
            </a:r>
          </a:p>
          <a:p>
            <a:r>
              <a:rPr lang="en-IN" b="0" i="0" u="none" strike="noStrike" dirty="0">
                <a:solidFill>
                  <a:srgbClr val="000000"/>
                </a:solidFill>
                <a:effectLst/>
                <a:latin typeface="HelveticaNeue"/>
              </a:rPr>
              <a:t>Three prominent muscular bands - parietal ,</a:t>
            </a:r>
            <a:r>
              <a:rPr lang="en-IN" b="0" i="0" u="none" strike="noStrike" dirty="0" err="1">
                <a:solidFill>
                  <a:srgbClr val="000000"/>
                </a:solidFill>
                <a:effectLst/>
                <a:latin typeface="HelveticaNeue"/>
              </a:rPr>
              <a:t>septomarginal</a:t>
            </a:r>
            <a:r>
              <a:rPr lang="en-IN" b="0" i="0" u="none" strike="noStrike" dirty="0">
                <a:solidFill>
                  <a:srgbClr val="000000"/>
                </a:solidFill>
                <a:effectLst/>
                <a:latin typeface="HelveticaNeue"/>
              </a:rPr>
              <a:t>, moderator band. </a:t>
            </a:r>
          </a:p>
          <a:p>
            <a:r>
              <a:rPr lang="en-IN" b="1" dirty="0" err="1">
                <a:solidFill>
                  <a:srgbClr val="000000"/>
                </a:solidFill>
                <a:latin typeface="HelveticaNeue"/>
              </a:rPr>
              <a:t>C</a:t>
            </a:r>
            <a:r>
              <a:rPr lang="en-IN" b="1" i="0" u="none" strike="noStrike" dirty="0" err="1">
                <a:solidFill>
                  <a:srgbClr val="000000"/>
                </a:solidFill>
                <a:effectLst/>
                <a:latin typeface="HelveticaNeue"/>
              </a:rPr>
              <a:t>rista</a:t>
            </a:r>
            <a:r>
              <a:rPr lang="en-IN" b="1" i="0" u="none" strike="noStrike" dirty="0">
                <a:solidFill>
                  <a:srgbClr val="000000"/>
                </a:solidFill>
                <a:effectLst/>
                <a:latin typeface="HelveticaNeue"/>
              </a:rPr>
              <a:t> </a:t>
            </a:r>
            <a:r>
              <a:rPr lang="en-IN" b="1" i="0" u="none" strike="noStrike" dirty="0" err="1">
                <a:solidFill>
                  <a:srgbClr val="000000"/>
                </a:solidFill>
                <a:effectLst/>
                <a:latin typeface="HelveticaNeue"/>
              </a:rPr>
              <a:t>supraventricularis</a:t>
            </a:r>
            <a:endParaRPr lang="en-IN" b="0" i="0" u="none" strike="noStrike" dirty="0">
              <a:solidFill>
                <a:srgbClr val="000000"/>
              </a:solidFill>
              <a:effectLst/>
              <a:latin typeface="HelveticaNeue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993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AF9D580-389F-24C9-46B0-AF168F671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9" b="1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Ink 9">
                <a:extLst>
                  <a:ext uri="{FF2B5EF4-FFF2-40B4-BE49-F238E27FC236}">
                    <a16:creationId xmlns:a16="http://schemas.microsoft.com/office/drawing/2014/main" id="{80F63BB2-566D-B47C-9F59-59905E919226}"/>
                  </a:ext>
                </a:extLst>
              </p14:cNvPr>
              <p14:cNvContentPartPr/>
              <p14:nvPr/>
            </p14:nvContentPartPr>
            <p14:xfrm>
              <a:off x="265490" y="398624"/>
              <a:ext cx="321120" cy="396360"/>
            </p14:xfrm>
          </p:contentPart>
        </mc:Choice>
        <mc:Fallback>
          <p:pic>
            <p:nvPicPr>
              <p:cNvPr id="8" name="Ink 9">
                <a:extLst>
                  <a:ext uri="{FF2B5EF4-FFF2-40B4-BE49-F238E27FC236}">
                    <a16:creationId xmlns:a16="http://schemas.microsoft.com/office/drawing/2014/main" id="{80F63BB2-566D-B47C-9F59-59905E91922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0010" y="383504"/>
                <a:ext cx="351720" cy="42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502713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0EED173-A2FD-1074-7F33-5A924BACF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85574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96E4F53-749A-38BD-405A-599C7F10F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7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014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23651416-1B8A-126C-C4D3-54C340436A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D7444E-8572-6DFD-CB75-0984238C7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1C89D56-574B-DBE6-E414-A886D4CD9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6808B29-2E24-7E95-6543-9B0B82179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1135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87507-22C3-D5E6-F2CD-A2EEBA6CB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RV DIASTOLIC FUNCTION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F662C-9B97-3E8D-9201-E414C71AB6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735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B5D1E-0652-72B6-D4F2-EDA41F6F4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MEASUREMENT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44B0F-68BB-12BF-B467-9FAF1CF58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</a:t>
            </a:r>
            <a:r>
              <a:rPr lang="en-IN" dirty="0"/>
              <a:t> </a:t>
            </a:r>
            <a:r>
              <a:rPr lang="en-US" dirty="0"/>
              <a:t>the</a:t>
            </a:r>
            <a:r>
              <a:rPr lang="en-IN" dirty="0"/>
              <a:t> </a:t>
            </a:r>
            <a:r>
              <a:rPr lang="en-US" dirty="0"/>
              <a:t>apical</a:t>
            </a:r>
            <a:r>
              <a:rPr lang="en-IN" dirty="0"/>
              <a:t> </a:t>
            </a:r>
            <a:r>
              <a:rPr lang="en-US" dirty="0"/>
              <a:t>4-chamber</a:t>
            </a:r>
            <a:r>
              <a:rPr lang="en-IN" dirty="0"/>
              <a:t> </a:t>
            </a:r>
            <a:r>
              <a:rPr lang="en-US" dirty="0"/>
              <a:t>view,</a:t>
            </a:r>
            <a:r>
              <a:rPr lang="en-IN" dirty="0"/>
              <a:t> </a:t>
            </a:r>
            <a:r>
              <a:rPr lang="en-US" dirty="0"/>
              <a:t>the</a:t>
            </a:r>
            <a:r>
              <a:rPr lang="en-IN" dirty="0"/>
              <a:t> </a:t>
            </a:r>
            <a:r>
              <a:rPr lang="en-US" dirty="0"/>
              <a:t>Doppler</a:t>
            </a:r>
            <a:r>
              <a:rPr lang="en-IN" dirty="0"/>
              <a:t> </a:t>
            </a:r>
            <a:r>
              <a:rPr lang="en-US" dirty="0"/>
              <a:t>beam</a:t>
            </a:r>
            <a:r>
              <a:rPr lang="en-IN" dirty="0"/>
              <a:t> </a:t>
            </a:r>
            <a:r>
              <a:rPr lang="en-US" dirty="0"/>
              <a:t>should</a:t>
            </a:r>
            <a:r>
              <a:rPr lang="en-IN" dirty="0"/>
              <a:t> </a:t>
            </a:r>
            <a:r>
              <a:rPr lang="en-US" dirty="0"/>
              <a:t>be</a:t>
            </a:r>
            <a:r>
              <a:rPr lang="en-IN" dirty="0"/>
              <a:t> </a:t>
            </a:r>
            <a:r>
              <a:rPr lang="en-US" dirty="0"/>
              <a:t>aligned parallel to the RV inflow. </a:t>
            </a:r>
            <a:endParaRPr lang="en-IN" dirty="0"/>
          </a:p>
          <a:p>
            <a:r>
              <a:rPr lang="en-US" dirty="0"/>
              <a:t>The sample volume should be placed at the tips of the tricuspid leaflets.</a:t>
            </a:r>
            <a:endParaRPr lang="en-IN" dirty="0"/>
          </a:p>
          <a:p>
            <a:r>
              <a:rPr lang="en-US" dirty="0"/>
              <a:t>Care must be taken to measure at held end-expiration and/or take the average of </a:t>
            </a:r>
            <a:r>
              <a:rPr lang="en-IN" i="0" u="none" strike="noStrike" dirty="0">
                <a:effectLst/>
              </a:rPr>
              <a:t>≥ </a:t>
            </a:r>
            <a:r>
              <a:rPr lang="en-US" dirty="0"/>
              <a:t>5 consecutive beats.</a:t>
            </a:r>
            <a:endParaRPr lang="en-IN" dirty="0"/>
          </a:p>
          <a:p>
            <a:r>
              <a:rPr lang="en-IN" dirty="0"/>
              <a:t> </a:t>
            </a:r>
            <a:r>
              <a:rPr lang="en-US" dirty="0"/>
              <a:t>presence of moderate to severe TR</a:t>
            </a:r>
            <a:r>
              <a:rPr lang="en-IN" dirty="0"/>
              <a:t> </a:t>
            </a:r>
            <a:r>
              <a:rPr lang="en-US" dirty="0"/>
              <a:t>or atrial fibrillation could confound diastolic parameters, and most studies excluded such patients</a:t>
            </a:r>
            <a:r>
              <a:rPr lang="en-IN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2226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9FD9093-45DB-A9C3-7C11-81E80846F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3118"/>
            <a:ext cx="10515600" cy="6008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41130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5DF9C-8B24-4854-05BE-2AA5EB2EA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CLINICAL RELEVANCE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7DA4B-C007-0CFD-42E2-E901964DD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small number of studies have evaluated the clinical impact of RV diastolic dysfunction</a:t>
            </a:r>
            <a:endParaRPr lang="en-IN" dirty="0"/>
          </a:p>
          <a:p>
            <a:r>
              <a:rPr lang="en-US" dirty="0"/>
              <a:t>An E/E</a:t>
            </a:r>
            <a:r>
              <a:rPr lang="en-IN" dirty="0"/>
              <a:t>`</a:t>
            </a:r>
            <a:r>
              <a:rPr lang="en-US" dirty="0"/>
              <a:t> ratio</a:t>
            </a:r>
            <a:r>
              <a:rPr lang="en-IN" dirty="0"/>
              <a:t> </a:t>
            </a:r>
            <a:r>
              <a:rPr lang="en-IN" i="0" u="none" strike="noStrike" dirty="0">
                <a:effectLst/>
              </a:rPr>
              <a:t>≥ </a:t>
            </a:r>
            <a:r>
              <a:rPr lang="en-US" dirty="0"/>
              <a:t> 4 had high sensitivity and specificity for predicting RA pressure </a:t>
            </a:r>
            <a:r>
              <a:rPr lang="en-IN" i="0" u="none" strike="noStrike" dirty="0">
                <a:effectLst/>
              </a:rPr>
              <a:t>≥ </a:t>
            </a:r>
            <a:r>
              <a:rPr lang="en-US" dirty="0"/>
              <a:t> 10 mm Hg in non–cardiac surgery intensive care unit patients</a:t>
            </a:r>
            <a:endParaRPr lang="en-IN" dirty="0"/>
          </a:p>
          <a:p>
            <a:r>
              <a:rPr lang="en-US" dirty="0"/>
              <a:t>E/E</a:t>
            </a:r>
            <a:r>
              <a:rPr lang="en-IN" dirty="0"/>
              <a:t>`</a:t>
            </a:r>
            <a:r>
              <a:rPr lang="en-US" dirty="0"/>
              <a:t> ratio &gt; 8 had good sensitivity and specificity for predicting RA pressure </a:t>
            </a:r>
            <a:r>
              <a:rPr lang="en-IN" i="0" u="none" strike="noStrike" dirty="0">
                <a:effectLst/>
              </a:rPr>
              <a:t>≥ </a:t>
            </a:r>
            <a:r>
              <a:rPr lang="en-US" dirty="0"/>
              <a:t> 10 mm Hg in cardiac transplantation patient</a:t>
            </a:r>
          </a:p>
        </p:txBody>
      </p:sp>
    </p:spTree>
    <p:extLst>
      <p:ext uri="{BB962C8B-B14F-4D97-AF65-F5344CB8AC3E}">
        <p14:creationId xmlns:p14="http://schemas.microsoft.com/office/powerpoint/2010/main" val="109489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DD8A8-9363-70D7-9CAB-A6898FAF4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4731"/>
            <a:ext cx="10515600" cy="5412232"/>
          </a:xfrm>
        </p:spPr>
        <p:txBody>
          <a:bodyPr/>
          <a:lstStyle/>
          <a:p>
            <a:r>
              <a:rPr lang="en-US" b="1" dirty="0"/>
              <a:t>Grading of RV diastolic dysfunction</a:t>
            </a:r>
            <a:r>
              <a:rPr lang="en-US" dirty="0"/>
              <a:t> </a:t>
            </a:r>
            <a:endParaRPr lang="en-IN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tricuspid E/A ratio &lt; 0.8 suggests impaired relaxation</a:t>
            </a:r>
            <a:endParaRPr lang="en-IN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tricuspid E/A ratio of 0.8 to 2.1 with an E/E</a:t>
            </a:r>
            <a:r>
              <a:rPr lang="en-IN" dirty="0"/>
              <a:t>`</a:t>
            </a:r>
            <a:r>
              <a:rPr lang="en-US" dirty="0"/>
              <a:t> ratio &gt; 6 or diastolic flow predominance in the hepatic veins suggests </a:t>
            </a:r>
            <a:r>
              <a:rPr lang="en-US" dirty="0" err="1"/>
              <a:t>pseudonormal</a:t>
            </a:r>
            <a:r>
              <a:rPr lang="en-US" dirty="0"/>
              <a:t> filling</a:t>
            </a:r>
            <a:endParaRPr lang="en-IN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tricuspid E/A ratio &gt; 2.1 with a deceleration time &lt; 120 ms suggests restrictive filling</a:t>
            </a:r>
            <a:endParaRPr lang="en-IN" dirty="0"/>
          </a:p>
          <a:p>
            <a:pPr>
              <a:buFont typeface="Wingdings" pitchFamily="2" charset="2"/>
              <a:buChar char="q"/>
            </a:pPr>
            <a:r>
              <a:rPr lang="en-US" b="1" dirty="0">
                <a:solidFill>
                  <a:srgbClr val="C00000"/>
                </a:solidFill>
              </a:rPr>
              <a:t>Further studies are warranted to validate the sensitivity and specificity and the prognostic implications of this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9885765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99D16CF8-A4C4-A3E5-6C06-CB303B4A6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560" y="69645"/>
            <a:ext cx="8574548" cy="678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27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96CC7-DECD-ADE4-B6AA-EE1DD8158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325671B-250B-CBFE-30DC-E7ED14FB6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800112" cy="5811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98460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35A3C7-371B-F450-BBCB-865D06DD9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 fontScale="90000"/>
          </a:bodyPr>
          <a:lstStyle/>
          <a:p>
            <a:r>
              <a:rPr lang="en-IN" sz="5400" dirty="0"/>
              <a:t>Q1.ALL ARE FALSE EXCEPT</a:t>
            </a:r>
            <a:endParaRPr lang="en-US" sz="5400" dirty="0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C0445A-0C71-7B3D-E9D6-81835C802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IN" sz="2200" dirty="0"/>
              <a:t>A- ANTERIOR WALL</a:t>
            </a:r>
          </a:p>
          <a:p>
            <a:pPr marL="457200" indent="-457200">
              <a:buFont typeface="+mj-lt"/>
              <a:buAutoNum type="alphaUcPeriod"/>
            </a:pPr>
            <a:r>
              <a:rPr lang="en-IN" sz="2200" dirty="0"/>
              <a:t>B- INFERIOR WALL</a:t>
            </a:r>
          </a:p>
          <a:p>
            <a:pPr marL="457200" indent="-457200">
              <a:buFont typeface="+mj-lt"/>
              <a:buAutoNum type="alphaUcPeriod"/>
            </a:pPr>
            <a:r>
              <a:rPr lang="en-IN" sz="2200" dirty="0"/>
              <a:t>C-LATERAL WALL</a:t>
            </a:r>
          </a:p>
          <a:p>
            <a:pPr marL="457200" indent="-457200">
              <a:buFont typeface="+mj-lt"/>
              <a:buAutoNum type="alphaUcPeriod"/>
            </a:pPr>
            <a:r>
              <a:rPr lang="en-IN" sz="2200" dirty="0"/>
              <a:t>NONE</a:t>
            </a:r>
            <a:endParaRPr lang="en-US" sz="22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5537428-0530-8082-8845-98172DFDF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1102116"/>
            <a:ext cx="5458968" cy="465376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C907148-3698-D6A4-96A0-5A4D0ED9F930}"/>
                  </a:ext>
                </a:extLst>
              </p14:cNvPr>
              <p14:cNvContentPartPr/>
              <p14:nvPr/>
            </p14:nvContentPartPr>
            <p14:xfrm>
              <a:off x="10138130" y="4474904"/>
              <a:ext cx="253080" cy="11041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C907148-3698-D6A4-96A0-5A4D0ED9F93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22650" y="4459784"/>
                <a:ext cx="283680" cy="11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422997F-8916-8FA7-1EA7-ADE289F0CA08}"/>
                  </a:ext>
                </a:extLst>
              </p14:cNvPr>
              <p14:cNvContentPartPr/>
              <p14:nvPr/>
            </p14:nvContentPartPr>
            <p14:xfrm>
              <a:off x="10083410" y="4345304"/>
              <a:ext cx="1554120" cy="15926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422997F-8916-8FA7-1EA7-ADE289F0CA0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75410" y="4237304"/>
                <a:ext cx="1769760" cy="180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BC33B46-9224-A5CC-EEA3-B588266FA371}"/>
                  </a:ext>
                </a:extLst>
              </p14:cNvPr>
              <p14:cNvContentPartPr/>
              <p14:nvPr/>
            </p14:nvContentPartPr>
            <p14:xfrm>
              <a:off x="6921890" y="4118504"/>
              <a:ext cx="327960" cy="4442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BC33B46-9224-A5CC-EEA3-B588266FA37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90930" y="4087544"/>
                <a:ext cx="389160" cy="50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7" name="Ink 27">
                <a:extLst>
                  <a:ext uri="{FF2B5EF4-FFF2-40B4-BE49-F238E27FC236}">
                    <a16:creationId xmlns:a16="http://schemas.microsoft.com/office/drawing/2014/main" id="{2234010F-6ED7-F805-11FC-85599F014424}"/>
                  </a:ext>
                </a:extLst>
              </p14:cNvPr>
              <p14:cNvContentPartPr/>
              <p14:nvPr/>
            </p14:nvContentPartPr>
            <p14:xfrm>
              <a:off x="7284050" y="3811784"/>
              <a:ext cx="416880" cy="423000"/>
            </p14:xfrm>
          </p:contentPart>
        </mc:Choice>
        <mc:Fallback>
          <p:pic>
            <p:nvPicPr>
              <p:cNvPr id="27" name="Ink 27">
                <a:extLst>
                  <a:ext uri="{FF2B5EF4-FFF2-40B4-BE49-F238E27FC236}">
                    <a16:creationId xmlns:a16="http://schemas.microsoft.com/office/drawing/2014/main" id="{2234010F-6ED7-F805-11FC-85599F01442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53090" y="3781184"/>
                <a:ext cx="478080" cy="48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2" name="Ink 32">
                <a:extLst>
                  <a:ext uri="{FF2B5EF4-FFF2-40B4-BE49-F238E27FC236}">
                    <a16:creationId xmlns:a16="http://schemas.microsoft.com/office/drawing/2014/main" id="{92765AE5-5BAA-E5AA-3238-B92213F81695}"/>
                  </a:ext>
                </a:extLst>
              </p14:cNvPr>
              <p14:cNvContentPartPr/>
              <p14:nvPr/>
            </p14:nvContentPartPr>
            <p14:xfrm>
              <a:off x="9577970" y="2192864"/>
              <a:ext cx="642240" cy="812880"/>
            </p14:xfrm>
          </p:contentPart>
        </mc:Choice>
        <mc:Fallback>
          <p:pic>
            <p:nvPicPr>
              <p:cNvPr id="32" name="Ink 32">
                <a:extLst>
                  <a:ext uri="{FF2B5EF4-FFF2-40B4-BE49-F238E27FC236}">
                    <a16:creationId xmlns:a16="http://schemas.microsoft.com/office/drawing/2014/main" id="{92765AE5-5BAA-E5AA-3238-B92213F8169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547370" y="2162264"/>
                <a:ext cx="703440" cy="87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7" name="Ink 37">
                <a:extLst>
                  <a:ext uri="{FF2B5EF4-FFF2-40B4-BE49-F238E27FC236}">
                    <a16:creationId xmlns:a16="http://schemas.microsoft.com/office/drawing/2014/main" id="{D22FA3C4-63F0-B984-2048-DFC69C0325C8}"/>
                  </a:ext>
                </a:extLst>
              </p14:cNvPr>
              <p14:cNvContentPartPr/>
              <p14:nvPr/>
            </p14:nvContentPartPr>
            <p14:xfrm>
              <a:off x="10506770" y="793184"/>
              <a:ext cx="928800" cy="587880"/>
            </p14:xfrm>
          </p:contentPart>
        </mc:Choice>
        <mc:Fallback>
          <p:pic>
            <p:nvPicPr>
              <p:cNvPr id="37" name="Ink 37">
                <a:extLst>
                  <a:ext uri="{FF2B5EF4-FFF2-40B4-BE49-F238E27FC236}">
                    <a16:creationId xmlns:a16="http://schemas.microsoft.com/office/drawing/2014/main" id="{D22FA3C4-63F0-B984-2048-DFC69C0325C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476170" y="762565"/>
                <a:ext cx="990360" cy="64947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3022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8B609-50B5-4C72-C398-B0D723EFF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Q2. Which is not a morphological criteria of RV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39D0B-E601-7AE8-E249-B1DB57417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IN" b="0" i="0" u="none" strike="noStrike" dirty="0">
                <a:solidFill>
                  <a:srgbClr val="000000"/>
                </a:solidFill>
                <a:effectLst/>
              </a:rPr>
              <a:t>the </a:t>
            </a:r>
            <a:r>
              <a:rPr lang="en-IN" b="1" i="0" u="none" strike="noStrike" dirty="0">
                <a:solidFill>
                  <a:srgbClr val="000000"/>
                </a:solidFill>
                <a:effectLst/>
              </a:rPr>
              <a:t>more apical </a:t>
            </a:r>
            <a:r>
              <a:rPr lang="en-IN" b="0" i="0" u="none" strike="noStrike" dirty="0">
                <a:solidFill>
                  <a:srgbClr val="000000"/>
                </a:solidFill>
                <a:effectLst/>
              </a:rPr>
              <a:t>hinge line of the septal leaflet of the tricuspid valve relative to the anterior leaflet of the mitral valve</a:t>
            </a:r>
          </a:p>
          <a:p>
            <a:pPr marL="514350" indent="-514350">
              <a:buFont typeface="+mj-lt"/>
              <a:buAutoNum type="alphaUcPeriod"/>
            </a:pPr>
            <a:r>
              <a:rPr lang="en-IN" b="0" i="0" u="none" strike="noStrike" dirty="0">
                <a:solidFill>
                  <a:srgbClr val="000000"/>
                </a:solidFill>
                <a:effectLst/>
              </a:rPr>
              <a:t> the presence of a </a:t>
            </a:r>
            <a:r>
              <a:rPr lang="en-IN" b="1" i="0" u="none" strike="noStrike" dirty="0">
                <a:solidFill>
                  <a:srgbClr val="000000"/>
                </a:solidFill>
                <a:effectLst/>
              </a:rPr>
              <a:t>moderator band</a:t>
            </a:r>
          </a:p>
          <a:p>
            <a:pPr marL="514350" indent="-514350">
              <a:buFont typeface="+mj-lt"/>
              <a:buAutoNum type="alphaUcPeriod"/>
            </a:pPr>
            <a:r>
              <a:rPr lang="en-IN" b="0" i="0" u="none" strike="noStrike" dirty="0">
                <a:solidFill>
                  <a:srgbClr val="000000"/>
                </a:solidFill>
                <a:effectLst/>
              </a:rPr>
              <a:t>the presence of more than </a:t>
            </a:r>
            <a:r>
              <a:rPr lang="en-IN" b="1" i="0" u="none" strike="noStrike" dirty="0">
                <a:solidFill>
                  <a:srgbClr val="000000"/>
                </a:solidFill>
                <a:effectLst/>
              </a:rPr>
              <a:t>3 papillary muscles</a:t>
            </a:r>
          </a:p>
          <a:p>
            <a:pPr marL="514350" indent="-514350">
              <a:buFont typeface="+mj-lt"/>
              <a:buAutoNum type="alphaUcPeriod"/>
            </a:pPr>
            <a:r>
              <a:rPr lang="en-IN" b="0" i="0" u="none" strike="noStrike" dirty="0">
                <a:solidFill>
                  <a:srgbClr val="000000"/>
                </a:solidFill>
                <a:effectLst/>
              </a:rPr>
              <a:t>the </a:t>
            </a:r>
            <a:r>
              <a:rPr lang="en-IN" b="0" i="0" u="none" strike="noStrike" dirty="0" err="1">
                <a:solidFill>
                  <a:srgbClr val="000000"/>
                </a:solidFill>
                <a:effectLst/>
              </a:rPr>
              <a:t>trileaflet</a:t>
            </a:r>
            <a:r>
              <a:rPr lang="en-IN" b="0" i="0" u="none" strike="noStrike" dirty="0">
                <a:solidFill>
                  <a:srgbClr val="000000"/>
                </a:solidFill>
                <a:effectLst/>
              </a:rPr>
              <a:t> configuration of the tricuspid valve with absent </a:t>
            </a:r>
            <a:r>
              <a:rPr lang="en-IN" b="1" i="0" u="none" strike="noStrike" dirty="0">
                <a:solidFill>
                  <a:srgbClr val="000000"/>
                </a:solidFill>
                <a:effectLst/>
              </a:rPr>
              <a:t>septal papillary attachments</a:t>
            </a:r>
          </a:p>
          <a:p>
            <a:pPr marL="514350" indent="-514350">
              <a:buFont typeface="+mj-lt"/>
              <a:buAutoNum type="alphaUcPeriod"/>
            </a:pPr>
            <a:r>
              <a:rPr lang="en-IN" b="0" i="0" u="none" strike="noStrike" dirty="0">
                <a:solidFill>
                  <a:srgbClr val="000000"/>
                </a:solidFill>
                <a:effectLst/>
              </a:rPr>
              <a:t>the presence of </a:t>
            </a:r>
            <a:r>
              <a:rPr lang="en-IN" b="1" i="0" u="none" strike="noStrike" dirty="0">
                <a:solidFill>
                  <a:srgbClr val="000000"/>
                </a:solidFill>
                <a:effectLst/>
              </a:rPr>
              <a:t>coarse </a:t>
            </a:r>
            <a:r>
              <a:rPr lang="en-IN" b="1" i="0" u="none" strike="noStrike" dirty="0" err="1">
                <a:solidFill>
                  <a:srgbClr val="000000"/>
                </a:solidFill>
                <a:effectLst/>
              </a:rPr>
              <a:t>trabeculations</a:t>
            </a:r>
            <a:r>
              <a:rPr lang="en-IN" b="1" i="0" u="none" strike="noStrike" dirty="0">
                <a:solidFill>
                  <a:srgbClr val="000000"/>
                </a:solidFill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8154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C60F4-63DF-6F5A-3BB1-CAC108B4C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Q3. Systemic ventricle is heavily </a:t>
            </a:r>
            <a:r>
              <a:rPr lang="en-IN" dirty="0" err="1"/>
              <a:t>trabeculated</a:t>
            </a:r>
            <a:r>
              <a:rPr lang="en-IN" dirty="0"/>
              <a:t> in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9A04D-F016-8479-6B6A-6E4C424BA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IN" dirty="0"/>
              <a:t>LVNC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/>
              <a:t>CcTGA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/>
              <a:t>D TGA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/>
              <a:t>Both A and 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3888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0B140-8C25-8309-6560-889D564CF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Q4. RIMP </a:t>
            </a:r>
            <a:r>
              <a:rPr lang="en-IN"/>
              <a:t>cut off is -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A49B0-7E8B-810F-ECE8-48D80F369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IN" dirty="0"/>
              <a:t>0.43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/>
              <a:t>0.54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/>
              <a:t>Both 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/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3219630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9D08C2C-AE8B-28BE-8702-ECCEEF2B2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23" y="340518"/>
            <a:ext cx="10473377" cy="6176963"/>
          </a:xfrm>
        </p:spPr>
      </p:pic>
    </p:spTree>
    <p:extLst>
      <p:ext uri="{BB962C8B-B14F-4D97-AF65-F5344CB8AC3E}">
        <p14:creationId xmlns:p14="http://schemas.microsoft.com/office/powerpoint/2010/main" val="52089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EFD47-6394-7429-2F6E-F7CA61D04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i="0" u="none" strike="noStrike" dirty="0">
                <a:solidFill>
                  <a:srgbClr val="000000"/>
                </a:solidFill>
                <a:effectLst/>
              </a:rPr>
              <a:t>Distinguishing Anatomic Features of the RV</a:t>
            </a:r>
            <a:br>
              <a:rPr lang="en-IN" b="1" i="0" u="none" strike="noStrike" dirty="0">
                <a:solidFill>
                  <a:srgbClr val="000000"/>
                </a:solidFill>
                <a:effectLst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C5489-9A36-2D9A-6F24-0C0270612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b="0" i="0" u="none" strike="noStrike" dirty="0">
                <a:solidFill>
                  <a:srgbClr val="000000"/>
                </a:solidFill>
                <a:effectLst/>
              </a:rPr>
              <a:t>1) the </a:t>
            </a:r>
            <a:r>
              <a:rPr lang="en-IN" b="1" i="0" u="none" strike="noStrike" dirty="0">
                <a:solidFill>
                  <a:srgbClr val="000000"/>
                </a:solidFill>
                <a:effectLst/>
              </a:rPr>
              <a:t>more apical </a:t>
            </a:r>
            <a:r>
              <a:rPr lang="en-IN" b="0" i="0" u="none" strike="noStrike" dirty="0">
                <a:solidFill>
                  <a:srgbClr val="000000"/>
                </a:solidFill>
                <a:effectLst/>
              </a:rPr>
              <a:t>hinge line of the septal leaflet of the tricuspid valve relative to the anterior leaflet of the mitral valve</a:t>
            </a:r>
          </a:p>
          <a:p>
            <a:pPr marL="0" indent="0">
              <a:buNone/>
            </a:pPr>
            <a:r>
              <a:rPr lang="en-IN" b="0" i="0" u="none" strike="noStrike" dirty="0">
                <a:solidFill>
                  <a:srgbClr val="000000"/>
                </a:solidFill>
                <a:effectLst/>
              </a:rPr>
              <a:t>(2) the presence of a </a:t>
            </a:r>
            <a:r>
              <a:rPr lang="en-IN" b="1" i="0" u="none" strike="noStrike" dirty="0">
                <a:solidFill>
                  <a:srgbClr val="000000"/>
                </a:solidFill>
                <a:effectLst/>
              </a:rPr>
              <a:t>moderator band</a:t>
            </a:r>
          </a:p>
          <a:p>
            <a:pPr marL="0" indent="0">
              <a:buNone/>
            </a:pPr>
            <a:r>
              <a:rPr lang="en-IN" b="0" i="0" u="none" strike="noStrike" dirty="0">
                <a:solidFill>
                  <a:srgbClr val="000000"/>
                </a:solidFill>
                <a:effectLst/>
              </a:rPr>
              <a:t>(3) the presence of more than </a:t>
            </a:r>
            <a:r>
              <a:rPr lang="en-IN" b="1" i="0" u="none" strike="noStrike" dirty="0">
                <a:solidFill>
                  <a:srgbClr val="000000"/>
                </a:solidFill>
                <a:effectLst/>
              </a:rPr>
              <a:t>3 papillary muscles</a:t>
            </a:r>
          </a:p>
          <a:p>
            <a:pPr marL="0" indent="0">
              <a:buNone/>
            </a:pPr>
            <a:r>
              <a:rPr lang="en-IN" b="0" i="0" u="none" strike="noStrike" dirty="0">
                <a:solidFill>
                  <a:srgbClr val="000000"/>
                </a:solidFill>
                <a:effectLst/>
              </a:rPr>
              <a:t>(4) the </a:t>
            </a:r>
            <a:r>
              <a:rPr lang="en-IN" b="0" i="0" u="none" strike="noStrike" dirty="0" err="1">
                <a:solidFill>
                  <a:srgbClr val="000000"/>
                </a:solidFill>
                <a:effectLst/>
              </a:rPr>
              <a:t>trileaflet</a:t>
            </a:r>
            <a:r>
              <a:rPr lang="en-IN" b="0" i="0" u="none" strike="noStrike" dirty="0">
                <a:solidFill>
                  <a:srgbClr val="000000"/>
                </a:solidFill>
                <a:effectLst/>
              </a:rPr>
              <a:t> configuration of the tricuspid valve with </a:t>
            </a:r>
            <a:r>
              <a:rPr lang="en-IN" b="1" i="0" u="none" strike="noStrike" dirty="0">
                <a:solidFill>
                  <a:srgbClr val="000000"/>
                </a:solidFill>
                <a:effectLst/>
              </a:rPr>
              <a:t>septal papillary attachments</a:t>
            </a:r>
          </a:p>
          <a:p>
            <a:pPr marL="0" indent="0">
              <a:buNone/>
            </a:pPr>
            <a:r>
              <a:rPr lang="en-IN" b="0" i="0" u="none" strike="noStrike" dirty="0">
                <a:solidFill>
                  <a:srgbClr val="000000"/>
                </a:solidFill>
                <a:effectLst/>
              </a:rPr>
              <a:t>(5) the presence of </a:t>
            </a:r>
            <a:r>
              <a:rPr lang="en-IN" b="1" i="0" u="none" strike="noStrike" dirty="0">
                <a:solidFill>
                  <a:srgbClr val="000000"/>
                </a:solidFill>
                <a:effectLst/>
              </a:rPr>
              <a:t>coarse </a:t>
            </a:r>
            <a:r>
              <a:rPr lang="en-IN" b="1" i="0" u="none" strike="noStrike" dirty="0" err="1">
                <a:solidFill>
                  <a:srgbClr val="000000"/>
                </a:solidFill>
                <a:effectLst/>
              </a:rPr>
              <a:t>trabeculations</a:t>
            </a:r>
            <a:r>
              <a:rPr lang="en-IN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IN" i="0" u="none" strike="noStrike" dirty="0">
                <a:solidFill>
                  <a:srgbClr val="000000"/>
                </a:solidFill>
                <a:effectLst/>
              </a:rPr>
              <a:t>( </a:t>
            </a:r>
            <a:r>
              <a:rPr lang="en-IN" b="1" i="0" u="none" strike="noStrike" dirty="0">
                <a:solidFill>
                  <a:srgbClr val="C00000"/>
                </a:solidFill>
                <a:effectLst/>
              </a:rPr>
              <a:t>LVNC ; CCTGA</a:t>
            </a:r>
            <a:r>
              <a:rPr lang="en-IN" i="0" u="none" strike="noStrike" dirty="0">
                <a:solidFill>
                  <a:srgbClr val="000000"/>
                </a:solidFill>
                <a:effectLst/>
              </a:rPr>
              <a:t>)</a:t>
            </a:r>
            <a:endParaRPr lang="en-US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0E0BF77-16AE-3B58-C129-AAFEC5031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333" y="1574536"/>
            <a:ext cx="4826000" cy="423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5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E606B-0B35-526B-5DF4-90BCE4486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RV- PHYSIOLOGY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AAF41-02CF-48B0-8359-4AEF33E40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972690"/>
          </a:xfrm>
        </p:spPr>
        <p:txBody>
          <a:bodyPr>
            <a:normAutofit fontScale="85000" lnSpcReduction="20000"/>
          </a:bodyPr>
          <a:lstStyle/>
          <a:p>
            <a:r>
              <a:rPr lang="en-IN" b="0" i="0" u="none" strike="noStrike" dirty="0">
                <a:solidFill>
                  <a:srgbClr val="000000"/>
                </a:solidFill>
                <a:effectLst/>
                <a:latin typeface="HelveticaNeue"/>
              </a:rPr>
              <a:t>primary function -receive systemic venous return and to pump it into the pulmonary arteries</a:t>
            </a:r>
          </a:p>
          <a:p>
            <a:endParaRPr lang="en-IN" b="0" i="0" u="none" strike="noStrike" dirty="0">
              <a:solidFill>
                <a:srgbClr val="000000"/>
              </a:solidFill>
              <a:effectLst/>
              <a:latin typeface="HelveticaNeue"/>
            </a:endParaRPr>
          </a:p>
          <a:p>
            <a:r>
              <a:rPr lang="en-IN" b="0" i="0" u="none" strike="noStrike" dirty="0">
                <a:solidFill>
                  <a:srgbClr val="000000"/>
                </a:solidFill>
                <a:effectLst/>
                <a:latin typeface="HelveticaNeue"/>
              </a:rPr>
              <a:t>RV is connected in series with the LV —&gt; same effective stroke volume</a:t>
            </a:r>
          </a:p>
          <a:p>
            <a:endParaRPr lang="en-IN" b="0" i="0" u="none" strike="noStrike" dirty="0">
              <a:solidFill>
                <a:srgbClr val="000000"/>
              </a:solidFill>
              <a:effectLst/>
              <a:latin typeface="HelveticaNeue"/>
            </a:endParaRPr>
          </a:p>
          <a:p>
            <a:r>
              <a:rPr lang="en-IN" dirty="0">
                <a:solidFill>
                  <a:srgbClr val="000000"/>
                </a:solidFill>
                <a:latin typeface="HelveticaNeue"/>
              </a:rPr>
              <a:t>RV contraction –sequential : inlet —&gt; apical —&gt; outlet.</a:t>
            </a:r>
          </a:p>
          <a:p>
            <a:pPr marL="0" indent="0">
              <a:buNone/>
            </a:pPr>
            <a:r>
              <a:rPr lang="en-IN" dirty="0">
                <a:solidFill>
                  <a:srgbClr val="000000"/>
                </a:solidFill>
                <a:latin typeface="HelveticaNeue"/>
              </a:rPr>
              <a:t>                                                         (25-50ms)</a:t>
            </a:r>
          </a:p>
          <a:p>
            <a:r>
              <a:rPr lang="en-IN" b="0" i="0" u="none" strike="noStrike" dirty="0">
                <a:solidFill>
                  <a:srgbClr val="000000"/>
                </a:solidFill>
                <a:effectLst/>
                <a:latin typeface="HelveticaNeue"/>
              </a:rPr>
              <a:t>contracts by 3 separate mechanisms:</a:t>
            </a:r>
          </a:p>
          <a:p>
            <a:pPr marL="514350" indent="-514350">
              <a:buAutoNum type="arabicParenBoth"/>
            </a:pPr>
            <a:r>
              <a:rPr lang="en-IN" b="0" i="0" u="none" strike="noStrike" dirty="0">
                <a:solidFill>
                  <a:srgbClr val="000000"/>
                </a:solidFill>
                <a:effectLst/>
                <a:latin typeface="HelveticaNeue"/>
              </a:rPr>
              <a:t>inward movement of the free wall</a:t>
            </a:r>
          </a:p>
          <a:p>
            <a:pPr marL="514350" indent="-514350">
              <a:buAutoNum type="arabicParenBoth"/>
            </a:pPr>
            <a:r>
              <a:rPr lang="en-IN" b="0" i="0" u="none" strike="noStrike" dirty="0">
                <a:solidFill>
                  <a:srgbClr val="000000"/>
                </a:solidFill>
                <a:effectLst/>
                <a:latin typeface="HelveticaNeue"/>
              </a:rPr>
              <a:t>contraction of the longitudinal </a:t>
            </a:r>
            <a:r>
              <a:rPr lang="en-IN" b="0" i="0" u="none" strike="noStrike" dirty="0" err="1">
                <a:solidFill>
                  <a:srgbClr val="000000"/>
                </a:solidFill>
                <a:effectLst/>
                <a:latin typeface="HelveticaNeue"/>
              </a:rPr>
              <a:t>fibers</a:t>
            </a:r>
            <a:r>
              <a:rPr lang="en-IN" b="0" i="0" u="none" strike="noStrike" dirty="0">
                <a:solidFill>
                  <a:srgbClr val="000000"/>
                </a:solidFill>
                <a:effectLst/>
                <a:latin typeface="HelveticaNeue"/>
              </a:rPr>
              <a:t> - draws the tricuspid annulus toward the apex </a:t>
            </a:r>
          </a:p>
          <a:p>
            <a:pPr marL="514350" indent="-514350">
              <a:buAutoNum type="arabicParenBoth"/>
            </a:pPr>
            <a:r>
              <a:rPr lang="en-IN" b="0" i="0" u="none" strike="noStrike" dirty="0">
                <a:solidFill>
                  <a:srgbClr val="000000"/>
                </a:solidFill>
                <a:effectLst/>
                <a:latin typeface="HelveticaNeue"/>
              </a:rPr>
              <a:t>traction on the free wall at the points of attachment secondary to LV contraction.</a:t>
            </a:r>
            <a:r>
              <a:rPr lang="en-IN" b="1" i="0" u="none" strike="noStrike" baseline="30000" dirty="0">
                <a:solidFill>
                  <a:srgbClr val="C5161D"/>
                </a:solidFill>
                <a:effectLst/>
                <a:latin typeface="HelveticaNeue"/>
              </a:rPr>
              <a:t> </a:t>
            </a:r>
          </a:p>
          <a:p>
            <a:pPr>
              <a:buFont typeface="Wingdings" pitchFamily="2" charset="2"/>
              <a:buChar char="q"/>
            </a:pPr>
            <a:r>
              <a:rPr lang="en-IN" b="0" i="0" u="none" strike="noStrike" dirty="0">
                <a:solidFill>
                  <a:srgbClr val="000000"/>
                </a:solidFill>
                <a:effectLst/>
                <a:latin typeface="HelveticaNeue"/>
              </a:rPr>
              <a:t> </a:t>
            </a:r>
            <a:r>
              <a:rPr lang="en-IN" b="1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HelveticaNeue"/>
              </a:rPr>
              <a:t>Shortening of the RV is greater longitudinally than radially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39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Echo Assessment of RV function</vt:lpstr>
      <vt:lpstr>Contents</vt:lpstr>
      <vt:lpstr>RV EXTERNAL ANATOMY </vt:lpstr>
      <vt:lpstr>PowerPoint Presentation</vt:lpstr>
      <vt:lpstr>RV INTERNAL ANATOMY</vt:lpstr>
      <vt:lpstr>PowerPoint Presentation</vt:lpstr>
      <vt:lpstr>PowerPoint Presentation</vt:lpstr>
      <vt:lpstr>Distinguishing Anatomic Features of the RV </vt:lpstr>
      <vt:lpstr>RV- PHYSIOLOGY</vt:lpstr>
      <vt:lpstr>PowerPoint Presentation</vt:lpstr>
      <vt:lpstr>ASSESSMENT OF RV</vt:lpstr>
      <vt:lpstr>Challenges of RV assessment due to </vt:lpstr>
      <vt:lpstr>Segmental anatomy of RV</vt:lpstr>
      <vt:lpstr>Essential Imaging Windows and Views</vt:lpstr>
      <vt:lpstr>PowerPoint Presentation</vt:lpstr>
      <vt:lpstr>PowerPoint Presentation</vt:lpstr>
      <vt:lpstr>PowerPoint Presentation</vt:lpstr>
      <vt:lpstr>PowerPoint Presentation</vt:lpstr>
      <vt:lpstr>RV ANATOMIC EVALUATION</vt:lpstr>
      <vt:lpstr>QUALITATIVE EVALUATION</vt:lpstr>
      <vt:lpstr>RIGHT VENTRICULAR WALL THICKNESS</vt:lpstr>
      <vt:lpstr>PowerPoint Presentation</vt:lpstr>
      <vt:lpstr>RV LINEAR DIMENSIONS</vt:lpstr>
      <vt:lpstr>PowerPoint Presentation</vt:lpstr>
      <vt:lpstr>PowerPoint Presentation</vt:lpstr>
      <vt:lpstr>RVOT DIMENSIONS</vt:lpstr>
      <vt:lpstr>RVOT distal is preferred (MOST REPRODUCIBLE)–especially when measuring right-sided stroke volume for the calculation of Qp/Qs or regurgitant fraction PLAX view of the RVOT is used in particular in the evaluation for arrhythmogenic RV dysplasia </vt:lpstr>
      <vt:lpstr>PowerPoint Presentation</vt:lpstr>
      <vt:lpstr>RV SYSTOLIC FUNCTION ASSESSMENT</vt:lpstr>
      <vt:lpstr>QUALITATIVE EVALUATION</vt:lpstr>
      <vt:lpstr>QUANTITATIVE EVALUATION</vt:lpstr>
      <vt:lpstr>QUANTITATIVE EVALUATION</vt:lpstr>
      <vt:lpstr>1. RIMP (Right Ventricular Index of Myocardial Performance)</vt:lpstr>
      <vt:lpstr>PowerPoint Presentation</vt:lpstr>
      <vt:lpstr>PowerPoint Presentation</vt:lpstr>
      <vt:lpstr>PowerPoint Presentation</vt:lpstr>
      <vt:lpstr>PowerPoint Presentation</vt:lpstr>
      <vt:lpstr>2. TAPSE</vt:lpstr>
      <vt:lpstr>PowerPoint Presentation</vt:lpstr>
      <vt:lpstr>3. 2D RV Fractional Area Change (RVFAC)</vt:lpstr>
      <vt:lpstr>PowerPoint Presentation</vt:lpstr>
      <vt:lpstr>4. Tricuspid Annulus Systolic Velocity (S’)</vt:lpstr>
      <vt:lpstr>PowerPoint Presentation</vt:lpstr>
      <vt:lpstr>QUANTITATIVE EVALUATION</vt:lpstr>
      <vt:lpstr>1. RV dP/dT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RV DIASTOLIC FUNCTION </vt:lpstr>
      <vt:lpstr>MEASUREMENT</vt:lpstr>
      <vt:lpstr>PowerPoint Presentation</vt:lpstr>
      <vt:lpstr>CLINICAL RELEVANCE</vt:lpstr>
      <vt:lpstr>PowerPoint Presentation</vt:lpstr>
      <vt:lpstr>PowerPoint Presentation</vt:lpstr>
      <vt:lpstr>Q1.ALL ARE FALSE EXCEPT</vt:lpstr>
      <vt:lpstr>Q2. Which is not a morphological criteria of RV</vt:lpstr>
      <vt:lpstr>Q3. Systemic ventricle is heavily trabeculated in </vt:lpstr>
      <vt:lpstr>Q4. RIMP cut off is -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Echo Assessment of RV function</dc:title>
  <dc:creator>Sanchna Dev</dc:creator>
  <cp:lastModifiedBy>Sanchna Dev</cp:lastModifiedBy>
  <cp:revision>2</cp:revision>
  <dcterms:created xsi:type="dcterms:W3CDTF">2023-08-07T17:11:45Z</dcterms:created>
  <dcterms:modified xsi:type="dcterms:W3CDTF">2023-08-08T22:25:31Z</dcterms:modified>
</cp:coreProperties>
</file>