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07" r:id="rId3"/>
    <p:sldId id="257" r:id="rId4"/>
    <p:sldId id="298" r:id="rId5"/>
    <p:sldId id="259" r:id="rId6"/>
    <p:sldId id="299" r:id="rId7"/>
    <p:sldId id="260" r:id="rId8"/>
    <p:sldId id="261" r:id="rId9"/>
    <p:sldId id="294" r:id="rId10"/>
    <p:sldId id="295" r:id="rId11"/>
    <p:sldId id="296" r:id="rId12"/>
    <p:sldId id="263" r:id="rId13"/>
    <p:sldId id="264" r:id="rId14"/>
    <p:sldId id="265" r:id="rId15"/>
    <p:sldId id="266" r:id="rId16"/>
    <p:sldId id="267" r:id="rId17"/>
    <p:sldId id="268" r:id="rId18"/>
    <p:sldId id="293" r:id="rId19"/>
    <p:sldId id="270" r:id="rId20"/>
    <p:sldId id="271" r:id="rId21"/>
    <p:sldId id="272" r:id="rId22"/>
    <p:sldId id="273" r:id="rId23"/>
    <p:sldId id="306" r:id="rId24"/>
    <p:sldId id="274" r:id="rId25"/>
    <p:sldId id="275" r:id="rId26"/>
    <p:sldId id="276" r:id="rId27"/>
    <p:sldId id="277" r:id="rId28"/>
    <p:sldId id="278" r:id="rId29"/>
    <p:sldId id="292" r:id="rId30"/>
    <p:sldId id="280" r:id="rId31"/>
    <p:sldId id="281" r:id="rId32"/>
    <p:sldId id="283" r:id="rId33"/>
    <p:sldId id="284" r:id="rId34"/>
    <p:sldId id="297" r:id="rId35"/>
    <p:sldId id="285" r:id="rId36"/>
    <p:sldId id="286" r:id="rId37"/>
    <p:sldId id="287" r:id="rId38"/>
    <p:sldId id="300" r:id="rId39"/>
    <p:sldId id="303" r:id="rId40"/>
    <p:sldId id="304" r:id="rId41"/>
    <p:sldId id="305" r:id="rId42"/>
    <p:sldId id="302" r:id="rId43"/>
    <p:sldId id="301" r:id="rId44"/>
    <p:sldId id="288" r:id="rId45"/>
    <p:sldId id="289" r:id="rId46"/>
    <p:sldId id="291" r:id="rId47"/>
    <p:sldId id="290" r:id="rId48"/>
    <p:sldId id="308"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245648-64EA-4C7C-9B12-9288F65E8F4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35A3C24F-9661-457C-8010-4A3063FA7A9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0B75B1C3-E888-4422-A5B9-318D58DF31B6}"/>
              </a:ext>
            </a:extLst>
          </p:cNvPr>
          <p:cNvSpPr>
            <a:spLocks noGrp="1"/>
          </p:cNvSpPr>
          <p:nvPr>
            <p:ph type="dt" sz="half" idx="10"/>
          </p:nvPr>
        </p:nvSpPr>
        <p:spPr/>
        <p:txBody>
          <a:bodyPr/>
          <a:lstStyle/>
          <a:p>
            <a:fld id="{F249A85C-E9D9-4178-8A29-2AC3B21BB985}" type="datetimeFigureOut">
              <a:rPr lang="en-IN" smtClean="0"/>
              <a:t>28-09-2021</a:t>
            </a:fld>
            <a:endParaRPr lang="en-IN"/>
          </a:p>
        </p:txBody>
      </p:sp>
      <p:sp>
        <p:nvSpPr>
          <p:cNvPr id="5" name="Footer Placeholder 4">
            <a:extLst>
              <a:ext uri="{FF2B5EF4-FFF2-40B4-BE49-F238E27FC236}">
                <a16:creationId xmlns:a16="http://schemas.microsoft.com/office/drawing/2014/main" id="{C84D847B-78CC-450B-9DAE-AB73EF5D2FA1}"/>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9B480B54-952C-462D-9E33-90B6C9454B0F}"/>
              </a:ext>
            </a:extLst>
          </p:cNvPr>
          <p:cNvSpPr>
            <a:spLocks noGrp="1"/>
          </p:cNvSpPr>
          <p:nvPr>
            <p:ph type="sldNum" sz="quarter" idx="12"/>
          </p:nvPr>
        </p:nvSpPr>
        <p:spPr/>
        <p:txBody>
          <a:bodyPr/>
          <a:lstStyle/>
          <a:p>
            <a:fld id="{1A7F30C5-B7EC-49BC-B3B1-10C25593C95F}" type="slidenum">
              <a:rPr lang="en-IN" smtClean="0"/>
              <a:t>‹#›</a:t>
            </a:fld>
            <a:endParaRPr lang="en-IN"/>
          </a:p>
        </p:txBody>
      </p:sp>
    </p:spTree>
    <p:extLst>
      <p:ext uri="{BB962C8B-B14F-4D97-AF65-F5344CB8AC3E}">
        <p14:creationId xmlns:p14="http://schemas.microsoft.com/office/powerpoint/2010/main" val="33241456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ED586B-D6FE-45F9-A5DD-F3194D7B7918}"/>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3DE9FD94-A95F-497D-AD42-FDEB43DB4A8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DFDBC138-FF76-41AC-97EF-FB422EEA59B0}"/>
              </a:ext>
            </a:extLst>
          </p:cNvPr>
          <p:cNvSpPr>
            <a:spLocks noGrp="1"/>
          </p:cNvSpPr>
          <p:nvPr>
            <p:ph type="dt" sz="half" idx="10"/>
          </p:nvPr>
        </p:nvSpPr>
        <p:spPr/>
        <p:txBody>
          <a:bodyPr/>
          <a:lstStyle/>
          <a:p>
            <a:fld id="{F249A85C-E9D9-4178-8A29-2AC3B21BB985}" type="datetimeFigureOut">
              <a:rPr lang="en-IN" smtClean="0"/>
              <a:t>28-09-2021</a:t>
            </a:fld>
            <a:endParaRPr lang="en-IN"/>
          </a:p>
        </p:txBody>
      </p:sp>
      <p:sp>
        <p:nvSpPr>
          <p:cNvPr id="5" name="Footer Placeholder 4">
            <a:extLst>
              <a:ext uri="{FF2B5EF4-FFF2-40B4-BE49-F238E27FC236}">
                <a16:creationId xmlns:a16="http://schemas.microsoft.com/office/drawing/2014/main" id="{4AF8B0C1-620F-43EA-8B5D-D7096F869671}"/>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9C581565-4B54-41A7-98B8-15B49F4B6464}"/>
              </a:ext>
            </a:extLst>
          </p:cNvPr>
          <p:cNvSpPr>
            <a:spLocks noGrp="1"/>
          </p:cNvSpPr>
          <p:nvPr>
            <p:ph type="sldNum" sz="quarter" idx="12"/>
          </p:nvPr>
        </p:nvSpPr>
        <p:spPr/>
        <p:txBody>
          <a:bodyPr/>
          <a:lstStyle/>
          <a:p>
            <a:fld id="{1A7F30C5-B7EC-49BC-B3B1-10C25593C95F}" type="slidenum">
              <a:rPr lang="en-IN" smtClean="0"/>
              <a:t>‹#›</a:t>
            </a:fld>
            <a:endParaRPr lang="en-IN"/>
          </a:p>
        </p:txBody>
      </p:sp>
    </p:spTree>
    <p:extLst>
      <p:ext uri="{BB962C8B-B14F-4D97-AF65-F5344CB8AC3E}">
        <p14:creationId xmlns:p14="http://schemas.microsoft.com/office/powerpoint/2010/main" val="7703266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4DC39B0-64BC-4AB0-9ED8-9D2459F078D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C441BC88-9CCB-4B3A-8350-34255D476A3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D4A5ACCE-E7AC-4875-BAB1-53DD4CA9D810}"/>
              </a:ext>
            </a:extLst>
          </p:cNvPr>
          <p:cNvSpPr>
            <a:spLocks noGrp="1"/>
          </p:cNvSpPr>
          <p:nvPr>
            <p:ph type="dt" sz="half" idx="10"/>
          </p:nvPr>
        </p:nvSpPr>
        <p:spPr/>
        <p:txBody>
          <a:bodyPr/>
          <a:lstStyle/>
          <a:p>
            <a:fld id="{F249A85C-E9D9-4178-8A29-2AC3B21BB985}" type="datetimeFigureOut">
              <a:rPr lang="en-IN" smtClean="0"/>
              <a:t>28-09-2021</a:t>
            </a:fld>
            <a:endParaRPr lang="en-IN"/>
          </a:p>
        </p:txBody>
      </p:sp>
      <p:sp>
        <p:nvSpPr>
          <p:cNvPr id="5" name="Footer Placeholder 4">
            <a:extLst>
              <a:ext uri="{FF2B5EF4-FFF2-40B4-BE49-F238E27FC236}">
                <a16:creationId xmlns:a16="http://schemas.microsoft.com/office/drawing/2014/main" id="{51F95EF5-BFBD-4027-8964-3A7C8A30755C}"/>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F58284DA-3038-463F-845B-77E954E6DB07}"/>
              </a:ext>
            </a:extLst>
          </p:cNvPr>
          <p:cNvSpPr>
            <a:spLocks noGrp="1"/>
          </p:cNvSpPr>
          <p:nvPr>
            <p:ph type="sldNum" sz="quarter" idx="12"/>
          </p:nvPr>
        </p:nvSpPr>
        <p:spPr/>
        <p:txBody>
          <a:bodyPr/>
          <a:lstStyle/>
          <a:p>
            <a:fld id="{1A7F30C5-B7EC-49BC-B3B1-10C25593C95F}" type="slidenum">
              <a:rPr lang="en-IN" smtClean="0"/>
              <a:t>‹#›</a:t>
            </a:fld>
            <a:endParaRPr lang="en-IN"/>
          </a:p>
        </p:txBody>
      </p:sp>
    </p:spTree>
    <p:extLst>
      <p:ext uri="{BB962C8B-B14F-4D97-AF65-F5344CB8AC3E}">
        <p14:creationId xmlns:p14="http://schemas.microsoft.com/office/powerpoint/2010/main" val="14198010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1C7EB9-3646-4F67-BE0B-21DBCC09A697}"/>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381DBDBE-2F0A-4A28-9A68-88E0E9A42DE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248DEF3F-F5F5-4585-A36B-E0E81DDE237E}"/>
              </a:ext>
            </a:extLst>
          </p:cNvPr>
          <p:cNvSpPr>
            <a:spLocks noGrp="1"/>
          </p:cNvSpPr>
          <p:nvPr>
            <p:ph type="dt" sz="half" idx="10"/>
          </p:nvPr>
        </p:nvSpPr>
        <p:spPr/>
        <p:txBody>
          <a:bodyPr/>
          <a:lstStyle/>
          <a:p>
            <a:fld id="{F249A85C-E9D9-4178-8A29-2AC3B21BB985}" type="datetimeFigureOut">
              <a:rPr lang="en-IN" smtClean="0"/>
              <a:t>28-09-2021</a:t>
            </a:fld>
            <a:endParaRPr lang="en-IN"/>
          </a:p>
        </p:txBody>
      </p:sp>
      <p:sp>
        <p:nvSpPr>
          <p:cNvPr id="5" name="Footer Placeholder 4">
            <a:extLst>
              <a:ext uri="{FF2B5EF4-FFF2-40B4-BE49-F238E27FC236}">
                <a16:creationId xmlns:a16="http://schemas.microsoft.com/office/drawing/2014/main" id="{A4CF73EB-7DD8-4907-B042-B2EC4E07565C}"/>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4F0CE2E7-67CE-4B7B-9E58-4851380A42ED}"/>
              </a:ext>
            </a:extLst>
          </p:cNvPr>
          <p:cNvSpPr>
            <a:spLocks noGrp="1"/>
          </p:cNvSpPr>
          <p:nvPr>
            <p:ph type="sldNum" sz="quarter" idx="12"/>
          </p:nvPr>
        </p:nvSpPr>
        <p:spPr/>
        <p:txBody>
          <a:bodyPr/>
          <a:lstStyle/>
          <a:p>
            <a:fld id="{1A7F30C5-B7EC-49BC-B3B1-10C25593C95F}" type="slidenum">
              <a:rPr lang="en-IN" smtClean="0"/>
              <a:t>‹#›</a:t>
            </a:fld>
            <a:endParaRPr lang="en-IN"/>
          </a:p>
        </p:txBody>
      </p:sp>
    </p:spTree>
    <p:extLst>
      <p:ext uri="{BB962C8B-B14F-4D97-AF65-F5344CB8AC3E}">
        <p14:creationId xmlns:p14="http://schemas.microsoft.com/office/powerpoint/2010/main" val="10832556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B79340-941E-43EE-8B22-7FDE47E01D7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45DE6630-4B3B-40DF-8204-2E058777EB7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645CB20-D2FE-42E7-9DE2-AE8E926B7BB9}"/>
              </a:ext>
            </a:extLst>
          </p:cNvPr>
          <p:cNvSpPr>
            <a:spLocks noGrp="1"/>
          </p:cNvSpPr>
          <p:nvPr>
            <p:ph type="dt" sz="half" idx="10"/>
          </p:nvPr>
        </p:nvSpPr>
        <p:spPr/>
        <p:txBody>
          <a:bodyPr/>
          <a:lstStyle/>
          <a:p>
            <a:fld id="{F249A85C-E9D9-4178-8A29-2AC3B21BB985}" type="datetimeFigureOut">
              <a:rPr lang="en-IN" smtClean="0"/>
              <a:t>28-09-2021</a:t>
            </a:fld>
            <a:endParaRPr lang="en-IN"/>
          </a:p>
        </p:txBody>
      </p:sp>
      <p:sp>
        <p:nvSpPr>
          <p:cNvPr id="5" name="Footer Placeholder 4">
            <a:extLst>
              <a:ext uri="{FF2B5EF4-FFF2-40B4-BE49-F238E27FC236}">
                <a16:creationId xmlns:a16="http://schemas.microsoft.com/office/drawing/2014/main" id="{CA491004-AF0E-4162-87E8-A2D95F6EB8D5}"/>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99A299DF-2FD6-48E2-ADFC-AD6AA3332123}"/>
              </a:ext>
            </a:extLst>
          </p:cNvPr>
          <p:cNvSpPr>
            <a:spLocks noGrp="1"/>
          </p:cNvSpPr>
          <p:nvPr>
            <p:ph type="sldNum" sz="quarter" idx="12"/>
          </p:nvPr>
        </p:nvSpPr>
        <p:spPr/>
        <p:txBody>
          <a:bodyPr/>
          <a:lstStyle/>
          <a:p>
            <a:fld id="{1A7F30C5-B7EC-49BC-B3B1-10C25593C95F}" type="slidenum">
              <a:rPr lang="en-IN" smtClean="0"/>
              <a:t>‹#›</a:t>
            </a:fld>
            <a:endParaRPr lang="en-IN"/>
          </a:p>
        </p:txBody>
      </p:sp>
    </p:spTree>
    <p:extLst>
      <p:ext uri="{BB962C8B-B14F-4D97-AF65-F5344CB8AC3E}">
        <p14:creationId xmlns:p14="http://schemas.microsoft.com/office/powerpoint/2010/main" val="19167388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B4C29-8F0D-48EC-BE92-2A221A0F3FC7}"/>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8F3D2F9D-A03D-4579-B7A6-FB3DFB433C6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03F3DC16-F9C2-4A17-800B-93A43EEAFD8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B9B9D71A-A6C8-4DC4-8092-AA817C702417}"/>
              </a:ext>
            </a:extLst>
          </p:cNvPr>
          <p:cNvSpPr>
            <a:spLocks noGrp="1"/>
          </p:cNvSpPr>
          <p:nvPr>
            <p:ph type="dt" sz="half" idx="10"/>
          </p:nvPr>
        </p:nvSpPr>
        <p:spPr/>
        <p:txBody>
          <a:bodyPr/>
          <a:lstStyle/>
          <a:p>
            <a:fld id="{F249A85C-E9D9-4178-8A29-2AC3B21BB985}" type="datetimeFigureOut">
              <a:rPr lang="en-IN" smtClean="0"/>
              <a:t>28-09-2021</a:t>
            </a:fld>
            <a:endParaRPr lang="en-IN"/>
          </a:p>
        </p:txBody>
      </p:sp>
      <p:sp>
        <p:nvSpPr>
          <p:cNvPr id="6" name="Footer Placeholder 5">
            <a:extLst>
              <a:ext uri="{FF2B5EF4-FFF2-40B4-BE49-F238E27FC236}">
                <a16:creationId xmlns:a16="http://schemas.microsoft.com/office/drawing/2014/main" id="{970D97B2-4F6F-4062-9A55-9336779F3853}"/>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A196B908-474C-405B-8215-1E33EF6E0F39}"/>
              </a:ext>
            </a:extLst>
          </p:cNvPr>
          <p:cNvSpPr>
            <a:spLocks noGrp="1"/>
          </p:cNvSpPr>
          <p:nvPr>
            <p:ph type="sldNum" sz="quarter" idx="12"/>
          </p:nvPr>
        </p:nvSpPr>
        <p:spPr/>
        <p:txBody>
          <a:bodyPr/>
          <a:lstStyle/>
          <a:p>
            <a:fld id="{1A7F30C5-B7EC-49BC-B3B1-10C25593C95F}" type="slidenum">
              <a:rPr lang="en-IN" smtClean="0"/>
              <a:t>‹#›</a:t>
            </a:fld>
            <a:endParaRPr lang="en-IN"/>
          </a:p>
        </p:txBody>
      </p:sp>
    </p:spTree>
    <p:extLst>
      <p:ext uri="{BB962C8B-B14F-4D97-AF65-F5344CB8AC3E}">
        <p14:creationId xmlns:p14="http://schemas.microsoft.com/office/powerpoint/2010/main" val="41631202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EC04F-3AC4-4ABA-AA37-B18046F5F078}"/>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2868388F-F94D-4AEA-B404-634C3D1227B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3C2A8D1-94AD-4187-A790-D14EB0A8BFE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EE3CD470-0ADC-478B-89B7-150E0F2907C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28B60BE-365B-490E-823B-89955A659AE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517DBC13-ED01-450A-9ED0-10C15E2191CA}"/>
              </a:ext>
            </a:extLst>
          </p:cNvPr>
          <p:cNvSpPr>
            <a:spLocks noGrp="1"/>
          </p:cNvSpPr>
          <p:nvPr>
            <p:ph type="dt" sz="half" idx="10"/>
          </p:nvPr>
        </p:nvSpPr>
        <p:spPr/>
        <p:txBody>
          <a:bodyPr/>
          <a:lstStyle/>
          <a:p>
            <a:fld id="{F249A85C-E9D9-4178-8A29-2AC3B21BB985}" type="datetimeFigureOut">
              <a:rPr lang="en-IN" smtClean="0"/>
              <a:t>28-09-2021</a:t>
            </a:fld>
            <a:endParaRPr lang="en-IN"/>
          </a:p>
        </p:txBody>
      </p:sp>
      <p:sp>
        <p:nvSpPr>
          <p:cNvPr id="8" name="Footer Placeholder 7">
            <a:extLst>
              <a:ext uri="{FF2B5EF4-FFF2-40B4-BE49-F238E27FC236}">
                <a16:creationId xmlns:a16="http://schemas.microsoft.com/office/drawing/2014/main" id="{6867C6FE-7BCA-4A58-BAEF-8EB15829F32A}"/>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AF9CC971-41B6-48A4-ABB4-529170786952}"/>
              </a:ext>
            </a:extLst>
          </p:cNvPr>
          <p:cNvSpPr>
            <a:spLocks noGrp="1"/>
          </p:cNvSpPr>
          <p:nvPr>
            <p:ph type="sldNum" sz="quarter" idx="12"/>
          </p:nvPr>
        </p:nvSpPr>
        <p:spPr/>
        <p:txBody>
          <a:bodyPr/>
          <a:lstStyle/>
          <a:p>
            <a:fld id="{1A7F30C5-B7EC-49BC-B3B1-10C25593C95F}" type="slidenum">
              <a:rPr lang="en-IN" smtClean="0"/>
              <a:t>‹#›</a:t>
            </a:fld>
            <a:endParaRPr lang="en-IN"/>
          </a:p>
        </p:txBody>
      </p:sp>
    </p:spTree>
    <p:extLst>
      <p:ext uri="{BB962C8B-B14F-4D97-AF65-F5344CB8AC3E}">
        <p14:creationId xmlns:p14="http://schemas.microsoft.com/office/powerpoint/2010/main" val="3103976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A19CC8-0083-4385-997E-6F05507C9EC8}"/>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B62974D9-817D-4D84-B84F-87E5E11C9DD8}"/>
              </a:ext>
            </a:extLst>
          </p:cNvPr>
          <p:cNvSpPr>
            <a:spLocks noGrp="1"/>
          </p:cNvSpPr>
          <p:nvPr>
            <p:ph type="dt" sz="half" idx="10"/>
          </p:nvPr>
        </p:nvSpPr>
        <p:spPr/>
        <p:txBody>
          <a:bodyPr/>
          <a:lstStyle/>
          <a:p>
            <a:fld id="{F249A85C-E9D9-4178-8A29-2AC3B21BB985}" type="datetimeFigureOut">
              <a:rPr lang="en-IN" smtClean="0"/>
              <a:t>28-09-2021</a:t>
            </a:fld>
            <a:endParaRPr lang="en-IN"/>
          </a:p>
        </p:txBody>
      </p:sp>
      <p:sp>
        <p:nvSpPr>
          <p:cNvPr id="4" name="Footer Placeholder 3">
            <a:extLst>
              <a:ext uri="{FF2B5EF4-FFF2-40B4-BE49-F238E27FC236}">
                <a16:creationId xmlns:a16="http://schemas.microsoft.com/office/drawing/2014/main" id="{24E2360D-F97C-4EE8-A986-900DAB594407}"/>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37302D2B-9AF8-4A70-9C9E-C12CCCC4DA3B}"/>
              </a:ext>
            </a:extLst>
          </p:cNvPr>
          <p:cNvSpPr>
            <a:spLocks noGrp="1"/>
          </p:cNvSpPr>
          <p:nvPr>
            <p:ph type="sldNum" sz="quarter" idx="12"/>
          </p:nvPr>
        </p:nvSpPr>
        <p:spPr/>
        <p:txBody>
          <a:bodyPr/>
          <a:lstStyle/>
          <a:p>
            <a:fld id="{1A7F30C5-B7EC-49BC-B3B1-10C25593C95F}" type="slidenum">
              <a:rPr lang="en-IN" smtClean="0"/>
              <a:t>‹#›</a:t>
            </a:fld>
            <a:endParaRPr lang="en-IN"/>
          </a:p>
        </p:txBody>
      </p:sp>
    </p:spTree>
    <p:extLst>
      <p:ext uri="{BB962C8B-B14F-4D97-AF65-F5344CB8AC3E}">
        <p14:creationId xmlns:p14="http://schemas.microsoft.com/office/powerpoint/2010/main" val="36304157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6B12BEA-019E-4E78-8C50-6BB501A6B623}"/>
              </a:ext>
            </a:extLst>
          </p:cNvPr>
          <p:cNvSpPr>
            <a:spLocks noGrp="1"/>
          </p:cNvSpPr>
          <p:nvPr>
            <p:ph type="dt" sz="half" idx="10"/>
          </p:nvPr>
        </p:nvSpPr>
        <p:spPr/>
        <p:txBody>
          <a:bodyPr/>
          <a:lstStyle/>
          <a:p>
            <a:fld id="{F249A85C-E9D9-4178-8A29-2AC3B21BB985}" type="datetimeFigureOut">
              <a:rPr lang="en-IN" smtClean="0"/>
              <a:t>28-09-2021</a:t>
            </a:fld>
            <a:endParaRPr lang="en-IN"/>
          </a:p>
        </p:txBody>
      </p:sp>
      <p:sp>
        <p:nvSpPr>
          <p:cNvPr id="3" name="Footer Placeholder 2">
            <a:extLst>
              <a:ext uri="{FF2B5EF4-FFF2-40B4-BE49-F238E27FC236}">
                <a16:creationId xmlns:a16="http://schemas.microsoft.com/office/drawing/2014/main" id="{B1483888-0EB6-4878-BE49-53C1F6C61E78}"/>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4FAE7062-812B-4A78-8F7B-65F671C8F92B}"/>
              </a:ext>
            </a:extLst>
          </p:cNvPr>
          <p:cNvSpPr>
            <a:spLocks noGrp="1"/>
          </p:cNvSpPr>
          <p:nvPr>
            <p:ph type="sldNum" sz="quarter" idx="12"/>
          </p:nvPr>
        </p:nvSpPr>
        <p:spPr/>
        <p:txBody>
          <a:bodyPr/>
          <a:lstStyle/>
          <a:p>
            <a:fld id="{1A7F30C5-B7EC-49BC-B3B1-10C25593C95F}" type="slidenum">
              <a:rPr lang="en-IN" smtClean="0"/>
              <a:t>‹#›</a:t>
            </a:fld>
            <a:endParaRPr lang="en-IN"/>
          </a:p>
        </p:txBody>
      </p:sp>
    </p:spTree>
    <p:extLst>
      <p:ext uri="{BB962C8B-B14F-4D97-AF65-F5344CB8AC3E}">
        <p14:creationId xmlns:p14="http://schemas.microsoft.com/office/powerpoint/2010/main" val="41402197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872DB7-0A12-4082-AA00-8A60D052000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496B4AB6-D315-4D39-AC68-731F70DA0C3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4C5424EC-BCE4-41A1-8114-14A6342880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93452EB-7E23-467E-BAD6-F1B9438FBAA0}"/>
              </a:ext>
            </a:extLst>
          </p:cNvPr>
          <p:cNvSpPr>
            <a:spLocks noGrp="1"/>
          </p:cNvSpPr>
          <p:nvPr>
            <p:ph type="dt" sz="half" idx="10"/>
          </p:nvPr>
        </p:nvSpPr>
        <p:spPr/>
        <p:txBody>
          <a:bodyPr/>
          <a:lstStyle/>
          <a:p>
            <a:fld id="{F249A85C-E9D9-4178-8A29-2AC3B21BB985}" type="datetimeFigureOut">
              <a:rPr lang="en-IN" smtClean="0"/>
              <a:t>28-09-2021</a:t>
            </a:fld>
            <a:endParaRPr lang="en-IN"/>
          </a:p>
        </p:txBody>
      </p:sp>
      <p:sp>
        <p:nvSpPr>
          <p:cNvPr id="6" name="Footer Placeholder 5">
            <a:extLst>
              <a:ext uri="{FF2B5EF4-FFF2-40B4-BE49-F238E27FC236}">
                <a16:creationId xmlns:a16="http://schemas.microsoft.com/office/drawing/2014/main" id="{4EF633E3-2FBF-430D-9AE3-8B463A2467E7}"/>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05E36980-F6B5-4875-ADF2-0933CD2C8603}"/>
              </a:ext>
            </a:extLst>
          </p:cNvPr>
          <p:cNvSpPr>
            <a:spLocks noGrp="1"/>
          </p:cNvSpPr>
          <p:nvPr>
            <p:ph type="sldNum" sz="quarter" idx="12"/>
          </p:nvPr>
        </p:nvSpPr>
        <p:spPr/>
        <p:txBody>
          <a:bodyPr/>
          <a:lstStyle/>
          <a:p>
            <a:fld id="{1A7F30C5-B7EC-49BC-B3B1-10C25593C95F}" type="slidenum">
              <a:rPr lang="en-IN" smtClean="0"/>
              <a:t>‹#›</a:t>
            </a:fld>
            <a:endParaRPr lang="en-IN"/>
          </a:p>
        </p:txBody>
      </p:sp>
    </p:spTree>
    <p:extLst>
      <p:ext uri="{BB962C8B-B14F-4D97-AF65-F5344CB8AC3E}">
        <p14:creationId xmlns:p14="http://schemas.microsoft.com/office/powerpoint/2010/main" val="28514749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15C55-1CC1-48D6-951D-194B35C2C29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5BE0F1BF-4549-48F5-8B44-3456AB7194B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8B0D669C-E430-46EB-A589-3D5D6C131AA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4AF90E7-421A-4052-BC0F-6721BDFC4E30}"/>
              </a:ext>
            </a:extLst>
          </p:cNvPr>
          <p:cNvSpPr>
            <a:spLocks noGrp="1"/>
          </p:cNvSpPr>
          <p:nvPr>
            <p:ph type="dt" sz="half" idx="10"/>
          </p:nvPr>
        </p:nvSpPr>
        <p:spPr/>
        <p:txBody>
          <a:bodyPr/>
          <a:lstStyle/>
          <a:p>
            <a:fld id="{F249A85C-E9D9-4178-8A29-2AC3B21BB985}" type="datetimeFigureOut">
              <a:rPr lang="en-IN" smtClean="0"/>
              <a:t>28-09-2021</a:t>
            </a:fld>
            <a:endParaRPr lang="en-IN"/>
          </a:p>
        </p:txBody>
      </p:sp>
      <p:sp>
        <p:nvSpPr>
          <p:cNvPr id="6" name="Footer Placeholder 5">
            <a:extLst>
              <a:ext uri="{FF2B5EF4-FFF2-40B4-BE49-F238E27FC236}">
                <a16:creationId xmlns:a16="http://schemas.microsoft.com/office/drawing/2014/main" id="{276098EA-8DC8-4378-926E-4CCBBAC27911}"/>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E24F9CED-2503-4E23-B445-745C34132728}"/>
              </a:ext>
            </a:extLst>
          </p:cNvPr>
          <p:cNvSpPr>
            <a:spLocks noGrp="1"/>
          </p:cNvSpPr>
          <p:nvPr>
            <p:ph type="sldNum" sz="quarter" idx="12"/>
          </p:nvPr>
        </p:nvSpPr>
        <p:spPr/>
        <p:txBody>
          <a:bodyPr/>
          <a:lstStyle/>
          <a:p>
            <a:fld id="{1A7F30C5-B7EC-49BC-B3B1-10C25593C95F}" type="slidenum">
              <a:rPr lang="en-IN" smtClean="0"/>
              <a:t>‹#›</a:t>
            </a:fld>
            <a:endParaRPr lang="en-IN"/>
          </a:p>
        </p:txBody>
      </p:sp>
    </p:spTree>
    <p:extLst>
      <p:ext uri="{BB962C8B-B14F-4D97-AF65-F5344CB8AC3E}">
        <p14:creationId xmlns:p14="http://schemas.microsoft.com/office/powerpoint/2010/main" val="7977676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0F5954B-64EA-4820-AEC7-978735D3876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478C3644-3126-4657-A041-4F87380761F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D79A7FB1-7EF7-4DE6-9F12-1792E2AD38F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49A85C-E9D9-4178-8A29-2AC3B21BB985}" type="datetimeFigureOut">
              <a:rPr lang="en-IN" smtClean="0"/>
              <a:t>28-09-2021</a:t>
            </a:fld>
            <a:endParaRPr lang="en-IN"/>
          </a:p>
        </p:txBody>
      </p:sp>
      <p:sp>
        <p:nvSpPr>
          <p:cNvPr id="5" name="Footer Placeholder 4">
            <a:extLst>
              <a:ext uri="{FF2B5EF4-FFF2-40B4-BE49-F238E27FC236}">
                <a16:creationId xmlns:a16="http://schemas.microsoft.com/office/drawing/2014/main" id="{37F75060-9749-46C2-9D17-32716B937B3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0732F519-1A72-42B8-9883-3D506A71018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7F30C5-B7EC-49BC-B3B1-10C25593C95F}" type="slidenum">
              <a:rPr lang="en-IN" smtClean="0"/>
              <a:t>‹#›</a:t>
            </a:fld>
            <a:endParaRPr lang="en-IN"/>
          </a:p>
        </p:txBody>
      </p:sp>
    </p:spTree>
    <p:extLst>
      <p:ext uri="{BB962C8B-B14F-4D97-AF65-F5344CB8AC3E}">
        <p14:creationId xmlns:p14="http://schemas.microsoft.com/office/powerpoint/2010/main" val="33220348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C7AC32-F714-4909-862A-D27EF7183F98}"/>
              </a:ext>
            </a:extLst>
          </p:cNvPr>
          <p:cNvSpPr>
            <a:spLocks noGrp="1"/>
          </p:cNvSpPr>
          <p:nvPr>
            <p:ph type="ctrTitle"/>
          </p:nvPr>
        </p:nvSpPr>
        <p:spPr/>
        <p:txBody>
          <a:bodyPr/>
          <a:lstStyle/>
          <a:p>
            <a:r>
              <a:rPr lang="en-IN" dirty="0">
                <a:solidFill>
                  <a:srgbClr val="FF0000"/>
                </a:solidFill>
              </a:rPr>
              <a:t>Sinus Node Dysfunction</a:t>
            </a:r>
          </a:p>
        </p:txBody>
      </p:sp>
      <p:sp>
        <p:nvSpPr>
          <p:cNvPr id="3" name="Subtitle 2">
            <a:extLst>
              <a:ext uri="{FF2B5EF4-FFF2-40B4-BE49-F238E27FC236}">
                <a16:creationId xmlns:a16="http://schemas.microsoft.com/office/drawing/2014/main" id="{37687B6F-6114-4591-B353-20C383698BBF}"/>
              </a:ext>
            </a:extLst>
          </p:cNvPr>
          <p:cNvSpPr>
            <a:spLocks noGrp="1"/>
          </p:cNvSpPr>
          <p:nvPr>
            <p:ph type="subTitle" idx="1"/>
          </p:nvPr>
        </p:nvSpPr>
        <p:spPr/>
        <p:txBody>
          <a:bodyPr/>
          <a:lstStyle/>
          <a:p>
            <a:r>
              <a:rPr lang="en-US" dirty="0" err="1">
                <a:solidFill>
                  <a:srgbClr val="FF0000"/>
                </a:solidFill>
              </a:rPr>
              <a:t>Dr.ANJOS</a:t>
            </a:r>
            <a:endParaRPr lang="en-IN" dirty="0">
              <a:solidFill>
                <a:srgbClr val="FF0000"/>
              </a:solidFill>
            </a:endParaRPr>
          </a:p>
        </p:txBody>
      </p:sp>
    </p:spTree>
    <p:extLst>
      <p:ext uri="{BB962C8B-B14F-4D97-AF65-F5344CB8AC3E}">
        <p14:creationId xmlns:p14="http://schemas.microsoft.com/office/powerpoint/2010/main" val="2244497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56B56C-98F6-434E-BCDB-DAB5036CE031}"/>
              </a:ext>
            </a:extLst>
          </p:cNvPr>
          <p:cNvSpPr>
            <a:spLocks noGrp="1"/>
          </p:cNvSpPr>
          <p:nvPr>
            <p:ph type="title"/>
          </p:nvPr>
        </p:nvSpPr>
        <p:spPr/>
        <p:txBody>
          <a:bodyPr/>
          <a:lstStyle/>
          <a:p>
            <a:r>
              <a:rPr lang="en-IN" dirty="0">
                <a:solidFill>
                  <a:srgbClr val="FF0000"/>
                </a:solidFill>
              </a:rPr>
              <a:t>EPIDEMIOLOGY AND NATURAL HISTORY</a:t>
            </a:r>
            <a:endParaRPr lang="en-IN" dirty="0"/>
          </a:p>
        </p:txBody>
      </p:sp>
      <p:sp>
        <p:nvSpPr>
          <p:cNvPr id="3" name="Content Placeholder 2">
            <a:extLst>
              <a:ext uri="{FF2B5EF4-FFF2-40B4-BE49-F238E27FC236}">
                <a16:creationId xmlns:a16="http://schemas.microsoft.com/office/drawing/2014/main" id="{CD2F1FC1-947E-418E-B3DC-6B05B9DF2CEC}"/>
              </a:ext>
            </a:extLst>
          </p:cNvPr>
          <p:cNvSpPr>
            <a:spLocks noGrp="1"/>
          </p:cNvSpPr>
          <p:nvPr>
            <p:ph idx="1"/>
          </p:nvPr>
        </p:nvSpPr>
        <p:spPr/>
        <p:txBody>
          <a:bodyPr/>
          <a:lstStyle/>
          <a:p>
            <a:r>
              <a:rPr lang="en-US" dirty="0"/>
              <a:t>The most significant risk factor for SND is advancing age. </a:t>
            </a:r>
          </a:p>
          <a:p>
            <a:r>
              <a:rPr lang="en-US" dirty="0"/>
              <a:t>Other risk factors include </a:t>
            </a:r>
            <a:r>
              <a:rPr lang="en-US" u="sng" dirty="0">
                <a:solidFill>
                  <a:srgbClr val="FF0000"/>
                </a:solidFill>
              </a:rPr>
              <a:t>greater body mass index, longer QRS duration, hypertension, right bundle branch block, and cardiovascular disease.</a:t>
            </a:r>
          </a:p>
          <a:p>
            <a:r>
              <a:rPr lang="en-US" dirty="0"/>
              <a:t> Blacks carry a 41% lower risk of SND than whites.</a:t>
            </a:r>
          </a:p>
          <a:p>
            <a:r>
              <a:rPr lang="en-US" dirty="0"/>
              <a:t> Men and women appear equally affected.</a:t>
            </a:r>
            <a:endParaRPr lang="en-IN" dirty="0"/>
          </a:p>
        </p:txBody>
      </p:sp>
    </p:spTree>
    <p:extLst>
      <p:ext uri="{BB962C8B-B14F-4D97-AF65-F5344CB8AC3E}">
        <p14:creationId xmlns:p14="http://schemas.microsoft.com/office/powerpoint/2010/main" val="19100708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FBF85-2FEF-4B52-B0DA-B9C059B0128C}"/>
              </a:ext>
            </a:extLst>
          </p:cNvPr>
          <p:cNvSpPr>
            <a:spLocks noGrp="1"/>
          </p:cNvSpPr>
          <p:nvPr>
            <p:ph type="title"/>
          </p:nvPr>
        </p:nvSpPr>
        <p:spPr/>
        <p:txBody>
          <a:bodyPr/>
          <a:lstStyle/>
          <a:p>
            <a:r>
              <a:rPr lang="en-IN" dirty="0">
                <a:solidFill>
                  <a:srgbClr val="FF0000"/>
                </a:solidFill>
              </a:rPr>
              <a:t>EPIDEMIOLOGY AND NATURAL HISTORY</a:t>
            </a:r>
            <a:endParaRPr lang="en-IN" dirty="0"/>
          </a:p>
        </p:txBody>
      </p:sp>
      <p:sp>
        <p:nvSpPr>
          <p:cNvPr id="3" name="Content Placeholder 2">
            <a:extLst>
              <a:ext uri="{FF2B5EF4-FFF2-40B4-BE49-F238E27FC236}">
                <a16:creationId xmlns:a16="http://schemas.microsoft.com/office/drawing/2014/main" id="{997DAEA5-A9B6-4606-BC33-783EC1A2718A}"/>
              </a:ext>
            </a:extLst>
          </p:cNvPr>
          <p:cNvSpPr>
            <a:spLocks noGrp="1"/>
          </p:cNvSpPr>
          <p:nvPr>
            <p:ph idx="1"/>
          </p:nvPr>
        </p:nvSpPr>
        <p:spPr/>
        <p:txBody>
          <a:bodyPr/>
          <a:lstStyle/>
          <a:p>
            <a:r>
              <a:rPr lang="en-US" dirty="0"/>
              <a:t>SND does not appear to affect survival whether untreated or</a:t>
            </a:r>
          </a:p>
          <a:p>
            <a:pPr marL="0" indent="0">
              <a:buNone/>
            </a:pPr>
            <a:r>
              <a:rPr lang="en-US" dirty="0"/>
              <a:t>treated with pacemaker therapy. </a:t>
            </a:r>
          </a:p>
          <a:p>
            <a:r>
              <a:rPr lang="en-US" dirty="0"/>
              <a:t>The incidence of sudden death is extremely low.</a:t>
            </a:r>
          </a:p>
          <a:p>
            <a:r>
              <a:rPr lang="en-US" dirty="0"/>
              <a:t>The worst prognosis is associated with the tachycardia-bradycardia syndrome (mostly because of the risk for thromboembolic complications).</a:t>
            </a:r>
            <a:endParaRPr lang="en-IN" dirty="0"/>
          </a:p>
        </p:txBody>
      </p:sp>
    </p:spTree>
    <p:extLst>
      <p:ext uri="{BB962C8B-B14F-4D97-AF65-F5344CB8AC3E}">
        <p14:creationId xmlns:p14="http://schemas.microsoft.com/office/powerpoint/2010/main" val="29183747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97919-1F84-4E6C-9B9B-7187BE0305C0}"/>
              </a:ext>
            </a:extLst>
          </p:cNvPr>
          <p:cNvSpPr>
            <a:spLocks noGrp="1"/>
          </p:cNvSpPr>
          <p:nvPr>
            <p:ph type="title"/>
          </p:nvPr>
        </p:nvSpPr>
        <p:spPr/>
        <p:txBody>
          <a:bodyPr/>
          <a:lstStyle/>
          <a:p>
            <a:r>
              <a:rPr lang="en-US" dirty="0">
                <a:solidFill>
                  <a:srgbClr val="FF0000"/>
                </a:solidFill>
              </a:rPr>
              <a:t>Pathophysiology of Sinus Node Dysfunction</a:t>
            </a:r>
            <a:endParaRPr lang="en-IN" dirty="0">
              <a:solidFill>
                <a:srgbClr val="FF0000"/>
              </a:solidFill>
            </a:endParaRPr>
          </a:p>
        </p:txBody>
      </p:sp>
      <p:sp>
        <p:nvSpPr>
          <p:cNvPr id="3" name="Content Placeholder 2">
            <a:extLst>
              <a:ext uri="{FF2B5EF4-FFF2-40B4-BE49-F238E27FC236}">
                <a16:creationId xmlns:a16="http://schemas.microsoft.com/office/drawing/2014/main" id="{99B4596A-2A1E-4B24-A800-1204A2B10969}"/>
              </a:ext>
            </a:extLst>
          </p:cNvPr>
          <p:cNvSpPr>
            <a:spLocks noGrp="1"/>
          </p:cNvSpPr>
          <p:nvPr>
            <p:ph idx="1"/>
          </p:nvPr>
        </p:nvSpPr>
        <p:spPr/>
        <p:txBody>
          <a:bodyPr/>
          <a:lstStyle/>
          <a:p>
            <a:r>
              <a:rPr lang="en-US" dirty="0"/>
              <a:t>2 types-</a:t>
            </a:r>
          </a:p>
          <a:p>
            <a:pPr marL="0" indent="0">
              <a:buNone/>
            </a:pPr>
            <a:r>
              <a:rPr lang="en-US" dirty="0"/>
              <a:t>intrinsic (secondary to a pathological condition involving the sinus node proper)</a:t>
            </a:r>
          </a:p>
          <a:p>
            <a:pPr marL="0" indent="0">
              <a:buNone/>
            </a:pPr>
            <a:r>
              <a:rPr lang="en-US" dirty="0"/>
              <a:t> extrinsic (caused by depression of sinus node function by external factors such as drugs or autonomic influence)</a:t>
            </a:r>
            <a:endParaRPr lang="en-IN" dirty="0"/>
          </a:p>
        </p:txBody>
      </p:sp>
    </p:spTree>
    <p:extLst>
      <p:ext uri="{BB962C8B-B14F-4D97-AF65-F5344CB8AC3E}">
        <p14:creationId xmlns:p14="http://schemas.microsoft.com/office/powerpoint/2010/main" val="17923164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1CF7EC-373B-4A06-B68E-C5202E7AFF20}"/>
              </a:ext>
            </a:extLst>
          </p:cNvPr>
          <p:cNvSpPr>
            <a:spLocks noGrp="1"/>
          </p:cNvSpPr>
          <p:nvPr>
            <p:ph type="title"/>
          </p:nvPr>
        </p:nvSpPr>
        <p:spPr/>
        <p:txBody>
          <a:bodyPr/>
          <a:lstStyle/>
          <a:p>
            <a:r>
              <a:rPr lang="en-IN" dirty="0">
                <a:solidFill>
                  <a:srgbClr val="FF0000"/>
                </a:solidFill>
              </a:rPr>
              <a:t>Intrinsic Sinus Node Dysfunction</a:t>
            </a:r>
          </a:p>
        </p:txBody>
      </p:sp>
      <p:sp>
        <p:nvSpPr>
          <p:cNvPr id="3" name="Content Placeholder 2">
            <a:extLst>
              <a:ext uri="{FF2B5EF4-FFF2-40B4-BE49-F238E27FC236}">
                <a16:creationId xmlns:a16="http://schemas.microsoft.com/office/drawing/2014/main" id="{0730C9B3-F974-4DC0-9FE7-E760E196D813}"/>
              </a:ext>
            </a:extLst>
          </p:cNvPr>
          <p:cNvSpPr>
            <a:spLocks noGrp="1"/>
          </p:cNvSpPr>
          <p:nvPr>
            <p:ph idx="1"/>
          </p:nvPr>
        </p:nvSpPr>
        <p:spPr/>
        <p:txBody>
          <a:bodyPr>
            <a:normAutofit/>
          </a:bodyPr>
          <a:lstStyle/>
          <a:p>
            <a:r>
              <a:rPr lang="en-IN" dirty="0"/>
              <a:t>Idiopathic degenerative disorder (most common)</a:t>
            </a:r>
          </a:p>
          <a:p>
            <a:r>
              <a:rPr lang="en-IN" dirty="0"/>
              <a:t> Ischemic heart disease</a:t>
            </a:r>
          </a:p>
          <a:p>
            <a:r>
              <a:rPr lang="en-IN" dirty="0"/>
              <a:t> Genetic defects: mutations in SCN5A, HCN4, GJA5, ANK2, and EMD genes </a:t>
            </a:r>
          </a:p>
          <a:p>
            <a:r>
              <a:rPr lang="en-IN" dirty="0"/>
              <a:t>Atrial tachyarrhythmias </a:t>
            </a:r>
          </a:p>
          <a:p>
            <a:r>
              <a:rPr lang="en-IN" dirty="0"/>
              <a:t>Hypertensive heart disease</a:t>
            </a:r>
          </a:p>
          <a:p>
            <a:r>
              <a:rPr lang="en-IN" dirty="0"/>
              <a:t> Cardiomyopathy</a:t>
            </a:r>
          </a:p>
          <a:p>
            <a:r>
              <a:rPr lang="en-IN" dirty="0"/>
              <a:t> Congenital heart disease:</a:t>
            </a:r>
          </a:p>
        </p:txBody>
      </p:sp>
    </p:spTree>
    <p:extLst>
      <p:ext uri="{BB962C8B-B14F-4D97-AF65-F5344CB8AC3E}">
        <p14:creationId xmlns:p14="http://schemas.microsoft.com/office/powerpoint/2010/main" val="8549483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0B3210-C99A-4C2F-8F85-67C249AE330D}"/>
              </a:ext>
            </a:extLst>
          </p:cNvPr>
          <p:cNvSpPr>
            <a:spLocks noGrp="1"/>
          </p:cNvSpPr>
          <p:nvPr>
            <p:ph type="title"/>
          </p:nvPr>
        </p:nvSpPr>
        <p:spPr/>
        <p:txBody>
          <a:bodyPr/>
          <a:lstStyle/>
          <a:p>
            <a:r>
              <a:rPr lang="en-IN" dirty="0">
                <a:solidFill>
                  <a:srgbClr val="FF0000"/>
                </a:solidFill>
              </a:rPr>
              <a:t>Intrinsic Sinus Node Dysfunction</a:t>
            </a:r>
            <a:endParaRPr lang="en-IN" dirty="0"/>
          </a:p>
        </p:txBody>
      </p:sp>
      <p:sp>
        <p:nvSpPr>
          <p:cNvPr id="3" name="Content Placeholder 2">
            <a:extLst>
              <a:ext uri="{FF2B5EF4-FFF2-40B4-BE49-F238E27FC236}">
                <a16:creationId xmlns:a16="http://schemas.microsoft.com/office/drawing/2014/main" id="{DA6FE2D4-0844-43E3-B601-AA5D333C232F}"/>
              </a:ext>
            </a:extLst>
          </p:cNvPr>
          <p:cNvSpPr>
            <a:spLocks noGrp="1"/>
          </p:cNvSpPr>
          <p:nvPr>
            <p:ph idx="1"/>
          </p:nvPr>
        </p:nvSpPr>
        <p:spPr/>
        <p:txBody>
          <a:bodyPr>
            <a:normAutofit lnSpcReduction="10000"/>
          </a:bodyPr>
          <a:lstStyle/>
          <a:p>
            <a:r>
              <a:rPr lang="en-IN" dirty="0"/>
              <a:t>sinus venosus atrial septal defect, left atrial isomerism</a:t>
            </a:r>
          </a:p>
          <a:p>
            <a:r>
              <a:rPr lang="en-IN" dirty="0"/>
              <a:t> Surgical trauma</a:t>
            </a:r>
          </a:p>
          <a:p>
            <a:r>
              <a:rPr lang="en-IN" dirty="0"/>
              <a:t>Cardiac transplant</a:t>
            </a:r>
          </a:p>
          <a:p>
            <a:r>
              <a:rPr lang="en-IN" dirty="0"/>
              <a:t> Inflammatory diseases: rheumatic fever, pericarditis, myocarditis </a:t>
            </a:r>
          </a:p>
          <a:p>
            <a:r>
              <a:rPr lang="en-IN" dirty="0"/>
              <a:t>Infectious causes: Lyme disease, legionella, Q fever, typhoid, psittacosis, malaria, leptospirosis, Chagas disease </a:t>
            </a:r>
          </a:p>
          <a:p>
            <a:r>
              <a:rPr lang="en-IN" dirty="0"/>
              <a:t>Collagen vascular disease: systemic lupus, scleroderma Infiltrative diseases: amyloidosis, sarcoidosis, hemochromatosis, </a:t>
            </a:r>
            <a:r>
              <a:rPr lang="en-IN" dirty="0" err="1"/>
              <a:t>tumors</a:t>
            </a:r>
            <a:r>
              <a:rPr lang="en-IN" dirty="0"/>
              <a:t> </a:t>
            </a:r>
          </a:p>
          <a:p>
            <a:r>
              <a:rPr lang="en-IN" dirty="0"/>
              <a:t>Neuromuscular disorders: Friedreich ataxia, myotonic dystrophy, Emery-</a:t>
            </a:r>
            <a:r>
              <a:rPr lang="en-IN" dirty="0" err="1"/>
              <a:t>Dreifuss</a:t>
            </a:r>
            <a:r>
              <a:rPr lang="en-IN" dirty="0"/>
              <a:t> muscular dystrophy</a:t>
            </a:r>
          </a:p>
        </p:txBody>
      </p:sp>
    </p:spTree>
    <p:extLst>
      <p:ext uri="{BB962C8B-B14F-4D97-AF65-F5344CB8AC3E}">
        <p14:creationId xmlns:p14="http://schemas.microsoft.com/office/powerpoint/2010/main" val="9057100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E5E3A-A720-42A2-806E-52635EFB2B5D}"/>
              </a:ext>
            </a:extLst>
          </p:cNvPr>
          <p:cNvSpPr>
            <a:spLocks noGrp="1"/>
          </p:cNvSpPr>
          <p:nvPr>
            <p:ph type="title"/>
          </p:nvPr>
        </p:nvSpPr>
        <p:spPr/>
        <p:txBody>
          <a:bodyPr/>
          <a:lstStyle/>
          <a:p>
            <a:r>
              <a:rPr lang="en-US" dirty="0">
                <a:solidFill>
                  <a:srgbClr val="FF0000"/>
                </a:solidFill>
              </a:rPr>
              <a:t>Causes of Extrinsic Sinus Node Dysfunction</a:t>
            </a:r>
            <a:endParaRPr lang="en-IN" dirty="0">
              <a:solidFill>
                <a:srgbClr val="FF0000"/>
              </a:solidFill>
            </a:endParaRPr>
          </a:p>
        </p:txBody>
      </p:sp>
      <p:sp>
        <p:nvSpPr>
          <p:cNvPr id="3" name="Content Placeholder 2">
            <a:extLst>
              <a:ext uri="{FF2B5EF4-FFF2-40B4-BE49-F238E27FC236}">
                <a16:creationId xmlns:a16="http://schemas.microsoft.com/office/drawing/2014/main" id="{EFD8EEC6-B66A-4561-B4B5-BB4BA5CD82EF}"/>
              </a:ext>
            </a:extLst>
          </p:cNvPr>
          <p:cNvSpPr>
            <a:spLocks noGrp="1"/>
          </p:cNvSpPr>
          <p:nvPr>
            <p:ph idx="1"/>
          </p:nvPr>
        </p:nvSpPr>
        <p:spPr/>
        <p:txBody>
          <a:bodyPr>
            <a:normAutofit lnSpcReduction="10000"/>
          </a:bodyPr>
          <a:lstStyle/>
          <a:p>
            <a:r>
              <a:rPr lang="en-IN" dirty="0"/>
              <a:t>Drugs </a:t>
            </a:r>
          </a:p>
          <a:p>
            <a:r>
              <a:rPr lang="en-IN" dirty="0"/>
              <a:t>Antiarrhythmic agents </a:t>
            </a:r>
          </a:p>
          <a:p>
            <a:r>
              <a:rPr lang="en-IN" dirty="0"/>
              <a:t>Class IA: quinidine, procainamide </a:t>
            </a:r>
          </a:p>
          <a:p>
            <a:r>
              <a:rPr lang="en-IN" dirty="0"/>
              <a:t>Class IC: propafenone, flecainide</a:t>
            </a:r>
          </a:p>
          <a:p>
            <a:r>
              <a:rPr lang="en-IN" dirty="0"/>
              <a:t> Class II: beta blockers </a:t>
            </a:r>
          </a:p>
          <a:p>
            <a:r>
              <a:rPr lang="en-IN" dirty="0"/>
              <a:t>Class III: sotalol, amiodarone, dronedarone</a:t>
            </a:r>
          </a:p>
          <a:p>
            <a:r>
              <a:rPr lang="en-IN" dirty="0"/>
              <a:t> Class IV: diltiazem, verapamil</a:t>
            </a:r>
          </a:p>
          <a:p>
            <a:r>
              <a:rPr lang="en-IN" dirty="0"/>
              <a:t> Ivabradine</a:t>
            </a:r>
          </a:p>
          <a:p>
            <a:r>
              <a:rPr lang="en-IN" dirty="0"/>
              <a:t> Digitalis</a:t>
            </a:r>
          </a:p>
        </p:txBody>
      </p:sp>
    </p:spTree>
    <p:extLst>
      <p:ext uri="{BB962C8B-B14F-4D97-AF65-F5344CB8AC3E}">
        <p14:creationId xmlns:p14="http://schemas.microsoft.com/office/powerpoint/2010/main" val="22200287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700476-2DA0-44C8-9796-641FFCA0B73C}"/>
              </a:ext>
            </a:extLst>
          </p:cNvPr>
          <p:cNvSpPr>
            <a:spLocks noGrp="1"/>
          </p:cNvSpPr>
          <p:nvPr>
            <p:ph type="title"/>
          </p:nvPr>
        </p:nvSpPr>
        <p:spPr/>
        <p:txBody>
          <a:bodyPr/>
          <a:lstStyle/>
          <a:p>
            <a:r>
              <a:rPr lang="en-US" dirty="0">
                <a:solidFill>
                  <a:srgbClr val="FF0000"/>
                </a:solidFill>
              </a:rPr>
              <a:t>Causes of Extrinsic Sinus Node Dysfunction</a:t>
            </a:r>
            <a:endParaRPr lang="en-IN" dirty="0"/>
          </a:p>
        </p:txBody>
      </p:sp>
      <p:sp>
        <p:nvSpPr>
          <p:cNvPr id="3" name="Content Placeholder 2">
            <a:extLst>
              <a:ext uri="{FF2B5EF4-FFF2-40B4-BE49-F238E27FC236}">
                <a16:creationId xmlns:a16="http://schemas.microsoft.com/office/drawing/2014/main" id="{4A0B7921-67DC-479A-8442-C6656A8EE9AF}"/>
              </a:ext>
            </a:extLst>
          </p:cNvPr>
          <p:cNvSpPr>
            <a:spLocks noGrp="1"/>
          </p:cNvSpPr>
          <p:nvPr>
            <p:ph idx="1"/>
          </p:nvPr>
        </p:nvSpPr>
        <p:spPr/>
        <p:txBody>
          <a:bodyPr/>
          <a:lstStyle/>
          <a:p>
            <a:r>
              <a:rPr lang="en-IN" dirty="0"/>
              <a:t>Sympatholytic antihypertensive agents: clonidine, reserpine, methyldopa </a:t>
            </a:r>
          </a:p>
          <a:p>
            <a:r>
              <a:rPr lang="en-IN" dirty="0"/>
              <a:t>Parasympathomimetic agents: acetylcholine, carbachol, acetylcholinesterase inhibitors</a:t>
            </a:r>
          </a:p>
          <a:p>
            <a:r>
              <a:rPr lang="en-IN" dirty="0"/>
              <a:t> Opioids: morphine </a:t>
            </a:r>
          </a:p>
          <a:p>
            <a:r>
              <a:rPr lang="en-IN" dirty="0"/>
              <a:t>Antipsychotic agents: lithium, phenothiazines, amitriptyline </a:t>
            </a:r>
          </a:p>
          <a:p>
            <a:r>
              <a:rPr lang="en-IN" dirty="0"/>
              <a:t>Chemotherapeutic agents: thalidomide, paclitaxel</a:t>
            </a:r>
          </a:p>
        </p:txBody>
      </p:sp>
    </p:spTree>
    <p:extLst>
      <p:ext uri="{BB962C8B-B14F-4D97-AF65-F5344CB8AC3E}">
        <p14:creationId xmlns:p14="http://schemas.microsoft.com/office/powerpoint/2010/main" val="3563521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B585B-9B52-4A03-A3AE-2D894878399E}"/>
              </a:ext>
            </a:extLst>
          </p:cNvPr>
          <p:cNvSpPr>
            <a:spLocks noGrp="1"/>
          </p:cNvSpPr>
          <p:nvPr>
            <p:ph type="title"/>
          </p:nvPr>
        </p:nvSpPr>
        <p:spPr/>
        <p:txBody>
          <a:bodyPr/>
          <a:lstStyle/>
          <a:p>
            <a:r>
              <a:rPr lang="en-US" dirty="0">
                <a:solidFill>
                  <a:srgbClr val="FF0000"/>
                </a:solidFill>
              </a:rPr>
              <a:t>Causes of Extrinsic Sinus Node Dysfunction</a:t>
            </a:r>
            <a:endParaRPr lang="en-IN" dirty="0"/>
          </a:p>
        </p:txBody>
      </p:sp>
      <p:sp>
        <p:nvSpPr>
          <p:cNvPr id="3" name="Content Placeholder 2">
            <a:extLst>
              <a:ext uri="{FF2B5EF4-FFF2-40B4-BE49-F238E27FC236}">
                <a16:creationId xmlns:a16="http://schemas.microsoft.com/office/drawing/2014/main" id="{57552FBB-E82A-409C-8122-796F179378D6}"/>
              </a:ext>
            </a:extLst>
          </p:cNvPr>
          <p:cNvSpPr>
            <a:spLocks noGrp="1"/>
          </p:cNvSpPr>
          <p:nvPr>
            <p:ph idx="1"/>
          </p:nvPr>
        </p:nvSpPr>
        <p:spPr/>
        <p:txBody>
          <a:bodyPr>
            <a:normAutofit fontScale="77500" lnSpcReduction="20000"/>
          </a:bodyPr>
          <a:lstStyle/>
          <a:p>
            <a:r>
              <a:rPr lang="en-IN" dirty="0"/>
              <a:t>Autonomic influences </a:t>
            </a:r>
          </a:p>
          <a:p>
            <a:pPr marL="0" indent="0">
              <a:buNone/>
            </a:pPr>
            <a:r>
              <a:rPr lang="en-IN" dirty="0"/>
              <a:t>Excessive vagal tone</a:t>
            </a:r>
          </a:p>
          <a:p>
            <a:pPr marL="0" indent="0">
              <a:buNone/>
            </a:pPr>
            <a:r>
              <a:rPr lang="en-IN" dirty="0"/>
              <a:t> Neurocardiogenic syncope (cardioinhibitory) </a:t>
            </a:r>
          </a:p>
          <a:p>
            <a:pPr marL="0" indent="0">
              <a:buNone/>
            </a:pPr>
            <a:r>
              <a:rPr lang="en-IN" dirty="0"/>
              <a:t>Carotid sinus hypersensitivity (cardioinhibitory) </a:t>
            </a:r>
          </a:p>
          <a:p>
            <a:pPr marL="0" indent="0">
              <a:buNone/>
            </a:pPr>
            <a:r>
              <a:rPr lang="en-IN" dirty="0"/>
              <a:t>Well-trained athletes </a:t>
            </a:r>
          </a:p>
          <a:p>
            <a:pPr marL="0" indent="0">
              <a:buNone/>
            </a:pPr>
            <a:r>
              <a:rPr lang="en-IN" dirty="0"/>
              <a:t>Hypothermia </a:t>
            </a:r>
          </a:p>
          <a:p>
            <a:pPr marL="0" indent="0">
              <a:buNone/>
            </a:pPr>
            <a:r>
              <a:rPr lang="en-IN" dirty="0" err="1"/>
              <a:t>Hyperkalemia</a:t>
            </a:r>
            <a:endParaRPr lang="en-IN" dirty="0"/>
          </a:p>
          <a:p>
            <a:pPr marL="0" indent="0">
              <a:buNone/>
            </a:pPr>
            <a:r>
              <a:rPr lang="en-IN" dirty="0"/>
              <a:t> Increased intracranial pressure (the Cushing response) </a:t>
            </a:r>
          </a:p>
          <a:p>
            <a:pPr marL="0" indent="0">
              <a:buNone/>
            </a:pPr>
            <a:r>
              <a:rPr lang="en-IN" dirty="0"/>
              <a:t>Hypoxemia</a:t>
            </a:r>
          </a:p>
          <a:p>
            <a:pPr marL="0" indent="0">
              <a:buNone/>
            </a:pPr>
            <a:r>
              <a:rPr lang="en-IN" dirty="0"/>
              <a:t> Hypercapnia </a:t>
            </a:r>
          </a:p>
          <a:p>
            <a:pPr marL="0" indent="0">
              <a:buNone/>
            </a:pPr>
            <a:r>
              <a:rPr lang="en-IN" dirty="0"/>
              <a:t>Sleep </a:t>
            </a:r>
            <a:r>
              <a:rPr lang="en-IN" dirty="0" err="1"/>
              <a:t>apnea</a:t>
            </a:r>
            <a:endParaRPr lang="en-IN" dirty="0"/>
          </a:p>
          <a:p>
            <a:pPr marL="0" indent="0">
              <a:buNone/>
            </a:pPr>
            <a:r>
              <a:rPr lang="en-IN" dirty="0"/>
              <a:t> </a:t>
            </a:r>
            <a:r>
              <a:rPr lang="en-IN" dirty="0" err="1"/>
              <a:t>Hypothyroidis</a:t>
            </a:r>
            <a:endParaRPr lang="en-IN" dirty="0"/>
          </a:p>
        </p:txBody>
      </p:sp>
    </p:spTree>
    <p:extLst>
      <p:ext uri="{BB962C8B-B14F-4D97-AF65-F5344CB8AC3E}">
        <p14:creationId xmlns:p14="http://schemas.microsoft.com/office/powerpoint/2010/main" val="31047967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FCBD6F-B68A-445E-B7A7-545220A3F2A4}"/>
              </a:ext>
            </a:extLst>
          </p:cNvPr>
          <p:cNvSpPr>
            <a:spLocks noGrp="1"/>
          </p:cNvSpPr>
          <p:nvPr>
            <p:ph type="title"/>
          </p:nvPr>
        </p:nvSpPr>
        <p:spPr/>
        <p:txBody>
          <a:bodyPr/>
          <a:lstStyle/>
          <a:p>
            <a:r>
              <a:rPr lang="en-IN" dirty="0">
                <a:solidFill>
                  <a:srgbClr val="FF0000"/>
                </a:solidFill>
              </a:rPr>
              <a:t>Clinical presentation</a:t>
            </a:r>
          </a:p>
        </p:txBody>
      </p:sp>
      <p:sp>
        <p:nvSpPr>
          <p:cNvPr id="3" name="Content Placeholder 2">
            <a:extLst>
              <a:ext uri="{FF2B5EF4-FFF2-40B4-BE49-F238E27FC236}">
                <a16:creationId xmlns:a16="http://schemas.microsoft.com/office/drawing/2014/main" id="{F26BF65E-99B0-4446-BBBD-E2229E61AD70}"/>
              </a:ext>
            </a:extLst>
          </p:cNvPr>
          <p:cNvSpPr>
            <a:spLocks noGrp="1"/>
          </p:cNvSpPr>
          <p:nvPr>
            <p:ph idx="1"/>
          </p:nvPr>
        </p:nvSpPr>
        <p:spPr/>
        <p:txBody>
          <a:bodyPr/>
          <a:lstStyle/>
          <a:p>
            <a:r>
              <a:rPr lang="en-IN" dirty="0"/>
              <a:t>Asymptomatic</a:t>
            </a:r>
          </a:p>
          <a:p>
            <a:r>
              <a:rPr lang="en-US" dirty="0"/>
              <a:t>paroxysmal dizziness, presyncope, or syncope</a:t>
            </a:r>
          </a:p>
          <a:p>
            <a:r>
              <a:rPr lang="en-IN" dirty="0"/>
              <a:t>a stroke</a:t>
            </a:r>
          </a:p>
          <a:p>
            <a:r>
              <a:rPr lang="en-US" dirty="0"/>
              <a:t>decreased exercise capacity or fatigue</a:t>
            </a:r>
          </a:p>
          <a:p>
            <a:r>
              <a:rPr lang="en-US" dirty="0"/>
              <a:t>irritability, nocturnal wakefulness, memory loss, lightheadedness, and lethargy</a:t>
            </a:r>
            <a:endParaRPr lang="en-IN" dirty="0"/>
          </a:p>
        </p:txBody>
      </p:sp>
    </p:spTree>
    <p:extLst>
      <p:ext uri="{BB962C8B-B14F-4D97-AF65-F5344CB8AC3E}">
        <p14:creationId xmlns:p14="http://schemas.microsoft.com/office/powerpoint/2010/main" val="34966339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821DCE-2D9D-4904-8F6B-5F5292AD7D81}"/>
              </a:ext>
            </a:extLst>
          </p:cNvPr>
          <p:cNvSpPr>
            <a:spLocks noGrp="1"/>
          </p:cNvSpPr>
          <p:nvPr>
            <p:ph type="title"/>
          </p:nvPr>
        </p:nvSpPr>
        <p:spPr/>
        <p:txBody>
          <a:bodyPr/>
          <a:lstStyle/>
          <a:p>
            <a:r>
              <a:rPr lang="en-IN" dirty="0"/>
              <a:t>ELECTROCARDIOGRAPHIC FEATURES</a:t>
            </a:r>
          </a:p>
        </p:txBody>
      </p:sp>
      <p:sp>
        <p:nvSpPr>
          <p:cNvPr id="3" name="Content Placeholder 2">
            <a:extLst>
              <a:ext uri="{FF2B5EF4-FFF2-40B4-BE49-F238E27FC236}">
                <a16:creationId xmlns:a16="http://schemas.microsoft.com/office/drawing/2014/main" id="{C8695313-E269-4D39-94EA-BCB1B6A08404}"/>
              </a:ext>
            </a:extLst>
          </p:cNvPr>
          <p:cNvSpPr>
            <a:spLocks noGrp="1"/>
          </p:cNvSpPr>
          <p:nvPr>
            <p:ph idx="1"/>
          </p:nvPr>
        </p:nvSpPr>
        <p:spPr/>
        <p:txBody>
          <a:bodyPr/>
          <a:lstStyle/>
          <a:p>
            <a:r>
              <a:rPr lang="en-IN" u="sng" dirty="0">
                <a:solidFill>
                  <a:srgbClr val="FF0000"/>
                </a:solidFill>
              </a:rPr>
              <a:t>Sinus Bradycardia</a:t>
            </a:r>
          </a:p>
          <a:p>
            <a:pPr marL="0" indent="0">
              <a:buNone/>
            </a:pPr>
            <a:r>
              <a:rPr lang="en-US" dirty="0"/>
              <a:t>Sinus bradycardia (less than 60 beats/min) is considered abnormal when it is persistent, unexplained, and inappropriate for physiological circumstances.</a:t>
            </a:r>
          </a:p>
          <a:p>
            <a:pPr marL="0" indent="0">
              <a:buNone/>
            </a:pPr>
            <a:r>
              <a:rPr lang="en-US" dirty="0"/>
              <a:t> </a:t>
            </a:r>
            <a:endParaRPr lang="en-IN" u="sng" dirty="0">
              <a:solidFill>
                <a:srgbClr val="FF0000"/>
              </a:solidFill>
            </a:endParaRPr>
          </a:p>
        </p:txBody>
      </p:sp>
    </p:spTree>
    <p:extLst>
      <p:ext uri="{BB962C8B-B14F-4D97-AF65-F5344CB8AC3E}">
        <p14:creationId xmlns:p14="http://schemas.microsoft.com/office/powerpoint/2010/main" val="26020131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7AF2C0-C104-4218-A236-358E4011A229}"/>
              </a:ext>
            </a:extLst>
          </p:cNvPr>
          <p:cNvSpPr>
            <a:spLocks noGrp="1"/>
          </p:cNvSpPr>
          <p:nvPr>
            <p:ph type="title"/>
          </p:nvPr>
        </p:nvSpPr>
        <p:spPr/>
        <p:txBody>
          <a:bodyPr/>
          <a:lstStyle/>
          <a:p>
            <a:r>
              <a:rPr lang="en-US" dirty="0">
                <a:solidFill>
                  <a:srgbClr val="FF0000"/>
                </a:solidFill>
              </a:rPr>
              <a:t>TOPICS  Covered</a:t>
            </a:r>
            <a:endParaRPr lang="en-IN" dirty="0">
              <a:solidFill>
                <a:srgbClr val="FF0000"/>
              </a:solidFill>
            </a:endParaRPr>
          </a:p>
        </p:txBody>
      </p:sp>
      <p:sp>
        <p:nvSpPr>
          <p:cNvPr id="3" name="Content Placeholder 2">
            <a:extLst>
              <a:ext uri="{FF2B5EF4-FFF2-40B4-BE49-F238E27FC236}">
                <a16:creationId xmlns:a16="http://schemas.microsoft.com/office/drawing/2014/main" id="{A4861DEC-B026-48EC-9FF1-4FF514867CB8}"/>
              </a:ext>
            </a:extLst>
          </p:cNvPr>
          <p:cNvSpPr>
            <a:spLocks noGrp="1"/>
          </p:cNvSpPr>
          <p:nvPr>
            <p:ph idx="1"/>
          </p:nvPr>
        </p:nvSpPr>
        <p:spPr/>
        <p:txBody>
          <a:bodyPr/>
          <a:lstStyle/>
          <a:p>
            <a:r>
              <a:rPr lang="en-US" dirty="0"/>
              <a:t>Anatomy</a:t>
            </a:r>
          </a:p>
          <a:p>
            <a:r>
              <a:rPr lang="en-US" dirty="0"/>
              <a:t>Physiology</a:t>
            </a:r>
          </a:p>
          <a:p>
            <a:r>
              <a:rPr lang="en-US" dirty="0"/>
              <a:t>Histology</a:t>
            </a:r>
          </a:p>
          <a:p>
            <a:r>
              <a:rPr lang="en-US" dirty="0"/>
              <a:t>Pathophysiology</a:t>
            </a:r>
          </a:p>
          <a:p>
            <a:r>
              <a:rPr lang="en-US" dirty="0"/>
              <a:t>Clinical Features</a:t>
            </a:r>
          </a:p>
          <a:p>
            <a:r>
              <a:rPr lang="en-US" dirty="0"/>
              <a:t>Types</a:t>
            </a:r>
          </a:p>
          <a:p>
            <a:r>
              <a:rPr lang="en-US" dirty="0" err="1"/>
              <a:t>Diagosis</a:t>
            </a:r>
            <a:endParaRPr lang="en-US" dirty="0"/>
          </a:p>
          <a:p>
            <a:r>
              <a:rPr lang="en-US" dirty="0"/>
              <a:t>Principles of Management</a:t>
            </a:r>
            <a:endParaRPr lang="en-IN" dirty="0"/>
          </a:p>
        </p:txBody>
      </p:sp>
    </p:spTree>
    <p:extLst>
      <p:ext uri="{BB962C8B-B14F-4D97-AF65-F5344CB8AC3E}">
        <p14:creationId xmlns:p14="http://schemas.microsoft.com/office/powerpoint/2010/main" val="34569810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291260-5B5E-48C5-AD49-396D130D5F5B}"/>
              </a:ext>
            </a:extLst>
          </p:cNvPr>
          <p:cNvSpPr>
            <a:spLocks noGrp="1"/>
          </p:cNvSpPr>
          <p:nvPr>
            <p:ph type="title"/>
          </p:nvPr>
        </p:nvSpPr>
        <p:spPr/>
        <p:txBody>
          <a:bodyPr/>
          <a:lstStyle/>
          <a:p>
            <a:r>
              <a:rPr lang="en-IN" dirty="0">
                <a:solidFill>
                  <a:srgbClr val="FF0000"/>
                </a:solidFill>
              </a:rPr>
              <a:t>Sinus Arrest</a:t>
            </a:r>
          </a:p>
        </p:txBody>
      </p:sp>
      <p:sp>
        <p:nvSpPr>
          <p:cNvPr id="3" name="Content Placeholder 2">
            <a:extLst>
              <a:ext uri="{FF2B5EF4-FFF2-40B4-BE49-F238E27FC236}">
                <a16:creationId xmlns:a16="http://schemas.microsoft.com/office/drawing/2014/main" id="{0CE2A1D5-AE13-40C1-8AB4-C05C95165F3C}"/>
              </a:ext>
            </a:extLst>
          </p:cNvPr>
          <p:cNvSpPr>
            <a:spLocks noGrp="1"/>
          </p:cNvSpPr>
          <p:nvPr>
            <p:ph idx="1"/>
          </p:nvPr>
        </p:nvSpPr>
        <p:spPr/>
        <p:txBody>
          <a:bodyPr/>
          <a:lstStyle/>
          <a:p>
            <a:r>
              <a:rPr lang="en-US" dirty="0"/>
              <a:t>The terms sinus arrest and sinus pause are often used interchangeably; </a:t>
            </a:r>
          </a:p>
          <a:p>
            <a:r>
              <a:rPr lang="en-US" dirty="0"/>
              <a:t>sinus arrest is a result of total cessation of impulse formation within the sinus node. </a:t>
            </a:r>
          </a:p>
          <a:p>
            <a:r>
              <a:rPr lang="en-US" u="sng" dirty="0">
                <a:solidFill>
                  <a:srgbClr val="FF0000"/>
                </a:solidFill>
              </a:rPr>
              <a:t>The pause is not an exact multiple of the preceding P-P interval but is random in duration.</a:t>
            </a:r>
            <a:endParaRPr lang="en-IN" u="sng" dirty="0">
              <a:solidFill>
                <a:srgbClr val="FF0000"/>
              </a:solidFill>
            </a:endParaRPr>
          </a:p>
        </p:txBody>
      </p:sp>
    </p:spTree>
    <p:extLst>
      <p:ext uri="{BB962C8B-B14F-4D97-AF65-F5344CB8AC3E}">
        <p14:creationId xmlns:p14="http://schemas.microsoft.com/office/powerpoint/2010/main" val="23794035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2948A9-4B89-4F16-9C74-8C88EAE564EB}"/>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642E1C12-5337-4BE1-981C-3BA940AD23F0}"/>
              </a:ext>
            </a:extLst>
          </p:cNvPr>
          <p:cNvSpPr>
            <a:spLocks noGrp="1"/>
          </p:cNvSpPr>
          <p:nvPr>
            <p:ph idx="1"/>
          </p:nvPr>
        </p:nvSpPr>
        <p:spPr/>
        <p:txBody>
          <a:bodyPr/>
          <a:lstStyle/>
          <a:p>
            <a:r>
              <a:rPr lang="en-US" dirty="0"/>
              <a:t>Although asymptomatic pauses of 2 to 3 seconds can be seen in up to 11% of normal individuals and in one-third of trained athletes (especially during sleep),</a:t>
            </a:r>
          </a:p>
          <a:p>
            <a:r>
              <a:rPr lang="en-US" dirty="0"/>
              <a:t> pauses longer than 3 seconds are rare in normal individuals and may or may not be associated with symptoms, but they are usually caused by underlying SND</a:t>
            </a:r>
            <a:endParaRPr lang="en-IN" dirty="0"/>
          </a:p>
        </p:txBody>
      </p:sp>
      <p:pic>
        <p:nvPicPr>
          <p:cNvPr id="5" name="Picture 4">
            <a:extLst>
              <a:ext uri="{FF2B5EF4-FFF2-40B4-BE49-F238E27FC236}">
                <a16:creationId xmlns:a16="http://schemas.microsoft.com/office/drawing/2014/main" id="{AFB7E79B-55CF-4EC6-A4B3-4838D6405E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86220" y="4545496"/>
            <a:ext cx="6619559" cy="1441683"/>
          </a:xfrm>
          <a:prstGeom prst="rect">
            <a:avLst/>
          </a:prstGeom>
        </p:spPr>
      </p:pic>
    </p:spTree>
    <p:extLst>
      <p:ext uri="{BB962C8B-B14F-4D97-AF65-F5344CB8AC3E}">
        <p14:creationId xmlns:p14="http://schemas.microsoft.com/office/powerpoint/2010/main" val="13642175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F9EBC8-C813-4029-A463-5F77B2E1E913}"/>
              </a:ext>
            </a:extLst>
          </p:cNvPr>
          <p:cNvSpPr>
            <a:spLocks noGrp="1"/>
          </p:cNvSpPr>
          <p:nvPr>
            <p:ph type="title"/>
          </p:nvPr>
        </p:nvSpPr>
        <p:spPr/>
        <p:txBody>
          <a:bodyPr/>
          <a:lstStyle/>
          <a:p>
            <a:r>
              <a:rPr lang="en-IN" dirty="0">
                <a:solidFill>
                  <a:srgbClr val="FF0000"/>
                </a:solidFill>
              </a:rPr>
              <a:t>Sinoatrial Exit Block</a:t>
            </a:r>
          </a:p>
        </p:txBody>
      </p:sp>
      <p:sp>
        <p:nvSpPr>
          <p:cNvPr id="3" name="Content Placeholder 2">
            <a:extLst>
              <a:ext uri="{FF2B5EF4-FFF2-40B4-BE49-F238E27FC236}">
                <a16:creationId xmlns:a16="http://schemas.microsoft.com/office/drawing/2014/main" id="{26FFBA74-4441-4DD8-B6F8-DA3ACA4CB483}"/>
              </a:ext>
            </a:extLst>
          </p:cNvPr>
          <p:cNvSpPr>
            <a:spLocks noGrp="1"/>
          </p:cNvSpPr>
          <p:nvPr>
            <p:ph idx="1"/>
          </p:nvPr>
        </p:nvSpPr>
        <p:spPr/>
        <p:txBody>
          <a:bodyPr/>
          <a:lstStyle/>
          <a:p>
            <a:r>
              <a:rPr lang="en-US" dirty="0"/>
              <a:t>Sinoatrial exit block results when a normally generated sinus impulse within the sinus node itself or perinodal tissue fails to </a:t>
            </a:r>
            <a:r>
              <a:rPr lang="en-US" u="sng" dirty="0">
                <a:solidFill>
                  <a:srgbClr val="FF0000"/>
                </a:solidFill>
              </a:rPr>
              <a:t>conduct to the atria because of delay in conduction or block.</a:t>
            </a:r>
          </a:p>
          <a:p>
            <a:r>
              <a:rPr lang="en-US" dirty="0"/>
              <a:t> a pause that is eventually terminated by a delayed sinus beat or an atrial or junctional escape beat. </a:t>
            </a:r>
          </a:p>
          <a:p>
            <a:r>
              <a:rPr lang="en-US" dirty="0"/>
              <a:t>Types</a:t>
            </a:r>
          </a:p>
          <a:p>
            <a:r>
              <a:rPr lang="en-US" dirty="0"/>
              <a:t> first-degree, second-degree, and third-degree exit block. </a:t>
            </a:r>
          </a:p>
        </p:txBody>
      </p:sp>
    </p:spTree>
    <p:extLst>
      <p:ext uri="{BB962C8B-B14F-4D97-AF65-F5344CB8AC3E}">
        <p14:creationId xmlns:p14="http://schemas.microsoft.com/office/powerpoint/2010/main" val="9043377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5BDA3E-8677-4646-BB9A-41C550923078}"/>
              </a:ext>
            </a:extLst>
          </p:cNvPr>
          <p:cNvSpPr>
            <a:spLocks noGrp="1"/>
          </p:cNvSpPr>
          <p:nvPr>
            <p:ph type="title"/>
          </p:nvPr>
        </p:nvSpPr>
        <p:spPr/>
        <p:txBody>
          <a:bodyPr/>
          <a:lstStyle/>
          <a:p>
            <a:endParaRPr lang="en-IN"/>
          </a:p>
        </p:txBody>
      </p:sp>
      <p:pic>
        <p:nvPicPr>
          <p:cNvPr id="5" name="Content Placeholder 4">
            <a:extLst>
              <a:ext uri="{FF2B5EF4-FFF2-40B4-BE49-F238E27FC236}">
                <a16:creationId xmlns:a16="http://schemas.microsoft.com/office/drawing/2014/main" id="{175496C1-7B34-4C76-978E-77688FD3B97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43373" y="2252870"/>
            <a:ext cx="7498617" cy="3526693"/>
          </a:xfrm>
        </p:spPr>
      </p:pic>
    </p:spTree>
    <p:extLst>
      <p:ext uri="{BB962C8B-B14F-4D97-AF65-F5344CB8AC3E}">
        <p14:creationId xmlns:p14="http://schemas.microsoft.com/office/powerpoint/2010/main" val="41287869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073488-8FD8-4EEF-B6BC-8335E4171A3B}"/>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F16BF375-C70D-45E9-96CD-65B40C623411}"/>
              </a:ext>
            </a:extLst>
          </p:cNvPr>
          <p:cNvSpPr>
            <a:spLocks noGrp="1"/>
          </p:cNvSpPr>
          <p:nvPr>
            <p:ph idx="1"/>
          </p:nvPr>
        </p:nvSpPr>
        <p:spPr/>
        <p:txBody>
          <a:bodyPr>
            <a:normAutofit lnSpcReduction="10000"/>
          </a:bodyPr>
          <a:lstStyle/>
          <a:p>
            <a:r>
              <a:rPr lang="en-US" dirty="0"/>
              <a:t> </a:t>
            </a:r>
            <a:r>
              <a:rPr lang="en-US" dirty="0">
                <a:solidFill>
                  <a:srgbClr val="FF0000"/>
                </a:solidFill>
              </a:rPr>
              <a:t>First-degree sinoatrial exit block </a:t>
            </a:r>
            <a:r>
              <a:rPr lang="en-US" dirty="0"/>
              <a:t>is caused by abnormal prolongation of the sinoatrial conduction time (SACT). It occurs every time a sinus impulse reaches the atrium, but it is conducted with a delay at a fixed interval.</a:t>
            </a:r>
          </a:p>
          <a:p>
            <a:r>
              <a:rPr lang="en-US" u="sng" dirty="0">
                <a:solidFill>
                  <a:srgbClr val="FF0000"/>
                </a:solidFill>
              </a:rPr>
              <a:t>Second-degree sinoatrial exit block </a:t>
            </a:r>
            <a:r>
              <a:rPr lang="en-US" dirty="0"/>
              <a:t>is marked by intermittent failure of the sinus impulse to exit the sinus node. </a:t>
            </a:r>
          </a:p>
          <a:p>
            <a:r>
              <a:rPr lang="en-US" dirty="0"/>
              <a:t>Type I block is viewed as Wenckebach periodicity of the P wave on the surface ECG, and it manifests as progressive delay in conduction of the sinus-generated impulse through the sinus node to the atrium, finally resulting in a </a:t>
            </a:r>
            <a:r>
              <a:rPr lang="en-US" dirty="0" err="1"/>
              <a:t>nonconducted</a:t>
            </a:r>
            <a:r>
              <a:rPr lang="en-US" dirty="0"/>
              <a:t> sinus impulse and absence of a P wave on the surface ECG</a:t>
            </a:r>
          </a:p>
        </p:txBody>
      </p:sp>
    </p:spTree>
    <p:extLst>
      <p:ext uri="{BB962C8B-B14F-4D97-AF65-F5344CB8AC3E}">
        <p14:creationId xmlns:p14="http://schemas.microsoft.com/office/powerpoint/2010/main" val="3328224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06143D-D517-4721-BAE6-1E2E2E0436F1}"/>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B710BCA0-15D6-4DDC-9188-C2DBF64F5A94}"/>
              </a:ext>
            </a:extLst>
          </p:cNvPr>
          <p:cNvSpPr>
            <a:spLocks noGrp="1"/>
          </p:cNvSpPr>
          <p:nvPr>
            <p:ph idx="1"/>
          </p:nvPr>
        </p:nvSpPr>
        <p:spPr/>
        <p:txBody>
          <a:bodyPr/>
          <a:lstStyle/>
          <a:p>
            <a:r>
              <a:rPr lang="en-US" u="sng" dirty="0">
                <a:solidFill>
                  <a:srgbClr val="FF0000"/>
                </a:solidFill>
              </a:rPr>
              <a:t>The sinus pause should be an exact multiple of the immediately preceding P-P interval</a:t>
            </a:r>
            <a:r>
              <a:rPr lang="en-US" dirty="0"/>
              <a:t>. However, normal variations in the sinus rate caused by sinus arrhythmia can obscure this measurement.</a:t>
            </a:r>
          </a:p>
          <a:p>
            <a:r>
              <a:rPr lang="en-US" dirty="0">
                <a:solidFill>
                  <a:srgbClr val="FF0000"/>
                </a:solidFill>
              </a:rPr>
              <a:t>Third-degree or complete sinoatrial exit block </a:t>
            </a:r>
            <a:r>
              <a:rPr lang="en-US" dirty="0"/>
              <a:t>manifests as absence of sinus P waves, with long pauses resulting in lower pacemaker escape rhythm. This type of block is impossible to distinguish from sinus arrest with certainty without invasive sinus node recordings.</a:t>
            </a:r>
            <a:endParaRPr lang="en-IN" dirty="0"/>
          </a:p>
        </p:txBody>
      </p:sp>
    </p:spTree>
    <p:extLst>
      <p:ext uri="{BB962C8B-B14F-4D97-AF65-F5344CB8AC3E}">
        <p14:creationId xmlns:p14="http://schemas.microsoft.com/office/powerpoint/2010/main" val="25726056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731D73-6FB1-430B-8D06-D2CCE9BE5A41}"/>
              </a:ext>
            </a:extLst>
          </p:cNvPr>
          <p:cNvSpPr>
            <a:spLocks noGrp="1"/>
          </p:cNvSpPr>
          <p:nvPr>
            <p:ph type="title"/>
          </p:nvPr>
        </p:nvSpPr>
        <p:spPr/>
        <p:txBody>
          <a:bodyPr/>
          <a:lstStyle/>
          <a:p>
            <a:r>
              <a:rPr lang="en-IN" dirty="0">
                <a:solidFill>
                  <a:srgbClr val="FF0000"/>
                </a:solidFill>
              </a:rPr>
              <a:t>Chronotropic Incompetence</a:t>
            </a:r>
          </a:p>
        </p:txBody>
      </p:sp>
      <p:sp>
        <p:nvSpPr>
          <p:cNvPr id="3" name="Content Placeholder 2">
            <a:extLst>
              <a:ext uri="{FF2B5EF4-FFF2-40B4-BE49-F238E27FC236}">
                <a16:creationId xmlns:a16="http://schemas.microsoft.com/office/drawing/2014/main" id="{3C579CE6-BF27-41CE-AB7D-4C71FA664D7C}"/>
              </a:ext>
            </a:extLst>
          </p:cNvPr>
          <p:cNvSpPr>
            <a:spLocks noGrp="1"/>
          </p:cNvSpPr>
          <p:nvPr>
            <p:ph idx="1"/>
          </p:nvPr>
        </p:nvSpPr>
        <p:spPr/>
        <p:txBody>
          <a:bodyPr/>
          <a:lstStyle/>
          <a:p>
            <a:r>
              <a:rPr lang="en-US" dirty="0"/>
              <a:t>an inadequate heart rate response to increases in metabolic demands. </a:t>
            </a:r>
          </a:p>
          <a:p>
            <a:r>
              <a:rPr lang="en-US" dirty="0"/>
              <a:t>Although the resting heart rate can be normal, patients with chronic incompetence are unable to increase their heart rate during exercise or may have unpredictable fluctuations in the heart rate during activity.</a:t>
            </a:r>
          </a:p>
          <a:p>
            <a:r>
              <a:rPr lang="en-US" dirty="0"/>
              <a:t> Some patients can initially experience a normal increase in the heart rate with exercise, which then plateaus or decreases inappropriately</a:t>
            </a:r>
            <a:endParaRPr lang="en-IN" dirty="0"/>
          </a:p>
        </p:txBody>
      </p:sp>
    </p:spTree>
    <p:extLst>
      <p:ext uri="{BB962C8B-B14F-4D97-AF65-F5344CB8AC3E}">
        <p14:creationId xmlns:p14="http://schemas.microsoft.com/office/powerpoint/2010/main" val="38761695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2C7A2-62DF-44A6-8D58-227126238B29}"/>
              </a:ext>
            </a:extLst>
          </p:cNvPr>
          <p:cNvSpPr>
            <a:spLocks noGrp="1"/>
          </p:cNvSpPr>
          <p:nvPr>
            <p:ph type="title"/>
          </p:nvPr>
        </p:nvSpPr>
        <p:spPr/>
        <p:txBody>
          <a:bodyPr/>
          <a:lstStyle/>
          <a:p>
            <a:r>
              <a:rPr lang="en-IN" dirty="0">
                <a:solidFill>
                  <a:srgbClr val="FF0000"/>
                </a:solidFill>
              </a:rPr>
              <a:t>Chronotropic Incompetence</a:t>
            </a:r>
            <a:endParaRPr lang="en-IN" dirty="0"/>
          </a:p>
        </p:txBody>
      </p:sp>
      <p:sp>
        <p:nvSpPr>
          <p:cNvPr id="3" name="Content Placeholder 2">
            <a:extLst>
              <a:ext uri="{FF2B5EF4-FFF2-40B4-BE49-F238E27FC236}">
                <a16:creationId xmlns:a16="http://schemas.microsoft.com/office/drawing/2014/main" id="{A7219323-05E4-4D3E-9AA1-B5BE113A9034}"/>
              </a:ext>
            </a:extLst>
          </p:cNvPr>
          <p:cNvSpPr>
            <a:spLocks noGrp="1"/>
          </p:cNvSpPr>
          <p:nvPr>
            <p:ph idx="1"/>
          </p:nvPr>
        </p:nvSpPr>
        <p:spPr/>
        <p:txBody>
          <a:bodyPr/>
          <a:lstStyle/>
          <a:p>
            <a:r>
              <a:rPr lang="en-US" u="sng" dirty="0">
                <a:solidFill>
                  <a:srgbClr val="FF0000"/>
                </a:solidFill>
              </a:rPr>
              <a:t>a blunted heart rate response </a:t>
            </a:r>
          </a:p>
          <a:p>
            <a:r>
              <a:rPr lang="en-US" dirty="0"/>
              <a:t>with a plateau at less than 70% to 80% of the age-predicted maximum heart rate (220 minus age) at peak exercise (having completed at least two stages of exercise testing using a modified Bruce protocol) or an inability to achieve a sinus rate of 100 to 120 beats/min at maximum effort.</a:t>
            </a:r>
            <a:endParaRPr lang="en-IN" dirty="0"/>
          </a:p>
        </p:txBody>
      </p:sp>
    </p:spTree>
    <p:extLst>
      <p:ext uri="{BB962C8B-B14F-4D97-AF65-F5344CB8AC3E}">
        <p14:creationId xmlns:p14="http://schemas.microsoft.com/office/powerpoint/2010/main" val="8424203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1037AD-3271-4131-9819-5018ADAD23D4}"/>
              </a:ext>
            </a:extLst>
          </p:cNvPr>
          <p:cNvSpPr>
            <a:spLocks noGrp="1"/>
          </p:cNvSpPr>
          <p:nvPr>
            <p:ph type="title"/>
          </p:nvPr>
        </p:nvSpPr>
        <p:spPr/>
        <p:txBody>
          <a:bodyPr/>
          <a:lstStyle/>
          <a:p>
            <a:r>
              <a:rPr lang="en-IN" dirty="0">
                <a:solidFill>
                  <a:srgbClr val="FF0000"/>
                </a:solidFill>
              </a:rPr>
              <a:t>Tachycardia-Bradycardia Syndrome</a:t>
            </a:r>
          </a:p>
        </p:txBody>
      </p:sp>
      <p:sp>
        <p:nvSpPr>
          <p:cNvPr id="3" name="Content Placeholder 2">
            <a:extLst>
              <a:ext uri="{FF2B5EF4-FFF2-40B4-BE49-F238E27FC236}">
                <a16:creationId xmlns:a16="http://schemas.microsoft.com/office/drawing/2014/main" id="{C4DBE8AA-8A9E-4367-8D62-D7A08E4C7598}"/>
              </a:ext>
            </a:extLst>
          </p:cNvPr>
          <p:cNvSpPr>
            <a:spLocks noGrp="1"/>
          </p:cNvSpPr>
          <p:nvPr>
            <p:ph idx="1"/>
          </p:nvPr>
        </p:nvSpPr>
        <p:spPr/>
        <p:txBody>
          <a:bodyPr/>
          <a:lstStyle/>
          <a:p>
            <a:r>
              <a:rPr lang="en-US" dirty="0"/>
              <a:t>presence of intermittent sinus or junctional bradycardia alternating with atrial tachyarrhythmias.</a:t>
            </a:r>
          </a:p>
          <a:p>
            <a:r>
              <a:rPr lang="en-US" dirty="0"/>
              <a:t>The atrial tachyarrhythmia is most commonly paroxysmal AF, but AT, AFL, and occasionally atrioventricular nodal reentry tachycardia or AVRT .</a:t>
            </a:r>
          </a:p>
          <a:p>
            <a:r>
              <a:rPr lang="en-US" dirty="0"/>
              <a:t>These patients often experience prolonged sinus arrest and asystole on termination of the atrial tachyarrhythmia, resulting from overdrive suppression of the sinus node and secondary pacemakers by the tachycardia. Long sinus pauses that occur following electrical cardioversion of AF constitute another manifestation of SND</a:t>
            </a:r>
            <a:endParaRPr lang="en-IN" dirty="0"/>
          </a:p>
        </p:txBody>
      </p:sp>
    </p:spTree>
    <p:extLst>
      <p:ext uri="{BB962C8B-B14F-4D97-AF65-F5344CB8AC3E}">
        <p14:creationId xmlns:p14="http://schemas.microsoft.com/office/powerpoint/2010/main" val="3863212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D6D97B-7704-409B-8D4E-6A6B0E8B67F1}"/>
              </a:ext>
            </a:extLst>
          </p:cNvPr>
          <p:cNvSpPr>
            <a:spLocks noGrp="1"/>
          </p:cNvSpPr>
          <p:nvPr>
            <p:ph type="title"/>
          </p:nvPr>
        </p:nvSpPr>
        <p:spPr/>
        <p:txBody>
          <a:bodyPr/>
          <a:lstStyle/>
          <a:p>
            <a:endParaRPr lang="en-IN"/>
          </a:p>
        </p:txBody>
      </p:sp>
      <p:pic>
        <p:nvPicPr>
          <p:cNvPr id="5" name="Content Placeholder 4">
            <a:extLst>
              <a:ext uri="{FF2B5EF4-FFF2-40B4-BE49-F238E27FC236}">
                <a16:creationId xmlns:a16="http://schemas.microsoft.com/office/drawing/2014/main" id="{E155B728-B4DB-4BBA-9C63-314134CF044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92444" y="2239617"/>
            <a:ext cx="7326947" cy="3519242"/>
          </a:xfrm>
        </p:spPr>
      </p:pic>
    </p:spTree>
    <p:extLst>
      <p:ext uri="{BB962C8B-B14F-4D97-AF65-F5344CB8AC3E}">
        <p14:creationId xmlns:p14="http://schemas.microsoft.com/office/powerpoint/2010/main" val="4615568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D4AAB8-A8DC-493D-AC11-9AFB57214C48}"/>
              </a:ext>
            </a:extLst>
          </p:cNvPr>
          <p:cNvSpPr>
            <a:spLocks noGrp="1"/>
          </p:cNvSpPr>
          <p:nvPr>
            <p:ph type="title"/>
          </p:nvPr>
        </p:nvSpPr>
        <p:spPr/>
        <p:txBody>
          <a:bodyPr/>
          <a:lstStyle/>
          <a:p>
            <a:r>
              <a:rPr lang="en-IN" dirty="0">
                <a:solidFill>
                  <a:srgbClr val="FF0000"/>
                </a:solidFill>
              </a:rPr>
              <a:t>Anatomy OF SAN</a:t>
            </a:r>
          </a:p>
        </p:txBody>
      </p:sp>
      <p:sp>
        <p:nvSpPr>
          <p:cNvPr id="3" name="Content Placeholder 2">
            <a:extLst>
              <a:ext uri="{FF2B5EF4-FFF2-40B4-BE49-F238E27FC236}">
                <a16:creationId xmlns:a16="http://schemas.microsoft.com/office/drawing/2014/main" id="{9870B397-7C91-49C7-8034-D6F0E5F9161E}"/>
              </a:ext>
            </a:extLst>
          </p:cNvPr>
          <p:cNvSpPr>
            <a:spLocks noGrp="1"/>
          </p:cNvSpPr>
          <p:nvPr>
            <p:ph idx="1"/>
          </p:nvPr>
        </p:nvSpPr>
        <p:spPr/>
        <p:txBody>
          <a:bodyPr>
            <a:normAutofit/>
          </a:bodyPr>
          <a:lstStyle/>
          <a:p>
            <a:r>
              <a:rPr lang="en-US" dirty="0"/>
              <a:t>crescent-shaped, subepicardial specialized muscular structure located </a:t>
            </a:r>
            <a:r>
              <a:rPr lang="en-US" dirty="0" err="1"/>
              <a:t>posterolaterally</a:t>
            </a:r>
            <a:r>
              <a:rPr lang="en-US" dirty="0"/>
              <a:t> in the right atrium (RA) free wall.</a:t>
            </a:r>
          </a:p>
          <a:p>
            <a:pPr marL="0" indent="0">
              <a:buNone/>
            </a:pPr>
            <a:r>
              <a:rPr lang="en-US" dirty="0"/>
              <a:t>.</a:t>
            </a:r>
          </a:p>
          <a:p>
            <a:r>
              <a:rPr lang="en-US" dirty="0"/>
              <a:t>the head and proximal body portion of the node usually is located </a:t>
            </a:r>
            <a:r>
              <a:rPr lang="en-US" u="sng" dirty="0" err="1">
                <a:solidFill>
                  <a:srgbClr val="FF0000"/>
                </a:solidFill>
              </a:rPr>
              <a:t>subepicardially</a:t>
            </a:r>
            <a:r>
              <a:rPr lang="en-US" dirty="0"/>
              <a:t> at the junction of the </a:t>
            </a:r>
            <a:r>
              <a:rPr lang="en-US" u="sng" dirty="0">
                <a:solidFill>
                  <a:srgbClr val="FF0000"/>
                </a:solidFill>
              </a:rPr>
              <a:t>superior vena cava (SVC) and the RA appendage,</a:t>
            </a:r>
            <a:r>
              <a:rPr lang="en-US" dirty="0"/>
              <a:t> the remaining nodal body and tail portions penetrate inferiorly and obliquely into the musculature of crista terminalis to end </a:t>
            </a:r>
            <a:r>
              <a:rPr lang="en-US" dirty="0" err="1"/>
              <a:t>subendocardially</a:t>
            </a:r>
            <a:r>
              <a:rPr lang="en-US" dirty="0"/>
              <a:t> almost to the inferior vena cava (IVC).</a:t>
            </a:r>
          </a:p>
          <a:p>
            <a:r>
              <a:rPr lang="en-US" dirty="0"/>
              <a:t>8 to 22 mm long and 2 to 3 mm wide and thick</a:t>
            </a:r>
            <a:endParaRPr lang="en-IN" dirty="0"/>
          </a:p>
          <a:p>
            <a:endParaRPr lang="en-IN" dirty="0"/>
          </a:p>
        </p:txBody>
      </p:sp>
    </p:spTree>
    <p:extLst>
      <p:ext uri="{BB962C8B-B14F-4D97-AF65-F5344CB8AC3E}">
        <p14:creationId xmlns:p14="http://schemas.microsoft.com/office/powerpoint/2010/main" val="41321328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F5B9AE-6CFA-4F4C-8492-636FDA5D203B}"/>
              </a:ext>
            </a:extLst>
          </p:cNvPr>
          <p:cNvSpPr>
            <a:spLocks noGrp="1"/>
          </p:cNvSpPr>
          <p:nvPr>
            <p:ph type="title"/>
          </p:nvPr>
        </p:nvSpPr>
        <p:spPr/>
        <p:txBody>
          <a:bodyPr/>
          <a:lstStyle/>
          <a:p>
            <a:r>
              <a:rPr lang="en-IN" dirty="0">
                <a:solidFill>
                  <a:srgbClr val="FF0000"/>
                </a:solidFill>
              </a:rPr>
              <a:t>Carotid Sinus Hypersensitivity</a:t>
            </a:r>
          </a:p>
        </p:txBody>
      </p:sp>
      <p:sp>
        <p:nvSpPr>
          <p:cNvPr id="3" name="Content Placeholder 2">
            <a:extLst>
              <a:ext uri="{FF2B5EF4-FFF2-40B4-BE49-F238E27FC236}">
                <a16:creationId xmlns:a16="http://schemas.microsoft.com/office/drawing/2014/main" id="{709D5E36-876D-46B8-8D51-5A754B597BB0}"/>
              </a:ext>
            </a:extLst>
          </p:cNvPr>
          <p:cNvSpPr>
            <a:spLocks noGrp="1"/>
          </p:cNvSpPr>
          <p:nvPr>
            <p:ph idx="1"/>
          </p:nvPr>
        </p:nvSpPr>
        <p:spPr/>
        <p:txBody>
          <a:bodyPr/>
          <a:lstStyle/>
          <a:p>
            <a:r>
              <a:rPr lang="en-US" dirty="0"/>
              <a:t>An abnormal response to carotid sinus massage (pause longer than 3 seconds) can indicate SND, but this response can also occur in asymptomatic older individuals</a:t>
            </a:r>
            <a:endParaRPr lang="en-IN" dirty="0"/>
          </a:p>
        </p:txBody>
      </p:sp>
    </p:spTree>
    <p:extLst>
      <p:ext uri="{BB962C8B-B14F-4D97-AF65-F5344CB8AC3E}">
        <p14:creationId xmlns:p14="http://schemas.microsoft.com/office/powerpoint/2010/main" val="25288049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6C2047-26EB-4927-885B-A5D27E98C3D9}"/>
              </a:ext>
            </a:extLst>
          </p:cNvPr>
          <p:cNvSpPr>
            <a:spLocks noGrp="1"/>
          </p:cNvSpPr>
          <p:nvPr>
            <p:ph type="title"/>
          </p:nvPr>
        </p:nvSpPr>
        <p:spPr/>
        <p:txBody>
          <a:bodyPr/>
          <a:lstStyle/>
          <a:p>
            <a:r>
              <a:rPr lang="en-IN" dirty="0">
                <a:solidFill>
                  <a:srgbClr val="FF0000"/>
                </a:solidFill>
              </a:rPr>
              <a:t>Atrial Standstill</a:t>
            </a:r>
          </a:p>
        </p:txBody>
      </p:sp>
      <p:sp>
        <p:nvSpPr>
          <p:cNvPr id="3" name="Content Placeholder 2">
            <a:extLst>
              <a:ext uri="{FF2B5EF4-FFF2-40B4-BE49-F238E27FC236}">
                <a16:creationId xmlns:a16="http://schemas.microsoft.com/office/drawing/2014/main" id="{F3A3F62E-6CD5-4965-AF9A-035F74BE95FC}"/>
              </a:ext>
            </a:extLst>
          </p:cNvPr>
          <p:cNvSpPr>
            <a:spLocks noGrp="1"/>
          </p:cNvSpPr>
          <p:nvPr>
            <p:ph idx="1"/>
          </p:nvPr>
        </p:nvSpPr>
        <p:spPr/>
        <p:txBody>
          <a:bodyPr/>
          <a:lstStyle/>
          <a:p>
            <a:r>
              <a:rPr lang="en-US" dirty="0"/>
              <a:t>Atrial standstill is a rare clinical syndrome in which there is no spontaneous atrial activity and the atria cannot be electrically stimulated. </a:t>
            </a:r>
          </a:p>
          <a:p>
            <a:r>
              <a:rPr lang="en-US" dirty="0"/>
              <a:t>The surface ECG usually reveals junctional bradycardia without atrial</a:t>
            </a:r>
          </a:p>
          <a:p>
            <a:pPr marL="0" indent="0">
              <a:buNone/>
            </a:pPr>
            <a:r>
              <a:rPr lang="en-US" dirty="0"/>
              <a:t>activity </a:t>
            </a:r>
          </a:p>
          <a:p>
            <a:r>
              <a:rPr lang="en-US" dirty="0"/>
              <a:t>. The atria are generally </a:t>
            </a:r>
            <a:r>
              <a:rPr lang="en-US" u="sng" dirty="0">
                <a:solidFill>
                  <a:srgbClr val="FF0000"/>
                </a:solidFill>
              </a:rPr>
              <a:t>fibrotic and without any functional myocardium.</a:t>
            </a:r>
          </a:p>
          <a:p>
            <a:r>
              <a:rPr lang="en-US" dirty="0"/>
              <a:t> Lack of mechanical atrial contraction poses a </a:t>
            </a:r>
            <a:r>
              <a:rPr lang="en-US" u="sng" dirty="0">
                <a:solidFill>
                  <a:srgbClr val="FF0000"/>
                </a:solidFill>
              </a:rPr>
              <a:t>high risk for thromboembolism in these patients </a:t>
            </a:r>
            <a:endParaRPr lang="en-IN" u="sng" dirty="0">
              <a:solidFill>
                <a:srgbClr val="FF0000"/>
              </a:solidFill>
            </a:endParaRPr>
          </a:p>
        </p:txBody>
      </p:sp>
    </p:spTree>
    <p:extLst>
      <p:ext uri="{BB962C8B-B14F-4D97-AF65-F5344CB8AC3E}">
        <p14:creationId xmlns:p14="http://schemas.microsoft.com/office/powerpoint/2010/main" val="37688101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7567C-95B0-4F8B-8003-B2C661B69165}"/>
              </a:ext>
            </a:extLst>
          </p:cNvPr>
          <p:cNvSpPr>
            <a:spLocks noGrp="1"/>
          </p:cNvSpPr>
          <p:nvPr>
            <p:ph type="title"/>
          </p:nvPr>
        </p:nvSpPr>
        <p:spPr/>
        <p:txBody>
          <a:bodyPr/>
          <a:lstStyle/>
          <a:p>
            <a:endParaRPr lang="en-IN"/>
          </a:p>
        </p:txBody>
      </p:sp>
      <p:pic>
        <p:nvPicPr>
          <p:cNvPr id="5" name="Content Placeholder 4">
            <a:extLst>
              <a:ext uri="{FF2B5EF4-FFF2-40B4-BE49-F238E27FC236}">
                <a16:creationId xmlns:a16="http://schemas.microsoft.com/office/drawing/2014/main" id="{7D794C8C-5818-4670-A767-3DB580E8D2F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51383" y="1227198"/>
            <a:ext cx="8592015" cy="5265677"/>
          </a:xfrm>
        </p:spPr>
      </p:pic>
    </p:spTree>
    <p:extLst>
      <p:ext uri="{BB962C8B-B14F-4D97-AF65-F5344CB8AC3E}">
        <p14:creationId xmlns:p14="http://schemas.microsoft.com/office/powerpoint/2010/main" val="23083998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FACA78-8376-4490-9BF5-33399146CCCA}"/>
              </a:ext>
            </a:extLst>
          </p:cNvPr>
          <p:cNvSpPr>
            <a:spLocks noGrp="1"/>
          </p:cNvSpPr>
          <p:nvPr>
            <p:ph type="title"/>
          </p:nvPr>
        </p:nvSpPr>
        <p:spPr/>
        <p:txBody>
          <a:bodyPr/>
          <a:lstStyle/>
          <a:p>
            <a:r>
              <a:rPr lang="en-IN" dirty="0" err="1">
                <a:solidFill>
                  <a:srgbClr val="FF0000"/>
                </a:solidFill>
              </a:rPr>
              <a:t>Ventriculophasic</a:t>
            </a:r>
            <a:r>
              <a:rPr lang="en-IN" dirty="0">
                <a:solidFill>
                  <a:srgbClr val="FF0000"/>
                </a:solidFill>
              </a:rPr>
              <a:t> Arrythmia</a:t>
            </a:r>
          </a:p>
        </p:txBody>
      </p:sp>
      <p:sp>
        <p:nvSpPr>
          <p:cNvPr id="3" name="Content Placeholder 2">
            <a:extLst>
              <a:ext uri="{FF2B5EF4-FFF2-40B4-BE49-F238E27FC236}">
                <a16:creationId xmlns:a16="http://schemas.microsoft.com/office/drawing/2014/main" id="{81AF6DF7-352F-4209-83E1-AB9FC92934DE}"/>
              </a:ext>
            </a:extLst>
          </p:cNvPr>
          <p:cNvSpPr>
            <a:spLocks noGrp="1"/>
          </p:cNvSpPr>
          <p:nvPr>
            <p:ph idx="1"/>
          </p:nvPr>
        </p:nvSpPr>
        <p:spPr/>
        <p:txBody>
          <a:bodyPr>
            <a:normAutofit/>
          </a:bodyPr>
          <a:lstStyle/>
          <a:p>
            <a:r>
              <a:rPr lang="en-US" dirty="0" err="1"/>
              <a:t>Ventriculophasic</a:t>
            </a:r>
            <a:r>
              <a:rPr lang="en-US" dirty="0"/>
              <a:t> sinus arrhythmia is an unusual rhythm that occurs when sinus rhythm and high-grade or complete AV block coexist;</a:t>
            </a:r>
          </a:p>
          <a:p>
            <a:r>
              <a:rPr lang="en-US" dirty="0"/>
              <a:t> it is characterized by shorter P-P intervals when they enclose QRS complexes and longer P-P intervals when no QRS complexes are enclosed</a:t>
            </a:r>
          </a:p>
          <a:p>
            <a:r>
              <a:rPr lang="en-US" dirty="0"/>
              <a:t> The mechanism is uncertain but may be related to the effects of the mechanical ventricular systole itself: ventricular contraction increases the blood supply to the sinus node, thereby transiently increasing its firing rate.</a:t>
            </a:r>
          </a:p>
          <a:p>
            <a:r>
              <a:rPr lang="en-US" dirty="0"/>
              <a:t> </a:t>
            </a:r>
            <a:r>
              <a:rPr lang="en-US" dirty="0" err="1"/>
              <a:t>Ventriculophasic</a:t>
            </a:r>
            <a:r>
              <a:rPr lang="en-US" dirty="0"/>
              <a:t> sinus arrhythmia is not a pathological arrhythmia .</a:t>
            </a:r>
            <a:endParaRPr lang="en-IN" dirty="0"/>
          </a:p>
        </p:txBody>
      </p:sp>
    </p:spTree>
    <p:extLst>
      <p:ext uri="{BB962C8B-B14F-4D97-AF65-F5344CB8AC3E}">
        <p14:creationId xmlns:p14="http://schemas.microsoft.com/office/powerpoint/2010/main" val="2331711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9722F-51D7-4CA1-A6F5-73A30EA9DCC8}"/>
              </a:ext>
            </a:extLst>
          </p:cNvPr>
          <p:cNvSpPr>
            <a:spLocks noGrp="1"/>
          </p:cNvSpPr>
          <p:nvPr>
            <p:ph type="title"/>
          </p:nvPr>
        </p:nvSpPr>
        <p:spPr/>
        <p:txBody>
          <a:bodyPr/>
          <a:lstStyle/>
          <a:p>
            <a:endParaRPr lang="en-IN"/>
          </a:p>
        </p:txBody>
      </p:sp>
      <p:pic>
        <p:nvPicPr>
          <p:cNvPr id="5" name="Content Placeholder 4">
            <a:extLst>
              <a:ext uri="{FF2B5EF4-FFF2-40B4-BE49-F238E27FC236}">
                <a16:creationId xmlns:a16="http://schemas.microsoft.com/office/drawing/2014/main" id="{A8891AE2-ABF4-44E4-A6ED-3F444765080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08223" y="1571418"/>
            <a:ext cx="8223887" cy="3920555"/>
          </a:xfrm>
        </p:spPr>
      </p:pic>
    </p:spTree>
    <p:extLst>
      <p:ext uri="{BB962C8B-B14F-4D97-AF65-F5344CB8AC3E}">
        <p14:creationId xmlns:p14="http://schemas.microsoft.com/office/powerpoint/2010/main" val="27797874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FB2AB-D22C-42C4-A838-8BA8195EE783}"/>
              </a:ext>
            </a:extLst>
          </p:cNvPr>
          <p:cNvSpPr>
            <a:spLocks noGrp="1"/>
          </p:cNvSpPr>
          <p:nvPr>
            <p:ph type="title"/>
          </p:nvPr>
        </p:nvSpPr>
        <p:spPr/>
        <p:txBody>
          <a:bodyPr/>
          <a:lstStyle/>
          <a:p>
            <a:r>
              <a:rPr lang="en-IN" dirty="0">
                <a:solidFill>
                  <a:srgbClr val="FF0000"/>
                </a:solidFill>
              </a:rPr>
              <a:t>Wandering Atrial Pacemaker</a:t>
            </a:r>
          </a:p>
        </p:txBody>
      </p:sp>
      <p:sp>
        <p:nvSpPr>
          <p:cNvPr id="3" name="Content Placeholder 2">
            <a:extLst>
              <a:ext uri="{FF2B5EF4-FFF2-40B4-BE49-F238E27FC236}">
                <a16:creationId xmlns:a16="http://schemas.microsoft.com/office/drawing/2014/main" id="{7B23BD61-EC1E-4E5F-A87A-48D506528C64}"/>
              </a:ext>
            </a:extLst>
          </p:cNvPr>
          <p:cNvSpPr>
            <a:spLocks noGrp="1"/>
          </p:cNvSpPr>
          <p:nvPr>
            <p:ph idx="1"/>
          </p:nvPr>
        </p:nvSpPr>
        <p:spPr/>
        <p:txBody>
          <a:bodyPr/>
          <a:lstStyle/>
          <a:p>
            <a:r>
              <a:rPr lang="en-US" dirty="0"/>
              <a:t>Wandering atrial pacemaker is characterized by multiple P waves of varying morphology with a relatively normal or slow rate, </a:t>
            </a:r>
          </a:p>
          <a:p>
            <a:r>
              <a:rPr lang="en-US" dirty="0"/>
              <a:t>Caused by shifting of the dominant pacemaker focus between the sinus node and latent pacemakers in other atrial and AV junctional sites.</a:t>
            </a:r>
          </a:p>
          <a:p>
            <a:r>
              <a:rPr lang="en-US" dirty="0"/>
              <a:t>The shift in pacemaker focus occurs gradually, over the course of several beats, so that only one pacemaker at a time controls the rhythm. </a:t>
            </a:r>
            <a:endParaRPr lang="en-IN" dirty="0"/>
          </a:p>
        </p:txBody>
      </p:sp>
    </p:spTree>
    <p:extLst>
      <p:ext uri="{BB962C8B-B14F-4D97-AF65-F5344CB8AC3E}">
        <p14:creationId xmlns:p14="http://schemas.microsoft.com/office/powerpoint/2010/main" val="22864789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2B260-2E9E-4053-B2FE-2DC075308FDE}"/>
              </a:ext>
            </a:extLst>
          </p:cNvPr>
          <p:cNvSpPr>
            <a:spLocks noGrp="1"/>
          </p:cNvSpPr>
          <p:nvPr>
            <p:ph type="title"/>
          </p:nvPr>
        </p:nvSpPr>
        <p:spPr/>
        <p:txBody>
          <a:bodyPr/>
          <a:lstStyle/>
          <a:p>
            <a:r>
              <a:rPr lang="en-IN" dirty="0">
                <a:solidFill>
                  <a:srgbClr val="FF0000"/>
                </a:solidFill>
              </a:rPr>
              <a:t>Wandering Atrial Pacemaker</a:t>
            </a:r>
            <a:endParaRPr lang="en-IN" dirty="0"/>
          </a:p>
        </p:txBody>
      </p:sp>
      <p:sp>
        <p:nvSpPr>
          <p:cNvPr id="3" name="Content Placeholder 2">
            <a:extLst>
              <a:ext uri="{FF2B5EF4-FFF2-40B4-BE49-F238E27FC236}">
                <a16:creationId xmlns:a16="http://schemas.microsoft.com/office/drawing/2014/main" id="{1C45BD45-ABB6-4639-9C41-1BC6CCC94DD0}"/>
              </a:ext>
            </a:extLst>
          </p:cNvPr>
          <p:cNvSpPr>
            <a:spLocks noGrp="1"/>
          </p:cNvSpPr>
          <p:nvPr>
            <p:ph idx="1"/>
          </p:nvPr>
        </p:nvSpPr>
        <p:spPr/>
        <p:txBody>
          <a:bodyPr/>
          <a:lstStyle/>
          <a:p>
            <a:r>
              <a:rPr lang="en-US" dirty="0"/>
              <a:t> wandering atrial pacemaker has to have at least </a:t>
            </a:r>
            <a:r>
              <a:rPr lang="en-US" u="sng" dirty="0">
                <a:solidFill>
                  <a:srgbClr val="FF0000"/>
                </a:solidFill>
              </a:rPr>
              <a:t>three distinctly different P wave morphologies and a ventricular rate of less than 100 beats/min</a:t>
            </a:r>
            <a:r>
              <a:rPr lang="en-US" dirty="0"/>
              <a:t>.</a:t>
            </a:r>
          </a:p>
          <a:p>
            <a:r>
              <a:rPr lang="en-US" dirty="0"/>
              <a:t> Wandering pacemaker is a normal phenomenon, usually caused by vary vagal tone</a:t>
            </a:r>
          </a:p>
          <a:p>
            <a:r>
              <a:rPr lang="en-US" dirty="0"/>
              <a:t> observed in young healthy subjects and athletes, especially during sleep or with enhanced vagal tone, but also in patients with SND. Wandering pacemaker is rarely symptomatic</a:t>
            </a:r>
            <a:endParaRPr lang="en-IN" dirty="0"/>
          </a:p>
        </p:txBody>
      </p:sp>
    </p:spTree>
    <p:extLst>
      <p:ext uri="{BB962C8B-B14F-4D97-AF65-F5344CB8AC3E}">
        <p14:creationId xmlns:p14="http://schemas.microsoft.com/office/powerpoint/2010/main" val="118731678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03353-E508-45E4-8E03-84420F658814}"/>
              </a:ext>
            </a:extLst>
          </p:cNvPr>
          <p:cNvSpPr>
            <a:spLocks noGrp="1"/>
          </p:cNvSpPr>
          <p:nvPr>
            <p:ph type="title"/>
          </p:nvPr>
        </p:nvSpPr>
        <p:spPr/>
        <p:txBody>
          <a:bodyPr/>
          <a:lstStyle/>
          <a:p>
            <a:endParaRPr lang="en-IN"/>
          </a:p>
        </p:txBody>
      </p:sp>
      <p:pic>
        <p:nvPicPr>
          <p:cNvPr id="5" name="Content Placeholder 4">
            <a:extLst>
              <a:ext uri="{FF2B5EF4-FFF2-40B4-BE49-F238E27FC236}">
                <a16:creationId xmlns:a16="http://schemas.microsoft.com/office/drawing/2014/main" id="{2F0F161B-707F-4763-A370-883B5C11A55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89667" y="1690689"/>
            <a:ext cx="8145312" cy="3915792"/>
          </a:xfrm>
        </p:spPr>
      </p:pic>
    </p:spTree>
    <p:extLst>
      <p:ext uri="{BB962C8B-B14F-4D97-AF65-F5344CB8AC3E}">
        <p14:creationId xmlns:p14="http://schemas.microsoft.com/office/powerpoint/2010/main" val="25422447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543E8B-2119-49EE-A995-340E4EE452EF}"/>
              </a:ext>
            </a:extLst>
          </p:cNvPr>
          <p:cNvSpPr>
            <a:spLocks noGrp="1"/>
          </p:cNvSpPr>
          <p:nvPr>
            <p:ph type="title"/>
          </p:nvPr>
        </p:nvSpPr>
        <p:spPr/>
        <p:txBody>
          <a:bodyPr/>
          <a:lstStyle/>
          <a:p>
            <a:r>
              <a:rPr lang="en-US" dirty="0">
                <a:solidFill>
                  <a:srgbClr val="FF0000"/>
                </a:solidFill>
              </a:rPr>
              <a:t>Investigations</a:t>
            </a:r>
            <a:endParaRPr lang="en-IN" dirty="0">
              <a:solidFill>
                <a:srgbClr val="FF0000"/>
              </a:solidFill>
            </a:endParaRPr>
          </a:p>
        </p:txBody>
      </p:sp>
      <p:sp>
        <p:nvSpPr>
          <p:cNvPr id="3" name="Content Placeholder 2">
            <a:extLst>
              <a:ext uri="{FF2B5EF4-FFF2-40B4-BE49-F238E27FC236}">
                <a16:creationId xmlns:a16="http://schemas.microsoft.com/office/drawing/2014/main" id="{BE93CC8E-CB3D-46A2-ACC2-B26C817D865B}"/>
              </a:ext>
            </a:extLst>
          </p:cNvPr>
          <p:cNvSpPr>
            <a:spLocks noGrp="1"/>
          </p:cNvSpPr>
          <p:nvPr>
            <p:ph idx="1"/>
          </p:nvPr>
        </p:nvSpPr>
        <p:spPr/>
        <p:txBody>
          <a:bodyPr/>
          <a:lstStyle/>
          <a:p>
            <a:r>
              <a:rPr lang="en-US" dirty="0"/>
              <a:t>Routine Blood </a:t>
            </a:r>
            <a:r>
              <a:rPr lang="en-US" dirty="0" err="1"/>
              <a:t>Investigation,rft,electrolytes</a:t>
            </a:r>
            <a:endParaRPr lang="en-US" dirty="0"/>
          </a:p>
          <a:p>
            <a:r>
              <a:rPr lang="en-US" dirty="0"/>
              <a:t>TFT</a:t>
            </a:r>
          </a:p>
          <a:p>
            <a:r>
              <a:rPr lang="en-US" dirty="0"/>
              <a:t>Chest Xray</a:t>
            </a:r>
          </a:p>
          <a:p>
            <a:r>
              <a:rPr lang="en-US" dirty="0"/>
              <a:t>ECG</a:t>
            </a:r>
          </a:p>
          <a:p>
            <a:r>
              <a:rPr lang="en-US" dirty="0"/>
              <a:t>2D echo</a:t>
            </a:r>
          </a:p>
          <a:p>
            <a:r>
              <a:rPr lang="en-US" dirty="0"/>
              <a:t>Holter monitoring</a:t>
            </a:r>
          </a:p>
          <a:p>
            <a:r>
              <a:rPr lang="en-US" dirty="0"/>
              <a:t>Exercise Testing</a:t>
            </a:r>
          </a:p>
          <a:p>
            <a:pPr marL="0" indent="0">
              <a:buNone/>
            </a:pPr>
            <a:endParaRPr lang="en-IN" dirty="0"/>
          </a:p>
        </p:txBody>
      </p:sp>
    </p:spTree>
    <p:extLst>
      <p:ext uri="{BB962C8B-B14F-4D97-AF65-F5344CB8AC3E}">
        <p14:creationId xmlns:p14="http://schemas.microsoft.com/office/powerpoint/2010/main" val="387142490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8DAB5C-0D0C-4059-B2D8-5DCB20510924}"/>
              </a:ext>
            </a:extLst>
          </p:cNvPr>
          <p:cNvSpPr>
            <a:spLocks noGrp="1"/>
          </p:cNvSpPr>
          <p:nvPr>
            <p:ph type="title"/>
          </p:nvPr>
        </p:nvSpPr>
        <p:spPr/>
        <p:txBody>
          <a:bodyPr/>
          <a:lstStyle/>
          <a:p>
            <a:r>
              <a:rPr lang="en-US" dirty="0">
                <a:solidFill>
                  <a:srgbClr val="FF0000"/>
                </a:solidFill>
              </a:rPr>
              <a:t>Autonomic Blockade (Intrinsic Heart Rate)</a:t>
            </a:r>
            <a:endParaRPr lang="en-IN" dirty="0">
              <a:solidFill>
                <a:srgbClr val="FF0000"/>
              </a:solidFill>
            </a:endParaRPr>
          </a:p>
        </p:txBody>
      </p:sp>
      <p:sp>
        <p:nvSpPr>
          <p:cNvPr id="3" name="Content Placeholder 2">
            <a:extLst>
              <a:ext uri="{FF2B5EF4-FFF2-40B4-BE49-F238E27FC236}">
                <a16:creationId xmlns:a16="http://schemas.microsoft.com/office/drawing/2014/main" id="{5B37B48C-3D01-4EB6-9D37-B3E183D83F7B}"/>
              </a:ext>
            </a:extLst>
          </p:cNvPr>
          <p:cNvSpPr>
            <a:spLocks noGrp="1"/>
          </p:cNvSpPr>
          <p:nvPr>
            <p:ph idx="1"/>
          </p:nvPr>
        </p:nvSpPr>
        <p:spPr/>
        <p:txBody>
          <a:bodyPr>
            <a:normAutofit/>
          </a:bodyPr>
          <a:lstStyle/>
          <a:p>
            <a:r>
              <a:rPr lang="en-US" dirty="0"/>
              <a:t>is the most commonly used pharmacological intervention for evaluation of SND, and it is used to determine the intrinsic heart rate.</a:t>
            </a:r>
          </a:p>
          <a:p>
            <a:r>
              <a:rPr lang="en-US" dirty="0"/>
              <a:t>Autonomic blockade is accomplished by administering atropine</a:t>
            </a:r>
            <a:r>
              <a:rPr lang="en-US" i="1" dirty="0">
                <a:solidFill>
                  <a:srgbClr val="FF0000"/>
                </a:solidFill>
              </a:rPr>
              <a:t>, 0.04 mg/kg, and propranolol, 0.2 mg/kg (or atenolol, 0.22 mg/kg).</a:t>
            </a:r>
          </a:p>
          <a:p>
            <a:r>
              <a:rPr lang="en-US" dirty="0"/>
              <a:t> The resulting intrinsic heart rate represents sinus node rate without autonomic influences.</a:t>
            </a:r>
          </a:p>
          <a:p>
            <a:r>
              <a:rPr lang="en-US" dirty="0"/>
              <a:t> The normal intrinsic heart rate is age-dependent and can be calculated using the following equation: intrinsic heart rate (beats/min) = 118.1 − (0.57 × age). </a:t>
            </a:r>
            <a:endParaRPr lang="en-IN" dirty="0"/>
          </a:p>
        </p:txBody>
      </p:sp>
    </p:spTree>
    <p:extLst>
      <p:ext uri="{BB962C8B-B14F-4D97-AF65-F5344CB8AC3E}">
        <p14:creationId xmlns:p14="http://schemas.microsoft.com/office/powerpoint/2010/main" val="30042069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A82F5-2CEA-47A0-8ADE-81220F443611}"/>
              </a:ext>
            </a:extLst>
          </p:cNvPr>
          <p:cNvSpPr>
            <a:spLocks noGrp="1"/>
          </p:cNvSpPr>
          <p:nvPr>
            <p:ph type="title"/>
          </p:nvPr>
        </p:nvSpPr>
        <p:spPr/>
        <p:txBody>
          <a:bodyPr/>
          <a:lstStyle/>
          <a:p>
            <a:endParaRPr lang="en-IN"/>
          </a:p>
        </p:txBody>
      </p:sp>
      <p:pic>
        <p:nvPicPr>
          <p:cNvPr id="5" name="Content Placeholder 4">
            <a:extLst>
              <a:ext uri="{FF2B5EF4-FFF2-40B4-BE49-F238E27FC236}">
                <a16:creationId xmlns:a16="http://schemas.microsoft.com/office/drawing/2014/main" id="{1419BB5B-C8FD-44B9-847B-D1C2C639CA1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11826" y="1406314"/>
            <a:ext cx="3861739" cy="4773736"/>
          </a:xfrm>
        </p:spPr>
      </p:pic>
    </p:spTree>
    <p:extLst>
      <p:ext uri="{BB962C8B-B14F-4D97-AF65-F5344CB8AC3E}">
        <p14:creationId xmlns:p14="http://schemas.microsoft.com/office/powerpoint/2010/main" val="331380003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8951EB-E1C6-42CD-9F6A-5C3E5D081A66}"/>
              </a:ext>
            </a:extLst>
          </p:cNvPr>
          <p:cNvSpPr>
            <a:spLocks noGrp="1"/>
          </p:cNvSpPr>
          <p:nvPr>
            <p:ph type="title"/>
          </p:nvPr>
        </p:nvSpPr>
        <p:spPr/>
        <p:txBody>
          <a:bodyPr/>
          <a:lstStyle/>
          <a:p>
            <a:r>
              <a:rPr lang="en-US" dirty="0">
                <a:solidFill>
                  <a:srgbClr val="FF0000"/>
                </a:solidFill>
              </a:rPr>
              <a:t>Autonomic Blockade (Intrinsic Heart Rate)</a:t>
            </a:r>
            <a:endParaRPr lang="en-IN" dirty="0"/>
          </a:p>
        </p:txBody>
      </p:sp>
      <p:sp>
        <p:nvSpPr>
          <p:cNvPr id="3" name="Content Placeholder 2">
            <a:extLst>
              <a:ext uri="{FF2B5EF4-FFF2-40B4-BE49-F238E27FC236}">
                <a16:creationId xmlns:a16="http://schemas.microsoft.com/office/drawing/2014/main" id="{E41174E4-D8CE-44CC-B36C-219F289AE8AD}"/>
              </a:ext>
            </a:extLst>
          </p:cNvPr>
          <p:cNvSpPr>
            <a:spLocks noGrp="1"/>
          </p:cNvSpPr>
          <p:nvPr>
            <p:ph idx="1"/>
          </p:nvPr>
        </p:nvSpPr>
        <p:spPr/>
        <p:txBody>
          <a:bodyPr/>
          <a:lstStyle/>
          <a:p>
            <a:r>
              <a:rPr lang="en-US" dirty="0"/>
              <a:t>Normal values are ±14% for age younger than 45 years and ±18% for age older than 45 years, and approximately 5 beats/min less for women at all ages.</a:t>
            </a:r>
          </a:p>
          <a:p>
            <a:r>
              <a:rPr lang="en-US" dirty="0"/>
              <a:t> A low intrinsic heart rate is consistent with intrinsic SND. A normal intrinsic heart rate in a patient with known SND suggests extrinsic SND caused by abnormal autonomic regulation</a:t>
            </a:r>
            <a:endParaRPr lang="en-IN" dirty="0"/>
          </a:p>
        </p:txBody>
      </p:sp>
    </p:spTree>
    <p:extLst>
      <p:ext uri="{BB962C8B-B14F-4D97-AF65-F5344CB8AC3E}">
        <p14:creationId xmlns:p14="http://schemas.microsoft.com/office/powerpoint/2010/main" val="316508987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C273E6-B290-4556-9D0F-543FFFF3307B}"/>
              </a:ext>
            </a:extLst>
          </p:cNvPr>
          <p:cNvSpPr>
            <a:spLocks noGrp="1"/>
          </p:cNvSpPr>
          <p:nvPr>
            <p:ph type="title"/>
          </p:nvPr>
        </p:nvSpPr>
        <p:spPr/>
        <p:txBody>
          <a:bodyPr/>
          <a:lstStyle/>
          <a:p>
            <a:r>
              <a:rPr lang="en-IN" dirty="0">
                <a:solidFill>
                  <a:srgbClr val="FF0000"/>
                </a:solidFill>
              </a:rPr>
              <a:t>Atropine</a:t>
            </a:r>
          </a:p>
        </p:txBody>
      </p:sp>
      <p:sp>
        <p:nvSpPr>
          <p:cNvPr id="3" name="Content Placeholder 2">
            <a:extLst>
              <a:ext uri="{FF2B5EF4-FFF2-40B4-BE49-F238E27FC236}">
                <a16:creationId xmlns:a16="http://schemas.microsoft.com/office/drawing/2014/main" id="{E4F123B0-DF22-466C-8123-8AA104B26D1E}"/>
              </a:ext>
            </a:extLst>
          </p:cNvPr>
          <p:cNvSpPr>
            <a:spLocks noGrp="1"/>
          </p:cNvSpPr>
          <p:nvPr>
            <p:ph idx="1"/>
          </p:nvPr>
        </p:nvSpPr>
        <p:spPr/>
        <p:txBody>
          <a:bodyPr/>
          <a:lstStyle/>
          <a:p>
            <a:r>
              <a:rPr lang="en-US" dirty="0"/>
              <a:t>The normal sinus node responses to atropine are an acceleration of </a:t>
            </a:r>
            <a:r>
              <a:rPr lang="en-US" u="sng" dirty="0">
                <a:solidFill>
                  <a:srgbClr val="FF0000"/>
                </a:solidFill>
              </a:rPr>
              <a:t>heart rate to more than 90 beats/min and an increase over the baseline rate by 20% to 50%</a:t>
            </a:r>
          </a:p>
          <a:p>
            <a:r>
              <a:rPr lang="en-US" dirty="0"/>
              <a:t>. Atropine-induced sinus rate acceleration is usually blunted in patients with intrinsic SND.</a:t>
            </a:r>
          </a:p>
          <a:p>
            <a:r>
              <a:rPr lang="en-US" dirty="0"/>
              <a:t> Failure to increase the sinus rate to more than the predicted intrinsic heart rate following </a:t>
            </a:r>
            <a:r>
              <a:rPr lang="en-US" i="1" dirty="0">
                <a:solidFill>
                  <a:srgbClr val="FF0000"/>
                </a:solidFill>
              </a:rPr>
              <a:t>0.04 mg/ kg of atropine </a:t>
            </a:r>
            <a:r>
              <a:rPr lang="en-US" dirty="0"/>
              <a:t>is diagnostic of impaired sinus node automaticity</a:t>
            </a:r>
            <a:endParaRPr lang="en-IN" dirty="0"/>
          </a:p>
        </p:txBody>
      </p:sp>
    </p:spTree>
    <p:extLst>
      <p:ext uri="{BB962C8B-B14F-4D97-AF65-F5344CB8AC3E}">
        <p14:creationId xmlns:p14="http://schemas.microsoft.com/office/powerpoint/2010/main" val="196758134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09F802-C87A-4A32-94B7-D91F8990E479}"/>
              </a:ext>
            </a:extLst>
          </p:cNvPr>
          <p:cNvSpPr>
            <a:spLocks noGrp="1"/>
          </p:cNvSpPr>
          <p:nvPr>
            <p:ph type="title"/>
          </p:nvPr>
        </p:nvSpPr>
        <p:spPr/>
        <p:txBody>
          <a:bodyPr/>
          <a:lstStyle/>
          <a:p>
            <a:r>
              <a:rPr lang="en-US" dirty="0">
                <a:solidFill>
                  <a:srgbClr val="FF0000"/>
                </a:solidFill>
              </a:rPr>
              <a:t>Holter Study</a:t>
            </a:r>
            <a:endParaRPr lang="en-IN" dirty="0">
              <a:solidFill>
                <a:srgbClr val="FF0000"/>
              </a:solidFill>
            </a:endParaRPr>
          </a:p>
        </p:txBody>
      </p:sp>
      <p:pic>
        <p:nvPicPr>
          <p:cNvPr id="5" name="Content Placeholder 4">
            <a:extLst>
              <a:ext uri="{FF2B5EF4-FFF2-40B4-BE49-F238E27FC236}">
                <a16:creationId xmlns:a16="http://schemas.microsoft.com/office/drawing/2014/main" id="{802BF5BB-86A0-4F8E-AADC-2375BEDD9DA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19061" y="1391195"/>
            <a:ext cx="6625845" cy="5466805"/>
          </a:xfrm>
        </p:spPr>
      </p:pic>
    </p:spTree>
    <p:extLst>
      <p:ext uri="{BB962C8B-B14F-4D97-AF65-F5344CB8AC3E}">
        <p14:creationId xmlns:p14="http://schemas.microsoft.com/office/powerpoint/2010/main" val="185003269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C45A44-0222-4E54-A8A6-4F7CEEC320FD}"/>
              </a:ext>
            </a:extLst>
          </p:cNvPr>
          <p:cNvSpPr>
            <a:spLocks noGrp="1"/>
          </p:cNvSpPr>
          <p:nvPr>
            <p:ph type="title"/>
          </p:nvPr>
        </p:nvSpPr>
        <p:spPr/>
        <p:txBody>
          <a:bodyPr/>
          <a:lstStyle/>
          <a:p>
            <a:r>
              <a:rPr lang="en-IN" dirty="0">
                <a:solidFill>
                  <a:srgbClr val="FF0000"/>
                </a:solidFill>
              </a:rPr>
              <a:t>Electrophysiological Testing</a:t>
            </a:r>
          </a:p>
        </p:txBody>
      </p:sp>
      <p:sp>
        <p:nvSpPr>
          <p:cNvPr id="3" name="Content Placeholder 2">
            <a:extLst>
              <a:ext uri="{FF2B5EF4-FFF2-40B4-BE49-F238E27FC236}">
                <a16:creationId xmlns:a16="http://schemas.microsoft.com/office/drawing/2014/main" id="{33F24C1F-5F47-4A39-9E6F-1511827F6243}"/>
              </a:ext>
            </a:extLst>
          </p:cNvPr>
          <p:cNvSpPr>
            <a:spLocks noGrp="1"/>
          </p:cNvSpPr>
          <p:nvPr>
            <p:ph idx="1"/>
          </p:nvPr>
        </p:nvSpPr>
        <p:spPr/>
        <p:txBody>
          <a:bodyPr/>
          <a:lstStyle/>
          <a:p>
            <a:r>
              <a:rPr lang="en-US" dirty="0"/>
              <a:t>symptomatic patients in whom SND is suspected but cannot be documented in association with symptoms. </a:t>
            </a:r>
          </a:p>
          <a:p>
            <a:r>
              <a:rPr lang="en-US" dirty="0"/>
              <a:t>In addition to assessing the function of the sinus node, EP testing can be useful in evaluating other potential causes for symptoms of syncope and palpitations (e.g., AV block, supraventricular tachycardia, and ventricular tachycardia).</a:t>
            </a:r>
            <a:endParaRPr lang="en-IN" dirty="0"/>
          </a:p>
        </p:txBody>
      </p:sp>
    </p:spTree>
    <p:extLst>
      <p:ext uri="{BB962C8B-B14F-4D97-AF65-F5344CB8AC3E}">
        <p14:creationId xmlns:p14="http://schemas.microsoft.com/office/powerpoint/2010/main" val="344936914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7A2B09-A6FA-43EE-A1B7-96943B76CA6F}"/>
              </a:ext>
            </a:extLst>
          </p:cNvPr>
          <p:cNvSpPr>
            <a:spLocks noGrp="1"/>
          </p:cNvSpPr>
          <p:nvPr>
            <p:ph type="title"/>
          </p:nvPr>
        </p:nvSpPr>
        <p:spPr/>
        <p:txBody>
          <a:bodyPr/>
          <a:lstStyle/>
          <a:p>
            <a:r>
              <a:rPr lang="en-IN" dirty="0">
                <a:solidFill>
                  <a:srgbClr val="FF0000"/>
                </a:solidFill>
              </a:rPr>
              <a:t>Principles of Management-Acute Management</a:t>
            </a:r>
          </a:p>
        </p:txBody>
      </p:sp>
      <p:sp>
        <p:nvSpPr>
          <p:cNvPr id="3" name="Content Placeholder 2">
            <a:extLst>
              <a:ext uri="{FF2B5EF4-FFF2-40B4-BE49-F238E27FC236}">
                <a16:creationId xmlns:a16="http://schemas.microsoft.com/office/drawing/2014/main" id="{6C71A2DD-7CE8-4A55-87AA-FE4672E20E93}"/>
              </a:ext>
            </a:extLst>
          </p:cNvPr>
          <p:cNvSpPr>
            <a:spLocks noGrp="1"/>
          </p:cNvSpPr>
          <p:nvPr>
            <p:ph idx="1"/>
          </p:nvPr>
        </p:nvSpPr>
        <p:spPr/>
        <p:txBody>
          <a:bodyPr>
            <a:normAutofit fontScale="92500" lnSpcReduction="20000"/>
          </a:bodyPr>
          <a:lstStyle/>
          <a:p>
            <a:r>
              <a:rPr lang="en-US" dirty="0"/>
              <a:t>Withdrawal of any offending drugs, </a:t>
            </a:r>
          </a:p>
          <a:p>
            <a:r>
              <a:rPr lang="en-US" dirty="0"/>
              <a:t>correction of any electrolyte abnormalities</a:t>
            </a:r>
          </a:p>
          <a:p>
            <a:r>
              <a:rPr lang="en-US" dirty="0"/>
              <a:t>treatment of any extrinsic causes for SND (e.g., obstructive sleep apnea, hypothyroidism, hypoxemia) should be considered prior to permanent pacing therapy.</a:t>
            </a:r>
          </a:p>
          <a:p>
            <a:r>
              <a:rPr lang="en-US" dirty="0"/>
              <a:t>. </a:t>
            </a:r>
            <a:r>
              <a:rPr lang="en-US" dirty="0" err="1"/>
              <a:t>Hypervagotonia</a:t>
            </a:r>
            <a:r>
              <a:rPr lang="en-US" dirty="0"/>
              <a:t> as a cause of SND is often suspected by its transient nature and by the symptoms associated with specific clinical circumstances associated with surges in vagal tone, such as vomiting, coughing, gagging, endotracheal intubation, nasogastric tube placement, airway suctioning, and neurocardiogenic syncope.</a:t>
            </a:r>
          </a:p>
          <a:p>
            <a:r>
              <a:rPr lang="en-US" dirty="0"/>
              <a:t> Vagally induced SND may respond to </a:t>
            </a:r>
            <a:r>
              <a:rPr lang="en-US" u="sng" dirty="0">
                <a:solidFill>
                  <a:srgbClr val="FF0000"/>
                </a:solidFill>
              </a:rPr>
              <a:t>atropine</a:t>
            </a:r>
            <a:r>
              <a:rPr lang="en-US" dirty="0"/>
              <a:t>, but it needs to be treated only if the patient is symptomatic</a:t>
            </a:r>
            <a:endParaRPr lang="en-IN" dirty="0"/>
          </a:p>
        </p:txBody>
      </p:sp>
    </p:spTree>
    <p:extLst>
      <p:ext uri="{BB962C8B-B14F-4D97-AF65-F5344CB8AC3E}">
        <p14:creationId xmlns:p14="http://schemas.microsoft.com/office/powerpoint/2010/main" val="53305690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54F03-0A51-4DD2-942C-A2A7810EE8FC}"/>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E2E7FAB5-E754-4042-9AB2-6FD71BD13AC1}"/>
              </a:ext>
            </a:extLst>
          </p:cNvPr>
          <p:cNvSpPr>
            <a:spLocks noGrp="1"/>
          </p:cNvSpPr>
          <p:nvPr>
            <p:ph idx="1"/>
          </p:nvPr>
        </p:nvSpPr>
        <p:spPr/>
        <p:txBody>
          <a:bodyPr/>
          <a:lstStyle/>
          <a:p>
            <a:r>
              <a:rPr lang="en-US" dirty="0">
                <a:solidFill>
                  <a:srgbClr val="FF0000"/>
                </a:solidFill>
              </a:rPr>
              <a:t>Temporary percutaneous or transvenous pacing </a:t>
            </a:r>
            <a:r>
              <a:rPr lang="en-US" dirty="0"/>
              <a:t>is necessary in patients with hemodynamically significant bradycardia to provide immediate stabilization prior to permanent pacemaker placement or to provide pacemaker support when the bradycardia is precipitated by what is presumed to be a transient event, such as electrolyte abnormality or drug toxicity.</a:t>
            </a:r>
            <a:endParaRPr lang="en-IN" dirty="0"/>
          </a:p>
        </p:txBody>
      </p:sp>
    </p:spTree>
    <p:extLst>
      <p:ext uri="{BB962C8B-B14F-4D97-AF65-F5344CB8AC3E}">
        <p14:creationId xmlns:p14="http://schemas.microsoft.com/office/powerpoint/2010/main" val="245128387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4D31AB-0DB7-4533-94F7-FA2C28EB754F}"/>
              </a:ext>
            </a:extLst>
          </p:cNvPr>
          <p:cNvSpPr>
            <a:spLocks noGrp="1"/>
          </p:cNvSpPr>
          <p:nvPr>
            <p:ph type="title"/>
          </p:nvPr>
        </p:nvSpPr>
        <p:spPr/>
        <p:txBody>
          <a:bodyPr/>
          <a:lstStyle/>
          <a:p>
            <a:r>
              <a:rPr lang="en-IN" dirty="0">
                <a:solidFill>
                  <a:srgbClr val="FF0000"/>
                </a:solidFill>
              </a:rPr>
              <a:t>Chronic Management-Principles</a:t>
            </a:r>
            <a:endParaRPr lang="en-IN" dirty="0"/>
          </a:p>
        </p:txBody>
      </p:sp>
      <p:pic>
        <p:nvPicPr>
          <p:cNvPr id="5" name="Content Placeholder 4">
            <a:extLst>
              <a:ext uri="{FF2B5EF4-FFF2-40B4-BE49-F238E27FC236}">
                <a16:creationId xmlns:a16="http://schemas.microsoft.com/office/drawing/2014/main" id="{AAE7A23B-F10A-40CE-A5FD-D81142177EC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28592" y="1252109"/>
            <a:ext cx="4927756" cy="5770853"/>
          </a:xfrm>
        </p:spPr>
      </p:pic>
    </p:spTree>
    <p:extLst>
      <p:ext uri="{BB962C8B-B14F-4D97-AF65-F5344CB8AC3E}">
        <p14:creationId xmlns:p14="http://schemas.microsoft.com/office/powerpoint/2010/main" val="260121009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25624F-7059-48BC-9B86-31C2B29A9F46}"/>
              </a:ext>
            </a:extLst>
          </p:cNvPr>
          <p:cNvSpPr>
            <a:spLocks noGrp="1"/>
          </p:cNvSpPr>
          <p:nvPr>
            <p:ph type="title"/>
          </p:nvPr>
        </p:nvSpPr>
        <p:spPr/>
        <p:txBody>
          <a:bodyPr/>
          <a:lstStyle/>
          <a:p>
            <a:r>
              <a:rPr lang="en-IN" dirty="0">
                <a:solidFill>
                  <a:srgbClr val="FF0000"/>
                </a:solidFill>
              </a:rPr>
              <a:t>Chronic Management-Principles</a:t>
            </a:r>
          </a:p>
        </p:txBody>
      </p:sp>
      <p:pic>
        <p:nvPicPr>
          <p:cNvPr id="5" name="Content Placeholder 4">
            <a:extLst>
              <a:ext uri="{FF2B5EF4-FFF2-40B4-BE49-F238E27FC236}">
                <a16:creationId xmlns:a16="http://schemas.microsoft.com/office/drawing/2014/main" id="{62B5658C-3BF1-45FA-A150-5BEFB8F7A82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776870" y="1509855"/>
            <a:ext cx="4174457" cy="5348145"/>
          </a:xfrm>
        </p:spPr>
      </p:pic>
    </p:spTree>
    <p:extLst>
      <p:ext uri="{BB962C8B-B14F-4D97-AF65-F5344CB8AC3E}">
        <p14:creationId xmlns:p14="http://schemas.microsoft.com/office/powerpoint/2010/main" val="362934689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67D28A-0348-4E4E-882A-93D5A0B96495}"/>
              </a:ext>
            </a:extLst>
          </p:cNvPr>
          <p:cNvSpPr>
            <a:spLocks noGrp="1"/>
          </p:cNvSpPr>
          <p:nvPr>
            <p:ph type="title"/>
          </p:nvPr>
        </p:nvSpPr>
        <p:spPr/>
        <p:txBody>
          <a:bodyPr/>
          <a:lstStyle/>
          <a:p>
            <a:r>
              <a:rPr lang="en-US" dirty="0">
                <a:solidFill>
                  <a:srgbClr val="FF0000"/>
                </a:solidFill>
              </a:rPr>
              <a:t>Summary</a:t>
            </a:r>
            <a:endParaRPr lang="en-IN" dirty="0">
              <a:solidFill>
                <a:srgbClr val="FF0000"/>
              </a:solidFill>
            </a:endParaRPr>
          </a:p>
        </p:txBody>
      </p:sp>
      <p:sp>
        <p:nvSpPr>
          <p:cNvPr id="3" name="Content Placeholder 2">
            <a:extLst>
              <a:ext uri="{FF2B5EF4-FFF2-40B4-BE49-F238E27FC236}">
                <a16:creationId xmlns:a16="http://schemas.microsoft.com/office/drawing/2014/main" id="{3BF94864-D200-420D-B22B-4EDC44029659}"/>
              </a:ext>
            </a:extLst>
          </p:cNvPr>
          <p:cNvSpPr>
            <a:spLocks noGrp="1"/>
          </p:cNvSpPr>
          <p:nvPr>
            <p:ph idx="1"/>
          </p:nvPr>
        </p:nvSpPr>
        <p:spPr/>
        <p:txBody>
          <a:bodyPr/>
          <a:lstStyle/>
          <a:p>
            <a:r>
              <a:rPr lang="en-US" dirty="0"/>
              <a:t>Sinus node dysfunction includes a group of disorders characterized by abnormal impulse generation or conduction</a:t>
            </a:r>
          </a:p>
          <a:p>
            <a:r>
              <a:rPr lang="en-US" dirty="0"/>
              <a:t>Age is the strongest risk factor</a:t>
            </a:r>
          </a:p>
          <a:p>
            <a:r>
              <a:rPr lang="en-US" dirty="0"/>
              <a:t>Syncope/presyncope /Asymptomatic is the most common manifestation</a:t>
            </a:r>
          </a:p>
          <a:p>
            <a:r>
              <a:rPr lang="en-US" dirty="0"/>
              <a:t>Diagnosis is by looking for reversible </a:t>
            </a:r>
            <a:r>
              <a:rPr lang="en-US" dirty="0" err="1"/>
              <a:t>causes,ECG,Holter,TMT</a:t>
            </a:r>
            <a:r>
              <a:rPr lang="en-US" dirty="0"/>
              <a:t>,</a:t>
            </a:r>
          </a:p>
          <a:p>
            <a:r>
              <a:rPr lang="en-US" dirty="0"/>
              <a:t>EPS in certain conditions</a:t>
            </a:r>
          </a:p>
          <a:p>
            <a:r>
              <a:rPr lang="en-US" dirty="0" err="1"/>
              <a:t>Defenitive</a:t>
            </a:r>
            <a:r>
              <a:rPr lang="en-US" dirty="0"/>
              <a:t> management is PPI</a:t>
            </a:r>
            <a:endParaRPr lang="en-IN" dirty="0"/>
          </a:p>
        </p:txBody>
      </p:sp>
    </p:spTree>
    <p:extLst>
      <p:ext uri="{BB962C8B-B14F-4D97-AF65-F5344CB8AC3E}">
        <p14:creationId xmlns:p14="http://schemas.microsoft.com/office/powerpoint/2010/main" val="33113197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2E67DB-11CF-4A56-A45D-F86A0AF7667A}"/>
              </a:ext>
            </a:extLst>
          </p:cNvPr>
          <p:cNvSpPr>
            <a:spLocks noGrp="1"/>
          </p:cNvSpPr>
          <p:nvPr>
            <p:ph type="title"/>
          </p:nvPr>
        </p:nvSpPr>
        <p:spPr/>
        <p:txBody>
          <a:bodyPr/>
          <a:lstStyle/>
          <a:p>
            <a:r>
              <a:rPr lang="en-IN" dirty="0">
                <a:solidFill>
                  <a:srgbClr val="FF0000"/>
                </a:solidFill>
              </a:rPr>
              <a:t>Histology</a:t>
            </a:r>
          </a:p>
        </p:txBody>
      </p:sp>
      <p:sp>
        <p:nvSpPr>
          <p:cNvPr id="3" name="Content Placeholder 2">
            <a:extLst>
              <a:ext uri="{FF2B5EF4-FFF2-40B4-BE49-F238E27FC236}">
                <a16:creationId xmlns:a16="http://schemas.microsoft.com/office/drawing/2014/main" id="{850EC0A2-A1E8-4A5F-B42C-DD1FBE592CAD}"/>
              </a:ext>
            </a:extLst>
          </p:cNvPr>
          <p:cNvSpPr>
            <a:spLocks noGrp="1"/>
          </p:cNvSpPr>
          <p:nvPr>
            <p:ph idx="1"/>
          </p:nvPr>
        </p:nvSpPr>
        <p:spPr/>
        <p:txBody>
          <a:bodyPr>
            <a:normAutofit fontScale="92500" lnSpcReduction="20000"/>
          </a:bodyPr>
          <a:lstStyle/>
          <a:p>
            <a:r>
              <a:rPr lang="en-US" dirty="0"/>
              <a:t>Specialized myocytes (</a:t>
            </a:r>
            <a:r>
              <a:rPr lang="en-US" dirty="0">
                <a:solidFill>
                  <a:srgbClr val="FF0000"/>
                </a:solidFill>
              </a:rPr>
              <a:t>the principal pacemaker cell</a:t>
            </a:r>
            <a:r>
              <a:rPr lang="en-US" dirty="0"/>
              <a:t>) as well as </a:t>
            </a:r>
            <a:r>
              <a:rPr lang="en-US" dirty="0" err="1"/>
              <a:t>nonpacemaker</a:t>
            </a:r>
            <a:r>
              <a:rPr lang="en-US" dirty="0"/>
              <a:t> cells embedded in a dense supporting connective matrix.</a:t>
            </a:r>
          </a:p>
          <a:p>
            <a:r>
              <a:rPr lang="en-US" dirty="0"/>
              <a:t>pacemaker cells (referred to as P cells because of their relatively pale appearance on electron micrography)</a:t>
            </a:r>
          </a:p>
          <a:p>
            <a:pPr marL="0" indent="0">
              <a:buNone/>
            </a:pPr>
            <a:r>
              <a:rPr lang="en-US" dirty="0"/>
              <a:t> 3different class of cells </a:t>
            </a:r>
          </a:p>
          <a:p>
            <a:pPr marL="0" indent="0">
              <a:buNone/>
            </a:pPr>
            <a:r>
              <a:rPr lang="en-US" dirty="0"/>
              <a:t>(1) “</a:t>
            </a:r>
            <a:r>
              <a:rPr lang="en-US" u="sng" dirty="0">
                <a:solidFill>
                  <a:srgbClr val="FF0000"/>
                </a:solidFill>
              </a:rPr>
              <a:t>elongated spindle-shaped cells</a:t>
            </a:r>
            <a:r>
              <a:rPr lang="en-US" dirty="0"/>
              <a:t>,” which are spindle shaped but with long cell dimension (extending up to 80 µm in length) and can be multinucleated;</a:t>
            </a:r>
          </a:p>
          <a:p>
            <a:r>
              <a:rPr lang="en-US" dirty="0"/>
              <a:t> (2) “</a:t>
            </a:r>
            <a:r>
              <a:rPr lang="en-US" u="sng" dirty="0">
                <a:solidFill>
                  <a:srgbClr val="FF0000"/>
                </a:solidFill>
              </a:rPr>
              <a:t>spindle cells</a:t>
            </a:r>
            <a:r>
              <a:rPr lang="en-US" dirty="0"/>
              <a:t>,” which have a have a faintly striated spindle-shaped cell body, similar shape to that of elongated spindle cells, but are shorter in length (extending up to 40 µm) and are predominantly mononucleated; and </a:t>
            </a:r>
          </a:p>
          <a:p>
            <a:r>
              <a:rPr lang="en-US" dirty="0"/>
              <a:t>(3) “</a:t>
            </a:r>
            <a:r>
              <a:rPr lang="en-US" u="sng" dirty="0">
                <a:solidFill>
                  <a:srgbClr val="FF0000"/>
                </a:solidFill>
              </a:rPr>
              <a:t>spider cells</a:t>
            </a:r>
            <a:r>
              <a:rPr lang="en-US" dirty="0"/>
              <a:t>,” which have irregularly shaped branches with blunt ends</a:t>
            </a:r>
            <a:endParaRPr lang="en-IN" dirty="0"/>
          </a:p>
        </p:txBody>
      </p:sp>
    </p:spTree>
    <p:extLst>
      <p:ext uri="{BB962C8B-B14F-4D97-AF65-F5344CB8AC3E}">
        <p14:creationId xmlns:p14="http://schemas.microsoft.com/office/powerpoint/2010/main" val="8785414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17A808-9D46-4661-B437-E42114131601}"/>
              </a:ext>
            </a:extLst>
          </p:cNvPr>
          <p:cNvSpPr>
            <a:spLocks noGrp="1"/>
          </p:cNvSpPr>
          <p:nvPr>
            <p:ph type="title"/>
          </p:nvPr>
        </p:nvSpPr>
        <p:spPr/>
        <p:txBody>
          <a:bodyPr/>
          <a:lstStyle/>
          <a:p>
            <a:r>
              <a:rPr lang="en-US" dirty="0"/>
              <a:t>Physiology</a:t>
            </a:r>
            <a:endParaRPr lang="en-IN" dirty="0"/>
          </a:p>
        </p:txBody>
      </p:sp>
      <p:pic>
        <p:nvPicPr>
          <p:cNvPr id="5" name="Content Placeholder 4">
            <a:extLst>
              <a:ext uri="{FF2B5EF4-FFF2-40B4-BE49-F238E27FC236}">
                <a16:creationId xmlns:a16="http://schemas.microsoft.com/office/drawing/2014/main" id="{DDF94A27-342B-4166-AEDE-D9854102220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06236" y="1201605"/>
            <a:ext cx="7179527" cy="5291270"/>
          </a:xfrm>
        </p:spPr>
      </p:pic>
    </p:spTree>
    <p:extLst>
      <p:ext uri="{BB962C8B-B14F-4D97-AF65-F5344CB8AC3E}">
        <p14:creationId xmlns:p14="http://schemas.microsoft.com/office/powerpoint/2010/main" val="31355630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CBB191-EE06-4885-AA0A-CCAB1C667B9A}"/>
              </a:ext>
            </a:extLst>
          </p:cNvPr>
          <p:cNvSpPr>
            <a:spLocks noGrp="1"/>
          </p:cNvSpPr>
          <p:nvPr>
            <p:ph type="title"/>
          </p:nvPr>
        </p:nvSpPr>
        <p:spPr/>
        <p:txBody>
          <a:bodyPr/>
          <a:lstStyle/>
          <a:p>
            <a:r>
              <a:rPr lang="en-US" dirty="0">
                <a:solidFill>
                  <a:srgbClr val="FF0000"/>
                </a:solidFill>
              </a:rPr>
              <a:t>Physiology-Concept of Hierarchy</a:t>
            </a:r>
            <a:endParaRPr lang="en-IN" dirty="0">
              <a:solidFill>
                <a:srgbClr val="FF0000"/>
              </a:solidFill>
            </a:endParaRPr>
          </a:p>
        </p:txBody>
      </p:sp>
      <p:sp>
        <p:nvSpPr>
          <p:cNvPr id="3" name="Content Placeholder 2">
            <a:extLst>
              <a:ext uri="{FF2B5EF4-FFF2-40B4-BE49-F238E27FC236}">
                <a16:creationId xmlns:a16="http://schemas.microsoft.com/office/drawing/2014/main" id="{458AD0A0-EF20-47B5-A347-910FAF2A345F}"/>
              </a:ext>
            </a:extLst>
          </p:cNvPr>
          <p:cNvSpPr>
            <a:spLocks noGrp="1"/>
          </p:cNvSpPr>
          <p:nvPr>
            <p:ph idx="1"/>
          </p:nvPr>
        </p:nvSpPr>
        <p:spPr/>
        <p:txBody>
          <a:bodyPr/>
          <a:lstStyle/>
          <a:p>
            <a:r>
              <a:rPr lang="en-US" dirty="0"/>
              <a:t>Superior compartments (head) of the sinus node-fast firing cells, whereas slower firing cells are located at the inferior part (tail)</a:t>
            </a:r>
          </a:p>
          <a:p>
            <a:pPr marL="0" indent="0">
              <a:buNone/>
            </a:pPr>
            <a:endParaRPr lang="en-US" dirty="0"/>
          </a:p>
          <a:p>
            <a:r>
              <a:rPr lang="en-US" dirty="0"/>
              <a:t>The hierarchy mediates heart rate changes (in response to physiological stimuli) via a dynamic craniocaudal shift in the “leading pacemaker” site. For example, sympathetic stimulation shifts the leading pacemaker site superiorly, resulting in an increase in heart rate.</a:t>
            </a:r>
            <a:endParaRPr lang="en-IN" dirty="0"/>
          </a:p>
        </p:txBody>
      </p:sp>
    </p:spTree>
    <p:extLst>
      <p:ext uri="{BB962C8B-B14F-4D97-AF65-F5344CB8AC3E}">
        <p14:creationId xmlns:p14="http://schemas.microsoft.com/office/powerpoint/2010/main" val="16916129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A69B2C-0EE5-4E77-B436-882F2872BE12}"/>
              </a:ext>
            </a:extLst>
          </p:cNvPr>
          <p:cNvSpPr>
            <a:spLocks noGrp="1"/>
          </p:cNvSpPr>
          <p:nvPr>
            <p:ph type="title"/>
          </p:nvPr>
        </p:nvSpPr>
        <p:spPr/>
        <p:txBody>
          <a:bodyPr/>
          <a:lstStyle/>
          <a:p>
            <a:r>
              <a:rPr lang="en-IN" dirty="0">
                <a:solidFill>
                  <a:srgbClr val="FF0000"/>
                </a:solidFill>
              </a:rPr>
              <a:t>Blood Supply</a:t>
            </a:r>
          </a:p>
        </p:txBody>
      </p:sp>
      <p:sp>
        <p:nvSpPr>
          <p:cNvPr id="3" name="Content Placeholder 2">
            <a:extLst>
              <a:ext uri="{FF2B5EF4-FFF2-40B4-BE49-F238E27FC236}">
                <a16:creationId xmlns:a16="http://schemas.microsoft.com/office/drawing/2014/main" id="{3C8EBF37-9C9F-405F-B230-D34E82534D94}"/>
              </a:ext>
            </a:extLst>
          </p:cNvPr>
          <p:cNvSpPr>
            <a:spLocks noGrp="1"/>
          </p:cNvSpPr>
          <p:nvPr>
            <p:ph idx="1"/>
          </p:nvPr>
        </p:nvSpPr>
        <p:spPr/>
        <p:txBody>
          <a:bodyPr/>
          <a:lstStyle/>
          <a:p>
            <a:r>
              <a:rPr lang="en-US" dirty="0"/>
              <a:t>large central artery, the sinus nodal artery, which is a branch of the </a:t>
            </a:r>
            <a:r>
              <a:rPr lang="en-US" u="sng" dirty="0">
                <a:solidFill>
                  <a:srgbClr val="FF0000"/>
                </a:solidFill>
              </a:rPr>
              <a:t>right coronary artery in 55% to 60% of patients and from the circumflex artery in 40% to 45%</a:t>
            </a:r>
            <a:endParaRPr lang="en-IN" u="sng" dirty="0">
              <a:solidFill>
                <a:srgbClr val="FF0000"/>
              </a:solidFill>
            </a:endParaRPr>
          </a:p>
        </p:txBody>
      </p:sp>
    </p:spTree>
    <p:extLst>
      <p:ext uri="{BB962C8B-B14F-4D97-AF65-F5344CB8AC3E}">
        <p14:creationId xmlns:p14="http://schemas.microsoft.com/office/powerpoint/2010/main" val="11620415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18B2EC-0A46-438E-8482-A4D469D91128}"/>
              </a:ext>
            </a:extLst>
          </p:cNvPr>
          <p:cNvSpPr>
            <a:spLocks noGrp="1"/>
          </p:cNvSpPr>
          <p:nvPr>
            <p:ph type="title"/>
          </p:nvPr>
        </p:nvSpPr>
        <p:spPr/>
        <p:txBody>
          <a:bodyPr/>
          <a:lstStyle/>
          <a:p>
            <a:r>
              <a:rPr lang="en-IN" dirty="0">
                <a:solidFill>
                  <a:srgbClr val="FF0000"/>
                </a:solidFill>
              </a:rPr>
              <a:t>EPIDEMIOLOGY AND NATURAL HISTORY</a:t>
            </a:r>
          </a:p>
        </p:txBody>
      </p:sp>
      <p:sp>
        <p:nvSpPr>
          <p:cNvPr id="3" name="Content Placeholder 2">
            <a:extLst>
              <a:ext uri="{FF2B5EF4-FFF2-40B4-BE49-F238E27FC236}">
                <a16:creationId xmlns:a16="http://schemas.microsoft.com/office/drawing/2014/main" id="{654BD440-CDBB-4D84-8722-9C9F1BFD7EB4}"/>
              </a:ext>
            </a:extLst>
          </p:cNvPr>
          <p:cNvSpPr>
            <a:spLocks noGrp="1"/>
          </p:cNvSpPr>
          <p:nvPr>
            <p:ph idx="1"/>
          </p:nvPr>
        </p:nvSpPr>
        <p:spPr/>
        <p:txBody>
          <a:bodyPr/>
          <a:lstStyle/>
          <a:p>
            <a:r>
              <a:rPr lang="en-US" dirty="0"/>
              <a:t>SND is largely a disease of the elderly, and its incidence increases exponentially with age. </a:t>
            </a:r>
          </a:p>
          <a:p>
            <a:r>
              <a:rPr lang="en-US" dirty="0"/>
              <a:t>Most SND patients are in their </a:t>
            </a:r>
            <a:r>
              <a:rPr lang="en-US" u="sng" dirty="0">
                <a:solidFill>
                  <a:srgbClr val="FF0000"/>
                </a:solidFill>
              </a:rPr>
              <a:t>seventh or eighth decade </a:t>
            </a:r>
            <a:r>
              <a:rPr lang="en-US" dirty="0"/>
              <a:t>of life and have frequent comorbid diseases. </a:t>
            </a:r>
          </a:p>
          <a:p>
            <a:r>
              <a:rPr lang="en-US" dirty="0"/>
              <a:t>SND in young patients is often related to underlying heart disease</a:t>
            </a:r>
          </a:p>
          <a:p>
            <a:r>
              <a:rPr lang="en-US" dirty="0"/>
              <a:t>the incidence of SND at 0.8 per 1000 person-years</a:t>
            </a:r>
            <a:endParaRPr lang="en-IN" dirty="0"/>
          </a:p>
        </p:txBody>
      </p:sp>
    </p:spTree>
    <p:extLst>
      <p:ext uri="{BB962C8B-B14F-4D97-AF65-F5344CB8AC3E}">
        <p14:creationId xmlns:p14="http://schemas.microsoft.com/office/powerpoint/2010/main" val="386322533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352</TotalTime>
  <Words>2358</Words>
  <Application>Microsoft Office PowerPoint</Application>
  <PresentationFormat>Widescreen</PresentationFormat>
  <Paragraphs>192</Paragraphs>
  <Slides>48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48</vt:i4>
      </vt:variant>
    </vt:vector>
  </HeadingPairs>
  <TitlesOfParts>
    <vt:vector size="52" baseType="lpstr">
      <vt:lpstr>Arial</vt:lpstr>
      <vt:lpstr>Calibri</vt:lpstr>
      <vt:lpstr>Calibri Light</vt:lpstr>
      <vt:lpstr>Office Theme</vt:lpstr>
      <vt:lpstr>Sinus Node Dysfunction</vt:lpstr>
      <vt:lpstr>TOPICS  Covered</vt:lpstr>
      <vt:lpstr>Anatomy OF SAN</vt:lpstr>
      <vt:lpstr>PowerPoint Presentation</vt:lpstr>
      <vt:lpstr>Histology</vt:lpstr>
      <vt:lpstr>Physiology</vt:lpstr>
      <vt:lpstr>Physiology-Concept of Hierarchy</vt:lpstr>
      <vt:lpstr>Blood Supply</vt:lpstr>
      <vt:lpstr>EPIDEMIOLOGY AND NATURAL HISTORY</vt:lpstr>
      <vt:lpstr>EPIDEMIOLOGY AND NATURAL HISTORY</vt:lpstr>
      <vt:lpstr>EPIDEMIOLOGY AND NATURAL HISTORY</vt:lpstr>
      <vt:lpstr>Pathophysiology of Sinus Node Dysfunction</vt:lpstr>
      <vt:lpstr>Intrinsic Sinus Node Dysfunction</vt:lpstr>
      <vt:lpstr>Intrinsic Sinus Node Dysfunction</vt:lpstr>
      <vt:lpstr>Causes of Extrinsic Sinus Node Dysfunction</vt:lpstr>
      <vt:lpstr>Causes of Extrinsic Sinus Node Dysfunction</vt:lpstr>
      <vt:lpstr>Causes of Extrinsic Sinus Node Dysfunction</vt:lpstr>
      <vt:lpstr>Clinical presentation</vt:lpstr>
      <vt:lpstr>ELECTROCARDIOGRAPHIC FEATURES</vt:lpstr>
      <vt:lpstr>Sinus Arrest</vt:lpstr>
      <vt:lpstr>PowerPoint Presentation</vt:lpstr>
      <vt:lpstr>Sinoatrial Exit Block</vt:lpstr>
      <vt:lpstr>PowerPoint Presentation</vt:lpstr>
      <vt:lpstr>PowerPoint Presentation</vt:lpstr>
      <vt:lpstr>PowerPoint Presentation</vt:lpstr>
      <vt:lpstr>Chronotropic Incompetence</vt:lpstr>
      <vt:lpstr>Chronotropic Incompetence</vt:lpstr>
      <vt:lpstr>Tachycardia-Bradycardia Syndrome</vt:lpstr>
      <vt:lpstr>PowerPoint Presentation</vt:lpstr>
      <vt:lpstr>Carotid Sinus Hypersensitivity</vt:lpstr>
      <vt:lpstr>Atrial Standstill</vt:lpstr>
      <vt:lpstr>PowerPoint Presentation</vt:lpstr>
      <vt:lpstr>Ventriculophasic Arrythmia</vt:lpstr>
      <vt:lpstr>PowerPoint Presentation</vt:lpstr>
      <vt:lpstr>Wandering Atrial Pacemaker</vt:lpstr>
      <vt:lpstr>Wandering Atrial Pacemaker</vt:lpstr>
      <vt:lpstr>PowerPoint Presentation</vt:lpstr>
      <vt:lpstr>Investigations</vt:lpstr>
      <vt:lpstr>Autonomic Blockade (Intrinsic Heart Rate)</vt:lpstr>
      <vt:lpstr>Autonomic Blockade (Intrinsic Heart Rate)</vt:lpstr>
      <vt:lpstr>Atropine</vt:lpstr>
      <vt:lpstr>Holter Study</vt:lpstr>
      <vt:lpstr>Electrophysiological Testing</vt:lpstr>
      <vt:lpstr>Principles of Management-Acute Management</vt:lpstr>
      <vt:lpstr>PowerPoint Presentation</vt:lpstr>
      <vt:lpstr>Chronic Management-Principles</vt:lpstr>
      <vt:lpstr>Chronic Management-Principles</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tanjos007@gmail.com</dc:creator>
  <cp:lastModifiedBy>tanjos007@gmail.com</cp:lastModifiedBy>
  <cp:revision>14</cp:revision>
  <dcterms:created xsi:type="dcterms:W3CDTF">2021-09-27T09:45:30Z</dcterms:created>
  <dcterms:modified xsi:type="dcterms:W3CDTF">2021-09-28T01:25:27Z</dcterms:modified>
</cp:coreProperties>
</file>