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82" r:id="rId4"/>
    <p:sldId id="257" r:id="rId5"/>
    <p:sldId id="258" r:id="rId6"/>
    <p:sldId id="281" r:id="rId7"/>
    <p:sldId id="259" r:id="rId8"/>
    <p:sldId id="26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3" r:id="rId24"/>
    <p:sldId id="284" r:id="rId25"/>
    <p:sldId id="285" r:id="rId26"/>
    <p:sldId id="277" r:id="rId27"/>
    <p:sldId id="278" r:id="rId28"/>
    <p:sldId id="279" r:id="rId29"/>
    <p:sldId id="286" r:id="rId30"/>
    <p:sldId id="287" r:id="rId31"/>
    <p:sldId id="288" r:id="rId32"/>
    <p:sldId id="289" r:id="rId33"/>
    <p:sldId id="290" r:id="rId34"/>
    <p:sldId id="291" r:id="rId35"/>
    <p:sldId id="40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5CFA3-59FE-4E81-A42B-8312764A4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6A79D4-8980-4BBE-8D35-EAC745A55E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AF9BD-66D7-4E07-8884-BD7E6B803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0DA291-C130-4FEA-9D7D-B166204BE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53D8E-32F0-49E3-9B1E-6BFC54C0F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482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1E5A1-6BD2-41F2-82A2-74C982A83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B016EA-EC45-4B06-9917-0B4015BD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2717-4712-4DB1-BB38-082C7FBA6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CE739-3500-4F1D-864E-37729346B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75789B-3C91-40BE-AEDB-6B2C497C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5522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1D9F44-993E-4702-9C0E-859F780880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CC37E5-422E-466A-8737-8C0533B722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52F7E-B132-4C3E-A115-C183DF865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C20B7-A1B2-41FB-9CD5-FDCC8048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CD465-B396-4397-8658-772FB3387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539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38680-BA3C-4ECB-BD26-E7B34D40E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7EF4E4-8460-49A3-8E72-8DD386230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2972D-3CBC-46DE-8B27-E37AC112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F2B03-DC50-4461-B80F-814D2100A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67E66E-A351-4C3E-BDA7-0EEE5A6C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7855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B52DB-ACE7-4A73-B779-DCA7187BE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AE08E-C746-440A-B154-46111C199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DF4F3-09D9-490B-8E8D-89CF13AE7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61A528-2B02-40B6-98D3-975017B94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29838-7E79-4D82-82FB-0B2F18266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24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8058AF-9D16-4ED7-AC8E-32E62E749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564C8-5822-45AC-8DFD-1B07240592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899B32-AB12-4102-94D1-0619EE4064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41CCCA-D293-44EB-91DE-6040AD27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E6561-26A2-46B3-B93A-DDF083F2B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0FAEFF-4BDF-4A99-A936-AEFDD5C7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391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C019F-BDC2-494D-A427-86334E0422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B6CB1F-836C-445A-B082-5F8313F4F3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EA6B3E-43B6-43B6-9366-8E84575B5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B1ADC9-C8AB-4E84-AA49-46F32ECAA8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F7F410-B3D0-4C2F-8DB1-96713091AF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34666E-500B-46C7-837B-1648C3F3D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574EF4-4D8C-4389-AD99-1004D899E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AEDA24-00EA-4AB9-9672-4715BC1C5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714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D18A-1477-484C-B9D5-612BAEB9B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373298-841D-4B90-B097-B3B7554D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4A3A0C-9B9C-4113-AB77-7CB0EFEEC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5EB3FB-3B4A-41E3-B1BD-CEE9E6FA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8159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D08FD5-E661-42BB-B441-4DE5E487D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3B5ADC-77FB-406C-9E8D-1C26BA6F3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196A36-8AF2-4A16-9BA4-81B53EC8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22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B4884-CC43-4D95-9E76-8EC31FD7A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0448F-641C-49DF-9809-4481B10F3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3C6EB-13CB-4E18-AF76-0DB2402FA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1C31D-8004-457F-904C-11C35CDD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1086F0-0EF3-4609-9A5B-204C68B4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6A1D8-4E85-4D20-B8BA-9FF979E0D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5758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A7E36-D911-439C-A262-DD69F1E0A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C320F3-FD3F-4C25-913A-EF49E3D3FB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045E92-CE2B-402E-BF2B-9FF2A1E72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9849F-9F3A-43B2-B93F-6C64A233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F2AEC3-870B-4419-B36F-BD16F2AE9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517167-CBF1-46B3-98C6-47FEE33CE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7187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499AE-1863-4475-9C5B-0F544A39C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7389B-E52F-4DC7-98DB-10A127DDE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1019DF-82FC-45FD-A0BC-F1FBAB459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A4C44-4246-4B9C-9070-4B6FFE45C3B6}" type="datetimeFigureOut">
              <a:rPr lang="en-IN" smtClean="0"/>
              <a:t>24-05-2022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8BAF4-F99B-440B-995B-30872A957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BD9AB-0DAD-44F1-8E9C-CE4DE444F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F9CDA-0480-4F1D-87EE-2C56AFBD67B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115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fluvastatin-drug-information?topicRef=6833&amp;source=see_link" TargetMode="External"/><Relationship Id="rId2" Type="http://schemas.openxmlformats.org/officeDocument/2006/relationships/hyperlink" Target="https://www.uptodate.com/contents/pravastatin-drug-information?topicRef=6833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ptodate.com/contents/pitavastatin-drug-information?topicRef=6833&amp;source=see_lin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rosuvastatin-drug-information?topicRef=6833&amp;source=see_lin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simvastatin-drug-information?topicRef=6833&amp;source=see_lin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todate.com/contents/atorvastatin-drug-information?topicRef=6833&amp;source=see_link" TargetMode="External"/><Relationship Id="rId3" Type="http://schemas.openxmlformats.org/officeDocument/2006/relationships/hyperlink" Target="https://www.uptodate.com/contents/daptomycin-drug-information?topicRef=6833&amp;source=see_link" TargetMode="External"/><Relationship Id="rId7" Type="http://schemas.openxmlformats.org/officeDocument/2006/relationships/hyperlink" Target="https://www.uptodate.com/contents/lovastatin-drug-information?topicRef=6833&amp;source=see_link" TargetMode="External"/><Relationship Id="rId12" Type="http://schemas.openxmlformats.org/officeDocument/2006/relationships/hyperlink" Target="https://www.uptodate.com/contents/pravastatin-drug-information?topicRef=6833&amp;source=see_link" TargetMode="External"/><Relationship Id="rId2" Type="http://schemas.openxmlformats.org/officeDocument/2006/relationships/hyperlink" Target="https://www.uptodate.com/contents/cyclosporine-ciclosporin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simvastatin-drug-information?topicRef=6833&amp;source=see_link" TargetMode="External"/><Relationship Id="rId11" Type="http://schemas.openxmlformats.org/officeDocument/2006/relationships/hyperlink" Target="https://www.uptodate.com/contents/pitavastatin-drug-information?topicRef=6833&amp;source=see_link" TargetMode="External"/><Relationship Id="rId5" Type="http://schemas.openxmlformats.org/officeDocument/2006/relationships/hyperlink" Target="https://www.uptodate.com/contents/colchicine-drug-information?topicRef=6833&amp;source=see_link" TargetMode="External"/><Relationship Id="rId10" Type="http://schemas.openxmlformats.org/officeDocument/2006/relationships/hyperlink" Target="https://www.uptodate.com/contents/rosuvastatin-drug-information?topicRef=6833&amp;source=see_link" TargetMode="External"/><Relationship Id="rId4" Type="http://schemas.openxmlformats.org/officeDocument/2006/relationships/hyperlink" Target="https://www.uptodate.com/contents/zidovudine-drug-information?topicRef=6833&amp;source=see_link" TargetMode="External"/><Relationship Id="rId9" Type="http://schemas.openxmlformats.org/officeDocument/2006/relationships/hyperlink" Target="https://www.uptodate.com/contents/fluvastatin-drug-information?topicRef=6833&amp;source=see_lin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diltiazem-drug-information?topicRef=6833&amp;source=see_link" TargetMode="External"/><Relationship Id="rId2" Type="http://schemas.openxmlformats.org/officeDocument/2006/relationships/hyperlink" Target="https://www.uptodate.com/contents/cyclosporine-ciclosporin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amlodipine-drug-information?topicRef=6833&amp;source=see_link" TargetMode="External"/><Relationship Id="rId5" Type="http://schemas.openxmlformats.org/officeDocument/2006/relationships/hyperlink" Target="https://www.uptodate.com/contents/simvastatin-drug-information?topicRef=6833&amp;source=see_link" TargetMode="External"/><Relationship Id="rId4" Type="http://schemas.openxmlformats.org/officeDocument/2006/relationships/hyperlink" Target="https://www.uptodate.com/contents/verapamil-drug-information?topicRef=6833&amp;source=see_link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ptodate.com/contents/rosuvastatin-drug-information?topicRef=6833&amp;source=see_link" TargetMode="External"/><Relationship Id="rId3" Type="http://schemas.openxmlformats.org/officeDocument/2006/relationships/hyperlink" Target="https://www.uptodate.com/contents/cobicistat-drug-information?topicRef=6833&amp;source=see_link" TargetMode="External"/><Relationship Id="rId7" Type="http://schemas.openxmlformats.org/officeDocument/2006/relationships/hyperlink" Target="https://www.uptodate.com/contents/atorvastatin-drug-information?topicRef=6833&amp;source=see_link" TargetMode="External"/><Relationship Id="rId2" Type="http://schemas.openxmlformats.org/officeDocument/2006/relationships/hyperlink" Target="https://www.uptodate.com/contents/ritonavir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pitavastatin-drug-information?topicRef=6833&amp;source=see_link" TargetMode="External"/><Relationship Id="rId5" Type="http://schemas.openxmlformats.org/officeDocument/2006/relationships/hyperlink" Target="https://www.uptodate.com/contents/pravastatin-drug-information?topicRef=6833&amp;source=see_link" TargetMode="External"/><Relationship Id="rId10" Type="http://schemas.openxmlformats.org/officeDocument/2006/relationships/hyperlink" Target="https://www.uptodate.com/contents/lovastatin-drug-information?topicRef=6833&amp;source=see_link" TargetMode="External"/><Relationship Id="rId4" Type="http://schemas.openxmlformats.org/officeDocument/2006/relationships/hyperlink" Target="https://www.uptodate.com/contents/simeprevir-united-states-not-available-drug-information?topicRef=6833&amp;source=see_link" TargetMode="External"/><Relationship Id="rId9" Type="http://schemas.openxmlformats.org/officeDocument/2006/relationships/hyperlink" Target="https://www.uptodate.com/contents/simvastatin-drug-information?topicRef=6833&amp;source=see_lin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lovastatin-drug-information?topicRef=6833&amp;source=see_link" TargetMode="External"/><Relationship Id="rId2" Type="http://schemas.openxmlformats.org/officeDocument/2006/relationships/hyperlink" Target="https://www.uptodate.com/contents/amiodarone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gemfibrozil-drug-information?topicRef=6833&amp;source=see_link" TargetMode="External"/><Relationship Id="rId5" Type="http://schemas.openxmlformats.org/officeDocument/2006/relationships/hyperlink" Target="https://www.uptodate.com/contents/atorvastatin-drug-information?topicRef=6833&amp;source=see_link" TargetMode="External"/><Relationship Id="rId4" Type="http://schemas.openxmlformats.org/officeDocument/2006/relationships/hyperlink" Target="https://www.uptodate.com/contents/simvastatin-drug-information?topicRef=6833&amp;source=see_link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colchicine-drug-information?topicRef=6833&amp;source=see_lin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rituximab-intravenous-including-biosimilars-drug-information?topicRef=6833&amp;source=see_link" TargetMode="External"/><Relationship Id="rId2" Type="http://schemas.openxmlformats.org/officeDocument/2006/relationships/hyperlink" Target="https://www.uptodate.com/contents/methotrexate-drug-information?topicRef=6833&amp;source=see_link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pravastatin-drug-information?topicRef=6833&amp;source=see_link" TargetMode="External"/><Relationship Id="rId2" Type="http://schemas.openxmlformats.org/officeDocument/2006/relationships/hyperlink" Target="https://www.uptodate.com/contents/fluvastatin-drug-information?topicRef=6833&amp;source=see_lin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ptodate.com/contents/pitavastatin-drug-information?topicRef=6833&amp;source=see_link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rosuvastatin-drug-information?topicRef=6833&amp;source=see_link" TargetMode="External"/><Relationship Id="rId2" Type="http://schemas.openxmlformats.org/officeDocument/2006/relationships/hyperlink" Target="https://www.uptodate.com/contents/atorvastatin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pitavastatin-drug-information?topicRef=6833&amp;source=see_link" TargetMode="External"/><Relationship Id="rId5" Type="http://schemas.openxmlformats.org/officeDocument/2006/relationships/hyperlink" Target="https://www.uptodate.com/contents/pravastatin-drug-information?topicRef=6833&amp;source=see_link" TargetMode="External"/><Relationship Id="rId4" Type="http://schemas.openxmlformats.org/officeDocument/2006/relationships/hyperlink" Target="https://www.uptodate.com/contents/fluvastatin-drug-information?topicRef=6833&amp;source=see_link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ptodate.com/contents/lovastatin-drug-information?topicRef=6833&amp;source=see_lin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ptodate.com/contents/pravastatin-drug-information?topicRef=6833&amp;source=see_link" TargetMode="External"/><Relationship Id="rId7" Type="http://schemas.openxmlformats.org/officeDocument/2006/relationships/hyperlink" Target="https://www.uptodate.com/contents/atorvastatin-drug-information?topicRef=6833&amp;source=see_link" TargetMode="External"/><Relationship Id="rId2" Type="http://schemas.openxmlformats.org/officeDocument/2006/relationships/hyperlink" Target="https://www.uptodate.com/contents/fluvastatin-drug-information?topicRef=6833&amp;source=see_link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uptodate.com/contents/simvastatin-drug-information?topicRef=6833&amp;source=see_link" TargetMode="External"/><Relationship Id="rId5" Type="http://schemas.openxmlformats.org/officeDocument/2006/relationships/hyperlink" Target="https://www.uptodate.com/contents/lovastatin-drug-information?topicRef=6833&amp;source=see_link" TargetMode="External"/><Relationship Id="rId4" Type="http://schemas.openxmlformats.org/officeDocument/2006/relationships/hyperlink" Target="https://www.uptodate.com/contents/pitavastatin-drug-information?topicRef=6833&amp;source=see_li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36772-AFE8-444A-89F9-D2901061D7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STATIN ASSOCIATED MUSCLE SYMPTOMS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CAEC4D-09C1-452C-9C24-F64257CDC1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Dr.Anjos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0704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6C7A5-08A3-4982-AEA1-1E1F73A3D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6E2B6-AA36-42B4-900E-C5AA04870E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safety of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(40 mg/day) was confirmed in an analysis of more than 112,000 patient-years of experience in three large trials.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incidence of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serum creatine kinase (CK) elevations was not different from placebo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 there were no cases of confirmed clinical myositis or rhabdomyolysis.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In an observational study of over 7000 patients on high-dose statin therapy,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fluvastatin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had the lowest rate of muscle symptoms among the statins 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Pitavastatin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is not catabolized by CYP3A4 and also has a low risk of muscle injury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363284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CD336-1A02-4136-8F8E-3AF77573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CE474-567E-47D3-B4AC-847C0A04F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safety of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rosuvastatin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was demonstrated in a trial in 17,802 apparently healthy adults, in which rates of muscle toxicity with rosuvastatin 20 mg/day were similar to placebo </a:t>
            </a: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But,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there have been reports of rhabdomyolysis with rosuvastatin, particularly in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myopathy-prone patients treated with doses higher 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than those recommended by the 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(FDA) product labeling, and product labeling in Europe highlights this risk, particularly at the highest dose of 40 mg/day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65393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165A-E453-465F-9BDF-B5241B1BE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79830-EE2B-4E5A-A905-317812F25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0" dirty="0" err="1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Preexisting</a:t>
            </a:r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 neuromuscular disorders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Increased risk of toxicity in patients with known underlying neuromuscular disorders or the development of clinically apparent disease in patients who had likely had preclinical disease before statins were initiated.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deleterious effects in patients with amyotrophic lateral sclerosis (ALS) 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it is considered reasonable to withdraw statins and other </a:t>
            </a:r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hypolipidemics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in patients who develop ALS.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96253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7389-4F92-430B-893D-29288AD1D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C0D46-CF2F-4C49-AFA2-FBE45AA27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Hypothyroidism, hypovitaminosis D, and other disorders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susceptibility to statin-associated myopathy occurs in patients with hypothyroidism, acute or chronic renal failure, and obstructive liver disease.</a:t>
            </a:r>
          </a:p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Patient characteristic</a:t>
            </a:r>
          </a:p>
          <a:p>
            <a:pPr marL="0" indent="0">
              <a:buNone/>
            </a:pPr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C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ommon variants of the </a:t>
            </a:r>
            <a:r>
              <a:rPr lang="en-US" b="0" i="1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SLCO1B1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gene, which encodes the (OATP1B1) that mediates hepatic uptake of most statins, substantially increased or decreased the risk of myopathy in patients treated with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simvastatin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</a:rPr>
              <a:t>.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050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8B94B2-C37D-4884-88D9-10115DA1F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B8C51-52E5-4658-BD8E-4E2D06AE1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Other patient factors associated with an increased risk of statin-associated adverse muscle events include advanced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age (greater than 80 years), frailty, female sex, small body frame, acute or decompensated liver disease, and severe renal disease.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26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8BD0B-4AAA-4DC3-9F68-38ADE0161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587AE-2658-4A9D-9E41-E5D6CFBBB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Concurrent drug therapy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concurrent use of a drug or drug class that is independently considered a risk factor for myopathy.</a:t>
            </a:r>
          </a:p>
          <a:p>
            <a:pPr marL="0" indent="0">
              <a:buNone/>
            </a:pP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(glucocorticoids, 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cyclosporine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daptomycin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zidovudine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 </a:t>
            </a:r>
            <a:r>
              <a:rPr lang="en-IN" b="0" i="0" u="sng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colchicine</a:t>
            </a:r>
            <a:r>
              <a:rPr lang="en-IN" b="0" i="0" u="sng" dirty="0">
                <a:solidFill>
                  <a:srgbClr val="005B92"/>
                </a:solidFill>
                <a:effectLst/>
                <a:latin typeface="Noto Sans" panose="020B0502040504020204" pitchFamily="34" charset="0"/>
              </a:rPr>
              <a:t>)</a:t>
            </a:r>
          </a:p>
          <a:p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Simvastatin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7"/>
              </a:rPr>
              <a:t>lovastatin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 to a lesser extent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8"/>
              </a:rPr>
              <a:t>atorvastatin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are metabolized by CYP3A4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9"/>
              </a:rPr>
              <a:t>Fluvastatin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clearance is partly dependent upon CYP2C9 </a:t>
            </a:r>
          </a:p>
          <a:p>
            <a:r>
              <a:rPr lang="en-US" b="0" i="0" u="sng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10"/>
              </a:rPr>
              <a:t>rosuvastatin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11"/>
              </a:rPr>
              <a:t>pitavastatin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12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are cleared primarily by non-CYP450 transformations-affected by fewer significant interactions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927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1BCB3-C07A-4345-A46A-4884C4E8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63920-8F42-4825-B7E1-8236CF6FB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CYP3A4 drugs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Drugs and substances that inhibit CYP3A4 </a:t>
            </a:r>
          </a:p>
          <a:p>
            <a:pPr marL="0" indent="0">
              <a:buNone/>
            </a:pP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IN" dirty="0">
                <a:solidFill>
                  <a:srgbClr val="005B92"/>
                </a:solidFill>
                <a:latin typeface="Noto Sans" panose="020B0502040504020204" pitchFamily="34" charset="0"/>
              </a:rPr>
              <a:t>C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yclosporine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, macrolide antibiotics , systemic-azole antifungals   HIV/hepatitis C virus (HCV) protease inhibitors.</a:t>
            </a:r>
          </a:p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Calcium channel blockers 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u="sng" dirty="0">
                <a:solidFill>
                  <a:srgbClr val="005B92"/>
                </a:solidFill>
                <a:latin typeface="Noto Sans" panose="020B0502040504020204" pitchFamily="34" charset="0"/>
              </a:rPr>
              <a:t>D</a:t>
            </a:r>
            <a:r>
              <a:rPr lang="en-US" b="0" i="0" u="sng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iltiazem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and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verapamil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are moderate inhibitors of CYP3A4 metabolism.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u="sng" dirty="0">
                <a:solidFill>
                  <a:srgbClr val="005B92"/>
                </a:solidFill>
                <a:latin typeface="Noto Sans" panose="020B0502040504020204" pitchFamily="34" charset="0"/>
              </a:rPr>
              <a:t>S</a:t>
            </a:r>
            <a:r>
              <a:rPr lang="en-US" b="0" i="0" u="sng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imvastatin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dose of 20 to 80 mg/day, there is a 0.6 percent incidence of myopathy in patients also treated with verapamil.</a:t>
            </a:r>
          </a:p>
          <a:p>
            <a:pPr marL="0" indent="0">
              <a:buNone/>
            </a:pPr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R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isk is also increased when simvastatin is taken with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amlodipine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which is metabolized by CYP3A4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759745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C99DA-6A02-4B07-82D1-9CB31F178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Concurrent drug therapy</a:t>
            </a:r>
            <a:b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B7BEDC-06C2-44E0-BD53-7CE98353D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HIV and HCV protease inhibitors</a:t>
            </a:r>
          </a:p>
          <a:p>
            <a:pPr marL="0" indent="0">
              <a:buNone/>
            </a:pPr>
            <a:endParaRPr lang="en-IN" b="0" i="0" dirty="0">
              <a:solidFill>
                <a:srgbClr val="232323"/>
              </a:solidFill>
              <a:effectLst/>
              <a:latin typeface="Noto Sans" panose="020B0502040504020204" pitchFamily="34" charset="0"/>
            </a:endParaRPr>
          </a:p>
          <a:p>
            <a:pPr marL="0" indent="0">
              <a:buNone/>
            </a:pP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HIV protease inhibitors and pharmacologic boosters (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eg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ritonavir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IN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cobicistat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) and some HCV protease inhibitors (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eg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IN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simeprevir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,) are potent inhibitors of CYP3A4.</a:t>
            </a:r>
          </a:p>
          <a:p>
            <a:pPr marL="0" indent="0">
              <a:buNone/>
            </a:pPr>
            <a:endParaRPr lang="en-US" b="0" i="0" dirty="0">
              <a:solidFill>
                <a:srgbClr val="232323"/>
              </a:solidFill>
              <a:effectLst/>
              <a:latin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Statins that are </a:t>
            </a:r>
            <a:r>
              <a:rPr lang="en-US" b="1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not 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highly dependent upon CYP3A4 for clearance (</a:t>
            </a:r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eg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pitavastatin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) have been usual choices for patients receiving protease inhibitors who require statin treatment. </a:t>
            </a:r>
          </a:p>
          <a:p>
            <a:pPr marL="0" indent="0">
              <a:buNone/>
            </a:pPr>
            <a:endParaRPr lang="en-US" b="0" i="0" dirty="0">
              <a:solidFill>
                <a:srgbClr val="232323"/>
              </a:solidFill>
              <a:effectLst/>
              <a:latin typeface="Noto Sans" panose="020B0502040504020204" pitchFamily="34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When using statins that are metabolized by CYP3A4, low doses of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7"/>
              </a:rPr>
              <a:t>atorvastatin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and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8"/>
              </a:rPr>
              <a:t>rosuvastatin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are recommended. </a:t>
            </a:r>
          </a:p>
          <a:p>
            <a:pPr marL="0" indent="0">
              <a:buNone/>
            </a:pPr>
            <a:r>
              <a:rPr lang="en-US" b="0" i="0" u="sng" strike="noStrike" dirty="0">
                <a:solidFill>
                  <a:srgbClr val="FF0000"/>
                </a:solidFill>
                <a:effectLst/>
                <a:latin typeface="Noto Sans" panose="020B0502040504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Simvastatin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and </a:t>
            </a:r>
            <a:r>
              <a:rPr lang="en-US" b="0" i="0" u="sng" strike="noStrike" dirty="0">
                <a:solidFill>
                  <a:srgbClr val="FF0000"/>
                </a:solidFill>
                <a:effectLst/>
                <a:latin typeface="Noto Sans" panose="020B0502040504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lovastatin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are contraindicated statins for patients treated with HIV protease inhibitors and cobicistat-containing coformulations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92594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F46C-76A2-4D9B-AC2E-BF9675B9A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Concurrent drug therapy</a:t>
            </a:r>
            <a:b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62A7D5-460F-4796-94A6-7A27D4065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Amiodarone</a:t>
            </a:r>
            <a:r>
              <a:rPr lang="en-US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– 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Amiodarone and its metabolites can moderately inhibit CYP3A4 metabolism.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risk of rhabdomyolysis in patients treated concurrently with amiodarone appears to be higher with simvastatin than with other statins</a:t>
            </a:r>
          </a:p>
          <a:p>
            <a:r>
              <a:rPr lang="en-US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Fibrates</a:t>
            </a:r>
            <a:r>
              <a:rPr lang="en-US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–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Fibrates are independently associated with muscle toxicity. An increased risk of muscle toxicity, as high as 1 to 5 percent, has been described with the administration of some statins (</a:t>
            </a:r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eg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lovastatin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simvastatin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atorvastatin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) with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gemfibrozil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7508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259C9-EC93-424B-9403-1CA2DD785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0D441-C267-4581-B600-F7A161533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br>
              <a:rPr lang="en-US" b="0" i="0" u="sng" dirty="0">
                <a:solidFill>
                  <a:srgbClr val="0563C1"/>
                </a:solidFill>
                <a:effectLst/>
                <a:latin typeface="Noto Sans" panose="020B050204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Colchicine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– Myopathy is an infrequent adverse effect of colchicine treatment and several cases have been reported following its coadministration with a statin, particularly in the setting of renal insufficiency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5431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2945-6AD4-4F33-ACEA-EF3796AC4D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SAMS(Statin Associated Muscle Symptoms</a:t>
            </a:r>
            <a:r>
              <a:rPr lang="en-IN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A3971-C60A-48C4-A2FA-E73589A40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HelveticaNeue"/>
              </a:rPr>
              <a:t>SAMS are by far the most prevalent with up to </a:t>
            </a:r>
            <a:r>
              <a:rPr lang="en-US" b="0" i="0" u="sng" dirty="0">
                <a:solidFill>
                  <a:srgbClr val="000000"/>
                </a:solidFill>
                <a:effectLst/>
                <a:latin typeface="HelveticaNeue"/>
              </a:rPr>
              <a:t>72% of all statin adverse events being muscle related.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HelveticaNeue"/>
              </a:rPr>
              <a:t>The prevalence of statin intolerance is also widely debated.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HelveticaNeue"/>
              </a:rPr>
              <a:t> Observational studies suggest it occurs in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HelveticaNeue"/>
              </a:rPr>
              <a:t>10% to 15%</a:t>
            </a:r>
            <a:endParaRPr lang="en-US" u="sng" dirty="0">
              <a:solidFill>
                <a:srgbClr val="FF0000"/>
              </a:solidFill>
              <a:latin typeface="HelveticaNeue"/>
            </a:endParaRP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HelveticaNeue"/>
              </a:rPr>
              <a:t>In randomized controlled trials, the incidence is thought to be </a:t>
            </a:r>
            <a:r>
              <a:rPr lang="en-US" b="0" i="0" dirty="0">
                <a:solidFill>
                  <a:srgbClr val="FF0000"/>
                </a:solidFill>
                <a:effectLst/>
                <a:latin typeface="HelveticaNeue"/>
              </a:rPr>
              <a:t>1.5% to 5% of patients</a:t>
            </a:r>
            <a:r>
              <a:rPr lang="en-US" b="0" i="0" dirty="0">
                <a:solidFill>
                  <a:srgbClr val="000000"/>
                </a:solidFill>
                <a:effectLst/>
                <a:latin typeface="HelveticaNeue"/>
              </a:rPr>
              <a:t>, although this is believed to be an underestimation as most studies exclude patients with a history of statin intolerance.</a:t>
            </a:r>
            <a:endParaRPr lang="en-IN" u="sng" dirty="0"/>
          </a:p>
        </p:txBody>
      </p:sp>
    </p:spTree>
    <p:extLst>
      <p:ext uri="{BB962C8B-B14F-4D97-AF65-F5344CB8AC3E}">
        <p14:creationId xmlns:p14="http://schemas.microsoft.com/office/powerpoint/2010/main" val="773966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93A21-520B-4BE7-8CF0-DF8B8C7FB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94BE4-0050-4C0D-884F-8264D7D38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Exercise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— 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Although exercise may be a trigger for SAMS  and increases in CK levels, patients who are taking statins need not eliminate exercise. </a:t>
            </a:r>
          </a:p>
          <a:p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Unaccustomed vigorous exercise in those on statins may increase the risk for muscle injury.</a:t>
            </a:r>
          </a:p>
          <a:p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 Therefore, a graduated training 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program affords time for metabolic adaptation that can mitigate this risk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13506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6CD8F-2198-4A43-83AB-73BF7F7EE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CLINICAL FEATURES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251FD-668F-4597-A0A8-BFA0A7A71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C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ramping ,stiffness  and tendon pain.</a:t>
            </a:r>
            <a:endParaRPr lang="en-US" dirty="0">
              <a:solidFill>
                <a:srgbClr val="232323"/>
              </a:solidFill>
              <a:latin typeface="Noto Sans" panose="020B0502040504020204" pitchFamily="34" charset="0"/>
            </a:endParaRP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P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roximal, symmetric muscle weakness and/or soreness </a:t>
            </a: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R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aising the arms above the head, arising from a seated position, or climbing stairs; these symptoms are often described as fatigue or tiredness by the patient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onset of muscle symptoms is usually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within weeks to months 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after the initiation of statin therapy but may occur at any time during treatment.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Mean duration of therapy before symptom onset of </a:t>
            </a:r>
            <a:r>
              <a:rPr lang="en-US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6.3 months (range 0.25 to 48.0 months)</a:t>
            </a: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A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pproximately two-thirds of patients had onset of symptoms within six months of starting therapy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99025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ED37C-3770-482A-A0DC-CA93FEAD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CLINICAL FEATURES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D35EA-3BF9-472A-B595-331262148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Myalgias and weakness usually resolve and serum CK concentrations return to normal over days to weeks after discontinuation of the drug.</a:t>
            </a: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T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he mean time to resolution of symptoms in 43 patients who discontinued statin therapy was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2.3 months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58 percent had resolution of symptoms within one month, and 93 percent had resolution within six months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6794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99583-F204-406C-B02D-F11739BC4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Immune-mediated necrotizing myopathy (IMNM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CA5FE-964A-472B-8C85-E9E801F630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Suspected  when 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statin-associated muscle symptoms (SAMS) fail to resolve several weeks after statin discontinuation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SAMS worsens after statins are discontinued.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Patients typically have mild to moderate symmetric proximal muscle weakness. </a:t>
            </a:r>
          </a:p>
          <a:p>
            <a:pPr lvl="1"/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Rarely M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ild joint pain or rash may be present </a:t>
            </a:r>
          </a:p>
          <a:p>
            <a:pPr lvl="1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rash may affect the face, chest, or dorsal hand and therefore resemble dermatomyositis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0287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E1E71-05E2-4089-B1A8-E73DE8D01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Immune-mediated necrotizing myopathy (IMNM)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2E736-BC86-4288-911C-7D4305897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Antibodies to 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hydroxymethylglutaryl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(HMG)-CoA reductase (HMGCR) in regenerating muscle, and possibly other proteins .</a:t>
            </a:r>
          </a:p>
          <a:p>
            <a:r>
              <a:rPr lang="en-IN" dirty="0">
                <a:solidFill>
                  <a:srgbClr val="232323"/>
                </a:solidFill>
                <a:latin typeface="Noto Sans" panose="020B0502040504020204" pitchFamily="34" charset="0"/>
              </a:rPr>
              <a:t>H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istologically characterized by a 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macrophagocytic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infiltrate engulfing necrotic muscle 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fibers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10236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826A-EB49-41EA-BB87-60129145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rgbClr val="FF0000"/>
                </a:solidFill>
              </a:rPr>
              <a:t>Other statin related Muscle Effects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E02BB9-1B1A-4313-81C2-8CF26CFA1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solidFill>
                  <a:srgbClr val="232323"/>
                </a:solidFill>
                <a:latin typeface="Noto Sans" panose="020B0502040504020204" pitchFamily="34" charset="0"/>
              </a:rPr>
              <a:t>M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ononeuritis multiplex </a:t>
            </a:r>
          </a:p>
          <a:p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Statin-induced extraocular muscle myopathy mimicking Graves' ophthalmopathy  </a:t>
            </a:r>
          </a:p>
          <a:p>
            <a:r>
              <a:rPr lang="en-IN" dirty="0">
                <a:solidFill>
                  <a:srgbClr val="232323"/>
                </a:solidFill>
                <a:latin typeface="Noto Sans" panose="020B0502040504020204" pitchFamily="34" charset="0"/>
              </a:rPr>
              <a:t>I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ncreased risk for having malignant hyperthermia susceptibility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785353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5662D-24C8-4C15-BA6D-9093AD13F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DIAGNOSIS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30965-C482-465F-B974-FEC5EE5B2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Diagnosis of symptomatic and more severe myositis and myonecrosis with laboratory abnormalities (</a:t>
            </a:r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ie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increased serum creatine kinase [CK]) is typically straightforward and based on a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temporal association for both onset with initiation of statin therapy and resolution with statin withdrawal.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940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42326-24BD-4911-8A14-DB29100D4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3287306" cy="1092614"/>
          </a:xfrm>
        </p:spPr>
        <p:txBody>
          <a:bodyPr>
            <a:normAutofit fontScale="90000"/>
          </a:bodyPr>
          <a:lstStyle/>
          <a:p>
            <a:r>
              <a:rPr lang="en-IN" dirty="0">
                <a:solidFill>
                  <a:srgbClr val="FF0000"/>
                </a:solidFill>
              </a:rPr>
              <a:t>SAMS-CI Score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E07F12-6DFD-4B3A-9EA3-8E49793B6B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506" y="46813"/>
            <a:ext cx="6981412" cy="6764374"/>
          </a:xfrm>
        </p:spPr>
      </p:pic>
    </p:spTree>
    <p:extLst>
      <p:ext uri="{BB962C8B-B14F-4D97-AF65-F5344CB8AC3E}">
        <p14:creationId xmlns:p14="http://schemas.microsoft.com/office/powerpoint/2010/main" val="29371546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320D4-8C32-4329-9F55-DCAE9B9C2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8BE79-DE8E-4A81-8DBD-538B59CAB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No other treatment, aside from statin cessation, is necessary in most cases of statin-associated muscle symptoms (SAMS).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Two notable exceptions are clinical rhabdomyolysis which always requires careful monitoring and supportive care, nearly always in an in-patient setting, and immune-mediated necrotizing myopathy-I</a:t>
            </a:r>
            <a:r>
              <a:rPr lang="en-IN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mmunosuppressive</a:t>
            </a: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therapy is required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7586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11B50-092C-4C80-BD19-7579AF31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1E82E-8EB1-41C5-85BE-8756E161B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Rhabdomyolysis</a:t>
            </a:r>
          </a:p>
          <a:p>
            <a:pPr marL="0" indent="0">
              <a:buNone/>
            </a:pPr>
            <a:r>
              <a:rPr lang="en-IN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discontinue therapy immediately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Patients with a history of statin-induced rhabdomyolysis should generally not be treated with another statin because of the risk of recurrence.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84198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F7733-CD3B-4CB6-B9F7-4A2114999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Pathogenesis</a:t>
            </a:r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78A40E7-01C6-4675-9AE4-0B6B3FA7DF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242" y="1563756"/>
            <a:ext cx="9477854" cy="4692123"/>
          </a:xfrm>
        </p:spPr>
      </p:pic>
    </p:spTree>
    <p:extLst>
      <p:ext uri="{BB962C8B-B14F-4D97-AF65-F5344CB8AC3E}">
        <p14:creationId xmlns:p14="http://schemas.microsoft.com/office/powerpoint/2010/main" val="23340781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5F436-0F51-4F48-BF5F-429A0FC36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CAFC0-AA10-4E22-8FD6-996F42D46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Immune-mediated necrotizing myopathy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oral steroid,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methotrexate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intravenous immunoglobulin (IVIG), and/or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rituximab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appears to be reasonable and safe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6472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9C4F6-D4F8-4890-87BB-1E95D06EB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128E5-45A6-4CAB-A21F-6C73AAD72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low SAMS-CI score (2 to 4)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Discontinue the statin.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Wait for symptom resolution.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After symptom resolution: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patient was  on a high-intensity statin, restart the same statin at a lower dose.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 If the patient experiences adverse muscle symptoms on the alternative high-intensity statin, we recommend switching to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fluvastatin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or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pitavastatin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</a:rPr>
              <a:t> or Rosuvastatin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the patient was already on a low daily dose of a statin, consider alternate-day dosing </a:t>
            </a:r>
          </a:p>
          <a:p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0282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A97E3-575D-4412-932D-AC86B7AB1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74DB9-AC2F-4780-9D03-0D4EAC229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high SAMS-CI score (5 to 11)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Discontinue the statin.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Assess for drug interactions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Assess for comorbidities which may account for or exacerbate symptoms 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Correct hypothyroidism or low vitamin D level if present.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548817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28221-24E8-4F7A-8A76-5628BFF69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78EA1-655E-455A-A0E0-811F5CF7C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patient was  on a high-intensity statin, restart the same statin at same or lower dose.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patient was already on the lowest dose, consider alternate-day dosing, although this may result in lower efficacy. 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patient was on a high-intensity statin, switch to an alternative high-intensity statin (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atorvastatin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rosuvastatin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) and address concerns about side effects. </a:t>
            </a:r>
          </a:p>
          <a:p>
            <a:pPr algn="l"/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If the patient experiences adverse muscle symptoms on the alternative high-intensity statin-to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fluvastatin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or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pitavastatin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0758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B3F6-5477-44F3-9E3B-87705581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Therapies of uncertain benefit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57FDF-F636-473B-959A-4EA83074B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Coenzyme Q10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there is little published evidence showing benefit of CoQ10 supplements for the treatment of myalgia or myopathy 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236542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8AAE27-B058-49AB-9BD1-35FE0135C686}"/>
              </a:ext>
            </a:extLst>
          </p:cNvPr>
          <p:cNvSpPr/>
          <p:nvPr/>
        </p:nvSpPr>
        <p:spPr>
          <a:xfrm>
            <a:off x="5360863" y="3244334"/>
            <a:ext cx="29172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400" dirty="0">
                <a:solidFill>
                  <a:srgbClr val="FF0000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78992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D8B5-ED71-434F-A7D4-E73A921BD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Pathogenesis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E673F-8B9D-4BA8-8A3D-216F150EA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Mechanism not  well understood</a:t>
            </a:r>
          </a:p>
          <a:p>
            <a:r>
              <a:rPr lang="en-US" u="sng" dirty="0">
                <a:solidFill>
                  <a:srgbClr val="FF0000"/>
                </a:solidFill>
              </a:rPr>
              <a:t>Genetic association</a:t>
            </a:r>
          </a:p>
          <a:p>
            <a:pPr marL="0" indent="0">
              <a:buNone/>
            </a:pPr>
            <a:r>
              <a:rPr lang="en-US" dirty="0"/>
              <a:t>Variation in CytochromeP450-CYP3A4,3A5,2D6</a:t>
            </a:r>
          </a:p>
          <a:p>
            <a:pPr marL="0" indent="0">
              <a:buNone/>
            </a:pPr>
            <a:r>
              <a:rPr lang="en-US" u="sng" dirty="0"/>
              <a:t>SCLCO1B1 gene</a:t>
            </a:r>
            <a:r>
              <a:rPr lang="en-US" dirty="0"/>
              <a:t>-gene product needed for hepatic uptake of statin</a:t>
            </a:r>
          </a:p>
          <a:p>
            <a:pPr marL="0" indent="0">
              <a:buNone/>
            </a:pPr>
            <a:r>
              <a:rPr lang="en-US" dirty="0"/>
              <a:t>Loss of function mutation-high plasma level of statin.</a:t>
            </a:r>
          </a:p>
          <a:p>
            <a:r>
              <a:rPr lang="en-US" dirty="0"/>
              <a:t>Statin associated autonomic myopathy-</a:t>
            </a:r>
            <a:r>
              <a:rPr lang="en-US" u="sng" dirty="0"/>
              <a:t>HLA based</a:t>
            </a:r>
          </a:p>
          <a:p>
            <a:pPr marL="0" indent="0">
              <a:buNone/>
            </a:pPr>
            <a:r>
              <a:rPr lang="en-US" dirty="0"/>
              <a:t>Autoantibodies  recognize HMG CoA reductase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748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34DE-4A5A-4513-8E29-0B796CCF86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Pathogenesis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350B2-D445-4EB4-BDA4-1EE0D82E91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Ubiquinone(Co Q)-individual statin has distinct effect on synthesis of </a:t>
            </a:r>
            <a:r>
              <a:rPr lang="en-US" dirty="0" err="1"/>
              <a:t>CoQ</a:t>
            </a:r>
            <a:r>
              <a:rPr lang="en-US" dirty="0"/>
              <a:t>( important in muscle cell energy production)</a:t>
            </a:r>
          </a:p>
          <a:p>
            <a:r>
              <a:rPr lang="en-US" dirty="0"/>
              <a:t>Reduction of Ubiquinone in muscle cell-statin induced muscle injury.</a:t>
            </a:r>
          </a:p>
          <a:p>
            <a:r>
              <a:rPr lang="en-US" dirty="0">
                <a:solidFill>
                  <a:srgbClr val="232323"/>
                </a:solidFill>
                <a:latin typeface="Noto Sans" panose="020B0502040504020204" pitchFamily="34" charset="0"/>
              </a:rPr>
              <a:t>S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tatin-intolerant patients demonstrate increased fatty acid oxidation (FAO) in response to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lovastatin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</a:rPr>
              <a:t>--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intrinsic FAO abnormality 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 Statins increase the expression of mitochondrial carnitine acylcarnitine translocase-alteration in FAO .</a:t>
            </a:r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22997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2A27-2AD9-49B9-A212-59967535B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EBF54A0-A9A3-4D04-AD9B-6F546628DB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19" y="755373"/>
            <a:ext cx="11128013" cy="5075583"/>
          </a:xfrm>
        </p:spPr>
      </p:pic>
    </p:spTree>
    <p:extLst>
      <p:ext uri="{BB962C8B-B14F-4D97-AF65-F5344CB8AC3E}">
        <p14:creationId xmlns:p14="http://schemas.microsoft.com/office/powerpoint/2010/main" val="514158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AB07A-0422-42FB-8025-2291A3614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DEFINITIONS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E3112-0086-4055-B756-028C75146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2014 National Lipid Association Statin Muscle Safety Task Force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●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Myalgia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–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A symptom of muscle-discomfort, including muscle aches, soreness, stiffness, tenderness, or cramps with or soon after exercise, with a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normal creatine kinase (CK) level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Myalgia symptoms can be described as similar to what would be experienced with a viral syndrome such as influenza.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●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Myopathy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–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 Muscle weakness (not due to pain),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with or without an elevation in CK level.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●</a:t>
            </a:r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Myositis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– Muscle inflammation.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7441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C0726-09BF-466A-85F5-6DD1FC19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DEFINITIONS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E83BF-9632-4E8A-BE0A-23D6876B1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Myonecrosis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Elevation in muscle enzymes compared with either baseline CK levels (while not on statin therapy) or the upper limit of normal that has been adjusted for age, race, and sex: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Mild – Three- to 10-fold elevation in CK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Moderate – 10- to 50-fold elevation in CK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Times New Roman" panose="02020603050405020304" pitchFamily="18" charset="0"/>
              </a:rPr>
              <a:t>•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Severe – 50-fold or greater elevation in CK</a:t>
            </a:r>
          </a:p>
          <a:p>
            <a:pPr marL="0" indent="0" algn="l">
              <a:buNone/>
            </a:pPr>
            <a:r>
              <a:rPr lang="en-US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Clinical rhabdomyolysis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– </a:t>
            </a:r>
          </a:p>
          <a:p>
            <a:pPr marL="0" indent="0" algn="l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myonecrosis with myoglobinuria or acute renal failure (an increase in serum creatinine of at least 0.5 mg/dL [44 </a:t>
            </a:r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micromol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/L]).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13054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4EFBB-E6BC-4890-A82F-21E8FDABF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504" y="232603"/>
            <a:ext cx="10515600" cy="1325563"/>
          </a:xfrm>
        </p:spPr>
        <p:txBody>
          <a:bodyPr/>
          <a:lstStyle/>
          <a:p>
            <a:r>
              <a:rPr lang="en-IN" b="1" i="0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RISK FACTORS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A7AD4-9DED-4B44-8B8A-889B5DE83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b="1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Statin characteristics</a:t>
            </a:r>
            <a:r>
              <a:rPr lang="en-IN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 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lowest with </a:t>
            </a:r>
            <a:r>
              <a:rPr lang="en-US" b="0" i="0" u="none" strike="noStrike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2"/>
              </a:rPr>
              <a:t>fluvastatin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3"/>
              </a:rPr>
              <a:t>pravastatin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 </a:t>
            </a:r>
            <a:r>
              <a:rPr lang="en-US" b="0" i="0" u="sng" dirty="0" err="1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4"/>
              </a:rPr>
              <a:t>pitavastatin</a:t>
            </a:r>
            <a:endParaRPr lang="en-US" b="0" i="0" u="sng" dirty="0">
              <a:solidFill>
                <a:srgbClr val="005B92"/>
              </a:solidFill>
              <a:effectLst/>
              <a:latin typeface="Noto Sans" panose="020B0502040504020204" pitchFamily="34" charset="0"/>
            </a:endParaRP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not metabolized by cytochrome P450 3A4 (CYP3A4) and are thus less likely to be involved with drug interactions 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 increased when taking statins extensively metabolized by CYP3A4 such as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5"/>
              </a:rPr>
              <a:t>lovastatin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6"/>
              </a:rPr>
              <a:t>simvastatin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, and </a:t>
            </a:r>
            <a:r>
              <a:rPr lang="en-US" b="0" i="0" u="none" strike="noStrike" dirty="0">
                <a:solidFill>
                  <a:srgbClr val="005B92"/>
                </a:solidFill>
                <a:effectLst/>
                <a:latin typeface="Noto Sans" panose="020B0502040504020204" pitchFamily="34" charset="0"/>
                <a:hlinkClick r:id="rId7"/>
              </a:rPr>
              <a:t>atorvastatin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</a:p>
          <a:p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risk of muscle injury is </a:t>
            </a:r>
            <a:r>
              <a:rPr lang="en-US" b="0" i="0" u="sng" dirty="0">
                <a:solidFill>
                  <a:srgbClr val="FF0000"/>
                </a:solidFill>
                <a:effectLst/>
                <a:latin typeface="Noto Sans" panose="020B0502040504020204" pitchFamily="34" charset="0"/>
              </a:rPr>
              <a:t>greater at higher doses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.</a:t>
            </a:r>
          </a:p>
          <a:p>
            <a:r>
              <a:rPr lang="en-US" b="0" i="0" dirty="0" err="1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Simvasatin</a:t>
            </a: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-</a:t>
            </a:r>
          </a:p>
          <a:p>
            <a:pPr marL="0" indent="0">
              <a:buNone/>
            </a:pPr>
            <a:r>
              <a:rPr lang="en-US" b="0" i="0" dirty="0">
                <a:solidFill>
                  <a:srgbClr val="232323"/>
                </a:solidFill>
                <a:effectLst/>
                <a:latin typeface="Noto Sans" panose="020B0502040504020204" pitchFamily="34" charset="0"/>
              </a:rPr>
              <a:t>the incidence of myositis in clinical trials was 0.02 percent at 20 mg/day, 0.07 percent at 40 mg/day, and 0.3 percent at 80 mg/day</a:t>
            </a:r>
            <a:endParaRPr lang="en-IN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856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2398</TotalTime>
  <Words>1946</Words>
  <Application>Microsoft Office PowerPoint</Application>
  <PresentationFormat>Widescreen</PresentationFormat>
  <Paragraphs>158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HelveticaNeue</vt:lpstr>
      <vt:lpstr>Noto Sans</vt:lpstr>
      <vt:lpstr>Times New Roman</vt:lpstr>
      <vt:lpstr>Office Theme</vt:lpstr>
      <vt:lpstr>STATIN ASSOCIATED MUSCLE SYMPTOMS</vt:lpstr>
      <vt:lpstr>SAMS(Statin Associated Muscle Symptoms)</vt:lpstr>
      <vt:lpstr>Pathogenesis</vt:lpstr>
      <vt:lpstr>Pathogenesis</vt:lpstr>
      <vt:lpstr>Pathogenesis</vt:lpstr>
      <vt:lpstr>PowerPoint Presentation</vt:lpstr>
      <vt:lpstr>DEFINITIONS</vt:lpstr>
      <vt:lpstr>DEFINITIONS</vt:lpstr>
      <vt:lpstr>RISK FACTORS</vt:lpstr>
      <vt:lpstr>PowerPoint Presentation</vt:lpstr>
      <vt:lpstr>PowerPoint Presentation</vt:lpstr>
      <vt:lpstr>RISK FACTORS</vt:lpstr>
      <vt:lpstr>PowerPoint Presentation</vt:lpstr>
      <vt:lpstr>RISK FACTORS</vt:lpstr>
      <vt:lpstr>RISK FACTORS</vt:lpstr>
      <vt:lpstr>PowerPoint Presentation</vt:lpstr>
      <vt:lpstr>Concurrent drug therapy </vt:lpstr>
      <vt:lpstr>Concurrent drug therapy </vt:lpstr>
      <vt:lpstr>RISK FACTORS</vt:lpstr>
      <vt:lpstr>RISK FACTORS</vt:lpstr>
      <vt:lpstr>CLINICAL FEATURES</vt:lpstr>
      <vt:lpstr>CLINICAL FEATURES</vt:lpstr>
      <vt:lpstr>Immune-mediated necrotizing myopathy (IMNM)</vt:lpstr>
      <vt:lpstr>Immune-mediated necrotizing myopathy (IMNM)</vt:lpstr>
      <vt:lpstr>Other statin related Muscle Effects</vt:lpstr>
      <vt:lpstr>DIAGNOSIS</vt:lpstr>
      <vt:lpstr>SAMS-CI Score</vt:lpstr>
      <vt:lpstr>MANAGEMENT</vt:lpstr>
      <vt:lpstr>MANAGEMENT</vt:lpstr>
      <vt:lpstr>MANAGEMENT</vt:lpstr>
      <vt:lpstr>MANAGEMENT</vt:lpstr>
      <vt:lpstr>MANAGEMENT</vt:lpstr>
      <vt:lpstr>MANAGEMENT</vt:lpstr>
      <vt:lpstr>Therapies of uncertain benefit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STATIN MUSCLE RELATED ADVERSE EVENTS</dc:title>
  <dc:creator>tanjos007@gmail.com</dc:creator>
  <cp:lastModifiedBy>tanjos007@gmail.com</cp:lastModifiedBy>
  <cp:revision>7</cp:revision>
  <dcterms:created xsi:type="dcterms:W3CDTF">2022-05-22T09:42:00Z</dcterms:created>
  <dcterms:modified xsi:type="dcterms:W3CDTF">2022-05-24T01:45:18Z</dcterms:modified>
</cp:coreProperties>
</file>