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115"/>
  </p:notesMasterIdLst>
  <p:handoutMasterIdLst>
    <p:handoutMasterId r:id="rId116"/>
  </p:handoutMasterIdLst>
  <p:sldIdLst>
    <p:sldId id="256" r:id="rId2"/>
    <p:sldId id="279" r:id="rId3"/>
    <p:sldId id="301" r:id="rId4"/>
    <p:sldId id="280" r:id="rId5"/>
    <p:sldId id="285" r:id="rId6"/>
    <p:sldId id="304" r:id="rId7"/>
    <p:sldId id="305" r:id="rId8"/>
    <p:sldId id="306" r:id="rId9"/>
    <p:sldId id="307" r:id="rId10"/>
    <p:sldId id="283" r:id="rId11"/>
    <p:sldId id="282" r:id="rId12"/>
    <p:sldId id="308" r:id="rId13"/>
    <p:sldId id="309" r:id="rId14"/>
    <p:sldId id="310" r:id="rId15"/>
    <p:sldId id="311" r:id="rId16"/>
    <p:sldId id="312" r:id="rId17"/>
    <p:sldId id="313" r:id="rId18"/>
    <p:sldId id="314" r:id="rId19"/>
    <p:sldId id="315" r:id="rId20"/>
    <p:sldId id="316" r:id="rId21"/>
    <p:sldId id="317" r:id="rId22"/>
    <p:sldId id="287" r:id="rId23"/>
    <p:sldId id="318" r:id="rId24"/>
    <p:sldId id="319" r:id="rId25"/>
    <p:sldId id="296" r:id="rId26"/>
    <p:sldId id="320" r:id="rId27"/>
    <p:sldId id="321" r:id="rId28"/>
    <p:sldId id="322" r:id="rId29"/>
    <p:sldId id="327" r:id="rId30"/>
    <p:sldId id="326" r:id="rId31"/>
    <p:sldId id="324" r:id="rId32"/>
    <p:sldId id="325" r:id="rId33"/>
    <p:sldId id="286" r:id="rId34"/>
    <p:sldId id="295" r:id="rId35"/>
    <p:sldId id="329" r:id="rId36"/>
    <p:sldId id="331" r:id="rId37"/>
    <p:sldId id="397" r:id="rId38"/>
    <p:sldId id="398" r:id="rId39"/>
    <p:sldId id="399" r:id="rId40"/>
    <p:sldId id="335" r:id="rId41"/>
    <p:sldId id="334" r:id="rId42"/>
    <p:sldId id="332" r:id="rId43"/>
    <p:sldId id="338" r:id="rId44"/>
    <p:sldId id="330" r:id="rId45"/>
    <p:sldId id="339" r:id="rId46"/>
    <p:sldId id="340" r:id="rId47"/>
    <p:sldId id="341" r:id="rId48"/>
    <p:sldId id="342" r:id="rId49"/>
    <p:sldId id="343" r:id="rId50"/>
    <p:sldId id="344" r:id="rId51"/>
    <p:sldId id="345" r:id="rId52"/>
    <p:sldId id="346" r:id="rId53"/>
    <p:sldId id="347" r:id="rId54"/>
    <p:sldId id="348" r:id="rId55"/>
    <p:sldId id="350" r:id="rId56"/>
    <p:sldId id="351" r:id="rId57"/>
    <p:sldId id="352" r:id="rId58"/>
    <p:sldId id="353" r:id="rId59"/>
    <p:sldId id="354" r:id="rId60"/>
    <p:sldId id="355" r:id="rId61"/>
    <p:sldId id="356" r:id="rId62"/>
    <p:sldId id="357" r:id="rId63"/>
    <p:sldId id="297" r:id="rId64"/>
    <p:sldId id="299" r:id="rId65"/>
    <p:sldId id="358" r:id="rId66"/>
    <p:sldId id="359" r:id="rId67"/>
    <p:sldId id="360" r:id="rId68"/>
    <p:sldId id="298" r:id="rId69"/>
    <p:sldId id="361" r:id="rId70"/>
    <p:sldId id="336" r:id="rId71"/>
    <p:sldId id="337" r:id="rId72"/>
    <p:sldId id="363" r:id="rId73"/>
    <p:sldId id="362" r:id="rId74"/>
    <p:sldId id="365" r:id="rId75"/>
    <p:sldId id="366" r:id="rId76"/>
    <p:sldId id="367" r:id="rId77"/>
    <p:sldId id="368" r:id="rId78"/>
    <p:sldId id="369" r:id="rId79"/>
    <p:sldId id="371" r:id="rId80"/>
    <p:sldId id="372" r:id="rId81"/>
    <p:sldId id="373" r:id="rId82"/>
    <p:sldId id="374" r:id="rId83"/>
    <p:sldId id="375" r:id="rId84"/>
    <p:sldId id="370" r:id="rId85"/>
    <p:sldId id="376" r:id="rId86"/>
    <p:sldId id="377" r:id="rId87"/>
    <p:sldId id="378" r:id="rId88"/>
    <p:sldId id="380" r:id="rId89"/>
    <p:sldId id="379" r:id="rId90"/>
    <p:sldId id="381" r:id="rId91"/>
    <p:sldId id="382" r:id="rId92"/>
    <p:sldId id="395" r:id="rId93"/>
    <p:sldId id="383" r:id="rId94"/>
    <p:sldId id="386" r:id="rId95"/>
    <p:sldId id="385" r:id="rId96"/>
    <p:sldId id="384" r:id="rId97"/>
    <p:sldId id="388" r:id="rId98"/>
    <p:sldId id="389" r:id="rId99"/>
    <p:sldId id="390" r:id="rId100"/>
    <p:sldId id="391" r:id="rId101"/>
    <p:sldId id="392" r:id="rId102"/>
    <p:sldId id="393" r:id="rId103"/>
    <p:sldId id="394" r:id="rId104"/>
    <p:sldId id="396" r:id="rId105"/>
    <p:sldId id="400" r:id="rId106"/>
    <p:sldId id="401" r:id="rId107"/>
    <p:sldId id="289" r:id="rId108"/>
    <p:sldId id="290" r:id="rId109"/>
    <p:sldId id="291" r:id="rId110"/>
    <p:sldId id="292" r:id="rId111"/>
    <p:sldId id="293" r:id="rId112"/>
    <p:sldId id="294" r:id="rId113"/>
    <p:sldId id="328"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00" autoAdjust="0"/>
  </p:normalViewPr>
  <p:slideViewPr>
    <p:cSldViewPr>
      <p:cViewPr varScale="1">
        <p:scale>
          <a:sx n="72" d="100"/>
          <a:sy n="72" d="100"/>
        </p:scale>
        <p:origin x="1350" y="78"/>
      </p:cViewPr>
      <p:guideLst>
        <p:guide orient="horz" pos="2160"/>
        <p:guide pos="2880"/>
      </p:guideLst>
    </p:cSldViewPr>
  </p:slideViewPr>
  <p:notesTextViewPr>
    <p:cViewPr>
      <p:scale>
        <a:sx n="3" d="2"/>
        <a:sy n="3" d="2"/>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12/27/2022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12/27/2022</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2"/>
                </a:solidFill>
                <a:latin typeface="+mn-lt"/>
                <a:ea typeface="+mn-ea"/>
                <a:cs typeface="+mn-cs"/>
              </a:rPr>
              <a:t>true incidence is likely higher, if one</a:t>
            </a:r>
          </a:p>
          <a:p>
            <a:r>
              <a:rPr lang="en-US" sz="1200" b="0" i="0" u="none" strike="noStrike" kern="1200" baseline="0" dirty="0">
                <a:solidFill>
                  <a:schemeClr val="tx2"/>
                </a:solidFill>
                <a:latin typeface="+mn-lt"/>
                <a:ea typeface="+mn-ea"/>
                <a:cs typeface="+mn-cs"/>
              </a:rPr>
              <a:t>considers that milder forms may not receive medical</a:t>
            </a:r>
          </a:p>
          <a:p>
            <a:r>
              <a:rPr lang="en-US" sz="1200" b="0" i="0" u="none" strike="noStrike" kern="1200" baseline="0" dirty="0">
                <a:solidFill>
                  <a:schemeClr val="tx2"/>
                </a:solidFill>
                <a:latin typeface="+mn-lt"/>
                <a:ea typeface="+mn-ea"/>
                <a:cs typeface="+mn-cs"/>
              </a:rPr>
              <a:t>attention</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12</a:t>
            </a:fld>
            <a:endParaRPr lang="en-US"/>
          </a:p>
        </p:txBody>
      </p:sp>
    </p:spTree>
    <p:extLst>
      <p:ext uri="{BB962C8B-B14F-4D97-AF65-F5344CB8AC3E}">
        <p14:creationId xmlns:p14="http://schemas.microsoft.com/office/powerpoint/2010/main" val="3839093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2"/>
                </a:solidFill>
                <a:latin typeface="+mn-lt"/>
                <a:ea typeface="+mn-ea"/>
                <a:cs typeface="+mn-cs"/>
              </a:rPr>
              <a:t>4 countries (Austria, </a:t>
            </a:r>
            <a:r>
              <a:rPr lang="en-US" sz="1200" b="0" i="0" u="none" strike="noStrike" kern="1200" baseline="0" dirty="0" err="1">
                <a:solidFill>
                  <a:schemeClr val="tx2"/>
                </a:solidFill>
                <a:latin typeface="+mn-lt"/>
                <a:ea typeface="+mn-ea"/>
                <a:cs typeface="+mn-cs"/>
              </a:rPr>
              <a:t>Germany,Poland</a:t>
            </a:r>
            <a:r>
              <a:rPr lang="en-US" sz="1200" b="0" i="0" u="none" strike="noStrike" kern="1200" baseline="0" dirty="0">
                <a:solidFill>
                  <a:schemeClr val="tx2"/>
                </a:solidFill>
                <a:latin typeface="+mn-lt"/>
                <a:ea typeface="+mn-ea"/>
                <a:cs typeface="+mn-cs"/>
              </a:rPr>
              <a:t>, and Switzerland) (Data S1) participating in the International </a:t>
            </a:r>
            <a:r>
              <a:rPr lang="en-US" sz="1200" b="0" i="0" u="none" strike="noStrike" kern="1200" baseline="0" dirty="0" err="1">
                <a:solidFill>
                  <a:schemeClr val="tx2"/>
                </a:solidFill>
                <a:latin typeface="+mn-lt"/>
                <a:ea typeface="+mn-ea"/>
                <a:cs typeface="+mn-cs"/>
              </a:rPr>
              <a:t>Takotsubo</a:t>
            </a:r>
            <a:r>
              <a:rPr lang="en-US" sz="1200" b="0" i="0" u="none" strike="noStrike" kern="1200" baseline="0" dirty="0">
                <a:solidFill>
                  <a:schemeClr val="tx2"/>
                </a:solidFill>
                <a:latin typeface="+mn-lt"/>
                <a:ea typeface="+mn-ea"/>
                <a:cs typeface="+mn-cs"/>
              </a:rPr>
              <a:t> Registry</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36</a:t>
            </a:fld>
            <a:endParaRPr lang="en-US"/>
          </a:p>
        </p:txBody>
      </p:sp>
    </p:spTree>
    <p:extLst>
      <p:ext uri="{BB962C8B-B14F-4D97-AF65-F5344CB8AC3E}">
        <p14:creationId xmlns:p14="http://schemas.microsoft.com/office/powerpoint/2010/main" val="3204751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2"/>
                </a:solidFill>
                <a:latin typeface="+mn-lt"/>
                <a:ea typeface="+mn-ea"/>
                <a:cs typeface="+mn-cs"/>
              </a:rPr>
              <a:t>2014 International Journal of Cardiology</a:t>
            </a:r>
          </a:p>
          <a:p>
            <a:r>
              <a:rPr lang="en-US" sz="1200" b="0" i="0" u="none" strike="noStrike" kern="1200" baseline="0" dirty="0">
                <a:solidFill>
                  <a:schemeClr val="tx2"/>
                </a:solidFill>
                <a:latin typeface="+mn-lt"/>
                <a:ea typeface="+mn-ea"/>
                <a:cs typeface="+mn-cs"/>
              </a:rPr>
              <a:t>Conclusions: Catecholamine-induced </a:t>
            </a:r>
            <a:r>
              <a:rPr lang="en-US" sz="1200" b="0" i="0" u="none" strike="noStrike" kern="1200" baseline="0" dirty="0" err="1">
                <a:solidFill>
                  <a:schemeClr val="tx2"/>
                </a:solidFill>
                <a:latin typeface="+mn-lt"/>
                <a:ea typeface="+mn-ea"/>
                <a:cs typeface="+mn-cs"/>
              </a:rPr>
              <a:t>takotsubo</a:t>
            </a:r>
            <a:r>
              <a:rPr lang="en-US" sz="1200" b="0" i="0" u="none" strike="noStrike" kern="1200" baseline="0" dirty="0">
                <a:solidFill>
                  <a:schemeClr val="tx2"/>
                </a:solidFill>
                <a:latin typeface="+mn-lt"/>
                <a:ea typeface="+mn-ea"/>
                <a:cs typeface="+mn-cs"/>
              </a:rPr>
              <a:t>-like cardiac dysfunction appears to be afterload dependent rather</a:t>
            </a:r>
          </a:p>
          <a:p>
            <a:r>
              <a:rPr lang="en-US" sz="1200" b="0" i="0" u="none" strike="noStrike" kern="1200" baseline="0" dirty="0">
                <a:solidFill>
                  <a:schemeClr val="tx2"/>
                </a:solidFill>
                <a:latin typeface="+mn-lt"/>
                <a:ea typeface="+mn-ea"/>
                <a:cs typeface="+mn-cs"/>
              </a:rPr>
              <a:t>than depend on stimulation of a specific adrenergic receptor subtype.</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46</a:t>
            </a:fld>
            <a:endParaRPr lang="en-US"/>
          </a:p>
        </p:txBody>
      </p:sp>
    </p:spTree>
    <p:extLst>
      <p:ext uri="{BB962C8B-B14F-4D97-AF65-F5344CB8AC3E}">
        <p14:creationId xmlns:p14="http://schemas.microsoft.com/office/powerpoint/2010/main" val="625473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2"/>
                </a:solidFill>
                <a:latin typeface="+mn-lt"/>
                <a:ea typeface="+mn-ea"/>
                <a:cs typeface="+mn-cs"/>
              </a:rPr>
              <a:t>mechanism by which catecholamine excess precipitates myocardial dysfunction is unknown</a:t>
            </a:r>
          </a:p>
          <a:p>
            <a:r>
              <a:rPr lang="en-US" sz="1200" b="0" i="0" u="none" strike="noStrike" kern="1200" baseline="0" dirty="0">
                <a:solidFill>
                  <a:schemeClr val="tx2"/>
                </a:solidFill>
                <a:latin typeface="+mn-lt"/>
                <a:ea typeface="+mn-ea"/>
                <a:cs typeface="+mn-cs"/>
              </a:rPr>
              <a:t>apical ballooning phenotype is known to occur in the absence of a wraparound LAD and this coronary anatomical variant is </a:t>
            </a:r>
            <a:r>
              <a:rPr lang="en-US" sz="1200" b="0" i="0" u="none" strike="noStrike" kern="1200" baseline="0" dirty="0" err="1">
                <a:solidFill>
                  <a:schemeClr val="tx2"/>
                </a:solidFill>
                <a:latin typeface="+mn-lt"/>
                <a:ea typeface="+mn-ea"/>
                <a:cs typeface="+mn-cs"/>
              </a:rPr>
              <a:t>notmore</a:t>
            </a:r>
            <a:r>
              <a:rPr lang="en-US" sz="1200" b="0" i="0" u="none" strike="noStrike" kern="1200" baseline="0" dirty="0">
                <a:solidFill>
                  <a:schemeClr val="tx2"/>
                </a:solidFill>
                <a:latin typeface="+mn-lt"/>
                <a:ea typeface="+mn-ea"/>
                <a:cs typeface="+mn-cs"/>
              </a:rPr>
              <a:t> prevalent in TTS than in the control group</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47</a:t>
            </a:fld>
            <a:endParaRPr lang="en-US"/>
          </a:p>
        </p:txBody>
      </p:sp>
    </p:spTree>
    <p:extLst>
      <p:ext uri="{BB962C8B-B14F-4D97-AF65-F5344CB8AC3E}">
        <p14:creationId xmlns:p14="http://schemas.microsoft.com/office/powerpoint/2010/main" val="248241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2"/>
                </a:solidFill>
                <a:latin typeface="+mn-lt"/>
                <a:ea typeface="+mn-ea"/>
                <a:cs typeface="+mn-cs"/>
              </a:rPr>
              <a:t>5. Zhang et al. found that hydrogen sulfide relieved cardiac dysfunction in animal models by</a:t>
            </a:r>
          </a:p>
          <a:p>
            <a:r>
              <a:rPr lang="en-US" sz="1200" b="0" i="0" u="none" strike="noStrike" kern="1200" baseline="0" dirty="0">
                <a:solidFill>
                  <a:schemeClr val="tx2"/>
                </a:solidFill>
                <a:latin typeface="+mn-lt"/>
                <a:ea typeface="+mn-ea"/>
                <a:cs typeface="+mn-cs"/>
              </a:rPr>
              <a:t>decreasing oxidative stress</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48</a:t>
            </a:fld>
            <a:endParaRPr lang="en-US"/>
          </a:p>
        </p:txBody>
      </p:sp>
    </p:spTree>
    <p:extLst>
      <p:ext uri="{BB962C8B-B14F-4D97-AF65-F5344CB8AC3E}">
        <p14:creationId xmlns:p14="http://schemas.microsoft.com/office/powerpoint/2010/main" val="3779611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2"/>
                </a:solidFill>
                <a:effectLst/>
                <a:latin typeface="+mn-lt"/>
                <a:ea typeface="+mn-ea"/>
                <a:cs typeface="+mn-cs"/>
              </a:rPr>
              <a:t>3. (normal = 1, </a:t>
            </a:r>
            <a:r>
              <a:rPr lang="en-US" sz="1200" b="0" i="0" kern="1200" dirty="0" err="1">
                <a:solidFill>
                  <a:schemeClr val="tx2"/>
                </a:solidFill>
                <a:effectLst/>
                <a:latin typeface="+mn-lt"/>
                <a:ea typeface="+mn-ea"/>
                <a:cs typeface="+mn-cs"/>
              </a:rPr>
              <a:t>hypokinesis</a:t>
            </a:r>
            <a:r>
              <a:rPr lang="en-US" sz="1200" b="0" i="0" kern="1200" dirty="0">
                <a:solidFill>
                  <a:schemeClr val="tx2"/>
                </a:solidFill>
                <a:effectLst/>
                <a:latin typeface="+mn-lt"/>
                <a:ea typeface="+mn-ea"/>
                <a:cs typeface="+mn-cs"/>
              </a:rPr>
              <a:t> = 2, </a:t>
            </a:r>
            <a:r>
              <a:rPr lang="en-US" sz="1200" b="0" i="0" kern="1200" dirty="0" err="1">
                <a:solidFill>
                  <a:schemeClr val="tx2"/>
                </a:solidFill>
                <a:effectLst/>
                <a:latin typeface="+mn-lt"/>
                <a:ea typeface="+mn-ea"/>
                <a:cs typeface="+mn-cs"/>
              </a:rPr>
              <a:t>akinesis</a:t>
            </a:r>
            <a:r>
              <a:rPr lang="en-US" sz="1200" b="0" i="0" kern="1200" dirty="0">
                <a:solidFill>
                  <a:schemeClr val="tx2"/>
                </a:solidFill>
                <a:effectLst/>
                <a:latin typeface="+mn-lt"/>
                <a:ea typeface="+mn-ea"/>
                <a:cs typeface="+mn-cs"/>
              </a:rPr>
              <a:t> = 3). The index (</a:t>
            </a:r>
            <a:r>
              <a:rPr lang="en-US" sz="1200" b="1" i="0" kern="1200" dirty="0">
                <a:solidFill>
                  <a:schemeClr val="tx2"/>
                </a:solidFill>
                <a:effectLst/>
                <a:latin typeface="+mn-lt"/>
                <a:ea typeface="+mn-ea"/>
                <a:cs typeface="+mn-cs"/>
              </a:rPr>
              <a:t>WMSI</a:t>
            </a:r>
            <a:r>
              <a:rPr lang="en-US" sz="1200" b="0" i="0" kern="1200" dirty="0">
                <a:solidFill>
                  <a:schemeClr val="tx2"/>
                </a:solidFill>
                <a:effectLst/>
                <a:latin typeface="+mn-lt"/>
                <a:ea typeface="+mn-ea"/>
                <a:cs typeface="+mn-cs"/>
              </a:rPr>
              <a:t>) is </a:t>
            </a:r>
            <a:r>
              <a:rPr lang="en-US" sz="1200" b="1" i="0" kern="1200" dirty="0">
                <a:solidFill>
                  <a:schemeClr val="tx2"/>
                </a:solidFill>
                <a:effectLst/>
                <a:latin typeface="+mn-lt"/>
                <a:ea typeface="+mn-ea"/>
                <a:cs typeface="+mn-cs"/>
              </a:rPr>
              <a:t>calculated</a:t>
            </a:r>
            <a:r>
              <a:rPr lang="en-US" sz="1200" b="0" i="0" kern="1200" dirty="0">
                <a:solidFill>
                  <a:schemeClr val="tx2"/>
                </a:solidFill>
                <a:effectLst/>
                <a:latin typeface="+mn-lt"/>
                <a:ea typeface="+mn-ea"/>
                <a:cs typeface="+mn-cs"/>
              </a:rPr>
              <a:t> by dividing the total of the wall motion scores of each segment by 16</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49</a:t>
            </a:fld>
            <a:endParaRPr lang="en-US"/>
          </a:p>
        </p:txBody>
      </p:sp>
    </p:spTree>
    <p:extLst>
      <p:ext uri="{BB962C8B-B14F-4D97-AF65-F5344CB8AC3E}">
        <p14:creationId xmlns:p14="http://schemas.microsoft.com/office/powerpoint/2010/main" val="1039296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2"/>
                </a:solidFill>
                <a:latin typeface="+mn-lt"/>
                <a:ea typeface="+mn-ea"/>
                <a:cs typeface="+mn-cs"/>
              </a:rPr>
              <a:t>4. Impaired </a:t>
            </a:r>
            <a:r>
              <a:rPr lang="en-US" sz="1200" b="0" i="0" u="none" strike="noStrike" kern="1200" baseline="0" dirty="0" err="1">
                <a:solidFill>
                  <a:schemeClr val="tx2"/>
                </a:solidFill>
                <a:latin typeface="+mn-lt"/>
                <a:ea typeface="+mn-ea"/>
                <a:cs typeface="+mn-cs"/>
              </a:rPr>
              <a:t>microvascular</a:t>
            </a:r>
            <a:r>
              <a:rPr lang="en-US" sz="1200" b="0" i="0" u="none" strike="noStrike" kern="1200" baseline="0" dirty="0">
                <a:solidFill>
                  <a:schemeClr val="tx2"/>
                </a:solidFill>
                <a:latin typeface="+mn-lt"/>
                <a:ea typeface="+mn-ea"/>
                <a:cs typeface="+mn-cs"/>
              </a:rPr>
              <a:t> endothelial function was observed in virtually all </a:t>
            </a:r>
            <a:r>
              <a:rPr lang="en-US" sz="1200" b="0" i="0" u="none" strike="noStrike" kern="1200" baseline="0" dirty="0" err="1">
                <a:solidFill>
                  <a:schemeClr val="tx2"/>
                </a:solidFill>
                <a:latin typeface="+mn-lt"/>
                <a:ea typeface="+mn-ea"/>
                <a:cs typeface="+mn-cs"/>
              </a:rPr>
              <a:t>patientswith</a:t>
            </a:r>
            <a:r>
              <a:rPr lang="en-US" sz="1200" b="0" i="0" u="none" strike="noStrike" kern="1200" baseline="0" dirty="0">
                <a:solidFill>
                  <a:schemeClr val="tx2"/>
                </a:solidFill>
                <a:latin typeface="+mn-lt"/>
                <a:ea typeface="+mn-ea"/>
                <a:cs typeface="+mn-cs"/>
              </a:rPr>
              <a:t> TTS.</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50</a:t>
            </a:fld>
            <a:endParaRPr lang="en-US"/>
          </a:p>
        </p:txBody>
      </p:sp>
    </p:spTree>
    <p:extLst>
      <p:ext uri="{BB962C8B-B14F-4D97-AF65-F5344CB8AC3E}">
        <p14:creationId xmlns:p14="http://schemas.microsoft.com/office/powerpoint/2010/main" val="1071609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a:solidFill>
                  <a:schemeClr val="tx2"/>
                </a:solidFill>
                <a:latin typeface="+mn-lt"/>
                <a:ea typeface="+mn-ea"/>
                <a:cs typeface="+mn-cs"/>
              </a:rPr>
              <a:t>catecholamines</a:t>
            </a:r>
            <a:r>
              <a:rPr lang="en-US" sz="1200" b="0" i="0" u="none" strike="noStrike" kern="1200" baseline="0" dirty="0">
                <a:solidFill>
                  <a:schemeClr val="tx2"/>
                </a:solidFill>
                <a:latin typeface="+mn-lt"/>
                <a:ea typeface="+mn-ea"/>
                <a:cs typeface="+mn-cs"/>
              </a:rPr>
              <a:t> from either sympathetic nerves, the adrenal medulla, or as drug therapy</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51</a:t>
            </a:fld>
            <a:endParaRPr lang="en-US"/>
          </a:p>
        </p:txBody>
      </p:sp>
    </p:spTree>
    <p:extLst>
      <p:ext uri="{BB962C8B-B14F-4D97-AF65-F5344CB8AC3E}">
        <p14:creationId xmlns:p14="http://schemas.microsoft.com/office/powerpoint/2010/main" val="2799761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0" i="0" u="none" strike="noStrike" kern="1200" baseline="0" dirty="0">
                <a:solidFill>
                  <a:schemeClr val="tx2"/>
                </a:solidFill>
                <a:latin typeface="+mn-lt"/>
                <a:ea typeface="+mn-ea"/>
                <a:cs typeface="+mn-cs"/>
              </a:rPr>
              <a:t>End. SR Ca2+ ATPase (SERCA2A), reaccumulates </a:t>
            </a:r>
            <a:r>
              <a:rPr lang="en-US" sz="1200" b="0" i="0" u="none" strike="noStrike" kern="1200" baseline="0" dirty="0">
                <a:solidFill>
                  <a:schemeClr val="tx2"/>
                </a:solidFill>
                <a:latin typeface="+mn-lt"/>
                <a:ea typeface="+mn-ea"/>
                <a:cs typeface="+mn-cs"/>
              </a:rPr>
              <a:t>Ca2+ against a concentration gradient, and the Ca2+ is stored in the SR by its attachment to a protein, </a:t>
            </a:r>
            <a:r>
              <a:rPr lang="en-US" sz="1200" b="0" i="1" u="none" strike="noStrike" kern="1200" baseline="0" dirty="0" err="1">
                <a:solidFill>
                  <a:schemeClr val="tx2"/>
                </a:solidFill>
                <a:latin typeface="+mn-lt"/>
                <a:ea typeface="+mn-ea"/>
                <a:cs typeface="+mn-cs"/>
              </a:rPr>
              <a:t>calsequestrin</a:t>
            </a:r>
            <a:endParaRPr lang="en-US" sz="1200" b="0" i="1" u="none" strike="noStrike" kern="1200" baseline="0" dirty="0">
              <a:solidFill>
                <a:schemeClr val="tx2"/>
              </a:solidFill>
              <a:latin typeface="+mn-lt"/>
              <a:ea typeface="+mn-ea"/>
              <a:cs typeface="+mn-cs"/>
            </a:endParaRPr>
          </a:p>
          <a:p>
            <a:r>
              <a:rPr lang="en-US" sz="1200" b="0" i="0" kern="1200" dirty="0" err="1">
                <a:solidFill>
                  <a:schemeClr val="tx2"/>
                </a:solidFill>
                <a:effectLst/>
                <a:latin typeface="+mn-lt"/>
                <a:ea typeface="+mn-ea"/>
                <a:cs typeface="+mn-cs"/>
              </a:rPr>
              <a:t>Sarcolipin</a:t>
            </a:r>
            <a:r>
              <a:rPr lang="en-US" sz="1200" b="0" i="0" kern="1200" dirty="0">
                <a:solidFill>
                  <a:schemeClr val="tx2"/>
                </a:solidFill>
                <a:effectLst/>
                <a:latin typeface="+mn-lt"/>
                <a:ea typeface="+mn-ea"/>
                <a:cs typeface="+mn-cs"/>
              </a:rPr>
              <a:t> : small transmembrane </a:t>
            </a:r>
            <a:r>
              <a:rPr lang="en-US" sz="1200" b="0" i="0" kern="1200" dirty="0" err="1">
                <a:solidFill>
                  <a:schemeClr val="tx2"/>
                </a:solidFill>
                <a:effectLst/>
                <a:latin typeface="+mn-lt"/>
                <a:ea typeface="+mn-ea"/>
                <a:cs typeface="+mn-cs"/>
              </a:rPr>
              <a:t>proteolipid</a:t>
            </a:r>
            <a:r>
              <a:rPr lang="en-US" sz="1200" b="0" i="0" kern="1200" dirty="0">
                <a:solidFill>
                  <a:schemeClr val="tx2"/>
                </a:solidFill>
                <a:effectLst/>
                <a:latin typeface="+mn-lt"/>
                <a:ea typeface="+mn-ea"/>
                <a:cs typeface="+mn-cs"/>
              </a:rPr>
              <a:t> that regulates several sarcoplasmic reticulum Ca</a:t>
            </a:r>
            <a:r>
              <a:rPr lang="en-US" sz="1200" b="0" i="0" kern="1200" baseline="30000" dirty="0">
                <a:solidFill>
                  <a:schemeClr val="tx2"/>
                </a:solidFill>
                <a:effectLst/>
                <a:latin typeface="+mn-lt"/>
                <a:ea typeface="+mn-ea"/>
                <a:cs typeface="+mn-cs"/>
              </a:rPr>
              <a:t>2+</a:t>
            </a:r>
            <a:r>
              <a:rPr lang="en-US" sz="1200" b="0" i="0" kern="1200" dirty="0">
                <a:solidFill>
                  <a:schemeClr val="tx2"/>
                </a:solidFill>
                <a:effectLst/>
                <a:latin typeface="+mn-lt"/>
                <a:ea typeface="+mn-ea"/>
                <a:cs typeface="+mn-cs"/>
              </a:rPr>
              <a:t>-</a:t>
            </a:r>
            <a:r>
              <a:rPr lang="en-US" sz="1200" b="0" i="0" kern="1200" dirty="0" err="1">
                <a:solidFill>
                  <a:schemeClr val="tx2"/>
                </a:solidFill>
                <a:effectLst/>
                <a:latin typeface="+mn-lt"/>
                <a:ea typeface="+mn-ea"/>
                <a:cs typeface="+mn-cs"/>
              </a:rPr>
              <a:t>ATPases</a:t>
            </a:r>
            <a:r>
              <a:rPr lang="en-US" sz="1200" b="0" i="0" kern="1200" dirty="0">
                <a:solidFill>
                  <a:schemeClr val="tx2"/>
                </a:solidFill>
                <a:effectLst/>
                <a:latin typeface="+mn-lt"/>
                <a:ea typeface="+mn-ea"/>
                <a:cs typeface="+mn-cs"/>
              </a:rPr>
              <a:t> by reducing the accumulation of Ca</a:t>
            </a:r>
            <a:r>
              <a:rPr lang="en-US" sz="1200" b="0" i="0" kern="1200" baseline="30000" dirty="0">
                <a:solidFill>
                  <a:schemeClr val="tx2"/>
                </a:solidFill>
                <a:effectLst/>
                <a:latin typeface="+mn-lt"/>
                <a:ea typeface="+mn-ea"/>
                <a:cs typeface="+mn-cs"/>
              </a:rPr>
              <a:t>2+</a:t>
            </a:r>
            <a:r>
              <a:rPr lang="en-US" sz="1200" b="0" i="0" kern="1200" dirty="0">
                <a:solidFill>
                  <a:schemeClr val="tx2"/>
                </a:solidFill>
                <a:effectLst/>
                <a:latin typeface="+mn-lt"/>
                <a:ea typeface="+mn-ea"/>
                <a:cs typeface="+mn-cs"/>
              </a:rPr>
              <a:t> in the sarcoplasmic reticulum without affecting the rate of ATP hydrolysis</a:t>
            </a:r>
            <a:endParaRPr lang="en-US" sz="1200" b="0" i="1" u="none" strike="noStrike" kern="1200" baseline="0" dirty="0">
              <a:solidFill>
                <a:schemeClr val="tx2"/>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52</a:t>
            </a:fld>
            <a:endParaRPr lang="en-US"/>
          </a:p>
        </p:txBody>
      </p:sp>
    </p:spTree>
    <p:extLst>
      <p:ext uri="{BB962C8B-B14F-4D97-AF65-F5344CB8AC3E}">
        <p14:creationId xmlns:p14="http://schemas.microsoft.com/office/powerpoint/2010/main" val="2966441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2"/>
                </a:solidFill>
                <a:latin typeface="+mn-lt"/>
                <a:ea typeface="+mn-ea"/>
                <a:cs typeface="+mn-cs"/>
              </a:rPr>
              <a:t>PKA phosphorylates the SR protein </a:t>
            </a:r>
            <a:r>
              <a:rPr lang="en-US" sz="1200" b="0" i="1" u="none" strike="noStrike" kern="1200" baseline="0" dirty="0" err="1">
                <a:solidFill>
                  <a:schemeClr val="tx2"/>
                </a:solidFill>
                <a:latin typeface="+mn-lt"/>
                <a:ea typeface="+mn-ea"/>
                <a:cs typeface="+mn-cs"/>
              </a:rPr>
              <a:t>phospholamban</a:t>
            </a:r>
            <a:r>
              <a:rPr lang="en-US" sz="1200" b="0" i="0" u="none" strike="noStrike" kern="1200" baseline="0" dirty="0">
                <a:solidFill>
                  <a:schemeClr val="tx2"/>
                </a:solidFill>
                <a:latin typeface="+mn-lt"/>
                <a:ea typeface="+mn-ea"/>
                <a:cs typeface="+mn-cs"/>
              </a:rPr>
              <a:t>; the latter, in turn, permits activation of the Ca2+ pump, thereby increasing the uptake of Ca2+ by the SR, accelerating the rate of relaxation, and providing larger quantities of Ca2+ in the SR for release by subsequent depolarization, thereby stimulating contraction</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53</a:t>
            </a:fld>
            <a:endParaRPr lang="en-US"/>
          </a:p>
        </p:txBody>
      </p:sp>
    </p:spTree>
    <p:extLst>
      <p:ext uri="{BB962C8B-B14F-4D97-AF65-F5344CB8AC3E}">
        <p14:creationId xmlns:p14="http://schemas.microsoft.com/office/powerpoint/2010/main" val="3650649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molecular switch’ of the b2-adrenergic receptor from the positive inotropic </a:t>
            </a:r>
            <a:r>
              <a:rPr lang="en-US" sz="1200" dirty="0" err="1"/>
              <a:t>Gs</a:t>
            </a:r>
            <a:r>
              <a:rPr lang="en-US" sz="1200" dirty="0"/>
              <a:t> to the negatively inotropic </a:t>
            </a:r>
            <a:r>
              <a:rPr lang="en-US" sz="1200" dirty="0" err="1"/>
              <a:t>Gi</a:t>
            </a:r>
            <a:r>
              <a:rPr lang="en-US" sz="1200" dirty="0"/>
              <a:t> pathway </a:t>
            </a:r>
          </a:p>
          <a:p>
            <a:r>
              <a:rPr lang="en-US" sz="1200" b="0" i="0" u="none" strike="noStrike" kern="1200" baseline="0" dirty="0">
                <a:solidFill>
                  <a:schemeClr val="tx2"/>
                </a:solidFill>
                <a:latin typeface="+mn-lt"/>
                <a:ea typeface="+mn-ea"/>
                <a:cs typeface="+mn-cs"/>
              </a:rPr>
              <a:t>TTS patients have been found to have markers of increased NO </a:t>
            </a:r>
            <a:r>
              <a:rPr lang="en-US" sz="1200" b="0" i="0" u="none" strike="noStrike" kern="1200" baseline="0" dirty="0" err="1">
                <a:solidFill>
                  <a:schemeClr val="tx2"/>
                </a:solidFill>
                <a:latin typeface="+mn-lt"/>
                <a:ea typeface="+mn-ea"/>
                <a:cs typeface="+mn-cs"/>
              </a:rPr>
              <a:t>signallin</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54</a:t>
            </a:fld>
            <a:endParaRPr lang="en-US"/>
          </a:p>
        </p:txBody>
      </p:sp>
    </p:spTree>
    <p:extLst>
      <p:ext uri="{BB962C8B-B14F-4D97-AF65-F5344CB8AC3E}">
        <p14:creationId xmlns:p14="http://schemas.microsoft.com/office/powerpoint/2010/main" val="351010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2"/>
                </a:solidFill>
                <a:latin typeface="+mn-lt"/>
                <a:ea typeface="+mn-ea"/>
                <a:cs typeface="+mn-cs"/>
              </a:rPr>
              <a:t>Postmenopausal women have an increased sympathetic drive and endothelial dysfunction, predisposing to </a:t>
            </a:r>
            <a:r>
              <a:rPr lang="en-US" sz="1200" b="0" i="0" u="none" strike="noStrike" kern="1200" baseline="0" dirty="0" err="1">
                <a:solidFill>
                  <a:schemeClr val="tx2"/>
                </a:solidFill>
                <a:latin typeface="+mn-lt"/>
                <a:ea typeface="+mn-ea"/>
                <a:cs typeface="+mn-cs"/>
              </a:rPr>
              <a:t>microvascular</a:t>
            </a:r>
            <a:r>
              <a:rPr lang="en-US" sz="1200" b="0" i="0" u="none" strike="noStrike" kern="1200" baseline="0" dirty="0">
                <a:solidFill>
                  <a:schemeClr val="tx2"/>
                </a:solidFill>
                <a:latin typeface="+mn-lt"/>
                <a:ea typeface="+mn-ea"/>
                <a:cs typeface="+mn-cs"/>
              </a:rPr>
              <a:t> dysfunction. </a:t>
            </a:r>
          </a:p>
          <a:p>
            <a:r>
              <a:rPr lang="en-US" sz="1200" b="0" i="0" u="none" strike="noStrike" kern="1200" baseline="0" dirty="0">
                <a:solidFill>
                  <a:schemeClr val="tx2"/>
                </a:solidFill>
                <a:latin typeface="+mn-lt"/>
                <a:ea typeface="+mn-ea"/>
                <a:cs typeface="+mn-cs"/>
              </a:rPr>
              <a:t>More markers of oxidative stress, greater anxiety, depression, and sleep disturbances, increase in NPY with menopause</a:t>
            </a:r>
          </a:p>
          <a:p>
            <a:endParaRPr lang="en-US" sz="1200" b="0" i="0" u="none" strike="noStrike" kern="1200" baseline="0" dirty="0">
              <a:solidFill>
                <a:schemeClr val="tx2"/>
              </a:solidFill>
              <a:latin typeface="+mn-lt"/>
              <a:ea typeface="+mn-ea"/>
              <a:cs typeface="+mn-cs"/>
            </a:endParaRPr>
          </a:p>
          <a:p>
            <a:r>
              <a:rPr lang="en-US" sz="1200" b="0" i="0" u="none" strike="noStrike" kern="1200" baseline="0" dirty="0">
                <a:solidFill>
                  <a:schemeClr val="tx2"/>
                </a:solidFill>
                <a:latin typeface="+mn-lt"/>
                <a:ea typeface="+mn-ea"/>
                <a:cs typeface="+mn-cs"/>
              </a:rPr>
              <a:t>With growing awareness of TTS, male patients are diagnosed more often</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13</a:t>
            </a:fld>
            <a:endParaRPr lang="en-US"/>
          </a:p>
        </p:txBody>
      </p:sp>
    </p:spTree>
    <p:extLst>
      <p:ext uri="{BB962C8B-B14F-4D97-AF65-F5344CB8AC3E}">
        <p14:creationId xmlns:p14="http://schemas.microsoft.com/office/powerpoint/2010/main" val="3569924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55</a:t>
            </a:fld>
            <a:endParaRPr lang="en-US"/>
          </a:p>
        </p:txBody>
      </p:sp>
    </p:spTree>
    <p:extLst>
      <p:ext uri="{BB962C8B-B14F-4D97-AF65-F5344CB8AC3E}">
        <p14:creationId xmlns:p14="http://schemas.microsoft.com/office/powerpoint/2010/main" val="2883835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2"/>
                </a:solidFill>
                <a:latin typeface="+mn-lt"/>
                <a:ea typeface="+mn-ea"/>
                <a:cs typeface="+mn-cs"/>
              </a:rPr>
              <a:t>induced pluripotent stem cell-derived </a:t>
            </a:r>
            <a:r>
              <a:rPr lang="en-US" sz="1200" b="0" i="0" u="none" strike="noStrike" kern="1200" baseline="0" dirty="0" err="1">
                <a:solidFill>
                  <a:schemeClr val="tx2"/>
                </a:solidFill>
                <a:latin typeface="+mn-lt"/>
                <a:ea typeface="+mn-ea"/>
                <a:cs typeface="+mn-cs"/>
              </a:rPr>
              <a:t>cardiomyocytes</a:t>
            </a:r>
            <a:r>
              <a:rPr lang="en-US" sz="1200" b="0" i="0" u="none" strike="noStrike" kern="1200" baseline="0" dirty="0">
                <a:solidFill>
                  <a:schemeClr val="tx2"/>
                </a:solidFill>
                <a:latin typeface="+mn-lt"/>
                <a:ea typeface="+mn-ea"/>
                <a:cs typeface="+mn-cs"/>
              </a:rPr>
              <a:t> (</a:t>
            </a:r>
            <a:r>
              <a:rPr lang="en-US" sz="1200" b="0" i="0" u="none" strike="noStrike" kern="1200" baseline="0" dirty="0" err="1">
                <a:solidFill>
                  <a:schemeClr val="tx2"/>
                </a:solidFill>
                <a:latin typeface="+mn-lt"/>
                <a:ea typeface="+mn-ea"/>
                <a:cs typeface="+mn-cs"/>
              </a:rPr>
              <a:t>iPSCCMs</a:t>
            </a:r>
            <a:r>
              <a:rPr lang="en-US" sz="1200" b="0" i="0" u="none" strike="noStrike" kern="1200" baseline="0" dirty="0">
                <a:solidFill>
                  <a:schemeClr val="tx2"/>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60</a:t>
            </a:fld>
            <a:endParaRPr lang="en-US"/>
          </a:p>
        </p:txBody>
      </p:sp>
    </p:spTree>
    <p:extLst>
      <p:ext uri="{BB962C8B-B14F-4D97-AF65-F5344CB8AC3E}">
        <p14:creationId xmlns:p14="http://schemas.microsoft.com/office/powerpoint/2010/main" val="3031125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SNRIs may facilitate myocardial stunning</a:t>
            </a:r>
          </a:p>
          <a:p>
            <a:r>
              <a:rPr lang="en-US" dirty="0"/>
              <a:t>3. </a:t>
            </a:r>
            <a:r>
              <a:rPr lang="pt-BR" sz="1200" b="0" i="0" u="none" strike="noStrike" kern="1200" baseline="0" dirty="0">
                <a:solidFill>
                  <a:schemeClr val="tx2"/>
                </a:solidFill>
                <a:latin typeface="+mn-lt"/>
                <a:ea typeface="+mn-ea"/>
                <a:cs typeface="+mn-cs"/>
              </a:rPr>
              <a:t>insula, amygdala, cingulate cortex, and hippocampus</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62</a:t>
            </a:fld>
            <a:endParaRPr lang="en-US"/>
          </a:p>
        </p:txBody>
      </p:sp>
    </p:spTree>
    <p:extLst>
      <p:ext uri="{BB962C8B-B14F-4D97-AF65-F5344CB8AC3E}">
        <p14:creationId xmlns:p14="http://schemas.microsoft.com/office/powerpoint/2010/main" val="2609598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2"/>
                </a:solidFill>
                <a:latin typeface="+mn-lt"/>
                <a:ea typeface="+mn-ea"/>
                <a:cs typeface="+mn-cs"/>
              </a:rPr>
              <a:t>combination of emotional and physical issues16 (e.g. panic attack during a medical procedure), as well as environmental triggers such as long-term exposure to aircraft noise</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65</a:t>
            </a:fld>
            <a:endParaRPr lang="en-US"/>
          </a:p>
        </p:txBody>
      </p:sp>
    </p:spTree>
    <p:extLst>
      <p:ext uri="{BB962C8B-B14F-4D97-AF65-F5344CB8AC3E}">
        <p14:creationId xmlns:p14="http://schemas.microsoft.com/office/powerpoint/2010/main" val="4248525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2"/>
                </a:solidFill>
                <a:latin typeface="+mn-lt"/>
                <a:ea typeface="+mn-ea"/>
                <a:cs typeface="+mn-cs"/>
              </a:rPr>
              <a:t>definite diagnosis cannot be established at presentation because of the need to demonstrate the reversible nature of the condition</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73</a:t>
            </a:fld>
            <a:endParaRPr lang="en-US"/>
          </a:p>
        </p:txBody>
      </p:sp>
    </p:spTree>
    <p:extLst>
      <p:ext uri="{BB962C8B-B14F-4D97-AF65-F5344CB8AC3E}">
        <p14:creationId xmlns:p14="http://schemas.microsoft.com/office/powerpoint/2010/main" val="194292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2"/>
                </a:solidFill>
                <a:latin typeface="+mn-lt"/>
                <a:ea typeface="+mn-ea"/>
                <a:cs typeface="+mn-cs"/>
              </a:rPr>
              <a:t>5. ECG findings are influenced by several variables, including the geographic pattern of left ventricular (LV) ballooning, presence or absence of right ventricular (RV) ballooning, time from symptom onset to presentation, presence of myocardial </a:t>
            </a:r>
            <a:r>
              <a:rPr lang="en-US" sz="1200" b="0" i="0" u="none" strike="noStrike" kern="1200" baseline="0" dirty="0" err="1">
                <a:solidFill>
                  <a:schemeClr val="tx2"/>
                </a:solidFill>
                <a:latin typeface="+mn-lt"/>
                <a:ea typeface="+mn-ea"/>
                <a:cs typeface="+mn-cs"/>
              </a:rPr>
              <a:t>oedema</a:t>
            </a:r>
            <a:r>
              <a:rPr lang="en-US" sz="1200" b="0" i="0" u="none" strike="noStrike" kern="1200" baseline="0" dirty="0">
                <a:solidFill>
                  <a:schemeClr val="tx2"/>
                </a:solidFill>
                <a:latin typeface="+mn-lt"/>
                <a:ea typeface="+mn-ea"/>
                <a:cs typeface="+mn-cs"/>
              </a:rPr>
              <a:t>, and recovery rate of myocardial cellular function</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74</a:t>
            </a:fld>
            <a:endParaRPr lang="en-US"/>
          </a:p>
        </p:txBody>
      </p:sp>
    </p:spTree>
    <p:extLst>
      <p:ext uri="{BB962C8B-B14F-4D97-AF65-F5344CB8AC3E}">
        <p14:creationId xmlns:p14="http://schemas.microsoft.com/office/powerpoint/2010/main" val="2700109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 precordial, lateral, and apical ECG leads</a:t>
            </a:r>
            <a:endParaRPr lang="en-US" u="sng" dirty="0"/>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75</a:t>
            </a:fld>
            <a:endParaRPr lang="en-US"/>
          </a:p>
        </p:txBody>
      </p:sp>
    </p:spTree>
    <p:extLst>
      <p:ext uri="{BB962C8B-B14F-4D97-AF65-F5344CB8AC3E}">
        <p14:creationId xmlns:p14="http://schemas.microsoft.com/office/powerpoint/2010/main" val="4245080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 waves - </a:t>
            </a:r>
            <a:r>
              <a:rPr lang="en-US" sz="1200" b="0" i="0" u="none" strike="noStrike" kern="1200" baseline="0" dirty="0">
                <a:solidFill>
                  <a:schemeClr val="tx2"/>
                </a:solidFill>
                <a:latin typeface="+mn-lt"/>
                <a:ea typeface="+mn-ea"/>
                <a:cs typeface="+mn-cs"/>
              </a:rPr>
              <a:t>associated with death from cardiac causes and/or ventricular tachyarrhythmia</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77</a:t>
            </a:fld>
            <a:endParaRPr lang="en-US"/>
          </a:p>
        </p:txBody>
      </p:sp>
    </p:spTree>
    <p:extLst>
      <p:ext uri="{BB962C8B-B14F-4D97-AF65-F5344CB8AC3E}">
        <p14:creationId xmlns:p14="http://schemas.microsoft.com/office/powerpoint/2010/main" val="245346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2"/>
                </a:solidFill>
                <a:latin typeface="+mn-lt"/>
                <a:ea typeface="+mn-ea"/>
                <a:cs typeface="+mn-cs"/>
              </a:rPr>
              <a:t>measured by conventional assays (not high sensitivity)</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79</a:t>
            </a:fld>
            <a:endParaRPr lang="en-US"/>
          </a:p>
        </p:txBody>
      </p:sp>
    </p:spTree>
    <p:extLst>
      <p:ext uri="{BB962C8B-B14F-4D97-AF65-F5344CB8AC3E}">
        <p14:creationId xmlns:p14="http://schemas.microsoft.com/office/powerpoint/2010/main" val="33894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a:t>
            </a:r>
            <a:r>
              <a:rPr lang="en-US" sz="1200" b="0" i="0" u="none" strike="noStrike" kern="1200" baseline="0" dirty="0">
                <a:solidFill>
                  <a:schemeClr val="tx2"/>
                </a:solidFill>
                <a:latin typeface="+mn-lt"/>
                <a:ea typeface="+mn-ea"/>
                <a:cs typeface="+mn-cs"/>
              </a:rPr>
              <a:t>useful method especially in patients in whom CAG is not performed, mainly due to active bleeding or other comorbid conditions that may imbalance the risk-benefit ratio of CAG. Myocardial </a:t>
            </a:r>
            <a:r>
              <a:rPr lang="en-US" sz="1200" b="0" i="0" u="none" strike="noStrike" kern="1200" baseline="0" dirty="0" err="1">
                <a:solidFill>
                  <a:schemeClr val="tx2"/>
                </a:solidFill>
                <a:latin typeface="+mn-lt"/>
                <a:ea typeface="+mn-ea"/>
                <a:cs typeface="+mn-cs"/>
              </a:rPr>
              <a:t>opacification</a:t>
            </a:r>
            <a:r>
              <a:rPr lang="en-US" sz="1200" b="0" i="0" u="none" strike="noStrike" kern="1200" baseline="0" dirty="0">
                <a:solidFill>
                  <a:schemeClr val="tx2"/>
                </a:solidFill>
                <a:latin typeface="+mn-lt"/>
                <a:ea typeface="+mn-ea"/>
                <a:cs typeface="+mn-cs"/>
              </a:rPr>
              <a:t> is reduced within dysfunctional segments</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83</a:t>
            </a:fld>
            <a:endParaRPr lang="en-US"/>
          </a:p>
        </p:txBody>
      </p:sp>
    </p:spTree>
    <p:extLst>
      <p:ext uri="{BB962C8B-B14F-4D97-AF65-F5344CB8AC3E}">
        <p14:creationId xmlns:p14="http://schemas.microsoft.com/office/powerpoint/2010/main" val="157471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Templin et al. NEJM 2015.</a:t>
            </a:r>
          </a:p>
        </p:txBody>
      </p:sp>
      <p:sp>
        <p:nvSpPr>
          <p:cNvPr id="4" name="Slide Number Placeholder 3"/>
          <p:cNvSpPr>
            <a:spLocks noGrp="1"/>
          </p:cNvSpPr>
          <p:nvPr>
            <p:ph type="sldNum" sz="quarter" idx="10"/>
          </p:nvPr>
        </p:nvSpPr>
        <p:spPr/>
        <p:txBody>
          <a:bodyPr/>
          <a:lstStyle/>
          <a:p>
            <a:fld id="{03266150-FA26-45B5-BF0B-186B42A09DC9}" type="slidenum">
              <a:rPr lang="en-US" smtClean="0"/>
              <a:t>14</a:t>
            </a:fld>
            <a:endParaRPr lang="en-US"/>
          </a:p>
        </p:txBody>
      </p:sp>
    </p:spTree>
    <p:extLst>
      <p:ext uri="{BB962C8B-B14F-4D97-AF65-F5344CB8AC3E}">
        <p14:creationId xmlns:p14="http://schemas.microsoft.com/office/powerpoint/2010/main" val="4177251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Echo may help in detecting</a:t>
            </a:r>
            <a:r>
              <a:rPr lang="en-US" baseline="0" dirty="0"/>
              <a:t> complications of TTS like….</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84</a:t>
            </a:fld>
            <a:endParaRPr lang="en-US"/>
          </a:p>
        </p:txBody>
      </p:sp>
    </p:spTree>
    <p:extLst>
      <p:ext uri="{BB962C8B-B14F-4D97-AF65-F5344CB8AC3E}">
        <p14:creationId xmlns:p14="http://schemas.microsoft.com/office/powerpoint/2010/main" val="3366521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u="none" strike="noStrike" kern="1200" baseline="0" dirty="0">
                <a:solidFill>
                  <a:schemeClr val="tx2"/>
                </a:solidFill>
                <a:latin typeface="+mn-lt"/>
                <a:ea typeface="+mn-ea"/>
                <a:cs typeface="+mn-cs"/>
              </a:rPr>
              <a:t>Terminal malignancy, intracranial bleeding, advanced age with frailty and bleeding diathesis</a:t>
            </a:r>
          </a:p>
          <a:p>
            <a:r>
              <a:rPr lang="en-US" sz="1200" b="0" i="0" u="none" strike="noStrike" kern="1200" baseline="0" dirty="0">
                <a:solidFill>
                  <a:schemeClr val="tx2"/>
                </a:solidFill>
                <a:latin typeface="+mn-lt"/>
                <a:ea typeface="+mn-ea"/>
                <a:cs typeface="+mn-cs"/>
              </a:rPr>
              <a:t>3.  Assessment of LV contraction by CCTA requires image acquisition throughout the cardiac cycle and thus higher radiation exposure</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85</a:t>
            </a:fld>
            <a:endParaRPr lang="en-US"/>
          </a:p>
        </p:txBody>
      </p:sp>
    </p:spTree>
    <p:extLst>
      <p:ext uri="{BB962C8B-B14F-4D97-AF65-F5344CB8AC3E}">
        <p14:creationId xmlns:p14="http://schemas.microsoft.com/office/powerpoint/2010/main" val="2079220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asterisks indicate</a:t>
            </a:r>
          </a:p>
          <a:p>
            <a:r>
              <a:rPr lang="en-US" dirty="0"/>
              <a:t>pericardial effusion (C.1) and yellow arrows (C.2) shows the region of </a:t>
            </a:r>
            <a:r>
              <a:rPr lang="en-US" dirty="0" err="1"/>
              <a:t>akinesia</a:t>
            </a:r>
            <a:endParaRPr lang="en-US" dirty="0"/>
          </a:p>
          <a:p>
            <a:endParaRPr lang="en-US" dirty="0"/>
          </a:p>
          <a:p>
            <a:r>
              <a:rPr lang="en-US" dirty="0"/>
              <a:t>normal signal</a:t>
            </a:r>
          </a:p>
          <a:p>
            <a:r>
              <a:rPr lang="en-US" dirty="0"/>
              <a:t>intensity of the basal myocardium (3) and global </a:t>
            </a:r>
            <a:r>
              <a:rPr lang="en-US" dirty="0" err="1"/>
              <a:t>oedema</a:t>
            </a:r>
            <a:r>
              <a:rPr lang="en-US" dirty="0"/>
              <a:t> of the mid and apical myocardium</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88</a:t>
            </a:fld>
            <a:endParaRPr lang="en-US"/>
          </a:p>
        </p:txBody>
      </p:sp>
    </p:spTree>
    <p:extLst>
      <p:ext uri="{BB962C8B-B14F-4D97-AF65-F5344CB8AC3E}">
        <p14:creationId xmlns:p14="http://schemas.microsoft.com/office/powerpoint/2010/main" val="3628077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2"/>
                </a:solidFill>
                <a:latin typeface="+mn-lt"/>
                <a:ea typeface="+mn-ea"/>
                <a:cs typeface="+mn-cs"/>
              </a:rPr>
              <a:t>2. due to the potential risk of pause-dependent </a:t>
            </a:r>
            <a:r>
              <a:rPr lang="en-US" sz="1200" b="0" i="0" u="none" strike="noStrike" kern="1200" baseline="0" dirty="0" err="1">
                <a:solidFill>
                  <a:schemeClr val="tx2"/>
                </a:solidFill>
                <a:latin typeface="+mn-lt"/>
                <a:ea typeface="+mn-ea"/>
                <a:cs typeface="+mn-cs"/>
              </a:rPr>
              <a:t>torsades</a:t>
            </a:r>
            <a:r>
              <a:rPr lang="en-US" sz="1200" b="0" i="0" u="none" strike="noStrike" kern="1200" baseline="0" dirty="0">
                <a:solidFill>
                  <a:schemeClr val="tx2"/>
                </a:solidFill>
                <a:latin typeface="+mn-lt"/>
                <a:ea typeface="+mn-ea"/>
                <a:cs typeface="+mn-cs"/>
              </a:rPr>
              <a:t> de pointes, beta-blockers should be used cautiously, especially in patients with bradycardia and </a:t>
            </a:r>
            <a:r>
              <a:rPr lang="en-US" sz="1200" b="0" i="0" u="none" strike="noStrike" kern="1200" baseline="0" dirty="0" err="1">
                <a:solidFill>
                  <a:schemeClr val="tx2"/>
                </a:solidFill>
                <a:latin typeface="+mn-lt"/>
                <a:ea typeface="+mn-ea"/>
                <a:cs typeface="+mn-cs"/>
              </a:rPr>
              <a:t>QTc</a:t>
            </a:r>
            <a:r>
              <a:rPr lang="en-US" sz="1200" b="0" i="0" u="none" strike="noStrike" kern="1200" baseline="0" dirty="0">
                <a:solidFill>
                  <a:schemeClr val="tx2"/>
                </a:solidFill>
                <a:latin typeface="+mn-lt"/>
                <a:ea typeface="+mn-ea"/>
                <a:cs typeface="+mn-cs"/>
              </a:rPr>
              <a:t> &gt;500ms</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101</a:t>
            </a:fld>
            <a:endParaRPr lang="en-US"/>
          </a:p>
        </p:txBody>
      </p:sp>
    </p:spTree>
    <p:extLst>
      <p:ext uri="{BB962C8B-B14F-4D97-AF65-F5344CB8AC3E}">
        <p14:creationId xmlns:p14="http://schemas.microsoft.com/office/powerpoint/2010/main" val="4235877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t>
            </a:r>
            <a:r>
              <a:rPr lang="en-US" sz="1200" b="0" i="0" u="none" strike="noStrike" kern="1200" baseline="0" dirty="0">
                <a:solidFill>
                  <a:schemeClr val="tx2"/>
                </a:solidFill>
                <a:latin typeface="+mn-lt"/>
                <a:ea typeface="+mn-ea"/>
                <a:cs typeface="+mn-cs"/>
              </a:rPr>
              <a:t>one-third of patients experienced a TTS recurrence during beta-blockade. Suggesting that other receptors such as </a:t>
            </a:r>
            <a:r>
              <a:rPr lang="en-US" sz="1200" b="0" i="0" u="none" strike="noStrike" kern="1200" baseline="0" dirty="0" err="1">
                <a:solidFill>
                  <a:schemeClr val="tx2"/>
                </a:solidFill>
                <a:latin typeface="+mn-lt"/>
                <a:ea typeface="+mn-ea"/>
                <a:cs typeface="+mn-cs"/>
              </a:rPr>
              <a:t>alphareceptors</a:t>
            </a:r>
            <a:r>
              <a:rPr lang="en-US" sz="1200" b="0" i="0" u="none" strike="noStrike" kern="1200" baseline="0" dirty="0">
                <a:solidFill>
                  <a:schemeClr val="tx2"/>
                </a:solidFill>
                <a:latin typeface="+mn-lt"/>
                <a:ea typeface="+mn-ea"/>
                <a:cs typeface="+mn-cs"/>
              </a:rPr>
              <a:t>, that are more prevalent in the coronary microcirculation, might be involved</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102</a:t>
            </a:fld>
            <a:endParaRPr lang="en-US"/>
          </a:p>
        </p:txBody>
      </p:sp>
    </p:spTree>
    <p:extLst>
      <p:ext uri="{BB962C8B-B14F-4D97-AF65-F5344CB8AC3E}">
        <p14:creationId xmlns:p14="http://schemas.microsoft.com/office/powerpoint/2010/main" val="2536422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2"/>
                </a:solidFill>
                <a:latin typeface="+mn-lt"/>
                <a:ea typeface="+mn-ea"/>
                <a:cs typeface="+mn-cs"/>
              </a:rPr>
              <a:t>4. </a:t>
            </a:r>
            <a:r>
              <a:rPr lang="en-US" sz="1200" b="0" i="0" u="none" strike="noStrike" kern="1200" baseline="0" dirty="0" err="1">
                <a:solidFill>
                  <a:schemeClr val="tx2"/>
                </a:solidFill>
                <a:latin typeface="+mn-lt"/>
                <a:ea typeface="+mn-ea"/>
                <a:cs typeface="+mn-cs"/>
              </a:rPr>
              <a:t>Deshmukh</a:t>
            </a:r>
            <a:r>
              <a:rPr lang="en-US" sz="1200" b="0" i="0" u="none" strike="noStrike" kern="1200" baseline="0" dirty="0">
                <a:solidFill>
                  <a:schemeClr val="tx2"/>
                </a:solidFill>
                <a:latin typeface="+mn-lt"/>
                <a:ea typeface="+mn-ea"/>
                <a:cs typeface="+mn-cs"/>
              </a:rPr>
              <a:t> A, Kumar G, Pant S, </a:t>
            </a:r>
            <a:r>
              <a:rPr lang="en-US" sz="1200" b="0" i="0" u="none" strike="noStrike" kern="1200" baseline="0" dirty="0" err="1">
                <a:solidFill>
                  <a:schemeClr val="tx2"/>
                </a:solidFill>
                <a:latin typeface="+mn-lt"/>
                <a:ea typeface="+mn-ea"/>
                <a:cs typeface="+mn-cs"/>
              </a:rPr>
              <a:t>Rihal</a:t>
            </a:r>
            <a:r>
              <a:rPr lang="en-US" sz="1200" b="0" i="0" u="none" strike="noStrike" kern="1200" baseline="0" dirty="0">
                <a:solidFill>
                  <a:schemeClr val="tx2"/>
                </a:solidFill>
                <a:latin typeface="+mn-lt"/>
                <a:ea typeface="+mn-ea"/>
                <a:cs typeface="+mn-cs"/>
              </a:rPr>
              <a:t> C, </a:t>
            </a:r>
            <a:r>
              <a:rPr lang="en-US" sz="1200" b="0" i="0" u="none" strike="noStrike" kern="1200" baseline="0" dirty="0" err="1">
                <a:solidFill>
                  <a:schemeClr val="tx2"/>
                </a:solidFill>
                <a:latin typeface="+mn-lt"/>
                <a:ea typeface="+mn-ea"/>
                <a:cs typeface="+mn-cs"/>
              </a:rPr>
              <a:t>Murugiah</a:t>
            </a:r>
            <a:r>
              <a:rPr lang="en-US" sz="1200" b="0" i="0" u="none" strike="noStrike" kern="1200" baseline="0" dirty="0">
                <a:solidFill>
                  <a:schemeClr val="tx2"/>
                </a:solidFill>
                <a:latin typeface="+mn-lt"/>
                <a:ea typeface="+mn-ea"/>
                <a:cs typeface="+mn-cs"/>
              </a:rPr>
              <a:t> K, Mehta JL. Prevalence</a:t>
            </a:r>
          </a:p>
          <a:p>
            <a:r>
              <a:rPr lang="en-US" sz="1200" b="0" i="0" u="none" strike="noStrike" kern="1200" baseline="0" dirty="0">
                <a:solidFill>
                  <a:schemeClr val="tx2"/>
                </a:solidFill>
                <a:latin typeface="+mn-lt"/>
                <a:ea typeface="+mn-ea"/>
                <a:cs typeface="+mn-cs"/>
              </a:rPr>
              <a:t>of </a:t>
            </a:r>
            <a:r>
              <a:rPr lang="en-US" sz="1200" b="0" i="0" u="none" strike="noStrike" kern="1200" baseline="0" dirty="0" err="1">
                <a:solidFill>
                  <a:schemeClr val="tx2"/>
                </a:solidFill>
                <a:latin typeface="+mn-lt"/>
                <a:ea typeface="+mn-ea"/>
                <a:cs typeface="+mn-cs"/>
              </a:rPr>
              <a:t>Takotsubo</a:t>
            </a:r>
            <a:r>
              <a:rPr lang="en-US" sz="1200" b="0" i="0" u="none" strike="noStrike" kern="1200" baseline="0" dirty="0">
                <a:solidFill>
                  <a:schemeClr val="tx2"/>
                </a:solidFill>
                <a:latin typeface="+mn-lt"/>
                <a:ea typeface="+mn-ea"/>
                <a:cs typeface="+mn-cs"/>
              </a:rPr>
              <a:t> cardiomyopathy in the United States. Am Heart J 2012;164:</a:t>
            </a:r>
          </a:p>
          <a:p>
            <a:r>
              <a:rPr lang="en-US" sz="1200" b="0" i="0" u="none" strike="noStrike" kern="1200" baseline="0" dirty="0">
                <a:solidFill>
                  <a:schemeClr val="tx2"/>
                </a:solidFill>
                <a:latin typeface="+mn-lt"/>
                <a:ea typeface="+mn-ea"/>
                <a:cs typeface="+mn-cs"/>
              </a:rPr>
              <a:t>66–71 e1</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15</a:t>
            </a:fld>
            <a:endParaRPr lang="en-US"/>
          </a:p>
        </p:txBody>
      </p:sp>
    </p:spTree>
    <p:extLst>
      <p:ext uri="{BB962C8B-B14F-4D97-AF65-F5344CB8AC3E}">
        <p14:creationId xmlns:p14="http://schemas.microsoft.com/office/powerpoint/2010/main" val="120174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2"/>
                </a:solidFill>
                <a:latin typeface="+mn-lt"/>
                <a:ea typeface="+mn-ea"/>
                <a:cs typeface="+mn-cs"/>
              </a:rPr>
              <a:t>mechanism of uptake of TF by </a:t>
            </a:r>
            <a:r>
              <a:rPr lang="en-US" sz="1200" b="0" i="0" u="none" strike="noStrike" kern="1200" baseline="0" dirty="0" err="1">
                <a:solidFill>
                  <a:schemeClr val="tx2"/>
                </a:solidFill>
                <a:latin typeface="+mn-lt"/>
                <a:ea typeface="+mn-ea"/>
                <a:cs typeface="+mn-cs"/>
              </a:rPr>
              <a:t>myocytes</a:t>
            </a:r>
            <a:r>
              <a:rPr lang="en-US" sz="1200" b="0" i="0" u="none" strike="noStrike" kern="1200" baseline="0" dirty="0">
                <a:solidFill>
                  <a:schemeClr val="tx2"/>
                </a:solidFill>
                <a:latin typeface="+mn-lt"/>
                <a:ea typeface="+mn-ea"/>
                <a:cs typeface="+mn-cs"/>
              </a:rPr>
              <a:t> was reported as via a metabolism-dependent process, and subcellular localization was in the mitochondria (19). Thus, it was suggested that the </a:t>
            </a:r>
            <a:r>
              <a:rPr lang="en-US" sz="1200" b="0" i="0" u="none" strike="noStrike" kern="1200" baseline="0" dirty="0" err="1">
                <a:solidFill>
                  <a:schemeClr val="tx2"/>
                </a:solidFill>
                <a:latin typeface="+mn-lt"/>
                <a:ea typeface="+mn-ea"/>
                <a:cs typeface="+mn-cs"/>
              </a:rPr>
              <a:t>scintigraphic</a:t>
            </a:r>
            <a:r>
              <a:rPr lang="en-US" sz="1200" b="0" i="0" u="none" strike="noStrike" kern="1200" baseline="0" dirty="0">
                <a:solidFill>
                  <a:schemeClr val="tx2"/>
                </a:solidFill>
                <a:latin typeface="+mn-lt"/>
                <a:ea typeface="+mn-ea"/>
                <a:cs typeface="+mn-cs"/>
              </a:rPr>
              <a:t> abnormality was caused by the abnormalities in the mitochondria. Two patients were without </a:t>
            </a:r>
            <a:r>
              <a:rPr lang="en-US" sz="1200" b="0" i="0" u="none" strike="noStrike" kern="1200" baseline="0" dirty="0" err="1">
                <a:solidFill>
                  <a:schemeClr val="tx2"/>
                </a:solidFill>
                <a:latin typeface="+mn-lt"/>
                <a:ea typeface="+mn-ea"/>
                <a:cs typeface="+mn-cs"/>
              </a:rPr>
              <a:t>scintigraphic</a:t>
            </a:r>
            <a:r>
              <a:rPr lang="en-US" sz="1200" b="0" i="0" u="none" strike="noStrike" kern="1200" baseline="0" dirty="0">
                <a:solidFill>
                  <a:schemeClr val="tx2"/>
                </a:solidFill>
                <a:latin typeface="+mn-lt"/>
                <a:ea typeface="+mn-ea"/>
                <a:cs typeface="+mn-cs"/>
              </a:rPr>
              <a:t> abnormality.</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20</a:t>
            </a:fld>
            <a:endParaRPr lang="en-US"/>
          </a:p>
        </p:txBody>
      </p:sp>
    </p:spTree>
    <p:extLst>
      <p:ext uri="{BB962C8B-B14F-4D97-AF65-F5344CB8AC3E}">
        <p14:creationId xmlns:p14="http://schemas.microsoft.com/office/powerpoint/2010/main" val="1021321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2"/>
                </a:solidFill>
                <a:latin typeface="+mn-lt"/>
                <a:ea typeface="+mn-ea"/>
                <a:cs typeface="+mn-cs"/>
              </a:rPr>
              <a:t>other three patients (18%) revealed inverted T waves in several leads during the acute phase.</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21</a:t>
            </a:fld>
            <a:endParaRPr lang="en-US"/>
          </a:p>
        </p:txBody>
      </p:sp>
    </p:spTree>
    <p:extLst>
      <p:ext uri="{BB962C8B-B14F-4D97-AF65-F5344CB8AC3E}">
        <p14:creationId xmlns:p14="http://schemas.microsoft.com/office/powerpoint/2010/main" val="2123851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2"/>
                </a:solidFill>
                <a:latin typeface="+mn-lt"/>
                <a:ea typeface="+mn-ea"/>
                <a:cs typeface="+mn-cs"/>
              </a:rPr>
              <a:t>Concomitant CAD is reported with a prevalence ranging from 10–29%</a:t>
            </a:r>
          </a:p>
          <a:p>
            <a:r>
              <a:rPr lang="en-US" sz="1200" b="0" i="0" u="none" strike="noStrike" kern="1200" baseline="0" dirty="0">
                <a:solidFill>
                  <a:schemeClr val="tx2"/>
                </a:solidFill>
                <a:latin typeface="+mn-lt"/>
                <a:ea typeface="+mn-ea"/>
                <a:cs typeface="+mn-cs"/>
              </a:rPr>
              <a:t>TTS may co-exist with ACS46 and it has been reported that ACS itself may trigger TTS</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24</a:t>
            </a:fld>
            <a:endParaRPr lang="en-US"/>
          </a:p>
        </p:txBody>
      </p:sp>
    </p:spTree>
    <p:extLst>
      <p:ext uri="{BB962C8B-B14F-4D97-AF65-F5344CB8AC3E}">
        <p14:creationId xmlns:p14="http://schemas.microsoft.com/office/powerpoint/2010/main" val="106593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Pheochromocytoma</a:t>
            </a:r>
            <a:r>
              <a:rPr lang="en-US" dirty="0"/>
              <a:t> included as secondary cause</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33</a:t>
            </a:fld>
            <a:endParaRPr lang="en-US"/>
          </a:p>
        </p:txBody>
      </p:sp>
    </p:spTree>
    <p:extLst>
      <p:ext uri="{BB962C8B-B14F-4D97-AF65-F5344CB8AC3E}">
        <p14:creationId xmlns:p14="http://schemas.microsoft.com/office/powerpoint/2010/main" val="3905910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2"/>
                </a:solidFill>
                <a:latin typeface="+mn-lt"/>
                <a:ea typeface="+mn-ea"/>
                <a:cs typeface="+mn-cs"/>
              </a:rPr>
              <a:t>‘catecholamine storm’ with LV dysfunction, ECG abnormalities, and increased biomarkers as well as </a:t>
            </a:r>
            <a:r>
              <a:rPr lang="en-US" sz="1200" b="0" i="0" u="none" strike="noStrike" kern="1200" baseline="0" dirty="0" err="1">
                <a:solidFill>
                  <a:schemeClr val="tx2"/>
                </a:solidFill>
                <a:latin typeface="+mn-lt"/>
                <a:ea typeface="+mn-ea"/>
                <a:cs typeface="+mn-cs"/>
              </a:rPr>
              <a:t>hypercontraction</a:t>
            </a:r>
            <a:r>
              <a:rPr lang="en-US" sz="1200" b="0" i="0" u="none" strike="noStrike" kern="1200" baseline="0" dirty="0">
                <a:solidFill>
                  <a:schemeClr val="tx2"/>
                </a:solidFill>
                <a:latin typeface="+mn-lt"/>
                <a:ea typeface="+mn-ea"/>
                <a:cs typeface="+mn-cs"/>
              </a:rPr>
              <a:t> of sarcomeres and contraction band necrosis indistinguishable from TTS</a:t>
            </a:r>
          </a:p>
          <a:p>
            <a:endParaRPr lang="en-US" sz="1200" b="0" i="0" u="none" strike="noStrike" kern="1200" baseline="0" dirty="0">
              <a:solidFill>
                <a:schemeClr val="tx2"/>
              </a:solidFill>
              <a:latin typeface="+mn-lt"/>
              <a:ea typeface="+mn-ea"/>
              <a:cs typeface="+mn-cs"/>
            </a:endParaRPr>
          </a:p>
          <a:p>
            <a:r>
              <a:rPr lang="en-US" sz="1200" b="0" i="0" u="none" strike="noStrike" kern="1200" baseline="0" dirty="0">
                <a:solidFill>
                  <a:schemeClr val="tx2"/>
                </a:solidFill>
                <a:latin typeface="+mn-lt"/>
                <a:ea typeface="+mn-ea"/>
                <a:cs typeface="+mn-cs"/>
              </a:rPr>
              <a:t>differentiation of TTS, ACS, or myocarditis requires cardiac magnetic resonance imaging demonstrating myocardial </a:t>
            </a:r>
            <a:r>
              <a:rPr lang="en-US" sz="1200" b="0" i="0" u="none" strike="noStrike" kern="1200" baseline="0" dirty="0" err="1">
                <a:solidFill>
                  <a:schemeClr val="tx2"/>
                </a:solidFill>
                <a:latin typeface="+mn-lt"/>
                <a:ea typeface="+mn-ea"/>
                <a:cs typeface="+mn-cs"/>
              </a:rPr>
              <a:t>oedema</a:t>
            </a:r>
            <a:r>
              <a:rPr lang="en-US" sz="1200" b="0" i="0" u="none" strike="noStrike" kern="1200" baseline="0" dirty="0">
                <a:solidFill>
                  <a:schemeClr val="tx2"/>
                </a:solidFill>
                <a:latin typeface="+mn-lt"/>
                <a:ea typeface="+mn-ea"/>
                <a:cs typeface="+mn-cs"/>
              </a:rPr>
              <a:t> rather than late gadolinium enhancement in case of TTS</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35</a:t>
            </a:fld>
            <a:endParaRPr lang="en-US"/>
          </a:p>
        </p:txBody>
      </p:sp>
    </p:spTree>
    <p:extLst>
      <p:ext uri="{BB962C8B-B14F-4D97-AF65-F5344CB8AC3E}">
        <p14:creationId xmlns:p14="http://schemas.microsoft.com/office/powerpoint/2010/main" val="232581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466975-C014-42E5-BFA6-B8D5FDD3B81F}" type="datetimeFigureOut">
              <a:rPr lang="en-US" smtClean="0"/>
              <a:t>12/27/2022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693B167E-EA96-4147-81DE-549160052C22}"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66975-C014-42E5-BFA6-B8D5FDD3B81F}" type="datetimeFigureOut">
              <a:rPr lang="en-US" smtClean="0"/>
              <a:t>12/27/2022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693B167E-EA96-4147-81DE-549160052C22}"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66975-C014-42E5-BFA6-B8D5FDD3B81F}" type="datetimeFigureOut">
              <a:rPr lang="en-US" smtClean="0"/>
              <a:t>12/27/2022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693B167E-EA96-4147-81DE-549160052C22}"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66975-C014-42E5-BFA6-B8D5FDD3B81F}" type="datetimeFigureOut">
              <a:rPr lang="en-US" smtClean="0"/>
              <a:t>12/27/2022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693B167E-EA96-4147-81DE-549160052C22}"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466975-C014-42E5-BFA6-B8D5FDD3B81F}" type="datetimeFigureOut">
              <a:rPr lang="en-US" smtClean="0"/>
              <a:t>12/27/2022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693B167E-EA96-4147-81DE-549160052C22}"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466975-C014-42E5-BFA6-B8D5FDD3B81F}" type="datetimeFigureOut">
              <a:rPr lang="en-US" smtClean="0"/>
              <a:t>12/27/2022</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693B167E-EA96-4147-81DE-549160052C22}"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466975-C014-42E5-BFA6-B8D5FDD3B81F}" type="datetimeFigureOut">
              <a:rPr lang="en-US" smtClean="0"/>
              <a:t>12/27/2022</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693B167E-EA96-4147-81DE-549160052C22}"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466975-C014-42E5-BFA6-B8D5FDD3B81F}" type="datetimeFigureOut">
              <a:rPr lang="en-US" smtClean="0"/>
              <a:t>12/27/2022</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693B167E-EA96-4147-81DE-549160052C22}"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66975-C014-42E5-BFA6-B8D5FDD3B81F}" type="datetimeFigureOut">
              <a:rPr lang="en-US" smtClean="0"/>
              <a:t>12/27/2022</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693B167E-EA96-4147-81DE-549160052C22}"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smtClean="0"/>
              <a:t>12/27/2022</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693B167E-EA96-4147-81DE-549160052C22}" type="slidenum">
              <a:rPr lang="en-IN" smtClean="0"/>
              <a:t>‹#›</a:t>
            </a:fld>
            <a:endParaRPr lang="en-IN"/>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2466975-C014-42E5-BFA6-B8D5FDD3B81F}" type="datetimeFigureOut">
              <a:rPr lang="en-US" smtClean="0"/>
              <a:t>12/27/2022</a:t>
            </a:fld>
            <a:endParaRPr lang="en-US"/>
          </a:p>
        </p:txBody>
      </p:sp>
      <p:sp>
        <p:nvSpPr>
          <p:cNvPr id="9" name="Slide Number Placeholder 8"/>
          <p:cNvSpPr>
            <a:spLocks noGrp="1"/>
          </p:cNvSpPr>
          <p:nvPr>
            <p:ph type="sldNum" sz="quarter" idx="11"/>
          </p:nvPr>
        </p:nvSpPr>
        <p:spPr/>
        <p:txBody>
          <a:bodyPr/>
          <a:lstStyle/>
          <a:p>
            <a:fld id="{693B167E-EA96-4147-81DE-549160052C22}" type="slidenum">
              <a:rPr lang="en-IN" smtClean="0"/>
              <a:t>‹#›</a:t>
            </a:fld>
            <a:endParaRPr lang="en-IN"/>
          </a:p>
        </p:txBody>
      </p:sp>
      <p:sp>
        <p:nvSpPr>
          <p:cNvPr id="10" name="Footer Placeholder 9"/>
          <p:cNvSpPr>
            <a:spLocks noGrp="1"/>
          </p:cNvSpPr>
          <p:nvPr>
            <p:ph type="ftr" sz="quarter" idx="12"/>
          </p:nvPr>
        </p:nvSpPr>
        <p:spPr/>
        <p:txBody>
          <a:bodyPr/>
          <a:lstStyle/>
          <a:p>
            <a:r>
              <a:rPr lang="en-US"/>
              <a:t>Add a footer</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93B167E-EA96-4147-81DE-549160052C22}"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a:t>Add a footer</a:t>
            </a: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2466975-C014-42E5-BFA6-B8D5FDD3B81F}" type="datetimeFigureOut">
              <a:rPr lang="en-US" smtClean="0"/>
              <a:pPr/>
              <a:t>12/27/2022</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Stress Cardiomyopathy</a:t>
            </a:r>
          </a:p>
        </p:txBody>
      </p:sp>
      <p:sp>
        <p:nvSpPr>
          <p:cNvPr id="3" name="Subtitle 2"/>
          <p:cNvSpPr>
            <a:spLocks noGrp="1"/>
          </p:cNvSpPr>
          <p:nvPr>
            <p:ph type="subTitle" idx="1"/>
          </p:nvPr>
        </p:nvSpPr>
        <p:spPr/>
        <p:txBody>
          <a:bodyPr/>
          <a:lstStyle/>
          <a:p>
            <a:r>
              <a:rPr lang="en-US" dirty="0" err="1"/>
              <a:t>Dr</a:t>
            </a:r>
            <a:r>
              <a:rPr lang="en-US" dirty="0"/>
              <a:t> </a:t>
            </a:r>
            <a:r>
              <a:rPr lang="en-US" dirty="0" err="1"/>
              <a:t>Shreyas</a:t>
            </a:r>
            <a:r>
              <a:rPr lang="en-US" dirty="0"/>
              <a:t> </a:t>
            </a:r>
            <a:r>
              <a:rPr lang="en-US"/>
              <a:t>Samaga</a:t>
            </a:r>
            <a:endParaRPr lang="en-US" dirty="0"/>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normAutofit lnSpcReduction="10000"/>
          </a:bodyPr>
          <a:lstStyle/>
          <a:p>
            <a:r>
              <a:rPr lang="en-US" dirty="0"/>
              <a:t>acute and transient (&lt;21 days) left ventricular (LV) systolic (and diastolic) dysfunction - often related to an emotional or physical stressful event, most often identified in the preceding days (1 to 5 days)</a:t>
            </a:r>
          </a:p>
          <a:p>
            <a:endParaRPr lang="en-US" dirty="0"/>
          </a:p>
          <a:p>
            <a:r>
              <a:rPr lang="en-US" dirty="0"/>
              <a:t>LV regional wall motion abnormalities extending beyond a single </a:t>
            </a:r>
            <a:r>
              <a:rPr lang="en-US" dirty="0" err="1"/>
              <a:t>epicardial</a:t>
            </a:r>
            <a:r>
              <a:rPr lang="en-US" dirty="0"/>
              <a:t> coronary artery distribution</a:t>
            </a:r>
          </a:p>
          <a:p>
            <a:endParaRPr lang="en-US" dirty="0"/>
          </a:p>
          <a:p>
            <a:r>
              <a:rPr lang="en-US" dirty="0"/>
              <a:t>apical </a:t>
            </a:r>
            <a:r>
              <a:rPr lang="en-US" dirty="0" err="1"/>
              <a:t>hypokinesia</a:t>
            </a:r>
            <a:r>
              <a:rPr lang="en-US" dirty="0"/>
              <a:t>/ </a:t>
            </a:r>
            <a:r>
              <a:rPr lang="en-US" dirty="0" err="1"/>
              <a:t>akinesia</a:t>
            </a:r>
            <a:r>
              <a:rPr lang="en-US" dirty="0"/>
              <a:t>/dis-</a:t>
            </a:r>
            <a:r>
              <a:rPr lang="en-US" dirty="0" err="1"/>
              <a:t>kinesia</a:t>
            </a:r>
            <a:r>
              <a:rPr lang="en-US" dirty="0"/>
              <a:t> (apical ballooning) with basal </a:t>
            </a:r>
            <a:r>
              <a:rPr lang="en-US" dirty="0" err="1"/>
              <a:t>hyperkinesis</a:t>
            </a:r>
            <a:endParaRPr lang="en-US" dirty="0"/>
          </a:p>
          <a:p>
            <a:endParaRPr lang="en-US" dirty="0"/>
          </a:p>
          <a:p>
            <a:r>
              <a:rPr lang="en-US" dirty="0"/>
              <a:t>Other forms- localized to the base or the </a:t>
            </a:r>
            <a:r>
              <a:rPr lang="en-US" dirty="0" err="1"/>
              <a:t>midventricular</a:t>
            </a:r>
            <a:r>
              <a:rPr lang="en-US" dirty="0"/>
              <a:t> regions</a:t>
            </a:r>
          </a:p>
          <a:p>
            <a:endParaRPr lang="en-US" dirty="0"/>
          </a:p>
        </p:txBody>
      </p:sp>
    </p:spTree>
    <p:extLst>
      <p:ext uri="{BB962C8B-B14F-4D97-AF65-F5344CB8AC3E}">
        <p14:creationId xmlns:p14="http://schemas.microsoft.com/office/powerpoint/2010/main" val="3443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Therapeutic management</a:t>
            </a:r>
          </a:p>
        </p:txBody>
      </p:sp>
      <p:sp>
        <p:nvSpPr>
          <p:cNvPr id="3" name="Content Placeholder 2"/>
          <p:cNvSpPr>
            <a:spLocks noGrp="1"/>
          </p:cNvSpPr>
          <p:nvPr>
            <p:ph idx="1"/>
          </p:nvPr>
        </p:nvSpPr>
        <p:spPr/>
        <p:txBody>
          <a:bodyPr>
            <a:normAutofit lnSpcReduction="10000"/>
          </a:bodyPr>
          <a:lstStyle/>
          <a:p>
            <a:r>
              <a:rPr lang="en-US" dirty="0"/>
              <a:t>Guidelines lacking – No prospective randomized clinical trials</a:t>
            </a:r>
          </a:p>
          <a:p>
            <a:endParaRPr lang="en-US" dirty="0"/>
          </a:p>
          <a:p>
            <a:r>
              <a:rPr lang="en-US" dirty="0"/>
              <a:t>Patients should be transferred to a cardiology unit with imaging capabilities and a cardiac catheterization</a:t>
            </a:r>
          </a:p>
          <a:p>
            <a:endParaRPr lang="en-US" dirty="0"/>
          </a:p>
          <a:p>
            <a:r>
              <a:rPr lang="en-US" dirty="0"/>
              <a:t>Guideline based treatment of ACS</a:t>
            </a:r>
          </a:p>
          <a:p>
            <a:endParaRPr lang="en-US" dirty="0"/>
          </a:p>
          <a:p>
            <a:r>
              <a:rPr lang="en-US" dirty="0"/>
              <a:t>Electrocardiogram monitoring – </a:t>
            </a:r>
            <a:r>
              <a:rPr lang="en-US" dirty="0" err="1"/>
              <a:t>QTc</a:t>
            </a:r>
            <a:endParaRPr lang="en-US" dirty="0"/>
          </a:p>
          <a:p>
            <a:endParaRPr lang="en-US" dirty="0"/>
          </a:p>
          <a:p>
            <a:r>
              <a:rPr lang="en-US" dirty="0"/>
              <a:t>Prompt evaluation for the presence of LVOTO</a:t>
            </a:r>
          </a:p>
          <a:p>
            <a:endParaRPr lang="en-US" dirty="0"/>
          </a:p>
          <a:p>
            <a:r>
              <a:rPr lang="en-US" dirty="0"/>
              <a:t>Serial Doppler studies during inotrope use – to detect evolving LVOTO</a:t>
            </a:r>
          </a:p>
        </p:txBody>
      </p:sp>
    </p:spTree>
    <p:extLst>
      <p:ext uri="{BB962C8B-B14F-4D97-AF65-F5344CB8AC3E}">
        <p14:creationId xmlns:p14="http://schemas.microsoft.com/office/powerpoint/2010/main" val="391144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Levosimendan</a:t>
            </a:r>
            <a:r>
              <a:rPr lang="en-US" dirty="0"/>
              <a:t> can be used safely and effectively</a:t>
            </a:r>
          </a:p>
          <a:p>
            <a:r>
              <a:rPr lang="en-US" dirty="0"/>
              <a:t>Beta-blockers may improve LVOTO – to be used cautiously </a:t>
            </a:r>
          </a:p>
          <a:p>
            <a:r>
              <a:rPr lang="en-US" dirty="0"/>
              <a:t>? LVOTO may benefit from the If channel inhibitor – </a:t>
            </a:r>
            <a:r>
              <a:rPr lang="en-US" dirty="0" err="1"/>
              <a:t>ivabradine</a:t>
            </a:r>
            <a:endParaRPr lang="en-US" dirty="0"/>
          </a:p>
          <a:p>
            <a:r>
              <a:rPr lang="en-US" dirty="0" err="1"/>
              <a:t>ACEi</a:t>
            </a:r>
            <a:r>
              <a:rPr lang="en-US" dirty="0"/>
              <a:t>/ ARB – facilitate recovery</a:t>
            </a:r>
          </a:p>
          <a:p>
            <a:r>
              <a:rPr lang="en-US" dirty="0"/>
              <a:t>Diuretics – pulmonary edema</a:t>
            </a:r>
          </a:p>
          <a:p>
            <a:endParaRPr lang="en-US" dirty="0"/>
          </a:p>
          <a:p>
            <a:r>
              <a:rPr lang="en-US" dirty="0"/>
              <a:t>Risk of an LV thrombus and subsequent systemic embolism – </a:t>
            </a:r>
            <a:r>
              <a:rPr lang="en-US" dirty="0" err="1"/>
              <a:t>postdischarge</a:t>
            </a:r>
            <a:r>
              <a:rPr lang="en-US" dirty="0"/>
              <a:t> oral anticoagulation or antiplatelet therapy</a:t>
            </a:r>
          </a:p>
          <a:p>
            <a:r>
              <a:rPr lang="en-US" dirty="0"/>
              <a:t>Excessive prolongation of the QT interval or life threatening ventricular arrhythmias - wearable defibrillator (life vest)</a:t>
            </a:r>
          </a:p>
          <a:p>
            <a:endParaRPr lang="en-US" dirty="0"/>
          </a:p>
          <a:p>
            <a:endParaRPr lang="en-US" dirty="0"/>
          </a:p>
        </p:txBody>
      </p:sp>
    </p:spTree>
    <p:extLst>
      <p:ext uri="{BB962C8B-B14F-4D97-AF65-F5344CB8AC3E}">
        <p14:creationId xmlns:p14="http://schemas.microsoft.com/office/powerpoint/2010/main" val="277989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Long-term treatment</a:t>
            </a:r>
          </a:p>
          <a:p>
            <a:r>
              <a:rPr lang="en-US" dirty="0" err="1"/>
              <a:t>ACEi</a:t>
            </a:r>
            <a:r>
              <a:rPr lang="en-US" dirty="0"/>
              <a:t> or ARB – improved 1 year survival, lower recurrence</a:t>
            </a:r>
          </a:p>
          <a:p>
            <a:r>
              <a:rPr lang="en-US" dirty="0"/>
              <a:t>No evidence for survival benefit or protection from recurrence for beta blockers</a:t>
            </a:r>
          </a:p>
          <a:p>
            <a:r>
              <a:rPr lang="en-US" dirty="0"/>
              <a:t>? </a:t>
            </a:r>
            <a:r>
              <a:rPr lang="en-US" dirty="0" err="1"/>
              <a:t>oestrogen</a:t>
            </a:r>
            <a:r>
              <a:rPr lang="en-US" dirty="0"/>
              <a:t> supplementation</a:t>
            </a:r>
          </a:p>
          <a:p>
            <a:r>
              <a:rPr lang="en-US" dirty="0"/>
              <a:t>combined </a:t>
            </a:r>
            <a:r>
              <a:rPr lang="en-US" dirty="0" err="1"/>
              <a:t>psychocardiologic</a:t>
            </a:r>
            <a:r>
              <a:rPr lang="en-US" dirty="0"/>
              <a:t> rehabilitation</a:t>
            </a:r>
          </a:p>
          <a:p>
            <a:r>
              <a:rPr lang="en-US" dirty="0"/>
              <a:t>? anti-depressants or other psychiatric drugs</a:t>
            </a:r>
          </a:p>
          <a:p>
            <a:endParaRPr lang="en-US" dirty="0"/>
          </a:p>
        </p:txBody>
      </p:sp>
    </p:spTree>
    <p:extLst>
      <p:ext uri="{BB962C8B-B14F-4D97-AF65-F5344CB8AC3E}">
        <p14:creationId xmlns:p14="http://schemas.microsoft.com/office/powerpoint/2010/main" val="142427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2002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3600" dirty="0"/>
          </a:p>
          <a:p>
            <a:pPr marL="0" indent="0" algn="ctr">
              <a:buNone/>
            </a:pPr>
            <a:endParaRPr lang="en-US" sz="3600" dirty="0"/>
          </a:p>
          <a:p>
            <a:pPr marL="0" indent="0" algn="ctr">
              <a:buNone/>
            </a:pPr>
            <a:r>
              <a:rPr lang="en-US" sz="3600" dirty="0"/>
              <a:t>THANK YOU</a:t>
            </a:r>
          </a:p>
        </p:txBody>
      </p:sp>
    </p:spTree>
    <p:extLst>
      <p:ext uri="{BB962C8B-B14F-4D97-AF65-F5344CB8AC3E}">
        <p14:creationId xmlns:p14="http://schemas.microsoft.com/office/powerpoint/2010/main" val="381957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321617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308432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55724" y="2611400"/>
            <a:ext cx="5422951" cy="2778200"/>
          </a:xfrm>
          <a:prstGeom prst="rect">
            <a:avLst/>
          </a:prstGeom>
        </p:spPr>
      </p:pic>
    </p:spTree>
    <p:extLst>
      <p:ext uri="{BB962C8B-B14F-4D97-AF65-F5344CB8AC3E}">
        <p14:creationId xmlns:p14="http://schemas.microsoft.com/office/powerpoint/2010/main" val="59551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55724" y="2733200"/>
            <a:ext cx="5422951" cy="2534600"/>
          </a:xfrm>
          <a:prstGeom prst="rect">
            <a:avLst/>
          </a:prstGeom>
        </p:spPr>
      </p:pic>
    </p:spTree>
    <p:extLst>
      <p:ext uri="{BB962C8B-B14F-4D97-AF65-F5344CB8AC3E}">
        <p14:creationId xmlns:p14="http://schemas.microsoft.com/office/powerpoint/2010/main" val="264349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92575" y="2698400"/>
            <a:ext cx="2549250" cy="2604200"/>
          </a:xfrm>
          <a:prstGeom prst="rect">
            <a:avLst/>
          </a:prstGeom>
        </p:spPr>
      </p:pic>
    </p:spTree>
    <p:extLst>
      <p:ext uri="{BB962C8B-B14F-4D97-AF65-F5344CB8AC3E}">
        <p14:creationId xmlns:p14="http://schemas.microsoft.com/office/powerpoint/2010/main" val="14866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clinical context, electrocardiographic (ECG) abnormalities, mild elevation of serum </a:t>
            </a:r>
            <a:r>
              <a:rPr lang="it-IT" dirty="0"/>
              <a:t>cardiac troponin, significant elevation in serum natriuretic </a:t>
            </a:r>
            <a:r>
              <a:rPr lang="en-US" dirty="0"/>
              <a:t>peptide levels (BNP or NT-</a:t>
            </a:r>
            <a:r>
              <a:rPr lang="en-US" dirty="0" err="1"/>
              <a:t>proBNP</a:t>
            </a:r>
            <a:r>
              <a:rPr lang="en-US" dirty="0"/>
              <a:t>), and noninvasive cardiovascular imaging</a:t>
            </a:r>
          </a:p>
          <a:p>
            <a:endParaRPr lang="en-US" dirty="0"/>
          </a:p>
          <a:p>
            <a:r>
              <a:rPr lang="en-US" dirty="0"/>
              <a:t>Coronary angiography usually performed to exclude an acute obstruction in an </a:t>
            </a:r>
            <a:r>
              <a:rPr lang="en-US" dirty="0" err="1"/>
              <a:t>epicardial</a:t>
            </a:r>
            <a:r>
              <a:rPr lang="en-US" dirty="0"/>
              <a:t> coronary artery</a:t>
            </a:r>
          </a:p>
          <a:p>
            <a:endParaRPr lang="en-US" dirty="0"/>
          </a:p>
          <a:p>
            <a:r>
              <a:rPr lang="en-US" dirty="0"/>
              <a:t>bystander CAD- regional wall motion abnormalities that extend beyond a single </a:t>
            </a:r>
            <a:r>
              <a:rPr lang="en-US" dirty="0" err="1"/>
              <a:t>epicardial</a:t>
            </a:r>
            <a:r>
              <a:rPr lang="en-US" dirty="0"/>
              <a:t> vascular distribution, usually in a circumferential distribution, coexist with CAD</a:t>
            </a:r>
          </a:p>
        </p:txBody>
      </p:sp>
    </p:spTree>
    <p:extLst>
      <p:ext uri="{BB962C8B-B14F-4D97-AF65-F5344CB8AC3E}">
        <p14:creationId xmlns:p14="http://schemas.microsoft.com/office/powerpoint/2010/main" val="325364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80987" y="3078300"/>
            <a:ext cx="2572425" cy="1844400"/>
          </a:xfrm>
          <a:prstGeom prst="rect">
            <a:avLst/>
          </a:prstGeom>
        </p:spPr>
      </p:pic>
    </p:spTree>
    <p:extLst>
      <p:ext uri="{BB962C8B-B14F-4D97-AF65-F5344CB8AC3E}">
        <p14:creationId xmlns:p14="http://schemas.microsoft.com/office/powerpoint/2010/main" val="52268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Heart Failure Association</a:t>
            </a:r>
            <a:br>
              <a:rPr lang="en-US" b="1" dirty="0"/>
            </a:br>
            <a:r>
              <a:rPr lang="en-US" b="1" dirty="0"/>
              <a:t>risk stratification in </a:t>
            </a:r>
            <a:r>
              <a:rPr lang="en-US" b="1" dirty="0" err="1"/>
              <a:t>Takotsubo</a:t>
            </a:r>
            <a:br>
              <a:rPr lang="en-US" b="1" dirty="0"/>
            </a:br>
            <a:r>
              <a:rPr lang="en-US" b="1" dirty="0"/>
              <a:t>syndrome</a:t>
            </a:r>
            <a:endParaRPr lang="en-US" dirty="0"/>
          </a:p>
        </p:txBody>
      </p:sp>
      <p:pic>
        <p:nvPicPr>
          <p:cNvPr id="4" name="Content Placeholder 3"/>
          <p:cNvPicPr>
            <a:picLocks noGrp="1" noChangeAspect="1"/>
          </p:cNvPicPr>
          <p:nvPr>
            <p:ph idx="1"/>
          </p:nvPr>
        </p:nvPicPr>
        <p:blipFill>
          <a:blip r:embed="rId2"/>
          <a:stretch>
            <a:fillRect/>
          </a:stretch>
        </p:blipFill>
        <p:spPr>
          <a:xfrm>
            <a:off x="2980987" y="2718700"/>
            <a:ext cx="2572425" cy="2563600"/>
          </a:xfrm>
          <a:prstGeom prst="rect">
            <a:avLst/>
          </a:prstGeom>
        </p:spPr>
      </p:pic>
    </p:spTree>
    <p:extLst>
      <p:ext uri="{BB962C8B-B14F-4D97-AF65-F5344CB8AC3E}">
        <p14:creationId xmlns:p14="http://schemas.microsoft.com/office/powerpoint/2010/main" val="126374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92575" y="2797000"/>
            <a:ext cx="2549250" cy="2407000"/>
          </a:xfrm>
          <a:prstGeom prst="rect">
            <a:avLst/>
          </a:prstGeom>
        </p:spPr>
      </p:pic>
    </p:spTree>
    <p:extLst>
      <p:ext uri="{BB962C8B-B14F-4D97-AF65-F5344CB8AC3E}">
        <p14:creationId xmlns:p14="http://schemas.microsoft.com/office/powerpoint/2010/main" val="42974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1285" y="-13570"/>
            <a:ext cx="6901429" cy="6880714"/>
          </a:xfrm>
          <a:prstGeom prst="rect">
            <a:avLst/>
          </a:prstGeom>
        </p:spPr>
      </p:pic>
    </p:spTree>
    <p:extLst>
      <p:ext uri="{BB962C8B-B14F-4D97-AF65-F5344CB8AC3E}">
        <p14:creationId xmlns:p14="http://schemas.microsoft.com/office/powerpoint/2010/main" val="161471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a:t>
            </a:r>
          </a:p>
        </p:txBody>
      </p:sp>
      <p:sp>
        <p:nvSpPr>
          <p:cNvPr id="3" name="Content Placeholder 2"/>
          <p:cNvSpPr>
            <a:spLocks noGrp="1"/>
          </p:cNvSpPr>
          <p:nvPr>
            <p:ph idx="1"/>
          </p:nvPr>
        </p:nvSpPr>
        <p:spPr/>
        <p:txBody>
          <a:bodyPr>
            <a:normAutofit/>
          </a:bodyPr>
          <a:lstStyle/>
          <a:p>
            <a:r>
              <a:rPr lang="en-US" dirty="0"/>
              <a:t>15-30 cases per 100,000 per year</a:t>
            </a:r>
          </a:p>
          <a:p>
            <a:endParaRPr lang="en-US" dirty="0"/>
          </a:p>
          <a:p>
            <a:r>
              <a:rPr lang="en-US" dirty="0"/>
              <a:t>1 - 3% of all and 5–6% of female patients with suspected STEMI</a:t>
            </a:r>
          </a:p>
          <a:p>
            <a:endParaRPr lang="en-US" dirty="0"/>
          </a:p>
          <a:p>
            <a:r>
              <a:rPr lang="en-US" dirty="0"/>
              <a:t>0.02% of hospitalizations in the United States</a:t>
            </a:r>
          </a:p>
          <a:p>
            <a:endParaRPr lang="en-US" dirty="0"/>
          </a:p>
          <a:p>
            <a:r>
              <a:rPr lang="en-US" dirty="0"/>
              <a:t>Recurrence rate - 1.8% per-patient year</a:t>
            </a:r>
          </a:p>
          <a:p>
            <a:endParaRPr lang="en-US" dirty="0"/>
          </a:p>
        </p:txBody>
      </p:sp>
    </p:spTree>
    <p:extLst>
      <p:ext uri="{BB962C8B-B14F-4D97-AF65-F5344CB8AC3E}">
        <p14:creationId xmlns:p14="http://schemas.microsoft.com/office/powerpoint/2010/main" val="116905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90% patients - women - mean age of 67–70 years; 80% older than 50 years</a:t>
            </a:r>
          </a:p>
          <a:p>
            <a:endParaRPr lang="en-US" dirty="0"/>
          </a:p>
          <a:p>
            <a:r>
              <a:rPr lang="en-US" dirty="0"/>
              <a:t>Women older than 55 years - a five-fold</a:t>
            </a:r>
          </a:p>
          <a:p>
            <a:endParaRPr lang="en-US" dirty="0"/>
          </a:p>
          <a:p>
            <a:r>
              <a:rPr lang="en-US" dirty="0"/>
              <a:t>greater risk of developing TTS than women younger than 55 years and a 10-fold greater risk than men</a:t>
            </a:r>
          </a:p>
          <a:p>
            <a:endParaRPr lang="en-US" dirty="0"/>
          </a:p>
          <a:p>
            <a:r>
              <a:rPr lang="en-US" dirty="0"/>
              <a:t>emotional stress or the absence of identifiable triggers more common in women</a:t>
            </a:r>
          </a:p>
          <a:p>
            <a:endParaRPr lang="en-US" dirty="0"/>
          </a:p>
        </p:txBody>
      </p:sp>
    </p:spTree>
    <p:extLst>
      <p:ext uri="{BB962C8B-B14F-4D97-AF65-F5344CB8AC3E}">
        <p14:creationId xmlns:p14="http://schemas.microsoft.com/office/powerpoint/2010/main" val="251971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175934" y="725425"/>
            <a:ext cx="6792131" cy="5464984"/>
          </a:xfrm>
          <a:prstGeom prst="rect">
            <a:avLst/>
          </a:prstGeom>
        </p:spPr>
      </p:pic>
    </p:spTree>
    <p:extLst>
      <p:ext uri="{BB962C8B-B14F-4D97-AF65-F5344CB8AC3E}">
        <p14:creationId xmlns:p14="http://schemas.microsoft.com/office/powerpoint/2010/main" val="71921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Also described in children</a:t>
            </a:r>
          </a:p>
          <a:p>
            <a:endParaRPr lang="en-US" dirty="0"/>
          </a:p>
          <a:p>
            <a:r>
              <a:rPr lang="en-US" dirty="0"/>
              <a:t>Youngest reported TTS patient - a premature neonate born in the 28th gestational week</a:t>
            </a:r>
          </a:p>
          <a:p>
            <a:pPr marL="0" indent="0" algn="r">
              <a:buNone/>
            </a:pPr>
            <a:r>
              <a:rPr lang="en-US" sz="1400" dirty="0"/>
              <a:t>		</a:t>
            </a:r>
            <a:r>
              <a:rPr lang="en-US" sz="1400" dirty="0" err="1"/>
              <a:t>Rozema</a:t>
            </a:r>
            <a:r>
              <a:rPr lang="en-US" sz="1400" dirty="0"/>
              <a:t> et al., </a:t>
            </a:r>
            <a:r>
              <a:rPr lang="en-US" sz="1400" dirty="0" err="1"/>
              <a:t>Takotsubo</a:t>
            </a:r>
            <a:r>
              <a:rPr lang="en-US" sz="1400" dirty="0"/>
              <a:t> cardiomyopathy: a case report and literature review. Cardiology in the Young (2016), 26, 406–409</a:t>
            </a:r>
          </a:p>
          <a:p>
            <a:pPr marL="0" indent="0" algn="r">
              <a:buNone/>
            </a:pPr>
            <a:r>
              <a:rPr lang="en-US" sz="1400" dirty="0"/>
              <a:t>	</a:t>
            </a:r>
          </a:p>
        </p:txBody>
      </p:sp>
    </p:spTree>
    <p:extLst>
      <p:ext uri="{BB962C8B-B14F-4D97-AF65-F5344CB8AC3E}">
        <p14:creationId xmlns:p14="http://schemas.microsoft.com/office/powerpoint/2010/main" val="393160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Racial data lacking and inconsistent</a:t>
            </a:r>
          </a:p>
          <a:p>
            <a:endParaRPr lang="en-US" dirty="0"/>
          </a:p>
          <a:p>
            <a:r>
              <a:rPr lang="en-US" dirty="0"/>
              <a:t>Uncommon in African–Americans and Hispanics</a:t>
            </a:r>
          </a:p>
          <a:p>
            <a:endParaRPr lang="en-US" dirty="0"/>
          </a:p>
          <a:p>
            <a:r>
              <a:rPr lang="en-US" dirty="0"/>
              <a:t>African-Americans - more in-hospital complications (respiratory failure - mechanical ventilation, stroke)</a:t>
            </a:r>
          </a:p>
          <a:p>
            <a:endParaRPr lang="en-US" dirty="0"/>
          </a:p>
          <a:p>
            <a:r>
              <a:rPr lang="en-US" dirty="0"/>
              <a:t>African- Americans - QT prolongation, T-wave inversion more common</a:t>
            </a:r>
          </a:p>
          <a:p>
            <a:endParaRPr lang="en-US" dirty="0"/>
          </a:p>
          <a:p>
            <a:r>
              <a:rPr lang="en-US" dirty="0"/>
              <a:t>Japanese – Relatively higher incidence in men</a:t>
            </a:r>
          </a:p>
        </p:txBody>
      </p:sp>
    </p:spTree>
    <p:extLst>
      <p:ext uri="{BB962C8B-B14F-4D97-AF65-F5344CB8AC3E}">
        <p14:creationId xmlns:p14="http://schemas.microsoft.com/office/powerpoint/2010/main" val="112173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a:t>
            </a:r>
          </a:p>
        </p:txBody>
      </p:sp>
      <p:sp>
        <p:nvSpPr>
          <p:cNvPr id="3" name="Content Placeholder 2"/>
          <p:cNvSpPr>
            <a:spLocks noGrp="1"/>
          </p:cNvSpPr>
          <p:nvPr>
            <p:ph idx="1"/>
          </p:nvPr>
        </p:nvSpPr>
        <p:spPr/>
        <p:txBody>
          <a:bodyPr>
            <a:normAutofit fontScale="92500"/>
          </a:bodyPr>
          <a:lstStyle/>
          <a:p>
            <a:r>
              <a:rPr lang="en-US" dirty="0"/>
              <a:t>Acute or </a:t>
            </a:r>
            <a:r>
              <a:rPr lang="en-US" dirty="0" err="1"/>
              <a:t>subacute</a:t>
            </a:r>
            <a:r>
              <a:rPr lang="en-US" dirty="0"/>
              <a:t> chest pain (&gt;75%), dyspnea (approximately 50%), dizziness (&gt;25%), syncope (5% to 10%) – indistinguishable from AMI</a:t>
            </a:r>
          </a:p>
          <a:p>
            <a:endParaRPr lang="en-US" dirty="0"/>
          </a:p>
          <a:p>
            <a:r>
              <a:rPr lang="en-US" dirty="0"/>
              <a:t>History of emotional/physical stress</a:t>
            </a:r>
          </a:p>
          <a:p>
            <a:endParaRPr lang="en-US" dirty="0"/>
          </a:p>
          <a:p>
            <a:r>
              <a:rPr lang="en-US" dirty="0"/>
              <a:t>Emotional stress factors - chest pain and palpitations common</a:t>
            </a:r>
          </a:p>
          <a:p>
            <a:endParaRPr lang="en-US" dirty="0"/>
          </a:p>
          <a:p>
            <a:r>
              <a:rPr lang="en-US" dirty="0"/>
              <a:t>Other triggers - manifestation of the underlying acute illness e.g., stroke, seizures</a:t>
            </a:r>
          </a:p>
          <a:p>
            <a:endParaRPr lang="en-US" dirty="0"/>
          </a:p>
          <a:p>
            <a:r>
              <a:rPr lang="en-US" dirty="0"/>
              <a:t>Symptoms arising from complications - heart failure, pulmonary </a:t>
            </a:r>
            <a:r>
              <a:rPr lang="en-US" dirty="0" err="1"/>
              <a:t>oedema</a:t>
            </a:r>
            <a:r>
              <a:rPr lang="en-US" dirty="0"/>
              <a:t>, stroke, cardiogenic shock or cardiac arrest</a:t>
            </a:r>
          </a:p>
        </p:txBody>
      </p:sp>
    </p:spTree>
    <p:extLst>
      <p:ext uri="{BB962C8B-B14F-4D97-AF65-F5344CB8AC3E}">
        <p14:creationId xmlns:p14="http://schemas.microsoft.com/office/powerpoint/2010/main" val="217171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a:t>
            </a:r>
          </a:p>
        </p:txBody>
      </p:sp>
      <p:sp>
        <p:nvSpPr>
          <p:cNvPr id="3" name="Content Placeholder 2"/>
          <p:cNvSpPr>
            <a:spLocks noGrp="1"/>
          </p:cNvSpPr>
          <p:nvPr>
            <p:ph idx="1"/>
          </p:nvPr>
        </p:nvSpPr>
        <p:spPr/>
        <p:txBody>
          <a:bodyPr/>
          <a:lstStyle/>
          <a:p>
            <a:r>
              <a:rPr lang="en-US" dirty="0"/>
              <a:t>Respiratory distress, tachycardia, hypotension, S3 gallop, jugular vein distention, </a:t>
            </a:r>
            <a:r>
              <a:rPr lang="en-US" dirty="0" err="1"/>
              <a:t>rales</a:t>
            </a:r>
            <a:r>
              <a:rPr lang="en-US" dirty="0"/>
              <a:t> at the bases </a:t>
            </a:r>
          </a:p>
          <a:p>
            <a:endParaRPr lang="en-US" dirty="0"/>
          </a:p>
          <a:p>
            <a:r>
              <a:rPr lang="en-US" dirty="0"/>
              <a:t>Narrow pulse pressure</a:t>
            </a:r>
          </a:p>
          <a:p>
            <a:endParaRPr lang="en-US" dirty="0"/>
          </a:p>
          <a:p>
            <a:r>
              <a:rPr lang="en-US" dirty="0"/>
              <a:t>Systolic ejection murmur (due to LVOTO and MR)</a:t>
            </a:r>
          </a:p>
          <a:p>
            <a:endParaRPr lang="en-US" dirty="0"/>
          </a:p>
          <a:p>
            <a:r>
              <a:rPr lang="en-US" dirty="0"/>
              <a:t>Rarely, lower extremity edema</a:t>
            </a:r>
          </a:p>
        </p:txBody>
      </p:sp>
    </p:spTree>
    <p:extLst>
      <p:ext uri="{BB962C8B-B14F-4D97-AF65-F5344CB8AC3E}">
        <p14:creationId xmlns:p14="http://schemas.microsoft.com/office/powerpoint/2010/main" val="286817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criteria</a:t>
            </a:r>
          </a:p>
        </p:txBody>
      </p:sp>
      <p:sp>
        <p:nvSpPr>
          <p:cNvPr id="3" name="Content Placeholder 2"/>
          <p:cNvSpPr>
            <a:spLocks noGrp="1"/>
          </p:cNvSpPr>
          <p:nvPr>
            <p:ph sz="half" idx="1"/>
          </p:nvPr>
        </p:nvSpPr>
        <p:spPr>
          <a:xfrm>
            <a:off x="1142107" y="1905000"/>
            <a:ext cx="6859786" cy="1295400"/>
          </a:xfrm>
        </p:spPr>
        <p:txBody>
          <a:bodyPr>
            <a:normAutofit lnSpcReduction="10000"/>
          </a:bodyPr>
          <a:lstStyle/>
          <a:p>
            <a:r>
              <a:rPr lang="en-US" dirty="0"/>
              <a:t>Coronary angiography with left </a:t>
            </a:r>
            <a:r>
              <a:rPr lang="en-US" dirty="0" err="1"/>
              <a:t>ventriculography</a:t>
            </a:r>
            <a:r>
              <a:rPr lang="en-US" dirty="0"/>
              <a:t> - gold standard to exclude or confirm TTS</a:t>
            </a:r>
          </a:p>
          <a:p>
            <a:endParaRPr lang="en-US" dirty="0"/>
          </a:p>
        </p:txBody>
      </p:sp>
      <p:sp>
        <p:nvSpPr>
          <p:cNvPr id="5" name="Content Placeholder 4"/>
          <p:cNvSpPr>
            <a:spLocks noGrp="1"/>
          </p:cNvSpPr>
          <p:nvPr>
            <p:ph sz="half" idx="2"/>
          </p:nvPr>
        </p:nvSpPr>
        <p:spPr>
          <a:xfrm>
            <a:off x="1295400" y="4724400"/>
            <a:ext cx="6706493" cy="1371600"/>
          </a:xfrm>
        </p:spPr>
        <p:txBody>
          <a:bodyPr>
            <a:normAutofit lnSpcReduction="10000"/>
          </a:bodyPr>
          <a:lstStyle/>
          <a:p>
            <a:endParaRPr lang="en-US"/>
          </a:p>
        </p:txBody>
      </p:sp>
    </p:spTree>
    <p:extLst>
      <p:ext uri="{BB962C8B-B14F-4D97-AF65-F5344CB8AC3E}">
        <p14:creationId xmlns:p14="http://schemas.microsoft.com/office/powerpoint/2010/main" val="307809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a:xfrm>
            <a:off x="381001" y="1905000"/>
            <a:ext cx="4191000" cy="4543426"/>
          </a:xfrm>
        </p:spPr>
        <p:txBody>
          <a:bodyPr>
            <a:normAutofit/>
          </a:bodyPr>
          <a:lstStyle/>
          <a:p>
            <a:pPr marL="0" indent="0">
              <a:buNone/>
            </a:pPr>
            <a:r>
              <a:rPr lang="en-US" dirty="0" err="1"/>
              <a:t>Takotsubo</a:t>
            </a:r>
            <a:r>
              <a:rPr lang="en-US" dirty="0"/>
              <a:t> cardiomyopathy – </a:t>
            </a:r>
          </a:p>
          <a:p>
            <a:pPr marL="0" indent="0">
              <a:buNone/>
            </a:pPr>
            <a:endParaRPr lang="en-US" dirty="0"/>
          </a:p>
          <a:p>
            <a:pPr marL="0" indent="0">
              <a:buNone/>
            </a:pPr>
            <a:r>
              <a:rPr lang="en-US" dirty="0"/>
              <a:t>(Apical Ballooning Syndrome, </a:t>
            </a:r>
            <a:r>
              <a:rPr lang="en-US" dirty="0" err="1"/>
              <a:t>Gebrochenes</a:t>
            </a:r>
            <a:r>
              <a:rPr lang="en-US" dirty="0"/>
              <a:t>-</a:t>
            </a:r>
            <a:r>
              <a:rPr lang="en-US" dirty="0" err="1"/>
              <a:t>Herz</a:t>
            </a:r>
            <a:r>
              <a:rPr lang="en-US" dirty="0"/>
              <a:t>-Syndrome, Broken heart syndrome, Stress cardiomyopathy)</a:t>
            </a:r>
          </a:p>
          <a:p>
            <a:pPr marL="0" indent="0">
              <a:buNone/>
            </a:pPr>
            <a:endParaRPr lang="en-US" dirty="0"/>
          </a:p>
          <a:p>
            <a:r>
              <a:rPr lang="en-US" dirty="0"/>
              <a:t>‘</a:t>
            </a:r>
            <a:r>
              <a:rPr lang="en-US" dirty="0" err="1"/>
              <a:t>Takotsubo</a:t>
            </a:r>
            <a:r>
              <a:rPr lang="en-US" dirty="0"/>
              <a:t>’ = ‘octopus pot’</a:t>
            </a:r>
          </a:p>
          <a:p>
            <a:endParaRPr lang="en-US" dirty="0"/>
          </a:p>
          <a:p>
            <a:r>
              <a:rPr lang="en-US" dirty="0"/>
              <a:t>Described in Japan by </a:t>
            </a:r>
            <a:r>
              <a:rPr lang="en-US" dirty="0" err="1"/>
              <a:t>Hikaru</a:t>
            </a:r>
            <a:r>
              <a:rPr lang="en-US" dirty="0"/>
              <a:t> Sato et al. in 1990</a:t>
            </a:r>
          </a:p>
          <a:p>
            <a:endParaRPr lang="en-US" dirty="0"/>
          </a:p>
          <a:p>
            <a:endParaRPr lang="en-US" dirty="0"/>
          </a:p>
          <a:p>
            <a:endParaRPr lang="en-US" dirty="0"/>
          </a:p>
          <a:p>
            <a:endParaRPr lang="en-US" dirty="0"/>
          </a:p>
        </p:txBody>
      </p:sp>
      <p:pic>
        <p:nvPicPr>
          <p:cNvPr id="1026" name="Picture 2" descr="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09800"/>
            <a:ext cx="3848100"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58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42107" y="2286000"/>
            <a:ext cx="6859786" cy="3886200"/>
          </a:xfrm>
        </p:spPr>
        <p:txBody>
          <a:bodyPr>
            <a:normAutofit lnSpcReduction="10000"/>
          </a:bodyPr>
          <a:lstStyle/>
          <a:p>
            <a:r>
              <a:rPr lang="en-US" dirty="0"/>
              <a:t>Transient LV apical ballooning</a:t>
            </a:r>
          </a:p>
          <a:p>
            <a:r>
              <a:rPr lang="en-US" dirty="0"/>
              <a:t>ST-T segment change in several leads in electrocardiogram</a:t>
            </a:r>
          </a:p>
          <a:p>
            <a:r>
              <a:rPr lang="en-US" dirty="0"/>
              <a:t>No history of old myocardial infarction, </a:t>
            </a:r>
            <a:r>
              <a:rPr lang="en-US" dirty="0" err="1"/>
              <a:t>valvular</a:t>
            </a:r>
            <a:r>
              <a:rPr lang="en-US" dirty="0"/>
              <a:t> heart disease, subarachnoid hemorrhage, or </a:t>
            </a:r>
            <a:r>
              <a:rPr lang="en-US" dirty="0" err="1"/>
              <a:t>pheochromocytoma</a:t>
            </a:r>
            <a:endParaRPr lang="en-US" dirty="0"/>
          </a:p>
          <a:p>
            <a:endParaRPr lang="en-US" dirty="0"/>
          </a:p>
          <a:p>
            <a:r>
              <a:rPr lang="en-US" dirty="0">
                <a:solidFill>
                  <a:schemeClr val="tx2"/>
                </a:solidFill>
              </a:rPr>
              <a:t>Investigated 17 patients - 14 women</a:t>
            </a:r>
          </a:p>
          <a:p>
            <a:r>
              <a:rPr lang="en-US" dirty="0">
                <a:solidFill>
                  <a:schemeClr val="tx2"/>
                </a:solidFill>
              </a:rPr>
              <a:t>Technetium-99m </a:t>
            </a:r>
            <a:r>
              <a:rPr lang="en-US" dirty="0" err="1">
                <a:solidFill>
                  <a:schemeClr val="tx2"/>
                </a:solidFill>
              </a:rPr>
              <a:t>tetrofosmin</a:t>
            </a:r>
            <a:r>
              <a:rPr lang="en-US" dirty="0">
                <a:solidFill>
                  <a:schemeClr val="tx2"/>
                </a:solidFill>
              </a:rPr>
              <a:t> - decreased uptake at the apex in 11 patients (85%) that later returned to uniform</a:t>
            </a:r>
          </a:p>
          <a:p>
            <a:r>
              <a:rPr lang="en-US" dirty="0">
                <a:solidFill>
                  <a:schemeClr val="tx2"/>
                </a:solidFill>
              </a:rPr>
              <a:t>No significant coronary stenosis</a:t>
            </a:r>
          </a:p>
          <a:p>
            <a:endParaRPr lang="en-US" dirty="0"/>
          </a:p>
        </p:txBody>
      </p:sp>
      <p:pic>
        <p:nvPicPr>
          <p:cNvPr id="4" name="Picture 3"/>
          <p:cNvPicPr>
            <a:picLocks noChangeAspect="1"/>
          </p:cNvPicPr>
          <p:nvPr/>
        </p:nvPicPr>
        <p:blipFill>
          <a:blip r:embed="rId3"/>
          <a:stretch>
            <a:fillRect/>
          </a:stretch>
        </p:blipFill>
        <p:spPr>
          <a:xfrm>
            <a:off x="1066800" y="201915"/>
            <a:ext cx="7316093" cy="2022760"/>
          </a:xfrm>
          <a:prstGeom prst="rect">
            <a:avLst/>
          </a:prstGeom>
        </p:spPr>
      </p:pic>
    </p:spTree>
    <p:extLst>
      <p:ext uri="{BB962C8B-B14F-4D97-AF65-F5344CB8AC3E}">
        <p14:creationId xmlns:p14="http://schemas.microsoft.com/office/powerpoint/2010/main" val="284105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chemeClr val="tx2"/>
                </a:solidFill>
              </a:rPr>
              <a:t>ST-segment elevations in several leads during the acute phase in 14 patients (82%) -  became negative T waves at a median of 4 days</a:t>
            </a:r>
          </a:p>
          <a:p>
            <a:endParaRPr lang="en-US" dirty="0">
              <a:solidFill>
                <a:schemeClr val="tx2"/>
              </a:solidFill>
            </a:endParaRPr>
          </a:p>
          <a:p>
            <a:r>
              <a:rPr lang="en-US" dirty="0">
                <a:solidFill>
                  <a:schemeClr val="tx2"/>
                </a:solidFill>
              </a:rPr>
              <a:t>Prolonged </a:t>
            </a:r>
            <a:r>
              <a:rPr lang="en-US" dirty="0" err="1">
                <a:solidFill>
                  <a:schemeClr val="tx2"/>
                </a:solidFill>
              </a:rPr>
              <a:t>QTc</a:t>
            </a:r>
            <a:r>
              <a:rPr lang="en-US" dirty="0">
                <a:solidFill>
                  <a:schemeClr val="tx2"/>
                </a:solidFill>
              </a:rPr>
              <a:t> interval observed in all patients</a:t>
            </a:r>
          </a:p>
          <a:p>
            <a:endParaRPr lang="en-US" dirty="0">
              <a:solidFill>
                <a:schemeClr val="tx2"/>
              </a:solidFill>
            </a:endParaRPr>
          </a:p>
          <a:p>
            <a:r>
              <a:rPr lang="en-US" dirty="0">
                <a:solidFill>
                  <a:schemeClr val="tx2"/>
                </a:solidFill>
              </a:rPr>
              <a:t>ECG returned to normal between 97 and 191 days after the onset.</a:t>
            </a:r>
            <a:endParaRPr lang="en-US" dirty="0"/>
          </a:p>
          <a:p>
            <a:endParaRPr lang="en-US" dirty="0"/>
          </a:p>
        </p:txBody>
      </p:sp>
    </p:spTree>
    <p:extLst>
      <p:ext uri="{BB962C8B-B14F-4D97-AF65-F5344CB8AC3E}">
        <p14:creationId xmlns:p14="http://schemas.microsoft.com/office/powerpoint/2010/main" val="87707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2800" dirty="0"/>
          </a:p>
          <a:p>
            <a:pPr marL="0" indent="0" algn="ctr">
              <a:buNone/>
            </a:pPr>
            <a:endParaRPr lang="en-US" sz="2800" dirty="0"/>
          </a:p>
          <a:p>
            <a:pPr marL="0" indent="0" algn="ctr">
              <a:buNone/>
            </a:pPr>
            <a:r>
              <a:rPr lang="en-US" sz="2800" dirty="0"/>
              <a:t>Mayo criteria 2004</a:t>
            </a:r>
          </a:p>
          <a:p>
            <a:endParaRPr lang="en-US" dirty="0"/>
          </a:p>
        </p:txBody>
      </p:sp>
    </p:spTree>
    <p:extLst>
      <p:ext uri="{BB962C8B-B14F-4D97-AF65-F5344CB8AC3E}">
        <p14:creationId xmlns:p14="http://schemas.microsoft.com/office/powerpoint/2010/main" val="295664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Based on 7 case series</a:t>
            </a:r>
          </a:p>
        </p:txBody>
      </p:sp>
      <p:pic>
        <p:nvPicPr>
          <p:cNvPr id="4" name="Content Placeholder 3"/>
          <p:cNvPicPr>
            <a:picLocks noGrp="1" noChangeAspect="1"/>
          </p:cNvPicPr>
          <p:nvPr>
            <p:ph idx="1"/>
          </p:nvPr>
        </p:nvPicPr>
        <p:blipFill>
          <a:blip r:embed="rId2"/>
          <a:stretch>
            <a:fillRect/>
          </a:stretch>
        </p:blipFill>
        <p:spPr>
          <a:xfrm>
            <a:off x="1439849" y="2289500"/>
            <a:ext cx="5654701" cy="3422000"/>
          </a:xfrm>
          <a:prstGeom prst="rect">
            <a:avLst/>
          </a:prstGeom>
        </p:spPr>
      </p:pic>
      <p:sp>
        <p:nvSpPr>
          <p:cNvPr id="5" name="Rectangle 4"/>
          <p:cNvSpPr/>
          <p:nvPr/>
        </p:nvSpPr>
        <p:spPr>
          <a:xfrm>
            <a:off x="2667000" y="2286000"/>
            <a:ext cx="6324600" cy="2286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797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142107" y="762001"/>
            <a:ext cx="6859786" cy="5489231"/>
          </a:xfrm>
          <a:prstGeom prst="rect">
            <a:avLst/>
          </a:prstGeom>
        </p:spPr>
      </p:pic>
    </p:spTree>
    <p:extLst>
      <p:ext uri="{BB962C8B-B14F-4D97-AF65-F5344CB8AC3E}">
        <p14:creationId xmlns:p14="http://schemas.microsoft.com/office/powerpoint/2010/main" val="329350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Modified Mayo Criteria 2008</a:t>
            </a:r>
          </a:p>
        </p:txBody>
      </p:sp>
      <p:pic>
        <p:nvPicPr>
          <p:cNvPr id="4" name="Content Placeholder 3"/>
          <p:cNvPicPr>
            <a:picLocks noGrp="1" noChangeAspect="1"/>
          </p:cNvPicPr>
          <p:nvPr>
            <p:ph idx="1"/>
          </p:nvPr>
        </p:nvPicPr>
        <p:blipFill>
          <a:blip r:embed="rId2"/>
          <a:stretch>
            <a:fillRect/>
          </a:stretch>
        </p:blipFill>
        <p:spPr>
          <a:xfrm>
            <a:off x="1126868" y="1600200"/>
            <a:ext cx="6859785" cy="5181600"/>
          </a:xfrm>
          <a:prstGeom prst="rect">
            <a:avLst/>
          </a:prstGeom>
        </p:spPr>
      </p:pic>
    </p:spTree>
    <p:extLst>
      <p:ext uri="{BB962C8B-B14F-4D97-AF65-F5344CB8AC3E}">
        <p14:creationId xmlns:p14="http://schemas.microsoft.com/office/powerpoint/2010/main" val="190964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the current version, we no longer exclude patients who develop typical ballooning in the setting of intracranial bleeding, including those with subarachnoid hemorrhage. Neurogenic stunning in this situation has the same features as ABS”</a:t>
            </a:r>
          </a:p>
          <a:p>
            <a:endParaRPr lang="en-US" dirty="0"/>
          </a:p>
          <a:p>
            <a:r>
              <a:rPr lang="en-US" dirty="0" err="1"/>
              <a:t>Ventriculography</a:t>
            </a:r>
            <a:r>
              <a:rPr lang="en-US" dirty="0"/>
              <a:t> findings and anatomical subtypes</a:t>
            </a:r>
          </a:p>
          <a:p>
            <a:pPr lvl="1"/>
            <a:r>
              <a:rPr lang="en-US" sz="1800" dirty="0"/>
              <a:t>Apical sparing</a:t>
            </a:r>
          </a:p>
          <a:p>
            <a:pPr lvl="1"/>
            <a:r>
              <a:rPr lang="en-US" sz="1800" dirty="0" err="1"/>
              <a:t>Invetred</a:t>
            </a:r>
            <a:endParaRPr lang="en-US" sz="1800" dirty="0"/>
          </a:p>
          <a:p>
            <a:pPr lvl="1"/>
            <a:r>
              <a:rPr lang="en-US" sz="1800" dirty="0"/>
              <a:t>Right ventricular – approx. 30% patients - sicker</a:t>
            </a:r>
          </a:p>
        </p:txBody>
      </p:sp>
    </p:spTree>
    <p:extLst>
      <p:ext uri="{BB962C8B-B14F-4D97-AF65-F5344CB8AC3E}">
        <p14:creationId xmlns:p14="http://schemas.microsoft.com/office/powerpoint/2010/main" val="78622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criteria/guidelines</a:t>
            </a:r>
          </a:p>
        </p:txBody>
      </p:sp>
      <p:sp>
        <p:nvSpPr>
          <p:cNvPr id="3" name="Content Placeholder 2"/>
          <p:cNvSpPr>
            <a:spLocks noGrp="1"/>
          </p:cNvSpPr>
          <p:nvPr>
            <p:ph idx="1"/>
          </p:nvPr>
        </p:nvSpPr>
        <p:spPr/>
        <p:txBody>
          <a:bodyPr/>
          <a:lstStyle/>
          <a:p>
            <a:r>
              <a:rPr lang="en-US" dirty="0"/>
              <a:t>Japanese Guidelines, 2007</a:t>
            </a:r>
          </a:p>
          <a:p>
            <a:r>
              <a:rPr lang="en-US" dirty="0"/>
              <a:t>Gothenburg criteria – Sweden, 2012</a:t>
            </a:r>
          </a:p>
          <a:p>
            <a:r>
              <a:rPr lang="en-US" dirty="0"/>
              <a:t>Johns Hopkins criteria, 2012</a:t>
            </a:r>
          </a:p>
          <a:p>
            <a:r>
              <a:rPr lang="en-US" dirty="0" err="1"/>
              <a:t>Tako-tsubo</a:t>
            </a:r>
            <a:r>
              <a:rPr lang="en-US" dirty="0"/>
              <a:t> Italian Network proposal, 2014</a:t>
            </a:r>
          </a:p>
          <a:p>
            <a:r>
              <a:rPr lang="en-US" dirty="0" err="1"/>
              <a:t>Madias</a:t>
            </a:r>
            <a:r>
              <a:rPr lang="en-US" dirty="0"/>
              <a:t>, 2014</a:t>
            </a:r>
          </a:p>
          <a:p>
            <a:r>
              <a:rPr lang="en-US" dirty="0"/>
              <a:t>Heart Failure Association of the European Society of Cardiology</a:t>
            </a:r>
            <a:br>
              <a:rPr lang="en-US" dirty="0"/>
            </a:br>
            <a:r>
              <a:rPr lang="en-US" dirty="0"/>
              <a:t>diagnostic criteria for </a:t>
            </a:r>
            <a:r>
              <a:rPr lang="en-US" dirty="0" err="1"/>
              <a:t>Takotsubo</a:t>
            </a:r>
            <a:r>
              <a:rPr lang="en-US" dirty="0"/>
              <a:t> Syndrome, 2016</a:t>
            </a:r>
          </a:p>
        </p:txBody>
      </p:sp>
    </p:spTree>
    <p:extLst>
      <p:ext uri="{BB962C8B-B14F-4D97-AF65-F5344CB8AC3E}">
        <p14:creationId xmlns:p14="http://schemas.microsoft.com/office/powerpoint/2010/main" val="281948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7" y="189723"/>
            <a:ext cx="6859786" cy="632948"/>
          </a:xfrm>
        </p:spPr>
        <p:txBody>
          <a:bodyPr/>
          <a:lstStyle/>
          <a:p>
            <a:r>
              <a:rPr lang="en-US" dirty="0"/>
              <a:t>Japanese guidelines 2007</a:t>
            </a:r>
          </a:p>
        </p:txBody>
      </p:sp>
      <p:pic>
        <p:nvPicPr>
          <p:cNvPr id="4" name="Content Placeholder 3"/>
          <p:cNvPicPr>
            <a:picLocks noGrp="1" noChangeAspect="1"/>
          </p:cNvPicPr>
          <p:nvPr>
            <p:ph idx="1"/>
          </p:nvPr>
        </p:nvPicPr>
        <p:blipFill>
          <a:blip r:embed="rId2"/>
          <a:stretch>
            <a:fillRect/>
          </a:stretch>
        </p:blipFill>
        <p:spPr>
          <a:xfrm>
            <a:off x="1142108" y="822671"/>
            <a:ext cx="6859786" cy="5959129"/>
          </a:xfrm>
          <a:prstGeom prst="rect">
            <a:avLst/>
          </a:prstGeom>
        </p:spPr>
      </p:pic>
    </p:spTree>
    <p:extLst>
      <p:ext uri="{BB962C8B-B14F-4D97-AF65-F5344CB8AC3E}">
        <p14:creationId xmlns:p14="http://schemas.microsoft.com/office/powerpoint/2010/main" val="335260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Gothenburg criteria – Sweden 2012</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371600" y="2209800"/>
            <a:ext cx="6236216" cy="1908900"/>
          </a:xfrm>
          <a:prstGeom prst="rect">
            <a:avLst/>
          </a:prstGeom>
        </p:spPr>
      </p:pic>
    </p:spTree>
    <p:extLst>
      <p:ext uri="{BB962C8B-B14F-4D97-AF65-F5344CB8AC3E}">
        <p14:creationId xmlns:p14="http://schemas.microsoft.com/office/powerpoint/2010/main" val="37087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reported case </a:t>
            </a:r>
          </a:p>
        </p:txBody>
      </p:sp>
      <p:sp>
        <p:nvSpPr>
          <p:cNvPr id="3" name="Content Placeholder 2"/>
          <p:cNvSpPr>
            <a:spLocks noGrp="1"/>
          </p:cNvSpPr>
          <p:nvPr>
            <p:ph idx="1"/>
          </p:nvPr>
        </p:nvSpPr>
        <p:spPr/>
        <p:txBody>
          <a:bodyPr/>
          <a:lstStyle/>
          <a:p>
            <a:r>
              <a:rPr lang="en-US" dirty="0"/>
              <a:t>64-year-old female</a:t>
            </a:r>
          </a:p>
          <a:p>
            <a:r>
              <a:rPr lang="en-US" dirty="0"/>
              <a:t>Acute chest pain consistent with acute myocardial infarction</a:t>
            </a:r>
          </a:p>
          <a:p>
            <a:r>
              <a:rPr lang="en-US" dirty="0"/>
              <a:t>Typical electrocardiographic (ECG) changes</a:t>
            </a:r>
          </a:p>
          <a:p>
            <a:r>
              <a:rPr lang="en-US" dirty="0"/>
              <a:t>Normal coronary arteries</a:t>
            </a:r>
          </a:p>
          <a:p>
            <a:r>
              <a:rPr lang="en-US" dirty="0"/>
              <a:t>Unusual appearance of the left ventricle (LV)</a:t>
            </a:r>
          </a:p>
          <a:p>
            <a:pPr lvl="1"/>
            <a:r>
              <a:rPr lang="en-US" sz="1800" dirty="0"/>
              <a:t>a narrow neck and apical ballooning during systole</a:t>
            </a:r>
            <a:r>
              <a:rPr lang="en-US" dirty="0"/>
              <a:t>.</a:t>
            </a:r>
          </a:p>
          <a:p>
            <a:r>
              <a:rPr lang="en-US" dirty="0"/>
              <a:t>Abnormalities on left </a:t>
            </a:r>
            <a:r>
              <a:rPr lang="en-US" dirty="0" err="1"/>
              <a:t>ventriculography</a:t>
            </a:r>
            <a:r>
              <a:rPr lang="en-US" dirty="0"/>
              <a:t> disappeared after 2 weeks</a:t>
            </a:r>
          </a:p>
        </p:txBody>
      </p:sp>
    </p:spTree>
    <p:extLst>
      <p:ext uri="{BB962C8B-B14F-4D97-AF65-F5344CB8AC3E}">
        <p14:creationId xmlns:p14="http://schemas.microsoft.com/office/powerpoint/2010/main" val="163404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Johns Hopkins criteria 2012</a:t>
            </a:r>
          </a:p>
        </p:txBody>
      </p:sp>
      <p:pic>
        <p:nvPicPr>
          <p:cNvPr id="4" name="Content Placeholder 3"/>
          <p:cNvPicPr>
            <a:picLocks noGrp="1" noChangeAspect="1"/>
          </p:cNvPicPr>
          <p:nvPr>
            <p:ph idx="1"/>
          </p:nvPr>
        </p:nvPicPr>
        <p:blipFill>
          <a:blip r:embed="rId2"/>
          <a:stretch>
            <a:fillRect/>
          </a:stretch>
        </p:blipFill>
        <p:spPr>
          <a:xfrm>
            <a:off x="1066800" y="1752600"/>
            <a:ext cx="5072138" cy="4876800"/>
          </a:xfrm>
          <a:prstGeom prst="rect">
            <a:avLst/>
          </a:prstGeom>
        </p:spPr>
      </p:pic>
    </p:spTree>
    <p:extLst>
      <p:ext uri="{BB962C8B-B14F-4D97-AF65-F5344CB8AC3E}">
        <p14:creationId xmlns:p14="http://schemas.microsoft.com/office/powerpoint/2010/main" val="81675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Tako-tsubo</a:t>
            </a:r>
            <a:r>
              <a:rPr lang="en-US" dirty="0"/>
              <a:t> Italian Network 2014</a:t>
            </a:r>
          </a:p>
        </p:txBody>
      </p:sp>
      <p:pic>
        <p:nvPicPr>
          <p:cNvPr id="4" name="Content Placeholder 3"/>
          <p:cNvPicPr>
            <a:picLocks noGrp="1" noChangeAspect="1"/>
          </p:cNvPicPr>
          <p:nvPr>
            <p:ph idx="1"/>
          </p:nvPr>
        </p:nvPicPr>
        <p:blipFill>
          <a:blip r:embed="rId2"/>
          <a:stretch>
            <a:fillRect/>
          </a:stretch>
        </p:blipFill>
        <p:spPr>
          <a:xfrm>
            <a:off x="1142106" y="1981200"/>
            <a:ext cx="6829101" cy="3978600"/>
          </a:xfrm>
          <a:prstGeom prst="rect">
            <a:avLst/>
          </a:prstGeom>
        </p:spPr>
      </p:pic>
    </p:spTree>
    <p:extLst>
      <p:ext uri="{BB962C8B-B14F-4D97-AF65-F5344CB8AC3E}">
        <p14:creationId xmlns:p14="http://schemas.microsoft.com/office/powerpoint/2010/main" val="233911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Madias</a:t>
            </a:r>
            <a:r>
              <a:rPr lang="en-US" dirty="0"/>
              <a:t> 2014</a:t>
            </a:r>
          </a:p>
        </p:txBody>
      </p:sp>
      <p:pic>
        <p:nvPicPr>
          <p:cNvPr id="4" name="Content Placeholder 3"/>
          <p:cNvPicPr>
            <a:picLocks noGrp="1" noChangeAspect="1"/>
          </p:cNvPicPr>
          <p:nvPr>
            <p:ph idx="1"/>
          </p:nvPr>
        </p:nvPicPr>
        <p:blipFill>
          <a:blip r:embed="rId2"/>
          <a:stretch>
            <a:fillRect/>
          </a:stretch>
        </p:blipFill>
        <p:spPr>
          <a:xfrm>
            <a:off x="685800" y="1752600"/>
            <a:ext cx="6617694" cy="4038600"/>
          </a:xfrm>
          <a:prstGeom prst="rect">
            <a:avLst/>
          </a:prstGeom>
        </p:spPr>
      </p:pic>
    </p:spTree>
    <p:extLst>
      <p:ext uri="{BB962C8B-B14F-4D97-AF65-F5344CB8AC3E}">
        <p14:creationId xmlns:p14="http://schemas.microsoft.com/office/powerpoint/2010/main" val="64825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305800" cy="572279"/>
          </a:xfrm>
        </p:spPr>
        <p:txBody>
          <a:bodyPr>
            <a:noAutofit/>
          </a:bodyPr>
          <a:lstStyle/>
          <a:p>
            <a:r>
              <a:rPr lang="en-US" sz="1800" dirty="0"/>
              <a:t>Heart Failure Association of the European Society of Cardiology</a:t>
            </a:r>
            <a:br>
              <a:rPr lang="en-US" sz="1800" dirty="0"/>
            </a:br>
            <a:r>
              <a:rPr lang="en-US" sz="1800" dirty="0"/>
              <a:t>diagnostic criteria for </a:t>
            </a:r>
            <a:r>
              <a:rPr lang="en-US" sz="1800" dirty="0" err="1"/>
              <a:t>Takotsubo</a:t>
            </a:r>
            <a:r>
              <a:rPr lang="en-US" sz="1800" dirty="0"/>
              <a:t> Syndrome 2016</a:t>
            </a:r>
          </a:p>
        </p:txBody>
      </p:sp>
      <p:pic>
        <p:nvPicPr>
          <p:cNvPr id="4" name="Content Placeholder 3"/>
          <p:cNvPicPr>
            <a:picLocks noGrp="1" noChangeAspect="1"/>
          </p:cNvPicPr>
          <p:nvPr>
            <p:ph idx="1"/>
          </p:nvPr>
        </p:nvPicPr>
        <p:blipFill>
          <a:blip r:embed="rId3"/>
          <a:stretch>
            <a:fillRect/>
          </a:stretch>
        </p:blipFill>
        <p:spPr>
          <a:xfrm>
            <a:off x="533400" y="1143000"/>
            <a:ext cx="8077199" cy="5410200"/>
          </a:xfrm>
          <a:prstGeom prst="rect">
            <a:avLst/>
          </a:prstGeom>
        </p:spPr>
      </p:pic>
    </p:spTree>
    <p:extLst>
      <p:ext uri="{BB962C8B-B14F-4D97-AF65-F5344CB8AC3E}">
        <p14:creationId xmlns:p14="http://schemas.microsoft.com/office/powerpoint/2010/main" val="228834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9723"/>
            <a:ext cx="7316093" cy="724677"/>
          </a:xfrm>
        </p:spPr>
        <p:txBody>
          <a:bodyPr/>
          <a:lstStyle/>
          <a:p>
            <a:r>
              <a:rPr lang="en-US" dirty="0"/>
              <a:t>May 2018</a:t>
            </a:r>
          </a:p>
        </p:txBody>
      </p:sp>
      <p:pic>
        <p:nvPicPr>
          <p:cNvPr id="4" name="Content Placeholder 3"/>
          <p:cNvPicPr>
            <a:picLocks noGrp="1" noChangeAspect="1"/>
          </p:cNvPicPr>
          <p:nvPr>
            <p:ph idx="1"/>
          </p:nvPr>
        </p:nvPicPr>
        <p:blipFill>
          <a:blip r:embed="rId2"/>
          <a:stretch>
            <a:fillRect/>
          </a:stretch>
        </p:blipFill>
        <p:spPr>
          <a:xfrm>
            <a:off x="685800" y="1143000"/>
            <a:ext cx="8229599" cy="5486400"/>
          </a:xfrm>
          <a:prstGeom prst="rect">
            <a:avLst/>
          </a:prstGeom>
        </p:spPr>
      </p:pic>
    </p:spTree>
    <p:extLst>
      <p:ext uri="{BB962C8B-B14F-4D97-AF65-F5344CB8AC3E}">
        <p14:creationId xmlns:p14="http://schemas.microsoft.com/office/powerpoint/2010/main" val="278871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Rationale </a:t>
            </a:r>
            <a:r>
              <a:rPr lang="en-US" dirty="0" err="1"/>
              <a:t>fot</a:t>
            </a:r>
            <a:r>
              <a:rPr lang="en-US" dirty="0"/>
              <a:t> </a:t>
            </a:r>
            <a:r>
              <a:rPr lang="en-US" dirty="0" err="1"/>
              <a:t>InterTAK</a:t>
            </a:r>
            <a:endParaRPr lang="en-US" dirty="0"/>
          </a:p>
        </p:txBody>
      </p:sp>
      <p:sp>
        <p:nvSpPr>
          <p:cNvPr id="3" name="Content Placeholder 2"/>
          <p:cNvSpPr>
            <a:spLocks noGrp="1"/>
          </p:cNvSpPr>
          <p:nvPr>
            <p:ph idx="1"/>
          </p:nvPr>
        </p:nvSpPr>
        <p:spPr/>
        <p:txBody>
          <a:bodyPr/>
          <a:lstStyle/>
          <a:p>
            <a:r>
              <a:rPr lang="en-US" dirty="0">
                <a:solidFill>
                  <a:schemeClr val="tx2"/>
                </a:solidFill>
              </a:rPr>
              <a:t>Concomitant CAD is reported with a prevalence ranging from 10–29%</a:t>
            </a:r>
          </a:p>
          <a:p>
            <a:endParaRPr lang="en-US" dirty="0">
              <a:solidFill>
                <a:schemeClr val="tx2"/>
              </a:solidFill>
            </a:endParaRPr>
          </a:p>
          <a:p>
            <a:r>
              <a:rPr lang="en-US" dirty="0">
                <a:solidFill>
                  <a:schemeClr val="tx2"/>
                </a:solidFill>
              </a:rPr>
              <a:t>TTS may co-exist with ACS - ACS itself may trigger TTS</a:t>
            </a:r>
          </a:p>
          <a:p>
            <a:endParaRPr lang="en-US" dirty="0">
              <a:solidFill>
                <a:schemeClr val="tx2"/>
              </a:solidFill>
            </a:endParaRPr>
          </a:p>
          <a:p>
            <a:r>
              <a:rPr lang="en-US" dirty="0"/>
              <a:t>Rare cases - regional wall motion abnormality may correspond to  distribution of a single coronary artery --- Role of CMR</a:t>
            </a:r>
          </a:p>
          <a:p>
            <a:endParaRPr lang="en-US" dirty="0"/>
          </a:p>
          <a:p>
            <a:r>
              <a:rPr lang="en-US" dirty="0"/>
              <a:t>As in HF association of ESC criteria – </a:t>
            </a:r>
            <a:r>
              <a:rPr lang="en-US" dirty="0" err="1"/>
              <a:t>Pheochromocytoma</a:t>
            </a:r>
            <a:r>
              <a:rPr lang="en-US" dirty="0"/>
              <a:t> included</a:t>
            </a:r>
          </a:p>
          <a:p>
            <a:endParaRPr lang="en-US" dirty="0"/>
          </a:p>
        </p:txBody>
      </p:sp>
    </p:spTree>
    <p:extLst>
      <p:ext uri="{BB962C8B-B14F-4D97-AF65-F5344CB8AC3E}">
        <p14:creationId xmlns:p14="http://schemas.microsoft.com/office/powerpoint/2010/main" val="248581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4800" y="76200"/>
            <a:ext cx="8301806" cy="1371600"/>
          </a:xfrm>
          <a:prstGeom prst="rect">
            <a:avLst/>
          </a:prstGeom>
        </p:spPr>
      </p:pic>
      <p:sp>
        <p:nvSpPr>
          <p:cNvPr id="3" name="Content Placeholder 2"/>
          <p:cNvSpPr>
            <a:spLocks noGrp="1"/>
          </p:cNvSpPr>
          <p:nvPr>
            <p:ph idx="1"/>
          </p:nvPr>
        </p:nvSpPr>
        <p:spPr/>
        <p:txBody>
          <a:bodyPr/>
          <a:lstStyle/>
          <a:p>
            <a:r>
              <a:rPr lang="en-US" dirty="0"/>
              <a:t>Twelve-lead admission ECGs of consecutive 200 TTC and 200 MI patients were compared</a:t>
            </a:r>
          </a:p>
          <a:p>
            <a:endParaRPr lang="en-US" dirty="0"/>
          </a:p>
          <a:p>
            <a:r>
              <a:rPr lang="en-US" dirty="0"/>
              <a:t>7 cardiovascular centers of 4 countries (Austria, Germany, Poland, and Switzerland)</a:t>
            </a:r>
          </a:p>
          <a:p>
            <a:endParaRPr lang="en-US" dirty="0"/>
          </a:p>
          <a:p>
            <a:r>
              <a:rPr lang="en-US" dirty="0" err="1"/>
              <a:t>Dichotomised</a:t>
            </a:r>
            <a:r>
              <a:rPr lang="en-US" dirty="0"/>
              <a:t> groups</a:t>
            </a:r>
          </a:p>
          <a:p>
            <a:pPr lvl="1"/>
            <a:r>
              <a:rPr lang="en-US" sz="1800" dirty="0"/>
              <a:t>STEMI versus STE-TTC (106 </a:t>
            </a:r>
            <a:r>
              <a:rPr lang="en-US" sz="1800" dirty="0" err="1"/>
              <a:t>vs</a:t>
            </a:r>
            <a:r>
              <a:rPr lang="en-US" sz="1800" dirty="0"/>
              <a:t> 111)</a:t>
            </a:r>
          </a:p>
          <a:p>
            <a:pPr lvl="1"/>
            <a:r>
              <a:rPr lang="en-US" sz="1800" dirty="0"/>
              <a:t>Non-ST elevation MI versus non ST elevation-TTC</a:t>
            </a:r>
          </a:p>
          <a:p>
            <a:endParaRPr lang="en-US" sz="2100" dirty="0"/>
          </a:p>
        </p:txBody>
      </p:sp>
      <p:sp>
        <p:nvSpPr>
          <p:cNvPr id="5" name="TextBox 4"/>
          <p:cNvSpPr txBox="1"/>
          <p:nvPr/>
        </p:nvSpPr>
        <p:spPr>
          <a:xfrm>
            <a:off x="7848600" y="407908"/>
            <a:ext cx="1219200" cy="369332"/>
          </a:xfrm>
          <a:prstGeom prst="rect">
            <a:avLst/>
          </a:prstGeom>
          <a:noFill/>
        </p:spPr>
        <p:txBody>
          <a:bodyPr wrap="square" rtlCol="0">
            <a:spAutoFit/>
          </a:bodyPr>
          <a:lstStyle/>
          <a:p>
            <a:r>
              <a:rPr lang="en-US" dirty="0"/>
              <a:t>2016</a:t>
            </a:r>
          </a:p>
        </p:txBody>
      </p:sp>
    </p:spTree>
    <p:extLst>
      <p:ext uri="{BB962C8B-B14F-4D97-AF65-F5344CB8AC3E}">
        <p14:creationId xmlns:p14="http://schemas.microsoft.com/office/powerpoint/2010/main" val="113519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1600200"/>
            <a:ext cx="9144000" cy="609600"/>
          </a:xfrm>
          <a:prstGeom prst="rect">
            <a:avLst/>
          </a:prstGeom>
        </p:spPr>
      </p:pic>
      <p:pic>
        <p:nvPicPr>
          <p:cNvPr id="5" name="Picture 4"/>
          <p:cNvPicPr>
            <a:picLocks noChangeAspect="1"/>
          </p:cNvPicPr>
          <p:nvPr/>
        </p:nvPicPr>
        <p:blipFill>
          <a:blip r:embed="rId3"/>
          <a:stretch>
            <a:fillRect/>
          </a:stretch>
        </p:blipFill>
        <p:spPr>
          <a:xfrm>
            <a:off x="0" y="2209800"/>
            <a:ext cx="9143999" cy="4648200"/>
          </a:xfrm>
          <a:prstGeom prst="rect">
            <a:avLst/>
          </a:prstGeom>
        </p:spPr>
      </p:pic>
    </p:spTree>
    <p:extLst>
      <p:ext uri="{BB962C8B-B14F-4D97-AF65-F5344CB8AC3E}">
        <p14:creationId xmlns:p14="http://schemas.microsoft.com/office/powerpoint/2010/main" val="75772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60513" y="2514600"/>
            <a:ext cx="8038208" cy="3538400"/>
          </a:xfrm>
          <a:prstGeom prst="rect">
            <a:avLst/>
          </a:prstGeom>
        </p:spPr>
      </p:pic>
      <p:pic>
        <p:nvPicPr>
          <p:cNvPr id="5" name="Content Placeholder 3"/>
          <p:cNvPicPr>
            <a:picLocks noChangeAspect="1"/>
          </p:cNvPicPr>
          <p:nvPr/>
        </p:nvPicPr>
        <p:blipFill>
          <a:blip r:embed="rId3"/>
          <a:stretch>
            <a:fillRect/>
          </a:stretch>
        </p:blipFill>
        <p:spPr>
          <a:xfrm>
            <a:off x="0" y="1524000"/>
            <a:ext cx="9144000" cy="609600"/>
          </a:xfrm>
          <a:prstGeom prst="rect">
            <a:avLst/>
          </a:prstGeom>
        </p:spPr>
      </p:pic>
    </p:spTree>
    <p:extLst>
      <p:ext uri="{BB962C8B-B14F-4D97-AF65-F5344CB8AC3E}">
        <p14:creationId xmlns:p14="http://schemas.microsoft.com/office/powerpoint/2010/main" val="32426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2590800"/>
            <a:ext cx="9144000" cy="2438400"/>
          </a:xfrm>
          <a:prstGeom prst="rect">
            <a:avLst/>
          </a:prstGeom>
        </p:spPr>
      </p:pic>
      <p:pic>
        <p:nvPicPr>
          <p:cNvPr id="5" name="Content Placeholder 3"/>
          <p:cNvPicPr>
            <a:picLocks noChangeAspect="1"/>
          </p:cNvPicPr>
          <p:nvPr/>
        </p:nvPicPr>
        <p:blipFill>
          <a:blip r:embed="rId3"/>
          <a:stretch>
            <a:fillRect/>
          </a:stretch>
        </p:blipFill>
        <p:spPr>
          <a:xfrm>
            <a:off x="-3048" y="1965960"/>
            <a:ext cx="9144000" cy="609600"/>
          </a:xfrm>
          <a:prstGeom prst="rect">
            <a:avLst/>
          </a:prstGeom>
        </p:spPr>
      </p:pic>
    </p:spTree>
    <p:extLst>
      <p:ext uri="{BB962C8B-B14F-4D97-AF65-F5344CB8AC3E}">
        <p14:creationId xmlns:p14="http://schemas.microsoft.com/office/powerpoint/2010/main" val="110058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967449" y="1524000"/>
            <a:ext cx="7209101" cy="4040300"/>
          </a:xfrm>
          <a:prstGeom prst="rect">
            <a:avLst/>
          </a:prstGeom>
        </p:spPr>
      </p:pic>
    </p:spTree>
    <p:extLst>
      <p:ext uri="{BB962C8B-B14F-4D97-AF65-F5344CB8AC3E}">
        <p14:creationId xmlns:p14="http://schemas.microsoft.com/office/powerpoint/2010/main" val="170902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STEMI </a:t>
            </a:r>
            <a:r>
              <a:rPr lang="en-US" dirty="0" err="1"/>
              <a:t>vs</a:t>
            </a:r>
            <a:r>
              <a:rPr lang="en-US" dirty="0"/>
              <a:t> STE-TTC</a:t>
            </a:r>
          </a:p>
        </p:txBody>
      </p:sp>
      <p:pic>
        <p:nvPicPr>
          <p:cNvPr id="4" name="Content Placeholder 3"/>
          <p:cNvPicPr>
            <a:picLocks noGrp="1" noChangeAspect="1"/>
          </p:cNvPicPr>
          <p:nvPr>
            <p:ph idx="1"/>
          </p:nvPr>
        </p:nvPicPr>
        <p:blipFill>
          <a:blip r:embed="rId2"/>
          <a:stretch>
            <a:fillRect/>
          </a:stretch>
        </p:blipFill>
        <p:spPr>
          <a:xfrm>
            <a:off x="732994" y="2514600"/>
            <a:ext cx="7678012" cy="3759600"/>
          </a:xfrm>
          <a:prstGeom prst="rect">
            <a:avLst/>
          </a:prstGeom>
        </p:spPr>
      </p:pic>
      <p:pic>
        <p:nvPicPr>
          <p:cNvPr id="5" name="Picture 4"/>
          <p:cNvPicPr>
            <a:picLocks noChangeAspect="1"/>
          </p:cNvPicPr>
          <p:nvPr/>
        </p:nvPicPr>
        <p:blipFill>
          <a:blip r:embed="rId3"/>
          <a:stretch>
            <a:fillRect/>
          </a:stretch>
        </p:blipFill>
        <p:spPr>
          <a:xfrm>
            <a:off x="-152400" y="2250112"/>
            <a:ext cx="9153143" cy="297618"/>
          </a:xfrm>
          <a:prstGeom prst="rect">
            <a:avLst/>
          </a:prstGeom>
        </p:spPr>
      </p:pic>
    </p:spTree>
    <p:extLst>
      <p:ext uri="{BB962C8B-B14F-4D97-AF65-F5344CB8AC3E}">
        <p14:creationId xmlns:p14="http://schemas.microsoft.com/office/powerpoint/2010/main" val="347947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9144" y="1831818"/>
            <a:ext cx="9153144" cy="3730782"/>
          </a:xfrm>
          <a:prstGeom prst="rect">
            <a:avLst/>
          </a:prstGeom>
        </p:spPr>
      </p:pic>
      <p:pic>
        <p:nvPicPr>
          <p:cNvPr id="4" name="Picture 3"/>
          <p:cNvPicPr>
            <a:picLocks noChangeAspect="1"/>
          </p:cNvPicPr>
          <p:nvPr/>
        </p:nvPicPr>
        <p:blipFill>
          <a:blip r:embed="rId3"/>
          <a:stretch>
            <a:fillRect/>
          </a:stretch>
        </p:blipFill>
        <p:spPr>
          <a:xfrm>
            <a:off x="-9143" y="1534201"/>
            <a:ext cx="9153143" cy="297618"/>
          </a:xfrm>
          <a:prstGeom prst="rect">
            <a:avLst/>
          </a:prstGeom>
        </p:spPr>
      </p:pic>
    </p:spTree>
    <p:extLst>
      <p:ext uri="{BB962C8B-B14F-4D97-AF65-F5344CB8AC3E}">
        <p14:creationId xmlns:p14="http://schemas.microsoft.com/office/powerpoint/2010/main" val="93349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609600" y="990599"/>
            <a:ext cx="8077200" cy="5414965"/>
          </a:xfrm>
          <a:prstGeom prst="rect">
            <a:avLst/>
          </a:prstGeom>
        </p:spPr>
      </p:pic>
    </p:spTree>
    <p:extLst>
      <p:ext uri="{BB962C8B-B14F-4D97-AF65-F5344CB8AC3E}">
        <p14:creationId xmlns:p14="http://schemas.microsoft.com/office/powerpoint/2010/main" val="389398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dirty="0"/>
          </a:p>
          <a:p>
            <a:pPr marL="0" indent="0" algn="ctr">
              <a:buNone/>
            </a:pPr>
            <a:endParaRPr lang="en-US" sz="3200" dirty="0"/>
          </a:p>
          <a:p>
            <a:pPr marL="0" indent="0" algn="ctr">
              <a:buNone/>
            </a:pPr>
            <a:r>
              <a:rPr lang="en-US" sz="3200" dirty="0"/>
              <a:t>Pathophysiology</a:t>
            </a:r>
            <a:endParaRPr lang="en-US" dirty="0"/>
          </a:p>
        </p:txBody>
      </p:sp>
    </p:spTree>
    <p:extLst>
      <p:ext uri="{BB962C8B-B14F-4D97-AF65-F5344CB8AC3E}">
        <p14:creationId xmlns:p14="http://schemas.microsoft.com/office/powerpoint/2010/main" val="51796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Sympathetic stimulation</a:t>
            </a:r>
            <a:br>
              <a:rPr lang="en-US" dirty="0"/>
            </a:br>
            <a:endParaRPr lang="en-US" dirty="0"/>
          </a:p>
        </p:txBody>
      </p:sp>
      <p:sp>
        <p:nvSpPr>
          <p:cNvPr id="3" name="Content Placeholder 2"/>
          <p:cNvSpPr>
            <a:spLocks noGrp="1"/>
          </p:cNvSpPr>
          <p:nvPr>
            <p:ph idx="1"/>
          </p:nvPr>
        </p:nvSpPr>
        <p:spPr/>
        <p:txBody>
          <a:bodyPr>
            <a:normAutofit/>
          </a:bodyPr>
          <a:lstStyle/>
          <a:p>
            <a:r>
              <a:rPr lang="en-US" dirty="0"/>
              <a:t>Associated with conditions of catecholamine excess (e.g. </a:t>
            </a:r>
            <a:r>
              <a:rPr lang="en-US" dirty="0" err="1"/>
              <a:t>pheochromocytoma</a:t>
            </a:r>
            <a:r>
              <a:rPr lang="en-US" dirty="0"/>
              <a:t>, central nervous </a:t>
            </a:r>
            <a:r>
              <a:rPr lang="en-US" dirty="0" err="1"/>
              <a:t>systemdisorders</a:t>
            </a:r>
            <a:r>
              <a:rPr lang="en-US" dirty="0"/>
              <a:t>) and activated specific cerebral regions</a:t>
            </a:r>
          </a:p>
          <a:p>
            <a:endParaRPr lang="en-US" dirty="0"/>
          </a:p>
          <a:p>
            <a:r>
              <a:rPr lang="en-US" dirty="0"/>
              <a:t>Intravenous administration of </a:t>
            </a:r>
            <a:r>
              <a:rPr lang="en-US" dirty="0" err="1"/>
              <a:t>catecholamines</a:t>
            </a:r>
            <a:r>
              <a:rPr lang="en-US" dirty="0"/>
              <a:t> and beta-agonists</a:t>
            </a:r>
          </a:p>
          <a:p>
            <a:pPr marL="1234769" lvl="4" indent="0" algn="r">
              <a:buNone/>
            </a:pPr>
            <a:r>
              <a:rPr lang="en-US" sz="1050" dirty="0"/>
              <a:t>Abraham J, </a:t>
            </a:r>
            <a:r>
              <a:rPr lang="en-US" sz="1050" dirty="0" err="1"/>
              <a:t>Mudd</a:t>
            </a:r>
            <a:r>
              <a:rPr lang="en-US" sz="1050" dirty="0"/>
              <a:t> JO, </a:t>
            </a:r>
            <a:r>
              <a:rPr lang="en-US" sz="1050" dirty="0" err="1"/>
              <a:t>Kapur</a:t>
            </a:r>
            <a:r>
              <a:rPr lang="en-US" sz="1050" dirty="0"/>
              <a:t> NK, Klein K, Champion HC, </a:t>
            </a:r>
            <a:r>
              <a:rPr lang="en-US" sz="1050" dirty="0" err="1"/>
              <a:t>Wittstein</a:t>
            </a:r>
            <a:r>
              <a:rPr lang="en-US" sz="1050" dirty="0"/>
              <a:t> IS. Stress cardiomyopathy after intravenous administration of </a:t>
            </a:r>
            <a:r>
              <a:rPr lang="en-US" sz="1050" dirty="0" err="1"/>
              <a:t>catecholamines</a:t>
            </a:r>
            <a:r>
              <a:rPr lang="en-US" sz="1050" dirty="0"/>
              <a:t> and </a:t>
            </a:r>
            <a:r>
              <a:rPr lang="en-US" sz="1050" dirty="0" err="1"/>
              <a:t>betareceptor</a:t>
            </a:r>
            <a:r>
              <a:rPr lang="en-US" sz="1050" dirty="0"/>
              <a:t> agonists. J Am </a:t>
            </a:r>
            <a:r>
              <a:rPr lang="en-US" sz="1050" dirty="0" err="1"/>
              <a:t>Coll</a:t>
            </a:r>
            <a:r>
              <a:rPr lang="en-US" sz="1050" dirty="0"/>
              <a:t> </a:t>
            </a:r>
            <a:r>
              <a:rPr lang="en-US" sz="1050" dirty="0" err="1"/>
              <a:t>Cardiol</a:t>
            </a:r>
            <a:r>
              <a:rPr lang="en-US" sz="1050" dirty="0"/>
              <a:t> 2009;53:1320–1325</a:t>
            </a:r>
          </a:p>
          <a:p>
            <a:pPr marL="1234769" lvl="4" indent="0" algn="r">
              <a:buNone/>
            </a:pPr>
            <a:endParaRPr lang="en-US" sz="1050" dirty="0"/>
          </a:p>
          <a:p>
            <a:r>
              <a:rPr lang="en-US" dirty="0"/>
              <a:t>Markedly elevated levels of </a:t>
            </a:r>
            <a:r>
              <a:rPr lang="en-US" dirty="0" err="1"/>
              <a:t>catecholamines</a:t>
            </a:r>
            <a:r>
              <a:rPr lang="en-US" dirty="0"/>
              <a:t> compared to patients with </a:t>
            </a:r>
            <a:r>
              <a:rPr lang="en-US" dirty="0" err="1"/>
              <a:t>Killip</a:t>
            </a:r>
            <a:r>
              <a:rPr lang="en-US" dirty="0"/>
              <a:t> Class III myocardial infarction</a:t>
            </a:r>
          </a:p>
        </p:txBody>
      </p:sp>
    </p:spTree>
    <p:extLst>
      <p:ext uri="{BB962C8B-B14F-4D97-AF65-F5344CB8AC3E}">
        <p14:creationId xmlns:p14="http://schemas.microsoft.com/office/powerpoint/2010/main" val="238541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Elevated norepinephrine levels in the coronary sinus</a:t>
            </a:r>
          </a:p>
          <a:p>
            <a:r>
              <a:rPr lang="en-US" dirty="0" err="1"/>
              <a:t>Microneurographic</a:t>
            </a:r>
            <a:r>
              <a:rPr lang="en-US" dirty="0"/>
              <a:t> studies and myocardial </a:t>
            </a:r>
            <a:r>
              <a:rPr lang="en-US" dirty="0" err="1"/>
              <a:t>scintigraphy</a:t>
            </a:r>
            <a:r>
              <a:rPr lang="en-US" dirty="0"/>
              <a:t> using 123I-metaiodobenzylguanidine - increased muscle sympathetic nerve activity</a:t>
            </a:r>
          </a:p>
          <a:p>
            <a:r>
              <a:rPr lang="en-US" dirty="0"/>
              <a:t>Abnormalities in myocardial sympathetic function persist for months after recovery of LV systolic function</a:t>
            </a:r>
          </a:p>
          <a:p>
            <a:r>
              <a:rPr lang="en-US" dirty="0"/>
              <a:t>In rats, LV apical ballooning attenuated by alpha- and beta-receptor blockade</a:t>
            </a:r>
          </a:p>
        </p:txBody>
      </p:sp>
    </p:spTree>
    <p:extLst>
      <p:ext uri="{BB962C8B-B14F-4D97-AF65-F5344CB8AC3E}">
        <p14:creationId xmlns:p14="http://schemas.microsoft.com/office/powerpoint/2010/main" val="355208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90600" y="152400"/>
            <a:ext cx="7467600" cy="1381371"/>
          </a:xfrm>
          <a:prstGeom prst="rect">
            <a:avLst/>
          </a:prstGeom>
        </p:spPr>
      </p:pic>
      <p:sp>
        <p:nvSpPr>
          <p:cNvPr id="3" name="Content Placeholder 2"/>
          <p:cNvSpPr>
            <a:spLocks noGrp="1"/>
          </p:cNvSpPr>
          <p:nvPr>
            <p:ph idx="1"/>
          </p:nvPr>
        </p:nvSpPr>
        <p:spPr/>
        <p:txBody>
          <a:bodyPr>
            <a:normAutofit fontScale="92500"/>
          </a:bodyPr>
          <a:lstStyle/>
          <a:p>
            <a:r>
              <a:rPr lang="en-US" dirty="0"/>
              <a:t>All </a:t>
            </a:r>
            <a:r>
              <a:rPr lang="en-US" dirty="0" err="1"/>
              <a:t>catecholamines</a:t>
            </a:r>
            <a:r>
              <a:rPr lang="en-US" dirty="0"/>
              <a:t> induced </a:t>
            </a:r>
            <a:r>
              <a:rPr lang="en-US" dirty="0" err="1"/>
              <a:t>takotsubo</a:t>
            </a:r>
            <a:r>
              <a:rPr lang="en-US" dirty="0"/>
              <a:t>-like cardiac dysfunction</a:t>
            </a:r>
          </a:p>
          <a:p>
            <a:endParaRPr lang="en-US" dirty="0"/>
          </a:p>
          <a:p>
            <a:r>
              <a:rPr lang="en-US" dirty="0" err="1"/>
              <a:t>Isoprenaline</a:t>
            </a:r>
            <a:r>
              <a:rPr lang="en-US" dirty="0"/>
              <a:t> – low blood pressure and predominantly apical dysfunction</a:t>
            </a:r>
          </a:p>
          <a:p>
            <a:endParaRPr lang="en-US" dirty="0"/>
          </a:p>
          <a:p>
            <a:r>
              <a:rPr lang="en-US" dirty="0"/>
              <a:t>Other </a:t>
            </a:r>
            <a:r>
              <a:rPr lang="en-US" dirty="0" err="1"/>
              <a:t>catecholamines</a:t>
            </a:r>
            <a:r>
              <a:rPr lang="en-US" dirty="0"/>
              <a:t> - high blood pressure and basal dysfunction</a:t>
            </a:r>
          </a:p>
          <a:p>
            <a:endParaRPr lang="en-US" dirty="0"/>
          </a:p>
          <a:p>
            <a:r>
              <a:rPr lang="en-US" dirty="0"/>
              <a:t>Hydralazine or </a:t>
            </a:r>
            <a:r>
              <a:rPr lang="en-US" dirty="0" err="1"/>
              <a:t>nitroprusside</a:t>
            </a:r>
            <a:r>
              <a:rPr lang="en-US" dirty="0"/>
              <a:t> to  rats receiving epinephrine or norepinephrine (to maintain systolic  BP &lt;120 mm Hg) - </a:t>
            </a:r>
            <a:r>
              <a:rPr lang="en-US" dirty="0" err="1"/>
              <a:t>akinesia</a:t>
            </a:r>
            <a:r>
              <a:rPr lang="en-US" dirty="0"/>
              <a:t> of the apex instead of the base</a:t>
            </a:r>
          </a:p>
          <a:p>
            <a:endParaRPr lang="en-US" dirty="0"/>
          </a:p>
          <a:p>
            <a:r>
              <a:rPr lang="en-US" dirty="0"/>
              <a:t>Phenylephrine to maintain blood pressure &gt;120 mm Hg after </a:t>
            </a:r>
            <a:r>
              <a:rPr lang="en-US" dirty="0" err="1"/>
              <a:t>isoprenaline</a:t>
            </a:r>
            <a:r>
              <a:rPr lang="en-US" dirty="0"/>
              <a:t> administration - prevented apical TCM-like dysfunction</a:t>
            </a:r>
          </a:p>
        </p:txBody>
      </p:sp>
    </p:spTree>
    <p:extLst>
      <p:ext uri="{BB962C8B-B14F-4D97-AF65-F5344CB8AC3E}">
        <p14:creationId xmlns:p14="http://schemas.microsoft.com/office/powerpoint/2010/main" val="272415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Various hypotheses</a:t>
            </a:r>
          </a:p>
        </p:txBody>
      </p:sp>
      <p:sp>
        <p:nvSpPr>
          <p:cNvPr id="3" name="Content Placeholder 2"/>
          <p:cNvSpPr>
            <a:spLocks noGrp="1"/>
          </p:cNvSpPr>
          <p:nvPr>
            <p:ph idx="1"/>
          </p:nvPr>
        </p:nvSpPr>
        <p:spPr/>
        <p:txBody>
          <a:bodyPr/>
          <a:lstStyle/>
          <a:p>
            <a:r>
              <a:rPr lang="en-US" sz="2800" u="sng" dirty="0"/>
              <a:t>Plaque rupture hypothesis</a:t>
            </a:r>
          </a:p>
          <a:p>
            <a:endParaRPr lang="en-US" sz="2000" dirty="0"/>
          </a:p>
          <a:p>
            <a:pPr lvl="1"/>
            <a:r>
              <a:rPr lang="en-US" sz="1800" dirty="0"/>
              <a:t>Transient </a:t>
            </a:r>
            <a:r>
              <a:rPr lang="en-US" sz="1800" dirty="0" err="1"/>
              <a:t>ischaemia</a:t>
            </a:r>
            <a:r>
              <a:rPr lang="en-US" sz="1800" dirty="0"/>
              <a:t> induced by plaque rupture followed by rapid </a:t>
            </a:r>
            <a:r>
              <a:rPr lang="en-US" sz="1800" dirty="0" err="1"/>
              <a:t>lysis</a:t>
            </a:r>
            <a:r>
              <a:rPr lang="en-US" sz="1800" dirty="0"/>
              <a:t> may cause myocardial stunning</a:t>
            </a:r>
          </a:p>
          <a:p>
            <a:pPr lvl="1"/>
            <a:endParaRPr lang="en-US" sz="1800" dirty="0"/>
          </a:p>
          <a:p>
            <a:pPr lvl="1"/>
            <a:r>
              <a:rPr lang="en-US" sz="1800" dirty="0"/>
              <a:t>Intravascular ultrasound and optical coherence tomography have failed to identify ruptured plaques</a:t>
            </a:r>
          </a:p>
        </p:txBody>
      </p:sp>
    </p:spTree>
    <p:extLst>
      <p:ext uri="{BB962C8B-B14F-4D97-AF65-F5344CB8AC3E}">
        <p14:creationId xmlns:p14="http://schemas.microsoft.com/office/powerpoint/2010/main" val="102464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u="sng" dirty="0"/>
              <a:t>Multi-vessel </a:t>
            </a:r>
            <a:r>
              <a:rPr lang="en-US" sz="2800" u="sng" dirty="0" err="1"/>
              <a:t>epicardial</a:t>
            </a:r>
            <a:r>
              <a:rPr lang="en-US" sz="2800" u="sng" dirty="0"/>
              <a:t> spasm</a:t>
            </a:r>
          </a:p>
          <a:p>
            <a:endParaRPr lang="en-US" sz="2000" dirty="0"/>
          </a:p>
          <a:p>
            <a:pPr lvl="1"/>
            <a:r>
              <a:rPr lang="en-US" sz="1600" dirty="0"/>
              <a:t>Sympathetically mediated </a:t>
            </a:r>
            <a:r>
              <a:rPr lang="en-US" sz="1600" dirty="0" err="1"/>
              <a:t>epicardial</a:t>
            </a:r>
            <a:r>
              <a:rPr lang="en-US" sz="1600" dirty="0"/>
              <a:t> vessel spasm</a:t>
            </a:r>
          </a:p>
          <a:p>
            <a:pPr lvl="1"/>
            <a:endParaRPr lang="en-US" sz="1600" dirty="0"/>
          </a:p>
          <a:p>
            <a:pPr lvl="1"/>
            <a:r>
              <a:rPr lang="en-US" sz="1600" dirty="0"/>
              <a:t>TTS associated with endothelial dysfunction (migraine or Raynaud’s phenomenon common)</a:t>
            </a:r>
          </a:p>
          <a:p>
            <a:pPr lvl="1"/>
            <a:endParaRPr lang="en-US" sz="1600" dirty="0"/>
          </a:p>
          <a:p>
            <a:pPr lvl="1"/>
            <a:r>
              <a:rPr lang="en-US" sz="1600" dirty="0"/>
              <a:t>Marked impairment in brachial artery flow-mediated dilation, at presentation</a:t>
            </a:r>
          </a:p>
          <a:p>
            <a:pPr lvl="1"/>
            <a:endParaRPr lang="en-US" dirty="0"/>
          </a:p>
          <a:p>
            <a:pPr lvl="1"/>
            <a:r>
              <a:rPr lang="en-US" dirty="0"/>
              <a:t>Yet, vast majority of patients - no evidence of </a:t>
            </a:r>
            <a:r>
              <a:rPr lang="en-US" dirty="0" err="1"/>
              <a:t>epicardial</a:t>
            </a:r>
            <a:r>
              <a:rPr lang="en-US" dirty="0"/>
              <a:t> spasm even with use of provocative agents</a:t>
            </a:r>
          </a:p>
          <a:p>
            <a:pPr lvl="1"/>
            <a:endParaRPr lang="en-US" dirty="0"/>
          </a:p>
          <a:p>
            <a:pPr lvl="1"/>
            <a:r>
              <a:rPr lang="en-US" dirty="0"/>
              <a:t>Oxidative stress due to endothelial dysfunction</a:t>
            </a:r>
          </a:p>
        </p:txBody>
      </p:sp>
    </p:spTree>
    <p:extLst>
      <p:ext uri="{BB962C8B-B14F-4D97-AF65-F5344CB8AC3E}">
        <p14:creationId xmlns:p14="http://schemas.microsoft.com/office/powerpoint/2010/main" val="231304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u="sng" dirty="0"/>
              <a:t>Microcirculatory dysfunction</a:t>
            </a:r>
          </a:p>
          <a:p>
            <a:endParaRPr lang="en-US" dirty="0"/>
          </a:p>
          <a:p>
            <a:pPr lvl="1"/>
            <a:r>
              <a:rPr lang="en-US" sz="1800" dirty="0" err="1"/>
              <a:t>Catecholamines</a:t>
            </a:r>
            <a:r>
              <a:rPr lang="en-US" sz="1800" dirty="0"/>
              <a:t> and </a:t>
            </a:r>
            <a:r>
              <a:rPr lang="en-US" sz="1800" dirty="0" err="1"/>
              <a:t>endothelin</a:t>
            </a:r>
            <a:r>
              <a:rPr lang="en-US" sz="1800" dirty="0"/>
              <a:t> predominate</a:t>
            </a:r>
          </a:p>
          <a:p>
            <a:pPr lvl="1"/>
            <a:endParaRPr lang="en-US" sz="1800" dirty="0"/>
          </a:p>
          <a:p>
            <a:pPr lvl="1"/>
            <a:r>
              <a:rPr lang="en-US" sz="1800" dirty="0" err="1"/>
              <a:t>Microvascular</a:t>
            </a:r>
            <a:r>
              <a:rPr lang="en-US" sz="1800" dirty="0"/>
              <a:t> flow and coronary flow reserve decrease in acute phase</a:t>
            </a:r>
          </a:p>
          <a:p>
            <a:pPr lvl="1"/>
            <a:endParaRPr lang="en-US" sz="1800" dirty="0"/>
          </a:p>
          <a:p>
            <a:pPr lvl="1"/>
            <a:r>
              <a:rPr lang="en-US" sz="1800" dirty="0"/>
              <a:t>Increased thrombolysis in myocardial infarction (TIMI) frame counts and abnormal grades of TIMI myocardial perfusion</a:t>
            </a:r>
          </a:p>
          <a:p>
            <a:pPr lvl="1"/>
            <a:endParaRPr lang="en-US" sz="1800" dirty="0"/>
          </a:p>
          <a:p>
            <a:pPr lvl="1"/>
            <a:r>
              <a:rPr lang="en-US" sz="1800" dirty="0"/>
              <a:t>Intravenous administration of adenosine - transiently improve myocardial perfusion, wall motion score index and left ventricular ejection fraction (LVEF)</a:t>
            </a:r>
            <a:endParaRPr lang="en-US" sz="13800" dirty="0"/>
          </a:p>
        </p:txBody>
      </p:sp>
    </p:spTree>
    <p:extLst>
      <p:ext uri="{BB962C8B-B14F-4D97-AF65-F5344CB8AC3E}">
        <p14:creationId xmlns:p14="http://schemas.microsoft.com/office/powerpoint/2010/main" val="258921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7" y="189722"/>
            <a:ext cx="6859786" cy="1334277"/>
          </a:xfrm>
        </p:spPr>
        <p:txBody>
          <a:bodyPr>
            <a:normAutofit fontScale="90000"/>
          </a:bodyPr>
          <a:lstStyle/>
          <a:p>
            <a:r>
              <a:rPr lang="en-US" sz="2000" b="1" dirty="0"/>
              <a:t>Dote K, Sato H, </a:t>
            </a:r>
            <a:r>
              <a:rPr lang="en-US" sz="2000" b="1" dirty="0" err="1"/>
              <a:t>Tateishi</a:t>
            </a:r>
            <a:r>
              <a:rPr lang="en-US" sz="2000" b="1" dirty="0"/>
              <a:t> H &amp; Uchida T &amp; Ishihara M. </a:t>
            </a:r>
            <a:r>
              <a:rPr lang="en-US" sz="2000" b="1" i="1" dirty="0"/>
              <a:t>Myocardial stunning due to simultaneous </a:t>
            </a:r>
            <a:r>
              <a:rPr lang="en-US" sz="2000" b="1" i="1" dirty="0" err="1"/>
              <a:t>multivessel</a:t>
            </a:r>
            <a:r>
              <a:rPr lang="en-US" sz="2000" b="1" i="1" dirty="0"/>
              <a:t> coronary spasms: A review of 5 cases</a:t>
            </a:r>
            <a:r>
              <a:rPr lang="en-US" sz="2000" b="1" dirty="0"/>
              <a:t>. Journal of cardiology. 1991 -21. 203-14. </a:t>
            </a:r>
            <a:br>
              <a:rPr lang="en-US" sz="2000" b="1" dirty="0"/>
            </a:br>
            <a:endParaRPr lang="en-US" dirty="0"/>
          </a:p>
        </p:txBody>
      </p:sp>
      <p:sp>
        <p:nvSpPr>
          <p:cNvPr id="3" name="Content Placeholder 2"/>
          <p:cNvSpPr>
            <a:spLocks noGrp="1"/>
          </p:cNvSpPr>
          <p:nvPr>
            <p:ph idx="1"/>
          </p:nvPr>
        </p:nvSpPr>
        <p:spPr>
          <a:xfrm>
            <a:off x="1142107" y="1676400"/>
            <a:ext cx="6859786" cy="4495800"/>
          </a:xfrm>
        </p:spPr>
        <p:txBody>
          <a:bodyPr>
            <a:normAutofit fontScale="92500"/>
          </a:bodyPr>
          <a:lstStyle/>
          <a:p>
            <a:r>
              <a:rPr lang="en-US" dirty="0"/>
              <a:t>415 consecutive AMI patients examined invasively</a:t>
            </a:r>
          </a:p>
          <a:p>
            <a:endParaRPr lang="en-US" dirty="0"/>
          </a:p>
          <a:p>
            <a:r>
              <a:rPr lang="en-US" dirty="0"/>
              <a:t>Prevalence 1.2%</a:t>
            </a:r>
          </a:p>
          <a:p>
            <a:endParaRPr lang="en-US" dirty="0"/>
          </a:p>
          <a:p>
            <a:r>
              <a:rPr lang="en-US" dirty="0"/>
              <a:t>ECG: ST elevations - 4 patients, R waves decreased transiently – 1 patient, Q waves - 1 patient</a:t>
            </a:r>
          </a:p>
          <a:p>
            <a:endParaRPr lang="en-US" dirty="0"/>
          </a:p>
          <a:p>
            <a:r>
              <a:rPr lang="en-US" dirty="0"/>
              <a:t>Typical left </a:t>
            </a:r>
            <a:r>
              <a:rPr lang="en-US" dirty="0" err="1"/>
              <a:t>ventriculogram</a:t>
            </a:r>
            <a:r>
              <a:rPr lang="en-US" dirty="0"/>
              <a:t> (LVG): </a:t>
            </a:r>
            <a:r>
              <a:rPr lang="en-US" dirty="0" err="1"/>
              <a:t>akinesis</a:t>
            </a:r>
            <a:r>
              <a:rPr lang="en-US" dirty="0"/>
              <a:t> in the apical, diaphragmatic and/or anterolateral segments, but </a:t>
            </a:r>
            <a:r>
              <a:rPr lang="en-US" dirty="0" err="1"/>
              <a:t>hyperkinesis</a:t>
            </a:r>
            <a:r>
              <a:rPr lang="en-US" dirty="0"/>
              <a:t> in the basal segments ---- resolved in 7 days</a:t>
            </a:r>
          </a:p>
          <a:p>
            <a:endParaRPr lang="en-US" dirty="0"/>
          </a:p>
          <a:p>
            <a:r>
              <a:rPr lang="en-US" dirty="0"/>
              <a:t>CAG: </a:t>
            </a:r>
            <a:r>
              <a:rPr lang="it-IT" dirty="0"/>
              <a:t>diffuse multi-vessel spasms in 2 patients, </a:t>
            </a:r>
            <a:endParaRPr lang="en-US" dirty="0"/>
          </a:p>
        </p:txBody>
      </p:sp>
    </p:spTree>
    <p:extLst>
      <p:ext uri="{BB962C8B-B14F-4D97-AF65-F5344CB8AC3E}">
        <p14:creationId xmlns:p14="http://schemas.microsoft.com/office/powerpoint/2010/main" val="41739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sz="1800" dirty="0" err="1"/>
              <a:t>Endomyocardial</a:t>
            </a:r>
            <a:r>
              <a:rPr lang="en-US" sz="1800" dirty="0"/>
              <a:t> biopsies - apoptosis of </a:t>
            </a:r>
            <a:r>
              <a:rPr lang="en-US" sz="1800" dirty="0" err="1"/>
              <a:t>microvascular</a:t>
            </a:r>
            <a:r>
              <a:rPr lang="en-US" sz="1800" dirty="0"/>
              <a:t> endothelial cells</a:t>
            </a:r>
            <a:endParaRPr lang="en-US" sz="5400" dirty="0"/>
          </a:p>
          <a:p>
            <a:pPr lvl="1"/>
            <a:endParaRPr lang="en-US" sz="1800" dirty="0"/>
          </a:p>
          <a:p>
            <a:pPr lvl="1"/>
            <a:r>
              <a:rPr lang="en-US" sz="1800" dirty="0"/>
              <a:t>Cold </a:t>
            </a:r>
            <a:r>
              <a:rPr lang="en-US" sz="1800" dirty="0" err="1"/>
              <a:t>pressor</a:t>
            </a:r>
            <a:r>
              <a:rPr lang="en-US" sz="1800" dirty="0"/>
              <a:t> testing 1–3 years after the acute episode - elevation of </a:t>
            </a:r>
            <a:r>
              <a:rPr lang="en-US" sz="1800" dirty="0" err="1"/>
              <a:t>catecholamines</a:t>
            </a:r>
            <a:r>
              <a:rPr lang="en-US" sz="1800" dirty="0"/>
              <a:t> and transient apical and mid-LV wall motion abnormalities</a:t>
            </a:r>
          </a:p>
          <a:p>
            <a:pPr lvl="1"/>
            <a:endParaRPr lang="en-US" sz="1800" dirty="0"/>
          </a:p>
          <a:p>
            <a:pPr lvl="1"/>
            <a:r>
              <a:rPr lang="en-US" sz="1800" dirty="0"/>
              <a:t>Coronary </a:t>
            </a:r>
            <a:r>
              <a:rPr lang="en-US" sz="1800" dirty="0" err="1"/>
              <a:t>vasomotion</a:t>
            </a:r>
            <a:r>
              <a:rPr lang="en-US" sz="1800" dirty="0"/>
              <a:t> to acetylcholine is impaired</a:t>
            </a:r>
          </a:p>
          <a:p>
            <a:endParaRPr lang="en-US" dirty="0"/>
          </a:p>
        </p:txBody>
      </p:sp>
    </p:spTree>
    <p:extLst>
      <p:ext uri="{BB962C8B-B14F-4D97-AF65-F5344CB8AC3E}">
        <p14:creationId xmlns:p14="http://schemas.microsoft.com/office/powerpoint/2010/main" val="418917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u="sng" dirty="0"/>
              <a:t>Catecholamine toxicity on </a:t>
            </a:r>
            <a:r>
              <a:rPr lang="en-US" sz="2400" u="sng" dirty="0" err="1"/>
              <a:t>cardiomyocytes</a:t>
            </a:r>
            <a:endParaRPr lang="en-US" sz="2400" u="sng" dirty="0"/>
          </a:p>
          <a:p>
            <a:endParaRPr lang="en-US" dirty="0"/>
          </a:p>
          <a:p>
            <a:pPr lvl="1"/>
            <a:r>
              <a:rPr lang="en-US" sz="1800" dirty="0" err="1"/>
              <a:t>Endomyocardial</a:t>
            </a:r>
            <a:r>
              <a:rPr lang="en-US" sz="1800" dirty="0"/>
              <a:t> biopsies - occasional contraction band necrosis</a:t>
            </a:r>
          </a:p>
          <a:p>
            <a:pPr lvl="1"/>
            <a:endParaRPr lang="en-US" sz="1800" dirty="0"/>
          </a:p>
          <a:p>
            <a:pPr lvl="1"/>
            <a:r>
              <a:rPr lang="en-US" sz="1800" dirty="0"/>
              <a:t>Seen in extreme catecholamine production such as </a:t>
            </a:r>
            <a:r>
              <a:rPr lang="en-US" sz="1800" dirty="0" err="1"/>
              <a:t>pheochromocytoma</a:t>
            </a:r>
            <a:r>
              <a:rPr lang="en-US" sz="1800" dirty="0"/>
              <a:t> or subarachnoid </a:t>
            </a:r>
            <a:r>
              <a:rPr lang="en-US" sz="1800" dirty="0" err="1"/>
              <a:t>haemorrhage</a:t>
            </a:r>
            <a:endParaRPr lang="en-US" sz="1800" dirty="0"/>
          </a:p>
          <a:p>
            <a:pPr lvl="1"/>
            <a:endParaRPr lang="en-US" sz="1800" dirty="0"/>
          </a:p>
          <a:p>
            <a:pPr lvl="1"/>
            <a:r>
              <a:rPr lang="en-US" sz="1800" dirty="0" err="1"/>
              <a:t>Hypercontracted</a:t>
            </a:r>
            <a:r>
              <a:rPr lang="en-US" sz="1800" dirty="0"/>
              <a:t> sarcomeres, dense </a:t>
            </a:r>
            <a:r>
              <a:rPr lang="en-US" sz="1800" dirty="0" err="1"/>
              <a:t>eosinophilic</a:t>
            </a:r>
            <a:r>
              <a:rPr lang="en-US" sz="1800" dirty="0"/>
              <a:t> transverse bands, and interstitial mononuclear inflammation</a:t>
            </a:r>
          </a:p>
          <a:p>
            <a:pPr lvl="1"/>
            <a:endParaRPr lang="en-US" sz="1800" dirty="0" err="1"/>
          </a:p>
        </p:txBody>
      </p:sp>
    </p:spTree>
    <p:extLst>
      <p:ext uri="{BB962C8B-B14F-4D97-AF65-F5344CB8AC3E}">
        <p14:creationId xmlns:p14="http://schemas.microsoft.com/office/powerpoint/2010/main" val="179641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calcium sparks - </a:t>
            </a:r>
            <a:r>
              <a:rPr lang="en-US" dirty="0">
                <a:solidFill>
                  <a:schemeClr val="tx2"/>
                </a:solidFill>
              </a:rPr>
              <a:t>Ca2+ is released from the SR through a Ca2+ release channel, a cardiac isoform of the ryanodine receptor (RyR2)</a:t>
            </a:r>
          </a:p>
          <a:p>
            <a:r>
              <a:rPr lang="en-US" i="1" dirty="0" err="1"/>
              <a:t>calstabin</a:t>
            </a:r>
            <a:r>
              <a:rPr lang="en-US" i="1" dirty="0"/>
              <a:t> 2</a:t>
            </a:r>
            <a:r>
              <a:rPr lang="en-US" dirty="0"/>
              <a:t>, inhibits RyR2 and thereby the release of Ca2+ from the SR</a:t>
            </a:r>
          </a:p>
          <a:p>
            <a:r>
              <a:rPr lang="en-US" dirty="0"/>
              <a:t>PKA dissociates </a:t>
            </a:r>
            <a:r>
              <a:rPr lang="en-US" dirty="0" err="1"/>
              <a:t>calstabin</a:t>
            </a:r>
            <a:r>
              <a:rPr lang="en-US" dirty="0"/>
              <a:t> from the RyR2</a:t>
            </a:r>
          </a:p>
          <a:p>
            <a:r>
              <a:rPr lang="en-US" dirty="0" err="1"/>
              <a:t>Catecholamines</a:t>
            </a:r>
            <a:r>
              <a:rPr lang="en-US" dirty="0"/>
              <a:t> </a:t>
            </a:r>
            <a:r>
              <a:rPr lang="en-US" dirty="0">
                <a:sym typeface="Wingdings" panose="05000000000000000000" pitchFamily="2" charset="2"/>
              </a:rPr>
              <a:t> </a:t>
            </a:r>
          </a:p>
          <a:p>
            <a:endParaRPr lang="en-US" dirty="0">
              <a:sym typeface="Wingdings" panose="05000000000000000000" pitchFamily="2" charset="2"/>
            </a:endParaRPr>
          </a:p>
          <a:p>
            <a:pPr lvl="1"/>
            <a:r>
              <a:rPr lang="en-US" dirty="0" err="1"/>
              <a:t>cAMP</a:t>
            </a:r>
            <a:r>
              <a:rPr lang="en-US" dirty="0"/>
              <a:t> mediated </a:t>
            </a:r>
            <a:r>
              <a:rPr lang="en-US" dirty="0" err="1"/>
              <a:t>Ca</a:t>
            </a:r>
            <a:r>
              <a:rPr lang="en-US" dirty="0"/>
              <a:t> overload</a:t>
            </a:r>
          </a:p>
          <a:p>
            <a:pPr lvl="1"/>
            <a:endParaRPr lang="en-US" dirty="0"/>
          </a:p>
          <a:p>
            <a:pPr lvl="1"/>
            <a:r>
              <a:rPr lang="en-US" dirty="0"/>
              <a:t>Depleted SR </a:t>
            </a:r>
            <a:r>
              <a:rPr lang="en-US" dirty="0" err="1"/>
              <a:t>Ca</a:t>
            </a:r>
            <a:r>
              <a:rPr lang="en-US" sz="500" dirty="0"/>
              <a:t> </a:t>
            </a:r>
            <a:r>
              <a:rPr lang="en-US" dirty="0"/>
              <a:t>stores and thereby impairs cardiac contraction</a:t>
            </a:r>
          </a:p>
          <a:p>
            <a:pPr lvl="1"/>
            <a:endParaRPr lang="en-US" dirty="0"/>
          </a:p>
          <a:p>
            <a:pPr lvl="1"/>
            <a:r>
              <a:rPr lang="en-US" dirty="0"/>
              <a:t>SERCA2a gene expression is </a:t>
            </a:r>
            <a:r>
              <a:rPr lang="en-US" dirty="0" err="1"/>
              <a:t>downregulated</a:t>
            </a:r>
            <a:r>
              <a:rPr lang="en-US" dirty="0"/>
              <a:t> and that of </a:t>
            </a:r>
            <a:r>
              <a:rPr lang="en-US" dirty="0" err="1"/>
              <a:t>sarcolipin</a:t>
            </a:r>
            <a:r>
              <a:rPr lang="en-US" dirty="0"/>
              <a:t> </a:t>
            </a:r>
            <a:r>
              <a:rPr lang="en-US" dirty="0" err="1"/>
              <a:t>upregulated</a:t>
            </a:r>
            <a:endParaRPr lang="en-US" dirty="0"/>
          </a:p>
        </p:txBody>
      </p:sp>
    </p:spTree>
    <p:extLst>
      <p:ext uri="{BB962C8B-B14F-4D97-AF65-F5344CB8AC3E}">
        <p14:creationId xmlns:p14="http://schemas.microsoft.com/office/powerpoint/2010/main" val="417185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Phospholamban</a:t>
            </a:r>
            <a:r>
              <a:rPr lang="en-US" dirty="0"/>
              <a:t> is dephosphorylated</a:t>
            </a:r>
          </a:p>
          <a:p>
            <a:r>
              <a:rPr lang="en-US" dirty="0"/>
              <a:t>Increased (dephosphorylated)</a:t>
            </a:r>
            <a:r>
              <a:rPr lang="en-US" dirty="0" err="1"/>
              <a:t>phospholamban</a:t>
            </a:r>
            <a:r>
              <a:rPr lang="en-US" dirty="0"/>
              <a:t>/SERCA2a ratio</a:t>
            </a:r>
          </a:p>
          <a:p>
            <a:r>
              <a:rPr lang="en-US" dirty="0"/>
              <a:t>Intense G-protein stimulated b1-adrenergic receptor signaling - modulates gene expression via the </a:t>
            </a:r>
            <a:r>
              <a:rPr lang="en-US" dirty="0" err="1"/>
              <a:t>cAMP</a:t>
            </a:r>
            <a:r>
              <a:rPr lang="en-US" dirty="0"/>
              <a:t> responsive element binding protein-1 </a:t>
            </a:r>
            <a:r>
              <a:rPr lang="en-US" dirty="0">
                <a:sym typeface="Wingdings" panose="05000000000000000000" pitchFamily="2" charset="2"/>
              </a:rPr>
              <a:t> </a:t>
            </a:r>
            <a:r>
              <a:rPr lang="en-US" dirty="0"/>
              <a:t> activated T-cells </a:t>
            </a:r>
            <a:r>
              <a:rPr lang="en-US" dirty="0" err="1"/>
              <a:t>signalling</a:t>
            </a:r>
            <a:r>
              <a:rPr lang="en-US" dirty="0"/>
              <a:t> pathways</a:t>
            </a:r>
          </a:p>
          <a:p>
            <a:endParaRPr lang="en-US" dirty="0"/>
          </a:p>
        </p:txBody>
      </p:sp>
    </p:spTree>
    <p:extLst>
      <p:ext uri="{BB962C8B-B14F-4D97-AF65-F5344CB8AC3E}">
        <p14:creationId xmlns:p14="http://schemas.microsoft.com/office/powerpoint/2010/main" val="186940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Mammalian LV apex </a:t>
            </a:r>
          </a:p>
          <a:p>
            <a:pPr lvl="1"/>
            <a:r>
              <a:rPr lang="en-US" sz="1800" dirty="0"/>
              <a:t>beta adrenergic receptor density is highest;  sympathetic innervation is the lowest</a:t>
            </a:r>
          </a:p>
          <a:p>
            <a:pPr lvl="1"/>
            <a:endParaRPr lang="en-US" sz="1800" dirty="0"/>
          </a:p>
          <a:p>
            <a:pPr lvl="1"/>
            <a:r>
              <a:rPr lang="en-US" sz="1800" dirty="0"/>
              <a:t>More sensitive to high levels of </a:t>
            </a:r>
            <a:r>
              <a:rPr lang="en-US" sz="1800" dirty="0" err="1"/>
              <a:t>catecholamines</a:t>
            </a:r>
            <a:endParaRPr lang="en-US" sz="1800" dirty="0"/>
          </a:p>
          <a:p>
            <a:pPr lvl="1"/>
            <a:endParaRPr lang="en-US" sz="1800" dirty="0"/>
          </a:p>
          <a:p>
            <a:pPr lvl="1"/>
            <a:r>
              <a:rPr lang="en-US" sz="1800" dirty="0"/>
              <a:t>High </a:t>
            </a:r>
            <a:r>
              <a:rPr lang="en-US" sz="1800" dirty="0" err="1"/>
              <a:t>catecholamines</a:t>
            </a:r>
            <a:r>
              <a:rPr lang="en-US" sz="1800" dirty="0"/>
              <a:t> </a:t>
            </a:r>
            <a:r>
              <a:rPr lang="en-US" sz="1800" dirty="0">
                <a:sym typeface="Wingdings" panose="05000000000000000000" pitchFamily="2" charset="2"/>
              </a:rPr>
              <a:t> </a:t>
            </a:r>
            <a:r>
              <a:rPr lang="en-US" sz="1800" dirty="0"/>
              <a:t>reduced coronary blood flow, paradoxical negative inotropic effects</a:t>
            </a:r>
          </a:p>
          <a:p>
            <a:pPr lvl="1"/>
            <a:endParaRPr lang="en-US" sz="1800" dirty="0"/>
          </a:p>
          <a:p>
            <a:pPr lvl="1"/>
            <a:r>
              <a:rPr lang="en-US" sz="1800" dirty="0" err="1"/>
              <a:t>Gi</a:t>
            </a:r>
            <a:r>
              <a:rPr lang="en-US" sz="1800" dirty="0"/>
              <a:t> activation </a:t>
            </a:r>
            <a:r>
              <a:rPr lang="en-US" sz="1800" dirty="0">
                <a:sym typeface="Wingdings" panose="05000000000000000000" pitchFamily="2" charset="2"/>
              </a:rPr>
              <a:t></a:t>
            </a:r>
            <a:r>
              <a:rPr lang="en-US" sz="1800" dirty="0"/>
              <a:t> stimulation of endothelial nitric oxide (NO) synthase </a:t>
            </a:r>
            <a:r>
              <a:rPr lang="en-US" sz="1800" dirty="0">
                <a:sym typeface="Wingdings" panose="05000000000000000000" pitchFamily="2" charset="2"/>
              </a:rPr>
              <a:t> </a:t>
            </a:r>
            <a:r>
              <a:rPr lang="en-US" sz="1800" dirty="0" err="1"/>
              <a:t>peroxynitrate</a:t>
            </a:r>
            <a:endParaRPr lang="en-US" sz="4400" dirty="0"/>
          </a:p>
          <a:p>
            <a:endParaRPr lang="en-US" dirty="0"/>
          </a:p>
        </p:txBody>
      </p:sp>
    </p:spTree>
    <p:extLst>
      <p:ext uri="{BB962C8B-B14F-4D97-AF65-F5344CB8AC3E}">
        <p14:creationId xmlns:p14="http://schemas.microsoft.com/office/powerpoint/2010/main" val="255439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u="sng" dirty="0"/>
              <a:t>Activation of myocardial survival pathways</a:t>
            </a:r>
          </a:p>
          <a:p>
            <a:r>
              <a:rPr lang="en-US" dirty="0"/>
              <a:t>Two different mechanisms</a:t>
            </a:r>
          </a:p>
          <a:p>
            <a:pPr marL="0" indent="0">
              <a:buNone/>
            </a:pPr>
            <a:r>
              <a:rPr lang="en-US" dirty="0" err="1"/>
              <a:t>Adrenoceptor</a:t>
            </a:r>
            <a:r>
              <a:rPr lang="en-US" dirty="0"/>
              <a:t>-related protective mechanisms</a:t>
            </a:r>
          </a:p>
          <a:p>
            <a:pPr marL="0" indent="0">
              <a:buNone/>
            </a:pPr>
            <a:endParaRPr lang="en-US" dirty="0"/>
          </a:p>
          <a:p>
            <a:pPr marL="306310" lvl="1" indent="0">
              <a:buNone/>
            </a:pPr>
            <a:r>
              <a:rPr lang="en-US" sz="1600" dirty="0"/>
              <a:t>Supra-physiological levels of epinephrine </a:t>
            </a:r>
            <a:r>
              <a:rPr lang="en-US" sz="1600" dirty="0">
                <a:sym typeface="Wingdings" panose="05000000000000000000" pitchFamily="2" charset="2"/>
              </a:rPr>
              <a:t></a:t>
            </a:r>
            <a:r>
              <a:rPr lang="en-US" sz="1600" dirty="0"/>
              <a:t> b2-adrenoceptor switch from </a:t>
            </a:r>
            <a:r>
              <a:rPr lang="en-US" sz="1600" dirty="0" err="1"/>
              <a:t>Gs</a:t>
            </a:r>
            <a:r>
              <a:rPr lang="en-US" sz="1600" dirty="0"/>
              <a:t> to </a:t>
            </a:r>
            <a:r>
              <a:rPr lang="en-US" sz="1600" dirty="0" err="1"/>
              <a:t>Gi</a:t>
            </a:r>
            <a:r>
              <a:rPr lang="en-US" sz="1600" dirty="0"/>
              <a:t> coupling </a:t>
            </a:r>
            <a:r>
              <a:rPr lang="en-US" sz="1600" dirty="0">
                <a:sym typeface="Wingdings" panose="05000000000000000000" pitchFamily="2" charset="2"/>
              </a:rPr>
              <a:t> </a:t>
            </a:r>
            <a:r>
              <a:rPr lang="en-US" sz="1600" dirty="0"/>
              <a:t>negative inotropic response - limits the degree of acute myocardial injury</a:t>
            </a:r>
          </a:p>
          <a:p>
            <a:pPr marL="306310" lvl="1" indent="0">
              <a:buNone/>
            </a:pPr>
            <a:endParaRPr lang="en-US" sz="1600" dirty="0"/>
          </a:p>
          <a:p>
            <a:pPr marL="0" indent="0">
              <a:buNone/>
            </a:pPr>
            <a:r>
              <a:rPr lang="en-US" dirty="0" err="1"/>
              <a:t>Phosphoinositide</a:t>
            </a:r>
            <a:r>
              <a:rPr lang="en-US" dirty="0"/>
              <a:t> 3-kinase/protein kinase B (AKT) survival pathway</a:t>
            </a:r>
            <a:endParaRPr lang="en-US" u="sng" dirty="0"/>
          </a:p>
        </p:txBody>
      </p:sp>
    </p:spTree>
    <p:extLst>
      <p:ext uri="{BB962C8B-B14F-4D97-AF65-F5344CB8AC3E}">
        <p14:creationId xmlns:p14="http://schemas.microsoft.com/office/powerpoint/2010/main" val="102911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AKT</a:t>
            </a:r>
          </a:p>
          <a:p>
            <a:pPr lvl="1"/>
            <a:r>
              <a:rPr lang="en-US" sz="1800" dirty="0"/>
              <a:t>Critical for postnatal cardiac growth and coronary angiogenesis</a:t>
            </a:r>
          </a:p>
          <a:p>
            <a:pPr lvl="1"/>
            <a:endParaRPr lang="en-US" sz="1800" dirty="0"/>
          </a:p>
          <a:p>
            <a:pPr lvl="1"/>
            <a:r>
              <a:rPr lang="en-US" sz="1800" dirty="0"/>
              <a:t>Downstream targets - mechanistic target of </a:t>
            </a:r>
            <a:r>
              <a:rPr lang="en-US" sz="1800" dirty="0" err="1"/>
              <a:t>rapamycin</a:t>
            </a:r>
            <a:r>
              <a:rPr lang="en-US" sz="1800" dirty="0"/>
              <a:t> and glycogen synthase kinase 3 (GSK3) [regulators of metabolism, proliferation, and cell survival]</a:t>
            </a:r>
          </a:p>
          <a:p>
            <a:pPr lvl="1"/>
            <a:endParaRPr lang="en-US" sz="1800" dirty="0"/>
          </a:p>
          <a:p>
            <a:pPr lvl="1"/>
            <a:r>
              <a:rPr lang="en-US" sz="1800" dirty="0"/>
              <a:t>Direct inhibition of apoptosis</a:t>
            </a:r>
          </a:p>
          <a:p>
            <a:pPr lvl="1"/>
            <a:endParaRPr lang="en-US" sz="1800" dirty="0"/>
          </a:p>
          <a:p>
            <a:pPr lvl="1"/>
            <a:r>
              <a:rPr lang="en-US" sz="1800" dirty="0"/>
              <a:t>Inhibition of </a:t>
            </a:r>
            <a:r>
              <a:rPr lang="en-US" sz="1800" dirty="0" err="1"/>
              <a:t>proapoptotic</a:t>
            </a:r>
            <a:r>
              <a:rPr lang="en-US" sz="1800" dirty="0"/>
              <a:t> transcriptional factors</a:t>
            </a:r>
          </a:p>
          <a:p>
            <a:pPr lvl="1"/>
            <a:endParaRPr lang="en-US" sz="1800" dirty="0"/>
          </a:p>
          <a:p>
            <a:pPr lvl="1"/>
            <a:r>
              <a:rPr lang="en-US" sz="1800" dirty="0"/>
              <a:t>Enhancement of anti-apoptotic transcriptional factors</a:t>
            </a:r>
          </a:p>
          <a:p>
            <a:pPr lvl="1"/>
            <a:endParaRPr lang="en-US" sz="1800" dirty="0"/>
          </a:p>
          <a:p>
            <a:pPr lvl="1"/>
            <a:r>
              <a:rPr lang="en-US" sz="1800" dirty="0"/>
              <a:t>Enhancement of cell metabolism by inhibition of the GSK3</a:t>
            </a:r>
          </a:p>
        </p:txBody>
      </p:sp>
    </p:spTree>
    <p:extLst>
      <p:ext uri="{BB962C8B-B14F-4D97-AF65-F5344CB8AC3E}">
        <p14:creationId xmlns:p14="http://schemas.microsoft.com/office/powerpoint/2010/main" val="265989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Predisposition and risk factors</a:t>
            </a:r>
          </a:p>
        </p:txBody>
      </p:sp>
      <p:sp>
        <p:nvSpPr>
          <p:cNvPr id="3" name="Content Placeholder 2"/>
          <p:cNvSpPr>
            <a:spLocks noGrp="1"/>
          </p:cNvSpPr>
          <p:nvPr>
            <p:ph idx="1"/>
          </p:nvPr>
        </p:nvSpPr>
        <p:spPr/>
        <p:txBody>
          <a:bodyPr>
            <a:normAutofit/>
          </a:bodyPr>
          <a:lstStyle/>
          <a:p>
            <a:r>
              <a:rPr lang="en-US" sz="2400" u="sng" dirty="0"/>
              <a:t>Hormonal factors</a:t>
            </a:r>
          </a:p>
          <a:p>
            <a:r>
              <a:rPr lang="en-US" dirty="0"/>
              <a:t>Declining </a:t>
            </a:r>
            <a:r>
              <a:rPr lang="en-US" dirty="0" err="1"/>
              <a:t>oestrogen</a:t>
            </a:r>
            <a:r>
              <a:rPr lang="en-US" dirty="0"/>
              <a:t> levels</a:t>
            </a:r>
          </a:p>
          <a:p>
            <a:endParaRPr lang="en-US" dirty="0"/>
          </a:p>
          <a:p>
            <a:r>
              <a:rPr lang="en-US" dirty="0" err="1"/>
              <a:t>Oestrogens</a:t>
            </a:r>
            <a:endParaRPr lang="en-US" dirty="0"/>
          </a:p>
          <a:p>
            <a:pPr lvl="1"/>
            <a:r>
              <a:rPr lang="en-US" sz="1800" dirty="0"/>
              <a:t>Influence vasomotor tone via up-regulation of endothelial NO synthase</a:t>
            </a:r>
          </a:p>
          <a:p>
            <a:pPr lvl="1"/>
            <a:endParaRPr lang="en-US" sz="1800" dirty="0"/>
          </a:p>
          <a:p>
            <a:pPr lvl="1"/>
            <a:r>
              <a:rPr lang="en-US" sz="1800" dirty="0"/>
              <a:t>Attenuate catecholamine-mediated vasoconstriction</a:t>
            </a:r>
          </a:p>
          <a:p>
            <a:pPr lvl="1"/>
            <a:endParaRPr lang="en-US" sz="1800" dirty="0"/>
          </a:p>
          <a:p>
            <a:pPr lvl="1"/>
            <a:r>
              <a:rPr lang="en-US" sz="1800" dirty="0"/>
              <a:t>Decrease the sympathetic response to mental stress in </a:t>
            </a:r>
            <a:r>
              <a:rPr lang="en-US" sz="1800" dirty="0" err="1"/>
              <a:t>perimenopausal</a:t>
            </a:r>
            <a:r>
              <a:rPr lang="en-US" sz="1800" dirty="0"/>
              <a:t> women</a:t>
            </a:r>
            <a:endParaRPr lang="en-US" sz="1800" u="sng" dirty="0"/>
          </a:p>
        </p:txBody>
      </p:sp>
    </p:spTree>
    <p:extLst>
      <p:ext uri="{BB962C8B-B14F-4D97-AF65-F5344CB8AC3E}">
        <p14:creationId xmlns:p14="http://schemas.microsoft.com/office/powerpoint/2010/main" val="225235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r>
              <a:rPr lang="en-US" dirty="0"/>
              <a:t>Women with subarachnoid </a:t>
            </a:r>
            <a:r>
              <a:rPr lang="en-US" dirty="0" err="1"/>
              <a:t>haemorrhage</a:t>
            </a:r>
            <a:r>
              <a:rPr lang="en-US" dirty="0"/>
              <a:t> - low levels of </a:t>
            </a:r>
            <a:r>
              <a:rPr lang="en-US" dirty="0" err="1"/>
              <a:t>oestradiol</a:t>
            </a:r>
            <a:r>
              <a:rPr lang="en-US" dirty="0"/>
              <a:t>  associated with an increased risk of LV wall motion abnormalities</a:t>
            </a:r>
          </a:p>
          <a:p>
            <a:endParaRPr lang="en-US" dirty="0"/>
          </a:p>
          <a:p>
            <a:r>
              <a:rPr lang="en-US" dirty="0" err="1"/>
              <a:t>Ovariectomized</a:t>
            </a:r>
            <a:r>
              <a:rPr lang="en-US" dirty="0"/>
              <a:t> rats – Immobilization stress -- ECG and contractile abnormalities -- attenuated with </a:t>
            </a:r>
            <a:r>
              <a:rPr lang="en-US" dirty="0" err="1"/>
              <a:t>oestrogen</a:t>
            </a:r>
            <a:r>
              <a:rPr lang="en-US" dirty="0"/>
              <a:t> supplementation</a:t>
            </a:r>
          </a:p>
          <a:p>
            <a:endParaRPr lang="en-US" dirty="0"/>
          </a:p>
        </p:txBody>
      </p:sp>
    </p:spTree>
    <p:extLst>
      <p:ext uri="{BB962C8B-B14F-4D97-AF65-F5344CB8AC3E}">
        <p14:creationId xmlns:p14="http://schemas.microsoft.com/office/powerpoint/2010/main" val="83873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107" y="1066800"/>
            <a:ext cx="6859786" cy="5105400"/>
          </a:xfrm>
        </p:spPr>
        <p:txBody>
          <a:bodyPr>
            <a:normAutofit fontScale="92500" lnSpcReduction="20000"/>
          </a:bodyPr>
          <a:lstStyle/>
          <a:p>
            <a:r>
              <a:rPr lang="en-US" sz="2400" u="sng" dirty="0"/>
              <a:t>Genetic factors</a:t>
            </a:r>
          </a:p>
          <a:p>
            <a:endParaRPr lang="en-US" sz="2400" u="sng" dirty="0"/>
          </a:p>
          <a:p>
            <a:r>
              <a:rPr lang="en-US" dirty="0"/>
              <a:t>Report of five cases of familial TTS, two in mother-daughter pairs</a:t>
            </a:r>
          </a:p>
          <a:p>
            <a:r>
              <a:rPr lang="en-US" dirty="0"/>
              <a:t>Genetic predisposition (if present) may interact with environmental factors, polygenic </a:t>
            </a:r>
            <a:r>
              <a:rPr lang="en-US" dirty="0" err="1"/>
              <a:t>aetiology</a:t>
            </a:r>
            <a:r>
              <a:rPr lang="en-US" dirty="0"/>
              <a:t> and/or recessive susceptibility alleles</a:t>
            </a:r>
          </a:p>
          <a:p>
            <a:r>
              <a:rPr lang="en-US" dirty="0"/>
              <a:t>?Polymorphisms in adrenergic genes</a:t>
            </a:r>
          </a:p>
          <a:p>
            <a:endParaRPr lang="en-US" dirty="0"/>
          </a:p>
          <a:p>
            <a:pPr lvl="1"/>
            <a:r>
              <a:rPr lang="en-US" sz="1800" dirty="0"/>
              <a:t>affect receptor function  and downstream signaling</a:t>
            </a:r>
          </a:p>
          <a:p>
            <a:pPr lvl="1"/>
            <a:endParaRPr lang="en-US" sz="1800" dirty="0"/>
          </a:p>
          <a:p>
            <a:pPr lvl="1"/>
            <a:r>
              <a:rPr lang="en-US" sz="1800" dirty="0"/>
              <a:t>b1-adrenergic receptor (389 </a:t>
            </a:r>
            <a:r>
              <a:rPr lang="en-US" sz="1800" dirty="0" err="1"/>
              <a:t>Gly</a:t>
            </a:r>
            <a:r>
              <a:rPr lang="en-US" sz="1800" dirty="0"/>
              <a:t>) and b2-adrenergic receptor (27 </a:t>
            </a:r>
            <a:r>
              <a:rPr lang="en-US" sz="1800" dirty="0" err="1"/>
              <a:t>Glu</a:t>
            </a:r>
            <a:r>
              <a:rPr lang="en-US" sz="1800" dirty="0"/>
              <a:t>) variants - greater release of troponin I</a:t>
            </a:r>
          </a:p>
          <a:p>
            <a:pPr lvl="1"/>
            <a:endParaRPr lang="en-US" sz="1800" dirty="0"/>
          </a:p>
          <a:p>
            <a:pPr lvl="1"/>
            <a:r>
              <a:rPr lang="en-US" sz="1800" dirty="0"/>
              <a:t>a2-adrenergic receptor (del322–325) – reduced LVEF</a:t>
            </a:r>
          </a:p>
          <a:p>
            <a:pPr lvl="1"/>
            <a:endParaRPr lang="en-US" sz="1800" dirty="0"/>
          </a:p>
          <a:p>
            <a:r>
              <a:rPr lang="en-US" dirty="0"/>
              <a:t>Higher frequency of rs17098707 polymorphism in the GRK5 gene found in TTS patients</a:t>
            </a:r>
            <a:endParaRPr lang="en-US" sz="4400" dirty="0"/>
          </a:p>
        </p:txBody>
      </p:sp>
    </p:spTree>
    <p:extLst>
      <p:ext uri="{BB962C8B-B14F-4D97-AF65-F5344CB8AC3E}">
        <p14:creationId xmlns:p14="http://schemas.microsoft.com/office/powerpoint/2010/main" val="20432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914400"/>
            <a:ext cx="6705600" cy="2187741"/>
          </a:xfrm>
        </p:spPr>
      </p:pic>
      <p:sp>
        <p:nvSpPr>
          <p:cNvPr id="4" name="Content Placeholder 3"/>
          <p:cNvSpPr>
            <a:spLocks noGrp="1"/>
          </p:cNvSpPr>
          <p:nvPr>
            <p:ph sz="half" idx="2"/>
          </p:nvPr>
        </p:nvSpPr>
        <p:spPr>
          <a:xfrm>
            <a:off x="685801" y="3810000"/>
            <a:ext cx="7313806" cy="2362200"/>
          </a:xfrm>
        </p:spPr>
        <p:txBody>
          <a:bodyPr/>
          <a:lstStyle/>
          <a:p>
            <a:r>
              <a:rPr lang="en-US" dirty="0"/>
              <a:t>autopsy in 11 out of 15 such victims of homicidal assaults showed cardiac </a:t>
            </a:r>
            <a:r>
              <a:rPr lang="en-US" dirty="0" err="1"/>
              <a:t>myofibrillar</a:t>
            </a:r>
            <a:r>
              <a:rPr lang="en-US" dirty="0"/>
              <a:t> degenerative changes ----consistent with stress cardiomyopathy</a:t>
            </a:r>
          </a:p>
        </p:txBody>
      </p:sp>
    </p:spTree>
    <p:extLst>
      <p:ext uri="{BB962C8B-B14F-4D97-AF65-F5344CB8AC3E}">
        <p14:creationId xmlns:p14="http://schemas.microsoft.com/office/powerpoint/2010/main" val="342260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But, similar genetic polymorphisms in the b1-adrenergic receptor and the b2-adrenergic receptor in TTS and controls</a:t>
            </a:r>
          </a:p>
          <a:p>
            <a:r>
              <a:rPr lang="en-US" dirty="0"/>
              <a:t>Genetic studies – conflicting results</a:t>
            </a:r>
          </a:p>
          <a:p>
            <a:r>
              <a:rPr lang="en-US" dirty="0"/>
              <a:t>Published studies conducted in small cohorts</a:t>
            </a:r>
          </a:p>
          <a:p>
            <a:r>
              <a:rPr lang="en-US" dirty="0" err="1"/>
              <a:t>Borchert</a:t>
            </a:r>
            <a:r>
              <a:rPr lang="en-US" dirty="0"/>
              <a:t> et al. :  ‘</a:t>
            </a:r>
            <a:r>
              <a:rPr lang="en-US" dirty="0" err="1"/>
              <a:t>takotsubo</a:t>
            </a:r>
            <a:r>
              <a:rPr lang="en-US" dirty="0"/>
              <a:t> in a dish’ model – overactive b-adrenergic pathway and higher sensitivity of </a:t>
            </a:r>
            <a:r>
              <a:rPr lang="en-US" dirty="0" err="1"/>
              <a:t>catecholamines</a:t>
            </a:r>
            <a:endParaRPr lang="en-US" dirty="0"/>
          </a:p>
        </p:txBody>
      </p:sp>
    </p:spTree>
    <p:extLst>
      <p:ext uri="{BB962C8B-B14F-4D97-AF65-F5344CB8AC3E}">
        <p14:creationId xmlns:p14="http://schemas.microsoft.com/office/powerpoint/2010/main" val="325564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dirty="0"/>
          </a:p>
        </p:txBody>
      </p:sp>
      <p:sp>
        <p:nvSpPr>
          <p:cNvPr id="3" name="Content Placeholder 2"/>
          <p:cNvSpPr>
            <a:spLocks noGrp="1"/>
          </p:cNvSpPr>
          <p:nvPr>
            <p:ph idx="1"/>
          </p:nvPr>
        </p:nvSpPr>
        <p:spPr/>
        <p:txBody>
          <a:bodyPr/>
          <a:lstStyle/>
          <a:p>
            <a:r>
              <a:rPr lang="en-US" sz="2400" u="sng" dirty="0"/>
              <a:t>Psychiatric and neurologic disorders</a:t>
            </a:r>
          </a:p>
          <a:p>
            <a:r>
              <a:rPr lang="en-US" dirty="0"/>
              <a:t>High prevalence reported</a:t>
            </a:r>
          </a:p>
          <a:p>
            <a:r>
              <a:rPr lang="en-US" dirty="0"/>
              <a:t>27% history of neurologic disorders, </a:t>
            </a:r>
            <a:r>
              <a:rPr lang="pl-PL" dirty="0"/>
              <a:t>42% psychiatric diagnosis</a:t>
            </a:r>
            <a:r>
              <a:rPr lang="en-US" dirty="0"/>
              <a:t> – half depression</a:t>
            </a:r>
          </a:p>
          <a:p>
            <a:pPr marL="0" indent="0" algn="r">
              <a:buNone/>
            </a:pPr>
            <a:r>
              <a:rPr lang="en-US" sz="1200" dirty="0"/>
              <a:t>Templin et al., Clinical features and outcomes of </a:t>
            </a:r>
            <a:r>
              <a:rPr lang="en-US" sz="1200" dirty="0" err="1"/>
              <a:t>takotsubo</a:t>
            </a:r>
            <a:r>
              <a:rPr lang="en-US" sz="1200" dirty="0"/>
              <a:t> (stress) cardiomyopathy. N </a:t>
            </a:r>
            <a:r>
              <a:rPr lang="en-US" sz="1200" dirty="0" err="1"/>
              <a:t>Engl</a:t>
            </a:r>
            <a:r>
              <a:rPr lang="en-US" sz="1200" dirty="0"/>
              <a:t> J Med 2015;373:929–938</a:t>
            </a:r>
          </a:p>
          <a:p>
            <a:r>
              <a:rPr lang="en-US" dirty="0"/>
              <a:t>Depression and anxiety 78%, much higher than in patients with ACS</a:t>
            </a:r>
          </a:p>
          <a:p>
            <a:pPr marL="0" indent="0" algn="r">
              <a:buNone/>
            </a:pPr>
            <a:r>
              <a:rPr lang="en-US" sz="1200" dirty="0"/>
              <a:t>Summers MR, Lennon RJ, Prasad A. Pre-morbid psychiatric and cardiovascular diseases in apical ballooning syndrome (</a:t>
            </a:r>
            <a:r>
              <a:rPr lang="en-US" sz="1200" dirty="0" err="1"/>
              <a:t>tako-tsubo</a:t>
            </a:r>
            <a:r>
              <a:rPr lang="en-US" sz="1200" dirty="0"/>
              <a:t>/stress-induced cardiomyopathy): potential pre-disposing factors? J Am </a:t>
            </a:r>
            <a:r>
              <a:rPr lang="en-US" sz="1200" dirty="0" err="1"/>
              <a:t>Coll</a:t>
            </a:r>
            <a:r>
              <a:rPr lang="en-US" sz="1200" dirty="0"/>
              <a:t> </a:t>
            </a:r>
            <a:r>
              <a:rPr lang="en-US" sz="1200" dirty="0" err="1"/>
              <a:t>Cardiol</a:t>
            </a:r>
            <a:r>
              <a:rPr lang="en-US" sz="1200" dirty="0"/>
              <a:t> 2010;55:700–701</a:t>
            </a:r>
          </a:p>
          <a:p>
            <a:r>
              <a:rPr lang="en-US" dirty="0"/>
              <a:t>High prevalence of type-D-personality - negative emotions and social inhibition</a:t>
            </a:r>
          </a:p>
        </p:txBody>
      </p:sp>
    </p:spTree>
    <p:extLst>
      <p:ext uri="{BB962C8B-B14F-4D97-AF65-F5344CB8AC3E}">
        <p14:creationId xmlns:p14="http://schemas.microsoft.com/office/powerpoint/2010/main" val="349376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miRNAs</a:t>
            </a:r>
            <a:r>
              <a:rPr lang="en-US" dirty="0"/>
              <a:t> - miR-16 and miR-26a – associated with neuropsychiatric conditions :  significantly </a:t>
            </a:r>
            <a:r>
              <a:rPr lang="en-US" dirty="0" err="1"/>
              <a:t>upregulated</a:t>
            </a:r>
            <a:r>
              <a:rPr lang="en-US" dirty="0"/>
              <a:t> in TTS</a:t>
            </a:r>
          </a:p>
          <a:p>
            <a:endParaRPr lang="en-US" dirty="0"/>
          </a:p>
          <a:p>
            <a:r>
              <a:rPr lang="en-US" dirty="0"/>
              <a:t>Depressed patients exaggerated norepinephrine response to emotional stress - increased spillover and decreased reuptake</a:t>
            </a:r>
          </a:p>
          <a:p>
            <a:endParaRPr lang="en-US" dirty="0"/>
          </a:p>
          <a:p>
            <a:r>
              <a:rPr lang="en-US" dirty="0"/>
              <a:t>Substantial structural differences between TTS and healthy controls in  the limbic network</a:t>
            </a:r>
          </a:p>
          <a:p>
            <a:endParaRPr lang="en-US" dirty="0"/>
          </a:p>
        </p:txBody>
      </p:sp>
    </p:spTree>
    <p:extLst>
      <p:ext uri="{BB962C8B-B14F-4D97-AF65-F5344CB8AC3E}">
        <p14:creationId xmlns:p14="http://schemas.microsoft.com/office/powerpoint/2010/main" val="383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Link between the brain and heart noticed since long time</a:t>
            </a:r>
          </a:p>
          <a:p>
            <a:pPr marL="0" indent="0">
              <a:buNone/>
            </a:pPr>
            <a:endParaRPr lang="en-US" dirty="0"/>
          </a:p>
          <a:p>
            <a:r>
              <a:rPr lang="en-US" dirty="0"/>
              <a:t>Acute stroke of the basal ganglia or the brain stem, electroconvulsive therapy and seizures </a:t>
            </a:r>
            <a:r>
              <a:rPr lang="en-US" dirty="0">
                <a:sym typeface="Wingdings" panose="05000000000000000000" pitchFamily="2" charset="2"/>
              </a:rPr>
              <a:t> </a:t>
            </a:r>
            <a:r>
              <a:rPr lang="en-US" dirty="0"/>
              <a:t>transient cardiac dysfunction and injury, dynamic ECG changes, increased risk of arrhythmias </a:t>
            </a:r>
            <a:r>
              <a:rPr lang="en-US" dirty="0">
                <a:sym typeface="Wingdings" panose="05000000000000000000" pitchFamily="2" charset="2"/>
              </a:rPr>
              <a:t> </a:t>
            </a:r>
          </a:p>
          <a:p>
            <a:pPr marL="0" indent="0">
              <a:buNone/>
            </a:pPr>
            <a:r>
              <a:rPr lang="en-US" dirty="0">
                <a:sym typeface="Wingdings" panose="05000000000000000000" pitchFamily="2" charset="2"/>
              </a:rPr>
              <a:t>	</a:t>
            </a:r>
            <a:r>
              <a:rPr lang="en-US" dirty="0"/>
              <a:t>neurogenic stunning myocardium</a:t>
            </a:r>
          </a:p>
          <a:p>
            <a:endParaRPr lang="en-US" dirty="0"/>
          </a:p>
          <a:p>
            <a:r>
              <a:rPr lang="en-US" dirty="0"/>
              <a:t>Acute phases of stress cardiomyopathy </a:t>
            </a:r>
            <a:r>
              <a:rPr lang="en-US" dirty="0">
                <a:sym typeface="Wingdings" panose="05000000000000000000" pitchFamily="2" charset="2"/>
              </a:rPr>
              <a:t></a:t>
            </a:r>
            <a:r>
              <a:rPr lang="en-US" dirty="0"/>
              <a:t> increase in cerebral blood flow in the hippocampus, brainstem, basal ganglia -- with a return to normal when the syndrome resolved</a:t>
            </a:r>
          </a:p>
          <a:p>
            <a:endParaRPr lang="en-US" dirty="0"/>
          </a:p>
        </p:txBody>
      </p:sp>
    </p:spTree>
    <p:extLst>
      <p:ext uri="{BB962C8B-B14F-4D97-AF65-F5344CB8AC3E}">
        <p14:creationId xmlns:p14="http://schemas.microsoft.com/office/powerpoint/2010/main" val="345944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Stress </a:t>
            </a:r>
            <a:r>
              <a:rPr lang="en-US" dirty="0">
                <a:sym typeface="Wingdings" panose="05000000000000000000" pitchFamily="2" charset="2"/>
              </a:rPr>
              <a:t> </a:t>
            </a:r>
            <a:r>
              <a:rPr lang="en-US" dirty="0"/>
              <a:t>activation of brainstem noradrenergic neurons and stress-related neuropeptides (NPY produced by the </a:t>
            </a:r>
            <a:r>
              <a:rPr lang="en-US" dirty="0" err="1"/>
              <a:t>arcuate</a:t>
            </a:r>
            <a:r>
              <a:rPr lang="en-US" dirty="0"/>
              <a:t> nucleus in the hypothalamus) </a:t>
            </a:r>
            <a:r>
              <a:rPr lang="en-US" dirty="0">
                <a:sym typeface="Wingdings" panose="05000000000000000000" pitchFamily="2" charset="2"/>
              </a:rPr>
              <a:t> </a:t>
            </a:r>
            <a:r>
              <a:rPr lang="en-US" dirty="0"/>
              <a:t>complex neocortical and limbic integration</a:t>
            </a:r>
          </a:p>
          <a:p>
            <a:endParaRPr lang="en-US" dirty="0"/>
          </a:p>
          <a:p>
            <a:r>
              <a:rPr lang="en-US" dirty="0"/>
              <a:t>Stress </a:t>
            </a:r>
            <a:r>
              <a:rPr lang="en-US" dirty="0">
                <a:sym typeface="Wingdings" panose="05000000000000000000" pitchFamily="2" charset="2"/>
              </a:rPr>
              <a:t> </a:t>
            </a:r>
          </a:p>
          <a:p>
            <a:pPr lvl="1"/>
            <a:r>
              <a:rPr lang="en-US" dirty="0"/>
              <a:t>Norepinephrine and NPY (stored in the presynaptic terminations of the post-ganglionic sympathetic system) --- spillover at myocardial level </a:t>
            </a:r>
            <a:r>
              <a:rPr lang="en-US" dirty="0">
                <a:sym typeface="Wingdings" panose="05000000000000000000" pitchFamily="2" charset="2"/>
              </a:rPr>
              <a:t> </a:t>
            </a:r>
          </a:p>
          <a:p>
            <a:pPr lvl="1"/>
            <a:r>
              <a:rPr lang="en-US" dirty="0"/>
              <a:t>direct toxic effect and/or </a:t>
            </a:r>
            <a:r>
              <a:rPr lang="en-US" dirty="0" err="1"/>
              <a:t>epicardial</a:t>
            </a:r>
            <a:r>
              <a:rPr lang="en-US" dirty="0"/>
              <a:t> and </a:t>
            </a:r>
            <a:r>
              <a:rPr lang="en-US" dirty="0" err="1"/>
              <a:t>microvascular</a:t>
            </a:r>
            <a:r>
              <a:rPr lang="en-US" dirty="0"/>
              <a:t> dysfunction </a:t>
            </a:r>
          </a:p>
          <a:p>
            <a:pPr marL="306310" lvl="1" indent="0">
              <a:buNone/>
            </a:pPr>
            <a:r>
              <a:rPr lang="en-US" dirty="0"/>
              <a:t>	OR</a:t>
            </a:r>
          </a:p>
          <a:p>
            <a:pPr lvl="1"/>
            <a:r>
              <a:rPr lang="en-US" dirty="0"/>
              <a:t>impaired </a:t>
            </a:r>
            <a:r>
              <a:rPr lang="en-US" dirty="0" err="1"/>
              <a:t>microvascular</a:t>
            </a:r>
            <a:r>
              <a:rPr lang="en-US" dirty="0"/>
              <a:t> perfusion leading to a demand-supply mismatch and an ischemic stunning</a:t>
            </a:r>
          </a:p>
          <a:p>
            <a:endParaRPr lang="en-US" dirty="0"/>
          </a:p>
          <a:p>
            <a:r>
              <a:rPr lang="en-US" dirty="0"/>
              <a:t>exact pathophysiology remains elusive</a:t>
            </a:r>
          </a:p>
          <a:p>
            <a:endParaRPr lang="en-US" dirty="0"/>
          </a:p>
        </p:txBody>
      </p:sp>
    </p:spTree>
    <p:extLst>
      <p:ext uri="{BB962C8B-B14F-4D97-AF65-F5344CB8AC3E}">
        <p14:creationId xmlns:p14="http://schemas.microsoft.com/office/powerpoint/2010/main" val="145501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Triggers</a:t>
            </a:r>
          </a:p>
        </p:txBody>
      </p:sp>
      <p:sp>
        <p:nvSpPr>
          <p:cNvPr id="3" name="Content Placeholder 2"/>
          <p:cNvSpPr>
            <a:spLocks noGrp="1"/>
          </p:cNvSpPr>
          <p:nvPr>
            <p:ph idx="1"/>
          </p:nvPr>
        </p:nvSpPr>
        <p:spPr/>
        <p:txBody>
          <a:bodyPr/>
          <a:lstStyle/>
          <a:p>
            <a:r>
              <a:rPr lang="en-US" dirty="0"/>
              <a:t>Most reported – Emotional – bereavement</a:t>
            </a:r>
          </a:p>
          <a:p>
            <a:endParaRPr lang="en-US" dirty="0"/>
          </a:p>
          <a:p>
            <a:r>
              <a:rPr lang="en-US" dirty="0"/>
              <a:t>Men – Physical stressor - in-hospital TTS common - higher prevalence of in-hospital death ……(preceded mainly by chronic comorbidities or acute medical illnesses)</a:t>
            </a:r>
          </a:p>
          <a:p>
            <a:endParaRPr lang="en-US" dirty="0"/>
          </a:p>
          <a:p>
            <a:r>
              <a:rPr lang="en-US" dirty="0"/>
              <a:t>Women – Emotional stressor</a:t>
            </a:r>
          </a:p>
          <a:p>
            <a:endParaRPr lang="en-US" dirty="0"/>
          </a:p>
          <a:p>
            <a:r>
              <a:rPr lang="en-US" dirty="0"/>
              <a:t>One-third of patients without evidence of an identifiable stressful event</a:t>
            </a:r>
          </a:p>
          <a:p>
            <a:endParaRPr lang="en-US" dirty="0"/>
          </a:p>
        </p:txBody>
      </p:sp>
    </p:spTree>
    <p:extLst>
      <p:ext uri="{BB962C8B-B14F-4D97-AF65-F5344CB8AC3E}">
        <p14:creationId xmlns:p14="http://schemas.microsoft.com/office/powerpoint/2010/main" val="138009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a:stretch>
            <a:fillRect/>
          </a:stretch>
        </p:blipFill>
        <p:spPr>
          <a:xfrm>
            <a:off x="457200" y="1143706"/>
            <a:ext cx="4027038" cy="5714294"/>
          </a:xfrm>
          <a:prstGeom prst="rect">
            <a:avLst/>
          </a:prstGeom>
        </p:spPr>
      </p:pic>
      <p:pic>
        <p:nvPicPr>
          <p:cNvPr id="8" name="Content Placeholder 7"/>
          <p:cNvPicPr>
            <a:picLocks noGrp="1" noChangeAspect="1"/>
          </p:cNvPicPr>
          <p:nvPr>
            <p:ph sz="half" idx="2"/>
          </p:nvPr>
        </p:nvPicPr>
        <p:blipFill>
          <a:blip r:embed="rId3"/>
          <a:stretch>
            <a:fillRect/>
          </a:stretch>
        </p:blipFill>
        <p:spPr>
          <a:xfrm>
            <a:off x="4800600" y="1164441"/>
            <a:ext cx="3201293" cy="5717944"/>
          </a:xfrm>
          <a:prstGeom prst="rect">
            <a:avLst/>
          </a:prstGeom>
        </p:spPr>
      </p:pic>
    </p:spTree>
    <p:extLst>
      <p:ext uri="{BB962C8B-B14F-4D97-AF65-F5344CB8AC3E}">
        <p14:creationId xmlns:p14="http://schemas.microsoft.com/office/powerpoint/2010/main" val="118790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1169539" y="1066800"/>
            <a:ext cx="3069813" cy="5428513"/>
          </a:xfrm>
          <a:prstGeom prst="rect">
            <a:avLst/>
          </a:prstGeom>
        </p:spPr>
      </p:pic>
      <p:pic>
        <p:nvPicPr>
          <p:cNvPr id="6" name="Content Placeholder 5"/>
          <p:cNvPicPr>
            <a:picLocks noGrp="1" noChangeAspect="1"/>
          </p:cNvPicPr>
          <p:nvPr>
            <p:ph sz="half" idx="2"/>
          </p:nvPr>
        </p:nvPicPr>
        <p:blipFill>
          <a:blip r:embed="rId3"/>
          <a:stretch>
            <a:fillRect/>
          </a:stretch>
        </p:blipFill>
        <p:spPr>
          <a:xfrm>
            <a:off x="4343400" y="786385"/>
            <a:ext cx="2509149" cy="6010515"/>
          </a:xfrm>
          <a:prstGeom prst="rect">
            <a:avLst/>
          </a:prstGeom>
        </p:spPr>
      </p:pic>
    </p:spTree>
    <p:extLst>
      <p:ext uri="{BB962C8B-B14F-4D97-AF65-F5344CB8AC3E}">
        <p14:creationId xmlns:p14="http://schemas.microsoft.com/office/powerpoint/2010/main" val="274013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4577" y="457200"/>
            <a:ext cx="6894845" cy="6019800"/>
          </a:xfrm>
          <a:prstGeom prst="rect">
            <a:avLst/>
          </a:prstGeom>
        </p:spPr>
      </p:pic>
    </p:spTree>
    <p:extLst>
      <p:ext uri="{BB962C8B-B14F-4D97-AF65-F5344CB8AC3E}">
        <p14:creationId xmlns:p14="http://schemas.microsoft.com/office/powerpoint/2010/main" val="350810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
            </a:r>
            <a:r>
              <a:rPr lang="en-US" dirty="0" err="1"/>
              <a:t>takotsubo</a:t>
            </a:r>
            <a:r>
              <a:rPr lang="en-US" dirty="0"/>
              <a:t> syndrome</a:t>
            </a:r>
          </a:p>
        </p:txBody>
      </p:sp>
      <p:sp>
        <p:nvSpPr>
          <p:cNvPr id="5" name="Content Placeholder 4"/>
          <p:cNvSpPr>
            <a:spLocks noGrp="1"/>
          </p:cNvSpPr>
          <p:nvPr>
            <p:ph idx="1"/>
          </p:nvPr>
        </p:nvSpPr>
        <p:spPr/>
        <p:txBody>
          <a:bodyPr/>
          <a:lstStyle/>
          <a:p>
            <a:r>
              <a:rPr lang="en-US" dirty="0"/>
              <a:t>CLINICAL SUBTYPES</a:t>
            </a:r>
          </a:p>
          <a:p>
            <a:r>
              <a:rPr lang="en-US" dirty="0"/>
              <a:t>Primary: primary reason of care-seeking</a:t>
            </a:r>
          </a:p>
          <a:p>
            <a:endParaRPr lang="en-US" dirty="0"/>
          </a:p>
          <a:p>
            <a:endParaRPr lang="en-US" dirty="0"/>
          </a:p>
          <a:p>
            <a:r>
              <a:rPr lang="en-US" dirty="0"/>
              <a:t>Secondary : patient already in health care setting during evaluation or treatment of another critical illness</a:t>
            </a:r>
          </a:p>
          <a:p>
            <a:endParaRPr lang="en-US" dirty="0"/>
          </a:p>
          <a:p>
            <a:endParaRPr lang="en-US" dirty="0"/>
          </a:p>
          <a:p>
            <a:r>
              <a:rPr lang="en-US" dirty="0"/>
              <a:t>Different characteristics and clinical outcomes</a:t>
            </a:r>
          </a:p>
        </p:txBody>
      </p:sp>
    </p:spTree>
    <p:extLst>
      <p:ext uri="{BB962C8B-B14F-4D97-AF65-F5344CB8AC3E}">
        <p14:creationId xmlns:p14="http://schemas.microsoft.com/office/powerpoint/2010/main" val="202381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1142107" y="1905000"/>
            <a:ext cx="6859786" cy="4267200"/>
          </a:xfrm>
        </p:spPr>
        <p:txBody>
          <a:bodyPr/>
          <a:lstStyle/>
          <a:p>
            <a:r>
              <a:rPr lang="en-US" dirty="0" err="1"/>
              <a:t>Pavin</a:t>
            </a:r>
            <a:r>
              <a:rPr lang="en-US" dirty="0"/>
              <a:t> et al. 1997 - two cases of ‘reversible LV dysfunction precipitated by acute emotional stress.’</a:t>
            </a:r>
          </a:p>
          <a:p>
            <a:endParaRPr lang="en-US" dirty="0"/>
          </a:p>
          <a:p>
            <a:endParaRPr lang="en-US" dirty="0"/>
          </a:p>
        </p:txBody>
      </p:sp>
      <p:pic>
        <p:nvPicPr>
          <p:cNvPr id="5" name="Picture 4"/>
          <p:cNvPicPr>
            <a:picLocks noChangeAspect="1"/>
          </p:cNvPicPr>
          <p:nvPr/>
        </p:nvPicPr>
        <p:blipFill>
          <a:blip r:embed="rId2"/>
          <a:stretch>
            <a:fillRect/>
          </a:stretch>
        </p:blipFill>
        <p:spPr>
          <a:xfrm>
            <a:off x="1142107" y="3276600"/>
            <a:ext cx="7245952" cy="1828800"/>
          </a:xfrm>
          <a:prstGeom prst="rect">
            <a:avLst/>
          </a:prstGeom>
        </p:spPr>
      </p:pic>
    </p:spTree>
    <p:extLst>
      <p:ext uri="{BB962C8B-B14F-4D97-AF65-F5344CB8AC3E}">
        <p14:creationId xmlns:p14="http://schemas.microsoft.com/office/powerpoint/2010/main" val="347849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ANATOMICAL SUBTYPES</a:t>
            </a:r>
          </a:p>
        </p:txBody>
      </p:sp>
      <p:pic>
        <p:nvPicPr>
          <p:cNvPr id="4" name="Content Placeholder 3"/>
          <p:cNvPicPr>
            <a:picLocks noGrp="1" noChangeAspect="1"/>
          </p:cNvPicPr>
          <p:nvPr>
            <p:ph idx="1"/>
          </p:nvPr>
        </p:nvPicPr>
        <p:blipFill>
          <a:blip r:embed="rId2"/>
          <a:stretch>
            <a:fillRect/>
          </a:stretch>
        </p:blipFill>
        <p:spPr>
          <a:xfrm>
            <a:off x="1600200" y="1653763"/>
            <a:ext cx="5486400" cy="4827573"/>
          </a:xfrm>
          <a:prstGeom prst="rect">
            <a:avLst/>
          </a:prstGeom>
        </p:spPr>
      </p:pic>
    </p:spTree>
    <p:extLst>
      <p:ext uri="{BB962C8B-B14F-4D97-AF65-F5344CB8AC3E}">
        <p14:creationId xmlns:p14="http://schemas.microsoft.com/office/powerpoint/2010/main" val="111176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59736" y="1905000"/>
            <a:ext cx="6224527" cy="3733800"/>
          </a:xfrm>
          <a:prstGeom prst="rect">
            <a:avLst/>
          </a:prstGeom>
        </p:spPr>
      </p:pic>
    </p:spTree>
    <p:extLst>
      <p:ext uri="{BB962C8B-B14F-4D97-AF65-F5344CB8AC3E}">
        <p14:creationId xmlns:p14="http://schemas.microsoft.com/office/powerpoint/2010/main" val="385568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a:spLocks noGrp="1"/>
          </p:cNvSpPr>
          <p:nvPr>
            <p:ph idx="1"/>
          </p:nvPr>
        </p:nvSpPr>
        <p:spPr/>
        <p:txBody>
          <a:bodyPr>
            <a:normAutofit/>
          </a:bodyPr>
          <a:lstStyle/>
          <a:p>
            <a:pPr marL="0" indent="0" algn="ctr">
              <a:buNone/>
            </a:pPr>
            <a:endParaRPr lang="en-US" sz="3600" dirty="0"/>
          </a:p>
          <a:p>
            <a:pPr marL="0" indent="0" algn="ctr">
              <a:buNone/>
            </a:pPr>
            <a:endParaRPr lang="en-US" sz="3600" dirty="0"/>
          </a:p>
          <a:p>
            <a:pPr marL="0" indent="0" algn="ctr">
              <a:buNone/>
            </a:pPr>
            <a:r>
              <a:rPr lang="en-US" sz="3600" dirty="0"/>
              <a:t>Diagnosis</a:t>
            </a:r>
          </a:p>
        </p:txBody>
      </p:sp>
    </p:spTree>
    <p:extLst>
      <p:ext uri="{BB962C8B-B14F-4D97-AF65-F5344CB8AC3E}">
        <p14:creationId xmlns:p14="http://schemas.microsoft.com/office/powerpoint/2010/main" val="255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0"/>
            <a:ext cx="9144000" cy="6873812"/>
          </a:xfrm>
          <a:prstGeom prst="rect">
            <a:avLst/>
          </a:prstGeom>
        </p:spPr>
      </p:pic>
    </p:spTree>
    <p:extLst>
      <p:ext uri="{BB962C8B-B14F-4D97-AF65-F5344CB8AC3E}">
        <p14:creationId xmlns:p14="http://schemas.microsoft.com/office/powerpoint/2010/main" val="291429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ECG</a:t>
            </a:r>
          </a:p>
        </p:txBody>
      </p:sp>
      <p:sp>
        <p:nvSpPr>
          <p:cNvPr id="3" name="Content Placeholder 2"/>
          <p:cNvSpPr>
            <a:spLocks noGrp="1"/>
          </p:cNvSpPr>
          <p:nvPr>
            <p:ph idx="1"/>
          </p:nvPr>
        </p:nvSpPr>
        <p:spPr/>
        <p:txBody>
          <a:bodyPr>
            <a:normAutofit/>
          </a:bodyPr>
          <a:lstStyle/>
          <a:p>
            <a:r>
              <a:rPr lang="en-US" dirty="0" err="1"/>
              <a:t>InterTAK</a:t>
            </a:r>
            <a:r>
              <a:rPr lang="en-US" dirty="0"/>
              <a:t> Registry</a:t>
            </a:r>
          </a:p>
          <a:p>
            <a:endParaRPr lang="en-US" dirty="0"/>
          </a:p>
          <a:p>
            <a:pPr lvl="1"/>
            <a:r>
              <a:rPr lang="en-US" sz="1800" dirty="0"/>
              <a:t>ST-segment elevation 44%</a:t>
            </a:r>
          </a:p>
          <a:p>
            <a:pPr lvl="1"/>
            <a:endParaRPr lang="en-US" sz="1800" dirty="0"/>
          </a:p>
          <a:p>
            <a:pPr lvl="1"/>
            <a:r>
              <a:rPr lang="en-US" sz="1800" dirty="0"/>
              <a:t>ST-segment depression 8%</a:t>
            </a:r>
          </a:p>
          <a:p>
            <a:pPr lvl="1"/>
            <a:endParaRPr lang="en-US" sz="1800" dirty="0"/>
          </a:p>
          <a:p>
            <a:pPr lvl="1"/>
            <a:r>
              <a:rPr lang="en-US" sz="1800" dirty="0"/>
              <a:t>T-wave inversion  41%</a:t>
            </a:r>
          </a:p>
          <a:p>
            <a:pPr lvl="1"/>
            <a:endParaRPr lang="en-US" sz="1800" dirty="0"/>
          </a:p>
          <a:p>
            <a:pPr lvl="1"/>
            <a:r>
              <a:rPr lang="en-US" sz="1800" dirty="0"/>
              <a:t>Left bundle branch block 5%</a:t>
            </a:r>
          </a:p>
          <a:p>
            <a:pPr lvl="1"/>
            <a:endParaRPr lang="en-US" sz="1800" dirty="0"/>
          </a:p>
          <a:p>
            <a:pPr lvl="1"/>
            <a:r>
              <a:rPr lang="en-US" sz="1800" dirty="0"/>
              <a:t>Temporal evolution : initial ST-segment elevation (if present) </a:t>
            </a:r>
            <a:r>
              <a:rPr lang="en-US" sz="1800" dirty="0">
                <a:sym typeface="Wingdings" panose="05000000000000000000" pitchFamily="2" charset="2"/>
              </a:rPr>
              <a:t></a:t>
            </a:r>
            <a:r>
              <a:rPr lang="en-US" sz="1800" dirty="0"/>
              <a:t> progressive T-wave inversion and QT interval prolongation </a:t>
            </a:r>
            <a:r>
              <a:rPr lang="en-US" sz="1800" dirty="0">
                <a:sym typeface="Wingdings" panose="05000000000000000000" pitchFamily="2" charset="2"/>
              </a:rPr>
              <a:t> </a:t>
            </a:r>
            <a:r>
              <a:rPr lang="en-US" sz="1800" dirty="0"/>
              <a:t>gradual resolution of T-wave inversion and QT interval prolongation</a:t>
            </a:r>
          </a:p>
        </p:txBody>
      </p:sp>
    </p:spTree>
    <p:extLst>
      <p:ext uri="{BB962C8B-B14F-4D97-AF65-F5344CB8AC3E}">
        <p14:creationId xmlns:p14="http://schemas.microsoft.com/office/powerpoint/2010/main" val="147618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2400" u="sng" dirty="0"/>
              <a:t>ST-segment elevation</a:t>
            </a:r>
          </a:p>
          <a:p>
            <a:r>
              <a:rPr lang="en-US" dirty="0"/>
              <a:t>Location and extent of ST-segment elevation in TTS corresponds to the anatomic location of myocardial injury – resembling LAD STEMI</a:t>
            </a:r>
          </a:p>
          <a:p>
            <a:r>
              <a:rPr lang="en-US" dirty="0"/>
              <a:t>-</a:t>
            </a:r>
            <a:r>
              <a:rPr lang="en-US" dirty="0" err="1"/>
              <a:t>aVR</a:t>
            </a:r>
            <a:r>
              <a:rPr lang="en-US" dirty="0"/>
              <a:t> (inverse of </a:t>
            </a:r>
            <a:r>
              <a:rPr lang="en-US" dirty="0" err="1"/>
              <a:t>aVR</a:t>
            </a:r>
            <a:r>
              <a:rPr lang="en-US" dirty="0"/>
              <a:t>) representing +30 in the frontal plane is generally aligned with the LV apex</a:t>
            </a:r>
          </a:p>
          <a:p>
            <a:r>
              <a:rPr lang="en-US" dirty="0"/>
              <a:t>TTS </a:t>
            </a:r>
            <a:r>
              <a:rPr lang="en-US" dirty="0" err="1"/>
              <a:t>centred</a:t>
            </a:r>
            <a:r>
              <a:rPr lang="en-US" dirty="0"/>
              <a:t> on precordial leads V2–V5 and limb leads II and </a:t>
            </a:r>
            <a:r>
              <a:rPr lang="en-US" dirty="0" err="1"/>
              <a:t>aVR</a:t>
            </a:r>
            <a:endParaRPr lang="en-US" dirty="0"/>
          </a:p>
          <a:p>
            <a:r>
              <a:rPr lang="en-US" dirty="0"/>
              <a:t>STEMI </a:t>
            </a:r>
            <a:r>
              <a:rPr lang="en-US" dirty="0" err="1"/>
              <a:t>centred</a:t>
            </a:r>
            <a:r>
              <a:rPr lang="en-US" dirty="0"/>
              <a:t> on precordial leads V1–V4 and limb leads I and </a:t>
            </a:r>
            <a:r>
              <a:rPr lang="en-US" dirty="0" err="1"/>
              <a:t>aVL</a:t>
            </a:r>
            <a:endParaRPr lang="en-US" dirty="0"/>
          </a:p>
          <a:p>
            <a:r>
              <a:rPr lang="en-US" dirty="0"/>
              <a:t>Lead V1 : ST-segment elevation less pronounced in TTS than in anterior STEMI</a:t>
            </a:r>
          </a:p>
          <a:p>
            <a:r>
              <a:rPr lang="en-US" dirty="0"/>
              <a:t>ST-segment elevation limited to the inferior leads (II, III, </a:t>
            </a:r>
            <a:r>
              <a:rPr lang="en-US" dirty="0" err="1"/>
              <a:t>aVF</a:t>
            </a:r>
            <a:r>
              <a:rPr lang="en-US" dirty="0"/>
              <a:t>)  uncommon in TTS</a:t>
            </a:r>
            <a:endParaRPr lang="en-US" u="sng" dirty="0"/>
          </a:p>
        </p:txBody>
      </p:sp>
    </p:spTree>
    <p:extLst>
      <p:ext uri="{BB962C8B-B14F-4D97-AF65-F5344CB8AC3E}">
        <p14:creationId xmlns:p14="http://schemas.microsoft.com/office/powerpoint/2010/main" val="131748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u="sng" dirty="0"/>
              <a:t>T-wave inversion and QT interval prolongation</a:t>
            </a:r>
          </a:p>
          <a:p>
            <a:r>
              <a:rPr lang="en-US" dirty="0"/>
              <a:t>Geographic distribution of T-wave inversion closely parallels that of ST-segment elevation</a:t>
            </a:r>
          </a:p>
          <a:p>
            <a:r>
              <a:rPr lang="en-US" dirty="0"/>
              <a:t>T-wave inversion is often more prominent and more broadly distributed than in ACS</a:t>
            </a:r>
          </a:p>
          <a:p>
            <a:r>
              <a:rPr lang="en-US" dirty="0"/>
              <a:t>T-wave inversion is associated with presence of myocardial </a:t>
            </a:r>
            <a:r>
              <a:rPr lang="en-US" dirty="0" err="1"/>
              <a:t>oedema</a:t>
            </a:r>
            <a:r>
              <a:rPr lang="en-US" dirty="0"/>
              <a:t> - may persist for several months even after LV contractile recovery</a:t>
            </a:r>
          </a:p>
          <a:p>
            <a:pPr marL="0" indent="0">
              <a:buNone/>
            </a:pPr>
            <a:r>
              <a:rPr lang="en-US" dirty="0"/>
              <a:t>	Electrophysiological footprint</a:t>
            </a:r>
          </a:p>
          <a:p>
            <a:endParaRPr lang="en-US" u="sng" dirty="0"/>
          </a:p>
          <a:p>
            <a:r>
              <a:rPr lang="en-US" dirty="0"/>
              <a:t>QT interval prolongation - a substrate for </a:t>
            </a:r>
            <a:r>
              <a:rPr lang="en-US" dirty="0" err="1"/>
              <a:t>torsades</a:t>
            </a:r>
            <a:r>
              <a:rPr lang="en-US" dirty="0"/>
              <a:t> de pointes</a:t>
            </a:r>
            <a:endParaRPr lang="en-US" u="sng" dirty="0"/>
          </a:p>
        </p:txBody>
      </p:sp>
    </p:spTree>
    <p:extLst>
      <p:ext uri="{BB962C8B-B14F-4D97-AF65-F5344CB8AC3E}">
        <p14:creationId xmlns:p14="http://schemas.microsoft.com/office/powerpoint/2010/main" val="247707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u="sng" dirty="0"/>
              <a:t>Other electrocardiogram findings</a:t>
            </a:r>
          </a:p>
          <a:p>
            <a:r>
              <a:rPr lang="en-US" dirty="0"/>
              <a:t>Anterior Q-waves (or poor R-wave progression) without accompanying ST-segment elevation or T-wave inversion - ‘anterior infarction, age indeterminate’ pattern</a:t>
            </a:r>
          </a:p>
          <a:p>
            <a:r>
              <a:rPr lang="en-US" dirty="0"/>
              <a:t>Pathologic Q-waves less frequently encountered in TTS than anterior STEMI (15% vs. 69%)</a:t>
            </a:r>
          </a:p>
          <a:p>
            <a:r>
              <a:rPr lang="en-US" dirty="0"/>
              <a:t>J-wave and/or fragmented QRS complexes</a:t>
            </a:r>
          </a:p>
          <a:p>
            <a:r>
              <a:rPr lang="en-US" dirty="0"/>
              <a:t>Low QRS voltage - myocardial </a:t>
            </a:r>
            <a:r>
              <a:rPr lang="en-US" dirty="0" err="1"/>
              <a:t>oedema</a:t>
            </a:r>
            <a:endParaRPr lang="en-US" dirty="0"/>
          </a:p>
          <a:p>
            <a:r>
              <a:rPr lang="en-US" dirty="0"/>
              <a:t>ST-segment depression - uncommon, fewer than 10% of TTS</a:t>
            </a:r>
          </a:p>
          <a:p>
            <a:endParaRPr lang="en-US" u="sng" dirty="0"/>
          </a:p>
        </p:txBody>
      </p:sp>
    </p:spTree>
    <p:extLst>
      <p:ext uri="{BB962C8B-B14F-4D97-AF65-F5344CB8AC3E}">
        <p14:creationId xmlns:p14="http://schemas.microsoft.com/office/powerpoint/2010/main" val="378729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InterTAK</a:t>
            </a:r>
            <a:r>
              <a:rPr lang="en-US" dirty="0"/>
              <a:t> Diagnostic Score</a:t>
            </a:r>
          </a:p>
        </p:txBody>
      </p:sp>
      <p:pic>
        <p:nvPicPr>
          <p:cNvPr id="4" name="Content Placeholder 3"/>
          <p:cNvPicPr>
            <a:picLocks noGrp="1" noChangeAspect="1"/>
          </p:cNvPicPr>
          <p:nvPr>
            <p:ph idx="1"/>
          </p:nvPr>
        </p:nvPicPr>
        <p:blipFill>
          <a:blip r:embed="rId2"/>
          <a:stretch>
            <a:fillRect/>
          </a:stretch>
        </p:blipFill>
        <p:spPr>
          <a:xfrm>
            <a:off x="1524000" y="1905000"/>
            <a:ext cx="5888063" cy="4407039"/>
          </a:xfrm>
          <a:prstGeom prst="rect">
            <a:avLst/>
          </a:prstGeom>
        </p:spPr>
      </p:pic>
    </p:spTree>
    <p:extLst>
      <p:ext uri="{BB962C8B-B14F-4D97-AF65-F5344CB8AC3E}">
        <p14:creationId xmlns:p14="http://schemas.microsoft.com/office/powerpoint/2010/main" val="185095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Biomarkers</a:t>
            </a:r>
          </a:p>
        </p:txBody>
      </p:sp>
      <p:sp>
        <p:nvSpPr>
          <p:cNvPr id="3" name="Content Placeholder 2"/>
          <p:cNvSpPr>
            <a:spLocks noGrp="1"/>
          </p:cNvSpPr>
          <p:nvPr>
            <p:ph idx="1"/>
          </p:nvPr>
        </p:nvSpPr>
        <p:spPr/>
        <p:txBody>
          <a:bodyPr/>
          <a:lstStyle/>
          <a:p>
            <a:r>
              <a:rPr lang="en-US" sz="2400" u="sng" dirty="0"/>
              <a:t>Markers of myocardial necrosis</a:t>
            </a:r>
          </a:p>
          <a:p>
            <a:r>
              <a:rPr lang="en-US" dirty="0"/>
              <a:t>Cardiac troponin T or I</a:t>
            </a:r>
          </a:p>
          <a:p>
            <a:pPr lvl="1"/>
            <a:r>
              <a:rPr lang="en-US" sz="1800" dirty="0"/>
              <a:t>elevated in &gt;90% of patients</a:t>
            </a:r>
          </a:p>
          <a:p>
            <a:pPr lvl="1"/>
            <a:r>
              <a:rPr lang="en-US" sz="1800" dirty="0"/>
              <a:t>peak troponin levels generally &lt;10 </a:t>
            </a:r>
            <a:r>
              <a:rPr lang="en-US" sz="1800" dirty="0" err="1"/>
              <a:t>ng</a:t>
            </a:r>
            <a:r>
              <a:rPr lang="en-US" sz="1800" dirty="0"/>
              <a:t>/ml</a:t>
            </a:r>
          </a:p>
          <a:p>
            <a:pPr lvl="1"/>
            <a:endParaRPr lang="en-US" sz="1800" dirty="0"/>
          </a:p>
          <a:p>
            <a:r>
              <a:rPr lang="en-US" dirty="0"/>
              <a:t>CK-MB) also only mildly elevated</a:t>
            </a:r>
          </a:p>
          <a:p>
            <a:endParaRPr lang="en-US" dirty="0"/>
          </a:p>
          <a:p>
            <a:r>
              <a:rPr lang="en-US" dirty="0"/>
              <a:t>Discrepancy between the minimal elevation in biomarkers compared with extensive wall motion abnormalities</a:t>
            </a:r>
            <a:endParaRPr lang="en-US" u="sng" dirty="0"/>
          </a:p>
        </p:txBody>
      </p:sp>
    </p:spTree>
    <p:extLst>
      <p:ext uri="{BB962C8B-B14F-4D97-AF65-F5344CB8AC3E}">
        <p14:creationId xmlns:p14="http://schemas.microsoft.com/office/powerpoint/2010/main" val="386391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1066800" y="76200"/>
            <a:ext cx="6629400" cy="1948885"/>
          </a:xfrm>
          <a:prstGeom prst="rect">
            <a:avLst/>
          </a:prstGeom>
        </p:spPr>
      </p:pic>
      <p:sp>
        <p:nvSpPr>
          <p:cNvPr id="7" name="Content Placeholder 6"/>
          <p:cNvSpPr>
            <a:spLocks noGrp="1"/>
          </p:cNvSpPr>
          <p:nvPr>
            <p:ph sz="half" idx="2"/>
          </p:nvPr>
        </p:nvSpPr>
        <p:spPr>
          <a:xfrm>
            <a:off x="1066800" y="2133600"/>
            <a:ext cx="6932806" cy="4267200"/>
          </a:xfrm>
        </p:spPr>
        <p:txBody>
          <a:bodyPr>
            <a:normAutofit fontScale="85000" lnSpcReduction="20000"/>
          </a:bodyPr>
          <a:lstStyle/>
          <a:p>
            <a:r>
              <a:rPr lang="en-US" dirty="0"/>
              <a:t>19 patients who presented with left ventricular dysfunction after sudden emotional stress</a:t>
            </a:r>
          </a:p>
          <a:p>
            <a:endParaRPr lang="en-US" dirty="0"/>
          </a:p>
          <a:p>
            <a:r>
              <a:rPr lang="en-US" dirty="0"/>
              <a:t>underwent coronary angiography and serial echocardiography</a:t>
            </a:r>
          </a:p>
          <a:p>
            <a:endParaRPr lang="en-US" dirty="0"/>
          </a:p>
          <a:p>
            <a:r>
              <a:rPr lang="en-US" dirty="0"/>
              <a:t>five underwent </a:t>
            </a:r>
            <a:r>
              <a:rPr lang="en-US" dirty="0" err="1"/>
              <a:t>endomyocardial</a:t>
            </a:r>
            <a:r>
              <a:rPr lang="en-US" dirty="0"/>
              <a:t> biopsy</a:t>
            </a:r>
          </a:p>
          <a:p>
            <a:endParaRPr lang="en-US" dirty="0"/>
          </a:p>
          <a:p>
            <a:r>
              <a:rPr lang="en-US" dirty="0"/>
              <a:t>Plasma catecholamine levels in 13 patients with stress-related myocardial dysfunction compared with those in 7 patients with </a:t>
            </a:r>
            <a:r>
              <a:rPr lang="en-US" dirty="0" err="1"/>
              <a:t>Killip</a:t>
            </a:r>
            <a:r>
              <a:rPr lang="en-US" dirty="0"/>
              <a:t> class III myocardial infarction</a:t>
            </a:r>
          </a:p>
          <a:p>
            <a:endParaRPr lang="en-US" dirty="0"/>
          </a:p>
        </p:txBody>
      </p:sp>
    </p:spTree>
    <p:extLst>
      <p:ext uri="{BB962C8B-B14F-4D97-AF65-F5344CB8AC3E}">
        <p14:creationId xmlns:p14="http://schemas.microsoft.com/office/powerpoint/2010/main" val="344636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u="sng" dirty="0"/>
              <a:t>BNP and NT pro-BNP</a:t>
            </a:r>
          </a:p>
          <a:p>
            <a:r>
              <a:rPr lang="en-US" dirty="0"/>
              <a:t>almost always elevated</a:t>
            </a:r>
          </a:p>
          <a:p>
            <a:r>
              <a:rPr lang="en-US" dirty="0"/>
              <a:t>higher levels correlating with the degree of ventricular wall motion abnormalities</a:t>
            </a:r>
          </a:p>
          <a:p>
            <a:r>
              <a:rPr lang="en-US" dirty="0"/>
              <a:t>Usually greater than those observed with ACS</a:t>
            </a:r>
          </a:p>
          <a:p>
            <a:r>
              <a:rPr lang="en-US" dirty="0"/>
              <a:t>peak occurs at 48 h, elevation up to 3 months</a:t>
            </a:r>
          </a:p>
        </p:txBody>
      </p:sp>
    </p:spTree>
    <p:extLst>
      <p:ext uri="{BB962C8B-B14F-4D97-AF65-F5344CB8AC3E}">
        <p14:creationId xmlns:p14="http://schemas.microsoft.com/office/powerpoint/2010/main" val="402868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u="sng" dirty="0"/>
              <a:t>Other potential biomarkers</a:t>
            </a:r>
          </a:p>
          <a:p>
            <a:r>
              <a:rPr lang="en-US" dirty="0"/>
              <a:t>Interleukin (IL)-6  less elevated, IL-7 more elevated in TTS compared with AMI</a:t>
            </a:r>
          </a:p>
          <a:p>
            <a:r>
              <a:rPr lang="en-US" dirty="0"/>
              <a:t>miR-133a more elevated in STEMI</a:t>
            </a:r>
          </a:p>
          <a:p>
            <a:endParaRPr lang="en-US" dirty="0"/>
          </a:p>
          <a:p>
            <a:r>
              <a:rPr lang="de-DE" dirty="0"/>
              <a:t>miR-1, miR-16, miR-26a and miR-133a</a:t>
            </a:r>
          </a:p>
          <a:p>
            <a:pPr marL="0" indent="0" algn="r">
              <a:buNone/>
            </a:pPr>
            <a:r>
              <a:rPr lang="en-US" sz="1400" dirty="0" err="1"/>
              <a:t>Eur</a:t>
            </a:r>
            <a:r>
              <a:rPr lang="en-US" sz="1400" dirty="0"/>
              <a:t> Heart J 2014</a:t>
            </a:r>
            <a:endParaRPr lang="de-DE" sz="4000" dirty="0"/>
          </a:p>
          <a:p>
            <a:r>
              <a:rPr lang="en-US" dirty="0"/>
              <a:t>stress-responsive cytokine growth differentiation factor-15 – biventricular involvement.</a:t>
            </a:r>
            <a:endParaRPr lang="en-US" u="sng" dirty="0"/>
          </a:p>
        </p:txBody>
      </p:sp>
    </p:spTree>
    <p:extLst>
      <p:ext uri="{BB962C8B-B14F-4D97-AF65-F5344CB8AC3E}">
        <p14:creationId xmlns:p14="http://schemas.microsoft.com/office/powerpoint/2010/main" val="381595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a:t>
            </a:r>
          </a:p>
        </p:txBody>
      </p:sp>
      <p:sp>
        <p:nvSpPr>
          <p:cNvPr id="3" name="Content Placeholder 2"/>
          <p:cNvSpPr>
            <a:spLocks noGrp="1"/>
          </p:cNvSpPr>
          <p:nvPr>
            <p:ph idx="1"/>
          </p:nvPr>
        </p:nvSpPr>
        <p:spPr/>
        <p:txBody>
          <a:bodyPr/>
          <a:lstStyle/>
          <a:p>
            <a:r>
              <a:rPr lang="en-US" sz="2400" u="sng" dirty="0"/>
              <a:t>Coronary angiography and </a:t>
            </a:r>
            <a:r>
              <a:rPr lang="en-US" sz="2400" u="sng" dirty="0" err="1"/>
              <a:t>ventriculography</a:t>
            </a:r>
            <a:endParaRPr lang="en-US" sz="2400" u="sng" dirty="0"/>
          </a:p>
          <a:p>
            <a:endParaRPr lang="en-US" sz="2400" u="sng" dirty="0"/>
          </a:p>
          <a:p>
            <a:r>
              <a:rPr lang="en-US" dirty="0"/>
              <a:t>CAG and biplane </a:t>
            </a:r>
            <a:r>
              <a:rPr lang="en-US" dirty="0" err="1"/>
              <a:t>ventriculography</a:t>
            </a:r>
            <a:r>
              <a:rPr lang="en-US" dirty="0"/>
              <a:t> in similar views for a perfusion-contraction mismatch</a:t>
            </a:r>
          </a:p>
          <a:p>
            <a:endParaRPr lang="en-US" dirty="0"/>
          </a:p>
          <a:p>
            <a:r>
              <a:rPr lang="en-US" dirty="0"/>
              <a:t>‘apical nipple sign’ - one-third of patients with classical apical ballooning - small zone with preserved contractility in the most distal portion of the apex</a:t>
            </a:r>
            <a:endParaRPr lang="en-US" u="sng" dirty="0"/>
          </a:p>
          <a:p>
            <a:endParaRPr lang="en-US" u="sng" dirty="0"/>
          </a:p>
        </p:txBody>
      </p:sp>
    </p:spTree>
    <p:extLst>
      <p:ext uri="{BB962C8B-B14F-4D97-AF65-F5344CB8AC3E}">
        <p14:creationId xmlns:p14="http://schemas.microsoft.com/office/powerpoint/2010/main" val="138252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u="sng" dirty="0"/>
              <a:t>Echocardiography</a:t>
            </a:r>
          </a:p>
          <a:p>
            <a:r>
              <a:rPr lang="en-US" dirty="0"/>
              <a:t>AWMSI &gt;_1.75 with more than four dysfunctional segments identifies TTS with 83% sensitivity and 100% specificity</a:t>
            </a:r>
          </a:p>
          <a:p>
            <a:r>
              <a:rPr lang="en-US" dirty="0"/>
              <a:t>Doppler estimation of coronary artery flow</a:t>
            </a:r>
          </a:p>
          <a:p>
            <a:r>
              <a:rPr lang="en-US" dirty="0"/>
              <a:t>Adenosine - dramatic improvements of global and regional LV function</a:t>
            </a:r>
          </a:p>
          <a:p>
            <a:r>
              <a:rPr lang="en-US" dirty="0"/>
              <a:t>Intravenous ultrasound contrast agents - wall motion assessment especially at the apex</a:t>
            </a:r>
          </a:p>
          <a:p>
            <a:r>
              <a:rPr lang="en-US" dirty="0"/>
              <a:t>Coronary flow reserve - reduced to 1.6–2.6 at the levels of the right and left coronary arteries</a:t>
            </a:r>
          </a:p>
          <a:p>
            <a:endParaRPr lang="en-US" dirty="0"/>
          </a:p>
        </p:txBody>
      </p:sp>
    </p:spTree>
    <p:extLst>
      <p:ext uri="{BB962C8B-B14F-4D97-AF65-F5344CB8AC3E}">
        <p14:creationId xmlns:p14="http://schemas.microsoft.com/office/powerpoint/2010/main" val="193270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Detection of dynamic LVOTO – in patients with pre-existing septal bulge - reduces stroke volume</a:t>
            </a:r>
          </a:p>
          <a:p>
            <a:r>
              <a:rPr lang="en-US" dirty="0"/>
              <a:t>Mitral regurgitation with SAM (14–25% of TTS)</a:t>
            </a:r>
          </a:p>
          <a:p>
            <a:r>
              <a:rPr lang="en-US" dirty="0"/>
              <a:t>Covered rupture of the LV free wall</a:t>
            </a:r>
          </a:p>
          <a:p>
            <a:r>
              <a:rPr lang="en-US" dirty="0"/>
              <a:t>LV apical thrombus</a:t>
            </a:r>
          </a:p>
          <a:p>
            <a:endParaRPr lang="en-US" dirty="0"/>
          </a:p>
        </p:txBody>
      </p:sp>
    </p:spTree>
    <p:extLst>
      <p:ext uri="{BB962C8B-B14F-4D97-AF65-F5344CB8AC3E}">
        <p14:creationId xmlns:p14="http://schemas.microsoft.com/office/powerpoint/2010/main" val="72863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u="sng" dirty="0"/>
              <a:t>Cardiac computed tomography angiography</a:t>
            </a:r>
          </a:p>
          <a:p>
            <a:r>
              <a:rPr lang="en-US" dirty="0"/>
              <a:t>Useful in cases where invasive CAG may pose a considerable risk for complications</a:t>
            </a:r>
          </a:p>
          <a:p>
            <a:r>
              <a:rPr lang="en-US" dirty="0"/>
              <a:t>In stable patients with low suspicion of ACS, suspected recurrent TTS</a:t>
            </a:r>
          </a:p>
          <a:p>
            <a:r>
              <a:rPr lang="en-US" dirty="0"/>
              <a:t>Provides information on both - coronary artery anatomy and regional LV contraction</a:t>
            </a:r>
          </a:p>
        </p:txBody>
      </p:sp>
    </p:spTree>
    <p:extLst>
      <p:ext uri="{BB962C8B-B14F-4D97-AF65-F5344CB8AC3E}">
        <p14:creationId xmlns:p14="http://schemas.microsoft.com/office/powerpoint/2010/main" val="85189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u="sng" dirty="0"/>
              <a:t>Cardiac magnetic resonance imaging</a:t>
            </a:r>
          </a:p>
          <a:p>
            <a:r>
              <a:rPr lang="en-US" dirty="0"/>
              <a:t>Useful in the </a:t>
            </a:r>
            <a:r>
              <a:rPr lang="en-US" dirty="0" err="1"/>
              <a:t>subacute</a:t>
            </a:r>
            <a:r>
              <a:rPr lang="en-US" dirty="0"/>
              <a:t> phase</a:t>
            </a:r>
          </a:p>
          <a:p>
            <a:r>
              <a:rPr lang="en-US" dirty="0"/>
              <a:t>Identification of typical RWMAs</a:t>
            </a:r>
          </a:p>
          <a:p>
            <a:r>
              <a:rPr lang="en-US" dirty="0"/>
              <a:t>Quantification of RV and LV function</a:t>
            </a:r>
          </a:p>
          <a:p>
            <a:r>
              <a:rPr lang="en-US" dirty="0"/>
              <a:t>Assessment of additional abnormalities/complications (pericardial and/or pleural effusion, LV and RV thrombi)</a:t>
            </a:r>
          </a:p>
          <a:p>
            <a:r>
              <a:rPr lang="en-US" dirty="0"/>
              <a:t>Characterization of myocardial tissue (i.e. </a:t>
            </a:r>
            <a:r>
              <a:rPr lang="en-US" dirty="0" err="1"/>
              <a:t>oedema</a:t>
            </a:r>
            <a:r>
              <a:rPr lang="en-US" dirty="0"/>
              <a:t>, inflammation, necrosis/fibrosis)</a:t>
            </a:r>
          </a:p>
        </p:txBody>
      </p:sp>
    </p:spTree>
    <p:extLst>
      <p:ext uri="{BB962C8B-B14F-4D97-AF65-F5344CB8AC3E}">
        <p14:creationId xmlns:p14="http://schemas.microsoft.com/office/powerpoint/2010/main" val="322039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CMR criteria for TTS - Combination of typical RWMAs, </a:t>
            </a:r>
            <a:r>
              <a:rPr lang="en-US" dirty="0" err="1"/>
              <a:t>oedema</a:t>
            </a:r>
            <a:r>
              <a:rPr lang="en-US" dirty="0"/>
              <a:t> and the absence of evidence of irreversible tissue injury (LGE)</a:t>
            </a:r>
          </a:p>
          <a:p>
            <a:r>
              <a:rPr lang="en-US" dirty="0"/>
              <a:t>Superior to echocardiography for detection of RV involvement</a:t>
            </a:r>
          </a:p>
        </p:txBody>
      </p:sp>
    </p:spTree>
    <p:extLst>
      <p:ext uri="{BB962C8B-B14F-4D97-AF65-F5344CB8AC3E}">
        <p14:creationId xmlns:p14="http://schemas.microsoft.com/office/powerpoint/2010/main" val="1086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534158" y="381000"/>
            <a:ext cx="5806950" cy="5653351"/>
          </a:xfrm>
          <a:prstGeom prst="rect">
            <a:avLst/>
          </a:prstGeom>
        </p:spPr>
      </p:pic>
      <p:sp>
        <p:nvSpPr>
          <p:cNvPr id="5" name="TextBox 4"/>
          <p:cNvSpPr txBox="1"/>
          <p:nvPr/>
        </p:nvSpPr>
        <p:spPr>
          <a:xfrm>
            <a:off x="6019800" y="1334278"/>
            <a:ext cx="26670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60400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u="sng" dirty="0"/>
              <a:t>Cardiac nuclear imaging</a:t>
            </a:r>
          </a:p>
          <a:p>
            <a:r>
              <a:rPr lang="en-US" dirty="0"/>
              <a:t>Perfusion imaging</a:t>
            </a:r>
          </a:p>
          <a:p>
            <a:pPr lvl="1"/>
            <a:r>
              <a:rPr lang="en-US" sz="1800" dirty="0"/>
              <a:t>Mild reduction of perfusion in dysfunctional segments (Or Normal perfusion) - ‘myocardial thinning’ in dysfunctional segments may lead to a reduction in isotope counts</a:t>
            </a:r>
          </a:p>
          <a:p>
            <a:r>
              <a:rPr lang="en-US" dirty="0"/>
              <a:t>Metabolic imaging</a:t>
            </a:r>
          </a:p>
          <a:p>
            <a:pPr lvl="1"/>
            <a:r>
              <a:rPr lang="en-US" sz="1800" dirty="0"/>
              <a:t>Role not defined - Mainly done in TTS for research purpose</a:t>
            </a:r>
          </a:p>
          <a:p>
            <a:pPr lvl="1"/>
            <a:endParaRPr lang="en-US" sz="1800" dirty="0"/>
          </a:p>
          <a:p>
            <a:pPr lvl="1"/>
            <a:r>
              <a:rPr lang="en-US" sz="1800" dirty="0"/>
              <a:t>SPECT using 123I-b-methyl-iodophenyl </a:t>
            </a:r>
            <a:r>
              <a:rPr lang="en-US" sz="1800" dirty="0" err="1"/>
              <a:t>pentadecanoic</a:t>
            </a:r>
            <a:r>
              <a:rPr lang="en-US" sz="1800" dirty="0"/>
              <a:t> acid (reflects fatty-acid) and PET using 18F-flourodeoxyglucose (glucose utilization) often show reduced metabolic activity and near normal perfusion</a:t>
            </a:r>
          </a:p>
        </p:txBody>
      </p:sp>
    </p:spTree>
    <p:extLst>
      <p:ext uri="{BB962C8B-B14F-4D97-AF65-F5344CB8AC3E}">
        <p14:creationId xmlns:p14="http://schemas.microsoft.com/office/powerpoint/2010/main" val="131544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a:t>Diffuse T-wave inversion and a prolonged QT interval in most patients</a:t>
            </a:r>
          </a:p>
          <a:p>
            <a:r>
              <a:rPr lang="en-US" dirty="0"/>
              <a:t>Mildly elevated serum troponin I levels in 17. Undetectable in 2.</a:t>
            </a:r>
          </a:p>
          <a:p>
            <a:r>
              <a:rPr lang="en-US" dirty="0"/>
              <a:t>Median ejection fraction, 0.20; rapidly resolved in all patients.</a:t>
            </a:r>
          </a:p>
          <a:p>
            <a:r>
              <a:rPr lang="en-US" dirty="0" err="1"/>
              <a:t>Endomyocardial</a:t>
            </a:r>
            <a:r>
              <a:rPr lang="en-US" dirty="0"/>
              <a:t> biopsy - mononuclear infiltrates and contraction-band necrosis</a:t>
            </a:r>
          </a:p>
          <a:p>
            <a:r>
              <a:rPr lang="en-US" dirty="0"/>
              <a:t>Plasma catecholamine levels at presentation - markedly higher with stress induced cardiomyopathy than with </a:t>
            </a:r>
            <a:r>
              <a:rPr lang="en-US" dirty="0" err="1"/>
              <a:t>Killip</a:t>
            </a:r>
            <a:r>
              <a:rPr lang="en-US" dirty="0"/>
              <a:t> class III myocardial infarction</a:t>
            </a:r>
            <a:endParaRPr lang="en-US" b="1" dirty="0"/>
          </a:p>
          <a:p>
            <a:endParaRPr lang="en-US" dirty="0"/>
          </a:p>
        </p:txBody>
      </p:sp>
    </p:spTree>
    <p:extLst>
      <p:ext uri="{BB962C8B-B14F-4D97-AF65-F5344CB8AC3E}">
        <p14:creationId xmlns:p14="http://schemas.microsoft.com/office/powerpoint/2010/main" val="217380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90800" y="685800"/>
            <a:ext cx="3394924" cy="5742704"/>
          </a:xfrm>
          <a:prstGeom prst="rect">
            <a:avLst/>
          </a:prstGeom>
        </p:spPr>
      </p:pic>
    </p:spTree>
    <p:extLst>
      <p:ext uri="{BB962C8B-B14F-4D97-AF65-F5344CB8AC3E}">
        <p14:creationId xmlns:p14="http://schemas.microsoft.com/office/powerpoint/2010/main" val="50592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Sympathetic nervous imaging</a:t>
            </a:r>
          </a:p>
          <a:p>
            <a:r>
              <a:rPr lang="en-US" dirty="0"/>
              <a:t>123I-metaiodobenzylguanidine (123I-MIBG, imaged with SPECT) - myocardial sympathetic innervation</a:t>
            </a:r>
          </a:p>
          <a:p>
            <a:r>
              <a:rPr lang="en-US" dirty="0"/>
              <a:t>Reduced for months in dysfunctional segments</a:t>
            </a:r>
          </a:p>
          <a:p>
            <a:r>
              <a:rPr lang="en-US" dirty="0"/>
              <a:t>ACS - perfusion and innervation are reduced</a:t>
            </a:r>
          </a:p>
          <a:p>
            <a:r>
              <a:rPr lang="en-US" dirty="0"/>
              <a:t>PET for cardiac innervation - 11C </a:t>
            </a:r>
            <a:r>
              <a:rPr lang="en-US" dirty="0" err="1"/>
              <a:t>hydroxyephedrine</a:t>
            </a:r>
            <a:endParaRPr lang="en-US" dirty="0"/>
          </a:p>
        </p:txBody>
      </p:sp>
    </p:spTree>
    <p:extLst>
      <p:ext uri="{BB962C8B-B14F-4D97-AF65-F5344CB8AC3E}">
        <p14:creationId xmlns:p14="http://schemas.microsoft.com/office/powerpoint/2010/main" val="47047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2192"/>
            <a:ext cx="9144000" cy="6845808"/>
          </a:xfrm>
          <a:prstGeom prst="rect">
            <a:avLst/>
          </a:prstGeom>
        </p:spPr>
      </p:pic>
      <p:sp>
        <p:nvSpPr>
          <p:cNvPr id="5" name="Rectangle 4"/>
          <p:cNvSpPr/>
          <p:nvPr/>
        </p:nvSpPr>
        <p:spPr>
          <a:xfrm>
            <a:off x="381000" y="1143000"/>
            <a:ext cx="1066800" cy="1912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4953000"/>
            <a:ext cx="1143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0400" y="533400"/>
            <a:ext cx="1371600" cy="533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19800" y="1600200"/>
            <a:ext cx="1371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0" y="3422905"/>
            <a:ext cx="1905893" cy="691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9800" y="5181600"/>
            <a:ext cx="19050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1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and outcomes</a:t>
            </a:r>
          </a:p>
        </p:txBody>
      </p:sp>
      <p:sp>
        <p:nvSpPr>
          <p:cNvPr id="3" name="Content Placeholder 2"/>
          <p:cNvSpPr>
            <a:spLocks noGrp="1"/>
          </p:cNvSpPr>
          <p:nvPr>
            <p:ph idx="1"/>
          </p:nvPr>
        </p:nvSpPr>
        <p:spPr/>
        <p:txBody>
          <a:bodyPr>
            <a:normAutofit/>
          </a:bodyPr>
          <a:lstStyle/>
          <a:p>
            <a:r>
              <a:rPr lang="en-US" dirty="0"/>
              <a:t>cardiogenic shock and death - comparable to ACS patients treated according to current guidelines</a:t>
            </a:r>
          </a:p>
          <a:p>
            <a:r>
              <a:rPr lang="en-US" dirty="0"/>
              <a:t>adverse in-hospital events - one-fifth of TTS patients</a:t>
            </a:r>
          </a:p>
          <a:p>
            <a:endParaRPr lang="en-US" dirty="0"/>
          </a:p>
        </p:txBody>
      </p:sp>
      <p:pic>
        <p:nvPicPr>
          <p:cNvPr id="4" name="Picture 3"/>
          <p:cNvPicPr>
            <a:picLocks noChangeAspect="1"/>
          </p:cNvPicPr>
          <p:nvPr/>
        </p:nvPicPr>
        <p:blipFill>
          <a:blip r:embed="rId2"/>
          <a:stretch>
            <a:fillRect/>
          </a:stretch>
        </p:blipFill>
        <p:spPr>
          <a:xfrm>
            <a:off x="1828800" y="3048000"/>
            <a:ext cx="5257800" cy="3412336"/>
          </a:xfrm>
          <a:prstGeom prst="rect">
            <a:avLst/>
          </a:prstGeom>
        </p:spPr>
      </p:pic>
    </p:spTree>
    <p:extLst>
      <p:ext uri="{BB962C8B-B14F-4D97-AF65-F5344CB8AC3E}">
        <p14:creationId xmlns:p14="http://schemas.microsoft.com/office/powerpoint/2010/main" val="226225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00200" y="2286000"/>
            <a:ext cx="5680161" cy="3572156"/>
          </a:xfrm>
          <a:prstGeom prst="rect">
            <a:avLst/>
          </a:prstGeom>
        </p:spPr>
      </p:pic>
    </p:spTree>
    <p:extLst>
      <p:ext uri="{BB962C8B-B14F-4D97-AF65-F5344CB8AC3E}">
        <p14:creationId xmlns:p14="http://schemas.microsoft.com/office/powerpoint/2010/main" val="296448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Adverse outcomes</a:t>
            </a:r>
          </a:p>
          <a:p>
            <a:pPr lvl="1"/>
            <a:r>
              <a:rPr lang="en-US" sz="1800" dirty="0"/>
              <a:t>physical trigger</a:t>
            </a:r>
          </a:p>
          <a:p>
            <a:pPr lvl="1"/>
            <a:r>
              <a:rPr lang="en-US" sz="1800" dirty="0"/>
              <a:t>acute neurologic or psychiatric diseases</a:t>
            </a:r>
          </a:p>
          <a:p>
            <a:pPr lvl="1"/>
            <a:r>
              <a:rPr lang="en-US" sz="1800" dirty="0"/>
              <a:t>initial troponin &gt;10 upper reference limit</a:t>
            </a:r>
          </a:p>
          <a:p>
            <a:pPr lvl="1"/>
            <a:r>
              <a:rPr lang="en-US" sz="1800" dirty="0"/>
              <a:t>admission LVEF &lt;45%</a:t>
            </a:r>
          </a:p>
          <a:p>
            <a:pPr lvl="1"/>
            <a:r>
              <a:rPr lang="en-US" sz="1800" dirty="0"/>
              <a:t>high values of BNP and white blood cell counts</a:t>
            </a:r>
          </a:p>
          <a:p>
            <a:pPr lvl="1"/>
            <a:r>
              <a:rPr lang="en-US" sz="1800" dirty="0"/>
              <a:t>age &gt;/=75</a:t>
            </a:r>
          </a:p>
          <a:p>
            <a:pPr lvl="1"/>
            <a:r>
              <a:rPr lang="en-US" sz="1800" dirty="0"/>
              <a:t>moderate to severe MR</a:t>
            </a:r>
          </a:p>
          <a:p>
            <a:pPr lvl="1"/>
            <a:r>
              <a:rPr lang="en-US" sz="1800" dirty="0"/>
              <a:t>High HR, Low BP</a:t>
            </a:r>
          </a:p>
          <a:p>
            <a:pPr lvl="1"/>
            <a:r>
              <a:rPr lang="en-US" sz="1800" dirty="0"/>
              <a:t>RV involvement</a:t>
            </a:r>
          </a:p>
          <a:p>
            <a:endParaRPr lang="en-US" dirty="0"/>
          </a:p>
        </p:txBody>
      </p:sp>
    </p:spTree>
    <p:extLst>
      <p:ext uri="{BB962C8B-B14F-4D97-AF65-F5344CB8AC3E}">
        <p14:creationId xmlns:p14="http://schemas.microsoft.com/office/powerpoint/2010/main" val="175753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54691" y="1981200"/>
            <a:ext cx="6234618" cy="3829100"/>
          </a:xfrm>
          <a:prstGeom prst="rect">
            <a:avLst/>
          </a:prstGeom>
        </p:spPr>
      </p:pic>
    </p:spTree>
    <p:extLst>
      <p:ext uri="{BB962C8B-B14F-4D97-AF65-F5344CB8AC3E}">
        <p14:creationId xmlns:p14="http://schemas.microsoft.com/office/powerpoint/2010/main" val="374040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Arrhythmias</a:t>
            </a:r>
          </a:p>
        </p:txBody>
      </p:sp>
      <p:sp>
        <p:nvSpPr>
          <p:cNvPr id="3" name="Content Placeholder 2"/>
          <p:cNvSpPr>
            <a:spLocks noGrp="1"/>
          </p:cNvSpPr>
          <p:nvPr>
            <p:ph idx="1"/>
          </p:nvPr>
        </p:nvSpPr>
        <p:spPr/>
        <p:txBody>
          <a:bodyPr/>
          <a:lstStyle/>
          <a:p>
            <a:r>
              <a:rPr lang="en-US" sz="2400" u="sng" dirty="0"/>
              <a:t>Ventricular arrhythmias</a:t>
            </a:r>
          </a:p>
          <a:p>
            <a:r>
              <a:rPr lang="en-US" dirty="0" err="1"/>
              <a:t>Torsades</a:t>
            </a:r>
            <a:r>
              <a:rPr lang="en-US" dirty="0"/>
              <a:t> de pointes, VT or VF - 3.0–8.6%  patients - frequent cause of death</a:t>
            </a:r>
          </a:p>
          <a:p>
            <a:r>
              <a:rPr lang="en-US" dirty="0"/>
              <a:t>Most often in </a:t>
            </a:r>
            <a:r>
              <a:rPr lang="en-US" dirty="0" err="1"/>
              <a:t>subacute</a:t>
            </a:r>
            <a:r>
              <a:rPr lang="en-US" dirty="0"/>
              <a:t> phase (i.e. hospital days 2–4)</a:t>
            </a:r>
          </a:p>
          <a:p>
            <a:r>
              <a:rPr lang="en-US" dirty="0"/>
              <a:t>Coincide with anterolateral T-wave inversion and QT-interval prolongation (</a:t>
            </a:r>
            <a:r>
              <a:rPr lang="en-US" dirty="0" err="1"/>
              <a:t>QTc</a:t>
            </a:r>
            <a:r>
              <a:rPr lang="en-US" dirty="0"/>
              <a:t> &gt;500ms – pause dependent </a:t>
            </a:r>
            <a:r>
              <a:rPr lang="da-DK" dirty="0"/>
              <a:t>torsades de pointes degenerating into VF</a:t>
            </a:r>
            <a:r>
              <a:rPr lang="en-US" dirty="0"/>
              <a:t>)</a:t>
            </a:r>
          </a:p>
          <a:p>
            <a:r>
              <a:rPr lang="en-US" dirty="0" err="1"/>
              <a:t>QTc</a:t>
            </a:r>
            <a:r>
              <a:rPr lang="en-US" dirty="0"/>
              <a:t> prolongation at admission in 50% </a:t>
            </a:r>
            <a:r>
              <a:rPr lang="en-US" dirty="0" err="1"/>
              <a:t>pts</a:t>
            </a:r>
            <a:endParaRPr lang="en-US" dirty="0"/>
          </a:p>
          <a:p>
            <a:r>
              <a:rPr lang="en-US" dirty="0"/>
              <a:t>Cardiac magnetic resonance - association between transient myocardial </a:t>
            </a:r>
            <a:r>
              <a:rPr lang="en-US" dirty="0" err="1"/>
              <a:t>oedema</a:t>
            </a:r>
            <a:r>
              <a:rPr lang="en-US" dirty="0"/>
              <a:t>, T inversions and </a:t>
            </a:r>
            <a:r>
              <a:rPr lang="en-US" dirty="0" err="1"/>
              <a:t>QTc</a:t>
            </a:r>
            <a:r>
              <a:rPr lang="en-US" dirty="0"/>
              <a:t> prolongation</a:t>
            </a:r>
          </a:p>
          <a:p>
            <a:r>
              <a:rPr lang="en-US" dirty="0"/>
              <a:t>Some cases – TTS result of arrhythmias</a:t>
            </a:r>
          </a:p>
          <a:p>
            <a:endParaRPr lang="en-US" dirty="0"/>
          </a:p>
        </p:txBody>
      </p:sp>
    </p:spTree>
    <p:extLst>
      <p:ext uri="{BB962C8B-B14F-4D97-AF65-F5344CB8AC3E}">
        <p14:creationId xmlns:p14="http://schemas.microsoft.com/office/powerpoint/2010/main" val="216304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u="sng" dirty="0"/>
              <a:t>Other cardiac arrhythmias</a:t>
            </a:r>
          </a:p>
          <a:p>
            <a:r>
              <a:rPr lang="en-US" dirty="0"/>
              <a:t>New-onset paroxysmal or persistent atrial fibrillation occurs 4.7%</a:t>
            </a:r>
          </a:p>
          <a:p>
            <a:r>
              <a:rPr lang="en-US" dirty="0"/>
              <a:t>Sinus-node dysfunction 1.3%</a:t>
            </a:r>
          </a:p>
          <a:p>
            <a:r>
              <a:rPr lang="en-US" dirty="0"/>
              <a:t>AV-block 2.9%</a:t>
            </a:r>
          </a:p>
          <a:p>
            <a:r>
              <a:rPr lang="en-US" dirty="0"/>
              <a:t>Causes - </a:t>
            </a:r>
            <a:r>
              <a:rPr lang="en-US" dirty="0" err="1"/>
              <a:t>Neuro</a:t>
            </a:r>
            <a:r>
              <a:rPr lang="en-US" dirty="0"/>
              <a:t>-autonomic imbalance, catecholamine stress, and increased vagal tone</a:t>
            </a:r>
          </a:p>
        </p:txBody>
      </p:sp>
    </p:spTree>
    <p:extLst>
      <p:ext uri="{BB962C8B-B14F-4D97-AF65-F5344CB8AC3E}">
        <p14:creationId xmlns:p14="http://schemas.microsoft.com/office/powerpoint/2010/main" val="21554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Recurrence</a:t>
            </a:r>
          </a:p>
        </p:txBody>
      </p:sp>
      <p:sp>
        <p:nvSpPr>
          <p:cNvPr id="3" name="Content Placeholder 2"/>
          <p:cNvSpPr>
            <a:spLocks noGrp="1"/>
          </p:cNvSpPr>
          <p:nvPr>
            <p:ph idx="1"/>
          </p:nvPr>
        </p:nvSpPr>
        <p:spPr/>
        <p:txBody>
          <a:bodyPr/>
          <a:lstStyle/>
          <a:p>
            <a:r>
              <a:rPr lang="en-US" dirty="0"/>
              <a:t>Approximately 5% of cases</a:t>
            </a:r>
          </a:p>
          <a:p>
            <a:endParaRPr lang="en-US" dirty="0"/>
          </a:p>
          <a:p>
            <a:r>
              <a:rPr lang="en-US" dirty="0"/>
              <a:t>3weeks to 3.8 years after the first event</a:t>
            </a:r>
          </a:p>
          <a:p>
            <a:endParaRPr lang="en-US" dirty="0"/>
          </a:p>
          <a:p>
            <a:r>
              <a:rPr lang="en-US" dirty="0"/>
              <a:t>triggering event and ballooning pattern may differ</a:t>
            </a:r>
          </a:p>
        </p:txBody>
      </p:sp>
    </p:spTree>
    <p:extLst>
      <p:ext uri="{BB962C8B-B14F-4D97-AF65-F5344CB8AC3E}">
        <p14:creationId xmlns:p14="http://schemas.microsoft.com/office/powerpoint/2010/main" val="239129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11899</TotalTime>
  <Words>4528</Words>
  <Application>Microsoft Office PowerPoint</Application>
  <PresentationFormat>On-screen Show (4:3)</PresentationFormat>
  <Paragraphs>586</Paragraphs>
  <Slides>113</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113</vt:i4>
      </vt:variant>
    </vt:vector>
  </HeadingPairs>
  <TitlesOfParts>
    <vt:vector size="118" baseType="lpstr">
      <vt:lpstr>Arial</vt:lpstr>
      <vt:lpstr>Calibri</vt:lpstr>
      <vt:lpstr>Cambria</vt:lpstr>
      <vt:lpstr>Corbel</vt:lpstr>
      <vt:lpstr>Adjacency</vt:lpstr>
      <vt:lpstr>Stress Cardiomyopathy</vt:lpstr>
      <vt:lpstr>History</vt:lpstr>
      <vt:lpstr>First reported case </vt:lpstr>
      <vt:lpstr>PowerPoint Presentation</vt:lpstr>
      <vt:lpstr>Dote K, Sato H, Tateishi H &amp; Uchida T &amp; Ishihara M. Myocardial stunning due to simultaneous multivessel coronary spasms: A review of 5 cases. Journal of cardiology. 1991 -21. 203-14.  </vt:lpstr>
      <vt:lpstr>PowerPoint Presentation</vt:lpstr>
      <vt:lpstr>PowerPoint Presentation</vt:lpstr>
      <vt:lpstr>PowerPoint Presentation</vt:lpstr>
      <vt:lpstr>PowerPoint Presentation</vt:lpstr>
      <vt:lpstr>DEFINITION</vt:lpstr>
      <vt:lpstr>PowerPoint Presentation</vt:lpstr>
      <vt:lpstr>Epidemiology</vt:lpstr>
      <vt:lpstr>PowerPoint Presentation</vt:lpstr>
      <vt:lpstr>PowerPoint Presentation</vt:lpstr>
      <vt:lpstr>PowerPoint Presentation</vt:lpstr>
      <vt:lpstr>PowerPoint Presentation</vt:lpstr>
      <vt:lpstr>Symptoms</vt:lpstr>
      <vt:lpstr>Signs</vt:lpstr>
      <vt:lpstr>Diagnostic criteria</vt:lpstr>
      <vt:lpstr>PowerPoint Presentation</vt:lpstr>
      <vt:lpstr>PowerPoint Presentation</vt:lpstr>
      <vt:lpstr>PowerPoint Presentation</vt:lpstr>
      <vt:lpstr>Based on 7 case series</vt:lpstr>
      <vt:lpstr>PowerPoint Presentation</vt:lpstr>
      <vt:lpstr>Modified Mayo Criteria 2008</vt:lpstr>
      <vt:lpstr>PowerPoint Presentation</vt:lpstr>
      <vt:lpstr>Other criteria/guidelines</vt:lpstr>
      <vt:lpstr>Japanese guidelines 2007</vt:lpstr>
      <vt:lpstr>Gothenburg criteria – Sweden 2012 </vt:lpstr>
      <vt:lpstr>Johns Hopkins criteria 2012</vt:lpstr>
      <vt:lpstr>Tako-tsubo Italian Network 2014</vt:lpstr>
      <vt:lpstr>Madias 2014</vt:lpstr>
      <vt:lpstr>Heart Failure Association of the European Society of Cardiology diagnostic criteria for Takotsubo Syndrome 2016</vt:lpstr>
      <vt:lpstr>May 2018</vt:lpstr>
      <vt:lpstr>Rationale fot InterTAK</vt:lpstr>
      <vt:lpstr>PowerPoint Presentation</vt:lpstr>
      <vt:lpstr>PowerPoint Presentation</vt:lpstr>
      <vt:lpstr>PowerPoint Presentation</vt:lpstr>
      <vt:lpstr>PowerPoint Presentation</vt:lpstr>
      <vt:lpstr>STEMI vs STE-TTC</vt:lpstr>
      <vt:lpstr>PowerPoint Presentation</vt:lpstr>
      <vt:lpstr>PowerPoint Presentation</vt:lpstr>
      <vt:lpstr>PowerPoint Presentation</vt:lpstr>
      <vt:lpstr>Sympathetic stimulation </vt:lpstr>
      <vt:lpstr>PowerPoint Presentation</vt:lpstr>
      <vt:lpstr>PowerPoint Presentation</vt:lpstr>
      <vt:lpstr>Various hypotheses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Predisposition and risk factors</vt:lpstr>
      <vt:lpstr>PowerPoint Presentation</vt:lpstr>
      <vt:lpstr>PowerPoint Presentation</vt:lpstr>
      <vt:lpstr>PowerPoint Presentation</vt:lpstr>
      <vt:lpstr> </vt:lpstr>
      <vt:lpstr>PowerPoint Presentation</vt:lpstr>
      <vt:lpstr>PowerPoint Presentation</vt:lpstr>
      <vt:lpstr>PowerPoint Presentation</vt:lpstr>
      <vt:lpstr>Triggers</vt:lpstr>
      <vt:lpstr>PowerPoint Presentation</vt:lpstr>
      <vt:lpstr>PowerPoint Presentation</vt:lpstr>
      <vt:lpstr>PowerPoint Presentation</vt:lpstr>
      <vt:lpstr>Types of takotsubo syndrome</vt:lpstr>
      <vt:lpstr>ANATOMICAL SUBTYPES</vt:lpstr>
      <vt:lpstr>PowerPoint Presentation</vt:lpstr>
      <vt:lpstr>PowerPoint Presentation</vt:lpstr>
      <vt:lpstr>PowerPoint Presentation</vt:lpstr>
      <vt:lpstr>ECG</vt:lpstr>
      <vt:lpstr>PowerPoint Presentation</vt:lpstr>
      <vt:lpstr>PowerPoint Presentation</vt:lpstr>
      <vt:lpstr>PowerPoint Presentation</vt:lpstr>
      <vt:lpstr>InterTAK Diagnostic Score</vt:lpstr>
      <vt:lpstr>Biomarkers</vt:lpstr>
      <vt:lpstr>PowerPoint Presentation</vt:lpstr>
      <vt:lpstr>PowerPoint Presentation</vt:lpstr>
      <vt:lpstr>Imaging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Complications and outcomes</vt:lpstr>
      <vt:lpstr>PowerPoint Presentation</vt:lpstr>
      <vt:lpstr>PowerPoint Presentation</vt:lpstr>
      <vt:lpstr>PowerPoint Presentation</vt:lpstr>
      <vt:lpstr>Arrhythmias</vt:lpstr>
      <vt:lpstr>PowerPoint Presentation</vt:lpstr>
      <vt:lpstr>Recurrence</vt:lpstr>
      <vt:lpstr>Therapeutic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Heart Failure Association risk stratification in Takotsubo syndrome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Cardiomyopathy</dc:title>
  <dc:creator>lenovo</dc:creator>
  <cp:lastModifiedBy>ADMIN</cp:lastModifiedBy>
  <cp:revision>180</cp:revision>
  <dcterms:created xsi:type="dcterms:W3CDTF">2019-03-10T09:53:08Z</dcterms:created>
  <dcterms:modified xsi:type="dcterms:W3CDTF">2022-12-27T04:13:43Z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