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1"/>
  </p:notesMasterIdLst>
  <p:sldIdLst>
    <p:sldId id="256" r:id="rId2"/>
    <p:sldId id="259" r:id="rId3"/>
    <p:sldId id="260" r:id="rId4"/>
    <p:sldId id="378"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368" r:id="rId20"/>
    <p:sldId id="366" r:id="rId21"/>
    <p:sldId id="367" r:id="rId22"/>
    <p:sldId id="369" r:id="rId23"/>
    <p:sldId id="275" r:id="rId24"/>
    <p:sldId id="276" r:id="rId25"/>
    <p:sldId id="277" r:id="rId26"/>
    <p:sldId id="278" r:id="rId27"/>
    <p:sldId id="279" r:id="rId28"/>
    <p:sldId id="280" r:id="rId29"/>
    <p:sldId id="371" r:id="rId30"/>
    <p:sldId id="372" r:id="rId31"/>
    <p:sldId id="370" r:id="rId32"/>
    <p:sldId id="282" r:id="rId33"/>
    <p:sldId id="283" r:id="rId34"/>
    <p:sldId id="284" r:id="rId35"/>
    <p:sldId id="285" r:id="rId36"/>
    <p:sldId id="286" r:id="rId37"/>
    <p:sldId id="287" r:id="rId38"/>
    <p:sldId id="381" r:id="rId39"/>
    <p:sldId id="382" r:id="rId40"/>
    <p:sldId id="288" r:id="rId41"/>
    <p:sldId id="289" r:id="rId42"/>
    <p:sldId id="290" r:id="rId43"/>
    <p:sldId id="291" r:id="rId44"/>
    <p:sldId id="292" r:id="rId45"/>
    <p:sldId id="293" r:id="rId46"/>
    <p:sldId id="294" r:id="rId47"/>
    <p:sldId id="37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 id="328" r:id="rId82"/>
    <p:sldId id="329" r:id="rId83"/>
    <p:sldId id="330" r:id="rId84"/>
    <p:sldId id="331" r:id="rId85"/>
    <p:sldId id="332" r:id="rId86"/>
    <p:sldId id="333" r:id="rId87"/>
    <p:sldId id="334" r:id="rId88"/>
    <p:sldId id="336" r:id="rId89"/>
    <p:sldId id="337" r:id="rId90"/>
    <p:sldId id="338" r:id="rId91"/>
    <p:sldId id="339" r:id="rId92"/>
    <p:sldId id="340" r:id="rId93"/>
    <p:sldId id="364" r:id="rId94"/>
    <p:sldId id="341" r:id="rId95"/>
    <p:sldId id="342" r:id="rId96"/>
    <p:sldId id="343" r:id="rId97"/>
    <p:sldId id="344" r:id="rId98"/>
    <p:sldId id="345" r:id="rId99"/>
    <p:sldId id="346" r:id="rId100"/>
    <p:sldId id="365" r:id="rId101"/>
    <p:sldId id="347" r:id="rId102"/>
    <p:sldId id="348" r:id="rId103"/>
    <p:sldId id="349" r:id="rId104"/>
    <p:sldId id="350" r:id="rId105"/>
    <p:sldId id="351" r:id="rId106"/>
    <p:sldId id="352" r:id="rId107"/>
    <p:sldId id="373" r:id="rId108"/>
    <p:sldId id="375" r:id="rId109"/>
    <p:sldId id="376" r:id="rId110"/>
    <p:sldId id="353" r:id="rId111"/>
    <p:sldId id="354" r:id="rId112"/>
    <p:sldId id="383" r:id="rId113"/>
    <p:sldId id="356" r:id="rId114"/>
    <p:sldId id="357" r:id="rId115"/>
    <p:sldId id="358" r:id="rId116"/>
    <p:sldId id="360" r:id="rId117"/>
    <p:sldId id="361" r:id="rId118"/>
    <p:sldId id="379" r:id="rId119"/>
    <p:sldId id="380" r:id="rId1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41" autoAdjust="0"/>
    <p:restoredTop sz="94660"/>
  </p:normalViewPr>
  <p:slideViewPr>
    <p:cSldViewPr>
      <p:cViewPr varScale="1">
        <p:scale>
          <a:sx n="68" d="100"/>
          <a:sy n="68" d="100"/>
        </p:scale>
        <p:origin x="-145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layout/>
      <c:txPr>
        <a:bodyPr/>
        <a:lstStyle/>
        <a:p>
          <a:pPr>
            <a:defRPr lang="en-US"/>
          </a:pPr>
          <a:endParaRPr lang="en-US"/>
        </a:p>
      </c:txPr>
    </c:title>
    <c:view3D>
      <c:rotX val="30"/>
      <c:perspective val="30"/>
    </c:view3D>
    <c:plotArea>
      <c:layout/>
      <c:pie3DChart>
        <c:varyColors val="1"/>
        <c:ser>
          <c:idx val="0"/>
          <c:order val="0"/>
          <c:tx>
            <c:strRef>
              <c:f>Sheet1!$B$1</c:f>
              <c:strCache>
                <c:ptCount val="1"/>
                <c:pt idx="0">
                  <c:v>VSD location</c:v>
                </c:pt>
              </c:strCache>
            </c:strRef>
          </c:tx>
          <c:explosion val="25"/>
          <c:dLbls>
            <c:txPr>
              <a:bodyPr/>
              <a:lstStyle/>
              <a:p>
                <a:pPr>
                  <a:defRPr lang="en-US"/>
                </a:pPr>
                <a:endParaRPr lang="en-US"/>
              </a:p>
            </c:txPr>
            <c:showPercent val="1"/>
          </c:dLbls>
          <c:cat>
            <c:strRef>
              <c:f>Sheet1!$A$2:$A$6</c:f>
              <c:strCache>
                <c:ptCount val="5"/>
                <c:pt idx="0">
                  <c:v>Perimembranous (33)%</c:v>
                </c:pt>
                <c:pt idx="1">
                  <c:v>Malalignment (30%)</c:v>
                </c:pt>
                <c:pt idx="2">
                  <c:v>Muscular (27%)</c:v>
                </c:pt>
                <c:pt idx="3">
                  <c:v>AV Canal or Inlet septum (5%)</c:v>
                </c:pt>
                <c:pt idx="4">
                  <c:v>Conal septal hypoplasia 5%</c:v>
                </c:pt>
              </c:strCache>
            </c:strRef>
          </c:cat>
          <c:val>
            <c:numRef>
              <c:f>Sheet1!$B$2:$B$6</c:f>
              <c:numCache>
                <c:formatCode>0%</c:formatCode>
                <c:ptCount val="5"/>
                <c:pt idx="0">
                  <c:v>0.33000000000000235</c:v>
                </c:pt>
                <c:pt idx="1">
                  <c:v>0.30000000000000032</c:v>
                </c:pt>
                <c:pt idx="2">
                  <c:v>0.27</c:v>
                </c:pt>
                <c:pt idx="3">
                  <c:v>5.0000000000000114E-2</c:v>
                </c:pt>
                <c:pt idx="4">
                  <c:v>5.0000000000000114E-2</c:v>
                </c:pt>
              </c:numCache>
            </c:numRef>
          </c:val>
        </c:ser>
        <c:dLbls>
          <c:showPercent val="1"/>
        </c:dLbls>
      </c:pie3DChart>
    </c:plotArea>
    <c:legend>
      <c:legendPos val="r"/>
      <c:layout>
        <c:manualLayout>
          <c:xMode val="edge"/>
          <c:yMode val="edge"/>
          <c:x val="0.58414091226751141"/>
          <c:y val="0.17544729378741153"/>
          <c:w val="0.41585908773249713"/>
          <c:h val="0.76261405192627785"/>
        </c:manualLayout>
      </c:layout>
      <c:txPr>
        <a:bodyPr/>
        <a:lstStyle/>
        <a:p>
          <a:pPr>
            <a:defRPr lang="en-US"/>
          </a:pPr>
          <a:endParaRPr lang="en-US"/>
        </a:p>
      </c:txPr>
    </c:legend>
    <c:plotVisOnly val="1"/>
    <c:dispBlanksAs val="zero"/>
  </c:chart>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txPr>
    <a:bodyPr/>
    <a:lstStyle/>
    <a:p>
      <a:pPr>
        <a:defRPr sz="1800">
          <a:solidFill>
            <a:schemeClr val="dk1"/>
          </a:solidFill>
          <a:latin typeface="Times New Roman" pitchFamily="18" charset="0"/>
          <a:ea typeface="+mn-ea"/>
          <a:cs typeface="Times New Roman" pitchFamily="18" charset="0"/>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BEC63D-F1C5-486A-86C0-53B254B6FF01}" type="datetimeFigureOut">
              <a:rPr lang="en-US" smtClean="0"/>
              <a:pPr/>
              <a:t>10/4/2023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E6ACF6-6951-4AFF-88C3-AF3A76F0DF6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Transposition_of_the_great_vessel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en.wikipedia.org/wiki/Situs_inversu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file:///E:\UpToDate\contents\mobipreview.htm" TargetMode="External"/><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file:///E:\UpToDate\contents\mobipreview.htm" TargetMode="External"/><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2</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The main pulmonary trunk tends to be</a:t>
            </a:r>
            <a:r>
              <a:rPr lang="en-IN" baseline="0" dirty="0" smtClean="0"/>
              <a:t> </a:t>
            </a:r>
            <a:r>
              <a:rPr lang="en-IN" dirty="0" smtClean="0"/>
              <a:t>shorter than normal and frequently the trunk is oriented toward the right. With this orientation the</a:t>
            </a:r>
            <a:r>
              <a:rPr lang="en-IN" baseline="0" dirty="0" smtClean="0"/>
              <a:t> </a:t>
            </a:r>
            <a:r>
              <a:rPr lang="en-IN" dirty="0" smtClean="0"/>
              <a:t>right pulmonary artery is often considerably larger than the left, which may appear to be hypoplastic.</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16</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Simple and complex D-TGA</a:t>
            </a:r>
          </a:p>
          <a:p>
            <a:r>
              <a:rPr lang="en-US" dirty="0" smtClean="0"/>
              <a:t>About 50% are Complex D-TGA</a:t>
            </a:r>
          </a:p>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17</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18</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(20% in those with IVS and 30% in those without IVS)</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23</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24</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Patch of endocardial thickening on septal bulge evolve into sharp fibrous ridge</a:t>
            </a:r>
          </a:p>
          <a:p>
            <a:pPr marL="0" marR="0" indent="0" algn="l" defTabSz="914400" rtl="0" eaLnBrk="1" fontAlgn="auto" latinLnBrk="0" hangingPunct="1">
              <a:lnSpc>
                <a:spcPct val="100000"/>
              </a:lnSpc>
              <a:spcBef>
                <a:spcPts val="0"/>
              </a:spcBef>
              <a:spcAft>
                <a:spcPts val="0"/>
              </a:spcAft>
              <a:buClrTx/>
              <a:buSzTx/>
              <a:buFontTx/>
              <a:buNone/>
              <a:tabLst/>
              <a:defRPr/>
            </a:pPr>
            <a:endParaRPr lang="en-IN" sz="12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smtClean="0">
                <a:latin typeface="Times New Roman" pitchFamily="18" charset="0"/>
                <a:cs typeface="Times New Roman" pitchFamily="18" charset="0"/>
              </a:rPr>
              <a:t>Higher incidence of aortic arch obstruction including coarctation and interruption of the aorta</a:t>
            </a:r>
            <a:endParaRPr lang="en-US" sz="1200" dirty="0" smtClean="0">
              <a:latin typeface="Times New Roman" pitchFamily="18" charset="0"/>
              <a:cs typeface="Times New Roman" pitchFamily="18" charset="0"/>
            </a:endParaRPr>
          </a:p>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25</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Physiologically</a:t>
            </a:r>
            <a:r>
              <a:rPr lang="en-US" baseline="0" dirty="0" smtClean="0"/>
              <a:t> not important</a:t>
            </a:r>
          </a:p>
          <a:p>
            <a:r>
              <a:rPr lang="en-US" baseline="0" dirty="0" smtClean="0"/>
              <a:t>But anatomical importance</a:t>
            </a:r>
          </a:p>
          <a:p>
            <a:r>
              <a:rPr lang="en-IN" dirty="0" smtClean="0"/>
              <a:t>The coronary arteries both originate from the</a:t>
            </a:r>
            <a:r>
              <a:rPr lang="en-IN" baseline="0" dirty="0" smtClean="0"/>
              <a:t> </a:t>
            </a:r>
            <a:r>
              <a:rPr lang="en-IN" dirty="0" smtClean="0"/>
              <a:t>aorta. Both coronary arteries arise from the aortic</a:t>
            </a:r>
            <a:r>
              <a:rPr lang="en-IN" baseline="0" dirty="0" smtClean="0"/>
              <a:t> </a:t>
            </a:r>
            <a:r>
              <a:rPr lang="en-IN" dirty="0" smtClean="0"/>
              <a:t>sinuses adjacent to the pulmonary artery. Whereas</a:t>
            </a:r>
            <a:r>
              <a:rPr lang="en-IN" baseline="0" dirty="0" smtClean="0"/>
              <a:t> </a:t>
            </a:r>
            <a:r>
              <a:rPr lang="en-IN" dirty="0" smtClean="0"/>
              <a:t>normally the </a:t>
            </a:r>
            <a:r>
              <a:rPr lang="en-IN" dirty="0" err="1" smtClean="0"/>
              <a:t>noncoronary</a:t>
            </a:r>
            <a:r>
              <a:rPr lang="en-IN" dirty="0" smtClean="0"/>
              <a:t> sinus is the right posterior sinus, in aortopulmonary transposition the</a:t>
            </a:r>
          </a:p>
          <a:p>
            <a:r>
              <a:rPr lang="en-IN" dirty="0" smtClean="0"/>
              <a:t>right anterior sinus does not give rise to a coronary</a:t>
            </a:r>
          </a:p>
          <a:p>
            <a:r>
              <a:rPr lang="en-IN" dirty="0" smtClean="0"/>
              <a:t>artery.</a:t>
            </a:r>
          </a:p>
          <a:p>
            <a:r>
              <a:rPr lang="en-IN" dirty="0" smtClean="0"/>
              <a:t>Unlike in normal individuals, the right</a:t>
            </a:r>
            <a:r>
              <a:rPr lang="en-IN" baseline="0" dirty="0" smtClean="0"/>
              <a:t> </a:t>
            </a:r>
            <a:r>
              <a:rPr lang="en-IN" dirty="0" smtClean="0"/>
              <a:t>coronary artery tends to be larger than the left; the</a:t>
            </a:r>
            <a:r>
              <a:rPr lang="en-IN" baseline="0" dirty="0" smtClean="0"/>
              <a:t> </a:t>
            </a:r>
            <a:r>
              <a:rPr lang="en-IN" dirty="0" smtClean="0"/>
              <a:t>left circumflex artery arises from the</a:t>
            </a:r>
            <a:r>
              <a:rPr lang="en-IN" baseline="0" dirty="0" smtClean="0"/>
              <a:t> </a:t>
            </a:r>
            <a:r>
              <a:rPr lang="en-IN" dirty="0" smtClean="0"/>
              <a:t>right coronary</a:t>
            </a:r>
            <a:r>
              <a:rPr lang="en-IN" baseline="0" dirty="0" smtClean="0"/>
              <a:t> </a:t>
            </a:r>
            <a:r>
              <a:rPr lang="en-IN" dirty="0" smtClean="0"/>
              <a:t>in about 20% of individuals. A single coronary</a:t>
            </a:r>
            <a:r>
              <a:rPr lang="en-IN" baseline="0" dirty="0" smtClean="0"/>
              <a:t> </a:t>
            </a:r>
            <a:r>
              <a:rPr lang="en-IN" dirty="0" smtClean="0"/>
              <a:t>artery occurs in about 10% of patients with transposition.</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28</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The aortic arch is usually left-sided, but a right-sided arch is</a:t>
            </a:r>
            <a:r>
              <a:rPr lang="en-IN" baseline="0" dirty="0" smtClean="0"/>
              <a:t> </a:t>
            </a:r>
            <a:r>
              <a:rPr lang="en-IN" dirty="0" smtClean="0"/>
              <a:t>not uncommon, especially in those patients with associated ventricular septal defect and left ventricular outflow tract obstruction</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32</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Female preponderance</a:t>
            </a:r>
          </a:p>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33</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The lesions</a:t>
            </a:r>
            <a:r>
              <a:rPr lang="en-IN" baseline="0" dirty="0" smtClean="0"/>
              <a:t> </a:t>
            </a:r>
            <a:r>
              <a:rPr lang="en-IN" dirty="0" smtClean="0"/>
              <a:t>that commonly affect the hemodynamic and clinical features are ventricular septal defect, pulmonary</a:t>
            </a:r>
            <a:r>
              <a:rPr lang="en-IN" baseline="0" dirty="0" smtClean="0"/>
              <a:t> </a:t>
            </a:r>
            <a:r>
              <a:rPr lang="en-IN" dirty="0" smtClean="0"/>
              <a:t>stenosis, and atrial septal defect.</a:t>
            </a:r>
          </a:p>
          <a:p>
            <a:r>
              <a:rPr lang="en-IN" dirty="0" smtClean="0"/>
              <a:t>The size of the defects and severity of the stenosis are important in</a:t>
            </a:r>
            <a:r>
              <a:rPr lang="en-IN" baseline="0" dirty="0" smtClean="0"/>
              <a:t> </a:t>
            </a:r>
            <a:r>
              <a:rPr lang="en-IN" dirty="0" smtClean="0"/>
              <a:t>determining the manifestations.  </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34</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The spatial relationships of</a:t>
            </a:r>
            <a:r>
              <a:rPr lang="en-IN" baseline="0" dirty="0" smtClean="0"/>
              <a:t> </a:t>
            </a:r>
            <a:r>
              <a:rPr lang="en-IN" dirty="0" smtClean="0"/>
              <a:t>the great arteries are also often abnormal. Normally, the pulmonary artery is placed anteriorly and to the</a:t>
            </a:r>
            <a:r>
              <a:rPr lang="en-IN" baseline="0" dirty="0" smtClean="0"/>
              <a:t> </a:t>
            </a:r>
            <a:r>
              <a:rPr lang="en-IN" dirty="0" smtClean="0"/>
              <a:t>right in the superior mediastinum. The aorta arises</a:t>
            </a:r>
            <a:r>
              <a:rPr lang="en-IN" baseline="0" dirty="0" smtClean="0"/>
              <a:t> </a:t>
            </a:r>
            <a:r>
              <a:rPr lang="en-IN" dirty="0" smtClean="0"/>
              <a:t>posteriorly and to the left and the valve is also caudal to the pulmonary valve. In aortopulmonary</a:t>
            </a:r>
            <a:r>
              <a:rPr lang="en-IN" baseline="0" dirty="0" smtClean="0"/>
              <a:t> </a:t>
            </a:r>
            <a:r>
              <a:rPr lang="en-IN" dirty="0" smtClean="0"/>
              <a:t>transposition, the aorta is placed anteriorly at its</a:t>
            </a:r>
            <a:r>
              <a:rPr lang="en-IN" baseline="0" dirty="0" smtClean="0"/>
              <a:t> </a:t>
            </a:r>
            <a:r>
              <a:rPr lang="en-IN" dirty="0" smtClean="0"/>
              <a:t>origin from the right ventricle and the pulmonary</a:t>
            </a:r>
            <a:r>
              <a:rPr lang="en-IN" baseline="0" dirty="0" smtClean="0"/>
              <a:t> </a:t>
            </a:r>
            <a:r>
              <a:rPr lang="en-IN" dirty="0" smtClean="0"/>
              <a:t>artery is posterior, arising from the left ventricle.</a:t>
            </a:r>
          </a:p>
          <a:p>
            <a:endParaRPr lang="en-IN" dirty="0" smtClean="0"/>
          </a:p>
          <a:p>
            <a:r>
              <a:rPr lang="en-IN" dirty="0" smtClean="0"/>
              <a:t>The aortic valve is also positioned </a:t>
            </a:r>
            <a:r>
              <a:rPr lang="en-IN" dirty="0" err="1" smtClean="0"/>
              <a:t>cephalad</a:t>
            </a:r>
            <a:r>
              <a:rPr lang="en-IN" dirty="0" smtClean="0"/>
              <a:t> to the</a:t>
            </a:r>
          </a:p>
          <a:p>
            <a:r>
              <a:rPr lang="en-IN" dirty="0" smtClean="0"/>
              <a:t>pulmonary valve. However, the relationships of the</a:t>
            </a:r>
            <a:r>
              <a:rPr lang="en-IN" baseline="0" dirty="0" smtClean="0"/>
              <a:t> </a:t>
            </a:r>
            <a:r>
              <a:rPr lang="en-IN" dirty="0" smtClean="0"/>
              <a:t>aorta and pulmonary artery may vary considerably;</a:t>
            </a:r>
            <a:r>
              <a:rPr lang="en-IN" baseline="0" dirty="0" smtClean="0"/>
              <a:t> </a:t>
            </a:r>
            <a:r>
              <a:rPr lang="en-IN" dirty="0" smtClean="0"/>
              <a:t>the diagnosis should be based on the presence of</a:t>
            </a:r>
            <a:r>
              <a:rPr lang="en-IN" baseline="0" dirty="0" smtClean="0"/>
              <a:t> </a:t>
            </a:r>
            <a:r>
              <a:rPr lang="en-IN" dirty="0" smtClean="0"/>
              <a:t>ventricular–arterial discordance rather than the</a:t>
            </a:r>
            <a:r>
              <a:rPr lang="en-IN" baseline="0" dirty="0" smtClean="0"/>
              <a:t> </a:t>
            </a:r>
            <a:r>
              <a:rPr lang="en-IN" dirty="0" smtClean="0"/>
              <a:t>spatial relationships of the aorta and pulmonary</a:t>
            </a:r>
            <a:r>
              <a:rPr lang="en-IN" baseline="0" dirty="0" smtClean="0"/>
              <a:t> </a:t>
            </a:r>
            <a:r>
              <a:rPr lang="en-IN" dirty="0" smtClean="0"/>
              <a:t>artery.</a:t>
            </a:r>
          </a:p>
          <a:p>
            <a:endParaRPr lang="en-IN" dirty="0" smtClean="0"/>
          </a:p>
          <a:p>
            <a:endParaRPr lang="en-IN" dirty="0" smtClean="0"/>
          </a:p>
          <a:p>
            <a:endParaRPr lang="en-IN" dirty="0" smtClean="0"/>
          </a:p>
          <a:p>
            <a:endParaRPr lang="en-IN" dirty="0" smtClean="0"/>
          </a:p>
          <a:p>
            <a:r>
              <a:rPr lang="en-IN" dirty="0" smtClean="0"/>
              <a:t>He is credited with first identifying </a:t>
            </a:r>
            <a:r>
              <a:rPr lang="en-IN" dirty="0" smtClean="0">
                <a:hlinkClick r:id="rId3" tooltip="Transposition of the great vessels"/>
              </a:rPr>
              <a:t>transposition of the great vessels</a:t>
            </a:r>
            <a:r>
              <a:rPr lang="en-IN" dirty="0" smtClean="0"/>
              <a:t> (TGV) and </a:t>
            </a:r>
            <a:r>
              <a:rPr lang="en-IN" i="1" dirty="0" smtClean="0">
                <a:hlinkClick r:id="rId4" tooltip="Situs inversus"/>
              </a:rPr>
              <a:t>situs </a:t>
            </a:r>
            <a:r>
              <a:rPr lang="en-IN" i="1" dirty="0" err="1" smtClean="0">
                <a:hlinkClick r:id="rId4" tooltip="Situs inversus"/>
              </a:rPr>
              <a:t>inversus</a:t>
            </a:r>
            <a:r>
              <a:rPr lang="en-IN" dirty="0" smtClean="0"/>
              <a:t>.</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3</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D-TGA prior to surgical repair is physiologically uncorrected, which means that the systemic and pulmonary circulations are parallel circuits. Deoxygenated systemic venous blood drains appropriately into the right atrium and then is pumped from the right ventricle back to the systemic circulation via the aorta. Oxygenated pulmonary venous blood returns to the left atrium and ventricle, and is then </a:t>
            </a:r>
            <a:r>
              <a:rPr lang="en-IN" dirty="0" err="1" smtClean="0"/>
              <a:t>recirculated</a:t>
            </a:r>
            <a:r>
              <a:rPr lang="en-IN" dirty="0" smtClean="0"/>
              <a:t> to the lungs via the pulmonary artery </a:t>
            </a:r>
          </a:p>
          <a:p>
            <a:endParaRPr lang="en-IN" dirty="0" smtClean="0"/>
          </a:p>
          <a:p>
            <a:r>
              <a:rPr lang="en-IN" dirty="0" smtClean="0"/>
              <a:t>This circulation is incompatible with life unless there is communication between the two parallel circuits. Mixing can occur either </a:t>
            </a:r>
            <a:r>
              <a:rPr lang="en-IN" b="1" dirty="0" smtClean="0"/>
              <a:t>intracardiac </a:t>
            </a:r>
            <a:r>
              <a:rPr lang="en-IN" dirty="0" smtClean="0"/>
              <a:t>across a patent foramen ovale or a ventricular or atrial septal defect (VSD or ASD), or via </a:t>
            </a:r>
            <a:r>
              <a:rPr lang="en-IN" b="1" dirty="0" smtClean="0"/>
              <a:t>extracardiac </a:t>
            </a:r>
            <a:r>
              <a:rPr lang="en-IN" dirty="0" smtClean="0"/>
              <a:t>connections including a patent ductus arteriosus (PDA) or the </a:t>
            </a:r>
            <a:r>
              <a:rPr lang="en-IN" dirty="0" err="1" smtClean="0"/>
              <a:t>bronchopulmonary</a:t>
            </a:r>
            <a:r>
              <a:rPr lang="en-IN" dirty="0" smtClean="0"/>
              <a:t> collateral circulation. </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35</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Brain and heart — Blood flowing through the coronary and carotid arteries has a high degree of oxygen saturation because oxygenated blood from the umbilical vein flows to the right atrium (via the </a:t>
            </a:r>
            <a:r>
              <a:rPr lang="en-IN" dirty="0" err="1" smtClean="0"/>
              <a:t>ductus</a:t>
            </a:r>
            <a:r>
              <a:rPr lang="en-IN" dirty="0" smtClean="0"/>
              <a:t> </a:t>
            </a:r>
            <a:r>
              <a:rPr lang="en-IN" dirty="0" err="1" smtClean="0"/>
              <a:t>venosus</a:t>
            </a:r>
            <a:r>
              <a:rPr lang="en-IN" dirty="0" smtClean="0"/>
              <a:t> and inferior vena cava) and is shunted through the foramen </a:t>
            </a:r>
            <a:r>
              <a:rPr lang="en-IN" dirty="0" err="1" smtClean="0"/>
              <a:t>ovale</a:t>
            </a:r>
            <a:r>
              <a:rPr lang="en-IN" dirty="0" smtClean="0"/>
              <a:t> to the left side of the heart and aorta. This shunting is achieved through differential velocities of incoming venous blood streams and directing of oxygenated blood to the foramen </a:t>
            </a:r>
            <a:r>
              <a:rPr lang="en-IN" dirty="0" err="1" smtClean="0"/>
              <a:t>ovale</a:t>
            </a:r>
            <a:r>
              <a:rPr lang="en-IN" dirty="0" smtClean="0"/>
              <a:t>. This reduces mixing of oxygenated blood with deoxygenated blood entering the right atrium from the superior vena cava. The deoxygenated blood is directed toward the right ventricle and shunted through the ductus arteriosus to the aorta but distal to the origin of the carotid and coronary arteries. </a:t>
            </a:r>
          </a:p>
          <a:p>
            <a:endParaRPr lang="en-US" dirty="0" smtClean="0"/>
          </a:p>
          <a:p>
            <a:r>
              <a:rPr lang="en-IN" dirty="0" smtClean="0">
                <a:solidFill>
                  <a:srgbClr val="0000FF"/>
                </a:solidFill>
              </a:rPr>
              <a:t>Aortopulmonary transposition is compatible with fetal survival and normal body growth and</a:t>
            </a:r>
            <a:r>
              <a:rPr lang="en-IN" baseline="0" dirty="0" smtClean="0">
                <a:solidFill>
                  <a:srgbClr val="0000FF"/>
                </a:solidFill>
              </a:rPr>
              <a:t> </a:t>
            </a:r>
            <a:r>
              <a:rPr lang="en-IN" dirty="0" smtClean="0">
                <a:solidFill>
                  <a:srgbClr val="0000FF"/>
                </a:solidFill>
              </a:rPr>
              <a:t>development. There is no evidence that there is a</a:t>
            </a:r>
            <a:r>
              <a:rPr lang="en-IN" baseline="0" dirty="0" smtClean="0">
                <a:solidFill>
                  <a:srgbClr val="0000FF"/>
                </a:solidFill>
              </a:rPr>
              <a:t> </a:t>
            </a:r>
            <a:r>
              <a:rPr lang="en-IN" dirty="0" smtClean="0">
                <a:solidFill>
                  <a:srgbClr val="0000FF"/>
                </a:solidFill>
              </a:rPr>
              <a:t>significantly high incidence of aortopulmonary</a:t>
            </a:r>
            <a:r>
              <a:rPr lang="en-IN" baseline="0" dirty="0" smtClean="0">
                <a:solidFill>
                  <a:srgbClr val="0000FF"/>
                </a:solidFill>
              </a:rPr>
              <a:t> </a:t>
            </a:r>
            <a:r>
              <a:rPr lang="en-IN" dirty="0" smtClean="0">
                <a:solidFill>
                  <a:srgbClr val="0000FF"/>
                </a:solidFill>
              </a:rPr>
              <a:t>transposition in stillbirths. The gestational development of the fetus also appears to be normal in</a:t>
            </a:r>
            <a:r>
              <a:rPr lang="en-IN" baseline="0" dirty="0" smtClean="0">
                <a:solidFill>
                  <a:srgbClr val="0000FF"/>
                </a:solidFill>
              </a:rPr>
              <a:t> </a:t>
            </a:r>
            <a:r>
              <a:rPr lang="en-IN" dirty="0" smtClean="0">
                <a:solidFill>
                  <a:srgbClr val="0000FF"/>
                </a:solidFill>
              </a:rPr>
              <a:t>most cases; in fact, there   is a tendency for these</a:t>
            </a:r>
            <a:r>
              <a:rPr lang="en-IN" baseline="0" dirty="0" smtClean="0">
                <a:solidFill>
                  <a:srgbClr val="0000FF"/>
                </a:solidFill>
              </a:rPr>
              <a:t> </a:t>
            </a:r>
            <a:r>
              <a:rPr lang="en-IN" dirty="0" smtClean="0">
                <a:solidFill>
                  <a:srgbClr val="0000FF"/>
                </a:solidFill>
              </a:rPr>
              <a:t>infants to be rather large and heavy at birth. This</a:t>
            </a:r>
            <a:r>
              <a:rPr lang="en-IN" baseline="0" dirty="0" smtClean="0">
                <a:solidFill>
                  <a:srgbClr val="0000FF"/>
                </a:solidFill>
              </a:rPr>
              <a:t> </a:t>
            </a:r>
            <a:r>
              <a:rPr lang="en-IN" dirty="0" smtClean="0">
                <a:solidFill>
                  <a:srgbClr val="0000FF"/>
                </a:solidFill>
              </a:rPr>
              <a:t>relatively normal development of the fetus is</a:t>
            </a:r>
            <a:r>
              <a:rPr lang="en-IN" baseline="0" dirty="0" smtClean="0">
                <a:solidFill>
                  <a:srgbClr val="0000FF"/>
                </a:solidFill>
              </a:rPr>
              <a:t> </a:t>
            </a:r>
            <a:r>
              <a:rPr lang="en-IN" dirty="0" smtClean="0">
                <a:solidFill>
                  <a:srgbClr val="0000FF"/>
                </a:solidFill>
              </a:rPr>
              <a:t>related to the presence of the foramen ovale and the</a:t>
            </a:r>
            <a:r>
              <a:rPr lang="en-IN" baseline="0" dirty="0" smtClean="0">
                <a:solidFill>
                  <a:srgbClr val="0000FF"/>
                </a:solidFill>
              </a:rPr>
              <a:t> </a:t>
            </a:r>
            <a:r>
              <a:rPr lang="en-IN" dirty="0" smtClean="0">
                <a:solidFill>
                  <a:srgbClr val="0000FF"/>
                </a:solidFill>
              </a:rPr>
              <a:t>ductus arteriosus.</a:t>
            </a:r>
            <a:endParaRPr lang="en-US" dirty="0" smtClean="0">
              <a:solidFill>
                <a:srgbClr val="0000FF"/>
              </a:solidFill>
            </a:endParaRPr>
          </a:p>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36</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The vascular resistance provided by the placenta is lower than the pulmonary capillary bed, which allows for right-to-left blood flow through the ductus arteriosus (DA) and into the descending aorta. However, one potential fetal problem is the normal flow of oxygen rich blood towards the head and neck vessels is disrupted by the inability to pump the oxygenated blood directly into the ascending aorta from the left ventricle</a:t>
            </a:r>
          </a:p>
          <a:p>
            <a:endParaRPr lang="en-US" dirty="0" smtClean="0"/>
          </a:p>
          <a:p>
            <a:r>
              <a:rPr lang="en-IN" dirty="0" smtClean="0"/>
              <a:t>Pulmonary arterial oxygen</a:t>
            </a:r>
            <a:r>
              <a:rPr lang="en-IN" baseline="0" dirty="0" smtClean="0"/>
              <a:t> </a:t>
            </a:r>
            <a:r>
              <a:rPr lang="en-IN" dirty="0" smtClean="0"/>
              <a:t>saturation is considerably greater than</a:t>
            </a:r>
            <a:r>
              <a:rPr lang="en-IN" baseline="0" dirty="0" smtClean="0"/>
              <a:t> </a:t>
            </a:r>
            <a:r>
              <a:rPr lang="en-IN" dirty="0" smtClean="0"/>
              <a:t>normal. The aorta arises from the right</a:t>
            </a:r>
            <a:r>
              <a:rPr lang="en-IN" baseline="0" dirty="0" smtClean="0"/>
              <a:t> </a:t>
            </a:r>
            <a:r>
              <a:rPr lang="en-IN" dirty="0" smtClean="0"/>
              <a:t>ventricle and oxygen saturation in the</a:t>
            </a:r>
            <a:r>
              <a:rPr lang="en-IN" baseline="0" dirty="0" smtClean="0"/>
              <a:t> </a:t>
            </a:r>
            <a:r>
              <a:rPr lang="en-IN" dirty="0" smtClean="0"/>
              <a:t>ascending aorta is less than normal.</a:t>
            </a:r>
            <a:r>
              <a:rPr lang="en-IN" baseline="0" dirty="0" smtClean="0"/>
              <a:t> </a:t>
            </a:r>
            <a:r>
              <a:rPr lang="en-IN" dirty="0" smtClean="0"/>
              <a:t>Descending aortic blood oxygen</a:t>
            </a:r>
            <a:r>
              <a:rPr lang="en-IN" baseline="0" dirty="0" smtClean="0"/>
              <a:t> </a:t>
            </a:r>
            <a:r>
              <a:rPr lang="en-IN" dirty="0" smtClean="0"/>
              <a:t>saturation is similar to that in the normal fetus.</a:t>
            </a:r>
          </a:p>
          <a:p>
            <a:r>
              <a:rPr lang="en-IN" dirty="0" smtClean="0"/>
              <a:t>The pulmonary vascular resistance, which is very</a:t>
            </a:r>
            <a:r>
              <a:rPr lang="en-IN" baseline="0" dirty="0" smtClean="0"/>
              <a:t> </a:t>
            </a:r>
            <a:r>
              <a:rPr lang="en-IN" dirty="0" smtClean="0"/>
              <a:t>sensitive to small changes in Po2, will be considerably lower than normal and thus pulmonary blood</a:t>
            </a:r>
            <a:r>
              <a:rPr lang="en-IN" baseline="0" dirty="0" smtClean="0"/>
              <a:t> </a:t>
            </a:r>
            <a:r>
              <a:rPr lang="en-IN" dirty="0" smtClean="0"/>
              <a:t>flow will be higher than normal. In the fetus, oxygen consumption of the lung is very low, so the pulmonary</a:t>
            </a:r>
            <a:r>
              <a:rPr lang="en-IN" baseline="0" dirty="0" smtClean="0"/>
              <a:t> </a:t>
            </a:r>
            <a:r>
              <a:rPr lang="en-IN" dirty="0" smtClean="0"/>
              <a:t>venous blood has a relatively high oxygen</a:t>
            </a:r>
            <a:r>
              <a:rPr lang="en-IN" baseline="0" dirty="0" smtClean="0"/>
              <a:t> </a:t>
            </a:r>
            <a:r>
              <a:rPr lang="en-IN" dirty="0" smtClean="0"/>
              <a:t>saturation and this facilitates maintenance of a very</a:t>
            </a:r>
            <a:r>
              <a:rPr lang="en-IN" baseline="0" dirty="0" smtClean="0"/>
              <a:t> </a:t>
            </a:r>
            <a:r>
              <a:rPr lang="en-IN" dirty="0" smtClean="0"/>
              <a:t>high oxygen saturation of left atrial and left ventricular blood. </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37</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Depending on the afterload on each ventricle, some</a:t>
            </a:r>
            <a:r>
              <a:rPr lang="en-IN" baseline="0" dirty="0" smtClean="0"/>
              <a:t> </a:t>
            </a:r>
            <a:r>
              <a:rPr lang="en-IN" dirty="0" smtClean="0"/>
              <a:t>shunting could occur in either direction, and it is</a:t>
            </a:r>
            <a:r>
              <a:rPr lang="en-IN" baseline="0" dirty="0" smtClean="0"/>
              <a:t> </a:t>
            </a:r>
            <a:r>
              <a:rPr lang="en-IN" dirty="0" smtClean="0"/>
              <a:t>possible that bidirectional shunting could occur.</a:t>
            </a:r>
            <a:r>
              <a:rPr lang="en-IN" baseline="0" dirty="0" smtClean="0"/>
              <a:t> </a:t>
            </a:r>
            <a:r>
              <a:rPr lang="en-IN" dirty="0" smtClean="0"/>
              <a:t>The high oxygen saturation of pulmonary arterial</a:t>
            </a:r>
            <a:r>
              <a:rPr lang="en-IN" baseline="0" dirty="0" smtClean="0"/>
              <a:t> </a:t>
            </a:r>
            <a:r>
              <a:rPr lang="en-IN" dirty="0" smtClean="0"/>
              <a:t>blood will decrease pulmonary vascular resistance,</a:t>
            </a:r>
            <a:r>
              <a:rPr lang="en-IN" baseline="0" dirty="0" smtClean="0"/>
              <a:t> </a:t>
            </a:r>
            <a:r>
              <a:rPr lang="en-IN" dirty="0" smtClean="0"/>
              <a:t>and</a:t>
            </a:r>
            <a:r>
              <a:rPr lang="en-IN" baseline="0" dirty="0" smtClean="0"/>
              <a:t> </a:t>
            </a:r>
            <a:r>
              <a:rPr lang="en-IN" dirty="0" smtClean="0"/>
              <a:t>during systole blood will probably shunt from</a:t>
            </a:r>
            <a:r>
              <a:rPr lang="en-IN" baseline="0" dirty="0" smtClean="0"/>
              <a:t> </a:t>
            </a:r>
            <a:r>
              <a:rPr lang="en-IN" dirty="0" smtClean="0"/>
              <a:t>the right to the left ventricle. This will result in</a:t>
            </a:r>
            <a:r>
              <a:rPr lang="en-IN" baseline="0" dirty="0" smtClean="0"/>
              <a:t> </a:t>
            </a:r>
            <a:r>
              <a:rPr lang="en-IN" dirty="0" smtClean="0"/>
              <a:t>some decrease in Po2</a:t>
            </a:r>
            <a:r>
              <a:rPr lang="en-IN" baseline="0" dirty="0" smtClean="0"/>
              <a:t> </a:t>
            </a:r>
            <a:r>
              <a:rPr lang="en-IN" dirty="0" smtClean="0"/>
              <a:t>of blood</a:t>
            </a:r>
            <a:r>
              <a:rPr lang="en-IN" baseline="0" dirty="0" smtClean="0"/>
              <a:t> </a:t>
            </a:r>
            <a:r>
              <a:rPr lang="en-IN" dirty="0" smtClean="0"/>
              <a:t>distributed to the</a:t>
            </a:r>
            <a:r>
              <a:rPr lang="en-IN" baseline="0" dirty="0" smtClean="0"/>
              <a:t> </a:t>
            </a:r>
            <a:r>
              <a:rPr lang="en-IN" dirty="0" smtClean="0"/>
              <a:t>lungs as well as through the ductus arteriosus.</a:t>
            </a:r>
            <a:r>
              <a:rPr lang="en-IN" baseline="0" dirty="0" smtClean="0"/>
              <a:t> </a:t>
            </a:r>
            <a:r>
              <a:rPr lang="en-IN" dirty="0" smtClean="0"/>
              <a:t>During diastole, a large volume will return from the</a:t>
            </a:r>
            <a:r>
              <a:rPr lang="en-IN" baseline="0" dirty="0" smtClean="0"/>
              <a:t> </a:t>
            </a:r>
            <a:r>
              <a:rPr lang="en-IN" dirty="0" smtClean="0"/>
              <a:t>pulmonary</a:t>
            </a:r>
            <a:r>
              <a:rPr lang="en-IN" baseline="0" dirty="0" smtClean="0"/>
              <a:t> </a:t>
            </a:r>
            <a:r>
              <a:rPr lang="en-IN" dirty="0" smtClean="0"/>
              <a:t>veins to the left atrium and ventricle</a:t>
            </a:r>
            <a:r>
              <a:rPr lang="en-IN" baseline="0" dirty="0" smtClean="0"/>
              <a:t> </a:t>
            </a:r>
            <a:r>
              <a:rPr lang="en-IN" dirty="0" smtClean="0"/>
              <a:t>and thus a shunt from the left to the right ventricle</a:t>
            </a:r>
            <a:r>
              <a:rPr lang="en-IN" baseline="0" dirty="0" smtClean="0"/>
              <a:t> </a:t>
            </a:r>
            <a:r>
              <a:rPr lang="en-IN" dirty="0" smtClean="0"/>
              <a:t>is likely to occur. </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40</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IN" dirty="0" smtClean="0"/>
              <a:t>If pulmonary stenosis is severe, blood entering the</a:t>
            </a:r>
            <a:r>
              <a:rPr lang="en-IN" baseline="0" dirty="0" smtClean="0"/>
              <a:t> </a:t>
            </a:r>
            <a:r>
              <a:rPr lang="en-IN" dirty="0" smtClean="0"/>
              <a:t>left ventricle will be largely ejected through the ventricular septal defect into the right ventricle. This</a:t>
            </a:r>
            <a:r>
              <a:rPr lang="en-IN" baseline="0" dirty="0" smtClean="0"/>
              <a:t> </a:t>
            </a:r>
            <a:r>
              <a:rPr lang="en-IN" dirty="0" smtClean="0"/>
              <a:t>would result in almost complete admixture of SVC</a:t>
            </a:r>
            <a:r>
              <a:rPr lang="en-IN" baseline="0" dirty="0" smtClean="0"/>
              <a:t> </a:t>
            </a:r>
            <a:r>
              <a:rPr lang="en-IN" dirty="0" smtClean="0"/>
              <a:t>and IVC streams, so that the Po2</a:t>
            </a:r>
            <a:r>
              <a:rPr lang="en-IN" baseline="0" dirty="0" smtClean="0"/>
              <a:t> </a:t>
            </a:r>
            <a:r>
              <a:rPr lang="en-IN" dirty="0" smtClean="0"/>
              <a:t>of ascending and</a:t>
            </a:r>
            <a:r>
              <a:rPr lang="en-IN" baseline="0" dirty="0" smtClean="0"/>
              <a:t> </a:t>
            </a:r>
            <a:r>
              <a:rPr lang="en-IN" dirty="0" smtClean="0"/>
              <a:t>descending aortic and pulmonary arterial blood</a:t>
            </a:r>
            <a:r>
              <a:rPr lang="en-IN" baseline="0" dirty="0" smtClean="0"/>
              <a:t> </a:t>
            </a:r>
            <a:r>
              <a:rPr lang="en-IN" dirty="0" smtClean="0"/>
              <a:t>would be similar.</a:t>
            </a:r>
          </a:p>
          <a:p>
            <a:endParaRPr lang="en-IN" dirty="0" smtClean="0"/>
          </a:p>
          <a:p>
            <a:r>
              <a:rPr lang="en-IN" dirty="0" smtClean="0"/>
              <a:t>Blood supply to the lungs would</a:t>
            </a:r>
            <a:r>
              <a:rPr lang="en-IN" baseline="0" dirty="0" smtClean="0"/>
              <a:t> </a:t>
            </a:r>
            <a:r>
              <a:rPr lang="en-IN" dirty="0" smtClean="0"/>
              <a:t>be provided by flow from the aorta to the pulmonary artery beyond the stenosis through the</a:t>
            </a:r>
            <a:r>
              <a:rPr lang="en-IN" baseline="0" dirty="0" smtClean="0"/>
              <a:t> </a:t>
            </a:r>
            <a:r>
              <a:rPr lang="en-IN" dirty="0" smtClean="0"/>
              <a:t>ductus arteriosus. The blood distributed to the</a:t>
            </a:r>
            <a:r>
              <a:rPr lang="en-IN" baseline="0" dirty="0" smtClean="0"/>
              <a:t> </a:t>
            </a:r>
            <a:r>
              <a:rPr lang="en-IN" dirty="0" smtClean="0"/>
              <a:t>lungs would therefore have a lower Po2</a:t>
            </a:r>
            <a:r>
              <a:rPr lang="en-IN" baseline="0" dirty="0" smtClean="0"/>
              <a:t> </a:t>
            </a:r>
            <a:r>
              <a:rPr lang="en-IN" dirty="0" smtClean="0"/>
              <a:t>than that in</a:t>
            </a:r>
            <a:r>
              <a:rPr lang="en-IN" baseline="0" dirty="0" smtClean="0"/>
              <a:t> </a:t>
            </a:r>
            <a:r>
              <a:rPr lang="en-IN" dirty="0" smtClean="0"/>
              <a:t>transposition with no</a:t>
            </a:r>
            <a:r>
              <a:rPr lang="en-IN" baseline="0" dirty="0" smtClean="0"/>
              <a:t> </a:t>
            </a:r>
            <a:r>
              <a:rPr lang="en-IN" dirty="0" smtClean="0"/>
              <a:t>associated defects and there</a:t>
            </a:r>
            <a:r>
              <a:rPr lang="en-IN" baseline="0" dirty="0" smtClean="0"/>
              <a:t> </a:t>
            </a:r>
            <a:r>
              <a:rPr lang="en-IN" dirty="0" smtClean="0"/>
              <a:t>would be a lesser reduction in pulmonary vascular</a:t>
            </a:r>
            <a:r>
              <a:rPr lang="en-IN" baseline="0" dirty="0" smtClean="0"/>
              <a:t> </a:t>
            </a:r>
            <a:r>
              <a:rPr lang="en-IN" dirty="0" smtClean="0"/>
              <a:t>resistance.</a:t>
            </a:r>
            <a:r>
              <a:rPr lang="en-IN" baseline="0" dirty="0" smtClean="0"/>
              <a:t> </a:t>
            </a:r>
            <a:r>
              <a:rPr lang="en-IN" dirty="0" smtClean="0"/>
              <a:t>Ascending and descending</a:t>
            </a:r>
            <a:r>
              <a:rPr lang="en-IN" baseline="0" dirty="0" smtClean="0"/>
              <a:t> </a:t>
            </a:r>
            <a:r>
              <a:rPr lang="en-IN" dirty="0" smtClean="0"/>
              <a:t>aortic blood</a:t>
            </a:r>
            <a:r>
              <a:rPr lang="en-IN" baseline="0" dirty="0" smtClean="0"/>
              <a:t> </a:t>
            </a:r>
            <a:r>
              <a:rPr lang="en-IN" dirty="0" smtClean="0"/>
              <a:t>will have a similar Po2</a:t>
            </a:r>
            <a:r>
              <a:rPr lang="en-IN" baseline="0" dirty="0" smtClean="0"/>
              <a:t> </a:t>
            </a:r>
            <a:r>
              <a:rPr lang="en-IN" dirty="0" smtClean="0"/>
              <a:t>and this will be</a:t>
            </a:r>
            <a:r>
              <a:rPr lang="en-IN" baseline="0" dirty="0" smtClean="0"/>
              <a:t> </a:t>
            </a:r>
            <a:r>
              <a:rPr lang="en-IN" dirty="0" smtClean="0"/>
              <a:t>higher than that in transposition without other</a:t>
            </a:r>
            <a:r>
              <a:rPr lang="en-IN" baseline="0" dirty="0" smtClean="0"/>
              <a:t> </a:t>
            </a:r>
            <a:r>
              <a:rPr lang="en-IN" dirty="0" smtClean="0"/>
              <a:t>lesions.</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41</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Once the infant is born, the stability of the child will be largely determined based on the degree of mixing that occurs between the two parallel circulations. For viability, some degree of oxygenated pulmonary venous return must make its way to the systemic capillary bed (effective systemic blood flow), while a similar degree of systemic venous return must enter the pulmonary capillary system (effective pulmonary blood flow). Oxygen saturations and the degree of hypoxemia are largely based on the amount of intercirculatory mixing that occurs through the intracardiac and extracardiac connections. The goal of optimizing intercirculatory mixing is achieved by balancing the effective pulmonary and systemic blood flows. This mixing occurs most efficiently at the level of the atria as lower pressure differences allow for bidirectional flow across the atrial septum; flow can occur in both systole and diastole. Intracardiac (</a:t>
            </a:r>
            <a:r>
              <a:rPr lang="en-IN" dirty="0" err="1" smtClean="0"/>
              <a:t>eg</a:t>
            </a:r>
            <a:r>
              <a:rPr lang="en-IN" dirty="0" smtClean="0"/>
              <a:t>, VSDs) and extracardiac (</a:t>
            </a:r>
            <a:r>
              <a:rPr lang="en-IN" dirty="0" err="1" smtClean="0"/>
              <a:t>eg</a:t>
            </a:r>
            <a:r>
              <a:rPr lang="en-IN" dirty="0" smtClean="0"/>
              <a:t>, PDAs) mixing at other sites is more limited, due to the presence of larger pressure gradients, which typically direct blood in only one direction. Shunting of blood preferentially towards either the systemic or pulmonary circulation tend to results in clinical deterioration.</a:t>
            </a:r>
          </a:p>
          <a:p>
            <a:endParaRPr lang="en-IN" dirty="0" smtClean="0"/>
          </a:p>
          <a:p>
            <a:r>
              <a:rPr lang="en-IN" dirty="0" smtClean="0"/>
              <a:t>It is essential that there</a:t>
            </a:r>
            <a:r>
              <a:rPr lang="en-IN" baseline="0" dirty="0" smtClean="0"/>
              <a:t> </a:t>
            </a:r>
            <a:r>
              <a:rPr lang="en-IN" dirty="0" smtClean="0"/>
              <a:t>be some means for systemic venous blood to enter</a:t>
            </a:r>
            <a:r>
              <a:rPr lang="en-IN" baseline="0" dirty="0" smtClean="0"/>
              <a:t> </a:t>
            </a:r>
            <a:r>
              <a:rPr lang="en-IN" dirty="0" smtClean="0"/>
              <a:t>the pulmonary circulation to be oxygenated and</a:t>
            </a:r>
            <a:r>
              <a:rPr lang="en-IN" baseline="0" dirty="0" smtClean="0"/>
              <a:t> </a:t>
            </a:r>
            <a:r>
              <a:rPr lang="en-IN" dirty="0" smtClean="0"/>
              <a:t>also for pulmonary venous blood to pass into the</a:t>
            </a:r>
            <a:r>
              <a:rPr lang="en-IN" baseline="0" dirty="0" smtClean="0"/>
              <a:t> </a:t>
            </a:r>
            <a:r>
              <a:rPr lang="en-IN" dirty="0" smtClean="0"/>
              <a:t>systemic arterial system to supply oxygen to the tissues. This bidirectional shunting after birth may</a:t>
            </a:r>
            <a:r>
              <a:rPr lang="en-IN" baseline="0" dirty="0" smtClean="0"/>
              <a:t> </a:t>
            </a:r>
            <a:r>
              <a:rPr lang="en-IN" dirty="0" smtClean="0"/>
              <a:t>occur through persistent patency of fetal channels,</a:t>
            </a:r>
            <a:r>
              <a:rPr lang="en-IN" baseline="0" dirty="0" smtClean="0"/>
              <a:t> </a:t>
            </a:r>
            <a:r>
              <a:rPr lang="en-IN" dirty="0" smtClean="0"/>
              <a:t>the foramen ovale and the ductus arteriosus, or</a:t>
            </a:r>
            <a:r>
              <a:rPr lang="en-IN" baseline="0" dirty="0" smtClean="0"/>
              <a:t> </a:t>
            </a:r>
            <a:r>
              <a:rPr lang="en-IN" dirty="0" smtClean="0"/>
              <a:t>through</a:t>
            </a:r>
            <a:r>
              <a:rPr lang="en-IN" baseline="0" dirty="0" smtClean="0"/>
              <a:t> </a:t>
            </a:r>
            <a:r>
              <a:rPr lang="en-IN" dirty="0" smtClean="0"/>
              <a:t>abnormal channels, such as ventricular or</a:t>
            </a:r>
            <a:r>
              <a:rPr lang="en-IN" baseline="0" dirty="0" smtClean="0"/>
              <a:t> </a:t>
            </a:r>
            <a:r>
              <a:rPr lang="en-IN" dirty="0" smtClean="0"/>
              <a:t>atrial septal defects.</a:t>
            </a:r>
          </a:p>
          <a:p>
            <a:endParaRPr lang="en-US" dirty="0" smtClean="0"/>
          </a:p>
          <a:p>
            <a:r>
              <a:rPr lang="en-IN" dirty="0" smtClean="0"/>
              <a:t>A left-to-right shunt represents the volume of blood passing from the left atrium or ventricle, or</a:t>
            </a:r>
            <a:r>
              <a:rPr lang="en-IN" baseline="0" dirty="0" smtClean="0"/>
              <a:t> </a:t>
            </a:r>
            <a:r>
              <a:rPr lang="en-IN" dirty="0" smtClean="0"/>
              <a:t>the aorta, directly into the right side of the heart. In most congenital cardiac lesions, it reflects the</a:t>
            </a:r>
            <a:r>
              <a:rPr lang="en-IN" baseline="0" dirty="0" smtClean="0"/>
              <a:t> </a:t>
            </a:r>
            <a:r>
              <a:rPr lang="en-IN" dirty="0" smtClean="0"/>
              <a:t>volume of pulmonary venous or oxygenated blood</a:t>
            </a:r>
            <a:r>
              <a:rPr lang="en-IN" baseline="0" dirty="0" smtClean="0"/>
              <a:t> </a:t>
            </a:r>
            <a:r>
              <a:rPr lang="en-IN" dirty="0" smtClean="0"/>
              <a:t>that</a:t>
            </a:r>
            <a:r>
              <a:rPr lang="en-IN" baseline="0" dirty="0" smtClean="0"/>
              <a:t> </a:t>
            </a:r>
            <a:r>
              <a:rPr lang="en-IN" dirty="0" err="1" smtClean="0"/>
              <a:t>recirculates</a:t>
            </a:r>
            <a:r>
              <a:rPr lang="en-IN" dirty="0" smtClean="0"/>
              <a:t> through the lungs. However, in</a:t>
            </a:r>
            <a:r>
              <a:rPr lang="en-IN" baseline="0" dirty="0" smtClean="0"/>
              <a:t> </a:t>
            </a:r>
            <a:r>
              <a:rPr lang="en-IN" dirty="0" smtClean="0"/>
              <a:t>aortopulmonary transposition the pulmonary venous</a:t>
            </a:r>
            <a:r>
              <a:rPr lang="en-IN" baseline="0" dirty="0" smtClean="0"/>
              <a:t> </a:t>
            </a:r>
            <a:r>
              <a:rPr lang="en-IN" dirty="0" smtClean="0"/>
              <a:t>blood shunted from the left to the</a:t>
            </a:r>
            <a:r>
              <a:rPr lang="en-IN" baseline="0" dirty="0" smtClean="0"/>
              <a:t> </a:t>
            </a:r>
            <a:r>
              <a:rPr lang="en-IN" dirty="0" smtClean="0"/>
              <a:t>right side of the heart enters the systemic circulation and does not</a:t>
            </a:r>
            <a:r>
              <a:rPr lang="en-IN" baseline="0" dirty="0" smtClean="0"/>
              <a:t> </a:t>
            </a:r>
            <a:r>
              <a:rPr lang="en-IN" dirty="0" smtClean="0"/>
              <a:t>recirculate to the lungs. The pulmonary venous</a:t>
            </a:r>
            <a:r>
              <a:rPr lang="en-IN" baseline="0" dirty="0" smtClean="0"/>
              <a:t> </a:t>
            </a:r>
            <a:r>
              <a:rPr lang="en-IN" dirty="0" smtClean="0"/>
              <a:t>blood returning to the left atrium and ventricle that</a:t>
            </a:r>
            <a:r>
              <a:rPr lang="en-IN" baseline="0" dirty="0" smtClean="0"/>
              <a:t> </a:t>
            </a:r>
            <a:r>
              <a:rPr lang="en-IN" dirty="0" smtClean="0"/>
              <a:t>is not shunted is ejected into the pulmonary artery</a:t>
            </a:r>
            <a:r>
              <a:rPr lang="en-IN" baseline="0" dirty="0" smtClean="0"/>
              <a:t> </a:t>
            </a:r>
            <a:r>
              <a:rPr lang="en-IN" dirty="0" smtClean="0"/>
              <a:t>and does recirculate.</a:t>
            </a:r>
          </a:p>
          <a:p>
            <a:endParaRPr lang="en-US" dirty="0" smtClean="0"/>
          </a:p>
          <a:p>
            <a:r>
              <a:rPr lang="en-IN" dirty="0" smtClean="0"/>
              <a:t>To avoid confusion, it is convenient to introduce</a:t>
            </a:r>
            <a:r>
              <a:rPr lang="en-IN" baseline="0" dirty="0" smtClean="0"/>
              <a:t> </a:t>
            </a:r>
            <a:r>
              <a:rPr lang="en-IN" dirty="0" smtClean="0"/>
              <a:t>the concept of anatomical and physiological shunting</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42</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After birth, the pulmonary vascular resistance falls with expansion of the lungs and pulmonary blood flow and left atrial pressures increase in accordance with the more or less normal neonatal transitional physiology. The systemic vascular resistance increases because of removal of the low-resistance placental circulation. In the normal neonate, the right atrial pressure falls as the right side of the heart faces the rapidly decreasing pulmonary vascular resistance and the interatrial pressure difference </a:t>
            </a:r>
            <a:r>
              <a:rPr lang="en-IN" dirty="0" err="1" smtClean="0"/>
              <a:t>favors</a:t>
            </a:r>
            <a:r>
              <a:rPr lang="en-IN" dirty="0" smtClean="0"/>
              <a:t> closure of the septum </a:t>
            </a:r>
            <a:r>
              <a:rPr lang="en-IN" dirty="0" err="1" smtClean="0"/>
              <a:t>primum</a:t>
            </a:r>
            <a:r>
              <a:rPr lang="en-IN" dirty="0" smtClean="0"/>
              <a:t> flap over the foramen ovale. With TGA, however, the right atrial pressures are increased, and the similarity of atrial pressures tends to keep the foramen ovale open (incompetent valve), with resulting bidirectional shunting </a:t>
            </a:r>
          </a:p>
          <a:p>
            <a:endParaRPr lang="en-IN" dirty="0" smtClean="0"/>
          </a:p>
          <a:p>
            <a:r>
              <a:rPr lang="en-IN" dirty="0" smtClean="0"/>
              <a:t>In TGA with IVS, the ductus arteriosus is often widely patent after birth. Early after birth, when pulmonary vascular resistance is still high, there is bidirectional ductal flow: in systole, left ventricle, pulmonary artery, ductus, descending aorta; and in diastole, aorta, ductus</a:t>
            </a:r>
            <a:r>
              <a:rPr lang="en-IN" baseline="0" dirty="0" smtClean="0"/>
              <a:t> and</a:t>
            </a:r>
            <a:r>
              <a:rPr lang="en-IN" dirty="0" smtClean="0"/>
              <a:t> pulmonary artery. With continued fall in pulmonary vascular resistance, the shunt at the PDA is primarily from aorta to pulmonary artery (effective pulmonary blood flow), with an equal amount of blood passing from the pulmonary circuit to systemic circuit at the atrial level (effective systemic blood flow).</a:t>
            </a:r>
          </a:p>
          <a:p>
            <a:r>
              <a:rPr lang="en-IN" dirty="0" smtClean="0"/>
              <a:t>Rarely, there is a delayed fall in pulmonary vascular resistance that results in persistent pulmonary hypertension, little ductal shunting, and limited intercirculatory mixing. Urgent balloon septostomy or even surgical </a:t>
            </a:r>
            <a:r>
              <a:rPr lang="en-IN" dirty="0" err="1" smtClean="0"/>
              <a:t>septectomy</a:t>
            </a:r>
            <a:r>
              <a:rPr lang="en-IN" dirty="0" smtClean="0"/>
              <a:t> will not improve the severe hypoxemia, and these neonates may need urgent support with early repair or extracorporeal membrane oxygenation. Finally, severe hypoxemia in some neonates may be due to an intact or virtually intact atrial septum. </a:t>
            </a:r>
          </a:p>
          <a:p>
            <a:endParaRPr lang="en-IN" dirty="0" smtClean="0"/>
          </a:p>
          <a:p>
            <a:r>
              <a:rPr lang="en-IN" dirty="0" smtClean="0"/>
              <a:t>Despite a widely patent ductus arteriosus (PDA), there is poor intercirculatory mixing at this site alone; the primarily aorta</a:t>
            </a:r>
            <a:r>
              <a:rPr lang="en-IN" baseline="0" dirty="0" smtClean="0"/>
              <a:t>-</a:t>
            </a:r>
            <a:r>
              <a:rPr lang="en-IN" dirty="0" smtClean="0"/>
              <a:t>pulmonary artery shunting cannot be balanced by an equal volume of shunting from left atrium to right atrium. These neonates are typically severely hypoxemic and acidotic shortly after birth, may have severe pulmonary edema and </a:t>
            </a:r>
            <a:r>
              <a:rPr lang="en-IN" dirty="0" err="1" smtClean="0"/>
              <a:t>hemorrhage</a:t>
            </a:r>
            <a:r>
              <a:rPr lang="en-IN" dirty="0" smtClean="0"/>
              <a:t>, and may not survive if septostomy or arterial repair cannot be accomplished in a timely fashion.</a:t>
            </a:r>
          </a:p>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43</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The net volume of blood passing from the pulmonary circulation (left atrium, left ventricle, pulmonary arteries) to the systemic circulation (right atrium, right ventricle, aorta) represents the anatomic left-to-right shunt and is, in fact, the effective systemic blood flow (i.e., oxygenated pulmonary venous return perfusing the systemic capillary bed). Conversely, the net volume of blood passing from the systemic circulation to the pulmonary circulation represents the anatomic right-to-left shunt and is, in fact, the effective pulmonary blood flow (systemic venous return perfusing the pulmonary capillary bed). The effective pulmonary blood flow, effective systemic blood flow, and net anatomic right-to-left and net anatomic left-to-right shunts are each equal to each other, and this volume is the intercirculatory mixing.</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48</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The extent of intercirculatory mixing in TGA depends on the number, size, and position of the anatomic communications and on the total blood flow through the pulmonary circuit. In the neonate with an intact ventricular septum and a closed or closing ductus arteriosus, severe hypoxemia secondary to inadequate mixing at the foramen ovale level is usually present. When the interatrial or interventricular shunting sites are of adequate size, the level of arterial oxygen saturation is influenced primarily by the pulmonary-to-systemic blood flow ratio, with a high pulmonary blood flow resulting in relatively high arterial oxygen saturation. If the pulmonary blood flow is decreased by subpulmonary or pulmonary stenosis or elevated pulmonary vascular resistance, the arterial oxygen saturation will be lowered, despite adequately sized anatomic shunting sites.</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49</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just"/>
            <a:r>
              <a:rPr lang="en-IN" dirty="0" smtClean="0"/>
              <a:t>In the presence of aortopulmonary transposition, the right</a:t>
            </a:r>
            <a:r>
              <a:rPr lang="en-IN" baseline="0" dirty="0" smtClean="0"/>
              <a:t> </a:t>
            </a:r>
            <a:r>
              <a:rPr lang="en-IN" dirty="0" smtClean="0"/>
              <a:t>ventricle, which ejects into the aorta, is confronted</a:t>
            </a:r>
          </a:p>
          <a:p>
            <a:pPr algn="just"/>
            <a:r>
              <a:rPr lang="en-IN" dirty="0" smtClean="0"/>
              <a:t>a greater </a:t>
            </a:r>
            <a:r>
              <a:rPr lang="en-IN" dirty="0" err="1" smtClean="0"/>
              <a:t>afterload</a:t>
            </a:r>
            <a:r>
              <a:rPr lang="en-IN" dirty="0" smtClean="0"/>
              <a:t> and initially its stroke volume will fall. End-diastolic volume and pressure</a:t>
            </a:r>
            <a:r>
              <a:rPr lang="en-IN" baseline="0" dirty="0" smtClean="0"/>
              <a:t> </a:t>
            </a:r>
            <a:r>
              <a:rPr lang="en-IN" dirty="0" smtClean="0"/>
              <a:t>will be elevated to raise stroke volume and the right</a:t>
            </a:r>
            <a:r>
              <a:rPr lang="en-IN" baseline="0" dirty="0" smtClean="0"/>
              <a:t> </a:t>
            </a:r>
            <a:r>
              <a:rPr lang="en-IN" dirty="0" smtClean="0"/>
              <a:t>atrial a wave will increase. The decrease in pulmonary vascular resistance associated with ventilation will reduce the </a:t>
            </a:r>
            <a:r>
              <a:rPr lang="en-IN" dirty="0" err="1" smtClean="0"/>
              <a:t>afterload</a:t>
            </a:r>
            <a:r>
              <a:rPr lang="en-IN" dirty="0" smtClean="0"/>
              <a:t> on the left ventricle,</a:t>
            </a:r>
            <a:r>
              <a:rPr lang="en-IN" baseline="0" dirty="0" smtClean="0"/>
              <a:t> </a:t>
            </a:r>
            <a:r>
              <a:rPr lang="en-IN" dirty="0" smtClean="0"/>
              <a:t>allowing a greater stroke volume into the pulmonary artery. If the ductus arteriosus remains</a:t>
            </a:r>
            <a:r>
              <a:rPr lang="en-IN" baseline="0" dirty="0" smtClean="0"/>
              <a:t> </a:t>
            </a:r>
            <a:r>
              <a:rPr lang="en-IN" dirty="0" smtClean="0"/>
              <a:t>open, the fetal flow pattern will be reversed and</a:t>
            </a:r>
            <a:r>
              <a:rPr lang="en-IN" baseline="0" dirty="0" smtClean="0"/>
              <a:t> </a:t>
            </a:r>
            <a:r>
              <a:rPr lang="en-IN" dirty="0" smtClean="0"/>
              <a:t>blood will flow from the aorta to the pulmonary</a:t>
            </a:r>
            <a:r>
              <a:rPr lang="en-IN" baseline="0" dirty="0" smtClean="0"/>
              <a:t> </a:t>
            </a:r>
            <a:r>
              <a:rPr lang="en-IN" dirty="0" smtClean="0"/>
              <a:t>artery, the quantity of flow being determined by the</a:t>
            </a:r>
            <a:r>
              <a:rPr lang="en-IN" baseline="0" dirty="0" smtClean="0"/>
              <a:t> </a:t>
            </a:r>
            <a:r>
              <a:rPr lang="en-IN" dirty="0" smtClean="0"/>
              <a:t>size of the ductus and the pulmonary arterial and</a:t>
            </a:r>
            <a:r>
              <a:rPr lang="en-IN" baseline="0" dirty="0" smtClean="0"/>
              <a:t> </a:t>
            </a:r>
            <a:r>
              <a:rPr lang="en-IN" dirty="0" smtClean="0"/>
              <a:t>aortic pressures. </a:t>
            </a:r>
          </a:p>
          <a:p>
            <a:pPr algn="just"/>
            <a:endParaRPr lang="en-IN" dirty="0" smtClean="0"/>
          </a:p>
          <a:p>
            <a:pPr algn="just"/>
            <a:r>
              <a:rPr lang="en-IN" dirty="0" smtClean="0"/>
              <a:t>If the ductus is</a:t>
            </a:r>
            <a:r>
              <a:rPr lang="en-IN" baseline="0" dirty="0" smtClean="0"/>
              <a:t> </a:t>
            </a:r>
            <a:r>
              <a:rPr lang="en-IN" dirty="0" smtClean="0"/>
              <a:t>widely patent and pulmonary arterial and aortic</a:t>
            </a:r>
            <a:r>
              <a:rPr lang="en-IN" baseline="0" dirty="0" smtClean="0"/>
              <a:t> </a:t>
            </a:r>
            <a:r>
              <a:rPr lang="en-IN" dirty="0" smtClean="0"/>
              <a:t>pressures are the same, the flow will be determined</a:t>
            </a:r>
            <a:r>
              <a:rPr lang="en-IN" baseline="0" dirty="0" smtClean="0"/>
              <a:t> </a:t>
            </a:r>
            <a:r>
              <a:rPr lang="en-IN" dirty="0" smtClean="0"/>
              <a:t>by relative resistance in the pulmonary and systemic circulations. In the early postnatal period,</a:t>
            </a:r>
            <a:r>
              <a:rPr lang="en-IN" baseline="0" dirty="0" smtClean="0"/>
              <a:t> </a:t>
            </a:r>
            <a:r>
              <a:rPr lang="en-IN" dirty="0" smtClean="0"/>
              <a:t>while pulmonary vascular resistance is still relatively high, pulmonary blood flow as well as the</a:t>
            </a:r>
            <a:r>
              <a:rPr lang="en-IN" baseline="0" dirty="0" smtClean="0"/>
              <a:t> </a:t>
            </a:r>
            <a:r>
              <a:rPr lang="en-IN" dirty="0" smtClean="0"/>
              <a:t>ductus shunt are not very large, but with further</a:t>
            </a:r>
            <a:r>
              <a:rPr lang="en-IN" baseline="0" dirty="0" smtClean="0"/>
              <a:t> </a:t>
            </a:r>
            <a:r>
              <a:rPr lang="en-IN" dirty="0" smtClean="0"/>
              <a:t>maturation of the pulmonary vasculature, an</a:t>
            </a:r>
            <a:r>
              <a:rPr lang="en-IN" baseline="0" dirty="0" smtClean="0"/>
              <a:t> </a:t>
            </a:r>
            <a:r>
              <a:rPr lang="en-IN" dirty="0" smtClean="0"/>
              <a:t>increasing pulmonary blood flow will develop.</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50</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dirty="0" smtClean="0">
                <a:solidFill>
                  <a:schemeClr val="tx1"/>
                </a:solidFill>
                <a:latin typeface="+mn-lt"/>
                <a:ea typeface="+mn-ea"/>
                <a:cs typeface="+mn-cs"/>
              </a:rPr>
              <a:t>We have no community-based data for incidence of CHD</a:t>
            </a:r>
            <a:r>
              <a:rPr lang="en-IN" sz="1200" kern="1200" baseline="0" dirty="0" smtClean="0">
                <a:solidFill>
                  <a:schemeClr val="tx1"/>
                </a:solidFill>
                <a:latin typeface="+mn-lt"/>
                <a:ea typeface="+mn-ea"/>
                <a:cs typeface="+mn-cs"/>
              </a:rPr>
              <a:t> </a:t>
            </a:r>
            <a:r>
              <a:rPr lang="en-IN" sz="1200" kern="1200" dirty="0" smtClean="0">
                <a:solidFill>
                  <a:schemeClr val="tx1"/>
                </a:solidFill>
                <a:latin typeface="+mn-lt"/>
                <a:ea typeface="+mn-ea"/>
                <a:cs typeface="+mn-cs"/>
              </a:rPr>
              <a:t>at birth in India. Since a large number of births in our country take place at home, mostly unsupervised by a</a:t>
            </a:r>
            <a:r>
              <a:rPr lang="en-IN" sz="1200" kern="1200" baseline="0" dirty="0" smtClean="0">
                <a:solidFill>
                  <a:schemeClr val="tx1"/>
                </a:solidFill>
                <a:latin typeface="+mn-lt"/>
                <a:ea typeface="+mn-ea"/>
                <a:cs typeface="+mn-cs"/>
              </a:rPr>
              <a:t> </a:t>
            </a:r>
            <a:r>
              <a:rPr lang="en-IN" sz="1200" kern="1200" dirty="0" smtClean="0">
                <a:solidFill>
                  <a:schemeClr val="tx1"/>
                </a:solidFill>
                <a:latin typeface="+mn-lt"/>
                <a:ea typeface="+mn-ea"/>
                <a:cs typeface="+mn-cs"/>
              </a:rPr>
              <a:t>qualified doctor, hospital statistics are unlikely to be truly</a:t>
            </a:r>
            <a:r>
              <a:rPr lang="en-IN" sz="1200" kern="1200" baseline="0" dirty="0" smtClean="0">
                <a:solidFill>
                  <a:schemeClr val="tx1"/>
                </a:solidFill>
                <a:latin typeface="+mn-lt"/>
                <a:ea typeface="+mn-ea"/>
                <a:cs typeface="+mn-cs"/>
              </a:rPr>
              <a:t> </a:t>
            </a:r>
            <a:r>
              <a:rPr lang="en-IN" sz="1200" kern="1200" dirty="0" smtClean="0">
                <a:solidFill>
                  <a:schemeClr val="tx1"/>
                </a:solidFill>
                <a:latin typeface="+mn-lt"/>
                <a:ea typeface="+mn-ea"/>
                <a:cs typeface="+mn-cs"/>
              </a:rPr>
              <a:t>representative. </a:t>
            </a:r>
          </a:p>
          <a:p>
            <a:endParaRPr lang="en-IN" sz="1200" kern="1200" dirty="0" smtClean="0">
              <a:solidFill>
                <a:schemeClr val="tx1"/>
              </a:solidFill>
              <a:latin typeface="+mn-lt"/>
              <a:ea typeface="+mn-ea"/>
              <a:cs typeface="+mn-cs"/>
            </a:endParaRPr>
          </a:p>
          <a:p>
            <a:endParaRPr lang="en-IN" dirty="0" smtClean="0"/>
          </a:p>
        </p:txBody>
      </p:sp>
      <p:sp>
        <p:nvSpPr>
          <p:cNvPr id="4" name="Slide Number Placeholder 3"/>
          <p:cNvSpPr>
            <a:spLocks noGrp="1"/>
          </p:cNvSpPr>
          <p:nvPr>
            <p:ph type="sldNum" sz="quarter" idx="10"/>
          </p:nvPr>
        </p:nvSpPr>
        <p:spPr/>
        <p:txBody>
          <a:bodyPr/>
          <a:lstStyle/>
          <a:p>
            <a:fld id="{58B37E26-B709-4321-AB4F-48B16FE4B552}" type="slidenum">
              <a:rPr lang="en-IN" smtClean="0"/>
              <a:pPr/>
              <a:t>5</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IN" dirty="0" smtClean="0"/>
              <a:t>In the early postnatal period, while PVR is still elevated, only a small shunt will occur from the right to the left ventricle.</a:t>
            </a:r>
          </a:p>
          <a:p>
            <a:r>
              <a:rPr lang="en-IN" dirty="0" smtClean="0"/>
              <a:t>As pulmonary vascular resistance falls, right-to-left</a:t>
            </a:r>
            <a:r>
              <a:rPr lang="en-IN" baseline="0" dirty="0" smtClean="0"/>
              <a:t> </a:t>
            </a:r>
            <a:r>
              <a:rPr lang="en-IN" dirty="0" smtClean="0"/>
              <a:t>ventricular shunting will increase, raising pulmonary blood flow and left atrial as well as left ventricular diastolic pressure. Left-to-right atrial flow</a:t>
            </a:r>
            <a:r>
              <a:rPr lang="en-IN" baseline="0" dirty="0" smtClean="0"/>
              <a:t> </a:t>
            </a:r>
            <a:r>
              <a:rPr lang="en-IN" dirty="0" smtClean="0"/>
              <a:t>of blood is necessary to establish bidirectional</a:t>
            </a:r>
            <a:r>
              <a:rPr lang="en-IN" baseline="0" dirty="0" smtClean="0"/>
              <a:t> </a:t>
            </a:r>
            <a:r>
              <a:rPr lang="en-IN" dirty="0" smtClean="0"/>
              <a:t>shunting. Although some left-to-right ventricular</a:t>
            </a:r>
            <a:r>
              <a:rPr lang="en-IN" baseline="0" dirty="0" smtClean="0"/>
              <a:t> </a:t>
            </a:r>
            <a:r>
              <a:rPr lang="en-IN" dirty="0" smtClean="0"/>
              <a:t>shunt will develop as left ventricular diastolic pressure increases, it is limited because at the low pressures in diastole, only a small shunt will occur</a:t>
            </a:r>
            <a:r>
              <a:rPr lang="en-IN" baseline="0" dirty="0" smtClean="0"/>
              <a:t> </a:t>
            </a:r>
            <a:r>
              <a:rPr lang="en-IN" dirty="0" smtClean="0"/>
              <a:t>through the small defect. As described above for the</a:t>
            </a:r>
            <a:r>
              <a:rPr lang="en-IN" baseline="0" dirty="0" smtClean="0"/>
              <a:t> </a:t>
            </a:r>
            <a:r>
              <a:rPr lang="en-IN" dirty="0" smtClean="0"/>
              <a:t>ductus arteriosus, if the foramen ovale</a:t>
            </a:r>
            <a:r>
              <a:rPr lang="en-IN" baseline="0" dirty="0" smtClean="0"/>
              <a:t> </a:t>
            </a:r>
            <a:r>
              <a:rPr lang="en-IN" dirty="0" smtClean="0"/>
              <a:t>does not permit adequate flow from the left to the</a:t>
            </a:r>
            <a:r>
              <a:rPr lang="en-IN" baseline="0" dirty="0" smtClean="0"/>
              <a:t> </a:t>
            </a:r>
            <a:r>
              <a:rPr lang="en-IN" dirty="0" smtClean="0"/>
              <a:t>right atrium, left atrial and pulmonary venous</a:t>
            </a:r>
            <a:r>
              <a:rPr lang="en-IN" baseline="0" dirty="0" smtClean="0"/>
              <a:t> </a:t>
            </a:r>
            <a:r>
              <a:rPr lang="en-IN" dirty="0" smtClean="0"/>
              <a:t>pressures will increase and pulmonary edema may</a:t>
            </a:r>
            <a:r>
              <a:rPr lang="en-IN" baseline="0" dirty="0" smtClean="0"/>
              <a:t> </a:t>
            </a:r>
            <a:r>
              <a:rPr lang="en-IN" dirty="0" smtClean="0"/>
              <a:t>develop. The tendency is for the size of the ventricular septal defect to decrease over time, and this</a:t>
            </a:r>
            <a:r>
              <a:rPr lang="en-IN" baseline="0" dirty="0" smtClean="0"/>
              <a:t> </a:t>
            </a:r>
            <a:r>
              <a:rPr lang="en-IN" dirty="0" smtClean="0"/>
              <a:t>will result in a fall in arterial oxygen saturation.</a:t>
            </a:r>
          </a:p>
          <a:p>
            <a:endParaRPr lang="en-IN" dirty="0" smtClean="0"/>
          </a:p>
          <a:p>
            <a:r>
              <a:rPr lang="en-IN" dirty="0" smtClean="0"/>
              <a:t>A ventricular septal defect of moderate size may</a:t>
            </a:r>
            <a:r>
              <a:rPr lang="en-IN" baseline="0" dirty="0" smtClean="0"/>
              <a:t> </a:t>
            </a:r>
            <a:r>
              <a:rPr lang="en-IN" dirty="0" smtClean="0"/>
              <a:t>permit somewhat greater bidirectional mixing, with</a:t>
            </a:r>
            <a:r>
              <a:rPr lang="en-IN" baseline="0" dirty="0" smtClean="0"/>
              <a:t> </a:t>
            </a:r>
            <a:r>
              <a:rPr lang="en-IN" dirty="0" smtClean="0"/>
              <a:t>less hypoxemia. A spectrum thus exists between the</a:t>
            </a:r>
            <a:r>
              <a:rPr lang="en-IN" baseline="0" dirty="0" smtClean="0"/>
              <a:t> </a:t>
            </a:r>
            <a:r>
              <a:rPr lang="en-IN" dirty="0" smtClean="0"/>
              <a:t>infants with very small or insignificant ventricular</a:t>
            </a:r>
            <a:r>
              <a:rPr lang="en-IN" baseline="0" dirty="0" smtClean="0"/>
              <a:t> </a:t>
            </a:r>
            <a:r>
              <a:rPr lang="en-IN" dirty="0" smtClean="0"/>
              <a:t>septal defects and those with very large ventricular</a:t>
            </a:r>
            <a:r>
              <a:rPr lang="en-IN" baseline="0" dirty="0" smtClean="0"/>
              <a:t> </a:t>
            </a:r>
            <a:r>
              <a:rPr lang="en-IN" dirty="0" smtClean="0"/>
              <a:t>defects.</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51</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IN" dirty="0" smtClean="0"/>
              <a:t>When a large VSD is present,</a:t>
            </a:r>
            <a:r>
              <a:rPr lang="en-IN" baseline="0" dirty="0" smtClean="0"/>
              <a:t> </a:t>
            </a:r>
            <a:r>
              <a:rPr lang="en-IN" dirty="0" smtClean="0"/>
              <a:t>shunting between the pulmonary and systemic circulation may be so effective that only minimal systemic</a:t>
            </a:r>
            <a:r>
              <a:rPr lang="en-IN" baseline="0" dirty="0" smtClean="0"/>
              <a:t> </a:t>
            </a:r>
            <a:r>
              <a:rPr lang="en-IN" dirty="0" smtClean="0"/>
              <a:t>arterial hypoxemia occurs, but severe cardiac failure</a:t>
            </a:r>
            <a:r>
              <a:rPr lang="en-IN" baseline="0" dirty="0" smtClean="0"/>
              <a:t> </a:t>
            </a:r>
            <a:r>
              <a:rPr lang="en-IN" dirty="0" smtClean="0"/>
              <a:t>is often encountered. The development of cardiac</a:t>
            </a:r>
            <a:r>
              <a:rPr lang="en-IN" baseline="0" dirty="0" smtClean="0"/>
              <a:t> </a:t>
            </a:r>
            <a:r>
              <a:rPr lang="en-IN" dirty="0" smtClean="0"/>
              <a:t>failure is primarily dependent on the relationship</a:t>
            </a:r>
            <a:r>
              <a:rPr lang="en-IN" baseline="0" dirty="0" smtClean="0"/>
              <a:t> </a:t>
            </a:r>
            <a:r>
              <a:rPr lang="en-IN" dirty="0" smtClean="0"/>
              <a:t>of pulmonary and systemic vascular resistances.</a:t>
            </a:r>
          </a:p>
          <a:p>
            <a:endParaRPr lang="en-US" dirty="0" smtClean="0"/>
          </a:p>
          <a:p>
            <a:r>
              <a:rPr lang="en-IN" dirty="0" smtClean="0"/>
              <a:t>The presence of a large ventricular septal defect</a:t>
            </a:r>
            <a:r>
              <a:rPr lang="en-IN" baseline="0" dirty="0" smtClean="0"/>
              <a:t> </a:t>
            </a:r>
            <a:r>
              <a:rPr lang="en-IN" dirty="0" smtClean="0"/>
              <a:t>will maintain left ventricular and pulmonary arterial systolic pressures at systemic levels. This will delay the postnatal fall in pulmonary vascular</a:t>
            </a:r>
            <a:r>
              <a:rPr lang="en-IN" baseline="0" dirty="0" smtClean="0"/>
              <a:t> </a:t>
            </a:r>
            <a:r>
              <a:rPr lang="en-IN" dirty="0" smtClean="0"/>
              <a:t>resistance and the child will be subject to the risk of</a:t>
            </a:r>
            <a:r>
              <a:rPr lang="en-IN" baseline="0" dirty="0" smtClean="0"/>
              <a:t> </a:t>
            </a:r>
            <a:r>
              <a:rPr lang="en-IN" dirty="0" smtClean="0"/>
              <a:t>developing a</a:t>
            </a:r>
            <a:r>
              <a:rPr lang="en-IN" baseline="0" dirty="0" smtClean="0"/>
              <a:t> </a:t>
            </a:r>
            <a:r>
              <a:rPr lang="en-IN" dirty="0" smtClean="0"/>
              <a:t>subsequent increase in pulmonary</a:t>
            </a:r>
            <a:r>
              <a:rPr lang="en-IN" baseline="0" dirty="0" smtClean="0"/>
              <a:t> </a:t>
            </a:r>
            <a:r>
              <a:rPr lang="en-IN" dirty="0" smtClean="0"/>
              <a:t>vascular resistance with permanent pulmonary vascular obstructive changes. The</a:t>
            </a:r>
            <a:r>
              <a:rPr lang="en-IN" baseline="0" dirty="0" smtClean="0"/>
              <a:t> </a:t>
            </a:r>
            <a:r>
              <a:rPr lang="en-IN" dirty="0" smtClean="0"/>
              <a:t>increase in pulmonary vascular resistance causes a</a:t>
            </a:r>
            <a:r>
              <a:rPr lang="en-IN" baseline="0" dirty="0" smtClean="0"/>
              <a:t> </a:t>
            </a:r>
            <a:r>
              <a:rPr lang="en-IN" dirty="0" smtClean="0"/>
              <a:t>decrease in pulmonary blood flow and relief from</a:t>
            </a:r>
            <a:r>
              <a:rPr lang="en-IN" baseline="0" dirty="0" smtClean="0"/>
              <a:t> </a:t>
            </a:r>
            <a:r>
              <a:rPr lang="en-IN" dirty="0" smtClean="0"/>
              <a:t>cardiac failure but also a decrease in arterial oxygen</a:t>
            </a:r>
            <a:r>
              <a:rPr lang="en-IN" baseline="0" dirty="0" smtClean="0"/>
              <a:t> </a:t>
            </a:r>
            <a:r>
              <a:rPr lang="en-IN" dirty="0" smtClean="0"/>
              <a:t>saturation. </a:t>
            </a:r>
          </a:p>
          <a:p>
            <a:endParaRPr lang="en-IN" dirty="0" smtClean="0"/>
          </a:p>
          <a:p>
            <a:r>
              <a:rPr lang="en-IN" dirty="0" smtClean="0"/>
              <a:t>Progressive increase in pulmonary vascular resistance usually develops at a much younger</a:t>
            </a:r>
            <a:r>
              <a:rPr lang="en-IN" baseline="0" dirty="0" smtClean="0"/>
              <a:t> </a:t>
            </a:r>
            <a:r>
              <a:rPr lang="en-IN" dirty="0" smtClean="0"/>
              <a:t>age than in individuals with ventricular septal</a:t>
            </a:r>
            <a:r>
              <a:rPr lang="en-IN" baseline="0" dirty="0" smtClean="0"/>
              <a:t> </a:t>
            </a:r>
            <a:r>
              <a:rPr lang="en-IN" dirty="0" smtClean="0"/>
              <a:t>defect alone. Not infrequently, pulmonary vascular</a:t>
            </a:r>
            <a:r>
              <a:rPr lang="en-IN" baseline="0" dirty="0" smtClean="0"/>
              <a:t> </a:t>
            </a:r>
            <a:r>
              <a:rPr lang="en-IN" dirty="0" smtClean="0"/>
              <a:t>changes are already present by 3– 4 months of age</a:t>
            </a:r>
            <a:r>
              <a:rPr lang="en-IN" baseline="0" dirty="0" smtClean="0"/>
              <a:t> </a:t>
            </a:r>
            <a:r>
              <a:rPr lang="en-IN" dirty="0" smtClean="0"/>
              <a:t>and significant</a:t>
            </a:r>
            <a:r>
              <a:rPr lang="en-IN" baseline="0" dirty="0" smtClean="0"/>
              <a:t> </a:t>
            </a:r>
            <a:r>
              <a:rPr lang="en-IN" dirty="0" smtClean="0"/>
              <a:t>changes are almost always present</a:t>
            </a:r>
            <a:r>
              <a:rPr lang="en-IN" baseline="0" dirty="0" smtClean="0"/>
              <a:t> </a:t>
            </a:r>
            <a:r>
              <a:rPr lang="en-IN" dirty="0" smtClean="0"/>
              <a:t>by 1 year of age. The reason for the earlier onset of</a:t>
            </a:r>
            <a:r>
              <a:rPr lang="en-IN" baseline="0" dirty="0" smtClean="0"/>
              <a:t> </a:t>
            </a:r>
            <a:r>
              <a:rPr lang="en-IN" dirty="0" smtClean="0"/>
              <a:t>pulmonary vascular obstruction in infants with</a:t>
            </a:r>
            <a:r>
              <a:rPr lang="en-IN" baseline="0" dirty="0" smtClean="0"/>
              <a:t> </a:t>
            </a:r>
            <a:r>
              <a:rPr lang="en-IN" dirty="0" smtClean="0"/>
              <a:t>transposition and a large ventricular septal defect is</a:t>
            </a:r>
            <a:r>
              <a:rPr lang="en-IN" baseline="0" dirty="0" smtClean="0"/>
              <a:t> </a:t>
            </a:r>
            <a:r>
              <a:rPr lang="en-IN" dirty="0" smtClean="0"/>
              <a:t>not known. </a:t>
            </a:r>
            <a:r>
              <a:rPr lang="en-IN" dirty="0" smtClean="0">
                <a:solidFill>
                  <a:schemeClr val="accent2">
                    <a:lumMod val="60000"/>
                    <a:lumOff val="40000"/>
                  </a:schemeClr>
                </a:solidFill>
              </a:rPr>
              <a:t>One possible explanation is that the</a:t>
            </a:r>
            <a:r>
              <a:rPr lang="en-IN" baseline="0" dirty="0" smtClean="0">
                <a:solidFill>
                  <a:schemeClr val="accent2">
                    <a:lumMod val="60000"/>
                    <a:lumOff val="40000"/>
                  </a:schemeClr>
                </a:solidFill>
              </a:rPr>
              <a:t> </a:t>
            </a:r>
            <a:r>
              <a:rPr lang="en-IN" dirty="0" smtClean="0">
                <a:solidFill>
                  <a:schemeClr val="accent2">
                    <a:lumMod val="60000"/>
                    <a:lumOff val="40000"/>
                  </a:schemeClr>
                </a:solidFill>
              </a:rPr>
              <a:t>main pulmonary artery is</a:t>
            </a:r>
            <a:r>
              <a:rPr lang="en-IN" baseline="0" dirty="0" smtClean="0">
                <a:solidFill>
                  <a:schemeClr val="accent2">
                    <a:lumMod val="60000"/>
                    <a:lumOff val="40000"/>
                  </a:schemeClr>
                </a:solidFill>
              </a:rPr>
              <a:t> </a:t>
            </a:r>
            <a:r>
              <a:rPr lang="en-IN" dirty="0" smtClean="0">
                <a:solidFill>
                  <a:schemeClr val="accent2">
                    <a:lumMod val="60000"/>
                    <a:lumOff val="40000"/>
                  </a:schemeClr>
                </a:solidFill>
              </a:rPr>
              <a:t>short and the kinetic</a:t>
            </a:r>
            <a:r>
              <a:rPr lang="en-IN" baseline="0" dirty="0" smtClean="0">
                <a:solidFill>
                  <a:schemeClr val="accent2">
                    <a:lumMod val="60000"/>
                    <a:lumOff val="40000"/>
                  </a:schemeClr>
                </a:solidFill>
              </a:rPr>
              <a:t> </a:t>
            </a:r>
            <a:r>
              <a:rPr lang="en-IN" dirty="0" smtClean="0">
                <a:solidFill>
                  <a:schemeClr val="accent2">
                    <a:lumMod val="60000"/>
                    <a:lumOff val="40000"/>
                  </a:schemeClr>
                </a:solidFill>
              </a:rPr>
              <a:t>forces of left ventricular ejection may be more readily transmitted to the peripheral vessels, creating</a:t>
            </a:r>
            <a:r>
              <a:rPr lang="en-IN" baseline="0" dirty="0" smtClean="0">
                <a:solidFill>
                  <a:schemeClr val="accent2">
                    <a:lumMod val="60000"/>
                    <a:lumOff val="40000"/>
                  </a:schemeClr>
                </a:solidFill>
              </a:rPr>
              <a:t> </a:t>
            </a:r>
            <a:r>
              <a:rPr lang="en-IN" dirty="0" smtClean="0">
                <a:solidFill>
                  <a:schemeClr val="accent2">
                    <a:lumMod val="60000"/>
                    <a:lumOff val="40000"/>
                  </a:schemeClr>
                </a:solidFill>
              </a:rPr>
              <a:t>greater</a:t>
            </a:r>
            <a:r>
              <a:rPr lang="en-IN" baseline="0" dirty="0" smtClean="0">
                <a:solidFill>
                  <a:schemeClr val="accent2">
                    <a:lumMod val="60000"/>
                    <a:lumOff val="40000"/>
                  </a:schemeClr>
                </a:solidFill>
              </a:rPr>
              <a:t> </a:t>
            </a:r>
            <a:r>
              <a:rPr lang="en-IN" dirty="0" smtClean="0">
                <a:solidFill>
                  <a:schemeClr val="accent2">
                    <a:lumMod val="60000"/>
                    <a:lumOff val="40000"/>
                  </a:schemeClr>
                </a:solidFill>
              </a:rPr>
              <a:t>shear forces. </a:t>
            </a:r>
          </a:p>
          <a:p>
            <a:endParaRPr lang="en-US" dirty="0" smtClean="0"/>
          </a:p>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52</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IN" dirty="0" smtClean="0"/>
              <a:t>A large atrial septal defect is not a common association with aortopulmonary transposition but it is the most desirable lesion with regard to prognosis. Bidirectional shunting allows good systemic–pulmonary mixing so that cyanosis is usually mild.</a:t>
            </a:r>
            <a:r>
              <a:rPr lang="en-IN" baseline="0" dirty="0" smtClean="0"/>
              <a:t> </a:t>
            </a:r>
            <a:r>
              <a:rPr lang="en-IN" dirty="0" smtClean="0"/>
              <a:t>The left</a:t>
            </a:r>
            <a:r>
              <a:rPr lang="en-IN" baseline="0" dirty="0" smtClean="0"/>
              <a:t> </a:t>
            </a:r>
            <a:r>
              <a:rPr lang="en-IN" dirty="0" smtClean="0"/>
              <a:t>ventricle handles a large volume of blood,</a:t>
            </a:r>
            <a:r>
              <a:rPr lang="en-IN" baseline="0" dirty="0" smtClean="0"/>
              <a:t> </a:t>
            </a:r>
            <a:r>
              <a:rPr lang="en-IN" dirty="0" smtClean="0"/>
              <a:t>but at a relatively low pressure, so cardiac failure is</a:t>
            </a:r>
            <a:r>
              <a:rPr lang="en-IN" baseline="0" dirty="0" smtClean="0"/>
              <a:t> </a:t>
            </a:r>
            <a:r>
              <a:rPr lang="en-IN" dirty="0" smtClean="0"/>
              <a:t>not a major concern. </a:t>
            </a:r>
          </a:p>
          <a:p>
            <a:endParaRPr lang="en-IN" dirty="0" smtClean="0"/>
          </a:p>
          <a:p>
            <a:r>
              <a:rPr lang="en-IN" dirty="0" smtClean="0"/>
              <a:t>Pulmonary blood</a:t>
            </a:r>
            <a:r>
              <a:rPr lang="en-IN" baseline="0" dirty="0" smtClean="0"/>
              <a:t> </a:t>
            </a:r>
            <a:r>
              <a:rPr lang="en-IN" dirty="0" smtClean="0"/>
              <a:t>flow will be increased, but because the left ventricle</a:t>
            </a:r>
            <a:r>
              <a:rPr lang="en-IN" baseline="0" dirty="0" smtClean="0"/>
              <a:t> </a:t>
            </a:r>
            <a:r>
              <a:rPr lang="en-IN" dirty="0" smtClean="0"/>
              <a:t>ejects a large volume at low pressure, cardiac failure</a:t>
            </a:r>
          </a:p>
          <a:p>
            <a:r>
              <a:rPr lang="en-IN" dirty="0" smtClean="0"/>
              <a:t>is not likely to occur. With the fall in pulmonary</a:t>
            </a:r>
            <a:r>
              <a:rPr lang="en-IN" baseline="0" dirty="0" smtClean="0"/>
              <a:t> </a:t>
            </a:r>
            <a:r>
              <a:rPr lang="en-IN" dirty="0" smtClean="0"/>
              <a:t>vascular resistance, the left ventricle is faced with </a:t>
            </a:r>
            <a:r>
              <a:rPr lang="en-IN" baseline="0" dirty="0" smtClean="0"/>
              <a:t> </a:t>
            </a:r>
            <a:r>
              <a:rPr lang="en-IN" dirty="0" smtClean="0"/>
              <a:t>a lower afterload and stroke volume will increase. This will result in greater emptying with a smaller</a:t>
            </a:r>
            <a:r>
              <a:rPr lang="en-IN" baseline="0" dirty="0" smtClean="0"/>
              <a:t> </a:t>
            </a:r>
            <a:r>
              <a:rPr lang="en-IN" dirty="0" smtClean="0"/>
              <a:t>residual volume. During atrial systole and in the</a:t>
            </a:r>
            <a:r>
              <a:rPr lang="en-IN" baseline="0" dirty="0" smtClean="0"/>
              <a:t> </a:t>
            </a:r>
            <a:r>
              <a:rPr lang="en-IN" dirty="0" smtClean="0"/>
              <a:t>rapid-filling phase of ventricular diastole, blood</a:t>
            </a:r>
            <a:r>
              <a:rPr lang="en-IN" baseline="0" dirty="0" smtClean="0"/>
              <a:t> </a:t>
            </a:r>
            <a:r>
              <a:rPr lang="en-IN" dirty="0" smtClean="0"/>
              <a:t>will flow preferentially from the right to the left</a:t>
            </a:r>
            <a:r>
              <a:rPr lang="en-IN" baseline="0" dirty="0" smtClean="0"/>
              <a:t> </a:t>
            </a:r>
            <a:r>
              <a:rPr lang="en-IN" dirty="0" smtClean="0"/>
              <a:t>atrium, and the volume entering the left ventricle</a:t>
            </a:r>
            <a:r>
              <a:rPr lang="en-IN" baseline="0" dirty="0" smtClean="0"/>
              <a:t> </a:t>
            </a:r>
            <a:r>
              <a:rPr lang="en-IN" dirty="0" smtClean="0"/>
              <a:t>will be greater than that entering the right ventricle.</a:t>
            </a:r>
          </a:p>
          <a:p>
            <a:endParaRPr lang="en-US" dirty="0" smtClean="0"/>
          </a:p>
          <a:p>
            <a:r>
              <a:rPr lang="en-IN" dirty="0" smtClean="0"/>
              <a:t>In individuals</a:t>
            </a:r>
            <a:r>
              <a:rPr lang="en-IN" baseline="0" dirty="0" smtClean="0"/>
              <a:t> </a:t>
            </a:r>
            <a:r>
              <a:rPr lang="en-IN" dirty="0" smtClean="0"/>
              <a:t>with atrial septal defect with normal aortopulmonary relationship, pulmonary vascular obstructive changes are unusual; if they do develop, it is</a:t>
            </a:r>
            <a:r>
              <a:rPr lang="en-IN" baseline="0" dirty="0" smtClean="0"/>
              <a:t> </a:t>
            </a:r>
            <a:r>
              <a:rPr lang="en-IN" dirty="0" smtClean="0"/>
              <a:t>rare before the age of 15–20 years. Individuals with</a:t>
            </a:r>
            <a:r>
              <a:rPr lang="en-IN" baseline="0" dirty="0" smtClean="0"/>
              <a:t> </a:t>
            </a:r>
            <a:r>
              <a:rPr lang="en-IN" dirty="0" smtClean="0"/>
              <a:t>aortopulmonary transposition with an atrial communication appear to be more likely to develop</a:t>
            </a:r>
            <a:r>
              <a:rPr lang="en-IN" baseline="0" dirty="0" smtClean="0"/>
              <a:t> </a:t>
            </a:r>
            <a:r>
              <a:rPr lang="en-IN" dirty="0" smtClean="0"/>
              <a:t>pulmonary vascular obstruction and at a much </a:t>
            </a:r>
          </a:p>
          <a:p>
            <a:r>
              <a:rPr lang="en-IN" dirty="0" smtClean="0"/>
              <a:t>earlier age. The reason for the different </a:t>
            </a:r>
            <a:r>
              <a:rPr lang="en-IN" dirty="0" err="1" smtClean="0"/>
              <a:t>behavior</a:t>
            </a:r>
            <a:r>
              <a:rPr lang="en-IN" dirty="0" smtClean="0"/>
              <a:t> of</a:t>
            </a:r>
            <a:r>
              <a:rPr lang="en-IN" baseline="0" dirty="0" smtClean="0"/>
              <a:t> </a:t>
            </a:r>
            <a:r>
              <a:rPr lang="en-IN" dirty="0" smtClean="0"/>
              <a:t>the pulmonary circulation is not known. My impression is that early pulmonary vascular changes</a:t>
            </a:r>
            <a:r>
              <a:rPr lang="en-IN" baseline="0" dirty="0" smtClean="0"/>
              <a:t> </a:t>
            </a:r>
            <a:r>
              <a:rPr lang="en-IN" dirty="0" smtClean="0"/>
              <a:t>are more frequent in patients in whom systemic</a:t>
            </a:r>
            <a:r>
              <a:rPr lang="en-IN" baseline="0" dirty="0" smtClean="0"/>
              <a:t> </a:t>
            </a:r>
            <a:r>
              <a:rPr lang="en-IN" dirty="0" smtClean="0"/>
              <a:t>arterial oxygen saturation has been below about</a:t>
            </a:r>
            <a:r>
              <a:rPr lang="en-IN" baseline="0" dirty="0" smtClean="0"/>
              <a:t> </a:t>
            </a:r>
            <a:r>
              <a:rPr lang="en-IN" dirty="0" smtClean="0"/>
              <a:t>70% during the first 6–12 months after birth. The</a:t>
            </a:r>
            <a:r>
              <a:rPr lang="en-IN" baseline="0" dirty="0" smtClean="0"/>
              <a:t> </a:t>
            </a:r>
            <a:r>
              <a:rPr lang="en-IN" dirty="0" smtClean="0"/>
              <a:t>reduced systemic arterial oxygen saturation cannot</a:t>
            </a:r>
            <a:r>
              <a:rPr lang="en-IN" baseline="0" dirty="0" smtClean="0"/>
              <a:t> </a:t>
            </a:r>
            <a:r>
              <a:rPr lang="en-IN" dirty="0" smtClean="0"/>
              <a:t>have a direct effect because the</a:t>
            </a:r>
            <a:r>
              <a:rPr lang="en-IN" baseline="0" dirty="0" smtClean="0"/>
              <a:t> </a:t>
            </a:r>
            <a:r>
              <a:rPr lang="en-IN" dirty="0" smtClean="0"/>
              <a:t>pulmonary vessels</a:t>
            </a:r>
            <a:r>
              <a:rPr lang="en-IN" baseline="0" dirty="0" smtClean="0"/>
              <a:t> </a:t>
            </a:r>
            <a:r>
              <a:rPr lang="en-IN" dirty="0" smtClean="0"/>
              <a:t>are exposed to normal alveolar oxygen and high</a:t>
            </a:r>
            <a:r>
              <a:rPr lang="en-IN" baseline="0" dirty="0" smtClean="0"/>
              <a:t> </a:t>
            </a:r>
            <a:r>
              <a:rPr lang="en-IN" dirty="0" smtClean="0"/>
              <a:t>oxygen saturation levels in pulmonary arterial and</a:t>
            </a:r>
            <a:r>
              <a:rPr lang="en-IN" baseline="0" dirty="0" smtClean="0"/>
              <a:t> </a:t>
            </a:r>
            <a:r>
              <a:rPr lang="en-IN" dirty="0" smtClean="0"/>
              <a:t>pulmonary venous blood. </a:t>
            </a:r>
          </a:p>
          <a:p>
            <a:r>
              <a:rPr lang="en-IN" dirty="0" smtClean="0"/>
              <a:t>One mechanism that</a:t>
            </a:r>
            <a:r>
              <a:rPr lang="en-IN" baseline="0" dirty="0" smtClean="0"/>
              <a:t> </a:t>
            </a:r>
            <a:r>
              <a:rPr lang="en-IN" dirty="0" smtClean="0"/>
              <a:t>should be considered is an increased </a:t>
            </a:r>
            <a:r>
              <a:rPr lang="en-IN" dirty="0" err="1" smtClean="0"/>
              <a:t>hematocrit</a:t>
            </a:r>
            <a:r>
              <a:rPr lang="en-IN" dirty="0" smtClean="0"/>
              <a:t>,</a:t>
            </a:r>
            <a:r>
              <a:rPr lang="en-IN" baseline="0" dirty="0" smtClean="0"/>
              <a:t> </a:t>
            </a:r>
            <a:r>
              <a:rPr lang="en-IN" dirty="0" smtClean="0"/>
              <a:t>with increased blood viscosity. The lower the systemic</a:t>
            </a:r>
            <a:r>
              <a:rPr lang="en-IN" baseline="0" dirty="0" smtClean="0"/>
              <a:t> </a:t>
            </a:r>
            <a:r>
              <a:rPr lang="en-IN" dirty="0" smtClean="0"/>
              <a:t>arterial oxygen saturation, the higher the</a:t>
            </a:r>
            <a:r>
              <a:rPr lang="en-IN" baseline="0" dirty="0" smtClean="0"/>
              <a:t> </a:t>
            </a:r>
            <a:r>
              <a:rPr lang="en-IN" dirty="0" err="1" smtClean="0"/>
              <a:t>hematocrit</a:t>
            </a:r>
            <a:r>
              <a:rPr lang="en-IN" dirty="0" smtClean="0"/>
              <a:t>. The high </a:t>
            </a:r>
            <a:r>
              <a:rPr lang="en-IN" dirty="0" err="1" smtClean="0"/>
              <a:t>hematocrit</a:t>
            </a:r>
            <a:r>
              <a:rPr lang="en-IN" dirty="0" smtClean="0"/>
              <a:t> will increase the</a:t>
            </a:r>
            <a:r>
              <a:rPr lang="en-IN" baseline="0" dirty="0" smtClean="0"/>
              <a:t> </a:t>
            </a:r>
            <a:r>
              <a:rPr lang="en-IN" dirty="0" smtClean="0"/>
              <a:t>shear on the small pulmonary vessels</a:t>
            </a:r>
            <a:r>
              <a:rPr lang="en-IN" baseline="0" dirty="0" smtClean="0"/>
              <a:t> </a:t>
            </a:r>
            <a:r>
              <a:rPr lang="en-IN" dirty="0" smtClean="0"/>
              <a:t>and this, associated with the increased shear related to the high</a:t>
            </a:r>
            <a:r>
              <a:rPr lang="en-IN" baseline="0" dirty="0" smtClean="0"/>
              <a:t> </a:t>
            </a:r>
            <a:r>
              <a:rPr lang="en-IN" dirty="0" smtClean="0"/>
              <a:t>pulmonary blood flow, may result in early </a:t>
            </a:r>
            <a:r>
              <a:rPr lang="en-IN" dirty="0" err="1" smtClean="0"/>
              <a:t>intimal</a:t>
            </a:r>
            <a:r>
              <a:rPr lang="en-IN" baseline="0" dirty="0" smtClean="0"/>
              <a:t> </a:t>
            </a:r>
            <a:r>
              <a:rPr lang="en-IN" dirty="0" smtClean="0"/>
              <a:t>proliferation and</a:t>
            </a:r>
            <a:r>
              <a:rPr lang="en-IN" baseline="0" dirty="0" smtClean="0"/>
              <a:t> </a:t>
            </a:r>
            <a:r>
              <a:rPr lang="en-IN" dirty="0" smtClean="0"/>
              <a:t>luminal obstruction. Another</a:t>
            </a:r>
            <a:r>
              <a:rPr lang="en-IN" baseline="0" dirty="0" smtClean="0"/>
              <a:t> </a:t>
            </a:r>
            <a:r>
              <a:rPr lang="en-IN" dirty="0" smtClean="0"/>
              <a:t>possibility that should be considered is that the</a:t>
            </a:r>
            <a:r>
              <a:rPr lang="en-IN" baseline="0" dirty="0" smtClean="0"/>
              <a:t> </a:t>
            </a:r>
            <a:r>
              <a:rPr lang="en-IN" dirty="0" smtClean="0"/>
              <a:t>increased bronchial arterial collateral circulation</a:t>
            </a:r>
            <a:r>
              <a:rPr lang="en-IN" baseline="0" dirty="0" smtClean="0"/>
              <a:t> </a:t>
            </a:r>
            <a:r>
              <a:rPr lang="en-IN" dirty="0" smtClean="0"/>
              <a:t>directs blood with a low arterial oxygen saturation through the pulmonary vessels and may contribute to the development of</a:t>
            </a:r>
            <a:r>
              <a:rPr lang="en-IN" baseline="0" dirty="0" smtClean="0"/>
              <a:t> </a:t>
            </a:r>
            <a:r>
              <a:rPr lang="en-IN" dirty="0" smtClean="0"/>
              <a:t>pulmonary vascular obstruction. </a:t>
            </a:r>
          </a:p>
        </p:txBody>
      </p:sp>
      <p:sp>
        <p:nvSpPr>
          <p:cNvPr id="4" name="Slide Number Placeholder 3"/>
          <p:cNvSpPr>
            <a:spLocks noGrp="1"/>
          </p:cNvSpPr>
          <p:nvPr>
            <p:ph type="sldNum" sz="quarter" idx="10"/>
          </p:nvPr>
        </p:nvSpPr>
        <p:spPr/>
        <p:txBody>
          <a:bodyPr/>
          <a:lstStyle/>
          <a:p>
            <a:fld id="{58B37E26-B709-4321-AB4F-48B16FE4B552}" type="slidenum">
              <a:rPr lang="en-IN" smtClean="0"/>
              <a:pPr/>
              <a:t>53</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Cardiac</a:t>
            </a:r>
            <a:r>
              <a:rPr lang="en-IN" baseline="0" dirty="0" smtClean="0"/>
              <a:t> </a:t>
            </a:r>
            <a:r>
              <a:rPr lang="en-IN" dirty="0" smtClean="0"/>
              <a:t>enlargement is not usually present and cardiac failure does not usually occur. If pulmonary flow and</a:t>
            </a:r>
            <a:r>
              <a:rPr lang="en-IN" baseline="0" dirty="0" smtClean="0"/>
              <a:t> </a:t>
            </a:r>
            <a:r>
              <a:rPr lang="en-IN" dirty="0" smtClean="0"/>
              <a:t>bronchial flow are adequate to prevent severe</a:t>
            </a:r>
            <a:r>
              <a:rPr lang="en-IN" baseline="0" dirty="0" smtClean="0"/>
              <a:t> </a:t>
            </a:r>
            <a:r>
              <a:rPr lang="en-IN" dirty="0" smtClean="0"/>
              <a:t>hypoxemia, these patients may tolerate the lesion</a:t>
            </a:r>
            <a:r>
              <a:rPr lang="en-IN" baseline="0" dirty="0" smtClean="0"/>
              <a:t> </a:t>
            </a:r>
            <a:r>
              <a:rPr lang="en-IN" dirty="0" smtClean="0"/>
              <a:t>well and may survive for many years without </a:t>
            </a:r>
            <a:r>
              <a:rPr lang="en-IN" baseline="0" dirty="0" smtClean="0"/>
              <a:t> </a:t>
            </a:r>
            <a:r>
              <a:rPr lang="en-IN" dirty="0" smtClean="0"/>
              <a:t>treatment</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54</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Preoperative </a:t>
            </a:r>
            <a:r>
              <a:rPr lang="en-IN" dirty="0" err="1" smtClean="0"/>
              <a:t>transvenous</a:t>
            </a:r>
            <a:r>
              <a:rPr lang="en-IN" dirty="0" smtClean="0"/>
              <a:t> descending </a:t>
            </a:r>
            <a:r>
              <a:rPr lang="en-IN" dirty="0" err="1" smtClean="0"/>
              <a:t>aortogram</a:t>
            </a:r>
            <a:r>
              <a:rPr lang="en-IN" dirty="0" smtClean="0"/>
              <a:t> in a neonate with TGA/IVS showing enlarged bronchial arteries (following the right main stem bronchus) to the right </a:t>
            </a:r>
            <a:r>
              <a:rPr lang="en-IN" sz="2400" kern="1200" dirty="0" smtClean="0">
                <a:solidFill>
                  <a:schemeClr val="tx1"/>
                </a:solidFill>
                <a:latin typeface="Times New Roman" pitchFamily="18" charset="0"/>
                <a:ea typeface="+mn-ea"/>
                <a:cs typeface="Times New Roman" pitchFamily="18" charset="0"/>
              </a:rPr>
              <a:t>lung</a:t>
            </a:r>
            <a:endParaRPr lang="en-IN" sz="2400" kern="1200" dirty="0">
              <a:solidFill>
                <a:schemeClr val="tx1"/>
              </a:solidFill>
              <a:latin typeface="Times New Roman" pitchFamily="18"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fld id="{58B37E26-B709-4321-AB4F-48B16FE4B552}" type="slidenum">
              <a:rPr lang="en-IN" smtClean="0"/>
              <a:pPr/>
              <a:t>59</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Seldom in 1</a:t>
            </a:r>
            <a:r>
              <a:rPr lang="en-US" baseline="30000" dirty="0" smtClean="0"/>
              <a:t>st</a:t>
            </a:r>
            <a:r>
              <a:rPr lang="en-US" dirty="0" smtClean="0"/>
              <a:t> born</a:t>
            </a:r>
            <a:r>
              <a:rPr lang="en-US" baseline="0" dirty="0" smtClean="0"/>
              <a:t> infants</a:t>
            </a:r>
          </a:p>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63</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Large VSD – CHF develops within 1-3 wks; UPTO THAT USUALLY ASYMPTOMATIC OR MILD CYANOSIS</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65</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NEONATE SURVIVAL DEPENT ON INTER CIRCULATORY MIXING</a:t>
            </a:r>
          </a:p>
          <a:p>
            <a:endParaRPr lang="en-US" dirty="0" smtClean="0"/>
          </a:p>
          <a:p>
            <a:r>
              <a:rPr lang="en-US" dirty="0" smtClean="0"/>
              <a:t>OLDER INFANTS SURVIVAL DEPENDS ON PBF </a:t>
            </a:r>
          </a:p>
          <a:p>
            <a:endParaRPr lang="en-US" dirty="0" smtClean="0"/>
          </a:p>
          <a:p>
            <a:r>
              <a:rPr lang="en-US" dirty="0" smtClean="0"/>
              <a:t>SPORADIC EG OF UNUSUAL</a:t>
            </a:r>
            <a:r>
              <a:rPr lang="en-US" baseline="0" dirty="0" smtClean="0"/>
              <a:t> LONGEVITY HAS BEEN EXPLAINED</a:t>
            </a:r>
            <a:endParaRPr lang="en-US" dirty="0" smtClean="0"/>
          </a:p>
          <a:p>
            <a:endParaRPr lang="en-US" dirty="0" smtClean="0"/>
          </a:p>
          <a:p>
            <a:r>
              <a:rPr lang="en-US" dirty="0" smtClean="0"/>
              <a:t>SURVIVAL POOR IF FO IS RESTRICTIVE VS INTACT OR DA IS CLOSED</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66</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WIDE PULSE PRESSURE</a:t>
            </a:r>
          </a:p>
          <a:p>
            <a:r>
              <a:rPr lang="en-US" dirty="0" smtClean="0"/>
              <a:t>BRISK RISE OF AORTIC PULSE</a:t>
            </a:r>
          </a:p>
          <a:p>
            <a:r>
              <a:rPr lang="en-US" dirty="0" smtClean="0"/>
              <a:t>BISFARIENCE </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67</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68</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Although a rare malformation, accounting for only about one-twentieth  of  all  congenital  cardiac  malformations, transposition was responsible for up to one-fifth of cardiac deaths  in  infancy  prior  to  the  era  of  surgical  correction.</a:t>
            </a:r>
          </a:p>
          <a:p>
            <a:r>
              <a:rPr lang="en-IN" dirty="0" smtClean="0"/>
              <a:t> </a:t>
            </a:r>
          </a:p>
          <a:p>
            <a:r>
              <a:rPr lang="en-IN" dirty="0" smtClean="0"/>
              <a:t>Boys are affected two to three times as frequently as girls. Although no definite aetiological factors have been identified, the condition is held to be more frequent in infants of  diabetic  mothers.</a:t>
            </a:r>
          </a:p>
          <a:p>
            <a:r>
              <a:rPr lang="en-IN" dirty="0" smtClean="0"/>
              <a:t>Maternal  intake  of  alcohol, poor nutrition</a:t>
            </a:r>
            <a:r>
              <a:rPr lang="en-IN" baseline="0" dirty="0" smtClean="0"/>
              <a:t> </a:t>
            </a:r>
            <a:r>
              <a:rPr lang="en-IN" dirty="0" smtClean="0"/>
              <a:t>or a stressful life event</a:t>
            </a:r>
            <a:r>
              <a:rPr lang="en-IN" baseline="0" dirty="0" smtClean="0"/>
              <a:t> </a:t>
            </a:r>
            <a:r>
              <a:rPr lang="en-IN" dirty="0" smtClean="0"/>
              <a:t>during pregnancy may increase  the  risk  of  transposition  in  the  offspring,  while addition of folic acid to the maternal diet may result in a modest reduction in risk.</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6</a:t>
            </a:fld>
            <a:endParaRPr lang="en-I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69</a:t>
            </a:fld>
            <a:endParaRPr lang="en-I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Times New Roman" pitchFamily="18" charset="0"/>
                <a:cs typeface="Times New Roman" pitchFamily="18" charset="0"/>
                <a:sym typeface="Wingdings" pitchFamily="2" charset="2"/>
              </a:rPr>
              <a:t>Pulmonary valvular MSM (Flow): Due to dilated pulmonary trunk (Usually not audible)- SOFT AND ANTERIOR AORTA</a:t>
            </a:r>
          </a:p>
          <a:p>
            <a:endParaRPr lang="en-US" sz="1200" b="0" dirty="0" smtClean="0">
              <a:latin typeface="Times New Roman" pitchFamily="18" charset="0"/>
              <a:cs typeface="Times New Roman" pitchFamily="18" charset="0"/>
              <a:sym typeface="Wingdings" pitchFamily="2" charset="2"/>
            </a:endParaRPr>
          </a:p>
          <a:p>
            <a:endParaRPr lang="en-US" sz="1200" b="0" dirty="0" smtClean="0">
              <a:latin typeface="Times New Roman" pitchFamily="18" charset="0"/>
              <a:cs typeface="Times New Roman" pitchFamily="18" charset="0"/>
              <a:sym typeface="Wingdings" pitchFamily="2" charset="2"/>
            </a:endParaRPr>
          </a:p>
          <a:p>
            <a:r>
              <a:rPr lang="en-US" sz="1200" b="0" dirty="0" smtClean="0">
                <a:latin typeface="Times New Roman" pitchFamily="18" charset="0"/>
                <a:cs typeface="Times New Roman" pitchFamily="18" charset="0"/>
                <a:sym typeface="Wingdings" pitchFamily="2" charset="2"/>
              </a:rPr>
              <a:t>Pulmonary subvalvular MSM (dynamic obstruction) DEVELOP AFTER 1</a:t>
            </a:r>
            <a:r>
              <a:rPr lang="en-US" sz="1200" b="0" baseline="30000" dirty="0" smtClean="0">
                <a:latin typeface="Times New Roman" pitchFamily="18" charset="0"/>
                <a:cs typeface="Times New Roman" pitchFamily="18" charset="0"/>
                <a:sym typeface="Wingdings" pitchFamily="2" charset="2"/>
              </a:rPr>
              <a:t>ST</a:t>
            </a:r>
            <a:r>
              <a:rPr lang="en-US" sz="1200" b="0" dirty="0" smtClean="0">
                <a:latin typeface="Times New Roman" pitchFamily="18" charset="0"/>
                <a:cs typeface="Times New Roman" pitchFamily="18" charset="0"/>
                <a:sym typeface="Wingdings" pitchFamily="2" charset="2"/>
              </a:rPr>
              <a:t> FEW WEEKS OF LIFE AND PROGRESSIVELY INCREASES</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70</a:t>
            </a:fld>
            <a:endParaRPr lang="en-I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Times New Roman" pitchFamily="18" charset="0"/>
                <a:cs typeface="Times New Roman" pitchFamily="18" charset="0"/>
                <a:sym typeface="Wingdings" pitchFamily="2" charset="2"/>
              </a:rPr>
              <a:t>MDM may be heard across MV vale- IF INCREASED PBF</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Times New Roman" pitchFamily="18" charset="0"/>
                <a:cs typeface="Times New Roman" pitchFamily="18" charset="0"/>
                <a:sym typeface="Wingdings" pitchFamily="2" charset="2"/>
              </a:rPr>
              <a:t>ACROSS TV IF SEVERLY CYANOTIC PATIENTS BECAUSE SYSTEMIC CIRCULATION IS HYPERKINETIC OR HYPER DYNAMIC</a:t>
            </a:r>
            <a:endParaRPr lang="en-US" sz="1200" b="0" dirty="0" smtClean="0">
              <a:latin typeface="Times New Roman" pitchFamily="18" charset="0"/>
              <a:cs typeface="Times New Roman" pitchFamily="18" charset="0"/>
            </a:endParaRPr>
          </a:p>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71</a:t>
            </a:fld>
            <a:endParaRPr lang="en-I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72</a:t>
            </a:fld>
            <a:endParaRPr lang="en-I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RAD,</a:t>
            </a:r>
            <a:r>
              <a:rPr lang="en-US" baseline="0" dirty="0" smtClean="0"/>
              <a:t> </a:t>
            </a:r>
            <a:r>
              <a:rPr lang="en-US" dirty="0" smtClean="0"/>
              <a:t>RAE, BVH, LVH</a:t>
            </a:r>
          </a:p>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74</a:t>
            </a:fld>
            <a:endParaRPr lang="en-I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TGA VSD SEVERE</a:t>
            </a:r>
            <a:r>
              <a:rPr lang="en-US" baseline="0" dirty="0" smtClean="0"/>
              <a:t> PS</a:t>
            </a:r>
          </a:p>
          <a:p>
            <a:r>
              <a:rPr lang="en-US" baseline="0" dirty="0" smtClean="0"/>
              <a:t>RAE RVH RAD</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75</a:t>
            </a:fld>
            <a:endParaRPr lang="en-I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76</a:t>
            </a:fld>
            <a:endParaRPr lang="en-I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NONRESTRICTIVE VSD INCREASED PBF NARROW PEDICLE  EGG RA AND LV ENLARGED</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77</a:t>
            </a:fld>
            <a:endParaRPr lang="en-I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 </a:t>
            </a:r>
            <a:r>
              <a:rPr lang="en-US" dirty="0" err="1" smtClean="0"/>
              <a:t>tga</a:t>
            </a:r>
            <a:r>
              <a:rPr lang="en-US" dirty="0" smtClean="0"/>
              <a:t> NONRESTRICTED VSD, SEVERE FIXED SUBPULMONARY STENOSIS DECREASED</a:t>
            </a:r>
            <a:r>
              <a:rPr lang="en-US" baseline="0" dirty="0" smtClean="0"/>
              <a:t> PBF, DIALTED AAORTA AND WIDENED VASCULAR PEDICLE</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78</a:t>
            </a:fld>
            <a:endParaRPr lang="en-IN"/>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IN" dirty="0" smtClean="0"/>
              <a:t>The diagnosis of D-TGA is generally made by two-dimensional echocardiography and Doppler examination. Subcostal imaging of the heart demonstrates a great artery that branches into the left and right pulmonary arteries arising from the posterior left ventricle, and short-axis or </a:t>
            </a:r>
            <a:r>
              <a:rPr lang="en-IN" dirty="0" err="1" smtClean="0"/>
              <a:t>parasagittal</a:t>
            </a:r>
            <a:r>
              <a:rPr lang="en-IN" dirty="0" smtClean="0"/>
              <a:t> plane imaging shows the aorta rising </a:t>
            </a:r>
            <a:r>
              <a:rPr lang="en-IN" dirty="0" err="1" smtClean="0"/>
              <a:t>anteriorly</a:t>
            </a:r>
            <a:r>
              <a:rPr lang="en-IN" dirty="0" smtClean="0"/>
              <a:t> from the right ventricle.</a:t>
            </a:r>
          </a:p>
          <a:p>
            <a:endParaRPr lang="en-IN" dirty="0" smtClean="0"/>
          </a:p>
          <a:p>
            <a:r>
              <a:rPr lang="en-IN" dirty="0" smtClean="0"/>
              <a:t>The echocardiographic testing should systematically delineate </a:t>
            </a:r>
            <a:r>
              <a:rPr lang="en-IN" dirty="0" err="1" smtClean="0"/>
              <a:t>atrioventricular</a:t>
            </a:r>
            <a:r>
              <a:rPr lang="en-IN" dirty="0" smtClean="0"/>
              <a:t> or ventriculoarterial connections, the presence or absence of other commonly associated cardiac anomalies, such as a ventricular septal defect (VSD), and the coronary artery anatomy. </a:t>
            </a:r>
          </a:p>
          <a:p>
            <a:r>
              <a:rPr lang="en-IN" dirty="0" smtClean="0"/>
              <a:t>The presence and size of the atrial level communication is critical to determine the amount of intercirculatory mixing. Measurement of restriction to flow by using </a:t>
            </a:r>
            <a:r>
              <a:rPr lang="en-IN" dirty="0" err="1" smtClean="0"/>
              <a:t>color</a:t>
            </a:r>
            <a:r>
              <a:rPr lang="en-IN" dirty="0" smtClean="0"/>
              <a:t> Doppler should be performed. </a:t>
            </a:r>
          </a:p>
          <a:p>
            <a:r>
              <a:rPr lang="en-IN" dirty="0" smtClean="0"/>
              <a:t>The ventricular septum should be evaluated for any VSD. The presence of a VSD, particularly an anterior malalignment type, increases the probability that the patient will have aortic arch anomalies. Patients with complex transposition, including a VSD and coarctation, are at higher risk for surgical morbidity and mortality. </a:t>
            </a:r>
          </a:p>
          <a:p>
            <a:r>
              <a:rPr lang="en-IN" dirty="0" smtClean="0"/>
              <a:t>Detection of any abnormalities of the </a:t>
            </a:r>
            <a:r>
              <a:rPr lang="en-IN" dirty="0" err="1" smtClean="0"/>
              <a:t>atrioventricular</a:t>
            </a:r>
            <a:r>
              <a:rPr lang="en-IN" dirty="0" smtClean="0"/>
              <a:t> valves and the relationships of the chordal attachments to the ventricular septum and outflow tracts must be well understood prior to surgery. </a:t>
            </a:r>
          </a:p>
          <a:p>
            <a:endParaRPr lang="en-IN" dirty="0" smtClean="0"/>
          </a:p>
          <a:p>
            <a:r>
              <a:rPr lang="en-IN" dirty="0" smtClean="0"/>
              <a:t>Evaluation for a patent ductus arteriosus and, if present, determination of the degree of shunting should be performed. </a:t>
            </a:r>
          </a:p>
          <a:p>
            <a:r>
              <a:rPr lang="en-IN" dirty="0" smtClean="0"/>
              <a:t>Coronary artery anatomy is typically delineated with echocardiography and it is rarely necessary to perform other forms of diagnostics such as angiography or cardiac magnetic resonance imaging (MRI) to help clarify the coronary artery anatomy. Coronary artery variations must be well delineated prior to surgical intervention. </a:t>
            </a:r>
          </a:p>
          <a:p>
            <a:endParaRPr lang="en-IN" dirty="0" smtClean="0"/>
          </a:p>
          <a:p>
            <a:r>
              <a:rPr lang="en-IN" dirty="0" smtClean="0"/>
              <a:t>Imaging can be used to guide catheter placement and movements during balloon atrial septostomy and to assess the anatomic adequacy of the septostomy.</a:t>
            </a:r>
            <a:endParaRPr lang="en-US" dirty="0" smtClean="0"/>
          </a:p>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79</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development of the conotruncal region, the pulmonary artery is related</a:t>
            </a:r>
            <a:r>
              <a:rPr lang="en-US" baseline="0" dirty="0" smtClean="0"/>
              <a:t> </a:t>
            </a:r>
            <a:r>
              <a:rPr lang="en-US" dirty="0" smtClean="0"/>
              <a:t>to the left conus and the aorta to the right conus</a:t>
            </a:r>
          </a:p>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9</a:t>
            </a:fld>
            <a:endParaRPr lang="en-IN"/>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FF00"/>
                </a:solidFill>
                <a:effectLst/>
                <a:uLnTx/>
                <a:uFillTx/>
                <a:latin typeface="Times New Roman" pitchFamily="18" charset="0"/>
                <a:ea typeface="+mn-ea"/>
                <a:cs typeface="Times New Roman" pitchFamily="18" charset="0"/>
              </a:rPr>
              <a:t> The aorta here is anterior, not posterior as it normally should be.</a:t>
            </a:r>
          </a:p>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80</a:t>
            </a:fld>
            <a:endParaRPr lang="en-I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Subcostal short axis view demonstrates the </a:t>
            </a:r>
            <a:r>
              <a:rPr lang="en-IN" dirty="0" err="1" smtClean="0"/>
              <a:t>anteriorly</a:t>
            </a:r>
            <a:r>
              <a:rPr lang="en-IN" dirty="0" smtClean="0"/>
              <a:t> positioned right ventricle (RV) giving rise to the aorta (</a:t>
            </a:r>
            <a:r>
              <a:rPr lang="en-IN" dirty="0" err="1" smtClean="0"/>
              <a:t>Ao</a:t>
            </a:r>
            <a:r>
              <a:rPr lang="en-IN" dirty="0" smtClean="0"/>
              <a:t>). The pulmonary artery (PA) is posteriorly related to the aorta and arises from the left ventricle. The aorta is identified as the vessel that gives rise to the head and neck vessels as well as the coronary arteries, while the pulmonary artery branches into the right and left pulmonary arteries. Mixing of blood between the two parallel circuits occurs through the patent ductus arteriosus (PDA). </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83</a:t>
            </a:fld>
            <a:endParaRPr lang="en-IN"/>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Detailed  echocardiographic  assessment  of  the  origin </a:t>
            </a:r>
            <a:r>
              <a:rPr lang="en-IN" baseline="0" dirty="0" smtClean="0"/>
              <a:t> </a:t>
            </a:r>
            <a:r>
              <a:rPr lang="en-IN" dirty="0" smtClean="0"/>
              <a:t>and  course  of  the  coronary  arteries  should  routinely  be performed prior to surgical intervention. This requires </a:t>
            </a:r>
            <a:r>
              <a:rPr lang="en-IN" dirty="0" err="1" smtClean="0"/>
              <a:t>subcostal</a:t>
            </a:r>
            <a:r>
              <a:rPr lang="en-IN" dirty="0" smtClean="0"/>
              <a:t> views of the outflow tract, as well as parasternal short-axis  views  of  the arterial  trunks </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84</a:t>
            </a:fld>
            <a:endParaRPr lang="en-IN"/>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Detailed  echocardiographic  assessment  of  the  origin </a:t>
            </a:r>
            <a:r>
              <a:rPr lang="en-IN" baseline="0" dirty="0" smtClean="0"/>
              <a:t> </a:t>
            </a:r>
            <a:r>
              <a:rPr lang="en-IN" dirty="0" smtClean="0"/>
              <a:t>and  course  of  the  coronary  arteries  should  routinely  be performed prior to surgical intervention. This requires </a:t>
            </a:r>
            <a:r>
              <a:rPr lang="en-IN" dirty="0" err="1" smtClean="0"/>
              <a:t>subcostal</a:t>
            </a:r>
            <a:r>
              <a:rPr lang="en-IN" dirty="0" smtClean="0"/>
              <a:t> views of the outflow tract, as well as parasternal short-axis  views  of  the arterial  trunks </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85</a:t>
            </a:fld>
            <a:endParaRPr lang="en-IN"/>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Cardiac catheterisation is no longer routinely performed; all necessary anatomical information should be obtained from  cross  sectional  echocardiography. there  is  still  an occasional  role  for  cardiac  catheterisation  in  the  assessment of the pulmonary vascular resistance</a:t>
            </a:r>
            <a:r>
              <a:rPr lang="en-IN" baseline="0" dirty="0" smtClean="0"/>
              <a:t> </a:t>
            </a:r>
            <a:r>
              <a:rPr lang="en-IN" dirty="0" smtClean="0"/>
              <a:t>of patients in whom there is a clinical suspicion of pulmonary  vascular  disease. The  course  and  distribution  of  the coronary  arteries  can  be  demonstrated  by  angiography, particularly when using the laid-back view,</a:t>
            </a:r>
            <a:r>
              <a:rPr lang="en-IN" baseline="0" dirty="0" smtClean="0"/>
              <a:t> </a:t>
            </a:r>
            <a:r>
              <a:rPr lang="en-IN" dirty="0" smtClean="0"/>
              <a:t>although the </a:t>
            </a:r>
            <a:r>
              <a:rPr lang="en-IN" baseline="0" dirty="0" smtClean="0"/>
              <a:t> </a:t>
            </a:r>
            <a:r>
              <a:rPr lang="en-IN" dirty="0" smtClean="0"/>
              <a:t>important features will usually have been visualised with echocardiography.</a:t>
            </a:r>
          </a:p>
          <a:p>
            <a:endParaRPr lang="en-US" dirty="0" smtClean="0"/>
          </a:p>
          <a:p>
            <a:r>
              <a:rPr lang="en-IN" dirty="0" smtClean="0"/>
              <a:t>In addition to the use of catheterization for diagnostic purposes, balloon atrial septostomy was the most important therapeutic</a:t>
            </a:r>
            <a:r>
              <a:rPr lang="en-IN" baseline="0" dirty="0" smtClean="0"/>
              <a:t> </a:t>
            </a:r>
            <a:r>
              <a:rPr lang="en-IN" dirty="0" smtClean="0"/>
              <a:t>procedure; however, in recent years this procedure</a:t>
            </a:r>
            <a:r>
              <a:rPr lang="en-IN" baseline="0" dirty="0" smtClean="0"/>
              <a:t> </a:t>
            </a:r>
            <a:r>
              <a:rPr lang="en-IN" dirty="0" smtClean="0"/>
              <a:t>can be performed using two-dimensional echocardiography for guidance. Cardiac catheterization is</a:t>
            </a:r>
            <a:r>
              <a:rPr lang="en-IN" baseline="0" dirty="0" smtClean="0"/>
              <a:t> </a:t>
            </a:r>
            <a:r>
              <a:rPr lang="en-IN" dirty="0" smtClean="0"/>
              <a:t>indicated in the rare infant in whom the foramen</a:t>
            </a:r>
            <a:r>
              <a:rPr lang="en-IN" baseline="0" dirty="0" smtClean="0"/>
              <a:t> </a:t>
            </a:r>
            <a:r>
              <a:rPr lang="en-IN" dirty="0" smtClean="0"/>
              <a:t>ovale is almost closed and creation of an atrial</a:t>
            </a:r>
            <a:r>
              <a:rPr lang="en-IN" baseline="0" dirty="0" smtClean="0"/>
              <a:t> </a:t>
            </a:r>
            <a:r>
              <a:rPr lang="en-IN" dirty="0" smtClean="0"/>
              <a:t>communication is urgent. </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86</a:t>
            </a:fld>
            <a:endParaRPr lang="en-IN"/>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dirty="0" smtClean="0">
                <a:latin typeface="Times New Roman" pitchFamily="18" charset="0"/>
                <a:cs typeface="Times New Roman" pitchFamily="18" charset="0"/>
              </a:rPr>
              <a:t>Intubation should be considered prior to transport to a </a:t>
            </a:r>
            <a:r>
              <a:rPr lang="en-IN" sz="1200" dirty="0" err="1" smtClean="0">
                <a:latin typeface="Times New Roman" pitchFamily="18" charset="0"/>
                <a:cs typeface="Times New Roman" pitchFamily="18" charset="0"/>
              </a:rPr>
              <a:t>pediatric</a:t>
            </a:r>
            <a:r>
              <a:rPr lang="en-IN" sz="1200" dirty="0" smtClean="0">
                <a:latin typeface="Times New Roman" pitchFamily="18" charset="0"/>
                <a:cs typeface="Times New Roman" pitchFamily="18" charset="0"/>
              </a:rPr>
              <a:t> cardiac </a:t>
            </a:r>
            <a:r>
              <a:rPr lang="en-IN" sz="1200" dirty="0" err="1" smtClean="0">
                <a:latin typeface="Times New Roman" pitchFamily="18" charset="0"/>
                <a:cs typeface="Times New Roman" pitchFamily="18" charset="0"/>
              </a:rPr>
              <a:t>center</a:t>
            </a:r>
            <a:endParaRPr lang="en-IN" sz="1200" dirty="0" smtClean="0">
              <a:latin typeface="Times New Roman" pitchFamily="18" charset="0"/>
              <a:cs typeface="Times New Roman" pitchFamily="18" charset="0"/>
            </a:endParaRPr>
          </a:p>
          <a:p>
            <a:endParaRPr lang="en-IN" sz="1200" dirty="0" smtClean="0">
              <a:latin typeface="Times New Roman" pitchFamily="18" charset="0"/>
              <a:cs typeface="Times New Roman" pitchFamily="18" charset="0"/>
            </a:endParaRPr>
          </a:p>
          <a:p>
            <a:r>
              <a:rPr lang="en-IN" sz="1200" dirty="0" smtClean="0">
                <a:latin typeface="Times New Roman" pitchFamily="18" charset="0"/>
                <a:cs typeface="Times New Roman" pitchFamily="18" charset="0"/>
              </a:rPr>
              <a:t>Vasodilation may cause hypotension, which is corrected with volume expansion using intravenous NS</a:t>
            </a:r>
          </a:p>
          <a:p>
            <a:endParaRPr lang="en-US" sz="12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Oxygen should be administered for severe hypoxia. Oxygen may help lower pulmonary vascular resistance and increase PBF, resulting in increased systemic arterial oxygen saturation.</a:t>
            </a:r>
          </a:p>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91</a:t>
            </a:fld>
            <a:endParaRPr lang="en-IN"/>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The most important role for cardiac catheterization in D-TGA is to perform a balloon atrial septostomy (BAS). </a:t>
            </a:r>
          </a:p>
          <a:p>
            <a:r>
              <a:rPr lang="en-IN" dirty="0" smtClean="0"/>
              <a:t>Introduced in 1966, this procedure dramatically increased the survival of infants with D-TGA . </a:t>
            </a:r>
          </a:p>
          <a:p>
            <a:r>
              <a:rPr lang="en-IN" dirty="0" smtClean="0"/>
              <a:t>BAS now is performed to stabilize patients with severe hypoxemia as a consequence of inadequate mixing between the two parallel circuits. It can be performed at the bedside with echocardiographic guidance, or in the catheterization lab with the use of fluoroscopy and echocardiography. </a:t>
            </a:r>
          </a:p>
          <a:p>
            <a:endParaRPr lang="en-IN" dirty="0" smtClean="0"/>
          </a:p>
          <a:p>
            <a:r>
              <a:rPr lang="en-IN" dirty="0" smtClean="0"/>
              <a:t>A balloon is placed across the atrial septum into the left atrium either through cannulation of the umbilical vein or percutaneous access of the femoral vein. The balloon is inflated and then pulled vigorously back across the septum. </a:t>
            </a:r>
          </a:p>
          <a:p>
            <a:r>
              <a:rPr lang="en-IN" dirty="0" smtClean="0"/>
              <a:t>The procedure is repeated at least once, and then echocardiographic and hemodynamic assessment of the defect is performed to ensure intracardiac mixing is adequate for sufficient systemic oxygenation. </a:t>
            </a:r>
          </a:p>
          <a:p>
            <a:endParaRPr lang="en-IN" dirty="0" smtClean="0"/>
          </a:p>
          <a:p>
            <a:r>
              <a:rPr lang="en-IN" dirty="0" smtClean="0"/>
              <a:t>If a BAS is performed and successful, systemic oxygen saturations should begin to increase immediately. If there is adequate mixing at the atrial level, prostaglandin ( </a:t>
            </a:r>
            <a:r>
              <a:rPr lang="en-IN" dirty="0" err="1" smtClean="0">
                <a:hlinkClick r:id="rId3"/>
              </a:rPr>
              <a:t>alprostadil</a:t>
            </a:r>
            <a:r>
              <a:rPr lang="en-IN" dirty="0" smtClean="0">
                <a:hlinkClick r:id="rId3"/>
              </a:rPr>
              <a:t> </a:t>
            </a:r>
            <a:r>
              <a:rPr lang="en-IN" dirty="0" smtClean="0"/>
              <a:t>) infusion can often be discontinued as long as there is no concern regarding aortic arch obstruction. </a:t>
            </a:r>
          </a:p>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92</a:t>
            </a:fld>
            <a:endParaRPr lang="en-IN"/>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IN" dirty="0" smtClean="0"/>
              <a:t>Brain injury has been raised as a potential complication of BAS. This is based on the theory that patients with D-TGA are at increased risk for cerebral emboli during catheterization as the systemic venous return is in direct communication with the aorta and cerebral arterial circulation. However, the data are inadequate to support an association with BAS and an increased risk of brain injury.</a:t>
            </a:r>
          </a:p>
          <a:p>
            <a:r>
              <a:rPr lang="en-IN" dirty="0" smtClean="0"/>
              <a:t> </a:t>
            </a:r>
          </a:p>
          <a:p>
            <a:r>
              <a:rPr lang="en-IN" dirty="0" smtClean="0"/>
              <a:t>In one study of 29 infants with D-TGA, 12 had evidence of brain injury on preoperative MRI that included focal ischemic changes suggestive of arterial emboli. All 12 patients had a BAS, and none of the 10 patients who did not undergo BAS had evidence of preoperative brain injury. However, this study did not control for the degree of hypoxemia, an indication for BAS, and a potential confounding variable for brain injury. </a:t>
            </a:r>
          </a:p>
          <a:p>
            <a:endParaRPr lang="en-IN" dirty="0" smtClean="0"/>
          </a:p>
          <a:p>
            <a:r>
              <a:rPr lang="en-IN" dirty="0" smtClean="0"/>
              <a:t>Subsequent studies of neonates with D-TGA have reported a lower incidence of focal ischemia and found no association between BAS and brain injury.</a:t>
            </a:r>
          </a:p>
          <a:p>
            <a:r>
              <a:rPr lang="en-IN" dirty="0" smtClean="0"/>
              <a:t>In a study of 64 neonates with CHD including 44 with TGA, brain injury, predominantly white matter injury, occurred in 19 patients (30 percent). There was no association between BAS and brain injury in infants with D-TGA. The rates and patterns of brain injury were similar in infants with D-TGA compared to those with other complex CHD (</a:t>
            </a:r>
            <a:r>
              <a:rPr lang="en-IN" dirty="0" err="1" smtClean="0"/>
              <a:t>eg</a:t>
            </a:r>
            <a:r>
              <a:rPr lang="en-IN" dirty="0" smtClean="0"/>
              <a:t>, hypoplastic left heart syndrome and pulmonary atresia). </a:t>
            </a:r>
          </a:p>
          <a:p>
            <a:endParaRPr lang="en-IN" dirty="0" smtClean="0"/>
          </a:p>
          <a:p>
            <a:r>
              <a:rPr lang="en-IN" dirty="0" smtClean="0"/>
              <a:t>In a study of 26 infants with D-TGA including 14 who underwent BAS, 10 patients had </a:t>
            </a:r>
            <a:r>
              <a:rPr lang="en-IN" dirty="0" err="1" smtClean="0"/>
              <a:t>periventricular</a:t>
            </a:r>
            <a:r>
              <a:rPr lang="en-IN" dirty="0" smtClean="0"/>
              <a:t> </a:t>
            </a:r>
            <a:r>
              <a:rPr lang="en-IN" dirty="0" err="1" smtClean="0"/>
              <a:t>leukomalacia</a:t>
            </a:r>
            <a:r>
              <a:rPr lang="en-IN" dirty="0" smtClean="0"/>
              <a:t> (PVL) due to hypoxia and no patients had evidence of a </a:t>
            </a:r>
            <a:r>
              <a:rPr lang="en-IN" dirty="0" err="1" smtClean="0"/>
              <a:t>thromboembolic</a:t>
            </a:r>
            <a:r>
              <a:rPr lang="en-IN" dirty="0" smtClean="0"/>
              <a:t> </a:t>
            </a:r>
            <a:r>
              <a:rPr lang="en-IN" dirty="0" err="1" smtClean="0"/>
              <a:t>cerebrovascular</a:t>
            </a:r>
            <a:r>
              <a:rPr lang="en-IN" dirty="0" smtClean="0"/>
              <a:t> accident. Patients with PVL were more likely to have lower preoperative oxygenation (measured by pulse oximetry and arterial blood gas testing), and a longer time to surgery than those without PVL. </a:t>
            </a:r>
          </a:p>
          <a:p>
            <a:endParaRPr lang="en-IN" dirty="0" smtClean="0"/>
          </a:p>
          <a:p>
            <a:r>
              <a:rPr lang="en-IN" dirty="0" smtClean="0"/>
              <a:t>The majority of these studies suggest that multiple factors are associated with brain injury, particularly the degree and duration of hypoxemia. Despite these results, our practice is to administer a bolus dose of </a:t>
            </a:r>
            <a:r>
              <a:rPr lang="en-IN" dirty="0" smtClean="0">
                <a:hlinkClick r:id="rId3"/>
              </a:rPr>
              <a:t>heparin </a:t>
            </a:r>
            <a:r>
              <a:rPr lang="en-IN" dirty="0" smtClean="0"/>
              <a:t>(50 units/kg) prior to performing BAS to minimize thrombus formation. </a:t>
            </a:r>
          </a:p>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94</a:t>
            </a:fld>
            <a:endParaRPr lang="en-IN"/>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lnSpc>
                <a:spcPct val="170000"/>
              </a:lnSpc>
            </a:pPr>
            <a:r>
              <a:rPr lang="en-IN" dirty="0" smtClean="0">
                <a:latin typeface="Times New Roman" pitchFamily="18" charset="0"/>
                <a:cs typeface="Times New Roman" pitchFamily="18" charset="0"/>
              </a:rPr>
              <a:t>Atrial arrhythmias and heart failure are a/w late morbidity and mortality. </a:t>
            </a:r>
          </a:p>
          <a:p>
            <a:pPr>
              <a:lnSpc>
                <a:spcPct val="170000"/>
              </a:lnSpc>
            </a:pPr>
            <a:r>
              <a:rPr lang="en-IN" dirty="0" smtClean="0">
                <a:latin typeface="Times New Roman" pitchFamily="18" charset="0"/>
                <a:cs typeface="Times New Roman" pitchFamily="18" charset="0"/>
              </a:rPr>
              <a:t>Morphologic RV pump for the systemic circulation</a:t>
            </a:r>
          </a:p>
          <a:p>
            <a:pPr>
              <a:lnSpc>
                <a:spcPct val="170000"/>
              </a:lnSpc>
            </a:pPr>
            <a:r>
              <a:rPr lang="en-IN" dirty="0" smtClean="0">
                <a:latin typeface="Times New Roman" pitchFamily="18" charset="0"/>
                <a:cs typeface="Times New Roman" pitchFamily="18" charset="0"/>
              </a:rPr>
              <a:t>Supplanted by the arterial switch operation (ASO)</a:t>
            </a:r>
          </a:p>
          <a:p>
            <a:pPr>
              <a:lnSpc>
                <a:spcPct val="170000"/>
              </a:lnSpc>
            </a:pPr>
            <a:endParaRPr lang="en-IN" dirty="0" smtClean="0">
              <a:latin typeface="Times New Roman" pitchFamily="18" charset="0"/>
              <a:cs typeface="Times New Roman" pitchFamily="18" charset="0"/>
            </a:endParaRPr>
          </a:p>
          <a:p>
            <a:r>
              <a:rPr lang="en-IN" dirty="0" smtClean="0"/>
              <a:t>Right ventricular failure  — Atrial switch procedures provide physiological correction; however, they are not anatomically correct and place the right ventricle and tricuspid valve into the systemic circulation. Although all patients undergoing an atrial switch procedure develop right ventricular dysfunction, some progress to late systemic (right) ventricular failure, which can result in death or serious morbidity requiring reoperation and possibly cardiac transplantation . </a:t>
            </a:r>
          </a:p>
          <a:p>
            <a:r>
              <a:rPr lang="en-IN" dirty="0" smtClean="0"/>
              <a:t>Arrhythmias  — Atrial arrhythmias are common complications of the atrial switch repairs that may lead to significant morbidity and mortality in adulthood. In several long-term follow-up studies, about one-half to two-thirds of patients remain in sinus rhythm . The remaining patients have a variety of arrhythmias including sinus node dysfunction, atrial flutter and fibrillation, and ventricular tachycardia. The loss of sinus rhythm is felt to precipitate further dysfunction in the systemic right ventricle and can lead to worsening heart failure and sudden death . </a:t>
            </a:r>
          </a:p>
          <a:p>
            <a:endParaRPr lang="en-IN" dirty="0" smtClean="0"/>
          </a:p>
          <a:p>
            <a:r>
              <a:rPr lang="en-IN" dirty="0" smtClean="0"/>
              <a:t>Arrhythmias may be caused by the presence of numerous atrial suture lines or from long-standing atrial enlargement due to right ventricular dysfunction or tricuspid regurgitation .</a:t>
            </a:r>
          </a:p>
          <a:p>
            <a:endParaRPr lang="en-IN" dirty="0" smtClean="0"/>
          </a:p>
          <a:p>
            <a:r>
              <a:rPr lang="en-IN" dirty="0" smtClean="0"/>
              <a:t>Baffle-associated complications  — Baffle-associated complications include the following : </a:t>
            </a:r>
          </a:p>
          <a:p>
            <a:r>
              <a:rPr lang="en-IN" dirty="0" smtClean="0"/>
              <a:t>Obstruction at the right atrial and superior vena </a:t>
            </a:r>
            <a:r>
              <a:rPr lang="en-IN" dirty="0" err="1" smtClean="0"/>
              <a:t>caval</a:t>
            </a:r>
            <a:r>
              <a:rPr lang="en-IN" dirty="0" smtClean="0"/>
              <a:t> junction is a recognized complication of the Mustard procedure. The clinical presentation may include chylothorax, upper extremity edema, or facial plethora. </a:t>
            </a:r>
          </a:p>
          <a:p>
            <a:r>
              <a:rPr lang="en-IN" dirty="0" smtClean="0"/>
              <a:t>Pulmonary venous obstruction is a complication more commonly associated with the Senning procedure. </a:t>
            </a:r>
          </a:p>
          <a:p>
            <a:r>
              <a:rPr lang="en-IN" dirty="0" smtClean="0"/>
              <a:t>Pulmonary venous congestion may be an early manifestation. </a:t>
            </a:r>
          </a:p>
          <a:p>
            <a:r>
              <a:rPr lang="en-IN" dirty="0" smtClean="0"/>
              <a:t>Progressive obstruction may be seen later and may present with symptoms of reactive airway disease. </a:t>
            </a:r>
          </a:p>
          <a:p>
            <a:r>
              <a:rPr lang="en-IN" dirty="0" smtClean="0"/>
              <a:t>Baffle leaks are uncommon and generally occur at the superior aspect of the right atrium. </a:t>
            </a:r>
          </a:p>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97</a:t>
            </a:fld>
            <a:endParaRPr lang="en-IN"/>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ASO involves transection of both great arteries, and then translocation of the vessels to the opposite root, thereby creating ventriculoarterial concordance (aorta to left ventricle, and pulmonary artery to right ventricle). Translocating the aorta also involves mobilization and reimplantation of the coronary arteries. In the ASO, “buttons” around the coronaries are created and then reimplanted into the neo-aortic root. As a result, it is important to delineate coronary artery anatomy, which is often aberrant, prior to surgical correction</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98</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The morphologically right ventricle in this heart, connected by the tricuspid valve to the morphologically right atrium, supports the aorta </a:t>
            </a:r>
            <a:r>
              <a:rPr lang="en-IN" baseline="0" dirty="0" smtClean="0"/>
              <a:t> </a:t>
            </a:r>
            <a:r>
              <a:rPr lang="en-IN" dirty="0" smtClean="0"/>
              <a:t>above a muscular infundibulum. In this case with an intact ventricular septum.</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11</a:t>
            </a:fld>
            <a:endParaRPr lang="en-IN"/>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Surgical technique of the arterial switch operation. </a:t>
            </a:r>
            <a:br>
              <a:rPr lang="en-IN" dirty="0" smtClean="0"/>
            </a:br>
            <a:r>
              <a:rPr lang="en-IN" dirty="0" smtClean="0"/>
              <a:t>(A) Aortic </a:t>
            </a:r>
            <a:r>
              <a:rPr lang="en-IN" dirty="0" err="1" smtClean="0"/>
              <a:t>cannula</a:t>
            </a:r>
            <a:r>
              <a:rPr lang="en-IN" dirty="0" smtClean="0"/>
              <a:t> is positioned distally in the ascending aorta, the ductus arteriosus is divided between suture ligatures, and the branch pulmonary arteries are dissected out to the </a:t>
            </a:r>
            <a:r>
              <a:rPr lang="en-IN" dirty="0" err="1" smtClean="0"/>
              <a:t>hilum</a:t>
            </a:r>
            <a:r>
              <a:rPr lang="en-IN" dirty="0" smtClean="0"/>
              <a:t> to provide adequate mobility for anterior translocation. The broken lines represent the levels of transection of the aorta and the main pulmonary artery. Marking sutures are placed in the anticipated sites of coronary transfer. </a:t>
            </a:r>
            <a:br>
              <a:rPr lang="en-IN" dirty="0" smtClean="0"/>
            </a:br>
            <a:r>
              <a:rPr lang="en-IN" dirty="0" smtClean="0"/>
              <a:t>(B) Transection of the great arteries. The left ventricular outflow tract, </a:t>
            </a:r>
            <a:r>
              <a:rPr lang="en-IN" dirty="0" err="1" smtClean="0"/>
              <a:t>neoaortic</a:t>
            </a:r>
            <a:r>
              <a:rPr lang="en-IN" dirty="0" smtClean="0"/>
              <a:t> valve, and coronary arteries are thoroughly inspected. </a:t>
            </a:r>
            <a:br>
              <a:rPr lang="en-IN" dirty="0" smtClean="0"/>
            </a:br>
            <a:r>
              <a:rPr lang="en-IN" dirty="0" smtClean="0"/>
              <a:t>(C) The coronary arterial buttons are excised from the free edge of the aorta to the base of the sinus of Valsalva. </a:t>
            </a:r>
            <a:br>
              <a:rPr lang="en-IN" dirty="0" smtClean="0"/>
            </a:br>
            <a:r>
              <a:rPr lang="en-IN" dirty="0" smtClean="0"/>
              <a:t>(D) The coronary buttons are </a:t>
            </a:r>
            <a:r>
              <a:rPr lang="en-IN" dirty="0" err="1" smtClean="0"/>
              <a:t>anastomosed</a:t>
            </a:r>
            <a:r>
              <a:rPr lang="en-IN" dirty="0" smtClean="0"/>
              <a:t> to V-shaped excisions made in the </a:t>
            </a:r>
            <a:r>
              <a:rPr lang="en-IN" dirty="0" err="1" smtClean="0"/>
              <a:t>neoaorta</a:t>
            </a:r>
            <a:r>
              <a:rPr lang="en-IN" dirty="0" smtClean="0"/>
              <a:t>. </a:t>
            </a:r>
            <a:br>
              <a:rPr lang="en-IN" dirty="0" smtClean="0"/>
            </a:br>
            <a:r>
              <a:rPr lang="en-IN" dirty="0" smtClean="0"/>
              <a:t>(E) The pulmonary artery is brought anterior to the aorta (</a:t>
            </a:r>
            <a:r>
              <a:rPr lang="en-IN" dirty="0" err="1" smtClean="0"/>
              <a:t>Lecompte</a:t>
            </a:r>
            <a:r>
              <a:rPr lang="en-IN" dirty="0" smtClean="0"/>
              <a:t> </a:t>
            </a:r>
            <a:r>
              <a:rPr lang="en-IN" dirty="0" err="1" smtClean="0"/>
              <a:t>maneuver</a:t>
            </a:r>
            <a:r>
              <a:rPr lang="en-IN" dirty="0" smtClean="0"/>
              <a:t>). </a:t>
            </a:r>
            <a:r>
              <a:rPr lang="en-IN" dirty="0" err="1" smtClean="0"/>
              <a:t>Anastomosis</a:t>
            </a:r>
            <a:r>
              <a:rPr lang="en-IN" dirty="0" smtClean="0"/>
              <a:t> of the proximal </a:t>
            </a:r>
            <a:r>
              <a:rPr lang="en-IN" dirty="0" err="1" smtClean="0"/>
              <a:t>neoaorta</a:t>
            </a:r>
            <a:r>
              <a:rPr lang="en-IN" dirty="0" smtClean="0"/>
              <a:t> is shown. </a:t>
            </a:r>
            <a:br>
              <a:rPr lang="en-IN" dirty="0" smtClean="0"/>
            </a:br>
            <a:r>
              <a:rPr lang="en-IN" dirty="0" smtClean="0"/>
              <a:t>(F) The coronary donor sites are filled with </a:t>
            </a:r>
            <a:r>
              <a:rPr lang="en-IN" dirty="0" err="1" smtClean="0"/>
              <a:t>autologous</a:t>
            </a:r>
            <a:r>
              <a:rPr lang="en-IN" dirty="0" smtClean="0"/>
              <a:t> pericardial patches. A single U-shaped patch (F) or two separate patches (G) may be used. </a:t>
            </a:r>
            <a:br>
              <a:rPr lang="en-IN" dirty="0" smtClean="0"/>
            </a:br>
            <a:r>
              <a:rPr lang="en-IN" dirty="0" smtClean="0"/>
              <a:t>(H) </a:t>
            </a:r>
            <a:r>
              <a:rPr lang="en-IN" dirty="0" err="1" smtClean="0"/>
              <a:t>Anastomosis</a:t>
            </a:r>
            <a:r>
              <a:rPr lang="en-IN" dirty="0" smtClean="0"/>
              <a:t> of the proximal </a:t>
            </a:r>
            <a:r>
              <a:rPr lang="en-IN" dirty="0" err="1" smtClean="0"/>
              <a:t>neopulmonary</a:t>
            </a:r>
            <a:r>
              <a:rPr lang="en-IN" dirty="0" smtClean="0"/>
              <a:t> artery and the distal pulmonary artery</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99</a:t>
            </a:fld>
            <a:endParaRPr lang="en-IN"/>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This  surgical intervention involves transecting each great artery above the valves, which stay in place. The arteries are then</a:t>
            </a:r>
            <a:r>
              <a:rPr lang="en-IN" baseline="0" dirty="0" smtClean="0"/>
              <a:t> </a:t>
            </a:r>
            <a:r>
              <a:rPr lang="en-IN" dirty="0" smtClean="0"/>
              <a:t>“switched” back to their normal locations resulting in a complete anatomic correction for this lesion. The coronary arteries are also</a:t>
            </a:r>
            <a:r>
              <a:rPr lang="en-IN" baseline="0" dirty="0" smtClean="0"/>
              <a:t> </a:t>
            </a:r>
            <a:r>
              <a:rPr lang="en-IN" dirty="0" smtClean="0"/>
              <a:t>removed from the native aortic root with a “button of tissue” from the native aorta surrounding the orifice and are reimplanted in the “new” aortic root. Once repaired, the relocated great vessels are frequently referred to as the “neo-aorta” and “neo-pulmonary artery.”</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101</a:t>
            </a:fld>
            <a:endParaRPr lang="en-IN"/>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IN" dirty="0" smtClean="0"/>
              <a:t>In the early years of the ASO, the coronary artery transfer was the surgical step that created the most difficulty, and led to coronary insufficiency and high hospital mortality. As surgeons began to improve coronary artery transfer techniques, the hospital mortality dropped precipitously to its current low level. The long term success of this procedure, however, depends on the continued patency and growth of the coronary vessels to ensure adequate myocardial blood flow.</a:t>
            </a:r>
          </a:p>
          <a:p>
            <a:r>
              <a:rPr lang="en-IN" dirty="0" smtClean="0"/>
              <a:t>Risk factors for the development of coronary events include type of coronary anatomy (presence of a single coronary orifice or two coronary orifices originating close to each other) and the occurrence of a major </a:t>
            </a:r>
            <a:r>
              <a:rPr lang="en-IN" dirty="0" err="1" smtClean="0"/>
              <a:t>intraoperative</a:t>
            </a:r>
            <a:r>
              <a:rPr lang="en-IN" dirty="0" smtClean="0"/>
              <a:t> event (coronary translocation difficulty, left ventricular dysfunction, cardiac arrest, or temporary mechanical support at the end of the intervention). In this study, 11 patients underwent coronary revascularization at least one year after the ASO. </a:t>
            </a:r>
          </a:p>
          <a:p>
            <a:endParaRPr lang="en-US" dirty="0" smtClean="0"/>
          </a:p>
          <a:p>
            <a:r>
              <a:rPr lang="en-IN" dirty="0" smtClean="0"/>
              <a:t>Many patients with coronary artery stenosis or obstruction may be asymptomatic. Coronary angiography remains the gold standard for detecting coronary lesions. Studies that performed postoperative angiography report rates of coronary lesions between 3 to 6.8 percent </a:t>
            </a:r>
          </a:p>
          <a:p>
            <a:endParaRPr lang="en-US" dirty="0" smtClean="0"/>
          </a:p>
          <a:p>
            <a:r>
              <a:rPr lang="en-IN" dirty="0" smtClean="0"/>
              <a:t>Neo-aortic root dilation  — By reversing the great arteries in the ASO, the native pulmonary valve becomes the neo-aortic valve, and over time, the neo-aortic root increases in size. In one report of 335 patients, neo-aortic root dilation (defined as a Z-score ≥3.0) was observed in 3, 8, 18, and 49 percent of patients at 1, 2, 5, and 10 years after ASO, respectively. Although neo-aortic root dilation continued to develop in late follow-up, the increase was not clinically significant over time. Risk factors for neo-aortic root dilation were previous pulmonary arterial banding and ASO performed in a later era. A change in surgical technique is a likely explanation for the association between surgery in a more recent era with neo-aortic root dilation, possibly related to the increased size of the coronary “buttons” taken for the translocation. In this current era, pulmonary arterial banding is very rare as complete repairs are typically performed in the first week of life, thereby reducing the frequency of pulmonary stenosis and neo-aortic root dilation. </a:t>
            </a:r>
          </a:p>
          <a:p>
            <a:endParaRPr lang="en-IN" dirty="0" smtClean="0"/>
          </a:p>
          <a:p>
            <a:r>
              <a:rPr lang="en-IN" dirty="0" smtClean="0"/>
              <a:t>Neo-aortic regurgitation  — As mentioned above, in ASO, the native pulmonary valve becomes the neo-aortic valve and the competence of this valve has been a concern as it functions in the setting of systemic pressure. In particular, it is unknown what the effect of developing arterial hypertension in adult survivors will have on long-term function of the neo-aortic valve. Although mild aortic regurgitation (AR) appears to be a frequent finding, it does not usually progress to clinical significance. In one study of 1,156 survivors after ASO who were operated between 1982 and 2000, 15 percent developed AR. AR was mild and did not progress, as the overall rates of reoperation for AR were 2.3 and 3.2 percent at 10 and 15 years after ASO. Risk factors for AR include the presence of a ventricular septal defect and older age at the time of ASO. </a:t>
            </a:r>
          </a:p>
          <a:p>
            <a:endParaRPr lang="en-IN" dirty="0" smtClean="0"/>
          </a:p>
          <a:p>
            <a:endParaRPr lang="en-IN" dirty="0" smtClean="0"/>
          </a:p>
          <a:p>
            <a:endParaRPr lang="en-US" dirty="0" smtClean="0"/>
          </a:p>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105</a:t>
            </a:fld>
            <a:endParaRPr lang="en-IN"/>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The Rastelli procedure requires a sizable and appropriately located VSD so that the baffle can be placed to redirect blood flow into the aorta. In some patients with a restrictive VSD, the defect is enlarged for appropriate baffle placement. VSD enlargement may contribute to late ventricular dysfunction, arrhythmia, and residual VSD. </a:t>
            </a:r>
          </a:p>
          <a:p>
            <a:r>
              <a:rPr lang="en-IN" dirty="0" smtClean="0"/>
              <a:t>Long-term, patients who undergo the Rastelli procedure require serial conduit replacements as conduits become </a:t>
            </a:r>
            <a:r>
              <a:rPr lang="en-IN" dirty="0" err="1" smtClean="0"/>
              <a:t>stenosed</a:t>
            </a:r>
            <a:r>
              <a:rPr lang="en-IN" dirty="0" smtClean="0"/>
              <a:t> over time as they do not grow with the child. In addition, atrial and ventricular arrhythmias are more frequent, and right and left ventricular failure may occur.</a:t>
            </a:r>
          </a:p>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106</a:t>
            </a:fld>
            <a:endParaRPr lang="en-IN"/>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IN" dirty="0" smtClean="0"/>
              <a:t>Ongoing follow-up care is required in all patients with D-TGA by a cardiologist with expertise in congenital heart disease. Clinicians need to know the potential complications following the various surgical repairs. Follow-up care includes a focused history, physical examination and detailed imaging study by echocardiography and/or MRI. </a:t>
            </a:r>
          </a:p>
          <a:p>
            <a:endParaRPr lang="en-US" dirty="0" smtClean="0"/>
          </a:p>
          <a:p>
            <a:r>
              <a:rPr lang="en-IN" dirty="0" smtClean="0"/>
              <a:t>The history includes asking about the following: </a:t>
            </a:r>
          </a:p>
          <a:p>
            <a:r>
              <a:rPr lang="en-IN" dirty="0" smtClean="0"/>
              <a:t>Episodes of syncope or palpitations that may suggest an underlying arrhythmia </a:t>
            </a:r>
          </a:p>
          <a:p>
            <a:r>
              <a:rPr lang="en-IN" dirty="0" smtClean="0"/>
              <a:t>Increasing exercise intolerance suggestive of declining systemic ventricular function or increasing pulmonary artery obstruction</a:t>
            </a:r>
          </a:p>
          <a:p>
            <a:r>
              <a:rPr lang="en-IN" dirty="0" smtClean="0"/>
              <a:t>Exertional chest pain may suggest coronary artery insufficiency</a:t>
            </a:r>
          </a:p>
          <a:p>
            <a:r>
              <a:rPr lang="en-IN" dirty="0" smtClean="0"/>
              <a:t>Edema of the face and upper extremities suggest superior venal </a:t>
            </a:r>
            <a:r>
              <a:rPr lang="en-IN" dirty="0" err="1" smtClean="0"/>
              <a:t>caval</a:t>
            </a:r>
            <a:r>
              <a:rPr lang="en-IN" dirty="0" smtClean="0"/>
              <a:t> obstruction due to a baffle complication seen in the Mustard procedure</a:t>
            </a:r>
          </a:p>
          <a:p>
            <a:endParaRPr lang="en-IN" dirty="0" smtClean="0"/>
          </a:p>
          <a:p>
            <a:r>
              <a:rPr lang="en-IN" dirty="0" smtClean="0"/>
              <a:t>The physical examination includes: </a:t>
            </a:r>
          </a:p>
          <a:p>
            <a:r>
              <a:rPr lang="en-IN" dirty="0" smtClean="0"/>
              <a:t>Vital signs particularly the pulse to determine any irregularity that suggests an underlying arrhythmia </a:t>
            </a:r>
          </a:p>
          <a:p>
            <a:r>
              <a:rPr lang="en-IN" dirty="0" smtClean="0"/>
              <a:t>Cardiac auscultation to detect any murmur (</a:t>
            </a:r>
            <a:r>
              <a:rPr lang="en-IN" dirty="0" err="1" smtClean="0"/>
              <a:t>eg</a:t>
            </a:r>
            <a:r>
              <a:rPr lang="en-IN" dirty="0" smtClean="0"/>
              <a:t>, pulmonary stenosis, aortic or tricuspid insufficiency) or gallop (</a:t>
            </a:r>
            <a:r>
              <a:rPr lang="en-IN" dirty="0" err="1" smtClean="0"/>
              <a:t>eg</a:t>
            </a:r>
            <a:r>
              <a:rPr lang="en-IN" dirty="0" smtClean="0"/>
              <a:t>, failure) </a:t>
            </a:r>
          </a:p>
          <a:p>
            <a:r>
              <a:rPr lang="en-IN" dirty="0" smtClean="0"/>
              <a:t>Examination for signs of cardiac failure including pulmonary congestion (</a:t>
            </a:r>
            <a:r>
              <a:rPr lang="en-IN" dirty="0" err="1" smtClean="0"/>
              <a:t>rales</a:t>
            </a:r>
            <a:r>
              <a:rPr lang="en-IN" dirty="0" smtClean="0"/>
              <a:t>), peripheral edema, and hepatomegaly </a:t>
            </a:r>
          </a:p>
          <a:p>
            <a:endParaRPr lang="en-IN" dirty="0" smtClean="0"/>
          </a:p>
          <a:p>
            <a:r>
              <a:rPr lang="en-IN" dirty="0" smtClean="0"/>
              <a:t>In addition, the following tests are routinely performed: </a:t>
            </a:r>
          </a:p>
          <a:p>
            <a:r>
              <a:rPr lang="en-IN" dirty="0" smtClean="0"/>
              <a:t>Electrocardiography and </a:t>
            </a:r>
            <a:r>
              <a:rPr lang="en-IN" dirty="0" err="1" smtClean="0"/>
              <a:t>Holter</a:t>
            </a:r>
            <a:r>
              <a:rPr lang="en-IN" dirty="0" smtClean="0"/>
              <a:t> monitoring are performed routinely to detect and diagnose arrhythmias. </a:t>
            </a:r>
          </a:p>
          <a:p>
            <a:r>
              <a:rPr lang="en-IN" dirty="0" smtClean="0"/>
              <a:t>The electrocardiogram can also be used to screen for ischemic changes, but its sensitivity to detect coronary insufficiency is poor. </a:t>
            </a:r>
          </a:p>
          <a:p>
            <a:r>
              <a:rPr lang="en-IN" dirty="0" smtClean="0"/>
              <a:t>Routine echocardiography is used to assess ventricular function, detect pulmonary artery stenosis, and evaluate competency of the neo-aortic valve. If there are historical features suggestive of ischemia or signs of unexplained depressed function on echocardiography, coronary artery insufficiency must be considered. Angiography remains the preferred modality to diagnose coronary artery occlusions in patients who undergo the arterial switch operation. </a:t>
            </a:r>
          </a:p>
          <a:p>
            <a:r>
              <a:rPr lang="en-IN" dirty="0" smtClean="0"/>
              <a:t>Risk assessment for atherosclerosis and lipid monitoring as patients who undergo ASO may be more likely to develop early coronary artery disease. </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111</a:t>
            </a:fld>
            <a:endParaRPr lang="en-IN"/>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Activity  — The 36th Bethesda conference provides exercise and athletic participation guidelines for patients with congenital heart disease. Patients who have undergone an ASO and have no residual defects, normal ventricular function, a normal exercise test, and have no evidence of atrial or ventricular tachyarrhythmias may participate in all competitive sports without restrictions </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113</a:t>
            </a:fld>
            <a:endParaRPr lang="en-IN"/>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E6ACF6-6951-4AFF-88C3-AF3A76F0DF6F}" type="slidenum">
              <a:rPr lang="en-US" smtClean="0"/>
              <a:pPr/>
              <a:t>116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Carpenter’s syndrome</a:t>
            </a:r>
          </a:p>
          <a:p>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12</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Normal</a:t>
            </a:r>
            <a:r>
              <a:rPr lang="en-US" baseline="0" dirty="0" smtClean="0"/>
              <a:t> anatomy- </a:t>
            </a:r>
            <a:r>
              <a:rPr lang="en-IN" dirty="0" smtClean="0"/>
              <a:t> In normal cardiac anatomy, the aorta is positioned posterior and to the right of the main pulmonary artery. Also, the morphologic right ventricle has a large outflow tract component known as the infundibulum or the conus arteriosus. In D-TGA, as noted above, the subpulmonary conus is absent and the subaortic conus fails to </a:t>
            </a:r>
            <a:r>
              <a:rPr lang="en-IN" dirty="0" err="1" smtClean="0"/>
              <a:t>resorb</a:t>
            </a:r>
            <a:r>
              <a:rPr lang="en-IN" dirty="0" smtClean="0"/>
              <a:t> resulting in the aorta being positioned anterior and slightly rightward of the pulmonary artery. These changes cause the aorta to arise from the right ventricle and the pulmonary artery from the left ventricle (ventriculoarterial discordance). </a:t>
            </a:r>
            <a:endParaRPr lang="en-US" baseline="0" dirty="0" smtClean="0"/>
          </a:p>
          <a:p>
            <a:endParaRPr lang="en-US" baseline="0" dirty="0" smtClean="0"/>
          </a:p>
          <a:p>
            <a:r>
              <a:rPr lang="en-IN" dirty="0" smtClean="0"/>
              <a:t>The </a:t>
            </a:r>
            <a:r>
              <a:rPr lang="en-IN" dirty="0" err="1" smtClean="0"/>
              <a:t>dextro</a:t>
            </a:r>
            <a:r>
              <a:rPr lang="en-IN" dirty="0" smtClean="0"/>
              <a:t> connotation of D-TGA refers to the looping of the ventricles during cardiac morphogenesis that positions the right ventricle to the right of the morphologic left ventricle. This provides a shorthand moniker to help differentiate this form of transposition from L-TGA. </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14</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In normal cardiac anatomy, the aorta is positioned posterior and to the right of the main pulmonary artery. Also, the morphologic right ventricle has a large outflow tract component known as the infundibulum or the conus arteriosus. In D-TGA, as noted above, the subpulmonary conus is absent and the subaortic conus fails to </a:t>
            </a:r>
            <a:r>
              <a:rPr lang="en-IN" dirty="0" err="1" smtClean="0"/>
              <a:t>resorb</a:t>
            </a:r>
            <a:r>
              <a:rPr lang="en-IN" dirty="0" smtClean="0"/>
              <a:t> resulting in the aorta being positioned anterior and slightly rightward of the pulmonary artery. These changes cause the aorta to arise from the right ventricle and the pulmonary artery from the left ventricle (ventriculoarterial discordance). </a:t>
            </a:r>
            <a:endParaRPr lang="en-IN" dirty="0"/>
          </a:p>
        </p:txBody>
      </p:sp>
      <p:sp>
        <p:nvSpPr>
          <p:cNvPr id="4" name="Slide Number Placeholder 3"/>
          <p:cNvSpPr>
            <a:spLocks noGrp="1"/>
          </p:cNvSpPr>
          <p:nvPr>
            <p:ph type="sldNum" sz="quarter" idx="10"/>
          </p:nvPr>
        </p:nvSpPr>
        <p:spPr/>
        <p:txBody>
          <a:bodyPr/>
          <a:lstStyle/>
          <a:p>
            <a:fld id="{58B37E26-B709-4321-AB4F-48B16FE4B552}" type="slidenum">
              <a:rPr lang="en-IN" smtClean="0"/>
              <a:pPr/>
              <a:t>15</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4EAF9E3-4049-47B1-A9E4-6E4B7B7A781A}" type="datetimeFigureOut">
              <a:rPr lang="en-US" smtClean="0"/>
              <a:pPr/>
              <a:t>10/4/2023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9D20300-35C9-44B4-A4C0-DC61253DE8D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4EAF9E3-4049-47B1-A9E4-6E4B7B7A781A}" type="datetimeFigureOut">
              <a:rPr lang="en-US" smtClean="0"/>
              <a:pPr/>
              <a:t>10/4/2023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9D20300-35C9-44B4-A4C0-DC61253DE8D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4EAF9E3-4049-47B1-A9E4-6E4B7B7A781A}" type="datetimeFigureOut">
              <a:rPr lang="en-US" smtClean="0"/>
              <a:pPr/>
              <a:t>10/4/2023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9D20300-35C9-44B4-A4C0-DC61253DE8D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4EAF9E3-4049-47B1-A9E4-6E4B7B7A781A}" type="datetimeFigureOut">
              <a:rPr lang="en-US" smtClean="0"/>
              <a:pPr/>
              <a:t>10/4/2023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9D20300-35C9-44B4-A4C0-DC61253DE8D9}"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4EAF9E3-4049-47B1-A9E4-6E4B7B7A781A}" type="datetimeFigureOut">
              <a:rPr lang="en-US" smtClean="0"/>
              <a:pPr/>
              <a:t>10/4/2023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9D20300-35C9-44B4-A4C0-DC61253DE8D9}"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4EAF9E3-4049-47B1-A9E4-6E4B7B7A781A}" type="datetimeFigureOut">
              <a:rPr lang="en-US" smtClean="0"/>
              <a:pPr/>
              <a:t>10/4/2023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9D20300-35C9-44B4-A4C0-DC61253DE8D9}"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4EAF9E3-4049-47B1-A9E4-6E4B7B7A781A}" type="datetimeFigureOut">
              <a:rPr lang="en-US" smtClean="0"/>
              <a:pPr/>
              <a:t>10/4/2023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9D20300-35C9-44B4-A4C0-DC61253DE8D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4EAF9E3-4049-47B1-A9E4-6E4B7B7A781A}" type="datetimeFigureOut">
              <a:rPr lang="en-US" smtClean="0"/>
              <a:pPr/>
              <a:t>10/4/2023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9D20300-35C9-44B4-A4C0-DC61253DE8D9}"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4EAF9E3-4049-47B1-A9E4-6E4B7B7A781A}" type="datetimeFigureOut">
              <a:rPr lang="en-US" smtClean="0"/>
              <a:pPr/>
              <a:t>10/4/2023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9D20300-35C9-44B4-A4C0-DC61253DE8D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4EAF9E3-4049-47B1-A9E4-6E4B7B7A781A}" type="datetimeFigureOut">
              <a:rPr lang="en-US" smtClean="0"/>
              <a:pPr/>
              <a:t>10/4/2023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9D20300-35C9-44B4-A4C0-DC61253DE8D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4EAF9E3-4049-47B1-A9E4-6E4B7B7A781A}" type="datetimeFigureOut">
              <a:rPr lang="en-US" smtClean="0"/>
              <a:pPr/>
              <a:t>10/4/2023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9D20300-35C9-44B4-A4C0-DC61253DE8D9}"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4EAF9E3-4049-47B1-A9E4-6E4B7B7A781A}" type="datetimeFigureOut">
              <a:rPr lang="en-US" smtClean="0"/>
              <a:pPr/>
              <a:t>10/4/2023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9D20300-35C9-44B4-A4C0-DC61253DE8D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video" Target="file:///C:\Users\ADMIN\Downloads\The%20Arterial%20Switch%20Operation%20to%20Treat%20Transposition%20of%20the%20Great%20Arteries%20(TGA)%20-%20CHOP.mp4" TargetMode="Externa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hyperlink" Target="https://www.optechtcs.com/article/S1522-2942(03)80015-6/fulltext"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png"/></Relationships>
</file>

<file path=ppt/slides/_rels/slide7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8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8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video" Target="file:///C:\Users\ADMIN\Downloads\Balloon%20Atrial%20Septostomy%20to%20Treat%20Transposition%20of%20the%20Great%20Arteries%20(TGA)%20-%20CHOP.mp4" TargetMode="Externa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lvl="0"/>
            <a:r>
              <a:rPr lang="en-US" sz="4000" dirty="0" smtClean="0">
                <a:solidFill>
                  <a:srgbClr val="0000FF"/>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r>
            <a:br>
              <a:rPr lang="en-US" sz="4000" dirty="0" smtClean="0">
                <a:solidFill>
                  <a:srgbClr val="0000FF"/>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b="0" dirty="0" smtClean="0">
                <a:solidFill>
                  <a:schemeClr val="tx1"/>
                </a:solidFill>
                <a:effectLst>
                  <a:outerShdw blurRad="38100" dist="38100" dir="2700000" algn="tl">
                    <a:srgbClr val="000000">
                      <a:alpha val="43137"/>
                    </a:srgbClr>
                  </a:outerShdw>
                </a:effectLst>
              </a:rPr>
              <a:t/>
            </a:r>
            <a:br>
              <a:rPr lang="en-US" b="0" dirty="0" smtClean="0">
                <a:solidFill>
                  <a:schemeClr val="tx1"/>
                </a:solidFill>
                <a:effectLst>
                  <a:outerShdw blurRad="38100" dist="38100" dir="2700000" algn="tl">
                    <a:srgbClr val="000000">
                      <a:alpha val="43137"/>
                    </a:srgbClr>
                  </a:outerShdw>
                </a:effectLst>
              </a:rPr>
            </a:br>
            <a:r>
              <a:rPr lang="en-IN" dirty="0" smtClean="0">
                <a:solidFill>
                  <a:srgbClr val="FF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Transposition of the Great Arteries</a:t>
            </a:r>
            <a:r>
              <a:rPr lang="en-US" dirty="0" smtClean="0">
                <a:solidFill>
                  <a:srgbClr val="FF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b="0" dirty="0" smtClean="0">
                <a:solidFill>
                  <a:srgbClr val="0000FF"/>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r>
            <a:br>
              <a:rPr lang="en-US" b="0" dirty="0" smtClean="0">
                <a:solidFill>
                  <a:srgbClr val="0000FF"/>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b="0" dirty="0" smtClean="0">
                <a:solidFill>
                  <a:srgbClr val="0000FF"/>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r>
            <a:br>
              <a:rPr lang="en-US" b="0" dirty="0" smtClean="0">
                <a:solidFill>
                  <a:srgbClr val="0000FF"/>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b="0" dirty="0" smtClean="0">
                <a:solidFill>
                  <a:schemeClr val="tx1"/>
                </a:solidFill>
                <a:effectLst>
                  <a:outerShdw blurRad="38100" dist="38100" dir="2700000" algn="tl">
                    <a:srgbClr val="000000">
                      <a:alpha val="43137"/>
                    </a:srgbClr>
                  </a:outerShdw>
                </a:effectLst>
              </a:rPr>
              <a:t/>
            </a:r>
            <a:br>
              <a:rPr lang="en-US" b="0" dirty="0" smtClean="0">
                <a:solidFill>
                  <a:schemeClr val="tx1"/>
                </a:solidFill>
                <a:effectLst>
                  <a:outerShdw blurRad="38100" dist="38100" dir="2700000" algn="tl">
                    <a:srgbClr val="000000">
                      <a:alpha val="43137"/>
                    </a:srgbClr>
                  </a:outerShdw>
                </a:effectLst>
              </a:rPr>
            </a:br>
            <a:endParaRPr lang="en-US" dirty="0"/>
          </a:p>
        </p:txBody>
      </p:sp>
      <p:sp>
        <p:nvSpPr>
          <p:cNvPr id="3" name="Subtitle 2"/>
          <p:cNvSpPr>
            <a:spLocks noGrp="1"/>
          </p:cNvSpPr>
          <p:nvPr>
            <p:ph type="subTitle" idx="1"/>
          </p:nvPr>
        </p:nvSpPr>
        <p:spPr/>
        <p:txBody>
          <a:bodyPr/>
          <a:lstStyle/>
          <a:p>
            <a:r>
              <a:rPr lang="en-US" dirty="0" smtClean="0"/>
              <a:t>Dr </a:t>
            </a:r>
            <a:r>
              <a:rPr lang="en-US" dirty="0" err="1" smtClean="0"/>
              <a:t>Kannan</a:t>
            </a:r>
            <a:r>
              <a:rPr lang="en-US" dirty="0" smtClean="0"/>
              <a:t> Narayanan</a:t>
            </a:r>
          </a:p>
          <a:p>
            <a:r>
              <a:rPr lang="en-US" dirty="0" err="1" smtClean="0"/>
              <a:t>SR,Cardiology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736"/>
            <a:ext cx="8229600" cy="4643470"/>
          </a:xfrm>
        </p:spPr>
        <p:txBody>
          <a:bodyPr>
            <a:noAutofit/>
          </a:bodyPr>
          <a:lstStyle/>
          <a:p>
            <a:pPr>
              <a:lnSpc>
                <a:spcPct val="150000"/>
              </a:lnSpc>
            </a:pPr>
            <a:r>
              <a:rPr lang="en-US" sz="2200" dirty="0" smtClean="0">
                <a:latin typeface="Times New Roman" pitchFamily="18" charset="0"/>
                <a:cs typeface="Times New Roman" pitchFamily="18" charset="0"/>
              </a:rPr>
              <a:t>Abnormal </a:t>
            </a:r>
            <a:r>
              <a:rPr lang="en-US" sz="2200" b="1" dirty="0" smtClean="0">
                <a:latin typeface="Times New Roman" pitchFamily="18" charset="0"/>
                <a:cs typeface="Times New Roman" pitchFamily="18" charset="0"/>
              </a:rPr>
              <a:t>growth and development of the subaortic infundibulum </a:t>
            </a:r>
            <a:r>
              <a:rPr lang="en-US" sz="2200" dirty="0" smtClean="0">
                <a:latin typeface="Times New Roman" pitchFamily="18" charset="0"/>
                <a:cs typeface="Times New Roman" pitchFamily="18" charset="0"/>
              </a:rPr>
              <a:t>and the </a:t>
            </a:r>
            <a:r>
              <a:rPr lang="en-US" sz="2200" b="1" dirty="0" smtClean="0">
                <a:latin typeface="Times New Roman" pitchFamily="18" charset="0"/>
                <a:cs typeface="Times New Roman" pitchFamily="18" charset="0"/>
              </a:rPr>
              <a:t>absence of growth of the subpulmonary infundibulum</a:t>
            </a:r>
          </a:p>
          <a:p>
            <a:pPr>
              <a:lnSpc>
                <a:spcPct val="150000"/>
              </a:lnSpc>
            </a:pPr>
            <a:r>
              <a:rPr lang="en-US" sz="2200" dirty="0" smtClean="0">
                <a:latin typeface="Times New Roman" pitchFamily="18" charset="0"/>
                <a:cs typeface="Times New Roman" pitchFamily="18" charset="0"/>
              </a:rPr>
              <a:t> AV is protruded superiorly and anteriorly by the development of the subaortic infundibulum, placing it above the anterior RV</a:t>
            </a:r>
          </a:p>
          <a:p>
            <a:pPr>
              <a:lnSpc>
                <a:spcPct val="150000"/>
              </a:lnSpc>
            </a:pPr>
            <a:r>
              <a:rPr lang="en-US" sz="2200" dirty="0" smtClean="0">
                <a:latin typeface="Times New Roman" pitchFamily="18" charset="0"/>
                <a:cs typeface="Times New Roman" pitchFamily="18" charset="0"/>
              </a:rPr>
              <a:t> Failure of development of the subpulmonary infundibulum prevents the normal morphogenetic movement of the PV from posterior to anterior and further results in abnormal pulmonary to mitral valve ring fibrous continuity</a:t>
            </a:r>
            <a:endParaRPr lang="en-IN" sz="2200" dirty="0">
              <a:latin typeface="Times New Roman" pitchFamily="18" charset="0"/>
              <a:cs typeface="Times New Roman" pitchFamily="18" charset="0"/>
            </a:endParaRPr>
          </a:p>
        </p:txBody>
      </p:sp>
      <p:sp>
        <p:nvSpPr>
          <p:cNvPr id="8" name="Date Placeholder 7"/>
          <p:cNvSpPr>
            <a:spLocks noGrp="1"/>
          </p:cNvSpPr>
          <p:nvPr>
            <p:ph type="dt" sz="half" idx="10"/>
          </p:nvPr>
        </p:nvSpPr>
        <p:spPr/>
        <p:txBody>
          <a:bodyPr/>
          <a:lstStyle/>
          <a:p>
            <a:fld id="{0B6F2CA8-61E9-42B7-8042-7265715870B3}" type="datetime1">
              <a:rPr lang="en-IN" smtClean="0"/>
              <a:pPr/>
              <a:t>04-10-2023</a:t>
            </a:fld>
            <a:endParaRPr lang="en-IN"/>
          </a:p>
        </p:txBody>
      </p:sp>
      <p:sp>
        <p:nvSpPr>
          <p:cNvPr id="4" name="Title 1"/>
          <p:cNvSpPr>
            <a:spLocks noGrp="1"/>
          </p:cNvSpPr>
          <p:nvPr>
            <p:ph type="title"/>
          </p:nvPr>
        </p:nvSpPr>
        <p:spPr/>
        <p:txBody>
          <a:bodyPr/>
          <a:lstStyle/>
          <a:p>
            <a:r>
              <a:rPr lang="en-IN"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t>Embryology (Contd..)</a:t>
            </a:r>
            <a:endParaRPr lang="en-IN" dirty="0"/>
          </a:p>
        </p:txBody>
      </p:sp>
      <p:pic>
        <p:nvPicPr>
          <p:cNvPr id="5" name="Picture 2"/>
          <p:cNvPicPr>
            <a:picLocks noChangeAspect="1" noChangeArrowheads="1"/>
          </p:cNvPicPr>
          <p:nvPr/>
        </p:nvPicPr>
        <p:blipFill>
          <a:blip r:embed="rId2"/>
          <a:srcRect/>
          <a:stretch>
            <a:fillRect/>
          </a:stretch>
        </p:blipFill>
        <p:spPr bwMode="auto">
          <a:xfrm>
            <a:off x="2786050" y="1428736"/>
            <a:ext cx="3571900" cy="4266436"/>
          </a:xfrm>
          <a:prstGeom prst="rect">
            <a:avLst/>
          </a:prstGeom>
          <a:noFill/>
          <a:ln w="9525">
            <a:noFill/>
            <a:miter lim="800000"/>
            <a:headEnd/>
            <a:tailEnd/>
          </a:ln>
          <a:effectLst/>
        </p:spPr>
      </p:pic>
      <p:sp>
        <p:nvSpPr>
          <p:cNvPr id="6" name="Oval 5"/>
          <p:cNvSpPr/>
          <p:nvPr/>
        </p:nvSpPr>
        <p:spPr>
          <a:xfrm>
            <a:off x="4071934" y="3500438"/>
            <a:ext cx="571504" cy="571504"/>
          </a:xfrm>
          <a:prstGeom prst="ellipse">
            <a:avLst/>
          </a:prstGeom>
          <a:solidFill>
            <a:srgbClr val="FF0000">
              <a:alpha val="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3" presetClass="entr" presetSubtype="1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blinds(horizontal)">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The Arterial Switch Operation to Treat Transposition of the Great Arteries (TGA) - CHOP.mp4">
            <a:hlinkClick r:id="" action="ppaction://media"/>
          </p:cNvPr>
          <p:cNvPicPr>
            <a:picLocks noGrp="1" noRot="1" noChangeAspect="1"/>
          </p:cNvPicPr>
          <p:nvPr>
            <p:ph idx="1"/>
            <a:videoFile r:link="rId1"/>
          </p:nvPr>
        </p:nvPicPr>
        <p:blipFill>
          <a:blip r:embed="rId3"/>
          <a:stretch>
            <a:fillRect/>
          </a:stretch>
        </p:blipFill>
        <p:spPr>
          <a:xfrm>
            <a:off x="357158" y="285728"/>
            <a:ext cx="8459450" cy="62151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78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457200" y="1600201"/>
            <a:ext cx="8229600" cy="4757757"/>
          </a:xfrm>
        </p:spPr>
        <p:txBody>
          <a:bodyPr>
            <a:normAutofit/>
          </a:bodyPr>
          <a:lstStyle/>
          <a:p>
            <a:pPr>
              <a:lnSpc>
                <a:spcPct val="150000"/>
              </a:lnSpc>
            </a:pPr>
            <a:r>
              <a:rPr lang="en-US" sz="2400" b="0" dirty="0">
                <a:latin typeface="Times New Roman" pitchFamily="18" charset="0"/>
                <a:cs typeface="Times New Roman" pitchFamily="18" charset="0"/>
              </a:rPr>
              <a:t>An LV that can support the systemic circulation after </a:t>
            </a:r>
            <a:r>
              <a:rPr lang="en-US" sz="2400" b="0" dirty="0" smtClean="0">
                <a:latin typeface="Times New Roman" pitchFamily="18" charset="0"/>
                <a:cs typeface="Times New Roman" pitchFamily="18" charset="0"/>
              </a:rPr>
              <a:t>surgery</a:t>
            </a:r>
            <a:endParaRPr lang="en-US" sz="2400" b="0" dirty="0">
              <a:latin typeface="Times New Roman" pitchFamily="18" charset="0"/>
              <a:cs typeface="Times New Roman" pitchFamily="18" charset="0"/>
            </a:endParaRPr>
          </a:p>
          <a:p>
            <a:pPr>
              <a:lnSpc>
                <a:spcPct val="150000"/>
              </a:lnSpc>
            </a:pPr>
            <a:r>
              <a:rPr lang="en-US" sz="2400" b="0" dirty="0" smtClean="0">
                <a:latin typeface="Times New Roman" pitchFamily="18" charset="0"/>
                <a:cs typeface="Times New Roman" pitchFamily="18" charset="0"/>
              </a:rPr>
              <a:t>LV </a:t>
            </a:r>
            <a:r>
              <a:rPr lang="en-US" sz="2400" b="0" dirty="0">
                <a:latin typeface="Times New Roman" pitchFamily="18" charset="0"/>
                <a:cs typeface="Times New Roman" pitchFamily="18" charset="0"/>
              </a:rPr>
              <a:t>pressure should be near systemic levels at the time of surgery, or the switch should be performed shortly after birth (i.e., </a:t>
            </a:r>
            <a:r>
              <a:rPr lang="en-US" sz="2400" b="1" dirty="0">
                <a:latin typeface="Times New Roman" pitchFamily="18" charset="0"/>
                <a:cs typeface="Times New Roman" pitchFamily="18" charset="0"/>
              </a:rPr>
              <a:t>before 2 weeks of age</a:t>
            </a:r>
            <a:r>
              <a:rPr lang="en-US" sz="2400" b="0" dirty="0" smtClean="0">
                <a:latin typeface="Times New Roman" pitchFamily="18" charset="0"/>
                <a:cs typeface="Times New Roman" pitchFamily="18" charset="0"/>
              </a:rPr>
              <a:t>)</a:t>
            </a:r>
            <a:endParaRPr lang="en-US" sz="2400" b="0" dirty="0">
              <a:latin typeface="Times New Roman" pitchFamily="18" charset="0"/>
              <a:cs typeface="Times New Roman" pitchFamily="18" charset="0"/>
            </a:endParaRPr>
          </a:p>
          <a:p>
            <a:pPr>
              <a:lnSpc>
                <a:spcPct val="150000"/>
              </a:lnSpc>
            </a:pPr>
            <a:r>
              <a:rPr lang="en-US" sz="2400" b="0" dirty="0" smtClean="0">
                <a:latin typeface="Times New Roman" pitchFamily="18" charset="0"/>
                <a:cs typeface="Times New Roman" pitchFamily="18" charset="0"/>
              </a:rPr>
              <a:t>If </a:t>
            </a:r>
            <a:r>
              <a:rPr lang="en-US" sz="2400" b="0" dirty="0">
                <a:latin typeface="Times New Roman" pitchFamily="18" charset="0"/>
                <a:cs typeface="Times New Roman" pitchFamily="18" charset="0"/>
              </a:rPr>
              <a:t>LV pressure is low, it can be raised by </a:t>
            </a:r>
            <a:r>
              <a:rPr lang="en-US" sz="2400" b="1" dirty="0">
                <a:latin typeface="Times New Roman" pitchFamily="18" charset="0"/>
                <a:cs typeface="Times New Roman" pitchFamily="18" charset="0"/>
              </a:rPr>
              <a:t>PA </a:t>
            </a:r>
            <a:r>
              <a:rPr lang="en-US" sz="2400" b="1" dirty="0" smtClean="0">
                <a:latin typeface="Times New Roman" pitchFamily="18" charset="0"/>
                <a:cs typeface="Times New Roman" pitchFamily="18" charset="0"/>
              </a:rPr>
              <a:t>banding</a:t>
            </a:r>
            <a:endParaRPr lang="en-US" sz="2400" b="1" dirty="0">
              <a:latin typeface="Times New Roman" pitchFamily="18" charset="0"/>
              <a:cs typeface="Times New Roman" pitchFamily="18" charset="0"/>
            </a:endParaRPr>
          </a:p>
          <a:p>
            <a:pPr>
              <a:lnSpc>
                <a:spcPct val="150000"/>
              </a:lnSpc>
            </a:pPr>
            <a:r>
              <a:rPr lang="en-US" sz="2400" b="0" dirty="0" smtClean="0">
                <a:latin typeface="Times New Roman" pitchFamily="18" charset="0"/>
                <a:cs typeface="Times New Roman" pitchFamily="18" charset="0"/>
              </a:rPr>
              <a:t>LV </a:t>
            </a:r>
            <a:r>
              <a:rPr lang="en-US" sz="2400" b="0" dirty="0">
                <a:latin typeface="Times New Roman" pitchFamily="18" charset="0"/>
                <a:cs typeface="Times New Roman" pitchFamily="18" charset="0"/>
              </a:rPr>
              <a:t>pressure </a:t>
            </a:r>
            <a:r>
              <a:rPr lang="en-US" sz="2400" b="1" dirty="0">
                <a:latin typeface="Times New Roman" pitchFamily="18" charset="0"/>
                <a:cs typeface="Times New Roman" pitchFamily="18" charset="0"/>
              </a:rPr>
              <a:t>&gt;85% </a:t>
            </a:r>
            <a:r>
              <a:rPr lang="en-US" sz="2400" b="0" dirty="0">
                <a:latin typeface="Times New Roman" pitchFamily="18" charset="0"/>
                <a:cs typeface="Times New Roman" pitchFamily="18" charset="0"/>
              </a:rPr>
              <a:t>and LV posterior wall thickness </a:t>
            </a:r>
            <a:r>
              <a:rPr lang="en-US" sz="2400" b="1" dirty="0">
                <a:latin typeface="Times New Roman" pitchFamily="18" charset="0"/>
                <a:cs typeface="Times New Roman" pitchFamily="18" charset="0"/>
              </a:rPr>
              <a:t>&gt;4.5 mm </a:t>
            </a:r>
            <a:r>
              <a:rPr lang="en-US" sz="2400" b="0" dirty="0">
                <a:latin typeface="Times New Roman" pitchFamily="18" charset="0"/>
                <a:cs typeface="Times New Roman" pitchFamily="18" charset="0"/>
              </a:rPr>
              <a:t>appear to be </a:t>
            </a:r>
            <a:r>
              <a:rPr lang="en-US" sz="2400" b="0" dirty="0" smtClean="0">
                <a:latin typeface="Times New Roman" pitchFamily="18" charset="0"/>
                <a:cs typeface="Times New Roman" pitchFamily="18" charset="0"/>
              </a:rPr>
              <a:t>satisfactory</a:t>
            </a:r>
            <a:endParaRPr lang="en-US" sz="2400" b="0" dirty="0">
              <a:latin typeface="Times New Roman" pitchFamily="18" charset="0"/>
              <a:cs typeface="Times New Roman" pitchFamily="18" charset="0"/>
            </a:endParaRPr>
          </a:p>
          <a:p>
            <a:pPr>
              <a:lnSpc>
                <a:spcPct val="150000"/>
              </a:lnSpc>
            </a:pPr>
            <a:endParaRPr lang="en-US" sz="2400" b="0"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fld id="{8B574B9C-381E-4F7F-A431-24740EAA56D1}" type="datetime1">
              <a:rPr lang="en-IN" smtClean="0"/>
              <a:pPr/>
              <a:t>04-10-2023</a:t>
            </a:fld>
            <a:endParaRPr lang="en-IN"/>
          </a:p>
        </p:txBody>
      </p:sp>
      <p:sp>
        <p:nvSpPr>
          <p:cNvPr id="2" name="Title 1"/>
          <p:cNvSpPr>
            <a:spLocks noGrp="1"/>
          </p:cNvSpPr>
          <p:nvPr>
            <p:ph type="title"/>
          </p:nvPr>
        </p:nvSpPr>
        <p:spPr/>
        <p:txBody>
          <a:bodyPr>
            <a:normAutofit/>
          </a:bodyPr>
          <a:lstStyle/>
          <a:p>
            <a:pPr algn="l"/>
            <a:r>
              <a:rPr lang="en-US" sz="3600"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t>Pre requisite </a:t>
            </a:r>
            <a:endParaRPr lang="en-IN" sz="3600" b="1" dirty="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nSpc>
                <a:spcPct val="170000"/>
              </a:lnSpc>
            </a:pPr>
            <a:r>
              <a:rPr lang="en-US" dirty="0" smtClean="0">
                <a:latin typeface="Times New Roman" pitchFamily="18" charset="0"/>
                <a:cs typeface="Times New Roman" pitchFamily="18" charset="0"/>
              </a:rPr>
              <a:t>Coronary artery pattern amenable to transfer to the neoaorta without distortion or kinking</a:t>
            </a:r>
          </a:p>
          <a:p>
            <a:pPr>
              <a:lnSpc>
                <a:spcPct val="170000"/>
              </a:lnSpc>
            </a:pPr>
            <a:r>
              <a:rPr lang="en-US" dirty="0" smtClean="0">
                <a:latin typeface="Times New Roman" pitchFamily="18" charset="0"/>
                <a:cs typeface="Times New Roman" pitchFamily="18" charset="0"/>
              </a:rPr>
              <a:t>High risk when the </a:t>
            </a:r>
            <a:r>
              <a:rPr lang="en-US" b="1" dirty="0" smtClean="0">
                <a:latin typeface="Times New Roman" pitchFamily="18" charset="0"/>
                <a:cs typeface="Times New Roman" pitchFamily="18" charset="0"/>
              </a:rPr>
              <a:t>left main or LAD coronary </a:t>
            </a:r>
            <a:r>
              <a:rPr lang="en-US" dirty="0" smtClean="0">
                <a:latin typeface="Times New Roman" pitchFamily="18" charset="0"/>
                <a:cs typeface="Times New Roman" pitchFamily="18" charset="0"/>
              </a:rPr>
              <a:t>artery passes anteriorly between the aorta and the PA</a:t>
            </a:r>
          </a:p>
          <a:p>
            <a:pPr>
              <a:lnSpc>
                <a:spcPct val="170000"/>
              </a:lnSpc>
            </a:pPr>
            <a:r>
              <a:rPr lang="en-US" dirty="0" smtClean="0">
                <a:latin typeface="Times New Roman" pitchFamily="18" charset="0"/>
                <a:cs typeface="Times New Roman" pitchFamily="18" charset="0"/>
              </a:rPr>
              <a:t>LV inflow and outflow tracts must be free of significant structural abnormality</a:t>
            </a:r>
          </a:p>
          <a:p>
            <a:pPr>
              <a:lnSpc>
                <a:spcPct val="170000"/>
              </a:lnSpc>
            </a:pPr>
            <a:r>
              <a:rPr lang="en-US" dirty="0" smtClean="0">
                <a:latin typeface="Times New Roman" pitchFamily="18" charset="0"/>
                <a:cs typeface="Times New Roman" pitchFamily="18" charset="0"/>
              </a:rPr>
              <a:t>RVOT should be free of significant stenosis</a:t>
            </a:r>
          </a:p>
          <a:p>
            <a:pPr>
              <a:lnSpc>
                <a:spcPct val="170000"/>
              </a:lnSpc>
            </a:pPr>
            <a:endParaRPr lang="en-IN"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fld id="{C3245D4B-871C-463D-8968-F66A87653BEC}" type="datetime1">
              <a:rPr lang="en-IN" smtClean="0"/>
              <a:pPr/>
              <a:t>04-10-2023</a:t>
            </a:fld>
            <a:endParaRPr lang="en-IN"/>
          </a:p>
        </p:txBody>
      </p:sp>
      <p:sp>
        <p:nvSpPr>
          <p:cNvPr id="4" name="Rectangle 2"/>
          <p:cNvSpPr>
            <a:spLocks noGrp="1" noChangeArrowheads="1"/>
          </p:cNvSpPr>
          <p:nvPr>
            <p:ph type="title"/>
          </p:nvPr>
        </p:nvSpPr>
        <p:spPr/>
        <p:txBody>
          <a:bodyPr>
            <a:normAutofit/>
          </a:bodyPr>
          <a:lstStyle/>
          <a:p>
            <a:pPr algn="l"/>
            <a:r>
              <a:rPr lang="en-US" sz="3600" b="1" dirty="0">
                <a:solidFill>
                  <a:srgbClr val="0000FF"/>
                </a:solidFill>
                <a:effectLst>
                  <a:outerShdw blurRad="38100" dist="38100" dir="2700000" algn="tl">
                    <a:srgbClr val="000000">
                      <a:alpha val="43137"/>
                    </a:srgbClr>
                  </a:outerShdw>
                </a:effectLst>
                <a:latin typeface="Footlight MT Light" pitchFamily="18" charset="0"/>
              </a:rPr>
              <a:t>Pre-op</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285860"/>
            <a:ext cx="8229600" cy="4525963"/>
          </a:xfrm>
        </p:spPr>
        <p:txBody>
          <a:bodyPr>
            <a:normAutofit/>
          </a:bodyPr>
          <a:lstStyle/>
          <a:p>
            <a:pPr>
              <a:lnSpc>
                <a:spcPct val="150000"/>
              </a:lnSpc>
            </a:pPr>
            <a:r>
              <a:rPr lang="en-IN" sz="2000" dirty="0" smtClean="0">
                <a:latin typeface="Times New Roman" pitchFamily="18" charset="0"/>
                <a:cs typeface="Times New Roman" pitchFamily="18" charset="0"/>
              </a:rPr>
              <a:t>Complex (additional cardiac anomaly) D-TGA compared to those with simple D-TGA</a:t>
            </a:r>
          </a:p>
          <a:p>
            <a:pPr>
              <a:lnSpc>
                <a:spcPct val="150000"/>
              </a:lnSpc>
            </a:pPr>
            <a:r>
              <a:rPr lang="en-IN" sz="2000" dirty="0" smtClean="0">
                <a:latin typeface="Times New Roman" pitchFamily="18" charset="0"/>
                <a:cs typeface="Times New Roman" pitchFamily="18" charset="0"/>
              </a:rPr>
              <a:t>Prematurity &lt;36 weeks gestation</a:t>
            </a:r>
          </a:p>
          <a:p>
            <a:pPr>
              <a:lnSpc>
                <a:spcPct val="150000"/>
              </a:lnSpc>
            </a:pPr>
            <a:r>
              <a:rPr lang="en-IN" sz="2000" dirty="0" smtClean="0">
                <a:latin typeface="Times New Roman" pitchFamily="18" charset="0"/>
                <a:cs typeface="Times New Roman" pitchFamily="18" charset="0"/>
              </a:rPr>
              <a:t>Low birth weight </a:t>
            </a:r>
          </a:p>
          <a:p>
            <a:pPr>
              <a:lnSpc>
                <a:spcPct val="150000"/>
              </a:lnSpc>
            </a:pPr>
            <a:r>
              <a:rPr lang="en-IN" sz="2000" dirty="0" smtClean="0">
                <a:latin typeface="Times New Roman" pitchFamily="18" charset="0"/>
                <a:cs typeface="Times New Roman" pitchFamily="18" charset="0"/>
              </a:rPr>
              <a:t>Intramural or single coronary artery </a:t>
            </a:r>
          </a:p>
          <a:p>
            <a:pPr>
              <a:lnSpc>
                <a:spcPct val="150000"/>
              </a:lnSpc>
            </a:pPr>
            <a:r>
              <a:rPr lang="en-IN" sz="2000" dirty="0" smtClean="0">
                <a:latin typeface="Times New Roman" pitchFamily="18" charset="0"/>
                <a:cs typeface="Times New Roman" pitchFamily="18" charset="0"/>
              </a:rPr>
              <a:t>Aortic arch obstruction </a:t>
            </a:r>
          </a:p>
          <a:p>
            <a:pPr>
              <a:lnSpc>
                <a:spcPct val="150000"/>
              </a:lnSpc>
            </a:pPr>
            <a:r>
              <a:rPr lang="en-IN" sz="2000" dirty="0" smtClean="0">
                <a:latin typeface="Times New Roman" pitchFamily="18" charset="0"/>
                <a:cs typeface="Times New Roman" pitchFamily="18" charset="0"/>
              </a:rPr>
              <a:t>Right ventricular hypoplasia </a:t>
            </a:r>
            <a:endParaRPr lang="en-US" sz="2000"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fld id="{0A0CB996-C65D-451D-9E53-81CD162CBEC7}" type="datetime1">
              <a:rPr lang="en-IN" smtClean="0"/>
              <a:pPr/>
              <a:t>04-10-2023</a:t>
            </a:fld>
            <a:endParaRPr lang="en-IN"/>
          </a:p>
        </p:txBody>
      </p:sp>
      <p:sp>
        <p:nvSpPr>
          <p:cNvPr id="2" name="Title 1"/>
          <p:cNvSpPr>
            <a:spLocks noGrp="1"/>
          </p:cNvSpPr>
          <p:nvPr>
            <p:ph type="title"/>
          </p:nvPr>
        </p:nvSpPr>
        <p:spPr/>
        <p:txBody>
          <a:bodyPr>
            <a:normAutofit/>
          </a:bodyPr>
          <a:lstStyle/>
          <a:p>
            <a:pPr algn="l"/>
            <a:r>
              <a:rPr lang="en-IN" sz="3600" b="1" dirty="0" smtClean="0">
                <a:solidFill>
                  <a:srgbClr val="0000FF"/>
                </a:solidFill>
                <a:effectLst>
                  <a:outerShdw blurRad="38100" dist="38100" dir="2700000" algn="tl">
                    <a:srgbClr val="000000">
                      <a:alpha val="43137"/>
                    </a:srgbClr>
                  </a:outerShdw>
                </a:effectLst>
                <a:latin typeface="Footlight MT Light" pitchFamily="18" charset="0"/>
              </a:rPr>
              <a:t>Predictors of perioperative mortality</a:t>
            </a:r>
            <a:endParaRPr lang="en-IN" sz="3600" b="1" dirty="0">
              <a:solidFill>
                <a:srgbClr val="0000FF"/>
              </a:solidFill>
              <a:effectLst>
                <a:outerShdw blurRad="38100" dist="38100" dir="2700000" algn="tl">
                  <a:srgbClr val="000000">
                    <a:alpha val="43137"/>
                  </a:srgbClr>
                </a:outerShdw>
              </a:effectLst>
              <a:latin typeface="Footlight MT Light" pitchFamily="18"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4805"/>
            <a:ext cx="8229600" cy="4525963"/>
          </a:xfrm>
        </p:spPr>
        <p:txBody>
          <a:bodyPr>
            <a:normAutofit/>
          </a:bodyPr>
          <a:lstStyle/>
          <a:p>
            <a:pPr>
              <a:lnSpc>
                <a:spcPct val="150000"/>
              </a:lnSpc>
            </a:pPr>
            <a:r>
              <a:rPr lang="en-IN" sz="2300" dirty="0" smtClean="0">
                <a:latin typeface="Times New Roman" pitchFamily="18" charset="0"/>
                <a:cs typeface="Times New Roman" pitchFamily="18" charset="0"/>
              </a:rPr>
              <a:t>Most common indication for reintervention following ASO in 1</a:t>
            </a:r>
            <a:r>
              <a:rPr lang="en-IN" sz="2300" baseline="30000" dirty="0" smtClean="0">
                <a:latin typeface="Times New Roman" pitchFamily="18" charset="0"/>
                <a:cs typeface="Times New Roman" pitchFamily="18" charset="0"/>
              </a:rPr>
              <a:t>st</a:t>
            </a:r>
            <a:r>
              <a:rPr lang="en-IN" sz="2300" dirty="0" smtClean="0">
                <a:latin typeface="Times New Roman" pitchFamily="18" charset="0"/>
                <a:cs typeface="Times New Roman" pitchFamily="18" charset="0"/>
              </a:rPr>
              <a:t> year of life</a:t>
            </a:r>
          </a:p>
          <a:p>
            <a:pPr>
              <a:lnSpc>
                <a:spcPct val="150000"/>
              </a:lnSpc>
            </a:pPr>
            <a:r>
              <a:rPr lang="en-IN" sz="2300" dirty="0" smtClean="0">
                <a:latin typeface="Times New Roman" pitchFamily="18" charset="0"/>
                <a:cs typeface="Times New Roman" pitchFamily="18" charset="0"/>
              </a:rPr>
              <a:t>Inadequate growth at the neo-pulmonary anastomotic site </a:t>
            </a:r>
          </a:p>
          <a:p>
            <a:pPr>
              <a:lnSpc>
                <a:spcPct val="150000"/>
              </a:lnSpc>
            </a:pPr>
            <a:r>
              <a:rPr lang="en-IN" sz="2300" dirty="0" smtClean="0">
                <a:latin typeface="Times New Roman" pitchFamily="18" charset="0"/>
                <a:cs typeface="Times New Roman" pitchFamily="18" charset="0"/>
              </a:rPr>
              <a:t>Obstruction is generally located in the supravalvar area of the MPA</a:t>
            </a:r>
          </a:p>
          <a:p>
            <a:pPr>
              <a:lnSpc>
                <a:spcPct val="150000"/>
              </a:lnSpc>
            </a:pPr>
            <a:r>
              <a:rPr lang="en-IN" sz="2300" dirty="0" smtClean="0">
                <a:latin typeface="Times New Roman" pitchFamily="18" charset="0"/>
                <a:cs typeface="Times New Roman" pitchFamily="18" charset="0"/>
              </a:rPr>
              <a:t>Supravalvar stenosis is due to scarring at the anastomotic site or inadequate growth of MPA</a:t>
            </a:r>
          </a:p>
        </p:txBody>
      </p:sp>
      <p:sp>
        <p:nvSpPr>
          <p:cNvPr id="6" name="Date Placeholder 5"/>
          <p:cNvSpPr>
            <a:spLocks noGrp="1"/>
          </p:cNvSpPr>
          <p:nvPr>
            <p:ph type="dt" sz="half" idx="10"/>
          </p:nvPr>
        </p:nvSpPr>
        <p:spPr/>
        <p:txBody>
          <a:bodyPr/>
          <a:lstStyle/>
          <a:p>
            <a:fld id="{C06D1F17-BB7D-4BDC-9155-57146FF2382A}" type="datetime1">
              <a:rPr lang="en-IN" smtClean="0"/>
              <a:pPr/>
              <a:t>04-10-2023</a:t>
            </a:fld>
            <a:endParaRPr lang="en-IN"/>
          </a:p>
        </p:txBody>
      </p:sp>
      <p:sp>
        <p:nvSpPr>
          <p:cNvPr id="2" name="Title 1"/>
          <p:cNvSpPr>
            <a:spLocks noGrp="1"/>
          </p:cNvSpPr>
          <p:nvPr>
            <p:ph type="title"/>
          </p:nvPr>
        </p:nvSpPr>
        <p:spPr>
          <a:xfrm>
            <a:off x="428596" y="285728"/>
            <a:ext cx="8229600" cy="1143000"/>
          </a:xfrm>
        </p:spPr>
        <p:txBody>
          <a:bodyPr>
            <a:normAutofit fontScale="90000"/>
          </a:bodyPr>
          <a:lstStyle/>
          <a:p>
            <a:pPr algn="l">
              <a:lnSpc>
                <a:spcPct val="150000"/>
              </a:lnSpc>
            </a:pPr>
            <a:r>
              <a:rPr lang="en-US" sz="3600" b="1" dirty="0" smtClean="0">
                <a:solidFill>
                  <a:srgbClr val="0000FF"/>
                </a:solidFill>
                <a:effectLst>
                  <a:outerShdw blurRad="38100" dist="38100" dir="2700000" algn="tl">
                    <a:srgbClr val="000000">
                      <a:alpha val="43137"/>
                    </a:srgbClr>
                  </a:outerShdw>
                </a:effectLst>
                <a:latin typeface="Footlight MT Light" pitchFamily="18" charset="0"/>
              </a:rPr>
              <a:t>Complications of ASO</a:t>
            </a:r>
            <a:br>
              <a:rPr lang="en-US" sz="3600" b="1" dirty="0" smtClean="0">
                <a:solidFill>
                  <a:srgbClr val="0000FF"/>
                </a:solidFill>
                <a:effectLst>
                  <a:outerShdw blurRad="38100" dist="38100" dir="2700000" algn="tl">
                    <a:srgbClr val="000000">
                      <a:alpha val="43137"/>
                    </a:srgbClr>
                  </a:outerShdw>
                </a:effectLst>
                <a:latin typeface="Footlight MT Light" pitchFamily="18" charset="0"/>
              </a:rPr>
            </a:br>
            <a:r>
              <a:rPr lang="en-IN" sz="3200" dirty="0" smtClean="0">
                <a:solidFill>
                  <a:srgbClr val="0000FF"/>
                </a:solidFill>
                <a:effectLst>
                  <a:outerShdw blurRad="38100" dist="38100" dir="2700000" algn="tl">
                    <a:srgbClr val="000000">
                      <a:alpha val="43137"/>
                    </a:srgbClr>
                  </a:outerShdw>
                </a:effectLst>
                <a:latin typeface="Footlight MT Light" pitchFamily="18" charset="0"/>
              </a:rPr>
              <a:t>Main and branch pulmonary artery stenosis</a:t>
            </a:r>
            <a:endParaRPr lang="en-IN" sz="3600"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4" name="Title 4"/>
          <p:cNvSpPr txBox="1">
            <a:spLocks/>
          </p:cNvSpPr>
          <p:nvPr/>
        </p:nvSpPr>
        <p:spPr>
          <a:xfrm>
            <a:off x="500034" y="4286256"/>
            <a:ext cx="8215370" cy="1928826"/>
          </a:xfrm>
          <a:prstGeom prst="rect">
            <a:avLst/>
          </a:prstGeom>
          <a:solidFill>
            <a:schemeClr val="tx2">
              <a:lumMod val="75000"/>
            </a:schemeClr>
          </a:solidFill>
        </p:spPr>
        <p:txBody>
          <a:bodyPr vert="horz" lIns="91440" tIns="45720" rIns="91440" bIns="45720" rtlCol="0" anchor="ctr">
            <a:noAutofit/>
          </a:bodyPr>
          <a:lstStyle/>
          <a:p>
            <a:pPr algn="ctr">
              <a:lnSpc>
                <a:spcPct val="150000"/>
              </a:lnSpc>
            </a:pPr>
            <a:r>
              <a:rPr lang="en-IN" sz="2000" i="1" dirty="0" smtClean="0">
                <a:solidFill>
                  <a:schemeClr val="bg1"/>
                </a:solidFill>
                <a:latin typeface="Times New Roman" pitchFamily="18" charset="0"/>
                <a:cs typeface="Times New Roman" pitchFamily="18" charset="0"/>
              </a:rPr>
              <a:t>RV pressure should always be evaluated by routine TTE in patients who have undergone ASO; if there is concern for elevated pressure and the proximal PA cannot be identified, MRI should be considered to determine whether branch PA stenosis is present</a:t>
            </a:r>
            <a:endParaRPr lang="en-IN" sz="2000" i="1" dirty="0">
              <a:solidFill>
                <a:schemeClr val="bg1"/>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a:srcRect/>
          <a:stretch>
            <a:fillRect/>
          </a:stretch>
        </p:blipFill>
        <p:spPr bwMode="auto">
          <a:xfrm>
            <a:off x="2714612" y="1571612"/>
            <a:ext cx="3581400" cy="413032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nSpc>
                <a:spcPct val="150000"/>
              </a:lnSpc>
            </a:pPr>
            <a:r>
              <a:rPr lang="en-IN" sz="2400" dirty="0" smtClean="0">
                <a:latin typeface="Times New Roman" pitchFamily="18" charset="0"/>
                <a:cs typeface="Times New Roman" pitchFamily="18" charset="0"/>
              </a:rPr>
              <a:t>Neo-aortic root dilation </a:t>
            </a:r>
            <a:endParaRPr lang="en-US" sz="2400" dirty="0" smtClean="0">
              <a:latin typeface="Times New Roman" pitchFamily="18" charset="0"/>
              <a:cs typeface="Times New Roman" pitchFamily="18" charset="0"/>
            </a:endParaRPr>
          </a:p>
          <a:p>
            <a:pPr>
              <a:lnSpc>
                <a:spcPct val="150000"/>
              </a:lnSpc>
            </a:pPr>
            <a:r>
              <a:rPr lang="en-US" sz="2400" dirty="0" smtClean="0">
                <a:latin typeface="Times New Roman" pitchFamily="18" charset="0"/>
                <a:cs typeface="Times New Roman" pitchFamily="18" charset="0"/>
              </a:rPr>
              <a:t>Neo-aortic regurgitation (AR) </a:t>
            </a:r>
          </a:p>
          <a:p>
            <a:pPr lvl="1">
              <a:lnSpc>
                <a:spcPct val="150000"/>
              </a:lnSpc>
            </a:pPr>
            <a:r>
              <a:rPr lang="en-US" sz="2000" dirty="0" smtClean="0">
                <a:latin typeface="Times New Roman" pitchFamily="18" charset="0"/>
                <a:cs typeface="Times New Roman" pitchFamily="18" charset="0"/>
              </a:rPr>
              <a:t>late complication &gt; 20% of patients especially PA banding </a:t>
            </a:r>
          </a:p>
          <a:p>
            <a:pPr lvl="1">
              <a:lnSpc>
                <a:spcPct val="150000"/>
              </a:lnSpc>
            </a:pPr>
            <a:r>
              <a:rPr lang="en-US" sz="2000" dirty="0" smtClean="0">
                <a:latin typeface="Times New Roman" pitchFamily="18" charset="0"/>
                <a:cs typeface="Times New Roman" pitchFamily="18" charset="0"/>
              </a:rPr>
              <a:t>An important cause of AR may be unequal size of the pulmonary cusps that leads to eccentric coaptation</a:t>
            </a:r>
          </a:p>
          <a:p>
            <a:pPr>
              <a:lnSpc>
                <a:spcPct val="150000"/>
              </a:lnSpc>
            </a:pPr>
            <a:r>
              <a:rPr lang="en-US" sz="2400" dirty="0" smtClean="0">
                <a:latin typeface="Times New Roman" pitchFamily="18" charset="0"/>
                <a:cs typeface="Times New Roman" pitchFamily="18" charset="0"/>
              </a:rPr>
              <a:t>Coronary artery obstruction</a:t>
            </a:r>
          </a:p>
          <a:p>
            <a:pPr lvl="1">
              <a:lnSpc>
                <a:spcPct val="150000"/>
              </a:lnSpc>
            </a:pPr>
            <a:r>
              <a:rPr lang="en-US" sz="2000" dirty="0" smtClean="0">
                <a:latin typeface="Times New Roman" pitchFamily="18" charset="0"/>
                <a:cs typeface="Times New Roman" pitchFamily="18" charset="0"/>
              </a:rPr>
              <a:t>Rare with newer surgical techniques</a:t>
            </a:r>
          </a:p>
          <a:p>
            <a:pPr lvl="1">
              <a:lnSpc>
                <a:spcPct val="150000"/>
              </a:lnSpc>
            </a:pPr>
            <a:r>
              <a:rPr lang="en-US" sz="2000" smtClean="0">
                <a:latin typeface="Times New Roman" pitchFamily="18" charset="0"/>
                <a:cs typeface="Times New Roman" pitchFamily="18" charset="0"/>
              </a:rPr>
              <a:t>Myocardial </a:t>
            </a:r>
            <a:r>
              <a:rPr lang="en-US" sz="2000" dirty="0" smtClean="0">
                <a:latin typeface="Times New Roman" pitchFamily="18" charset="0"/>
                <a:cs typeface="Times New Roman" pitchFamily="18" charset="0"/>
              </a:rPr>
              <a:t>ischemia, infarction, and even death</a:t>
            </a:r>
          </a:p>
          <a:p>
            <a:pPr lvl="1">
              <a:lnSpc>
                <a:spcPct val="150000"/>
              </a:lnSpc>
            </a:pPr>
            <a:r>
              <a:rPr lang="en-US" sz="2000" dirty="0" smtClean="0">
                <a:latin typeface="Times New Roman" pitchFamily="18" charset="0"/>
                <a:cs typeface="Times New Roman" pitchFamily="18" charset="0"/>
              </a:rPr>
              <a:t>May present with unexplained ventricular dysfunction </a:t>
            </a:r>
          </a:p>
          <a:p>
            <a:pPr lvl="1">
              <a:lnSpc>
                <a:spcPct val="150000"/>
              </a:lnSpc>
            </a:pPr>
            <a:r>
              <a:rPr lang="en-US" sz="2000" dirty="0" smtClean="0">
                <a:latin typeface="Times New Roman" pitchFamily="18" charset="0"/>
                <a:cs typeface="Times New Roman" pitchFamily="18" charset="0"/>
              </a:rPr>
              <a:t>Majority occur during 1</a:t>
            </a:r>
            <a:r>
              <a:rPr lang="en-US" sz="2000" baseline="30000" dirty="0" smtClean="0">
                <a:latin typeface="Times New Roman" pitchFamily="18" charset="0"/>
                <a:cs typeface="Times New Roman" pitchFamily="18" charset="0"/>
              </a:rPr>
              <a:t>st</a:t>
            </a:r>
            <a:r>
              <a:rPr lang="en-US" sz="2000" dirty="0" smtClean="0">
                <a:latin typeface="Times New Roman" pitchFamily="18" charset="0"/>
                <a:cs typeface="Times New Roman" pitchFamily="18" charset="0"/>
              </a:rPr>
              <a:t> 3 months</a:t>
            </a:r>
            <a:endParaRPr lang="en-US" sz="1200" dirty="0" smtClean="0">
              <a:latin typeface="Times New Roman" pitchFamily="18" charset="0"/>
              <a:cs typeface="Times New Roman" pitchFamily="18" charset="0"/>
            </a:endParaRPr>
          </a:p>
          <a:p>
            <a:pPr lvl="1">
              <a:lnSpc>
                <a:spcPct val="150000"/>
              </a:lnSpc>
            </a:pPr>
            <a:endParaRPr lang="en-US" sz="2000" dirty="0" smtClean="0">
              <a:latin typeface="Times New Roman" pitchFamily="18" charset="0"/>
              <a:cs typeface="Times New Roman" pitchFamily="18" charset="0"/>
            </a:endParaRPr>
          </a:p>
          <a:p>
            <a:pPr>
              <a:lnSpc>
                <a:spcPct val="150000"/>
              </a:lnSpc>
            </a:pPr>
            <a:endParaRPr lang="en-IN"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fld id="{36F87873-A812-4601-AEE7-56974D138344}" type="datetime1">
              <a:rPr lang="en-IN" smtClean="0"/>
              <a:pPr/>
              <a:t>04-10-2023</a:t>
            </a:fld>
            <a:endParaRPr lang="en-IN"/>
          </a:p>
        </p:txBody>
      </p:sp>
      <p:sp>
        <p:nvSpPr>
          <p:cNvPr id="4" name="Title 1"/>
          <p:cNvSpPr>
            <a:spLocks noGrp="1"/>
          </p:cNvSpPr>
          <p:nvPr>
            <p:ph type="title"/>
          </p:nvPr>
        </p:nvSpPr>
        <p:spPr/>
        <p:txBody>
          <a:bodyPr>
            <a:normAutofit/>
          </a:bodyPr>
          <a:lstStyle/>
          <a:p>
            <a:pPr algn="l">
              <a:lnSpc>
                <a:spcPct val="150000"/>
              </a:lnSpc>
            </a:pPr>
            <a:r>
              <a:rPr lang="en-US" sz="3600" b="1" dirty="0" smtClean="0">
                <a:solidFill>
                  <a:srgbClr val="0000FF"/>
                </a:solidFill>
                <a:effectLst>
                  <a:outerShdw blurRad="38100" dist="38100" dir="2700000" algn="tl">
                    <a:srgbClr val="000000">
                      <a:alpha val="43137"/>
                    </a:srgbClr>
                  </a:outerShdw>
                </a:effectLst>
                <a:latin typeface="Footlight MT Light" pitchFamily="18" charset="0"/>
              </a:rPr>
              <a:t>Complications of ASO (Contd..)</a:t>
            </a:r>
            <a:endParaRPr lang="en-IN" sz="3600" dirty="0">
              <a:solidFill>
                <a:srgbClr val="0000FF"/>
              </a:solidFill>
              <a:effectLst>
                <a:outerShdw blurRad="38100" dist="38100" dir="2700000" algn="tl">
                  <a:srgbClr val="000000">
                    <a:alpha val="43137"/>
                  </a:srgbClr>
                </a:outerShdw>
              </a:effectLst>
              <a:latin typeface="Footlight MT Light" pitchFamily="18" charset="0"/>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457200" y="1214422"/>
            <a:ext cx="8229600" cy="5072098"/>
          </a:xfrm>
        </p:spPr>
        <p:txBody>
          <a:bodyPr>
            <a:normAutofit/>
          </a:bodyPr>
          <a:lstStyle/>
          <a:p>
            <a:pPr>
              <a:lnSpc>
                <a:spcPct val="150000"/>
              </a:lnSpc>
            </a:pPr>
            <a:r>
              <a:rPr lang="en-US" sz="2000" b="0" dirty="0">
                <a:latin typeface="Times New Roman" pitchFamily="18" charset="0"/>
                <a:cs typeface="Times New Roman" pitchFamily="18" charset="0"/>
              </a:rPr>
              <a:t>In patients with </a:t>
            </a:r>
            <a:r>
              <a:rPr lang="en-US" sz="2000" b="0" dirty="0" smtClean="0">
                <a:latin typeface="Times New Roman" pitchFamily="18" charset="0"/>
                <a:cs typeface="Times New Roman" pitchFamily="18" charset="0"/>
              </a:rPr>
              <a:t>large VSD </a:t>
            </a:r>
            <a:r>
              <a:rPr lang="en-US" sz="2000" b="0" dirty="0">
                <a:latin typeface="Times New Roman" pitchFamily="18" charset="0"/>
                <a:cs typeface="Times New Roman" pitchFamily="18" charset="0"/>
              </a:rPr>
              <a:t>and severe PS</a:t>
            </a:r>
          </a:p>
          <a:p>
            <a:pPr>
              <a:lnSpc>
                <a:spcPct val="150000"/>
              </a:lnSpc>
            </a:pPr>
            <a:r>
              <a:rPr lang="en-US" sz="2000" b="0" dirty="0" smtClean="0">
                <a:latin typeface="Times New Roman" pitchFamily="18" charset="0"/>
                <a:cs typeface="Times New Roman" pitchFamily="18" charset="0"/>
              </a:rPr>
              <a:t>The </a:t>
            </a:r>
            <a:r>
              <a:rPr lang="en-US" sz="2000" b="0" dirty="0">
                <a:latin typeface="Times New Roman" pitchFamily="18" charset="0"/>
                <a:cs typeface="Times New Roman" pitchFamily="18" charset="0"/>
              </a:rPr>
              <a:t>LV is directed to the aorta by creating an intraventricular tunnel between the VSD and </a:t>
            </a:r>
            <a:r>
              <a:rPr lang="en-US" sz="2000" dirty="0" smtClean="0">
                <a:latin typeface="Times New Roman" pitchFamily="18" charset="0"/>
                <a:cs typeface="Times New Roman" pitchFamily="18" charset="0"/>
              </a:rPr>
              <a:t>AV</a:t>
            </a:r>
            <a:endParaRPr lang="en-US" sz="2000" b="0" dirty="0">
              <a:latin typeface="Times New Roman" pitchFamily="18" charset="0"/>
              <a:cs typeface="Times New Roman" pitchFamily="18" charset="0"/>
            </a:endParaRPr>
          </a:p>
          <a:p>
            <a:pPr>
              <a:lnSpc>
                <a:spcPct val="150000"/>
              </a:lnSpc>
            </a:pPr>
            <a:r>
              <a:rPr lang="en-US" sz="2000" b="0" dirty="0" smtClean="0">
                <a:latin typeface="Times New Roman" pitchFamily="18" charset="0"/>
                <a:cs typeface="Times New Roman" pitchFamily="18" charset="0"/>
              </a:rPr>
              <a:t>A </a:t>
            </a:r>
            <a:r>
              <a:rPr lang="en-US" sz="2000" b="0" dirty="0">
                <a:latin typeface="Times New Roman" pitchFamily="18" charset="0"/>
                <a:cs typeface="Times New Roman" pitchFamily="18" charset="0"/>
              </a:rPr>
              <a:t>conduit is placed between the RV and the </a:t>
            </a:r>
            <a:r>
              <a:rPr lang="en-US" sz="2000" b="0" dirty="0" smtClean="0">
                <a:latin typeface="Times New Roman" pitchFamily="18" charset="0"/>
                <a:cs typeface="Times New Roman" pitchFamily="18" charset="0"/>
              </a:rPr>
              <a:t>PA</a:t>
            </a:r>
          </a:p>
          <a:p>
            <a:pPr>
              <a:lnSpc>
                <a:spcPct val="150000"/>
              </a:lnSpc>
            </a:pPr>
            <a:r>
              <a:rPr lang="en-IN" sz="2000" dirty="0" smtClean="0">
                <a:latin typeface="Times New Roman" pitchFamily="18" charset="0"/>
                <a:cs typeface="Times New Roman" pitchFamily="18" charset="0"/>
              </a:rPr>
              <a:t>No attempt to resect the left ventricular outflow tract obstruction</a:t>
            </a:r>
          </a:p>
          <a:p>
            <a:pPr>
              <a:lnSpc>
                <a:spcPct val="150000"/>
              </a:lnSpc>
            </a:pPr>
            <a:r>
              <a:rPr lang="en-US" sz="2000" dirty="0" smtClean="0">
                <a:latin typeface="Times New Roman" pitchFamily="18" charset="0"/>
                <a:cs typeface="Times New Roman" pitchFamily="18" charset="0"/>
              </a:rPr>
              <a:t>Conduit obstruction (especially in those containing porcine heterograft valves)</a:t>
            </a:r>
          </a:p>
          <a:p>
            <a:pPr>
              <a:lnSpc>
                <a:spcPct val="150000"/>
              </a:lnSpc>
            </a:pPr>
            <a:r>
              <a:rPr lang="en-US" sz="2000" dirty="0" smtClean="0">
                <a:latin typeface="Times New Roman" pitchFamily="18" charset="0"/>
                <a:cs typeface="Times New Roman" pitchFamily="18" charset="0"/>
              </a:rPr>
              <a:t>Conduit needs to be replaced as the child grows</a:t>
            </a:r>
          </a:p>
          <a:p>
            <a:pPr>
              <a:lnSpc>
                <a:spcPct val="150000"/>
              </a:lnSpc>
            </a:pPr>
            <a:r>
              <a:rPr lang="en-US" sz="2000" dirty="0" smtClean="0">
                <a:latin typeface="Times New Roman" pitchFamily="18" charset="0"/>
                <a:cs typeface="Times New Roman" pitchFamily="18" charset="0"/>
              </a:rPr>
              <a:t>CHB(rarely occurs)</a:t>
            </a:r>
          </a:p>
          <a:p>
            <a:pPr>
              <a:lnSpc>
                <a:spcPct val="150000"/>
              </a:lnSpc>
            </a:pPr>
            <a:r>
              <a:rPr lang="en-US" sz="2000" b="0" dirty="0" smtClean="0">
                <a:latin typeface="Times New Roman" pitchFamily="18" charset="0"/>
                <a:cs typeface="Times New Roman" pitchFamily="18" charset="0"/>
              </a:rPr>
              <a:t>Other procedures- REV procedure or Nikaidoh procedure</a:t>
            </a:r>
            <a:endParaRPr lang="en-US" sz="2000" b="0"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fld id="{15392418-F65D-4700-870F-88B405FF3ADA}" type="datetime1">
              <a:rPr lang="en-IN" smtClean="0"/>
              <a:pPr/>
              <a:t>04-10-2023</a:t>
            </a:fld>
            <a:endParaRPr lang="en-IN"/>
          </a:p>
        </p:txBody>
      </p:sp>
      <p:sp>
        <p:nvSpPr>
          <p:cNvPr id="2" name="Title 1"/>
          <p:cNvSpPr>
            <a:spLocks noGrp="1"/>
          </p:cNvSpPr>
          <p:nvPr>
            <p:ph type="title"/>
          </p:nvPr>
        </p:nvSpPr>
        <p:spPr/>
        <p:txBody>
          <a:bodyPr>
            <a:normAutofit/>
          </a:bodyPr>
          <a:lstStyle/>
          <a:p>
            <a:pPr algn="l"/>
            <a:r>
              <a:rPr lang="en-US" sz="4000" b="1" dirty="0" smtClean="0">
                <a:solidFill>
                  <a:srgbClr val="0000FF"/>
                </a:solidFill>
                <a:effectLst>
                  <a:outerShdw blurRad="38100" dist="38100" dir="2700000" algn="tl">
                    <a:srgbClr val="000000">
                      <a:alpha val="43137"/>
                    </a:srgbClr>
                  </a:outerShdw>
                </a:effectLst>
                <a:latin typeface="Footlight MT Light" pitchFamily="18" charset="0"/>
              </a:rPr>
              <a:t>Rastelli operation</a:t>
            </a:r>
            <a:endParaRPr lang="en-IN" sz="4000" b="1" dirty="0">
              <a:solidFill>
                <a:srgbClr val="0000FF"/>
              </a:solidFill>
              <a:effectLst>
                <a:outerShdw blurRad="38100" dist="38100" dir="2700000" algn="tl">
                  <a:srgbClr val="000000">
                    <a:alpha val="43137"/>
                  </a:srgbClr>
                </a:outerShdw>
              </a:effectLst>
              <a:latin typeface="Footlight MT Light" pitchFamily="18" charset="0"/>
            </a:endParaRPr>
          </a:p>
        </p:txBody>
      </p:sp>
      <p:pic>
        <p:nvPicPr>
          <p:cNvPr id="3074" name="Picture 2"/>
          <p:cNvPicPr>
            <a:picLocks noChangeAspect="1" noChangeArrowheads="1"/>
          </p:cNvPicPr>
          <p:nvPr/>
        </p:nvPicPr>
        <p:blipFill>
          <a:blip r:embed="rId3"/>
          <a:srcRect/>
          <a:stretch>
            <a:fillRect/>
          </a:stretch>
        </p:blipFill>
        <p:spPr bwMode="auto">
          <a:xfrm>
            <a:off x="264420" y="1357298"/>
            <a:ext cx="8593860" cy="485778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heckerboard(across)">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3075" name="Picture 3"/>
          <p:cNvPicPr>
            <a:picLocks noGrp="1" noChangeAspect="1" noChangeArrowheads="1"/>
          </p:cNvPicPr>
          <p:nvPr>
            <p:ph idx="1"/>
          </p:nvPr>
        </p:nvPicPr>
        <p:blipFill>
          <a:blip r:embed="rId2"/>
          <a:srcRect/>
          <a:stretch>
            <a:fillRect/>
          </a:stretch>
        </p:blipFill>
        <p:spPr bwMode="auto">
          <a:xfrm>
            <a:off x="1714480" y="75433"/>
            <a:ext cx="5214974" cy="66953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Extensive resection of the outlet septum</a:t>
            </a:r>
          </a:p>
          <a:p>
            <a:r>
              <a:rPr lang="en-US" dirty="0" smtClean="0"/>
              <a:t>Use of a patch to baffle oxygenated blood from LV to Aorta f/b </a:t>
            </a:r>
            <a:r>
              <a:rPr lang="en-US" dirty="0" err="1" smtClean="0"/>
              <a:t>LeCompte</a:t>
            </a:r>
            <a:r>
              <a:rPr lang="en-US" dirty="0" smtClean="0"/>
              <a:t> Maneuver</a:t>
            </a:r>
          </a:p>
          <a:p>
            <a:r>
              <a:rPr lang="en-US" dirty="0" smtClean="0"/>
              <a:t>Reconstruction of the </a:t>
            </a:r>
            <a:r>
              <a:rPr lang="en-US" dirty="0" err="1" smtClean="0"/>
              <a:t>pulm</a:t>
            </a:r>
            <a:r>
              <a:rPr lang="en-US" dirty="0" smtClean="0"/>
              <a:t> track by suturing the post rim of </a:t>
            </a:r>
            <a:r>
              <a:rPr lang="en-US" dirty="0" err="1" smtClean="0"/>
              <a:t>pulm</a:t>
            </a:r>
            <a:r>
              <a:rPr lang="en-US" dirty="0" smtClean="0"/>
              <a:t> trunk to a right </a:t>
            </a:r>
            <a:r>
              <a:rPr lang="en-US" dirty="0" err="1" smtClean="0"/>
              <a:t>ventriculotomy</a:t>
            </a:r>
            <a:endParaRPr lang="en-US" dirty="0" smtClean="0"/>
          </a:p>
          <a:p>
            <a:r>
              <a:rPr lang="en-US" dirty="0" smtClean="0"/>
              <a:t>Excellent survival rate </a:t>
            </a:r>
            <a:endParaRPr lang="en-US" dirty="0"/>
          </a:p>
        </p:txBody>
      </p:sp>
      <p:sp>
        <p:nvSpPr>
          <p:cNvPr id="3" name="Title 2"/>
          <p:cNvSpPr>
            <a:spLocks noGrp="1"/>
          </p:cNvSpPr>
          <p:nvPr>
            <p:ph type="title"/>
          </p:nvPr>
        </p:nvSpPr>
        <p:spPr>
          <a:xfrm>
            <a:off x="571472" y="571480"/>
            <a:ext cx="8229600" cy="1143000"/>
          </a:xfrm>
        </p:spPr>
        <p:txBody>
          <a:bodyPr>
            <a:normAutofit fontScale="90000"/>
          </a:bodyPr>
          <a:lstStyle/>
          <a:p>
            <a:r>
              <a:rPr lang="en-US" dirty="0" smtClean="0"/>
              <a:t>REV (</a:t>
            </a:r>
            <a:r>
              <a:rPr lang="en-US" b="0" u="sng" dirty="0" err="1" smtClean="0">
                <a:hlinkClick r:id="rId2"/>
              </a:rPr>
              <a:t>Réparation</a:t>
            </a:r>
            <a:r>
              <a:rPr lang="en-US" b="0" u="sng" dirty="0" smtClean="0">
                <a:hlinkClick r:id="rId2"/>
              </a:rPr>
              <a:t> à </a:t>
            </a:r>
            <a:r>
              <a:rPr lang="en-US" b="0" u="sng" dirty="0" err="1" smtClean="0">
                <a:hlinkClick r:id="rId2"/>
              </a:rPr>
              <a:t>l'Etage</a:t>
            </a:r>
            <a:r>
              <a:rPr lang="en-US" b="0" u="sng" dirty="0" smtClean="0">
                <a:hlinkClick r:id="rId2"/>
              </a:rPr>
              <a:t> </a:t>
            </a:r>
            <a:r>
              <a:rPr lang="en-US" b="0" u="sng" dirty="0" err="1" smtClean="0">
                <a:hlinkClick r:id="rId2"/>
              </a:rPr>
              <a:t>Ventriculaire</a:t>
            </a:r>
            <a:r>
              <a:rPr lang="en-US" b="0" u="sng" dirty="0" smtClean="0">
                <a:hlinkClick r:id="rId2"/>
              </a:rPr>
              <a:t> </a:t>
            </a:r>
            <a:r>
              <a:rPr lang="en-US" dirty="0" smtClean="0"/>
              <a:t>)</a:t>
            </a:r>
            <a:endParaRPr lang="en-US" dirty="0"/>
          </a:p>
        </p:txBody>
      </p:sp>
      <p:pic>
        <p:nvPicPr>
          <p:cNvPr id="4" name="Picture 3" descr="rev.jpg"/>
          <p:cNvPicPr>
            <a:picLocks noChangeAspect="1"/>
          </p:cNvPicPr>
          <p:nvPr/>
        </p:nvPicPr>
        <p:blipFill>
          <a:blip r:embed="rId3"/>
          <a:stretch>
            <a:fillRect/>
          </a:stretch>
        </p:blipFill>
        <p:spPr>
          <a:xfrm>
            <a:off x="571472" y="0"/>
            <a:ext cx="8181025" cy="68580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2000"/>
                                        <p:tgtEl>
                                          <p:spTgt spid="2">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2000"/>
                                        <p:tgtEl>
                                          <p:spTgt spid="2">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2000"/>
                                        <p:tgtEl>
                                          <p:spTgt spid="2">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In pts with TGA with VSD and LVOTO</a:t>
            </a:r>
          </a:p>
          <a:p>
            <a:r>
              <a:rPr lang="en-US" dirty="0" smtClean="0"/>
              <a:t>In pts not suitable for </a:t>
            </a:r>
            <a:r>
              <a:rPr lang="en-US" dirty="0" err="1" smtClean="0"/>
              <a:t>Rastelli</a:t>
            </a:r>
            <a:r>
              <a:rPr lang="en-US" dirty="0" smtClean="0"/>
              <a:t> or REV</a:t>
            </a:r>
          </a:p>
          <a:p>
            <a:r>
              <a:rPr lang="en-US" dirty="0" smtClean="0"/>
              <a:t>Small </a:t>
            </a:r>
            <a:r>
              <a:rPr lang="en-US" dirty="0" err="1" smtClean="0"/>
              <a:t>RV,inlet</a:t>
            </a:r>
            <a:r>
              <a:rPr lang="en-US" dirty="0" smtClean="0"/>
              <a:t> </a:t>
            </a:r>
            <a:r>
              <a:rPr lang="en-US" dirty="0" err="1" smtClean="0"/>
              <a:t>VSD,Restrictive</a:t>
            </a:r>
            <a:r>
              <a:rPr lang="en-US" dirty="0" smtClean="0"/>
              <a:t> </a:t>
            </a:r>
            <a:r>
              <a:rPr lang="en-US" dirty="0" err="1" smtClean="0"/>
              <a:t>VSD,Large</a:t>
            </a:r>
            <a:r>
              <a:rPr lang="en-US" dirty="0" smtClean="0"/>
              <a:t> CA crossing the RVOT</a:t>
            </a:r>
          </a:p>
          <a:p>
            <a:r>
              <a:rPr lang="en-US" dirty="0" smtClean="0"/>
              <a:t>Involves harvesting the aortic root along with </a:t>
            </a:r>
            <a:r>
              <a:rPr lang="en-US" dirty="0" err="1" smtClean="0"/>
              <a:t>attache</a:t>
            </a:r>
            <a:r>
              <a:rPr lang="en-US" dirty="0" smtClean="0"/>
              <a:t> </a:t>
            </a:r>
            <a:r>
              <a:rPr lang="en-US" dirty="0" err="1" smtClean="0"/>
              <a:t>dcoronaries</a:t>
            </a:r>
            <a:r>
              <a:rPr lang="en-US" dirty="0" smtClean="0"/>
              <a:t> from the RV </a:t>
            </a:r>
          </a:p>
          <a:p>
            <a:r>
              <a:rPr lang="en-US" dirty="0" err="1" smtClean="0"/>
              <a:t>Stenosed</a:t>
            </a:r>
            <a:r>
              <a:rPr lang="en-US" dirty="0" smtClean="0"/>
              <a:t> PV is excised and the outlet septum is divided</a:t>
            </a:r>
          </a:p>
          <a:p>
            <a:r>
              <a:rPr lang="en-US" dirty="0" err="1" smtClean="0"/>
              <a:t>Ao</a:t>
            </a:r>
            <a:r>
              <a:rPr lang="en-US" dirty="0" smtClean="0"/>
              <a:t> root is </a:t>
            </a:r>
            <a:r>
              <a:rPr lang="en-US" dirty="0" err="1" smtClean="0"/>
              <a:t>translocated</a:t>
            </a:r>
            <a:r>
              <a:rPr lang="en-US" dirty="0" smtClean="0"/>
              <a:t> </a:t>
            </a:r>
            <a:r>
              <a:rPr lang="en-US" dirty="0" err="1" smtClean="0"/>
              <a:t>posteriorly</a:t>
            </a:r>
            <a:r>
              <a:rPr lang="en-US" dirty="0" smtClean="0"/>
              <a:t> to lie over the LV</a:t>
            </a:r>
          </a:p>
          <a:p>
            <a:r>
              <a:rPr lang="en-US" dirty="0" smtClean="0"/>
              <a:t>VSD is </a:t>
            </a:r>
            <a:r>
              <a:rPr lang="en-US" dirty="0" err="1" smtClean="0"/>
              <a:t>closed;RVOT</a:t>
            </a:r>
            <a:r>
              <a:rPr lang="en-US" dirty="0" smtClean="0"/>
              <a:t> is </a:t>
            </a:r>
            <a:r>
              <a:rPr lang="en-US" dirty="0" err="1" smtClean="0"/>
              <a:t>rconstructed</a:t>
            </a:r>
            <a:r>
              <a:rPr lang="en-US" dirty="0" smtClean="0"/>
              <a:t> with pericardium</a:t>
            </a:r>
          </a:p>
          <a:p>
            <a:r>
              <a:rPr lang="en-US" dirty="0" smtClean="0"/>
              <a:t>Adv-systemic flow is not directed through an </a:t>
            </a:r>
            <a:r>
              <a:rPr lang="en-US" dirty="0" err="1" smtClean="0"/>
              <a:t>intraventricular</a:t>
            </a:r>
            <a:r>
              <a:rPr lang="en-US" dirty="0" smtClean="0"/>
              <a:t> baffle-low risk of LVOT obstruction later</a:t>
            </a:r>
          </a:p>
          <a:p>
            <a:endParaRPr lang="en-US" dirty="0" smtClean="0"/>
          </a:p>
          <a:p>
            <a:endParaRPr lang="en-US" dirty="0"/>
          </a:p>
        </p:txBody>
      </p:sp>
      <p:sp>
        <p:nvSpPr>
          <p:cNvPr id="3" name="Title 2"/>
          <p:cNvSpPr>
            <a:spLocks noGrp="1"/>
          </p:cNvSpPr>
          <p:nvPr>
            <p:ph type="title"/>
          </p:nvPr>
        </p:nvSpPr>
        <p:spPr/>
        <p:txBody>
          <a:bodyPr/>
          <a:lstStyle/>
          <a:p>
            <a:r>
              <a:rPr lang="en-US" dirty="0" err="1" smtClean="0"/>
              <a:t>Nikaidoh</a:t>
            </a:r>
            <a:r>
              <a:rPr lang="en-US" dirty="0" smtClean="0"/>
              <a:t> Procedure</a:t>
            </a:r>
            <a:endParaRPr lang="en-US" dirty="0"/>
          </a:p>
        </p:txBody>
      </p:sp>
      <p:pic>
        <p:nvPicPr>
          <p:cNvPr id="5" name="Picture 4" descr="Untitled.jpg"/>
          <p:cNvPicPr>
            <a:picLocks noChangeAspect="1"/>
          </p:cNvPicPr>
          <p:nvPr/>
        </p:nvPicPr>
        <p:blipFill>
          <a:blip r:embed="rId2"/>
          <a:stretch>
            <a:fillRect/>
          </a:stretch>
        </p:blipFill>
        <p:spPr>
          <a:xfrm>
            <a:off x="0" y="428604"/>
            <a:ext cx="9144000" cy="5715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2000"/>
                                        <p:tgtEl>
                                          <p:spTgt spid="2">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2000"/>
                                        <p:tgtEl>
                                          <p:spTgt spid="2">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2000"/>
                                        <p:tgtEl>
                                          <p:spTgt spid="2">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2000"/>
                                        <p:tgtEl>
                                          <p:spTgt spid="2">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2000"/>
                                        <p:tgtEl>
                                          <p:spTgt spid="2">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fade">
                                      <p:cBhvr>
                                        <p:cTn id="30" dur="2000"/>
                                        <p:tgtEl>
                                          <p:spTgt spid="2">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fade">
                                      <p:cBhvr>
                                        <p:cTn id="33" dur="2000"/>
                                        <p:tgtEl>
                                          <p:spTgt spid="2">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srcRect/>
          <a:stretch>
            <a:fillRect/>
          </a:stretch>
        </p:blipFill>
        <p:spPr bwMode="auto">
          <a:xfrm>
            <a:off x="678629" y="1714488"/>
            <a:ext cx="3607619" cy="4143404"/>
          </a:xfrm>
          <a:prstGeom prst="rect">
            <a:avLst/>
          </a:prstGeom>
          <a:noFill/>
          <a:ln w="9525">
            <a:solidFill>
              <a:schemeClr val="tx1"/>
            </a:solidFill>
            <a:miter lim="800000"/>
            <a:headEnd/>
            <a:tailEnd/>
          </a:ln>
          <a:effectLst/>
        </p:spPr>
      </p:pic>
      <p:sp>
        <p:nvSpPr>
          <p:cNvPr id="7" name="Date Placeholder 6"/>
          <p:cNvSpPr>
            <a:spLocks noGrp="1"/>
          </p:cNvSpPr>
          <p:nvPr>
            <p:ph type="dt" sz="half" idx="10"/>
          </p:nvPr>
        </p:nvSpPr>
        <p:spPr/>
        <p:txBody>
          <a:bodyPr/>
          <a:lstStyle/>
          <a:p>
            <a:fld id="{A4605AF9-097E-4706-B0CC-E373D7216397}" type="datetime1">
              <a:rPr lang="en-IN" smtClean="0"/>
              <a:pPr/>
              <a:t>04-10-2023</a:t>
            </a:fld>
            <a:endParaRPr lang="en-IN"/>
          </a:p>
        </p:txBody>
      </p:sp>
      <p:sp>
        <p:nvSpPr>
          <p:cNvPr id="5" name="Title 1"/>
          <p:cNvSpPr>
            <a:spLocks noGrp="1"/>
          </p:cNvSpPr>
          <p:nvPr>
            <p:ph type="title"/>
          </p:nvPr>
        </p:nvSpPr>
        <p:spPr/>
        <p:txBody>
          <a:bodyPr/>
          <a:lstStyle/>
          <a:p>
            <a:r>
              <a:rPr lang="en-IN"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t>Embryology (Contd..)</a:t>
            </a:r>
            <a:endParaRPr lang="en-IN" dirty="0"/>
          </a:p>
        </p:txBody>
      </p:sp>
      <p:pic>
        <p:nvPicPr>
          <p:cNvPr id="3075" name="Picture 3"/>
          <p:cNvPicPr>
            <a:picLocks noChangeAspect="1" noChangeArrowheads="1"/>
          </p:cNvPicPr>
          <p:nvPr/>
        </p:nvPicPr>
        <p:blipFill>
          <a:blip r:embed="rId4"/>
          <a:srcRect/>
          <a:stretch>
            <a:fillRect/>
          </a:stretch>
        </p:blipFill>
        <p:spPr bwMode="auto">
          <a:xfrm>
            <a:off x="4786314" y="1714488"/>
            <a:ext cx="3643338" cy="4143404"/>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nSpc>
                <a:spcPct val="170000"/>
              </a:lnSpc>
              <a:buNone/>
            </a:pPr>
            <a:r>
              <a:rPr lang="en-US" dirty="0" smtClean="0">
                <a:latin typeface="Times New Roman" pitchFamily="18" charset="0"/>
                <a:cs typeface="Times New Roman" pitchFamily="18" charset="0"/>
              </a:rPr>
              <a:t>Transposition associated with large VSD without LVOTO </a:t>
            </a:r>
          </a:p>
          <a:p>
            <a:pPr>
              <a:lnSpc>
                <a:spcPct val="170000"/>
              </a:lnSpc>
              <a:buNone/>
            </a:pPr>
            <a:r>
              <a:rPr lang="en-US" dirty="0" smtClean="0">
                <a:latin typeface="Times New Roman" pitchFamily="18" charset="0"/>
                <a:cs typeface="Times New Roman" pitchFamily="18" charset="0"/>
              </a:rPr>
              <a:t>To prevent </a:t>
            </a:r>
          </a:p>
          <a:p>
            <a:pPr>
              <a:lnSpc>
                <a:spcPct val="170000"/>
              </a:lnSpc>
            </a:pPr>
            <a:r>
              <a:rPr lang="en-US" dirty="0" smtClean="0">
                <a:latin typeface="Times New Roman" pitchFamily="18" charset="0"/>
                <a:cs typeface="Times New Roman" pitchFamily="18" charset="0"/>
              </a:rPr>
              <a:t>Heart failure </a:t>
            </a:r>
          </a:p>
          <a:p>
            <a:pPr>
              <a:lnSpc>
                <a:spcPct val="170000"/>
              </a:lnSpc>
            </a:pPr>
            <a:r>
              <a:rPr lang="en-US" dirty="0" smtClean="0">
                <a:latin typeface="Times New Roman" pitchFamily="18" charset="0"/>
                <a:cs typeface="Times New Roman" pitchFamily="18" charset="0"/>
              </a:rPr>
              <a:t>Pulmonary vascular disease</a:t>
            </a:r>
          </a:p>
          <a:p>
            <a:pPr>
              <a:lnSpc>
                <a:spcPct val="170000"/>
              </a:lnSpc>
              <a:buNone/>
            </a:pPr>
            <a:r>
              <a:rPr lang="en-US" dirty="0" smtClean="0">
                <a:latin typeface="Times New Roman" pitchFamily="18" charset="0"/>
                <a:cs typeface="Times New Roman" pitchFamily="18" charset="0"/>
              </a:rPr>
              <a:t>Present Indications</a:t>
            </a:r>
          </a:p>
          <a:p>
            <a:pPr lvl="1">
              <a:lnSpc>
                <a:spcPct val="170000"/>
              </a:lnSpc>
            </a:pPr>
            <a:r>
              <a:rPr lang="en-US" dirty="0" smtClean="0">
                <a:latin typeface="Times New Roman" pitchFamily="18" charset="0"/>
                <a:cs typeface="Times New Roman" pitchFamily="18" charset="0"/>
              </a:rPr>
              <a:t>Presence of complex/multiple VSDs</a:t>
            </a:r>
          </a:p>
          <a:p>
            <a:pPr lvl="1">
              <a:lnSpc>
                <a:spcPct val="170000"/>
              </a:lnSpc>
            </a:pPr>
            <a:r>
              <a:rPr lang="en-US" dirty="0" smtClean="0">
                <a:latin typeface="Times New Roman" pitchFamily="18" charset="0"/>
                <a:cs typeface="Times New Roman" pitchFamily="18" charset="0"/>
              </a:rPr>
              <a:t>Coexisting medical conditions that cause a delay in surgery</a:t>
            </a:r>
          </a:p>
          <a:p>
            <a:pPr lvl="1">
              <a:lnSpc>
                <a:spcPct val="170000"/>
              </a:lnSpc>
            </a:pPr>
            <a:r>
              <a:rPr lang="en-US" dirty="0" smtClean="0">
                <a:latin typeface="Times New Roman" pitchFamily="18" charset="0"/>
                <a:cs typeface="Times New Roman" pitchFamily="18" charset="0"/>
              </a:rPr>
              <a:t>To train LV before switch in TGA/IVS</a:t>
            </a:r>
          </a:p>
          <a:p>
            <a:pPr>
              <a:lnSpc>
                <a:spcPct val="170000"/>
              </a:lnSpc>
            </a:pPr>
            <a:endParaRPr lang="en-IN" dirty="0">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fld id="{B1E7441E-CD59-433D-859F-7EF3E96116D5}" type="datetime1">
              <a:rPr lang="en-IN" smtClean="0"/>
              <a:pPr/>
              <a:t>04-10-2023</a:t>
            </a:fld>
            <a:endParaRPr lang="en-IN"/>
          </a:p>
        </p:txBody>
      </p:sp>
      <p:sp>
        <p:nvSpPr>
          <p:cNvPr id="2" name="Title 1"/>
          <p:cNvSpPr>
            <a:spLocks noGrp="1"/>
          </p:cNvSpPr>
          <p:nvPr>
            <p:ph type="title"/>
          </p:nvPr>
        </p:nvSpPr>
        <p:spPr/>
        <p:txBody>
          <a:bodyPr>
            <a:normAutofit/>
          </a:bodyPr>
          <a:lstStyle/>
          <a:p>
            <a:pPr algn="l"/>
            <a:r>
              <a:rPr lang="en-US" sz="4000" b="1" dirty="0" smtClean="0">
                <a:solidFill>
                  <a:srgbClr val="0000FF"/>
                </a:solidFill>
                <a:effectLst>
                  <a:outerShdw blurRad="38100" dist="38100" dir="2700000" algn="tl">
                    <a:srgbClr val="000000">
                      <a:alpha val="43137"/>
                    </a:srgbClr>
                  </a:outerShdw>
                </a:effectLst>
                <a:latin typeface="Footlight MT Light" pitchFamily="18" charset="0"/>
              </a:rPr>
              <a:t>Pulmonary Artery Banding</a:t>
            </a:r>
            <a:endParaRPr lang="en-IN" sz="4000" b="1" dirty="0">
              <a:solidFill>
                <a:srgbClr val="0000FF"/>
              </a:solidFill>
              <a:effectLst>
                <a:outerShdw blurRad="38100" dist="38100" dir="2700000" algn="tl">
                  <a:srgbClr val="000000">
                    <a:alpha val="43137"/>
                  </a:srgbClr>
                </a:outerShdw>
              </a:effectLst>
              <a:latin typeface="Footlight MT Light" pitchFamily="18" charset="0"/>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57298"/>
            <a:ext cx="4038600" cy="3829063"/>
          </a:xfrm>
          <a:ln>
            <a:solidFill>
              <a:srgbClr val="0000FF"/>
            </a:solidFill>
          </a:ln>
        </p:spPr>
        <p:txBody>
          <a:bodyPr>
            <a:normAutofit fontScale="55000" lnSpcReduction="20000"/>
          </a:bodyPr>
          <a:lstStyle/>
          <a:p>
            <a:pPr>
              <a:lnSpc>
                <a:spcPct val="170000"/>
              </a:lnSpc>
              <a:buNone/>
            </a:pPr>
            <a:r>
              <a:rPr lang="en-IN" sz="3400" dirty="0" smtClean="0">
                <a:solidFill>
                  <a:srgbClr val="0000FF"/>
                </a:solidFill>
                <a:latin typeface="Times New Roman" pitchFamily="18" charset="0"/>
                <a:cs typeface="Times New Roman" pitchFamily="18" charset="0"/>
              </a:rPr>
              <a:t>History</a:t>
            </a:r>
          </a:p>
          <a:p>
            <a:pPr>
              <a:lnSpc>
                <a:spcPct val="170000"/>
              </a:lnSpc>
            </a:pPr>
            <a:r>
              <a:rPr lang="en-IN" dirty="0" smtClean="0">
                <a:latin typeface="Times New Roman" pitchFamily="18" charset="0"/>
                <a:cs typeface="Times New Roman" pitchFamily="18" charset="0"/>
              </a:rPr>
              <a:t>Episodes of syncope or palpitations</a:t>
            </a:r>
          </a:p>
          <a:p>
            <a:pPr>
              <a:lnSpc>
                <a:spcPct val="170000"/>
              </a:lnSpc>
            </a:pPr>
            <a:r>
              <a:rPr lang="en-IN" dirty="0" smtClean="0">
                <a:latin typeface="Times New Roman" pitchFamily="18" charset="0"/>
                <a:cs typeface="Times New Roman" pitchFamily="18" charset="0"/>
              </a:rPr>
              <a:t>Increasing exercise intolerance</a:t>
            </a:r>
          </a:p>
          <a:p>
            <a:pPr>
              <a:lnSpc>
                <a:spcPct val="170000"/>
              </a:lnSpc>
            </a:pPr>
            <a:r>
              <a:rPr lang="en-IN" dirty="0" smtClean="0">
                <a:latin typeface="Times New Roman" pitchFamily="18" charset="0"/>
                <a:cs typeface="Times New Roman" pitchFamily="18" charset="0"/>
              </a:rPr>
              <a:t>Exertional chest pain</a:t>
            </a:r>
          </a:p>
          <a:p>
            <a:pPr>
              <a:lnSpc>
                <a:spcPct val="170000"/>
              </a:lnSpc>
            </a:pPr>
            <a:r>
              <a:rPr lang="en-IN" dirty="0" smtClean="0">
                <a:latin typeface="Times New Roman" pitchFamily="18" charset="0"/>
                <a:cs typeface="Times New Roman" pitchFamily="18" charset="0"/>
              </a:rPr>
              <a:t>Edema of the face and upper extremities</a:t>
            </a:r>
          </a:p>
          <a:p>
            <a:pPr>
              <a:lnSpc>
                <a:spcPct val="170000"/>
              </a:lnSpc>
            </a:pPr>
            <a:endParaRPr lang="en-IN" dirty="0" smtClean="0">
              <a:latin typeface="Times New Roman" pitchFamily="18" charset="0"/>
              <a:cs typeface="Times New Roman" pitchFamily="18" charset="0"/>
            </a:endParaRPr>
          </a:p>
          <a:p>
            <a:pPr lvl="1">
              <a:lnSpc>
                <a:spcPct val="170000"/>
              </a:lnSpc>
            </a:pPr>
            <a:endParaRPr lang="en-IN" dirty="0">
              <a:latin typeface="Times New Roman" pitchFamily="18" charset="0"/>
              <a:cs typeface="Times New Roman" pitchFamily="18" charset="0"/>
            </a:endParaRPr>
          </a:p>
        </p:txBody>
      </p:sp>
      <p:sp>
        <p:nvSpPr>
          <p:cNvPr id="4" name="Content Placeholder 3"/>
          <p:cNvSpPr>
            <a:spLocks noGrp="1"/>
          </p:cNvSpPr>
          <p:nvPr>
            <p:ph sz="half" idx="2"/>
          </p:nvPr>
        </p:nvSpPr>
        <p:spPr>
          <a:xfrm>
            <a:off x="4648200" y="1357298"/>
            <a:ext cx="4038600" cy="3829063"/>
          </a:xfrm>
          <a:ln>
            <a:solidFill>
              <a:srgbClr val="0000FF"/>
            </a:solidFill>
          </a:ln>
        </p:spPr>
        <p:txBody>
          <a:bodyPr>
            <a:normAutofit fontScale="55000" lnSpcReduction="20000"/>
          </a:bodyPr>
          <a:lstStyle/>
          <a:p>
            <a:pPr marL="342900" lvl="1" indent="-342900">
              <a:lnSpc>
                <a:spcPct val="170000"/>
              </a:lnSpc>
              <a:buNone/>
            </a:pPr>
            <a:r>
              <a:rPr lang="en-US" sz="3400" dirty="0" smtClean="0">
                <a:solidFill>
                  <a:srgbClr val="0000FF"/>
                </a:solidFill>
                <a:latin typeface="Times New Roman" pitchFamily="18" charset="0"/>
                <a:cs typeface="Times New Roman" pitchFamily="18" charset="0"/>
              </a:rPr>
              <a:t>Examination</a:t>
            </a:r>
          </a:p>
          <a:p>
            <a:pPr marL="342900" lvl="1" indent="-342900">
              <a:lnSpc>
                <a:spcPct val="170000"/>
              </a:lnSpc>
              <a:buFont typeface="Arial" pitchFamily="34" charset="0"/>
              <a:buChar char="•"/>
            </a:pPr>
            <a:r>
              <a:rPr lang="en-US" sz="2800" dirty="0" smtClean="0">
                <a:latin typeface="Times New Roman" pitchFamily="18" charset="0"/>
                <a:cs typeface="Times New Roman" pitchFamily="18" charset="0"/>
              </a:rPr>
              <a:t>Irregular pulse</a:t>
            </a:r>
            <a:endParaRPr lang="en-IN" sz="2800" dirty="0" smtClean="0">
              <a:latin typeface="Times New Roman" pitchFamily="18" charset="0"/>
              <a:cs typeface="Times New Roman" pitchFamily="18" charset="0"/>
            </a:endParaRPr>
          </a:p>
          <a:p>
            <a:pPr>
              <a:lnSpc>
                <a:spcPct val="170000"/>
              </a:lnSpc>
            </a:pPr>
            <a:r>
              <a:rPr lang="en-IN" dirty="0" smtClean="0">
                <a:latin typeface="Times New Roman" pitchFamily="18" charset="0"/>
                <a:cs typeface="Times New Roman" pitchFamily="18" charset="0"/>
              </a:rPr>
              <a:t>Cardiac auscultation to detect any murmur</a:t>
            </a:r>
          </a:p>
          <a:p>
            <a:pPr>
              <a:lnSpc>
                <a:spcPct val="170000"/>
              </a:lnSpc>
            </a:pPr>
            <a:r>
              <a:rPr lang="en-IN" dirty="0" smtClean="0">
                <a:latin typeface="Times New Roman" pitchFamily="18" charset="0"/>
                <a:cs typeface="Times New Roman" pitchFamily="18" charset="0"/>
              </a:rPr>
              <a:t>Examination for signs of cardiac failure</a:t>
            </a:r>
          </a:p>
          <a:p>
            <a:pPr>
              <a:lnSpc>
                <a:spcPct val="170000"/>
              </a:lnSpc>
              <a:buNone/>
            </a:pPr>
            <a:r>
              <a:rPr lang="en-US" sz="3400" dirty="0" smtClean="0">
                <a:solidFill>
                  <a:srgbClr val="0000FF"/>
                </a:solidFill>
                <a:latin typeface="Times New Roman" pitchFamily="18" charset="0"/>
                <a:cs typeface="Times New Roman" pitchFamily="18" charset="0"/>
              </a:rPr>
              <a:t>ECG</a:t>
            </a:r>
          </a:p>
          <a:p>
            <a:pPr>
              <a:lnSpc>
                <a:spcPct val="170000"/>
              </a:lnSpc>
              <a:buNone/>
            </a:pPr>
            <a:r>
              <a:rPr lang="en-US" sz="3400" dirty="0" smtClean="0">
                <a:solidFill>
                  <a:srgbClr val="0000FF"/>
                </a:solidFill>
                <a:latin typeface="Times New Roman" pitchFamily="18" charset="0"/>
                <a:cs typeface="Times New Roman" pitchFamily="18" charset="0"/>
              </a:rPr>
              <a:t>Echo- </a:t>
            </a:r>
            <a:r>
              <a:rPr lang="en-IN" sz="2700" dirty="0" smtClean="0">
                <a:latin typeface="Times New Roman" pitchFamily="18" charset="0"/>
                <a:cs typeface="Times New Roman" pitchFamily="18" charset="0"/>
              </a:rPr>
              <a:t>Routine echocardiography is used to assess ventricular function, detect pulmonary artery stenosis, and evaluate competency of the neo-aortic valve</a:t>
            </a:r>
            <a:endParaRPr lang="en-IN" sz="2700" dirty="0">
              <a:solidFill>
                <a:srgbClr val="0000FF"/>
              </a:solidFill>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fld id="{55C4619E-F09C-4F2E-A9E2-72B82483C4C8}" type="datetime1">
              <a:rPr lang="en-IN" smtClean="0"/>
              <a:pPr/>
              <a:t>04-10-2023</a:t>
            </a:fld>
            <a:endParaRPr lang="en-IN"/>
          </a:p>
        </p:txBody>
      </p:sp>
      <p:sp>
        <p:nvSpPr>
          <p:cNvPr id="2" name="Title 1"/>
          <p:cNvSpPr>
            <a:spLocks noGrp="1"/>
          </p:cNvSpPr>
          <p:nvPr>
            <p:ph type="title"/>
          </p:nvPr>
        </p:nvSpPr>
        <p:spPr/>
        <p:txBody>
          <a:bodyPr/>
          <a:lstStyle/>
          <a:p>
            <a:pPr algn="l"/>
            <a:r>
              <a:rPr lang="en-IN" b="1" dirty="0" smtClean="0">
                <a:solidFill>
                  <a:srgbClr val="0000FF"/>
                </a:solidFill>
                <a:effectLst>
                  <a:outerShdw blurRad="38100" dist="38100" dir="2700000" algn="tl">
                    <a:srgbClr val="000000">
                      <a:alpha val="43137"/>
                    </a:srgbClr>
                  </a:outerShdw>
                </a:effectLst>
                <a:latin typeface="Footlight MT Light" pitchFamily="18" charset="0"/>
              </a:rPr>
              <a:t>Follow-up care</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5" name="Rectangle 4"/>
          <p:cNvSpPr/>
          <p:nvPr/>
        </p:nvSpPr>
        <p:spPr>
          <a:xfrm>
            <a:off x="428596" y="5263163"/>
            <a:ext cx="8286808" cy="1338828"/>
          </a:xfrm>
          <a:prstGeom prst="rect">
            <a:avLst/>
          </a:prstGeom>
          <a:solidFill>
            <a:schemeClr val="tx1"/>
          </a:solidFill>
        </p:spPr>
        <p:txBody>
          <a:bodyPr wrap="square">
            <a:spAutoFit/>
          </a:bodyPr>
          <a:lstStyle/>
          <a:p>
            <a:pPr algn="ctr">
              <a:lnSpc>
                <a:spcPct val="150000"/>
              </a:lnSpc>
            </a:pPr>
            <a:r>
              <a:rPr lang="en-IN" i="1" dirty="0" smtClean="0">
                <a:solidFill>
                  <a:schemeClr val="bg1"/>
                </a:solidFill>
                <a:latin typeface="Times New Roman" pitchFamily="18" charset="0"/>
                <a:cs typeface="Times New Roman" pitchFamily="18" charset="0"/>
              </a:rPr>
              <a:t>Activity - If no residual defects, normal ventricular function, a normal exercise test, and have no evidence of atrial or ventricular tachyarrhythmias, </a:t>
            </a:r>
            <a:r>
              <a:rPr lang="en-IN" i="1" u="sng" dirty="0" smtClean="0">
                <a:solidFill>
                  <a:schemeClr val="bg1"/>
                </a:solidFill>
                <a:latin typeface="Times New Roman" pitchFamily="18" charset="0"/>
                <a:cs typeface="Times New Roman" pitchFamily="18" charset="0"/>
              </a:rPr>
              <a:t>no restriction </a:t>
            </a:r>
            <a:r>
              <a:rPr lang="en-IN" i="1" dirty="0" smtClean="0">
                <a:solidFill>
                  <a:schemeClr val="bg1"/>
                </a:solidFill>
                <a:latin typeface="Times New Roman" pitchFamily="18" charset="0"/>
                <a:cs typeface="Times New Roman" pitchFamily="18" charset="0"/>
              </a:rPr>
              <a:t>for any  competitive sports</a:t>
            </a:r>
            <a:endParaRPr lang="en-IN" i="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
                                            <p:bg/>
                                          </p:spTgt>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4">
                                            <p:bg/>
                                          </p:spTgt>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7" grpId="0"/>
      <p:bldP spid="2" grpId="0"/>
      <p:bldP spid="5"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50000"/>
              </a:lnSpc>
            </a:pPr>
            <a:r>
              <a:rPr lang="en-US" sz="2400" dirty="0" smtClean="0">
                <a:latin typeface="Times New Roman" pitchFamily="18" charset="0"/>
                <a:cs typeface="Times New Roman" pitchFamily="18" charset="0"/>
              </a:rPr>
              <a:t>Epidemiology</a:t>
            </a:r>
            <a:endParaRPr lang="en-US" sz="2400" dirty="0" smtClean="0">
              <a:latin typeface="Times New Roman" pitchFamily="18" charset="0"/>
              <a:cs typeface="Times New Roman" pitchFamily="18" charset="0"/>
            </a:endParaRPr>
          </a:p>
          <a:p>
            <a:pPr>
              <a:lnSpc>
                <a:spcPct val="150000"/>
              </a:lnSpc>
            </a:pPr>
            <a:r>
              <a:rPr lang="en-IN" sz="2400" dirty="0" smtClean="0">
                <a:latin typeface="Times New Roman" pitchFamily="18" charset="0"/>
                <a:cs typeface="Times New Roman" pitchFamily="18" charset="0"/>
              </a:rPr>
              <a:t>Embryology and pathogenesis</a:t>
            </a:r>
          </a:p>
          <a:p>
            <a:pPr>
              <a:lnSpc>
                <a:spcPct val="150000"/>
              </a:lnSpc>
            </a:pPr>
            <a:r>
              <a:rPr lang="en-US" sz="2400" dirty="0" smtClean="0">
                <a:latin typeface="Times New Roman" pitchFamily="18" charset="0"/>
                <a:cs typeface="Times New Roman" pitchFamily="18" charset="0"/>
              </a:rPr>
              <a:t>Anatomy</a:t>
            </a:r>
          </a:p>
          <a:p>
            <a:pPr>
              <a:lnSpc>
                <a:spcPct val="150000"/>
              </a:lnSpc>
            </a:pPr>
            <a:r>
              <a:rPr lang="en-US" sz="2400" dirty="0" err="1" smtClean="0">
                <a:latin typeface="Times New Roman" pitchFamily="18" charset="0"/>
                <a:cs typeface="Times New Roman" pitchFamily="18" charset="0"/>
              </a:rPr>
              <a:t>Hemodynamics</a:t>
            </a:r>
            <a:endParaRPr lang="en-US" sz="2400" dirty="0" smtClean="0">
              <a:latin typeface="Times New Roman" pitchFamily="18" charset="0"/>
              <a:cs typeface="Times New Roman" pitchFamily="18" charset="0"/>
            </a:endParaRPr>
          </a:p>
          <a:p>
            <a:pPr>
              <a:lnSpc>
                <a:spcPct val="150000"/>
              </a:lnSpc>
            </a:pPr>
            <a:r>
              <a:rPr lang="en-US" sz="2400" dirty="0" smtClean="0">
                <a:latin typeface="Times New Roman" pitchFamily="18" charset="0"/>
                <a:cs typeface="Times New Roman" pitchFamily="18" charset="0"/>
              </a:rPr>
              <a:t>Clinical presentation</a:t>
            </a:r>
          </a:p>
          <a:p>
            <a:pPr>
              <a:lnSpc>
                <a:spcPct val="150000"/>
              </a:lnSpc>
            </a:pPr>
            <a:r>
              <a:rPr lang="en-US" sz="2400" dirty="0" smtClean="0">
                <a:latin typeface="Times New Roman" pitchFamily="18" charset="0"/>
                <a:cs typeface="Times New Roman" pitchFamily="18" charset="0"/>
              </a:rPr>
              <a:t>Diagnosis</a:t>
            </a:r>
          </a:p>
          <a:p>
            <a:pPr>
              <a:lnSpc>
                <a:spcPct val="150000"/>
              </a:lnSpc>
            </a:pPr>
            <a:r>
              <a:rPr lang="en-US" sz="2400" dirty="0" smtClean="0">
                <a:latin typeface="Times New Roman" pitchFamily="18" charset="0"/>
                <a:cs typeface="Times New Roman" pitchFamily="18" charset="0"/>
              </a:rPr>
              <a:t>Management</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MCQ</a:t>
            </a:r>
            <a:endParaRPr lang="en-IN" dirty="0"/>
          </a:p>
        </p:txBody>
      </p:sp>
      <p:sp>
        <p:nvSpPr>
          <p:cNvPr id="6" name="Subtitle 5"/>
          <p:cNvSpPr>
            <a:spLocks noGrp="1"/>
          </p:cNvSpPr>
          <p:nvPr>
            <p:ph type="subTitle" idx="1"/>
          </p:nvPr>
        </p:nvSpPr>
        <p:spPr/>
        <p:txBody>
          <a:bodyPr/>
          <a:lstStyle/>
          <a:p>
            <a:endParaRPr lang="en-IN"/>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lstStyle/>
          <a:p>
            <a:pPr>
              <a:buNone/>
            </a:pPr>
            <a:r>
              <a:rPr lang="en-US" dirty="0" smtClean="0"/>
              <a:t>1.In a neonate with TGA false statement</a:t>
            </a:r>
          </a:p>
          <a:p>
            <a:pPr>
              <a:buNone/>
            </a:pPr>
            <a:endParaRPr lang="en-US" dirty="0" smtClean="0"/>
          </a:p>
          <a:p>
            <a:pPr>
              <a:buNone/>
            </a:pPr>
            <a:r>
              <a:rPr lang="en-US" dirty="0" err="1" smtClean="0"/>
              <a:t>a.Ductal</a:t>
            </a:r>
            <a:r>
              <a:rPr lang="en-US" dirty="0" smtClean="0"/>
              <a:t> closure can precipitate severe </a:t>
            </a:r>
            <a:r>
              <a:rPr lang="en-US" dirty="0" err="1" smtClean="0"/>
              <a:t>desaturation</a:t>
            </a:r>
            <a:endParaRPr lang="en-US" dirty="0" smtClean="0"/>
          </a:p>
          <a:p>
            <a:pPr>
              <a:buNone/>
            </a:pPr>
            <a:r>
              <a:rPr lang="en-US" dirty="0" smtClean="0"/>
              <a:t>b. The pulmonary and systemic circulations are arranged in series</a:t>
            </a:r>
          </a:p>
          <a:p>
            <a:pPr>
              <a:buNone/>
            </a:pPr>
            <a:r>
              <a:rPr lang="en-US" dirty="0" err="1" smtClean="0"/>
              <a:t>c.It</a:t>
            </a:r>
            <a:r>
              <a:rPr lang="en-US" dirty="0" smtClean="0"/>
              <a:t> may be necessary to create an ASD</a:t>
            </a:r>
          </a:p>
          <a:p>
            <a:pPr>
              <a:buNone/>
            </a:pPr>
            <a:r>
              <a:rPr lang="en-US" dirty="0" err="1" smtClean="0"/>
              <a:t>d.Immediate</a:t>
            </a:r>
            <a:r>
              <a:rPr lang="en-US" dirty="0" smtClean="0"/>
              <a:t> complete surgical repair is usually indicated</a:t>
            </a:r>
            <a:endParaRPr lang="en-US" dirty="0"/>
          </a:p>
        </p:txBody>
      </p:sp>
      <p:sp>
        <p:nvSpPr>
          <p:cNvPr id="5" name="Date Placeholder 4"/>
          <p:cNvSpPr>
            <a:spLocks noGrp="1"/>
          </p:cNvSpPr>
          <p:nvPr>
            <p:ph type="dt" sz="half" idx="10"/>
          </p:nvPr>
        </p:nvSpPr>
        <p:spPr/>
        <p:txBody>
          <a:bodyPr/>
          <a:lstStyle/>
          <a:p>
            <a:fld id="{15E865CE-583E-449A-A73A-A855A1B418F6}" type="datetime1">
              <a:rPr lang="en-IN" smtClean="0"/>
              <a:pPr/>
              <a:t>04-10-2023</a:t>
            </a:fld>
            <a:endParaRPr lang="en-IN"/>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571480"/>
            <a:ext cx="7467600" cy="5516563"/>
          </a:xfrm>
        </p:spPr>
        <p:txBody>
          <a:bodyPr/>
          <a:lstStyle/>
          <a:p>
            <a:pPr>
              <a:buNone/>
            </a:pPr>
            <a:r>
              <a:rPr lang="en-US" dirty="0" smtClean="0"/>
              <a:t>2.Most common coronary anomaly in TGA</a:t>
            </a:r>
          </a:p>
          <a:p>
            <a:pPr>
              <a:buNone/>
            </a:pPr>
            <a:endParaRPr lang="en-US" dirty="0" smtClean="0"/>
          </a:p>
          <a:p>
            <a:pPr>
              <a:buNone/>
            </a:pPr>
            <a:r>
              <a:rPr lang="en-US" dirty="0" err="1" smtClean="0"/>
              <a:t>a.Single</a:t>
            </a:r>
            <a:r>
              <a:rPr lang="en-US" dirty="0" smtClean="0"/>
              <a:t> LAD</a:t>
            </a:r>
          </a:p>
          <a:p>
            <a:pPr>
              <a:buNone/>
            </a:pPr>
            <a:r>
              <a:rPr lang="en-US" dirty="0" err="1" smtClean="0"/>
              <a:t>b.Single</a:t>
            </a:r>
            <a:r>
              <a:rPr lang="en-US" dirty="0" smtClean="0"/>
              <a:t> RCA</a:t>
            </a:r>
          </a:p>
          <a:p>
            <a:pPr>
              <a:buNone/>
            </a:pPr>
            <a:r>
              <a:rPr lang="en-US" dirty="0" smtClean="0"/>
              <a:t>c.LCX from RCA</a:t>
            </a:r>
          </a:p>
          <a:p>
            <a:pPr>
              <a:buNone/>
            </a:pPr>
            <a:r>
              <a:rPr lang="en-US" dirty="0" err="1" smtClean="0"/>
              <a:t>d.Intramural</a:t>
            </a:r>
            <a:r>
              <a:rPr lang="en-US" dirty="0" smtClean="0"/>
              <a:t> LAD</a:t>
            </a:r>
          </a:p>
          <a:p>
            <a:pPr>
              <a:buNone/>
            </a:pPr>
            <a:endParaRPr lang="en-US" dirty="0" smtClean="0"/>
          </a:p>
          <a:p>
            <a:pPr>
              <a:buNone/>
            </a:pPr>
            <a:endParaRPr lang="en-US" dirty="0" smtClean="0"/>
          </a:p>
          <a:p>
            <a:pPr>
              <a:buNone/>
            </a:pPr>
            <a:endParaRPr lang="en-US" dirty="0" smtClean="0"/>
          </a:p>
        </p:txBody>
      </p:sp>
      <p:sp>
        <p:nvSpPr>
          <p:cNvPr id="5" name="Date Placeholder 4"/>
          <p:cNvSpPr>
            <a:spLocks noGrp="1"/>
          </p:cNvSpPr>
          <p:nvPr>
            <p:ph type="dt" sz="half" idx="10"/>
          </p:nvPr>
        </p:nvSpPr>
        <p:spPr/>
        <p:txBody>
          <a:bodyPr/>
          <a:lstStyle/>
          <a:p>
            <a:fld id="{F9F8CFE0-BDD5-4ED7-A908-60E6ED5A74F8}" type="datetime1">
              <a:rPr lang="en-IN" smtClean="0"/>
              <a:pPr/>
              <a:t>04-10-2023</a:t>
            </a:fld>
            <a:endParaRPr lang="en-IN"/>
          </a:p>
        </p:txBody>
      </p:sp>
      <p:sp>
        <p:nvSpPr>
          <p:cNvPr id="4" name="TextBox 3"/>
          <p:cNvSpPr txBox="1"/>
          <p:nvPr/>
        </p:nvSpPr>
        <p:spPr>
          <a:xfrm>
            <a:off x="857224" y="5572140"/>
            <a:ext cx="3429024" cy="369332"/>
          </a:xfrm>
          <a:prstGeom prst="rect">
            <a:avLst/>
          </a:prstGeom>
          <a:noFill/>
        </p:spPr>
        <p:txBody>
          <a:bodyPr wrap="square" rtlCol="0">
            <a:spAutoFit/>
          </a:bodyPr>
          <a:lstStyle/>
          <a:p>
            <a:pPr>
              <a:buNone/>
            </a:pPr>
            <a:r>
              <a:rPr lang="en-US" dirty="0" smtClean="0"/>
              <a:t>ANS-C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3.Wrong statement in TGA </a:t>
            </a:r>
          </a:p>
          <a:p>
            <a:pPr>
              <a:buNone/>
            </a:pPr>
            <a:endParaRPr lang="en-US" dirty="0" smtClean="0"/>
          </a:p>
          <a:p>
            <a:pPr>
              <a:buNone/>
            </a:pPr>
            <a:r>
              <a:rPr lang="en-US" dirty="0" smtClean="0"/>
              <a:t>a.TGA babies are predominantly males</a:t>
            </a:r>
          </a:p>
          <a:p>
            <a:pPr>
              <a:buNone/>
            </a:pPr>
            <a:r>
              <a:rPr lang="en-US" dirty="0" err="1" smtClean="0"/>
              <a:t>b.Maternal</a:t>
            </a:r>
            <a:r>
              <a:rPr lang="en-US" dirty="0" smtClean="0"/>
              <a:t> diabetes may be associated</a:t>
            </a:r>
          </a:p>
          <a:p>
            <a:pPr>
              <a:buNone/>
            </a:pPr>
            <a:r>
              <a:rPr lang="en-US" dirty="0" err="1" smtClean="0"/>
              <a:t>c.Birth</a:t>
            </a:r>
            <a:r>
              <a:rPr lang="en-US" dirty="0" smtClean="0"/>
              <a:t> weight are normal</a:t>
            </a:r>
          </a:p>
          <a:p>
            <a:pPr>
              <a:buNone/>
            </a:pPr>
            <a:r>
              <a:rPr lang="en-US" dirty="0" err="1" smtClean="0"/>
              <a:t>d.Extracardiac</a:t>
            </a:r>
            <a:r>
              <a:rPr lang="en-US" dirty="0" smtClean="0"/>
              <a:t> anomalies are frequent</a:t>
            </a:r>
          </a:p>
        </p:txBody>
      </p:sp>
      <p:sp>
        <p:nvSpPr>
          <p:cNvPr id="5" name="Date Placeholder 4"/>
          <p:cNvSpPr>
            <a:spLocks noGrp="1"/>
          </p:cNvSpPr>
          <p:nvPr>
            <p:ph type="dt" sz="half" idx="10"/>
          </p:nvPr>
        </p:nvSpPr>
        <p:spPr/>
        <p:txBody>
          <a:bodyPr/>
          <a:lstStyle/>
          <a:p>
            <a:fld id="{F278FAA4-B747-4044-8E42-4BDC9B32DD03}" type="datetime1">
              <a:rPr lang="en-IN" smtClean="0"/>
              <a:pPr/>
              <a:t>04-10-2023</a:t>
            </a:fld>
            <a:endParaRPr lang="en-IN"/>
          </a:p>
        </p:txBody>
      </p:sp>
      <p:sp>
        <p:nvSpPr>
          <p:cNvPr id="4" name="TextBox 3"/>
          <p:cNvSpPr txBox="1"/>
          <p:nvPr/>
        </p:nvSpPr>
        <p:spPr>
          <a:xfrm>
            <a:off x="4143372" y="6215082"/>
            <a:ext cx="3857652" cy="369332"/>
          </a:xfrm>
          <a:prstGeom prst="rect">
            <a:avLst/>
          </a:prstGeom>
          <a:noFill/>
        </p:spPr>
        <p:txBody>
          <a:bodyPr wrap="square" rtlCol="0">
            <a:spAutoFit/>
          </a:bodyPr>
          <a:lstStyle/>
          <a:p>
            <a:r>
              <a:rPr lang="en-US" dirty="0" smtClean="0"/>
              <a:t>ANS-D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467600" cy="5668963"/>
          </a:xfrm>
        </p:spPr>
        <p:txBody>
          <a:bodyPr/>
          <a:lstStyle/>
          <a:p>
            <a:pPr>
              <a:buNone/>
            </a:pPr>
            <a:r>
              <a:rPr lang="en-US" dirty="0" smtClean="0"/>
              <a:t>4.Surgical procedure of choice for a neonate with complete TGA </a:t>
            </a:r>
          </a:p>
          <a:p>
            <a:pPr>
              <a:buNone/>
            </a:pPr>
            <a:endParaRPr lang="en-US" dirty="0" smtClean="0"/>
          </a:p>
          <a:p>
            <a:pPr>
              <a:buNone/>
            </a:pPr>
            <a:r>
              <a:rPr lang="en-US" dirty="0" err="1" smtClean="0"/>
              <a:t>a.Atrial</a:t>
            </a:r>
            <a:r>
              <a:rPr lang="en-US" dirty="0" smtClean="0"/>
              <a:t> switch surgery</a:t>
            </a:r>
          </a:p>
          <a:p>
            <a:pPr>
              <a:buNone/>
            </a:pPr>
            <a:r>
              <a:rPr lang="en-US" dirty="0" err="1" smtClean="0"/>
              <a:t>b.Arterial</a:t>
            </a:r>
            <a:r>
              <a:rPr lang="en-US" dirty="0" smtClean="0"/>
              <a:t> switch surgery</a:t>
            </a:r>
          </a:p>
          <a:p>
            <a:pPr>
              <a:buNone/>
            </a:pPr>
            <a:r>
              <a:rPr lang="en-US" dirty="0" err="1" smtClean="0"/>
              <a:t>c.Rastelli</a:t>
            </a:r>
            <a:r>
              <a:rPr lang="en-US" dirty="0" smtClean="0"/>
              <a:t> operation</a:t>
            </a:r>
          </a:p>
          <a:p>
            <a:pPr>
              <a:buNone/>
            </a:pPr>
            <a:r>
              <a:rPr lang="en-US" dirty="0" err="1" smtClean="0"/>
              <a:t>d.Fontan</a:t>
            </a:r>
            <a:r>
              <a:rPr lang="en-US" dirty="0" smtClean="0"/>
              <a:t> operation</a:t>
            </a:r>
            <a:endParaRPr lang="en-US" dirty="0"/>
          </a:p>
        </p:txBody>
      </p:sp>
      <p:sp>
        <p:nvSpPr>
          <p:cNvPr id="5" name="Date Placeholder 4"/>
          <p:cNvSpPr>
            <a:spLocks noGrp="1"/>
          </p:cNvSpPr>
          <p:nvPr>
            <p:ph type="dt" sz="half" idx="10"/>
          </p:nvPr>
        </p:nvSpPr>
        <p:spPr/>
        <p:txBody>
          <a:bodyPr/>
          <a:lstStyle/>
          <a:p>
            <a:fld id="{F46DBF33-7C8B-4A29-AD55-A6F6B5646F94}" type="datetime1">
              <a:rPr lang="en-IN" smtClean="0"/>
              <a:pPr/>
              <a:t>04-10-2023</a:t>
            </a:fld>
            <a:endParaRPr lang="en-IN"/>
          </a:p>
        </p:txBody>
      </p:sp>
      <p:sp>
        <p:nvSpPr>
          <p:cNvPr id="4" name="TextBox 3"/>
          <p:cNvSpPr txBox="1"/>
          <p:nvPr/>
        </p:nvSpPr>
        <p:spPr>
          <a:xfrm>
            <a:off x="2786050" y="5643578"/>
            <a:ext cx="4714908" cy="369332"/>
          </a:xfrm>
          <a:prstGeom prst="rect">
            <a:avLst/>
          </a:prstGeom>
          <a:noFill/>
        </p:spPr>
        <p:txBody>
          <a:bodyPr wrap="square" rtlCol="0">
            <a:spAutoFit/>
          </a:bodyPr>
          <a:lstStyle/>
          <a:p>
            <a:r>
              <a:rPr lang="en-US" dirty="0" smtClean="0"/>
              <a:t>ANS-B</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5.Less risk of LVOT obstruction post surgery in</a:t>
            </a:r>
          </a:p>
          <a:p>
            <a:pPr>
              <a:buNone/>
            </a:pPr>
            <a:r>
              <a:rPr lang="en-US" dirty="0" smtClean="0"/>
              <a:t>a.REV procedure</a:t>
            </a:r>
          </a:p>
          <a:p>
            <a:pPr>
              <a:buNone/>
            </a:pPr>
            <a:r>
              <a:rPr lang="en-US" dirty="0" err="1" smtClean="0"/>
              <a:t>b.Arterial</a:t>
            </a:r>
            <a:r>
              <a:rPr lang="en-US" dirty="0" smtClean="0"/>
              <a:t> switch surgery</a:t>
            </a:r>
          </a:p>
          <a:p>
            <a:pPr>
              <a:buNone/>
            </a:pPr>
            <a:r>
              <a:rPr lang="en-US" dirty="0" err="1" smtClean="0"/>
              <a:t>c.Rastelli</a:t>
            </a:r>
            <a:r>
              <a:rPr lang="en-US" dirty="0" smtClean="0"/>
              <a:t> operation</a:t>
            </a:r>
          </a:p>
          <a:p>
            <a:pPr>
              <a:buNone/>
            </a:pPr>
            <a:r>
              <a:rPr lang="en-US" dirty="0" err="1" smtClean="0"/>
              <a:t>d.Nikodaih</a:t>
            </a:r>
            <a:r>
              <a:rPr lang="en-US" dirty="0" smtClean="0"/>
              <a:t> procedure</a:t>
            </a:r>
          </a:p>
          <a:p>
            <a:endParaRPr lang="en-US" dirty="0" smtClean="0"/>
          </a:p>
          <a:p>
            <a:endParaRPr lang="en-US" dirty="0"/>
          </a:p>
        </p:txBody>
      </p:sp>
      <p:sp>
        <p:nvSpPr>
          <p:cNvPr id="3" name="Title 2"/>
          <p:cNvSpPr>
            <a:spLocks noGrp="1"/>
          </p:cNvSpPr>
          <p:nvPr>
            <p:ph type="title"/>
          </p:nvPr>
        </p:nvSpPr>
        <p:spPr/>
        <p:txBody>
          <a:bodyPr/>
          <a:lstStyle/>
          <a:p>
            <a:endParaRPr lang="en-US"/>
          </a:p>
        </p:txBody>
      </p:sp>
      <p:sp>
        <p:nvSpPr>
          <p:cNvPr id="4" name="TextBox 3"/>
          <p:cNvSpPr txBox="1"/>
          <p:nvPr/>
        </p:nvSpPr>
        <p:spPr>
          <a:xfrm>
            <a:off x="3000364" y="5929330"/>
            <a:ext cx="3143272" cy="369332"/>
          </a:xfrm>
          <a:prstGeom prst="rect">
            <a:avLst/>
          </a:prstGeom>
          <a:noFill/>
        </p:spPr>
        <p:txBody>
          <a:bodyPr wrap="square" rtlCol="0">
            <a:spAutoFit/>
          </a:bodyPr>
          <a:lstStyle/>
          <a:p>
            <a:r>
              <a:rPr lang="en-US" dirty="0" smtClean="0"/>
              <a:t>ANS-D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THANK YOU</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1612"/>
            <a:ext cx="8229600" cy="4929222"/>
          </a:xfrm>
        </p:spPr>
        <p:txBody>
          <a:bodyPr>
            <a:normAutofit fontScale="92500" lnSpcReduction="10000"/>
          </a:bodyPr>
          <a:lstStyle/>
          <a:p>
            <a:pPr>
              <a:lnSpc>
                <a:spcPct val="110000"/>
              </a:lnSpc>
            </a:pPr>
            <a:r>
              <a:rPr lang="en-IN" dirty="0" smtClean="0">
                <a:latin typeface="Times New Roman" pitchFamily="18" charset="0"/>
                <a:cs typeface="Times New Roman" pitchFamily="18" charset="0"/>
              </a:rPr>
              <a:t>Not associated with any specific genetic abnormality</a:t>
            </a:r>
          </a:p>
          <a:p>
            <a:pPr algn="r">
              <a:lnSpc>
                <a:spcPct val="110000"/>
              </a:lnSpc>
              <a:buNone/>
            </a:pPr>
            <a:r>
              <a:rPr lang="en-IN" dirty="0" smtClean="0">
                <a:latin typeface="Times New Roman" pitchFamily="18" charset="0"/>
                <a:cs typeface="Times New Roman" pitchFamily="18" charset="0"/>
              </a:rPr>
              <a:t> </a:t>
            </a:r>
          </a:p>
          <a:p>
            <a:pPr>
              <a:lnSpc>
                <a:spcPct val="110000"/>
              </a:lnSpc>
            </a:pPr>
            <a:r>
              <a:rPr lang="en-IN" dirty="0" smtClean="0">
                <a:latin typeface="Times New Roman" pitchFamily="18" charset="0"/>
                <a:cs typeface="Times New Roman" pitchFamily="18" charset="0"/>
              </a:rPr>
              <a:t>Prevalence in siblings of affected children same as that of the general population</a:t>
            </a:r>
          </a:p>
          <a:p>
            <a:pPr algn="r">
              <a:lnSpc>
                <a:spcPct val="110000"/>
              </a:lnSpc>
              <a:buNone/>
            </a:pPr>
            <a:r>
              <a:rPr lang="en-IN" sz="1900" i="1" dirty="0">
                <a:latin typeface="Times New Roman" pitchFamily="18" charset="0"/>
                <a:cs typeface="Times New Roman" pitchFamily="18" charset="0"/>
              </a:rPr>
              <a:t>Becker TA </a:t>
            </a:r>
            <a:r>
              <a:rPr lang="en-IN" sz="1900" i="1" dirty="0" smtClean="0">
                <a:latin typeface="Times New Roman" pitchFamily="18" charset="0"/>
                <a:cs typeface="Times New Roman" pitchFamily="18" charset="0"/>
              </a:rPr>
              <a:t>et al; Occurrence of cardiac malformations in </a:t>
            </a:r>
          </a:p>
          <a:p>
            <a:pPr algn="r">
              <a:lnSpc>
                <a:spcPct val="110000"/>
              </a:lnSpc>
              <a:buNone/>
            </a:pPr>
            <a:r>
              <a:rPr lang="en-IN" sz="1900" i="1" dirty="0" smtClean="0">
                <a:latin typeface="Times New Roman" pitchFamily="18" charset="0"/>
                <a:cs typeface="Times New Roman" pitchFamily="18" charset="0"/>
              </a:rPr>
              <a:t>relatives of children with transposition of the great arteries. </a:t>
            </a:r>
          </a:p>
          <a:p>
            <a:pPr algn="r">
              <a:lnSpc>
                <a:spcPct val="110000"/>
              </a:lnSpc>
              <a:buNone/>
            </a:pPr>
            <a:r>
              <a:rPr lang="en-IN" sz="1900" i="1" dirty="0" smtClean="0">
                <a:latin typeface="Times New Roman" pitchFamily="18" charset="0"/>
                <a:cs typeface="Times New Roman" pitchFamily="18" charset="0"/>
              </a:rPr>
              <a:t>Am J Med Genet 1996; 66:28.</a:t>
            </a:r>
          </a:p>
          <a:p>
            <a:pPr>
              <a:lnSpc>
                <a:spcPct val="110000"/>
              </a:lnSpc>
            </a:pPr>
            <a:r>
              <a:rPr lang="en-IN" dirty="0" smtClean="0">
                <a:latin typeface="Times New Roman" pitchFamily="18" charset="0"/>
                <a:cs typeface="Times New Roman" pitchFamily="18" charset="0"/>
              </a:rPr>
              <a:t>Noncardiac anomalies less (&lt;10 %) compared to other CHD defects</a:t>
            </a:r>
          </a:p>
          <a:p>
            <a:pPr algn="r">
              <a:lnSpc>
                <a:spcPct val="110000"/>
              </a:lnSpc>
              <a:buNone/>
            </a:pPr>
            <a:r>
              <a:rPr lang="en-IN" sz="2000" i="1" dirty="0" err="1">
                <a:latin typeface="Times New Roman" pitchFamily="18" charset="0"/>
                <a:cs typeface="Times New Roman" pitchFamily="18" charset="0"/>
              </a:rPr>
              <a:t>Tennstedt</a:t>
            </a:r>
            <a:r>
              <a:rPr lang="en-IN" sz="2000" i="1" dirty="0">
                <a:latin typeface="Times New Roman" pitchFamily="18" charset="0"/>
                <a:cs typeface="Times New Roman" pitchFamily="18" charset="0"/>
              </a:rPr>
              <a:t> </a:t>
            </a:r>
            <a:r>
              <a:rPr lang="en-IN" sz="2000" i="1" dirty="0" smtClean="0">
                <a:latin typeface="Times New Roman" pitchFamily="18" charset="0"/>
                <a:cs typeface="Times New Roman" pitchFamily="18" charset="0"/>
              </a:rPr>
              <a:t>C et al; </a:t>
            </a:r>
            <a:r>
              <a:rPr lang="en-IN" sz="2100" i="1" dirty="0" smtClean="0">
                <a:latin typeface="Times New Roman" pitchFamily="18" charset="0"/>
                <a:cs typeface="Times New Roman" pitchFamily="18" charset="0"/>
              </a:rPr>
              <a:t>Spectrum </a:t>
            </a:r>
            <a:r>
              <a:rPr lang="en-IN" sz="2100" i="1" dirty="0">
                <a:latin typeface="Times New Roman" pitchFamily="18" charset="0"/>
                <a:cs typeface="Times New Roman" pitchFamily="18" charset="0"/>
              </a:rPr>
              <a:t>of congenital heart defects and </a:t>
            </a:r>
          </a:p>
          <a:p>
            <a:pPr algn="r">
              <a:lnSpc>
                <a:spcPct val="110000"/>
              </a:lnSpc>
              <a:buNone/>
            </a:pPr>
            <a:r>
              <a:rPr lang="en-IN" sz="2100" i="1" dirty="0" smtClean="0">
                <a:latin typeface="Times New Roman" pitchFamily="18" charset="0"/>
                <a:cs typeface="Times New Roman" pitchFamily="18" charset="0"/>
              </a:rPr>
              <a:t>extra-cardiac </a:t>
            </a:r>
            <a:r>
              <a:rPr lang="en-IN" sz="2100" i="1" dirty="0">
                <a:latin typeface="Times New Roman" pitchFamily="18" charset="0"/>
                <a:cs typeface="Times New Roman" pitchFamily="18" charset="0"/>
              </a:rPr>
              <a:t>malformations </a:t>
            </a:r>
            <a:endParaRPr lang="en-IN" sz="2100" i="1" dirty="0" smtClean="0">
              <a:latin typeface="Times New Roman" pitchFamily="18" charset="0"/>
              <a:cs typeface="Times New Roman" pitchFamily="18" charset="0"/>
            </a:endParaRPr>
          </a:p>
          <a:p>
            <a:pPr algn="r">
              <a:lnSpc>
                <a:spcPct val="110000"/>
              </a:lnSpc>
              <a:buNone/>
            </a:pPr>
            <a:r>
              <a:rPr lang="en-IN" sz="2100" i="1" dirty="0" smtClean="0">
                <a:latin typeface="Times New Roman" pitchFamily="18" charset="0"/>
                <a:cs typeface="Times New Roman" pitchFamily="18" charset="0"/>
              </a:rPr>
              <a:t>associated </a:t>
            </a:r>
            <a:r>
              <a:rPr lang="en-IN" sz="2100" i="1" dirty="0">
                <a:latin typeface="Times New Roman" pitchFamily="18" charset="0"/>
                <a:cs typeface="Times New Roman" pitchFamily="18" charset="0"/>
              </a:rPr>
              <a:t>with chromosomal abnormalities: results of a seven year necropsy study. Heart 1999; 82:34</a:t>
            </a:r>
          </a:p>
        </p:txBody>
      </p:sp>
      <p:sp>
        <p:nvSpPr>
          <p:cNvPr id="5" name="Date Placeholder 4"/>
          <p:cNvSpPr>
            <a:spLocks noGrp="1"/>
          </p:cNvSpPr>
          <p:nvPr>
            <p:ph type="dt" sz="half" idx="10"/>
          </p:nvPr>
        </p:nvSpPr>
        <p:spPr/>
        <p:txBody>
          <a:bodyPr/>
          <a:lstStyle/>
          <a:p>
            <a:fld id="{3177F168-093B-44D8-9D3A-68FC8F4085B9}" type="datetime1">
              <a:rPr lang="en-IN" smtClean="0"/>
              <a:pPr/>
              <a:t>04-10-2023</a:t>
            </a:fld>
            <a:endParaRPr lang="en-IN"/>
          </a:p>
        </p:txBody>
      </p:sp>
      <p:sp>
        <p:nvSpPr>
          <p:cNvPr id="2" name="Title 1"/>
          <p:cNvSpPr>
            <a:spLocks noGrp="1"/>
          </p:cNvSpPr>
          <p:nvPr>
            <p:ph type="title"/>
          </p:nvPr>
        </p:nvSpPr>
        <p:spPr/>
        <p:txBody>
          <a:bodyPr>
            <a:normAutofit/>
          </a:bodyPr>
          <a:lstStyle/>
          <a:p>
            <a:pPr algn="l"/>
            <a:r>
              <a:rPr lang="en-IN" sz="3600" b="1" dirty="0" smtClean="0">
                <a:solidFill>
                  <a:srgbClr val="0000FF"/>
                </a:solidFill>
                <a:effectLst>
                  <a:outerShdw blurRad="38100" dist="38100" dir="2700000" algn="tl">
                    <a:srgbClr val="000000">
                      <a:alpha val="43137"/>
                    </a:srgbClr>
                  </a:outerShdw>
                </a:effectLst>
                <a:latin typeface="Footlight MT Light" pitchFamily="18" charset="0"/>
              </a:rPr>
              <a:t>Genetics</a:t>
            </a:r>
            <a:endParaRPr lang="en-IN" sz="3600" b="1" dirty="0">
              <a:solidFill>
                <a:srgbClr val="0000FF"/>
              </a:solidFill>
              <a:effectLst>
                <a:outerShdw blurRad="38100" dist="38100" dir="2700000" algn="tl">
                  <a:srgbClr val="000000">
                    <a:alpha val="43137"/>
                  </a:srgbClr>
                </a:outerShdw>
              </a:effectLst>
              <a:latin typeface="Footlight MT Light"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p:txBody>
          <a:bodyPr>
            <a:noAutofit/>
          </a:bodyPr>
          <a:lstStyle/>
          <a:p>
            <a:r>
              <a:rPr lang="en-US"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t/>
            </a:r>
            <a:br>
              <a:rPr lang="en-US"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br>
            <a:r>
              <a:rPr lang="en-US"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t>Anatomy and physiology</a:t>
            </a:r>
            <a:br>
              <a:rPr lang="en-US"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b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5" name="Subtitle 4"/>
          <p:cNvSpPr>
            <a:spLocks noGrp="1"/>
          </p:cNvSpPr>
          <p:nvPr>
            <p:ph type="subTitle" idx="1"/>
          </p:nvPr>
        </p:nvSpPr>
        <p:spPr/>
        <p:txBody>
          <a:bodyPr/>
          <a:lstStyle/>
          <a:p>
            <a:endParaRPr lang="en-I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229600" cy="4525963"/>
          </a:xfrm>
        </p:spPr>
        <p:txBody>
          <a:bodyPr>
            <a:noAutofit/>
          </a:bodyPr>
          <a:lstStyle/>
          <a:p>
            <a:pPr>
              <a:lnSpc>
                <a:spcPct val="150000"/>
              </a:lnSpc>
            </a:pPr>
            <a:r>
              <a:rPr lang="en-US" sz="2400" dirty="0" smtClean="0">
                <a:latin typeface="Times New Roman" pitchFamily="18" charset="0"/>
                <a:cs typeface="Times New Roman" pitchFamily="18" charset="0"/>
              </a:rPr>
              <a:t>Transposition: aorta from morphologic RV and pulmonary artery from morphologic LV</a:t>
            </a:r>
          </a:p>
          <a:p>
            <a:pPr>
              <a:lnSpc>
                <a:spcPct val="150000"/>
              </a:lnSpc>
            </a:pPr>
            <a:r>
              <a:rPr lang="en-US" sz="2400" dirty="0" smtClean="0">
                <a:latin typeface="Times New Roman" pitchFamily="18" charset="0"/>
                <a:cs typeface="Times New Roman" pitchFamily="18" charset="0"/>
              </a:rPr>
              <a:t>Complete TGA (D-TGA): Situs solitus of atria, Concordant AV and Discordant ventriculo-arterial alignment</a:t>
            </a:r>
          </a:p>
          <a:p>
            <a:pPr>
              <a:lnSpc>
                <a:spcPct val="150000"/>
              </a:lnSpc>
            </a:pPr>
            <a:r>
              <a:rPr lang="en-US" sz="2400" dirty="0" smtClean="0">
                <a:latin typeface="Times New Roman" pitchFamily="18" charset="0"/>
                <a:cs typeface="Times New Roman" pitchFamily="18" charset="0"/>
              </a:rPr>
              <a:t>TGA {S,D,D} - TGA with situs solitus (S) of the atria and viscera, usual (D) looping of the ventricles and an anterior and rightward (D) aorta</a:t>
            </a:r>
          </a:p>
          <a:p>
            <a:pPr>
              <a:lnSpc>
                <a:spcPct val="150000"/>
              </a:lnSpc>
            </a:pPr>
            <a:r>
              <a:rPr lang="en-US" sz="2400" dirty="0" smtClean="0">
                <a:latin typeface="Times New Roman" pitchFamily="18" charset="0"/>
                <a:cs typeface="Times New Roman" pitchFamily="18" charset="0"/>
              </a:rPr>
              <a:t>Simple TGA: D-TGA with IVS and no obstruction to the LVOT</a:t>
            </a:r>
          </a:p>
          <a:p>
            <a:pPr>
              <a:lnSpc>
                <a:spcPct val="150000"/>
              </a:lnSpc>
            </a:pPr>
            <a:endParaRPr lang="en-US" sz="2400" dirty="0" smtClean="0">
              <a:latin typeface="Times New Roman" pitchFamily="18" charset="0"/>
              <a:cs typeface="Times New Roman" pitchFamily="18" charset="0"/>
            </a:endParaRPr>
          </a:p>
          <a:p>
            <a:pPr>
              <a:lnSpc>
                <a:spcPct val="150000"/>
              </a:lnSpc>
            </a:pPr>
            <a:endParaRPr lang="en-US" sz="2400" dirty="0" smtClean="0">
              <a:latin typeface="Times New Roman" pitchFamily="18" charset="0"/>
              <a:cs typeface="Times New Roman" pitchFamily="18" charset="0"/>
            </a:endParaRPr>
          </a:p>
          <a:p>
            <a:pPr>
              <a:lnSpc>
                <a:spcPct val="150000"/>
              </a:lnSpc>
            </a:pPr>
            <a:endParaRPr lang="en-IN" sz="2400" dirty="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fld id="{89BAA44C-1CBD-4808-9E98-FB3CB71FD9D2}" type="datetime1">
              <a:rPr lang="en-IN" smtClean="0"/>
              <a:pPr/>
              <a:t>04-10-2023</a:t>
            </a:fld>
            <a:endParaRPr lang="en-IN"/>
          </a:p>
        </p:txBody>
      </p:sp>
      <p:sp>
        <p:nvSpPr>
          <p:cNvPr id="2" name="Title 1"/>
          <p:cNvSpPr>
            <a:spLocks noGrp="1"/>
          </p:cNvSpPr>
          <p:nvPr>
            <p:ph type="title"/>
          </p:nvPr>
        </p:nvSpPr>
        <p:spPr/>
        <p:txBody>
          <a:bodyPr>
            <a:normAutofit fontScale="90000"/>
          </a:bodyPr>
          <a:lstStyle/>
          <a:p>
            <a:r>
              <a:rPr lang="en-US"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t/>
            </a:r>
            <a:br>
              <a:rPr lang="en-US"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br>
            <a:r>
              <a:rPr lang="en-US"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t>Nomenclature</a:t>
            </a:r>
            <a:br>
              <a:rPr lang="en-US"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b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pic>
        <p:nvPicPr>
          <p:cNvPr id="3076" name="Picture 4"/>
          <p:cNvPicPr>
            <a:picLocks noChangeAspect="1" noChangeArrowheads="1"/>
          </p:cNvPicPr>
          <p:nvPr/>
        </p:nvPicPr>
        <p:blipFill>
          <a:blip r:embed="rId3"/>
          <a:srcRect/>
          <a:stretch>
            <a:fillRect/>
          </a:stretch>
        </p:blipFill>
        <p:spPr bwMode="auto">
          <a:xfrm>
            <a:off x="1834428" y="1328710"/>
            <a:ext cx="5475144" cy="4071966"/>
          </a:xfrm>
          <a:prstGeom prst="rect">
            <a:avLst/>
          </a:prstGeom>
          <a:noFill/>
          <a:ln w="9525">
            <a:noFill/>
            <a:miter lim="800000"/>
            <a:headEnd/>
            <a:tailEnd/>
          </a:ln>
          <a:effectLst/>
        </p:spPr>
      </p:pic>
      <p:sp>
        <p:nvSpPr>
          <p:cNvPr id="5" name="Rectangle 4"/>
          <p:cNvSpPr/>
          <p:nvPr/>
        </p:nvSpPr>
        <p:spPr>
          <a:xfrm>
            <a:off x="285720" y="3571876"/>
            <a:ext cx="8572560" cy="1714512"/>
          </a:xfrm>
          <a:prstGeom prst="rect">
            <a:avLst/>
          </a:prstGeom>
          <a:solidFill>
            <a:schemeClr val="accent4">
              <a:lumMod val="60000"/>
              <a:lumOff val="40000"/>
              <a:alpha val="9000"/>
            </a:schemeClr>
          </a:solidFill>
          <a:ln>
            <a:solidFill>
              <a:schemeClr val="accent4">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3" presetClass="exit" presetSubtype="10" fill="hold" grpId="0" nodeType="withEffect">
                                  <p:stCondLst>
                                    <p:cond delay="0"/>
                                  </p:stCondLst>
                                  <p:childTnLst>
                                    <p:animEffect transition="out" filter="blinds(horizontal)">
                                      <p:cBhvr>
                                        <p:cTn id="8" dur="500"/>
                                        <p:tgtEl>
                                          <p:spTgt spid="3">
                                            <p:txEl>
                                              <p:pRg st="0" end="0"/>
                                            </p:txEl>
                                          </p:spTgt>
                                        </p:tgtEl>
                                      </p:cBhvr>
                                    </p:animEffect>
                                    <p:set>
                                      <p:cBhvr>
                                        <p:cTn id="9" dur="1" fill="hold">
                                          <p:stCondLst>
                                            <p:cond delay="499"/>
                                          </p:stCondLst>
                                        </p:cTn>
                                        <p:tgtEl>
                                          <p:spTgt spid="3">
                                            <p:txEl>
                                              <p:pRg st="0" end="0"/>
                                            </p:txEl>
                                          </p:spTgt>
                                        </p:tgtEl>
                                        <p:attrNameLst>
                                          <p:attrName>style.visibility</p:attrName>
                                        </p:attrNameLst>
                                      </p:cBhvr>
                                      <p:to>
                                        <p:strVal val="hidden"/>
                                      </p:to>
                                    </p:set>
                                  </p:childTnLst>
                                </p:cTn>
                              </p:par>
                              <p:par>
                                <p:cTn id="10" presetID="3" presetClass="exit" presetSubtype="10" fill="hold" grpId="0" nodeType="withEffect">
                                  <p:stCondLst>
                                    <p:cond delay="0"/>
                                  </p:stCondLst>
                                  <p:childTnLst>
                                    <p:animEffect transition="out" filter="blinds(horizontal)">
                                      <p:cBhvr>
                                        <p:cTn id="11" dur="500"/>
                                        <p:tgtEl>
                                          <p:spTgt spid="3">
                                            <p:txEl>
                                              <p:pRg st="1" end="1"/>
                                            </p:txEl>
                                          </p:spTgt>
                                        </p:tgtEl>
                                      </p:cBhvr>
                                    </p:animEffect>
                                    <p:set>
                                      <p:cBhvr>
                                        <p:cTn id="12" dur="1" fill="hold">
                                          <p:stCondLst>
                                            <p:cond delay="499"/>
                                          </p:stCondLst>
                                        </p:cTn>
                                        <p:tgtEl>
                                          <p:spTgt spid="3">
                                            <p:txEl>
                                              <p:pRg st="1" end="1"/>
                                            </p:txEl>
                                          </p:spTgt>
                                        </p:tgtEl>
                                        <p:attrNameLst>
                                          <p:attrName>style.visibility</p:attrName>
                                        </p:attrNameLst>
                                      </p:cBhvr>
                                      <p:to>
                                        <p:strVal val="hidden"/>
                                      </p:to>
                                    </p:set>
                                  </p:childTnLst>
                                </p:cTn>
                              </p:par>
                              <p:par>
                                <p:cTn id="13" presetID="3" presetClass="exit" presetSubtype="10" fill="hold" grpId="0" nodeType="withEffect">
                                  <p:stCondLst>
                                    <p:cond delay="0"/>
                                  </p:stCondLst>
                                  <p:childTnLst>
                                    <p:animEffect transition="out" filter="blinds(horizontal)">
                                      <p:cBhvr>
                                        <p:cTn id="14" dur="500"/>
                                        <p:tgtEl>
                                          <p:spTgt spid="3">
                                            <p:txEl>
                                              <p:pRg st="2" end="2"/>
                                            </p:txEl>
                                          </p:spTgt>
                                        </p:tgtEl>
                                      </p:cBhvr>
                                    </p:animEffect>
                                    <p:set>
                                      <p:cBhvr>
                                        <p:cTn id="15" dur="1" fill="hold">
                                          <p:stCondLst>
                                            <p:cond delay="499"/>
                                          </p:stCondLst>
                                        </p:cTn>
                                        <p:tgtEl>
                                          <p:spTgt spid="3">
                                            <p:txEl>
                                              <p:pRg st="2" end="2"/>
                                            </p:txEl>
                                          </p:spTgt>
                                        </p:tgtEl>
                                        <p:attrNameLst>
                                          <p:attrName>style.visibility</p:attrName>
                                        </p:attrNameLst>
                                      </p:cBhvr>
                                      <p:to>
                                        <p:strVal val="hidden"/>
                                      </p:to>
                                    </p:set>
                                  </p:childTnLst>
                                </p:cTn>
                              </p:par>
                              <p:par>
                                <p:cTn id="16" presetID="3" presetClass="exit" presetSubtype="10" fill="hold" grpId="0" nodeType="withEffect">
                                  <p:stCondLst>
                                    <p:cond delay="0"/>
                                  </p:stCondLst>
                                  <p:childTnLst>
                                    <p:animEffect transition="out" filter="blinds(horizontal)">
                                      <p:cBhvr>
                                        <p:cTn id="17" dur="500"/>
                                        <p:tgtEl>
                                          <p:spTgt spid="3">
                                            <p:txEl>
                                              <p:pRg st="3" end="3"/>
                                            </p:txEl>
                                          </p:spTgt>
                                        </p:tgtEl>
                                      </p:cBhvr>
                                    </p:animEffect>
                                    <p:set>
                                      <p:cBhvr>
                                        <p:cTn id="18"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3076"/>
                                        </p:tgtEl>
                                      </p:cBhvr>
                                    </p:animEffect>
                                    <p:set>
                                      <p:cBhvr>
                                        <p:cTn id="23" dur="1" fill="hold">
                                          <p:stCondLst>
                                            <p:cond delay="499"/>
                                          </p:stCondLst>
                                        </p:cTn>
                                        <p:tgtEl>
                                          <p:spTgt spid="3076"/>
                                        </p:tgtEl>
                                        <p:attrNameLst>
                                          <p:attrName>style.visibility</p:attrName>
                                        </p:attrNameLst>
                                      </p:cBhvr>
                                      <p:to>
                                        <p:strVal val="hidden"/>
                                      </p:to>
                                    </p:set>
                                  </p:childTnLst>
                                </p:cTn>
                              </p:par>
                              <p:par>
                                <p:cTn id="24" presetID="1" presetClass="entr" presetSubtype="0" fill="hold" grpId="1" nodeType="with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childTnLst>
                                </p:cTn>
                              </p:par>
                              <p:par>
                                <p:cTn id="26" presetID="1" presetClass="entr" presetSubtype="0" fill="hold" grpId="1"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childTnLst>
                                </p:cTn>
                              </p:par>
                              <p:par>
                                <p:cTn id="28" presetID="1" presetClass="entr" presetSubtype="0" fill="hold" grpId="1"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childTnLst>
                                </p:cTn>
                              </p:par>
                              <p:par>
                                <p:cTn id="30" presetID="1" presetClass="entr" presetSubtype="0" fill="hold" grpId="1"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7242" y="1600200"/>
            <a:ext cx="8086724" cy="4525963"/>
          </a:xfrm>
        </p:spPr>
        <p:txBody>
          <a:bodyPr>
            <a:normAutofit/>
          </a:bodyPr>
          <a:lstStyle/>
          <a:p>
            <a:pPr>
              <a:lnSpc>
                <a:spcPct val="150000"/>
              </a:lnSpc>
            </a:pPr>
            <a:r>
              <a:rPr lang="en-IN" sz="2800" dirty="0" smtClean="0">
                <a:latin typeface="Times New Roman" pitchFamily="18" charset="0"/>
                <a:cs typeface="Times New Roman" pitchFamily="18" charset="0"/>
              </a:rPr>
              <a:t>Abnormal septation</a:t>
            </a:r>
          </a:p>
          <a:p>
            <a:pPr>
              <a:lnSpc>
                <a:spcPct val="150000"/>
              </a:lnSpc>
            </a:pPr>
            <a:r>
              <a:rPr lang="en-IN" sz="2800" dirty="0" smtClean="0">
                <a:latin typeface="Times New Roman" pitchFamily="18" charset="0"/>
                <a:cs typeface="Times New Roman" pitchFamily="18" charset="0"/>
              </a:rPr>
              <a:t>Communication between the pulmonary and systemic circuits</a:t>
            </a:r>
          </a:p>
          <a:p>
            <a:pPr lvl="1">
              <a:lnSpc>
                <a:spcPct val="150000"/>
              </a:lnSpc>
            </a:pPr>
            <a:r>
              <a:rPr lang="en-IN" sz="2400" dirty="0" smtClean="0">
                <a:latin typeface="Times New Roman" pitchFamily="18" charset="0"/>
                <a:cs typeface="Times New Roman" pitchFamily="18" charset="0"/>
              </a:rPr>
              <a:t>Required for survival </a:t>
            </a:r>
          </a:p>
          <a:p>
            <a:pPr lvl="1">
              <a:lnSpc>
                <a:spcPct val="150000"/>
              </a:lnSpc>
            </a:pPr>
            <a:r>
              <a:rPr lang="en-IN" sz="2400" dirty="0" smtClean="0">
                <a:latin typeface="Times New Roman" pitchFamily="18" charset="0"/>
                <a:cs typeface="Times New Roman" pitchFamily="18" charset="0"/>
              </a:rPr>
              <a:t>Three levels</a:t>
            </a:r>
            <a:endParaRPr lang="en-IN" sz="2400" dirty="0">
              <a:latin typeface="Times New Roman" pitchFamily="18" charset="0"/>
              <a:cs typeface="Times New Roman" pitchFamily="18" charset="0"/>
            </a:endParaRPr>
          </a:p>
        </p:txBody>
      </p:sp>
      <p:sp>
        <p:nvSpPr>
          <p:cNvPr id="8" name="Date Placeholder 7"/>
          <p:cNvSpPr>
            <a:spLocks noGrp="1"/>
          </p:cNvSpPr>
          <p:nvPr>
            <p:ph type="dt" sz="half" idx="10"/>
          </p:nvPr>
        </p:nvSpPr>
        <p:spPr/>
        <p:txBody>
          <a:bodyPr/>
          <a:lstStyle/>
          <a:p>
            <a:fld id="{E2D0B7DB-D504-4984-AF39-83915700904F}" type="datetime1">
              <a:rPr lang="en-IN" smtClean="0"/>
              <a:pPr/>
              <a:t>04-10-2023</a:t>
            </a:fld>
            <a:endParaRPr lang="en-IN"/>
          </a:p>
        </p:txBody>
      </p:sp>
      <p:sp>
        <p:nvSpPr>
          <p:cNvPr id="2" name="Title 1"/>
          <p:cNvSpPr>
            <a:spLocks noGrp="1"/>
          </p:cNvSpPr>
          <p:nvPr>
            <p:ph type="title"/>
          </p:nvPr>
        </p:nvSpPr>
        <p:spPr/>
        <p:txBody>
          <a:bodyPr>
            <a:noAutofit/>
          </a:bodyPr>
          <a:lstStyle/>
          <a:p>
            <a:pPr>
              <a:lnSpc>
                <a:spcPct val="150000"/>
              </a:lnSpc>
            </a:pPr>
            <a:r>
              <a:rPr lang="en-US"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t/>
            </a:r>
            <a:br>
              <a:rPr lang="en-US"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br>
            <a:r>
              <a:rPr lang="en-US"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t>Anatomy </a:t>
            </a:r>
            <a:br>
              <a:rPr lang="en-US"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b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pic>
        <p:nvPicPr>
          <p:cNvPr id="2051" name="Picture 3"/>
          <p:cNvPicPr>
            <a:picLocks noChangeAspect="1" noChangeArrowheads="1"/>
          </p:cNvPicPr>
          <p:nvPr/>
        </p:nvPicPr>
        <p:blipFill>
          <a:blip r:embed="rId3"/>
          <a:srcRect/>
          <a:stretch>
            <a:fillRect/>
          </a:stretch>
        </p:blipFill>
        <p:spPr bwMode="auto">
          <a:xfrm>
            <a:off x="428596" y="1714488"/>
            <a:ext cx="4143404" cy="3929090"/>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a:srcRect/>
          <a:stretch>
            <a:fillRect/>
          </a:stretch>
        </p:blipFill>
        <p:spPr bwMode="auto">
          <a:xfrm>
            <a:off x="4572000" y="1714488"/>
            <a:ext cx="4143405" cy="3897633"/>
          </a:xfrm>
          <a:prstGeom prst="rect">
            <a:avLst/>
          </a:prstGeom>
          <a:noFill/>
          <a:ln w="9525">
            <a:noFill/>
            <a:miter lim="800000"/>
            <a:headEnd/>
            <a:tailEnd/>
          </a:ln>
          <a:effectLst/>
        </p:spPr>
      </p:pic>
      <p:sp>
        <p:nvSpPr>
          <p:cNvPr id="6" name="Rounded Rectangle 5"/>
          <p:cNvSpPr/>
          <p:nvPr/>
        </p:nvSpPr>
        <p:spPr>
          <a:xfrm>
            <a:off x="500034" y="4286256"/>
            <a:ext cx="8143932" cy="1643074"/>
          </a:xfrm>
          <a:prstGeom prst="roundRect">
            <a:avLst/>
          </a:prstGeom>
          <a:solidFill>
            <a:schemeClr val="tx1"/>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anchor="ctr"/>
          <a:lstStyle/>
          <a:p>
            <a:pPr algn="ctr">
              <a:lnSpc>
                <a:spcPct val="150000"/>
              </a:lnSpc>
            </a:pPr>
            <a:r>
              <a:rPr lang="en-IN" sz="2400" dirty="0" smtClean="0">
                <a:solidFill>
                  <a:schemeClr val="bg1"/>
                </a:solidFill>
                <a:latin typeface="Times New Roman" pitchFamily="18" charset="0"/>
                <a:cs typeface="Times New Roman" pitchFamily="18" charset="0"/>
              </a:rPr>
              <a:t>In about </a:t>
            </a:r>
            <a:r>
              <a:rPr lang="en-IN" sz="2400" u="sng" dirty="0" smtClean="0">
                <a:solidFill>
                  <a:schemeClr val="bg1"/>
                </a:solidFill>
                <a:latin typeface="Times New Roman" pitchFamily="18" charset="0"/>
                <a:cs typeface="Times New Roman" pitchFamily="18" charset="0"/>
              </a:rPr>
              <a:t>half of cases</a:t>
            </a:r>
            <a:r>
              <a:rPr lang="en-IN" sz="2400" dirty="0" smtClean="0">
                <a:solidFill>
                  <a:schemeClr val="bg1"/>
                </a:solidFill>
                <a:latin typeface="Times New Roman" pitchFamily="18" charset="0"/>
                <a:cs typeface="Times New Roman" pitchFamily="18" charset="0"/>
              </a:rPr>
              <a:t>, D-TGA occurs only in association with a PFO or a small PDA</a:t>
            </a:r>
            <a:endParaRPr lang="en-US" sz="2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linds(horizontal)">
                                      <p:cBhvr>
                                        <p:cTn id="7" dur="500"/>
                                        <p:tgtEl>
                                          <p:spTgt spid="2051"/>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053"/>
                                        </p:tgtEl>
                                        <p:attrNameLst>
                                          <p:attrName>style.visibility</p:attrName>
                                        </p:attrNameLst>
                                      </p:cBhvr>
                                      <p:to>
                                        <p:strVal val="visible"/>
                                      </p:to>
                                    </p:set>
                                    <p:animEffect transition="in" filter="blinds(horizontal)">
                                      <p:cBhvr>
                                        <p:cTn id="11" dur="500"/>
                                        <p:tgtEl>
                                          <p:spTgt spid="2053"/>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0174"/>
            <a:ext cx="8229600" cy="4525963"/>
          </a:xfrm>
        </p:spPr>
        <p:txBody>
          <a:bodyPr>
            <a:noAutofit/>
          </a:bodyPr>
          <a:lstStyle/>
          <a:p>
            <a:pPr>
              <a:lnSpc>
                <a:spcPct val="150000"/>
              </a:lnSpc>
            </a:pPr>
            <a:r>
              <a:rPr lang="en-IN" sz="2200" dirty="0" smtClean="0">
                <a:latin typeface="Times New Roman" pitchFamily="18" charset="0"/>
                <a:cs typeface="Times New Roman" pitchFamily="18" charset="0"/>
              </a:rPr>
              <a:t>Aortic valve is abnormally anterior, superior, and to the right</a:t>
            </a:r>
          </a:p>
          <a:p>
            <a:pPr>
              <a:lnSpc>
                <a:spcPct val="150000"/>
              </a:lnSpc>
            </a:pPr>
            <a:r>
              <a:rPr lang="en-IN" sz="2200" dirty="0" smtClean="0">
                <a:latin typeface="Times New Roman" pitchFamily="18" charset="0"/>
                <a:cs typeface="Times New Roman" pitchFamily="18" charset="0"/>
              </a:rPr>
              <a:t>PV is posterior to AV and is displaced inferior and right</a:t>
            </a:r>
          </a:p>
          <a:p>
            <a:pPr>
              <a:lnSpc>
                <a:spcPct val="150000"/>
              </a:lnSpc>
            </a:pPr>
            <a:r>
              <a:rPr lang="en-IN" sz="2200" dirty="0" smtClean="0">
                <a:latin typeface="Times New Roman" pitchFamily="18" charset="0"/>
                <a:cs typeface="Times New Roman" pitchFamily="18" charset="0"/>
              </a:rPr>
              <a:t>Well-developed infundibulum in the subaortic region of RV</a:t>
            </a:r>
          </a:p>
          <a:p>
            <a:pPr>
              <a:lnSpc>
                <a:spcPct val="150000"/>
              </a:lnSpc>
            </a:pPr>
            <a:r>
              <a:rPr lang="en-IN" sz="2200" dirty="0" smtClean="0">
                <a:latin typeface="Times New Roman" pitchFamily="18" charset="0"/>
                <a:cs typeface="Times New Roman" pitchFamily="18" charset="0"/>
              </a:rPr>
              <a:t>Wide separation between the septal leaflet of TV and AV</a:t>
            </a:r>
          </a:p>
          <a:p>
            <a:pPr>
              <a:lnSpc>
                <a:spcPct val="150000"/>
              </a:lnSpc>
            </a:pPr>
            <a:r>
              <a:rPr lang="en-IN" sz="2200" dirty="0" smtClean="0">
                <a:latin typeface="Times New Roman" pitchFamily="18" charset="0"/>
                <a:cs typeface="Times New Roman" pitchFamily="18" charset="0"/>
              </a:rPr>
              <a:t>Contiguity of the septal leaflet of the MV with the PV</a:t>
            </a:r>
          </a:p>
          <a:p>
            <a:pPr>
              <a:lnSpc>
                <a:spcPct val="150000"/>
              </a:lnSpc>
            </a:pPr>
            <a:r>
              <a:rPr lang="en-IN" sz="2200" dirty="0" smtClean="0">
                <a:latin typeface="Times New Roman" pitchFamily="18" charset="0"/>
                <a:cs typeface="Times New Roman" pitchFamily="18" charset="0"/>
              </a:rPr>
              <a:t>Ascending aorta is large in diameter and isthmus frequently is as wide as the descending aorta</a:t>
            </a:r>
          </a:p>
          <a:p>
            <a:pPr>
              <a:lnSpc>
                <a:spcPct val="150000"/>
              </a:lnSpc>
            </a:pPr>
            <a:r>
              <a:rPr lang="en-IN" sz="2200" dirty="0" smtClean="0">
                <a:latin typeface="Times New Roman" pitchFamily="18" charset="0"/>
                <a:cs typeface="Times New Roman" pitchFamily="18" charset="0"/>
              </a:rPr>
              <a:t>Main pulmonary trunk tends to be shorter than normal</a:t>
            </a:r>
            <a:endParaRPr lang="en-IN" sz="2200" dirty="0">
              <a:latin typeface="Times New Roman" pitchFamily="18" charset="0"/>
              <a:cs typeface="Times New Roman" pitchFamily="18" charset="0"/>
            </a:endParaRPr>
          </a:p>
        </p:txBody>
      </p:sp>
      <p:sp>
        <p:nvSpPr>
          <p:cNvPr id="11" name="Date Placeholder 10"/>
          <p:cNvSpPr>
            <a:spLocks noGrp="1"/>
          </p:cNvSpPr>
          <p:nvPr>
            <p:ph type="dt" sz="half" idx="10"/>
          </p:nvPr>
        </p:nvSpPr>
        <p:spPr/>
        <p:txBody>
          <a:bodyPr/>
          <a:lstStyle/>
          <a:p>
            <a:fld id="{8F46C7D5-6152-42CE-958A-A350253F8E07}" type="datetime1">
              <a:rPr lang="en-IN" smtClean="0"/>
              <a:pPr/>
              <a:t>04-10-2023</a:t>
            </a:fld>
            <a:endParaRPr lang="en-IN"/>
          </a:p>
        </p:txBody>
      </p:sp>
      <p:sp>
        <p:nvSpPr>
          <p:cNvPr id="2" name="Title 1"/>
          <p:cNvSpPr>
            <a:spLocks noGrp="1"/>
          </p:cNvSpPr>
          <p:nvPr>
            <p:ph type="title"/>
          </p:nvPr>
        </p:nvSpPr>
        <p:spPr/>
        <p:txBody>
          <a:bodyPr/>
          <a:lstStyle/>
          <a:p>
            <a:r>
              <a:rPr lang="en-IN" b="1" dirty="0" smtClean="0">
                <a:solidFill>
                  <a:srgbClr val="0000FF"/>
                </a:solidFill>
                <a:effectLst>
                  <a:outerShdw blurRad="38100" dist="38100" dir="2700000" algn="tl">
                    <a:srgbClr val="000000">
                      <a:alpha val="43137"/>
                    </a:srgbClr>
                  </a:outerShdw>
                </a:effectLst>
                <a:latin typeface="Footlight MT Light" pitchFamily="18" charset="0"/>
              </a:rPr>
              <a:t>Morphological considerations</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4" name="Rectangle 3"/>
          <p:cNvSpPr/>
          <p:nvPr/>
        </p:nvSpPr>
        <p:spPr>
          <a:xfrm>
            <a:off x="-32" y="5857892"/>
            <a:ext cx="4572000" cy="461665"/>
          </a:xfrm>
          <a:prstGeom prst="rect">
            <a:avLst/>
          </a:prstGeom>
        </p:spPr>
        <p:txBody>
          <a:bodyPr>
            <a:spAutoFit/>
          </a:bodyPr>
          <a:lstStyle/>
          <a:p>
            <a:r>
              <a:rPr lang="en-US" sz="1200" dirty="0" smtClean="0">
                <a:latin typeface="Times New Roman" pitchFamily="18" charset="0"/>
                <a:cs typeface="Times New Roman" pitchFamily="18" charset="0"/>
              </a:rPr>
              <a:t>AV-aortic valve, MV- mitral valve, </a:t>
            </a:r>
          </a:p>
          <a:p>
            <a:r>
              <a:rPr lang="en-US" sz="1200" dirty="0" smtClean="0">
                <a:latin typeface="Times New Roman" pitchFamily="18" charset="0"/>
                <a:cs typeface="Times New Roman" pitchFamily="18" charset="0"/>
              </a:rPr>
              <a:t>PV- pulmonary valve, TV- Tricuspid valve</a:t>
            </a:r>
            <a:endParaRPr lang="en-IN" sz="1200" dirty="0">
              <a:latin typeface="Times New Roman" pitchFamily="18" charset="0"/>
              <a:cs typeface="Times New Roman" pitchFamily="18" charset="0"/>
            </a:endParaRPr>
          </a:p>
        </p:txBody>
      </p:sp>
      <p:pic>
        <p:nvPicPr>
          <p:cNvPr id="7" name="Picture 2"/>
          <p:cNvPicPr>
            <a:picLocks noChangeAspect="1" noChangeArrowheads="1"/>
          </p:cNvPicPr>
          <p:nvPr/>
        </p:nvPicPr>
        <p:blipFill>
          <a:blip r:embed="rId3"/>
          <a:srcRect/>
          <a:stretch>
            <a:fillRect/>
          </a:stretch>
        </p:blipFill>
        <p:spPr bwMode="auto">
          <a:xfrm>
            <a:off x="3214678" y="2285992"/>
            <a:ext cx="2571768" cy="3071834"/>
          </a:xfrm>
          <a:prstGeom prst="rect">
            <a:avLst/>
          </a:prstGeom>
          <a:noFill/>
          <a:ln w="9525">
            <a:noFill/>
            <a:miter lim="800000"/>
            <a:headEnd/>
            <a:tailEnd/>
          </a:ln>
          <a:effectLst/>
        </p:spPr>
      </p:pic>
      <p:pic>
        <p:nvPicPr>
          <p:cNvPr id="6" name="Picture 3"/>
          <p:cNvPicPr>
            <a:picLocks noChangeAspect="1" noChangeArrowheads="1"/>
          </p:cNvPicPr>
          <p:nvPr/>
        </p:nvPicPr>
        <p:blipFill>
          <a:blip r:embed="rId4"/>
          <a:srcRect/>
          <a:stretch>
            <a:fillRect/>
          </a:stretch>
        </p:blipFill>
        <p:spPr bwMode="auto">
          <a:xfrm>
            <a:off x="5799994" y="2285992"/>
            <a:ext cx="2772534" cy="3071834"/>
          </a:xfrm>
          <a:prstGeom prst="rect">
            <a:avLst/>
          </a:prstGeom>
          <a:noFill/>
          <a:ln w="9525">
            <a:solidFill>
              <a:schemeClr val="tx1"/>
            </a:solidFill>
            <a:miter lim="800000"/>
            <a:headEnd/>
            <a:tailEnd/>
          </a:ln>
          <a:effectLst/>
        </p:spPr>
      </p:pic>
      <p:pic>
        <p:nvPicPr>
          <p:cNvPr id="5" name="Picture 2"/>
          <p:cNvPicPr>
            <a:picLocks noChangeAspect="1" noChangeArrowheads="1"/>
          </p:cNvPicPr>
          <p:nvPr/>
        </p:nvPicPr>
        <p:blipFill>
          <a:blip r:embed="rId5"/>
          <a:srcRect/>
          <a:stretch>
            <a:fillRect/>
          </a:stretch>
        </p:blipFill>
        <p:spPr bwMode="auto">
          <a:xfrm>
            <a:off x="571472" y="2285990"/>
            <a:ext cx="2674614" cy="3071836"/>
          </a:xfrm>
          <a:prstGeom prst="rect">
            <a:avLst/>
          </a:prstGeom>
          <a:noFill/>
          <a:ln w="9525">
            <a:solidFill>
              <a:schemeClr val="tx1"/>
            </a:solidFill>
            <a:miter lim="800000"/>
            <a:headEnd/>
            <a:tailEnd/>
          </a:ln>
          <a:effectLst/>
        </p:spPr>
      </p:pic>
      <p:sp>
        <p:nvSpPr>
          <p:cNvPr id="8" name="Oval 7"/>
          <p:cNvSpPr/>
          <p:nvPr/>
        </p:nvSpPr>
        <p:spPr>
          <a:xfrm>
            <a:off x="4071934" y="3643314"/>
            <a:ext cx="571504" cy="571504"/>
          </a:xfrm>
          <a:prstGeom prst="ellipse">
            <a:avLst/>
          </a:prstGeom>
          <a:solidFill>
            <a:srgbClr val="FF0000">
              <a:alpha val="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1428728" y="6072206"/>
            <a:ext cx="7643866" cy="584775"/>
          </a:xfrm>
          <a:prstGeom prst="rect">
            <a:avLst/>
          </a:prstGeom>
        </p:spPr>
        <p:txBody>
          <a:bodyPr wrap="square">
            <a:spAutoFit/>
          </a:bodyPr>
          <a:lstStyle/>
          <a:p>
            <a:pPr algn="r"/>
            <a:r>
              <a:rPr lang="en-IN" sz="1600" i="1" dirty="0" smtClean="0">
                <a:latin typeface="Times New Roman" pitchFamily="18" charset="0"/>
                <a:cs typeface="Times New Roman" pitchFamily="18" charset="0"/>
              </a:rPr>
              <a:t>Congenital Diseases of the Heart Clinical-Physiological Considerations;</a:t>
            </a:r>
          </a:p>
          <a:p>
            <a:pPr algn="r"/>
            <a:r>
              <a:rPr lang="en-IN" sz="1600" i="1" dirty="0" smtClean="0">
                <a:latin typeface="Times New Roman" pitchFamily="18" charset="0"/>
                <a:cs typeface="Times New Roman" pitchFamily="18" charset="0"/>
              </a:rPr>
              <a:t> Abraham M. Rudolph 3</a:t>
            </a:r>
            <a:r>
              <a:rPr lang="en-IN" sz="1600" i="1" baseline="30000" dirty="0" smtClean="0">
                <a:latin typeface="Times New Roman" pitchFamily="18" charset="0"/>
                <a:cs typeface="Times New Roman" pitchFamily="18" charset="0"/>
              </a:rPr>
              <a:t>rd </a:t>
            </a:r>
            <a:r>
              <a:rPr lang="en-IN" sz="1600" i="1" dirty="0" err="1" smtClean="0">
                <a:latin typeface="Times New Roman" pitchFamily="18" charset="0"/>
                <a:cs typeface="Times New Roman" pitchFamily="18" charset="0"/>
              </a:rPr>
              <a:t>Edition;page</a:t>
            </a:r>
            <a:r>
              <a:rPr lang="en-IN" sz="1600" i="1" dirty="0" smtClean="0">
                <a:latin typeface="Times New Roman" pitchFamily="18" charset="0"/>
                <a:cs typeface="Times New Roman" pitchFamily="18" charset="0"/>
              </a:rPr>
              <a:t> 469</a:t>
            </a:r>
            <a:endParaRPr lang="en-IN" sz="1600"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linds(horizont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nSpc>
                <a:spcPct val="150000"/>
              </a:lnSpc>
            </a:pPr>
            <a:r>
              <a:rPr lang="en-US" sz="2800" dirty="0" smtClean="0">
                <a:solidFill>
                  <a:schemeClr val="tx1">
                    <a:lumMod val="95000"/>
                    <a:lumOff val="5000"/>
                  </a:schemeClr>
                </a:solidFill>
                <a:latin typeface="Times New Roman" pitchFamily="18" charset="0"/>
                <a:cs typeface="Times New Roman" pitchFamily="18" charset="0"/>
              </a:rPr>
              <a:t>VSD</a:t>
            </a:r>
          </a:p>
          <a:p>
            <a:pPr>
              <a:lnSpc>
                <a:spcPct val="150000"/>
              </a:lnSpc>
            </a:pPr>
            <a:r>
              <a:rPr lang="en-US" sz="2800" dirty="0" smtClean="0">
                <a:solidFill>
                  <a:schemeClr val="tx1">
                    <a:lumMod val="95000"/>
                    <a:lumOff val="5000"/>
                  </a:schemeClr>
                </a:solidFill>
                <a:latin typeface="Times New Roman" pitchFamily="18" charset="0"/>
                <a:cs typeface="Times New Roman" pitchFamily="18" charset="0"/>
              </a:rPr>
              <a:t>LVOTO</a:t>
            </a:r>
          </a:p>
          <a:p>
            <a:pPr>
              <a:lnSpc>
                <a:spcPct val="150000"/>
              </a:lnSpc>
            </a:pPr>
            <a:r>
              <a:rPr lang="en-US" sz="2800" dirty="0" smtClean="0">
                <a:solidFill>
                  <a:schemeClr val="tx1">
                    <a:lumMod val="95000"/>
                    <a:lumOff val="5000"/>
                  </a:schemeClr>
                </a:solidFill>
                <a:latin typeface="Times New Roman" pitchFamily="18" charset="0"/>
                <a:cs typeface="Times New Roman" pitchFamily="18" charset="0"/>
              </a:rPr>
              <a:t>PDA</a:t>
            </a:r>
          </a:p>
          <a:p>
            <a:pPr>
              <a:lnSpc>
                <a:spcPct val="150000"/>
              </a:lnSpc>
            </a:pPr>
            <a:r>
              <a:rPr lang="en-US" sz="2800" dirty="0" smtClean="0">
                <a:solidFill>
                  <a:schemeClr val="tx1">
                    <a:lumMod val="95000"/>
                    <a:lumOff val="5000"/>
                  </a:schemeClr>
                </a:solidFill>
                <a:latin typeface="Times New Roman" pitchFamily="18" charset="0"/>
                <a:cs typeface="Times New Roman" pitchFamily="18" charset="0"/>
              </a:rPr>
              <a:t>TV or MV anomalies</a:t>
            </a:r>
          </a:p>
          <a:p>
            <a:pPr>
              <a:lnSpc>
                <a:spcPct val="150000"/>
              </a:lnSpc>
            </a:pPr>
            <a:r>
              <a:rPr lang="en-US" sz="2800" dirty="0" smtClean="0">
                <a:solidFill>
                  <a:schemeClr val="tx1">
                    <a:lumMod val="95000"/>
                    <a:lumOff val="5000"/>
                  </a:schemeClr>
                </a:solidFill>
                <a:latin typeface="Times New Roman" pitchFamily="18" charset="0"/>
                <a:cs typeface="Times New Roman" pitchFamily="18" charset="0"/>
              </a:rPr>
              <a:t>Coronary anomalies</a:t>
            </a:r>
          </a:p>
          <a:p>
            <a:pPr>
              <a:lnSpc>
                <a:spcPct val="150000"/>
              </a:lnSpc>
            </a:pPr>
            <a:r>
              <a:rPr lang="en-US" sz="2800" dirty="0" smtClean="0">
                <a:solidFill>
                  <a:schemeClr val="tx1">
                    <a:lumMod val="95000"/>
                    <a:lumOff val="5000"/>
                  </a:schemeClr>
                </a:solidFill>
                <a:latin typeface="Times New Roman" pitchFamily="18" charset="0"/>
                <a:cs typeface="Times New Roman" pitchFamily="18" charset="0"/>
              </a:rPr>
              <a:t>COA or aortic arch anomalies</a:t>
            </a:r>
          </a:p>
          <a:p>
            <a:pPr>
              <a:lnSpc>
                <a:spcPct val="150000"/>
              </a:lnSpc>
            </a:pPr>
            <a:r>
              <a:rPr lang="en-US" sz="2800" dirty="0" smtClean="0">
                <a:solidFill>
                  <a:schemeClr val="tx1">
                    <a:lumMod val="95000"/>
                    <a:lumOff val="5000"/>
                  </a:schemeClr>
                </a:solidFill>
                <a:latin typeface="Times New Roman" pitchFamily="18" charset="0"/>
                <a:cs typeface="Times New Roman" pitchFamily="18" charset="0"/>
              </a:rPr>
              <a:t>Juxtaposition of atrial appendages</a:t>
            </a:r>
          </a:p>
          <a:p>
            <a:pPr>
              <a:lnSpc>
                <a:spcPct val="150000"/>
              </a:lnSpc>
            </a:pPr>
            <a:endParaRPr lang="en-IN" sz="2800" dirty="0">
              <a:solidFill>
                <a:schemeClr val="tx1">
                  <a:lumMod val="95000"/>
                  <a:lumOff val="5000"/>
                </a:schemeClr>
              </a:solidFill>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fld id="{838559CA-49B7-41FD-9F89-A062106417F4}" type="datetime1">
              <a:rPr lang="en-IN" smtClean="0"/>
              <a:pPr/>
              <a:t>04-10-2023</a:t>
            </a:fld>
            <a:endParaRPr lang="en-IN"/>
          </a:p>
        </p:txBody>
      </p:sp>
      <p:sp>
        <p:nvSpPr>
          <p:cNvPr id="2" name="Title 1"/>
          <p:cNvSpPr>
            <a:spLocks noGrp="1"/>
          </p:cNvSpPr>
          <p:nvPr>
            <p:ph type="title"/>
          </p:nvPr>
        </p:nvSpPr>
        <p:spPr/>
        <p:txBody>
          <a:bodyPr/>
          <a:lstStyle/>
          <a:p>
            <a:r>
              <a:rPr lang="en-US" b="1" dirty="0" smtClean="0">
                <a:solidFill>
                  <a:srgbClr val="0000FF"/>
                </a:solidFill>
                <a:effectLst>
                  <a:outerShdw blurRad="38100" dist="38100" dir="2700000" algn="tl">
                    <a:srgbClr val="000000">
                      <a:alpha val="43137"/>
                    </a:srgbClr>
                  </a:outerShdw>
                </a:effectLst>
                <a:latin typeface="Footlight MT Light" pitchFamily="18" charset="0"/>
              </a:rPr>
              <a:t>Co-existing anomalies</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2800" dirty="0" smtClean="0">
              <a:latin typeface="Times New Roman" pitchFamily="18" charset="0"/>
              <a:cs typeface="Times New Roman" pitchFamily="18" charset="0"/>
            </a:endParaRPr>
          </a:p>
        </p:txBody>
      </p:sp>
      <p:sp>
        <p:nvSpPr>
          <p:cNvPr id="8" name="Date Placeholder 7"/>
          <p:cNvSpPr>
            <a:spLocks noGrp="1"/>
          </p:cNvSpPr>
          <p:nvPr>
            <p:ph type="dt" sz="half" idx="10"/>
          </p:nvPr>
        </p:nvSpPr>
        <p:spPr/>
        <p:txBody>
          <a:bodyPr/>
          <a:lstStyle/>
          <a:p>
            <a:fld id="{7ECCA052-839F-43C0-A6D2-29FA521EF562}" type="datetime1">
              <a:rPr lang="en-IN" smtClean="0"/>
              <a:pPr/>
              <a:t>04-10-2023</a:t>
            </a:fld>
            <a:endParaRPr lang="en-IN"/>
          </a:p>
        </p:txBody>
      </p:sp>
      <p:sp>
        <p:nvSpPr>
          <p:cNvPr id="2" name="Title 1"/>
          <p:cNvSpPr>
            <a:spLocks noGrp="1"/>
          </p:cNvSpPr>
          <p:nvPr>
            <p:ph type="title"/>
          </p:nvPr>
        </p:nvSpPr>
        <p:spPr/>
        <p:txBody>
          <a:bodyPr>
            <a:noAutofit/>
          </a:bodyPr>
          <a:lstStyle/>
          <a:p>
            <a:r>
              <a:rPr lang="en-US"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t/>
            </a:r>
            <a:br>
              <a:rPr lang="en-US"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br>
            <a:r>
              <a:rPr lang="en-US"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t>VSD</a:t>
            </a:r>
            <a:br>
              <a:rPr lang="en-US"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b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graphicFrame>
        <p:nvGraphicFramePr>
          <p:cNvPr id="5" name="Chart 4"/>
          <p:cNvGraphicFramePr/>
          <p:nvPr/>
        </p:nvGraphicFramePr>
        <p:xfrm>
          <a:off x="642910" y="2482940"/>
          <a:ext cx="7858180" cy="3786214"/>
        </p:xfrm>
        <a:graphic>
          <a:graphicData uri="http://schemas.openxmlformats.org/drawingml/2006/chart">
            <c:chart xmlns:c="http://schemas.openxmlformats.org/drawingml/2006/chart" xmlns:r="http://schemas.openxmlformats.org/officeDocument/2006/relationships" r:id="rId3"/>
          </a:graphicData>
        </a:graphic>
      </p:graphicFrame>
      <p:pic>
        <p:nvPicPr>
          <p:cNvPr id="2050" name="Picture 2"/>
          <p:cNvPicPr>
            <a:picLocks noChangeAspect="1" noChangeArrowheads="1"/>
          </p:cNvPicPr>
          <p:nvPr/>
        </p:nvPicPr>
        <p:blipFill>
          <a:blip r:embed="rId4"/>
          <a:srcRect/>
          <a:stretch>
            <a:fillRect/>
          </a:stretch>
        </p:blipFill>
        <p:spPr bwMode="auto">
          <a:xfrm>
            <a:off x="714348" y="2928934"/>
            <a:ext cx="3929090" cy="3143272"/>
          </a:xfrm>
          <a:prstGeom prst="rect">
            <a:avLst/>
          </a:prstGeom>
          <a:noFill/>
          <a:ln w="9525">
            <a:noFill/>
            <a:miter lim="800000"/>
            <a:headEnd/>
            <a:tailEnd/>
          </a:ln>
          <a:effectLst/>
        </p:spPr>
      </p:pic>
      <p:pic>
        <p:nvPicPr>
          <p:cNvPr id="2051" name="Picture 3"/>
          <p:cNvPicPr>
            <a:picLocks noChangeAspect="1" noChangeArrowheads="1"/>
          </p:cNvPicPr>
          <p:nvPr/>
        </p:nvPicPr>
        <p:blipFill>
          <a:blip r:embed="rId5"/>
          <a:srcRect/>
          <a:stretch>
            <a:fillRect/>
          </a:stretch>
        </p:blipFill>
        <p:spPr bwMode="auto">
          <a:xfrm>
            <a:off x="4572000" y="2928934"/>
            <a:ext cx="3929090" cy="314327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sz="2800" dirty="0" smtClean="0"/>
              <a:t>Most muscular defects are in the </a:t>
            </a:r>
            <a:r>
              <a:rPr lang="en-IN" sz="2800" dirty="0" err="1" smtClean="0"/>
              <a:t>midseptum</a:t>
            </a:r>
            <a:r>
              <a:rPr lang="en-IN" sz="2800" dirty="0" smtClean="0"/>
              <a:t>, and others occur in the posterior inflow, apical, or high anterior septum;</a:t>
            </a:r>
          </a:p>
          <a:p>
            <a:r>
              <a:rPr lang="en-IN" sz="2800" dirty="0" smtClean="0"/>
              <a:t>Muscular defects are rarely multiple</a:t>
            </a:r>
          </a:p>
          <a:p>
            <a:r>
              <a:rPr lang="en-IN" sz="2800" dirty="0" smtClean="0"/>
              <a:t>Spontaneous decrease in size with eventual closure has been documented frequently, particularly with an initially small, slit-shaped muscular inlet or </a:t>
            </a:r>
            <a:r>
              <a:rPr lang="en-IN" sz="2800" dirty="0" err="1" smtClean="0"/>
              <a:t>trabecular</a:t>
            </a:r>
            <a:r>
              <a:rPr lang="en-IN" sz="2800" dirty="0" smtClean="0"/>
              <a:t> defect.</a:t>
            </a:r>
          </a:p>
          <a:p>
            <a:endParaRPr lang="en-US" sz="2800" dirty="0" smtClean="0"/>
          </a:p>
          <a:p>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60597"/>
            <a:ext cx="8229600" cy="4054485"/>
          </a:xfrm>
          <a:ln>
            <a:solidFill>
              <a:srgbClr val="0000FF"/>
            </a:solidFill>
          </a:ln>
        </p:spPr>
        <p:txBody>
          <a:bodyPr>
            <a:normAutofit fontScale="77500" lnSpcReduction="20000"/>
          </a:bodyPr>
          <a:lstStyle/>
          <a:p>
            <a:pPr>
              <a:lnSpc>
                <a:spcPct val="150000"/>
              </a:lnSpc>
            </a:pPr>
            <a:r>
              <a:rPr lang="en-US" sz="2800" dirty="0" smtClean="0">
                <a:latin typeface="Times New Roman" pitchFamily="18" charset="0"/>
                <a:cs typeface="Times New Roman" pitchFamily="18" charset="0"/>
              </a:rPr>
              <a:t>Introduction</a:t>
            </a:r>
          </a:p>
          <a:p>
            <a:pPr>
              <a:lnSpc>
                <a:spcPct val="150000"/>
              </a:lnSpc>
            </a:pPr>
            <a:r>
              <a:rPr lang="en-US" sz="2800" dirty="0" smtClean="0">
                <a:latin typeface="Times New Roman" pitchFamily="18" charset="0"/>
                <a:cs typeface="Times New Roman" pitchFamily="18" charset="0"/>
              </a:rPr>
              <a:t>Epidemiology</a:t>
            </a:r>
          </a:p>
          <a:p>
            <a:pPr>
              <a:lnSpc>
                <a:spcPct val="150000"/>
              </a:lnSpc>
            </a:pPr>
            <a:r>
              <a:rPr lang="en-IN" sz="2800" dirty="0" smtClean="0">
                <a:latin typeface="Times New Roman" pitchFamily="18" charset="0"/>
                <a:cs typeface="Times New Roman" pitchFamily="18" charset="0"/>
              </a:rPr>
              <a:t>Embryology and pathogenesis</a:t>
            </a:r>
          </a:p>
          <a:p>
            <a:pPr>
              <a:lnSpc>
                <a:spcPct val="150000"/>
              </a:lnSpc>
            </a:pPr>
            <a:r>
              <a:rPr lang="en-US" sz="2800" dirty="0" smtClean="0">
                <a:latin typeface="Times New Roman" pitchFamily="18" charset="0"/>
                <a:cs typeface="Times New Roman" pitchFamily="18" charset="0"/>
              </a:rPr>
              <a:t>Anatomy</a:t>
            </a:r>
          </a:p>
          <a:p>
            <a:pPr>
              <a:lnSpc>
                <a:spcPct val="150000"/>
              </a:lnSpc>
            </a:pPr>
            <a:r>
              <a:rPr lang="en-US" sz="2800" dirty="0" smtClean="0">
                <a:latin typeface="Times New Roman" pitchFamily="18" charset="0"/>
                <a:cs typeface="Times New Roman" pitchFamily="18" charset="0"/>
              </a:rPr>
              <a:t>Hemodynamics</a:t>
            </a:r>
          </a:p>
          <a:p>
            <a:pPr>
              <a:lnSpc>
                <a:spcPct val="150000"/>
              </a:lnSpc>
            </a:pPr>
            <a:r>
              <a:rPr lang="en-US" sz="2800" dirty="0" smtClean="0">
                <a:latin typeface="Times New Roman" pitchFamily="18" charset="0"/>
                <a:cs typeface="Times New Roman" pitchFamily="18" charset="0"/>
              </a:rPr>
              <a:t>Clinical presentation</a:t>
            </a:r>
          </a:p>
          <a:p>
            <a:pPr>
              <a:lnSpc>
                <a:spcPct val="150000"/>
              </a:lnSpc>
            </a:pPr>
            <a:r>
              <a:rPr lang="en-US" sz="2800" dirty="0" smtClean="0">
                <a:latin typeface="Times New Roman" pitchFamily="18" charset="0"/>
                <a:cs typeface="Times New Roman" pitchFamily="18" charset="0"/>
              </a:rPr>
              <a:t>Diagnosis</a:t>
            </a:r>
          </a:p>
          <a:p>
            <a:pPr>
              <a:lnSpc>
                <a:spcPct val="150000"/>
              </a:lnSpc>
            </a:pPr>
            <a:r>
              <a:rPr lang="en-US" sz="2800" dirty="0" smtClean="0">
                <a:latin typeface="Times New Roman" pitchFamily="18" charset="0"/>
                <a:cs typeface="Times New Roman" pitchFamily="18" charset="0"/>
              </a:rPr>
              <a:t>Management</a:t>
            </a:r>
          </a:p>
          <a:p>
            <a:pPr>
              <a:lnSpc>
                <a:spcPct val="150000"/>
              </a:lnSpc>
            </a:pPr>
            <a:endParaRPr lang="en-IN" sz="2800" dirty="0">
              <a:latin typeface="Times New Roman" pitchFamily="18" charset="0"/>
              <a:cs typeface="Times New Roman" pitchFamily="18" charset="0"/>
            </a:endParaRPr>
          </a:p>
        </p:txBody>
      </p:sp>
      <p:sp>
        <p:nvSpPr>
          <p:cNvPr id="4" name="Title 1"/>
          <p:cNvSpPr>
            <a:spLocks noGrp="1"/>
          </p:cNvSpPr>
          <p:nvPr>
            <p:ph type="title"/>
          </p:nvPr>
        </p:nvSpPr>
        <p:spPr>
          <a:xfrm>
            <a:off x="285720" y="214290"/>
            <a:ext cx="8229600" cy="1143000"/>
          </a:xfrm>
          <a:effectLst>
            <a:outerShdw blurRad="50800" dist="50800" dir="5400000" algn="ctr" rotWithShape="0">
              <a:schemeClr val="tx2">
                <a:lumMod val="60000"/>
                <a:lumOff val="40000"/>
              </a:schemeClr>
            </a:outerShdw>
          </a:effectLst>
        </p:spPr>
        <p:txBody>
          <a:bodyPr>
            <a:normAutofit fontScale="90000"/>
          </a:bodyPr>
          <a:lstStyle/>
          <a:p>
            <a:r>
              <a:rPr lang="en-US" b="1" dirty="0" smtClean="0">
                <a:solidFill>
                  <a:schemeClr val="tx1"/>
                </a:solidFill>
                <a:effectLst>
                  <a:outerShdw blurRad="38100" dist="38100" dir="2700000" algn="tl">
                    <a:srgbClr val="000000">
                      <a:alpha val="43137"/>
                    </a:srgbClr>
                  </a:outerShdw>
                </a:effectLst>
              </a:rPr>
              <a:t/>
            </a:r>
            <a:br>
              <a:rPr lang="en-US" b="1" dirty="0" smtClean="0">
                <a:solidFill>
                  <a:schemeClr val="tx1"/>
                </a:solidFill>
                <a:effectLst>
                  <a:outerShdw blurRad="38100" dist="38100" dir="2700000" algn="tl">
                    <a:srgbClr val="000000">
                      <a:alpha val="43137"/>
                    </a:srgbClr>
                  </a:outerShdw>
                </a:effectLst>
              </a:rPr>
            </a:br>
            <a:r>
              <a:rPr lang="en-US" sz="4900" b="1" dirty="0" smtClean="0">
                <a:solidFill>
                  <a:schemeClr val="tx1"/>
                </a:solidFill>
                <a:effectLst>
                  <a:outerShdw blurRad="38100" dist="38100" dir="2700000" algn="tl">
                    <a:srgbClr val="000000">
                      <a:alpha val="43137"/>
                    </a:srgbClr>
                  </a:outerShdw>
                </a:effectLst>
                <a:latin typeface="Footlight MT Light" pitchFamily="18" charset="0"/>
              </a:rPr>
              <a:t>Overview</a:t>
            </a:r>
            <a:br>
              <a:rPr lang="en-US" sz="4900" b="1" dirty="0" smtClean="0">
                <a:solidFill>
                  <a:schemeClr val="tx1"/>
                </a:solidFill>
                <a:effectLst>
                  <a:outerShdw blurRad="38100" dist="38100" dir="2700000" algn="tl">
                    <a:srgbClr val="000000">
                      <a:alpha val="43137"/>
                    </a:srgbClr>
                  </a:outerShdw>
                </a:effectLst>
                <a:latin typeface="Footlight MT Light" pitchFamily="18" charset="0"/>
              </a:rPr>
            </a:br>
            <a:endParaRPr lang="en-US" sz="4900" b="1" dirty="0">
              <a:solidFill>
                <a:schemeClr val="tx1"/>
              </a:solidFill>
              <a:effectLst>
                <a:outerShdw blurRad="38100" dist="38100" dir="2700000" algn="tl">
                  <a:srgbClr val="000000">
                    <a:alpha val="43137"/>
                  </a:srgbClr>
                </a:outerShdw>
              </a:effectLst>
              <a:latin typeface="Footlight MT Light" pitchFamily="18" charset="0"/>
            </a:endParaRPr>
          </a:p>
        </p:txBody>
      </p:sp>
      <p:pic>
        <p:nvPicPr>
          <p:cNvPr id="7" name="Picture 3"/>
          <p:cNvPicPr>
            <a:picLocks noChangeAspect="1" noChangeArrowheads="1"/>
          </p:cNvPicPr>
          <p:nvPr/>
        </p:nvPicPr>
        <p:blipFill>
          <a:blip r:embed="rId3" cstate="print"/>
          <a:srcRect/>
          <a:stretch>
            <a:fillRect/>
          </a:stretch>
        </p:blipFill>
        <p:spPr bwMode="auto">
          <a:xfrm>
            <a:off x="7358082" y="571480"/>
            <a:ext cx="1319759" cy="11430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400" dirty="0" smtClean="0">
                <a:latin typeface="Times New Roman" pitchFamily="18" charset="0"/>
                <a:cs typeface="Times New Roman" pitchFamily="18" charset="0"/>
              </a:rPr>
              <a:t>Most frequent coexisting anomaly (≈50%)</a:t>
            </a:r>
          </a:p>
          <a:p>
            <a:r>
              <a:rPr lang="en-IN" sz="2400" dirty="0" smtClean="0"/>
              <a:t>additional cardiac anomalies including pulmonary </a:t>
            </a:r>
            <a:r>
              <a:rPr lang="en-IN" sz="2400" dirty="0" err="1" smtClean="0"/>
              <a:t>stenosis</a:t>
            </a:r>
            <a:r>
              <a:rPr lang="en-IN" sz="2400" dirty="0" smtClean="0"/>
              <a:t> or </a:t>
            </a:r>
            <a:r>
              <a:rPr lang="en-IN" sz="2400" dirty="0" err="1" smtClean="0"/>
              <a:t>atresia</a:t>
            </a:r>
            <a:r>
              <a:rPr lang="en-IN" sz="2400" dirty="0" smtClean="0"/>
              <a:t>, overriding or straddling of an </a:t>
            </a:r>
            <a:r>
              <a:rPr lang="en-IN" sz="2400" dirty="0" err="1" smtClean="0"/>
              <a:t>atrioventricular</a:t>
            </a:r>
            <a:r>
              <a:rPr lang="en-IN" sz="2400" dirty="0" smtClean="0"/>
              <a:t> valve, and </a:t>
            </a:r>
            <a:r>
              <a:rPr lang="en-IN" sz="2400" dirty="0" err="1" smtClean="0"/>
              <a:t>coarctation</a:t>
            </a:r>
            <a:r>
              <a:rPr lang="en-IN" sz="2400" dirty="0" smtClean="0"/>
              <a:t> or interruption of the aorta.</a:t>
            </a:r>
          </a:p>
          <a:p>
            <a:r>
              <a:rPr lang="en-IN" sz="2400" dirty="0" smtClean="0"/>
              <a:t> The presence and size of a VSD may have significant impact on clinical presentation.</a:t>
            </a:r>
          </a:p>
          <a:p>
            <a:r>
              <a:rPr lang="en-IN" sz="2400" dirty="0" smtClean="0"/>
              <a:t>The typical membranous defect lies adjacent to the membranous septum and tricuspid annulus at the </a:t>
            </a:r>
            <a:r>
              <a:rPr lang="en-IN" sz="2400" dirty="0" err="1" smtClean="0"/>
              <a:t>anteroseptal</a:t>
            </a:r>
            <a:r>
              <a:rPr lang="en-IN" sz="2400" dirty="0" smtClean="0"/>
              <a:t> tricuspid valve </a:t>
            </a:r>
            <a:r>
              <a:rPr lang="en-IN" sz="2400" dirty="0" err="1" smtClean="0"/>
              <a:t>commissure</a:t>
            </a:r>
            <a:r>
              <a:rPr lang="en-IN" sz="2400" dirty="0" smtClean="0"/>
              <a:t> and is situated between the </a:t>
            </a:r>
            <a:r>
              <a:rPr lang="en-IN" sz="2400" dirty="0" err="1" smtClean="0"/>
              <a:t>conal</a:t>
            </a:r>
            <a:r>
              <a:rPr lang="en-IN" sz="2400" dirty="0" smtClean="0"/>
              <a:t> (outlet) septum above and the muscular ventricular septum below. Defects in this location may close spontaneously or become smaller with time.</a:t>
            </a:r>
          </a:p>
          <a:p>
            <a:endParaRPr lang="en-IN" sz="2400" dirty="0" smtClean="0"/>
          </a:p>
          <a:p>
            <a:endParaRPr lang="en-IN" sz="2400" dirty="0" smtClean="0"/>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IN" sz="2400" dirty="0" smtClean="0"/>
              <a:t>AV canal (inlet septum) types of VSDs -associated with coexisting AV valve or conduction tissue anomalies</a:t>
            </a:r>
          </a:p>
          <a:p>
            <a:r>
              <a:rPr lang="en-IN" sz="2400" dirty="0" smtClean="0"/>
              <a:t>provides the potential for the tricuspid valve/orifice to straddle the ventricular septum and sometimes is associated with a </a:t>
            </a:r>
            <a:r>
              <a:rPr lang="en-IN" sz="2400" dirty="0" err="1" smtClean="0"/>
              <a:t>hypoplastic</a:t>
            </a:r>
            <a:r>
              <a:rPr lang="en-IN" sz="2400" dirty="0" smtClean="0"/>
              <a:t> right ventricle.</a:t>
            </a:r>
          </a:p>
          <a:p>
            <a:endParaRPr lang="en-US" sz="2400" dirty="0" smtClean="0"/>
          </a:p>
          <a:p>
            <a:endParaRPr lang="en-US" sz="2400"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IN" sz="2800" dirty="0" smtClean="0"/>
              <a:t>Of particular surgical importance are the </a:t>
            </a:r>
            <a:r>
              <a:rPr lang="en-IN" sz="2800" dirty="0" err="1" smtClean="0"/>
              <a:t>malalignment</a:t>
            </a:r>
            <a:r>
              <a:rPr lang="en-IN" sz="2800" dirty="0" smtClean="0"/>
              <a:t> (outlet) </a:t>
            </a:r>
            <a:r>
              <a:rPr lang="en-IN" sz="2800" dirty="0" err="1" smtClean="0"/>
              <a:t>septal</a:t>
            </a:r>
            <a:r>
              <a:rPr lang="en-IN" sz="2800" dirty="0" smtClean="0"/>
              <a:t> defects</a:t>
            </a:r>
          </a:p>
          <a:p>
            <a:r>
              <a:rPr lang="en-IN" sz="2800" dirty="0" smtClean="0"/>
              <a:t> Anterior (rightward) </a:t>
            </a:r>
            <a:r>
              <a:rPr lang="en-IN" sz="2800" dirty="0" err="1" smtClean="0"/>
              <a:t>malalignment</a:t>
            </a:r>
            <a:r>
              <a:rPr lang="en-IN" sz="2800" dirty="0" smtClean="0"/>
              <a:t> defects -associated with varying degrees of overriding of the pulmonary annulus onto the right ventricle.</a:t>
            </a:r>
          </a:p>
          <a:p>
            <a:r>
              <a:rPr lang="en-IN" sz="2800" dirty="0" smtClean="0"/>
              <a:t> With increasing degrees of overriding, a series of anomalies are encountered that culminate, effectively, in double-outlet right ventricle with </a:t>
            </a:r>
            <a:r>
              <a:rPr lang="en-IN" sz="2800" dirty="0" err="1" smtClean="0"/>
              <a:t>subpulmonary</a:t>
            </a:r>
            <a:r>
              <a:rPr lang="en-IN" sz="2800" dirty="0" smtClean="0"/>
              <a:t> defect in the morphologic spectrum of the </a:t>
            </a:r>
            <a:r>
              <a:rPr lang="en-IN" sz="2800" dirty="0" err="1" smtClean="0"/>
              <a:t>Taussig</a:t>
            </a:r>
            <a:r>
              <a:rPr lang="en-IN" sz="2800" dirty="0" smtClean="0"/>
              <a:t> “Bing anomaly.</a:t>
            </a:r>
          </a:p>
          <a:p>
            <a:r>
              <a:rPr lang="en-IN" sz="2800" dirty="0" smtClean="0"/>
              <a:t> </a:t>
            </a:r>
          </a:p>
          <a:p>
            <a:endParaRPr lang="en-IN" sz="2800" dirty="0" smtClean="0"/>
          </a:p>
          <a:p>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50000"/>
              </a:lnSpc>
            </a:pPr>
            <a:r>
              <a:rPr lang="en-IN" sz="2800" dirty="0" smtClean="0">
                <a:latin typeface="Times New Roman" pitchFamily="18" charset="0"/>
                <a:cs typeface="Times New Roman" pitchFamily="18" charset="0"/>
              </a:rPr>
              <a:t>Present in up to 25 % of patients</a:t>
            </a:r>
          </a:p>
          <a:p>
            <a:pPr>
              <a:lnSpc>
                <a:spcPct val="150000"/>
              </a:lnSpc>
            </a:pPr>
            <a:r>
              <a:rPr lang="en-IN" sz="2800" dirty="0" smtClean="0">
                <a:latin typeface="Times New Roman" pitchFamily="18" charset="0"/>
                <a:cs typeface="Times New Roman" pitchFamily="18" charset="0"/>
              </a:rPr>
              <a:t>20% of patients with IVS &amp; 30% of with VSD </a:t>
            </a:r>
          </a:p>
          <a:p>
            <a:pPr>
              <a:lnSpc>
                <a:spcPct val="150000"/>
              </a:lnSpc>
            </a:pPr>
            <a:endParaRPr lang="en-IN" sz="2800" dirty="0" smtClean="0">
              <a:latin typeface="Times New Roman" pitchFamily="18" charset="0"/>
              <a:cs typeface="Times New Roman" pitchFamily="18" charset="0"/>
            </a:endParaRPr>
          </a:p>
          <a:p>
            <a:pPr>
              <a:lnSpc>
                <a:spcPct val="150000"/>
              </a:lnSpc>
              <a:buNone/>
            </a:pPr>
            <a:r>
              <a:rPr lang="en-IN" sz="2800" dirty="0" smtClean="0">
                <a:latin typeface="Times New Roman" pitchFamily="18" charset="0"/>
                <a:cs typeface="Times New Roman" pitchFamily="18" charset="0"/>
              </a:rPr>
              <a:t>    </a:t>
            </a:r>
          </a:p>
          <a:p>
            <a:pPr>
              <a:lnSpc>
                <a:spcPct val="150000"/>
              </a:lnSpc>
            </a:pPr>
            <a:endParaRPr lang="en-IN" sz="2800" dirty="0" smtClean="0">
              <a:latin typeface="Times New Roman" pitchFamily="18" charset="0"/>
              <a:cs typeface="Times New Roman" pitchFamily="18" charset="0"/>
            </a:endParaRPr>
          </a:p>
          <a:p>
            <a:pPr>
              <a:lnSpc>
                <a:spcPct val="150000"/>
              </a:lnSpc>
            </a:pPr>
            <a:endParaRPr lang="en-US" sz="2800" dirty="0" smtClean="0">
              <a:latin typeface="Times New Roman" pitchFamily="18" charset="0"/>
              <a:cs typeface="Times New Roman" pitchFamily="18" charset="0"/>
            </a:endParaRPr>
          </a:p>
          <a:p>
            <a:pPr>
              <a:lnSpc>
                <a:spcPct val="150000"/>
              </a:lnSpc>
            </a:pPr>
            <a:endParaRPr lang="en-US" sz="2800" dirty="0" smtClean="0">
              <a:latin typeface="Times New Roman" pitchFamily="18" charset="0"/>
              <a:cs typeface="Times New Roman" pitchFamily="18" charset="0"/>
            </a:endParaRPr>
          </a:p>
          <a:p>
            <a:pPr>
              <a:lnSpc>
                <a:spcPct val="150000"/>
              </a:lnSpc>
            </a:pPr>
            <a:endParaRPr lang="en-US" sz="2800" dirty="0" smtClean="0">
              <a:latin typeface="Times New Roman" pitchFamily="18" charset="0"/>
              <a:cs typeface="Times New Roman" pitchFamily="18" charset="0"/>
            </a:endParaRPr>
          </a:p>
          <a:p>
            <a:pPr>
              <a:lnSpc>
                <a:spcPct val="150000"/>
              </a:lnSpc>
            </a:pPr>
            <a:endParaRPr lang="en-US" sz="2800" dirty="0" smtClean="0">
              <a:latin typeface="Times New Roman" pitchFamily="18" charset="0"/>
              <a:cs typeface="Times New Roman" pitchFamily="18" charset="0"/>
            </a:endParaRPr>
          </a:p>
          <a:p>
            <a:pPr>
              <a:lnSpc>
                <a:spcPct val="150000"/>
              </a:lnSpc>
            </a:pPr>
            <a:endParaRPr lang="en-IN" sz="2800" dirty="0">
              <a:latin typeface="Times New Roman" pitchFamily="18" charset="0"/>
              <a:cs typeface="Times New Roman" pitchFamily="18" charset="0"/>
            </a:endParaRPr>
          </a:p>
        </p:txBody>
      </p:sp>
      <p:sp>
        <p:nvSpPr>
          <p:cNvPr id="10" name="Date Placeholder 9"/>
          <p:cNvSpPr>
            <a:spLocks noGrp="1"/>
          </p:cNvSpPr>
          <p:nvPr>
            <p:ph type="dt" sz="half" idx="10"/>
          </p:nvPr>
        </p:nvSpPr>
        <p:spPr/>
        <p:txBody>
          <a:bodyPr/>
          <a:lstStyle/>
          <a:p>
            <a:fld id="{F2523FA0-F4BA-45A3-BFFF-BE4B1A518040}" type="datetime1">
              <a:rPr lang="en-IN" smtClean="0"/>
              <a:pPr/>
              <a:t>04-10-2023</a:t>
            </a:fld>
            <a:endParaRPr lang="en-IN"/>
          </a:p>
        </p:txBody>
      </p:sp>
      <p:sp>
        <p:nvSpPr>
          <p:cNvPr id="2" name="Title 1"/>
          <p:cNvSpPr>
            <a:spLocks noGrp="1"/>
          </p:cNvSpPr>
          <p:nvPr>
            <p:ph type="title"/>
          </p:nvPr>
        </p:nvSpPr>
        <p:spPr/>
        <p:txBody>
          <a:bodyPr>
            <a:normAutofit/>
          </a:bodyPr>
          <a:lstStyle/>
          <a:p>
            <a:r>
              <a:rPr lang="en-US" b="1" dirty="0" smtClean="0">
                <a:solidFill>
                  <a:srgbClr val="0000FF"/>
                </a:solidFill>
                <a:effectLst>
                  <a:outerShdw blurRad="38100" dist="38100" dir="2700000" algn="tl">
                    <a:srgbClr val="000000">
                      <a:alpha val="43137"/>
                    </a:srgbClr>
                  </a:outerShdw>
                </a:effectLst>
                <a:latin typeface="Footlight MT Light" pitchFamily="18" charset="0"/>
              </a:rPr>
              <a:t>LVOTO</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4" name="Title 1"/>
          <p:cNvSpPr txBox="1">
            <a:spLocks/>
          </p:cNvSpPr>
          <p:nvPr/>
        </p:nvSpPr>
        <p:spPr>
          <a:xfrm>
            <a:off x="457200" y="1295400"/>
            <a:ext cx="8229600" cy="1143000"/>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b="0" i="0" u="none"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endParaRPr>
          </a:p>
        </p:txBody>
      </p:sp>
      <p:cxnSp>
        <p:nvCxnSpPr>
          <p:cNvPr id="5" name="Straight Arrow Connector 4"/>
          <p:cNvCxnSpPr/>
          <p:nvPr/>
        </p:nvCxnSpPr>
        <p:spPr>
          <a:xfrm rot="10800000" flipV="1">
            <a:off x="2624134" y="3357563"/>
            <a:ext cx="1524000" cy="1371600"/>
          </a:xfrm>
          <a:prstGeom prst="straightConnector1">
            <a:avLst/>
          </a:prstGeom>
          <a:ln w="698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214414" y="4119563"/>
            <a:ext cx="2628920" cy="2095519"/>
          </a:xfrm>
          <a:prstGeom prst="ellipse">
            <a:avLst/>
          </a:prstGeom>
          <a:solidFill>
            <a:schemeClr val="tx2">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itchFamily="18" charset="0"/>
                <a:cs typeface="Times New Roman" pitchFamily="18" charset="0"/>
              </a:rPr>
              <a:t>Dynamic</a:t>
            </a:r>
            <a:endParaRPr lang="en-US" sz="2400" dirty="0">
              <a:latin typeface="Times New Roman" pitchFamily="18" charset="0"/>
              <a:cs typeface="Times New Roman" pitchFamily="18" charset="0"/>
            </a:endParaRPr>
          </a:p>
        </p:txBody>
      </p:sp>
      <p:cxnSp>
        <p:nvCxnSpPr>
          <p:cNvPr id="7" name="Straight Arrow Connector 6"/>
          <p:cNvCxnSpPr/>
          <p:nvPr/>
        </p:nvCxnSpPr>
        <p:spPr>
          <a:xfrm rot="16200000" flipH="1">
            <a:off x="4095761" y="3357564"/>
            <a:ext cx="1905000" cy="1904997"/>
          </a:xfrm>
          <a:prstGeom prst="straightConnector1">
            <a:avLst/>
          </a:prstGeom>
          <a:ln w="698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5040746" y="4729164"/>
            <a:ext cx="2002987" cy="1164178"/>
          </a:xfrm>
          <a:prstGeom prst="ellipse">
            <a:avLst/>
          </a:prstGeom>
          <a:solidFill>
            <a:schemeClr val="accent1">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lumMod val="95000"/>
                    <a:lumOff val="5000"/>
                  </a:schemeClr>
                </a:solidFill>
                <a:latin typeface="Times New Roman" pitchFamily="18" charset="0"/>
                <a:cs typeface="Times New Roman" pitchFamily="18" charset="0"/>
              </a:rPr>
              <a:t>Fixed</a:t>
            </a:r>
            <a:endParaRPr lang="en-US" sz="2400" dirty="0">
              <a:solidFill>
                <a:schemeClr val="tx1">
                  <a:lumMod val="95000"/>
                  <a:lumOff val="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28670"/>
            <a:ext cx="9144000" cy="5572164"/>
          </a:xfrm>
        </p:spPr>
        <p:txBody>
          <a:bodyPr>
            <a:normAutofit fontScale="85000" lnSpcReduction="20000"/>
          </a:bodyPr>
          <a:lstStyle/>
          <a:p>
            <a:pPr>
              <a:lnSpc>
                <a:spcPct val="160000"/>
              </a:lnSpc>
              <a:buNone/>
            </a:pPr>
            <a:r>
              <a:rPr lang="en-US" dirty="0" smtClean="0">
                <a:latin typeface="Times New Roman" pitchFamily="18" charset="0"/>
                <a:cs typeface="Times New Roman" pitchFamily="18" charset="0"/>
              </a:rPr>
              <a:t>Dynamic LVOTO</a:t>
            </a:r>
          </a:p>
          <a:p>
            <a:pPr>
              <a:lnSpc>
                <a:spcPct val="160000"/>
              </a:lnSpc>
            </a:pPr>
            <a:r>
              <a:rPr lang="en-US" sz="2400" dirty="0" smtClean="0">
                <a:latin typeface="Times New Roman" pitchFamily="18" charset="0"/>
                <a:cs typeface="Times New Roman" pitchFamily="18" charset="0"/>
              </a:rPr>
              <a:t>In TGA/IVS</a:t>
            </a:r>
          </a:p>
          <a:p>
            <a:pPr>
              <a:lnSpc>
                <a:spcPct val="160000"/>
              </a:lnSpc>
            </a:pPr>
            <a:r>
              <a:rPr lang="en-US" sz="2400" dirty="0" smtClean="0">
                <a:latin typeface="Times New Roman" pitchFamily="18" charset="0"/>
                <a:cs typeface="Times New Roman" pitchFamily="18" charset="0"/>
              </a:rPr>
              <a:t>Usually mild</a:t>
            </a:r>
          </a:p>
          <a:p>
            <a:pPr>
              <a:lnSpc>
                <a:spcPct val="160000"/>
              </a:lnSpc>
            </a:pPr>
            <a:r>
              <a:rPr lang="en-US" sz="2400" dirty="0" smtClean="0">
                <a:latin typeface="Times New Roman" pitchFamily="18" charset="0"/>
                <a:cs typeface="Times New Roman" pitchFamily="18" charset="0"/>
              </a:rPr>
              <a:t>Dynamic leftward bulging of basal muscular septum</a:t>
            </a:r>
          </a:p>
          <a:p>
            <a:pPr>
              <a:lnSpc>
                <a:spcPct val="160000"/>
              </a:lnSpc>
            </a:pPr>
            <a:r>
              <a:rPr lang="en-US" sz="2400" dirty="0" smtClean="0">
                <a:latin typeface="Times New Roman" pitchFamily="18" charset="0"/>
                <a:cs typeface="Times New Roman" pitchFamily="18" charset="0"/>
              </a:rPr>
              <a:t>SAM of AML</a:t>
            </a:r>
          </a:p>
          <a:p>
            <a:pPr>
              <a:lnSpc>
                <a:spcPct val="160000"/>
              </a:lnSpc>
            </a:pPr>
            <a:r>
              <a:rPr lang="en-US" sz="2400" dirty="0" smtClean="0">
                <a:latin typeface="Times New Roman" pitchFamily="18" charset="0"/>
                <a:cs typeface="Times New Roman" pitchFamily="18" charset="0"/>
              </a:rPr>
              <a:t>Hyperkinetic LV free wall</a:t>
            </a:r>
          </a:p>
          <a:p>
            <a:pPr>
              <a:lnSpc>
                <a:spcPct val="160000"/>
              </a:lnSpc>
            </a:pPr>
            <a:r>
              <a:rPr lang="en-IN" sz="2400" dirty="0" smtClean="0">
                <a:latin typeface="Times New Roman" pitchFamily="18" charset="0"/>
                <a:cs typeface="Times New Roman" pitchFamily="18" charset="0"/>
              </a:rPr>
              <a:t>Rare in neonates</a:t>
            </a:r>
          </a:p>
          <a:p>
            <a:pPr>
              <a:lnSpc>
                <a:spcPct val="160000"/>
              </a:lnSpc>
            </a:pPr>
            <a:r>
              <a:rPr lang="en-IN" sz="2400" dirty="0" smtClean="0">
                <a:latin typeface="Times New Roman" pitchFamily="18" charset="0"/>
                <a:cs typeface="Times New Roman" pitchFamily="18" charset="0"/>
              </a:rPr>
              <a:t>Surgical correction of the parallel circulations eliminates this</a:t>
            </a:r>
          </a:p>
          <a:p>
            <a:pPr>
              <a:lnSpc>
                <a:spcPct val="160000"/>
              </a:lnSpc>
              <a:buNone/>
            </a:pPr>
            <a:r>
              <a:rPr lang="en-IN" sz="2100" dirty="0" smtClean="0"/>
              <a:t>This form of obstruction is rare in neonates as elevated pulmonary vascular resistance and the presence of a large patent </a:t>
            </a:r>
            <a:r>
              <a:rPr lang="en-IN" sz="2100" dirty="0" err="1" smtClean="0"/>
              <a:t>ductus</a:t>
            </a:r>
            <a:r>
              <a:rPr lang="en-IN" sz="2100" dirty="0" smtClean="0"/>
              <a:t> </a:t>
            </a:r>
            <a:r>
              <a:rPr lang="en-IN" sz="2100" dirty="0" err="1" smtClean="0"/>
              <a:t>arteriosus</a:t>
            </a:r>
            <a:r>
              <a:rPr lang="en-IN" sz="2100" dirty="0" smtClean="0"/>
              <a:t> result in near systemic pressure of the left ventricle, reducing this “</a:t>
            </a:r>
            <a:r>
              <a:rPr lang="en-IN" sz="2100" dirty="0" err="1" smtClean="0"/>
              <a:t>septal</a:t>
            </a:r>
            <a:r>
              <a:rPr lang="en-IN" sz="2100" dirty="0" smtClean="0"/>
              <a:t> bulge</a:t>
            </a:r>
            <a:r>
              <a:rPr lang="en-IN" sz="2800" dirty="0" smtClean="0"/>
              <a:t>” </a:t>
            </a:r>
          </a:p>
          <a:p>
            <a:pPr>
              <a:lnSpc>
                <a:spcPct val="160000"/>
              </a:lnSpc>
              <a:buNone/>
            </a:pPr>
            <a:endParaRPr lang="en-US" sz="2800" dirty="0" smtClean="0">
              <a:latin typeface="Times New Roman" pitchFamily="18" charset="0"/>
              <a:cs typeface="Times New Roman" pitchFamily="18" charset="0"/>
            </a:endParaRPr>
          </a:p>
          <a:p>
            <a:pPr>
              <a:lnSpc>
                <a:spcPct val="160000"/>
              </a:lnSpc>
            </a:pPr>
            <a:endParaRPr lang="en-IN" sz="2400" dirty="0" smtClean="0">
              <a:latin typeface="Times New Roman" pitchFamily="18" charset="0"/>
              <a:cs typeface="Times New Roman" pitchFamily="18" charset="0"/>
            </a:endParaRPr>
          </a:p>
          <a:p>
            <a:pPr>
              <a:lnSpc>
                <a:spcPct val="160000"/>
              </a:lnSpc>
            </a:pPr>
            <a:endParaRPr lang="en-US" dirty="0" smtClean="0">
              <a:latin typeface="Times New Roman" pitchFamily="18" charset="0"/>
              <a:cs typeface="Times New Roman" pitchFamily="18" charset="0"/>
            </a:endParaRPr>
          </a:p>
          <a:p>
            <a:pPr>
              <a:lnSpc>
                <a:spcPct val="160000"/>
              </a:lnSpc>
            </a:pPr>
            <a:endParaRPr lang="en-IN"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fld id="{B7715B84-B524-4D2A-BBA5-44E89EA840AD}" type="datetime1">
              <a:rPr lang="en-IN" smtClean="0"/>
              <a:pPr/>
              <a:t>04-10-2023</a:t>
            </a:fld>
            <a:endParaRPr lang="en-IN"/>
          </a:p>
        </p:txBody>
      </p:sp>
      <p:sp>
        <p:nvSpPr>
          <p:cNvPr id="2" name="Title 1"/>
          <p:cNvSpPr>
            <a:spLocks noGrp="1"/>
          </p:cNvSpPr>
          <p:nvPr>
            <p:ph type="title"/>
          </p:nvPr>
        </p:nvSpPr>
        <p:spPr/>
        <p:txBody>
          <a:bodyPr/>
          <a:lstStyle/>
          <a:p>
            <a:r>
              <a:rPr lang="en-US" b="1" dirty="0" smtClean="0">
                <a:solidFill>
                  <a:srgbClr val="0000FF"/>
                </a:solidFill>
                <a:effectLst>
                  <a:outerShdw blurRad="38100" dist="38100" dir="2700000" algn="tl">
                    <a:srgbClr val="000000">
                      <a:alpha val="43137"/>
                    </a:srgbClr>
                  </a:outerShdw>
                </a:effectLst>
                <a:latin typeface="Footlight MT Light" pitchFamily="18" charset="0"/>
              </a:rPr>
              <a:t>LVOTO (Contd..)</a:t>
            </a:r>
            <a:endParaRPr lang="en-IN" dirty="0"/>
          </a:p>
        </p:txBody>
      </p:sp>
      <p:sp>
        <p:nvSpPr>
          <p:cNvPr id="4" name="Rectangle 3"/>
          <p:cNvSpPr/>
          <p:nvPr/>
        </p:nvSpPr>
        <p:spPr>
          <a:xfrm>
            <a:off x="0" y="3429000"/>
            <a:ext cx="8715404" cy="1643074"/>
          </a:xfrm>
          <a:prstGeom prst="rect">
            <a:avLst/>
          </a:prstGeom>
          <a:solidFill>
            <a:srgbClr val="CC66FF">
              <a:alpha val="25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7" name="Rectangle 6"/>
          <p:cNvSpPr/>
          <p:nvPr/>
        </p:nvSpPr>
        <p:spPr>
          <a:xfrm>
            <a:off x="500034" y="5105957"/>
            <a:ext cx="8215370" cy="1323439"/>
          </a:xfrm>
          <a:prstGeom prst="rect">
            <a:avLst/>
          </a:prstGeom>
          <a:solidFill>
            <a:schemeClr val="tx1"/>
          </a:solidFill>
        </p:spPr>
        <p:txBody>
          <a:bodyPr wrap="square">
            <a:spAutoFit/>
          </a:bodyPr>
          <a:lstStyle/>
          <a:p>
            <a:pPr algn="ctr"/>
            <a:r>
              <a:rPr lang="en-IN" sz="2000" dirty="0" smtClean="0">
                <a:solidFill>
                  <a:schemeClr val="bg1"/>
                </a:solidFill>
                <a:latin typeface="Times New Roman" pitchFamily="18" charset="0"/>
                <a:cs typeface="Times New Roman" pitchFamily="18" charset="0"/>
              </a:rPr>
              <a:t>The obstruction is</a:t>
            </a:r>
          </a:p>
          <a:p>
            <a:pPr algn="ctr"/>
            <a:r>
              <a:rPr lang="en-IN" sz="2000" dirty="0" smtClean="0">
                <a:solidFill>
                  <a:schemeClr val="bg1"/>
                </a:solidFill>
                <a:latin typeface="Times New Roman" pitchFamily="18" charset="0"/>
                <a:cs typeface="Times New Roman" pitchFamily="18" charset="0"/>
              </a:rPr>
              <a:t>usually not severe and the pressure gradient across</a:t>
            </a:r>
          </a:p>
          <a:p>
            <a:pPr algn="ctr"/>
            <a:r>
              <a:rPr lang="en-IN" sz="2000" dirty="0" smtClean="0">
                <a:solidFill>
                  <a:schemeClr val="bg1"/>
                </a:solidFill>
                <a:latin typeface="Times New Roman" pitchFamily="18" charset="0"/>
                <a:cs typeface="Times New Roman" pitchFamily="18" charset="0"/>
              </a:rPr>
              <a:t>The LVOT is not usually more</a:t>
            </a:r>
          </a:p>
          <a:p>
            <a:pPr algn="ctr"/>
            <a:r>
              <a:rPr lang="en-IN" sz="2000" dirty="0" smtClean="0">
                <a:solidFill>
                  <a:schemeClr val="bg1"/>
                </a:solidFill>
                <a:latin typeface="Times New Roman" pitchFamily="18" charset="0"/>
                <a:cs typeface="Times New Roman" pitchFamily="18" charset="0"/>
              </a:rPr>
              <a:t>than 30– 40 mmHg</a:t>
            </a:r>
            <a:endParaRPr lang="en-IN" sz="20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srcRect/>
          <a:stretch>
            <a:fillRect/>
          </a:stretch>
        </p:blipFill>
        <p:spPr bwMode="auto">
          <a:xfrm>
            <a:off x="5155738" y="2194923"/>
            <a:ext cx="2904490" cy="2780894"/>
          </a:xfrm>
          <a:prstGeom prst="rect">
            <a:avLst/>
          </a:prstGeom>
          <a:noFill/>
          <a:ln w="9525">
            <a:solidFill>
              <a:schemeClr val="accent2">
                <a:lumMod val="75000"/>
              </a:schemeClr>
            </a:solidFill>
            <a:miter lim="800000"/>
            <a:headEnd/>
            <a:tailEnd/>
          </a:ln>
          <a:effectLst/>
        </p:spPr>
      </p:pic>
      <p:sp>
        <p:nvSpPr>
          <p:cNvPr id="3" name="Content Placeholder 2"/>
          <p:cNvSpPr>
            <a:spLocks noGrp="1"/>
          </p:cNvSpPr>
          <p:nvPr>
            <p:ph sz="half" idx="1"/>
          </p:nvPr>
        </p:nvSpPr>
        <p:spPr>
          <a:xfrm>
            <a:off x="457200" y="1285860"/>
            <a:ext cx="7258072" cy="4525963"/>
          </a:xfrm>
        </p:spPr>
        <p:txBody>
          <a:bodyPr>
            <a:noAutofit/>
          </a:bodyPr>
          <a:lstStyle/>
          <a:p>
            <a:pPr>
              <a:lnSpc>
                <a:spcPct val="150000"/>
              </a:lnSpc>
              <a:buNone/>
            </a:pPr>
            <a:r>
              <a:rPr lang="en-US" dirty="0" smtClean="0">
                <a:latin typeface="Times New Roman" pitchFamily="18" charset="0"/>
                <a:cs typeface="Times New Roman" pitchFamily="18" charset="0"/>
              </a:rPr>
              <a:t>Fixed LVOTO</a:t>
            </a:r>
          </a:p>
          <a:p>
            <a:pPr>
              <a:lnSpc>
                <a:spcPct val="150000"/>
              </a:lnSpc>
            </a:pPr>
            <a:r>
              <a:rPr lang="en-IN" sz="2200" dirty="0" smtClean="0">
                <a:latin typeface="Times New Roman" pitchFamily="18" charset="0"/>
                <a:cs typeface="Times New Roman" pitchFamily="18" charset="0"/>
              </a:rPr>
              <a:t>D-TGA with VSD at greater risk</a:t>
            </a:r>
          </a:p>
          <a:p>
            <a:pPr>
              <a:lnSpc>
                <a:spcPct val="150000"/>
              </a:lnSpc>
            </a:pPr>
            <a:r>
              <a:rPr lang="en-US" sz="2200" dirty="0" smtClean="0">
                <a:latin typeface="Times New Roman" pitchFamily="18" charset="0"/>
                <a:cs typeface="Times New Roman" pitchFamily="18" charset="0"/>
              </a:rPr>
              <a:t>Patch of endocardial thickening on septal bulge or,</a:t>
            </a:r>
          </a:p>
          <a:p>
            <a:pPr>
              <a:lnSpc>
                <a:spcPct val="150000"/>
              </a:lnSpc>
            </a:pPr>
            <a:r>
              <a:rPr lang="en-IN" sz="2200" dirty="0" smtClean="0">
                <a:latin typeface="Times New Roman" pitchFamily="18" charset="0"/>
                <a:cs typeface="Times New Roman" pitchFamily="18" charset="0"/>
              </a:rPr>
              <a:t>Posterior malalignment VSD or</a:t>
            </a:r>
            <a:endParaRPr lang="en-US" sz="2200" dirty="0" smtClean="0">
              <a:latin typeface="Times New Roman" pitchFamily="18" charset="0"/>
              <a:cs typeface="Times New Roman" pitchFamily="18" charset="0"/>
            </a:endParaRPr>
          </a:p>
          <a:p>
            <a:pPr>
              <a:lnSpc>
                <a:spcPct val="150000"/>
              </a:lnSpc>
            </a:pPr>
            <a:r>
              <a:rPr lang="en-US" sz="2200" dirty="0" smtClean="0">
                <a:latin typeface="Times New Roman" pitchFamily="18" charset="0"/>
                <a:cs typeface="Times New Roman" pitchFamily="18" charset="0"/>
              </a:rPr>
              <a:t>Subpulmonary fibromuscular ridge or,</a:t>
            </a:r>
          </a:p>
          <a:p>
            <a:pPr>
              <a:lnSpc>
                <a:spcPct val="150000"/>
              </a:lnSpc>
            </a:pPr>
            <a:r>
              <a:rPr lang="en-IN" sz="2200" dirty="0" smtClean="0">
                <a:latin typeface="Times New Roman" pitchFamily="18" charset="0"/>
                <a:cs typeface="Times New Roman" pitchFamily="18" charset="0"/>
              </a:rPr>
              <a:t>Tissue tag originating from TV</a:t>
            </a:r>
          </a:p>
          <a:p>
            <a:pPr>
              <a:lnSpc>
                <a:spcPct val="150000"/>
              </a:lnSpc>
            </a:pPr>
            <a:r>
              <a:rPr lang="en-US" sz="2200" dirty="0" smtClean="0">
                <a:latin typeface="Times New Roman" pitchFamily="18" charset="0"/>
                <a:cs typeface="Times New Roman" pitchFamily="18" charset="0"/>
              </a:rPr>
              <a:t>More severe</a:t>
            </a:r>
          </a:p>
          <a:p>
            <a:pPr>
              <a:lnSpc>
                <a:spcPct val="150000"/>
              </a:lnSpc>
            </a:pPr>
            <a:r>
              <a:rPr lang="en-IN" sz="2200" dirty="0" smtClean="0">
                <a:latin typeface="Times New Roman" pitchFamily="18" charset="0"/>
                <a:cs typeface="Times New Roman" pitchFamily="18" charset="0"/>
              </a:rPr>
              <a:t>Higher incidence of aortic arch obstruction (COA)</a:t>
            </a:r>
          </a:p>
          <a:p>
            <a:pPr>
              <a:lnSpc>
                <a:spcPct val="150000"/>
              </a:lnSpc>
            </a:pPr>
            <a:endParaRPr lang="en-US" sz="2200" dirty="0" smtClean="0">
              <a:latin typeface="Times New Roman" pitchFamily="18" charset="0"/>
              <a:cs typeface="Times New Roman" pitchFamily="18" charset="0"/>
            </a:endParaRPr>
          </a:p>
          <a:p>
            <a:pPr>
              <a:lnSpc>
                <a:spcPct val="150000"/>
              </a:lnSpc>
            </a:pPr>
            <a:endParaRPr lang="en-IN" sz="2200" dirty="0" smtClean="0">
              <a:latin typeface="Times New Roman" pitchFamily="18" charset="0"/>
              <a:cs typeface="Times New Roman" pitchFamily="18" charset="0"/>
            </a:endParaRPr>
          </a:p>
          <a:p>
            <a:pPr>
              <a:lnSpc>
                <a:spcPct val="150000"/>
              </a:lnSpc>
            </a:pPr>
            <a:endParaRPr lang="en-US" sz="2200" dirty="0" smtClean="0">
              <a:latin typeface="Times New Roman" pitchFamily="18" charset="0"/>
              <a:cs typeface="Times New Roman" pitchFamily="18" charset="0"/>
            </a:endParaRPr>
          </a:p>
          <a:p>
            <a:pPr>
              <a:lnSpc>
                <a:spcPct val="150000"/>
              </a:lnSpc>
            </a:pPr>
            <a:endParaRPr lang="en-IN" sz="2200" dirty="0" smtClean="0">
              <a:latin typeface="Times New Roman" pitchFamily="18" charset="0"/>
              <a:cs typeface="Times New Roman" pitchFamily="18" charset="0"/>
            </a:endParaRPr>
          </a:p>
          <a:p>
            <a:pPr>
              <a:lnSpc>
                <a:spcPct val="150000"/>
              </a:lnSpc>
            </a:pPr>
            <a:endParaRPr lang="en-IN" sz="2200" dirty="0">
              <a:latin typeface="Times New Roman" pitchFamily="18" charset="0"/>
              <a:cs typeface="Times New Roman" pitchFamily="18" charset="0"/>
            </a:endParaRPr>
          </a:p>
        </p:txBody>
      </p:sp>
      <p:sp>
        <p:nvSpPr>
          <p:cNvPr id="6" name="Content Placeholder 5"/>
          <p:cNvSpPr>
            <a:spLocks noGrp="1"/>
          </p:cNvSpPr>
          <p:nvPr>
            <p:ph sz="half" idx="2"/>
          </p:nvPr>
        </p:nvSpPr>
        <p:spPr>
          <a:xfrm>
            <a:off x="5085067" y="1857364"/>
            <a:ext cx="3164866" cy="3915198"/>
          </a:xfrm>
        </p:spPr>
        <p:txBody>
          <a:bodyPr/>
          <a:lstStyle/>
          <a:p>
            <a:endParaRPr lang="en-IN" dirty="0"/>
          </a:p>
        </p:txBody>
      </p:sp>
      <p:sp>
        <p:nvSpPr>
          <p:cNvPr id="10" name="Date Placeholder 9"/>
          <p:cNvSpPr>
            <a:spLocks noGrp="1"/>
          </p:cNvSpPr>
          <p:nvPr>
            <p:ph type="dt" sz="half" idx="10"/>
          </p:nvPr>
        </p:nvSpPr>
        <p:spPr/>
        <p:txBody>
          <a:bodyPr/>
          <a:lstStyle/>
          <a:p>
            <a:fld id="{C3473647-51D6-4308-8BDA-1CC52D02779D}" type="datetime1">
              <a:rPr lang="en-IN" smtClean="0"/>
              <a:pPr/>
              <a:t>04-10-2023</a:t>
            </a:fld>
            <a:endParaRPr lang="en-IN"/>
          </a:p>
        </p:txBody>
      </p:sp>
      <p:sp>
        <p:nvSpPr>
          <p:cNvPr id="7" name="Title 1"/>
          <p:cNvSpPr>
            <a:spLocks noGrp="1"/>
          </p:cNvSpPr>
          <p:nvPr>
            <p:ph type="title"/>
          </p:nvPr>
        </p:nvSpPr>
        <p:spPr/>
        <p:txBody>
          <a:bodyPr/>
          <a:lstStyle/>
          <a:p>
            <a:r>
              <a:rPr lang="en-US" b="1" dirty="0" smtClean="0">
                <a:solidFill>
                  <a:srgbClr val="0000FF"/>
                </a:solidFill>
                <a:effectLst>
                  <a:outerShdw blurRad="38100" dist="38100" dir="2700000" algn="tl">
                    <a:srgbClr val="000000">
                      <a:alpha val="43137"/>
                    </a:srgbClr>
                  </a:outerShdw>
                </a:effectLst>
                <a:latin typeface="Footlight MT Light" pitchFamily="18" charset="0"/>
              </a:rPr>
              <a:t>LVOTO (Contd..)</a:t>
            </a:r>
            <a:endParaRPr lang="en-IN" dirty="0"/>
          </a:p>
        </p:txBody>
      </p:sp>
      <p:pic>
        <p:nvPicPr>
          <p:cNvPr id="3074" name="Picture 2"/>
          <p:cNvPicPr>
            <a:picLocks noChangeAspect="1" noChangeArrowheads="1"/>
          </p:cNvPicPr>
          <p:nvPr/>
        </p:nvPicPr>
        <p:blipFill>
          <a:blip r:embed="rId4"/>
          <a:srcRect/>
          <a:stretch>
            <a:fillRect/>
          </a:stretch>
        </p:blipFill>
        <p:spPr bwMode="auto">
          <a:xfrm>
            <a:off x="5357818" y="2409237"/>
            <a:ext cx="2910318" cy="2783300"/>
          </a:xfrm>
          <a:prstGeom prst="rect">
            <a:avLst/>
          </a:prstGeom>
          <a:noFill/>
          <a:ln w="9525">
            <a:solidFill>
              <a:schemeClr val="accent2">
                <a:lumMod val="75000"/>
              </a:schemeClr>
            </a:solidFill>
            <a:miter lim="800000"/>
            <a:headEnd/>
            <a:tailEnd/>
          </a:ln>
          <a:effectLst/>
        </p:spPr>
      </p:pic>
      <p:pic>
        <p:nvPicPr>
          <p:cNvPr id="3075" name="Picture 3"/>
          <p:cNvPicPr>
            <a:picLocks noChangeAspect="1" noChangeArrowheads="1"/>
          </p:cNvPicPr>
          <p:nvPr/>
        </p:nvPicPr>
        <p:blipFill>
          <a:blip r:embed="rId5"/>
          <a:srcRect/>
          <a:stretch>
            <a:fillRect/>
          </a:stretch>
        </p:blipFill>
        <p:spPr bwMode="auto">
          <a:xfrm>
            <a:off x="5572132" y="2623551"/>
            <a:ext cx="2966288" cy="2801486"/>
          </a:xfrm>
          <a:prstGeom prst="rect">
            <a:avLst/>
          </a:prstGeom>
          <a:noFill/>
          <a:ln w="9525">
            <a:solidFill>
              <a:schemeClr val="accent2">
                <a:lumMod val="75000"/>
              </a:schemeClr>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lnSpc>
                <a:spcPct val="170000"/>
              </a:lnSpc>
            </a:pPr>
            <a:r>
              <a:rPr lang="en-US" sz="2800" dirty="0" smtClean="0">
                <a:latin typeface="Times New Roman" pitchFamily="18" charset="0"/>
                <a:cs typeface="Times New Roman" pitchFamily="18" charset="0"/>
              </a:rPr>
              <a:t>Nearly 31%</a:t>
            </a:r>
          </a:p>
          <a:p>
            <a:pPr>
              <a:lnSpc>
                <a:spcPct val="170000"/>
              </a:lnSpc>
            </a:pPr>
            <a:r>
              <a:rPr lang="en-US" sz="2800" dirty="0" smtClean="0">
                <a:latin typeface="Times New Roman" pitchFamily="18" charset="0"/>
                <a:cs typeface="Times New Roman" pitchFamily="18" charset="0"/>
              </a:rPr>
              <a:t>Functionally important 4%</a:t>
            </a:r>
          </a:p>
          <a:p>
            <a:pPr>
              <a:lnSpc>
                <a:spcPct val="170000"/>
              </a:lnSpc>
            </a:pPr>
            <a:r>
              <a:rPr lang="en-US" sz="2800" dirty="0" smtClean="0">
                <a:latin typeface="Times New Roman" pitchFamily="18" charset="0"/>
                <a:cs typeface="Times New Roman" pitchFamily="18" charset="0"/>
              </a:rPr>
              <a:t>Anomalous chordal attachment to edges of perimembranous or outlet septum defects</a:t>
            </a:r>
          </a:p>
          <a:p>
            <a:pPr>
              <a:lnSpc>
                <a:spcPct val="170000"/>
              </a:lnSpc>
            </a:pPr>
            <a:r>
              <a:rPr lang="en-US" sz="2800" dirty="0" smtClean="0">
                <a:latin typeface="Times New Roman" pitchFamily="18" charset="0"/>
                <a:cs typeface="Times New Roman" pitchFamily="18" charset="0"/>
              </a:rPr>
              <a:t>Protrusion of redundant tricuspid septal valve tissue through VSD to LVOT (Tricuspid pouch)</a:t>
            </a:r>
          </a:p>
          <a:p>
            <a:pPr>
              <a:lnSpc>
                <a:spcPct val="170000"/>
              </a:lnSpc>
            </a:pPr>
            <a:r>
              <a:rPr lang="en-US" sz="2800" dirty="0" smtClean="0">
                <a:latin typeface="Times New Roman" pitchFamily="18" charset="0"/>
                <a:cs typeface="Times New Roman" pitchFamily="18" charset="0"/>
              </a:rPr>
              <a:t>Annular overriding or tensor apparatus straddling if inlet septum VSD        </a:t>
            </a:r>
            <a:endParaRPr lang="en-IN" sz="2800"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fld id="{CE6B6F3F-958F-4513-9244-C096111DC4F2}" type="datetime1">
              <a:rPr lang="en-IN" smtClean="0"/>
              <a:pPr/>
              <a:t>04-10-2023</a:t>
            </a:fld>
            <a:endParaRPr lang="en-IN"/>
          </a:p>
        </p:txBody>
      </p:sp>
      <p:sp>
        <p:nvSpPr>
          <p:cNvPr id="2" name="Title 1"/>
          <p:cNvSpPr>
            <a:spLocks noGrp="1"/>
          </p:cNvSpPr>
          <p:nvPr>
            <p:ph type="title"/>
          </p:nvPr>
        </p:nvSpPr>
        <p:spPr/>
        <p:txBody>
          <a:bodyPr/>
          <a:lstStyle/>
          <a:p>
            <a:r>
              <a:rPr lang="en-US" b="1" dirty="0" smtClean="0">
                <a:solidFill>
                  <a:srgbClr val="0000FF"/>
                </a:solidFill>
                <a:effectLst>
                  <a:outerShdw blurRad="38100" dist="38100" dir="2700000" algn="tl">
                    <a:srgbClr val="000000">
                      <a:alpha val="43137"/>
                    </a:srgbClr>
                  </a:outerShdw>
                </a:effectLst>
                <a:latin typeface="Footlight MT Light" pitchFamily="18" charset="0"/>
              </a:rPr>
              <a:t>Tricuspid valve anomalies</a:t>
            </a:r>
            <a:endParaRPr lang="en-IN" dirty="0"/>
          </a:p>
        </p:txBody>
      </p:sp>
      <p:sp>
        <p:nvSpPr>
          <p:cNvPr id="7" name="Rounded Rectangle 6"/>
          <p:cNvSpPr/>
          <p:nvPr/>
        </p:nvSpPr>
        <p:spPr>
          <a:xfrm>
            <a:off x="500034" y="3929066"/>
            <a:ext cx="8143932" cy="2000264"/>
          </a:xfrm>
          <a:prstGeom prst="roundRect">
            <a:avLst/>
          </a:prstGeom>
          <a:solidFill>
            <a:schemeClr val="tx1"/>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anchor="ctr"/>
          <a:lstStyle/>
          <a:p>
            <a:pPr algn="ctr">
              <a:lnSpc>
                <a:spcPct val="150000"/>
              </a:lnSpc>
            </a:pPr>
            <a:r>
              <a:rPr lang="en-US" sz="2200" dirty="0" smtClean="0">
                <a:solidFill>
                  <a:schemeClr val="bg1"/>
                </a:solidFill>
                <a:latin typeface="Times New Roman" pitchFamily="18" charset="0"/>
                <a:cs typeface="Times New Roman" pitchFamily="18" charset="0"/>
              </a:rPr>
              <a:t>Ratio of tricuspid to mitral annulus circumference is less than 1 in almost 50% of cases of TGA, whereas in normal hearts this ratio is always greater than 1</a:t>
            </a:r>
            <a:endParaRPr lang="en-US" sz="22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50000"/>
              </a:lnSpc>
            </a:pPr>
            <a:r>
              <a:rPr lang="en-US" sz="2400" dirty="0" smtClean="0">
                <a:latin typeface="Times New Roman" pitchFamily="18" charset="0"/>
                <a:cs typeface="Times New Roman" pitchFamily="18" charset="0"/>
              </a:rPr>
              <a:t>Nearly 20%</a:t>
            </a:r>
          </a:p>
          <a:p>
            <a:pPr>
              <a:lnSpc>
                <a:spcPct val="150000"/>
              </a:lnSpc>
            </a:pPr>
            <a:r>
              <a:rPr lang="en-US" sz="2400" dirty="0" smtClean="0">
                <a:latin typeface="Times New Roman" pitchFamily="18" charset="0"/>
                <a:cs typeface="Times New Roman" pitchFamily="18" charset="0"/>
              </a:rPr>
              <a:t>Functionally imp 4%</a:t>
            </a:r>
          </a:p>
          <a:p>
            <a:pPr>
              <a:lnSpc>
                <a:spcPct val="150000"/>
              </a:lnSpc>
            </a:pPr>
            <a:r>
              <a:rPr lang="en-US" sz="2400" dirty="0" smtClean="0">
                <a:latin typeface="Times New Roman" pitchFamily="18" charset="0"/>
                <a:cs typeface="Times New Roman" pitchFamily="18" charset="0"/>
              </a:rPr>
              <a:t>Cleft anterior mitral valve leaflet</a:t>
            </a:r>
          </a:p>
          <a:p>
            <a:pPr>
              <a:lnSpc>
                <a:spcPct val="150000"/>
              </a:lnSpc>
            </a:pPr>
            <a:r>
              <a:rPr lang="en-US" sz="2400" dirty="0" smtClean="0">
                <a:latin typeface="Times New Roman" pitchFamily="18" charset="0"/>
                <a:cs typeface="Times New Roman" pitchFamily="18" charset="0"/>
              </a:rPr>
              <a:t>Anomalous papillary muscles and chordae</a:t>
            </a:r>
          </a:p>
          <a:p>
            <a:pPr>
              <a:lnSpc>
                <a:spcPct val="150000"/>
              </a:lnSpc>
            </a:pPr>
            <a:r>
              <a:rPr lang="en-US" sz="2400" dirty="0" smtClean="0">
                <a:latin typeface="Times New Roman" pitchFamily="18" charset="0"/>
                <a:cs typeface="Times New Roman" pitchFamily="18" charset="0"/>
              </a:rPr>
              <a:t>Straddling the VSD</a:t>
            </a:r>
          </a:p>
          <a:p>
            <a:pPr>
              <a:lnSpc>
                <a:spcPct val="150000"/>
              </a:lnSpc>
            </a:pPr>
            <a:r>
              <a:rPr lang="en-US" sz="2400" dirty="0" smtClean="0">
                <a:latin typeface="Times New Roman" pitchFamily="18" charset="0"/>
                <a:cs typeface="Times New Roman" pitchFamily="18" charset="0"/>
              </a:rPr>
              <a:t>Redundant tissue tags </a:t>
            </a:r>
          </a:p>
          <a:p>
            <a:pPr>
              <a:lnSpc>
                <a:spcPct val="150000"/>
              </a:lnSpc>
            </a:pPr>
            <a:endParaRPr lang="en-US" sz="2400" dirty="0" smtClean="0">
              <a:latin typeface="Times New Roman" pitchFamily="18" charset="0"/>
              <a:cs typeface="Times New Roman" pitchFamily="18" charset="0"/>
            </a:endParaRPr>
          </a:p>
          <a:p>
            <a:endParaRPr lang="en-IN" sz="2400" dirty="0">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fld id="{72398714-AADF-4268-8B73-0EE5F12CBAFF}" type="datetime1">
              <a:rPr lang="en-IN" smtClean="0"/>
              <a:pPr/>
              <a:t>04-10-2023</a:t>
            </a:fld>
            <a:endParaRPr lang="en-IN"/>
          </a:p>
        </p:txBody>
      </p:sp>
      <p:sp>
        <p:nvSpPr>
          <p:cNvPr id="2" name="Title 1"/>
          <p:cNvSpPr>
            <a:spLocks noGrp="1"/>
          </p:cNvSpPr>
          <p:nvPr>
            <p:ph type="title"/>
          </p:nvPr>
        </p:nvSpPr>
        <p:spPr/>
        <p:txBody>
          <a:bodyPr/>
          <a:lstStyle/>
          <a:p>
            <a:r>
              <a:rPr lang="en-US" b="1" dirty="0" smtClean="0">
                <a:solidFill>
                  <a:srgbClr val="0000FF"/>
                </a:solidFill>
                <a:effectLst>
                  <a:outerShdw blurRad="38100" dist="38100" dir="2700000" algn="tl">
                    <a:srgbClr val="000000">
                      <a:alpha val="43137"/>
                    </a:srgbClr>
                  </a:outerShdw>
                </a:effectLst>
                <a:latin typeface="Footlight MT Light" pitchFamily="18" charset="0"/>
              </a:rPr>
              <a:t>Mitral valve anomalies</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nSpc>
                <a:spcPct val="160000"/>
              </a:lnSpc>
            </a:pPr>
            <a:r>
              <a:rPr lang="en-US" sz="2800" dirty="0" smtClean="0">
                <a:latin typeface="Times New Roman" pitchFamily="18" charset="0"/>
                <a:cs typeface="Times New Roman" pitchFamily="18" charset="0"/>
              </a:rPr>
              <a:t>Surgical importance</a:t>
            </a:r>
            <a:endParaRPr lang="en-IN" sz="2800" dirty="0" smtClean="0">
              <a:latin typeface="Times New Roman" pitchFamily="18" charset="0"/>
              <a:cs typeface="Times New Roman" pitchFamily="18" charset="0"/>
            </a:endParaRPr>
          </a:p>
          <a:p>
            <a:pPr>
              <a:lnSpc>
                <a:spcPct val="160000"/>
              </a:lnSpc>
            </a:pPr>
            <a:r>
              <a:rPr lang="en-IN" sz="2800" dirty="0" smtClean="0">
                <a:latin typeface="Times New Roman" pitchFamily="18" charset="0"/>
                <a:cs typeface="Times New Roman" pitchFamily="18" charset="0"/>
              </a:rPr>
              <a:t>Coronaries typically arise from the sinuses of Valsalva that face PA and follow the shortest course to their intended distribution</a:t>
            </a:r>
          </a:p>
          <a:p>
            <a:pPr>
              <a:lnSpc>
                <a:spcPct val="160000"/>
              </a:lnSpc>
            </a:pPr>
            <a:r>
              <a:rPr lang="en-IN" sz="2800" dirty="0" smtClean="0">
                <a:latin typeface="Times New Roman" pitchFamily="18" charset="0"/>
                <a:cs typeface="Times New Roman" pitchFamily="18" charset="0"/>
              </a:rPr>
              <a:t>LCA from the anterior and leftward facing sinus</a:t>
            </a:r>
          </a:p>
          <a:p>
            <a:pPr>
              <a:lnSpc>
                <a:spcPct val="160000"/>
              </a:lnSpc>
            </a:pPr>
            <a:r>
              <a:rPr lang="en-IN" sz="2800" dirty="0" smtClean="0">
                <a:latin typeface="Times New Roman" pitchFamily="18" charset="0"/>
                <a:cs typeface="Times New Roman" pitchFamily="18" charset="0"/>
              </a:rPr>
              <a:t>RCA arises from the posterior and rightward facing sinus</a:t>
            </a:r>
          </a:p>
          <a:p>
            <a:pPr>
              <a:lnSpc>
                <a:spcPct val="160000"/>
              </a:lnSpc>
            </a:pPr>
            <a:r>
              <a:rPr lang="en-IN" sz="2800" dirty="0" smtClean="0">
                <a:latin typeface="Times New Roman" pitchFamily="18" charset="0"/>
                <a:cs typeface="Times New Roman" pitchFamily="18" charset="0"/>
              </a:rPr>
              <a:t>Right coronary artery tends to be larger than the left</a:t>
            </a:r>
            <a:endParaRPr lang="en-IN" sz="2800" dirty="0">
              <a:latin typeface="Times New Roman" pitchFamily="18" charset="0"/>
              <a:cs typeface="Times New Roman" pitchFamily="18" charset="0"/>
            </a:endParaRPr>
          </a:p>
        </p:txBody>
      </p:sp>
      <p:sp>
        <p:nvSpPr>
          <p:cNvPr id="8" name="Date Placeholder 7"/>
          <p:cNvSpPr>
            <a:spLocks noGrp="1"/>
          </p:cNvSpPr>
          <p:nvPr>
            <p:ph type="dt" sz="half" idx="10"/>
          </p:nvPr>
        </p:nvSpPr>
        <p:spPr/>
        <p:txBody>
          <a:bodyPr/>
          <a:lstStyle/>
          <a:p>
            <a:fld id="{A694CB7A-F0D0-4B65-9BB9-D0F8F6A7578E}" type="datetime1">
              <a:rPr lang="en-IN" smtClean="0"/>
              <a:pPr/>
              <a:t>04-10-2023</a:t>
            </a:fld>
            <a:endParaRPr lang="en-IN"/>
          </a:p>
        </p:txBody>
      </p:sp>
      <p:sp>
        <p:nvSpPr>
          <p:cNvPr id="2" name="Title 1"/>
          <p:cNvSpPr>
            <a:spLocks noGrp="1"/>
          </p:cNvSpPr>
          <p:nvPr>
            <p:ph type="title"/>
          </p:nvPr>
        </p:nvSpPr>
        <p:spPr/>
        <p:txBody>
          <a:bodyPr/>
          <a:lstStyle/>
          <a:p>
            <a:r>
              <a:rPr lang="en-US" b="1" dirty="0" smtClean="0">
                <a:solidFill>
                  <a:srgbClr val="0000FF"/>
                </a:solidFill>
                <a:effectLst>
                  <a:outerShdw blurRad="38100" dist="38100" dir="2700000" algn="tl">
                    <a:srgbClr val="000000">
                      <a:alpha val="43137"/>
                    </a:srgbClr>
                  </a:outerShdw>
                </a:effectLst>
                <a:latin typeface="Footlight MT Light" pitchFamily="18" charset="0"/>
              </a:rPr>
              <a:t>Coronary anomalies</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pic>
        <p:nvPicPr>
          <p:cNvPr id="4098" name="Picture 2"/>
          <p:cNvPicPr>
            <a:picLocks noChangeAspect="1" noChangeArrowheads="1"/>
          </p:cNvPicPr>
          <p:nvPr/>
        </p:nvPicPr>
        <p:blipFill>
          <a:blip r:embed="rId3"/>
          <a:srcRect/>
          <a:stretch>
            <a:fillRect/>
          </a:stretch>
        </p:blipFill>
        <p:spPr bwMode="auto">
          <a:xfrm>
            <a:off x="1939812" y="1864838"/>
            <a:ext cx="5150104" cy="4207368"/>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0" y="0"/>
            <a:ext cx="5234018" cy="421481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3000364" y="2500306"/>
            <a:ext cx="5929354" cy="42677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srcRect/>
          <a:stretch>
            <a:fillRect/>
          </a:stretch>
        </p:blipFill>
        <p:spPr bwMode="auto">
          <a:xfrm>
            <a:off x="6143636" y="3973737"/>
            <a:ext cx="3000364" cy="2598535"/>
          </a:xfrm>
          <a:prstGeom prst="rect">
            <a:avLst/>
          </a:prstGeom>
          <a:noFill/>
          <a:ln w="9525">
            <a:noFill/>
            <a:miter lim="800000"/>
            <a:headEnd/>
            <a:tailEnd/>
          </a:ln>
          <a:effectLst/>
        </p:spPr>
      </p:pic>
      <p:sp>
        <p:nvSpPr>
          <p:cNvPr id="3" name="Content Placeholder 2"/>
          <p:cNvSpPr>
            <a:spLocks noGrp="1"/>
          </p:cNvSpPr>
          <p:nvPr>
            <p:ph idx="1"/>
          </p:nvPr>
        </p:nvSpPr>
        <p:spPr>
          <a:xfrm>
            <a:off x="457200" y="1714488"/>
            <a:ext cx="8229600" cy="4525963"/>
          </a:xfrm>
        </p:spPr>
        <p:txBody>
          <a:bodyPr>
            <a:normAutofit fontScale="92500" lnSpcReduction="20000"/>
          </a:bodyPr>
          <a:lstStyle/>
          <a:p>
            <a:pPr>
              <a:lnSpc>
                <a:spcPct val="170000"/>
              </a:lnSpc>
            </a:pPr>
            <a:r>
              <a:rPr lang="en-US" dirty="0" smtClean="0">
                <a:latin typeface="Times New Roman" pitchFamily="18" charset="0"/>
                <a:cs typeface="Times New Roman" pitchFamily="18" charset="0"/>
              </a:rPr>
              <a:t>Abnormal origin of the Aorta and PA from the ventricular complex</a:t>
            </a:r>
          </a:p>
          <a:p>
            <a:pPr>
              <a:lnSpc>
                <a:spcPct val="170000"/>
              </a:lnSpc>
            </a:pPr>
            <a:r>
              <a:rPr lang="en-US" dirty="0" err="1" smtClean="0">
                <a:latin typeface="Times New Roman" pitchFamily="18" charset="0"/>
                <a:cs typeface="Times New Roman" pitchFamily="18" charset="0"/>
              </a:rPr>
              <a:t>Atrio</a:t>
            </a:r>
            <a:r>
              <a:rPr lang="en-US" dirty="0" smtClean="0">
                <a:latin typeface="Times New Roman" pitchFamily="18" charset="0"/>
                <a:cs typeface="Times New Roman" pitchFamily="18" charset="0"/>
              </a:rPr>
              <a:t>-ventricular concordance with ventriculo-arterial discordance</a:t>
            </a:r>
          </a:p>
          <a:p>
            <a:pPr>
              <a:lnSpc>
                <a:spcPct val="170000"/>
              </a:lnSpc>
            </a:pPr>
            <a:r>
              <a:rPr lang="en-US" dirty="0" smtClean="0">
                <a:latin typeface="Times New Roman" pitchFamily="18" charset="0"/>
                <a:cs typeface="Times New Roman" pitchFamily="18" charset="0"/>
              </a:rPr>
              <a:t>Results in two circulations in parallel</a:t>
            </a:r>
          </a:p>
          <a:p>
            <a:pPr>
              <a:lnSpc>
                <a:spcPct val="170000"/>
              </a:lnSpc>
            </a:pPr>
            <a:r>
              <a:rPr lang="en-US" dirty="0" smtClean="0">
                <a:latin typeface="Times New Roman" pitchFamily="18" charset="0"/>
                <a:cs typeface="Times New Roman" pitchFamily="18" charset="0"/>
              </a:rPr>
              <a:t>Ultimately cyanotic heart disease</a:t>
            </a:r>
          </a:p>
          <a:p>
            <a:pPr>
              <a:lnSpc>
                <a:spcPct val="170000"/>
              </a:lnSpc>
            </a:pPr>
            <a:r>
              <a:rPr lang="en-US" dirty="0" smtClean="0">
                <a:latin typeface="Times New Roman" pitchFamily="18" charset="0"/>
                <a:cs typeface="Times New Roman" pitchFamily="18" charset="0"/>
              </a:rPr>
              <a:t>Spatial relationship of the great arteries also abnormal</a:t>
            </a:r>
          </a:p>
          <a:p>
            <a:pPr>
              <a:lnSpc>
                <a:spcPct val="170000"/>
              </a:lnSpc>
            </a:pPr>
            <a:endParaRPr lang="en-US" dirty="0" smtClean="0">
              <a:latin typeface="Times New Roman" pitchFamily="18" charset="0"/>
              <a:cs typeface="Times New Roman" pitchFamily="18" charset="0"/>
            </a:endParaRPr>
          </a:p>
          <a:p>
            <a:pPr>
              <a:lnSpc>
                <a:spcPct val="170000"/>
              </a:lnSpc>
            </a:pPr>
            <a:endParaRPr lang="en-IN" dirty="0">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5CB18DA0-40C1-4D69-9D56-FF812F3C894A}" type="slidenum">
              <a:rPr lang="en-IN" smtClean="0"/>
              <a:pPr/>
              <a:t>3</a:t>
            </a:fld>
            <a:endParaRPr lang="en-IN"/>
          </a:p>
        </p:txBody>
      </p:sp>
      <p:sp>
        <p:nvSpPr>
          <p:cNvPr id="2" name="Title 1"/>
          <p:cNvSpPr>
            <a:spLocks noGrp="1"/>
          </p:cNvSpPr>
          <p:nvPr>
            <p:ph type="title"/>
          </p:nvPr>
        </p:nvSpPr>
        <p:spPr/>
        <p:txBody>
          <a:bodyPr>
            <a:noAutofit/>
          </a:bodyPr>
          <a:lstStyle/>
          <a:p>
            <a:r>
              <a:rPr lang="en-US" b="1" dirty="0" smtClean="0">
                <a:solidFill>
                  <a:schemeClr val="tx1"/>
                </a:solidFill>
                <a:effectLst>
                  <a:outerShdw blurRad="38100" dist="38100" dir="2700000" algn="tl">
                    <a:srgbClr val="000000">
                      <a:alpha val="43137"/>
                    </a:srgbClr>
                  </a:outerShdw>
                </a:effectLst>
                <a:latin typeface="Footlight MT Light" pitchFamily="18" charset="0"/>
                <a:cs typeface="Times New Roman" pitchFamily="18" charset="0"/>
              </a:rPr>
              <a:t/>
            </a:r>
            <a:br>
              <a:rPr lang="en-US" b="1" dirty="0" smtClean="0">
                <a:solidFill>
                  <a:schemeClr val="tx1"/>
                </a:solidFill>
                <a:effectLst>
                  <a:outerShdw blurRad="38100" dist="38100" dir="2700000" algn="tl">
                    <a:srgbClr val="000000">
                      <a:alpha val="43137"/>
                    </a:srgbClr>
                  </a:outerShdw>
                </a:effectLst>
                <a:latin typeface="Footlight MT Light" pitchFamily="18" charset="0"/>
                <a:cs typeface="Times New Roman" pitchFamily="18" charset="0"/>
              </a:rPr>
            </a:br>
            <a:r>
              <a:rPr lang="en-US" b="1" dirty="0" smtClean="0">
                <a:solidFill>
                  <a:schemeClr val="tx1"/>
                </a:solidFill>
                <a:effectLst>
                  <a:outerShdw blurRad="38100" dist="38100" dir="2700000" algn="tl">
                    <a:srgbClr val="000000">
                      <a:alpha val="43137"/>
                    </a:srgbClr>
                  </a:outerShdw>
                </a:effectLst>
                <a:latin typeface="Footlight MT Light" pitchFamily="18" charset="0"/>
                <a:cs typeface="Times New Roman" pitchFamily="18" charset="0"/>
              </a:rPr>
              <a:t>Introduction</a:t>
            </a:r>
            <a:br>
              <a:rPr lang="en-US" b="1" dirty="0" smtClean="0">
                <a:solidFill>
                  <a:schemeClr val="tx1"/>
                </a:solidFill>
                <a:effectLst>
                  <a:outerShdw blurRad="38100" dist="38100" dir="2700000" algn="tl">
                    <a:srgbClr val="000000">
                      <a:alpha val="43137"/>
                    </a:srgbClr>
                  </a:outerShdw>
                </a:effectLst>
                <a:latin typeface="Footlight MT Light" pitchFamily="18" charset="0"/>
                <a:cs typeface="Times New Roman" pitchFamily="18" charset="0"/>
              </a:rPr>
            </a:br>
            <a:endParaRPr lang="en-IN" b="1" dirty="0">
              <a:solidFill>
                <a:schemeClr val="tx1"/>
              </a:solidFill>
              <a:effectLst>
                <a:outerShdw blurRad="38100" dist="38100" dir="2700000" algn="tl">
                  <a:srgbClr val="000000">
                    <a:alpha val="43137"/>
                  </a:srgbClr>
                </a:outerShdw>
              </a:effectLst>
              <a:latin typeface="Footlight MT Light" pitchFamily="18" charset="0"/>
            </a:endParaRPr>
          </a:p>
        </p:txBody>
      </p:sp>
      <p:pic>
        <p:nvPicPr>
          <p:cNvPr id="1026" name="Picture 2"/>
          <p:cNvPicPr>
            <a:picLocks noChangeAspect="1" noChangeArrowheads="1"/>
          </p:cNvPicPr>
          <p:nvPr/>
        </p:nvPicPr>
        <p:blipFill>
          <a:blip r:embed="rId4"/>
          <a:srcRect/>
          <a:stretch>
            <a:fillRect/>
          </a:stretch>
        </p:blipFill>
        <p:spPr bwMode="auto">
          <a:xfrm>
            <a:off x="5072066" y="1857364"/>
            <a:ext cx="3429024" cy="4071966"/>
          </a:xfrm>
          <a:prstGeom prst="rect">
            <a:avLst/>
          </a:prstGeom>
          <a:noFill/>
          <a:ln w="9525">
            <a:noFill/>
            <a:miter lim="800000"/>
            <a:headEnd/>
            <a:tailEnd/>
          </a:ln>
          <a:effectLst/>
        </p:spPr>
      </p:pic>
      <p:sp>
        <p:nvSpPr>
          <p:cNvPr id="7" name="Rectangle 6"/>
          <p:cNvSpPr/>
          <p:nvPr/>
        </p:nvSpPr>
        <p:spPr>
          <a:xfrm>
            <a:off x="571472" y="6131502"/>
            <a:ext cx="8001056" cy="369332"/>
          </a:xfrm>
          <a:prstGeom prst="rect">
            <a:avLst/>
          </a:prstGeom>
          <a:solidFill>
            <a:schemeClr val="tx1"/>
          </a:solidFill>
        </p:spPr>
        <p:txBody>
          <a:bodyPr wrap="square">
            <a:spAutoFit/>
          </a:bodyPr>
          <a:lstStyle/>
          <a:p>
            <a:pPr algn="ctr"/>
            <a:r>
              <a:rPr lang="en-IN" i="1" dirty="0" smtClean="0">
                <a:solidFill>
                  <a:srgbClr val="FFFF00"/>
                </a:solidFill>
                <a:latin typeface="Times New Roman" pitchFamily="18" charset="0"/>
                <a:cs typeface="Times New Roman" pitchFamily="18" charset="0"/>
              </a:rPr>
              <a:t>Matthew Baillie </a:t>
            </a:r>
            <a:r>
              <a:rPr lang="en-IN" dirty="0" smtClean="0">
                <a:solidFill>
                  <a:srgbClr val="FFFF00"/>
                </a:solidFill>
                <a:latin typeface="Times New Roman" pitchFamily="18" charset="0"/>
                <a:cs typeface="Times New Roman" pitchFamily="18" charset="0"/>
              </a:rPr>
              <a:t>is credited with first identifying TGA and situs </a:t>
            </a:r>
            <a:r>
              <a:rPr lang="en-IN" dirty="0" err="1" smtClean="0">
                <a:solidFill>
                  <a:srgbClr val="FFFF00"/>
                </a:solidFill>
                <a:latin typeface="Times New Roman" pitchFamily="18" charset="0"/>
                <a:cs typeface="Times New Roman" pitchFamily="18" charset="0"/>
              </a:rPr>
              <a:t>inversus</a:t>
            </a:r>
            <a:r>
              <a:rPr lang="en-IN" dirty="0" smtClean="0">
                <a:solidFill>
                  <a:srgbClr val="FFFF00"/>
                </a:solidFill>
                <a:latin typeface="Times New Roman" pitchFamily="18" charset="0"/>
                <a:cs typeface="Times New Roman" pitchFamily="18" charset="0"/>
              </a:rPr>
              <a:t> in 1797</a:t>
            </a:r>
            <a:endParaRPr lang="en-IN" dirty="0">
              <a:solidFill>
                <a:srgbClr val="FFFF00"/>
              </a:solidFill>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5"/>
          <a:srcRect/>
          <a:stretch>
            <a:fillRect/>
          </a:stretch>
        </p:blipFill>
        <p:spPr bwMode="auto">
          <a:xfrm>
            <a:off x="2393141" y="1500174"/>
            <a:ext cx="4357718" cy="4238478"/>
          </a:xfrm>
          <a:prstGeom prst="rect">
            <a:avLst/>
          </a:prstGeom>
          <a:noFill/>
          <a:ln w="9525">
            <a:solidFill>
              <a:schemeClr val="tx1"/>
            </a:solidFill>
            <a:miter lim="800000"/>
            <a:headEnd/>
            <a:tailEnd/>
          </a:ln>
          <a:effectLst/>
        </p:spPr>
      </p:pic>
      <p:pic>
        <p:nvPicPr>
          <p:cNvPr id="1029" name="Picture 5"/>
          <p:cNvPicPr>
            <a:picLocks noChangeAspect="1" noChangeArrowheads="1"/>
          </p:cNvPicPr>
          <p:nvPr/>
        </p:nvPicPr>
        <p:blipFill>
          <a:blip r:embed="rId6"/>
          <a:srcRect/>
          <a:stretch>
            <a:fillRect/>
          </a:stretch>
        </p:blipFill>
        <p:spPr bwMode="auto">
          <a:xfrm>
            <a:off x="2392536" y="1500174"/>
            <a:ext cx="4358929" cy="4286280"/>
          </a:xfrm>
          <a:prstGeom prst="rect">
            <a:avLst/>
          </a:prstGeom>
          <a:noFill/>
          <a:ln w="9525">
            <a:solidFill>
              <a:schemeClr val="tx1"/>
            </a:solidFill>
            <a:miter lim="800000"/>
            <a:headEnd/>
            <a:tailEnd/>
          </a:ln>
          <a:effectLst/>
        </p:spPr>
      </p:pic>
      <p:pic>
        <p:nvPicPr>
          <p:cNvPr id="1027" name="Picture 3"/>
          <p:cNvPicPr>
            <a:picLocks noChangeAspect="1" noChangeArrowheads="1"/>
          </p:cNvPicPr>
          <p:nvPr/>
        </p:nvPicPr>
        <p:blipFill>
          <a:blip r:embed="rId7"/>
          <a:srcRect/>
          <a:stretch>
            <a:fillRect/>
          </a:stretch>
        </p:blipFill>
        <p:spPr bwMode="auto">
          <a:xfrm>
            <a:off x="2357423" y="1357297"/>
            <a:ext cx="4429155" cy="4574373"/>
          </a:xfrm>
          <a:prstGeom prst="rect">
            <a:avLst/>
          </a:prstGeom>
          <a:noFill/>
          <a:ln w="9525">
            <a:solidFill>
              <a:schemeClr val="tx1"/>
            </a:solidFill>
            <a:miter lim="800000"/>
            <a:headEnd/>
            <a:tailEnd/>
          </a:ln>
          <a:effectLst/>
        </p:spPr>
      </p:pic>
      <p:pic>
        <p:nvPicPr>
          <p:cNvPr id="1030" name="Picture 6"/>
          <p:cNvPicPr>
            <a:picLocks noChangeAspect="1" noChangeArrowheads="1"/>
          </p:cNvPicPr>
          <p:nvPr/>
        </p:nvPicPr>
        <p:blipFill>
          <a:blip r:embed="rId8"/>
          <a:srcRect/>
          <a:stretch>
            <a:fillRect/>
          </a:stretch>
        </p:blipFill>
        <p:spPr bwMode="auto">
          <a:xfrm>
            <a:off x="2571736" y="1357298"/>
            <a:ext cx="4000528" cy="471490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051"/>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nodeType="clickEffect">
                                  <p:stCondLst>
                                    <p:cond delay="0"/>
                                  </p:stCondLst>
                                  <p:childTnLst>
                                    <p:animMotion origin="layout" path="M 0 0  L -0.25 0  E" pathEditMode="relative" ptsTypes="">
                                      <p:cBhvr>
                                        <p:cTn id="22" dur="500" fill="hold"/>
                                        <p:tgtEl>
                                          <p:spTgt spid="1030"/>
                                        </p:tgtEl>
                                        <p:attrNameLst>
                                          <p:attrName>ppt_x</p:attrName>
                                          <p:attrName>ppt_y</p:attrName>
                                        </p:attrNameLst>
                                      </p:cBhvr>
                                    </p:animMotion>
                                  </p:childTnLst>
                                </p:cTn>
                              </p:par>
                              <p:par>
                                <p:cTn id="23" presetID="1"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030"/>
                                        </p:tgtEl>
                                        <p:attrNameLst>
                                          <p:attrName>style.visibility</p:attrName>
                                        </p:attrNameLst>
                                      </p:cBhvr>
                                      <p:to>
                                        <p:strVal val="hidden"/>
                                      </p:to>
                                    </p:set>
                                  </p:childTnLst>
                                </p:cTn>
                              </p:par>
                              <p:par>
                                <p:cTn id="31" presetID="5" presetClass="entr" presetSubtype="10"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checkerboard(across)">
                                      <p:cBhvr>
                                        <p:cTn id="33" dur="500"/>
                                        <p:tgtEl>
                                          <p:spTgt spid="1028"/>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1029"/>
                                        </p:tgtEl>
                                        <p:attrNameLst>
                                          <p:attrName>style.visibility</p:attrName>
                                        </p:attrNameLst>
                                      </p:cBhvr>
                                      <p:to>
                                        <p:strVal val="visible"/>
                                      </p:to>
                                    </p:set>
                                    <p:animEffect transition="in" filter="checkerboard(across)">
                                      <p:cBhvr>
                                        <p:cTn id="38" dur="500"/>
                                        <p:tgtEl>
                                          <p:spTgt spid="1029"/>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1027"/>
                                        </p:tgtEl>
                                        <p:attrNameLst>
                                          <p:attrName>style.visibility</p:attrName>
                                        </p:attrNameLst>
                                      </p:cBhvr>
                                      <p:to>
                                        <p:strVal val="visible"/>
                                      </p:to>
                                    </p:set>
                                    <p:animEffect transition="in" filter="checkerboard(across)">
                                      <p:cBhvr>
                                        <p:cTn id="43" dur="500"/>
                                        <p:tgtEl>
                                          <p:spTgt spid="1027"/>
                                        </p:tgtEl>
                                      </p:cBhvr>
                                    </p:animEffect>
                                  </p:childTnLst>
                                </p:cTn>
                              </p:par>
                              <p:par>
                                <p:cTn id="44" presetID="1"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s2.0-S0022522318321342-gr4_lrg.jpg"/>
          <p:cNvPicPr>
            <a:picLocks noGrp="1" noChangeAspect="1"/>
          </p:cNvPicPr>
          <p:nvPr>
            <p:ph idx="1"/>
          </p:nvPr>
        </p:nvPicPr>
        <p:blipFill>
          <a:blip r:embed="rId2" cstate="print"/>
          <a:stretch>
            <a:fillRect/>
          </a:stretch>
        </p:blipFill>
        <p:spPr>
          <a:xfrm>
            <a:off x="4143372" y="1000108"/>
            <a:ext cx="5158370" cy="5286388"/>
          </a:xfrm>
        </p:spPr>
      </p:pic>
      <p:sp>
        <p:nvSpPr>
          <p:cNvPr id="3" name="Title 2"/>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3"/>
          <a:srcRect/>
          <a:stretch>
            <a:fillRect/>
          </a:stretch>
        </p:blipFill>
        <p:spPr bwMode="auto">
          <a:xfrm>
            <a:off x="0" y="0"/>
            <a:ext cx="4071934" cy="66666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2" descr="C:\Users\dr.sunish\Desktop\Picture1.png"/>
          <p:cNvPicPr>
            <a:picLocks noGrp="1" noChangeAspect="1" noChangeArrowheads="1"/>
          </p:cNvPicPr>
          <p:nvPr>
            <p:ph idx="1"/>
          </p:nvPr>
        </p:nvPicPr>
        <p:blipFill>
          <a:blip r:embed="rId2"/>
          <a:srcRect/>
          <a:stretch>
            <a:fillRect/>
          </a:stretch>
        </p:blipFill>
        <p:spPr bwMode="auto">
          <a:xfrm>
            <a:off x="1383106" y="1481138"/>
            <a:ext cx="6377787" cy="45259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nSpc>
                <a:spcPct val="170000"/>
              </a:lnSpc>
            </a:pPr>
            <a:r>
              <a:rPr lang="en-US" dirty="0" smtClean="0">
                <a:latin typeface="Times New Roman" pitchFamily="18" charset="0"/>
                <a:cs typeface="Times New Roman" pitchFamily="18" charset="0"/>
              </a:rPr>
              <a:t>About 5% with complete TGA</a:t>
            </a:r>
          </a:p>
          <a:p>
            <a:pPr>
              <a:lnSpc>
                <a:spcPct val="170000"/>
              </a:lnSpc>
            </a:pPr>
            <a:r>
              <a:rPr lang="en-US" dirty="0" smtClean="0">
                <a:latin typeface="Times New Roman" pitchFamily="18" charset="0"/>
                <a:cs typeface="Times New Roman" pitchFamily="18" charset="0"/>
              </a:rPr>
              <a:t>Coarctation, hypoplasia or interruption</a:t>
            </a:r>
          </a:p>
          <a:p>
            <a:pPr>
              <a:lnSpc>
                <a:spcPct val="170000"/>
              </a:lnSpc>
            </a:pPr>
            <a:r>
              <a:rPr lang="en-US" dirty="0" smtClean="0">
                <a:latin typeface="Times New Roman" pitchFamily="18" charset="0"/>
                <a:cs typeface="Times New Roman" pitchFamily="18" charset="0"/>
              </a:rPr>
              <a:t>Association more commonly with anterior malalignment types of VSD</a:t>
            </a:r>
          </a:p>
          <a:p>
            <a:pPr>
              <a:lnSpc>
                <a:spcPct val="170000"/>
              </a:lnSpc>
            </a:pPr>
            <a:r>
              <a:rPr lang="en-US" dirty="0" smtClean="0">
                <a:latin typeface="Times New Roman" pitchFamily="18" charset="0"/>
                <a:cs typeface="Times New Roman" pitchFamily="18" charset="0"/>
              </a:rPr>
              <a:t>Rightward and anterior displacement of the infundibular septum</a:t>
            </a:r>
          </a:p>
          <a:p>
            <a:pPr>
              <a:lnSpc>
                <a:spcPct val="170000"/>
              </a:lnSpc>
            </a:pPr>
            <a:r>
              <a:rPr lang="en-US" dirty="0" smtClean="0">
                <a:latin typeface="Times New Roman" pitchFamily="18" charset="0"/>
                <a:cs typeface="Times New Roman" pitchFamily="18" charset="0"/>
              </a:rPr>
              <a:t>Sub-aortic Obstruction</a:t>
            </a:r>
          </a:p>
          <a:p>
            <a:pPr>
              <a:lnSpc>
                <a:spcPct val="170000"/>
              </a:lnSpc>
            </a:pPr>
            <a:endParaRPr lang="en-IN" dirty="0">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fld id="{D3A8F04B-5908-40EB-AEA3-0320349D748A}" type="datetime1">
              <a:rPr lang="en-IN" smtClean="0"/>
              <a:pPr/>
              <a:t>04-10-2023</a:t>
            </a:fld>
            <a:endParaRPr lang="en-IN"/>
          </a:p>
        </p:txBody>
      </p:sp>
      <p:sp>
        <p:nvSpPr>
          <p:cNvPr id="2" name="Title 1"/>
          <p:cNvSpPr>
            <a:spLocks noGrp="1"/>
          </p:cNvSpPr>
          <p:nvPr>
            <p:ph type="title"/>
          </p:nvPr>
        </p:nvSpPr>
        <p:spPr/>
        <p:txBody>
          <a:bodyPr/>
          <a:lstStyle/>
          <a:p>
            <a:r>
              <a:rPr lang="en-IN"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t>Aortic arch obstruction</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50000"/>
              </a:lnSpc>
            </a:pPr>
            <a:r>
              <a:rPr lang="en-US" sz="2500" dirty="0" smtClean="0">
                <a:latin typeface="Times New Roman" pitchFamily="18" charset="0"/>
                <a:cs typeface="Times New Roman" pitchFamily="18" charset="0"/>
              </a:rPr>
              <a:t>2-6%</a:t>
            </a:r>
          </a:p>
          <a:p>
            <a:pPr>
              <a:lnSpc>
                <a:spcPct val="150000"/>
              </a:lnSpc>
            </a:pPr>
            <a:r>
              <a:rPr lang="en-US" sz="2500" dirty="0" smtClean="0">
                <a:latin typeface="Times New Roman" pitchFamily="18" charset="0"/>
                <a:cs typeface="Times New Roman" pitchFamily="18" charset="0"/>
              </a:rPr>
              <a:t>Both appendages or left + part of right are adjacent</a:t>
            </a:r>
          </a:p>
          <a:p>
            <a:pPr>
              <a:lnSpc>
                <a:spcPct val="150000"/>
              </a:lnSpc>
            </a:pPr>
            <a:r>
              <a:rPr lang="en-US" sz="2500" dirty="0" smtClean="0">
                <a:latin typeface="Times New Roman" pitchFamily="18" charset="0"/>
                <a:cs typeface="Times New Roman" pitchFamily="18" charset="0"/>
              </a:rPr>
              <a:t>Left &gt; right -6x (Right atrial appendage passes immediately  behind the transposed MPA)</a:t>
            </a:r>
          </a:p>
          <a:p>
            <a:pPr>
              <a:lnSpc>
                <a:spcPct val="150000"/>
              </a:lnSpc>
            </a:pPr>
            <a:r>
              <a:rPr lang="en-US" sz="2500" dirty="0" smtClean="0">
                <a:latin typeface="Times New Roman" pitchFamily="18" charset="0"/>
                <a:cs typeface="Times New Roman" pitchFamily="18" charset="0"/>
              </a:rPr>
              <a:t>More in females</a:t>
            </a:r>
          </a:p>
          <a:p>
            <a:pPr>
              <a:lnSpc>
                <a:spcPct val="150000"/>
              </a:lnSpc>
            </a:pPr>
            <a:r>
              <a:rPr lang="en-US" sz="2500" dirty="0" smtClean="0">
                <a:latin typeface="Times New Roman" pitchFamily="18" charset="0"/>
                <a:cs typeface="Times New Roman" pitchFamily="18" charset="0"/>
              </a:rPr>
              <a:t>Often additionally associated dextrocardia, VSD, bilateral infundibulum, </a:t>
            </a:r>
            <a:r>
              <a:rPr lang="en-US" sz="2500" b="1" dirty="0" smtClean="0">
                <a:latin typeface="Times New Roman" pitchFamily="18" charset="0"/>
                <a:cs typeface="Times New Roman" pitchFamily="18" charset="0"/>
              </a:rPr>
              <a:t>right ventricular hypoplasia ,TS or TA.</a:t>
            </a:r>
          </a:p>
          <a:p>
            <a:pPr>
              <a:lnSpc>
                <a:spcPct val="150000"/>
              </a:lnSpc>
            </a:pPr>
            <a:endParaRPr lang="en-IN" sz="2500" b="1" dirty="0">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fld id="{9C7BD3AE-654F-4922-91B3-88E2B55A84F0}" type="datetime1">
              <a:rPr lang="en-IN" smtClean="0"/>
              <a:pPr/>
              <a:t>04-10-2023</a:t>
            </a:fld>
            <a:endParaRPr lang="en-IN"/>
          </a:p>
        </p:txBody>
      </p:sp>
      <p:sp>
        <p:nvSpPr>
          <p:cNvPr id="2" name="Title 1"/>
          <p:cNvSpPr>
            <a:spLocks noGrp="1"/>
          </p:cNvSpPr>
          <p:nvPr>
            <p:ph type="title"/>
          </p:nvPr>
        </p:nvSpPr>
        <p:spPr/>
        <p:txBody>
          <a:bodyPr/>
          <a:lstStyle/>
          <a:p>
            <a:r>
              <a:rPr lang="en-US" b="1" dirty="0" smtClean="0">
                <a:solidFill>
                  <a:srgbClr val="0000FF"/>
                </a:solidFill>
                <a:effectLst>
                  <a:outerShdw blurRad="38100" dist="38100" dir="2700000" algn="tl">
                    <a:srgbClr val="000000">
                      <a:alpha val="43137"/>
                    </a:srgbClr>
                  </a:outerShdw>
                </a:effectLst>
                <a:latin typeface="Footlight MT Light" pitchFamily="18" charset="0"/>
              </a:rPr>
              <a:t>Juxtaposition of atrial appendages</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IN" sz="4800" b="1" dirty="0" smtClean="0">
                <a:solidFill>
                  <a:srgbClr val="0000FF"/>
                </a:solidFill>
                <a:effectLst>
                  <a:outerShdw blurRad="38100" dist="38100" dir="2700000" algn="tl">
                    <a:srgbClr val="000000">
                      <a:alpha val="43137"/>
                    </a:srgbClr>
                  </a:outerShdw>
                </a:effectLst>
                <a:latin typeface="Footlight MT Light" pitchFamily="18" charset="0"/>
              </a:rPr>
              <a:t>Hemodynamics</a:t>
            </a:r>
            <a:endParaRPr lang="en-IN" sz="4800"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5" name="Subtitle 4"/>
          <p:cNvSpPr>
            <a:spLocks noGrp="1"/>
          </p:cNvSpPr>
          <p:nvPr>
            <p:ph type="subTitle" idx="1"/>
          </p:nvPr>
        </p:nvSpPr>
        <p:spPr/>
        <p:txBody>
          <a:bodyPr/>
          <a:lstStyle/>
          <a:p>
            <a:endParaRPr lang="en-IN"/>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50000"/>
              </a:lnSpc>
            </a:pPr>
            <a:r>
              <a:rPr lang="en-IN" sz="2800" dirty="0" smtClean="0">
                <a:latin typeface="Times New Roman" pitchFamily="18" charset="0"/>
                <a:cs typeface="Times New Roman" pitchFamily="18" charset="0"/>
              </a:rPr>
              <a:t>Systemic and pulmonary circulations are parallel circuits</a:t>
            </a:r>
          </a:p>
          <a:p>
            <a:pPr>
              <a:lnSpc>
                <a:spcPct val="150000"/>
              </a:lnSpc>
            </a:pPr>
            <a:r>
              <a:rPr lang="en-IN" sz="2800" dirty="0" smtClean="0">
                <a:latin typeface="Times New Roman" pitchFamily="18" charset="0"/>
                <a:cs typeface="Times New Roman" pitchFamily="18" charset="0"/>
              </a:rPr>
              <a:t>This circulation is incompatible with life unless there is communication between the two parallel circuits</a:t>
            </a:r>
          </a:p>
          <a:p>
            <a:pPr>
              <a:lnSpc>
                <a:spcPct val="150000"/>
              </a:lnSpc>
            </a:pPr>
            <a:r>
              <a:rPr lang="en-IN" sz="2800" dirty="0" smtClean="0">
                <a:latin typeface="Times New Roman" pitchFamily="18" charset="0"/>
                <a:cs typeface="Times New Roman" pitchFamily="18" charset="0"/>
              </a:rPr>
              <a:t>Mixing can be either intracardiac or via extracardiac connections</a:t>
            </a:r>
            <a:endParaRPr lang="en-IN" sz="2800" dirty="0">
              <a:latin typeface="Times New Roman" pitchFamily="18" charset="0"/>
              <a:cs typeface="Times New Roman" pitchFamily="18" charset="0"/>
            </a:endParaRPr>
          </a:p>
        </p:txBody>
      </p:sp>
      <p:sp>
        <p:nvSpPr>
          <p:cNvPr id="8" name="Date Placeholder 7"/>
          <p:cNvSpPr>
            <a:spLocks noGrp="1"/>
          </p:cNvSpPr>
          <p:nvPr>
            <p:ph type="dt" sz="half" idx="10"/>
          </p:nvPr>
        </p:nvSpPr>
        <p:spPr/>
        <p:txBody>
          <a:bodyPr/>
          <a:lstStyle/>
          <a:p>
            <a:fld id="{A4421DAE-5F39-491B-9CEE-0EA89AF404E7}" type="datetime1">
              <a:rPr lang="en-IN" smtClean="0"/>
              <a:pPr/>
              <a:t>04-10-2023</a:t>
            </a:fld>
            <a:endParaRPr lang="en-IN"/>
          </a:p>
        </p:txBody>
      </p:sp>
      <p:sp>
        <p:nvSpPr>
          <p:cNvPr id="2" name="Title 1"/>
          <p:cNvSpPr>
            <a:spLocks noGrp="1"/>
          </p:cNvSpPr>
          <p:nvPr>
            <p:ph type="title"/>
          </p:nvPr>
        </p:nvSpPr>
        <p:spPr/>
        <p:txBody>
          <a:bodyPr/>
          <a:lstStyle/>
          <a:p>
            <a:r>
              <a:rPr lang="en-US" b="1" dirty="0" smtClean="0">
                <a:solidFill>
                  <a:srgbClr val="0000FF"/>
                </a:solidFill>
                <a:effectLst>
                  <a:outerShdw blurRad="38100" dist="38100" dir="2700000" algn="tl">
                    <a:srgbClr val="000000">
                      <a:alpha val="43137"/>
                    </a:srgbClr>
                  </a:outerShdw>
                </a:effectLst>
                <a:latin typeface="Footlight MT Light" pitchFamily="18" charset="0"/>
              </a:rPr>
              <a:t>Physiology</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pic>
        <p:nvPicPr>
          <p:cNvPr id="1026" name="Picture 2"/>
          <p:cNvPicPr>
            <a:picLocks noChangeAspect="1" noChangeArrowheads="1"/>
          </p:cNvPicPr>
          <p:nvPr/>
        </p:nvPicPr>
        <p:blipFill>
          <a:blip r:embed="rId3"/>
          <a:srcRect/>
          <a:stretch>
            <a:fillRect/>
          </a:stretch>
        </p:blipFill>
        <p:spPr bwMode="auto">
          <a:xfrm>
            <a:off x="0" y="1500188"/>
            <a:ext cx="9144000" cy="4071952"/>
          </a:xfrm>
          <a:prstGeom prst="rect">
            <a:avLst/>
          </a:prstGeom>
          <a:noFill/>
          <a:ln w="9525">
            <a:noFill/>
            <a:miter lim="800000"/>
            <a:headEnd/>
            <a:tailEnd/>
          </a:ln>
          <a:effectLst/>
        </p:spPr>
      </p:pic>
      <p:sp>
        <p:nvSpPr>
          <p:cNvPr id="7" name="Left-Right Arrow 6"/>
          <p:cNvSpPr/>
          <p:nvPr/>
        </p:nvSpPr>
        <p:spPr>
          <a:xfrm>
            <a:off x="5572132" y="2928934"/>
            <a:ext cx="1571636" cy="857256"/>
          </a:xfrm>
          <a:prstGeom prst="leftRightArrow">
            <a:avLst>
              <a:gd name="adj1" fmla="val 50000"/>
              <a:gd name="adj2" fmla="val 5846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anim calcmode="lin" valueType="num">
                                      <p:cBhvr>
                                        <p:cTn id="8" dur="500" fill="hold"/>
                                        <p:tgtEl>
                                          <p:spTgt spid="1026"/>
                                        </p:tgtEl>
                                        <p:attrNameLst>
                                          <p:attrName>ppt_x</p:attrName>
                                        </p:attrNameLst>
                                      </p:cBhvr>
                                      <p:tavLst>
                                        <p:tav tm="0">
                                          <p:val>
                                            <p:strVal val="#ppt_x"/>
                                          </p:val>
                                        </p:tav>
                                        <p:tav tm="100000">
                                          <p:val>
                                            <p:strVal val="#ppt_x"/>
                                          </p:val>
                                        </p:tav>
                                      </p:tavLst>
                                    </p:anim>
                                    <p:anim calcmode="lin" valueType="num">
                                      <p:cBhvr>
                                        <p:cTn id="9" dur="5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srcRect/>
          <a:stretch>
            <a:fillRect/>
          </a:stretch>
        </p:blipFill>
        <p:spPr bwMode="auto">
          <a:xfrm>
            <a:off x="1000100" y="1285860"/>
            <a:ext cx="7143800" cy="4525963"/>
          </a:xfrm>
          <a:prstGeom prst="rect">
            <a:avLst/>
          </a:prstGeom>
          <a:noFill/>
          <a:ln w="9525">
            <a:solidFill>
              <a:schemeClr val="tx1"/>
            </a:solidFill>
            <a:miter lim="800000"/>
            <a:headEnd/>
            <a:tailEnd/>
          </a:ln>
          <a:effectLst/>
        </p:spPr>
      </p:pic>
      <p:sp>
        <p:nvSpPr>
          <p:cNvPr id="9" name="Date Placeholder 8"/>
          <p:cNvSpPr>
            <a:spLocks noGrp="1"/>
          </p:cNvSpPr>
          <p:nvPr>
            <p:ph type="dt" sz="half" idx="10"/>
          </p:nvPr>
        </p:nvSpPr>
        <p:spPr/>
        <p:txBody>
          <a:bodyPr/>
          <a:lstStyle/>
          <a:p>
            <a:fld id="{E923453C-DD43-4763-8AB9-B2D5D193EB1C}" type="datetime1">
              <a:rPr lang="en-IN" smtClean="0"/>
              <a:pPr/>
              <a:t>04-10-2023</a:t>
            </a:fld>
            <a:endParaRPr lang="en-IN"/>
          </a:p>
        </p:txBody>
      </p:sp>
      <p:sp>
        <p:nvSpPr>
          <p:cNvPr id="2" name="Title 1"/>
          <p:cNvSpPr>
            <a:spLocks noGrp="1"/>
          </p:cNvSpPr>
          <p:nvPr>
            <p:ph type="title"/>
          </p:nvPr>
        </p:nvSpPr>
        <p:spPr/>
        <p:txBody>
          <a:bodyPr/>
          <a:lstStyle/>
          <a:p>
            <a:r>
              <a:rPr lang="en-US" b="1" dirty="0" smtClean="0">
                <a:solidFill>
                  <a:srgbClr val="0000FF"/>
                </a:solidFill>
                <a:effectLst>
                  <a:outerShdw blurRad="38100" dist="38100" dir="2700000" algn="tl">
                    <a:srgbClr val="000000">
                      <a:alpha val="43137"/>
                    </a:srgbClr>
                  </a:outerShdw>
                </a:effectLst>
                <a:latin typeface="Footlight MT Light" pitchFamily="18" charset="0"/>
              </a:rPr>
              <a:t>Fetal physiology</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5" name="Rectangle 4"/>
          <p:cNvSpPr/>
          <p:nvPr/>
        </p:nvSpPr>
        <p:spPr>
          <a:xfrm>
            <a:off x="642910" y="5929330"/>
            <a:ext cx="7643866" cy="584775"/>
          </a:xfrm>
          <a:prstGeom prst="rect">
            <a:avLst/>
          </a:prstGeom>
        </p:spPr>
        <p:txBody>
          <a:bodyPr wrap="square">
            <a:spAutoFit/>
          </a:bodyPr>
          <a:lstStyle/>
          <a:p>
            <a:pPr algn="r"/>
            <a:r>
              <a:rPr lang="en-IN" sz="1600" i="1" dirty="0" smtClean="0">
                <a:latin typeface="Times New Roman" pitchFamily="18" charset="0"/>
                <a:cs typeface="Times New Roman" pitchFamily="18" charset="0"/>
              </a:rPr>
              <a:t>Congenital Diseases of the Heart Clinical-Physiological Considerations;</a:t>
            </a:r>
          </a:p>
          <a:p>
            <a:pPr algn="r"/>
            <a:r>
              <a:rPr lang="en-IN" sz="1600" i="1" dirty="0" smtClean="0">
                <a:latin typeface="Times New Roman" pitchFamily="18" charset="0"/>
                <a:cs typeface="Times New Roman" pitchFamily="18" charset="0"/>
              </a:rPr>
              <a:t> Abraham M. Rudolph 3</a:t>
            </a:r>
            <a:r>
              <a:rPr lang="en-IN" sz="1600" i="1" baseline="30000" dirty="0" smtClean="0">
                <a:latin typeface="Times New Roman" pitchFamily="18" charset="0"/>
                <a:cs typeface="Times New Roman" pitchFamily="18" charset="0"/>
              </a:rPr>
              <a:t>rd </a:t>
            </a:r>
            <a:r>
              <a:rPr lang="en-IN" sz="1600" i="1" dirty="0" smtClean="0">
                <a:latin typeface="Times New Roman" pitchFamily="18" charset="0"/>
                <a:cs typeface="Times New Roman" pitchFamily="18" charset="0"/>
              </a:rPr>
              <a:t>Edition; page 469</a:t>
            </a:r>
            <a:endParaRPr lang="en-IN" sz="1600" i="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4"/>
          <a:srcRect/>
          <a:stretch>
            <a:fillRect/>
          </a:stretch>
        </p:blipFill>
        <p:spPr bwMode="auto">
          <a:xfrm>
            <a:off x="642910" y="1643050"/>
            <a:ext cx="3929090" cy="3857652"/>
          </a:xfrm>
          <a:prstGeom prst="rect">
            <a:avLst/>
          </a:prstGeom>
          <a:noFill/>
          <a:ln w="9525">
            <a:solidFill>
              <a:schemeClr val="tx1"/>
            </a:solidFill>
            <a:miter lim="800000"/>
            <a:headEnd/>
            <a:tailEnd/>
          </a:ln>
          <a:effectLst/>
        </p:spPr>
      </p:pic>
      <p:sp>
        <p:nvSpPr>
          <p:cNvPr id="6" name="Oval 5"/>
          <p:cNvSpPr/>
          <p:nvPr/>
        </p:nvSpPr>
        <p:spPr>
          <a:xfrm>
            <a:off x="5715008" y="3000372"/>
            <a:ext cx="500066" cy="500066"/>
          </a:xfrm>
          <a:prstGeom prst="ellipse">
            <a:avLst/>
          </a:prstGeom>
          <a:solidFill>
            <a:srgbClr val="FF0000">
              <a:alpha val="1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p:cNvSpPr/>
          <p:nvPr/>
        </p:nvSpPr>
        <p:spPr>
          <a:xfrm>
            <a:off x="5286380" y="1285860"/>
            <a:ext cx="500066" cy="500066"/>
          </a:xfrm>
          <a:prstGeom prst="ellipse">
            <a:avLst/>
          </a:prstGeom>
          <a:solidFill>
            <a:schemeClr val="tx2">
              <a:lumMod val="60000"/>
              <a:lumOff val="40000"/>
              <a:alpha val="1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500"/>
                                        <p:tgtEl>
                                          <p:spTgt spid="1026"/>
                                        </p:tgtEl>
                                        <p:attrNameLst>
                                          <p:attrName>ppt_x</p:attrName>
                                        </p:attrNameLst>
                                      </p:cBhvr>
                                      <p:tavLst>
                                        <p:tav tm="0">
                                          <p:val>
                                            <p:strVal val="ppt_x"/>
                                          </p:val>
                                        </p:tav>
                                        <p:tav tm="100000">
                                          <p:val>
                                            <p:strVal val="0-ppt_w/2"/>
                                          </p:val>
                                        </p:tav>
                                      </p:tavLst>
                                    </p:anim>
                                    <p:anim calcmode="lin" valueType="num">
                                      <p:cBhvr additive="base">
                                        <p:cTn id="13" dur="500"/>
                                        <p:tgtEl>
                                          <p:spTgt spid="1026"/>
                                        </p:tgtEl>
                                        <p:attrNameLst>
                                          <p:attrName>ppt_y</p:attrName>
                                        </p:attrNameLst>
                                      </p:cBhvr>
                                      <p:tavLst>
                                        <p:tav tm="0">
                                          <p:val>
                                            <p:strVal val="ppt_y"/>
                                          </p:val>
                                        </p:tav>
                                        <p:tav tm="100000">
                                          <p:val>
                                            <p:strVal val="ppt_y"/>
                                          </p:val>
                                        </p:tav>
                                      </p:tavLst>
                                    </p:anim>
                                    <p:set>
                                      <p:cBhvr>
                                        <p:cTn id="14"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srcRect/>
          <a:stretch>
            <a:fillRect/>
          </a:stretch>
        </p:blipFill>
        <p:spPr bwMode="auto">
          <a:xfrm>
            <a:off x="928662" y="1760557"/>
            <a:ext cx="7215238" cy="4525963"/>
          </a:xfrm>
          <a:prstGeom prst="rect">
            <a:avLst/>
          </a:prstGeom>
          <a:noFill/>
          <a:ln w="9525">
            <a:solidFill>
              <a:schemeClr val="tx1"/>
            </a:solidFill>
            <a:miter lim="800000"/>
            <a:headEnd/>
            <a:tailEnd/>
          </a:ln>
          <a:effectLst/>
        </p:spPr>
      </p:pic>
      <p:sp>
        <p:nvSpPr>
          <p:cNvPr id="13" name="Date Placeholder 12"/>
          <p:cNvSpPr>
            <a:spLocks noGrp="1"/>
          </p:cNvSpPr>
          <p:nvPr>
            <p:ph type="dt" sz="half" idx="10"/>
          </p:nvPr>
        </p:nvSpPr>
        <p:spPr/>
        <p:txBody>
          <a:bodyPr/>
          <a:lstStyle/>
          <a:p>
            <a:fld id="{A72DBFA6-9F13-44F0-9584-B82263A7BF92}" type="datetime1">
              <a:rPr lang="en-IN" smtClean="0"/>
              <a:pPr/>
              <a:t>04-10-2023</a:t>
            </a:fld>
            <a:endParaRPr lang="en-IN"/>
          </a:p>
        </p:txBody>
      </p:sp>
      <p:sp>
        <p:nvSpPr>
          <p:cNvPr id="2" name="Title 1"/>
          <p:cNvSpPr>
            <a:spLocks noGrp="1"/>
          </p:cNvSpPr>
          <p:nvPr>
            <p:ph type="title"/>
          </p:nvPr>
        </p:nvSpPr>
        <p:spPr/>
        <p:txBody>
          <a:bodyPr/>
          <a:lstStyle/>
          <a:p>
            <a:r>
              <a:rPr lang="en-US" b="1" dirty="0" smtClean="0">
                <a:solidFill>
                  <a:srgbClr val="0000FF"/>
                </a:solidFill>
                <a:effectLst>
                  <a:outerShdw blurRad="38100" dist="38100" dir="2700000" algn="tl">
                    <a:srgbClr val="000000">
                      <a:alpha val="43137"/>
                    </a:srgbClr>
                  </a:outerShdw>
                </a:effectLst>
                <a:latin typeface="Footlight MT Light" pitchFamily="18" charset="0"/>
              </a:rPr>
              <a:t>Fetal circulation in TGA</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5" name="Oval 4"/>
          <p:cNvSpPr/>
          <p:nvPr/>
        </p:nvSpPr>
        <p:spPr>
          <a:xfrm>
            <a:off x="5929322" y="1643050"/>
            <a:ext cx="500066" cy="500066"/>
          </a:xfrm>
          <a:prstGeom prst="ellipse">
            <a:avLst/>
          </a:prstGeom>
          <a:solidFill>
            <a:srgbClr val="FF0000">
              <a:alpha val="1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p:cNvSpPr/>
          <p:nvPr/>
        </p:nvSpPr>
        <p:spPr>
          <a:xfrm>
            <a:off x="3500430" y="1643050"/>
            <a:ext cx="500066" cy="500066"/>
          </a:xfrm>
          <a:prstGeom prst="ellipse">
            <a:avLst/>
          </a:prstGeom>
          <a:solidFill>
            <a:schemeClr val="tx2">
              <a:lumMod val="60000"/>
              <a:lumOff val="40000"/>
              <a:alpha val="1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p:cNvSpPr/>
          <p:nvPr/>
        </p:nvSpPr>
        <p:spPr>
          <a:xfrm>
            <a:off x="4143372" y="3286124"/>
            <a:ext cx="500066" cy="500066"/>
          </a:xfrm>
          <a:prstGeom prst="ellipse">
            <a:avLst/>
          </a:prstGeom>
          <a:solidFill>
            <a:schemeClr val="bg2">
              <a:lumMod val="50000"/>
              <a:alpha val="1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N" dirty="0" smtClean="0"/>
              <a:t>The vascular resistance provided by the placenta is lower than the pulmonary capillary bed, which allows for right-to-left blood flow through the </a:t>
            </a:r>
            <a:r>
              <a:rPr lang="en-IN" dirty="0" err="1" smtClean="0"/>
              <a:t>ductus</a:t>
            </a:r>
            <a:r>
              <a:rPr lang="en-IN" dirty="0" smtClean="0"/>
              <a:t> </a:t>
            </a:r>
            <a:r>
              <a:rPr lang="en-IN" dirty="0" err="1" smtClean="0"/>
              <a:t>arteriosus</a:t>
            </a:r>
            <a:r>
              <a:rPr lang="en-IN" dirty="0" smtClean="0"/>
              <a:t> (DA) and into the descending aorta. However, one potential </a:t>
            </a:r>
            <a:r>
              <a:rPr lang="en-IN" dirty="0" err="1" smtClean="0"/>
              <a:t>fetal</a:t>
            </a:r>
            <a:r>
              <a:rPr lang="en-IN" dirty="0" smtClean="0"/>
              <a:t> problem is the normal flow of oxygen rich blood towards the head and neck vessels is disrupted by the inability to pump the oxygenated blood directly into the ascending aorta from the left ventricle</a:t>
            </a:r>
          </a:p>
          <a:p>
            <a:endParaRPr lang="en-US" dirty="0" smtClean="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14290"/>
            <a:ext cx="9144000" cy="6643710"/>
          </a:xfrm>
        </p:spPr>
        <p:txBody>
          <a:bodyPr>
            <a:normAutofit/>
          </a:bodyPr>
          <a:lstStyle/>
          <a:p>
            <a:r>
              <a:rPr lang="en-IN" dirty="0" smtClean="0"/>
              <a:t>Pulmonary arterial oxygen saturation is considerably greater than normal. The aorta arises from the right ventricle and oxygen saturation in the ascending aorta is less than normal. Descending aortic blood oxygen saturation is similar to that in the normal </a:t>
            </a:r>
            <a:r>
              <a:rPr lang="en-IN" dirty="0" err="1" smtClean="0"/>
              <a:t>fetus</a:t>
            </a:r>
            <a:r>
              <a:rPr lang="en-IN" dirty="0" smtClean="0"/>
              <a:t>.</a:t>
            </a:r>
          </a:p>
          <a:p>
            <a:r>
              <a:rPr lang="en-IN" dirty="0" smtClean="0"/>
              <a:t>The pulmonary vascular resistance, which is very sensitive to small changes in Po2, will be considerably lower than normal and thus pulmonary blood flow will be higher than normal. In the </a:t>
            </a:r>
            <a:r>
              <a:rPr lang="en-IN" dirty="0" err="1" smtClean="0"/>
              <a:t>fetus</a:t>
            </a:r>
            <a:r>
              <a:rPr lang="en-IN" dirty="0" smtClean="0"/>
              <a:t>, oxygen consumption of the lung is very low, so the pulmonary venous blood has a relatively high oxygen saturation and this facilitates maintenance of a very high oxygen saturation of left </a:t>
            </a:r>
            <a:r>
              <a:rPr lang="en-IN" dirty="0" err="1" smtClean="0"/>
              <a:t>atrial</a:t>
            </a:r>
            <a:r>
              <a:rPr lang="en-IN" dirty="0" smtClean="0"/>
              <a:t> and left ventricular blood. </a:t>
            </a:r>
          </a:p>
          <a:p>
            <a:endParaRPr lang="en-US" dirty="0" smtClean="0"/>
          </a:p>
          <a:p>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249597" y="1357298"/>
            <a:ext cx="8894403" cy="500066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C8FAB9D4-5375-402F-9086-8F799B597930}" type="datetime1">
              <a:rPr lang="en-IN" smtClean="0"/>
              <a:pPr/>
              <a:t>04-10-2023</a:t>
            </a:fld>
            <a:endParaRPr lang="en-IN"/>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3"/>
          <a:stretch>
            <a:fillRect/>
          </a:stretch>
        </p:blipFill>
        <p:spPr bwMode="auto">
          <a:xfrm>
            <a:off x="598707" y="1481138"/>
            <a:ext cx="3755585" cy="4525962"/>
          </a:xfrm>
          <a:prstGeom prst="rect">
            <a:avLst/>
          </a:prstGeom>
          <a:noFill/>
          <a:ln w="9525">
            <a:solidFill>
              <a:schemeClr val="tx1"/>
            </a:solidFill>
            <a:miter lim="800000"/>
            <a:headEnd/>
            <a:tailEnd/>
          </a:ln>
          <a:effectLst/>
        </p:spPr>
      </p:pic>
      <p:sp>
        <p:nvSpPr>
          <p:cNvPr id="8" name="Content Placeholder 7"/>
          <p:cNvSpPr>
            <a:spLocks noGrp="1"/>
          </p:cNvSpPr>
          <p:nvPr>
            <p:ph sz="half" idx="2"/>
          </p:nvPr>
        </p:nvSpPr>
        <p:spPr>
          <a:ln>
            <a:solidFill>
              <a:schemeClr val="tx1"/>
            </a:solidFill>
          </a:ln>
        </p:spPr>
        <p:txBody>
          <a:bodyPr>
            <a:normAutofit lnSpcReduction="10000"/>
          </a:bodyPr>
          <a:lstStyle/>
          <a:p>
            <a:pPr>
              <a:lnSpc>
                <a:spcPct val="150000"/>
              </a:lnSpc>
            </a:pPr>
            <a:r>
              <a:rPr lang="en-US" dirty="0" smtClean="0">
                <a:latin typeface="Times New Roman" pitchFamily="18" charset="0"/>
                <a:cs typeface="Times New Roman" pitchFamily="18" charset="0"/>
              </a:rPr>
              <a:t>Shunt depend on afterload</a:t>
            </a:r>
            <a:endParaRPr lang="en-IN" dirty="0" smtClean="0">
              <a:latin typeface="Times New Roman" pitchFamily="18" charset="0"/>
              <a:cs typeface="Times New Roman" pitchFamily="18" charset="0"/>
            </a:endParaRPr>
          </a:p>
          <a:p>
            <a:pPr>
              <a:lnSpc>
                <a:spcPct val="150000"/>
              </a:lnSpc>
            </a:pPr>
            <a:r>
              <a:rPr lang="en-IN" dirty="0" smtClean="0">
                <a:latin typeface="Times New Roman" pitchFamily="18" charset="0"/>
                <a:cs typeface="Times New Roman" pitchFamily="18" charset="0"/>
              </a:rPr>
              <a:t>Bidirectional shunting can occur</a:t>
            </a:r>
          </a:p>
          <a:p>
            <a:pPr>
              <a:lnSpc>
                <a:spcPct val="150000"/>
              </a:lnSpc>
            </a:pPr>
            <a:r>
              <a:rPr lang="en-US" dirty="0" smtClean="0">
                <a:latin typeface="Times New Roman" pitchFamily="18" charset="0"/>
                <a:cs typeface="Times New Roman" pitchFamily="18" charset="0"/>
              </a:rPr>
              <a:t>RV to LV during systole</a:t>
            </a:r>
          </a:p>
          <a:p>
            <a:pPr>
              <a:lnSpc>
                <a:spcPct val="150000"/>
              </a:lnSpc>
            </a:pPr>
            <a:r>
              <a:rPr lang="en-US" dirty="0" smtClean="0">
                <a:latin typeface="Times New Roman" pitchFamily="18" charset="0"/>
                <a:cs typeface="Times New Roman" pitchFamily="18" charset="0"/>
              </a:rPr>
              <a:t>LV to RV during diastole</a:t>
            </a:r>
          </a:p>
          <a:p>
            <a:pPr>
              <a:lnSpc>
                <a:spcPct val="150000"/>
              </a:lnSpc>
            </a:pPr>
            <a:endParaRPr lang="en-IN" dirty="0">
              <a:latin typeface="Times New Roman" pitchFamily="18" charset="0"/>
              <a:cs typeface="Times New Roman" pitchFamily="18" charset="0"/>
            </a:endParaRPr>
          </a:p>
        </p:txBody>
      </p:sp>
      <p:sp>
        <p:nvSpPr>
          <p:cNvPr id="9" name="Date Placeholder 8"/>
          <p:cNvSpPr>
            <a:spLocks noGrp="1"/>
          </p:cNvSpPr>
          <p:nvPr>
            <p:ph type="dt" sz="half" idx="10"/>
          </p:nvPr>
        </p:nvSpPr>
        <p:spPr/>
        <p:txBody>
          <a:bodyPr/>
          <a:lstStyle/>
          <a:p>
            <a:fld id="{E15B91ED-CE45-4A91-841D-A941FF34AD28}" type="datetime1">
              <a:rPr lang="en-IN" smtClean="0"/>
              <a:pPr/>
              <a:t>04-10-2023</a:t>
            </a:fld>
            <a:endParaRPr lang="en-IN"/>
          </a:p>
        </p:txBody>
      </p:sp>
      <p:sp>
        <p:nvSpPr>
          <p:cNvPr id="2" name="Title 1"/>
          <p:cNvSpPr>
            <a:spLocks noGrp="1"/>
          </p:cNvSpPr>
          <p:nvPr>
            <p:ph type="title"/>
          </p:nvPr>
        </p:nvSpPr>
        <p:spPr/>
        <p:txBody>
          <a:bodyPr>
            <a:normAutofit fontScale="90000"/>
          </a:bodyPr>
          <a:lstStyle/>
          <a:p>
            <a:r>
              <a:rPr lang="en-US" b="1" dirty="0" smtClean="0">
                <a:solidFill>
                  <a:srgbClr val="0000FF"/>
                </a:solidFill>
                <a:effectLst>
                  <a:outerShdw blurRad="38100" dist="38100" dir="2700000" algn="tl">
                    <a:srgbClr val="000000">
                      <a:alpha val="43137"/>
                    </a:srgbClr>
                  </a:outerShdw>
                </a:effectLst>
                <a:latin typeface="Footlight MT Light" pitchFamily="18" charset="0"/>
              </a:rPr>
              <a:t/>
            </a:r>
            <a:br>
              <a:rPr lang="en-US" b="1" dirty="0" smtClean="0">
                <a:solidFill>
                  <a:srgbClr val="0000FF"/>
                </a:solidFill>
                <a:effectLst>
                  <a:outerShdw blurRad="38100" dist="38100" dir="2700000" algn="tl">
                    <a:srgbClr val="000000">
                      <a:alpha val="43137"/>
                    </a:srgbClr>
                  </a:outerShdw>
                </a:effectLst>
                <a:latin typeface="Footlight MT Light" pitchFamily="18" charset="0"/>
              </a:rPr>
            </a:br>
            <a:r>
              <a:rPr lang="en-US" b="1" dirty="0" smtClean="0">
                <a:solidFill>
                  <a:srgbClr val="0000FF"/>
                </a:solidFill>
                <a:effectLst>
                  <a:outerShdw blurRad="38100" dist="38100" dir="2700000" algn="tl">
                    <a:srgbClr val="000000">
                      <a:alpha val="43137"/>
                    </a:srgbClr>
                  </a:outerShdw>
                </a:effectLst>
                <a:latin typeface="Footlight MT Light" pitchFamily="18" charset="0"/>
              </a:rPr>
              <a:t>TGA with VSD in Fetus</a:t>
            </a:r>
            <a:br>
              <a:rPr lang="en-US" b="1" dirty="0" smtClean="0">
                <a:solidFill>
                  <a:srgbClr val="0000FF"/>
                </a:solidFill>
                <a:effectLst>
                  <a:outerShdw blurRad="38100" dist="38100" dir="2700000" algn="tl">
                    <a:srgbClr val="000000">
                      <a:alpha val="43137"/>
                    </a:srgbClr>
                  </a:outerShdw>
                </a:effectLst>
                <a:latin typeface="Footlight MT Light" pitchFamily="18" charset="0"/>
              </a:rPr>
            </a:b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sz="half" idx="1"/>
          </p:nvPr>
        </p:nvPicPr>
        <p:blipFill>
          <a:blip r:embed="rId3"/>
          <a:srcRect/>
          <a:stretch>
            <a:fillRect/>
          </a:stretch>
        </p:blipFill>
        <p:spPr bwMode="auto">
          <a:xfrm>
            <a:off x="571472" y="1643050"/>
            <a:ext cx="3714778" cy="4500594"/>
          </a:xfrm>
          <a:prstGeom prst="rect">
            <a:avLst/>
          </a:prstGeom>
          <a:noFill/>
          <a:ln w="9525">
            <a:solidFill>
              <a:schemeClr val="tx1"/>
            </a:solidFill>
            <a:miter lim="800000"/>
            <a:headEnd/>
            <a:tailEnd/>
          </a:ln>
          <a:effectLst/>
        </p:spPr>
      </p:pic>
      <p:sp>
        <p:nvSpPr>
          <p:cNvPr id="4" name="Content Placeholder 3"/>
          <p:cNvSpPr>
            <a:spLocks noGrp="1"/>
          </p:cNvSpPr>
          <p:nvPr>
            <p:ph sz="half" idx="2"/>
          </p:nvPr>
        </p:nvSpPr>
        <p:spPr>
          <a:xfrm>
            <a:off x="4648200" y="1643050"/>
            <a:ext cx="4038600" cy="4483113"/>
          </a:xfrm>
          <a:ln>
            <a:solidFill>
              <a:schemeClr val="tx1"/>
            </a:solidFill>
          </a:ln>
        </p:spPr>
        <p:txBody>
          <a:bodyPr>
            <a:noAutofit/>
          </a:bodyPr>
          <a:lstStyle/>
          <a:p>
            <a:pPr>
              <a:lnSpc>
                <a:spcPct val="150000"/>
              </a:lnSpc>
            </a:pPr>
            <a:r>
              <a:rPr lang="en-US" sz="1800" dirty="0" smtClean="0">
                <a:latin typeface="Times New Roman" pitchFamily="18" charset="0"/>
                <a:cs typeface="Times New Roman" pitchFamily="18" charset="0"/>
              </a:rPr>
              <a:t>LV to RV mainly</a:t>
            </a:r>
          </a:p>
          <a:p>
            <a:pPr>
              <a:lnSpc>
                <a:spcPct val="150000"/>
              </a:lnSpc>
            </a:pPr>
            <a:r>
              <a:rPr lang="en-IN" sz="1800" dirty="0" smtClean="0">
                <a:latin typeface="Times New Roman" pitchFamily="18" charset="0"/>
                <a:cs typeface="Times New Roman" pitchFamily="18" charset="0"/>
              </a:rPr>
              <a:t>Po2 of ascending and descending aortic and PA blood are similar</a:t>
            </a:r>
          </a:p>
          <a:p>
            <a:pPr>
              <a:lnSpc>
                <a:spcPct val="150000"/>
              </a:lnSpc>
            </a:pPr>
            <a:r>
              <a:rPr lang="en-IN" sz="1800" dirty="0" smtClean="0">
                <a:latin typeface="Times New Roman" pitchFamily="18" charset="0"/>
                <a:cs typeface="Times New Roman" pitchFamily="18" charset="0"/>
              </a:rPr>
              <a:t>Blood supply to the lungs provided by DA</a:t>
            </a:r>
          </a:p>
          <a:p>
            <a:pPr>
              <a:lnSpc>
                <a:spcPct val="150000"/>
              </a:lnSpc>
            </a:pPr>
            <a:r>
              <a:rPr lang="en-IN" sz="1800" dirty="0" smtClean="0">
                <a:latin typeface="Times New Roman" pitchFamily="18" charset="0"/>
                <a:cs typeface="Times New Roman" pitchFamily="18" charset="0"/>
              </a:rPr>
              <a:t>Blood distributed to the lungs will have a lower Po2 than that in transposition with no associated defects and there would be a lesser reduction in PVR</a:t>
            </a:r>
            <a:endParaRPr lang="en-IN" sz="1800"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fld id="{65102712-C3B6-4054-93E9-69BB8FB16263}" type="datetime1">
              <a:rPr lang="en-IN" smtClean="0"/>
              <a:pPr/>
              <a:t>04-10-2023</a:t>
            </a:fld>
            <a:endParaRPr lang="en-IN"/>
          </a:p>
        </p:txBody>
      </p:sp>
      <p:sp>
        <p:nvSpPr>
          <p:cNvPr id="2" name="Title 1"/>
          <p:cNvSpPr>
            <a:spLocks noGrp="1"/>
          </p:cNvSpPr>
          <p:nvPr>
            <p:ph type="title"/>
          </p:nvPr>
        </p:nvSpPr>
        <p:spPr/>
        <p:txBody>
          <a:bodyPr>
            <a:normAutofit fontScale="90000"/>
          </a:bodyPr>
          <a:lstStyle/>
          <a:p>
            <a:r>
              <a:rPr lang="en-US" b="1" dirty="0" smtClean="0">
                <a:solidFill>
                  <a:srgbClr val="0000FF"/>
                </a:solidFill>
                <a:effectLst>
                  <a:outerShdw blurRad="38100" dist="38100" dir="2700000" algn="tl">
                    <a:srgbClr val="000000">
                      <a:alpha val="43137"/>
                    </a:srgbClr>
                  </a:outerShdw>
                </a:effectLst>
                <a:latin typeface="Footlight MT Light" pitchFamily="18" charset="0"/>
              </a:rPr>
              <a:t/>
            </a:r>
            <a:br>
              <a:rPr lang="en-US" b="1" dirty="0" smtClean="0">
                <a:solidFill>
                  <a:srgbClr val="0000FF"/>
                </a:solidFill>
                <a:effectLst>
                  <a:outerShdw blurRad="38100" dist="38100" dir="2700000" algn="tl">
                    <a:srgbClr val="000000">
                      <a:alpha val="43137"/>
                    </a:srgbClr>
                  </a:outerShdw>
                </a:effectLst>
                <a:latin typeface="Footlight MT Light" pitchFamily="18" charset="0"/>
              </a:rPr>
            </a:br>
            <a:r>
              <a:rPr lang="en-US" b="1" dirty="0" smtClean="0">
                <a:solidFill>
                  <a:srgbClr val="0000FF"/>
                </a:solidFill>
                <a:effectLst>
                  <a:outerShdw blurRad="38100" dist="38100" dir="2700000" algn="tl">
                    <a:srgbClr val="000000">
                      <a:alpha val="43137"/>
                    </a:srgbClr>
                  </a:outerShdw>
                </a:effectLst>
                <a:latin typeface="Footlight MT Light" pitchFamily="18" charset="0"/>
              </a:rPr>
              <a:t>TGA +VSD+PS in fetus</a:t>
            </a:r>
            <a:br>
              <a:rPr lang="en-US" b="1" dirty="0" smtClean="0">
                <a:solidFill>
                  <a:srgbClr val="0000FF"/>
                </a:solidFill>
                <a:effectLst>
                  <a:outerShdw blurRad="38100" dist="38100" dir="2700000" algn="tl">
                    <a:srgbClr val="000000">
                      <a:alpha val="43137"/>
                    </a:srgbClr>
                  </a:outerShdw>
                </a:effectLst>
                <a:latin typeface="Footlight MT Light" pitchFamily="18" charset="0"/>
              </a:rPr>
            </a:b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800" b="1" dirty="0" smtClean="0">
                <a:solidFill>
                  <a:srgbClr val="0000FF"/>
                </a:solidFill>
                <a:latin typeface="Footlight MT Light" pitchFamily="18" charset="0"/>
              </a:rPr>
              <a:t>P</a:t>
            </a:r>
            <a:r>
              <a:rPr lang="en-US" sz="4800" b="1" dirty="0" smtClean="0">
                <a:solidFill>
                  <a:srgbClr val="0000FF"/>
                </a:solidFill>
                <a:effectLst>
                  <a:outerShdw blurRad="38100" dist="38100" dir="2700000" algn="tl">
                    <a:srgbClr val="000000">
                      <a:alpha val="43137"/>
                    </a:srgbClr>
                  </a:outerShdw>
                </a:effectLst>
                <a:latin typeface="Footlight MT Light" pitchFamily="18" charset="0"/>
              </a:rPr>
              <a:t>ostnatal physiology of TGA</a:t>
            </a:r>
            <a:endParaRPr lang="en-IN" sz="4800" dirty="0"/>
          </a:p>
        </p:txBody>
      </p:sp>
      <p:sp>
        <p:nvSpPr>
          <p:cNvPr id="5" name="Subtitle 4"/>
          <p:cNvSpPr>
            <a:spLocks noGrp="1"/>
          </p:cNvSpPr>
          <p:nvPr>
            <p:ph type="subTitle" idx="1"/>
          </p:nvPr>
        </p:nvSpPr>
        <p:spPr/>
        <p:txBody>
          <a:bodyPr/>
          <a:lstStyle/>
          <a:p>
            <a:endParaRPr lang="en-IN"/>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5860"/>
            <a:ext cx="8229600" cy="4525963"/>
          </a:xfrm>
        </p:spPr>
        <p:txBody>
          <a:bodyPr>
            <a:noAutofit/>
          </a:bodyPr>
          <a:lstStyle/>
          <a:p>
            <a:pPr>
              <a:lnSpc>
                <a:spcPct val="150000"/>
              </a:lnSpc>
            </a:pPr>
            <a:r>
              <a:rPr lang="en-US" sz="2200" dirty="0" smtClean="0">
                <a:latin typeface="Times New Roman" pitchFamily="18" charset="0"/>
                <a:cs typeface="Times New Roman" pitchFamily="18" charset="0"/>
              </a:rPr>
              <a:t>PVR fall and SVR increases</a:t>
            </a:r>
          </a:p>
          <a:p>
            <a:pPr>
              <a:lnSpc>
                <a:spcPct val="150000"/>
              </a:lnSpc>
            </a:pPr>
            <a:r>
              <a:rPr lang="en-US" sz="2200" dirty="0" smtClean="0">
                <a:latin typeface="Times New Roman" pitchFamily="18" charset="0"/>
                <a:cs typeface="Times New Roman" pitchFamily="18" charset="0"/>
              </a:rPr>
              <a:t>Increased RAP compared to normal baby</a:t>
            </a:r>
          </a:p>
          <a:p>
            <a:pPr>
              <a:lnSpc>
                <a:spcPct val="150000"/>
              </a:lnSpc>
            </a:pPr>
            <a:r>
              <a:rPr lang="en-US" sz="2200" dirty="0" smtClean="0">
                <a:latin typeface="Times New Roman" pitchFamily="18" charset="0"/>
                <a:cs typeface="Times New Roman" pitchFamily="18" charset="0"/>
              </a:rPr>
              <a:t> Bidirectional flow at foramen ovale</a:t>
            </a:r>
          </a:p>
          <a:p>
            <a:pPr>
              <a:lnSpc>
                <a:spcPct val="150000"/>
              </a:lnSpc>
            </a:pPr>
            <a:r>
              <a:rPr lang="en-IN" sz="2200" dirty="0" smtClean="0">
                <a:latin typeface="Times New Roman" pitchFamily="18" charset="0"/>
                <a:cs typeface="Times New Roman" pitchFamily="18" charset="0"/>
              </a:rPr>
              <a:t>In TGA with IVS, the DA is widely patent after birth</a:t>
            </a:r>
          </a:p>
          <a:p>
            <a:pPr>
              <a:lnSpc>
                <a:spcPct val="150000"/>
              </a:lnSpc>
            </a:pPr>
            <a:r>
              <a:rPr lang="en-US" sz="2200" dirty="0" smtClean="0">
                <a:latin typeface="Times New Roman" pitchFamily="18" charset="0"/>
                <a:cs typeface="Times New Roman" pitchFamily="18" charset="0"/>
              </a:rPr>
              <a:t>Early after birth, ductal flow is bidirectional</a:t>
            </a:r>
            <a:endParaRPr lang="en-IN" sz="2200" dirty="0" smtClean="0">
              <a:latin typeface="Times New Roman" pitchFamily="18" charset="0"/>
              <a:cs typeface="Times New Roman" pitchFamily="18" charset="0"/>
            </a:endParaRPr>
          </a:p>
          <a:p>
            <a:pPr>
              <a:lnSpc>
                <a:spcPct val="150000"/>
              </a:lnSpc>
            </a:pPr>
            <a:r>
              <a:rPr lang="en-IN" sz="2200" dirty="0" smtClean="0">
                <a:latin typeface="Times New Roman" pitchFamily="18" charset="0"/>
                <a:cs typeface="Times New Roman" pitchFamily="18" charset="0"/>
              </a:rPr>
              <a:t>With fall in PVR, shunt at the PDA is from aorta to PA with an equal amount of blood passing from the pulmonary to systemic circuit at the atrial level </a:t>
            </a:r>
          </a:p>
          <a:p>
            <a:pPr>
              <a:lnSpc>
                <a:spcPct val="150000"/>
              </a:lnSpc>
            </a:pPr>
            <a:r>
              <a:rPr lang="en-IN" sz="2200" dirty="0" smtClean="0">
                <a:latin typeface="Times New Roman" pitchFamily="18" charset="0"/>
                <a:cs typeface="Times New Roman" pitchFamily="18" charset="0"/>
              </a:rPr>
              <a:t>Rarely, there is a delayed fall in PVR that results PPHTN</a:t>
            </a:r>
          </a:p>
          <a:p>
            <a:pPr>
              <a:lnSpc>
                <a:spcPct val="150000"/>
              </a:lnSpc>
            </a:pPr>
            <a:endParaRPr lang="en-IN" sz="2200" dirty="0">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fld id="{9B76BB2B-986B-460D-A0F6-838820DA63C3}" type="datetime1">
              <a:rPr lang="en-IN" smtClean="0"/>
              <a:pPr/>
              <a:t>04-10-2023</a:t>
            </a:fld>
            <a:endParaRPr lang="en-IN" dirty="0"/>
          </a:p>
        </p:txBody>
      </p:sp>
      <p:sp>
        <p:nvSpPr>
          <p:cNvPr id="2" name="Title 1"/>
          <p:cNvSpPr>
            <a:spLocks noGrp="1"/>
          </p:cNvSpPr>
          <p:nvPr>
            <p:ph type="title"/>
          </p:nvPr>
        </p:nvSpPr>
        <p:spPr/>
        <p:txBody>
          <a:bodyPr/>
          <a:lstStyle/>
          <a:p>
            <a:r>
              <a:rPr lang="en-IN" b="1" dirty="0" smtClean="0">
                <a:solidFill>
                  <a:srgbClr val="0000FF"/>
                </a:solidFill>
                <a:effectLst>
                  <a:outerShdw blurRad="38100" dist="38100" dir="2700000" algn="tl">
                    <a:srgbClr val="000000">
                      <a:alpha val="43137"/>
                    </a:srgbClr>
                  </a:outerShdw>
                </a:effectLst>
                <a:latin typeface="Footlight MT Light" pitchFamily="18" charset="0"/>
              </a:rPr>
              <a:t>Transitional Circulation</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p:txBody>
          <a:bodyPr>
            <a:normAutofit/>
          </a:bodyPr>
          <a:lstStyle/>
          <a:p>
            <a:pPr>
              <a:lnSpc>
                <a:spcPct val="150000"/>
              </a:lnSpc>
            </a:pPr>
            <a:r>
              <a:rPr lang="en-US" sz="2400" dirty="0">
                <a:solidFill>
                  <a:srgbClr val="0000FF"/>
                </a:solidFill>
                <a:latin typeface="Times New Roman" pitchFamily="18" charset="0"/>
                <a:cs typeface="Times New Roman" pitchFamily="18" charset="0"/>
              </a:rPr>
              <a:t>Anatomical shunts</a:t>
            </a:r>
          </a:p>
          <a:p>
            <a:pPr lvl="1">
              <a:lnSpc>
                <a:spcPct val="150000"/>
              </a:lnSpc>
            </a:pPr>
            <a:r>
              <a:rPr lang="en-US" sz="2400" dirty="0" smtClean="0">
                <a:latin typeface="Times New Roman" pitchFamily="18" charset="0"/>
                <a:cs typeface="Times New Roman" pitchFamily="18" charset="0"/>
              </a:rPr>
              <a:t>Left </a:t>
            </a:r>
            <a:r>
              <a:rPr lang="en-US" sz="2400" dirty="0">
                <a:latin typeface="Times New Roman" pitchFamily="18" charset="0"/>
                <a:cs typeface="Times New Roman" pitchFamily="18" charset="0"/>
              </a:rPr>
              <a:t>to Right: Blood flowing from left sided chambers </a:t>
            </a:r>
            <a:r>
              <a:rPr lang="en-US" sz="2400" dirty="0" smtClean="0">
                <a:latin typeface="Times New Roman" pitchFamily="18" charset="0"/>
                <a:cs typeface="Times New Roman" pitchFamily="18" charset="0"/>
              </a:rPr>
              <a:t>to </a:t>
            </a:r>
            <a:r>
              <a:rPr lang="en-US" sz="2400" dirty="0">
                <a:latin typeface="Times New Roman" pitchFamily="18" charset="0"/>
                <a:cs typeface="Times New Roman" pitchFamily="18" charset="0"/>
              </a:rPr>
              <a:t>the right sided chambers </a:t>
            </a:r>
          </a:p>
          <a:p>
            <a:pPr lvl="1">
              <a:lnSpc>
                <a:spcPct val="150000"/>
              </a:lnSpc>
            </a:pPr>
            <a:endParaRPr lang="en-US" sz="2400" dirty="0" smtClean="0">
              <a:latin typeface="Times New Roman" pitchFamily="18" charset="0"/>
              <a:cs typeface="Times New Roman" pitchFamily="18" charset="0"/>
            </a:endParaRPr>
          </a:p>
          <a:p>
            <a:pPr lvl="1">
              <a:lnSpc>
                <a:spcPct val="150000"/>
              </a:lnSpc>
            </a:pPr>
            <a:r>
              <a:rPr lang="en-US" sz="2400" dirty="0" smtClean="0">
                <a:latin typeface="Times New Roman" pitchFamily="18" charset="0"/>
                <a:cs typeface="Times New Roman" pitchFamily="18" charset="0"/>
              </a:rPr>
              <a:t>Right </a:t>
            </a:r>
            <a:r>
              <a:rPr lang="en-US" sz="2400" dirty="0">
                <a:latin typeface="Times New Roman" pitchFamily="18" charset="0"/>
                <a:cs typeface="Times New Roman" pitchFamily="18" charset="0"/>
              </a:rPr>
              <a:t>to Left: Blood flowing from right sided chambers </a:t>
            </a:r>
            <a:r>
              <a:rPr lang="en-US" sz="2400" dirty="0" smtClean="0">
                <a:latin typeface="Times New Roman" pitchFamily="18" charset="0"/>
                <a:cs typeface="Times New Roman" pitchFamily="18" charset="0"/>
              </a:rPr>
              <a:t>to </a:t>
            </a:r>
            <a:r>
              <a:rPr lang="en-US" sz="2400" dirty="0">
                <a:latin typeface="Times New Roman" pitchFamily="18" charset="0"/>
                <a:cs typeface="Times New Roman" pitchFamily="18" charset="0"/>
              </a:rPr>
              <a:t>the left sided chambers</a:t>
            </a:r>
          </a:p>
          <a:p>
            <a:pPr lvl="1">
              <a:lnSpc>
                <a:spcPct val="150000"/>
              </a:lnSpc>
            </a:pPr>
            <a:endParaRPr lang="en-US" sz="2400"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fld id="{3F2BB585-348B-45F6-A5A1-C27B95079F2F}" type="datetime1">
              <a:rPr lang="en-IN" smtClean="0"/>
              <a:pPr/>
              <a:t>04-10-2023</a:t>
            </a:fld>
            <a:endParaRPr lang="en-IN"/>
          </a:p>
        </p:txBody>
      </p:sp>
      <p:sp>
        <p:nvSpPr>
          <p:cNvPr id="2" name="Title 1"/>
          <p:cNvSpPr>
            <a:spLocks noGrp="1"/>
          </p:cNvSpPr>
          <p:nvPr>
            <p:ph type="title"/>
          </p:nvPr>
        </p:nvSpPr>
        <p:spPr/>
        <p:txBody>
          <a:bodyPr>
            <a:normAutofit/>
          </a:bodyPr>
          <a:lstStyle/>
          <a:p>
            <a:pPr algn="l"/>
            <a:r>
              <a:rPr lang="en-US" sz="3600" b="1" dirty="0" smtClean="0">
                <a:solidFill>
                  <a:srgbClr val="0000FF"/>
                </a:solidFill>
                <a:effectLst>
                  <a:outerShdw blurRad="38100" dist="38100" dir="2700000" algn="tl">
                    <a:srgbClr val="000000">
                      <a:alpha val="43137"/>
                    </a:srgbClr>
                  </a:outerShdw>
                </a:effectLst>
                <a:latin typeface="Footlight MT Light" pitchFamily="18" charset="0"/>
              </a:rPr>
              <a:t>Definition of shunts</a:t>
            </a:r>
            <a:endParaRPr lang="en-IN" sz="3600" b="1" dirty="0">
              <a:solidFill>
                <a:srgbClr val="0000FF"/>
              </a:solidFill>
              <a:effectLst>
                <a:outerShdw blurRad="38100" dist="38100" dir="2700000" algn="tl">
                  <a:srgbClr val="000000">
                    <a:alpha val="43137"/>
                  </a:srgbClr>
                </a:outerShdw>
              </a:effectLst>
              <a:latin typeface="Footlight MT Light"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p:txBody>
          <a:bodyPr>
            <a:normAutofit/>
          </a:bodyPr>
          <a:lstStyle/>
          <a:p>
            <a:pPr>
              <a:lnSpc>
                <a:spcPct val="150000"/>
              </a:lnSpc>
            </a:pPr>
            <a:r>
              <a:rPr lang="en-US" sz="2400" dirty="0">
                <a:solidFill>
                  <a:srgbClr val="0000FF"/>
                </a:solidFill>
                <a:latin typeface="Times New Roman" pitchFamily="18" charset="0"/>
                <a:cs typeface="Times New Roman" pitchFamily="18" charset="0"/>
              </a:rPr>
              <a:t>Physiological shunts</a:t>
            </a:r>
          </a:p>
          <a:p>
            <a:pPr lvl="1">
              <a:lnSpc>
                <a:spcPct val="150000"/>
              </a:lnSpc>
            </a:pPr>
            <a:r>
              <a:rPr lang="en-US" sz="2400" dirty="0">
                <a:latin typeface="Times New Roman" pitchFamily="18" charset="0"/>
                <a:cs typeface="Times New Roman" pitchFamily="18" charset="0"/>
              </a:rPr>
              <a:t>Left to right: The volume of oxygenated pulmonary venous return </a:t>
            </a:r>
            <a:r>
              <a:rPr lang="en-US" sz="2400" dirty="0" smtClean="0">
                <a:latin typeface="Times New Roman" pitchFamily="18" charset="0"/>
                <a:cs typeface="Times New Roman" pitchFamily="18" charset="0"/>
              </a:rPr>
              <a:t>re-circulated </a:t>
            </a:r>
            <a:r>
              <a:rPr lang="en-US" sz="2400" dirty="0">
                <a:latin typeface="Times New Roman" pitchFamily="18" charset="0"/>
                <a:cs typeface="Times New Roman" pitchFamily="18" charset="0"/>
              </a:rPr>
              <a:t>to pulmonary circulation (Qp – Qep)</a:t>
            </a:r>
          </a:p>
          <a:p>
            <a:pPr lvl="1">
              <a:lnSpc>
                <a:spcPct val="150000"/>
              </a:lnSpc>
            </a:pPr>
            <a:endParaRPr lang="en-US" sz="2400" dirty="0" smtClean="0">
              <a:latin typeface="Times New Roman" pitchFamily="18" charset="0"/>
              <a:cs typeface="Times New Roman" pitchFamily="18" charset="0"/>
            </a:endParaRPr>
          </a:p>
          <a:p>
            <a:pPr lvl="1">
              <a:lnSpc>
                <a:spcPct val="150000"/>
              </a:lnSpc>
            </a:pPr>
            <a:r>
              <a:rPr lang="en-US" sz="2400" dirty="0" smtClean="0">
                <a:latin typeface="Times New Roman" pitchFamily="18" charset="0"/>
                <a:cs typeface="Times New Roman" pitchFamily="18" charset="0"/>
              </a:rPr>
              <a:t>Right </a:t>
            </a:r>
            <a:r>
              <a:rPr lang="en-US" sz="2400" dirty="0">
                <a:latin typeface="Times New Roman" pitchFamily="18" charset="0"/>
                <a:cs typeface="Times New Roman" pitchFamily="18" charset="0"/>
              </a:rPr>
              <a:t>to left shunt: </a:t>
            </a:r>
            <a:r>
              <a:rPr lang="en-IN" sz="2400" dirty="0" smtClean="0">
                <a:latin typeface="Times New Roman" pitchFamily="18" charset="0"/>
                <a:cs typeface="Times New Roman" pitchFamily="18" charset="0"/>
              </a:rPr>
              <a:t>volume of systemic venous blood that re-enters the systemic arteries without passing through the lung </a:t>
            </a:r>
            <a:r>
              <a:rPr lang="en-US" sz="2400" dirty="0" smtClean="0">
                <a:latin typeface="Times New Roman" pitchFamily="18" charset="0"/>
                <a:cs typeface="Times New Roman" pitchFamily="18" charset="0"/>
              </a:rPr>
              <a:t>(Qs </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Qes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nSpc>
                <a:spcPct val="150000"/>
              </a:lnSpc>
            </a:pPr>
            <a:endParaRPr lang="en-US" sz="2400" dirty="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fld id="{D4C81FE9-EA8A-4E98-A58B-D6EBA693E886}" type="datetime1">
              <a:rPr lang="en-IN" smtClean="0"/>
              <a:pPr/>
              <a:t>04-10-2023</a:t>
            </a:fld>
            <a:endParaRPr lang="en-IN"/>
          </a:p>
        </p:txBody>
      </p:sp>
      <p:sp>
        <p:nvSpPr>
          <p:cNvPr id="5" name="Title 1"/>
          <p:cNvSpPr>
            <a:spLocks noGrp="1"/>
          </p:cNvSpPr>
          <p:nvPr>
            <p:ph type="title"/>
          </p:nvPr>
        </p:nvSpPr>
        <p:spPr/>
        <p:txBody>
          <a:bodyPr>
            <a:normAutofit/>
          </a:bodyPr>
          <a:lstStyle/>
          <a:p>
            <a:pPr algn="l"/>
            <a:r>
              <a:rPr lang="en-US" sz="3600" b="1" dirty="0" smtClean="0">
                <a:solidFill>
                  <a:srgbClr val="0000FF"/>
                </a:solidFill>
                <a:effectLst>
                  <a:outerShdw blurRad="38100" dist="38100" dir="2700000" algn="tl">
                    <a:srgbClr val="000000">
                      <a:alpha val="43137"/>
                    </a:srgbClr>
                  </a:outerShdw>
                </a:effectLst>
                <a:latin typeface="Footlight MT Light" pitchFamily="18" charset="0"/>
              </a:rPr>
              <a:t>Definition of shunts (Contd..)</a:t>
            </a:r>
            <a:endParaRPr lang="en-IN" sz="3600" b="1" dirty="0">
              <a:solidFill>
                <a:srgbClr val="0000FF"/>
              </a:solidFill>
              <a:effectLst>
                <a:outerShdw blurRad="38100" dist="38100" dir="2700000" algn="tl">
                  <a:srgbClr val="000000">
                    <a:alpha val="43137"/>
                  </a:srgbClr>
                </a:outerShdw>
              </a:effectLst>
              <a:latin typeface="Footlight MT Light"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p:txBody>
          <a:bodyPr>
            <a:normAutofit fontScale="92500"/>
          </a:bodyPr>
          <a:lstStyle/>
          <a:p>
            <a:pPr>
              <a:lnSpc>
                <a:spcPct val="160000"/>
              </a:lnSpc>
            </a:pPr>
            <a:r>
              <a:rPr lang="en-US" sz="2600" dirty="0">
                <a:solidFill>
                  <a:srgbClr val="0000FF"/>
                </a:solidFill>
                <a:latin typeface="Times New Roman" pitchFamily="18" charset="0"/>
                <a:cs typeface="Times New Roman" pitchFamily="18" charset="0"/>
              </a:rPr>
              <a:t>Effective pulmonary blood flow (Qep</a:t>
            </a:r>
            <a:r>
              <a:rPr lang="en-US" sz="2600" dirty="0" smtClean="0">
                <a:solidFill>
                  <a:srgbClr val="0000FF"/>
                </a:solidFill>
                <a:latin typeface="Times New Roman" pitchFamily="18" charset="0"/>
                <a:cs typeface="Times New Roman" pitchFamily="18" charset="0"/>
              </a:rPr>
              <a:t>)</a:t>
            </a:r>
            <a:endParaRPr lang="en-US" sz="2600" dirty="0">
              <a:solidFill>
                <a:srgbClr val="0000FF"/>
              </a:solidFill>
              <a:latin typeface="Times New Roman" pitchFamily="18" charset="0"/>
              <a:cs typeface="Times New Roman" pitchFamily="18" charset="0"/>
            </a:endParaRPr>
          </a:p>
          <a:p>
            <a:pPr lvl="1">
              <a:lnSpc>
                <a:spcPct val="160000"/>
              </a:lnSpc>
            </a:pPr>
            <a:r>
              <a:rPr lang="en-US" sz="2400" dirty="0">
                <a:latin typeface="Times New Roman" pitchFamily="18" charset="0"/>
                <a:cs typeface="Times New Roman" pitchFamily="18" charset="0"/>
              </a:rPr>
              <a:t>The volume of systemic venous return that is effectively oxygenated in the lungs</a:t>
            </a:r>
          </a:p>
          <a:p>
            <a:pPr lvl="1">
              <a:lnSpc>
                <a:spcPct val="160000"/>
              </a:lnSpc>
            </a:pPr>
            <a:endParaRPr lang="en-US" sz="2400" dirty="0">
              <a:latin typeface="Times New Roman" pitchFamily="18" charset="0"/>
              <a:cs typeface="Times New Roman" pitchFamily="18" charset="0"/>
            </a:endParaRPr>
          </a:p>
          <a:p>
            <a:pPr>
              <a:lnSpc>
                <a:spcPct val="160000"/>
              </a:lnSpc>
            </a:pPr>
            <a:r>
              <a:rPr lang="en-US" sz="2600" dirty="0">
                <a:solidFill>
                  <a:srgbClr val="0000FF"/>
                </a:solidFill>
                <a:latin typeface="Times New Roman" pitchFamily="18" charset="0"/>
                <a:cs typeface="Times New Roman" pitchFamily="18" charset="0"/>
              </a:rPr>
              <a:t>Effective systemic blood flow (Qes</a:t>
            </a:r>
            <a:r>
              <a:rPr lang="en-US" sz="2600" dirty="0" smtClean="0">
                <a:solidFill>
                  <a:srgbClr val="0000FF"/>
                </a:solidFill>
                <a:latin typeface="Times New Roman" pitchFamily="18" charset="0"/>
                <a:cs typeface="Times New Roman" pitchFamily="18" charset="0"/>
              </a:rPr>
              <a:t>)</a:t>
            </a:r>
            <a:endParaRPr lang="en-US" sz="2600" dirty="0">
              <a:solidFill>
                <a:srgbClr val="0000FF"/>
              </a:solidFill>
              <a:latin typeface="Times New Roman" pitchFamily="18" charset="0"/>
              <a:cs typeface="Times New Roman" pitchFamily="18" charset="0"/>
            </a:endParaRPr>
          </a:p>
          <a:p>
            <a:pPr lvl="1">
              <a:lnSpc>
                <a:spcPct val="160000"/>
              </a:lnSpc>
            </a:pPr>
            <a:r>
              <a:rPr lang="en-US" sz="2400" dirty="0">
                <a:latin typeface="Times New Roman" pitchFamily="18" charset="0"/>
                <a:cs typeface="Times New Roman" pitchFamily="18" charset="0"/>
              </a:rPr>
              <a:t>The volume of oxygenated pulmonary venous return that enters the systemic circulation and perfuses the systemic capillary bed</a:t>
            </a:r>
          </a:p>
        </p:txBody>
      </p:sp>
      <p:sp>
        <p:nvSpPr>
          <p:cNvPr id="7" name="Date Placeholder 6"/>
          <p:cNvSpPr>
            <a:spLocks noGrp="1"/>
          </p:cNvSpPr>
          <p:nvPr>
            <p:ph type="dt" sz="half" idx="10"/>
          </p:nvPr>
        </p:nvSpPr>
        <p:spPr/>
        <p:txBody>
          <a:bodyPr/>
          <a:lstStyle/>
          <a:p>
            <a:fld id="{15833647-5E2C-4592-B859-30B6532A4688}" type="datetime1">
              <a:rPr lang="en-IN" smtClean="0"/>
              <a:pPr/>
              <a:t>04-10-2023</a:t>
            </a:fld>
            <a:endParaRPr lang="en-IN"/>
          </a:p>
        </p:txBody>
      </p:sp>
      <p:sp>
        <p:nvSpPr>
          <p:cNvPr id="5" name="Title 1"/>
          <p:cNvSpPr>
            <a:spLocks noGrp="1"/>
          </p:cNvSpPr>
          <p:nvPr>
            <p:ph type="title"/>
          </p:nvPr>
        </p:nvSpPr>
        <p:spPr/>
        <p:txBody>
          <a:bodyPr>
            <a:normAutofit/>
          </a:bodyPr>
          <a:lstStyle/>
          <a:p>
            <a:pPr algn="l"/>
            <a:r>
              <a:rPr lang="en-US" sz="3600" b="1" dirty="0" smtClean="0">
                <a:solidFill>
                  <a:srgbClr val="0000FF"/>
                </a:solidFill>
                <a:effectLst>
                  <a:outerShdw blurRad="38100" dist="38100" dir="2700000" algn="tl">
                    <a:srgbClr val="000000">
                      <a:alpha val="43137"/>
                    </a:srgbClr>
                  </a:outerShdw>
                </a:effectLst>
                <a:latin typeface="Footlight MT Light" pitchFamily="18" charset="0"/>
              </a:rPr>
              <a:t>Definition of shunts (Contd..)</a:t>
            </a:r>
            <a:endParaRPr lang="en-IN" sz="3600" b="1" dirty="0">
              <a:solidFill>
                <a:srgbClr val="0000FF"/>
              </a:solidFill>
              <a:effectLst>
                <a:outerShdw blurRad="38100" dist="38100" dir="2700000" algn="tl">
                  <a:srgbClr val="000000">
                    <a:alpha val="43137"/>
                  </a:srgbClr>
                </a:outerShdw>
              </a:effectLst>
              <a:latin typeface="Footlight MT Light"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099" name="Picture 3"/>
          <p:cNvPicPr>
            <a:picLocks noGrp="1" noChangeAspect="1" noChangeArrowheads="1"/>
          </p:cNvPicPr>
          <p:nvPr>
            <p:ph idx="1"/>
          </p:nvPr>
        </p:nvPicPr>
        <p:blipFill>
          <a:blip r:embed="rId2"/>
          <a:srcRect/>
          <a:stretch>
            <a:fillRect/>
          </a:stretch>
        </p:blipFill>
        <p:spPr bwMode="auto">
          <a:xfrm>
            <a:off x="157712" y="1500174"/>
            <a:ext cx="8986288" cy="4523626"/>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28" name="Line 24"/>
          <p:cNvSpPr>
            <a:spLocks noChangeShapeType="1"/>
          </p:cNvSpPr>
          <p:nvPr/>
        </p:nvSpPr>
        <p:spPr bwMode="auto">
          <a:xfrm>
            <a:off x="1219200" y="1066800"/>
            <a:ext cx="990600" cy="0"/>
          </a:xfrm>
          <a:prstGeom prst="line">
            <a:avLst/>
          </a:prstGeom>
          <a:noFill/>
          <a:ln w="57150">
            <a:solidFill>
              <a:srgbClr val="0000FF"/>
            </a:solidFill>
            <a:round/>
            <a:headEnd/>
            <a:tailEnd type="triangle" w="med" len="med"/>
          </a:ln>
        </p:spPr>
        <p:txBody>
          <a:bodyPr/>
          <a:lstStyle/>
          <a:p>
            <a:endParaRPr lang="en-US">
              <a:latin typeface="Times New Roman" pitchFamily="18" charset="0"/>
              <a:cs typeface="Times New Roman" pitchFamily="18" charset="0"/>
            </a:endParaRPr>
          </a:p>
        </p:txBody>
      </p:sp>
      <p:sp>
        <p:nvSpPr>
          <p:cNvPr id="35" name="Oval 34"/>
          <p:cNvSpPr/>
          <p:nvPr/>
        </p:nvSpPr>
        <p:spPr>
          <a:xfrm>
            <a:off x="7358082" y="4214818"/>
            <a:ext cx="1071538" cy="1071570"/>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5261" name="Line 29"/>
          <p:cNvSpPr>
            <a:spLocks noChangeShapeType="1"/>
          </p:cNvSpPr>
          <p:nvPr/>
        </p:nvSpPr>
        <p:spPr bwMode="auto">
          <a:xfrm flipH="1">
            <a:off x="6500826" y="4648200"/>
            <a:ext cx="990600" cy="0"/>
          </a:xfrm>
          <a:prstGeom prst="line">
            <a:avLst/>
          </a:prstGeom>
          <a:noFill/>
          <a:ln w="57150">
            <a:solidFill>
              <a:srgbClr val="FF0000"/>
            </a:solidFill>
            <a:round/>
            <a:headEnd/>
            <a:tailEnd type="triangle" w="med" len="med"/>
          </a:ln>
        </p:spPr>
        <p:txBody>
          <a:bodyPr/>
          <a:lstStyle/>
          <a:p>
            <a:endParaRPr lang="en-US">
              <a:latin typeface="Times New Roman" pitchFamily="18" charset="0"/>
              <a:cs typeface="Times New Roman" pitchFamily="18" charset="0"/>
            </a:endParaRPr>
          </a:p>
        </p:txBody>
      </p:sp>
      <p:sp>
        <p:nvSpPr>
          <p:cNvPr id="34" name="Oval 33"/>
          <p:cNvSpPr/>
          <p:nvPr/>
        </p:nvSpPr>
        <p:spPr>
          <a:xfrm>
            <a:off x="142876" y="4071942"/>
            <a:ext cx="1071538" cy="1071570"/>
          </a:xfrm>
          <a:prstGeom prst="ellipse">
            <a:avLst/>
          </a:prstGeom>
          <a:solidFill>
            <a:srgbClr val="0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010" name="Line 4"/>
          <p:cNvSpPr>
            <a:spLocks noChangeShapeType="1"/>
          </p:cNvSpPr>
          <p:nvPr/>
        </p:nvSpPr>
        <p:spPr bwMode="auto">
          <a:xfrm>
            <a:off x="1981200" y="914400"/>
            <a:ext cx="0" cy="5257800"/>
          </a:xfrm>
          <a:prstGeom prst="line">
            <a:avLst/>
          </a:prstGeom>
          <a:noFill/>
          <a:ln w="57150">
            <a:solidFill>
              <a:schemeClr val="tx1"/>
            </a:solidFill>
            <a:round/>
            <a:headEnd/>
            <a:tailEnd/>
          </a:ln>
        </p:spPr>
        <p:txBody>
          <a:bodyPr/>
          <a:lstStyle/>
          <a:p>
            <a:endParaRPr lang="en-US">
              <a:latin typeface="Times New Roman" pitchFamily="18" charset="0"/>
              <a:cs typeface="Times New Roman" pitchFamily="18" charset="0"/>
            </a:endParaRPr>
          </a:p>
        </p:txBody>
      </p:sp>
      <p:sp>
        <p:nvSpPr>
          <p:cNvPr id="43011" name="Line 6"/>
          <p:cNvSpPr>
            <a:spLocks noChangeShapeType="1"/>
          </p:cNvSpPr>
          <p:nvPr/>
        </p:nvSpPr>
        <p:spPr bwMode="auto">
          <a:xfrm>
            <a:off x="6781800" y="928670"/>
            <a:ext cx="0" cy="5257800"/>
          </a:xfrm>
          <a:prstGeom prst="line">
            <a:avLst/>
          </a:prstGeom>
          <a:noFill/>
          <a:ln w="57150">
            <a:solidFill>
              <a:schemeClr val="tx1"/>
            </a:solidFill>
            <a:round/>
            <a:headEnd/>
            <a:tailEnd/>
          </a:ln>
        </p:spPr>
        <p:txBody>
          <a:bodyPr/>
          <a:lstStyle/>
          <a:p>
            <a:endParaRPr lang="en-US">
              <a:latin typeface="Times New Roman" pitchFamily="18" charset="0"/>
              <a:cs typeface="Times New Roman" pitchFamily="18" charset="0"/>
            </a:endParaRPr>
          </a:p>
        </p:txBody>
      </p:sp>
      <p:sp>
        <p:nvSpPr>
          <p:cNvPr id="43012" name="Line 7"/>
          <p:cNvSpPr>
            <a:spLocks noChangeShapeType="1"/>
          </p:cNvSpPr>
          <p:nvPr/>
        </p:nvSpPr>
        <p:spPr bwMode="auto">
          <a:xfrm>
            <a:off x="2857488" y="1038220"/>
            <a:ext cx="0" cy="1676400"/>
          </a:xfrm>
          <a:prstGeom prst="line">
            <a:avLst/>
          </a:prstGeom>
          <a:noFill/>
          <a:ln w="57150">
            <a:solidFill>
              <a:schemeClr val="tx1"/>
            </a:solidFill>
            <a:round/>
            <a:headEnd/>
            <a:tailEnd/>
          </a:ln>
        </p:spPr>
        <p:txBody>
          <a:bodyPr/>
          <a:lstStyle/>
          <a:p>
            <a:endParaRPr lang="en-US">
              <a:latin typeface="Times New Roman" pitchFamily="18" charset="0"/>
              <a:cs typeface="Times New Roman" pitchFamily="18" charset="0"/>
            </a:endParaRPr>
          </a:p>
        </p:txBody>
      </p:sp>
      <p:sp>
        <p:nvSpPr>
          <p:cNvPr id="43013" name="Line 8"/>
          <p:cNvSpPr>
            <a:spLocks noChangeShapeType="1"/>
          </p:cNvSpPr>
          <p:nvPr/>
        </p:nvSpPr>
        <p:spPr bwMode="auto">
          <a:xfrm>
            <a:off x="5857884" y="1038220"/>
            <a:ext cx="0" cy="1676400"/>
          </a:xfrm>
          <a:prstGeom prst="line">
            <a:avLst/>
          </a:prstGeom>
          <a:noFill/>
          <a:ln w="57150">
            <a:solidFill>
              <a:schemeClr val="tx1"/>
            </a:solidFill>
            <a:round/>
            <a:headEnd/>
            <a:tailEnd/>
          </a:ln>
        </p:spPr>
        <p:txBody>
          <a:bodyPr/>
          <a:lstStyle/>
          <a:p>
            <a:endParaRPr lang="en-US">
              <a:latin typeface="Times New Roman" pitchFamily="18" charset="0"/>
              <a:cs typeface="Times New Roman" pitchFamily="18" charset="0"/>
            </a:endParaRPr>
          </a:p>
        </p:txBody>
      </p:sp>
      <p:sp>
        <p:nvSpPr>
          <p:cNvPr id="43014" name="Line 9"/>
          <p:cNvSpPr>
            <a:spLocks noChangeShapeType="1"/>
          </p:cNvSpPr>
          <p:nvPr/>
        </p:nvSpPr>
        <p:spPr bwMode="auto">
          <a:xfrm>
            <a:off x="2857488" y="4467244"/>
            <a:ext cx="0" cy="1676400"/>
          </a:xfrm>
          <a:prstGeom prst="line">
            <a:avLst/>
          </a:prstGeom>
          <a:noFill/>
          <a:ln w="57150">
            <a:solidFill>
              <a:schemeClr val="tx1"/>
            </a:solidFill>
            <a:round/>
            <a:headEnd/>
            <a:tailEnd/>
          </a:ln>
        </p:spPr>
        <p:txBody>
          <a:bodyPr/>
          <a:lstStyle/>
          <a:p>
            <a:endParaRPr lang="en-US">
              <a:latin typeface="Times New Roman" pitchFamily="18" charset="0"/>
              <a:cs typeface="Times New Roman" pitchFamily="18" charset="0"/>
            </a:endParaRPr>
          </a:p>
        </p:txBody>
      </p:sp>
      <p:sp>
        <p:nvSpPr>
          <p:cNvPr id="43015" name="Line 10"/>
          <p:cNvSpPr>
            <a:spLocks noChangeShapeType="1"/>
          </p:cNvSpPr>
          <p:nvPr/>
        </p:nvSpPr>
        <p:spPr bwMode="auto">
          <a:xfrm>
            <a:off x="5857884" y="4467244"/>
            <a:ext cx="0" cy="1676400"/>
          </a:xfrm>
          <a:prstGeom prst="line">
            <a:avLst/>
          </a:prstGeom>
          <a:noFill/>
          <a:ln w="57150">
            <a:solidFill>
              <a:schemeClr val="tx1"/>
            </a:solidFill>
            <a:round/>
            <a:headEnd/>
            <a:tailEnd/>
          </a:ln>
        </p:spPr>
        <p:txBody>
          <a:bodyPr/>
          <a:lstStyle/>
          <a:p>
            <a:endParaRPr lang="en-US">
              <a:latin typeface="Times New Roman" pitchFamily="18" charset="0"/>
              <a:cs typeface="Times New Roman" pitchFamily="18" charset="0"/>
            </a:endParaRPr>
          </a:p>
        </p:txBody>
      </p:sp>
      <p:sp>
        <p:nvSpPr>
          <p:cNvPr id="43016" name="Line 11"/>
          <p:cNvSpPr>
            <a:spLocks noChangeShapeType="1"/>
          </p:cNvSpPr>
          <p:nvPr/>
        </p:nvSpPr>
        <p:spPr bwMode="auto">
          <a:xfrm>
            <a:off x="2819400" y="2714620"/>
            <a:ext cx="3048000" cy="0"/>
          </a:xfrm>
          <a:prstGeom prst="line">
            <a:avLst/>
          </a:prstGeom>
          <a:noFill/>
          <a:ln w="57150">
            <a:solidFill>
              <a:schemeClr val="tx1"/>
            </a:solidFill>
            <a:round/>
            <a:headEnd/>
            <a:tailEnd/>
          </a:ln>
        </p:spPr>
        <p:txBody>
          <a:bodyPr/>
          <a:lstStyle/>
          <a:p>
            <a:endParaRPr lang="en-US">
              <a:latin typeface="Times New Roman" pitchFamily="18" charset="0"/>
              <a:cs typeface="Times New Roman" pitchFamily="18" charset="0"/>
            </a:endParaRPr>
          </a:p>
        </p:txBody>
      </p:sp>
      <p:sp>
        <p:nvSpPr>
          <p:cNvPr id="43017" name="Line 12"/>
          <p:cNvSpPr>
            <a:spLocks noChangeShapeType="1"/>
          </p:cNvSpPr>
          <p:nvPr/>
        </p:nvSpPr>
        <p:spPr bwMode="auto">
          <a:xfrm>
            <a:off x="2819400" y="4495800"/>
            <a:ext cx="3048000" cy="0"/>
          </a:xfrm>
          <a:prstGeom prst="line">
            <a:avLst/>
          </a:prstGeom>
          <a:noFill/>
          <a:ln w="57150">
            <a:solidFill>
              <a:schemeClr val="tx1"/>
            </a:solidFill>
            <a:round/>
            <a:headEnd/>
            <a:tailEnd/>
          </a:ln>
        </p:spPr>
        <p:txBody>
          <a:bodyPr/>
          <a:lstStyle/>
          <a:p>
            <a:endParaRPr lang="en-US">
              <a:latin typeface="Times New Roman" pitchFamily="18" charset="0"/>
              <a:cs typeface="Times New Roman" pitchFamily="18" charset="0"/>
            </a:endParaRPr>
          </a:p>
        </p:txBody>
      </p:sp>
      <p:sp>
        <p:nvSpPr>
          <p:cNvPr id="95245" name="AutoShape 13"/>
          <p:cNvSpPr>
            <a:spLocks noChangeArrowheads="1"/>
          </p:cNvSpPr>
          <p:nvPr/>
        </p:nvSpPr>
        <p:spPr bwMode="auto">
          <a:xfrm>
            <a:off x="2133600" y="914400"/>
            <a:ext cx="457200" cy="5086368"/>
          </a:xfrm>
          <a:prstGeom prst="downArrow">
            <a:avLst>
              <a:gd name="adj1" fmla="val 50000"/>
              <a:gd name="adj2" fmla="val 308333"/>
            </a:avLst>
          </a:prstGeom>
          <a:solidFill>
            <a:srgbClr val="0000FF"/>
          </a:solidFill>
          <a:ln w="9525">
            <a:noFill/>
            <a:miter lim="800000"/>
            <a:headEnd/>
            <a:tailEnd/>
          </a:ln>
        </p:spPr>
        <p:txBody>
          <a:bodyPr wrap="none" anchor="ctr"/>
          <a:lstStyle/>
          <a:p>
            <a:endParaRPr lang="en-US">
              <a:latin typeface="Times New Roman" pitchFamily="18" charset="0"/>
              <a:cs typeface="Times New Roman" pitchFamily="18" charset="0"/>
            </a:endParaRPr>
          </a:p>
        </p:txBody>
      </p:sp>
      <p:sp>
        <p:nvSpPr>
          <p:cNvPr id="95246" name="AutoShape 14"/>
          <p:cNvSpPr>
            <a:spLocks noChangeArrowheads="1"/>
          </p:cNvSpPr>
          <p:nvPr/>
        </p:nvSpPr>
        <p:spPr bwMode="auto">
          <a:xfrm>
            <a:off x="6172200" y="990600"/>
            <a:ext cx="457200" cy="5081606"/>
          </a:xfrm>
          <a:prstGeom prst="downArrow">
            <a:avLst>
              <a:gd name="adj1" fmla="val 50000"/>
              <a:gd name="adj2" fmla="val 304167"/>
            </a:avLst>
          </a:prstGeom>
          <a:solidFill>
            <a:srgbClr val="FF0000"/>
          </a:solidFill>
          <a:ln w="9525">
            <a:noFill/>
            <a:miter lim="800000"/>
            <a:headEnd/>
            <a:tailEnd/>
          </a:ln>
        </p:spPr>
        <p:txBody>
          <a:bodyPr wrap="none" anchor="ctr"/>
          <a:lstStyle/>
          <a:p>
            <a:endParaRPr lang="en-US">
              <a:latin typeface="Times New Roman" pitchFamily="18" charset="0"/>
              <a:cs typeface="Times New Roman" pitchFamily="18" charset="0"/>
            </a:endParaRPr>
          </a:p>
        </p:txBody>
      </p:sp>
      <p:cxnSp>
        <p:nvCxnSpPr>
          <p:cNvPr id="95247" name="AutoShape 15"/>
          <p:cNvCxnSpPr>
            <a:cxnSpLocks noChangeShapeType="1"/>
          </p:cNvCxnSpPr>
          <p:nvPr/>
        </p:nvCxnSpPr>
        <p:spPr bwMode="auto">
          <a:xfrm>
            <a:off x="2357422" y="3357562"/>
            <a:ext cx="3857652" cy="714380"/>
          </a:xfrm>
          <a:prstGeom prst="bentConnector3">
            <a:avLst>
              <a:gd name="adj1" fmla="val 48495"/>
            </a:avLst>
          </a:prstGeom>
          <a:noFill/>
          <a:ln w="127000">
            <a:solidFill>
              <a:srgbClr val="0000FF"/>
            </a:solidFill>
            <a:miter lim="800000"/>
            <a:headEnd/>
            <a:tailEnd type="triangle" w="med" len="med"/>
          </a:ln>
        </p:spPr>
      </p:cxnSp>
      <p:cxnSp>
        <p:nvCxnSpPr>
          <p:cNvPr id="95248" name="AutoShape 16"/>
          <p:cNvCxnSpPr>
            <a:cxnSpLocks noChangeShapeType="1"/>
            <a:stCxn id="95246" idx="0"/>
          </p:cNvCxnSpPr>
          <p:nvPr/>
        </p:nvCxnSpPr>
        <p:spPr bwMode="auto">
          <a:xfrm rot="16200000" flipH="1" flipV="1">
            <a:off x="3124192" y="509582"/>
            <a:ext cx="2795590" cy="3757626"/>
          </a:xfrm>
          <a:prstGeom prst="bentConnector4">
            <a:avLst>
              <a:gd name="adj1" fmla="val 84757"/>
              <a:gd name="adj2" fmla="val 36819"/>
            </a:avLst>
          </a:prstGeom>
          <a:noFill/>
          <a:ln w="127000">
            <a:solidFill>
              <a:srgbClr val="FF0000"/>
            </a:solidFill>
            <a:miter lim="800000"/>
            <a:headEnd/>
            <a:tailEnd type="triangle" w="med" len="med"/>
          </a:ln>
        </p:spPr>
      </p:cxnSp>
      <p:sp>
        <p:nvSpPr>
          <p:cNvPr id="95249" name="AutoShape 17"/>
          <p:cNvSpPr>
            <a:spLocks noChangeArrowheads="1"/>
          </p:cNvSpPr>
          <p:nvPr/>
        </p:nvSpPr>
        <p:spPr bwMode="auto">
          <a:xfrm>
            <a:off x="2571736" y="3857628"/>
            <a:ext cx="285752" cy="2109806"/>
          </a:xfrm>
          <a:prstGeom prst="downArrow">
            <a:avLst>
              <a:gd name="adj1" fmla="val 50000"/>
              <a:gd name="adj2" fmla="val 131250"/>
            </a:avLst>
          </a:prstGeom>
          <a:solidFill>
            <a:srgbClr val="FF0000"/>
          </a:solidFill>
          <a:ln w="9525">
            <a:noFill/>
            <a:miter lim="800000"/>
            <a:headEnd/>
            <a:tailEnd/>
          </a:ln>
        </p:spPr>
        <p:txBody>
          <a:bodyPr wrap="none" anchor="ctr"/>
          <a:lstStyle/>
          <a:p>
            <a:endParaRPr lang="en-US">
              <a:latin typeface="Times New Roman" pitchFamily="18" charset="0"/>
              <a:cs typeface="Times New Roman" pitchFamily="18" charset="0"/>
            </a:endParaRPr>
          </a:p>
        </p:txBody>
      </p:sp>
      <p:sp>
        <p:nvSpPr>
          <p:cNvPr id="95250" name="AutoShape 18"/>
          <p:cNvSpPr>
            <a:spLocks noChangeArrowheads="1"/>
          </p:cNvSpPr>
          <p:nvPr/>
        </p:nvSpPr>
        <p:spPr bwMode="auto">
          <a:xfrm>
            <a:off x="6024586" y="4071942"/>
            <a:ext cx="261926" cy="1895492"/>
          </a:xfrm>
          <a:prstGeom prst="downArrow">
            <a:avLst>
              <a:gd name="adj1" fmla="val 50000"/>
              <a:gd name="adj2" fmla="val 131250"/>
            </a:avLst>
          </a:prstGeom>
          <a:solidFill>
            <a:srgbClr val="0000FF"/>
          </a:solidFill>
          <a:ln w="9525">
            <a:solidFill>
              <a:srgbClr val="0000FF"/>
            </a:solidFill>
            <a:miter lim="800000"/>
            <a:headEnd/>
            <a:tailEnd/>
          </a:ln>
        </p:spPr>
        <p:txBody>
          <a:bodyPr wrap="none" anchor="ctr"/>
          <a:lstStyle/>
          <a:p>
            <a:endParaRPr lang="en-US">
              <a:latin typeface="Times New Roman" pitchFamily="18" charset="0"/>
              <a:cs typeface="Times New Roman" pitchFamily="18" charset="0"/>
            </a:endParaRPr>
          </a:p>
        </p:txBody>
      </p:sp>
      <p:sp>
        <p:nvSpPr>
          <p:cNvPr id="43024" name="Text Box 19"/>
          <p:cNvSpPr txBox="1">
            <a:spLocks noChangeArrowheads="1"/>
          </p:cNvSpPr>
          <p:nvPr/>
        </p:nvSpPr>
        <p:spPr bwMode="auto">
          <a:xfrm>
            <a:off x="152400" y="609600"/>
            <a:ext cx="1371600" cy="923330"/>
          </a:xfrm>
          <a:prstGeom prst="rect">
            <a:avLst/>
          </a:prstGeom>
          <a:noFill/>
          <a:ln w="9525">
            <a:solidFill>
              <a:srgbClr val="0000FF"/>
            </a:solidFill>
            <a:miter lim="800000"/>
            <a:headEnd/>
            <a:tailEnd/>
          </a:ln>
        </p:spPr>
        <p:txBody>
          <a:bodyPr wrap="square" anchor="ctr">
            <a:spAutoFit/>
          </a:bodyPr>
          <a:lstStyle/>
          <a:p>
            <a:pPr algn="ctr">
              <a:spcBef>
                <a:spcPct val="50000"/>
              </a:spcBef>
            </a:pPr>
            <a:r>
              <a:rPr lang="en-US" dirty="0">
                <a:latin typeface="Times New Roman" pitchFamily="18" charset="0"/>
                <a:cs typeface="Times New Roman" pitchFamily="18" charset="0"/>
              </a:rPr>
              <a:t>Systemic </a:t>
            </a:r>
            <a:r>
              <a:rPr lang="en-US" dirty="0" smtClean="0">
                <a:latin typeface="Times New Roman" pitchFamily="18" charset="0"/>
                <a:cs typeface="Times New Roman" pitchFamily="18" charset="0"/>
              </a:rPr>
              <a:t>venous return</a:t>
            </a:r>
            <a:endParaRPr lang="en-US" dirty="0">
              <a:latin typeface="Times New Roman" pitchFamily="18" charset="0"/>
              <a:cs typeface="Times New Roman" pitchFamily="18" charset="0"/>
            </a:endParaRPr>
          </a:p>
        </p:txBody>
      </p:sp>
      <p:sp>
        <p:nvSpPr>
          <p:cNvPr id="43025" name="Text Box 20"/>
          <p:cNvSpPr txBox="1">
            <a:spLocks noChangeArrowheads="1"/>
          </p:cNvSpPr>
          <p:nvPr/>
        </p:nvSpPr>
        <p:spPr bwMode="auto">
          <a:xfrm>
            <a:off x="7620000" y="762000"/>
            <a:ext cx="1371600" cy="915988"/>
          </a:xfrm>
          <a:prstGeom prst="rect">
            <a:avLst/>
          </a:prstGeom>
          <a:noFill/>
          <a:ln w="9525">
            <a:solidFill>
              <a:schemeClr val="accent6">
                <a:lumMod val="75000"/>
              </a:schemeClr>
            </a:solidFill>
            <a:miter lim="800000"/>
            <a:headEnd/>
            <a:tailEnd/>
          </a:ln>
        </p:spPr>
        <p:txBody>
          <a:bodyPr>
            <a:spAutoFit/>
          </a:bodyPr>
          <a:lstStyle/>
          <a:p>
            <a:pPr algn="ctr">
              <a:spcBef>
                <a:spcPct val="50000"/>
              </a:spcBef>
            </a:pPr>
            <a:r>
              <a:rPr lang="en-US" dirty="0">
                <a:latin typeface="Times New Roman" pitchFamily="18" charset="0"/>
                <a:cs typeface="Times New Roman" pitchFamily="18" charset="0"/>
              </a:rPr>
              <a:t>Pulmonary venous return</a:t>
            </a:r>
          </a:p>
        </p:txBody>
      </p:sp>
      <p:sp>
        <p:nvSpPr>
          <p:cNvPr id="95253" name="AutoShape 21"/>
          <p:cNvSpPr>
            <a:spLocks/>
          </p:cNvSpPr>
          <p:nvPr/>
        </p:nvSpPr>
        <p:spPr bwMode="auto">
          <a:xfrm>
            <a:off x="2971800" y="1676392"/>
            <a:ext cx="914400" cy="609600"/>
          </a:xfrm>
          <a:prstGeom prst="borderCallout1">
            <a:avLst>
              <a:gd name="adj1" fmla="val 18750"/>
              <a:gd name="adj2" fmla="val 108333"/>
              <a:gd name="adj3" fmla="val 255924"/>
              <a:gd name="adj4" fmla="val 110174"/>
            </a:avLst>
          </a:prstGeom>
          <a:solidFill>
            <a:srgbClr val="0000FF"/>
          </a:solidFill>
          <a:ln w="9525">
            <a:solidFill>
              <a:schemeClr val="tx1"/>
            </a:solidFill>
            <a:miter lim="800000"/>
            <a:headEnd/>
            <a:tailEnd/>
          </a:ln>
        </p:spPr>
        <p:txBody>
          <a:bodyPr/>
          <a:lstStyle/>
          <a:p>
            <a:pPr algn="ctr"/>
            <a:r>
              <a:rPr lang="en-US" dirty="0">
                <a:solidFill>
                  <a:schemeClr val="bg1"/>
                </a:solidFill>
                <a:latin typeface="Times New Roman" pitchFamily="18" charset="0"/>
                <a:cs typeface="Times New Roman" pitchFamily="18" charset="0"/>
              </a:rPr>
              <a:t>Anat R-L</a:t>
            </a:r>
          </a:p>
        </p:txBody>
      </p:sp>
      <p:sp>
        <p:nvSpPr>
          <p:cNvPr id="95254" name="AutoShape 22"/>
          <p:cNvSpPr>
            <a:spLocks/>
          </p:cNvSpPr>
          <p:nvPr/>
        </p:nvSpPr>
        <p:spPr bwMode="auto">
          <a:xfrm>
            <a:off x="4773613" y="1701800"/>
            <a:ext cx="914400" cy="609600"/>
          </a:xfrm>
          <a:prstGeom prst="borderCallout1">
            <a:avLst>
              <a:gd name="adj1" fmla="val 18750"/>
              <a:gd name="adj2" fmla="val -8333"/>
              <a:gd name="adj3" fmla="val 326627"/>
              <a:gd name="adj4" fmla="val -4032"/>
            </a:avLst>
          </a:prstGeom>
          <a:solidFill>
            <a:srgbClr val="FF0000"/>
          </a:solidFill>
          <a:ln w="9525">
            <a:solidFill>
              <a:schemeClr val="tx1"/>
            </a:solidFill>
            <a:miter lim="800000"/>
            <a:headEnd/>
            <a:tailEnd/>
          </a:ln>
        </p:spPr>
        <p:txBody>
          <a:bodyPr/>
          <a:lstStyle/>
          <a:p>
            <a:pPr algn="ctr"/>
            <a:r>
              <a:rPr lang="en-US" dirty="0">
                <a:latin typeface="Times New Roman" pitchFamily="18" charset="0"/>
                <a:cs typeface="Times New Roman" pitchFamily="18" charset="0"/>
              </a:rPr>
              <a:t>Anat L-R</a:t>
            </a:r>
          </a:p>
        </p:txBody>
      </p:sp>
      <p:sp>
        <p:nvSpPr>
          <p:cNvPr id="43029" name="Line 25"/>
          <p:cNvSpPr>
            <a:spLocks noChangeShapeType="1"/>
          </p:cNvSpPr>
          <p:nvPr/>
        </p:nvSpPr>
        <p:spPr bwMode="auto">
          <a:xfrm flipH="1">
            <a:off x="6629400" y="1219200"/>
            <a:ext cx="990600" cy="0"/>
          </a:xfrm>
          <a:prstGeom prst="line">
            <a:avLst/>
          </a:prstGeom>
          <a:noFill/>
          <a:ln w="57150">
            <a:solidFill>
              <a:srgbClr val="FF0000"/>
            </a:solidFill>
            <a:round/>
            <a:headEnd/>
            <a:tailEnd type="triangle" w="med" len="med"/>
          </a:ln>
        </p:spPr>
        <p:txBody>
          <a:bodyPr/>
          <a:lstStyle/>
          <a:p>
            <a:endParaRPr lang="en-US">
              <a:latin typeface="Times New Roman" pitchFamily="18" charset="0"/>
              <a:cs typeface="Times New Roman" pitchFamily="18" charset="0"/>
            </a:endParaRPr>
          </a:p>
        </p:txBody>
      </p:sp>
      <p:sp>
        <p:nvSpPr>
          <p:cNvPr id="95258" name="Text Box 26"/>
          <p:cNvSpPr txBox="1">
            <a:spLocks noChangeArrowheads="1"/>
          </p:cNvSpPr>
          <p:nvPr/>
        </p:nvSpPr>
        <p:spPr bwMode="auto">
          <a:xfrm>
            <a:off x="228600" y="4343400"/>
            <a:ext cx="914400" cy="641350"/>
          </a:xfrm>
          <a:prstGeom prst="rect">
            <a:avLst/>
          </a:prstGeom>
          <a:noFill/>
          <a:ln w="9525">
            <a:noFill/>
            <a:miter lim="800000"/>
            <a:headEnd/>
            <a:tailEnd/>
          </a:ln>
        </p:spPr>
        <p:txBody>
          <a:bodyPr>
            <a:spAutoFit/>
          </a:bodyPr>
          <a:lstStyle/>
          <a:p>
            <a:pPr algn="ctr"/>
            <a:r>
              <a:rPr lang="en-US" dirty="0">
                <a:latin typeface="Times New Roman" pitchFamily="18" charset="0"/>
                <a:cs typeface="Times New Roman" pitchFamily="18" charset="0"/>
              </a:rPr>
              <a:t>Physio R-L</a:t>
            </a:r>
          </a:p>
        </p:txBody>
      </p:sp>
      <p:sp>
        <p:nvSpPr>
          <p:cNvPr id="95259" name="Text Box 27"/>
          <p:cNvSpPr txBox="1">
            <a:spLocks noChangeArrowheads="1"/>
          </p:cNvSpPr>
          <p:nvPr/>
        </p:nvSpPr>
        <p:spPr bwMode="auto">
          <a:xfrm>
            <a:off x="7543800" y="4419600"/>
            <a:ext cx="914400" cy="641350"/>
          </a:xfrm>
          <a:prstGeom prst="rect">
            <a:avLst/>
          </a:prstGeom>
          <a:noFill/>
          <a:ln w="9525">
            <a:noFill/>
            <a:miter lim="800000"/>
            <a:headEnd/>
            <a:tailEnd/>
          </a:ln>
        </p:spPr>
        <p:txBody>
          <a:bodyPr>
            <a:spAutoFit/>
          </a:bodyPr>
          <a:lstStyle/>
          <a:p>
            <a:r>
              <a:rPr lang="en-US" dirty="0">
                <a:latin typeface="Times New Roman" pitchFamily="18" charset="0"/>
                <a:cs typeface="Times New Roman" pitchFamily="18" charset="0"/>
              </a:rPr>
              <a:t>Physio L-R</a:t>
            </a:r>
          </a:p>
        </p:txBody>
      </p:sp>
      <p:sp>
        <p:nvSpPr>
          <p:cNvPr id="95260" name="Line 28"/>
          <p:cNvSpPr>
            <a:spLocks noChangeShapeType="1"/>
          </p:cNvSpPr>
          <p:nvPr/>
        </p:nvSpPr>
        <p:spPr bwMode="auto">
          <a:xfrm flipV="1">
            <a:off x="1214414" y="4571996"/>
            <a:ext cx="1000132" cy="45719"/>
          </a:xfrm>
          <a:prstGeom prst="line">
            <a:avLst/>
          </a:prstGeom>
          <a:noFill/>
          <a:ln w="57150">
            <a:solidFill>
              <a:srgbClr val="0000FF"/>
            </a:solidFill>
            <a:round/>
            <a:headEnd/>
            <a:tailEnd type="triangle" w="med" len="med"/>
          </a:ln>
        </p:spPr>
        <p:txBody>
          <a:bodyPr/>
          <a:lstStyle/>
          <a:p>
            <a:endParaRPr lang="en-US">
              <a:latin typeface="Times New Roman" pitchFamily="18" charset="0"/>
              <a:cs typeface="Times New Roman" pitchFamily="18" charset="0"/>
            </a:endParaRPr>
          </a:p>
        </p:txBody>
      </p:sp>
      <p:sp>
        <p:nvSpPr>
          <p:cNvPr id="43034" name="Text Box 30"/>
          <p:cNvSpPr txBox="1">
            <a:spLocks noChangeArrowheads="1"/>
          </p:cNvSpPr>
          <p:nvPr/>
        </p:nvSpPr>
        <p:spPr bwMode="auto">
          <a:xfrm>
            <a:off x="0" y="5429264"/>
            <a:ext cx="2286000" cy="461665"/>
          </a:xfrm>
          <a:prstGeom prst="rect">
            <a:avLst/>
          </a:prstGeom>
          <a:noFill/>
          <a:ln w="9525">
            <a:noFill/>
            <a:miter lim="800000"/>
            <a:headEnd/>
            <a:tailEnd/>
          </a:ln>
        </p:spPr>
        <p:txBody>
          <a:bodyPr>
            <a:spAutoFit/>
          </a:bodyPr>
          <a:lstStyle/>
          <a:p>
            <a:pPr algn="ctr">
              <a:spcBef>
                <a:spcPct val="50000"/>
              </a:spcBef>
            </a:pPr>
            <a:r>
              <a:rPr lang="en-US" sz="2400" b="1" dirty="0" smtClean="0">
                <a:latin typeface="Times New Roman" pitchFamily="18" charset="0"/>
                <a:cs typeface="Times New Roman" pitchFamily="18" charset="0"/>
              </a:rPr>
              <a:t>Body</a:t>
            </a:r>
            <a:endParaRPr lang="en-US" sz="2400" b="1" dirty="0">
              <a:latin typeface="Times New Roman" pitchFamily="18" charset="0"/>
              <a:cs typeface="Times New Roman" pitchFamily="18" charset="0"/>
            </a:endParaRPr>
          </a:p>
        </p:txBody>
      </p:sp>
      <p:sp>
        <p:nvSpPr>
          <p:cNvPr id="43035" name="Text Box 32"/>
          <p:cNvSpPr txBox="1">
            <a:spLocks noChangeArrowheads="1"/>
          </p:cNvSpPr>
          <p:nvPr/>
        </p:nvSpPr>
        <p:spPr bwMode="auto">
          <a:xfrm>
            <a:off x="6705600" y="5429264"/>
            <a:ext cx="2438400" cy="461665"/>
          </a:xfrm>
          <a:prstGeom prst="rect">
            <a:avLst/>
          </a:prstGeom>
          <a:noFill/>
          <a:ln w="9525">
            <a:noFill/>
            <a:miter lim="800000"/>
            <a:headEnd/>
            <a:tailEnd/>
          </a:ln>
        </p:spPr>
        <p:txBody>
          <a:bodyPr>
            <a:spAutoFit/>
          </a:bodyPr>
          <a:lstStyle/>
          <a:p>
            <a:pPr algn="ctr">
              <a:spcBef>
                <a:spcPct val="50000"/>
              </a:spcBef>
            </a:pPr>
            <a:r>
              <a:rPr lang="en-US" sz="2400" b="1" dirty="0" smtClean="0">
                <a:latin typeface="Times New Roman" pitchFamily="18" charset="0"/>
                <a:cs typeface="Times New Roman" pitchFamily="18" charset="0"/>
              </a:rPr>
              <a:t>Lungs</a:t>
            </a:r>
            <a:endParaRPr lang="en-US" sz="2400" b="1" dirty="0">
              <a:latin typeface="Times New Roman" pitchFamily="18" charset="0"/>
              <a:cs typeface="Times New Roman" pitchFamily="18" charset="0"/>
            </a:endParaRPr>
          </a:p>
        </p:txBody>
      </p:sp>
      <p:sp>
        <p:nvSpPr>
          <p:cNvPr id="43036" name="Text Box 34"/>
          <p:cNvSpPr txBox="1">
            <a:spLocks noChangeArrowheads="1"/>
          </p:cNvSpPr>
          <p:nvPr/>
        </p:nvSpPr>
        <p:spPr bwMode="auto">
          <a:xfrm>
            <a:off x="304800" y="2133600"/>
            <a:ext cx="1371600" cy="1015663"/>
          </a:xfrm>
          <a:prstGeom prst="rect">
            <a:avLst/>
          </a:prstGeom>
          <a:noFill/>
          <a:ln w="9525">
            <a:noFill/>
            <a:miter lim="800000"/>
            <a:headEnd/>
            <a:tailEnd/>
          </a:ln>
        </p:spPr>
        <p:txBody>
          <a:bodyPr>
            <a:spAutoFit/>
          </a:bodyPr>
          <a:lstStyle/>
          <a:p>
            <a:pPr>
              <a:spcBef>
                <a:spcPct val="50000"/>
              </a:spcBef>
            </a:pPr>
            <a:r>
              <a:rPr lang="en-US" sz="2400" b="1" dirty="0" smtClean="0">
                <a:solidFill>
                  <a:srgbClr val="0000FF"/>
                </a:solidFill>
                <a:latin typeface="Times New Roman" pitchFamily="18" charset="0"/>
                <a:cs typeface="Times New Roman" pitchFamily="18" charset="0"/>
              </a:rPr>
              <a:t>RIGHT</a:t>
            </a:r>
          </a:p>
          <a:p>
            <a:pPr>
              <a:spcBef>
                <a:spcPct val="50000"/>
              </a:spcBef>
            </a:pPr>
            <a:r>
              <a:rPr lang="en-US" sz="2400" b="1" dirty="0" smtClean="0">
                <a:solidFill>
                  <a:srgbClr val="0000FF"/>
                </a:solidFill>
                <a:latin typeface="Times New Roman" pitchFamily="18" charset="0"/>
                <a:cs typeface="Times New Roman" pitchFamily="18" charset="0"/>
              </a:rPr>
              <a:t>HEART</a:t>
            </a:r>
            <a:r>
              <a:rPr lang="en-US" dirty="0" smtClean="0">
                <a:solidFill>
                  <a:srgbClr val="0000FF"/>
                </a:solidFill>
                <a:latin typeface="Times New Roman" pitchFamily="18" charset="0"/>
                <a:cs typeface="Times New Roman" pitchFamily="18" charset="0"/>
              </a:rPr>
              <a:t> </a:t>
            </a:r>
            <a:endParaRPr lang="en-US" dirty="0">
              <a:solidFill>
                <a:srgbClr val="0000FF"/>
              </a:solidFill>
              <a:latin typeface="Times New Roman" pitchFamily="18" charset="0"/>
              <a:cs typeface="Times New Roman" pitchFamily="18" charset="0"/>
            </a:endParaRPr>
          </a:p>
        </p:txBody>
      </p:sp>
      <p:sp>
        <p:nvSpPr>
          <p:cNvPr id="43037" name="Text Box 35"/>
          <p:cNvSpPr txBox="1">
            <a:spLocks noChangeArrowheads="1"/>
          </p:cNvSpPr>
          <p:nvPr/>
        </p:nvSpPr>
        <p:spPr bwMode="auto">
          <a:xfrm>
            <a:off x="7162800" y="2133600"/>
            <a:ext cx="1371600" cy="1015663"/>
          </a:xfrm>
          <a:prstGeom prst="rect">
            <a:avLst/>
          </a:prstGeom>
          <a:noFill/>
          <a:ln w="9525">
            <a:noFill/>
            <a:miter lim="800000"/>
            <a:headEnd/>
            <a:tailEnd/>
          </a:ln>
        </p:spPr>
        <p:txBody>
          <a:bodyPr>
            <a:spAutoFit/>
          </a:bodyPr>
          <a:lstStyle/>
          <a:p>
            <a:pPr>
              <a:spcBef>
                <a:spcPct val="50000"/>
              </a:spcBef>
            </a:pPr>
            <a:r>
              <a:rPr lang="en-US" sz="2400" b="1" dirty="0">
                <a:solidFill>
                  <a:srgbClr val="FF0000"/>
                </a:solidFill>
                <a:latin typeface="Times New Roman" pitchFamily="18" charset="0"/>
                <a:cs typeface="Times New Roman" pitchFamily="18" charset="0"/>
              </a:rPr>
              <a:t>LEFT</a:t>
            </a:r>
          </a:p>
          <a:p>
            <a:pPr>
              <a:spcBef>
                <a:spcPct val="50000"/>
              </a:spcBef>
            </a:pPr>
            <a:r>
              <a:rPr lang="en-US" sz="2400" b="1" dirty="0">
                <a:solidFill>
                  <a:srgbClr val="FF0000"/>
                </a:solidFill>
                <a:latin typeface="Times New Roman" pitchFamily="18" charset="0"/>
                <a:cs typeface="Times New Roman" pitchFamily="18" charset="0"/>
              </a:rPr>
              <a:t>HEART</a:t>
            </a:r>
            <a:r>
              <a:rPr lang="en-US" dirty="0">
                <a:latin typeface="Times New Roman" pitchFamily="18" charset="0"/>
                <a:cs typeface="Times New Roman" pitchFamily="18" charset="0"/>
              </a:rPr>
              <a:t> </a:t>
            </a:r>
          </a:p>
        </p:txBody>
      </p:sp>
      <p:sp>
        <p:nvSpPr>
          <p:cNvPr id="32" name="Rectangle 31"/>
          <p:cNvSpPr/>
          <p:nvPr/>
        </p:nvSpPr>
        <p:spPr>
          <a:xfrm>
            <a:off x="2011395" y="214290"/>
            <a:ext cx="5121210" cy="707886"/>
          </a:xfrm>
          <a:prstGeom prst="rect">
            <a:avLst/>
          </a:prstGeom>
        </p:spPr>
        <p:txBody>
          <a:bodyPr wrap="none">
            <a:spAutoFit/>
          </a:bodyPr>
          <a:lstStyle/>
          <a:p>
            <a:r>
              <a:rPr lang="en-IN" sz="4000" dirty="0" smtClean="0">
                <a:solidFill>
                  <a:srgbClr val="0000FF"/>
                </a:solidFill>
                <a:effectLst>
                  <a:outerShdw blurRad="38100" dist="38100" dir="2700000" algn="tl">
                    <a:srgbClr val="000000">
                      <a:alpha val="43137"/>
                    </a:srgbClr>
                  </a:outerShdw>
                </a:effectLst>
                <a:latin typeface="Footlight MT Light" pitchFamily="18" charset="0"/>
              </a:rPr>
              <a:t>Intercirculatory mixing</a:t>
            </a:r>
            <a:endParaRPr lang="en-IN" sz="4000"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38" name="Oval 37"/>
          <p:cNvSpPr/>
          <p:nvPr/>
        </p:nvSpPr>
        <p:spPr>
          <a:xfrm>
            <a:off x="1857356" y="5572140"/>
            <a:ext cx="1143008" cy="1071570"/>
          </a:xfrm>
          <a:prstGeom prst="ellipse">
            <a:avLst/>
          </a:prstGeom>
          <a:solidFill>
            <a:srgbClr val="FF0000">
              <a:alpha val="300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QS</a:t>
            </a:r>
            <a:endParaRPr lang="en-US" sz="2800" b="1" dirty="0">
              <a:solidFill>
                <a:schemeClr val="tx1"/>
              </a:solidFill>
              <a:latin typeface="Times New Roman" pitchFamily="18" charset="0"/>
              <a:cs typeface="Times New Roman" pitchFamily="18" charset="0"/>
            </a:endParaRPr>
          </a:p>
        </p:txBody>
      </p:sp>
      <p:sp>
        <p:nvSpPr>
          <p:cNvPr id="39" name="Oval 38"/>
          <p:cNvSpPr/>
          <p:nvPr/>
        </p:nvSpPr>
        <p:spPr>
          <a:xfrm>
            <a:off x="5786446" y="5572140"/>
            <a:ext cx="1143008" cy="1071570"/>
          </a:xfrm>
          <a:prstGeom prst="ellipse">
            <a:avLst/>
          </a:prstGeom>
          <a:solidFill>
            <a:srgbClr val="FF0000">
              <a:alpha val="300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QP</a:t>
            </a:r>
            <a:endParaRPr lang="en-US" sz="2800" b="1" dirty="0">
              <a:solidFill>
                <a:schemeClr val="tx1"/>
              </a:solidFill>
              <a:latin typeface="Times New Roman" pitchFamily="18" charset="0"/>
              <a:cs typeface="Times New Roman" pitchFamily="18" charset="0"/>
            </a:endParaRPr>
          </a:p>
        </p:txBody>
      </p:sp>
      <p:sp>
        <p:nvSpPr>
          <p:cNvPr id="37" name="Date Placeholder 36"/>
          <p:cNvSpPr>
            <a:spLocks noGrp="1"/>
          </p:cNvSpPr>
          <p:nvPr>
            <p:ph type="dt" sz="half" idx="10"/>
          </p:nvPr>
        </p:nvSpPr>
        <p:spPr/>
        <p:txBody>
          <a:bodyPr/>
          <a:lstStyle/>
          <a:p>
            <a:fld id="{7882BBDA-5D76-4048-ADE4-41B767745B93}" type="datetime1">
              <a:rPr lang="en-IN" smtClean="0"/>
              <a:pPr/>
              <a:t>04-10-2023</a:t>
            </a:fld>
            <a:endParaRPr lang="en-IN"/>
          </a:p>
        </p:txBody>
      </p:sp>
      <p:sp>
        <p:nvSpPr>
          <p:cNvPr id="36" name="Oval 35"/>
          <p:cNvSpPr/>
          <p:nvPr/>
        </p:nvSpPr>
        <p:spPr>
          <a:xfrm>
            <a:off x="4714908" y="4643446"/>
            <a:ext cx="928662" cy="857256"/>
          </a:xfrm>
          <a:prstGeom prst="ellipse">
            <a:avLst/>
          </a:prstGeom>
          <a:solidFill>
            <a:schemeClr val="accent1">
              <a:lumMod val="75000"/>
              <a:alpha val="49804"/>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Q ep</a:t>
            </a:r>
            <a:endParaRPr lang="en-IN" b="1" dirty="0">
              <a:solidFill>
                <a:schemeClr val="tx1"/>
              </a:solidFill>
              <a:latin typeface="Times New Roman" pitchFamily="18" charset="0"/>
              <a:cs typeface="Times New Roman" pitchFamily="18" charset="0"/>
            </a:endParaRPr>
          </a:p>
        </p:txBody>
      </p:sp>
      <p:sp>
        <p:nvSpPr>
          <p:cNvPr id="40" name="Oval 39"/>
          <p:cNvSpPr/>
          <p:nvPr/>
        </p:nvSpPr>
        <p:spPr>
          <a:xfrm>
            <a:off x="3286148" y="4643446"/>
            <a:ext cx="928662" cy="857256"/>
          </a:xfrm>
          <a:prstGeom prst="ellipse">
            <a:avLst/>
          </a:prstGeom>
          <a:solidFill>
            <a:srgbClr val="FF6600">
              <a:alpha val="49804"/>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Q es</a:t>
            </a:r>
            <a:endParaRPr lang="en-IN" b="1" dirty="0">
              <a:solidFill>
                <a:schemeClr val="tx1"/>
              </a:solidFill>
              <a:latin typeface="Times New Roman" pitchFamily="18" charset="0"/>
              <a:cs typeface="Times New Roman" pitchFamily="18" charset="0"/>
            </a:endParaRPr>
          </a:p>
        </p:txBody>
      </p:sp>
      <p:cxnSp>
        <p:nvCxnSpPr>
          <p:cNvPr id="42" name="Straight Connector 41"/>
          <p:cNvCxnSpPr>
            <a:stCxn id="36" idx="6"/>
          </p:cNvCxnSpPr>
          <p:nvPr/>
        </p:nvCxnSpPr>
        <p:spPr>
          <a:xfrm>
            <a:off x="5643570" y="5072074"/>
            <a:ext cx="500066" cy="1588"/>
          </a:xfrm>
          <a:prstGeom prst="line">
            <a:avLst/>
          </a:prstGeom>
          <a:ln w="603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40" idx="2"/>
          </p:cNvCxnSpPr>
          <p:nvPr/>
        </p:nvCxnSpPr>
        <p:spPr>
          <a:xfrm rot="10800000">
            <a:off x="2714612" y="5072074"/>
            <a:ext cx="571536" cy="1588"/>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5245"/>
                                        </p:tgtEl>
                                        <p:attrNameLst>
                                          <p:attrName>style.visibility</p:attrName>
                                        </p:attrNameLst>
                                      </p:cBhvr>
                                      <p:to>
                                        <p:strVal val="visible"/>
                                      </p:to>
                                    </p:set>
                                    <p:animEffect transition="in" filter="box(in)">
                                      <p:cBhvr>
                                        <p:cTn id="7" dur="500"/>
                                        <p:tgtEl>
                                          <p:spTgt spid="9524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5246"/>
                                        </p:tgtEl>
                                        <p:attrNameLst>
                                          <p:attrName>style.visibility</p:attrName>
                                        </p:attrNameLst>
                                      </p:cBhvr>
                                      <p:to>
                                        <p:strVal val="visible"/>
                                      </p:to>
                                    </p:set>
                                    <p:animEffect transition="in" filter="box(in)">
                                      <p:cBhvr>
                                        <p:cTn id="10" dur="500"/>
                                        <p:tgtEl>
                                          <p:spTgt spid="9524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95247"/>
                                        </p:tgtEl>
                                        <p:attrNameLst>
                                          <p:attrName>style.visibility</p:attrName>
                                        </p:attrNameLst>
                                      </p:cBhvr>
                                      <p:to>
                                        <p:strVal val="visible"/>
                                      </p:to>
                                    </p:set>
                                    <p:animEffect transition="in" filter="box(in)">
                                      <p:cBhvr>
                                        <p:cTn id="15" dur="500"/>
                                        <p:tgtEl>
                                          <p:spTgt spid="95247"/>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95250"/>
                                        </p:tgtEl>
                                        <p:attrNameLst>
                                          <p:attrName>style.visibility</p:attrName>
                                        </p:attrNameLst>
                                      </p:cBhvr>
                                      <p:to>
                                        <p:strVal val="visible"/>
                                      </p:to>
                                    </p:set>
                                    <p:animEffect transition="in" filter="box(in)">
                                      <p:cBhvr>
                                        <p:cTn id="18" dur="500"/>
                                        <p:tgtEl>
                                          <p:spTgt spid="95250"/>
                                        </p:tgtEl>
                                      </p:cBhvr>
                                    </p:animEffect>
                                  </p:childTnLst>
                                </p:cTn>
                              </p:par>
                              <p:par>
                                <p:cTn id="19" presetID="3" presetClass="entr" presetSubtype="10" repeatCount="indefinite"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blinds(horizontal)">
                                      <p:cBhvr>
                                        <p:cTn id="21" dur="10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95253"/>
                                        </p:tgtEl>
                                        <p:attrNameLst>
                                          <p:attrName>style.visibility</p:attrName>
                                        </p:attrNameLst>
                                      </p:cBhvr>
                                      <p:to>
                                        <p:strVal val="visible"/>
                                      </p:to>
                                    </p:set>
                                    <p:animEffect transition="in" filter="box(in)">
                                      <p:cBhvr>
                                        <p:cTn id="26" dur="500"/>
                                        <p:tgtEl>
                                          <p:spTgt spid="95253"/>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95248"/>
                                        </p:tgtEl>
                                        <p:attrNameLst>
                                          <p:attrName>style.visibility</p:attrName>
                                        </p:attrNameLst>
                                      </p:cBhvr>
                                      <p:to>
                                        <p:strVal val="visible"/>
                                      </p:to>
                                    </p:set>
                                    <p:animEffect transition="in" filter="box(in)">
                                      <p:cBhvr>
                                        <p:cTn id="31" dur="500"/>
                                        <p:tgtEl>
                                          <p:spTgt spid="95248"/>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95249"/>
                                        </p:tgtEl>
                                        <p:attrNameLst>
                                          <p:attrName>style.visibility</p:attrName>
                                        </p:attrNameLst>
                                      </p:cBhvr>
                                      <p:to>
                                        <p:strVal val="visible"/>
                                      </p:to>
                                    </p:set>
                                    <p:animEffect transition="in" filter="box(in)">
                                      <p:cBhvr>
                                        <p:cTn id="34" dur="500"/>
                                        <p:tgtEl>
                                          <p:spTgt spid="95249"/>
                                        </p:tgtEl>
                                      </p:cBhvr>
                                    </p:animEffect>
                                  </p:childTnLst>
                                </p:cTn>
                              </p:par>
                              <p:par>
                                <p:cTn id="35" presetID="3" presetClass="entr" presetSubtype="10" repeatCount="indefinite"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blinds(horizontal)">
                                      <p:cBhvr>
                                        <p:cTn id="37" dur="10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95254"/>
                                        </p:tgtEl>
                                        <p:attrNameLst>
                                          <p:attrName>style.visibility</p:attrName>
                                        </p:attrNameLst>
                                      </p:cBhvr>
                                      <p:to>
                                        <p:strVal val="visible"/>
                                      </p:to>
                                    </p:set>
                                    <p:animEffect transition="in" filter="box(in)">
                                      <p:cBhvr>
                                        <p:cTn id="42" dur="500"/>
                                        <p:tgtEl>
                                          <p:spTgt spid="9525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95258"/>
                                        </p:tgtEl>
                                        <p:attrNameLst>
                                          <p:attrName>style.visibility</p:attrName>
                                        </p:attrNameLst>
                                      </p:cBhvr>
                                      <p:to>
                                        <p:strVal val="visible"/>
                                      </p:to>
                                    </p:set>
                                    <p:animEffect transition="in" filter="box(in)">
                                      <p:cBhvr>
                                        <p:cTn id="47" dur="500"/>
                                        <p:tgtEl>
                                          <p:spTgt spid="95258"/>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95260"/>
                                        </p:tgtEl>
                                        <p:attrNameLst>
                                          <p:attrName>style.visibility</p:attrName>
                                        </p:attrNameLst>
                                      </p:cBhvr>
                                      <p:to>
                                        <p:strVal val="visible"/>
                                      </p:to>
                                    </p:set>
                                    <p:animEffect transition="in" filter="box(in)">
                                      <p:cBhvr>
                                        <p:cTn id="50" dur="500"/>
                                        <p:tgtEl>
                                          <p:spTgt spid="95260"/>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95259"/>
                                        </p:tgtEl>
                                        <p:attrNameLst>
                                          <p:attrName>style.visibility</p:attrName>
                                        </p:attrNameLst>
                                      </p:cBhvr>
                                      <p:to>
                                        <p:strVal val="visible"/>
                                      </p:to>
                                    </p:set>
                                    <p:animEffect transition="in" filter="box(in)">
                                      <p:cBhvr>
                                        <p:cTn id="57" dur="500"/>
                                        <p:tgtEl>
                                          <p:spTgt spid="95259"/>
                                        </p:tgtEl>
                                      </p:cBhvr>
                                    </p:animEffect>
                                  </p:childTnLst>
                                </p:cTn>
                              </p:par>
                              <p:par>
                                <p:cTn id="58" presetID="4" presetClass="entr" presetSubtype="16" fill="hold" grpId="0" nodeType="withEffect">
                                  <p:stCondLst>
                                    <p:cond delay="0"/>
                                  </p:stCondLst>
                                  <p:childTnLst>
                                    <p:set>
                                      <p:cBhvr>
                                        <p:cTn id="59" dur="1" fill="hold">
                                          <p:stCondLst>
                                            <p:cond delay="0"/>
                                          </p:stCondLst>
                                        </p:cTn>
                                        <p:tgtEl>
                                          <p:spTgt spid="95261"/>
                                        </p:tgtEl>
                                        <p:attrNameLst>
                                          <p:attrName>style.visibility</p:attrName>
                                        </p:attrNameLst>
                                      </p:cBhvr>
                                      <p:to>
                                        <p:strVal val="visible"/>
                                      </p:to>
                                    </p:set>
                                    <p:animEffect transition="in" filter="box(in)">
                                      <p:cBhvr>
                                        <p:cTn id="60" dur="500"/>
                                        <p:tgtEl>
                                          <p:spTgt spid="95261"/>
                                        </p:tgtEl>
                                      </p:cBhvr>
                                    </p:animEffect>
                                  </p:childTnLst>
                                </p:cTn>
                              </p:par>
                              <p:par>
                                <p:cTn id="61" presetID="1"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0"/>
                                        </p:tgtEl>
                                        <p:attrNameLst>
                                          <p:attrName>style.visibility</p:attrName>
                                        </p:attrNameLst>
                                      </p:cBhvr>
                                      <p:to>
                                        <p:strVal val="visible"/>
                                      </p:to>
                                    </p:set>
                                  </p:childTnLst>
                                </p:cTn>
                              </p:par>
                            </p:childTnLst>
                          </p:cTn>
                        </p:par>
                        <p:par>
                          <p:cTn id="73" fill="hold">
                            <p:stCondLst>
                              <p:cond delay="0"/>
                            </p:stCondLst>
                            <p:childTnLst>
                              <p:par>
                                <p:cTn id="74" presetID="1" presetClass="entr" presetSubtype="0" fill="hold" nodeType="afterEffect">
                                  <p:stCondLst>
                                    <p:cond delay="0"/>
                                  </p:stCondLst>
                                  <p:childTnLst>
                                    <p:set>
                                      <p:cBhvr>
                                        <p:cTn id="75"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95261" grpId="0" animBg="1"/>
      <p:bldP spid="34" grpId="0" animBg="1"/>
      <p:bldP spid="95245" grpId="0" animBg="1"/>
      <p:bldP spid="95246" grpId="0" animBg="1"/>
      <p:bldP spid="95249" grpId="0" animBg="1"/>
      <p:bldP spid="95250" grpId="0" animBg="1"/>
      <p:bldP spid="95254" grpId="0" animBg="1"/>
      <p:bldP spid="95258" grpId="0"/>
      <p:bldP spid="95259" grpId="0"/>
      <p:bldP spid="95260" grpId="0" animBg="1"/>
      <p:bldP spid="38" grpId="0" animBg="1"/>
      <p:bldP spid="39" grpId="0" animBg="1"/>
      <p:bldP spid="36" grpId="0" animBg="1"/>
      <p:bldP spid="4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00042"/>
            <a:ext cx="8229600" cy="1143000"/>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fontScale="77500" lnSpcReduction="20000"/>
          </a:bodyPr>
          <a:lstStyle/>
          <a:p>
            <a:pPr algn="ctr"/>
            <a:r>
              <a:rPr lang="en-IN" sz="5400" dirty="0" smtClean="0">
                <a:solidFill>
                  <a:srgbClr val="0000FF"/>
                </a:solidFill>
                <a:latin typeface="Times New Roman" pitchFamily="18" charset="0"/>
                <a:cs typeface="Times New Roman" pitchFamily="18" charset="0"/>
              </a:rPr>
              <a:t>Intercirculatory mixing depends on </a:t>
            </a:r>
            <a:endParaRPr lang="en-US" sz="5400" dirty="0">
              <a:solidFill>
                <a:srgbClr val="0000FF"/>
              </a:solidFill>
              <a:latin typeface="Times New Roman" pitchFamily="18" charset="0"/>
              <a:cs typeface="Times New Roman" pitchFamily="18" charset="0"/>
            </a:endParaRPr>
          </a:p>
        </p:txBody>
      </p:sp>
      <p:cxnSp>
        <p:nvCxnSpPr>
          <p:cNvPr id="4" name="Straight Arrow Connector 3"/>
          <p:cNvCxnSpPr/>
          <p:nvPr/>
        </p:nvCxnSpPr>
        <p:spPr>
          <a:xfrm rot="10800000" flipV="1">
            <a:off x="3124200" y="1338242"/>
            <a:ext cx="1524000" cy="1371600"/>
          </a:xfrm>
          <a:prstGeom prst="straightConnector1">
            <a:avLst/>
          </a:prstGeom>
          <a:ln w="698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1143000" y="2100242"/>
            <a:ext cx="3200400" cy="2743200"/>
          </a:xfrm>
          <a:prstGeom prst="ellipse">
            <a:avLst/>
          </a:prstGeom>
          <a:solidFill>
            <a:schemeClr val="tx2">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imes New Roman" pitchFamily="18" charset="0"/>
                <a:ea typeface="ＭＳ Ｐゴシック" pitchFamily="34" charset="-128"/>
                <a:cs typeface="Times New Roman" pitchFamily="18" charset="0"/>
              </a:rPr>
              <a:t>Anatomic communication</a:t>
            </a:r>
          </a:p>
          <a:p>
            <a:pPr algn="ctr">
              <a:buFont typeface="Wingdings" pitchFamily="2" charset="2"/>
              <a:buChar char="§"/>
            </a:pPr>
            <a:r>
              <a:rPr lang="en-US" dirty="0" smtClean="0">
                <a:solidFill>
                  <a:schemeClr val="bg1"/>
                </a:solidFill>
                <a:latin typeface="Times New Roman" pitchFamily="18" charset="0"/>
                <a:ea typeface="ＭＳ Ｐゴシック" pitchFamily="34" charset="-128"/>
                <a:cs typeface="Times New Roman" pitchFamily="18" charset="0"/>
              </a:rPr>
              <a:t>Number</a:t>
            </a:r>
          </a:p>
          <a:p>
            <a:pPr algn="ctr">
              <a:buFont typeface="Wingdings" pitchFamily="2" charset="2"/>
              <a:buChar char="§"/>
            </a:pPr>
            <a:r>
              <a:rPr lang="en-US" dirty="0" smtClean="0">
                <a:solidFill>
                  <a:schemeClr val="bg1"/>
                </a:solidFill>
                <a:latin typeface="Times New Roman" pitchFamily="18" charset="0"/>
                <a:ea typeface="ＭＳ Ｐゴシック" pitchFamily="34" charset="-128"/>
                <a:cs typeface="Times New Roman" pitchFamily="18" charset="0"/>
              </a:rPr>
              <a:t>Size</a:t>
            </a:r>
          </a:p>
          <a:p>
            <a:pPr algn="ctr">
              <a:buFont typeface="Wingdings" pitchFamily="2" charset="2"/>
              <a:buChar char="§"/>
            </a:pPr>
            <a:r>
              <a:rPr lang="en-US" dirty="0" smtClean="0">
                <a:solidFill>
                  <a:schemeClr val="bg1"/>
                </a:solidFill>
                <a:latin typeface="Times New Roman" pitchFamily="18" charset="0"/>
                <a:ea typeface="ＭＳ Ｐゴシック" pitchFamily="34" charset="-128"/>
                <a:cs typeface="Times New Roman" pitchFamily="18" charset="0"/>
              </a:rPr>
              <a:t>Position</a:t>
            </a:r>
            <a:endParaRPr lang="en-US" dirty="0">
              <a:latin typeface="Times New Roman" pitchFamily="18" charset="0"/>
              <a:cs typeface="Times New Roman" pitchFamily="18" charset="0"/>
            </a:endParaRPr>
          </a:p>
        </p:txBody>
      </p:sp>
      <p:cxnSp>
        <p:nvCxnSpPr>
          <p:cNvPr id="6" name="Straight Arrow Connector 5"/>
          <p:cNvCxnSpPr/>
          <p:nvPr/>
        </p:nvCxnSpPr>
        <p:spPr>
          <a:xfrm rot="16200000" flipH="1">
            <a:off x="4648201" y="1338243"/>
            <a:ext cx="1905000" cy="1904997"/>
          </a:xfrm>
          <a:prstGeom prst="straightConnector1">
            <a:avLst/>
          </a:prstGeom>
          <a:ln w="698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4748210" y="2062138"/>
            <a:ext cx="3324252" cy="2714644"/>
          </a:xfrm>
          <a:prstGeom prst="ellipse">
            <a:avLst/>
          </a:prstGeom>
          <a:solidFill>
            <a:schemeClr val="accent1">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ctr">
              <a:spcBef>
                <a:spcPct val="20000"/>
              </a:spcBef>
            </a:pPr>
            <a:r>
              <a:rPr lang="en-IN" sz="2400" dirty="0" smtClean="0">
                <a:solidFill>
                  <a:schemeClr val="tx1"/>
                </a:solidFill>
                <a:latin typeface="Times New Roman" pitchFamily="18" charset="0"/>
                <a:cs typeface="Times New Roman" pitchFamily="18" charset="0"/>
              </a:rPr>
              <a:t>TBF through the pulmonary circuit</a:t>
            </a:r>
            <a:endParaRPr lang="en-US" sz="2400" dirty="0" smtClean="0">
              <a:solidFill>
                <a:schemeClr val="tx1"/>
              </a:solidFill>
              <a:latin typeface="Times New Roman" pitchFamily="18" charset="0"/>
              <a:ea typeface="ＭＳ Ｐゴシック" pitchFamily="34" charset="-128"/>
              <a:cs typeface="Times New Roman" pitchFamily="18" charset="0"/>
            </a:endParaRPr>
          </a:p>
        </p:txBody>
      </p:sp>
      <p:sp>
        <p:nvSpPr>
          <p:cNvPr id="9" name="Date Placeholder 8"/>
          <p:cNvSpPr>
            <a:spLocks noGrp="1"/>
          </p:cNvSpPr>
          <p:nvPr>
            <p:ph type="dt" sz="half" idx="10"/>
          </p:nvPr>
        </p:nvSpPr>
        <p:spPr/>
        <p:txBody>
          <a:bodyPr/>
          <a:lstStyle/>
          <a:p>
            <a:fld id="{5C3D5FDA-DB89-4174-A2D2-50B95965C993}" type="datetime1">
              <a:rPr lang="en-IN" smtClean="0"/>
              <a:pPr/>
              <a:t>04-10-2023</a:t>
            </a:fld>
            <a:endParaRPr lang="en-IN"/>
          </a:p>
        </p:txBody>
      </p:sp>
      <p:sp>
        <p:nvSpPr>
          <p:cNvPr id="8" name="Rectangle 7"/>
          <p:cNvSpPr/>
          <p:nvPr/>
        </p:nvSpPr>
        <p:spPr>
          <a:xfrm>
            <a:off x="714348" y="4952068"/>
            <a:ext cx="7858180" cy="1015663"/>
          </a:xfrm>
          <a:prstGeom prst="rect">
            <a:avLst/>
          </a:prstGeom>
          <a:ln>
            <a:solidFill>
              <a:srgbClr val="0000FF"/>
            </a:solidFill>
          </a:ln>
        </p:spPr>
        <p:txBody>
          <a:bodyPr wrap="square">
            <a:spAutoFit/>
          </a:bodyPr>
          <a:lstStyle/>
          <a:p>
            <a:pPr algn="ctr"/>
            <a:r>
              <a:rPr lang="en-IN" sz="2000" dirty="0" smtClean="0">
                <a:latin typeface="Times New Roman" pitchFamily="18" charset="0"/>
                <a:cs typeface="Times New Roman" pitchFamily="18" charset="0"/>
              </a:rPr>
              <a:t>The effective PBF, effective systemic blood flow, and net anatomic right-to-left and net anatomic left-to-right shunts are each equal to each other, and this volume is the intercirculatory mixing</a:t>
            </a:r>
            <a:endParaRPr lang="en-IN"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736"/>
            <a:ext cx="8229600" cy="4857784"/>
          </a:xfrm>
        </p:spPr>
        <p:txBody>
          <a:bodyPr>
            <a:noAutofit/>
          </a:bodyPr>
          <a:lstStyle/>
          <a:p>
            <a:r>
              <a:rPr lang="en-IN" sz="2400" dirty="0" err="1" smtClean="0">
                <a:latin typeface="Times New Roman" pitchFamily="18" charset="0"/>
                <a:cs typeface="Times New Roman" pitchFamily="18" charset="0"/>
              </a:rPr>
              <a:t>Prevalance</a:t>
            </a:r>
            <a:r>
              <a:rPr lang="en-IN" sz="2400" dirty="0" smtClean="0">
                <a:latin typeface="Times New Roman" pitchFamily="18" charset="0"/>
                <a:cs typeface="Times New Roman" pitchFamily="18" charset="0"/>
              </a:rPr>
              <a:t> 4.7 per 10,000 live births in US</a:t>
            </a:r>
          </a:p>
          <a:p>
            <a:pPr algn="r">
              <a:buNone/>
            </a:pPr>
            <a:r>
              <a:rPr lang="en-US" sz="1800" i="1" dirty="0" smtClean="0">
                <a:latin typeface="Times New Roman" pitchFamily="18" charset="0"/>
                <a:cs typeface="Times New Roman" pitchFamily="18" charset="0"/>
              </a:rPr>
              <a:t>CDC-Improved national prevalence estimates for 18 selected </a:t>
            </a:r>
          </a:p>
          <a:p>
            <a:pPr algn="r">
              <a:buNone/>
            </a:pPr>
            <a:r>
              <a:rPr lang="en-US" sz="1800" i="1" dirty="0" smtClean="0">
                <a:latin typeface="Times New Roman" pitchFamily="18" charset="0"/>
                <a:cs typeface="Times New Roman" pitchFamily="18" charset="0"/>
              </a:rPr>
              <a:t>major birth defects-US 1999-2001</a:t>
            </a:r>
            <a:endParaRPr lang="en-IN" sz="1800" i="1" dirty="0" smtClean="0">
              <a:latin typeface="Times New Roman" pitchFamily="18" charset="0"/>
              <a:cs typeface="Times New Roman" pitchFamily="18" charset="0"/>
            </a:endParaRPr>
          </a:p>
          <a:p>
            <a:endParaRPr lang="en-IN" sz="2400" dirty="0" smtClean="0">
              <a:latin typeface="Times New Roman" pitchFamily="18" charset="0"/>
              <a:cs typeface="Times New Roman" pitchFamily="18" charset="0"/>
            </a:endParaRPr>
          </a:p>
          <a:p>
            <a:r>
              <a:rPr lang="en-IN" sz="2400" dirty="0" smtClean="0">
                <a:latin typeface="Times New Roman" pitchFamily="18" charset="0"/>
                <a:cs typeface="Times New Roman" pitchFamily="18" charset="0"/>
              </a:rPr>
              <a:t>2.3 per 10,000 live births (a population-based surveillance)</a:t>
            </a:r>
          </a:p>
          <a:p>
            <a:pPr algn="r">
              <a:buNone/>
            </a:pPr>
            <a:r>
              <a:rPr lang="en-US" sz="1800" i="1" dirty="0" smtClean="0">
                <a:latin typeface="Times New Roman" pitchFamily="18" charset="0"/>
                <a:cs typeface="Times New Roman" pitchFamily="18" charset="0"/>
              </a:rPr>
              <a:t>Reller MD et al; Prevalence of congenital heart defects</a:t>
            </a:r>
          </a:p>
          <a:p>
            <a:pPr algn="r">
              <a:buNone/>
            </a:pPr>
            <a:r>
              <a:rPr lang="en-US" sz="1800" i="1" dirty="0" smtClean="0">
                <a:latin typeface="Times New Roman" pitchFamily="18" charset="0"/>
                <a:cs typeface="Times New Roman" pitchFamily="18" charset="0"/>
              </a:rPr>
              <a:t> in metropolitan Atlanta 1985-2005 J pediatr 2008;153:807</a:t>
            </a:r>
            <a:endParaRPr lang="en-IN" sz="1800" i="1" dirty="0" smtClean="0">
              <a:latin typeface="Times New Roman" pitchFamily="18" charset="0"/>
              <a:cs typeface="Times New Roman" pitchFamily="18" charset="0"/>
            </a:endParaRPr>
          </a:p>
          <a:p>
            <a:endParaRPr lang="en-IN" sz="2400" dirty="0" smtClean="0">
              <a:latin typeface="Times New Roman" pitchFamily="18" charset="0"/>
              <a:cs typeface="Times New Roman" pitchFamily="18" charset="0"/>
            </a:endParaRPr>
          </a:p>
          <a:p>
            <a:r>
              <a:rPr lang="en-IN" sz="2400" dirty="0" smtClean="0">
                <a:latin typeface="Times New Roman" pitchFamily="18" charset="0"/>
                <a:cs typeface="Times New Roman" pitchFamily="18" charset="0"/>
              </a:rPr>
              <a:t>Accounts for 3 % of all CHD and almost 20% of all CCHD</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Male preponderance (4:1)</a:t>
            </a:r>
            <a:endParaRPr lang="en-IN" sz="2400" dirty="0" smtClean="0">
              <a:latin typeface="Times New Roman" pitchFamily="18" charset="0"/>
              <a:cs typeface="Times New Roman" pitchFamily="18" charset="0"/>
            </a:endParaRPr>
          </a:p>
          <a:p>
            <a:pPr algn="r">
              <a:buNone/>
            </a:pPr>
            <a:r>
              <a:rPr lang="en-US" sz="1800" i="1" dirty="0" smtClean="0">
                <a:latin typeface="Times New Roman" pitchFamily="18" charset="0"/>
                <a:cs typeface="Times New Roman" pitchFamily="18" charset="0"/>
              </a:rPr>
              <a:t>Moss and Adams’ heart disease in infants children and adolescents</a:t>
            </a:r>
            <a:endParaRPr lang="en-IN" sz="1800" i="1" dirty="0" smtClean="0">
              <a:latin typeface="Times New Roman" pitchFamily="18" charset="0"/>
              <a:cs typeface="Times New Roman" pitchFamily="18" charset="0"/>
            </a:endParaRPr>
          </a:p>
          <a:p>
            <a:endParaRPr lang="en-IN" sz="2400" dirty="0">
              <a:latin typeface="Times New Roman" pitchFamily="18" charset="0"/>
              <a:cs typeface="Times New Roman" pitchFamily="18" charset="0"/>
            </a:endParaRPr>
          </a:p>
        </p:txBody>
      </p:sp>
      <p:sp>
        <p:nvSpPr>
          <p:cNvPr id="11" name="Date Placeholder 10"/>
          <p:cNvSpPr>
            <a:spLocks noGrp="1"/>
          </p:cNvSpPr>
          <p:nvPr>
            <p:ph type="dt" sz="half" idx="10"/>
          </p:nvPr>
        </p:nvSpPr>
        <p:spPr/>
        <p:txBody>
          <a:bodyPr/>
          <a:lstStyle/>
          <a:p>
            <a:fld id="{9D7A17B1-ACFA-4BEA-8DA3-A333F3787FBD}" type="datetime1">
              <a:rPr lang="en-IN" smtClean="0"/>
              <a:pPr/>
              <a:t>04-10-2023</a:t>
            </a:fld>
            <a:endParaRPr lang="en-IN"/>
          </a:p>
        </p:txBody>
      </p:sp>
      <p:sp>
        <p:nvSpPr>
          <p:cNvPr id="2" name="Title 1"/>
          <p:cNvSpPr>
            <a:spLocks noGrp="1"/>
          </p:cNvSpPr>
          <p:nvPr>
            <p:ph type="title"/>
          </p:nvPr>
        </p:nvSpPr>
        <p:spPr/>
        <p:txBody>
          <a:bodyPr>
            <a:noAutofit/>
          </a:bodyPr>
          <a:lstStyle/>
          <a:p>
            <a:r>
              <a:rPr lang="en-US" b="1" dirty="0" smtClean="0">
                <a:solidFill>
                  <a:schemeClr val="tx1"/>
                </a:solidFill>
                <a:effectLst>
                  <a:outerShdw blurRad="38100" dist="38100" dir="2700000" algn="tl">
                    <a:srgbClr val="000000">
                      <a:alpha val="43137"/>
                    </a:srgbClr>
                  </a:outerShdw>
                </a:effectLst>
                <a:latin typeface="Footlight MT Light" pitchFamily="18" charset="0"/>
                <a:cs typeface="Times New Roman" pitchFamily="18" charset="0"/>
              </a:rPr>
              <a:t/>
            </a:r>
            <a:br>
              <a:rPr lang="en-US" b="1" dirty="0" smtClean="0">
                <a:solidFill>
                  <a:schemeClr val="tx1"/>
                </a:solidFill>
                <a:effectLst>
                  <a:outerShdw blurRad="38100" dist="38100" dir="2700000" algn="tl">
                    <a:srgbClr val="000000">
                      <a:alpha val="43137"/>
                    </a:srgbClr>
                  </a:outerShdw>
                </a:effectLst>
                <a:latin typeface="Footlight MT Light" pitchFamily="18" charset="0"/>
                <a:cs typeface="Times New Roman" pitchFamily="18" charset="0"/>
              </a:rPr>
            </a:br>
            <a:r>
              <a:rPr lang="en-US" b="1" dirty="0" smtClean="0">
                <a:solidFill>
                  <a:schemeClr val="tx1"/>
                </a:solidFill>
                <a:effectLst>
                  <a:outerShdw blurRad="38100" dist="38100" dir="2700000" algn="tl">
                    <a:srgbClr val="000000">
                      <a:alpha val="43137"/>
                    </a:srgbClr>
                  </a:outerShdw>
                </a:effectLst>
                <a:latin typeface="Footlight MT Light" pitchFamily="18" charset="0"/>
                <a:cs typeface="Times New Roman" pitchFamily="18" charset="0"/>
              </a:rPr>
              <a:t>Epidemiology</a:t>
            </a:r>
            <a:br>
              <a:rPr lang="en-US" b="1" dirty="0" smtClean="0">
                <a:solidFill>
                  <a:schemeClr val="tx1"/>
                </a:solidFill>
                <a:effectLst>
                  <a:outerShdw blurRad="38100" dist="38100" dir="2700000" algn="tl">
                    <a:srgbClr val="000000">
                      <a:alpha val="43137"/>
                    </a:srgbClr>
                  </a:outerShdw>
                </a:effectLst>
                <a:latin typeface="Footlight MT Light" pitchFamily="18" charset="0"/>
                <a:cs typeface="Times New Roman" pitchFamily="18" charset="0"/>
              </a:rPr>
            </a:br>
            <a:endParaRPr lang="en-IN" b="1" dirty="0">
              <a:solidFill>
                <a:schemeClr val="tx1"/>
              </a:solidFill>
              <a:effectLst>
                <a:outerShdw blurRad="38100" dist="38100" dir="2700000" algn="tl">
                  <a:srgbClr val="000000">
                    <a:alpha val="43137"/>
                  </a:srgbClr>
                </a:outerShdw>
              </a:effectLst>
              <a:latin typeface="Footlight MT Light" pitchFamily="18" charset="0"/>
            </a:endParaRPr>
          </a:p>
        </p:txBody>
      </p:sp>
      <p:pic>
        <p:nvPicPr>
          <p:cNvPr id="2050" name="Picture 2"/>
          <p:cNvPicPr>
            <a:picLocks noChangeAspect="1" noChangeArrowheads="1"/>
          </p:cNvPicPr>
          <p:nvPr/>
        </p:nvPicPr>
        <p:blipFill>
          <a:blip r:embed="rId3"/>
          <a:srcRect/>
          <a:stretch>
            <a:fillRect/>
          </a:stretch>
        </p:blipFill>
        <p:spPr bwMode="auto">
          <a:xfrm>
            <a:off x="0" y="2500306"/>
            <a:ext cx="9144000" cy="3786214"/>
          </a:xfrm>
          <a:prstGeom prst="rect">
            <a:avLst/>
          </a:prstGeom>
          <a:noFill/>
          <a:ln w="9525">
            <a:noFill/>
            <a:miter lim="800000"/>
            <a:headEnd/>
            <a:tailEnd/>
          </a:ln>
          <a:effectLst/>
        </p:spPr>
      </p:pic>
      <p:sp>
        <p:nvSpPr>
          <p:cNvPr id="5" name="Rectangle 4"/>
          <p:cNvSpPr/>
          <p:nvPr/>
        </p:nvSpPr>
        <p:spPr>
          <a:xfrm>
            <a:off x="0" y="4071942"/>
            <a:ext cx="9144000" cy="357190"/>
          </a:xfrm>
          <a:prstGeom prst="rect">
            <a:avLst/>
          </a:prstGeom>
          <a:solidFill>
            <a:srgbClr val="CC66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Times New Roman" pitchFamily="18" charset="0"/>
              <a:cs typeface="Times New Roman" pitchFamily="18" charset="0"/>
            </a:endParaRPr>
          </a:p>
        </p:txBody>
      </p:sp>
      <p:sp>
        <p:nvSpPr>
          <p:cNvPr id="6" name="Rectangle 5"/>
          <p:cNvSpPr/>
          <p:nvPr/>
        </p:nvSpPr>
        <p:spPr>
          <a:xfrm>
            <a:off x="-32" y="4786322"/>
            <a:ext cx="9144000" cy="357190"/>
          </a:xfrm>
          <a:prstGeom prst="rect">
            <a:avLst/>
          </a:prstGeom>
          <a:solidFill>
            <a:srgbClr val="CC66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Times New Roman" pitchFamily="18" charset="0"/>
              <a:cs typeface="Times New Roman" pitchFamily="18" charset="0"/>
            </a:endParaRPr>
          </a:p>
        </p:txBody>
      </p:sp>
      <p:sp>
        <p:nvSpPr>
          <p:cNvPr id="7" name="Oval 6"/>
          <p:cNvSpPr/>
          <p:nvPr/>
        </p:nvSpPr>
        <p:spPr>
          <a:xfrm>
            <a:off x="6357950" y="3929066"/>
            <a:ext cx="642942" cy="642942"/>
          </a:xfrm>
          <a:prstGeom prst="ellipse">
            <a:avLst/>
          </a:prstGeom>
          <a:solidFill>
            <a:srgbClr val="FF0000">
              <a:alpha val="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Oval 7"/>
          <p:cNvSpPr/>
          <p:nvPr/>
        </p:nvSpPr>
        <p:spPr>
          <a:xfrm>
            <a:off x="6357950" y="4643446"/>
            <a:ext cx="642942" cy="642942"/>
          </a:xfrm>
          <a:prstGeom prst="ellipse">
            <a:avLst/>
          </a:prstGeom>
          <a:solidFill>
            <a:srgbClr val="FF0000">
              <a:alpha val="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428596" y="6211669"/>
            <a:ext cx="8715404" cy="584775"/>
          </a:xfrm>
          <a:prstGeom prst="rect">
            <a:avLst/>
          </a:prstGeom>
        </p:spPr>
        <p:txBody>
          <a:bodyPr wrap="square">
            <a:spAutoFit/>
          </a:bodyPr>
          <a:lstStyle/>
          <a:p>
            <a:pPr algn="r"/>
            <a:r>
              <a:rPr lang="en-IN" sz="1600" i="1" dirty="0" smtClean="0">
                <a:latin typeface="Times New Roman" pitchFamily="18" charset="0"/>
                <a:cs typeface="Times New Roman" pitchFamily="18" charset="0"/>
              </a:rPr>
              <a:t>Congenital Heart Disease in India: A Status Report; Anita </a:t>
            </a:r>
            <a:r>
              <a:rPr lang="en-IN" sz="1600" i="1" dirty="0" err="1" smtClean="0">
                <a:latin typeface="Times New Roman" pitchFamily="18" charset="0"/>
                <a:cs typeface="Times New Roman" pitchFamily="18" charset="0"/>
              </a:rPr>
              <a:t>Saxena</a:t>
            </a:r>
            <a:endParaRPr lang="en-IN" sz="1600" i="1" dirty="0" smtClean="0">
              <a:latin typeface="Times New Roman" pitchFamily="18" charset="0"/>
              <a:cs typeface="Times New Roman" pitchFamily="18" charset="0"/>
            </a:endParaRPr>
          </a:p>
          <a:p>
            <a:pPr algn="r"/>
            <a:r>
              <a:rPr lang="en-IN" sz="1600" i="1" dirty="0" smtClean="0">
                <a:latin typeface="Times New Roman" pitchFamily="18" charset="0"/>
                <a:cs typeface="Times New Roman" pitchFamily="18" charset="0"/>
              </a:rPr>
              <a:t>Indian Journal of </a:t>
            </a:r>
            <a:r>
              <a:rPr lang="en-IN" sz="1600" i="1" dirty="0" err="1" smtClean="0">
                <a:latin typeface="Times New Roman" pitchFamily="18" charset="0"/>
                <a:cs typeface="Times New Roman" pitchFamily="18" charset="0"/>
              </a:rPr>
              <a:t>Pediatrics</a:t>
            </a:r>
            <a:r>
              <a:rPr lang="en-IN" sz="1600" i="1" dirty="0" smtClean="0">
                <a:latin typeface="Times New Roman" pitchFamily="18" charset="0"/>
                <a:cs typeface="Times New Roman" pitchFamily="18" charset="0"/>
              </a:rPr>
              <a:t>, Volume 72—July, 2005 </a:t>
            </a:r>
            <a:endParaRPr lang="en-IN" sz="1600"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childTnLst>
                                </p:cTn>
                              </p:par>
                              <p:par>
                                <p:cTn id="10" presetID="12" presetClass="entr" presetSubtype="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Top)">
                                      <p:cBhvr>
                                        <p:cTn id="12" dur="500"/>
                                        <p:tgtEl>
                                          <p:spTgt spid="6"/>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Grp="1" noChangeAspect="1" noChangeArrowheads="1"/>
          </p:cNvPicPr>
          <p:nvPr>
            <p:ph sz="half" idx="1"/>
          </p:nvPr>
        </p:nvPicPr>
        <p:blipFill>
          <a:blip r:embed="rId3"/>
          <a:srcRect/>
          <a:stretch>
            <a:fillRect/>
          </a:stretch>
        </p:blipFill>
        <p:spPr bwMode="auto">
          <a:xfrm>
            <a:off x="500034" y="1785926"/>
            <a:ext cx="3692586" cy="4357718"/>
          </a:xfrm>
          <a:prstGeom prst="rect">
            <a:avLst/>
          </a:prstGeom>
          <a:noFill/>
          <a:ln w="9525">
            <a:solidFill>
              <a:srgbClr val="0000FF"/>
            </a:solidFill>
            <a:miter lim="800000"/>
            <a:headEnd/>
            <a:tailEnd/>
          </a:ln>
          <a:effectLst/>
        </p:spPr>
      </p:pic>
      <p:sp>
        <p:nvSpPr>
          <p:cNvPr id="14" name="Date Placeholder 13"/>
          <p:cNvSpPr>
            <a:spLocks noGrp="1"/>
          </p:cNvSpPr>
          <p:nvPr>
            <p:ph type="dt" sz="half" idx="10"/>
          </p:nvPr>
        </p:nvSpPr>
        <p:spPr/>
        <p:txBody>
          <a:bodyPr/>
          <a:lstStyle/>
          <a:p>
            <a:fld id="{AF738254-B089-4393-83E1-5FEA7B7428DB}" type="datetime1">
              <a:rPr lang="en-IN" smtClean="0"/>
              <a:pPr/>
              <a:t>04-10-2023</a:t>
            </a:fld>
            <a:endParaRPr lang="en-IN"/>
          </a:p>
        </p:txBody>
      </p:sp>
      <p:sp>
        <p:nvSpPr>
          <p:cNvPr id="2" name="Title 1"/>
          <p:cNvSpPr>
            <a:spLocks noGrp="1"/>
          </p:cNvSpPr>
          <p:nvPr>
            <p:ph type="title"/>
          </p:nvPr>
        </p:nvSpPr>
        <p:spPr/>
        <p:txBody>
          <a:bodyPr>
            <a:noAutofit/>
          </a:bodyPr>
          <a:lstStyle/>
          <a:p>
            <a:r>
              <a:rPr lang="en-IN" sz="3600" b="1" dirty="0" smtClean="0">
                <a:solidFill>
                  <a:srgbClr val="0000FF"/>
                </a:solidFill>
                <a:effectLst>
                  <a:outerShdw blurRad="38100" dist="38100" dir="2700000" algn="tl">
                    <a:srgbClr val="000000">
                      <a:alpha val="43137"/>
                    </a:srgbClr>
                  </a:outerShdw>
                </a:effectLst>
                <a:latin typeface="Footlight MT Light" pitchFamily="18" charset="0"/>
              </a:rPr>
              <a:t>TGA with inadequate pulmonary–systemic</a:t>
            </a:r>
            <a:br>
              <a:rPr lang="en-IN" sz="3600" b="1" dirty="0" smtClean="0">
                <a:solidFill>
                  <a:srgbClr val="0000FF"/>
                </a:solidFill>
                <a:effectLst>
                  <a:outerShdw blurRad="38100" dist="38100" dir="2700000" algn="tl">
                    <a:srgbClr val="000000">
                      <a:alpha val="43137"/>
                    </a:srgbClr>
                  </a:outerShdw>
                </a:effectLst>
                <a:latin typeface="Footlight MT Light" pitchFamily="18" charset="0"/>
              </a:rPr>
            </a:br>
            <a:r>
              <a:rPr lang="en-IN" sz="3600" b="1" dirty="0" smtClean="0">
                <a:solidFill>
                  <a:srgbClr val="0000FF"/>
                </a:solidFill>
                <a:effectLst>
                  <a:outerShdw blurRad="38100" dist="38100" dir="2700000" algn="tl">
                    <a:srgbClr val="000000">
                      <a:alpha val="43137"/>
                    </a:srgbClr>
                  </a:outerShdw>
                </a:effectLst>
                <a:latin typeface="Footlight MT Light" pitchFamily="18" charset="0"/>
              </a:rPr>
              <a:t>communication</a:t>
            </a:r>
            <a:endParaRPr lang="en-IN" sz="3600"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9" name="Content Placeholder 6"/>
          <p:cNvSpPr txBox="1">
            <a:spLocks/>
          </p:cNvSpPr>
          <p:nvPr/>
        </p:nvSpPr>
        <p:spPr>
          <a:xfrm>
            <a:off x="4357686" y="1785926"/>
            <a:ext cx="4357718" cy="4357718"/>
          </a:xfrm>
          <a:prstGeom prst="rect">
            <a:avLst/>
          </a:prstGeom>
          <a:ln>
            <a:solidFill>
              <a:srgbClr val="0000FF"/>
            </a:solidFill>
          </a:ln>
        </p:spPr>
        <p:txBody>
          <a:bodyPr vert="horz" lIns="91440" tIns="45720" rIns="91440" bIns="45720" rtlCol="0">
            <a:noAutofit/>
          </a:bodyPr>
          <a:lstStyle/>
          <a:p>
            <a:pPr marL="342900" marR="0" lvl="0" indent="-342900" algn="l" defTabSz="914400" rtl="0" eaLnBrk="1" fontAlgn="auto" latinLnBrk="0" hangingPunct="1">
              <a:lnSpc>
                <a:spcPct val="150000"/>
              </a:lnSpc>
              <a:spcBef>
                <a:spcPct val="20000"/>
              </a:spcBef>
              <a:spcAft>
                <a:spcPts val="0"/>
              </a:spcAft>
              <a:buClrTx/>
              <a:buSzTx/>
              <a:tabLst/>
              <a:defRPr/>
            </a:pPr>
            <a:r>
              <a:rPr kumimoji="0" lang="en-US" sz="2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Decreased PVR</a:t>
            </a:r>
          </a:p>
          <a:p>
            <a:pPr marL="342900" marR="0" lvl="0" indent="-342900" algn="l" defTabSz="914400" rtl="0" eaLnBrk="1" fontAlgn="auto" latinLnBrk="0" hangingPunct="1">
              <a:lnSpc>
                <a:spcPct val="100000"/>
              </a:lnSpc>
              <a:spcBef>
                <a:spcPct val="20000"/>
              </a:spcBef>
              <a:spcAft>
                <a:spcPts val="0"/>
              </a:spcAft>
              <a:buClrTx/>
              <a:buSzTx/>
              <a:tabLst/>
              <a:defRPr/>
            </a:pPr>
            <a:endParaRPr lang="en-US" sz="2200" dirty="0" smtClean="0">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Reduce afterload on LV</a:t>
            </a:r>
          </a:p>
          <a:p>
            <a:pPr marL="342900" marR="0" lvl="0" indent="-342900" algn="l" defTabSz="914400" rtl="0" eaLnBrk="1" fontAlgn="auto" latinLnBrk="0" hangingPunct="1">
              <a:lnSpc>
                <a:spcPct val="100000"/>
              </a:lnSpc>
              <a:spcBef>
                <a:spcPct val="20000"/>
              </a:spcBef>
              <a:spcAft>
                <a:spcPts val="0"/>
              </a:spcAft>
              <a:buClrTx/>
              <a:buSzTx/>
              <a:tabLst/>
              <a:defRPr/>
            </a:pPr>
            <a:endParaRPr lang="en-US" sz="2200" dirty="0" smtClean="0">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Increased SV to PA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7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If DA remains</a:t>
            </a:r>
            <a:r>
              <a:rPr kumimoji="0" lang="en-US" sz="17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open, flow occur from aorta to PA and q</a:t>
            </a:r>
            <a:r>
              <a:rPr lang="en-US" sz="1700" baseline="0" dirty="0" err="1" smtClean="0">
                <a:latin typeface="Times New Roman" pitchFamily="18" charset="0"/>
                <a:cs typeface="Times New Roman" pitchFamily="18" charset="0"/>
              </a:rPr>
              <a:t>uantity</a:t>
            </a:r>
            <a:r>
              <a:rPr lang="en-US" sz="1700" dirty="0" smtClean="0">
                <a:latin typeface="Times New Roman" pitchFamily="18" charset="0"/>
                <a:cs typeface="Times New Roman" pitchFamily="18" charset="0"/>
              </a:rPr>
              <a:t> of flow depend on size of ductus and PA and aortic pressure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1700" dirty="0" smtClean="0">
              <a:latin typeface="Times New Roman" pitchFamily="18" charset="0"/>
              <a:cs typeface="Times New Roman" pitchFamily="18" charset="0"/>
            </a:endParaRPr>
          </a:p>
          <a:p>
            <a:pPr marL="342900" lvl="0" indent="-342900">
              <a:spcBef>
                <a:spcPct val="20000"/>
              </a:spcBef>
              <a:buFont typeface="Arial" pitchFamily="34" charset="0"/>
              <a:buChar char="•"/>
              <a:defRPr/>
            </a:pPr>
            <a:r>
              <a:rPr lang="en-IN" sz="1700" dirty="0" smtClean="0">
                <a:latin typeface="Times New Roman" pitchFamily="18" charset="0"/>
                <a:cs typeface="Times New Roman" pitchFamily="18" charset="0"/>
              </a:rPr>
              <a:t>If the ductus is widely patent and PA and aortic pressures are the same, the flow will be determined by relative resistance in the pulmonary and systemic circulations</a:t>
            </a:r>
            <a:endParaRPr kumimoji="0" lang="en-US" sz="17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IN" sz="2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cxnSp>
        <p:nvCxnSpPr>
          <p:cNvPr id="11" name="Straight Arrow Connector 10"/>
          <p:cNvCxnSpPr/>
          <p:nvPr/>
        </p:nvCxnSpPr>
        <p:spPr>
          <a:xfrm rot="5400000">
            <a:off x="5143901" y="2571347"/>
            <a:ext cx="571504" cy="79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5179620" y="3392884"/>
            <a:ext cx="500066" cy="79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Autofit/>
          </a:bodyPr>
          <a:lstStyle/>
          <a:p>
            <a:pPr>
              <a:lnSpc>
                <a:spcPct val="150000"/>
              </a:lnSpc>
            </a:pPr>
            <a:r>
              <a:rPr lang="en-US" sz="2000" dirty="0" smtClean="0">
                <a:latin typeface="Times New Roman" pitchFamily="18" charset="0"/>
                <a:cs typeface="Times New Roman" pitchFamily="18" charset="0"/>
              </a:rPr>
              <a:t>Similar to DA</a:t>
            </a:r>
          </a:p>
          <a:p>
            <a:pPr>
              <a:lnSpc>
                <a:spcPct val="150000"/>
              </a:lnSpc>
            </a:pPr>
            <a:r>
              <a:rPr lang="en-IN" sz="2000" dirty="0" smtClean="0">
                <a:latin typeface="Times New Roman" pitchFamily="18" charset="0"/>
                <a:cs typeface="Times New Roman" pitchFamily="18" charset="0"/>
              </a:rPr>
              <a:t>Early postnatal period (PVR high) - only a small shunt from RV to LV</a:t>
            </a:r>
          </a:p>
          <a:p>
            <a:pPr>
              <a:lnSpc>
                <a:spcPct val="150000"/>
              </a:lnSpc>
            </a:pPr>
            <a:r>
              <a:rPr lang="en-US" sz="2000" dirty="0" smtClean="0">
                <a:latin typeface="Times New Roman" pitchFamily="18" charset="0"/>
                <a:cs typeface="Times New Roman" pitchFamily="18" charset="0"/>
              </a:rPr>
              <a:t>When PVR fall - Increased RV to LV shunt, increased LA  pres and LVDP</a:t>
            </a:r>
          </a:p>
          <a:p>
            <a:pPr>
              <a:lnSpc>
                <a:spcPct val="150000"/>
              </a:lnSpc>
            </a:pPr>
            <a:r>
              <a:rPr lang="en-US" sz="2000" dirty="0" smtClean="0">
                <a:latin typeface="Times New Roman" pitchFamily="18" charset="0"/>
                <a:cs typeface="Times New Roman" pitchFamily="18" charset="0"/>
              </a:rPr>
              <a:t>LA to RA flow is necessary for bidirectional shunting</a:t>
            </a:r>
          </a:p>
          <a:p>
            <a:pPr>
              <a:lnSpc>
                <a:spcPct val="150000"/>
              </a:lnSpc>
            </a:pPr>
            <a:r>
              <a:rPr lang="en-US" sz="2000" dirty="0" smtClean="0">
                <a:latin typeface="Times New Roman" pitchFamily="18" charset="0"/>
                <a:cs typeface="Times New Roman" pitchFamily="18" charset="0"/>
              </a:rPr>
              <a:t>If inter atrial flow is limited, LA and PV pressure rises and lead to      pulmonary edema</a:t>
            </a:r>
          </a:p>
          <a:p>
            <a:pPr>
              <a:lnSpc>
                <a:spcPct val="150000"/>
              </a:lnSpc>
            </a:pPr>
            <a:r>
              <a:rPr lang="en-US" sz="2000" dirty="0" smtClean="0">
                <a:latin typeface="Times New Roman" pitchFamily="18" charset="0"/>
                <a:cs typeface="Times New Roman" pitchFamily="18" charset="0"/>
              </a:rPr>
              <a:t>Decrease in VSD size over time         fall in arterial SPO2</a:t>
            </a:r>
          </a:p>
          <a:p>
            <a:pPr>
              <a:lnSpc>
                <a:spcPct val="150000"/>
              </a:lnSpc>
            </a:pPr>
            <a:r>
              <a:rPr lang="en-IN" sz="2000" dirty="0" smtClean="0">
                <a:latin typeface="Times New Roman" pitchFamily="18" charset="0"/>
                <a:cs typeface="Times New Roman" pitchFamily="18" charset="0"/>
              </a:rPr>
              <a:t>VSD of moderate size may permit somewhat greater bidirectional mixing, with less hypoxemia</a:t>
            </a:r>
            <a:endParaRPr lang="en-US" sz="2000" dirty="0" smtClean="0">
              <a:latin typeface="Times New Roman" pitchFamily="18" charset="0"/>
              <a:cs typeface="Times New Roman" pitchFamily="18" charset="0"/>
            </a:endParaRPr>
          </a:p>
          <a:p>
            <a:pPr>
              <a:lnSpc>
                <a:spcPct val="150000"/>
              </a:lnSpc>
            </a:pPr>
            <a:endParaRPr lang="en-US" sz="2000" dirty="0" smtClean="0">
              <a:latin typeface="Times New Roman" pitchFamily="18" charset="0"/>
              <a:cs typeface="Times New Roman" pitchFamily="18" charset="0"/>
            </a:endParaRPr>
          </a:p>
          <a:p>
            <a:pPr>
              <a:lnSpc>
                <a:spcPct val="150000"/>
              </a:lnSpc>
            </a:pPr>
            <a:endParaRPr lang="en-IN" sz="2000" dirty="0">
              <a:latin typeface="Times New Roman" pitchFamily="18" charset="0"/>
              <a:cs typeface="Times New Roman" pitchFamily="18" charset="0"/>
            </a:endParaRPr>
          </a:p>
        </p:txBody>
      </p:sp>
      <p:sp>
        <p:nvSpPr>
          <p:cNvPr id="9" name="Date Placeholder 8"/>
          <p:cNvSpPr>
            <a:spLocks noGrp="1"/>
          </p:cNvSpPr>
          <p:nvPr>
            <p:ph type="dt" sz="half" idx="10"/>
          </p:nvPr>
        </p:nvSpPr>
        <p:spPr/>
        <p:txBody>
          <a:bodyPr/>
          <a:lstStyle/>
          <a:p>
            <a:fld id="{9ADA6467-2903-411D-B931-E5CED4A306E0}" type="datetime1">
              <a:rPr lang="en-IN" smtClean="0"/>
              <a:pPr/>
              <a:t>04-10-2023</a:t>
            </a:fld>
            <a:endParaRPr lang="en-IN"/>
          </a:p>
        </p:txBody>
      </p:sp>
      <p:sp>
        <p:nvSpPr>
          <p:cNvPr id="5" name="Title 4"/>
          <p:cNvSpPr>
            <a:spLocks noGrp="1"/>
          </p:cNvSpPr>
          <p:nvPr>
            <p:ph type="title"/>
          </p:nvPr>
        </p:nvSpPr>
        <p:spPr/>
        <p:txBody>
          <a:bodyPr>
            <a:normAutofit/>
          </a:bodyPr>
          <a:lstStyle/>
          <a:p>
            <a:r>
              <a:rPr lang="en-IN" b="1" dirty="0" smtClean="0">
                <a:solidFill>
                  <a:srgbClr val="0000FF"/>
                </a:solidFill>
                <a:effectLst>
                  <a:outerShdw blurRad="38100" dist="38100" dir="2700000" algn="tl">
                    <a:srgbClr val="000000">
                      <a:alpha val="43137"/>
                    </a:srgbClr>
                  </a:outerShdw>
                </a:effectLst>
                <a:latin typeface="Footlight MT Light" pitchFamily="18" charset="0"/>
              </a:rPr>
              <a:t>TGA with small VSD</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8" name="Right Arrow 7"/>
          <p:cNvSpPr/>
          <p:nvPr/>
        </p:nvSpPr>
        <p:spPr>
          <a:xfrm>
            <a:off x="4214810" y="4786322"/>
            <a:ext cx="357190" cy="28575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0562" y="1374779"/>
            <a:ext cx="4071966" cy="4697427"/>
          </a:xfrm>
          <a:ln>
            <a:solidFill>
              <a:srgbClr val="0000FF"/>
            </a:solidFill>
          </a:ln>
        </p:spPr>
        <p:txBody>
          <a:bodyPr>
            <a:noAutofit/>
          </a:bodyPr>
          <a:lstStyle/>
          <a:p>
            <a:pPr>
              <a:lnSpc>
                <a:spcPct val="170000"/>
              </a:lnSpc>
            </a:pPr>
            <a:r>
              <a:rPr lang="en-IN" sz="1900" dirty="0" smtClean="0">
                <a:latin typeface="Times New Roman" pitchFamily="18" charset="0"/>
                <a:cs typeface="Times New Roman" pitchFamily="18" charset="0"/>
              </a:rPr>
              <a:t>Only minimal systemic arterial hypoxemia</a:t>
            </a:r>
          </a:p>
          <a:p>
            <a:pPr>
              <a:lnSpc>
                <a:spcPct val="170000"/>
              </a:lnSpc>
            </a:pPr>
            <a:r>
              <a:rPr lang="en-IN" sz="1900" dirty="0" smtClean="0">
                <a:latin typeface="Times New Roman" pitchFamily="18" charset="0"/>
                <a:cs typeface="Times New Roman" pitchFamily="18" charset="0"/>
              </a:rPr>
              <a:t>CCF develop within 2 to 6 week </a:t>
            </a:r>
          </a:p>
          <a:p>
            <a:pPr>
              <a:lnSpc>
                <a:spcPct val="170000"/>
              </a:lnSpc>
            </a:pPr>
            <a:r>
              <a:rPr lang="en-US" sz="1900" dirty="0" smtClean="0">
                <a:latin typeface="Times New Roman" pitchFamily="18" charset="0"/>
                <a:cs typeface="Times New Roman" pitchFamily="18" charset="0"/>
              </a:rPr>
              <a:t>Development of  CCF depend on relationship of PVR and SVR</a:t>
            </a:r>
          </a:p>
          <a:p>
            <a:pPr>
              <a:lnSpc>
                <a:spcPct val="170000"/>
              </a:lnSpc>
            </a:pPr>
            <a:r>
              <a:rPr lang="en-IN" sz="1900" dirty="0" smtClean="0">
                <a:latin typeface="Times New Roman" pitchFamily="18" charset="0"/>
                <a:cs typeface="Times New Roman" pitchFamily="18" charset="0"/>
              </a:rPr>
              <a:t>Progressive increase in pulmonary vascular resistance</a:t>
            </a:r>
          </a:p>
          <a:p>
            <a:pPr>
              <a:lnSpc>
                <a:spcPct val="170000"/>
              </a:lnSpc>
            </a:pPr>
            <a:r>
              <a:rPr lang="en-US" sz="1900" dirty="0" smtClean="0">
                <a:latin typeface="Times New Roman" pitchFamily="18" charset="0"/>
                <a:cs typeface="Times New Roman" pitchFamily="18" charset="0"/>
              </a:rPr>
              <a:t>PVOD develop much earlier than isolated VSD</a:t>
            </a:r>
            <a:endParaRPr lang="en-IN" sz="1900" dirty="0" smtClean="0">
              <a:latin typeface="Times New Roman" pitchFamily="18" charset="0"/>
              <a:cs typeface="Times New Roman" pitchFamily="18" charset="0"/>
            </a:endParaRPr>
          </a:p>
          <a:p>
            <a:pPr>
              <a:lnSpc>
                <a:spcPct val="170000"/>
              </a:lnSpc>
            </a:pPr>
            <a:endParaRPr lang="en-IN" sz="1900" dirty="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fld id="{BAE4B60E-8198-44C4-9A35-F9C0B1E37EFD}" type="datetime1">
              <a:rPr lang="en-IN" smtClean="0"/>
              <a:pPr/>
              <a:t>04-10-2023</a:t>
            </a:fld>
            <a:endParaRPr lang="en-IN"/>
          </a:p>
        </p:txBody>
      </p:sp>
      <p:sp>
        <p:nvSpPr>
          <p:cNvPr id="2" name="Title 1"/>
          <p:cNvSpPr>
            <a:spLocks noGrp="1"/>
          </p:cNvSpPr>
          <p:nvPr>
            <p:ph type="title"/>
          </p:nvPr>
        </p:nvSpPr>
        <p:spPr>
          <a:xfrm>
            <a:off x="457200" y="214290"/>
            <a:ext cx="8229600" cy="1143000"/>
          </a:xfrm>
        </p:spPr>
        <p:txBody>
          <a:bodyPr>
            <a:normAutofit/>
          </a:bodyPr>
          <a:lstStyle/>
          <a:p>
            <a:r>
              <a:rPr lang="en-IN" b="1" dirty="0" smtClean="0">
                <a:solidFill>
                  <a:srgbClr val="0000FF"/>
                </a:solidFill>
                <a:effectLst>
                  <a:outerShdw blurRad="38100" dist="38100" dir="2700000" algn="tl">
                    <a:srgbClr val="000000">
                      <a:alpha val="43137"/>
                    </a:srgbClr>
                  </a:outerShdw>
                </a:effectLst>
                <a:latin typeface="Footlight MT Light" pitchFamily="18" charset="0"/>
              </a:rPr>
              <a:t>TGA with Large VSD</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pic>
        <p:nvPicPr>
          <p:cNvPr id="2050" name="Picture 2"/>
          <p:cNvPicPr>
            <a:picLocks noChangeAspect="1" noChangeArrowheads="1"/>
          </p:cNvPicPr>
          <p:nvPr/>
        </p:nvPicPr>
        <p:blipFill>
          <a:blip r:embed="rId3"/>
          <a:srcRect/>
          <a:stretch>
            <a:fillRect/>
          </a:stretch>
        </p:blipFill>
        <p:spPr bwMode="auto">
          <a:xfrm>
            <a:off x="571472" y="1390808"/>
            <a:ext cx="3857652" cy="4681370"/>
          </a:xfrm>
          <a:prstGeom prst="rect">
            <a:avLst/>
          </a:prstGeom>
          <a:noFill/>
          <a:ln w="9525">
            <a:solidFill>
              <a:srgbClr val="0000FF"/>
            </a:solid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500174"/>
            <a:ext cx="4114800" cy="4786346"/>
          </a:xfrm>
          <a:ln>
            <a:solidFill>
              <a:srgbClr val="0000FF"/>
            </a:solidFill>
          </a:ln>
        </p:spPr>
        <p:txBody>
          <a:bodyPr>
            <a:normAutofit/>
          </a:bodyPr>
          <a:lstStyle/>
          <a:p>
            <a:pPr>
              <a:lnSpc>
                <a:spcPct val="150000"/>
              </a:lnSpc>
            </a:pPr>
            <a:r>
              <a:rPr lang="en-US" sz="2400" dirty="0" smtClean="0">
                <a:latin typeface="Times New Roman" pitchFamily="18" charset="0"/>
                <a:cs typeface="Times New Roman" pitchFamily="18" charset="0"/>
              </a:rPr>
              <a:t>Not a common association</a:t>
            </a:r>
          </a:p>
          <a:p>
            <a:pPr>
              <a:lnSpc>
                <a:spcPct val="150000"/>
              </a:lnSpc>
            </a:pPr>
            <a:r>
              <a:rPr lang="en-US" sz="2400" dirty="0" smtClean="0">
                <a:latin typeface="Times New Roman" pitchFamily="18" charset="0"/>
                <a:cs typeface="Times New Roman" pitchFamily="18" charset="0"/>
              </a:rPr>
              <a:t>Good bidirectional shunting</a:t>
            </a:r>
          </a:p>
          <a:p>
            <a:pPr>
              <a:lnSpc>
                <a:spcPct val="150000"/>
              </a:lnSpc>
            </a:pPr>
            <a:r>
              <a:rPr lang="en-US" sz="2400" dirty="0" smtClean="0">
                <a:latin typeface="Times New Roman" pitchFamily="18" charset="0"/>
                <a:cs typeface="Times New Roman" pitchFamily="18" charset="0"/>
              </a:rPr>
              <a:t>Increased PBF</a:t>
            </a:r>
          </a:p>
          <a:p>
            <a:pPr>
              <a:lnSpc>
                <a:spcPct val="150000"/>
              </a:lnSpc>
            </a:pPr>
            <a:r>
              <a:rPr lang="en-US" sz="2400" dirty="0" smtClean="0">
                <a:latin typeface="Times New Roman" pitchFamily="18" charset="0"/>
                <a:cs typeface="Times New Roman" pitchFamily="18" charset="0"/>
              </a:rPr>
              <a:t>But LV eject large volume at low pressure</a:t>
            </a:r>
          </a:p>
          <a:p>
            <a:pPr>
              <a:lnSpc>
                <a:spcPct val="150000"/>
              </a:lnSpc>
            </a:pPr>
            <a:r>
              <a:rPr lang="en-US" sz="2400" dirty="0" smtClean="0">
                <a:latin typeface="Times New Roman" pitchFamily="18" charset="0"/>
                <a:cs typeface="Times New Roman" pitchFamily="18" charset="0"/>
              </a:rPr>
              <a:t>So cardiac failure unlikely</a:t>
            </a:r>
          </a:p>
          <a:p>
            <a:pPr>
              <a:lnSpc>
                <a:spcPct val="150000"/>
              </a:lnSpc>
            </a:pPr>
            <a:r>
              <a:rPr lang="en-US" sz="2400" dirty="0" smtClean="0">
                <a:latin typeface="Times New Roman" pitchFamily="18" charset="0"/>
                <a:cs typeface="Times New Roman" pitchFamily="18" charset="0"/>
              </a:rPr>
              <a:t>PVOD develop much earlier than normal ASD patients</a:t>
            </a:r>
          </a:p>
          <a:p>
            <a:pPr>
              <a:lnSpc>
                <a:spcPct val="150000"/>
              </a:lnSpc>
            </a:pPr>
            <a:endParaRPr lang="en-US" sz="2400" dirty="0" smtClean="0">
              <a:latin typeface="Times New Roman" pitchFamily="18" charset="0"/>
              <a:cs typeface="Times New Roman" pitchFamily="18" charset="0"/>
            </a:endParaRPr>
          </a:p>
          <a:p>
            <a:pPr>
              <a:lnSpc>
                <a:spcPct val="150000"/>
              </a:lnSpc>
            </a:pPr>
            <a:endParaRPr lang="en-US" sz="2400" dirty="0" smtClean="0">
              <a:latin typeface="Times New Roman" pitchFamily="18" charset="0"/>
              <a:cs typeface="Times New Roman" pitchFamily="18" charset="0"/>
            </a:endParaRPr>
          </a:p>
          <a:p>
            <a:pPr>
              <a:lnSpc>
                <a:spcPct val="150000"/>
              </a:lnSpc>
            </a:pPr>
            <a:endParaRPr lang="en-IN" sz="2400"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fld id="{BA053415-3B9F-4CC8-AA04-A1BEE67806D1}" type="datetime1">
              <a:rPr lang="en-IN" smtClean="0"/>
              <a:pPr/>
              <a:t>04-10-2023</a:t>
            </a:fld>
            <a:endParaRPr lang="en-IN"/>
          </a:p>
        </p:txBody>
      </p:sp>
      <p:sp>
        <p:nvSpPr>
          <p:cNvPr id="4" name="Title 1"/>
          <p:cNvSpPr>
            <a:spLocks noGrp="1"/>
          </p:cNvSpPr>
          <p:nvPr>
            <p:ph type="title"/>
          </p:nvPr>
        </p:nvSpPr>
        <p:spPr/>
        <p:txBody>
          <a:bodyPr>
            <a:normAutofit/>
          </a:bodyPr>
          <a:lstStyle/>
          <a:p>
            <a:r>
              <a:rPr lang="en-IN" b="1" dirty="0" smtClean="0">
                <a:solidFill>
                  <a:srgbClr val="0000FF"/>
                </a:solidFill>
                <a:effectLst>
                  <a:outerShdw blurRad="38100" dist="38100" dir="2700000" algn="tl">
                    <a:srgbClr val="000000">
                      <a:alpha val="43137"/>
                    </a:srgbClr>
                  </a:outerShdw>
                </a:effectLst>
                <a:latin typeface="Footlight MT Light" pitchFamily="18" charset="0"/>
              </a:rPr>
              <a:t>TGA with Large ASD</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pic>
        <p:nvPicPr>
          <p:cNvPr id="3074" name="Picture 2"/>
          <p:cNvPicPr>
            <a:picLocks noChangeAspect="1" noChangeArrowheads="1"/>
          </p:cNvPicPr>
          <p:nvPr/>
        </p:nvPicPr>
        <p:blipFill>
          <a:blip r:embed="rId3"/>
          <a:srcRect/>
          <a:stretch>
            <a:fillRect/>
          </a:stretch>
        </p:blipFill>
        <p:spPr bwMode="auto">
          <a:xfrm>
            <a:off x="571472" y="1500174"/>
            <a:ext cx="3929090" cy="4786346"/>
          </a:xfrm>
          <a:prstGeom prst="rect">
            <a:avLst/>
          </a:prstGeom>
          <a:noFill/>
          <a:ln w="9525">
            <a:solidFill>
              <a:srgbClr val="0000FF"/>
            </a:solid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0562" y="1643050"/>
            <a:ext cx="4114800" cy="4472006"/>
          </a:xfrm>
          <a:ln>
            <a:solidFill>
              <a:srgbClr val="0000FF"/>
            </a:solidFill>
          </a:ln>
        </p:spPr>
        <p:txBody>
          <a:bodyPr>
            <a:normAutofit fontScale="92500"/>
          </a:bodyPr>
          <a:lstStyle/>
          <a:p>
            <a:pPr>
              <a:lnSpc>
                <a:spcPct val="150000"/>
              </a:lnSpc>
            </a:pPr>
            <a:r>
              <a:rPr lang="en-US" sz="2400" dirty="0" smtClean="0">
                <a:latin typeface="Times New Roman" pitchFamily="18" charset="0"/>
                <a:cs typeface="Times New Roman" pitchFamily="18" charset="0"/>
              </a:rPr>
              <a:t>Usually a/w a large VSD</a:t>
            </a:r>
          </a:p>
          <a:p>
            <a:pPr>
              <a:lnSpc>
                <a:spcPct val="150000"/>
              </a:lnSpc>
            </a:pPr>
            <a:r>
              <a:rPr lang="en-US" sz="2400" dirty="0" smtClean="0">
                <a:latin typeface="Times New Roman" pitchFamily="18" charset="0"/>
                <a:cs typeface="Times New Roman" pitchFamily="18" charset="0"/>
              </a:rPr>
              <a:t>Adequate PBF is necessary to maintain a good systemic saturation</a:t>
            </a:r>
          </a:p>
          <a:p>
            <a:pPr>
              <a:lnSpc>
                <a:spcPct val="150000"/>
              </a:lnSpc>
            </a:pPr>
            <a:r>
              <a:rPr lang="en-IN" sz="2400" dirty="0" smtClean="0">
                <a:latin typeface="Times New Roman" pitchFamily="18" charset="0"/>
                <a:cs typeface="Times New Roman" pitchFamily="18" charset="0"/>
              </a:rPr>
              <a:t>PBF has to be provided by a communication from the aorta to the PA beyond the stenosis</a:t>
            </a:r>
          </a:p>
          <a:p>
            <a:pPr>
              <a:lnSpc>
                <a:spcPct val="150000"/>
              </a:lnSpc>
            </a:pPr>
            <a:r>
              <a:rPr lang="en-US" sz="2400" dirty="0" smtClean="0">
                <a:latin typeface="Times New Roman" pitchFamily="18" charset="0"/>
                <a:cs typeface="Times New Roman" pitchFamily="18" charset="0"/>
              </a:rPr>
              <a:t>Cardiac failure rare</a:t>
            </a:r>
          </a:p>
          <a:p>
            <a:pPr>
              <a:lnSpc>
                <a:spcPct val="150000"/>
              </a:lnSpc>
            </a:pPr>
            <a:endParaRPr lang="en-IN" sz="2400"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fld id="{6EE8B687-4A04-4181-B2FE-E62E9AB85046}" type="datetime1">
              <a:rPr lang="en-IN" smtClean="0"/>
              <a:pPr/>
              <a:t>04-10-2023</a:t>
            </a:fld>
            <a:endParaRPr lang="en-IN"/>
          </a:p>
        </p:txBody>
      </p:sp>
      <p:sp>
        <p:nvSpPr>
          <p:cNvPr id="2" name="Title 1"/>
          <p:cNvSpPr>
            <a:spLocks noGrp="1"/>
          </p:cNvSpPr>
          <p:nvPr>
            <p:ph type="title"/>
          </p:nvPr>
        </p:nvSpPr>
        <p:spPr/>
        <p:txBody>
          <a:bodyPr/>
          <a:lstStyle/>
          <a:p>
            <a:r>
              <a:rPr lang="en-IN" b="1" dirty="0" smtClean="0">
                <a:solidFill>
                  <a:srgbClr val="0000FF"/>
                </a:solidFill>
                <a:effectLst>
                  <a:outerShdw blurRad="38100" dist="38100" dir="2700000" algn="tl">
                    <a:srgbClr val="000000">
                      <a:alpha val="43137"/>
                    </a:srgbClr>
                  </a:outerShdw>
                </a:effectLst>
                <a:latin typeface="Footlight MT Light" pitchFamily="18" charset="0"/>
              </a:rPr>
              <a:t>TGA with Severe PS</a:t>
            </a:r>
            <a:endParaRPr lang="en-IN" dirty="0"/>
          </a:p>
        </p:txBody>
      </p:sp>
      <p:pic>
        <p:nvPicPr>
          <p:cNvPr id="4098" name="Picture 2"/>
          <p:cNvPicPr>
            <a:picLocks noChangeAspect="1" noChangeArrowheads="1"/>
          </p:cNvPicPr>
          <p:nvPr/>
        </p:nvPicPr>
        <p:blipFill>
          <a:blip r:embed="rId3"/>
          <a:srcRect/>
          <a:stretch>
            <a:fillRect/>
          </a:stretch>
        </p:blipFill>
        <p:spPr bwMode="auto">
          <a:xfrm>
            <a:off x="609595" y="1643050"/>
            <a:ext cx="3748091" cy="4500594"/>
          </a:xfrm>
          <a:prstGeom prst="rect">
            <a:avLst/>
          </a:prstGeom>
          <a:noFill/>
          <a:ln w="9525">
            <a:solidFill>
              <a:srgbClr val="0000FF"/>
            </a:solidFill>
            <a:miter lim="800000"/>
            <a:headEnd/>
            <a:tailEnd/>
          </a:ln>
          <a:effectLst/>
        </p:spPr>
      </p:pic>
      <p:sp>
        <p:nvSpPr>
          <p:cNvPr id="7" name="Rectangle 6"/>
          <p:cNvSpPr/>
          <p:nvPr/>
        </p:nvSpPr>
        <p:spPr>
          <a:xfrm>
            <a:off x="571472" y="4929198"/>
            <a:ext cx="8072494" cy="1338828"/>
          </a:xfrm>
          <a:prstGeom prst="rect">
            <a:avLst/>
          </a:prstGeom>
          <a:solidFill>
            <a:schemeClr val="tx1"/>
          </a:solidFill>
        </p:spPr>
        <p:txBody>
          <a:bodyPr wrap="square">
            <a:spAutoFit/>
          </a:bodyPr>
          <a:lstStyle/>
          <a:p>
            <a:pPr algn="ctr">
              <a:lnSpc>
                <a:spcPct val="150000"/>
              </a:lnSpc>
            </a:pPr>
            <a:r>
              <a:rPr lang="en-IN" dirty="0" smtClean="0">
                <a:solidFill>
                  <a:schemeClr val="bg1"/>
                </a:solidFill>
                <a:latin typeface="Times New Roman" pitchFamily="18" charset="0"/>
                <a:cs typeface="Times New Roman" pitchFamily="18" charset="0"/>
              </a:rPr>
              <a:t>If pulmonary flow and bronchial flow are adequate to prevent severe hypoxemia, these patients may tolerate the lesion well and may survive for many years without  treatment</a:t>
            </a:r>
            <a:endParaRPr lang="en-IN"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50000"/>
              </a:lnSpc>
            </a:pPr>
            <a:r>
              <a:rPr lang="en-US" sz="2800" dirty="0" smtClean="0">
                <a:latin typeface="Times New Roman" pitchFamily="18" charset="0"/>
                <a:cs typeface="Times New Roman" pitchFamily="18" charset="0"/>
              </a:rPr>
              <a:t>Net inter-circulatory mixing volume is constant: net R-L, L-R, Qep and Qes are equal to each other</a:t>
            </a:r>
          </a:p>
          <a:p>
            <a:pPr>
              <a:lnSpc>
                <a:spcPct val="150000"/>
              </a:lnSpc>
              <a:buNone/>
            </a:pPr>
            <a:endParaRPr lang="en-US" sz="2800" dirty="0" smtClean="0">
              <a:latin typeface="Times New Roman" pitchFamily="18" charset="0"/>
              <a:cs typeface="Times New Roman" pitchFamily="18" charset="0"/>
            </a:endParaRPr>
          </a:p>
          <a:p>
            <a:pPr>
              <a:lnSpc>
                <a:spcPct val="150000"/>
              </a:lnSpc>
            </a:pPr>
            <a:r>
              <a:rPr lang="en-US" sz="2800" dirty="0" smtClean="0">
                <a:latin typeface="Times New Roman" pitchFamily="18" charset="0"/>
                <a:cs typeface="Times New Roman" pitchFamily="18" charset="0"/>
              </a:rPr>
              <a:t>Any major difference in the volumes would result in depletion of blood volume of one circulation at the expense of overloading the other circulation</a:t>
            </a:r>
          </a:p>
          <a:p>
            <a:endParaRPr lang="en-IN" sz="2800"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fld id="{C8EB2660-45FF-49D9-B0D3-3024F38C4265}" type="datetime1">
              <a:rPr lang="en-IN" smtClean="0"/>
              <a:pPr/>
              <a:t>04-10-2023</a:t>
            </a:fld>
            <a:endParaRPr lang="en-IN"/>
          </a:p>
        </p:txBody>
      </p:sp>
      <p:sp>
        <p:nvSpPr>
          <p:cNvPr id="4" name="Rectangle 2"/>
          <p:cNvSpPr>
            <a:spLocks noGrp="1" noChangeArrowheads="1"/>
          </p:cNvSpPr>
          <p:nvPr>
            <p:ph type="title"/>
          </p:nvPr>
        </p:nvSpPr>
        <p:spPr/>
        <p:txBody>
          <a:bodyPr>
            <a:normAutofit/>
          </a:bodyPr>
          <a:lstStyle/>
          <a:p>
            <a:pPr algn="l"/>
            <a:r>
              <a:rPr lang="en-US" sz="3200" b="1" dirty="0">
                <a:solidFill>
                  <a:srgbClr val="0000FF"/>
                </a:solidFill>
                <a:effectLst>
                  <a:outerShdw blurRad="38100" dist="38100" dir="2700000" algn="tl">
                    <a:srgbClr val="000000">
                      <a:alpha val="43137"/>
                    </a:srgbClr>
                  </a:outerShdw>
                </a:effectLst>
                <a:latin typeface="Footlight MT Light" pitchFamily="18" charset="0"/>
              </a:rPr>
              <a:t>Unique </a:t>
            </a:r>
            <a:r>
              <a:rPr lang="en-US" sz="3200" b="1" dirty="0" smtClean="0">
                <a:solidFill>
                  <a:srgbClr val="0000FF"/>
                </a:solidFill>
                <a:effectLst>
                  <a:outerShdw blurRad="38100" dist="38100" dir="2700000" algn="tl">
                    <a:srgbClr val="000000">
                      <a:alpha val="43137"/>
                    </a:srgbClr>
                  </a:outerShdw>
                </a:effectLst>
                <a:latin typeface="Footlight MT Light" pitchFamily="18" charset="0"/>
              </a:rPr>
              <a:t>feature of shunt in TGA</a:t>
            </a:r>
            <a:endParaRPr lang="en-US" sz="3200" b="1" dirty="0">
              <a:solidFill>
                <a:srgbClr val="0000FF"/>
              </a:solidFill>
              <a:effectLst>
                <a:outerShdw blurRad="38100" dist="38100" dir="2700000" algn="tl">
                  <a:srgbClr val="000000">
                    <a:alpha val="43137"/>
                  </a:srgbClr>
                </a:outerShdw>
              </a:effectLst>
              <a:latin typeface="Footlight MT Light"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a:xfrm>
            <a:off x="457200" y="1500174"/>
            <a:ext cx="8229600" cy="4900634"/>
          </a:xfrm>
        </p:spPr>
        <p:txBody>
          <a:bodyPr>
            <a:noAutofit/>
          </a:bodyPr>
          <a:lstStyle/>
          <a:p>
            <a:pPr>
              <a:lnSpc>
                <a:spcPct val="150000"/>
              </a:lnSpc>
            </a:pPr>
            <a:r>
              <a:rPr lang="en-US" sz="2600" dirty="0" smtClean="0">
                <a:latin typeface="Times New Roman" pitchFamily="18" charset="0"/>
                <a:cs typeface="Times New Roman" pitchFamily="18" charset="0"/>
              </a:rPr>
              <a:t>If VSD alone, </a:t>
            </a:r>
            <a:r>
              <a:rPr lang="en-US" sz="2600" dirty="0">
                <a:latin typeface="Times New Roman" pitchFamily="18" charset="0"/>
                <a:cs typeface="Times New Roman" pitchFamily="18" charset="0"/>
              </a:rPr>
              <a:t>the flow has to be bidirectional</a:t>
            </a:r>
          </a:p>
          <a:p>
            <a:pPr>
              <a:lnSpc>
                <a:spcPct val="150000"/>
              </a:lnSpc>
            </a:pPr>
            <a:r>
              <a:rPr lang="en-US" sz="2600" dirty="0">
                <a:latin typeface="Times New Roman" pitchFamily="18" charset="0"/>
                <a:cs typeface="Times New Roman" pitchFamily="18" charset="0"/>
              </a:rPr>
              <a:t>If the flow is only or predominantly left to right across the ASD, it suggests presence of additional shunt (VSD or PDA)</a:t>
            </a:r>
          </a:p>
          <a:p>
            <a:pPr>
              <a:lnSpc>
                <a:spcPct val="150000"/>
              </a:lnSpc>
            </a:pPr>
            <a:r>
              <a:rPr lang="en-US" sz="2600" dirty="0">
                <a:latin typeface="Times New Roman" pitchFamily="18" charset="0"/>
                <a:cs typeface="Times New Roman" pitchFamily="18" charset="0"/>
              </a:rPr>
              <a:t>Unrestrictive VSD - flow is bidirectional</a:t>
            </a:r>
          </a:p>
          <a:p>
            <a:pPr>
              <a:lnSpc>
                <a:spcPct val="150000"/>
              </a:lnSpc>
            </a:pPr>
            <a:r>
              <a:rPr lang="en-US" sz="2600" dirty="0">
                <a:latin typeface="Times New Roman" pitchFamily="18" charset="0"/>
                <a:cs typeface="Times New Roman" pitchFamily="18" charset="0"/>
              </a:rPr>
              <a:t>Except in the initial few days, PDA flow is always left to right (</a:t>
            </a:r>
            <a:r>
              <a:rPr lang="en-US" sz="2600" dirty="0" smtClean="0">
                <a:latin typeface="Times New Roman" pitchFamily="18" charset="0"/>
                <a:cs typeface="Times New Roman" pitchFamily="18" charset="0"/>
              </a:rPr>
              <a:t>Aorta </a:t>
            </a:r>
            <a:r>
              <a:rPr lang="en-US" sz="2600" dirty="0">
                <a:latin typeface="Times New Roman" pitchFamily="18" charset="0"/>
                <a:cs typeface="Times New Roman" pitchFamily="18" charset="0"/>
              </a:rPr>
              <a:t>to PA</a:t>
            </a:r>
            <a:r>
              <a:rPr lang="en-US" sz="2600" dirty="0" smtClean="0">
                <a:latin typeface="Times New Roman" pitchFamily="18" charset="0"/>
                <a:cs typeface="Times New Roman" pitchFamily="18" charset="0"/>
              </a:rPr>
              <a:t>) </a:t>
            </a:r>
          </a:p>
        </p:txBody>
      </p:sp>
      <p:sp>
        <p:nvSpPr>
          <p:cNvPr id="7" name="Date Placeholder 6"/>
          <p:cNvSpPr>
            <a:spLocks noGrp="1"/>
          </p:cNvSpPr>
          <p:nvPr>
            <p:ph type="dt" sz="half" idx="10"/>
          </p:nvPr>
        </p:nvSpPr>
        <p:spPr/>
        <p:txBody>
          <a:bodyPr/>
          <a:lstStyle/>
          <a:p>
            <a:fld id="{B7D3FA0C-31B1-4694-848B-DD1755F2E7F8}" type="datetime1">
              <a:rPr lang="en-IN" smtClean="0"/>
              <a:pPr/>
              <a:t>04-10-2023</a:t>
            </a:fld>
            <a:endParaRPr lang="en-IN"/>
          </a:p>
        </p:txBody>
      </p:sp>
      <p:sp>
        <p:nvSpPr>
          <p:cNvPr id="4" name="Rectangle 2"/>
          <p:cNvSpPr>
            <a:spLocks noGrp="1" noChangeArrowheads="1"/>
          </p:cNvSpPr>
          <p:nvPr>
            <p:ph type="title"/>
          </p:nvPr>
        </p:nvSpPr>
        <p:spPr/>
        <p:txBody>
          <a:bodyPr>
            <a:normAutofit/>
          </a:bodyPr>
          <a:lstStyle/>
          <a:p>
            <a:pPr algn="l"/>
            <a:r>
              <a:rPr lang="en-US" sz="3200" b="1" dirty="0">
                <a:solidFill>
                  <a:srgbClr val="0000FF"/>
                </a:solidFill>
                <a:effectLst>
                  <a:outerShdw blurRad="38100" dist="38100" dir="2700000" algn="tl">
                    <a:srgbClr val="000000">
                      <a:alpha val="43137"/>
                    </a:srgbClr>
                  </a:outerShdw>
                </a:effectLst>
                <a:latin typeface="Footlight MT Light" pitchFamily="18" charset="0"/>
              </a:rPr>
              <a:t>Flow across the communications</a:t>
            </a:r>
            <a:br>
              <a:rPr lang="en-US" sz="3200" b="1" dirty="0">
                <a:solidFill>
                  <a:srgbClr val="0000FF"/>
                </a:solidFill>
                <a:effectLst>
                  <a:outerShdw blurRad="38100" dist="38100" dir="2700000" algn="tl">
                    <a:srgbClr val="000000">
                      <a:alpha val="43137"/>
                    </a:srgbClr>
                  </a:outerShdw>
                </a:effectLst>
                <a:latin typeface="Footlight MT Light" pitchFamily="18" charset="0"/>
              </a:rPr>
            </a:br>
            <a:r>
              <a:rPr lang="en-US" sz="3200" b="1" dirty="0">
                <a:solidFill>
                  <a:srgbClr val="0000FF"/>
                </a:solidFill>
                <a:effectLst>
                  <a:outerShdw blurRad="38100" dist="38100" dir="2700000" algn="tl">
                    <a:srgbClr val="000000">
                      <a:alpha val="43137"/>
                    </a:srgbClr>
                  </a:outerShdw>
                </a:effectLst>
                <a:latin typeface="Footlight MT Light" pitchFamily="18" charset="0"/>
              </a:rPr>
              <a:t>“Rules of the Heart”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p:txBody>
          <a:bodyPr>
            <a:normAutofit/>
          </a:bodyPr>
          <a:lstStyle/>
          <a:p>
            <a:pPr>
              <a:lnSpc>
                <a:spcPct val="150000"/>
              </a:lnSpc>
            </a:pPr>
            <a:r>
              <a:rPr lang="en-US" sz="2600" dirty="0">
                <a:latin typeface="Times New Roman" pitchFamily="18" charset="0"/>
                <a:cs typeface="Times New Roman" pitchFamily="18" charset="0"/>
              </a:rPr>
              <a:t>Extent of inter-circulatory mixing and Total </a:t>
            </a:r>
            <a:r>
              <a:rPr lang="en-US" sz="2600" dirty="0" smtClean="0">
                <a:latin typeface="Times New Roman" pitchFamily="18" charset="0"/>
                <a:cs typeface="Times New Roman" pitchFamily="18" charset="0"/>
              </a:rPr>
              <a:t>PBF</a:t>
            </a:r>
            <a:endParaRPr lang="en-US" sz="2600" dirty="0">
              <a:latin typeface="Times New Roman" pitchFamily="18" charset="0"/>
              <a:cs typeface="Times New Roman" pitchFamily="18" charset="0"/>
            </a:endParaRPr>
          </a:p>
          <a:p>
            <a:pPr>
              <a:lnSpc>
                <a:spcPct val="150000"/>
              </a:lnSpc>
            </a:pPr>
            <a:r>
              <a:rPr lang="en-US" sz="2600" dirty="0">
                <a:latin typeface="Times New Roman" pitchFamily="18" charset="0"/>
                <a:cs typeface="Times New Roman" pitchFamily="18" charset="0"/>
              </a:rPr>
              <a:t>High PBF results in increased oxygenated blood available in the left sided chambers for mixing: higher systemic SO2 if there is good mixing</a:t>
            </a:r>
          </a:p>
          <a:p>
            <a:pPr>
              <a:lnSpc>
                <a:spcPct val="150000"/>
              </a:lnSpc>
            </a:pPr>
            <a:r>
              <a:rPr lang="en-US" sz="2600" dirty="0">
                <a:latin typeface="Times New Roman" pitchFamily="18" charset="0"/>
                <a:cs typeface="Times New Roman" pitchFamily="18" charset="0"/>
              </a:rPr>
              <a:t>Reduced PBF will result in low systemic SO2 in spite of adequate anatomic shunts</a:t>
            </a:r>
          </a:p>
        </p:txBody>
      </p:sp>
      <p:sp>
        <p:nvSpPr>
          <p:cNvPr id="11" name="Date Placeholder 10"/>
          <p:cNvSpPr>
            <a:spLocks noGrp="1"/>
          </p:cNvSpPr>
          <p:nvPr>
            <p:ph type="dt" sz="half" idx="10"/>
          </p:nvPr>
        </p:nvSpPr>
        <p:spPr/>
        <p:txBody>
          <a:bodyPr/>
          <a:lstStyle/>
          <a:p>
            <a:fld id="{26CD9D8D-FF88-4AD2-A80D-A139082DCF8E}" type="datetime1">
              <a:rPr lang="en-IN" smtClean="0"/>
              <a:pPr/>
              <a:t>04-10-2023</a:t>
            </a:fld>
            <a:endParaRPr lang="en-IN"/>
          </a:p>
        </p:txBody>
      </p:sp>
      <p:sp>
        <p:nvSpPr>
          <p:cNvPr id="4" name="Rectangle 2"/>
          <p:cNvSpPr>
            <a:spLocks noGrp="1" noChangeArrowheads="1"/>
          </p:cNvSpPr>
          <p:nvPr>
            <p:ph type="title"/>
          </p:nvPr>
        </p:nvSpPr>
        <p:spPr/>
        <p:txBody>
          <a:bodyPr>
            <a:normAutofit/>
          </a:bodyPr>
          <a:lstStyle/>
          <a:p>
            <a:pPr algn="l"/>
            <a:r>
              <a:rPr lang="en-US" sz="3200" b="1" dirty="0">
                <a:solidFill>
                  <a:srgbClr val="0000FF"/>
                </a:solidFill>
                <a:effectLst>
                  <a:outerShdw blurRad="38100" dist="38100" dir="2700000" algn="tl">
                    <a:srgbClr val="000000">
                      <a:alpha val="43137"/>
                    </a:srgbClr>
                  </a:outerShdw>
                </a:effectLst>
                <a:latin typeface="Footlight MT Light" pitchFamily="18" charset="0"/>
              </a:rPr>
              <a:t>Factors influencing systemic saturation</a:t>
            </a:r>
          </a:p>
        </p:txBody>
      </p:sp>
      <p:cxnSp>
        <p:nvCxnSpPr>
          <p:cNvPr id="6" name="Straight Arrow Connector 5"/>
          <p:cNvCxnSpPr/>
          <p:nvPr/>
        </p:nvCxnSpPr>
        <p:spPr>
          <a:xfrm rot="10800000" flipV="1">
            <a:off x="3124200" y="1338242"/>
            <a:ext cx="1524000" cy="1371600"/>
          </a:xfrm>
          <a:prstGeom prst="straightConnector1">
            <a:avLst/>
          </a:prstGeom>
          <a:ln w="698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1143000" y="2100242"/>
            <a:ext cx="3200400" cy="2743200"/>
          </a:xfrm>
          <a:prstGeom prst="ellipse">
            <a:avLst/>
          </a:prstGeom>
          <a:solidFill>
            <a:schemeClr val="tx2">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imes New Roman" pitchFamily="18" charset="0"/>
                <a:ea typeface="ＭＳ Ｐゴシック" pitchFamily="34" charset="-128"/>
                <a:cs typeface="Times New Roman" pitchFamily="18" charset="0"/>
              </a:rPr>
              <a:t>Anatomic communication</a:t>
            </a:r>
          </a:p>
          <a:p>
            <a:pPr algn="ctr">
              <a:buFont typeface="Wingdings" pitchFamily="2" charset="2"/>
              <a:buChar char="§"/>
            </a:pPr>
            <a:r>
              <a:rPr lang="en-US" dirty="0" smtClean="0">
                <a:solidFill>
                  <a:schemeClr val="bg1"/>
                </a:solidFill>
                <a:latin typeface="Times New Roman" pitchFamily="18" charset="0"/>
                <a:ea typeface="ＭＳ Ｐゴシック" pitchFamily="34" charset="-128"/>
                <a:cs typeface="Times New Roman" pitchFamily="18" charset="0"/>
              </a:rPr>
              <a:t>Number</a:t>
            </a:r>
          </a:p>
          <a:p>
            <a:pPr algn="ctr">
              <a:buFont typeface="Wingdings" pitchFamily="2" charset="2"/>
              <a:buChar char="§"/>
            </a:pPr>
            <a:r>
              <a:rPr lang="en-US" dirty="0" smtClean="0">
                <a:solidFill>
                  <a:schemeClr val="bg1"/>
                </a:solidFill>
                <a:latin typeface="Times New Roman" pitchFamily="18" charset="0"/>
                <a:ea typeface="ＭＳ Ｐゴシック" pitchFamily="34" charset="-128"/>
                <a:cs typeface="Times New Roman" pitchFamily="18" charset="0"/>
              </a:rPr>
              <a:t>Size</a:t>
            </a:r>
          </a:p>
          <a:p>
            <a:pPr algn="ctr">
              <a:buFont typeface="Wingdings" pitchFamily="2" charset="2"/>
              <a:buChar char="§"/>
            </a:pPr>
            <a:r>
              <a:rPr lang="en-US" dirty="0" smtClean="0">
                <a:solidFill>
                  <a:schemeClr val="bg1"/>
                </a:solidFill>
                <a:latin typeface="Times New Roman" pitchFamily="18" charset="0"/>
                <a:ea typeface="ＭＳ Ｐゴシック" pitchFamily="34" charset="-128"/>
                <a:cs typeface="Times New Roman" pitchFamily="18" charset="0"/>
              </a:rPr>
              <a:t>Position</a:t>
            </a:r>
            <a:endParaRPr lang="en-US" dirty="0">
              <a:latin typeface="Times New Roman" pitchFamily="18" charset="0"/>
              <a:cs typeface="Times New Roman" pitchFamily="18" charset="0"/>
            </a:endParaRPr>
          </a:p>
        </p:txBody>
      </p:sp>
      <p:cxnSp>
        <p:nvCxnSpPr>
          <p:cNvPr id="8" name="Straight Arrow Connector 7"/>
          <p:cNvCxnSpPr/>
          <p:nvPr/>
        </p:nvCxnSpPr>
        <p:spPr>
          <a:xfrm rot="16200000" flipH="1">
            <a:off x="4648201" y="1338243"/>
            <a:ext cx="1905000" cy="1904997"/>
          </a:xfrm>
          <a:prstGeom prst="straightConnector1">
            <a:avLst/>
          </a:prstGeom>
          <a:ln w="698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4748210" y="2062138"/>
            <a:ext cx="3324252" cy="2714644"/>
          </a:xfrm>
          <a:prstGeom prst="ellipse">
            <a:avLst/>
          </a:prstGeom>
          <a:solidFill>
            <a:schemeClr val="accent1">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ctr">
              <a:spcBef>
                <a:spcPct val="20000"/>
              </a:spcBef>
            </a:pPr>
            <a:r>
              <a:rPr lang="en-IN" sz="2400" dirty="0" smtClean="0">
                <a:solidFill>
                  <a:schemeClr val="tx1"/>
                </a:solidFill>
                <a:latin typeface="Times New Roman" pitchFamily="18" charset="0"/>
                <a:cs typeface="Times New Roman" pitchFamily="18" charset="0"/>
              </a:rPr>
              <a:t>TBF through the pulmonary circuit</a:t>
            </a:r>
            <a:endParaRPr lang="en-US" sz="2400" dirty="0" smtClean="0">
              <a:solidFill>
                <a:schemeClr val="tx1"/>
              </a:solidFill>
              <a:latin typeface="Times New Roman" pitchFamily="18" charset="0"/>
              <a:ea typeface="ＭＳ Ｐゴシック" pitchFamily="34" charset="-128"/>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1"/>
          </p:nvPr>
        </p:nvSpPr>
        <p:spPr/>
        <p:txBody>
          <a:bodyPr>
            <a:normAutofit/>
          </a:bodyPr>
          <a:lstStyle/>
          <a:p>
            <a:pPr>
              <a:lnSpc>
                <a:spcPct val="150000"/>
              </a:lnSpc>
            </a:pPr>
            <a:r>
              <a:rPr lang="en-US" sz="2600" dirty="0">
                <a:latin typeface="Times New Roman" pitchFamily="18" charset="0"/>
                <a:cs typeface="Times New Roman" pitchFamily="18" charset="0"/>
              </a:rPr>
              <a:t>If there is delay in the fall of PVR (PPHN), hypoxemia will persist despite adequate </a:t>
            </a:r>
            <a:r>
              <a:rPr lang="en-US" sz="2600" dirty="0" smtClean="0">
                <a:latin typeface="Times New Roman" pitchFamily="18" charset="0"/>
                <a:cs typeface="Times New Roman" pitchFamily="18" charset="0"/>
              </a:rPr>
              <a:t>ASD and</a:t>
            </a:r>
            <a:endParaRPr lang="en-US" sz="2600" dirty="0">
              <a:latin typeface="Times New Roman" pitchFamily="18" charset="0"/>
              <a:cs typeface="Times New Roman" pitchFamily="18" charset="0"/>
            </a:endParaRPr>
          </a:p>
          <a:p>
            <a:pPr>
              <a:lnSpc>
                <a:spcPct val="150000"/>
              </a:lnSpc>
            </a:pPr>
            <a:r>
              <a:rPr lang="en-US" sz="2600" dirty="0">
                <a:latin typeface="Times New Roman" pitchFamily="18" charset="0"/>
                <a:cs typeface="Times New Roman" pitchFamily="18" charset="0"/>
              </a:rPr>
              <a:t>Need ECMO or urgent ASO</a:t>
            </a:r>
          </a:p>
          <a:p>
            <a:pPr>
              <a:lnSpc>
                <a:spcPct val="150000"/>
              </a:lnSpc>
            </a:pPr>
            <a:r>
              <a:rPr lang="en-US" sz="2600" dirty="0">
                <a:latin typeface="Times New Roman" pitchFamily="18" charset="0"/>
                <a:cs typeface="Times New Roman" pitchFamily="18" charset="0"/>
              </a:rPr>
              <a:t>Hypoxemia provokes a fall in SVR and increase the recirculating systemic volume</a:t>
            </a:r>
          </a:p>
          <a:p>
            <a:pPr>
              <a:lnSpc>
                <a:spcPct val="150000"/>
              </a:lnSpc>
            </a:pPr>
            <a:r>
              <a:rPr lang="en-US" sz="2600" dirty="0">
                <a:latin typeface="Times New Roman" pitchFamily="18" charset="0"/>
                <a:cs typeface="Times New Roman" pitchFamily="18" charset="0"/>
              </a:rPr>
              <a:t>Fall in SVR may deplete the pulmonary circulation further</a:t>
            </a:r>
          </a:p>
        </p:txBody>
      </p:sp>
      <p:sp>
        <p:nvSpPr>
          <p:cNvPr id="6" name="Date Placeholder 5"/>
          <p:cNvSpPr>
            <a:spLocks noGrp="1"/>
          </p:cNvSpPr>
          <p:nvPr>
            <p:ph type="dt" sz="half" idx="10"/>
          </p:nvPr>
        </p:nvSpPr>
        <p:spPr/>
        <p:txBody>
          <a:bodyPr/>
          <a:lstStyle/>
          <a:p>
            <a:fld id="{B99CF33B-E9DA-4D26-823C-ADC1A7C98988}" type="datetime1">
              <a:rPr lang="en-IN" smtClean="0"/>
              <a:pPr/>
              <a:t>04-10-2023</a:t>
            </a:fld>
            <a:endParaRPr lang="en-IN"/>
          </a:p>
        </p:txBody>
      </p:sp>
      <p:sp>
        <p:nvSpPr>
          <p:cNvPr id="4" name="Rectangle 2"/>
          <p:cNvSpPr>
            <a:spLocks noGrp="1" noChangeArrowheads="1"/>
          </p:cNvSpPr>
          <p:nvPr>
            <p:ph type="title"/>
          </p:nvPr>
        </p:nvSpPr>
        <p:spPr/>
        <p:txBody>
          <a:bodyPr>
            <a:normAutofit/>
          </a:bodyPr>
          <a:lstStyle/>
          <a:p>
            <a:pPr algn="l"/>
            <a:r>
              <a:rPr lang="en-US" sz="3200" b="1" dirty="0">
                <a:solidFill>
                  <a:srgbClr val="0000FF"/>
                </a:solidFill>
                <a:effectLst>
                  <a:outerShdw blurRad="38100" dist="38100" dir="2700000" algn="tl">
                    <a:srgbClr val="000000">
                      <a:alpha val="43137"/>
                    </a:srgbClr>
                  </a:outerShdw>
                </a:effectLst>
                <a:latin typeface="Footlight MT Light" pitchFamily="18" charset="0"/>
              </a:rPr>
              <a:t>Factors influencing systemic saturation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a:xfrm>
            <a:off x="457200" y="1600200"/>
            <a:ext cx="8229600" cy="4472006"/>
          </a:xfrm>
        </p:spPr>
        <p:txBody>
          <a:bodyPr>
            <a:noAutofit/>
          </a:bodyPr>
          <a:lstStyle/>
          <a:p>
            <a:pPr>
              <a:lnSpc>
                <a:spcPct val="150000"/>
              </a:lnSpc>
            </a:pPr>
            <a:r>
              <a:rPr lang="en-IN" sz="2300" dirty="0" smtClean="0">
                <a:latin typeface="Times New Roman" pitchFamily="18" charset="0"/>
                <a:cs typeface="Times New Roman" pitchFamily="18" charset="0"/>
              </a:rPr>
              <a:t>Bronchopulmonary anastomotic channels have been visualized by angiography in &gt;30% of infants with TGA (&lt;2</a:t>
            </a:r>
            <a:r>
              <a:rPr lang="en-US" sz="2300" dirty="0" smtClean="0">
                <a:latin typeface="Times New Roman" pitchFamily="18" charset="0"/>
                <a:cs typeface="Times New Roman" pitchFamily="18" charset="0"/>
              </a:rPr>
              <a:t>year)</a:t>
            </a:r>
            <a:r>
              <a:rPr lang="en-IN" sz="2300" dirty="0" smtClean="0">
                <a:latin typeface="Times New Roman" pitchFamily="18" charset="0"/>
                <a:cs typeface="Times New Roman" pitchFamily="18" charset="0"/>
              </a:rPr>
              <a:t> </a:t>
            </a:r>
            <a:endParaRPr lang="en-US" sz="2300" dirty="0" smtClean="0">
              <a:latin typeface="Times New Roman" pitchFamily="18" charset="0"/>
              <a:cs typeface="Times New Roman" pitchFamily="18" charset="0"/>
            </a:endParaRPr>
          </a:p>
          <a:p>
            <a:pPr>
              <a:lnSpc>
                <a:spcPct val="150000"/>
              </a:lnSpc>
            </a:pPr>
            <a:r>
              <a:rPr lang="en-US" sz="2300" dirty="0" smtClean="0">
                <a:latin typeface="Times New Roman" pitchFamily="18" charset="0"/>
                <a:cs typeface="Times New Roman" pitchFamily="18" charset="0"/>
              </a:rPr>
              <a:t>Systemic </a:t>
            </a:r>
            <a:r>
              <a:rPr lang="en-US" sz="2300" dirty="0">
                <a:latin typeface="Times New Roman" pitchFamily="18" charset="0"/>
                <a:cs typeface="Times New Roman" pitchFamily="18" charset="0"/>
              </a:rPr>
              <a:t>arterial hypoxemia may </a:t>
            </a:r>
            <a:r>
              <a:rPr lang="en-US" sz="2300" dirty="0" smtClean="0">
                <a:latin typeface="Times New Roman" pitchFamily="18" charset="0"/>
                <a:cs typeface="Times New Roman" pitchFamily="18" charset="0"/>
              </a:rPr>
              <a:t>stimulate </a:t>
            </a:r>
            <a:r>
              <a:rPr lang="en-US" sz="2300" dirty="0">
                <a:latin typeface="Times New Roman" pitchFamily="18" charset="0"/>
                <a:cs typeface="Times New Roman" pitchFamily="18" charset="0"/>
              </a:rPr>
              <a:t>development of bronchpulmonary </a:t>
            </a:r>
            <a:r>
              <a:rPr lang="en-US" sz="2300" dirty="0" smtClean="0">
                <a:latin typeface="Times New Roman" pitchFamily="18" charset="0"/>
                <a:cs typeface="Times New Roman" pitchFamily="18" charset="0"/>
              </a:rPr>
              <a:t>collaterals</a:t>
            </a:r>
            <a:endParaRPr lang="en-US" sz="2300" dirty="0">
              <a:latin typeface="Times New Roman" pitchFamily="18" charset="0"/>
              <a:cs typeface="Times New Roman" pitchFamily="18" charset="0"/>
            </a:endParaRPr>
          </a:p>
          <a:p>
            <a:pPr>
              <a:lnSpc>
                <a:spcPct val="150000"/>
              </a:lnSpc>
            </a:pPr>
            <a:r>
              <a:rPr lang="en-US" sz="2300" dirty="0">
                <a:latin typeface="Times New Roman" pitchFamily="18" charset="0"/>
                <a:cs typeface="Times New Roman" pitchFamily="18" charset="0"/>
              </a:rPr>
              <a:t>Usually in TGA with solely a restrictive inter-</a:t>
            </a:r>
            <a:r>
              <a:rPr lang="en-US" sz="2300" dirty="0" err="1">
                <a:latin typeface="Times New Roman" pitchFamily="18" charset="0"/>
                <a:cs typeface="Times New Roman" pitchFamily="18" charset="0"/>
              </a:rPr>
              <a:t>atrial</a:t>
            </a:r>
            <a:r>
              <a:rPr lang="en-US" sz="2300" dirty="0">
                <a:latin typeface="Times New Roman" pitchFamily="18" charset="0"/>
                <a:cs typeface="Times New Roman" pitchFamily="18" charset="0"/>
              </a:rPr>
              <a:t> communication</a:t>
            </a:r>
          </a:p>
          <a:p>
            <a:pPr>
              <a:lnSpc>
                <a:spcPct val="150000"/>
              </a:lnSpc>
            </a:pPr>
            <a:r>
              <a:rPr lang="en-US" sz="2300" dirty="0">
                <a:latin typeface="Times New Roman" pitchFamily="18" charset="0"/>
                <a:cs typeface="Times New Roman" pitchFamily="18" charset="0"/>
              </a:rPr>
              <a:t>Prolonged survival of such infants may be due to this extra-cardiac site of shunting/mixing</a:t>
            </a:r>
          </a:p>
        </p:txBody>
      </p:sp>
      <p:sp>
        <p:nvSpPr>
          <p:cNvPr id="7" name="Date Placeholder 6"/>
          <p:cNvSpPr>
            <a:spLocks noGrp="1"/>
          </p:cNvSpPr>
          <p:nvPr>
            <p:ph type="dt" sz="half" idx="10"/>
          </p:nvPr>
        </p:nvSpPr>
        <p:spPr/>
        <p:txBody>
          <a:bodyPr/>
          <a:lstStyle/>
          <a:p>
            <a:fld id="{9566A5F3-6AAA-4199-AD78-B665F943CACC}" type="datetime1">
              <a:rPr lang="en-IN" smtClean="0"/>
              <a:pPr/>
              <a:t>04-10-2023</a:t>
            </a:fld>
            <a:endParaRPr lang="en-IN"/>
          </a:p>
        </p:txBody>
      </p:sp>
      <p:sp>
        <p:nvSpPr>
          <p:cNvPr id="4" name="Rectangle 2"/>
          <p:cNvSpPr>
            <a:spLocks noGrp="1" noChangeArrowheads="1"/>
          </p:cNvSpPr>
          <p:nvPr>
            <p:ph type="title"/>
          </p:nvPr>
        </p:nvSpPr>
        <p:spPr/>
        <p:txBody>
          <a:bodyPr>
            <a:normAutofit/>
          </a:bodyPr>
          <a:lstStyle/>
          <a:p>
            <a:pPr algn="l"/>
            <a:r>
              <a:rPr lang="en-US" sz="3200" b="1" dirty="0">
                <a:solidFill>
                  <a:srgbClr val="0000FF"/>
                </a:solidFill>
                <a:effectLst>
                  <a:outerShdw blurRad="38100" dist="38100" dir="2700000" algn="tl">
                    <a:srgbClr val="000000">
                      <a:alpha val="43137"/>
                    </a:srgbClr>
                  </a:outerShdw>
                </a:effectLst>
                <a:latin typeface="Footlight MT Light" pitchFamily="18" charset="0"/>
              </a:rPr>
              <a:t>Role of </a:t>
            </a:r>
            <a:r>
              <a:rPr lang="en-US" sz="3200" b="1" dirty="0" err="1" smtClean="0">
                <a:solidFill>
                  <a:srgbClr val="0000FF"/>
                </a:solidFill>
                <a:effectLst>
                  <a:outerShdw blurRad="38100" dist="38100" dir="2700000" algn="tl">
                    <a:srgbClr val="000000">
                      <a:alpha val="43137"/>
                    </a:srgbClr>
                  </a:outerShdw>
                </a:effectLst>
                <a:latin typeface="Footlight MT Light" pitchFamily="18" charset="0"/>
              </a:rPr>
              <a:t>broncho</a:t>
            </a:r>
            <a:r>
              <a:rPr lang="en-US" sz="3200" b="1" dirty="0" smtClean="0">
                <a:solidFill>
                  <a:srgbClr val="0000FF"/>
                </a:solidFill>
                <a:effectLst>
                  <a:outerShdw blurRad="38100" dist="38100" dir="2700000" algn="tl">
                    <a:srgbClr val="000000">
                      <a:alpha val="43137"/>
                    </a:srgbClr>
                  </a:outerShdw>
                </a:effectLst>
                <a:latin typeface="Footlight MT Light" pitchFamily="18" charset="0"/>
              </a:rPr>
              <a:t>-pulmonary </a:t>
            </a:r>
            <a:r>
              <a:rPr lang="en-US" sz="3200" b="1" dirty="0">
                <a:solidFill>
                  <a:srgbClr val="0000FF"/>
                </a:solidFill>
                <a:effectLst>
                  <a:outerShdw blurRad="38100" dist="38100" dir="2700000" algn="tl">
                    <a:srgbClr val="000000">
                      <a:alpha val="43137"/>
                    </a:srgbClr>
                  </a:outerShdw>
                </a:effectLst>
                <a:latin typeface="Footlight MT Light" pitchFamily="18" charset="0"/>
              </a:rPr>
              <a:t>collaterals</a:t>
            </a:r>
          </a:p>
        </p:txBody>
      </p:sp>
      <p:pic>
        <p:nvPicPr>
          <p:cNvPr id="5122" name="Picture 2"/>
          <p:cNvPicPr>
            <a:picLocks noChangeAspect="1" noChangeArrowheads="1"/>
          </p:cNvPicPr>
          <p:nvPr/>
        </p:nvPicPr>
        <p:blipFill>
          <a:blip r:embed="rId3"/>
          <a:srcRect/>
          <a:stretch>
            <a:fillRect/>
          </a:stretch>
        </p:blipFill>
        <p:spPr bwMode="auto">
          <a:xfrm>
            <a:off x="2928925" y="1643050"/>
            <a:ext cx="3500463" cy="3415564"/>
          </a:xfrm>
          <a:prstGeom prst="rect">
            <a:avLst/>
          </a:prstGeom>
          <a:noFill/>
          <a:ln w="9525">
            <a:solidFill>
              <a:schemeClr val="tx1"/>
            </a:solidFill>
            <a:miter lim="800000"/>
            <a:headEnd/>
            <a:tailEnd/>
          </a:ln>
          <a:effectLst/>
        </p:spPr>
      </p:pic>
      <p:sp>
        <p:nvSpPr>
          <p:cNvPr id="6" name="Rectangle 5"/>
          <p:cNvSpPr/>
          <p:nvPr/>
        </p:nvSpPr>
        <p:spPr>
          <a:xfrm>
            <a:off x="857224" y="5072074"/>
            <a:ext cx="7572428" cy="1015663"/>
          </a:xfrm>
          <a:prstGeom prst="rect">
            <a:avLst/>
          </a:prstGeom>
          <a:solidFill>
            <a:schemeClr val="accent1">
              <a:lumMod val="40000"/>
              <a:lumOff val="60000"/>
            </a:schemeClr>
          </a:solidFill>
          <a:ln>
            <a:solidFill>
              <a:schemeClr val="tx1"/>
            </a:solidFill>
          </a:ln>
        </p:spPr>
        <p:txBody>
          <a:bodyPr wrap="square">
            <a:spAutoFit/>
          </a:bodyPr>
          <a:lstStyle/>
          <a:p>
            <a:pPr algn="just"/>
            <a:r>
              <a:rPr lang="en-IN" sz="2000" dirty="0" smtClean="0">
                <a:latin typeface="Times New Roman" pitchFamily="18" charset="0"/>
                <a:cs typeface="Times New Roman" pitchFamily="18" charset="0"/>
              </a:rPr>
              <a:t>Preoperative </a:t>
            </a:r>
            <a:r>
              <a:rPr lang="en-IN" sz="2000" dirty="0" err="1" smtClean="0">
                <a:latin typeface="Times New Roman" pitchFamily="18" charset="0"/>
                <a:cs typeface="Times New Roman" pitchFamily="18" charset="0"/>
              </a:rPr>
              <a:t>transvenous</a:t>
            </a:r>
            <a:r>
              <a:rPr lang="en-IN" sz="2000" dirty="0" smtClean="0">
                <a:latin typeface="Times New Roman" pitchFamily="18" charset="0"/>
                <a:cs typeface="Times New Roman" pitchFamily="18" charset="0"/>
              </a:rPr>
              <a:t> descending </a:t>
            </a:r>
            <a:r>
              <a:rPr lang="en-IN" sz="2000" dirty="0" err="1" smtClean="0">
                <a:latin typeface="Times New Roman" pitchFamily="18" charset="0"/>
                <a:cs typeface="Times New Roman" pitchFamily="18" charset="0"/>
              </a:rPr>
              <a:t>aortogram</a:t>
            </a:r>
            <a:r>
              <a:rPr lang="en-IN" sz="2000" dirty="0" smtClean="0">
                <a:latin typeface="Times New Roman" pitchFamily="18" charset="0"/>
                <a:cs typeface="Times New Roman" pitchFamily="18" charset="0"/>
              </a:rPr>
              <a:t> in a neonate with TGA/IVS showing enlarged bronchial arteries (following the right main stem bronchus) to the right lung</a:t>
            </a:r>
            <a:endParaRPr lang="en-IN"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par>
                                <p:cTn id="10" presetID="1" presetClass="exit" presetSubtype="0"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hidden"/>
                                      </p:to>
                                    </p:set>
                                  </p:childTnLst>
                                </p:cTn>
                              </p:par>
                              <p:par>
                                <p:cTn id="14" presetID="1" presetClass="exit"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46243"/>
            <a:ext cx="8229600" cy="4525963"/>
          </a:xfrm>
        </p:spPr>
        <p:txBody>
          <a:bodyPr>
            <a:normAutofit/>
          </a:bodyPr>
          <a:lstStyle/>
          <a:p>
            <a:pPr>
              <a:lnSpc>
                <a:spcPct val="170000"/>
              </a:lnSpc>
            </a:pPr>
            <a:r>
              <a:rPr lang="en-IN" sz="2400" dirty="0" smtClean="0">
                <a:latin typeface="Times New Roman" pitchFamily="18" charset="0"/>
                <a:cs typeface="Times New Roman" pitchFamily="18" charset="0"/>
              </a:rPr>
              <a:t>One-fifth of cardiac deaths  in  infancy  prior  to  the  era  of  surgical  correction</a:t>
            </a:r>
          </a:p>
          <a:p>
            <a:pPr>
              <a:lnSpc>
                <a:spcPct val="170000"/>
              </a:lnSpc>
            </a:pPr>
            <a:r>
              <a:rPr lang="en-IN" sz="2400" dirty="0" smtClean="0">
                <a:latin typeface="Times New Roman" pitchFamily="18" charset="0"/>
                <a:cs typeface="Times New Roman" pitchFamily="18" charset="0"/>
              </a:rPr>
              <a:t>No definite aetiological factors have been identified</a:t>
            </a:r>
          </a:p>
          <a:p>
            <a:pPr>
              <a:lnSpc>
                <a:spcPct val="170000"/>
              </a:lnSpc>
            </a:pPr>
            <a:endParaRPr lang="en-IN" sz="2400" dirty="0">
              <a:latin typeface="Times New Roman" pitchFamily="18" charset="0"/>
              <a:cs typeface="Times New Roman" pitchFamily="18" charset="0"/>
            </a:endParaRPr>
          </a:p>
        </p:txBody>
      </p:sp>
      <p:sp>
        <p:nvSpPr>
          <p:cNvPr id="8" name="Date Placeholder 7"/>
          <p:cNvSpPr>
            <a:spLocks noGrp="1"/>
          </p:cNvSpPr>
          <p:nvPr>
            <p:ph type="dt" sz="half" idx="10"/>
          </p:nvPr>
        </p:nvSpPr>
        <p:spPr/>
        <p:txBody>
          <a:bodyPr/>
          <a:lstStyle/>
          <a:p>
            <a:fld id="{9F7C2AEE-922C-4F44-A40B-ADEF25FA3F84}" type="datetime1">
              <a:rPr lang="en-IN" smtClean="0"/>
              <a:pPr/>
              <a:t>04-10-2023</a:t>
            </a:fld>
            <a:endParaRPr lang="en-IN"/>
          </a:p>
        </p:txBody>
      </p:sp>
      <p:sp>
        <p:nvSpPr>
          <p:cNvPr id="5" name="Title 1"/>
          <p:cNvSpPr>
            <a:spLocks noGrp="1"/>
          </p:cNvSpPr>
          <p:nvPr>
            <p:ph type="title"/>
          </p:nvPr>
        </p:nvSpPr>
        <p:spPr/>
        <p:txBody>
          <a:bodyPr>
            <a:noAutofit/>
          </a:bodyPr>
          <a:lstStyle/>
          <a:p>
            <a:r>
              <a:rPr lang="en-US" b="1" dirty="0" smtClean="0">
                <a:solidFill>
                  <a:schemeClr val="tx1"/>
                </a:solidFill>
                <a:effectLst>
                  <a:outerShdw blurRad="38100" dist="38100" dir="2700000" algn="tl">
                    <a:srgbClr val="000000">
                      <a:alpha val="43137"/>
                    </a:srgbClr>
                  </a:outerShdw>
                </a:effectLst>
                <a:latin typeface="Footlight MT Light" pitchFamily="18" charset="0"/>
                <a:cs typeface="Times New Roman" pitchFamily="18" charset="0"/>
              </a:rPr>
              <a:t/>
            </a:r>
            <a:br>
              <a:rPr lang="en-US" b="1" dirty="0" smtClean="0">
                <a:solidFill>
                  <a:schemeClr val="tx1"/>
                </a:solidFill>
                <a:effectLst>
                  <a:outerShdw blurRad="38100" dist="38100" dir="2700000" algn="tl">
                    <a:srgbClr val="000000">
                      <a:alpha val="43137"/>
                    </a:srgbClr>
                  </a:outerShdw>
                </a:effectLst>
                <a:latin typeface="Footlight MT Light" pitchFamily="18" charset="0"/>
                <a:cs typeface="Times New Roman" pitchFamily="18" charset="0"/>
              </a:rPr>
            </a:br>
            <a:r>
              <a:rPr lang="en-US" b="1" dirty="0" smtClean="0">
                <a:solidFill>
                  <a:schemeClr val="tx1"/>
                </a:solidFill>
                <a:effectLst>
                  <a:outerShdw blurRad="38100" dist="38100" dir="2700000" algn="tl">
                    <a:srgbClr val="000000">
                      <a:alpha val="43137"/>
                    </a:srgbClr>
                  </a:outerShdw>
                </a:effectLst>
                <a:latin typeface="Footlight MT Light" pitchFamily="18" charset="0"/>
                <a:cs typeface="Times New Roman" pitchFamily="18" charset="0"/>
              </a:rPr>
              <a:t>Epidemiology (Contd..)</a:t>
            </a:r>
            <a:br>
              <a:rPr lang="en-US" b="1" dirty="0" smtClean="0">
                <a:solidFill>
                  <a:schemeClr val="tx1"/>
                </a:solidFill>
                <a:effectLst>
                  <a:outerShdw blurRad="38100" dist="38100" dir="2700000" algn="tl">
                    <a:srgbClr val="000000">
                      <a:alpha val="43137"/>
                    </a:srgbClr>
                  </a:outerShdw>
                </a:effectLst>
                <a:latin typeface="Footlight MT Light" pitchFamily="18" charset="0"/>
                <a:cs typeface="Times New Roman" pitchFamily="18" charset="0"/>
              </a:rPr>
            </a:br>
            <a:endParaRPr lang="en-IN" b="1" dirty="0">
              <a:solidFill>
                <a:schemeClr val="tx1"/>
              </a:solidFill>
              <a:effectLst>
                <a:outerShdw blurRad="38100" dist="38100" dir="2700000" algn="tl">
                  <a:srgbClr val="000000">
                    <a:alpha val="43137"/>
                  </a:srgbClr>
                </a:outerShdw>
              </a:effectLst>
              <a:latin typeface="Footlight MT Light" pitchFamily="18" charset="0"/>
            </a:endParaRPr>
          </a:p>
        </p:txBody>
      </p:sp>
      <p:sp>
        <p:nvSpPr>
          <p:cNvPr id="4" name="Rectangle 3"/>
          <p:cNvSpPr/>
          <p:nvPr/>
        </p:nvSpPr>
        <p:spPr>
          <a:xfrm>
            <a:off x="750067" y="4214818"/>
            <a:ext cx="7643866" cy="1323439"/>
          </a:xfrm>
          <a:prstGeom prst="rect">
            <a:avLst/>
          </a:prstGeom>
        </p:spPr>
        <p:style>
          <a:lnRef idx="0">
            <a:schemeClr val="dk1"/>
          </a:lnRef>
          <a:fillRef idx="3">
            <a:schemeClr val="dk1"/>
          </a:fillRef>
          <a:effectRef idx="3">
            <a:schemeClr val="dk1"/>
          </a:effectRef>
          <a:fontRef idx="minor">
            <a:schemeClr val="lt1"/>
          </a:fontRef>
        </p:style>
        <p:txBody>
          <a:bodyPr wrap="square" anchor="ctr">
            <a:spAutoFit/>
          </a:bodyPr>
          <a:lstStyle/>
          <a:p>
            <a:pPr algn="just"/>
            <a:r>
              <a:rPr lang="en-IN" sz="2000" dirty="0" smtClean="0">
                <a:solidFill>
                  <a:schemeClr val="bg1"/>
                </a:solidFill>
                <a:latin typeface="Times New Roman" pitchFamily="18" charset="0"/>
                <a:cs typeface="Times New Roman" pitchFamily="18" charset="0"/>
              </a:rPr>
              <a:t>                   Diabetic  mothers </a:t>
            </a:r>
          </a:p>
          <a:p>
            <a:pPr algn="just"/>
            <a:r>
              <a:rPr lang="en-IN" sz="2000" dirty="0" smtClean="0">
                <a:solidFill>
                  <a:schemeClr val="bg1"/>
                </a:solidFill>
                <a:latin typeface="Times New Roman" pitchFamily="18" charset="0"/>
                <a:cs typeface="Times New Roman" pitchFamily="18" charset="0"/>
              </a:rPr>
              <a:t>                   Maternal  intake  of  alcohol</a:t>
            </a:r>
          </a:p>
          <a:p>
            <a:pPr algn="just"/>
            <a:r>
              <a:rPr lang="en-IN" sz="2000" dirty="0" smtClean="0">
                <a:solidFill>
                  <a:schemeClr val="bg1"/>
                </a:solidFill>
                <a:latin typeface="Times New Roman" pitchFamily="18" charset="0"/>
                <a:cs typeface="Times New Roman" pitchFamily="18" charset="0"/>
              </a:rPr>
              <a:t>                   Poor nutrition</a:t>
            </a:r>
          </a:p>
          <a:p>
            <a:pPr algn="just"/>
            <a:r>
              <a:rPr lang="en-IN" sz="2000" dirty="0" smtClean="0">
                <a:solidFill>
                  <a:schemeClr val="bg1"/>
                </a:solidFill>
                <a:latin typeface="Times New Roman" pitchFamily="18" charset="0"/>
                <a:cs typeface="Times New Roman" pitchFamily="18" charset="0"/>
              </a:rPr>
              <a:t>                   Stressful life event during pregnancy </a:t>
            </a:r>
          </a:p>
        </p:txBody>
      </p:sp>
      <p:pic>
        <p:nvPicPr>
          <p:cNvPr id="6" name="Picture 2" descr="C:\Users\Dr Suneesh K\Desktop\question-mark.jpg"/>
          <p:cNvPicPr>
            <a:picLocks noChangeAspect="1" noChangeArrowheads="1"/>
          </p:cNvPicPr>
          <p:nvPr/>
        </p:nvPicPr>
        <p:blipFill>
          <a:blip r:embed="rId3"/>
          <a:srcRect/>
          <a:stretch>
            <a:fillRect/>
          </a:stretch>
        </p:blipFill>
        <p:spPr bwMode="auto">
          <a:xfrm>
            <a:off x="857224" y="4357694"/>
            <a:ext cx="1011245" cy="10001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500"/>
                                        <p:tgtEl>
                                          <p:spTgt spid="4"/>
                                        </p:tgtEl>
                                      </p:cBhvr>
                                    </p:animEffect>
                                  </p:childTnLst>
                                </p:cTn>
                              </p:par>
                              <p:par>
                                <p:cTn id="8" presetID="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0-#ppt_w/2"/>
                                          </p:val>
                                        </p:tav>
                                        <p:tav tm="100000">
                                          <p:val>
                                            <p:strVal val="#ppt_x"/>
                                          </p:val>
                                        </p:tav>
                                      </p:tavLst>
                                    </p:anim>
                                    <p:anim calcmode="lin" valueType="num">
                                      <p:cBhvr additive="base">
                                        <p:cTn id="1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p:txBody>
          <a:bodyPr>
            <a:normAutofit/>
          </a:bodyPr>
          <a:lstStyle/>
          <a:p>
            <a:r>
              <a:rPr lang="en-IN" sz="4800" b="1" dirty="0" smtClean="0">
                <a:solidFill>
                  <a:srgbClr val="0000FF"/>
                </a:solidFill>
                <a:effectLst>
                  <a:outerShdw blurRad="38100" dist="38100" dir="2700000" algn="tl">
                    <a:srgbClr val="000000">
                      <a:alpha val="43137"/>
                    </a:srgbClr>
                  </a:outerShdw>
                </a:effectLst>
                <a:latin typeface="Footlight MT Light" pitchFamily="18" charset="0"/>
              </a:rPr>
              <a:t> Clinical presentation</a:t>
            </a:r>
            <a:endParaRPr lang="en-IN" sz="4800"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5" name="Subtitle 4"/>
          <p:cNvSpPr>
            <a:spLocks noGrp="1"/>
          </p:cNvSpPr>
          <p:nvPr>
            <p:ph type="subTitle" idx="1"/>
          </p:nvPr>
        </p:nvSpPr>
        <p:spPr/>
        <p:txBody>
          <a:bodyPr/>
          <a:lstStyle/>
          <a:p>
            <a:endParaRPr lang="en-IN"/>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nSpc>
                <a:spcPct val="170000"/>
              </a:lnSpc>
            </a:pPr>
            <a:r>
              <a:rPr lang="en-IN" dirty="0" smtClean="0">
                <a:latin typeface="Times New Roman" pitchFamily="18" charset="0"/>
                <a:cs typeface="Times New Roman" pitchFamily="18" charset="0"/>
              </a:rPr>
              <a:t> Influenced by the presence of the associated cardiac anomalies</a:t>
            </a:r>
          </a:p>
          <a:p>
            <a:pPr>
              <a:lnSpc>
                <a:spcPct val="170000"/>
              </a:lnSpc>
            </a:pPr>
            <a:r>
              <a:rPr lang="en-US" dirty="0" smtClean="0">
                <a:latin typeface="Times New Roman" pitchFamily="18" charset="0"/>
                <a:cs typeface="Times New Roman" pitchFamily="18" charset="0"/>
              </a:rPr>
              <a:t>Large VSD without LVOTO presents with cardiac failure</a:t>
            </a:r>
          </a:p>
          <a:p>
            <a:pPr>
              <a:lnSpc>
                <a:spcPct val="170000"/>
              </a:lnSpc>
            </a:pPr>
            <a:r>
              <a:rPr lang="en-IN" dirty="0" smtClean="0">
                <a:latin typeface="Times New Roman" pitchFamily="18" charset="0"/>
                <a:cs typeface="Times New Roman" pitchFamily="18" charset="0"/>
              </a:rPr>
              <a:t>Morphologically tricuspid valvular incompetence due to dysplasia of the valvular leaflets presents with heart failure</a:t>
            </a:r>
          </a:p>
          <a:p>
            <a:pPr>
              <a:lnSpc>
                <a:spcPct val="170000"/>
              </a:lnSpc>
            </a:pPr>
            <a:r>
              <a:rPr lang="en-US" dirty="0" smtClean="0">
                <a:latin typeface="Times New Roman" pitchFamily="18" charset="0"/>
                <a:cs typeface="Times New Roman" pitchFamily="18" charset="0"/>
              </a:rPr>
              <a:t>Severe PS or LVOTO presents with cyanosis and ductal-dependent  pulmonary  circulation</a:t>
            </a:r>
          </a:p>
          <a:p>
            <a:pPr>
              <a:lnSpc>
                <a:spcPct val="170000"/>
              </a:lnSpc>
            </a:pPr>
            <a:endParaRPr lang="en-IN" dirty="0">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fld id="{601E05BC-D912-4D22-A292-7023D06CAA91}" type="datetime1">
              <a:rPr lang="en-IN" smtClean="0"/>
              <a:pPr/>
              <a:t>04-10-2023</a:t>
            </a:fld>
            <a:endParaRPr lang="en-IN"/>
          </a:p>
        </p:txBody>
      </p:sp>
      <p:sp>
        <p:nvSpPr>
          <p:cNvPr id="2" name="Title 1"/>
          <p:cNvSpPr>
            <a:spLocks noGrp="1"/>
          </p:cNvSpPr>
          <p:nvPr>
            <p:ph type="title"/>
          </p:nvPr>
        </p:nvSpPr>
        <p:spPr/>
        <p:txBody>
          <a:bodyPr/>
          <a:lstStyle/>
          <a:p>
            <a:r>
              <a:rPr lang="en-IN" b="1" dirty="0" smtClean="0">
                <a:solidFill>
                  <a:srgbClr val="0000FF"/>
                </a:solidFill>
                <a:effectLst>
                  <a:outerShdw blurRad="38100" dist="38100" dir="2700000" algn="tl">
                    <a:srgbClr val="000000">
                      <a:alpha val="43137"/>
                    </a:srgbClr>
                  </a:outerShdw>
                </a:effectLst>
                <a:latin typeface="Footlight MT Light" pitchFamily="18" charset="0"/>
              </a:rPr>
              <a:t> Clinical presentation</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714348" y="2050254"/>
            <a:ext cx="7643866" cy="2757493"/>
          </a:xfrm>
          <a:solidFill>
            <a:schemeClr val="tx1"/>
          </a:solidFill>
        </p:spPr>
        <p:txBody>
          <a:bodyPr>
            <a:normAutofit fontScale="92500"/>
          </a:bodyPr>
          <a:lstStyle/>
          <a:p>
            <a:pPr marL="550926" indent="-514350">
              <a:lnSpc>
                <a:spcPct val="150000"/>
              </a:lnSpc>
              <a:buNone/>
            </a:pPr>
            <a:r>
              <a:rPr lang="en-US" sz="2400" dirty="0" smtClean="0">
                <a:solidFill>
                  <a:schemeClr val="bg1"/>
                </a:solidFill>
                <a:latin typeface="Times New Roman" pitchFamily="18" charset="0"/>
                <a:cs typeface="Times New Roman" pitchFamily="18" charset="0"/>
              </a:rPr>
              <a:t>  1. TGA (IVS OR small VSD) with increased PBF and small ICS </a:t>
            </a:r>
          </a:p>
          <a:p>
            <a:pPr marL="550926" indent="-514350">
              <a:lnSpc>
                <a:spcPct val="150000"/>
              </a:lnSpc>
              <a:buNone/>
            </a:pPr>
            <a:r>
              <a:rPr lang="en-US" sz="2400" dirty="0" smtClean="0">
                <a:solidFill>
                  <a:schemeClr val="bg1"/>
                </a:solidFill>
                <a:latin typeface="Times New Roman" pitchFamily="18" charset="0"/>
                <a:cs typeface="Times New Roman" pitchFamily="18" charset="0"/>
              </a:rPr>
              <a:t>  2. TGA (VSD large) with increased PBF and large ICS</a:t>
            </a:r>
          </a:p>
          <a:p>
            <a:pPr marL="550926" indent="-514350">
              <a:lnSpc>
                <a:spcPct val="150000"/>
              </a:lnSpc>
              <a:buNone/>
            </a:pPr>
            <a:r>
              <a:rPr lang="en-US" sz="2400" dirty="0" smtClean="0">
                <a:solidFill>
                  <a:schemeClr val="bg1"/>
                </a:solidFill>
                <a:latin typeface="Times New Roman" pitchFamily="18" charset="0"/>
                <a:cs typeface="Times New Roman" pitchFamily="18" charset="0"/>
              </a:rPr>
              <a:t>  3. TGA(VSD and LVOTO), with restricted PBF</a:t>
            </a:r>
          </a:p>
          <a:p>
            <a:pPr marL="550926" indent="-514350">
              <a:lnSpc>
                <a:spcPct val="150000"/>
              </a:lnSpc>
              <a:buNone/>
            </a:pPr>
            <a:r>
              <a:rPr lang="en-US" sz="2400" dirty="0" smtClean="0">
                <a:solidFill>
                  <a:schemeClr val="bg1"/>
                </a:solidFill>
                <a:latin typeface="Times New Roman" pitchFamily="18" charset="0"/>
                <a:cs typeface="Times New Roman" pitchFamily="18" charset="0"/>
              </a:rPr>
              <a:t>  4. TGA(VSD and PVOD),with restricted PBF</a:t>
            </a:r>
            <a:endParaRPr lang="en-US" sz="2400" dirty="0">
              <a:solidFill>
                <a:schemeClr val="bg1"/>
              </a:solidFill>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fld id="{97631E33-9464-4804-A019-0CA7237268EA}" type="datetime1">
              <a:rPr lang="en-IN" smtClean="0"/>
              <a:pPr/>
              <a:t>04-10-2023</a:t>
            </a:fld>
            <a:endParaRPr lang="en-IN"/>
          </a:p>
        </p:txBody>
      </p:sp>
      <p:sp>
        <p:nvSpPr>
          <p:cNvPr id="4" name="Title 1"/>
          <p:cNvSpPr>
            <a:spLocks noGrp="1"/>
          </p:cNvSpPr>
          <p:nvPr>
            <p:ph type="title"/>
          </p:nvPr>
        </p:nvSpPr>
        <p:spPr>
          <a:xfrm>
            <a:off x="457200" y="428612"/>
            <a:ext cx="8229600" cy="1143000"/>
          </a:xfrm>
        </p:spPr>
        <p:txBody>
          <a:bodyPr>
            <a:noAutofit/>
          </a:bodyPr>
          <a:lstStyle/>
          <a:p>
            <a:r>
              <a:rPr lang="en-US" sz="3600" b="1" dirty="0" smtClean="0">
                <a:solidFill>
                  <a:srgbClr val="0000FF"/>
                </a:solidFill>
                <a:effectLst>
                  <a:outerShdw blurRad="38100" dist="38100" dir="2700000" algn="tl">
                    <a:srgbClr val="000000">
                      <a:alpha val="43137"/>
                    </a:srgbClr>
                  </a:outerShdw>
                </a:effectLst>
                <a:latin typeface="Footlight MT Light" pitchFamily="18" charset="0"/>
              </a:rPr>
              <a:t>TGA-physiologic clinical classification</a:t>
            </a:r>
            <a:endParaRPr lang="en-US" sz="3600"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6" name="TextBox 5"/>
          <p:cNvSpPr txBox="1"/>
          <p:nvPr/>
        </p:nvSpPr>
        <p:spPr>
          <a:xfrm>
            <a:off x="3643274" y="5072074"/>
            <a:ext cx="5500726" cy="1477328"/>
          </a:xfrm>
          <a:prstGeom prst="rect">
            <a:avLst/>
          </a:prstGeom>
          <a:noFill/>
        </p:spPr>
        <p:txBody>
          <a:bodyPr wrap="square" rtlCol="0">
            <a:spAutoFit/>
          </a:bodyPr>
          <a:lstStyle/>
          <a:p>
            <a:pPr marL="571500" indent="-571500">
              <a:buNone/>
            </a:pPr>
            <a:endParaRPr lang="en-US" dirty="0" smtClean="0"/>
          </a:p>
          <a:p>
            <a:pPr marL="571500" indent="-571500">
              <a:buNone/>
            </a:pPr>
            <a:r>
              <a:rPr lang="en-US" dirty="0" smtClean="0"/>
              <a:t>        ICS – inter circulatory shunting</a:t>
            </a:r>
          </a:p>
          <a:p>
            <a:pPr marL="571500" indent="-571500">
              <a:buNone/>
            </a:pPr>
            <a:r>
              <a:rPr lang="en-US" dirty="0" smtClean="0"/>
              <a:t>        PVOD-pulmonary vascular obstructive disease </a:t>
            </a:r>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lnSpc>
                <a:spcPct val="170000"/>
              </a:lnSpc>
            </a:pPr>
            <a:r>
              <a:rPr lang="en-US" dirty="0" smtClean="0">
                <a:latin typeface="Times New Roman" pitchFamily="18" charset="0"/>
                <a:cs typeface="Times New Roman" pitchFamily="18" charset="0"/>
              </a:rPr>
              <a:t>Males outnumber females (4:1)</a:t>
            </a:r>
          </a:p>
          <a:p>
            <a:pPr>
              <a:lnSpc>
                <a:spcPct val="170000"/>
              </a:lnSpc>
            </a:pPr>
            <a:r>
              <a:rPr lang="en-US" dirty="0" smtClean="0">
                <a:latin typeface="Times New Roman" pitchFamily="18" charset="0"/>
                <a:cs typeface="Times New Roman" pitchFamily="18" charset="0"/>
              </a:rPr>
              <a:t>2 times increased risk in multipara pregnancies</a:t>
            </a:r>
          </a:p>
          <a:p>
            <a:pPr>
              <a:lnSpc>
                <a:spcPct val="170000"/>
              </a:lnSpc>
            </a:pPr>
            <a:r>
              <a:rPr lang="en-US" dirty="0" smtClean="0">
                <a:latin typeface="Times New Roman" pitchFamily="18" charset="0"/>
                <a:cs typeface="Times New Roman" pitchFamily="18" charset="0"/>
              </a:rPr>
              <a:t>Usually normal birth weight</a:t>
            </a:r>
          </a:p>
          <a:p>
            <a:pPr>
              <a:lnSpc>
                <a:spcPct val="170000"/>
              </a:lnSpc>
            </a:pPr>
            <a:r>
              <a:rPr lang="en-US" dirty="0" smtClean="0">
                <a:latin typeface="Times New Roman" pitchFamily="18" charset="0"/>
                <a:cs typeface="Times New Roman" pitchFamily="18" charset="0"/>
              </a:rPr>
              <a:t>Familial recurrence-monogenic or oligogenic inheritance in selected families</a:t>
            </a:r>
          </a:p>
          <a:p>
            <a:pPr algn="r">
              <a:lnSpc>
                <a:spcPct val="170000"/>
              </a:lnSpc>
            </a:pPr>
            <a:endParaRPr lang="en-US" dirty="0" smtClean="0">
              <a:latin typeface="Times New Roman" pitchFamily="18" charset="0"/>
              <a:cs typeface="Times New Roman" pitchFamily="18" charset="0"/>
            </a:endParaRPr>
          </a:p>
          <a:p>
            <a:pPr algn="r">
              <a:lnSpc>
                <a:spcPct val="170000"/>
              </a:lnSpc>
              <a:buNone/>
            </a:pPr>
            <a:r>
              <a:rPr lang="en-US" sz="1900" i="1" dirty="0" smtClean="0">
                <a:latin typeface="Times New Roman" pitchFamily="18" charset="0"/>
                <a:cs typeface="Times New Roman" pitchFamily="18" charset="0"/>
              </a:rPr>
              <a:t>Digilio MC et al: Complete TGA-Patterns of congenital heart disease in familial precurrence.Circulation104:2809,2001 </a:t>
            </a:r>
          </a:p>
          <a:p>
            <a:pPr>
              <a:lnSpc>
                <a:spcPct val="170000"/>
              </a:lnSpc>
            </a:pPr>
            <a:endParaRPr lang="en-US" dirty="0" smtClean="0">
              <a:latin typeface="Times New Roman" pitchFamily="18" charset="0"/>
              <a:cs typeface="Times New Roman" pitchFamily="18" charset="0"/>
            </a:endParaRPr>
          </a:p>
          <a:p>
            <a:pPr>
              <a:lnSpc>
                <a:spcPct val="170000"/>
              </a:lnSpc>
            </a:pPr>
            <a:endParaRPr lang="en-US" dirty="0" smtClean="0">
              <a:latin typeface="Times New Roman" pitchFamily="18" charset="0"/>
              <a:cs typeface="Times New Roman" pitchFamily="18" charset="0"/>
            </a:endParaRPr>
          </a:p>
          <a:p>
            <a:pPr>
              <a:lnSpc>
                <a:spcPct val="170000"/>
              </a:lnSpc>
            </a:pPr>
            <a:endParaRPr lang="en-IN" dirty="0">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fld id="{06B10A84-EA72-473D-B6AD-4949AE979807}" type="datetime1">
              <a:rPr lang="en-IN" smtClean="0"/>
              <a:pPr/>
              <a:t>04-10-2023</a:t>
            </a:fld>
            <a:endParaRPr lang="en-IN"/>
          </a:p>
        </p:txBody>
      </p:sp>
      <p:sp>
        <p:nvSpPr>
          <p:cNvPr id="2" name="Title 1"/>
          <p:cNvSpPr>
            <a:spLocks noGrp="1"/>
          </p:cNvSpPr>
          <p:nvPr>
            <p:ph type="title"/>
          </p:nvPr>
        </p:nvSpPr>
        <p:spPr/>
        <p:txBody>
          <a:bodyPr/>
          <a:lstStyle/>
          <a:p>
            <a:r>
              <a:rPr lang="en-US" b="1" dirty="0" smtClean="0">
                <a:solidFill>
                  <a:srgbClr val="0000FF"/>
                </a:solidFill>
                <a:effectLst>
                  <a:outerShdw blurRad="38100" dist="38100" dir="2700000" algn="tl">
                    <a:srgbClr val="000000">
                      <a:alpha val="43137"/>
                    </a:srgbClr>
                  </a:outerShdw>
                </a:effectLst>
                <a:latin typeface="Footlight MT Light" pitchFamily="18" charset="0"/>
              </a:rPr>
              <a:t>History</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a:xfrm>
            <a:off x="457200" y="1500174"/>
            <a:ext cx="8229600" cy="4954591"/>
          </a:xfrm>
        </p:spPr>
        <p:txBody>
          <a:bodyPr>
            <a:normAutofit/>
          </a:bodyPr>
          <a:lstStyle/>
          <a:p>
            <a:pPr>
              <a:lnSpc>
                <a:spcPct val="150000"/>
              </a:lnSpc>
            </a:pPr>
            <a:r>
              <a:rPr lang="en-US" sz="2300" b="0" dirty="0">
                <a:latin typeface="Times New Roman" pitchFamily="18" charset="0"/>
                <a:cs typeface="Times New Roman" pitchFamily="18" charset="0"/>
              </a:rPr>
              <a:t>As early as day 1 in pts with </a:t>
            </a:r>
            <a:r>
              <a:rPr lang="en-US" sz="2300" b="0" dirty="0" smtClean="0">
                <a:latin typeface="Times New Roman" pitchFamily="18" charset="0"/>
                <a:cs typeface="Times New Roman" pitchFamily="18" charset="0"/>
              </a:rPr>
              <a:t> IVS (</a:t>
            </a:r>
            <a:r>
              <a:rPr lang="en-US" sz="2300" b="0" dirty="0">
                <a:latin typeface="Times New Roman" pitchFamily="18" charset="0"/>
                <a:cs typeface="Times New Roman" pitchFamily="18" charset="0"/>
              </a:rPr>
              <a:t>1</a:t>
            </a:r>
            <a:r>
              <a:rPr lang="en-US" sz="2300" b="0" baseline="30000" dirty="0">
                <a:latin typeface="Times New Roman" pitchFamily="18" charset="0"/>
                <a:cs typeface="Times New Roman" pitchFamily="18" charset="0"/>
              </a:rPr>
              <a:t>st</a:t>
            </a:r>
            <a:r>
              <a:rPr lang="en-US" sz="2300" b="0" dirty="0">
                <a:latin typeface="Times New Roman" pitchFamily="18" charset="0"/>
                <a:cs typeface="Times New Roman" pitchFamily="18" charset="0"/>
              </a:rPr>
              <a:t> hr-56%;1</a:t>
            </a:r>
            <a:r>
              <a:rPr lang="en-US" sz="2300" b="0" baseline="30000" dirty="0">
                <a:latin typeface="Times New Roman" pitchFamily="18" charset="0"/>
                <a:cs typeface="Times New Roman" pitchFamily="18" charset="0"/>
              </a:rPr>
              <a:t>st</a:t>
            </a:r>
            <a:r>
              <a:rPr lang="en-US" sz="2300" b="0" dirty="0">
                <a:latin typeface="Times New Roman" pitchFamily="18" charset="0"/>
                <a:cs typeface="Times New Roman" pitchFamily="18" charset="0"/>
              </a:rPr>
              <a:t> day-90%)</a:t>
            </a:r>
          </a:p>
          <a:p>
            <a:pPr>
              <a:lnSpc>
                <a:spcPct val="150000"/>
              </a:lnSpc>
            </a:pPr>
            <a:r>
              <a:rPr lang="en-US" sz="2300" b="0" dirty="0">
                <a:latin typeface="Times New Roman" pitchFamily="18" charset="0"/>
                <a:cs typeface="Times New Roman" pitchFamily="18" charset="0"/>
              </a:rPr>
              <a:t>More intense if </a:t>
            </a:r>
            <a:r>
              <a:rPr lang="en-US" sz="2300" b="0" dirty="0" smtClean="0">
                <a:latin typeface="Times New Roman" pitchFamily="18" charset="0"/>
                <a:cs typeface="Times New Roman" pitchFamily="18" charset="0"/>
              </a:rPr>
              <a:t>a/w PS/</a:t>
            </a:r>
            <a:r>
              <a:rPr lang="en-US" sz="2300" dirty="0" smtClean="0">
                <a:latin typeface="Times New Roman" pitchFamily="18" charset="0"/>
                <a:cs typeface="Times New Roman" pitchFamily="18" charset="0"/>
              </a:rPr>
              <a:t>Pulmonary </a:t>
            </a:r>
            <a:r>
              <a:rPr lang="en-US" sz="2300" b="0" dirty="0" smtClean="0">
                <a:latin typeface="Times New Roman" pitchFamily="18" charset="0"/>
                <a:cs typeface="Times New Roman" pitchFamily="18" charset="0"/>
              </a:rPr>
              <a:t>atresia</a:t>
            </a:r>
            <a:endParaRPr lang="en-US" sz="2300" b="0" dirty="0">
              <a:latin typeface="Times New Roman" pitchFamily="18" charset="0"/>
              <a:cs typeface="Times New Roman" pitchFamily="18" charset="0"/>
            </a:endParaRPr>
          </a:p>
          <a:p>
            <a:pPr>
              <a:lnSpc>
                <a:spcPct val="150000"/>
              </a:lnSpc>
            </a:pPr>
            <a:r>
              <a:rPr lang="en-US" sz="2300" b="0" dirty="0" smtClean="0">
                <a:latin typeface="Times New Roman" pitchFamily="18" charset="0"/>
                <a:cs typeface="Times New Roman" pitchFamily="18" charset="0"/>
              </a:rPr>
              <a:t>Mild and delayed </a:t>
            </a:r>
            <a:r>
              <a:rPr lang="en-US" sz="2300" b="0" dirty="0">
                <a:latin typeface="Times New Roman" pitchFamily="18" charset="0"/>
                <a:cs typeface="Times New Roman" pitchFamily="18" charset="0"/>
              </a:rPr>
              <a:t>if </a:t>
            </a:r>
            <a:r>
              <a:rPr lang="en-US" sz="2300" b="0" dirty="0" smtClean="0">
                <a:latin typeface="Times New Roman" pitchFamily="18" charset="0"/>
                <a:cs typeface="Times New Roman" pitchFamily="18" charset="0"/>
              </a:rPr>
              <a:t>a/w large non </a:t>
            </a:r>
            <a:r>
              <a:rPr lang="en-US" sz="2300" b="0" dirty="0">
                <a:latin typeface="Times New Roman" pitchFamily="18" charset="0"/>
                <a:cs typeface="Times New Roman" pitchFamily="18" charset="0"/>
              </a:rPr>
              <a:t>restrictive </a:t>
            </a:r>
            <a:r>
              <a:rPr lang="en-US" sz="2300" b="0" dirty="0" smtClean="0">
                <a:latin typeface="Times New Roman" pitchFamily="18" charset="0"/>
                <a:cs typeface="Times New Roman" pitchFamily="18" charset="0"/>
              </a:rPr>
              <a:t>VSD or large PDA</a:t>
            </a:r>
            <a:endParaRPr lang="en-US" sz="2300" b="0" dirty="0">
              <a:latin typeface="Times New Roman" pitchFamily="18" charset="0"/>
              <a:cs typeface="Times New Roman" pitchFamily="18" charset="0"/>
            </a:endParaRPr>
          </a:p>
          <a:p>
            <a:pPr>
              <a:lnSpc>
                <a:spcPct val="150000"/>
              </a:lnSpc>
            </a:pPr>
            <a:r>
              <a:rPr lang="en-US" sz="2300" b="0" dirty="0">
                <a:latin typeface="Times New Roman" pitchFamily="18" charset="0"/>
                <a:cs typeface="Times New Roman" pitchFamily="18" charset="0"/>
              </a:rPr>
              <a:t>PS </a:t>
            </a:r>
            <a:r>
              <a:rPr lang="en-US" sz="2300" b="0" dirty="0" smtClean="0">
                <a:latin typeface="Times New Roman" pitchFamily="18" charset="0"/>
                <a:cs typeface="Times New Roman" pitchFamily="18" charset="0"/>
              </a:rPr>
              <a:t>rarely cause </a:t>
            </a:r>
            <a:r>
              <a:rPr lang="en-US" sz="2300" b="0" dirty="0">
                <a:latin typeface="Times New Roman" pitchFamily="18" charset="0"/>
                <a:cs typeface="Times New Roman" pitchFamily="18" charset="0"/>
              </a:rPr>
              <a:t>hypercyanotic spells-intense cyanosis, tachypnea, extreme irritability and hypothermia</a:t>
            </a:r>
          </a:p>
          <a:p>
            <a:pPr>
              <a:lnSpc>
                <a:spcPct val="150000"/>
              </a:lnSpc>
            </a:pPr>
            <a:r>
              <a:rPr lang="en-US" sz="2300" b="0" dirty="0">
                <a:latin typeface="Times New Roman" pitchFamily="18" charset="0"/>
                <a:cs typeface="Times New Roman" pitchFamily="18" charset="0"/>
              </a:rPr>
              <a:t>Squatting is </a:t>
            </a:r>
            <a:r>
              <a:rPr lang="en-US" sz="2300" b="0" dirty="0" smtClean="0">
                <a:latin typeface="Times New Roman" pitchFamily="18" charset="0"/>
                <a:cs typeface="Times New Roman" pitchFamily="18" charset="0"/>
              </a:rPr>
              <a:t>rare</a:t>
            </a:r>
          </a:p>
          <a:p>
            <a:pPr>
              <a:lnSpc>
                <a:spcPct val="150000"/>
              </a:lnSpc>
            </a:pPr>
            <a:r>
              <a:rPr lang="en-IN" sz="2300" dirty="0" smtClean="0">
                <a:latin typeface="Times New Roman" pitchFamily="18" charset="0"/>
                <a:cs typeface="Times New Roman" pitchFamily="18" charset="0"/>
              </a:rPr>
              <a:t>Cyanosis is not affected by exertion (</a:t>
            </a:r>
            <a:r>
              <a:rPr lang="en-IN" sz="2300" dirty="0" err="1" smtClean="0">
                <a:latin typeface="Times New Roman" pitchFamily="18" charset="0"/>
                <a:cs typeface="Times New Roman" pitchFamily="18" charset="0"/>
              </a:rPr>
              <a:t>eg</a:t>
            </a:r>
            <a:r>
              <a:rPr lang="en-IN" sz="2300" dirty="0" smtClean="0">
                <a:latin typeface="Times New Roman" pitchFamily="18" charset="0"/>
                <a:cs typeface="Times New Roman" pitchFamily="18" charset="0"/>
              </a:rPr>
              <a:t>, crying or feeding) or the use of supplemental oxygen</a:t>
            </a:r>
            <a:endParaRPr lang="en-US" sz="2300" b="0" dirty="0">
              <a:latin typeface="Times New Roman" pitchFamily="18" charset="0"/>
              <a:cs typeface="Times New Roman" pitchFamily="18" charset="0"/>
            </a:endParaRPr>
          </a:p>
        </p:txBody>
      </p:sp>
      <p:sp>
        <p:nvSpPr>
          <p:cNvPr id="9" name="Date Placeholder 8"/>
          <p:cNvSpPr>
            <a:spLocks noGrp="1"/>
          </p:cNvSpPr>
          <p:nvPr>
            <p:ph type="dt" sz="half" idx="10"/>
          </p:nvPr>
        </p:nvSpPr>
        <p:spPr/>
        <p:txBody>
          <a:bodyPr/>
          <a:lstStyle/>
          <a:p>
            <a:fld id="{6C875E28-48AA-4F6D-8353-8019E0F354FC}" type="datetime1">
              <a:rPr lang="en-IN" smtClean="0"/>
              <a:pPr/>
              <a:t>04-10-2023</a:t>
            </a:fld>
            <a:endParaRPr lang="en-IN"/>
          </a:p>
        </p:txBody>
      </p:sp>
      <p:sp>
        <p:nvSpPr>
          <p:cNvPr id="4" name="Rectangle 2"/>
          <p:cNvSpPr>
            <a:spLocks noGrp="1" noChangeArrowheads="1"/>
          </p:cNvSpPr>
          <p:nvPr>
            <p:ph type="title"/>
          </p:nvPr>
        </p:nvSpPr>
        <p:spPr/>
        <p:txBody>
          <a:bodyPr>
            <a:normAutofit fontScale="90000"/>
          </a:bodyPr>
          <a:lstStyle/>
          <a:p>
            <a:r>
              <a:rPr lang="en-US" sz="3200" b="1" dirty="0" smtClean="0">
                <a:solidFill>
                  <a:srgbClr val="0000FF"/>
                </a:solidFill>
                <a:effectLst>
                  <a:outerShdw blurRad="38100" dist="38100" dir="2700000" algn="tl">
                    <a:srgbClr val="000000">
                      <a:alpha val="43137"/>
                    </a:srgbClr>
                  </a:outerShdw>
                </a:effectLst>
                <a:latin typeface="Footlight MT Light" pitchFamily="18" charset="0"/>
              </a:rPr>
              <a:t/>
            </a:r>
            <a:br>
              <a:rPr lang="en-US" sz="3200" b="1" dirty="0" smtClean="0">
                <a:solidFill>
                  <a:srgbClr val="0000FF"/>
                </a:solidFill>
                <a:effectLst>
                  <a:outerShdw blurRad="38100" dist="38100" dir="2700000" algn="tl">
                    <a:srgbClr val="000000">
                      <a:alpha val="43137"/>
                    </a:srgbClr>
                  </a:outerShdw>
                </a:effectLst>
                <a:latin typeface="Footlight MT Light" pitchFamily="18" charset="0"/>
              </a:rPr>
            </a:br>
            <a:r>
              <a:rPr lang="en-US" sz="4900" b="1" dirty="0" smtClean="0">
                <a:solidFill>
                  <a:srgbClr val="0000FF"/>
                </a:solidFill>
                <a:effectLst>
                  <a:outerShdw blurRad="38100" dist="38100" dir="2700000" algn="tl">
                    <a:srgbClr val="000000">
                      <a:alpha val="43137"/>
                    </a:srgbClr>
                  </a:outerShdw>
                </a:effectLst>
                <a:latin typeface="Footlight MT Light" pitchFamily="18" charset="0"/>
              </a:rPr>
              <a:t>History (Contd..)</a:t>
            </a:r>
            <a:br>
              <a:rPr lang="en-US" sz="4900" b="1" dirty="0" smtClean="0">
                <a:solidFill>
                  <a:srgbClr val="0000FF"/>
                </a:solidFill>
                <a:effectLst>
                  <a:outerShdw blurRad="38100" dist="38100" dir="2700000" algn="tl">
                    <a:srgbClr val="000000">
                      <a:alpha val="43137"/>
                    </a:srgbClr>
                  </a:outerShdw>
                </a:effectLst>
                <a:latin typeface="Footlight MT Light" pitchFamily="18" charset="0"/>
              </a:rPr>
            </a:br>
            <a:r>
              <a:rPr lang="en-US" sz="3200" b="1" dirty="0" smtClean="0">
                <a:solidFill>
                  <a:srgbClr val="0000FF"/>
                </a:solidFill>
                <a:effectLst>
                  <a:outerShdw blurRad="38100" dist="38100" dir="2700000" algn="tl">
                    <a:srgbClr val="000000">
                      <a:alpha val="43137"/>
                    </a:srgbClr>
                  </a:outerShdw>
                </a:effectLst>
                <a:latin typeface="Footlight MT Light" pitchFamily="18" charset="0"/>
              </a:rPr>
              <a:t/>
            </a:r>
            <a:br>
              <a:rPr lang="en-US" sz="3200" b="1" dirty="0" smtClean="0">
                <a:solidFill>
                  <a:srgbClr val="0000FF"/>
                </a:solidFill>
                <a:effectLst>
                  <a:outerShdw blurRad="38100" dist="38100" dir="2700000" algn="tl">
                    <a:srgbClr val="000000">
                      <a:alpha val="43137"/>
                    </a:srgbClr>
                  </a:outerShdw>
                </a:effectLst>
                <a:latin typeface="Footlight MT Light" pitchFamily="18" charset="0"/>
              </a:rPr>
            </a:br>
            <a:endParaRPr lang="en-US" sz="3200"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6" name="Rectangle 5"/>
          <p:cNvSpPr/>
          <p:nvPr/>
        </p:nvSpPr>
        <p:spPr>
          <a:xfrm>
            <a:off x="642910" y="857232"/>
            <a:ext cx="2286016" cy="646331"/>
          </a:xfrm>
          <a:prstGeom prst="rect">
            <a:avLst/>
          </a:prstGeom>
        </p:spPr>
        <p:txBody>
          <a:bodyPr wrap="square">
            <a:spAutoFit/>
          </a:bodyPr>
          <a:lstStyle/>
          <a:p>
            <a:r>
              <a:rPr lang="en-US" sz="3600" b="1" dirty="0" smtClean="0">
                <a:solidFill>
                  <a:srgbClr val="0000FF"/>
                </a:solidFill>
                <a:effectLst>
                  <a:outerShdw blurRad="38100" dist="38100" dir="2700000" algn="tl">
                    <a:srgbClr val="000000">
                      <a:alpha val="43137"/>
                    </a:srgbClr>
                  </a:outerShdw>
                </a:effectLst>
                <a:latin typeface="Footlight MT Light" pitchFamily="18" charset="0"/>
              </a:rPr>
              <a:t>Cyanosis</a:t>
            </a:r>
            <a:endParaRPr lang="en-IN" sz="3600" dirty="0"/>
          </a:p>
        </p:txBody>
      </p:sp>
      <p:sp>
        <p:nvSpPr>
          <p:cNvPr id="7" name="Rectangle 6"/>
          <p:cNvSpPr/>
          <p:nvPr/>
        </p:nvSpPr>
        <p:spPr>
          <a:xfrm>
            <a:off x="571472" y="4429132"/>
            <a:ext cx="8001056" cy="178595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u="sng" dirty="0" smtClean="0">
              <a:solidFill>
                <a:srgbClr val="FFFF00"/>
              </a:solidFill>
              <a:latin typeface="Times New Roman" pitchFamily="18" charset="0"/>
              <a:cs typeface="Times New Roman" pitchFamily="18" charset="0"/>
            </a:endParaRPr>
          </a:p>
          <a:p>
            <a:pPr algn="ctr"/>
            <a:r>
              <a:rPr lang="en-IN" sz="2000" u="sng" dirty="0" smtClean="0">
                <a:solidFill>
                  <a:srgbClr val="FFFF00"/>
                </a:solidFill>
                <a:latin typeface="Times New Roman" pitchFamily="18" charset="0"/>
                <a:cs typeface="Times New Roman" pitchFamily="18" charset="0"/>
              </a:rPr>
              <a:t>Reverse differential cyanosis </a:t>
            </a:r>
          </a:p>
          <a:p>
            <a:pPr algn="ctr"/>
            <a:r>
              <a:rPr lang="en-IN" sz="2000" u="sng" dirty="0" smtClean="0">
                <a:solidFill>
                  <a:srgbClr val="FFFF00"/>
                </a:solidFill>
                <a:latin typeface="Times New Roman" pitchFamily="18" charset="0"/>
                <a:cs typeface="Times New Roman" pitchFamily="18" charset="0"/>
              </a:rPr>
              <a:t>(Higher postductal saturations than preductal saturations)</a:t>
            </a:r>
            <a:r>
              <a:rPr lang="en-IN" sz="2000" dirty="0" smtClean="0">
                <a:solidFill>
                  <a:srgbClr val="FFFF00"/>
                </a:solidFill>
                <a:latin typeface="Times New Roman" pitchFamily="18" charset="0"/>
                <a:cs typeface="Times New Roman" pitchFamily="18" charset="0"/>
              </a:rPr>
              <a:t> </a:t>
            </a:r>
          </a:p>
          <a:p>
            <a:pPr algn="ctr"/>
            <a:r>
              <a:rPr lang="en-IN" sz="2000" dirty="0" smtClean="0">
                <a:solidFill>
                  <a:srgbClr val="FFFF00"/>
                </a:solidFill>
                <a:latin typeface="Times New Roman" pitchFamily="18" charset="0"/>
                <a:cs typeface="Times New Roman" pitchFamily="18" charset="0"/>
              </a:rPr>
              <a:t>PVOD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a:xfrm>
            <a:off x="457200" y="1831995"/>
            <a:ext cx="8229600" cy="4525963"/>
          </a:xfrm>
        </p:spPr>
        <p:txBody>
          <a:bodyPr/>
          <a:lstStyle/>
          <a:p>
            <a:pPr>
              <a:lnSpc>
                <a:spcPct val="150000"/>
              </a:lnSpc>
            </a:pPr>
            <a:r>
              <a:rPr lang="en-US" sz="2400" b="0" dirty="0">
                <a:latin typeface="Times New Roman" pitchFamily="18" charset="0"/>
                <a:cs typeface="Times New Roman" pitchFamily="18" charset="0"/>
              </a:rPr>
              <a:t>In patients with a large </a:t>
            </a:r>
            <a:r>
              <a:rPr lang="en-US" sz="2400" b="0" dirty="0" smtClean="0">
                <a:latin typeface="Times New Roman" pitchFamily="18" charset="0"/>
                <a:cs typeface="Times New Roman" pitchFamily="18" charset="0"/>
              </a:rPr>
              <a:t>PDA/large VSD</a:t>
            </a:r>
            <a:endParaRPr lang="en-US" sz="2400" b="0" dirty="0">
              <a:latin typeface="Times New Roman" pitchFamily="18" charset="0"/>
              <a:cs typeface="Times New Roman" pitchFamily="18" charset="0"/>
            </a:endParaRPr>
          </a:p>
          <a:p>
            <a:pPr>
              <a:lnSpc>
                <a:spcPct val="150000"/>
              </a:lnSpc>
            </a:pPr>
            <a:r>
              <a:rPr lang="en-US" sz="2400" b="0" dirty="0" smtClean="0">
                <a:latin typeface="Times New Roman" pitchFamily="18" charset="0"/>
                <a:cs typeface="Times New Roman" pitchFamily="18" charset="0"/>
              </a:rPr>
              <a:t>Spontaneous closure result alleviate CCF symptoms but sudden fall in systemic arterial oxygen saturation</a:t>
            </a:r>
          </a:p>
          <a:p>
            <a:pPr>
              <a:lnSpc>
                <a:spcPct val="150000"/>
              </a:lnSpc>
            </a:pPr>
            <a:r>
              <a:rPr lang="en-US" sz="2400" dirty="0" smtClean="0">
                <a:latin typeface="Times New Roman" pitchFamily="18" charset="0"/>
                <a:cs typeface="Times New Roman" pitchFamily="18" charset="0"/>
              </a:rPr>
              <a:t>Dynamic LVOTO or PVOD alleviate CCF but hypoxemia worsens</a:t>
            </a:r>
          </a:p>
          <a:p>
            <a:pPr>
              <a:lnSpc>
                <a:spcPct val="150000"/>
              </a:lnSpc>
            </a:pPr>
            <a:r>
              <a:rPr lang="en-US" sz="2400" b="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Large VSD – CHF develops within 1-3 wks</a:t>
            </a:r>
          </a:p>
          <a:p>
            <a:pPr>
              <a:lnSpc>
                <a:spcPct val="150000"/>
              </a:lnSpc>
              <a:buNone/>
            </a:pPr>
            <a:r>
              <a:rPr lang="en-US" sz="2400" b="0" dirty="0" smtClean="0">
                <a:latin typeface="Times New Roman" pitchFamily="18" charset="0"/>
                <a:cs typeface="Times New Roman" pitchFamily="18" charset="0"/>
              </a:rPr>
              <a:t> </a:t>
            </a:r>
            <a:endParaRPr lang="en-US" sz="2400" b="0" dirty="0">
              <a:latin typeface="Times New Roman" pitchFamily="18" charset="0"/>
              <a:cs typeface="Times New Roman" pitchFamily="18" charset="0"/>
            </a:endParaRPr>
          </a:p>
        </p:txBody>
      </p:sp>
      <p:sp>
        <p:nvSpPr>
          <p:cNvPr id="9" name="Date Placeholder 8"/>
          <p:cNvSpPr>
            <a:spLocks noGrp="1"/>
          </p:cNvSpPr>
          <p:nvPr>
            <p:ph type="dt" sz="half" idx="10"/>
          </p:nvPr>
        </p:nvSpPr>
        <p:spPr/>
        <p:txBody>
          <a:bodyPr/>
          <a:lstStyle/>
          <a:p>
            <a:fld id="{3FEF9AD9-C6CA-4799-8C64-1FEBC93DCDC8}" type="datetime1">
              <a:rPr lang="en-IN" smtClean="0"/>
              <a:pPr/>
              <a:t>04-10-2023</a:t>
            </a:fld>
            <a:endParaRPr lang="en-IN"/>
          </a:p>
        </p:txBody>
      </p:sp>
      <p:sp>
        <p:nvSpPr>
          <p:cNvPr id="7" name="Rectangle 2"/>
          <p:cNvSpPr>
            <a:spLocks noGrp="1" noChangeArrowheads="1"/>
          </p:cNvSpPr>
          <p:nvPr>
            <p:ph type="title"/>
          </p:nvPr>
        </p:nvSpPr>
        <p:spPr/>
        <p:txBody>
          <a:bodyPr>
            <a:normAutofit fontScale="90000"/>
          </a:bodyPr>
          <a:lstStyle/>
          <a:p>
            <a:r>
              <a:rPr lang="en-US" sz="3200" b="1" dirty="0" smtClean="0">
                <a:solidFill>
                  <a:srgbClr val="0000FF"/>
                </a:solidFill>
                <a:effectLst>
                  <a:outerShdw blurRad="38100" dist="38100" dir="2700000" algn="tl">
                    <a:srgbClr val="000000">
                      <a:alpha val="43137"/>
                    </a:srgbClr>
                  </a:outerShdw>
                </a:effectLst>
                <a:latin typeface="Footlight MT Light" pitchFamily="18" charset="0"/>
              </a:rPr>
              <a:t/>
            </a:r>
            <a:br>
              <a:rPr lang="en-US" sz="3200" b="1" dirty="0" smtClean="0">
                <a:solidFill>
                  <a:srgbClr val="0000FF"/>
                </a:solidFill>
                <a:effectLst>
                  <a:outerShdw blurRad="38100" dist="38100" dir="2700000" algn="tl">
                    <a:srgbClr val="000000">
                      <a:alpha val="43137"/>
                    </a:srgbClr>
                  </a:outerShdw>
                </a:effectLst>
                <a:latin typeface="Footlight MT Light" pitchFamily="18" charset="0"/>
              </a:rPr>
            </a:br>
            <a:r>
              <a:rPr lang="en-US" sz="4900" b="1" dirty="0" smtClean="0">
                <a:solidFill>
                  <a:srgbClr val="0000FF"/>
                </a:solidFill>
                <a:effectLst>
                  <a:outerShdw blurRad="38100" dist="38100" dir="2700000" algn="tl">
                    <a:srgbClr val="000000">
                      <a:alpha val="43137"/>
                    </a:srgbClr>
                  </a:outerShdw>
                </a:effectLst>
                <a:latin typeface="Footlight MT Light" pitchFamily="18" charset="0"/>
              </a:rPr>
              <a:t>History (Contd..)</a:t>
            </a:r>
            <a:br>
              <a:rPr lang="en-US" sz="4900" b="1" dirty="0" smtClean="0">
                <a:solidFill>
                  <a:srgbClr val="0000FF"/>
                </a:solidFill>
                <a:effectLst>
                  <a:outerShdw blurRad="38100" dist="38100" dir="2700000" algn="tl">
                    <a:srgbClr val="000000">
                      <a:alpha val="43137"/>
                    </a:srgbClr>
                  </a:outerShdw>
                </a:effectLst>
                <a:latin typeface="Footlight MT Light" pitchFamily="18" charset="0"/>
              </a:rPr>
            </a:br>
            <a:r>
              <a:rPr lang="en-US" sz="3200" b="1" dirty="0" smtClean="0">
                <a:solidFill>
                  <a:srgbClr val="0000FF"/>
                </a:solidFill>
                <a:effectLst>
                  <a:outerShdw blurRad="38100" dist="38100" dir="2700000" algn="tl">
                    <a:srgbClr val="000000">
                      <a:alpha val="43137"/>
                    </a:srgbClr>
                  </a:outerShdw>
                </a:effectLst>
                <a:latin typeface="Footlight MT Light" pitchFamily="18" charset="0"/>
              </a:rPr>
              <a:t/>
            </a:r>
            <a:br>
              <a:rPr lang="en-US" sz="3200" b="1" dirty="0" smtClean="0">
                <a:solidFill>
                  <a:srgbClr val="0000FF"/>
                </a:solidFill>
                <a:effectLst>
                  <a:outerShdw blurRad="38100" dist="38100" dir="2700000" algn="tl">
                    <a:srgbClr val="000000">
                      <a:alpha val="43137"/>
                    </a:srgbClr>
                  </a:outerShdw>
                </a:effectLst>
                <a:latin typeface="Footlight MT Light" pitchFamily="18" charset="0"/>
              </a:rPr>
            </a:br>
            <a:endParaRPr lang="en-US" sz="3200"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8" name="Rectangle 7"/>
          <p:cNvSpPr/>
          <p:nvPr/>
        </p:nvSpPr>
        <p:spPr>
          <a:xfrm>
            <a:off x="642910" y="1000108"/>
            <a:ext cx="2286016" cy="646331"/>
          </a:xfrm>
          <a:prstGeom prst="rect">
            <a:avLst/>
          </a:prstGeom>
        </p:spPr>
        <p:txBody>
          <a:bodyPr wrap="square">
            <a:spAutoFit/>
          </a:bodyPr>
          <a:lstStyle/>
          <a:p>
            <a:r>
              <a:rPr lang="en-US" sz="3600" b="1" dirty="0" smtClean="0">
                <a:solidFill>
                  <a:srgbClr val="0000FF"/>
                </a:solidFill>
                <a:effectLst>
                  <a:outerShdw blurRad="38100" dist="38100" dir="2700000" algn="tl">
                    <a:srgbClr val="000000">
                      <a:alpha val="43137"/>
                    </a:srgbClr>
                  </a:outerShdw>
                </a:effectLst>
                <a:latin typeface="Footlight MT Light" pitchFamily="18" charset="0"/>
              </a:rPr>
              <a:t>CCF</a:t>
            </a:r>
            <a:endParaRPr lang="en-IN" sz="36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p:txBody>
          <a:bodyPr>
            <a:normAutofit/>
          </a:bodyPr>
          <a:lstStyle/>
          <a:p>
            <a:pPr>
              <a:lnSpc>
                <a:spcPct val="150000"/>
              </a:lnSpc>
            </a:pPr>
            <a:r>
              <a:rPr lang="en-US" sz="2400" b="0" dirty="0" smtClean="0">
                <a:latin typeface="Times New Roman" pitchFamily="18" charset="0"/>
                <a:cs typeface="Times New Roman" pitchFamily="18" charset="0"/>
              </a:rPr>
              <a:t>Survival tightly coupled to inter play between inter circulatory communications and PBF</a:t>
            </a:r>
          </a:p>
          <a:p>
            <a:pPr>
              <a:lnSpc>
                <a:spcPct val="150000"/>
              </a:lnSpc>
            </a:pPr>
            <a:r>
              <a:rPr lang="en-US" sz="2400" dirty="0" smtClean="0">
                <a:latin typeface="Times New Roman" pitchFamily="18" charset="0"/>
                <a:cs typeface="Times New Roman" pitchFamily="18" charset="0"/>
              </a:rPr>
              <a:t>Non-</a:t>
            </a:r>
            <a:r>
              <a:rPr lang="en-IN" sz="2400" dirty="0" smtClean="0">
                <a:latin typeface="Times New Roman" pitchFamily="18" charset="0"/>
                <a:cs typeface="Times New Roman" pitchFamily="18" charset="0"/>
              </a:rPr>
              <a:t>restrictive VSD with PVOD-6 months survival 30% and 1 year survival 20%</a:t>
            </a:r>
          </a:p>
          <a:p>
            <a:pPr>
              <a:lnSpc>
                <a:spcPct val="150000"/>
              </a:lnSpc>
            </a:pPr>
            <a:r>
              <a:rPr lang="en-IN" sz="2400" dirty="0" smtClean="0">
                <a:latin typeface="Times New Roman" pitchFamily="18" charset="0"/>
                <a:cs typeface="Times New Roman" pitchFamily="18" charset="0"/>
              </a:rPr>
              <a:t> Moderate PS increase longevity of  large VSD with TGA- 75% Survival for 1 year</a:t>
            </a:r>
            <a:endParaRPr lang="en-US" sz="2400" b="0" dirty="0">
              <a:latin typeface="Times New Roman" pitchFamily="18" charset="0"/>
              <a:cs typeface="Times New Roman" pitchFamily="18" charset="0"/>
            </a:endParaRPr>
          </a:p>
        </p:txBody>
      </p:sp>
      <p:sp>
        <p:nvSpPr>
          <p:cNvPr id="8" name="Date Placeholder 7"/>
          <p:cNvSpPr>
            <a:spLocks noGrp="1"/>
          </p:cNvSpPr>
          <p:nvPr>
            <p:ph type="dt" sz="half" idx="10"/>
          </p:nvPr>
        </p:nvSpPr>
        <p:spPr/>
        <p:txBody>
          <a:bodyPr/>
          <a:lstStyle/>
          <a:p>
            <a:fld id="{0202C761-53D8-4B9D-96A7-2BBDC07EAA4F}" type="datetime1">
              <a:rPr lang="en-IN" smtClean="0"/>
              <a:pPr/>
              <a:t>04-10-2023</a:t>
            </a:fld>
            <a:endParaRPr lang="en-IN"/>
          </a:p>
        </p:txBody>
      </p:sp>
      <p:sp>
        <p:nvSpPr>
          <p:cNvPr id="4" name="Rectangle 2"/>
          <p:cNvSpPr>
            <a:spLocks noGrp="1" noChangeArrowheads="1"/>
          </p:cNvSpPr>
          <p:nvPr>
            <p:ph type="title"/>
          </p:nvPr>
        </p:nvSpPr>
        <p:spPr/>
        <p:txBody>
          <a:bodyPr>
            <a:normAutofit/>
          </a:bodyPr>
          <a:lstStyle/>
          <a:p>
            <a:pPr algn="l"/>
            <a:r>
              <a:rPr lang="en-IN" sz="3600" b="1" dirty="0" smtClean="0">
                <a:solidFill>
                  <a:srgbClr val="0000FF"/>
                </a:solidFill>
                <a:effectLst>
                  <a:outerShdw blurRad="38100" dist="38100" dir="2700000" algn="tl">
                    <a:srgbClr val="000000">
                      <a:alpha val="43137"/>
                    </a:srgbClr>
                  </a:outerShdw>
                </a:effectLst>
                <a:latin typeface="Footlight MT Light" pitchFamily="18" charset="0"/>
              </a:rPr>
              <a:t>Survival and natural course</a:t>
            </a:r>
            <a:endParaRPr lang="en-US" sz="3600"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7" name="Rectangle 6"/>
          <p:cNvSpPr/>
          <p:nvPr/>
        </p:nvSpPr>
        <p:spPr>
          <a:xfrm>
            <a:off x="457200" y="4143380"/>
            <a:ext cx="8229600" cy="2000264"/>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IN" sz="2200" dirty="0" smtClean="0">
                <a:solidFill>
                  <a:schemeClr val="tx1"/>
                </a:solidFill>
                <a:latin typeface="Times New Roman" pitchFamily="18" charset="0"/>
                <a:cs typeface="Times New Roman" pitchFamily="18" charset="0"/>
              </a:rPr>
              <a:t>If patients do not receive treatment, most will die within the 1</a:t>
            </a:r>
            <a:r>
              <a:rPr lang="en-IN" sz="2200" baseline="30000" dirty="0" smtClean="0">
                <a:solidFill>
                  <a:schemeClr val="tx1"/>
                </a:solidFill>
                <a:latin typeface="Times New Roman" pitchFamily="18" charset="0"/>
                <a:cs typeface="Times New Roman" pitchFamily="18" charset="0"/>
              </a:rPr>
              <a:t>st</a:t>
            </a:r>
            <a:r>
              <a:rPr lang="en-IN" sz="2200" dirty="0" smtClean="0">
                <a:solidFill>
                  <a:schemeClr val="tx1"/>
                </a:solidFill>
                <a:latin typeface="Times New Roman" pitchFamily="18" charset="0"/>
                <a:cs typeface="Times New Roman" pitchFamily="18" charset="0"/>
              </a:rPr>
              <a:t> year of life. About 30 % of untreated patients die in the 1</a:t>
            </a:r>
            <a:r>
              <a:rPr lang="en-IN" sz="2200" baseline="30000" dirty="0" smtClean="0">
                <a:solidFill>
                  <a:schemeClr val="tx1"/>
                </a:solidFill>
                <a:latin typeface="Times New Roman" pitchFamily="18" charset="0"/>
                <a:cs typeface="Times New Roman" pitchFamily="18" charset="0"/>
              </a:rPr>
              <a:t>st</a:t>
            </a:r>
            <a:r>
              <a:rPr lang="en-IN" sz="2200" dirty="0" smtClean="0">
                <a:solidFill>
                  <a:schemeClr val="tx1"/>
                </a:solidFill>
                <a:latin typeface="Times New Roman" pitchFamily="18" charset="0"/>
                <a:cs typeface="Times New Roman" pitchFamily="18" charset="0"/>
              </a:rPr>
              <a:t> week, 50 % in the 1</a:t>
            </a:r>
            <a:r>
              <a:rPr lang="en-IN" sz="2200" baseline="30000" dirty="0" smtClean="0">
                <a:solidFill>
                  <a:schemeClr val="tx1"/>
                </a:solidFill>
                <a:latin typeface="Times New Roman" pitchFamily="18" charset="0"/>
                <a:cs typeface="Times New Roman" pitchFamily="18" charset="0"/>
              </a:rPr>
              <a:t>st</a:t>
            </a:r>
            <a:r>
              <a:rPr lang="en-IN" sz="2200" dirty="0" smtClean="0">
                <a:solidFill>
                  <a:schemeClr val="tx1"/>
                </a:solidFill>
                <a:latin typeface="Times New Roman" pitchFamily="18" charset="0"/>
                <a:cs typeface="Times New Roman" pitchFamily="18" charset="0"/>
              </a:rPr>
              <a:t> month, and 90 % within the 1</a:t>
            </a:r>
            <a:r>
              <a:rPr lang="en-IN" sz="2200" baseline="30000" dirty="0" smtClean="0">
                <a:solidFill>
                  <a:schemeClr val="tx1"/>
                </a:solidFill>
                <a:latin typeface="Times New Roman" pitchFamily="18" charset="0"/>
                <a:cs typeface="Times New Roman" pitchFamily="18" charset="0"/>
              </a:rPr>
              <a:t>st</a:t>
            </a:r>
            <a:r>
              <a:rPr lang="en-IN" sz="2200" dirty="0" smtClean="0">
                <a:solidFill>
                  <a:schemeClr val="tx1"/>
                </a:solidFill>
                <a:latin typeface="Times New Roman" pitchFamily="18" charset="0"/>
                <a:cs typeface="Times New Roman" pitchFamily="18" charset="0"/>
              </a:rPr>
              <a:t> year of life</a:t>
            </a:r>
            <a:endParaRPr lang="en-US" sz="2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sz="half" idx="1"/>
          </p:nvPr>
        </p:nvSpPr>
        <p:spPr>
          <a:xfrm>
            <a:off x="457200" y="1428736"/>
            <a:ext cx="4257676" cy="4697427"/>
          </a:xfrm>
          <a:ln>
            <a:solidFill>
              <a:schemeClr val="tx1"/>
            </a:solidFill>
          </a:ln>
        </p:spPr>
        <p:txBody>
          <a:bodyPr>
            <a:normAutofit/>
          </a:bodyPr>
          <a:lstStyle/>
          <a:p>
            <a:r>
              <a:rPr lang="en-US" sz="2600" b="0" dirty="0">
                <a:latin typeface="Times New Roman" pitchFamily="18" charset="0"/>
                <a:cs typeface="Times New Roman" pitchFamily="18" charset="0"/>
              </a:rPr>
              <a:t>Bounding </a:t>
            </a:r>
            <a:r>
              <a:rPr lang="en-US" sz="2600" b="0" dirty="0" smtClean="0">
                <a:latin typeface="Times New Roman" pitchFamily="18" charset="0"/>
                <a:cs typeface="Times New Roman" pitchFamily="18" charset="0"/>
              </a:rPr>
              <a:t>pulse</a:t>
            </a:r>
          </a:p>
          <a:p>
            <a:pPr lvl="1"/>
            <a:r>
              <a:rPr lang="en-US" sz="2200" b="0" dirty="0" smtClean="0">
                <a:latin typeface="Times New Roman" pitchFamily="18" charset="0"/>
                <a:cs typeface="Times New Roman" pitchFamily="18" charset="0"/>
              </a:rPr>
              <a:t>Due </a:t>
            </a:r>
            <a:r>
              <a:rPr lang="en-US" sz="2200" b="0" dirty="0">
                <a:latin typeface="Times New Roman" pitchFamily="18" charset="0"/>
                <a:cs typeface="Times New Roman" pitchFamily="18" charset="0"/>
              </a:rPr>
              <a:t>to large volume of highly unsaturated </a:t>
            </a:r>
            <a:r>
              <a:rPr lang="en-US" sz="2200" b="0" dirty="0" smtClean="0">
                <a:latin typeface="Times New Roman" pitchFamily="18" charset="0"/>
                <a:cs typeface="Times New Roman" pitchFamily="18" charset="0"/>
              </a:rPr>
              <a:t>blood recirculating in hyperkinetic low resistance systemic vascular blood</a:t>
            </a:r>
          </a:p>
          <a:p>
            <a:pPr lvl="1">
              <a:buNone/>
            </a:pPr>
            <a:endParaRPr lang="en-US" sz="2200" b="0" dirty="0" smtClean="0">
              <a:latin typeface="Times New Roman" pitchFamily="18" charset="0"/>
              <a:cs typeface="Times New Roman" pitchFamily="18" charset="0"/>
            </a:endParaRPr>
          </a:p>
          <a:p>
            <a:r>
              <a:rPr lang="en-US" sz="2600" b="0" dirty="0" smtClean="0">
                <a:latin typeface="Times New Roman" pitchFamily="18" charset="0"/>
                <a:cs typeface="Times New Roman" pitchFamily="18" charset="0"/>
              </a:rPr>
              <a:t>Diminished </a:t>
            </a:r>
            <a:r>
              <a:rPr lang="en-US" sz="2600" b="0" dirty="0">
                <a:latin typeface="Times New Roman" pitchFamily="18" charset="0"/>
                <a:cs typeface="Times New Roman" pitchFamily="18" charset="0"/>
              </a:rPr>
              <a:t>femoral </a:t>
            </a:r>
            <a:r>
              <a:rPr lang="en-US" sz="2600" b="0" dirty="0" smtClean="0">
                <a:latin typeface="Times New Roman" pitchFamily="18" charset="0"/>
                <a:cs typeface="Times New Roman" pitchFamily="18" charset="0"/>
              </a:rPr>
              <a:t>pulses</a:t>
            </a:r>
          </a:p>
          <a:p>
            <a:pPr lvl="1"/>
            <a:r>
              <a:rPr lang="en-US" sz="2200" b="0" dirty="0" smtClean="0">
                <a:latin typeface="Times New Roman" pitchFamily="18" charset="0"/>
                <a:cs typeface="Times New Roman" pitchFamily="18" charset="0"/>
              </a:rPr>
              <a:t>CoA</a:t>
            </a:r>
          </a:p>
          <a:p>
            <a:pPr lvl="1"/>
            <a:r>
              <a:rPr lang="en-US" sz="2200" b="0" dirty="0" smtClean="0">
                <a:latin typeface="Times New Roman" pitchFamily="18" charset="0"/>
                <a:cs typeface="Times New Roman" pitchFamily="18" charset="0"/>
              </a:rPr>
              <a:t>Subaortic </a:t>
            </a:r>
            <a:r>
              <a:rPr lang="en-US" sz="2200" b="0" dirty="0">
                <a:latin typeface="Times New Roman" pitchFamily="18" charset="0"/>
                <a:cs typeface="Times New Roman" pitchFamily="18" charset="0"/>
              </a:rPr>
              <a:t>stenosis-anterior and rightward </a:t>
            </a:r>
            <a:r>
              <a:rPr lang="en-US" sz="2200" b="0" dirty="0" smtClean="0">
                <a:latin typeface="Times New Roman" pitchFamily="18" charset="0"/>
                <a:cs typeface="Times New Roman" pitchFamily="18" charset="0"/>
              </a:rPr>
              <a:t>displacement </a:t>
            </a:r>
            <a:r>
              <a:rPr lang="en-US" sz="2200" b="0" dirty="0">
                <a:latin typeface="Times New Roman" pitchFamily="18" charset="0"/>
                <a:cs typeface="Times New Roman" pitchFamily="18" charset="0"/>
              </a:rPr>
              <a:t>of septum</a:t>
            </a:r>
          </a:p>
        </p:txBody>
      </p:sp>
      <p:sp>
        <p:nvSpPr>
          <p:cNvPr id="8" name="Content Placeholder 7"/>
          <p:cNvSpPr>
            <a:spLocks noGrp="1"/>
          </p:cNvSpPr>
          <p:nvPr>
            <p:ph sz="half" idx="2"/>
          </p:nvPr>
        </p:nvSpPr>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IN" dirty="0"/>
          </a:p>
        </p:txBody>
      </p:sp>
      <p:sp>
        <p:nvSpPr>
          <p:cNvPr id="10" name="Date Placeholder 9"/>
          <p:cNvSpPr>
            <a:spLocks noGrp="1"/>
          </p:cNvSpPr>
          <p:nvPr>
            <p:ph type="dt" sz="half" idx="10"/>
          </p:nvPr>
        </p:nvSpPr>
        <p:spPr/>
        <p:txBody>
          <a:bodyPr/>
          <a:lstStyle/>
          <a:p>
            <a:fld id="{1FDE567A-10BB-45B0-A956-11427E25CB1B}" type="datetime1">
              <a:rPr lang="en-IN" smtClean="0"/>
              <a:pPr/>
              <a:t>04-10-2023</a:t>
            </a:fld>
            <a:endParaRPr lang="en-IN"/>
          </a:p>
        </p:txBody>
      </p:sp>
      <p:sp>
        <p:nvSpPr>
          <p:cNvPr id="4" name="Rectangle 2"/>
          <p:cNvSpPr>
            <a:spLocks noGrp="1" noChangeArrowheads="1"/>
          </p:cNvSpPr>
          <p:nvPr>
            <p:ph type="title"/>
          </p:nvPr>
        </p:nvSpPr>
        <p:spPr/>
        <p:txBody>
          <a:bodyPr>
            <a:normAutofit/>
          </a:bodyPr>
          <a:lstStyle/>
          <a:p>
            <a:pPr algn="l"/>
            <a:r>
              <a:rPr lang="en-US" sz="3600" b="1" dirty="0">
                <a:solidFill>
                  <a:srgbClr val="0000FF"/>
                </a:solidFill>
                <a:effectLst>
                  <a:outerShdw blurRad="38100" dist="38100" dir="2700000" algn="tl">
                    <a:srgbClr val="000000">
                      <a:alpha val="43137"/>
                    </a:srgbClr>
                  </a:outerShdw>
                </a:effectLst>
                <a:latin typeface="Footlight MT Light" pitchFamily="18" charset="0"/>
              </a:rPr>
              <a:t>Arterial Pulse</a:t>
            </a:r>
          </a:p>
        </p:txBody>
      </p:sp>
      <p:sp>
        <p:nvSpPr>
          <p:cNvPr id="6" name="TextBox 5"/>
          <p:cNvSpPr txBox="1"/>
          <p:nvPr/>
        </p:nvSpPr>
        <p:spPr>
          <a:xfrm>
            <a:off x="4286248" y="5072074"/>
            <a:ext cx="3929090" cy="369332"/>
          </a:xfrm>
          <a:prstGeom prst="rect">
            <a:avLst/>
          </a:prstGeom>
          <a:noFill/>
        </p:spPr>
        <p:txBody>
          <a:bodyPr wrap="square" rtlCol="0">
            <a:spAutoFit/>
          </a:bodyPr>
          <a:lstStyle/>
          <a:p>
            <a:endParaRPr lang="en-IN"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p:txBody>
          <a:bodyPr>
            <a:normAutofit lnSpcReduction="10000"/>
          </a:bodyPr>
          <a:lstStyle/>
          <a:p>
            <a:pPr>
              <a:lnSpc>
                <a:spcPct val="150000"/>
              </a:lnSpc>
            </a:pPr>
            <a:r>
              <a:rPr lang="en-US" sz="2400" b="0" dirty="0" smtClean="0">
                <a:latin typeface="Times New Roman" pitchFamily="18" charset="0"/>
                <a:cs typeface="Times New Roman" pitchFamily="18" charset="0"/>
              </a:rPr>
              <a:t>RV impulse is transiently normal or nearly normal in neonates</a:t>
            </a:r>
          </a:p>
          <a:p>
            <a:pPr>
              <a:lnSpc>
                <a:spcPct val="150000"/>
              </a:lnSpc>
            </a:pPr>
            <a:r>
              <a:rPr lang="en-US" sz="2400" b="0" dirty="0" smtClean="0">
                <a:latin typeface="Times New Roman" pitchFamily="18" charset="0"/>
                <a:cs typeface="Times New Roman" pitchFamily="18" charset="0"/>
              </a:rPr>
              <a:t>Prominent RV impulse if CCF with nonrestrictive VSD </a:t>
            </a:r>
          </a:p>
          <a:p>
            <a:pPr>
              <a:lnSpc>
                <a:spcPct val="150000"/>
              </a:lnSpc>
              <a:buNone/>
            </a:pPr>
            <a:r>
              <a:rPr lang="en-US" sz="2400" dirty="0" smtClean="0">
                <a:latin typeface="Times New Roman" pitchFamily="18" charset="0"/>
                <a:cs typeface="Times New Roman" pitchFamily="18" charset="0"/>
              </a:rPr>
              <a:t>     </a:t>
            </a:r>
            <a:r>
              <a:rPr lang="en-US" sz="2400" b="0" i="1" dirty="0" smtClean="0">
                <a:latin typeface="Times New Roman" pitchFamily="18" charset="0"/>
                <a:cs typeface="Times New Roman" pitchFamily="18" charset="0"/>
              </a:rPr>
              <a:t>(RV overloaded with large volume of  unoxygenated blood that re-circulate in hypervolemic hyperdynamic systemic vascular blood)</a:t>
            </a:r>
          </a:p>
          <a:p>
            <a:pPr>
              <a:lnSpc>
                <a:spcPct val="150000"/>
              </a:lnSpc>
            </a:pPr>
            <a:r>
              <a:rPr lang="en-US" sz="2400" b="0" dirty="0" smtClean="0">
                <a:latin typeface="Times New Roman" pitchFamily="18" charset="0"/>
                <a:cs typeface="Times New Roman" pitchFamily="18" charset="0"/>
              </a:rPr>
              <a:t>Palpable S2 at left base</a:t>
            </a:r>
            <a:r>
              <a:rPr lang="en-US" sz="2400" b="0" dirty="0" smtClean="0">
                <a:latin typeface="Times New Roman" pitchFamily="18" charset="0"/>
                <a:cs typeface="Times New Roman" pitchFamily="18" charset="0"/>
                <a:sym typeface="Wingdings" pitchFamily="2" charset="2"/>
              </a:rPr>
              <a:t> A2 (anterior aorta)</a:t>
            </a:r>
          </a:p>
          <a:p>
            <a:pPr>
              <a:lnSpc>
                <a:spcPct val="150000"/>
              </a:lnSpc>
            </a:pPr>
            <a:r>
              <a:rPr lang="en-US" sz="2400" dirty="0" smtClean="0">
                <a:latin typeface="Times New Roman" pitchFamily="18" charset="0"/>
                <a:cs typeface="Times New Roman" pitchFamily="18" charset="0"/>
              </a:rPr>
              <a:t>Dilated hypertensive posterior pulmonary trunk </a:t>
            </a:r>
            <a:r>
              <a:rPr lang="en-US" sz="2400" dirty="0" err="1" smtClean="0">
                <a:latin typeface="Times New Roman" pitchFamily="18" charset="0"/>
                <a:cs typeface="Times New Roman" pitchFamily="18" charset="0"/>
              </a:rPr>
              <a:t>doesnot</a:t>
            </a:r>
            <a:r>
              <a:rPr lang="en-US" sz="2400" dirty="0" smtClean="0">
                <a:latin typeface="Times New Roman" pitchFamily="18" charset="0"/>
                <a:cs typeface="Times New Roman" pitchFamily="18" charset="0"/>
              </a:rPr>
              <a:t> transmit its impulse</a:t>
            </a:r>
            <a:endParaRPr lang="en-IN" sz="2400" dirty="0" smtClean="0">
              <a:latin typeface="Times New Roman" pitchFamily="18" charset="0"/>
              <a:cs typeface="Times New Roman" pitchFamily="18" charset="0"/>
            </a:endParaRPr>
          </a:p>
          <a:p>
            <a:pPr>
              <a:lnSpc>
                <a:spcPct val="150000"/>
              </a:lnSpc>
            </a:pPr>
            <a:endParaRPr lang="en-US" sz="2400" b="0" dirty="0" smtClean="0">
              <a:latin typeface="Times New Roman" pitchFamily="18" charset="0"/>
              <a:cs typeface="Times New Roman" pitchFamily="18" charset="0"/>
              <a:sym typeface="Wingdings" pitchFamily="2" charset="2"/>
            </a:endParaRPr>
          </a:p>
          <a:p>
            <a:pPr>
              <a:lnSpc>
                <a:spcPct val="150000"/>
              </a:lnSpc>
            </a:pPr>
            <a:endParaRPr lang="en-US" sz="2400" b="0" dirty="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fld id="{F13F86E1-C758-4F1D-863C-EE9469FF4303}" type="datetime1">
              <a:rPr lang="en-IN" smtClean="0"/>
              <a:pPr/>
              <a:t>04-10-2023</a:t>
            </a:fld>
            <a:endParaRPr lang="en-IN"/>
          </a:p>
        </p:txBody>
      </p:sp>
      <p:sp>
        <p:nvSpPr>
          <p:cNvPr id="4" name="Rectangle 2"/>
          <p:cNvSpPr>
            <a:spLocks noGrp="1" noChangeArrowheads="1"/>
          </p:cNvSpPr>
          <p:nvPr>
            <p:ph type="title"/>
          </p:nvPr>
        </p:nvSpPr>
        <p:spPr/>
        <p:txBody>
          <a:bodyPr>
            <a:normAutofit/>
          </a:bodyPr>
          <a:lstStyle/>
          <a:p>
            <a:pPr algn="l"/>
            <a:r>
              <a:rPr lang="en-US" sz="3600" b="1" dirty="0">
                <a:solidFill>
                  <a:srgbClr val="0000FF"/>
                </a:solidFill>
                <a:effectLst>
                  <a:outerShdw blurRad="38100" dist="38100" dir="2700000" algn="tl">
                    <a:srgbClr val="000000">
                      <a:alpha val="43137"/>
                    </a:srgbClr>
                  </a:outerShdw>
                </a:effectLst>
                <a:latin typeface="Footlight MT Light" pitchFamily="18" charset="0"/>
              </a:rPr>
              <a:t>Palpation</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1209905" y="2214554"/>
            <a:ext cx="6362491" cy="1357322"/>
          </a:xfrm>
          <a:prstGeom prst="rect">
            <a:avLst/>
          </a:prstGeom>
          <a:noFill/>
          <a:ln w="9525">
            <a:noFill/>
            <a:miter lim="800000"/>
            <a:headEnd/>
            <a:tailEnd/>
          </a:ln>
          <a:effectLst/>
        </p:spPr>
      </p:pic>
      <p:sp>
        <p:nvSpPr>
          <p:cNvPr id="5" name="Rectangle 3"/>
          <p:cNvSpPr>
            <a:spLocks noGrp="1" noChangeArrowheads="1"/>
          </p:cNvSpPr>
          <p:nvPr>
            <p:ph idx="1"/>
          </p:nvPr>
        </p:nvSpPr>
        <p:spPr>
          <a:xfrm>
            <a:off x="457200" y="1600200"/>
            <a:ext cx="8229600" cy="4757758"/>
          </a:xfrm>
        </p:spPr>
        <p:txBody>
          <a:bodyPr>
            <a:noAutofit/>
          </a:bodyPr>
          <a:lstStyle/>
          <a:p>
            <a:pPr>
              <a:lnSpc>
                <a:spcPct val="150000"/>
              </a:lnSpc>
            </a:pPr>
            <a:r>
              <a:rPr lang="en-US" sz="1600" b="0" dirty="0" smtClean="0">
                <a:latin typeface="Times New Roman" pitchFamily="18" charset="0"/>
                <a:cs typeface="Times New Roman" pitchFamily="18" charset="0"/>
              </a:rPr>
              <a:t>Single loud S2 (Loud A2) </a:t>
            </a:r>
            <a:r>
              <a:rPr lang="en-US" sz="1600" dirty="0" smtClean="0">
                <a:latin typeface="Times New Roman" pitchFamily="18" charset="0"/>
                <a:cs typeface="Times New Roman" pitchFamily="18" charset="0"/>
              </a:rPr>
              <a:t>: </a:t>
            </a:r>
            <a:r>
              <a:rPr lang="en-US" sz="1600" b="0" dirty="0" smtClean="0">
                <a:latin typeface="Times New Roman" pitchFamily="18" charset="0"/>
                <a:cs typeface="Times New Roman" pitchFamily="18" charset="0"/>
              </a:rPr>
              <a:t>A</a:t>
            </a:r>
            <a:r>
              <a:rPr lang="en-US" sz="1600" dirty="0" smtClean="0">
                <a:latin typeface="Times New Roman" pitchFamily="18" charset="0"/>
                <a:cs typeface="Times New Roman" pitchFamily="18" charset="0"/>
              </a:rPr>
              <a:t>2 precedes P2 because low PVR and increased capacitance of pulmonary vasculature</a:t>
            </a:r>
          </a:p>
          <a:p>
            <a:pPr>
              <a:lnSpc>
                <a:spcPct val="150000"/>
              </a:lnSpc>
            </a:pPr>
            <a:endParaRPr lang="en-US" sz="1600" dirty="0" smtClean="0">
              <a:latin typeface="Times New Roman" pitchFamily="18" charset="0"/>
              <a:cs typeface="Times New Roman" pitchFamily="18" charset="0"/>
            </a:endParaRPr>
          </a:p>
          <a:p>
            <a:pPr>
              <a:lnSpc>
                <a:spcPct val="150000"/>
              </a:lnSpc>
            </a:pPr>
            <a:endParaRPr lang="en-US" sz="1600" dirty="0" smtClean="0">
              <a:latin typeface="Times New Roman" pitchFamily="18" charset="0"/>
              <a:cs typeface="Times New Roman" pitchFamily="18" charset="0"/>
            </a:endParaRPr>
          </a:p>
          <a:p>
            <a:pPr>
              <a:lnSpc>
                <a:spcPct val="150000"/>
              </a:lnSpc>
            </a:pPr>
            <a:endParaRPr lang="en-US" sz="1600" dirty="0" smtClean="0">
              <a:latin typeface="Times New Roman" pitchFamily="18" charset="0"/>
              <a:cs typeface="Times New Roman" pitchFamily="18" charset="0"/>
            </a:endParaRPr>
          </a:p>
          <a:p>
            <a:pPr>
              <a:lnSpc>
                <a:spcPct val="150000"/>
              </a:lnSpc>
            </a:pPr>
            <a:r>
              <a:rPr lang="en-US" sz="1600" dirty="0" smtClean="0">
                <a:latin typeface="Times New Roman" pitchFamily="18" charset="0"/>
                <a:cs typeface="Times New Roman" pitchFamily="18" charset="0"/>
              </a:rPr>
              <a:t>When PVR equal SVR A2 and P2 coincide --  single loud s2</a:t>
            </a:r>
            <a:endParaRPr lang="en-IN" sz="1600" dirty="0" smtClean="0">
              <a:latin typeface="Times New Roman" pitchFamily="18" charset="0"/>
              <a:cs typeface="Times New Roman" pitchFamily="18" charset="0"/>
            </a:endParaRPr>
          </a:p>
          <a:p>
            <a:pPr>
              <a:lnSpc>
                <a:spcPct val="150000"/>
              </a:lnSpc>
            </a:pPr>
            <a:r>
              <a:rPr lang="en-US" sz="1600" b="0" dirty="0" smtClean="0">
                <a:latin typeface="Times New Roman" pitchFamily="18" charset="0"/>
                <a:cs typeface="Times New Roman" pitchFamily="18" charset="0"/>
                <a:sym typeface="Wingdings" pitchFamily="2" charset="2"/>
              </a:rPr>
              <a:t>LV </a:t>
            </a:r>
            <a:r>
              <a:rPr lang="en-US" sz="1600" b="0" dirty="0">
                <a:latin typeface="Times New Roman" pitchFamily="18" charset="0"/>
                <a:cs typeface="Times New Roman" pitchFamily="18" charset="0"/>
                <a:sym typeface="Wingdings" pitchFamily="2" charset="2"/>
              </a:rPr>
              <a:t>S3-mildly cyanosed patients</a:t>
            </a:r>
            <a:r>
              <a:rPr lang="en-US" sz="1600" b="0" dirty="0" smtClean="0">
                <a:latin typeface="Times New Roman" pitchFamily="18" charset="0"/>
                <a:cs typeface="Times New Roman" pitchFamily="18" charset="0"/>
                <a:sym typeface="Wingdings" pitchFamily="2" charset="2"/>
              </a:rPr>
              <a:t>, increased </a:t>
            </a:r>
            <a:r>
              <a:rPr lang="en-US" sz="1600" b="0" dirty="0">
                <a:latin typeface="Times New Roman" pitchFamily="18" charset="0"/>
                <a:cs typeface="Times New Roman" pitchFamily="18" charset="0"/>
                <a:sym typeface="Wingdings" pitchFamily="2" charset="2"/>
              </a:rPr>
              <a:t>PBF,LV failure</a:t>
            </a:r>
          </a:p>
          <a:p>
            <a:pPr>
              <a:lnSpc>
                <a:spcPct val="150000"/>
              </a:lnSpc>
            </a:pPr>
            <a:r>
              <a:rPr lang="en-US" sz="1600" b="0" dirty="0">
                <a:latin typeface="Times New Roman" pitchFamily="18" charset="0"/>
                <a:cs typeface="Times New Roman" pitchFamily="18" charset="0"/>
                <a:sym typeface="Wingdings" pitchFamily="2" charset="2"/>
              </a:rPr>
              <a:t>RV S3-deeply cyanosed patients, increased systemic flow</a:t>
            </a:r>
            <a:r>
              <a:rPr lang="en-US" sz="1600" b="0" dirty="0" smtClean="0">
                <a:latin typeface="Times New Roman" pitchFamily="18" charset="0"/>
                <a:cs typeface="Times New Roman" pitchFamily="18" charset="0"/>
                <a:sym typeface="Wingdings" pitchFamily="2" charset="2"/>
              </a:rPr>
              <a:t>, RV failure</a:t>
            </a:r>
          </a:p>
          <a:p>
            <a:pPr>
              <a:lnSpc>
                <a:spcPct val="150000"/>
              </a:lnSpc>
            </a:pPr>
            <a:r>
              <a:rPr lang="en-US" sz="1600" dirty="0" smtClean="0">
                <a:latin typeface="Times New Roman" pitchFamily="18" charset="0"/>
                <a:cs typeface="Times New Roman" pitchFamily="18" charset="0"/>
              </a:rPr>
              <a:t>Ejection click-Pulmonary (dilated hypertensive posterior pulmonary trunk); does not decrease with inspiration because PA arise from LV</a:t>
            </a:r>
          </a:p>
          <a:p>
            <a:pPr>
              <a:lnSpc>
                <a:spcPct val="150000"/>
              </a:lnSpc>
            </a:pPr>
            <a:r>
              <a:rPr lang="en-US" sz="1600" dirty="0" smtClean="0">
                <a:latin typeface="Times New Roman" pitchFamily="18" charset="0"/>
                <a:cs typeface="Times New Roman" pitchFamily="18" charset="0"/>
              </a:rPr>
              <a:t>Ejection click-Aortic-Subaortic stenosis </a:t>
            </a:r>
            <a:r>
              <a:rPr lang="en-US" sz="1600" dirty="0" smtClean="0">
                <a:latin typeface="Times New Roman" pitchFamily="18" charset="0"/>
                <a:cs typeface="Times New Roman" pitchFamily="18" charset="0"/>
                <a:sym typeface="Wingdings" pitchFamily="2" charset="2"/>
              </a:rPr>
              <a:t> dilated aortic root (due to malalignment of infundibular septum)</a:t>
            </a:r>
          </a:p>
          <a:p>
            <a:pPr>
              <a:lnSpc>
                <a:spcPct val="150000"/>
              </a:lnSpc>
            </a:pPr>
            <a:endParaRPr lang="en-US" sz="1600" b="0" dirty="0" smtClean="0">
              <a:latin typeface="Times New Roman" pitchFamily="18" charset="0"/>
              <a:cs typeface="Times New Roman" pitchFamily="18" charset="0"/>
              <a:sym typeface="Wingdings" pitchFamily="2" charset="2"/>
            </a:endParaRPr>
          </a:p>
          <a:p>
            <a:pPr>
              <a:lnSpc>
                <a:spcPct val="150000"/>
              </a:lnSpc>
            </a:pPr>
            <a:endParaRPr lang="en-US" sz="1600" b="0" dirty="0">
              <a:latin typeface="Times New Roman" pitchFamily="18" charset="0"/>
              <a:cs typeface="Times New Roman" pitchFamily="18" charset="0"/>
            </a:endParaRPr>
          </a:p>
        </p:txBody>
      </p:sp>
      <p:sp>
        <p:nvSpPr>
          <p:cNvPr id="9" name="Date Placeholder 8"/>
          <p:cNvSpPr>
            <a:spLocks noGrp="1"/>
          </p:cNvSpPr>
          <p:nvPr>
            <p:ph type="dt" sz="half" idx="10"/>
          </p:nvPr>
        </p:nvSpPr>
        <p:spPr/>
        <p:txBody>
          <a:bodyPr/>
          <a:lstStyle/>
          <a:p>
            <a:fld id="{E95A52A6-FF97-4E50-AD10-7F36DA713513}" type="datetime1">
              <a:rPr lang="en-IN" smtClean="0"/>
              <a:pPr/>
              <a:t>04-10-2023</a:t>
            </a:fld>
            <a:endParaRPr lang="en-IN"/>
          </a:p>
        </p:txBody>
      </p:sp>
      <p:sp>
        <p:nvSpPr>
          <p:cNvPr id="4" name="Rectangle 2"/>
          <p:cNvSpPr>
            <a:spLocks noGrp="1" noChangeArrowheads="1"/>
          </p:cNvSpPr>
          <p:nvPr>
            <p:ph type="title"/>
          </p:nvPr>
        </p:nvSpPr>
        <p:spPr/>
        <p:txBody>
          <a:bodyPr>
            <a:normAutofit/>
          </a:bodyPr>
          <a:lstStyle/>
          <a:p>
            <a:pPr algn="l"/>
            <a:r>
              <a:rPr lang="en-US" sz="3600" b="1" dirty="0">
                <a:solidFill>
                  <a:srgbClr val="0000FF"/>
                </a:solidFill>
                <a:effectLst>
                  <a:outerShdw blurRad="38100" dist="38100" dir="2700000" algn="tl">
                    <a:srgbClr val="000000">
                      <a:alpha val="43137"/>
                    </a:srgbClr>
                  </a:outerShdw>
                </a:effectLst>
                <a:latin typeface="Footlight MT Light" pitchFamily="18" charset="0"/>
              </a:rPr>
              <a:t>Auscultation</a:t>
            </a:r>
          </a:p>
        </p:txBody>
      </p:sp>
      <p:cxnSp>
        <p:nvCxnSpPr>
          <p:cNvPr id="7" name="Straight Connector 6"/>
          <p:cNvCxnSpPr/>
          <p:nvPr/>
        </p:nvCxnSpPr>
        <p:spPr>
          <a:xfrm>
            <a:off x="2285985" y="3143248"/>
            <a:ext cx="4286280" cy="1588"/>
          </a:xfrm>
          <a:prstGeom prst="line">
            <a:avLst/>
          </a:prstGeom>
          <a:ln w="857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29196"/>
          </a:xfrm>
        </p:spPr>
        <p:txBody>
          <a:bodyPr>
            <a:normAutofit fontScale="77500" lnSpcReduction="20000"/>
          </a:bodyPr>
          <a:lstStyle/>
          <a:p>
            <a:pPr>
              <a:lnSpc>
                <a:spcPct val="150000"/>
              </a:lnSpc>
              <a:buNone/>
            </a:pPr>
            <a:r>
              <a:rPr lang="en-IN" sz="2800" dirty="0" smtClean="0">
                <a:solidFill>
                  <a:srgbClr val="0000FF"/>
                </a:solidFill>
                <a:latin typeface="Times New Roman" pitchFamily="18" charset="0"/>
                <a:cs typeface="Times New Roman" pitchFamily="18" charset="0"/>
              </a:rPr>
              <a:t>Normal development of ventricular situs</a:t>
            </a:r>
          </a:p>
          <a:p>
            <a:pPr>
              <a:lnSpc>
                <a:spcPct val="150000"/>
              </a:lnSpc>
            </a:pPr>
            <a:r>
              <a:rPr lang="en-IN" sz="2400" dirty="0" smtClean="0">
                <a:latin typeface="Times New Roman" pitchFamily="18" charset="0"/>
                <a:cs typeface="Times New Roman" pitchFamily="18" charset="0"/>
              </a:rPr>
              <a:t>Occurs during the 5</a:t>
            </a:r>
            <a:r>
              <a:rPr lang="en-IN" sz="2400" baseline="30000" dirty="0" smtClean="0">
                <a:latin typeface="Times New Roman" pitchFamily="18" charset="0"/>
                <a:cs typeface="Times New Roman" pitchFamily="18" charset="0"/>
              </a:rPr>
              <a:t>th</a:t>
            </a:r>
            <a:r>
              <a:rPr lang="en-IN" sz="2400" dirty="0" smtClean="0">
                <a:latin typeface="Times New Roman" pitchFamily="18" charset="0"/>
                <a:cs typeface="Times New Roman" pitchFamily="18" charset="0"/>
              </a:rPr>
              <a:t> week of gestation</a:t>
            </a:r>
          </a:p>
          <a:p>
            <a:pPr>
              <a:lnSpc>
                <a:spcPct val="150000"/>
              </a:lnSpc>
            </a:pPr>
            <a:r>
              <a:rPr lang="en-IN" sz="2400" dirty="0" smtClean="0">
                <a:latin typeface="Times New Roman" pitchFamily="18" charset="0"/>
                <a:cs typeface="Times New Roman" pitchFamily="18" charset="0"/>
              </a:rPr>
              <a:t>Twisting of the primordial heart tube to right (d-looping)</a:t>
            </a:r>
          </a:p>
          <a:p>
            <a:pPr>
              <a:lnSpc>
                <a:spcPct val="150000"/>
              </a:lnSpc>
              <a:buNone/>
            </a:pPr>
            <a:endParaRPr lang="en-IN" sz="2800" dirty="0" smtClean="0">
              <a:latin typeface="Times New Roman" pitchFamily="18" charset="0"/>
              <a:cs typeface="Times New Roman" pitchFamily="18" charset="0"/>
            </a:endParaRPr>
          </a:p>
          <a:p>
            <a:pPr>
              <a:lnSpc>
                <a:spcPct val="150000"/>
              </a:lnSpc>
              <a:buNone/>
            </a:pPr>
            <a:endParaRPr lang="en-IN" sz="2800" dirty="0" smtClean="0">
              <a:solidFill>
                <a:srgbClr val="0000FF"/>
              </a:solidFill>
              <a:latin typeface="Times New Roman" pitchFamily="18" charset="0"/>
              <a:cs typeface="Times New Roman" pitchFamily="18" charset="0"/>
            </a:endParaRPr>
          </a:p>
          <a:p>
            <a:pPr>
              <a:lnSpc>
                <a:spcPct val="150000"/>
              </a:lnSpc>
              <a:buNone/>
            </a:pPr>
            <a:endParaRPr lang="en-IN" sz="2800" dirty="0" smtClean="0">
              <a:solidFill>
                <a:srgbClr val="0000FF"/>
              </a:solidFill>
              <a:latin typeface="Times New Roman" pitchFamily="18" charset="0"/>
              <a:cs typeface="Times New Roman" pitchFamily="18" charset="0"/>
            </a:endParaRPr>
          </a:p>
          <a:p>
            <a:pPr>
              <a:lnSpc>
                <a:spcPct val="150000"/>
              </a:lnSpc>
              <a:buNone/>
            </a:pPr>
            <a:r>
              <a:rPr lang="en-IN" sz="2800" dirty="0" smtClean="0">
                <a:solidFill>
                  <a:srgbClr val="0000FF"/>
                </a:solidFill>
                <a:latin typeface="Times New Roman" pitchFamily="18" charset="0"/>
                <a:cs typeface="Times New Roman" pitchFamily="18" charset="0"/>
              </a:rPr>
              <a:t>Normal development of the great arteries</a:t>
            </a:r>
          </a:p>
          <a:p>
            <a:pPr>
              <a:lnSpc>
                <a:spcPct val="150000"/>
              </a:lnSpc>
            </a:pPr>
            <a:r>
              <a:rPr lang="en-IN" sz="2400" dirty="0" smtClean="0">
                <a:latin typeface="Times New Roman" pitchFamily="18" charset="0"/>
                <a:cs typeface="Times New Roman" pitchFamily="18" charset="0"/>
              </a:rPr>
              <a:t>Occurs during 5</a:t>
            </a:r>
            <a:r>
              <a:rPr lang="en-IN" sz="2400" baseline="30000" dirty="0" smtClean="0">
                <a:latin typeface="Times New Roman" pitchFamily="18" charset="0"/>
                <a:cs typeface="Times New Roman" pitchFamily="18" charset="0"/>
              </a:rPr>
              <a:t>th</a:t>
            </a:r>
            <a:r>
              <a:rPr lang="en-IN" sz="2400" dirty="0" smtClean="0">
                <a:latin typeface="Times New Roman" pitchFamily="18" charset="0"/>
                <a:cs typeface="Times New Roman" pitchFamily="18" charset="0"/>
              </a:rPr>
              <a:t> -6</a:t>
            </a:r>
            <a:r>
              <a:rPr lang="en-IN" sz="2400" baseline="30000" dirty="0" smtClean="0">
                <a:latin typeface="Times New Roman" pitchFamily="18" charset="0"/>
                <a:cs typeface="Times New Roman" pitchFamily="18" charset="0"/>
              </a:rPr>
              <a:t>th</a:t>
            </a:r>
            <a:r>
              <a:rPr lang="en-IN" sz="2400" dirty="0" smtClean="0">
                <a:latin typeface="Times New Roman" pitchFamily="18" charset="0"/>
                <a:cs typeface="Times New Roman" pitchFamily="18" charset="0"/>
              </a:rPr>
              <a:t> week of gestation </a:t>
            </a:r>
          </a:p>
          <a:p>
            <a:pPr>
              <a:lnSpc>
                <a:spcPct val="150000"/>
              </a:lnSpc>
            </a:pPr>
            <a:r>
              <a:rPr lang="en-IN" sz="2400" dirty="0" smtClean="0">
                <a:latin typeface="Times New Roman" pitchFamily="18" charset="0"/>
                <a:cs typeface="Times New Roman" pitchFamily="18" charset="0"/>
              </a:rPr>
              <a:t>Genetically influenced by </a:t>
            </a:r>
            <a:r>
              <a:rPr lang="en-IN" sz="2400" b="1" dirty="0" smtClean="0">
                <a:latin typeface="Times New Roman" pitchFamily="18" charset="0"/>
                <a:cs typeface="Times New Roman" pitchFamily="18" charset="0"/>
              </a:rPr>
              <a:t>neural crest cells </a:t>
            </a:r>
          </a:p>
          <a:p>
            <a:pPr>
              <a:lnSpc>
                <a:spcPct val="150000"/>
              </a:lnSpc>
            </a:pPr>
            <a:r>
              <a:rPr lang="en-IN" sz="2400" dirty="0" smtClean="0">
                <a:latin typeface="Times New Roman" pitchFamily="18" charset="0"/>
                <a:cs typeface="Times New Roman" pitchFamily="18" charset="0"/>
              </a:rPr>
              <a:t>Formed from common trunk at the top of the fetal heart</a:t>
            </a:r>
          </a:p>
        </p:txBody>
      </p:sp>
      <p:sp>
        <p:nvSpPr>
          <p:cNvPr id="7" name="Date Placeholder 6"/>
          <p:cNvSpPr>
            <a:spLocks noGrp="1"/>
          </p:cNvSpPr>
          <p:nvPr>
            <p:ph type="dt" sz="half" idx="10"/>
          </p:nvPr>
        </p:nvSpPr>
        <p:spPr/>
        <p:txBody>
          <a:bodyPr/>
          <a:lstStyle/>
          <a:p>
            <a:fld id="{47CFEFFD-5394-4AF6-92BA-E094B5B33187}" type="datetime1">
              <a:rPr lang="en-IN" smtClean="0"/>
              <a:pPr/>
              <a:t>04-10-2023</a:t>
            </a:fld>
            <a:endParaRPr lang="en-IN"/>
          </a:p>
        </p:txBody>
      </p:sp>
      <p:sp>
        <p:nvSpPr>
          <p:cNvPr id="2" name="Title 1"/>
          <p:cNvSpPr>
            <a:spLocks noGrp="1"/>
          </p:cNvSpPr>
          <p:nvPr>
            <p:ph type="title"/>
          </p:nvPr>
        </p:nvSpPr>
        <p:spPr/>
        <p:txBody>
          <a:bodyPr>
            <a:noAutofit/>
          </a:bodyPr>
          <a:lstStyle/>
          <a:p>
            <a:r>
              <a:rPr lang="en-IN" b="1" dirty="0" smtClean="0">
                <a:solidFill>
                  <a:schemeClr val="tx1"/>
                </a:solidFill>
                <a:effectLst>
                  <a:outerShdw blurRad="38100" dist="38100" dir="2700000" algn="tl">
                    <a:srgbClr val="000000">
                      <a:alpha val="43137"/>
                    </a:srgbClr>
                  </a:outerShdw>
                </a:effectLst>
                <a:latin typeface="Footlight MT Light" pitchFamily="18" charset="0"/>
                <a:cs typeface="Times New Roman" pitchFamily="18" charset="0"/>
              </a:rPr>
              <a:t/>
            </a:r>
            <a:br>
              <a:rPr lang="en-IN" b="1" dirty="0" smtClean="0">
                <a:solidFill>
                  <a:schemeClr val="tx1"/>
                </a:solidFill>
                <a:effectLst>
                  <a:outerShdw blurRad="38100" dist="38100" dir="2700000" algn="tl">
                    <a:srgbClr val="000000">
                      <a:alpha val="43137"/>
                    </a:srgbClr>
                  </a:outerShdw>
                </a:effectLst>
                <a:latin typeface="Footlight MT Light" pitchFamily="18" charset="0"/>
                <a:cs typeface="Times New Roman" pitchFamily="18" charset="0"/>
              </a:rPr>
            </a:br>
            <a:r>
              <a:rPr lang="en-IN" b="1" dirty="0" smtClean="0">
                <a:solidFill>
                  <a:schemeClr val="tx1"/>
                </a:solidFill>
                <a:effectLst>
                  <a:outerShdw blurRad="38100" dist="38100" dir="2700000" algn="tl">
                    <a:srgbClr val="000000">
                      <a:alpha val="43137"/>
                    </a:srgbClr>
                  </a:outerShdw>
                </a:effectLst>
                <a:latin typeface="Footlight MT Light" pitchFamily="18" charset="0"/>
                <a:cs typeface="Times New Roman" pitchFamily="18" charset="0"/>
              </a:rPr>
              <a:t>Embryology and pathogenesis</a:t>
            </a:r>
            <a:br>
              <a:rPr lang="en-IN" b="1" dirty="0" smtClean="0">
                <a:solidFill>
                  <a:schemeClr val="tx1"/>
                </a:solidFill>
                <a:effectLst>
                  <a:outerShdw blurRad="38100" dist="38100" dir="2700000" algn="tl">
                    <a:srgbClr val="000000">
                      <a:alpha val="43137"/>
                    </a:srgbClr>
                  </a:outerShdw>
                </a:effectLst>
                <a:latin typeface="Footlight MT Light" pitchFamily="18" charset="0"/>
                <a:cs typeface="Times New Roman" pitchFamily="18" charset="0"/>
              </a:rPr>
            </a:br>
            <a:endParaRPr lang="en-IN" b="1" dirty="0">
              <a:solidFill>
                <a:schemeClr val="tx1"/>
              </a:solidFill>
              <a:effectLst>
                <a:outerShdw blurRad="38100" dist="38100" dir="2700000" algn="tl">
                  <a:srgbClr val="000000">
                    <a:alpha val="43137"/>
                  </a:srgbClr>
                </a:outerShdw>
              </a:effectLst>
              <a:latin typeface="Footlight MT Light" pitchFamily="18" charset="0"/>
            </a:endParaRPr>
          </a:p>
        </p:txBody>
      </p:sp>
      <p:sp>
        <p:nvSpPr>
          <p:cNvPr id="5" name="Rectangle 4"/>
          <p:cNvSpPr/>
          <p:nvPr/>
        </p:nvSpPr>
        <p:spPr>
          <a:xfrm>
            <a:off x="928662" y="3000372"/>
            <a:ext cx="7215238" cy="1477328"/>
          </a:xfrm>
          <a:prstGeom prst="rect">
            <a:avLst/>
          </a:prstGeom>
          <a:solidFill>
            <a:schemeClr val="accent2">
              <a:lumMod val="75000"/>
            </a:schemeClr>
          </a:solidFill>
        </p:spPr>
        <p:txBody>
          <a:bodyPr wrap="square">
            <a:spAutoFit/>
          </a:bodyPr>
          <a:lstStyle/>
          <a:p>
            <a:pPr>
              <a:lnSpc>
                <a:spcPct val="150000"/>
              </a:lnSpc>
              <a:buFont typeface="Wingdings" pitchFamily="2" charset="2"/>
              <a:buChar char="§"/>
            </a:pPr>
            <a:r>
              <a:rPr lang="en-IN" sz="2000" dirty="0" smtClean="0">
                <a:solidFill>
                  <a:schemeClr val="bg1"/>
                </a:solidFill>
                <a:latin typeface="Times New Roman" pitchFamily="18" charset="0"/>
                <a:cs typeface="Times New Roman" pitchFamily="18" charset="0"/>
              </a:rPr>
              <a:t>Places eventual morphologic right ventricle on right side of heart</a:t>
            </a:r>
          </a:p>
          <a:p>
            <a:pPr>
              <a:lnSpc>
                <a:spcPct val="150000"/>
              </a:lnSpc>
              <a:buFont typeface="Wingdings" pitchFamily="2" charset="2"/>
              <a:buChar char="§"/>
            </a:pPr>
            <a:r>
              <a:rPr lang="en-IN" sz="2000" dirty="0" smtClean="0">
                <a:solidFill>
                  <a:schemeClr val="bg1"/>
                </a:solidFill>
                <a:latin typeface="Times New Roman" pitchFamily="18" charset="0"/>
                <a:cs typeface="Times New Roman" pitchFamily="18" charset="0"/>
              </a:rPr>
              <a:t>Places eventual morphologic left ventricle on left side of heart</a:t>
            </a:r>
          </a:p>
          <a:p>
            <a:pPr>
              <a:lnSpc>
                <a:spcPct val="150000"/>
              </a:lnSpc>
              <a:buFont typeface="Wingdings" pitchFamily="2" charset="2"/>
              <a:buChar char="§"/>
            </a:pPr>
            <a:r>
              <a:rPr lang="en-IN" sz="2000" dirty="0" smtClean="0">
                <a:solidFill>
                  <a:schemeClr val="bg1"/>
                </a:solidFill>
                <a:latin typeface="Times New Roman" pitchFamily="18" charset="0"/>
                <a:cs typeface="Times New Roman" pitchFamily="18" charset="0"/>
              </a:rPr>
              <a:t>Brings atrium to right and posterior of ventricles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p:txBody>
          <a:bodyPr>
            <a:normAutofit fontScale="92500"/>
          </a:bodyPr>
          <a:lstStyle/>
          <a:p>
            <a:pPr>
              <a:lnSpc>
                <a:spcPct val="160000"/>
              </a:lnSpc>
            </a:pPr>
            <a:r>
              <a:rPr lang="en-US" sz="2400" b="0" dirty="0" smtClean="0">
                <a:latin typeface="Times New Roman" pitchFamily="18" charset="0"/>
                <a:cs typeface="Times New Roman" pitchFamily="18" charset="0"/>
                <a:sym typeface="Wingdings" pitchFamily="2" charset="2"/>
              </a:rPr>
              <a:t>No murmur: if</a:t>
            </a:r>
            <a:r>
              <a:rPr lang="en-US" sz="2400" dirty="0" smtClean="0">
                <a:latin typeface="Times New Roman" pitchFamily="18" charset="0"/>
                <a:cs typeface="Times New Roman" pitchFamily="18" charset="0"/>
                <a:sym typeface="Wingdings" pitchFamily="2" charset="2"/>
              </a:rPr>
              <a:t> inadequate systemic–pulmonary communication</a:t>
            </a:r>
            <a:endParaRPr lang="en-US" sz="2400" b="0" dirty="0" smtClean="0">
              <a:latin typeface="Times New Roman" pitchFamily="18" charset="0"/>
              <a:cs typeface="Times New Roman" pitchFamily="18" charset="0"/>
              <a:sym typeface="Wingdings" pitchFamily="2" charset="2"/>
            </a:endParaRPr>
          </a:p>
          <a:p>
            <a:pPr>
              <a:lnSpc>
                <a:spcPct val="160000"/>
              </a:lnSpc>
            </a:pPr>
            <a:r>
              <a:rPr lang="en-US" sz="2400" b="0" dirty="0" smtClean="0">
                <a:latin typeface="Times New Roman" pitchFamily="18" charset="0"/>
                <a:cs typeface="Times New Roman" pitchFamily="18" charset="0"/>
                <a:sym typeface="Wingdings" pitchFamily="2" charset="2"/>
              </a:rPr>
              <a:t>Aortic MSM (Flow): If hypervolemic and hyperkinetic </a:t>
            </a:r>
            <a:r>
              <a:rPr lang="en-US" sz="2400" dirty="0" smtClean="0">
                <a:latin typeface="Times New Roman" pitchFamily="18" charset="0"/>
                <a:cs typeface="Times New Roman" pitchFamily="18" charset="0"/>
                <a:sym typeface="Wingdings" pitchFamily="2" charset="2"/>
              </a:rPr>
              <a:t>systemic </a:t>
            </a:r>
            <a:r>
              <a:rPr lang="en-US" sz="2400" b="0" dirty="0" smtClean="0">
                <a:latin typeface="Times New Roman" pitchFamily="18" charset="0"/>
                <a:cs typeface="Times New Roman" pitchFamily="18" charset="0"/>
                <a:sym typeface="Wingdings" pitchFamily="2" charset="2"/>
              </a:rPr>
              <a:t>circulation</a:t>
            </a:r>
            <a:endParaRPr lang="en-US" sz="2400" b="0" dirty="0">
              <a:latin typeface="Times New Roman" pitchFamily="18" charset="0"/>
              <a:cs typeface="Times New Roman" pitchFamily="18" charset="0"/>
              <a:sym typeface="Wingdings" pitchFamily="2" charset="2"/>
            </a:endParaRPr>
          </a:p>
          <a:p>
            <a:pPr>
              <a:lnSpc>
                <a:spcPct val="160000"/>
              </a:lnSpc>
            </a:pPr>
            <a:r>
              <a:rPr lang="en-US" sz="2400" b="0" dirty="0" smtClean="0">
                <a:latin typeface="Times New Roman" pitchFamily="18" charset="0"/>
                <a:cs typeface="Times New Roman" pitchFamily="18" charset="0"/>
                <a:sym typeface="Wingdings" pitchFamily="2" charset="2"/>
              </a:rPr>
              <a:t>Pulmonary valvular MSM (Flow): Due to dilated pulmonary trunk (Usually not audible)</a:t>
            </a:r>
            <a:endParaRPr lang="en-US" sz="2400" b="0" dirty="0">
              <a:latin typeface="Times New Roman" pitchFamily="18" charset="0"/>
              <a:cs typeface="Times New Roman" pitchFamily="18" charset="0"/>
              <a:sym typeface="Wingdings" pitchFamily="2" charset="2"/>
            </a:endParaRPr>
          </a:p>
          <a:p>
            <a:pPr>
              <a:lnSpc>
                <a:spcPct val="160000"/>
              </a:lnSpc>
            </a:pPr>
            <a:r>
              <a:rPr lang="en-US" sz="2400" b="0" dirty="0" smtClean="0">
                <a:latin typeface="Times New Roman" pitchFamily="18" charset="0"/>
                <a:cs typeface="Times New Roman" pitchFamily="18" charset="0"/>
                <a:sym typeface="Wingdings" pitchFamily="2" charset="2"/>
              </a:rPr>
              <a:t>Pulmonary subvalvular MSM (dynamic obstruction)-appears after a few weeks of life, 3</a:t>
            </a:r>
            <a:r>
              <a:rPr lang="en-US" sz="2400" b="0" baseline="30000" dirty="0" smtClean="0">
                <a:latin typeface="Times New Roman" pitchFamily="18" charset="0"/>
                <a:cs typeface="Times New Roman" pitchFamily="18" charset="0"/>
                <a:sym typeface="Wingdings" pitchFamily="2" charset="2"/>
              </a:rPr>
              <a:t>rd</a:t>
            </a:r>
            <a:r>
              <a:rPr lang="en-US" sz="2400" b="0" dirty="0" smtClean="0">
                <a:latin typeface="Times New Roman" pitchFamily="18" charset="0"/>
                <a:cs typeface="Times New Roman" pitchFamily="18" charset="0"/>
                <a:sym typeface="Wingdings" pitchFamily="2" charset="2"/>
              </a:rPr>
              <a:t> </a:t>
            </a:r>
            <a:r>
              <a:rPr lang="en-US" sz="2400" b="0" dirty="0">
                <a:latin typeface="Times New Roman" pitchFamily="18" charset="0"/>
                <a:cs typeface="Times New Roman" pitchFamily="18" charset="0"/>
                <a:sym typeface="Wingdings" pitchFamily="2" charset="2"/>
              </a:rPr>
              <a:t>LICS and radiates to the right</a:t>
            </a:r>
            <a:endParaRPr lang="en-US" sz="2400" b="0"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fld id="{A48B4893-6577-4EB1-AD94-8D1BFAA416C9}" type="datetime1">
              <a:rPr lang="en-IN" smtClean="0"/>
              <a:pPr/>
              <a:t>04-10-2023</a:t>
            </a:fld>
            <a:endParaRPr lang="en-IN"/>
          </a:p>
        </p:txBody>
      </p:sp>
      <p:sp>
        <p:nvSpPr>
          <p:cNvPr id="2" name="Title 1"/>
          <p:cNvSpPr>
            <a:spLocks noGrp="1"/>
          </p:cNvSpPr>
          <p:nvPr>
            <p:ph type="title"/>
          </p:nvPr>
        </p:nvSpPr>
        <p:spPr/>
        <p:txBody>
          <a:bodyPr>
            <a:normAutofit/>
          </a:bodyPr>
          <a:lstStyle/>
          <a:p>
            <a:pPr algn="l"/>
            <a:r>
              <a:rPr lang="en-US" sz="3600" b="1" dirty="0" smtClean="0">
                <a:solidFill>
                  <a:srgbClr val="0000FF"/>
                </a:solidFill>
                <a:effectLst>
                  <a:outerShdw blurRad="38100" dist="38100" dir="2700000" algn="tl">
                    <a:srgbClr val="000000">
                      <a:alpha val="43137"/>
                    </a:srgbClr>
                  </a:outerShdw>
                </a:effectLst>
                <a:latin typeface="Footlight MT Light" pitchFamily="18" charset="0"/>
              </a:rPr>
              <a:t>Auscultation (Contd..)</a:t>
            </a:r>
            <a:endParaRPr lang="en-IN" sz="36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457200" y="1571612"/>
            <a:ext cx="8229600" cy="4525963"/>
          </a:xfrm>
        </p:spPr>
        <p:txBody>
          <a:bodyPr>
            <a:normAutofit fontScale="92500" lnSpcReduction="10000"/>
          </a:bodyPr>
          <a:lstStyle/>
          <a:p>
            <a:pPr>
              <a:lnSpc>
                <a:spcPct val="150000"/>
              </a:lnSpc>
            </a:pPr>
            <a:r>
              <a:rPr lang="en-US" sz="2400" b="0" dirty="0">
                <a:latin typeface="Times New Roman" pitchFamily="18" charset="0"/>
                <a:cs typeface="Times New Roman" pitchFamily="18" charset="0"/>
              </a:rPr>
              <a:t>VSD: </a:t>
            </a:r>
            <a:r>
              <a:rPr lang="en-US" sz="2400" b="0" dirty="0" smtClean="0">
                <a:latin typeface="Times New Roman" pitchFamily="18" charset="0"/>
                <a:cs typeface="Times New Roman" pitchFamily="18" charset="0"/>
              </a:rPr>
              <a:t>Holosystolic (audible when PVR fall) </a:t>
            </a:r>
            <a:r>
              <a:rPr lang="en-US" sz="2400" b="0" dirty="0" smtClean="0">
                <a:latin typeface="Times New Roman" pitchFamily="18" charset="0"/>
                <a:cs typeface="Times New Roman" pitchFamily="18" charset="0"/>
                <a:sym typeface="Wingdings" pitchFamily="2" charset="2"/>
              </a:rPr>
              <a:t>shortens abolished (when PVOD develop)</a:t>
            </a:r>
          </a:p>
          <a:p>
            <a:pPr>
              <a:lnSpc>
                <a:spcPct val="150000"/>
              </a:lnSpc>
            </a:pPr>
            <a:r>
              <a:rPr lang="en-US" sz="2400" dirty="0" smtClean="0">
                <a:latin typeface="Times New Roman" pitchFamily="18" charset="0"/>
                <a:cs typeface="Times New Roman" pitchFamily="18" charset="0"/>
                <a:sym typeface="Wingdings" pitchFamily="2" charset="2"/>
              </a:rPr>
              <a:t>Restrictive VSD: Holosystolic or early systolic (disappear when defect close spontaneously)</a:t>
            </a:r>
            <a:endParaRPr lang="en-US" sz="2400" b="0" dirty="0">
              <a:latin typeface="Times New Roman" pitchFamily="18" charset="0"/>
              <a:cs typeface="Times New Roman" pitchFamily="18" charset="0"/>
              <a:sym typeface="Wingdings" pitchFamily="2" charset="2"/>
            </a:endParaRPr>
          </a:p>
          <a:p>
            <a:pPr>
              <a:lnSpc>
                <a:spcPct val="150000"/>
              </a:lnSpc>
            </a:pPr>
            <a:r>
              <a:rPr lang="en-US" sz="2400" b="0" dirty="0" smtClean="0">
                <a:latin typeface="Times New Roman" pitchFamily="18" charset="0"/>
                <a:cs typeface="Times New Roman" pitchFamily="18" charset="0"/>
                <a:sym typeface="Wingdings" pitchFamily="2" charset="2"/>
              </a:rPr>
              <a:t>PDA:</a:t>
            </a:r>
          </a:p>
          <a:p>
            <a:pPr lvl="1">
              <a:lnSpc>
                <a:spcPct val="150000"/>
              </a:lnSpc>
            </a:pPr>
            <a:r>
              <a:rPr lang="en-US" sz="2000" b="0" dirty="0" smtClean="0">
                <a:latin typeface="Times New Roman" pitchFamily="18" charset="0"/>
                <a:cs typeface="Times New Roman" pitchFamily="18" charset="0"/>
                <a:sym typeface="Wingdings" pitchFamily="2" charset="2"/>
              </a:rPr>
              <a:t>Systolic </a:t>
            </a:r>
            <a:r>
              <a:rPr lang="en-US" sz="2000" b="0" dirty="0">
                <a:latin typeface="Times New Roman" pitchFamily="18" charset="0"/>
                <a:cs typeface="Times New Roman" pitchFamily="18" charset="0"/>
                <a:sym typeface="Wingdings" pitchFamily="2" charset="2"/>
              </a:rPr>
              <a:t>if large PDA since high PVR curtails diastolic </a:t>
            </a:r>
            <a:r>
              <a:rPr lang="en-US" sz="2000" b="0" dirty="0" smtClean="0">
                <a:latin typeface="Times New Roman" pitchFamily="18" charset="0"/>
                <a:cs typeface="Times New Roman" pitchFamily="18" charset="0"/>
                <a:sym typeface="Wingdings" pitchFamily="2" charset="2"/>
              </a:rPr>
              <a:t>flow</a:t>
            </a:r>
          </a:p>
          <a:p>
            <a:pPr lvl="1">
              <a:lnSpc>
                <a:spcPct val="150000"/>
              </a:lnSpc>
            </a:pPr>
            <a:r>
              <a:rPr lang="en-US" sz="2400" b="0" dirty="0" smtClean="0">
                <a:latin typeface="Times New Roman" pitchFamily="18" charset="0"/>
                <a:cs typeface="Times New Roman" pitchFamily="18" charset="0"/>
                <a:sym typeface="Wingdings" pitchFamily="2" charset="2"/>
              </a:rPr>
              <a:t>Continuous </a:t>
            </a:r>
            <a:r>
              <a:rPr lang="en-US" sz="2400" b="0" dirty="0">
                <a:latin typeface="Times New Roman" pitchFamily="18" charset="0"/>
                <a:cs typeface="Times New Roman" pitchFamily="18" charset="0"/>
                <a:sym typeface="Wingdings" pitchFamily="2" charset="2"/>
              </a:rPr>
              <a:t>if restrictive </a:t>
            </a:r>
            <a:r>
              <a:rPr lang="en-US" sz="2400" b="0" dirty="0" smtClean="0">
                <a:latin typeface="Times New Roman" pitchFamily="18" charset="0"/>
                <a:cs typeface="Times New Roman" pitchFamily="18" charset="0"/>
                <a:sym typeface="Wingdings" pitchFamily="2" charset="2"/>
              </a:rPr>
              <a:t>PDA (But damped by anterior aorta)</a:t>
            </a:r>
            <a:endParaRPr lang="en-US" sz="2400" b="0" dirty="0">
              <a:latin typeface="Times New Roman" pitchFamily="18" charset="0"/>
              <a:cs typeface="Times New Roman" pitchFamily="18" charset="0"/>
              <a:sym typeface="Wingdings" pitchFamily="2" charset="2"/>
            </a:endParaRPr>
          </a:p>
          <a:p>
            <a:pPr>
              <a:lnSpc>
                <a:spcPct val="150000"/>
              </a:lnSpc>
            </a:pPr>
            <a:r>
              <a:rPr lang="en-US" sz="2400" b="0" dirty="0">
                <a:latin typeface="Times New Roman" pitchFamily="18" charset="0"/>
                <a:cs typeface="Times New Roman" pitchFamily="18" charset="0"/>
                <a:sym typeface="Wingdings" pitchFamily="2" charset="2"/>
              </a:rPr>
              <a:t>MDM may be heard across AV </a:t>
            </a:r>
            <a:r>
              <a:rPr lang="en-US" sz="2400" b="0" dirty="0" smtClean="0">
                <a:latin typeface="Times New Roman" pitchFamily="18" charset="0"/>
                <a:cs typeface="Times New Roman" pitchFamily="18" charset="0"/>
                <a:sym typeface="Wingdings" pitchFamily="2" charset="2"/>
              </a:rPr>
              <a:t>valves(MV-inc PBF,TV-in severely cyanotic patients because of </a:t>
            </a:r>
            <a:r>
              <a:rPr lang="en-US" sz="2400" b="0" dirty="0" err="1" smtClean="0">
                <a:latin typeface="Times New Roman" pitchFamily="18" charset="0"/>
                <a:cs typeface="Times New Roman" pitchFamily="18" charset="0"/>
                <a:sym typeface="Wingdings" pitchFamily="2" charset="2"/>
              </a:rPr>
              <a:t>hyerdynamic</a:t>
            </a:r>
            <a:r>
              <a:rPr lang="en-US" sz="2400" b="0" dirty="0" smtClean="0">
                <a:latin typeface="Times New Roman" pitchFamily="18" charset="0"/>
                <a:cs typeface="Times New Roman" pitchFamily="18" charset="0"/>
                <a:sym typeface="Wingdings" pitchFamily="2" charset="2"/>
              </a:rPr>
              <a:t> systemic circulation)</a:t>
            </a:r>
            <a:endParaRPr lang="en-US" sz="2400" b="0" dirty="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fld id="{19997F8E-2121-4E3C-91F4-8EC8749A2599}" type="datetime1">
              <a:rPr lang="en-IN" smtClean="0"/>
              <a:pPr/>
              <a:t>04-10-2023</a:t>
            </a:fld>
            <a:endParaRPr lang="en-IN"/>
          </a:p>
        </p:txBody>
      </p:sp>
      <p:sp>
        <p:nvSpPr>
          <p:cNvPr id="5" name="Title 1"/>
          <p:cNvSpPr>
            <a:spLocks noGrp="1"/>
          </p:cNvSpPr>
          <p:nvPr>
            <p:ph type="title"/>
          </p:nvPr>
        </p:nvSpPr>
        <p:spPr/>
        <p:txBody>
          <a:bodyPr>
            <a:normAutofit/>
          </a:bodyPr>
          <a:lstStyle/>
          <a:p>
            <a:pPr algn="l"/>
            <a:r>
              <a:rPr lang="en-US" sz="3600" b="1" dirty="0" smtClean="0">
                <a:solidFill>
                  <a:srgbClr val="0000FF"/>
                </a:solidFill>
                <a:effectLst>
                  <a:outerShdw blurRad="38100" dist="38100" dir="2700000" algn="tl">
                    <a:srgbClr val="000000">
                      <a:alpha val="43137"/>
                    </a:srgbClr>
                  </a:outerShdw>
                </a:effectLst>
                <a:latin typeface="Footlight MT Light" pitchFamily="18" charset="0"/>
              </a:rPr>
              <a:t>Auscultation (Contd..)</a:t>
            </a:r>
            <a:endParaRPr lang="en-IN" sz="36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nSpc>
                <a:spcPct val="170000"/>
              </a:lnSpc>
            </a:pPr>
            <a:r>
              <a:rPr lang="en-IN" sz="2100" dirty="0" smtClean="0">
                <a:latin typeface="Times New Roman" pitchFamily="18" charset="0"/>
                <a:cs typeface="Times New Roman" pitchFamily="18" charset="0"/>
              </a:rPr>
              <a:t>The ECG in the first days of life is typically normal for age </a:t>
            </a:r>
          </a:p>
          <a:p>
            <a:pPr>
              <a:lnSpc>
                <a:spcPct val="170000"/>
              </a:lnSpc>
            </a:pPr>
            <a:r>
              <a:rPr lang="en-US" sz="2100" dirty="0" smtClean="0">
                <a:latin typeface="Times New Roman" pitchFamily="18" charset="0"/>
                <a:cs typeface="Times New Roman" pitchFamily="18" charset="0"/>
              </a:rPr>
              <a:t>Within weeks RVH develops, if TGA with IVS or small VSD</a:t>
            </a:r>
            <a:endParaRPr lang="en-IN" sz="2100" dirty="0" smtClean="0">
              <a:latin typeface="Times New Roman" pitchFamily="18" charset="0"/>
              <a:cs typeface="Times New Roman" pitchFamily="18" charset="0"/>
            </a:endParaRPr>
          </a:p>
          <a:p>
            <a:pPr>
              <a:lnSpc>
                <a:spcPct val="170000"/>
              </a:lnSpc>
            </a:pPr>
            <a:r>
              <a:rPr lang="en-US" sz="2100" dirty="0" smtClean="0">
                <a:latin typeface="Times New Roman" pitchFamily="18" charset="0"/>
                <a:cs typeface="Times New Roman" pitchFamily="18" charset="0"/>
              </a:rPr>
              <a:t>RAE-increased pressure(CHF) or volume (hypervolemic systemic circulation)</a:t>
            </a:r>
          </a:p>
          <a:p>
            <a:pPr>
              <a:lnSpc>
                <a:spcPct val="170000"/>
              </a:lnSpc>
            </a:pPr>
            <a:r>
              <a:rPr lang="en-IN" sz="2100" dirty="0" smtClean="0">
                <a:latin typeface="Times New Roman" pitchFamily="18" charset="0"/>
                <a:cs typeface="Times New Roman" pitchFamily="18" charset="0"/>
              </a:rPr>
              <a:t>RAD predominates when the septum is intact</a:t>
            </a:r>
          </a:p>
          <a:p>
            <a:pPr>
              <a:lnSpc>
                <a:spcPct val="170000"/>
              </a:lnSpc>
            </a:pPr>
            <a:r>
              <a:rPr lang="en-IN" sz="2100" dirty="0" smtClean="0">
                <a:latin typeface="Times New Roman" pitchFamily="18" charset="0"/>
                <a:cs typeface="Times New Roman" pitchFamily="18" charset="0"/>
              </a:rPr>
              <a:t>LAD when TGA with AV canal types of VSD, with or without straddling TV or RV hypoplasia.</a:t>
            </a:r>
            <a:endParaRPr lang="en-IN" sz="2100"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fld id="{16279325-A457-4C5C-BA3C-1C4A361F7BCD}" type="datetime1">
              <a:rPr lang="en-IN" smtClean="0"/>
              <a:pPr/>
              <a:t>04-10-2023</a:t>
            </a:fld>
            <a:endParaRPr lang="en-IN"/>
          </a:p>
        </p:txBody>
      </p:sp>
      <p:sp>
        <p:nvSpPr>
          <p:cNvPr id="4" name="Rectangle 2"/>
          <p:cNvSpPr>
            <a:spLocks noGrp="1" noChangeArrowheads="1"/>
          </p:cNvSpPr>
          <p:nvPr>
            <p:ph type="title"/>
          </p:nvPr>
        </p:nvSpPr>
        <p:spPr/>
        <p:txBody>
          <a:bodyPr>
            <a:normAutofit/>
          </a:bodyPr>
          <a:lstStyle/>
          <a:p>
            <a:pPr algn="l"/>
            <a:r>
              <a:rPr lang="en-US" b="1" dirty="0">
                <a:solidFill>
                  <a:srgbClr val="0000FF"/>
                </a:solidFill>
                <a:effectLst>
                  <a:outerShdw blurRad="38100" dist="38100" dir="2700000" algn="tl">
                    <a:srgbClr val="000000">
                      <a:alpha val="43137"/>
                    </a:srgbClr>
                  </a:outerShdw>
                </a:effectLst>
                <a:latin typeface="Footlight MT Light" pitchFamily="18" charset="0"/>
              </a:rPr>
              <a:t>ECG</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p:txBody>
          <a:bodyPr>
            <a:normAutofit/>
          </a:bodyPr>
          <a:lstStyle/>
          <a:p>
            <a:pPr>
              <a:lnSpc>
                <a:spcPct val="150000"/>
              </a:lnSpc>
            </a:pPr>
            <a:r>
              <a:rPr lang="en-US" sz="2400" b="0" dirty="0" smtClean="0">
                <a:latin typeface="Times New Roman" pitchFamily="18" charset="0"/>
                <a:cs typeface="Times New Roman" pitchFamily="18" charset="0"/>
              </a:rPr>
              <a:t>RVH -  NR </a:t>
            </a:r>
            <a:r>
              <a:rPr lang="en-US" sz="2400" b="0" dirty="0">
                <a:latin typeface="Times New Roman" pitchFamily="18" charset="0"/>
                <a:cs typeface="Times New Roman" pitchFamily="18" charset="0"/>
              </a:rPr>
              <a:t>VSD </a:t>
            </a:r>
            <a:r>
              <a:rPr lang="en-US" sz="2400" b="0" dirty="0" smtClean="0">
                <a:latin typeface="Times New Roman" pitchFamily="18" charset="0"/>
                <a:cs typeface="Times New Roman" pitchFamily="18" charset="0"/>
              </a:rPr>
              <a:t>+ high PVR/ LVOTO</a:t>
            </a:r>
            <a:endParaRPr lang="en-US" sz="2400" b="0" dirty="0">
              <a:latin typeface="Times New Roman" pitchFamily="18" charset="0"/>
              <a:cs typeface="Times New Roman" pitchFamily="18" charset="0"/>
            </a:endParaRPr>
          </a:p>
          <a:p>
            <a:pPr>
              <a:lnSpc>
                <a:spcPct val="150000"/>
              </a:lnSpc>
            </a:pPr>
            <a:r>
              <a:rPr lang="en-US" sz="2400" b="0" dirty="0" smtClean="0">
                <a:latin typeface="Times New Roman" pitchFamily="18" charset="0"/>
                <a:cs typeface="Times New Roman" pitchFamily="18" charset="0"/>
              </a:rPr>
              <a:t>BVH (In 70% large VSD)  -  NR </a:t>
            </a:r>
            <a:r>
              <a:rPr lang="en-US" sz="2400" b="0" dirty="0">
                <a:latin typeface="Times New Roman" pitchFamily="18" charset="0"/>
                <a:cs typeface="Times New Roman" pitchFamily="18" charset="0"/>
              </a:rPr>
              <a:t>VSD + low PVR</a:t>
            </a:r>
          </a:p>
          <a:p>
            <a:pPr>
              <a:lnSpc>
                <a:spcPct val="150000"/>
              </a:lnSpc>
            </a:pPr>
            <a:r>
              <a:rPr lang="en-US" sz="2400" b="0" dirty="0" smtClean="0">
                <a:latin typeface="Times New Roman" pitchFamily="18" charset="0"/>
                <a:cs typeface="Times New Roman" pitchFamily="18" charset="0"/>
              </a:rPr>
              <a:t>Right </a:t>
            </a:r>
            <a:r>
              <a:rPr lang="en-US" sz="2400" b="0" dirty="0">
                <a:latin typeface="Times New Roman" pitchFamily="18" charset="0"/>
                <a:cs typeface="Times New Roman" pitchFamily="18" charset="0"/>
              </a:rPr>
              <a:t>precordial T waves not inverted but rather distinctly taller than the left sided T </a:t>
            </a:r>
            <a:r>
              <a:rPr lang="en-US" sz="2400" b="0" dirty="0" smtClean="0">
                <a:latin typeface="Times New Roman" pitchFamily="18" charset="0"/>
                <a:cs typeface="Times New Roman" pitchFamily="18" charset="0"/>
              </a:rPr>
              <a:t>waves</a:t>
            </a:r>
          </a:p>
          <a:p>
            <a:pPr>
              <a:lnSpc>
                <a:spcPct val="150000"/>
              </a:lnSpc>
            </a:pPr>
            <a:endParaRPr lang="en-US" sz="2400" b="0" dirty="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fld id="{19C246AB-D87D-40C5-B28E-5526AF9AF4D1}" type="datetime1">
              <a:rPr lang="en-IN" smtClean="0"/>
              <a:pPr/>
              <a:t>04-10-2023</a:t>
            </a:fld>
            <a:endParaRPr lang="en-IN"/>
          </a:p>
        </p:txBody>
      </p:sp>
      <p:sp>
        <p:nvSpPr>
          <p:cNvPr id="5" name="Title 1"/>
          <p:cNvSpPr>
            <a:spLocks noGrp="1"/>
          </p:cNvSpPr>
          <p:nvPr>
            <p:ph type="title"/>
          </p:nvPr>
        </p:nvSpPr>
        <p:spPr/>
        <p:txBody>
          <a:bodyPr/>
          <a:lstStyle/>
          <a:p>
            <a:pPr algn="l"/>
            <a:r>
              <a:rPr lang="en-US" b="1" dirty="0" smtClean="0">
                <a:solidFill>
                  <a:srgbClr val="0000FF"/>
                </a:solidFill>
                <a:effectLst>
                  <a:outerShdw blurRad="38100" dist="38100" dir="2700000" algn="tl">
                    <a:srgbClr val="000000">
                      <a:alpha val="43137"/>
                    </a:srgbClr>
                  </a:outerShdw>
                </a:effectLst>
                <a:latin typeface="Footlight MT Light" pitchFamily="18" charset="0"/>
              </a:rPr>
              <a:t>ECG (Contd..)</a:t>
            </a:r>
            <a:endParaRPr lang="en-IN" dirty="0"/>
          </a:p>
        </p:txBody>
      </p:sp>
      <p:sp>
        <p:nvSpPr>
          <p:cNvPr id="8" name="Title 4"/>
          <p:cNvSpPr txBox="1">
            <a:spLocks/>
          </p:cNvSpPr>
          <p:nvPr/>
        </p:nvSpPr>
        <p:spPr>
          <a:xfrm>
            <a:off x="500034" y="4500570"/>
            <a:ext cx="8215370" cy="1643074"/>
          </a:xfrm>
          <a:prstGeom prst="rect">
            <a:avLst/>
          </a:prstGeom>
          <a:solidFill>
            <a:schemeClr val="tx1"/>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200" dirty="0" smtClean="0">
                <a:solidFill>
                  <a:srgbClr val="FFFF00"/>
                </a:solidFill>
                <a:latin typeface="Times New Roman" pitchFamily="18" charset="0"/>
                <a:ea typeface="+mj-ea"/>
                <a:cs typeface="Times New Roman" pitchFamily="18" charset="0"/>
              </a:rPr>
              <a:t>Dysrhythmias are rare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200" b="0" i="0"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t>Atrial</a:t>
            </a:r>
            <a:r>
              <a:rPr kumimoji="0" lang="en-US" sz="2200" b="0" i="0" u="none" strike="noStrike" kern="1200" cap="none" spc="0" normalizeH="0" noProof="0" dirty="0" smtClean="0">
                <a:ln>
                  <a:noFill/>
                </a:ln>
                <a:solidFill>
                  <a:srgbClr val="FFFF00"/>
                </a:solidFill>
                <a:effectLst/>
                <a:uLnTx/>
                <a:uFillTx/>
                <a:latin typeface="Times New Roman" pitchFamily="18" charset="0"/>
                <a:ea typeface="+mj-ea"/>
                <a:cs typeface="Times New Roman" pitchFamily="18" charset="0"/>
              </a:rPr>
              <a:t> flutter may be seen during and after balloon atrial septostomy</a:t>
            </a:r>
            <a:endParaRPr kumimoji="0" lang="en-US" sz="2200" b="0" i="0" u="none" strike="noStrike" kern="1200" cap="none" spc="0" normalizeH="0" baseline="0" noProof="0" dirty="0">
              <a:ln>
                <a:noFill/>
              </a:ln>
              <a:solidFill>
                <a:srgbClr val="FFFF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3"/>
          <a:srcRect/>
          <a:stretch>
            <a:fillRect/>
          </a:stretch>
        </p:blipFill>
        <p:spPr bwMode="auto">
          <a:xfrm>
            <a:off x="642910" y="1643051"/>
            <a:ext cx="7858180" cy="4429155"/>
          </a:xfrm>
          <a:prstGeom prst="rect">
            <a:avLst/>
          </a:prstGeom>
          <a:noFill/>
          <a:ln w="9525">
            <a:solidFill>
              <a:schemeClr val="tx1"/>
            </a:solidFill>
            <a:miter lim="800000"/>
            <a:headEnd/>
            <a:tailEnd/>
          </a:ln>
          <a:effectLst/>
        </p:spPr>
      </p:pic>
      <p:sp>
        <p:nvSpPr>
          <p:cNvPr id="6" name="Date Placeholder 5"/>
          <p:cNvSpPr>
            <a:spLocks noGrp="1"/>
          </p:cNvSpPr>
          <p:nvPr>
            <p:ph type="dt" sz="half" idx="10"/>
          </p:nvPr>
        </p:nvSpPr>
        <p:spPr/>
        <p:txBody>
          <a:bodyPr/>
          <a:lstStyle/>
          <a:p>
            <a:fld id="{6691C2F2-F1DB-4B17-BD1F-2AEAA8E3280E}" type="datetime1">
              <a:rPr lang="en-IN" smtClean="0"/>
              <a:pPr/>
              <a:t>04-10-2023</a:t>
            </a:fld>
            <a:endParaRPr lang="en-IN"/>
          </a:p>
        </p:txBody>
      </p:sp>
      <p:sp>
        <p:nvSpPr>
          <p:cNvPr id="2" name="Title 1"/>
          <p:cNvSpPr>
            <a:spLocks noGrp="1"/>
          </p:cNvSpPr>
          <p:nvPr>
            <p:ph type="title"/>
          </p:nvPr>
        </p:nvSpPr>
        <p:spPr/>
        <p:txBody>
          <a:bodyPr/>
          <a:lstStyle/>
          <a:p>
            <a:pPr algn="l"/>
            <a:r>
              <a:rPr lang="en-US" b="1" dirty="0" smtClean="0">
                <a:solidFill>
                  <a:srgbClr val="0000FF"/>
                </a:solidFill>
                <a:effectLst>
                  <a:outerShdw blurRad="38100" dist="38100" dir="2700000" algn="tl">
                    <a:srgbClr val="000000">
                      <a:alpha val="43137"/>
                    </a:srgbClr>
                  </a:outerShdw>
                </a:effectLst>
                <a:latin typeface="Footlight MT Light" pitchFamily="18" charset="0"/>
              </a:rPr>
              <a:t>ECG (Contd..)</a:t>
            </a:r>
            <a:endParaRPr lang="en-IN" dirty="0"/>
          </a:p>
        </p:txBody>
      </p:sp>
      <p:sp>
        <p:nvSpPr>
          <p:cNvPr id="4" name="Rectangle 3"/>
          <p:cNvSpPr/>
          <p:nvPr/>
        </p:nvSpPr>
        <p:spPr>
          <a:xfrm>
            <a:off x="2987785" y="6143644"/>
            <a:ext cx="2409634" cy="461665"/>
          </a:xfrm>
          <a:prstGeom prst="rect">
            <a:avLst/>
          </a:prstGeom>
        </p:spPr>
        <p:txBody>
          <a:bodyPr wrap="none">
            <a:spAutoFit/>
          </a:bodyPr>
          <a:lstStyle/>
          <a:p>
            <a:pPr>
              <a:defRPr/>
            </a:pPr>
            <a:r>
              <a:rPr lang="en-US" sz="2400" dirty="0" smtClean="0">
                <a:latin typeface="Times New Roman" pitchFamily="18" charset="0"/>
                <a:cs typeface="Times New Roman" pitchFamily="18" charset="0"/>
              </a:rPr>
              <a:t>RAD, RAE, BVH</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Grp="1" noChangeAspect="1" noChangeArrowheads="1"/>
          </p:cNvPicPr>
          <p:nvPr>
            <p:ph idx="1"/>
          </p:nvPr>
        </p:nvPicPr>
        <p:blipFill>
          <a:blip r:embed="rId3"/>
          <a:srcRect/>
          <a:stretch>
            <a:fillRect/>
          </a:stretch>
        </p:blipFill>
        <p:spPr bwMode="auto">
          <a:xfrm>
            <a:off x="714348" y="1571613"/>
            <a:ext cx="7715304" cy="3929089"/>
          </a:xfrm>
          <a:prstGeom prst="rect">
            <a:avLst/>
          </a:prstGeom>
          <a:noFill/>
          <a:ln w="9525">
            <a:solidFill>
              <a:schemeClr val="tx1"/>
            </a:solidFill>
            <a:miter lim="800000"/>
            <a:headEnd/>
            <a:tailEnd/>
          </a:ln>
          <a:effectLst/>
        </p:spPr>
      </p:pic>
      <p:sp>
        <p:nvSpPr>
          <p:cNvPr id="7" name="Date Placeholder 6"/>
          <p:cNvSpPr>
            <a:spLocks noGrp="1"/>
          </p:cNvSpPr>
          <p:nvPr>
            <p:ph type="dt" sz="half" idx="10"/>
          </p:nvPr>
        </p:nvSpPr>
        <p:spPr/>
        <p:txBody>
          <a:bodyPr/>
          <a:lstStyle/>
          <a:p>
            <a:fld id="{705A2994-60F1-403D-8030-6AB4161F02E6}" type="datetime1">
              <a:rPr lang="en-IN" smtClean="0"/>
              <a:pPr/>
              <a:t>04-10-2023</a:t>
            </a:fld>
            <a:endParaRPr lang="en-IN"/>
          </a:p>
        </p:txBody>
      </p:sp>
      <p:sp>
        <p:nvSpPr>
          <p:cNvPr id="4" name="Title 1"/>
          <p:cNvSpPr>
            <a:spLocks noGrp="1"/>
          </p:cNvSpPr>
          <p:nvPr>
            <p:ph type="title"/>
          </p:nvPr>
        </p:nvSpPr>
        <p:spPr/>
        <p:txBody>
          <a:bodyPr/>
          <a:lstStyle/>
          <a:p>
            <a:pPr algn="l"/>
            <a:r>
              <a:rPr lang="en-US" b="1" dirty="0" smtClean="0">
                <a:solidFill>
                  <a:srgbClr val="0000FF"/>
                </a:solidFill>
                <a:effectLst>
                  <a:outerShdw blurRad="38100" dist="38100" dir="2700000" algn="tl">
                    <a:srgbClr val="000000">
                      <a:alpha val="43137"/>
                    </a:srgbClr>
                  </a:outerShdw>
                </a:effectLst>
                <a:latin typeface="Footlight MT Light" pitchFamily="18" charset="0"/>
              </a:rPr>
              <a:t>ECG (Contd..)</a:t>
            </a:r>
            <a:endParaRPr lang="en-IN" dirty="0"/>
          </a:p>
        </p:txBody>
      </p:sp>
      <p:sp>
        <p:nvSpPr>
          <p:cNvPr id="5" name="Rectangle 4"/>
          <p:cNvSpPr/>
          <p:nvPr/>
        </p:nvSpPr>
        <p:spPr>
          <a:xfrm>
            <a:off x="2286000" y="5643578"/>
            <a:ext cx="4572000" cy="707886"/>
          </a:xfrm>
          <a:prstGeom prst="rect">
            <a:avLst/>
          </a:prstGeom>
        </p:spPr>
        <p:txBody>
          <a:bodyPr>
            <a:spAutoFit/>
          </a:bodyPr>
          <a:lstStyle/>
          <a:p>
            <a:pPr algn="ctr"/>
            <a:r>
              <a:rPr lang="en-US" sz="2000" dirty="0" smtClean="0">
                <a:latin typeface="Times New Roman" pitchFamily="18" charset="0"/>
                <a:cs typeface="Times New Roman" pitchFamily="18" charset="0"/>
              </a:rPr>
              <a:t>TGA VSD SEVERE PS</a:t>
            </a:r>
          </a:p>
          <a:p>
            <a:pPr algn="ctr"/>
            <a:r>
              <a:rPr lang="en-US" sz="2000" dirty="0" smtClean="0">
                <a:latin typeface="Times New Roman" pitchFamily="18" charset="0"/>
                <a:cs typeface="Times New Roman" pitchFamily="18" charset="0"/>
              </a:rPr>
              <a:t>RAE, RVH, RAD</a:t>
            </a:r>
            <a:endParaRPr lang="en-IN"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1643050"/>
            <a:ext cx="8286808" cy="2214578"/>
          </a:xfrm>
          <a:prstGeom prst="rect">
            <a:avLst/>
          </a:prstGeom>
          <a:solidFill>
            <a:schemeClr val="accent3">
              <a:lumMod val="75000"/>
              <a:alpha val="43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Times New Roman" pitchFamily="18" charset="0"/>
              <a:cs typeface="Times New Roman" pitchFamily="18" charset="0"/>
            </a:endParaRPr>
          </a:p>
        </p:txBody>
      </p:sp>
      <p:sp>
        <p:nvSpPr>
          <p:cNvPr id="9" name="Rectangle 3"/>
          <p:cNvSpPr>
            <a:spLocks noGrp="1" noChangeArrowheads="1"/>
          </p:cNvSpPr>
          <p:nvPr>
            <p:ph idx="1"/>
          </p:nvPr>
        </p:nvSpPr>
        <p:spPr>
          <a:xfrm>
            <a:off x="457200" y="1643050"/>
            <a:ext cx="8229600" cy="4525963"/>
          </a:xfrm>
        </p:spPr>
        <p:txBody>
          <a:bodyPr>
            <a:normAutofit lnSpcReduction="10000"/>
          </a:bodyPr>
          <a:lstStyle/>
          <a:p>
            <a:pPr>
              <a:lnSpc>
                <a:spcPct val="150000"/>
              </a:lnSpc>
            </a:pPr>
            <a:r>
              <a:rPr lang="en-IN" sz="2400" dirty="0" smtClean="0">
                <a:latin typeface="Times New Roman" pitchFamily="18" charset="0"/>
                <a:cs typeface="Times New Roman" pitchFamily="18" charset="0"/>
              </a:rPr>
              <a:t>Oval or egg-shaped cardiac silhouette with narrow superior mediastinum</a:t>
            </a:r>
          </a:p>
          <a:p>
            <a:pPr>
              <a:lnSpc>
                <a:spcPct val="150000"/>
              </a:lnSpc>
            </a:pPr>
            <a:r>
              <a:rPr lang="en-IN" sz="2400" dirty="0" smtClean="0">
                <a:latin typeface="Times New Roman" pitchFamily="18" charset="0"/>
                <a:cs typeface="Times New Roman" pitchFamily="18" charset="0"/>
              </a:rPr>
              <a:t> Mild cardiomegaly</a:t>
            </a:r>
          </a:p>
          <a:p>
            <a:pPr>
              <a:lnSpc>
                <a:spcPct val="150000"/>
              </a:lnSpc>
            </a:pPr>
            <a:r>
              <a:rPr lang="en-IN" sz="2400" dirty="0" smtClean="0">
                <a:latin typeface="Times New Roman" pitchFamily="18" charset="0"/>
                <a:cs typeface="Times New Roman" pitchFamily="18" charset="0"/>
              </a:rPr>
              <a:t>Normal or increased pulmonary vascular markings</a:t>
            </a:r>
          </a:p>
          <a:p>
            <a:pPr>
              <a:lnSpc>
                <a:spcPct val="150000"/>
              </a:lnSpc>
            </a:pPr>
            <a:r>
              <a:rPr lang="en-US" sz="2400" dirty="0" smtClean="0">
                <a:latin typeface="Times New Roman" pitchFamily="18" charset="0"/>
                <a:cs typeface="Times New Roman" pitchFamily="18" charset="0"/>
              </a:rPr>
              <a:t>Right aortic arch -11-16%</a:t>
            </a:r>
          </a:p>
          <a:p>
            <a:pPr>
              <a:lnSpc>
                <a:spcPct val="150000"/>
              </a:lnSpc>
            </a:pPr>
            <a:r>
              <a:rPr lang="en-US" sz="2400" b="0" dirty="0" smtClean="0">
                <a:latin typeface="Times New Roman" pitchFamily="18" charset="0"/>
                <a:cs typeface="Times New Roman" pitchFamily="18" charset="0"/>
              </a:rPr>
              <a:t>Juxtaposition-localized </a:t>
            </a:r>
            <a:r>
              <a:rPr lang="en-US" sz="2400" b="0" dirty="0">
                <a:latin typeface="Times New Roman" pitchFamily="18" charset="0"/>
                <a:cs typeface="Times New Roman" pitchFamily="18" charset="0"/>
              </a:rPr>
              <a:t>bulge along the mid left cardiac border which represents contiguous mass of the 2 appendages </a:t>
            </a:r>
            <a:r>
              <a:rPr lang="en-US" sz="2400" b="0" dirty="0" smtClean="0">
                <a:latin typeface="Times New Roman" pitchFamily="18" charset="0"/>
                <a:cs typeface="Times New Roman" pitchFamily="18" charset="0"/>
              </a:rPr>
              <a:t>together</a:t>
            </a:r>
          </a:p>
          <a:p>
            <a:pPr>
              <a:lnSpc>
                <a:spcPct val="150000"/>
              </a:lnSpc>
              <a:buNone/>
            </a:pPr>
            <a:endParaRPr lang="en-US" sz="2400" b="0"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fld id="{F60BC9F6-2949-45E8-AF98-CB56F348E7CD}" type="datetime1">
              <a:rPr lang="en-IN" smtClean="0"/>
              <a:pPr/>
              <a:t>04-10-2023</a:t>
            </a:fld>
            <a:endParaRPr lang="en-IN"/>
          </a:p>
        </p:txBody>
      </p:sp>
      <p:sp>
        <p:nvSpPr>
          <p:cNvPr id="8" name="Title 7"/>
          <p:cNvSpPr>
            <a:spLocks noGrp="1"/>
          </p:cNvSpPr>
          <p:nvPr>
            <p:ph type="title"/>
          </p:nvPr>
        </p:nvSpPr>
        <p:spPr/>
        <p:txBody>
          <a:bodyPr/>
          <a:lstStyle/>
          <a:p>
            <a:pPr algn="l"/>
            <a:r>
              <a:rPr lang="en-US" b="1" dirty="0" smtClean="0">
                <a:solidFill>
                  <a:srgbClr val="0000FF"/>
                </a:solidFill>
                <a:effectLst>
                  <a:outerShdw blurRad="38100" dist="38100" dir="2700000" algn="tl">
                    <a:srgbClr val="000000">
                      <a:alpha val="43137"/>
                    </a:srgbClr>
                  </a:outerShdw>
                </a:effectLst>
                <a:latin typeface="Footlight MT Light" pitchFamily="18" charset="0"/>
              </a:rPr>
              <a:t>CXR</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7" name="Rectangle 6"/>
          <p:cNvSpPr/>
          <p:nvPr/>
        </p:nvSpPr>
        <p:spPr>
          <a:xfrm>
            <a:off x="4714876" y="2500306"/>
            <a:ext cx="3350597" cy="400110"/>
          </a:xfrm>
          <a:prstGeom prst="rect">
            <a:avLst/>
          </a:prstGeom>
          <a:ln>
            <a:solidFill>
              <a:schemeClr val="tx1"/>
            </a:solidFill>
          </a:ln>
        </p:spPr>
        <p:txBody>
          <a:bodyPr wrap="none">
            <a:spAutoFit/>
          </a:bodyPr>
          <a:lstStyle/>
          <a:p>
            <a:r>
              <a:rPr lang="en-IN" sz="2000" dirty="0" smtClean="0">
                <a:latin typeface="Times New Roman" pitchFamily="18" charset="0"/>
                <a:cs typeface="Times New Roman" pitchFamily="18" charset="0"/>
              </a:rPr>
              <a:t>TGA/IVS, the diagnostic triad </a:t>
            </a:r>
            <a:endParaRPr lang="en-IN"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3"/>
          <a:srcRect/>
          <a:stretch>
            <a:fillRect/>
          </a:stretch>
        </p:blipFill>
        <p:spPr bwMode="auto">
          <a:xfrm>
            <a:off x="2285984" y="1421457"/>
            <a:ext cx="4643470" cy="4650749"/>
          </a:xfrm>
          <a:prstGeom prst="rect">
            <a:avLst/>
          </a:prstGeom>
          <a:noFill/>
          <a:ln w="9525">
            <a:noFill/>
            <a:miter lim="800000"/>
            <a:headEnd/>
            <a:tailEnd/>
          </a:ln>
          <a:effectLst/>
        </p:spPr>
      </p:pic>
      <p:sp>
        <p:nvSpPr>
          <p:cNvPr id="10" name="Date Placeholder 9"/>
          <p:cNvSpPr>
            <a:spLocks noGrp="1"/>
          </p:cNvSpPr>
          <p:nvPr>
            <p:ph type="dt" sz="half" idx="10"/>
          </p:nvPr>
        </p:nvSpPr>
        <p:spPr/>
        <p:txBody>
          <a:bodyPr/>
          <a:lstStyle/>
          <a:p>
            <a:fld id="{D82D6D96-9F06-40C3-9A3E-C6294701940A}" type="datetime1">
              <a:rPr lang="en-IN" smtClean="0"/>
              <a:pPr/>
              <a:t>04-10-2023</a:t>
            </a:fld>
            <a:endParaRPr lang="en-IN"/>
          </a:p>
        </p:txBody>
      </p:sp>
      <p:sp>
        <p:nvSpPr>
          <p:cNvPr id="2" name="Title 1"/>
          <p:cNvSpPr>
            <a:spLocks noGrp="1"/>
          </p:cNvSpPr>
          <p:nvPr>
            <p:ph type="title"/>
          </p:nvPr>
        </p:nvSpPr>
        <p:spPr/>
        <p:txBody>
          <a:bodyPr/>
          <a:lstStyle/>
          <a:p>
            <a:pPr algn="l"/>
            <a:r>
              <a:rPr lang="en-US" b="1" dirty="0" smtClean="0">
                <a:solidFill>
                  <a:srgbClr val="0000FF"/>
                </a:solidFill>
                <a:effectLst>
                  <a:outerShdw blurRad="38100" dist="38100" dir="2700000" algn="tl">
                    <a:srgbClr val="000000">
                      <a:alpha val="43137"/>
                    </a:srgbClr>
                  </a:outerShdw>
                </a:effectLst>
                <a:latin typeface="Footlight MT Light" pitchFamily="18" charset="0"/>
              </a:rPr>
              <a:t>CXR (Contd..)</a:t>
            </a:r>
            <a:endParaRPr lang="en-IN" dirty="0"/>
          </a:p>
        </p:txBody>
      </p:sp>
      <p:pic>
        <p:nvPicPr>
          <p:cNvPr id="10243" name="Picture 3"/>
          <p:cNvPicPr>
            <a:picLocks noChangeAspect="1" noChangeArrowheads="1"/>
          </p:cNvPicPr>
          <p:nvPr/>
        </p:nvPicPr>
        <p:blipFill>
          <a:blip r:embed="rId4"/>
          <a:srcRect/>
          <a:stretch>
            <a:fillRect/>
          </a:stretch>
        </p:blipFill>
        <p:spPr bwMode="auto">
          <a:xfrm>
            <a:off x="2285984" y="1428736"/>
            <a:ext cx="4643470" cy="4643470"/>
          </a:xfrm>
          <a:prstGeom prst="rect">
            <a:avLst/>
          </a:prstGeom>
          <a:noFill/>
          <a:ln w="9525">
            <a:noFill/>
            <a:miter lim="800000"/>
            <a:headEnd/>
            <a:tailEnd/>
          </a:ln>
          <a:effectLst/>
        </p:spPr>
      </p:pic>
      <p:pic>
        <p:nvPicPr>
          <p:cNvPr id="8" name="Picture 5" descr="Transposition c inc vasc-cyanotic"/>
          <p:cNvPicPr>
            <a:picLocks noChangeAspect="1" noChangeArrowheads="1"/>
          </p:cNvPicPr>
          <p:nvPr/>
        </p:nvPicPr>
        <p:blipFill>
          <a:blip r:embed="rId5"/>
          <a:srcRect/>
          <a:stretch>
            <a:fillRect/>
          </a:stretch>
        </p:blipFill>
        <p:spPr bwMode="auto">
          <a:xfrm>
            <a:off x="2293941" y="1428736"/>
            <a:ext cx="4635513" cy="4643470"/>
          </a:xfrm>
          <a:prstGeom prst="rect">
            <a:avLst/>
          </a:prstGeom>
          <a:noFill/>
          <a:ln w="9525">
            <a:noFill/>
            <a:miter lim="800000"/>
            <a:headEnd/>
            <a:tailEnd/>
          </a:ln>
        </p:spPr>
      </p:pic>
      <p:cxnSp>
        <p:nvCxnSpPr>
          <p:cNvPr id="6" name="Straight Arrow Connector 5"/>
          <p:cNvCxnSpPr/>
          <p:nvPr/>
        </p:nvCxnSpPr>
        <p:spPr>
          <a:xfrm>
            <a:off x="1357290" y="4071942"/>
            <a:ext cx="2428892" cy="1588"/>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a:off x="6572264" y="5000636"/>
            <a:ext cx="1571636" cy="1588"/>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5214942" y="2786058"/>
            <a:ext cx="2786082" cy="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checkerboard(across)">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3"/>
          <a:srcRect/>
          <a:stretch>
            <a:fillRect/>
          </a:stretch>
        </p:blipFill>
        <p:spPr bwMode="auto">
          <a:xfrm>
            <a:off x="1000100" y="1357298"/>
            <a:ext cx="7715304" cy="4714908"/>
          </a:xfrm>
          <a:prstGeom prst="rect">
            <a:avLst/>
          </a:prstGeom>
          <a:noFill/>
          <a:ln w="9525">
            <a:noFill/>
            <a:miter lim="800000"/>
            <a:headEnd/>
            <a:tailEnd/>
          </a:ln>
          <a:effectLst/>
        </p:spPr>
      </p:pic>
      <p:sp>
        <p:nvSpPr>
          <p:cNvPr id="7" name="Date Placeholder 6"/>
          <p:cNvSpPr>
            <a:spLocks noGrp="1"/>
          </p:cNvSpPr>
          <p:nvPr>
            <p:ph type="dt" sz="half" idx="10"/>
          </p:nvPr>
        </p:nvSpPr>
        <p:spPr/>
        <p:txBody>
          <a:bodyPr/>
          <a:lstStyle/>
          <a:p>
            <a:fld id="{E36E1FC7-A381-4D70-87E6-653BBCA3D5F7}" type="datetime1">
              <a:rPr lang="en-IN" smtClean="0"/>
              <a:pPr/>
              <a:t>04-10-2023</a:t>
            </a:fld>
            <a:endParaRPr lang="en-IN"/>
          </a:p>
        </p:txBody>
      </p:sp>
      <p:sp>
        <p:nvSpPr>
          <p:cNvPr id="5" name="Title 1"/>
          <p:cNvSpPr>
            <a:spLocks noGrp="1"/>
          </p:cNvSpPr>
          <p:nvPr>
            <p:ph type="title"/>
          </p:nvPr>
        </p:nvSpPr>
        <p:spPr/>
        <p:txBody>
          <a:bodyPr/>
          <a:lstStyle/>
          <a:p>
            <a:pPr algn="l"/>
            <a:r>
              <a:rPr lang="en-US" b="1" dirty="0" smtClean="0">
                <a:solidFill>
                  <a:srgbClr val="0000FF"/>
                </a:solidFill>
                <a:effectLst>
                  <a:outerShdw blurRad="38100" dist="38100" dir="2700000" algn="tl">
                    <a:srgbClr val="000000">
                      <a:alpha val="43137"/>
                    </a:srgbClr>
                  </a:outerShdw>
                </a:effectLst>
                <a:latin typeface="Footlight MT Light" pitchFamily="18" charset="0"/>
              </a:rPr>
              <a:t>CXR (Contd..)</a:t>
            </a:r>
            <a:endParaRPr lang="en-IN" dirty="0"/>
          </a:p>
        </p:txBody>
      </p:sp>
      <p:sp>
        <p:nvSpPr>
          <p:cNvPr id="4" name="Rectangle 3"/>
          <p:cNvSpPr/>
          <p:nvPr/>
        </p:nvSpPr>
        <p:spPr>
          <a:xfrm>
            <a:off x="6072198" y="1285860"/>
            <a:ext cx="2643206" cy="2031325"/>
          </a:xfrm>
          <a:prstGeom prst="rect">
            <a:avLst/>
          </a:prstGeom>
          <a:ln>
            <a:solidFill>
              <a:schemeClr val="tx1"/>
            </a:solidFill>
          </a:ln>
        </p:spPr>
        <p:txBody>
          <a:bodyPr wrap="square">
            <a:spAutoFit/>
          </a:bodyPr>
          <a:lstStyle/>
          <a:p>
            <a:pPr algn="ctr"/>
            <a:r>
              <a:rPr lang="en-US" dirty="0" smtClean="0">
                <a:latin typeface="Times New Roman" pitchFamily="18" charset="0"/>
                <a:cs typeface="Times New Roman" pitchFamily="18" charset="0"/>
              </a:rPr>
              <a:t>d-TGA Nonrestrictive VSD, Severe fixed subpulmonary stenosis</a:t>
            </a:r>
          </a:p>
          <a:p>
            <a:pPr algn="ctr"/>
            <a:r>
              <a:rPr lang="en-US" dirty="0" smtClean="0">
                <a:latin typeface="Times New Roman" pitchFamily="18" charset="0"/>
                <a:cs typeface="Times New Roman" pitchFamily="18" charset="0"/>
              </a:rPr>
              <a:t> </a:t>
            </a:r>
          </a:p>
          <a:p>
            <a:pPr algn="ctr"/>
            <a:r>
              <a:rPr lang="en-US" dirty="0" smtClean="0">
                <a:latin typeface="Times New Roman" pitchFamily="18" charset="0"/>
                <a:cs typeface="Times New Roman" pitchFamily="18" charset="0"/>
              </a:rPr>
              <a:t>Decreased PBF, dilated aorta and widened vascular pedicle</a:t>
            </a: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Diagnosis</a:t>
            </a:r>
          </a:p>
          <a:p>
            <a:r>
              <a:rPr lang="en-US" sz="2400" dirty="0" smtClean="0">
                <a:latin typeface="Times New Roman" pitchFamily="18" charset="0"/>
                <a:cs typeface="Times New Roman" pitchFamily="18" charset="0"/>
              </a:rPr>
              <a:t>Detection  of shunt</a:t>
            </a:r>
          </a:p>
          <a:p>
            <a:r>
              <a:rPr lang="en-US" sz="2400" dirty="0" smtClean="0">
                <a:latin typeface="Times New Roman" pitchFamily="18" charset="0"/>
                <a:cs typeface="Times New Roman" pitchFamily="18" charset="0"/>
              </a:rPr>
              <a:t>Detection of outflow obstructions</a:t>
            </a:r>
          </a:p>
          <a:p>
            <a:r>
              <a:rPr lang="en-US" sz="2400" dirty="0" smtClean="0">
                <a:latin typeface="Times New Roman" pitchFamily="18" charset="0"/>
                <a:cs typeface="Times New Roman" pitchFamily="18" charset="0"/>
              </a:rPr>
              <a:t>Associated anomalies</a:t>
            </a:r>
          </a:p>
          <a:p>
            <a:r>
              <a:rPr lang="en-US" sz="2400" dirty="0" smtClean="0">
                <a:latin typeface="Times New Roman" pitchFamily="18" charset="0"/>
                <a:cs typeface="Times New Roman" pitchFamily="18" charset="0"/>
              </a:rPr>
              <a:t>Coronary Anatomy</a:t>
            </a:r>
          </a:p>
          <a:p>
            <a:pPr>
              <a:buNone/>
            </a:pPr>
            <a:endParaRPr lang="en-US" sz="2400"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fld id="{BFE734D3-0AC3-491D-8424-BEE3C14036A5}" type="datetime1">
              <a:rPr lang="en-IN" smtClean="0"/>
              <a:pPr/>
              <a:t>04-10-2023</a:t>
            </a:fld>
            <a:endParaRPr lang="en-IN"/>
          </a:p>
        </p:txBody>
      </p:sp>
      <p:sp>
        <p:nvSpPr>
          <p:cNvPr id="2" name="Title 1"/>
          <p:cNvSpPr>
            <a:spLocks noGrp="1"/>
          </p:cNvSpPr>
          <p:nvPr>
            <p:ph type="title"/>
          </p:nvPr>
        </p:nvSpPr>
        <p:spPr/>
        <p:txBody>
          <a:bodyPr/>
          <a:lstStyle/>
          <a:p>
            <a:pPr algn="l"/>
            <a:r>
              <a:rPr lang="en-US" b="1" dirty="0" smtClean="0">
                <a:solidFill>
                  <a:srgbClr val="0000FF"/>
                </a:solidFill>
                <a:effectLst>
                  <a:outerShdw blurRad="38100" dist="38100" dir="2700000" algn="tl">
                    <a:srgbClr val="000000">
                      <a:alpha val="43137"/>
                    </a:srgbClr>
                  </a:outerShdw>
                </a:effectLst>
                <a:latin typeface="Footlight MT Light" pitchFamily="18" charset="0"/>
              </a:rPr>
              <a:t>ECHO</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nSpc>
                <a:spcPct val="170000"/>
              </a:lnSpc>
            </a:pPr>
            <a:r>
              <a:rPr lang="en-IN" dirty="0" smtClean="0">
                <a:latin typeface="Times New Roman" pitchFamily="18" charset="0"/>
                <a:cs typeface="Times New Roman" pitchFamily="18" charset="0"/>
              </a:rPr>
              <a:t>Lack of spiraling of the septum that grows in the primitive truncus arteriosus communis to separate it into the aortic and pulmonary trunk</a:t>
            </a:r>
            <a:endParaRPr lang="en-US" dirty="0" smtClean="0">
              <a:latin typeface="Times New Roman" pitchFamily="18" charset="0"/>
              <a:cs typeface="Times New Roman" pitchFamily="18" charset="0"/>
            </a:endParaRPr>
          </a:p>
          <a:p>
            <a:pPr>
              <a:lnSpc>
                <a:spcPct val="170000"/>
              </a:lnSpc>
            </a:pPr>
            <a:r>
              <a:rPr lang="en-US" i="1" dirty="0" smtClean="0">
                <a:latin typeface="Times New Roman" pitchFamily="18" charset="0"/>
                <a:cs typeface="Times New Roman" pitchFamily="18" charset="0"/>
              </a:rPr>
              <a:t>Normally related great arteries result </a:t>
            </a:r>
            <a:r>
              <a:rPr lang="en-US" b="1" i="1" dirty="0" smtClean="0">
                <a:solidFill>
                  <a:schemeClr val="accent4"/>
                </a:solidFill>
                <a:latin typeface="Times New Roman" pitchFamily="18" charset="0"/>
                <a:cs typeface="Times New Roman" pitchFamily="18" charset="0"/>
              </a:rPr>
              <a:t>from spiral downgrowth of the trunco-conal septum</a:t>
            </a:r>
            <a:r>
              <a:rPr lang="en-US" dirty="0" smtClean="0">
                <a:latin typeface="Times New Roman" pitchFamily="18" charset="0"/>
                <a:cs typeface="Times New Roman" pitchFamily="18" charset="0"/>
              </a:rPr>
              <a:t>, whereas TGA results from </a:t>
            </a:r>
            <a:r>
              <a:rPr lang="en-US" b="1" dirty="0" smtClean="0">
                <a:latin typeface="Times New Roman" pitchFamily="18" charset="0"/>
                <a:cs typeface="Times New Roman" pitchFamily="18" charset="0"/>
              </a:rPr>
              <a:t>straight downgrowth </a:t>
            </a:r>
            <a:r>
              <a:rPr lang="en-US" dirty="0" smtClean="0">
                <a:latin typeface="Times New Roman" pitchFamily="18" charset="0"/>
                <a:cs typeface="Times New Roman" pitchFamily="18" charset="0"/>
              </a:rPr>
              <a:t>of the trunco-conal septum</a:t>
            </a:r>
          </a:p>
          <a:p>
            <a:pPr>
              <a:lnSpc>
                <a:spcPct val="170000"/>
              </a:lnSpc>
            </a:pPr>
            <a:endParaRPr lang="en-IN"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fld id="{FDEF6775-FAB7-46AC-B7FB-DA216B3BDC96}" type="datetime1">
              <a:rPr lang="en-IN" smtClean="0"/>
              <a:pPr/>
              <a:t>04-10-2023</a:t>
            </a:fld>
            <a:endParaRPr lang="en-IN"/>
          </a:p>
        </p:txBody>
      </p:sp>
      <p:sp>
        <p:nvSpPr>
          <p:cNvPr id="4" name="Rectangle 2"/>
          <p:cNvSpPr>
            <a:spLocks noGrp="1" noChangeArrowheads="1"/>
          </p:cNvSpPr>
          <p:nvPr>
            <p:ph type="title"/>
          </p:nvPr>
        </p:nvSpPr>
        <p:spPr/>
        <p:txBody>
          <a:bodyPr>
            <a:noAutofit/>
          </a:bodyPr>
          <a:lstStyle/>
          <a:p>
            <a:r>
              <a:rPr lang="en-US" sz="3600" b="1" dirty="0" smtClean="0">
                <a:solidFill>
                  <a:schemeClr val="tx1"/>
                </a:solidFill>
                <a:effectLst>
                  <a:outerShdw blurRad="38100" dist="38100" dir="2700000" algn="tl">
                    <a:srgbClr val="000000">
                      <a:alpha val="43137"/>
                    </a:srgbClr>
                  </a:outerShdw>
                </a:effectLst>
                <a:latin typeface="Footlight MT Light" pitchFamily="18" charset="0"/>
              </a:rPr>
              <a:t>Trunco-conal malseptation Hypothesis</a:t>
            </a:r>
            <a:endParaRPr lang="en-US" sz="3600" b="1" dirty="0">
              <a:solidFill>
                <a:schemeClr val="tx1"/>
              </a:solidFill>
              <a:effectLst>
                <a:outerShdw blurRad="38100" dist="38100" dir="2700000" algn="tl">
                  <a:srgbClr val="000000">
                    <a:alpha val="43137"/>
                  </a:srgbClr>
                </a:outerShdw>
              </a:effectLst>
              <a:latin typeface="Footlight MT Light"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dirty="0"/>
          </a:p>
        </p:txBody>
      </p:sp>
      <p:sp>
        <p:nvSpPr>
          <p:cNvPr id="9" name="Date Placeholder 8"/>
          <p:cNvSpPr>
            <a:spLocks noGrp="1"/>
          </p:cNvSpPr>
          <p:nvPr>
            <p:ph type="dt" sz="half" idx="10"/>
          </p:nvPr>
        </p:nvSpPr>
        <p:spPr/>
        <p:txBody>
          <a:bodyPr/>
          <a:lstStyle/>
          <a:p>
            <a:fld id="{23FA2E80-FDC9-49A3-BC57-A38D5C7672A0}" type="datetime1">
              <a:rPr lang="en-IN" smtClean="0"/>
              <a:pPr/>
              <a:t>04-10-2023</a:t>
            </a:fld>
            <a:endParaRPr lang="en-IN"/>
          </a:p>
        </p:txBody>
      </p:sp>
      <p:sp>
        <p:nvSpPr>
          <p:cNvPr id="2" name="Title 1"/>
          <p:cNvSpPr>
            <a:spLocks noGrp="1"/>
          </p:cNvSpPr>
          <p:nvPr>
            <p:ph type="title"/>
          </p:nvPr>
        </p:nvSpPr>
        <p:spPr/>
        <p:txBody>
          <a:bodyPr>
            <a:normAutofit/>
          </a:bodyPr>
          <a:lstStyle/>
          <a:p>
            <a:pPr algn="l"/>
            <a:r>
              <a:rPr lang="en-US" sz="3600" b="1" dirty="0" smtClean="0">
                <a:solidFill>
                  <a:srgbClr val="0000FF"/>
                </a:solidFill>
                <a:effectLst>
                  <a:outerShdw blurRad="38100" dist="38100" dir="2700000" algn="tl">
                    <a:srgbClr val="000000">
                      <a:alpha val="43137"/>
                    </a:srgbClr>
                  </a:outerShdw>
                </a:effectLst>
                <a:latin typeface="Footlight MT Light" pitchFamily="18" charset="0"/>
              </a:rPr>
              <a:t>ECHO(Contd..)</a:t>
            </a:r>
            <a:endParaRPr lang="en-IN" sz="3600" dirty="0"/>
          </a:p>
        </p:txBody>
      </p:sp>
      <p:pic>
        <p:nvPicPr>
          <p:cNvPr id="5" name="Picture 2"/>
          <p:cNvPicPr>
            <a:picLocks noChangeAspect="1" noChangeArrowheads="1"/>
          </p:cNvPicPr>
          <p:nvPr/>
        </p:nvPicPr>
        <p:blipFill>
          <a:blip r:embed="rId3"/>
          <a:stretch>
            <a:fillRect/>
          </a:stretch>
        </p:blipFill>
        <p:spPr bwMode="auto">
          <a:xfrm>
            <a:off x="1500166" y="1357298"/>
            <a:ext cx="6143668" cy="3900015"/>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1500166" y="1380754"/>
            <a:ext cx="6143668" cy="4126414"/>
          </a:xfrm>
          <a:prstGeom prst="rect">
            <a:avLst/>
          </a:prstGeom>
          <a:noFill/>
          <a:ln w="9525">
            <a:noFill/>
            <a:miter lim="800000"/>
            <a:headEnd/>
            <a:tailEnd/>
          </a:ln>
          <a:effectLst/>
        </p:spPr>
      </p:pic>
      <p:sp>
        <p:nvSpPr>
          <p:cNvPr id="7" name="Title 4"/>
          <p:cNvSpPr txBox="1">
            <a:spLocks/>
          </p:cNvSpPr>
          <p:nvPr/>
        </p:nvSpPr>
        <p:spPr>
          <a:xfrm>
            <a:off x="500034" y="5214958"/>
            <a:ext cx="8215370" cy="1143000"/>
          </a:xfrm>
          <a:prstGeom prst="rect">
            <a:avLst/>
          </a:prstGeom>
          <a:solidFill>
            <a:schemeClr val="tx1"/>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t>PLAX view showing the 2 great vessels parallel to each other.  In a normal heart, the 2 great vessels should not appear together in any plane as they cross each other in their proximal course.  The aorta here is anterior.</a:t>
            </a:r>
            <a:endParaRPr kumimoji="0" lang="en-US" sz="1800" b="0" i="0" u="none" strike="noStrike" kern="1200" cap="none" spc="0" normalizeH="0" baseline="0" noProof="0" dirty="0">
              <a:ln>
                <a:noFill/>
              </a:ln>
              <a:solidFill>
                <a:srgbClr val="FFFF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714480" y="1615694"/>
            <a:ext cx="5572163" cy="3914362"/>
          </a:xfrm>
          <a:prstGeom prst="rect">
            <a:avLst/>
          </a:prstGeom>
          <a:noFill/>
          <a:ln w="9525">
            <a:noFill/>
            <a:miter lim="800000"/>
            <a:headEnd/>
            <a:tailEnd/>
          </a:ln>
          <a:effectLst/>
        </p:spPr>
      </p:pic>
      <p:sp>
        <p:nvSpPr>
          <p:cNvPr id="8" name="Date Placeholder 7"/>
          <p:cNvSpPr>
            <a:spLocks noGrp="1"/>
          </p:cNvSpPr>
          <p:nvPr>
            <p:ph type="dt" sz="half" idx="10"/>
          </p:nvPr>
        </p:nvSpPr>
        <p:spPr/>
        <p:txBody>
          <a:bodyPr/>
          <a:lstStyle/>
          <a:p>
            <a:fld id="{71B35CE2-5981-40C4-A5EA-71077EF50535}" type="datetime1">
              <a:rPr lang="en-IN" smtClean="0"/>
              <a:pPr/>
              <a:t>04-10-2023</a:t>
            </a:fld>
            <a:endParaRPr lang="en-IN"/>
          </a:p>
        </p:txBody>
      </p:sp>
      <p:sp>
        <p:nvSpPr>
          <p:cNvPr id="5" name="Title 1"/>
          <p:cNvSpPr>
            <a:spLocks noGrp="1"/>
          </p:cNvSpPr>
          <p:nvPr>
            <p:ph type="title"/>
          </p:nvPr>
        </p:nvSpPr>
        <p:spPr/>
        <p:txBody>
          <a:bodyPr>
            <a:normAutofit/>
          </a:bodyPr>
          <a:lstStyle/>
          <a:p>
            <a:pPr algn="l"/>
            <a:r>
              <a:rPr lang="en-US" sz="3600" b="1" dirty="0" smtClean="0">
                <a:solidFill>
                  <a:srgbClr val="0000FF"/>
                </a:solidFill>
                <a:effectLst>
                  <a:outerShdw blurRad="38100" dist="38100" dir="2700000" algn="tl">
                    <a:srgbClr val="000000">
                      <a:alpha val="43137"/>
                    </a:srgbClr>
                  </a:outerShdw>
                </a:effectLst>
                <a:latin typeface="Footlight MT Light" pitchFamily="18" charset="0"/>
              </a:rPr>
              <a:t>ECHO(Contd..)</a:t>
            </a:r>
            <a:endParaRPr lang="en-IN" sz="3600" dirty="0"/>
          </a:p>
        </p:txBody>
      </p:sp>
      <p:pic>
        <p:nvPicPr>
          <p:cNvPr id="1027" name="Picture 3"/>
          <p:cNvPicPr>
            <a:picLocks noChangeAspect="1" noChangeArrowheads="1"/>
          </p:cNvPicPr>
          <p:nvPr/>
        </p:nvPicPr>
        <p:blipFill>
          <a:blip r:embed="rId3"/>
          <a:srcRect/>
          <a:stretch>
            <a:fillRect/>
          </a:stretch>
        </p:blipFill>
        <p:spPr bwMode="auto">
          <a:xfrm>
            <a:off x="1571604" y="1428736"/>
            <a:ext cx="5786478" cy="4929222"/>
          </a:xfrm>
          <a:prstGeom prst="rect">
            <a:avLst/>
          </a:prstGeom>
          <a:noFill/>
          <a:ln w="9525">
            <a:noFill/>
            <a:miter lim="800000"/>
            <a:headEnd/>
            <a:tailEnd/>
          </a:ln>
          <a:effectLst/>
        </p:spPr>
      </p:pic>
      <p:sp>
        <p:nvSpPr>
          <p:cNvPr id="7" name="Title 4"/>
          <p:cNvSpPr txBox="1">
            <a:spLocks/>
          </p:cNvSpPr>
          <p:nvPr/>
        </p:nvSpPr>
        <p:spPr>
          <a:xfrm>
            <a:off x="500034" y="5143512"/>
            <a:ext cx="7929618" cy="1285884"/>
          </a:xfrm>
          <a:prstGeom prst="rect">
            <a:avLst/>
          </a:prstGeom>
          <a:solidFill>
            <a:schemeClr val="tx1"/>
          </a:solidFill>
        </p:spPr>
        <p:txBody>
          <a:bodyPr vert="horz" lIns="91440" tIns="45720" rIns="91440" bIns="45720" rtlCol="0" anchor="ctr">
            <a:noAutofit/>
          </a:bodyPr>
          <a:lstStyle/>
          <a:p>
            <a:pPr lvl="0" algn="ctr">
              <a:spcBef>
                <a:spcPct val="0"/>
              </a:spcBef>
            </a:pPr>
            <a:r>
              <a:rPr lang="en-IN" dirty="0" smtClean="0">
                <a:solidFill>
                  <a:srgbClr val="FFFF00"/>
                </a:solidFill>
                <a:latin typeface="Times New Roman" pitchFamily="18" charset="0"/>
                <a:ea typeface="+mj-ea"/>
                <a:cs typeface="Times New Roman" pitchFamily="18" charset="0"/>
              </a:rPr>
              <a:t>Parasternal short-axis view displays the aortic and pulmonary root with the </a:t>
            </a:r>
          </a:p>
          <a:p>
            <a:pPr lvl="0" algn="ctr">
              <a:spcBef>
                <a:spcPct val="0"/>
              </a:spcBef>
            </a:pPr>
            <a:r>
              <a:rPr lang="en-IN" dirty="0" smtClean="0">
                <a:solidFill>
                  <a:srgbClr val="FFFF00"/>
                </a:solidFill>
                <a:latin typeface="Times New Roman" pitchFamily="18" charset="0"/>
                <a:ea typeface="+mj-ea"/>
                <a:cs typeface="Times New Roman" pitchFamily="18" charset="0"/>
              </a:rPr>
              <a:t>respective semilunar valves, </a:t>
            </a:r>
            <a:r>
              <a:rPr lang="en-IN" b="1" dirty="0" smtClean="0">
                <a:solidFill>
                  <a:srgbClr val="FFFF00"/>
                </a:solidFill>
                <a:latin typeface="Times New Roman" pitchFamily="18" charset="0"/>
                <a:ea typeface="+mj-ea"/>
                <a:cs typeface="Times New Roman" pitchFamily="18" charset="0"/>
              </a:rPr>
              <a:t>(</a:t>
            </a:r>
            <a:r>
              <a:rPr lang="en-IN" b="1" u="sng" dirty="0" smtClean="0">
                <a:solidFill>
                  <a:srgbClr val="FFFF00"/>
                </a:solidFill>
                <a:latin typeface="Times New Roman" pitchFamily="18" charset="0"/>
                <a:ea typeface="+mj-ea"/>
                <a:cs typeface="Times New Roman" pitchFamily="18" charset="0"/>
              </a:rPr>
              <a:t>double circle appearance</a:t>
            </a:r>
            <a:r>
              <a:rPr lang="en-IN" b="1" dirty="0" smtClean="0">
                <a:solidFill>
                  <a:srgbClr val="FFFF00"/>
                </a:solidFill>
                <a:latin typeface="Times New Roman" pitchFamily="18" charset="0"/>
                <a:ea typeface="+mj-ea"/>
                <a:cs typeface="Times New Roman" pitchFamily="18" charset="0"/>
              </a:rPr>
              <a:t>) </a:t>
            </a:r>
            <a:r>
              <a:rPr lang="en-IN" dirty="0" smtClean="0">
                <a:solidFill>
                  <a:srgbClr val="FFFF00"/>
                </a:solidFill>
                <a:latin typeface="Times New Roman" pitchFamily="18" charset="0"/>
                <a:ea typeface="+mj-ea"/>
                <a:cs typeface="Times New Roman" pitchFamily="18" charset="0"/>
              </a:rPr>
              <a:t>due to the </a:t>
            </a:r>
          </a:p>
          <a:p>
            <a:pPr lvl="0" algn="ctr">
              <a:spcBef>
                <a:spcPct val="0"/>
              </a:spcBef>
            </a:pPr>
            <a:r>
              <a:rPr lang="en-IN" dirty="0" smtClean="0">
                <a:solidFill>
                  <a:srgbClr val="FFFF00"/>
                </a:solidFill>
                <a:latin typeface="Times New Roman" pitchFamily="18" charset="0"/>
                <a:ea typeface="+mj-ea"/>
                <a:cs typeface="Times New Roman" pitchFamily="18" charset="0"/>
              </a:rPr>
              <a:t>parallel position of the great arteries</a:t>
            </a:r>
            <a:endParaRPr kumimoji="0" lang="en-US" b="0" i="0" u="none" strike="noStrike" kern="1200" cap="none" spc="0" normalizeH="0" baseline="0" noProof="0" dirty="0">
              <a:ln>
                <a:noFill/>
              </a:ln>
              <a:solidFill>
                <a:srgbClr val="FFFF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2143108" y="1571612"/>
            <a:ext cx="5000660" cy="4254530"/>
          </a:xfrm>
          <a:prstGeom prst="rect">
            <a:avLst/>
          </a:prstGeom>
          <a:noFill/>
          <a:ln w="9525">
            <a:noFill/>
            <a:miter lim="800000"/>
            <a:headEnd/>
            <a:tailEnd/>
          </a:ln>
          <a:effectLst/>
        </p:spPr>
      </p:pic>
      <p:sp>
        <p:nvSpPr>
          <p:cNvPr id="8" name="Date Placeholder 7"/>
          <p:cNvSpPr>
            <a:spLocks noGrp="1"/>
          </p:cNvSpPr>
          <p:nvPr>
            <p:ph type="dt" sz="half" idx="10"/>
          </p:nvPr>
        </p:nvSpPr>
        <p:spPr/>
        <p:txBody>
          <a:bodyPr/>
          <a:lstStyle/>
          <a:p>
            <a:fld id="{DF829146-3B44-4DBC-A77E-BF7303B4E333}" type="datetime1">
              <a:rPr lang="en-IN" smtClean="0"/>
              <a:pPr/>
              <a:t>04-10-2023</a:t>
            </a:fld>
            <a:endParaRPr lang="en-IN"/>
          </a:p>
        </p:txBody>
      </p:sp>
      <p:sp>
        <p:nvSpPr>
          <p:cNvPr id="5" name="Title 1"/>
          <p:cNvSpPr>
            <a:spLocks noGrp="1"/>
          </p:cNvSpPr>
          <p:nvPr>
            <p:ph type="title"/>
          </p:nvPr>
        </p:nvSpPr>
        <p:spPr/>
        <p:txBody>
          <a:bodyPr>
            <a:normAutofit/>
          </a:bodyPr>
          <a:lstStyle/>
          <a:p>
            <a:pPr algn="l"/>
            <a:r>
              <a:rPr lang="en-US" sz="3600" b="1" dirty="0" smtClean="0">
                <a:solidFill>
                  <a:srgbClr val="0000FF"/>
                </a:solidFill>
                <a:effectLst>
                  <a:outerShdw blurRad="38100" dist="38100" dir="2700000" algn="tl">
                    <a:srgbClr val="000000">
                      <a:alpha val="43137"/>
                    </a:srgbClr>
                  </a:outerShdw>
                </a:effectLst>
                <a:latin typeface="Footlight MT Light" pitchFamily="18" charset="0"/>
              </a:rPr>
              <a:t>ECHO(Contd..)</a:t>
            </a:r>
            <a:endParaRPr lang="en-IN" sz="3600" dirty="0"/>
          </a:p>
        </p:txBody>
      </p:sp>
      <p:sp>
        <p:nvSpPr>
          <p:cNvPr id="6" name="Title 4"/>
          <p:cNvSpPr txBox="1">
            <a:spLocks/>
          </p:cNvSpPr>
          <p:nvPr/>
        </p:nvSpPr>
        <p:spPr>
          <a:xfrm>
            <a:off x="500034" y="5143512"/>
            <a:ext cx="7929618" cy="1285884"/>
          </a:xfrm>
          <a:prstGeom prst="rect">
            <a:avLst/>
          </a:prstGeom>
          <a:solidFill>
            <a:schemeClr val="tx1"/>
          </a:solidFill>
        </p:spPr>
        <p:txBody>
          <a:bodyPr vert="horz" lIns="91440" tIns="45720" rIns="91440" bIns="45720" rtlCol="0" anchor="ctr">
            <a:noAutofit/>
          </a:bodyPr>
          <a:lstStyle/>
          <a:p>
            <a:pPr lvl="0" algn="ctr">
              <a:spcBef>
                <a:spcPct val="0"/>
              </a:spcBef>
            </a:pPr>
            <a:r>
              <a:rPr lang="en-IN" dirty="0" smtClean="0">
                <a:solidFill>
                  <a:srgbClr val="FFFF00"/>
                </a:solidFill>
                <a:latin typeface="Times New Roman" pitchFamily="18" charset="0"/>
                <a:ea typeface="+mj-ea"/>
                <a:cs typeface="Times New Roman" pitchFamily="18" charset="0"/>
              </a:rPr>
              <a:t>Cross sectional image obtained from a high parasternal window, demonstrating the </a:t>
            </a:r>
            <a:r>
              <a:rPr lang="en-IN" dirty="0" err="1" smtClean="0">
                <a:solidFill>
                  <a:srgbClr val="FFFF00"/>
                </a:solidFill>
                <a:latin typeface="Times New Roman" pitchFamily="18" charset="0"/>
                <a:ea typeface="+mj-ea"/>
                <a:cs typeface="Times New Roman" pitchFamily="18" charset="0"/>
              </a:rPr>
              <a:t>antero</a:t>
            </a:r>
            <a:r>
              <a:rPr lang="en-IN" dirty="0" smtClean="0">
                <a:solidFill>
                  <a:srgbClr val="FFFF00"/>
                </a:solidFill>
                <a:latin typeface="Times New Roman" pitchFamily="18" charset="0"/>
                <a:ea typeface="+mj-ea"/>
                <a:cs typeface="Times New Roman" pitchFamily="18" charset="0"/>
              </a:rPr>
              <a:t>-posterior relationship of the aortic (aoV) and </a:t>
            </a:r>
          </a:p>
          <a:p>
            <a:pPr lvl="0" algn="ctr">
              <a:spcBef>
                <a:spcPct val="0"/>
              </a:spcBef>
            </a:pPr>
            <a:r>
              <a:rPr lang="en-IN" dirty="0" smtClean="0">
                <a:solidFill>
                  <a:srgbClr val="FFFF00"/>
                </a:solidFill>
                <a:latin typeface="Times New Roman" pitchFamily="18" charset="0"/>
                <a:ea typeface="+mj-ea"/>
                <a:cs typeface="Times New Roman" pitchFamily="18" charset="0"/>
              </a:rPr>
              <a:t>pulmonary (Pul.V) valves</a:t>
            </a:r>
            <a:endParaRPr kumimoji="0" lang="en-US" b="0" i="0" u="none" strike="noStrike" kern="1200" cap="none" spc="0" normalizeH="0" baseline="0" noProof="0" dirty="0">
              <a:ln>
                <a:noFill/>
              </a:ln>
              <a:solidFill>
                <a:srgbClr val="FFFF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a:srcRect/>
          <a:stretch>
            <a:fillRect/>
          </a:stretch>
        </p:blipFill>
        <p:spPr bwMode="auto">
          <a:xfrm>
            <a:off x="2025720" y="1311093"/>
            <a:ext cx="5092561" cy="4108000"/>
          </a:xfrm>
          <a:prstGeom prst="rect">
            <a:avLst/>
          </a:prstGeom>
          <a:noFill/>
          <a:ln w="9525">
            <a:noFill/>
            <a:miter lim="800000"/>
            <a:headEnd/>
            <a:tailEnd/>
          </a:ln>
          <a:effectLst/>
        </p:spPr>
      </p:pic>
      <p:sp>
        <p:nvSpPr>
          <p:cNvPr id="9" name="Date Placeholder 8"/>
          <p:cNvSpPr>
            <a:spLocks noGrp="1"/>
          </p:cNvSpPr>
          <p:nvPr>
            <p:ph type="dt" sz="half" idx="10"/>
          </p:nvPr>
        </p:nvSpPr>
        <p:spPr/>
        <p:txBody>
          <a:bodyPr/>
          <a:lstStyle/>
          <a:p>
            <a:fld id="{26B82953-4F41-45F8-8B1A-D6D3165B4E69}" type="datetime1">
              <a:rPr lang="en-IN" smtClean="0"/>
              <a:pPr/>
              <a:t>04-10-2023</a:t>
            </a:fld>
            <a:endParaRPr lang="en-IN"/>
          </a:p>
        </p:txBody>
      </p:sp>
      <p:sp>
        <p:nvSpPr>
          <p:cNvPr id="5" name="Title 1"/>
          <p:cNvSpPr>
            <a:spLocks noGrp="1"/>
          </p:cNvSpPr>
          <p:nvPr>
            <p:ph type="title"/>
          </p:nvPr>
        </p:nvSpPr>
        <p:spPr/>
        <p:txBody>
          <a:bodyPr>
            <a:normAutofit/>
          </a:bodyPr>
          <a:lstStyle/>
          <a:p>
            <a:pPr algn="l"/>
            <a:r>
              <a:rPr lang="en-US" sz="3600" b="1" dirty="0" smtClean="0">
                <a:solidFill>
                  <a:srgbClr val="0000FF"/>
                </a:solidFill>
                <a:effectLst>
                  <a:outerShdw blurRad="38100" dist="38100" dir="2700000" algn="tl">
                    <a:srgbClr val="000000">
                      <a:alpha val="43137"/>
                    </a:srgbClr>
                  </a:outerShdw>
                </a:effectLst>
                <a:latin typeface="Footlight MT Light" pitchFamily="18" charset="0"/>
              </a:rPr>
              <a:t>ECHO(Contd..)</a:t>
            </a:r>
            <a:endParaRPr lang="en-IN" sz="3600" dirty="0"/>
          </a:p>
        </p:txBody>
      </p:sp>
      <p:sp>
        <p:nvSpPr>
          <p:cNvPr id="6" name="Title 4"/>
          <p:cNvSpPr txBox="1">
            <a:spLocks/>
          </p:cNvSpPr>
          <p:nvPr/>
        </p:nvSpPr>
        <p:spPr>
          <a:xfrm>
            <a:off x="607191" y="5143512"/>
            <a:ext cx="7929618" cy="1285884"/>
          </a:xfrm>
          <a:prstGeom prst="rect">
            <a:avLst/>
          </a:prstGeom>
          <a:solidFill>
            <a:schemeClr val="tx1"/>
          </a:solidFill>
        </p:spPr>
        <p:txBody>
          <a:bodyPr vert="horz" lIns="91440" tIns="45720" rIns="91440" bIns="45720" rtlCol="0" anchor="ctr">
            <a:noAutofit/>
          </a:bodyPr>
          <a:lstStyle/>
          <a:p>
            <a:pPr lvl="0" algn="ctr">
              <a:spcBef>
                <a:spcPct val="0"/>
              </a:spcBef>
            </a:pPr>
            <a:r>
              <a:rPr lang="en-IN" sz="2000" dirty="0" smtClean="0">
                <a:solidFill>
                  <a:srgbClr val="FFFF00"/>
                </a:solidFill>
                <a:latin typeface="Times New Roman" pitchFamily="18" charset="0"/>
                <a:ea typeface="+mj-ea"/>
                <a:cs typeface="Times New Roman" pitchFamily="18" charset="0"/>
              </a:rPr>
              <a:t>Subcostal view showing complete TGA, moderately restrictive VSD and PS</a:t>
            </a:r>
            <a:endParaRPr kumimoji="0" lang="en-US" sz="2000" b="0" i="0" u="none" strike="noStrike" kern="1200" cap="none" spc="0" normalizeH="0" baseline="0" noProof="0" dirty="0">
              <a:ln>
                <a:noFill/>
              </a:ln>
              <a:solidFill>
                <a:srgbClr val="FFFF00"/>
              </a:solidFill>
              <a:effectLst/>
              <a:uLnTx/>
              <a:uFillTx/>
              <a:latin typeface="Times New Roman" pitchFamily="18" charset="0"/>
              <a:ea typeface="+mj-ea"/>
              <a:cs typeface="Times New Roman" pitchFamily="18" charset="0"/>
            </a:endParaRPr>
          </a:p>
        </p:txBody>
      </p:sp>
      <p:pic>
        <p:nvPicPr>
          <p:cNvPr id="1026" name="Picture 2"/>
          <p:cNvPicPr>
            <a:picLocks noChangeAspect="1" noChangeArrowheads="1"/>
          </p:cNvPicPr>
          <p:nvPr/>
        </p:nvPicPr>
        <p:blipFill>
          <a:blip r:embed="rId4"/>
          <a:srcRect/>
          <a:stretch>
            <a:fillRect/>
          </a:stretch>
        </p:blipFill>
        <p:spPr bwMode="auto">
          <a:xfrm>
            <a:off x="2000233" y="1285860"/>
            <a:ext cx="5143536" cy="3857652"/>
          </a:xfrm>
          <a:prstGeom prst="rect">
            <a:avLst/>
          </a:prstGeom>
          <a:noFill/>
          <a:ln w="9525">
            <a:noFill/>
            <a:miter lim="800000"/>
            <a:headEnd/>
            <a:tailEnd/>
          </a:ln>
          <a:effectLst/>
        </p:spPr>
      </p:pic>
      <p:sp>
        <p:nvSpPr>
          <p:cNvPr id="7" name="Title 4"/>
          <p:cNvSpPr txBox="1">
            <a:spLocks/>
          </p:cNvSpPr>
          <p:nvPr/>
        </p:nvSpPr>
        <p:spPr>
          <a:xfrm>
            <a:off x="571472" y="5143512"/>
            <a:ext cx="7929618" cy="1285884"/>
          </a:xfrm>
          <a:prstGeom prst="rect">
            <a:avLst/>
          </a:prstGeom>
          <a:solidFill>
            <a:schemeClr val="tx1"/>
          </a:solidFill>
        </p:spPr>
        <p:txBody>
          <a:bodyPr vert="horz" lIns="91440" tIns="45720" rIns="91440" bIns="45720" rtlCol="0" anchor="ctr">
            <a:noAutofit/>
          </a:bodyPr>
          <a:lstStyle/>
          <a:p>
            <a:pPr lvl="0" algn="ctr">
              <a:spcBef>
                <a:spcPct val="0"/>
              </a:spcBef>
            </a:pPr>
            <a:r>
              <a:rPr lang="en-IN" sz="2800" dirty="0" smtClean="0">
                <a:solidFill>
                  <a:srgbClr val="FFFF00"/>
                </a:solidFill>
                <a:latin typeface="Times New Roman" pitchFamily="18" charset="0"/>
                <a:ea typeface="+mj-ea"/>
                <a:cs typeface="Times New Roman" pitchFamily="18" charset="0"/>
              </a:rPr>
              <a:t>Subcostal short axis view</a:t>
            </a:r>
            <a:endParaRPr kumimoji="0" lang="en-US" sz="2800" b="0" i="0" u="none" strike="noStrike" kern="1200" cap="none" spc="0" normalizeH="0" baseline="0" noProof="0" dirty="0">
              <a:ln>
                <a:noFill/>
              </a:ln>
              <a:solidFill>
                <a:srgbClr val="FFFF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a:srcRect/>
          <a:stretch>
            <a:fillRect/>
          </a:stretch>
        </p:blipFill>
        <p:spPr bwMode="auto">
          <a:xfrm>
            <a:off x="2500298" y="1285860"/>
            <a:ext cx="4143404" cy="4143404"/>
          </a:xfrm>
          <a:prstGeom prst="rect">
            <a:avLst/>
          </a:prstGeom>
          <a:noFill/>
          <a:ln w="9525">
            <a:noFill/>
            <a:miter lim="800000"/>
            <a:headEnd/>
            <a:tailEnd/>
          </a:ln>
          <a:effectLst/>
        </p:spPr>
      </p:pic>
      <p:sp>
        <p:nvSpPr>
          <p:cNvPr id="8" name="Date Placeholder 7"/>
          <p:cNvSpPr>
            <a:spLocks noGrp="1"/>
          </p:cNvSpPr>
          <p:nvPr>
            <p:ph type="dt" sz="half" idx="10"/>
          </p:nvPr>
        </p:nvSpPr>
        <p:spPr/>
        <p:txBody>
          <a:bodyPr/>
          <a:lstStyle/>
          <a:p>
            <a:fld id="{F8FAF8B1-B764-4623-ACC9-CD5214E9943A}" type="datetime1">
              <a:rPr lang="en-IN" smtClean="0"/>
              <a:pPr/>
              <a:t>04-10-2023</a:t>
            </a:fld>
            <a:endParaRPr lang="en-IN"/>
          </a:p>
        </p:txBody>
      </p:sp>
      <p:sp>
        <p:nvSpPr>
          <p:cNvPr id="5" name="Title 1"/>
          <p:cNvSpPr>
            <a:spLocks noGrp="1"/>
          </p:cNvSpPr>
          <p:nvPr>
            <p:ph type="title"/>
          </p:nvPr>
        </p:nvSpPr>
        <p:spPr/>
        <p:txBody>
          <a:bodyPr>
            <a:normAutofit fontScale="90000"/>
          </a:bodyPr>
          <a:lstStyle/>
          <a:p>
            <a:pPr algn="l"/>
            <a:r>
              <a:rPr lang="en-US" sz="3600" b="1" dirty="0" smtClean="0">
                <a:solidFill>
                  <a:srgbClr val="0000FF"/>
                </a:solidFill>
                <a:effectLst>
                  <a:outerShdw blurRad="38100" dist="38100" dir="2700000" algn="tl">
                    <a:srgbClr val="000000">
                      <a:alpha val="43137"/>
                    </a:srgbClr>
                  </a:outerShdw>
                </a:effectLst>
                <a:latin typeface="Footlight MT Light" pitchFamily="18" charset="0"/>
              </a:rPr>
              <a:t>ECHO(For </a:t>
            </a:r>
            <a:r>
              <a:rPr lang="en-US" sz="3600"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t>detection of outflow obstructions</a:t>
            </a:r>
            <a:r>
              <a:rPr lang="en-US" sz="3600" b="1" dirty="0" smtClean="0">
                <a:solidFill>
                  <a:srgbClr val="0000FF"/>
                </a:solidFill>
                <a:effectLst>
                  <a:outerShdw blurRad="38100" dist="38100" dir="2700000" algn="tl">
                    <a:srgbClr val="000000">
                      <a:alpha val="43137"/>
                    </a:srgbClr>
                  </a:outerShdw>
                </a:effectLst>
                <a:latin typeface="Footlight MT Light" pitchFamily="18" charset="0"/>
              </a:rPr>
              <a:t>)</a:t>
            </a:r>
            <a:endParaRPr lang="en-IN" sz="3600"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6" name="Title 4"/>
          <p:cNvSpPr txBox="1">
            <a:spLocks/>
          </p:cNvSpPr>
          <p:nvPr/>
        </p:nvSpPr>
        <p:spPr>
          <a:xfrm>
            <a:off x="607191" y="5143512"/>
            <a:ext cx="7929618" cy="1285884"/>
          </a:xfrm>
          <a:prstGeom prst="rect">
            <a:avLst/>
          </a:prstGeom>
          <a:solidFill>
            <a:schemeClr val="tx1"/>
          </a:solidFill>
        </p:spPr>
        <p:txBody>
          <a:bodyPr vert="horz" lIns="91440" tIns="45720" rIns="91440" bIns="45720" rtlCol="0" anchor="ctr">
            <a:noAutofit/>
          </a:bodyPr>
          <a:lstStyle/>
          <a:p>
            <a:pPr lvl="0" algn="ctr">
              <a:spcBef>
                <a:spcPct val="0"/>
              </a:spcBef>
            </a:pPr>
            <a:r>
              <a:rPr lang="en-IN" sz="2000" dirty="0" smtClean="0">
                <a:solidFill>
                  <a:srgbClr val="FFFF00"/>
                </a:solidFill>
                <a:latin typeface="Times New Roman" pitchFamily="18" charset="0"/>
                <a:ea typeface="+mj-ea"/>
                <a:cs typeface="Times New Roman" pitchFamily="18" charset="0"/>
              </a:rPr>
              <a:t>PLAX showing dynamic subpulmonary stenosis due to SAM of AML</a:t>
            </a:r>
          </a:p>
          <a:p>
            <a:pPr lvl="0" algn="ctr">
              <a:spcBef>
                <a:spcPct val="0"/>
              </a:spcBef>
            </a:pPr>
            <a:r>
              <a:rPr kumimoji="0" lang="en-US" sz="2000" b="0" i="0"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t>Accelerated</a:t>
            </a:r>
            <a:r>
              <a:rPr kumimoji="0" lang="en-US" sz="2000" b="0" i="0" u="none" strike="noStrike" kern="1200" cap="none" spc="0" normalizeH="0" noProof="0" dirty="0" smtClean="0">
                <a:ln>
                  <a:noFill/>
                </a:ln>
                <a:solidFill>
                  <a:srgbClr val="FFFF00"/>
                </a:solidFill>
                <a:effectLst/>
                <a:uLnTx/>
                <a:uFillTx/>
                <a:latin typeface="Times New Roman" pitchFamily="18" charset="0"/>
                <a:ea typeface="+mj-ea"/>
                <a:cs typeface="Times New Roman" pitchFamily="18" charset="0"/>
              </a:rPr>
              <a:t> flow across narrow LVOT</a:t>
            </a:r>
            <a:endParaRPr kumimoji="0" lang="en-US" sz="2000" b="0" i="0" u="none" strike="noStrike" kern="1200" cap="none" spc="0" normalizeH="0" baseline="0" noProof="0" dirty="0">
              <a:ln>
                <a:noFill/>
              </a:ln>
              <a:solidFill>
                <a:srgbClr val="FFFF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a:srcRect/>
          <a:stretch>
            <a:fillRect/>
          </a:stretch>
        </p:blipFill>
        <p:spPr bwMode="auto">
          <a:xfrm>
            <a:off x="973140" y="1357298"/>
            <a:ext cx="7099322" cy="4143404"/>
          </a:xfrm>
          <a:prstGeom prst="rect">
            <a:avLst/>
          </a:prstGeom>
          <a:noFill/>
          <a:ln w="9525">
            <a:noFill/>
            <a:miter lim="800000"/>
            <a:headEnd/>
            <a:tailEnd/>
          </a:ln>
          <a:effectLst/>
        </p:spPr>
      </p:pic>
      <p:sp>
        <p:nvSpPr>
          <p:cNvPr id="8" name="Date Placeholder 7"/>
          <p:cNvSpPr>
            <a:spLocks noGrp="1"/>
          </p:cNvSpPr>
          <p:nvPr>
            <p:ph type="dt" sz="half" idx="10"/>
          </p:nvPr>
        </p:nvSpPr>
        <p:spPr/>
        <p:txBody>
          <a:bodyPr/>
          <a:lstStyle/>
          <a:p>
            <a:fld id="{5FC0A61D-96F8-4B38-A102-A935B873E3D9}" type="datetime1">
              <a:rPr lang="en-IN" smtClean="0"/>
              <a:pPr/>
              <a:t>04-10-2023</a:t>
            </a:fld>
            <a:endParaRPr lang="en-IN"/>
          </a:p>
        </p:txBody>
      </p:sp>
      <p:sp>
        <p:nvSpPr>
          <p:cNvPr id="5" name="Title 1"/>
          <p:cNvSpPr>
            <a:spLocks noGrp="1"/>
          </p:cNvSpPr>
          <p:nvPr>
            <p:ph type="title"/>
          </p:nvPr>
        </p:nvSpPr>
        <p:spPr/>
        <p:txBody>
          <a:bodyPr>
            <a:normAutofit/>
          </a:bodyPr>
          <a:lstStyle/>
          <a:p>
            <a:pPr algn="l"/>
            <a:r>
              <a:rPr lang="en-US" sz="3600" b="1" dirty="0" smtClean="0">
                <a:solidFill>
                  <a:srgbClr val="0000FF"/>
                </a:solidFill>
                <a:effectLst>
                  <a:outerShdw blurRad="38100" dist="38100" dir="2700000" algn="tl">
                    <a:srgbClr val="000000">
                      <a:alpha val="43137"/>
                    </a:srgbClr>
                  </a:outerShdw>
                </a:effectLst>
                <a:latin typeface="Footlight MT Light" pitchFamily="18" charset="0"/>
              </a:rPr>
              <a:t>ECHO(For coronary anomalies)</a:t>
            </a:r>
            <a:endParaRPr lang="en-IN" sz="3600" dirty="0"/>
          </a:p>
        </p:txBody>
      </p:sp>
      <p:sp>
        <p:nvSpPr>
          <p:cNvPr id="6" name="Title 4"/>
          <p:cNvSpPr txBox="1">
            <a:spLocks/>
          </p:cNvSpPr>
          <p:nvPr/>
        </p:nvSpPr>
        <p:spPr>
          <a:xfrm>
            <a:off x="500034" y="5143512"/>
            <a:ext cx="7929618" cy="1285884"/>
          </a:xfrm>
          <a:prstGeom prst="rect">
            <a:avLst/>
          </a:prstGeom>
          <a:solidFill>
            <a:schemeClr val="tx1"/>
          </a:solidFill>
        </p:spPr>
        <p:txBody>
          <a:bodyPr vert="horz" lIns="91440" tIns="45720" rIns="91440" bIns="45720" rtlCol="0" anchor="ctr">
            <a:noAutofit/>
          </a:bodyPr>
          <a:lstStyle/>
          <a:p>
            <a:pPr lvl="0" algn="ctr">
              <a:spcBef>
                <a:spcPct val="0"/>
              </a:spcBef>
            </a:pPr>
            <a:r>
              <a:rPr lang="en-IN" dirty="0" smtClean="0">
                <a:solidFill>
                  <a:srgbClr val="FFFF00"/>
                </a:solidFill>
                <a:latin typeface="Times New Roman" pitchFamily="18" charset="0"/>
                <a:ea typeface="+mj-ea"/>
                <a:cs typeface="Times New Roman" pitchFamily="18" charset="0"/>
              </a:rPr>
              <a:t>Subcostal window demonstrating the coronary arteries. Anterior angulation demonstrates the course of the circumflex artery (circ). Further angulation demonstrates the right (rt.) and left anterior interventricular arteries (</a:t>
            </a:r>
            <a:r>
              <a:rPr lang="en-IN" dirty="0" err="1" smtClean="0">
                <a:solidFill>
                  <a:srgbClr val="FFFF00"/>
                </a:solidFill>
                <a:latin typeface="Times New Roman" pitchFamily="18" charset="0"/>
                <a:ea typeface="+mj-ea"/>
                <a:cs typeface="Times New Roman" pitchFamily="18" charset="0"/>
              </a:rPr>
              <a:t>lai</a:t>
            </a:r>
            <a:r>
              <a:rPr lang="en-IN" dirty="0" smtClean="0">
                <a:solidFill>
                  <a:srgbClr val="FFFF00"/>
                </a:solidFill>
                <a:latin typeface="Times New Roman" pitchFamily="18" charset="0"/>
                <a:ea typeface="+mj-ea"/>
                <a:cs typeface="Times New Roman" pitchFamily="18" charset="0"/>
              </a:rPr>
              <a:t>) originating from a common origin</a:t>
            </a:r>
            <a:endParaRPr kumimoji="0" lang="en-US" b="0" i="0" u="none" strike="noStrike" kern="1200" cap="none" spc="0" normalizeH="0" baseline="0" noProof="0" dirty="0">
              <a:ln>
                <a:noFill/>
              </a:ln>
              <a:solidFill>
                <a:srgbClr val="FFFF00"/>
              </a:solidFill>
              <a:effectLst/>
              <a:uLnTx/>
              <a:uFillTx/>
              <a:latin typeface="Times New Roman" pitchFamily="18" charset="0"/>
              <a:ea typeface="+mj-ea"/>
              <a:cs typeface="Times New Roman" pitchFamily="18" charset="0"/>
            </a:endParaRPr>
          </a:p>
        </p:txBody>
      </p:sp>
      <p:sp>
        <p:nvSpPr>
          <p:cNvPr id="7" name="Content Placeholder 2"/>
          <p:cNvSpPr txBox="1">
            <a:spLocks/>
          </p:cNvSpPr>
          <p:nvPr/>
        </p:nvSpPr>
        <p:spPr>
          <a:xfrm>
            <a:off x="457200" y="1600200"/>
            <a:ext cx="8229600" cy="4525963"/>
          </a:xfrm>
          <a:prstGeom prst="rect">
            <a:avLst/>
          </a:prstGeom>
          <a:solidFill>
            <a:schemeClr val="accent2">
              <a:lumMod val="40000"/>
              <a:lumOff val="60000"/>
              <a:alpha val="33000"/>
            </a:schemeClr>
          </a:solidFill>
          <a:ln>
            <a:solidFill>
              <a:schemeClr val="accent2">
                <a:lumMod val="50000"/>
              </a:schemeClr>
            </a:solidFill>
          </a:ln>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170000"/>
              </a:lnSpc>
              <a:spcBef>
                <a:spcPct val="20000"/>
              </a:spcBef>
              <a:spcAft>
                <a:spcPts val="0"/>
              </a:spcAft>
              <a:buClrTx/>
              <a:buSzTx/>
              <a:buFont typeface="Arial" pitchFamily="34" charset="0"/>
              <a:buChar char="•"/>
              <a:tabLst/>
              <a:defRPr/>
            </a:pPr>
            <a:r>
              <a:rPr kumimoji="0" lang="en-IN" sz="32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Differentiation between TGA with a large VSD and DORV of the </a:t>
            </a:r>
            <a:r>
              <a:rPr kumimoji="0" lang="en-IN" sz="3200" b="0"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Taussig</a:t>
            </a:r>
            <a:r>
              <a:rPr kumimoji="0" lang="en-IN" sz="32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–Bing variety associated with a subpulmonary VSD may be difficult</a:t>
            </a:r>
          </a:p>
          <a:p>
            <a:pPr marL="342900" marR="0" lvl="0" indent="-342900" algn="l" defTabSz="914400" rtl="0" eaLnBrk="1" fontAlgn="auto" latinLnBrk="0" hangingPunct="1">
              <a:lnSpc>
                <a:spcPct val="170000"/>
              </a:lnSpc>
              <a:spcBef>
                <a:spcPct val="20000"/>
              </a:spcBef>
              <a:spcAft>
                <a:spcPts val="0"/>
              </a:spcAft>
              <a:buClrTx/>
              <a:buSzTx/>
              <a:buFont typeface="Arial" pitchFamily="34" charset="0"/>
              <a:buChar char="•"/>
              <a:tabLst/>
              <a:defRPr/>
            </a:pPr>
            <a:endParaRPr kumimoji="0" lang="en-IN" sz="32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70000"/>
              </a:lnSpc>
              <a:spcBef>
                <a:spcPct val="20000"/>
              </a:spcBef>
              <a:spcAft>
                <a:spcPts val="0"/>
              </a:spcAft>
              <a:buClrTx/>
              <a:buSzTx/>
              <a:buFont typeface="Arial" pitchFamily="34" charset="0"/>
              <a:buChar char="•"/>
              <a:tabLst/>
              <a:defRPr/>
            </a:pPr>
            <a:r>
              <a:rPr kumimoji="0" lang="en-IN" sz="32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In </a:t>
            </a:r>
            <a:r>
              <a:rPr kumimoji="0" lang="en-IN" sz="3200" b="0"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Taussig</a:t>
            </a:r>
            <a:r>
              <a:rPr kumimoji="0" lang="en-IN" sz="32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–Bing anomaly </a:t>
            </a:r>
            <a:r>
              <a:rPr kumimoji="0" lang="en-IN" sz="3200" b="0"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vessals</a:t>
            </a:r>
            <a:r>
              <a:rPr kumimoji="0" lang="en-IN" sz="32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overrides the ventricle</a:t>
            </a:r>
          </a:p>
          <a:p>
            <a:pPr marL="342900" marR="0" lvl="0" indent="-342900" algn="l" defTabSz="914400" rtl="0" eaLnBrk="1" fontAlgn="auto" latinLnBrk="0" hangingPunct="1">
              <a:lnSpc>
                <a:spcPct val="170000"/>
              </a:lnSpc>
              <a:spcBef>
                <a:spcPct val="20000"/>
              </a:spcBef>
              <a:spcAft>
                <a:spcPts val="0"/>
              </a:spcAft>
              <a:buClrTx/>
              <a:buSzTx/>
              <a:buFont typeface="Arial" pitchFamily="34" charset="0"/>
              <a:buChar char="•"/>
              <a:tabLst/>
              <a:defRPr/>
            </a:pPr>
            <a:r>
              <a:rPr kumimoji="0" lang="en-IN" sz="32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In </a:t>
            </a:r>
            <a:r>
              <a:rPr kumimoji="0" lang="en-IN" sz="3200" b="0"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Taussig</a:t>
            </a:r>
            <a:r>
              <a:rPr kumimoji="0" lang="en-IN" sz="32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–Bing anomaly usually there is  a separation between the mitral and pulmonary valves. If there is a substantial separation, the diagnosis is not in doubt</a:t>
            </a:r>
          </a:p>
          <a:p>
            <a:pPr marL="342900" marR="0" lvl="0" indent="-342900" algn="l" defTabSz="914400" rtl="0" eaLnBrk="1" fontAlgn="auto" latinLnBrk="0" hangingPunct="1">
              <a:lnSpc>
                <a:spcPct val="170000"/>
              </a:lnSpc>
              <a:spcBef>
                <a:spcPct val="20000"/>
              </a:spcBef>
              <a:spcAft>
                <a:spcPts val="0"/>
              </a:spcAft>
              <a:buClrTx/>
              <a:buSzTx/>
              <a:buFont typeface="Arial" pitchFamily="34" charset="0"/>
              <a:buNone/>
              <a:tabLst/>
              <a:defRPr/>
            </a:pPr>
            <a:r>
              <a:rPr kumimoji="0" lang="en-IN" sz="32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p>
          <a:p>
            <a:pPr marL="342900" marR="0" lvl="0" indent="-342900" algn="l" defTabSz="914400" rtl="0" eaLnBrk="1" fontAlgn="auto" latinLnBrk="0" hangingPunct="1">
              <a:lnSpc>
                <a:spcPct val="170000"/>
              </a:lnSpc>
              <a:spcBef>
                <a:spcPct val="20000"/>
              </a:spcBef>
              <a:spcAft>
                <a:spcPts val="0"/>
              </a:spcAft>
              <a:buClrTx/>
              <a:buSzTx/>
              <a:buFont typeface="Arial" pitchFamily="34" charset="0"/>
              <a:buChar char="•"/>
              <a:tabLst/>
              <a:defRPr/>
            </a:pPr>
            <a:r>
              <a:rPr kumimoji="0" lang="en-IN" sz="32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The aortic arch should be carefully imaged to detect either isthmus narrowing or coarctation. The presence of aortic obstruction strongly suggests the presence of </a:t>
            </a:r>
            <a:r>
              <a:rPr kumimoji="0" lang="en-IN" sz="3200" b="0"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Taussig</a:t>
            </a:r>
            <a:r>
              <a:rPr kumimoji="0" lang="en-IN" sz="32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–Bing anomaly</a:t>
            </a:r>
            <a:endParaRPr kumimoji="0" lang="en-IN" sz="3200" b="0" i="1"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9" name="Title 1"/>
          <p:cNvSpPr txBox="1">
            <a:spLocks/>
          </p:cNvSpPr>
          <p:nvPr/>
        </p:nvSpPr>
        <p:spPr>
          <a:xfrm>
            <a:off x="428596" y="500042"/>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Footlight MT Light" pitchFamily="18" charset="0"/>
                <a:ea typeface="+mj-ea"/>
                <a:cs typeface="+mj-cs"/>
              </a:rPr>
              <a:t>Differentiation</a:t>
            </a:r>
            <a:r>
              <a:rPr kumimoji="0" lang="en-US" sz="3200" b="1" i="0" u="none" strike="noStrike" kern="1200" cap="none" spc="0" normalizeH="0" noProof="0" dirty="0" smtClean="0">
                <a:ln>
                  <a:noFill/>
                </a:ln>
                <a:solidFill>
                  <a:srgbClr val="0000FF"/>
                </a:solidFill>
                <a:effectLst>
                  <a:outerShdw blurRad="38100" dist="38100" dir="2700000" algn="tl">
                    <a:srgbClr val="000000">
                      <a:alpha val="43137"/>
                    </a:srgbClr>
                  </a:outerShdw>
                </a:effectLst>
                <a:uLnTx/>
                <a:uFillTx/>
                <a:latin typeface="Footlight MT Light" pitchFamily="18" charset="0"/>
                <a:ea typeface="+mj-ea"/>
                <a:cs typeface="+mj-cs"/>
              </a:rPr>
              <a:t> from </a:t>
            </a:r>
            <a:r>
              <a:rPr kumimoji="0" lang="en-US" sz="3200" b="1" i="0" u="none" strike="noStrike" kern="1200" cap="none" spc="0" normalizeH="0" noProof="0" dirty="0" err="1" smtClean="0">
                <a:ln>
                  <a:noFill/>
                </a:ln>
                <a:solidFill>
                  <a:srgbClr val="0000FF"/>
                </a:solidFill>
                <a:effectLst>
                  <a:outerShdw blurRad="38100" dist="38100" dir="2700000" algn="tl">
                    <a:srgbClr val="000000">
                      <a:alpha val="43137"/>
                    </a:srgbClr>
                  </a:outerShdw>
                </a:effectLst>
                <a:uLnTx/>
                <a:uFillTx/>
                <a:latin typeface="Footlight MT Light" pitchFamily="18" charset="0"/>
                <a:ea typeface="+mj-ea"/>
                <a:cs typeface="+mj-cs"/>
              </a:rPr>
              <a:t>Taussig</a:t>
            </a:r>
            <a:r>
              <a:rPr kumimoji="0" lang="en-US" sz="3200" b="1" i="0" u="none" strike="noStrike" kern="1200" cap="none" spc="0" normalizeH="0" noProof="0" dirty="0" smtClean="0">
                <a:ln>
                  <a:noFill/>
                </a:ln>
                <a:solidFill>
                  <a:srgbClr val="0000FF"/>
                </a:solidFill>
                <a:effectLst>
                  <a:outerShdw blurRad="38100" dist="38100" dir="2700000" algn="tl">
                    <a:srgbClr val="000000">
                      <a:alpha val="43137"/>
                    </a:srgbClr>
                  </a:outerShdw>
                </a:effectLst>
                <a:uLnTx/>
                <a:uFillTx/>
                <a:latin typeface="Footlight MT Light" pitchFamily="18" charset="0"/>
                <a:ea typeface="+mj-ea"/>
                <a:cs typeface="+mj-cs"/>
              </a:rPr>
              <a:t>-Bing anomaly</a:t>
            </a:r>
            <a:endParaRPr kumimoji="0" lang="en-IN" sz="32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Footlight MT Light"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098"/>
                                        </p:tgtEl>
                                        <p:attrNameLst>
                                          <p:attrName>style.visibility</p:attrName>
                                        </p:attrNameLst>
                                      </p:cBhvr>
                                      <p:to>
                                        <p:strVal val="hidden"/>
                                      </p:to>
                                    </p:set>
                                  </p:childTnLst>
                                </p:cTn>
                              </p:par>
                              <p:par>
                                <p:cTn id="9" presetID="47"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1" presetClass="exit"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9"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nSpc>
                <a:spcPct val="170000"/>
              </a:lnSpc>
            </a:pPr>
            <a:r>
              <a:rPr lang="en-IN" sz="2800" dirty="0" smtClean="0">
                <a:latin typeface="Times New Roman" pitchFamily="18" charset="0"/>
                <a:cs typeface="Times New Roman" pitchFamily="18" charset="0"/>
              </a:rPr>
              <a:t>Most important role is performance of balloon atrial septostomy (BAS) </a:t>
            </a:r>
          </a:p>
          <a:p>
            <a:pPr>
              <a:lnSpc>
                <a:spcPct val="170000"/>
              </a:lnSpc>
            </a:pPr>
            <a:r>
              <a:rPr lang="en-IN" sz="2800" dirty="0" smtClean="0">
                <a:latin typeface="Times New Roman" pitchFamily="18" charset="0"/>
                <a:cs typeface="Times New Roman" pitchFamily="18" charset="0"/>
              </a:rPr>
              <a:t>Angiography is seldom required to make the diagnosis of D-TGA</a:t>
            </a:r>
          </a:p>
          <a:p>
            <a:pPr>
              <a:lnSpc>
                <a:spcPct val="170000"/>
              </a:lnSpc>
            </a:pPr>
            <a:r>
              <a:rPr lang="en-US" sz="2800" dirty="0" smtClean="0">
                <a:latin typeface="Times New Roman" pitchFamily="18" charset="0"/>
                <a:cs typeface="Times New Roman" pitchFamily="18" charset="0"/>
              </a:rPr>
              <a:t>Diagnostic evaluation of complex forms of TGA</a:t>
            </a:r>
          </a:p>
          <a:p>
            <a:pPr>
              <a:lnSpc>
                <a:spcPct val="170000"/>
              </a:lnSpc>
            </a:pPr>
            <a:r>
              <a:rPr lang="en-IN" sz="2800" dirty="0" smtClean="0">
                <a:latin typeface="Times New Roman" pitchFamily="18" charset="0"/>
                <a:cs typeface="Times New Roman" pitchFamily="18" charset="0"/>
              </a:rPr>
              <a:t>CAG - gold standard for elucidating coronary arteries’ courses and origins prior to surgical intervention</a:t>
            </a:r>
            <a:endParaRPr lang="en-US" sz="2800" dirty="0" smtClean="0">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fld id="{F5C4EB3F-6707-41FD-AEDE-1D669383CABD}" type="datetime1">
              <a:rPr lang="en-IN" smtClean="0"/>
              <a:pPr/>
              <a:t>04-10-2023</a:t>
            </a:fld>
            <a:endParaRPr lang="en-IN"/>
          </a:p>
        </p:txBody>
      </p:sp>
      <p:sp>
        <p:nvSpPr>
          <p:cNvPr id="2" name="Title 1"/>
          <p:cNvSpPr>
            <a:spLocks noGrp="1"/>
          </p:cNvSpPr>
          <p:nvPr>
            <p:ph type="title"/>
          </p:nvPr>
        </p:nvSpPr>
        <p:spPr/>
        <p:txBody>
          <a:bodyPr/>
          <a:lstStyle/>
          <a:p>
            <a:pPr algn="l"/>
            <a:r>
              <a:rPr lang="en-US" b="1" dirty="0" smtClean="0">
                <a:solidFill>
                  <a:srgbClr val="0000FF"/>
                </a:solidFill>
                <a:effectLst>
                  <a:outerShdw blurRad="38100" dist="38100" dir="2700000" algn="tl">
                    <a:srgbClr val="C0C0C0"/>
                  </a:outerShdw>
                </a:effectLst>
                <a:latin typeface="Footlight MT Light" pitchFamily="18" charset="0"/>
              </a:rPr>
              <a:t>Cardiac catheterization</a:t>
            </a:r>
            <a:endParaRPr lang="en-IN" b="1" dirty="0">
              <a:solidFill>
                <a:srgbClr val="0000FF"/>
              </a:solidFill>
              <a:latin typeface="Footlight MT Light" pitchFamily="18"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nSpc>
                <a:spcPct val="170000"/>
              </a:lnSpc>
            </a:pPr>
            <a:r>
              <a:rPr lang="en-IN" sz="2200" dirty="0" smtClean="0">
                <a:latin typeface="Times New Roman" pitchFamily="18" charset="0"/>
                <a:cs typeface="Times New Roman" pitchFamily="18" charset="0"/>
              </a:rPr>
              <a:t>PASP, PBF and PVR</a:t>
            </a:r>
          </a:p>
          <a:p>
            <a:pPr>
              <a:lnSpc>
                <a:spcPct val="170000"/>
              </a:lnSpc>
            </a:pPr>
            <a:r>
              <a:rPr lang="en-IN" sz="2200" dirty="0" smtClean="0">
                <a:latin typeface="Times New Roman" pitchFamily="18" charset="0"/>
                <a:cs typeface="Times New Roman" pitchFamily="18" charset="0"/>
              </a:rPr>
              <a:t>Coronary artery anatomy</a:t>
            </a:r>
          </a:p>
          <a:p>
            <a:pPr>
              <a:lnSpc>
                <a:spcPct val="170000"/>
              </a:lnSpc>
            </a:pPr>
            <a:r>
              <a:rPr lang="en-IN" sz="2200" dirty="0" smtClean="0">
                <a:latin typeface="Times New Roman" pitchFamily="18" charset="0"/>
                <a:cs typeface="Times New Roman" pitchFamily="18" charset="0"/>
              </a:rPr>
              <a:t>Morphologic details of pulmonary or subpulmonary obstruction</a:t>
            </a:r>
          </a:p>
          <a:p>
            <a:pPr>
              <a:lnSpc>
                <a:spcPct val="170000"/>
              </a:lnSpc>
            </a:pPr>
            <a:r>
              <a:rPr lang="en-IN" sz="2200" dirty="0" smtClean="0">
                <a:latin typeface="Times New Roman" pitchFamily="18" charset="0"/>
                <a:cs typeface="Times New Roman" pitchFamily="18" charset="0"/>
              </a:rPr>
              <a:t>VSD number, site, and size</a:t>
            </a:r>
          </a:p>
          <a:p>
            <a:pPr>
              <a:lnSpc>
                <a:spcPct val="170000"/>
              </a:lnSpc>
            </a:pPr>
            <a:r>
              <a:rPr lang="en-IN" sz="2200" dirty="0" smtClean="0">
                <a:latin typeface="Times New Roman" pitchFamily="18" charset="0"/>
                <a:cs typeface="Times New Roman" pitchFamily="18" charset="0"/>
              </a:rPr>
              <a:t>Great vessel alignments in relation to the VSD and outlet septum</a:t>
            </a:r>
          </a:p>
          <a:p>
            <a:pPr>
              <a:lnSpc>
                <a:spcPct val="170000"/>
              </a:lnSpc>
            </a:pPr>
            <a:r>
              <a:rPr lang="en-IN" sz="2200" dirty="0" smtClean="0">
                <a:latin typeface="Times New Roman" pitchFamily="18" charset="0"/>
                <a:cs typeface="Times New Roman" pitchFamily="18" charset="0"/>
              </a:rPr>
              <a:t>Type and severity of aortic arch abnormalities</a:t>
            </a:r>
          </a:p>
          <a:p>
            <a:endParaRPr lang="en-IN" sz="2200" dirty="0"/>
          </a:p>
        </p:txBody>
      </p:sp>
      <p:sp>
        <p:nvSpPr>
          <p:cNvPr id="6" name="Date Placeholder 5"/>
          <p:cNvSpPr>
            <a:spLocks noGrp="1"/>
          </p:cNvSpPr>
          <p:nvPr>
            <p:ph type="dt" sz="half" idx="10"/>
          </p:nvPr>
        </p:nvSpPr>
        <p:spPr/>
        <p:txBody>
          <a:bodyPr/>
          <a:lstStyle/>
          <a:p>
            <a:fld id="{694BC293-3EF9-40E3-8FC8-732EE6D69C85}" type="datetime1">
              <a:rPr lang="en-IN" smtClean="0"/>
              <a:pPr/>
              <a:t>04-10-2023</a:t>
            </a:fld>
            <a:endParaRPr lang="en-IN"/>
          </a:p>
        </p:txBody>
      </p:sp>
      <p:sp>
        <p:nvSpPr>
          <p:cNvPr id="4" name="Title 1"/>
          <p:cNvSpPr>
            <a:spLocks noGrp="1"/>
          </p:cNvSpPr>
          <p:nvPr>
            <p:ph type="title"/>
          </p:nvPr>
        </p:nvSpPr>
        <p:spPr/>
        <p:txBody>
          <a:bodyPr/>
          <a:lstStyle/>
          <a:p>
            <a:pPr algn="l"/>
            <a:r>
              <a:rPr lang="en-US" b="1" dirty="0" smtClean="0">
                <a:solidFill>
                  <a:srgbClr val="0000FF"/>
                </a:solidFill>
                <a:effectLst>
                  <a:outerShdw blurRad="38100" dist="38100" dir="2700000" algn="tl">
                    <a:srgbClr val="C0C0C0"/>
                  </a:outerShdw>
                </a:effectLst>
                <a:latin typeface="Footlight MT Light" pitchFamily="18" charset="0"/>
              </a:rPr>
              <a:t>Cardiac catheterization (Contd..)</a:t>
            </a:r>
            <a:endParaRPr lang="en-IN" b="1" dirty="0">
              <a:solidFill>
                <a:srgbClr val="0000FF"/>
              </a:solidFill>
              <a:latin typeface="Footlight MT Light" pitchFamily="18"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srcRect/>
          <a:stretch>
            <a:fillRect/>
          </a:stretch>
        </p:blipFill>
        <p:spPr bwMode="auto">
          <a:xfrm>
            <a:off x="500034" y="2000240"/>
            <a:ext cx="8143932" cy="2463014"/>
          </a:xfrm>
          <a:prstGeom prst="rect">
            <a:avLst/>
          </a:prstGeom>
          <a:noFill/>
          <a:ln w="9525">
            <a:solidFill>
              <a:schemeClr val="tx1"/>
            </a:solidFill>
            <a:miter lim="800000"/>
            <a:headEnd/>
            <a:tailEnd/>
          </a:ln>
          <a:effectLst/>
        </p:spPr>
      </p:pic>
      <p:sp>
        <p:nvSpPr>
          <p:cNvPr id="9" name="Date Placeholder 8"/>
          <p:cNvSpPr>
            <a:spLocks noGrp="1"/>
          </p:cNvSpPr>
          <p:nvPr>
            <p:ph type="dt" sz="half" idx="10"/>
          </p:nvPr>
        </p:nvSpPr>
        <p:spPr/>
        <p:txBody>
          <a:bodyPr/>
          <a:lstStyle/>
          <a:p>
            <a:fld id="{6B6CE963-6A27-4828-8234-2E89F7DE44DC}" type="datetime1">
              <a:rPr lang="en-IN" smtClean="0"/>
              <a:pPr/>
              <a:t>04-10-2023</a:t>
            </a:fld>
            <a:endParaRPr lang="en-IN"/>
          </a:p>
        </p:txBody>
      </p:sp>
      <p:sp>
        <p:nvSpPr>
          <p:cNvPr id="2" name="Title 1"/>
          <p:cNvSpPr>
            <a:spLocks noGrp="1"/>
          </p:cNvSpPr>
          <p:nvPr>
            <p:ph type="title"/>
          </p:nvPr>
        </p:nvSpPr>
        <p:spPr/>
        <p:txBody>
          <a:bodyPr>
            <a:noAutofit/>
          </a:bodyPr>
          <a:lstStyle/>
          <a:p>
            <a:pPr algn="l"/>
            <a:r>
              <a:rPr lang="en-IN" sz="3600" b="1" dirty="0" smtClean="0">
                <a:solidFill>
                  <a:srgbClr val="0000FF"/>
                </a:solidFill>
                <a:effectLst>
                  <a:outerShdw blurRad="38100" dist="38100" dir="2700000" algn="tl">
                    <a:srgbClr val="000000">
                      <a:alpha val="43137"/>
                    </a:srgbClr>
                  </a:outerShdw>
                </a:effectLst>
                <a:latin typeface="Footlight MT Light" pitchFamily="18" charset="0"/>
              </a:rPr>
              <a:t/>
            </a:r>
            <a:br>
              <a:rPr lang="en-IN" sz="3600" b="1" dirty="0" smtClean="0">
                <a:solidFill>
                  <a:srgbClr val="0000FF"/>
                </a:solidFill>
                <a:effectLst>
                  <a:outerShdw blurRad="38100" dist="38100" dir="2700000" algn="tl">
                    <a:srgbClr val="000000">
                      <a:alpha val="43137"/>
                    </a:srgbClr>
                  </a:outerShdw>
                </a:effectLst>
                <a:latin typeface="Footlight MT Light" pitchFamily="18" charset="0"/>
              </a:rPr>
            </a:br>
            <a:r>
              <a:rPr lang="en-IN" sz="3600" b="1" dirty="0" err="1" smtClean="0">
                <a:solidFill>
                  <a:srgbClr val="0000FF"/>
                </a:solidFill>
                <a:effectLst>
                  <a:outerShdw blurRad="38100" dist="38100" dir="2700000" algn="tl">
                    <a:srgbClr val="000000">
                      <a:alpha val="43137"/>
                    </a:srgbClr>
                  </a:outerShdw>
                </a:effectLst>
                <a:latin typeface="Footlight MT Light" pitchFamily="18" charset="0"/>
              </a:rPr>
              <a:t>Angiocardiography</a:t>
            </a:r>
            <a:r>
              <a:rPr lang="en-IN" sz="3600" b="1" dirty="0" smtClean="0">
                <a:solidFill>
                  <a:srgbClr val="0000FF"/>
                </a:solidFill>
                <a:effectLst>
                  <a:outerShdw blurRad="38100" dist="38100" dir="2700000" algn="tl">
                    <a:srgbClr val="000000">
                      <a:alpha val="43137"/>
                    </a:srgbClr>
                  </a:outerShdw>
                </a:effectLst>
                <a:latin typeface="Footlight MT Light" pitchFamily="18" charset="0"/>
              </a:rPr>
              <a:t/>
            </a:r>
            <a:br>
              <a:rPr lang="en-IN" sz="3600" b="1" dirty="0" smtClean="0">
                <a:solidFill>
                  <a:srgbClr val="0000FF"/>
                </a:solidFill>
                <a:effectLst>
                  <a:outerShdw blurRad="38100" dist="38100" dir="2700000" algn="tl">
                    <a:srgbClr val="000000">
                      <a:alpha val="43137"/>
                    </a:srgbClr>
                  </a:outerShdw>
                </a:effectLst>
                <a:latin typeface="Footlight MT Light" pitchFamily="18" charset="0"/>
              </a:rPr>
            </a:br>
            <a:endParaRPr lang="en-IN" sz="3600" b="1" dirty="0">
              <a:solidFill>
                <a:srgbClr val="0000FF"/>
              </a:solidFill>
              <a:effectLst>
                <a:outerShdw blurRad="38100" dist="38100" dir="2700000" algn="tl">
                  <a:srgbClr val="000000">
                    <a:alpha val="43137"/>
                  </a:srgbClr>
                </a:outerShdw>
              </a:effectLst>
              <a:latin typeface="Footlight MT Light" pitchFamily="18" charset="0"/>
            </a:endParaRPr>
          </a:p>
        </p:txBody>
      </p:sp>
      <p:pic>
        <p:nvPicPr>
          <p:cNvPr id="5" name="Picture 2"/>
          <p:cNvPicPr>
            <a:picLocks noChangeAspect="1" noChangeArrowheads="1"/>
          </p:cNvPicPr>
          <p:nvPr/>
        </p:nvPicPr>
        <p:blipFill>
          <a:blip r:embed="rId3"/>
          <a:srcRect/>
          <a:stretch>
            <a:fillRect/>
          </a:stretch>
        </p:blipFill>
        <p:spPr bwMode="auto">
          <a:xfrm>
            <a:off x="500034" y="2000240"/>
            <a:ext cx="8137317" cy="3200400"/>
          </a:xfrm>
          <a:prstGeom prst="rect">
            <a:avLst/>
          </a:prstGeom>
          <a:noFill/>
          <a:ln w="9525">
            <a:solidFill>
              <a:schemeClr val="tx1"/>
            </a:solidFill>
            <a:miter lim="800000"/>
            <a:headEnd/>
            <a:tailEnd/>
          </a:ln>
          <a:effectLst/>
        </p:spPr>
      </p:pic>
      <p:pic>
        <p:nvPicPr>
          <p:cNvPr id="6" name="Picture 2"/>
          <p:cNvPicPr>
            <a:picLocks noChangeAspect="1" noChangeArrowheads="1"/>
          </p:cNvPicPr>
          <p:nvPr/>
        </p:nvPicPr>
        <p:blipFill>
          <a:blip r:embed="rId4"/>
          <a:srcRect/>
          <a:stretch>
            <a:fillRect/>
          </a:stretch>
        </p:blipFill>
        <p:spPr bwMode="auto">
          <a:xfrm>
            <a:off x="500034" y="2000240"/>
            <a:ext cx="8179221" cy="3643338"/>
          </a:xfrm>
          <a:prstGeom prst="rect">
            <a:avLst/>
          </a:prstGeom>
          <a:noFill/>
          <a:ln w="9525">
            <a:solidFill>
              <a:schemeClr val="tx1"/>
            </a:solidFill>
            <a:miter lim="800000"/>
            <a:headEnd/>
            <a:tailEnd/>
          </a:ln>
          <a:effectLst/>
        </p:spPr>
      </p:pic>
      <p:pic>
        <p:nvPicPr>
          <p:cNvPr id="7" name="Picture 2"/>
          <p:cNvPicPr>
            <a:picLocks noChangeAspect="1" noChangeArrowheads="1"/>
          </p:cNvPicPr>
          <p:nvPr/>
        </p:nvPicPr>
        <p:blipFill>
          <a:blip r:embed="rId5"/>
          <a:srcRect/>
          <a:stretch>
            <a:fillRect/>
          </a:stretch>
        </p:blipFill>
        <p:spPr bwMode="auto">
          <a:xfrm>
            <a:off x="500034" y="2000240"/>
            <a:ext cx="8215370" cy="3643338"/>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4800" b="1" dirty="0" smtClean="0">
                <a:solidFill>
                  <a:srgbClr val="0000FF"/>
                </a:solidFill>
                <a:effectLst>
                  <a:outerShdw blurRad="38100" dist="38100" dir="2700000" algn="tl">
                    <a:srgbClr val="000000">
                      <a:alpha val="43137"/>
                    </a:srgbClr>
                  </a:outerShdw>
                </a:effectLst>
                <a:latin typeface="Footlight MT Light" pitchFamily="18" charset="0"/>
              </a:rPr>
              <a:t/>
            </a:r>
            <a:br>
              <a:rPr lang="en-US" sz="4800" b="1" dirty="0" smtClean="0">
                <a:solidFill>
                  <a:srgbClr val="0000FF"/>
                </a:solidFill>
                <a:effectLst>
                  <a:outerShdw blurRad="38100" dist="38100" dir="2700000" algn="tl">
                    <a:srgbClr val="000000">
                      <a:alpha val="43137"/>
                    </a:srgbClr>
                  </a:outerShdw>
                </a:effectLst>
                <a:latin typeface="Footlight MT Light" pitchFamily="18" charset="0"/>
              </a:rPr>
            </a:br>
            <a:r>
              <a:rPr lang="en-US" sz="4800" b="1" dirty="0" smtClean="0">
                <a:solidFill>
                  <a:srgbClr val="0000FF"/>
                </a:solidFill>
                <a:effectLst>
                  <a:outerShdw blurRad="38100" dist="38100" dir="2700000" algn="tl">
                    <a:srgbClr val="000000">
                      <a:alpha val="43137"/>
                    </a:srgbClr>
                  </a:outerShdw>
                </a:effectLst>
                <a:latin typeface="Footlight MT Light" pitchFamily="18" charset="0"/>
              </a:rPr>
              <a:t>Management</a:t>
            </a:r>
            <a:br>
              <a:rPr lang="en-US" sz="4800" b="1" dirty="0" smtClean="0">
                <a:solidFill>
                  <a:srgbClr val="0000FF"/>
                </a:solidFill>
                <a:effectLst>
                  <a:outerShdw blurRad="38100" dist="38100" dir="2700000" algn="tl">
                    <a:srgbClr val="000000">
                      <a:alpha val="43137"/>
                    </a:srgbClr>
                  </a:outerShdw>
                </a:effectLst>
                <a:latin typeface="Footlight MT Light" pitchFamily="18" charset="0"/>
              </a:rPr>
            </a:br>
            <a:endParaRPr lang="en-IN" sz="4800"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5" name="Subtitle 4"/>
          <p:cNvSpPr>
            <a:spLocks noGrp="1"/>
          </p:cNvSpPr>
          <p:nvPr>
            <p:ph type="subTitle" idx="1"/>
          </p:nvPr>
        </p:nvSpPr>
        <p:spPr/>
        <p:txBody>
          <a:bodyPr/>
          <a:lstStyle/>
          <a:p>
            <a:endParaRPr lang="en-IN"/>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60000"/>
              </a:lnSpc>
            </a:pPr>
            <a:r>
              <a:rPr lang="en-US" sz="2200" dirty="0" smtClean="0">
                <a:latin typeface="Times New Roman" pitchFamily="18" charset="0"/>
                <a:cs typeface="Times New Roman" pitchFamily="18" charset="0"/>
              </a:rPr>
              <a:t>During development of the conotruncal region, the </a:t>
            </a:r>
            <a:r>
              <a:rPr lang="en-US" sz="2200" b="1" dirty="0" smtClean="0">
                <a:latin typeface="Times New Roman" pitchFamily="18" charset="0"/>
                <a:cs typeface="Times New Roman" pitchFamily="18" charset="0"/>
              </a:rPr>
              <a:t>PA is related to the left conus</a:t>
            </a:r>
            <a:r>
              <a:rPr lang="en-US" sz="2200" dirty="0" smtClean="0">
                <a:latin typeface="Times New Roman" pitchFamily="18" charset="0"/>
                <a:cs typeface="Times New Roman" pitchFamily="18" charset="0"/>
              </a:rPr>
              <a:t> and the </a:t>
            </a:r>
            <a:r>
              <a:rPr lang="en-US" sz="2200" b="1" dirty="0" smtClean="0">
                <a:latin typeface="Times New Roman" pitchFamily="18" charset="0"/>
                <a:cs typeface="Times New Roman" pitchFamily="18" charset="0"/>
              </a:rPr>
              <a:t>aorta to the right conus</a:t>
            </a:r>
          </a:p>
          <a:p>
            <a:pPr>
              <a:lnSpc>
                <a:spcPct val="160000"/>
              </a:lnSpc>
            </a:pPr>
            <a:r>
              <a:rPr lang="en-US" sz="2200" dirty="0" smtClean="0">
                <a:latin typeface="Times New Roman" pitchFamily="18" charset="0"/>
                <a:cs typeface="Times New Roman" pitchFamily="18" charset="0"/>
              </a:rPr>
              <a:t>Normal movement of the PV proceeds </a:t>
            </a:r>
            <a:r>
              <a:rPr lang="en-US" sz="2200" b="1" dirty="0" smtClean="0">
                <a:latin typeface="Times New Roman" pitchFamily="18" charset="0"/>
                <a:cs typeface="Times New Roman" pitchFamily="18" charset="0"/>
              </a:rPr>
              <a:t>from posterior to anterior </a:t>
            </a:r>
            <a:r>
              <a:rPr lang="en-US" sz="2200" dirty="0" smtClean="0">
                <a:latin typeface="Times New Roman" pitchFamily="18" charset="0"/>
                <a:cs typeface="Times New Roman" pitchFamily="18" charset="0"/>
              </a:rPr>
              <a:t>on </a:t>
            </a:r>
            <a:r>
              <a:rPr lang="en-US" sz="2200" b="1" dirty="0" smtClean="0">
                <a:latin typeface="Times New Roman" pitchFamily="18" charset="0"/>
                <a:cs typeface="Times New Roman" pitchFamily="18" charset="0"/>
              </a:rPr>
              <a:t>the left side </a:t>
            </a:r>
            <a:r>
              <a:rPr lang="en-US" sz="2200" dirty="0" smtClean="0">
                <a:latin typeface="Times New Roman" pitchFamily="18" charset="0"/>
                <a:cs typeface="Times New Roman" pitchFamily="18" charset="0"/>
              </a:rPr>
              <a:t>in the interval between 30 and 34 days of age and is related to normal development of the subpulmonary infundibulum</a:t>
            </a:r>
          </a:p>
          <a:p>
            <a:pPr>
              <a:lnSpc>
                <a:spcPct val="160000"/>
              </a:lnSpc>
            </a:pPr>
            <a:r>
              <a:rPr lang="en-US" sz="2200" dirty="0" smtClean="0">
                <a:latin typeface="Times New Roman" pitchFamily="18" charset="0"/>
                <a:cs typeface="Times New Roman" pitchFamily="18" charset="0"/>
              </a:rPr>
              <a:t>During this same interval, the aortic valve remains stationary, apparently because of the normal lack of development (or </a:t>
            </a:r>
            <a:r>
              <a:rPr lang="en-US" sz="2200" b="1" dirty="0" smtClean="0">
                <a:latin typeface="Times New Roman" pitchFamily="18" charset="0"/>
                <a:cs typeface="Times New Roman" pitchFamily="18" charset="0"/>
              </a:rPr>
              <a:t>absorption</a:t>
            </a:r>
            <a:r>
              <a:rPr lang="en-US" sz="2200" dirty="0" smtClean="0">
                <a:latin typeface="Times New Roman" pitchFamily="18" charset="0"/>
                <a:cs typeface="Times New Roman" pitchFamily="18" charset="0"/>
              </a:rPr>
              <a:t>) of the subaortic infundibulum</a:t>
            </a:r>
            <a:endParaRPr lang="en-IN" sz="2200" dirty="0" smtClean="0">
              <a:latin typeface="Times New Roman" pitchFamily="18" charset="0"/>
              <a:cs typeface="Times New Roman" pitchFamily="18" charset="0"/>
            </a:endParaRPr>
          </a:p>
          <a:p>
            <a:pPr>
              <a:lnSpc>
                <a:spcPct val="160000"/>
              </a:lnSpc>
            </a:pPr>
            <a:endParaRPr lang="en-IN" sz="2200"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endParaRPr lang="en-IN" dirty="0"/>
          </a:p>
        </p:txBody>
      </p:sp>
      <p:sp>
        <p:nvSpPr>
          <p:cNvPr id="2" name="Title 1"/>
          <p:cNvSpPr>
            <a:spLocks noGrp="1"/>
          </p:cNvSpPr>
          <p:nvPr>
            <p:ph type="title"/>
          </p:nvPr>
        </p:nvSpPr>
        <p:spPr/>
        <p:txBody>
          <a:bodyPr/>
          <a:lstStyle/>
          <a:p>
            <a:r>
              <a:rPr lang="en-IN" b="1" dirty="0" smtClean="0">
                <a:solidFill>
                  <a:schemeClr val="tx1"/>
                </a:solidFill>
                <a:effectLst>
                  <a:outerShdw blurRad="38100" dist="38100" dir="2700000" algn="tl">
                    <a:srgbClr val="000000">
                      <a:alpha val="43137"/>
                    </a:srgbClr>
                  </a:outerShdw>
                </a:effectLst>
                <a:latin typeface="Footlight MT Light" pitchFamily="18" charset="0"/>
                <a:cs typeface="Times New Roman" pitchFamily="18" charset="0"/>
              </a:rPr>
              <a:t>Embryology (Contd..)</a:t>
            </a:r>
            <a:endParaRPr lang="en-IN" dirty="0">
              <a:solidFill>
                <a:schemeClr val="tx1"/>
              </a:solidFill>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974871"/>
            <a:ext cx="8229600" cy="4525963"/>
          </a:xfrm>
        </p:spPr>
        <p:txBody>
          <a:bodyPr/>
          <a:lstStyle/>
          <a:p>
            <a:endParaRPr lang="en-IN" dirty="0"/>
          </a:p>
        </p:txBody>
      </p:sp>
      <p:sp>
        <p:nvSpPr>
          <p:cNvPr id="13" name="Date Placeholder 12"/>
          <p:cNvSpPr>
            <a:spLocks noGrp="1"/>
          </p:cNvSpPr>
          <p:nvPr>
            <p:ph type="dt" sz="half" idx="10"/>
          </p:nvPr>
        </p:nvSpPr>
        <p:spPr/>
        <p:txBody>
          <a:bodyPr/>
          <a:lstStyle/>
          <a:p>
            <a:fld id="{50179F58-F0BF-4B12-B9A0-A41F55FB69A5}" type="datetime1">
              <a:rPr lang="en-IN" smtClean="0"/>
              <a:pPr/>
              <a:t>04-10-2023</a:t>
            </a:fld>
            <a:endParaRPr lang="en-IN"/>
          </a:p>
        </p:txBody>
      </p:sp>
      <p:sp>
        <p:nvSpPr>
          <p:cNvPr id="9" name="Title 8"/>
          <p:cNvSpPr>
            <a:spLocks noGrp="1"/>
          </p:cNvSpPr>
          <p:nvPr>
            <p:ph type="title"/>
          </p:nvPr>
        </p:nvSpPr>
        <p:spPr/>
        <p:txBody>
          <a:bodyPr/>
          <a:lstStyle/>
          <a:p>
            <a:endParaRPr lang="en-IN"/>
          </a:p>
        </p:txBody>
      </p:sp>
      <p:sp>
        <p:nvSpPr>
          <p:cNvPr id="4" name="Oval 3"/>
          <p:cNvSpPr/>
          <p:nvPr/>
        </p:nvSpPr>
        <p:spPr>
          <a:xfrm>
            <a:off x="814358" y="1946283"/>
            <a:ext cx="2667000" cy="2590800"/>
          </a:xfrm>
          <a:prstGeom prst="ellipse">
            <a:avLst/>
          </a:prstGeom>
          <a:solidFill>
            <a:srgbClr val="C00000"/>
          </a:solidFill>
          <a:ln>
            <a:solidFill>
              <a:srgbClr val="C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smtClean="0">
                <a:latin typeface="Times New Roman" pitchFamily="18" charset="0"/>
                <a:cs typeface="Times New Roman" pitchFamily="18" charset="0"/>
              </a:rPr>
              <a:t>Management</a:t>
            </a:r>
            <a:endParaRPr lang="en-US" sz="2300" b="1" dirty="0">
              <a:latin typeface="Times New Roman" pitchFamily="18" charset="0"/>
              <a:cs typeface="Times New Roman" pitchFamily="18" charset="0"/>
            </a:endParaRPr>
          </a:p>
        </p:txBody>
      </p:sp>
      <p:sp>
        <p:nvSpPr>
          <p:cNvPr id="5" name="Rectangle 4"/>
          <p:cNvSpPr/>
          <p:nvPr/>
        </p:nvSpPr>
        <p:spPr>
          <a:xfrm>
            <a:off x="3829016" y="1446217"/>
            <a:ext cx="4300542" cy="1490650"/>
          </a:xfrm>
          <a:prstGeom prst="rect">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itchFamily="18" charset="0"/>
                <a:cs typeface="Times New Roman" pitchFamily="18" charset="0"/>
              </a:rPr>
              <a:t>Initial management</a:t>
            </a:r>
            <a:endParaRPr lang="en-US" sz="3200" b="1" dirty="0">
              <a:solidFill>
                <a:schemeClr val="tx1"/>
              </a:solidFill>
              <a:latin typeface="Times New Roman" pitchFamily="18" charset="0"/>
              <a:cs typeface="Times New Roman" pitchFamily="18" charset="0"/>
            </a:endParaRPr>
          </a:p>
        </p:txBody>
      </p:sp>
      <p:sp>
        <p:nvSpPr>
          <p:cNvPr id="6" name="Rectangle 5"/>
          <p:cNvSpPr/>
          <p:nvPr/>
        </p:nvSpPr>
        <p:spPr>
          <a:xfrm>
            <a:off x="3829016" y="3222619"/>
            <a:ext cx="4300542" cy="2571768"/>
          </a:xfrm>
          <a:prstGeom prst="rect">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Times New Roman" pitchFamily="18" charset="0"/>
                <a:cs typeface="Times New Roman" pitchFamily="18" charset="0"/>
              </a:rPr>
              <a:t>Definitive Repair</a:t>
            </a:r>
          </a:p>
          <a:p>
            <a:pPr algn="ctr"/>
            <a:r>
              <a:rPr lang="en-US" sz="3600" b="1" dirty="0" smtClean="0">
                <a:solidFill>
                  <a:schemeClr val="tx1"/>
                </a:solidFill>
                <a:latin typeface="Times New Roman" pitchFamily="18" charset="0"/>
                <a:cs typeface="Times New Roman" pitchFamily="18" charset="0"/>
              </a:rPr>
              <a:t>At three levels</a:t>
            </a:r>
            <a:endParaRPr lang="en-US" sz="3600" b="1" dirty="0">
              <a:solidFill>
                <a:schemeClr val="tx1"/>
              </a:solidFill>
              <a:latin typeface="Times New Roman" pitchFamily="18" charset="0"/>
              <a:cs typeface="Times New Roman" pitchFamily="18" charset="0"/>
            </a:endParaRPr>
          </a:p>
        </p:txBody>
      </p:sp>
      <p:sp>
        <p:nvSpPr>
          <p:cNvPr id="7" name="Rectangle 6"/>
          <p:cNvSpPr/>
          <p:nvPr/>
        </p:nvSpPr>
        <p:spPr>
          <a:xfrm>
            <a:off x="3829016" y="1446217"/>
            <a:ext cx="4300542" cy="1490650"/>
          </a:xfrm>
          <a:prstGeom prst="rect">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b="1" dirty="0" smtClean="0">
                <a:solidFill>
                  <a:schemeClr val="tx1"/>
                </a:solidFill>
                <a:latin typeface="Times New Roman" pitchFamily="18" charset="0"/>
                <a:cs typeface="Times New Roman" pitchFamily="18" charset="0"/>
              </a:rPr>
              <a:t> </a:t>
            </a:r>
            <a:r>
              <a:rPr lang="en-IN" sz="2000" b="1" dirty="0" smtClean="0">
                <a:solidFill>
                  <a:schemeClr val="tx1"/>
                </a:solidFill>
                <a:latin typeface="Times New Roman" pitchFamily="18" charset="0"/>
                <a:cs typeface="Times New Roman" pitchFamily="18" charset="0"/>
              </a:rPr>
              <a:t>Prostaglandin (Alprostadil) infusion</a:t>
            </a:r>
          </a:p>
          <a:p>
            <a:pPr algn="ctr">
              <a:lnSpc>
                <a:spcPct val="150000"/>
              </a:lnSpc>
            </a:pPr>
            <a:r>
              <a:rPr lang="en-US" sz="2000" b="1" dirty="0" smtClean="0">
                <a:solidFill>
                  <a:schemeClr val="tx1"/>
                </a:solidFill>
                <a:latin typeface="Times New Roman" pitchFamily="18" charset="0"/>
                <a:cs typeface="Times New Roman" pitchFamily="18" charset="0"/>
              </a:rPr>
              <a:t>O2 Supplementation</a:t>
            </a:r>
            <a:endParaRPr lang="en-IN" sz="2000" b="1" dirty="0" smtClean="0">
              <a:solidFill>
                <a:schemeClr val="tx1"/>
              </a:solidFill>
              <a:latin typeface="Times New Roman" pitchFamily="18" charset="0"/>
              <a:cs typeface="Times New Roman" pitchFamily="18" charset="0"/>
            </a:endParaRPr>
          </a:p>
          <a:p>
            <a:pPr algn="ctr">
              <a:lnSpc>
                <a:spcPct val="150000"/>
              </a:lnSpc>
            </a:pPr>
            <a:r>
              <a:rPr lang="en-IN" sz="2000" b="1" dirty="0" smtClean="0">
                <a:solidFill>
                  <a:schemeClr val="tx1"/>
                </a:solidFill>
                <a:latin typeface="Times New Roman" pitchFamily="18" charset="0"/>
                <a:cs typeface="Times New Roman" pitchFamily="18" charset="0"/>
              </a:rPr>
              <a:t>Balloon atrial septostomy</a:t>
            </a:r>
            <a:endParaRPr lang="en-US" sz="2000" b="1" dirty="0" smtClean="0">
              <a:solidFill>
                <a:schemeClr val="tx1"/>
              </a:solidFill>
              <a:latin typeface="Times New Roman" pitchFamily="18" charset="0"/>
              <a:cs typeface="Times New Roman" pitchFamily="18" charset="0"/>
            </a:endParaRPr>
          </a:p>
        </p:txBody>
      </p:sp>
      <p:sp>
        <p:nvSpPr>
          <p:cNvPr id="8" name="Rectangle 7"/>
          <p:cNvSpPr/>
          <p:nvPr/>
        </p:nvSpPr>
        <p:spPr>
          <a:xfrm>
            <a:off x="3857620" y="3214685"/>
            <a:ext cx="4286280" cy="926397"/>
          </a:xfrm>
          <a:prstGeom prst="rect">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None/>
            </a:pPr>
            <a:endParaRPr lang="en-US" sz="2400" b="1" dirty="0" smtClean="0">
              <a:solidFill>
                <a:schemeClr val="tx1"/>
              </a:solidFill>
              <a:latin typeface="Times New Roman" pitchFamily="18" charset="0"/>
              <a:cs typeface="Times New Roman" pitchFamily="18" charset="0"/>
            </a:endParaRPr>
          </a:p>
          <a:p>
            <a:r>
              <a:rPr lang="en-US" sz="2000" b="1" dirty="0" smtClean="0">
                <a:solidFill>
                  <a:schemeClr val="tx1"/>
                </a:solidFill>
                <a:latin typeface="Times New Roman" pitchFamily="18" charset="0"/>
                <a:cs typeface="Times New Roman" pitchFamily="18" charset="0"/>
              </a:rPr>
              <a:t>Atrial level : Senning or Mustard </a:t>
            </a:r>
            <a:r>
              <a:rPr lang="en-US" sz="2000" b="1" dirty="0" err="1" smtClean="0">
                <a:solidFill>
                  <a:schemeClr val="tx1"/>
                </a:solidFill>
                <a:latin typeface="Times New Roman" pitchFamily="18" charset="0"/>
                <a:cs typeface="Times New Roman" pitchFamily="18" charset="0"/>
              </a:rPr>
              <a:t>Sx</a:t>
            </a:r>
            <a:endParaRPr lang="en-US" sz="2000" b="1" dirty="0" smtClean="0">
              <a:solidFill>
                <a:schemeClr val="tx1"/>
              </a:solidFill>
              <a:latin typeface="Times New Roman" pitchFamily="18" charset="0"/>
              <a:cs typeface="Times New Roman" pitchFamily="18" charset="0"/>
            </a:endParaRPr>
          </a:p>
          <a:p>
            <a:endParaRPr lang="en-US" sz="2000" b="1" dirty="0">
              <a:solidFill>
                <a:schemeClr val="tx1"/>
              </a:solidFill>
              <a:latin typeface="Times New Roman" pitchFamily="18" charset="0"/>
              <a:cs typeface="Times New Roman" pitchFamily="18" charset="0"/>
            </a:endParaRPr>
          </a:p>
          <a:p>
            <a:pPr>
              <a:buFont typeface="Arial" pitchFamily="34" charset="0"/>
              <a:buChar char="•"/>
            </a:pPr>
            <a:endParaRPr lang="en-US" sz="2000" b="1" dirty="0" smtClean="0">
              <a:solidFill>
                <a:schemeClr val="tx1"/>
              </a:solidFill>
              <a:latin typeface="Times New Roman" pitchFamily="18" charset="0"/>
              <a:cs typeface="Times New Roman" pitchFamily="18" charset="0"/>
            </a:endParaRPr>
          </a:p>
        </p:txBody>
      </p:sp>
      <p:sp>
        <p:nvSpPr>
          <p:cNvPr id="10" name="Rectangle 9"/>
          <p:cNvSpPr/>
          <p:nvPr/>
        </p:nvSpPr>
        <p:spPr>
          <a:xfrm>
            <a:off x="3857620" y="4279105"/>
            <a:ext cx="4286280" cy="935845"/>
          </a:xfrm>
          <a:prstGeom prst="rect">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endParaRPr lang="en-US" sz="2000" b="1" dirty="0" smtClean="0">
              <a:solidFill>
                <a:schemeClr val="tx1"/>
              </a:solidFill>
              <a:latin typeface="Times New Roman" pitchFamily="18" charset="0"/>
              <a:cs typeface="Times New Roman" pitchFamily="18" charset="0"/>
            </a:endParaRPr>
          </a:p>
          <a:p>
            <a:pPr algn="ctr"/>
            <a:endParaRPr lang="en-US" sz="2000" b="1" dirty="0" smtClean="0">
              <a:solidFill>
                <a:schemeClr val="tx1"/>
              </a:solidFill>
              <a:latin typeface="Times New Roman" pitchFamily="18" charset="0"/>
              <a:cs typeface="Times New Roman" pitchFamily="18" charset="0"/>
            </a:endParaRPr>
          </a:p>
          <a:p>
            <a:pPr algn="ctr"/>
            <a:r>
              <a:rPr lang="en-US" sz="2000" b="1" dirty="0" smtClean="0">
                <a:solidFill>
                  <a:schemeClr val="tx1"/>
                </a:solidFill>
                <a:latin typeface="Times New Roman" pitchFamily="18" charset="0"/>
                <a:cs typeface="Times New Roman" pitchFamily="18" charset="0"/>
              </a:rPr>
              <a:t>Ventricular level : Rastelli operation</a:t>
            </a:r>
          </a:p>
          <a:p>
            <a:pPr>
              <a:buFont typeface="Arial" pitchFamily="34" charset="0"/>
              <a:buChar char="•"/>
            </a:pPr>
            <a:endParaRPr lang="en-US" sz="2000" b="1" dirty="0" smtClean="0">
              <a:solidFill>
                <a:schemeClr val="tx1"/>
              </a:solidFill>
              <a:latin typeface="Times New Roman" pitchFamily="18" charset="0"/>
              <a:cs typeface="Times New Roman" pitchFamily="18" charset="0"/>
            </a:endParaRPr>
          </a:p>
          <a:p>
            <a:pPr>
              <a:buFont typeface="Arial" pitchFamily="34" charset="0"/>
              <a:buChar char="•"/>
            </a:pPr>
            <a:endParaRPr lang="en-US" sz="2000" b="1" dirty="0">
              <a:solidFill>
                <a:schemeClr val="tx1"/>
              </a:solidFill>
              <a:latin typeface="Times New Roman" pitchFamily="18" charset="0"/>
              <a:cs typeface="Times New Roman" pitchFamily="18" charset="0"/>
            </a:endParaRPr>
          </a:p>
        </p:txBody>
      </p:sp>
      <p:sp>
        <p:nvSpPr>
          <p:cNvPr id="11" name="Rectangle 10"/>
          <p:cNvSpPr/>
          <p:nvPr/>
        </p:nvSpPr>
        <p:spPr>
          <a:xfrm>
            <a:off x="3857620" y="5357826"/>
            <a:ext cx="4286280" cy="1000132"/>
          </a:xfrm>
          <a:prstGeom prst="rect">
            <a:avLst/>
          </a:pr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Great artery level : arterial switch operation or Jatene procedure</a:t>
            </a:r>
            <a:endParaRPr lang="en-US" sz="20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6"/>
                                        </p:tgtEl>
                                        <p:attrNameLst>
                                          <p:attrName>ppt_x</p:attrName>
                                        </p:attrNameLst>
                                      </p:cBhvr>
                                      <p:tavLst>
                                        <p:tav tm="0">
                                          <p:val>
                                            <p:strVal val="ppt_x"/>
                                          </p:val>
                                        </p:tav>
                                        <p:tav tm="100000">
                                          <p:val>
                                            <p:strVal val="ppt_x"/>
                                          </p:val>
                                        </p:tav>
                                      </p:tavLst>
                                    </p:anim>
                                    <p:anim calcmode="lin" valueType="num">
                                      <p:cBhvr additive="base">
                                        <p:cTn id="12" dur="500"/>
                                        <p:tgtEl>
                                          <p:spTgt spid="6"/>
                                        </p:tgtEl>
                                        <p:attrNameLst>
                                          <p:attrName>ppt_y</p:attrName>
                                        </p:attrNameLst>
                                      </p:cBhvr>
                                      <p:tavLst>
                                        <p:tav tm="0">
                                          <p:val>
                                            <p:strVal val="ppt_y"/>
                                          </p:val>
                                        </p:tav>
                                        <p:tav tm="100000">
                                          <p:val>
                                            <p:strVal val="1+ppt_h/2"/>
                                          </p:val>
                                        </p:tav>
                                      </p:tavLst>
                                    </p:anim>
                                    <p:set>
                                      <p:cBhvr>
                                        <p:cTn id="13" dur="1" fill="hold">
                                          <p:stCondLst>
                                            <p:cond delay="499"/>
                                          </p:stCondLst>
                                        </p:cTn>
                                        <p:tgtEl>
                                          <p:spTgt spid="6"/>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nSpc>
                <a:spcPct val="150000"/>
              </a:lnSpc>
            </a:pPr>
            <a:r>
              <a:rPr lang="en-IN" sz="2300" dirty="0" smtClean="0">
                <a:latin typeface="Times New Roman" pitchFamily="18" charset="0"/>
                <a:cs typeface="Times New Roman" pitchFamily="18" charset="0"/>
              </a:rPr>
              <a:t>Continuous I.V. PG E1 infusion (0.05 microg/kg per min) </a:t>
            </a:r>
          </a:p>
          <a:p>
            <a:pPr>
              <a:lnSpc>
                <a:spcPct val="150000"/>
              </a:lnSpc>
            </a:pPr>
            <a:r>
              <a:rPr lang="en-IN" sz="2300" dirty="0" smtClean="0">
                <a:latin typeface="Times New Roman" pitchFamily="18" charset="0"/>
                <a:cs typeface="Times New Roman" pitchFamily="18" charset="0"/>
              </a:rPr>
              <a:t>To maintain patency of the ductus arteriosus</a:t>
            </a:r>
          </a:p>
          <a:p>
            <a:pPr>
              <a:lnSpc>
                <a:spcPct val="150000"/>
              </a:lnSpc>
            </a:pPr>
            <a:r>
              <a:rPr lang="en-IN" sz="2300" dirty="0" smtClean="0">
                <a:latin typeface="Times New Roman" pitchFamily="18" charset="0"/>
                <a:cs typeface="Times New Roman" pitchFamily="18" charset="0"/>
              </a:rPr>
              <a:t>Major side effect of prostaglandin is apnea and hypotension</a:t>
            </a:r>
          </a:p>
          <a:p>
            <a:pPr>
              <a:lnSpc>
                <a:spcPct val="150000"/>
              </a:lnSpc>
            </a:pPr>
            <a:r>
              <a:rPr lang="en-US" sz="2300" dirty="0" smtClean="0">
                <a:latin typeface="Times New Roman" pitchFamily="18" charset="0"/>
                <a:cs typeface="Times New Roman" pitchFamily="18" charset="0"/>
              </a:rPr>
              <a:t>PG E1 should be continued throughout the cardiac catheterization and until the time of surgery</a:t>
            </a:r>
          </a:p>
          <a:p>
            <a:pPr>
              <a:lnSpc>
                <a:spcPct val="150000"/>
              </a:lnSpc>
            </a:pPr>
            <a:r>
              <a:rPr lang="en-US" sz="2300" dirty="0">
                <a:latin typeface="Times New Roman" pitchFamily="18" charset="0"/>
                <a:cs typeface="Times New Roman" pitchFamily="18" charset="0"/>
              </a:rPr>
              <a:t>Considerable benefit in first few days till PVR is elevated, especially if PFO is small</a:t>
            </a:r>
          </a:p>
          <a:p>
            <a:pPr>
              <a:lnSpc>
                <a:spcPct val="150000"/>
              </a:lnSpc>
            </a:pPr>
            <a:r>
              <a:rPr lang="en-US" sz="2300" dirty="0">
                <a:latin typeface="Times New Roman" pitchFamily="18" charset="0"/>
                <a:cs typeface="Times New Roman" pitchFamily="18" charset="0"/>
              </a:rPr>
              <a:t>Enables bidirectional shunting, improves mixing</a:t>
            </a:r>
          </a:p>
          <a:p>
            <a:pPr>
              <a:lnSpc>
                <a:spcPct val="150000"/>
              </a:lnSpc>
            </a:pPr>
            <a:endParaRPr lang="en-IN" sz="2300" dirty="0" smtClean="0">
              <a:latin typeface="Times New Roman" pitchFamily="18" charset="0"/>
              <a:cs typeface="Times New Roman" pitchFamily="18" charset="0"/>
            </a:endParaRPr>
          </a:p>
          <a:p>
            <a:pPr>
              <a:lnSpc>
                <a:spcPct val="150000"/>
              </a:lnSpc>
            </a:pPr>
            <a:endParaRPr lang="en-IN" sz="2300"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fld id="{DE4951FA-1C90-4337-B5FA-910C0A350F86}" type="datetime1">
              <a:rPr lang="en-IN" smtClean="0"/>
              <a:pPr/>
              <a:t>04-10-2023</a:t>
            </a:fld>
            <a:endParaRPr lang="en-IN"/>
          </a:p>
        </p:txBody>
      </p:sp>
      <p:sp>
        <p:nvSpPr>
          <p:cNvPr id="4" name="Title 1"/>
          <p:cNvSpPr>
            <a:spLocks noGrp="1"/>
          </p:cNvSpPr>
          <p:nvPr>
            <p:ph type="title"/>
          </p:nvPr>
        </p:nvSpPr>
        <p:spPr/>
        <p:txBody>
          <a:bodyPr/>
          <a:lstStyle/>
          <a:p>
            <a:pPr algn="l"/>
            <a:r>
              <a:rPr lang="en-IN" b="1" dirty="0" smtClean="0">
                <a:solidFill>
                  <a:srgbClr val="0000FF"/>
                </a:solidFill>
                <a:effectLst>
                  <a:outerShdw blurRad="38100" dist="38100" dir="2700000" algn="tl">
                    <a:srgbClr val="000000">
                      <a:alpha val="43137"/>
                    </a:srgbClr>
                  </a:outerShdw>
                </a:effectLst>
                <a:latin typeface="Footlight MT Light" pitchFamily="18" charset="0"/>
              </a:rPr>
              <a:t>Prostaglandin infusion</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IN" sz="2000" dirty="0" smtClean="0">
                <a:latin typeface="Times New Roman" pitchFamily="18" charset="0"/>
                <a:cs typeface="Times New Roman" pitchFamily="18" charset="0"/>
              </a:rPr>
              <a:t>Introduced in 1966</a:t>
            </a:r>
          </a:p>
          <a:p>
            <a:r>
              <a:rPr lang="en-IN" sz="2000" dirty="0" smtClean="0">
                <a:latin typeface="Times New Roman" pitchFamily="18" charset="0"/>
                <a:cs typeface="Times New Roman" pitchFamily="18" charset="0"/>
              </a:rPr>
              <a:t>Can be performed at the bedside </a:t>
            </a:r>
          </a:p>
          <a:p>
            <a:endParaRPr lang="en-IN" sz="2000" dirty="0" smtClean="0">
              <a:latin typeface="Times New Roman" pitchFamily="18" charset="0"/>
              <a:cs typeface="Times New Roman" pitchFamily="18" charset="0"/>
            </a:endParaRPr>
          </a:p>
          <a:p>
            <a:pPr algn="just"/>
            <a:r>
              <a:rPr lang="en-IN" sz="2000" i="1" dirty="0" smtClean="0">
                <a:solidFill>
                  <a:srgbClr val="0000FF"/>
                </a:solidFill>
                <a:latin typeface="Times New Roman" pitchFamily="18" charset="0"/>
                <a:cs typeface="Times New Roman" pitchFamily="18" charset="0"/>
              </a:rPr>
              <a:t>A Balloon is placed across the atrial septum into the LA either through cannulation of the umbilical vein or femoral vein. The balloon is inflated</a:t>
            </a:r>
            <a:r>
              <a:rPr lang="en-US" sz="2000" i="1" dirty="0" smtClean="0">
                <a:solidFill>
                  <a:srgbClr val="0000FF"/>
                </a:solidFill>
                <a:latin typeface="Times New Roman" pitchFamily="18" charset="0"/>
                <a:cs typeface="Times New Roman" pitchFamily="18" charset="0"/>
              </a:rPr>
              <a:t> with diluted radiopaque dye</a:t>
            </a:r>
            <a:r>
              <a:rPr lang="en-IN" sz="2000" i="1" dirty="0" smtClean="0">
                <a:solidFill>
                  <a:srgbClr val="0000FF"/>
                </a:solidFill>
                <a:latin typeface="Times New Roman" pitchFamily="18" charset="0"/>
                <a:cs typeface="Times New Roman" pitchFamily="18" charset="0"/>
              </a:rPr>
              <a:t> and then pulled vigorously back across the septum. The procedure is repeated at least once, and then echocardiographic and hemodynamic assessment of the defect is performed to ensure intracardiac mixing is adequate for sufficient systemic oxygenation</a:t>
            </a:r>
          </a:p>
          <a:p>
            <a:pPr algn="just"/>
            <a:endParaRPr lang="en-IN" sz="2000" dirty="0" smtClean="0">
              <a:latin typeface="Times New Roman" pitchFamily="18" charset="0"/>
              <a:cs typeface="Times New Roman" pitchFamily="18" charset="0"/>
            </a:endParaRPr>
          </a:p>
          <a:p>
            <a:r>
              <a:rPr lang="en-IN" sz="2000" dirty="0" smtClean="0">
                <a:latin typeface="Times New Roman" pitchFamily="18" charset="0"/>
                <a:cs typeface="Times New Roman" pitchFamily="18" charset="0"/>
              </a:rPr>
              <a:t>If successful, SPO2 rises immediately</a:t>
            </a:r>
          </a:p>
          <a:p>
            <a:r>
              <a:rPr lang="en-IN" sz="2000" dirty="0" smtClean="0">
                <a:latin typeface="Times New Roman" pitchFamily="18" charset="0"/>
                <a:cs typeface="Times New Roman" pitchFamily="18" charset="0"/>
              </a:rPr>
              <a:t>If there is adequate mixing at the atrial level, PGE1 can be discontinued as long as there is no concern regarding aortic arch obstruction</a:t>
            </a:r>
          </a:p>
          <a:p>
            <a:endParaRPr lang="en-IN" sz="2000" dirty="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fld id="{75596569-9B5F-4BA3-BCCA-5BC00628018D}" type="datetime1">
              <a:rPr lang="en-IN" smtClean="0"/>
              <a:pPr/>
              <a:t>04-10-2023</a:t>
            </a:fld>
            <a:endParaRPr lang="en-IN"/>
          </a:p>
        </p:txBody>
      </p:sp>
      <p:sp>
        <p:nvSpPr>
          <p:cNvPr id="4" name="Rectangle 2"/>
          <p:cNvSpPr>
            <a:spLocks noGrp="1" noChangeArrowheads="1"/>
          </p:cNvSpPr>
          <p:nvPr>
            <p:ph type="title"/>
          </p:nvPr>
        </p:nvSpPr>
        <p:spPr/>
        <p:txBody>
          <a:bodyPr>
            <a:normAutofit fontScale="90000"/>
          </a:bodyPr>
          <a:lstStyle/>
          <a:p>
            <a:pPr algn="l"/>
            <a:r>
              <a:rPr lang="en-IN" sz="3600"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t>Balloon </a:t>
            </a:r>
            <a:r>
              <a:rPr lang="en-US" sz="3600"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t>Atrial Septostomy </a:t>
            </a:r>
            <a:br>
              <a:rPr lang="en-US" sz="3600"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br>
            <a:r>
              <a:rPr lang="en-US" sz="3600" b="1" i="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t>(</a:t>
            </a:r>
            <a:r>
              <a:rPr lang="en-US" sz="3600" b="1" i="1" dirty="0" smtClean="0">
                <a:solidFill>
                  <a:srgbClr val="0000FF"/>
                </a:solidFill>
                <a:effectLst>
                  <a:outerShdw blurRad="38100" dist="38100" dir="2700000" algn="tl">
                    <a:srgbClr val="000000">
                      <a:alpha val="43137"/>
                    </a:srgbClr>
                  </a:outerShdw>
                </a:effectLst>
                <a:latin typeface="Footlight MT Light" pitchFamily="18" charset="0"/>
              </a:rPr>
              <a:t>Rashkind procedure)</a:t>
            </a:r>
            <a:endParaRPr lang="en-US" sz="3600" b="1" i="1" dirty="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endParaRPr>
          </a:p>
        </p:txBody>
      </p:sp>
      <p:sp>
        <p:nvSpPr>
          <p:cNvPr id="5" name="Rectangle 4"/>
          <p:cNvSpPr/>
          <p:nvPr/>
        </p:nvSpPr>
        <p:spPr>
          <a:xfrm>
            <a:off x="0" y="2714620"/>
            <a:ext cx="9144000" cy="2428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098" name="Picture 2"/>
          <p:cNvPicPr>
            <a:picLocks noChangeAspect="1" noChangeArrowheads="1"/>
          </p:cNvPicPr>
          <p:nvPr/>
        </p:nvPicPr>
        <p:blipFill>
          <a:blip r:embed="rId3"/>
          <a:srcRect/>
          <a:stretch>
            <a:fillRect/>
          </a:stretch>
        </p:blipFill>
        <p:spPr bwMode="auto">
          <a:xfrm>
            <a:off x="6000760" y="500044"/>
            <a:ext cx="2471269" cy="217619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Balloon Atrial Septostomy to Treat Transposition of the Great Arteries (TGA) - CHOP.mp4">
            <a:hlinkClick r:id="" action="ppaction://media"/>
          </p:cNvPr>
          <p:cNvPicPr>
            <a:picLocks noGrp="1" noRot="1" noChangeAspect="1"/>
          </p:cNvPicPr>
          <p:nvPr>
            <p:ph idx="1"/>
            <a:videoFile r:link="rId1"/>
          </p:nvPr>
        </p:nvPicPr>
        <p:blipFill>
          <a:blip r:embed="rId3"/>
          <a:stretch>
            <a:fillRect/>
          </a:stretch>
        </p:blipFill>
        <p:spPr>
          <a:xfrm>
            <a:off x="836017" y="1000108"/>
            <a:ext cx="7292628" cy="53578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69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a:xfrm>
            <a:off x="457200" y="1428736"/>
            <a:ext cx="8229600" cy="4525963"/>
          </a:xfrm>
        </p:spPr>
        <p:txBody>
          <a:bodyPr>
            <a:normAutofit/>
          </a:bodyPr>
          <a:lstStyle/>
          <a:p>
            <a:pPr>
              <a:lnSpc>
                <a:spcPct val="150000"/>
              </a:lnSpc>
              <a:buFont typeface="Wingdings" pitchFamily="2" charset="2"/>
              <a:buNone/>
            </a:pPr>
            <a:r>
              <a:rPr lang="en-US" sz="2400" dirty="0">
                <a:latin typeface="Times New Roman" pitchFamily="18" charset="0"/>
                <a:cs typeface="Times New Roman" pitchFamily="18" charset="0"/>
              </a:rPr>
              <a:t>A</a:t>
            </a:r>
            <a:r>
              <a:rPr lang="en-US" sz="2400" b="0" dirty="0" smtClean="0">
                <a:latin typeface="Times New Roman" pitchFamily="18" charset="0"/>
                <a:cs typeface="Times New Roman" pitchFamily="18" charset="0"/>
              </a:rPr>
              <a:t>t </a:t>
            </a:r>
            <a:r>
              <a:rPr lang="en-US" sz="2400" b="0" dirty="0">
                <a:latin typeface="Times New Roman" pitchFamily="18" charset="0"/>
                <a:cs typeface="Times New Roman" pitchFamily="18" charset="0"/>
              </a:rPr>
              <a:t>three levels: </a:t>
            </a:r>
            <a:endParaRPr lang="en-US" sz="2400" b="0" dirty="0" smtClean="0">
              <a:latin typeface="Times New Roman" pitchFamily="18" charset="0"/>
              <a:cs typeface="Times New Roman" pitchFamily="18" charset="0"/>
            </a:endParaRPr>
          </a:p>
          <a:p>
            <a:pPr>
              <a:lnSpc>
                <a:spcPct val="150000"/>
              </a:lnSpc>
            </a:pPr>
            <a:r>
              <a:rPr lang="en-US" sz="2400" b="0" dirty="0" smtClean="0">
                <a:latin typeface="Times New Roman" pitchFamily="18" charset="0"/>
                <a:cs typeface="Times New Roman" pitchFamily="18" charset="0"/>
              </a:rPr>
              <a:t>Atrial </a:t>
            </a:r>
            <a:r>
              <a:rPr lang="en-US" sz="2400" b="0" dirty="0">
                <a:latin typeface="Times New Roman" pitchFamily="18" charset="0"/>
                <a:cs typeface="Times New Roman" pitchFamily="18" charset="0"/>
              </a:rPr>
              <a:t>level : Senning or Mustard </a:t>
            </a:r>
            <a:r>
              <a:rPr lang="en-US" sz="2400" b="0" dirty="0" smtClean="0">
                <a:latin typeface="Times New Roman" pitchFamily="18" charset="0"/>
                <a:cs typeface="Times New Roman" pitchFamily="18" charset="0"/>
              </a:rPr>
              <a:t>surgery</a:t>
            </a:r>
            <a:endParaRPr lang="en-US" sz="2400" dirty="0" smtClean="0">
              <a:latin typeface="Times New Roman" pitchFamily="18" charset="0"/>
              <a:cs typeface="Times New Roman" pitchFamily="18" charset="0"/>
            </a:endParaRPr>
          </a:p>
          <a:p>
            <a:pPr>
              <a:lnSpc>
                <a:spcPct val="150000"/>
              </a:lnSpc>
            </a:pPr>
            <a:r>
              <a:rPr lang="en-US" sz="2400" b="0" dirty="0" smtClean="0">
                <a:latin typeface="Times New Roman" pitchFamily="18" charset="0"/>
                <a:cs typeface="Times New Roman" pitchFamily="18" charset="0"/>
              </a:rPr>
              <a:t>Ventricular </a:t>
            </a:r>
            <a:r>
              <a:rPr lang="en-US" sz="2400" b="0" dirty="0">
                <a:latin typeface="Times New Roman" pitchFamily="18" charset="0"/>
                <a:cs typeface="Times New Roman" pitchFamily="18" charset="0"/>
              </a:rPr>
              <a:t>level : Rastelli </a:t>
            </a:r>
            <a:r>
              <a:rPr lang="en-US" sz="2400" b="0" dirty="0" smtClean="0">
                <a:latin typeface="Times New Roman" pitchFamily="18" charset="0"/>
                <a:cs typeface="Times New Roman" pitchFamily="18" charset="0"/>
              </a:rPr>
              <a:t>operation</a:t>
            </a:r>
          </a:p>
          <a:p>
            <a:pPr>
              <a:lnSpc>
                <a:spcPct val="150000"/>
              </a:lnSpc>
            </a:pPr>
            <a:r>
              <a:rPr lang="en-US" sz="2400" b="0" dirty="0" smtClean="0">
                <a:latin typeface="Times New Roman" pitchFamily="18" charset="0"/>
                <a:cs typeface="Times New Roman" pitchFamily="18" charset="0"/>
              </a:rPr>
              <a:t>Great </a:t>
            </a:r>
            <a:r>
              <a:rPr lang="en-US" sz="2400" b="0" dirty="0">
                <a:latin typeface="Times New Roman" pitchFamily="18" charset="0"/>
                <a:cs typeface="Times New Roman" pitchFamily="18" charset="0"/>
              </a:rPr>
              <a:t>artery level : arterial switch operation or Jatene operation</a:t>
            </a:r>
          </a:p>
          <a:p>
            <a:pPr>
              <a:lnSpc>
                <a:spcPct val="150000"/>
              </a:lnSpc>
            </a:pPr>
            <a:endParaRPr lang="en-US" sz="2400" b="0" dirty="0">
              <a:latin typeface="Times New Roman" pitchFamily="18" charset="0"/>
              <a:cs typeface="Times New Roman" pitchFamily="18" charset="0"/>
            </a:endParaRPr>
          </a:p>
        </p:txBody>
      </p:sp>
      <p:sp>
        <p:nvSpPr>
          <p:cNvPr id="8" name="Date Placeholder 7"/>
          <p:cNvSpPr>
            <a:spLocks noGrp="1"/>
          </p:cNvSpPr>
          <p:nvPr>
            <p:ph type="dt" sz="half" idx="10"/>
          </p:nvPr>
        </p:nvSpPr>
        <p:spPr/>
        <p:txBody>
          <a:bodyPr/>
          <a:lstStyle/>
          <a:p>
            <a:fld id="{3820E2CB-5FC4-4073-A455-1872B75F6394}" type="datetime1">
              <a:rPr lang="en-IN" smtClean="0"/>
              <a:pPr/>
              <a:t>04-10-2023</a:t>
            </a:fld>
            <a:endParaRPr lang="en-IN"/>
          </a:p>
        </p:txBody>
      </p:sp>
      <p:sp>
        <p:nvSpPr>
          <p:cNvPr id="2" name="Title 1"/>
          <p:cNvSpPr>
            <a:spLocks noGrp="1"/>
          </p:cNvSpPr>
          <p:nvPr>
            <p:ph type="title"/>
          </p:nvPr>
        </p:nvSpPr>
        <p:spPr/>
        <p:txBody>
          <a:bodyPr/>
          <a:lstStyle/>
          <a:p>
            <a:pPr algn="l"/>
            <a:r>
              <a:rPr lang="en-US" b="1" dirty="0" smtClean="0">
                <a:solidFill>
                  <a:srgbClr val="0000FF"/>
                </a:solidFill>
                <a:effectLst>
                  <a:outerShdw blurRad="38100" dist="38100" dir="2700000" algn="tl">
                    <a:srgbClr val="000000">
                      <a:alpha val="43137"/>
                    </a:srgbClr>
                  </a:outerShdw>
                </a:effectLst>
                <a:latin typeface="Footlight MT Light" pitchFamily="18" charset="0"/>
              </a:rPr>
              <a:t>Definitive Repair</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6" name="Title 4"/>
          <p:cNvSpPr txBox="1">
            <a:spLocks/>
          </p:cNvSpPr>
          <p:nvPr/>
        </p:nvSpPr>
        <p:spPr>
          <a:xfrm>
            <a:off x="500034" y="4643446"/>
            <a:ext cx="8215370" cy="1643074"/>
          </a:xfrm>
          <a:prstGeom prst="rect">
            <a:avLst/>
          </a:prstGeom>
          <a:solidFill>
            <a:schemeClr val="tx1"/>
          </a:solidFill>
        </p:spPr>
        <p:txBody>
          <a:bodyPr vert="horz" lIns="91440" tIns="45720" rIns="91440" bIns="45720" rtlCol="0" anchor="ctr">
            <a:noAutofit/>
          </a:bodyPr>
          <a:lstStyle/>
          <a:p>
            <a:pPr lvl="0" algn="ctr">
              <a:lnSpc>
                <a:spcPct val="150000"/>
              </a:lnSpc>
              <a:spcBef>
                <a:spcPct val="0"/>
              </a:spcBef>
              <a:defRPr/>
            </a:pPr>
            <a:r>
              <a:rPr lang="en-IN" sz="2000" i="1" dirty="0" smtClean="0">
                <a:solidFill>
                  <a:srgbClr val="FFFF00"/>
                </a:solidFill>
                <a:latin typeface="Times New Roman" pitchFamily="18" charset="0"/>
                <a:cs typeface="Times New Roman" pitchFamily="18" charset="0"/>
              </a:rPr>
              <a:t>Mortality of  D-TGA has dramatically improved from 90 % for unoperated patients to rates of less than 5% following corrective surgery using the</a:t>
            </a:r>
          </a:p>
          <a:p>
            <a:pPr lvl="0" algn="ctr">
              <a:lnSpc>
                <a:spcPct val="150000"/>
              </a:lnSpc>
              <a:spcBef>
                <a:spcPct val="0"/>
              </a:spcBef>
              <a:defRPr/>
            </a:pPr>
            <a:r>
              <a:rPr lang="en-IN" sz="2000" i="1" dirty="0" smtClean="0">
                <a:solidFill>
                  <a:srgbClr val="FFFF00"/>
                </a:solidFill>
                <a:latin typeface="Times New Roman" pitchFamily="18" charset="0"/>
                <a:cs typeface="Times New Roman" pitchFamily="18" charset="0"/>
              </a:rPr>
              <a:t> arterial switch operation (ASO)</a:t>
            </a:r>
            <a:endParaRPr kumimoji="0" lang="en-US" sz="2000" b="0" i="1" u="none" strike="noStrike" kern="1200" cap="none" spc="0" normalizeH="0" baseline="0" noProof="0" dirty="0">
              <a:ln>
                <a:noFill/>
              </a:ln>
              <a:solidFill>
                <a:srgbClr val="FFFF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nSpc>
                <a:spcPct val="170000"/>
              </a:lnSpc>
            </a:pPr>
            <a:r>
              <a:rPr lang="en-IN" dirty="0" smtClean="0">
                <a:latin typeface="Times New Roman" pitchFamily="18" charset="0"/>
                <a:cs typeface="Times New Roman" pitchFamily="18" charset="0"/>
              </a:rPr>
              <a:t>Simple D-TGA -Arterial switch operation (ASO) is the recommended procedure</a:t>
            </a:r>
          </a:p>
          <a:p>
            <a:pPr>
              <a:lnSpc>
                <a:spcPct val="170000"/>
              </a:lnSpc>
            </a:pPr>
            <a:endParaRPr lang="en-IN" dirty="0" smtClean="0">
              <a:latin typeface="Times New Roman" pitchFamily="18" charset="0"/>
              <a:cs typeface="Times New Roman" pitchFamily="18" charset="0"/>
            </a:endParaRPr>
          </a:p>
          <a:p>
            <a:pPr>
              <a:lnSpc>
                <a:spcPct val="170000"/>
              </a:lnSpc>
            </a:pPr>
            <a:r>
              <a:rPr lang="en-IN" dirty="0" smtClean="0">
                <a:latin typeface="Times New Roman" pitchFamily="18" charset="0"/>
                <a:cs typeface="Times New Roman" pitchFamily="18" charset="0"/>
              </a:rPr>
              <a:t>D-TGA +VSD- preferred procedure is ASO and VSD closure </a:t>
            </a:r>
          </a:p>
          <a:p>
            <a:pPr>
              <a:lnSpc>
                <a:spcPct val="170000"/>
              </a:lnSpc>
            </a:pPr>
            <a:endParaRPr lang="en-IN" dirty="0" smtClean="0">
              <a:latin typeface="Times New Roman" pitchFamily="18" charset="0"/>
              <a:cs typeface="Times New Roman" pitchFamily="18" charset="0"/>
            </a:endParaRPr>
          </a:p>
          <a:p>
            <a:pPr>
              <a:lnSpc>
                <a:spcPct val="170000"/>
              </a:lnSpc>
            </a:pPr>
            <a:r>
              <a:rPr lang="en-IN" dirty="0" smtClean="0">
                <a:latin typeface="Times New Roman" pitchFamily="18" charset="0"/>
                <a:cs typeface="Times New Roman" pitchFamily="18" charset="0"/>
              </a:rPr>
              <a:t>D-TGA, large VSD, and significant pulmonary stenosis- Rastelli procedure should be considered. Rarely ASO with or without repair of the LVOTO is done</a:t>
            </a:r>
            <a:endParaRPr lang="en-IN" dirty="0">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fld id="{62E52BD4-6D0D-4BF5-8765-D77355AECF1D}" type="datetime1">
              <a:rPr lang="en-IN" smtClean="0"/>
              <a:pPr/>
              <a:t>04-10-2023</a:t>
            </a:fld>
            <a:endParaRPr lang="en-IN"/>
          </a:p>
        </p:txBody>
      </p:sp>
      <p:sp>
        <p:nvSpPr>
          <p:cNvPr id="2" name="Title 1"/>
          <p:cNvSpPr>
            <a:spLocks noGrp="1"/>
          </p:cNvSpPr>
          <p:nvPr>
            <p:ph type="title"/>
          </p:nvPr>
        </p:nvSpPr>
        <p:spPr/>
        <p:txBody>
          <a:bodyPr>
            <a:normAutofit/>
          </a:bodyPr>
          <a:lstStyle/>
          <a:p>
            <a:pPr algn="l"/>
            <a:r>
              <a:rPr lang="en-IN" b="1" dirty="0" smtClean="0">
                <a:solidFill>
                  <a:srgbClr val="0000FF"/>
                </a:solidFill>
                <a:effectLst>
                  <a:outerShdw blurRad="38100" dist="38100" dir="2700000" algn="tl">
                    <a:srgbClr val="000000">
                      <a:alpha val="43137"/>
                    </a:srgbClr>
                  </a:outerShdw>
                </a:effectLst>
                <a:latin typeface="Footlight MT Light" pitchFamily="18" charset="0"/>
              </a:rPr>
              <a:t>General approach</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70000"/>
              </a:lnSpc>
            </a:pPr>
            <a:r>
              <a:rPr lang="en-IN" sz="2000" dirty="0" smtClean="0">
                <a:latin typeface="Times New Roman" pitchFamily="18" charset="0"/>
                <a:cs typeface="Times New Roman" pitchFamily="18" charset="0"/>
              </a:rPr>
              <a:t>Convert the parallel circulations of D-TGA into a series circulation </a:t>
            </a:r>
          </a:p>
          <a:p>
            <a:pPr>
              <a:lnSpc>
                <a:spcPct val="170000"/>
              </a:lnSpc>
            </a:pPr>
            <a:r>
              <a:rPr lang="en-IN" sz="2000" dirty="0" smtClean="0">
                <a:latin typeface="Times New Roman" pitchFamily="18" charset="0"/>
                <a:cs typeface="Times New Roman" pitchFamily="18" charset="0"/>
              </a:rPr>
              <a:t>Do not correct the underlying ventriculo-arterial discordance </a:t>
            </a:r>
          </a:p>
          <a:p>
            <a:pPr>
              <a:lnSpc>
                <a:spcPct val="170000"/>
              </a:lnSpc>
            </a:pPr>
            <a:r>
              <a:rPr lang="en-IN" sz="2000" dirty="0" smtClean="0">
                <a:latin typeface="Times New Roman" pitchFamily="18" charset="0"/>
                <a:cs typeface="Times New Roman" pitchFamily="18" charset="0"/>
              </a:rPr>
              <a:t>Intra-atrial baffle is created to divert the deoxygenated systemic venous return through the mitral valve to the left ventricle, and into the pulmonary circulation via the pulmonary artery</a:t>
            </a:r>
          </a:p>
          <a:p>
            <a:pPr>
              <a:lnSpc>
                <a:spcPct val="170000"/>
              </a:lnSpc>
            </a:pPr>
            <a:r>
              <a:rPr lang="en-IN" sz="2000" dirty="0" smtClean="0">
                <a:latin typeface="Times New Roman" pitchFamily="18" charset="0"/>
                <a:cs typeface="Times New Roman" pitchFamily="18" charset="0"/>
              </a:rPr>
              <a:t>Simultaneously, the baffle directs oxygenated pulmonary venous return across the tricuspid valve to the right ventricle and subsequently to the aorta and the systemic circulation</a:t>
            </a:r>
          </a:p>
        </p:txBody>
      </p:sp>
      <p:sp>
        <p:nvSpPr>
          <p:cNvPr id="6" name="Date Placeholder 5"/>
          <p:cNvSpPr>
            <a:spLocks noGrp="1"/>
          </p:cNvSpPr>
          <p:nvPr>
            <p:ph type="dt" sz="half" idx="10"/>
          </p:nvPr>
        </p:nvSpPr>
        <p:spPr/>
        <p:txBody>
          <a:bodyPr/>
          <a:lstStyle/>
          <a:p>
            <a:fld id="{9834CA30-1A53-40CA-9954-26613A5BF821}" type="datetime1">
              <a:rPr lang="en-IN" smtClean="0"/>
              <a:pPr/>
              <a:t>04-10-2023</a:t>
            </a:fld>
            <a:endParaRPr lang="en-IN"/>
          </a:p>
        </p:txBody>
      </p:sp>
      <p:sp>
        <p:nvSpPr>
          <p:cNvPr id="2" name="Title 1"/>
          <p:cNvSpPr>
            <a:spLocks noGrp="1"/>
          </p:cNvSpPr>
          <p:nvPr>
            <p:ph type="title"/>
          </p:nvPr>
        </p:nvSpPr>
        <p:spPr/>
        <p:txBody>
          <a:bodyPr/>
          <a:lstStyle/>
          <a:p>
            <a:pPr algn="l"/>
            <a:r>
              <a:rPr lang="en-IN" b="1" dirty="0" smtClean="0">
                <a:solidFill>
                  <a:srgbClr val="0000FF"/>
                </a:solidFill>
                <a:effectLst>
                  <a:outerShdw blurRad="38100" dist="38100" dir="2700000" algn="tl">
                    <a:srgbClr val="000000">
                      <a:alpha val="43137"/>
                    </a:srgbClr>
                  </a:outerShdw>
                </a:effectLst>
                <a:latin typeface="Footlight MT Light" pitchFamily="18" charset="0"/>
              </a:rPr>
              <a:t>Atrial switch procedures</a:t>
            </a:r>
            <a:endParaRPr lang="en-IN" b="1" dirty="0">
              <a:solidFill>
                <a:srgbClr val="0000FF"/>
              </a:solidFill>
              <a:effectLst>
                <a:outerShdw blurRad="38100" dist="38100" dir="2700000" algn="tl">
                  <a:srgbClr val="000000">
                    <a:alpha val="43137"/>
                  </a:srgbClr>
                </a:outerShdw>
              </a:effectLst>
              <a:latin typeface="Footlight MT Light" pitchFamily="18" charset="0"/>
            </a:endParaRPr>
          </a:p>
        </p:txBody>
      </p:sp>
      <p:sp>
        <p:nvSpPr>
          <p:cNvPr id="4" name="Rectangle 3"/>
          <p:cNvSpPr/>
          <p:nvPr/>
        </p:nvSpPr>
        <p:spPr>
          <a:xfrm>
            <a:off x="357158" y="1552267"/>
            <a:ext cx="8429684" cy="4662815"/>
          </a:xfrm>
          <a:prstGeom prst="rect">
            <a:avLst/>
          </a:prstGeom>
          <a:solidFill>
            <a:schemeClr val="accent2">
              <a:lumMod val="60000"/>
              <a:lumOff val="40000"/>
            </a:schemeClr>
          </a:solidFill>
        </p:spPr>
        <p:txBody>
          <a:bodyPr wrap="square">
            <a:spAutoFit/>
          </a:bodyPr>
          <a:lstStyle/>
          <a:p>
            <a:pPr algn="ctr">
              <a:lnSpc>
                <a:spcPct val="150000"/>
              </a:lnSpc>
              <a:buNone/>
            </a:pPr>
            <a:r>
              <a:rPr lang="en-US" sz="2200" b="1" u="sng" dirty="0" smtClean="0">
                <a:latin typeface="Times New Roman" pitchFamily="18" charset="0"/>
                <a:cs typeface="Times New Roman" pitchFamily="18" charset="0"/>
              </a:rPr>
              <a:t>Mustard operation</a:t>
            </a:r>
          </a:p>
          <a:p>
            <a:pPr algn="ctr">
              <a:lnSpc>
                <a:spcPct val="150000"/>
              </a:lnSpc>
              <a:buNone/>
            </a:pPr>
            <a:r>
              <a:rPr lang="en-US" sz="2200" dirty="0" smtClean="0">
                <a:latin typeface="Times New Roman" pitchFamily="18" charset="0"/>
                <a:cs typeface="Times New Roman" pitchFamily="18" charset="0"/>
              </a:rPr>
              <a:t>This oldest surgical technique redirects the pulmonary and systemic venous return at the atrial level by using either a </a:t>
            </a:r>
            <a:r>
              <a:rPr lang="en-US" sz="2200" i="1" dirty="0" smtClean="0">
                <a:latin typeface="Times New Roman" pitchFamily="18" charset="0"/>
                <a:cs typeface="Times New Roman" pitchFamily="18" charset="0"/>
              </a:rPr>
              <a:t>pericardial or a prosthetic baffle</a:t>
            </a:r>
          </a:p>
          <a:p>
            <a:pPr algn="ctr">
              <a:lnSpc>
                <a:spcPct val="150000"/>
              </a:lnSpc>
            </a:pPr>
            <a:r>
              <a:rPr lang="en-US" sz="2200" b="1" u="sng" dirty="0" smtClean="0">
                <a:latin typeface="Times New Roman" pitchFamily="18" charset="0"/>
                <a:cs typeface="Times New Roman" pitchFamily="18" charset="0"/>
              </a:rPr>
              <a:t>Senning operation</a:t>
            </a:r>
          </a:p>
          <a:p>
            <a:pPr algn="ctr">
              <a:lnSpc>
                <a:spcPct val="150000"/>
              </a:lnSpc>
            </a:pPr>
            <a:r>
              <a:rPr lang="en-US" sz="2200" dirty="0" smtClean="0">
                <a:latin typeface="Times New Roman" pitchFamily="18" charset="0"/>
                <a:cs typeface="Times New Roman" pitchFamily="18" charset="0"/>
              </a:rPr>
              <a:t>This is a modification of the Mustard operation. It uses the </a:t>
            </a:r>
            <a:r>
              <a:rPr lang="en-US" sz="2200" i="1" dirty="0" smtClean="0">
                <a:latin typeface="Times New Roman" pitchFamily="18" charset="0"/>
                <a:cs typeface="Times New Roman" pitchFamily="18" charset="0"/>
              </a:rPr>
              <a:t>atrial septal flap and the RA free wall </a:t>
            </a:r>
            <a:r>
              <a:rPr lang="en-US" sz="2200" dirty="0" smtClean="0">
                <a:latin typeface="Times New Roman" pitchFamily="18" charset="0"/>
                <a:cs typeface="Times New Roman" pitchFamily="18" charset="0"/>
              </a:rPr>
              <a:t>to redirect the pulmonary and systemic venous return </a:t>
            </a:r>
          </a:p>
          <a:p>
            <a:pPr algn="ctr">
              <a:lnSpc>
                <a:spcPct val="150000"/>
              </a:lnSpc>
              <a:buNone/>
            </a:pPr>
            <a:endParaRPr lang="en-US" sz="22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43377"/>
          </a:xfrm>
        </p:spPr>
        <p:txBody>
          <a:bodyPr>
            <a:normAutofit fontScale="32500" lnSpcReduction="20000"/>
          </a:bodyPr>
          <a:lstStyle/>
          <a:p>
            <a:pPr>
              <a:lnSpc>
                <a:spcPct val="170000"/>
              </a:lnSpc>
            </a:pPr>
            <a:r>
              <a:rPr lang="en-US" sz="7200" dirty="0" smtClean="0">
                <a:latin typeface="Times New Roman" pitchFamily="18" charset="0"/>
                <a:cs typeface="Times New Roman" pitchFamily="18" charset="0"/>
              </a:rPr>
              <a:t>RV Failure</a:t>
            </a:r>
          </a:p>
          <a:p>
            <a:pPr>
              <a:lnSpc>
                <a:spcPct val="170000"/>
              </a:lnSpc>
            </a:pPr>
            <a:r>
              <a:rPr lang="en-IN" sz="7200" dirty="0" smtClean="0">
                <a:latin typeface="Times New Roman" pitchFamily="18" charset="0"/>
                <a:cs typeface="Times New Roman" pitchFamily="18" charset="0"/>
              </a:rPr>
              <a:t>Baffle-associated complications</a:t>
            </a:r>
            <a:endParaRPr lang="en-US" sz="7200" dirty="0" smtClean="0">
              <a:latin typeface="Times New Roman" pitchFamily="18" charset="0"/>
              <a:cs typeface="Times New Roman" pitchFamily="18" charset="0"/>
            </a:endParaRPr>
          </a:p>
          <a:p>
            <a:pPr lvl="1">
              <a:lnSpc>
                <a:spcPct val="170000"/>
              </a:lnSpc>
            </a:pPr>
            <a:r>
              <a:rPr lang="en-US" sz="6200" dirty="0" smtClean="0">
                <a:latin typeface="Times New Roman" pitchFamily="18" charset="0"/>
                <a:cs typeface="Times New Roman" pitchFamily="18" charset="0"/>
              </a:rPr>
              <a:t>Obstruction to the pulmonary venous return (&lt;5% of all cases)</a:t>
            </a:r>
          </a:p>
          <a:p>
            <a:pPr lvl="1">
              <a:lnSpc>
                <a:spcPct val="170000"/>
              </a:lnSpc>
            </a:pPr>
            <a:r>
              <a:rPr lang="en-US" sz="6200" dirty="0" smtClean="0">
                <a:latin typeface="Times New Roman" pitchFamily="18" charset="0"/>
                <a:cs typeface="Times New Roman" pitchFamily="18" charset="0"/>
              </a:rPr>
              <a:t>Obstruction to the systemic venous return (&lt;5% of all cases)</a:t>
            </a:r>
          </a:p>
          <a:p>
            <a:pPr lvl="1">
              <a:lnSpc>
                <a:spcPct val="170000"/>
              </a:lnSpc>
            </a:pPr>
            <a:r>
              <a:rPr lang="en-US" sz="6200" dirty="0" smtClean="0">
                <a:latin typeface="Times New Roman" pitchFamily="18" charset="0"/>
                <a:cs typeface="Times New Roman" pitchFamily="18" charset="0"/>
              </a:rPr>
              <a:t>Residual intra-atrial baffle shunt (=20% of all cases)</a:t>
            </a:r>
          </a:p>
          <a:p>
            <a:pPr lvl="1">
              <a:lnSpc>
                <a:spcPct val="170000"/>
              </a:lnSpc>
            </a:pPr>
            <a:r>
              <a:rPr lang="en-US" sz="6200" dirty="0" smtClean="0">
                <a:latin typeface="Times New Roman" pitchFamily="18" charset="0"/>
                <a:cs typeface="Times New Roman" pitchFamily="18" charset="0"/>
              </a:rPr>
              <a:t>Pulmonary vascular obstructive disease</a:t>
            </a:r>
          </a:p>
          <a:p>
            <a:pPr>
              <a:lnSpc>
                <a:spcPct val="170000"/>
              </a:lnSpc>
            </a:pPr>
            <a:r>
              <a:rPr lang="en-US" sz="7200" dirty="0" smtClean="0">
                <a:latin typeface="Times New Roman" pitchFamily="18" charset="0"/>
                <a:cs typeface="Times New Roman" pitchFamily="18" charset="0"/>
              </a:rPr>
              <a:t>Sudden death attributable to arrhythmias</a:t>
            </a:r>
          </a:p>
          <a:p>
            <a:pPr>
              <a:lnSpc>
                <a:spcPct val="170000"/>
              </a:lnSpc>
              <a:buNone/>
            </a:pPr>
            <a:endParaRPr lang="en-IN"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fld id="{AC15B8DC-5695-452E-8D6D-DD1584F1D8B2}" type="datetime1">
              <a:rPr lang="en-IN" smtClean="0"/>
              <a:pPr/>
              <a:t>04-10-2023</a:t>
            </a:fld>
            <a:endParaRPr lang="en-IN"/>
          </a:p>
        </p:txBody>
      </p:sp>
      <p:sp>
        <p:nvSpPr>
          <p:cNvPr id="4" name="Title 1"/>
          <p:cNvSpPr>
            <a:spLocks noGrp="1"/>
          </p:cNvSpPr>
          <p:nvPr>
            <p:ph type="title"/>
          </p:nvPr>
        </p:nvSpPr>
        <p:spPr/>
        <p:txBody>
          <a:bodyPr>
            <a:normAutofit/>
          </a:bodyPr>
          <a:lstStyle/>
          <a:p>
            <a:pPr algn="l"/>
            <a:r>
              <a:rPr lang="en-IN" sz="3600" b="1" dirty="0" smtClean="0">
                <a:solidFill>
                  <a:srgbClr val="0000FF"/>
                </a:solidFill>
                <a:effectLst>
                  <a:outerShdw blurRad="38100" dist="38100" dir="2700000" algn="tl">
                    <a:srgbClr val="000000">
                      <a:alpha val="43137"/>
                    </a:srgbClr>
                  </a:outerShdw>
                </a:effectLst>
                <a:latin typeface="Footlight MT Light" pitchFamily="18" charset="0"/>
              </a:rPr>
              <a:t>Atrial switch procedures (Contd..)</a:t>
            </a:r>
            <a:endParaRPr lang="en-IN" sz="3600" b="1" dirty="0">
              <a:solidFill>
                <a:srgbClr val="0000FF"/>
              </a:solidFill>
              <a:effectLst>
                <a:outerShdw blurRad="38100" dist="38100" dir="2700000" algn="tl">
                  <a:srgbClr val="000000">
                    <a:alpha val="43137"/>
                  </a:srgbClr>
                </a:outerShdw>
              </a:effectLst>
              <a:latin typeface="Footlight MT Light" pitchFamily="18"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nSpc>
                <a:spcPct val="170000"/>
              </a:lnSpc>
            </a:pPr>
            <a:r>
              <a:rPr lang="en-IN" sz="2000" dirty="0" smtClean="0">
                <a:latin typeface="Times New Roman" pitchFamily="18" charset="0"/>
                <a:cs typeface="Times New Roman" pitchFamily="18" charset="0"/>
              </a:rPr>
              <a:t>Originally performed in 1975 (</a:t>
            </a:r>
            <a:r>
              <a:rPr lang="en-IN" sz="2000" dirty="0" err="1" smtClean="0">
                <a:latin typeface="Times New Roman" pitchFamily="18" charset="0"/>
                <a:cs typeface="Times New Roman" pitchFamily="18" charset="0"/>
              </a:rPr>
              <a:t>Jatene</a:t>
            </a:r>
            <a:r>
              <a:rPr lang="en-IN" sz="2000" dirty="0" smtClean="0">
                <a:latin typeface="Times New Roman" pitchFamily="18" charset="0"/>
                <a:cs typeface="Times New Roman" pitchFamily="18" charset="0"/>
              </a:rPr>
              <a:t> switch)</a:t>
            </a:r>
          </a:p>
          <a:p>
            <a:pPr>
              <a:lnSpc>
                <a:spcPct val="170000"/>
              </a:lnSpc>
            </a:pPr>
            <a:r>
              <a:rPr lang="en-IN" sz="2000" dirty="0" smtClean="0">
                <a:latin typeface="Times New Roman" pitchFamily="18" charset="0"/>
                <a:cs typeface="Times New Roman" pitchFamily="18" charset="0"/>
              </a:rPr>
              <a:t>Standard corrective procedure for patients with D-TGA without significant LVOTO</a:t>
            </a:r>
          </a:p>
          <a:p>
            <a:pPr>
              <a:lnSpc>
                <a:spcPct val="170000"/>
              </a:lnSpc>
            </a:pPr>
            <a:r>
              <a:rPr lang="en-IN" sz="2000" dirty="0" smtClean="0">
                <a:latin typeface="Times New Roman" pitchFamily="18" charset="0"/>
                <a:cs typeface="Times New Roman" pitchFamily="18" charset="0"/>
              </a:rPr>
              <a:t>Involves transection of both great arteries, and then</a:t>
            </a:r>
          </a:p>
          <a:p>
            <a:pPr>
              <a:lnSpc>
                <a:spcPct val="170000"/>
              </a:lnSpc>
            </a:pPr>
            <a:r>
              <a:rPr lang="en-IN" sz="2000" b="1" dirty="0" smtClean="0">
                <a:latin typeface="Times New Roman" pitchFamily="18" charset="0"/>
                <a:cs typeface="Times New Roman" pitchFamily="18" charset="0"/>
              </a:rPr>
              <a:t>Translocation </a:t>
            </a:r>
            <a:r>
              <a:rPr lang="en-IN" sz="2000" dirty="0" smtClean="0">
                <a:latin typeface="Times New Roman" pitchFamily="18" charset="0"/>
                <a:cs typeface="Times New Roman" pitchFamily="18" charset="0"/>
              </a:rPr>
              <a:t>of the vessels to the opposite root, thereby</a:t>
            </a:r>
          </a:p>
          <a:p>
            <a:pPr>
              <a:lnSpc>
                <a:spcPct val="170000"/>
              </a:lnSpc>
            </a:pPr>
            <a:r>
              <a:rPr lang="en-IN" sz="2000" dirty="0" smtClean="0">
                <a:latin typeface="Times New Roman" pitchFamily="18" charset="0"/>
                <a:cs typeface="Times New Roman" pitchFamily="18" charset="0"/>
              </a:rPr>
              <a:t>Create ventriculoarterial concordance</a:t>
            </a:r>
          </a:p>
          <a:p>
            <a:pPr>
              <a:lnSpc>
                <a:spcPct val="170000"/>
              </a:lnSpc>
            </a:pPr>
            <a:r>
              <a:rPr lang="en-IN" sz="2000" dirty="0" smtClean="0">
                <a:latin typeface="Times New Roman" pitchFamily="18" charset="0"/>
                <a:cs typeface="Times New Roman" pitchFamily="18" charset="0"/>
              </a:rPr>
              <a:t>Translocating the aorta also involves mobilization and reimplantation of the coronary arteries</a:t>
            </a:r>
          </a:p>
        </p:txBody>
      </p:sp>
      <p:sp>
        <p:nvSpPr>
          <p:cNvPr id="5" name="Date Placeholder 4"/>
          <p:cNvSpPr>
            <a:spLocks noGrp="1"/>
          </p:cNvSpPr>
          <p:nvPr>
            <p:ph type="dt" sz="half" idx="10"/>
          </p:nvPr>
        </p:nvSpPr>
        <p:spPr/>
        <p:txBody>
          <a:bodyPr/>
          <a:lstStyle/>
          <a:p>
            <a:fld id="{BD478947-7422-4CB6-89B2-C5952C3764BA}" type="datetime1">
              <a:rPr lang="en-IN" smtClean="0"/>
              <a:pPr/>
              <a:t>04-10-2023</a:t>
            </a:fld>
            <a:endParaRPr lang="en-IN"/>
          </a:p>
        </p:txBody>
      </p:sp>
      <p:sp>
        <p:nvSpPr>
          <p:cNvPr id="2" name="Title 1"/>
          <p:cNvSpPr>
            <a:spLocks noGrp="1"/>
          </p:cNvSpPr>
          <p:nvPr>
            <p:ph type="title"/>
          </p:nvPr>
        </p:nvSpPr>
        <p:spPr/>
        <p:txBody>
          <a:bodyPr/>
          <a:lstStyle/>
          <a:p>
            <a:pPr algn="l"/>
            <a:r>
              <a:rPr lang="en-IN"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t>Arterial switch operation (ASO)</a:t>
            </a:r>
            <a:endParaRPr lang="en-IN" b="1" dirty="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a:srcRect/>
          <a:stretch>
            <a:fillRect/>
          </a:stretch>
        </p:blipFill>
        <p:spPr bwMode="auto">
          <a:xfrm>
            <a:off x="1071538" y="1214422"/>
            <a:ext cx="7000924" cy="4500594"/>
          </a:xfrm>
          <a:prstGeom prst="rect">
            <a:avLst/>
          </a:prstGeom>
          <a:noFill/>
          <a:ln w="9525">
            <a:noFill/>
            <a:miter lim="800000"/>
            <a:headEnd/>
            <a:tailEnd/>
          </a:ln>
          <a:effectLst/>
        </p:spPr>
      </p:pic>
      <p:sp>
        <p:nvSpPr>
          <p:cNvPr id="8" name="Date Placeholder 7"/>
          <p:cNvSpPr>
            <a:spLocks noGrp="1"/>
          </p:cNvSpPr>
          <p:nvPr>
            <p:ph type="dt" sz="half" idx="10"/>
          </p:nvPr>
        </p:nvSpPr>
        <p:spPr/>
        <p:txBody>
          <a:bodyPr/>
          <a:lstStyle/>
          <a:p>
            <a:fld id="{5A965C3B-ABA4-412D-8137-F3786A78662C}" type="datetime1">
              <a:rPr lang="en-IN" smtClean="0"/>
              <a:pPr/>
              <a:t>04-10-2023</a:t>
            </a:fld>
            <a:endParaRPr lang="en-IN"/>
          </a:p>
        </p:txBody>
      </p:sp>
      <p:sp>
        <p:nvSpPr>
          <p:cNvPr id="6" name="Title 1"/>
          <p:cNvSpPr>
            <a:spLocks noGrp="1"/>
          </p:cNvSpPr>
          <p:nvPr>
            <p:ph type="title"/>
          </p:nvPr>
        </p:nvSpPr>
        <p:spPr>
          <a:xfrm>
            <a:off x="457200" y="142852"/>
            <a:ext cx="8229600" cy="1143000"/>
          </a:xfrm>
        </p:spPr>
        <p:txBody>
          <a:bodyPr/>
          <a:lstStyle/>
          <a:p>
            <a:pPr algn="l"/>
            <a:r>
              <a:rPr lang="en-IN" b="1" dirty="0" smtClean="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rPr>
              <a:t>ASO (Contd..)</a:t>
            </a:r>
            <a:endParaRPr lang="en-IN" b="1" dirty="0">
              <a:solidFill>
                <a:srgbClr val="0000FF"/>
              </a:solidFill>
              <a:effectLst>
                <a:outerShdw blurRad="38100" dist="38100" dir="2700000" algn="tl">
                  <a:srgbClr val="000000">
                    <a:alpha val="43137"/>
                  </a:srgbClr>
                </a:outerShdw>
              </a:effectLst>
              <a:latin typeface="Footlight MT Light" pitchFamily="18" charset="0"/>
              <a:cs typeface="Times New Roman" pitchFamily="18" charset="0"/>
            </a:endParaRPr>
          </a:p>
        </p:txBody>
      </p:sp>
      <p:pic>
        <p:nvPicPr>
          <p:cNvPr id="1026" name="Picture 2"/>
          <p:cNvPicPr>
            <a:picLocks noChangeAspect="1" noChangeArrowheads="1"/>
          </p:cNvPicPr>
          <p:nvPr/>
        </p:nvPicPr>
        <p:blipFill>
          <a:blip r:embed="rId4"/>
          <a:srcRect/>
          <a:stretch>
            <a:fillRect/>
          </a:stretch>
        </p:blipFill>
        <p:spPr bwMode="auto">
          <a:xfrm>
            <a:off x="1071538" y="1214422"/>
            <a:ext cx="7072362" cy="2619386"/>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a:off x="1071538" y="3786190"/>
            <a:ext cx="7072362" cy="2500330"/>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a:srcRect/>
          <a:stretch>
            <a:fillRect/>
          </a:stretch>
        </p:blipFill>
        <p:spPr bwMode="auto">
          <a:xfrm>
            <a:off x="2214546" y="1142984"/>
            <a:ext cx="4714908" cy="514353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par>
                                <p:cTn id="8" presetID="5" presetClass="entr" presetSubtype="1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checkerboard(across)">
                                      <p:cBhvr>
                                        <p:cTn id="10" dur="500"/>
                                        <p:tgtEl>
                                          <p:spTgt spid="102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409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02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650</TotalTime>
  <Words>11431</Words>
  <Application>Microsoft Office PowerPoint</Application>
  <PresentationFormat>On-screen Show (4:3)</PresentationFormat>
  <Paragraphs>1054</Paragraphs>
  <Slides>119</Slides>
  <Notes>66</Notes>
  <HiddenSlides>0</HiddenSlides>
  <MMClips>2</MMClips>
  <ScaleCrop>false</ScaleCrop>
  <HeadingPairs>
    <vt:vector size="4" baseType="variant">
      <vt:variant>
        <vt:lpstr>Theme</vt:lpstr>
      </vt:variant>
      <vt:variant>
        <vt:i4>1</vt:i4>
      </vt:variant>
      <vt:variant>
        <vt:lpstr>Slide Titles</vt:lpstr>
      </vt:variant>
      <vt:variant>
        <vt:i4>119</vt:i4>
      </vt:variant>
    </vt:vector>
  </HeadingPairs>
  <TitlesOfParts>
    <vt:vector size="120" baseType="lpstr">
      <vt:lpstr>Concourse</vt:lpstr>
      <vt:lpstr>  Transposition of the Great Arteries    </vt:lpstr>
      <vt:lpstr> Overview </vt:lpstr>
      <vt:lpstr> Introduction </vt:lpstr>
      <vt:lpstr>Slide 4</vt:lpstr>
      <vt:lpstr> Epidemiology </vt:lpstr>
      <vt:lpstr> Epidemiology (Contd..) </vt:lpstr>
      <vt:lpstr> Embryology and pathogenesis </vt:lpstr>
      <vt:lpstr>Trunco-conal malseptation Hypothesis</vt:lpstr>
      <vt:lpstr>Embryology (Contd..)</vt:lpstr>
      <vt:lpstr>Embryology (Contd..)</vt:lpstr>
      <vt:lpstr>Embryology (Contd..)</vt:lpstr>
      <vt:lpstr>Genetics</vt:lpstr>
      <vt:lpstr> Anatomy and physiology </vt:lpstr>
      <vt:lpstr> Nomenclature </vt:lpstr>
      <vt:lpstr> Anatomy  </vt:lpstr>
      <vt:lpstr>Morphological considerations</vt:lpstr>
      <vt:lpstr>Co-existing anomalies</vt:lpstr>
      <vt:lpstr> VSD </vt:lpstr>
      <vt:lpstr>Slide 19</vt:lpstr>
      <vt:lpstr>Slide 20</vt:lpstr>
      <vt:lpstr>Slide 21</vt:lpstr>
      <vt:lpstr>Slide 22</vt:lpstr>
      <vt:lpstr>LVOTO</vt:lpstr>
      <vt:lpstr>LVOTO (Contd..)</vt:lpstr>
      <vt:lpstr>LVOTO (Contd..)</vt:lpstr>
      <vt:lpstr>Tricuspid valve anomalies</vt:lpstr>
      <vt:lpstr>Mitral valve anomalies</vt:lpstr>
      <vt:lpstr>Coronary anomalies</vt:lpstr>
      <vt:lpstr>Slide 29</vt:lpstr>
      <vt:lpstr>Slide 30</vt:lpstr>
      <vt:lpstr>Slide 31</vt:lpstr>
      <vt:lpstr>Aortic arch obstruction</vt:lpstr>
      <vt:lpstr>Juxtaposition of atrial appendages</vt:lpstr>
      <vt:lpstr>Hemodynamics</vt:lpstr>
      <vt:lpstr>Physiology</vt:lpstr>
      <vt:lpstr>Fetal physiology</vt:lpstr>
      <vt:lpstr>Fetal circulation in TGA</vt:lpstr>
      <vt:lpstr>Slide 38</vt:lpstr>
      <vt:lpstr>Slide 39</vt:lpstr>
      <vt:lpstr> TGA with VSD in Fetus </vt:lpstr>
      <vt:lpstr> TGA +VSD+PS in fetus </vt:lpstr>
      <vt:lpstr>Postnatal physiology of TGA</vt:lpstr>
      <vt:lpstr>Transitional Circulation</vt:lpstr>
      <vt:lpstr>Definition of shunts</vt:lpstr>
      <vt:lpstr>Definition of shunts (Contd..)</vt:lpstr>
      <vt:lpstr>Definition of shunts (Contd..)</vt:lpstr>
      <vt:lpstr>Slide 47</vt:lpstr>
      <vt:lpstr>Slide 48</vt:lpstr>
      <vt:lpstr>Slide 49</vt:lpstr>
      <vt:lpstr>TGA with inadequate pulmonary–systemic communication</vt:lpstr>
      <vt:lpstr>TGA with small VSD</vt:lpstr>
      <vt:lpstr>TGA with Large VSD</vt:lpstr>
      <vt:lpstr>TGA with Large ASD</vt:lpstr>
      <vt:lpstr>TGA with Severe PS</vt:lpstr>
      <vt:lpstr>Unique feature of shunt in TGA</vt:lpstr>
      <vt:lpstr>Flow across the communications “Rules of the Heart”</vt:lpstr>
      <vt:lpstr>Factors influencing systemic saturation</vt:lpstr>
      <vt:lpstr>Factors influencing systemic saturation</vt:lpstr>
      <vt:lpstr>Role of broncho-pulmonary collaterals</vt:lpstr>
      <vt:lpstr> Clinical presentation</vt:lpstr>
      <vt:lpstr> Clinical presentation</vt:lpstr>
      <vt:lpstr>TGA-physiologic clinical classification</vt:lpstr>
      <vt:lpstr>History</vt:lpstr>
      <vt:lpstr> History (Contd..)  </vt:lpstr>
      <vt:lpstr> History (Contd..)  </vt:lpstr>
      <vt:lpstr>Survival and natural course</vt:lpstr>
      <vt:lpstr>Arterial Pulse</vt:lpstr>
      <vt:lpstr>Palpation</vt:lpstr>
      <vt:lpstr>Auscultation</vt:lpstr>
      <vt:lpstr>Auscultation (Contd..)</vt:lpstr>
      <vt:lpstr>Auscultation (Contd..)</vt:lpstr>
      <vt:lpstr>ECG</vt:lpstr>
      <vt:lpstr>ECG (Contd..)</vt:lpstr>
      <vt:lpstr>ECG (Contd..)</vt:lpstr>
      <vt:lpstr>ECG (Contd..)</vt:lpstr>
      <vt:lpstr>CXR</vt:lpstr>
      <vt:lpstr>CXR (Contd..)</vt:lpstr>
      <vt:lpstr>CXR (Contd..)</vt:lpstr>
      <vt:lpstr>ECHO</vt:lpstr>
      <vt:lpstr>ECHO(Contd..)</vt:lpstr>
      <vt:lpstr>ECHO(Contd..)</vt:lpstr>
      <vt:lpstr>ECHO(Contd..)</vt:lpstr>
      <vt:lpstr>ECHO(Contd..)</vt:lpstr>
      <vt:lpstr>ECHO(For detection of outflow obstructions)</vt:lpstr>
      <vt:lpstr>ECHO(For coronary anomalies)</vt:lpstr>
      <vt:lpstr>Cardiac catheterization</vt:lpstr>
      <vt:lpstr>Cardiac catheterization (Contd..)</vt:lpstr>
      <vt:lpstr> Angiocardiography </vt:lpstr>
      <vt:lpstr> Management </vt:lpstr>
      <vt:lpstr>Slide 90</vt:lpstr>
      <vt:lpstr>Prostaglandin infusion</vt:lpstr>
      <vt:lpstr>Balloon Atrial Septostomy  (Rashkind procedure)</vt:lpstr>
      <vt:lpstr>Slide 93</vt:lpstr>
      <vt:lpstr>Definitive Repair</vt:lpstr>
      <vt:lpstr>General approach</vt:lpstr>
      <vt:lpstr>Atrial switch procedures</vt:lpstr>
      <vt:lpstr>Atrial switch procedures (Contd..)</vt:lpstr>
      <vt:lpstr>Arterial switch operation (ASO)</vt:lpstr>
      <vt:lpstr>ASO (Contd..)</vt:lpstr>
      <vt:lpstr>Slide 100</vt:lpstr>
      <vt:lpstr>Pre requisite </vt:lpstr>
      <vt:lpstr>Pre-op</vt:lpstr>
      <vt:lpstr>Predictors of perioperative mortality</vt:lpstr>
      <vt:lpstr>Complications of ASO Main and branch pulmonary artery stenosis</vt:lpstr>
      <vt:lpstr>Complications of ASO (Contd..)</vt:lpstr>
      <vt:lpstr>Rastelli operation</vt:lpstr>
      <vt:lpstr>Slide 107</vt:lpstr>
      <vt:lpstr>REV (Réparation à l'Etage Ventriculaire )</vt:lpstr>
      <vt:lpstr>Nikaidoh Procedure</vt:lpstr>
      <vt:lpstr>Pulmonary Artery Banding</vt:lpstr>
      <vt:lpstr>Follow-up care</vt:lpstr>
      <vt:lpstr>Slide 112</vt:lpstr>
      <vt:lpstr>MCQ</vt:lpstr>
      <vt:lpstr>Slide 114</vt:lpstr>
      <vt:lpstr>Slide 115</vt:lpstr>
      <vt:lpstr>Slide 116</vt:lpstr>
      <vt:lpstr>Slide 117</vt:lpstr>
      <vt:lpstr>Slide 118</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Transposition of the Great Arteries    </dc:title>
  <dc:creator>ADMIN</dc:creator>
  <cp:lastModifiedBy>ADMIN</cp:lastModifiedBy>
  <cp:revision>6</cp:revision>
  <dcterms:created xsi:type="dcterms:W3CDTF">2023-10-03T15:44:54Z</dcterms:created>
  <dcterms:modified xsi:type="dcterms:W3CDTF">2023-10-04T02:48:52Z</dcterms:modified>
</cp:coreProperties>
</file>