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6" r:id="rId5"/>
    <p:sldId id="258" r:id="rId6"/>
    <p:sldId id="260" r:id="rId7"/>
    <p:sldId id="267" r:id="rId8"/>
    <p:sldId id="261" r:id="rId9"/>
    <p:sldId id="262" r:id="rId10"/>
    <p:sldId id="268" r:id="rId11"/>
    <p:sldId id="269" r:id="rId12"/>
    <p:sldId id="263" r:id="rId13"/>
    <p:sldId id="264" r:id="rId14"/>
    <p:sldId id="265" r:id="rId15"/>
    <p:sldId id="270" r:id="rId16"/>
    <p:sldId id="271" r:id="rId17"/>
    <p:sldId id="272" r:id="rId18"/>
    <p:sldId id="273" r:id="rId19"/>
    <p:sldId id="274" r:id="rId20"/>
    <p:sldId id="275" r:id="rId21"/>
    <p:sldId id="290"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6CDDE85-A2CC-49FD-9FB5-3DEF25F82040}" type="datetimeFigureOut">
              <a:rPr lang="en-IN" smtClean="0"/>
              <a:t>31-12-2022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82D499-6BC8-4342-8E27-38AEF82103B1}" type="slidenum">
              <a:rPr lang="en-IN" smtClean="0"/>
              <a:t>‹#›</a:t>
            </a:fld>
            <a:endParaRPr lang="en-IN"/>
          </a:p>
        </p:txBody>
      </p:sp>
    </p:spTree>
    <p:extLst>
      <p:ext uri="{BB962C8B-B14F-4D97-AF65-F5344CB8AC3E}">
        <p14:creationId xmlns:p14="http://schemas.microsoft.com/office/powerpoint/2010/main" val="141563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6CDDE85-A2CC-49FD-9FB5-3DEF25F82040}" type="datetimeFigureOut">
              <a:rPr lang="en-IN" smtClean="0"/>
              <a:t>31-12-2022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82D499-6BC8-4342-8E27-38AEF82103B1}" type="slidenum">
              <a:rPr lang="en-IN" smtClean="0"/>
              <a:t>‹#›</a:t>
            </a:fld>
            <a:endParaRPr lang="en-IN"/>
          </a:p>
        </p:txBody>
      </p:sp>
    </p:spTree>
    <p:extLst>
      <p:ext uri="{BB962C8B-B14F-4D97-AF65-F5344CB8AC3E}">
        <p14:creationId xmlns:p14="http://schemas.microsoft.com/office/powerpoint/2010/main" val="182225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6CDDE85-A2CC-49FD-9FB5-3DEF25F82040}" type="datetimeFigureOut">
              <a:rPr lang="en-IN" smtClean="0"/>
              <a:t>31-12-2022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82D499-6BC8-4342-8E27-38AEF82103B1}" type="slidenum">
              <a:rPr lang="en-IN" smtClean="0"/>
              <a:t>‹#›</a:t>
            </a:fld>
            <a:endParaRPr lang="en-IN"/>
          </a:p>
        </p:txBody>
      </p:sp>
    </p:spTree>
    <p:extLst>
      <p:ext uri="{BB962C8B-B14F-4D97-AF65-F5344CB8AC3E}">
        <p14:creationId xmlns:p14="http://schemas.microsoft.com/office/powerpoint/2010/main" val="371853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6CDDE85-A2CC-49FD-9FB5-3DEF25F82040}" type="datetimeFigureOut">
              <a:rPr lang="en-IN" smtClean="0"/>
              <a:t>31-12-2022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82D499-6BC8-4342-8E27-38AEF82103B1}" type="slidenum">
              <a:rPr lang="en-IN" smtClean="0"/>
              <a:t>‹#›</a:t>
            </a:fld>
            <a:endParaRPr lang="en-IN"/>
          </a:p>
        </p:txBody>
      </p:sp>
    </p:spTree>
    <p:extLst>
      <p:ext uri="{BB962C8B-B14F-4D97-AF65-F5344CB8AC3E}">
        <p14:creationId xmlns:p14="http://schemas.microsoft.com/office/powerpoint/2010/main" val="407500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DDE85-A2CC-49FD-9FB5-3DEF25F82040}" type="datetimeFigureOut">
              <a:rPr lang="en-IN" smtClean="0"/>
              <a:t>31-12-2022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82D499-6BC8-4342-8E27-38AEF82103B1}" type="slidenum">
              <a:rPr lang="en-IN" smtClean="0"/>
              <a:t>‹#›</a:t>
            </a:fld>
            <a:endParaRPr lang="en-IN"/>
          </a:p>
        </p:txBody>
      </p:sp>
    </p:spTree>
    <p:extLst>
      <p:ext uri="{BB962C8B-B14F-4D97-AF65-F5344CB8AC3E}">
        <p14:creationId xmlns:p14="http://schemas.microsoft.com/office/powerpoint/2010/main" val="398078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6CDDE85-A2CC-49FD-9FB5-3DEF25F82040}" type="datetimeFigureOut">
              <a:rPr lang="en-IN" smtClean="0"/>
              <a:t>31-12-2022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82D499-6BC8-4342-8E27-38AEF82103B1}" type="slidenum">
              <a:rPr lang="en-IN" smtClean="0"/>
              <a:t>‹#›</a:t>
            </a:fld>
            <a:endParaRPr lang="en-IN"/>
          </a:p>
        </p:txBody>
      </p:sp>
    </p:spTree>
    <p:extLst>
      <p:ext uri="{BB962C8B-B14F-4D97-AF65-F5344CB8AC3E}">
        <p14:creationId xmlns:p14="http://schemas.microsoft.com/office/powerpoint/2010/main" val="111175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6CDDE85-A2CC-49FD-9FB5-3DEF25F82040}" type="datetimeFigureOut">
              <a:rPr lang="en-IN" smtClean="0"/>
              <a:t>31-12-2022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882D499-6BC8-4342-8E27-38AEF82103B1}" type="slidenum">
              <a:rPr lang="en-IN" smtClean="0"/>
              <a:t>‹#›</a:t>
            </a:fld>
            <a:endParaRPr lang="en-IN"/>
          </a:p>
        </p:txBody>
      </p:sp>
    </p:spTree>
    <p:extLst>
      <p:ext uri="{BB962C8B-B14F-4D97-AF65-F5344CB8AC3E}">
        <p14:creationId xmlns:p14="http://schemas.microsoft.com/office/powerpoint/2010/main" val="355670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F6CDDE85-A2CC-49FD-9FB5-3DEF25F82040}" type="datetimeFigureOut">
              <a:rPr lang="en-IN" smtClean="0"/>
              <a:t>31-12-2022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882D499-6BC8-4342-8E27-38AEF82103B1}" type="slidenum">
              <a:rPr lang="en-IN" smtClean="0"/>
              <a:t>‹#›</a:t>
            </a:fld>
            <a:endParaRPr lang="en-IN"/>
          </a:p>
        </p:txBody>
      </p:sp>
    </p:spTree>
    <p:extLst>
      <p:ext uri="{BB962C8B-B14F-4D97-AF65-F5344CB8AC3E}">
        <p14:creationId xmlns:p14="http://schemas.microsoft.com/office/powerpoint/2010/main" val="326555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DDE85-A2CC-49FD-9FB5-3DEF25F82040}" type="datetimeFigureOut">
              <a:rPr lang="en-IN" smtClean="0"/>
              <a:t>31-12-2022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882D499-6BC8-4342-8E27-38AEF82103B1}" type="slidenum">
              <a:rPr lang="en-IN" smtClean="0"/>
              <a:t>‹#›</a:t>
            </a:fld>
            <a:endParaRPr lang="en-IN"/>
          </a:p>
        </p:txBody>
      </p:sp>
    </p:spTree>
    <p:extLst>
      <p:ext uri="{BB962C8B-B14F-4D97-AF65-F5344CB8AC3E}">
        <p14:creationId xmlns:p14="http://schemas.microsoft.com/office/powerpoint/2010/main" val="260168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CDDE85-A2CC-49FD-9FB5-3DEF25F82040}" type="datetimeFigureOut">
              <a:rPr lang="en-IN" smtClean="0"/>
              <a:t>31-12-2022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82D499-6BC8-4342-8E27-38AEF82103B1}" type="slidenum">
              <a:rPr lang="en-IN" smtClean="0"/>
              <a:t>‹#›</a:t>
            </a:fld>
            <a:endParaRPr lang="en-IN"/>
          </a:p>
        </p:txBody>
      </p:sp>
    </p:spTree>
    <p:extLst>
      <p:ext uri="{BB962C8B-B14F-4D97-AF65-F5344CB8AC3E}">
        <p14:creationId xmlns:p14="http://schemas.microsoft.com/office/powerpoint/2010/main" val="271862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CDDE85-A2CC-49FD-9FB5-3DEF25F82040}" type="datetimeFigureOut">
              <a:rPr lang="en-IN" smtClean="0"/>
              <a:t>31-12-2022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82D499-6BC8-4342-8E27-38AEF82103B1}" type="slidenum">
              <a:rPr lang="en-IN" smtClean="0"/>
              <a:t>‹#›</a:t>
            </a:fld>
            <a:endParaRPr lang="en-IN"/>
          </a:p>
        </p:txBody>
      </p:sp>
    </p:spTree>
    <p:extLst>
      <p:ext uri="{BB962C8B-B14F-4D97-AF65-F5344CB8AC3E}">
        <p14:creationId xmlns:p14="http://schemas.microsoft.com/office/powerpoint/2010/main" val="173827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DDE85-A2CC-49FD-9FB5-3DEF25F82040}" type="datetimeFigureOut">
              <a:rPr lang="en-IN" smtClean="0"/>
              <a:t>31-12-2022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2D499-6BC8-4342-8E27-38AEF82103B1}" type="slidenum">
              <a:rPr lang="en-IN" smtClean="0"/>
              <a:t>‹#›</a:t>
            </a:fld>
            <a:endParaRPr lang="en-IN"/>
          </a:p>
        </p:txBody>
      </p:sp>
    </p:spTree>
    <p:extLst>
      <p:ext uri="{BB962C8B-B14F-4D97-AF65-F5344CB8AC3E}">
        <p14:creationId xmlns:p14="http://schemas.microsoft.com/office/powerpoint/2010/main" val="667617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TRIALS ON BEMPADOIC ACID</a:t>
            </a:r>
            <a:endParaRPr lang="en-IN" dirty="0"/>
          </a:p>
        </p:txBody>
      </p:sp>
      <p:sp>
        <p:nvSpPr>
          <p:cNvPr id="3" name="Subtitle 2"/>
          <p:cNvSpPr>
            <a:spLocks noGrp="1"/>
          </p:cNvSpPr>
          <p:nvPr>
            <p:ph type="subTitle" idx="1"/>
          </p:nvPr>
        </p:nvSpPr>
        <p:spPr/>
        <p:txBody>
          <a:bodyPr/>
          <a:lstStyle/>
          <a:p>
            <a:r>
              <a:rPr lang="en-US" dirty="0" err="1"/>
              <a:t>Dr</a:t>
            </a:r>
            <a:r>
              <a:rPr lang="en-US" dirty="0"/>
              <a:t> </a:t>
            </a:r>
            <a:r>
              <a:rPr lang="en-US" dirty="0" err="1"/>
              <a:t>Shreyas</a:t>
            </a:r>
            <a:r>
              <a:rPr lang="en-US" dirty="0"/>
              <a:t> </a:t>
            </a:r>
            <a:r>
              <a:rPr lang="en-US" dirty="0" err="1"/>
              <a:t>Samaga</a:t>
            </a:r>
            <a:endParaRPr lang="en-IN" dirty="0"/>
          </a:p>
        </p:txBody>
      </p:sp>
    </p:spTree>
    <p:extLst>
      <p:ext uri="{BB962C8B-B14F-4D97-AF65-F5344CB8AC3E}">
        <p14:creationId xmlns:p14="http://schemas.microsoft.com/office/powerpoint/2010/main" val="169659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94" y="548680"/>
            <a:ext cx="8140878"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4572000" y="1828800"/>
            <a:ext cx="942109" cy="277091"/>
          </a:xfrm>
          <a:custGeom>
            <a:avLst/>
            <a:gdLst>
              <a:gd name="connsiteX0" fmla="*/ 0 w 942109"/>
              <a:gd name="connsiteY0" fmla="*/ 13855 h 277091"/>
              <a:gd name="connsiteX1" fmla="*/ 41564 w 942109"/>
              <a:gd name="connsiteY1" fmla="*/ 83127 h 277091"/>
              <a:gd name="connsiteX2" fmla="*/ 83127 w 942109"/>
              <a:gd name="connsiteY2" fmla="*/ 193964 h 277091"/>
              <a:gd name="connsiteX3" fmla="*/ 166255 w 942109"/>
              <a:gd name="connsiteY3" fmla="*/ 249382 h 277091"/>
              <a:gd name="connsiteX4" fmla="*/ 207818 w 942109"/>
              <a:gd name="connsiteY4" fmla="*/ 277091 h 277091"/>
              <a:gd name="connsiteX5" fmla="*/ 415636 w 942109"/>
              <a:gd name="connsiteY5" fmla="*/ 263236 h 277091"/>
              <a:gd name="connsiteX6" fmla="*/ 595745 w 942109"/>
              <a:gd name="connsiteY6" fmla="*/ 221673 h 277091"/>
              <a:gd name="connsiteX7" fmla="*/ 678873 w 942109"/>
              <a:gd name="connsiteY7" fmla="*/ 193964 h 277091"/>
              <a:gd name="connsiteX8" fmla="*/ 858982 w 942109"/>
              <a:gd name="connsiteY8" fmla="*/ 152400 h 277091"/>
              <a:gd name="connsiteX9" fmla="*/ 928255 w 942109"/>
              <a:gd name="connsiteY9" fmla="*/ 41564 h 277091"/>
              <a:gd name="connsiteX10" fmla="*/ 942109 w 942109"/>
              <a:gd name="connsiteY10" fmla="*/ 0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109" h="277091">
                <a:moveTo>
                  <a:pt x="0" y="13855"/>
                </a:moveTo>
                <a:cubicBezTo>
                  <a:pt x="13855" y="36946"/>
                  <a:pt x="31563" y="58125"/>
                  <a:pt x="41564" y="83127"/>
                </a:cubicBezTo>
                <a:cubicBezTo>
                  <a:pt x="62846" y="136332"/>
                  <a:pt x="39412" y="155714"/>
                  <a:pt x="83127" y="193964"/>
                </a:cubicBezTo>
                <a:cubicBezTo>
                  <a:pt x="108190" y="215894"/>
                  <a:pt x="138546" y="230909"/>
                  <a:pt x="166255" y="249382"/>
                </a:cubicBezTo>
                <a:lnTo>
                  <a:pt x="207818" y="277091"/>
                </a:lnTo>
                <a:cubicBezTo>
                  <a:pt x="277091" y="272473"/>
                  <a:pt x="346554" y="270144"/>
                  <a:pt x="415636" y="263236"/>
                </a:cubicBezTo>
                <a:cubicBezTo>
                  <a:pt x="447041" y="260095"/>
                  <a:pt x="583695" y="225690"/>
                  <a:pt x="595745" y="221673"/>
                </a:cubicBezTo>
                <a:cubicBezTo>
                  <a:pt x="623454" y="212437"/>
                  <a:pt x="650537" y="201048"/>
                  <a:pt x="678873" y="193964"/>
                </a:cubicBezTo>
                <a:cubicBezTo>
                  <a:pt x="812554" y="160544"/>
                  <a:pt x="752366" y="173724"/>
                  <a:pt x="858982" y="152400"/>
                </a:cubicBezTo>
                <a:cubicBezTo>
                  <a:pt x="924847" y="108490"/>
                  <a:pt x="895281" y="140487"/>
                  <a:pt x="928255" y="41564"/>
                </a:cubicBezTo>
                <a:lnTo>
                  <a:pt x="94210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reeform 7"/>
          <p:cNvSpPr/>
          <p:nvPr/>
        </p:nvSpPr>
        <p:spPr>
          <a:xfrm>
            <a:off x="7186966" y="1787236"/>
            <a:ext cx="988441" cy="348530"/>
          </a:xfrm>
          <a:custGeom>
            <a:avLst/>
            <a:gdLst>
              <a:gd name="connsiteX0" fmla="*/ 17398 w 988441"/>
              <a:gd name="connsiteY0" fmla="*/ 83128 h 348530"/>
              <a:gd name="connsiteX1" fmla="*/ 31252 w 988441"/>
              <a:gd name="connsiteY1" fmla="*/ 290946 h 348530"/>
              <a:gd name="connsiteX2" fmla="*/ 516161 w 988441"/>
              <a:gd name="connsiteY2" fmla="*/ 263237 h 348530"/>
              <a:gd name="connsiteX3" fmla="*/ 571579 w 988441"/>
              <a:gd name="connsiteY3" fmla="*/ 249382 h 348530"/>
              <a:gd name="connsiteX4" fmla="*/ 862525 w 988441"/>
              <a:gd name="connsiteY4" fmla="*/ 235528 h 348530"/>
              <a:gd name="connsiteX5" fmla="*/ 945652 w 988441"/>
              <a:gd name="connsiteY5" fmla="*/ 221673 h 348530"/>
              <a:gd name="connsiteX6" fmla="*/ 987216 w 988441"/>
              <a:gd name="connsiteY6" fmla="*/ 83128 h 348530"/>
              <a:gd name="connsiteX7" fmla="*/ 987216 w 988441"/>
              <a:gd name="connsiteY7" fmla="*/ 0 h 34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441" h="348530">
                <a:moveTo>
                  <a:pt x="17398" y="83128"/>
                </a:moveTo>
                <a:cubicBezTo>
                  <a:pt x="22016" y="152401"/>
                  <a:pt x="-32661" y="263832"/>
                  <a:pt x="31252" y="290946"/>
                </a:cubicBezTo>
                <a:cubicBezTo>
                  <a:pt x="318841" y="412953"/>
                  <a:pt x="351157" y="310381"/>
                  <a:pt x="516161" y="263237"/>
                </a:cubicBezTo>
                <a:cubicBezTo>
                  <a:pt x="534470" y="258006"/>
                  <a:pt x="552598" y="250900"/>
                  <a:pt x="571579" y="249382"/>
                </a:cubicBezTo>
                <a:cubicBezTo>
                  <a:pt x="668362" y="241639"/>
                  <a:pt x="765543" y="240146"/>
                  <a:pt x="862525" y="235528"/>
                </a:cubicBezTo>
                <a:cubicBezTo>
                  <a:pt x="890234" y="230910"/>
                  <a:pt x="924511" y="240171"/>
                  <a:pt x="945652" y="221673"/>
                </a:cubicBezTo>
                <a:cubicBezTo>
                  <a:pt x="950407" y="217512"/>
                  <a:pt x="985166" y="103626"/>
                  <a:pt x="987216" y="83128"/>
                </a:cubicBezTo>
                <a:cubicBezTo>
                  <a:pt x="989973" y="55556"/>
                  <a:pt x="987216" y="27709"/>
                  <a:pt x="98721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963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152261"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4211782" y="983673"/>
            <a:ext cx="957632" cy="324723"/>
          </a:xfrm>
          <a:custGeom>
            <a:avLst/>
            <a:gdLst>
              <a:gd name="connsiteX0" fmla="*/ 13854 w 957632"/>
              <a:gd name="connsiteY0" fmla="*/ 0 h 324723"/>
              <a:gd name="connsiteX1" fmla="*/ 0 w 957632"/>
              <a:gd name="connsiteY1" fmla="*/ 69272 h 324723"/>
              <a:gd name="connsiteX2" fmla="*/ 886691 w 957632"/>
              <a:gd name="connsiteY2" fmla="*/ 221672 h 324723"/>
              <a:gd name="connsiteX3" fmla="*/ 928254 w 957632"/>
              <a:gd name="connsiteY3" fmla="*/ 193963 h 324723"/>
              <a:gd name="connsiteX4" fmla="*/ 942109 w 957632"/>
              <a:gd name="connsiteY4" fmla="*/ 138545 h 324723"/>
              <a:gd name="connsiteX5" fmla="*/ 955963 w 957632"/>
              <a:gd name="connsiteY5" fmla="*/ 13854 h 32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632" h="324723">
                <a:moveTo>
                  <a:pt x="13854" y="0"/>
                </a:moveTo>
                <a:cubicBezTo>
                  <a:pt x="9236" y="23091"/>
                  <a:pt x="0" y="45724"/>
                  <a:pt x="0" y="69272"/>
                </a:cubicBezTo>
                <a:cubicBezTo>
                  <a:pt x="0" y="526108"/>
                  <a:pt x="157179" y="233252"/>
                  <a:pt x="886691" y="221672"/>
                </a:cubicBezTo>
                <a:cubicBezTo>
                  <a:pt x="900545" y="212436"/>
                  <a:pt x="919018" y="207817"/>
                  <a:pt x="928254" y="193963"/>
                </a:cubicBezTo>
                <a:cubicBezTo>
                  <a:pt x="938816" y="178120"/>
                  <a:pt x="936878" y="156854"/>
                  <a:pt x="942109" y="138545"/>
                </a:cubicBezTo>
                <a:cubicBezTo>
                  <a:pt x="964725" y="59388"/>
                  <a:pt x="955963" y="133038"/>
                  <a:pt x="955963" y="138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Freeform 4"/>
          <p:cNvSpPr/>
          <p:nvPr/>
        </p:nvSpPr>
        <p:spPr>
          <a:xfrm>
            <a:off x="6622473" y="914400"/>
            <a:ext cx="986107" cy="346364"/>
          </a:xfrm>
          <a:custGeom>
            <a:avLst/>
            <a:gdLst>
              <a:gd name="connsiteX0" fmla="*/ 0 w 986107"/>
              <a:gd name="connsiteY0" fmla="*/ 83127 h 346364"/>
              <a:gd name="connsiteX1" fmla="*/ 41563 w 986107"/>
              <a:gd name="connsiteY1" fmla="*/ 180109 h 346364"/>
              <a:gd name="connsiteX2" fmla="*/ 69272 w 986107"/>
              <a:gd name="connsiteY2" fmla="*/ 290945 h 346364"/>
              <a:gd name="connsiteX3" fmla="*/ 138545 w 986107"/>
              <a:gd name="connsiteY3" fmla="*/ 346364 h 346364"/>
              <a:gd name="connsiteX4" fmla="*/ 651163 w 986107"/>
              <a:gd name="connsiteY4" fmla="*/ 332509 h 346364"/>
              <a:gd name="connsiteX5" fmla="*/ 762000 w 986107"/>
              <a:gd name="connsiteY5" fmla="*/ 304800 h 346364"/>
              <a:gd name="connsiteX6" fmla="*/ 817418 w 986107"/>
              <a:gd name="connsiteY6" fmla="*/ 290945 h 346364"/>
              <a:gd name="connsiteX7" fmla="*/ 858982 w 986107"/>
              <a:gd name="connsiteY7" fmla="*/ 277091 h 346364"/>
              <a:gd name="connsiteX8" fmla="*/ 928254 w 986107"/>
              <a:gd name="connsiteY8" fmla="*/ 263236 h 346364"/>
              <a:gd name="connsiteX9" fmla="*/ 955963 w 986107"/>
              <a:gd name="connsiteY9" fmla="*/ 221673 h 346364"/>
              <a:gd name="connsiteX10" fmla="*/ 983672 w 986107"/>
              <a:gd name="connsiteY10" fmla="*/ 0 h 34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107" h="346364">
                <a:moveTo>
                  <a:pt x="0" y="83127"/>
                </a:moveTo>
                <a:cubicBezTo>
                  <a:pt x="13854" y="115454"/>
                  <a:pt x="30441" y="146743"/>
                  <a:pt x="41563" y="180109"/>
                </a:cubicBezTo>
                <a:cubicBezTo>
                  <a:pt x="49010" y="202450"/>
                  <a:pt x="53722" y="265028"/>
                  <a:pt x="69272" y="290945"/>
                </a:cubicBezTo>
                <a:cubicBezTo>
                  <a:pt x="82433" y="312880"/>
                  <a:pt x="119667" y="333778"/>
                  <a:pt x="138545" y="346364"/>
                </a:cubicBezTo>
                <a:cubicBezTo>
                  <a:pt x="309418" y="341746"/>
                  <a:pt x="480421" y="340640"/>
                  <a:pt x="651163" y="332509"/>
                </a:cubicBezTo>
                <a:cubicBezTo>
                  <a:pt x="701869" y="330094"/>
                  <a:pt x="718493" y="317231"/>
                  <a:pt x="762000" y="304800"/>
                </a:cubicBezTo>
                <a:cubicBezTo>
                  <a:pt x="780309" y="299569"/>
                  <a:pt x="799109" y="296176"/>
                  <a:pt x="817418" y="290945"/>
                </a:cubicBezTo>
                <a:cubicBezTo>
                  <a:pt x="831460" y="286933"/>
                  <a:pt x="844814" y="280633"/>
                  <a:pt x="858982" y="277091"/>
                </a:cubicBezTo>
                <a:cubicBezTo>
                  <a:pt x="881827" y="271380"/>
                  <a:pt x="905163" y="267854"/>
                  <a:pt x="928254" y="263236"/>
                </a:cubicBezTo>
                <a:cubicBezTo>
                  <a:pt x="937490" y="249382"/>
                  <a:pt x="949200" y="236889"/>
                  <a:pt x="955963" y="221673"/>
                </a:cubicBezTo>
                <a:cubicBezTo>
                  <a:pt x="998276" y="126469"/>
                  <a:pt x="983672" y="117575"/>
                  <a:pt x="9836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5"/>
          <p:cNvSpPr/>
          <p:nvPr/>
        </p:nvSpPr>
        <p:spPr>
          <a:xfrm>
            <a:off x="4045527" y="4405745"/>
            <a:ext cx="1165041" cy="277091"/>
          </a:xfrm>
          <a:custGeom>
            <a:avLst/>
            <a:gdLst>
              <a:gd name="connsiteX0" fmla="*/ 0 w 1165041"/>
              <a:gd name="connsiteY0" fmla="*/ 0 h 277091"/>
              <a:gd name="connsiteX1" fmla="*/ 41564 w 1165041"/>
              <a:gd name="connsiteY1" fmla="*/ 69273 h 277091"/>
              <a:gd name="connsiteX2" fmla="*/ 55418 w 1165041"/>
              <a:gd name="connsiteY2" fmla="*/ 152400 h 277091"/>
              <a:gd name="connsiteX3" fmla="*/ 69273 w 1165041"/>
              <a:gd name="connsiteY3" fmla="*/ 193964 h 277091"/>
              <a:gd name="connsiteX4" fmla="*/ 249382 w 1165041"/>
              <a:gd name="connsiteY4" fmla="*/ 263237 h 277091"/>
              <a:gd name="connsiteX5" fmla="*/ 332509 w 1165041"/>
              <a:gd name="connsiteY5" fmla="*/ 277091 h 277091"/>
              <a:gd name="connsiteX6" fmla="*/ 1039091 w 1165041"/>
              <a:gd name="connsiteY6" fmla="*/ 263237 h 277091"/>
              <a:gd name="connsiteX7" fmla="*/ 1080655 w 1165041"/>
              <a:gd name="connsiteY7" fmla="*/ 235528 h 277091"/>
              <a:gd name="connsiteX8" fmla="*/ 1136073 w 1165041"/>
              <a:gd name="connsiteY8" fmla="*/ 152400 h 277091"/>
              <a:gd name="connsiteX9" fmla="*/ 1163782 w 1165041"/>
              <a:gd name="connsiteY9" fmla="*/ 55419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041" h="277091">
                <a:moveTo>
                  <a:pt x="0" y="0"/>
                </a:moveTo>
                <a:cubicBezTo>
                  <a:pt x="13855" y="23091"/>
                  <a:pt x="32361" y="43966"/>
                  <a:pt x="41564" y="69273"/>
                </a:cubicBezTo>
                <a:cubicBezTo>
                  <a:pt x="51164" y="95673"/>
                  <a:pt x="49324" y="124978"/>
                  <a:pt x="55418" y="152400"/>
                </a:cubicBezTo>
                <a:cubicBezTo>
                  <a:pt x="58586" y="166656"/>
                  <a:pt x="58946" y="183637"/>
                  <a:pt x="69273" y="193964"/>
                </a:cubicBezTo>
                <a:cubicBezTo>
                  <a:pt x="137841" y="262532"/>
                  <a:pt x="160353" y="249540"/>
                  <a:pt x="249382" y="263237"/>
                </a:cubicBezTo>
                <a:cubicBezTo>
                  <a:pt x="277147" y="267508"/>
                  <a:pt x="304800" y="272473"/>
                  <a:pt x="332509" y="277091"/>
                </a:cubicBezTo>
                <a:cubicBezTo>
                  <a:pt x="568036" y="272473"/>
                  <a:pt x="803881" y="276304"/>
                  <a:pt x="1039091" y="263237"/>
                </a:cubicBezTo>
                <a:cubicBezTo>
                  <a:pt x="1055717" y="262313"/>
                  <a:pt x="1069690" y="248059"/>
                  <a:pt x="1080655" y="235528"/>
                </a:cubicBezTo>
                <a:cubicBezTo>
                  <a:pt x="1102585" y="210465"/>
                  <a:pt x="1117600" y="180109"/>
                  <a:pt x="1136073" y="152400"/>
                </a:cubicBezTo>
                <a:cubicBezTo>
                  <a:pt x="1174029" y="95466"/>
                  <a:pt x="1163782" y="127489"/>
                  <a:pt x="1163782" y="554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6"/>
          <p:cNvSpPr/>
          <p:nvPr/>
        </p:nvSpPr>
        <p:spPr>
          <a:xfrm>
            <a:off x="4142509" y="5417127"/>
            <a:ext cx="931192" cy="263237"/>
          </a:xfrm>
          <a:custGeom>
            <a:avLst/>
            <a:gdLst>
              <a:gd name="connsiteX0" fmla="*/ 0 w 931192"/>
              <a:gd name="connsiteY0" fmla="*/ 55418 h 263237"/>
              <a:gd name="connsiteX1" fmla="*/ 41564 w 931192"/>
              <a:gd name="connsiteY1" fmla="*/ 235528 h 263237"/>
              <a:gd name="connsiteX2" fmla="*/ 83127 w 931192"/>
              <a:gd name="connsiteY2" fmla="*/ 263237 h 263237"/>
              <a:gd name="connsiteX3" fmla="*/ 762000 w 931192"/>
              <a:gd name="connsiteY3" fmla="*/ 249382 h 263237"/>
              <a:gd name="connsiteX4" fmla="*/ 831273 w 931192"/>
              <a:gd name="connsiteY4" fmla="*/ 207818 h 263237"/>
              <a:gd name="connsiteX5" fmla="*/ 900546 w 931192"/>
              <a:gd name="connsiteY5" fmla="*/ 152400 h 263237"/>
              <a:gd name="connsiteX6" fmla="*/ 928255 w 931192"/>
              <a:gd name="connsiteY6" fmla="*/ 110837 h 263237"/>
              <a:gd name="connsiteX7" fmla="*/ 928255 w 931192"/>
              <a:gd name="connsiteY7" fmla="*/ 0 h 26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192" h="263237">
                <a:moveTo>
                  <a:pt x="0" y="55418"/>
                </a:moveTo>
                <a:cubicBezTo>
                  <a:pt x="10154" y="167104"/>
                  <a:pt x="-20963" y="185505"/>
                  <a:pt x="41564" y="235528"/>
                </a:cubicBezTo>
                <a:cubicBezTo>
                  <a:pt x="54566" y="245930"/>
                  <a:pt x="69273" y="254001"/>
                  <a:pt x="83127" y="263237"/>
                </a:cubicBezTo>
                <a:lnTo>
                  <a:pt x="762000" y="249382"/>
                </a:lnTo>
                <a:cubicBezTo>
                  <a:pt x="806234" y="247681"/>
                  <a:pt x="801933" y="231291"/>
                  <a:pt x="831273" y="207818"/>
                </a:cubicBezTo>
                <a:cubicBezTo>
                  <a:pt x="871277" y="175814"/>
                  <a:pt x="870811" y="189568"/>
                  <a:pt x="900546" y="152400"/>
                </a:cubicBezTo>
                <a:cubicBezTo>
                  <a:pt x="910948" y="139398"/>
                  <a:pt x="925276" y="127219"/>
                  <a:pt x="928255" y="110837"/>
                </a:cubicBezTo>
                <a:cubicBezTo>
                  <a:pt x="934864" y="74487"/>
                  <a:pt x="928255" y="36946"/>
                  <a:pt x="92825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012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Object 1" descr="preencoded.png"/>
          <p:cNvPicPr>
            <a:picLocks noChangeAspect="1"/>
          </p:cNvPicPr>
          <p:nvPr/>
        </p:nvPicPr>
        <p:blipFill rotWithShape="1">
          <a:blip r:embed="rId2"/>
          <a:srcRect t="27559"/>
          <a:stretch/>
        </p:blipFill>
        <p:spPr>
          <a:xfrm>
            <a:off x="40548" y="1988840"/>
            <a:ext cx="9103452" cy="3710744"/>
          </a:xfrm>
          <a:prstGeom prst="rect">
            <a:avLst/>
          </a:prstGeom>
        </p:spPr>
      </p:pic>
    </p:spTree>
    <p:extLst>
      <p:ext uri="{BB962C8B-B14F-4D97-AF65-F5344CB8AC3E}">
        <p14:creationId xmlns:p14="http://schemas.microsoft.com/office/powerpoint/2010/main" val="143226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Object 1" descr="preencoded.png"/>
          <p:cNvPicPr>
            <a:picLocks noChangeAspect="1"/>
          </p:cNvPicPr>
          <p:nvPr/>
        </p:nvPicPr>
        <p:blipFill rotWithShape="1">
          <a:blip r:embed="rId2"/>
          <a:srcRect t="27559"/>
          <a:stretch/>
        </p:blipFill>
        <p:spPr>
          <a:xfrm>
            <a:off x="0" y="1844824"/>
            <a:ext cx="9103452" cy="3710744"/>
          </a:xfrm>
          <a:prstGeom prst="rect">
            <a:avLst/>
          </a:prstGeom>
        </p:spPr>
      </p:pic>
    </p:spTree>
    <p:extLst>
      <p:ext uri="{BB962C8B-B14F-4D97-AF65-F5344CB8AC3E}">
        <p14:creationId xmlns:p14="http://schemas.microsoft.com/office/powerpoint/2010/main" val="387669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Object 1" descr="preencoded.png"/>
          <p:cNvPicPr>
            <a:picLocks noChangeAspect="1"/>
          </p:cNvPicPr>
          <p:nvPr/>
        </p:nvPicPr>
        <p:blipFill rotWithShape="1">
          <a:blip r:embed="rId2"/>
          <a:srcRect t="19100"/>
          <a:stretch/>
        </p:blipFill>
        <p:spPr>
          <a:xfrm>
            <a:off x="179511" y="1340768"/>
            <a:ext cx="8858295" cy="4032448"/>
          </a:xfrm>
          <a:prstGeom prst="rect">
            <a:avLst/>
          </a:prstGeom>
        </p:spPr>
      </p:pic>
    </p:spTree>
    <p:extLst>
      <p:ext uri="{BB962C8B-B14F-4D97-AF65-F5344CB8AC3E}">
        <p14:creationId xmlns:p14="http://schemas.microsoft.com/office/powerpoint/2010/main" val="86368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4664"/>
            <a:ext cx="565672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139952" y="4005064"/>
            <a:ext cx="158417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78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548680"/>
            <a:ext cx="8229600" cy="6309320"/>
          </a:xfrm>
        </p:spPr>
        <p:txBody>
          <a:bodyPr>
            <a:normAutofit/>
          </a:bodyPr>
          <a:lstStyle/>
          <a:p>
            <a:r>
              <a:rPr lang="en-US" sz="2400" dirty="0"/>
              <a:t>In this population of patients at high cardiovascular risk, addition of oral </a:t>
            </a:r>
            <a:r>
              <a:rPr lang="en-US" sz="2400" dirty="0" err="1"/>
              <a:t>bempedoic</a:t>
            </a:r>
            <a:r>
              <a:rPr lang="en-US" sz="2400" dirty="0"/>
              <a:t> acid (180 mg) once daily to maximally tolerated lipid-lowering therapy significantly lowered LDL-C levels compared with placebo.</a:t>
            </a:r>
          </a:p>
          <a:p>
            <a:endParaRPr lang="en-US" sz="2400" dirty="0"/>
          </a:p>
          <a:p>
            <a:r>
              <a:rPr lang="en-US" sz="2400" dirty="0"/>
              <a:t>This study reinforce observations from the similarly designed CLEAR Harmony clinical trial.</a:t>
            </a:r>
          </a:p>
          <a:p>
            <a:endParaRPr lang="en-US" sz="2400" dirty="0"/>
          </a:p>
          <a:p>
            <a:r>
              <a:rPr lang="en-US" sz="2400" dirty="0"/>
              <a:t>In both studies, LDL-C lowering was maintained through week</a:t>
            </a:r>
          </a:p>
          <a:p>
            <a:pPr marL="0" indent="0">
              <a:buNone/>
            </a:pPr>
            <a:r>
              <a:rPr lang="en-US" sz="2400" dirty="0"/>
              <a:t> 52, significant improvements were observed in secondary </a:t>
            </a:r>
            <a:r>
              <a:rPr lang="en-US" sz="2400" dirty="0" err="1"/>
              <a:t>efficacymeasures</a:t>
            </a:r>
            <a:r>
              <a:rPr lang="en-US" sz="2400" dirty="0"/>
              <a:t>, and treatment </a:t>
            </a:r>
            <a:r>
              <a:rPr lang="en-US" sz="2400" dirty="0" err="1"/>
              <a:t>effectswere</a:t>
            </a:r>
            <a:r>
              <a:rPr lang="en-US" sz="2400" dirty="0"/>
              <a:t> consistent across patient subgroups.</a:t>
            </a:r>
            <a:endParaRPr lang="en-IN" sz="2400" dirty="0"/>
          </a:p>
        </p:txBody>
      </p:sp>
    </p:spTree>
    <p:extLst>
      <p:ext uri="{BB962C8B-B14F-4D97-AF65-F5344CB8AC3E}">
        <p14:creationId xmlns:p14="http://schemas.microsoft.com/office/powerpoint/2010/main" val="3070678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400" dirty="0"/>
              <a:t>Despite prevalent background statin use, rates of adverse events associated with statin therapy such as muscle-related adverse events and new-onset or worsening diabetes were generally low.</a:t>
            </a:r>
          </a:p>
          <a:p>
            <a:endParaRPr lang="en-US" sz="2400" dirty="0"/>
          </a:p>
          <a:p>
            <a:r>
              <a:rPr lang="en-US" sz="2400" dirty="0"/>
              <a:t>The current study required that patients be receiving maximally tolerated lipid-lowering therapy, which may have included no statin or no background lipid-lowering therapy, whereas patients in CLEAR Harmony were required to be receiving a maximally tolerated statin.</a:t>
            </a:r>
          </a:p>
          <a:p>
            <a:endParaRPr lang="en-IN" sz="2400" dirty="0"/>
          </a:p>
        </p:txBody>
      </p:sp>
    </p:spTree>
    <p:extLst>
      <p:ext uri="{BB962C8B-B14F-4D97-AF65-F5344CB8AC3E}">
        <p14:creationId xmlns:p14="http://schemas.microsoft.com/office/powerpoint/2010/main" val="214921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2"/>
          <p:cNvSpPr txBox="1">
            <a:spLocks/>
          </p:cNvSpPr>
          <p:nvPr/>
        </p:nvSpPr>
        <p:spPr>
          <a:xfrm>
            <a:off x="395536" y="177281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Inclusion of these different groups allowed for analysis of the effects of background therapies on lipid changes and revealed considerable LDL-C lowering among patients in the </a:t>
            </a:r>
            <a:r>
              <a:rPr lang="en-US" sz="2400" dirty="0" err="1"/>
              <a:t>bempedoic</a:t>
            </a:r>
            <a:r>
              <a:rPr lang="en-US" sz="2400" dirty="0"/>
              <a:t> acid treatment group who were not receiving statin therapy or not receiving any background lipid-lowering therapy.</a:t>
            </a:r>
          </a:p>
          <a:p>
            <a:endParaRPr lang="en-US" sz="2400" dirty="0"/>
          </a:p>
          <a:p>
            <a:r>
              <a:rPr lang="en-US" sz="2400" dirty="0"/>
              <a:t>The screening LDL-C threshold in the current study (≥100 mg/</a:t>
            </a:r>
            <a:r>
              <a:rPr lang="en-US" sz="2400" dirty="0" err="1"/>
              <a:t>dL</a:t>
            </a:r>
            <a:r>
              <a:rPr lang="en-US" sz="2400" dirty="0"/>
              <a:t>) was also higher than that in CLEAR Harmony (≥70mg/</a:t>
            </a:r>
            <a:r>
              <a:rPr lang="en-US" sz="2400" dirty="0" err="1"/>
              <a:t>dL</a:t>
            </a:r>
            <a:r>
              <a:rPr lang="en-US" sz="2400" dirty="0"/>
              <a:t>),which resulted in greater </a:t>
            </a:r>
            <a:r>
              <a:rPr lang="en-US" sz="2400" dirty="0" err="1"/>
              <a:t>baselinemean</a:t>
            </a:r>
            <a:r>
              <a:rPr lang="en-US" sz="2400" dirty="0"/>
              <a:t> LDL-C values (120.4 and 103.2mg/</a:t>
            </a:r>
            <a:r>
              <a:rPr lang="en-US" sz="2400" dirty="0" err="1"/>
              <a:t>dL</a:t>
            </a:r>
            <a:r>
              <a:rPr lang="en-US" sz="2400" dirty="0"/>
              <a:t>, respectively).</a:t>
            </a:r>
            <a:endParaRPr lang="en-IN" sz="2400" dirty="0"/>
          </a:p>
        </p:txBody>
      </p:sp>
    </p:spTree>
    <p:extLst>
      <p:ext uri="{BB962C8B-B14F-4D97-AF65-F5344CB8AC3E}">
        <p14:creationId xmlns:p14="http://schemas.microsoft.com/office/powerpoint/2010/main" val="220330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400" dirty="0"/>
              <a:t>In CLEAR Harmony, new-onset or worsening diabetes occurred in 3.3% of patients who received </a:t>
            </a:r>
            <a:r>
              <a:rPr lang="en-US" sz="2400" dirty="0" err="1"/>
              <a:t>bempedoic</a:t>
            </a:r>
            <a:r>
              <a:rPr lang="en-US" sz="2400" dirty="0"/>
              <a:t> acid </a:t>
            </a:r>
            <a:r>
              <a:rPr lang="en-US" sz="2400" dirty="0" err="1"/>
              <a:t>vs</a:t>
            </a:r>
            <a:r>
              <a:rPr lang="en-US" sz="2400" dirty="0"/>
              <a:t> 5.4% of patients who received placebo. </a:t>
            </a:r>
          </a:p>
          <a:p>
            <a:r>
              <a:rPr lang="en-US" sz="2400" dirty="0"/>
              <a:t>These observations formed the basis for additional exploration in the current </a:t>
            </a:r>
            <a:r>
              <a:rPr lang="en-US" sz="2400" dirty="0" err="1"/>
              <a:t>study,which</a:t>
            </a:r>
            <a:r>
              <a:rPr lang="en-US" sz="2400" dirty="0"/>
              <a:t> revealed improvement or less worsening of glycemic control among patients receiving </a:t>
            </a:r>
            <a:r>
              <a:rPr lang="en-US" sz="2400" dirty="0" err="1"/>
              <a:t>bempedoic</a:t>
            </a:r>
            <a:r>
              <a:rPr lang="en-US" sz="2400" dirty="0"/>
              <a:t> acid.</a:t>
            </a:r>
            <a:endParaRPr lang="en-IN" sz="2400" dirty="0"/>
          </a:p>
        </p:txBody>
      </p:sp>
    </p:spTree>
    <p:extLst>
      <p:ext uri="{BB962C8B-B14F-4D97-AF65-F5344CB8AC3E}">
        <p14:creationId xmlns:p14="http://schemas.microsoft.com/office/powerpoint/2010/main" val="189907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normAutofit/>
          </a:bodyPr>
          <a:lstStyle/>
          <a:p>
            <a:r>
              <a:rPr lang="en-US" sz="2400" dirty="0"/>
              <a:t>The consistent linear association – pharmacologic lowering of LDL-C  levels and reduced CV risks– development of novel drugs</a:t>
            </a:r>
          </a:p>
          <a:p>
            <a:endParaRPr lang="en-US" sz="2400" dirty="0"/>
          </a:p>
          <a:p>
            <a:r>
              <a:rPr lang="en-US" sz="2400" dirty="0" err="1"/>
              <a:t>Bempedoic</a:t>
            </a:r>
            <a:r>
              <a:rPr lang="en-US" sz="2400" dirty="0"/>
              <a:t> acid is an oral, once-daily, first-in-class drug being developed for the treatment of hyperlipidemia.</a:t>
            </a:r>
          </a:p>
          <a:p>
            <a:endParaRPr lang="en-US" sz="2400" dirty="0"/>
          </a:p>
          <a:p>
            <a:r>
              <a:rPr lang="en-IN" sz="2400" dirty="0" err="1"/>
              <a:t>Bempedoic</a:t>
            </a:r>
            <a:r>
              <a:rPr lang="en-IN" sz="2400" dirty="0"/>
              <a:t> acid is a </a:t>
            </a:r>
            <a:r>
              <a:rPr lang="en-IN" sz="2400" dirty="0" err="1"/>
              <a:t>prodrug</a:t>
            </a:r>
            <a:r>
              <a:rPr lang="en-IN" sz="2400" dirty="0"/>
              <a:t> activated in the liver to </a:t>
            </a:r>
            <a:r>
              <a:rPr lang="en-IN" sz="2400" dirty="0" err="1"/>
              <a:t>bempedoyl</a:t>
            </a:r>
            <a:r>
              <a:rPr lang="en-IN" sz="2400" dirty="0"/>
              <a:t>-CoA, which subsequently inhibits ATP-citrate </a:t>
            </a:r>
            <a:r>
              <a:rPr lang="en-IN" sz="2400" dirty="0" err="1"/>
              <a:t>lyase</a:t>
            </a:r>
            <a:r>
              <a:rPr lang="en-IN" sz="2400" dirty="0"/>
              <a:t>, an enzyme upstream of HMG CoA </a:t>
            </a:r>
            <a:r>
              <a:rPr lang="en-IN" sz="2400" dirty="0" err="1"/>
              <a:t>reductase</a:t>
            </a:r>
            <a:r>
              <a:rPr lang="en-IN" sz="2400" dirty="0"/>
              <a:t>, the target of statins.</a:t>
            </a:r>
          </a:p>
          <a:p>
            <a:endParaRPr lang="en-US" sz="2400" dirty="0"/>
          </a:p>
          <a:p>
            <a:r>
              <a:rPr lang="en-US" sz="2400" dirty="0"/>
              <a:t>Inhibition of cholesterol synthesis triggers up-regulation of hepatic LDL receptor expression, thus increasing clearance of LDL particles and lowering circulating LDL-C levels.</a:t>
            </a:r>
            <a:endParaRPr lang="en-IN" sz="2400" dirty="0"/>
          </a:p>
        </p:txBody>
      </p:sp>
    </p:spTree>
    <p:extLst>
      <p:ext uri="{BB962C8B-B14F-4D97-AF65-F5344CB8AC3E}">
        <p14:creationId xmlns:p14="http://schemas.microsoft.com/office/powerpoint/2010/main" val="2700173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400" dirty="0"/>
              <a:t>The treatment strategy applied in the current study, wherein an additional agent is added to maximally tolerated lipid-lowering therapy in patients at high cardiovascular risk who have not achieved sufficient LDL-C lowering, is consistent with cholesterol management guideline recommendations.</a:t>
            </a:r>
            <a:endParaRPr lang="en-IN" sz="2400" dirty="0"/>
          </a:p>
        </p:txBody>
      </p:sp>
    </p:spTree>
    <p:extLst>
      <p:ext uri="{BB962C8B-B14F-4D97-AF65-F5344CB8AC3E}">
        <p14:creationId xmlns:p14="http://schemas.microsoft.com/office/powerpoint/2010/main" val="80955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3E06-5F3E-55B2-1CA7-82309AE46F2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8C5D580-9E10-AE3C-8D91-E0E93581E3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459" y="548680"/>
            <a:ext cx="7131082" cy="5760640"/>
          </a:xfrm>
        </p:spPr>
      </p:pic>
    </p:spTree>
    <p:extLst>
      <p:ext uri="{BB962C8B-B14F-4D97-AF65-F5344CB8AC3E}">
        <p14:creationId xmlns:p14="http://schemas.microsoft.com/office/powerpoint/2010/main" val="153735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endParaRPr lang="en-IN" dirty="0"/>
          </a:p>
        </p:txBody>
      </p:sp>
      <p:sp>
        <p:nvSpPr>
          <p:cNvPr id="3" name="Content Placeholder 2"/>
          <p:cNvSpPr>
            <a:spLocks noGrp="1"/>
          </p:cNvSpPr>
          <p:nvPr>
            <p:ph idx="1"/>
          </p:nvPr>
        </p:nvSpPr>
        <p:spPr/>
        <p:txBody>
          <a:bodyPr>
            <a:normAutofit/>
          </a:bodyPr>
          <a:lstStyle/>
          <a:p>
            <a:r>
              <a:rPr lang="en-US" sz="2400" dirty="0"/>
              <a:t>First, although adherence to study drug was monitored, adherence to background therapy was not.</a:t>
            </a:r>
          </a:p>
          <a:p>
            <a:r>
              <a:rPr lang="en-US" sz="2400" dirty="0"/>
              <a:t>The study was only 52 weeks in duration; further data on long-term efficacy and safety are needed .</a:t>
            </a:r>
          </a:p>
          <a:p>
            <a:r>
              <a:rPr lang="en-US" sz="2400" dirty="0"/>
              <a:t>Third, the study was not powered to evaluate cardiovascular outcomes</a:t>
            </a:r>
            <a:r>
              <a:rPr lang="en-US" sz="2400"/>
              <a:t>. </a:t>
            </a:r>
          </a:p>
          <a:p>
            <a:r>
              <a:rPr lang="en-US" sz="2400"/>
              <a:t>Greater </a:t>
            </a:r>
            <a:r>
              <a:rPr lang="en-US" sz="2400" dirty="0"/>
              <a:t>clarity regarding event risk reduction with </a:t>
            </a:r>
            <a:r>
              <a:rPr lang="en-US" sz="2400" dirty="0" err="1"/>
              <a:t>bempedoic</a:t>
            </a:r>
            <a:r>
              <a:rPr lang="en-US" sz="2400" dirty="0"/>
              <a:t> acid will come from the ongoing 12 600-patient cardiovascular outcome trial (CLEAR Outcomes</a:t>
            </a:r>
            <a:endParaRPr lang="en-IN" sz="2400" dirty="0"/>
          </a:p>
        </p:txBody>
      </p:sp>
    </p:spTree>
    <p:extLst>
      <p:ext uri="{BB962C8B-B14F-4D97-AF65-F5344CB8AC3E}">
        <p14:creationId xmlns:p14="http://schemas.microsoft.com/office/powerpoint/2010/main" val="37556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C064-91EC-4EAA-21DF-820FF96C8B48}"/>
              </a:ext>
            </a:extLst>
          </p:cNvPr>
          <p:cNvSpPr>
            <a:spLocks noGrp="1"/>
          </p:cNvSpPr>
          <p:nvPr>
            <p:ph type="title"/>
          </p:nvPr>
        </p:nvSpPr>
        <p:spPr/>
        <p:txBody>
          <a:bodyPr/>
          <a:lstStyle/>
          <a:p>
            <a:endParaRPr lang="en-IN"/>
          </a:p>
        </p:txBody>
      </p:sp>
      <p:pic>
        <p:nvPicPr>
          <p:cNvPr id="9" name="Content Placeholder 8">
            <a:extLst>
              <a:ext uri="{FF2B5EF4-FFF2-40B4-BE49-F238E27FC236}">
                <a16:creationId xmlns:a16="http://schemas.microsoft.com/office/drawing/2014/main" id="{78B17B51-0165-4147-5063-71F3A5E444B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375" b="26112"/>
          <a:stretch/>
        </p:blipFill>
        <p:spPr>
          <a:xfrm>
            <a:off x="911427" y="188640"/>
            <a:ext cx="7752246" cy="3811562"/>
          </a:xfrm>
        </p:spPr>
      </p:pic>
    </p:spTree>
    <p:extLst>
      <p:ext uri="{BB962C8B-B14F-4D97-AF65-F5344CB8AC3E}">
        <p14:creationId xmlns:p14="http://schemas.microsoft.com/office/powerpoint/2010/main" val="2566044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2F51-8B24-D1BC-2F50-412E268793A1}"/>
              </a:ext>
            </a:extLst>
          </p:cNvPr>
          <p:cNvSpPr>
            <a:spLocks noGrp="1"/>
          </p:cNvSpPr>
          <p:nvPr>
            <p:ph type="title"/>
          </p:nvPr>
        </p:nvSpPr>
        <p:spPr/>
        <p:txBody>
          <a:bodyPr/>
          <a:lstStyle/>
          <a:p>
            <a:r>
              <a:rPr lang="en-US" dirty="0"/>
              <a:t>CLEAR HARMONY TRIAL</a:t>
            </a:r>
            <a:endParaRPr lang="en-IN" dirty="0"/>
          </a:p>
        </p:txBody>
      </p:sp>
      <p:sp>
        <p:nvSpPr>
          <p:cNvPr id="3" name="Content Placeholder 2">
            <a:extLst>
              <a:ext uri="{FF2B5EF4-FFF2-40B4-BE49-F238E27FC236}">
                <a16:creationId xmlns:a16="http://schemas.microsoft.com/office/drawing/2014/main" id="{F643645F-DBDB-7F5D-64E8-5AF283F8A2D2}"/>
              </a:ext>
            </a:extLst>
          </p:cNvPr>
          <p:cNvSpPr>
            <a:spLocks noGrp="1"/>
          </p:cNvSpPr>
          <p:nvPr>
            <p:ph idx="1"/>
          </p:nvPr>
        </p:nvSpPr>
        <p:spPr/>
        <p:txBody>
          <a:bodyPr/>
          <a:lstStyle/>
          <a:p>
            <a:r>
              <a:rPr lang="en-US" dirty="0"/>
              <a:t>2230 PATIENTS- 2:1</a:t>
            </a:r>
          </a:p>
          <a:p>
            <a:r>
              <a:rPr lang="en-US" dirty="0"/>
              <a:t>Patients with LDL70 or more with statins(max tolerated)</a:t>
            </a:r>
          </a:p>
          <a:p>
            <a:r>
              <a:rPr lang="en-US" dirty="0"/>
              <a:t>Primary end point-safety</a:t>
            </a:r>
          </a:p>
          <a:p>
            <a:r>
              <a:rPr lang="en-US" dirty="0"/>
              <a:t>Secondary endpoint- percentage change in LDL at week 12 of 52week.</a:t>
            </a:r>
          </a:p>
          <a:p>
            <a:endParaRPr lang="en-IN" dirty="0"/>
          </a:p>
        </p:txBody>
      </p:sp>
    </p:spTree>
    <p:extLst>
      <p:ext uri="{BB962C8B-B14F-4D97-AF65-F5344CB8AC3E}">
        <p14:creationId xmlns:p14="http://schemas.microsoft.com/office/powerpoint/2010/main" val="956989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C00987-6EAF-9C4F-6EBA-CC7C18D58357}"/>
              </a:ext>
            </a:extLst>
          </p:cNvPr>
          <p:cNvSpPr>
            <a:spLocks noGrp="1"/>
          </p:cNvSpPr>
          <p:nvPr>
            <p:ph idx="1"/>
          </p:nvPr>
        </p:nvSpPr>
        <p:spPr>
          <a:xfrm>
            <a:off x="457200" y="731837"/>
            <a:ext cx="8229600" cy="5851525"/>
          </a:xfrm>
        </p:spPr>
        <p:txBody>
          <a:bodyPr>
            <a:normAutofit fontScale="70000" lnSpcReduction="20000"/>
          </a:bodyPr>
          <a:lstStyle/>
          <a:p>
            <a:r>
              <a:rPr lang="en-US" dirty="0"/>
              <a:t>Mean LDL- 103.2 +/- 29.4</a:t>
            </a:r>
          </a:p>
          <a:p>
            <a:endParaRPr lang="en-US" dirty="0"/>
          </a:p>
          <a:p>
            <a:r>
              <a:rPr lang="en-US" dirty="0"/>
              <a:t>The incidence of adverse events (1167 of 1487 patients [78.5%] in the </a:t>
            </a:r>
            <a:r>
              <a:rPr lang="en-US" dirty="0" err="1"/>
              <a:t>bempedoic</a:t>
            </a:r>
            <a:r>
              <a:rPr lang="en-US" dirty="0"/>
              <a:t> acid group and 584 of 742 [78.7%] in the placebo group)</a:t>
            </a:r>
          </a:p>
          <a:p>
            <a:endParaRPr lang="en-US" dirty="0"/>
          </a:p>
          <a:p>
            <a:r>
              <a:rPr lang="en-US" dirty="0"/>
              <a:t>serious adverse events (216 patients [14.5%] and 104 [14.0%], respectively) did not differ substantially between the two groups during the intervention period</a:t>
            </a:r>
          </a:p>
          <a:p>
            <a:endParaRPr lang="en-US" dirty="0"/>
          </a:p>
          <a:p>
            <a:r>
              <a:rPr lang="en-US" dirty="0"/>
              <a:t>the incidence of adverse events leading to discontinuation of the regimen </a:t>
            </a:r>
            <a:r>
              <a:rPr lang="en-US" b="1" dirty="0"/>
              <a:t>was higher in the </a:t>
            </a:r>
            <a:r>
              <a:rPr lang="en-US" b="1" dirty="0" err="1"/>
              <a:t>bempedoic</a:t>
            </a:r>
            <a:r>
              <a:rPr lang="en-US" b="1" dirty="0"/>
              <a:t> acid group </a:t>
            </a:r>
            <a:r>
              <a:rPr lang="en-US" dirty="0"/>
              <a:t>than in the placebo group (162 patients [10.9%] vs. 53 [7.1%]), </a:t>
            </a:r>
          </a:p>
          <a:p>
            <a:endParaRPr lang="en-US" dirty="0"/>
          </a:p>
          <a:p>
            <a:r>
              <a:rPr lang="en-US" dirty="0"/>
              <a:t>as was the incidence of gout (18 patients [1.2%] vs. 2 [0.3%]).</a:t>
            </a:r>
            <a:endParaRPr lang="en-IN" dirty="0"/>
          </a:p>
        </p:txBody>
      </p:sp>
    </p:spTree>
    <p:extLst>
      <p:ext uri="{BB962C8B-B14F-4D97-AF65-F5344CB8AC3E}">
        <p14:creationId xmlns:p14="http://schemas.microsoft.com/office/powerpoint/2010/main" val="3460182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D32B-D751-438A-2861-88F1FA4A07A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DD913DC-D725-8D01-BFD1-8342074939D5}"/>
              </a:ext>
            </a:extLst>
          </p:cNvPr>
          <p:cNvSpPr>
            <a:spLocks noGrp="1"/>
          </p:cNvSpPr>
          <p:nvPr>
            <p:ph idx="1"/>
          </p:nvPr>
        </p:nvSpPr>
        <p:spPr/>
        <p:txBody>
          <a:bodyPr>
            <a:normAutofit fontScale="92500"/>
          </a:bodyPr>
          <a:lstStyle/>
          <a:p>
            <a:r>
              <a:rPr lang="en-US" dirty="0"/>
              <a:t>At week 12, </a:t>
            </a:r>
            <a:r>
              <a:rPr lang="en-US" dirty="0" err="1"/>
              <a:t>bempedoic</a:t>
            </a:r>
            <a:r>
              <a:rPr lang="en-US" dirty="0"/>
              <a:t> acid reduced the mean LDL cholesterol level by 19.2 mg per deciliter, representing a change of −16.5% from baseline (difference vs. placebo in change from baseline, –18.1 percentage points; 95% confidence interval, –20.0 to –16.1; P&lt;0.001). </a:t>
            </a:r>
          </a:p>
          <a:p>
            <a:r>
              <a:rPr lang="en-US" dirty="0"/>
              <a:t>Safety and efficacy findings were consistent, regardless of the intensity of background statin therapy.</a:t>
            </a:r>
            <a:endParaRPr lang="en-IN" dirty="0"/>
          </a:p>
        </p:txBody>
      </p:sp>
    </p:spTree>
    <p:extLst>
      <p:ext uri="{BB962C8B-B14F-4D97-AF65-F5344CB8AC3E}">
        <p14:creationId xmlns:p14="http://schemas.microsoft.com/office/powerpoint/2010/main" val="254462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15DF-5AE2-8E1C-48FA-7C5B71E275B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4D9CB70-B3AA-F224-9158-E7A67386B3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98254"/>
            <a:ext cx="5412728" cy="6767614"/>
          </a:xfrm>
        </p:spPr>
      </p:pic>
    </p:spTree>
    <p:extLst>
      <p:ext uri="{BB962C8B-B14F-4D97-AF65-F5344CB8AC3E}">
        <p14:creationId xmlns:p14="http://schemas.microsoft.com/office/powerpoint/2010/main" val="130076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CE98-F67E-58B1-04B3-9E4C31D5FE86}"/>
              </a:ext>
            </a:extLst>
          </p:cNvPr>
          <p:cNvSpPr>
            <a:spLocks noGrp="1"/>
          </p:cNvSpPr>
          <p:nvPr>
            <p:ph type="title"/>
          </p:nvPr>
        </p:nvSpPr>
        <p:spPr/>
        <p:txBody>
          <a:bodyPr/>
          <a:lstStyle/>
          <a:p>
            <a:r>
              <a:rPr lang="en-US" dirty="0"/>
              <a:t>CLEAR TRANQUILITY</a:t>
            </a:r>
            <a:endParaRPr lang="en-IN" dirty="0"/>
          </a:p>
        </p:txBody>
      </p:sp>
      <p:pic>
        <p:nvPicPr>
          <p:cNvPr id="5" name="Content Placeholder 4">
            <a:extLst>
              <a:ext uri="{FF2B5EF4-FFF2-40B4-BE49-F238E27FC236}">
                <a16:creationId xmlns:a16="http://schemas.microsoft.com/office/drawing/2014/main" id="{0972C0DD-35C1-30C0-2C75-633647EBFD4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124" t="15555" r="-623" b="12501"/>
          <a:stretch/>
        </p:blipFill>
        <p:spPr>
          <a:xfrm>
            <a:off x="323528" y="1628800"/>
            <a:ext cx="7776864" cy="2664296"/>
          </a:xfrm>
        </p:spPr>
      </p:pic>
    </p:spTree>
    <p:extLst>
      <p:ext uri="{BB962C8B-B14F-4D97-AF65-F5344CB8AC3E}">
        <p14:creationId xmlns:p14="http://schemas.microsoft.com/office/powerpoint/2010/main" val="495956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3310-F524-477A-C4FB-2DA7AF978AB2}"/>
              </a:ext>
            </a:extLst>
          </p:cNvPr>
          <p:cNvSpPr>
            <a:spLocks noGrp="1"/>
          </p:cNvSpPr>
          <p:nvPr>
            <p:ph type="title"/>
          </p:nvPr>
        </p:nvSpPr>
        <p:spPr/>
        <p:txBody>
          <a:bodyPr/>
          <a:lstStyle/>
          <a:p>
            <a:r>
              <a:rPr lang="en-US" dirty="0"/>
              <a:t>CLEAR TRANQUILITY</a:t>
            </a:r>
            <a:endParaRPr lang="en-IN" dirty="0"/>
          </a:p>
        </p:txBody>
      </p:sp>
      <p:sp>
        <p:nvSpPr>
          <p:cNvPr id="3" name="Content Placeholder 2">
            <a:extLst>
              <a:ext uri="{FF2B5EF4-FFF2-40B4-BE49-F238E27FC236}">
                <a16:creationId xmlns:a16="http://schemas.microsoft.com/office/drawing/2014/main" id="{FD63FBCB-4933-C7CB-7C33-090BC31839F7}"/>
              </a:ext>
            </a:extLst>
          </p:cNvPr>
          <p:cNvSpPr>
            <a:spLocks noGrp="1"/>
          </p:cNvSpPr>
          <p:nvPr>
            <p:ph idx="1"/>
          </p:nvPr>
        </p:nvSpPr>
        <p:spPr/>
        <p:txBody>
          <a:bodyPr/>
          <a:lstStyle/>
          <a:p>
            <a:r>
              <a:rPr lang="en-US" dirty="0"/>
              <a:t>double-blind, placebo-controlled, parallel-group study was conducted at 90 sites in the United States, Canada, and Europe from November 29, 2016, to January 11, 2018.</a:t>
            </a:r>
          </a:p>
          <a:p>
            <a:endParaRPr lang="en-IN" dirty="0"/>
          </a:p>
        </p:txBody>
      </p:sp>
    </p:spTree>
    <p:extLst>
      <p:ext uri="{BB962C8B-B14F-4D97-AF65-F5344CB8AC3E}">
        <p14:creationId xmlns:p14="http://schemas.microsoft.com/office/powerpoint/2010/main" val="11451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AutoShape 2" descr="See the sourc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descr="See the sourc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6" descr="See the sourc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8" descr="Mechanism of action of ETC-1002 (bempedoic acid). Adapted with permission from Nature Communications [14]. Creative Commons license: http://creativecommons.org/licenses/by/4.0/. Acknowledgment: Pinkosky SL, Newton RS, Day EA, Ford RJ, Lhotak S, Austin RC, Birch CM, Smith BK, Filippov S, Groot PH, Steinberg GR, Lalwani ND. Liver-specific ATP-citrate lyase inhibition by bempedoic acid decreases LDL-C and attenuates atherosclerosis. Nat Commun. 2016;7:13457. doi: https://doi.org/10.1038/ncomms13457. In liver, ETC-1002 (bempedoic acid) is activated to ETC-1002-CoA by ACSVL1, and subsequently inhibits ACL. Similar to inhibition of HMG-CoA reductase (HMGR) by statins, inhibition of liver ACL by ETC-1002-CoA results in the suppression of cholesterol synthesis and compensatory LDLR upregulation and LDL particle clearance from the blood. Skeletal muscle does not express ACSVL1 and is unable to convert ETC-1002 to its active form. Therefore, ETC-1002 does not suppress the synthesis of cholesterol or the associated biological intermediates (farnesyl pyrophosphate, geranylgeranyl pyrophosphate, dolichol, ubiquinone (CoQ10)). Green and red arrows indicate the effects of ETC-1002 and statins, respectivel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AutoShape 10" descr="Mechanism of action of ETC-1002 (bempedoic acid). Adapted with permission from Nature Communications [14]. Creative Commons license: http://creativecommons.org/licenses/by/4.0/. Acknowledgment: Pinkosky SL, Newton RS, Day EA, Ford RJ, Lhotak S, Austin RC, Birch CM, Smith BK, Filippov S, Groot PH, Steinberg GR, Lalwani ND. Liver-specific ATP-citrate lyase inhibition by bempedoic acid decreases LDL-C and attenuates atherosclerosis. Nat Commun. 2016;7:13457. doi: https://doi.org/10.1038/ncomms13457. In liver, ETC-1002 (bempedoic acid) is activated to ETC-1002-CoA by ACSVL1, and subsequently inhibits ACL. Similar to inhibition of HMG-CoA reductase (HMGR) by statins, inhibition of liver ACL by ETC-1002-CoA results in the suppression of cholesterol synthesis and compensatory LDLR upregulation and LDL particle clearance from the blood. Skeletal muscle does not express ACSVL1 and is unable to convert ETC-1002 to its active form. Therefore, ETC-1002 does not suppress the synthesis of cholesterol or the associated biological intermediates (farnesyl pyrophosphate, geranylgeranyl pyrophosphate, dolichol, ubiquinone (CoQ10)). Green and red arrows indicate the effects of ETC-1002 and statins, respectivel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12" descr="Mechanism of action of ETC-1002 (bempedoic acid). Adapted with permission from Nature Communications [14]. Creative Commons license: http://creativecommons.org/licenses/by/4.0/. Acknowledgment: Pinkosky SL, Newton RS, Day EA, Ford RJ, Lhotak S, Austin RC, Birch CM, Smith BK, Filippov S, Groot PH, Steinberg GR, Lalwani ND. Liver-specific ATP-citrate lyase inhibition by bempedoic acid decreases LDL-C and attenuates atherosclerosis. Nat Commun. 2016;7:13457. doi: https://doi.org/10.1038/ncomms13457. In liver, ETC-1002 (bempedoic acid) is activated to ETC-1002-CoA by ACSVL1, and subsequently inhibits ACL. Similar to inhibition of HMG-CoA reductase (HMGR) by statins, inhibition of liver ACL by ETC-1002-CoA results in the suppression of cholesterol synthesis and compensatory LDLR upregulation and LDL particle clearance from the blood. Skeletal muscle does not express ACSVL1 and is unable to convert ETC-1002 to its active form. Therefore, ETC-1002 does not suppress the synthesis of cholesterol or the associated biological intermediates (farnesyl pyrophosphate, geranylgeranyl pyrophosphate, dolichol, ubiquinone (CoQ10)). Green and red arrows indicate the effects of ETC-1002 and statins, respectivel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AutoShape 14" descr="Overview of bempedoic acid phase 3 program [33–36]. aLow-dose statin therapy = average daily dose of rosuvastatin 5 mg, atorvastatin 10 mg, simvastatin 10 mg, lovastatin 20 mg, pravastatin 40 mg, fluvastatin 40 mg, or pitavastatin 2 mg. Average daily doses less than these were considered very low-dose statin therapy. ASCVD atherosclerotic cardiovascular disease, DM diabetes mellitus, HeFH heterozygous familial hypercholesterolemia, HTN hypertensi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9" name="Picture 15" descr="C:\Users\drsam\Desktop\Mechanism-of-action-of-ETC-1002-bempedoic-acid-Adapted-with-permission-from-Na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676275"/>
            <a:ext cx="8096250"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89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5A2D-8F85-5C5C-6F02-AD5CD0E863D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2A4ED7EF-D07B-4F45-853B-8A4C572868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997" y="870045"/>
            <a:ext cx="8106339" cy="4525963"/>
          </a:xfrm>
        </p:spPr>
      </p:pic>
    </p:spTree>
    <p:extLst>
      <p:ext uri="{BB962C8B-B14F-4D97-AF65-F5344CB8AC3E}">
        <p14:creationId xmlns:p14="http://schemas.microsoft.com/office/powerpoint/2010/main" val="1877573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0D5BC-EBEA-36A5-024B-A07C82EA830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0F6C8AF-687F-6D10-3469-892970EB2063}"/>
              </a:ext>
            </a:extLst>
          </p:cNvPr>
          <p:cNvSpPr>
            <a:spLocks noGrp="1"/>
          </p:cNvSpPr>
          <p:nvPr>
            <p:ph idx="1"/>
          </p:nvPr>
        </p:nvSpPr>
        <p:spPr/>
        <p:txBody>
          <a:bodyPr>
            <a:normAutofit fontScale="77500" lnSpcReduction="20000"/>
          </a:bodyPr>
          <a:lstStyle/>
          <a:p>
            <a:r>
              <a:rPr lang="en-IN" dirty="0" err="1"/>
              <a:t>Bempedoic</a:t>
            </a:r>
            <a:r>
              <a:rPr lang="en-IN" dirty="0"/>
              <a:t> acid added to background lipid-modifying therapy that included ezetimibe reduced LDL-C by 28.5% more than placebo (p &lt; 0.001; 23.5% </a:t>
            </a:r>
            <a:r>
              <a:rPr lang="en-IN" dirty="0" err="1"/>
              <a:t>bempedoic</a:t>
            </a:r>
            <a:r>
              <a:rPr lang="en-IN" dirty="0"/>
              <a:t> acid, þ5.0% placebo). </a:t>
            </a:r>
          </a:p>
          <a:p>
            <a:r>
              <a:rPr lang="en-IN" dirty="0"/>
              <a:t>Significant reductions in secondary endpoints, including non-high-density lipoprotein cholesterol (23.6%), total cholesterol (18.0%), apolipoprotein B (19.3%), and high-sensitivity C-reactive protein (31.0%), were observed with </a:t>
            </a:r>
            <a:r>
              <a:rPr lang="en-IN" dirty="0" err="1"/>
              <a:t>bempedoic</a:t>
            </a:r>
            <a:r>
              <a:rPr lang="en-IN" dirty="0"/>
              <a:t> acid vs. placebo (p &lt; 0.001).</a:t>
            </a:r>
          </a:p>
          <a:p>
            <a:r>
              <a:rPr lang="en-IN" dirty="0" err="1"/>
              <a:t>Bempedoic</a:t>
            </a:r>
            <a:r>
              <a:rPr lang="en-IN" dirty="0"/>
              <a:t> acid was well tolerated; rates of treatment-emergent adverse events, muscle-related adverse events, and discontinuations </a:t>
            </a:r>
            <a:r>
              <a:rPr lang="en-IN" b="1" dirty="0"/>
              <a:t>were similar in the </a:t>
            </a:r>
            <a:r>
              <a:rPr lang="en-IN" b="1" dirty="0" err="1"/>
              <a:t>bempedoic</a:t>
            </a:r>
            <a:r>
              <a:rPr lang="en-IN" b="1" dirty="0"/>
              <a:t> acid and placebo treatment groups.</a:t>
            </a:r>
          </a:p>
        </p:txBody>
      </p:sp>
    </p:spTree>
    <p:extLst>
      <p:ext uri="{BB962C8B-B14F-4D97-AF65-F5344CB8AC3E}">
        <p14:creationId xmlns:p14="http://schemas.microsoft.com/office/powerpoint/2010/main" val="67443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B6BB-6EF8-A51C-667A-5B735139813B}"/>
              </a:ext>
            </a:extLst>
          </p:cNvPr>
          <p:cNvSpPr>
            <a:spLocks noGrp="1"/>
          </p:cNvSpPr>
          <p:nvPr>
            <p:ph type="title"/>
          </p:nvPr>
        </p:nvSpPr>
        <p:spPr/>
        <p:txBody>
          <a:bodyPr/>
          <a:lstStyle/>
          <a:p>
            <a:r>
              <a:rPr lang="en-US" dirty="0"/>
              <a:t>CLEAR SERENITY</a:t>
            </a:r>
            <a:endParaRPr lang="en-IN" dirty="0"/>
          </a:p>
        </p:txBody>
      </p:sp>
      <p:pic>
        <p:nvPicPr>
          <p:cNvPr id="5" name="Content Placeholder 4">
            <a:extLst>
              <a:ext uri="{FF2B5EF4-FFF2-40B4-BE49-F238E27FC236}">
                <a16:creationId xmlns:a16="http://schemas.microsoft.com/office/drawing/2014/main" id="{F42D0382-928B-8B6E-E1DD-9E659FB6F08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0336"/>
          <a:stretch/>
        </p:blipFill>
        <p:spPr>
          <a:xfrm>
            <a:off x="447430" y="1772816"/>
            <a:ext cx="8229600" cy="2209567"/>
          </a:xfrm>
        </p:spPr>
      </p:pic>
    </p:spTree>
    <p:extLst>
      <p:ext uri="{BB962C8B-B14F-4D97-AF65-F5344CB8AC3E}">
        <p14:creationId xmlns:p14="http://schemas.microsoft.com/office/powerpoint/2010/main" val="2912528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F6F0-8FE8-B046-6573-20C552293C4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91DD801-57DA-450C-21D4-819887B717E9}"/>
              </a:ext>
            </a:extLst>
          </p:cNvPr>
          <p:cNvSpPr>
            <a:spLocks noGrp="1"/>
          </p:cNvSpPr>
          <p:nvPr>
            <p:ph idx="1"/>
          </p:nvPr>
        </p:nvSpPr>
        <p:spPr/>
        <p:txBody>
          <a:bodyPr>
            <a:normAutofit/>
          </a:bodyPr>
          <a:lstStyle/>
          <a:p>
            <a:r>
              <a:rPr lang="en-IN" sz="2400" dirty="0"/>
              <a:t>double-blind, placebo-controlled CLEAR (Cholesterol Lowering via </a:t>
            </a:r>
            <a:r>
              <a:rPr lang="en-IN" sz="2400" dirty="0" err="1"/>
              <a:t>Bempedoic</a:t>
            </a:r>
            <a:r>
              <a:rPr lang="en-IN" sz="2400" dirty="0"/>
              <a:t> acid, an ACL-Inhibiting Regimen) Serenity study </a:t>
            </a:r>
          </a:p>
          <a:p>
            <a:pPr lvl="1"/>
            <a:r>
              <a:rPr lang="en-IN" sz="2000" dirty="0"/>
              <a:t>randomized 345 patients with hypercholesterolemia and </a:t>
            </a:r>
          </a:p>
          <a:p>
            <a:pPr lvl="1"/>
            <a:r>
              <a:rPr lang="en-IN" sz="2000" dirty="0"/>
              <a:t>a history of intolerance to at least 2 statins (1 at the lowest available dose) </a:t>
            </a:r>
          </a:p>
          <a:p>
            <a:r>
              <a:rPr lang="en-IN" sz="2400" dirty="0"/>
              <a:t>2:1 to </a:t>
            </a:r>
            <a:r>
              <a:rPr lang="en-IN" sz="2400" dirty="0" err="1"/>
              <a:t>bempedoic</a:t>
            </a:r>
            <a:r>
              <a:rPr lang="en-IN" sz="2400" dirty="0"/>
              <a:t> acid 180 mg or placebo once daily for 24 weeks.</a:t>
            </a:r>
          </a:p>
          <a:p>
            <a:endParaRPr lang="en-IN" sz="2400" dirty="0"/>
          </a:p>
          <a:p>
            <a:r>
              <a:rPr lang="en-US" sz="2400" dirty="0"/>
              <a:t>The primary end point was mean percent change from baseline to week 12 in low-density lipoprotein cholesterol.</a:t>
            </a:r>
            <a:endParaRPr lang="en-IN" sz="2400" dirty="0"/>
          </a:p>
        </p:txBody>
      </p:sp>
    </p:spTree>
    <p:extLst>
      <p:ext uri="{BB962C8B-B14F-4D97-AF65-F5344CB8AC3E}">
        <p14:creationId xmlns:p14="http://schemas.microsoft.com/office/powerpoint/2010/main" val="4019483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FE70-A75C-30C3-D54E-4E767CCFD51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D045B45-531C-230C-0F8E-6AA1BC23FAE7}"/>
              </a:ext>
            </a:extLst>
          </p:cNvPr>
          <p:cNvSpPr>
            <a:spLocks noGrp="1"/>
          </p:cNvSpPr>
          <p:nvPr>
            <p:ph idx="1"/>
          </p:nvPr>
        </p:nvSpPr>
        <p:spPr>
          <a:xfrm>
            <a:off x="457200" y="1600200"/>
            <a:ext cx="8229600" cy="4983162"/>
          </a:xfrm>
        </p:spPr>
        <p:txBody>
          <a:bodyPr>
            <a:normAutofit fontScale="92500" lnSpcReduction="10000"/>
          </a:bodyPr>
          <a:lstStyle/>
          <a:p>
            <a:r>
              <a:rPr lang="en-US" sz="2400" dirty="0"/>
              <a:t>The mean age was 65.2 years, </a:t>
            </a:r>
          </a:p>
          <a:p>
            <a:r>
              <a:rPr lang="en-US" sz="2400" dirty="0"/>
              <a:t>Mean baseline low-density lipoprotein cholesterol was 157.6 mg/dL, and </a:t>
            </a:r>
          </a:p>
          <a:p>
            <a:r>
              <a:rPr lang="en-US" sz="2400" dirty="0"/>
              <a:t>93% of patients reported a history of statin-associated muscle symptoms.</a:t>
            </a:r>
          </a:p>
          <a:p>
            <a:r>
              <a:rPr lang="en-IN" sz="2400" dirty="0" err="1"/>
              <a:t>Bempedoic</a:t>
            </a:r>
            <a:r>
              <a:rPr lang="en-IN" sz="2400" dirty="0"/>
              <a:t> acid treatment significantly reduced low-density lipoprotein cholesterol from baseline to week 12 (placebo- corrected difference, 21.4% </a:t>
            </a:r>
          </a:p>
          <a:p>
            <a:r>
              <a:rPr lang="en-IN" sz="2400" dirty="0"/>
              <a:t>Significant reductions with </a:t>
            </a:r>
            <a:r>
              <a:rPr lang="en-IN" sz="2400" dirty="0" err="1"/>
              <a:t>bempedoic</a:t>
            </a:r>
            <a:r>
              <a:rPr lang="en-IN" sz="2400" dirty="0"/>
              <a:t> acid versus placebo were also observed in non–high-density lipoprotein cholesterol (17.9%), total cholesterol (14.8%), apolipoprotein B (15.0%), and high-sensitivity C-reactive protein (24.3%; P&lt;0.001 for all comparisons).</a:t>
            </a:r>
          </a:p>
          <a:p>
            <a:r>
              <a:rPr lang="en-IN" sz="2400" dirty="0" err="1"/>
              <a:t>Bempedoic</a:t>
            </a:r>
            <a:r>
              <a:rPr lang="en-IN" sz="2400" dirty="0"/>
              <a:t> acid was safe and well tolerated.</a:t>
            </a:r>
          </a:p>
          <a:p>
            <a:r>
              <a:rPr lang="en-US" sz="2400" dirty="0"/>
              <a:t>The most common muscle-related adverse event- myalgia,</a:t>
            </a:r>
            <a:endParaRPr lang="en-IN" sz="2400" dirty="0"/>
          </a:p>
        </p:txBody>
      </p:sp>
    </p:spTree>
    <p:extLst>
      <p:ext uri="{BB962C8B-B14F-4D97-AF65-F5344CB8AC3E}">
        <p14:creationId xmlns:p14="http://schemas.microsoft.com/office/powerpoint/2010/main" val="99319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1546-A232-FE6A-A659-2E01238A3BC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0675E91-FCAA-F96A-1E62-954D65FD2A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466163"/>
            <a:ext cx="4014389" cy="6388073"/>
          </a:xfrm>
        </p:spPr>
      </p:pic>
    </p:spTree>
    <p:extLst>
      <p:ext uri="{BB962C8B-B14F-4D97-AF65-F5344CB8AC3E}">
        <p14:creationId xmlns:p14="http://schemas.microsoft.com/office/powerpoint/2010/main" val="617194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D438-7F10-338F-3204-7FA9425A5CF8}"/>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D974C7DC-D4B7-A860-3611-6FC5F9318AB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777" b="29630"/>
          <a:stretch/>
        </p:blipFill>
        <p:spPr>
          <a:xfrm>
            <a:off x="1582570" y="134493"/>
            <a:ext cx="5978860" cy="6589013"/>
          </a:xfrm>
        </p:spPr>
      </p:pic>
      <p:sp>
        <p:nvSpPr>
          <p:cNvPr id="7" name="Oval 6">
            <a:extLst>
              <a:ext uri="{FF2B5EF4-FFF2-40B4-BE49-F238E27FC236}">
                <a16:creationId xmlns:a16="http://schemas.microsoft.com/office/drawing/2014/main" id="{C9B5A7BD-1F41-3DAA-B342-D9B33F2E66D9}"/>
              </a:ext>
            </a:extLst>
          </p:cNvPr>
          <p:cNvSpPr/>
          <p:nvPr/>
        </p:nvSpPr>
        <p:spPr>
          <a:xfrm>
            <a:off x="981944" y="5715000"/>
            <a:ext cx="7704856"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noFill/>
            </a:endParaRPr>
          </a:p>
        </p:txBody>
      </p:sp>
    </p:spTree>
    <p:extLst>
      <p:ext uri="{BB962C8B-B14F-4D97-AF65-F5344CB8AC3E}">
        <p14:creationId xmlns:p14="http://schemas.microsoft.com/office/powerpoint/2010/main" val="203755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38B7-CF73-C18A-FDF0-2122ED0DBFBC}"/>
              </a:ext>
            </a:extLst>
          </p:cNvPr>
          <p:cNvSpPr>
            <a:spLocks noGrp="1"/>
          </p:cNvSpPr>
          <p:nvPr>
            <p:ph type="title"/>
          </p:nvPr>
        </p:nvSpPr>
        <p:spPr/>
        <p:txBody>
          <a:bodyPr/>
          <a:lstStyle/>
          <a:p>
            <a:r>
              <a:rPr lang="en-US" dirty="0"/>
              <a:t>ACC 2022</a:t>
            </a:r>
            <a:endParaRPr lang="en-IN" dirty="0"/>
          </a:p>
        </p:txBody>
      </p:sp>
      <p:pic>
        <p:nvPicPr>
          <p:cNvPr id="9" name="Content Placeholder 8">
            <a:extLst>
              <a:ext uri="{FF2B5EF4-FFF2-40B4-BE49-F238E27FC236}">
                <a16:creationId xmlns:a16="http://schemas.microsoft.com/office/drawing/2014/main" id="{F559D1FB-ED04-2812-9D5C-4F5D7EE8A7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774" b="26507"/>
          <a:stretch/>
        </p:blipFill>
        <p:spPr>
          <a:xfrm>
            <a:off x="457200" y="1417638"/>
            <a:ext cx="8229600" cy="5434972"/>
          </a:xfrm>
        </p:spPr>
      </p:pic>
      <p:sp>
        <p:nvSpPr>
          <p:cNvPr id="10" name="Arrow: Right 9">
            <a:extLst>
              <a:ext uri="{FF2B5EF4-FFF2-40B4-BE49-F238E27FC236}">
                <a16:creationId xmlns:a16="http://schemas.microsoft.com/office/drawing/2014/main" id="{E6342E59-9B1A-9B30-185A-702CC07862A0}"/>
              </a:ext>
            </a:extLst>
          </p:cNvPr>
          <p:cNvSpPr/>
          <p:nvPr/>
        </p:nvSpPr>
        <p:spPr>
          <a:xfrm>
            <a:off x="1259632" y="1700808"/>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Right 10">
            <a:extLst>
              <a:ext uri="{FF2B5EF4-FFF2-40B4-BE49-F238E27FC236}">
                <a16:creationId xmlns:a16="http://schemas.microsoft.com/office/drawing/2014/main" id="{E62E9B54-7399-8091-5F11-4A3F61430BAC}"/>
              </a:ext>
            </a:extLst>
          </p:cNvPr>
          <p:cNvSpPr/>
          <p:nvPr/>
        </p:nvSpPr>
        <p:spPr>
          <a:xfrm>
            <a:off x="1259632" y="2560638"/>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Arrow: Right 11">
            <a:extLst>
              <a:ext uri="{FF2B5EF4-FFF2-40B4-BE49-F238E27FC236}">
                <a16:creationId xmlns:a16="http://schemas.microsoft.com/office/drawing/2014/main" id="{4E885B57-F64C-B62B-5EE7-06D67AC18AE8}"/>
              </a:ext>
            </a:extLst>
          </p:cNvPr>
          <p:cNvSpPr/>
          <p:nvPr/>
        </p:nvSpPr>
        <p:spPr>
          <a:xfrm>
            <a:off x="1259632" y="4706624"/>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093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2492896"/>
            <a:ext cx="8229600" cy="3633267"/>
          </a:xfrm>
        </p:spPr>
        <p:txBody>
          <a:bodyPr/>
          <a:lstStyle/>
          <a:p>
            <a:pPr marL="0" indent="0" algn="ctr">
              <a:buNone/>
            </a:pPr>
            <a:r>
              <a:rPr lang="en-US" dirty="0" err="1"/>
              <a:t>Bempedoic</a:t>
            </a:r>
            <a:r>
              <a:rPr lang="en-US" dirty="0"/>
              <a:t> acid and statins both inhibit cholesterol synthesis in the liver, but </a:t>
            </a:r>
            <a:r>
              <a:rPr lang="en-US" dirty="0" err="1"/>
              <a:t>bempedoic</a:t>
            </a:r>
            <a:r>
              <a:rPr lang="en-US" dirty="0"/>
              <a:t> acid is not activated in skeletal muscle.</a:t>
            </a:r>
            <a:endParaRPr lang="en-IN" dirty="0"/>
          </a:p>
        </p:txBody>
      </p:sp>
    </p:spTree>
    <p:extLst>
      <p:ext uri="{BB962C8B-B14F-4D97-AF65-F5344CB8AC3E}">
        <p14:creationId xmlns:p14="http://schemas.microsoft.com/office/powerpoint/2010/main" val="112662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C:\Users\drsam\Desktop\Overview-of-bempedoic-acid-phase-3-program-33-36-aLow-dose-statin-therapyaverage_Q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640871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55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2337342"/>
            <a:ext cx="8229600" cy="3788821"/>
          </a:xfrm>
        </p:spPr>
        <p:txBody>
          <a:bodyPr>
            <a:normAutofit/>
          </a:bodyPr>
          <a:lstStyle/>
          <a:p>
            <a:r>
              <a:rPr lang="en-US" dirty="0"/>
              <a:t>Randomized, double-blind, placebo-controlled clinical trial was conducted from November 2016 to September 2018.</a:t>
            </a:r>
          </a:p>
          <a:p>
            <a:r>
              <a:rPr lang="en-US" dirty="0"/>
              <a:t>Patients were screened at 91 clinical sites in North America and Europe</a:t>
            </a:r>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0"/>
            <a:ext cx="7776864" cy="220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34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35"/>
          <a:stretch/>
        </p:blipFill>
        <p:spPr bwMode="auto">
          <a:xfrm>
            <a:off x="2411760" y="-7105"/>
            <a:ext cx="4248472" cy="690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12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 name="Object 1" descr="preencoded.png"/>
          <p:cNvPicPr>
            <a:picLocks noChangeAspect="1"/>
          </p:cNvPicPr>
          <p:nvPr/>
        </p:nvPicPr>
        <p:blipFill rotWithShape="1">
          <a:blip r:embed="rId2"/>
          <a:srcRect t="18637"/>
          <a:stretch/>
        </p:blipFill>
        <p:spPr>
          <a:xfrm>
            <a:off x="184161" y="2740643"/>
            <a:ext cx="8928859" cy="4087835"/>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4" y="116632"/>
            <a:ext cx="8712549" cy="247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8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Object 1" descr="preencoded.png"/>
          <p:cNvPicPr>
            <a:picLocks noChangeAspect="1"/>
          </p:cNvPicPr>
          <p:nvPr/>
        </p:nvPicPr>
        <p:blipFill rotWithShape="1">
          <a:blip r:embed="rId2"/>
          <a:srcRect t="22832"/>
          <a:stretch/>
        </p:blipFill>
        <p:spPr>
          <a:xfrm>
            <a:off x="69214" y="3140968"/>
            <a:ext cx="8917457" cy="3470626"/>
          </a:xfrm>
          <a:prstGeom prst="rect">
            <a:avLst/>
          </a:prstGeom>
        </p:spPr>
      </p:pic>
      <p:pic>
        <p:nvPicPr>
          <p:cNvPr id="5" name="Object 1" descr="preencoded.png"/>
          <p:cNvPicPr>
            <a:picLocks noChangeAspect="1"/>
          </p:cNvPicPr>
          <p:nvPr/>
        </p:nvPicPr>
        <p:blipFill rotWithShape="1">
          <a:blip r:embed="rId3"/>
          <a:srcRect t="27551" b="21803"/>
          <a:stretch/>
        </p:blipFill>
        <p:spPr>
          <a:xfrm>
            <a:off x="97636" y="188640"/>
            <a:ext cx="9046364" cy="2578046"/>
          </a:xfrm>
          <a:prstGeom prst="rect">
            <a:avLst/>
          </a:prstGeom>
        </p:spPr>
      </p:pic>
    </p:spTree>
    <p:extLst>
      <p:ext uri="{BB962C8B-B14F-4D97-AF65-F5344CB8AC3E}">
        <p14:creationId xmlns:p14="http://schemas.microsoft.com/office/powerpoint/2010/main" val="3191429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1097</Words>
  <Application>Microsoft Office PowerPoint</Application>
  <PresentationFormat>On-screen Show (4:3)</PresentationFormat>
  <Paragraphs>69</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TRIALS ON BEMPADOIC ACID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vt:lpstr>
      <vt:lpstr>PowerPoint Presentation</vt:lpstr>
      <vt:lpstr>CLEAR HARMONY TRIAL</vt:lpstr>
      <vt:lpstr>PowerPoint Presentation</vt:lpstr>
      <vt:lpstr>PowerPoint Presentation</vt:lpstr>
      <vt:lpstr>PowerPoint Presentation</vt:lpstr>
      <vt:lpstr>CLEAR TRANQUILITY</vt:lpstr>
      <vt:lpstr>CLEAR TRANQUILITY</vt:lpstr>
      <vt:lpstr>PowerPoint Presentation</vt:lpstr>
      <vt:lpstr>PowerPoint Presentation</vt:lpstr>
      <vt:lpstr>CLEAR SERENITY</vt:lpstr>
      <vt:lpstr>PowerPoint Presentation</vt:lpstr>
      <vt:lpstr>PowerPoint Presentation</vt:lpstr>
      <vt:lpstr>PowerPoint Presentation</vt:lpstr>
      <vt:lpstr>PowerPoint Presentation</vt:lpstr>
      <vt:lpstr>ACC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TRIALS ON BEMPADOIC ACID</dc:title>
  <dc:creator>shreyas samaga</dc:creator>
  <cp:lastModifiedBy>ADMIN</cp:lastModifiedBy>
  <cp:revision>21</cp:revision>
  <dcterms:created xsi:type="dcterms:W3CDTF">2022-12-30T17:01:59Z</dcterms:created>
  <dcterms:modified xsi:type="dcterms:W3CDTF">2022-12-31T03:08:23Z</dcterms:modified>
</cp:coreProperties>
</file>