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1" r:id="rId35"/>
    <p:sldId id="302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300" r:id="rId44"/>
    <p:sldId id="297" r:id="rId45"/>
    <p:sldId id="298" r:id="rId46"/>
    <p:sldId id="305" r:id="rId47"/>
    <p:sldId id="306" r:id="rId48"/>
    <p:sldId id="299" r:id="rId49"/>
    <p:sldId id="303" r:id="rId50"/>
    <p:sldId id="304" r:id="rId51"/>
    <p:sldId id="311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1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7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7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7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6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8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3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0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9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5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034F9C-A359-68FB-7229-6C8F8A5E0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B478B-D00D-B306-A0D1-87AF4BC17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0108"/>
            <a:ext cx="9144000" cy="1515806"/>
          </a:xfrm>
        </p:spPr>
        <p:txBody>
          <a:bodyPr>
            <a:normAutofit/>
          </a:bodyPr>
          <a:lstStyle/>
          <a:p>
            <a:r>
              <a:rPr lang="en-IN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 Septal Puncture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77431-603D-251C-9B46-2930EB787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9032"/>
            <a:ext cx="9144000" cy="1392903"/>
          </a:xfrm>
        </p:spPr>
        <p:txBody>
          <a:bodyPr>
            <a:normAutofit/>
          </a:bodyPr>
          <a:lstStyle/>
          <a:p>
            <a:r>
              <a:rPr lang="en-IN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Sanchna Dev S</a:t>
            </a:r>
          </a:p>
          <a:p>
            <a:r>
              <a:rPr lang="en-IN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 of Cardiology</a:t>
            </a:r>
          </a:p>
          <a:p>
            <a:r>
              <a:rPr lang="en-IN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TDMC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01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9EE910A-85D1-5FF7-9F72-075010B47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81" y="411043"/>
            <a:ext cx="9436237" cy="603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3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BD32-0FCB-9623-F5AD-B4150944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Indications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B758F-6A31-FCB7-A779-E8E5CDA67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Percutaneous balloon mitral </a:t>
            </a:r>
            <a:r>
              <a:rPr lang="en-IN" dirty="0" err="1"/>
              <a:t>valvuloplasty</a:t>
            </a:r>
            <a:r>
              <a:rPr lang="en-IN" dirty="0"/>
              <a:t> (PBMV)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Transcatheter</a:t>
            </a:r>
            <a:r>
              <a:rPr lang="en-IN" dirty="0"/>
              <a:t> mitral valve repair( MitraClip)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Mitral valve-in-valve implantation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Transcatheter</a:t>
            </a:r>
            <a:r>
              <a:rPr lang="en-IN" dirty="0"/>
              <a:t> MV replacement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Mitral </a:t>
            </a:r>
            <a:r>
              <a:rPr lang="en-IN" dirty="0" err="1"/>
              <a:t>paravalvular</a:t>
            </a:r>
            <a:r>
              <a:rPr lang="en-IN" dirty="0"/>
              <a:t> leak (PVL) repair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Pulmonary vein isolation (PVI)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Percutaneous LVAD – TandemHeart, </a:t>
            </a:r>
            <a:r>
              <a:rPr lang="en-IN" dirty="0" err="1"/>
              <a:t>transseptal</a:t>
            </a:r>
            <a:r>
              <a:rPr lang="en-IN" dirty="0"/>
              <a:t> extracorporeal membrane oxygenation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LAA closure –watchman device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Anterograde treatment of LV and AV disease – “ no access patients”</a:t>
            </a:r>
          </a:p>
          <a:p>
            <a:pPr marL="0" indent="0">
              <a:buNone/>
            </a:pPr>
            <a:r>
              <a:rPr lang="en-IN" dirty="0"/>
              <a:t>       —&gt;</a:t>
            </a:r>
            <a:r>
              <a:rPr lang="en-IN" dirty="0" err="1"/>
              <a:t>Transcatheter</a:t>
            </a:r>
            <a:r>
              <a:rPr lang="en-IN" dirty="0"/>
              <a:t> AV replacement …..balloon aortic </a:t>
            </a:r>
            <a:r>
              <a:rPr lang="en-IN" dirty="0" err="1"/>
              <a:t>valvuloplasty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8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7738BC8-AA13-D2BB-DECE-4AEE05421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" y="-116380"/>
            <a:ext cx="12017430" cy="69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3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E59-CD2E-AA27-9B5D-99B653A1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Other indications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8486F-AC06-1DF1-3B67-63F2BD213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b="1" dirty="0" err="1"/>
              <a:t>hemodynamic</a:t>
            </a:r>
            <a:r>
              <a:rPr lang="en-IN" b="1" dirty="0"/>
              <a:t> assessment</a:t>
            </a:r>
            <a:r>
              <a:rPr lang="en-IN" dirty="0"/>
              <a:t> (LA -indirect by </a:t>
            </a:r>
            <a:r>
              <a:rPr lang="en-IN" dirty="0" err="1"/>
              <a:t>Swan-Ganz</a:t>
            </a:r>
            <a:r>
              <a:rPr lang="en-IN" dirty="0"/>
              <a:t> catheter), (</a:t>
            </a:r>
            <a:r>
              <a:rPr lang="en-IN" dirty="0" err="1"/>
              <a:t>transaortic</a:t>
            </a:r>
            <a:r>
              <a:rPr lang="en-IN" dirty="0"/>
              <a:t> gradient - mechanical aortic prosthesis)</a:t>
            </a:r>
          </a:p>
          <a:p>
            <a:r>
              <a:rPr lang="en-IN" dirty="0"/>
              <a:t>Closure of PFO with long tunnel</a:t>
            </a:r>
          </a:p>
          <a:p>
            <a:r>
              <a:rPr lang="en-IN" dirty="0"/>
              <a:t>Carotid artery </a:t>
            </a:r>
            <a:r>
              <a:rPr lang="en-IN" dirty="0" err="1"/>
              <a:t>stenting</a:t>
            </a:r>
            <a:r>
              <a:rPr lang="en-IN" dirty="0"/>
              <a:t> in pts with acutely angulated arch-branch vessels and those with </a:t>
            </a:r>
            <a:r>
              <a:rPr lang="en-IN" dirty="0" err="1"/>
              <a:t>Takayasu</a:t>
            </a:r>
            <a:r>
              <a:rPr lang="en-IN" dirty="0"/>
              <a:t> arteritis.</a:t>
            </a:r>
          </a:p>
          <a:p>
            <a:r>
              <a:rPr lang="en-IN" dirty="0"/>
              <a:t> In rare occasions, </a:t>
            </a:r>
            <a:r>
              <a:rPr lang="en-IN" dirty="0" err="1"/>
              <a:t>transseptal</a:t>
            </a:r>
            <a:r>
              <a:rPr lang="en-IN" dirty="0"/>
              <a:t> access may provide an alternative route for coronary interventions in pts with no suitable peripheral access</a:t>
            </a:r>
          </a:p>
          <a:p>
            <a:r>
              <a:rPr lang="en-IN" dirty="0"/>
              <a:t>balloon atrial </a:t>
            </a:r>
            <a:r>
              <a:rPr lang="en-IN" dirty="0" err="1"/>
              <a:t>septostomy</a:t>
            </a:r>
            <a:r>
              <a:rPr lang="en-IN" dirty="0"/>
              <a:t> is another indication for TSP in patients with severe pulmonary hypertension who do not respond to medical therapy or are awaiting lung transplantation </a:t>
            </a:r>
          </a:p>
          <a:p>
            <a:pPr marL="0" indent="0">
              <a:buNone/>
            </a:pPr>
            <a:r>
              <a:rPr lang="en-IN" b="1" dirty="0" err="1"/>
              <a:t>Transapical</a:t>
            </a:r>
            <a:r>
              <a:rPr lang="en-IN" b="1" dirty="0"/>
              <a:t> route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2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2E54-4C02-D439-4D05-ACE482DF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Fluoroscopic guided </a:t>
            </a:r>
            <a:r>
              <a:rPr lang="en-IN" dirty="0" err="1"/>
              <a:t>transseptal</a:t>
            </a:r>
            <a:r>
              <a:rPr lang="en-IN" dirty="0"/>
              <a:t> puncture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097B-4993-5155-9899-C952B53DE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Fluoroscopy antedates echocardiography </a:t>
            </a:r>
          </a:p>
          <a:p>
            <a:r>
              <a:rPr lang="en-IN" dirty="0"/>
              <a:t>2D technique - so always at least 2 views are mandatory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7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9EEA-ABBF-AC53-3014-C504C5BC7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RA angiography to guide TSP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E4200E-9720-CB3C-EF45-6C9E0CFB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8815"/>
            <a:ext cx="7636164" cy="4784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6D217-6C1F-32DD-F4AB-8D8B558B5DF8}"/>
              </a:ext>
            </a:extLst>
          </p:cNvPr>
          <p:cNvSpPr txBox="1"/>
          <p:nvPr/>
        </p:nvSpPr>
        <p:spPr>
          <a:xfrm>
            <a:off x="8705273" y="1690688"/>
            <a:ext cx="348672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IN" sz="2800" dirty="0"/>
              <a:t>No longer performed unless there is gross structural abnormality of heart , skeleton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619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1B7F-BF9E-4F2E-E0BF-54893499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Basics of septal puncture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A5A45-B204-075D-B5C3-2AF8B9A1D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/>
              <a:t>Access the systemic venous system</a:t>
            </a:r>
          </a:p>
          <a:p>
            <a:r>
              <a:rPr lang="en-IN" sz="3200" dirty="0"/>
              <a:t>Perform the septal puncture around the fossa </a:t>
            </a:r>
            <a:r>
              <a:rPr lang="en-IN" sz="3200" dirty="0" err="1"/>
              <a:t>ovalis</a:t>
            </a:r>
            <a:endParaRPr lang="en-IN" sz="3200" dirty="0"/>
          </a:p>
          <a:p>
            <a:r>
              <a:rPr lang="en-IN" sz="3200" dirty="0"/>
              <a:t>Place a catheter into the LA for further interventions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331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7303-149D-E5FB-70A2-F86A6677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45562-30B6-CC44-5E06-D95E44B9A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Right femoral vein – straight course to RA</a:t>
            </a:r>
          </a:p>
          <a:p>
            <a:r>
              <a:rPr lang="en-IN" dirty="0"/>
              <a:t>Rarely –left femoral vein</a:t>
            </a:r>
          </a:p>
          <a:p>
            <a:r>
              <a:rPr lang="en-IN" dirty="0"/>
              <a:t>Even jugular access is reported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00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D20DF96-64C9-AF41-3E80-48C2B856B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74" y="396022"/>
            <a:ext cx="8876344" cy="57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6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63DEC2-F4E9-584C-0D99-8405EB88D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27" y="320914"/>
            <a:ext cx="9067526" cy="62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1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43C9-4A32-F8AB-7A4C-C531ED7D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 be covered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A9F1-7004-A118-F1A1-D2AD18C9A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Gross Anatomy</a:t>
            </a:r>
          </a:p>
          <a:p>
            <a:r>
              <a:rPr lang="en-IN" dirty="0"/>
              <a:t>Fluoroscopic Anatomy</a:t>
            </a:r>
          </a:p>
          <a:p>
            <a:r>
              <a:rPr lang="en-IN" dirty="0"/>
              <a:t>Echocardiographic Anatomy</a:t>
            </a:r>
          </a:p>
          <a:p>
            <a:r>
              <a:rPr lang="en-IN" dirty="0" err="1"/>
              <a:t>Intracardiac</a:t>
            </a:r>
            <a:r>
              <a:rPr lang="en-IN" dirty="0"/>
              <a:t> Echo Anatomy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0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EE55D-8A7E-11E8-D9D3-A4594738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Drag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3F54-1419-6D79-C89D-B350203CB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Three movements</a:t>
            </a:r>
          </a:p>
          <a:p>
            <a:r>
              <a:rPr lang="en-IN" dirty="0"/>
              <a:t>1</a:t>
            </a:r>
            <a:r>
              <a:rPr lang="en-IN" baseline="30000" dirty="0"/>
              <a:t>st</a:t>
            </a:r>
            <a:r>
              <a:rPr lang="en-IN" dirty="0"/>
              <a:t> – SVC to RA , slight movement to right</a:t>
            </a:r>
          </a:p>
          <a:p>
            <a:r>
              <a:rPr lang="en-IN" dirty="0"/>
              <a:t>2</a:t>
            </a:r>
            <a:r>
              <a:rPr lang="en-IN" baseline="30000" dirty="0"/>
              <a:t>nd</a:t>
            </a:r>
            <a:r>
              <a:rPr lang="en-IN" dirty="0"/>
              <a:t> – Over limbus, slight movement to right</a:t>
            </a:r>
          </a:p>
          <a:p>
            <a:r>
              <a:rPr lang="en-IN" dirty="0"/>
              <a:t>3</a:t>
            </a:r>
            <a:r>
              <a:rPr lang="en-IN" baseline="30000" dirty="0"/>
              <a:t>rd</a:t>
            </a:r>
            <a:r>
              <a:rPr lang="en-IN" dirty="0"/>
              <a:t> – abrupt movement medial (left)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0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A8F854B-723B-2AB3-9F8A-8FF87AA8C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36035" r="13186" b="23566"/>
          <a:stretch/>
        </p:blipFill>
        <p:spPr>
          <a:xfrm>
            <a:off x="1424440" y="494805"/>
            <a:ext cx="9416292" cy="55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7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28259C-9C71-89CC-9980-2EEC5466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58" y="1584087"/>
            <a:ext cx="7947741" cy="49087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160039-AD7B-B336-0961-461EA93C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Equipment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55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E727-9405-18FD-25AC-8394276C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BRK -XS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B0DD021-722C-0542-A772-802C99A6F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59" y="1690688"/>
            <a:ext cx="9176774" cy="43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57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D4D1-627B-B813-5462-50FC11FE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4A8185A-4907-2762-402F-B2F1FA55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02" y="1955809"/>
            <a:ext cx="7833305" cy="45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23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3785165-FF8F-DAB3-A29A-2F6EA787C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76" y="96957"/>
            <a:ext cx="9135806" cy="6664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213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C9F4111-506B-8841-F4F0-CFB3B1E2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24" y="833011"/>
            <a:ext cx="9272365" cy="5544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670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7AD31DB-73DB-0E93-89C6-3490EE40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2" y="365125"/>
            <a:ext cx="10228280" cy="612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82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C14A-B2AB-FC52-1ABE-82564D56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Transseptal</a:t>
            </a:r>
            <a:r>
              <a:rPr lang="en-IN" dirty="0"/>
              <a:t> puncture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98F6F46-7F49-C9D3-1225-140A6F644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09" y="1433871"/>
            <a:ext cx="8930967" cy="531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70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9BFF-BB88-57B3-F6CC-9C383D45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02C83F4-0451-F2B4-0112-459C35D6C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9" y="365125"/>
            <a:ext cx="9941506" cy="591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3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56A4-5DCA-8794-2B92-E7C969DF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Gross anatomy –anterior view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955E5B-313C-0C4E-C49D-50D67C8C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19869" r="17377" b="16423"/>
          <a:stretch/>
        </p:blipFill>
        <p:spPr>
          <a:xfrm>
            <a:off x="2089355" y="1502150"/>
            <a:ext cx="7032796" cy="4963412"/>
          </a:xfrm>
        </p:spPr>
      </p:pic>
    </p:spTree>
    <p:extLst>
      <p:ext uri="{BB962C8B-B14F-4D97-AF65-F5344CB8AC3E}">
        <p14:creationId xmlns:p14="http://schemas.microsoft.com/office/powerpoint/2010/main" val="1964351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0F8C5-39AD-1A98-C5E0-381B3D5A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7524B-4F2F-63B7-29DD-2BF7EC4C4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Aortic pulsations maybe palpable</a:t>
            </a:r>
          </a:p>
          <a:p>
            <a:r>
              <a:rPr lang="en-IN" dirty="0"/>
              <a:t>Short sharp movement with the distance between hub of catheter and needle maintained</a:t>
            </a:r>
          </a:p>
          <a:p>
            <a:r>
              <a:rPr lang="en-IN" dirty="0"/>
              <a:t>Ensure that needle in 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15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CAC6-0130-545F-4DB8-9BC41853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How do we know that the needle is in left atrium?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78966-E0F7-05A6-FB21-0C1C38D74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Colour of blood aspirated is </a:t>
            </a:r>
            <a:r>
              <a:rPr lang="en-IN" dirty="0">
                <a:solidFill>
                  <a:srgbClr val="C00000"/>
                </a:solidFill>
              </a:rPr>
              <a:t>bright red</a:t>
            </a:r>
          </a:p>
          <a:p>
            <a:r>
              <a:rPr lang="en-IN" dirty="0"/>
              <a:t>Inject contrast</a:t>
            </a:r>
          </a:p>
          <a:p>
            <a:r>
              <a:rPr lang="en-IN" dirty="0"/>
              <a:t>Pressure tracing is of the left atrium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38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A1D5-FCD1-78EC-E3B2-55EB17B0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2EAB-C799-A14C-32E3-02B7EDE12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Withdraw the needle and advance the dilator</a:t>
            </a:r>
          </a:p>
          <a:p>
            <a:r>
              <a:rPr lang="en-IN" dirty="0"/>
              <a:t>Place a wire in LA</a:t>
            </a:r>
          </a:p>
          <a:p>
            <a:r>
              <a:rPr lang="en-IN" dirty="0"/>
              <a:t>SafeSept wire if available ( 120cm Nitinol </a:t>
            </a:r>
            <a:r>
              <a:rPr lang="en-IN" dirty="0" err="1"/>
              <a:t>guidewire</a:t>
            </a:r>
            <a:r>
              <a:rPr lang="en-IN" dirty="0"/>
              <a:t> with 0.014 “ diameter + sharp and floppy “ J tip”</a:t>
            </a:r>
          </a:p>
          <a:p>
            <a:r>
              <a:rPr lang="en-IN" dirty="0"/>
              <a:t>Advance the Mullins catheter over the needle </a:t>
            </a:r>
          </a:p>
          <a:p>
            <a:r>
              <a:rPr lang="en-IN" dirty="0"/>
              <a:t>Advance</a:t>
            </a:r>
          </a:p>
          <a:p>
            <a:r>
              <a:rPr lang="en-IN" dirty="0"/>
              <a:t>Anticoagulation only after safe puncture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11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1657-B381-B8BA-D547-16AE1C8B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Alternatives to septal puncture needle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C6654-8172-5035-BF71-1F1B136DB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Reverse end of 0.014 “ </a:t>
            </a:r>
          </a:p>
          <a:p>
            <a:r>
              <a:rPr lang="en-IN" dirty="0"/>
              <a:t>Use RFA (</a:t>
            </a:r>
            <a:r>
              <a:rPr lang="en-IN" dirty="0" err="1"/>
              <a:t>bovie</a:t>
            </a:r>
            <a:r>
              <a:rPr lang="en-IN" dirty="0"/>
              <a:t> cautery) to the hub of the septal puncture needle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31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3AC4-5E14-A40C-CE46-115FEBA3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Potentially difficult patients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B2D3-CF49-FD34-4881-5E47EBB04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1.Distorted anatomy</a:t>
            </a:r>
          </a:p>
          <a:p>
            <a:r>
              <a:rPr lang="en-IN" dirty="0"/>
              <a:t>Chest /spine deformity</a:t>
            </a:r>
          </a:p>
          <a:p>
            <a:r>
              <a:rPr lang="en-IN" dirty="0"/>
              <a:t>CHD</a:t>
            </a:r>
          </a:p>
          <a:p>
            <a:r>
              <a:rPr lang="en-IN" dirty="0"/>
              <a:t>Severe valve abnormalities</a:t>
            </a:r>
          </a:p>
          <a:p>
            <a:pPr marL="0" indent="0">
              <a:buNone/>
            </a:pPr>
            <a:r>
              <a:rPr lang="en-IN" dirty="0"/>
              <a:t>2.ASD closure device/patch</a:t>
            </a:r>
          </a:p>
          <a:p>
            <a:pPr marL="0" indent="0">
              <a:buNone/>
            </a:pPr>
            <a:r>
              <a:rPr lang="en-IN" dirty="0"/>
              <a:t>3.Floppy septum- lateral wall of LA</a:t>
            </a:r>
          </a:p>
          <a:p>
            <a:pPr marL="0" indent="0">
              <a:buNone/>
            </a:pPr>
            <a:r>
              <a:rPr lang="en-IN" dirty="0"/>
              <a:t>4. Previous TSP (fibrotic)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5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9046-226C-220B-19C7-75A611A7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Helpful tools in difficult puncture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0ED4-CF2E-B6DE-CFDE-0EE568538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Tattoo of the fossa </a:t>
            </a:r>
            <a:r>
              <a:rPr lang="en-IN" dirty="0" err="1"/>
              <a:t>ovalis</a:t>
            </a:r>
            <a:r>
              <a:rPr lang="en-IN" dirty="0"/>
              <a:t> by contrast medium injection (visualisation of FO tenting)</a:t>
            </a:r>
          </a:p>
          <a:p>
            <a:r>
              <a:rPr lang="en-IN" dirty="0"/>
              <a:t>RA angiography</a:t>
            </a:r>
          </a:p>
          <a:p>
            <a:r>
              <a:rPr lang="en-IN" dirty="0" err="1"/>
              <a:t>Antegrade</a:t>
            </a:r>
            <a:r>
              <a:rPr lang="en-IN" dirty="0"/>
              <a:t> LA angiography</a:t>
            </a:r>
          </a:p>
          <a:p>
            <a:r>
              <a:rPr lang="en-IN" dirty="0"/>
              <a:t>ICE</a:t>
            </a:r>
          </a:p>
          <a:p>
            <a:r>
              <a:rPr lang="en-IN" dirty="0"/>
              <a:t>TEE</a:t>
            </a:r>
          </a:p>
          <a:p>
            <a:r>
              <a:rPr lang="en-IN" dirty="0"/>
              <a:t>RF ablation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63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9EE8-2A2B-9A7A-E57B-1A4EF952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Site specific TSP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84B60-5FC5-EB17-5AFC-3EE256B37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1.MV interventions</a:t>
            </a:r>
          </a:p>
          <a:p>
            <a:r>
              <a:rPr lang="en-IN" dirty="0"/>
              <a:t> for central MR jet –posterior and slightly superior</a:t>
            </a:r>
          </a:p>
          <a:p>
            <a:r>
              <a:rPr lang="en-IN" dirty="0"/>
              <a:t>Medial jet – higher</a:t>
            </a:r>
          </a:p>
          <a:p>
            <a:r>
              <a:rPr lang="en-IN" dirty="0"/>
              <a:t>Lateral jets - lower</a:t>
            </a:r>
          </a:p>
          <a:p>
            <a:pPr marL="0" indent="0">
              <a:buNone/>
            </a:pPr>
            <a:r>
              <a:rPr lang="en-IN" dirty="0"/>
              <a:t>2. LAA closure– posterior TSP</a:t>
            </a:r>
          </a:p>
          <a:p>
            <a:pPr marL="0" indent="0">
              <a:buNone/>
            </a:pPr>
            <a:r>
              <a:rPr lang="en-IN" dirty="0"/>
              <a:t>3. PV interventions –anterior &gt; posterior</a:t>
            </a:r>
          </a:p>
          <a:p>
            <a:pPr marL="0" indent="0">
              <a:buNone/>
            </a:pPr>
            <a:r>
              <a:rPr lang="en-IN" dirty="0"/>
              <a:t>4. LVAD – mid FO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A79D4D-273E-F074-F62E-C1D33E8B8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54" y="1027906"/>
            <a:ext cx="3964709" cy="48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33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3B9F-8B8E-D002-A487-90583184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TEE guided TSP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80D3A-DD69-5CEE-D2E2-00813EF88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Superior and inferior localization is seen best in the </a:t>
            </a:r>
            <a:r>
              <a:rPr lang="en-US" dirty="0" err="1"/>
              <a:t>bicaval</a:t>
            </a:r>
            <a:r>
              <a:rPr lang="en-US" dirty="0"/>
              <a:t> view (90</a:t>
            </a:r>
            <a:r>
              <a:rPr lang="en-IN" dirty="0"/>
              <a:t>)</a:t>
            </a:r>
            <a:r>
              <a:rPr lang="en-US" dirty="0"/>
              <a:t> </a:t>
            </a:r>
            <a:endParaRPr lang="en-IN" dirty="0"/>
          </a:p>
          <a:p>
            <a:r>
              <a:rPr lang="en-US" dirty="0"/>
              <a:t>anterior and posterior localization is seen best in the short-axis (30) and 4-chamber (0) views. </a:t>
            </a:r>
            <a:endParaRPr lang="en-IN" dirty="0"/>
          </a:p>
          <a:p>
            <a:r>
              <a:rPr lang="en-US" dirty="0"/>
              <a:t>An x-plane view that displays both the </a:t>
            </a:r>
            <a:r>
              <a:rPr lang="en-US" dirty="0" err="1"/>
              <a:t>bicaval</a:t>
            </a:r>
            <a:r>
              <a:rPr lang="en-US" dirty="0"/>
              <a:t> and the short-axis view is extremely helpful in puncturing the IAS at the desired </a:t>
            </a:r>
            <a:r>
              <a:rPr lang="en-US" dirty="0" err="1"/>
              <a:t>locatio</a:t>
            </a:r>
            <a:r>
              <a:rPr lang="en-IN" dirty="0"/>
              <a:t>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9CE0C3-8B59-77D1-48E6-438AD503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3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829C-D218-3588-F04A-76A8C134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Intracardiac</a:t>
            </a:r>
            <a:r>
              <a:rPr lang="en-IN" dirty="0"/>
              <a:t> Echocardiography(ICE) for TSP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C189D-F0A9-7F59-B5B9-32FA83D98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ICE-guided procedures, a phased-array intra- cardiac echocardiographic catheter</a:t>
            </a:r>
            <a:r>
              <a:rPr lang="en-IN" dirty="0"/>
              <a:t> </a:t>
            </a:r>
            <a:r>
              <a:rPr lang="en-US" dirty="0"/>
              <a:t>is advanced to the right atrium and manipulated to identify the “home” view</a:t>
            </a:r>
            <a:endParaRPr lang="en-IN" dirty="0"/>
          </a:p>
          <a:p>
            <a:r>
              <a:rPr lang="en-US" dirty="0"/>
              <a:t>The initial survey of the IAS is then performed; from the home view, a posterior tilt of the transducer and a</a:t>
            </a:r>
            <a:r>
              <a:rPr lang="en-IN" dirty="0"/>
              <a:t> clockwise rotation of the catheter bring the IAS and FO into view (septal view)</a:t>
            </a:r>
          </a:p>
          <a:p>
            <a:r>
              <a:rPr lang="en-US" dirty="0"/>
              <a:t>After</a:t>
            </a:r>
            <a:r>
              <a:rPr lang="en-IN" dirty="0"/>
              <a:t> </a:t>
            </a:r>
            <a:r>
              <a:rPr lang="en-US" dirty="0"/>
              <a:t>successful TSP, ICE allows direct visualization of the needle tip and its relationship to the surrounding cardiac structures</a:t>
            </a:r>
          </a:p>
        </p:txBody>
      </p:sp>
    </p:spTree>
    <p:extLst>
      <p:ext uri="{BB962C8B-B14F-4D97-AF65-F5344CB8AC3E}">
        <p14:creationId xmlns:p14="http://schemas.microsoft.com/office/powerpoint/2010/main" val="3211355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15CC3D6-F4A0-8C70-A5E0-3E6D7A5BE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" y="382366"/>
            <a:ext cx="11894300" cy="5794597"/>
          </a:xfrm>
        </p:spPr>
      </p:pic>
    </p:spTree>
    <p:extLst>
      <p:ext uri="{BB962C8B-B14F-4D97-AF65-F5344CB8AC3E}">
        <p14:creationId xmlns:p14="http://schemas.microsoft.com/office/powerpoint/2010/main" val="51109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8E1E-61D7-F627-0AE3-7634D346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Development of the atrial septum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CB21DC-064F-B1DC-1734-011FC8EB7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29599" r="20672" b="12917"/>
          <a:stretch/>
        </p:blipFill>
        <p:spPr>
          <a:xfrm>
            <a:off x="1966454" y="1617714"/>
            <a:ext cx="6664085" cy="4875161"/>
          </a:xfrm>
        </p:spPr>
      </p:pic>
    </p:spTree>
    <p:extLst>
      <p:ext uri="{BB962C8B-B14F-4D97-AF65-F5344CB8AC3E}">
        <p14:creationId xmlns:p14="http://schemas.microsoft.com/office/powerpoint/2010/main" val="820691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881E5-5225-B23F-94E8-AAAA6361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Fusion of different imaging modalities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07CD-A990-28C6-4519-E374B2AD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TEE + fluoroscopy (echo navigator system)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DE7BC3-858B-0959-54F5-CE03DC66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39193"/>
            <a:ext cx="7214616" cy="55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32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B5C226C-BBE2-2BEA-89AB-22D680ECD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64" y="438728"/>
            <a:ext cx="9213272" cy="5738236"/>
          </a:xfrm>
        </p:spPr>
      </p:pic>
    </p:spTree>
    <p:extLst>
      <p:ext uri="{BB962C8B-B14F-4D97-AF65-F5344CB8AC3E}">
        <p14:creationId xmlns:p14="http://schemas.microsoft.com/office/powerpoint/2010/main" val="2265986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8654-B6ED-C9D4-8665-C7A1BFEF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ICE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DE91-A681-D6BB-EE23-A6CA5C014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Adv </a:t>
            </a:r>
          </a:p>
          <a:p>
            <a:r>
              <a:rPr lang="en-IN" dirty="0"/>
              <a:t>Identifies right atrial structures</a:t>
            </a:r>
          </a:p>
          <a:p>
            <a:r>
              <a:rPr lang="en-IN" dirty="0"/>
              <a:t>Identifies fossa and aortic root at the same time</a:t>
            </a:r>
          </a:p>
          <a:p>
            <a:r>
              <a:rPr lang="en-IN" dirty="0"/>
              <a:t>Not in the way of X-ray equipment</a:t>
            </a:r>
          </a:p>
          <a:p>
            <a:r>
              <a:rPr lang="en-IN" dirty="0"/>
              <a:t>No obstruction of </a:t>
            </a:r>
            <a:r>
              <a:rPr lang="en-IN" dirty="0" err="1"/>
              <a:t>fluoro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Disadvantage</a:t>
            </a:r>
          </a:p>
          <a:p>
            <a:r>
              <a:rPr lang="en-IN" dirty="0"/>
              <a:t>Small field of view</a:t>
            </a:r>
          </a:p>
          <a:p>
            <a:r>
              <a:rPr lang="en-IN" dirty="0"/>
              <a:t>May move during manipulation of </a:t>
            </a:r>
            <a:r>
              <a:rPr lang="en-IN" dirty="0" err="1"/>
              <a:t>transseptal</a:t>
            </a:r>
            <a:r>
              <a:rPr lang="en-IN" dirty="0"/>
              <a:t> sheath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66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4B5DBF5-E8DC-CC62-8C61-C8CFCB7AF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9" y="323273"/>
            <a:ext cx="10506364" cy="5980545"/>
          </a:xfrm>
        </p:spPr>
      </p:pic>
    </p:spTree>
    <p:extLst>
      <p:ext uri="{BB962C8B-B14F-4D97-AF65-F5344CB8AC3E}">
        <p14:creationId xmlns:p14="http://schemas.microsoft.com/office/powerpoint/2010/main" val="907104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8027-13C8-33D5-3081-47FE0E63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Complications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658AC-6FED-1D53-8F42-5A76A1C22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Pericardial effusion/tamponade</a:t>
            </a:r>
          </a:p>
          <a:p>
            <a:r>
              <a:rPr lang="en-IN" dirty="0"/>
              <a:t>RA and LA needle puncture</a:t>
            </a:r>
          </a:p>
          <a:p>
            <a:r>
              <a:rPr lang="en-IN" dirty="0"/>
              <a:t>Aortic puncture /perforation</a:t>
            </a:r>
          </a:p>
          <a:p>
            <a:r>
              <a:rPr lang="en-IN" dirty="0"/>
              <a:t>Air embolism/TIA</a:t>
            </a:r>
          </a:p>
          <a:p>
            <a:r>
              <a:rPr lang="en-IN" dirty="0"/>
              <a:t>Persistent ASD</a:t>
            </a:r>
          </a:p>
          <a:p>
            <a:r>
              <a:rPr lang="en-IN" dirty="0"/>
              <a:t>Transient ST elevation</a:t>
            </a:r>
          </a:p>
          <a:p>
            <a:r>
              <a:rPr lang="en-IN" dirty="0"/>
              <a:t>Potentially fatal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3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E3971-E55C-DBB5-4389-BE28B236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5DAFAE-E3AA-8640-3E99-47B20135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17478" r="11395" b="18842"/>
          <a:stretch/>
        </p:blipFill>
        <p:spPr>
          <a:xfrm>
            <a:off x="838200" y="365125"/>
            <a:ext cx="10337800" cy="6127750"/>
          </a:xfrm>
        </p:spPr>
      </p:pic>
    </p:spTree>
    <p:extLst>
      <p:ext uri="{BB962C8B-B14F-4D97-AF65-F5344CB8AC3E}">
        <p14:creationId xmlns:p14="http://schemas.microsoft.com/office/powerpoint/2010/main" val="3661373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0561D-8AEF-AA5C-D9D9-EE4F02ED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BE6C0E-32F4-77A9-4285-55EFE43D7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9" y="0"/>
            <a:ext cx="9354302" cy="6677742"/>
          </a:xfrm>
        </p:spPr>
      </p:pic>
    </p:spTree>
    <p:extLst>
      <p:ext uri="{BB962C8B-B14F-4D97-AF65-F5344CB8AC3E}">
        <p14:creationId xmlns:p14="http://schemas.microsoft.com/office/powerpoint/2010/main" val="1841886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F142-1926-6B48-1B39-11CEA3A3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B38ADE-1EE7-0988-BE1D-3C04DB89A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4" y="614516"/>
            <a:ext cx="9340645" cy="5562447"/>
          </a:xfrm>
        </p:spPr>
      </p:pic>
    </p:spTree>
    <p:extLst>
      <p:ext uri="{BB962C8B-B14F-4D97-AF65-F5344CB8AC3E}">
        <p14:creationId xmlns:p14="http://schemas.microsoft.com/office/powerpoint/2010/main" val="3709367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BE793-54DB-627F-5265-4ED6B02B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854B5-36A3-BA59-3629-62AAD284A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Knowledge of the anatomy of IAS  + Knowledge of associated structures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Safe and appropriate </a:t>
            </a:r>
            <a:r>
              <a:rPr lang="en-IN" dirty="0" err="1"/>
              <a:t>transseptal</a:t>
            </a:r>
            <a:r>
              <a:rPr lang="en-IN" dirty="0"/>
              <a:t> puncture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00B0D15-81AF-9DC5-9899-9F92FF99E232}"/>
              </a:ext>
            </a:extLst>
          </p:cNvPr>
          <p:cNvSpPr/>
          <p:nvPr/>
        </p:nvSpPr>
        <p:spPr>
          <a:xfrm>
            <a:off x="2193637" y="2658408"/>
            <a:ext cx="762000" cy="137393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08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0922-400E-CD45-2896-005DCCF8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83FEF-7610-B712-F24F-CFD4F21C0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5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32F6671-004F-362C-C6BE-B5F879A0C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1720" cy="3568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1A1C693-6E8A-5718-D50D-C2796E009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20" y="0"/>
            <a:ext cx="5910279" cy="3568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95DA1AE-E18C-91F5-74ED-387C1D03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6281720" cy="3219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62FC4D6-3D89-A98F-CDE7-E850449D7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79" y="3638550"/>
            <a:ext cx="5648960" cy="31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87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3CA3-E12E-2974-2203-48B16590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Identify?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82D87E-2929-E98F-82BD-38128B82F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4" y="365125"/>
            <a:ext cx="5639893" cy="58118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069F2-A5E9-71B4-64BF-5606A425948E}"/>
              </a:ext>
            </a:extLst>
          </p:cNvPr>
          <p:cNvSpPr txBox="1"/>
          <p:nvPr/>
        </p:nvSpPr>
        <p:spPr>
          <a:xfrm>
            <a:off x="990598" y="2308396"/>
            <a:ext cx="352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3600" b="1" dirty="0"/>
              <a:t>William </a:t>
            </a:r>
            <a:r>
              <a:rPr lang="en-IN" sz="3600" b="1" dirty="0" err="1"/>
              <a:t>Rashkind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197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2E2FAC2-AC58-E586-345F-18D6A8D77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1" y="655484"/>
            <a:ext cx="9982472" cy="5521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42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43E72-0DA4-7582-BBEC-64407BF8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75F3CF-52F9-7619-A779-1E4F708DC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59" y="655484"/>
            <a:ext cx="9148954" cy="538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328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617E-2574-B5BA-E934-0D3A63B3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BA0A51-950D-CC1B-E4FD-35996C144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1" y="546237"/>
            <a:ext cx="9914194" cy="5630726"/>
          </a:xfrm>
        </p:spPr>
      </p:pic>
    </p:spTree>
    <p:extLst>
      <p:ext uri="{BB962C8B-B14F-4D97-AF65-F5344CB8AC3E}">
        <p14:creationId xmlns:p14="http://schemas.microsoft.com/office/powerpoint/2010/main" val="1938701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0859-B273-1E51-1B52-5B147DF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88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N" b="0" i="0" u="none" strike="noStrike" dirty="0" err="1">
                <a:effectLst/>
                <a:latin typeface="+mj-lt"/>
              </a:rPr>
              <a:t>Intracardiac</a:t>
            </a:r>
            <a:r>
              <a:rPr lang="en-IN" b="0" i="0" u="none" strike="noStrike" dirty="0">
                <a:effectLst/>
                <a:latin typeface="+mj-lt"/>
              </a:rPr>
              <a:t> Echocardiography (ICE) is used to guide which of the following procedures ?</a:t>
            </a:r>
            <a:br>
              <a:rPr lang="en-IN" dirty="0">
                <a:latin typeface="+mj-lt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B5518-BA0C-0FE4-CB2A-F00E28088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(i) </a:t>
            </a:r>
            <a:r>
              <a:rPr lang="en-IN" b="0" i="0" u="none" strike="noStrike" dirty="0" err="1">
                <a:effectLst/>
                <a:latin typeface="+mj-lt"/>
              </a:rPr>
              <a:t>Transseptal</a:t>
            </a:r>
            <a:r>
              <a:rPr lang="en-IN" b="0" i="0" u="none" strike="noStrike" dirty="0">
                <a:effectLst/>
                <a:latin typeface="+mj-lt"/>
              </a:rPr>
              <a:t> puncture</a:t>
            </a: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(ii) Percutaneous closure of ASD</a:t>
            </a: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(iii) Closure of PFO</a:t>
            </a: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(iv) Electrophysiological procedures</a:t>
            </a:r>
            <a:br>
              <a:rPr lang="en-IN" dirty="0">
                <a:latin typeface="+mj-lt"/>
              </a:rPr>
            </a:b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A:-(i) only</a:t>
            </a: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B:-(ii) and (iii) only</a:t>
            </a: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C:-(i), (ii) and (iii) only</a:t>
            </a:r>
            <a:br>
              <a:rPr lang="en-IN" dirty="0">
                <a:latin typeface="+mj-lt"/>
              </a:rPr>
            </a:br>
            <a:r>
              <a:rPr lang="en-IN" b="0" i="0" u="none" strike="noStrike" dirty="0">
                <a:effectLst/>
                <a:latin typeface="+mj-lt"/>
              </a:rPr>
              <a:t>D:-All of the above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3465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8BEF-7907-A245-0DDE-77DC1210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Limbus of fossa </a:t>
            </a:r>
            <a:r>
              <a:rPr lang="en-IN" dirty="0" err="1"/>
              <a:t>ovalis</a:t>
            </a:r>
            <a:r>
              <a:rPr lang="en-IN" dirty="0"/>
              <a:t> derived from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D8547-65D9-99A2-5471-6CBF6E671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septum </a:t>
            </a:r>
            <a:r>
              <a:rPr lang="en-IN" dirty="0" err="1"/>
              <a:t>primum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Septum </a:t>
            </a:r>
            <a:r>
              <a:rPr lang="en-IN" dirty="0" err="1"/>
              <a:t>secundum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Both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None</a:t>
            </a:r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  <a:p>
            <a:pPr marL="0" indent="0">
              <a:buNone/>
            </a:pPr>
            <a:r>
              <a:rPr lang="en-IN" dirty="0"/>
              <a:t>Ans :2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C31E4C-66F2-77D8-BEFE-DF499B21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2" y="40968"/>
            <a:ext cx="5646297" cy="3642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C3241D7-815B-0F6C-065B-363689335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08" y="40968"/>
            <a:ext cx="6518391" cy="3642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DEF95-A880-3006-0A98-50DD2FF2F1B7}"/>
              </a:ext>
            </a:extLst>
          </p:cNvPr>
          <p:cNvSpPr txBox="1"/>
          <p:nvPr/>
        </p:nvSpPr>
        <p:spPr>
          <a:xfrm>
            <a:off x="5223933" y="249957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594D9-081D-20A3-96D8-00A3591F4D5E}"/>
              </a:ext>
            </a:extLst>
          </p:cNvPr>
          <p:cNvSpPr txBox="1"/>
          <p:nvPr/>
        </p:nvSpPr>
        <p:spPr>
          <a:xfrm>
            <a:off x="996882" y="4725491"/>
            <a:ext cx="879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800" dirty="0"/>
              <a:t>Fossa </a:t>
            </a:r>
            <a:r>
              <a:rPr lang="en-IN" sz="2800" dirty="0" err="1"/>
              <a:t>ovalis</a:t>
            </a:r>
            <a:r>
              <a:rPr lang="en-IN" sz="2800" dirty="0"/>
              <a:t> &lt;— septum </a:t>
            </a:r>
            <a:r>
              <a:rPr lang="en-IN" sz="2800" dirty="0" err="1"/>
              <a:t>primum</a:t>
            </a:r>
            <a:endParaRPr lang="en-IN" sz="2800" dirty="0"/>
          </a:p>
          <a:p>
            <a:pPr algn="l"/>
            <a:r>
              <a:rPr lang="en-IN" sz="2800" dirty="0"/>
              <a:t>Annulus </a:t>
            </a:r>
            <a:r>
              <a:rPr lang="en-IN" sz="2800" dirty="0" err="1"/>
              <a:t>ovalis</a:t>
            </a:r>
            <a:r>
              <a:rPr lang="en-IN" sz="2800" dirty="0"/>
              <a:t>  &lt;—septum </a:t>
            </a:r>
            <a:r>
              <a:rPr lang="en-IN" sz="2800" dirty="0" err="1"/>
              <a:t>secundum</a:t>
            </a:r>
            <a:r>
              <a:rPr lang="en-IN" sz="2800" dirty="0"/>
              <a:t> free edge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15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7D3240-ABF8-4829-0EFE-78B8E1F9A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5" r="636"/>
          <a:stretch/>
        </p:blipFill>
        <p:spPr>
          <a:xfrm>
            <a:off x="1375253" y="286774"/>
            <a:ext cx="9399263" cy="6063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67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0B42-E2EF-3922-76A7-5F217A18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History lesson 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D7ED531-ECB5-2DC5-C368-CDF938F1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1690689"/>
            <a:ext cx="8797638" cy="4197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098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D3E3D-3FFC-5C51-A9A7-FCCCAE0A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IN" sz="5400"/>
              <a:t>History lesson</a:t>
            </a:r>
            <a:endParaRPr lang="en-US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02D6E-E47A-25D8-E7C3-18EB8F20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The technique of transseptal puncture (TSP) was developed by Ross, Braunwald, and Morrow in 1959 to allow direct measurement of left atrial (LA) pressure.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7DAE50C-EEA9-B73C-E4C4-130D6599D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720329"/>
            <a:ext cx="6903720" cy="34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22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Trans Septal Puncture</vt:lpstr>
      <vt:lpstr>To be covered</vt:lpstr>
      <vt:lpstr>Gross anatomy –anterior view</vt:lpstr>
      <vt:lpstr>Development of the atrial septum</vt:lpstr>
      <vt:lpstr>PowerPoint Presentation</vt:lpstr>
      <vt:lpstr>PowerPoint Presentation</vt:lpstr>
      <vt:lpstr>PowerPoint Presentation</vt:lpstr>
      <vt:lpstr>History lesson </vt:lpstr>
      <vt:lpstr>History lesson</vt:lpstr>
      <vt:lpstr>PowerPoint Presentation</vt:lpstr>
      <vt:lpstr>Indications</vt:lpstr>
      <vt:lpstr>PowerPoint Presentation</vt:lpstr>
      <vt:lpstr>Other indications</vt:lpstr>
      <vt:lpstr>Fluoroscopic guided transseptal puncture</vt:lpstr>
      <vt:lpstr>RA angiography to guide TSP</vt:lpstr>
      <vt:lpstr>Basics of septal puncture</vt:lpstr>
      <vt:lpstr>Access</vt:lpstr>
      <vt:lpstr>PowerPoint Presentation</vt:lpstr>
      <vt:lpstr>PowerPoint Presentation</vt:lpstr>
      <vt:lpstr>Drag</vt:lpstr>
      <vt:lpstr>PowerPoint Presentation</vt:lpstr>
      <vt:lpstr>Equipment </vt:lpstr>
      <vt:lpstr>BRK -XS</vt:lpstr>
      <vt:lpstr>PowerPoint Presentation</vt:lpstr>
      <vt:lpstr>PowerPoint Presentation</vt:lpstr>
      <vt:lpstr>PowerPoint Presentation</vt:lpstr>
      <vt:lpstr>PowerPoint Presentation</vt:lpstr>
      <vt:lpstr>Transseptal puncture</vt:lpstr>
      <vt:lpstr>PowerPoint Presentation</vt:lpstr>
      <vt:lpstr>PowerPoint Presentation</vt:lpstr>
      <vt:lpstr>How do we know that the needle is in left atrium?</vt:lpstr>
      <vt:lpstr>PowerPoint Presentation</vt:lpstr>
      <vt:lpstr>Alternatives to septal puncture needle</vt:lpstr>
      <vt:lpstr>Potentially difficult patients</vt:lpstr>
      <vt:lpstr>Helpful tools in difficult puncture</vt:lpstr>
      <vt:lpstr>Site specific TSP</vt:lpstr>
      <vt:lpstr>TEE guided TSP</vt:lpstr>
      <vt:lpstr>Intracardiac Echocardiography(ICE) for TSP</vt:lpstr>
      <vt:lpstr>PowerPoint Presentation</vt:lpstr>
      <vt:lpstr>Fusion of different imaging modalities</vt:lpstr>
      <vt:lpstr>PowerPoint Presentation</vt:lpstr>
      <vt:lpstr>ICE </vt:lpstr>
      <vt:lpstr>PowerPoint Presentation</vt:lpstr>
      <vt:lpstr>Complications</vt:lpstr>
      <vt:lpstr>PowerPoint Presentation</vt:lpstr>
      <vt:lpstr>PowerPoint Presentation</vt:lpstr>
      <vt:lpstr>PowerPoint Presentation</vt:lpstr>
      <vt:lpstr>Conclusion</vt:lpstr>
      <vt:lpstr>Thank you</vt:lpstr>
      <vt:lpstr>Identify?</vt:lpstr>
      <vt:lpstr>PowerPoint Presentation</vt:lpstr>
      <vt:lpstr>PowerPoint Presentation</vt:lpstr>
      <vt:lpstr>PowerPoint Presentation</vt:lpstr>
      <vt:lpstr>Intracardiac Echocardiography (ICE) is used to guide which of the following procedures ? </vt:lpstr>
      <vt:lpstr>Limbus of fossa ovalis derived from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 Septal Puncture</dc:title>
  <dc:creator>Sanchna Dev</dc:creator>
  <cp:lastModifiedBy>Sanchna Dev</cp:lastModifiedBy>
  <cp:revision>1</cp:revision>
  <dcterms:created xsi:type="dcterms:W3CDTF">2023-04-25T08:08:55Z</dcterms:created>
  <dcterms:modified xsi:type="dcterms:W3CDTF">2023-04-26T01:18:07Z</dcterms:modified>
</cp:coreProperties>
</file>