
<file path=[Content_Types].xml><?xml version="1.0" encoding="utf-8"?>
<Types xmlns="http://schemas.openxmlformats.org/package/2006/content-types">
  <Default Extension="gif" ContentType="image/gif"/>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5.jpg" ContentType="image/jpeg"/>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Lst>
  <p:notesMasterIdLst>
    <p:notesMasterId r:id="rId64"/>
  </p:notesMasterIdLst>
  <p:sldIdLst>
    <p:sldId id="257" r:id="rId5"/>
    <p:sldId id="258" r:id="rId6"/>
    <p:sldId id="356" r:id="rId7"/>
    <p:sldId id="377" r:id="rId8"/>
    <p:sldId id="259" r:id="rId9"/>
    <p:sldId id="312" r:id="rId10"/>
    <p:sldId id="399" r:id="rId11"/>
    <p:sldId id="256" r:id="rId12"/>
    <p:sldId id="311" r:id="rId13"/>
    <p:sldId id="357" r:id="rId14"/>
    <p:sldId id="358" r:id="rId15"/>
    <p:sldId id="359" r:id="rId16"/>
    <p:sldId id="389" r:id="rId17"/>
    <p:sldId id="360" r:id="rId18"/>
    <p:sldId id="361" r:id="rId19"/>
    <p:sldId id="362" r:id="rId20"/>
    <p:sldId id="363" r:id="rId21"/>
    <p:sldId id="364" r:id="rId22"/>
    <p:sldId id="373" r:id="rId23"/>
    <p:sldId id="374" r:id="rId24"/>
    <p:sldId id="375" r:id="rId25"/>
    <p:sldId id="376" r:id="rId26"/>
    <p:sldId id="365" r:id="rId27"/>
    <p:sldId id="395" r:id="rId28"/>
    <p:sldId id="378" r:id="rId29"/>
    <p:sldId id="379" r:id="rId30"/>
    <p:sldId id="380" r:id="rId31"/>
    <p:sldId id="381" r:id="rId32"/>
    <p:sldId id="366" r:id="rId33"/>
    <p:sldId id="367" r:id="rId34"/>
    <p:sldId id="382" r:id="rId35"/>
    <p:sldId id="390" r:id="rId36"/>
    <p:sldId id="391" r:id="rId37"/>
    <p:sldId id="368" r:id="rId38"/>
    <p:sldId id="369" r:id="rId39"/>
    <p:sldId id="393" r:id="rId40"/>
    <p:sldId id="370" r:id="rId41"/>
    <p:sldId id="383" r:id="rId42"/>
    <p:sldId id="384" r:id="rId43"/>
    <p:sldId id="385" r:id="rId44"/>
    <p:sldId id="386" r:id="rId45"/>
    <p:sldId id="387" r:id="rId46"/>
    <p:sldId id="388" r:id="rId47"/>
    <p:sldId id="394" r:id="rId48"/>
    <p:sldId id="392" r:id="rId49"/>
    <p:sldId id="396" r:id="rId50"/>
    <p:sldId id="398" r:id="rId51"/>
    <p:sldId id="397" r:id="rId52"/>
    <p:sldId id="402" r:id="rId53"/>
    <p:sldId id="401" r:id="rId54"/>
    <p:sldId id="403" r:id="rId55"/>
    <p:sldId id="404" r:id="rId56"/>
    <p:sldId id="405" r:id="rId57"/>
    <p:sldId id="406" r:id="rId58"/>
    <p:sldId id="407" r:id="rId59"/>
    <p:sldId id="408" r:id="rId60"/>
    <p:sldId id="409" r:id="rId61"/>
    <p:sldId id="410" r:id="rId62"/>
    <p:sldId id="411"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19" autoAdjust="0"/>
  </p:normalViewPr>
  <p:slideViewPr>
    <p:cSldViewPr snapToGrid="0">
      <p:cViewPr varScale="1">
        <p:scale>
          <a:sx n="85" d="100"/>
          <a:sy n="85" d="100"/>
        </p:scale>
        <p:origin x="18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accent1_3" csCatId="accent1" phldr="1"/>
      <dgm:spPr/>
      <dgm:t>
        <a:bodyPr/>
        <a:lstStyle/>
        <a:p>
          <a:endParaRPr lang="en-US"/>
        </a:p>
      </dgm:t>
    </dgm:pt>
    <dgm:pt modelId="{6C8937BE-93F8-4DED-8538-1C601DAEBA66}">
      <dgm:prSet/>
      <dgm:spPr/>
      <dgm:t>
        <a:bodyPr/>
        <a:lstStyle/>
        <a:p>
          <a:endParaRPr lang="en-US" dirty="0"/>
        </a:p>
      </dgm:t>
    </dgm:pt>
    <dgm:pt modelId="{A97BE953-FA9D-4BA6-A92C-494DB1F3BA59}" type="sibTrans" cxnId="{FAA8D3DD-12E8-457D-9144-B037C5678347}">
      <dgm:prSet/>
      <dgm:spPr/>
      <dgm:t>
        <a:bodyPr/>
        <a:lstStyle/>
        <a:p>
          <a:endParaRPr lang="en-US"/>
        </a:p>
      </dgm:t>
    </dgm:pt>
    <dgm:pt modelId="{77D169C6-D77F-456D-B18B-D7BE016AD87A}" type="parTrans" cxnId="{FAA8D3DD-12E8-457D-9144-B037C5678347}">
      <dgm:prSet/>
      <dgm:spPr/>
      <dgm:t>
        <a:bodyPr/>
        <a:lstStyle/>
        <a:p>
          <a:endParaRPr lang="en-US"/>
        </a:p>
      </dgm:t>
    </dgm:pt>
    <dgm:pt modelId="{AB52B3CC-6563-466D-BFC3-9B6B5AFA0881}" type="pres">
      <dgm:prSet presAssocID="{6A70FD8F-0050-42E3-8B3A-6ED7CFB9852E}" presName="Name0" presStyleCnt="0">
        <dgm:presLayoutVars>
          <dgm:chMax/>
          <dgm:chPref/>
          <dgm:animLvl val="lvl"/>
        </dgm:presLayoutVars>
      </dgm:prSet>
      <dgm:spPr/>
    </dgm:pt>
    <dgm:pt modelId="{A62F09AF-036D-427B-B1CA-70B90AD51282}" type="pres">
      <dgm:prSet presAssocID="{6C8937BE-93F8-4DED-8538-1C601DAEBA66}" presName="composite" presStyleCnt="0"/>
      <dgm:spPr/>
    </dgm:pt>
    <dgm:pt modelId="{FEBE0267-8326-4F0E-B5AC-C41E02F37002}" type="pres">
      <dgm:prSet presAssocID="{6C8937BE-93F8-4DED-8538-1C601DAEBA66}" presName="parent" presStyleLbl="alignNode1" presStyleIdx="0" presStyleCnt="1">
        <dgm:presLayoutVars>
          <dgm:chMax val="1"/>
          <dgm:chPref val="1"/>
          <dgm:bulletEnabled val="1"/>
        </dgm:presLayoutVars>
      </dgm:prSet>
      <dgm:spPr/>
    </dgm:pt>
    <dgm:pt modelId="{98979129-D085-4975-80CA-1C3787A57891}" type="pres">
      <dgm:prSet presAssocID="{6C8937BE-93F8-4DED-8538-1C601DAEBA66}" presName="Childtext" presStyleLbl="revTx" presStyleIdx="0" presStyleCnt="1">
        <dgm:presLayoutVars>
          <dgm:bulletEnabled val="1"/>
        </dgm:presLayoutVars>
      </dgm:prSet>
      <dgm:spPr/>
    </dgm:pt>
    <dgm:pt modelId="{A74F87E9-8DA2-44AC-9F72-ECDAE220DAF7}" type="pres">
      <dgm:prSet presAssocID="{6C8937BE-93F8-4DED-8538-1C601DAEBA66}" presName="ConnectLine" presStyleLbl="sibTrans1D1" presStyleIdx="0" presStyleCnt="1"/>
      <dgm:spPr>
        <a:noFill/>
        <a:ln w="12700" cap="rnd" cmpd="sng" algn="ctr">
          <a:solidFill>
            <a:schemeClr val="accent1">
              <a:shade val="90000"/>
              <a:hueOff val="446212"/>
              <a:satOff val="-8602"/>
              <a:lumOff val="28124"/>
              <a:alphaOff val="0"/>
            </a:schemeClr>
          </a:solidFill>
          <a:prstDash val="dash"/>
        </a:ln>
        <a:effectLst/>
      </dgm:spPr>
    </dgm:pt>
    <dgm:pt modelId="{5659D07E-E719-4296-8272-80E3EB8A3BD6}" type="pres">
      <dgm:prSet presAssocID="{6C8937BE-93F8-4DED-8538-1C601DAEBA66}" presName="ConnectLineEnd" presStyleLbl="lnNode1" presStyleIdx="0" presStyleCnt="1"/>
      <dgm:spPr/>
    </dgm:pt>
    <dgm:pt modelId="{1490BD27-3892-4A21-9F43-28D3E272C361}" type="pres">
      <dgm:prSet presAssocID="{6C8937BE-93F8-4DED-8538-1C601DAEBA66}" presName="EmptyPane" presStyleCnt="0"/>
      <dgm:spPr/>
    </dgm:pt>
  </dgm:ptLst>
  <dgm:cxnLst>
    <dgm:cxn modelId="{84C67813-55CE-4EBC-9032-03BD847DC17E}" type="presOf" srcId="{6A70FD8F-0050-42E3-8B3A-6ED7CFB9852E}" destId="{AB52B3CC-6563-466D-BFC3-9B6B5AFA0881}" srcOrd="0" destOrd="0" presId="urn:microsoft.com/office/officeart/2016/7/layout/RoundedRectangleTimeline"/>
    <dgm:cxn modelId="{3CBE5A80-65F2-482A-BE17-944935A5C206}" type="presOf" srcId="{6C8937BE-93F8-4DED-8538-1C601DAEBA66}" destId="{FEBE0267-8326-4F0E-B5AC-C41E02F37002}" srcOrd="0" destOrd="0" presId="urn:microsoft.com/office/officeart/2016/7/layout/RoundedRectangleTimeline"/>
    <dgm:cxn modelId="{FAA8D3DD-12E8-457D-9144-B037C5678347}" srcId="{6A70FD8F-0050-42E3-8B3A-6ED7CFB9852E}" destId="{6C8937BE-93F8-4DED-8538-1C601DAEBA66}" srcOrd="0" destOrd="0" parTransId="{77D169C6-D77F-456D-B18B-D7BE016AD87A}" sibTransId="{A97BE953-FA9D-4BA6-A92C-494DB1F3BA59}"/>
    <dgm:cxn modelId="{EDFA4DBA-DF2C-44B3-92E6-6751EE73DC5C}" type="presParOf" srcId="{AB52B3CC-6563-466D-BFC3-9B6B5AFA0881}" destId="{A62F09AF-036D-427B-B1CA-70B90AD51282}" srcOrd="0" destOrd="0" presId="urn:microsoft.com/office/officeart/2016/7/layout/RoundedRectangleTimeline"/>
    <dgm:cxn modelId="{CAECDA05-093F-49D7-9FFA-FB1DA992A719}" type="presParOf" srcId="{A62F09AF-036D-427B-B1CA-70B90AD51282}" destId="{FEBE0267-8326-4F0E-B5AC-C41E02F37002}" srcOrd="0" destOrd="0" presId="urn:microsoft.com/office/officeart/2016/7/layout/RoundedRectangleTimeline"/>
    <dgm:cxn modelId="{ED682DBE-86A7-44B9-8DED-C4772FB8F73F}" type="presParOf" srcId="{A62F09AF-036D-427B-B1CA-70B90AD51282}" destId="{98979129-D085-4975-80CA-1C3787A57891}" srcOrd="1" destOrd="0" presId="urn:microsoft.com/office/officeart/2016/7/layout/RoundedRectangleTimeline"/>
    <dgm:cxn modelId="{8A8F4CFC-76BF-4D93-B96E-027008DAB04F}" type="presParOf" srcId="{A62F09AF-036D-427B-B1CA-70B90AD51282}" destId="{A74F87E9-8DA2-44AC-9F72-ECDAE220DAF7}" srcOrd="2" destOrd="0" presId="urn:microsoft.com/office/officeart/2016/7/layout/RoundedRectangleTimeline"/>
    <dgm:cxn modelId="{6914476E-BA53-49EA-844C-53DEA128EA89}" type="presParOf" srcId="{A62F09AF-036D-427B-B1CA-70B90AD51282}" destId="{5659D07E-E719-4296-8272-80E3EB8A3BD6}" srcOrd="3" destOrd="0" presId="urn:microsoft.com/office/officeart/2016/7/layout/RoundedRectangleTimeline"/>
    <dgm:cxn modelId="{D55835C3-52D1-4AA6-A20A-297813F37494}" type="presParOf" srcId="{A62F09AF-036D-427B-B1CA-70B90AD51282}" destId="{1490BD27-3892-4A21-9F43-28D3E272C361}"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24F725-EE28-462B-80B1-910BB7873A10}" type="doc">
      <dgm:prSet loTypeId="urn:microsoft.com/office/officeart/2005/8/layout/hProcess9" loCatId="process" qsTypeId="urn:microsoft.com/office/officeart/2005/8/quickstyle/simple1" qsCatId="simple" csTypeId="urn:microsoft.com/office/officeart/2005/8/colors/accent1_2" csCatId="accent1" phldr="1"/>
      <dgm:spPr/>
    </dgm:pt>
    <dgm:pt modelId="{2C2F439C-B067-4706-9708-58FC04AECF71}">
      <dgm:prSet phldrT="[Text]"/>
      <dgm:spPr/>
      <dgm:t>
        <a:bodyPr/>
        <a:lstStyle/>
        <a:p>
          <a:r>
            <a:rPr lang="en-IN" dirty="0"/>
            <a:t>Initial palliation</a:t>
          </a:r>
        </a:p>
      </dgm:t>
    </dgm:pt>
    <dgm:pt modelId="{8B6842A4-3A3E-4FCA-B6ED-75A22E9301F8}" type="parTrans" cxnId="{35206F16-E1F9-4F65-BAE8-A9F0BE5D956D}">
      <dgm:prSet/>
      <dgm:spPr/>
      <dgm:t>
        <a:bodyPr/>
        <a:lstStyle/>
        <a:p>
          <a:endParaRPr lang="en-IN"/>
        </a:p>
      </dgm:t>
    </dgm:pt>
    <dgm:pt modelId="{2BC029CA-92EF-4F00-9B45-6F94936FB642}" type="sibTrans" cxnId="{35206F16-E1F9-4F65-BAE8-A9F0BE5D956D}">
      <dgm:prSet/>
      <dgm:spPr/>
      <dgm:t>
        <a:bodyPr/>
        <a:lstStyle/>
        <a:p>
          <a:endParaRPr lang="en-IN"/>
        </a:p>
      </dgm:t>
    </dgm:pt>
    <dgm:pt modelId="{CAC386E7-C7DE-4F6D-9CAF-3161681E87F4}">
      <dgm:prSet phldrT="[Text]"/>
      <dgm:spPr/>
      <dgm:t>
        <a:bodyPr/>
        <a:lstStyle/>
        <a:p>
          <a:r>
            <a:rPr lang="en-IN" dirty="0"/>
            <a:t>Definitive palliation</a:t>
          </a:r>
        </a:p>
      </dgm:t>
    </dgm:pt>
    <dgm:pt modelId="{16AB21BC-7304-43A5-963F-F315992F4B05}" type="parTrans" cxnId="{876A9BB4-F945-497C-B039-F3A8F1E30D21}">
      <dgm:prSet/>
      <dgm:spPr/>
      <dgm:t>
        <a:bodyPr/>
        <a:lstStyle/>
        <a:p>
          <a:endParaRPr lang="en-IN"/>
        </a:p>
      </dgm:t>
    </dgm:pt>
    <dgm:pt modelId="{687620CD-36A3-4687-B7BC-48E7CA686E5C}" type="sibTrans" cxnId="{876A9BB4-F945-497C-B039-F3A8F1E30D21}">
      <dgm:prSet/>
      <dgm:spPr/>
      <dgm:t>
        <a:bodyPr/>
        <a:lstStyle/>
        <a:p>
          <a:endParaRPr lang="en-IN"/>
        </a:p>
      </dgm:t>
    </dgm:pt>
    <dgm:pt modelId="{B2EA0533-8C20-470E-A6E6-1284CEDA2E52}">
      <dgm:prSet phldrT="[Text]"/>
      <dgm:spPr/>
      <dgm:t>
        <a:bodyPr/>
        <a:lstStyle/>
        <a:p>
          <a:r>
            <a:rPr lang="en-IN" dirty="0" err="1"/>
            <a:t>followup</a:t>
          </a:r>
          <a:endParaRPr lang="en-IN" dirty="0"/>
        </a:p>
      </dgm:t>
    </dgm:pt>
    <dgm:pt modelId="{A21CF1FB-A34B-44C7-9180-B97768B0DFBC}" type="parTrans" cxnId="{5766FF5C-031D-4FE4-8008-A951991005B1}">
      <dgm:prSet/>
      <dgm:spPr/>
      <dgm:t>
        <a:bodyPr/>
        <a:lstStyle/>
        <a:p>
          <a:endParaRPr lang="en-IN"/>
        </a:p>
      </dgm:t>
    </dgm:pt>
    <dgm:pt modelId="{CFE8782A-BDF5-4587-9630-D6AAC45FAA2A}" type="sibTrans" cxnId="{5766FF5C-031D-4FE4-8008-A951991005B1}">
      <dgm:prSet/>
      <dgm:spPr/>
      <dgm:t>
        <a:bodyPr/>
        <a:lstStyle/>
        <a:p>
          <a:endParaRPr lang="en-IN"/>
        </a:p>
      </dgm:t>
    </dgm:pt>
    <dgm:pt modelId="{330525BF-C008-4009-8582-AB39575BDB27}" type="pres">
      <dgm:prSet presAssocID="{C024F725-EE28-462B-80B1-910BB7873A10}" presName="CompostProcess" presStyleCnt="0">
        <dgm:presLayoutVars>
          <dgm:dir/>
          <dgm:resizeHandles val="exact"/>
        </dgm:presLayoutVars>
      </dgm:prSet>
      <dgm:spPr/>
    </dgm:pt>
    <dgm:pt modelId="{1303119E-3B83-4EDC-803D-7D9DEC6B467F}" type="pres">
      <dgm:prSet presAssocID="{C024F725-EE28-462B-80B1-910BB7873A10}" presName="arrow" presStyleLbl="bgShp" presStyleIdx="0" presStyleCnt="1" custLinFactNeighborX="-6511" custLinFactNeighborY="-23421"/>
      <dgm:spPr/>
    </dgm:pt>
    <dgm:pt modelId="{68B88001-95DB-4F6C-BBCC-D84212C0EB77}" type="pres">
      <dgm:prSet presAssocID="{C024F725-EE28-462B-80B1-910BB7873A10}" presName="linearProcess" presStyleCnt="0"/>
      <dgm:spPr/>
    </dgm:pt>
    <dgm:pt modelId="{BDB5FCF0-211D-4D3C-B4E4-C92CFC1B170B}" type="pres">
      <dgm:prSet presAssocID="{2C2F439C-B067-4706-9708-58FC04AECF71}" presName="textNode" presStyleLbl="node1" presStyleIdx="0" presStyleCnt="3" custLinFactNeighborX="-18544" custLinFactNeighborY="-11799">
        <dgm:presLayoutVars>
          <dgm:bulletEnabled val="1"/>
        </dgm:presLayoutVars>
      </dgm:prSet>
      <dgm:spPr/>
    </dgm:pt>
    <dgm:pt modelId="{E983EA1E-467C-4606-8EF9-E530F8027235}" type="pres">
      <dgm:prSet presAssocID="{2BC029CA-92EF-4F00-9B45-6F94936FB642}" presName="sibTrans" presStyleCnt="0"/>
      <dgm:spPr/>
    </dgm:pt>
    <dgm:pt modelId="{D538FFC8-268E-4E12-86E3-47AB8F031CA9}" type="pres">
      <dgm:prSet presAssocID="{CAC386E7-C7DE-4F6D-9CAF-3161681E87F4}" presName="textNode" presStyleLbl="node1" presStyleIdx="1" presStyleCnt="3" custScaleX="92053" custLinFactNeighborX="8069" custLinFactNeighborY="-11799">
        <dgm:presLayoutVars>
          <dgm:bulletEnabled val="1"/>
        </dgm:presLayoutVars>
      </dgm:prSet>
      <dgm:spPr/>
    </dgm:pt>
    <dgm:pt modelId="{08A7FF42-5565-49A5-AAB0-A74B16BCBC91}" type="pres">
      <dgm:prSet presAssocID="{687620CD-36A3-4687-B7BC-48E7CA686E5C}" presName="sibTrans" presStyleCnt="0"/>
      <dgm:spPr/>
    </dgm:pt>
    <dgm:pt modelId="{A9370B61-32D4-4DF4-BA5C-EDC7834D05B6}" type="pres">
      <dgm:prSet presAssocID="{B2EA0533-8C20-470E-A6E6-1284CEDA2E52}" presName="textNode" presStyleLbl="node1" presStyleIdx="2" presStyleCnt="3" custScaleX="67472" custLinFactX="19030" custLinFactNeighborX="100000" custLinFactNeighborY="-11799">
        <dgm:presLayoutVars>
          <dgm:bulletEnabled val="1"/>
        </dgm:presLayoutVars>
      </dgm:prSet>
      <dgm:spPr/>
    </dgm:pt>
  </dgm:ptLst>
  <dgm:cxnLst>
    <dgm:cxn modelId="{272F640F-A9B9-4D30-B921-B4D68F32D1B3}" type="presOf" srcId="{CAC386E7-C7DE-4F6D-9CAF-3161681E87F4}" destId="{D538FFC8-268E-4E12-86E3-47AB8F031CA9}" srcOrd="0" destOrd="0" presId="urn:microsoft.com/office/officeart/2005/8/layout/hProcess9"/>
    <dgm:cxn modelId="{35206F16-E1F9-4F65-BAE8-A9F0BE5D956D}" srcId="{C024F725-EE28-462B-80B1-910BB7873A10}" destId="{2C2F439C-B067-4706-9708-58FC04AECF71}" srcOrd="0" destOrd="0" parTransId="{8B6842A4-3A3E-4FCA-B6ED-75A22E9301F8}" sibTransId="{2BC029CA-92EF-4F00-9B45-6F94936FB642}"/>
    <dgm:cxn modelId="{5766FF5C-031D-4FE4-8008-A951991005B1}" srcId="{C024F725-EE28-462B-80B1-910BB7873A10}" destId="{B2EA0533-8C20-470E-A6E6-1284CEDA2E52}" srcOrd="2" destOrd="0" parTransId="{A21CF1FB-A34B-44C7-9180-B97768B0DFBC}" sibTransId="{CFE8782A-BDF5-4587-9630-D6AAC45FAA2A}"/>
    <dgm:cxn modelId="{876A9BB4-F945-497C-B039-F3A8F1E30D21}" srcId="{C024F725-EE28-462B-80B1-910BB7873A10}" destId="{CAC386E7-C7DE-4F6D-9CAF-3161681E87F4}" srcOrd="1" destOrd="0" parTransId="{16AB21BC-7304-43A5-963F-F315992F4B05}" sibTransId="{687620CD-36A3-4687-B7BC-48E7CA686E5C}"/>
    <dgm:cxn modelId="{1872ADD7-529F-44C6-BE85-F8D117807252}" type="presOf" srcId="{C024F725-EE28-462B-80B1-910BB7873A10}" destId="{330525BF-C008-4009-8582-AB39575BDB27}" srcOrd="0" destOrd="0" presId="urn:microsoft.com/office/officeart/2005/8/layout/hProcess9"/>
    <dgm:cxn modelId="{6C5BA2DA-CBC8-470E-A810-8B4824856E9D}" type="presOf" srcId="{B2EA0533-8C20-470E-A6E6-1284CEDA2E52}" destId="{A9370B61-32D4-4DF4-BA5C-EDC7834D05B6}" srcOrd="0" destOrd="0" presId="urn:microsoft.com/office/officeart/2005/8/layout/hProcess9"/>
    <dgm:cxn modelId="{00891FE5-750F-4EDE-9C8B-7ABA8CD0C37D}" type="presOf" srcId="{2C2F439C-B067-4706-9708-58FC04AECF71}" destId="{BDB5FCF0-211D-4D3C-B4E4-C92CFC1B170B}" srcOrd="0" destOrd="0" presId="urn:microsoft.com/office/officeart/2005/8/layout/hProcess9"/>
    <dgm:cxn modelId="{D3C5E216-85DF-490E-BDB7-B5BFEC19D375}" type="presParOf" srcId="{330525BF-C008-4009-8582-AB39575BDB27}" destId="{1303119E-3B83-4EDC-803D-7D9DEC6B467F}" srcOrd="0" destOrd="0" presId="urn:microsoft.com/office/officeart/2005/8/layout/hProcess9"/>
    <dgm:cxn modelId="{EADC4D41-3BBB-4ACC-9413-A161381F7E12}" type="presParOf" srcId="{330525BF-C008-4009-8582-AB39575BDB27}" destId="{68B88001-95DB-4F6C-BBCC-D84212C0EB77}" srcOrd="1" destOrd="0" presId="urn:microsoft.com/office/officeart/2005/8/layout/hProcess9"/>
    <dgm:cxn modelId="{9386F09F-155D-40EA-8273-8AA6FF1499B6}" type="presParOf" srcId="{68B88001-95DB-4F6C-BBCC-D84212C0EB77}" destId="{BDB5FCF0-211D-4D3C-B4E4-C92CFC1B170B}" srcOrd="0" destOrd="0" presId="urn:microsoft.com/office/officeart/2005/8/layout/hProcess9"/>
    <dgm:cxn modelId="{C49B905F-EE9B-47E9-8195-24A979736F82}" type="presParOf" srcId="{68B88001-95DB-4F6C-BBCC-D84212C0EB77}" destId="{E983EA1E-467C-4606-8EF9-E530F8027235}" srcOrd="1" destOrd="0" presId="urn:microsoft.com/office/officeart/2005/8/layout/hProcess9"/>
    <dgm:cxn modelId="{0593EB9D-7DF1-4B61-9E59-13520D3986A4}" type="presParOf" srcId="{68B88001-95DB-4F6C-BBCC-D84212C0EB77}" destId="{D538FFC8-268E-4E12-86E3-47AB8F031CA9}" srcOrd="2" destOrd="0" presId="urn:microsoft.com/office/officeart/2005/8/layout/hProcess9"/>
    <dgm:cxn modelId="{8211EF45-4268-4824-8A20-836B36D7B7EC}" type="presParOf" srcId="{68B88001-95DB-4F6C-BBCC-D84212C0EB77}" destId="{08A7FF42-5565-49A5-AAB0-A74B16BCBC91}" srcOrd="3" destOrd="0" presId="urn:microsoft.com/office/officeart/2005/8/layout/hProcess9"/>
    <dgm:cxn modelId="{CD003665-1D7A-4367-98EF-0CD93E6516DB}" type="presParOf" srcId="{68B88001-95DB-4F6C-BBCC-D84212C0EB77}" destId="{A9370B61-32D4-4DF4-BA5C-EDC7834D05B6}"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434380-6043-4954-8492-B74F211676B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IN"/>
        </a:p>
      </dgm:t>
    </dgm:pt>
    <dgm:pt modelId="{88FEBFB8-6339-4FDD-BB89-20B82092F24F}">
      <dgm:prSet phldrT="[Text]"/>
      <dgm:spPr/>
      <dgm:t>
        <a:bodyPr/>
        <a:lstStyle/>
        <a:p>
          <a:r>
            <a:rPr lang="en-IN" dirty="0"/>
            <a:t>COMPLICATIONS OF FONTAN</a:t>
          </a:r>
        </a:p>
      </dgm:t>
    </dgm:pt>
    <dgm:pt modelId="{FAFE3B41-E695-498D-946D-C84835395DC4}" type="parTrans" cxnId="{886F742D-744F-4078-B025-62A06DC78E0A}">
      <dgm:prSet/>
      <dgm:spPr/>
      <dgm:t>
        <a:bodyPr/>
        <a:lstStyle/>
        <a:p>
          <a:endParaRPr lang="en-IN"/>
        </a:p>
      </dgm:t>
    </dgm:pt>
    <dgm:pt modelId="{9A9C2452-0884-42C0-B0C9-46B524AE99AB}" type="sibTrans" cxnId="{886F742D-744F-4078-B025-62A06DC78E0A}">
      <dgm:prSet/>
      <dgm:spPr/>
      <dgm:t>
        <a:bodyPr/>
        <a:lstStyle/>
        <a:p>
          <a:endParaRPr lang="en-IN"/>
        </a:p>
      </dgm:t>
    </dgm:pt>
    <dgm:pt modelId="{31FA06A6-7568-46E7-A89A-6B4799667AAB}">
      <dgm:prSet phldrT="[Text]"/>
      <dgm:spPr/>
      <dgm:t>
        <a:bodyPr/>
        <a:lstStyle/>
        <a:p>
          <a:r>
            <a:rPr lang="en-IN" dirty="0"/>
            <a:t>CARDIAC</a:t>
          </a:r>
        </a:p>
      </dgm:t>
    </dgm:pt>
    <dgm:pt modelId="{2D3CC7E4-12F8-4062-818D-AC0288D5B78E}" type="parTrans" cxnId="{5D1F19E2-A08C-4802-8B4B-F2294F1394B4}">
      <dgm:prSet/>
      <dgm:spPr/>
      <dgm:t>
        <a:bodyPr/>
        <a:lstStyle/>
        <a:p>
          <a:endParaRPr lang="en-IN"/>
        </a:p>
      </dgm:t>
    </dgm:pt>
    <dgm:pt modelId="{5B50DD94-AE2F-4C81-937A-34204731F3C7}" type="sibTrans" cxnId="{5D1F19E2-A08C-4802-8B4B-F2294F1394B4}">
      <dgm:prSet/>
      <dgm:spPr/>
      <dgm:t>
        <a:bodyPr/>
        <a:lstStyle/>
        <a:p>
          <a:endParaRPr lang="en-IN"/>
        </a:p>
      </dgm:t>
    </dgm:pt>
    <dgm:pt modelId="{8535377F-5E3E-434F-8961-B066A8069F9B}">
      <dgm:prSet phldrT="[Text]"/>
      <dgm:spPr/>
      <dgm:t>
        <a:bodyPr/>
        <a:lstStyle/>
        <a:p>
          <a:r>
            <a:rPr lang="en-IN" dirty="0"/>
            <a:t>EXTRA CARDIAC</a:t>
          </a:r>
        </a:p>
      </dgm:t>
    </dgm:pt>
    <dgm:pt modelId="{D5AC19D0-A636-406A-97CB-B665B6161EFA}" type="parTrans" cxnId="{A9A0D077-CA5F-4218-85A9-E39F9E0E8197}">
      <dgm:prSet/>
      <dgm:spPr/>
      <dgm:t>
        <a:bodyPr/>
        <a:lstStyle/>
        <a:p>
          <a:endParaRPr lang="en-IN"/>
        </a:p>
      </dgm:t>
    </dgm:pt>
    <dgm:pt modelId="{AF1C0825-D1A2-4295-9DEE-228AC209C1F4}" type="sibTrans" cxnId="{A9A0D077-CA5F-4218-85A9-E39F9E0E8197}">
      <dgm:prSet/>
      <dgm:spPr/>
      <dgm:t>
        <a:bodyPr/>
        <a:lstStyle/>
        <a:p>
          <a:endParaRPr lang="en-IN"/>
        </a:p>
      </dgm:t>
    </dgm:pt>
    <dgm:pt modelId="{80F44C80-4EAB-4D23-B9AF-F7ED703A507F}" type="pres">
      <dgm:prSet presAssocID="{76434380-6043-4954-8492-B74F211676BF}" presName="hierChild1" presStyleCnt="0">
        <dgm:presLayoutVars>
          <dgm:chPref val="1"/>
          <dgm:dir/>
          <dgm:animOne val="branch"/>
          <dgm:animLvl val="lvl"/>
          <dgm:resizeHandles/>
        </dgm:presLayoutVars>
      </dgm:prSet>
      <dgm:spPr/>
    </dgm:pt>
    <dgm:pt modelId="{BE710577-5749-4CAA-A893-DF55467468F5}" type="pres">
      <dgm:prSet presAssocID="{88FEBFB8-6339-4FDD-BB89-20B82092F24F}" presName="hierRoot1" presStyleCnt="0"/>
      <dgm:spPr/>
    </dgm:pt>
    <dgm:pt modelId="{972961C6-4F05-4E50-96DA-2C1288725E63}" type="pres">
      <dgm:prSet presAssocID="{88FEBFB8-6339-4FDD-BB89-20B82092F24F}" presName="composite" presStyleCnt="0"/>
      <dgm:spPr/>
    </dgm:pt>
    <dgm:pt modelId="{07DBCAD0-5C2C-4904-9FB4-7A58B56A4E00}" type="pres">
      <dgm:prSet presAssocID="{88FEBFB8-6339-4FDD-BB89-20B82092F24F}" presName="background" presStyleLbl="node0" presStyleIdx="0" presStyleCnt="1"/>
      <dgm:spPr/>
    </dgm:pt>
    <dgm:pt modelId="{04E9F129-A487-43B8-9F10-D0B89164579E}" type="pres">
      <dgm:prSet presAssocID="{88FEBFB8-6339-4FDD-BB89-20B82092F24F}" presName="text" presStyleLbl="fgAcc0" presStyleIdx="0" presStyleCnt="1" custScaleX="435814">
        <dgm:presLayoutVars>
          <dgm:chPref val="3"/>
        </dgm:presLayoutVars>
      </dgm:prSet>
      <dgm:spPr/>
    </dgm:pt>
    <dgm:pt modelId="{D64A2B0E-F5A8-4AFB-94A3-E28821D1EC18}" type="pres">
      <dgm:prSet presAssocID="{88FEBFB8-6339-4FDD-BB89-20B82092F24F}" presName="hierChild2" presStyleCnt="0"/>
      <dgm:spPr/>
    </dgm:pt>
    <dgm:pt modelId="{6D5CDA2C-59CA-4FE3-A7B5-8270CB791786}" type="pres">
      <dgm:prSet presAssocID="{2D3CC7E4-12F8-4062-818D-AC0288D5B78E}" presName="Name10" presStyleLbl="parChTrans1D2" presStyleIdx="0" presStyleCnt="2"/>
      <dgm:spPr/>
    </dgm:pt>
    <dgm:pt modelId="{731E6084-97A4-4FD9-BA52-CC9C694C526A}" type="pres">
      <dgm:prSet presAssocID="{31FA06A6-7568-46E7-A89A-6B4799667AAB}" presName="hierRoot2" presStyleCnt="0"/>
      <dgm:spPr/>
    </dgm:pt>
    <dgm:pt modelId="{B3E924E4-2BC7-4AD8-9F8C-BC36A61EBCE7}" type="pres">
      <dgm:prSet presAssocID="{31FA06A6-7568-46E7-A89A-6B4799667AAB}" presName="composite2" presStyleCnt="0"/>
      <dgm:spPr/>
    </dgm:pt>
    <dgm:pt modelId="{C02CB730-C080-425B-A573-95F71774A97A}" type="pres">
      <dgm:prSet presAssocID="{31FA06A6-7568-46E7-A89A-6B4799667AAB}" presName="background2" presStyleLbl="node2" presStyleIdx="0" presStyleCnt="2"/>
      <dgm:spPr/>
    </dgm:pt>
    <dgm:pt modelId="{9CEA2CF4-762D-4680-942C-DA13B31C44DB}" type="pres">
      <dgm:prSet presAssocID="{31FA06A6-7568-46E7-A89A-6B4799667AAB}" presName="text2" presStyleLbl="fgAcc2" presStyleIdx="0" presStyleCnt="2" custScaleX="195867">
        <dgm:presLayoutVars>
          <dgm:chPref val="3"/>
        </dgm:presLayoutVars>
      </dgm:prSet>
      <dgm:spPr/>
    </dgm:pt>
    <dgm:pt modelId="{8B545103-89F5-4C95-862D-E85D1457F971}" type="pres">
      <dgm:prSet presAssocID="{31FA06A6-7568-46E7-A89A-6B4799667AAB}" presName="hierChild3" presStyleCnt="0"/>
      <dgm:spPr/>
    </dgm:pt>
    <dgm:pt modelId="{A6777C64-C102-4D21-9733-0CA9545278CA}" type="pres">
      <dgm:prSet presAssocID="{D5AC19D0-A636-406A-97CB-B665B6161EFA}" presName="Name10" presStyleLbl="parChTrans1D2" presStyleIdx="1" presStyleCnt="2"/>
      <dgm:spPr/>
    </dgm:pt>
    <dgm:pt modelId="{4E243554-0534-4832-A6F1-76EC80A92E04}" type="pres">
      <dgm:prSet presAssocID="{8535377F-5E3E-434F-8961-B066A8069F9B}" presName="hierRoot2" presStyleCnt="0"/>
      <dgm:spPr/>
    </dgm:pt>
    <dgm:pt modelId="{4DB16CFF-A459-4E34-9FC6-16A3D3474AA1}" type="pres">
      <dgm:prSet presAssocID="{8535377F-5E3E-434F-8961-B066A8069F9B}" presName="composite2" presStyleCnt="0"/>
      <dgm:spPr/>
    </dgm:pt>
    <dgm:pt modelId="{9A10292D-1DEF-45CF-8286-0304FB2381FB}" type="pres">
      <dgm:prSet presAssocID="{8535377F-5E3E-434F-8961-B066A8069F9B}" presName="background2" presStyleLbl="node2" presStyleIdx="1" presStyleCnt="2"/>
      <dgm:spPr/>
    </dgm:pt>
    <dgm:pt modelId="{34DBCB9C-8139-42DA-B964-30A6FEB4EEE9}" type="pres">
      <dgm:prSet presAssocID="{8535377F-5E3E-434F-8961-B066A8069F9B}" presName="text2" presStyleLbl="fgAcc2" presStyleIdx="1" presStyleCnt="2" custScaleX="271897">
        <dgm:presLayoutVars>
          <dgm:chPref val="3"/>
        </dgm:presLayoutVars>
      </dgm:prSet>
      <dgm:spPr/>
    </dgm:pt>
    <dgm:pt modelId="{F0721818-2E92-4C74-8312-F1CAA0ED6AB5}" type="pres">
      <dgm:prSet presAssocID="{8535377F-5E3E-434F-8961-B066A8069F9B}" presName="hierChild3" presStyleCnt="0"/>
      <dgm:spPr/>
    </dgm:pt>
  </dgm:ptLst>
  <dgm:cxnLst>
    <dgm:cxn modelId="{886F742D-744F-4078-B025-62A06DC78E0A}" srcId="{76434380-6043-4954-8492-B74F211676BF}" destId="{88FEBFB8-6339-4FDD-BB89-20B82092F24F}" srcOrd="0" destOrd="0" parTransId="{FAFE3B41-E695-498D-946D-C84835395DC4}" sibTransId="{9A9C2452-0884-42C0-B0C9-46B524AE99AB}"/>
    <dgm:cxn modelId="{FFCC0E32-BB46-4EAE-85DD-45260659851C}" type="presOf" srcId="{88FEBFB8-6339-4FDD-BB89-20B82092F24F}" destId="{04E9F129-A487-43B8-9F10-D0B89164579E}" srcOrd="0" destOrd="0" presId="urn:microsoft.com/office/officeart/2005/8/layout/hierarchy1"/>
    <dgm:cxn modelId="{2B371632-1318-47B0-BCD1-A3027BCE5886}" type="presOf" srcId="{8535377F-5E3E-434F-8961-B066A8069F9B}" destId="{34DBCB9C-8139-42DA-B964-30A6FEB4EEE9}" srcOrd="0" destOrd="0" presId="urn:microsoft.com/office/officeart/2005/8/layout/hierarchy1"/>
    <dgm:cxn modelId="{F7056E34-0948-43EB-83A5-F479090CA2B7}" type="presOf" srcId="{76434380-6043-4954-8492-B74F211676BF}" destId="{80F44C80-4EAB-4D23-B9AF-F7ED703A507F}" srcOrd="0" destOrd="0" presId="urn:microsoft.com/office/officeart/2005/8/layout/hierarchy1"/>
    <dgm:cxn modelId="{78C37141-AC35-4CEF-AFC8-A18AF0D4C00D}" type="presOf" srcId="{2D3CC7E4-12F8-4062-818D-AC0288D5B78E}" destId="{6D5CDA2C-59CA-4FE3-A7B5-8270CB791786}" srcOrd="0" destOrd="0" presId="urn:microsoft.com/office/officeart/2005/8/layout/hierarchy1"/>
    <dgm:cxn modelId="{A9A0D077-CA5F-4218-85A9-E39F9E0E8197}" srcId="{88FEBFB8-6339-4FDD-BB89-20B82092F24F}" destId="{8535377F-5E3E-434F-8961-B066A8069F9B}" srcOrd="1" destOrd="0" parTransId="{D5AC19D0-A636-406A-97CB-B665B6161EFA}" sibTransId="{AF1C0825-D1A2-4295-9DEE-228AC209C1F4}"/>
    <dgm:cxn modelId="{144ADB96-CD5A-411E-8680-AE5DA0D27090}" type="presOf" srcId="{31FA06A6-7568-46E7-A89A-6B4799667AAB}" destId="{9CEA2CF4-762D-4680-942C-DA13B31C44DB}" srcOrd="0" destOrd="0" presId="urn:microsoft.com/office/officeart/2005/8/layout/hierarchy1"/>
    <dgm:cxn modelId="{B7095E97-40D6-47FE-86AB-1BEE89814F77}" type="presOf" srcId="{D5AC19D0-A636-406A-97CB-B665B6161EFA}" destId="{A6777C64-C102-4D21-9733-0CA9545278CA}" srcOrd="0" destOrd="0" presId="urn:microsoft.com/office/officeart/2005/8/layout/hierarchy1"/>
    <dgm:cxn modelId="{5D1F19E2-A08C-4802-8B4B-F2294F1394B4}" srcId="{88FEBFB8-6339-4FDD-BB89-20B82092F24F}" destId="{31FA06A6-7568-46E7-A89A-6B4799667AAB}" srcOrd="0" destOrd="0" parTransId="{2D3CC7E4-12F8-4062-818D-AC0288D5B78E}" sibTransId="{5B50DD94-AE2F-4C81-937A-34204731F3C7}"/>
    <dgm:cxn modelId="{99EAA73A-EDBF-4CA7-B2F2-1F667AFAC1C4}" type="presParOf" srcId="{80F44C80-4EAB-4D23-B9AF-F7ED703A507F}" destId="{BE710577-5749-4CAA-A893-DF55467468F5}" srcOrd="0" destOrd="0" presId="urn:microsoft.com/office/officeart/2005/8/layout/hierarchy1"/>
    <dgm:cxn modelId="{4258F748-BB7F-447B-8476-82FF42B9E70A}" type="presParOf" srcId="{BE710577-5749-4CAA-A893-DF55467468F5}" destId="{972961C6-4F05-4E50-96DA-2C1288725E63}" srcOrd="0" destOrd="0" presId="urn:microsoft.com/office/officeart/2005/8/layout/hierarchy1"/>
    <dgm:cxn modelId="{B9A52290-ACFB-4917-BDE3-45E4EDE0A3AD}" type="presParOf" srcId="{972961C6-4F05-4E50-96DA-2C1288725E63}" destId="{07DBCAD0-5C2C-4904-9FB4-7A58B56A4E00}" srcOrd="0" destOrd="0" presId="urn:microsoft.com/office/officeart/2005/8/layout/hierarchy1"/>
    <dgm:cxn modelId="{8D01ABC5-69CC-4C82-B237-A36A134401D3}" type="presParOf" srcId="{972961C6-4F05-4E50-96DA-2C1288725E63}" destId="{04E9F129-A487-43B8-9F10-D0B89164579E}" srcOrd="1" destOrd="0" presId="urn:microsoft.com/office/officeart/2005/8/layout/hierarchy1"/>
    <dgm:cxn modelId="{378C8A15-4437-4C55-9985-50837534888E}" type="presParOf" srcId="{BE710577-5749-4CAA-A893-DF55467468F5}" destId="{D64A2B0E-F5A8-4AFB-94A3-E28821D1EC18}" srcOrd="1" destOrd="0" presId="urn:microsoft.com/office/officeart/2005/8/layout/hierarchy1"/>
    <dgm:cxn modelId="{BCA28DD8-9BCE-47B8-8110-11FA73C81C77}" type="presParOf" srcId="{D64A2B0E-F5A8-4AFB-94A3-E28821D1EC18}" destId="{6D5CDA2C-59CA-4FE3-A7B5-8270CB791786}" srcOrd="0" destOrd="0" presId="urn:microsoft.com/office/officeart/2005/8/layout/hierarchy1"/>
    <dgm:cxn modelId="{42ABC933-9419-49EB-A341-DF4F0BF03FD2}" type="presParOf" srcId="{D64A2B0E-F5A8-4AFB-94A3-E28821D1EC18}" destId="{731E6084-97A4-4FD9-BA52-CC9C694C526A}" srcOrd="1" destOrd="0" presId="urn:microsoft.com/office/officeart/2005/8/layout/hierarchy1"/>
    <dgm:cxn modelId="{8ED21F8B-988F-4747-A561-33874798A10B}" type="presParOf" srcId="{731E6084-97A4-4FD9-BA52-CC9C694C526A}" destId="{B3E924E4-2BC7-4AD8-9F8C-BC36A61EBCE7}" srcOrd="0" destOrd="0" presId="urn:microsoft.com/office/officeart/2005/8/layout/hierarchy1"/>
    <dgm:cxn modelId="{E8BA60EE-08C7-4C99-AAFC-CDF5E9719539}" type="presParOf" srcId="{B3E924E4-2BC7-4AD8-9F8C-BC36A61EBCE7}" destId="{C02CB730-C080-425B-A573-95F71774A97A}" srcOrd="0" destOrd="0" presId="urn:microsoft.com/office/officeart/2005/8/layout/hierarchy1"/>
    <dgm:cxn modelId="{F7954A00-F56F-4BE0-ADB0-3FAC399D3C25}" type="presParOf" srcId="{B3E924E4-2BC7-4AD8-9F8C-BC36A61EBCE7}" destId="{9CEA2CF4-762D-4680-942C-DA13B31C44DB}" srcOrd="1" destOrd="0" presId="urn:microsoft.com/office/officeart/2005/8/layout/hierarchy1"/>
    <dgm:cxn modelId="{15964BEA-6303-4E0F-A965-F1DF5DBF86DB}" type="presParOf" srcId="{731E6084-97A4-4FD9-BA52-CC9C694C526A}" destId="{8B545103-89F5-4C95-862D-E85D1457F971}" srcOrd="1" destOrd="0" presId="urn:microsoft.com/office/officeart/2005/8/layout/hierarchy1"/>
    <dgm:cxn modelId="{1005F6ED-66C4-40D7-88E7-974C538C1BED}" type="presParOf" srcId="{D64A2B0E-F5A8-4AFB-94A3-E28821D1EC18}" destId="{A6777C64-C102-4D21-9733-0CA9545278CA}" srcOrd="2" destOrd="0" presId="urn:microsoft.com/office/officeart/2005/8/layout/hierarchy1"/>
    <dgm:cxn modelId="{FC774C30-7BB2-43E4-8643-AB9C1E4478B6}" type="presParOf" srcId="{D64A2B0E-F5A8-4AFB-94A3-E28821D1EC18}" destId="{4E243554-0534-4832-A6F1-76EC80A92E04}" srcOrd="3" destOrd="0" presId="urn:microsoft.com/office/officeart/2005/8/layout/hierarchy1"/>
    <dgm:cxn modelId="{0CBB2CD2-91C7-4387-B2A2-FCAF23B19BF5}" type="presParOf" srcId="{4E243554-0534-4832-A6F1-76EC80A92E04}" destId="{4DB16CFF-A459-4E34-9FC6-16A3D3474AA1}" srcOrd="0" destOrd="0" presId="urn:microsoft.com/office/officeart/2005/8/layout/hierarchy1"/>
    <dgm:cxn modelId="{FAF7EA68-71C9-45DB-B17D-4F83A8C3D480}" type="presParOf" srcId="{4DB16CFF-A459-4E34-9FC6-16A3D3474AA1}" destId="{9A10292D-1DEF-45CF-8286-0304FB2381FB}" srcOrd="0" destOrd="0" presId="urn:microsoft.com/office/officeart/2005/8/layout/hierarchy1"/>
    <dgm:cxn modelId="{692456F3-6371-4D31-99E5-0E0A179E031D}" type="presParOf" srcId="{4DB16CFF-A459-4E34-9FC6-16A3D3474AA1}" destId="{34DBCB9C-8139-42DA-B964-30A6FEB4EEE9}" srcOrd="1" destOrd="0" presId="urn:microsoft.com/office/officeart/2005/8/layout/hierarchy1"/>
    <dgm:cxn modelId="{3ABDFE03-246E-4F4D-A4FB-A395DE5E0EB7}" type="presParOf" srcId="{4E243554-0534-4832-A6F1-76EC80A92E04}" destId="{F0721818-2E92-4C74-8312-F1CAA0ED6AB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BE0267-8326-4F0E-B5AC-C41E02F37002}">
      <dsp:nvSpPr>
        <dsp:cNvPr id="0" name=""/>
        <dsp:cNvSpPr/>
      </dsp:nvSpPr>
      <dsp:spPr>
        <a:xfrm>
          <a:off x="275748" y="1635204"/>
          <a:ext cx="10478452" cy="363378"/>
        </a:xfrm>
        <a:prstGeom prst="roundRect">
          <a:avLst/>
        </a:prstGeom>
        <a:solidFill>
          <a:schemeClr val="accent1">
            <a:shade val="80000"/>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endParaRPr lang="en-US" sz="1100" kern="1200" dirty="0"/>
        </a:p>
      </dsp:txBody>
      <dsp:txXfrm>
        <a:off x="293487" y="1652943"/>
        <a:ext cx="10442974" cy="327900"/>
      </dsp:txXfrm>
    </dsp:sp>
    <dsp:sp modelId="{98979129-D085-4975-80CA-1C3787A57891}">
      <dsp:nvSpPr>
        <dsp:cNvPr id="0" name=""/>
        <dsp:cNvSpPr/>
      </dsp:nvSpPr>
      <dsp:spPr>
        <a:xfrm>
          <a:off x="275748" y="0"/>
          <a:ext cx="10478452" cy="1271825"/>
        </a:xfrm>
        <a:prstGeom prst="rect">
          <a:avLst/>
        </a:prstGeom>
        <a:noFill/>
        <a:ln>
          <a:noFill/>
        </a:ln>
        <a:effectLst/>
      </dsp:spPr>
      <dsp:style>
        <a:lnRef idx="0">
          <a:scrgbClr r="0" g="0" b="0"/>
        </a:lnRef>
        <a:fillRef idx="0">
          <a:scrgbClr r="0" g="0" b="0"/>
        </a:fillRef>
        <a:effectRef idx="0">
          <a:scrgbClr r="0" g="0" b="0"/>
        </a:effectRef>
        <a:fontRef idx="minor"/>
      </dsp:style>
    </dsp:sp>
    <dsp:sp modelId="{A74F87E9-8DA2-44AC-9F72-ECDAE220DAF7}">
      <dsp:nvSpPr>
        <dsp:cNvPr id="0" name=""/>
        <dsp:cNvSpPr/>
      </dsp:nvSpPr>
      <dsp:spPr>
        <a:xfrm>
          <a:off x="5514975" y="1344501"/>
          <a:ext cx="0" cy="290702"/>
        </a:xfrm>
        <a:prstGeom prst="line">
          <a:avLst/>
        </a:prstGeom>
        <a:noFill/>
        <a:ln w="12700" cap="rnd" cmpd="sng" algn="ctr">
          <a:solidFill>
            <a:schemeClr val="accent1">
              <a:shade val="90000"/>
              <a:hueOff val="446212"/>
              <a:satOff val="-8602"/>
              <a:lumOff val="28124"/>
              <a:alphaOff val="0"/>
            </a:schemeClr>
          </a:solidFill>
          <a:prstDash val="dash"/>
        </a:ln>
        <a:effectLst/>
      </dsp:spPr>
      <dsp:style>
        <a:lnRef idx="1">
          <a:scrgbClr r="0" g="0" b="0"/>
        </a:lnRef>
        <a:fillRef idx="0">
          <a:scrgbClr r="0" g="0" b="0"/>
        </a:fillRef>
        <a:effectRef idx="0">
          <a:scrgbClr r="0" g="0" b="0"/>
        </a:effectRef>
        <a:fontRef idx="minor"/>
      </dsp:style>
    </dsp:sp>
    <dsp:sp modelId="{5659D07E-E719-4296-8272-80E3EB8A3BD6}">
      <dsp:nvSpPr>
        <dsp:cNvPr id="0" name=""/>
        <dsp:cNvSpPr/>
      </dsp:nvSpPr>
      <dsp:spPr>
        <a:xfrm>
          <a:off x="5478637" y="1271825"/>
          <a:ext cx="72675" cy="72675"/>
        </a:xfrm>
        <a:prstGeom prst="ellipse">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3119E-3B83-4EDC-803D-7D9DEC6B467F}">
      <dsp:nvSpPr>
        <dsp:cNvPr id="0" name=""/>
        <dsp:cNvSpPr/>
      </dsp:nvSpPr>
      <dsp:spPr>
        <a:xfrm>
          <a:off x="236111" y="0"/>
          <a:ext cx="10210108" cy="335280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B5FCF0-211D-4D3C-B4E4-C92CFC1B170B}">
      <dsp:nvSpPr>
        <dsp:cNvPr id="0" name=""/>
        <dsp:cNvSpPr/>
      </dsp:nvSpPr>
      <dsp:spPr>
        <a:xfrm>
          <a:off x="871675" y="847601"/>
          <a:ext cx="3603567" cy="134112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IN" sz="3600" kern="1200" dirty="0"/>
            <a:t>Initial palliation</a:t>
          </a:r>
        </a:p>
      </dsp:txBody>
      <dsp:txXfrm>
        <a:off x="937143" y="913069"/>
        <a:ext cx="3472631" cy="1210184"/>
      </dsp:txXfrm>
    </dsp:sp>
    <dsp:sp modelId="{D538FFC8-268E-4E12-86E3-47AB8F031CA9}">
      <dsp:nvSpPr>
        <dsp:cNvPr id="0" name=""/>
        <dsp:cNvSpPr/>
      </dsp:nvSpPr>
      <dsp:spPr>
        <a:xfrm>
          <a:off x="4964622" y="847601"/>
          <a:ext cx="3317192" cy="134112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IN" sz="3600" kern="1200" dirty="0"/>
            <a:t>Definitive palliation</a:t>
          </a:r>
        </a:p>
      </dsp:txBody>
      <dsp:txXfrm>
        <a:off x="5030090" y="913069"/>
        <a:ext cx="3186256" cy="1210184"/>
      </dsp:txXfrm>
    </dsp:sp>
    <dsp:sp modelId="{A9370B61-32D4-4DF4-BA5C-EDC7834D05B6}">
      <dsp:nvSpPr>
        <dsp:cNvPr id="0" name=""/>
        <dsp:cNvSpPr/>
      </dsp:nvSpPr>
      <dsp:spPr>
        <a:xfrm>
          <a:off x="9580492" y="847601"/>
          <a:ext cx="2431399" cy="134112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IN" sz="3600" kern="1200" dirty="0" err="1"/>
            <a:t>followup</a:t>
          </a:r>
          <a:endParaRPr lang="en-IN" sz="3600" kern="1200" dirty="0"/>
        </a:p>
      </dsp:txBody>
      <dsp:txXfrm>
        <a:off x="9645960" y="913069"/>
        <a:ext cx="2300463" cy="12101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777C64-C102-4D21-9733-0CA9545278CA}">
      <dsp:nvSpPr>
        <dsp:cNvPr id="0" name=""/>
        <dsp:cNvSpPr/>
      </dsp:nvSpPr>
      <dsp:spPr>
        <a:xfrm>
          <a:off x="5214501" y="769383"/>
          <a:ext cx="1318641" cy="351695"/>
        </a:xfrm>
        <a:custGeom>
          <a:avLst/>
          <a:gdLst/>
          <a:ahLst/>
          <a:cxnLst/>
          <a:rect l="0" t="0" r="0" b="0"/>
          <a:pathLst>
            <a:path>
              <a:moveTo>
                <a:pt x="0" y="0"/>
              </a:moveTo>
              <a:lnTo>
                <a:pt x="0" y="239670"/>
              </a:lnTo>
              <a:lnTo>
                <a:pt x="1318641" y="239670"/>
              </a:lnTo>
              <a:lnTo>
                <a:pt x="1318641" y="351695"/>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5CDA2C-59CA-4FE3-A7B5-8270CB791786}">
      <dsp:nvSpPr>
        <dsp:cNvPr id="0" name=""/>
        <dsp:cNvSpPr/>
      </dsp:nvSpPr>
      <dsp:spPr>
        <a:xfrm>
          <a:off x="3436156" y="769383"/>
          <a:ext cx="1778345" cy="351695"/>
        </a:xfrm>
        <a:custGeom>
          <a:avLst/>
          <a:gdLst/>
          <a:ahLst/>
          <a:cxnLst/>
          <a:rect l="0" t="0" r="0" b="0"/>
          <a:pathLst>
            <a:path>
              <a:moveTo>
                <a:pt x="1778345" y="0"/>
              </a:moveTo>
              <a:lnTo>
                <a:pt x="1778345" y="239670"/>
              </a:lnTo>
              <a:lnTo>
                <a:pt x="0" y="239670"/>
              </a:lnTo>
              <a:lnTo>
                <a:pt x="0" y="351695"/>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DBCAD0-5C2C-4904-9FB4-7A58B56A4E00}">
      <dsp:nvSpPr>
        <dsp:cNvPr id="0" name=""/>
        <dsp:cNvSpPr/>
      </dsp:nvSpPr>
      <dsp:spPr>
        <a:xfrm>
          <a:off x="2579421" y="1498"/>
          <a:ext cx="5270160" cy="767885"/>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E9F129-A487-43B8-9F10-D0B89164579E}">
      <dsp:nvSpPr>
        <dsp:cNvPr id="0" name=""/>
        <dsp:cNvSpPr/>
      </dsp:nvSpPr>
      <dsp:spPr>
        <a:xfrm>
          <a:off x="2713784" y="129143"/>
          <a:ext cx="5270160" cy="767885"/>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IN" sz="3200" kern="1200" dirty="0"/>
            <a:t>COMPLICATIONS OF FONTAN</a:t>
          </a:r>
        </a:p>
      </dsp:txBody>
      <dsp:txXfrm>
        <a:off x="2736275" y="151634"/>
        <a:ext cx="5225178" cy="722903"/>
      </dsp:txXfrm>
    </dsp:sp>
    <dsp:sp modelId="{C02CB730-C080-425B-A573-95F71774A97A}">
      <dsp:nvSpPr>
        <dsp:cNvPr id="0" name=""/>
        <dsp:cNvSpPr/>
      </dsp:nvSpPr>
      <dsp:spPr>
        <a:xfrm>
          <a:off x="2251878" y="1121079"/>
          <a:ext cx="2368557" cy="767885"/>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EA2CF4-762D-4680-942C-DA13B31C44DB}">
      <dsp:nvSpPr>
        <dsp:cNvPr id="0" name=""/>
        <dsp:cNvSpPr/>
      </dsp:nvSpPr>
      <dsp:spPr>
        <a:xfrm>
          <a:off x="2386241" y="1248724"/>
          <a:ext cx="2368557" cy="767885"/>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IN" sz="3200" kern="1200" dirty="0"/>
            <a:t>CARDIAC</a:t>
          </a:r>
        </a:p>
      </dsp:txBody>
      <dsp:txXfrm>
        <a:off x="2408732" y="1271215"/>
        <a:ext cx="2323575" cy="722903"/>
      </dsp:txXfrm>
    </dsp:sp>
    <dsp:sp modelId="{9A10292D-1DEF-45CF-8286-0304FB2381FB}">
      <dsp:nvSpPr>
        <dsp:cNvPr id="0" name=""/>
        <dsp:cNvSpPr/>
      </dsp:nvSpPr>
      <dsp:spPr>
        <a:xfrm>
          <a:off x="4889161" y="1121079"/>
          <a:ext cx="3287964" cy="767885"/>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DBCB9C-8139-42DA-B964-30A6FEB4EEE9}">
      <dsp:nvSpPr>
        <dsp:cNvPr id="0" name=""/>
        <dsp:cNvSpPr/>
      </dsp:nvSpPr>
      <dsp:spPr>
        <a:xfrm>
          <a:off x="5023524" y="1248724"/>
          <a:ext cx="3287964" cy="767885"/>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IN" sz="3200" kern="1200" dirty="0"/>
            <a:t>EXTRA CARDIAC</a:t>
          </a:r>
        </a:p>
      </dsp:txBody>
      <dsp:txXfrm>
        <a:off x="5046015" y="1271215"/>
        <a:ext cx="3242982" cy="722903"/>
      </dsp:txXfrm>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F73578-AF45-4A3C-9BA3-71C4A79DB341}" type="datetimeFigureOut">
              <a:rPr lang="en-IN" smtClean="0"/>
              <a:t>09-01-2024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E7DDA1-99F0-41B1-A777-E8756028B180}" type="slidenum">
              <a:rPr lang="en-IN" smtClean="0"/>
              <a:t>‹#›</a:t>
            </a:fld>
            <a:endParaRPr lang="en-IN"/>
          </a:p>
        </p:txBody>
      </p:sp>
    </p:spTree>
    <p:extLst>
      <p:ext uri="{BB962C8B-B14F-4D97-AF65-F5344CB8AC3E}">
        <p14:creationId xmlns:p14="http://schemas.microsoft.com/office/powerpoint/2010/main" val="2573067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1/9/2024</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8359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1/9/2024</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8849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7"/>
            <a:ext cx="12192000" cy="775778"/>
          </a:xfrm>
          <a:prstGeom prst="rect">
            <a:avLst/>
          </a:prstGeom>
        </p:spPr>
        <p:txBody>
          <a:bodyPr vert="horz" lIns="91440" tIns="45720" rIns="91440" bIns="45720" rtlCol="0" anchor="ctr">
            <a:normAutofit/>
          </a:bodyPr>
          <a:lstStyle>
            <a:lvl1pPr algn="ctr">
              <a:defRPr sz="4800" b="1">
                <a:solidFill>
                  <a:schemeClr val="tx1">
                    <a:lumMod val="65000"/>
                    <a:lumOff val="35000"/>
                  </a:schemeClr>
                </a:solidFill>
              </a:defRPr>
            </a:lvl1pPr>
          </a:lstStyle>
          <a:p>
            <a:r>
              <a:rPr lang="en-US" dirty="0"/>
              <a:t>Click to edit Master title style</a:t>
            </a:r>
          </a:p>
        </p:txBody>
      </p:sp>
      <p:sp>
        <p:nvSpPr>
          <p:cNvPr id="8" name="Rectangle 6">
            <a:extLst>
              <a:ext uri="{FF2B5EF4-FFF2-40B4-BE49-F238E27FC236}">
                <a16:creationId xmlns:a16="http://schemas.microsoft.com/office/drawing/2014/main" id="{55674156-3125-48CE-B7AD-16F5FF6CA05A}"/>
              </a:ext>
            </a:extLst>
          </p:cNvPr>
          <p:cNvSpPr/>
          <p:nvPr userDrawn="1"/>
        </p:nvSpPr>
        <p:spPr>
          <a:xfrm>
            <a:off x="0" y="6597352"/>
            <a:ext cx="12192000" cy="260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텍스트 개체 틀 2">
            <a:extLst>
              <a:ext uri="{FF2B5EF4-FFF2-40B4-BE49-F238E27FC236}">
                <a16:creationId xmlns:a16="http://schemas.microsoft.com/office/drawing/2014/main" id="{BEA53C6E-B822-48C1-AE43-123E9E431F64}"/>
              </a:ext>
            </a:extLst>
          </p:cNvPr>
          <p:cNvSpPr>
            <a:spLocks noGrp="1"/>
          </p:cNvSpPr>
          <p:nvPr>
            <p:ph type="body" sz="quarter" idx="41" hasCustomPrompt="1"/>
          </p:nvPr>
        </p:nvSpPr>
        <p:spPr>
          <a:xfrm>
            <a:off x="0" y="1005381"/>
            <a:ext cx="12192000" cy="419379"/>
          </a:xfrm>
          <a:prstGeom prst="rect">
            <a:avLst/>
          </a:prstGeom>
        </p:spPr>
        <p:txBody>
          <a:bodyPr anchor="ctr"/>
          <a:lstStyle>
            <a:lvl1pPr marL="0" marR="0" indent="0" algn="ctr" defTabSz="914400" rtl="0" eaLnBrk="1" fontAlgn="auto" latinLnBrk="1" hangingPunct="1">
              <a:lnSpc>
                <a:spcPct val="90000"/>
              </a:lnSpc>
              <a:spcBef>
                <a:spcPts val="1000"/>
              </a:spcBef>
              <a:spcAft>
                <a:spcPts val="0"/>
              </a:spcAft>
              <a:buClrTx/>
              <a:buSzTx/>
              <a:buFontTx/>
              <a:buNone/>
              <a:tabLst/>
              <a:defRPr sz="2400" b="0">
                <a:solidFill>
                  <a:schemeClr val="tx1">
                    <a:lumMod val="65000"/>
                    <a:lumOff val="35000"/>
                  </a:schemeClr>
                </a:solidFill>
              </a:defRPr>
            </a:lvl1pPr>
          </a:lstStyle>
          <a:p>
            <a:pPr marL="0" marR="0" lvl="0" indent="0" algn="ctr" defTabSz="914400" rtl="0" eaLnBrk="1" fontAlgn="auto" latinLnBrk="1" hangingPunct="1">
              <a:lnSpc>
                <a:spcPct val="90000"/>
              </a:lnSpc>
              <a:spcBef>
                <a:spcPts val="1000"/>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2868536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1/9/2024</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52443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1/9/2024</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668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8332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804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3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49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1/9/2024</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176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1/9/2024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328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1/9/2024</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11" r:id="rId5"/>
    <p:sldLayoutId id="2147483760" r:id="rId6"/>
    <p:sldLayoutId id="2147483762" r:id="rId7"/>
    <p:sldLayoutId id="2147483706" r:id="rId8"/>
    <p:sldLayoutId id="2147483709" r:id="rId9"/>
    <p:sldLayoutId id="2147483707" r:id="rId10"/>
    <p:sldLayoutId id="2147483708" r:id="rId11"/>
    <p:sldLayoutId id="2147483763" r:id="rId12"/>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freesvg.org/index.php/wavy-red-flag"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gif"/><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gif"/><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doi.org/10.1016/j.ejcts.2006.11.043"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6D7A0BC-0046-4CAA-8E7F-DCAFE511E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581189" y="1302022"/>
            <a:ext cx="10993549" cy="569662"/>
          </a:xfrm>
        </p:spPr>
        <p:txBody>
          <a:bodyPr>
            <a:noAutofit/>
          </a:bodyPr>
          <a:lstStyle/>
          <a:p>
            <a:pPr algn="ctr"/>
            <a:r>
              <a:rPr lang="en-US" sz="4000" dirty="0"/>
              <a:t>UNIVENTRICULAR HEART REPAIR-</a:t>
            </a:r>
            <a:br>
              <a:rPr lang="en-US" sz="4000" dirty="0"/>
            </a:br>
            <a:r>
              <a:rPr lang="en-US" sz="4000" dirty="0"/>
              <a:t>The </a:t>
            </a:r>
            <a:r>
              <a:rPr lang="en-US" sz="4000" dirty="0" err="1"/>
              <a:t>fontan</a:t>
            </a:r>
            <a:r>
              <a:rPr lang="en-US" sz="4000" dirty="0"/>
              <a:t> pathway</a:t>
            </a:r>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4428489" y="2105956"/>
            <a:ext cx="4396197" cy="1504196"/>
          </a:xfrm>
        </p:spPr>
        <p:txBody>
          <a:bodyPr>
            <a:normAutofit/>
          </a:bodyPr>
          <a:lstStyle/>
          <a:p>
            <a:r>
              <a:rPr lang="en-US" dirty="0"/>
              <a:t>Dr Shreyas </a:t>
            </a:r>
            <a:r>
              <a:rPr lang="en-US" dirty="0" err="1"/>
              <a:t>samaga</a:t>
            </a:r>
            <a:endParaRPr lang="en-US" dirty="0"/>
          </a:p>
          <a:p>
            <a:r>
              <a:rPr lang="en-US" dirty="0"/>
              <a:t>Dept of cardiology</a:t>
            </a:r>
          </a:p>
          <a:p>
            <a:r>
              <a:rPr lang="en-US" dirty="0"/>
              <a:t>Govt td medical college </a:t>
            </a:r>
            <a:r>
              <a:rPr lang="en-US" dirty="0" err="1"/>
              <a:t>alappuzha</a:t>
            </a:r>
            <a:endParaRPr lang="en-US" dirty="0"/>
          </a:p>
        </p:txBody>
      </p:sp>
      <p:sp>
        <p:nvSpPr>
          <p:cNvPr id="20" name="Rectangle 19">
            <a:extLst>
              <a:ext uri="{FF2B5EF4-FFF2-40B4-BE49-F238E27FC236}">
                <a16:creationId xmlns:a16="http://schemas.microsoft.com/office/drawing/2014/main" id="{E7C6334F-6411-41EC-AD7D-179EDD8B5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2" name="Rectangle 21">
            <a:extLst>
              <a:ext uri="{FF2B5EF4-FFF2-40B4-BE49-F238E27FC236}">
                <a16:creationId xmlns:a16="http://schemas.microsoft.com/office/drawing/2014/main" id="{E6B02CEE-3AF8-4349-9B3E-8970E6DF6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4" name="Rectangle 23">
            <a:extLst>
              <a:ext uri="{FF2B5EF4-FFF2-40B4-BE49-F238E27FC236}">
                <a16:creationId xmlns:a16="http://schemas.microsoft.com/office/drawing/2014/main" id="{AAA01CF0-3FB5-44EB-B7DE-F2E86374C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pic>
        <p:nvPicPr>
          <p:cNvPr id="6" name="Picture 5" descr="abstract image">
            <a:extLst>
              <a:ext uri="{FF2B5EF4-FFF2-40B4-BE49-F238E27FC236}">
                <a16:creationId xmlns:a16="http://schemas.microsoft.com/office/drawing/2014/main" id="{F1A8C364-94D4-4630-BAD0-78722F34705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47631" y="3429000"/>
            <a:ext cx="11260667" cy="3310466"/>
          </a:xfrm>
          <a:prstGeom prst="rect">
            <a:avLst/>
          </a:prstGeom>
        </p:spPr>
      </p:pic>
      <p:sp>
        <p:nvSpPr>
          <p:cNvPr id="4" name="TextBox 3">
            <a:extLst>
              <a:ext uri="{FF2B5EF4-FFF2-40B4-BE49-F238E27FC236}">
                <a16:creationId xmlns:a16="http://schemas.microsoft.com/office/drawing/2014/main" id="{C439B110-4B91-703B-6912-24AADD43B3AF}"/>
              </a:ext>
            </a:extLst>
          </p:cNvPr>
          <p:cNvSpPr txBox="1"/>
          <p:nvPr/>
        </p:nvSpPr>
        <p:spPr>
          <a:xfrm>
            <a:off x="5384799" y="86975"/>
            <a:ext cx="1102866" cy="461665"/>
          </a:xfrm>
          <a:prstGeom prst="rect">
            <a:avLst/>
          </a:prstGeom>
          <a:noFill/>
        </p:spPr>
        <p:txBody>
          <a:bodyPr wrap="none" rtlCol="0">
            <a:spAutoFit/>
          </a:bodyPr>
          <a:lstStyle/>
          <a:p>
            <a:r>
              <a:rPr lang="en-US" sz="2400" b="1" dirty="0"/>
              <a:t>PART 2</a:t>
            </a:r>
            <a:endParaRPr lang="en-IN" sz="2400" b="1" dirty="0"/>
          </a:p>
        </p:txBody>
      </p:sp>
    </p:spTree>
    <p:extLst>
      <p:ext uri="{BB962C8B-B14F-4D97-AF65-F5344CB8AC3E}">
        <p14:creationId xmlns:p14="http://schemas.microsoft.com/office/powerpoint/2010/main" val="247580555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E1927-6310-5547-0AD9-F1F9BCD87686}"/>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525B6AD2-3644-A7E9-A4DE-BC479205FED1}"/>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9251DA5B-CC71-9B51-7107-4BD7AD7F612C}"/>
              </a:ext>
            </a:extLst>
          </p:cNvPr>
          <p:cNvPicPr>
            <a:picLocks noChangeAspect="1"/>
          </p:cNvPicPr>
          <p:nvPr/>
        </p:nvPicPr>
        <p:blipFill>
          <a:blip r:embed="rId2"/>
          <a:stretch>
            <a:fillRect/>
          </a:stretch>
        </p:blipFill>
        <p:spPr>
          <a:xfrm>
            <a:off x="581192" y="702156"/>
            <a:ext cx="11350034" cy="5892608"/>
          </a:xfrm>
          <a:prstGeom prst="rect">
            <a:avLst/>
          </a:prstGeom>
        </p:spPr>
      </p:pic>
    </p:spTree>
    <p:extLst>
      <p:ext uri="{BB962C8B-B14F-4D97-AF65-F5344CB8AC3E}">
        <p14:creationId xmlns:p14="http://schemas.microsoft.com/office/powerpoint/2010/main" val="489212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213AC-DD57-DA47-3C9B-7EC8CE7EAB54}"/>
              </a:ext>
            </a:extLst>
          </p:cNvPr>
          <p:cNvSpPr>
            <a:spLocks noGrp="1"/>
          </p:cNvSpPr>
          <p:nvPr>
            <p:ph type="title"/>
          </p:nvPr>
        </p:nvSpPr>
        <p:spPr>
          <a:xfrm>
            <a:off x="638876" y="245736"/>
            <a:ext cx="11029616" cy="1188720"/>
          </a:xfrm>
        </p:spPr>
        <p:txBody>
          <a:bodyPr/>
          <a:lstStyle/>
          <a:p>
            <a:endParaRPr lang="en-IN"/>
          </a:p>
        </p:txBody>
      </p:sp>
      <p:sp>
        <p:nvSpPr>
          <p:cNvPr id="3" name="Content Placeholder 2">
            <a:extLst>
              <a:ext uri="{FF2B5EF4-FFF2-40B4-BE49-F238E27FC236}">
                <a16:creationId xmlns:a16="http://schemas.microsoft.com/office/drawing/2014/main" id="{33846101-AB4A-57D3-A344-A4B63B6668B3}"/>
              </a:ext>
            </a:extLst>
          </p:cNvPr>
          <p:cNvSpPr>
            <a:spLocks noGrp="1"/>
          </p:cNvSpPr>
          <p:nvPr>
            <p:ph idx="1"/>
          </p:nvPr>
        </p:nvSpPr>
        <p:spPr/>
        <p:txBody>
          <a:bodyPr/>
          <a:lstStyle/>
          <a:p>
            <a:endParaRPr lang="en-IN" dirty="0"/>
          </a:p>
        </p:txBody>
      </p:sp>
      <p:pic>
        <p:nvPicPr>
          <p:cNvPr id="5" name="Picture 4">
            <a:extLst>
              <a:ext uri="{FF2B5EF4-FFF2-40B4-BE49-F238E27FC236}">
                <a16:creationId xmlns:a16="http://schemas.microsoft.com/office/drawing/2014/main" id="{77BEDEC3-2602-29E6-3A34-D6E830CA6104}"/>
              </a:ext>
            </a:extLst>
          </p:cNvPr>
          <p:cNvPicPr>
            <a:picLocks noChangeAspect="1"/>
          </p:cNvPicPr>
          <p:nvPr/>
        </p:nvPicPr>
        <p:blipFill>
          <a:blip r:embed="rId2"/>
          <a:stretch>
            <a:fillRect/>
          </a:stretch>
        </p:blipFill>
        <p:spPr>
          <a:xfrm>
            <a:off x="3389584" y="2177974"/>
            <a:ext cx="5412831" cy="2439746"/>
          </a:xfrm>
          <a:prstGeom prst="rect">
            <a:avLst/>
          </a:prstGeom>
        </p:spPr>
      </p:pic>
      <p:pic>
        <p:nvPicPr>
          <p:cNvPr id="7" name="Picture 6">
            <a:extLst>
              <a:ext uri="{FF2B5EF4-FFF2-40B4-BE49-F238E27FC236}">
                <a16:creationId xmlns:a16="http://schemas.microsoft.com/office/drawing/2014/main" id="{A0E51F0C-B0E8-7A5C-EE58-C3753CEFA34C}"/>
              </a:ext>
            </a:extLst>
          </p:cNvPr>
          <p:cNvPicPr>
            <a:picLocks noChangeAspect="1"/>
          </p:cNvPicPr>
          <p:nvPr/>
        </p:nvPicPr>
        <p:blipFill>
          <a:blip r:embed="rId3"/>
          <a:stretch>
            <a:fillRect/>
          </a:stretch>
        </p:blipFill>
        <p:spPr>
          <a:xfrm>
            <a:off x="638876" y="2893692"/>
            <a:ext cx="8163539" cy="3773835"/>
          </a:xfrm>
          <a:prstGeom prst="rect">
            <a:avLst/>
          </a:prstGeom>
        </p:spPr>
      </p:pic>
      <p:sp>
        <p:nvSpPr>
          <p:cNvPr id="8" name="Rectangle 7">
            <a:extLst>
              <a:ext uri="{FF2B5EF4-FFF2-40B4-BE49-F238E27FC236}">
                <a16:creationId xmlns:a16="http://schemas.microsoft.com/office/drawing/2014/main" id="{B24DB818-031E-29AA-7156-EC34B9A7018C}"/>
              </a:ext>
            </a:extLst>
          </p:cNvPr>
          <p:cNvSpPr/>
          <p:nvPr/>
        </p:nvSpPr>
        <p:spPr>
          <a:xfrm>
            <a:off x="564155" y="2893692"/>
            <a:ext cx="1874245" cy="377383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Rounded Corners 10">
            <a:extLst>
              <a:ext uri="{FF2B5EF4-FFF2-40B4-BE49-F238E27FC236}">
                <a16:creationId xmlns:a16="http://schemas.microsoft.com/office/drawing/2014/main" id="{A3DD5CCF-62E8-27E6-8D9B-BBD4D0071524}"/>
              </a:ext>
            </a:extLst>
          </p:cNvPr>
          <p:cNvSpPr/>
          <p:nvPr/>
        </p:nvSpPr>
        <p:spPr>
          <a:xfrm>
            <a:off x="190852" y="2282774"/>
            <a:ext cx="8287036" cy="467883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b="1" dirty="0"/>
              <a:t>Peripheral </a:t>
            </a:r>
            <a:r>
              <a:rPr lang="en-US" sz="2400" dirty="0"/>
              <a:t>Vs indwelling central venous catheter.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 peripheral catheter can be used to administer infusions of PGE1 and low-concentration glucose.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Carry low insertion complication rates and minimize the risk for thromboembolism, vascular occlusion, and infection complications.</a:t>
            </a:r>
            <a:endParaRPr lang="en-IN" sz="2400" dirty="0"/>
          </a:p>
        </p:txBody>
      </p:sp>
    </p:spTree>
    <p:extLst>
      <p:ext uri="{BB962C8B-B14F-4D97-AF65-F5344CB8AC3E}">
        <p14:creationId xmlns:p14="http://schemas.microsoft.com/office/powerpoint/2010/main" val="13742788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 -3.7037E-7 L 0.28438 -0.31204 " pathEditMode="relative" rAng="0" ptsTypes="AA">
                                      <p:cBhvr>
                                        <p:cTn id="6" dur="2000" fill="hold"/>
                                        <p:tgtEl>
                                          <p:spTgt spid="5"/>
                                        </p:tgtEl>
                                        <p:attrNameLst>
                                          <p:attrName>ppt_x</p:attrName>
                                          <p:attrName>ppt_y</p:attrName>
                                        </p:attrNameLst>
                                      </p:cBhvr>
                                      <p:rCtr x="14219" y="-15602"/>
                                    </p:animMotion>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xit" presetSubtype="0" fill="hold" nodeType="clickEffect">
                                  <p:stCondLst>
                                    <p:cond delay="0"/>
                                  </p:stCondLst>
                                  <p:childTnLst>
                                    <p:anim calcmode="lin" valueType="num">
                                      <p:cBhvr>
                                        <p:cTn id="18" dur="1000"/>
                                        <p:tgtEl>
                                          <p:spTgt spid="7"/>
                                        </p:tgtEl>
                                        <p:attrNameLst>
                                          <p:attrName>ppt_w</p:attrName>
                                        </p:attrNameLst>
                                      </p:cBhvr>
                                      <p:tavLst>
                                        <p:tav tm="0">
                                          <p:val>
                                            <p:strVal val="ppt_w"/>
                                          </p:val>
                                        </p:tav>
                                        <p:tav tm="100000">
                                          <p:val>
                                            <p:fltVal val="0"/>
                                          </p:val>
                                        </p:tav>
                                      </p:tavLst>
                                    </p:anim>
                                    <p:anim calcmode="lin" valueType="num">
                                      <p:cBhvr>
                                        <p:cTn id="19" dur="1000"/>
                                        <p:tgtEl>
                                          <p:spTgt spid="7"/>
                                        </p:tgtEl>
                                        <p:attrNameLst>
                                          <p:attrName>ppt_h</p:attrName>
                                        </p:attrNameLst>
                                      </p:cBhvr>
                                      <p:tavLst>
                                        <p:tav tm="0">
                                          <p:val>
                                            <p:strVal val="ppt_h"/>
                                          </p:val>
                                        </p:tav>
                                        <p:tav tm="100000">
                                          <p:val>
                                            <p:fltVal val="0"/>
                                          </p:val>
                                        </p:tav>
                                      </p:tavLst>
                                    </p:anim>
                                    <p:anim calcmode="lin" valueType="num">
                                      <p:cBhvr>
                                        <p:cTn id="20" dur="1000"/>
                                        <p:tgtEl>
                                          <p:spTgt spid="7"/>
                                        </p:tgtEl>
                                        <p:attrNameLst>
                                          <p:attrName>style.rotation</p:attrName>
                                        </p:attrNameLst>
                                      </p:cBhvr>
                                      <p:tavLst>
                                        <p:tav tm="0">
                                          <p:val>
                                            <p:fltVal val="0"/>
                                          </p:val>
                                        </p:tav>
                                        <p:tav tm="100000">
                                          <p:val>
                                            <p:fltVal val="90"/>
                                          </p:val>
                                        </p:tav>
                                      </p:tavLst>
                                    </p:anim>
                                    <p:animEffect transition="out" filter="fade">
                                      <p:cBhvr>
                                        <p:cTn id="21" dur="1000"/>
                                        <p:tgtEl>
                                          <p:spTgt spid="7"/>
                                        </p:tgtEl>
                                      </p:cBhvr>
                                    </p:animEffect>
                                    <p:set>
                                      <p:cBhvr>
                                        <p:cTn id="22" dur="1" fill="hold">
                                          <p:stCondLst>
                                            <p:cond delay="999"/>
                                          </p:stCondLst>
                                        </p:cTn>
                                        <p:tgtEl>
                                          <p:spTgt spid="7"/>
                                        </p:tgtEl>
                                        <p:attrNameLst>
                                          <p:attrName>style.visibility</p:attrName>
                                        </p:attrNameLst>
                                      </p:cBhvr>
                                      <p:to>
                                        <p:strVal val="hidden"/>
                                      </p:to>
                                    </p:set>
                                  </p:childTnLst>
                                </p:cTn>
                              </p:par>
                              <p:par>
                                <p:cTn id="23" presetID="31" presetClass="exit" presetSubtype="0" fill="hold" grpId="1" nodeType="withEffect">
                                  <p:stCondLst>
                                    <p:cond delay="0"/>
                                  </p:stCondLst>
                                  <p:childTnLst>
                                    <p:anim calcmode="lin" valueType="num">
                                      <p:cBhvr>
                                        <p:cTn id="24" dur="1000"/>
                                        <p:tgtEl>
                                          <p:spTgt spid="8"/>
                                        </p:tgtEl>
                                        <p:attrNameLst>
                                          <p:attrName>ppt_w</p:attrName>
                                        </p:attrNameLst>
                                      </p:cBhvr>
                                      <p:tavLst>
                                        <p:tav tm="0">
                                          <p:val>
                                            <p:strVal val="ppt_w"/>
                                          </p:val>
                                        </p:tav>
                                        <p:tav tm="100000">
                                          <p:val>
                                            <p:fltVal val="0"/>
                                          </p:val>
                                        </p:tav>
                                      </p:tavLst>
                                    </p:anim>
                                    <p:anim calcmode="lin" valueType="num">
                                      <p:cBhvr>
                                        <p:cTn id="25" dur="1000"/>
                                        <p:tgtEl>
                                          <p:spTgt spid="8"/>
                                        </p:tgtEl>
                                        <p:attrNameLst>
                                          <p:attrName>ppt_h</p:attrName>
                                        </p:attrNameLst>
                                      </p:cBhvr>
                                      <p:tavLst>
                                        <p:tav tm="0">
                                          <p:val>
                                            <p:strVal val="ppt_h"/>
                                          </p:val>
                                        </p:tav>
                                        <p:tav tm="100000">
                                          <p:val>
                                            <p:fltVal val="0"/>
                                          </p:val>
                                        </p:tav>
                                      </p:tavLst>
                                    </p:anim>
                                    <p:anim calcmode="lin" valueType="num">
                                      <p:cBhvr>
                                        <p:cTn id="26" dur="1000"/>
                                        <p:tgtEl>
                                          <p:spTgt spid="8"/>
                                        </p:tgtEl>
                                        <p:attrNameLst>
                                          <p:attrName>style.rotation</p:attrName>
                                        </p:attrNameLst>
                                      </p:cBhvr>
                                      <p:tavLst>
                                        <p:tav tm="0">
                                          <p:val>
                                            <p:fltVal val="0"/>
                                          </p:val>
                                        </p:tav>
                                        <p:tav tm="100000">
                                          <p:val>
                                            <p:fltVal val="90"/>
                                          </p:val>
                                        </p:tav>
                                      </p:tavLst>
                                    </p:anim>
                                    <p:animEffect transition="out" filter="fade">
                                      <p:cBhvr>
                                        <p:cTn id="27" dur="1000"/>
                                        <p:tgtEl>
                                          <p:spTgt spid="8"/>
                                        </p:tgtEl>
                                      </p:cBhvr>
                                    </p:animEffect>
                                    <p:set>
                                      <p:cBhvr>
                                        <p:cTn id="28" dur="1" fill="hold">
                                          <p:stCondLst>
                                            <p:cond delay="999"/>
                                          </p:stCondLst>
                                        </p:cTn>
                                        <p:tgtEl>
                                          <p:spTgt spid="8"/>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xit" presetSubtype="10" fill="hold" grpId="1" nodeType="clickEffect">
                                  <p:stCondLst>
                                    <p:cond delay="0"/>
                                  </p:stCondLst>
                                  <p:childTnLst>
                                    <p:anim calcmode="lin" valueType="num">
                                      <p:cBhvr>
                                        <p:cTn id="35" dur="500"/>
                                        <p:tgtEl>
                                          <p:spTgt spid="11"/>
                                        </p:tgtEl>
                                        <p:attrNameLst>
                                          <p:attrName>ppt_w</p:attrName>
                                        </p:attrNameLst>
                                      </p:cBhvr>
                                      <p:tavLst>
                                        <p:tav tm="0">
                                          <p:val>
                                            <p:strVal val="ppt_w"/>
                                          </p:val>
                                        </p:tav>
                                        <p:tav tm="100000">
                                          <p:val>
                                            <p:fltVal val="0"/>
                                          </p:val>
                                        </p:tav>
                                      </p:tavLst>
                                    </p:anim>
                                    <p:anim calcmode="lin" valueType="num">
                                      <p:cBhvr>
                                        <p:cTn id="36" dur="500"/>
                                        <p:tgtEl>
                                          <p:spTgt spid="11"/>
                                        </p:tgtEl>
                                        <p:attrNameLst>
                                          <p:attrName>ppt_h</p:attrName>
                                        </p:attrNameLst>
                                      </p:cBhvr>
                                      <p:tavLst>
                                        <p:tav tm="0">
                                          <p:val>
                                            <p:strVal val="ppt_h"/>
                                          </p:val>
                                        </p:tav>
                                        <p:tav tm="100000">
                                          <p:val>
                                            <p:strVal val="ppt_h"/>
                                          </p:val>
                                        </p:tav>
                                      </p:tavLst>
                                    </p:anim>
                                    <p:set>
                                      <p:cBhvr>
                                        <p:cTn id="3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animBg="1"/>
      <p:bldP spid="1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CBF44DB-E2D9-278F-3BA9-3923B0C09B4C}"/>
              </a:ext>
            </a:extLst>
          </p:cNvPr>
          <p:cNvPicPr>
            <a:picLocks noChangeAspect="1"/>
          </p:cNvPicPr>
          <p:nvPr/>
        </p:nvPicPr>
        <p:blipFill>
          <a:blip r:embed="rId2"/>
          <a:stretch>
            <a:fillRect/>
          </a:stretch>
        </p:blipFill>
        <p:spPr>
          <a:xfrm>
            <a:off x="6779169" y="-1026"/>
            <a:ext cx="5412831" cy="2439746"/>
          </a:xfrm>
          <a:prstGeom prst="rect">
            <a:avLst/>
          </a:prstGeom>
        </p:spPr>
      </p:pic>
      <p:sp>
        <p:nvSpPr>
          <p:cNvPr id="11" name="Rectangle 10">
            <a:extLst>
              <a:ext uri="{FF2B5EF4-FFF2-40B4-BE49-F238E27FC236}">
                <a16:creationId xmlns:a16="http://schemas.microsoft.com/office/drawing/2014/main" id="{840589DE-DA5C-C0D2-8098-993301DD6BDF}"/>
              </a:ext>
            </a:extLst>
          </p:cNvPr>
          <p:cNvSpPr/>
          <p:nvPr/>
        </p:nvSpPr>
        <p:spPr>
          <a:xfrm>
            <a:off x="7024914" y="1218847"/>
            <a:ext cx="1857829" cy="27612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3" name="Picture 12">
            <a:extLst>
              <a:ext uri="{FF2B5EF4-FFF2-40B4-BE49-F238E27FC236}">
                <a16:creationId xmlns:a16="http://schemas.microsoft.com/office/drawing/2014/main" id="{518BBD3B-3913-0037-1786-ADFB962C8823}"/>
              </a:ext>
            </a:extLst>
          </p:cNvPr>
          <p:cNvPicPr>
            <a:picLocks noChangeAspect="1"/>
          </p:cNvPicPr>
          <p:nvPr/>
        </p:nvPicPr>
        <p:blipFill>
          <a:blip r:embed="rId3"/>
          <a:stretch>
            <a:fillRect/>
          </a:stretch>
        </p:blipFill>
        <p:spPr>
          <a:xfrm>
            <a:off x="2382128" y="1504534"/>
            <a:ext cx="8577024" cy="5184826"/>
          </a:xfrm>
          <a:prstGeom prst="rect">
            <a:avLst/>
          </a:prstGeom>
        </p:spPr>
      </p:pic>
    </p:spTree>
    <p:extLst>
      <p:ext uri="{BB962C8B-B14F-4D97-AF65-F5344CB8AC3E}">
        <p14:creationId xmlns:p14="http://schemas.microsoft.com/office/powerpoint/2010/main" val="3306180657"/>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82DD-1AC6-9B05-6370-9E6CB5BEB14F}"/>
              </a:ext>
            </a:extLst>
          </p:cNvPr>
          <p:cNvSpPr>
            <a:spLocks noGrp="1"/>
          </p:cNvSpPr>
          <p:nvPr>
            <p:ph type="title"/>
          </p:nvPr>
        </p:nvSpPr>
        <p:spPr/>
        <p:txBody>
          <a:bodyPr/>
          <a:lstStyle/>
          <a:p>
            <a:r>
              <a:rPr lang="en-IN" dirty="0"/>
              <a:t>INTERSTAGE-1     MANAGEMENT</a:t>
            </a:r>
          </a:p>
        </p:txBody>
      </p:sp>
      <p:sp>
        <p:nvSpPr>
          <p:cNvPr id="3" name="Content Placeholder 2">
            <a:extLst>
              <a:ext uri="{FF2B5EF4-FFF2-40B4-BE49-F238E27FC236}">
                <a16:creationId xmlns:a16="http://schemas.microsoft.com/office/drawing/2014/main" id="{F48A6288-77E9-DC2B-F820-997DD4DA177E}"/>
              </a:ext>
            </a:extLst>
          </p:cNvPr>
          <p:cNvSpPr>
            <a:spLocks noGrp="1"/>
          </p:cNvSpPr>
          <p:nvPr>
            <p:ph idx="1"/>
          </p:nvPr>
        </p:nvSpPr>
        <p:spPr>
          <a:xfrm>
            <a:off x="581193" y="2374709"/>
            <a:ext cx="5765016" cy="4339989"/>
          </a:xfrm>
          <a:ln w="28575">
            <a:solidFill>
              <a:schemeClr val="tx2"/>
            </a:solidFill>
          </a:ln>
        </p:spPr>
        <p:txBody>
          <a:bodyPr>
            <a:normAutofit/>
          </a:bodyPr>
          <a:lstStyle/>
          <a:p>
            <a:r>
              <a:rPr lang="en-US" dirty="0"/>
              <a:t>Pulse oximetry</a:t>
            </a:r>
          </a:p>
          <a:p>
            <a:r>
              <a:rPr lang="en-US" dirty="0"/>
              <a:t>Historically, growth failure during the interstage period was common.</a:t>
            </a:r>
          </a:p>
          <a:p>
            <a:r>
              <a:rPr lang="en-US" dirty="0"/>
              <a:t>A minimum of weekly reassessment of weight trends, volume and caloric intake, and growth velocity is recommended during the interstage period.</a:t>
            </a:r>
          </a:p>
          <a:p>
            <a:r>
              <a:rPr lang="en-US" dirty="0"/>
              <a:t>Due to the metabolic demands of stage I palliation physiology, most infants will require a </a:t>
            </a:r>
            <a:r>
              <a:rPr lang="en-US" b="1" dirty="0"/>
              <a:t>minimum of 100 mL/kg per day </a:t>
            </a:r>
            <a:r>
              <a:rPr lang="en-US" dirty="0"/>
              <a:t>for adequate hydration and between </a:t>
            </a:r>
            <a:r>
              <a:rPr lang="en-US" b="1" dirty="0"/>
              <a:t>100 and 130 </a:t>
            </a:r>
            <a:r>
              <a:rPr lang="en-US" b="1" dirty="0" err="1"/>
              <a:t>cal</a:t>
            </a:r>
            <a:r>
              <a:rPr lang="en-US" b="1" dirty="0"/>
              <a:t>/kg per day</a:t>
            </a:r>
            <a:r>
              <a:rPr lang="en-US" dirty="0"/>
              <a:t> to demonstrate consistent weight gain.</a:t>
            </a:r>
            <a:endParaRPr lang="en-IN" dirty="0"/>
          </a:p>
        </p:txBody>
      </p:sp>
      <p:sp>
        <p:nvSpPr>
          <p:cNvPr id="5" name="TextBox 4">
            <a:extLst>
              <a:ext uri="{FF2B5EF4-FFF2-40B4-BE49-F238E27FC236}">
                <a16:creationId xmlns:a16="http://schemas.microsoft.com/office/drawing/2014/main" id="{27D278AF-8990-1B3F-989A-F6F005EDFB60}"/>
              </a:ext>
            </a:extLst>
          </p:cNvPr>
          <p:cNvSpPr txBox="1"/>
          <p:nvPr/>
        </p:nvSpPr>
        <p:spPr>
          <a:xfrm>
            <a:off x="6674917" y="2828835"/>
            <a:ext cx="5300992" cy="3267561"/>
          </a:xfrm>
          <a:prstGeom prst="rect">
            <a:avLst/>
          </a:prstGeom>
          <a:noFill/>
          <a:ln w="38100">
            <a:solidFill>
              <a:srgbClr val="FF0000"/>
            </a:solidFill>
          </a:ln>
        </p:spPr>
        <p:txBody>
          <a:bodyPr wrap="square">
            <a:spAutoFit/>
          </a:bodyPr>
          <a:lstStyle/>
          <a:p>
            <a:pPr marL="285750" indent="-285750">
              <a:lnSpc>
                <a:spcPct val="150000"/>
              </a:lnSpc>
              <a:buBlip>
                <a:blip r:embed="rId2">
                  <a:extLst>
                    <a:ext uri="{837473B0-CC2E-450A-ABE3-18F120FF3D39}">
                      <a1611:picAttrSrcUrl xmlns:a1611="http://schemas.microsoft.com/office/drawing/2016/11/main" r:id="rId3"/>
                    </a:ext>
                  </a:extLst>
                </a:blip>
              </a:buBlip>
            </a:pPr>
            <a:r>
              <a:rPr lang="en-US" sz="2000" dirty="0"/>
              <a:t>SpO2 less than 75% or greater than 90% </a:t>
            </a:r>
          </a:p>
          <a:p>
            <a:pPr marL="285750" indent="-285750">
              <a:lnSpc>
                <a:spcPct val="150000"/>
              </a:lnSpc>
              <a:buBlip>
                <a:blip r:embed="rId2">
                  <a:extLst>
                    <a:ext uri="{837473B0-CC2E-450A-ABE3-18F120FF3D39}">
                      <a1611:picAttrSrcUrl xmlns:a1611="http://schemas.microsoft.com/office/drawing/2016/11/main" r:id="rId3"/>
                    </a:ext>
                  </a:extLst>
                </a:blip>
              </a:buBlip>
            </a:pPr>
            <a:r>
              <a:rPr lang="en-US" sz="2000" dirty="0"/>
              <a:t>Weight loss of 30 g or failure to gain 20 g over 3 days</a:t>
            </a:r>
          </a:p>
          <a:p>
            <a:pPr marL="285750" indent="-285750">
              <a:lnSpc>
                <a:spcPct val="150000"/>
              </a:lnSpc>
              <a:buBlip>
                <a:blip r:embed="rId2">
                  <a:extLst>
                    <a:ext uri="{837473B0-CC2E-450A-ABE3-18F120FF3D39}">
                      <a1611:picAttrSrcUrl xmlns:a1611="http://schemas.microsoft.com/office/drawing/2016/11/main" r:id="rId3"/>
                    </a:ext>
                  </a:extLst>
                </a:blip>
              </a:buBlip>
            </a:pPr>
            <a:r>
              <a:rPr lang="en-US" sz="2000" dirty="0"/>
              <a:t>Enteral intake less than 100 mL/kg per day </a:t>
            </a:r>
          </a:p>
          <a:p>
            <a:pPr marL="285750" indent="-285750">
              <a:lnSpc>
                <a:spcPct val="150000"/>
              </a:lnSpc>
              <a:buBlip>
                <a:blip r:embed="rId2">
                  <a:extLst>
                    <a:ext uri="{837473B0-CC2E-450A-ABE3-18F120FF3D39}">
                      <a1611:picAttrSrcUrl xmlns:a1611="http://schemas.microsoft.com/office/drawing/2016/11/main" r:id="rId3"/>
                    </a:ext>
                  </a:extLst>
                </a:blip>
              </a:buBlip>
            </a:pPr>
            <a:r>
              <a:rPr lang="en-US" sz="2000" dirty="0"/>
              <a:t>Fever, cough, congestion, change in breathing pattern, vomiting, diarrhea, irritability.</a:t>
            </a:r>
            <a:endParaRPr lang="en-IN" sz="2000" dirty="0"/>
          </a:p>
        </p:txBody>
      </p:sp>
      <p:sp>
        <p:nvSpPr>
          <p:cNvPr id="4" name="TextBox 3">
            <a:extLst>
              <a:ext uri="{FF2B5EF4-FFF2-40B4-BE49-F238E27FC236}">
                <a16:creationId xmlns:a16="http://schemas.microsoft.com/office/drawing/2014/main" id="{7FFE2CB9-0454-8568-4A35-A22E07F9BA95}"/>
              </a:ext>
            </a:extLst>
          </p:cNvPr>
          <p:cNvSpPr txBox="1"/>
          <p:nvPr/>
        </p:nvSpPr>
        <p:spPr>
          <a:xfrm>
            <a:off x="8334103" y="2181497"/>
            <a:ext cx="1606731" cy="369332"/>
          </a:xfrm>
          <a:prstGeom prst="rect">
            <a:avLst/>
          </a:prstGeom>
          <a:noFill/>
        </p:spPr>
        <p:txBody>
          <a:bodyPr wrap="square" rtlCol="0">
            <a:spAutoFit/>
          </a:bodyPr>
          <a:lstStyle/>
          <a:p>
            <a:r>
              <a:rPr lang="en-US" dirty="0">
                <a:latin typeface="+mj-lt"/>
              </a:rPr>
              <a:t>RED FLAG</a:t>
            </a:r>
            <a:endParaRPr lang="en-IN" dirty="0">
              <a:latin typeface="+mj-lt"/>
            </a:endParaRPr>
          </a:p>
        </p:txBody>
      </p:sp>
    </p:spTree>
    <p:extLst>
      <p:ext uri="{BB962C8B-B14F-4D97-AF65-F5344CB8AC3E}">
        <p14:creationId xmlns:p14="http://schemas.microsoft.com/office/powerpoint/2010/main" val="151154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A55F4-DD0F-90B3-BE1F-CE26B9BF0D29}"/>
              </a:ext>
            </a:extLst>
          </p:cNvPr>
          <p:cNvSpPr>
            <a:spLocks noGrp="1"/>
          </p:cNvSpPr>
          <p:nvPr>
            <p:ph type="title"/>
          </p:nvPr>
        </p:nvSpPr>
        <p:spPr/>
        <p:txBody>
          <a:bodyPr/>
          <a:lstStyle/>
          <a:p>
            <a:pPr algn="ctr"/>
            <a:r>
              <a:rPr lang="en-IN" dirty="0" err="1"/>
              <a:t>bdg</a:t>
            </a:r>
            <a:endParaRPr lang="en-IN" dirty="0"/>
          </a:p>
        </p:txBody>
      </p:sp>
      <p:sp>
        <p:nvSpPr>
          <p:cNvPr id="3" name="Content Placeholder 2">
            <a:extLst>
              <a:ext uri="{FF2B5EF4-FFF2-40B4-BE49-F238E27FC236}">
                <a16:creationId xmlns:a16="http://schemas.microsoft.com/office/drawing/2014/main" id="{F79C1D00-270B-1CE4-3328-BAA098FEE3F8}"/>
              </a:ext>
            </a:extLst>
          </p:cNvPr>
          <p:cNvSpPr>
            <a:spLocks noGrp="1"/>
          </p:cNvSpPr>
          <p:nvPr>
            <p:ph idx="1"/>
          </p:nvPr>
        </p:nvSpPr>
        <p:spPr/>
        <p:txBody>
          <a:bodyPr/>
          <a:lstStyle/>
          <a:p>
            <a:r>
              <a:rPr lang="en-IN" dirty="0"/>
              <a:t>Pre op evaluation:</a:t>
            </a:r>
          </a:p>
          <a:p>
            <a:pPr lvl="1"/>
            <a:r>
              <a:rPr lang="en-IN" dirty="0"/>
              <a:t>Cardiac catheterization</a:t>
            </a:r>
          </a:p>
          <a:p>
            <a:pPr lvl="1"/>
            <a:r>
              <a:rPr lang="en-IN" dirty="0"/>
              <a:t>echo</a:t>
            </a:r>
          </a:p>
        </p:txBody>
      </p:sp>
    </p:spTree>
    <p:extLst>
      <p:ext uri="{BB962C8B-B14F-4D97-AF65-F5344CB8AC3E}">
        <p14:creationId xmlns:p14="http://schemas.microsoft.com/office/powerpoint/2010/main" val="2149166722"/>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802ED-65BE-6850-67EA-26B1CD96C637}"/>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989E033F-B529-684D-EF4E-EA16C3A1B7EB}"/>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076EC5A1-4D15-BCF2-A4B1-1DD2C740BC6B}"/>
              </a:ext>
            </a:extLst>
          </p:cNvPr>
          <p:cNvPicPr>
            <a:picLocks noChangeAspect="1"/>
          </p:cNvPicPr>
          <p:nvPr/>
        </p:nvPicPr>
        <p:blipFill>
          <a:blip r:embed="rId2"/>
          <a:stretch>
            <a:fillRect/>
          </a:stretch>
        </p:blipFill>
        <p:spPr>
          <a:xfrm>
            <a:off x="2492517" y="702156"/>
            <a:ext cx="7206964" cy="6106664"/>
          </a:xfrm>
          <a:prstGeom prst="rect">
            <a:avLst/>
          </a:prstGeom>
        </p:spPr>
      </p:pic>
    </p:spTree>
    <p:extLst>
      <p:ext uri="{BB962C8B-B14F-4D97-AF65-F5344CB8AC3E}">
        <p14:creationId xmlns:p14="http://schemas.microsoft.com/office/powerpoint/2010/main" val="2483601553"/>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BE291-9286-208B-EDBA-5D2BF8CD9811}"/>
              </a:ext>
            </a:extLst>
          </p:cNvPr>
          <p:cNvSpPr>
            <a:spLocks noGrp="1"/>
          </p:cNvSpPr>
          <p:nvPr>
            <p:ph type="title"/>
          </p:nvPr>
        </p:nvSpPr>
        <p:spPr/>
        <p:txBody>
          <a:bodyPr/>
          <a:lstStyle/>
          <a:p>
            <a:r>
              <a:rPr lang="en-IN" dirty="0"/>
              <a:t>Post op </a:t>
            </a:r>
          </a:p>
        </p:txBody>
      </p:sp>
      <p:sp>
        <p:nvSpPr>
          <p:cNvPr id="3" name="Content Placeholder 2">
            <a:extLst>
              <a:ext uri="{FF2B5EF4-FFF2-40B4-BE49-F238E27FC236}">
                <a16:creationId xmlns:a16="http://schemas.microsoft.com/office/drawing/2014/main" id="{3680531C-B20C-7034-1F35-6D8A90728AAF}"/>
              </a:ext>
            </a:extLst>
          </p:cNvPr>
          <p:cNvSpPr>
            <a:spLocks noGrp="1"/>
          </p:cNvSpPr>
          <p:nvPr>
            <p:ph idx="1"/>
          </p:nvPr>
        </p:nvSpPr>
        <p:spPr/>
        <p:txBody>
          <a:bodyPr/>
          <a:lstStyle/>
          <a:p>
            <a:r>
              <a:rPr lang="en-US" dirty="0"/>
              <a:t>With transition from a </a:t>
            </a:r>
            <a:r>
              <a:rPr lang="en-US" dirty="0" err="1"/>
              <a:t>multidistribution</a:t>
            </a:r>
            <a:r>
              <a:rPr lang="en-US" dirty="0"/>
              <a:t> circulation to the SCPC, the volume load, CO requirement, and myocardial VO2 are reduced. </a:t>
            </a:r>
          </a:p>
          <a:p>
            <a:r>
              <a:rPr lang="en-US" dirty="0"/>
              <a:t>The acute decrease in ventricular volume creates a mismatch between the ventricular volume and muscle mass, causing diastolic dysfunction.</a:t>
            </a:r>
          </a:p>
          <a:p>
            <a:r>
              <a:rPr lang="en-US" dirty="0"/>
              <a:t>Watch for pleural effusion, HR, RR, pulse oximetry.</a:t>
            </a:r>
          </a:p>
          <a:p>
            <a:r>
              <a:rPr lang="en-US" dirty="0"/>
              <a:t>Arterial hypoxemia following the SCPC- AVM, obstruction at anastomosis</a:t>
            </a:r>
          </a:p>
          <a:p>
            <a:r>
              <a:rPr lang="en-US" dirty="0"/>
              <a:t>Systemic HTN- catecholamines/angiotensin II/aldosterone</a:t>
            </a:r>
          </a:p>
          <a:p>
            <a:pPr lvl="1"/>
            <a:r>
              <a:rPr lang="en-US" dirty="0"/>
              <a:t>DONOT treat aggressively</a:t>
            </a:r>
          </a:p>
          <a:p>
            <a:r>
              <a:rPr lang="en-US" dirty="0"/>
              <a:t>SVC syndrome- POD 2-4, irritable child, plethora &amp;edema in upper extremity</a:t>
            </a:r>
          </a:p>
          <a:p>
            <a:endParaRPr lang="en-IN" dirty="0"/>
          </a:p>
        </p:txBody>
      </p:sp>
    </p:spTree>
    <p:extLst>
      <p:ext uri="{BB962C8B-B14F-4D97-AF65-F5344CB8AC3E}">
        <p14:creationId xmlns:p14="http://schemas.microsoft.com/office/powerpoint/2010/main" val="3995430910"/>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ED5B3-034A-95D5-59DF-5B218E9EDD26}"/>
              </a:ext>
            </a:extLst>
          </p:cNvPr>
          <p:cNvSpPr>
            <a:spLocks noGrp="1"/>
          </p:cNvSpPr>
          <p:nvPr>
            <p:ph type="title"/>
          </p:nvPr>
        </p:nvSpPr>
        <p:spPr>
          <a:xfrm>
            <a:off x="581192" y="0"/>
            <a:ext cx="11029616" cy="1188720"/>
          </a:xfrm>
        </p:spPr>
        <p:txBody>
          <a:bodyPr/>
          <a:lstStyle/>
          <a:p>
            <a:r>
              <a:rPr lang="en-IN" dirty="0"/>
              <a:t>POST OP</a:t>
            </a:r>
          </a:p>
        </p:txBody>
      </p:sp>
      <p:sp>
        <p:nvSpPr>
          <p:cNvPr id="3" name="Content Placeholder 2">
            <a:extLst>
              <a:ext uri="{FF2B5EF4-FFF2-40B4-BE49-F238E27FC236}">
                <a16:creationId xmlns:a16="http://schemas.microsoft.com/office/drawing/2014/main" id="{0AA4F118-0413-6634-F786-C1FDD3742D79}"/>
              </a:ext>
            </a:extLst>
          </p:cNvPr>
          <p:cNvSpPr>
            <a:spLocks noGrp="1"/>
          </p:cNvSpPr>
          <p:nvPr>
            <p:ph idx="1"/>
          </p:nvPr>
        </p:nvSpPr>
        <p:spPr>
          <a:xfrm>
            <a:off x="581192" y="1302327"/>
            <a:ext cx="11029615" cy="5389418"/>
          </a:xfrm>
        </p:spPr>
        <p:txBody>
          <a:bodyPr>
            <a:normAutofit/>
          </a:bodyPr>
          <a:lstStyle/>
          <a:p>
            <a:r>
              <a:rPr lang="en-IN" sz="2000" b="1" dirty="0"/>
              <a:t>Arrhythmia</a:t>
            </a:r>
            <a:r>
              <a:rPr lang="en-IN" sz="2000" dirty="0"/>
              <a:t>- not common, if present- atrial tachycardia/ sinus node dysfunction</a:t>
            </a:r>
          </a:p>
          <a:p>
            <a:r>
              <a:rPr lang="en-IN" sz="2000" b="1" dirty="0"/>
              <a:t>Pleural effusion/chylothorax- </a:t>
            </a:r>
          </a:p>
          <a:p>
            <a:pPr lvl="1"/>
            <a:r>
              <a:rPr lang="en-US" sz="1800" dirty="0"/>
              <a:t>The lymphatic vessels coalesce to form the thoracic duct and carry lymph toward the central venous system in the thorax.</a:t>
            </a:r>
          </a:p>
          <a:p>
            <a:pPr lvl="1"/>
            <a:r>
              <a:rPr lang="en-US" sz="1800" dirty="0"/>
              <a:t>When CVP elevates- obstruction to lymphatic drainage- chylothorax. Usually resolves POD 2-3.</a:t>
            </a:r>
          </a:p>
          <a:p>
            <a:pPr lvl="1"/>
            <a:r>
              <a:rPr lang="en-US" sz="1800" dirty="0"/>
              <a:t>If it persists &gt;1wk, look for anatomic causes-  thrombus/obstruction in SVC, thoracic duct injury</a:t>
            </a:r>
          </a:p>
          <a:p>
            <a:pPr lvl="1"/>
            <a:r>
              <a:rPr lang="en-US" sz="1800" dirty="0"/>
              <a:t>If not- low fat diet/TPN/octreotide/ steroid/Aldactone/thoracic duct ligation/pleurodesis</a:t>
            </a:r>
            <a:endParaRPr lang="en-IN" sz="1800" dirty="0"/>
          </a:p>
        </p:txBody>
      </p:sp>
    </p:spTree>
    <p:extLst>
      <p:ext uri="{BB962C8B-B14F-4D97-AF65-F5344CB8AC3E}">
        <p14:creationId xmlns:p14="http://schemas.microsoft.com/office/powerpoint/2010/main" val="1992783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ACEA3D-1C19-B791-2B03-A11D41151057}"/>
              </a:ext>
            </a:extLst>
          </p:cNvPr>
          <p:cNvSpPr>
            <a:spLocks noGrp="1"/>
          </p:cNvSpPr>
          <p:nvPr>
            <p:ph idx="1"/>
          </p:nvPr>
        </p:nvSpPr>
        <p:spPr>
          <a:xfrm>
            <a:off x="1870364" y="0"/>
            <a:ext cx="8687498" cy="2672711"/>
          </a:xfrm>
        </p:spPr>
        <p:txBody>
          <a:bodyPr/>
          <a:lstStyle/>
          <a:p>
            <a:r>
              <a:rPr lang="en-US" dirty="0"/>
              <a:t>The third stage of reconstruction and the ultimate goal for the patient with </a:t>
            </a:r>
            <a:r>
              <a:rPr lang="en-US" dirty="0" err="1"/>
              <a:t>fUVH</a:t>
            </a:r>
            <a:r>
              <a:rPr lang="en-US" dirty="0"/>
              <a:t> is the</a:t>
            </a:r>
          </a:p>
          <a:p>
            <a:pPr marL="0" indent="0">
              <a:buNone/>
            </a:pPr>
            <a:r>
              <a:rPr lang="en-US" dirty="0"/>
              <a:t>	 </a:t>
            </a:r>
            <a:r>
              <a:rPr lang="en-US" sz="2800" b="1" dirty="0"/>
              <a:t>modified Fontan procedure</a:t>
            </a:r>
            <a:r>
              <a:rPr lang="en-US" dirty="0"/>
              <a:t>. </a:t>
            </a:r>
            <a:endParaRPr lang="en-IN" dirty="0"/>
          </a:p>
        </p:txBody>
      </p:sp>
      <p:pic>
        <p:nvPicPr>
          <p:cNvPr id="5" name="Picture 4">
            <a:extLst>
              <a:ext uri="{FF2B5EF4-FFF2-40B4-BE49-F238E27FC236}">
                <a16:creationId xmlns:a16="http://schemas.microsoft.com/office/drawing/2014/main" id="{D15B8D70-E2FB-5126-DA71-A8325EA97AC1}"/>
              </a:ext>
            </a:extLst>
          </p:cNvPr>
          <p:cNvPicPr>
            <a:picLocks noChangeAspect="1"/>
          </p:cNvPicPr>
          <p:nvPr/>
        </p:nvPicPr>
        <p:blipFill>
          <a:blip r:embed="rId2"/>
          <a:stretch>
            <a:fillRect/>
          </a:stretch>
        </p:blipFill>
        <p:spPr>
          <a:xfrm>
            <a:off x="1870364" y="620071"/>
            <a:ext cx="8295397" cy="6237929"/>
          </a:xfrm>
          <a:prstGeom prst="rect">
            <a:avLst/>
          </a:prstGeom>
        </p:spPr>
      </p:pic>
    </p:spTree>
    <p:extLst>
      <p:ext uri="{BB962C8B-B14F-4D97-AF65-F5344CB8AC3E}">
        <p14:creationId xmlns:p14="http://schemas.microsoft.com/office/powerpoint/2010/main" val="12524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9EF2B-B11D-D537-F84D-C356F267B284}"/>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7E708AC6-B465-A9A0-C2B4-F30A32E3FA48}"/>
              </a:ext>
            </a:extLst>
          </p:cNvPr>
          <p:cNvSpPr>
            <a:spLocks noGrp="1"/>
          </p:cNvSpPr>
          <p:nvPr>
            <p:ph idx="1"/>
          </p:nvPr>
        </p:nvSpPr>
        <p:spPr/>
        <p:txBody>
          <a:bodyPr>
            <a:normAutofit/>
          </a:bodyPr>
          <a:lstStyle/>
          <a:p>
            <a:r>
              <a:rPr lang="en-US" sz="2800" dirty="0"/>
              <a:t>With increasing experience, criteria have become more flexible</a:t>
            </a:r>
          </a:p>
          <a:p>
            <a:r>
              <a:rPr lang="en-US" sz="2800" dirty="0"/>
              <a:t>2 most important commandments in present era:</a:t>
            </a:r>
            <a:endParaRPr lang="en-US" sz="4400" dirty="0"/>
          </a:p>
          <a:p>
            <a:pPr lvl="1"/>
            <a:r>
              <a:rPr lang="en-US" sz="2400" dirty="0"/>
              <a:t>Pre-op impaired ventricular function and</a:t>
            </a:r>
          </a:p>
          <a:p>
            <a:pPr lvl="1"/>
            <a:r>
              <a:rPr lang="en-US" sz="2400" dirty="0"/>
              <a:t>Elevated PA pressures</a:t>
            </a:r>
          </a:p>
          <a:p>
            <a:endParaRPr lang="en-IN" dirty="0"/>
          </a:p>
        </p:txBody>
      </p:sp>
    </p:spTree>
    <p:extLst>
      <p:ext uri="{BB962C8B-B14F-4D97-AF65-F5344CB8AC3E}">
        <p14:creationId xmlns:p14="http://schemas.microsoft.com/office/powerpoint/2010/main" val="307806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7049185-E985-A487-B1C5-88C3D6C27A6D}"/>
              </a:ext>
            </a:extLst>
          </p:cNvPr>
          <p:cNvPicPr>
            <a:picLocks noChangeAspect="1"/>
          </p:cNvPicPr>
          <p:nvPr/>
        </p:nvPicPr>
        <p:blipFill>
          <a:blip r:embed="rId2"/>
          <a:stretch>
            <a:fillRect/>
          </a:stretch>
        </p:blipFill>
        <p:spPr>
          <a:xfrm>
            <a:off x="66232" y="0"/>
            <a:ext cx="3105760" cy="2329320"/>
          </a:xfrm>
          <a:prstGeom prst="rect">
            <a:avLst/>
          </a:prstGeom>
        </p:spPr>
      </p:pic>
      <p:graphicFrame>
        <p:nvGraphicFramePr>
          <p:cNvPr id="4" name="Content Placeholder 2" descr="timeline">
            <a:extLst>
              <a:ext uri="{FF2B5EF4-FFF2-40B4-BE49-F238E27FC236}">
                <a16:creationId xmlns:a16="http://schemas.microsoft.com/office/drawing/2014/main" id="{FF3F0D82-0AA6-45C3-8367-955CBFA02ED6}"/>
              </a:ext>
            </a:extLst>
          </p:cNvPr>
          <p:cNvGraphicFramePr>
            <a:graphicFrameLocks noGrp="1"/>
          </p:cNvGraphicFramePr>
          <p:nvPr>
            <p:ph idx="1"/>
            <p:extLst>
              <p:ext uri="{D42A27DB-BD31-4B8C-83A1-F6EECF244321}">
                <p14:modId xmlns:p14="http://schemas.microsoft.com/office/powerpoint/2010/main" val="3292882479"/>
              </p:ext>
            </p:extLst>
          </p:nvPr>
        </p:nvGraphicFramePr>
        <p:xfrm>
          <a:off x="581025" y="2341563"/>
          <a:ext cx="11029950" cy="3633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C:\Users\Dell\Downloads\fontan_fig1.png">
            <a:extLst>
              <a:ext uri="{FF2B5EF4-FFF2-40B4-BE49-F238E27FC236}">
                <a16:creationId xmlns:a16="http://schemas.microsoft.com/office/drawing/2014/main" id="{DAEF8B27-5975-F9CB-9F8F-8532BD549670}"/>
              </a:ext>
            </a:extLst>
          </p:cNvPr>
          <p:cNvPicPr>
            <a:picLocks noChangeAspect="1" noChangeArrowheads="1"/>
          </p:cNvPicPr>
          <p:nvPr/>
        </p:nvPicPr>
        <p:blipFill rotWithShape="1">
          <a:blip r:embed="rId8"/>
          <a:srcRect l="35591" r="32634"/>
          <a:stretch/>
        </p:blipFill>
        <p:spPr bwMode="auto">
          <a:xfrm>
            <a:off x="2837148" y="2153284"/>
            <a:ext cx="2589068" cy="4002560"/>
          </a:xfrm>
          <a:prstGeom prst="rect">
            <a:avLst/>
          </a:prstGeom>
          <a:noFill/>
        </p:spPr>
      </p:pic>
      <p:pic>
        <p:nvPicPr>
          <p:cNvPr id="5" name="Picture 2" descr="C:\Users\Dell\Downloads\fontan_fig1.png">
            <a:extLst>
              <a:ext uri="{FF2B5EF4-FFF2-40B4-BE49-F238E27FC236}">
                <a16:creationId xmlns:a16="http://schemas.microsoft.com/office/drawing/2014/main" id="{1DB9D446-D769-3D61-C7DC-205EC9B84314}"/>
              </a:ext>
            </a:extLst>
          </p:cNvPr>
          <p:cNvPicPr>
            <a:picLocks noChangeAspect="1" noChangeArrowheads="1"/>
          </p:cNvPicPr>
          <p:nvPr/>
        </p:nvPicPr>
        <p:blipFill rotWithShape="1">
          <a:blip r:embed="rId8"/>
          <a:srcRect r="67844"/>
          <a:stretch/>
        </p:blipFill>
        <p:spPr bwMode="auto">
          <a:xfrm>
            <a:off x="243379" y="1972790"/>
            <a:ext cx="2593769" cy="3962400"/>
          </a:xfrm>
          <a:prstGeom prst="rect">
            <a:avLst/>
          </a:prstGeom>
          <a:noFill/>
        </p:spPr>
      </p:pic>
      <p:sp>
        <p:nvSpPr>
          <p:cNvPr id="6" name="object 3">
            <a:extLst>
              <a:ext uri="{FF2B5EF4-FFF2-40B4-BE49-F238E27FC236}">
                <a16:creationId xmlns:a16="http://schemas.microsoft.com/office/drawing/2014/main" id="{EC733B5B-6008-5D37-5095-471515073E81}"/>
              </a:ext>
            </a:extLst>
          </p:cNvPr>
          <p:cNvSpPr/>
          <p:nvPr/>
        </p:nvSpPr>
        <p:spPr>
          <a:xfrm>
            <a:off x="5363434" y="2153284"/>
            <a:ext cx="5359984" cy="3962400"/>
          </a:xfrm>
          <a:prstGeom prst="rect">
            <a:avLst/>
          </a:prstGeom>
          <a:blipFill>
            <a:blip r:embed="rId9" cstate="print"/>
            <a:stretch>
              <a:fillRect/>
            </a:stretch>
          </a:blipFill>
        </p:spPr>
        <p:txBody>
          <a:bodyPr wrap="square" lIns="0" tIns="0" rIns="0" bIns="0" rtlCol="0"/>
          <a:lstStyle/>
          <a:p>
            <a:endParaRPr/>
          </a:p>
        </p:txBody>
      </p:sp>
      <p:sp>
        <p:nvSpPr>
          <p:cNvPr id="12" name="Title 11">
            <a:extLst>
              <a:ext uri="{FF2B5EF4-FFF2-40B4-BE49-F238E27FC236}">
                <a16:creationId xmlns:a16="http://schemas.microsoft.com/office/drawing/2014/main" id="{36BA9500-78C5-536A-77BE-3F213A42BA41}"/>
              </a:ext>
            </a:extLst>
          </p:cNvPr>
          <p:cNvSpPr>
            <a:spLocks noGrp="1"/>
          </p:cNvSpPr>
          <p:nvPr>
            <p:ph type="title"/>
          </p:nvPr>
        </p:nvSpPr>
        <p:spPr/>
        <p:txBody>
          <a:bodyPr/>
          <a:lstStyle/>
          <a:p>
            <a:endParaRPr lang="en-IN"/>
          </a:p>
        </p:txBody>
      </p:sp>
    </p:spTree>
    <p:extLst>
      <p:ext uri="{BB962C8B-B14F-4D97-AF65-F5344CB8AC3E}">
        <p14:creationId xmlns:p14="http://schemas.microsoft.com/office/powerpoint/2010/main" val="2637846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7AC9F-CBD9-7A87-F824-EEE33798EF22}"/>
              </a:ext>
            </a:extLst>
          </p:cNvPr>
          <p:cNvSpPr>
            <a:spLocks noGrp="1"/>
          </p:cNvSpPr>
          <p:nvPr>
            <p:ph type="title"/>
          </p:nvPr>
        </p:nvSpPr>
        <p:spPr/>
        <p:txBody>
          <a:bodyPr/>
          <a:lstStyle/>
          <a:p>
            <a:r>
              <a:rPr lang="en-IN" sz="2800" dirty="0"/>
              <a:t>Cardiac Catheterization For Pre-</a:t>
            </a:r>
            <a:r>
              <a:rPr lang="en-IN" sz="2800" dirty="0" err="1"/>
              <a:t>fontan</a:t>
            </a:r>
            <a:r>
              <a:rPr lang="en-IN" sz="2800" dirty="0"/>
              <a:t> Evaluation :</a:t>
            </a:r>
            <a:endParaRPr lang="en-IN" dirty="0"/>
          </a:p>
        </p:txBody>
      </p:sp>
      <p:sp>
        <p:nvSpPr>
          <p:cNvPr id="3" name="Content Placeholder 2">
            <a:extLst>
              <a:ext uri="{FF2B5EF4-FFF2-40B4-BE49-F238E27FC236}">
                <a16:creationId xmlns:a16="http://schemas.microsoft.com/office/drawing/2014/main" id="{613701DA-D321-9514-540B-F16A73469243}"/>
              </a:ext>
            </a:extLst>
          </p:cNvPr>
          <p:cNvSpPr>
            <a:spLocks noGrp="1"/>
          </p:cNvSpPr>
          <p:nvPr>
            <p:ph idx="1"/>
          </p:nvPr>
        </p:nvSpPr>
        <p:spPr/>
        <p:txBody>
          <a:bodyPr/>
          <a:lstStyle/>
          <a:p>
            <a:r>
              <a:rPr lang="en-IN" sz="2800" dirty="0"/>
              <a:t>Patency of </a:t>
            </a:r>
            <a:r>
              <a:rPr lang="en-IN" sz="2800" dirty="0" err="1"/>
              <a:t>glenn</a:t>
            </a:r>
            <a:r>
              <a:rPr lang="en-IN" sz="2800" dirty="0"/>
              <a:t> shunt with analysis of PA anatomy :</a:t>
            </a:r>
          </a:p>
          <a:p>
            <a:pPr lvl="1"/>
            <a:r>
              <a:rPr lang="en-IN" sz="2400" dirty="0"/>
              <a:t>Good sized PA without distortion</a:t>
            </a:r>
          </a:p>
          <a:p>
            <a:pPr lvl="1"/>
            <a:r>
              <a:rPr lang="en-IN" sz="2400" dirty="0"/>
              <a:t>Confluence stenosis (stenosis &gt; 50% as compared to adjacent segment)</a:t>
            </a:r>
          </a:p>
          <a:p>
            <a:pPr lvl="1"/>
            <a:r>
              <a:rPr lang="en-IN" sz="2400" dirty="0"/>
              <a:t>Presence or absence of anomalously draining pulmonary veins</a:t>
            </a:r>
          </a:p>
          <a:p>
            <a:pPr lvl="1"/>
            <a:r>
              <a:rPr lang="en-IN" sz="2400" dirty="0"/>
              <a:t>Any significant decompressing </a:t>
            </a:r>
            <a:r>
              <a:rPr lang="en-IN" sz="2400" dirty="0" err="1"/>
              <a:t>venovenous</a:t>
            </a:r>
            <a:r>
              <a:rPr lang="en-IN" sz="2400" dirty="0"/>
              <a:t> collaterals (&gt;2 mm)</a:t>
            </a:r>
          </a:p>
          <a:p>
            <a:endParaRPr lang="en-IN" dirty="0"/>
          </a:p>
        </p:txBody>
      </p:sp>
    </p:spTree>
    <p:extLst>
      <p:ext uri="{BB962C8B-B14F-4D97-AF65-F5344CB8AC3E}">
        <p14:creationId xmlns:p14="http://schemas.microsoft.com/office/powerpoint/2010/main" val="1720019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E3FBF3-F2DE-F304-3D43-FFE931EAE056}"/>
              </a:ext>
            </a:extLst>
          </p:cNvPr>
          <p:cNvSpPr>
            <a:spLocks noGrp="1"/>
          </p:cNvSpPr>
          <p:nvPr>
            <p:ph idx="1"/>
          </p:nvPr>
        </p:nvSpPr>
        <p:spPr>
          <a:xfrm>
            <a:off x="581192" y="504967"/>
            <a:ext cx="11029615" cy="5470383"/>
          </a:xfrm>
        </p:spPr>
        <p:txBody>
          <a:bodyPr>
            <a:normAutofit lnSpcReduction="10000"/>
          </a:bodyPr>
          <a:lstStyle/>
          <a:p>
            <a:r>
              <a:rPr lang="en-US" sz="2800" dirty="0"/>
              <a:t>IVC angiogram :</a:t>
            </a:r>
          </a:p>
          <a:p>
            <a:pPr lvl="1"/>
            <a:r>
              <a:rPr lang="en-US" sz="2400" dirty="0"/>
              <a:t>Rule out interrupted IVC</a:t>
            </a:r>
          </a:p>
          <a:p>
            <a:pPr lvl="1"/>
            <a:r>
              <a:rPr lang="en-US" sz="2400" dirty="0"/>
              <a:t>Rule out stenosis / duplication of IVC</a:t>
            </a:r>
          </a:p>
          <a:p>
            <a:pPr lvl="1"/>
            <a:r>
              <a:rPr lang="en-US" sz="2400" dirty="0"/>
              <a:t>Drainage pattern of hepatic veins</a:t>
            </a:r>
          </a:p>
          <a:p>
            <a:endParaRPr lang="en-US" sz="2800" dirty="0"/>
          </a:p>
          <a:p>
            <a:r>
              <a:rPr lang="en-US" sz="2800" dirty="0"/>
              <a:t>Ventriculogram :</a:t>
            </a:r>
          </a:p>
          <a:p>
            <a:pPr lvl="1"/>
            <a:r>
              <a:rPr lang="en-US" sz="2400" dirty="0"/>
              <a:t>Ventricular contractility</a:t>
            </a:r>
          </a:p>
          <a:p>
            <a:pPr lvl="1"/>
            <a:r>
              <a:rPr lang="en-US" sz="2400" dirty="0"/>
              <a:t>AV valve regurgitation</a:t>
            </a:r>
          </a:p>
          <a:p>
            <a:pPr lvl="1"/>
            <a:r>
              <a:rPr lang="en-US" sz="2400" dirty="0"/>
              <a:t>Systemic outflow obstruction</a:t>
            </a:r>
          </a:p>
          <a:p>
            <a:pPr lvl="1"/>
            <a:r>
              <a:rPr lang="en-US" sz="2400" dirty="0"/>
              <a:t>Presence or absence of antegrade flow from ventricle to PA</a:t>
            </a:r>
          </a:p>
          <a:p>
            <a:endParaRPr lang="en-IN" dirty="0"/>
          </a:p>
        </p:txBody>
      </p:sp>
    </p:spTree>
    <p:extLst>
      <p:ext uri="{BB962C8B-B14F-4D97-AF65-F5344CB8AC3E}">
        <p14:creationId xmlns:p14="http://schemas.microsoft.com/office/powerpoint/2010/main" val="604781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601B3-95D1-ACF4-8219-54ACE519AD0F}"/>
              </a:ext>
            </a:extLst>
          </p:cNvPr>
          <p:cNvSpPr>
            <a:spLocks noGrp="1"/>
          </p:cNvSpPr>
          <p:nvPr>
            <p:ph type="title"/>
          </p:nvPr>
        </p:nvSpPr>
        <p:spPr/>
        <p:txBody>
          <a:bodyPr/>
          <a:lstStyle/>
          <a:p>
            <a:endParaRPr lang="en-IN"/>
          </a:p>
        </p:txBody>
      </p:sp>
      <p:sp>
        <p:nvSpPr>
          <p:cNvPr id="6" name="Content Placeholder 2">
            <a:extLst>
              <a:ext uri="{FF2B5EF4-FFF2-40B4-BE49-F238E27FC236}">
                <a16:creationId xmlns:a16="http://schemas.microsoft.com/office/drawing/2014/main" id="{7B7EE85C-06B4-4076-2174-DF7C911D7BEB}"/>
              </a:ext>
            </a:extLst>
          </p:cNvPr>
          <p:cNvSpPr>
            <a:spLocks noGrp="1"/>
          </p:cNvSpPr>
          <p:nvPr>
            <p:ph idx="1"/>
          </p:nvPr>
        </p:nvSpPr>
        <p:spPr>
          <a:xfrm>
            <a:off x="581025" y="2341563"/>
            <a:ext cx="11029950" cy="3633787"/>
          </a:xfrm>
        </p:spPr>
        <p:txBody>
          <a:bodyPr>
            <a:normAutofit fontScale="92500" lnSpcReduction="20000"/>
          </a:bodyPr>
          <a:lstStyle/>
          <a:p>
            <a:r>
              <a:rPr lang="en-US" sz="2800" dirty="0"/>
              <a:t>Hemodynamic evaluation :</a:t>
            </a:r>
          </a:p>
          <a:p>
            <a:pPr lvl="1"/>
            <a:r>
              <a:rPr lang="en-US" sz="2400" dirty="0"/>
              <a:t>PA pressures (systolic / diastolic / mean)</a:t>
            </a:r>
          </a:p>
          <a:p>
            <a:pPr lvl="1"/>
            <a:r>
              <a:rPr lang="en-US" sz="2400" dirty="0"/>
              <a:t>PVR</a:t>
            </a:r>
          </a:p>
          <a:p>
            <a:pPr lvl="1"/>
            <a:r>
              <a:rPr lang="en-US" sz="2400" dirty="0"/>
              <a:t>Ventricular end diastolic pressures</a:t>
            </a:r>
          </a:p>
          <a:p>
            <a:endParaRPr lang="en-US" sz="2800" dirty="0"/>
          </a:p>
          <a:p>
            <a:r>
              <a:rPr lang="en-US" sz="2800" dirty="0"/>
              <a:t>2 most important </a:t>
            </a:r>
            <a:r>
              <a:rPr lang="en-US" sz="2800" dirty="0" err="1"/>
              <a:t>cath</a:t>
            </a:r>
            <a:r>
              <a:rPr lang="en-US" sz="2800" dirty="0"/>
              <a:t> data (both mandatory)</a:t>
            </a:r>
          </a:p>
          <a:p>
            <a:pPr lvl="1"/>
            <a:r>
              <a:rPr lang="en-US" sz="2400" dirty="0"/>
              <a:t>PA pressure</a:t>
            </a:r>
          </a:p>
          <a:p>
            <a:pPr lvl="1"/>
            <a:r>
              <a:rPr lang="en-US" sz="2400" dirty="0"/>
              <a:t>PVR</a:t>
            </a:r>
          </a:p>
        </p:txBody>
      </p:sp>
    </p:spTree>
    <p:extLst>
      <p:ext uri="{BB962C8B-B14F-4D97-AF65-F5344CB8AC3E}">
        <p14:creationId xmlns:p14="http://schemas.microsoft.com/office/powerpoint/2010/main" val="3961510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8C468-52B9-E044-AE49-957DE6EE9980}"/>
              </a:ext>
            </a:extLst>
          </p:cNvPr>
          <p:cNvSpPr>
            <a:spLocks noGrp="1"/>
          </p:cNvSpPr>
          <p:nvPr>
            <p:ph type="title"/>
          </p:nvPr>
        </p:nvSpPr>
        <p:spPr>
          <a:xfrm>
            <a:off x="581191" y="610231"/>
            <a:ext cx="11029616" cy="635282"/>
          </a:xfrm>
        </p:spPr>
        <p:txBody>
          <a:bodyPr/>
          <a:lstStyle/>
          <a:p>
            <a:r>
              <a:rPr lang="en-IN" dirty="0"/>
              <a:t>SURGICAL STRATEGIES</a:t>
            </a:r>
          </a:p>
        </p:txBody>
      </p:sp>
      <p:sp>
        <p:nvSpPr>
          <p:cNvPr id="3" name="Content Placeholder 2">
            <a:extLst>
              <a:ext uri="{FF2B5EF4-FFF2-40B4-BE49-F238E27FC236}">
                <a16:creationId xmlns:a16="http://schemas.microsoft.com/office/drawing/2014/main" id="{58FD0B09-AA11-BDA5-C8D5-10B850F5C172}"/>
              </a:ext>
            </a:extLst>
          </p:cNvPr>
          <p:cNvSpPr>
            <a:spLocks noGrp="1"/>
          </p:cNvSpPr>
          <p:nvPr>
            <p:ph idx="1"/>
          </p:nvPr>
        </p:nvSpPr>
        <p:spPr/>
        <p:txBody>
          <a:bodyPr/>
          <a:lstStyle/>
          <a:p>
            <a:endParaRPr lang="en-IN"/>
          </a:p>
        </p:txBody>
      </p:sp>
      <p:sp>
        <p:nvSpPr>
          <p:cNvPr id="10" name="TextBox 9">
            <a:extLst>
              <a:ext uri="{FF2B5EF4-FFF2-40B4-BE49-F238E27FC236}">
                <a16:creationId xmlns:a16="http://schemas.microsoft.com/office/drawing/2014/main" id="{856CC61B-CEE3-49D6-D894-42D5CEF5E65F}"/>
              </a:ext>
            </a:extLst>
          </p:cNvPr>
          <p:cNvSpPr txBox="1"/>
          <p:nvPr/>
        </p:nvSpPr>
        <p:spPr>
          <a:xfrm>
            <a:off x="709684" y="1407960"/>
            <a:ext cx="3403047" cy="1754326"/>
          </a:xfrm>
          <a:prstGeom prst="rect">
            <a:avLst/>
          </a:prstGeom>
          <a:noFill/>
        </p:spPr>
        <p:txBody>
          <a:bodyPr wrap="none" rtlCol="0">
            <a:spAutoFit/>
          </a:bodyPr>
          <a:lstStyle/>
          <a:p>
            <a:pPr marL="342900" indent="-342900">
              <a:buAutoNum type="arabicPeriod"/>
            </a:pPr>
            <a:r>
              <a:rPr lang="en-IN" b="1" dirty="0">
                <a:latin typeface="Arial Rounded MT Bold" panose="020F0704030504030204" pitchFamily="34" charset="0"/>
              </a:rPr>
              <a:t>EXTRACARDIAC FONTAN</a:t>
            </a:r>
          </a:p>
          <a:p>
            <a:pPr marL="342900" indent="-342900">
              <a:buAutoNum type="arabicPeriod"/>
            </a:pPr>
            <a:endParaRPr lang="en-IN" b="1" dirty="0">
              <a:latin typeface="Arial Rounded MT Bold" panose="020F0704030504030204" pitchFamily="34" charset="0"/>
            </a:endParaRPr>
          </a:p>
          <a:p>
            <a:endParaRPr lang="en-IN" b="1" dirty="0">
              <a:latin typeface="Arial Rounded MT Bold" panose="020F0704030504030204" pitchFamily="34" charset="0"/>
            </a:endParaRPr>
          </a:p>
          <a:p>
            <a:endParaRPr lang="en-IN" b="1" dirty="0">
              <a:latin typeface="Arial Rounded MT Bold" panose="020F0704030504030204" pitchFamily="34" charset="0"/>
            </a:endParaRPr>
          </a:p>
          <a:p>
            <a:r>
              <a:rPr lang="en-IN" b="1" dirty="0">
                <a:latin typeface="Arial Rounded MT Bold" panose="020F0704030504030204" pitchFamily="34" charset="0"/>
              </a:rPr>
              <a:t>MARCELLATI in 1990</a:t>
            </a:r>
          </a:p>
          <a:p>
            <a:pPr marL="342900" indent="-342900">
              <a:buAutoNum type="arabicPeriod"/>
            </a:pPr>
            <a:endParaRPr lang="en-IN" b="1" dirty="0">
              <a:latin typeface="Arial Rounded MT Bold" panose="020F0704030504030204" pitchFamily="34" charset="0"/>
            </a:endParaRPr>
          </a:p>
        </p:txBody>
      </p:sp>
      <p:sp>
        <p:nvSpPr>
          <p:cNvPr id="11" name="TextBox 10">
            <a:extLst>
              <a:ext uri="{FF2B5EF4-FFF2-40B4-BE49-F238E27FC236}">
                <a16:creationId xmlns:a16="http://schemas.microsoft.com/office/drawing/2014/main" id="{9CF67503-AAD7-5A32-8508-AB1285A7E889}"/>
              </a:ext>
            </a:extLst>
          </p:cNvPr>
          <p:cNvSpPr txBox="1"/>
          <p:nvPr/>
        </p:nvSpPr>
        <p:spPr>
          <a:xfrm>
            <a:off x="6687954" y="1423856"/>
            <a:ext cx="3551613" cy="2031325"/>
          </a:xfrm>
          <a:prstGeom prst="rect">
            <a:avLst/>
          </a:prstGeom>
          <a:noFill/>
        </p:spPr>
        <p:txBody>
          <a:bodyPr wrap="none" rtlCol="0">
            <a:spAutoFit/>
          </a:bodyPr>
          <a:lstStyle/>
          <a:p>
            <a:r>
              <a:rPr lang="en-IN" b="1" dirty="0">
                <a:latin typeface="Arial Rounded MT Bold" panose="020F0704030504030204" pitchFamily="34" charset="0"/>
              </a:rPr>
              <a:t>2. LATERAL TUNNEL FONTAN</a:t>
            </a:r>
          </a:p>
          <a:p>
            <a:endParaRPr lang="en-IN" b="1" dirty="0">
              <a:latin typeface="Arial Rounded MT Bold" panose="020F0704030504030204" pitchFamily="34" charset="0"/>
            </a:endParaRPr>
          </a:p>
          <a:p>
            <a:endParaRPr lang="en-IN" b="1" dirty="0">
              <a:latin typeface="Arial Rounded MT Bold" panose="020F0704030504030204" pitchFamily="34" charset="0"/>
            </a:endParaRPr>
          </a:p>
          <a:p>
            <a:endParaRPr lang="en-IN" b="1" dirty="0">
              <a:latin typeface="Arial Rounded MT Bold" panose="020F0704030504030204" pitchFamily="34" charset="0"/>
            </a:endParaRPr>
          </a:p>
          <a:p>
            <a:endParaRPr lang="en-IN" b="1" dirty="0">
              <a:latin typeface="Arial Rounded MT Bold" panose="020F0704030504030204" pitchFamily="34" charset="0"/>
            </a:endParaRPr>
          </a:p>
          <a:p>
            <a:r>
              <a:rPr lang="en-IN" b="1" dirty="0">
                <a:latin typeface="Arial Rounded MT Bold" panose="020F0704030504030204" pitchFamily="34" charset="0"/>
              </a:rPr>
              <a:t>DE LEVAL ET AL in 1987</a:t>
            </a:r>
          </a:p>
          <a:p>
            <a:endParaRPr lang="en-IN" b="1" dirty="0">
              <a:latin typeface="Arial Rounded MT Bold" panose="020F0704030504030204" pitchFamily="34" charset="0"/>
            </a:endParaRPr>
          </a:p>
        </p:txBody>
      </p:sp>
      <p:pic>
        <p:nvPicPr>
          <p:cNvPr id="7" name="Picture 6">
            <a:extLst>
              <a:ext uri="{FF2B5EF4-FFF2-40B4-BE49-F238E27FC236}">
                <a16:creationId xmlns:a16="http://schemas.microsoft.com/office/drawing/2014/main" id="{2E2BCEC0-85C2-3A77-714A-5058DE5F9913}"/>
              </a:ext>
            </a:extLst>
          </p:cNvPr>
          <p:cNvPicPr>
            <a:picLocks noChangeAspect="1"/>
          </p:cNvPicPr>
          <p:nvPr/>
        </p:nvPicPr>
        <p:blipFill>
          <a:blip r:embed="rId2"/>
          <a:stretch>
            <a:fillRect/>
          </a:stretch>
        </p:blipFill>
        <p:spPr>
          <a:xfrm>
            <a:off x="665857" y="1857026"/>
            <a:ext cx="3955624" cy="4390743"/>
          </a:xfrm>
          <a:prstGeom prst="rect">
            <a:avLst/>
          </a:prstGeom>
        </p:spPr>
      </p:pic>
      <p:pic>
        <p:nvPicPr>
          <p:cNvPr id="9" name="Picture 8">
            <a:extLst>
              <a:ext uri="{FF2B5EF4-FFF2-40B4-BE49-F238E27FC236}">
                <a16:creationId xmlns:a16="http://schemas.microsoft.com/office/drawing/2014/main" id="{33A7C720-55EB-E1F0-A312-2F5B29DAF9E9}"/>
              </a:ext>
            </a:extLst>
          </p:cNvPr>
          <p:cNvPicPr>
            <a:picLocks noChangeAspect="1"/>
          </p:cNvPicPr>
          <p:nvPr/>
        </p:nvPicPr>
        <p:blipFill>
          <a:blip r:embed="rId3"/>
          <a:stretch>
            <a:fillRect/>
          </a:stretch>
        </p:blipFill>
        <p:spPr>
          <a:xfrm>
            <a:off x="6409898" y="1764807"/>
            <a:ext cx="4735522" cy="4373780"/>
          </a:xfrm>
          <a:prstGeom prst="rect">
            <a:avLst/>
          </a:prstGeom>
        </p:spPr>
      </p:pic>
    </p:spTree>
    <p:extLst>
      <p:ext uri="{BB962C8B-B14F-4D97-AF65-F5344CB8AC3E}">
        <p14:creationId xmlns:p14="http://schemas.microsoft.com/office/powerpoint/2010/main" val="208079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CF8A3-F4CA-6FD2-8501-D2D8D18A276D}"/>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FFC3D972-711D-6A12-36DF-458C9E8A8602}"/>
              </a:ext>
            </a:extLst>
          </p:cNvPr>
          <p:cNvPicPr>
            <a:picLocks noGrp="1" noChangeAspect="1"/>
          </p:cNvPicPr>
          <p:nvPr>
            <p:ph idx="1"/>
          </p:nvPr>
        </p:nvPicPr>
        <p:blipFill>
          <a:blip r:embed="rId2"/>
          <a:stretch>
            <a:fillRect/>
          </a:stretch>
        </p:blipFill>
        <p:spPr>
          <a:xfrm>
            <a:off x="2893276" y="705273"/>
            <a:ext cx="5459154" cy="6124230"/>
          </a:xfrm>
        </p:spPr>
      </p:pic>
    </p:spTree>
    <p:extLst>
      <p:ext uri="{BB962C8B-B14F-4D97-AF65-F5344CB8AC3E}">
        <p14:creationId xmlns:p14="http://schemas.microsoft.com/office/powerpoint/2010/main" val="2518145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AA0D6-9C89-D888-9598-816D9D49F35F}"/>
              </a:ext>
            </a:extLst>
          </p:cNvPr>
          <p:cNvSpPr>
            <a:spLocks noGrp="1"/>
          </p:cNvSpPr>
          <p:nvPr>
            <p:ph type="title"/>
          </p:nvPr>
        </p:nvSpPr>
        <p:spPr/>
        <p:txBody>
          <a:bodyPr/>
          <a:lstStyle/>
          <a:p>
            <a:r>
              <a:rPr lang="en-IN" sz="2800" dirty="0"/>
              <a:t>Intra-atrial Tunnel Method</a:t>
            </a:r>
            <a:endParaRPr lang="en-IN" dirty="0"/>
          </a:p>
        </p:txBody>
      </p:sp>
      <p:sp>
        <p:nvSpPr>
          <p:cNvPr id="4" name="Content Placeholder 3">
            <a:extLst>
              <a:ext uri="{FF2B5EF4-FFF2-40B4-BE49-F238E27FC236}">
                <a16:creationId xmlns:a16="http://schemas.microsoft.com/office/drawing/2014/main" id="{BA5AED0E-0826-1140-97C1-99ADB5A7986E}"/>
              </a:ext>
            </a:extLst>
          </p:cNvPr>
          <p:cNvSpPr txBox="1">
            <a:spLocks noGrp="1"/>
          </p:cNvSpPr>
          <p:nvPr>
            <p:ph idx="1"/>
          </p:nvPr>
        </p:nvSpPr>
        <p:spPr>
          <a:xfrm>
            <a:off x="581192" y="2348999"/>
            <a:ext cx="6870653" cy="4656146"/>
          </a:xfrm>
          <a:prstGeom prst="rect">
            <a:avLst/>
          </a:prstGeom>
          <a:noFill/>
        </p:spPr>
        <p:txBody>
          <a:bodyPr wrap="square" rtlCol="0">
            <a:spAutoFit/>
          </a:bodyPr>
          <a:lstStyle/>
          <a:p>
            <a:pPr>
              <a:buFont typeface="Arial" pitchFamily="34" charset="0"/>
              <a:buChar char="•"/>
            </a:pPr>
            <a:r>
              <a:rPr lang="en-IN" sz="2200" dirty="0"/>
              <a:t>Conduit is constructed with both the lateral wall of the RA and prosthetic material</a:t>
            </a:r>
          </a:p>
          <a:p>
            <a:pPr>
              <a:buFont typeface="Arial" pitchFamily="34" charset="0"/>
              <a:buChar char="•"/>
            </a:pPr>
            <a:endParaRPr lang="en-IN" sz="2200" dirty="0"/>
          </a:p>
          <a:p>
            <a:pPr>
              <a:buFont typeface="Arial" pitchFamily="34" charset="0"/>
              <a:buChar char="•"/>
            </a:pPr>
            <a:r>
              <a:rPr lang="en-IN" sz="2200" dirty="0"/>
              <a:t>Inferior aspect of the tunnel is </a:t>
            </a:r>
            <a:r>
              <a:rPr lang="en-IN" sz="2200" dirty="0" err="1"/>
              <a:t>anastomosed</a:t>
            </a:r>
            <a:r>
              <a:rPr lang="en-IN" sz="2200" dirty="0"/>
              <a:t> to the IVC </a:t>
            </a:r>
          </a:p>
          <a:p>
            <a:pPr>
              <a:buFont typeface="Arial" pitchFamily="34" charset="0"/>
              <a:buChar char="•"/>
            </a:pPr>
            <a:endParaRPr lang="en-IN" sz="2200" dirty="0"/>
          </a:p>
          <a:p>
            <a:pPr>
              <a:buFont typeface="Arial" pitchFamily="34" charset="0"/>
              <a:buChar char="•"/>
            </a:pPr>
            <a:r>
              <a:rPr lang="en-IN" sz="2200" dirty="0"/>
              <a:t> superior aspect is </a:t>
            </a:r>
            <a:r>
              <a:rPr lang="en-IN" sz="2200" dirty="0" err="1"/>
              <a:t>anastomosed</a:t>
            </a:r>
            <a:r>
              <a:rPr lang="en-IN" sz="2200" dirty="0"/>
              <a:t> to the pulmonary arteries</a:t>
            </a:r>
          </a:p>
          <a:p>
            <a:endParaRPr lang="en-IN" sz="2200" dirty="0"/>
          </a:p>
          <a:p>
            <a:endParaRPr lang="en-US" sz="2200" dirty="0"/>
          </a:p>
        </p:txBody>
      </p:sp>
      <p:pic>
        <p:nvPicPr>
          <p:cNvPr id="5" name="Picture 2">
            <a:extLst>
              <a:ext uri="{FF2B5EF4-FFF2-40B4-BE49-F238E27FC236}">
                <a16:creationId xmlns:a16="http://schemas.microsoft.com/office/drawing/2014/main" id="{6E763BA8-2249-2ACF-FEFC-62E15B80571F}"/>
              </a:ext>
            </a:extLst>
          </p:cNvPr>
          <p:cNvPicPr>
            <a:picLocks noChangeAspect="1" noChangeArrowheads="1"/>
          </p:cNvPicPr>
          <p:nvPr/>
        </p:nvPicPr>
        <p:blipFill>
          <a:blip r:embed="rId2" cstate="print"/>
          <a:srcRect l="20537" t="20204" r="63679" b="54542"/>
          <a:stretch>
            <a:fillRect/>
          </a:stretch>
        </p:blipFill>
        <p:spPr bwMode="auto">
          <a:xfrm>
            <a:off x="8915400" y="2469107"/>
            <a:ext cx="2914985" cy="2914939"/>
          </a:xfrm>
          <a:prstGeom prst="rect">
            <a:avLst/>
          </a:prstGeom>
          <a:noFill/>
          <a:ln w="9525">
            <a:noFill/>
            <a:miter lim="800000"/>
            <a:headEnd/>
            <a:tailEnd/>
          </a:ln>
        </p:spPr>
      </p:pic>
    </p:spTree>
    <p:extLst>
      <p:ext uri="{BB962C8B-B14F-4D97-AF65-F5344CB8AC3E}">
        <p14:creationId xmlns:p14="http://schemas.microsoft.com/office/powerpoint/2010/main" val="4253713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17BD5-E9C7-293E-7D9C-8FDB5FC8FD74}"/>
              </a:ext>
            </a:extLst>
          </p:cNvPr>
          <p:cNvSpPr>
            <a:spLocks noGrp="1"/>
          </p:cNvSpPr>
          <p:nvPr>
            <p:ph type="title"/>
          </p:nvPr>
        </p:nvSpPr>
        <p:spPr/>
        <p:txBody>
          <a:bodyPr/>
          <a:lstStyle/>
          <a:p>
            <a:r>
              <a:rPr lang="en-IN" sz="2800" dirty="0"/>
              <a:t>Intra-atrial Tunnel Method</a:t>
            </a:r>
            <a:endParaRPr lang="en-IN" dirty="0"/>
          </a:p>
        </p:txBody>
      </p:sp>
      <p:sp>
        <p:nvSpPr>
          <p:cNvPr id="4" name="Content Placeholder 2">
            <a:extLst>
              <a:ext uri="{FF2B5EF4-FFF2-40B4-BE49-F238E27FC236}">
                <a16:creationId xmlns:a16="http://schemas.microsoft.com/office/drawing/2014/main" id="{F67B00B7-EF96-E237-396F-5A66A3A2C3FF}"/>
              </a:ext>
            </a:extLst>
          </p:cNvPr>
          <p:cNvSpPr txBox="1">
            <a:spLocks/>
          </p:cNvSpPr>
          <p:nvPr/>
        </p:nvSpPr>
        <p:spPr>
          <a:xfrm>
            <a:off x="286603" y="2057400"/>
            <a:ext cx="11324205" cy="4800600"/>
          </a:xfrm>
          <a:prstGeom prst="rect">
            <a:avLst/>
          </a:prstGeom>
        </p:spPr>
        <p:txBody>
          <a:bodyPr vert="horz" lIns="91440" tIns="45720" rIns="91440" bIns="45720" rtlCol="0" anchor="ctr">
            <a:normAutofit fontScale="92500"/>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IN" sz="2800" dirty="0"/>
              <a:t>Advantages :</a:t>
            </a:r>
          </a:p>
          <a:p>
            <a:pPr lvl="1"/>
            <a:r>
              <a:rPr lang="en-IN" sz="2400" dirty="0"/>
              <a:t>Conduit enlarges as the child grows  - may be used in children as young as 1 year old</a:t>
            </a:r>
          </a:p>
          <a:p>
            <a:pPr lvl="1"/>
            <a:endParaRPr lang="en-IN" sz="2400" dirty="0"/>
          </a:p>
          <a:p>
            <a:pPr lvl="1"/>
            <a:r>
              <a:rPr lang="en-IN" sz="2400" dirty="0"/>
              <a:t>Decreased blood stasis and risk of thrombosis</a:t>
            </a:r>
          </a:p>
          <a:p>
            <a:pPr lvl="1"/>
            <a:endParaRPr lang="en-IN" sz="2400" dirty="0"/>
          </a:p>
          <a:p>
            <a:pPr lvl="1"/>
            <a:r>
              <a:rPr lang="en-IN" sz="2400" dirty="0"/>
              <a:t>Limited portion of RA exposed to high venous pressures (reduces risk of arrhythmias)</a:t>
            </a:r>
          </a:p>
          <a:p>
            <a:pPr lvl="1"/>
            <a:endParaRPr lang="en-IN" sz="2400" dirty="0"/>
          </a:p>
          <a:p>
            <a:pPr lvl="1"/>
            <a:r>
              <a:rPr lang="en-IN" sz="2400" dirty="0"/>
              <a:t>Coronary sinus remains in low pressure atrium (allows </a:t>
            </a:r>
            <a:r>
              <a:rPr lang="en-IN" sz="2400" dirty="0" err="1"/>
              <a:t>unimpended</a:t>
            </a:r>
            <a:r>
              <a:rPr lang="en-IN" sz="2400" dirty="0"/>
              <a:t> myocardial venous drainage)</a:t>
            </a:r>
          </a:p>
          <a:p>
            <a:endParaRPr lang="en-IN" sz="2800" dirty="0"/>
          </a:p>
          <a:p>
            <a:endParaRPr lang="en-US" sz="2800" dirty="0"/>
          </a:p>
        </p:txBody>
      </p:sp>
    </p:spTree>
    <p:extLst>
      <p:ext uri="{BB962C8B-B14F-4D97-AF65-F5344CB8AC3E}">
        <p14:creationId xmlns:p14="http://schemas.microsoft.com/office/powerpoint/2010/main" val="3875018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79810-E744-BF02-4CCD-D65E3A8562CF}"/>
              </a:ext>
            </a:extLst>
          </p:cNvPr>
          <p:cNvSpPr>
            <a:spLocks noGrp="1"/>
          </p:cNvSpPr>
          <p:nvPr>
            <p:ph type="title"/>
          </p:nvPr>
        </p:nvSpPr>
        <p:spPr/>
        <p:txBody>
          <a:bodyPr/>
          <a:lstStyle/>
          <a:p>
            <a:r>
              <a:rPr lang="en-IN" sz="2800" dirty="0"/>
              <a:t>Extracardiac Conduit Method</a:t>
            </a:r>
            <a:endParaRPr lang="en-IN" dirty="0"/>
          </a:p>
        </p:txBody>
      </p:sp>
      <p:sp>
        <p:nvSpPr>
          <p:cNvPr id="3" name="Content Placeholder 2">
            <a:extLst>
              <a:ext uri="{FF2B5EF4-FFF2-40B4-BE49-F238E27FC236}">
                <a16:creationId xmlns:a16="http://schemas.microsoft.com/office/drawing/2014/main" id="{ADE03338-E5F4-048F-E29E-7D99F22FD846}"/>
              </a:ext>
            </a:extLst>
          </p:cNvPr>
          <p:cNvSpPr>
            <a:spLocks noGrp="1"/>
          </p:cNvSpPr>
          <p:nvPr>
            <p:ph idx="1"/>
          </p:nvPr>
        </p:nvSpPr>
        <p:spPr/>
        <p:txBody>
          <a:bodyPr/>
          <a:lstStyle/>
          <a:p>
            <a:r>
              <a:rPr lang="en-IN" sz="1800" dirty="0"/>
              <a:t>Usually  performed only in pts. &gt; 3 years</a:t>
            </a:r>
          </a:p>
          <a:p>
            <a:endParaRPr lang="en-IN" sz="1800" dirty="0"/>
          </a:p>
          <a:p>
            <a:r>
              <a:rPr lang="en-IN" sz="1800" dirty="0"/>
              <a:t>PTFE  tube graft is placed between the </a:t>
            </a:r>
            <a:r>
              <a:rPr lang="en-IN" sz="1800" dirty="0" err="1"/>
              <a:t>transected</a:t>
            </a:r>
            <a:r>
              <a:rPr lang="en-IN" sz="1800" dirty="0"/>
              <a:t> IVC and the PA , bypassing RA.</a:t>
            </a:r>
          </a:p>
          <a:p>
            <a:endParaRPr lang="en-IN" sz="1800" dirty="0"/>
          </a:p>
          <a:p>
            <a:endParaRPr lang="en-IN" dirty="0"/>
          </a:p>
        </p:txBody>
      </p:sp>
      <p:pic>
        <p:nvPicPr>
          <p:cNvPr id="4" name="Picture 2">
            <a:extLst>
              <a:ext uri="{FF2B5EF4-FFF2-40B4-BE49-F238E27FC236}">
                <a16:creationId xmlns:a16="http://schemas.microsoft.com/office/drawing/2014/main" id="{A6C72681-AB28-4309-75C0-A97BD4760AD0}"/>
              </a:ext>
            </a:extLst>
          </p:cNvPr>
          <p:cNvPicPr>
            <a:picLocks noChangeAspect="1" noChangeArrowheads="1"/>
          </p:cNvPicPr>
          <p:nvPr/>
        </p:nvPicPr>
        <p:blipFill>
          <a:blip r:embed="rId2" cstate="print"/>
          <a:srcRect l="36321" t="20204" r="48246" b="54542"/>
          <a:stretch>
            <a:fillRect/>
          </a:stretch>
        </p:blipFill>
        <p:spPr bwMode="auto">
          <a:xfrm>
            <a:off x="9139451" y="2457061"/>
            <a:ext cx="2819400" cy="2883477"/>
          </a:xfrm>
          <a:prstGeom prst="rect">
            <a:avLst/>
          </a:prstGeom>
          <a:noFill/>
          <a:ln w="9525">
            <a:noFill/>
            <a:miter lim="800000"/>
            <a:headEnd/>
            <a:tailEnd/>
          </a:ln>
        </p:spPr>
      </p:pic>
    </p:spTree>
    <p:extLst>
      <p:ext uri="{BB962C8B-B14F-4D97-AF65-F5344CB8AC3E}">
        <p14:creationId xmlns:p14="http://schemas.microsoft.com/office/powerpoint/2010/main" val="1597927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FB510-0901-2BBC-251C-7F59245F0EC9}"/>
              </a:ext>
            </a:extLst>
          </p:cNvPr>
          <p:cNvSpPr>
            <a:spLocks noGrp="1"/>
          </p:cNvSpPr>
          <p:nvPr>
            <p:ph type="title"/>
          </p:nvPr>
        </p:nvSpPr>
        <p:spPr>
          <a:xfrm>
            <a:off x="581192" y="702156"/>
            <a:ext cx="11029616" cy="608029"/>
          </a:xfrm>
        </p:spPr>
        <p:txBody>
          <a:bodyPr/>
          <a:lstStyle/>
          <a:p>
            <a:r>
              <a:rPr lang="en-IN" sz="2800" dirty="0"/>
              <a:t>Extracardiac Conduit Method</a:t>
            </a:r>
            <a:endParaRPr lang="en-IN" dirty="0"/>
          </a:p>
        </p:txBody>
      </p:sp>
      <p:sp>
        <p:nvSpPr>
          <p:cNvPr id="3" name="Content Placeholder 2">
            <a:extLst>
              <a:ext uri="{FF2B5EF4-FFF2-40B4-BE49-F238E27FC236}">
                <a16:creationId xmlns:a16="http://schemas.microsoft.com/office/drawing/2014/main" id="{088C47F1-FCD9-93E4-53F1-0CA14425077C}"/>
              </a:ext>
            </a:extLst>
          </p:cNvPr>
          <p:cNvSpPr>
            <a:spLocks noGrp="1"/>
          </p:cNvSpPr>
          <p:nvPr>
            <p:ph idx="1"/>
          </p:nvPr>
        </p:nvSpPr>
        <p:spPr>
          <a:xfrm>
            <a:off x="690374" y="2191169"/>
            <a:ext cx="11029615" cy="4831308"/>
          </a:xfrm>
        </p:spPr>
        <p:txBody>
          <a:bodyPr>
            <a:normAutofit fontScale="85000" lnSpcReduction="20000"/>
          </a:bodyPr>
          <a:lstStyle/>
          <a:p>
            <a:r>
              <a:rPr lang="en-IN" sz="2800" dirty="0"/>
              <a:t>Advantages :</a:t>
            </a:r>
          </a:p>
          <a:p>
            <a:pPr lvl="1"/>
            <a:r>
              <a:rPr lang="en-IN" sz="2400" dirty="0"/>
              <a:t>No or minimal CPB</a:t>
            </a:r>
          </a:p>
          <a:p>
            <a:pPr lvl="1"/>
            <a:r>
              <a:rPr lang="en-IN" sz="2400" dirty="0"/>
              <a:t>Entire atrium is left with low pressure - less atrial distention, arrhythmia, and thrombosis.</a:t>
            </a:r>
          </a:p>
          <a:p>
            <a:pPr lvl="1"/>
            <a:r>
              <a:rPr lang="en-IN" sz="2400" dirty="0"/>
              <a:t>Avoids RA incisions and extensive atrial sutures</a:t>
            </a:r>
          </a:p>
          <a:p>
            <a:pPr lvl="1"/>
            <a:r>
              <a:rPr lang="en-IN" sz="2400" dirty="0"/>
              <a:t>Reduces risk of sinus node injury</a:t>
            </a:r>
          </a:p>
          <a:p>
            <a:pPr lvl="1"/>
            <a:r>
              <a:rPr lang="en-IN" sz="2400" dirty="0"/>
              <a:t>Reduces incidence of post op arrhythmias</a:t>
            </a:r>
          </a:p>
          <a:p>
            <a:endParaRPr lang="en-IN" sz="2800" dirty="0"/>
          </a:p>
          <a:p>
            <a:r>
              <a:rPr lang="en-IN" sz="2800" dirty="0"/>
              <a:t>Disadvantages :</a:t>
            </a:r>
          </a:p>
          <a:p>
            <a:pPr lvl="1"/>
            <a:r>
              <a:rPr lang="en-IN" sz="2400" dirty="0"/>
              <a:t>Cannot enlarge as the child grows</a:t>
            </a:r>
          </a:p>
          <a:p>
            <a:pPr lvl="1"/>
            <a:r>
              <a:rPr lang="en-IN" sz="2400" dirty="0"/>
              <a:t>Performed only in child large enough to accept a graft of adequate size to allow adult IVC blood flow.</a:t>
            </a:r>
          </a:p>
          <a:p>
            <a:pPr lvl="1"/>
            <a:r>
              <a:rPr lang="en-IN" sz="2400" dirty="0"/>
              <a:t>Risk of obstruction by thrombus formation or neo intimal hyperplasia</a:t>
            </a:r>
          </a:p>
          <a:p>
            <a:endParaRPr lang="en-IN" sz="2800" dirty="0"/>
          </a:p>
          <a:p>
            <a:endParaRPr lang="en-US" sz="2800" dirty="0"/>
          </a:p>
          <a:p>
            <a:endParaRPr lang="en-IN" dirty="0"/>
          </a:p>
        </p:txBody>
      </p:sp>
    </p:spTree>
    <p:extLst>
      <p:ext uri="{BB962C8B-B14F-4D97-AF65-F5344CB8AC3E}">
        <p14:creationId xmlns:p14="http://schemas.microsoft.com/office/powerpoint/2010/main" val="624902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E8C71-D165-B14F-CC8B-0D600DEB3412}"/>
              </a:ext>
            </a:extLst>
          </p:cNvPr>
          <p:cNvSpPr>
            <a:spLocks noGrp="1"/>
          </p:cNvSpPr>
          <p:nvPr>
            <p:ph type="title"/>
          </p:nvPr>
        </p:nvSpPr>
        <p:spPr>
          <a:xfrm>
            <a:off x="581192" y="288290"/>
            <a:ext cx="11029616" cy="1188720"/>
          </a:xfrm>
        </p:spPr>
        <p:txBody>
          <a:bodyPr/>
          <a:lstStyle/>
          <a:p>
            <a:r>
              <a:rPr lang="en-IN" dirty="0"/>
              <a:t>THE COMPLETION FONTAN</a:t>
            </a:r>
          </a:p>
        </p:txBody>
      </p:sp>
      <p:sp>
        <p:nvSpPr>
          <p:cNvPr id="3" name="Content Placeholder 2">
            <a:extLst>
              <a:ext uri="{FF2B5EF4-FFF2-40B4-BE49-F238E27FC236}">
                <a16:creationId xmlns:a16="http://schemas.microsoft.com/office/drawing/2014/main" id="{0876B43A-A631-BEF3-54AB-CAAEB07442D1}"/>
              </a:ext>
            </a:extLst>
          </p:cNvPr>
          <p:cNvSpPr>
            <a:spLocks noGrp="1"/>
          </p:cNvSpPr>
          <p:nvPr>
            <p:ph idx="1"/>
          </p:nvPr>
        </p:nvSpPr>
        <p:spPr>
          <a:xfrm>
            <a:off x="472010" y="1214651"/>
            <a:ext cx="11029615" cy="5643349"/>
          </a:xfrm>
        </p:spPr>
        <p:txBody>
          <a:bodyPr>
            <a:normAutofit/>
          </a:bodyPr>
          <a:lstStyle/>
          <a:p>
            <a:pPr>
              <a:lnSpc>
                <a:spcPct val="210000"/>
              </a:lnSpc>
            </a:pPr>
            <a:r>
              <a:rPr lang="en-US" dirty="0"/>
              <a:t>The last planned operation in the Fontan pathway.</a:t>
            </a:r>
          </a:p>
          <a:p>
            <a:pPr>
              <a:lnSpc>
                <a:spcPct val="210000"/>
              </a:lnSpc>
            </a:pPr>
            <a:r>
              <a:rPr lang="en-US" dirty="0"/>
              <a:t>It separates systemic and pulmonary venous drainage and restores in-series circulation, eliminating hypoxemia.</a:t>
            </a:r>
          </a:p>
          <a:p>
            <a:pPr>
              <a:lnSpc>
                <a:spcPct val="210000"/>
              </a:lnSpc>
            </a:pPr>
            <a:r>
              <a:rPr lang="en-US" dirty="0"/>
              <a:t>the optimal Fontan outcome will most consistently be achieved by</a:t>
            </a:r>
            <a:r>
              <a:rPr lang="en-US" b="1" dirty="0"/>
              <a:t> providing the highest possible cardiac output, at rest and with exertion, at the lowest possible central venous pressure. </a:t>
            </a:r>
          </a:p>
          <a:p>
            <a:pPr>
              <a:lnSpc>
                <a:spcPct val="210000"/>
              </a:lnSpc>
            </a:pPr>
            <a:r>
              <a:rPr lang="en-US" dirty="0"/>
              <a:t>By 2 years of age, the pulmonary vasculature is developed such that the cardiac output can be accommodated at a modest elevation of central venous pressure.</a:t>
            </a:r>
          </a:p>
          <a:p>
            <a:pPr>
              <a:lnSpc>
                <a:spcPct val="210000"/>
              </a:lnSpc>
            </a:pPr>
            <a:r>
              <a:rPr lang="en-US" dirty="0"/>
              <a:t>In the current era, the timing of the completion Fontan is not critical and in general occurs at 18 months to 4 years of age. </a:t>
            </a:r>
            <a:endParaRPr lang="en-IN" b="1" dirty="0"/>
          </a:p>
        </p:txBody>
      </p:sp>
    </p:spTree>
    <p:extLst>
      <p:ext uri="{BB962C8B-B14F-4D97-AF65-F5344CB8AC3E}">
        <p14:creationId xmlns:p14="http://schemas.microsoft.com/office/powerpoint/2010/main" val="86378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73B66-763F-27BC-FEC8-803CC984E9DE}"/>
              </a:ext>
            </a:extLst>
          </p:cNvPr>
          <p:cNvSpPr>
            <a:spLocks noGrp="1"/>
          </p:cNvSpPr>
          <p:nvPr>
            <p:ph type="title"/>
          </p:nvPr>
        </p:nvSpPr>
        <p:spPr>
          <a:xfrm>
            <a:off x="624114" y="964276"/>
            <a:ext cx="11387778" cy="892233"/>
          </a:xfrm>
        </p:spPr>
        <p:txBody>
          <a:bodyPr>
            <a:normAutofit fontScale="90000"/>
          </a:bodyPr>
          <a:lstStyle/>
          <a:p>
            <a:r>
              <a:rPr lang="en-US" sz="5300" dirty="0"/>
              <a:t>Recap…. </a:t>
            </a:r>
            <a:br>
              <a:rPr lang="en-US" sz="2800" dirty="0"/>
            </a:br>
            <a:r>
              <a:rPr lang="en-US" sz="2800" dirty="0"/>
              <a:t>								</a:t>
            </a:r>
            <a:r>
              <a:rPr lang="en-IN" dirty="0"/>
              <a:t>MANAGEMENT PLAN</a:t>
            </a:r>
          </a:p>
        </p:txBody>
      </p:sp>
      <p:graphicFrame>
        <p:nvGraphicFramePr>
          <p:cNvPr id="4" name="Content Placeholder 3">
            <a:extLst>
              <a:ext uri="{FF2B5EF4-FFF2-40B4-BE49-F238E27FC236}">
                <a16:creationId xmlns:a16="http://schemas.microsoft.com/office/drawing/2014/main" id="{EC730C1E-A5F6-54DA-5F5E-39513D2013AE}"/>
              </a:ext>
            </a:extLst>
          </p:cNvPr>
          <p:cNvGraphicFramePr>
            <a:graphicFrameLocks noGrp="1"/>
          </p:cNvGraphicFramePr>
          <p:nvPr>
            <p:ph idx="1"/>
          </p:nvPr>
        </p:nvGraphicFramePr>
        <p:xfrm>
          <a:off x="0" y="1856509"/>
          <a:ext cx="12011892" cy="33528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Pentagon 5">
            <a:extLst>
              <a:ext uri="{FF2B5EF4-FFF2-40B4-BE49-F238E27FC236}">
                <a16:creationId xmlns:a16="http://schemas.microsoft.com/office/drawing/2014/main" id="{2357C533-10BA-C119-5C40-847078CAB69F}"/>
              </a:ext>
            </a:extLst>
          </p:cNvPr>
          <p:cNvSpPr/>
          <p:nvPr/>
        </p:nvSpPr>
        <p:spPr>
          <a:xfrm>
            <a:off x="180108" y="4073236"/>
            <a:ext cx="2136054" cy="1246909"/>
          </a:xfrm>
          <a:prstGeom prst="pen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400" dirty="0"/>
              <a:t>Reduced PBF- BT shunt</a:t>
            </a:r>
          </a:p>
        </p:txBody>
      </p:sp>
      <p:sp>
        <p:nvSpPr>
          <p:cNvPr id="7" name="Pentagon 6">
            <a:extLst>
              <a:ext uri="{FF2B5EF4-FFF2-40B4-BE49-F238E27FC236}">
                <a16:creationId xmlns:a16="http://schemas.microsoft.com/office/drawing/2014/main" id="{FFB2F71B-FF34-FCC1-F0C6-21468E72F818}"/>
              </a:ext>
            </a:extLst>
          </p:cNvPr>
          <p:cNvSpPr/>
          <p:nvPr/>
        </p:nvSpPr>
        <p:spPr>
          <a:xfrm>
            <a:off x="2316162" y="4073236"/>
            <a:ext cx="2136054" cy="1246909"/>
          </a:xfrm>
          <a:prstGeom prst="pen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400" dirty="0"/>
              <a:t>Increased PBF- PA banding</a:t>
            </a:r>
          </a:p>
        </p:txBody>
      </p:sp>
      <p:sp>
        <p:nvSpPr>
          <p:cNvPr id="8" name="Pentagon 7">
            <a:extLst>
              <a:ext uri="{FF2B5EF4-FFF2-40B4-BE49-F238E27FC236}">
                <a16:creationId xmlns:a16="http://schemas.microsoft.com/office/drawing/2014/main" id="{767BB029-5310-222C-ED3A-C052A3E603CC}"/>
              </a:ext>
            </a:extLst>
          </p:cNvPr>
          <p:cNvSpPr/>
          <p:nvPr/>
        </p:nvSpPr>
        <p:spPr>
          <a:xfrm>
            <a:off x="4601549" y="4073235"/>
            <a:ext cx="2136054" cy="1246909"/>
          </a:xfrm>
          <a:prstGeom prst="pen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400" dirty="0"/>
              <a:t>6M-Glenn</a:t>
            </a:r>
          </a:p>
        </p:txBody>
      </p:sp>
      <p:sp>
        <p:nvSpPr>
          <p:cNvPr id="9" name="Pentagon 8">
            <a:extLst>
              <a:ext uri="{FF2B5EF4-FFF2-40B4-BE49-F238E27FC236}">
                <a16:creationId xmlns:a16="http://schemas.microsoft.com/office/drawing/2014/main" id="{61F59465-37B7-781C-379B-9AB1B9D9E10C}"/>
              </a:ext>
            </a:extLst>
          </p:cNvPr>
          <p:cNvSpPr/>
          <p:nvPr/>
        </p:nvSpPr>
        <p:spPr>
          <a:xfrm>
            <a:off x="6886936" y="4073235"/>
            <a:ext cx="2136054" cy="1246909"/>
          </a:xfrm>
          <a:prstGeom prst="pen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400" dirty="0"/>
              <a:t>3Y- Fontan completion</a:t>
            </a:r>
          </a:p>
        </p:txBody>
      </p:sp>
      <p:pic>
        <p:nvPicPr>
          <p:cNvPr id="3" name="Picture 2">
            <a:extLst>
              <a:ext uri="{FF2B5EF4-FFF2-40B4-BE49-F238E27FC236}">
                <a16:creationId xmlns:a16="http://schemas.microsoft.com/office/drawing/2014/main" id="{DA76B275-7021-C9FD-63DB-78F3E6E5A26A}"/>
              </a:ext>
            </a:extLst>
          </p:cNvPr>
          <p:cNvPicPr>
            <a:picLocks noChangeAspect="1"/>
          </p:cNvPicPr>
          <p:nvPr/>
        </p:nvPicPr>
        <p:blipFill>
          <a:blip r:embed="rId7"/>
          <a:stretch>
            <a:fillRect/>
          </a:stretch>
        </p:blipFill>
        <p:spPr>
          <a:xfrm>
            <a:off x="66232" y="0"/>
            <a:ext cx="3105760" cy="2329320"/>
          </a:xfrm>
          <a:prstGeom prst="rect">
            <a:avLst/>
          </a:prstGeom>
        </p:spPr>
      </p:pic>
      <p:sp>
        <p:nvSpPr>
          <p:cNvPr id="10" name="TextBox 9">
            <a:extLst>
              <a:ext uri="{FF2B5EF4-FFF2-40B4-BE49-F238E27FC236}">
                <a16:creationId xmlns:a16="http://schemas.microsoft.com/office/drawing/2014/main" id="{A800FEB1-995D-2563-40A8-7AAFE0BD03A2}"/>
              </a:ext>
            </a:extLst>
          </p:cNvPr>
          <p:cNvSpPr txBox="1"/>
          <p:nvPr/>
        </p:nvSpPr>
        <p:spPr>
          <a:xfrm>
            <a:off x="926979" y="2009415"/>
            <a:ext cx="9485194" cy="3046988"/>
          </a:xfrm>
          <a:prstGeom prst="rect">
            <a:avLst/>
          </a:prstGeom>
          <a:noFill/>
        </p:spPr>
        <p:txBody>
          <a:bodyPr wrap="square">
            <a:spAutoFit/>
          </a:bodyPr>
          <a:lstStyle/>
          <a:p>
            <a:r>
              <a:rPr lang="en-IN" sz="2800" dirty="0"/>
              <a:t>Currently total </a:t>
            </a:r>
            <a:r>
              <a:rPr lang="en-IN" sz="2800" dirty="0" err="1"/>
              <a:t>cavopulmonary</a:t>
            </a:r>
            <a:r>
              <a:rPr lang="en-IN" sz="2800" dirty="0"/>
              <a:t> Fontan circulation done in two stages :  </a:t>
            </a:r>
          </a:p>
          <a:p>
            <a:endParaRPr lang="en-IN" sz="2800" dirty="0"/>
          </a:p>
          <a:p>
            <a:pPr lvl="2"/>
            <a:r>
              <a:rPr lang="en-IN" dirty="0"/>
              <a:t>  To allow body to adapt to different hemodynamic   states </a:t>
            </a:r>
          </a:p>
          <a:p>
            <a:pPr lvl="2"/>
            <a:endParaRPr lang="en-IN" dirty="0"/>
          </a:p>
          <a:p>
            <a:pPr lvl="2"/>
            <a:r>
              <a:rPr lang="en-IN" dirty="0"/>
              <a:t>    Reduce overall surgical morbidity and mortality</a:t>
            </a:r>
          </a:p>
          <a:p>
            <a:pPr lvl="2"/>
            <a:endParaRPr lang="en-IN" dirty="0"/>
          </a:p>
          <a:p>
            <a:pPr lvl="2"/>
            <a:r>
              <a:rPr lang="en-IN" dirty="0"/>
              <a:t>    Allows a better patient selection and intermediate 			preparatory interventions</a:t>
            </a:r>
          </a:p>
        </p:txBody>
      </p:sp>
    </p:spTree>
    <p:extLst>
      <p:ext uri="{BB962C8B-B14F-4D97-AF65-F5344CB8AC3E}">
        <p14:creationId xmlns:p14="http://schemas.microsoft.com/office/powerpoint/2010/main" val="867274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22" presetClass="exit" presetSubtype="4" fill="hold" grpId="0" nodeType="withEffect">
                                  <p:stCondLst>
                                    <p:cond delay="0"/>
                                  </p:stCondLst>
                                  <p:childTnLst>
                                    <p:animEffect transition="out" filter="wipe(down)">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animBg="1"/>
      <p:bldP spid="7" grpId="0" animBg="1"/>
      <p:bldP spid="8" grpId="0" animBg="1"/>
      <p:bldP spid="9"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0BAE619-EB82-35F4-9483-585C9F8646DF}"/>
              </a:ext>
            </a:extLst>
          </p:cNvPr>
          <p:cNvSpPr/>
          <p:nvPr/>
        </p:nvSpPr>
        <p:spPr>
          <a:xfrm>
            <a:off x="454923" y="4660709"/>
            <a:ext cx="11631885" cy="21972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As a consequence of surgery and cardiopulmonary bypass, all patients in the early postoperative period will experience a transient period of increased PVR. </a:t>
            </a:r>
          </a:p>
          <a:p>
            <a:pPr>
              <a:lnSpc>
                <a:spcPct val="150000"/>
              </a:lnSpc>
            </a:pPr>
            <a:r>
              <a:rPr lang="en-US" dirty="0"/>
              <a:t>A fenestration may be most beneficial in the early postoperative period. </a:t>
            </a:r>
          </a:p>
          <a:p>
            <a:r>
              <a:rPr lang="en-US" dirty="0"/>
              <a:t>The combination of lower central venous pressure and increased ventricular preload will improve systemic output and the lower central venous pressure, reducing hydraulic factors leading to persistent pleural effusions.</a:t>
            </a:r>
            <a:endParaRPr lang="en-IN" dirty="0"/>
          </a:p>
        </p:txBody>
      </p:sp>
      <p:sp>
        <p:nvSpPr>
          <p:cNvPr id="2" name="Title 1">
            <a:extLst>
              <a:ext uri="{FF2B5EF4-FFF2-40B4-BE49-F238E27FC236}">
                <a16:creationId xmlns:a16="http://schemas.microsoft.com/office/drawing/2014/main" id="{F3609E57-F7E0-9F2D-A617-B46291FFD6C4}"/>
              </a:ext>
            </a:extLst>
          </p:cNvPr>
          <p:cNvSpPr>
            <a:spLocks noGrp="1"/>
          </p:cNvSpPr>
          <p:nvPr>
            <p:ph type="title"/>
          </p:nvPr>
        </p:nvSpPr>
        <p:spPr>
          <a:xfrm>
            <a:off x="308236" y="52478"/>
            <a:ext cx="4095440" cy="1188720"/>
          </a:xfrm>
        </p:spPr>
        <p:txBody>
          <a:bodyPr>
            <a:normAutofit/>
          </a:bodyPr>
          <a:lstStyle/>
          <a:p>
            <a:pPr algn="ctr"/>
            <a:r>
              <a:rPr lang="en-IN" sz="4400" dirty="0"/>
              <a:t>FENESTRATION</a:t>
            </a:r>
            <a:endParaRPr lang="en-IN" sz="3200" dirty="0"/>
          </a:p>
        </p:txBody>
      </p:sp>
      <p:sp>
        <p:nvSpPr>
          <p:cNvPr id="13" name="Oval 12">
            <a:extLst>
              <a:ext uri="{FF2B5EF4-FFF2-40B4-BE49-F238E27FC236}">
                <a16:creationId xmlns:a16="http://schemas.microsoft.com/office/drawing/2014/main" id="{3DA758C5-5641-98B9-0AD0-DD88BDC05C24}"/>
              </a:ext>
            </a:extLst>
          </p:cNvPr>
          <p:cNvSpPr/>
          <p:nvPr/>
        </p:nvSpPr>
        <p:spPr>
          <a:xfrm>
            <a:off x="308236" y="1437311"/>
            <a:ext cx="2661313" cy="2782162"/>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An intentional defect created within the Fontan pathway that connects it to the pulmonary venous atrium. </a:t>
            </a:r>
            <a:endParaRPr lang="en-IN" dirty="0"/>
          </a:p>
        </p:txBody>
      </p:sp>
      <p:sp>
        <p:nvSpPr>
          <p:cNvPr id="14" name="Oval 13">
            <a:extLst>
              <a:ext uri="{FF2B5EF4-FFF2-40B4-BE49-F238E27FC236}">
                <a16:creationId xmlns:a16="http://schemas.microsoft.com/office/drawing/2014/main" id="{42DFDB9C-FCAE-DD42-8A42-76EF29766B40}"/>
              </a:ext>
            </a:extLst>
          </p:cNvPr>
          <p:cNvSpPr/>
          <p:nvPr/>
        </p:nvSpPr>
        <p:spPr>
          <a:xfrm>
            <a:off x="3202674" y="1274062"/>
            <a:ext cx="4694829" cy="219729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The fenestration will shunt right to left, lowering central venous pressure and augmenting ventricular preload.</a:t>
            </a:r>
            <a:endParaRPr lang="en-IN" dirty="0"/>
          </a:p>
        </p:txBody>
      </p:sp>
      <p:sp>
        <p:nvSpPr>
          <p:cNvPr id="16" name="Oval 15">
            <a:extLst>
              <a:ext uri="{FF2B5EF4-FFF2-40B4-BE49-F238E27FC236}">
                <a16:creationId xmlns:a16="http://schemas.microsoft.com/office/drawing/2014/main" id="{FCF99DAC-3F10-191C-F3EE-FDEFCB1F79E8}"/>
              </a:ext>
            </a:extLst>
          </p:cNvPr>
          <p:cNvSpPr/>
          <p:nvPr/>
        </p:nvSpPr>
        <p:spPr>
          <a:xfrm>
            <a:off x="7318629" y="2804402"/>
            <a:ext cx="4685733" cy="170255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Incomplete relief of hypoxemia</a:t>
            </a:r>
          </a:p>
          <a:p>
            <a:pPr algn="ctr"/>
            <a:r>
              <a:rPr lang="en-IN" dirty="0" err="1"/>
              <a:t>Paradoxic</a:t>
            </a:r>
            <a:r>
              <a:rPr lang="en-IN" dirty="0"/>
              <a:t> embolism and stroke</a:t>
            </a:r>
          </a:p>
        </p:txBody>
      </p:sp>
    </p:spTree>
    <p:extLst>
      <p:ext uri="{BB962C8B-B14F-4D97-AF65-F5344CB8AC3E}">
        <p14:creationId xmlns:p14="http://schemas.microsoft.com/office/powerpoint/2010/main" val="203863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14"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251DE-37A1-05D6-A223-09D9D42FE1F8}"/>
              </a:ext>
            </a:extLst>
          </p:cNvPr>
          <p:cNvSpPr>
            <a:spLocks noGrp="1"/>
          </p:cNvSpPr>
          <p:nvPr>
            <p:ph type="title"/>
          </p:nvPr>
        </p:nvSpPr>
        <p:spPr/>
        <p:txBody>
          <a:bodyPr/>
          <a:lstStyle/>
          <a:p>
            <a:r>
              <a:rPr lang="en-IN" dirty="0"/>
              <a:t>FENESTRATED FONTAN</a:t>
            </a:r>
          </a:p>
        </p:txBody>
      </p:sp>
      <p:sp>
        <p:nvSpPr>
          <p:cNvPr id="3" name="Content Placeholder 2">
            <a:extLst>
              <a:ext uri="{FF2B5EF4-FFF2-40B4-BE49-F238E27FC236}">
                <a16:creationId xmlns:a16="http://schemas.microsoft.com/office/drawing/2014/main" id="{7B948928-66C0-EFE3-4CA3-474BB268E03A}"/>
              </a:ext>
            </a:extLst>
          </p:cNvPr>
          <p:cNvSpPr>
            <a:spLocks noGrp="1"/>
          </p:cNvSpPr>
          <p:nvPr>
            <p:ph idx="1"/>
          </p:nvPr>
        </p:nvSpPr>
        <p:spPr>
          <a:xfrm>
            <a:off x="581192" y="2340864"/>
            <a:ext cx="11029615" cy="4414778"/>
          </a:xfrm>
        </p:spPr>
        <p:txBody>
          <a:bodyPr>
            <a:normAutofit fontScale="92500" lnSpcReduction="10000"/>
          </a:bodyPr>
          <a:lstStyle/>
          <a:p>
            <a:r>
              <a:rPr lang="en-IN" sz="2800" dirty="0"/>
              <a:t>small opening or fenestration may be created between the conduit and the right atrium</a:t>
            </a:r>
          </a:p>
          <a:p>
            <a:endParaRPr lang="en-IN" sz="2800" dirty="0"/>
          </a:p>
          <a:p>
            <a:r>
              <a:rPr lang="en-IN" sz="2800" dirty="0"/>
              <a:t>Functions as a pop-off valve (a right-to-left shunt) </a:t>
            </a:r>
          </a:p>
          <a:p>
            <a:pPr lvl="1"/>
            <a:r>
              <a:rPr lang="en-IN" sz="1900" dirty="0"/>
              <a:t>prevent rapid volume overload to the lungs</a:t>
            </a:r>
          </a:p>
          <a:p>
            <a:pPr lvl="1"/>
            <a:r>
              <a:rPr lang="en-IN" sz="1900" dirty="0"/>
              <a:t>Limit </a:t>
            </a:r>
            <a:r>
              <a:rPr lang="en-IN" sz="1900" dirty="0" err="1"/>
              <a:t>caval</a:t>
            </a:r>
            <a:r>
              <a:rPr lang="en-IN" sz="1900" dirty="0"/>
              <a:t> pressure</a:t>
            </a:r>
          </a:p>
          <a:p>
            <a:pPr lvl="1"/>
            <a:r>
              <a:rPr lang="en-IN" sz="1900" dirty="0"/>
              <a:t>Increase preload to the systemic ventricle</a:t>
            </a:r>
          </a:p>
          <a:p>
            <a:pPr lvl="1"/>
            <a:r>
              <a:rPr lang="en-IN" sz="1900" dirty="0"/>
              <a:t>Increase cardiac output</a:t>
            </a:r>
            <a:endParaRPr lang="en-IN" dirty="0"/>
          </a:p>
          <a:p>
            <a:r>
              <a:rPr lang="en-IN" sz="2800" dirty="0"/>
              <a:t>cyanosis may result from the right-to-left shunt</a:t>
            </a:r>
          </a:p>
          <a:p>
            <a:endParaRPr lang="en-US" sz="2800" dirty="0"/>
          </a:p>
          <a:p>
            <a:endParaRPr lang="en-IN" dirty="0"/>
          </a:p>
        </p:txBody>
      </p:sp>
    </p:spTree>
    <p:extLst>
      <p:ext uri="{BB962C8B-B14F-4D97-AF65-F5344CB8AC3E}">
        <p14:creationId xmlns:p14="http://schemas.microsoft.com/office/powerpoint/2010/main" val="1528249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2E40E-3D23-82EB-17BB-3CD5E6022DCD}"/>
              </a:ext>
            </a:extLst>
          </p:cNvPr>
          <p:cNvSpPr>
            <a:spLocks noGrp="1"/>
          </p:cNvSpPr>
          <p:nvPr>
            <p:ph type="title"/>
          </p:nvPr>
        </p:nvSpPr>
        <p:spPr/>
        <p:txBody>
          <a:bodyPr/>
          <a:lstStyle/>
          <a:p>
            <a:endParaRPr lang="en-IN"/>
          </a:p>
        </p:txBody>
      </p:sp>
      <p:pic>
        <p:nvPicPr>
          <p:cNvPr id="4" name="Medical Animation Glenn Operation Cincinnati Children's">
            <a:hlinkClick r:id="" action="ppaction://media"/>
            <a:extLst>
              <a:ext uri="{FF2B5EF4-FFF2-40B4-BE49-F238E27FC236}">
                <a16:creationId xmlns:a16="http://schemas.microsoft.com/office/drawing/2014/main" id="{C2DD1A2F-D6B0-EA54-6010-6FFE5C0C7B0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562"/>
          </a:xfrm>
        </p:spPr>
      </p:pic>
    </p:spTree>
    <p:extLst>
      <p:ext uri="{BB962C8B-B14F-4D97-AF65-F5344CB8AC3E}">
        <p14:creationId xmlns:p14="http://schemas.microsoft.com/office/powerpoint/2010/main" val="46171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7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310BC-534A-240B-462A-482FA61E6227}"/>
              </a:ext>
            </a:extLst>
          </p:cNvPr>
          <p:cNvSpPr>
            <a:spLocks noGrp="1"/>
          </p:cNvSpPr>
          <p:nvPr>
            <p:ph type="title"/>
          </p:nvPr>
        </p:nvSpPr>
        <p:spPr/>
        <p:txBody>
          <a:bodyPr/>
          <a:lstStyle/>
          <a:p>
            <a:endParaRPr lang="en-IN"/>
          </a:p>
        </p:txBody>
      </p:sp>
      <p:pic>
        <p:nvPicPr>
          <p:cNvPr id="4" name="Medical Animation Fontan Operation Cincinnati Children's">
            <a:hlinkClick r:id="" action="ppaction://media"/>
            <a:extLst>
              <a:ext uri="{FF2B5EF4-FFF2-40B4-BE49-F238E27FC236}">
                <a16:creationId xmlns:a16="http://schemas.microsoft.com/office/drawing/2014/main" id="{5D5F0159-70C4-1110-615B-5E4DA6ECD4A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8561"/>
          </a:xfrm>
        </p:spPr>
      </p:pic>
    </p:spTree>
    <p:extLst>
      <p:ext uri="{BB962C8B-B14F-4D97-AF65-F5344CB8AC3E}">
        <p14:creationId xmlns:p14="http://schemas.microsoft.com/office/powerpoint/2010/main" val="101623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3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A20DE-1264-7E58-BBB1-DD2FA80F9A52}"/>
              </a:ext>
            </a:extLst>
          </p:cNvPr>
          <p:cNvSpPr>
            <a:spLocks noGrp="1"/>
          </p:cNvSpPr>
          <p:nvPr>
            <p:ph type="title"/>
          </p:nvPr>
        </p:nvSpPr>
        <p:spPr>
          <a:xfrm>
            <a:off x="581191" y="640071"/>
            <a:ext cx="11029616" cy="485157"/>
          </a:xfrm>
        </p:spPr>
        <p:txBody>
          <a:bodyPr>
            <a:normAutofit fontScale="90000"/>
          </a:bodyPr>
          <a:lstStyle/>
          <a:p>
            <a:r>
              <a:rPr lang="en-IN" dirty="0"/>
              <a:t>AT THE COMPLETION OF FONTAN…</a:t>
            </a:r>
          </a:p>
        </p:txBody>
      </p:sp>
      <p:sp>
        <p:nvSpPr>
          <p:cNvPr id="3" name="Content Placeholder 2">
            <a:extLst>
              <a:ext uri="{FF2B5EF4-FFF2-40B4-BE49-F238E27FC236}">
                <a16:creationId xmlns:a16="http://schemas.microsoft.com/office/drawing/2014/main" id="{C110519E-5EF3-C279-931A-2C3FDE792D8F}"/>
              </a:ext>
            </a:extLst>
          </p:cNvPr>
          <p:cNvSpPr>
            <a:spLocks noGrp="1"/>
          </p:cNvSpPr>
          <p:nvPr>
            <p:ph idx="1"/>
          </p:nvPr>
        </p:nvSpPr>
        <p:spPr>
          <a:xfrm>
            <a:off x="581191" y="1125227"/>
            <a:ext cx="11029615" cy="4647775"/>
          </a:xfrm>
        </p:spPr>
        <p:txBody>
          <a:bodyPr/>
          <a:lstStyle/>
          <a:p>
            <a:r>
              <a:rPr lang="en-US" dirty="0"/>
              <a:t>At the completion of an uncomplicated Fontan procedure, central venous pressure will be elevated.</a:t>
            </a:r>
          </a:p>
          <a:p>
            <a:r>
              <a:rPr lang="en-US" dirty="0"/>
              <a:t>saturations should be greater than 90% in those patients without a fenestration and greater than 80% among those with a fenestration.</a:t>
            </a:r>
          </a:p>
          <a:p>
            <a:r>
              <a:rPr lang="en-US" dirty="0"/>
              <a:t>Prior to weaning from cardiopulmonary bypass, the team should make certain that ventilation is satisfactory and that electrolytes, particularly calcium, have been normalized.</a:t>
            </a:r>
          </a:p>
          <a:p>
            <a:r>
              <a:rPr lang="en-US"/>
              <a:t>Low </a:t>
            </a:r>
            <a:r>
              <a:rPr lang="en-US" dirty="0"/>
              <a:t>to moderate inotropic support is common and milrinone is commonly used as a first-line inotropic agent due to its pulmonary vasodilatory action. </a:t>
            </a:r>
          </a:p>
          <a:p>
            <a:r>
              <a:rPr lang="en-US" dirty="0"/>
              <a:t>It is prudent to place chest tubes in both pleural spaces as pleural effusions are the rule following the Fontan.</a:t>
            </a:r>
            <a:endParaRPr lang="en-IN" dirty="0"/>
          </a:p>
        </p:txBody>
      </p:sp>
    </p:spTree>
    <p:extLst>
      <p:ext uri="{BB962C8B-B14F-4D97-AF65-F5344CB8AC3E}">
        <p14:creationId xmlns:p14="http://schemas.microsoft.com/office/powerpoint/2010/main" val="1239360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20C82-C70F-61D0-0E1D-FFCB63ED35B7}"/>
              </a:ext>
            </a:extLst>
          </p:cNvPr>
          <p:cNvSpPr>
            <a:spLocks noGrp="1"/>
          </p:cNvSpPr>
          <p:nvPr>
            <p:ph type="title"/>
          </p:nvPr>
        </p:nvSpPr>
        <p:spPr>
          <a:xfrm>
            <a:off x="581192" y="605952"/>
            <a:ext cx="11029616" cy="553395"/>
          </a:xfrm>
        </p:spPr>
        <p:txBody>
          <a:bodyPr/>
          <a:lstStyle/>
          <a:p>
            <a:r>
              <a:rPr lang="en-IN" dirty="0"/>
              <a:t>AT THE COMPLETION OF FONTAN…</a:t>
            </a:r>
          </a:p>
        </p:txBody>
      </p:sp>
      <p:sp>
        <p:nvSpPr>
          <p:cNvPr id="3" name="Content Placeholder 2">
            <a:extLst>
              <a:ext uri="{FF2B5EF4-FFF2-40B4-BE49-F238E27FC236}">
                <a16:creationId xmlns:a16="http://schemas.microsoft.com/office/drawing/2014/main" id="{14FE1CAB-4ABB-5E4F-8B05-503148AAC888}"/>
              </a:ext>
            </a:extLst>
          </p:cNvPr>
          <p:cNvSpPr>
            <a:spLocks noGrp="1"/>
          </p:cNvSpPr>
          <p:nvPr>
            <p:ph idx="1"/>
          </p:nvPr>
        </p:nvSpPr>
        <p:spPr/>
        <p:txBody>
          <a:bodyPr/>
          <a:lstStyle/>
          <a:p>
            <a:r>
              <a:rPr lang="en-US" dirty="0"/>
              <a:t>Placement of temporary pacing wires is essential, even if the initial rhythm is satisfactory. </a:t>
            </a:r>
          </a:p>
          <a:p>
            <a:r>
              <a:rPr lang="en-US" dirty="0"/>
              <a:t>Arrhythmias are common postoperatively. </a:t>
            </a:r>
          </a:p>
          <a:p>
            <a:r>
              <a:rPr lang="en-US" dirty="0"/>
              <a:t>Temporary sinus node dysfunction is common following a lateral tunnel Fontan and is reported with extracardiac Fontan as well. </a:t>
            </a:r>
          </a:p>
          <a:p>
            <a:r>
              <a:rPr lang="en-US" dirty="0"/>
              <a:t>Low cardiac output following Fontan:</a:t>
            </a:r>
          </a:p>
          <a:p>
            <a:pPr lvl="1"/>
            <a:r>
              <a:rPr lang="en-US" dirty="0"/>
              <a:t>CVP &amp; atrial pressures high- Cardiac tamponade/ PPV/ ventricular dysfunction</a:t>
            </a:r>
          </a:p>
        </p:txBody>
      </p:sp>
    </p:spTree>
    <p:extLst>
      <p:ext uri="{BB962C8B-B14F-4D97-AF65-F5344CB8AC3E}">
        <p14:creationId xmlns:p14="http://schemas.microsoft.com/office/powerpoint/2010/main" val="6481975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C0E81-AE1C-4B6B-37C2-22B10EB08D66}"/>
              </a:ext>
            </a:extLst>
          </p:cNvPr>
          <p:cNvSpPr>
            <a:spLocks noGrp="1"/>
          </p:cNvSpPr>
          <p:nvPr>
            <p:ph type="title"/>
          </p:nvPr>
        </p:nvSpPr>
        <p:spPr/>
        <p:txBody>
          <a:bodyPr/>
          <a:lstStyle/>
          <a:p>
            <a:r>
              <a:rPr lang="en-US" dirty="0"/>
              <a:t>Evaluation and Management of Low Cardiac Output Early After Surgery</a:t>
            </a:r>
            <a:endParaRPr lang="en-IN" dirty="0"/>
          </a:p>
        </p:txBody>
      </p:sp>
      <p:sp>
        <p:nvSpPr>
          <p:cNvPr id="3" name="Content Placeholder 2">
            <a:extLst>
              <a:ext uri="{FF2B5EF4-FFF2-40B4-BE49-F238E27FC236}">
                <a16:creationId xmlns:a16="http://schemas.microsoft.com/office/drawing/2014/main" id="{19F33CAB-8ADB-ADB7-F985-3ABAAE7A4CA3}"/>
              </a:ext>
            </a:extLst>
          </p:cNvPr>
          <p:cNvSpPr>
            <a:spLocks noGrp="1"/>
          </p:cNvSpPr>
          <p:nvPr>
            <p:ph idx="1"/>
          </p:nvPr>
        </p:nvSpPr>
        <p:spPr/>
        <p:txBody>
          <a:bodyPr/>
          <a:lstStyle/>
          <a:p>
            <a:endParaRPr lang="en-IN"/>
          </a:p>
        </p:txBody>
      </p:sp>
      <p:pic>
        <p:nvPicPr>
          <p:cNvPr id="1026" name="Picture 2" descr="Utilizing the PCICS Nursing Guidelines in Managing the CICU Patient -  Lindsey Justice, Misty Ellis, Cecilia St George-Hyslop, Amy Donnellan,  Amiee Trauth, Brenda Drouillard, Claire Watt, Louise Callow, 2015">
            <a:extLst>
              <a:ext uri="{FF2B5EF4-FFF2-40B4-BE49-F238E27FC236}">
                <a16:creationId xmlns:a16="http://schemas.microsoft.com/office/drawing/2014/main" id="{74BF3215-6B2B-48F6-F87F-9C556D31AA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90876"/>
            <a:ext cx="12192000" cy="4627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584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0B35-1164-49B9-DEBE-E4068A66C5E9}"/>
              </a:ext>
            </a:extLst>
          </p:cNvPr>
          <p:cNvSpPr>
            <a:spLocks noGrp="1"/>
          </p:cNvSpPr>
          <p:nvPr>
            <p:ph type="title"/>
          </p:nvPr>
        </p:nvSpPr>
        <p:spPr/>
        <p:txBody>
          <a:bodyPr/>
          <a:lstStyle/>
          <a:p>
            <a:r>
              <a:rPr lang="en-IN" dirty="0"/>
              <a:t>FONTAN PHYSIOLOGY</a:t>
            </a:r>
          </a:p>
        </p:txBody>
      </p:sp>
      <p:sp>
        <p:nvSpPr>
          <p:cNvPr id="3" name="Content Placeholder 2">
            <a:extLst>
              <a:ext uri="{FF2B5EF4-FFF2-40B4-BE49-F238E27FC236}">
                <a16:creationId xmlns:a16="http://schemas.microsoft.com/office/drawing/2014/main" id="{FD660955-A59C-08C9-4BC7-C7973E22E750}"/>
              </a:ext>
            </a:extLst>
          </p:cNvPr>
          <p:cNvSpPr>
            <a:spLocks noGrp="1"/>
          </p:cNvSpPr>
          <p:nvPr>
            <p:ph idx="1"/>
          </p:nvPr>
        </p:nvSpPr>
        <p:spPr>
          <a:xfrm>
            <a:off x="581192" y="2340864"/>
            <a:ext cx="8480921" cy="3634486"/>
          </a:xfrm>
        </p:spPr>
        <p:txBody>
          <a:bodyPr>
            <a:normAutofit fontScale="77500" lnSpcReduction="20000"/>
          </a:bodyPr>
          <a:lstStyle/>
          <a:p>
            <a:r>
              <a:rPr lang="en-US" sz="2800" dirty="0"/>
              <a:t>Man-made </a:t>
            </a:r>
            <a:r>
              <a:rPr lang="en-US" sz="2800" dirty="0" err="1"/>
              <a:t>neoportal</a:t>
            </a:r>
            <a:r>
              <a:rPr lang="en-US" sz="2800" dirty="0"/>
              <a:t> system, where one capillary bed pools blood into another capillary bed without receiving energy from a pump.</a:t>
            </a:r>
          </a:p>
          <a:p>
            <a:endParaRPr lang="en-US" sz="2800" dirty="0"/>
          </a:p>
          <a:p>
            <a:r>
              <a:rPr lang="en-US" sz="2800" dirty="0"/>
              <a:t>critical bottleneck within this circulation.</a:t>
            </a:r>
          </a:p>
          <a:p>
            <a:endParaRPr lang="en-US" sz="2800" dirty="0"/>
          </a:p>
          <a:p>
            <a:r>
              <a:rPr lang="en-US" sz="2800" dirty="0"/>
              <a:t>Output through a bottleneck is determined by </a:t>
            </a:r>
          </a:p>
          <a:p>
            <a:pPr lvl="1"/>
            <a:r>
              <a:rPr lang="en-US" sz="2400" dirty="0"/>
              <a:t>pressure just above (systemic veins) and below (pulmonary veins) the bottleneck</a:t>
            </a:r>
          </a:p>
          <a:p>
            <a:pPr lvl="1"/>
            <a:r>
              <a:rPr lang="en-US" sz="2400" dirty="0"/>
              <a:t>resistance within the bottleneck (PVR)</a:t>
            </a:r>
          </a:p>
          <a:p>
            <a:endParaRPr lang="en-IN" dirty="0"/>
          </a:p>
        </p:txBody>
      </p:sp>
      <p:pic>
        <p:nvPicPr>
          <p:cNvPr id="4" name="Picture 2">
            <a:extLst>
              <a:ext uri="{FF2B5EF4-FFF2-40B4-BE49-F238E27FC236}">
                <a16:creationId xmlns:a16="http://schemas.microsoft.com/office/drawing/2014/main" id="{24B78963-FCCF-2E29-D983-50DA6376BB36}"/>
              </a:ext>
            </a:extLst>
          </p:cNvPr>
          <p:cNvPicPr>
            <a:picLocks noChangeAspect="1" noChangeArrowheads="1"/>
          </p:cNvPicPr>
          <p:nvPr/>
        </p:nvPicPr>
        <p:blipFill>
          <a:blip r:embed="rId2"/>
          <a:srcRect/>
          <a:stretch>
            <a:fillRect/>
          </a:stretch>
        </p:blipFill>
        <p:spPr bwMode="auto">
          <a:xfrm>
            <a:off x="9672482" y="641402"/>
            <a:ext cx="1751974" cy="5273194"/>
          </a:xfrm>
          <a:prstGeom prst="rect">
            <a:avLst/>
          </a:prstGeom>
          <a:noFill/>
          <a:ln w="9525">
            <a:noFill/>
            <a:miter lim="800000"/>
            <a:headEnd/>
            <a:tailEnd/>
          </a:ln>
          <a:effectLst/>
        </p:spPr>
      </p:pic>
      <p:sp>
        <p:nvSpPr>
          <p:cNvPr id="5" name="TextBox 4">
            <a:extLst>
              <a:ext uri="{FF2B5EF4-FFF2-40B4-BE49-F238E27FC236}">
                <a16:creationId xmlns:a16="http://schemas.microsoft.com/office/drawing/2014/main" id="{5465133C-32F1-CB6A-E4C9-FB9A408BE53A}"/>
              </a:ext>
            </a:extLst>
          </p:cNvPr>
          <p:cNvSpPr txBox="1"/>
          <p:nvPr/>
        </p:nvSpPr>
        <p:spPr>
          <a:xfrm>
            <a:off x="9672482" y="6031932"/>
            <a:ext cx="2311345" cy="369332"/>
          </a:xfrm>
          <a:prstGeom prst="rect">
            <a:avLst/>
          </a:prstGeom>
          <a:noFill/>
        </p:spPr>
        <p:txBody>
          <a:bodyPr wrap="square" rtlCol="0">
            <a:spAutoFit/>
          </a:bodyPr>
          <a:lstStyle/>
          <a:p>
            <a:r>
              <a:rPr lang="en-US" dirty="0"/>
              <a:t>Bottle neck concept</a:t>
            </a:r>
          </a:p>
        </p:txBody>
      </p:sp>
    </p:spTree>
    <p:extLst>
      <p:ext uri="{BB962C8B-B14F-4D97-AF65-F5344CB8AC3E}">
        <p14:creationId xmlns:p14="http://schemas.microsoft.com/office/powerpoint/2010/main" val="4009149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4190E-0826-D51C-1C01-4FD0060ED881}"/>
              </a:ext>
            </a:extLst>
          </p:cNvPr>
          <p:cNvSpPr>
            <a:spLocks noGrp="1"/>
          </p:cNvSpPr>
          <p:nvPr>
            <p:ph type="title"/>
          </p:nvPr>
        </p:nvSpPr>
        <p:spPr/>
        <p:txBody>
          <a:bodyPr/>
          <a:lstStyle/>
          <a:p>
            <a:r>
              <a:rPr lang="en-US" sz="2800" dirty="0"/>
              <a:t>Role of ventricle in </a:t>
            </a:r>
            <a:r>
              <a:rPr lang="en-US" sz="2800" dirty="0" err="1"/>
              <a:t>fontan</a:t>
            </a:r>
            <a:r>
              <a:rPr lang="en-US" sz="2800" dirty="0"/>
              <a:t> circuit</a:t>
            </a:r>
            <a:endParaRPr lang="en-IN" dirty="0"/>
          </a:p>
        </p:txBody>
      </p:sp>
      <p:sp>
        <p:nvSpPr>
          <p:cNvPr id="3" name="Content Placeholder 2">
            <a:extLst>
              <a:ext uri="{FF2B5EF4-FFF2-40B4-BE49-F238E27FC236}">
                <a16:creationId xmlns:a16="http://schemas.microsoft.com/office/drawing/2014/main" id="{DFBB4D25-CE94-7ABE-AB19-34E484C2BEBF}"/>
              </a:ext>
            </a:extLst>
          </p:cNvPr>
          <p:cNvSpPr>
            <a:spLocks noGrp="1"/>
          </p:cNvSpPr>
          <p:nvPr>
            <p:ph idx="1"/>
          </p:nvPr>
        </p:nvSpPr>
        <p:spPr/>
        <p:txBody>
          <a:bodyPr>
            <a:normAutofit fontScale="92500" lnSpcReduction="10000"/>
          </a:bodyPr>
          <a:lstStyle/>
          <a:p>
            <a:r>
              <a:rPr lang="en-US" sz="1800" dirty="0"/>
              <a:t>no longer controls the cardiac output</a:t>
            </a:r>
          </a:p>
          <a:p>
            <a:endParaRPr lang="en-US" sz="1800" dirty="0"/>
          </a:p>
          <a:p>
            <a:r>
              <a:rPr lang="en-US" sz="1800" dirty="0"/>
              <a:t>nor decreases the extent of congestion in the systemic veins</a:t>
            </a:r>
          </a:p>
          <a:p>
            <a:endParaRPr lang="en-US" sz="1800" dirty="0"/>
          </a:p>
          <a:p>
            <a:r>
              <a:rPr lang="en-US" sz="1800" dirty="0"/>
              <a:t>Only pumps the output allowed by Fontan circuit</a:t>
            </a:r>
          </a:p>
          <a:p>
            <a:endParaRPr lang="en-US" sz="1800" dirty="0"/>
          </a:p>
          <a:p>
            <a:r>
              <a:rPr lang="en-US" sz="1800" dirty="0"/>
              <a:t>Deteriorates over time by increasing its end-diastolic pressures</a:t>
            </a:r>
          </a:p>
          <a:p>
            <a:endParaRPr lang="en-US" sz="1800" dirty="0"/>
          </a:p>
          <a:p>
            <a:r>
              <a:rPr lang="en-US" sz="1800" dirty="0"/>
              <a:t>Further worsens systemic venous congestion and reduces output</a:t>
            </a:r>
          </a:p>
          <a:p>
            <a:endParaRPr lang="en-IN" dirty="0"/>
          </a:p>
        </p:txBody>
      </p:sp>
    </p:spTree>
    <p:extLst>
      <p:ext uri="{BB962C8B-B14F-4D97-AF65-F5344CB8AC3E}">
        <p14:creationId xmlns:p14="http://schemas.microsoft.com/office/powerpoint/2010/main" val="3278957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8520-1A9A-AA5D-50D4-E08FB511AEA3}"/>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48A910C2-9411-2DA6-22AF-2F3932884BAD}"/>
              </a:ext>
            </a:extLst>
          </p:cNvPr>
          <p:cNvSpPr>
            <a:spLocks noGrp="1"/>
          </p:cNvSpPr>
          <p:nvPr>
            <p:ph idx="1"/>
          </p:nvPr>
        </p:nvSpPr>
        <p:spPr/>
        <p:txBody>
          <a:bodyPr>
            <a:normAutofit fontScale="92500" lnSpcReduction="10000"/>
          </a:bodyPr>
          <a:lstStyle/>
          <a:p>
            <a:r>
              <a:rPr lang="en-US" sz="1800" dirty="0"/>
              <a:t>Throughout the Fontan strategy, the ventricle is exposed to different and extreme loading conditions.</a:t>
            </a:r>
          </a:p>
          <a:p>
            <a:endParaRPr lang="en-US" sz="1800" dirty="0"/>
          </a:p>
          <a:p>
            <a:r>
              <a:rPr lang="en-US" sz="1800" dirty="0"/>
              <a:t>During fetal life and the initial palliation, the SV is volume overloaded (250%–350% for BSA)</a:t>
            </a:r>
          </a:p>
          <a:p>
            <a:endParaRPr lang="en-US" sz="1800" dirty="0"/>
          </a:p>
          <a:p>
            <a:r>
              <a:rPr lang="en-US" sz="1800" dirty="0"/>
              <a:t>At the time of Glenn shunt, the volume load on the SV is reduced to about 90% for BSA.</a:t>
            </a:r>
          </a:p>
          <a:p>
            <a:endParaRPr lang="en-US" sz="1800" dirty="0"/>
          </a:p>
          <a:p>
            <a:r>
              <a:rPr lang="en-US" sz="1800" dirty="0"/>
              <a:t>At completion of Fontan circuit reduces down to 50%–80% for BSA</a:t>
            </a:r>
          </a:p>
          <a:p>
            <a:endParaRPr lang="en-US" sz="1800" dirty="0"/>
          </a:p>
          <a:p>
            <a:r>
              <a:rPr lang="en-US" sz="1800" dirty="0"/>
              <a:t>Volume overloaded and overstretched </a:t>
            </a:r>
            <a:r>
              <a:rPr lang="en-US" sz="1800" dirty="0">
                <a:sym typeface="Wingdings" pitchFamily="2" charset="2"/>
              </a:rPr>
              <a:t> </a:t>
            </a:r>
            <a:r>
              <a:rPr lang="en-US" sz="1800" dirty="0"/>
              <a:t>overgrown and severely deprived.</a:t>
            </a:r>
          </a:p>
          <a:p>
            <a:endParaRPr lang="en-IN" dirty="0"/>
          </a:p>
        </p:txBody>
      </p:sp>
    </p:spTree>
    <p:extLst>
      <p:ext uri="{BB962C8B-B14F-4D97-AF65-F5344CB8AC3E}">
        <p14:creationId xmlns:p14="http://schemas.microsoft.com/office/powerpoint/2010/main" val="3223442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2339D-038B-119D-2DD6-58B30719C73B}"/>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765ADF62-4AC1-578D-AB1F-A19529E2F40D}"/>
              </a:ext>
            </a:extLst>
          </p:cNvPr>
          <p:cNvSpPr>
            <a:spLocks noGrp="1"/>
          </p:cNvSpPr>
          <p:nvPr>
            <p:ph idx="1"/>
          </p:nvPr>
        </p:nvSpPr>
        <p:spPr/>
        <p:txBody>
          <a:bodyPr>
            <a:normAutofit/>
          </a:bodyPr>
          <a:lstStyle/>
          <a:p>
            <a:endParaRPr lang="en-IN" sz="2800" dirty="0"/>
          </a:p>
          <a:p>
            <a:r>
              <a:rPr lang="en-IN" sz="2800" dirty="0"/>
              <a:t>At birth, impossible to create a Fontan circulation</a:t>
            </a:r>
          </a:p>
          <a:p>
            <a:pPr lvl="1"/>
            <a:r>
              <a:rPr lang="en-IN" sz="2400" dirty="0"/>
              <a:t>PVR is still raised for several weeks</a:t>
            </a:r>
          </a:p>
          <a:p>
            <a:pPr lvl="1">
              <a:buNone/>
            </a:pPr>
            <a:r>
              <a:rPr lang="en-IN" sz="2400" dirty="0"/>
              <a:t> </a:t>
            </a:r>
          </a:p>
          <a:p>
            <a:pPr lvl="1"/>
            <a:r>
              <a:rPr lang="en-IN" sz="2400" dirty="0" err="1"/>
              <a:t>Caval</a:t>
            </a:r>
            <a:r>
              <a:rPr lang="en-IN" sz="2400" dirty="0"/>
              <a:t> veins and pulmonary arteries - too small</a:t>
            </a:r>
          </a:p>
          <a:p>
            <a:endParaRPr lang="en-US" dirty="0"/>
          </a:p>
          <a:p>
            <a:endParaRPr lang="en-IN" dirty="0"/>
          </a:p>
        </p:txBody>
      </p:sp>
    </p:spTree>
    <p:extLst>
      <p:ext uri="{BB962C8B-B14F-4D97-AF65-F5344CB8AC3E}">
        <p14:creationId xmlns:p14="http://schemas.microsoft.com/office/powerpoint/2010/main" val="39689393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4C125-E250-B769-EC76-34A4E96294F2}"/>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BEFECA77-23AE-0B1A-F490-64078F8AEEE5}"/>
              </a:ext>
            </a:extLst>
          </p:cNvPr>
          <p:cNvSpPr>
            <a:spLocks noGrp="1"/>
          </p:cNvSpPr>
          <p:nvPr>
            <p:ph idx="1"/>
          </p:nvPr>
        </p:nvSpPr>
        <p:spPr/>
        <p:txBody>
          <a:bodyPr>
            <a:normAutofit fontScale="92500" lnSpcReduction="20000"/>
          </a:bodyPr>
          <a:lstStyle/>
          <a:p>
            <a:r>
              <a:rPr lang="en-US" sz="1800" dirty="0"/>
              <a:t>Chronically decreased preload leads to arterial vasoconstriction and increased afterload for the ventricle</a:t>
            </a:r>
          </a:p>
          <a:p>
            <a:endParaRPr lang="en-US" sz="1800" dirty="0"/>
          </a:p>
          <a:p>
            <a:r>
              <a:rPr lang="en-US" sz="1800" dirty="0"/>
              <a:t>Hence shows both systolic and diastolic dysfunction</a:t>
            </a:r>
          </a:p>
          <a:p>
            <a:endParaRPr lang="en-US" sz="1800" dirty="0"/>
          </a:p>
          <a:p>
            <a:r>
              <a:rPr lang="en-US" sz="1800" dirty="0"/>
              <a:t>vicious cycle : low preload </a:t>
            </a:r>
            <a:r>
              <a:rPr lang="en-US" sz="1800" dirty="0">
                <a:sym typeface="Wingdings" pitchFamily="2" charset="2"/>
              </a:rPr>
              <a:t> </a:t>
            </a:r>
            <a:r>
              <a:rPr lang="en-US" sz="1800" dirty="0" err="1"/>
              <a:t>remodelling</a:t>
            </a:r>
            <a:r>
              <a:rPr lang="en-US" sz="1800" dirty="0"/>
              <a:t> </a:t>
            </a:r>
            <a:r>
              <a:rPr lang="en-US" sz="1800" dirty="0">
                <a:sym typeface="Wingdings" pitchFamily="2" charset="2"/>
              </a:rPr>
              <a:t> </a:t>
            </a:r>
            <a:r>
              <a:rPr lang="en-US" sz="1800" dirty="0"/>
              <a:t>reduced compliance and increasing filling pressures </a:t>
            </a:r>
            <a:r>
              <a:rPr lang="en-US" sz="1800" dirty="0">
                <a:sym typeface="Wingdings" pitchFamily="2" charset="2"/>
              </a:rPr>
              <a:t> decreases preload</a:t>
            </a:r>
          </a:p>
          <a:p>
            <a:endParaRPr lang="en-US" sz="1800" dirty="0">
              <a:sym typeface="Wingdings" pitchFamily="2" charset="2"/>
            </a:endParaRPr>
          </a:p>
          <a:p>
            <a:r>
              <a:rPr lang="en-US" sz="1800" dirty="0"/>
              <a:t>The ventricle - not the critical bottleneck, but the diastolic suction required for forward flow.</a:t>
            </a:r>
          </a:p>
          <a:p>
            <a:endParaRPr lang="en-US" sz="1800" dirty="0"/>
          </a:p>
          <a:p>
            <a:r>
              <a:rPr lang="en-US" sz="1800" dirty="0"/>
              <a:t>diastolic dysfunction evolves from a minor to a major contributor of the failing circulation</a:t>
            </a:r>
          </a:p>
          <a:p>
            <a:endParaRPr lang="en-IN" dirty="0"/>
          </a:p>
        </p:txBody>
      </p:sp>
    </p:spTree>
    <p:extLst>
      <p:ext uri="{BB962C8B-B14F-4D97-AF65-F5344CB8AC3E}">
        <p14:creationId xmlns:p14="http://schemas.microsoft.com/office/powerpoint/2010/main" val="54249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78668-F69E-EC3E-73F7-6B0128A61AB1}"/>
              </a:ext>
            </a:extLst>
          </p:cNvPr>
          <p:cNvSpPr>
            <a:spLocks noGrp="1"/>
          </p:cNvSpPr>
          <p:nvPr>
            <p:ph type="title"/>
          </p:nvPr>
        </p:nvSpPr>
        <p:spPr>
          <a:xfrm>
            <a:off x="581192" y="288290"/>
            <a:ext cx="11029616" cy="1188720"/>
          </a:xfrm>
        </p:spPr>
        <p:txBody>
          <a:bodyPr/>
          <a:lstStyle/>
          <a:p>
            <a:r>
              <a:rPr lang="en-IN" sz="2800" dirty="0"/>
              <a:t>Use of  ACE inhibition in Fontan patients</a:t>
            </a:r>
            <a:endParaRPr lang="en-IN" dirty="0"/>
          </a:p>
        </p:txBody>
      </p:sp>
      <p:sp>
        <p:nvSpPr>
          <p:cNvPr id="3" name="Content Placeholder 2">
            <a:extLst>
              <a:ext uri="{FF2B5EF4-FFF2-40B4-BE49-F238E27FC236}">
                <a16:creationId xmlns:a16="http://schemas.microsoft.com/office/drawing/2014/main" id="{C05731E0-A465-F80C-A7EE-D235E5089D23}"/>
              </a:ext>
            </a:extLst>
          </p:cNvPr>
          <p:cNvSpPr>
            <a:spLocks noGrp="1"/>
          </p:cNvSpPr>
          <p:nvPr>
            <p:ph idx="1"/>
          </p:nvPr>
        </p:nvSpPr>
        <p:spPr/>
        <p:txBody>
          <a:bodyPr>
            <a:normAutofit lnSpcReduction="10000"/>
          </a:bodyPr>
          <a:lstStyle/>
          <a:p>
            <a:r>
              <a:rPr lang="en-IN" sz="1800" dirty="0"/>
              <a:t>Enalapril or placebo was given for 10 weeks in 18 pts. approx. 14 </a:t>
            </a:r>
            <a:r>
              <a:rPr lang="en-IN" sz="1800" dirty="0" err="1"/>
              <a:t>yrs</a:t>
            </a:r>
            <a:r>
              <a:rPr lang="en-IN" sz="1800" dirty="0"/>
              <a:t> after Fontan operation</a:t>
            </a:r>
          </a:p>
          <a:p>
            <a:endParaRPr lang="en-IN" sz="1800" dirty="0"/>
          </a:p>
          <a:p>
            <a:r>
              <a:rPr lang="en-IN" sz="1800" dirty="0"/>
              <a:t>Tendency to worsen exercise performance</a:t>
            </a:r>
          </a:p>
          <a:p>
            <a:endParaRPr lang="en-IN" sz="1800" dirty="0"/>
          </a:p>
          <a:p>
            <a:r>
              <a:rPr lang="en-IN" sz="1800" dirty="0"/>
              <a:t>Reduced incremental cardiac index during exercise in the patients receiving enalapril</a:t>
            </a:r>
          </a:p>
          <a:p>
            <a:endParaRPr lang="en-IN" sz="1800" dirty="0"/>
          </a:p>
          <a:p>
            <a:endParaRPr lang="en-IN" sz="1800" dirty="0"/>
          </a:p>
          <a:p>
            <a:endParaRPr lang="en-IN" sz="1800" dirty="0"/>
          </a:p>
          <a:p>
            <a:r>
              <a:rPr lang="en-IN" sz="1200" dirty="0" err="1"/>
              <a:t>Kouatli</a:t>
            </a:r>
            <a:r>
              <a:rPr lang="en-IN" sz="1200" dirty="0"/>
              <a:t> et al ,Enalapril does not enhance exercise capacity in patients after Fontan procedure. </a:t>
            </a:r>
            <a:r>
              <a:rPr lang="fr-FR" sz="1200" dirty="0"/>
              <a:t>Circulation Sep 2 1997;96(5):1507–12.</a:t>
            </a:r>
            <a:endParaRPr lang="en-IN" sz="1200" dirty="0"/>
          </a:p>
          <a:p>
            <a:endParaRPr lang="en-US" sz="1800" dirty="0"/>
          </a:p>
          <a:p>
            <a:endParaRPr lang="en-IN" dirty="0"/>
          </a:p>
        </p:txBody>
      </p:sp>
    </p:spTree>
    <p:extLst>
      <p:ext uri="{BB962C8B-B14F-4D97-AF65-F5344CB8AC3E}">
        <p14:creationId xmlns:p14="http://schemas.microsoft.com/office/powerpoint/2010/main" val="28175767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A6C88-8E48-1338-953B-FFF3E2DF1FC3}"/>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E0B25220-503F-EAA8-B160-3E538205C59E}"/>
              </a:ext>
            </a:extLst>
          </p:cNvPr>
          <p:cNvSpPr>
            <a:spLocks noGrp="1"/>
          </p:cNvSpPr>
          <p:nvPr>
            <p:ph idx="1"/>
          </p:nvPr>
        </p:nvSpPr>
        <p:spPr/>
        <p:txBody>
          <a:bodyPr/>
          <a:lstStyle/>
          <a:p>
            <a:r>
              <a:rPr lang="en-IN" sz="1800" dirty="0"/>
              <a:t>Many patients continue to receive ACE inhibition, in the hope of a beneficial effect when given chronically</a:t>
            </a:r>
          </a:p>
          <a:p>
            <a:endParaRPr lang="en-IN" sz="1800" dirty="0"/>
          </a:p>
          <a:p>
            <a:r>
              <a:rPr lang="en-IN" sz="1800" dirty="0"/>
              <a:t> It is possible that there are subgroups that may benefit  e.g. severe systolic dysfunction</a:t>
            </a:r>
          </a:p>
          <a:p>
            <a:endParaRPr lang="en-IN" sz="1800" dirty="0"/>
          </a:p>
          <a:p>
            <a:r>
              <a:rPr lang="en-IN" sz="1800" dirty="0"/>
              <a:t>Presently no evidence for this therapy being beneficial</a:t>
            </a:r>
          </a:p>
          <a:p>
            <a:endParaRPr lang="en-IN" sz="1800" dirty="0"/>
          </a:p>
          <a:p>
            <a:endParaRPr lang="en-US" sz="1800" dirty="0"/>
          </a:p>
          <a:p>
            <a:endParaRPr lang="en-IN" dirty="0"/>
          </a:p>
        </p:txBody>
      </p:sp>
    </p:spTree>
    <p:extLst>
      <p:ext uri="{BB962C8B-B14F-4D97-AF65-F5344CB8AC3E}">
        <p14:creationId xmlns:p14="http://schemas.microsoft.com/office/powerpoint/2010/main" val="29413060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F8AE3-A4A2-ACD7-FB0B-6FD1368B7AB0}"/>
              </a:ext>
            </a:extLst>
          </p:cNvPr>
          <p:cNvSpPr>
            <a:spLocks noGrp="1"/>
          </p:cNvSpPr>
          <p:nvPr>
            <p:ph type="title"/>
          </p:nvPr>
        </p:nvSpPr>
        <p:spPr>
          <a:xfrm>
            <a:off x="581192" y="702156"/>
            <a:ext cx="11029616" cy="703563"/>
          </a:xfrm>
        </p:spPr>
        <p:txBody>
          <a:bodyPr/>
          <a:lstStyle/>
          <a:p>
            <a:r>
              <a:rPr lang="en-US" dirty="0"/>
              <a:t>SEQUELAE OF FONTAN OPERATION</a:t>
            </a:r>
            <a:endParaRPr lang="en-IN" dirty="0"/>
          </a:p>
        </p:txBody>
      </p:sp>
      <p:sp>
        <p:nvSpPr>
          <p:cNvPr id="3" name="Content Placeholder 2">
            <a:extLst>
              <a:ext uri="{FF2B5EF4-FFF2-40B4-BE49-F238E27FC236}">
                <a16:creationId xmlns:a16="http://schemas.microsoft.com/office/drawing/2014/main" id="{50F26D98-1AB7-87C4-DFBF-00BB3AC66C00}"/>
              </a:ext>
            </a:extLst>
          </p:cNvPr>
          <p:cNvSpPr>
            <a:spLocks noGrp="1"/>
          </p:cNvSpPr>
          <p:nvPr>
            <p:ph idx="1"/>
          </p:nvPr>
        </p:nvSpPr>
        <p:spPr>
          <a:xfrm>
            <a:off x="300252" y="1760561"/>
            <a:ext cx="11641540" cy="4981433"/>
          </a:xfrm>
        </p:spPr>
        <p:txBody>
          <a:bodyPr>
            <a:normAutofit fontScale="92500" lnSpcReduction="10000"/>
          </a:bodyPr>
          <a:lstStyle/>
          <a:p>
            <a:r>
              <a:rPr lang="en-US" sz="2400" dirty="0"/>
              <a:t>Perioperative mortality : 3-5 % (&lt; 2 % in recent data)</a:t>
            </a:r>
          </a:p>
          <a:p>
            <a:endParaRPr lang="en-US" sz="2400" dirty="0"/>
          </a:p>
          <a:p>
            <a:r>
              <a:rPr lang="en-US" sz="2400" dirty="0"/>
              <a:t>Overall survival </a:t>
            </a:r>
          </a:p>
          <a:p>
            <a:pPr lvl="1"/>
            <a:r>
              <a:rPr lang="en-US" sz="2000" dirty="0"/>
              <a:t>5 </a:t>
            </a:r>
            <a:r>
              <a:rPr lang="en-US" sz="2000" dirty="0" err="1"/>
              <a:t>yrs</a:t>
            </a:r>
            <a:r>
              <a:rPr lang="en-US" sz="2000" dirty="0"/>
              <a:t> – 86%</a:t>
            </a:r>
          </a:p>
          <a:p>
            <a:pPr lvl="1"/>
            <a:r>
              <a:rPr lang="en-US" sz="2000" dirty="0"/>
              <a:t>10 </a:t>
            </a:r>
            <a:r>
              <a:rPr lang="en-US" sz="2000" dirty="0" err="1"/>
              <a:t>yrs</a:t>
            </a:r>
            <a:r>
              <a:rPr lang="en-US" sz="2000" dirty="0"/>
              <a:t> – 81%</a:t>
            </a:r>
          </a:p>
          <a:p>
            <a:pPr lvl="1"/>
            <a:r>
              <a:rPr lang="en-US" sz="2000" dirty="0"/>
              <a:t>15 </a:t>
            </a:r>
            <a:r>
              <a:rPr lang="en-US" sz="2000" dirty="0" err="1"/>
              <a:t>yrs</a:t>
            </a:r>
            <a:r>
              <a:rPr lang="en-US" sz="2000" dirty="0"/>
              <a:t> – 73%</a:t>
            </a:r>
          </a:p>
          <a:p>
            <a:pPr lvl="1"/>
            <a:r>
              <a:rPr lang="en-US" sz="2000" dirty="0"/>
              <a:t>20yrs- 60-80%</a:t>
            </a:r>
          </a:p>
          <a:p>
            <a:pPr lvl="1"/>
            <a:endParaRPr lang="en-US" dirty="0"/>
          </a:p>
          <a:p>
            <a:r>
              <a:rPr lang="en-US" sz="2400" dirty="0"/>
              <a:t>10 </a:t>
            </a:r>
            <a:r>
              <a:rPr lang="en-US" sz="2400" dirty="0" err="1"/>
              <a:t>yr</a:t>
            </a:r>
            <a:r>
              <a:rPr lang="en-US" sz="2400" dirty="0"/>
              <a:t> survival (lateral tunnel) – 87%</a:t>
            </a:r>
          </a:p>
          <a:p>
            <a:endParaRPr lang="en-US" sz="2800" dirty="0"/>
          </a:p>
          <a:p>
            <a:r>
              <a:rPr lang="en-US" sz="2400" dirty="0"/>
              <a:t>10 </a:t>
            </a:r>
            <a:r>
              <a:rPr lang="en-US" sz="2400" dirty="0" err="1"/>
              <a:t>yr</a:t>
            </a:r>
            <a:r>
              <a:rPr lang="en-US" sz="2400" dirty="0"/>
              <a:t> survival (extracardiac) – 92.4%</a:t>
            </a:r>
          </a:p>
          <a:p>
            <a:pPr lvl="1">
              <a:buNone/>
            </a:pPr>
            <a:endParaRPr lang="en-US" dirty="0"/>
          </a:p>
          <a:p>
            <a:endParaRPr lang="en-IN" dirty="0"/>
          </a:p>
        </p:txBody>
      </p:sp>
    </p:spTree>
    <p:extLst>
      <p:ext uri="{BB962C8B-B14F-4D97-AF65-F5344CB8AC3E}">
        <p14:creationId xmlns:p14="http://schemas.microsoft.com/office/powerpoint/2010/main" val="29542561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nditions - Leeds Congenital Hearts">
            <a:extLst>
              <a:ext uri="{FF2B5EF4-FFF2-40B4-BE49-F238E27FC236}">
                <a16:creationId xmlns:a16="http://schemas.microsoft.com/office/drawing/2014/main" id="{3A2D85B6-316F-D10C-994A-259F3B813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0" y="3437189"/>
            <a:ext cx="4762500" cy="33337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8577DD4-9CBB-137B-718A-7198A12EA110}"/>
              </a:ext>
            </a:extLst>
          </p:cNvPr>
          <p:cNvSpPr/>
          <p:nvPr/>
        </p:nvSpPr>
        <p:spPr>
          <a:xfrm>
            <a:off x="7474424" y="3843694"/>
            <a:ext cx="4267200" cy="11887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PULMONARY CIRCULATION</a:t>
            </a:r>
          </a:p>
          <a:p>
            <a:pPr algn="ctr"/>
            <a:r>
              <a:rPr lang="en-IN" dirty="0"/>
              <a:t>Stenosis, dilatation, leak, </a:t>
            </a:r>
            <a:r>
              <a:rPr lang="en-IN" dirty="0" err="1"/>
              <a:t>pulm</a:t>
            </a:r>
            <a:r>
              <a:rPr lang="en-IN" dirty="0"/>
              <a:t> HTN</a:t>
            </a:r>
          </a:p>
        </p:txBody>
      </p:sp>
      <p:sp>
        <p:nvSpPr>
          <p:cNvPr id="12" name="Rectangle 11">
            <a:extLst>
              <a:ext uri="{FF2B5EF4-FFF2-40B4-BE49-F238E27FC236}">
                <a16:creationId xmlns:a16="http://schemas.microsoft.com/office/drawing/2014/main" id="{95F826A6-0CBE-7989-541B-20D107A83F65}"/>
              </a:ext>
            </a:extLst>
          </p:cNvPr>
          <p:cNvSpPr/>
          <p:nvPr/>
        </p:nvSpPr>
        <p:spPr>
          <a:xfrm>
            <a:off x="7474424" y="5541980"/>
            <a:ext cx="2634018" cy="11887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VENTRICULAR FAILURE</a:t>
            </a:r>
          </a:p>
        </p:txBody>
      </p:sp>
      <p:sp>
        <p:nvSpPr>
          <p:cNvPr id="13" name="Rectangle 12">
            <a:extLst>
              <a:ext uri="{FF2B5EF4-FFF2-40B4-BE49-F238E27FC236}">
                <a16:creationId xmlns:a16="http://schemas.microsoft.com/office/drawing/2014/main" id="{479822BD-23F3-D229-F13A-53E125AB2C3D}"/>
              </a:ext>
            </a:extLst>
          </p:cNvPr>
          <p:cNvSpPr/>
          <p:nvPr/>
        </p:nvSpPr>
        <p:spPr>
          <a:xfrm>
            <a:off x="709683" y="5541980"/>
            <a:ext cx="2634018" cy="11887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Increased IVC pressure</a:t>
            </a:r>
          </a:p>
        </p:txBody>
      </p:sp>
      <p:sp>
        <p:nvSpPr>
          <p:cNvPr id="14" name="Rectangle 13">
            <a:extLst>
              <a:ext uri="{FF2B5EF4-FFF2-40B4-BE49-F238E27FC236}">
                <a16:creationId xmlns:a16="http://schemas.microsoft.com/office/drawing/2014/main" id="{B5DD0DEC-531A-4585-555B-0D8FCD90CDC0}"/>
              </a:ext>
            </a:extLst>
          </p:cNvPr>
          <p:cNvSpPr/>
          <p:nvPr/>
        </p:nvSpPr>
        <p:spPr>
          <a:xfrm>
            <a:off x="450376" y="3843694"/>
            <a:ext cx="3264374" cy="11887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RA</a:t>
            </a:r>
          </a:p>
          <a:p>
            <a:pPr algn="ctr"/>
            <a:r>
              <a:rPr lang="en-IN" dirty="0"/>
              <a:t>Dilatation</a:t>
            </a:r>
          </a:p>
          <a:p>
            <a:pPr algn="ctr"/>
            <a:r>
              <a:rPr lang="en-IN" dirty="0" err="1"/>
              <a:t>Poor,turbulent</a:t>
            </a:r>
            <a:r>
              <a:rPr lang="en-IN" dirty="0"/>
              <a:t> blood flow</a:t>
            </a:r>
          </a:p>
          <a:p>
            <a:pPr algn="ctr"/>
            <a:r>
              <a:rPr lang="en-IN" dirty="0"/>
              <a:t>clots</a:t>
            </a:r>
          </a:p>
        </p:txBody>
      </p:sp>
      <p:graphicFrame>
        <p:nvGraphicFramePr>
          <p:cNvPr id="17" name="Diagram 16">
            <a:extLst>
              <a:ext uri="{FF2B5EF4-FFF2-40B4-BE49-F238E27FC236}">
                <a16:creationId xmlns:a16="http://schemas.microsoft.com/office/drawing/2014/main" id="{43F147E5-BEF3-1D01-BB46-1FAD73675387}"/>
              </a:ext>
            </a:extLst>
          </p:cNvPr>
          <p:cNvGraphicFramePr/>
          <p:nvPr>
            <p:extLst>
              <p:ext uri="{D42A27DB-BD31-4B8C-83A1-F6EECF244321}">
                <p14:modId xmlns:p14="http://schemas.microsoft.com/office/powerpoint/2010/main" val="2320222642"/>
              </p:ext>
            </p:extLst>
          </p:nvPr>
        </p:nvGraphicFramePr>
        <p:xfrm>
          <a:off x="955342" y="561749"/>
          <a:ext cx="10563367" cy="2018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Rectangle 19">
            <a:extLst>
              <a:ext uri="{FF2B5EF4-FFF2-40B4-BE49-F238E27FC236}">
                <a16:creationId xmlns:a16="http://schemas.microsoft.com/office/drawing/2014/main" id="{ED09A6C2-1EA8-BD55-4A6D-815303D3B571}"/>
              </a:ext>
            </a:extLst>
          </p:cNvPr>
          <p:cNvSpPr/>
          <p:nvPr/>
        </p:nvSpPr>
        <p:spPr>
          <a:xfrm>
            <a:off x="805218" y="4176215"/>
            <a:ext cx="2538483" cy="85619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a:extLst>
              <a:ext uri="{FF2B5EF4-FFF2-40B4-BE49-F238E27FC236}">
                <a16:creationId xmlns:a16="http://schemas.microsoft.com/office/drawing/2014/main" id="{096DC660-1B53-CAD2-41D4-4C2ECE186C5D}"/>
              </a:ext>
            </a:extLst>
          </p:cNvPr>
          <p:cNvSpPr/>
          <p:nvPr/>
        </p:nvSpPr>
        <p:spPr>
          <a:xfrm>
            <a:off x="7845188" y="4430999"/>
            <a:ext cx="3541594" cy="60141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08418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grpId="1" nodeType="clickEffect">
                                  <p:stCondLst>
                                    <p:cond delay="0"/>
                                  </p:stCondLst>
                                  <p:childTnLst>
                                    <p:animEffect transition="out" filter="dissolve">
                                      <p:cBhvr>
                                        <p:cTn id="13" dur="500"/>
                                        <p:tgtEl>
                                          <p:spTgt spid="17"/>
                                        </p:tgtEl>
                                      </p:cBhvr>
                                    </p:animEffect>
                                    <p:set>
                                      <p:cBhvr>
                                        <p:cTn id="14" dur="1" fill="hold">
                                          <p:stCondLst>
                                            <p:cond delay="499"/>
                                          </p:stCondLst>
                                        </p:cTn>
                                        <p:tgtEl>
                                          <p:spTgt spid="17"/>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Graphic spid="17" grpId="0">
        <p:bldAsOne/>
      </p:bldGraphic>
      <p:bldGraphic spid="17" grpId="1">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8EC62-7FCA-5243-60BD-E5C99E88AF11}"/>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B4CE535C-AA9F-FBEA-76AD-BB0FF2A60C9E}"/>
              </a:ext>
            </a:extLst>
          </p:cNvPr>
          <p:cNvSpPr>
            <a:spLocks noGrp="1"/>
          </p:cNvSpPr>
          <p:nvPr>
            <p:ph idx="1"/>
          </p:nvPr>
        </p:nvSpPr>
        <p:spPr/>
        <p:txBody>
          <a:bodyPr/>
          <a:lstStyle/>
          <a:p>
            <a:pPr marL="0" indent="0">
              <a:buNone/>
            </a:pPr>
            <a:endParaRPr lang="en-IN" dirty="0"/>
          </a:p>
          <a:p>
            <a:endParaRPr lang="en-IN" dirty="0"/>
          </a:p>
        </p:txBody>
      </p:sp>
      <p:pic>
        <p:nvPicPr>
          <p:cNvPr id="4" name="Picture 2">
            <a:extLst>
              <a:ext uri="{FF2B5EF4-FFF2-40B4-BE49-F238E27FC236}">
                <a16:creationId xmlns:a16="http://schemas.microsoft.com/office/drawing/2014/main" id="{FB432A68-2475-02A5-FEAE-66AD9C92FFAC}"/>
              </a:ext>
            </a:extLst>
          </p:cNvPr>
          <p:cNvPicPr>
            <a:picLocks noChangeAspect="1" noChangeArrowheads="1"/>
          </p:cNvPicPr>
          <p:nvPr/>
        </p:nvPicPr>
        <p:blipFill>
          <a:blip r:embed="rId2"/>
          <a:srcRect/>
          <a:stretch>
            <a:fillRect/>
          </a:stretch>
        </p:blipFill>
        <p:spPr bwMode="auto">
          <a:xfrm>
            <a:off x="373039" y="715803"/>
            <a:ext cx="8934734" cy="6039217"/>
          </a:xfrm>
          <a:prstGeom prst="rect">
            <a:avLst/>
          </a:prstGeom>
          <a:noFill/>
          <a:ln w="9525">
            <a:noFill/>
            <a:miter lim="800000"/>
            <a:headEnd/>
            <a:tailEnd/>
          </a:ln>
          <a:effectLst/>
        </p:spPr>
      </p:pic>
    </p:spTree>
    <p:extLst>
      <p:ext uri="{BB962C8B-B14F-4D97-AF65-F5344CB8AC3E}">
        <p14:creationId xmlns:p14="http://schemas.microsoft.com/office/powerpoint/2010/main" val="8355363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6CE0A-9A87-D38F-9173-4F67CD1C4881}"/>
              </a:ext>
            </a:extLst>
          </p:cNvPr>
          <p:cNvSpPr>
            <a:spLocks noGrp="1"/>
          </p:cNvSpPr>
          <p:nvPr>
            <p:ph type="title"/>
          </p:nvPr>
        </p:nvSpPr>
        <p:spPr/>
        <p:txBody>
          <a:bodyPr/>
          <a:lstStyle/>
          <a:p>
            <a:r>
              <a:rPr lang="en-US" sz="2800" dirty="0">
                <a:effectLst/>
              </a:rPr>
              <a:t>Right Atrium (Classic Fontan Operation)</a:t>
            </a:r>
            <a:endParaRPr lang="en-IN" dirty="0"/>
          </a:p>
        </p:txBody>
      </p:sp>
      <p:sp>
        <p:nvSpPr>
          <p:cNvPr id="3" name="Content Placeholder 2">
            <a:extLst>
              <a:ext uri="{FF2B5EF4-FFF2-40B4-BE49-F238E27FC236}">
                <a16:creationId xmlns:a16="http://schemas.microsoft.com/office/drawing/2014/main" id="{9449C83B-5AF6-1598-EED5-240C4CE126E1}"/>
              </a:ext>
            </a:extLst>
          </p:cNvPr>
          <p:cNvSpPr>
            <a:spLocks noGrp="1"/>
          </p:cNvSpPr>
          <p:nvPr>
            <p:ph idx="1"/>
          </p:nvPr>
        </p:nvSpPr>
        <p:spPr/>
        <p:txBody>
          <a:bodyPr>
            <a:normAutofit fontScale="62500" lnSpcReduction="20000"/>
          </a:bodyPr>
          <a:lstStyle/>
          <a:p>
            <a:r>
              <a:rPr lang="en-US" sz="2800" dirty="0"/>
              <a:t>Dilatation – leads to </a:t>
            </a:r>
          </a:p>
          <a:p>
            <a:pPr lvl="1"/>
            <a:r>
              <a:rPr lang="en-US" sz="2400" dirty="0"/>
              <a:t>Arrhythmias</a:t>
            </a:r>
          </a:p>
          <a:p>
            <a:pPr lvl="1"/>
            <a:r>
              <a:rPr lang="en-US" sz="2400" dirty="0"/>
              <a:t>Blood stasis – poor PBF and thrombosis</a:t>
            </a:r>
          </a:p>
          <a:p>
            <a:r>
              <a:rPr lang="en-US" sz="2800" dirty="0"/>
              <a:t>Atriotomy – injury to sinus node and conducting fibers</a:t>
            </a:r>
          </a:p>
          <a:p>
            <a:endParaRPr lang="en-US" sz="2800" dirty="0"/>
          </a:p>
          <a:p>
            <a:r>
              <a:rPr lang="en-US" sz="2800" dirty="0"/>
              <a:t>Treatment :</a:t>
            </a:r>
          </a:p>
          <a:p>
            <a:pPr lvl="1"/>
            <a:r>
              <a:rPr lang="en-US" sz="2400" dirty="0"/>
              <a:t>Conversion to extra cardiac </a:t>
            </a:r>
            <a:r>
              <a:rPr lang="en-US" sz="2400" dirty="0" err="1"/>
              <a:t>cavopulmonary</a:t>
            </a:r>
            <a:r>
              <a:rPr lang="en-US" sz="2400" dirty="0"/>
              <a:t> circuit</a:t>
            </a:r>
          </a:p>
          <a:p>
            <a:pPr lvl="1"/>
            <a:r>
              <a:rPr lang="en-US" sz="2400" dirty="0"/>
              <a:t>right atrial maze procedure (to reduce arrhythmia), </a:t>
            </a:r>
          </a:p>
          <a:p>
            <a:pPr lvl="1"/>
            <a:r>
              <a:rPr lang="en-US" sz="2400" dirty="0"/>
              <a:t>right atrial reduction </a:t>
            </a:r>
            <a:r>
              <a:rPr lang="en-US" sz="2400" dirty="0" err="1"/>
              <a:t>plasty</a:t>
            </a:r>
            <a:r>
              <a:rPr lang="en-US" sz="2400" dirty="0"/>
              <a:t>, </a:t>
            </a:r>
          </a:p>
          <a:p>
            <a:pPr lvl="1"/>
            <a:r>
              <a:rPr lang="en-US" sz="2400" dirty="0"/>
              <a:t>pacemaker</a:t>
            </a:r>
          </a:p>
          <a:p>
            <a:endParaRPr lang="en-IN" dirty="0"/>
          </a:p>
        </p:txBody>
      </p:sp>
    </p:spTree>
    <p:extLst>
      <p:ext uri="{BB962C8B-B14F-4D97-AF65-F5344CB8AC3E}">
        <p14:creationId xmlns:p14="http://schemas.microsoft.com/office/powerpoint/2010/main" val="36946761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AF97C-DD59-5296-51AC-FF87A35FC1FE}"/>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25ADB955-3200-4B1A-2278-1D3E6A038F56}"/>
              </a:ext>
            </a:extLst>
          </p:cNvPr>
          <p:cNvSpPr>
            <a:spLocks noGrp="1"/>
          </p:cNvSpPr>
          <p:nvPr>
            <p:ph idx="1"/>
          </p:nvPr>
        </p:nvSpPr>
        <p:spPr/>
        <p:txBody>
          <a:bodyPr/>
          <a:lstStyle/>
          <a:p>
            <a:endParaRPr lang="en-IN"/>
          </a:p>
        </p:txBody>
      </p:sp>
      <p:pic>
        <p:nvPicPr>
          <p:cNvPr id="4098" name="Picture 2" descr="Platelet count and abdominal dynamic CT are useful in predicting and  screening for gastroesophageal varices after Fontan surgery | PLOS ONE">
            <a:extLst>
              <a:ext uri="{FF2B5EF4-FFF2-40B4-BE49-F238E27FC236}">
                <a16:creationId xmlns:a16="http://schemas.microsoft.com/office/drawing/2014/main" id="{2109A347-0658-7998-4E91-2CD2959AAE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2448" y="2026499"/>
            <a:ext cx="8202873" cy="4074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408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B1CD6-356B-3E58-A9AD-5E4AE73DB789}"/>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16513DCB-7115-9E59-3F48-BA9024AF88CB}"/>
              </a:ext>
            </a:extLst>
          </p:cNvPr>
          <p:cNvSpPr>
            <a:spLocks noGrp="1"/>
          </p:cNvSpPr>
          <p:nvPr>
            <p:ph idx="1"/>
          </p:nvPr>
        </p:nvSpPr>
        <p:spPr>
          <a:xfrm>
            <a:off x="581193" y="2340864"/>
            <a:ext cx="6979668" cy="3634486"/>
          </a:xfrm>
        </p:spPr>
        <p:txBody>
          <a:bodyPr>
            <a:normAutofit fontScale="92500" lnSpcReduction="20000"/>
          </a:bodyPr>
          <a:lstStyle/>
          <a:p>
            <a:r>
              <a:rPr lang="en-US" sz="2800" dirty="0"/>
              <a:t>Chronic venous hypertension leads to :</a:t>
            </a:r>
          </a:p>
          <a:p>
            <a:pPr lvl="1"/>
            <a:r>
              <a:rPr lang="en-US" sz="2400" dirty="0"/>
              <a:t>increased hepatic sinusoidal pressure and loss of venous pressure gradient</a:t>
            </a:r>
          </a:p>
          <a:p>
            <a:pPr lvl="1"/>
            <a:r>
              <a:rPr lang="en-US" sz="2400" dirty="0"/>
              <a:t>portal venous hypertension and hepatic dysfunction </a:t>
            </a:r>
          </a:p>
          <a:p>
            <a:pPr lvl="1"/>
            <a:r>
              <a:rPr lang="en-US" sz="2400" dirty="0"/>
              <a:t>Portal hypertension - splenomegaly and portosystemic shunts. </a:t>
            </a:r>
          </a:p>
          <a:p>
            <a:pPr lvl="1"/>
            <a:r>
              <a:rPr lang="en-US" sz="2400" dirty="0"/>
              <a:t>Hepatic encephalopathy</a:t>
            </a:r>
          </a:p>
          <a:p>
            <a:pPr lvl="1"/>
            <a:r>
              <a:rPr lang="en-US" sz="2400" dirty="0"/>
              <a:t>Cardiac cirrhosis</a:t>
            </a:r>
          </a:p>
          <a:p>
            <a:pPr lvl="1"/>
            <a:r>
              <a:rPr lang="en-US" sz="2400" dirty="0"/>
              <a:t>Hepatocellular carcinoma</a:t>
            </a:r>
          </a:p>
          <a:p>
            <a:endParaRPr lang="en-IN" dirty="0"/>
          </a:p>
        </p:txBody>
      </p:sp>
      <p:pic>
        <p:nvPicPr>
          <p:cNvPr id="3076" name="Picture 4" descr="Fontan-Associated Liver Disease | Circulation">
            <a:extLst>
              <a:ext uri="{FF2B5EF4-FFF2-40B4-BE49-F238E27FC236}">
                <a16:creationId xmlns:a16="http://schemas.microsoft.com/office/drawing/2014/main" id="{ECB686C5-B99B-523F-E182-F51B2858B0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317" y="961521"/>
            <a:ext cx="8757363" cy="5896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86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45371-55FA-EBC3-6316-CD910B56615A}"/>
              </a:ext>
            </a:extLst>
          </p:cNvPr>
          <p:cNvSpPr>
            <a:spLocks noGrp="1"/>
          </p:cNvSpPr>
          <p:nvPr>
            <p:ph type="title"/>
          </p:nvPr>
        </p:nvSpPr>
        <p:spPr/>
        <p:txBody>
          <a:bodyPr>
            <a:normAutofit/>
          </a:bodyPr>
          <a:lstStyle/>
          <a:p>
            <a:pPr algn="ctr"/>
            <a:r>
              <a:rPr lang="en-IN" sz="4800" dirty="0"/>
              <a:t>Thankyou…</a:t>
            </a:r>
          </a:p>
        </p:txBody>
      </p:sp>
      <p:sp>
        <p:nvSpPr>
          <p:cNvPr id="3" name="Content Placeholder 2">
            <a:extLst>
              <a:ext uri="{FF2B5EF4-FFF2-40B4-BE49-F238E27FC236}">
                <a16:creationId xmlns:a16="http://schemas.microsoft.com/office/drawing/2014/main" id="{13EA21FA-0E33-14BB-5B4A-8841ACAAAED2}"/>
              </a:ext>
            </a:extLst>
          </p:cNvPr>
          <p:cNvSpPr>
            <a:spLocks noGrp="1"/>
          </p:cNvSpPr>
          <p:nvPr>
            <p:ph sz="half" idx="1"/>
          </p:nvPr>
        </p:nvSpPr>
        <p:spPr>
          <a:xfrm>
            <a:off x="341194" y="2228003"/>
            <a:ext cx="7874758" cy="4486696"/>
          </a:xfrm>
        </p:spPr>
        <p:txBody>
          <a:bodyPr>
            <a:normAutofit/>
          </a:bodyPr>
          <a:lstStyle/>
          <a:p>
            <a:pPr marL="0" indent="0" algn="ctr">
              <a:buNone/>
            </a:pPr>
            <a:r>
              <a:rPr lang="en-IN" sz="2600" b="1" dirty="0"/>
              <a:t>References </a:t>
            </a:r>
          </a:p>
          <a:p>
            <a:r>
              <a:rPr lang="en-IN" dirty="0"/>
              <a:t>Anderson’s </a:t>
            </a:r>
            <a:r>
              <a:rPr lang="en-IN" dirty="0" err="1"/>
              <a:t>pediatric</a:t>
            </a:r>
            <a:r>
              <a:rPr lang="en-IN" dirty="0"/>
              <a:t> cardiology 4</a:t>
            </a:r>
            <a:r>
              <a:rPr lang="en-IN" baseline="30000" dirty="0"/>
              <a:t>th</a:t>
            </a:r>
            <a:r>
              <a:rPr lang="en-IN" dirty="0"/>
              <a:t> Ed</a:t>
            </a:r>
          </a:p>
          <a:p>
            <a:r>
              <a:rPr lang="en-IN" dirty="0"/>
              <a:t>Park’s </a:t>
            </a:r>
            <a:r>
              <a:rPr lang="en-IN" dirty="0" err="1"/>
              <a:t>pediatric</a:t>
            </a:r>
            <a:r>
              <a:rPr lang="en-IN" dirty="0"/>
              <a:t> cardiology 7</a:t>
            </a:r>
            <a:r>
              <a:rPr lang="en-IN" baseline="30000" dirty="0"/>
              <a:t>th</a:t>
            </a:r>
            <a:r>
              <a:rPr lang="en-IN" dirty="0"/>
              <a:t> ed</a:t>
            </a:r>
          </a:p>
          <a:p>
            <a:r>
              <a:rPr lang="en-IN" sz="1600" b="0" i="0" dirty="0">
                <a:solidFill>
                  <a:srgbClr val="212121"/>
                </a:solidFill>
                <a:effectLst/>
                <a:latin typeface="Roboto" panose="020F0502020204030204" pitchFamily="2" charset="0"/>
              </a:rPr>
              <a:t>Fontan F, Baudet E. Surgical repair of tricuspid atresia. Thorax. 1971 May;26(3):240-8. </a:t>
            </a:r>
            <a:r>
              <a:rPr lang="en-IN" sz="1600" b="0" i="0" dirty="0" err="1">
                <a:solidFill>
                  <a:srgbClr val="212121"/>
                </a:solidFill>
                <a:effectLst/>
                <a:latin typeface="Roboto" panose="020F0502020204030204" pitchFamily="2" charset="0"/>
              </a:rPr>
              <a:t>doi</a:t>
            </a:r>
            <a:r>
              <a:rPr lang="en-IN" sz="1600" b="0" i="0" dirty="0">
                <a:solidFill>
                  <a:srgbClr val="212121"/>
                </a:solidFill>
                <a:effectLst/>
                <a:latin typeface="Roboto" panose="020F0502020204030204" pitchFamily="2" charset="0"/>
              </a:rPr>
              <a:t>: 10.1136/thx.26.3.240.</a:t>
            </a:r>
          </a:p>
          <a:p>
            <a:r>
              <a:rPr lang="en-IN" sz="1600" dirty="0" err="1"/>
              <a:t>Kouatli</a:t>
            </a:r>
            <a:r>
              <a:rPr lang="en-IN" sz="1600" dirty="0"/>
              <a:t> et al ,Enalapril does not enhance exercise capacity in patients after Fontan procedure. </a:t>
            </a:r>
            <a:r>
              <a:rPr lang="fr-FR" sz="1600" dirty="0"/>
              <a:t>Circulation Sep 2 1997;96(5):1507–12.</a:t>
            </a:r>
          </a:p>
          <a:p>
            <a:r>
              <a:rPr lang="en-US" sz="1600" b="0" i="0" dirty="0">
                <a:solidFill>
                  <a:srgbClr val="2A2A2A"/>
                </a:solidFill>
                <a:effectLst/>
                <a:latin typeface="Source Sans Pro" panose="020F0502020204030204" pitchFamily="34" charset="0"/>
              </a:rPr>
              <a:t>Riad B.M. </a:t>
            </a:r>
            <a:r>
              <a:rPr lang="en-US" sz="1600" b="0" i="0" dirty="0" err="1">
                <a:solidFill>
                  <a:srgbClr val="2A2A2A"/>
                </a:solidFill>
                <a:effectLst/>
                <a:latin typeface="Source Sans Pro" panose="020F0502020204030204" pitchFamily="34" charset="0"/>
              </a:rPr>
              <a:t>Hosein</a:t>
            </a:r>
            <a:r>
              <a:rPr lang="en-US" sz="1600" b="0" i="0" dirty="0">
                <a:solidFill>
                  <a:srgbClr val="2A2A2A"/>
                </a:solidFill>
                <a:effectLst/>
                <a:latin typeface="Source Sans Pro" panose="020F0502020204030204" pitchFamily="34" charset="0"/>
              </a:rPr>
              <a:t> and others, Factors influencing early and late outcome following the Fontan procedure in the current era. The ‘Two Commandments’?, </a:t>
            </a:r>
            <a:r>
              <a:rPr lang="en-US" sz="1600" b="0" i="1" dirty="0">
                <a:solidFill>
                  <a:srgbClr val="2A2A2A"/>
                </a:solidFill>
                <a:effectLst/>
                <a:latin typeface="Source Sans Pro" panose="020F0502020204030204" pitchFamily="34" charset="0"/>
              </a:rPr>
              <a:t>European Journal of Cardio-Thoracic Surgery</a:t>
            </a:r>
            <a:r>
              <a:rPr lang="en-US" sz="1600" b="0" i="0" dirty="0">
                <a:solidFill>
                  <a:srgbClr val="2A2A2A"/>
                </a:solidFill>
                <a:effectLst/>
                <a:latin typeface="Source Sans Pro" panose="020F0502020204030204" pitchFamily="34" charset="0"/>
              </a:rPr>
              <a:t>, Volume 31, Issue 3, March 2007, Pages 344–353, </a:t>
            </a:r>
            <a:r>
              <a:rPr lang="en-US" sz="1600" b="0" i="0" u="none" strike="noStrike" dirty="0">
                <a:solidFill>
                  <a:srgbClr val="006FB7"/>
                </a:solidFill>
                <a:effectLst/>
                <a:latin typeface="Source Sans Pro" panose="020F0502020204030204" pitchFamily="34" charset="0"/>
                <a:hlinkClick r:id="rId2"/>
              </a:rPr>
              <a:t>https://doi.org/10.1016/j.ejcts.2006.11.043</a:t>
            </a:r>
            <a:endParaRPr lang="en-IN" sz="1600" dirty="0"/>
          </a:p>
          <a:p>
            <a:endParaRPr lang="en-IN" sz="1600" dirty="0"/>
          </a:p>
        </p:txBody>
      </p:sp>
      <p:sp>
        <p:nvSpPr>
          <p:cNvPr id="4" name="Content Placeholder 3">
            <a:extLst>
              <a:ext uri="{FF2B5EF4-FFF2-40B4-BE49-F238E27FC236}">
                <a16:creationId xmlns:a16="http://schemas.microsoft.com/office/drawing/2014/main" id="{2FB8BDA4-ADAC-E196-744C-8CCF87A806DA}"/>
              </a:ext>
            </a:extLst>
          </p:cNvPr>
          <p:cNvSpPr>
            <a:spLocks noGrp="1"/>
          </p:cNvSpPr>
          <p:nvPr>
            <p:ph sz="half" idx="2"/>
          </p:nvPr>
        </p:nvSpPr>
        <p:spPr>
          <a:xfrm>
            <a:off x="8490499" y="2299660"/>
            <a:ext cx="5194769" cy="3633047"/>
          </a:xfrm>
        </p:spPr>
        <p:txBody>
          <a:bodyPr>
            <a:normAutofit/>
          </a:bodyPr>
          <a:lstStyle/>
          <a:p>
            <a:endParaRPr lang="en-IN" dirty="0"/>
          </a:p>
        </p:txBody>
      </p:sp>
      <p:sp>
        <p:nvSpPr>
          <p:cNvPr id="5" name="Oval 4">
            <a:extLst>
              <a:ext uri="{FF2B5EF4-FFF2-40B4-BE49-F238E27FC236}">
                <a16:creationId xmlns:a16="http://schemas.microsoft.com/office/drawing/2014/main" id="{93685111-51FF-F15E-DBB9-3D713D13D478}"/>
              </a:ext>
            </a:extLst>
          </p:cNvPr>
          <p:cNvSpPr/>
          <p:nvPr/>
        </p:nvSpPr>
        <p:spPr>
          <a:xfrm>
            <a:off x="8215952" y="2228003"/>
            <a:ext cx="3841846" cy="39291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N" sz="2000" b="1" dirty="0"/>
              <a:t>To be covered..</a:t>
            </a:r>
          </a:p>
          <a:p>
            <a:pPr marL="342900" indent="-342900">
              <a:buFont typeface="+mj-lt"/>
              <a:buAutoNum type="arabicPeriod"/>
            </a:pPr>
            <a:r>
              <a:rPr lang="en-IN" sz="1400" dirty="0"/>
              <a:t>Complications of Fontan</a:t>
            </a:r>
          </a:p>
          <a:p>
            <a:pPr marL="342900" indent="-342900">
              <a:buFont typeface="+mj-lt"/>
              <a:buAutoNum type="arabicPeriod"/>
            </a:pPr>
            <a:r>
              <a:rPr lang="en-IN" sz="1400" dirty="0"/>
              <a:t>Management of “Well” Fontan</a:t>
            </a:r>
          </a:p>
          <a:p>
            <a:pPr marL="342900" indent="-342900">
              <a:buFont typeface="+mj-lt"/>
              <a:buAutoNum type="arabicPeriod"/>
            </a:pPr>
            <a:r>
              <a:rPr lang="en-IN" sz="1400" dirty="0"/>
              <a:t>Management of Fontan failure</a:t>
            </a:r>
          </a:p>
          <a:p>
            <a:pPr algn="ctr"/>
            <a:endParaRPr lang="en-IN" dirty="0"/>
          </a:p>
        </p:txBody>
      </p:sp>
    </p:spTree>
    <p:extLst>
      <p:ext uri="{BB962C8B-B14F-4D97-AF65-F5344CB8AC3E}">
        <p14:creationId xmlns:p14="http://schemas.microsoft.com/office/powerpoint/2010/main" val="200050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mph" presetSubtype="0" repeatCount="indefinite" fill="hold" grpId="0" nodeType="withEffect">
                                  <p:stCondLst>
                                    <p:cond delay="0"/>
                                  </p:stCondLst>
                                  <p:endCondLst>
                                    <p:cond evt="onNext" delay="0">
                                      <p:tgtEl>
                                        <p:sldTgt/>
                                      </p:tgtEl>
                                    </p:cond>
                                  </p:endCondLst>
                                  <p:childTnLst>
                                    <p:anim calcmode="discrete" valueType="str">
                                      <p:cBhvr override="childStyle">
                                        <p:cTn id="6" dur="1000" fill="hold"/>
                                        <p:tgtEl>
                                          <p:spTgt spid="5"/>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7" fill="hold">
                      <p:stCondLst>
                        <p:cond delay="indefinite"/>
                      </p:stCondLst>
                      <p:childTnLst>
                        <p:par>
                          <p:cTn id="8" fill="hold">
                            <p:stCondLst>
                              <p:cond delay="0"/>
                            </p:stCondLst>
                            <p:childTnLst>
                              <p:par>
                                <p:cTn id="9" presetID="28"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15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5000" fill="hold"/>
                                        <p:tgtEl>
                                          <p:spTgt spid="3">
                                            <p:txEl>
                                              <p:pRg st="0" end="0"/>
                                            </p:txEl>
                                          </p:spTgt>
                                        </p:tgtEl>
                                        <p:attrNameLst>
                                          <p:attrName>ppt_y</p:attrName>
                                        </p:attrNameLst>
                                      </p:cBhvr>
                                      <p:tavLst>
                                        <p:tav tm="0">
                                          <p:val>
                                            <p:strVal val="#ppt_y+1"/>
                                          </p:val>
                                        </p:tav>
                                        <p:tav tm="100000">
                                          <p:val>
                                            <p:strVal val="#ppt_y-1"/>
                                          </p:val>
                                        </p:tav>
                                      </p:tavLst>
                                    </p:anim>
                                  </p:childTnLst>
                                </p:cTn>
                              </p:par>
                              <p:par>
                                <p:cTn id="13" presetID="28"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5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5000" fill="hold"/>
                                        <p:tgtEl>
                                          <p:spTgt spid="3">
                                            <p:txEl>
                                              <p:pRg st="1" end="1"/>
                                            </p:txEl>
                                          </p:spTgt>
                                        </p:tgtEl>
                                        <p:attrNameLst>
                                          <p:attrName>ppt_y</p:attrName>
                                        </p:attrNameLst>
                                      </p:cBhvr>
                                      <p:tavLst>
                                        <p:tav tm="0">
                                          <p:val>
                                            <p:strVal val="#ppt_y+1"/>
                                          </p:val>
                                        </p:tav>
                                        <p:tav tm="100000">
                                          <p:val>
                                            <p:strVal val="#ppt_y-1"/>
                                          </p:val>
                                        </p:tav>
                                      </p:tavLst>
                                    </p:anim>
                                  </p:childTnLst>
                                </p:cTn>
                              </p:par>
                              <p:par>
                                <p:cTn id="17" presetID="28"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5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5000" fill="hold"/>
                                        <p:tgtEl>
                                          <p:spTgt spid="3">
                                            <p:txEl>
                                              <p:pRg st="2" end="2"/>
                                            </p:txEl>
                                          </p:spTgt>
                                        </p:tgtEl>
                                        <p:attrNameLst>
                                          <p:attrName>ppt_y</p:attrName>
                                        </p:attrNameLst>
                                      </p:cBhvr>
                                      <p:tavLst>
                                        <p:tav tm="0">
                                          <p:val>
                                            <p:strVal val="#ppt_y+1"/>
                                          </p:val>
                                        </p:tav>
                                        <p:tav tm="100000">
                                          <p:val>
                                            <p:strVal val="#ppt_y-1"/>
                                          </p:val>
                                        </p:tav>
                                      </p:tavLst>
                                    </p:anim>
                                  </p:childTnLst>
                                </p:cTn>
                              </p:par>
                              <p:par>
                                <p:cTn id="21" presetID="28"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15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5000" fill="hold"/>
                                        <p:tgtEl>
                                          <p:spTgt spid="3">
                                            <p:txEl>
                                              <p:pRg st="3" end="3"/>
                                            </p:txEl>
                                          </p:spTgt>
                                        </p:tgtEl>
                                        <p:attrNameLst>
                                          <p:attrName>ppt_y</p:attrName>
                                        </p:attrNameLst>
                                      </p:cBhvr>
                                      <p:tavLst>
                                        <p:tav tm="0">
                                          <p:val>
                                            <p:strVal val="#ppt_y+1"/>
                                          </p:val>
                                        </p:tav>
                                        <p:tav tm="100000">
                                          <p:val>
                                            <p:strVal val="#ppt_y-1"/>
                                          </p:val>
                                        </p:tav>
                                      </p:tavLst>
                                    </p:anim>
                                  </p:childTnLst>
                                </p:cTn>
                              </p:par>
                              <p:par>
                                <p:cTn id="25" presetID="28"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15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5000" fill="hold"/>
                                        <p:tgtEl>
                                          <p:spTgt spid="3">
                                            <p:txEl>
                                              <p:pRg st="4" end="4"/>
                                            </p:txEl>
                                          </p:spTgt>
                                        </p:tgtEl>
                                        <p:attrNameLst>
                                          <p:attrName>ppt_y</p:attrName>
                                        </p:attrNameLst>
                                      </p:cBhvr>
                                      <p:tavLst>
                                        <p:tav tm="0">
                                          <p:val>
                                            <p:strVal val="#ppt_y+1"/>
                                          </p:val>
                                        </p:tav>
                                        <p:tav tm="100000">
                                          <p:val>
                                            <p:strVal val="#ppt_y-1"/>
                                          </p:val>
                                        </p:tav>
                                      </p:tavLst>
                                    </p:anim>
                                  </p:childTnLst>
                                </p:cTn>
                              </p:par>
                              <p:par>
                                <p:cTn id="29" presetID="28"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p:cTn id="31" dur="15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2" dur="15000" fill="hold"/>
                                        <p:tgtEl>
                                          <p:spTgt spid="3">
                                            <p:txEl>
                                              <p:pRg st="5" end="5"/>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F186D-7B27-E71D-3B5F-BFC4E5E54B27}"/>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CB3A64A3-2826-BA18-B493-2D6E135FD89F}"/>
              </a:ext>
            </a:extLst>
          </p:cNvPr>
          <p:cNvSpPr>
            <a:spLocks noGrp="1"/>
          </p:cNvSpPr>
          <p:nvPr>
            <p:ph idx="1"/>
          </p:nvPr>
        </p:nvSpPr>
        <p:spPr/>
        <p:txBody>
          <a:bodyPr/>
          <a:lstStyle/>
          <a:p>
            <a:endParaRPr lang="en-IN" dirty="0"/>
          </a:p>
        </p:txBody>
      </p:sp>
      <p:pic>
        <p:nvPicPr>
          <p:cNvPr id="4" name="Picture 3" descr="image.jpg">
            <a:extLst>
              <a:ext uri="{FF2B5EF4-FFF2-40B4-BE49-F238E27FC236}">
                <a16:creationId xmlns:a16="http://schemas.microsoft.com/office/drawing/2014/main" id="{D8DD4BB1-742A-BFFC-074E-BEE6441DA100}"/>
              </a:ext>
            </a:extLst>
          </p:cNvPr>
          <p:cNvPicPr>
            <a:picLocks noChangeAspect="1"/>
          </p:cNvPicPr>
          <p:nvPr/>
        </p:nvPicPr>
        <p:blipFill>
          <a:blip r:embed="rId2"/>
          <a:stretch>
            <a:fillRect/>
          </a:stretch>
        </p:blipFill>
        <p:spPr>
          <a:xfrm>
            <a:off x="1519218" y="0"/>
            <a:ext cx="9153565" cy="6858000"/>
          </a:xfrm>
          <a:prstGeom prst="rect">
            <a:avLst/>
          </a:prstGeom>
        </p:spPr>
      </p:pic>
    </p:spTree>
    <p:extLst>
      <p:ext uri="{BB962C8B-B14F-4D97-AF65-F5344CB8AC3E}">
        <p14:creationId xmlns:p14="http://schemas.microsoft.com/office/powerpoint/2010/main" val="618222539"/>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7CF5F-BEAB-B979-13DC-47D70444ACD2}"/>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9202742-AE68-BC91-B93E-00B7BDD6491D}"/>
              </a:ext>
            </a:extLst>
          </p:cNvPr>
          <p:cNvSpPr>
            <a:spLocks noGrp="1"/>
          </p:cNvSpPr>
          <p:nvPr>
            <p:ph idx="1"/>
          </p:nvPr>
        </p:nvSpPr>
        <p:spPr/>
        <p:txBody>
          <a:bodyPr/>
          <a:lstStyle/>
          <a:p>
            <a:r>
              <a:rPr lang="en-IN" dirty="0"/>
              <a:t>1. Regarding the two statements</a:t>
            </a:r>
          </a:p>
          <a:p>
            <a:pPr marL="666900" lvl="1" indent="-342900">
              <a:buFont typeface="+mj-lt"/>
              <a:buAutoNum type="alphaLcPeriod"/>
            </a:pPr>
            <a:r>
              <a:rPr lang="en-IN" dirty="0"/>
              <a:t>Pulmonary and systemic circulations are connected in series normally.</a:t>
            </a:r>
          </a:p>
          <a:p>
            <a:pPr marL="666900" lvl="1" indent="-342900">
              <a:buFont typeface="+mj-lt"/>
              <a:buAutoNum type="alphaLcPeriod"/>
            </a:pPr>
            <a:r>
              <a:rPr lang="en-IN" dirty="0"/>
              <a:t>In univentricular heart, they are connected in parallel.</a:t>
            </a:r>
          </a:p>
          <a:p>
            <a:pPr marL="342900" indent="-342900">
              <a:buFont typeface="+mj-lt"/>
              <a:buAutoNum type="arabicPeriod"/>
            </a:pPr>
            <a:r>
              <a:rPr lang="en-IN" dirty="0"/>
              <a:t>Both a &amp; b are false</a:t>
            </a:r>
          </a:p>
          <a:p>
            <a:pPr marL="342900" indent="-342900">
              <a:buFont typeface="+mj-lt"/>
              <a:buAutoNum type="arabicPeriod"/>
            </a:pPr>
            <a:r>
              <a:rPr lang="en-IN" dirty="0"/>
              <a:t>Option a is true but b is false</a:t>
            </a:r>
          </a:p>
          <a:p>
            <a:pPr marL="342900" indent="-342900">
              <a:buFont typeface="+mj-lt"/>
              <a:buAutoNum type="arabicPeriod"/>
            </a:pPr>
            <a:r>
              <a:rPr lang="en-IN" dirty="0"/>
              <a:t>Option a is false but a is true</a:t>
            </a:r>
          </a:p>
          <a:p>
            <a:pPr marL="342900" indent="-342900">
              <a:buFont typeface="+mj-lt"/>
              <a:buAutoNum type="arabicPeriod"/>
            </a:pPr>
            <a:r>
              <a:rPr lang="en-IN" dirty="0"/>
              <a:t>Both a and b are true</a:t>
            </a:r>
          </a:p>
        </p:txBody>
      </p:sp>
    </p:spTree>
    <p:extLst>
      <p:ext uri="{BB962C8B-B14F-4D97-AF65-F5344CB8AC3E}">
        <p14:creationId xmlns:p14="http://schemas.microsoft.com/office/powerpoint/2010/main" val="421725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6" end="6"/>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C7C93-7749-B7CC-3DBE-DBCFE1CDF12A}"/>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D7CA4AA5-D465-FD75-7050-FB301DD48B12}"/>
              </a:ext>
            </a:extLst>
          </p:cNvPr>
          <p:cNvSpPr>
            <a:spLocks noGrp="1"/>
          </p:cNvSpPr>
          <p:nvPr>
            <p:ph idx="1"/>
          </p:nvPr>
        </p:nvSpPr>
        <p:spPr/>
        <p:txBody>
          <a:bodyPr/>
          <a:lstStyle/>
          <a:p>
            <a:r>
              <a:rPr lang="en-IN" dirty="0"/>
              <a:t>2. Which of the following statements is true regarding ten commandments of Fontan procedure?</a:t>
            </a:r>
          </a:p>
          <a:p>
            <a:pPr marL="666900" lvl="1" indent="-342900">
              <a:buFont typeface="+mj-lt"/>
              <a:buAutoNum type="alphaLcPeriod"/>
            </a:pPr>
            <a:r>
              <a:rPr lang="en-IN" dirty="0"/>
              <a:t>  mean PAP ≤15mmHg</a:t>
            </a:r>
          </a:p>
          <a:p>
            <a:pPr marL="666900" lvl="1" indent="-342900">
              <a:buFont typeface="+mj-lt"/>
              <a:buAutoNum type="alphaLcPeriod"/>
            </a:pPr>
            <a:r>
              <a:rPr lang="en-IN" dirty="0"/>
              <a:t>EF &gt; 40%</a:t>
            </a:r>
          </a:p>
          <a:p>
            <a:pPr marL="666900" lvl="1" indent="-342900">
              <a:buFont typeface="+mj-lt"/>
              <a:buAutoNum type="alphaLcPeriod"/>
            </a:pPr>
            <a:r>
              <a:rPr lang="en-IN" dirty="0"/>
              <a:t>Minimum age 6y</a:t>
            </a:r>
          </a:p>
          <a:p>
            <a:pPr marL="666900" lvl="1" indent="-342900">
              <a:buFont typeface="+mj-lt"/>
              <a:buAutoNum type="alphaLcPeriod"/>
            </a:pPr>
            <a:r>
              <a:rPr lang="en-IN" dirty="0"/>
              <a:t>All of the above</a:t>
            </a:r>
          </a:p>
          <a:p>
            <a:pPr marL="666900" lvl="1" indent="-342900">
              <a:buFont typeface="+mj-lt"/>
              <a:buAutoNum type="alphaLcPeriod"/>
            </a:pPr>
            <a:endParaRPr lang="en-IN" dirty="0"/>
          </a:p>
          <a:p>
            <a:pPr marL="666900" lvl="1" indent="-342900">
              <a:buFont typeface="+mj-lt"/>
              <a:buAutoNum type="alphaLcPeriod"/>
            </a:pPr>
            <a:endParaRPr lang="en-IN" dirty="0"/>
          </a:p>
        </p:txBody>
      </p:sp>
    </p:spTree>
    <p:extLst>
      <p:ext uri="{BB962C8B-B14F-4D97-AF65-F5344CB8AC3E}">
        <p14:creationId xmlns:p14="http://schemas.microsoft.com/office/powerpoint/2010/main" val="56293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1" end="1"/>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63C8F-EE0D-E71F-BA39-D90CB95E154D}"/>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7CF89F9D-1F67-1201-295F-7F7CF1EDE212}"/>
              </a:ext>
            </a:extLst>
          </p:cNvPr>
          <p:cNvSpPr>
            <a:spLocks noGrp="1"/>
          </p:cNvSpPr>
          <p:nvPr>
            <p:ph idx="1"/>
          </p:nvPr>
        </p:nvSpPr>
        <p:spPr/>
        <p:txBody>
          <a:bodyPr/>
          <a:lstStyle/>
          <a:p>
            <a:pPr marL="342900" indent="-342900">
              <a:buFont typeface="+mj-lt"/>
              <a:buAutoNum type="arabicPeriod" startAt="3"/>
            </a:pPr>
            <a:r>
              <a:rPr lang="en-IN" dirty="0"/>
              <a:t>Red flag sign in the interstage 1 management includes all except</a:t>
            </a:r>
          </a:p>
          <a:p>
            <a:pPr marL="666900" lvl="1" indent="-342900">
              <a:buFont typeface="+mj-lt"/>
              <a:buAutoNum type="alphaLcPeriod"/>
            </a:pPr>
            <a:r>
              <a:rPr lang="en-US" sz="1700" dirty="0"/>
              <a:t>SpO2 less than 75% or greater than 90% </a:t>
            </a:r>
          </a:p>
          <a:p>
            <a:pPr marL="666900" lvl="1" indent="-342900">
              <a:buFont typeface="+mj-lt"/>
              <a:buAutoNum type="alphaLcPeriod"/>
            </a:pPr>
            <a:r>
              <a:rPr lang="en-US" sz="1700" dirty="0"/>
              <a:t>Weight loss of 30 g or failure to gain 20 g over 3 days</a:t>
            </a:r>
          </a:p>
          <a:p>
            <a:pPr marL="666900" lvl="1" indent="-342900">
              <a:buFont typeface="+mj-lt"/>
              <a:buAutoNum type="alphaLcPeriod"/>
            </a:pPr>
            <a:r>
              <a:rPr lang="en-US" sz="1700" dirty="0"/>
              <a:t>Enteral intake less than 75 mL/kg per day </a:t>
            </a:r>
          </a:p>
          <a:p>
            <a:pPr marL="666900" lvl="1" indent="-342900">
              <a:buFont typeface="+mj-lt"/>
              <a:buAutoNum type="alphaLcPeriod"/>
            </a:pPr>
            <a:r>
              <a:rPr lang="en-US" sz="1800" dirty="0"/>
              <a:t>Fever, cough, congestion, change in breathing pattern, vomiting, diarrhea, irritability.</a:t>
            </a:r>
            <a:endParaRPr lang="en-IN" sz="1800" dirty="0"/>
          </a:p>
          <a:p>
            <a:pPr marL="666900" lvl="1" indent="-342900">
              <a:buFont typeface="+mj-lt"/>
              <a:buAutoNum type="alphaLcPeriod"/>
            </a:pPr>
            <a:endParaRPr lang="en-US" sz="1700" dirty="0"/>
          </a:p>
          <a:p>
            <a:pPr marL="666900" lvl="1" indent="-342900">
              <a:buFont typeface="+mj-lt"/>
              <a:buAutoNum type="alphaLcParenR"/>
            </a:pPr>
            <a:endParaRPr lang="en-IN" dirty="0"/>
          </a:p>
        </p:txBody>
      </p:sp>
    </p:spTree>
    <p:extLst>
      <p:ext uri="{BB962C8B-B14F-4D97-AF65-F5344CB8AC3E}">
        <p14:creationId xmlns:p14="http://schemas.microsoft.com/office/powerpoint/2010/main" val="174726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3" end="3"/>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6432-941A-ABE3-8B21-538A3B1A9C09}"/>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4E8677CD-1279-D738-FF9C-977E42739D69}"/>
              </a:ext>
            </a:extLst>
          </p:cNvPr>
          <p:cNvSpPr>
            <a:spLocks noGrp="1"/>
          </p:cNvSpPr>
          <p:nvPr>
            <p:ph idx="1"/>
          </p:nvPr>
        </p:nvSpPr>
        <p:spPr/>
        <p:txBody>
          <a:bodyPr/>
          <a:lstStyle/>
          <a:p>
            <a:r>
              <a:rPr lang="en-IN" dirty="0"/>
              <a:t>4. Pleural effusion after SCPC, true is</a:t>
            </a:r>
          </a:p>
          <a:p>
            <a:pPr marL="666900" lvl="1" indent="-342900">
              <a:buFont typeface="+mj-lt"/>
              <a:buAutoNum type="alphaLcPeriod"/>
            </a:pPr>
            <a:r>
              <a:rPr lang="en-IN" dirty="0"/>
              <a:t>When CVP elevates, lymphatic obstruction occurs and it has to be treated with steroids /octreotide immediately.</a:t>
            </a:r>
          </a:p>
          <a:p>
            <a:pPr marL="666900" lvl="1" indent="-342900">
              <a:buFont typeface="+mj-lt"/>
              <a:buAutoNum type="alphaLcPeriod"/>
            </a:pPr>
            <a:r>
              <a:rPr lang="en-IN" dirty="0"/>
              <a:t>If effusion persists for &gt;1 week, anatomic causes has to be investigated.</a:t>
            </a:r>
          </a:p>
          <a:p>
            <a:pPr marL="666900" lvl="1" indent="-342900">
              <a:buFont typeface="+mj-lt"/>
              <a:buAutoNum type="alphaLcPeriod"/>
            </a:pPr>
            <a:r>
              <a:rPr lang="en-IN" dirty="0"/>
              <a:t>Pleurodesis to be done on POD 2-3 for pleural effusion after SCPC</a:t>
            </a:r>
          </a:p>
          <a:p>
            <a:pPr marL="666900" lvl="1" indent="-342900">
              <a:buFont typeface="+mj-lt"/>
              <a:buAutoNum type="alphaLcPeriod"/>
            </a:pPr>
            <a:r>
              <a:rPr lang="en-IN" dirty="0"/>
              <a:t>None of the above</a:t>
            </a:r>
          </a:p>
          <a:p>
            <a:endParaRPr lang="en-IN" dirty="0"/>
          </a:p>
        </p:txBody>
      </p:sp>
    </p:spTree>
    <p:extLst>
      <p:ext uri="{BB962C8B-B14F-4D97-AF65-F5344CB8AC3E}">
        <p14:creationId xmlns:p14="http://schemas.microsoft.com/office/powerpoint/2010/main" val="85902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DEAF9-9276-D6C9-6528-9824D0B7CC1D}"/>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1CEB2989-5C63-AF1E-5990-7DD13D72E49C}"/>
              </a:ext>
            </a:extLst>
          </p:cNvPr>
          <p:cNvSpPr>
            <a:spLocks noGrp="1"/>
          </p:cNvSpPr>
          <p:nvPr>
            <p:ph idx="1"/>
          </p:nvPr>
        </p:nvSpPr>
        <p:spPr/>
        <p:txBody>
          <a:bodyPr/>
          <a:lstStyle/>
          <a:p>
            <a:r>
              <a:rPr lang="en-IN" dirty="0"/>
              <a:t>5. </a:t>
            </a:r>
            <a:r>
              <a:rPr lang="en-US" sz="1800" dirty="0"/>
              <a:t>Effects of chronic volume overload on SV are all except</a:t>
            </a:r>
          </a:p>
          <a:p>
            <a:pPr marL="666900" lvl="1" indent="-342900">
              <a:buFont typeface="+mj-lt"/>
              <a:buAutoNum type="alphaLcPeriod"/>
            </a:pPr>
            <a:r>
              <a:rPr lang="en-US" dirty="0"/>
              <a:t>Dilatation of atrium and ventricle</a:t>
            </a:r>
          </a:p>
          <a:p>
            <a:pPr marL="666900" lvl="1" indent="-342900">
              <a:buFont typeface="+mj-lt"/>
              <a:buAutoNum type="alphaLcPeriod"/>
            </a:pPr>
            <a:r>
              <a:rPr lang="en-IN" dirty="0"/>
              <a:t>Eccentric hypertrophy</a:t>
            </a:r>
          </a:p>
          <a:p>
            <a:pPr marL="666900" lvl="1" indent="-342900">
              <a:buFont typeface="+mj-lt"/>
              <a:buAutoNum type="alphaLcPeriod"/>
            </a:pPr>
            <a:r>
              <a:rPr lang="en-US" dirty="0"/>
              <a:t>Spherical </a:t>
            </a:r>
            <a:r>
              <a:rPr lang="en-US" dirty="0" err="1"/>
              <a:t>remodelling</a:t>
            </a:r>
            <a:r>
              <a:rPr lang="en-US" dirty="0"/>
              <a:t> with reorientation of wall fibers</a:t>
            </a:r>
          </a:p>
          <a:p>
            <a:pPr marL="666900" lvl="1" indent="-342900">
              <a:buFont typeface="+mj-lt"/>
              <a:buAutoNum type="alphaLcPeriod"/>
            </a:pPr>
            <a:r>
              <a:rPr lang="en-US" dirty="0"/>
              <a:t>Annular dilatation causing progressive MV valve regurgitation</a:t>
            </a:r>
          </a:p>
          <a:p>
            <a:pPr marL="666900" lvl="1" indent="-342900">
              <a:buFont typeface="+mj-lt"/>
              <a:buAutoNum type="alphaLcPeriod"/>
            </a:pPr>
            <a:endParaRPr lang="en-IN" dirty="0"/>
          </a:p>
        </p:txBody>
      </p:sp>
    </p:spTree>
    <p:extLst>
      <p:ext uri="{BB962C8B-B14F-4D97-AF65-F5344CB8AC3E}">
        <p14:creationId xmlns:p14="http://schemas.microsoft.com/office/powerpoint/2010/main" val="125227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4" end="4"/>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89DFE-E5EF-5747-6306-E1E01708A3C9}"/>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629AEB36-4B99-AFD9-C40A-65CBDE099A9D}"/>
              </a:ext>
            </a:extLst>
          </p:cNvPr>
          <p:cNvSpPr>
            <a:spLocks noGrp="1"/>
          </p:cNvSpPr>
          <p:nvPr>
            <p:ph idx="1"/>
          </p:nvPr>
        </p:nvSpPr>
        <p:spPr/>
        <p:txBody>
          <a:bodyPr/>
          <a:lstStyle/>
          <a:p>
            <a:r>
              <a:rPr lang="en-IN" dirty="0"/>
              <a:t>6. identify the false statement regarding management of univentricular heart</a:t>
            </a:r>
          </a:p>
          <a:p>
            <a:pPr marL="666900" lvl="1" indent="-342900">
              <a:buFont typeface="+mj-lt"/>
              <a:buAutoNum type="alphaLcPeriod"/>
            </a:pPr>
            <a:r>
              <a:rPr lang="en-IN" dirty="0"/>
              <a:t>Initial palliation of babies with reduced PBF- BT shunt + PGE1</a:t>
            </a:r>
          </a:p>
          <a:p>
            <a:pPr marL="666900" lvl="1" indent="-342900">
              <a:buFont typeface="+mj-lt"/>
              <a:buAutoNum type="alphaLcPeriod"/>
            </a:pPr>
            <a:r>
              <a:rPr lang="en-IN" dirty="0"/>
              <a:t>Neonates with increased PBF- palliative therapy done initially with PA banding and </a:t>
            </a:r>
            <a:r>
              <a:rPr lang="en-IN" dirty="0" err="1"/>
              <a:t>anticongestive</a:t>
            </a:r>
            <a:r>
              <a:rPr lang="en-IN" dirty="0"/>
              <a:t> therapy</a:t>
            </a:r>
          </a:p>
          <a:p>
            <a:pPr marL="666900" lvl="1" indent="-342900">
              <a:buFont typeface="+mj-lt"/>
              <a:buAutoNum type="alphaLcPeriod"/>
            </a:pPr>
            <a:r>
              <a:rPr lang="en-IN" dirty="0"/>
              <a:t>BDG procedure is done between 1-3weeks after delivery.</a:t>
            </a:r>
          </a:p>
          <a:p>
            <a:pPr marL="666900" lvl="1" indent="-342900">
              <a:buFont typeface="+mj-lt"/>
              <a:buAutoNum type="alphaLcPeriod"/>
            </a:pPr>
            <a:r>
              <a:rPr lang="en-US" dirty="0">
                <a:latin typeface="Carlito"/>
                <a:cs typeface="Carlito"/>
              </a:rPr>
              <a:t>If a prior BT or Sano </a:t>
            </a:r>
            <a:r>
              <a:rPr lang="en-US" spc="-5" dirty="0">
                <a:latin typeface="Carlito"/>
                <a:cs typeface="Carlito"/>
              </a:rPr>
              <a:t>shunt </a:t>
            </a:r>
            <a:r>
              <a:rPr lang="en-US" dirty="0">
                <a:latin typeface="Carlito"/>
                <a:cs typeface="Carlito"/>
              </a:rPr>
              <a:t>is </a:t>
            </a:r>
            <a:r>
              <a:rPr lang="en-US" spc="-5" dirty="0">
                <a:latin typeface="Carlito"/>
                <a:cs typeface="Carlito"/>
              </a:rPr>
              <a:t>present, </a:t>
            </a:r>
            <a:r>
              <a:rPr lang="en-US" dirty="0">
                <a:latin typeface="Carlito"/>
                <a:cs typeface="Carlito"/>
              </a:rPr>
              <a:t>it is ligated at the time of bidirectional</a:t>
            </a:r>
            <a:r>
              <a:rPr lang="en-US" spc="140" dirty="0">
                <a:latin typeface="Carlito"/>
                <a:cs typeface="Carlito"/>
              </a:rPr>
              <a:t> </a:t>
            </a:r>
            <a:r>
              <a:rPr lang="en-US" dirty="0">
                <a:latin typeface="Carlito"/>
                <a:cs typeface="Carlito"/>
              </a:rPr>
              <a:t>Glenn.</a:t>
            </a:r>
          </a:p>
        </p:txBody>
      </p:sp>
    </p:spTree>
    <p:extLst>
      <p:ext uri="{BB962C8B-B14F-4D97-AF65-F5344CB8AC3E}">
        <p14:creationId xmlns:p14="http://schemas.microsoft.com/office/powerpoint/2010/main" val="151203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3" end="3"/>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2A6C7-52AF-FB89-37C1-4F44A0150A0C}"/>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E323ED21-3815-A584-BF8A-602151B5CBA0}"/>
              </a:ext>
            </a:extLst>
          </p:cNvPr>
          <p:cNvSpPr>
            <a:spLocks noGrp="1"/>
          </p:cNvSpPr>
          <p:nvPr>
            <p:ph idx="1"/>
          </p:nvPr>
        </p:nvSpPr>
        <p:spPr/>
        <p:txBody>
          <a:bodyPr/>
          <a:lstStyle/>
          <a:p>
            <a:r>
              <a:rPr lang="en-IN" dirty="0"/>
              <a:t>7. Perioperative mortality of Fontan procedure is</a:t>
            </a:r>
          </a:p>
          <a:p>
            <a:pPr marL="666900" lvl="1" indent="-342900">
              <a:buFont typeface="+mj-lt"/>
              <a:buAutoNum type="alphaLcPeriod"/>
            </a:pPr>
            <a:r>
              <a:rPr lang="en-IN" dirty="0"/>
              <a:t>10-12%%</a:t>
            </a:r>
          </a:p>
          <a:p>
            <a:pPr marL="666900" lvl="1" indent="-342900">
              <a:buFont typeface="+mj-lt"/>
              <a:buAutoNum type="alphaLcPeriod"/>
            </a:pPr>
            <a:r>
              <a:rPr lang="en-IN" dirty="0"/>
              <a:t>8-10%</a:t>
            </a:r>
          </a:p>
          <a:p>
            <a:pPr marL="666900" lvl="1" indent="-342900">
              <a:buFont typeface="+mj-lt"/>
              <a:buAutoNum type="alphaLcPeriod"/>
            </a:pPr>
            <a:r>
              <a:rPr lang="en-IN" dirty="0"/>
              <a:t>6-8%</a:t>
            </a:r>
          </a:p>
          <a:p>
            <a:pPr marL="666900" lvl="1" indent="-342900">
              <a:buFont typeface="+mj-lt"/>
              <a:buAutoNum type="alphaLcPeriod"/>
            </a:pPr>
            <a:r>
              <a:rPr lang="en-IN" dirty="0"/>
              <a:t>3-5%</a:t>
            </a:r>
          </a:p>
          <a:p>
            <a:pPr marL="666900" lvl="1" indent="-342900">
              <a:buFont typeface="+mj-lt"/>
              <a:buAutoNum type="alphaLcPeriod"/>
            </a:pPr>
            <a:endParaRPr lang="en-IN" dirty="0"/>
          </a:p>
        </p:txBody>
      </p:sp>
    </p:spTree>
    <p:extLst>
      <p:ext uri="{BB962C8B-B14F-4D97-AF65-F5344CB8AC3E}">
        <p14:creationId xmlns:p14="http://schemas.microsoft.com/office/powerpoint/2010/main" val="336658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4" end="4"/>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AA118-1FC6-2283-3027-F4ABD3050F26}"/>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853B319B-747D-7D45-AC95-0EA5F6C37EB9}"/>
              </a:ext>
            </a:extLst>
          </p:cNvPr>
          <p:cNvSpPr>
            <a:spLocks noGrp="1"/>
          </p:cNvSpPr>
          <p:nvPr>
            <p:ph idx="1"/>
          </p:nvPr>
        </p:nvSpPr>
        <p:spPr/>
        <p:txBody>
          <a:bodyPr/>
          <a:lstStyle/>
          <a:p>
            <a:r>
              <a:rPr lang="en-IN" dirty="0"/>
              <a:t>8. Low cardiac output noted early after Fontan procedure. Identify the correct statement.</a:t>
            </a:r>
          </a:p>
          <a:p>
            <a:pPr marL="666900" lvl="1" indent="-342900">
              <a:buFont typeface="+mj-lt"/>
              <a:buAutoNum type="alphaLcPeriod"/>
            </a:pPr>
            <a:r>
              <a:rPr lang="en-IN" dirty="0"/>
              <a:t>Low TPG, Low LA pressure, Low </a:t>
            </a:r>
            <a:r>
              <a:rPr lang="en-IN" dirty="0" err="1"/>
              <a:t>fontan</a:t>
            </a:r>
            <a:r>
              <a:rPr lang="en-IN" dirty="0"/>
              <a:t> pressure managed with volume replenishment.</a:t>
            </a:r>
          </a:p>
          <a:p>
            <a:pPr marL="666900" lvl="1" indent="-342900">
              <a:buFont typeface="+mj-lt"/>
              <a:buAutoNum type="alphaLcPeriod"/>
            </a:pPr>
            <a:r>
              <a:rPr lang="en-IN" dirty="0"/>
              <a:t>Fontan thrombosis/obstruction will produce high TPG, low saturation and normal LA pressure</a:t>
            </a:r>
          </a:p>
          <a:p>
            <a:pPr marL="666900" lvl="1" indent="-342900">
              <a:buFont typeface="+mj-lt"/>
              <a:buAutoNum type="alphaLcPeriod"/>
            </a:pPr>
            <a:r>
              <a:rPr lang="en-IN" dirty="0"/>
              <a:t>High LA pressure and </a:t>
            </a:r>
            <a:r>
              <a:rPr lang="en-IN" dirty="0" err="1"/>
              <a:t>fontan</a:t>
            </a:r>
            <a:r>
              <a:rPr lang="en-IN" dirty="0"/>
              <a:t> pressure , low TPG is seen when there is arrhythmia</a:t>
            </a:r>
          </a:p>
          <a:p>
            <a:pPr marL="666900" lvl="1" indent="-342900">
              <a:buFont typeface="+mj-lt"/>
              <a:buAutoNum type="alphaLcPeriod"/>
            </a:pPr>
            <a:r>
              <a:rPr lang="en-IN" dirty="0"/>
              <a:t>All the above</a:t>
            </a:r>
          </a:p>
          <a:p>
            <a:pPr marL="666900" lvl="1" indent="-342900">
              <a:buFont typeface="+mj-lt"/>
              <a:buAutoNum type="alphaLcPeriod"/>
            </a:pPr>
            <a:endParaRPr lang="en-IN" dirty="0"/>
          </a:p>
        </p:txBody>
      </p:sp>
    </p:spTree>
    <p:extLst>
      <p:ext uri="{BB962C8B-B14F-4D97-AF65-F5344CB8AC3E}">
        <p14:creationId xmlns:p14="http://schemas.microsoft.com/office/powerpoint/2010/main" val="421457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4" end="4"/>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CBE6A-03EB-0942-6E48-5D2096EF5868}"/>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930CF27D-C71C-C743-B535-21EB0F0CDF1F}"/>
              </a:ext>
            </a:extLst>
          </p:cNvPr>
          <p:cNvSpPr>
            <a:spLocks noGrp="1"/>
          </p:cNvSpPr>
          <p:nvPr>
            <p:ph idx="1"/>
          </p:nvPr>
        </p:nvSpPr>
        <p:spPr/>
        <p:txBody>
          <a:bodyPr/>
          <a:lstStyle/>
          <a:p>
            <a:r>
              <a:rPr lang="en-IN" dirty="0"/>
              <a:t>9. Fenestrated Fontan- all are true except</a:t>
            </a:r>
          </a:p>
          <a:p>
            <a:pPr marL="666900" lvl="1" indent="-342900">
              <a:buFont typeface="+mj-lt"/>
              <a:buAutoNum type="alphaLcPeriod"/>
            </a:pPr>
            <a:r>
              <a:rPr lang="en-US" dirty="0"/>
              <a:t>An intentional defect created within the Fontan pathway that connects it to the pulmonary venous atrium. </a:t>
            </a:r>
          </a:p>
          <a:p>
            <a:pPr marL="666900" lvl="1" indent="-342900">
              <a:buFont typeface="+mj-lt"/>
              <a:buAutoNum type="alphaLcPeriod"/>
            </a:pPr>
            <a:r>
              <a:rPr lang="en-US" dirty="0"/>
              <a:t>The fenestration will shunt right to left, lowering central venous pressure and augmenting ventricular preload.</a:t>
            </a:r>
          </a:p>
          <a:p>
            <a:pPr marL="666900" lvl="1" indent="-342900">
              <a:buFont typeface="+mj-lt"/>
              <a:buAutoNum type="alphaLcPeriod"/>
            </a:pPr>
            <a:r>
              <a:rPr lang="en-IN" dirty="0" err="1"/>
              <a:t>Paradoxic</a:t>
            </a:r>
            <a:r>
              <a:rPr lang="en-IN" dirty="0"/>
              <a:t> embolism and stroke are adverse events of fenestrated Fontan</a:t>
            </a:r>
          </a:p>
          <a:p>
            <a:pPr marL="666900" lvl="1" indent="-342900">
              <a:buFont typeface="+mj-lt"/>
              <a:buAutoNum type="alphaLcPeriod"/>
            </a:pPr>
            <a:r>
              <a:rPr lang="en-IN" dirty="0"/>
              <a:t>Produces rapid volume overload in the lungs</a:t>
            </a:r>
          </a:p>
          <a:p>
            <a:pPr marL="666900" lvl="1" indent="-342900">
              <a:buFont typeface="+mj-lt"/>
              <a:buAutoNum type="alphaLcPeriod"/>
            </a:pPr>
            <a:endParaRPr lang="en-IN" dirty="0"/>
          </a:p>
          <a:p>
            <a:pPr marL="666900" lvl="1" indent="-342900">
              <a:buFont typeface="+mj-lt"/>
              <a:buAutoNum type="alphaLcPeriod"/>
            </a:pPr>
            <a:endParaRPr lang="en-IN" dirty="0"/>
          </a:p>
          <a:p>
            <a:pPr marL="666900" lvl="1" indent="-342900">
              <a:buFont typeface="+mj-lt"/>
              <a:buAutoNum type="alphaLcPeriod"/>
            </a:pPr>
            <a:endParaRPr lang="en-IN" dirty="0"/>
          </a:p>
        </p:txBody>
      </p:sp>
    </p:spTree>
    <p:extLst>
      <p:ext uri="{BB962C8B-B14F-4D97-AF65-F5344CB8AC3E}">
        <p14:creationId xmlns:p14="http://schemas.microsoft.com/office/powerpoint/2010/main" val="111710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4" end="4"/>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A8885-F7DD-DB2D-84CA-59DB4334F5B5}"/>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DFC4B920-C33A-6C04-9E06-484F0113242D}"/>
              </a:ext>
            </a:extLst>
          </p:cNvPr>
          <p:cNvPicPr>
            <a:picLocks noGrp="1" noChangeAspect="1"/>
          </p:cNvPicPr>
          <p:nvPr>
            <p:ph idx="1"/>
          </p:nvPr>
        </p:nvPicPr>
        <p:blipFill rotWithShape="1">
          <a:blip r:embed="rId2"/>
          <a:srcRect l="28807" t="8712"/>
          <a:stretch/>
        </p:blipFill>
        <p:spPr>
          <a:xfrm>
            <a:off x="8784609" y="1992572"/>
            <a:ext cx="3088942" cy="4627295"/>
          </a:xfrm>
        </p:spPr>
      </p:pic>
      <p:sp>
        <p:nvSpPr>
          <p:cNvPr id="6" name="TextBox 5">
            <a:extLst>
              <a:ext uri="{FF2B5EF4-FFF2-40B4-BE49-F238E27FC236}">
                <a16:creationId xmlns:a16="http://schemas.microsoft.com/office/drawing/2014/main" id="{0A4952B1-1078-CE8B-358B-96C9E2088A39}"/>
              </a:ext>
            </a:extLst>
          </p:cNvPr>
          <p:cNvSpPr txBox="1"/>
          <p:nvPr/>
        </p:nvSpPr>
        <p:spPr>
          <a:xfrm>
            <a:off x="750627" y="3330054"/>
            <a:ext cx="6035014" cy="1477328"/>
          </a:xfrm>
          <a:prstGeom prst="rect">
            <a:avLst/>
          </a:prstGeom>
          <a:noFill/>
        </p:spPr>
        <p:txBody>
          <a:bodyPr wrap="square" rtlCol="0">
            <a:spAutoFit/>
          </a:bodyPr>
          <a:lstStyle/>
          <a:p>
            <a:r>
              <a:rPr lang="en-IN" dirty="0"/>
              <a:t>Identify the procedure done</a:t>
            </a:r>
          </a:p>
          <a:p>
            <a:pPr marL="342900" indent="-342900">
              <a:buFont typeface="+mj-lt"/>
              <a:buAutoNum type="alphaLcPeriod"/>
            </a:pPr>
            <a:r>
              <a:rPr lang="en-IN" dirty="0"/>
              <a:t>BDG</a:t>
            </a:r>
          </a:p>
          <a:p>
            <a:pPr marL="342900" indent="-342900">
              <a:buFont typeface="+mj-lt"/>
              <a:buAutoNum type="alphaLcPeriod"/>
            </a:pPr>
            <a:r>
              <a:rPr lang="en-IN" dirty="0"/>
              <a:t>BT shunt</a:t>
            </a:r>
          </a:p>
          <a:p>
            <a:pPr marL="342900" indent="-342900">
              <a:buFont typeface="+mj-lt"/>
              <a:buAutoNum type="alphaLcPeriod"/>
            </a:pPr>
            <a:r>
              <a:rPr lang="en-IN" dirty="0"/>
              <a:t>Completion Fontan</a:t>
            </a:r>
          </a:p>
          <a:p>
            <a:pPr marL="342900" indent="-342900">
              <a:buFont typeface="+mj-lt"/>
              <a:buAutoNum type="alphaLcPeriod"/>
            </a:pPr>
            <a:r>
              <a:rPr lang="en-IN" dirty="0" err="1"/>
              <a:t>Damus</a:t>
            </a:r>
            <a:r>
              <a:rPr lang="en-IN" dirty="0"/>
              <a:t> Kaye </a:t>
            </a:r>
            <a:r>
              <a:rPr lang="en-IN" dirty="0" err="1"/>
              <a:t>Stansel</a:t>
            </a:r>
            <a:endParaRPr lang="en-IN" dirty="0"/>
          </a:p>
        </p:txBody>
      </p:sp>
    </p:spTree>
    <p:extLst>
      <p:ext uri="{BB962C8B-B14F-4D97-AF65-F5344CB8AC3E}">
        <p14:creationId xmlns:p14="http://schemas.microsoft.com/office/powerpoint/2010/main" val="270849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6">
                                            <p:txEl>
                                              <p:pRg st="1" end="1"/>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33137-C81C-2899-2FB1-F02A505F3CC0}"/>
              </a:ext>
            </a:extLst>
          </p:cNvPr>
          <p:cNvSpPr>
            <a:spLocks noGrp="1"/>
          </p:cNvSpPr>
          <p:nvPr>
            <p:ph type="title"/>
          </p:nvPr>
        </p:nvSpPr>
        <p:spPr>
          <a:xfrm>
            <a:off x="469125" y="1153952"/>
            <a:ext cx="3853493" cy="367558"/>
          </a:xfrm>
        </p:spPr>
        <p:txBody>
          <a:bodyPr>
            <a:normAutofit fontScale="90000"/>
          </a:bodyPr>
          <a:lstStyle/>
          <a:p>
            <a:r>
              <a:rPr lang="en-IN" dirty="0"/>
              <a:t>25</a:t>
            </a:r>
            <a:r>
              <a:rPr lang="en-IN" baseline="30000" dirty="0"/>
              <a:t>th</a:t>
            </a:r>
            <a:r>
              <a:rPr lang="en-IN" dirty="0"/>
              <a:t> April 1968</a:t>
            </a:r>
            <a:br>
              <a:rPr lang="en-IN" dirty="0"/>
            </a:br>
            <a:r>
              <a:rPr lang="en-IN" dirty="0"/>
              <a:t>12y girl with ta</a:t>
            </a:r>
          </a:p>
        </p:txBody>
      </p:sp>
      <p:sp>
        <p:nvSpPr>
          <p:cNvPr id="3" name="Content Placeholder 2">
            <a:extLst>
              <a:ext uri="{FF2B5EF4-FFF2-40B4-BE49-F238E27FC236}">
                <a16:creationId xmlns:a16="http://schemas.microsoft.com/office/drawing/2014/main" id="{851D17F6-DEB0-ADAF-EB50-0506D8E660EC}"/>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DE6F8AFD-7F12-0A45-68CC-3B6257369FCE}"/>
              </a:ext>
            </a:extLst>
          </p:cNvPr>
          <p:cNvPicPr>
            <a:picLocks noChangeAspect="1"/>
          </p:cNvPicPr>
          <p:nvPr/>
        </p:nvPicPr>
        <p:blipFill>
          <a:blip r:embed="rId2"/>
          <a:stretch>
            <a:fillRect/>
          </a:stretch>
        </p:blipFill>
        <p:spPr>
          <a:xfrm>
            <a:off x="2875400" y="457200"/>
            <a:ext cx="5254745" cy="6775555"/>
          </a:xfrm>
          <a:prstGeom prst="rect">
            <a:avLst/>
          </a:prstGeom>
        </p:spPr>
      </p:pic>
      <p:sp>
        <p:nvSpPr>
          <p:cNvPr id="6" name="Title 1">
            <a:extLst>
              <a:ext uri="{FF2B5EF4-FFF2-40B4-BE49-F238E27FC236}">
                <a16:creationId xmlns:a16="http://schemas.microsoft.com/office/drawing/2014/main" id="{B38F82B9-57D6-AE3D-0949-1DB94E2CE337}"/>
              </a:ext>
            </a:extLst>
          </p:cNvPr>
          <p:cNvSpPr txBox="1">
            <a:spLocks/>
          </p:cNvSpPr>
          <p:nvPr/>
        </p:nvSpPr>
        <p:spPr>
          <a:xfrm>
            <a:off x="3942823" y="3477419"/>
            <a:ext cx="3853493" cy="367558"/>
          </a:xfrm>
          <a:prstGeom prst="rect">
            <a:avLst/>
          </a:prstGeom>
        </p:spPr>
        <p:txBody>
          <a:bodyPr vert="horz" lIns="91440" tIns="45720" rIns="91440" bIns="45720" rtlCol="0" anchor="b">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IN" sz="2500" dirty="0"/>
              <a:t>20</a:t>
            </a:r>
            <a:r>
              <a:rPr lang="en-IN" sz="2500" baseline="30000" dirty="0"/>
              <a:t>th</a:t>
            </a:r>
            <a:r>
              <a:rPr lang="en-IN" sz="2500" dirty="0"/>
              <a:t> </a:t>
            </a:r>
            <a:r>
              <a:rPr lang="en-IN" sz="2500" dirty="0" err="1"/>
              <a:t>jan</a:t>
            </a:r>
            <a:r>
              <a:rPr lang="en-IN" sz="2500" dirty="0"/>
              <a:t> 1970</a:t>
            </a:r>
            <a:br>
              <a:rPr lang="en-IN" sz="2500" dirty="0"/>
            </a:br>
            <a:r>
              <a:rPr lang="en-IN" sz="2500" dirty="0"/>
              <a:t>36y female with ta</a:t>
            </a:r>
          </a:p>
        </p:txBody>
      </p:sp>
      <p:sp>
        <p:nvSpPr>
          <p:cNvPr id="7" name="Title 1">
            <a:extLst>
              <a:ext uri="{FF2B5EF4-FFF2-40B4-BE49-F238E27FC236}">
                <a16:creationId xmlns:a16="http://schemas.microsoft.com/office/drawing/2014/main" id="{0AEE7EF0-91E4-906C-1F00-C935A1AA03E9}"/>
              </a:ext>
            </a:extLst>
          </p:cNvPr>
          <p:cNvSpPr txBox="1">
            <a:spLocks/>
          </p:cNvSpPr>
          <p:nvPr/>
        </p:nvSpPr>
        <p:spPr>
          <a:xfrm>
            <a:off x="9122278" y="5791571"/>
            <a:ext cx="3853493" cy="367558"/>
          </a:xfrm>
          <a:prstGeom prst="rect">
            <a:avLst/>
          </a:prstGeom>
        </p:spPr>
        <p:txBody>
          <a:bodyPr vert="horz" lIns="91440" tIns="45720" rIns="91440" bIns="45720" rtlCol="0" anchor="b">
            <a:noAutofit/>
          </a:bodyPr>
          <a:lst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IN" sz="2500" dirty="0"/>
              <a:t>March 1970</a:t>
            </a:r>
          </a:p>
          <a:p>
            <a:r>
              <a:rPr lang="en-IN" sz="2500" dirty="0"/>
              <a:t>23y female</a:t>
            </a:r>
          </a:p>
        </p:txBody>
      </p:sp>
    </p:spTree>
    <p:extLst>
      <p:ext uri="{BB962C8B-B14F-4D97-AF65-F5344CB8AC3E}">
        <p14:creationId xmlns:p14="http://schemas.microsoft.com/office/powerpoint/2010/main" val="2503194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p:cTn id="21"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7">
                                            <p:txEl>
                                              <p:pRg st="0" end="0"/>
                                            </p:txEl>
                                          </p:spTgt>
                                        </p:tgtEl>
                                      </p:cBhvr>
                                    </p:animEffect>
                                  </p:childTnLst>
                                </p:cTn>
                              </p:par>
                              <p:par>
                                <p:cTn id="24" presetID="53" presetClass="entr" presetSubtype="16" fill="hold" nodeType="with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 calcmode="lin" valueType="num">
                                      <p:cBhvr>
                                        <p:cTn id="26"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par>
                                <p:cTn id="36" presetID="9" presetClass="exit" presetSubtype="0" fill="hold" grpId="1" nodeType="withEffect">
                                  <p:stCondLst>
                                    <p:cond delay="0"/>
                                  </p:stCondLst>
                                  <p:childTnLst>
                                    <p:animEffect transition="out" filter="dissolv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par>
                                <p:cTn id="39" presetID="9" presetClass="exit" presetSubtype="0" fill="hold" nodeType="withEffect">
                                  <p:stCondLst>
                                    <p:cond delay="0"/>
                                  </p:stCondLst>
                                  <p:childTnLst>
                                    <p:animEffect transition="out" filter="dissolve">
                                      <p:cBhvr>
                                        <p:cTn id="40" dur="500"/>
                                        <p:tgtEl>
                                          <p:spTgt spid="6">
                                            <p:txEl>
                                              <p:pRg st="0" end="0"/>
                                            </p:txEl>
                                          </p:spTgt>
                                        </p:tgtEl>
                                      </p:cBhvr>
                                    </p:animEffect>
                                    <p:set>
                                      <p:cBhvr>
                                        <p:cTn id="41" dur="1" fill="hold">
                                          <p:stCondLst>
                                            <p:cond delay="499"/>
                                          </p:stCondLst>
                                        </p:cTn>
                                        <p:tgtEl>
                                          <p:spTgt spid="6">
                                            <p:txEl>
                                              <p:pRg st="0" end="0"/>
                                            </p:txEl>
                                          </p:spTgt>
                                        </p:tgtEl>
                                        <p:attrNameLst>
                                          <p:attrName>style.visibility</p:attrName>
                                        </p:attrNameLst>
                                      </p:cBhvr>
                                      <p:to>
                                        <p:strVal val="hidden"/>
                                      </p:to>
                                    </p:set>
                                  </p:childTnLst>
                                </p:cTn>
                              </p:par>
                              <p:par>
                                <p:cTn id="42" presetID="9" presetClass="exit" presetSubtype="0" fill="hold" nodeType="withEffect">
                                  <p:stCondLst>
                                    <p:cond delay="0"/>
                                  </p:stCondLst>
                                  <p:childTnLst>
                                    <p:animEffect transition="out" filter="dissolve">
                                      <p:cBhvr>
                                        <p:cTn id="43" dur="500"/>
                                        <p:tgtEl>
                                          <p:spTgt spid="7">
                                            <p:txEl>
                                              <p:pRg st="0" end="0"/>
                                            </p:txEl>
                                          </p:spTgt>
                                        </p:tgtEl>
                                      </p:cBhvr>
                                    </p:animEffect>
                                    <p:set>
                                      <p:cBhvr>
                                        <p:cTn id="44" dur="1" fill="hold">
                                          <p:stCondLst>
                                            <p:cond delay="499"/>
                                          </p:stCondLst>
                                        </p:cTn>
                                        <p:tgtEl>
                                          <p:spTgt spid="7">
                                            <p:txEl>
                                              <p:pRg st="0" end="0"/>
                                            </p:txEl>
                                          </p:spTgt>
                                        </p:tgtEl>
                                        <p:attrNameLst>
                                          <p:attrName>style.visibility</p:attrName>
                                        </p:attrNameLst>
                                      </p:cBhvr>
                                      <p:to>
                                        <p:strVal val="hidden"/>
                                      </p:to>
                                    </p:set>
                                  </p:childTnLst>
                                </p:cTn>
                              </p:par>
                              <p:par>
                                <p:cTn id="45" presetID="9" presetClass="exit" presetSubtype="0" fill="hold" nodeType="withEffect">
                                  <p:stCondLst>
                                    <p:cond delay="0"/>
                                  </p:stCondLst>
                                  <p:childTnLst>
                                    <p:animEffect transition="out" filter="dissolve">
                                      <p:cBhvr>
                                        <p:cTn id="46" dur="500"/>
                                        <p:tgtEl>
                                          <p:spTgt spid="7">
                                            <p:txEl>
                                              <p:pRg st="1" end="1"/>
                                            </p:txEl>
                                          </p:spTgt>
                                        </p:tgtEl>
                                      </p:cBhvr>
                                    </p:animEffect>
                                    <p:set>
                                      <p:cBhvr>
                                        <p:cTn id="47" dur="1" fill="hold">
                                          <p:stCondLst>
                                            <p:cond delay="499"/>
                                          </p:stCondLst>
                                        </p:cTn>
                                        <p:tgtEl>
                                          <p:spTgt spid="7">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0284A-D76D-74B0-1CD5-6930F25F38C4}"/>
              </a:ext>
            </a:extLst>
          </p:cNvPr>
          <p:cNvSpPr>
            <a:spLocks noGrp="1"/>
          </p:cNvSpPr>
          <p:nvPr>
            <p:ph type="title"/>
          </p:nvPr>
        </p:nvSpPr>
        <p:spPr/>
        <p:txBody>
          <a:bodyPr/>
          <a:lstStyle/>
          <a:p>
            <a:r>
              <a:rPr lang="en-IN" dirty="0"/>
              <a:t>AGENDA</a:t>
            </a:r>
          </a:p>
        </p:txBody>
      </p:sp>
      <p:sp>
        <p:nvSpPr>
          <p:cNvPr id="3" name="Content Placeholder 2">
            <a:extLst>
              <a:ext uri="{FF2B5EF4-FFF2-40B4-BE49-F238E27FC236}">
                <a16:creationId xmlns:a16="http://schemas.microsoft.com/office/drawing/2014/main" id="{2C5C27E9-1929-8170-5C70-70F0393C74A4}"/>
              </a:ext>
            </a:extLst>
          </p:cNvPr>
          <p:cNvSpPr>
            <a:spLocks noGrp="1"/>
          </p:cNvSpPr>
          <p:nvPr>
            <p:ph idx="1"/>
          </p:nvPr>
        </p:nvSpPr>
        <p:spPr/>
        <p:txBody>
          <a:bodyPr/>
          <a:lstStyle/>
          <a:p>
            <a:r>
              <a:rPr lang="en-IN" dirty="0"/>
              <a:t>Evolution of Fontan</a:t>
            </a:r>
          </a:p>
          <a:p>
            <a:r>
              <a:rPr lang="en-IN" dirty="0"/>
              <a:t>Interstage managements</a:t>
            </a:r>
          </a:p>
          <a:p>
            <a:r>
              <a:rPr lang="en-IN" dirty="0"/>
              <a:t>Surgical strategies</a:t>
            </a:r>
          </a:p>
          <a:p>
            <a:r>
              <a:rPr lang="en-IN" dirty="0"/>
              <a:t>Treatment of circulatory failure</a:t>
            </a:r>
          </a:p>
          <a:p>
            <a:r>
              <a:rPr lang="en-IN" dirty="0"/>
              <a:t>Fontan physiology</a:t>
            </a:r>
          </a:p>
          <a:p>
            <a:r>
              <a:rPr lang="en-IN" dirty="0"/>
              <a:t>Complications of Fontan</a:t>
            </a:r>
          </a:p>
          <a:p>
            <a:endParaRPr lang="en-IN" dirty="0"/>
          </a:p>
        </p:txBody>
      </p:sp>
    </p:spTree>
    <p:extLst>
      <p:ext uri="{BB962C8B-B14F-4D97-AF65-F5344CB8AC3E}">
        <p14:creationId xmlns:p14="http://schemas.microsoft.com/office/powerpoint/2010/main" val="2265113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78958"/>
            <a:ext cx="12192000" cy="775778"/>
          </a:xfrm>
        </p:spPr>
        <p:txBody>
          <a:bodyPr>
            <a:normAutofit fontScale="90000"/>
          </a:bodyPr>
          <a:lstStyle/>
          <a:p>
            <a:r>
              <a:rPr lang="en-US" dirty="0"/>
              <a:t>Evolution of the Fontan Procedure</a:t>
            </a:r>
            <a:endParaRPr lang="en-US" dirty="0">
              <a:solidFill>
                <a:schemeClr val="tx1">
                  <a:lumMod val="75000"/>
                  <a:lumOff val="25000"/>
                </a:schemeClr>
              </a:solidFill>
            </a:endParaRPr>
          </a:p>
        </p:txBody>
      </p:sp>
      <p:sp>
        <p:nvSpPr>
          <p:cNvPr id="889" name="Freeform: Shape 4">
            <a:extLst>
              <a:ext uri="{FF2B5EF4-FFF2-40B4-BE49-F238E27FC236}">
                <a16:creationId xmlns:a16="http://schemas.microsoft.com/office/drawing/2014/main" id="{6001C032-7AD1-4780-9239-D59CA5A02A48}"/>
              </a:ext>
            </a:extLst>
          </p:cNvPr>
          <p:cNvSpPr/>
          <p:nvPr/>
        </p:nvSpPr>
        <p:spPr>
          <a:xfrm>
            <a:off x="5648870" y="1851860"/>
            <a:ext cx="2092156" cy="2193164"/>
          </a:xfrm>
          <a:custGeom>
            <a:avLst/>
            <a:gdLst>
              <a:gd name="connsiteX0" fmla="*/ 0 w 2092156"/>
              <a:gd name="connsiteY0" fmla="*/ 2193164 h 2193164"/>
              <a:gd name="connsiteX1" fmla="*/ 389182 w 2092156"/>
              <a:gd name="connsiteY1" fmla="*/ 1765570 h 2193164"/>
              <a:gd name="connsiteX2" fmla="*/ 770206 w 2092156"/>
              <a:gd name="connsiteY2" fmla="*/ 2184201 h 2193164"/>
              <a:gd name="connsiteX3" fmla="*/ 770206 w 2092156"/>
              <a:gd name="connsiteY3" fmla="*/ 1225208 h 2193164"/>
              <a:gd name="connsiteX4" fmla="*/ 953416 w 2092156"/>
              <a:gd name="connsiteY4" fmla="*/ 1041998 h 2193164"/>
              <a:gd name="connsiteX5" fmla="*/ 1370425 w 2092156"/>
              <a:gd name="connsiteY5" fmla="*/ 1041998 h 2193164"/>
              <a:gd name="connsiteX6" fmla="*/ 1370425 w 2092156"/>
              <a:gd name="connsiteY6" fmla="*/ 1313790 h 2193164"/>
              <a:gd name="connsiteX7" fmla="*/ 2092156 w 2092156"/>
              <a:gd name="connsiteY7" fmla="*/ 656895 h 2193164"/>
              <a:gd name="connsiteX8" fmla="*/ 1370425 w 2092156"/>
              <a:gd name="connsiteY8" fmla="*/ 0 h 2193164"/>
              <a:gd name="connsiteX9" fmla="*/ 1370425 w 2092156"/>
              <a:gd name="connsiteY9" fmla="*/ 271792 h 2193164"/>
              <a:gd name="connsiteX10" fmla="*/ 953416 w 2092156"/>
              <a:gd name="connsiteY10" fmla="*/ 271792 h 2193164"/>
              <a:gd name="connsiteX11" fmla="*/ 0 w 2092156"/>
              <a:gd name="connsiteY11" fmla="*/ 1225208 h 219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2156" h="2193164">
                <a:moveTo>
                  <a:pt x="0" y="2193164"/>
                </a:moveTo>
                <a:lnTo>
                  <a:pt x="389182" y="1765570"/>
                </a:lnTo>
                <a:lnTo>
                  <a:pt x="770206" y="2184201"/>
                </a:lnTo>
                <a:lnTo>
                  <a:pt x="770206" y="1225208"/>
                </a:lnTo>
                <a:cubicBezTo>
                  <a:pt x="770206" y="1124024"/>
                  <a:pt x="852232" y="1041998"/>
                  <a:pt x="953416" y="1041998"/>
                </a:cubicBezTo>
                <a:lnTo>
                  <a:pt x="1370425" y="1041998"/>
                </a:lnTo>
                <a:lnTo>
                  <a:pt x="1370425" y="1313790"/>
                </a:lnTo>
                <a:lnTo>
                  <a:pt x="2092156" y="656895"/>
                </a:lnTo>
                <a:lnTo>
                  <a:pt x="1370425" y="0"/>
                </a:lnTo>
                <a:lnTo>
                  <a:pt x="1370425" y="271792"/>
                </a:lnTo>
                <a:lnTo>
                  <a:pt x="953416" y="271792"/>
                </a:lnTo>
                <a:cubicBezTo>
                  <a:pt x="426859" y="271792"/>
                  <a:pt x="0" y="698651"/>
                  <a:pt x="0" y="1225208"/>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890" name="Freeform: Shape 5">
            <a:extLst>
              <a:ext uri="{FF2B5EF4-FFF2-40B4-BE49-F238E27FC236}">
                <a16:creationId xmlns:a16="http://schemas.microsoft.com/office/drawing/2014/main" id="{39D9A140-96FA-4D3E-8549-7B6AC7E7C3C1}"/>
              </a:ext>
            </a:extLst>
          </p:cNvPr>
          <p:cNvSpPr/>
          <p:nvPr/>
        </p:nvSpPr>
        <p:spPr>
          <a:xfrm rot="16200000" flipV="1">
            <a:off x="4544108" y="3663522"/>
            <a:ext cx="2092156" cy="2228571"/>
          </a:xfrm>
          <a:custGeom>
            <a:avLst/>
            <a:gdLst>
              <a:gd name="connsiteX0" fmla="*/ 0 w 2092156"/>
              <a:gd name="connsiteY0" fmla="*/ 2228571 h 2228571"/>
              <a:gd name="connsiteX1" fmla="*/ 0 w 2092156"/>
              <a:gd name="connsiteY1" fmla="*/ 1225208 h 2228571"/>
              <a:gd name="connsiteX2" fmla="*/ 953416 w 2092156"/>
              <a:gd name="connsiteY2" fmla="*/ 271792 h 2228571"/>
              <a:gd name="connsiteX3" fmla="*/ 1370425 w 2092156"/>
              <a:gd name="connsiteY3" fmla="*/ 271792 h 2228571"/>
              <a:gd name="connsiteX4" fmla="*/ 1370425 w 2092156"/>
              <a:gd name="connsiteY4" fmla="*/ 0 h 2228571"/>
              <a:gd name="connsiteX5" fmla="*/ 2092156 w 2092156"/>
              <a:gd name="connsiteY5" fmla="*/ 656895 h 2228571"/>
              <a:gd name="connsiteX6" fmla="*/ 1370425 w 2092156"/>
              <a:gd name="connsiteY6" fmla="*/ 1313790 h 2228571"/>
              <a:gd name="connsiteX7" fmla="*/ 1370425 w 2092156"/>
              <a:gd name="connsiteY7" fmla="*/ 1041998 h 2228571"/>
              <a:gd name="connsiteX8" fmla="*/ 953416 w 2092156"/>
              <a:gd name="connsiteY8" fmla="*/ 1041998 h 2228571"/>
              <a:gd name="connsiteX9" fmla="*/ 770206 w 2092156"/>
              <a:gd name="connsiteY9" fmla="*/ 1225208 h 2228571"/>
              <a:gd name="connsiteX10" fmla="*/ 770206 w 2092156"/>
              <a:gd name="connsiteY10" fmla="*/ 2228571 h 2228571"/>
              <a:gd name="connsiteX11" fmla="*/ 765700 w 2092156"/>
              <a:gd name="connsiteY11" fmla="*/ 2228571 h 2228571"/>
              <a:gd name="connsiteX12" fmla="*/ 383201 w 2092156"/>
              <a:gd name="connsiteY12" fmla="*/ 1813093 h 2228571"/>
              <a:gd name="connsiteX13" fmla="*/ 701 w 2092156"/>
              <a:gd name="connsiteY13" fmla="*/ 2228571 h 222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2156" h="2228571">
                <a:moveTo>
                  <a:pt x="0" y="2228571"/>
                </a:moveTo>
                <a:lnTo>
                  <a:pt x="0" y="1225208"/>
                </a:lnTo>
                <a:cubicBezTo>
                  <a:pt x="0" y="698651"/>
                  <a:pt x="426859" y="271792"/>
                  <a:pt x="953416" y="271792"/>
                </a:cubicBezTo>
                <a:lnTo>
                  <a:pt x="1370425" y="271792"/>
                </a:lnTo>
                <a:lnTo>
                  <a:pt x="1370425" y="0"/>
                </a:lnTo>
                <a:lnTo>
                  <a:pt x="2092156" y="656895"/>
                </a:lnTo>
                <a:lnTo>
                  <a:pt x="1370425" y="1313790"/>
                </a:lnTo>
                <a:lnTo>
                  <a:pt x="1370425" y="1041998"/>
                </a:lnTo>
                <a:lnTo>
                  <a:pt x="953416" y="1041998"/>
                </a:lnTo>
                <a:cubicBezTo>
                  <a:pt x="852232" y="1041998"/>
                  <a:pt x="770206" y="1124024"/>
                  <a:pt x="770206" y="1225208"/>
                </a:cubicBezTo>
                <a:lnTo>
                  <a:pt x="770206" y="2228571"/>
                </a:lnTo>
                <a:lnTo>
                  <a:pt x="765700" y="2228571"/>
                </a:lnTo>
                <a:lnTo>
                  <a:pt x="383201" y="1813093"/>
                </a:lnTo>
                <a:lnTo>
                  <a:pt x="701" y="222857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891" name="Arrow: Right 6">
            <a:extLst>
              <a:ext uri="{FF2B5EF4-FFF2-40B4-BE49-F238E27FC236}">
                <a16:creationId xmlns:a16="http://schemas.microsoft.com/office/drawing/2014/main" id="{0BE67FF6-43F2-452E-9165-A8575315EFF1}"/>
              </a:ext>
            </a:extLst>
          </p:cNvPr>
          <p:cNvSpPr/>
          <p:nvPr/>
        </p:nvSpPr>
        <p:spPr>
          <a:xfrm flipV="1">
            <a:off x="0" y="4777807"/>
            <a:ext cx="4767554" cy="1325755"/>
          </a:xfrm>
          <a:prstGeom prst="rightArrow">
            <a:avLst>
              <a:gd name="adj1" fmla="val 57185"/>
              <a:gd name="adj2" fmla="val 54311"/>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2" name="Freeform: Shape 7">
            <a:extLst>
              <a:ext uri="{FF2B5EF4-FFF2-40B4-BE49-F238E27FC236}">
                <a16:creationId xmlns:a16="http://schemas.microsoft.com/office/drawing/2014/main" id="{F46A2F37-38E6-4471-B798-C025CC4645C3}"/>
              </a:ext>
            </a:extLst>
          </p:cNvPr>
          <p:cNvSpPr/>
          <p:nvPr/>
        </p:nvSpPr>
        <p:spPr>
          <a:xfrm flipV="1">
            <a:off x="7424447" y="1851860"/>
            <a:ext cx="3871660" cy="1325755"/>
          </a:xfrm>
          <a:custGeom>
            <a:avLst/>
            <a:gdLst>
              <a:gd name="connsiteX0" fmla="*/ 3151629 w 3871660"/>
              <a:gd name="connsiteY0" fmla="*/ 0 h 1325755"/>
              <a:gd name="connsiteX1" fmla="*/ 3871660 w 3871660"/>
              <a:gd name="connsiteY1" fmla="*/ 662878 h 1325755"/>
              <a:gd name="connsiteX2" fmla="*/ 3151629 w 3871660"/>
              <a:gd name="connsiteY2" fmla="*/ 1325755 h 1325755"/>
              <a:gd name="connsiteX3" fmla="*/ 3151629 w 3871660"/>
              <a:gd name="connsiteY3" fmla="*/ 1041944 h 1325755"/>
              <a:gd name="connsiteX4" fmla="*/ 11447 w 3871660"/>
              <a:gd name="connsiteY4" fmla="*/ 1041944 h 1325755"/>
              <a:gd name="connsiteX5" fmla="*/ 421354 w 3871660"/>
              <a:gd name="connsiteY5" fmla="*/ 668860 h 1325755"/>
              <a:gd name="connsiteX6" fmla="*/ 0 w 3871660"/>
              <a:gd name="connsiteY6" fmla="*/ 285358 h 1325755"/>
              <a:gd name="connsiteX7" fmla="*/ 0 w 3871660"/>
              <a:gd name="connsiteY7" fmla="*/ 283811 h 1325755"/>
              <a:gd name="connsiteX8" fmla="*/ 3151629 w 3871660"/>
              <a:gd name="connsiteY8" fmla="*/ 283811 h 132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1660" h="1325755">
                <a:moveTo>
                  <a:pt x="3151629" y="0"/>
                </a:moveTo>
                <a:lnTo>
                  <a:pt x="3871660" y="662878"/>
                </a:lnTo>
                <a:lnTo>
                  <a:pt x="3151629" y="1325755"/>
                </a:lnTo>
                <a:lnTo>
                  <a:pt x="3151629" y="1041944"/>
                </a:lnTo>
                <a:lnTo>
                  <a:pt x="11447" y="1041944"/>
                </a:lnTo>
                <a:lnTo>
                  <a:pt x="421354" y="668860"/>
                </a:lnTo>
                <a:lnTo>
                  <a:pt x="0" y="285358"/>
                </a:lnTo>
                <a:lnTo>
                  <a:pt x="0" y="283811"/>
                </a:lnTo>
                <a:lnTo>
                  <a:pt x="3151629" y="28381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93" name="직선 연결선 892">
            <a:extLst>
              <a:ext uri="{FF2B5EF4-FFF2-40B4-BE49-F238E27FC236}">
                <a16:creationId xmlns:a16="http://schemas.microsoft.com/office/drawing/2014/main" id="{8B7BB05E-D5DC-4777-A240-9BD004B50058}"/>
              </a:ext>
            </a:extLst>
          </p:cNvPr>
          <p:cNvCxnSpPr>
            <a:cxnSpLocks/>
            <a:stCxn id="891" idx="1"/>
            <a:endCxn id="891" idx="3"/>
          </p:cNvCxnSpPr>
          <p:nvPr/>
        </p:nvCxnSpPr>
        <p:spPr>
          <a:xfrm>
            <a:off x="0" y="5440684"/>
            <a:ext cx="4767554" cy="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894" name="자유형: 도형 893">
            <a:extLst>
              <a:ext uri="{FF2B5EF4-FFF2-40B4-BE49-F238E27FC236}">
                <a16:creationId xmlns:a16="http://schemas.microsoft.com/office/drawing/2014/main" id="{62D094EF-26B0-4897-AADF-4E9307B01B52}"/>
              </a:ext>
            </a:extLst>
          </p:cNvPr>
          <p:cNvSpPr/>
          <p:nvPr/>
        </p:nvSpPr>
        <p:spPr>
          <a:xfrm>
            <a:off x="5033554" y="3739339"/>
            <a:ext cx="1016051" cy="1701343"/>
          </a:xfrm>
          <a:custGeom>
            <a:avLst/>
            <a:gdLst>
              <a:gd name="connsiteX0" fmla="*/ 0 w 1942011"/>
              <a:gd name="connsiteY0" fmla="*/ 1358537 h 1358537"/>
              <a:gd name="connsiteX1" fmla="*/ 1689463 w 1942011"/>
              <a:gd name="connsiteY1" fmla="*/ 1088571 h 1358537"/>
              <a:gd name="connsiteX2" fmla="*/ 1942011 w 1942011"/>
              <a:gd name="connsiteY2" fmla="*/ 0 h 1358537"/>
              <a:gd name="connsiteX0" fmla="*/ 0 w 1942011"/>
              <a:gd name="connsiteY0" fmla="*/ 1358537 h 1358537"/>
              <a:gd name="connsiteX1" fmla="*/ 1689463 w 1942011"/>
              <a:gd name="connsiteY1" fmla="*/ 1088571 h 1358537"/>
              <a:gd name="connsiteX2" fmla="*/ 1942011 w 1942011"/>
              <a:gd name="connsiteY2" fmla="*/ 0 h 1358537"/>
              <a:gd name="connsiteX0" fmla="*/ 0 w 1942011"/>
              <a:gd name="connsiteY0" fmla="*/ 1358537 h 1358537"/>
              <a:gd name="connsiteX1" fmla="*/ 1689463 w 1942011"/>
              <a:gd name="connsiteY1" fmla="*/ 1088571 h 1358537"/>
              <a:gd name="connsiteX2" fmla="*/ 1942011 w 1942011"/>
              <a:gd name="connsiteY2" fmla="*/ 0 h 1358537"/>
              <a:gd name="connsiteX0" fmla="*/ 0 w 1942011"/>
              <a:gd name="connsiteY0" fmla="*/ 1358537 h 1358537"/>
              <a:gd name="connsiteX1" fmla="*/ 1689463 w 1942011"/>
              <a:gd name="connsiteY1" fmla="*/ 1088571 h 1358537"/>
              <a:gd name="connsiteX2" fmla="*/ 1942011 w 1942011"/>
              <a:gd name="connsiteY2" fmla="*/ 0 h 1358537"/>
              <a:gd name="connsiteX0" fmla="*/ 0 w 1942011"/>
              <a:gd name="connsiteY0" fmla="*/ 1358537 h 1358537"/>
              <a:gd name="connsiteX1" fmla="*/ 1689463 w 1942011"/>
              <a:gd name="connsiteY1" fmla="*/ 1088571 h 1358537"/>
              <a:gd name="connsiteX2" fmla="*/ 1942011 w 1942011"/>
              <a:gd name="connsiteY2" fmla="*/ 0 h 1358537"/>
              <a:gd name="connsiteX0" fmla="*/ 0 w 1942011"/>
              <a:gd name="connsiteY0" fmla="*/ 1358537 h 1358537"/>
              <a:gd name="connsiteX1" fmla="*/ 1689463 w 1942011"/>
              <a:gd name="connsiteY1" fmla="*/ 1088571 h 1358537"/>
              <a:gd name="connsiteX2" fmla="*/ 1942011 w 1942011"/>
              <a:gd name="connsiteY2" fmla="*/ 0 h 1358537"/>
              <a:gd name="connsiteX0" fmla="*/ 0 w 1942011"/>
              <a:gd name="connsiteY0" fmla="*/ 1358537 h 1358537"/>
              <a:gd name="connsiteX1" fmla="*/ 1689463 w 1942011"/>
              <a:gd name="connsiteY1" fmla="*/ 1088571 h 1358537"/>
              <a:gd name="connsiteX2" fmla="*/ 1942011 w 1942011"/>
              <a:gd name="connsiteY2" fmla="*/ 0 h 1358537"/>
              <a:gd name="connsiteX0" fmla="*/ 0 w 1979223"/>
              <a:gd name="connsiteY0" fmla="*/ 1358537 h 1367084"/>
              <a:gd name="connsiteX1" fmla="*/ 1863621 w 1979223"/>
              <a:gd name="connsiteY1" fmla="*/ 1130726 h 1367084"/>
              <a:gd name="connsiteX2" fmla="*/ 1942011 w 1979223"/>
              <a:gd name="connsiteY2" fmla="*/ 0 h 1367084"/>
              <a:gd name="connsiteX0" fmla="*/ 0 w 1979223"/>
              <a:gd name="connsiteY0" fmla="*/ 1358537 h 1358537"/>
              <a:gd name="connsiteX1" fmla="*/ 1863621 w 1979223"/>
              <a:gd name="connsiteY1" fmla="*/ 1130726 h 1358537"/>
              <a:gd name="connsiteX2" fmla="*/ 1942011 w 1979223"/>
              <a:gd name="connsiteY2" fmla="*/ 0 h 1358537"/>
              <a:gd name="connsiteX0" fmla="*/ 0 w 1979223"/>
              <a:gd name="connsiteY0" fmla="*/ 1358537 h 1358537"/>
              <a:gd name="connsiteX1" fmla="*/ 1863621 w 1979223"/>
              <a:gd name="connsiteY1" fmla="*/ 1130726 h 1358537"/>
              <a:gd name="connsiteX2" fmla="*/ 1942011 w 1979223"/>
              <a:gd name="connsiteY2" fmla="*/ 0 h 1358537"/>
              <a:gd name="connsiteX0" fmla="*/ 0 w 1979223"/>
              <a:gd name="connsiteY0" fmla="*/ 1358537 h 1358537"/>
              <a:gd name="connsiteX1" fmla="*/ 1863621 w 1979223"/>
              <a:gd name="connsiteY1" fmla="*/ 1130726 h 1358537"/>
              <a:gd name="connsiteX2" fmla="*/ 1942011 w 1979223"/>
              <a:gd name="connsiteY2" fmla="*/ 0 h 1358537"/>
              <a:gd name="connsiteX0" fmla="*/ 0 w 2000201"/>
              <a:gd name="connsiteY0" fmla="*/ 1372588 h 1372588"/>
              <a:gd name="connsiteX1" fmla="*/ 1863621 w 2000201"/>
              <a:gd name="connsiteY1" fmla="*/ 1144777 h 1372588"/>
              <a:gd name="connsiteX2" fmla="*/ 1985549 w 2000201"/>
              <a:gd name="connsiteY2" fmla="*/ 0 h 1372588"/>
              <a:gd name="connsiteX0" fmla="*/ 0 w 2000203"/>
              <a:gd name="connsiteY0" fmla="*/ 1372588 h 1372588"/>
              <a:gd name="connsiteX1" fmla="*/ 1863621 w 2000203"/>
              <a:gd name="connsiteY1" fmla="*/ 1144777 h 1372588"/>
              <a:gd name="connsiteX2" fmla="*/ 1985549 w 2000203"/>
              <a:gd name="connsiteY2" fmla="*/ 0 h 1372588"/>
              <a:gd name="connsiteX0" fmla="*/ 0 w 2005344"/>
              <a:gd name="connsiteY0" fmla="*/ 1372588 h 1372588"/>
              <a:gd name="connsiteX1" fmla="*/ 1863621 w 2005344"/>
              <a:gd name="connsiteY1" fmla="*/ 1144777 h 1372588"/>
              <a:gd name="connsiteX2" fmla="*/ 1985549 w 2005344"/>
              <a:gd name="connsiteY2" fmla="*/ 0 h 1372588"/>
              <a:gd name="connsiteX0" fmla="*/ 0 w 2005344"/>
              <a:gd name="connsiteY0" fmla="*/ 1372588 h 1372588"/>
              <a:gd name="connsiteX1" fmla="*/ 1863621 w 2005344"/>
              <a:gd name="connsiteY1" fmla="*/ 1144777 h 1372588"/>
              <a:gd name="connsiteX2" fmla="*/ 1985549 w 2005344"/>
              <a:gd name="connsiteY2" fmla="*/ 0 h 1372588"/>
              <a:gd name="connsiteX0" fmla="*/ 0 w 1995387"/>
              <a:gd name="connsiteY0" fmla="*/ 1372588 h 1372588"/>
              <a:gd name="connsiteX1" fmla="*/ 1863621 w 1995387"/>
              <a:gd name="connsiteY1" fmla="*/ 1144777 h 1372588"/>
              <a:gd name="connsiteX2" fmla="*/ 1985549 w 1995387"/>
              <a:gd name="connsiteY2" fmla="*/ 0 h 1372588"/>
            </a:gdLst>
            <a:ahLst/>
            <a:cxnLst>
              <a:cxn ang="0">
                <a:pos x="connsiteX0" y="connsiteY0"/>
              </a:cxn>
              <a:cxn ang="0">
                <a:pos x="connsiteX1" y="connsiteY1"/>
              </a:cxn>
              <a:cxn ang="0">
                <a:pos x="connsiteX2" y="connsiteY2"/>
              </a:cxn>
            </a:cxnLst>
            <a:rect l="l" t="t" r="r" b="b"/>
            <a:pathLst>
              <a:path w="1995387" h="1372588">
                <a:moveTo>
                  <a:pt x="0" y="1372588"/>
                </a:moveTo>
                <a:cubicBezTo>
                  <a:pt x="1224957" y="1360977"/>
                  <a:pt x="1608744" y="1378561"/>
                  <a:pt x="1863621" y="1144777"/>
                </a:cubicBezTo>
                <a:cubicBezTo>
                  <a:pt x="2055016" y="936993"/>
                  <a:pt x="1979743" y="851801"/>
                  <a:pt x="1985549" y="0"/>
                </a:cubicBezTo>
              </a:path>
            </a:pathLst>
          </a:custGeom>
          <a:noFill/>
          <a:ln w="5715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5" name="자유형: 도형 894">
            <a:extLst>
              <a:ext uri="{FF2B5EF4-FFF2-40B4-BE49-F238E27FC236}">
                <a16:creationId xmlns:a16="http://schemas.microsoft.com/office/drawing/2014/main" id="{709846C3-136F-4F10-8E2C-ABD5508CCB84}"/>
              </a:ext>
            </a:extLst>
          </p:cNvPr>
          <p:cNvSpPr/>
          <p:nvPr/>
        </p:nvSpPr>
        <p:spPr>
          <a:xfrm rot="5400000" flipH="1">
            <a:off x="6354344" y="2210823"/>
            <a:ext cx="1072019" cy="1701344"/>
          </a:xfrm>
          <a:custGeom>
            <a:avLst/>
            <a:gdLst>
              <a:gd name="connsiteX0" fmla="*/ 0 w 1942011"/>
              <a:gd name="connsiteY0" fmla="*/ 1358537 h 1358537"/>
              <a:gd name="connsiteX1" fmla="*/ 1689463 w 1942011"/>
              <a:gd name="connsiteY1" fmla="*/ 1088571 h 1358537"/>
              <a:gd name="connsiteX2" fmla="*/ 1942011 w 1942011"/>
              <a:gd name="connsiteY2" fmla="*/ 0 h 1358537"/>
              <a:gd name="connsiteX0" fmla="*/ 0 w 1942011"/>
              <a:gd name="connsiteY0" fmla="*/ 1358537 h 1358537"/>
              <a:gd name="connsiteX1" fmla="*/ 1689463 w 1942011"/>
              <a:gd name="connsiteY1" fmla="*/ 1088571 h 1358537"/>
              <a:gd name="connsiteX2" fmla="*/ 1942011 w 1942011"/>
              <a:gd name="connsiteY2" fmla="*/ 0 h 1358537"/>
              <a:gd name="connsiteX0" fmla="*/ 0 w 1942011"/>
              <a:gd name="connsiteY0" fmla="*/ 1358537 h 1358537"/>
              <a:gd name="connsiteX1" fmla="*/ 1689463 w 1942011"/>
              <a:gd name="connsiteY1" fmla="*/ 1088571 h 1358537"/>
              <a:gd name="connsiteX2" fmla="*/ 1942011 w 1942011"/>
              <a:gd name="connsiteY2" fmla="*/ 0 h 1358537"/>
              <a:gd name="connsiteX0" fmla="*/ 0 w 1942011"/>
              <a:gd name="connsiteY0" fmla="*/ 1358537 h 1358537"/>
              <a:gd name="connsiteX1" fmla="*/ 1689463 w 1942011"/>
              <a:gd name="connsiteY1" fmla="*/ 1088571 h 1358537"/>
              <a:gd name="connsiteX2" fmla="*/ 1942011 w 1942011"/>
              <a:gd name="connsiteY2" fmla="*/ 0 h 1358537"/>
              <a:gd name="connsiteX0" fmla="*/ 0 w 1942011"/>
              <a:gd name="connsiteY0" fmla="*/ 1358537 h 1358537"/>
              <a:gd name="connsiteX1" fmla="*/ 1689463 w 1942011"/>
              <a:gd name="connsiteY1" fmla="*/ 1088571 h 1358537"/>
              <a:gd name="connsiteX2" fmla="*/ 1942011 w 1942011"/>
              <a:gd name="connsiteY2" fmla="*/ 0 h 1358537"/>
              <a:gd name="connsiteX0" fmla="*/ 0 w 1942011"/>
              <a:gd name="connsiteY0" fmla="*/ 1358537 h 1358537"/>
              <a:gd name="connsiteX1" fmla="*/ 1689463 w 1942011"/>
              <a:gd name="connsiteY1" fmla="*/ 1088571 h 1358537"/>
              <a:gd name="connsiteX2" fmla="*/ 1942011 w 1942011"/>
              <a:gd name="connsiteY2" fmla="*/ 0 h 1358537"/>
              <a:gd name="connsiteX0" fmla="*/ 0 w 1942011"/>
              <a:gd name="connsiteY0" fmla="*/ 1358537 h 1358537"/>
              <a:gd name="connsiteX1" fmla="*/ 1689463 w 1942011"/>
              <a:gd name="connsiteY1" fmla="*/ 1088571 h 1358537"/>
              <a:gd name="connsiteX2" fmla="*/ 1942011 w 1942011"/>
              <a:gd name="connsiteY2" fmla="*/ 0 h 1358537"/>
              <a:gd name="connsiteX0" fmla="*/ 0 w 1979223"/>
              <a:gd name="connsiteY0" fmla="*/ 1358537 h 1367084"/>
              <a:gd name="connsiteX1" fmla="*/ 1863621 w 1979223"/>
              <a:gd name="connsiteY1" fmla="*/ 1130726 h 1367084"/>
              <a:gd name="connsiteX2" fmla="*/ 1942011 w 1979223"/>
              <a:gd name="connsiteY2" fmla="*/ 0 h 1367084"/>
              <a:gd name="connsiteX0" fmla="*/ 0 w 1979223"/>
              <a:gd name="connsiteY0" fmla="*/ 1358537 h 1358537"/>
              <a:gd name="connsiteX1" fmla="*/ 1863621 w 1979223"/>
              <a:gd name="connsiteY1" fmla="*/ 1130726 h 1358537"/>
              <a:gd name="connsiteX2" fmla="*/ 1942011 w 1979223"/>
              <a:gd name="connsiteY2" fmla="*/ 0 h 1358537"/>
              <a:gd name="connsiteX0" fmla="*/ 0 w 1979223"/>
              <a:gd name="connsiteY0" fmla="*/ 1358537 h 1358537"/>
              <a:gd name="connsiteX1" fmla="*/ 1863621 w 1979223"/>
              <a:gd name="connsiteY1" fmla="*/ 1130726 h 1358537"/>
              <a:gd name="connsiteX2" fmla="*/ 1942011 w 1979223"/>
              <a:gd name="connsiteY2" fmla="*/ 0 h 1358537"/>
              <a:gd name="connsiteX0" fmla="*/ 0 w 1979223"/>
              <a:gd name="connsiteY0" fmla="*/ 1358537 h 1358537"/>
              <a:gd name="connsiteX1" fmla="*/ 1863621 w 1979223"/>
              <a:gd name="connsiteY1" fmla="*/ 1130726 h 1358537"/>
              <a:gd name="connsiteX2" fmla="*/ 1942011 w 1979223"/>
              <a:gd name="connsiteY2" fmla="*/ 0 h 1358537"/>
              <a:gd name="connsiteX0" fmla="*/ 0 w 2000201"/>
              <a:gd name="connsiteY0" fmla="*/ 1372588 h 1372588"/>
              <a:gd name="connsiteX1" fmla="*/ 1863621 w 2000201"/>
              <a:gd name="connsiteY1" fmla="*/ 1144777 h 1372588"/>
              <a:gd name="connsiteX2" fmla="*/ 1985549 w 2000201"/>
              <a:gd name="connsiteY2" fmla="*/ 0 h 1372588"/>
              <a:gd name="connsiteX0" fmla="*/ 0 w 2000203"/>
              <a:gd name="connsiteY0" fmla="*/ 1372588 h 1372588"/>
              <a:gd name="connsiteX1" fmla="*/ 1863621 w 2000203"/>
              <a:gd name="connsiteY1" fmla="*/ 1144777 h 1372588"/>
              <a:gd name="connsiteX2" fmla="*/ 1985549 w 2000203"/>
              <a:gd name="connsiteY2" fmla="*/ 0 h 1372588"/>
              <a:gd name="connsiteX0" fmla="*/ 0 w 2005344"/>
              <a:gd name="connsiteY0" fmla="*/ 1372588 h 1372588"/>
              <a:gd name="connsiteX1" fmla="*/ 1863621 w 2005344"/>
              <a:gd name="connsiteY1" fmla="*/ 1144777 h 1372588"/>
              <a:gd name="connsiteX2" fmla="*/ 1985549 w 2005344"/>
              <a:gd name="connsiteY2" fmla="*/ 0 h 1372588"/>
              <a:gd name="connsiteX0" fmla="*/ 0 w 2005344"/>
              <a:gd name="connsiteY0" fmla="*/ 1372588 h 1372588"/>
              <a:gd name="connsiteX1" fmla="*/ 1863621 w 2005344"/>
              <a:gd name="connsiteY1" fmla="*/ 1144777 h 1372588"/>
              <a:gd name="connsiteX2" fmla="*/ 1985549 w 2005344"/>
              <a:gd name="connsiteY2" fmla="*/ 0 h 1372588"/>
              <a:gd name="connsiteX0" fmla="*/ 0 w 1995387"/>
              <a:gd name="connsiteY0" fmla="*/ 1372588 h 1372588"/>
              <a:gd name="connsiteX1" fmla="*/ 1863621 w 1995387"/>
              <a:gd name="connsiteY1" fmla="*/ 1144777 h 1372588"/>
              <a:gd name="connsiteX2" fmla="*/ 1985549 w 1995387"/>
              <a:gd name="connsiteY2" fmla="*/ 0 h 1372588"/>
            </a:gdLst>
            <a:ahLst/>
            <a:cxnLst>
              <a:cxn ang="0">
                <a:pos x="connsiteX0" y="connsiteY0"/>
              </a:cxn>
              <a:cxn ang="0">
                <a:pos x="connsiteX1" y="connsiteY1"/>
              </a:cxn>
              <a:cxn ang="0">
                <a:pos x="connsiteX2" y="connsiteY2"/>
              </a:cxn>
            </a:cxnLst>
            <a:rect l="l" t="t" r="r" b="b"/>
            <a:pathLst>
              <a:path w="1995387" h="1372588">
                <a:moveTo>
                  <a:pt x="0" y="1372588"/>
                </a:moveTo>
                <a:cubicBezTo>
                  <a:pt x="1224957" y="1360977"/>
                  <a:pt x="1608744" y="1378561"/>
                  <a:pt x="1863621" y="1144777"/>
                </a:cubicBezTo>
                <a:cubicBezTo>
                  <a:pt x="2055016" y="936993"/>
                  <a:pt x="1979743" y="851801"/>
                  <a:pt x="1985549" y="0"/>
                </a:cubicBezTo>
              </a:path>
            </a:pathLst>
          </a:custGeom>
          <a:noFill/>
          <a:ln w="5715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896" name="직선 연결선 895">
            <a:extLst>
              <a:ext uri="{FF2B5EF4-FFF2-40B4-BE49-F238E27FC236}">
                <a16:creationId xmlns:a16="http://schemas.microsoft.com/office/drawing/2014/main" id="{B24CE836-09E9-452D-9D83-E107D9ABDB7A}"/>
              </a:ext>
            </a:extLst>
          </p:cNvPr>
          <p:cNvCxnSpPr>
            <a:cxnSpLocks/>
            <a:endCxn id="892" idx="1"/>
          </p:cNvCxnSpPr>
          <p:nvPr/>
        </p:nvCxnSpPr>
        <p:spPr>
          <a:xfrm>
            <a:off x="7815943" y="2510249"/>
            <a:ext cx="3480164" cy="4488"/>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nvGrpSpPr>
          <p:cNvPr id="897" name="그룹 896">
            <a:extLst>
              <a:ext uri="{FF2B5EF4-FFF2-40B4-BE49-F238E27FC236}">
                <a16:creationId xmlns:a16="http://schemas.microsoft.com/office/drawing/2014/main" id="{410495C5-6673-4F70-A535-0C373C9DDC30}"/>
              </a:ext>
            </a:extLst>
          </p:cNvPr>
          <p:cNvGrpSpPr/>
          <p:nvPr/>
        </p:nvGrpSpPr>
        <p:grpSpPr>
          <a:xfrm>
            <a:off x="5779394" y="4224937"/>
            <a:ext cx="565997" cy="875435"/>
            <a:chOff x="3344523" y="3582359"/>
            <a:chExt cx="565997" cy="875435"/>
          </a:xfrm>
        </p:grpSpPr>
        <p:sp>
          <p:nvSpPr>
            <p:cNvPr id="898" name="자유형: 도형 897">
              <a:extLst>
                <a:ext uri="{FF2B5EF4-FFF2-40B4-BE49-F238E27FC236}">
                  <a16:creationId xmlns:a16="http://schemas.microsoft.com/office/drawing/2014/main" id="{1B4D071C-FD65-4899-B8F7-8BC9A3A0E71D}"/>
                </a:ext>
              </a:extLst>
            </p:cNvPr>
            <p:cNvSpPr/>
            <p:nvPr/>
          </p:nvSpPr>
          <p:spPr>
            <a:xfrm>
              <a:off x="3344523" y="3582359"/>
              <a:ext cx="565997" cy="875435"/>
            </a:xfrm>
            <a:custGeom>
              <a:avLst/>
              <a:gdLst>
                <a:gd name="connsiteX0" fmla="*/ 281874 w 565997"/>
                <a:gd name="connsiteY0" fmla="*/ 7 h 875435"/>
                <a:gd name="connsiteX1" fmla="*/ 430959 w 565997"/>
                <a:gd name="connsiteY1" fmla="*/ 44399 h 875435"/>
                <a:gd name="connsiteX2" fmla="*/ 564682 w 565997"/>
                <a:gd name="connsiteY2" fmla="*/ 311117 h 875435"/>
                <a:gd name="connsiteX3" fmla="*/ 415858 w 565997"/>
                <a:gd name="connsiteY3" fmla="*/ 706557 h 875435"/>
                <a:gd name="connsiteX4" fmla="*/ 282814 w 565997"/>
                <a:gd name="connsiteY4" fmla="*/ 875435 h 875435"/>
                <a:gd name="connsiteX5" fmla="*/ 242756 w 565997"/>
                <a:gd name="connsiteY5" fmla="*/ 831880 h 875435"/>
                <a:gd name="connsiteX6" fmla="*/ 8182 w 565997"/>
                <a:gd name="connsiteY6" fmla="*/ 364674 h 875435"/>
                <a:gd name="connsiteX7" fmla="*/ 132534 w 565997"/>
                <a:gd name="connsiteY7" fmla="*/ 45710 h 875435"/>
                <a:gd name="connsiteX8" fmla="*/ 281874 w 565997"/>
                <a:gd name="connsiteY8" fmla="*/ 7 h 87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997" h="875435">
                  <a:moveTo>
                    <a:pt x="281874" y="7"/>
                  </a:moveTo>
                  <a:cubicBezTo>
                    <a:pt x="331965" y="-346"/>
                    <a:pt x="382015" y="14319"/>
                    <a:pt x="430959" y="44399"/>
                  </a:cubicBezTo>
                  <a:cubicBezTo>
                    <a:pt x="528896" y="104462"/>
                    <a:pt x="574539" y="196282"/>
                    <a:pt x="564682" y="311117"/>
                  </a:cubicBezTo>
                  <a:cubicBezTo>
                    <a:pt x="552203" y="456348"/>
                    <a:pt x="490926" y="584390"/>
                    <a:pt x="415858" y="706557"/>
                  </a:cubicBezTo>
                  <a:cubicBezTo>
                    <a:pt x="378567" y="767203"/>
                    <a:pt x="335304" y="823383"/>
                    <a:pt x="282814" y="875435"/>
                  </a:cubicBezTo>
                  <a:cubicBezTo>
                    <a:pt x="268733" y="860188"/>
                    <a:pt x="255089" y="846593"/>
                    <a:pt x="242756" y="831880"/>
                  </a:cubicBezTo>
                  <a:cubicBezTo>
                    <a:pt x="127678" y="694709"/>
                    <a:pt x="44987" y="540884"/>
                    <a:pt x="8182" y="364674"/>
                  </a:cubicBezTo>
                  <a:cubicBezTo>
                    <a:pt x="-20078" y="229348"/>
                    <a:pt x="25710" y="110920"/>
                    <a:pt x="132534" y="45710"/>
                  </a:cubicBezTo>
                  <a:cubicBezTo>
                    <a:pt x="181648" y="15727"/>
                    <a:pt x="231782" y="359"/>
                    <a:pt x="281874" y="7"/>
                  </a:cubicBezTo>
                  <a:close/>
                </a:path>
              </a:pathLst>
            </a:custGeom>
            <a:solidFill>
              <a:schemeClr val="accent2"/>
            </a:solidFill>
            <a:ln w="4851" cap="flat">
              <a:noFill/>
              <a:prstDash val="solid"/>
              <a:miter/>
            </a:ln>
          </p:spPr>
          <p:txBody>
            <a:bodyPr wrap="square" rtlCol="0" anchor="ctr">
              <a:noAutofit/>
            </a:bodyPr>
            <a:lstStyle/>
            <a:p>
              <a:endParaRPr lang="ko-KR" altLang="en-US"/>
            </a:p>
          </p:txBody>
        </p:sp>
        <p:sp>
          <p:nvSpPr>
            <p:cNvPr id="899" name="타원 898">
              <a:extLst>
                <a:ext uri="{FF2B5EF4-FFF2-40B4-BE49-F238E27FC236}">
                  <a16:creationId xmlns:a16="http://schemas.microsoft.com/office/drawing/2014/main" id="{1FA2388B-C07A-4ABE-A1EE-DDBBFDE8AA7B}"/>
                </a:ext>
              </a:extLst>
            </p:cNvPr>
            <p:cNvSpPr/>
            <p:nvPr/>
          </p:nvSpPr>
          <p:spPr>
            <a:xfrm>
              <a:off x="3390373" y="3640982"/>
              <a:ext cx="473210" cy="4732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900" name="그룹 899">
            <a:extLst>
              <a:ext uri="{FF2B5EF4-FFF2-40B4-BE49-F238E27FC236}">
                <a16:creationId xmlns:a16="http://schemas.microsoft.com/office/drawing/2014/main" id="{FBDC4470-84A1-4D81-83ED-F4C870B7D2FE}"/>
              </a:ext>
            </a:extLst>
          </p:cNvPr>
          <p:cNvGrpSpPr/>
          <p:nvPr/>
        </p:nvGrpSpPr>
        <p:grpSpPr>
          <a:xfrm>
            <a:off x="5779394" y="2132780"/>
            <a:ext cx="565997" cy="875435"/>
            <a:chOff x="3344523" y="3582359"/>
            <a:chExt cx="565997" cy="875435"/>
          </a:xfrm>
        </p:grpSpPr>
        <p:sp>
          <p:nvSpPr>
            <p:cNvPr id="901" name="자유형: 도형 900">
              <a:extLst>
                <a:ext uri="{FF2B5EF4-FFF2-40B4-BE49-F238E27FC236}">
                  <a16:creationId xmlns:a16="http://schemas.microsoft.com/office/drawing/2014/main" id="{4040BD0D-F55B-438B-894C-0E983563EEEE}"/>
                </a:ext>
              </a:extLst>
            </p:cNvPr>
            <p:cNvSpPr/>
            <p:nvPr/>
          </p:nvSpPr>
          <p:spPr>
            <a:xfrm>
              <a:off x="3344523" y="3582359"/>
              <a:ext cx="565997" cy="875435"/>
            </a:xfrm>
            <a:custGeom>
              <a:avLst/>
              <a:gdLst>
                <a:gd name="connsiteX0" fmla="*/ 281874 w 565997"/>
                <a:gd name="connsiteY0" fmla="*/ 7 h 875435"/>
                <a:gd name="connsiteX1" fmla="*/ 430959 w 565997"/>
                <a:gd name="connsiteY1" fmla="*/ 44399 h 875435"/>
                <a:gd name="connsiteX2" fmla="*/ 564682 w 565997"/>
                <a:gd name="connsiteY2" fmla="*/ 311117 h 875435"/>
                <a:gd name="connsiteX3" fmla="*/ 415858 w 565997"/>
                <a:gd name="connsiteY3" fmla="*/ 706557 h 875435"/>
                <a:gd name="connsiteX4" fmla="*/ 282814 w 565997"/>
                <a:gd name="connsiteY4" fmla="*/ 875435 h 875435"/>
                <a:gd name="connsiteX5" fmla="*/ 242756 w 565997"/>
                <a:gd name="connsiteY5" fmla="*/ 831880 h 875435"/>
                <a:gd name="connsiteX6" fmla="*/ 8182 w 565997"/>
                <a:gd name="connsiteY6" fmla="*/ 364674 h 875435"/>
                <a:gd name="connsiteX7" fmla="*/ 132534 w 565997"/>
                <a:gd name="connsiteY7" fmla="*/ 45710 h 875435"/>
                <a:gd name="connsiteX8" fmla="*/ 281874 w 565997"/>
                <a:gd name="connsiteY8" fmla="*/ 7 h 87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997" h="875435">
                  <a:moveTo>
                    <a:pt x="281874" y="7"/>
                  </a:moveTo>
                  <a:cubicBezTo>
                    <a:pt x="331965" y="-346"/>
                    <a:pt x="382015" y="14319"/>
                    <a:pt x="430959" y="44399"/>
                  </a:cubicBezTo>
                  <a:cubicBezTo>
                    <a:pt x="528896" y="104462"/>
                    <a:pt x="574539" y="196282"/>
                    <a:pt x="564682" y="311117"/>
                  </a:cubicBezTo>
                  <a:cubicBezTo>
                    <a:pt x="552203" y="456348"/>
                    <a:pt x="490926" y="584390"/>
                    <a:pt x="415858" y="706557"/>
                  </a:cubicBezTo>
                  <a:cubicBezTo>
                    <a:pt x="378567" y="767203"/>
                    <a:pt x="335304" y="823383"/>
                    <a:pt x="282814" y="875435"/>
                  </a:cubicBezTo>
                  <a:cubicBezTo>
                    <a:pt x="268733" y="860188"/>
                    <a:pt x="255089" y="846593"/>
                    <a:pt x="242756" y="831880"/>
                  </a:cubicBezTo>
                  <a:cubicBezTo>
                    <a:pt x="127678" y="694709"/>
                    <a:pt x="44987" y="540884"/>
                    <a:pt x="8182" y="364674"/>
                  </a:cubicBezTo>
                  <a:cubicBezTo>
                    <a:pt x="-20078" y="229348"/>
                    <a:pt x="25710" y="110920"/>
                    <a:pt x="132534" y="45710"/>
                  </a:cubicBezTo>
                  <a:cubicBezTo>
                    <a:pt x="181648" y="15727"/>
                    <a:pt x="231782" y="359"/>
                    <a:pt x="281874" y="7"/>
                  </a:cubicBezTo>
                  <a:close/>
                </a:path>
              </a:pathLst>
            </a:custGeom>
            <a:solidFill>
              <a:schemeClr val="accent3"/>
            </a:solidFill>
            <a:ln w="4851" cap="flat">
              <a:noFill/>
              <a:prstDash val="solid"/>
              <a:miter/>
            </a:ln>
          </p:spPr>
          <p:txBody>
            <a:bodyPr wrap="square" rtlCol="0" anchor="ctr">
              <a:noAutofit/>
            </a:bodyPr>
            <a:lstStyle/>
            <a:p>
              <a:endParaRPr lang="ko-KR" altLang="en-US"/>
            </a:p>
          </p:txBody>
        </p:sp>
        <p:sp>
          <p:nvSpPr>
            <p:cNvPr id="902" name="타원 901">
              <a:extLst>
                <a:ext uri="{FF2B5EF4-FFF2-40B4-BE49-F238E27FC236}">
                  <a16:creationId xmlns:a16="http://schemas.microsoft.com/office/drawing/2014/main" id="{C67EBAF9-5974-4E74-A378-1F0BC0F39135}"/>
                </a:ext>
              </a:extLst>
            </p:cNvPr>
            <p:cNvSpPr/>
            <p:nvPr/>
          </p:nvSpPr>
          <p:spPr>
            <a:xfrm>
              <a:off x="3390373" y="3640982"/>
              <a:ext cx="473210" cy="4732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903" name="그룹 902">
            <a:extLst>
              <a:ext uri="{FF2B5EF4-FFF2-40B4-BE49-F238E27FC236}">
                <a16:creationId xmlns:a16="http://schemas.microsoft.com/office/drawing/2014/main" id="{F954576C-C2A7-4419-9BB6-2FC6BE270A9D}"/>
              </a:ext>
            </a:extLst>
          </p:cNvPr>
          <p:cNvGrpSpPr/>
          <p:nvPr/>
        </p:nvGrpSpPr>
        <p:grpSpPr>
          <a:xfrm>
            <a:off x="8846519" y="1674003"/>
            <a:ext cx="565997" cy="875435"/>
            <a:chOff x="3344523" y="3582359"/>
            <a:chExt cx="565997" cy="875435"/>
          </a:xfrm>
        </p:grpSpPr>
        <p:sp>
          <p:nvSpPr>
            <p:cNvPr id="904" name="자유형: 도형 903">
              <a:extLst>
                <a:ext uri="{FF2B5EF4-FFF2-40B4-BE49-F238E27FC236}">
                  <a16:creationId xmlns:a16="http://schemas.microsoft.com/office/drawing/2014/main" id="{33193856-C8D8-4D7E-88BF-1ABF2A1747E9}"/>
                </a:ext>
              </a:extLst>
            </p:cNvPr>
            <p:cNvSpPr/>
            <p:nvPr/>
          </p:nvSpPr>
          <p:spPr>
            <a:xfrm>
              <a:off x="3344523" y="3582359"/>
              <a:ext cx="565997" cy="875435"/>
            </a:xfrm>
            <a:custGeom>
              <a:avLst/>
              <a:gdLst>
                <a:gd name="connsiteX0" fmla="*/ 281874 w 565997"/>
                <a:gd name="connsiteY0" fmla="*/ 7 h 875435"/>
                <a:gd name="connsiteX1" fmla="*/ 430959 w 565997"/>
                <a:gd name="connsiteY1" fmla="*/ 44399 h 875435"/>
                <a:gd name="connsiteX2" fmla="*/ 564682 w 565997"/>
                <a:gd name="connsiteY2" fmla="*/ 311117 h 875435"/>
                <a:gd name="connsiteX3" fmla="*/ 415858 w 565997"/>
                <a:gd name="connsiteY3" fmla="*/ 706557 h 875435"/>
                <a:gd name="connsiteX4" fmla="*/ 282814 w 565997"/>
                <a:gd name="connsiteY4" fmla="*/ 875435 h 875435"/>
                <a:gd name="connsiteX5" fmla="*/ 242756 w 565997"/>
                <a:gd name="connsiteY5" fmla="*/ 831880 h 875435"/>
                <a:gd name="connsiteX6" fmla="*/ 8182 w 565997"/>
                <a:gd name="connsiteY6" fmla="*/ 364674 h 875435"/>
                <a:gd name="connsiteX7" fmla="*/ 132534 w 565997"/>
                <a:gd name="connsiteY7" fmla="*/ 45710 h 875435"/>
                <a:gd name="connsiteX8" fmla="*/ 281874 w 565997"/>
                <a:gd name="connsiteY8" fmla="*/ 7 h 87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997" h="875435">
                  <a:moveTo>
                    <a:pt x="281874" y="7"/>
                  </a:moveTo>
                  <a:cubicBezTo>
                    <a:pt x="331965" y="-346"/>
                    <a:pt x="382015" y="14319"/>
                    <a:pt x="430959" y="44399"/>
                  </a:cubicBezTo>
                  <a:cubicBezTo>
                    <a:pt x="528896" y="104462"/>
                    <a:pt x="574539" y="196282"/>
                    <a:pt x="564682" y="311117"/>
                  </a:cubicBezTo>
                  <a:cubicBezTo>
                    <a:pt x="552203" y="456348"/>
                    <a:pt x="490926" y="584390"/>
                    <a:pt x="415858" y="706557"/>
                  </a:cubicBezTo>
                  <a:cubicBezTo>
                    <a:pt x="378567" y="767203"/>
                    <a:pt x="335304" y="823383"/>
                    <a:pt x="282814" y="875435"/>
                  </a:cubicBezTo>
                  <a:cubicBezTo>
                    <a:pt x="268733" y="860188"/>
                    <a:pt x="255089" y="846593"/>
                    <a:pt x="242756" y="831880"/>
                  </a:cubicBezTo>
                  <a:cubicBezTo>
                    <a:pt x="127678" y="694709"/>
                    <a:pt x="44987" y="540884"/>
                    <a:pt x="8182" y="364674"/>
                  </a:cubicBezTo>
                  <a:cubicBezTo>
                    <a:pt x="-20078" y="229348"/>
                    <a:pt x="25710" y="110920"/>
                    <a:pt x="132534" y="45710"/>
                  </a:cubicBezTo>
                  <a:cubicBezTo>
                    <a:pt x="181648" y="15727"/>
                    <a:pt x="231782" y="359"/>
                    <a:pt x="281874" y="7"/>
                  </a:cubicBezTo>
                  <a:close/>
                </a:path>
              </a:pathLst>
            </a:custGeom>
            <a:solidFill>
              <a:schemeClr val="accent4"/>
            </a:solidFill>
            <a:ln w="4851" cap="flat">
              <a:noFill/>
              <a:prstDash val="solid"/>
              <a:miter/>
            </a:ln>
          </p:spPr>
          <p:txBody>
            <a:bodyPr wrap="square" rtlCol="0" anchor="ctr">
              <a:noAutofit/>
            </a:bodyPr>
            <a:lstStyle/>
            <a:p>
              <a:endParaRPr lang="ko-KR" altLang="en-US"/>
            </a:p>
          </p:txBody>
        </p:sp>
        <p:sp>
          <p:nvSpPr>
            <p:cNvPr id="905" name="타원 904">
              <a:extLst>
                <a:ext uri="{FF2B5EF4-FFF2-40B4-BE49-F238E27FC236}">
                  <a16:creationId xmlns:a16="http://schemas.microsoft.com/office/drawing/2014/main" id="{EBE11462-488D-42AB-86F2-E640A8034BD2}"/>
                </a:ext>
              </a:extLst>
            </p:cNvPr>
            <p:cNvSpPr/>
            <p:nvPr/>
          </p:nvSpPr>
          <p:spPr>
            <a:xfrm>
              <a:off x="3390373" y="3640982"/>
              <a:ext cx="473210" cy="4732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906" name="TextBox 905">
            <a:extLst>
              <a:ext uri="{FF2B5EF4-FFF2-40B4-BE49-F238E27FC236}">
                <a16:creationId xmlns:a16="http://schemas.microsoft.com/office/drawing/2014/main" id="{C0B82BD5-99FD-44D0-90A7-1AFC9276AF32}"/>
              </a:ext>
            </a:extLst>
          </p:cNvPr>
          <p:cNvSpPr txBox="1"/>
          <p:nvPr/>
        </p:nvSpPr>
        <p:spPr>
          <a:xfrm>
            <a:off x="1532941" y="4074489"/>
            <a:ext cx="1181574" cy="461665"/>
          </a:xfrm>
          <a:prstGeom prst="rect">
            <a:avLst/>
          </a:prstGeom>
          <a:noFill/>
        </p:spPr>
        <p:txBody>
          <a:bodyPr wrap="square" rtlCol="0" anchor="ctr">
            <a:spAutoFit/>
          </a:bodyPr>
          <a:lstStyle/>
          <a:p>
            <a:pPr algn="ctr"/>
            <a:r>
              <a:rPr lang="en-US" altLang="ko-KR" sz="2400" b="1" dirty="0">
                <a:solidFill>
                  <a:schemeClr val="accent1"/>
                </a:solidFill>
                <a:cs typeface="Arial" pitchFamily="34" charset="0"/>
              </a:rPr>
              <a:t>1968</a:t>
            </a:r>
            <a:endParaRPr lang="ko-KR" altLang="en-US" sz="2400" b="1" dirty="0">
              <a:solidFill>
                <a:schemeClr val="accent1"/>
              </a:solidFill>
              <a:cs typeface="Arial" pitchFamily="34" charset="0"/>
            </a:endParaRPr>
          </a:p>
        </p:txBody>
      </p:sp>
      <p:sp>
        <p:nvSpPr>
          <p:cNvPr id="907" name="TextBox 906">
            <a:extLst>
              <a:ext uri="{FF2B5EF4-FFF2-40B4-BE49-F238E27FC236}">
                <a16:creationId xmlns:a16="http://schemas.microsoft.com/office/drawing/2014/main" id="{48F1A96C-29B9-4C37-ABA4-00DE2039C31C}"/>
              </a:ext>
            </a:extLst>
          </p:cNvPr>
          <p:cNvSpPr txBox="1"/>
          <p:nvPr/>
        </p:nvSpPr>
        <p:spPr>
          <a:xfrm>
            <a:off x="6556512" y="4951476"/>
            <a:ext cx="1181574" cy="461665"/>
          </a:xfrm>
          <a:prstGeom prst="rect">
            <a:avLst/>
          </a:prstGeom>
          <a:noFill/>
        </p:spPr>
        <p:txBody>
          <a:bodyPr wrap="square" rtlCol="0" anchor="ctr">
            <a:spAutoFit/>
          </a:bodyPr>
          <a:lstStyle/>
          <a:p>
            <a:pPr algn="ctr"/>
            <a:r>
              <a:rPr lang="en-US" altLang="ko-KR" sz="2400" b="1" dirty="0">
                <a:solidFill>
                  <a:schemeClr val="accent2"/>
                </a:solidFill>
                <a:cs typeface="Arial" pitchFamily="34" charset="0"/>
              </a:rPr>
              <a:t>1970</a:t>
            </a:r>
            <a:endParaRPr lang="ko-KR" altLang="en-US" sz="2400" b="1" dirty="0">
              <a:solidFill>
                <a:schemeClr val="accent2"/>
              </a:solidFill>
              <a:cs typeface="Arial" pitchFamily="34" charset="0"/>
            </a:endParaRPr>
          </a:p>
        </p:txBody>
      </p:sp>
      <p:sp>
        <p:nvSpPr>
          <p:cNvPr id="908" name="TextBox 907">
            <a:extLst>
              <a:ext uri="{FF2B5EF4-FFF2-40B4-BE49-F238E27FC236}">
                <a16:creationId xmlns:a16="http://schemas.microsoft.com/office/drawing/2014/main" id="{BBDE8438-8B20-43C8-8FD0-A81404186E64}"/>
              </a:ext>
            </a:extLst>
          </p:cNvPr>
          <p:cNvSpPr txBox="1"/>
          <p:nvPr/>
        </p:nvSpPr>
        <p:spPr>
          <a:xfrm>
            <a:off x="5471605" y="1658448"/>
            <a:ext cx="1181574" cy="461665"/>
          </a:xfrm>
          <a:prstGeom prst="rect">
            <a:avLst/>
          </a:prstGeom>
          <a:noFill/>
        </p:spPr>
        <p:txBody>
          <a:bodyPr wrap="square" rtlCol="0" anchor="ctr">
            <a:spAutoFit/>
          </a:bodyPr>
          <a:lstStyle/>
          <a:p>
            <a:pPr algn="ctr"/>
            <a:r>
              <a:rPr lang="en-US" altLang="ko-KR" sz="2400" b="1" dirty="0">
                <a:solidFill>
                  <a:schemeClr val="accent3"/>
                </a:solidFill>
                <a:cs typeface="Arial" pitchFamily="34" charset="0"/>
              </a:rPr>
              <a:t>1987</a:t>
            </a:r>
            <a:endParaRPr lang="ko-KR" altLang="en-US" sz="2400" b="1" dirty="0">
              <a:solidFill>
                <a:schemeClr val="accent3"/>
              </a:solidFill>
              <a:cs typeface="Arial" pitchFamily="34" charset="0"/>
            </a:endParaRPr>
          </a:p>
        </p:txBody>
      </p:sp>
      <p:sp>
        <p:nvSpPr>
          <p:cNvPr id="909" name="TextBox 908">
            <a:extLst>
              <a:ext uri="{FF2B5EF4-FFF2-40B4-BE49-F238E27FC236}">
                <a16:creationId xmlns:a16="http://schemas.microsoft.com/office/drawing/2014/main" id="{9098FF21-2586-48E6-8E7D-91713FF52E07}"/>
              </a:ext>
            </a:extLst>
          </p:cNvPr>
          <p:cNvSpPr txBox="1"/>
          <p:nvPr/>
        </p:nvSpPr>
        <p:spPr>
          <a:xfrm>
            <a:off x="8538187" y="2988427"/>
            <a:ext cx="1181574" cy="461665"/>
          </a:xfrm>
          <a:prstGeom prst="rect">
            <a:avLst/>
          </a:prstGeom>
          <a:noFill/>
        </p:spPr>
        <p:txBody>
          <a:bodyPr wrap="square" rtlCol="0" anchor="ctr">
            <a:spAutoFit/>
          </a:bodyPr>
          <a:lstStyle/>
          <a:p>
            <a:pPr algn="ctr"/>
            <a:r>
              <a:rPr lang="en-US" altLang="ko-KR" sz="2400" b="1" dirty="0">
                <a:solidFill>
                  <a:schemeClr val="accent4"/>
                </a:solidFill>
                <a:cs typeface="Arial" pitchFamily="34" charset="0"/>
              </a:rPr>
              <a:t>1990</a:t>
            </a:r>
            <a:endParaRPr lang="ko-KR" altLang="en-US" sz="2400" b="1" dirty="0">
              <a:solidFill>
                <a:schemeClr val="accent4"/>
              </a:solidFill>
              <a:cs typeface="Arial" pitchFamily="34" charset="0"/>
            </a:endParaRPr>
          </a:p>
        </p:txBody>
      </p:sp>
      <p:sp>
        <p:nvSpPr>
          <p:cNvPr id="910" name="Rounded Rectangle 32">
            <a:extLst>
              <a:ext uri="{FF2B5EF4-FFF2-40B4-BE49-F238E27FC236}">
                <a16:creationId xmlns:a16="http://schemas.microsoft.com/office/drawing/2014/main" id="{061AE464-FBE0-4CDA-B3F3-EE6DEE304682}"/>
              </a:ext>
            </a:extLst>
          </p:cNvPr>
          <p:cNvSpPr/>
          <p:nvPr/>
        </p:nvSpPr>
        <p:spPr>
          <a:xfrm>
            <a:off x="5928154" y="4375557"/>
            <a:ext cx="268477" cy="268477"/>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11" name="Oval 7">
            <a:extLst>
              <a:ext uri="{FF2B5EF4-FFF2-40B4-BE49-F238E27FC236}">
                <a16:creationId xmlns:a16="http://schemas.microsoft.com/office/drawing/2014/main" id="{FCF5B912-B84A-4327-B9E5-DB7895D71D7C}"/>
              </a:ext>
            </a:extLst>
          </p:cNvPr>
          <p:cNvSpPr/>
          <p:nvPr/>
        </p:nvSpPr>
        <p:spPr>
          <a:xfrm>
            <a:off x="5912077" y="2262728"/>
            <a:ext cx="300630" cy="300630"/>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912" name="Rectangle 16">
            <a:extLst>
              <a:ext uri="{FF2B5EF4-FFF2-40B4-BE49-F238E27FC236}">
                <a16:creationId xmlns:a16="http://schemas.microsoft.com/office/drawing/2014/main" id="{74833D5A-1AA2-4669-9878-0187EBAD9583}"/>
              </a:ext>
            </a:extLst>
          </p:cNvPr>
          <p:cNvSpPr/>
          <p:nvPr/>
        </p:nvSpPr>
        <p:spPr>
          <a:xfrm>
            <a:off x="8961564" y="1869368"/>
            <a:ext cx="327959" cy="215540"/>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pSp>
        <p:nvGrpSpPr>
          <p:cNvPr id="913" name="그룹 912">
            <a:extLst>
              <a:ext uri="{FF2B5EF4-FFF2-40B4-BE49-F238E27FC236}">
                <a16:creationId xmlns:a16="http://schemas.microsoft.com/office/drawing/2014/main" id="{C3201AA8-1CA0-4BA9-9920-BE0D630C3163}"/>
              </a:ext>
            </a:extLst>
          </p:cNvPr>
          <p:cNvGrpSpPr/>
          <p:nvPr/>
        </p:nvGrpSpPr>
        <p:grpSpPr>
          <a:xfrm>
            <a:off x="1257570" y="1995750"/>
            <a:ext cx="1737976" cy="2200009"/>
            <a:chOff x="2246023" y="2776317"/>
            <a:chExt cx="1737976" cy="2200009"/>
          </a:xfrm>
        </p:grpSpPr>
        <p:sp>
          <p:nvSpPr>
            <p:cNvPr id="914" name="TextBox 913">
              <a:extLst>
                <a:ext uri="{FF2B5EF4-FFF2-40B4-BE49-F238E27FC236}">
                  <a16:creationId xmlns:a16="http://schemas.microsoft.com/office/drawing/2014/main" id="{260868EA-EB65-4F65-BC5C-DF8C5FFAF401}"/>
                </a:ext>
              </a:extLst>
            </p:cNvPr>
            <p:cNvSpPr txBox="1"/>
            <p:nvPr/>
          </p:nvSpPr>
          <p:spPr>
            <a:xfrm flipH="1">
              <a:off x="2319536" y="4490039"/>
              <a:ext cx="1664463" cy="486287"/>
            </a:xfrm>
            <a:prstGeom prst="rect">
              <a:avLst/>
            </a:prstGeom>
            <a:noFill/>
          </p:spPr>
          <p:txBody>
            <a:bodyPr wrap="square" rtlCol="0">
              <a:spAutoFit/>
            </a:bodyPr>
            <a:lstStyle/>
            <a:p>
              <a:pPr algn="ctr">
                <a:lnSpc>
                  <a:spcPct val="80000"/>
                </a:lnSpc>
              </a:pPr>
              <a:r>
                <a:rPr lang="en-US" altLang="ko-KR" sz="1600" dirty="0">
                  <a:solidFill>
                    <a:schemeClr val="accent1"/>
                  </a:solidFill>
                  <a:cs typeface="Arial" pitchFamily="34" charset="0"/>
                </a:rPr>
                <a:t>FONTAN &amp; BAUDET</a:t>
              </a:r>
            </a:p>
          </p:txBody>
        </p:sp>
        <p:sp>
          <p:nvSpPr>
            <p:cNvPr id="915" name="TextBox 914">
              <a:extLst>
                <a:ext uri="{FF2B5EF4-FFF2-40B4-BE49-F238E27FC236}">
                  <a16:creationId xmlns:a16="http://schemas.microsoft.com/office/drawing/2014/main" id="{5DF75B90-606E-441B-8B71-B467DE52767C}"/>
                </a:ext>
              </a:extLst>
            </p:cNvPr>
            <p:cNvSpPr txBox="1"/>
            <p:nvPr/>
          </p:nvSpPr>
          <p:spPr>
            <a:xfrm flipH="1">
              <a:off x="2246023" y="2776317"/>
              <a:ext cx="1664463" cy="1754326"/>
            </a:xfrm>
            <a:prstGeom prst="rect">
              <a:avLst/>
            </a:prstGeom>
            <a:noFill/>
          </p:spPr>
          <p:txBody>
            <a:bodyPr wrap="square" rtlCol="0">
              <a:spAutoFit/>
            </a:bodyPr>
            <a:lstStyle/>
            <a:p>
              <a:pPr algn="ctr"/>
              <a:r>
                <a:rPr lang="en-US" sz="1200" dirty="0"/>
                <a:t>The original procedure consisted of division of the right pulmonary artery from the main pulmonary artery and anastomosis of the superior vena cava to the right pulmonary artery.</a:t>
              </a:r>
              <a:endParaRPr lang="ko-KR" altLang="en-US" sz="1200" dirty="0">
                <a:cs typeface="Arial" pitchFamily="34" charset="0"/>
              </a:endParaRPr>
            </a:p>
          </p:txBody>
        </p:sp>
      </p:grpSp>
      <p:grpSp>
        <p:nvGrpSpPr>
          <p:cNvPr id="916" name="그룹 915">
            <a:extLst>
              <a:ext uri="{FF2B5EF4-FFF2-40B4-BE49-F238E27FC236}">
                <a16:creationId xmlns:a16="http://schemas.microsoft.com/office/drawing/2014/main" id="{2C4CBDC2-ACC0-4E9D-9EEA-39B66D0BECB5}"/>
              </a:ext>
            </a:extLst>
          </p:cNvPr>
          <p:cNvGrpSpPr/>
          <p:nvPr/>
        </p:nvGrpSpPr>
        <p:grpSpPr>
          <a:xfrm>
            <a:off x="7695892" y="4847145"/>
            <a:ext cx="1784515" cy="1372240"/>
            <a:chOff x="2197961" y="3760110"/>
            <a:chExt cx="1784515" cy="1372240"/>
          </a:xfrm>
        </p:grpSpPr>
        <p:sp>
          <p:nvSpPr>
            <p:cNvPr id="917" name="TextBox 916">
              <a:extLst>
                <a:ext uri="{FF2B5EF4-FFF2-40B4-BE49-F238E27FC236}">
                  <a16:creationId xmlns:a16="http://schemas.microsoft.com/office/drawing/2014/main" id="{E54E4B79-BBB4-40E5-9E9B-041FA769D116}"/>
                </a:ext>
              </a:extLst>
            </p:cNvPr>
            <p:cNvSpPr txBox="1"/>
            <p:nvPr/>
          </p:nvSpPr>
          <p:spPr>
            <a:xfrm flipH="1">
              <a:off x="2318013" y="4449086"/>
              <a:ext cx="1664463" cy="683264"/>
            </a:xfrm>
            <a:prstGeom prst="rect">
              <a:avLst/>
            </a:prstGeom>
            <a:noFill/>
          </p:spPr>
          <p:txBody>
            <a:bodyPr wrap="square" rtlCol="0">
              <a:spAutoFit/>
            </a:bodyPr>
            <a:lstStyle/>
            <a:p>
              <a:pPr>
                <a:lnSpc>
                  <a:spcPct val="80000"/>
                </a:lnSpc>
              </a:pPr>
              <a:r>
                <a:rPr lang="de-DE" sz="1600" dirty="0">
                  <a:solidFill>
                    <a:schemeClr val="accent1"/>
                  </a:solidFill>
                </a:rPr>
                <a:t>Dr. Guillermo Kreutzer and team</a:t>
              </a:r>
              <a:endParaRPr lang="en-US" altLang="ko-KR" sz="1600" dirty="0">
                <a:solidFill>
                  <a:schemeClr val="accent1"/>
                </a:solidFill>
                <a:cs typeface="Arial" pitchFamily="34" charset="0"/>
              </a:endParaRPr>
            </a:p>
          </p:txBody>
        </p:sp>
        <p:sp>
          <p:nvSpPr>
            <p:cNvPr id="918" name="TextBox 917">
              <a:extLst>
                <a:ext uri="{FF2B5EF4-FFF2-40B4-BE49-F238E27FC236}">
                  <a16:creationId xmlns:a16="http://schemas.microsoft.com/office/drawing/2014/main" id="{2F3D1F3B-2D1B-4188-AB0B-4960E9B9ABC7}"/>
                </a:ext>
              </a:extLst>
            </p:cNvPr>
            <p:cNvSpPr txBox="1"/>
            <p:nvPr/>
          </p:nvSpPr>
          <p:spPr>
            <a:xfrm flipH="1">
              <a:off x="2197961" y="3760110"/>
              <a:ext cx="1684590" cy="646331"/>
            </a:xfrm>
            <a:prstGeom prst="rect">
              <a:avLst/>
            </a:prstGeom>
            <a:noFill/>
          </p:spPr>
          <p:txBody>
            <a:bodyPr wrap="square" rtlCol="0">
              <a:spAutoFit/>
            </a:bodyPr>
            <a:lstStyle/>
            <a:p>
              <a:r>
                <a:rPr lang="en-IN" sz="1200" dirty="0"/>
                <a:t>First </a:t>
              </a:r>
              <a:r>
                <a:rPr lang="en-IN" sz="1200" dirty="0" err="1"/>
                <a:t>atriopulmonary</a:t>
              </a:r>
              <a:r>
                <a:rPr lang="en-IN" sz="1200" dirty="0"/>
                <a:t> Fontan anastomosis with 6mm fenestration</a:t>
              </a:r>
              <a:endParaRPr lang="ko-KR" altLang="en-US" sz="1200" dirty="0">
                <a:cs typeface="Arial" pitchFamily="34" charset="0"/>
              </a:endParaRPr>
            </a:p>
          </p:txBody>
        </p:sp>
      </p:grpSp>
      <p:grpSp>
        <p:nvGrpSpPr>
          <p:cNvPr id="919" name="그룹 918">
            <a:extLst>
              <a:ext uri="{FF2B5EF4-FFF2-40B4-BE49-F238E27FC236}">
                <a16:creationId xmlns:a16="http://schemas.microsoft.com/office/drawing/2014/main" id="{A1B8152A-DE49-427B-846B-70F85E1E5ADE}"/>
              </a:ext>
            </a:extLst>
          </p:cNvPr>
          <p:cNvGrpSpPr/>
          <p:nvPr/>
        </p:nvGrpSpPr>
        <p:grpSpPr>
          <a:xfrm>
            <a:off x="3791799" y="2074739"/>
            <a:ext cx="1730977" cy="706538"/>
            <a:chOff x="2251499" y="4031858"/>
            <a:chExt cx="1730977" cy="706538"/>
          </a:xfrm>
        </p:grpSpPr>
        <p:sp>
          <p:nvSpPr>
            <p:cNvPr id="920" name="TextBox 919">
              <a:extLst>
                <a:ext uri="{FF2B5EF4-FFF2-40B4-BE49-F238E27FC236}">
                  <a16:creationId xmlns:a16="http://schemas.microsoft.com/office/drawing/2014/main" id="{548448D9-9E22-418C-ADC3-1290E996152E}"/>
                </a:ext>
              </a:extLst>
            </p:cNvPr>
            <p:cNvSpPr txBox="1"/>
            <p:nvPr/>
          </p:nvSpPr>
          <p:spPr>
            <a:xfrm flipH="1">
              <a:off x="2318013" y="4449086"/>
              <a:ext cx="1664463" cy="289310"/>
            </a:xfrm>
            <a:prstGeom prst="rect">
              <a:avLst/>
            </a:prstGeom>
            <a:noFill/>
          </p:spPr>
          <p:txBody>
            <a:bodyPr wrap="square" rtlCol="0">
              <a:spAutoFit/>
            </a:bodyPr>
            <a:lstStyle/>
            <a:p>
              <a:pPr algn="ctr">
                <a:lnSpc>
                  <a:spcPct val="80000"/>
                </a:lnSpc>
              </a:pPr>
              <a:r>
                <a:rPr lang="en-US" altLang="ko-KR" sz="1600" dirty="0">
                  <a:solidFill>
                    <a:schemeClr val="accent3"/>
                  </a:solidFill>
                  <a:cs typeface="Arial" pitchFamily="34" charset="0"/>
                </a:rPr>
                <a:t>De </a:t>
              </a:r>
              <a:r>
                <a:rPr lang="en-US" altLang="ko-KR" sz="1600" dirty="0" err="1">
                  <a:solidFill>
                    <a:schemeClr val="accent3"/>
                  </a:solidFill>
                  <a:cs typeface="Arial" pitchFamily="34" charset="0"/>
                </a:rPr>
                <a:t>Leval</a:t>
              </a:r>
              <a:r>
                <a:rPr lang="en-US" altLang="ko-KR" sz="1600" dirty="0">
                  <a:solidFill>
                    <a:schemeClr val="accent3"/>
                  </a:solidFill>
                  <a:cs typeface="Arial" pitchFamily="34" charset="0"/>
                </a:rPr>
                <a:t> et al</a:t>
              </a:r>
            </a:p>
          </p:txBody>
        </p:sp>
        <p:sp>
          <p:nvSpPr>
            <p:cNvPr id="921" name="TextBox 920">
              <a:extLst>
                <a:ext uri="{FF2B5EF4-FFF2-40B4-BE49-F238E27FC236}">
                  <a16:creationId xmlns:a16="http://schemas.microsoft.com/office/drawing/2014/main" id="{1CDE1341-1903-496B-916B-54B981C34039}"/>
                </a:ext>
              </a:extLst>
            </p:cNvPr>
            <p:cNvSpPr txBox="1"/>
            <p:nvPr/>
          </p:nvSpPr>
          <p:spPr>
            <a:xfrm flipH="1">
              <a:off x="2251499" y="4031858"/>
              <a:ext cx="1664463" cy="276999"/>
            </a:xfrm>
            <a:prstGeom prst="rect">
              <a:avLst/>
            </a:prstGeom>
            <a:noFill/>
          </p:spPr>
          <p:txBody>
            <a:bodyPr wrap="square" rtlCol="0">
              <a:spAutoFit/>
            </a:bodyPr>
            <a:lstStyle/>
            <a:p>
              <a:pPr algn="ctr"/>
              <a:r>
                <a:rPr lang="en-US" altLang="ko-KR" sz="1200" dirty="0">
                  <a:solidFill>
                    <a:schemeClr val="tx1">
                      <a:lumMod val="75000"/>
                      <a:lumOff val="25000"/>
                    </a:schemeClr>
                  </a:solidFill>
                  <a:cs typeface="Arial" pitchFamily="34" charset="0"/>
                </a:rPr>
                <a:t>Lateral tunnel Fontan</a:t>
              </a:r>
              <a:endParaRPr lang="ko-KR" altLang="en-US" sz="1200" dirty="0">
                <a:cs typeface="Arial" pitchFamily="34" charset="0"/>
              </a:endParaRPr>
            </a:p>
          </p:txBody>
        </p:sp>
      </p:grpSp>
      <p:grpSp>
        <p:nvGrpSpPr>
          <p:cNvPr id="922" name="그룹 921">
            <a:extLst>
              <a:ext uri="{FF2B5EF4-FFF2-40B4-BE49-F238E27FC236}">
                <a16:creationId xmlns:a16="http://schemas.microsoft.com/office/drawing/2014/main" id="{28C0C3B6-0962-474E-B74E-A234404D1B2B}"/>
              </a:ext>
            </a:extLst>
          </p:cNvPr>
          <p:cNvGrpSpPr/>
          <p:nvPr/>
        </p:nvGrpSpPr>
        <p:grpSpPr>
          <a:xfrm>
            <a:off x="8648175" y="3492736"/>
            <a:ext cx="2730597" cy="487000"/>
            <a:chOff x="2318011" y="3582077"/>
            <a:chExt cx="1664465" cy="1156319"/>
          </a:xfrm>
        </p:grpSpPr>
        <p:sp>
          <p:nvSpPr>
            <p:cNvPr id="923" name="TextBox 922">
              <a:extLst>
                <a:ext uri="{FF2B5EF4-FFF2-40B4-BE49-F238E27FC236}">
                  <a16:creationId xmlns:a16="http://schemas.microsoft.com/office/drawing/2014/main" id="{FC23156A-298B-4EFB-B832-22B12F9FBCA1}"/>
                </a:ext>
              </a:extLst>
            </p:cNvPr>
            <p:cNvSpPr txBox="1"/>
            <p:nvPr/>
          </p:nvSpPr>
          <p:spPr>
            <a:xfrm flipH="1">
              <a:off x="2318013" y="4449086"/>
              <a:ext cx="1664463" cy="289310"/>
            </a:xfrm>
            <a:prstGeom prst="rect">
              <a:avLst/>
            </a:prstGeom>
            <a:noFill/>
          </p:spPr>
          <p:txBody>
            <a:bodyPr wrap="square" rtlCol="0">
              <a:spAutoFit/>
            </a:bodyPr>
            <a:lstStyle/>
            <a:p>
              <a:pPr>
                <a:lnSpc>
                  <a:spcPct val="80000"/>
                </a:lnSpc>
              </a:pPr>
              <a:r>
                <a:rPr lang="en-US" altLang="ko-KR" sz="1600" dirty="0" err="1">
                  <a:solidFill>
                    <a:schemeClr val="accent4"/>
                  </a:solidFill>
                  <a:cs typeface="Arial" pitchFamily="34" charset="0"/>
                </a:rPr>
                <a:t>Marcellati</a:t>
              </a:r>
              <a:r>
                <a:rPr lang="en-US" altLang="ko-KR" sz="1600" dirty="0">
                  <a:solidFill>
                    <a:schemeClr val="accent4"/>
                  </a:solidFill>
                  <a:cs typeface="Arial" pitchFamily="34" charset="0"/>
                </a:rPr>
                <a:t> </a:t>
              </a:r>
            </a:p>
          </p:txBody>
        </p:sp>
        <p:sp>
          <p:nvSpPr>
            <p:cNvPr id="924" name="TextBox 923">
              <a:extLst>
                <a:ext uri="{FF2B5EF4-FFF2-40B4-BE49-F238E27FC236}">
                  <a16:creationId xmlns:a16="http://schemas.microsoft.com/office/drawing/2014/main" id="{D9A28935-2CCF-4677-9EBF-BF215082EEF6}"/>
                </a:ext>
              </a:extLst>
            </p:cNvPr>
            <p:cNvSpPr txBox="1"/>
            <p:nvPr/>
          </p:nvSpPr>
          <p:spPr>
            <a:xfrm flipH="1">
              <a:off x="2318011" y="3582077"/>
              <a:ext cx="1026860" cy="657699"/>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Extra cardiac Fontan</a:t>
              </a:r>
              <a:endParaRPr lang="ko-KR" altLang="en-US" sz="1200" dirty="0">
                <a:cs typeface="Arial" pitchFamily="34" charset="0"/>
              </a:endParaRPr>
            </a:p>
          </p:txBody>
        </p:sp>
      </p:grpSp>
      <p:grpSp>
        <p:nvGrpSpPr>
          <p:cNvPr id="925" name="그룹 924">
            <a:extLst>
              <a:ext uri="{FF2B5EF4-FFF2-40B4-BE49-F238E27FC236}">
                <a16:creationId xmlns:a16="http://schemas.microsoft.com/office/drawing/2014/main" id="{6F8F62A7-6E42-413E-AF0E-380B7F21DB76}"/>
              </a:ext>
            </a:extLst>
          </p:cNvPr>
          <p:cNvGrpSpPr/>
          <p:nvPr/>
        </p:nvGrpSpPr>
        <p:grpSpPr>
          <a:xfrm>
            <a:off x="1840730" y="4548821"/>
            <a:ext cx="565997" cy="875435"/>
            <a:chOff x="3344523" y="3582359"/>
            <a:chExt cx="565997" cy="875435"/>
          </a:xfrm>
        </p:grpSpPr>
        <p:sp>
          <p:nvSpPr>
            <p:cNvPr id="926" name="자유형: 도형 925">
              <a:extLst>
                <a:ext uri="{FF2B5EF4-FFF2-40B4-BE49-F238E27FC236}">
                  <a16:creationId xmlns:a16="http://schemas.microsoft.com/office/drawing/2014/main" id="{35E81F55-F505-4FE2-B877-D39B5D56C2DA}"/>
                </a:ext>
              </a:extLst>
            </p:cNvPr>
            <p:cNvSpPr/>
            <p:nvPr/>
          </p:nvSpPr>
          <p:spPr>
            <a:xfrm>
              <a:off x="3344523" y="3582359"/>
              <a:ext cx="565997" cy="875435"/>
            </a:xfrm>
            <a:custGeom>
              <a:avLst/>
              <a:gdLst>
                <a:gd name="connsiteX0" fmla="*/ 281874 w 565997"/>
                <a:gd name="connsiteY0" fmla="*/ 7 h 875435"/>
                <a:gd name="connsiteX1" fmla="*/ 430959 w 565997"/>
                <a:gd name="connsiteY1" fmla="*/ 44399 h 875435"/>
                <a:gd name="connsiteX2" fmla="*/ 564682 w 565997"/>
                <a:gd name="connsiteY2" fmla="*/ 311117 h 875435"/>
                <a:gd name="connsiteX3" fmla="*/ 415858 w 565997"/>
                <a:gd name="connsiteY3" fmla="*/ 706557 h 875435"/>
                <a:gd name="connsiteX4" fmla="*/ 282814 w 565997"/>
                <a:gd name="connsiteY4" fmla="*/ 875435 h 875435"/>
                <a:gd name="connsiteX5" fmla="*/ 242756 w 565997"/>
                <a:gd name="connsiteY5" fmla="*/ 831880 h 875435"/>
                <a:gd name="connsiteX6" fmla="*/ 8182 w 565997"/>
                <a:gd name="connsiteY6" fmla="*/ 364674 h 875435"/>
                <a:gd name="connsiteX7" fmla="*/ 132534 w 565997"/>
                <a:gd name="connsiteY7" fmla="*/ 45710 h 875435"/>
                <a:gd name="connsiteX8" fmla="*/ 281874 w 565997"/>
                <a:gd name="connsiteY8" fmla="*/ 7 h 87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997" h="875435">
                  <a:moveTo>
                    <a:pt x="281874" y="7"/>
                  </a:moveTo>
                  <a:cubicBezTo>
                    <a:pt x="331965" y="-346"/>
                    <a:pt x="382015" y="14319"/>
                    <a:pt x="430959" y="44399"/>
                  </a:cubicBezTo>
                  <a:cubicBezTo>
                    <a:pt x="528896" y="104462"/>
                    <a:pt x="574539" y="196282"/>
                    <a:pt x="564682" y="311117"/>
                  </a:cubicBezTo>
                  <a:cubicBezTo>
                    <a:pt x="552203" y="456348"/>
                    <a:pt x="490926" y="584390"/>
                    <a:pt x="415858" y="706557"/>
                  </a:cubicBezTo>
                  <a:cubicBezTo>
                    <a:pt x="378567" y="767203"/>
                    <a:pt x="335304" y="823383"/>
                    <a:pt x="282814" y="875435"/>
                  </a:cubicBezTo>
                  <a:cubicBezTo>
                    <a:pt x="268733" y="860188"/>
                    <a:pt x="255089" y="846593"/>
                    <a:pt x="242756" y="831880"/>
                  </a:cubicBezTo>
                  <a:cubicBezTo>
                    <a:pt x="127678" y="694709"/>
                    <a:pt x="44987" y="540884"/>
                    <a:pt x="8182" y="364674"/>
                  </a:cubicBezTo>
                  <a:cubicBezTo>
                    <a:pt x="-20078" y="229348"/>
                    <a:pt x="25710" y="110920"/>
                    <a:pt x="132534" y="45710"/>
                  </a:cubicBezTo>
                  <a:cubicBezTo>
                    <a:pt x="181648" y="15727"/>
                    <a:pt x="231782" y="359"/>
                    <a:pt x="281874" y="7"/>
                  </a:cubicBezTo>
                  <a:close/>
                </a:path>
              </a:pathLst>
            </a:custGeom>
            <a:solidFill>
              <a:schemeClr val="accent1"/>
            </a:solidFill>
            <a:ln w="4851" cap="flat">
              <a:noFill/>
              <a:prstDash val="solid"/>
              <a:miter/>
            </a:ln>
          </p:spPr>
          <p:txBody>
            <a:bodyPr wrap="square" rtlCol="0" anchor="ctr">
              <a:noAutofit/>
            </a:bodyPr>
            <a:lstStyle/>
            <a:p>
              <a:endParaRPr lang="ko-KR" altLang="en-US"/>
            </a:p>
          </p:txBody>
        </p:sp>
        <p:sp>
          <p:nvSpPr>
            <p:cNvPr id="927" name="타원 926">
              <a:extLst>
                <a:ext uri="{FF2B5EF4-FFF2-40B4-BE49-F238E27FC236}">
                  <a16:creationId xmlns:a16="http://schemas.microsoft.com/office/drawing/2014/main" id="{3923835D-687F-4110-85ED-079FDA89344F}"/>
                </a:ext>
              </a:extLst>
            </p:cNvPr>
            <p:cNvSpPr/>
            <p:nvPr/>
          </p:nvSpPr>
          <p:spPr>
            <a:xfrm>
              <a:off x="3390373" y="3640982"/>
              <a:ext cx="473210" cy="4732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928" name="Rectangle 9">
            <a:extLst>
              <a:ext uri="{FF2B5EF4-FFF2-40B4-BE49-F238E27FC236}">
                <a16:creationId xmlns:a16="http://schemas.microsoft.com/office/drawing/2014/main" id="{12CBF4BE-8E5E-42EE-94CF-8EE5820E5FE1}"/>
              </a:ext>
            </a:extLst>
          </p:cNvPr>
          <p:cNvSpPr/>
          <p:nvPr/>
        </p:nvSpPr>
        <p:spPr>
          <a:xfrm>
            <a:off x="1986650" y="4700766"/>
            <a:ext cx="274157" cy="256636"/>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 name="Text Placeholder 2">
            <a:extLst>
              <a:ext uri="{FF2B5EF4-FFF2-40B4-BE49-F238E27FC236}">
                <a16:creationId xmlns:a16="http://schemas.microsoft.com/office/drawing/2014/main" id="{5B1D3EF3-1A23-AAA7-F13A-8493D54FF867}"/>
              </a:ext>
            </a:extLst>
          </p:cNvPr>
          <p:cNvSpPr>
            <a:spLocks noGrp="1"/>
          </p:cNvSpPr>
          <p:nvPr>
            <p:ph type="body" sz="quarter" idx="41"/>
          </p:nvPr>
        </p:nvSpPr>
        <p:spPr/>
        <p:txBody>
          <a:bodyPr>
            <a:normAutofit lnSpcReduction="10000"/>
          </a:bodyPr>
          <a:lstStyle/>
          <a:p>
            <a:endParaRPr lang="en-US"/>
          </a:p>
        </p:txBody>
      </p:sp>
    </p:spTree>
    <p:extLst>
      <p:ext uri="{BB962C8B-B14F-4D97-AF65-F5344CB8AC3E}">
        <p14:creationId xmlns:p14="http://schemas.microsoft.com/office/powerpoint/2010/main" val="1441458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8F1F9-389C-96D6-1464-2B50828068A0}"/>
              </a:ext>
            </a:extLst>
          </p:cNvPr>
          <p:cNvSpPr>
            <a:spLocks noGrp="1"/>
          </p:cNvSpPr>
          <p:nvPr>
            <p:ph type="title"/>
          </p:nvPr>
        </p:nvSpPr>
        <p:spPr/>
        <p:txBody>
          <a:bodyPr/>
          <a:lstStyle/>
          <a:p>
            <a:endParaRPr lang="en-IN"/>
          </a:p>
        </p:txBody>
      </p:sp>
      <p:sp>
        <p:nvSpPr>
          <p:cNvPr id="4" name="Content Placeholder 2">
            <a:extLst>
              <a:ext uri="{FF2B5EF4-FFF2-40B4-BE49-F238E27FC236}">
                <a16:creationId xmlns:a16="http://schemas.microsoft.com/office/drawing/2014/main" id="{AC337504-A824-92A7-2860-21511731768E}"/>
              </a:ext>
            </a:extLst>
          </p:cNvPr>
          <p:cNvSpPr>
            <a:spLocks noGrp="1"/>
          </p:cNvSpPr>
          <p:nvPr>
            <p:ph idx="1"/>
          </p:nvPr>
        </p:nvSpPr>
        <p:spPr>
          <a:xfrm>
            <a:off x="1096963" y="2108200"/>
            <a:ext cx="8005473" cy="3760788"/>
          </a:xfrm>
        </p:spPr>
        <p:txBody>
          <a:bodyPr>
            <a:normAutofit/>
          </a:bodyPr>
          <a:lstStyle/>
          <a:p>
            <a:endParaRPr lang="en-IN" sz="2800" dirty="0"/>
          </a:p>
          <a:p>
            <a:endParaRPr lang="en-IN" sz="2800" dirty="0"/>
          </a:p>
          <a:p>
            <a:endParaRPr lang="en-US" dirty="0"/>
          </a:p>
        </p:txBody>
      </p:sp>
      <p:pic>
        <p:nvPicPr>
          <p:cNvPr id="5" name="Picture 2" descr="C:\Users\Dell\Downloads\fontan_fig1.png">
            <a:extLst>
              <a:ext uri="{FF2B5EF4-FFF2-40B4-BE49-F238E27FC236}">
                <a16:creationId xmlns:a16="http://schemas.microsoft.com/office/drawing/2014/main" id="{B9A2CAA6-3B7F-BB8B-F5EA-AF8327CE024A}"/>
              </a:ext>
            </a:extLst>
          </p:cNvPr>
          <p:cNvPicPr>
            <a:picLocks noChangeAspect="1" noChangeArrowheads="1"/>
          </p:cNvPicPr>
          <p:nvPr/>
        </p:nvPicPr>
        <p:blipFill rotWithShape="1">
          <a:blip r:embed="rId2"/>
          <a:srcRect l="35591" r="32634"/>
          <a:stretch/>
        </p:blipFill>
        <p:spPr bwMode="auto">
          <a:xfrm>
            <a:off x="9240982" y="2725002"/>
            <a:ext cx="2098903" cy="3244791"/>
          </a:xfrm>
          <a:prstGeom prst="rect">
            <a:avLst/>
          </a:prstGeom>
          <a:noFill/>
        </p:spPr>
      </p:pic>
      <p:sp>
        <p:nvSpPr>
          <p:cNvPr id="6" name="Oval 5">
            <a:extLst>
              <a:ext uri="{FF2B5EF4-FFF2-40B4-BE49-F238E27FC236}">
                <a16:creationId xmlns:a16="http://schemas.microsoft.com/office/drawing/2014/main" id="{C5E35198-49C1-FE4A-5795-82F6187A863B}"/>
              </a:ext>
            </a:extLst>
          </p:cNvPr>
          <p:cNvSpPr/>
          <p:nvPr/>
        </p:nvSpPr>
        <p:spPr>
          <a:xfrm>
            <a:off x="0" y="286603"/>
            <a:ext cx="5624945" cy="2438400"/>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IN" sz="2000" dirty="0"/>
              <a:t>Many complex cardiac malformations - one functional ventricle (univentricular heart)</a:t>
            </a:r>
          </a:p>
        </p:txBody>
      </p:sp>
      <p:sp>
        <p:nvSpPr>
          <p:cNvPr id="7" name="Oval 6">
            <a:extLst>
              <a:ext uri="{FF2B5EF4-FFF2-40B4-BE49-F238E27FC236}">
                <a16:creationId xmlns:a16="http://schemas.microsoft.com/office/drawing/2014/main" id="{395B3DE5-8E6A-C3E0-7F05-3E052E32BD71}"/>
              </a:ext>
            </a:extLst>
          </p:cNvPr>
          <p:cNvSpPr/>
          <p:nvPr/>
        </p:nvSpPr>
        <p:spPr>
          <a:xfrm>
            <a:off x="6179127" y="12024"/>
            <a:ext cx="5624945" cy="2438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r>
              <a:rPr lang="en-IN" sz="2000" dirty="0"/>
              <a:t>Maintains systemic and  pulmonary  circulation - not connected in series but in parallel </a:t>
            </a:r>
          </a:p>
        </p:txBody>
      </p:sp>
      <p:sp>
        <p:nvSpPr>
          <p:cNvPr id="9" name="Rectangle: Rounded Corners 8">
            <a:extLst>
              <a:ext uri="{FF2B5EF4-FFF2-40B4-BE49-F238E27FC236}">
                <a16:creationId xmlns:a16="http://schemas.microsoft.com/office/drawing/2014/main" id="{E8D072F8-3734-CD5D-2230-C849A82C5FAE}"/>
              </a:ext>
            </a:extLst>
          </p:cNvPr>
          <p:cNvSpPr/>
          <p:nvPr/>
        </p:nvSpPr>
        <p:spPr>
          <a:xfrm>
            <a:off x="2313709" y="2842491"/>
            <a:ext cx="5957454" cy="340821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n-IN" sz="3200" dirty="0"/>
              <a:t>Major disadvantages</a:t>
            </a:r>
          </a:p>
          <a:p>
            <a:pPr lvl="1"/>
            <a:r>
              <a:rPr lang="en-IN" sz="2000" dirty="0"/>
              <a:t>arterial desaturation</a:t>
            </a:r>
          </a:p>
          <a:p>
            <a:pPr lvl="1"/>
            <a:r>
              <a:rPr lang="en-IN" sz="2000" dirty="0"/>
              <a:t>chronic volume overload to single ventricle(SV) – in due course impairs ventricular function</a:t>
            </a:r>
          </a:p>
        </p:txBody>
      </p:sp>
      <p:sp>
        <p:nvSpPr>
          <p:cNvPr id="3" name="Rectangle: Rounded Corners 2">
            <a:extLst>
              <a:ext uri="{FF2B5EF4-FFF2-40B4-BE49-F238E27FC236}">
                <a16:creationId xmlns:a16="http://schemas.microsoft.com/office/drawing/2014/main" id="{B96E56AE-6082-D2EA-AAFD-4DE1391A0FA9}"/>
              </a:ext>
            </a:extLst>
          </p:cNvPr>
          <p:cNvSpPr/>
          <p:nvPr/>
        </p:nvSpPr>
        <p:spPr>
          <a:xfrm>
            <a:off x="2313709" y="2865977"/>
            <a:ext cx="5957454" cy="34082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N" sz="2400" dirty="0"/>
              <a:t>Advantages of a Fontan circuit</a:t>
            </a:r>
            <a:r>
              <a:rPr lang="en-IN" sz="2000" dirty="0"/>
              <a:t>: </a:t>
            </a:r>
          </a:p>
          <a:p>
            <a:pPr lvl="1"/>
            <a:r>
              <a:rPr lang="en-IN" dirty="0"/>
              <a:t>(</a:t>
            </a:r>
            <a:r>
              <a:rPr lang="en-IN" sz="2000" dirty="0"/>
              <a:t>near) normalisation of the arterial saturation</a:t>
            </a:r>
          </a:p>
          <a:p>
            <a:pPr lvl="1"/>
            <a:r>
              <a:rPr lang="en-IN" sz="2000" dirty="0"/>
              <a:t>abolishment of chronic volume overload on SV</a:t>
            </a:r>
          </a:p>
        </p:txBody>
      </p:sp>
    </p:spTree>
    <p:extLst>
      <p:ext uri="{BB962C8B-B14F-4D97-AF65-F5344CB8AC3E}">
        <p14:creationId xmlns:p14="http://schemas.microsoft.com/office/powerpoint/2010/main" val="7930247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9" presetClass="exit" presetSubtype="0" fill="hold" nodeType="withEffect">
                                  <p:stCondLst>
                                    <p:cond delay="0"/>
                                  </p:stCondLst>
                                  <p:childTnLst>
                                    <p:animEffect transition="out" filter="dissolv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7" presetClass="exit" presetSubtype="10" fill="hold" grpId="0" nodeType="withEffect">
                                  <p:stCondLst>
                                    <p:cond delay="0"/>
                                  </p:stCondLst>
                                  <p:childTnLst>
                                    <p:anim calcmode="lin" valueType="num">
                                      <p:cBhvr>
                                        <p:cTn id="12" dur="500"/>
                                        <p:tgtEl>
                                          <p:spTgt spid="7"/>
                                        </p:tgtEl>
                                        <p:attrNameLst>
                                          <p:attrName>ppt_w</p:attrName>
                                        </p:attrNameLst>
                                      </p:cBhvr>
                                      <p:tavLst>
                                        <p:tav tm="0">
                                          <p:val>
                                            <p:strVal val="ppt_w"/>
                                          </p:val>
                                        </p:tav>
                                        <p:tav tm="100000">
                                          <p:val>
                                            <p:fltVal val="0"/>
                                          </p:val>
                                        </p:tav>
                                      </p:tavLst>
                                    </p:anim>
                                    <p:anim calcmode="lin" valueType="num">
                                      <p:cBhvr>
                                        <p:cTn id="13" dur="500"/>
                                        <p:tgtEl>
                                          <p:spTgt spid="7"/>
                                        </p:tgtEl>
                                        <p:attrNameLst>
                                          <p:attrName>ppt_h</p:attrName>
                                        </p:attrNameLst>
                                      </p:cBhvr>
                                      <p:tavLst>
                                        <p:tav tm="0">
                                          <p:val>
                                            <p:strVal val="ppt_h"/>
                                          </p:val>
                                        </p:tav>
                                        <p:tav tm="100000">
                                          <p:val>
                                            <p:strVal val="ppt_h"/>
                                          </p:val>
                                        </p:tav>
                                      </p:tavLst>
                                    </p:anim>
                                    <p:set>
                                      <p:cBhvr>
                                        <p:cTn id="14" dur="1" fill="hold">
                                          <p:stCondLst>
                                            <p:cond delay="499"/>
                                          </p:stCondLst>
                                        </p:cTn>
                                        <p:tgtEl>
                                          <p:spTgt spid="7"/>
                                        </p:tgtEl>
                                        <p:attrNameLst>
                                          <p:attrName>style.visibility</p:attrName>
                                        </p:attrNameLst>
                                      </p:cBhvr>
                                      <p:to>
                                        <p:strVal val="hidden"/>
                                      </p:to>
                                    </p:set>
                                  </p:childTnLst>
                                </p:cTn>
                              </p:par>
                              <p:par>
                                <p:cTn id="15" presetID="17" presetClass="exit" presetSubtype="10" fill="hold" grpId="0" nodeType="withEffect">
                                  <p:stCondLst>
                                    <p:cond delay="0"/>
                                  </p:stCondLst>
                                  <p:childTnLst>
                                    <p:anim calcmode="lin" valueType="num">
                                      <p:cBhvr>
                                        <p:cTn id="16" dur="500"/>
                                        <p:tgtEl>
                                          <p:spTgt spid="6"/>
                                        </p:tgtEl>
                                        <p:attrNameLst>
                                          <p:attrName>ppt_w</p:attrName>
                                        </p:attrNameLst>
                                      </p:cBhvr>
                                      <p:tavLst>
                                        <p:tav tm="0">
                                          <p:val>
                                            <p:strVal val="ppt_w"/>
                                          </p:val>
                                        </p:tav>
                                        <p:tav tm="100000">
                                          <p:val>
                                            <p:fltVal val="0"/>
                                          </p:val>
                                        </p:tav>
                                      </p:tavLst>
                                    </p:anim>
                                    <p:anim calcmode="lin" valueType="num">
                                      <p:cBhvr>
                                        <p:cTn id="17" dur="500"/>
                                        <p:tgtEl>
                                          <p:spTgt spid="6"/>
                                        </p:tgtEl>
                                        <p:attrNameLst>
                                          <p:attrName>ppt_h</p:attrName>
                                        </p:attrNameLst>
                                      </p:cBhvr>
                                      <p:tavLst>
                                        <p:tav tm="0">
                                          <p:val>
                                            <p:strVal val="ppt_h"/>
                                          </p:val>
                                        </p:tav>
                                        <p:tav tm="100000">
                                          <p:val>
                                            <p:strVal val="ppt_h"/>
                                          </p:val>
                                        </p:tav>
                                      </p:tavLst>
                                    </p:anim>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Lst>
  </p:timing>
</p:sld>
</file>

<file path=ppt/theme/theme1.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7BD4C1-B6B1-4715-ABF9-E660A51A4EA0}">
  <ds:schemaRefs>
    <ds:schemaRef ds:uri="http://schemas.microsoft.com/sharepoint/v3/contenttype/forms"/>
  </ds:schemaRefs>
</ds:datastoreItem>
</file>

<file path=customXml/itemProps2.xml><?xml version="1.0" encoding="utf-8"?>
<ds:datastoreItem xmlns:ds="http://schemas.openxmlformats.org/officeDocument/2006/customXml" ds:itemID="{8D289AE2-D2AE-49D1-AFAC-3A79F6794255}">
  <ds:schemaRefs>
    <ds:schemaRef ds:uri="http://schemas.microsoft.com/office/2006/metadata/properties"/>
    <ds:schemaRef ds:uri="http://www.w3.org/2000/xmlns/"/>
    <ds:schemaRef ds:uri="71af3243-3dd4-4a8d-8c0d-dd76da1f02a5"/>
    <ds:schemaRef ds:uri="http://www.w3.org/2001/XMLSchema-instance"/>
    <ds:schemaRef ds:uri="http://schemas.microsoft.com/office/infopath/2007/PartnerControls"/>
  </ds:schemaRefs>
</ds:datastoreItem>
</file>

<file path=customXml/itemProps3.xml><?xml version="1.0" encoding="utf-8"?>
<ds:datastoreItem xmlns:ds="http://schemas.openxmlformats.org/officeDocument/2006/customXml" ds:itemID="{41E7CA09-9778-4414-AE97-8064B12DA30E}">
  <ds:schemaRefs>
    <ds:schemaRef ds:uri="http://schemas.microsoft.com/office/2006/metadata/contentType"/>
    <ds:schemaRef ds:uri="http://schemas.microsoft.com/office/2006/metadata/properties/metaAttributes"/>
    <ds:schemaRef ds:uri="http://www.w3.org/2000/xmlns/"/>
    <ds:schemaRef ds:uri="http://www.w3.org/2001/XMLSchema"/>
    <ds:schemaRef ds:uri="71af3243-3dd4-4a8d-8c0d-dd76da1f02a5"/>
    <ds:schemaRef ds:uri="16c05727-aa75-4e4a-9b5f-8a80a116589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{1EBFF1F0-6D1A-49CC-B98F-B5CA8FFC6C1D}tf33552983_win32</Template>
  <TotalTime>763</TotalTime>
  <Words>2646</Words>
  <Application>Microsoft Office PowerPoint</Application>
  <PresentationFormat>Widescreen</PresentationFormat>
  <Paragraphs>360</Paragraphs>
  <Slides>59</Slides>
  <Notes>0</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59</vt:i4>
      </vt:variant>
    </vt:vector>
  </HeadingPairs>
  <TitlesOfParts>
    <vt:vector size="70" baseType="lpstr">
      <vt:lpstr>Arial</vt:lpstr>
      <vt:lpstr>Arial Rounded MT Bold</vt:lpstr>
      <vt:lpstr>Calibri</vt:lpstr>
      <vt:lpstr>Carlito</vt:lpstr>
      <vt:lpstr>Franklin Gothic Book</vt:lpstr>
      <vt:lpstr>Franklin Gothic Demi</vt:lpstr>
      <vt:lpstr>Roboto</vt:lpstr>
      <vt:lpstr>Source Sans Pro</vt:lpstr>
      <vt:lpstr>Wingdings</vt:lpstr>
      <vt:lpstr>Wingdings 2</vt:lpstr>
      <vt:lpstr>DividendVTI</vt:lpstr>
      <vt:lpstr>UNIVENTRICULAR HEART REPAIR- The fontan pathway</vt:lpstr>
      <vt:lpstr>PowerPoint Presentation</vt:lpstr>
      <vt:lpstr>Recap….          MANAGEMENT PLAN</vt:lpstr>
      <vt:lpstr>PowerPoint Presentation</vt:lpstr>
      <vt:lpstr>PowerPoint Presentation</vt:lpstr>
      <vt:lpstr>25th April 1968 12y girl with ta</vt:lpstr>
      <vt:lpstr>AGENDA</vt:lpstr>
      <vt:lpstr>Evolution of the Fontan Procedure</vt:lpstr>
      <vt:lpstr>PowerPoint Presentation</vt:lpstr>
      <vt:lpstr>PowerPoint Presentation</vt:lpstr>
      <vt:lpstr>PowerPoint Presentation</vt:lpstr>
      <vt:lpstr>PowerPoint Presentation</vt:lpstr>
      <vt:lpstr>INTERSTAGE-1     MANAGEMENT</vt:lpstr>
      <vt:lpstr>bdg</vt:lpstr>
      <vt:lpstr>PowerPoint Presentation</vt:lpstr>
      <vt:lpstr>Post op </vt:lpstr>
      <vt:lpstr>POST OP</vt:lpstr>
      <vt:lpstr>PowerPoint Presentation</vt:lpstr>
      <vt:lpstr>PowerPoint Presentation</vt:lpstr>
      <vt:lpstr>Cardiac Catheterization For Pre-fontan Evaluation :</vt:lpstr>
      <vt:lpstr>PowerPoint Presentation</vt:lpstr>
      <vt:lpstr>PowerPoint Presentation</vt:lpstr>
      <vt:lpstr>SURGICAL STRATEGIES</vt:lpstr>
      <vt:lpstr>PowerPoint Presentation</vt:lpstr>
      <vt:lpstr>Intra-atrial Tunnel Method</vt:lpstr>
      <vt:lpstr>Intra-atrial Tunnel Method</vt:lpstr>
      <vt:lpstr>Extracardiac Conduit Method</vt:lpstr>
      <vt:lpstr>Extracardiac Conduit Method</vt:lpstr>
      <vt:lpstr>THE COMPLETION FONTAN</vt:lpstr>
      <vt:lpstr>FENESTRATION</vt:lpstr>
      <vt:lpstr>FENESTRATED FONTAN</vt:lpstr>
      <vt:lpstr>PowerPoint Presentation</vt:lpstr>
      <vt:lpstr>PowerPoint Presentation</vt:lpstr>
      <vt:lpstr>AT THE COMPLETION OF FONTAN…</vt:lpstr>
      <vt:lpstr>AT THE COMPLETION OF FONTAN…</vt:lpstr>
      <vt:lpstr>Evaluation and Management of Low Cardiac Output Early After Surgery</vt:lpstr>
      <vt:lpstr>FONTAN PHYSIOLOGY</vt:lpstr>
      <vt:lpstr>Role of ventricle in fontan circuit</vt:lpstr>
      <vt:lpstr>PowerPoint Presentation</vt:lpstr>
      <vt:lpstr>PowerPoint Presentation</vt:lpstr>
      <vt:lpstr>Use of  ACE inhibition in Fontan patients</vt:lpstr>
      <vt:lpstr>PowerPoint Presentation</vt:lpstr>
      <vt:lpstr>SEQUELAE OF FONTAN OPERATION</vt:lpstr>
      <vt:lpstr>PowerPoint Presentation</vt:lpstr>
      <vt:lpstr>PowerPoint Presentation</vt:lpstr>
      <vt:lpstr>Right Atrium (Classic Fontan Operation)</vt:lpstr>
      <vt:lpstr>PowerPoint Presentation</vt:lpstr>
      <vt:lpstr>PowerPoint Presentation</vt:lpstr>
      <vt:lpstr>Thankyou…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UNIVENTRICULAR HEART REPAIR- The ‘fontan’ circulation</dc:title>
  <dc:creator>Shama Sharma</dc:creator>
  <cp:lastModifiedBy>ADMIN</cp:lastModifiedBy>
  <cp:revision>9</cp:revision>
  <dcterms:created xsi:type="dcterms:W3CDTF">2023-08-13T17:33:37Z</dcterms:created>
  <dcterms:modified xsi:type="dcterms:W3CDTF">2024-01-09T11:00:00Z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