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68" r:id="rId4"/>
    <p:sldId id="270" r:id="rId5"/>
    <p:sldId id="257" r:id="rId6"/>
    <p:sldId id="258" r:id="rId7"/>
    <p:sldId id="259" r:id="rId8"/>
    <p:sldId id="260" r:id="rId9"/>
    <p:sldId id="261" r:id="rId10"/>
    <p:sldId id="263" r:id="rId11"/>
    <p:sldId id="264" r:id="rId12"/>
    <p:sldId id="265" r:id="rId13"/>
    <p:sldId id="266" r:id="rId14"/>
    <p:sldId id="267" r:id="rId15"/>
    <p:sldId id="272" r:id="rId16"/>
    <p:sldId id="275" r:id="rId17"/>
    <p:sldId id="276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F67F50-69CC-4D19-B222-DA53C3A78749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5B3DA234-354B-42DE-B8E8-3ACD3BFDFB9B}">
      <dgm:prSet phldrT="[Text]" custT="1"/>
      <dgm:spPr/>
      <dgm:t>
        <a:bodyPr/>
        <a:lstStyle/>
        <a:p>
          <a:r>
            <a:rPr lang="en-US" sz="2800" dirty="0" smtClean="0"/>
            <a:t>Total number of enrollees: 112</a:t>
          </a:r>
          <a:endParaRPr lang="en-IN" sz="2800" dirty="0"/>
        </a:p>
      </dgm:t>
    </dgm:pt>
    <dgm:pt modelId="{8E32B3CC-86B0-4FC2-86FC-38C10412F2A5}" type="parTrans" cxnId="{B9D6E115-9948-4353-ACCF-FB19D88203DB}">
      <dgm:prSet/>
      <dgm:spPr/>
      <dgm:t>
        <a:bodyPr/>
        <a:lstStyle/>
        <a:p>
          <a:endParaRPr lang="en-IN"/>
        </a:p>
      </dgm:t>
    </dgm:pt>
    <dgm:pt modelId="{0A974679-4327-4088-8267-20C2C81A91F4}" type="sibTrans" cxnId="{B9D6E115-9948-4353-ACCF-FB19D88203DB}">
      <dgm:prSet/>
      <dgm:spPr/>
      <dgm:t>
        <a:bodyPr/>
        <a:lstStyle/>
        <a:p>
          <a:endParaRPr lang="en-IN"/>
        </a:p>
      </dgm:t>
    </dgm:pt>
    <dgm:pt modelId="{7858968C-F76B-4295-AD17-930D57B37BCE}">
      <dgm:prSet phldrT="[Text]" custT="1"/>
      <dgm:spPr/>
      <dgm:t>
        <a:bodyPr/>
        <a:lstStyle/>
        <a:p>
          <a:r>
            <a:rPr lang="en-US" sz="2400" b="0" i="0" dirty="0" smtClean="0"/>
            <a:t>Eligible patients were randomized in a 1:1 fashion to </a:t>
          </a:r>
          <a:r>
            <a:rPr lang="en-US" sz="2400" b="0" i="0" dirty="0" err="1" smtClean="0"/>
            <a:t>mavacamten</a:t>
          </a:r>
          <a:r>
            <a:rPr lang="en-US" sz="2400" b="0" i="0" dirty="0" smtClean="0"/>
            <a:t> (n = 56) or placebo (n = 56).</a:t>
          </a:r>
          <a:endParaRPr lang="en-IN" sz="2400" dirty="0"/>
        </a:p>
      </dgm:t>
    </dgm:pt>
    <dgm:pt modelId="{436A8435-06A6-4823-8EDF-1387977362BA}" type="parTrans" cxnId="{47E23D78-8276-4732-A7E5-F25FD67AD1B9}">
      <dgm:prSet/>
      <dgm:spPr/>
      <dgm:t>
        <a:bodyPr/>
        <a:lstStyle/>
        <a:p>
          <a:endParaRPr lang="en-IN"/>
        </a:p>
      </dgm:t>
    </dgm:pt>
    <dgm:pt modelId="{4A721FA7-9DD8-4F7D-8485-9D07937ED7F7}" type="sibTrans" cxnId="{47E23D78-8276-4732-A7E5-F25FD67AD1B9}">
      <dgm:prSet/>
      <dgm:spPr/>
      <dgm:t>
        <a:bodyPr/>
        <a:lstStyle/>
        <a:p>
          <a:endParaRPr lang="en-IN"/>
        </a:p>
      </dgm:t>
    </dgm:pt>
    <dgm:pt modelId="{3A775BBB-CDCF-4348-AF2A-E1DB24CDB858}">
      <dgm:prSet phldrT="[Text]" custT="1"/>
      <dgm:spPr/>
      <dgm:t>
        <a:bodyPr/>
        <a:lstStyle/>
        <a:p>
          <a:pPr algn="l"/>
          <a:r>
            <a:rPr lang="en-US" sz="2400" b="0" i="0" dirty="0" err="1" smtClean="0"/>
            <a:t>Mavacamten</a:t>
          </a:r>
          <a:r>
            <a:rPr lang="en-US" sz="2400" b="0" i="0" dirty="0" smtClean="0"/>
            <a:t> was started at a dose of 5 mg, and titrated using core laboratory measured left ventricular ejection fraction (LVEF) and left ventricular outflow tract (LVOT) gradient at rest and with </a:t>
          </a:r>
          <a:r>
            <a:rPr lang="en-US" sz="2400" b="0" i="0" dirty="0" err="1" smtClean="0"/>
            <a:t>Valsalva</a:t>
          </a:r>
          <a:r>
            <a:rPr lang="en-US" sz="2400" b="0" i="0" dirty="0" smtClean="0"/>
            <a:t> provocation.</a:t>
          </a:r>
          <a:endParaRPr lang="en-IN" sz="2400" dirty="0"/>
        </a:p>
      </dgm:t>
    </dgm:pt>
    <dgm:pt modelId="{1D290217-7C0C-4B4E-A305-1362D155C4FF}" type="parTrans" cxnId="{2BC16D71-965C-4E15-AB8A-632FF9A1DC10}">
      <dgm:prSet/>
      <dgm:spPr/>
      <dgm:t>
        <a:bodyPr/>
        <a:lstStyle/>
        <a:p>
          <a:endParaRPr lang="en-IN"/>
        </a:p>
      </dgm:t>
    </dgm:pt>
    <dgm:pt modelId="{25DF815F-052C-436F-8075-273699493317}" type="sibTrans" cxnId="{2BC16D71-965C-4E15-AB8A-632FF9A1DC10}">
      <dgm:prSet/>
      <dgm:spPr/>
      <dgm:t>
        <a:bodyPr/>
        <a:lstStyle/>
        <a:p>
          <a:endParaRPr lang="en-IN"/>
        </a:p>
      </dgm:t>
    </dgm:pt>
    <dgm:pt modelId="{3FA29ED5-B4A1-453A-9878-ABA21FBBA364}" type="pres">
      <dgm:prSet presAssocID="{A9F67F50-69CC-4D19-B222-DA53C3A7874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E63FF012-64A8-443B-B10C-A5049C6D23B1}" type="pres">
      <dgm:prSet presAssocID="{A9F67F50-69CC-4D19-B222-DA53C3A78749}" presName="dummyMaxCanvas" presStyleCnt="0">
        <dgm:presLayoutVars/>
      </dgm:prSet>
      <dgm:spPr/>
    </dgm:pt>
    <dgm:pt modelId="{C2BBB332-BA52-4FC7-A699-8C55C78AFCAB}" type="pres">
      <dgm:prSet presAssocID="{A9F67F50-69CC-4D19-B222-DA53C3A78749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8F980F7-6341-4FFB-9413-C4CED37BCF99}" type="pres">
      <dgm:prSet presAssocID="{A9F67F50-69CC-4D19-B222-DA53C3A78749}" presName="ThreeNodes_2" presStyleLbl="node1" presStyleIdx="1" presStyleCnt="3" custScaleX="11550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1340349-859A-4E4D-A029-0CEE3173BECA}" type="pres">
      <dgm:prSet presAssocID="{A9F67F50-69CC-4D19-B222-DA53C3A78749}" presName="ThreeNodes_3" presStyleLbl="node1" presStyleIdx="2" presStyleCnt="3" custScaleX="117647" custLinFactNeighborX="-8690" custLinFactNeighborY="135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B20353B-175A-4D3A-8010-AAFBB1C3F1F1}" type="pres">
      <dgm:prSet presAssocID="{A9F67F50-69CC-4D19-B222-DA53C3A78749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DF899E0-E0F9-46E3-B238-703616B37020}" type="pres">
      <dgm:prSet presAssocID="{A9F67F50-69CC-4D19-B222-DA53C3A78749}" presName="ThreeConn_2-3" presStyleLbl="fgAccFollowNode1" presStyleIdx="1" presStyleCnt="2" custLinFactNeighborX="38940" custLinFactNeighborY="220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0168DAD-01AB-4A60-82C7-6D88974FB58A}" type="pres">
      <dgm:prSet presAssocID="{A9F67F50-69CC-4D19-B222-DA53C3A78749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1D5FEC6-FCC8-44C0-8337-99CC4E761495}" type="pres">
      <dgm:prSet presAssocID="{A9F67F50-69CC-4D19-B222-DA53C3A78749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CB05AE3-3BDF-4C98-BDF0-9C43778E6479}" type="pres">
      <dgm:prSet presAssocID="{A9F67F50-69CC-4D19-B222-DA53C3A78749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9DAE4B6D-84C1-4705-B2EA-EB5E584696F6}" type="presOf" srcId="{5B3DA234-354B-42DE-B8E8-3ACD3BFDFB9B}" destId="{60168DAD-01AB-4A60-82C7-6D88974FB58A}" srcOrd="1" destOrd="0" presId="urn:microsoft.com/office/officeart/2005/8/layout/vProcess5"/>
    <dgm:cxn modelId="{EBECA846-07CE-4653-B620-F828CFE7A1C9}" type="presOf" srcId="{A9F67F50-69CC-4D19-B222-DA53C3A78749}" destId="{3FA29ED5-B4A1-453A-9878-ABA21FBBA364}" srcOrd="0" destOrd="0" presId="urn:microsoft.com/office/officeart/2005/8/layout/vProcess5"/>
    <dgm:cxn modelId="{0B8A344A-DE57-4D85-9C03-B7CC0F783AA7}" type="presOf" srcId="{7858968C-F76B-4295-AD17-930D57B37BCE}" destId="{A8F980F7-6341-4FFB-9413-C4CED37BCF99}" srcOrd="0" destOrd="0" presId="urn:microsoft.com/office/officeart/2005/8/layout/vProcess5"/>
    <dgm:cxn modelId="{67903F27-A921-42E2-B1A2-8685582909C3}" type="presOf" srcId="{3A775BBB-CDCF-4348-AF2A-E1DB24CDB858}" destId="{CCB05AE3-3BDF-4C98-BDF0-9C43778E6479}" srcOrd="1" destOrd="0" presId="urn:microsoft.com/office/officeart/2005/8/layout/vProcess5"/>
    <dgm:cxn modelId="{B0BE0267-7ABD-40C8-9780-E08BA0B0372D}" type="presOf" srcId="{0A974679-4327-4088-8267-20C2C81A91F4}" destId="{BB20353B-175A-4D3A-8010-AAFBB1C3F1F1}" srcOrd="0" destOrd="0" presId="urn:microsoft.com/office/officeart/2005/8/layout/vProcess5"/>
    <dgm:cxn modelId="{A9BC805F-E56B-4BD1-A9E9-E42207C42017}" type="presOf" srcId="{4A721FA7-9DD8-4F7D-8485-9D07937ED7F7}" destId="{ADF899E0-E0F9-46E3-B238-703616B37020}" srcOrd="0" destOrd="0" presId="urn:microsoft.com/office/officeart/2005/8/layout/vProcess5"/>
    <dgm:cxn modelId="{B9D6E115-9948-4353-ACCF-FB19D88203DB}" srcId="{A9F67F50-69CC-4D19-B222-DA53C3A78749}" destId="{5B3DA234-354B-42DE-B8E8-3ACD3BFDFB9B}" srcOrd="0" destOrd="0" parTransId="{8E32B3CC-86B0-4FC2-86FC-38C10412F2A5}" sibTransId="{0A974679-4327-4088-8267-20C2C81A91F4}"/>
    <dgm:cxn modelId="{2BC16D71-965C-4E15-AB8A-632FF9A1DC10}" srcId="{A9F67F50-69CC-4D19-B222-DA53C3A78749}" destId="{3A775BBB-CDCF-4348-AF2A-E1DB24CDB858}" srcOrd="2" destOrd="0" parTransId="{1D290217-7C0C-4B4E-A305-1362D155C4FF}" sibTransId="{25DF815F-052C-436F-8075-273699493317}"/>
    <dgm:cxn modelId="{47E23D78-8276-4732-A7E5-F25FD67AD1B9}" srcId="{A9F67F50-69CC-4D19-B222-DA53C3A78749}" destId="{7858968C-F76B-4295-AD17-930D57B37BCE}" srcOrd="1" destOrd="0" parTransId="{436A8435-06A6-4823-8EDF-1387977362BA}" sibTransId="{4A721FA7-9DD8-4F7D-8485-9D07937ED7F7}"/>
    <dgm:cxn modelId="{17F7DB0E-4BE3-464E-BC1D-0F77ACE8DB22}" type="presOf" srcId="{7858968C-F76B-4295-AD17-930D57B37BCE}" destId="{F1D5FEC6-FCC8-44C0-8337-99CC4E761495}" srcOrd="1" destOrd="0" presId="urn:microsoft.com/office/officeart/2005/8/layout/vProcess5"/>
    <dgm:cxn modelId="{FFEB996D-5A15-4650-B74F-41107965682A}" type="presOf" srcId="{3A775BBB-CDCF-4348-AF2A-E1DB24CDB858}" destId="{81340349-859A-4E4D-A029-0CEE3173BECA}" srcOrd="0" destOrd="0" presId="urn:microsoft.com/office/officeart/2005/8/layout/vProcess5"/>
    <dgm:cxn modelId="{29F24A3D-C7A8-476C-86E0-F2AF639B7E8E}" type="presOf" srcId="{5B3DA234-354B-42DE-B8E8-3ACD3BFDFB9B}" destId="{C2BBB332-BA52-4FC7-A699-8C55C78AFCAB}" srcOrd="0" destOrd="0" presId="urn:microsoft.com/office/officeart/2005/8/layout/vProcess5"/>
    <dgm:cxn modelId="{89628149-3CDF-4A14-BDC3-256A0E0B822E}" type="presParOf" srcId="{3FA29ED5-B4A1-453A-9878-ABA21FBBA364}" destId="{E63FF012-64A8-443B-B10C-A5049C6D23B1}" srcOrd="0" destOrd="0" presId="urn:microsoft.com/office/officeart/2005/8/layout/vProcess5"/>
    <dgm:cxn modelId="{61951848-46D9-4FAD-9116-DF91C69E9FD4}" type="presParOf" srcId="{3FA29ED5-B4A1-453A-9878-ABA21FBBA364}" destId="{C2BBB332-BA52-4FC7-A699-8C55C78AFCAB}" srcOrd="1" destOrd="0" presId="urn:microsoft.com/office/officeart/2005/8/layout/vProcess5"/>
    <dgm:cxn modelId="{C0760546-03DE-4F1B-B1BC-DAE89B414FFD}" type="presParOf" srcId="{3FA29ED5-B4A1-453A-9878-ABA21FBBA364}" destId="{A8F980F7-6341-4FFB-9413-C4CED37BCF99}" srcOrd="2" destOrd="0" presId="urn:microsoft.com/office/officeart/2005/8/layout/vProcess5"/>
    <dgm:cxn modelId="{59D4CE67-4AA1-460F-BB9B-E24C20594B14}" type="presParOf" srcId="{3FA29ED5-B4A1-453A-9878-ABA21FBBA364}" destId="{81340349-859A-4E4D-A029-0CEE3173BECA}" srcOrd="3" destOrd="0" presId="urn:microsoft.com/office/officeart/2005/8/layout/vProcess5"/>
    <dgm:cxn modelId="{D18BC172-BDCB-448E-9485-4CD417C6B472}" type="presParOf" srcId="{3FA29ED5-B4A1-453A-9878-ABA21FBBA364}" destId="{BB20353B-175A-4D3A-8010-AAFBB1C3F1F1}" srcOrd="4" destOrd="0" presId="urn:microsoft.com/office/officeart/2005/8/layout/vProcess5"/>
    <dgm:cxn modelId="{BD089D2F-C734-478A-BB72-6324A00BE691}" type="presParOf" srcId="{3FA29ED5-B4A1-453A-9878-ABA21FBBA364}" destId="{ADF899E0-E0F9-46E3-B238-703616B37020}" srcOrd="5" destOrd="0" presId="urn:microsoft.com/office/officeart/2005/8/layout/vProcess5"/>
    <dgm:cxn modelId="{017C3DFA-84F8-49E5-ABC2-7483C8362D1A}" type="presParOf" srcId="{3FA29ED5-B4A1-453A-9878-ABA21FBBA364}" destId="{60168DAD-01AB-4A60-82C7-6D88974FB58A}" srcOrd="6" destOrd="0" presId="urn:microsoft.com/office/officeart/2005/8/layout/vProcess5"/>
    <dgm:cxn modelId="{044941B9-3071-4249-9704-425C1A7CF76D}" type="presParOf" srcId="{3FA29ED5-B4A1-453A-9878-ABA21FBBA364}" destId="{F1D5FEC6-FCC8-44C0-8337-99CC4E761495}" srcOrd="7" destOrd="0" presId="urn:microsoft.com/office/officeart/2005/8/layout/vProcess5"/>
    <dgm:cxn modelId="{9BE5319C-B184-405F-BCB4-418866C1F074}" type="presParOf" srcId="{3FA29ED5-B4A1-453A-9878-ABA21FBBA364}" destId="{CCB05AE3-3BDF-4C98-BDF0-9C43778E6479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11EFBE-8AD2-47C0-93D5-76173148625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B0FB5D09-C84D-4021-A636-7CAC2BD3462A}">
      <dgm:prSet phldrT="[Text]"/>
      <dgm:spPr/>
      <dgm:t>
        <a:bodyPr/>
        <a:lstStyle/>
        <a:p>
          <a:r>
            <a:rPr lang="en-US" dirty="0" smtClean="0"/>
            <a:t>Duration of follow-up: 16 weeks</a:t>
          </a:r>
        </a:p>
      </dgm:t>
    </dgm:pt>
    <dgm:pt modelId="{DCAA3C0B-D6A6-4031-8722-2296F644F3DD}" type="parTrans" cxnId="{87CF6840-E322-4A99-A18D-897EB40C62CE}">
      <dgm:prSet/>
      <dgm:spPr/>
      <dgm:t>
        <a:bodyPr/>
        <a:lstStyle/>
        <a:p>
          <a:endParaRPr lang="en-IN"/>
        </a:p>
      </dgm:t>
    </dgm:pt>
    <dgm:pt modelId="{A7D0BBE4-E803-4C9E-A970-CD903F3A2C6F}" type="sibTrans" cxnId="{87CF6840-E322-4A99-A18D-897EB40C62CE}">
      <dgm:prSet/>
      <dgm:spPr/>
      <dgm:t>
        <a:bodyPr/>
        <a:lstStyle/>
        <a:p>
          <a:endParaRPr lang="en-IN"/>
        </a:p>
      </dgm:t>
    </dgm:pt>
    <dgm:pt modelId="{BFC474FC-E304-4D20-AEFF-1D9097CC1A59}">
      <dgm:prSet phldrT="[Text]"/>
      <dgm:spPr/>
      <dgm:t>
        <a:bodyPr/>
        <a:lstStyle/>
        <a:p>
          <a:r>
            <a:rPr lang="en-US" dirty="0" smtClean="0"/>
            <a:t>Mean patient age: 60 years</a:t>
          </a:r>
        </a:p>
      </dgm:t>
    </dgm:pt>
    <dgm:pt modelId="{CF30EB7B-C438-4929-87F0-7ED9FCD40BC7}" type="parTrans" cxnId="{A524B913-45D8-4D0C-95B3-AD3E9949A851}">
      <dgm:prSet/>
      <dgm:spPr/>
      <dgm:t>
        <a:bodyPr/>
        <a:lstStyle/>
        <a:p>
          <a:endParaRPr lang="en-IN"/>
        </a:p>
      </dgm:t>
    </dgm:pt>
    <dgm:pt modelId="{ABAEE562-929B-4D96-B3B3-3CAB18509D9D}" type="sibTrans" cxnId="{A524B913-45D8-4D0C-95B3-AD3E9949A851}">
      <dgm:prSet/>
      <dgm:spPr/>
      <dgm:t>
        <a:bodyPr/>
        <a:lstStyle/>
        <a:p>
          <a:endParaRPr lang="en-IN"/>
        </a:p>
      </dgm:t>
    </dgm:pt>
    <dgm:pt modelId="{9129D90C-5835-4928-8BC1-8A94BCF77189}">
      <dgm:prSet phldrT="[Text]"/>
      <dgm:spPr/>
      <dgm:t>
        <a:bodyPr/>
        <a:lstStyle/>
        <a:p>
          <a:r>
            <a:rPr lang="en-US" dirty="0" smtClean="0"/>
            <a:t>Percentage female: 49%</a:t>
          </a:r>
          <a:endParaRPr lang="en-IN" dirty="0"/>
        </a:p>
      </dgm:t>
    </dgm:pt>
    <dgm:pt modelId="{3A9B5E87-636B-4422-896F-EB6424AB246B}" type="parTrans" cxnId="{BB2EBFCE-57F5-4750-8BAF-0DE0C871A814}">
      <dgm:prSet/>
      <dgm:spPr/>
      <dgm:t>
        <a:bodyPr/>
        <a:lstStyle/>
        <a:p>
          <a:endParaRPr lang="en-IN"/>
        </a:p>
      </dgm:t>
    </dgm:pt>
    <dgm:pt modelId="{AB5A1D83-7F67-442B-AB3F-2798A4829358}" type="sibTrans" cxnId="{BB2EBFCE-57F5-4750-8BAF-0DE0C871A814}">
      <dgm:prSet/>
      <dgm:spPr/>
      <dgm:t>
        <a:bodyPr/>
        <a:lstStyle/>
        <a:p>
          <a:endParaRPr lang="en-IN"/>
        </a:p>
      </dgm:t>
    </dgm:pt>
    <dgm:pt modelId="{73AAF551-D6A0-4ABD-B92A-DD8C11E7A5F1}" type="pres">
      <dgm:prSet presAssocID="{5211EFBE-8AD2-47C0-93D5-76173148625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43954540-E341-458B-AF76-28A017010978}" type="pres">
      <dgm:prSet presAssocID="{B0FB5D09-C84D-4021-A636-7CAC2BD3462A}" presName="parentLin" presStyleCnt="0"/>
      <dgm:spPr/>
    </dgm:pt>
    <dgm:pt modelId="{6A31BEB2-6AA4-4062-B5B6-282A5F429B35}" type="pres">
      <dgm:prSet presAssocID="{B0FB5D09-C84D-4021-A636-7CAC2BD3462A}" presName="parentLeftMargin" presStyleLbl="node1" presStyleIdx="0" presStyleCnt="3"/>
      <dgm:spPr/>
      <dgm:t>
        <a:bodyPr/>
        <a:lstStyle/>
        <a:p>
          <a:endParaRPr lang="en-IN"/>
        </a:p>
      </dgm:t>
    </dgm:pt>
    <dgm:pt modelId="{B57C75AB-829A-4061-9874-3CB010933E1C}" type="pres">
      <dgm:prSet presAssocID="{B0FB5D09-C84D-4021-A636-7CAC2BD3462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B7A80BF-337F-4F79-BFD6-C19330A5407A}" type="pres">
      <dgm:prSet presAssocID="{B0FB5D09-C84D-4021-A636-7CAC2BD3462A}" presName="negativeSpace" presStyleCnt="0"/>
      <dgm:spPr/>
    </dgm:pt>
    <dgm:pt modelId="{DF8F7872-AD6B-4271-9C6D-A5285FF0B045}" type="pres">
      <dgm:prSet presAssocID="{B0FB5D09-C84D-4021-A636-7CAC2BD3462A}" presName="childText" presStyleLbl="conFgAcc1" presStyleIdx="0" presStyleCnt="3">
        <dgm:presLayoutVars>
          <dgm:bulletEnabled val="1"/>
        </dgm:presLayoutVars>
      </dgm:prSet>
      <dgm:spPr/>
    </dgm:pt>
    <dgm:pt modelId="{9AEFCDE4-7CF2-41D7-A4BA-A8F8C1ABD40E}" type="pres">
      <dgm:prSet presAssocID="{A7D0BBE4-E803-4C9E-A970-CD903F3A2C6F}" presName="spaceBetweenRectangles" presStyleCnt="0"/>
      <dgm:spPr/>
    </dgm:pt>
    <dgm:pt modelId="{A6C26333-2041-49D6-9F83-B42C0E96EF37}" type="pres">
      <dgm:prSet presAssocID="{BFC474FC-E304-4D20-AEFF-1D9097CC1A59}" presName="parentLin" presStyleCnt="0"/>
      <dgm:spPr/>
    </dgm:pt>
    <dgm:pt modelId="{993C1140-A1B2-4D3D-ADC3-E775E37FAFE9}" type="pres">
      <dgm:prSet presAssocID="{BFC474FC-E304-4D20-AEFF-1D9097CC1A59}" presName="parentLeftMargin" presStyleLbl="node1" presStyleIdx="0" presStyleCnt="3"/>
      <dgm:spPr/>
      <dgm:t>
        <a:bodyPr/>
        <a:lstStyle/>
        <a:p>
          <a:endParaRPr lang="en-IN"/>
        </a:p>
      </dgm:t>
    </dgm:pt>
    <dgm:pt modelId="{BE849983-74FF-45EE-9590-2816C7DB683E}" type="pres">
      <dgm:prSet presAssocID="{BFC474FC-E304-4D20-AEFF-1D9097CC1A5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9929CF1-75EC-4E84-8E70-300BD29860DA}" type="pres">
      <dgm:prSet presAssocID="{BFC474FC-E304-4D20-AEFF-1D9097CC1A59}" presName="negativeSpace" presStyleCnt="0"/>
      <dgm:spPr/>
    </dgm:pt>
    <dgm:pt modelId="{8F88C134-C7F0-4E46-81F7-F8066814829E}" type="pres">
      <dgm:prSet presAssocID="{BFC474FC-E304-4D20-AEFF-1D9097CC1A59}" presName="childText" presStyleLbl="conFgAcc1" presStyleIdx="1" presStyleCnt="3">
        <dgm:presLayoutVars>
          <dgm:bulletEnabled val="1"/>
        </dgm:presLayoutVars>
      </dgm:prSet>
      <dgm:spPr/>
    </dgm:pt>
    <dgm:pt modelId="{2138EA14-8344-4BC3-89BF-AFA308DA5A7E}" type="pres">
      <dgm:prSet presAssocID="{ABAEE562-929B-4D96-B3B3-3CAB18509D9D}" presName="spaceBetweenRectangles" presStyleCnt="0"/>
      <dgm:spPr/>
    </dgm:pt>
    <dgm:pt modelId="{20E09018-71E3-4172-A4F6-35E848DA4EF4}" type="pres">
      <dgm:prSet presAssocID="{9129D90C-5835-4928-8BC1-8A94BCF77189}" presName="parentLin" presStyleCnt="0"/>
      <dgm:spPr/>
    </dgm:pt>
    <dgm:pt modelId="{54B0FF71-A4CB-4129-9798-6CA7ADB5E02B}" type="pres">
      <dgm:prSet presAssocID="{9129D90C-5835-4928-8BC1-8A94BCF77189}" presName="parentLeftMargin" presStyleLbl="node1" presStyleIdx="1" presStyleCnt="3"/>
      <dgm:spPr/>
      <dgm:t>
        <a:bodyPr/>
        <a:lstStyle/>
        <a:p>
          <a:endParaRPr lang="en-IN"/>
        </a:p>
      </dgm:t>
    </dgm:pt>
    <dgm:pt modelId="{428BEC0A-FC7A-4FFB-88B4-AA4BFD8AC1B1}" type="pres">
      <dgm:prSet presAssocID="{9129D90C-5835-4928-8BC1-8A94BCF7718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9025CDE-773D-4248-A9D8-1E99DB1DFA28}" type="pres">
      <dgm:prSet presAssocID="{9129D90C-5835-4928-8BC1-8A94BCF77189}" presName="negativeSpace" presStyleCnt="0"/>
      <dgm:spPr/>
    </dgm:pt>
    <dgm:pt modelId="{113AB301-4979-454A-B289-23DA23446DE4}" type="pres">
      <dgm:prSet presAssocID="{9129D90C-5835-4928-8BC1-8A94BCF7718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7CF6840-E322-4A99-A18D-897EB40C62CE}" srcId="{5211EFBE-8AD2-47C0-93D5-761731486259}" destId="{B0FB5D09-C84D-4021-A636-7CAC2BD3462A}" srcOrd="0" destOrd="0" parTransId="{DCAA3C0B-D6A6-4031-8722-2296F644F3DD}" sibTransId="{A7D0BBE4-E803-4C9E-A970-CD903F3A2C6F}"/>
    <dgm:cxn modelId="{B5E6E119-F3FB-4D82-91C6-FDD80749789F}" type="presOf" srcId="{BFC474FC-E304-4D20-AEFF-1D9097CC1A59}" destId="{993C1140-A1B2-4D3D-ADC3-E775E37FAFE9}" srcOrd="0" destOrd="0" presId="urn:microsoft.com/office/officeart/2005/8/layout/list1"/>
    <dgm:cxn modelId="{FCFA0BA8-4C70-467F-840D-F88A439B773F}" type="presOf" srcId="{9129D90C-5835-4928-8BC1-8A94BCF77189}" destId="{54B0FF71-A4CB-4129-9798-6CA7ADB5E02B}" srcOrd="0" destOrd="0" presId="urn:microsoft.com/office/officeart/2005/8/layout/list1"/>
    <dgm:cxn modelId="{FB654537-9B94-4B10-AD17-66FBFADF9AD9}" type="presOf" srcId="{BFC474FC-E304-4D20-AEFF-1D9097CC1A59}" destId="{BE849983-74FF-45EE-9590-2816C7DB683E}" srcOrd="1" destOrd="0" presId="urn:microsoft.com/office/officeart/2005/8/layout/list1"/>
    <dgm:cxn modelId="{965381F2-E229-4876-A583-2E60414EFADD}" type="presOf" srcId="{5211EFBE-8AD2-47C0-93D5-761731486259}" destId="{73AAF551-D6A0-4ABD-B92A-DD8C11E7A5F1}" srcOrd="0" destOrd="0" presId="urn:microsoft.com/office/officeart/2005/8/layout/list1"/>
    <dgm:cxn modelId="{C841034E-5EC1-40E4-95F2-5B3EBC4F0D87}" type="presOf" srcId="{B0FB5D09-C84D-4021-A636-7CAC2BD3462A}" destId="{6A31BEB2-6AA4-4062-B5B6-282A5F429B35}" srcOrd="0" destOrd="0" presId="urn:microsoft.com/office/officeart/2005/8/layout/list1"/>
    <dgm:cxn modelId="{E811E728-6696-4DE6-BBFA-F5A3271A0D61}" type="presOf" srcId="{B0FB5D09-C84D-4021-A636-7CAC2BD3462A}" destId="{B57C75AB-829A-4061-9874-3CB010933E1C}" srcOrd="1" destOrd="0" presId="urn:microsoft.com/office/officeart/2005/8/layout/list1"/>
    <dgm:cxn modelId="{A524B913-45D8-4D0C-95B3-AD3E9949A851}" srcId="{5211EFBE-8AD2-47C0-93D5-761731486259}" destId="{BFC474FC-E304-4D20-AEFF-1D9097CC1A59}" srcOrd="1" destOrd="0" parTransId="{CF30EB7B-C438-4929-87F0-7ED9FCD40BC7}" sibTransId="{ABAEE562-929B-4D96-B3B3-3CAB18509D9D}"/>
    <dgm:cxn modelId="{89D4C7FE-0CB3-48E5-A4E7-4B3E8AE1A255}" type="presOf" srcId="{9129D90C-5835-4928-8BC1-8A94BCF77189}" destId="{428BEC0A-FC7A-4FFB-88B4-AA4BFD8AC1B1}" srcOrd="1" destOrd="0" presId="urn:microsoft.com/office/officeart/2005/8/layout/list1"/>
    <dgm:cxn modelId="{BB2EBFCE-57F5-4750-8BAF-0DE0C871A814}" srcId="{5211EFBE-8AD2-47C0-93D5-761731486259}" destId="{9129D90C-5835-4928-8BC1-8A94BCF77189}" srcOrd="2" destOrd="0" parTransId="{3A9B5E87-636B-4422-896F-EB6424AB246B}" sibTransId="{AB5A1D83-7F67-442B-AB3F-2798A4829358}"/>
    <dgm:cxn modelId="{92E730A3-2E03-4095-B4D7-8716BCEAD6C6}" type="presParOf" srcId="{73AAF551-D6A0-4ABD-B92A-DD8C11E7A5F1}" destId="{43954540-E341-458B-AF76-28A017010978}" srcOrd="0" destOrd="0" presId="urn:microsoft.com/office/officeart/2005/8/layout/list1"/>
    <dgm:cxn modelId="{4A275D79-798D-4008-83AB-4342B90E102B}" type="presParOf" srcId="{43954540-E341-458B-AF76-28A017010978}" destId="{6A31BEB2-6AA4-4062-B5B6-282A5F429B35}" srcOrd="0" destOrd="0" presId="urn:microsoft.com/office/officeart/2005/8/layout/list1"/>
    <dgm:cxn modelId="{3F438D08-30F1-46CA-8304-1C3777D2E0C8}" type="presParOf" srcId="{43954540-E341-458B-AF76-28A017010978}" destId="{B57C75AB-829A-4061-9874-3CB010933E1C}" srcOrd="1" destOrd="0" presId="urn:microsoft.com/office/officeart/2005/8/layout/list1"/>
    <dgm:cxn modelId="{F45F11B4-4247-44CD-932A-AE08F026825A}" type="presParOf" srcId="{73AAF551-D6A0-4ABD-B92A-DD8C11E7A5F1}" destId="{FB7A80BF-337F-4F79-BFD6-C19330A5407A}" srcOrd="1" destOrd="0" presId="urn:microsoft.com/office/officeart/2005/8/layout/list1"/>
    <dgm:cxn modelId="{45D30841-B460-4D0A-A207-A24DFC74D2ED}" type="presParOf" srcId="{73AAF551-D6A0-4ABD-B92A-DD8C11E7A5F1}" destId="{DF8F7872-AD6B-4271-9C6D-A5285FF0B045}" srcOrd="2" destOrd="0" presId="urn:microsoft.com/office/officeart/2005/8/layout/list1"/>
    <dgm:cxn modelId="{B4A66914-0CBE-41F7-9DFD-F45C87915CFF}" type="presParOf" srcId="{73AAF551-D6A0-4ABD-B92A-DD8C11E7A5F1}" destId="{9AEFCDE4-7CF2-41D7-A4BA-A8F8C1ABD40E}" srcOrd="3" destOrd="0" presId="urn:microsoft.com/office/officeart/2005/8/layout/list1"/>
    <dgm:cxn modelId="{95C540D2-E2EB-4259-8773-F65C81119B50}" type="presParOf" srcId="{73AAF551-D6A0-4ABD-B92A-DD8C11E7A5F1}" destId="{A6C26333-2041-49D6-9F83-B42C0E96EF37}" srcOrd="4" destOrd="0" presId="urn:microsoft.com/office/officeart/2005/8/layout/list1"/>
    <dgm:cxn modelId="{BA3689AD-2004-4B66-B8BC-FEE056DD3480}" type="presParOf" srcId="{A6C26333-2041-49D6-9F83-B42C0E96EF37}" destId="{993C1140-A1B2-4D3D-ADC3-E775E37FAFE9}" srcOrd="0" destOrd="0" presId="urn:microsoft.com/office/officeart/2005/8/layout/list1"/>
    <dgm:cxn modelId="{EC5149E7-F960-4347-9F9F-4E29DB46FCE8}" type="presParOf" srcId="{A6C26333-2041-49D6-9F83-B42C0E96EF37}" destId="{BE849983-74FF-45EE-9590-2816C7DB683E}" srcOrd="1" destOrd="0" presId="urn:microsoft.com/office/officeart/2005/8/layout/list1"/>
    <dgm:cxn modelId="{C259D4E6-092D-4F31-B7A5-4E89FAD630F0}" type="presParOf" srcId="{73AAF551-D6A0-4ABD-B92A-DD8C11E7A5F1}" destId="{39929CF1-75EC-4E84-8E70-300BD29860DA}" srcOrd="5" destOrd="0" presId="urn:microsoft.com/office/officeart/2005/8/layout/list1"/>
    <dgm:cxn modelId="{9E53D9F3-1D66-4AF7-AF55-3F9ED36FADDC}" type="presParOf" srcId="{73AAF551-D6A0-4ABD-B92A-DD8C11E7A5F1}" destId="{8F88C134-C7F0-4E46-81F7-F8066814829E}" srcOrd="6" destOrd="0" presId="urn:microsoft.com/office/officeart/2005/8/layout/list1"/>
    <dgm:cxn modelId="{336711CA-BBDB-42F0-9513-AC2255D3C7F5}" type="presParOf" srcId="{73AAF551-D6A0-4ABD-B92A-DD8C11E7A5F1}" destId="{2138EA14-8344-4BC3-89BF-AFA308DA5A7E}" srcOrd="7" destOrd="0" presId="urn:microsoft.com/office/officeart/2005/8/layout/list1"/>
    <dgm:cxn modelId="{4784D57B-359D-4ADC-A65C-4C764A8C702E}" type="presParOf" srcId="{73AAF551-D6A0-4ABD-B92A-DD8C11E7A5F1}" destId="{20E09018-71E3-4172-A4F6-35E848DA4EF4}" srcOrd="8" destOrd="0" presId="urn:microsoft.com/office/officeart/2005/8/layout/list1"/>
    <dgm:cxn modelId="{C9F581E3-C76F-470A-8588-D78A98966449}" type="presParOf" srcId="{20E09018-71E3-4172-A4F6-35E848DA4EF4}" destId="{54B0FF71-A4CB-4129-9798-6CA7ADB5E02B}" srcOrd="0" destOrd="0" presId="urn:microsoft.com/office/officeart/2005/8/layout/list1"/>
    <dgm:cxn modelId="{33F13C3A-DA52-41FC-B439-8A59DEC5F064}" type="presParOf" srcId="{20E09018-71E3-4172-A4F6-35E848DA4EF4}" destId="{428BEC0A-FC7A-4FFB-88B4-AA4BFD8AC1B1}" srcOrd="1" destOrd="0" presId="urn:microsoft.com/office/officeart/2005/8/layout/list1"/>
    <dgm:cxn modelId="{7FD48DEF-6531-462B-9E2A-FDDAFD7C3865}" type="presParOf" srcId="{73AAF551-D6A0-4ABD-B92A-DD8C11E7A5F1}" destId="{C9025CDE-773D-4248-A9D8-1E99DB1DFA28}" srcOrd="9" destOrd="0" presId="urn:microsoft.com/office/officeart/2005/8/layout/list1"/>
    <dgm:cxn modelId="{D6C5F3E4-E6CB-41EC-9497-9A23C595FE5A}" type="presParOf" srcId="{73AAF551-D6A0-4ABD-B92A-DD8C11E7A5F1}" destId="{113AB301-4979-454A-B289-23DA23446DE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2A0799-030B-499A-A831-341FDD30361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22EB4FD8-B561-4877-BA86-3CB88F61E09A}">
      <dgm:prSet phldrT="[Text]" custT="1"/>
      <dgm:spPr/>
      <dgm:t>
        <a:bodyPr/>
        <a:lstStyle/>
        <a:p>
          <a:r>
            <a:rPr lang="en-IN" sz="3600" dirty="0" smtClean="0"/>
            <a:t>Primary end point</a:t>
          </a:r>
          <a:endParaRPr lang="en-IN" sz="3600" dirty="0"/>
        </a:p>
      </dgm:t>
    </dgm:pt>
    <dgm:pt modelId="{B0CEBCEC-4901-4A54-B445-6F5167384895}" type="parTrans" cxnId="{66703904-3753-4644-9C67-AAB96FAEEA6F}">
      <dgm:prSet/>
      <dgm:spPr/>
      <dgm:t>
        <a:bodyPr/>
        <a:lstStyle/>
        <a:p>
          <a:endParaRPr lang="en-IN"/>
        </a:p>
      </dgm:t>
    </dgm:pt>
    <dgm:pt modelId="{C9CCB0F8-6B40-45F3-BD0F-245629040D65}" type="sibTrans" cxnId="{66703904-3753-4644-9C67-AAB96FAEEA6F}">
      <dgm:prSet/>
      <dgm:spPr/>
      <dgm:t>
        <a:bodyPr/>
        <a:lstStyle/>
        <a:p>
          <a:endParaRPr lang="en-IN"/>
        </a:p>
      </dgm:t>
    </dgm:pt>
    <dgm:pt modelId="{71B4F305-6FDD-4E99-999C-939F0621039B}">
      <dgm:prSet phldrT="[Text]" custT="1"/>
      <dgm:spPr/>
      <dgm:t>
        <a:bodyPr/>
        <a:lstStyle/>
        <a:p>
          <a:r>
            <a:rPr lang="en-US" sz="2400" dirty="0" err="1" smtClean="0"/>
            <a:t>septal</a:t>
          </a:r>
          <a:r>
            <a:rPr lang="en-US" sz="2400" dirty="0" smtClean="0"/>
            <a:t> reduction therapy </a:t>
          </a:r>
          <a:endParaRPr lang="en-IN" sz="2400" dirty="0"/>
        </a:p>
      </dgm:t>
    </dgm:pt>
    <dgm:pt modelId="{DCB6971E-9172-40F3-9D43-0EBAC9A34C59}" type="parTrans" cxnId="{7CC7C46A-9549-4008-A6ED-FB3F2F982E12}">
      <dgm:prSet/>
      <dgm:spPr/>
      <dgm:t>
        <a:bodyPr/>
        <a:lstStyle/>
        <a:p>
          <a:endParaRPr lang="en-IN"/>
        </a:p>
      </dgm:t>
    </dgm:pt>
    <dgm:pt modelId="{4AE5617D-9D26-450D-A235-CD107AC19768}" type="sibTrans" cxnId="{7CC7C46A-9549-4008-A6ED-FB3F2F982E12}">
      <dgm:prSet/>
      <dgm:spPr/>
      <dgm:t>
        <a:bodyPr/>
        <a:lstStyle/>
        <a:p>
          <a:endParaRPr lang="en-IN"/>
        </a:p>
      </dgm:t>
    </dgm:pt>
    <dgm:pt modelId="{F72D3A7B-08E4-47D5-908C-4AE232BA32C1}">
      <dgm:prSet phldrT="[Text]"/>
      <dgm:spPr/>
      <dgm:t>
        <a:bodyPr/>
        <a:lstStyle/>
        <a:p>
          <a:r>
            <a:rPr lang="en-US" dirty="0" smtClean="0"/>
            <a:t>Guideline-based eligibility for </a:t>
          </a:r>
          <a:r>
            <a:rPr lang="en-US" dirty="0" err="1" smtClean="0"/>
            <a:t>septal</a:t>
          </a:r>
          <a:r>
            <a:rPr lang="en-US" dirty="0" smtClean="0"/>
            <a:t> reduction therapy at 16 weeks.</a:t>
          </a:r>
          <a:endParaRPr lang="en-IN" dirty="0"/>
        </a:p>
      </dgm:t>
    </dgm:pt>
    <dgm:pt modelId="{9CD44872-E24D-47C0-87D0-412810450404}" type="parTrans" cxnId="{38169D06-A621-47C0-AC18-2B479F71AD34}">
      <dgm:prSet/>
      <dgm:spPr/>
      <dgm:t>
        <a:bodyPr/>
        <a:lstStyle/>
        <a:p>
          <a:endParaRPr lang="en-IN"/>
        </a:p>
      </dgm:t>
    </dgm:pt>
    <dgm:pt modelId="{C6820511-1D65-4027-BCCD-E182FC20581D}" type="sibTrans" cxnId="{38169D06-A621-47C0-AC18-2B479F71AD34}">
      <dgm:prSet/>
      <dgm:spPr/>
      <dgm:t>
        <a:bodyPr/>
        <a:lstStyle/>
        <a:p>
          <a:endParaRPr lang="en-IN"/>
        </a:p>
      </dgm:t>
    </dgm:pt>
    <dgm:pt modelId="{27C6E7FA-27CD-4770-AC33-EFDBAEBF203E}">
      <dgm:prSet phldrT="[Text]"/>
      <dgm:spPr/>
      <dgm:t>
        <a:bodyPr/>
        <a:lstStyle/>
        <a:p>
          <a:r>
            <a:rPr lang="en-IN" dirty="0" smtClean="0"/>
            <a:t>2 patients from each group</a:t>
          </a:r>
          <a:endParaRPr lang="en-IN" dirty="0"/>
        </a:p>
      </dgm:t>
    </dgm:pt>
    <dgm:pt modelId="{F3C3FBBE-BACA-4D71-8FDA-710D08CE95C9}" type="sibTrans" cxnId="{05D1B7E1-F78C-46CA-828B-FEE91776D1EB}">
      <dgm:prSet/>
      <dgm:spPr/>
      <dgm:t>
        <a:bodyPr/>
        <a:lstStyle/>
        <a:p>
          <a:endParaRPr lang="en-IN"/>
        </a:p>
      </dgm:t>
    </dgm:pt>
    <dgm:pt modelId="{01F4E4CE-C71E-4FF4-8F1E-B09F49CF25F0}" type="parTrans" cxnId="{05D1B7E1-F78C-46CA-828B-FEE91776D1EB}">
      <dgm:prSet/>
      <dgm:spPr/>
      <dgm:t>
        <a:bodyPr/>
        <a:lstStyle/>
        <a:p>
          <a:endParaRPr lang="en-IN"/>
        </a:p>
      </dgm:t>
    </dgm:pt>
    <dgm:pt modelId="{754A1DE8-D67C-43EF-855A-E512986843AB}" type="pres">
      <dgm:prSet presAssocID="{942A0799-030B-499A-A831-341FDD30361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5A12E69C-B78B-40FD-B9E6-B21D4BCD2981}" type="pres">
      <dgm:prSet presAssocID="{22EB4FD8-B561-4877-BA86-3CB88F61E09A}" presName="hierRoot1" presStyleCnt="0"/>
      <dgm:spPr/>
    </dgm:pt>
    <dgm:pt modelId="{CABFCEEC-608C-4607-9585-5F05B343D94C}" type="pres">
      <dgm:prSet presAssocID="{22EB4FD8-B561-4877-BA86-3CB88F61E09A}" presName="composite" presStyleCnt="0"/>
      <dgm:spPr/>
    </dgm:pt>
    <dgm:pt modelId="{F1BCFC96-E409-420A-910E-0F62DEBCBCEA}" type="pres">
      <dgm:prSet presAssocID="{22EB4FD8-B561-4877-BA86-3CB88F61E09A}" presName="background" presStyleLbl="node0" presStyleIdx="0" presStyleCnt="1"/>
      <dgm:spPr/>
    </dgm:pt>
    <dgm:pt modelId="{FCBF1E77-1AF3-4B8E-9014-18C3C4AC3B3A}" type="pres">
      <dgm:prSet presAssocID="{22EB4FD8-B561-4877-BA86-3CB88F61E09A}" presName="text" presStyleLbl="fgAcc0" presStyleIdx="0" presStyleCnt="1" custScaleX="217374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AB9844F9-EFE0-465F-98A3-07BA23C10610}" type="pres">
      <dgm:prSet presAssocID="{22EB4FD8-B561-4877-BA86-3CB88F61E09A}" presName="hierChild2" presStyleCnt="0"/>
      <dgm:spPr/>
    </dgm:pt>
    <dgm:pt modelId="{47C2AAED-B33C-46E9-BA22-B1A9BAB4EC45}" type="pres">
      <dgm:prSet presAssocID="{DCB6971E-9172-40F3-9D43-0EBAC9A34C59}" presName="Name10" presStyleLbl="parChTrans1D2" presStyleIdx="0" presStyleCnt="2"/>
      <dgm:spPr/>
      <dgm:t>
        <a:bodyPr/>
        <a:lstStyle/>
        <a:p>
          <a:endParaRPr lang="en-IN"/>
        </a:p>
      </dgm:t>
    </dgm:pt>
    <dgm:pt modelId="{3A144600-9B4B-4207-B65C-43394BC06173}" type="pres">
      <dgm:prSet presAssocID="{71B4F305-6FDD-4E99-999C-939F0621039B}" presName="hierRoot2" presStyleCnt="0"/>
      <dgm:spPr/>
    </dgm:pt>
    <dgm:pt modelId="{19242AAA-DB14-4597-8A20-B2EA792C3493}" type="pres">
      <dgm:prSet presAssocID="{71B4F305-6FDD-4E99-999C-939F0621039B}" presName="composite2" presStyleCnt="0"/>
      <dgm:spPr/>
    </dgm:pt>
    <dgm:pt modelId="{D90B02C2-84CE-44C7-B611-BA4FAE71B7E4}" type="pres">
      <dgm:prSet presAssocID="{71B4F305-6FDD-4E99-999C-939F0621039B}" presName="background2" presStyleLbl="node2" presStyleIdx="0" presStyleCnt="2"/>
      <dgm:spPr/>
    </dgm:pt>
    <dgm:pt modelId="{D152A3E3-D32A-403B-8371-604697FCB1C4}" type="pres">
      <dgm:prSet presAssocID="{71B4F305-6FDD-4E99-999C-939F0621039B}" presName="text2" presStyleLbl="fgAcc2" presStyleIdx="0" presStyleCnt="2" custScaleX="17159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A1AF03BF-4B7F-479C-8490-EB19D54FE52C}" type="pres">
      <dgm:prSet presAssocID="{71B4F305-6FDD-4E99-999C-939F0621039B}" presName="hierChild3" presStyleCnt="0"/>
      <dgm:spPr/>
    </dgm:pt>
    <dgm:pt modelId="{169033E2-D5DC-4F94-8A31-ADEAEE195317}" type="pres">
      <dgm:prSet presAssocID="{01F4E4CE-C71E-4FF4-8F1E-B09F49CF25F0}" presName="Name17" presStyleLbl="parChTrans1D3" presStyleIdx="0" presStyleCnt="1"/>
      <dgm:spPr/>
      <dgm:t>
        <a:bodyPr/>
        <a:lstStyle/>
        <a:p>
          <a:endParaRPr lang="en-IN"/>
        </a:p>
      </dgm:t>
    </dgm:pt>
    <dgm:pt modelId="{3E16B9D2-640E-47E2-9107-482145A7C9BD}" type="pres">
      <dgm:prSet presAssocID="{27C6E7FA-27CD-4770-AC33-EFDBAEBF203E}" presName="hierRoot3" presStyleCnt="0"/>
      <dgm:spPr/>
    </dgm:pt>
    <dgm:pt modelId="{1C613E70-ED4E-4707-A70B-A56C59FDE216}" type="pres">
      <dgm:prSet presAssocID="{27C6E7FA-27CD-4770-AC33-EFDBAEBF203E}" presName="composite3" presStyleCnt="0"/>
      <dgm:spPr/>
    </dgm:pt>
    <dgm:pt modelId="{0D76156B-54B9-43FC-A3C8-D94E3D2BB197}" type="pres">
      <dgm:prSet presAssocID="{27C6E7FA-27CD-4770-AC33-EFDBAEBF203E}" presName="background3" presStyleLbl="node3" presStyleIdx="0" presStyleCnt="1"/>
      <dgm:spPr/>
    </dgm:pt>
    <dgm:pt modelId="{753BEF20-FAB5-41B6-8D4F-C0AD2DB8094E}" type="pres">
      <dgm:prSet presAssocID="{27C6E7FA-27CD-4770-AC33-EFDBAEBF203E}" presName="text3" presStyleLbl="fgAcc3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C5D15ED4-7E0C-4833-9EC3-B28C846043B7}" type="pres">
      <dgm:prSet presAssocID="{27C6E7FA-27CD-4770-AC33-EFDBAEBF203E}" presName="hierChild4" presStyleCnt="0"/>
      <dgm:spPr/>
    </dgm:pt>
    <dgm:pt modelId="{EBC7299E-0D63-4484-AAF1-A626FC52F910}" type="pres">
      <dgm:prSet presAssocID="{9CD44872-E24D-47C0-87D0-412810450404}" presName="Name10" presStyleLbl="parChTrans1D2" presStyleIdx="1" presStyleCnt="2"/>
      <dgm:spPr/>
      <dgm:t>
        <a:bodyPr/>
        <a:lstStyle/>
        <a:p>
          <a:endParaRPr lang="en-IN"/>
        </a:p>
      </dgm:t>
    </dgm:pt>
    <dgm:pt modelId="{9BF8C4B8-1F0B-4430-97D3-9EB361AD962F}" type="pres">
      <dgm:prSet presAssocID="{F72D3A7B-08E4-47D5-908C-4AE232BA32C1}" presName="hierRoot2" presStyleCnt="0"/>
      <dgm:spPr/>
    </dgm:pt>
    <dgm:pt modelId="{A81C1D22-E184-48E8-B047-6A75F3A85A2E}" type="pres">
      <dgm:prSet presAssocID="{F72D3A7B-08E4-47D5-908C-4AE232BA32C1}" presName="composite2" presStyleCnt="0"/>
      <dgm:spPr/>
    </dgm:pt>
    <dgm:pt modelId="{7EEC892A-37CE-4B4D-B8AE-935CAB1E896A}" type="pres">
      <dgm:prSet presAssocID="{F72D3A7B-08E4-47D5-908C-4AE232BA32C1}" presName="background2" presStyleLbl="node2" presStyleIdx="1" presStyleCnt="2"/>
      <dgm:spPr/>
    </dgm:pt>
    <dgm:pt modelId="{BABAAD0C-7F99-4BB7-B29F-BA2DF4321C5C}" type="pres">
      <dgm:prSet presAssocID="{F72D3A7B-08E4-47D5-908C-4AE232BA32C1}" presName="text2" presStyleLbl="fgAcc2" presStyleIdx="1" presStyleCnt="2" custScaleX="162975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B25BAC95-D3FE-40B9-9DF5-FBF257DDF645}" type="pres">
      <dgm:prSet presAssocID="{F72D3A7B-08E4-47D5-908C-4AE232BA32C1}" presName="hierChild3" presStyleCnt="0"/>
      <dgm:spPr/>
    </dgm:pt>
  </dgm:ptLst>
  <dgm:cxnLst>
    <dgm:cxn modelId="{5AE9C638-6ED6-47CB-889D-DA23085D67B9}" type="presOf" srcId="{942A0799-030B-499A-A831-341FDD30361D}" destId="{754A1DE8-D67C-43EF-855A-E512986843AB}" srcOrd="0" destOrd="0" presId="urn:microsoft.com/office/officeart/2005/8/layout/hierarchy1"/>
    <dgm:cxn modelId="{5900EA73-8A3F-4747-88CD-CB94DDE5D849}" type="presOf" srcId="{F72D3A7B-08E4-47D5-908C-4AE232BA32C1}" destId="{BABAAD0C-7F99-4BB7-B29F-BA2DF4321C5C}" srcOrd="0" destOrd="0" presId="urn:microsoft.com/office/officeart/2005/8/layout/hierarchy1"/>
    <dgm:cxn modelId="{05D1B7E1-F78C-46CA-828B-FEE91776D1EB}" srcId="{71B4F305-6FDD-4E99-999C-939F0621039B}" destId="{27C6E7FA-27CD-4770-AC33-EFDBAEBF203E}" srcOrd="0" destOrd="0" parTransId="{01F4E4CE-C71E-4FF4-8F1E-B09F49CF25F0}" sibTransId="{F3C3FBBE-BACA-4D71-8FDA-710D08CE95C9}"/>
    <dgm:cxn modelId="{6F0AA51B-99F4-4557-B0DA-AEA968CB9D19}" type="presOf" srcId="{71B4F305-6FDD-4E99-999C-939F0621039B}" destId="{D152A3E3-D32A-403B-8371-604697FCB1C4}" srcOrd="0" destOrd="0" presId="urn:microsoft.com/office/officeart/2005/8/layout/hierarchy1"/>
    <dgm:cxn modelId="{38169D06-A621-47C0-AC18-2B479F71AD34}" srcId="{22EB4FD8-B561-4877-BA86-3CB88F61E09A}" destId="{F72D3A7B-08E4-47D5-908C-4AE232BA32C1}" srcOrd="1" destOrd="0" parTransId="{9CD44872-E24D-47C0-87D0-412810450404}" sibTransId="{C6820511-1D65-4027-BCCD-E182FC20581D}"/>
    <dgm:cxn modelId="{96861BB9-B2AF-4654-A516-BD45BB48F6F5}" type="presOf" srcId="{01F4E4CE-C71E-4FF4-8F1E-B09F49CF25F0}" destId="{169033E2-D5DC-4F94-8A31-ADEAEE195317}" srcOrd="0" destOrd="0" presId="urn:microsoft.com/office/officeart/2005/8/layout/hierarchy1"/>
    <dgm:cxn modelId="{F9A553EE-9FD3-4DC3-8BFC-D004389737DD}" type="presOf" srcId="{22EB4FD8-B561-4877-BA86-3CB88F61E09A}" destId="{FCBF1E77-1AF3-4B8E-9014-18C3C4AC3B3A}" srcOrd="0" destOrd="0" presId="urn:microsoft.com/office/officeart/2005/8/layout/hierarchy1"/>
    <dgm:cxn modelId="{8859358A-05EC-47B2-B852-CF3FF8D9F8AF}" type="presOf" srcId="{9CD44872-E24D-47C0-87D0-412810450404}" destId="{EBC7299E-0D63-4484-AAF1-A626FC52F910}" srcOrd="0" destOrd="0" presId="urn:microsoft.com/office/officeart/2005/8/layout/hierarchy1"/>
    <dgm:cxn modelId="{689BDCFF-319E-40AE-98EA-BB0CC6E2D3B8}" type="presOf" srcId="{DCB6971E-9172-40F3-9D43-0EBAC9A34C59}" destId="{47C2AAED-B33C-46E9-BA22-B1A9BAB4EC45}" srcOrd="0" destOrd="0" presId="urn:microsoft.com/office/officeart/2005/8/layout/hierarchy1"/>
    <dgm:cxn modelId="{7CC7C46A-9549-4008-A6ED-FB3F2F982E12}" srcId="{22EB4FD8-B561-4877-BA86-3CB88F61E09A}" destId="{71B4F305-6FDD-4E99-999C-939F0621039B}" srcOrd="0" destOrd="0" parTransId="{DCB6971E-9172-40F3-9D43-0EBAC9A34C59}" sibTransId="{4AE5617D-9D26-450D-A235-CD107AC19768}"/>
    <dgm:cxn modelId="{26FBC6A3-07FA-4988-AE2D-083341092D98}" type="presOf" srcId="{27C6E7FA-27CD-4770-AC33-EFDBAEBF203E}" destId="{753BEF20-FAB5-41B6-8D4F-C0AD2DB8094E}" srcOrd="0" destOrd="0" presId="urn:microsoft.com/office/officeart/2005/8/layout/hierarchy1"/>
    <dgm:cxn modelId="{66703904-3753-4644-9C67-AAB96FAEEA6F}" srcId="{942A0799-030B-499A-A831-341FDD30361D}" destId="{22EB4FD8-B561-4877-BA86-3CB88F61E09A}" srcOrd="0" destOrd="0" parTransId="{B0CEBCEC-4901-4A54-B445-6F5167384895}" sibTransId="{C9CCB0F8-6B40-45F3-BD0F-245629040D65}"/>
    <dgm:cxn modelId="{0F442D25-8432-4ED4-AD2F-507EF4A4C830}" type="presParOf" srcId="{754A1DE8-D67C-43EF-855A-E512986843AB}" destId="{5A12E69C-B78B-40FD-B9E6-B21D4BCD2981}" srcOrd="0" destOrd="0" presId="urn:microsoft.com/office/officeart/2005/8/layout/hierarchy1"/>
    <dgm:cxn modelId="{2709A874-91D4-42FB-B9C1-2FD008019769}" type="presParOf" srcId="{5A12E69C-B78B-40FD-B9E6-B21D4BCD2981}" destId="{CABFCEEC-608C-4607-9585-5F05B343D94C}" srcOrd="0" destOrd="0" presId="urn:microsoft.com/office/officeart/2005/8/layout/hierarchy1"/>
    <dgm:cxn modelId="{CFAEE6D5-6927-4F59-9901-F929F0F085C5}" type="presParOf" srcId="{CABFCEEC-608C-4607-9585-5F05B343D94C}" destId="{F1BCFC96-E409-420A-910E-0F62DEBCBCEA}" srcOrd="0" destOrd="0" presId="urn:microsoft.com/office/officeart/2005/8/layout/hierarchy1"/>
    <dgm:cxn modelId="{BF657607-D617-4C2B-8E11-EB18A2B1C1CC}" type="presParOf" srcId="{CABFCEEC-608C-4607-9585-5F05B343D94C}" destId="{FCBF1E77-1AF3-4B8E-9014-18C3C4AC3B3A}" srcOrd="1" destOrd="0" presId="urn:microsoft.com/office/officeart/2005/8/layout/hierarchy1"/>
    <dgm:cxn modelId="{4DF685DE-32D5-4002-A179-BE0C69CE4A97}" type="presParOf" srcId="{5A12E69C-B78B-40FD-B9E6-B21D4BCD2981}" destId="{AB9844F9-EFE0-465F-98A3-07BA23C10610}" srcOrd="1" destOrd="0" presId="urn:microsoft.com/office/officeart/2005/8/layout/hierarchy1"/>
    <dgm:cxn modelId="{9DBCE1B8-C5FF-4263-8550-D2E0C8FBB335}" type="presParOf" srcId="{AB9844F9-EFE0-465F-98A3-07BA23C10610}" destId="{47C2AAED-B33C-46E9-BA22-B1A9BAB4EC45}" srcOrd="0" destOrd="0" presId="urn:microsoft.com/office/officeart/2005/8/layout/hierarchy1"/>
    <dgm:cxn modelId="{F1E8D2F3-FC8F-4464-BADF-A9C91BC345FC}" type="presParOf" srcId="{AB9844F9-EFE0-465F-98A3-07BA23C10610}" destId="{3A144600-9B4B-4207-B65C-43394BC06173}" srcOrd="1" destOrd="0" presId="urn:microsoft.com/office/officeart/2005/8/layout/hierarchy1"/>
    <dgm:cxn modelId="{55DA77EF-8F1B-49A1-96AD-565FCB662E40}" type="presParOf" srcId="{3A144600-9B4B-4207-B65C-43394BC06173}" destId="{19242AAA-DB14-4597-8A20-B2EA792C3493}" srcOrd="0" destOrd="0" presId="urn:microsoft.com/office/officeart/2005/8/layout/hierarchy1"/>
    <dgm:cxn modelId="{076B5314-F953-4F5F-8C1D-A8A16768C20D}" type="presParOf" srcId="{19242AAA-DB14-4597-8A20-B2EA792C3493}" destId="{D90B02C2-84CE-44C7-B611-BA4FAE71B7E4}" srcOrd="0" destOrd="0" presId="urn:microsoft.com/office/officeart/2005/8/layout/hierarchy1"/>
    <dgm:cxn modelId="{30FDAF58-668F-43C2-8280-1F06BA77BED3}" type="presParOf" srcId="{19242AAA-DB14-4597-8A20-B2EA792C3493}" destId="{D152A3E3-D32A-403B-8371-604697FCB1C4}" srcOrd="1" destOrd="0" presId="urn:microsoft.com/office/officeart/2005/8/layout/hierarchy1"/>
    <dgm:cxn modelId="{8C59ED37-A5D5-4940-B98B-344E3C6E785B}" type="presParOf" srcId="{3A144600-9B4B-4207-B65C-43394BC06173}" destId="{A1AF03BF-4B7F-479C-8490-EB19D54FE52C}" srcOrd="1" destOrd="0" presId="urn:microsoft.com/office/officeart/2005/8/layout/hierarchy1"/>
    <dgm:cxn modelId="{D2AADDDF-94D9-4B7D-8BD0-0581024FBFD5}" type="presParOf" srcId="{A1AF03BF-4B7F-479C-8490-EB19D54FE52C}" destId="{169033E2-D5DC-4F94-8A31-ADEAEE195317}" srcOrd="0" destOrd="0" presId="urn:microsoft.com/office/officeart/2005/8/layout/hierarchy1"/>
    <dgm:cxn modelId="{A3479DB8-3816-46E3-84A1-32D24BE7E9E3}" type="presParOf" srcId="{A1AF03BF-4B7F-479C-8490-EB19D54FE52C}" destId="{3E16B9D2-640E-47E2-9107-482145A7C9BD}" srcOrd="1" destOrd="0" presId="urn:microsoft.com/office/officeart/2005/8/layout/hierarchy1"/>
    <dgm:cxn modelId="{059A146F-CF14-4D17-BD0C-9973055329D5}" type="presParOf" srcId="{3E16B9D2-640E-47E2-9107-482145A7C9BD}" destId="{1C613E70-ED4E-4707-A70B-A56C59FDE216}" srcOrd="0" destOrd="0" presId="urn:microsoft.com/office/officeart/2005/8/layout/hierarchy1"/>
    <dgm:cxn modelId="{77B62217-4957-4E23-A3C3-8B41CCEC32D6}" type="presParOf" srcId="{1C613E70-ED4E-4707-A70B-A56C59FDE216}" destId="{0D76156B-54B9-43FC-A3C8-D94E3D2BB197}" srcOrd="0" destOrd="0" presId="urn:microsoft.com/office/officeart/2005/8/layout/hierarchy1"/>
    <dgm:cxn modelId="{EB31BAF3-450B-4F74-9D01-663240AF4ADF}" type="presParOf" srcId="{1C613E70-ED4E-4707-A70B-A56C59FDE216}" destId="{753BEF20-FAB5-41B6-8D4F-C0AD2DB8094E}" srcOrd="1" destOrd="0" presId="urn:microsoft.com/office/officeart/2005/8/layout/hierarchy1"/>
    <dgm:cxn modelId="{19C68D73-7D15-4299-92E9-C7CE2CB96704}" type="presParOf" srcId="{3E16B9D2-640E-47E2-9107-482145A7C9BD}" destId="{C5D15ED4-7E0C-4833-9EC3-B28C846043B7}" srcOrd="1" destOrd="0" presId="urn:microsoft.com/office/officeart/2005/8/layout/hierarchy1"/>
    <dgm:cxn modelId="{DA34097F-1636-4408-B976-97D83B59BE70}" type="presParOf" srcId="{AB9844F9-EFE0-465F-98A3-07BA23C10610}" destId="{EBC7299E-0D63-4484-AAF1-A626FC52F910}" srcOrd="2" destOrd="0" presId="urn:microsoft.com/office/officeart/2005/8/layout/hierarchy1"/>
    <dgm:cxn modelId="{D7767E0D-3E51-48BE-9DC8-C07F05B11EE9}" type="presParOf" srcId="{AB9844F9-EFE0-465F-98A3-07BA23C10610}" destId="{9BF8C4B8-1F0B-4430-97D3-9EB361AD962F}" srcOrd="3" destOrd="0" presId="urn:microsoft.com/office/officeart/2005/8/layout/hierarchy1"/>
    <dgm:cxn modelId="{F1790E2F-4831-422A-9D47-16A314C86093}" type="presParOf" srcId="{9BF8C4B8-1F0B-4430-97D3-9EB361AD962F}" destId="{A81C1D22-E184-48E8-B047-6A75F3A85A2E}" srcOrd="0" destOrd="0" presId="urn:microsoft.com/office/officeart/2005/8/layout/hierarchy1"/>
    <dgm:cxn modelId="{7DDAA19D-3F97-46C7-9011-0BD3E0D892FC}" type="presParOf" srcId="{A81C1D22-E184-48E8-B047-6A75F3A85A2E}" destId="{7EEC892A-37CE-4B4D-B8AE-935CAB1E896A}" srcOrd="0" destOrd="0" presId="urn:microsoft.com/office/officeart/2005/8/layout/hierarchy1"/>
    <dgm:cxn modelId="{9D25DC9B-EC69-4934-9978-1F17C750F0C4}" type="presParOf" srcId="{A81C1D22-E184-48E8-B047-6A75F3A85A2E}" destId="{BABAAD0C-7F99-4BB7-B29F-BA2DF4321C5C}" srcOrd="1" destOrd="0" presId="urn:microsoft.com/office/officeart/2005/8/layout/hierarchy1"/>
    <dgm:cxn modelId="{16068C4D-AC2B-4B31-B0DC-2BA835CA2764}" type="presParOf" srcId="{9BF8C4B8-1F0B-4430-97D3-9EB361AD962F}" destId="{B25BAC95-D3FE-40B9-9DF5-FBF257DDF64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9FCB92F-28FA-45DB-B2C5-B09C9554ED1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E199747F-3028-4A46-BAAC-560A84062BEF}">
      <dgm:prSet phldrT="[Text]" custT="1"/>
      <dgm:spPr/>
      <dgm:t>
        <a:bodyPr/>
        <a:lstStyle/>
        <a:p>
          <a:r>
            <a:rPr lang="en-US" sz="2800" dirty="0" smtClean="0"/>
            <a:t>The primary endpoint </a:t>
          </a:r>
          <a:endParaRPr lang="en-IN" sz="2800" dirty="0"/>
        </a:p>
      </dgm:t>
    </dgm:pt>
    <dgm:pt modelId="{9FBEB281-C973-4412-8FFC-F3D52A997E10}" type="parTrans" cxnId="{68B556CB-F2F1-4CBE-A5CB-173A05979CA0}">
      <dgm:prSet/>
      <dgm:spPr/>
      <dgm:t>
        <a:bodyPr/>
        <a:lstStyle/>
        <a:p>
          <a:endParaRPr lang="en-IN"/>
        </a:p>
      </dgm:t>
    </dgm:pt>
    <dgm:pt modelId="{76333BB0-65F3-427C-9CEE-84125846F227}" type="sibTrans" cxnId="{68B556CB-F2F1-4CBE-A5CB-173A05979CA0}">
      <dgm:prSet/>
      <dgm:spPr/>
      <dgm:t>
        <a:bodyPr/>
        <a:lstStyle/>
        <a:p>
          <a:endParaRPr lang="en-IN"/>
        </a:p>
      </dgm:t>
    </dgm:pt>
    <dgm:pt modelId="{9994112A-1FE0-477A-A4A3-A7BB76FBC999}">
      <dgm:prSet phldrT="[Text]" custT="1"/>
      <dgm:spPr/>
      <dgm:t>
        <a:bodyPr/>
        <a:lstStyle/>
        <a:p>
          <a:r>
            <a:rPr lang="en-US" sz="2400" dirty="0" smtClean="0"/>
            <a:t>≥1·5 mL/kg/ min increase in peak oxygen consumption (pVO</a:t>
          </a:r>
          <a:r>
            <a:rPr lang="en-US" sz="2400" baseline="-25000" dirty="0" smtClean="0"/>
            <a:t>2</a:t>
          </a:r>
          <a:r>
            <a:rPr lang="en-US" sz="2400" dirty="0" smtClean="0"/>
            <a:t>)</a:t>
          </a:r>
          <a:endParaRPr lang="en-IN" sz="2400" dirty="0"/>
        </a:p>
      </dgm:t>
    </dgm:pt>
    <dgm:pt modelId="{175D52EC-EE73-4292-8BCE-2D94BB278D9B}" type="parTrans" cxnId="{2DB73CCC-2EA5-4EB2-B322-A4D13830AF3D}">
      <dgm:prSet/>
      <dgm:spPr/>
      <dgm:t>
        <a:bodyPr/>
        <a:lstStyle/>
        <a:p>
          <a:endParaRPr lang="en-IN"/>
        </a:p>
      </dgm:t>
    </dgm:pt>
    <dgm:pt modelId="{ED4D2D5A-29C6-4617-A664-E45E24A92806}" type="sibTrans" cxnId="{2DB73CCC-2EA5-4EB2-B322-A4D13830AF3D}">
      <dgm:prSet/>
      <dgm:spPr/>
      <dgm:t>
        <a:bodyPr/>
        <a:lstStyle/>
        <a:p>
          <a:endParaRPr lang="en-IN"/>
        </a:p>
      </dgm:t>
    </dgm:pt>
    <dgm:pt modelId="{63E66253-7DAA-46C1-ACAB-DA759B1C7EB3}">
      <dgm:prSet phldrT="[Text]"/>
      <dgm:spPr/>
      <dgm:t>
        <a:bodyPr/>
        <a:lstStyle/>
        <a:p>
          <a:r>
            <a:rPr lang="en-US" dirty="0" err="1" smtClean="0"/>
            <a:t>Mavacamten</a:t>
          </a:r>
          <a:r>
            <a:rPr lang="en-US" dirty="0" smtClean="0"/>
            <a:t> group had greater increase compared to placebo</a:t>
          </a:r>
          <a:endParaRPr lang="en-IN" dirty="0"/>
        </a:p>
      </dgm:t>
    </dgm:pt>
    <dgm:pt modelId="{FADE6191-F5B2-4C20-90E0-B4467415B5A8}" type="parTrans" cxnId="{3DE41136-E6EA-44CD-8CC8-3114376D44D2}">
      <dgm:prSet/>
      <dgm:spPr/>
      <dgm:t>
        <a:bodyPr/>
        <a:lstStyle/>
        <a:p>
          <a:endParaRPr lang="en-IN"/>
        </a:p>
      </dgm:t>
    </dgm:pt>
    <dgm:pt modelId="{6E1FC973-6268-4DE3-AAE7-7E0A8482CAC4}" type="sibTrans" cxnId="{3DE41136-E6EA-44CD-8CC8-3114376D44D2}">
      <dgm:prSet/>
      <dgm:spPr/>
      <dgm:t>
        <a:bodyPr/>
        <a:lstStyle/>
        <a:p>
          <a:endParaRPr lang="en-IN"/>
        </a:p>
      </dgm:t>
    </dgm:pt>
    <dgm:pt modelId="{3575D17C-D006-4841-AF79-4F58E1CF547D}">
      <dgm:prSet phldrT="[Text]" custT="1"/>
      <dgm:spPr/>
      <dgm:t>
        <a:bodyPr/>
        <a:lstStyle/>
        <a:p>
          <a:r>
            <a:rPr lang="en-US" sz="2400" dirty="0" smtClean="0"/>
            <a:t>at least one NYHA class reduction</a:t>
          </a:r>
          <a:endParaRPr lang="en-IN" sz="2400" dirty="0"/>
        </a:p>
      </dgm:t>
    </dgm:pt>
    <dgm:pt modelId="{23619E81-99EE-470F-8233-22E1BEDEB1FB}" type="parTrans" cxnId="{BE112650-2D70-4DF8-9591-6C59FB2ED713}">
      <dgm:prSet/>
      <dgm:spPr/>
      <dgm:t>
        <a:bodyPr/>
        <a:lstStyle/>
        <a:p>
          <a:endParaRPr lang="en-IN"/>
        </a:p>
      </dgm:t>
    </dgm:pt>
    <dgm:pt modelId="{A535EB60-1A6B-4A33-913D-0C9ABB0F6F54}" type="sibTrans" cxnId="{BE112650-2D70-4DF8-9591-6C59FB2ED713}">
      <dgm:prSet/>
      <dgm:spPr/>
      <dgm:t>
        <a:bodyPr/>
        <a:lstStyle/>
        <a:p>
          <a:endParaRPr lang="en-IN"/>
        </a:p>
      </dgm:t>
    </dgm:pt>
    <dgm:pt modelId="{AE9486F0-FE1F-4215-AFF0-A53793D4A467}">
      <dgm:prSet phldrT="[Text]"/>
      <dgm:spPr/>
      <dgm:t>
        <a:bodyPr/>
        <a:lstStyle/>
        <a:p>
          <a:r>
            <a:rPr lang="en-US" dirty="0" smtClean="0"/>
            <a:t>More patients in </a:t>
          </a:r>
          <a:r>
            <a:rPr lang="en-US" dirty="0" err="1" smtClean="0"/>
            <a:t>Mavacamten</a:t>
          </a:r>
          <a:r>
            <a:rPr lang="en-US" dirty="0" smtClean="0"/>
            <a:t> group had NYHA class reduction</a:t>
          </a:r>
          <a:endParaRPr lang="en-IN" dirty="0"/>
        </a:p>
      </dgm:t>
    </dgm:pt>
    <dgm:pt modelId="{AA3BAD02-E4F8-438E-920D-F94015906A1C}" type="parTrans" cxnId="{150DF8CC-0003-4D9D-96C7-C90B3618D301}">
      <dgm:prSet/>
      <dgm:spPr/>
      <dgm:t>
        <a:bodyPr/>
        <a:lstStyle/>
        <a:p>
          <a:endParaRPr lang="en-IN"/>
        </a:p>
      </dgm:t>
    </dgm:pt>
    <dgm:pt modelId="{904EC452-957C-4114-8E97-B3BEFE8CD9D6}" type="sibTrans" cxnId="{150DF8CC-0003-4D9D-96C7-C90B3618D301}">
      <dgm:prSet/>
      <dgm:spPr/>
      <dgm:t>
        <a:bodyPr/>
        <a:lstStyle/>
        <a:p>
          <a:endParaRPr lang="en-IN"/>
        </a:p>
      </dgm:t>
    </dgm:pt>
    <dgm:pt modelId="{FF57C145-6D57-4ADF-9743-5A279DC40FB7}" type="pres">
      <dgm:prSet presAssocID="{09FCB92F-28FA-45DB-B2C5-B09C9554ED1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6AB7AB0-8549-4794-949B-EC1ADC919953}" type="pres">
      <dgm:prSet presAssocID="{E199747F-3028-4A46-BAAC-560A84062BEF}" presName="hierRoot1" presStyleCnt="0"/>
      <dgm:spPr/>
    </dgm:pt>
    <dgm:pt modelId="{8DBC25A3-87D3-45DA-A40E-C9195B8459DC}" type="pres">
      <dgm:prSet presAssocID="{E199747F-3028-4A46-BAAC-560A84062BEF}" presName="composite" presStyleCnt="0"/>
      <dgm:spPr/>
    </dgm:pt>
    <dgm:pt modelId="{8F090950-D26B-479E-BE63-5C12E267CCDB}" type="pres">
      <dgm:prSet presAssocID="{E199747F-3028-4A46-BAAC-560A84062BEF}" presName="background" presStyleLbl="node0" presStyleIdx="0" presStyleCnt="1"/>
      <dgm:spPr/>
    </dgm:pt>
    <dgm:pt modelId="{5A30424A-BAC3-4896-8313-49ABC846B84B}" type="pres">
      <dgm:prSet presAssocID="{E199747F-3028-4A46-BAAC-560A84062BEF}" presName="text" presStyleLbl="fgAcc0" presStyleIdx="0" presStyleCnt="1" custScaleX="245165" custScaleY="62456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DD784901-7828-443A-9A6C-8497DA08B7C8}" type="pres">
      <dgm:prSet presAssocID="{E199747F-3028-4A46-BAAC-560A84062BEF}" presName="hierChild2" presStyleCnt="0"/>
      <dgm:spPr/>
    </dgm:pt>
    <dgm:pt modelId="{496467FD-D412-4780-8708-749C7AD956CE}" type="pres">
      <dgm:prSet presAssocID="{175D52EC-EE73-4292-8BCE-2D94BB278D9B}" presName="Name10" presStyleLbl="parChTrans1D2" presStyleIdx="0" presStyleCnt="2"/>
      <dgm:spPr/>
    </dgm:pt>
    <dgm:pt modelId="{B694EA4D-2B1A-46D0-8A58-63D70B5A3767}" type="pres">
      <dgm:prSet presAssocID="{9994112A-1FE0-477A-A4A3-A7BB76FBC999}" presName="hierRoot2" presStyleCnt="0"/>
      <dgm:spPr/>
    </dgm:pt>
    <dgm:pt modelId="{F5C85580-D33D-4FB6-98AA-F3B6860ED0B8}" type="pres">
      <dgm:prSet presAssocID="{9994112A-1FE0-477A-A4A3-A7BB76FBC999}" presName="composite2" presStyleCnt="0"/>
      <dgm:spPr/>
    </dgm:pt>
    <dgm:pt modelId="{CE33611C-7AD8-4D3A-A9A5-1553EFDC4320}" type="pres">
      <dgm:prSet presAssocID="{9994112A-1FE0-477A-A4A3-A7BB76FBC999}" presName="background2" presStyleLbl="node2" presStyleIdx="0" presStyleCnt="2"/>
      <dgm:spPr/>
    </dgm:pt>
    <dgm:pt modelId="{05D19793-4001-4EFD-A46D-AA74E8DEB3DD}" type="pres">
      <dgm:prSet presAssocID="{9994112A-1FE0-477A-A4A3-A7BB76FBC999}" presName="text2" presStyleLbl="fgAcc2" presStyleIdx="0" presStyleCnt="2" custScaleX="19176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11B0A28F-008D-4A28-968F-2B856978165F}" type="pres">
      <dgm:prSet presAssocID="{9994112A-1FE0-477A-A4A3-A7BB76FBC999}" presName="hierChild3" presStyleCnt="0"/>
      <dgm:spPr/>
    </dgm:pt>
    <dgm:pt modelId="{47160C6E-C13F-4E2A-ACBD-5308540D7614}" type="pres">
      <dgm:prSet presAssocID="{FADE6191-F5B2-4C20-90E0-B4467415B5A8}" presName="Name17" presStyleLbl="parChTrans1D3" presStyleIdx="0" presStyleCnt="2"/>
      <dgm:spPr/>
    </dgm:pt>
    <dgm:pt modelId="{C92CF9E7-6C73-4F81-8536-33E10A0DFA78}" type="pres">
      <dgm:prSet presAssocID="{63E66253-7DAA-46C1-ACAB-DA759B1C7EB3}" presName="hierRoot3" presStyleCnt="0"/>
      <dgm:spPr/>
    </dgm:pt>
    <dgm:pt modelId="{12D4FEA5-EEE8-4B36-9016-9E2066E3D69D}" type="pres">
      <dgm:prSet presAssocID="{63E66253-7DAA-46C1-ACAB-DA759B1C7EB3}" presName="composite3" presStyleCnt="0"/>
      <dgm:spPr/>
    </dgm:pt>
    <dgm:pt modelId="{E9A84F17-BE8F-4752-9B8C-76EB4334C920}" type="pres">
      <dgm:prSet presAssocID="{63E66253-7DAA-46C1-ACAB-DA759B1C7EB3}" presName="background3" presStyleLbl="node3" presStyleIdx="0" presStyleCnt="2"/>
      <dgm:spPr/>
    </dgm:pt>
    <dgm:pt modelId="{21F149AD-DDCF-41E2-AB48-98842B111BA6}" type="pres">
      <dgm:prSet presAssocID="{63E66253-7DAA-46C1-ACAB-DA759B1C7EB3}" presName="text3" presStyleLbl="fgAcc3" presStyleIdx="0" presStyleCnt="2" custScaleX="214316" custScaleY="5030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E61405F6-525D-4380-8522-E520C3EAF2F8}" type="pres">
      <dgm:prSet presAssocID="{63E66253-7DAA-46C1-ACAB-DA759B1C7EB3}" presName="hierChild4" presStyleCnt="0"/>
      <dgm:spPr/>
    </dgm:pt>
    <dgm:pt modelId="{9BF57DDC-BBF3-440A-A871-4E965D5BA8F4}" type="pres">
      <dgm:prSet presAssocID="{23619E81-99EE-470F-8233-22E1BEDEB1FB}" presName="Name10" presStyleLbl="parChTrans1D2" presStyleIdx="1" presStyleCnt="2"/>
      <dgm:spPr/>
    </dgm:pt>
    <dgm:pt modelId="{5EAFFE96-71F6-4AE7-A11F-D9E113075E99}" type="pres">
      <dgm:prSet presAssocID="{3575D17C-D006-4841-AF79-4F58E1CF547D}" presName="hierRoot2" presStyleCnt="0"/>
      <dgm:spPr/>
    </dgm:pt>
    <dgm:pt modelId="{83738D5D-957B-4ADB-9C78-2EBBAB43BEC4}" type="pres">
      <dgm:prSet presAssocID="{3575D17C-D006-4841-AF79-4F58E1CF547D}" presName="composite2" presStyleCnt="0"/>
      <dgm:spPr/>
    </dgm:pt>
    <dgm:pt modelId="{6404CFE6-931E-4D10-8E71-77C3941B28C3}" type="pres">
      <dgm:prSet presAssocID="{3575D17C-D006-4841-AF79-4F58E1CF547D}" presName="background2" presStyleLbl="node2" presStyleIdx="1" presStyleCnt="2"/>
      <dgm:spPr/>
    </dgm:pt>
    <dgm:pt modelId="{706AEEE7-5944-494E-B91C-7F954E5F8544}" type="pres">
      <dgm:prSet presAssocID="{3575D17C-D006-4841-AF79-4F58E1CF547D}" presName="text2" presStyleLbl="fgAcc2" presStyleIdx="1" presStyleCnt="2" custScaleX="16552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E43F1EAF-46CB-445E-BBC4-5EE1EFD6FD69}" type="pres">
      <dgm:prSet presAssocID="{3575D17C-D006-4841-AF79-4F58E1CF547D}" presName="hierChild3" presStyleCnt="0"/>
      <dgm:spPr/>
    </dgm:pt>
    <dgm:pt modelId="{B82F7184-C1BE-4D12-BD1C-1C57C607A355}" type="pres">
      <dgm:prSet presAssocID="{AA3BAD02-E4F8-438E-920D-F94015906A1C}" presName="Name17" presStyleLbl="parChTrans1D3" presStyleIdx="1" presStyleCnt="2"/>
      <dgm:spPr/>
    </dgm:pt>
    <dgm:pt modelId="{44301E6F-A8FD-45E3-ACA8-10B863B7FBED}" type="pres">
      <dgm:prSet presAssocID="{AE9486F0-FE1F-4215-AFF0-A53793D4A467}" presName="hierRoot3" presStyleCnt="0"/>
      <dgm:spPr/>
    </dgm:pt>
    <dgm:pt modelId="{98AAC9F9-1426-4733-BD7F-D02652D659A3}" type="pres">
      <dgm:prSet presAssocID="{AE9486F0-FE1F-4215-AFF0-A53793D4A467}" presName="composite3" presStyleCnt="0"/>
      <dgm:spPr/>
    </dgm:pt>
    <dgm:pt modelId="{0BDA4437-9DBB-49E3-8C2A-3DE942443042}" type="pres">
      <dgm:prSet presAssocID="{AE9486F0-FE1F-4215-AFF0-A53793D4A467}" presName="background3" presStyleLbl="node3" presStyleIdx="1" presStyleCnt="2"/>
      <dgm:spPr/>
    </dgm:pt>
    <dgm:pt modelId="{B77C8D81-1035-4546-ABB0-9AB1B9293A57}" type="pres">
      <dgm:prSet presAssocID="{AE9486F0-FE1F-4215-AFF0-A53793D4A467}" presName="text3" presStyleLbl="fgAcc3" presStyleIdx="1" presStyleCnt="2" custScaleX="158856" custScaleY="5216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4109F5E3-A915-4DF5-AA73-2FA655510437}" type="pres">
      <dgm:prSet presAssocID="{AE9486F0-FE1F-4215-AFF0-A53793D4A467}" presName="hierChild4" presStyleCnt="0"/>
      <dgm:spPr/>
    </dgm:pt>
  </dgm:ptLst>
  <dgm:cxnLst>
    <dgm:cxn modelId="{0B874CA2-1DFA-440D-A6CB-61174227EE4C}" type="presOf" srcId="{09FCB92F-28FA-45DB-B2C5-B09C9554ED17}" destId="{FF57C145-6D57-4ADF-9743-5A279DC40FB7}" srcOrd="0" destOrd="0" presId="urn:microsoft.com/office/officeart/2005/8/layout/hierarchy1"/>
    <dgm:cxn modelId="{CE85AA99-1DED-4990-B0C7-E97CBFA25954}" type="presOf" srcId="{AE9486F0-FE1F-4215-AFF0-A53793D4A467}" destId="{B77C8D81-1035-4546-ABB0-9AB1B9293A57}" srcOrd="0" destOrd="0" presId="urn:microsoft.com/office/officeart/2005/8/layout/hierarchy1"/>
    <dgm:cxn modelId="{0FFAA55D-D564-452E-BF80-75375263E418}" type="presOf" srcId="{E199747F-3028-4A46-BAAC-560A84062BEF}" destId="{5A30424A-BAC3-4896-8313-49ABC846B84B}" srcOrd="0" destOrd="0" presId="urn:microsoft.com/office/officeart/2005/8/layout/hierarchy1"/>
    <dgm:cxn modelId="{BE112650-2D70-4DF8-9591-6C59FB2ED713}" srcId="{E199747F-3028-4A46-BAAC-560A84062BEF}" destId="{3575D17C-D006-4841-AF79-4F58E1CF547D}" srcOrd="1" destOrd="0" parTransId="{23619E81-99EE-470F-8233-22E1BEDEB1FB}" sibTransId="{A535EB60-1A6B-4A33-913D-0C9ABB0F6F54}"/>
    <dgm:cxn modelId="{E2916C11-8899-460B-BCDB-C59E6E0724FC}" type="presOf" srcId="{AA3BAD02-E4F8-438E-920D-F94015906A1C}" destId="{B82F7184-C1BE-4D12-BD1C-1C57C607A355}" srcOrd="0" destOrd="0" presId="urn:microsoft.com/office/officeart/2005/8/layout/hierarchy1"/>
    <dgm:cxn modelId="{3DE41136-E6EA-44CD-8CC8-3114376D44D2}" srcId="{9994112A-1FE0-477A-A4A3-A7BB76FBC999}" destId="{63E66253-7DAA-46C1-ACAB-DA759B1C7EB3}" srcOrd="0" destOrd="0" parTransId="{FADE6191-F5B2-4C20-90E0-B4467415B5A8}" sibTransId="{6E1FC973-6268-4DE3-AAE7-7E0A8482CAC4}"/>
    <dgm:cxn modelId="{68B556CB-F2F1-4CBE-A5CB-173A05979CA0}" srcId="{09FCB92F-28FA-45DB-B2C5-B09C9554ED17}" destId="{E199747F-3028-4A46-BAAC-560A84062BEF}" srcOrd="0" destOrd="0" parTransId="{9FBEB281-C973-4412-8FFC-F3D52A997E10}" sibTransId="{76333BB0-65F3-427C-9CEE-84125846F227}"/>
    <dgm:cxn modelId="{E2C07FD1-6244-4101-BDD7-774F0C25F446}" type="presOf" srcId="{FADE6191-F5B2-4C20-90E0-B4467415B5A8}" destId="{47160C6E-C13F-4E2A-ACBD-5308540D7614}" srcOrd="0" destOrd="0" presId="urn:microsoft.com/office/officeart/2005/8/layout/hierarchy1"/>
    <dgm:cxn modelId="{2DB73CCC-2EA5-4EB2-B322-A4D13830AF3D}" srcId="{E199747F-3028-4A46-BAAC-560A84062BEF}" destId="{9994112A-1FE0-477A-A4A3-A7BB76FBC999}" srcOrd="0" destOrd="0" parTransId="{175D52EC-EE73-4292-8BCE-2D94BB278D9B}" sibTransId="{ED4D2D5A-29C6-4617-A664-E45E24A92806}"/>
    <dgm:cxn modelId="{42C14117-1494-4421-BE21-C62EBC23CDA0}" type="presOf" srcId="{175D52EC-EE73-4292-8BCE-2D94BB278D9B}" destId="{496467FD-D412-4780-8708-749C7AD956CE}" srcOrd="0" destOrd="0" presId="urn:microsoft.com/office/officeart/2005/8/layout/hierarchy1"/>
    <dgm:cxn modelId="{150DF8CC-0003-4D9D-96C7-C90B3618D301}" srcId="{3575D17C-D006-4841-AF79-4F58E1CF547D}" destId="{AE9486F0-FE1F-4215-AFF0-A53793D4A467}" srcOrd="0" destOrd="0" parTransId="{AA3BAD02-E4F8-438E-920D-F94015906A1C}" sibTransId="{904EC452-957C-4114-8E97-B3BEFE8CD9D6}"/>
    <dgm:cxn modelId="{7A178381-3BA7-4A9C-A84D-4E9A2571259C}" type="presOf" srcId="{63E66253-7DAA-46C1-ACAB-DA759B1C7EB3}" destId="{21F149AD-DDCF-41E2-AB48-98842B111BA6}" srcOrd="0" destOrd="0" presId="urn:microsoft.com/office/officeart/2005/8/layout/hierarchy1"/>
    <dgm:cxn modelId="{2E6F47FF-C5C8-4D60-9C27-56565B81A816}" type="presOf" srcId="{23619E81-99EE-470F-8233-22E1BEDEB1FB}" destId="{9BF57DDC-BBF3-440A-A871-4E965D5BA8F4}" srcOrd="0" destOrd="0" presId="urn:microsoft.com/office/officeart/2005/8/layout/hierarchy1"/>
    <dgm:cxn modelId="{142B9DC0-3CD8-42AB-90D1-79EB9FA99F96}" type="presOf" srcId="{9994112A-1FE0-477A-A4A3-A7BB76FBC999}" destId="{05D19793-4001-4EFD-A46D-AA74E8DEB3DD}" srcOrd="0" destOrd="0" presId="urn:microsoft.com/office/officeart/2005/8/layout/hierarchy1"/>
    <dgm:cxn modelId="{276000D7-D094-40D1-B083-76C5F4FFA84F}" type="presOf" srcId="{3575D17C-D006-4841-AF79-4F58E1CF547D}" destId="{706AEEE7-5944-494E-B91C-7F954E5F8544}" srcOrd="0" destOrd="0" presId="urn:microsoft.com/office/officeart/2005/8/layout/hierarchy1"/>
    <dgm:cxn modelId="{07A21098-5CFD-4C76-8DD3-B12EF70B23B3}" type="presParOf" srcId="{FF57C145-6D57-4ADF-9743-5A279DC40FB7}" destId="{F6AB7AB0-8549-4794-949B-EC1ADC919953}" srcOrd="0" destOrd="0" presId="urn:microsoft.com/office/officeart/2005/8/layout/hierarchy1"/>
    <dgm:cxn modelId="{BA818796-8554-431F-B0AC-E6DFD8DA8A22}" type="presParOf" srcId="{F6AB7AB0-8549-4794-949B-EC1ADC919953}" destId="{8DBC25A3-87D3-45DA-A40E-C9195B8459DC}" srcOrd="0" destOrd="0" presId="urn:microsoft.com/office/officeart/2005/8/layout/hierarchy1"/>
    <dgm:cxn modelId="{BA42D618-6F4A-413C-804F-CD9D960971A1}" type="presParOf" srcId="{8DBC25A3-87D3-45DA-A40E-C9195B8459DC}" destId="{8F090950-D26B-479E-BE63-5C12E267CCDB}" srcOrd="0" destOrd="0" presId="urn:microsoft.com/office/officeart/2005/8/layout/hierarchy1"/>
    <dgm:cxn modelId="{08B0B15B-5217-4CF2-87B6-415934063598}" type="presParOf" srcId="{8DBC25A3-87D3-45DA-A40E-C9195B8459DC}" destId="{5A30424A-BAC3-4896-8313-49ABC846B84B}" srcOrd="1" destOrd="0" presId="urn:microsoft.com/office/officeart/2005/8/layout/hierarchy1"/>
    <dgm:cxn modelId="{80F5A67A-B832-460B-8BCE-A5FB507EDD7F}" type="presParOf" srcId="{F6AB7AB0-8549-4794-949B-EC1ADC919953}" destId="{DD784901-7828-443A-9A6C-8497DA08B7C8}" srcOrd="1" destOrd="0" presId="urn:microsoft.com/office/officeart/2005/8/layout/hierarchy1"/>
    <dgm:cxn modelId="{B5DBF021-DB61-4B80-84B6-5344444FC46A}" type="presParOf" srcId="{DD784901-7828-443A-9A6C-8497DA08B7C8}" destId="{496467FD-D412-4780-8708-749C7AD956CE}" srcOrd="0" destOrd="0" presId="urn:microsoft.com/office/officeart/2005/8/layout/hierarchy1"/>
    <dgm:cxn modelId="{AB423F0B-D27C-42BB-92F4-E172CC88174D}" type="presParOf" srcId="{DD784901-7828-443A-9A6C-8497DA08B7C8}" destId="{B694EA4D-2B1A-46D0-8A58-63D70B5A3767}" srcOrd="1" destOrd="0" presId="urn:microsoft.com/office/officeart/2005/8/layout/hierarchy1"/>
    <dgm:cxn modelId="{48C085B3-C621-469B-816D-9AAF24481555}" type="presParOf" srcId="{B694EA4D-2B1A-46D0-8A58-63D70B5A3767}" destId="{F5C85580-D33D-4FB6-98AA-F3B6860ED0B8}" srcOrd="0" destOrd="0" presId="urn:microsoft.com/office/officeart/2005/8/layout/hierarchy1"/>
    <dgm:cxn modelId="{51A4D84A-75C4-4049-8DC3-EDD945AAC241}" type="presParOf" srcId="{F5C85580-D33D-4FB6-98AA-F3B6860ED0B8}" destId="{CE33611C-7AD8-4D3A-A9A5-1553EFDC4320}" srcOrd="0" destOrd="0" presId="urn:microsoft.com/office/officeart/2005/8/layout/hierarchy1"/>
    <dgm:cxn modelId="{A18B8B92-8968-425E-A8C8-77A35199290F}" type="presParOf" srcId="{F5C85580-D33D-4FB6-98AA-F3B6860ED0B8}" destId="{05D19793-4001-4EFD-A46D-AA74E8DEB3DD}" srcOrd="1" destOrd="0" presId="urn:microsoft.com/office/officeart/2005/8/layout/hierarchy1"/>
    <dgm:cxn modelId="{4F20FDD5-625C-424B-A707-C314C6E0C162}" type="presParOf" srcId="{B694EA4D-2B1A-46D0-8A58-63D70B5A3767}" destId="{11B0A28F-008D-4A28-968F-2B856978165F}" srcOrd="1" destOrd="0" presId="urn:microsoft.com/office/officeart/2005/8/layout/hierarchy1"/>
    <dgm:cxn modelId="{448F59A5-05C5-42CA-A52E-86688153726E}" type="presParOf" srcId="{11B0A28F-008D-4A28-968F-2B856978165F}" destId="{47160C6E-C13F-4E2A-ACBD-5308540D7614}" srcOrd="0" destOrd="0" presId="urn:microsoft.com/office/officeart/2005/8/layout/hierarchy1"/>
    <dgm:cxn modelId="{11D7A1DB-4F08-4251-8536-AE742DE7A611}" type="presParOf" srcId="{11B0A28F-008D-4A28-968F-2B856978165F}" destId="{C92CF9E7-6C73-4F81-8536-33E10A0DFA78}" srcOrd="1" destOrd="0" presId="urn:microsoft.com/office/officeart/2005/8/layout/hierarchy1"/>
    <dgm:cxn modelId="{306704CF-8548-4994-A9AF-5DF9DBDEC8D5}" type="presParOf" srcId="{C92CF9E7-6C73-4F81-8536-33E10A0DFA78}" destId="{12D4FEA5-EEE8-4B36-9016-9E2066E3D69D}" srcOrd="0" destOrd="0" presId="urn:microsoft.com/office/officeart/2005/8/layout/hierarchy1"/>
    <dgm:cxn modelId="{D66EF7DE-8BCC-4CD3-8E8F-0216B9A65DED}" type="presParOf" srcId="{12D4FEA5-EEE8-4B36-9016-9E2066E3D69D}" destId="{E9A84F17-BE8F-4752-9B8C-76EB4334C920}" srcOrd="0" destOrd="0" presId="urn:microsoft.com/office/officeart/2005/8/layout/hierarchy1"/>
    <dgm:cxn modelId="{754CBB99-9204-4290-ABEE-D24C132F17C9}" type="presParOf" srcId="{12D4FEA5-EEE8-4B36-9016-9E2066E3D69D}" destId="{21F149AD-DDCF-41E2-AB48-98842B111BA6}" srcOrd="1" destOrd="0" presId="urn:microsoft.com/office/officeart/2005/8/layout/hierarchy1"/>
    <dgm:cxn modelId="{AB1403EF-30F3-4584-8D0A-A8D1D1E9195C}" type="presParOf" srcId="{C92CF9E7-6C73-4F81-8536-33E10A0DFA78}" destId="{E61405F6-525D-4380-8522-E520C3EAF2F8}" srcOrd="1" destOrd="0" presId="urn:microsoft.com/office/officeart/2005/8/layout/hierarchy1"/>
    <dgm:cxn modelId="{C915F0E7-1510-4E26-946A-14D6E4235597}" type="presParOf" srcId="{DD784901-7828-443A-9A6C-8497DA08B7C8}" destId="{9BF57DDC-BBF3-440A-A871-4E965D5BA8F4}" srcOrd="2" destOrd="0" presId="urn:microsoft.com/office/officeart/2005/8/layout/hierarchy1"/>
    <dgm:cxn modelId="{14B263F7-8DC1-4C67-9F83-14F33A4FC6CC}" type="presParOf" srcId="{DD784901-7828-443A-9A6C-8497DA08B7C8}" destId="{5EAFFE96-71F6-4AE7-A11F-D9E113075E99}" srcOrd="3" destOrd="0" presId="urn:microsoft.com/office/officeart/2005/8/layout/hierarchy1"/>
    <dgm:cxn modelId="{E48B32CE-CFA9-482C-9B0C-43EC7789BF13}" type="presParOf" srcId="{5EAFFE96-71F6-4AE7-A11F-D9E113075E99}" destId="{83738D5D-957B-4ADB-9C78-2EBBAB43BEC4}" srcOrd="0" destOrd="0" presId="urn:microsoft.com/office/officeart/2005/8/layout/hierarchy1"/>
    <dgm:cxn modelId="{847404D1-FB32-450D-ABE9-C69CCD8D5152}" type="presParOf" srcId="{83738D5D-957B-4ADB-9C78-2EBBAB43BEC4}" destId="{6404CFE6-931E-4D10-8E71-77C3941B28C3}" srcOrd="0" destOrd="0" presId="urn:microsoft.com/office/officeart/2005/8/layout/hierarchy1"/>
    <dgm:cxn modelId="{F2D2DADD-0BD6-41CA-96C1-42C5CE79E544}" type="presParOf" srcId="{83738D5D-957B-4ADB-9C78-2EBBAB43BEC4}" destId="{706AEEE7-5944-494E-B91C-7F954E5F8544}" srcOrd="1" destOrd="0" presId="urn:microsoft.com/office/officeart/2005/8/layout/hierarchy1"/>
    <dgm:cxn modelId="{81C3F156-016D-4C53-A2E2-3BBC087AC938}" type="presParOf" srcId="{5EAFFE96-71F6-4AE7-A11F-D9E113075E99}" destId="{E43F1EAF-46CB-445E-BBC4-5EE1EFD6FD69}" srcOrd="1" destOrd="0" presId="urn:microsoft.com/office/officeart/2005/8/layout/hierarchy1"/>
    <dgm:cxn modelId="{7A246184-0193-4DEA-AAB0-655720448645}" type="presParOf" srcId="{E43F1EAF-46CB-445E-BBC4-5EE1EFD6FD69}" destId="{B82F7184-C1BE-4D12-BD1C-1C57C607A355}" srcOrd="0" destOrd="0" presId="urn:microsoft.com/office/officeart/2005/8/layout/hierarchy1"/>
    <dgm:cxn modelId="{8CDA0F87-4916-4057-ABB3-5E3FFC78B6F2}" type="presParOf" srcId="{E43F1EAF-46CB-445E-BBC4-5EE1EFD6FD69}" destId="{44301E6F-A8FD-45E3-ACA8-10B863B7FBED}" srcOrd="1" destOrd="0" presId="urn:microsoft.com/office/officeart/2005/8/layout/hierarchy1"/>
    <dgm:cxn modelId="{F8DAB809-471C-495D-AEB4-E5E01129F960}" type="presParOf" srcId="{44301E6F-A8FD-45E3-ACA8-10B863B7FBED}" destId="{98AAC9F9-1426-4733-BD7F-D02652D659A3}" srcOrd="0" destOrd="0" presId="urn:microsoft.com/office/officeart/2005/8/layout/hierarchy1"/>
    <dgm:cxn modelId="{8362B3B8-A651-4EBC-8E02-F00C72A35130}" type="presParOf" srcId="{98AAC9F9-1426-4733-BD7F-D02652D659A3}" destId="{0BDA4437-9DBB-49E3-8C2A-3DE942443042}" srcOrd="0" destOrd="0" presId="urn:microsoft.com/office/officeart/2005/8/layout/hierarchy1"/>
    <dgm:cxn modelId="{357DB140-AE7B-43D6-9B7A-63D6144097AA}" type="presParOf" srcId="{98AAC9F9-1426-4733-BD7F-D02652D659A3}" destId="{B77C8D81-1035-4546-ABB0-9AB1B9293A57}" srcOrd="1" destOrd="0" presId="urn:microsoft.com/office/officeart/2005/8/layout/hierarchy1"/>
    <dgm:cxn modelId="{92ECAC6D-C946-44C6-BA34-133972D854B7}" type="presParOf" srcId="{44301E6F-A8FD-45E3-ACA8-10B863B7FBED}" destId="{4109F5E3-A915-4DF5-AA73-2FA65551043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BBB332-BA52-4FC7-A699-8C55C78AFCAB}">
      <dsp:nvSpPr>
        <dsp:cNvPr id="0" name=""/>
        <dsp:cNvSpPr/>
      </dsp:nvSpPr>
      <dsp:spPr>
        <a:xfrm>
          <a:off x="-297032" y="0"/>
          <a:ext cx="6732748" cy="15648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Total number of enrollees: 112</a:t>
          </a:r>
          <a:endParaRPr lang="en-IN" sz="2800" kern="1200" dirty="0"/>
        </a:p>
      </dsp:txBody>
      <dsp:txXfrm>
        <a:off x="-251199" y="45833"/>
        <a:ext cx="5044164" cy="1473172"/>
      </dsp:txXfrm>
    </dsp:sp>
    <dsp:sp modelId="{A8F980F7-6341-4FFB-9413-C4CED37BCF99}">
      <dsp:nvSpPr>
        <dsp:cNvPr id="0" name=""/>
        <dsp:cNvSpPr/>
      </dsp:nvSpPr>
      <dsp:spPr>
        <a:xfrm>
          <a:off x="-225023" y="1825644"/>
          <a:ext cx="7776862" cy="15648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 smtClean="0"/>
            <a:t>Eligible patients were randomized in a 1:1 fashion to </a:t>
          </a:r>
          <a:r>
            <a:rPr lang="en-US" sz="2400" b="0" i="0" kern="1200" dirty="0" err="1" smtClean="0"/>
            <a:t>mavacamten</a:t>
          </a:r>
          <a:r>
            <a:rPr lang="en-US" sz="2400" b="0" i="0" kern="1200" dirty="0" smtClean="0"/>
            <a:t> (n = 56) or placebo (n = 56).</a:t>
          </a:r>
          <a:endParaRPr lang="en-IN" sz="2400" kern="1200" dirty="0"/>
        </a:p>
      </dsp:txBody>
      <dsp:txXfrm>
        <a:off x="-179190" y="1871477"/>
        <a:ext cx="5824119" cy="1473172"/>
      </dsp:txXfrm>
    </dsp:sp>
    <dsp:sp modelId="{81340349-859A-4E4D-A029-0CEE3173BECA}">
      <dsp:nvSpPr>
        <dsp:cNvPr id="0" name=""/>
        <dsp:cNvSpPr/>
      </dsp:nvSpPr>
      <dsp:spPr>
        <a:xfrm>
          <a:off x="0" y="3651289"/>
          <a:ext cx="7920876" cy="15648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 err="1" smtClean="0"/>
            <a:t>Mavacamten</a:t>
          </a:r>
          <a:r>
            <a:rPr lang="en-US" sz="2400" b="0" i="0" kern="1200" dirty="0" smtClean="0"/>
            <a:t> was started at a dose of 5 mg, and titrated using core laboratory measured left ventricular ejection fraction (LVEF) and left ventricular outflow tract (LVOT) gradient at rest and with </a:t>
          </a:r>
          <a:r>
            <a:rPr lang="en-US" sz="2400" b="0" i="0" kern="1200" dirty="0" err="1" smtClean="0"/>
            <a:t>Valsalva</a:t>
          </a:r>
          <a:r>
            <a:rPr lang="en-US" sz="2400" b="0" i="0" kern="1200" dirty="0" smtClean="0"/>
            <a:t> provocation.</a:t>
          </a:r>
          <a:endParaRPr lang="en-IN" sz="2400" kern="1200" dirty="0"/>
        </a:p>
      </dsp:txBody>
      <dsp:txXfrm>
        <a:off x="45833" y="3697122"/>
        <a:ext cx="5933668" cy="1473172"/>
      </dsp:txXfrm>
    </dsp:sp>
    <dsp:sp modelId="{BB20353B-175A-4D3A-8010-AAFBB1C3F1F1}">
      <dsp:nvSpPr>
        <dsp:cNvPr id="0" name=""/>
        <dsp:cNvSpPr/>
      </dsp:nvSpPr>
      <dsp:spPr>
        <a:xfrm>
          <a:off x="5418571" y="1186669"/>
          <a:ext cx="1017144" cy="101714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3600" kern="1200"/>
        </a:p>
      </dsp:txBody>
      <dsp:txXfrm>
        <a:off x="5647428" y="1186669"/>
        <a:ext cx="559430" cy="765401"/>
      </dsp:txXfrm>
    </dsp:sp>
    <dsp:sp modelId="{ADF899E0-E0F9-46E3-B238-703616B37020}">
      <dsp:nvSpPr>
        <dsp:cNvPr id="0" name=""/>
        <dsp:cNvSpPr/>
      </dsp:nvSpPr>
      <dsp:spPr>
        <a:xfrm>
          <a:off x="6408713" y="3024340"/>
          <a:ext cx="1017144" cy="101714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3600" kern="1200"/>
        </a:p>
      </dsp:txBody>
      <dsp:txXfrm>
        <a:off x="6637570" y="3024340"/>
        <a:ext cx="559430" cy="7654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8F7872-AD6B-4271-9C6D-A5285FF0B045}">
      <dsp:nvSpPr>
        <dsp:cNvPr id="0" name=""/>
        <dsp:cNvSpPr/>
      </dsp:nvSpPr>
      <dsp:spPr>
        <a:xfrm>
          <a:off x="0" y="695001"/>
          <a:ext cx="82296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7C75AB-829A-4061-9874-3CB010933E1C}">
      <dsp:nvSpPr>
        <dsp:cNvPr id="0" name=""/>
        <dsp:cNvSpPr/>
      </dsp:nvSpPr>
      <dsp:spPr>
        <a:xfrm>
          <a:off x="411480" y="237441"/>
          <a:ext cx="576072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Duration of follow-up: 16 weeks</a:t>
          </a:r>
        </a:p>
      </dsp:txBody>
      <dsp:txXfrm>
        <a:off x="456152" y="282113"/>
        <a:ext cx="5671376" cy="825776"/>
      </dsp:txXfrm>
    </dsp:sp>
    <dsp:sp modelId="{8F88C134-C7F0-4E46-81F7-F8066814829E}">
      <dsp:nvSpPr>
        <dsp:cNvPr id="0" name=""/>
        <dsp:cNvSpPr/>
      </dsp:nvSpPr>
      <dsp:spPr>
        <a:xfrm>
          <a:off x="0" y="2101161"/>
          <a:ext cx="82296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849983-74FF-45EE-9590-2816C7DB683E}">
      <dsp:nvSpPr>
        <dsp:cNvPr id="0" name=""/>
        <dsp:cNvSpPr/>
      </dsp:nvSpPr>
      <dsp:spPr>
        <a:xfrm>
          <a:off x="411480" y="1643601"/>
          <a:ext cx="576072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Mean patient age: 60 years</a:t>
          </a:r>
        </a:p>
      </dsp:txBody>
      <dsp:txXfrm>
        <a:off x="456152" y="1688273"/>
        <a:ext cx="5671376" cy="825776"/>
      </dsp:txXfrm>
    </dsp:sp>
    <dsp:sp modelId="{113AB301-4979-454A-B289-23DA23446DE4}">
      <dsp:nvSpPr>
        <dsp:cNvPr id="0" name=""/>
        <dsp:cNvSpPr/>
      </dsp:nvSpPr>
      <dsp:spPr>
        <a:xfrm>
          <a:off x="0" y="3507321"/>
          <a:ext cx="82296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8BEC0A-FC7A-4FFB-88B4-AA4BFD8AC1B1}">
      <dsp:nvSpPr>
        <dsp:cNvPr id="0" name=""/>
        <dsp:cNvSpPr/>
      </dsp:nvSpPr>
      <dsp:spPr>
        <a:xfrm>
          <a:off x="411480" y="3049761"/>
          <a:ext cx="576072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Percentage female: 49%</a:t>
          </a:r>
          <a:endParaRPr lang="en-IN" sz="3100" kern="1200" dirty="0"/>
        </a:p>
      </dsp:txBody>
      <dsp:txXfrm>
        <a:off x="456152" y="3094433"/>
        <a:ext cx="5671376" cy="8257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C7299E-0D63-4484-AAF1-A626FC52F910}">
      <dsp:nvSpPr>
        <dsp:cNvPr id="0" name=""/>
        <dsp:cNvSpPr/>
      </dsp:nvSpPr>
      <dsp:spPr>
        <a:xfrm>
          <a:off x="3965151" y="1182991"/>
          <a:ext cx="1801890" cy="540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8524"/>
              </a:lnTo>
              <a:lnTo>
                <a:pt x="1801890" y="368524"/>
              </a:lnTo>
              <a:lnTo>
                <a:pt x="1801890" y="5407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9033E2-D5DC-4F94-8A31-ADEAEE195317}">
      <dsp:nvSpPr>
        <dsp:cNvPr id="0" name=""/>
        <dsp:cNvSpPr/>
      </dsp:nvSpPr>
      <dsp:spPr>
        <a:xfrm>
          <a:off x="2197643" y="2904495"/>
          <a:ext cx="91440" cy="5407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07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C2AAED-B33C-46E9-BA22-B1A9BAB4EC45}">
      <dsp:nvSpPr>
        <dsp:cNvPr id="0" name=""/>
        <dsp:cNvSpPr/>
      </dsp:nvSpPr>
      <dsp:spPr>
        <a:xfrm>
          <a:off x="2243363" y="1182991"/>
          <a:ext cx="1721787" cy="540778"/>
        </a:xfrm>
        <a:custGeom>
          <a:avLst/>
          <a:gdLst/>
          <a:ahLst/>
          <a:cxnLst/>
          <a:rect l="0" t="0" r="0" b="0"/>
          <a:pathLst>
            <a:path>
              <a:moveTo>
                <a:pt x="1721787" y="0"/>
              </a:moveTo>
              <a:lnTo>
                <a:pt x="1721787" y="368524"/>
              </a:lnTo>
              <a:lnTo>
                <a:pt x="0" y="368524"/>
              </a:lnTo>
              <a:lnTo>
                <a:pt x="0" y="5407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BCFC96-E409-420A-910E-0F62DEBCBCEA}">
      <dsp:nvSpPr>
        <dsp:cNvPr id="0" name=""/>
        <dsp:cNvSpPr/>
      </dsp:nvSpPr>
      <dsp:spPr>
        <a:xfrm>
          <a:off x="1944214" y="2266"/>
          <a:ext cx="4041873" cy="11807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BF1E77-1AF3-4B8E-9014-18C3C4AC3B3A}">
      <dsp:nvSpPr>
        <dsp:cNvPr id="0" name=""/>
        <dsp:cNvSpPr/>
      </dsp:nvSpPr>
      <dsp:spPr>
        <a:xfrm>
          <a:off x="2150815" y="198537"/>
          <a:ext cx="4041873" cy="11807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600" kern="1200" dirty="0" smtClean="0"/>
            <a:t>Primary end point</a:t>
          </a:r>
          <a:endParaRPr lang="en-IN" sz="3600" kern="1200" dirty="0"/>
        </a:p>
      </dsp:txBody>
      <dsp:txXfrm>
        <a:off x="2185397" y="233119"/>
        <a:ext cx="3972709" cy="1111561"/>
      </dsp:txXfrm>
    </dsp:sp>
    <dsp:sp modelId="{D90B02C2-84CE-44C7-B611-BA4FAE71B7E4}">
      <dsp:nvSpPr>
        <dsp:cNvPr id="0" name=""/>
        <dsp:cNvSpPr/>
      </dsp:nvSpPr>
      <dsp:spPr>
        <a:xfrm>
          <a:off x="648074" y="1723769"/>
          <a:ext cx="3190579" cy="11807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52A3E3-D32A-403B-8371-604697FCB1C4}">
      <dsp:nvSpPr>
        <dsp:cNvPr id="0" name=""/>
        <dsp:cNvSpPr/>
      </dsp:nvSpPr>
      <dsp:spPr>
        <a:xfrm>
          <a:off x="854675" y="1920040"/>
          <a:ext cx="3190579" cy="11807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septal</a:t>
          </a:r>
          <a:r>
            <a:rPr lang="en-US" sz="2400" kern="1200" dirty="0" smtClean="0"/>
            <a:t> reduction therapy </a:t>
          </a:r>
          <a:endParaRPr lang="en-IN" sz="2400" kern="1200" dirty="0"/>
        </a:p>
      </dsp:txBody>
      <dsp:txXfrm>
        <a:off x="889257" y="1954622"/>
        <a:ext cx="3121415" cy="1111561"/>
      </dsp:txXfrm>
    </dsp:sp>
    <dsp:sp modelId="{0D76156B-54B9-43FC-A3C8-D94E3D2BB197}">
      <dsp:nvSpPr>
        <dsp:cNvPr id="0" name=""/>
        <dsp:cNvSpPr/>
      </dsp:nvSpPr>
      <dsp:spPr>
        <a:xfrm>
          <a:off x="1313659" y="3445273"/>
          <a:ext cx="1859409" cy="11807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3BEF20-FAB5-41B6-8D4F-C0AD2DB8094E}">
      <dsp:nvSpPr>
        <dsp:cNvPr id="0" name=""/>
        <dsp:cNvSpPr/>
      </dsp:nvSpPr>
      <dsp:spPr>
        <a:xfrm>
          <a:off x="1520260" y="3641544"/>
          <a:ext cx="1859409" cy="11807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100" kern="1200" dirty="0" smtClean="0"/>
            <a:t>2 patients from each group</a:t>
          </a:r>
          <a:endParaRPr lang="en-IN" sz="2100" kern="1200" dirty="0"/>
        </a:p>
      </dsp:txBody>
      <dsp:txXfrm>
        <a:off x="1554842" y="3676126"/>
        <a:ext cx="1790245" cy="1111561"/>
      </dsp:txXfrm>
    </dsp:sp>
    <dsp:sp modelId="{7EEC892A-37CE-4B4D-B8AE-935CAB1E896A}">
      <dsp:nvSpPr>
        <dsp:cNvPr id="0" name=""/>
        <dsp:cNvSpPr/>
      </dsp:nvSpPr>
      <dsp:spPr>
        <a:xfrm>
          <a:off x="4251855" y="1723769"/>
          <a:ext cx="3030372" cy="11807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BAAD0C-7F99-4BB7-B29F-BA2DF4321C5C}">
      <dsp:nvSpPr>
        <dsp:cNvPr id="0" name=""/>
        <dsp:cNvSpPr/>
      </dsp:nvSpPr>
      <dsp:spPr>
        <a:xfrm>
          <a:off x="4458456" y="1920040"/>
          <a:ext cx="3030372" cy="11807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Guideline-based eligibility for </a:t>
          </a:r>
          <a:r>
            <a:rPr lang="en-US" sz="2100" kern="1200" dirty="0" err="1" smtClean="0"/>
            <a:t>septal</a:t>
          </a:r>
          <a:r>
            <a:rPr lang="en-US" sz="2100" kern="1200" dirty="0" smtClean="0"/>
            <a:t> reduction therapy at 16 weeks.</a:t>
          </a:r>
          <a:endParaRPr lang="en-IN" sz="2100" kern="1200" dirty="0"/>
        </a:p>
      </dsp:txBody>
      <dsp:txXfrm>
        <a:off x="4493038" y="1954622"/>
        <a:ext cx="2961208" cy="11115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2F7184-C1BE-4D12-BD1C-1C57C607A355}">
      <dsp:nvSpPr>
        <dsp:cNvPr id="0" name=""/>
        <dsp:cNvSpPr/>
      </dsp:nvSpPr>
      <dsp:spPr>
        <a:xfrm>
          <a:off x="6504057" y="3100605"/>
          <a:ext cx="91440" cy="6027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27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F57DDC-BBF3-440A-A871-4E965D5BA8F4}">
      <dsp:nvSpPr>
        <dsp:cNvPr id="0" name=""/>
        <dsp:cNvSpPr/>
      </dsp:nvSpPr>
      <dsp:spPr>
        <a:xfrm>
          <a:off x="4250196" y="1181931"/>
          <a:ext cx="2299581" cy="6027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733"/>
              </a:lnTo>
              <a:lnTo>
                <a:pt x="2299581" y="410733"/>
              </a:lnTo>
              <a:lnTo>
                <a:pt x="2299581" y="6027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60C6E-C13F-4E2A-ACBD-5308540D7614}">
      <dsp:nvSpPr>
        <dsp:cNvPr id="0" name=""/>
        <dsp:cNvSpPr/>
      </dsp:nvSpPr>
      <dsp:spPr>
        <a:xfrm>
          <a:off x="2176769" y="3100605"/>
          <a:ext cx="91440" cy="6027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27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6467FD-D412-4780-8708-749C7AD956CE}">
      <dsp:nvSpPr>
        <dsp:cNvPr id="0" name=""/>
        <dsp:cNvSpPr/>
      </dsp:nvSpPr>
      <dsp:spPr>
        <a:xfrm>
          <a:off x="2222489" y="1181931"/>
          <a:ext cx="2027707" cy="602715"/>
        </a:xfrm>
        <a:custGeom>
          <a:avLst/>
          <a:gdLst/>
          <a:ahLst/>
          <a:cxnLst/>
          <a:rect l="0" t="0" r="0" b="0"/>
          <a:pathLst>
            <a:path>
              <a:moveTo>
                <a:pt x="2027707" y="0"/>
              </a:moveTo>
              <a:lnTo>
                <a:pt x="2027707" y="410733"/>
              </a:lnTo>
              <a:lnTo>
                <a:pt x="0" y="410733"/>
              </a:lnTo>
              <a:lnTo>
                <a:pt x="0" y="6027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090950-D26B-479E-BE63-5C12E267CCDB}">
      <dsp:nvSpPr>
        <dsp:cNvPr id="0" name=""/>
        <dsp:cNvSpPr/>
      </dsp:nvSpPr>
      <dsp:spPr>
        <a:xfrm>
          <a:off x="1709827" y="360037"/>
          <a:ext cx="5080737" cy="8218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30424A-BAC3-4896-8313-49ABC846B84B}">
      <dsp:nvSpPr>
        <dsp:cNvPr id="0" name=""/>
        <dsp:cNvSpPr/>
      </dsp:nvSpPr>
      <dsp:spPr>
        <a:xfrm>
          <a:off x="1940091" y="578787"/>
          <a:ext cx="5080737" cy="8218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The primary endpoint </a:t>
          </a:r>
          <a:endParaRPr lang="en-IN" sz="2800" kern="1200" dirty="0"/>
        </a:p>
      </dsp:txBody>
      <dsp:txXfrm>
        <a:off x="1964163" y="602859"/>
        <a:ext cx="5032593" cy="773750"/>
      </dsp:txXfrm>
    </dsp:sp>
    <dsp:sp modelId="{CE33611C-7AD8-4D3A-A9A5-1553EFDC4320}">
      <dsp:nvSpPr>
        <dsp:cNvPr id="0" name=""/>
        <dsp:cNvSpPr/>
      </dsp:nvSpPr>
      <dsp:spPr>
        <a:xfrm>
          <a:off x="235485" y="1784647"/>
          <a:ext cx="3974006" cy="13159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D19793-4001-4EFD-A46D-AA74E8DEB3DD}">
      <dsp:nvSpPr>
        <dsp:cNvPr id="0" name=""/>
        <dsp:cNvSpPr/>
      </dsp:nvSpPr>
      <dsp:spPr>
        <a:xfrm>
          <a:off x="465749" y="2003398"/>
          <a:ext cx="3974006" cy="13159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≥1·5 mL/kg/ min increase in peak oxygen consumption (pVO</a:t>
          </a:r>
          <a:r>
            <a:rPr lang="en-US" sz="2400" kern="1200" baseline="-25000" dirty="0" smtClean="0"/>
            <a:t>2</a:t>
          </a:r>
          <a:r>
            <a:rPr lang="en-US" sz="2400" kern="1200" dirty="0" smtClean="0"/>
            <a:t>)</a:t>
          </a:r>
          <a:endParaRPr lang="en-IN" sz="2400" kern="1200" dirty="0"/>
        </a:p>
      </dsp:txBody>
      <dsp:txXfrm>
        <a:off x="504292" y="2041941"/>
        <a:ext cx="3896920" cy="1238871"/>
      </dsp:txXfrm>
    </dsp:sp>
    <dsp:sp modelId="{E9A84F17-BE8F-4752-9B8C-76EB4334C920}">
      <dsp:nvSpPr>
        <dsp:cNvPr id="0" name=""/>
        <dsp:cNvSpPr/>
      </dsp:nvSpPr>
      <dsp:spPr>
        <a:xfrm>
          <a:off x="1773" y="3703321"/>
          <a:ext cx="4441430" cy="661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F149AD-DDCF-41E2-AB48-98842B111BA6}">
      <dsp:nvSpPr>
        <dsp:cNvPr id="0" name=""/>
        <dsp:cNvSpPr/>
      </dsp:nvSpPr>
      <dsp:spPr>
        <a:xfrm>
          <a:off x="232037" y="3922071"/>
          <a:ext cx="4441430" cy="661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Mavacamten</a:t>
          </a:r>
          <a:r>
            <a:rPr lang="en-US" sz="1700" kern="1200" dirty="0" smtClean="0"/>
            <a:t> group had greater increase compared to placebo</a:t>
          </a:r>
          <a:endParaRPr lang="en-IN" sz="1700" kern="1200" dirty="0"/>
        </a:p>
      </dsp:txBody>
      <dsp:txXfrm>
        <a:off x="251425" y="3941459"/>
        <a:ext cx="4402654" cy="623177"/>
      </dsp:txXfrm>
    </dsp:sp>
    <dsp:sp modelId="{6404CFE6-931E-4D10-8E71-77C3941B28C3}">
      <dsp:nvSpPr>
        <dsp:cNvPr id="0" name=""/>
        <dsp:cNvSpPr/>
      </dsp:nvSpPr>
      <dsp:spPr>
        <a:xfrm>
          <a:off x="4834649" y="1784647"/>
          <a:ext cx="3430256" cy="13159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6AEEE7-5944-494E-B91C-7F954E5F8544}">
      <dsp:nvSpPr>
        <dsp:cNvPr id="0" name=""/>
        <dsp:cNvSpPr/>
      </dsp:nvSpPr>
      <dsp:spPr>
        <a:xfrm>
          <a:off x="5064913" y="2003398"/>
          <a:ext cx="3430256" cy="13159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at least one NYHA class reduction</a:t>
          </a:r>
          <a:endParaRPr lang="en-IN" sz="2400" kern="1200" dirty="0"/>
        </a:p>
      </dsp:txBody>
      <dsp:txXfrm>
        <a:off x="5103456" y="2041941"/>
        <a:ext cx="3353170" cy="1238871"/>
      </dsp:txXfrm>
    </dsp:sp>
    <dsp:sp modelId="{0BDA4437-9DBB-49E3-8C2A-3DE942443042}">
      <dsp:nvSpPr>
        <dsp:cNvPr id="0" name=""/>
        <dsp:cNvSpPr/>
      </dsp:nvSpPr>
      <dsp:spPr>
        <a:xfrm>
          <a:off x="4903732" y="3703321"/>
          <a:ext cx="3292091" cy="6864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7C8D81-1035-4546-ABB0-9AB1B9293A57}">
      <dsp:nvSpPr>
        <dsp:cNvPr id="0" name=""/>
        <dsp:cNvSpPr/>
      </dsp:nvSpPr>
      <dsp:spPr>
        <a:xfrm>
          <a:off x="5133996" y="3922071"/>
          <a:ext cx="3292091" cy="6864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More patients in </a:t>
          </a:r>
          <a:r>
            <a:rPr lang="en-US" sz="1700" kern="1200" dirty="0" err="1" smtClean="0"/>
            <a:t>Mavacamten</a:t>
          </a:r>
          <a:r>
            <a:rPr lang="en-US" sz="1700" kern="1200" dirty="0" smtClean="0"/>
            <a:t> group had NYHA class reduction</a:t>
          </a:r>
          <a:endParaRPr lang="en-IN" sz="1700" kern="1200" dirty="0"/>
        </a:p>
      </dsp:txBody>
      <dsp:txXfrm>
        <a:off x="5154101" y="3942176"/>
        <a:ext cx="3251881" cy="6462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5C97-B675-421A-BD52-269F3D9DDA58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1F89-41EF-4C77-8FD8-8D90D258C1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2107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5C97-B675-421A-BD52-269F3D9DDA58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1F89-41EF-4C77-8FD8-8D90D258C1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0272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5C97-B675-421A-BD52-269F3D9DDA58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1F89-41EF-4C77-8FD8-8D90D258C1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3997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5C97-B675-421A-BD52-269F3D9DDA58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1F89-41EF-4C77-8FD8-8D90D258C1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364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5C97-B675-421A-BD52-269F3D9DDA58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1F89-41EF-4C77-8FD8-8D90D258C1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672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5C97-B675-421A-BD52-269F3D9DDA58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1F89-41EF-4C77-8FD8-8D90D258C1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3157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5C97-B675-421A-BD52-269F3D9DDA58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1F89-41EF-4C77-8FD8-8D90D258C1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5062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5C97-B675-421A-BD52-269F3D9DDA58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1F89-41EF-4C77-8FD8-8D90D258C1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1082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5C97-B675-421A-BD52-269F3D9DDA58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1F89-41EF-4C77-8FD8-8D90D258C1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8620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5C97-B675-421A-BD52-269F3D9DDA58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1F89-41EF-4C77-8FD8-8D90D258C1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9833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5C97-B675-421A-BD52-269F3D9DDA58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1F89-41EF-4C77-8FD8-8D90D258C1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8023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D5C97-B675-421A-BD52-269F3D9DDA58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21F89-41EF-4C77-8FD8-8D90D258C1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1518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Mavacamten</a:t>
            </a:r>
            <a:r>
              <a:rPr lang="en-US" b="1" dirty="0"/>
              <a:t> in Adults With Symptomatic Obstructive HCM Who Are Eligible for </a:t>
            </a:r>
            <a:r>
              <a:rPr lang="en-US" b="1" dirty="0" err="1"/>
              <a:t>Septal</a:t>
            </a:r>
            <a:r>
              <a:rPr lang="en-US" b="1" dirty="0"/>
              <a:t> Reduction Therapy - </a:t>
            </a:r>
            <a:r>
              <a:rPr lang="en-US" b="1" dirty="0" smtClean="0"/>
              <a:t>VALOR-HCM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6093296"/>
            <a:ext cx="6400800" cy="625624"/>
          </a:xfrm>
        </p:spPr>
        <p:txBody>
          <a:bodyPr/>
          <a:lstStyle/>
          <a:p>
            <a:r>
              <a:rPr lang="en-IN" dirty="0" smtClean="0"/>
              <a:t>Dr </a:t>
            </a:r>
            <a:r>
              <a:rPr lang="en-IN" dirty="0" err="1" smtClean="0"/>
              <a:t>Shreyas</a:t>
            </a:r>
            <a:r>
              <a:rPr lang="en-IN" dirty="0" smtClean="0"/>
              <a:t> </a:t>
            </a:r>
            <a:r>
              <a:rPr lang="en-IN" dirty="0" err="1" smtClean="0"/>
              <a:t>Samaga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1174660" y="3933056"/>
            <a:ext cx="658398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Author/Summarized by </a:t>
            </a:r>
            <a:r>
              <a:rPr lang="en-IN" dirty="0" err="1" smtClean="0"/>
              <a:t>Author:</a:t>
            </a:r>
            <a:r>
              <a:rPr lang="en-IN" dirty="0" err="1"/>
              <a:t>Dharam</a:t>
            </a:r>
            <a:r>
              <a:rPr lang="en-IN" dirty="0"/>
              <a:t> J. </a:t>
            </a:r>
            <a:r>
              <a:rPr lang="en-IN" dirty="0" err="1"/>
              <a:t>Kumbhani</a:t>
            </a:r>
            <a:r>
              <a:rPr lang="en-IN" dirty="0"/>
              <a:t>, MD, SM, </a:t>
            </a:r>
            <a:r>
              <a:rPr lang="en-IN" dirty="0" smtClean="0"/>
              <a:t>FACC</a:t>
            </a:r>
          </a:p>
          <a:p>
            <a:r>
              <a:rPr lang="en-IN" dirty="0" smtClean="0"/>
              <a:t>Summary </a:t>
            </a:r>
            <a:r>
              <a:rPr lang="en-IN" dirty="0" err="1" smtClean="0"/>
              <a:t>Reviewer:</a:t>
            </a:r>
            <a:r>
              <a:rPr lang="en-IN" dirty="0" err="1"/>
              <a:t>Deepak</a:t>
            </a:r>
            <a:r>
              <a:rPr lang="en-IN" dirty="0"/>
              <a:t> L. Bhatt, MD, MPH, </a:t>
            </a:r>
            <a:r>
              <a:rPr lang="en-IN" dirty="0" smtClean="0"/>
              <a:t>FACC</a:t>
            </a:r>
          </a:p>
          <a:p>
            <a:r>
              <a:rPr lang="en-IN" dirty="0" smtClean="0"/>
              <a:t>Trial </a:t>
            </a:r>
            <a:r>
              <a:rPr lang="en-IN" dirty="0" err="1" smtClean="0"/>
              <a:t>Sponsor:MyoKardia</a:t>
            </a:r>
            <a:r>
              <a:rPr lang="en-IN" dirty="0" smtClean="0"/>
              <a:t> , </a:t>
            </a:r>
            <a:r>
              <a:rPr lang="en-IN" dirty="0" err="1" smtClean="0"/>
              <a:t>Inc.Date</a:t>
            </a:r>
            <a:r>
              <a:rPr lang="en-IN" dirty="0" smtClean="0"/>
              <a:t> </a:t>
            </a:r>
          </a:p>
          <a:p>
            <a:r>
              <a:rPr lang="en-IN" dirty="0" smtClean="0"/>
              <a:t>Presented:04/02/2022</a:t>
            </a:r>
          </a:p>
          <a:p>
            <a:r>
              <a:rPr lang="en-IN" dirty="0" smtClean="0"/>
              <a:t>Original Posted Date:04/02/2022</a:t>
            </a:r>
          </a:p>
          <a:p>
            <a:endParaRPr lang="en-IN" dirty="0"/>
          </a:p>
          <a:p>
            <a:r>
              <a:rPr lang="en-IN" dirty="0" smtClean="0"/>
              <a:t>Source: www.acc.org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9569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Principal Findings</a:t>
            </a:r>
            <a:r>
              <a:rPr lang="en-IN" dirty="0" smtClean="0"/>
              <a:t>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581128"/>
            <a:ext cx="8229600" cy="2049091"/>
          </a:xfrm>
        </p:spPr>
        <p:txBody>
          <a:bodyPr>
            <a:normAutofit/>
          </a:bodyPr>
          <a:lstStyle/>
          <a:p>
            <a:endParaRPr lang="en-US" dirty="0" smtClean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29838621"/>
              </p:ext>
            </p:extLst>
          </p:nvPr>
        </p:nvGraphicFramePr>
        <p:xfrm>
          <a:off x="251520" y="1268760"/>
          <a:ext cx="8136904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909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primary endpoint occurred in 17.9% of the </a:t>
            </a:r>
            <a:r>
              <a:rPr lang="en-US" sz="2400" dirty="0" err="1" smtClean="0"/>
              <a:t>mavacamten</a:t>
            </a:r>
            <a:r>
              <a:rPr lang="en-US" sz="2400" dirty="0" smtClean="0"/>
              <a:t> group compared with 76.8% of the placebo group (treatment difference, 58.93; 95% CI, 43.99-73.87; </a:t>
            </a:r>
            <a:r>
              <a:rPr lang="en-US" sz="2400" i="1" dirty="0" smtClean="0"/>
              <a:t>P</a:t>
            </a:r>
            <a:r>
              <a:rPr lang="en-US" sz="2400" dirty="0" smtClean="0"/>
              <a:t> &lt; .0001).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/>
              <a:t>Proceeded with SRT: 3.6% vs. 3.6%</a:t>
            </a:r>
          </a:p>
          <a:p>
            <a:r>
              <a:rPr lang="en-US" sz="2400" dirty="0"/>
              <a:t>Guideline eligible for SRT but did not proceed: 14.3% vs. 69.6</a:t>
            </a:r>
            <a:r>
              <a:rPr lang="en-US" sz="2400" dirty="0" smtClean="0"/>
              <a:t>%</a:t>
            </a:r>
            <a:r>
              <a:rPr lang="en-IN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2049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Secondary outcomes for </a:t>
            </a:r>
            <a:r>
              <a:rPr lang="en-US" dirty="0" err="1"/>
              <a:t>mavacamten</a:t>
            </a:r>
            <a:r>
              <a:rPr lang="en-US" dirty="0"/>
              <a:t> vs. placebo: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sz="2400" dirty="0"/>
              <a:t>Improvement in NYHA class ≥I class: 63% vs. 21% (p &lt; 0.05</a:t>
            </a:r>
            <a:r>
              <a:rPr lang="en-IN" sz="24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IN" sz="2400" dirty="0"/>
          </a:p>
          <a:p>
            <a:pPr marL="514350" indent="-514350">
              <a:buFont typeface="+mj-lt"/>
              <a:buAutoNum type="arabicPeriod"/>
            </a:pPr>
            <a:r>
              <a:rPr lang="en-IN" sz="2400" dirty="0"/>
              <a:t>Resting LVOT gradient at 16 weeks: 14 vs. 46 mm Hg (p &lt; 0.05</a:t>
            </a:r>
            <a:r>
              <a:rPr lang="en-IN" sz="24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IN" sz="2400" dirty="0"/>
          </a:p>
          <a:p>
            <a:pPr marL="514350" indent="-514350">
              <a:buFont typeface="+mj-lt"/>
              <a:buAutoNum type="arabicPeriod"/>
            </a:pPr>
            <a:r>
              <a:rPr lang="en-IN" sz="2400" dirty="0" err="1"/>
              <a:t>Valsalva</a:t>
            </a:r>
            <a:r>
              <a:rPr lang="en-IN" sz="2400" dirty="0"/>
              <a:t> LVOT gradient at 16 weeks: 28 vs. 78 mm Hg (p &lt; 0.05</a:t>
            </a:r>
            <a:r>
              <a:rPr lang="en-IN" sz="24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IN" sz="2400" dirty="0"/>
          </a:p>
          <a:p>
            <a:pPr marL="514350" indent="-514350">
              <a:buFont typeface="+mj-lt"/>
              <a:buAutoNum type="arabicPeriod"/>
            </a:pPr>
            <a:r>
              <a:rPr lang="en-IN" sz="2400" dirty="0"/>
              <a:t>Kansas City Cardiomyopathy Questionnaire (KCCQ)-23 clinical summary score at 16 weeks: 80 vs. 67 (p &lt; 0.05</a:t>
            </a:r>
            <a:r>
              <a:rPr lang="en-IN" sz="2400" dirty="0" smtClean="0"/>
              <a:t>).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58126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Safety outcomes for </a:t>
            </a:r>
            <a:r>
              <a:rPr lang="en-US" dirty="0" err="1"/>
              <a:t>mavacamten</a:t>
            </a:r>
            <a:r>
              <a:rPr lang="en-US" dirty="0"/>
              <a:t> vs. placebo: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Nonsustained</a:t>
            </a:r>
            <a:r>
              <a:rPr lang="en-US" sz="2400" dirty="0"/>
              <a:t> ventricular tachycardia: 0% vs. 9.1</a:t>
            </a:r>
            <a:r>
              <a:rPr lang="en-US" sz="2400" dirty="0" smtClean="0"/>
              <a:t>%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Nausea: 7.1% vs. 1.8</a:t>
            </a:r>
            <a:r>
              <a:rPr lang="en-US" sz="2400" dirty="0" smtClean="0"/>
              <a:t>%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No patients had chronic heart failure, syncope, or sudden cardiac death</a:t>
            </a:r>
          </a:p>
          <a:p>
            <a:pPr marL="514350" indent="-514350">
              <a:buFont typeface="+mj-lt"/>
              <a:buAutoNum type="arabicPeriod"/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0281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Outcome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Mavacamten</a:t>
            </a:r>
            <a:r>
              <a:rPr lang="en-US" sz="2800" dirty="0" smtClean="0"/>
              <a:t> </a:t>
            </a:r>
            <a:r>
              <a:rPr lang="en-US" sz="2800" b="1" dirty="0"/>
              <a:t>improved symptoms </a:t>
            </a:r>
            <a:r>
              <a:rPr lang="en-US" sz="2800" dirty="0"/>
              <a:t>and significantly </a:t>
            </a:r>
            <a:r>
              <a:rPr lang="en-US" sz="2800" b="1" dirty="0"/>
              <a:t>reduced eligibility for needing SRT </a:t>
            </a:r>
            <a:r>
              <a:rPr lang="en-US" sz="2800" dirty="0"/>
              <a:t>among symptomatic patients with obstructive HCM who were considering SRT.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1770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Other trials on </a:t>
            </a:r>
            <a:r>
              <a:rPr lang="en-IN" dirty="0" err="1" smtClean="0"/>
              <a:t>Mavacamten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en-IN" sz="2800" dirty="0" err="1"/>
              <a:t>Mavacamten</a:t>
            </a:r>
            <a:r>
              <a:rPr lang="en-IN" sz="2800" dirty="0"/>
              <a:t> for treatment of symptomatic obstructive hypertrophic cardiomyopathy (</a:t>
            </a:r>
            <a:r>
              <a:rPr lang="en-IN" sz="2800" b="1" dirty="0"/>
              <a:t>EXPLORER-HCM</a:t>
            </a:r>
            <a:r>
              <a:rPr lang="en-IN" sz="2800" dirty="0" smtClean="0"/>
              <a:t>)</a:t>
            </a:r>
            <a:endParaRPr lang="en-IN" dirty="0" smtClean="0"/>
          </a:p>
          <a:p>
            <a:pPr lvl="1"/>
            <a:r>
              <a:rPr lang="en-IN" dirty="0" smtClean="0"/>
              <a:t>THE LANCET </a:t>
            </a:r>
            <a:r>
              <a:rPr lang="en-US" cap="all" dirty="0"/>
              <a:t> </a:t>
            </a:r>
            <a:r>
              <a:rPr lang="en-US" sz="2000" dirty="0" smtClean="0"/>
              <a:t>Volume 396, issue 10253, p759-769, </a:t>
            </a:r>
            <a:r>
              <a:rPr lang="en-US" sz="2000" dirty="0" err="1" smtClean="0"/>
              <a:t>september</a:t>
            </a:r>
            <a:r>
              <a:rPr lang="en-US" sz="2000" dirty="0" smtClean="0"/>
              <a:t> 12, 2020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400" dirty="0" smtClean="0"/>
              <a:t>Phase </a:t>
            </a:r>
            <a:r>
              <a:rPr lang="en-US" sz="2400" dirty="0"/>
              <a:t>3, </a:t>
            </a:r>
            <a:r>
              <a:rPr lang="en-US" sz="2400" dirty="0" err="1"/>
              <a:t>randomised</a:t>
            </a:r>
            <a:r>
              <a:rPr lang="en-US" sz="2400" dirty="0"/>
              <a:t>, double-blind, placebo-controlled trial </a:t>
            </a:r>
            <a:r>
              <a:rPr lang="en-US" sz="2400" dirty="0" smtClean="0"/>
              <a:t>in </a:t>
            </a:r>
            <a:r>
              <a:rPr lang="en-US" sz="2400" dirty="0"/>
              <a:t>68 clinical cardiovascular </a:t>
            </a:r>
            <a:r>
              <a:rPr lang="en-US" sz="2400" dirty="0" err="1"/>
              <a:t>centres</a:t>
            </a:r>
            <a:r>
              <a:rPr lang="en-US" sz="2400" dirty="0"/>
              <a:t> in 13 </a:t>
            </a:r>
            <a:r>
              <a:rPr lang="en-US" sz="2400" dirty="0" smtClean="0"/>
              <a:t>countries.</a:t>
            </a:r>
          </a:p>
          <a:p>
            <a:pPr lvl="1"/>
            <a:r>
              <a:rPr lang="en-US" sz="2400" dirty="0"/>
              <a:t>251 </a:t>
            </a:r>
            <a:r>
              <a:rPr lang="en-US" sz="2400" dirty="0" smtClean="0"/>
              <a:t> </a:t>
            </a:r>
            <a:r>
              <a:rPr lang="en-US" sz="2400" dirty="0"/>
              <a:t>were enrolled and randomly assigned to </a:t>
            </a:r>
            <a:r>
              <a:rPr lang="en-US" sz="2400" dirty="0" err="1"/>
              <a:t>mavacamten</a:t>
            </a:r>
            <a:r>
              <a:rPr lang="en-US" sz="2400" dirty="0"/>
              <a:t> (n=123 [49%]) or placebo (n=128 [51</a:t>
            </a:r>
            <a:r>
              <a:rPr lang="en-US" sz="2400" dirty="0" smtClean="0"/>
              <a:t>%]).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12910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EXPLORER-HCM</a:t>
            </a:r>
            <a:endParaRPr lang="en-IN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7560840" cy="3350884"/>
          </a:xfrm>
        </p:spPr>
        <p:txBody>
          <a:bodyPr/>
          <a:lstStyle/>
          <a:p>
            <a:pPr marL="342900" lvl="1" indent="-342900" algn="ctr">
              <a:buFont typeface="Arial" pitchFamily="34" charset="0"/>
              <a:buChar char="•"/>
            </a:pPr>
            <a:endParaRPr lang="en-IN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92598615"/>
              </p:ext>
            </p:extLst>
          </p:nvPr>
        </p:nvGraphicFramePr>
        <p:xfrm>
          <a:off x="323528" y="1628800"/>
          <a:ext cx="849694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lus 4"/>
          <p:cNvSpPr/>
          <p:nvPr/>
        </p:nvSpPr>
        <p:spPr>
          <a:xfrm>
            <a:off x="4496900" y="3789040"/>
            <a:ext cx="914400" cy="914400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618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MAVACAMTEN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EXPLORER-HCM- treatment with </a:t>
            </a:r>
            <a:r>
              <a:rPr lang="en-US" sz="2400" dirty="0" err="1" smtClean="0"/>
              <a:t>mavacamten</a:t>
            </a:r>
            <a:r>
              <a:rPr lang="en-US" sz="2400" dirty="0" smtClean="0"/>
              <a:t> improved exercise capacity, LVOT obstruction, NYHA functional class &amp; health status in patients with obstructive HCM.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VALOR-HCM- </a:t>
            </a:r>
            <a:r>
              <a:rPr lang="en-US" sz="2400" dirty="0" err="1"/>
              <a:t>Mavacamten</a:t>
            </a:r>
            <a:r>
              <a:rPr lang="en-US" sz="2400" dirty="0"/>
              <a:t> </a:t>
            </a:r>
            <a:r>
              <a:rPr lang="en-US" sz="2400" b="1" dirty="0"/>
              <a:t>improved symptoms </a:t>
            </a:r>
            <a:r>
              <a:rPr lang="en-US" sz="2400" dirty="0"/>
              <a:t>and significantly </a:t>
            </a:r>
            <a:r>
              <a:rPr lang="en-US" sz="2400" b="1" dirty="0"/>
              <a:t>reduced eligibility for needing SRT </a:t>
            </a:r>
            <a:r>
              <a:rPr lang="en-US" sz="2400" dirty="0"/>
              <a:t>among symptomatic patients with obstructive HCM who were considering SRT.</a:t>
            </a:r>
            <a:endParaRPr lang="en-IN" sz="2400" dirty="0"/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49940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Rectangle 3"/>
          <p:cNvSpPr/>
          <p:nvPr/>
        </p:nvSpPr>
        <p:spPr>
          <a:xfrm>
            <a:off x="2835180" y="2967335"/>
            <a:ext cx="34736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THANKYOU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183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Addressing the Problem in HCM: The Role of Cardiac Myosin Inhibi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-14955"/>
            <a:ext cx="5625427" cy="761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000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actin myosin cross bridge cycle mnemonic? : r/Mc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7776864" cy="6581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654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4" name="Picture 2" descr="Mavacamten Is Effective in Treating Obstructive Hypertrophic Cardiomyopathy  | DAI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93"/>
          <a:stretch/>
        </p:blipFill>
        <p:spPr bwMode="auto">
          <a:xfrm>
            <a:off x="253204" y="1268760"/>
            <a:ext cx="8890796" cy="4364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107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en-IN" dirty="0" smtClean="0"/>
              <a:t>Goal of the trial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>
            <a:normAutofit/>
          </a:bodyPr>
          <a:lstStyle/>
          <a:p>
            <a:r>
              <a:rPr lang="en-US" sz="2800" dirty="0"/>
              <a:t> </a:t>
            </a:r>
            <a:r>
              <a:rPr lang="en-US" sz="2800" dirty="0" smtClean="0"/>
              <a:t>To </a:t>
            </a:r>
            <a:r>
              <a:rPr lang="en-US" sz="2800" dirty="0"/>
              <a:t>assess the </a:t>
            </a:r>
            <a:r>
              <a:rPr lang="en-US" sz="2800" b="1" dirty="0"/>
              <a:t>safety and efficacy </a:t>
            </a:r>
            <a:r>
              <a:rPr lang="en-US" sz="2800" dirty="0" smtClean="0"/>
              <a:t>of </a:t>
            </a:r>
            <a:r>
              <a:rPr lang="en-US" sz="2800" dirty="0"/>
              <a:t>adding </a:t>
            </a:r>
            <a:r>
              <a:rPr lang="en-US" sz="2800" dirty="0" err="1"/>
              <a:t>mavacamten</a:t>
            </a:r>
            <a:r>
              <a:rPr lang="en-US" sz="2800" dirty="0"/>
              <a:t> to maximally tolerated medical therapy among patients with obstructive hypertrophic cardiomyopathy (HCM).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65542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Study </a:t>
            </a:r>
            <a:r>
              <a:rPr lang="en-IN" dirty="0" smtClean="0"/>
              <a:t>Design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24674180"/>
              </p:ext>
            </p:extLst>
          </p:nvPr>
        </p:nvGraphicFramePr>
        <p:xfrm>
          <a:off x="611560" y="1268760"/>
          <a:ext cx="7920880" cy="5216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522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Study Design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37027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34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Inclusion Criteria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sz="2400" dirty="0"/>
              <a:t>Age ≥18 </a:t>
            </a:r>
            <a:r>
              <a:rPr lang="en-US" sz="2400" dirty="0" smtClean="0"/>
              <a:t>years</a:t>
            </a:r>
          </a:p>
          <a:p>
            <a:pPr marL="514350" indent="-514350">
              <a:buFont typeface="+mj-lt"/>
              <a:buAutoNum type="arabicParenR"/>
            </a:pPr>
            <a:endParaRPr lang="en-US" sz="2400" dirty="0"/>
          </a:p>
          <a:p>
            <a:pPr marL="514350" indent="-514350">
              <a:buFont typeface="+mj-lt"/>
              <a:buAutoNum type="arabicParenR"/>
            </a:pPr>
            <a:r>
              <a:rPr lang="en-US" sz="2400" dirty="0"/>
              <a:t>Documented HCM with maximum </a:t>
            </a:r>
            <a:r>
              <a:rPr lang="en-US" sz="2400" dirty="0" err="1"/>
              <a:t>septal</a:t>
            </a:r>
            <a:r>
              <a:rPr lang="en-US" sz="2400" dirty="0"/>
              <a:t> wall thickness ≥15 mm or ≥13 mm with family history of HCM (determined by a core echocardiography laboratory</a:t>
            </a:r>
            <a:r>
              <a:rPr lang="en-US" sz="2400" dirty="0" smtClean="0"/>
              <a:t>)</a:t>
            </a:r>
          </a:p>
          <a:p>
            <a:pPr marL="514350" indent="-514350">
              <a:buFont typeface="+mj-lt"/>
              <a:buAutoNum type="arabicParenR"/>
            </a:pPr>
            <a:endParaRPr lang="en-US" sz="2400" dirty="0"/>
          </a:p>
          <a:p>
            <a:pPr marL="514350" indent="-514350">
              <a:buFont typeface="+mj-lt"/>
              <a:buAutoNum type="arabicParenR"/>
            </a:pPr>
            <a:r>
              <a:rPr lang="en-US" sz="2400" dirty="0"/>
              <a:t>Severe symptoms despite maximally tolerated medical </a:t>
            </a:r>
            <a:r>
              <a:rPr lang="en-US" sz="2400" dirty="0" smtClean="0"/>
              <a:t>therapy</a:t>
            </a:r>
          </a:p>
          <a:p>
            <a:pPr marL="514350" indent="-514350">
              <a:buFont typeface="+mj-lt"/>
              <a:buAutoNum type="arabicParenR"/>
            </a:pPr>
            <a:endParaRPr lang="en-US" sz="2400" dirty="0"/>
          </a:p>
          <a:p>
            <a:pPr marL="514350" indent="-514350">
              <a:buFont typeface="+mj-lt"/>
              <a:buAutoNum type="arabicParenR"/>
            </a:pPr>
            <a:r>
              <a:rPr lang="en-US" sz="2400" dirty="0"/>
              <a:t>New York Heart Association (NYHA) functional class III/IV or class II with </a:t>
            </a:r>
            <a:r>
              <a:rPr lang="en-US" sz="2400" dirty="0" err="1"/>
              <a:t>exertional</a:t>
            </a:r>
            <a:r>
              <a:rPr lang="en-US" sz="2400" dirty="0"/>
              <a:t> syncope or near syncope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46125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2400" dirty="0" smtClean="0"/>
              <a:t>Maximal medical HCM therapy could include </a:t>
            </a:r>
            <a:r>
              <a:rPr lang="en-US" sz="2400" dirty="0" err="1" smtClean="0"/>
              <a:t>disopyramide</a:t>
            </a:r>
            <a:r>
              <a:rPr lang="en-US" sz="2400" dirty="0" smtClean="0"/>
              <a:t> and/or combination beta-blockers and calcium channel blockers</a:t>
            </a:r>
          </a:p>
          <a:p>
            <a:pPr marL="514350" indent="-514350">
              <a:buFont typeface="+mj-lt"/>
              <a:buAutoNum type="arabicPeriod" startAt="5"/>
            </a:pPr>
            <a:endParaRPr lang="en-US" sz="2400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sz="2400" dirty="0" smtClean="0"/>
              <a:t>Dynamic LVOT gradient at rest or with provocation (</a:t>
            </a:r>
            <a:r>
              <a:rPr lang="en-US" sz="2400" dirty="0" err="1" smtClean="0"/>
              <a:t>Valsalva</a:t>
            </a:r>
            <a:r>
              <a:rPr lang="en-US" sz="2400" dirty="0" smtClean="0"/>
              <a:t> maneuver or exercise) ≥50 mm Hg</a:t>
            </a:r>
          </a:p>
          <a:p>
            <a:pPr marL="514350" indent="-514350">
              <a:buFont typeface="+mj-lt"/>
              <a:buAutoNum type="arabicPeriod" startAt="5"/>
            </a:pPr>
            <a:endParaRPr lang="en-US" sz="2400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sz="2400" dirty="0" smtClean="0"/>
              <a:t>Documented LVEF ≥60%</a:t>
            </a:r>
          </a:p>
          <a:p>
            <a:pPr marL="514350" indent="-514350">
              <a:buFont typeface="+mj-lt"/>
              <a:buAutoNum type="arabicPeriod" startAt="5"/>
            </a:pPr>
            <a:endParaRPr lang="en-US" sz="2400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sz="2400" dirty="0" smtClean="0"/>
              <a:t>Must have been referred within the past 12 months for SRT and actively considering scheduling the procedure</a:t>
            </a:r>
          </a:p>
          <a:p>
            <a:pPr marL="514350" indent="-514350">
              <a:buFont typeface="+mj-lt"/>
              <a:buAutoNum type="arabicPeriod" startAt="5"/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89126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565</Words>
  <Application>Microsoft Office PowerPoint</Application>
  <PresentationFormat>On-screen Show (4:3)</PresentationFormat>
  <Paragraphs>80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Mavacamten in Adults With Symptomatic Obstructive HCM Who Are Eligible for Septal Reduction Therapy - VALOR-HCM  </vt:lpstr>
      <vt:lpstr>PowerPoint Presentation</vt:lpstr>
      <vt:lpstr>PowerPoint Presentation</vt:lpstr>
      <vt:lpstr>PowerPoint Presentation</vt:lpstr>
      <vt:lpstr>Goal of the trial</vt:lpstr>
      <vt:lpstr>Study Design</vt:lpstr>
      <vt:lpstr>Study Design</vt:lpstr>
      <vt:lpstr>Inclusion Criteria</vt:lpstr>
      <vt:lpstr>PowerPoint Presentation</vt:lpstr>
      <vt:lpstr>Principal Findings:</vt:lpstr>
      <vt:lpstr>PowerPoint Presentation</vt:lpstr>
      <vt:lpstr>Secondary outcomes for mavacamten vs. placebo:</vt:lpstr>
      <vt:lpstr>Safety outcomes for mavacamten vs. placebo:</vt:lpstr>
      <vt:lpstr>Outcome</vt:lpstr>
      <vt:lpstr>Other trials on Mavacamten</vt:lpstr>
      <vt:lpstr>EXPLORER-HCM</vt:lpstr>
      <vt:lpstr>MAVACAMTEN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shreyas samaga</dc:creator>
  <cp:lastModifiedBy>shreyas samaga</cp:lastModifiedBy>
  <cp:revision>12</cp:revision>
  <dcterms:created xsi:type="dcterms:W3CDTF">2022-05-04T13:14:02Z</dcterms:created>
  <dcterms:modified xsi:type="dcterms:W3CDTF">2022-05-04T18:45:37Z</dcterms:modified>
</cp:coreProperties>
</file>