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9"/>
  </p:notesMasterIdLst>
  <p:sldIdLst>
    <p:sldId id="256" r:id="rId2"/>
    <p:sldId id="325" r:id="rId3"/>
    <p:sldId id="342" r:id="rId4"/>
    <p:sldId id="381" r:id="rId5"/>
    <p:sldId id="343" r:id="rId6"/>
    <p:sldId id="328" r:id="rId7"/>
    <p:sldId id="338" r:id="rId8"/>
    <p:sldId id="345" r:id="rId9"/>
    <p:sldId id="344" r:id="rId10"/>
    <p:sldId id="346" r:id="rId11"/>
    <p:sldId id="347" r:id="rId12"/>
    <p:sldId id="348" r:id="rId13"/>
    <p:sldId id="349" r:id="rId14"/>
    <p:sldId id="350" r:id="rId15"/>
    <p:sldId id="351" r:id="rId16"/>
    <p:sldId id="358" r:id="rId17"/>
    <p:sldId id="352" r:id="rId18"/>
    <p:sldId id="353" r:id="rId19"/>
    <p:sldId id="355" r:id="rId20"/>
    <p:sldId id="354" r:id="rId21"/>
    <p:sldId id="356" r:id="rId22"/>
    <p:sldId id="359" r:id="rId23"/>
    <p:sldId id="360" r:id="rId24"/>
    <p:sldId id="361" r:id="rId25"/>
    <p:sldId id="362" r:id="rId26"/>
    <p:sldId id="357" r:id="rId27"/>
    <p:sldId id="336" r:id="rId28"/>
    <p:sldId id="337" r:id="rId29"/>
    <p:sldId id="363" r:id="rId30"/>
    <p:sldId id="364" r:id="rId31"/>
    <p:sldId id="365" r:id="rId32"/>
    <p:sldId id="366" r:id="rId33"/>
    <p:sldId id="367" r:id="rId34"/>
    <p:sldId id="368" r:id="rId35"/>
    <p:sldId id="369" r:id="rId36"/>
    <p:sldId id="370" r:id="rId37"/>
    <p:sldId id="371" r:id="rId38"/>
    <p:sldId id="372" r:id="rId39"/>
    <p:sldId id="373" r:id="rId40"/>
    <p:sldId id="374" r:id="rId41"/>
    <p:sldId id="279" r:id="rId42"/>
    <p:sldId id="281" r:id="rId43"/>
    <p:sldId id="287" r:id="rId44"/>
    <p:sldId id="339" r:id="rId45"/>
    <p:sldId id="340" r:id="rId46"/>
    <p:sldId id="283" r:id="rId47"/>
    <p:sldId id="288" r:id="rId48"/>
    <p:sldId id="319" r:id="rId49"/>
    <p:sldId id="379" r:id="rId50"/>
    <p:sldId id="299" r:id="rId51"/>
    <p:sldId id="321" r:id="rId52"/>
    <p:sldId id="380" r:id="rId53"/>
    <p:sldId id="301" r:id="rId54"/>
    <p:sldId id="303" r:id="rId55"/>
    <p:sldId id="296" r:id="rId56"/>
    <p:sldId id="297" r:id="rId57"/>
    <p:sldId id="298" r:id="rId58"/>
    <p:sldId id="294" r:id="rId59"/>
    <p:sldId id="295" r:id="rId60"/>
    <p:sldId id="258" r:id="rId61"/>
    <p:sldId id="376" r:id="rId62"/>
    <p:sldId id="378" r:id="rId63"/>
    <p:sldId id="377" r:id="rId64"/>
    <p:sldId id="333" r:id="rId65"/>
    <p:sldId id="334" r:id="rId66"/>
    <p:sldId id="335" r:id="rId67"/>
    <p:sldId id="375"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94640" autoAdjust="0"/>
  </p:normalViewPr>
  <p:slideViewPr>
    <p:cSldViewPr>
      <p:cViewPr varScale="1">
        <p:scale>
          <a:sx n="69" d="100"/>
          <a:sy n="69" d="100"/>
        </p:scale>
        <p:origin x="54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9F54E0-3A26-4DE5-A31D-6A7F16A61968}" type="datetimeFigureOut">
              <a:rPr lang="en-US" smtClean="0"/>
              <a:pPr/>
              <a:t>12/13/2016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FD8E11-8A5F-4D28-9912-5D8BE13FF55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ln>
            <a:miter lim="800000"/>
            <a:headEnd/>
            <a:tailEnd/>
          </a:ln>
        </p:spPr>
        <p:txBody>
          <a:bodyPr/>
          <a:lstStyle/>
          <a:p>
            <a:fld id="{442CD74C-61F1-49A1-93F9-09A6E82D261C}" type="slidenum">
              <a:rPr lang="en-US"/>
              <a:pPr/>
              <a:t>9</a:t>
            </a:fld>
            <a:endParaRPr lang="en-US"/>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2" name="Rectangle 3"/>
          <p:cNvSpPr>
            <a:spLocks noGrp="1" noChangeArrowheads="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pPr eaLnBrk="1" hangingPunct="1">
              <a:spcBef>
                <a:spcPct val="0"/>
              </a:spcBef>
            </a:pPr>
            <a:r>
              <a:rPr lang="en-US" smtClean="0"/>
              <a:t>Bottom line, these criteria may help, but remember fusion beats, capture beats, AV dissociation</a:t>
            </a:r>
          </a:p>
        </p:txBody>
      </p:sp>
      <p:sp>
        <p:nvSpPr>
          <p:cNvPr id="48132" name="Slide Number Placeholder 3"/>
          <p:cNvSpPr>
            <a:spLocks noGrp="1"/>
          </p:cNvSpPr>
          <p:nvPr>
            <p:ph type="sldNum" sz="quarter" idx="5"/>
          </p:nvPr>
        </p:nvSpPr>
        <p:spPr bwMode="auto">
          <a:ln>
            <a:miter lim="800000"/>
            <a:headEnd/>
            <a:tailEnd/>
          </a:ln>
        </p:spPr>
        <p:txBody>
          <a:bodyPr/>
          <a:lstStyle/>
          <a:p>
            <a:fld id="{08B14780-E389-4097-8D21-822C9F8B8582}" type="slidenum">
              <a:rPr lang="en-US"/>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pPr eaLnBrk="1" hangingPunct="1">
              <a:spcBef>
                <a:spcPct val="0"/>
              </a:spcBef>
            </a:pPr>
            <a:r>
              <a:rPr lang="en-US" smtClean="0"/>
              <a:t>Regular WCT, AV dissociation &amp; fusion beat (rhythm strip), capture beat (V1) = VT</a:t>
            </a:r>
          </a:p>
          <a:p>
            <a:pPr eaLnBrk="1" hangingPunct="1">
              <a:spcBef>
                <a:spcPct val="0"/>
              </a:spcBef>
            </a:pPr>
            <a:endParaRPr lang="en-US" smtClean="0"/>
          </a:p>
        </p:txBody>
      </p:sp>
      <p:sp>
        <p:nvSpPr>
          <p:cNvPr id="41988" name="Slide Number Placeholder 3"/>
          <p:cNvSpPr>
            <a:spLocks noGrp="1"/>
          </p:cNvSpPr>
          <p:nvPr>
            <p:ph type="sldNum" sz="quarter" idx="5"/>
          </p:nvPr>
        </p:nvSpPr>
        <p:spPr bwMode="auto">
          <a:ln>
            <a:miter lim="800000"/>
            <a:headEnd/>
            <a:tailEnd/>
          </a:ln>
        </p:spPr>
        <p:txBody>
          <a:bodyPr/>
          <a:lstStyle/>
          <a:p>
            <a:fld id="{0CF4FD1C-4DF1-4729-AA16-75A104445DC0}" type="slidenum">
              <a:rPr lang="en-US"/>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pPr eaLnBrk="1" hangingPunct="1">
              <a:spcBef>
                <a:spcPct val="0"/>
              </a:spcBef>
            </a:pPr>
            <a:r>
              <a:rPr lang="en-US" smtClean="0"/>
              <a:t>Regular WCT, P waves in V1 = atrial tachycardia + LBBB (need upright P in II, III, aVF, V1 to say sinus tachy)</a:t>
            </a:r>
          </a:p>
          <a:p>
            <a:pPr eaLnBrk="1" hangingPunct="1">
              <a:spcBef>
                <a:spcPct val="0"/>
              </a:spcBef>
            </a:pPr>
            <a:endParaRPr lang="en-US" smtClean="0"/>
          </a:p>
        </p:txBody>
      </p:sp>
      <p:sp>
        <p:nvSpPr>
          <p:cNvPr id="44036" name="Slide Number Placeholder 3"/>
          <p:cNvSpPr>
            <a:spLocks noGrp="1"/>
          </p:cNvSpPr>
          <p:nvPr>
            <p:ph type="sldNum" sz="quarter" idx="5"/>
          </p:nvPr>
        </p:nvSpPr>
        <p:spPr bwMode="auto">
          <a:ln>
            <a:miter lim="800000"/>
            <a:headEnd/>
            <a:tailEnd/>
          </a:ln>
        </p:spPr>
        <p:txBody>
          <a:bodyPr/>
          <a:lstStyle/>
          <a:p>
            <a:fld id="{F3D0C144-038F-4986-8DA4-628138177820}" type="slidenum">
              <a:rPr lang="en-US"/>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3886847" y="1"/>
            <a:ext cx="2971153" cy="456595"/>
          </a:xfrm>
          <a:prstGeom prst="rect">
            <a:avLst/>
          </a:prstGeom>
          <a:noFill/>
          <a:ln w="12700">
            <a:noFill/>
            <a:miter lim="800000"/>
            <a:headEnd/>
            <a:tailEnd/>
          </a:ln>
          <a:effectLst/>
        </p:spPr>
        <p:txBody>
          <a:bodyPr wrap="none" lIns="86630" tIns="43315" rIns="86630" bIns="43315" anchor="ctr"/>
          <a:lstStyle/>
          <a:p>
            <a:endParaRPr lang="en-US"/>
          </a:p>
        </p:txBody>
      </p:sp>
      <p:sp>
        <p:nvSpPr>
          <p:cNvPr id="33795" name="Rectangle 3"/>
          <p:cNvSpPr>
            <a:spLocks noChangeArrowheads="1"/>
          </p:cNvSpPr>
          <p:nvPr/>
        </p:nvSpPr>
        <p:spPr bwMode="auto">
          <a:xfrm>
            <a:off x="3886847" y="8687405"/>
            <a:ext cx="2971153" cy="456595"/>
          </a:xfrm>
          <a:prstGeom prst="rect">
            <a:avLst/>
          </a:prstGeom>
          <a:noFill/>
          <a:ln w="12700">
            <a:noFill/>
            <a:miter lim="800000"/>
            <a:headEnd/>
            <a:tailEnd/>
          </a:ln>
          <a:effectLst/>
        </p:spPr>
        <p:txBody>
          <a:bodyPr lIns="90821" tIns="44613" rIns="90821" bIns="44613" anchor="b"/>
          <a:lstStyle/>
          <a:p>
            <a:pPr algn="r" defTabSz="917438" eaLnBrk="0" hangingPunct="0"/>
            <a:endParaRPr lang="en-US" altLang="en-US" sz="1200" dirty="0"/>
          </a:p>
        </p:txBody>
      </p:sp>
      <p:sp>
        <p:nvSpPr>
          <p:cNvPr id="33796" name="Rectangle 4"/>
          <p:cNvSpPr>
            <a:spLocks noChangeArrowheads="1"/>
          </p:cNvSpPr>
          <p:nvPr/>
        </p:nvSpPr>
        <p:spPr bwMode="auto">
          <a:xfrm>
            <a:off x="0" y="8687405"/>
            <a:ext cx="2971153" cy="456595"/>
          </a:xfrm>
          <a:prstGeom prst="rect">
            <a:avLst/>
          </a:prstGeom>
          <a:noFill/>
          <a:ln w="12700">
            <a:noFill/>
            <a:miter lim="800000"/>
            <a:headEnd/>
            <a:tailEnd/>
          </a:ln>
          <a:effectLst/>
        </p:spPr>
        <p:txBody>
          <a:bodyPr wrap="none" lIns="86630" tIns="43315" rIns="86630" bIns="43315" anchor="ctr"/>
          <a:lstStyle/>
          <a:p>
            <a:endParaRPr lang="en-US"/>
          </a:p>
        </p:txBody>
      </p:sp>
      <p:sp>
        <p:nvSpPr>
          <p:cNvPr id="33797" name="Rectangle 5"/>
          <p:cNvSpPr>
            <a:spLocks noChangeArrowheads="1"/>
          </p:cNvSpPr>
          <p:nvPr/>
        </p:nvSpPr>
        <p:spPr bwMode="auto">
          <a:xfrm>
            <a:off x="0" y="1"/>
            <a:ext cx="2971153" cy="456595"/>
          </a:xfrm>
          <a:prstGeom prst="rect">
            <a:avLst/>
          </a:prstGeom>
          <a:noFill/>
          <a:ln w="12700">
            <a:noFill/>
            <a:miter lim="800000"/>
            <a:headEnd/>
            <a:tailEnd/>
          </a:ln>
          <a:effectLst/>
        </p:spPr>
        <p:txBody>
          <a:bodyPr wrap="none" lIns="86630" tIns="43315" rIns="86630" bIns="43315" anchor="ctr"/>
          <a:lstStyle/>
          <a:p>
            <a:endParaRPr lang="en-US"/>
          </a:p>
        </p:txBody>
      </p:sp>
      <p:sp>
        <p:nvSpPr>
          <p:cNvPr id="33798" name="Rectangle 6"/>
          <p:cNvSpPr>
            <a:spLocks noGrp="1" noRot="1" noChangeAspect="1" noChangeArrowheads="1" noTextEdit="1"/>
          </p:cNvSpPr>
          <p:nvPr>
            <p:ph type="sldImg"/>
          </p:nvPr>
        </p:nvSpPr>
        <p:spPr>
          <a:ln cap="flat">
            <a:solidFill>
              <a:schemeClr val="tx1"/>
            </a:solidFill>
          </a:ln>
        </p:spPr>
      </p:sp>
      <p:sp>
        <p:nvSpPr>
          <p:cNvPr id="33799" name="Rectangle 7"/>
          <p:cNvSpPr>
            <a:spLocks noGrp="1" noChangeArrowheads="1"/>
          </p:cNvSpPr>
          <p:nvPr>
            <p:ph type="body" idx="1"/>
          </p:nvPr>
        </p:nvSpPr>
        <p:spPr>
          <a:xfrm>
            <a:off x="914201" y="4342191"/>
            <a:ext cx="5029598" cy="4116917"/>
          </a:xfrm>
          <a:noFill/>
          <a:ln/>
        </p:spPr>
        <p:txBody>
          <a:bodyPr/>
          <a:lstStyle/>
          <a:p>
            <a:pPr defTabSz="864799"/>
            <a:r>
              <a:rPr lang="en-US" altLang="en-US" dirty="0" err="1"/>
              <a:t>Monomorphic</a:t>
            </a:r>
            <a:r>
              <a:rPr lang="en-US" altLang="en-US" dirty="0"/>
              <a:t> VT is regular, with uniform beat-to-beat morphology.  It can be sustained, </a:t>
            </a:r>
            <a:r>
              <a:rPr lang="en-US" altLang="en-US" dirty="0" err="1"/>
              <a:t>nonsustained</a:t>
            </a:r>
            <a:r>
              <a:rPr lang="en-US" altLang="en-US" dirty="0"/>
              <a:t>, idiopathic or caused by bundle branch reentry.</a:t>
            </a:r>
          </a:p>
          <a:p>
            <a:pPr defTabSz="864799"/>
            <a:r>
              <a:rPr lang="en-US" altLang="en-US" dirty="0"/>
              <a:t>     </a:t>
            </a:r>
          </a:p>
          <a:p>
            <a:pPr defTabSz="864799"/>
            <a:endParaRPr lang="en-US" altLang="en-US" i="1"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3886847" y="1"/>
            <a:ext cx="2971153" cy="456595"/>
          </a:xfrm>
          <a:prstGeom prst="rect">
            <a:avLst/>
          </a:prstGeom>
          <a:noFill/>
          <a:ln w="12700">
            <a:noFill/>
            <a:miter lim="800000"/>
            <a:headEnd/>
            <a:tailEnd/>
          </a:ln>
          <a:effectLst/>
        </p:spPr>
        <p:txBody>
          <a:bodyPr wrap="none" lIns="86630" tIns="43315" rIns="86630" bIns="43315" anchor="ctr"/>
          <a:lstStyle/>
          <a:p>
            <a:endParaRPr lang="en-US"/>
          </a:p>
        </p:txBody>
      </p:sp>
      <p:sp>
        <p:nvSpPr>
          <p:cNvPr id="87043" name="Rectangle 3"/>
          <p:cNvSpPr>
            <a:spLocks noChangeArrowheads="1"/>
          </p:cNvSpPr>
          <p:nvPr/>
        </p:nvSpPr>
        <p:spPr bwMode="auto">
          <a:xfrm>
            <a:off x="3886847" y="8687405"/>
            <a:ext cx="2971153" cy="456595"/>
          </a:xfrm>
          <a:prstGeom prst="rect">
            <a:avLst/>
          </a:prstGeom>
          <a:noFill/>
          <a:ln w="12700">
            <a:noFill/>
            <a:miter lim="800000"/>
            <a:headEnd/>
            <a:tailEnd/>
          </a:ln>
          <a:effectLst/>
        </p:spPr>
        <p:txBody>
          <a:bodyPr lIns="90821" tIns="44613" rIns="90821" bIns="44613" anchor="b"/>
          <a:lstStyle/>
          <a:p>
            <a:pPr algn="r" defTabSz="917438" eaLnBrk="0" hangingPunct="0"/>
            <a:endParaRPr lang="en-US" altLang="en-US" sz="1200" dirty="0"/>
          </a:p>
        </p:txBody>
      </p:sp>
      <p:sp>
        <p:nvSpPr>
          <p:cNvPr id="87044" name="Rectangle 4"/>
          <p:cNvSpPr>
            <a:spLocks noChangeArrowheads="1"/>
          </p:cNvSpPr>
          <p:nvPr/>
        </p:nvSpPr>
        <p:spPr bwMode="auto">
          <a:xfrm>
            <a:off x="0" y="8687405"/>
            <a:ext cx="2971153" cy="456595"/>
          </a:xfrm>
          <a:prstGeom prst="rect">
            <a:avLst/>
          </a:prstGeom>
          <a:noFill/>
          <a:ln w="12700">
            <a:noFill/>
            <a:miter lim="800000"/>
            <a:headEnd/>
            <a:tailEnd/>
          </a:ln>
          <a:effectLst/>
        </p:spPr>
        <p:txBody>
          <a:bodyPr wrap="none" lIns="86630" tIns="43315" rIns="86630" bIns="43315" anchor="ctr"/>
          <a:lstStyle/>
          <a:p>
            <a:endParaRPr lang="en-US"/>
          </a:p>
        </p:txBody>
      </p:sp>
      <p:sp>
        <p:nvSpPr>
          <p:cNvPr id="87045" name="Rectangle 5"/>
          <p:cNvSpPr>
            <a:spLocks noChangeArrowheads="1"/>
          </p:cNvSpPr>
          <p:nvPr/>
        </p:nvSpPr>
        <p:spPr bwMode="auto">
          <a:xfrm>
            <a:off x="0" y="1"/>
            <a:ext cx="2971153" cy="456595"/>
          </a:xfrm>
          <a:prstGeom prst="rect">
            <a:avLst/>
          </a:prstGeom>
          <a:noFill/>
          <a:ln w="12700">
            <a:noFill/>
            <a:miter lim="800000"/>
            <a:headEnd/>
            <a:tailEnd/>
          </a:ln>
          <a:effectLst/>
        </p:spPr>
        <p:txBody>
          <a:bodyPr wrap="none" lIns="86630" tIns="43315" rIns="86630" bIns="43315" anchor="ctr"/>
          <a:lstStyle/>
          <a:p>
            <a:endParaRPr lang="en-US"/>
          </a:p>
        </p:txBody>
      </p:sp>
      <p:sp>
        <p:nvSpPr>
          <p:cNvPr id="87046" name="Rectangle 6"/>
          <p:cNvSpPr>
            <a:spLocks noGrp="1" noRot="1" noChangeAspect="1" noChangeArrowheads="1" noTextEdit="1"/>
          </p:cNvSpPr>
          <p:nvPr>
            <p:ph type="sldImg"/>
          </p:nvPr>
        </p:nvSpPr>
        <p:spPr>
          <a:ln cap="flat">
            <a:solidFill>
              <a:schemeClr val="tx1"/>
            </a:solidFill>
          </a:ln>
        </p:spPr>
      </p:sp>
      <p:sp>
        <p:nvSpPr>
          <p:cNvPr id="87047" name="Rectangle 7"/>
          <p:cNvSpPr>
            <a:spLocks noGrp="1" noChangeArrowheads="1"/>
          </p:cNvSpPr>
          <p:nvPr>
            <p:ph type="body" idx="1"/>
          </p:nvPr>
        </p:nvSpPr>
        <p:spPr>
          <a:xfrm>
            <a:off x="914201" y="4342191"/>
            <a:ext cx="5029598" cy="4116917"/>
          </a:xfrm>
          <a:noFill/>
          <a:ln/>
        </p:spPr>
        <p:txBody>
          <a:bodyPr/>
          <a:lstStyle/>
          <a:p>
            <a:pPr defTabSz="864799"/>
            <a:r>
              <a:rPr lang="en-US" altLang="en-US" dirty="0"/>
              <a:t>A second classification of VT is polymorphic VT.   </a:t>
            </a:r>
          </a:p>
          <a:p>
            <a:pPr defTabSz="864799"/>
            <a:endParaRPr lang="en-US" altLang="en-US" dirty="0"/>
          </a:p>
          <a:p>
            <a:pPr defTabSz="864799"/>
            <a:endParaRPr lang="en-US" altLang="en-US" i="1"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3886847" y="1"/>
            <a:ext cx="2971153" cy="456595"/>
          </a:xfrm>
          <a:prstGeom prst="rect">
            <a:avLst/>
          </a:prstGeom>
          <a:noFill/>
          <a:ln w="12700">
            <a:noFill/>
            <a:miter lim="800000"/>
            <a:headEnd/>
            <a:tailEnd/>
          </a:ln>
          <a:effectLst/>
        </p:spPr>
        <p:txBody>
          <a:bodyPr wrap="none" lIns="86630" tIns="43315" rIns="86630" bIns="43315" anchor="ctr"/>
          <a:lstStyle/>
          <a:p>
            <a:endParaRPr lang="en-US"/>
          </a:p>
        </p:txBody>
      </p:sp>
      <p:sp>
        <p:nvSpPr>
          <p:cNvPr id="91139" name="Rectangle 3"/>
          <p:cNvSpPr>
            <a:spLocks noChangeArrowheads="1"/>
          </p:cNvSpPr>
          <p:nvPr/>
        </p:nvSpPr>
        <p:spPr bwMode="auto">
          <a:xfrm>
            <a:off x="3886847" y="8687405"/>
            <a:ext cx="2971153" cy="456595"/>
          </a:xfrm>
          <a:prstGeom prst="rect">
            <a:avLst/>
          </a:prstGeom>
          <a:noFill/>
          <a:ln w="12700">
            <a:noFill/>
            <a:miter lim="800000"/>
            <a:headEnd/>
            <a:tailEnd/>
          </a:ln>
          <a:effectLst/>
        </p:spPr>
        <p:txBody>
          <a:bodyPr lIns="90821" tIns="44613" rIns="90821" bIns="44613" anchor="b"/>
          <a:lstStyle/>
          <a:p>
            <a:pPr algn="r" defTabSz="917438" eaLnBrk="0" hangingPunct="0"/>
            <a:endParaRPr lang="en-US" altLang="en-US" sz="1200" dirty="0"/>
          </a:p>
        </p:txBody>
      </p:sp>
      <p:sp>
        <p:nvSpPr>
          <p:cNvPr id="91140" name="Rectangle 4"/>
          <p:cNvSpPr>
            <a:spLocks noChangeArrowheads="1"/>
          </p:cNvSpPr>
          <p:nvPr/>
        </p:nvSpPr>
        <p:spPr bwMode="auto">
          <a:xfrm>
            <a:off x="0" y="8687405"/>
            <a:ext cx="2971153" cy="456595"/>
          </a:xfrm>
          <a:prstGeom prst="rect">
            <a:avLst/>
          </a:prstGeom>
          <a:noFill/>
          <a:ln w="12700">
            <a:noFill/>
            <a:miter lim="800000"/>
            <a:headEnd/>
            <a:tailEnd/>
          </a:ln>
          <a:effectLst/>
        </p:spPr>
        <p:txBody>
          <a:bodyPr wrap="none" lIns="86630" tIns="43315" rIns="86630" bIns="43315" anchor="ctr"/>
          <a:lstStyle/>
          <a:p>
            <a:endParaRPr lang="en-US"/>
          </a:p>
        </p:txBody>
      </p:sp>
      <p:sp>
        <p:nvSpPr>
          <p:cNvPr id="91141" name="Rectangle 5"/>
          <p:cNvSpPr>
            <a:spLocks noChangeArrowheads="1"/>
          </p:cNvSpPr>
          <p:nvPr/>
        </p:nvSpPr>
        <p:spPr bwMode="auto">
          <a:xfrm>
            <a:off x="0" y="1"/>
            <a:ext cx="2971153" cy="456595"/>
          </a:xfrm>
          <a:prstGeom prst="rect">
            <a:avLst/>
          </a:prstGeom>
          <a:noFill/>
          <a:ln w="12700">
            <a:noFill/>
            <a:miter lim="800000"/>
            <a:headEnd/>
            <a:tailEnd/>
          </a:ln>
          <a:effectLst/>
        </p:spPr>
        <p:txBody>
          <a:bodyPr wrap="none" lIns="86630" tIns="43315" rIns="86630" bIns="43315" anchor="ctr"/>
          <a:lstStyle/>
          <a:p>
            <a:endParaRPr lang="en-US"/>
          </a:p>
        </p:txBody>
      </p:sp>
      <p:sp>
        <p:nvSpPr>
          <p:cNvPr id="91142" name="Rectangle 6"/>
          <p:cNvSpPr>
            <a:spLocks noGrp="1" noRot="1" noChangeAspect="1" noChangeArrowheads="1" noTextEdit="1"/>
          </p:cNvSpPr>
          <p:nvPr>
            <p:ph type="sldImg"/>
          </p:nvPr>
        </p:nvSpPr>
        <p:spPr>
          <a:ln cap="flat">
            <a:solidFill>
              <a:schemeClr val="tx1"/>
            </a:solidFill>
          </a:ln>
        </p:spPr>
      </p:sp>
      <p:sp>
        <p:nvSpPr>
          <p:cNvPr id="91143" name="Rectangle 7"/>
          <p:cNvSpPr>
            <a:spLocks noGrp="1" noChangeArrowheads="1"/>
          </p:cNvSpPr>
          <p:nvPr>
            <p:ph type="body" idx="1"/>
          </p:nvPr>
        </p:nvSpPr>
        <p:spPr>
          <a:xfrm>
            <a:off x="914201" y="4342191"/>
            <a:ext cx="5029598" cy="4116917"/>
          </a:xfrm>
          <a:noFill/>
          <a:ln/>
        </p:spPr>
        <p:txBody>
          <a:bodyPr/>
          <a:lstStyle/>
          <a:p>
            <a:pPr defTabSz="864799"/>
            <a:r>
              <a:rPr lang="en-US" altLang="en-US" dirty="0" err="1"/>
              <a:t>TdP</a:t>
            </a:r>
            <a:r>
              <a:rPr lang="en-US" altLang="en-US" dirty="0"/>
              <a:t> is a rapid and distinct VT with a twisting configuration of the QRS morphology, associated with prolonged </a:t>
            </a:r>
            <a:r>
              <a:rPr lang="en-US" altLang="en-US" dirty="0" err="1"/>
              <a:t>repolarization</a:t>
            </a:r>
            <a:r>
              <a:rPr lang="en-US" altLang="en-US" dirty="0"/>
              <a:t>.  It may be acquired or congenital.  It is a very deadly form of VT. </a:t>
            </a:r>
          </a:p>
          <a:p>
            <a:pPr defTabSz="864799"/>
            <a:endParaRPr lang="en-US" altLang="en-US" dirty="0"/>
          </a:p>
          <a:p>
            <a:pPr defTabSz="864799"/>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bwMode="auto">
          <a:xfrm>
            <a:off x="1152525" y="692150"/>
            <a:ext cx="4554538" cy="3416300"/>
          </a:xfrm>
          <a:prstGeom prst="rect">
            <a:avLst/>
          </a:prstGeom>
          <a:solidFill>
            <a:srgbClr val="FFFFFF"/>
          </a:solidFill>
          <a:ln>
            <a:solidFill>
              <a:srgbClr val="000000"/>
            </a:solidFill>
            <a:miter lim="800000"/>
            <a:headEnd/>
            <a:tailEnd/>
          </a:ln>
        </p:spPr>
      </p:sp>
      <p:sp>
        <p:nvSpPr>
          <p:cNvPr id="150531" name="Rectangle 3"/>
          <p:cNvSpPr>
            <a:spLocks noGrp="1" noChangeArrowheads="1"/>
          </p:cNvSpPr>
          <p:nvPr>
            <p:ph type="body" idx="1"/>
          </p:nvPr>
        </p:nvSpPr>
        <p:spPr bwMode="auto">
          <a:xfrm>
            <a:off x="914201" y="4343703"/>
            <a:ext cx="5029598" cy="4115405"/>
          </a:xfrm>
          <a:prstGeom prst="rect">
            <a:avLst/>
          </a:prstGeom>
          <a:noFill/>
          <a:ln>
            <a:miter lim="800000"/>
            <a:headEnd/>
            <a:tailEnd/>
          </a:ln>
        </p:spPr>
        <p:txBody>
          <a:bodyPr lIns="91777" tIns="45888" rIns="91777" bIns="45888"/>
          <a:lstStyle/>
          <a:p>
            <a:r>
              <a:rPr lang="en-US" altLang="en-US" sz="900" dirty="0" err="1"/>
              <a:t>Torsades</a:t>
            </a:r>
            <a:r>
              <a:rPr lang="en-US" altLang="en-US" sz="900" dirty="0"/>
              <a:t> de pointes (twists of points) is a unique VT in which the QRS complexes change from positive to negative and appear to twist around the </a:t>
            </a:r>
            <a:r>
              <a:rPr lang="en-US" altLang="en-US" sz="900" dirty="0" err="1"/>
              <a:t>isoelectric</a:t>
            </a:r>
            <a:r>
              <a:rPr lang="en-US" altLang="en-US" sz="900" dirty="0"/>
              <a:t> line.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3886847" y="1"/>
            <a:ext cx="2971153" cy="456595"/>
          </a:xfrm>
          <a:prstGeom prst="rect">
            <a:avLst/>
          </a:prstGeom>
          <a:noFill/>
          <a:ln w="12700">
            <a:noFill/>
            <a:miter lim="800000"/>
            <a:headEnd/>
            <a:tailEnd/>
          </a:ln>
          <a:effectLst/>
        </p:spPr>
        <p:txBody>
          <a:bodyPr wrap="none" lIns="86630" tIns="43315" rIns="86630" bIns="43315" anchor="ctr"/>
          <a:lstStyle/>
          <a:p>
            <a:endParaRPr lang="en-US"/>
          </a:p>
        </p:txBody>
      </p:sp>
      <p:sp>
        <p:nvSpPr>
          <p:cNvPr id="78851" name="Rectangle 3"/>
          <p:cNvSpPr>
            <a:spLocks noChangeArrowheads="1"/>
          </p:cNvSpPr>
          <p:nvPr/>
        </p:nvSpPr>
        <p:spPr bwMode="auto">
          <a:xfrm>
            <a:off x="3886847" y="8687405"/>
            <a:ext cx="2971153" cy="456595"/>
          </a:xfrm>
          <a:prstGeom prst="rect">
            <a:avLst/>
          </a:prstGeom>
          <a:noFill/>
          <a:ln w="12700">
            <a:noFill/>
            <a:miter lim="800000"/>
            <a:headEnd/>
            <a:tailEnd/>
          </a:ln>
          <a:effectLst/>
        </p:spPr>
        <p:txBody>
          <a:bodyPr lIns="90821" tIns="44613" rIns="90821" bIns="44613" anchor="b"/>
          <a:lstStyle/>
          <a:p>
            <a:pPr algn="r" defTabSz="917438" eaLnBrk="0" hangingPunct="0"/>
            <a:endParaRPr lang="en-US" altLang="en-US" sz="1200" dirty="0"/>
          </a:p>
        </p:txBody>
      </p:sp>
      <p:sp>
        <p:nvSpPr>
          <p:cNvPr id="78852" name="Rectangle 4"/>
          <p:cNvSpPr>
            <a:spLocks noChangeArrowheads="1"/>
          </p:cNvSpPr>
          <p:nvPr/>
        </p:nvSpPr>
        <p:spPr bwMode="auto">
          <a:xfrm>
            <a:off x="0" y="8687405"/>
            <a:ext cx="2971153" cy="456595"/>
          </a:xfrm>
          <a:prstGeom prst="rect">
            <a:avLst/>
          </a:prstGeom>
          <a:noFill/>
          <a:ln w="12700">
            <a:noFill/>
            <a:miter lim="800000"/>
            <a:headEnd/>
            <a:tailEnd/>
          </a:ln>
          <a:effectLst/>
        </p:spPr>
        <p:txBody>
          <a:bodyPr wrap="none" lIns="86630" tIns="43315" rIns="86630" bIns="43315" anchor="ctr"/>
          <a:lstStyle/>
          <a:p>
            <a:endParaRPr lang="en-US"/>
          </a:p>
        </p:txBody>
      </p:sp>
      <p:sp>
        <p:nvSpPr>
          <p:cNvPr id="78853" name="Rectangle 5"/>
          <p:cNvSpPr>
            <a:spLocks noChangeArrowheads="1"/>
          </p:cNvSpPr>
          <p:nvPr/>
        </p:nvSpPr>
        <p:spPr bwMode="auto">
          <a:xfrm>
            <a:off x="0" y="1"/>
            <a:ext cx="2971153" cy="456595"/>
          </a:xfrm>
          <a:prstGeom prst="rect">
            <a:avLst/>
          </a:prstGeom>
          <a:noFill/>
          <a:ln w="12700">
            <a:noFill/>
            <a:miter lim="800000"/>
            <a:headEnd/>
            <a:tailEnd/>
          </a:ln>
          <a:effectLst/>
        </p:spPr>
        <p:txBody>
          <a:bodyPr wrap="none" lIns="86630" tIns="43315" rIns="86630" bIns="43315" anchor="ctr"/>
          <a:lstStyle/>
          <a:p>
            <a:endParaRPr lang="en-US"/>
          </a:p>
        </p:txBody>
      </p:sp>
      <p:sp>
        <p:nvSpPr>
          <p:cNvPr id="78854" name="Rectangle 6"/>
          <p:cNvSpPr>
            <a:spLocks noGrp="1" noRot="1" noChangeAspect="1" noChangeArrowheads="1" noTextEdit="1"/>
          </p:cNvSpPr>
          <p:nvPr>
            <p:ph type="sldImg"/>
          </p:nvPr>
        </p:nvSpPr>
        <p:spPr>
          <a:ln cap="flat">
            <a:solidFill>
              <a:schemeClr val="tx1"/>
            </a:solidFill>
          </a:ln>
        </p:spPr>
      </p:sp>
      <p:sp>
        <p:nvSpPr>
          <p:cNvPr id="78855" name="Rectangle 7"/>
          <p:cNvSpPr>
            <a:spLocks noGrp="1" noChangeArrowheads="1"/>
          </p:cNvSpPr>
          <p:nvPr>
            <p:ph type="body" idx="1"/>
          </p:nvPr>
        </p:nvSpPr>
        <p:spPr>
          <a:xfrm>
            <a:off x="914201" y="4342191"/>
            <a:ext cx="5029598" cy="4116917"/>
          </a:xfrm>
          <a:noFill/>
          <a:ln/>
        </p:spPr>
        <p:txBody>
          <a:bodyPr/>
          <a:lstStyle/>
          <a:p>
            <a:pPr defTabSz="864799"/>
            <a:r>
              <a:rPr lang="en-US" altLang="en-US" dirty="0"/>
              <a:t>Rarely seen, ventricular flutter may occur just prior to the onset of ventricular fibrillation.  It degenerates into ventricular fibrillation in a matter of seconds.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3886847" y="1"/>
            <a:ext cx="2971153" cy="456595"/>
          </a:xfrm>
          <a:prstGeom prst="rect">
            <a:avLst/>
          </a:prstGeom>
          <a:noFill/>
          <a:ln w="12700">
            <a:noFill/>
            <a:miter lim="800000"/>
            <a:headEnd/>
            <a:tailEnd/>
          </a:ln>
          <a:effectLst/>
        </p:spPr>
        <p:txBody>
          <a:bodyPr wrap="none" lIns="86630" tIns="43315" rIns="86630" bIns="43315" anchor="ctr"/>
          <a:lstStyle/>
          <a:p>
            <a:endParaRPr lang="en-US"/>
          </a:p>
        </p:txBody>
      </p:sp>
      <p:sp>
        <p:nvSpPr>
          <p:cNvPr id="82947" name="Rectangle 3"/>
          <p:cNvSpPr>
            <a:spLocks noChangeArrowheads="1"/>
          </p:cNvSpPr>
          <p:nvPr/>
        </p:nvSpPr>
        <p:spPr bwMode="auto">
          <a:xfrm>
            <a:off x="3886847" y="8687405"/>
            <a:ext cx="2971153" cy="456595"/>
          </a:xfrm>
          <a:prstGeom prst="rect">
            <a:avLst/>
          </a:prstGeom>
          <a:noFill/>
          <a:ln w="12700">
            <a:noFill/>
            <a:miter lim="800000"/>
            <a:headEnd/>
            <a:tailEnd/>
          </a:ln>
          <a:effectLst/>
        </p:spPr>
        <p:txBody>
          <a:bodyPr lIns="90821" tIns="44613" rIns="90821" bIns="44613" anchor="b"/>
          <a:lstStyle/>
          <a:p>
            <a:pPr algn="r" defTabSz="917438" eaLnBrk="0" hangingPunct="0"/>
            <a:endParaRPr lang="en-US" altLang="en-US" sz="1200" dirty="0"/>
          </a:p>
        </p:txBody>
      </p:sp>
      <p:sp>
        <p:nvSpPr>
          <p:cNvPr id="82948" name="Rectangle 4"/>
          <p:cNvSpPr>
            <a:spLocks noChangeArrowheads="1"/>
          </p:cNvSpPr>
          <p:nvPr/>
        </p:nvSpPr>
        <p:spPr bwMode="auto">
          <a:xfrm>
            <a:off x="0" y="8687405"/>
            <a:ext cx="2971153" cy="456595"/>
          </a:xfrm>
          <a:prstGeom prst="rect">
            <a:avLst/>
          </a:prstGeom>
          <a:noFill/>
          <a:ln w="12700">
            <a:noFill/>
            <a:miter lim="800000"/>
            <a:headEnd/>
            <a:tailEnd/>
          </a:ln>
          <a:effectLst/>
        </p:spPr>
        <p:txBody>
          <a:bodyPr wrap="none" lIns="86630" tIns="43315" rIns="86630" bIns="43315" anchor="ctr"/>
          <a:lstStyle/>
          <a:p>
            <a:endParaRPr lang="en-US"/>
          </a:p>
        </p:txBody>
      </p:sp>
      <p:sp>
        <p:nvSpPr>
          <p:cNvPr id="82949" name="Rectangle 5"/>
          <p:cNvSpPr>
            <a:spLocks noChangeArrowheads="1"/>
          </p:cNvSpPr>
          <p:nvPr/>
        </p:nvSpPr>
        <p:spPr bwMode="auto">
          <a:xfrm>
            <a:off x="0" y="1"/>
            <a:ext cx="2971153" cy="456595"/>
          </a:xfrm>
          <a:prstGeom prst="rect">
            <a:avLst/>
          </a:prstGeom>
          <a:noFill/>
          <a:ln w="12700">
            <a:noFill/>
            <a:miter lim="800000"/>
            <a:headEnd/>
            <a:tailEnd/>
          </a:ln>
          <a:effectLst/>
        </p:spPr>
        <p:txBody>
          <a:bodyPr wrap="none" lIns="86630" tIns="43315" rIns="86630" bIns="43315" anchor="ctr"/>
          <a:lstStyle/>
          <a:p>
            <a:endParaRPr lang="en-US"/>
          </a:p>
        </p:txBody>
      </p:sp>
      <p:sp>
        <p:nvSpPr>
          <p:cNvPr id="82950" name="Rectangle 6"/>
          <p:cNvSpPr>
            <a:spLocks noGrp="1" noRot="1" noChangeAspect="1" noChangeArrowheads="1" noTextEdit="1"/>
          </p:cNvSpPr>
          <p:nvPr>
            <p:ph type="sldImg"/>
          </p:nvPr>
        </p:nvSpPr>
        <p:spPr>
          <a:ln cap="flat">
            <a:solidFill>
              <a:schemeClr val="tx1"/>
            </a:solidFill>
          </a:ln>
        </p:spPr>
      </p:sp>
      <p:sp>
        <p:nvSpPr>
          <p:cNvPr id="82951" name="Rectangle 7"/>
          <p:cNvSpPr>
            <a:spLocks noGrp="1" noChangeArrowheads="1"/>
          </p:cNvSpPr>
          <p:nvPr>
            <p:ph type="body" idx="1"/>
          </p:nvPr>
        </p:nvSpPr>
        <p:spPr>
          <a:xfrm>
            <a:off x="914201" y="4342191"/>
            <a:ext cx="5029598" cy="4116917"/>
          </a:xfrm>
          <a:noFill/>
          <a:ln/>
        </p:spPr>
        <p:txBody>
          <a:bodyPr/>
          <a:lstStyle/>
          <a:p>
            <a:pPr defTabSz="864799"/>
            <a:r>
              <a:rPr lang="en-US" altLang="en-US" dirty="0"/>
              <a:t>Ventricular fibrillation (VF) will convert to fine VF and then no electrical activity will be seen.  Patients resuscitated from VF are deemed sudden cardiac death survivors.</a:t>
            </a:r>
          </a:p>
          <a:p>
            <a:pPr defTabSz="864799"/>
            <a:endParaRPr lang="en-US" altLang="en-US" dirty="0"/>
          </a:p>
          <a:p>
            <a:pPr defTabSz="864799"/>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bwMode="auto">
          <a:xfrm>
            <a:off x="1152525" y="692150"/>
            <a:ext cx="4554538" cy="3416300"/>
          </a:xfrm>
          <a:prstGeom prst="rect">
            <a:avLst/>
          </a:prstGeom>
          <a:solidFill>
            <a:srgbClr val="FFFFFF"/>
          </a:solidFill>
          <a:ln>
            <a:solidFill>
              <a:srgbClr val="000000"/>
            </a:solidFill>
            <a:miter lim="800000"/>
            <a:headEnd/>
            <a:tailEnd/>
          </a:ln>
        </p:spPr>
      </p:sp>
      <p:sp>
        <p:nvSpPr>
          <p:cNvPr id="148483" name="Rectangle 3"/>
          <p:cNvSpPr>
            <a:spLocks noGrp="1" noChangeArrowheads="1"/>
          </p:cNvSpPr>
          <p:nvPr>
            <p:ph type="body" idx="1"/>
          </p:nvPr>
        </p:nvSpPr>
        <p:spPr bwMode="auto">
          <a:xfrm>
            <a:off x="914201" y="4343703"/>
            <a:ext cx="5029598" cy="4115405"/>
          </a:xfrm>
          <a:prstGeom prst="rect">
            <a:avLst/>
          </a:prstGeom>
          <a:noFill/>
          <a:ln>
            <a:miter lim="800000"/>
            <a:headEnd/>
            <a:tailEnd/>
          </a:ln>
        </p:spPr>
        <p:txBody>
          <a:bodyPr lIns="91777" tIns="45888" rIns="91777" bIns="45888"/>
          <a:lstStyle/>
          <a:p>
            <a:r>
              <a:rPr lang="en-US" altLang="en-US"/>
              <a:t>The following ECG findings help electrophysiologists to diagnose VF:</a:t>
            </a:r>
          </a:p>
          <a:p>
            <a:pPr>
              <a:buFontTx/>
              <a:buChar char="•"/>
            </a:pPr>
            <a:r>
              <a:rPr lang="en-US" altLang="en-US"/>
              <a:t>P waves and QRS complexes are not present.</a:t>
            </a:r>
          </a:p>
          <a:p>
            <a:pPr>
              <a:buFontTx/>
              <a:buChar char="•"/>
            </a:pPr>
            <a:r>
              <a:rPr lang="en-US" altLang="en-US"/>
              <a:t>Heart rhythm is highly irregular.</a:t>
            </a:r>
          </a:p>
          <a:p>
            <a:pPr>
              <a:buFontTx/>
              <a:buChar char="•"/>
            </a:pPr>
            <a:r>
              <a:rPr lang="en-US" altLang="en-US"/>
              <a:t>The heart rate is not defined (without QRS complexes).</a:t>
            </a:r>
          </a:p>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pPr eaLnBrk="1" hangingPunct="1">
              <a:spcBef>
                <a:spcPct val="0"/>
              </a:spcBef>
            </a:pPr>
            <a:r>
              <a:rPr lang="en-US" smtClean="0"/>
              <a:t>Irregular WCT, marked variation in QRS morphology = AF + WPW</a:t>
            </a:r>
          </a:p>
        </p:txBody>
      </p:sp>
      <p:sp>
        <p:nvSpPr>
          <p:cNvPr id="20484" name="Slide Number Placeholder 3"/>
          <p:cNvSpPr>
            <a:spLocks noGrp="1"/>
          </p:cNvSpPr>
          <p:nvPr>
            <p:ph type="sldNum" sz="quarter" idx="5"/>
          </p:nvPr>
        </p:nvSpPr>
        <p:spPr bwMode="auto">
          <a:ln>
            <a:miter lim="800000"/>
            <a:headEnd/>
            <a:tailEnd/>
          </a:ln>
        </p:spPr>
        <p:txBody>
          <a:bodyPr/>
          <a:lstStyle/>
          <a:p>
            <a:fld id="{62745065-E7A2-4AC4-8109-71C9577A3C0F}" type="slidenum">
              <a:rPr lang="en-US"/>
              <a:pPr/>
              <a:t>10</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3886847" y="1"/>
            <a:ext cx="2971153" cy="456595"/>
          </a:xfrm>
          <a:prstGeom prst="rect">
            <a:avLst/>
          </a:prstGeom>
          <a:noFill/>
          <a:ln w="12700">
            <a:noFill/>
            <a:miter lim="800000"/>
            <a:headEnd/>
            <a:tailEnd/>
          </a:ln>
          <a:effectLst/>
        </p:spPr>
        <p:txBody>
          <a:bodyPr wrap="none" lIns="86630" tIns="43315" rIns="86630" bIns="43315" anchor="ctr"/>
          <a:lstStyle/>
          <a:p>
            <a:endParaRPr lang="en-US"/>
          </a:p>
        </p:txBody>
      </p:sp>
      <p:sp>
        <p:nvSpPr>
          <p:cNvPr id="62467" name="Rectangle 3"/>
          <p:cNvSpPr>
            <a:spLocks noChangeArrowheads="1"/>
          </p:cNvSpPr>
          <p:nvPr/>
        </p:nvSpPr>
        <p:spPr bwMode="auto">
          <a:xfrm>
            <a:off x="3886847" y="8687405"/>
            <a:ext cx="2971153" cy="456595"/>
          </a:xfrm>
          <a:prstGeom prst="rect">
            <a:avLst/>
          </a:prstGeom>
          <a:noFill/>
          <a:ln w="12700">
            <a:noFill/>
            <a:miter lim="800000"/>
            <a:headEnd/>
            <a:tailEnd/>
          </a:ln>
          <a:effectLst/>
        </p:spPr>
        <p:txBody>
          <a:bodyPr lIns="90821" tIns="44613" rIns="90821" bIns="44613" anchor="b"/>
          <a:lstStyle/>
          <a:p>
            <a:pPr algn="r" defTabSz="917438" eaLnBrk="0" hangingPunct="0"/>
            <a:endParaRPr lang="en-US" altLang="en-US" sz="1200" dirty="0"/>
          </a:p>
        </p:txBody>
      </p:sp>
      <p:sp>
        <p:nvSpPr>
          <p:cNvPr id="62468" name="Rectangle 4"/>
          <p:cNvSpPr>
            <a:spLocks noChangeArrowheads="1"/>
          </p:cNvSpPr>
          <p:nvPr/>
        </p:nvSpPr>
        <p:spPr bwMode="auto">
          <a:xfrm>
            <a:off x="0" y="8687405"/>
            <a:ext cx="2971153" cy="456595"/>
          </a:xfrm>
          <a:prstGeom prst="rect">
            <a:avLst/>
          </a:prstGeom>
          <a:noFill/>
          <a:ln w="12700">
            <a:noFill/>
            <a:miter lim="800000"/>
            <a:headEnd/>
            <a:tailEnd/>
          </a:ln>
          <a:effectLst/>
        </p:spPr>
        <p:txBody>
          <a:bodyPr wrap="none" lIns="86630" tIns="43315" rIns="86630" bIns="43315" anchor="ctr"/>
          <a:lstStyle/>
          <a:p>
            <a:endParaRPr lang="en-US"/>
          </a:p>
        </p:txBody>
      </p:sp>
      <p:sp>
        <p:nvSpPr>
          <p:cNvPr id="62469" name="Rectangle 5"/>
          <p:cNvSpPr>
            <a:spLocks noChangeArrowheads="1"/>
          </p:cNvSpPr>
          <p:nvPr/>
        </p:nvSpPr>
        <p:spPr bwMode="auto">
          <a:xfrm>
            <a:off x="0" y="1"/>
            <a:ext cx="2971153" cy="456595"/>
          </a:xfrm>
          <a:prstGeom prst="rect">
            <a:avLst/>
          </a:prstGeom>
          <a:noFill/>
          <a:ln w="12700">
            <a:noFill/>
            <a:miter lim="800000"/>
            <a:headEnd/>
            <a:tailEnd/>
          </a:ln>
          <a:effectLst/>
        </p:spPr>
        <p:txBody>
          <a:bodyPr wrap="none" lIns="86630" tIns="43315" rIns="86630" bIns="43315" anchor="ctr"/>
          <a:lstStyle/>
          <a:p>
            <a:endParaRPr lang="en-US"/>
          </a:p>
        </p:txBody>
      </p:sp>
      <p:sp>
        <p:nvSpPr>
          <p:cNvPr id="62470" name="Rectangle 6"/>
          <p:cNvSpPr>
            <a:spLocks noGrp="1" noRot="1" noChangeAspect="1" noChangeArrowheads="1" noTextEdit="1"/>
          </p:cNvSpPr>
          <p:nvPr>
            <p:ph type="sldImg"/>
          </p:nvPr>
        </p:nvSpPr>
        <p:spPr>
          <a:ln cap="flat">
            <a:solidFill>
              <a:schemeClr val="tx1"/>
            </a:solidFill>
          </a:ln>
        </p:spPr>
      </p:sp>
      <p:sp>
        <p:nvSpPr>
          <p:cNvPr id="62471" name="Rectangle 7"/>
          <p:cNvSpPr>
            <a:spLocks noGrp="1" noChangeArrowheads="1"/>
          </p:cNvSpPr>
          <p:nvPr>
            <p:ph type="body" idx="1"/>
          </p:nvPr>
        </p:nvSpPr>
        <p:spPr>
          <a:xfrm>
            <a:off x="914201" y="4342191"/>
            <a:ext cx="5029598" cy="4116917"/>
          </a:xfrm>
          <a:noFill/>
          <a:ln/>
        </p:spPr>
        <p:txBody>
          <a:bodyPr/>
          <a:lstStyle/>
          <a:p>
            <a:pPr defTabSz="864799"/>
            <a:r>
              <a:rPr lang="en-US" altLang="en-US" dirty="0"/>
              <a:t>Bundle branch reentry tachycardia is another VT that is treatable with RF ablation.  With this type of tachycardia, the HV interval is increased.  </a:t>
            </a:r>
          </a:p>
          <a:p>
            <a:pPr defTabSz="864799"/>
            <a:r>
              <a:rPr lang="en-US" altLang="en-US" dirty="0"/>
              <a:t>Ablation of the right bundle does cure this form of reentry.  However, given the underlying LBBB, ablation of the RBBB results in either very impaired His/Purkinje function or in complete heart block.  A pacer is usually required.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3886847" y="1"/>
            <a:ext cx="2971153" cy="456595"/>
          </a:xfrm>
          <a:prstGeom prst="rect">
            <a:avLst/>
          </a:prstGeom>
          <a:noFill/>
          <a:ln w="12700">
            <a:noFill/>
            <a:miter lim="800000"/>
            <a:headEnd/>
            <a:tailEnd/>
          </a:ln>
          <a:effectLst/>
        </p:spPr>
        <p:txBody>
          <a:bodyPr wrap="none" lIns="86630" tIns="43315" rIns="86630" bIns="43315" anchor="ctr"/>
          <a:lstStyle/>
          <a:p>
            <a:endParaRPr lang="en-US"/>
          </a:p>
        </p:txBody>
      </p:sp>
      <p:sp>
        <p:nvSpPr>
          <p:cNvPr id="68611" name="Rectangle 3"/>
          <p:cNvSpPr>
            <a:spLocks noChangeArrowheads="1"/>
          </p:cNvSpPr>
          <p:nvPr/>
        </p:nvSpPr>
        <p:spPr bwMode="auto">
          <a:xfrm>
            <a:off x="3886847" y="8687405"/>
            <a:ext cx="2971153" cy="456595"/>
          </a:xfrm>
          <a:prstGeom prst="rect">
            <a:avLst/>
          </a:prstGeom>
          <a:noFill/>
          <a:ln w="12700">
            <a:noFill/>
            <a:miter lim="800000"/>
            <a:headEnd/>
            <a:tailEnd/>
          </a:ln>
          <a:effectLst/>
        </p:spPr>
        <p:txBody>
          <a:bodyPr lIns="90821" tIns="44613" rIns="90821" bIns="44613" anchor="b"/>
          <a:lstStyle/>
          <a:p>
            <a:pPr algn="r" defTabSz="917438" eaLnBrk="0" hangingPunct="0"/>
            <a:endParaRPr lang="en-US" altLang="en-US" sz="1200" dirty="0"/>
          </a:p>
        </p:txBody>
      </p:sp>
      <p:sp>
        <p:nvSpPr>
          <p:cNvPr id="68612" name="Rectangle 4"/>
          <p:cNvSpPr>
            <a:spLocks noChangeArrowheads="1"/>
          </p:cNvSpPr>
          <p:nvPr/>
        </p:nvSpPr>
        <p:spPr bwMode="auto">
          <a:xfrm>
            <a:off x="0" y="8687405"/>
            <a:ext cx="2971153" cy="456595"/>
          </a:xfrm>
          <a:prstGeom prst="rect">
            <a:avLst/>
          </a:prstGeom>
          <a:noFill/>
          <a:ln w="12700">
            <a:noFill/>
            <a:miter lim="800000"/>
            <a:headEnd/>
            <a:tailEnd/>
          </a:ln>
          <a:effectLst/>
        </p:spPr>
        <p:txBody>
          <a:bodyPr wrap="none" lIns="86630" tIns="43315" rIns="86630" bIns="43315" anchor="ctr"/>
          <a:lstStyle/>
          <a:p>
            <a:endParaRPr lang="en-US"/>
          </a:p>
        </p:txBody>
      </p:sp>
      <p:sp>
        <p:nvSpPr>
          <p:cNvPr id="68613" name="Rectangle 5"/>
          <p:cNvSpPr>
            <a:spLocks noChangeArrowheads="1"/>
          </p:cNvSpPr>
          <p:nvPr/>
        </p:nvSpPr>
        <p:spPr bwMode="auto">
          <a:xfrm>
            <a:off x="0" y="1"/>
            <a:ext cx="2971153" cy="456595"/>
          </a:xfrm>
          <a:prstGeom prst="rect">
            <a:avLst/>
          </a:prstGeom>
          <a:noFill/>
          <a:ln w="12700">
            <a:noFill/>
            <a:miter lim="800000"/>
            <a:headEnd/>
            <a:tailEnd/>
          </a:ln>
          <a:effectLst/>
        </p:spPr>
        <p:txBody>
          <a:bodyPr wrap="none" lIns="86630" tIns="43315" rIns="86630" bIns="43315" anchor="ctr"/>
          <a:lstStyle/>
          <a:p>
            <a:endParaRPr lang="en-US"/>
          </a:p>
        </p:txBody>
      </p:sp>
      <p:sp>
        <p:nvSpPr>
          <p:cNvPr id="68614" name="Rectangle 6"/>
          <p:cNvSpPr>
            <a:spLocks noChangeArrowheads="1"/>
          </p:cNvSpPr>
          <p:nvPr/>
        </p:nvSpPr>
        <p:spPr bwMode="auto">
          <a:xfrm>
            <a:off x="3885354" y="-1512"/>
            <a:ext cx="2972646" cy="403679"/>
          </a:xfrm>
          <a:prstGeom prst="rect">
            <a:avLst/>
          </a:prstGeom>
          <a:noFill/>
          <a:ln w="12700">
            <a:noFill/>
            <a:miter lim="800000"/>
            <a:headEnd/>
            <a:tailEnd/>
          </a:ln>
          <a:effectLst/>
        </p:spPr>
        <p:txBody>
          <a:bodyPr wrap="none" lIns="86630" tIns="43315" rIns="86630" bIns="43315" anchor="ctr"/>
          <a:lstStyle/>
          <a:p>
            <a:endParaRPr lang="en-US"/>
          </a:p>
        </p:txBody>
      </p:sp>
      <p:sp>
        <p:nvSpPr>
          <p:cNvPr id="68615" name="Rectangle 7"/>
          <p:cNvSpPr>
            <a:spLocks noChangeArrowheads="1"/>
          </p:cNvSpPr>
          <p:nvPr/>
        </p:nvSpPr>
        <p:spPr bwMode="auto">
          <a:xfrm>
            <a:off x="0" y="-1512"/>
            <a:ext cx="2971153" cy="403679"/>
          </a:xfrm>
          <a:prstGeom prst="rect">
            <a:avLst/>
          </a:prstGeom>
          <a:noFill/>
          <a:ln w="12700">
            <a:noFill/>
            <a:miter lim="800000"/>
            <a:headEnd/>
            <a:tailEnd/>
          </a:ln>
          <a:effectLst/>
        </p:spPr>
        <p:txBody>
          <a:bodyPr wrap="none" lIns="86630" tIns="43315" rIns="86630" bIns="43315" anchor="ctr"/>
          <a:lstStyle/>
          <a:p>
            <a:endParaRPr lang="en-US"/>
          </a:p>
        </p:txBody>
      </p:sp>
      <p:sp>
        <p:nvSpPr>
          <p:cNvPr id="68616" name="Rectangle 8"/>
          <p:cNvSpPr>
            <a:spLocks noGrp="1" noRot="1" noChangeAspect="1" noChangeArrowheads="1" noTextEdit="1"/>
          </p:cNvSpPr>
          <p:nvPr>
            <p:ph type="sldImg"/>
          </p:nvPr>
        </p:nvSpPr>
        <p:spPr>
          <a:ln cap="flat">
            <a:solidFill>
              <a:schemeClr val="tx1"/>
            </a:solidFill>
          </a:ln>
        </p:spPr>
      </p:sp>
      <p:sp>
        <p:nvSpPr>
          <p:cNvPr id="68617" name="Rectangle 9"/>
          <p:cNvSpPr>
            <a:spLocks noGrp="1" noChangeArrowheads="1"/>
          </p:cNvSpPr>
          <p:nvPr>
            <p:ph type="body" idx="1"/>
          </p:nvPr>
        </p:nvSpPr>
        <p:spPr>
          <a:ln/>
        </p:spPr>
        <p:txBody>
          <a:bodyPr/>
          <a:lstStyle/>
          <a:p>
            <a:r>
              <a:rPr lang="en-US" altLang="en-US"/>
              <a:t>The most helpful criteria to consider when diagnosing VT due to bundle branch reentry is the comparison of this LBBB morphology to the LBBB seen in sinus.  The morphology does not have to be exactly the same (if there is some conduction down the left bundle) but it should be really similar.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eaLnBrk="1" hangingPunct="1">
              <a:spcBef>
                <a:spcPct val="0"/>
              </a:spcBef>
            </a:pPr>
            <a:r>
              <a:rPr lang="en-US" smtClean="0"/>
              <a:t>Irregular WCT, consistent QRS morphology, no P waves = AF + RBBB</a:t>
            </a:r>
          </a:p>
          <a:p>
            <a:pPr eaLnBrk="1" hangingPunct="1">
              <a:spcBef>
                <a:spcPct val="0"/>
              </a:spcBef>
            </a:pPr>
            <a:r>
              <a:rPr lang="en-US" smtClean="0"/>
              <a:t>PVCs, LAD from old MI</a:t>
            </a:r>
          </a:p>
        </p:txBody>
      </p:sp>
      <p:sp>
        <p:nvSpPr>
          <p:cNvPr id="25604" name="Slide Number Placeholder 3"/>
          <p:cNvSpPr>
            <a:spLocks noGrp="1"/>
          </p:cNvSpPr>
          <p:nvPr>
            <p:ph type="sldNum" sz="quarter" idx="5"/>
          </p:nvPr>
        </p:nvSpPr>
        <p:spPr bwMode="auto">
          <a:ln>
            <a:miter lim="800000"/>
            <a:headEnd/>
            <a:tailEnd/>
          </a:ln>
        </p:spPr>
        <p:txBody>
          <a:bodyPr/>
          <a:lstStyle/>
          <a:p>
            <a:fld id="{570BBA11-4233-4FA5-B058-4CE7531CB863}" type="slidenum">
              <a:rPr lang="en-US"/>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pPr eaLnBrk="1" hangingPunct="1">
              <a:spcBef>
                <a:spcPct val="0"/>
              </a:spcBef>
            </a:pPr>
            <a:r>
              <a:rPr lang="en-US" smtClean="0"/>
              <a:t>Irregular WCT, consistent QRS morphology, P waves, consistent R-R in groups = A flutter + RBBB </a:t>
            </a:r>
          </a:p>
          <a:p>
            <a:pPr eaLnBrk="1" hangingPunct="1">
              <a:spcBef>
                <a:spcPct val="0"/>
              </a:spcBef>
            </a:pPr>
            <a:endParaRPr lang="en-US" smtClean="0"/>
          </a:p>
        </p:txBody>
      </p:sp>
      <p:sp>
        <p:nvSpPr>
          <p:cNvPr id="29700" name="Slide Number Placeholder 3"/>
          <p:cNvSpPr>
            <a:spLocks noGrp="1"/>
          </p:cNvSpPr>
          <p:nvPr>
            <p:ph type="sldNum" sz="quarter" idx="5"/>
          </p:nvPr>
        </p:nvSpPr>
        <p:spPr bwMode="auto">
          <a:ln>
            <a:miter lim="800000"/>
            <a:headEnd/>
            <a:tailEnd/>
          </a:ln>
        </p:spPr>
        <p:txBody>
          <a:bodyPr/>
          <a:lstStyle/>
          <a:p>
            <a:fld id="{F37356FC-8C96-4210-ACF4-D2E98B5074CA}" type="slidenum">
              <a:rPr lang="en-US"/>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pPr eaLnBrk="1" hangingPunct="1">
              <a:spcBef>
                <a:spcPct val="0"/>
              </a:spcBef>
            </a:pPr>
            <a:r>
              <a:rPr lang="en-US" smtClean="0"/>
              <a:t>Irregular WCT, consistent QRS morphology, irregular P waves, inconsistent R-R = MAT + RBBB </a:t>
            </a:r>
          </a:p>
        </p:txBody>
      </p:sp>
      <p:sp>
        <p:nvSpPr>
          <p:cNvPr id="31748" name="Slide Number Placeholder 3"/>
          <p:cNvSpPr>
            <a:spLocks noGrp="1"/>
          </p:cNvSpPr>
          <p:nvPr>
            <p:ph type="sldNum" sz="quarter" idx="5"/>
          </p:nvPr>
        </p:nvSpPr>
        <p:spPr bwMode="auto">
          <a:ln>
            <a:miter lim="800000"/>
            <a:headEnd/>
            <a:tailEnd/>
          </a:ln>
        </p:spPr>
        <p:txBody>
          <a:bodyPr/>
          <a:lstStyle/>
          <a:p>
            <a:fld id="{D6D5ADB4-3E45-4607-8044-E5B69C73642B}" type="slidenum">
              <a:rPr lang="en-US"/>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pPr eaLnBrk="1" hangingPunct="1">
              <a:spcBef>
                <a:spcPct val="0"/>
              </a:spcBef>
            </a:pPr>
            <a:r>
              <a:rPr lang="en-US" smtClean="0"/>
              <a:t>Irregular WCT, varying QRS morphology (undulating) = Torsades de Pointes</a:t>
            </a:r>
          </a:p>
          <a:p>
            <a:pPr eaLnBrk="1" hangingPunct="1">
              <a:spcBef>
                <a:spcPct val="0"/>
              </a:spcBef>
            </a:pPr>
            <a:endParaRPr lang="en-US" smtClean="0"/>
          </a:p>
        </p:txBody>
      </p:sp>
      <p:sp>
        <p:nvSpPr>
          <p:cNvPr id="27652" name="Slide Number Placeholder 3"/>
          <p:cNvSpPr>
            <a:spLocks noGrp="1"/>
          </p:cNvSpPr>
          <p:nvPr>
            <p:ph type="sldNum" sz="quarter" idx="5"/>
          </p:nvPr>
        </p:nvSpPr>
        <p:spPr bwMode="auto">
          <a:ln>
            <a:miter lim="800000"/>
            <a:headEnd/>
            <a:tailEnd/>
          </a:ln>
        </p:spPr>
        <p:txBody>
          <a:bodyPr/>
          <a:lstStyle/>
          <a:p>
            <a:fld id="{AC3BA715-3B82-4AFB-9D16-629A8CA494F3}" type="slidenum">
              <a:rPr lang="en-US"/>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pPr eaLnBrk="1" hangingPunct="1">
              <a:spcBef>
                <a:spcPct val="0"/>
              </a:spcBef>
            </a:pPr>
            <a:r>
              <a:rPr lang="en-US" smtClean="0"/>
              <a:t>PMH: CRF</a:t>
            </a:r>
          </a:p>
          <a:p>
            <a:pPr eaLnBrk="1" hangingPunct="1">
              <a:spcBef>
                <a:spcPct val="0"/>
              </a:spcBef>
            </a:pPr>
            <a:r>
              <a:rPr lang="en-US" smtClean="0"/>
              <a:t>HK (K=8.7)</a:t>
            </a:r>
          </a:p>
        </p:txBody>
      </p:sp>
      <p:sp>
        <p:nvSpPr>
          <p:cNvPr id="37892" name="Slide Number Placeholder 3"/>
          <p:cNvSpPr>
            <a:spLocks noGrp="1"/>
          </p:cNvSpPr>
          <p:nvPr>
            <p:ph type="sldNum" sz="quarter" idx="5"/>
          </p:nvPr>
        </p:nvSpPr>
        <p:spPr bwMode="auto">
          <a:ln>
            <a:miter lim="800000"/>
            <a:headEnd/>
            <a:tailEnd/>
          </a:ln>
        </p:spPr>
        <p:txBody>
          <a:bodyPr/>
          <a:lstStyle/>
          <a:p>
            <a:fld id="{63304585-3B7F-4628-B50E-3F468CE0FA3D}" type="slidenum">
              <a:rPr lang="en-US"/>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spcBef>
                <a:spcPct val="0"/>
              </a:spcBef>
            </a:pPr>
            <a:r>
              <a:rPr lang="en-US" smtClean="0"/>
              <a:t>More likely to deteriorate into unstable rhythms</a:t>
            </a:r>
          </a:p>
        </p:txBody>
      </p:sp>
      <p:sp>
        <p:nvSpPr>
          <p:cNvPr id="33796" name="Slide Number Placeholder 3"/>
          <p:cNvSpPr>
            <a:spLocks noGrp="1"/>
          </p:cNvSpPr>
          <p:nvPr>
            <p:ph type="sldNum" sz="quarter" idx="5"/>
          </p:nvPr>
        </p:nvSpPr>
        <p:spPr bwMode="auto">
          <a:ln>
            <a:miter lim="800000"/>
            <a:headEnd/>
            <a:tailEnd/>
          </a:ln>
        </p:spPr>
        <p:txBody>
          <a:bodyPr/>
          <a:lstStyle/>
          <a:p>
            <a:fld id="{FC5F1E12-C109-4F67-BF63-D2A6F6F8FBF5}" type="slidenum">
              <a:rPr lang="en-US"/>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pPr eaLnBrk="1" hangingPunct="1">
              <a:spcBef>
                <a:spcPct val="0"/>
              </a:spcBef>
            </a:pPr>
            <a:r>
              <a:rPr lang="en-US" smtClean="0"/>
              <a:t>Less likely to deteriorate into unstable rhythms</a:t>
            </a:r>
          </a:p>
        </p:txBody>
      </p:sp>
      <p:sp>
        <p:nvSpPr>
          <p:cNvPr id="35844" name="Slide Number Placeholder 3"/>
          <p:cNvSpPr>
            <a:spLocks noGrp="1"/>
          </p:cNvSpPr>
          <p:nvPr>
            <p:ph type="sldNum" sz="quarter" idx="5"/>
          </p:nvPr>
        </p:nvSpPr>
        <p:spPr bwMode="auto">
          <a:ln>
            <a:miter lim="800000"/>
            <a:headEnd/>
            <a:tailEnd/>
          </a:ln>
        </p:spPr>
        <p:txBody>
          <a:bodyPr/>
          <a:lstStyle/>
          <a:p>
            <a:fld id="{30779171-8EA5-4335-932E-454662B5B04A}" type="slidenum">
              <a:rPr lang="en-US"/>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EF6AD12-B49F-432A-88B1-5D23EE92C387}" type="datetimeFigureOut">
              <a:rPr lang="en-US" smtClean="0"/>
              <a:pPr/>
              <a:t>12/13/2016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7FBA3D9-F408-4EF2-A042-81D1017B517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F6AD12-B49F-432A-88B1-5D23EE92C387}" type="datetimeFigureOut">
              <a:rPr lang="en-US" smtClean="0"/>
              <a:pPr/>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BA3D9-F408-4EF2-A042-81D1017B51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F6AD12-B49F-432A-88B1-5D23EE92C387}" type="datetimeFigureOut">
              <a:rPr lang="en-US" smtClean="0"/>
              <a:pPr/>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BA3D9-F408-4EF2-A042-81D1017B517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CA"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617D7D7-C370-4594-BC64-01FC50001A9C}" type="slidenum">
              <a:rPr lang="en-US"/>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F6AD12-B49F-432A-88B1-5D23EE92C387}" type="datetimeFigureOut">
              <a:rPr lang="en-US" smtClean="0"/>
              <a:pPr/>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BA3D9-F408-4EF2-A042-81D1017B51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EF6AD12-B49F-432A-88B1-5D23EE92C387}" type="datetimeFigureOut">
              <a:rPr lang="en-US" smtClean="0"/>
              <a:pPr/>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FBA3D9-F408-4EF2-A042-81D1017B517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EF6AD12-B49F-432A-88B1-5D23EE92C387}" type="datetimeFigureOut">
              <a:rPr lang="en-US" smtClean="0"/>
              <a:pPr/>
              <a:t>12/13/2016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FBA3D9-F408-4EF2-A042-81D1017B51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EF6AD12-B49F-432A-88B1-5D23EE92C387}" type="datetimeFigureOut">
              <a:rPr lang="en-US" smtClean="0"/>
              <a:pPr/>
              <a:t>12/13/2016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FBA3D9-F408-4EF2-A042-81D1017B51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EF6AD12-B49F-432A-88B1-5D23EE92C387}" type="datetimeFigureOut">
              <a:rPr lang="en-US" smtClean="0"/>
              <a:pPr/>
              <a:t>12/13/2016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FBA3D9-F408-4EF2-A042-81D1017B51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F6AD12-B49F-432A-88B1-5D23EE92C387}" type="datetimeFigureOut">
              <a:rPr lang="en-US" smtClean="0"/>
              <a:pPr/>
              <a:t>12/13/2016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FBA3D9-F408-4EF2-A042-81D1017B51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EF6AD12-B49F-432A-88B1-5D23EE92C387}" type="datetimeFigureOut">
              <a:rPr lang="en-US" smtClean="0"/>
              <a:pPr/>
              <a:t>12/13/2016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FBA3D9-F408-4EF2-A042-81D1017B51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EF6AD12-B49F-432A-88B1-5D23EE92C387}" type="datetimeFigureOut">
              <a:rPr lang="en-US" smtClean="0"/>
              <a:pPr/>
              <a:t>12/13/2016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7FBA3D9-F408-4EF2-A042-81D1017B517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EF6AD12-B49F-432A-88B1-5D23EE92C387}" type="datetimeFigureOut">
              <a:rPr lang="en-US" smtClean="0"/>
              <a:pPr/>
              <a:t>12/13/2016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7FBA3D9-F408-4EF2-A042-81D1017B517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file:///S:\NASPE\Scan10-50.pct"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cap="all" dirty="0" smtClean="0"/>
              <a:t>  </a:t>
            </a:r>
            <a:r>
              <a:rPr lang="en-US" sz="3200" cap="all" dirty="0" smtClean="0"/>
              <a:t>ECG DIAGNOSIS OF VENTRICULAR TACHYCARDIA</a:t>
            </a:r>
            <a:endParaRPr lang="en-US" sz="3200" dirty="0"/>
          </a:p>
        </p:txBody>
      </p:sp>
      <p:sp>
        <p:nvSpPr>
          <p:cNvPr id="3" name="Subtitle 2"/>
          <p:cNvSpPr>
            <a:spLocks noGrp="1"/>
          </p:cNvSpPr>
          <p:nvPr>
            <p:ph type="subTitle" idx="1"/>
          </p:nvPr>
        </p:nvSpPr>
        <p:spPr/>
        <p:txBody>
          <a:bodyPr/>
          <a:lstStyle/>
          <a:p>
            <a:r>
              <a:rPr lang="en-US" dirty="0" err="1" smtClean="0"/>
              <a:t>Dr.Ashis</a:t>
            </a:r>
            <a:r>
              <a:rPr lang="en-US" dirty="0" smtClean="0"/>
              <a:t> </a:t>
            </a:r>
            <a:r>
              <a:rPr lang="en-US" dirty="0" err="1" smtClean="0"/>
              <a:t>Ranjan</a:t>
            </a:r>
            <a:endParaRPr lang="en-US" dirty="0" smtClean="0"/>
          </a:p>
          <a:p>
            <a:r>
              <a:rPr lang="en-US" dirty="0" smtClean="0"/>
              <a:t>29-12-2016</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z="4100" smtClean="0"/>
              <a:t>35M palpitations, lightheaded</a:t>
            </a:r>
          </a:p>
        </p:txBody>
      </p:sp>
      <p:sp>
        <p:nvSpPr>
          <p:cNvPr id="19459" name="Content Placeholder 2"/>
          <p:cNvSpPr>
            <a:spLocks noGrp="1"/>
          </p:cNvSpPr>
          <p:nvPr>
            <p:ph idx="1"/>
          </p:nvPr>
        </p:nvSpPr>
        <p:spPr/>
        <p:txBody>
          <a:bodyPr/>
          <a:lstStyle/>
          <a:p>
            <a:pPr eaLnBrk="1" hangingPunct="1"/>
            <a:endParaRPr lang="en-US" smtClean="0"/>
          </a:p>
        </p:txBody>
      </p:sp>
      <p:pic>
        <p:nvPicPr>
          <p:cNvPr id="19460" name="Picture 6"/>
          <p:cNvPicPr>
            <a:picLocks noChangeAspect="1" noChangeArrowheads="1"/>
          </p:cNvPicPr>
          <p:nvPr/>
        </p:nvPicPr>
        <p:blipFill>
          <a:blip r:embed="rId3" cstate="print"/>
          <a:srcRect l="42891" t="41367" r="12593" b="28484"/>
          <a:stretch>
            <a:fillRect/>
          </a:stretch>
        </p:blipFill>
        <p:spPr bwMode="auto">
          <a:xfrm>
            <a:off x="0" y="1295400"/>
            <a:ext cx="9144000" cy="4953000"/>
          </a:xfrm>
          <a:prstGeom prst="rect">
            <a:avLst/>
          </a:prstGeom>
          <a:noFill/>
          <a:ln w="9525">
            <a:noFill/>
            <a:miter lim="800000"/>
            <a:headEnd/>
            <a:tailEnd/>
          </a:ln>
        </p:spPr>
      </p:pic>
      <p:sp>
        <p:nvSpPr>
          <p:cNvPr id="6" name="TextBox 5"/>
          <p:cNvSpPr txBox="1">
            <a:spLocks noChangeArrowheads="1"/>
          </p:cNvSpPr>
          <p:nvPr/>
        </p:nvSpPr>
        <p:spPr bwMode="auto">
          <a:xfrm>
            <a:off x="0" y="6488113"/>
            <a:ext cx="8224838" cy="369887"/>
          </a:xfrm>
          <a:prstGeom prst="rect">
            <a:avLst/>
          </a:prstGeom>
          <a:noFill/>
          <a:ln w="9525">
            <a:noFill/>
            <a:miter lim="800000"/>
            <a:headEnd/>
            <a:tailEnd/>
          </a:ln>
        </p:spPr>
        <p:txBody>
          <a:bodyPr wrap="none">
            <a:spAutoFit/>
          </a:bodyPr>
          <a:lstStyle/>
          <a:p>
            <a:r>
              <a:rPr lang="en-US" dirty="0"/>
              <a:t>Irregular WCT, marked variation in QRS morphology, no P waves = AF + WPW</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eaLnBrk="1" hangingPunct="1"/>
            <a:r>
              <a:rPr lang="en-US" smtClean="0"/>
              <a:t>57M weakness, palpitations</a:t>
            </a:r>
          </a:p>
        </p:txBody>
      </p:sp>
      <p:sp>
        <p:nvSpPr>
          <p:cNvPr id="24579" name="Content Placeholder 2"/>
          <p:cNvSpPr>
            <a:spLocks noGrp="1"/>
          </p:cNvSpPr>
          <p:nvPr>
            <p:ph sz="half" idx="1"/>
          </p:nvPr>
        </p:nvSpPr>
        <p:spPr/>
        <p:txBody>
          <a:bodyPr/>
          <a:lstStyle/>
          <a:p>
            <a:pPr eaLnBrk="1" hangingPunct="1"/>
            <a:endParaRPr lang="en-US" smtClean="0"/>
          </a:p>
        </p:txBody>
      </p:sp>
      <p:sp>
        <p:nvSpPr>
          <p:cNvPr id="24580" name="Content Placeholder 3"/>
          <p:cNvSpPr>
            <a:spLocks noGrp="1"/>
          </p:cNvSpPr>
          <p:nvPr>
            <p:ph sz="half" idx="2"/>
          </p:nvPr>
        </p:nvSpPr>
        <p:spPr/>
        <p:txBody>
          <a:bodyPr/>
          <a:lstStyle/>
          <a:p>
            <a:pPr eaLnBrk="1" hangingPunct="1"/>
            <a:endParaRPr lang="en-US" smtClean="0"/>
          </a:p>
        </p:txBody>
      </p:sp>
      <p:pic>
        <p:nvPicPr>
          <p:cNvPr id="24581" name="Picture 4"/>
          <p:cNvPicPr>
            <a:picLocks noChangeAspect="1" noChangeArrowheads="1"/>
          </p:cNvPicPr>
          <p:nvPr/>
        </p:nvPicPr>
        <p:blipFill>
          <a:blip r:embed="rId3" cstate="print"/>
          <a:srcRect l="42755" t="39246" r="12787" b="28996"/>
          <a:stretch>
            <a:fillRect/>
          </a:stretch>
        </p:blipFill>
        <p:spPr bwMode="auto">
          <a:xfrm>
            <a:off x="0" y="1252538"/>
            <a:ext cx="9144000" cy="5224462"/>
          </a:xfrm>
          <a:prstGeom prst="rect">
            <a:avLst/>
          </a:prstGeom>
          <a:noFill/>
          <a:ln w="9525">
            <a:noFill/>
            <a:miter lim="800000"/>
            <a:headEnd/>
            <a:tailEnd/>
          </a:ln>
        </p:spPr>
      </p:pic>
      <p:sp>
        <p:nvSpPr>
          <p:cNvPr id="6" name="TextBox 5"/>
          <p:cNvSpPr txBox="1">
            <a:spLocks noChangeArrowheads="1"/>
          </p:cNvSpPr>
          <p:nvPr/>
        </p:nvSpPr>
        <p:spPr bwMode="auto">
          <a:xfrm>
            <a:off x="0" y="6488113"/>
            <a:ext cx="6469063" cy="369887"/>
          </a:xfrm>
          <a:prstGeom prst="rect">
            <a:avLst/>
          </a:prstGeom>
          <a:noFill/>
          <a:ln w="9525">
            <a:noFill/>
            <a:miter lim="800000"/>
            <a:headEnd/>
            <a:tailEnd/>
          </a:ln>
        </p:spPr>
        <p:txBody>
          <a:bodyPr wrap="none">
            <a:spAutoFit/>
          </a:bodyPr>
          <a:lstStyle/>
          <a:p>
            <a:r>
              <a:rPr lang="en-US"/>
              <a:t>Irregular WCT, consistent QRS morphology, no P waves = AF + RBBB</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47M palpitations</a:t>
            </a:r>
          </a:p>
        </p:txBody>
      </p:sp>
      <p:sp>
        <p:nvSpPr>
          <p:cNvPr id="28675" name="Content Placeholder 2"/>
          <p:cNvSpPr>
            <a:spLocks noGrp="1"/>
          </p:cNvSpPr>
          <p:nvPr>
            <p:ph sz="half" idx="1"/>
          </p:nvPr>
        </p:nvSpPr>
        <p:spPr/>
        <p:txBody>
          <a:bodyPr/>
          <a:lstStyle/>
          <a:p>
            <a:pPr eaLnBrk="1" hangingPunct="1"/>
            <a:endParaRPr lang="en-US" smtClean="0"/>
          </a:p>
        </p:txBody>
      </p:sp>
      <p:sp>
        <p:nvSpPr>
          <p:cNvPr id="28676" name="Content Placeholder 3"/>
          <p:cNvSpPr>
            <a:spLocks noGrp="1"/>
          </p:cNvSpPr>
          <p:nvPr>
            <p:ph sz="half" idx="2"/>
          </p:nvPr>
        </p:nvSpPr>
        <p:spPr/>
        <p:txBody>
          <a:bodyPr/>
          <a:lstStyle/>
          <a:p>
            <a:pPr eaLnBrk="1" hangingPunct="1"/>
            <a:endParaRPr lang="en-US" smtClean="0"/>
          </a:p>
        </p:txBody>
      </p:sp>
      <p:pic>
        <p:nvPicPr>
          <p:cNvPr id="28677" name="Picture 4"/>
          <p:cNvPicPr>
            <a:picLocks noChangeAspect="1" noChangeArrowheads="1"/>
          </p:cNvPicPr>
          <p:nvPr/>
        </p:nvPicPr>
        <p:blipFill>
          <a:blip r:embed="rId3" cstate="print"/>
          <a:srcRect l="39922" t="39285" r="14848" b="29376"/>
          <a:stretch>
            <a:fillRect/>
          </a:stretch>
        </p:blipFill>
        <p:spPr bwMode="auto">
          <a:xfrm>
            <a:off x="0" y="1219200"/>
            <a:ext cx="9144000" cy="5067300"/>
          </a:xfrm>
          <a:prstGeom prst="rect">
            <a:avLst/>
          </a:prstGeom>
          <a:noFill/>
          <a:ln w="9525">
            <a:noFill/>
            <a:miter lim="800000"/>
            <a:headEnd/>
            <a:tailEnd/>
          </a:ln>
        </p:spPr>
      </p:pic>
      <p:sp>
        <p:nvSpPr>
          <p:cNvPr id="6" name="TextBox 5"/>
          <p:cNvSpPr txBox="1">
            <a:spLocks noChangeArrowheads="1"/>
          </p:cNvSpPr>
          <p:nvPr/>
        </p:nvSpPr>
        <p:spPr bwMode="auto">
          <a:xfrm>
            <a:off x="-76200" y="6488113"/>
            <a:ext cx="9253538" cy="307975"/>
          </a:xfrm>
          <a:prstGeom prst="rect">
            <a:avLst/>
          </a:prstGeom>
          <a:noFill/>
          <a:ln w="9525">
            <a:noFill/>
            <a:miter lim="800000"/>
            <a:headEnd/>
            <a:tailEnd/>
          </a:ln>
        </p:spPr>
        <p:txBody>
          <a:bodyPr wrap="none">
            <a:spAutoFit/>
          </a:bodyPr>
          <a:lstStyle/>
          <a:p>
            <a:r>
              <a:rPr lang="en-US" sz="1400"/>
              <a:t>Irregular WCT, consistent QRS morphology, P waves, consistent R-R in groups = A flutter + variable block + RBBB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76200"/>
            <a:ext cx="8320088" cy="1143000"/>
          </a:xfrm>
        </p:spPr>
        <p:txBody>
          <a:bodyPr/>
          <a:lstStyle/>
          <a:p>
            <a:pPr eaLnBrk="1" hangingPunct="1"/>
            <a:r>
              <a:rPr lang="en-US" sz="4100" smtClean="0"/>
              <a:t>60M dyspnea, palpitations, hx COPD</a:t>
            </a:r>
          </a:p>
        </p:txBody>
      </p:sp>
      <p:sp>
        <p:nvSpPr>
          <p:cNvPr id="30723" name="Content Placeholder 2"/>
          <p:cNvSpPr>
            <a:spLocks noGrp="1"/>
          </p:cNvSpPr>
          <p:nvPr>
            <p:ph sz="half" idx="1"/>
          </p:nvPr>
        </p:nvSpPr>
        <p:spPr/>
        <p:txBody>
          <a:bodyPr/>
          <a:lstStyle/>
          <a:p>
            <a:pPr eaLnBrk="1" hangingPunct="1"/>
            <a:endParaRPr lang="en-US" smtClean="0"/>
          </a:p>
        </p:txBody>
      </p:sp>
      <p:sp>
        <p:nvSpPr>
          <p:cNvPr id="30724" name="Content Placeholder 3"/>
          <p:cNvSpPr>
            <a:spLocks noGrp="1"/>
          </p:cNvSpPr>
          <p:nvPr>
            <p:ph sz="half" idx="2"/>
          </p:nvPr>
        </p:nvSpPr>
        <p:spPr/>
        <p:txBody>
          <a:bodyPr/>
          <a:lstStyle/>
          <a:p>
            <a:pPr eaLnBrk="1" hangingPunct="1"/>
            <a:endParaRPr lang="en-US" smtClean="0"/>
          </a:p>
        </p:txBody>
      </p:sp>
      <p:pic>
        <p:nvPicPr>
          <p:cNvPr id="30725" name="Picture 4"/>
          <p:cNvPicPr>
            <a:picLocks noChangeAspect="1" noChangeArrowheads="1"/>
          </p:cNvPicPr>
          <p:nvPr/>
        </p:nvPicPr>
        <p:blipFill>
          <a:blip r:embed="rId3" cstate="print"/>
          <a:srcRect l="42847" t="39073" r="12125" b="30771"/>
          <a:stretch>
            <a:fillRect/>
          </a:stretch>
        </p:blipFill>
        <p:spPr bwMode="auto">
          <a:xfrm>
            <a:off x="106363" y="1143000"/>
            <a:ext cx="8961437" cy="4800600"/>
          </a:xfrm>
          <a:prstGeom prst="rect">
            <a:avLst/>
          </a:prstGeom>
          <a:noFill/>
          <a:ln w="9525">
            <a:noFill/>
            <a:miter lim="800000"/>
            <a:headEnd/>
            <a:tailEnd/>
          </a:ln>
        </p:spPr>
      </p:pic>
      <p:sp>
        <p:nvSpPr>
          <p:cNvPr id="6" name="TextBox 5"/>
          <p:cNvSpPr txBox="1">
            <a:spLocks noChangeArrowheads="1"/>
          </p:cNvSpPr>
          <p:nvPr/>
        </p:nvSpPr>
        <p:spPr bwMode="auto">
          <a:xfrm>
            <a:off x="0" y="6488113"/>
            <a:ext cx="8858250" cy="339725"/>
          </a:xfrm>
          <a:prstGeom prst="rect">
            <a:avLst/>
          </a:prstGeom>
          <a:noFill/>
          <a:ln w="9525">
            <a:noFill/>
            <a:miter lim="800000"/>
            <a:headEnd/>
            <a:tailEnd/>
          </a:ln>
        </p:spPr>
        <p:txBody>
          <a:bodyPr wrap="none">
            <a:spAutoFit/>
          </a:bodyPr>
          <a:lstStyle/>
          <a:p>
            <a:r>
              <a:rPr lang="en-US" sz="1600"/>
              <a:t>Irregular WCT, consistent QRS morphology, irregular P waves, inconsistent R-R = MAT + RBBB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152400"/>
            <a:ext cx="8382000" cy="1143000"/>
          </a:xfrm>
        </p:spPr>
        <p:txBody>
          <a:bodyPr/>
          <a:lstStyle/>
          <a:p>
            <a:pPr eaLnBrk="1" hangingPunct="1"/>
            <a:r>
              <a:rPr lang="en-US" sz="4100" smtClean="0"/>
              <a:t>44M chronic alcoholic, unresponsive</a:t>
            </a:r>
          </a:p>
        </p:txBody>
      </p:sp>
      <p:sp>
        <p:nvSpPr>
          <p:cNvPr id="26627" name="Content Placeholder 2"/>
          <p:cNvSpPr>
            <a:spLocks noGrp="1"/>
          </p:cNvSpPr>
          <p:nvPr>
            <p:ph sz="half" idx="1"/>
          </p:nvPr>
        </p:nvSpPr>
        <p:spPr/>
        <p:txBody>
          <a:bodyPr/>
          <a:lstStyle/>
          <a:p>
            <a:pPr eaLnBrk="1" hangingPunct="1"/>
            <a:endParaRPr lang="en-US" smtClean="0"/>
          </a:p>
        </p:txBody>
      </p:sp>
      <p:sp>
        <p:nvSpPr>
          <p:cNvPr id="26628" name="Content Placeholder 3"/>
          <p:cNvSpPr>
            <a:spLocks noGrp="1"/>
          </p:cNvSpPr>
          <p:nvPr>
            <p:ph sz="half" idx="2"/>
          </p:nvPr>
        </p:nvSpPr>
        <p:spPr/>
        <p:txBody>
          <a:bodyPr/>
          <a:lstStyle/>
          <a:p>
            <a:pPr eaLnBrk="1" hangingPunct="1"/>
            <a:endParaRPr lang="en-US" smtClean="0"/>
          </a:p>
        </p:txBody>
      </p:sp>
      <p:pic>
        <p:nvPicPr>
          <p:cNvPr id="26629" name="Picture 4"/>
          <p:cNvPicPr>
            <a:picLocks noChangeAspect="1" noChangeArrowheads="1"/>
          </p:cNvPicPr>
          <p:nvPr/>
        </p:nvPicPr>
        <p:blipFill>
          <a:blip r:embed="rId3" cstate="print"/>
          <a:srcRect l="39352" t="31099" r="15666" b="33165"/>
          <a:stretch>
            <a:fillRect/>
          </a:stretch>
        </p:blipFill>
        <p:spPr bwMode="auto">
          <a:xfrm>
            <a:off x="304800" y="1128713"/>
            <a:ext cx="8534400" cy="5424487"/>
          </a:xfrm>
          <a:prstGeom prst="rect">
            <a:avLst/>
          </a:prstGeom>
          <a:noFill/>
          <a:ln w="9525">
            <a:noFill/>
            <a:miter lim="800000"/>
            <a:headEnd/>
            <a:tailEnd/>
          </a:ln>
        </p:spPr>
      </p:pic>
      <p:sp>
        <p:nvSpPr>
          <p:cNvPr id="6" name="TextBox 5"/>
          <p:cNvSpPr txBox="1">
            <a:spLocks noChangeArrowheads="1"/>
          </p:cNvSpPr>
          <p:nvPr/>
        </p:nvSpPr>
        <p:spPr bwMode="auto">
          <a:xfrm>
            <a:off x="0" y="6488113"/>
            <a:ext cx="7138988" cy="369887"/>
          </a:xfrm>
          <a:prstGeom prst="rect">
            <a:avLst/>
          </a:prstGeom>
          <a:noFill/>
          <a:ln w="9525">
            <a:noFill/>
            <a:miter lim="800000"/>
            <a:headEnd/>
            <a:tailEnd/>
          </a:ln>
        </p:spPr>
        <p:txBody>
          <a:bodyPr wrap="none">
            <a:spAutoFit/>
          </a:bodyPr>
          <a:lstStyle/>
          <a:p>
            <a:r>
              <a:rPr lang="en-US"/>
              <a:t>Irregular WCT, varying QRS morphology (undulating) = Torsades de Pointes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z="4100" smtClean="0"/>
              <a:t>Wolff-Parkinson-White Syndrome</a:t>
            </a:r>
          </a:p>
        </p:txBody>
      </p:sp>
      <p:sp>
        <p:nvSpPr>
          <p:cNvPr id="3" name="Content Placeholder 2"/>
          <p:cNvSpPr>
            <a:spLocks noGrp="1"/>
          </p:cNvSpPr>
          <p:nvPr>
            <p:ph idx="1"/>
          </p:nvPr>
        </p:nvSpPr>
        <p:spPr/>
        <p:txBody>
          <a:bodyPr/>
          <a:lstStyle/>
          <a:p>
            <a:pPr eaLnBrk="1" hangingPunct="1"/>
            <a:r>
              <a:rPr lang="en-US" smtClean="0"/>
              <a:t>Most common ventricular pre-excitation syndrome (bundle of Kent)</a:t>
            </a:r>
          </a:p>
          <a:p>
            <a:pPr eaLnBrk="1" hangingPunct="1">
              <a:lnSpc>
                <a:spcPct val="80000"/>
              </a:lnSpc>
            </a:pPr>
            <a:r>
              <a:rPr lang="en-US" smtClean="0"/>
              <a:t>Triad:</a:t>
            </a:r>
          </a:p>
          <a:p>
            <a:pPr lvl="1" eaLnBrk="1" hangingPunct="1">
              <a:lnSpc>
                <a:spcPct val="80000"/>
              </a:lnSpc>
            </a:pPr>
            <a:r>
              <a:rPr lang="en-US" smtClean="0"/>
              <a:t>Short PR (&lt;0.12 sec)</a:t>
            </a:r>
          </a:p>
          <a:p>
            <a:pPr lvl="1" eaLnBrk="1" hangingPunct="1">
              <a:lnSpc>
                <a:spcPct val="80000"/>
              </a:lnSpc>
            </a:pPr>
            <a:r>
              <a:rPr lang="en-US" smtClean="0"/>
              <a:t>QRS prolongation (&gt;0.10 sec)</a:t>
            </a:r>
          </a:p>
          <a:p>
            <a:pPr lvl="1" eaLnBrk="1" hangingPunct="1">
              <a:lnSpc>
                <a:spcPct val="80000"/>
              </a:lnSpc>
            </a:pPr>
            <a:r>
              <a:rPr lang="en-US" smtClean="0"/>
              <a:t>Slurred QRS upstroke (delta wave)</a:t>
            </a:r>
          </a:p>
          <a:p>
            <a:pPr eaLnBrk="1" hangingPunct="1">
              <a:lnSpc>
                <a:spcPct val="80000"/>
              </a:lnSpc>
            </a:pPr>
            <a:r>
              <a:rPr lang="en-US" smtClean="0"/>
              <a:t>If WCT</a:t>
            </a:r>
          </a:p>
          <a:p>
            <a:pPr lvl="1" eaLnBrk="1" hangingPunct="1">
              <a:lnSpc>
                <a:spcPct val="80000"/>
              </a:lnSpc>
            </a:pPr>
            <a:r>
              <a:rPr lang="en-US" smtClean="0"/>
              <a:t>Rates can approach 300bpm</a:t>
            </a:r>
          </a:p>
          <a:p>
            <a:pPr lvl="1" eaLnBrk="1" hangingPunct="1">
              <a:lnSpc>
                <a:spcPct val="80000"/>
              </a:lnSpc>
            </a:pPr>
            <a:r>
              <a:rPr lang="en-US" smtClean="0"/>
              <a:t>Significant QRS morphology variation</a:t>
            </a:r>
          </a:p>
        </p:txBody>
      </p:sp>
      <p:pic>
        <p:nvPicPr>
          <p:cNvPr id="4" name="Picture 4"/>
          <p:cNvPicPr>
            <a:picLocks noChangeAspect="1" noChangeArrowheads="1"/>
          </p:cNvPicPr>
          <p:nvPr/>
        </p:nvPicPr>
        <p:blipFill>
          <a:blip r:embed="rId2" cstate="print"/>
          <a:srcRect l="44339" t="35896" r="41760" b="26761"/>
          <a:stretch>
            <a:fillRect/>
          </a:stretch>
        </p:blipFill>
        <p:spPr bwMode="auto">
          <a:xfrm>
            <a:off x="6781800" y="2209800"/>
            <a:ext cx="2057400" cy="4419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41M weakness</a:t>
            </a:r>
          </a:p>
        </p:txBody>
      </p:sp>
      <p:sp>
        <p:nvSpPr>
          <p:cNvPr id="36867" name="Content Placeholder 2"/>
          <p:cNvSpPr>
            <a:spLocks noGrp="1"/>
          </p:cNvSpPr>
          <p:nvPr>
            <p:ph idx="1"/>
          </p:nvPr>
        </p:nvSpPr>
        <p:spPr/>
        <p:txBody>
          <a:bodyPr/>
          <a:lstStyle/>
          <a:p>
            <a:pPr eaLnBrk="1" hangingPunct="1"/>
            <a:endParaRPr lang="en-US" smtClean="0"/>
          </a:p>
        </p:txBody>
      </p:sp>
      <p:pic>
        <p:nvPicPr>
          <p:cNvPr id="36868" name="Picture 4"/>
          <p:cNvPicPr>
            <a:picLocks noChangeAspect="1" noChangeArrowheads="1"/>
          </p:cNvPicPr>
          <p:nvPr/>
        </p:nvPicPr>
        <p:blipFill>
          <a:blip r:embed="rId3" cstate="print"/>
          <a:srcRect l="42413" t="37418" r="12724" b="28424"/>
          <a:stretch>
            <a:fillRect/>
          </a:stretch>
        </p:blipFill>
        <p:spPr bwMode="auto">
          <a:xfrm>
            <a:off x="304800" y="1219200"/>
            <a:ext cx="8382000" cy="5103813"/>
          </a:xfrm>
          <a:prstGeom prst="rect">
            <a:avLst/>
          </a:prstGeom>
          <a:noFill/>
          <a:ln w="9525">
            <a:noFill/>
            <a:miter lim="800000"/>
            <a:headEnd/>
            <a:tailEnd/>
          </a:ln>
        </p:spPr>
      </p:pic>
      <p:sp>
        <p:nvSpPr>
          <p:cNvPr id="5" name="TextBox 4"/>
          <p:cNvSpPr txBox="1">
            <a:spLocks noChangeArrowheads="1"/>
          </p:cNvSpPr>
          <p:nvPr/>
        </p:nvSpPr>
        <p:spPr bwMode="auto">
          <a:xfrm>
            <a:off x="0" y="6488113"/>
            <a:ext cx="6572250" cy="369887"/>
          </a:xfrm>
          <a:prstGeom prst="rect">
            <a:avLst/>
          </a:prstGeom>
          <a:noFill/>
          <a:ln w="9525">
            <a:noFill/>
            <a:miter lim="800000"/>
            <a:headEnd/>
            <a:tailEnd/>
          </a:ln>
        </p:spPr>
        <p:txBody>
          <a:bodyPr wrap="none">
            <a:spAutoFit/>
          </a:bodyPr>
          <a:lstStyle/>
          <a:p>
            <a:r>
              <a:rPr lang="en-US"/>
              <a:t>Irregular wide complex rhythm, peaked T, no P = hyperkalemia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8229600" cy="1143000"/>
          </a:xfrm>
        </p:spPr>
        <p:txBody>
          <a:bodyPr/>
          <a:lstStyle/>
          <a:p>
            <a:pPr eaLnBrk="1" hangingPunct="1"/>
            <a:r>
              <a:rPr lang="en-US" sz="4100" smtClean="0"/>
              <a:t>Summary Irregular WCT – The Bad</a:t>
            </a:r>
          </a:p>
        </p:txBody>
      </p:sp>
      <p:sp>
        <p:nvSpPr>
          <p:cNvPr id="3" name="Content Placeholder 2"/>
          <p:cNvSpPr>
            <a:spLocks noGrp="1"/>
          </p:cNvSpPr>
          <p:nvPr>
            <p:ph idx="1"/>
          </p:nvPr>
        </p:nvSpPr>
        <p:spPr/>
        <p:txBody>
          <a:bodyPr/>
          <a:lstStyle/>
          <a:p>
            <a:pPr eaLnBrk="1" hangingPunct="1">
              <a:lnSpc>
                <a:spcPct val="80000"/>
              </a:lnSpc>
            </a:pPr>
            <a:r>
              <a:rPr lang="en-US" smtClean="0"/>
              <a:t>AF + WPW</a:t>
            </a:r>
          </a:p>
          <a:p>
            <a:pPr lvl="1" eaLnBrk="1" hangingPunct="1">
              <a:lnSpc>
                <a:spcPct val="80000"/>
              </a:lnSpc>
            </a:pPr>
            <a:r>
              <a:rPr lang="en-US" smtClean="0"/>
              <a:t>QRS morphology variation</a:t>
            </a:r>
          </a:p>
          <a:p>
            <a:pPr lvl="1" eaLnBrk="1" hangingPunct="1">
              <a:lnSpc>
                <a:spcPct val="80000"/>
              </a:lnSpc>
            </a:pPr>
            <a:r>
              <a:rPr lang="en-US" smtClean="0"/>
              <a:t>Rates can approach 300bpm</a:t>
            </a:r>
          </a:p>
          <a:p>
            <a:pPr eaLnBrk="1" hangingPunct="1">
              <a:lnSpc>
                <a:spcPct val="80000"/>
              </a:lnSpc>
            </a:pPr>
            <a:r>
              <a:rPr lang="en-US" smtClean="0"/>
              <a:t>AF + BBB</a:t>
            </a:r>
          </a:p>
          <a:p>
            <a:pPr lvl="1" eaLnBrk="1" hangingPunct="1">
              <a:lnSpc>
                <a:spcPct val="80000"/>
              </a:lnSpc>
            </a:pPr>
            <a:r>
              <a:rPr lang="en-US" smtClean="0"/>
              <a:t>Consistent QRS morphology</a:t>
            </a:r>
          </a:p>
          <a:p>
            <a:pPr lvl="1" eaLnBrk="1" hangingPunct="1">
              <a:lnSpc>
                <a:spcPct val="80000"/>
              </a:lnSpc>
            </a:pPr>
            <a:r>
              <a:rPr lang="en-US" smtClean="0"/>
              <a:t>Rate limited by AV node (usually &lt; 200bpm)</a:t>
            </a:r>
          </a:p>
          <a:p>
            <a:pPr eaLnBrk="1" hangingPunct="1">
              <a:lnSpc>
                <a:spcPct val="80000"/>
              </a:lnSpc>
            </a:pPr>
            <a:r>
              <a:rPr lang="en-US" smtClean="0"/>
              <a:t>Polymorphic VT</a:t>
            </a:r>
          </a:p>
          <a:p>
            <a:pPr lvl="1" eaLnBrk="1" hangingPunct="1">
              <a:lnSpc>
                <a:spcPct val="80000"/>
              </a:lnSpc>
            </a:pPr>
            <a:r>
              <a:rPr lang="en-US" smtClean="0"/>
              <a:t>QRS morphology variation (more chaotic than WPW)</a:t>
            </a:r>
          </a:p>
          <a:p>
            <a:pPr lvl="1" eaLnBrk="1" hangingPunct="1">
              <a:lnSpc>
                <a:spcPct val="80000"/>
              </a:lnSpc>
            </a:pPr>
            <a:r>
              <a:rPr lang="en-US" smtClean="0"/>
              <a:t>Rates consistently rapid (often &gt; 300bpm)</a:t>
            </a:r>
          </a:p>
          <a:p>
            <a:pPr lvl="1" eaLnBrk="1" hangingPunct="1">
              <a:lnSpc>
                <a:spcPct val="80000"/>
              </a:lnSpc>
            </a:pPr>
            <a:r>
              <a:rPr lang="en-US" smtClean="0"/>
              <a:t>Unstable</a:t>
            </a:r>
          </a:p>
          <a:p>
            <a:pPr lvl="1" eaLnBrk="1" hangingPunct="1">
              <a:lnSpc>
                <a:spcPct val="80000"/>
              </a:lnSpc>
            </a:pPr>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74638"/>
            <a:ext cx="8305800" cy="1143000"/>
          </a:xfrm>
        </p:spPr>
        <p:txBody>
          <a:bodyPr/>
          <a:lstStyle/>
          <a:p>
            <a:pPr eaLnBrk="1" hangingPunct="1"/>
            <a:r>
              <a:rPr lang="en-US" sz="4100" smtClean="0"/>
              <a:t>Summary Irregular WCT – The Good</a:t>
            </a:r>
          </a:p>
        </p:txBody>
      </p:sp>
      <p:sp>
        <p:nvSpPr>
          <p:cNvPr id="3" name="Content Placeholder 2"/>
          <p:cNvSpPr>
            <a:spLocks noGrp="1"/>
          </p:cNvSpPr>
          <p:nvPr>
            <p:ph idx="1"/>
          </p:nvPr>
        </p:nvSpPr>
        <p:spPr/>
        <p:txBody>
          <a:bodyPr/>
          <a:lstStyle/>
          <a:p>
            <a:pPr eaLnBrk="1" hangingPunct="1">
              <a:lnSpc>
                <a:spcPct val="80000"/>
              </a:lnSpc>
            </a:pPr>
            <a:r>
              <a:rPr lang="en-US" smtClean="0"/>
              <a:t>Atrial flutter with variable block + BBB</a:t>
            </a:r>
          </a:p>
          <a:p>
            <a:pPr lvl="1" eaLnBrk="1" hangingPunct="1">
              <a:lnSpc>
                <a:spcPct val="80000"/>
              </a:lnSpc>
            </a:pPr>
            <a:r>
              <a:rPr lang="en-US" smtClean="0"/>
              <a:t>P waves present, some not conducted</a:t>
            </a:r>
          </a:p>
          <a:p>
            <a:pPr lvl="1" eaLnBrk="1" hangingPunct="1">
              <a:lnSpc>
                <a:spcPct val="80000"/>
              </a:lnSpc>
            </a:pPr>
            <a:r>
              <a:rPr lang="en-US" smtClean="0"/>
              <a:t>Consistent QRS morphology</a:t>
            </a:r>
          </a:p>
          <a:p>
            <a:pPr lvl="1" eaLnBrk="1" hangingPunct="1">
              <a:lnSpc>
                <a:spcPct val="80000"/>
              </a:lnSpc>
            </a:pPr>
            <a:r>
              <a:rPr lang="en-US" smtClean="0"/>
              <a:t>Consistent R-R interval in groups</a:t>
            </a:r>
          </a:p>
          <a:p>
            <a:pPr eaLnBrk="1" hangingPunct="1">
              <a:lnSpc>
                <a:spcPct val="80000"/>
              </a:lnSpc>
            </a:pPr>
            <a:r>
              <a:rPr lang="en-US" smtClean="0"/>
              <a:t>MAT + BBB</a:t>
            </a:r>
          </a:p>
          <a:p>
            <a:pPr lvl="1" eaLnBrk="1" hangingPunct="1">
              <a:lnSpc>
                <a:spcPct val="80000"/>
              </a:lnSpc>
            </a:pPr>
            <a:r>
              <a:rPr lang="en-US" smtClean="0"/>
              <a:t>Irregular P waves of different morphology</a:t>
            </a:r>
          </a:p>
          <a:p>
            <a:pPr lvl="1" eaLnBrk="1" hangingPunct="1">
              <a:lnSpc>
                <a:spcPct val="80000"/>
              </a:lnSpc>
            </a:pPr>
            <a:r>
              <a:rPr lang="en-US" smtClean="0"/>
              <a:t>Consistent QRS morphology</a:t>
            </a:r>
          </a:p>
          <a:p>
            <a:pPr lvl="1" eaLnBrk="1" hangingPunct="1">
              <a:lnSpc>
                <a:spcPct val="80000"/>
              </a:lnSpc>
            </a:pPr>
            <a:r>
              <a:rPr lang="en-US" smtClean="0"/>
              <a:t>Inconsistent R-R interval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t>VT vs. SVT With Abberancy</a:t>
            </a:r>
          </a:p>
        </p:txBody>
      </p:sp>
      <p:sp>
        <p:nvSpPr>
          <p:cNvPr id="3" name="Text Placeholder 2"/>
          <p:cNvSpPr>
            <a:spLocks noGrp="1"/>
          </p:cNvSpPr>
          <p:nvPr>
            <p:ph type="body" sz="half" idx="1"/>
          </p:nvPr>
        </p:nvSpPr>
        <p:spPr>
          <a:xfrm>
            <a:off x="457200" y="1600200"/>
            <a:ext cx="8229600" cy="4525963"/>
          </a:xfrm>
        </p:spPr>
        <p:txBody>
          <a:bodyPr>
            <a:normAutofit/>
          </a:bodyPr>
          <a:lstStyle/>
          <a:p>
            <a:pPr eaLnBrk="1" hangingPunct="1">
              <a:lnSpc>
                <a:spcPct val="90000"/>
              </a:lnSpc>
            </a:pPr>
            <a:r>
              <a:rPr lang="en-US" smtClean="0"/>
              <a:t>Angina, MI, CABG, valvular dz, or CHF </a:t>
            </a:r>
            <a:r>
              <a:rPr lang="en-US" smtClean="0">
                <a:sym typeface="Wingdings" pitchFamily="-108" charset="2"/>
              </a:rPr>
              <a:t> PPV 95% for VT</a:t>
            </a:r>
          </a:p>
          <a:p>
            <a:pPr eaLnBrk="1" hangingPunct="1">
              <a:lnSpc>
                <a:spcPct val="90000"/>
              </a:lnSpc>
            </a:pPr>
            <a:r>
              <a:rPr lang="en-US" smtClean="0">
                <a:sym typeface="Wingdings" pitchFamily="-108" charset="2"/>
              </a:rPr>
              <a:t>Hemodynamic stability not useful</a:t>
            </a:r>
          </a:p>
          <a:p>
            <a:pPr eaLnBrk="1" hangingPunct="1">
              <a:lnSpc>
                <a:spcPct val="90000"/>
              </a:lnSpc>
            </a:pPr>
            <a:r>
              <a:rPr lang="en-US" smtClean="0"/>
              <a:t>ECG findings</a:t>
            </a:r>
          </a:p>
          <a:p>
            <a:pPr lvl="1" eaLnBrk="1" hangingPunct="1">
              <a:lnSpc>
                <a:spcPct val="90000"/>
              </a:lnSpc>
            </a:pPr>
            <a:r>
              <a:rPr lang="en-US" smtClean="0"/>
              <a:t>A-V dissociation (discernable in 20%)</a:t>
            </a:r>
          </a:p>
          <a:p>
            <a:pPr lvl="2" eaLnBrk="1" hangingPunct="1">
              <a:lnSpc>
                <a:spcPct val="90000"/>
              </a:lnSpc>
            </a:pPr>
            <a:r>
              <a:rPr lang="en-US" smtClean="0"/>
              <a:t>PPV 100%</a:t>
            </a:r>
          </a:p>
          <a:p>
            <a:pPr lvl="2" eaLnBrk="1" hangingPunct="1">
              <a:lnSpc>
                <a:spcPct val="90000"/>
              </a:lnSpc>
            </a:pPr>
            <a:r>
              <a:rPr lang="en-US" smtClean="0"/>
              <a:t>AV association not helpful (present in 50% VT)</a:t>
            </a:r>
          </a:p>
          <a:p>
            <a:pPr lvl="1" eaLnBrk="1" hangingPunct="1">
              <a:lnSpc>
                <a:spcPct val="90000"/>
              </a:lnSpc>
            </a:pPr>
            <a:r>
              <a:rPr lang="en-US" smtClean="0"/>
              <a:t>Fusion beats, capture beats (discernable in 5-10%)</a:t>
            </a:r>
          </a:p>
          <a:p>
            <a:pPr lvl="2" eaLnBrk="1" hangingPunct="1">
              <a:lnSpc>
                <a:spcPct val="90000"/>
              </a:lnSpc>
            </a:pPr>
            <a:r>
              <a:rPr lang="en-US" smtClean="0"/>
              <a:t>PPV 100%</a:t>
            </a:r>
          </a:p>
          <a:p>
            <a:pPr eaLnBrk="1" hangingPunct="1">
              <a:lnSpc>
                <a:spcPct val="90000"/>
              </a:lnSpc>
            </a:pPr>
            <a:endParaRPr lang="en-US" smtClean="0">
              <a:sym typeface="Wingdings" pitchFamily="-108" charset="2"/>
            </a:endParaRPr>
          </a:p>
          <a:p>
            <a:pPr eaLnBrk="1" hangingPunct="1">
              <a:lnSpc>
                <a:spcPct val="90000"/>
              </a:lnSpc>
            </a:pPr>
            <a:endParaRPr lang="en-US" smtClean="0">
              <a:sym typeface="Wingdings" pitchFamily="-108" charset="2"/>
            </a:endParaRPr>
          </a:p>
          <a:p>
            <a:pPr eaLnBrk="1" hangingPunct="1">
              <a:lnSpc>
                <a:spcPct val="90000"/>
              </a:lnSpc>
            </a:pPr>
            <a:endParaRPr lang="en-US"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274638"/>
            <a:ext cx="8229600" cy="715962"/>
          </a:xfrm>
        </p:spPr>
        <p:txBody>
          <a:bodyPr>
            <a:normAutofit fontScale="90000"/>
          </a:bodyPr>
          <a:lstStyle/>
          <a:p>
            <a:r>
              <a:rPr lang="en-US" sz="5400" dirty="0"/>
              <a:t>Ventricular Tachycardia</a:t>
            </a:r>
            <a:endParaRPr lang="en-US" dirty="0"/>
          </a:p>
        </p:txBody>
      </p:sp>
      <p:sp>
        <p:nvSpPr>
          <p:cNvPr id="69635" name="Rectangle 3"/>
          <p:cNvSpPr>
            <a:spLocks noGrp="1" noChangeArrowheads="1"/>
          </p:cNvSpPr>
          <p:nvPr>
            <p:ph type="body" idx="1"/>
          </p:nvPr>
        </p:nvSpPr>
        <p:spPr>
          <a:xfrm>
            <a:off x="457200" y="1143000"/>
            <a:ext cx="8229600" cy="5410200"/>
          </a:xfrm>
        </p:spPr>
        <p:txBody>
          <a:bodyPr>
            <a:normAutofit/>
          </a:bodyPr>
          <a:lstStyle/>
          <a:p>
            <a:pPr>
              <a:buSzTx/>
              <a:buNone/>
            </a:pPr>
            <a:r>
              <a:rPr lang="en-US" sz="2800" b="1" dirty="0"/>
              <a:t> </a:t>
            </a:r>
            <a:r>
              <a:rPr lang="en-US" sz="2800" b="1" dirty="0" smtClean="0"/>
              <a:t>  </a:t>
            </a:r>
            <a:r>
              <a:rPr lang="en-US" sz="2800" dirty="0" smtClean="0"/>
              <a:t>Ventricular Tachycardia is Defined as  Three or more consecutive PVC’s</a:t>
            </a:r>
          </a:p>
          <a:p>
            <a:pPr>
              <a:buSzTx/>
              <a:buNone/>
            </a:pPr>
            <a:r>
              <a:rPr lang="en-IN" sz="2800" dirty="0" smtClean="0"/>
              <a:t>VT arises distal to the bifurcation of the His bundle in the specialized conduction system, ventricular muscle, or combinations of both types of tissue</a:t>
            </a:r>
            <a:endParaRPr lang="en-US" sz="2800" dirty="0" smtClean="0"/>
          </a:p>
          <a:p>
            <a:r>
              <a:rPr lang="en-US" sz="2800" dirty="0" smtClean="0"/>
              <a:t>    </a:t>
            </a:r>
            <a:r>
              <a:rPr lang="en-US" sz="2800" dirty="0"/>
              <a:t>r</a:t>
            </a:r>
            <a:r>
              <a:rPr lang="en-US" sz="2800" dirty="0" smtClean="0"/>
              <a:t>ate </a:t>
            </a:r>
            <a:r>
              <a:rPr lang="en-US" sz="2800" dirty="0"/>
              <a:t>i</a:t>
            </a:r>
            <a:r>
              <a:rPr lang="en-US" sz="2800" dirty="0" smtClean="0"/>
              <a:t>s usually </a:t>
            </a:r>
            <a:r>
              <a:rPr lang="en-US" sz="2800" dirty="0"/>
              <a:t>Between 100-200 </a:t>
            </a:r>
            <a:r>
              <a:rPr lang="en-US" sz="2800" dirty="0" smtClean="0"/>
              <a:t>BPM</a:t>
            </a:r>
            <a:r>
              <a:rPr lang="en-US" altLang="en-US" dirty="0" smtClean="0"/>
              <a:t> </a:t>
            </a:r>
          </a:p>
          <a:p>
            <a:r>
              <a:rPr lang="en-US" altLang="en-US" dirty="0" smtClean="0">
                <a:solidFill>
                  <a:srgbClr val="FF0000"/>
                </a:solidFill>
              </a:rPr>
              <a:t>Sustained VT</a:t>
            </a:r>
          </a:p>
          <a:p>
            <a:pPr lvl="1"/>
            <a:r>
              <a:rPr lang="en-US" altLang="en-US" dirty="0" smtClean="0"/>
              <a:t>Episodes last at least 30 seconds/ </a:t>
            </a:r>
            <a:r>
              <a:rPr lang="en-US" altLang="en-US" dirty="0" err="1" smtClean="0"/>
              <a:t>req</a:t>
            </a:r>
            <a:r>
              <a:rPr lang="en-US" altLang="en-US" dirty="0" smtClean="0"/>
              <a:t> intervention for termination</a:t>
            </a:r>
          </a:p>
          <a:p>
            <a:r>
              <a:rPr lang="en-US" altLang="en-US" dirty="0" smtClean="0">
                <a:solidFill>
                  <a:srgbClr val="FF0000"/>
                </a:solidFill>
              </a:rPr>
              <a:t>Non-sustained VT</a:t>
            </a:r>
          </a:p>
          <a:p>
            <a:pPr lvl="1"/>
            <a:r>
              <a:rPr lang="en-US" altLang="en-US" dirty="0" smtClean="0"/>
              <a:t>Episodes last at least 6 beats but &lt; 30 seconds</a:t>
            </a:r>
            <a:endParaRPr lang="en-US" sz="2800" dirty="0" smtClean="0"/>
          </a:p>
          <a:p>
            <a:pPr>
              <a:buSzTx/>
              <a:buNone/>
            </a:pP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endParaRPr lang="en-US" smtClean="0"/>
          </a:p>
        </p:txBody>
      </p:sp>
      <p:sp>
        <p:nvSpPr>
          <p:cNvPr id="46083" name="Content Placeholder 2"/>
          <p:cNvSpPr>
            <a:spLocks noGrp="1"/>
          </p:cNvSpPr>
          <p:nvPr>
            <p:ph idx="1"/>
          </p:nvPr>
        </p:nvSpPr>
        <p:spPr/>
        <p:txBody>
          <a:bodyPr/>
          <a:lstStyle/>
          <a:p>
            <a:pPr eaLnBrk="1" hangingPunct="1"/>
            <a:endParaRPr lang="en-US" smtClean="0"/>
          </a:p>
        </p:txBody>
      </p:sp>
      <p:pic>
        <p:nvPicPr>
          <p:cNvPr id="46084" name="Picture 6"/>
          <p:cNvPicPr>
            <a:picLocks noChangeAspect="1" noChangeArrowheads="1"/>
          </p:cNvPicPr>
          <p:nvPr/>
        </p:nvPicPr>
        <p:blipFill>
          <a:blip r:embed="rId2" cstate="print"/>
          <a:srcRect l="41939" t="68729" r="38210" b="18460"/>
          <a:stretch>
            <a:fillRect/>
          </a:stretch>
        </p:blipFill>
        <p:spPr bwMode="auto">
          <a:xfrm>
            <a:off x="2209800" y="2438400"/>
            <a:ext cx="4281488" cy="2209800"/>
          </a:xfrm>
          <a:prstGeom prst="rect">
            <a:avLst/>
          </a:prstGeom>
          <a:noFill/>
          <a:ln w="9525">
            <a:noFill/>
            <a:miter lim="800000"/>
            <a:headEnd/>
            <a:tailEnd/>
          </a:ln>
        </p:spPr>
      </p:pic>
      <p:pic>
        <p:nvPicPr>
          <p:cNvPr id="46085" name="Picture 6"/>
          <p:cNvPicPr>
            <a:picLocks noChangeAspect="1" noChangeArrowheads="1"/>
          </p:cNvPicPr>
          <p:nvPr/>
        </p:nvPicPr>
        <p:blipFill>
          <a:blip r:embed="rId2" cstate="print"/>
          <a:srcRect l="62430" t="56715" r="17078" b="31271"/>
          <a:stretch>
            <a:fillRect/>
          </a:stretch>
        </p:blipFill>
        <p:spPr bwMode="auto">
          <a:xfrm>
            <a:off x="2209800" y="4699000"/>
            <a:ext cx="4281488" cy="2006600"/>
          </a:xfrm>
          <a:prstGeom prst="rect">
            <a:avLst/>
          </a:prstGeom>
          <a:noFill/>
          <a:ln w="9525">
            <a:noFill/>
            <a:miter lim="800000"/>
            <a:headEnd/>
            <a:tailEnd/>
          </a:ln>
        </p:spPr>
      </p:pic>
      <p:pic>
        <p:nvPicPr>
          <p:cNvPr id="46086" name="Picture 6"/>
          <p:cNvPicPr>
            <a:picLocks noChangeAspect="1" noChangeArrowheads="1"/>
          </p:cNvPicPr>
          <p:nvPr/>
        </p:nvPicPr>
        <p:blipFill>
          <a:blip r:embed="rId2" cstate="print"/>
          <a:srcRect l="62430" t="69044" r="17719" b="18944"/>
          <a:stretch>
            <a:fillRect/>
          </a:stretch>
        </p:blipFill>
        <p:spPr bwMode="auto">
          <a:xfrm>
            <a:off x="2209800" y="290513"/>
            <a:ext cx="4281488" cy="2071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t>VT vs. SVT With Abberancy</a:t>
            </a:r>
          </a:p>
        </p:txBody>
      </p:sp>
      <p:sp>
        <p:nvSpPr>
          <p:cNvPr id="3" name="Text Placeholder 2"/>
          <p:cNvSpPr>
            <a:spLocks noGrp="1"/>
          </p:cNvSpPr>
          <p:nvPr>
            <p:ph type="body" sz="half" idx="1"/>
          </p:nvPr>
        </p:nvSpPr>
        <p:spPr>
          <a:xfrm>
            <a:off x="457200" y="1600200"/>
            <a:ext cx="8229600" cy="4525963"/>
          </a:xfrm>
        </p:spPr>
        <p:txBody>
          <a:bodyPr>
            <a:normAutofit/>
          </a:bodyPr>
          <a:lstStyle/>
          <a:p>
            <a:pPr eaLnBrk="1" hangingPunct="1">
              <a:lnSpc>
                <a:spcPct val="90000"/>
              </a:lnSpc>
            </a:pPr>
            <a:r>
              <a:rPr lang="en-US" sz="2800" smtClean="0"/>
              <a:t>Wellens criteria</a:t>
            </a:r>
          </a:p>
          <a:p>
            <a:pPr lvl="1" eaLnBrk="1" hangingPunct="1">
              <a:lnSpc>
                <a:spcPct val="90000"/>
              </a:lnSpc>
            </a:pPr>
            <a:r>
              <a:rPr lang="en-US" sz="2400" smtClean="0"/>
              <a:t>Many criteria</a:t>
            </a:r>
          </a:p>
          <a:p>
            <a:pPr lvl="1" eaLnBrk="1" hangingPunct="1">
              <a:lnSpc>
                <a:spcPct val="90000"/>
              </a:lnSpc>
            </a:pPr>
            <a:r>
              <a:rPr lang="en-US" sz="1300" smtClean="0"/>
              <a:t>Wellens HJJ, Bar FWHM, Lie KI. The value of the electrocardiogram in the differential diagnosis of a tachycardia with a widened QRS complex. Am J Med 1978;64:27-33.</a:t>
            </a:r>
            <a:endParaRPr lang="en-US" sz="2400" smtClean="0"/>
          </a:p>
          <a:p>
            <a:pPr eaLnBrk="1" hangingPunct="1">
              <a:lnSpc>
                <a:spcPct val="90000"/>
              </a:lnSpc>
            </a:pPr>
            <a:r>
              <a:rPr lang="en-US" sz="2800" smtClean="0"/>
              <a:t>Brugada criteria</a:t>
            </a:r>
          </a:p>
          <a:p>
            <a:pPr lvl="1" eaLnBrk="1" hangingPunct="1">
              <a:lnSpc>
                <a:spcPct val="90000"/>
              </a:lnSpc>
            </a:pPr>
            <a:r>
              <a:rPr lang="en-US" sz="2400" smtClean="0"/>
              <a:t>4-step approach using Wellens</a:t>
            </a:r>
          </a:p>
          <a:p>
            <a:pPr lvl="1" eaLnBrk="1" hangingPunct="1">
              <a:lnSpc>
                <a:spcPct val="90000"/>
              </a:lnSpc>
            </a:pPr>
            <a:r>
              <a:rPr lang="en-US" sz="2400" smtClean="0"/>
              <a:t>SN 98.7%, SP 96.5% for VT (original study)</a:t>
            </a:r>
          </a:p>
          <a:p>
            <a:pPr lvl="2" eaLnBrk="1" hangingPunct="1">
              <a:lnSpc>
                <a:spcPct val="90000"/>
              </a:lnSpc>
            </a:pPr>
            <a:r>
              <a:rPr lang="en-CA" sz="1300" smtClean="0"/>
              <a:t>Brugada P: A new approach to the differential diagnosis of a regular tachycardia with a wide QRS complex, </a:t>
            </a:r>
            <a:r>
              <a:rPr lang="en-CA" sz="1300" i="1" smtClean="0"/>
              <a:t>Circulation</a:t>
            </a:r>
            <a:r>
              <a:rPr lang="en-CA" sz="1300" smtClean="0"/>
              <a:t> 83:1649, 1991.</a:t>
            </a:r>
            <a:endParaRPr lang="en-US" sz="1300" smtClean="0"/>
          </a:p>
          <a:p>
            <a:pPr lvl="1" eaLnBrk="1" hangingPunct="1">
              <a:lnSpc>
                <a:spcPct val="90000"/>
              </a:lnSpc>
            </a:pPr>
            <a:r>
              <a:rPr lang="en-US" sz="2400" smtClean="0"/>
              <a:t>EP’s: SN 79-83%, SP 43-70%, K = 0.54-058</a:t>
            </a:r>
          </a:p>
          <a:p>
            <a:pPr lvl="2" eaLnBrk="1" hangingPunct="1">
              <a:lnSpc>
                <a:spcPct val="90000"/>
              </a:lnSpc>
            </a:pPr>
            <a:r>
              <a:rPr lang="en-GB" sz="1400" smtClean="0"/>
              <a:t>Isenhour et al. Wide Complex tachycardia: continued evaluation of diagnostic criteria. Academic Emergency Medicine. Jul 2000;7(7): 769-773.</a:t>
            </a:r>
          </a:p>
          <a:p>
            <a:pPr lvl="2" eaLnBrk="1" hangingPunct="1">
              <a:lnSpc>
                <a:spcPct val="90000"/>
              </a:lnSpc>
            </a:pPr>
            <a:r>
              <a:rPr lang="en-GB" sz="1400" smtClean="0"/>
              <a:t>Herbert et al. Failure to agree on the electrocardiographic diagnosis of ventricular tachycardia. Ann Emerg Med. 1996;27(1):35-8.</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vt2"/>
          <p:cNvPicPr>
            <a:picLocks noChangeAspect="1" noChangeArrowheads="1"/>
          </p:cNvPicPr>
          <p:nvPr/>
        </p:nvPicPr>
        <p:blipFill>
          <a:blip r:embed="rId3" cstate="print"/>
          <a:srcRect t="3365" b="6902"/>
          <a:stretch>
            <a:fillRect/>
          </a:stretch>
        </p:blipFill>
        <p:spPr bwMode="auto">
          <a:xfrm>
            <a:off x="0" y="1295400"/>
            <a:ext cx="9144000" cy="4953000"/>
          </a:xfrm>
          <a:prstGeom prst="rect">
            <a:avLst/>
          </a:prstGeom>
          <a:noFill/>
          <a:ln w="9525">
            <a:solidFill>
              <a:srgbClr val="FF0000"/>
            </a:solidFill>
            <a:miter lim="800000"/>
            <a:headEnd/>
            <a:tailEnd/>
          </a:ln>
        </p:spPr>
      </p:pic>
      <p:sp>
        <p:nvSpPr>
          <p:cNvPr id="40963" name="Rectangle 5"/>
          <p:cNvSpPr txBox="1">
            <a:spLocks noChangeArrowheads="1"/>
          </p:cNvSpPr>
          <p:nvPr/>
        </p:nvSpPr>
        <p:spPr bwMode="auto">
          <a:xfrm>
            <a:off x="457200" y="277813"/>
            <a:ext cx="8229600" cy="1139825"/>
          </a:xfrm>
          <a:prstGeom prst="rect">
            <a:avLst/>
          </a:prstGeom>
          <a:noFill/>
          <a:ln w="9525">
            <a:noFill/>
            <a:miter lim="800000"/>
            <a:headEnd/>
            <a:tailEnd/>
          </a:ln>
        </p:spPr>
        <p:txBody>
          <a:bodyPr anchor="ctr"/>
          <a:lstStyle/>
          <a:p>
            <a:pPr algn="ctr"/>
            <a:r>
              <a:rPr lang="en-US" sz="4400">
                <a:latin typeface="Franklin Gothic Book" pitchFamily="-108" charset="0"/>
              </a:rPr>
              <a:t>72F SOB, PMH: recent MI</a:t>
            </a:r>
          </a:p>
        </p:txBody>
      </p:sp>
      <p:sp>
        <p:nvSpPr>
          <p:cNvPr id="5" name="TextBox 4"/>
          <p:cNvSpPr txBox="1">
            <a:spLocks noChangeArrowheads="1"/>
          </p:cNvSpPr>
          <p:nvPr/>
        </p:nvSpPr>
        <p:spPr bwMode="auto">
          <a:xfrm>
            <a:off x="0" y="6488113"/>
            <a:ext cx="8534400" cy="369887"/>
          </a:xfrm>
          <a:prstGeom prst="rect">
            <a:avLst/>
          </a:prstGeom>
          <a:noFill/>
          <a:ln w="9525">
            <a:noFill/>
            <a:miter lim="800000"/>
            <a:headEnd/>
            <a:tailEnd/>
          </a:ln>
        </p:spPr>
        <p:txBody>
          <a:bodyPr wrap="none">
            <a:spAutoFit/>
          </a:bodyPr>
          <a:lstStyle/>
          <a:p>
            <a:r>
              <a:rPr lang="en-US"/>
              <a:t>Regular WCT, AV dissociation &amp; fusion beat (rhythm strip), capture beat (V1) = VT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noChangeArrowheads="1"/>
          </p:cNvPicPr>
          <p:nvPr/>
        </p:nvPicPr>
        <p:blipFill>
          <a:blip r:embed="rId3" cstate="print"/>
          <a:srcRect l="39571" t="40639" r="15042" b="29558"/>
          <a:stretch>
            <a:fillRect/>
          </a:stretch>
        </p:blipFill>
        <p:spPr bwMode="auto">
          <a:xfrm>
            <a:off x="0" y="1370013"/>
            <a:ext cx="9144000" cy="4802187"/>
          </a:xfrm>
          <a:prstGeom prst="rect">
            <a:avLst/>
          </a:prstGeom>
          <a:noFill/>
          <a:ln w="9525">
            <a:noFill/>
            <a:miter lim="800000"/>
            <a:headEnd/>
            <a:tailEnd/>
          </a:ln>
        </p:spPr>
      </p:pic>
      <p:sp>
        <p:nvSpPr>
          <p:cNvPr id="43011" name="Rectangle 5"/>
          <p:cNvSpPr txBox="1">
            <a:spLocks noChangeArrowheads="1"/>
          </p:cNvSpPr>
          <p:nvPr/>
        </p:nvSpPr>
        <p:spPr bwMode="auto">
          <a:xfrm>
            <a:off x="457200" y="277813"/>
            <a:ext cx="8229600" cy="1139825"/>
          </a:xfrm>
          <a:prstGeom prst="rect">
            <a:avLst/>
          </a:prstGeom>
          <a:noFill/>
          <a:ln w="9525">
            <a:noFill/>
            <a:miter lim="800000"/>
            <a:headEnd/>
            <a:tailEnd/>
          </a:ln>
        </p:spPr>
        <p:txBody>
          <a:bodyPr anchor="ctr"/>
          <a:lstStyle/>
          <a:p>
            <a:pPr algn="ctr"/>
            <a:r>
              <a:rPr lang="en-US" sz="4400">
                <a:latin typeface="Franklin Gothic Book" pitchFamily="-108" charset="0"/>
              </a:rPr>
              <a:t>61M fever, cough, dyspnea</a:t>
            </a:r>
          </a:p>
        </p:txBody>
      </p:sp>
      <p:sp>
        <p:nvSpPr>
          <p:cNvPr id="4" name="TextBox 3"/>
          <p:cNvSpPr txBox="1">
            <a:spLocks noChangeArrowheads="1"/>
          </p:cNvSpPr>
          <p:nvPr/>
        </p:nvSpPr>
        <p:spPr bwMode="auto">
          <a:xfrm>
            <a:off x="0" y="6488113"/>
            <a:ext cx="5264150" cy="369887"/>
          </a:xfrm>
          <a:prstGeom prst="rect">
            <a:avLst/>
          </a:prstGeom>
          <a:noFill/>
          <a:ln w="9525">
            <a:noFill/>
            <a:miter lim="800000"/>
            <a:headEnd/>
            <a:tailEnd/>
          </a:ln>
        </p:spPr>
        <p:txBody>
          <a:bodyPr wrap="none">
            <a:spAutoFit/>
          </a:bodyPr>
          <a:lstStyle/>
          <a:p>
            <a:r>
              <a:rPr lang="en-US"/>
              <a:t>Regular WCT, P waves in V1 = atrial tachycardia + LBBB</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digoxin-fig1"/>
          <p:cNvPicPr>
            <a:picLocks noChangeAspect="1" noChangeArrowheads="1"/>
          </p:cNvPicPr>
          <p:nvPr/>
        </p:nvPicPr>
        <p:blipFill>
          <a:blip r:embed="rId2" cstate="print"/>
          <a:srcRect/>
          <a:stretch>
            <a:fillRect/>
          </a:stretch>
        </p:blipFill>
        <p:spPr bwMode="auto">
          <a:xfrm>
            <a:off x="1371600" y="1273175"/>
            <a:ext cx="6324600" cy="4975225"/>
          </a:xfrm>
          <a:prstGeom prst="rect">
            <a:avLst/>
          </a:prstGeom>
          <a:noFill/>
          <a:ln w="9525">
            <a:noFill/>
            <a:miter lim="800000"/>
            <a:headEnd/>
            <a:tailEnd/>
          </a:ln>
        </p:spPr>
      </p:pic>
      <p:sp>
        <p:nvSpPr>
          <p:cNvPr id="50179" name="Title 1"/>
          <p:cNvSpPr txBox="1">
            <a:spLocks/>
          </p:cNvSpPr>
          <p:nvPr/>
        </p:nvSpPr>
        <p:spPr bwMode="auto">
          <a:xfrm>
            <a:off x="457200" y="274638"/>
            <a:ext cx="8229600" cy="1143000"/>
          </a:xfrm>
          <a:prstGeom prst="rect">
            <a:avLst/>
          </a:prstGeom>
          <a:noFill/>
          <a:ln w="9525">
            <a:noFill/>
            <a:miter lim="800000"/>
            <a:headEnd/>
            <a:tailEnd/>
          </a:ln>
        </p:spPr>
        <p:txBody>
          <a:bodyPr anchor="ctr"/>
          <a:lstStyle/>
          <a:p>
            <a:pPr algn="ctr"/>
            <a:r>
              <a:rPr lang="en-US" sz="4400">
                <a:latin typeface="Franklin Gothic Book" pitchFamily="-108" charset="0"/>
              </a:rPr>
              <a:t>64F SOB, hypotension, PMH: a fib</a:t>
            </a:r>
          </a:p>
        </p:txBody>
      </p:sp>
      <p:sp>
        <p:nvSpPr>
          <p:cNvPr id="4" name="Text Box 6"/>
          <p:cNvSpPr txBox="1">
            <a:spLocks noChangeArrowheads="1"/>
          </p:cNvSpPr>
          <p:nvPr/>
        </p:nvSpPr>
        <p:spPr bwMode="auto">
          <a:xfrm>
            <a:off x="0" y="6491288"/>
            <a:ext cx="4724400" cy="369887"/>
          </a:xfrm>
          <a:prstGeom prst="rect">
            <a:avLst/>
          </a:prstGeom>
          <a:noFill/>
          <a:ln w="9525">
            <a:noFill/>
            <a:miter lim="800000"/>
            <a:headEnd/>
            <a:tailEnd/>
          </a:ln>
        </p:spPr>
        <p:txBody>
          <a:bodyPr wrap="none">
            <a:spAutoFit/>
          </a:bodyPr>
          <a:lstStyle/>
          <a:p>
            <a:r>
              <a:rPr lang="en-US"/>
              <a:t>Regular WCT, bidirectional = Digoxin toxicity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p:cNvPicPr>
            <a:picLocks noChangeAspect="1" noChangeArrowheads="1"/>
          </p:cNvPicPr>
          <p:nvPr/>
        </p:nvPicPr>
        <p:blipFill>
          <a:blip r:embed="rId2" cstate="print"/>
          <a:srcRect l="39243" t="45457" r="14980" b="22581"/>
          <a:stretch>
            <a:fillRect/>
          </a:stretch>
        </p:blipFill>
        <p:spPr bwMode="auto">
          <a:xfrm>
            <a:off x="0" y="1066800"/>
            <a:ext cx="9144000" cy="5105400"/>
          </a:xfrm>
          <a:prstGeom prst="rect">
            <a:avLst/>
          </a:prstGeom>
          <a:noFill/>
          <a:ln w="9525">
            <a:noFill/>
            <a:miter lim="800000"/>
            <a:headEnd/>
            <a:tailEnd/>
          </a:ln>
        </p:spPr>
      </p:pic>
      <p:sp>
        <p:nvSpPr>
          <p:cNvPr id="61443" name="Rectangle 5"/>
          <p:cNvSpPr txBox="1">
            <a:spLocks noChangeArrowheads="1"/>
          </p:cNvSpPr>
          <p:nvPr/>
        </p:nvSpPr>
        <p:spPr bwMode="auto">
          <a:xfrm>
            <a:off x="457200" y="76200"/>
            <a:ext cx="8229600" cy="1139825"/>
          </a:xfrm>
          <a:prstGeom prst="rect">
            <a:avLst/>
          </a:prstGeom>
          <a:noFill/>
          <a:ln w="9525">
            <a:noFill/>
            <a:miter lim="800000"/>
            <a:headEnd/>
            <a:tailEnd/>
          </a:ln>
        </p:spPr>
        <p:txBody>
          <a:bodyPr anchor="ctr"/>
          <a:lstStyle/>
          <a:p>
            <a:pPr algn="ctr"/>
            <a:r>
              <a:rPr lang="en-US" sz="4400">
                <a:latin typeface="Franklin Gothic Book" pitchFamily="-108" charset="0"/>
              </a:rPr>
              <a:t>62F lightheaded, PMH: MI x 2</a:t>
            </a:r>
          </a:p>
        </p:txBody>
      </p:sp>
      <p:sp>
        <p:nvSpPr>
          <p:cNvPr id="4" name="TextBox 3"/>
          <p:cNvSpPr txBox="1">
            <a:spLocks noChangeArrowheads="1"/>
          </p:cNvSpPr>
          <p:nvPr/>
        </p:nvSpPr>
        <p:spPr bwMode="auto">
          <a:xfrm>
            <a:off x="0" y="6488113"/>
            <a:ext cx="2979738" cy="369887"/>
          </a:xfrm>
          <a:prstGeom prst="rect">
            <a:avLst/>
          </a:prstGeom>
          <a:noFill/>
          <a:ln w="9525">
            <a:noFill/>
            <a:miter lim="800000"/>
            <a:headEnd/>
            <a:tailEnd/>
          </a:ln>
        </p:spPr>
        <p:txBody>
          <a:bodyPr wrap="none">
            <a:spAutoFit/>
          </a:bodyPr>
          <a:lstStyle/>
          <a:p>
            <a:r>
              <a:rPr lang="en-US"/>
              <a:t>Regular WCT, no P waves = VT </a:t>
            </a:r>
          </a:p>
        </p:txBody>
      </p:sp>
      <p:pic>
        <p:nvPicPr>
          <p:cNvPr id="61445" name="Picture 4"/>
          <p:cNvPicPr>
            <a:picLocks noChangeAspect="1" noChangeArrowheads="1"/>
          </p:cNvPicPr>
          <p:nvPr/>
        </p:nvPicPr>
        <p:blipFill>
          <a:blip r:embed="rId2" cstate="print"/>
          <a:srcRect l="46490" t="52612" r="43208" b="45479"/>
          <a:stretch>
            <a:fillRect/>
          </a:stretch>
        </p:blipFill>
        <p:spPr bwMode="auto">
          <a:xfrm>
            <a:off x="1447800" y="1265238"/>
            <a:ext cx="20574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smtClean="0"/>
              <a:t>Summary Regular WCT</a:t>
            </a:r>
          </a:p>
        </p:txBody>
      </p:sp>
      <p:sp>
        <p:nvSpPr>
          <p:cNvPr id="3" name="Text Placeholder 2"/>
          <p:cNvSpPr>
            <a:spLocks noGrp="1"/>
          </p:cNvSpPr>
          <p:nvPr>
            <p:ph type="body" sz="half" idx="1"/>
          </p:nvPr>
        </p:nvSpPr>
        <p:spPr>
          <a:xfrm>
            <a:off x="457200" y="1600200"/>
            <a:ext cx="8229600" cy="4525963"/>
          </a:xfrm>
        </p:spPr>
        <p:txBody>
          <a:bodyPr>
            <a:normAutofit/>
          </a:bodyPr>
          <a:lstStyle/>
          <a:p>
            <a:pPr eaLnBrk="1" hangingPunct="1">
              <a:lnSpc>
                <a:spcPct val="90000"/>
              </a:lnSpc>
            </a:pPr>
            <a:r>
              <a:rPr lang="en-US" sz="2800" dirty="0" smtClean="0"/>
              <a:t>VT</a:t>
            </a:r>
          </a:p>
          <a:p>
            <a:pPr lvl="1" eaLnBrk="1" hangingPunct="1">
              <a:lnSpc>
                <a:spcPct val="90000"/>
              </a:lnSpc>
            </a:pPr>
            <a:r>
              <a:rPr lang="en-US" sz="2400" dirty="0" smtClean="0"/>
              <a:t>Fusion beats, capture beats, AV dissociation</a:t>
            </a:r>
          </a:p>
          <a:p>
            <a:pPr lvl="1" eaLnBrk="1" hangingPunct="1">
              <a:lnSpc>
                <a:spcPct val="90000"/>
              </a:lnSpc>
            </a:pPr>
            <a:r>
              <a:rPr lang="en-US" sz="2400" dirty="0" smtClean="0"/>
              <a:t>PMH: cardiac disease</a:t>
            </a:r>
          </a:p>
          <a:p>
            <a:pPr eaLnBrk="1" hangingPunct="1">
              <a:lnSpc>
                <a:spcPct val="90000"/>
              </a:lnSpc>
            </a:pPr>
            <a:r>
              <a:rPr lang="en-US" sz="2800" dirty="0" smtClean="0"/>
              <a:t>SVT + BBB</a:t>
            </a:r>
          </a:p>
          <a:p>
            <a:pPr lvl="1" eaLnBrk="1" hangingPunct="1">
              <a:lnSpc>
                <a:spcPct val="90000"/>
              </a:lnSpc>
            </a:pPr>
            <a:r>
              <a:rPr lang="en-US" sz="2400" dirty="0" smtClean="0"/>
              <a:t>Absence of fusion/capture beats and AV dissociation</a:t>
            </a:r>
          </a:p>
          <a:p>
            <a:pPr lvl="1" eaLnBrk="1" hangingPunct="1">
              <a:lnSpc>
                <a:spcPct val="90000"/>
              </a:lnSpc>
            </a:pPr>
            <a:r>
              <a:rPr lang="en-US" sz="2400" dirty="0" smtClean="0"/>
              <a:t>Pre-existing BBB</a:t>
            </a:r>
          </a:p>
          <a:p>
            <a:pPr eaLnBrk="1" hangingPunct="1">
              <a:lnSpc>
                <a:spcPct val="90000"/>
              </a:lnSpc>
            </a:pPr>
            <a:r>
              <a:rPr lang="en-US" sz="2800" dirty="0" smtClean="0"/>
              <a:t>SVT + accessory pathway</a:t>
            </a:r>
          </a:p>
          <a:p>
            <a:pPr lvl="1" eaLnBrk="1" hangingPunct="1">
              <a:lnSpc>
                <a:spcPct val="90000"/>
              </a:lnSpc>
            </a:pPr>
            <a:r>
              <a:rPr lang="en-US" sz="2400" dirty="0" smtClean="0"/>
              <a:t>Absence of fusion/capture beats and AV dissociation</a:t>
            </a:r>
          </a:p>
          <a:p>
            <a:pPr lvl="1" eaLnBrk="1" hangingPunct="1">
              <a:lnSpc>
                <a:spcPct val="90000"/>
              </a:lnSpc>
            </a:pPr>
            <a:r>
              <a:rPr lang="en-US" sz="2400" dirty="0" smtClean="0"/>
              <a:t>Pre-existing accessory pathway</a:t>
            </a:r>
          </a:p>
          <a:p>
            <a:pPr eaLnBrk="1" hangingPunct="1">
              <a:lnSpc>
                <a:spcPct val="90000"/>
              </a:lnSpc>
              <a:buNone/>
            </a:pPr>
            <a:endParaRPr lang="en-US" sz="2800" dirty="0"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r>
              <a:rPr lang="en-IN" dirty="0" smtClean="0"/>
              <a:t> SVT/VT</a:t>
            </a:r>
            <a:endParaRPr lang="en-IN" dirty="0"/>
          </a:p>
        </p:txBody>
      </p:sp>
      <p:sp>
        <p:nvSpPr>
          <p:cNvPr id="3" name="Content Placeholder 2"/>
          <p:cNvSpPr>
            <a:spLocks noGrp="1"/>
          </p:cNvSpPr>
          <p:nvPr>
            <p:ph idx="1"/>
          </p:nvPr>
        </p:nvSpPr>
        <p:spPr/>
        <p:txBody>
          <a:bodyPr/>
          <a:lstStyle/>
          <a:p>
            <a:endParaRPr lang="en-IN"/>
          </a:p>
        </p:txBody>
      </p:sp>
      <p:pic>
        <p:nvPicPr>
          <p:cNvPr id="2050" name="Picture 2"/>
          <p:cNvPicPr>
            <a:picLocks noChangeAspect="1" noChangeArrowheads="1"/>
          </p:cNvPicPr>
          <p:nvPr/>
        </p:nvPicPr>
        <p:blipFill>
          <a:blip r:embed="rId2" cstate="print"/>
          <a:srcRect/>
          <a:stretch>
            <a:fillRect/>
          </a:stretch>
        </p:blipFill>
        <p:spPr bwMode="auto">
          <a:xfrm>
            <a:off x="381000" y="1600200"/>
            <a:ext cx="8305800" cy="466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2" cstate="print"/>
          <a:srcRect/>
          <a:stretch>
            <a:fillRect/>
          </a:stretch>
        </p:blipFill>
        <p:spPr bwMode="auto">
          <a:xfrm>
            <a:off x="1066800" y="1143000"/>
            <a:ext cx="7391400" cy="41822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normAutofit fontScale="90000"/>
          </a:bodyPr>
          <a:lstStyle/>
          <a:p>
            <a:r>
              <a:rPr lang="en-US" sz="4000"/>
              <a:t>SVT vs VT</a:t>
            </a:r>
            <a:br>
              <a:rPr lang="en-US" sz="4000"/>
            </a:br>
            <a:r>
              <a:rPr lang="en-US" sz="4000"/>
              <a:t>ECG criteria</a:t>
            </a:r>
          </a:p>
        </p:txBody>
      </p:sp>
      <p:sp>
        <p:nvSpPr>
          <p:cNvPr id="8195" name="Rectangle 3"/>
          <p:cNvSpPr>
            <a:spLocks noGrp="1" noChangeArrowheads="1"/>
          </p:cNvSpPr>
          <p:nvPr>
            <p:ph type="body" idx="1"/>
          </p:nvPr>
        </p:nvSpPr>
        <p:spPr/>
        <p:txBody>
          <a:bodyPr/>
          <a:lstStyle/>
          <a:p>
            <a:r>
              <a:rPr lang="en-US" sz="2800"/>
              <a:t>-A fundamentally simple approach: If WCT is due to SVT with aberration, the QRS must be compatible with some form of BBB or FB.</a:t>
            </a:r>
          </a:p>
          <a:p>
            <a:r>
              <a:rPr lang="en-US" sz="2800"/>
              <a:t>-QRS duration:70% of VTs have QRS duration &gt;140, but no SVT has it. VT is probable when QRS&gt; 140 with RBBB and &gt;160 with LBBB pattern.Anti arrhythmic drugs may prolong QRS. Some patients with VT may have QRS of 120-140 specially in those without structural heart disease.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Electrocardiographic Recognition</a:t>
            </a:r>
            <a:endParaRPr lang="en-IN" dirty="0"/>
          </a:p>
        </p:txBody>
      </p:sp>
      <p:sp>
        <p:nvSpPr>
          <p:cNvPr id="3" name="Content Placeholder 2"/>
          <p:cNvSpPr>
            <a:spLocks noGrp="1"/>
          </p:cNvSpPr>
          <p:nvPr>
            <p:ph idx="1"/>
          </p:nvPr>
        </p:nvSpPr>
        <p:spPr/>
        <p:txBody>
          <a:bodyPr>
            <a:normAutofit fontScale="85000" lnSpcReduction="10000"/>
          </a:bodyPr>
          <a:lstStyle/>
          <a:p>
            <a:r>
              <a:rPr lang="en-IN" dirty="0" smtClean="0"/>
              <a:t>The electrocardiographic diagnosis of VT is suggested by the occurrence of a series of three or more consecutive, abnormally shaped PVCs whose duration exceeds 120 milliseconds, with the ST-T vector pointing opposite the major QRS deflection</a:t>
            </a:r>
          </a:p>
          <a:p>
            <a:pPr>
              <a:buNone/>
            </a:pPr>
            <a:endParaRPr lang="en-IN" dirty="0" smtClean="0"/>
          </a:p>
          <a:p>
            <a:r>
              <a:rPr lang="en-IN" dirty="0" smtClean="0"/>
              <a:t>The R-R interval can be exceedingly regular or can vary.</a:t>
            </a:r>
          </a:p>
          <a:p>
            <a:pPr>
              <a:buNone/>
            </a:pPr>
            <a:endParaRPr lang="en-IN" dirty="0" smtClean="0"/>
          </a:p>
          <a:p>
            <a:r>
              <a:rPr lang="en-IN" dirty="0" smtClean="0"/>
              <a:t>QRS contours during the VT can be unchanging (uniform, </a:t>
            </a:r>
            <a:r>
              <a:rPr lang="en-IN" dirty="0" err="1" smtClean="0">
                <a:solidFill>
                  <a:srgbClr val="FF0000"/>
                </a:solidFill>
              </a:rPr>
              <a:t>monomorphic</a:t>
            </a:r>
            <a:r>
              <a:rPr lang="en-IN" dirty="0" smtClean="0">
                <a:solidFill>
                  <a:srgbClr val="FF0000"/>
                </a:solidFill>
              </a:rPr>
              <a:t>)</a:t>
            </a:r>
            <a:r>
              <a:rPr lang="en-IN" dirty="0" smtClean="0"/>
              <a:t> or can vary randomly (multiform, </a:t>
            </a:r>
            <a:r>
              <a:rPr lang="en-IN" dirty="0" smtClean="0">
                <a:solidFill>
                  <a:srgbClr val="FF0000"/>
                </a:solidFill>
              </a:rPr>
              <a:t>polymorphic,</a:t>
            </a:r>
            <a:r>
              <a:rPr lang="en-IN" dirty="0" smtClean="0"/>
              <a:t> or </a:t>
            </a:r>
            <a:r>
              <a:rPr lang="en-IN" dirty="0" err="1" smtClean="0"/>
              <a:t>pleomorphic</a:t>
            </a:r>
            <a:r>
              <a:rPr lang="en-IN" dirty="0" smtClean="0"/>
              <a:t>) in a more or less repetitive manner (</a:t>
            </a:r>
            <a:r>
              <a:rPr lang="en-IN" dirty="0" err="1" smtClean="0"/>
              <a:t>torsades</a:t>
            </a:r>
            <a:r>
              <a:rPr lang="en-IN" dirty="0" smtClean="0"/>
              <a:t> de pointes), in alternate complexes (</a:t>
            </a:r>
            <a:r>
              <a:rPr lang="en-IN" dirty="0" smtClean="0">
                <a:solidFill>
                  <a:srgbClr val="FF0000"/>
                </a:solidFill>
              </a:rPr>
              <a:t>bidirectional VT</a:t>
            </a:r>
            <a:r>
              <a:rPr lang="en-IN" dirty="0" smtClean="0"/>
              <a:t>), or in a stable but changing contour (i.e., right bundle branch contour changing to a left bundle branch contour)</a:t>
            </a:r>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normAutofit fontScale="90000"/>
          </a:bodyPr>
          <a:lstStyle/>
          <a:p>
            <a:r>
              <a:rPr lang="en-US" sz="4000"/>
              <a:t>SVT vs VT</a:t>
            </a:r>
            <a:br>
              <a:rPr lang="en-US" sz="4000"/>
            </a:br>
            <a:r>
              <a:rPr lang="en-US" sz="4000"/>
              <a:t>ECG criteria contd,</a:t>
            </a:r>
          </a:p>
        </p:txBody>
      </p:sp>
      <p:sp>
        <p:nvSpPr>
          <p:cNvPr id="9219" name="Rectangle 3"/>
          <p:cNvSpPr>
            <a:spLocks noGrp="1" noChangeArrowheads="1"/>
          </p:cNvSpPr>
          <p:nvPr>
            <p:ph type="body" idx="1"/>
          </p:nvPr>
        </p:nvSpPr>
        <p:spPr/>
        <p:txBody>
          <a:bodyPr>
            <a:normAutofit lnSpcReduction="10000"/>
          </a:bodyPr>
          <a:lstStyle/>
          <a:p>
            <a:r>
              <a:rPr lang="en-US" sz="2800">
                <a:solidFill>
                  <a:srgbClr val="C91A0D"/>
                </a:solidFill>
              </a:rPr>
              <a:t>-</a:t>
            </a:r>
            <a:r>
              <a:rPr lang="en-US" sz="4000">
                <a:solidFill>
                  <a:srgbClr val="C91A0D"/>
                </a:solidFill>
              </a:rPr>
              <a:t>QRS axis</a:t>
            </a:r>
            <a:r>
              <a:rPr lang="en-US" sz="2800"/>
              <a:t>:</a:t>
            </a:r>
          </a:p>
          <a:p>
            <a:r>
              <a:rPr lang="en-US" sz="2800"/>
              <a:t>  *The more leftward the axis , the more probable VT.</a:t>
            </a:r>
          </a:p>
          <a:p>
            <a:r>
              <a:rPr lang="en-US" sz="2800"/>
              <a:t>  * The quadrant between -90 and 180 (northwest )can’t be achieved with any combination of FB or BBB.</a:t>
            </a:r>
          </a:p>
          <a:p>
            <a:r>
              <a:rPr lang="en-US" sz="2800"/>
              <a:t>  *Some has suggested that if the axis in sinus rhythm is more than 40 degrees different with WCT the diagnosis is VT , but it is not widely accepted.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normAutofit fontScale="90000"/>
          </a:bodyPr>
          <a:lstStyle/>
          <a:p>
            <a:r>
              <a:rPr lang="en-US" sz="4000"/>
              <a:t>SVT vs VT</a:t>
            </a:r>
            <a:br>
              <a:rPr lang="en-US" sz="4000"/>
            </a:br>
            <a:r>
              <a:rPr lang="en-US" sz="4000"/>
              <a:t>ECG criteria contd</a:t>
            </a:r>
          </a:p>
        </p:txBody>
      </p:sp>
      <p:sp>
        <p:nvSpPr>
          <p:cNvPr id="10243" name="Rectangle 3"/>
          <p:cNvSpPr>
            <a:spLocks noGrp="1" noChangeArrowheads="1"/>
          </p:cNvSpPr>
          <p:nvPr>
            <p:ph type="body" idx="1"/>
          </p:nvPr>
        </p:nvSpPr>
        <p:spPr/>
        <p:txBody>
          <a:bodyPr/>
          <a:lstStyle/>
          <a:p>
            <a:pPr>
              <a:lnSpc>
                <a:spcPct val="80000"/>
              </a:lnSpc>
            </a:pPr>
            <a:r>
              <a:rPr lang="en-US" sz="2800"/>
              <a:t>-Specific morphologies ;</a:t>
            </a:r>
          </a:p>
          <a:p>
            <a:pPr>
              <a:lnSpc>
                <a:spcPct val="80000"/>
              </a:lnSpc>
            </a:pPr>
            <a:r>
              <a:rPr lang="en-US" sz="2800">
                <a:solidFill>
                  <a:srgbClr val="C91A0D"/>
                </a:solidFill>
              </a:rPr>
              <a:t>If  with RBBB pattern</a:t>
            </a:r>
            <a:r>
              <a:rPr lang="en-US" sz="2800"/>
              <a:t>:</a:t>
            </a:r>
          </a:p>
          <a:p>
            <a:pPr>
              <a:lnSpc>
                <a:spcPct val="80000"/>
              </a:lnSpc>
            </a:pPr>
            <a:r>
              <a:rPr lang="en-US" sz="2800"/>
              <a:t>    *In </a:t>
            </a:r>
            <a:r>
              <a:rPr lang="en-US" sz="2800">
                <a:solidFill>
                  <a:srgbClr val="C91A0D"/>
                </a:solidFill>
              </a:rPr>
              <a:t>V1</a:t>
            </a:r>
            <a:r>
              <a:rPr lang="en-US" sz="2800"/>
              <a:t>:During aberration there is no change in initial portion of QRS so we may see </a:t>
            </a:r>
            <a:r>
              <a:rPr lang="en-US" sz="2800">
                <a:solidFill>
                  <a:srgbClr val="C91A0D"/>
                </a:solidFill>
              </a:rPr>
              <a:t>rSr’ ,rR’ , rsr’ or rSR’.</a:t>
            </a:r>
            <a:r>
              <a:rPr lang="en-US" sz="2800"/>
              <a:t> But a monophasic R wave , or a broad (&gt; 30 msec) R with any following terminal QRS forces or qR are highly suggestive of VT.</a:t>
            </a:r>
          </a:p>
          <a:p>
            <a:pPr>
              <a:lnSpc>
                <a:spcPct val="80000"/>
              </a:lnSpc>
            </a:pPr>
            <a:r>
              <a:rPr lang="en-US" sz="2800"/>
              <a:t>   * In </a:t>
            </a:r>
            <a:r>
              <a:rPr lang="en-US" sz="2800">
                <a:solidFill>
                  <a:srgbClr val="C91A0D"/>
                </a:solidFill>
              </a:rPr>
              <a:t>V6</a:t>
            </a:r>
            <a:r>
              <a:rPr lang="en-US" sz="2800"/>
              <a:t> :During aberration </a:t>
            </a:r>
            <a:r>
              <a:rPr lang="en-US" sz="2800">
                <a:solidFill>
                  <a:srgbClr val="C91A0D"/>
                </a:solidFill>
              </a:rPr>
              <a:t>qRs , Rs ,or RS</a:t>
            </a:r>
            <a:r>
              <a:rPr lang="en-US" sz="2800"/>
              <a:t> (with R/S ratio &gt;1) are seen but in VT we may see </a:t>
            </a:r>
            <a:r>
              <a:rPr lang="en-US" sz="2800">
                <a:solidFill>
                  <a:srgbClr val="C91A0D"/>
                </a:solidFill>
              </a:rPr>
              <a:t>rS,Qrs , QS or</a:t>
            </a:r>
            <a:r>
              <a:rPr lang="en-US" sz="2800"/>
              <a:t> </a:t>
            </a:r>
            <a:r>
              <a:rPr lang="en-US" sz="2800">
                <a:solidFill>
                  <a:srgbClr val="C91A0D"/>
                </a:solidFill>
              </a:rPr>
              <a:t>QR</a:t>
            </a:r>
            <a:r>
              <a:rPr lang="en-US" sz="2800"/>
              <a:t> or monophasic R wave. If RS pattern is present R/S must be less than 1.</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endParaRPr lang="en-US"/>
          </a:p>
        </p:txBody>
      </p:sp>
      <p:sp>
        <p:nvSpPr>
          <p:cNvPr id="19459" name="Rectangle 3"/>
          <p:cNvSpPr>
            <a:spLocks noGrp="1" noChangeArrowheads="1"/>
          </p:cNvSpPr>
          <p:nvPr>
            <p:ph type="body" idx="1"/>
          </p:nvPr>
        </p:nvSpPr>
        <p:spPr>
          <a:xfrm>
            <a:off x="539750" y="765175"/>
            <a:ext cx="8229600" cy="4525963"/>
          </a:xfrm>
        </p:spPr>
        <p:txBody>
          <a:bodyPr/>
          <a:lstStyle/>
          <a:p>
            <a:endParaRPr lang="en-US"/>
          </a:p>
        </p:txBody>
      </p:sp>
      <p:pic>
        <p:nvPicPr>
          <p:cNvPr id="19461" name="Picture 5"/>
          <p:cNvPicPr>
            <a:picLocks noChangeAspect="1" noChangeArrowheads="1"/>
          </p:cNvPicPr>
          <p:nvPr/>
        </p:nvPicPr>
        <p:blipFill>
          <a:blip r:embed="rId2" cstate="print"/>
          <a:srcRect/>
          <a:stretch>
            <a:fillRect/>
          </a:stretch>
        </p:blipFill>
        <p:spPr bwMode="auto">
          <a:xfrm>
            <a:off x="838200" y="1700213"/>
            <a:ext cx="7696199" cy="46243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normAutofit fontScale="90000"/>
          </a:bodyPr>
          <a:lstStyle/>
          <a:p>
            <a:r>
              <a:rPr lang="en-US" sz="4000"/>
              <a:t>SVT vs VT</a:t>
            </a:r>
            <a:br>
              <a:rPr lang="en-US" sz="4000"/>
            </a:br>
            <a:r>
              <a:rPr lang="en-US" sz="4000"/>
              <a:t>ECG criteria contd</a:t>
            </a:r>
          </a:p>
        </p:txBody>
      </p:sp>
      <p:sp>
        <p:nvSpPr>
          <p:cNvPr id="11267" name="Rectangle 3"/>
          <p:cNvSpPr>
            <a:spLocks noGrp="1" noChangeArrowheads="1"/>
          </p:cNvSpPr>
          <p:nvPr>
            <p:ph type="body" idx="1"/>
          </p:nvPr>
        </p:nvSpPr>
        <p:spPr/>
        <p:txBody>
          <a:bodyPr>
            <a:normAutofit lnSpcReduction="10000"/>
          </a:bodyPr>
          <a:lstStyle/>
          <a:p>
            <a:pPr>
              <a:lnSpc>
                <a:spcPct val="80000"/>
              </a:lnSpc>
            </a:pPr>
            <a:r>
              <a:rPr lang="en-US" sz="2800">
                <a:solidFill>
                  <a:srgbClr val="C91A0D"/>
                </a:solidFill>
              </a:rPr>
              <a:t>LBBB pattern</a:t>
            </a:r>
            <a:r>
              <a:rPr lang="en-US" sz="2400"/>
              <a:t>:</a:t>
            </a:r>
          </a:p>
          <a:p>
            <a:pPr>
              <a:lnSpc>
                <a:spcPct val="80000"/>
              </a:lnSpc>
            </a:pPr>
            <a:r>
              <a:rPr lang="en-US" sz="2400"/>
              <a:t>   * In </a:t>
            </a:r>
            <a:r>
              <a:rPr lang="en-US" sz="2400">
                <a:solidFill>
                  <a:srgbClr val="C91A0D"/>
                </a:solidFill>
              </a:rPr>
              <a:t>V1</a:t>
            </a:r>
            <a:r>
              <a:rPr lang="en-US" sz="2400"/>
              <a:t> :Either rS or QS with rapid initial forces (narrow R with rapid smooth descent to S )is seen in LBBB type aberration. Any other pattern such as broad R/deep S or QS with slow descent to S wave nadir will imply VT.</a:t>
            </a:r>
          </a:p>
          <a:p>
            <a:pPr>
              <a:lnSpc>
                <a:spcPct val="80000"/>
              </a:lnSpc>
            </a:pPr>
            <a:r>
              <a:rPr lang="en-US" sz="2400"/>
              <a:t>If the initial R is wider than 30 msec it suggest VT , the wider the R , the greater the likelihood of VT.</a:t>
            </a:r>
          </a:p>
          <a:p>
            <a:pPr>
              <a:lnSpc>
                <a:spcPct val="80000"/>
              </a:lnSpc>
            </a:pPr>
            <a:r>
              <a:rPr lang="en-US" sz="2400"/>
              <a:t>Notching in the down-stroke of S or interval from the onset of QRS to the S wave nadir greater than 60 msec strongly suggest VT.</a:t>
            </a:r>
          </a:p>
          <a:p>
            <a:pPr>
              <a:lnSpc>
                <a:spcPct val="80000"/>
              </a:lnSpc>
            </a:pPr>
            <a:r>
              <a:rPr lang="en-US" sz="2400"/>
              <a:t>   *In </a:t>
            </a:r>
            <a:r>
              <a:rPr lang="en-US" sz="2400">
                <a:solidFill>
                  <a:srgbClr val="C91A0D"/>
                </a:solidFill>
              </a:rPr>
              <a:t>V6</a:t>
            </a:r>
            <a:r>
              <a:rPr lang="en-US" sz="2400"/>
              <a:t> :In aberrancy there is no initial Q wave and we see RR’, or monophasic R. During VT common patterns are </a:t>
            </a:r>
            <a:r>
              <a:rPr lang="en-US" sz="2400">
                <a:solidFill>
                  <a:srgbClr val="C91A0D"/>
                </a:solidFill>
              </a:rPr>
              <a:t>QR ,QS</a:t>
            </a:r>
            <a:r>
              <a:rPr lang="en-US" sz="2400"/>
              <a:t> </a:t>
            </a:r>
            <a:r>
              <a:rPr lang="en-US" sz="2400">
                <a:solidFill>
                  <a:srgbClr val="C91A0D"/>
                </a:solidFill>
              </a:rPr>
              <a:t>,QrS ,or Rr’</a:t>
            </a:r>
            <a:r>
              <a:rPr lang="en-US" sz="2400"/>
              <a:t> although patterns compatible with SVT may also be seen.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endParaRPr lang="en-US"/>
          </a:p>
        </p:txBody>
      </p:sp>
      <p:sp>
        <p:nvSpPr>
          <p:cNvPr id="20483" name="Rectangle 3"/>
          <p:cNvSpPr>
            <a:spLocks noGrp="1" noChangeArrowheads="1"/>
          </p:cNvSpPr>
          <p:nvPr>
            <p:ph type="body" idx="1"/>
          </p:nvPr>
        </p:nvSpPr>
        <p:spPr/>
        <p:txBody>
          <a:bodyPr/>
          <a:lstStyle/>
          <a:p>
            <a:endParaRPr lang="en-US"/>
          </a:p>
        </p:txBody>
      </p:sp>
      <p:pic>
        <p:nvPicPr>
          <p:cNvPr id="20484" name="Picture 4" descr="5"/>
          <p:cNvPicPr>
            <a:picLocks noChangeAspect="1" noChangeArrowheads="1"/>
          </p:cNvPicPr>
          <p:nvPr/>
        </p:nvPicPr>
        <p:blipFill>
          <a:blip r:embed="rId2" cstate="print"/>
          <a:srcRect/>
          <a:stretch>
            <a:fillRect/>
          </a:stretch>
        </p:blipFill>
        <p:spPr bwMode="auto">
          <a:xfrm>
            <a:off x="609600" y="1196974"/>
            <a:ext cx="8077200" cy="467042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normAutofit fontScale="90000"/>
          </a:bodyPr>
          <a:lstStyle/>
          <a:p>
            <a:r>
              <a:rPr lang="en-US" sz="4000"/>
              <a:t>SVT vs VT</a:t>
            </a:r>
            <a:br>
              <a:rPr lang="en-US" sz="4000"/>
            </a:br>
            <a:r>
              <a:rPr lang="en-US" sz="4000"/>
              <a:t>ECG criteria contd</a:t>
            </a:r>
          </a:p>
        </p:txBody>
      </p:sp>
      <p:sp>
        <p:nvSpPr>
          <p:cNvPr id="12291" name="Rectangle 3"/>
          <p:cNvSpPr>
            <a:spLocks noGrp="1" noChangeArrowheads="1"/>
          </p:cNvSpPr>
          <p:nvPr>
            <p:ph type="body" idx="1"/>
          </p:nvPr>
        </p:nvSpPr>
        <p:spPr/>
        <p:txBody>
          <a:bodyPr/>
          <a:lstStyle/>
          <a:p>
            <a:r>
              <a:rPr lang="en-US" sz="2800"/>
              <a:t>Combination of LBBB and RAD is almost always due to VT .</a:t>
            </a:r>
          </a:p>
          <a:p>
            <a:r>
              <a:rPr lang="en-US" sz="2800"/>
              <a:t>RBBB with a normal axis is very uncommon in VT.</a:t>
            </a:r>
          </a:p>
          <a:p>
            <a:r>
              <a:rPr lang="en-US" sz="2800"/>
              <a:t>Concordant pattern in precordial leads is uncommon in SVT ,with the exception of pre-excited tachycardia .The specificity of concordant pattern for VT is &gt;90% but sensitivity is low(20%).</a:t>
            </a:r>
          </a:p>
          <a:p>
            <a:r>
              <a:rPr lang="en-US" sz="2800"/>
              <a:t>Negative concordance in limb leads is another way of describing NW axis and suggests VT.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normAutofit fontScale="90000"/>
          </a:bodyPr>
          <a:lstStyle/>
          <a:p>
            <a:r>
              <a:rPr lang="en-US" sz="4000"/>
              <a:t>SVT vs VT</a:t>
            </a:r>
            <a:br>
              <a:rPr lang="en-US" sz="4000"/>
            </a:br>
            <a:r>
              <a:rPr lang="en-US" sz="4000"/>
              <a:t>ECG criteria contd</a:t>
            </a:r>
          </a:p>
        </p:txBody>
      </p:sp>
      <p:sp>
        <p:nvSpPr>
          <p:cNvPr id="13315" name="Rectangle 3"/>
          <p:cNvSpPr>
            <a:spLocks noGrp="1" noChangeArrowheads="1"/>
          </p:cNvSpPr>
          <p:nvPr>
            <p:ph type="body" idx="1"/>
          </p:nvPr>
        </p:nvSpPr>
        <p:spPr/>
        <p:txBody>
          <a:bodyPr/>
          <a:lstStyle/>
          <a:p>
            <a:r>
              <a:rPr lang="en-US"/>
              <a:t>Q waves during WCT show old MI and are in favor of VT. Generally patients with old Q waves maintain it during WCT .</a:t>
            </a:r>
          </a:p>
          <a:p>
            <a:r>
              <a:rPr lang="en-US"/>
              <a:t>Some patients with DCM may have Q during VT while they don’t show it in SR.</a:t>
            </a:r>
          </a:p>
          <a:p>
            <a:r>
              <a:rPr lang="en-US"/>
              <a:t>Pseudo Q waves may be seen in some SVTs with aberrancy. (AVNRT or pre-excited with a posterior AV connection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normAutofit fontScale="90000"/>
          </a:bodyPr>
          <a:lstStyle/>
          <a:p>
            <a:r>
              <a:rPr lang="en-US" sz="4000"/>
              <a:t>SVT vs VT</a:t>
            </a:r>
            <a:br>
              <a:rPr lang="en-US" sz="4000"/>
            </a:br>
            <a:r>
              <a:rPr lang="en-US" sz="4000"/>
              <a:t>Precordial RS absent criteria</a:t>
            </a:r>
          </a:p>
        </p:txBody>
      </p:sp>
      <p:sp>
        <p:nvSpPr>
          <p:cNvPr id="15363" name="Rectangle 3"/>
          <p:cNvSpPr>
            <a:spLocks noGrp="1" noChangeArrowheads="1"/>
          </p:cNvSpPr>
          <p:nvPr>
            <p:ph type="body" idx="1"/>
          </p:nvPr>
        </p:nvSpPr>
        <p:spPr/>
        <p:txBody>
          <a:bodyPr>
            <a:normAutofit lnSpcReduction="10000"/>
          </a:bodyPr>
          <a:lstStyle/>
          <a:p>
            <a:r>
              <a:rPr lang="en-US" sz="2800"/>
              <a:t>Brugada: Most SVTs with aberrancy have an RS complex in at least one precordial lead. VT need not have so in the absence of it the probable diagnosis is VT.</a:t>
            </a:r>
          </a:p>
          <a:p>
            <a:r>
              <a:rPr lang="en-US" sz="2800"/>
              <a:t>In the presence of RS if the interval from onset of R to nadir of S was greater than 100 msec ,VT was diagnosed. </a:t>
            </a:r>
          </a:p>
          <a:p>
            <a:r>
              <a:rPr lang="en-US" sz="2800"/>
              <a:t>These criteria are an extension of the dictum that if the ECG doesn’t look like aberration , it is most likely VT.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endParaRPr lang="en-US"/>
          </a:p>
        </p:txBody>
      </p:sp>
      <p:sp>
        <p:nvSpPr>
          <p:cNvPr id="21507" name="Rectangle 3"/>
          <p:cNvSpPr>
            <a:spLocks noGrp="1" noChangeArrowheads="1"/>
          </p:cNvSpPr>
          <p:nvPr>
            <p:ph type="body" idx="1"/>
          </p:nvPr>
        </p:nvSpPr>
        <p:spPr/>
        <p:txBody>
          <a:bodyPr/>
          <a:lstStyle/>
          <a:p>
            <a:endParaRPr lang="en-US" dirty="0"/>
          </a:p>
        </p:txBody>
      </p:sp>
      <p:pic>
        <p:nvPicPr>
          <p:cNvPr id="21508" name="Picture 4" descr="1"/>
          <p:cNvPicPr>
            <a:picLocks noChangeAspect="1" noChangeArrowheads="1"/>
          </p:cNvPicPr>
          <p:nvPr/>
        </p:nvPicPr>
        <p:blipFill>
          <a:blip r:embed="rId2" cstate="print"/>
          <a:srcRect/>
          <a:stretch>
            <a:fillRect/>
          </a:stretch>
        </p:blipFill>
        <p:spPr bwMode="auto">
          <a:xfrm>
            <a:off x="1219200" y="73025"/>
            <a:ext cx="6400800" cy="671195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endParaRPr lang="en-US"/>
          </a:p>
        </p:txBody>
      </p:sp>
      <p:sp>
        <p:nvSpPr>
          <p:cNvPr id="22531" name="Rectangle 3"/>
          <p:cNvSpPr>
            <a:spLocks noGrp="1" noChangeArrowheads="1"/>
          </p:cNvSpPr>
          <p:nvPr>
            <p:ph type="body" idx="1"/>
          </p:nvPr>
        </p:nvSpPr>
        <p:spPr/>
        <p:txBody>
          <a:bodyPr/>
          <a:lstStyle/>
          <a:p>
            <a:endParaRPr lang="en-US"/>
          </a:p>
        </p:txBody>
      </p:sp>
      <p:pic>
        <p:nvPicPr>
          <p:cNvPr id="22532" name="Picture 4" descr="2"/>
          <p:cNvPicPr>
            <a:picLocks noChangeAspect="1" noChangeArrowheads="1"/>
          </p:cNvPicPr>
          <p:nvPr/>
        </p:nvPicPr>
        <p:blipFill>
          <a:blip r:embed="rId2" cstate="print"/>
          <a:srcRect/>
          <a:stretch>
            <a:fillRect/>
          </a:stretch>
        </p:blipFill>
        <p:spPr bwMode="auto">
          <a:xfrm>
            <a:off x="2670175" y="96838"/>
            <a:ext cx="3803650" cy="666591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smtClean="0"/>
              <a:t>ECG  :VT</a:t>
            </a:r>
            <a:endParaRPr lang="en-US" dirty="0"/>
          </a:p>
        </p:txBody>
      </p:sp>
      <p:sp>
        <p:nvSpPr>
          <p:cNvPr id="3" name="Content Placeholder 2"/>
          <p:cNvSpPr>
            <a:spLocks noGrp="1"/>
          </p:cNvSpPr>
          <p:nvPr>
            <p:ph idx="1"/>
          </p:nvPr>
        </p:nvSpPr>
        <p:spPr>
          <a:xfrm>
            <a:off x="228600" y="1219200"/>
            <a:ext cx="8763000" cy="5410200"/>
          </a:xfrm>
        </p:spPr>
        <p:txBody>
          <a:bodyPr>
            <a:normAutofit lnSpcReduction="10000"/>
          </a:bodyPr>
          <a:lstStyle/>
          <a:p>
            <a:endParaRPr lang="en-US" dirty="0" smtClean="0"/>
          </a:p>
          <a:p>
            <a:r>
              <a:rPr lang="en-US" dirty="0" smtClean="0"/>
              <a:t>&gt;3 Consecutive  PVC  with ST segment and T WAVE opposite in direction to abnormal  QRS complex</a:t>
            </a:r>
          </a:p>
          <a:p>
            <a:r>
              <a:rPr lang="en-US" dirty="0" smtClean="0"/>
              <a:t>QRS duration &gt;0.14S</a:t>
            </a:r>
          </a:p>
          <a:p>
            <a:r>
              <a:rPr lang="en-US" dirty="0" smtClean="0"/>
              <a:t>Ventricular rate&gt;100 regular ,&lt;200</a:t>
            </a:r>
          </a:p>
          <a:p>
            <a:r>
              <a:rPr lang="en-US" dirty="0" smtClean="0"/>
              <a:t>LAD with Superior axis (-90to -180),positive deflection in lead 1 </a:t>
            </a:r>
          </a:p>
          <a:p>
            <a:endParaRPr lang="en-US" dirty="0" smtClean="0"/>
          </a:p>
          <a:p>
            <a:r>
              <a:rPr lang="en-US" dirty="0" smtClean="0"/>
              <a:t>AV DISSOCIATION </a:t>
            </a:r>
          </a:p>
          <a:p>
            <a:r>
              <a:rPr lang="en-US" dirty="0" smtClean="0"/>
              <a:t>RETROGRADE VA CONDUCTION</a:t>
            </a:r>
          </a:p>
          <a:p>
            <a:r>
              <a:rPr lang="en-US" dirty="0" smtClean="0"/>
              <a:t>FUSION /DRESSLERS BEATS</a:t>
            </a:r>
          </a:p>
          <a:p>
            <a:r>
              <a:rPr lang="en-US" dirty="0" smtClean="0"/>
              <a:t>SINUS CAPTURE BEATS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r>
              <a:rPr lang="en-US"/>
              <a:t>Narrow QRS complex VT</a:t>
            </a:r>
          </a:p>
        </p:txBody>
      </p:sp>
      <p:sp>
        <p:nvSpPr>
          <p:cNvPr id="18435" name="Rectangle 3"/>
          <p:cNvSpPr>
            <a:spLocks noGrp="1" noChangeArrowheads="1"/>
          </p:cNvSpPr>
          <p:nvPr>
            <p:ph type="body" idx="1"/>
          </p:nvPr>
        </p:nvSpPr>
        <p:spPr/>
        <p:txBody>
          <a:bodyPr/>
          <a:lstStyle/>
          <a:p>
            <a:r>
              <a:rPr lang="en-US"/>
              <a:t>VT can have QRS duration less than the cutoff of 140 msec. Possible explanations are:</a:t>
            </a:r>
          </a:p>
          <a:p>
            <a:r>
              <a:rPr lang="en-US"/>
              <a:t>1-Septal origin of VT.</a:t>
            </a:r>
          </a:p>
          <a:p>
            <a:r>
              <a:rPr lang="en-US"/>
              <a:t>2- Early penetration in the His- Purkinje system.</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endParaRPr lang="en-US" dirty="0" smtClean="0"/>
          </a:p>
          <a:p>
            <a:endParaRPr lang="en-US" dirty="0" smtClean="0"/>
          </a:p>
          <a:p>
            <a:r>
              <a:rPr lang="en-US" b="1" dirty="0" smtClean="0"/>
              <a:t>BRUGADA CRITERIA </a:t>
            </a:r>
          </a:p>
          <a:p>
            <a:r>
              <a:rPr lang="en-US" b="1" dirty="0" smtClean="0"/>
              <a:t>(D/D VT VS SVT with Aberrant </a:t>
            </a:r>
            <a:r>
              <a:rPr lang="en-US" b="1" dirty="0" err="1" smtClean="0"/>
              <a:t>Intraventricular</a:t>
            </a:r>
            <a:r>
              <a:rPr lang="en-US" b="1" dirty="0" smtClean="0"/>
              <a:t> Conduction) </a:t>
            </a:r>
          </a:p>
          <a:p>
            <a:r>
              <a:rPr lang="en-US" b="1" dirty="0" smtClean="0"/>
              <a:t>1. Most Helpful with 99% Sensitivity and 96.5% Specificity Without Pre Existing BBB Pre-</a:t>
            </a:r>
          </a:p>
          <a:p>
            <a:r>
              <a:rPr lang="en-US" b="1" dirty="0" smtClean="0"/>
              <a:t>2. Stepwise Approach</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tretch>
            <a:fillRect/>
          </a:stretch>
        </p:blipFill>
        <p:spPr bwMode="auto">
          <a:xfrm>
            <a:off x="1411605" y="1935163"/>
            <a:ext cx="6320789" cy="43894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tretch>
            <a:fillRect/>
          </a:stretch>
        </p:blipFill>
        <p:spPr bwMode="auto">
          <a:xfrm>
            <a:off x="1514748" y="1935163"/>
            <a:ext cx="6114504" cy="43894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2" cstate="print"/>
          <a:srcRect/>
          <a:stretch>
            <a:fillRect/>
          </a:stretch>
        </p:blipFill>
        <p:spPr bwMode="auto">
          <a:xfrm>
            <a:off x="1295400" y="914400"/>
            <a:ext cx="60198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sp>
        <p:nvSpPr>
          <p:cNvPr id="6" name="Text Placeholder 5"/>
          <p:cNvSpPr>
            <a:spLocks noGrp="1"/>
          </p:cNvSpPr>
          <p:nvPr>
            <p:ph type="body" idx="1"/>
          </p:nvPr>
        </p:nvSpPr>
        <p:spPr/>
        <p:txBody>
          <a:bodyPr/>
          <a:lstStyle/>
          <a:p>
            <a:endParaRPr lang="en-IN"/>
          </a:p>
        </p:txBody>
      </p:sp>
      <p:sp>
        <p:nvSpPr>
          <p:cNvPr id="7" name="Text Placeholder 6"/>
          <p:cNvSpPr>
            <a:spLocks noGrp="1"/>
          </p:cNvSpPr>
          <p:nvPr>
            <p:ph type="body" sz="half" idx="3"/>
          </p:nvPr>
        </p:nvSpPr>
        <p:spPr/>
        <p:txBody>
          <a:bodyPr/>
          <a:lstStyle/>
          <a:p>
            <a:endParaRPr lang="en-IN"/>
          </a:p>
        </p:txBody>
      </p:sp>
      <p:pic>
        <p:nvPicPr>
          <p:cNvPr id="6146" name="Picture 2"/>
          <p:cNvPicPr>
            <a:picLocks noGrp="1" noChangeAspect="1" noChangeArrowheads="1"/>
          </p:cNvPicPr>
          <p:nvPr>
            <p:ph sz="quarter" idx="2"/>
          </p:nvPr>
        </p:nvPicPr>
        <p:blipFill>
          <a:blip r:embed="rId2" cstate="print"/>
          <a:stretch>
            <a:fillRect/>
          </a:stretch>
        </p:blipFill>
        <p:spPr bwMode="auto">
          <a:xfrm>
            <a:off x="609600" y="1905000"/>
            <a:ext cx="3886199" cy="4343400"/>
          </a:xfrm>
          <a:prstGeom prst="rect">
            <a:avLst/>
          </a:prstGeom>
          <a:noFill/>
          <a:ln w="9525">
            <a:noFill/>
            <a:miter lim="800000"/>
            <a:headEnd/>
            <a:tailEnd/>
          </a:ln>
        </p:spPr>
      </p:pic>
      <p:pic>
        <p:nvPicPr>
          <p:cNvPr id="6147" name="Picture 3"/>
          <p:cNvPicPr>
            <a:picLocks noGrp="1" noChangeAspect="1" noChangeArrowheads="1"/>
          </p:cNvPicPr>
          <p:nvPr>
            <p:ph sz="quarter" idx="4"/>
          </p:nvPr>
        </p:nvPicPr>
        <p:blipFill>
          <a:blip r:embed="rId3" cstate="print"/>
          <a:srcRect/>
          <a:stretch>
            <a:fillRect/>
          </a:stretch>
        </p:blipFill>
        <p:spPr bwMode="auto">
          <a:xfrm>
            <a:off x="4495800" y="1828800"/>
            <a:ext cx="41910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1524000" y="304800"/>
            <a:ext cx="5791200" cy="632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6553200" y="6248400"/>
            <a:ext cx="1905000" cy="457200"/>
          </a:xfrm>
          <a:prstGeom prst="rect">
            <a:avLst/>
          </a:prstGeom>
          <a:noFill/>
          <a:ln w="12700">
            <a:noFill/>
            <a:miter lim="800000"/>
            <a:headEnd/>
            <a:tailEnd/>
          </a:ln>
          <a:effectLst/>
        </p:spPr>
        <p:txBody>
          <a:bodyPr lIns="90488" tIns="44450" rIns="90488" bIns="44450"/>
          <a:lstStyle/>
          <a:p>
            <a:pPr algn="r" eaLnBrk="0" hangingPunct="0"/>
            <a:endParaRPr lang="en-US" altLang="en-US" sz="1400">
              <a:solidFill>
                <a:schemeClr val="tx1"/>
              </a:solidFill>
            </a:endParaRPr>
          </a:p>
        </p:txBody>
      </p:sp>
      <p:sp>
        <p:nvSpPr>
          <p:cNvPr id="32773" name="Rectangle 5"/>
          <p:cNvSpPr>
            <a:spLocks noGrp="1" noChangeArrowheads="1"/>
          </p:cNvSpPr>
          <p:nvPr>
            <p:ph type="title"/>
          </p:nvPr>
        </p:nvSpPr>
        <p:spPr/>
        <p:txBody>
          <a:bodyPr/>
          <a:lstStyle/>
          <a:p>
            <a:r>
              <a:rPr lang="en-US" altLang="en-US"/>
              <a:t>Monomorphic VT</a:t>
            </a:r>
          </a:p>
        </p:txBody>
      </p:sp>
      <p:sp>
        <p:nvSpPr>
          <p:cNvPr id="32774" name="Rectangle 6"/>
          <p:cNvSpPr>
            <a:spLocks noGrp="1" noChangeArrowheads="1"/>
          </p:cNvSpPr>
          <p:nvPr>
            <p:ph idx="1"/>
          </p:nvPr>
        </p:nvSpPr>
        <p:spPr/>
        <p:txBody>
          <a:bodyPr/>
          <a:lstStyle/>
          <a:p>
            <a:pPr>
              <a:lnSpc>
                <a:spcPct val="90000"/>
              </a:lnSpc>
            </a:pPr>
            <a:r>
              <a:rPr lang="en-US" altLang="en-US"/>
              <a:t>Heart rate:  100 bpm or greater</a:t>
            </a:r>
          </a:p>
          <a:p>
            <a:pPr>
              <a:lnSpc>
                <a:spcPct val="90000"/>
              </a:lnSpc>
            </a:pPr>
            <a:r>
              <a:rPr lang="en-US" altLang="en-US"/>
              <a:t>Rhythm:  Regular</a:t>
            </a:r>
          </a:p>
          <a:p>
            <a:pPr>
              <a:lnSpc>
                <a:spcPct val="90000"/>
              </a:lnSpc>
            </a:pPr>
            <a:r>
              <a:rPr lang="en-US" altLang="en-US"/>
              <a:t>Mechanism</a:t>
            </a:r>
          </a:p>
          <a:p>
            <a:pPr lvl="1">
              <a:lnSpc>
                <a:spcPct val="90000"/>
              </a:lnSpc>
            </a:pPr>
            <a:r>
              <a:rPr lang="en-US" altLang="en-US"/>
              <a:t>Reentry</a:t>
            </a:r>
          </a:p>
          <a:p>
            <a:pPr lvl="1">
              <a:lnSpc>
                <a:spcPct val="90000"/>
              </a:lnSpc>
            </a:pPr>
            <a:r>
              <a:rPr lang="en-US" altLang="en-US"/>
              <a:t>Abnormal automaticity</a:t>
            </a:r>
          </a:p>
          <a:p>
            <a:pPr lvl="1">
              <a:lnSpc>
                <a:spcPct val="90000"/>
              </a:lnSpc>
            </a:pPr>
            <a:r>
              <a:rPr lang="en-US" altLang="en-US"/>
              <a:t>Triggered activity</a:t>
            </a:r>
          </a:p>
          <a:p>
            <a:pPr>
              <a:lnSpc>
                <a:spcPct val="90000"/>
              </a:lnSpc>
            </a:pPr>
            <a:r>
              <a:rPr lang="en-US" altLang="en-US"/>
              <a:t>Recognition</a:t>
            </a:r>
          </a:p>
          <a:p>
            <a:pPr lvl="1">
              <a:lnSpc>
                <a:spcPct val="90000"/>
              </a:lnSpc>
            </a:pPr>
            <a:r>
              <a:rPr lang="en-US" altLang="en-US"/>
              <a:t>Broad QRS</a:t>
            </a:r>
          </a:p>
          <a:p>
            <a:pPr lvl="1">
              <a:lnSpc>
                <a:spcPct val="90000"/>
              </a:lnSpc>
            </a:pPr>
            <a:r>
              <a:rPr lang="en-US" altLang="en-US"/>
              <a:t>Stable and uniform beat-to-beat appearance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74">
                                            <p:txEl>
                                              <p:pRg st="0" end="0"/>
                                            </p:txEl>
                                          </p:spTgt>
                                        </p:tgtEl>
                                        <p:attrNameLst>
                                          <p:attrName>style.visibility</p:attrName>
                                        </p:attrNameLst>
                                      </p:cBhvr>
                                      <p:to>
                                        <p:strVal val="visible"/>
                                      </p:to>
                                    </p:set>
                                    <p:animEffect transition="in" filter="wipe(left)">
                                      <p:cBhvr>
                                        <p:cTn id="7" dur="500"/>
                                        <p:tgtEl>
                                          <p:spTgt spid="32774">
                                            <p:txEl>
                                              <p:pRg st="0" end="0"/>
                                            </p:txEl>
                                          </p:spTgt>
                                        </p:tgtEl>
                                      </p:cBhvr>
                                    </p:animEffect>
                                  </p:childTnLst>
                                  <p:subTnLst>
                                    <p:animClr clrSpc="rgb" dir="cw">
                                      <p:cBhvr override="childStyle">
                                        <p:cTn dur="1" fill="hold" display="0" masterRel="nextClick" afterEffect="1"/>
                                        <p:tgtEl>
                                          <p:spTgt spid="32774">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774">
                                            <p:txEl>
                                              <p:pRg st="1" end="1"/>
                                            </p:txEl>
                                          </p:spTgt>
                                        </p:tgtEl>
                                        <p:attrNameLst>
                                          <p:attrName>style.visibility</p:attrName>
                                        </p:attrNameLst>
                                      </p:cBhvr>
                                      <p:to>
                                        <p:strVal val="visible"/>
                                      </p:to>
                                    </p:set>
                                    <p:animEffect transition="in" filter="wipe(left)">
                                      <p:cBhvr>
                                        <p:cTn id="12" dur="500"/>
                                        <p:tgtEl>
                                          <p:spTgt spid="32774">
                                            <p:txEl>
                                              <p:pRg st="1" end="1"/>
                                            </p:txEl>
                                          </p:spTgt>
                                        </p:tgtEl>
                                      </p:cBhvr>
                                    </p:animEffect>
                                  </p:childTnLst>
                                  <p:subTnLst>
                                    <p:animClr clrSpc="rgb" dir="cw">
                                      <p:cBhvr override="childStyle">
                                        <p:cTn dur="1" fill="hold" display="0" masterRel="nextClick" afterEffect="1"/>
                                        <p:tgtEl>
                                          <p:spTgt spid="32774">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774">
                                            <p:txEl>
                                              <p:pRg st="2" end="2"/>
                                            </p:txEl>
                                          </p:spTgt>
                                        </p:tgtEl>
                                        <p:attrNameLst>
                                          <p:attrName>style.visibility</p:attrName>
                                        </p:attrNameLst>
                                      </p:cBhvr>
                                      <p:to>
                                        <p:strVal val="visible"/>
                                      </p:to>
                                    </p:set>
                                    <p:animEffect transition="in" filter="wipe(left)">
                                      <p:cBhvr>
                                        <p:cTn id="17" dur="500"/>
                                        <p:tgtEl>
                                          <p:spTgt spid="32774">
                                            <p:txEl>
                                              <p:pRg st="2" end="2"/>
                                            </p:txEl>
                                          </p:spTgt>
                                        </p:tgtEl>
                                      </p:cBhvr>
                                    </p:animEffect>
                                  </p:childTnLst>
                                  <p:subTnLst>
                                    <p:animClr clrSpc="rgb" dir="cw">
                                      <p:cBhvr override="childStyle">
                                        <p:cTn dur="1" fill="hold" display="0" masterRel="nextClick" afterEffect="1"/>
                                        <p:tgtEl>
                                          <p:spTgt spid="32774">
                                            <p:txEl>
                                              <p:pRg st="2" end="2"/>
                                            </p:txEl>
                                          </p:spTgt>
                                        </p:tgtEl>
                                        <p:attrNameLst>
                                          <p:attrName>ppt_c</p:attrName>
                                        </p:attrNameLst>
                                      </p:cBhvr>
                                      <p:to>
                                        <a:srgbClr val="B2B2B2"/>
                                      </p:to>
                                    </p:animClr>
                                  </p:subTnLst>
                                </p:cTn>
                              </p:par>
                              <p:par>
                                <p:cTn id="18" presetID="22" presetClass="entr" presetSubtype="8" fill="hold" grpId="0" nodeType="withEffect">
                                  <p:stCondLst>
                                    <p:cond delay="0"/>
                                  </p:stCondLst>
                                  <p:childTnLst>
                                    <p:set>
                                      <p:cBhvr>
                                        <p:cTn id="19" dur="1" fill="hold">
                                          <p:stCondLst>
                                            <p:cond delay="0"/>
                                          </p:stCondLst>
                                        </p:cTn>
                                        <p:tgtEl>
                                          <p:spTgt spid="32774">
                                            <p:txEl>
                                              <p:pRg st="3" end="3"/>
                                            </p:txEl>
                                          </p:spTgt>
                                        </p:tgtEl>
                                        <p:attrNameLst>
                                          <p:attrName>style.visibility</p:attrName>
                                        </p:attrNameLst>
                                      </p:cBhvr>
                                      <p:to>
                                        <p:strVal val="visible"/>
                                      </p:to>
                                    </p:set>
                                    <p:animEffect transition="in" filter="wipe(left)">
                                      <p:cBhvr>
                                        <p:cTn id="20" dur="500"/>
                                        <p:tgtEl>
                                          <p:spTgt spid="32774">
                                            <p:txEl>
                                              <p:pRg st="3" end="3"/>
                                            </p:txEl>
                                          </p:spTgt>
                                        </p:tgtEl>
                                      </p:cBhvr>
                                    </p:animEffect>
                                  </p:childTnLst>
                                  <p:subTnLst>
                                    <p:animClr clrSpc="rgb" dir="cw">
                                      <p:cBhvr override="childStyle">
                                        <p:cTn dur="1" fill="hold" display="0" masterRel="nextClick" afterEffect="1"/>
                                        <p:tgtEl>
                                          <p:spTgt spid="32774">
                                            <p:txEl>
                                              <p:pRg st="3" end="3"/>
                                            </p:txEl>
                                          </p:spTgt>
                                        </p:tgtEl>
                                        <p:attrNameLst>
                                          <p:attrName>ppt_c</p:attrName>
                                        </p:attrNameLst>
                                      </p:cBhvr>
                                      <p:to>
                                        <a:srgbClr val="B2B2B2"/>
                                      </p:to>
                                    </p:animClr>
                                  </p:subTnLst>
                                </p:cTn>
                              </p:par>
                              <p:par>
                                <p:cTn id="21" presetID="22" presetClass="entr" presetSubtype="8" fill="hold" grpId="0" nodeType="withEffect">
                                  <p:stCondLst>
                                    <p:cond delay="0"/>
                                  </p:stCondLst>
                                  <p:childTnLst>
                                    <p:set>
                                      <p:cBhvr>
                                        <p:cTn id="22" dur="1" fill="hold">
                                          <p:stCondLst>
                                            <p:cond delay="0"/>
                                          </p:stCondLst>
                                        </p:cTn>
                                        <p:tgtEl>
                                          <p:spTgt spid="32774">
                                            <p:txEl>
                                              <p:pRg st="4" end="4"/>
                                            </p:txEl>
                                          </p:spTgt>
                                        </p:tgtEl>
                                        <p:attrNameLst>
                                          <p:attrName>style.visibility</p:attrName>
                                        </p:attrNameLst>
                                      </p:cBhvr>
                                      <p:to>
                                        <p:strVal val="visible"/>
                                      </p:to>
                                    </p:set>
                                    <p:animEffect transition="in" filter="wipe(left)">
                                      <p:cBhvr>
                                        <p:cTn id="23" dur="500"/>
                                        <p:tgtEl>
                                          <p:spTgt spid="32774">
                                            <p:txEl>
                                              <p:pRg st="4" end="4"/>
                                            </p:txEl>
                                          </p:spTgt>
                                        </p:tgtEl>
                                      </p:cBhvr>
                                    </p:animEffect>
                                  </p:childTnLst>
                                  <p:subTnLst>
                                    <p:animClr clrSpc="rgb" dir="cw">
                                      <p:cBhvr override="childStyle">
                                        <p:cTn dur="1" fill="hold" display="0" masterRel="nextClick" afterEffect="1"/>
                                        <p:tgtEl>
                                          <p:spTgt spid="32774">
                                            <p:txEl>
                                              <p:pRg st="4" end="4"/>
                                            </p:txEl>
                                          </p:spTgt>
                                        </p:tgtEl>
                                        <p:attrNameLst>
                                          <p:attrName>ppt_c</p:attrName>
                                        </p:attrNameLst>
                                      </p:cBhvr>
                                      <p:to>
                                        <a:srgbClr val="B2B2B2"/>
                                      </p:to>
                                    </p:animClr>
                                  </p:subTnLst>
                                </p:cTn>
                              </p:par>
                              <p:par>
                                <p:cTn id="24" presetID="22" presetClass="entr" presetSubtype="8" fill="hold" grpId="0" nodeType="withEffect">
                                  <p:stCondLst>
                                    <p:cond delay="0"/>
                                  </p:stCondLst>
                                  <p:childTnLst>
                                    <p:set>
                                      <p:cBhvr>
                                        <p:cTn id="25" dur="1" fill="hold">
                                          <p:stCondLst>
                                            <p:cond delay="0"/>
                                          </p:stCondLst>
                                        </p:cTn>
                                        <p:tgtEl>
                                          <p:spTgt spid="32774">
                                            <p:txEl>
                                              <p:pRg st="5" end="5"/>
                                            </p:txEl>
                                          </p:spTgt>
                                        </p:tgtEl>
                                        <p:attrNameLst>
                                          <p:attrName>style.visibility</p:attrName>
                                        </p:attrNameLst>
                                      </p:cBhvr>
                                      <p:to>
                                        <p:strVal val="visible"/>
                                      </p:to>
                                    </p:set>
                                    <p:animEffect transition="in" filter="wipe(left)">
                                      <p:cBhvr>
                                        <p:cTn id="26" dur="500"/>
                                        <p:tgtEl>
                                          <p:spTgt spid="32774">
                                            <p:txEl>
                                              <p:pRg st="5" end="5"/>
                                            </p:txEl>
                                          </p:spTgt>
                                        </p:tgtEl>
                                      </p:cBhvr>
                                    </p:animEffect>
                                  </p:childTnLst>
                                  <p:subTnLst>
                                    <p:animClr clrSpc="rgb" dir="cw">
                                      <p:cBhvr override="childStyle">
                                        <p:cTn dur="1" fill="hold" display="0" masterRel="nextClick" afterEffect="1"/>
                                        <p:tgtEl>
                                          <p:spTgt spid="32774">
                                            <p:txEl>
                                              <p:pRg st="5" end="5"/>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2774">
                                            <p:txEl>
                                              <p:pRg st="6" end="6"/>
                                            </p:txEl>
                                          </p:spTgt>
                                        </p:tgtEl>
                                        <p:attrNameLst>
                                          <p:attrName>style.visibility</p:attrName>
                                        </p:attrNameLst>
                                      </p:cBhvr>
                                      <p:to>
                                        <p:strVal val="visible"/>
                                      </p:to>
                                    </p:set>
                                    <p:animEffect transition="in" filter="wipe(left)">
                                      <p:cBhvr>
                                        <p:cTn id="31" dur="500"/>
                                        <p:tgtEl>
                                          <p:spTgt spid="32774">
                                            <p:txEl>
                                              <p:pRg st="6" end="6"/>
                                            </p:txEl>
                                          </p:spTgt>
                                        </p:tgtEl>
                                      </p:cBhvr>
                                    </p:animEffect>
                                  </p:childTnLst>
                                  <p:subTnLst>
                                    <p:animClr clrSpc="rgb" dir="cw">
                                      <p:cBhvr override="childStyle">
                                        <p:cTn dur="1" fill="hold" display="0" masterRel="nextClick" afterEffect="1"/>
                                        <p:tgtEl>
                                          <p:spTgt spid="32774">
                                            <p:txEl>
                                              <p:pRg st="6" end="6"/>
                                            </p:txEl>
                                          </p:spTgt>
                                        </p:tgtEl>
                                        <p:attrNameLst>
                                          <p:attrName>ppt_c</p:attrName>
                                        </p:attrNameLst>
                                      </p:cBhvr>
                                      <p:to>
                                        <a:srgbClr val="B2B2B2"/>
                                      </p:to>
                                    </p:animClr>
                                  </p:subTnLst>
                                </p:cTn>
                              </p:par>
                              <p:par>
                                <p:cTn id="32" presetID="22" presetClass="entr" presetSubtype="8" fill="hold" grpId="0" nodeType="withEffect">
                                  <p:stCondLst>
                                    <p:cond delay="0"/>
                                  </p:stCondLst>
                                  <p:childTnLst>
                                    <p:set>
                                      <p:cBhvr>
                                        <p:cTn id="33" dur="1" fill="hold">
                                          <p:stCondLst>
                                            <p:cond delay="0"/>
                                          </p:stCondLst>
                                        </p:cTn>
                                        <p:tgtEl>
                                          <p:spTgt spid="32774">
                                            <p:txEl>
                                              <p:pRg st="7" end="7"/>
                                            </p:txEl>
                                          </p:spTgt>
                                        </p:tgtEl>
                                        <p:attrNameLst>
                                          <p:attrName>style.visibility</p:attrName>
                                        </p:attrNameLst>
                                      </p:cBhvr>
                                      <p:to>
                                        <p:strVal val="visible"/>
                                      </p:to>
                                    </p:set>
                                    <p:animEffect transition="in" filter="wipe(left)">
                                      <p:cBhvr>
                                        <p:cTn id="34" dur="500"/>
                                        <p:tgtEl>
                                          <p:spTgt spid="32774">
                                            <p:txEl>
                                              <p:pRg st="7" end="7"/>
                                            </p:txEl>
                                          </p:spTgt>
                                        </p:tgtEl>
                                      </p:cBhvr>
                                    </p:animEffect>
                                  </p:childTnLst>
                                  <p:subTnLst>
                                    <p:animClr clrSpc="rgb" dir="cw">
                                      <p:cBhvr override="childStyle">
                                        <p:cTn dur="1" fill="hold" display="0" masterRel="nextClick" afterEffect="1"/>
                                        <p:tgtEl>
                                          <p:spTgt spid="32774">
                                            <p:txEl>
                                              <p:pRg st="7" end="7"/>
                                            </p:txEl>
                                          </p:spTgt>
                                        </p:tgtEl>
                                        <p:attrNameLst>
                                          <p:attrName>ppt_c</p:attrName>
                                        </p:attrNameLst>
                                      </p:cBhvr>
                                      <p:to>
                                        <a:srgbClr val="B2B2B2"/>
                                      </p:to>
                                    </p:animClr>
                                  </p:subTnLst>
                                </p:cTn>
                              </p:par>
                              <p:par>
                                <p:cTn id="35" presetID="22" presetClass="entr" presetSubtype="8" fill="hold" grpId="0" nodeType="withEffect">
                                  <p:stCondLst>
                                    <p:cond delay="0"/>
                                  </p:stCondLst>
                                  <p:childTnLst>
                                    <p:set>
                                      <p:cBhvr>
                                        <p:cTn id="36" dur="1" fill="hold">
                                          <p:stCondLst>
                                            <p:cond delay="0"/>
                                          </p:stCondLst>
                                        </p:cTn>
                                        <p:tgtEl>
                                          <p:spTgt spid="32774">
                                            <p:txEl>
                                              <p:pRg st="8" end="8"/>
                                            </p:txEl>
                                          </p:spTgt>
                                        </p:tgtEl>
                                        <p:attrNameLst>
                                          <p:attrName>style.visibility</p:attrName>
                                        </p:attrNameLst>
                                      </p:cBhvr>
                                      <p:to>
                                        <p:strVal val="visible"/>
                                      </p:to>
                                    </p:set>
                                    <p:animEffect transition="in" filter="wipe(left)">
                                      <p:cBhvr>
                                        <p:cTn id="37" dur="500"/>
                                        <p:tgtEl>
                                          <p:spTgt spid="32774">
                                            <p:txEl>
                                              <p:pRg st="8" end="8"/>
                                            </p:txEl>
                                          </p:spTgt>
                                        </p:tgtEl>
                                      </p:cBhvr>
                                    </p:animEffect>
                                  </p:childTnLst>
                                  <p:subTnLst>
                                    <p:animClr clrSpc="rgb" dir="cw">
                                      <p:cBhvr override="childStyle">
                                        <p:cTn dur="1" fill="hold" display="0" masterRel="nextClick" afterEffect="1"/>
                                        <p:tgtEl>
                                          <p:spTgt spid="32774">
                                            <p:txEl>
                                              <p:pRg st="8" end="8"/>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6" name="Picture 4" descr="S:\NASPE\Scan10-50.pct"/>
          <p:cNvPicPr>
            <a:picLocks noChangeAspect="1" noChangeArrowheads="1"/>
          </p:cNvPicPr>
          <p:nvPr/>
        </p:nvPicPr>
        <p:blipFill>
          <a:blip r:embed="rId2" r:link="rId3" cstate="print">
            <a:lum bright="-24000" contrast="18000"/>
          </a:blip>
          <a:srcRect t="6494"/>
          <a:stretch>
            <a:fillRect/>
          </a:stretch>
        </p:blipFill>
        <p:spPr bwMode="auto">
          <a:xfrm>
            <a:off x="304800" y="1295400"/>
            <a:ext cx="8610600" cy="5334000"/>
          </a:xfrm>
          <a:prstGeom prst="rect">
            <a:avLst/>
          </a:prstGeom>
          <a:noFill/>
        </p:spPr>
      </p:pic>
      <p:sp>
        <p:nvSpPr>
          <p:cNvPr id="269317" name="Text Box 5"/>
          <p:cNvSpPr txBox="1">
            <a:spLocks noChangeArrowheads="1"/>
          </p:cNvSpPr>
          <p:nvPr/>
        </p:nvSpPr>
        <p:spPr bwMode="auto">
          <a:xfrm>
            <a:off x="228600" y="76200"/>
            <a:ext cx="8686800" cy="954107"/>
          </a:xfrm>
          <a:prstGeom prst="rect">
            <a:avLst/>
          </a:prstGeom>
          <a:noFill/>
          <a:ln w="9525">
            <a:noFill/>
            <a:miter lim="800000"/>
            <a:headEnd/>
            <a:tailEnd/>
          </a:ln>
          <a:effectLst/>
        </p:spPr>
        <p:txBody>
          <a:bodyPr>
            <a:spAutoFit/>
          </a:bodyPr>
          <a:lstStyle/>
          <a:p>
            <a:pPr algn="ctr" eaLnBrk="0" hangingPunct="0"/>
            <a:r>
              <a:rPr lang="en-US" sz="3200" b="1" dirty="0">
                <a:solidFill>
                  <a:srgbClr val="FF0000"/>
                </a:solidFill>
              </a:rPr>
              <a:t>Sustained </a:t>
            </a:r>
            <a:r>
              <a:rPr lang="en-US" sz="3200" b="1" dirty="0" err="1">
                <a:solidFill>
                  <a:srgbClr val="FF0000"/>
                </a:solidFill>
              </a:rPr>
              <a:t>Monomorphic</a:t>
            </a:r>
            <a:r>
              <a:rPr lang="en-US" sz="3200" b="1" dirty="0">
                <a:solidFill>
                  <a:srgbClr val="FF0000"/>
                </a:solidFill>
              </a:rPr>
              <a:t> VT</a:t>
            </a:r>
          </a:p>
          <a:p>
            <a:pPr algn="ctr" eaLnBrk="0" hangingPunct="0"/>
            <a:endParaRPr lang="en-US" sz="2400" b="1" dirty="0">
              <a:solidFill>
                <a:srgbClr val="FFFF00"/>
              </a:solidFill>
            </a:endParaRPr>
          </a:p>
        </p:txBody>
      </p:sp>
      <p:sp>
        <p:nvSpPr>
          <p:cNvPr id="269318" name="Line 6"/>
          <p:cNvSpPr>
            <a:spLocks noChangeShapeType="1"/>
          </p:cNvSpPr>
          <p:nvPr/>
        </p:nvSpPr>
        <p:spPr bwMode="auto">
          <a:xfrm>
            <a:off x="228600" y="1143000"/>
            <a:ext cx="8686800" cy="0"/>
          </a:xfrm>
          <a:prstGeom prst="line">
            <a:avLst/>
          </a:prstGeom>
          <a:noFill/>
          <a:ln w="57150">
            <a:solidFill>
              <a:srgbClr val="CC0000"/>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Monomorphic</a:t>
            </a:r>
            <a:r>
              <a:rPr lang="en-US" dirty="0" smtClean="0"/>
              <a:t> VT</a:t>
            </a:r>
            <a:endParaRPr lang="en-US" dirty="0"/>
          </a:p>
        </p:txBody>
      </p:sp>
      <p:sp>
        <p:nvSpPr>
          <p:cNvPr id="3" name="Content Placeholder 2"/>
          <p:cNvSpPr>
            <a:spLocks noGrp="1"/>
          </p:cNvSpPr>
          <p:nvPr>
            <p:ph idx="1"/>
          </p:nvPr>
        </p:nvSpPr>
        <p:spPr/>
        <p:txBody>
          <a:bodyPr/>
          <a:lstStyle/>
          <a:p>
            <a:pPr marL="0" indent="0">
              <a:buNone/>
            </a:pPr>
            <a:r>
              <a:rPr lang="en-US" b="1" dirty="0" smtClean="0"/>
              <a:t>RBBB Pattern</a:t>
            </a:r>
          </a:p>
          <a:p>
            <a:r>
              <a:rPr lang="en-US" dirty="0" smtClean="0"/>
              <a:t>VARIENT BBB reentry tachycardia</a:t>
            </a:r>
          </a:p>
          <a:p>
            <a:r>
              <a:rPr lang="en-US" dirty="0" smtClean="0"/>
              <a:t>Isthmus tachycardia</a:t>
            </a:r>
          </a:p>
          <a:p>
            <a:r>
              <a:rPr lang="en-US" dirty="0" smtClean="0"/>
              <a:t>Idiopathic LV </a:t>
            </a:r>
          </a:p>
          <a:p>
            <a:pPr marL="0" indent="0">
              <a:buNone/>
            </a:pPr>
            <a:r>
              <a:rPr lang="en-US" b="1" dirty="0" smtClean="0"/>
              <a:t>LBBB PATTERN</a:t>
            </a:r>
          </a:p>
          <a:p>
            <a:r>
              <a:rPr lang="en-US" dirty="0" smtClean="0"/>
              <a:t>RVOT VT</a:t>
            </a:r>
          </a:p>
          <a:p>
            <a:r>
              <a:rPr lang="en-US" dirty="0" smtClean="0"/>
              <a:t>BBB REENTRY</a:t>
            </a:r>
          </a:p>
          <a:p>
            <a:r>
              <a:rPr lang="en-US" dirty="0" smtClean="0"/>
              <a:t>ARVD</a:t>
            </a:r>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DIAGNOSIS  OF VT</a:t>
            </a:r>
            <a:endParaRPr lang="en-IN" dirty="0"/>
          </a:p>
        </p:txBody>
      </p:sp>
      <p:sp>
        <p:nvSpPr>
          <p:cNvPr id="3" name="Content Placeholder 2"/>
          <p:cNvSpPr>
            <a:spLocks noGrp="1"/>
          </p:cNvSpPr>
          <p:nvPr>
            <p:ph idx="1"/>
          </p:nvPr>
        </p:nvSpPr>
        <p:spPr/>
        <p:txBody>
          <a:bodyPr/>
          <a:lstStyle/>
          <a:p>
            <a:pPr>
              <a:buNone/>
            </a:pPr>
            <a:endParaRPr lang="en-IN" dirty="0" smtClean="0"/>
          </a:p>
          <a:p>
            <a:r>
              <a:rPr lang="en-IN" dirty="0" smtClean="0"/>
              <a:t>D/D OF WIDE COMPLEX TACYCARDIA</a:t>
            </a:r>
          </a:p>
          <a:p>
            <a:r>
              <a:rPr lang="en-IN" dirty="0" smtClean="0"/>
              <a:t>SVT OR VT</a:t>
            </a:r>
            <a:endParaRPr lang="en-IN"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6553200" y="6248400"/>
            <a:ext cx="1905000" cy="457200"/>
          </a:xfrm>
          <a:prstGeom prst="rect">
            <a:avLst/>
          </a:prstGeom>
          <a:noFill/>
          <a:ln w="12700">
            <a:noFill/>
            <a:miter lim="800000"/>
            <a:headEnd/>
            <a:tailEnd/>
          </a:ln>
          <a:effectLst/>
        </p:spPr>
        <p:txBody>
          <a:bodyPr lIns="90488" tIns="44450" rIns="90488" bIns="44450"/>
          <a:lstStyle/>
          <a:p>
            <a:pPr algn="r" eaLnBrk="0" hangingPunct="0"/>
            <a:endParaRPr lang="en-US" altLang="en-US" sz="1400">
              <a:solidFill>
                <a:schemeClr val="tx1"/>
              </a:solidFill>
            </a:endParaRPr>
          </a:p>
        </p:txBody>
      </p:sp>
      <p:sp>
        <p:nvSpPr>
          <p:cNvPr id="86021" name="Rectangle 5"/>
          <p:cNvSpPr>
            <a:spLocks noGrp="1" noChangeArrowheads="1"/>
          </p:cNvSpPr>
          <p:nvPr>
            <p:ph type="title"/>
          </p:nvPr>
        </p:nvSpPr>
        <p:spPr/>
        <p:txBody>
          <a:bodyPr/>
          <a:lstStyle/>
          <a:p>
            <a:r>
              <a:rPr lang="en-US" altLang="en-US"/>
              <a:t>Polymorphic VT</a:t>
            </a:r>
          </a:p>
        </p:txBody>
      </p:sp>
      <p:sp>
        <p:nvSpPr>
          <p:cNvPr id="86022" name="Rectangle 6"/>
          <p:cNvSpPr>
            <a:spLocks noGrp="1" noChangeArrowheads="1"/>
          </p:cNvSpPr>
          <p:nvPr>
            <p:ph idx="1"/>
          </p:nvPr>
        </p:nvSpPr>
        <p:spPr/>
        <p:txBody>
          <a:bodyPr/>
          <a:lstStyle/>
          <a:p>
            <a:r>
              <a:rPr lang="en-US" altLang="en-US"/>
              <a:t>Heart rate:  Variable</a:t>
            </a:r>
          </a:p>
          <a:p>
            <a:r>
              <a:rPr lang="en-US" altLang="en-US"/>
              <a:t>Rhythm:  Irregular</a:t>
            </a:r>
          </a:p>
          <a:p>
            <a:r>
              <a:rPr lang="en-US" altLang="en-US"/>
              <a:t>Mechanism:</a:t>
            </a:r>
          </a:p>
          <a:p>
            <a:pPr lvl="1"/>
            <a:r>
              <a:rPr lang="en-US" altLang="en-US"/>
              <a:t>Reentry</a:t>
            </a:r>
          </a:p>
          <a:p>
            <a:pPr lvl="1"/>
            <a:r>
              <a:rPr lang="en-US" altLang="en-US"/>
              <a:t>Triggered activity</a:t>
            </a:r>
          </a:p>
          <a:p>
            <a:r>
              <a:rPr lang="en-US" altLang="en-US"/>
              <a:t>Recognition:</a:t>
            </a:r>
          </a:p>
          <a:p>
            <a:pPr lvl="1"/>
            <a:r>
              <a:rPr lang="en-US" altLang="en-US"/>
              <a:t>Wide QRS with phasic variation</a:t>
            </a:r>
          </a:p>
          <a:p>
            <a:pPr lvl="1"/>
            <a:r>
              <a:rPr lang="en-US" altLang="en-US"/>
              <a:t>Torsades de pointes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022">
                                            <p:txEl>
                                              <p:pRg st="0" end="0"/>
                                            </p:txEl>
                                          </p:spTgt>
                                        </p:tgtEl>
                                        <p:attrNameLst>
                                          <p:attrName>style.visibility</p:attrName>
                                        </p:attrNameLst>
                                      </p:cBhvr>
                                      <p:to>
                                        <p:strVal val="visible"/>
                                      </p:to>
                                    </p:set>
                                    <p:animEffect transition="in" filter="wipe(left)">
                                      <p:cBhvr>
                                        <p:cTn id="7" dur="500"/>
                                        <p:tgtEl>
                                          <p:spTgt spid="86022">
                                            <p:txEl>
                                              <p:pRg st="0" end="0"/>
                                            </p:txEl>
                                          </p:spTgt>
                                        </p:tgtEl>
                                      </p:cBhvr>
                                    </p:animEffect>
                                  </p:childTnLst>
                                  <p:subTnLst>
                                    <p:animClr clrSpc="rgb" dir="cw">
                                      <p:cBhvr override="childStyle">
                                        <p:cTn dur="1" fill="hold" display="0" masterRel="nextClick" afterEffect="1"/>
                                        <p:tgtEl>
                                          <p:spTgt spid="86022">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022">
                                            <p:txEl>
                                              <p:pRg st="1" end="1"/>
                                            </p:txEl>
                                          </p:spTgt>
                                        </p:tgtEl>
                                        <p:attrNameLst>
                                          <p:attrName>style.visibility</p:attrName>
                                        </p:attrNameLst>
                                      </p:cBhvr>
                                      <p:to>
                                        <p:strVal val="visible"/>
                                      </p:to>
                                    </p:set>
                                    <p:animEffect transition="in" filter="wipe(left)">
                                      <p:cBhvr>
                                        <p:cTn id="12" dur="500"/>
                                        <p:tgtEl>
                                          <p:spTgt spid="86022">
                                            <p:txEl>
                                              <p:pRg st="1" end="1"/>
                                            </p:txEl>
                                          </p:spTgt>
                                        </p:tgtEl>
                                      </p:cBhvr>
                                    </p:animEffect>
                                  </p:childTnLst>
                                  <p:subTnLst>
                                    <p:animClr clrSpc="rgb" dir="cw">
                                      <p:cBhvr override="childStyle">
                                        <p:cTn dur="1" fill="hold" display="0" masterRel="nextClick" afterEffect="1"/>
                                        <p:tgtEl>
                                          <p:spTgt spid="86022">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022">
                                            <p:txEl>
                                              <p:pRg st="2" end="2"/>
                                            </p:txEl>
                                          </p:spTgt>
                                        </p:tgtEl>
                                        <p:attrNameLst>
                                          <p:attrName>style.visibility</p:attrName>
                                        </p:attrNameLst>
                                      </p:cBhvr>
                                      <p:to>
                                        <p:strVal val="visible"/>
                                      </p:to>
                                    </p:set>
                                    <p:animEffect transition="in" filter="wipe(left)">
                                      <p:cBhvr>
                                        <p:cTn id="17" dur="500"/>
                                        <p:tgtEl>
                                          <p:spTgt spid="86022">
                                            <p:txEl>
                                              <p:pRg st="2" end="2"/>
                                            </p:txEl>
                                          </p:spTgt>
                                        </p:tgtEl>
                                      </p:cBhvr>
                                    </p:animEffect>
                                  </p:childTnLst>
                                  <p:subTnLst>
                                    <p:animClr clrSpc="rgb" dir="cw">
                                      <p:cBhvr override="childStyle">
                                        <p:cTn dur="1" fill="hold" display="0" masterRel="nextClick" afterEffect="1"/>
                                        <p:tgtEl>
                                          <p:spTgt spid="86022">
                                            <p:txEl>
                                              <p:pRg st="2" end="2"/>
                                            </p:txEl>
                                          </p:spTgt>
                                        </p:tgtEl>
                                        <p:attrNameLst>
                                          <p:attrName>ppt_c</p:attrName>
                                        </p:attrNameLst>
                                      </p:cBhvr>
                                      <p:to>
                                        <a:srgbClr val="B2B2B2"/>
                                      </p:to>
                                    </p:animClr>
                                  </p:subTnLst>
                                </p:cTn>
                              </p:par>
                              <p:par>
                                <p:cTn id="18" presetID="22" presetClass="entr" presetSubtype="8" fill="hold" grpId="0" nodeType="withEffect">
                                  <p:stCondLst>
                                    <p:cond delay="0"/>
                                  </p:stCondLst>
                                  <p:childTnLst>
                                    <p:set>
                                      <p:cBhvr>
                                        <p:cTn id="19" dur="1" fill="hold">
                                          <p:stCondLst>
                                            <p:cond delay="0"/>
                                          </p:stCondLst>
                                        </p:cTn>
                                        <p:tgtEl>
                                          <p:spTgt spid="86022">
                                            <p:txEl>
                                              <p:pRg st="3" end="3"/>
                                            </p:txEl>
                                          </p:spTgt>
                                        </p:tgtEl>
                                        <p:attrNameLst>
                                          <p:attrName>style.visibility</p:attrName>
                                        </p:attrNameLst>
                                      </p:cBhvr>
                                      <p:to>
                                        <p:strVal val="visible"/>
                                      </p:to>
                                    </p:set>
                                    <p:animEffect transition="in" filter="wipe(left)">
                                      <p:cBhvr>
                                        <p:cTn id="20" dur="500"/>
                                        <p:tgtEl>
                                          <p:spTgt spid="86022">
                                            <p:txEl>
                                              <p:pRg st="3" end="3"/>
                                            </p:txEl>
                                          </p:spTgt>
                                        </p:tgtEl>
                                      </p:cBhvr>
                                    </p:animEffect>
                                  </p:childTnLst>
                                  <p:subTnLst>
                                    <p:animClr clrSpc="rgb" dir="cw">
                                      <p:cBhvr override="childStyle">
                                        <p:cTn dur="1" fill="hold" display="0" masterRel="nextClick" afterEffect="1"/>
                                        <p:tgtEl>
                                          <p:spTgt spid="86022">
                                            <p:txEl>
                                              <p:pRg st="3" end="3"/>
                                            </p:txEl>
                                          </p:spTgt>
                                        </p:tgtEl>
                                        <p:attrNameLst>
                                          <p:attrName>ppt_c</p:attrName>
                                        </p:attrNameLst>
                                      </p:cBhvr>
                                      <p:to>
                                        <a:srgbClr val="B2B2B2"/>
                                      </p:to>
                                    </p:animClr>
                                  </p:subTnLst>
                                </p:cTn>
                              </p:par>
                              <p:par>
                                <p:cTn id="21" presetID="22" presetClass="entr" presetSubtype="8" fill="hold" grpId="0" nodeType="withEffect">
                                  <p:stCondLst>
                                    <p:cond delay="0"/>
                                  </p:stCondLst>
                                  <p:childTnLst>
                                    <p:set>
                                      <p:cBhvr>
                                        <p:cTn id="22" dur="1" fill="hold">
                                          <p:stCondLst>
                                            <p:cond delay="0"/>
                                          </p:stCondLst>
                                        </p:cTn>
                                        <p:tgtEl>
                                          <p:spTgt spid="86022">
                                            <p:txEl>
                                              <p:pRg st="4" end="4"/>
                                            </p:txEl>
                                          </p:spTgt>
                                        </p:tgtEl>
                                        <p:attrNameLst>
                                          <p:attrName>style.visibility</p:attrName>
                                        </p:attrNameLst>
                                      </p:cBhvr>
                                      <p:to>
                                        <p:strVal val="visible"/>
                                      </p:to>
                                    </p:set>
                                    <p:animEffect transition="in" filter="wipe(left)">
                                      <p:cBhvr>
                                        <p:cTn id="23" dur="500"/>
                                        <p:tgtEl>
                                          <p:spTgt spid="86022">
                                            <p:txEl>
                                              <p:pRg st="4" end="4"/>
                                            </p:txEl>
                                          </p:spTgt>
                                        </p:tgtEl>
                                      </p:cBhvr>
                                    </p:animEffect>
                                  </p:childTnLst>
                                  <p:subTnLst>
                                    <p:animClr clrSpc="rgb" dir="cw">
                                      <p:cBhvr override="childStyle">
                                        <p:cTn dur="1" fill="hold" display="0" masterRel="nextClick" afterEffect="1"/>
                                        <p:tgtEl>
                                          <p:spTgt spid="86022">
                                            <p:txEl>
                                              <p:pRg st="4" end="4"/>
                                            </p:txEl>
                                          </p:spTgt>
                                        </p:tgtEl>
                                        <p:attrNameLst>
                                          <p:attrName>ppt_c</p:attrName>
                                        </p:attrNameLst>
                                      </p:cBhvr>
                                      <p:to>
                                        <a:srgbClr val="B2B2B2"/>
                                      </p:to>
                                    </p:animClr>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6022">
                                            <p:txEl>
                                              <p:pRg st="5" end="5"/>
                                            </p:txEl>
                                          </p:spTgt>
                                        </p:tgtEl>
                                        <p:attrNameLst>
                                          <p:attrName>style.visibility</p:attrName>
                                        </p:attrNameLst>
                                      </p:cBhvr>
                                      <p:to>
                                        <p:strVal val="visible"/>
                                      </p:to>
                                    </p:set>
                                    <p:animEffect transition="in" filter="wipe(left)">
                                      <p:cBhvr>
                                        <p:cTn id="28" dur="500"/>
                                        <p:tgtEl>
                                          <p:spTgt spid="86022">
                                            <p:txEl>
                                              <p:pRg st="5" end="5"/>
                                            </p:txEl>
                                          </p:spTgt>
                                        </p:tgtEl>
                                      </p:cBhvr>
                                    </p:animEffect>
                                  </p:childTnLst>
                                  <p:subTnLst>
                                    <p:animClr clrSpc="rgb" dir="cw">
                                      <p:cBhvr override="childStyle">
                                        <p:cTn dur="1" fill="hold" display="0" masterRel="nextClick" afterEffect="1"/>
                                        <p:tgtEl>
                                          <p:spTgt spid="86022">
                                            <p:txEl>
                                              <p:pRg st="5" end="5"/>
                                            </p:txEl>
                                          </p:spTgt>
                                        </p:tgtEl>
                                        <p:attrNameLst>
                                          <p:attrName>ppt_c</p:attrName>
                                        </p:attrNameLst>
                                      </p:cBhvr>
                                      <p:to>
                                        <a:srgbClr val="B2B2B2"/>
                                      </p:to>
                                    </p:animClr>
                                  </p:subTnLst>
                                </p:cTn>
                              </p:par>
                              <p:par>
                                <p:cTn id="29" presetID="22" presetClass="entr" presetSubtype="8" fill="hold" grpId="0" nodeType="withEffect">
                                  <p:stCondLst>
                                    <p:cond delay="0"/>
                                  </p:stCondLst>
                                  <p:childTnLst>
                                    <p:set>
                                      <p:cBhvr>
                                        <p:cTn id="30" dur="1" fill="hold">
                                          <p:stCondLst>
                                            <p:cond delay="0"/>
                                          </p:stCondLst>
                                        </p:cTn>
                                        <p:tgtEl>
                                          <p:spTgt spid="86022">
                                            <p:txEl>
                                              <p:pRg st="6" end="6"/>
                                            </p:txEl>
                                          </p:spTgt>
                                        </p:tgtEl>
                                        <p:attrNameLst>
                                          <p:attrName>style.visibility</p:attrName>
                                        </p:attrNameLst>
                                      </p:cBhvr>
                                      <p:to>
                                        <p:strVal val="visible"/>
                                      </p:to>
                                    </p:set>
                                    <p:animEffect transition="in" filter="wipe(left)">
                                      <p:cBhvr>
                                        <p:cTn id="31" dur="500"/>
                                        <p:tgtEl>
                                          <p:spTgt spid="86022">
                                            <p:txEl>
                                              <p:pRg st="6" end="6"/>
                                            </p:txEl>
                                          </p:spTgt>
                                        </p:tgtEl>
                                      </p:cBhvr>
                                    </p:animEffect>
                                  </p:childTnLst>
                                  <p:subTnLst>
                                    <p:animClr clrSpc="rgb" dir="cw">
                                      <p:cBhvr override="childStyle">
                                        <p:cTn dur="1" fill="hold" display="0" masterRel="nextClick" afterEffect="1"/>
                                        <p:tgtEl>
                                          <p:spTgt spid="86022">
                                            <p:txEl>
                                              <p:pRg st="6" end="6"/>
                                            </p:txEl>
                                          </p:spTgt>
                                        </p:tgtEl>
                                        <p:attrNameLst>
                                          <p:attrName>ppt_c</p:attrName>
                                        </p:attrNameLst>
                                      </p:cBhvr>
                                      <p:to>
                                        <a:srgbClr val="B2B2B2"/>
                                      </p:to>
                                    </p:animClr>
                                  </p:subTnLst>
                                </p:cTn>
                              </p:par>
                              <p:par>
                                <p:cTn id="32" presetID="22" presetClass="entr" presetSubtype="8" fill="hold" grpId="0" nodeType="withEffect">
                                  <p:stCondLst>
                                    <p:cond delay="0"/>
                                  </p:stCondLst>
                                  <p:childTnLst>
                                    <p:set>
                                      <p:cBhvr>
                                        <p:cTn id="33" dur="1" fill="hold">
                                          <p:stCondLst>
                                            <p:cond delay="0"/>
                                          </p:stCondLst>
                                        </p:cTn>
                                        <p:tgtEl>
                                          <p:spTgt spid="86022">
                                            <p:txEl>
                                              <p:pRg st="7" end="7"/>
                                            </p:txEl>
                                          </p:spTgt>
                                        </p:tgtEl>
                                        <p:attrNameLst>
                                          <p:attrName>style.visibility</p:attrName>
                                        </p:attrNameLst>
                                      </p:cBhvr>
                                      <p:to>
                                        <p:strVal val="visible"/>
                                      </p:to>
                                    </p:set>
                                    <p:animEffect transition="in" filter="wipe(left)">
                                      <p:cBhvr>
                                        <p:cTn id="34" dur="500"/>
                                        <p:tgtEl>
                                          <p:spTgt spid="86022">
                                            <p:txEl>
                                              <p:pRg st="7" end="7"/>
                                            </p:txEl>
                                          </p:spTgt>
                                        </p:tgtEl>
                                      </p:cBhvr>
                                    </p:animEffect>
                                  </p:childTnLst>
                                  <p:subTnLst>
                                    <p:animClr clrSpc="rgb" dir="cw">
                                      <p:cBhvr override="childStyle">
                                        <p:cTn dur="1" fill="hold" display="0" masterRel="nextClick" afterEffect="1"/>
                                        <p:tgtEl>
                                          <p:spTgt spid="86022">
                                            <p:txEl>
                                              <p:pRg st="7" end="7"/>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2"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4" name="Rectangle 4"/>
          <p:cNvSpPr>
            <a:spLocks noGrp="1" noChangeArrowheads="1"/>
          </p:cNvSpPr>
          <p:nvPr>
            <p:ph type="title"/>
          </p:nvPr>
        </p:nvSpPr>
        <p:spPr>
          <a:xfrm>
            <a:off x="152400" y="0"/>
            <a:ext cx="8991600" cy="1143000"/>
          </a:xfrm>
          <a:noFill/>
          <a:ln/>
        </p:spPr>
        <p:txBody>
          <a:bodyPr/>
          <a:lstStyle/>
          <a:p>
            <a:r>
              <a:rPr lang="en-US" sz="3200"/>
              <a:t>Sustained Polymorphic VT</a:t>
            </a:r>
            <a:br>
              <a:rPr lang="en-US" sz="3200"/>
            </a:br>
            <a:r>
              <a:rPr lang="en-US" sz="2300"/>
              <a:t>Exercise induced in patient with no structural heart disease</a:t>
            </a:r>
          </a:p>
        </p:txBody>
      </p:sp>
      <p:pic>
        <p:nvPicPr>
          <p:cNvPr id="271365" name="Picture 5" descr="poly"/>
          <p:cNvPicPr>
            <a:picLocks noChangeAspect="1" noChangeArrowheads="1"/>
          </p:cNvPicPr>
          <p:nvPr/>
        </p:nvPicPr>
        <p:blipFill>
          <a:blip r:embed="rId2" cstate="print">
            <a:lum bright="-12000"/>
          </a:blip>
          <a:srcRect/>
          <a:stretch>
            <a:fillRect/>
          </a:stretch>
        </p:blipFill>
        <p:spPr bwMode="auto">
          <a:xfrm>
            <a:off x="228600" y="1139825"/>
            <a:ext cx="8686800" cy="5489575"/>
          </a:xfrm>
          <a:prstGeom prst="rect">
            <a:avLst/>
          </a:prstGeom>
          <a:noFill/>
        </p:spPr>
      </p:pic>
      <p:sp>
        <p:nvSpPr>
          <p:cNvPr id="271366" name="Line 6"/>
          <p:cNvSpPr>
            <a:spLocks noChangeShapeType="1"/>
          </p:cNvSpPr>
          <p:nvPr/>
        </p:nvSpPr>
        <p:spPr bwMode="auto">
          <a:xfrm>
            <a:off x="228600" y="1066800"/>
            <a:ext cx="8686800" cy="0"/>
          </a:xfrm>
          <a:prstGeom prst="line">
            <a:avLst/>
          </a:prstGeom>
          <a:noFill/>
          <a:ln w="57150">
            <a:solidFill>
              <a:srgbClr val="CC0000"/>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smtClean="0"/>
              <a:t>POLYMORPHIC VT WITH NORMAL QT</a:t>
            </a:r>
          </a:p>
          <a:p>
            <a:r>
              <a:rPr lang="en-US" dirty="0" smtClean="0"/>
              <a:t>VF</a:t>
            </a:r>
          </a:p>
          <a:p>
            <a:r>
              <a:rPr lang="en-US" dirty="0" smtClean="0"/>
              <a:t>ACUTE ISCHEMIA</a:t>
            </a:r>
          </a:p>
          <a:p>
            <a:pPr>
              <a:buNone/>
            </a:pPr>
            <a:r>
              <a:rPr lang="en-US" b="1" dirty="0" smtClean="0"/>
              <a:t>POLYMORPHIC VT WITH INCREASED QT</a:t>
            </a:r>
          </a:p>
          <a:p>
            <a:r>
              <a:rPr lang="en-US" dirty="0" smtClean="0"/>
              <a:t>LONG QT</a:t>
            </a:r>
          </a:p>
          <a:p>
            <a:r>
              <a:rPr lang="en-US" dirty="0" smtClean="0"/>
              <a:t>DRUGS</a:t>
            </a:r>
          </a:p>
          <a:p>
            <a:r>
              <a:rPr lang="en-US" dirty="0" smtClean="0"/>
              <a:t>OP POISIONING</a:t>
            </a:r>
          </a:p>
          <a:p>
            <a:r>
              <a:rPr lang="en-US" dirty="0" smtClean="0"/>
              <a:t>HYPOKALEMIA</a:t>
            </a:r>
          </a:p>
          <a:p>
            <a:r>
              <a:rPr lang="en-US" dirty="0" smtClean="0"/>
              <a:t>ICH HYPOTHYROIDISM</a:t>
            </a:r>
          </a:p>
          <a:p>
            <a:pPr>
              <a:buNone/>
            </a:pPr>
            <a:r>
              <a:rPr lang="en-US" b="1" dirty="0" smtClean="0"/>
              <a:t>BIDIRECTIONAL</a:t>
            </a:r>
          </a:p>
          <a:p>
            <a:r>
              <a:rPr lang="en-US" dirty="0" smtClean="0"/>
              <a:t>DIGITALIS TOXICITY</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7" name="Rectangle 5"/>
          <p:cNvSpPr>
            <a:spLocks noGrp="1" noChangeArrowheads="1"/>
          </p:cNvSpPr>
          <p:nvPr>
            <p:ph type="title"/>
          </p:nvPr>
        </p:nvSpPr>
        <p:spPr/>
        <p:txBody>
          <a:bodyPr/>
          <a:lstStyle/>
          <a:p>
            <a:r>
              <a:rPr lang="en-US" altLang="en-US"/>
              <a:t>Torsades de Pointes (TdP)</a:t>
            </a:r>
          </a:p>
        </p:txBody>
      </p:sp>
      <p:sp>
        <p:nvSpPr>
          <p:cNvPr id="90118" name="Rectangle 6"/>
          <p:cNvSpPr>
            <a:spLocks noGrp="1" noChangeArrowheads="1"/>
          </p:cNvSpPr>
          <p:nvPr>
            <p:ph idx="1"/>
          </p:nvPr>
        </p:nvSpPr>
        <p:spPr/>
        <p:txBody>
          <a:bodyPr/>
          <a:lstStyle/>
          <a:p>
            <a:r>
              <a:rPr lang="en-US" altLang="en-US"/>
              <a:t>Heart rate:  200 - 250 bpm</a:t>
            </a:r>
          </a:p>
          <a:p>
            <a:r>
              <a:rPr lang="en-US" altLang="en-US"/>
              <a:t>Rhythm:  Irregular</a:t>
            </a:r>
          </a:p>
          <a:p>
            <a:r>
              <a:rPr lang="en-US" altLang="en-US"/>
              <a:t>Recognition:</a:t>
            </a:r>
          </a:p>
          <a:p>
            <a:pPr lvl="1"/>
            <a:r>
              <a:rPr lang="en-US" altLang="en-US"/>
              <a:t>Long QT interval</a:t>
            </a:r>
          </a:p>
          <a:p>
            <a:pPr lvl="1"/>
            <a:r>
              <a:rPr lang="en-US" altLang="en-US"/>
              <a:t>Wide QRS</a:t>
            </a:r>
          </a:p>
          <a:p>
            <a:pPr lvl="1"/>
            <a:r>
              <a:rPr lang="en-US" altLang="en-US"/>
              <a:t>Continuously changing QRS morphology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118">
                                            <p:txEl>
                                              <p:pRg st="0" end="0"/>
                                            </p:txEl>
                                          </p:spTgt>
                                        </p:tgtEl>
                                        <p:attrNameLst>
                                          <p:attrName>style.visibility</p:attrName>
                                        </p:attrNameLst>
                                      </p:cBhvr>
                                      <p:to>
                                        <p:strVal val="visible"/>
                                      </p:to>
                                    </p:set>
                                    <p:animEffect transition="in" filter="wipe(left)">
                                      <p:cBhvr>
                                        <p:cTn id="7" dur="500"/>
                                        <p:tgtEl>
                                          <p:spTgt spid="90118">
                                            <p:txEl>
                                              <p:pRg st="0" end="0"/>
                                            </p:txEl>
                                          </p:spTgt>
                                        </p:tgtEl>
                                      </p:cBhvr>
                                    </p:animEffect>
                                  </p:childTnLst>
                                  <p:subTnLst>
                                    <p:animClr clrSpc="rgb" dir="cw">
                                      <p:cBhvr override="childStyle">
                                        <p:cTn dur="1" fill="hold" display="0" masterRel="nextClick" afterEffect="1"/>
                                        <p:tgtEl>
                                          <p:spTgt spid="90118">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0118">
                                            <p:txEl>
                                              <p:pRg st="1" end="1"/>
                                            </p:txEl>
                                          </p:spTgt>
                                        </p:tgtEl>
                                        <p:attrNameLst>
                                          <p:attrName>style.visibility</p:attrName>
                                        </p:attrNameLst>
                                      </p:cBhvr>
                                      <p:to>
                                        <p:strVal val="visible"/>
                                      </p:to>
                                    </p:set>
                                    <p:animEffect transition="in" filter="wipe(left)">
                                      <p:cBhvr>
                                        <p:cTn id="12" dur="500"/>
                                        <p:tgtEl>
                                          <p:spTgt spid="90118">
                                            <p:txEl>
                                              <p:pRg st="1" end="1"/>
                                            </p:txEl>
                                          </p:spTgt>
                                        </p:tgtEl>
                                      </p:cBhvr>
                                    </p:animEffect>
                                  </p:childTnLst>
                                  <p:subTnLst>
                                    <p:animClr clrSpc="rgb" dir="cw">
                                      <p:cBhvr override="childStyle">
                                        <p:cTn dur="1" fill="hold" display="0" masterRel="nextClick" afterEffect="1"/>
                                        <p:tgtEl>
                                          <p:spTgt spid="90118">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0118">
                                            <p:txEl>
                                              <p:pRg st="2" end="2"/>
                                            </p:txEl>
                                          </p:spTgt>
                                        </p:tgtEl>
                                        <p:attrNameLst>
                                          <p:attrName>style.visibility</p:attrName>
                                        </p:attrNameLst>
                                      </p:cBhvr>
                                      <p:to>
                                        <p:strVal val="visible"/>
                                      </p:to>
                                    </p:set>
                                    <p:animEffect transition="in" filter="wipe(left)">
                                      <p:cBhvr>
                                        <p:cTn id="17" dur="500"/>
                                        <p:tgtEl>
                                          <p:spTgt spid="90118">
                                            <p:txEl>
                                              <p:pRg st="2" end="2"/>
                                            </p:txEl>
                                          </p:spTgt>
                                        </p:tgtEl>
                                      </p:cBhvr>
                                    </p:animEffect>
                                  </p:childTnLst>
                                  <p:subTnLst>
                                    <p:animClr clrSpc="rgb" dir="cw">
                                      <p:cBhvr override="childStyle">
                                        <p:cTn dur="1" fill="hold" display="0" masterRel="nextClick" afterEffect="1"/>
                                        <p:tgtEl>
                                          <p:spTgt spid="90118">
                                            <p:txEl>
                                              <p:pRg st="2" end="2"/>
                                            </p:txEl>
                                          </p:spTgt>
                                        </p:tgtEl>
                                        <p:attrNameLst>
                                          <p:attrName>ppt_c</p:attrName>
                                        </p:attrNameLst>
                                      </p:cBhvr>
                                      <p:to>
                                        <a:srgbClr val="B2B2B2"/>
                                      </p:to>
                                    </p:animClr>
                                  </p:subTnLst>
                                </p:cTn>
                              </p:par>
                              <p:par>
                                <p:cTn id="18" presetID="22" presetClass="entr" presetSubtype="8" fill="hold" grpId="0" nodeType="withEffect">
                                  <p:stCondLst>
                                    <p:cond delay="0"/>
                                  </p:stCondLst>
                                  <p:childTnLst>
                                    <p:set>
                                      <p:cBhvr>
                                        <p:cTn id="19" dur="1" fill="hold">
                                          <p:stCondLst>
                                            <p:cond delay="0"/>
                                          </p:stCondLst>
                                        </p:cTn>
                                        <p:tgtEl>
                                          <p:spTgt spid="90118">
                                            <p:txEl>
                                              <p:pRg st="3" end="3"/>
                                            </p:txEl>
                                          </p:spTgt>
                                        </p:tgtEl>
                                        <p:attrNameLst>
                                          <p:attrName>style.visibility</p:attrName>
                                        </p:attrNameLst>
                                      </p:cBhvr>
                                      <p:to>
                                        <p:strVal val="visible"/>
                                      </p:to>
                                    </p:set>
                                    <p:animEffect transition="in" filter="wipe(left)">
                                      <p:cBhvr>
                                        <p:cTn id="20" dur="500"/>
                                        <p:tgtEl>
                                          <p:spTgt spid="90118">
                                            <p:txEl>
                                              <p:pRg st="3" end="3"/>
                                            </p:txEl>
                                          </p:spTgt>
                                        </p:tgtEl>
                                      </p:cBhvr>
                                    </p:animEffect>
                                  </p:childTnLst>
                                  <p:subTnLst>
                                    <p:animClr clrSpc="rgb" dir="cw">
                                      <p:cBhvr override="childStyle">
                                        <p:cTn dur="1" fill="hold" display="0" masterRel="nextClick" afterEffect="1"/>
                                        <p:tgtEl>
                                          <p:spTgt spid="90118">
                                            <p:txEl>
                                              <p:pRg st="3" end="3"/>
                                            </p:txEl>
                                          </p:spTgt>
                                        </p:tgtEl>
                                        <p:attrNameLst>
                                          <p:attrName>ppt_c</p:attrName>
                                        </p:attrNameLst>
                                      </p:cBhvr>
                                      <p:to>
                                        <a:srgbClr val="B2B2B2"/>
                                      </p:to>
                                    </p:animClr>
                                  </p:subTnLst>
                                </p:cTn>
                              </p:par>
                              <p:par>
                                <p:cTn id="21" presetID="22" presetClass="entr" presetSubtype="8" fill="hold" grpId="0" nodeType="withEffect">
                                  <p:stCondLst>
                                    <p:cond delay="0"/>
                                  </p:stCondLst>
                                  <p:childTnLst>
                                    <p:set>
                                      <p:cBhvr>
                                        <p:cTn id="22" dur="1" fill="hold">
                                          <p:stCondLst>
                                            <p:cond delay="0"/>
                                          </p:stCondLst>
                                        </p:cTn>
                                        <p:tgtEl>
                                          <p:spTgt spid="90118">
                                            <p:txEl>
                                              <p:pRg st="4" end="4"/>
                                            </p:txEl>
                                          </p:spTgt>
                                        </p:tgtEl>
                                        <p:attrNameLst>
                                          <p:attrName>style.visibility</p:attrName>
                                        </p:attrNameLst>
                                      </p:cBhvr>
                                      <p:to>
                                        <p:strVal val="visible"/>
                                      </p:to>
                                    </p:set>
                                    <p:animEffect transition="in" filter="wipe(left)">
                                      <p:cBhvr>
                                        <p:cTn id="23" dur="500"/>
                                        <p:tgtEl>
                                          <p:spTgt spid="90118">
                                            <p:txEl>
                                              <p:pRg st="4" end="4"/>
                                            </p:txEl>
                                          </p:spTgt>
                                        </p:tgtEl>
                                      </p:cBhvr>
                                    </p:animEffect>
                                  </p:childTnLst>
                                  <p:subTnLst>
                                    <p:animClr clrSpc="rgb" dir="cw">
                                      <p:cBhvr override="childStyle">
                                        <p:cTn dur="1" fill="hold" display="0" masterRel="nextClick" afterEffect="1"/>
                                        <p:tgtEl>
                                          <p:spTgt spid="90118">
                                            <p:txEl>
                                              <p:pRg st="4" end="4"/>
                                            </p:txEl>
                                          </p:spTgt>
                                        </p:tgtEl>
                                        <p:attrNameLst>
                                          <p:attrName>ppt_c</p:attrName>
                                        </p:attrNameLst>
                                      </p:cBhvr>
                                      <p:to>
                                        <a:srgbClr val="B2B2B2"/>
                                      </p:to>
                                    </p:animClr>
                                  </p:subTnLst>
                                </p:cTn>
                              </p:par>
                              <p:par>
                                <p:cTn id="24" presetID="22" presetClass="entr" presetSubtype="8" fill="hold" grpId="0" nodeType="withEffect">
                                  <p:stCondLst>
                                    <p:cond delay="0"/>
                                  </p:stCondLst>
                                  <p:childTnLst>
                                    <p:set>
                                      <p:cBhvr>
                                        <p:cTn id="25" dur="1" fill="hold">
                                          <p:stCondLst>
                                            <p:cond delay="0"/>
                                          </p:stCondLst>
                                        </p:cTn>
                                        <p:tgtEl>
                                          <p:spTgt spid="90118">
                                            <p:txEl>
                                              <p:pRg st="5" end="5"/>
                                            </p:txEl>
                                          </p:spTgt>
                                        </p:tgtEl>
                                        <p:attrNameLst>
                                          <p:attrName>style.visibility</p:attrName>
                                        </p:attrNameLst>
                                      </p:cBhvr>
                                      <p:to>
                                        <p:strVal val="visible"/>
                                      </p:to>
                                    </p:set>
                                    <p:animEffect transition="in" filter="wipe(left)">
                                      <p:cBhvr>
                                        <p:cTn id="26" dur="500"/>
                                        <p:tgtEl>
                                          <p:spTgt spid="90118">
                                            <p:txEl>
                                              <p:pRg st="5" end="5"/>
                                            </p:txEl>
                                          </p:spTgt>
                                        </p:tgtEl>
                                      </p:cBhvr>
                                    </p:animEffect>
                                  </p:childTnLst>
                                  <p:subTnLst>
                                    <p:animClr clrSpc="rgb" dir="cw">
                                      <p:cBhvr override="childStyle">
                                        <p:cTn dur="1" fill="hold" display="0" masterRel="nextClick" afterEffect="1"/>
                                        <p:tgtEl>
                                          <p:spTgt spid="90118">
                                            <p:txEl>
                                              <p:pRg st="5" end="5"/>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8"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altLang="en-US"/>
              <a:t>ECG Recognition</a:t>
            </a:r>
          </a:p>
        </p:txBody>
      </p:sp>
      <p:sp>
        <p:nvSpPr>
          <p:cNvPr id="149507" name="Rectangle 3"/>
          <p:cNvSpPr>
            <a:spLocks noGrp="1" noChangeArrowheads="1"/>
          </p:cNvSpPr>
          <p:nvPr>
            <p:ph type="body" sz="half" idx="4294967295"/>
          </p:nvPr>
        </p:nvSpPr>
        <p:spPr>
          <a:xfrm>
            <a:off x="1295400" y="4362450"/>
            <a:ext cx="7848600" cy="1809750"/>
          </a:xfrm>
        </p:spPr>
        <p:txBody>
          <a:bodyPr/>
          <a:lstStyle/>
          <a:p>
            <a:pPr>
              <a:spcBef>
                <a:spcPct val="25000"/>
              </a:spcBef>
            </a:pPr>
            <a:r>
              <a:rPr lang="en-US" altLang="en-US"/>
              <a:t>QRS morphology continuously changes</a:t>
            </a:r>
          </a:p>
          <a:p>
            <a:pPr>
              <a:spcBef>
                <a:spcPct val="25000"/>
              </a:spcBef>
            </a:pPr>
            <a:r>
              <a:rPr lang="en-US" altLang="en-US"/>
              <a:t>Complexes alternates from positive to negative </a:t>
            </a:r>
          </a:p>
        </p:txBody>
      </p:sp>
      <p:pic>
        <p:nvPicPr>
          <p:cNvPr id="149508" name="Picture 4"/>
          <p:cNvPicPr>
            <a:picLocks noGrp="1" noChangeAspect="1" noChangeArrowheads="1"/>
          </p:cNvPicPr>
          <p:nvPr>
            <p:ph sz="half" idx="4294967295"/>
          </p:nvPr>
        </p:nvPicPr>
        <p:blipFill>
          <a:blip r:embed="rId3" cstate="print">
            <a:lum contrast="36000"/>
          </a:blip>
          <a:srcRect l="5859" t="10173" r="5182" b="17950"/>
          <a:stretch>
            <a:fillRect/>
          </a:stretch>
        </p:blipFill>
        <p:spPr>
          <a:xfrm>
            <a:off x="1447800" y="1828800"/>
            <a:ext cx="7696200" cy="2286000"/>
          </a:xfrm>
          <a:noFill/>
          <a:ln>
            <a:solidFill>
              <a:schemeClr val="tx1"/>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Effect transition="in" filter="wipe(left)">
                                      <p:cBhvr>
                                        <p:cTn id="7" dur="500"/>
                                        <p:tgtEl>
                                          <p:spTgt spid="14950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9507">
                                            <p:txEl>
                                              <p:pRg st="1" end="1"/>
                                            </p:txEl>
                                          </p:spTgt>
                                        </p:tgtEl>
                                        <p:attrNameLst>
                                          <p:attrName>style.visibility</p:attrName>
                                        </p:attrNameLst>
                                      </p:cBhvr>
                                      <p:to>
                                        <p:strVal val="visible"/>
                                      </p:to>
                                    </p:set>
                                    <p:animEffect transition="in" filter="wipe(left)">
                                      <p:cBhvr>
                                        <p:cTn id="11" dur="500"/>
                                        <p:tgtEl>
                                          <p:spTgt spid="149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autoUpdateAnimBg="0" advAuto="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9" name="Rectangle 5"/>
          <p:cNvSpPr>
            <a:spLocks noGrp="1" noChangeArrowheads="1"/>
          </p:cNvSpPr>
          <p:nvPr>
            <p:ph type="title"/>
          </p:nvPr>
        </p:nvSpPr>
        <p:spPr/>
        <p:txBody>
          <a:bodyPr/>
          <a:lstStyle/>
          <a:p>
            <a:r>
              <a:rPr lang="en-US" altLang="en-US"/>
              <a:t>Ventricular Flutter</a:t>
            </a:r>
          </a:p>
        </p:txBody>
      </p:sp>
      <p:sp>
        <p:nvSpPr>
          <p:cNvPr id="77830" name="Rectangle 6"/>
          <p:cNvSpPr>
            <a:spLocks noGrp="1" noChangeArrowheads="1"/>
          </p:cNvSpPr>
          <p:nvPr>
            <p:ph idx="1"/>
          </p:nvPr>
        </p:nvSpPr>
        <p:spPr/>
        <p:txBody>
          <a:bodyPr/>
          <a:lstStyle/>
          <a:p>
            <a:pPr>
              <a:lnSpc>
                <a:spcPct val="90000"/>
              </a:lnSpc>
            </a:pPr>
            <a:r>
              <a:rPr lang="en-US" altLang="en-US"/>
              <a:t>Heart rate:  300 bpm</a:t>
            </a:r>
          </a:p>
          <a:p>
            <a:pPr>
              <a:lnSpc>
                <a:spcPct val="90000"/>
              </a:lnSpc>
            </a:pPr>
            <a:r>
              <a:rPr lang="en-US" altLang="en-US"/>
              <a:t>Rhythm:  Regular and uniform</a:t>
            </a:r>
          </a:p>
          <a:p>
            <a:pPr>
              <a:lnSpc>
                <a:spcPct val="90000"/>
              </a:lnSpc>
            </a:pPr>
            <a:r>
              <a:rPr lang="en-US" altLang="en-US"/>
              <a:t>Mechanism:  Reentry</a:t>
            </a:r>
          </a:p>
          <a:p>
            <a:pPr>
              <a:lnSpc>
                <a:spcPct val="90000"/>
              </a:lnSpc>
            </a:pPr>
            <a:r>
              <a:rPr lang="en-US" altLang="en-US"/>
              <a:t>Recognition:	</a:t>
            </a:r>
          </a:p>
          <a:p>
            <a:pPr lvl="1">
              <a:lnSpc>
                <a:spcPct val="90000"/>
              </a:lnSpc>
            </a:pPr>
            <a:r>
              <a:rPr lang="en-US" altLang="en-US"/>
              <a:t>No isoelectric interval</a:t>
            </a:r>
          </a:p>
          <a:p>
            <a:pPr lvl="1">
              <a:lnSpc>
                <a:spcPct val="90000"/>
              </a:lnSpc>
            </a:pPr>
            <a:r>
              <a:rPr lang="en-US" altLang="en-US"/>
              <a:t>No visible T wave</a:t>
            </a:r>
          </a:p>
          <a:p>
            <a:pPr lvl="1">
              <a:lnSpc>
                <a:spcPct val="90000"/>
              </a:lnSpc>
            </a:pPr>
            <a:r>
              <a:rPr lang="en-US" altLang="en-US"/>
              <a:t>Degenerates to ventricular fibrillation</a:t>
            </a:r>
          </a:p>
          <a:p>
            <a:pPr>
              <a:lnSpc>
                <a:spcPct val="90000"/>
              </a:lnSpc>
            </a:pPr>
            <a:r>
              <a:rPr lang="en-US" altLang="en-US"/>
              <a:t>Treatment:  Cardioversion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830">
                                            <p:txEl>
                                              <p:pRg st="0" end="0"/>
                                            </p:txEl>
                                          </p:spTgt>
                                        </p:tgtEl>
                                        <p:attrNameLst>
                                          <p:attrName>style.visibility</p:attrName>
                                        </p:attrNameLst>
                                      </p:cBhvr>
                                      <p:to>
                                        <p:strVal val="visible"/>
                                      </p:to>
                                    </p:set>
                                    <p:animEffect transition="in" filter="wipe(left)">
                                      <p:cBhvr>
                                        <p:cTn id="7" dur="500"/>
                                        <p:tgtEl>
                                          <p:spTgt spid="77830">
                                            <p:txEl>
                                              <p:pRg st="0" end="0"/>
                                            </p:txEl>
                                          </p:spTgt>
                                        </p:tgtEl>
                                      </p:cBhvr>
                                    </p:animEffect>
                                  </p:childTnLst>
                                  <p:subTnLst>
                                    <p:animClr clrSpc="rgb" dir="cw">
                                      <p:cBhvr override="childStyle">
                                        <p:cTn dur="1" fill="hold" display="0" masterRel="nextClick" afterEffect="1"/>
                                        <p:tgtEl>
                                          <p:spTgt spid="77830">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7830">
                                            <p:txEl>
                                              <p:pRg st="1" end="1"/>
                                            </p:txEl>
                                          </p:spTgt>
                                        </p:tgtEl>
                                        <p:attrNameLst>
                                          <p:attrName>style.visibility</p:attrName>
                                        </p:attrNameLst>
                                      </p:cBhvr>
                                      <p:to>
                                        <p:strVal val="visible"/>
                                      </p:to>
                                    </p:set>
                                    <p:animEffect transition="in" filter="wipe(left)">
                                      <p:cBhvr>
                                        <p:cTn id="12" dur="500"/>
                                        <p:tgtEl>
                                          <p:spTgt spid="77830">
                                            <p:txEl>
                                              <p:pRg st="1" end="1"/>
                                            </p:txEl>
                                          </p:spTgt>
                                        </p:tgtEl>
                                      </p:cBhvr>
                                    </p:animEffect>
                                  </p:childTnLst>
                                  <p:subTnLst>
                                    <p:animClr clrSpc="rgb" dir="cw">
                                      <p:cBhvr override="childStyle">
                                        <p:cTn dur="1" fill="hold" display="0" masterRel="nextClick" afterEffect="1"/>
                                        <p:tgtEl>
                                          <p:spTgt spid="77830">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7830">
                                            <p:txEl>
                                              <p:pRg st="2" end="2"/>
                                            </p:txEl>
                                          </p:spTgt>
                                        </p:tgtEl>
                                        <p:attrNameLst>
                                          <p:attrName>style.visibility</p:attrName>
                                        </p:attrNameLst>
                                      </p:cBhvr>
                                      <p:to>
                                        <p:strVal val="visible"/>
                                      </p:to>
                                    </p:set>
                                    <p:animEffect transition="in" filter="wipe(left)">
                                      <p:cBhvr>
                                        <p:cTn id="17" dur="500"/>
                                        <p:tgtEl>
                                          <p:spTgt spid="77830">
                                            <p:txEl>
                                              <p:pRg st="2" end="2"/>
                                            </p:txEl>
                                          </p:spTgt>
                                        </p:tgtEl>
                                      </p:cBhvr>
                                    </p:animEffect>
                                  </p:childTnLst>
                                  <p:subTnLst>
                                    <p:animClr clrSpc="rgb" dir="cw">
                                      <p:cBhvr override="childStyle">
                                        <p:cTn dur="1" fill="hold" display="0" masterRel="nextClick" afterEffect="1"/>
                                        <p:tgtEl>
                                          <p:spTgt spid="77830">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7830">
                                            <p:txEl>
                                              <p:pRg st="3" end="3"/>
                                            </p:txEl>
                                          </p:spTgt>
                                        </p:tgtEl>
                                        <p:attrNameLst>
                                          <p:attrName>style.visibility</p:attrName>
                                        </p:attrNameLst>
                                      </p:cBhvr>
                                      <p:to>
                                        <p:strVal val="visible"/>
                                      </p:to>
                                    </p:set>
                                    <p:animEffect transition="in" filter="wipe(left)">
                                      <p:cBhvr>
                                        <p:cTn id="22" dur="500"/>
                                        <p:tgtEl>
                                          <p:spTgt spid="77830">
                                            <p:txEl>
                                              <p:pRg st="3" end="3"/>
                                            </p:txEl>
                                          </p:spTgt>
                                        </p:tgtEl>
                                      </p:cBhvr>
                                    </p:animEffect>
                                  </p:childTnLst>
                                  <p:subTnLst>
                                    <p:animClr clrSpc="rgb" dir="cw">
                                      <p:cBhvr override="childStyle">
                                        <p:cTn dur="1" fill="hold" display="0" masterRel="nextClick" afterEffect="1"/>
                                        <p:tgtEl>
                                          <p:spTgt spid="77830">
                                            <p:txEl>
                                              <p:pRg st="3" end="3"/>
                                            </p:txEl>
                                          </p:spTgt>
                                        </p:tgtEl>
                                        <p:attrNameLst>
                                          <p:attrName>ppt_c</p:attrName>
                                        </p:attrNameLst>
                                      </p:cBhvr>
                                      <p:to>
                                        <a:srgbClr val="B2B2B2"/>
                                      </p:to>
                                    </p:animClr>
                                  </p:subTnLst>
                                </p:cTn>
                              </p:par>
                              <p:par>
                                <p:cTn id="23" presetID="22" presetClass="entr" presetSubtype="8" fill="hold" grpId="0" nodeType="withEffect">
                                  <p:stCondLst>
                                    <p:cond delay="0"/>
                                  </p:stCondLst>
                                  <p:childTnLst>
                                    <p:set>
                                      <p:cBhvr>
                                        <p:cTn id="24" dur="1" fill="hold">
                                          <p:stCondLst>
                                            <p:cond delay="0"/>
                                          </p:stCondLst>
                                        </p:cTn>
                                        <p:tgtEl>
                                          <p:spTgt spid="77830">
                                            <p:txEl>
                                              <p:pRg st="4" end="4"/>
                                            </p:txEl>
                                          </p:spTgt>
                                        </p:tgtEl>
                                        <p:attrNameLst>
                                          <p:attrName>style.visibility</p:attrName>
                                        </p:attrNameLst>
                                      </p:cBhvr>
                                      <p:to>
                                        <p:strVal val="visible"/>
                                      </p:to>
                                    </p:set>
                                    <p:animEffect transition="in" filter="wipe(left)">
                                      <p:cBhvr>
                                        <p:cTn id="25" dur="500"/>
                                        <p:tgtEl>
                                          <p:spTgt spid="77830">
                                            <p:txEl>
                                              <p:pRg st="4" end="4"/>
                                            </p:txEl>
                                          </p:spTgt>
                                        </p:tgtEl>
                                      </p:cBhvr>
                                    </p:animEffect>
                                  </p:childTnLst>
                                  <p:subTnLst>
                                    <p:animClr clrSpc="rgb" dir="cw">
                                      <p:cBhvr override="childStyle">
                                        <p:cTn dur="1" fill="hold" display="0" masterRel="nextClick" afterEffect="1"/>
                                        <p:tgtEl>
                                          <p:spTgt spid="77830">
                                            <p:txEl>
                                              <p:pRg st="4" end="4"/>
                                            </p:txEl>
                                          </p:spTgt>
                                        </p:tgtEl>
                                        <p:attrNameLst>
                                          <p:attrName>ppt_c</p:attrName>
                                        </p:attrNameLst>
                                      </p:cBhvr>
                                      <p:to>
                                        <a:srgbClr val="B2B2B2"/>
                                      </p:to>
                                    </p:animClr>
                                  </p:subTnLst>
                                </p:cTn>
                              </p:par>
                              <p:par>
                                <p:cTn id="26" presetID="22" presetClass="entr" presetSubtype="8" fill="hold" grpId="0" nodeType="withEffect">
                                  <p:stCondLst>
                                    <p:cond delay="0"/>
                                  </p:stCondLst>
                                  <p:childTnLst>
                                    <p:set>
                                      <p:cBhvr>
                                        <p:cTn id="27" dur="1" fill="hold">
                                          <p:stCondLst>
                                            <p:cond delay="0"/>
                                          </p:stCondLst>
                                        </p:cTn>
                                        <p:tgtEl>
                                          <p:spTgt spid="77830">
                                            <p:txEl>
                                              <p:pRg st="5" end="5"/>
                                            </p:txEl>
                                          </p:spTgt>
                                        </p:tgtEl>
                                        <p:attrNameLst>
                                          <p:attrName>style.visibility</p:attrName>
                                        </p:attrNameLst>
                                      </p:cBhvr>
                                      <p:to>
                                        <p:strVal val="visible"/>
                                      </p:to>
                                    </p:set>
                                    <p:animEffect transition="in" filter="wipe(left)">
                                      <p:cBhvr>
                                        <p:cTn id="28" dur="500"/>
                                        <p:tgtEl>
                                          <p:spTgt spid="77830">
                                            <p:txEl>
                                              <p:pRg st="5" end="5"/>
                                            </p:txEl>
                                          </p:spTgt>
                                        </p:tgtEl>
                                      </p:cBhvr>
                                    </p:animEffect>
                                  </p:childTnLst>
                                  <p:subTnLst>
                                    <p:animClr clrSpc="rgb" dir="cw">
                                      <p:cBhvr override="childStyle">
                                        <p:cTn dur="1" fill="hold" display="0" masterRel="nextClick" afterEffect="1"/>
                                        <p:tgtEl>
                                          <p:spTgt spid="77830">
                                            <p:txEl>
                                              <p:pRg st="5" end="5"/>
                                            </p:txEl>
                                          </p:spTgt>
                                        </p:tgtEl>
                                        <p:attrNameLst>
                                          <p:attrName>ppt_c</p:attrName>
                                        </p:attrNameLst>
                                      </p:cBhvr>
                                      <p:to>
                                        <a:srgbClr val="B2B2B2"/>
                                      </p:to>
                                    </p:animClr>
                                  </p:subTnLst>
                                </p:cTn>
                              </p:par>
                              <p:par>
                                <p:cTn id="29" presetID="22" presetClass="entr" presetSubtype="8" fill="hold" grpId="0" nodeType="withEffect">
                                  <p:stCondLst>
                                    <p:cond delay="0"/>
                                  </p:stCondLst>
                                  <p:childTnLst>
                                    <p:set>
                                      <p:cBhvr>
                                        <p:cTn id="30" dur="1" fill="hold">
                                          <p:stCondLst>
                                            <p:cond delay="0"/>
                                          </p:stCondLst>
                                        </p:cTn>
                                        <p:tgtEl>
                                          <p:spTgt spid="77830">
                                            <p:txEl>
                                              <p:pRg st="6" end="6"/>
                                            </p:txEl>
                                          </p:spTgt>
                                        </p:tgtEl>
                                        <p:attrNameLst>
                                          <p:attrName>style.visibility</p:attrName>
                                        </p:attrNameLst>
                                      </p:cBhvr>
                                      <p:to>
                                        <p:strVal val="visible"/>
                                      </p:to>
                                    </p:set>
                                    <p:animEffect transition="in" filter="wipe(left)">
                                      <p:cBhvr>
                                        <p:cTn id="31" dur="500"/>
                                        <p:tgtEl>
                                          <p:spTgt spid="77830">
                                            <p:txEl>
                                              <p:pRg st="6" end="6"/>
                                            </p:txEl>
                                          </p:spTgt>
                                        </p:tgtEl>
                                      </p:cBhvr>
                                    </p:animEffect>
                                  </p:childTnLst>
                                  <p:subTnLst>
                                    <p:animClr clrSpc="rgb" dir="cw">
                                      <p:cBhvr override="childStyle">
                                        <p:cTn dur="1" fill="hold" display="0" masterRel="nextClick" afterEffect="1"/>
                                        <p:tgtEl>
                                          <p:spTgt spid="77830">
                                            <p:txEl>
                                              <p:pRg st="6" end="6"/>
                                            </p:txEl>
                                          </p:spTgt>
                                        </p:tgtEl>
                                        <p:attrNameLst>
                                          <p:attrName>ppt_c</p:attrName>
                                        </p:attrNameLst>
                                      </p:cBhvr>
                                      <p:to>
                                        <a:srgbClr val="B2B2B2"/>
                                      </p:to>
                                    </p:animClr>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7830">
                                            <p:txEl>
                                              <p:pRg st="7" end="7"/>
                                            </p:txEl>
                                          </p:spTgt>
                                        </p:tgtEl>
                                        <p:attrNameLst>
                                          <p:attrName>style.visibility</p:attrName>
                                        </p:attrNameLst>
                                      </p:cBhvr>
                                      <p:to>
                                        <p:strVal val="visible"/>
                                      </p:to>
                                    </p:set>
                                    <p:animEffect transition="in" filter="wipe(left)">
                                      <p:cBhvr>
                                        <p:cTn id="36" dur="500"/>
                                        <p:tgtEl>
                                          <p:spTgt spid="77830">
                                            <p:txEl>
                                              <p:pRg st="7" end="7"/>
                                            </p:txEl>
                                          </p:spTgt>
                                        </p:tgtEl>
                                      </p:cBhvr>
                                    </p:animEffect>
                                  </p:childTnLst>
                                  <p:subTnLst>
                                    <p:animClr clrSpc="rgb" dir="cw">
                                      <p:cBhvr override="childStyle">
                                        <p:cTn dur="1" fill="hold" display="0" masterRel="nextClick" afterEffect="1"/>
                                        <p:tgtEl>
                                          <p:spTgt spid="77830">
                                            <p:txEl>
                                              <p:pRg st="7" end="7"/>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0"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5" name="Rectangle 5"/>
          <p:cNvSpPr>
            <a:spLocks noGrp="1" noChangeArrowheads="1"/>
          </p:cNvSpPr>
          <p:nvPr>
            <p:ph type="title"/>
          </p:nvPr>
        </p:nvSpPr>
        <p:spPr/>
        <p:txBody>
          <a:bodyPr/>
          <a:lstStyle/>
          <a:p>
            <a:r>
              <a:rPr lang="en-US" altLang="en-US"/>
              <a:t>Ventricular Fibrillation</a:t>
            </a:r>
          </a:p>
        </p:txBody>
      </p:sp>
      <p:sp>
        <p:nvSpPr>
          <p:cNvPr id="81926" name="Rectangle 6"/>
          <p:cNvSpPr>
            <a:spLocks noGrp="1" noChangeArrowheads="1"/>
          </p:cNvSpPr>
          <p:nvPr>
            <p:ph idx="1"/>
          </p:nvPr>
        </p:nvSpPr>
        <p:spPr/>
        <p:txBody>
          <a:bodyPr>
            <a:normAutofit/>
          </a:bodyPr>
          <a:lstStyle/>
          <a:p>
            <a:r>
              <a:rPr lang="en-US" altLang="en-US"/>
              <a:t>Heart rate:  Chaotic, random and asynchronous</a:t>
            </a:r>
          </a:p>
          <a:p>
            <a:r>
              <a:rPr lang="en-US" altLang="en-US"/>
              <a:t>Rhythm:  Irregular</a:t>
            </a:r>
          </a:p>
          <a:p>
            <a:r>
              <a:rPr lang="en-US" altLang="en-US"/>
              <a:t>Mechanism:  Multiple wavelets of reentry</a:t>
            </a:r>
          </a:p>
          <a:p>
            <a:r>
              <a:rPr lang="en-US" altLang="en-US"/>
              <a:t>Recognition:</a:t>
            </a:r>
          </a:p>
          <a:p>
            <a:pPr lvl="1"/>
            <a:r>
              <a:rPr lang="en-US" altLang="en-US"/>
              <a:t>No discrete QRS complexes</a:t>
            </a:r>
          </a:p>
          <a:p>
            <a:r>
              <a:rPr lang="en-US" altLang="en-US"/>
              <a:t>Treatment:</a:t>
            </a:r>
          </a:p>
          <a:p>
            <a:pPr lvl="1"/>
            <a:r>
              <a:rPr lang="en-US" altLang="en-US"/>
              <a:t>Defibrillation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26">
                                            <p:txEl>
                                              <p:pRg st="0" end="0"/>
                                            </p:txEl>
                                          </p:spTgt>
                                        </p:tgtEl>
                                        <p:attrNameLst>
                                          <p:attrName>style.visibility</p:attrName>
                                        </p:attrNameLst>
                                      </p:cBhvr>
                                      <p:to>
                                        <p:strVal val="visible"/>
                                      </p:to>
                                    </p:set>
                                    <p:animEffect transition="in" filter="wipe(left)">
                                      <p:cBhvr>
                                        <p:cTn id="7" dur="500"/>
                                        <p:tgtEl>
                                          <p:spTgt spid="81926">
                                            <p:txEl>
                                              <p:pRg st="0" end="0"/>
                                            </p:txEl>
                                          </p:spTgt>
                                        </p:tgtEl>
                                      </p:cBhvr>
                                    </p:animEffect>
                                  </p:childTnLst>
                                  <p:subTnLst>
                                    <p:animClr clrSpc="rgb" dir="cw">
                                      <p:cBhvr override="childStyle">
                                        <p:cTn dur="1" fill="hold" display="0" masterRel="nextClick" afterEffect="1"/>
                                        <p:tgtEl>
                                          <p:spTgt spid="81926">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26">
                                            <p:txEl>
                                              <p:pRg st="1" end="1"/>
                                            </p:txEl>
                                          </p:spTgt>
                                        </p:tgtEl>
                                        <p:attrNameLst>
                                          <p:attrName>style.visibility</p:attrName>
                                        </p:attrNameLst>
                                      </p:cBhvr>
                                      <p:to>
                                        <p:strVal val="visible"/>
                                      </p:to>
                                    </p:set>
                                    <p:animEffect transition="in" filter="wipe(left)">
                                      <p:cBhvr>
                                        <p:cTn id="12" dur="500"/>
                                        <p:tgtEl>
                                          <p:spTgt spid="81926">
                                            <p:txEl>
                                              <p:pRg st="1" end="1"/>
                                            </p:txEl>
                                          </p:spTgt>
                                        </p:tgtEl>
                                      </p:cBhvr>
                                    </p:animEffect>
                                  </p:childTnLst>
                                  <p:subTnLst>
                                    <p:animClr clrSpc="rgb" dir="cw">
                                      <p:cBhvr override="childStyle">
                                        <p:cTn dur="1" fill="hold" display="0" masterRel="nextClick" afterEffect="1"/>
                                        <p:tgtEl>
                                          <p:spTgt spid="81926">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26">
                                            <p:txEl>
                                              <p:pRg st="2" end="2"/>
                                            </p:txEl>
                                          </p:spTgt>
                                        </p:tgtEl>
                                        <p:attrNameLst>
                                          <p:attrName>style.visibility</p:attrName>
                                        </p:attrNameLst>
                                      </p:cBhvr>
                                      <p:to>
                                        <p:strVal val="visible"/>
                                      </p:to>
                                    </p:set>
                                    <p:animEffect transition="in" filter="wipe(left)">
                                      <p:cBhvr>
                                        <p:cTn id="17" dur="500"/>
                                        <p:tgtEl>
                                          <p:spTgt spid="81926">
                                            <p:txEl>
                                              <p:pRg st="2" end="2"/>
                                            </p:txEl>
                                          </p:spTgt>
                                        </p:tgtEl>
                                      </p:cBhvr>
                                    </p:animEffect>
                                  </p:childTnLst>
                                  <p:subTnLst>
                                    <p:animClr clrSpc="rgb" dir="cw">
                                      <p:cBhvr override="childStyle">
                                        <p:cTn dur="1" fill="hold" display="0" masterRel="nextClick" afterEffect="1"/>
                                        <p:tgtEl>
                                          <p:spTgt spid="81926">
                                            <p:txEl>
                                              <p:pRg st="2" end="2"/>
                                            </p:tx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1926">
                                            <p:txEl>
                                              <p:pRg st="3" end="3"/>
                                            </p:txEl>
                                          </p:spTgt>
                                        </p:tgtEl>
                                        <p:attrNameLst>
                                          <p:attrName>style.visibility</p:attrName>
                                        </p:attrNameLst>
                                      </p:cBhvr>
                                      <p:to>
                                        <p:strVal val="visible"/>
                                      </p:to>
                                    </p:set>
                                    <p:animEffect transition="in" filter="wipe(left)">
                                      <p:cBhvr>
                                        <p:cTn id="22" dur="500"/>
                                        <p:tgtEl>
                                          <p:spTgt spid="81926">
                                            <p:txEl>
                                              <p:pRg st="3" end="3"/>
                                            </p:txEl>
                                          </p:spTgt>
                                        </p:tgtEl>
                                      </p:cBhvr>
                                    </p:animEffect>
                                  </p:childTnLst>
                                  <p:subTnLst>
                                    <p:animClr clrSpc="rgb" dir="cw">
                                      <p:cBhvr override="childStyle">
                                        <p:cTn dur="1" fill="hold" display="0" masterRel="nextClick" afterEffect="1"/>
                                        <p:tgtEl>
                                          <p:spTgt spid="81926">
                                            <p:txEl>
                                              <p:pRg st="3" end="3"/>
                                            </p:txEl>
                                          </p:spTgt>
                                        </p:tgtEl>
                                        <p:attrNameLst>
                                          <p:attrName>ppt_c</p:attrName>
                                        </p:attrNameLst>
                                      </p:cBhvr>
                                      <p:to>
                                        <a:srgbClr val="B2B2B2"/>
                                      </p:to>
                                    </p:animClr>
                                  </p:subTnLst>
                                </p:cTn>
                              </p:par>
                              <p:par>
                                <p:cTn id="23" presetID="22" presetClass="entr" presetSubtype="8" fill="hold" grpId="0" nodeType="withEffect">
                                  <p:stCondLst>
                                    <p:cond delay="0"/>
                                  </p:stCondLst>
                                  <p:childTnLst>
                                    <p:set>
                                      <p:cBhvr>
                                        <p:cTn id="24" dur="1" fill="hold">
                                          <p:stCondLst>
                                            <p:cond delay="0"/>
                                          </p:stCondLst>
                                        </p:cTn>
                                        <p:tgtEl>
                                          <p:spTgt spid="81926">
                                            <p:txEl>
                                              <p:pRg st="4" end="4"/>
                                            </p:txEl>
                                          </p:spTgt>
                                        </p:tgtEl>
                                        <p:attrNameLst>
                                          <p:attrName>style.visibility</p:attrName>
                                        </p:attrNameLst>
                                      </p:cBhvr>
                                      <p:to>
                                        <p:strVal val="visible"/>
                                      </p:to>
                                    </p:set>
                                    <p:animEffect transition="in" filter="wipe(left)">
                                      <p:cBhvr>
                                        <p:cTn id="25" dur="500"/>
                                        <p:tgtEl>
                                          <p:spTgt spid="81926">
                                            <p:txEl>
                                              <p:pRg st="4" end="4"/>
                                            </p:txEl>
                                          </p:spTgt>
                                        </p:tgtEl>
                                      </p:cBhvr>
                                    </p:animEffect>
                                  </p:childTnLst>
                                  <p:subTnLst>
                                    <p:animClr clrSpc="rgb" dir="cw">
                                      <p:cBhvr override="childStyle">
                                        <p:cTn dur="1" fill="hold" display="0" masterRel="nextClick" afterEffect="1"/>
                                        <p:tgtEl>
                                          <p:spTgt spid="81926">
                                            <p:txEl>
                                              <p:pRg st="4" end="4"/>
                                            </p:txEl>
                                          </p:spTgt>
                                        </p:tgtEl>
                                        <p:attrNameLst>
                                          <p:attrName>ppt_c</p:attrName>
                                        </p:attrNameLst>
                                      </p:cBhvr>
                                      <p:to>
                                        <a:srgbClr val="B2B2B2"/>
                                      </p:to>
                                    </p:animClr>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1926">
                                            <p:txEl>
                                              <p:pRg st="5" end="5"/>
                                            </p:txEl>
                                          </p:spTgt>
                                        </p:tgtEl>
                                        <p:attrNameLst>
                                          <p:attrName>style.visibility</p:attrName>
                                        </p:attrNameLst>
                                      </p:cBhvr>
                                      <p:to>
                                        <p:strVal val="visible"/>
                                      </p:to>
                                    </p:set>
                                    <p:animEffect transition="in" filter="wipe(left)">
                                      <p:cBhvr>
                                        <p:cTn id="30" dur="500"/>
                                        <p:tgtEl>
                                          <p:spTgt spid="81926">
                                            <p:txEl>
                                              <p:pRg st="5" end="5"/>
                                            </p:txEl>
                                          </p:spTgt>
                                        </p:tgtEl>
                                      </p:cBhvr>
                                    </p:animEffect>
                                  </p:childTnLst>
                                  <p:subTnLst>
                                    <p:animClr clrSpc="rgb" dir="cw">
                                      <p:cBhvr override="childStyle">
                                        <p:cTn dur="1" fill="hold" display="0" masterRel="nextClick" afterEffect="1"/>
                                        <p:tgtEl>
                                          <p:spTgt spid="81926">
                                            <p:txEl>
                                              <p:pRg st="5" end="5"/>
                                            </p:txEl>
                                          </p:spTgt>
                                        </p:tgtEl>
                                        <p:attrNameLst>
                                          <p:attrName>ppt_c</p:attrName>
                                        </p:attrNameLst>
                                      </p:cBhvr>
                                      <p:to>
                                        <a:srgbClr val="B2B2B2"/>
                                      </p:to>
                                    </p:animClr>
                                  </p:subTnLst>
                                </p:cTn>
                              </p:par>
                              <p:par>
                                <p:cTn id="31" presetID="22" presetClass="entr" presetSubtype="8" fill="hold" grpId="0" nodeType="withEffect">
                                  <p:stCondLst>
                                    <p:cond delay="0"/>
                                  </p:stCondLst>
                                  <p:childTnLst>
                                    <p:set>
                                      <p:cBhvr>
                                        <p:cTn id="32" dur="1" fill="hold">
                                          <p:stCondLst>
                                            <p:cond delay="0"/>
                                          </p:stCondLst>
                                        </p:cTn>
                                        <p:tgtEl>
                                          <p:spTgt spid="81926">
                                            <p:txEl>
                                              <p:pRg st="6" end="6"/>
                                            </p:txEl>
                                          </p:spTgt>
                                        </p:tgtEl>
                                        <p:attrNameLst>
                                          <p:attrName>style.visibility</p:attrName>
                                        </p:attrNameLst>
                                      </p:cBhvr>
                                      <p:to>
                                        <p:strVal val="visible"/>
                                      </p:to>
                                    </p:set>
                                    <p:animEffect transition="in" filter="wipe(left)">
                                      <p:cBhvr>
                                        <p:cTn id="33" dur="500"/>
                                        <p:tgtEl>
                                          <p:spTgt spid="81926">
                                            <p:txEl>
                                              <p:pRg st="6" end="6"/>
                                            </p:txEl>
                                          </p:spTgt>
                                        </p:tgtEl>
                                      </p:cBhvr>
                                    </p:animEffect>
                                  </p:childTnLst>
                                  <p:subTnLst>
                                    <p:animClr clrSpc="rgb" dir="cw">
                                      <p:cBhvr override="childStyle">
                                        <p:cTn dur="1" fill="hold" display="0" masterRel="nextClick" afterEffect="1"/>
                                        <p:tgtEl>
                                          <p:spTgt spid="81926">
                                            <p:txEl>
                                              <p:pRg st="6" end="6"/>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6"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61" name="Rectangle 5"/>
          <p:cNvSpPr>
            <a:spLocks noGrp="1" noChangeArrowheads="1"/>
          </p:cNvSpPr>
          <p:nvPr>
            <p:ph type="title"/>
          </p:nvPr>
        </p:nvSpPr>
        <p:spPr/>
        <p:txBody>
          <a:bodyPr/>
          <a:lstStyle/>
          <a:p>
            <a:r>
              <a:rPr lang="en-US" altLang="en-US"/>
              <a:t>ECG Recognition</a:t>
            </a:r>
          </a:p>
        </p:txBody>
      </p:sp>
      <p:sp>
        <p:nvSpPr>
          <p:cNvPr id="147459" name="Rectangle 3"/>
          <p:cNvSpPr>
            <a:spLocks noGrp="1" noChangeArrowheads="1"/>
          </p:cNvSpPr>
          <p:nvPr>
            <p:ph type="body" sz="half" idx="4294967295"/>
          </p:nvPr>
        </p:nvSpPr>
        <p:spPr>
          <a:xfrm>
            <a:off x="0" y="4032250"/>
            <a:ext cx="6629400" cy="2046288"/>
          </a:xfrm>
        </p:spPr>
        <p:txBody>
          <a:bodyPr>
            <a:normAutofit/>
          </a:bodyPr>
          <a:lstStyle/>
          <a:p>
            <a:pPr>
              <a:spcBef>
                <a:spcPct val="20000"/>
              </a:spcBef>
            </a:pPr>
            <a:r>
              <a:rPr lang="en-US" altLang="en-US"/>
              <a:t>P waves and QRS complexes not present</a:t>
            </a:r>
          </a:p>
          <a:p>
            <a:pPr>
              <a:spcBef>
                <a:spcPct val="20000"/>
              </a:spcBef>
            </a:pPr>
            <a:r>
              <a:rPr lang="en-US" altLang="en-US"/>
              <a:t>Heart rhythm highly irregular</a:t>
            </a:r>
          </a:p>
          <a:p>
            <a:pPr>
              <a:spcBef>
                <a:spcPct val="20000"/>
              </a:spcBef>
            </a:pPr>
            <a:r>
              <a:rPr lang="en-US" altLang="en-US"/>
              <a:t>Heart rate not defined</a:t>
            </a:r>
          </a:p>
        </p:txBody>
      </p:sp>
      <p:pic>
        <p:nvPicPr>
          <p:cNvPr id="147460" name="Picture 4"/>
          <p:cNvPicPr>
            <a:picLocks noGrp="1" noChangeAspect="1" noChangeArrowheads="1"/>
          </p:cNvPicPr>
          <p:nvPr>
            <p:ph sz="half" idx="4294967295"/>
          </p:nvPr>
        </p:nvPicPr>
        <p:blipFill>
          <a:blip r:embed="rId3" cstate="print">
            <a:lum bright="-6000" contrast="58000"/>
          </a:blip>
          <a:srcRect l="5504" t="16667" r="4587" b="33333"/>
          <a:stretch>
            <a:fillRect/>
          </a:stretch>
        </p:blipFill>
        <p:spPr>
          <a:xfrm>
            <a:off x="1295400" y="1905000"/>
            <a:ext cx="7848600" cy="1905000"/>
          </a:xfrm>
          <a:noFill/>
          <a:ln>
            <a:solidFill>
              <a:schemeClr val="tx1"/>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Effect transition="in" filter="wipe(left)">
                                      <p:cBhvr>
                                        <p:cTn id="7" dur="500"/>
                                        <p:tgtEl>
                                          <p:spTgt spid="147459">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7459">
                                            <p:txEl>
                                              <p:pRg st="1" end="1"/>
                                            </p:txEl>
                                          </p:spTgt>
                                        </p:tgtEl>
                                        <p:attrNameLst>
                                          <p:attrName>style.visibility</p:attrName>
                                        </p:attrNameLst>
                                      </p:cBhvr>
                                      <p:to>
                                        <p:strVal val="visible"/>
                                      </p:to>
                                    </p:set>
                                    <p:animEffect transition="in" filter="wipe(left)">
                                      <p:cBhvr>
                                        <p:cTn id="11" dur="500"/>
                                        <p:tgtEl>
                                          <p:spTgt spid="147459">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7459">
                                            <p:txEl>
                                              <p:pRg st="2" end="2"/>
                                            </p:txEl>
                                          </p:spTgt>
                                        </p:tgtEl>
                                        <p:attrNameLst>
                                          <p:attrName>style.visibility</p:attrName>
                                        </p:attrNameLst>
                                      </p:cBhvr>
                                      <p:to>
                                        <p:strVal val="visible"/>
                                      </p:to>
                                    </p:set>
                                    <p:animEffect transition="in" filter="wipe(left)">
                                      <p:cBhvr>
                                        <p:cTn id="15" dur="500"/>
                                        <p:tgtEl>
                                          <p:spTgt spid="147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autoUpdateAnimBg="0" advAuto="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6553200" y="6248400"/>
            <a:ext cx="1905000" cy="457200"/>
          </a:xfrm>
          <a:prstGeom prst="rect">
            <a:avLst/>
          </a:prstGeom>
          <a:noFill/>
          <a:ln w="12700">
            <a:noFill/>
            <a:miter lim="800000"/>
            <a:headEnd/>
            <a:tailEnd/>
          </a:ln>
          <a:effectLst/>
        </p:spPr>
        <p:txBody>
          <a:bodyPr lIns="90488" tIns="44450" rIns="90488" bIns="44450"/>
          <a:lstStyle/>
          <a:p>
            <a:pPr algn="r" eaLnBrk="0" hangingPunct="0"/>
            <a:endParaRPr lang="en-US" altLang="en-US" sz="1400">
              <a:solidFill>
                <a:schemeClr val="tx1"/>
              </a:solidFill>
            </a:endParaRPr>
          </a:p>
        </p:txBody>
      </p:sp>
      <p:sp>
        <p:nvSpPr>
          <p:cNvPr id="61445" name="Rectangle 5"/>
          <p:cNvSpPr>
            <a:spLocks noGrp="1" noChangeArrowheads="1"/>
          </p:cNvSpPr>
          <p:nvPr>
            <p:ph type="title"/>
          </p:nvPr>
        </p:nvSpPr>
        <p:spPr/>
        <p:txBody>
          <a:bodyPr/>
          <a:lstStyle/>
          <a:p>
            <a:r>
              <a:rPr lang="en-US" altLang="en-US"/>
              <a:t>Bundle Branch Reentry</a:t>
            </a:r>
          </a:p>
        </p:txBody>
      </p:sp>
      <p:sp>
        <p:nvSpPr>
          <p:cNvPr id="61446" name="Rectangle 6"/>
          <p:cNvSpPr>
            <a:spLocks noGrp="1" noChangeArrowheads="1"/>
          </p:cNvSpPr>
          <p:nvPr>
            <p:ph idx="1"/>
          </p:nvPr>
        </p:nvSpPr>
        <p:spPr/>
        <p:txBody>
          <a:bodyPr/>
          <a:lstStyle/>
          <a:p>
            <a:r>
              <a:rPr lang="en-US" altLang="en-US"/>
              <a:t>Reentry circuit is confined to the left and right bundle branches</a:t>
            </a:r>
          </a:p>
          <a:p>
            <a:r>
              <a:rPr lang="en-US" altLang="en-US"/>
              <a:t>Usually LBBB, during sinus rhythm</a:t>
            </a:r>
          </a:p>
          <a:p>
            <a:r>
              <a:rPr lang="en-US" altLang="en-US"/>
              <a:t>Presents with:	</a:t>
            </a:r>
          </a:p>
          <a:p>
            <a:pPr lvl="1"/>
            <a:r>
              <a:rPr lang="en-US" altLang="en-US"/>
              <a:t>Syncope</a:t>
            </a:r>
          </a:p>
          <a:p>
            <a:pPr lvl="1"/>
            <a:r>
              <a:rPr lang="en-US" altLang="en-US"/>
              <a:t>Palpitations</a:t>
            </a:r>
          </a:p>
          <a:p>
            <a:pPr lvl="1"/>
            <a:r>
              <a:rPr lang="en-US" altLang="en-US"/>
              <a:t>Sudden cardiac death</a:t>
            </a:r>
          </a:p>
          <a:p>
            <a:r>
              <a:rPr lang="en-US" altLang="en-US"/>
              <a:t>Treatment:  RF ablation of right bundle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46">
                                            <p:txEl>
                                              <p:pRg st="0" end="0"/>
                                            </p:txEl>
                                          </p:spTgt>
                                        </p:tgtEl>
                                        <p:attrNameLst>
                                          <p:attrName>style.visibility</p:attrName>
                                        </p:attrNameLst>
                                      </p:cBhvr>
                                      <p:to>
                                        <p:strVal val="visible"/>
                                      </p:to>
                                    </p:set>
                                    <p:animEffect transition="in" filter="wipe(left)">
                                      <p:cBhvr>
                                        <p:cTn id="7" dur="500"/>
                                        <p:tgtEl>
                                          <p:spTgt spid="61446">
                                            <p:txEl>
                                              <p:pRg st="0" end="0"/>
                                            </p:txEl>
                                          </p:spTgt>
                                        </p:tgtEl>
                                      </p:cBhvr>
                                    </p:animEffect>
                                  </p:childTnLst>
                                  <p:subTnLst>
                                    <p:animClr clrSpc="rgb" dir="cw">
                                      <p:cBhvr override="childStyle">
                                        <p:cTn dur="1" fill="hold" display="0" masterRel="nextClick" afterEffect="1"/>
                                        <p:tgtEl>
                                          <p:spTgt spid="61446">
                                            <p:txEl>
                                              <p:pRg st="0" end="0"/>
                                            </p:txEl>
                                          </p:spTgt>
                                        </p:tgtEl>
                                        <p:attrNameLst>
                                          <p:attrName>ppt_c</p:attrName>
                                        </p:attrNameLst>
                                      </p:cBhvr>
                                      <p:to>
                                        <a:srgbClr val="B2B2B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46">
                                            <p:txEl>
                                              <p:pRg st="1" end="1"/>
                                            </p:txEl>
                                          </p:spTgt>
                                        </p:tgtEl>
                                        <p:attrNameLst>
                                          <p:attrName>style.visibility</p:attrName>
                                        </p:attrNameLst>
                                      </p:cBhvr>
                                      <p:to>
                                        <p:strVal val="visible"/>
                                      </p:to>
                                    </p:set>
                                    <p:animEffect transition="in" filter="wipe(left)">
                                      <p:cBhvr>
                                        <p:cTn id="12" dur="500"/>
                                        <p:tgtEl>
                                          <p:spTgt spid="61446">
                                            <p:txEl>
                                              <p:pRg st="1" end="1"/>
                                            </p:txEl>
                                          </p:spTgt>
                                        </p:tgtEl>
                                      </p:cBhvr>
                                    </p:animEffect>
                                  </p:childTnLst>
                                  <p:subTnLst>
                                    <p:animClr clrSpc="rgb" dir="cw">
                                      <p:cBhvr override="childStyle">
                                        <p:cTn dur="1" fill="hold" display="0" masterRel="nextClick" afterEffect="1"/>
                                        <p:tgtEl>
                                          <p:spTgt spid="61446">
                                            <p:txEl>
                                              <p:pRg st="1" end="1"/>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46">
                                            <p:txEl>
                                              <p:pRg st="2" end="2"/>
                                            </p:txEl>
                                          </p:spTgt>
                                        </p:tgtEl>
                                        <p:attrNameLst>
                                          <p:attrName>style.visibility</p:attrName>
                                        </p:attrNameLst>
                                      </p:cBhvr>
                                      <p:to>
                                        <p:strVal val="visible"/>
                                      </p:to>
                                    </p:set>
                                    <p:animEffect transition="in" filter="wipe(left)">
                                      <p:cBhvr>
                                        <p:cTn id="17" dur="500"/>
                                        <p:tgtEl>
                                          <p:spTgt spid="61446">
                                            <p:txEl>
                                              <p:pRg st="2" end="2"/>
                                            </p:txEl>
                                          </p:spTgt>
                                        </p:tgtEl>
                                      </p:cBhvr>
                                    </p:animEffect>
                                  </p:childTnLst>
                                  <p:subTnLst>
                                    <p:animClr clrSpc="rgb" dir="cw">
                                      <p:cBhvr override="childStyle">
                                        <p:cTn dur="1" fill="hold" display="0" masterRel="nextClick" afterEffect="1"/>
                                        <p:tgtEl>
                                          <p:spTgt spid="61446">
                                            <p:txEl>
                                              <p:pRg st="2" end="2"/>
                                            </p:txEl>
                                          </p:spTgt>
                                        </p:tgtEl>
                                        <p:attrNameLst>
                                          <p:attrName>ppt_c</p:attrName>
                                        </p:attrNameLst>
                                      </p:cBhvr>
                                      <p:to>
                                        <a:srgbClr val="B2B2B2"/>
                                      </p:to>
                                    </p:animClr>
                                  </p:subTnLst>
                                </p:cTn>
                              </p:par>
                              <p:par>
                                <p:cTn id="18" presetID="22" presetClass="entr" presetSubtype="8" fill="hold" grpId="0" nodeType="withEffect">
                                  <p:stCondLst>
                                    <p:cond delay="0"/>
                                  </p:stCondLst>
                                  <p:childTnLst>
                                    <p:set>
                                      <p:cBhvr>
                                        <p:cTn id="19" dur="1" fill="hold">
                                          <p:stCondLst>
                                            <p:cond delay="0"/>
                                          </p:stCondLst>
                                        </p:cTn>
                                        <p:tgtEl>
                                          <p:spTgt spid="61446">
                                            <p:txEl>
                                              <p:pRg st="3" end="3"/>
                                            </p:txEl>
                                          </p:spTgt>
                                        </p:tgtEl>
                                        <p:attrNameLst>
                                          <p:attrName>style.visibility</p:attrName>
                                        </p:attrNameLst>
                                      </p:cBhvr>
                                      <p:to>
                                        <p:strVal val="visible"/>
                                      </p:to>
                                    </p:set>
                                    <p:animEffect transition="in" filter="wipe(left)">
                                      <p:cBhvr>
                                        <p:cTn id="20" dur="500"/>
                                        <p:tgtEl>
                                          <p:spTgt spid="61446">
                                            <p:txEl>
                                              <p:pRg st="3" end="3"/>
                                            </p:txEl>
                                          </p:spTgt>
                                        </p:tgtEl>
                                      </p:cBhvr>
                                    </p:animEffect>
                                  </p:childTnLst>
                                  <p:subTnLst>
                                    <p:animClr clrSpc="rgb" dir="cw">
                                      <p:cBhvr override="childStyle">
                                        <p:cTn dur="1" fill="hold" display="0" masterRel="nextClick" afterEffect="1"/>
                                        <p:tgtEl>
                                          <p:spTgt spid="61446">
                                            <p:txEl>
                                              <p:pRg st="3" end="3"/>
                                            </p:txEl>
                                          </p:spTgt>
                                        </p:tgtEl>
                                        <p:attrNameLst>
                                          <p:attrName>ppt_c</p:attrName>
                                        </p:attrNameLst>
                                      </p:cBhvr>
                                      <p:to>
                                        <a:srgbClr val="B2B2B2"/>
                                      </p:to>
                                    </p:animClr>
                                  </p:subTnLst>
                                </p:cTn>
                              </p:par>
                              <p:par>
                                <p:cTn id="21" presetID="22" presetClass="entr" presetSubtype="8" fill="hold" grpId="0" nodeType="withEffect">
                                  <p:stCondLst>
                                    <p:cond delay="0"/>
                                  </p:stCondLst>
                                  <p:childTnLst>
                                    <p:set>
                                      <p:cBhvr>
                                        <p:cTn id="22" dur="1" fill="hold">
                                          <p:stCondLst>
                                            <p:cond delay="0"/>
                                          </p:stCondLst>
                                        </p:cTn>
                                        <p:tgtEl>
                                          <p:spTgt spid="61446">
                                            <p:txEl>
                                              <p:pRg st="4" end="4"/>
                                            </p:txEl>
                                          </p:spTgt>
                                        </p:tgtEl>
                                        <p:attrNameLst>
                                          <p:attrName>style.visibility</p:attrName>
                                        </p:attrNameLst>
                                      </p:cBhvr>
                                      <p:to>
                                        <p:strVal val="visible"/>
                                      </p:to>
                                    </p:set>
                                    <p:animEffect transition="in" filter="wipe(left)">
                                      <p:cBhvr>
                                        <p:cTn id="23" dur="500"/>
                                        <p:tgtEl>
                                          <p:spTgt spid="61446">
                                            <p:txEl>
                                              <p:pRg st="4" end="4"/>
                                            </p:txEl>
                                          </p:spTgt>
                                        </p:tgtEl>
                                      </p:cBhvr>
                                    </p:animEffect>
                                  </p:childTnLst>
                                  <p:subTnLst>
                                    <p:animClr clrSpc="rgb" dir="cw">
                                      <p:cBhvr override="childStyle">
                                        <p:cTn dur="1" fill="hold" display="0" masterRel="nextClick" afterEffect="1"/>
                                        <p:tgtEl>
                                          <p:spTgt spid="61446">
                                            <p:txEl>
                                              <p:pRg st="4" end="4"/>
                                            </p:txEl>
                                          </p:spTgt>
                                        </p:tgtEl>
                                        <p:attrNameLst>
                                          <p:attrName>ppt_c</p:attrName>
                                        </p:attrNameLst>
                                      </p:cBhvr>
                                      <p:to>
                                        <a:srgbClr val="B2B2B2"/>
                                      </p:to>
                                    </p:animClr>
                                  </p:subTnLst>
                                </p:cTn>
                              </p:par>
                              <p:par>
                                <p:cTn id="24" presetID="22" presetClass="entr" presetSubtype="8" fill="hold" grpId="0" nodeType="withEffect">
                                  <p:stCondLst>
                                    <p:cond delay="0"/>
                                  </p:stCondLst>
                                  <p:childTnLst>
                                    <p:set>
                                      <p:cBhvr>
                                        <p:cTn id="25" dur="1" fill="hold">
                                          <p:stCondLst>
                                            <p:cond delay="0"/>
                                          </p:stCondLst>
                                        </p:cTn>
                                        <p:tgtEl>
                                          <p:spTgt spid="61446">
                                            <p:txEl>
                                              <p:pRg st="5" end="5"/>
                                            </p:txEl>
                                          </p:spTgt>
                                        </p:tgtEl>
                                        <p:attrNameLst>
                                          <p:attrName>style.visibility</p:attrName>
                                        </p:attrNameLst>
                                      </p:cBhvr>
                                      <p:to>
                                        <p:strVal val="visible"/>
                                      </p:to>
                                    </p:set>
                                    <p:animEffect transition="in" filter="wipe(left)">
                                      <p:cBhvr>
                                        <p:cTn id="26" dur="500"/>
                                        <p:tgtEl>
                                          <p:spTgt spid="61446">
                                            <p:txEl>
                                              <p:pRg st="5" end="5"/>
                                            </p:txEl>
                                          </p:spTgt>
                                        </p:tgtEl>
                                      </p:cBhvr>
                                    </p:animEffect>
                                  </p:childTnLst>
                                  <p:subTnLst>
                                    <p:animClr clrSpc="rgb" dir="cw">
                                      <p:cBhvr override="childStyle">
                                        <p:cTn dur="1" fill="hold" display="0" masterRel="nextClick" afterEffect="1"/>
                                        <p:tgtEl>
                                          <p:spTgt spid="61446">
                                            <p:txEl>
                                              <p:pRg st="5" end="5"/>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1446">
                                            <p:txEl>
                                              <p:pRg st="6" end="6"/>
                                            </p:txEl>
                                          </p:spTgt>
                                        </p:tgtEl>
                                        <p:attrNameLst>
                                          <p:attrName>style.visibility</p:attrName>
                                        </p:attrNameLst>
                                      </p:cBhvr>
                                      <p:to>
                                        <p:strVal val="visible"/>
                                      </p:to>
                                    </p:set>
                                    <p:animEffect transition="in" filter="wipe(left)">
                                      <p:cBhvr>
                                        <p:cTn id="31" dur="500"/>
                                        <p:tgtEl>
                                          <p:spTgt spid="61446">
                                            <p:txEl>
                                              <p:pRg st="6" end="6"/>
                                            </p:txEl>
                                          </p:spTgt>
                                        </p:tgtEl>
                                      </p:cBhvr>
                                    </p:animEffect>
                                  </p:childTnLst>
                                  <p:subTnLst>
                                    <p:animClr clrSpc="rgb" dir="cw">
                                      <p:cBhvr override="childStyle">
                                        <p:cTn dur="1" fill="hold" display="0" masterRel="nextClick" afterEffect="1"/>
                                        <p:tgtEl>
                                          <p:spTgt spid="61446">
                                            <p:txEl>
                                              <p:pRg st="6" end="6"/>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6758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pic>
        <p:nvPicPr>
          <p:cNvPr id="67588" name="Picture 4"/>
          <p:cNvPicPr>
            <a:picLocks noChangeArrowheads="1"/>
          </p:cNvPicPr>
          <p:nvPr/>
        </p:nvPicPr>
        <p:blipFill>
          <a:blip r:embed="rId3" cstate="print"/>
          <a:srcRect r="1961" b="3391"/>
          <a:stretch>
            <a:fillRect/>
          </a:stretch>
        </p:blipFill>
        <p:spPr bwMode="auto">
          <a:xfrm>
            <a:off x="1143000" y="1905000"/>
            <a:ext cx="6781800" cy="3865563"/>
          </a:xfrm>
          <a:prstGeom prst="rect">
            <a:avLst/>
          </a:prstGeom>
          <a:noFill/>
          <a:ln w="12700">
            <a:solidFill>
              <a:schemeClr val="tx1"/>
            </a:solidFill>
            <a:miter lim="800000"/>
            <a:headEnd/>
            <a:tailEnd/>
          </a:ln>
          <a:effectLst/>
        </p:spPr>
      </p:pic>
      <p:sp>
        <p:nvSpPr>
          <p:cNvPr id="67589" name="Rectangle 5"/>
          <p:cNvSpPr>
            <a:spLocks noGrp="1" noChangeArrowheads="1"/>
          </p:cNvSpPr>
          <p:nvPr>
            <p:ph type="title"/>
          </p:nvPr>
        </p:nvSpPr>
        <p:spPr>
          <a:noFill/>
          <a:ln/>
        </p:spPr>
        <p:txBody>
          <a:bodyPr anchor="t">
            <a:normAutofit fontScale="90000"/>
          </a:bodyPr>
          <a:lstStyle/>
          <a:p>
            <a:r>
              <a:rPr lang="en-US" altLang="en-US" dirty="0"/>
              <a:t>VT Due to Bundle </a:t>
            </a:r>
            <a:br>
              <a:rPr lang="en-US" altLang="en-US" dirty="0"/>
            </a:br>
            <a:r>
              <a:rPr lang="en-US" altLang="en-US" dirty="0"/>
              <a:t>Branch Reentry</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cstate="print"/>
          <a:srcRect/>
          <a:stretch>
            <a:fillRect/>
          </a:stretch>
        </p:blipFill>
        <p:spPr bwMode="auto">
          <a:xfrm>
            <a:off x="914400" y="228600"/>
            <a:ext cx="6775018" cy="65313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HOW TO </a:t>
            </a:r>
            <a:r>
              <a:rPr lang="en-US" cap="all" dirty="0" smtClean="0"/>
              <a:t>RECOGNISE SITE </a:t>
            </a:r>
            <a:endParaRPr lang="en-US" dirty="0"/>
          </a:p>
        </p:txBody>
      </p:sp>
      <p:sp>
        <p:nvSpPr>
          <p:cNvPr id="3" name="Content Placeholder 2"/>
          <p:cNvSpPr>
            <a:spLocks noGrp="1"/>
          </p:cNvSpPr>
          <p:nvPr>
            <p:ph idx="1"/>
          </p:nvPr>
        </p:nvSpPr>
        <p:spPr/>
        <p:txBody>
          <a:bodyPr/>
          <a:lstStyle/>
          <a:p>
            <a:r>
              <a:rPr lang="en-US" dirty="0"/>
              <a:t>The tachycardia's QRS morphology on surface electrocardiogram (ECG) predicts the site of origin </a:t>
            </a:r>
            <a:r>
              <a:rPr lang="en-US" dirty="0" smtClean="0"/>
              <a:t>.</a:t>
            </a:r>
          </a:p>
          <a:p>
            <a:r>
              <a:rPr lang="en-US" dirty="0"/>
              <a:t>as right ventricular </a:t>
            </a:r>
            <a:r>
              <a:rPr lang="en-US" dirty="0" smtClean="0"/>
              <a:t>tachycardia</a:t>
            </a:r>
          </a:p>
          <a:p>
            <a:r>
              <a:rPr lang="en-US" dirty="0"/>
              <a:t>left ventricular tachycardia</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8534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3914104"/>
            <a:ext cx="76200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559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398" y="1676399"/>
          <a:ext cx="8229604" cy="4343400"/>
        </p:xfrm>
        <a:graphic>
          <a:graphicData uri="http://schemas.openxmlformats.org/drawingml/2006/table">
            <a:tbl>
              <a:tblPr/>
              <a:tblGrid>
                <a:gridCol w="2057401">
                  <a:extLst>
                    <a:ext uri="{9D8B030D-6E8A-4147-A177-3AD203B41FA5}">
                      <a16:colId xmlns:a16="http://schemas.microsoft.com/office/drawing/2014/main" val="20000"/>
                    </a:ext>
                  </a:extLst>
                </a:gridCol>
                <a:gridCol w="2057401">
                  <a:extLst>
                    <a:ext uri="{9D8B030D-6E8A-4147-A177-3AD203B41FA5}">
                      <a16:colId xmlns:a16="http://schemas.microsoft.com/office/drawing/2014/main" val="20001"/>
                    </a:ext>
                  </a:extLst>
                </a:gridCol>
                <a:gridCol w="2057401">
                  <a:extLst>
                    <a:ext uri="{9D8B030D-6E8A-4147-A177-3AD203B41FA5}">
                      <a16:colId xmlns:a16="http://schemas.microsoft.com/office/drawing/2014/main" val="20002"/>
                    </a:ext>
                  </a:extLst>
                </a:gridCol>
                <a:gridCol w="2057401">
                  <a:extLst>
                    <a:ext uri="{9D8B030D-6E8A-4147-A177-3AD203B41FA5}">
                      <a16:colId xmlns:a16="http://schemas.microsoft.com/office/drawing/2014/main" val="20003"/>
                    </a:ext>
                  </a:extLst>
                </a:gridCol>
              </a:tblGrid>
              <a:tr h="631052">
                <a:tc>
                  <a:txBody>
                    <a:bodyPr/>
                    <a:lstStyle/>
                    <a:p>
                      <a:pPr marL="0" marR="0">
                        <a:lnSpc>
                          <a:spcPct val="115000"/>
                        </a:lnSpc>
                        <a:spcBef>
                          <a:spcPts val="0"/>
                        </a:spcBef>
                        <a:spcAft>
                          <a:spcPts val="1000"/>
                        </a:spcAft>
                      </a:pPr>
                      <a:r>
                        <a:rPr lang="en-US" sz="1100" b="1" dirty="0">
                          <a:latin typeface="Calibri"/>
                          <a:ea typeface="Calibri"/>
                          <a:cs typeface="Times New Roman"/>
                        </a:rPr>
                        <a:t>Type of VT</a:t>
                      </a:r>
                      <a:endParaRPr lang="en-US" sz="1100" dirty="0">
                        <a:latin typeface="Calibri"/>
                        <a:ea typeface="Calibri"/>
                        <a:cs typeface="Times New Roman"/>
                      </a:endParaRPr>
                    </a:p>
                  </a:txBody>
                  <a:tcPr marL="41275" marR="41275" marT="41275" marB="41275" anchor="ctr">
                    <a:lnL>
                      <a:noFill/>
                    </a:lnL>
                    <a:lnR>
                      <a:noFill/>
                    </a:lnR>
                    <a:lnT>
                      <a:noFill/>
                    </a:lnT>
                    <a:lnB w="12700" cap="flat" cmpd="sng" algn="ctr">
                      <a:solidFill>
                        <a:srgbClr val="E0E0E0"/>
                      </a:solidFill>
                      <a:prstDash val="solid"/>
                      <a:round/>
                      <a:headEnd type="none" w="med" len="med"/>
                      <a:tailEnd type="none" w="med" len="med"/>
                    </a:lnB>
                    <a:solidFill>
                      <a:srgbClr val="E8E8E8"/>
                    </a:solidFill>
                  </a:tcPr>
                </a:tc>
                <a:tc>
                  <a:txBody>
                    <a:bodyPr/>
                    <a:lstStyle/>
                    <a:p>
                      <a:pPr marL="0" marR="0">
                        <a:lnSpc>
                          <a:spcPct val="115000"/>
                        </a:lnSpc>
                        <a:spcBef>
                          <a:spcPts val="0"/>
                        </a:spcBef>
                        <a:spcAft>
                          <a:spcPts val="1000"/>
                        </a:spcAft>
                      </a:pPr>
                      <a:r>
                        <a:rPr lang="en-US" sz="1100" b="1">
                          <a:latin typeface="Calibri"/>
                          <a:ea typeface="Calibri"/>
                          <a:cs typeface="Times New Roman"/>
                        </a:rPr>
                        <a:t>QRSmorphology/axis </a:t>
                      </a:r>
                      <a:endParaRPr lang="en-US" sz="1100">
                        <a:latin typeface="Calibri"/>
                        <a:ea typeface="Calibri"/>
                        <a:cs typeface="Times New Roman"/>
                      </a:endParaRPr>
                    </a:p>
                  </a:txBody>
                  <a:tcPr marL="41275" marR="41275" marT="41275" marB="41275" anchor="ctr">
                    <a:lnL>
                      <a:noFill/>
                    </a:lnL>
                    <a:lnR>
                      <a:noFill/>
                    </a:lnR>
                    <a:lnT>
                      <a:noFill/>
                    </a:lnT>
                    <a:lnB w="12700" cap="flat" cmpd="sng" algn="ctr">
                      <a:solidFill>
                        <a:srgbClr val="E0E0E0"/>
                      </a:solidFill>
                      <a:prstDash val="solid"/>
                      <a:round/>
                      <a:headEnd type="none" w="med" len="med"/>
                      <a:tailEnd type="none" w="med" len="med"/>
                    </a:lnB>
                    <a:solidFill>
                      <a:srgbClr val="E9E9E9"/>
                    </a:solidFill>
                  </a:tcPr>
                </a:tc>
                <a:tc>
                  <a:txBody>
                    <a:bodyPr/>
                    <a:lstStyle/>
                    <a:p>
                      <a:pPr marL="0" marR="0">
                        <a:lnSpc>
                          <a:spcPct val="115000"/>
                        </a:lnSpc>
                        <a:spcBef>
                          <a:spcPts val="0"/>
                        </a:spcBef>
                        <a:spcAft>
                          <a:spcPts val="1000"/>
                        </a:spcAft>
                      </a:pPr>
                      <a:r>
                        <a:rPr lang="en-US" sz="1100" b="1">
                          <a:latin typeface="Calibri"/>
                          <a:ea typeface="Calibri"/>
                          <a:cs typeface="Times New Roman"/>
                        </a:rPr>
                        <a:t>Pharmacoterapy sensitivity  </a:t>
                      </a:r>
                      <a:endParaRPr lang="en-US" sz="1100">
                        <a:latin typeface="Calibri"/>
                        <a:ea typeface="Calibri"/>
                        <a:cs typeface="Times New Roman"/>
                      </a:endParaRPr>
                    </a:p>
                  </a:txBody>
                  <a:tcPr marL="41275" marR="41275" marT="41275" marB="41275" anchor="ctr">
                    <a:lnL>
                      <a:noFill/>
                    </a:lnL>
                    <a:lnR>
                      <a:noFill/>
                    </a:lnR>
                    <a:lnT>
                      <a:noFill/>
                    </a:lnT>
                    <a:lnB w="12700" cap="flat" cmpd="sng" algn="ctr">
                      <a:solidFill>
                        <a:srgbClr val="E0E0E0"/>
                      </a:solidFill>
                      <a:prstDash val="solid"/>
                      <a:round/>
                      <a:headEnd type="none" w="med" len="med"/>
                      <a:tailEnd type="none" w="med" len="med"/>
                    </a:lnB>
                    <a:solidFill>
                      <a:srgbClr val="E9E9E9"/>
                    </a:solidFill>
                  </a:tcPr>
                </a:tc>
                <a:tc>
                  <a:txBody>
                    <a:bodyPr/>
                    <a:lstStyle/>
                    <a:p>
                      <a:pPr marL="0" marR="0">
                        <a:lnSpc>
                          <a:spcPct val="115000"/>
                        </a:lnSpc>
                        <a:spcBef>
                          <a:spcPts val="0"/>
                        </a:spcBef>
                        <a:spcAft>
                          <a:spcPts val="1000"/>
                        </a:spcAft>
                      </a:pPr>
                      <a:r>
                        <a:rPr lang="en-US" sz="1100" b="1">
                          <a:latin typeface="Calibri"/>
                          <a:ea typeface="Calibri"/>
                          <a:cs typeface="Times New Roman"/>
                        </a:rPr>
                        <a:t>Treatment</a:t>
                      </a:r>
                      <a:endParaRPr lang="en-US" sz="1100">
                        <a:latin typeface="Calibri"/>
                        <a:ea typeface="Calibri"/>
                        <a:cs typeface="Times New Roman"/>
                      </a:endParaRPr>
                    </a:p>
                  </a:txBody>
                  <a:tcPr marL="41275" marR="41275" marT="41275" marB="41275" anchor="ctr">
                    <a:lnL>
                      <a:noFill/>
                    </a:lnL>
                    <a:lnR>
                      <a:noFill/>
                    </a:lnR>
                    <a:lnT>
                      <a:noFill/>
                    </a:lnT>
                    <a:lnB w="12700" cap="flat" cmpd="sng" algn="ctr">
                      <a:solidFill>
                        <a:srgbClr val="E0E0E0"/>
                      </a:solidFill>
                      <a:prstDash val="solid"/>
                      <a:round/>
                      <a:headEnd type="none" w="med" len="med"/>
                      <a:tailEnd type="none" w="med" len="med"/>
                    </a:lnB>
                    <a:solidFill>
                      <a:srgbClr val="DDDDDD"/>
                    </a:solidFill>
                  </a:tcPr>
                </a:tc>
                <a:extLst>
                  <a:ext uri="{0D108BD9-81ED-4DB2-BD59-A6C34878D82A}">
                    <a16:rowId xmlns:a16="http://schemas.microsoft.com/office/drawing/2014/main" val="10000"/>
                  </a:ext>
                </a:extLst>
              </a:tr>
              <a:tr h="1150821">
                <a:tc>
                  <a:txBody>
                    <a:bodyPr/>
                    <a:lstStyle/>
                    <a:p>
                      <a:pPr marL="0" marR="0">
                        <a:lnSpc>
                          <a:spcPct val="115000"/>
                        </a:lnSpc>
                        <a:spcBef>
                          <a:spcPts val="0"/>
                        </a:spcBef>
                        <a:spcAft>
                          <a:spcPts val="1000"/>
                        </a:spcAft>
                      </a:pPr>
                      <a:r>
                        <a:rPr lang="en-US" sz="1100">
                          <a:latin typeface="Calibri"/>
                          <a:ea typeface="Calibri"/>
                          <a:cs typeface="Times New Roman"/>
                        </a:rPr>
                        <a:t> RVOT VT /monomorphic extrasystoles</a:t>
                      </a:r>
                    </a:p>
                  </a:txBody>
                  <a:tcPr marL="41275" marR="41275" marT="41275" marB="41275" anchor="ctr">
                    <a:lnL>
                      <a:noFill/>
                    </a:lnL>
                    <a:lnR>
                      <a:noFill/>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LBBB/ inferior axis</a:t>
                      </a:r>
                    </a:p>
                  </a:txBody>
                  <a:tcPr marL="41275" marR="41275" marT="41275" marB="41275" anchor="ctr">
                    <a:lnL>
                      <a:noFill/>
                    </a:lnL>
                    <a:lnR>
                      <a:noFill/>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Adenosine, B-blocker, verapamil (or diltiazem) B-Blocker, verapamil</a:t>
                      </a:r>
                    </a:p>
                  </a:txBody>
                  <a:tcPr marL="41275" marR="41275" marT="41275" marB="41275" anchor="ctr">
                    <a:lnL>
                      <a:noFill/>
                    </a:lnL>
                    <a:lnR>
                      <a:noFill/>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RF ablation</a:t>
                      </a:r>
                    </a:p>
                  </a:txBody>
                  <a:tcPr marL="41275" marR="41275" marT="41275" marB="41275" anchor="ctr">
                    <a:lnL>
                      <a:noFill/>
                    </a:lnL>
                    <a:lnR>
                      <a:noFill/>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tcPr>
                </a:tc>
                <a:extLst>
                  <a:ext uri="{0D108BD9-81ED-4DB2-BD59-A6C34878D82A}">
                    <a16:rowId xmlns:a16="http://schemas.microsoft.com/office/drawing/2014/main" val="10001"/>
                  </a:ext>
                </a:extLst>
              </a:tr>
              <a:tr h="1150821">
                <a:tc>
                  <a:txBody>
                    <a:bodyPr/>
                    <a:lstStyle/>
                    <a:p>
                      <a:pPr marL="0" marR="0">
                        <a:lnSpc>
                          <a:spcPct val="115000"/>
                        </a:lnSpc>
                        <a:spcBef>
                          <a:spcPts val="0"/>
                        </a:spcBef>
                        <a:spcAft>
                          <a:spcPts val="1000"/>
                        </a:spcAft>
                      </a:pPr>
                      <a:r>
                        <a:rPr lang="en-US" sz="1100">
                          <a:latin typeface="Calibri"/>
                          <a:ea typeface="Calibri"/>
                          <a:cs typeface="Times New Roman"/>
                        </a:rPr>
                        <a:t> LVOT VT</a:t>
                      </a:r>
                    </a:p>
                  </a:txBody>
                  <a:tcPr marL="41275" marR="41275" marT="41275" marB="41275" anchor="ctr">
                    <a:lnL>
                      <a:noFill/>
                    </a:lnL>
                    <a:lnR>
                      <a:noFill/>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S wave in lead I, R-wave transition in V1 or V2 </a:t>
                      </a:r>
                    </a:p>
                  </a:txBody>
                  <a:tcPr marL="41275" marR="41275" marT="41275" marB="41275" anchor="ctr">
                    <a:lnL>
                      <a:noFill/>
                    </a:lnL>
                    <a:lnR>
                      <a:noFill/>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Adenosine, B-blocker, verapamil (or diltiazem) B-Blocker, verapamil,</a:t>
                      </a:r>
                    </a:p>
                  </a:txBody>
                  <a:tcPr marL="41275" marR="41275" marT="41275" marB="41275" anchor="ctr">
                    <a:lnL>
                      <a:noFill/>
                    </a:lnL>
                    <a:lnR>
                      <a:noFill/>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RF ablation</a:t>
                      </a:r>
                    </a:p>
                  </a:txBody>
                  <a:tcPr marL="41275" marR="41275" marT="41275" marB="41275" anchor="ctr">
                    <a:lnL>
                      <a:noFill/>
                    </a:lnL>
                    <a:lnR>
                      <a:noFill/>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tcPr>
                </a:tc>
                <a:extLst>
                  <a:ext uri="{0D108BD9-81ED-4DB2-BD59-A6C34878D82A}">
                    <a16:rowId xmlns:a16="http://schemas.microsoft.com/office/drawing/2014/main" val="10002"/>
                  </a:ext>
                </a:extLst>
              </a:tr>
              <a:tr h="1410706">
                <a:tc>
                  <a:txBody>
                    <a:bodyPr/>
                    <a:lstStyle/>
                    <a:p>
                      <a:pPr marL="0" marR="0">
                        <a:lnSpc>
                          <a:spcPct val="115000"/>
                        </a:lnSpc>
                        <a:spcBef>
                          <a:spcPts val="0"/>
                        </a:spcBef>
                        <a:spcAft>
                          <a:spcPts val="1000"/>
                        </a:spcAft>
                      </a:pPr>
                      <a:r>
                        <a:rPr lang="en-US" sz="1100" dirty="0">
                          <a:latin typeface="Calibri"/>
                          <a:ea typeface="Calibri"/>
                          <a:cs typeface="Times New Roman"/>
                        </a:rPr>
                        <a:t>Fascicular VT</a:t>
                      </a:r>
                    </a:p>
                  </a:txBody>
                  <a:tcPr marL="41275" marR="41275" marT="41275" marB="41275" anchor="ctr">
                    <a:lnL>
                      <a:noFill/>
                    </a:lnL>
                    <a:lnR>
                      <a:noFill/>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RBBB/ left superior axis (exit posterior fascicle); RBBB/right inferior axis (exit anterior fascicle)</a:t>
                      </a:r>
                    </a:p>
                  </a:txBody>
                  <a:tcPr marL="41275" marR="41275" marT="41275" marB="41275" anchor="ctr">
                    <a:lnL>
                      <a:noFill/>
                    </a:lnL>
                    <a:lnR>
                      <a:noFill/>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Verapamil</a:t>
                      </a:r>
                    </a:p>
                  </a:txBody>
                  <a:tcPr marL="41275" marR="41275" marT="41275" marB="41275" anchor="ctr">
                    <a:lnL>
                      <a:noFill/>
                    </a:lnL>
                    <a:lnR>
                      <a:noFill/>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dirty="0">
                          <a:latin typeface="Calibri"/>
                          <a:ea typeface="Calibri"/>
                          <a:cs typeface="Times New Roman"/>
                        </a:rPr>
                        <a:t>RF ablation</a:t>
                      </a:r>
                    </a:p>
                  </a:txBody>
                  <a:tcPr marL="41275" marR="41275" marT="41275" marB="41275" anchor="ctr">
                    <a:lnL>
                      <a:noFill/>
                    </a:lnL>
                    <a:lnR>
                      <a:noFill/>
                    </a:lnR>
                    <a:lnT w="12700" cap="flat" cmpd="sng" algn="ctr">
                      <a:solidFill>
                        <a:srgbClr val="E0E0E0"/>
                      </a:solidFill>
                      <a:prstDash val="solid"/>
                      <a:round/>
                      <a:headEnd type="none" w="med" len="med"/>
                      <a:tailEnd type="none" w="med" len="med"/>
                    </a:lnT>
                    <a:lnB w="12700" cap="flat" cmpd="sng" algn="ctr">
                      <a:solidFill>
                        <a:srgbClr val="E0E0E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Title 3"/>
          <p:cNvSpPr>
            <a:spLocks noGrp="1"/>
          </p:cNvSpPr>
          <p:nvPr>
            <p:ph type="title"/>
          </p:nvPr>
        </p:nvSpPr>
        <p:spPr>
          <a:xfrm>
            <a:off x="457200" y="704088"/>
            <a:ext cx="8229600" cy="743712"/>
          </a:xfrm>
        </p:spPr>
        <p:txBody>
          <a:bodyPr>
            <a:normAutofit fontScale="90000"/>
          </a:bodyPr>
          <a:lstStyle/>
          <a:p>
            <a:r>
              <a:rPr lang="en-IN" dirty="0" smtClean="0"/>
              <a:t> IDIOPATHIC  VT</a:t>
            </a:r>
            <a:endParaRPr lang="en-IN" dirty="0"/>
          </a:p>
        </p:txBody>
      </p:sp>
      <p:sp>
        <p:nvSpPr>
          <p:cNvPr id="5" name="Content Placeholder 4"/>
          <p:cNvSpPr>
            <a:spLocks noGrp="1"/>
          </p:cNvSpPr>
          <p:nvPr>
            <p:ph idx="1"/>
          </p:nvPr>
        </p:nvSpPr>
        <p:spPr/>
        <p:txBody>
          <a:bodyPr/>
          <a:lstStyle/>
          <a:p>
            <a:endParaRPr lang="en-IN"/>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62500" lnSpcReduction="20000"/>
          </a:bodyPr>
          <a:lstStyle/>
          <a:p>
            <a:r>
              <a:rPr lang="en-IN" dirty="0" smtClean="0"/>
              <a:t>VTs from the left ventricular free wall typically exhibit a right bundle branch block contour,</a:t>
            </a:r>
          </a:p>
          <a:p>
            <a:r>
              <a:rPr lang="en-IN" dirty="0" smtClean="0"/>
              <a:t> VT from the right ventricle or septum have a left bundle branch block contour .</a:t>
            </a:r>
          </a:p>
          <a:p>
            <a:pPr>
              <a:buNone/>
            </a:pPr>
            <a:endParaRPr lang="en-IN" dirty="0" smtClean="0"/>
          </a:p>
          <a:p>
            <a:r>
              <a:rPr lang="en-IN" dirty="0" err="1" smtClean="0"/>
              <a:t>Septal</a:t>
            </a:r>
            <a:r>
              <a:rPr lang="en-IN" dirty="0" smtClean="0"/>
              <a:t> VTs typically have narrower QRS complexes than free wall VTs  do.</a:t>
            </a:r>
          </a:p>
          <a:p>
            <a:endParaRPr lang="en-IN" dirty="0" smtClean="0"/>
          </a:p>
          <a:p>
            <a:endParaRPr lang="en-IN" dirty="0" smtClean="0"/>
          </a:p>
          <a:p>
            <a:pPr>
              <a:buNone/>
            </a:pPr>
            <a:endParaRPr lang="en-IN" dirty="0" smtClean="0"/>
          </a:p>
          <a:p>
            <a:r>
              <a:rPr lang="en-IN" dirty="0" smtClean="0"/>
              <a:t> Apical VTs exhibit negative </a:t>
            </a:r>
            <a:r>
              <a:rPr lang="en-IN" dirty="0" err="1" smtClean="0"/>
              <a:t>precordial</a:t>
            </a:r>
            <a:r>
              <a:rPr lang="en-IN" dirty="0" smtClean="0"/>
              <a:t> lead concordance, whereas more basal sites typically have positive concordance. </a:t>
            </a:r>
          </a:p>
          <a:p>
            <a:endParaRPr lang="en-IN" dirty="0" smtClean="0"/>
          </a:p>
          <a:p>
            <a:pPr>
              <a:buNone/>
            </a:pPr>
            <a:endParaRPr lang="en-IN" dirty="0" smtClean="0"/>
          </a:p>
          <a:p>
            <a:r>
              <a:rPr lang="en-IN" dirty="0" smtClean="0"/>
              <a:t>VTs from the posterior (inferior) left or right ventricle often have predominately negative QRS complexes in leads II, III, and </a:t>
            </a:r>
            <a:r>
              <a:rPr lang="en-IN" dirty="0" err="1" smtClean="0"/>
              <a:t>aVF</a:t>
            </a:r>
            <a:r>
              <a:rPr lang="en-IN" dirty="0" smtClean="0"/>
              <a:t> (Fig. 37-29B), whereas outflow tract VTs frequently exhibit predominately positive QRS complexes in these leads. </a:t>
            </a:r>
          </a:p>
          <a:p>
            <a:pPr>
              <a:buNone/>
            </a:pPr>
            <a:endParaRPr lang="en-IN" dirty="0" smtClean="0"/>
          </a:p>
          <a:p>
            <a:r>
              <a:rPr lang="en-IN" dirty="0" err="1" smtClean="0"/>
              <a:t>Epicardial</a:t>
            </a:r>
            <a:r>
              <a:rPr lang="en-IN" dirty="0" smtClean="0"/>
              <a:t> VTs have a delayed </a:t>
            </a:r>
            <a:r>
              <a:rPr lang="en-IN" dirty="0" err="1" smtClean="0"/>
              <a:t>intrinsicoid</a:t>
            </a:r>
            <a:r>
              <a:rPr lang="en-IN" dirty="0" smtClean="0"/>
              <a:t> (initial) deflection that slurs the early portion of the QRS complex; an </a:t>
            </a:r>
            <a:r>
              <a:rPr lang="en-IN" dirty="0" err="1" smtClean="0"/>
              <a:t>intrinsicoid</a:t>
            </a:r>
            <a:r>
              <a:rPr lang="en-IN" dirty="0" smtClean="0"/>
              <a:t> deflection exceeding 55% of the QRS duration is likely to be </a:t>
            </a:r>
            <a:r>
              <a:rPr lang="en-IN" dirty="0" err="1" smtClean="0"/>
              <a:t>epicardial</a:t>
            </a:r>
            <a:r>
              <a:rPr lang="en-IN" dirty="0" smtClean="0"/>
              <a:t> </a:t>
            </a:r>
            <a:endParaRPr lang="en-IN"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r>
              <a:rPr lang="en-US" sz="2400" dirty="0" smtClean="0">
                <a:solidFill>
                  <a:srgbClr val="7030A0"/>
                </a:solidFill>
              </a:rPr>
              <a:t>VT</a:t>
            </a:r>
            <a:endParaRPr lang="en-US" sz="2400" dirty="0">
              <a:solidFill>
                <a:srgbClr val="7030A0"/>
              </a:solidFill>
            </a:endParaRPr>
          </a:p>
        </p:txBody>
      </p:sp>
      <p:sp>
        <p:nvSpPr>
          <p:cNvPr id="3" name="Content Placeholder 2"/>
          <p:cNvSpPr>
            <a:spLocks noGrp="1"/>
          </p:cNvSpPr>
          <p:nvPr>
            <p:ph idx="1"/>
          </p:nvPr>
        </p:nvSpPr>
        <p:spPr>
          <a:xfrm>
            <a:off x="457200" y="381000"/>
            <a:ext cx="8229600" cy="6477000"/>
          </a:xfrm>
        </p:spPr>
        <p:txBody>
          <a:bodyPr/>
          <a:lstStyle/>
          <a:p>
            <a:endParaRPr lang="en-US" dirty="0" smtClean="0">
              <a:solidFill>
                <a:srgbClr val="7030A0"/>
              </a:solidFill>
            </a:endParaRPr>
          </a:p>
          <a:p>
            <a:pPr>
              <a:buNone/>
            </a:pPr>
            <a:r>
              <a:rPr lang="en-US" dirty="0" smtClean="0">
                <a:solidFill>
                  <a:srgbClr val="7030A0"/>
                </a:solidFill>
              </a:rPr>
              <a:t>          		 </a:t>
            </a:r>
          </a:p>
          <a:p>
            <a:pPr>
              <a:buNone/>
            </a:pPr>
            <a:r>
              <a:rPr lang="en-US" dirty="0" smtClean="0">
                <a:solidFill>
                  <a:srgbClr val="7030A0"/>
                </a:solidFill>
              </a:rPr>
              <a:t>                                </a:t>
            </a:r>
            <a:r>
              <a:rPr lang="en-US" sz="2000" smtClean="0">
                <a:solidFill>
                  <a:srgbClr val="7030A0"/>
                </a:solidFill>
              </a:rPr>
              <a:t>MONOMORPHIC                       POLYMORPHIC</a:t>
            </a:r>
            <a:endParaRPr lang="en-US" sz="2000" dirty="0" smtClean="0">
              <a:solidFill>
                <a:srgbClr val="7030A0"/>
              </a:solidFill>
            </a:endParaRPr>
          </a:p>
          <a:p>
            <a:pPr>
              <a:buNone/>
            </a:pPr>
            <a:endParaRPr lang="en-US" sz="2000" dirty="0" smtClean="0">
              <a:solidFill>
                <a:srgbClr val="7030A0"/>
              </a:solidFill>
            </a:endParaRPr>
          </a:p>
          <a:p>
            <a:pPr>
              <a:buNone/>
            </a:pPr>
            <a:endParaRPr lang="en-US" sz="2000" dirty="0" smtClean="0">
              <a:solidFill>
                <a:srgbClr val="7030A0"/>
              </a:solidFill>
            </a:endParaRPr>
          </a:p>
          <a:p>
            <a:pPr>
              <a:buNone/>
            </a:pPr>
            <a:r>
              <a:rPr lang="en-US" sz="2000" dirty="0" smtClean="0">
                <a:solidFill>
                  <a:srgbClr val="7030A0"/>
                </a:solidFill>
              </a:rPr>
              <a:t>                   </a:t>
            </a:r>
          </a:p>
          <a:p>
            <a:pPr>
              <a:buNone/>
            </a:pPr>
            <a:endParaRPr lang="en-US" sz="2000" dirty="0" smtClean="0">
              <a:solidFill>
                <a:srgbClr val="7030A0"/>
              </a:solidFill>
            </a:endParaRPr>
          </a:p>
          <a:p>
            <a:pPr>
              <a:buNone/>
            </a:pPr>
            <a:r>
              <a:rPr lang="en-US" sz="2000" dirty="0" smtClean="0">
                <a:solidFill>
                  <a:srgbClr val="7030A0"/>
                </a:solidFill>
              </a:rPr>
              <a:t>                                 RBBB                                                    LBBB</a:t>
            </a:r>
          </a:p>
          <a:p>
            <a:pPr>
              <a:buNone/>
            </a:pPr>
            <a:endParaRPr lang="en-US" sz="2000" dirty="0" smtClean="0">
              <a:solidFill>
                <a:srgbClr val="7030A0"/>
              </a:solidFill>
            </a:endParaRPr>
          </a:p>
          <a:p>
            <a:pPr>
              <a:buNone/>
            </a:pPr>
            <a:endParaRPr lang="en-US" sz="2000" dirty="0" smtClean="0">
              <a:solidFill>
                <a:srgbClr val="7030A0"/>
              </a:solidFill>
            </a:endParaRPr>
          </a:p>
          <a:p>
            <a:pPr>
              <a:buNone/>
            </a:pPr>
            <a:endParaRPr lang="en-US" sz="2000" dirty="0" smtClean="0">
              <a:solidFill>
                <a:srgbClr val="7030A0"/>
              </a:solidFill>
            </a:endParaRPr>
          </a:p>
          <a:p>
            <a:pPr>
              <a:buNone/>
            </a:pPr>
            <a:endParaRPr lang="en-US" sz="2000" dirty="0" smtClean="0">
              <a:solidFill>
                <a:srgbClr val="7030A0"/>
              </a:solidFill>
            </a:endParaRPr>
          </a:p>
          <a:p>
            <a:pPr>
              <a:buNone/>
            </a:pPr>
            <a:r>
              <a:rPr lang="en-US" sz="2000" dirty="0" smtClean="0">
                <a:solidFill>
                  <a:srgbClr val="7030A0"/>
                </a:solidFill>
              </a:rPr>
              <a:t>STRUCTURALLY NORMAL HEART                  STRUCTURALLY</a:t>
            </a:r>
          </a:p>
          <a:p>
            <a:pPr>
              <a:buNone/>
            </a:pPr>
            <a:r>
              <a:rPr lang="en-US" sz="2000" dirty="0" smtClean="0">
                <a:solidFill>
                  <a:srgbClr val="7030A0"/>
                </a:solidFill>
              </a:rPr>
              <a:t>                                                                                ABNORMAL HEART</a:t>
            </a:r>
          </a:p>
          <a:p>
            <a:pPr>
              <a:buNone/>
            </a:pPr>
            <a:endParaRPr lang="en-US" sz="2000" dirty="0" smtClean="0">
              <a:solidFill>
                <a:srgbClr val="7030A0"/>
              </a:solidFill>
            </a:endParaRPr>
          </a:p>
          <a:p>
            <a:pPr>
              <a:buNone/>
            </a:pPr>
            <a:endParaRPr lang="en-US" dirty="0">
              <a:solidFill>
                <a:srgbClr val="7030A0"/>
              </a:solidFill>
            </a:endParaRPr>
          </a:p>
        </p:txBody>
      </p:sp>
      <p:cxnSp>
        <p:nvCxnSpPr>
          <p:cNvPr id="5" name="Straight Arrow Connector 4"/>
          <p:cNvCxnSpPr>
            <a:stCxn id="3" idx="0"/>
          </p:cNvCxnSpPr>
          <p:nvPr/>
        </p:nvCxnSpPr>
        <p:spPr>
          <a:xfrm rot="16200000" flipH="1" flipV="1">
            <a:off x="3695700" y="876300"/>
            <a:ext cx="13716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3" idx="0"/>
          </p:cNvCxnSpPr>
          <p:nvPr/>
        </p:nvCxnSpPr>
        <p:spPr>
          <a:xfrm rot="16200000" flipH="1">
            <a:off x="5486400" y="-533400"/>
            <a:ext cx="1371600" cy="3200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2628900" y="2095500"/>
            <a:ext cx="1600200" cy="1371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114800" y="1981200"/>
            <a:ext cx="1981200" cy="1600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1866900" y="4686300"/>
            <a:ext cx="16002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667000" y="3886200"/>
            <a:ext cx="2209800" cy="1600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200000" flipH="1">
            <a:off x="5448300" y="4610100"/>
            <a:ext cx="152400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flipV="1">
            <a:off x="3276600" y="3886200"/>
            <a:ext cx="2819400" cy="1676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0"/>
            <a:ext cx="8229600" cy="609600"/>
          </a:xfrm>
        </p:spPr>
        <p:txBody>
          <a:bodyPr>
            <a:normAutofit fontScale="90000"/>
          </a:bodyPr>
          <a:lstStyle/>
          <a:p>
            <a:r>
              <a:rPr lang="en-US" dirty="0" smtClean="0">
                <a:solidFill>
                  <a:srgbClr val="7030A0"/>
                </a:solidFill>
              </a:rPr>
              <a:t>RBBB</a:t>
            </a:r>
            <a:endParaRPr lang="en-US" dirty="0">
              <a:solidFill>
                <a:srgbClr val="7030A0"/>
              </a:solidFill>
            </a:endParaRPr>
          </a:p>
        </p:txBody>
      </p:sp>
      <p:sp>
        <p:nvSpPr>
          <p:cNvPr id="9" name="Content Placeholder 8"/>
          <p:cNvSpPr>
            <a:spLocks noGrp="1"/>
          </p:cNvSpPr>
          <p:nvPr>
            <p:ph sz="half" idx="1"/>
          </p:nvPr>
        </p:nvSpPr>
        <p:spPr>
          <a:xfrm>
            <a:off x="381000" y="1219200"/>
            <a:ext cx="4038600" cy="4906963"/>
          </a:xfrm>
        </p:spPr>
        <p:txBody>
          <a:bodyPr>
            <a:normAutofit fontScale="92500"/>
          </a:bodyPr>
          <a:lstStyle/>
          <a:p>
            <a:pPr>
              <a:buNone/>
            </a:pPr>
            <a:r>
              <a:rPr lang="en-US" dirty="0" smtClean="0"/>
              <a:t>    </a:t>
            </a:r>
            <a:r>
              <a:rPr lang="en-US" i="1" u="sng" dirty="0" smtClean="0">
                <a:solidFill>
                  <a:srgbClr val="FF0000"/>
                </a:solidFill>
              </a:rPr>
              <a:t>NORMAL HEART</a:t>
            </a:r>
          </a:p>
          <a:p>
            <a:pPr>
              <a:buNone/>
            </a:pPr>
            <a:r>
              <a:rPr lang="en-US" dirty="0" smtClean="0"/>
              <a:t> Outflow tract VT</a:t>
            </a:r>
          </a:p>
          <a:p>
            <a:pPr>
              <a:buNone/>
            </a:pPr>
            <a:r>
              <a:rPr lang="en-US" dirty="0" smtClean="0"/>
              <a:t>    </a:t>
            </a:r>
            <a:r>
              <a:rPr lang="en-US" sz="2000" dirty="0" smtClean="0"/>
              <a:t>mitral annulus,</a:t>
            </a:r>
          </a:p>
          <a:p>
            <a:pPr>
              <a:buNone/>
            </a:pPr>
            <a:r>
              <a:rPr lang="en-US" sz="2000" dirty="0" smtClean="0"/>
              <a:t>      </a:t>
            </a:r>
            <a:r>
              <a:rPr lang="en-US" sz="2000" dirty="0" err="1" smtClean="0"/>
              <a:t>epicardium</a:t>
            </a:r>
            <a:r>
              <a:rPr lang="en-US" sz="2000" dirty="0" smtClean="0"/>
              <a:t> of out flow</a:t>
            </a:r>
          </a:p>
          <a:p>
            <a:pPr>
              <a:buNone/>
            </a:pPr>
            <a:r>
              <a:rPr lang="en-US" sz="2000" dirty="0" smtClean="0"/>
              <a:t>      </a:t>
            </a:r>
            <a:r>
              <a:rPr lang="en-US" sz="2000" dirty="0" err="1" smtClean="0"/>
              <a:t>Ao</a:t>
            </a:r>
            <a:r>
              <a:rPr lang="en-US" sz="2000" dirty="0" smtClean="0"/>
              <a:t> mitral cont</a:t>
            </a:r>
          </a:p>
          <a:p>
            <a:pPr>
              <a:buNone/>
            </a:pPr>
            <a:endParaRPr lang="en-US" sz="2000" dirty="0" smtClean="0"/>
          </a:p>
          <a:p>
            <a:pPr>
              <a:buNone/>
            </a:pPr>
            <a:r>
              <a:rPr lang="en-US" dirty="0" smtClean="0"/>
              <a:t>  ILVT</a:t>
            </a:r>
          </a:p>
          <a:p>
            <a:pPr>
              <a:buNone/>
            </a:pPr>
            <a:r>
              <a:rPr lang="en-US" dirty="0" smtClean="0"/>
              <a:t>         -</a:t>
            </a:r>
            <a:r>
              <a:rPr lang="en-US" sz="2000" dirty="0" smtClean="0"/>
              <a:t> RAD- LAF</a:t>
            </a:r>
          </a:p>
          <a:p>
            <a:pPr>
              <a:buNone/>
            </a:pPr>
            <a:r>
              <a:rPr lang="en-US" sz="2000" dirty="0" smtClean="0"/>
              <a:t>             - LAD – LPF</a:t>
            </a:r>
          </a:p>
          <a:p>
            <a:pPr>
              <a:buNone/>
            </a:pPr>
            <a:r>
              <a:rPr lang="en-US" sz="2000" dirty="0" smtClean="0"/>
              <a:t>  </a:t>
            </a:r>
          </a:p>
          <a:p>
            <a:pPr>
              <a:buNone/>
            </a:pPr>
            <a:r>
              <a:rPr lang="en-US" dirty="0" smtClean="0"/>
              <a:t>AUTOMATIC / PROP SEN</a:t>
            </a:r>
          </a:p>
        </p:txBody>
      </p:sp>
      <p:sp>
        <p:nvSpPr>
          <p:cNvPr id="10" name="Content Placeholder 9"/>
          <p:cNvSpPr>
            <a:spLocks noGrp="1"/>
          </p:cNvSpPr>
          <p:nvPr>
            <p:ph sz="half" idx="2"/>
          </p:nvPr>
        </p:nvSpPr>
        <p:spPr>
          <a:xfrm>
            <a:off x="4648200" y="1143000"/>
            <a:ext cx="4038600" cy="5334000"/>
          </a:xfrm>
        </p:spPr>
        <p:txBody>
          <a:bodyPr>
            <a:normAutofit fontScale="92500"/>
          </a:bodyPr>
          <a:lstStyle/>
          <a:p>
            <a:pPr>
              <a:buNone/>
            </a:pPr>
            <a:r>
              <a:rPr lang="en-US" i="1" u="sng" dirty="0" smtClean="0">
                <a:solidFill>
                  <a:srgbClr val="FF0000"/>
                </a:solidFill>
              </a:rPr>
              <a:t>      ABNORMAL HEART</a:t>
            </a:r>
          </a:p>
          <a:p>
            <a:pPr>
              <a:buNone/>
            </a:pPr>
            <a:r>
              <a:rPr lang="en-US" dirty="0" smtClean="0"/>
              <a:t>  POST MI</a:t>
            </a:r>
          </a:p>
          <a:p>
            <a:pPr>
              <a:buNone/>
            </a:pPr>
            <a:r>
              <a:rPr lang="en-US" dirty="0" smtClean="0"/>
              <a:t>                 - </a:t>
            </a:r>
            <a:r>
              <a:rPr lang="en-US" sz="2000" dirty="0" smtClean="0"/>
              <a:t>septum/free wall- </a:t>
            </a:r>
            <a:r>
              <a:rPr lang="en-US" sz="2000" dirty="0" err="1" smtClean="0"/>
              <a:t>inf</a:t>
            </a:r>
            <a:endParaRPr lang="en-US" dirty="0" smtClean="0"/>
          </a:p>
          <a:p>
            <a:pPr>
              <a:buNone/>
            </a:pPr>
            <a:r>
              <a:rPr lang="en-US" dirty="0" smtClean="0"/>
              <a:t>                 - </a:t>
            </a:r>
            <a:r>
              <a:rPr lang="en-US" sz="2000" dirty="0" smtClean="0"/>
              <a:t>apex- sup + RAD</a:t>
            </a:r>
          </a:p>
          <a:p>
            <a:pPr>
              <a:buNone/>
            </a:pPr>
            <a:r>
              <a:rPr lang="en-US" sz="2000" dirty="0" smtClean="0"/>
              <a:t>   </a:t>
            </a:r>
          </a:p>
          <a:p>
            <a:pPr>
              <a:buNone/>
            </a:pPr>
            <a:endParaRPr lang="en-US" sz="2000" dirty="0" smtClean="0"/>
          </a:p>
          <a:p>
            <a:pPr>
              <a:buNone/>
            </a:pPr>
            <a:r>
              <a:rPr lang="en-US" sz="2000" dirty="0" smtClean="0"/>
              <a:t>   </a:t>
            </a:r>
            <a:r>
              <a:rPr lang="en-US" dirty="0" smtClean="0"/>
              <a:t>BBR VT</a:t>
            </a:r>
          </a:p>
          <a:p>
            <a:pPr>
              <a:buNone/>
            </a:pPr>
            <a:r>
              <a:rPr lang="en-US" dirty="0" smtClean="0"/>
              <a:t>                 -</a:t>
            </a:r>
            <a:r>
              <a:rPr lang="en-US" sz="2000" dirty="0" smtClean="0"/>
              <a:t>ante LB -retro-RB</a:t>
            </a:r>
          </a:p>
          <a:p>
            <a:pPr>
              <a:buNone/>
            </a:pPr>
            <a:r>
              <a:rPr lang="en-US" sz="2000" dirty="0" smtClean="0"/>
              <a:t>          </a:t>
            </a:r>
          </a:p>
          <a:p>
            <a:pPr>
              <a:buNone/>
            </a:pPr>
            <a:r>
              <a:rPr lang="en-US" dirty="0" smtClean="0"/>
              <a:t>  FASCICULAR VT</a:t>
            </a:r>
            <a:r>
              <a:rPr lang="en-US" sz="2000" dirty="0" smtClean="0"/>
              <a:t> </a:t>
            </a:r>
          </a:p>
          <a:p>
            <a:pPr>
              <a:buNone/>
            </a:pPr>
            <a:r>
              <a:rPr lang="en-US" sz="2000" dirty="0" smtClean="0"/>
              <a:t>                         -  RAD –ante –LAF</a:t>
            </a:r>
            <a:br>
              <a:rPr lang="en-US" sz="2000" dirty="0" smtClean="0"/>
            </a:br>
            <a:r>
              <a:rPr lang="en-US" sz="2000" dirty="0" smtClean="0"/>
              <a:t>                   -  LAD – ante - LPF    </a:t>
            </a:r>
          </a:p>
          <a:p>
            <a:pPr>
              <a:buNone/>
            </a:pPr>
            <a:r>
              <a:rPr lang="en-US" dirty="0" smtClean="0"/>
              <a:t>     </a:t>
            </a:r>
          </a:p>
        </p:txBody>
      </p:sp>
      <p:cxnSp>
        <p:nvCxnSpPr>
          <p:cNvPr id="14" name="Straight Arrow Connector 13"/>
          <p:cNvCxnSpPr>
            <a:stCxn id="8" idx="2"/>
          </p:cNvCxnSpPr>
          <p:nvPr/>
        </p:nvCxnSpPr>
        <p:spPr>
          <a:xfrm rot="5400000">
            <a:off x="3467100" y="114300"/>
            <a:ext cx="609600" cy="1600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2"/>
          </p:cNvCxnSpPr>
          <p:nvPr/>
        </p:nvCxnSpPr>
        <p:spPr>
          <a:xfrm rot="16200000" flipH="1">
            <a:off x="5219700" y="-38100"/>
            <a:ext cx="609600" cy="1905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r>
              <a:rPr lang="en-US" sz="3200" dirty="0" smtClean="0">
                <a:solidFill>
                  <a:srgbClr val="7030A0"/>
                </a:solidFill>
              </a:rPr>
              <a:t>LBBB</a:t>
            </a:r>
            <a:endParaRPr lang="en-US" sz="3200" dirty="0">
              <a:solidFill>
                <a:srgbClr val="7030A0"/>
              </a:solidFill>
            </a:endParaRPr>
          </a:p>
        </p:txBody>
      </p:sp>
      <p:sp>
        <p:nvSpPr>
          <p:cNvPr id="3" name="Content Placeholder 2"/>
          <p:cNvSpPr>
            <a:spLocks noGrp="1"/>
          </p:cNvSpPr>
          <p:nvPr>
            <p:ph sz="half" idx="1"/>
          </p:nvPr>
        </p:nvSpPr>
        <p:spPr>
          <a:xfrm>
            <a:off x="457200" y="1219200"/>
            <a:ext cx="4038600" cy="4906963"/>
          </a:xfrm>
        </p:spPr>
        <p:txBody>
          <a:bodyPr/>
          <a:lstStyle/>
          <a:p>
            <a:pPr>
              <a:buNone/>
            </a:pPr>
            <a:r>
              <a:rPr lang="en-US" i="1" u="sng" dirty="0" smtClean="0">
                <a:solidFill>
                  <a:srgbClr val="FF0000"/>
                </a:solidFill>
              </a:rPr>
              <a:t>      NORMAL HEART</a:t>
            </a:r>
          </a:p>
          <a:p>
            <a:pPr>
              <a:buNone/>
            </a:pPr>
            <a:r>
              <a:rPr lang="en-US" dirty="0" smtClean="0"/>
              <a:t> </a:t>
            </a:r>
          </a:p>
          <a:p>
            <a:pPr>
              <a:buNone/>
            </a:pPr>
            <a:r>
              <a:rPr lang="en-US" sz="2400" dirty="0" smtClean="0"/>
              <a:t> OUTFLOW TRACT VT</a:t>
            </a:r>
          </a:p>
          <a:p>
            <a:pPr>
              <a:buNone/>
            </a:pPr>
            <a:r>
              <a:rPr lang="en-US" dirty="0" smtClean="0"/>
              <a:t>      </a:t>
            </a:r>
            <a:r>
              <a:rPr lang="en-US" sz="2000" dirty="0" smtClean="0"/>
              <a:t>- RVOT</a:t>
            </a:r>
          </a:p>
          <a:p>
            <a:pPr>
              <a:buNone/>
            </a:pPr>
            <a:r>
              <a:rPr lang="en-US" sz="2000" dirty="0" smtClean="0"/>
              <a:t>         - LV SITE OF THE SEPTUM</a:t>
            </a:r>
          </a:p>
          <a:p>
            <a:pPr>
              <a:buNone/>
            </a:pPr>
            <a:endParaRPr lang="en-US" sz="2000" dirty="0" smtClean="0"/>
          </a:p>
          <a:p>
            <a:pPr>
              <a:buNone/>
            </a:pPr>
            <a:r>
              <a:rPr lang="en-US" sz="2000" dirty="0" smtClean="0"/>
              <a:t>  </a:t>
            </a:r>
            <a:r>
              <a:rPr lang="en-US" sz="2400" dirty="0" smtClean="0"/>
              <a:t>AUTOMATIC / PROP SENS</a:t>
            </a:r>
          </a:p>
        </p:txBody>
      </p:sp>
      <p:sp>
        <p:nvSpPr>
          <p:cNvPr id="4" name="Content Placeholder 3"/>
          <p:cNvSpPr>
            <a:spLocks noGrp="1"/>
          </p:cNvSpPr>
          <p:nvPr>
            <p:ph sz="half" idx="2"/>
          </p:nvPr>
        </p:nvSpPr>
        <p:spPr>
          <a:xfrm>
            <a:off x="4648200" y="1219200"/>
            <a:ext cx="4038600" cy="5410200"/>
          </a:xfrm>
        </p:spPr>
        <p:txBody>
          <a:bodyPr/>
          <a:lstStyle/>
          <a:p>
            <a:pPr>
              <a:buNone/>
            </a:pPr>
            <a:r>
              <a:rPr lang="en-US" i="1" u="sng" dirty="0" smtClean="0">
                <a:solidFill>
                  <a:srgbClr val="FF0000"/>
                </a:solidFill>
              </a:rPr>
              <a:t>     ABNORMAL HEART</a:t>
            </a:r>
          </a:p>
          <a:p>
            <a:pPr>
              <a:buNone/>
            </a:pPr>
            <a:r>
              <a:rPr lang="en-US" sz="2400" dirty="0" smtClean="0"/>
              <a:t>    </a:t>
            </a:r>
          </a:p>
          <a:p>
            <a:pPr>
              <a:buNone/>
            </a:pPr>
            <a:r>
              <a:rPr lang="en-US" sz="2400" dirty="0" smtClean="0"/>
              <a:t>   POST MI</a:t>
            </a:r>
          </a:p>
          <a:p>
            <a:pPr>
              <a:buNone/>
            </a:pPr>
            <a:r>
              <a:rPr lang="en-US" sz="2400" dirty="0" smtClean="0"/>
              <a:t>       ARVD</a:t>
            </a:r>
          </a:p>
          <a:p>
            <a:pPr>
              <a:buNone/>
            </a:pPr>
            <a:r>
              <a:rPr lang="en-US" sz="2400" dirty="0" smtClean="0"/>
              <a:t>       UHL’S ANOMALY</a:t>
            </a:r>
          </a:p>
          <a:p>
            <a:pPr>
              <a:buNone/>
            </a:pPr>
            <a:r>
              <a:rPr lang="en-US" sz="2400" dirty="0" smtClean="0"/>
              <a:t>       POST SX –TO</a:t>
            </a:r>
          </a:p>
          <a:p>
            <a:pPr>
              <a:buNone/>
            </a:pPr>
            <a:r>
              <a:rPr lang="en-US" sz="2400" dirty="0" smtClean="0"/>
              <a:t>    </a:t>
            </a:r>
          </a:p>
          <a:p>
            <a:pPr>
              <a:buNone/>
            </a:pPr>
            <a:r>
              <a:rPr lang="en-US" sz="2400" dirty="0" smtClean="0"/>
              <a:t>        DCM</a:t>
            </a:r>
          </a:p>
          <a:p>
            <a:pPr>
              <a:buNone/>
            </a:pPr>
            <a:r>
              <a:rPr lang="en-US" sz="2400" dirty="0" smtClean="0"/>
              <a:t>               - LV VT</a:t>
            </a:r>
          </a:p>
          <a:p>
            <a:pPr>
              <a:buNone/>
            </a:pPr>
            <a:r>
              <a:rPr lang="en-US" sz="2400" dirty="0" smtClean="0"/>
              <a:t>               -BBR VT</a:t>
            </a:r>
          </a:p>
          <a:p>
            <a:pPr>
              <a:buNone/>
            </a:pPr>
            <a:r>
              <a:rPr lang="en-US" sz="2400" dirty="0" smtClean="0"/>
              <a:t>                         ante-</a:t>
            </a:r>
            <a:r>
              <a:rPr lang="en-US" sz="2400" dirty="0" err="1" smtClean="0"/>
              <a:t>RB.retro</a:t>
            </a:r>
            <a:r>
              <a:rPr lang="en-US" sz="2400" dirty="0" smtClean="0"/>
              <a:t>-LB</a:t>
            </a:r>
            <a:endParaRPr lang="en-US" sz="2400" dirty="0"/>
          </a:p>
        </p:txBody>
      </p:sp>
      <p:cxnSp>
        <p:nvCxnSpPr>
          <p:cNvPr id="6" name="Straight Arrow Connector 5"/>
          <p:cNvCxnSpPr/>
          <p:nvPr/>
        </p:nvCxnSpPr>
        <p:spPr>
          <a:xfrm rot="10800000" flipV="1">
            <a:off x="3048000" y="533400"/>
            <a:ext cx="1524000" cy="762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72000" y="533400"/>
            <a:ext cx="1981200" cy="762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THANK   YOU</a:t>
            </a:r>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2" cstate="print"/>
          <a:srcRect/>
          <a:stretch>
            <a:fillRect/>
          </a:stretch>
        </p:blipFill>
        <p:spPr bwMode="auto">
          <a:xfrm>
            <a:off x="152400" y="228600"/>
            <a:ext cx="87630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04088"/>
            <a:ext cx="8229600" cy="819912"/>
          </a:xfrm>
        </p:spPr>
        <p:txBody>
          <a:bodyPr/>
          <a:lstStyle/>
          <a:p>
            <a:pPr eaLnBrk="1" hangingPunct="1"/>
            <a:r>
              <a:rPr lang="en-US" dirty="0" smtClean="0"/>
              <a:t>An Approach to WCT</a:t>
            </a:r>
          </a:p>
        </p:txBody>
      </p:sp>
      <p:sp>
        <p:nvSpPr>
          <p:cNvPr id="3" name="Content Placeholder 2"/>
          <p:cNvSpPr>
            <a:spLocks noGrp="1"/>
          </p:cNvSpPr>
          <p:nvPr>
            <p:ph sz="half" idx="1"/>
          </p:nvPr>
        </p:nvSpPr>
        <p:spPr>
          <a:xfrm>
            <a:off x="457200" y="1600200"/>
            <a:ext cx="7467600" cy="4525963"/>
          </a:xfrm>
        </p:spPr>
        <p:txBody>
          <a:bodyPr>
            <a:normAutofit/>
          </a:bodyPr>
          <a:lstStyle/>
          <a:p>
            <a:pPr marL="609600" indent="-609600" eaLnBrk="1" hangingPunct="1">
              <a:lnSpc>
                <a:spcPct val="80000"/>
              </a:lnSpc>
              <a:buFont typeface="Wingdings" pitchFamily="-108" charset="2"/>
              <a:buChar char=""/>
            </a:pPr>
            <a:r>
              <a:rPr lang="en-US" sz="2400" smtClean="0"/>
              <a:t>(Is the patient stable or unstable?)</a:t>
            </a:r>
          </a:p>
          <a:p>
            <a:pPr marL="609600" indent="-609600" eaLnBrk="1" hangingPunct="1">
              <a:lnSpc>
                <a:spcPct val="80000"/>
              </a:lnSpc>
              <a:buFont typeface="Wingdings" pitchFamily="-108" charset="2"/>
              <a:buChar char=""/>
            </a:pPr>
            <a:endParaRPr lang="en-US" sz="2400" smtClean="0"/>
          </a:p>
          <a:p>
            <a:pPr marL="609600" indent="-609600" eaLnBrk="1" hangingPunct="1">
              <a:lnSpc>
                <a:spcPct val="80000"/>
              </a:lnSpc>
              <a:buFont typeface="Wingdings" pitchFamily="-108" charset="2"/>
              <a:buChar char=""/>
            </a:pPr>
            <a:r>
              <a:rPr lang="en-US" sz="2400" smtClean="0"/>
              <a:t>What is the rate?</a:t>
            </a:r>
          </a:p>
          <a:p>
            <a:pPr marL="609600" indent="-609600" eaLnBrk="1" hangingPunct="1">
              <a:lnSpc>
                <a:spcPct val="80000"/>
              </a:lnSpc>
              <a:buFont typeface="Wingdings" pitchFamily="-108" charset="2"/>
              <a:buChar char=""/>
            </a:pPr>
            <a:endParaRPr lang="en-US" sz="2400" smtClean="0"/>
          </a:p>
          <a:p>
            <a:pPr marL="609600" indent="-609600" eaLnBrk="1" hangingPunct="1">
              <a:lnSpc>
                <a:spcPct val="80000"/>
              </a:lnSpc>
              <a:buFont typeface="Wingdings" pitchFamily="-108" charset="2"/>
              <a:buChar char=""/>
            </a:pPr>
            <a:r>
              <a:rPr lang="en-US" sz="2400" smtClean="0"/>
              <a:t>Is the rhythm regular or irregular?</a:t>
            </a:r>
          </a:p>
          <a:p>
            <a:pPr marL="609600" indent="-609600" eaLnBrk="1" hangingPunct="1">
              <a:lnSpc>
                <a:spcPct val="80000"/>
              </a:lnSpc>
              <a:buFont typeface="Wingdings 2" pitchFamily="-108" charset="2"/>
              <a:buNone/>
            </a:pPr>
            <a:endParaRPr lang="en-US" sz="2400" smtClean="0"/>
          </a:p>
          <a:p>
            <a:pPr marL="609600" indent="-609600" eaLnBrk="1" hangingPunct="1">
              <a:lnSpc>
                <a:spcPct val="80000"/>
              </a:lnSpc>
              <a:buFont typeface="Wingdings" pitchFamily="-108" charset="2"/>
              <a:buChar char=""/>
            </a:pPr>
            <a:r>
              <a:rPr lang="en-US" sz="2400" smtClean="0"/>
              <a:t>Are there p waves?</a:t>
            </a:r>
          </a:p>
          <a:p>
            <a:pPr marL="911225" lvl="1" indent="-609600" eaLnBrk="1" hangingPunct="1">
              <a:lnSpc>
                <a:spcPct val="80000"/>
              </a:lnSpc>
              <a:buFont typeface="Wingdings" pitchFamily="-108" charset="2"/>
              <a:buChar char=""/>
            </a:pPr>
            <a:r>
              <a:rPr lang="en-US" sz="2000" smtClean="0"/>
              <a:t>Are they related to the QRS?</a:t>
            </a:r>
          </a:p>
          <a:p>
            <a:pPr marL="911225" lvl="1" indent="-609600" eaLnBrk="1" hangingPunct="1">
              <a:lnSpc>
                <a:spcPct val="80000"/>
              </a:lnSpc>
              <a:buFont typeface="Wingdings" pitchFamily="-108" charset="2"/>
              <a:buChar char=""/>
            </a:pPr>
            <a:r>
              <a:rPr lang="en-US" sz="2000" smtClean="0"/>
              <a:t>Are they flutter waves?</a:t>
            </a:r>
          </a:p>
          <a:p>
            <a:pPr marL="911225" lvl="1" indent="-609600" eaLnBrk="1" hangingPunct="1">
              <a:lnSpc>
                <a:spcPct val="80000"/>
              </a:lnSpc>
              <a:buFont typeface="Wingdings" pitchFamily="-108" charset="2"/>
              <a:buChar char=""/>
            </a:pPr>
            <a:r>
              <a:rPr lang="en-US" sz="2000" smtClean="0"/>
              <a:t>Are the p waves of the same morphology?</a:t>
            </a:r>
          </a:p>
          <a:p>
            <a:pPr marL="609600" indent="-609600" eaLnBrk="1" hangingPunct="1">
              <a:lnSpc>
                <a:spcPct val="80000"/>
              </a:lnSpc>
              <a:buFont typeface="Wingdings" pitchFamily="-108" charset="2"/>
              <a:buChar char=""/>
            </a:pPr>
            <a:endParaRPr lang="en-US" sz="2400" smtClean="0"/>
          </a:p>
          <a:p>
            <a:pPr marL="609600" indent="-609600" eaLnBrk="1" hangingPunct="1">
              <a:lnSpc>
                <a:spcPct val="80000"/>
              </a:lnSpc>
              <a:buFont typeface="Wingdings" pitchFamily="-108" charset="2"/>
              <a:buChar char=""/>
            </a:pPr>
            <a:r>
              <a:rPr lang="en-US" sz="2400" smtClean="0"/>
              <a:t>Is the QRS morphology consistent?</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sz="half" idx="1"/>
          </p:nvPr>
        </p:nvSpPr>
        <p:spPr>
          <a:xfrm>
            <a:off x="228600" y="2255838"/>
            <a:ext cx="4495800" cy="4068762"/>
          </a:xfrm>
        </p:spPr>
        <p:txBody>
          <a:bodyPr/>
          <a:lstStyle/>
          <a:p>
            <a:pPr algn="ctr" eaLnBrk="1" hangingPunct="1">
              <a:lnSpc>
                <a:spcPct val="90000"/>
              </a:lnSpc>
              <a:buFont typeface="Wingdings" pitchFamily="-108" charset="2"/>
              <a:buNone/>
            </a:pPr>
            <a:r>
              <a:rPr lang="en-US" sz="3200" dirty="0" smtClean="0"/>
              <a:t>Regular WCT</a:t>
            </a:r>
          </a:p>
          <a:p>
            <a:pPr eaLnBrk="1" hangingPunct="1">
              <a:lnSpc>
                <a:spcPct val="90000"/>
              </a:lnSpc>
              <a:buFont typeface="Wingdings" pitchFamily="-108" charset="2"/>
              <a:buNone/>
            </a:pPr>
            <a:endParaRPr lang="en-US" sz="2000" b="1" dirty="0" smtClean="0"/>
          </a:p>
          <a:p>
            <a:pPr eaLnBrk="1" hangingPunct="1">
              <a:lnSpc>
                <a:spcPct val="90000"/>
              </a:lnSpc>
            </a:pPr>
            <a:r>
              <a:rPr lang="en-US" sz="2400" dirty="0" smtClean="0"/>
              <a:t>VT (</a:t>
            </a:r>
            <a:r>
              <a:rPr lang="en-US" sz="2400" dirty="0" err="1" smtClean="0"/>
              <a:t>monomorphic</a:t>
            </a:r>
            <a:r>
              <a:rPr lang="en-US" sz="2400" dirty="0" smtClean="0"/>
              <a:t>)</a:t>
            </a:r>
          </a:p>
          <a:p>
            <a:pPr eaLnBrk="1" hangingPunct="1">
              <a:lnSpc>
                <a:spcPct val="90000"/>
              </a:lnSpc>
            </a:pPr>
            <a:r>
              <a:rPr lang="en-US" sz="2400" dirty="0" smtClean="0"/>
              <a:t>SVT + accessory pathway</a:t>
            </a:r>
          </a:p>
          <a:p>
            <a:pPr eaLnBrk="1" hangingPunct="1">
              <a:lnSpc>
                <a:spcPct val="90000"/>
              </a:lnSpc>
            </a:pPr>
            <a:r>
              <a:rPr lang="en-US" sz="2400" dirty="0" smtClean="0"/>
              <a:t>SVT + BBB</a:t>
            </a:r>
          </a:p>
          <a:p>
            <a:pPr eaLnBrk="1" hangingPunct="1">
              <a:lnSpc>
                <a:spcPct val="90000"/>
              </a:lnSpc>
              <a:buNone/>
            </a:pPr>
            <a:endParaRPr lang="en-US" sz="2400" dirty="0" smtClean="0"/>
          </a:p>
          <a:p>
            <a:pPr eaLnBrk="1" hangingPunct="1">
              <a:lnSpc>
                <a:spcPct val="90000"/>
              </a:lnSpc>
              <a:buFont typeface="Wingdings" pitchFamily="-108" charset="2"/>
              <a:buNone/>
            </a:pPr>
            <a:endParaRPr lang="en-US" sz="2400" dirty="0" smtClean="0"/>
          </a:p>
          <a:p>
            <a:pPr eaLnBrk="1" hangingPunct="1">
              <a:lnSpc>
                <a:spcPct val="90000"/>
              </a:lnSpc>
              <a:buFont typeface="Wingdings" pitchFamily="-108" charset="2"/>
              <a:buNone/>
            </a:pPr>
            <a:endParaRPr lang="en-US" sz="2400" dirty="0" smtClean="0"/>
          </a:p>
          <a:p>
            <a:pPr eaLnBrk="1" hangingPunct="1">
              <a:lnSpc>
                <a:spcPct val="90000"/>
              </a:lnSpc>
              <a:buFont typeface="Wingdings" pitchFamily="-108" charset="2"/>
              <a:buNone/>
            </a:pPr>
            <a:endParaRPr lang="en-US" sz="2400" dirty="0" smtClean="0"/>
          </a:p>
          <a:p>
            <a:pPr eaLnBrk="1" hangingPunct="1">
              <a:lnSpc>
                <a:spcPct val="90000"/>
              </a:lnSpc>
              <a:buFont typeface="Wingdings" pitchFamily="-108" charset="2"/>
              <a:buNone/>
            </a:pPr>
            <a:endParaRPr lang="en-US" sz="2400" dirty="0" smtClean="0"/>
          </a:p>
        </p:txBody>
      </p:sp>
      <p:sp>
        <p:nvSpPr>
          <p:cNvPr id="150531" name="Rectangle 3"/>
          <p:cNvSpPr>
            <a:spLocks noGrp="1" noChangeArrowheads="1"/>
          </p:cNvSpPr>
          <p:nvPr>
            <p:ph sz="half" idx="2"/>
          </p:nvPr>
        </p:nvSpPr>
        <p:spPr>
          <a:xfrm>
            <a:off x="4572000" y="2255838"/>
            <a:ext cx="4343400" cy="4186237"/>
          </a:xfrm>
        </p:spPr>
        <p:txBody>
          <a:bodyPr/>
          <a:lstStyle/>
          <a:p>
            <a:pPr algn="ctr" eaLnBrk="1" hangingPunct="1">
              <a:lnSpc>
                <a:spcPct val="90000"/>
              </a:lnSpc>
              <a:buFont typeface="Wingdings" pitchFamily="-108" charset="2"/>
              <a:buNone/>
            </a:pPr>
            <a:r>
              <a:rPr lang="en-US" sz="3200" dirty="0" smtClean="0">
                <a:solidFill>
                  <a:srgbClr val="FF0000"/>
                </a:solidFill>
              </a:rPr>
              <a:t>Irregular WCT</a:t>
            </a:r>
          </a:p>
          <a:p>
            <a:pPr eaLnBrk="1" hangingPunct="1">
              <a:lnSpc>
                <a:spcPct val="90000"/>
              </a:lnSpc>
              <a:buFont typeface="Wingdings" pitchFamily="-108" charset="2"/>
              <a:buNone/>
            </a:pPr>
            <a:endParaRPr lang="en-US" sz="2400" dirty="0" smtClean="0"/>
          </a:p>
          <a:p>
            <a:pPr eaLnBrk="1" hangingPunct="1">
              <a:lnSpc>
                <a:spcPct val="90000"/>
              </a:lnSpc>
            </a:pPr>
            <a:r>
              <a:rPr lang="en-US" sz="2400" dirty="0" smtClean="0"/>
              <a:t>Polymorphic VT </a:t>
            </a:r>
          </a:p>
          <a:p>
            <a:pPr lvl="1" eaLnBrk="1" hangingPunct="1">
              <a:lnSpc>
                <a:spcPct val="90000"/>
              </a:lnSpc>
            </a:pPr>
            <a:r>
              <a:rPr lang="en-US" sz="2000" dirty="0" err="1" smtClean="0"/>
              <a:t>Torsades</a:t>
            </a:r>
            <a:r>
              <a:rPr lang="en-US" sz="2000" dirty="0" smtClean="0"/>
              <a:t> de Pointes</a:t>
            </a:r>
          </a:p>
          <a:p>
            <a:pPr eaLnBrk="1" hangingPunct="1">
              <a:lnSpc>
                <a:spcPct val="90000"/>
              </a:lnSpc>
            </a:pPr>
            <a:r>
              <a:rPr lang="en-US" sz="2400" dirty="0" smtClean="0"/>
              <a:t>A fib + accessory pathway</a:t>
            </a:r>
          </a:p>
          <a:p>
            <a:pPr eaLnBrk="1" hangingPunct="1">
              <a:lnSpc>
                <a:spcPct val="90000"/>
              </a:lnSpc>
            </a:pPr>
            <a:r>
              <a:rPr lang="en-US" sz="2400" dirty="0" smtClean="0"/>
              <a:t>A fib + BBB</a:t>
            </a:r>
          </a:p>
          <a:p>
            <a:pPr eaLnBrk="1" hangingPunct="1">
              <a:lnSpc>
                <a:spcPct val="90000"/>
              </a:lnSpc>
            </a:pPr>
            <a:r>
              <a:rPr lang="en-US" sz="2400" dirty="0" smtClean="0"/>
              <a:t>A flutter + variable block + BBB</a:t>
            </a:r>
          </a:p>
          <a:p>
            <a:pPr eaLnBrk="1" hangingPunct="1">
              <a:lnSpc>
                <a:spcPct val="90000"/>
              </a:lnSpc>
            </a:pPr>
            <a:r>
              <a:rPr lang="en-US" sz="2400" dirty="0" smtClean="0"/>
              <a:t>MAT + BBB</a:t>
            </a:r>
          </a:p>
          <a:p>
            <a:pPr eaLnBrk="1" hangingPunct="1">
              <a:lnSpc>
                <a:spcPct val="90000"/>
              </a:lnSpc>
            </a:pPr>
            <a:r>
              <a:rPr lang="en-US" sz="2400" dirty="0" smtClean="0"/>
              <a:t>V Fib</a:t>
            </a:r>
          </a:p>
          <a:p>
            <a:pPr eaLnBrk="1" hangingPunct="1">
              <a:lnSpc>
                <a:spcPct val="90000"/>
              </a:lnSpc>
            </a:pPr>
            <a:endParaRPr lang="en-US" sz="2400" dirty="0" smtClean="0"/>
          </a:p>
          <a:p>
            <a:pPr eaLnBrk="1" hangingPunct="1">
              <a:lnSpc>
                <a:spcPct val="90000"/>
              </a:lnSpc>
              <a:buFont typeface="Wingdings" pitchFamily="-108" charset="2"/>
              <a:buNone/>
            </a:pPr>
            <a:endParaRPr lang="en-US" sz="2400" dirty="0" smtClean="0"/>
          </a:p>
          <a:p>
            <a:pPr eaLnBrk="1" hangingPunct="1">
              <a:lnSpc>
                <a:spcPct val="90000"/>
              </a:lnSpc>
              <a:buFont typeface="Wingdings" pitchFamily="-108" charset="2"/>
              <a:buNone/>
            </a:pPr>
            <a:endParaRPr lang="en-US" sz="2400" dirty="0" smtClean="0"/>
          </a:p>
          <a:p>
            <a:pPr eaLnBrk="1" hangingPunct="1">
              <a:lnSpc>
                <a:spcPct val="90000"/>
              </a:lnSpc>
              <a:buFont typeface="Wingdings" pitchFamily="-108" charset="2"/>
              <a:buNone/>
            </a:pPr>
            <a:endParaRPr lang="en-US" sz="2400" dirty="0" smtClean="0"/>
          </a:p>
          <a:p>
            <a:pPr eaLnBrk="1" hangingPunct="1">
              <a:lnSpc>
                <a:spcPct val="90000"/>
              </a:lnSpc>
              <a:buFont typeface="Wingdings" pitchFamily="-108" charset="2"/>
              <a:buNone/>
            </a:pPr>
            <a:endParaRPr lang="en-US" sz="2400" dirty="0" smtClean="0"/>
          </a:p>
        </p:txBody>
      </p:sp>
      <p:sp>
        <p:nvSpPr>
          <p:cNvPr id="16388" name="Title 1"/>
          <p:cNvSpPr>
            <a:spLocks noGrp="1"/>
          </p:cNvSpPr>
          <p:nvPr>
            <p:ph type="title"/>
          </p:nvPr>
        </p:nvSpPr>
        <p:spPr>
          <a:xfrm>
            <a:off x="457200" y="274638"/>
            <a:ext cx="8305800" cy="1143000"/>
          </a:xfrm>
        </p:spPr>
        <p:txBody>
          <a:bodyPr/>
          <a:lstStyle/>
          <a:p>
            <a:pPr algn="ctr" eaLnBrk="1" hangingPunct="1"/>
            <a:r>
              <a:rPr lang="en-US" dirty="0" smtClean="0"/>
              <a:t>WCT</a:t>
            </a:r>
          </a:p>
        </p:txBody>
      </p:sp>
      <p:sp>
        <p:nvSpPr>
          <p:cNvPr id="5" name="Rectangle 2"/>
          <p:cNvSpPr txBox="1">
            <a:spLocks noChangeArrowheads="1"/>
          </p:cNvSpPr>
          <p:nvPr/>
        </p:nvSpPr>
        <p:spPr bwMode="auto">
          <a:xfrm>
            <a:off x="228600" y="1371600"/>
            <a:ext cx="8534400" cy="884238"/>
          </a:xfrm>
          <a:prstGeom prst="rect">
            <a:avLst/>
          </a:prstGeom>
          <a:noFill/>
          <a:ln w="9525">
            <a:noFill/>
            <a:miter lim="800000"/>
            <a:headEnd/>
            <a:tailEnd/>
          </a:ln>
        </p:spPr>
        <p:txBody>
          <a:bodyPr/>
          <a:lstStyle/>
          <a:p>
            <a:pPr marL="419100" indent="-382588" defTabSz="914400">
              <a:lnSpc>
                <a:spcPct val="90000"/>
              </a:lnSpc>
              <a:spcBef>
                <a:spcPct val="20000"/>
              </a:spcBef>
              <a:buClr>
                <a:schemeClr val="accent1"/>
              </a:buClr>
              <a:buSzPct val="80000"/>
              <a:buFont typeface="Wingdings" pitchFamily="-108" charset="2"/>
              <a:buNone/>
            </a:pPr>
            <a:endParaRPr lang="en-US" sz="2000" dirty="0"/>
          </a:p>
          <a:p>
            <a:pPr marL="419100" indent="-382588" defTabSz="914400">
              <a:lnSpc>
                <a:spcPct val="90000"/>
              </a:lnSpc>
              <a:spcBef>
                <a:spcPct val="20000"/>
              </a:spcBef>
              <a:buClr>
                <a:schemeClr val="accent1"/>
              </a:buClr>
              <a:buSzPct val="80000"/>
            </a:pPr>
            <a:endParaRPr lang="en-US" sz="2400" dirty="0"/>
          </a:p>
          <a:p>
            <a:pPr marL="419100" indent="-382588" defTabSz="914400">
              <a:lnSpc>
                <a:spcPct val="90000"/>
              </a:lnSpc>
              <a:spcBef>
                <a:spcPct val="20000"/>
              </a:spcBef>
              <a:buClr>
                <a:schemeClr val="accent1"/>
              </a:buClr>
              <a:buSzPct val="80000"/>
              <a:buFont typeface="Wingdings" pitchFamily="-108" charset="2"/>
              <a:buNone/>
            </a:pPr>
            <a:endParaRPr lang="en-US" sz="2400" dirty="0"/>
          </a:p>
          <a:p>
            <a:pPr marL="419100" indent="-382588" defTabSz="914400">
              <a:lnSpc>
                <a:spcPct val="90000"/>
              </a:lnSpc>
              <a:spcBef>
                <a:spcPct val="20000"/>
              </a:spcBef>
              <a:buClr>
                <a:schemeClr val="accent1"/>
              </a:buClr>
              <a:buSzPct val="80000"/>
              <a:buFont typeface="Wingdings" pitchFamily="-108" charset="2"/>
              <a:buNone/>
            </a:pPr>
            <a:endParaRPr lang="en-US" sz="2400" dirty="0"/>
          </a:p>
          <a:p>
            <a:pPr marL="419100" indent="-382588" defTabSz="914400">
              <a:lnSpc>
                <a:spcPct val="90000"/>
              </a:lnSpc>
              <a:spcBef>
                <a:spcPct val="20000"/>
              </a:spcBef>
              <a:buClr>
                <a:schemeClr val="accent1"/>
              </a:buClr>
              <a:buSzPct val="80000"/>
              <a:buFont typeface="Wingdings" pitchFamily="-108" charset="2"/>
              <a:buNone/>
            </a:pP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0530">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053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053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053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0531">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0531">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0531">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0531">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0531">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0531">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0531">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05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build="p"/>
      <p:bldP spid="150531" grpId="0" build="p"/>
      <p:bldP spid="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833</TotalTime>
  <Words>2772</Words>
  <Application>Microsoft Office PowerPoint</Application>
  <PresentationFormat>On-screen Show (4:3)</PresentationFormat>
  <Paragraphs>405</Paragraphs>
  <Slides>67</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67</vt:i4>
      </vt:variant>
    </vt:vector>
  </HeadingPairs>
  <TitlesOfParts>
    <vt:vector size="74" baseType="lpstr">
      <vt:lpstr>Calibri</vt:lpstr>
      <vt:lpstr>Constantia</vt:lpstr>
      <vt:lpstr>Franklin Gothic Book</vt:lpstr>
      <vt:lpstr>Times New Roman</vt:lpstr>
      <vt:lpstr>Wingdings</vt:lpstr>
      <vt:lpstr>Wingdings 2</vt:lpstr>
      <vt:lpstr>Flow</vt:lpstr>
      <vt:lpstr>  ECG DIAGNOSIS OF VENTRICULAR TACHYCARDIA</vt:lpstr>
      <vt:lpstr>Ventricular Tachycardia</vt:lpstr>
      <vt:lpstr>Electrocardiographic Recognition</vt:lpstr>
      <vt:lpstr>ECG  :VT</vt:lpstr>
      <vt:lpstr>DIAGNOSIS  OF VT</vt:lpstr>
      <vt:lpstr>PowerPoint Presentation</vt:lpstr>
      <vt:lpstr>PowerPoint Presentation</vt:lpstr>
      <vt:lpstr>An Approach to WCT</vt:lpstr>
      <vt:lpstr>WCT</vt:lpstr>
      <vt:lpstr>35M palpitations, lightheaded</vt:lpstr>
      <vt:lpstr>57M weakness, palpitations</vt:lpstr>
      <vt:lpstr>47M palpitations</vt:lpstr>
      <vt:lpstr>60M dyspnea, palpitations, hx COPD</vt:lpstr>
      <vt:lpstr>44M chronic alcoholic, unresponsive</vt:lpstr>
      <vt:lpstr>Wolff-Parkinson-White Syndrome</vt:lpstr>
      <vt:lpstr>41M weakness</vt:lpstr>
      <vt:lpstr>Summary Irregular WCT – The Bad</vt:lpstr>
      <vt:lpstr>Summary Irregular WCT – The Good</vt:lpstr>
      <vt:lpstr>VT vs. SVT With Abberancy</vt:lpstr>
      <vt:lpstr>PowerPoint Presentation</vt:lpstr>
      <vt:lpstr>VT vs. SVT With Abberancy</vt:lpstr>
      <vt:lpstr>PowerPoint Presentation</vt:lpstr>
      <vt:lpstr>PowerPoint Presentation</vt:lpstr>
      <vt:lpstr>PowerPoint Presentation</vt:lpstr>
      <vt:lpstr>PowerPoint Presentation</vt:lpstr>
      <vt:lpstr>Summary Regular WCT</vt:lpstr>
      <vt:lpstr> SVT/VT</vt:lpstr>
      <vt:lpstr>PowerPoint Presentation</vt:lpstr>
      <vt:lpstr>SVT vs VT ECG criteria</vt:lpstr>
      <vt:lpstr>SVT vs VT ECG criteria contd,</vt:lpstr>
      <vt:lpstr>SVT vs VT ECG criteria contd</vt:lpstr>
      <vt:lpstr>PowerPoint Presentation</vt:lpstr>
      <vt:lpstr>SVT vs VT ECG criteria contd</vt:lpstr>
      <vt:lpstr>PowerPoint Presentation</vt:lpstr>
      <vt:lpstr>SVT vs VT ECG criteria contd</vt:lpstr>
      <vt:lpstr>SVT vs VT ECG criteria contd</vt:lpstr>
      <vt:lpstr>SVT vs VT Precordial RS absent criteria</vt:lpstr>
      <vt:lpstr>PowerPoint Presentation</vt:lpstr>
      <vt:lpstr>PowerPoint Presentation</vt:lpstr>
      <vt:lpstr>Narrow QRS complex VT</vt:lpstr>
      <vt:lpstr>PowerPoint Presentation</vt:lpstr>
      <vt:lpstr>PowerPoint Presentation</vt:lpstr>
      <vt:lpstr>PowerPoint Presentation</vt:lpstr>
      <vt:lpstr>PowerPoint Presentation</vt:lpstr>
      <vt:lpstr>PowerPoint Presentation</vt:lpstr>
      <vt:lpstr>PowerPoint Presentation</vt:lpstr>
      <vt:lpstr>Monomorphic VT</vt:lpstr>
      <vt:lpstr>PowerPoint Presentation</vt:lpstr>
      <vt:lpstr>Monomorphic VT</vt:lpstr>
      <vt:lpstr>Polymorphic VT</vt:lpstr>
      <vt:lpstr>Sustained Polymorphic VT Exercise induced in patient with no structural heart disease</vt:lpstr>
      <vt:lpstr>PowerPoint Presentation</vt:lpstr>
      <vt:lpstr>Torsades de Pointes (TdP)</vt:lpstr>
      <vt:lpstr>ECG Recognition</vt:lpstr>
      <vt:lpstr>Ventricular Flutter</vt:lpstr>
      <vt:lpstr>Ventricular Fibrillation</vt:lpstr>
      <vt:lpstr>ECG Recognition</vt:lpstr>
      <vt:lpstr>Bundle Branch Reentry</vt:lpstr>
      <vt:lpstr>VT Due to Bundle  Branch Reentry</vt:lpstr>
      <vt:lpstr>HOW TO RECOGNISE SITE </vt:lpstr>
      <vt:lpstr>PowerPoint Presentation</vt:lpstr>
      <vt:lpstr> IDIOPATHIC  VT</vt:lpstr>
      <vt:lpstr>PowerPoint Presentation</vt:lpstr>
      <vt:lpstr>VT</vt:lpstr>
      <vt:lpstr>RBBB</vt:lpstr>
      <vt:lpstr>LBBB</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VENTRICULAR TACHYCARDIA</dc:title>
  <dc:creator>ICCU</dc:creator>
  <cp:lastModifiedBy>Gagan Velayudhan</cp:lastModifiedBy>
  <cp:revision>77</cp:revision>
  <dcterms:created xsi:type="dcterms:W3CDTF">2016-12-27T05:12:34Z</dcterms:created>
  <dcterms:modified xsi:type="dcterms:W3CDTF">2016-12-13T12:28:01Z</dcterms:modified>
</cp:coreProperties>
</file>