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3"/>
  </p:notesMasterIdLst>
  <p:sldIdLst>
    <p:sldId id="380" r:id="rId2"/>
    <p:sldId id="509" r:id="rId3"/>
    <p:sldId id="557" r:id="rId4"/>
    <p:sldId id="531" r:id="rId5"/>
    <p:sldId id="532" r:id="rId6"/>
    <p:sldId id="533" r:id="rId7"/>
    <p:sldId id="559" r:id="rId8"/>
    <p:sldId id="558" r:id="rId9"/>
    <p:sldId id="534" r:id="rId10"/>
    <p:sldId id="535" r:id="rId11"/>
    <p:sldId id="536" r:id="rId12"/>
    <p:sldId id="560" r:id="rId13"/>
    <p:sldId id="537" r:id="rId14"/>
    <p:sldId id="284" r:id="rId15"/>
    <p:sldId id="266" r:id="rId16"/>
    <p:sldId id="511" r:id="rId17"/>
    <p:sldId id="512" r:id="rId18"/>
    <p:sldId id="513" r:id="rId19"/>
    <p:sldId id="514" r:id="rId20"/>
    <p:sldId id="515" r:id="rId21"/>
    <p:sldId id="516" r:id="rId22"/>
    <p:sldId id="538" r:id="rId23"/>
    <p:sldId id="414" r:id="rId24"/>
    <p:sldId id="539" r:id="rId25"/>
    <p:sldId id="542" r:id="rId26"/>
    <p:sldId id="540" r:id="rId27"/>
    <p:sldId id="543" r:id="rId28"/>
    <p:sldId id="544" r:id="rId29"/>
    <p:sldId id="545" r:id="rId30"/>
    <p:sldId id="339" r:id="rId31"/>
    <p:sldId id="340" r:id="rId32"/>
    <p:sldId id="360" r:id="rId33"/>
    <p:sldId id="561" r:id="rId34"/>
    <p:sldId id="562" r:id="rId35"/>
    <p:sldId id="367" r:id="rId36"/>
    <p:sldId id="563" r:id="rId37"/>
    <p:sldId id="564" r:id="rId38"/>
    <p:sldId id="373" r:id="rId39"/>
    <p:sldId id="554" r:id="rId40"/>
    <p:sldId id="555" r:id="rId41"/>
    <p:sldId id="412" r:id="rId42"/>
    <p:sldId id="413" r:id="rId43"/>
    <p:sldId id="382" r:id="rId44"/>
    <p:sldId id="383" r:id="rId45"/>
    <p:sldId id="566" r:id="rId46"/>
    <p:sldId id="567" r:id="rId47"/>
    <p:sldId id="568" r:id="rId48"/>
    <p:sldId id="569" r:id="rId49"/>
    <p:sldId id="565" r:id="rId50"/>
    <p:sldId id="424" r:id="rId51"/>
    <p:sldId id="381" r:id="rId52"/>
    <p:sldId id="425" r:id="rId53"/>
    <p:sldId id="464" r:id="rId54"/>
    <p:sldId id="463" r:id="rId55"/>
    <p:sldId id="426" r:id="rId56"/>
    <p:sldId id="427" r:id="rId57"/>
    <p:sldId id="430" r:id="rId58"/>
    <p:sldId id="429" r:id="rId59"/>
    <p:sldId id="431" r:id="rId60"/>
    <p:sldId id="433" r:id="rId61"/>
    <p:sldId id="465" r:id="rId62"/>
    <p:sldId id="570" r:id="rId63"/>
    <p:sldId id="571" r:id="rId64"/>
    <p:sldId id="466" r:id="rId65"/>
    <p:sldId id="435" r:id="rId66"/>
    <p:sldId id="436" r:id="rId67"/>
    <p:sldId id="437" r:id="rId68"/>
    <p:sldId id="442" r:id="rId69"/>
    <p:sldId id="443" r:id="rId70"/>
    <p:sldId id="441" r:id="rId71"/>
    <p:sldId id="439" r:id="rId72"/>
    <p:sldId id="440" r:id="rId73"/>
    <p:sldId id="387" r:id="rId74"/>
    <p:sldId id="388" r:id="rId75"/>
    <p:sldId id="389" r:id="rId76"/>
    <p:sldId id="390" r:id="rId77"/>
    <p:sldId id="391" r:id="rId78"/>
    <p:sldId id="392" r:id="rId79"/>
    <p:sldId id="262" r:id="rId80"/>
    <p:sldId id="395" r:id="rId81"/>
    <p:sldId id="397" r:id="rId82"/>
    <p:sldId id="399" r:id="rId83"/>
    <p:sldId id="444" r:id="rId84"/>
    <p:sldId id="445" r:id="rId85"/>
    <p:sldId id="446" r:id="rId86"/>
    <p:sldId id="290" r:id="rId87"/>
    <p:sldId id="447" r:id="rId88"/>
    <p:sldId id="400" r:id="rId89"/>
    <p:sldId id="401" r:id="rId90"/>
    <p:sldId id="452" r:id="rId91"/>
    <p:sldId id="448" r:id="rId92"/>
    <p:sldId id="449" r:id="rId93"/>
    <p:sldId id="450" r:id="rId94"/>
    <p:sldId id="296" r:id="rId95"/>
    <p:sldId id="297" r:id="rId96"/>
    <p:sldId id="453" r:id="rId97"/>
    <p:sldId id="455" r:id="rId98"/>
    <p:sldId id="454" r:id="rId99"/>
    <p:sldId id="456" r:id="rId100"/>
    <p:sldId id="457" r:id="rId101"/>
    <p:sldId id="458" r:id="rId102"/>
    <p:sldId id="459" r:id="rId103"/>
    <p:sldId id="460" r:id="rId104"/>
    <p:sldId id="461" r:id="rId105"/>
    <p:sldId id="462" r:id="rId106"/>
    <p:sldId id="256" r:id="rId107"/>
    <p:sldId id="257" r:id="rId108"/>
    <p:sldId id="572" r:id="rId109"/>
    <p:sldId id="258" r:id="rId110"/>
    <p:sldId id="259" r:id="rId111"/>
    <p:sldId id="260" r:id="rId112"/>
    <p:sldId id="261" r:id="rId113"/>
    <p:sldId id="265" r:id="rId114"/>
    <p:sldId id="470" r:id="rId115"/>
    <p:sldId id="469" r:id="rId116"/>
    <p:sldId id="423" r:id="rId117"/>
    <p:sldId id="263" r:id="rId118"/>
    <p:sldId id="264" r:id="rId119"/>
    <p:sldId id="468" r:id="rId120"/>
    <p:sldId id="267" r:id="rId121"/>
    <p:sldId id="471" r:id="rId122"/>
    <p:sldId id="271" r:id="rId123"/>
    <p:sldId id="275" r:id="rId124"/>
    <p:sldId id="277" r:id="rId125"/>
    <p:sldId id="279" r:id="rId126"/>
    <p:sldId id="328" r:id="rId127"/>
    <p:sldId id="358" r:id="rId128"/>
    <p:sldId id="361" r:id="rId129"/>
    <p:sldId id="324" r:id="rId130"/>
    <p:sldId id="365" r:id="rId131"/>
    <p:sldId id="472" r:id="rId132"/>
    <p:sldId id="473" r:id="rId133"/>
    <p:sldId id="283" r:id="rId134"/>
    <p:sldId id="317" r:id="rId135"/>
    <p:sldId id="366" r:id="rId136"/>
    <p:sldId id="474" r:id="rId137"/>
    <p:sldId id="315" r:id="rId138"/>
    <p:sldId id="475" r:id="rId139"/>
    <p:sldId id="476" r:id="rId140"/>
    <p:sldId id="330" r:id="rId141"/>
    <p:sldId id="316" r:id="rId142"/>
    <p:sldId id="285" r:id="rId143"/>
    <p:sldId id="287" r:id="rId144"/>
    <p:sldId id="371" r:id="rId145"/>
    <p:sldId id="372" r:id="rId146"/>
    <p:sldId id="374" r:id="rId147"/>
    <p:sldId id="334" r:id="rId148"/>
    <p:sldId id="335" r:id="rId149"/>
    <p:sldId id="379" r:id="rId150"/>
    <p:sldId id="291" r:id="rId151"/>
    <p:sldId id="336" r:id="rId152"/>
    <p:sldId id="292" r:id="rId153"/>
    <p:sldId id="293" r:id="rId154"/>
    <p:sldId id="375" r:id="rId155"/>
    <p:sldId id="301" r:id="rId156"/>
    <p:sldId id="352" r:id="rId157"/>
    <p:sldId id="353" r:id="rId158"/>
    <p:sldId id="354" r:id="rId159"/>
    <p:sldId id="377" r:id="rId160"/>
    <p:sldId id="346" r:id="rId161"/>
    <p:sldId id="347" r:id="rId162"/>
    <p:sldId id="350" r:id="rId163"/>
    <p:sldId id="378" r:id="rId164"/>
    <p:sldId id="368" r:id="rId165"/>
    <p:sldId id="369" r:id="rId166"/>
    <p:sldId id="299" r:id="rId167"/>
    <p:sldId id="493" r:id="rId168"/>
    <p:sldId id="302" r:id="rId169"/>
    <p:sldId id="303" r:id="rId170"/>
    <p:sldId id="268" r:id="rId171"/>
    <p:sldId id="306" r:id="rId172"/>
    <p:sldId id="307" r:id="rId173"/>
    <p:sldId id="308" r:id="rId174"/>
    <p:sldId id="494" r:id="rId175"/>
    <p:sldId id="309" r:id="rId176"/>
    <p:sldId id="495" r:id="rId177"/>
    <p:sldId id="312" r:id="rId178"/>
    <p:sldId id="496" r:id="rId179"/>
    <p:sldId id="491" r:id="rId180"/>
    <p:sldId id="505" r:id="rId181"/>
    <p:sldId id="506" r:id="rId182"/>
    <p:sldId id="492" r:id="rId183"/>
    <p:sldId id="503" r:id="rId184"/>
    <p:sldId id="501" r:id="rId185"/>
    <p:sldId id="320" r:id="rId186"/>
    <p:sldId id="497" r:id="rId187"/>
    <p:sldId id="498" r:id="rId188"/>
    <p:sldId id="499" r:id="rId189"/>
    <p:sldId id="500" r:id="rId190"/>
    <p:sldId id="502" r:id="rId191"/>
    <p:sldId id="507" r:id="rId192"/>
    <p:sldId id="508" r:id="rId193"/>
    <p:sldId id="477" r:id="rId194"/>
    <p:sldId id="478" r:id="rId195"/>
    <p:sldId id="479" r:id="rId196"/>
    <p:sldId id="480" r:id="rId197"/>
    <p:sldId id="481" r:id="rId198"/>
    <p:sldId id="483" r:id="rId199"/>
    <p:sldId id="482" r:id="rId200"/>
    <p:sldId id="484" r:id="rId201"/>
    <p:sldId id="467" r:id="rId2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7" autoAdjust="0"/>
    <p:restoredTop sz="93842" autoAdjust="0"/>
  </p:normalViewPr>
  <p:slideViewPr>
    <p:cSldViewPr>
      <p:cViewPr varScale="1">
        <p:scale>
          <a:sx n="64" d="100"/>
          <a:sy n="64" d="100"/>
        </p:scale>
        <p:origin x="15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heme" Target="theme/theme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AB306-ED54-4FF6-B757-51768777ED31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197B24-98FF-4D19-A5B4-942D41396C1C}">
      <dgm:prSet phldrT="[Text]"/>
      <dgm:spPr/>
      <dgm:t>
        <a:bodyPr/>
        <a:lstStyle/>
        <a:p>
          <a:r>
            <a:rPr lang="en-US" dirty="0"/>
            <a:t>Acute Ischemia</a:t>
          </a:r>
        </a:p>
      </dgm:t>
    </dgm:pt>
    <dgm:pt modelId="{A36A8DC5-7A11-4C30-B9CC-DE7E68231B0F}" type="parTrans" cxnId="{34C79536-4F40-4C9C-B71B-03C8BADB615B}">
      <dgm:prSet/>
      <dgm:spPr/>
      <dgm:t>
        <a:bodyPr/>
        <a:lstStyle/>
        <a:p>
          <a:endParaRPr lang="en-US"/>
        </a:p>
      </dgm:t>
    </dgm:pt>
    <dgm:pt modelId="{7A19D7FC-7F27-43E8-B8FC-3F8787823D7A}" type="sibTrans" cxnId="{34C79536-4F40-4C9C-B71B-03C8BADB615B}">
      <dgm:prSet/>
      <dgm:spPr/>
      <dgm:t>
        <a:bodyPr/>
        <a:lstStyle/>
        <a:p>
          <a:endParaRPr lang="en-US"/>
        </a:p>
      </dgm:t>
    </dgm:pt>
    <dgm:pt modelId="{A917CBB6-D67D-4708-A05B-E73473468D0A}">
      <dgm:prSet phldrT="[Text]"/>
      <dgm:spPr/>
      <dgm:t>
        <a:bodyPr/>
        <a:lstStyle/>
        <a:p>
          <a:r>
            <a:rPr lang="en-US" dirty="0"/>
            <a:t>Phase 1</a:t>
          </a:r>
        </a:p>
        <a:p>
          <a:r>
            <a:rPr lang="en-US" dirty="0"/>
            <a:t>Acute phase</a:t>
          </a:r>
        </a:p>
      </dgm:t>
    </dgm:pt>
    <dgm:pt modelId="{F36E5298-AF04-4BE4-887E-3FA9D4677659}" type="parTrans" cxnId="{E0E9D506-5982-4D62-90A4-BD49715ACF6B}">
      <dgm:prSet/>
      <dgm:spPr/>
      <dgm:t>
        <a:bodyPr/>
        <a:lstStyle/>
        <a:p>
          <a:endParaRPr lang="en-US"/>
        </a:p>
      </dgm:t>
    </dgm:pt>
    <dgm:pt modelId="{942C0318-FE0C-4548-8E35-89FF1ECC89EC}" type="sibTrans" cxnId="{E0E9D506-5982-4D62-90A4-BD49715ACF6B}">
      <dgm:prSet/>
      <dgm:spPr/>
      <dgm:t>
        <a:bodyPr/>
        <a:lstStyle/>
        <a:p>
          <a:endParaRPr lang="en-US"/>
        </a:p>
      </dgm:t>
    </dgm:pt>
    <dgm:pt modelId="{7FC15C4F-F868-4A83-925F-EC6FEE3FD9B9}">
      <dgm:prSet phldrT="[Text]"/>
      <dgm:spPr/>
      <dgm:t>
        <a:bodyPr/>
        <a:lstStyle/>
        <a:p>
          <a:r>
            <a:rPr lang="en-US" dirty="0"/>
            <a:t>1A</a:t>
          </a:r>
        </a:p>
        <a:p>
          <a:r>
            <a:rPr lang="en-US" dirty="0"/>
            <a:t>reentry</a:t>
          </a:r>
        </a:p>
      </dgm:t>
    </dgm:pt>
    <dgm:pt modelId="{AF256848-D381-42DB-9169-E1370B7D0F05}" type="parTrans" cxnId="{D03AC34C-D4B9-430B-BD29-8AEA18ED0744}">
      <dgm:prSet/>
      <dgm:spPr/>
      <dgm:t>
        <a:bodyPr/>
        <a:lstStyle/>
        <a:p>
          <a:endParaRPr lang="en-US"/>
        </a:p>
      </dgm:t>
    </dgm:pt>
    <dgm:pt modelId="{68065955-B194-4E40-8563-FD91C6671206}" type="sibTrans" cxnId="{D03AC34C-D4B9-430B-BD29-8AEA18ED0744}">
      <dgm:prSet/>
      <dgm:spPr/>
      <dgm:t>
        <a:bodyPr/>
        <a:lstStyle/>
        <a:p>
          <a:endParaRPr lang="en-US"/>
        </a:p>
      </dgm:t>
    </dgm:pt>
    <dgm:pt modelId="{32348573-130B-454B-8177-9CE9580A09F8}">
      <dgm:prSet phldrT="[Text]"/>
      <dgm:spPr/>
      <dgm:t>
        <a:bodyPr/>
        <a:lstStyle/>
        <a:p>
          <a:r>
            <a:rPr lang="en-US" dirty="0"/>
            <a:t>1B</a:t>
          </a:r>
        </a:p>
        <a:p>
          <a:r>
            <a:rPr lang="en-US" dirty="0"/>
            <a:t>Abnormal automaticity </a:t>
          </a:r>
        </a:p>
      </dgm:t>
    </dgm:pt>
    <dgm:pt modelId="{1605499C-0847-4724-B64F-24C5C5458F4E}" type="parTrans" cxnId="{F0524C47-F437-4446-B5E2-3FA6BDB1FE7E}">
      <dgm:prSet/>
      <dgm:spPr/>
      <dgm:t>
        <a:bodyPr/>
        <a:lstStyle/>
        <a:p>
          <a:endParaRPr lang="en-US"/>
        </a:p>
      </dgm:t>
    </dgm:pt>
    <dgm:pt modelId="{CEDBDA12-12AA-4445-B117-E1B028F07B13}" type="sibTrans" cxnId="{F0524C47-F437-4446-B5E2-3FA6BDB1FE7E}">
      <dgm:prSet/>
      <dgm:spPr/>
      <dgm:t>
        <a:bodyPr/>
        <a:lstStyle/>
        <a:p>
          <a:endParaRPr lang="en-US"/>
        </a:p>
      </dgm:t>
    </dgm:pt>
    <dgm:pt modelId="{FD3A20DF-9DF4-47A8-BECE-3C4C23012555}">
      <dgm:prSet phldrT="[Text]"/>
      <dgm:spPr/>
      <dgm:t>
        <a:bodyPr/>
        <a:lstStyle/>
        <a:p>
          <a:r>
            <a:rPr lang="en-US" dirty="0"/>
            <a:t>Phase 2</a:t>
          </a:r>
        </a:p>
        <a:p>
          <a:r>
            <a:rPr lang="en-US" dirty="0"/>
            <a:t>Subacute </a:t>
          </a:r>
        </a:p>
      </dgm:t>
    </dgm:pt>
    <dgm:pt modelId="{F375D1AD-53B5-4434-B1E9-8FD27A569535}" type="parTrans" cxnId="{B6A6E932-E1F6-4143-B085-4822531F3FBE}">
      <dgm:prSet/>
      <dgm:spPr/>
      <dgm:t>
        <a:bodyPr/>
        <a:lstStyle/>
        <a:p>
          <a:endParaRPr lang="en-US"/>
        </a:p>
      </dgm:t>
    </dgm:pt>
    <dgm:pt modelId="{ED9CD48C-FB28-4D7A-BD44-17A003AD18FC}" type="sibTrans" cxnId="{B6A6E932-E1F6-4143-B085-4822531F3FBE}">
      <dgm:prSet/>
      <dgm:spPr/>
      <dgm:t>
        <a:bodyPr/>
        <a:lstStyle/>
        <a:p>
          <a:endParaRPr lang="en-US"/>
        </a:p>
      </dgm:t>
    </dgm:pt>
    <dgm:pt modelId="{71F5D415-1AB1-4145-814D-F66244B120F1}" type="pres">
      <dgm:prSet presAssocID="{0A9AB306-ED54-4FF6-B757-51768777ED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A66D0C-4542-4014-8276-5BBA198C5ACB}" type="pres">
      <dgm:prSet presAssocID="{EF197B24-98FF-4D19-A5B4-942D41396C1C}" presName="hierRoot1" presStyleCnt="0"/>
      <dgm:spPr/>
    </dgm:pt>
    <dgm:pt modelId="{244BDFE7-1EC5-4EB4-808B-FCB74BD6D01A}" type="pres">
      <dgm:prSet presAssocID="{EF197B24-98FF-4D19-A5B4-942D41396C1C}" presName="composite" presStyleCnt="0"/>
      <dgm:spPr/>
    </dgm:pt>
    <dgm:pt modelId="{C151526C-132D-4BCA-92D3-DED9B65CC1AB}" type="pres">
      <dgm:prSet presAssocID="{EF197B24-98FF-4D19-A5B4-942D41396C1C}" presName="background" presStyleLbl="node0" presStyleIdx="0" presStyleCnt="1"/>
      <dgm:spPr/>
    </dgm:pt>
    <dgm:pt modelId="{516B8561-3C8E-4398-A620-5113E5A67BA0}" type="pres">
      <dgm:prSet presAssocID="{EF197B24-98FF-4D19-A5B4-942D41396C1C}" presName="text" presStyleLbl="fgAcc0" presStyleIdx="0" presStyleCnt="1">
        <dgm:presLayoutVars>
          <dgm:chPref val="3"/>
        </dgm:presLayoutVars>
      </dgm:prSet>
      <dgm:spPr/>
    </dgm:pt>
    <dgm:pt modelId="{93F37CBC-F0C5-4E63-B065-AD7EFD246FF1}" type="pres">
      <dgm:prSet presAssocID="{EF197B24-98FF-4D19-A5B4-942D41396C1C}" presName="hierChild2" presStyleCnt="0"/>
      <dgm:spPr/>
    </dgm:pt>
    <dgm:pt modelId="{E01B1FE8-36FF-465E-873D-4BD91A00EDC6}" type="pres">
      <dgm:prSet presAssocID="{F36E5298-AF04-4BE4-887E-3FA9D4677659}" presName="Name10" presStyleLbl="parChTrans1D2" presStyleIdx="0" presStyleCnt="2"/>
      <dgm:spPr/>
    </dgm:pt>
    <dgm:pt modelId="{8E59FFAE-1FB1-49A9-A885-913DF2EFB852}" type="pres">
      <dgm:prSet presAssocID="{A917CBB6-D67D-4708-A05B-E73473468D0A}" presName="hierRoot2" presStyleCnt="0"/>
      <dgm:spPr/>
    </dgm:pt>
    <dgm:pt modelId="{3AF92ECF-D4A6-4706-B713-17C435CEEFD4}" type="pres">
      <dgm:prSet presAssocID="{A917CBB6-D67D-4708-A05B-E73473468D0A}" presName="composite2" presStyleCnt="0"/>
      <dgm:spPr/>
    </dgm:pt>
    <dgm:pt modelId="{7508941D-FD35-43C6-8AAB-8616FC254A19}" type="pres">
      <dgm:prSet presAssocID="{A917CBB6-D67D-4708-A05B-E73473468D0A}" presName="background2" presStyleLbl="node2" presStyleIdx="0" presStyleCnt="2"/>
      <dgm:spPr/>
    </dgm:pt>
    <dgm:pt modelId="{8FDEE025-3357-4C8C-AA11-39738F3B5188}" type="pres">
      <dgm:prSet presAssocID="{A917CBB6-D67D-4708-A05B-E73473468D0A}" presName="text2" presStyleLbl="fgAcc2" presStyleIdx="0" presStyleCnt="2" custLinFactNeighborX="-708" custLinFactNeighborY="-1008">
        <dgm:presLayoutVars>
          <dgm:chPref val="3"/>
        </dgm:presLayoutVars>
      </dgm:prSet>
      <dgm:spPr/>
    </dgm:pt>
    <dgm:pt modelId="{F6B9CD7E-8FD8-4978-9F89-D1C9352E5AC9}" type="pres">
      <dgm:prSet presAssocID="{A917CBB6-D67D-4708-A05B-E73473468D0A}" presName="hierChild3" presStyleCnt="0"/>
      <dgm:spPr/>
    </dgm:pt>
    <dgm:pt modelId="{72E6B9D1-86CA-43CC-BC8D-8BF11143607C}" type="pres">
      <dgm:prSet presAssocID="{AF256848-D381-42DB-9169-E1370B7D0F05}" presName="Name17" presStyleLbl="parChTrans1D3" presStyleIdx="0" presStyleCnt="2"/>
      <dgm:spPr/>
    </dgm:pt>
    <dgm:pt modelId="{FE0AD7E6-296D-47AE-AF23-2B0FC4BC7CDC}" type="pres">
      <dgm:prSet presAssocID="{7FC15C4F-F868-4A83-925F-EC6FEE3FD9B9}" presName="hierRoot3" presStyleCnt="0"/>
      <dgm:spPr/>
    </dgm:pt>
    <dgm:pt modelId="{15EB7741-7A9F-4827-AE0F-4E4C7D360A3D}" type="pres">
      <dgm:prSet presAssocID="{7FC15C4F-F868-4A83-925F-EC6FEE3FD9B9}" presName="composite3" presStyleCnt="0"/>
      <dgm:spPr/>
    </dgm:pt>
    <dgm:pt modelId="{D423BCC1-676A-41C5-8A8A-E2B113B9A270}" type="pres">
      <dgm:prSet presAssocID="{7FC15C4F-F868-4A83-925F-EC6FEE3FD9B9}" presName="background3" presStyleLbl="node3" presStyleIdx="0" presStyleCnt="2"/>
      <dgm:spPr/>
    </dgm:pt>
    <dgm:pt modelId="{E5ED45A0-A95B-44A6-A370-7D01C57CAC7C}" type="pres">
      <dgm:prSet presAssocID="{7FC15C4F-F868-4A83-925F-EC6FEE3FD9B9}" presName="text3" presStyleLbl="fgAcc3" presStyleIdx="0" presStyleCnt="2">
        <dgm:presLayoutVars>
          <dgm:chPref val="3"/>
        </dgm:presLayoutVars>
      </dgm:prSet>
      <dgm:spPr/>
    </dgm:pt>
    <dgm:pt modelId="{A41B80E2-11DD-4D59-849E-B36AA921EEB1}" type="pres">
      <dgm:prSet presAssocID="{7FC15C4F-F868-4A83-925F-EC6FEE3FD9B9}" presName="hierChild4" presStyleCnt="0"/>
      <dgm:spPr/>
    </dgm:pt>
    <dgm:pt modelId="{64F9C5A8-4021-445A-892A-68136ED8B937}" type="pres">
      <dgm:prSet presAssocID="{1605499C-0847-4724-B64F-24C5C5458F4E}" presName="Name17" presStyleLbl="parChTrans1D3" presStyleIdx="1" presStyleCnt="2"/>
      <dgm:spPr/>
    </dgm:pt>
    <dgm:pt modelId="{16B40AD5-CD6D-4117-961D-740CC3680F37}" type="pres">
      <dgm:prSet presAssocID="{32348573-130B-454B-8177-9CE9580A09F8}" presName="hierRoot3" presStyleCnt="0"/>
      <dgm:spPr/>
    </dgm:pt>
    <dgm:pt modelId="{73097F95-AFCB-4C48-A1DB-14C29AC82DE7}" type="pres">
      <dgm:prSet presAssocID="{32348573-130B-454B-8177-9CE9580A09F8}" presName="composite3" presStyleCnt="0"/>
      <dgm:spPr/>
    </dgm:pt>
    <dgm:pt modelId="{3A8F78DE-B963-4067-953B-0845AB22D625}" type="pres">
      <dgm:prSet presAssocID="{32348573-130B-454B-8177-9CE9580A09F8}" presName="background3" presStyleLbl="node3" presStyleIdx="1" presStyleCnt="2"/>
      <dgm:spPr/>
    </dgm:pt>
    <dgm:pt modelId="{A7B604F6-23EE-4030-9174-4DBC15C7844F}" type="pres">
      <dgm:prSet presAssocID="{32348573-130B-454B-8177-9CE9580A09F8}" presName="text3" presStyleLbl="fgAcc3" presStyleIdx="1" presStyleCnt="2">
        <dgm:presLayoutVars>
          <dgm:chPref val="3"/>
        </dgm:presLayoutVars>
      </dgm:prSet>
      <dgm:spPr/>
    </dgm:pt>
    <dgm:pt modelId="{492AA07C-7D9D-4BB6-B910-4F7ADBA6CC2A}" type="pres">
      <dgm:prSet presAssocID="{32348573-130B-454B-8177-9CE9580A09F8}" presName="hierChild4" presStyleCnt="0"/>
      <dgm:spPr/>
    </dgm:pt>
    <dgm:pt modelId="{20B1CE97-A8FF-4706-BE1A-4A25E95F076B}" type="pres">
      <dgm:prSet presAssocID="{F375D1AD-53B5-4434-B1E9-8FD27A569535}" presName="Name10" presStyleLbl="parChTrans1D2" presStyleIdx="1" presStyleCnt="2"/>
      <dgm:spPr/>
    </dgm:pt>
    <dgm:pt modelId="{7E4E9B63-C06A-4B2B-9D66-4ADEAD059C19}" type="pres">
      <dgm:prSet presAssocID="{FD3A20DF-9DF4-47A8-BECE-3C4C23012555}" presName="hierRoot2" presStyleCnt="0"/>
      <dgm:spPr/>
    </dgm:pt>
    <dgm:pt modelId="{59E0893D-71C7-48F6-8290-520C5C5225F8}" type="pres">
      <dgm:prSet presAssocID="{FD3A20DF-9DF4-47A8-BECE-3C4C23012555}" presName="composite2" presStyleCnt="0"/>
      <dgm:spPr/>
    </dgm:pt>
    <dgm:pt modelId="{5215C775-01B8-4DC7-BC2A-9EC65755B186}" type="pres">
      <dgm:prSet presAssocID="{FD3A20DF-9DF4-47A8-BECE-3C4C23012555}" presName="background2" presStyleLbl="node2" presStyleIdx="1" presStyleCnt="2"/>
      <dgm:spPr/>
    </dgm:pt>
    <dgm:pt modelId="{A9ABC5AB-ACBA-4570-80D2-6BF96C294A9F}" type="pres">
      <dgm:prSet presAssocID="{FD3A20DF-9DF4-47A8-BECE-3C4C23012555}" presName="text2" presStyleLbl="fgAcc2" presStyleIdx="1" presStyleCnt="2">
        <dgm:presLayoutVars>
          <dgm:chPref val="3"/>
        </dgm:presLayoutVars>
      </dgm:prSet>
      <dgm:spPr/>
    </dgm:pt>
    <dgm:pt modelId="{05CD92BC-40ED-484F-8FED-1C0043136535}" type="pres">
      <dgm:prSet presAssocID="{FD3A20DF-9DF4-47A8-BECE-3C4C23012555}" presName="hierChild3" presStyleCnt="0"/>
      <dgm:spPr/>
    </dgm:pt>
  </dgm:ptLst>
  <dgm:cxnLst>
    <dgm:cxn modelId="{E0E9D506-5982-4D62-90A4-BD49715ACF6B}" srcId="{EF197B24-98FF-4D19-A5B4-942D41396C1C}" destId="{A917CBB6-D67D-4708-A05B-E73473468D0A}" srcOrd="0" destOrd="0" parTransId="{F36E5298-AF04-4BE4-887E-3FA9D4677659}" sibTransId="{942C0318-FE0C-4548-8E35-89FF1ECC89EC}"/>
    <dgm:cxn modelId="{6E390B1D-C95A-4C52-A331-FA5378C32694}" type="presOf" srcId="{A917CBB6-D67D-4708-A05B-E73473468D0A}" destId="{8FDEE025-3357-4C8C-AA11-39738F3B5188}" srcOrd="0" destOrd="0" presId="urn:microsoft.com/office/officeart/2005/8/layout/hierarchy1"/>
    <dgm:cxn modelId="{FDCBC529-440B-46CF-96CE-D93DA87AF66D}" type="presOf" srcId="{32348573-130B-454B-8177-9CE9580A09F8}" destId="{A7B604F6-23EE-4030-9174-4DBC15C7844F}" srcOrd="0" destOrd="0" presId="urn:microsoft.com/office/officeart/2005/8/layout/hierarchy1"/>
    <dgm:cxn modelId="{B6A6E932-E1F6-4143-B085-4822531F3FBE}" srcId="{EF197B24-98FF-4D19-A5B4-942D41396C1C}" destId="{FD3A20DF-9DF4-47A8-BECE-3C4C23012555}" srcOrd="1" destOrd="0" parTransId="{F375D1AD-53B5-4434-B1E9-8FD27A569535}" sibTransId="{ED9CD48C-FB28-4D7A-BD44-17A003AD18FC}"/>
    <dgm:cxn modelId="{34C79536-4F40-4C9C-B71B-03C8BADB615B}" srcId="{0A9AB306-ED54-4FF6-B757-51768777ED31}" destId="{EF197B24-98FF-4D19-A5B4-942D41396C1C}" srcOrd="0" destOrd="0" parTransId="{A36A8DC5-7A11-4C30-B9CC-DE7E68231B0F}" sibTransId="{7A19D7FC-7F27-43E8-B8FC-3F8787823D7A}"/>
    <dgm:cxn modelId="{169F8561-47C7-4312-81F8-8CA70DD60B9D}" type="presOf" srcId="{7FC15C4F-F868-4A83-925F-EC6FEE3FD9B9}" destId="{E5ED45A0-A95B-44A6-A370-7D01C57CAC7C}" srcOrd="0" destOrd="0" presId="urn:microsoft.com/office/officeart/2005/8/layout/hierarchy1"/>
    <dgm:cxn modelId="{F0524C47-F437-4446-B5E2-3FA6BDB1FE7E}" srcId="{A917CBB6-D67D-4708-A05B-E73473468D0A}" destId="{32348573-130B-454B-8177-9CE9580A09F8}" srcOrd="1" destOrd="0" parTransId="{1605499C-0847-4724-B64F-24C5C5458F4E}" sibTransId="{CEDBDA12-12AA-4445-B117-E1B028F07B13}"/>
    <dgm:cxn modelId="{D03AC34C-D4B9-430B-BD29-8AEA18ED0744}" srcId="{A917CBB6-D67D-4708-A05B-E73473468D0A}" destId="{7FC15C4F-F868-4A83-925F-EC6FEE3FD9B9}" srcOrd="0" destOrd="0" parTransId="{AF256848-D381-42DB-9169-E1370B7D0F05}" sibTransId="{68065955-B194-4E40-8563-FD91C6671206}"/>
    <dgm:cxn modelId="{6EACE388-1341-4C5E-8DE8-0DDC26A9AE81}" type="presOf" srcId="{AF256848-D381-42DB-9169-E1370B7D0F05}" destId="{72E6B9D1-86CA-43CC-BC8D-8BF11143607C}" srcOrd="0" destOrd="0" presId="urn:microsoft.com/office/officeart/2005/8/layout/hierarchy1"/>
    <dgm:cxn modelId="{2CDE648B-83BD-4D37-9413-A49324AF9A05}" type="presOf" srcId="{F375D1AD-53B5-4434-B1E9-8FD27A569535}" destId="{20B1CE97-A8FF-4706-BE1A-4A25E95F076B}" srcOrd="0" destOrd="0" presId="urn:microsoft.com/office/officeart/2005/8/layout/hierarchy1"/>
    <dgm:cxn modelId="{CECAEC91-B636-460A-952A-4BD2D68D834A}" type="presOf" srcId="{F36E5298-AF04-4BE4-887E-3FA9D4677659}" destId="{E01B1FE8-36FF-465E-873D-4BD91A00EDC6}" srcOrd="0" destOrd="0" presId="urn:microsoft.com/office/officeart/2005/8/layout/hierarchy1"/>
    <dgm:cxn modelId="{CBE0E9A7-1D30-47F4-9C1D-2CD435AB2C34}" type="presOf" srcId="{EF197B24-98FF-4D19-A5B4-942D41396C1C}" destId="{516B8561-3C8E-4398-A620-5113E5A67BA0}" srcOrd="0" destOrd="0" presId="urn:microsoft.com/office/officeart/2005/8/layout/hierarchy1"/>
    <dgm:cxn modelId="{794001B7-A185-4D57-B170-EA9A9580787F}" type="presOf" srcId="{0A9AB306-ED54-4FF6-B757-51768777ED31}" destId="{71F5D415-1AB1-4145-814D-F66244B120F1}" srcOrd="0" destOrd="0" presId="urn:microsoft.com/office/officeart/2005/8/layout/hierarchy1"/>
    <dgm:cxn modelId="{039B33C8-6E3F-4E28-B011-52CD9016BD8D}" type="presOf" srcId="{FD3A20DF-9DF4-47A8-BECE-3C4C23012555}" destId="{A9ABC5AB-ACBA-4570-80D2-6BF96C294A9F}" srcOrd="0" destOrd="0" presId="urn:microsoft.com/office/officeart/2005/8/layout/hierarchy1"/>
    <dgm:cxn modelId="{4D29A6FB-B371-4ADF-9376-2A02F78EBAF4}" type="presOf" srcId="{1605499C-0847-4724-B64F-24C5C5458F4E}" destId="{64F9C5A8-4021-445A-892A-68136ED8B937}" srcOrd="0" destOrd="0" presId="urn:microsoft.com/office/officeart/2005/8/layout/hierarchy1"/>
    <dgm:cxn modelId="{5844E695-2259-4628-9743-F832ED555527}" type="presParOf" srcId="{71F5D415-1AB1-4145-814D-F66244B120F1}" destId="{86A66D0C-4542-4014-8276-5BBA198C5ACB}" srcOrd="0" destOrd="0" presId="urn:microsoft.com/office/officeart/2005/8/layout/hierarchy1"/>
    <dgm:cxn modelId="{D094EB2F-020C-4582-AC4C-12F452C3EE44}" type="presParOf" srcId="{86A66D0C-4542-4014-8276-5BBA198C5ACB}" destId="{244BDFE7-1EC5-4EB4-808B-FCB74BD6D01A}" srcOrd="0" destOrd="0" presId="urn:microsoft.com/office/officeart/2005/8/layout/hierarchy1"/>
    <dgm:cxn modelId="{812469D0-C11F-4FEA-B8DE-78DD7895E14B}" type="presParOf" srcId="{244BDFE7-1EC5-4EB4-808B-FCB74BD6D01A}" destId="{C151526C-132D-4BCA-92D3-DED9B65CC1AB}" srcOrd="0" destOrd="0" presId="urn:microsoft.com/office/officeart/2005/8/layout/hierarchy1"/>
    <dgm:cxn modelId="{E74614E3-2C21-480A-B8B1-8105D0464EDC}" type="presParOf" srcId="{244BDFE7-1EC5-4EB4-808B-FCB74BD6D01A}" destId="{516B8561-3C8E-4398-A620-5113E5A67BA0}" srcOrd="1" destOrd="0" presId="urn:microsoft.com/office/officeart/2005/8/layout/hierarchy1"/>
    <dgm:cxn modelId="{731CEB3E-231A-46EC-9281-89CF2955827F}" type="presParOf" srcId="{86A66D0C-4542-4014-8276-5BBA198C5ACB}" destId="{93F37CBC-F0C5-4E63-B065-AD7EFD246FF1}" srcOrd="1" destOrd="0" presId="urn:microsoft.com/office/officeart/2005/8/layout/hierarchy1"/>
    <dgm:cxn modelId="{677302AF-E9FB-42CE-9661-636FB2F0675F}" type="presParOf" srcId="{93F37CBC-F0C5-4E63-B065-AD7EFD246FF1}" destId="{E01B1FE8-36FF-465E-873D-4BD91A00EDC6}" srcOrd="0" destOrd="0" presId="urn:microsoft.com/office/officeart/2005/8/layout/hierarchy1"/>
    <dgm:cxn modelId="{1B500673-5C73-44C4-8766-674ED0A72585}" type="presParOf" srcId="{93F37CBC-F0C5-4E63-B065-AD7EFD246FF1}" destId="{8E59FFAE-1FB1-49A9-A885-913DF2EFB852}" srcOrd="1" destOrd="0" presId="urn:microsoft.com/office/officeart/2005/8/layout/hierarchy1"/>
    <dgm:cxn modelId="{FC01A0EE-F651-47DB-8CB7-98DDCA123563}" type="presParOf" srcId="{8E59FFAE-1FB1-49A9-A885-913DF2EFB852}" destId="{3AF92ECF-D4A6-4706-B713-17C435CEEFD4}" srcOrd="0" destOrd="0" presId="urn:microsoft.com/office/officeart/2005/8/layout/hierarchy1"/>
    <dgm:cxn modelId="{E6DB1CCB-6F4E-46E2-98A4-48A2CC4C7991}" type="presParOf" srcId="{3AF92ECF-D4A6-4706-B713-17C435CEEFD4}" destId="{7508941D-FD35-43C6-8AAB-8616FC254A19}" srcOrd="0" destOrd="0" presId="urn:microsoft.com/office/officeart/2005/8/layout/hierarchy1"/>
    <dgm:cxn modelId="{C6B60FBE-9B7B-4827-BDFE-613625EF2452}" type="presParOf" srcId="{3AF92ECF-D4A6-4706-B713-17C435CEEFD4}" destId="{8FDEE025-3357-4C8C-AA11-39738F3B5188}" srcOrd="1" destOrd="0" presId="urn:microsoft.com/office/officeart/2005/8/layout/hierarchy1"/>
    <dgm:cxn modelId="{507B2487-59C1-4433-91BD-C751F9B785B6}" type="presParOf" srcId="{8E59FFAE-1FB1-49A9-A885-913DF2EFB852}" destId="{F6B9CD7E-8FD8-4978-9F89-D1C9352E5AC9}" srcOrd="1" destOrd="0" presId="urn:microsoft.com/office/officeart/2005/8/layout/hierarchy1"/>
    <dgm:cxn modelId="{9F90ECB2-E7EC-40B7-8109-2A81492A7BAF}" type="presParOf" srcId="{F6B9CD7E-8FD8-4978-9F89-D1C9352E5AC9}" destId="{72E6B9D1-86CA-43CC-BC8D-8BF11143607C}" srcOrd="0" destOrd="0" presId="urn:microsoft.com/office/officeart/2005/8/layout/hierarchy1"/>
    <dgm:cxn modelId="{910214EC-9197-48A7-BB21-A4318401832E}" type="presParOf" srcId="{F6B9CD7E-8FD8-4978-9F89-D1C9352E5AC9}" destId="{FE0AD7E6-296D-47AE-AF23-2B0FC4BC7CDC}" srcOrd="1" destOrd="0" presId="urn:microsoft.com/office/officeart/2005/8/layout/hierarchy1"/>
    <dgm:cxn modelId="{4EA5871B-44B0-4F42-A82E-2AFBF7E34868}" type="presParOf" srcId="{FE0AD7E6-296D-47AE-AF23-2B0FC4BC7CDC}" destId="{15EB7741-7A9F-4827-AE0F-4E4C7D360A3D}" srcOrd="0" destOrd="0" presId="urn:microsoft.com/office/officeart/2005/8/layout/hierarchy1"/>
    <dgm:cxn modelId="{13BA82E4-63A4-427F-A3E8-5FB61957243A}" type="presParOf" srcId="{15EB7741-7A9F-4827-AE0F-4E4C7D360A3D}" destId="{D423BCC1-676A-41C5-8A8A-E2B113B9A270}" srcOrd="0" destOrd="0" presId="urn:microsoft.com/office/officeart/2005/8/layout/hierarchy1"/>
    <dgm:cxn modelId="{8069D5DD-EB0A-4ED2-9CF5-F7D45BD52D06}" type="presParOf" srcId="{15EB7741-7A9F-4827-AE0F-4E4C7D360A3D}" destId="{E5ED45A0-A95B-44A6-A370-7D01C57CAC7C}" srcOrd="1" destOrd="0" presId="urn:microsoft.com/office/officeart/2005/8/layout/hierarchy1"/>
    <dgm:cxn modelId="{34172EDB-FB6F-4D3D-83AF-6FA031B94B21}" type="presParOf" srcId="{FE0AD7E6-296D-47AE-AF23-2B0FC4BC7CDC}" destId="{A41B80E2-11DD-4D59-849E-B36AA921EEB1}" srcOrd="1" destOrd="0" presId="urn:microsoft.com/office/officeart/2005/8/layout/hierarchy1"/>
    <dgm:cxn modelId="{A04564A3-5894-4EFB-AE09-7BF41A06CBA8}" type="presParOf" srcId="{F6B9CD7E-8FD8-4978-9F89-D1C9352E5AC9}" destId="{64F9C5A8-4021-445A-892A-68136ED8B937}" srcOrd="2" destOrd="0" presId="urn:microsoft.com/office/officeart/2005/8/layout/hierarchy1"/>
    <dgm:cxn modelId="{F7C9D464-D45B-454D-BAC6-EE49DD79E4A8}" type="presParOf" srcId="{F6B9CD7E-8FD8-4978-9F89-D1C9352E5AC9}" destId="{16B40AD5-CD6D-4117-961D-740CC3680F37}" srcOrd="3" destOrd="0" presId="urn:microsoft.com/office/officeart/2005/8/layout/hierarchy1"/>
    <dgm:cxn modelId="{11E67E35-6345-4383-BFE0-2DA961B4623A}" type="presParOf" srcId="{16B40AD5-CD6D-4117-961D-740CC3680F37}" destId="{73097F95-AFCB-4C48-A1DB-14C29AC82DE7}" srcOrd="0" destOrd="0" presId="urn:microsoft.com/office/officeart/2005/8/layout/hierarchy1"/>
    <dgm:cxn modelId="{E6AAADFD-5916-451B-9B1E-6A3BAECD4373}" type="presParOf" srcId="{73097F95-AFCB-4C48-A1DB-14C29AC82DE7}" destId="{3A8F78DE-B963-4067-953B-0845AB22D625}" srcOrd="0" destOrd="0" presId="urn:microsoft.com/office/officeart/2005/8/layout/hierarchy1"/>
    <dgm:cxn modelId="{D4D19F00-17A9-48B9-A67E-CD9282F47EE6}" type="presParOf" srcId="{73097F95-AFCB-4C48-A1DB-14C29AC82DE7}" destId="{A7B604F6-23EE-4030-9174-4DBC15C7844F}" srcOrd="1" destOrd="0" presId="urn:microsoft.com/office/officeart/2005/8/layout/hierarchy1"/>
    <dgm:cxn modelId="{36CDD2A1-7E02-4E0E-93C4-74E8E0F93915}" type="presParOf" srcId="{16B40AD5-CD6D-4117-961D-740CC3680F37}" destId="{492AA07C-7D9D-4BB6-B910-4F7ADBA6CC2A}" srcOrd="1" destOrd="0" presId="urn:microsoft.com/office/officeart/2005/8/layout/hierarchy1"/>
    <dgm:cxn modelId="{98F2F890-D342-4132-B89B-B0E850F5E4BC}" type="presParOf" srcId="{93F37CBC-F0C5-4E63-B065-AD7EFD246FF1}" destId="{20B1CE97-A8FF-4706-BE1A-4A25E95F076B}" srcOrd="2" destOrd="0" presId="urn:microsoft.com/office/officeart/2005/8/layout/hierarchy1"/>
    <dgm:cxn modelId="{A200E227-8162-490F-8917-8396A130D5D3}" type="presParOf" srcId="{93F37CBC-F0C5-4E63-B065-AD7EFD246FF1}" destId="{7E4E9B63-C06A-4B2B-9D66-4ADEAD059C19}" srcOrd="3" destOrd="0" presId="urn:microsoft.com/office/officeart/2005/8/layout/hierarchy1"/>
    <dgm:cxn modelId="{DA731BB3-6538-4FE8-8C00-FB9003D7AD88}" type="presParOf" srcId="{7E4E9B63-C06A-4B2B-9D66-4ADEAD059C19}" destId="{59E0893D-71C7-48F6-8290-520C5C5225F8}" srcOrd="0" destOrd="0" presId="urn:microsoft.com/office/officeart/2005/8/layout/hierarchy1"/>
    <dgm:cxn modelId="{77405408-8BDB-49C8-93F9-9AAFA8569B4F}" type="presParOf" srcId="{59E0893D-71C7-48F6-8290-520C5C5225F8}" destId="{5215C775-01B8-4DC7-BC2A-9EC65755B186}" srcOrd="0" destOrd="0" presId="urn:microsoft.com/office/officeart/2005/8/layout/hierarchy1"/>
    <dgm:cxn modelId="{81B1825E-69D3-4FD4-B416-A6B89367F154}" type="presParOf" srcId="{59E0893D-71C7-48F6-8290-520C5C5225F8}" destId="{A9ABC5AB-ACBA-4570-80D2-6BF96C294A9F}" srcOrd="1" destOrd="0" presId="urn:microsoft.com/office/officeart/2005/8/layout/hierarchy1"/>
    <dgm:cxn modelId="{E254806E-C24E-4B79-AA04-5E6628079FCB}" type="presParOf" srcId="{7E4E9B63-C06A-4B2B-9D66-4ADEAD059C19}" destId="{05CD92BC-40ED-484F-8FED-1C00431365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C57032-5C9F-4636-AA00-C6199377101B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E8E51D-8CDF-4F58-980E-C25AD9490EDF}">
      <dgm:prSet phldrT="[Text]"/>
      <dgm:spPr/>
      <dgm:t>
        <a:bodyPr/>
        <a:lstStyle/>
        <a:p>
          <a:r>
            <a:rPr lang="en-US" dirty="0"/>
            <a:t>NORMAL</a:t>
          </a:r>
        </a:p>
      </dgm:t>
    </dgm:pt>
    <dgm:pt modelId="{6FA8F73E-6E0D-48AC-A2E3-E2B52911EB99}" type="parTrans" cxnId="{6FEF8E49-57E8-4E4E-BF28-11AD6AD20302}">
      <dgm:prSet/>
      <dgm:spPr/>
      <dgm:t>
        <a:bodyPr/>
        <a:lstStyle/>
        <a:p>
          <a:endParaRPr lang="en-US"/>
        </a:p>
      </dgm:t>
    </dgm:pt>
    <dgm:pt modelId="{794B3E55-6B99-45D3-ADAE-7FBC4E493963}" type="sibTrans" cxnId="{6FEF8E49-57E8-4E4E-BF28-11AD6AD20302}">
      <dgm:prSet/>
      <dgm:spPr/>
      <dgm:t>
        <a:bodyPr/>
        <a:lstStyle/>
        <a:p>
          <a:endParaRPr lang="en-US"/>
        </a:p>
      </dgm:t>
    </dgm:pt>
    <dgm:pt modelId="{EBC3729F-258A-4E12-89FF-8C77D765F70B}">
      <dgm:prSet phldrT="[Text]"/>
      <dgm:spPr/>
      <dgm:t>
        <a:bodyPr/>
        <a:lstStyle/>
        <a:p>
          <a:r>
            <a:rPr lang="en-US" dirty="0"/>
            <a:t>ECG</a:t>
          </a:r>
        </a:p>
      </dgm:t>
    </dgm:pt>
    <dgm:pt modelId="{C76081CF-AB2A-447F-8216-589686F581E3}" type="parTrans" cxnId="{57830073-7C8A-4D38-9268-0954868571C0}">
      <dgm:prSet/>
      <dgm:spPr/>
      <dgm:t>
        <a:bodyPr/>
        <a:lstStyle/>
        <a:p>
          <a:endParaRPr lang="en-US"/>
        </a:p>
      </dgm:t>
    </dgm:pt>
    <dgm:pt modelId="{76519AB0-C868-4457-9B85-E469B28A581E}" type="sibTrans" cxnId="{57830073-7C8A-4D38-9268-0954868571C0}">
      <dgm:prSet/>
      <dgm:spPr/>
      <dgm:t>
        <a:bodyPr/>
        <a:lstStyle/>
        <a:p>
          <a:endParaRPr lang="en-US"/>
        </a:p>
      </dgm:t>
    </dgm:pt>
    <dgm:pt modelId="{898A778A-69D3-4D1A-9368-15DAB3973F4E}">
      <dgm:prSet phldrT="[Text]"/>
      <dgm:spPr/>
      <dgm:t>
        <a:bodyPr/>
        <a:lstStyle/>
        <a:p>
          <a:r>
            <a:rPr lang="en-US" dirty="0"/>
            <a:t>CAG</a:t>
          </a:r>
        </a:p>
      </dgm:t>
    </dgm:pt>
    <dgm:pt modelId="{67DCD636-EFD3-4326-8F57-089722126CC2}" type="parTrans" cxnId="{98903216-7831-425E-97FE-D61A75B8AE1E}">
      <dgm:prSet/>
      <dgm:spPr/>
      <dgm:t>
        <a:bodyPr/>
        <a:lstStyle/>
        <a:p>
          <a:endParaRPr lang="en-US"/>
        </a:p>
      </dgm:t>
    </dgm:pt>
    <dgm:pt modelId="{824A2293-929C-4E2B-A0C1-025A79BF1F4C}" type="sibTrans" cxnId="{98903216-7831-425E-97FE-D61A75B8AE1E}">
      <dgm:prSet/>
      <dgm:spPr/>
      <dgm:t>
        <a:bodyPr/>
        <a:lstStyle/>
        <a:p>
          <a:endParaRPr lang="en-US"/>
        </a:p>
      </dgm:t>
    </dgm:pt>
    <dgm:pt modelId="{1D0A6D22-3FBC-4692-9798-5F36B902BD39}">
      <dgm:prSet phldrT="[Text]"/>
      <dgm:spPr/>
      <dgm:t>
        <a:bodyPr/>
        <a:lstStyle/>
        <a:p>
          <a:r>
            <a:rPr lang="en-US" dirty="0"/>
            <a:t>ECHO</a:t>
          </a:r>
        </a:p>
      </dgm:t>
    </dgm:pt>
    <dgm:pt modelId="{5C127C34-BB1C-47C9-816E-B76CBF26B4C7}" type="parTrans" cxnId="{0293EC4B-772B-4B80-9F3D-C15A7D27803F}">
      <dgm:prSet/>
      <dgm:spPr/>
      <dgm:t>
        <a:bodyPr/>
        <a:lstStyle/>
        <a:p>
          <a:endParaRPr lang="en-US"/>
        </a:p>
      </dgm:t>
    </dgm:pt>
    <dgm:pt modelId="{929B30DD-A3F2-47EF-90EF-6C94B796475B}" type="sibTrans" cxnId="{0293EC4B-772B-4B80-9F3D-C15A7D27803F}">
      <dgm:prSet/>
      <dgm:spPr/>
      <dgm:t>
        <a:bodyPr/>
        <a:lstStyle/>
        <a:p>
          <a:endParaRPr lang="en-US"/>
        </a:p>
      </dgm:t>
    </dgm:pt>
    <dgm:pt modelId="{7836C4D4-C195-414C-AD76-3D16CCD0ABB6}" type="pres">
      <dgm:prSet presAssocID="{92C57032-5C9F-4636-AA00-C6199377101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541641-E58D-4505-B8F2-84EF96F678DD}" type="pres">
      <dgm:prSet presAssocID="{03E8E51D-8CDF-4F58-980E-C25AD9490EDF}" presName="centerShape" presStyleLbl="node0" presStyleIdx="0" presStyleCnt="1" custScaleX="118840" custScaleY="120829"/>
      <dgm:spPr/>
    </dgm:pt>
    <dgm:pt modelId="{5AD38110-B8F8-40FD-9401-D81A5A480BA6}" type="pres">
      <dgm:prSet presAssocID="{EBC3729F-258A-4E12-89FF-8C77D765F70B}" presName="node" presStyleLbl="node1" presStyleIdx="0" presStyleCnt="3">
        <dgm:presLayoutVars>
          <dgm:bulletEnabled val="1"/>
        </dgm:presLayoutVars>
      </dgm:prSet>
      <dgm:spPr/>
    </dgm:pt>
    <dgm:pt modelId="{17CADC3F-1AD0-462D-BC0D-F8F17621725F}" type="pres">
      <dgm:prSet presAssocID="{EBC3729F-258A-4E12-89FF-8C77D765F70B}" presName="dummy" presStyleCnt="0"/>
      <dgm:spPr/>
    </dgm:pt>
    <dgm:pt modelId="{AF5A4F48-9F82-4CB6-A311-15B8368270D0}" type="pres">
      <dgm:prSet presAssocID="{76519AB0-C868-4457-9B85-E469B28A581E}" presName="sibTrans" presStyleLbl="sibTrans2D1" presStyleIdx="0" presStyleCnt="3"/>
      <dgm:spPr/>
    </dgm:pt>
    <dgm:pt modelId="{76C95E97-93EB-4C44-95CC-BB606EEAB638}" type="pres">
      <dgm:prSet presAssocID="{898A778A-69D3-4D1A-9368-15DAB3973F4E}" presName="node" presStyleLbl="node1" presStyleIdx="1" presStyleCnt="3">
        <dgm:presLayoutVars>
          <dgm:bulletEnabled val="1"/>
        </dgm:presLayoutVars>
      </dgm:prSet>
      <dgm:spPr/>
    </dgm:pt>
    <dgm:pt modelId="{5D91B27B-EA30-48CE-8A82-711D39B450C4}" type="pres">
      <dgm:prSet presAssocID="{898A778A-69D3-4D1A-9368-15DAB3973F4E}" presName="dummy" presStyleCnt="0"/>
      <dgm:spPr/>
    </dgm:pt>
    <dgm:pt modelId="{3C14E9CB-184C-4292-A0CA-E661ABAE6098}" type="pres">
      <dgm:prSet presAssocID="{824A2293-929C-4E2B-A0C1-025A79BF1F4C}" presName="sibTrans" presStyleLbl="sibTrans2D1" presStyleIdx="1" presStyleCnt="3"/>
      <dgm:spPr/>
    </dgm:pt>
    <dgm:pt modelId="{5DF0C29B-1EC1-4671-BE4E-012BC7F84B75}" type="pres">
      <dgm:prSet presAssocID="{1D0A6D22-3FBC-4692-9798-5F36B902BD39}" presName="node" presStyleLbl="node1" presStyleIdx="2" presStyleCnt="3">
        <dgm:presLayoutVars>
          <dgm:bulletEnabled val="1"/>
        </dgm:presLayoutVars>
      </dgm:prSet>
      <dgm:spPr/>
    </dgm:pt>
    <dgm:pt modelId="{C205A4B5-E7BA-4355-9E9C-3ADFBBC5DD9A}" type="pres">
      <dgm:prSet presAssocID="{1D0A6D22-3FBC-4692-9798-5F36B902BD39}" presName="dummy" presStyleCnt="0"/>
      <dgm:spPr/>
    </dgm:pt>
    <dgm:pt modelId="{6B50AA89-0576-4500-913E-CE126B4D9C20}" type="pres">
      <dgm:prSet presAssocID="{929B30DD-A3F2-47EF-90EF-6C94B796475B}" presName="sibTrans" presStyleLbl="sibTrans2D1" presStyleIdx="2" presStyleCnt="3"/>
      <dgm:spPr/>
    </dgm:pt>
  </dgm:ptLst>
  <dgm:cxnLst>
    <dgm:cxn modelId="{78A2E20B-1CB2-43AB-BA88-A9241C40B1C3}" type="presOf" srcId="{76519AB0-C868-4457-9B85-E469B28A581E}" destId="{AF5A4F48-9F82-4CB6-A311-15B8368270D0}" srcOrd="0" destOrd="0" presId="urn:microsoft.com/office/officeart/2005/8/layout/radial6"/>
    <dgm:cxn modelId="{98903216-7831-425E-97FE-D61A75B8AE1E}" srcId="{03E8E51D-8CDF-4F58-980E-C25AD9490EDF}" destId="{898A778A-69D3-4D1A-9368-15DAB3973F4E}" srcOrd="1" destOrd="0" parTransId="{67DCD636-EFD3-4326-8F57-089722126CC2}" sibTransId="{824A2293-929C-4E2B-A0C1-025A79BF1F4C}"/>
    <dgm:cxn modelId="{59644C22-4294-423C-BD3E-D21483D481BB}" type="presOf" srcId="{92C57032-5C9F-4636-AA00-C6199377101B}" destId="{7836C4D4-C195-414C-AD76-3D16CCD0ABB6}" srcOrd="0" destOrd="0" presId="urn:microsoft.com/office/officeart/2005/8/layout/radial6"/>
    <dgm:cxn modelId="{6FEF8E49-57E8-4E4E-BF28-11AD6AD20302}" srcId="{92C57032-5C9F-4636-AA00-C6199377101B}" destId="{03E8E51D-8CDF-4F58-980E-C25AD9490EDF}" srcOrd="0" destOrd="0" parTransId="{6FA8F73E-6E0D-48AC-A2E3-E2B52911EB99}" sibTransId="{794B3E55-6B99-45D3-ADAE-7FBC4E493963}"/>
    <dgm:cxn modelId="{0293EC4B-772B-4B80-9F3D-C15A7D27803F}" srcId="{03E8E51D-8CDF-4F58-980E-C25AD9490EDF}" destId="{1D0A6D22-3FBC-4692-9798-5F36B902BD39}" srcOrd="2" destOrd="0" parTransId="{5C127C34-BB1C-47C9-816E-B76CBF26B4C7}" sibTransId="{929B30DD-A3F2-47EF-90EF-6C94B796475B}"/>
    <dgm:cxn modelId="{2544CE6C-C4CE-49E6-BE03-2602526CB1CB}" type="presOf" srcId="{03E8E51D-8CDF-4F58-980E-C25AD9490EDF}" destId="{86541641-E58D-4505-B8F2-84EF96F678DD}" srcOrd="0" destOrd="0" presId="urn:microsoft.com/office/officeart/2005/8/layout/radial6"/>
    <dgm:cxn modelId="{57830073-7C8A-4D38-9268-0954868571C0}" srcId="{03E8E51D-8CDF-4F58-980E-C25AD9490EDF}" destId="{EBC3729F-258A-4E12-89FF-8C77D765F70B}" srcOrd="0" destOrd="0" parTransId="{C76081CF-AB2A-447F-8216-589686F581E3}" sibTransId="{76519AB0-C868-4457-9B85-E469B28A581E}"/>
    <dgm:cxn modelId="{10CECE81-C38C-48BA-BBF1-01D227102C8F}" type="presOf" srcId="{929B30DD-A3F2-47EF-90EF-6C94B796475B}" destId="{6B50AA89-0576-4500-913E-CE126B4D9C20}" srcOrd="0" destOrd="0" presId="urn:microsoft.com/office/officeart/2005/8/layout/radial6"/>
    <dgm:cxn modelId="{93DD1D9A-5A70-4D37-A729-6D2A91EE2C73}" type="presOf" srcId="{1D0A6D22-3FBC-4692-9798-5F36B902BD39}" destId="{5DF0C29B-1EC1-4671-BE4E-012BC7F84B75}" srcOrd="0" destOrd="0" presId="urn:microsoft.com/office/officeart/2005/8/layout/radial6"/>
    <dgm:cxn modelId="{C4F3B39D-B6AA-4A07-BCCF-8A47F81EAF86}" type="presOf" srcId="{EBC3729F-258A-4E12-89FF-8C77D765F70B}" destId="{5AD38110-B8F8-40FD-9401-D81A5A480BA6}" srcOrd="0" destOrd="0" presId="urn:microsoft.com/office/officeart/2005/8/layout/radial6"/>
    <dgm:cxn modelId="{3ED927AB-6644-4CB3-8BAD-A0DCD5B5808F}" type="presOf" srcId="{898A778A-69D3-4D1A-9368-15DAB3973F4E}" destId="{76C95E97-93EB-4C44-95CC-BB606EEAB638}" srcOrd="0" destOrd="0" presId="urn:microsoft.com/office/officeart/2005/8/layout/radial6"/>
    <dgm:cxn modelId="{E872F8CF-0456-4078-8B08-81DC5B0951BF}" type="presOf" srcId="{824A2293-929C-4E2B-A0C1-025A79BF1F4C}" destId="{3C14E9CB-184C-4292-A0CA-E661ABAE6098}" srcOrd="0" destOrd="0" presId="urn:microsoft.com/office/officeart/2005/8/layout/radial6"/>
    <dgm:cxn modelId="{77EBD842-90F9-4014-B376-25BF03204353}" type="presParOf" srcId="{7836C4D4-C195-414C-AD76-3D16CCD0ABB6}" destId="{86541641-E58D-4505-B8F2-84EF96F678DD}" srcOrd="0" destOrd="0" presId="urn:microsoft.com/office/officeart/2005/8/layout/radial6"/>
    <dgm:cxn modelId="{B46EAE23-71B2-4750-8211-FD7D363B434B}" type="presParOf" srcId="{7836C4D4-C195-414C-AD76-3D16CCD0ABB6}" destId="{5AD38110-B8F8-40FD-9401-D81A5A480BA6}" srcOrd="1" destOrd="0" presId="urn:microsoft.com/office/officeart/2005/8/layout/radial6"/>
    <dgm:cxn modelId="{437CD83C-F84E-4063-A3DE-2A4996801BCB}" type="presParOf" srcId="{7836C4D4-C195-414C-AD76-3D16CCD0ABB6}" destId="{17CADC3F-1AD0-462D-BC0D-F8F17621725F}" srcOrd="2" destOrd="0" presId="urn:microsoft.com/office/officeart/2005/8/layout/radial6"/>
    <dgm:cxn modelId="{C2680F14-6F9F-40E5-AEF8-C3E91B53E0E0}" type="presParOf" srcId="{7836C4D4-C195-414C-AD76-3D16CCD0ABB6}" destId="{AF5A4F48-9F82-4CB6-A311-15B8368270D0}" srcOrd="3" destOrd="0" presId="urn:microsoft.com/office/officeart/2005/8/layout/radial6"/>
    <dgm:cxn modelId="{DEFAF988-DF7E-4A38-BACC-DF569817DD9F}" type="presParOf" srcId="{7836C4D4-C195-414C-AD76-3D16CCD0ABB6}" destId="{76C95E97-93EB-4C44-95CC-BB606EEAB638}" srcOrd="4" destOrd="0" presId="urn:microsoft.com/office/officeart/2005/8/layout/radial6"/>
    <dgm:cxn modelId="{2712A6C7-213D-481D-9CF8-D70444F02B28}" type="presParOf" srcId="{7836C4D4-C195-414C-AD76-3D16CCD0ABB6}" destId="{5D91B27B-EA30-48CE-8A82-711D39B450C4}" srcOrd="5" destOrd="0" presId="urn:microsoft.com/office/officeart/2005/8/layout/radial6"/>
    <dgm:cxn modelId="{58B68DDD-4999-4EDB-A4D8-0DDBCD3D18F0}" type="presParOf" srcId="{7836C4D4-C195-414C-AD76-3D16CCD0ABB6}" destId="{3C14E9CB-184C-4292-A0CA-E661ABAE6098}" srcOrd="6" destOrd="0" presId="urn:microsoft.com/office/officeart/2005/8/layout/radial6"/>
    <dgm:cxn modelId="{02056A83-8371-4CD8-AB1A-D5BD1D621487}" type="presParOf" srcId="{7836C4D4-C195-414C-AD76-3D16CCD0ABB6}" destId="{5DF0C29B-1EC1-4671-BE4E-012BC7F84B75}" srcOrd="7" destOrd="0" presId="urn:microsoft.com/office/officeart/2005/8/layout/radial6"/>
    <dgm:cxn modelId="{CACDCE1B-057B-4058-9EC2-8E8B928FFFF2}" type="presParOf" srcId="{7836C4D4-C195-414C-AD76-3D16CCD0ABB6}" destId="{C205A4B5-E7BA-4355-9E9C-3ADFBBC5DD9A}" srcOrd="8" destOrd="0" presId="urn:microsoft.com/office/officeart/2005/8/layout/radial6"/>
    <dgm:cxn modelId="{618F1FAB-ABAE-4FFC-B1F5-AEF884A2FDC1}" type="presParOf" srcId="{7836C4D4-C195-414C-AD76-3D16CCD0ABB6}" destId="{6B50AA89-0576-4500-913E-CE126B4D9C2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1CE97-A8FF-4706-BE1A-4A25E95F076B}">
      <dsp:nvSpPr>
        <dsp:cNvPr id="0" name=""/>
        <dsp:cNvSpPr/>
      </dsp:nvSpPr>
      <dsp:spPr>
        <a:xfrm>
          <a:off x="4362716" y="1066678"/>
          <a:ext cx="1025116" cy="48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64"/>
              </a:lnTo>
              <a:lnTo>
                <a:pt x="1025116" y="332464"/>
              </a:lnTo>
              <a:lnTo>
                <a:pt x="1025116" y="4878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9C5A8-4021-445A-892A-68136ED8B937}">
      <dsp:nvSpPr>
        <dsp:cNvPr id="0" name=""/>
        <dsp:cNvSpPr/>
      </dsp:nvSpPr>
      <dsp:spPr>
        <a:xfrm>
          <a:off x="3325722" y="2608993"/>
          <a:ext cx="1036993" cy="498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201"/>
              </a:lnTo>
              <a:lnTo>
                <a:pt x="1036993" y="343201"/>
              </a:lnTo>
              <a:lnTo>
                <a:pt x="1036993" y="49859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6B9D1-86CA-43CC-BC8D-8BF11143607C}">
      <dsp:nvSpPr>
        <dsp:cNvPr id="0" name=""/>
        <dsp:cNvSpPr/>
      </dsp:nvSpPr>
      <dsp:spPr>
        <a:xfrm>
          <a:off x="2312482" y="2608993"/>
          <a:ext cx="1013240" cy="498599"/>
        </a:xfrm>
        <a:custGeom>
          <a:avLst/>
          <a:gdLst/>
          <a:ahLst/>
          <a:cxnLst/>
          <a:rect l="0" t="0" r="0" b="0"/>
          <a:pathLst>
            <a:path>
              <a:moveTo>
                <a:pt x="1013240" y="0"/>
              </a:moveTo>
              <a:lnTo>
                <a:pt x="1013240" y="343201"/>
              </a:lnTo>
              <a:lnTo>
                <a:pt x="0" y="343201"/>
              </a:lnTo>
              <a:lnTo>
                <a:pt x="0" y="49859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B1FE8-36FF-465E-873D-4BD91A00EDC6}">
      <dsp:nvSpPr>
        <dsp:cNvPr id="0" name=""/>
        <dsp:cNvSpPr/>
      </dsp:nvSpPr>
      <dsp:spPr>
        <a:xfrm>
          <a:off x="3325722" y="1066678"/>
          <a:ext cx="1036993" cy="477125"/>
        </a:xfrm>
        <a:custGeom>
          <a:avLst/>
          <a:gdLst/>
          <a:ahLst/>
          <a:cxnLst/>
          <a:rect l="0" t="0" r="0" b="0"/>
          <a:pathLst>
            <a:path>
              <a:moveTo>
                <a:pt x="1036993" y="0"/>
              </a:moveTo>
              <a:lnTo>
                <a:pt x="1036993" y="321726"/>
              </a:lnTo>
              <a:lnTo>
                <a:pt x="0" y="321726"/>
              </a:lnTo>
              <a:lnTo>
                <a:pt x="0" y="47712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1526C-132D-4BCA-92D3-DED9B65CC1AB}">
      <dsp:nvSpPr>
        <dsp:cNvPr id="0" name=""/>
        <dsp:cNvSpPr/>
      </dsp:nvSpPr>
      <dsp:spPr>
        <a:xfrm>
          <a:off x="3523983" y="1489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6B8561-3C8E-4398-A620-5113E5A67BA0}">
      <dsp:nvSpPr>
        <dsp:cNvPr id="0" name=""/>
        <dsp:cNvSpPr/>
      </dsp:nvSpPr>
      <dsp:spPr>
        <a:xfrm>
          <a:off x="3710368" y="178554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Acute Ischemia</a:t>
          </a:r>
        </a:p>
      </dsp:txBody>
      <dsp:txXfrm>
        <a:off x="3741566" y="209752"/>
        <a:ext cx="1615068" cy="1002793"/>
      </dsp:txXfrm>
    </dsp:sp>
    <dsp:sp modelId="{7508941D-FD35-43C6-8AAB-8616FC254A19}">
      <dsp:nvSpPr>
        <dsp:cNvPr id="0" name=""/>
        <dsp:cNvSpPr/>
      </dsp:nvSpPr>
      <dsp:spPr>
        <a:xfrm>
          <a:off x="2486990" y="1543804"/>
          <a:ext cx="1677464" cy="1065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DEE025-3357-4C8C-AA11-39738F3B5188}">
      <dsp:nvSpPr>
        <dsp:cNvPr id="0" name=""/>
        <dsp:cNvSpPr/>
      </dsp:nvSpPr>
      <dsp:spPr>
        <a:xfrm>
          <a:off x="2673375" y="172086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Acute phase</a:t>
          </a:r>
        </a:p>
      </dsp:txBody>
      <dsp:txXfrm>
        <a:off x="2704573" y="1752067"/>
        <a:ext cx="1615068" cy="1002793"/>
      </dsp:txXfrm>
    </dsp:sp>
    <dsp:sp modelId="{D423BCC1-676A-41C5-8A8A-E2B113B9A270}">
      <dsp:nvSpPr>
        <dsp:cNvPr id="0" name=""/>
        <dsp:cNvSpPr/>
      </dsp:nvSpPr>
      <dsp:spPr>
        <a:xfrm>
          <a:off x="1473750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ED45A0-A95B-44A6-A370-7D01C57CAC7C}">
      <dsp:nvSpPr>
        <dsp:cNvPr id="0" name=""/>
        <dsp:cNvSpPr/>
      </dsp:nvSpPr>
      <dsp:spPr>
        <a:xfrm>
          <a:off x="1660134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reentry</a:t>
          </a:r>
        </a:p>
      </dsp:txBody>
      <dsp:txXfrm>
        <a:off x="1691332" y="3315857"/>
        <a:ext cx="1615068" cy="1002793"/>
      </dsp:txXfrm>
    </dsp:sp>
    <dsp:sp modelId="{3A8F78DE-B963-4067-953B-0845AB22D625}">
      <dsp:nvSpPr>
        <dsp:cNvPr id="0" name=""/>
        <dsp:cNvSpPr/>
      </dsp:nvSpPr>
      <dsp:spPr>
        <a:xfrm>
          <a:off x="3523983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604F6-23EE-4030-9174-4DBC15C7844F}">
      <dsp:nvSpPr>
        <dsp:cNvPr id="0" name=""/>
        <dsp:cNvSpPr/>
      </dsp:nvSpPr>
      <dsp:spPr>
        <a:xfrm>
          <a:off x="3710368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1B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Abnormal automaticity </a:t>
          </a:r>
        </a:p>
      </dsp:txBody>
      <dsp:txXfrm>
        <a:off x="3741566" y="3315857"/>
        <a:ext cx="1615068" cy="1002793"/>
      </dsp:txXfrm>
    </dsp:sp>
    <dsp:sp modelId="{5215C775-01B8-4DC7-BC2A-9EC65755B186}">
      <dsp:nvSpPr>
        <dsp:cNvPr id="0" name=""/>
        <dsp:cNvSpPr/>
      </dsp:nvSpPr>
      <dsp:spPr>
        <a:xfrm>
          <a:off x="4549100" y="1554541"/>
          <a:ext cx="1677464" cy="1065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ABC5AB-ACBA-4570-80D2-6BF96C294A9F}">
      <dsp:nvSpPr>
        <dsp:cNvPr id="0" name=""/>
        <dsp:cNvSpPr/>
      </dsp:nvSpPr>
      <dsp:spPr>
        <a:xfrm>
          <a:off x="4735485" y="1731606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Subacute </a:t>
          </a:r>
        </a:p>
      </dsp:txBody>
      <dsp:txXfrm>
        <a:off x="4766683" y="1762804"/>
        <a:ext cx="1615068" cy="1002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0AA89-0576-4500-913E-CE126B4D9C20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4E9CB-184C-4292-A0CA-E661ABAE6098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A4F48-9F82-4CB6-A311-15B8368270D0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41641-E58D-4505-B8F2-84EF96F678DD}">
      <dsp:nvSpPr>
        <dsp:cNvPr id="0" name=""/>
        <dsp:cNvSpPr/>
      </dsp:nvSpPr>
      <dsp:spPr>
        <a:xfrm>
          <a:off x="2133595" y="1244601"/>
          <a:ext cx="1828808" cy="18594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NORMAL</a:t>
          </a:r>
        </a:p>
      </dsp:txBody>
      <dsp:txXfrm>
        <a:off x="2401418" y="1516906"/>
        <a:ext cx="1293162" cy="1314806"/>
      </dsp:txXfrm>
    </dsp:sp>
    <dsp:sp modelId="{5AD38110-B8F8-40FD-9401-D81A5A480BA6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ECG</a:t>
          </a:r>
        </a:p>
      </dsp:txBody>
      <dsp:txXfrm>
        <a:off x="2667146" y="159161"/>
        <a:ext cx="761707" cy="761707"/>
      </dsp:txXfrm>
    </dsp:sp>
    <dsp:sp modelId="{76C95E97-93EB-4C44-95CC-BB606EEAB638}">
      <dsp:nvSpPr>
        <dsp:cNvPr id="0" name=""/>
        <dsp:cNvSpPr/>
      </dsp:nvSpPr>
      <dsp:spPr>
        <a:xfrm>
          <a:off x="3924731" y="2452848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CAG</a:t>
          </a:r>
        </a:p>
      </dsp:txBody>
      <dsp:txXfrm>
        <a:off x="4082486" y="2610603"/>
        <a:ext cx="761707" cy="761707"/>
      </dsp:txXfrm>
    </dsp:sp>
    <dsp:sp modelId="{5DF0C29B-1EC1-4671-BE4E-012BC7F84B75}">
      <dsp:nvSpPr>
        <dsp:cNvPr id="0" name=""/>
        <dsp:cNvSpPr/>
      </dsp:nvSpPr>
      <dsp:spPr>
        <a:xfrm>
          <a:off x="1094050" y="2452848"/>
          <a:ext cx="1077217" cy="10772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ECHO</a:t>
          </a:r>
        </a:p>
      </dsp:txBody>
      <dsp:txXfrm>
        <a:off x="1251805" y="2610603"/>
        <a:ext cx="761707" cy="761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3C402-DB5D-4BF0-879F-CB79BC28E60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7C71A-A4DB-4AE0-83A7-BFA6231BF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6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Ventricular ectopic beat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D1056-2928-477B-BE25-F21144CAB8D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31224-CA22-44B8-9E86-B073E6A3068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7C71A-A4DB-4AE0-83A7-BFA6231BF82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11A4F-13F5-471D-B2D7-F69183B46F91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9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A2CD-8ADF-48A7-BB8E-F056BE24C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4AFB5-2C81-4865-9C38-203ACF0C1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94E34-0953-48CB-9E1C-BCEC9E2A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2E08-370E-43C2-A443-C5F629D6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36AE-1702-4BF4-B3CB-2D7BBAC4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5438-4A56-43D6-A9A6-C676337D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4E06D-FF57-4264-AB9B-8ABF51FD5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04533-EF42-4DC4-A4A8-417C04C0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4ECE4-C377-4826-A0A1-D2D97B9A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ED28-645C-460A-B202-6671B0DF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B088A-F9B9-4740-8F92-356E3C855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608EC-6FDC-4ACB-A6BE-AC3398286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599A2-19C0-4182-863A-8FB2D750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466CE-4922-4A9D-86BF-5B1AA02E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A886-1714-4733-AA31-184F1AF7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8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8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9017-348F-44ED-B1A4-F59F9524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04B5-3DF7-4093-9FFD-210BB308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11B50-EC0B-402C-8B0A-1F31F369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29EBE-B930-49C2-A23A-1ECFCF32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ACC98-4F71-4C98-BBF7-D0090561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8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4032-0708-4514-BD49-81B47F35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FCBA0-315D-4C09-8D92-9903A8163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8009F-09E0-4CBA-88BC-F40A6151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E88C-7AA8-453D-80A8-2D71C4AF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1D62C-C29A-4982-81FE-C0105465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9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9D4C-C578-4FFB-9C88-EA11C898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341FC-AA11-496E-B682-2B68B777C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0F9A9-3D74-4610-BA16-BE95DE1CD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ABAF5-FFF1-4A3E-B60F-3372AE76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A960F-B093-4F3C-9BD9-AD4DC5B0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19832-72D0-4087-B6E7-2AD6256D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8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E68-214C-4A74-B26C-5582FA2A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788BC-B329-48EE-BD12-78365D50C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1A082-7AF2-4D0A-BFD6-6545CA02D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4008B-0E09-4871-AA5C-E707EDD5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1067A-DF3E-4DA7-98C6-3826A51F1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7FD01-E459-4FDD-8DDA-85C8D0BE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937B85-CCBC-4749-BC90-D1F2A61E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1DB9A8-E51E-4246-AEA2-935E5372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2C4B-F558-43D9-AA16-C9EAAE37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BC4A6-19EF-431D-AA89-4D1B6CA0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FF506-970A-4317-9FA7-F9731572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83D71-FCE2-4DAD-AF5C-6FEBE50B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D7CC8-0D15-4169-B9A8-C913622D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852828-953A-4C20-8488-60496B55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1228-67D2-4230-9366-39074DD1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3B30-A762-443C-8339-A4E1372F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9ED4A-FF77-4A68-9C97-855B2C0D0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96A71-FC5B-4E4E-91FF-42FD2A64C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DCC46-9B75-472F-903A-C927CF58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7FA63-94A5-4EAE-9921-44ED32E1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DD5EE-E3D5-4EAB-B87F-438C8DED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7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E390-D9BC-49EB-AF24-59AD7D25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8A344-84C1-4712-924D-158688DD7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17D6C-AF23-4DFB-B142-B20A928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6E75-4440-418F-B003-69323856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9A451-C082-44D4-B491-048515D0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146D9-DB73-49EC-8D1F-19DD9C47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8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01F6D-0AD9-49D1-A36E-0613ADA9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A6E13-BEF7-4B23-A948-A2FBA079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CD636-28FD-47BF-9BD4-BFB718FA7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4AEEB-3A96-48B3-B271-8222C56EE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CFDB-4566-4765-B51F-DAE439D97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D68217-7ECF-4F31-B503-315F43C04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Complex Tachycardia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D542D8-932C-44D4-8A1F-E770B9236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4800600"/>
            <a:ext cx="2590800" cy="1655762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Dr.Aju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Ajay</a:t>
            </a:r>
          </a:p>
        </p:txBody>
      </p:sp>
    </p:spTree>
    <p:extLst>
      <p:ext uri="{BB962C8B-B14F-4D97-AF65-F5344CB8AC3E}">
        <p14:creationId xmlns:p14="http://schemas.microsoft.com/office/powerpoint/2010/main" val="3582413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72880" y="274680"/>
            <a:ext cx="391812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</a:rPr>
              <a:t>ORTHODROMIC</a:t>
            </a:r>
          </a:p>
        </p:txBody>
      </p:sp>
      <p:pic>
        <p:nvPicPr>
          <p:cNvPr id="103" name="Picture 2"/>
          <p:cNvPicPr/>
          <p:nvPr/>
        </p:nvPicPr>
        <p:blipFill>
          <a:blip r:embed="rId2"/>
          <a:stretch/>
        </p:blipFill>
        <p:spPr>
          <a:xfrm>
            <a:off x="272880" y="1417320"/>
            <a:ext cx="8438760" cy="5211720"/>
          </a:xfrm>
          <a:prstGeom prst="rect">
            <a:avLst/>
          </a:prstGeom>
          <a:ln w="9525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9A3FAE51-DC96-D463-3971-BE902AB96900}"/>
              </a:ext>
            </a:extLst>
          </p:cNvPr>
          <p:cNvSpPr txBox="1">
            <a:spLocks/>
          </p:cNvSpPr>
          <p:nvPr/>
        </p:nvSpPr>
        <p:spPr>
          <a:xfrm>
            <a:off x="4616280" y="304800"/>
            <a:ext cx="391812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-1" dirty="0">
                <a:solidFill>
                  <a:srgbClr val="000000"/>
                </a:solidFill>
                <a:latin typeface="Calibri"/>
              </a:rPr>
              <a:t>ANTIDROMIC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2C27-A93E-4DAA-99C4-6AF43B44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ICD for primary prevention </a:t>
            </a:r>
          </a:p>
        </p:txBody>
      </p:sp>
      <p:pic>
        <p:nvPicPr>
          <p:cNvPr id="1026" name="Picture 2" descr="Primary Prevention of SCD in Patients With Ischemic Heart Disease">
            <a:extLst>
              <a:ext uri="{FF2B5EF4-FFF2-40B4-BE49-F238E27FC236}">
                <a16:creationId xmlns:a16="http://schemas.microsoft.com/office/drawing/2014/main" id="{A30E345F-8CBA-4548-9717-FE9EBE003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8"/>
          <a:stretch/>
        </p:blipFill>
        <p:spPr bwMode="auto">
          <a:xfrm>
            <a:off x="0" y="1690689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612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B453-8C30-4FCF-BB74-E5CF963C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 for secondary prevention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96B07-585A-415D-842D-73A5FFDE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Proven mortality benefit among patients with structural heart disease and a history of VT or VF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7% absolute reduction and a 25% relative reduction in all-cause mortality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“Early” and “late”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clear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24/48hrs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272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7 AHA/ACC/HRS Guideline for Management of Patients With Ventricular  Arrhythmias and the Prevention of Sudden Cardiac Death | Circulation">
            <a:extLst>
              <a:ext uri="{FF2B5EF4-FFF2-40B4-BE49-F238E27FC236}">
                <a16:creationId xmlns:a16="http://schemas.microsoft.com/office/drawing/2014/main" id="{F0DCA646-D391-48E7-9F6C-710F23DC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386"/>
            <a:ext cx="6858000" cy="665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BA178-F86E-4CFB-9889-F400E26A10E7}"/>
              </a:ext>
            </a:extLst>
          </p:cNvPr>
          <p:cNvSpPr txBox="1"/>
          <p:nvPr/>
        </p:nvSpPr>
        <p:spPr>
          <a:xfrm>
            <a:off x="381000" y="457200"/>
            <a:ext cx="236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prevention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0753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F145-B829-45EE-B85B-26D9E7C2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 Ablation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8661A-DD6C-4A67-89A6-9A43055C2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Indicated as a palliative and adjunctive therapy in post-mi patients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 shocks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reduces the risk of SCD by approximately 60%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 shocks are associated with progressive heart failure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decline in psychosocial quality of life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 to fivefold increase in non-arrhythmic mortality</a:t>
            </a:r>
          </a:p>
          <a:p>
            <a:pPr marL="1371600" lvl="4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4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4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OPTOMIZATION OF THE DEVICE/DRUG UPTITRATION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0" lvl="8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0" lvl="8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SYMPTOMATIC</a:t>
            </a:r>
          </a:p>
          <a:p>
            <a:pPr lvl="4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4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Catheter ablation recommended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0D457EC-2F90-422B-9F93-285E5898F55F}"/>
              </a:ext>
            </a:extLst>
          </p:cNvPr>
          <p:cNvSpPr/>
          <p:nvPr/>
        </p:nvSpPr>
        <p:spPr>
          <a:xfrm>
            <a:off x="3886200" y="4267200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4C74AA9-9793-4024-A5CB-8EA390AE7FD2}"/>
              </a:ext>
            </a:extLst>
          </p:cNvPr>
          <p:cNvSpPr/>
          <p:nvPr/>
        </p:nvSpPr>
        <p:spPr>
          <a:xfrm>
            <a:off x="3886200" y="5105400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83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1CCA-7FD5-446B-B4E4-F108BC60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Consensus</a:t>
            </a:r>
            <a:br>
              <a:rPr lang="en-US" dirty="0"/>
            </a:br>
            <a:r>
              <a:rPr lang="en-US" dirty="0"/>
              <a:t>Recommendations on Catheter Ablation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1857FA-F6C7-4037-A35D-6E12DB197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21087" r="3670" b="43855"/>
          <a:stretch/>
        </p:blipFill>
        <p:spPr>
          <a:xfrm>
            <a:off x="533400" y="1690689"/>
            <a:ext cx="7772400" cy="4710111"/>
          </a:xfrm>
        </p:spPr>
      </p:pic>
    </p:spTree>
    <p:extLst>
      <p:ext uri="{BB962C8B-B14F-4D97-AF65-F5344CB8AC3E}">
        <p14:creationId xmlns:p14="http://schemas.microsoft.com/office/powerpoint/2010/main" val="19470330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95E2-5830-401A-A269-027CCC6D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 for catheter ablation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E80F-BFCF-4BB4-BE04-F0D0344CC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a mobile ventricular thrombus</a:t>
            </a:r>
          </a:p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 PVCs and/or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nonsustained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VT that are not suspected of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causingor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contributing to ventricular dysfunction</a:t>
            </a:r>
          </a:p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 due to transient, reversible causes, such as acute ischemia,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hyperkalemia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drug-induced torsade de pointes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49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2818F0-57F8-3FD4-B868-B9C3BAEC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CD2924-D74D-64A9-9C1D-9B41B40B2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on T is grade ______ according to </a:t>
            </a:r>
            <a:r>
              <a:rPr lang="en-US" dirty="0" err="1"/>
              <a:t>lowne</a:t>
            </a:r>
            <a:r>
              <a:rPr lang="en-US" dirty="0"/>
              <a:t> classification</a:t>
            </a:r>
          </a:p>
          <a:p>
            <a:endParaRPr lang="en-US" dirty="0"/>
          </a:p>
          <a:p>
            <a:r>
              <a:rPr lang="en-US" dirty="0"/>
              <a:t>Grade 2</a:t>
            </a:r>
          </a:p>
          <a:p>
            <a:r>
              <a:rPr lang="en-US" dirty="0"/>
              <a:t>Grade 3</a:t>
            </a:r>
          </a:p>
          <a:p>
            <a:r>
              <a:rPr lang="en-US" dirty="0"/>
              <a:t>Grade 4</a:t>
            </a:r>
          </a:p>
          <a:p>
            <a:r>
              <a:rPr lang="en-US" dirty="0"/>
              <a:t>Grade 5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51815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AE3C-92BB-2488-B8DA-E06468CF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6D9A-66AE-7AE4-8C42-6154A85CC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Fixed coupling interval is seen in </a:t>
            </a:r>
          </a:p>
          <a:p>
            <a:endParaRPr lang="en-US" dirty="0"/>
          </a:p>
          <a:p>
            <a:r>
              <a:rPr lang="en-US" dirty="0"/>
              <a:t>Parasystole </a:t>
            </a:r>
          </a:p>
          <a:p>
            <a:r>
              <a:rPr lang="en-US" dirty="0"/>
              <a:t>Extrasystole</a:t>
            </a:r>
          </a:p>
          <a:p>
            <a:r>
              <a:rPr lang="en-US" dirty="0"/>
              <a:t>Atrial ectopic</a:t>
            </a:r>
          </a:p>
          <a:p>
            <a:r>
              <a:rPr lang="en-US" dirty="0"/>
              <a:t>Junctional ectopic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27140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FAA6-97B3-84BB-542F-696AEA2C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1663-862B-D706-E1CA-FE5D8C06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Mechanism of VT in long QT tachycardia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Re-entry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automaticity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activity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62334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E7A4-D0A4-468A-8DAE-AFB93A0F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Tachycardia in the absence of structural heart disease.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Constitutes for 10% of patients presenting with ventricular tachycardia.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 algn="r"/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114300" indent="0" algn="r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5A1E82-284F-4455-937D-729899707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063813"/>
              </p:ext>
            </p:extLst>
          </p:nvPr>
        </p:nvGraphicFramePr>
        <p:xfrm>
          <a:off x="1219200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389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4001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1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Mahaim</a:t>
            </a:r>
            <a:r>
              <a:rPr lang="en-US" sz="31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pathway mediated tachycardia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ntegrade conduction through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mahaim</a:t>
            </a: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pathway and retrograde through AV node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Tachycardia with LBBB morphology and left axis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QRS complex tachycardia  occur because absence of retrograde conduction over accessory pathway.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 normal ECG in sinus rhythm</a:t>
            </a:r>
            <a:endParaRPr lang="en-US" sz="27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417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417"/>
              </a:spcBef>
              <a:buNone/>
            </a:pP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327819"/>
            <a:ext cx="7848600" cy="868362"/>
          </a:xfrm>
        </p:spPr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1295400"/>
            <a:ext cx="8617527" cy="4800600"/>
          </a:xfrm>
        </p:spPr>
        <p:txBody>
          <a:bodyPr>
            <a:normAutofit fontScale="25000" lnSpcReduction="20000"/>
          </a:bodyPr>
          <a:lstStyle/>
          <a:p>
            <a:pPr marL="628650" indent="-514350">
              <a:buAutoNum type="arabicPeriod"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Life threatening- typically monomorphic</a:t>
            </a:r>
          </a:p>
          <a:p>
            <a:pPr marL="11430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Outflow tract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Right ventricular outflow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Left ventricular outflow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Aortic sinus of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valsalva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Idiopathic left ventricular tachycardia 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Left posterior fascicle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Left anterior fascicle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High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septal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fascicle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Others 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Mitral annulus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Tricuspid annulus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Papillary muscle</a:t>
            </a:r>
          </a:p>
          <a:p>
            <a:pPr marL="114300" indent="0">
              <a:buNone/>
            </a:pP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1430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1876290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10600" cy="5334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threatening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Genetic syndromes.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-Long QT syndrome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Catecholaminergic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polymorphic ventricular tachycardia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-Short QT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Idiopathic Ventricular fibrillation. </a:t>
            </a: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191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Outflow tract VT(60%-80%)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66825"/>
            <a:ext cx="8458200" cy="5562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type of idiopathic ventricular tachycardias.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- 70% originate from RVOT .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- 20% from the aortic cusps.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- 10% from the LVOT, pulmonary artery or the LV 			    epicardium .</a:t>
            </a:r>
          </a:p>
          <a:p>
            <a:pPr marL="457200" indent="-342900"/>
            <a:r>
              <a:rPr lang="en-I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Common age at presentations 30-50 </a:t>
            </a:r>
            <a:r>
              <a:rPr lang="en-I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yrs</a:t>
            </a: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indent="-342900"/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Females&gt;males ; </a:t>
            </a:r>
            <a:r>
              <a:rPr lang="en-IN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LVOT</a:t>
            </a:r>
            <a:r>
              <a:rPr lang="en-IN" sz="2400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men</a:t>
            </a: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commonly affected</a:t>
            </a:r>
            <a:r>
              <a:rPr lang="en-I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2EF4290-FEC0-4A81-8E7D-99D954D0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195762"/>
            <a:ext cx="32194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8D6AD8D-DC28-4107-BCF2-2F1FCA27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21" y="4195762"/>
            <a:ext cx="417812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290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200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Anatomic correlates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RVOT:-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Is a muscular infundibulum circumferentially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Bounded cranially by pulmonary valve and </a:t>
            </a:r>
            <a:r>
              <a:rPr lang="en-IN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caudally by the      	  RV inflow/top of tricuspid valve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aspect of the RVOT region is the RV free wall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I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- Medial part is the septal part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Main body courses anterior to LVOT and in its superior     	  aspect extents leftward of the LVOT.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LVOT:-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Region of LV between  anterior cusp of mitral valve and 	  ventricular septum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Partly muscular and partly fibrous.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460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E60D-DA51-4E0E-9778-1F8D93A6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7EC7B-EFB4-4D93-8564-3CF52F76C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 ventricular arrythmias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from aortic root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R/L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or the commissure between them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summit 12%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ostium 5-10%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F6D8D-00AA-4511-B4B6-11C92F82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152413"/>
            <a:ext cx="4095750" cy="36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22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6BE5-2308-4B59-9B07-948571C3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39318-AEF0-4368-BFE8-895C70530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DB0D-3A50-4197-8B75-979F5FDBF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6199"/>
            <a:ext cx="8991600" cy="6705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1CDB6-F387-45A4-8D18-D54ACBCCB6C1}"/>
              </a:ext>
            </a:extLst>
          </p:cNvPr>
          <p:cNvSpPr txBox="1"/>
          <p:nvPr/>
        </p:nvSpPr>
        <p:spPr>
          <a:xfrm>
            <a:off x="161925" y="31358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3995A-FB8F-42D4-831B-10D7F93CF620}"/>
              </a:ext>
            </a:extLst>
          </p:cNvPr>
          <p:cNvSpPr txBox="1"/>
          <p:nvPr/>
        </p:nvSpPr>
        <p:spPr>
          <a:xfrm>
            <a:off x="6919913" y="2951201"/>
            <a:ext cx="4619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04246-85C6-4298-92DD-17B1BCD6C050}"/>
              </a:ext>
            </a:extLst>
          </p:cNvPr>
          <p:cNvSpPr txBox="1"/>
          <p:nvPr/>
        </p:nvSpPr>
        <p:spPr>
          <a:xfrm>
            <a:off x="28575" y="6488668"/>
            <a:ext cx="5815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Anteroposterior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2F0A8-63DB-4D94-BBE7-01A5FF849933}"/>
              </a:ext>
            </a:extLst>
          </p:cNvPr>
          <p:cNvSpPr txBox="1"/>
          <p:nvPr/>
        </p:nvSpPr>
        <p:spPr>
          <a:xfrm>
            <a:off x="7696200" y="6383655"/>
            <a:ext cx="5815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Left lateral</a:t>
            </a:r>
          </a:p>
        </p:txBody>
      </p:sp>
    </p:spTree>
    <p:extLst>
      <p:ext uri="{BB962C8B-B14F-4D97-AF65-F5344CB8AC3E}">
        <p14:creationId xmlns:p14="http://schemas.microsoft.com/office/powerpoint/2010/main" val="25160837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2203-9B44-44CC-AEE9-4919ED57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DA79-213D-448E-BF21-BACAA2588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D8D49BF7-1D1A-453C-82E3-4421377285F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228600"/>
            <a:ext cx="9144000" cy="6477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60775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81000"/>
            <a:ext cx="76200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153400" cy="4800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Exhibits three type of phenotypes:-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Repititive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monomorphic PVCs(60% to 90%).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Non-sustained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repititive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monomorphic VT.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Paroxysmal exercise induced sustained VT.</a:t>
            </a: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Considerable overlap may occur among the three phenotypes. </a:t>
            </a:r>
          </a:p>
          <a:p>
            <a:pPr marL="11430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Ablating one phenotype at a discrete site eliminates the other two phenotypes suggesting all three are representative of the same focal cellular process. </a:t>
            </a:r>
          </a:p>
        </p:txBody>
      </p:sp>
    </p:spTree>
    <p:extLst>
      <p:ext uri="{BB962C8B-B14F-4D97-AF65-F5344CB8AC3E}">
        <p14:creationId xmlns:p14="http://schemas.microsoft.com/office/powerpoint/2010/main" val="11604585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activity mediated by catecholamine induced delayed after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depolarizations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(DAD).  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intracellular cyclic adenosine monophosphate (cAMP) and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ICa,L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oscillatory release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2+ from the sarcoplasmic reticulum </a:t>
            </a:r>
          </a:p>
          <a:p>
            <a:pPr marL="11430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Activates a transient inward current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giving rise to a DAD. 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57ECC1A-F2A6-4F3E-85A4-F4BD81793033}"/>
              </a:ext>
            </a:extLst>
          </p:cNvPr>
          <p:cNvSpPr/>
          <p:nvPr/>
        </p:nvSpPr>
        <p:spPr>
          <a:xfrm>
            <a:off x="4038600" y="3733800"/>
            <a:ext cx="762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FFE8349-1ED4-4647-AB0D-B7E58FCBA6FE}"/>
              </a:ext>
            </a:extLst>
          </p:cNvPr>
          <p:cNvSpPr/>
          <p:nvPr/>
        </p:nvSpPr>
        <p:spPr>
          <a:xfrm>
            <a:off x="4038600" y="2627710"/>
            <a:ext cx="762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2D07CA8-D580-4C27-8BA6-DFE84621F362}"/>
              </a:ext>
            </a:extLst>
          </p:cNvPr>
          <p:cNvSpPr/>
          <p:nvPr/>
        </p:nvSpPr>
        <p:spPr>
          <a:xfrm>
            <a:off x="4038600" y="4955381"/>
            <a:ext cx="762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592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8899-F3AC-4903-82C8-5499F802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BE3C5-A91B-43A3-A5EA-28AEBD8F2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of exclusion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features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structurally normal heart&amp; QRS morphology consistent from typical origin sites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ECG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Normal during NSR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10% have RBBB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Freq monomorphic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PVC,couplets,salvos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NSVT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Cycle length &lt;300ms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Localization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70% from RVOT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20-50% from LV(Aortic root MC site 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7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A9DA7-B31F-D7AE-F924-9E336A511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037" r="50833" b="11479"/>
          <a:stretch/>
        </p:blipFill>
        <p:spPr>
          <a:xfrm>
            <a:off x="914400" y="0"/>
            <a:ext cx="6096000" cy="71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31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4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44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22F12-F80D-4A0A-AAE3-AAB7F052FE75}"/>
              </a:ext>
            </a:extLst>
          </p:cNvPr>
          <p:cNvSpPr txBox="1"/>
          <p:nvPr/>
        </p:nvSpPr>
        <p:spPr>
          <a:xfrm>
            <a:off x="76200" y="152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Precordial Transition</a:t>
            </a:r>
          </a:p>
        </p:txBody>
      </p:sp>
    </p:spTree>
    <p:extLst>
      <p:ext uri="{BB962C8B-B14F-4D97-AF65-F5344CB8AC3E}">
        <p14:creationId xmlns:p14="http://schemas.microsoft.com/office/powerpoint/2010/main" val="19355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97D6-CD9F-4252-B5DB-7E601F8F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E308A-D83B-4AA9-ADB4-6DBE6ECB9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plane vertical axis</a:t>
            </a: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leads (II, III, and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reflect the vertical axis.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OT VAs exhibit positive deflections in the inferior leads. </a:t>
            </a: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 of the inferiorly directed vector diminishes (subpulmonic region to the para-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Hisian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246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RVOT VT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5" y="1752600"/>
            <a:ext cx="824436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7451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in localizing RVOT 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2296"/>
            <a:ext cx="4191000" cy="50763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RVOT is divided into nine distinct sites.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Sites 1 to 3 are the most superior sites below the pulmonary valve in a posterior to anterior orientation 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Vast majority of RVOT arrythmias arise from its most superior aspect.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297"/>
            <a:ext cx="361252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6488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Jadonath</a:t>
            </a:r>
            <a:r>
              <a:rPr lang="en-US" dirty="0"/>
              <a:t> : Am Heart J 1995; 130: 1107</a:t>
            </a:r>
          </a:p>
        </p:txBody>
      </p:sp>
    </p:spTree>
    <p:extLst>
      <p:ext uri="{BB962C8B-B14F-4D97-AF65-F5344CB8AC3E}">
        <p14:creationId xmlns:p14="http://schemas.microsoft.com/office/powerpoint/2010/main" val="9274363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2" y="1524000"/>
            <a:ext cx="754679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9631" y="6491288"/>
            <a:ext cx="234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 i="1" dirty="0">
                <a:latin typeface="Calibri" pitchFamily="34" charset="0"/>
              </a:rPr>
              <a:t>Dixit et al, JCE 2003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9360" y="871470"/>
            <a:ext cx="7231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    Free wall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847975"/>
            <a:ext cx="33909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1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153399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602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6781800" cy="762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Pulmonary Artery 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589901"/>
            <a:ext cx="3962400" cy="495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4-6% of RVOT VT, site of origin may be above the plane of pulmonary valve.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LBBB morphology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R wave in inferior leads  ( location superior to RVOT) </a:t>
            </a:r>
          </a:p>
          <a:p>
            <a:pPr marL="11430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Taller R wave in lead III compared with lead II( due to leftward orientation).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700" y="76199"/>
            <a:ext cx="5067300" cy="646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040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934200" cy="990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LVOT 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371600"/>
            <a:ext cx="8200571" cy="502920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originate from several sites. </a:t>
            </a:r>
          </a:p>
          <a:p>
            <a:pPr marL="11430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Basal LV 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Aorto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mitral continuity(majority)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-Lateral, superolateral and superior mitral annulus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-Septal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parahisian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Aortic cusp 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Left aortic sinus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Right aortic sinus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Non coronary sinus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summit tachycardias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                                                                      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6" y="3962401"/>
            <a:ext cx="2562225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6524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18" y="-28575"/>
            <a:ext cx="7620000" cy="114300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Basal LV VT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r="5455" b="2778"/>
          <a:stretch/>
        </p:blipFill>
        <p:spPr bwMode="auto">
          <a:xfrm>
            <a:off x="-28575" y="1324882"/>
            <a:ext cx="792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FF758D-C93B-403C-88DD-B70780D6FD25}"/>
              </a:ext>
            </a:extLst>
          </p:cNvPr>
          <p:cNvSpPr/>
          <p:nvPr/>
        </p:nvSpPr>
        <p:spPr>
          <a:xfrm>
            <a:off x="7058025" y="3839482"/>
            <a:ext cx="381000" cy="251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8A1DE-8550-41C9-A64C-3642A604AF4E}"/>
              </a:ext>
            </a:extLst>
          </p:cNvPr>
          <p:cNvSpPr txBox="1"/>
          <p:nvPr/>
        </p:nvSpPr>
        <p:spPr>
          <a:xfrm>
            <a:off x="7408182" y="3839482"/>
            <a:ext cx="170724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LBBB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EARLY PRECORDIAL TRANSITION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66F9E-39BF-4B9A-AC34-572C4ECEDA37}"/>
              </a:ext>
            </a:extLst>
          </p:cNvPr>
          <p:cNvSpPr/>
          <p:nvPr/>
        </p:nvSpPr>
        <p:spPr>
          <a:xfrm>
            <a:off x="5657850" y="3839482"/>
            <a:ext cx="531132" cy="26670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829B6-8E9F-4F05-BCE7-0FF5560B80C1}"/>
              </a:ext>
            </a:extLst>
          </p:cNvPr>
          <p:cNvSpPr txBox="1"/>
          <p:nvPr/>
        </p:nvSpPr>
        <p:spPr>
          <a:xfrm>
            <a:off x="4114801" y="4601482"/>
            <a:ext cx="1543050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SIGNATURE </a:t>
            </a:r>
            <a:r>
              <a:rPr lang="en-US" dirty="0" err="1">
                <a:solidFill>
                  <a:srgbClr val="00B0F0"/>
                </a:solidFill>
              </a:rPr>
              <a:t>qR</a:t>
            </a:r>
            <a:r>
              <a:rPr lang="en-US" dirty="0">
                <a:solidFill>
                  <a:srgbClr val="00B0F0"/>
                </a:solidFill>
              </a:rPr>
              <a:t> pattern&amp; </a:t>
            </a:r>
          </a:p>
          <a:p>
            <a:pPr algn="r"/>
            <a:r>
              <a:rPr lang="en-US" dirty="0">
                <a:solidFill>
                  <a:srgbClr val="00B0F0"/>
                </a:solidFill>
              </a:rPr>
              <a:t>BROAD MONOPHASIC R WAVE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250AD-21FD-45C3-98A5-E73E9F33ABC8}"/>
              </a:ext>
            </a:extLst>
          </p:cNvPr>
          <p:cNvSpPr/>
          <p:nvPr/>
        </p:nvSpPr>
        <p:spPr>
          <a:xfrm>
            <a:off x="2283506" y="3839482"/>
            <a:ext cx="531132" cy="27432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0CBAB-9D77-42FA-983A-1291DFEC2882}"/>
              </a:ext>
            </a:extLst>
          </p:cNvPr>
          <p:cNvSpPr txBox="1"/>
          <p:nvPr/>
        </p:nvSpPr>
        <p:spPr>
          <a:xfrm>
            <a:off x="1828800" y="6564868"/>
            <a:ext cx="154305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RBBB</a:t>
            </a:r>
          </a:p>
        </p:txBody>
      </p:sp>
    </p:spTree>
    <p:extLst>
      <p:ext uri="{BB962C8B-B14F-4D97-AF65-F5344CB8AC3E}">
        <p14:creationId xmlns:p14="http://schemas.microsoft.com/office/powerpoint/2010/main" val="10703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F7292-E03E-48BE-85E6-0BF89635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sinus massage, Valsalva maneuvers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Intravenous adenosine or verapamil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oral therapy with either BB or CCB </a:t>
            </a: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Nonresponders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(33%)- class I or III antiarrhythmic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agentsAA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4BBFA-CE11-4310-8278-B5F378014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133850" cy="823912"/>
          </a:xfrm>
          <a:solidFill>
            <a:srgbClr val="92D05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management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CDCAA9-0B27-4FC7-8ED4-9F253AD9D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133850" cy="3684588"/>
          </a:xfrm>
          <a:solidFill>
            <a:srgbClr val="92D050"/>
          </a:solid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Reassurance &amp; counselling 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 follow up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&amp;echo when PVC &gt;10,000/24hrs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Pharmacology therapy 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BB,Verapamil,ditiazem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Only modest efficacy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Catheter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ablataion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(Rx of choice)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RFA Cure rate of &gt; 90%</a:t>
            </a:r>
          </a:p>
          <a:p>
            <a:pPr>
              <a:lnSpc>
                <a:spcPct val="11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Reccurence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15%</a:t>
            </a:r>
          </a:p>
        </p:txBody>
      </p:sp>
    </p:spTree>
    <p:extLst>
      <p:ext uri="{BB962C8B-B14F-4D97-AF65-F5344CB8AC3E}">
        <p14:creationId xmlns:p14="http://schemas.microsoft.com/office/powerpoint/2010/main" val="2857968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 marL="4001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1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SVT with a wide complex due to abnormal muscle spread of impulse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RBBB in pts undergone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rt.ventriculotomy</a:t>
            </a:r>
            <a:endParaRPr lang="en-US" sz="27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LBBB in pts with DCM</a:t>
            </a:r>
          </a:p>
          <a:p>
            <a:pPr marL="4001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1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SVT with wide complex due to drug or electrolyte induced changes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 A, Ι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C,amiodarone,TCAs</a:t>
            </a:r>
            <a:endParaRPr lang="en-US" sz="27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Hyperkalemia</a:t>
            </a:r>
          </a:p>
          <a:p>
            <a:pPr marL="4001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31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paced rhythms</a:t>
            </a:r>
          </a:p>
          <a:p>
            <a:pPr marL="800100" lvl="1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7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LBBB with left axis</a:t>
            </a: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lang="en-US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Fascicular VT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Accounts for 10% to 15% of all idiopathic VTs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15-40yrs with male preponderance (60%-80%)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triad:-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-VT sensitive to verapamil 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RBBB and left axis configuration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Absence of structural heart disease.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 entrant tachycardia involving the left fascicular Purkinje system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Benign course &amp; SCD rare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Verapamil sensitive VT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872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3DCD-F652-491B-9DC9-5DADCCA8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6840A-7968-44AD-8E6F-C884AE53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electrocardiogram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 electrophysiology testing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confirms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Echocardiographic examination (that may show one or more prominent false tendons),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testing,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684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8845-934A-4CBA-9A1F-4CB9A68C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8AC31-043B-41C4-A084-97181C88B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 rate is approximately 150 to 200 beats/min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narrow QRS duration (127± 11 milliseconds)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RS interval in the precordial leads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RBBB pattern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fascicular territory involved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posterior fascicular VT -RBBB and LAD (90%)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anterior fascicular VT -RBBB and RAD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septal fascicular VT -relatively narrow QRS and normal axis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699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990C5F0-2551-4816-B4C7-7C9BC00A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14363"/>
            <a:ext cx="9124950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4066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Electrophysiologic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mechanism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0611" y="2054704"/>
            <a:ext cx="3842294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096" y="1905000"/>
            <a:ext cx="4114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– Reentry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Anterograde limb-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Specialised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verapamil sensitive zone from basal to apical site of left of ventricular septum.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Retrograde limb-  posterior fascicle from apical to basal septum.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Zone of slow conduction- completes the circuit. </a:t>
            </a:r>
          </a:p>
        </p:txBody>
      </p:sp>
    </p:spTree>
    <p:extLst>
      <p:ext uri="{BB962C8B-B14F-4D97-AF65-F5344CB8AC3E}">
        <p14:creationId xmlns:p14="http://schemas.microsoft.com/office/powerpoint/2010/main" val="15745595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C2EF5A-52C6-4FA3-8BF9-F5282BD3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11D8ED6-E70A-4B02-90BB-220A653578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management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Intravenous verapamil/diltiazem  is the first line treatment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Vagal maneuvers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ineffective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0DBF58-F5FD-449F-87B0-557A5E47D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057650" cy="4351338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management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verapamil or diltiazem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 ablation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(success rate of 85% to 90%)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2096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A38409-A02E-478B-A273-EDFAAD78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Epicardial Ventricular Tachycardia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CF2C0D-0534-4CA1-A353-58E1CB969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epicardial VT circuits was first highlighted in Chagas disease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 has also been described in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Nonischemic dilated cardiomyopathy (DCM)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Arrhythmogenic right ventricular cardiomyopathy (ARVC)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Post–myocardial infarction VT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VT</a:t>
            </a:r>
          </a:p>
          <a:p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482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 10% of patients with idiopathic VT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Perivascular origin, catecholamine enhancement and adenosine sensitivity.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Mechanism- triggered activity.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 site- LV summit.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summit- triangle formed anteriorly by the proximal LAD, laterally by the proximal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LCx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superiorly by the GCV and AIV. </a:t>
            </a:r>
          </a:p>
        </p:txBody>
      </p:sp>
    </p:spTree>
    <p:extLst>
      <p:ext uri="{BB962C8B-B14F-4D97-AF65-F5344CB8AC3E}">
        <p14:creationId xmlns:p14="http://schemas.microsoft.com/office/powerpoint/2010/main" val="883378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9997-B2BA-4DD2-8B62-4E202477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Features Suggesting an Epicardial Origin of VT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D8B5B-E2C9-4367-9FF6-D7509FE4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VT in Nonischemic Dilated Cardiomyopathy</a:t>
            </a:r>
          </a:p>
          <a:p>
            <a:pPr lvl="1">
              <a:lnSpc>
                <a:spcPct val="100000"/>
              </a:lnSpc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Pseudo-delta wave &gt;34 msec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Long R-wave peak time (≥85 msec) in lead V2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Shortest precordial RS complex duration &gt;120 msec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QRS duration &gt;200 msec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 presence of a Q wave in lead I (for basal superior and apical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superior VTs)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 absence of a Q wave in any of the inferior leads (for basal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superior VTs)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 presence of a Q wave in the inferior leads (for basal inferior and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apical  inferior VTs)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Maximum deflection index ≥0.59 (for basal-superior/lateral VTs)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BA3F8FB-4A6C-43EC-ADB4-93C087D1827D}"/>
              </a:ext>
            </a:extLst>
          </p:cNvPr>
          <p:cNvSpPr/>
          <p:nvPr/>
        </p:nvSpPr>
        <p:spPr>
          <a:xfrm>
            <a:off x="7391400" y="3505200"/>
            <a:ext cx="838200" cy="1905000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3B5D1-8796-46E2-AC1A-19EB251F437E}"/>
              </a:ext>
            </a:extLst>
          </p:cNvPr>
          <p:cNvSpPr txBox="1"/>
          <p:nvPr/>
        </p:nvSpPr>
        <p:spPr>
          <a:xfrm>
            <a:off x="8423017" y="3533775"/>
            <a:ext cx="553998" cy="257378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Site-specific criteria</a:t>
            </a:r>
          </a:p>
        </p:txBody>
      </p:sp>
    </p:spTree>
    <p:extLst>
      <p:ext uri="{BB962C8B-B14F-4D97-AF65-F5344CB8AC3E}">
        <p14:creationId xmlns:p14="http://schemas.microsoft.com/office/powerpoint/2010/main" val="5857301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735B-2DF5-41DC-BBB3-DFAEA036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485B-46A3-4A0E-9E35-75BDAD2A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Summit Idiopathic VT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Pseudo-delta wave &gt;34 msec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Long R-wave peak time (≥85 msec) in lead V2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Shortest precordial RS complex duration &gt;120 msec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Delayed shortest precordial maximal deflection index (≥0.55)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Peak deflection index &gt;0.6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R wave amplitude ratio in leads III/II ratio of &gt;1.25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R wave amplitude ratio in leads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&gt;1.75</a:t>
            </a:r>
          </a:p>
        </p:txBody>
      </p:sp>
    </p:spTree>
    <p:extLst>
      <p:ext uri="{BB962C8B-B14F-4D97-AF65-F5344CB8AC3E}">
        <p14:creationId xmlns:p14="http://schemas.microsoft.com/office/powerpoint/2010/main" val="66149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Hypermagnesemia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Hypothermia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artifact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126"/>
            <a:ext cx="79248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6350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Precordial maximum deflection index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Beginning of QRS to earliest maximal deflection in any precordial leads / QRS duration. (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0.55)  (sensitivity of 100%, specificity of 98%)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Shortest precordial complex:</a:t>
            </a:r>
          </a:p>
          <a:p>
            <a:pPr marL="1143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Interval from earliest ventricular activation to the 1st S wave in any precordial lead. (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is the main stay of treatment </a:t>
            </a:r>
          </a:p>
        </p:txBody>
      </p:sp>
    </p:spTree>
    <p:extLst>
      <p:ext uri="{BB962C8B-B14F-4D97-AF65-F5344CB8AC3E}">
        <p14:creationId xmlns:p14="http://schemas.microsoft.com/office/powerpoint/2010/main" val="28328707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80999" y="1302639"/>
            <a:ext cx="8458200" cy="448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US" sz="2000" dirty="0"/>
          </a:p>
          <a:p>
            <a:r>
              <a:rPr lang="en-US" sz="2000" dirty="0"/>
              <a:t>Genetic syndromes</a:t>
            </a:r>
          </a:p>
          <a:p>
            <a:endParaRPr lang="en-US" sz="2000" dirty="0"/>
          </a:p>
          <a:p>
            <a:r>
              <a:rPr lang="en-US" sz="3600" dirty="0"/>
              <a:t>Long QT</a:t>
            </a:r>
          </a:p>
          <a:p>
            <a:r>
              <a:rPr lang="en-US" sz="3600" dirty="0" err="1"/>
              <a:t>Brugada</a:t>
            </a:r>
            <a:r>
              <a:rPr lang="en-US" sz="3600" dirty="0"/>
              <a:t> Syndrome</a:t>
            </a:r>
          </a:p>
          <a:p>
            <a:r>
              <a:rPr lang="en-US" sz="3600" dirty="0"/>
              <a:t>CPVT</a:t>
            </a:r>
          </a:p>
          <a:p>
            <a:r>
              <a:rPr lang="en-US" sz="3600" dirty="0"/>
              <a:t>Short QT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633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n-lt"/>
              </a:rPr>
              <a:t>Long QT syndrome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LQTS is characterized by abnormally prolonged QT interval.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Thirteen different genes described 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LQT1, LQT2, and LQT3 account for 75%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LQT1 and LQT2 -mutations of KCNQ1 and KCNH2 genes that encode  subunits of IKs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potassium channels.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LQT3 -mutations of SCN5A gene that encode  subunits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sodium channels 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25% don’t have identifiable gene  mutations 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966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462233"/>
              </p:ext>
            </p:extLst>
          </p:nvPr>
        </p:nvGraphicFramePr>
        <p:xfrm>
          <a:off x="228600" y="304800"/>
          <a:ext cx="8229600" cy="61470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58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 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  CHANNELOPATHY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 </a:t>
                      </a:r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GENE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                 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                   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rgbClr val="CC9900"/>
                          </a:solidFill>
                        </a:rPr>
                        <a:t>PROTEIN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LQT 1 </a:t>
                      </a:r>
                      <a:r>
                        <a:rPr lang="en-US" sz="1600" i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KCNQ1</a:t>
                      </a:r>
                      <a:endParaRPr lang="en-US" sz="12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l-GR" sz="16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600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  of </a:t>
                      </a:r>
                      <a:r>
                        <a:rPr lang="en-US" sz="1600" b="1" i="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Iks</a:t>
                      </a:r>
                      <a:endParaRPr lang="en-US" sz="1200" b="1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2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KCNH2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α-subunit  of </a:t>
                      </a:r>
                      <a:r>
                        <a:rPr lang="en-US" sz="1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Ikr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70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3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SCN5A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Sodium channel,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78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4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ANK2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Cellular structural protein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KCNE1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β-subunit  of </a:t>
                      </a:r>
                      <a:r>
                        <a:rPr lang="en-US" sz="1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Iks</a:t>
                      </a:r>
                      <a:r>
                        <a:rPr lang="en-US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27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6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KCNE2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β-subunit  of </a:t>
                      </a:r>
                      <a:r>
                        <a:rPr lang="en-US" sz="1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Ikr</a:t>
                      </a:r>
                      <a:r>
                        <a:rPr lang="en-US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1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7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KCNJ2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α-subunit of </a:t>
                      </a:r>
                      <a:r>
                        <a:rPr lang="en-US" sz="1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Ik1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85700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537269"/>
              </p:ext>
            </p:extLst>
          </p:nvPr>
        </p:nvGraphicFramePr>
        <p:xfrm>
          <a:off x="381000" y="381000"/>
          <a:ext cx="7924801" cy="6172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2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4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     CHANNELOPATHY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GENE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             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C9900"/>
                          </a:solidFill>
                        </a:rPr>
                        <a:t>          PROTEIN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1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LQT  8	</a:t>
                      </a:r>
                      <a:r>
                        <a:rPr lang="en-US" sz="1800" i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CACNA1C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l-type Ca + channel,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1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 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CAV3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Plasma membrane structural protein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85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10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SCN4B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Sodium channel,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24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11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AKAP9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Kinase  anchoring  protein (</a:t>
                      </a:r>
                      <a:r>
                        <a:rPr lang="en-US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Yotaio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10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12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SNTA1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Syntrophin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α1 (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affects sodium current)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738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LQT  13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KCNJ5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Inwardly rectifying potassium channel, α-subunit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2696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815137" cy="9144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Triggers of arrhythmia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267200" cy="5410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Swimming and exertion-induced cardiac events are strongly associated with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LQT1.</a:t>
            </a:r>
          </a:p>
          <a:p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Auditory  triggers and events </a:t>
            </a:r>
          </a:p>
          <a:p>
            <a:pPr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during  postpartum period</a:t>
            </a:r>
          </a:p>
          <a:p>
            <a:pPr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occur in pts with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 occurring during periods of sleep or rest are most common in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LQT3.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990600"/>
            <a:ext cx="4419600" cy="520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718130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07" y="152400"/>
            <a:ext cx="7620000" cy="11430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in LQTS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029200" cy="541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QTc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 exceeding 450 ms (in males) and 460 ms (in females) are considered abnormal 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LQT1 is associated with a broad-based T wave.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LQT2 with  low-amplitude notched or </a:t>
            </a:r>
          </a:p>
          <a:p>
            <a:pPr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biphasic T wave.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LQT3 with  long isoelectric segment followed by a narrow-based T wave.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6002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843590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LQTS : Diagnostic Criteria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1" y="744402"/>
            <a:ext cx="4837034" cy="58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181600" y="2514600"/>
            <a:ext cx="373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≤1 point:        low probability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1.5–3 points: intermediate probability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≥3.5 points:   high probability. 	</a:t>
            </a:r>
          </a:p>
        </p:txBody>
      </p:sp>
      <p:sp>
        <p:nvSpPr>
          <p:cNvPr id="6" name="Rectangle 5"/>
          <p:cNvSpPr/>
          <p:nvPr/>
        </p:nvSpPr>
        <p:spPr>
          <a:xfrm>
            <a:off x="5715000" y="6019800"/>
            <a:ext cx="28357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Schwartz et al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Arrhythm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Electrophysiol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295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Jervell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Lange-Nielsen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Autosomal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recessive variant of long QT syndrome.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homozygous or compound heterozygous mutations on either the KCNQ1 or KCNE1 genes.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Pts also suffer from congenital deafness.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severe of  major variants of LQTS.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have cardiac events, 50%  become symptomatic by age of 3 yrs and their average QTc is markedly prolonged (557± 65 ms)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9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of irregular WCT</a:t>
            </a: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5000"/>
          </a:bodyPr>
          <a:lstStyle/>
          <a:p>
            <a:pPr marL="352080" indent="-352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irregular  supraventricular rhythm(AF,EAT or atrial flutter with varying conduction) with aberrant ventricular conduction</a:t>
            </a:r>
          </a:p>
          <a:p>
            <a:pPr marL="352080" indent="-352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 with ventricular preexcitation-if the ventricular rate in AF is &gt;220/min or shortest R-R int is &lt;250 msec bypass tract should be considered</a:t>
            </a:r>
          </a:p>
          <a:p>
            <a:pPr marL="352080" indent="-352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Polymorphic VT </a:t>
            </a:r>
          </a:p>
          <a:p>
            <a:pPr marL="352080" indent="-352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Torsade de pointes</a:t>
            </a: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lang="en-US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690689"/>
            <a:ext cx="7162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Avoid trigger events and medications prolong QT interval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Risk stratification schemes based on degree of QT prolongation, genotype, and sex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Corrected QT interval exceeding 500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poses a high risk for cardiac events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Patients who have LQT2 and LQT3 may be at higher risk for SCD compared  with patients who have LQT1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44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543800" cy="9144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Risk stratification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716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90600" y="609600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Risk of a 1</a:t>
            </a:r>
            <a:r>
              <a:rPr lang="en-US" baseline="30000" dirty="0"/>
              <a:t>st</a:t>
            </a:r>
            <a:r>
              <a:rPr lang="en-US" dirty="0"/>
              <a:t> cardiac event in pts younger than 40 years of age in the absence of any LQTS active treatment</a:t>
            </a:r>
          </a:p>
        </p:txBody>
      </p:sp>
    </p:spTree>
    <p:extLst>
      <p:ext uri="{BB962C8B-B14F-4D97-AF65-F5344CB8AC3E}">
        <p14:creationId xmlns:p14="http://schemas.microsoft.com/office/powerpoint/2010/main" val="243060813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blockers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1595021"/>
            <a:ext cx="754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 are indicated for all patients with syncope and for asymptomatic patients with significant QT prolongation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BB in asymptomatic patients with normal or mildly prolonged QT intervals remains uncertain.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 are highly effective in LQT1, but less effective in other LQTS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BBs in LQT3 is not established.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LQT3 is a minority of all LQTS, symptomatic patients who have not undergone genotyping should receive BBs </a:t>
            </a:r>
          </a:p>
        </p:txBody>
      </p:sp>
    </p:spTree>
    <p:extLst>
      <p:ext uri="{BB962C8B-B14F-4D97-AF65-F5344CB8AC3E}">
        <p14:creationId xmlns:p14="http://schemas.microsoft.com/office/powerpoint/2010/main" val="252459070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994" y="1828800"/>
            <a:ext cx="73270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 are indicated for secondary prevention of cardiac arrest and for patients with recurrent syncope despite BB therapy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defined therapies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 Gene-specific therapy with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mexiletine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flecainide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ranolazine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some LQT3 patients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 PPI 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-dependent torsade de pointes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 Surgical left cardiac sympathetic denervation for recurrent arrhythmias resistant to BB therapy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660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0"/>
            <a:ext cx="924791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292D5-6F2C-1044-41CE-269FC465B7CB}"/>
              </a:ext>
            </a:extLst>
          </p:cNvPr>
          <p:cNvSpPr txBox="1"/>
          <p:nvPr/>
        </p:nvSpPr>
        <p:spPr>
          <a:xfrm>
            <a:off x="1676400" y="533400"/>
            <a:ext cx="4495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DRUGS AND ELECTROLYTES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6E459-0D74-2E58-BD7F-C6A5B30F38AC}"/>
              </a:ext>
            </a:extLst>
          </p:cNvPr>
          <p:cNvSpPr txBox="1"/>
          <p:nvPr/>
        </p:nvSpPr>
        <p:spPr>
          <a:xfrm>
            <a:off x="1676400" y="1515419"/>
            <a:ext cx="4495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BETA BLOCKERS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701AB-DA2A-6ECA-C89F-28716E1ABC4A}"/>
              </a:ext>
            </a:extLst>
          </p:cNvPr>
          <p:cNvSpPr txBox="1"/>
          <p:nvPr/>
        </p:nvSpPr>
        <p:spPr>
          <a:xfrm>
            <a:off x="1676400" y="2497438"/>
            <a:ext cx="4495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SYMP DENERVATION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AC68B-5872-E202-178E-124F8CF41882}"/>
              </a:ext>
            </a:extLst>
          </p:cNvPr>
          <p:cNvSpPr txBox="1"/>
          <p:nvPr/>
        </p:nvSpPr>
        <p:spPr>
          <a:xfrm>
            <a:off x="1676400" y="3314123"/>
            <a:ext cx="4495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ICD</a:t>
            </a:r>
          </a:p>
        </p:txBody>
      </p:sp>
    </p:spTree>
    <p:extLst>
      <p:ext uri="{BB962C8B-B14F-4D97-AF65-F5344CB8AC3E}">
        <p14:creationId xmlns:p14="http://schemas.microsoft.com/office/powerpoint/2010/main" val="10794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594360"/>
          </a:xfrm>
        </p:spPr>
        <p:txBody>
          <a:bodyPr/>
          <a:lstStyle/>
          <a:p>
            <a:r>
              <a:rPr lang="en-US" sz="2800" dirty="0" err="1"/>
              <a:t>Catecholaminergic</a:t>
            </a:r>
            <a:r>
              <a:rPr lang="en-US" sz="2800" dirty="0"/>
              <a:t> PMVT.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286000"/>
            <a:ext cx="3276601" cy="4267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Disorder of myocardial calcium homeostasis</a:t>
            </a:r>
          </a:p>
          <a:p>
            <a:r>
              <a:rPr lang="en-US" sz="2000" dirty="0"/>
              <a:t>Clinically manifested as </a:t>
            </a:r>
            <a:r>
              <a:rPr lang="en-US" sz="2000" dirty="0" err="1"/>
              <a:t>exertional</a:t>
            </a:r>
            <a:r>
              <a:rPr lang="en-US" sz="2000" dirty="0"/>
              <a:t> syncope and SCD due to exercise induced VT </a:t>
            </a:r>
          </a:p>
          <a:p>
            <a:r>
              <a:rPr lang="en-US" sz="2000" dirty="0"/>
              <a:t>Often polymorphic or bidirectional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8"/>
          <a:stretch/>
        </p:blipFill>
        <p:spPr bwMode="auto">
          <a:xfrm>
            <a:off x="3505200" y="1600200"/>
            <a:ext cx="5714999" cy="456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8164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basis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Mutations in 2 genes are identified :  ryanodine receptor gene (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RyR2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calsequestrin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gene (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CASQ2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RyR2 mediates  release of Ca+  from SR which is  is required for myocardial contraction.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RyR2 mutation result in Autosomal Dominant  form of CPVT 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Calsequestrin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is a protein  in sarcoplasmic reticulum which binds large amounts of calcium.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CASQ2 mutation result in Autosomal Recessive form of CPVT.</a:t>
            </a:r>
          </a:p>
        </p:txBody>
      </p:sp>
    </p:spTree>
    <p:extLst>
      <p:ext uri="{BB962C8B-B14F-4D97-AF65-F5344CB8AC3E}">
        <p14:creationId xmlns:p14="http://schemas.microsoft.com/office/powerpoint/2010/main" val="235615027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for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Arrhythmogenesis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 dependent triggered activity.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Mutant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ryanodine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receptor is leaky and it releases  excess of calcium during diastole.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activates  NCX that extrudes calcium ions out from the cell.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generates a net inward current  results in DAD.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large enough, DADs  trigger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extrasystolic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AP.</a:t>
            </a:r>
          </a:p>
        </p:txBody>
      </p:sp>
    </p:spTree>
    <p:extLst>
      <p:ext uri="{BB962C8B-B14F-4D97-AF65-F5344CB8AC3E}">
        <p14:creationId xmlns:p14="http://schemas.microsoft.com/office/powerpoint/2010/main" val="331477316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Mechanism for </a:t>
            </a:r>
            <a:r>
              <a:rPr lang="en-US" sz="3200" dirty="0" err="1"/>
              <a:t>Arrhythmogenesis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04887" y="2105819"/>
            <a:ext cx="713422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516293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553200" cy="76200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Management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951470"/>
            <a:ext cx="7893908" cy="567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55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A657-5191-E66F-DE09-37EB3CA4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SVT vs VT 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A092-8CEB-9D9B-E5D8-8CB59432B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Age- ≥ 35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ys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→ VT (positive predictive value of 85%)</a:t>
            </a:r>
          </a:p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Underlying heart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disease:Previous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 → 90% VT</a:t>
            </a:r>
          </a:p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Pacemakers or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ICD.Increased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risk of ventricular tachyarrhythmia </a:t>
            </a:r>
          </a:p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Medication </a:t>
            </a:r>
          </a:p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Digoxin-induced arrhythmia → [digoxin] ≥2ng/l or normal if hypokalemia</a:t>
            </a:r>
          </a:p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Duration of the tachycardia — SVT is more likely if the tachycardia has recurred over a period of </a:t>
            </a:r>
            <a:r>
              <a:rPr lang="en-IN" sz="24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than three years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8739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Short QT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condition with  short-QT interval (&lt;320 ms).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Presents symptomatically with recurrent syncope, sudden cardiac death and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atrial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fibrillation.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Mutations in 6 different genes (3 gain of function and 3 loss of function) are identified .</a:t>
            </a:r>
          </a:p>
          <a:p>
            <a:pPr>
              <a:lnSpc>
                <a:spcPct val="150000"/>
              </a:lnSpc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9726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400" dirty="0"/>
              <a:t>Genes in SQTS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318722"/>
              </p:ext>
            </p:extLst>
          </p:nvPr>
        </p:nvGraphicFramePr>
        <p:xfrm>
          <a:off x="152400" y="990600"/>
          <a:ext cx="8686799" cy="56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6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CC99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C9900"/>
                          </a:solidFill>
                        </a:rPr>
                        <a:t>CHANNELOPATHY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</a:t>
                      </a:r>
                      <a:r>
                        <a:rPr lang="en-US" dirty="0">
                          <a:solidFill>
                            <a:srgbClr val="CC9900"/>
                          </a:solidFill>
                        </a:rPr>
                        <a:t>GENE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</a:t>
                      </a:r>
                      <a:r>
                        <a:rPr lang="en-US" dirty="0">
                          <a:solidFill>
                            <a:srgbClr val="CC9900"/>
                          </a:solidFill>
                        </a:rPr>
                        <a:t>CHANNEL /PROTEIN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 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KCNH2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        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2000" b="1" baseline="-25000" dirty="0" err="1">
                          <a:solidFill>
                            <a:schemeClr val="bg1"/>
                          </a:solidFill>
                        </a:rPr>
                        <a:t>Kr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 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KCNQ1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          I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</a:rPr>
                        <a:t>Ks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SQT3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KCNJ2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     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2000" b="1" baseline="-25000" dirty="0">
                          <a:solidFill>
                            <a:schemeClr val="bg1"/>
                          </a:solidFill>
                        </a:rPr>
                        <a:t>K1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29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SQT4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CACNA1C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l-type ca+ channel,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40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CACNB2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l-type ca+ channel, </a:t>
                      </a:r>
                      <a:r>
                        <a:rPr lang="el-GR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040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SQT 6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     CACNA2D1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l-type calcium channel subunit 	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7895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+mn-lt"/>
              </a:rPr>
              <a:t>Proposed Diagnostic Criteria: SQTS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9" y="838200"/>
            <a:ext cx="7946507" cy="538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429000" y="6386899"/>
            <a:ext cx="4746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Michael H. </a:t>
            </a:r>
            <a:r>
              <a:rPr lang="en-US" sz="1200" b="1" dirty="0" err="1"/>
              <a:t>Gollob</a:t>
            </a:r>
            <a:r>
              <a:rPr lang="en-US" sz="1200" b="1" dirty="0"/>
              <a:t>, MD, </a:t>
            </a:r>
            <a:r>
              <a:rPr lang="en-US" sz="1200" b="1" dirty="0" err="1"/>
              <a:t>Calum</a:t>
            </a:r>
            <a:r>
              <a:rPr lang="en-US" sz="1200" b="1" dirty="0"/>
              <a:t> J. </a:t>
            </a:r>
            <a:r>
              <a:rPr lang="en-US" sz="1200" b="1" dirty="0" err="1"/>
              <a:t>Redpath</a:t>
            </a:r>
            <a:r>
              <a:rPr lang="en-US" sz="1200" b="1" dirty="0"/>
              <a:t> et al JACC Vol. 57, No. 7, 2011</a:t>
            </a:r>
          </a:p>
        </p:txBody>
      </p:sp>
    </p:spTree>
    <p:extLst>
      <p:ext uri="{BB962C8B-B14F-4D97-AF65-F5344CB8AC3E}">
        <p14:creationId xmlns:p14="http://schemas.microsoft.com/office/powerpoint/2010/main" val="5300962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057400"/>
            <a:ext cx="81343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14215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VF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Presents as syncope or sudden cardiac death in young people with structurally normal heart.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as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resusucitated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cardiac arrest victim,  preferably with documentation of VF in whom known cardiac, respiratory, metabolic and toxicological etiologies have been excluded.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identifiable genetic syndromes.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Unrelated to stress or activity.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occur in clusters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frequent ventricular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short episodes of VF.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by PVCs, generally with a short coupling interval. </a:t>
            </a:r>
          </a:p>
        </p:txBody>
      </p:sp>
    </p:spTree>
    <p:extLst>
      <p:ext uri="{BB962C8B-B14F-4D97-AF65-F5344CB8AC3E}">
        <p14:creationId xmlns:p14="http://schemas.microsoft.com/office/powerpoint/2010/main" val="227201744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VF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repolarisation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pattern in the inferior or lateral ECG leads occurs more frequently in patients with IVF than in normal subjects.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Isoproterenol- useful in suppressing VF in acute setting.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Quinidine – useful in chronic cases.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ICD- recommended for patients with IVF. </a:t>
            </a:r>
          </a:p>
        </p:txBody>
      </p:sp>
    </p:spTree>
    <p:extLst>
      <p:ext uri="{BB962C8B-B14F-4D97-AF65-F5344CB8AC3E}">
        <p14:creationId xmlns:p14="http://schemas.microsoft.com/office/powerpoint/2010/main" val="182129642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BRUGADA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of function mutation in SCN5A(3p21-24) coding for alpha subunit of cardiac sodium channel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defective subunit reduces the sodium inflow current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the duration of normal action potential 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a prominent transient outward current I(to) ,in the right ventricular epicardium further shortens the AP</a:t>
            </a:r>
          </a:p>
        </p:txBody>
      </p:sp>
    </p:spTree>
    <p:extLst>
      <p:ext uri="{BB962C8B-B14F-4D97-AF65-F5344CB8AC3E}">
        <p14:creationId xmlns:p14="http://schemas.microsoft.com/office/powerpoint/2010/main" val="98242137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arrhythmias &amp; phase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rentry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heterogeneity of myocardial refractory periods in RV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heterogeneity arises from the presence of both normal &amp; abnormal sodium channels in the same tissue.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C72408-F110-4EB0-95E1-9467E061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5830"/>
          <a:stretch>
            <a:fillRect/>
          </a:stretch>
        </p:blipFill>
        <p:spPr>
          <a:xfrm>
            <a:off x="0" y="2968448"/>
            <a:ext cx="9123029" cy="37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736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 comprises of typical ECG features with clinical features of ventricular arrhythmias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SCD may be an initial presentation in one third of the patients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Syncope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tachyarrythmia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associated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Noctural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agonal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respiration may also occur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801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 RBBB with ST elevation in v1-v3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1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ST segment (&gt;2mm) with upward convexity to inverted T wave (coved type)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2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segment elevated (&gt;2mm) saddle back configuration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3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Morphology either type 1 or type 2; ST elevation (&lt;2mm)</a:t>
            </a:r>
          </a:p>
        </p:txBody>
      </p:sp>
    </p:spTree>
    <p:extLst>
      <p:ext uri="{BB962C8B-B14F-4D97-AF65-F5344CB8AC3E}">
        <p14:creationId xmlns:p14="http://schemas.microsoft.com/office/powerpoint/2010/main" val="408832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88BB-114D-E57F-D474-09B9F6CE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B0E7A-22D0-A0CB-F4AE-D75DDB64F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 dissociation- VT </a:t>
            </a:r>
          </a:p>
          <a:p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pulse volume </a:t>
            </a:r>
          </a:p>
          <a:p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 </a:t>
            </a:r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cannon A waves</a:t>
            </a:r>
          </a:p>
          <a:p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-variable intensity of S1</a:t>
            </a:r>
          </a:p>
          <a:p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Carotid sinus massage</a:t>
            </a:r>
            <a:endParaRPr lang="en-IN" sz="25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Termination of WCT in response to </a:t>
            </a:r>
            <a:r>
              <a:rPr lang="en-IN" sz="25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maneuvers</a:t>
            </a:r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like Valsalva, carotid sinus pressure, or adenosine </a:t>
            </a:r>
            <a:r>
              <a:rPr lang="en-IN" sz="25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favor</a:t>
            </a:r>
            <a:r>
              <a:rPr lang="en-IN" sz="2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SVT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1478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ugada-syndrome-19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5166"/>
          </a:xfrm>
        </p:spPr>
      </p:pic>
    </p:spTree>
    <p:extLst>
      <p:ext uri="{BB962C8B-B14F-4D97-AF65-F5344CB8AC3E}">
        <p14:creationId xmlns:p14="http://schemas.microsoft.com/office/powerpoint/2010/main" val="76384012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Provoking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can be unmasked by 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 channel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blockers.e.g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Flecainade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procainamide, ajmaline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blockers,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TCA,lithium,alcohol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cocaine 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Fever, hyperkalemia/hypokalemia, hypercalcemia, </a:t>
            </a:r>
          </a:p>
        </p:txBody>
      </p:sp>
    </p:spTree>
    <p:extLst>
      <p:ext uri="{BB962C8B-B14F-4D97-AF65-F5344CB8AC3E}">
        <p14:creationId xmlns:p14="http://schemas.microsoft.com/office/powerpoint/2010/main" val="24206694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cardiac arrest and syncope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clinical manifestation (ventricular arrhythmias)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group 22-56yrs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common at night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during sleep than awake (SUNDS)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VPC are seen prior to onset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arrythmias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59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prone 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atrial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tachyarrythmias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escpecially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A fib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Patient with A fib indicate greater severity and higher chance for V fib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Nocturnal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agonal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respiration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Equivalent to syncope/ ventricular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arrythmias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Asymptomatic patients Risk of cardiac death is very less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7565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ugada-syndrome-29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5166"/>
          </a:xfrm>
        </p:spPr>
      </p:pic>
    </p:spTree>
    <p:extLst>
      <p:ext uri="{BB962C8B-B14F-4D97-AF65-F5344CB8AC3E}">
        <p14:creationId xmlns:p14="http://schemas.microsoft.com/office/powerpoint/2010/main" val="148090508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E8C2-DE91-4B08-871B-B3E93F7A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 challenge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Drugs for drug challenge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Flecanide-2mg/kg over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 or 400mg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Procainamide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-10mg/kg over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Ajmaline-1mg/kg over 5min  iv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Termination of drug challenge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type 1 pattern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VCP/arrhythmias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Widening of QRS &gt;/=30% above baseline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455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ugada-syndrome-40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9144000" cy="6865166"/>
          </a:xfrm>
        </p:spPr>
      </p:pic>
    </p:spTree>
    <p:extLst>
      <p:ext uri="{BB962C8B-B14F-4D97-AF65-F5344CB8AC3E}">
        <p14:creationId xmlns:p14="http://schemas.microsoft.com/office/powerpoint/2010/main" val="33860477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WhatsApp Image 2021-04-09 at 21.41.2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84"/>
          <a:stretch>
            <a:fillRect/>
          </a:stretch>
        </p:blipFill>
        <p:spPr>
          <a:xfrm>
            <a:off x="246681" y="0"/>
            <a:ext cx="8744919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AHA guidelines for management for  </a:t>
            </a:r>
            <a:r>
              <a:rPr lang="en-US" dirty="0" err="1"/>
              <a:t>Brugada</a:t>
            </a:r>
            <a:r>
              <a:rPr lang="en-US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283372711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Drugs to be avoided by </a:t>
            </a:r>
            <a:r>
              <a:rPr lang="en-IN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r>
              <a:rPr lang="en-I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syndrome patients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467350" cy="5032375"/>
          </a:xfrm>
        </p:spPr>
        <p:txBody>
          <a:bodyPr>
            <a:normAutofit fontScale="92500" lnSpcReduction="20000"/>
          </a:bodyPr>
          <a:lstStyle/>
          <a:p>
            <a:r>
              <a:rPr lang="en-I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Antiarrhythmic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drugs</a:t>
            </a: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Ajmaline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Propafenone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Procainamide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Flecainide</a:t>
            </a: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Allapinin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Ethacizin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Pilsicainide</a:t>
            </a:r>
            <a:endParaRPr lang="en-I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Psychotropic drugs</a:t>
            </a: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Amitriptyline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Clomipramine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Desipramine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Lithium</a:t>
            </a: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Loxapine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Nortriptyline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Oxcarbazepine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Trifluoperazine</a:t>
            </a:r>
            <a:endParaRPr lang="en-I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038600" y="1690689"/>
            <a:ext cx="4038600" cy="5289550"/>
          </a:xfrm>
        </p:spPr>
        <p:txBody>
          <a:bodyPr>
            <a:normAutofit/>
          </a:bodyPr>
          <a:lstStyle/>
          <a:p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Anesthetics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analgesics</a:t>
            </a: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Bupivacaine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Procaine</a:t>
            </a: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Propofol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substances</a:t>
            </a:r>
          </a:p>
          <a:p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Acetylcholine</a:t>
            </a:r>
          </a:p>
          <a:p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Alcohol(overdose)</a:t>
            </a:r>
          </a:p>
          <a:p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Cannabis</a:t>
            </a:r>
          </a:p>
          <a:p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Cocaine</a:t>
            </a:r>
          </a:p>
          <a:p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Ergonovine</a:t>
            </a:r>
            <a:endParaRPr lang="en-I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5273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BB4D-87A0-4552-83FF-A8F22BF3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Drug-Induced Ventricular Arrhythmias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5CEC4-89EF-4830-9E0A-CA77692E1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Monomorphic VT can occasionally be precipitated by medications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Mechanisms vary depending upon drug classes </a:t>
            </a:r>
          </a:p>
          <a:p>
            <a:pPr lvl="1">
              <a:lnSpc>
                <a:spcPct val="100000"/>
              </a:lnSpc>
            </a:pP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Myocardial sodium channel activation or inhibition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 calcium overload</a:t>
            </a:r>
          </a:p>
          <a:p>
            <a:pPr lvl="1">
              <a:lnSpc>
                <a:spcPct val="10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Stimulation of myocardial 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20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Induction of coronary ischemia</a:t>
            </a:r>
          </a:p>
          <a:p>
            <a:pPr>
              <a:lnSpc>
                <a:spcPct val="10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voidance of the offending agents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areful patient selection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ose adjustment.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23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0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6C18-5433-AEA3-9F8F-B0B85AB0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3142-7904-4B9F-13DD-6C07173CD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en-I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use in distinguishing VT from SVT</a:t>
            </a:r>
          </a:p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Regularity</a:t>
            </a:r>
          </a:p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Marked irregularity of RR interval occurs in AF with aberrant conduction and polymorphic VT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VT- slight irregularity (mainly in first 30s and in pts treated with AADs)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QRS duration-</a:t>
            </a:r>
          </a:p>
          <a:p>
            <a:pPr lvl="1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&gt;160 with LBBB</a:t>
            </a:r>
          </a:p>
          <a:p>
            <a:pPr lvl="1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&gt;140 WITH RBBB</a:t>
            </a:r>
          </a:p>
          <a:p>
            <a:pPr lvl="1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Narrower QRS during </a:t>
            </a:r>
            <a:r>
              <a:rPr lang="en-I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tachy</a:t>
            </a:r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in NSR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dissociation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A272A-ED7D-C063-951C-792BA41EC6A3}"/>
              </a:ext>
            </a:extLst>
          </p:cNvPr>
          <p:cNvSpPr txBox="1"/>
          <p:nvPr/>
        </p:nvSpPr>
        <p:spPr>
          <a:xfrm>
            <a:off x="5257800" y="4343400"/>
            <a:ext cx="325755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Septal and fascicular VT</a:t>
            </a:r>
          </a:p>
        </p:txBody>
      </p:sp>
    </p:spTree>
    <p:extLst>
      <p:ext uri="{BB962C8B-B14F-4D97-AF65-F5344CB8AC3E}">
        <p14:creationId xmlns:p14="http://schemas.microsoft.com/office/powerpoint/2010/main" val="13148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6503-229D-4D99-BE09-067D52CA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0BA09-C8B0-4311-8BD5-EC86FD323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8941" r="3320" b="49214"/>
          <a:stretch/>
        </p:blipFill>
        <p:spPr>
          <a:xfrm>
            <a:off x="-38100" y="0"/>
            <a:ext cx="9182100" cy="6858000"/>
          </a:xfrm>
        </p:spPr>
      </p:pic>
    </p:spTree>
    <p:extLst>
      <p:ext uri="{BB962C8B-B14F-4D97-AF65-F5344CB8AC3E}">
        <p14:creationId xmlns:p14="http://schemas.microsoft.com/office/powerpoint/2010/main" val="374560283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C333-F387-424C-9895-74EEEB5B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E06104-0F00-4E51-B402-DFE26D1EA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79537" r="1660" b="14233"/>
          <a:stretch/>
        </p:blipFill>
        <p:spPr>
          <a:xfrm>
            <a:off x="0" y="294482"/>
            <a:ext cx="8839200" cy="762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60021-48A6-4F8D-B77A-2F163C216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50833" r="2150" b="30603"/>
          <a:stretch/>
        </p:blipFill>
        <p:spPr>
          <a:xfrm>
            <a:off x="0" y="1027906"/>
            <a:ext cx="8839200" cy="3010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D41A9-DF8E-470B-A550-08758EB69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86075" r="1650" b="7604"/>
          <a:stretch/>
        </p:blipFill>
        <p:spPr>
          <a:xfrm>
            <a:off x="0" y="4057649"/>
            <a:ext cx="8839200" cy="12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149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607A-DF25-45E1-888D-CCC1EF53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drug-induced monomorphic VT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2391F-D0F0-4DD9-BBAF-3AA1022DA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Hemodynamically unstable patients 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synchronized cardioversion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Stable patients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Intravenous amiodarone, lidocaine, or procainamide </a:t>
            </a:r>
          </a:p>
          <a:p>
            <a:pPr lvl="1"/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ynchronized cardioversion if necessary</a:t>
            </a: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Flecainide-induced incessant VT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lidocaine and amiodarone 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050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1415C-872E-4BB5-9BD5-CB2EB3DE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Torsades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de Pointes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4CD4B-A556-45A5-ABEC-B3E0F1E6C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1200"/>
            <a:ext cx="7886700" cy="4351338"/>
          </a:xfrm>
        </p:spPr>
        <p:txBody>
          <a:bodyPr/>
          <a:lstStyle/>
          <a:p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a polymorphic VT associated with QT prolongation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may be inherited/acquired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&gt;200 drugs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potential to cause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Incidence of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Range from 2.5 and 4.0 per 1 million person-years in men and women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2287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EBE2-672F-4845-A92B-1A87E071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7E66-8F98-4E0A-8B89-409312F51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Drug-induced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rare in patients without risk factors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eart rate–corrected QT interval (QTc) &gt;500 milliseconds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QTc lengthening ≥60 milliseconds from </a:t>
            </a:r>
            <a:r>
              <a:rPr lang="en-IN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pretreatment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value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emale sex; age &gt;65 years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radycardia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cute myocardial infarction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ypokalemia; hypomagnesemia; hypocalcemia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eart failure with reduced ejection fraction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oncomitant administration of ≥2 QT-prolonging drugs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istory of drug-induced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9310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ABDC73-AC1E-4AA5-9438-4877B018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Mechanism of Drug Induced QT Prolongation and </a:t>
            </a:r>
            <a:r>
              <a:rPr lang="en-IN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TdP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BA5DF-32F9-4E5D-9060-261C600E2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 the cellular level, the repolarisation phase </a:t>
            </a:r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driven predominantly by IK out</a:t>
            </a:r>
          </a:p>
          <a:p>
            <a:pPr marL="514350" indent="-457200"/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Two important K+ currents participating in ventricular repolarisation are</a:t>
            </a:r>
          </a:p>
          <a:p>
            <a:pPr marL="857250" lvl="1" indent="-457200"/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Subtypes of the delayed rectifier current – </a:t>
            </a:r>
            <a:r>
              <a:rPr lang="en-IN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IKr</a:t>
            </a:r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("rapid") and IKs ("slow") </a:t>
            </a:r>
          </a:p>
          <a:p>
            <a:pPr marL="514350" indent="-457200"/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Blockade of either of these outward potassium currents  prolong the action potential </a:t>
            </a:r>
          </a:p>
          <a:p>
            <a:pPr marL="514350" indent="-457200"/>
            <a:r>
              <a:rPr lang="en-IN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IKr</a:t>
            </a:r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is the most susceptible to pharmacological influence.</a:t>
            </a:r>
          </a:p>
          <a:p>
            <a:pPr marL="514350" indent="-457200"/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Mainly the blockade of </a:t>
            </a:r>
            <a:r>
              <a:rPr lang="en-IN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IKr</a:t>
            </a:r>
            <a:r>
              <a:rPr lang="en-I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current by these drugs is at least in part responsible for their pro-arrhythmic effect</a:t>
            </a:r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	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1FDCF49-218C-461C-884E-75408ECA0A27}"/>
              </a:ext>
            </a:extLst>
          </p:cNvPr>
          <p:cNvSpPr/>
          <p:nvPr/>
        </p:nvSpPr>
        <p:spPr>
          <a:xfrm>
            <a:off x="4114800" y="5562600"/>
            <a:ext cx="685800" cy="614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26C60-445D-4B75-B4DD-E035D85FE51A}"/>
              </a:ext>
            </a:extLst>
          </p:cNvPr>
          <p:cNvSpPr txBox="1"/>
          <p:nvPr/>
        </p:nvSpPr>
        <p:spPr>
          <a:xfrm>
            <a:off x="3124200" y="6311899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 prolongation </a:t>
            </a:r>
          </a:p>
        </p:txBody>
      </p:sp>
    </p:spTree>
    <p:extLst>
      <p:ext uri="{BB962C8B-B14F-4D97-AF65-F5344CB8AC3E}">
        <p14:creationId xmlns:p14="http://schemas.microsoft.com/office/powerpoint/2010/main" val="269397922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3D83-2A42-4529-AE1A-63C2222E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19F8-DDBA-47F3-BF84-3349CB54E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 prolongation when accompanied by dispersion of repolarization results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is further sustained by Re-entry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phenomenon readily induced in the his-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purkinje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 &amp; M cells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cells show much more pronounced action potential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prolongationin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 to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blockade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1244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5C2A-6614-4C15-975F-40CF8A6A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88D63-896B-4708-8EC1-4C01A943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aracteristic Sequence before          the Onset of TdP●    The first ventricular complex of the sequence is usually a   ...">
            <a:extLst>
              <a:ext uri="{FF2B5EF4-FFF2-40B4-BE49-F238E27FC236}">
                <a16:creationId xmlns:a16="http://schemas.microsoft.com/office/drawing/2014/main" id="{9006B160-2A71-4AD1-AAA3-E31CD691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120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2350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7CE2-D689-4DAB-B266-E57242A5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Sequence before the Onset of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ED775-C495-4BD6-9839-9394C2454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05492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ectopic beat or the last beat of a salvo of ventricular premature beats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1229E02-0596-4DE5-B829-71998EF1C8F9}"/>
              </a:ext>
            </a:extLst>
          </p:cNvPr>
          <p:cNvSpPr/>
          <p:nvPr/>
        </p:nvSpPr>
        <p:spPr>
          <a:xfrm>
            <a:off x="4038600" y="2362200"/>
            <a:ext cx="533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F839C-0775-4D3E-8444-91266345FB04}"/>
              </a:ext>
            </a:extLst>
          </p:cNvPr>
          <p:cNvSpPr txBox="1"/>
          <p:nvPr/>
        </p:nvSpPr>
        <p:spPr>
          <a:xfrm>
            <a:off x="628650" y="2838985"/>
            <a:ext cx="7886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Compensatory pause terminated by a sinus beat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B12FC-FD94-4391-95F0-4C96DCF6FD21}"/>
              </a:ext>
            </a:extLst>
          </p:cNvPr>
          <p:cNvSpPr txBox="1"/>
          <p:nvPr/>
        </p:nvSpPr>
        <p:spPr>
          <a:xfrm>
            <a:off x="628650" y="3810000"/>
            <a:ext cx="788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Sinus beat frequently has a very prolonged QT interval and an exaggerated U wave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628C403-4DAC-480B-841B-BCFD61F92556}"/>
              </a:ext>
            </a:extLst>
          </p:cNvPr>
          <p:cNvSpPr/>
          <p:nvPr/>
        </p:nvSpPr>
        <p:spPr>
          <a:xfrm>
            <a:off x="4038600" y="3276600"/>
            <a:ext cx="533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1DAB6-BE1D-4660-A171-ABC8A7FBEEEF}"/>
              </a:ext>
            </a:extLst>
          </p:cNvPr>
          <p:cNvSpPr txBox="1"/>
          <p:nvPr/>
        </p:nvSpPr>
        <p:spPr>
          <a:xfrm>
            <a:off x="628650" y="4976336"/>
            <a:ext cx="788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extrasystole then falls on the exaggerated U wave of the sinus beat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0B28239-E59A-44AC-BCBC-E1352B2CB3FB}"/>
              </a:ext>
            </a:extLst>
          </p:cNvPr>
          <p:cNvSpPr/>
          <p:nvPr/>
        </p:nvSpPr>
        <p:spPr>
          <a:xfrm>
            <a:off x="4038600" y="4495800"/>
            <a:ext cx="533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518FE62-4B2F-4104-86BD-A09842D962A0}"/>
              </a:ext>
            </a:extLst>
          </p:cNvPr>
          <p:cNvSpPr/>
          <p:nvPr/>
        </p:nvSpPr>
        <p:spPr>
          <a:xfrm>
            <a:off x="4086225" y="5791200"/>
            <a:ext cx="533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DDB4B-BC6B-4D55-AFC1-412B74E1A622}"/>
              </a:ext>
            </a:extLst>
          </p:cNvPr>
          <p:cNvSpPr txBox="1"/>
          <p:nvPr/>
        </p:nvSpPr>
        <p:spPr>
          <a:xfrm>
            <a:off x="533400" y="6308766"/>
            <a:ext cx="7886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Precipitates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0945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5B89-DEF0-44E9-A082-6FDDC6C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1D34B-C311-48F3-9E15-77436D74D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easuring QT Prolongation●    Generally, QT prolongation is considered when the QTc interval is    greater than 440 ms (me...">
            <a:extLst>
              <a:ext uri="{FF2B5EF4-FFF2-40B4-BE49-F238E27FC236}">
                <a16:creationId xmlns:a16="http://schemas.microsoft.com/office/drawing/2014/main" id="{2B100EAB-8E8B-4DEF-B066-02BB5998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76200"/>
            <a:ext cx="9115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2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07C0-2CE1-8968-CECF-EC12652F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43CCE-6FD4-7F15-CB98-E1A3CFEE9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Right superior axis - strongly suggests VT .(Sn 20%,sp 96%)</a:t>
            </a:r>
          </a:p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axis during NSR, an axis shift during the WCT of more than 40º suggests VT .</a:t>
            </a:r>
          </a:p>
          <a:p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 a RBBB-like WCT, a QRS axis to the left of -30º suggests VT.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I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ith an LBBB-like WCT, a QRS axis to the right of +90º suggests VT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6631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8D96-141F-4A9B-9D91-BAAFFC1E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drug-induced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0E678-20CD-4F09-B4B5-307F697DA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QT-prolonging drugs should be discontinued, and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hypokalemia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hypomagnesemia, and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hypocalcemia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should be corrected.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hemodynamically unstable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defibrillation</a:t>
            </a:r>
            <a:endParaRPr lang="en-I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Intravenous magnesium 1 to 2 g; can be repeated 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TdP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associated with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bradycardia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overdrive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pacing or isoproterenol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1799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C98E-2286-4290-9E96-2DC90F92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Bradycardia and </a:t>
            </a:r>
            <a:r>
              <a:rPr lang="en-US" dirty="0" err="1"/>
              <a:t>TdP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F5D78-F02D-4F5D-B851-2B665F4C8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Bradycardia is known to be one of the major factors predisposing to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TdP</a:t>
            </a:r>
            <a:endParaRPr lang="en-IN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Inverse relationship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Bradycardia increases the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torsadogenicity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of drugs that block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IN" b="0" i="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because these drugs block K</a:t>
            </a:r>
            <a:r>
              <a:rPr lang="en-IN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channels in a reverse-use-dependent manner </a:t>
            </a: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Described in many conditions with bradycardia</a:t>
            </a:r>
          </a:p>
          <a:p>
            <a:pPr lvl="1"/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atrioventricular (AV) block, drugs, vagotonia, hypothyroidism </a:t>
            </a:r>
            <a:endParaRPr lang="en-IN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4611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DA74-9B0C-4048-BDF1-3047A4CB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814A-D216-441C-8809-D392743AB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Prolongation of APD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depression of electrogenic Na</a:t>
            </a:r>
            <a:r>
              <a:rPr lang="en-IN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pumping and more complete inactivation of I</a:t>
            </a:r>
            <a:r>
              <a:rPr lang="en-IN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after-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depolarisations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N" b="0" i="0" baseline="-25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Brady is associated with submaximal activation of I</a:t>
            </a:r>
            <a:r>
              <a:rPr lang="en-IN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which shifts plateau of the action potential to a voltage levels in which the Ca</a:t>
            </a:r>
            <a:r>
              <a:rPr lang="en-IN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current availability is increased </a:t>
            </a:r>
          </a:p>
          <a:p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Fast heart rates tend to oppose these actions, preventing early after-depolarisations and </a:t>
            </a:r>
            <a:r>
              <a:rPr lang="en-IN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TdP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7355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F5083A-AD5F-49A5-B363-3D8E23C2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Tachycardia in Non-ischemic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Dilated Cardiomyopathy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C1D96-54A8-4E3B-A763-5A5EB10BC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diagnosis of non-ischemic DCM is established by the absence of significant coronary artery disease and prior myocardial infarction (MI)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etiologies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Valvular heart disease,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Hypertension,Chagas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disease, sarcoidosis, amyloidosis, infections, hypothyroidism, thiamine deficiency,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pregnancy,vasculitides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toxins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are considered idiopathic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DCM can develop any variety of VAs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5-year mortality for DCM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SCD accounting for approximately one-third of deaths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9271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6212-9A28-4E7F-AB0A-E28CD6DD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4F80-FA9C-45A1-A3A1-C497783AB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Echocardiography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CMR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underlying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cardiomyopathy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assessment of ventricular chamber size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 thickness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Systolic function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 the scar tissue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Prognostic implication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testing</a:t>
            </a:r>
          </a:p>
        </p:txBody>
      </p:sp>
    </p:spTree>
    <p:extLst>
      <p:ext uri="{BB962C8B-B14F-4D97-AF65-F5344CB8AC3E}">
        <p14:creationId xmlns:p14="http://schemas.microsoft.com/office/powerpoint/2010/main" val="201972157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7C214-BE4D-4052-8210-F4A7AC7E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B2B9-9163-4771-836C-524FE2A8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Therapy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GDMT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reduces the risk of SCD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Symptomatic ventricular arrhythmia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Amiodarone can be considered 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But inferior to ICD in reducing the mortality &amp; incidence of SCD </a:t>
            </a:r>
          </a:p>
          <a:p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9424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D68C-C00A-41B2-B6D8-EF121E55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B6E92-7E0C-480E-8833-D6D981EC7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r="15217" b="1610"/>
          <a:stretch/>
        </p:blipFill>
        <p:spPr>
          <a:xfrm>
            <a:off x="76200" y="947846"/>
            <a:ext cx="8953500" cy="5833954"/>
          </a:xfrm>
        </p:spPr>
      </p:pic>
    </p:spTree>
    <p:extLst>
      <p:ext uri="{BB962C8B-B14F-4D97-AF65-F5344CB8AC3E}">
        <p14:creationId xmlns:p14="http://schemas.microsoft.com/office/powerpoint/2010/main" val="4615503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07B0-E315-477D-8C82-77B60D3F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SARCOIDOSIS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1048-5D0C-4D60-A292-D74706E19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Multisystem infiltrative, granulomatous disease of unknown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disease progresses though three successive histopathological stages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Inflammation and edema with the infiltration of leukocytes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Noncaseating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nonnecrotizing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epithelioid cell granuloma formation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Fibrosis leading to post-inflammatory scarring</a:t>
            </a:r>
          </a:p>
        </p:txBody>
      </p:sp>
    </p:spTree>
    <p:extLst>
      <p:ext uri="{BB962C8B-B14F-4D97-AF65-F5344CB8AC3E}">
        <p14:creationId xmlns:p14="http://schemas.microsoft.com/office/powerpoint/2010/main" val="46398794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EDA3-275D-4051-93C1-0909B61C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7CAB6-19FA-49B7-BDFF-8D54412F0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029700" cy="6858000"/>
          </a:xfrm>
        </p:spPr>
      </p:pic>
    </p:spTree>
    <p:extLst>
      <p:ext uri="{BB962C8B-B14F-4D97-AF65-F5344CB8AC3E}">
        <p14:creationId xmlns:p14="http://schemas.microsoft.com/office/powerpoint/2010/main" val="201574321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4586-8FAF-40A7-8E48-9E9BD42E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Ventricular Arrhythmias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9399-0566-447F-94AE-B96E527F7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rial of immunosuppression therapy with corticosteroids, alone or in combination with antiarrhythmic drug therapy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Amiodarone and sotalol most widely utilized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 ablation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lectrical storm, or frequent ICD discharges refractory to immunosuppressive and antiarrhythmic therapy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ICD implantation</a:t>
            </a:r>
          </a:p>
        </p:txBody>
      </p:sp>
    </p:spTree>
    <p:extLst>
      <p:ext uri="{BB962C8B-B14F-4D97-AF65-F5344CB8AC3E}">
        <p14:creationId xmlns:p14="http://schemas.microsoft.com/office/powerpoint/2010/main" val="102733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CDC5-3D00-CF8D-F1F5-40D4E13A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DB430-C15D-67E3-BEF4-AF0655418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Wide QRS complex tachycardia is a rhythm with a rate of ≥100 b/m and QRS duration of ≥ 120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80% Tachycardia</a:t>
            </a:r>
          </a:p>
          <a:p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SVT with </a:t>
            </a:r>
            <a:r>
              <a:rPr lang="en-US" sz="2400" b="0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abberancy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to 20%</a:t>
            </a:r>
          </a:p>
          <a:p>
            <a:r>
              <a:rPr lang="en-US" sz="24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SVT with bystander preexcitation and antidromic reentrant tachycardia – 1% to 6%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64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6462-1852-D395-6EC0-49E582B2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QRS Morphology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63EF4-C63D-342C-E445-599EAA7521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RBBB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D03A5-131B-F597-E2EF-144C79F70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3" t="16204" r="9167" b="47036"/>
          <a:stretch/>
        </p:blipFill>
        <p:spPr>
          <a:xfrm>
            <a:off x="533400" y="2514600"/>
            <a:ext cx="3981450" cy="25146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AEB328-698A-7202-E3C9-4F05C9B08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333" t="54444" r="9167" b="11482"/>
          <a:stretch/>
        </p:blipFill>
        <p:spPr>
          <a:xfrm>
            <a:off x="4629150" y="2514600"/>
            <a:ext cx="4133850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78D401-6DFB-8A35-0CC3-B034A1EFF5D9}"/>
              </a:ext>
            </a:extLst>
          </p:cNvPr>
          <p:cNvSpPr txBox="1"/>
          <p:nvPr/>
        </p:nvSpPr>
        <p:spPr>
          <a:xfrm>
            <a:off x="4781550" y="182562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LBBB</a:t>
            </a:r>
          </a:p>
        </p:txBody>
      </p:sp>
    </p:spTree>
    <p:extLst>
      <p:ext uri="{BB962C8B-B14F-4D97-AF65-F5344CB8AC3E}">
        <p14:creationId xmlns:p14="http://schemas.microsoft.com/office/powerpoint/2010/main" val="352206959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B218-17CD-4944-9754-9C80C371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DCC63-A7A7-4482-A906-621C8A51B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8991600" cy="6872535"/>
          </a:xfrm>
        </p:spPr>
      </p:pic>
    </p:spTree>
    <p:extLst>
      <p:ext uri="{BB962C8B-B14F-4D97-AF65-F5344CB8AC3E}">
        <p14:creationId xmlns:p14="http://schemas.microsoft.com/office/powerpoint/2010/main" val="412976311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7319-5883-4603-9188-9265308A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82141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F0A2-0F59-F76A-4FBB-13CD90B20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3870F-6F17-604B-9869-2EF019F2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52F04-7C65-3B54-D3E7-B3D0AF98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t="41932" r="52710" b="19352"/>
          <a:stretch/>
        </p:blipFill>
        <p:spPr>
          <a:xfrm>
            <a:off x="0" y="696277"/>
            <a:ext cx="905051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2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13993D-A59F-A8B2-B073-C13D0E94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E97FA-3BE0-AAFE-1EDD-1341C9ED6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89F56DFA-7A73-1E3E-94EF-989ABCBCC21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0160"/>
            <a:ext cx="9144000" cy="67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1965 Sandler and Marriott first to differentiate between VEB with RBBB like morphology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92% of VEB with RBBB morphology have a monophasic or  biphasic pattern in lead V1, whereas a triphasic pattern 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RsR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′) was only found in 6% of VEB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concordant precordial pattern.</a:t>
            </a: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Marriott in 1971 gave term ‘Rabbit ears’ for a double peaked R-wave in lead V1.</a:t>
            </a:r>
          </a:p>
          <a:p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1978 Wellens used His bundle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recording for the first time to determine the site of origin of tachycardia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dissociation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forth classical criteria.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Kindwall’s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(1988)  ECG criteria for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 in LBBB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 wave in V1 or V2 of &gt;30 ms duration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Duration of &gt;60 ms from the onset of the QRS to the nadir of the S wave in V1 or V2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Notching on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downstroke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 wave in V1 or V2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Any Q wave in V6</a:t>
            </a:r>
          </a:p>
          <a:p>
            <a:pPr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31D1B2-549E-6E2E-4AF9-BC989A0F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08" y="1203960"/>
            <a:ext cx="858078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659DC-8ED0-792C-DCB8-6AD76E9889EB}"/>
              </a:ext>
            </a:extLst>
          </p:cNvPr>
          <p:cNvSpPr txBox="1"/>
          <p:nvPr/>
        </p:nvSpPr>
        <p:spPr>
          <a:xfrm>
            <a:off x="281608" y="188297"/>
            <a:ext cx="85807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ioneering works put forth by Sandler and </a:t>
            </a:r>
            <a:r>
              <a:rPr lang="en-IN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Marriott,Wellens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 al, and </a:t>
            </a:r>
            <a:r>
              <a:rPr lang="en-IN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Kindwall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 al—collectively known as the “</a:t>
            </a:r>
            <a:r>
              <a:rPr lang="en-IN" sz="24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classical morphological criteria</a:t>
            </a:r>
            <a:r>
              <a:rPr lang="en-I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5B0DC5-9A1F-A5F3-E9B5-9EF0BA23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67000"/>
            <a:ext cx="7886700" cy="132556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a WCT demonstrates a QRS configuration incompatible with typical right or left bundle branch block patterns, VT is the most likely diagnosis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336" t="13469" r="24442" b="7401"/>
          <a:stretch>
            <a:fillRect/>
          </a:stretch>
        </p:blipFill>
        <p:spPr bwMode="auto">
          <a:xfrm>
            <a:off x="0" y="-1"/>
            <a:ext cx="9144000" cy="678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Brugadas</a:t>
            </a:r>
            <a:r>
              <a:rPr lang="en-US" dirty="0"/>
              <a:t> </a:t>
            </a:r>
            <a:r>
              <a:rPr lang="en-US" dirty="0" err="1"/>
              <a:t>algorythms</a:t>
            </a: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946E55B-750C-053C-6F61-328C09B5B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/>
          <a:stretch/>
        </p:blipFill>
        <p:spPr bwMode="auto">
          <a:xfrm>
            <a:off x="201118" y="1447800"/>
            <a:ext cx="8451114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757BBB-AA7A-A717-D954-4C1BED268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088" y="1404938"/>
            <a:ext cx="70866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09800"/>
            <a:ext cx="7086600" cy="28479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  <a:effectLst/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524000" y="381000"/>
            <a:ext cx="4495800" cy="400110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C4B2-A4F4-49D4-8AA6-02DE6DD7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of wide complex tachycardia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F1B65-8AF1-47E5-A635-51191E98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Ventricular tachycardia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Supraventricular tachycardia with aberrancy.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Antidromic reciprocating tachycardia 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Supraventricular tachycardias with pre-excitation 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Orthodromic reciprocating tachycardia  with BBB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07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656" t="28622" r="48107" b="5717"/>
          <a:stretch>
            <a:fillRect/>
          </a:stretch>
        </p:blipFill>
        <p:spPr bwMode="auto">
          <a:xfrm>
            <a:off x="1371600" y="1447800"/>
            <a:ext cx="6477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1477963"/>
            <a:ext cx="8372475" cy="39528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  <a:effectLst/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671763"/>
            <a:ext cx="8382000" cy="1514475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  <a:effectLst/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971800" y="457200"/>
            <a:ext cx="3048000" cy="519113"/>
          </a:xfrm>
          <a:prstGeom prst="rect">
            <a:avLst/>
          </a:prstGeom>
          <a:noFill/>
          <a:ln w="50800" algn="ctr">
            <a:noFill/>
            <a:miter lim="800000"/>
            <a:headEnd type="none" w="med" len="lg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</a:rPr>
              <a:t>Step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Vereckie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algorithms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2007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Vereckei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proposed algorithm. This also consists of four steps: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If AV dissociation is present diagnosis of VT is made and  analysis stopped.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an initial R wave is present in lead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VT is made and  analysis stopped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 morphology of wide QRS tachycardia does not correspond to BBB or fascicular block diagnosis of VT is made and  analysis is stopped.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last step when the initial (vi) and terminal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ventricular activation velocity ratio (vi/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≤1, diagnosis of VT is made                                                                               if vi/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&gt;1, the diagnosis is SVT is made.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A4DE1C-6281-DB86-4876-02402D42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1037"/>
            <a:ext cx="3454908" cy="56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Sensitivity	 Specificity	 PPV	    NPV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89%         73%	          92%      67%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Vereckei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97%         75%	           93%     87%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Vereckei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Duray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Szénási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Altemose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GT, and Miller JM.</a:t>
            </a:r>
            <a:b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a new algorithm in the differential diagnosis of wide QRS complex tachycardia.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Heart J 2007 Mar; 28(5) 589-600.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2008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Vereckei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proposed another new algorithm based on the direction and velocity of initial and terminal ventricular activation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consists of four steps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Selection of lead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make it simple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VT into two main groups: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VT arising from apical region of ventricle- initial R wave in lead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VT arising from other regions- lacking an initial R wave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with slowing of the initial part of the QRS complex so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Elimination of the AV dissociation criterion.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looks ONLY at lead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(if answer is yes, then VT):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Is there an initial R wave? 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Is there an r or q wave &gt; 40 msec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Is there a notch on the descending limb of a negative QRS complex?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Measure the voltage change in the first (v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last 40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1? 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Senstivity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specficity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this is 88% and 53%.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None/>
            </a:pPr>
            <a:r>
              <a:rPr lang="en-US" sz="1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Vereckei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Rhythm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EFCFC3-5D97-4738-849A-5325E0DA2E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2" y="1667843"/>
            <a:ext cx="2591181" cy="42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reckie Algorithm - Lead aVR - Ventricular Tachycardia ... | GrepMed">
            <a:extLst>
              <a:ext uri="{FF2B5EF4-FFF2-40B4-BE49-F238E27FC236}">
                <a16:creationId xmlns:a16="http://schemas.microsoft.com/office/drawing/2014/main" id="{D4B1AE41-EAE7-4E3C-A9E7-3CAAC0C0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7299" r="1500" b="5021"/>
          <a:stretch/>
        </p:blipFill>
        <p:spPr bwMode="auto">
          <a:xfrm>
            <a:off x="3729038" y="1031081"/>
            <a:ext cx="5163359" cy="44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968E0-EB65-4E10-9E47-C5418E98DA58}"/>
              </a:ext>
            </a:extLst>
          </p:cNvPr>
          <p:cNvSpPr txBox="1"/>
          <p:nvPr/>
        </p:nvSpPr>
        <p:spPr>
          <a:xfrm>
            <a:off x="185738" y="1321594"/>
            <a:ext cx="346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VERECKIE FIRST ALGORITHM</a:t>
            </a:r>
          </a:p>
        </p:txBody>
      </p:sp>
    </p:spTree>
    <p:extLst>
      <p:ext uri="{BB962C8B-B14F-4D97-AF65-F5344CB8AC3E}">
        <p14:creationId xmlns:p14="http://schemas.microsoft.com/office/powerpoint/2010/main" val="1563477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err="1"/>
              <a:t>Ultrasimple</a:t>
            </a:r>
            <a:r>
              <a:rPr lang="en-US" b="0" dirty="0"/>
              <a:t> </a:t>
            </a:r>
            <a:r>
              <a:rPr lang="en-US" b="0" dirty="0" err="1"/>
              <a:t>Brugada</a:t>
            </a:r>
            <a:r>
              <a:rPr lang="en-US" b="0" dirty="0"/>
              <a:t> criterion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105400"/>
          </a:xfrm>
          <a:noFill/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Joseph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Brugada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- 2010  </a:t>
            </a:r>
          </a:p>
          <a:p>
            <a:pPr>
              <a:buFont typeface="Wingdings" pitchFamily="2" charset="2"/>
              <a:buChar char="§"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R wave peak time in Lead II </a:t>
            </a:r>
          </a:p>
          <a:p>
            <a:pPr>
              <a:buFont typeface="Wingdings" pitchFamily="2" charset="2"/>
              <a:buChar char="§"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Rationale for this criterion is that conduction is slower in myocardial tissue than via His-Purkinje system so it can be used to distinguish a ventricular from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supraventricular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Duration of onset of the QRS to the first change in polarity in lead II. </a:t>
            </a:r>
          </a:p>
          <a:p>
            <a:pPr>
              <a:buFont typeface="Wingdings" pitchFamily="2" charset="2"/>
              <a:buChar char="§"/>
            </a:pP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If the RWPT is ≥ 50ms the likelihood of a VT very high (positive likelihood ratio 34.8)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err="1"/>
              <a:t>Pava</a:t>
            </a:r>
            <a:r>
              <a:rPr lang="en-US" sz="2000" dirty="0"/>
              <a:t> LF, </a:t>
            </a:r>
            <a:r>
              <a:rPr lang="en-US" sz="2000" dirty="0" err="1"/>
              <a:t>Perafán</a:t>
            </a:r>
            <a:r>
              <a:rPr lang="en-US" sz="2000" dirty="0"/>
              <a:t> P, </a:t>
            </a:r>
            <a:r>
              <a:rPr lang="en-US" sz="2000" dirty="0" err="1"/>
              <a:t>Badiel</a:t>
            </a:r>
            <a:r>
              <a:rPr lang="en-US" sz="2000" dirty="0"/>
              <a:t> M, </a:t>
            </a:r>
            <a:r>
              <a:rPr lang="en-US" sz="2000" dirty="0" err="1"/>
              <a:t>Arango</a:t>
            </a:r>
            <a:r>
              <a:rPr lang="en-US" sz="2000" dirty="0"/>
              <a:t> JJ, Mont L, </a:t>
            </a:r>
            <a:r>
              <a:rPr lang="en-US" sz="2000" dirty="0" err="1"/>
              <a:t>Morillo</a:t>
            </a:r>
            <a:r>
              <a:rPr lang="en-US" sz="2000" dirty="0"/>
              <a:t> CA, and </a:t>
            </a:r>
            <a:r>
              <a:rPr lang="en-US" sz="2000" dirty="0" err="1"/>
              <a:t>Brugada</a:t>
            </a:r>
            <a:r>
              <a:rPr lang="en-US" sz="2000" dirty="0"/>
              <a:t> J. </a:t>
            </a:r>
            <a:r>
              <a:rPr lang="en-US" sz="2000" i="1" dirty="0"/>
              <a:t>R-wave peak time at DII: a new criterion for differentiating between wide complex QRS </a:t>
            </a:r>
            <a:r>
              <a:rPr lang="en-US" sz="2000" i="1" dirty="0" err="1"/>
              <a:t>tachycardias</a:t>
            </a:r>
            <a:r>
              <a:rPr lang="en-US" sz="2000" i="1" dirty="0"/>
              <a:t>.</a:t>
            </a:r>
            <a:r>
              <a:rPr lang="en-US" sz="2000" dirty="0"/>
              <a:t> Heart Rhythm 2010 Jul; 7(7) 922-6.</a:t>
            </a:r>
          </a:p>
          <a:p>
            <a:br>
              <a:rPr lang="en-US" sz="1400" dirty="0"/>
            </a:br>
            <a:endParaRPr lang="en-US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00px-RWPT.sv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8458199" cy="4525963"/>
          </a:xfrm>
          <a:solidFill>
            <a:srgbClr val="FFFF00"/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of regular WCT </a:t>
            </a: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lstStyle/>
          <a:p>
            <a:pPr marL="355680" indent="-3556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tachycardia-</a:t>
            </a:r>
          </a:p>
          <a:p>
            <a:pPr marL="770760" lvl="1" indent="-2962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 cause of WCT in general population(80%)</a:t>
            </a:r>
          </a:p>
          <a:p>
            <a:pPr marL="770760" lvl="1" indent="-2962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of WCT in pts with structural heart disease</a:t>
            </a:r>
          </a:p>
          <a:p>
            <a:pPr marL="355680" indent="-3556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Supraventricular tachycardia with abnormal interventricular conduction(15% to 20% of WCT)</a:t>
            </a:r>
          </a:p>
          <a:p>
            <a:pPr marL="770760" lvl="1" indent="-2962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SVT with BBB aberration;</a:t>
            </a:r>
          </a:p>
          <a:p>
            <a:pPr marL="1185840" lvl="2" indent="-236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fixed(present during normal rhythm) </a:t>
            </a:r>
          </a:p>
          <a:p>
            <a:pPr marL="1185840" lvl="2" indent="-2368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functional(present only during WCT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417"/>
              </a:spcBef>
              <a:buNone/>
            </a:pP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417"/>
              </a:spcBef>
              <a:buNone/>
            </a:pP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5344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specific criteria in sequence: When one criterion is met diagnosis is made-</a:t>
            </a:r>
          </a:p>
          <a:p>
            <a:r>
              <a:rPr lang="en-US" dirty="0"/>
              <a:t>Step 1: AV relationship (if dissociated VT; if not proceed to next step)</a:t>
            </a:r>
          </a:p>
          <a:p>
            <a:r>
              <a:rPr lang="en-US" dirty="0"/>
              <a:t>Step 2: Rightward superior axis (if present VT; if not proceed to next step)</a:t>
            </a:r>
          </a:p>
          <a:p>
            <a:r>
              <a:rPr lang="en-US" dirty="0"/>
              <a:t> Step 3: Vi/</a:t>
            </a:r>
            <a:r>
              <a:rPr lang="en-US" dirty="0" err="1"/>
              <a:t>Vt</a:t>
            </a:r>
            <a:r>
              <a:rPr lang="en-US" dirty="0"/>
              <a:t> ratio (if greater than 1 SVT-A is diagnosed; if not proceed to next step)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4: </a:t>
            </a:r>
            <a:r>
              <a:rPr lang="en-US" dirty="0" err="1"/>
              <a:t>Precordial</a:t>
            </a:r>
            <a:r>
              <a:rPr lang="en-US" dirty="0"/>
              <a:t> RS pattern (if absent VT; if not proceed to next step)</a:t>
            </a:r>
          </a:p>
          <a:p>
            <a:r>
              <a:rPr lang="en-US" dirty="0"/>
              <a:t>Step 5: </a:t>
            </a:r>
            <a:r>
              <a:rPr lang="en-US" dirty="0" err="1"/>
              <a:t>Precordial</a:t>
            </a:r>
            <a:r>
              <a:rPr lang="en-US" dirty="0"/>
              <a:t> RS interval (if RS present and interval greater than 100 ms VT; if not proceed to next step)</a:t>
            </a:r>
          </a:p>
          <a:p>
            <a:r>
              <a:rPr lang="en-US" dirty="0"/>
              <a:t>Step 6: In LBBB type WCT, R wave less than 30 ms or R onset to S nadir less than 60 ms in V1 (if present SVT-A is diagnosed)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Finally </a:t>
            </a:r>
            <a:r>
              <a:rPr lang="en-US" dirty="0" err="1"/>
              <a:t>artefact</a:t>
            </a:r>
            <a:r>
              <a:rPr lang="en-US" dirty="0"/>
              <a:t> that mimics VT particularly when observed on a rhythm strip can lead to misdiagnosis.</a:t>
            </a:r>
          </a:p>
          <a:p>
            <a:r>
              <a:rPr lang="en-US" dirty="0"/>
              <a:t> Knight et al surveyed 221 cardiologists and 490 </a:t>
            </a:r>
            <a:r>
              <a:rPr lang="en-US" dirty="0" err="1"/>
              <a:t>electrophysiologists</a:t>
            </a:r>
            <a:r>
              <a:rPr lang="en-US" dirty="0"/>
              <a:t> with case simulation that included  two-lead ECG monitor tracing of </a:t>
            </a:r>
            <a:r>
              <a:rPr lang="en-US" dirty="0" err="1"/>
              <a:t>artefact</a:t>
            </a:r>
            <a:r>
              <a:rPr lang="en-US" dirty="0"/>
              <a:t>  </a:t>
            </a:r>
          </a:p>
          <a:p>
            <a:r>
              <a:rPr lang="en-US" dirty="0"/>
              <a:t> Found that the rhythm strip was misdiagnosed as VT by 58% of  cardiologists and 38% of  </a:t>
            </a:r>
            <a:r>
              <a:rPr lang="en-US" dirty="0" err="1"/>
              <a:t>electrophysiologists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084" t="25254" r="7404" b="34339"/>
          <a:stretch>
            <a:fillRect/>
          </a:stretch>
        </p:blipFill>
        <p:spPr bwMode="auto">
          <a:xfrm>
            <a:off x="914400" y="2438400"/>
            <a:ext cx="7467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F7F0-48DC-2853-5D1F-35871A0E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95C34-5048-B9C3-B948-DF3560521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Observations During NSR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preexcitation during NSR or atrial pacing suggests SVT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 of Tachycardia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of induction cannot distinguish between SVT and VT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76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235E-0DFA-E18A-77D2-8A7625F3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5D3D2-944B-9F0D-D821-FE2DF6A05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Oscillation in the Tachycardia Cycle Length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F45D7-C18C-0E20-F92E-E79257F9E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6204" r="6875" b="9999"/>
          <a:stretch/>
        </p:blipFill>
        <p:spPr>
          <a:xfrm>
            <a:off x="-1" y="2286000"/>
            <a:ext cx="8931031" cy="42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13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9C4E-488C-2F32-8DA5-22FED3BB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3AF2-4C93-967B-B8D7-454C79E05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 Features</a:t>
            </a:r>
            <a:endParaRPr lang="en-IN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Atrioventricular Relationship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1:1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Atrial Activation Sequence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Eccentric atrial activation sequence practically excludes VT.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Bundle–Ventricular Interval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the HV interval is positive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HV interval during the    WCT shorter than that during  NSR (HV WCT &lt; HV NSR) indicates VT or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preexcited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SVT.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08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601A-A6EA-A39D-B2D2-0BEE8B7D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755CB-165C-54C9-076A-851D5352F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ure 1.">
            <a:extLst>
              <a:ext uri="{FF2B5EF4-FFF2-40B4-BE49-F238E27FC236}">
                <a16:creationId xmlns:a16="http://schemas.microsoft.com/office/drawing/2014/main" id="{871067D6-61F8-260E-73CB-6FA7437F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45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065A45-C865-D7BF-28E8-FB5B161AE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Ventricular tachycardia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37BFE0A-0A3B-01AF-E840-19338A59F0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8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/>
          <p:nvPr/>
        </p:nvPicPr>
        <p:blipFill>
          <a:blip r:embed="rId2"/>
          <a:stretch/>
        </p:blipFill>
        <p:spPr>
          <a:xfrm>
            <a:off x="230120" y="408880"/>
            <a:ext cx="8683760" cy="60402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5723E-42E5-4153-9FD8-3DE4B152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33400"/>
            <a:ext cx="78867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complexes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VT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symptoms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</a:t>
            </a:r>
          </a:p>
        </p:txBody>
      </p:sp>
    </p:spTree>
    <p:extLst>
      <p:ext uri="{BB962C8B-B14F-4D97-AF65-F5344CB8AC3E}">
        <p14:creationId xmlns:p14="http://schemas.microsoft.com/office/powerpoint/2010/main" val="2172604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6D34-850A-40A9-A785-AFCE6123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3F5C1-DE9E-4C94-9E8B-04634B59E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N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Major cause of SCD</a:t>
            </a:r>
          </a:p>
          <a:p>
            <a:pPr>
              <a:lnSpc>
                <a:spcPct val="100000"/>
              </a:lnSpc>
            </a:pPr>
            <a:r>
              <a:rPr lang="en-IN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CAD is the most frequent cause of clinically documented VT and VF (80% of patients)</a:t>
            </a:r>
          </a:p>
          <a:p>
            <a:pPr>
              <a:lnSpc>
                <a:spcPct val="100000"/>
              </a:lnSpc>
            </a:pP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Sustained VT and VF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6% of patients in the very early phase of acute MI mortality in first 30 days post MI</a:t>
            </a:r>
          </a:p>
          <a:p>
            <a:pPr>
              <a:lnSpc>
                <a:spcPct val="100000"/>
              </a:lnSpc>
            </a:pP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GUSTO-1 trial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41000pts with STEMI ;3.5% developed VT.</a:t>
            </a:r>
          </a:p>
          <a:p>
            <a:pPr>
              <a:lnSpc>
                <a:spcPct val="100000"/>
              </a:lnSpc>
            </a:pP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Sustained ventricular arrhythmias are most frequent within 24 to 48 hours after the onset of ischemia</a:t>
            </a:r>
          </a:p>
          <a:p>
            <a:pPr>
              <a:lnSpc>
                <a:spcPct val="1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05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CA7E3-258D-42ED-8E2E-20D6C9C6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Premature Ventricular Complexes (PVCs)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6613-7F8E-475A-ABC8-877360842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Premature impulses that originate in the ventricles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80% in healthy young adults</a:t>
            </a:r>
          </a:p>
          <a:p>
            <a:r>
              <a:rPr lang="en-US" sz="2800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Etiologies of PVCs</a:t>
            </a:r>
            <a:endParaRPr lang="en-IN" sz="32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Anxiety/Stress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Drugs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Alcohol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Amphetamines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Caffeine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Cocaine</a:t>
            </a:r>
          </a:p>
          <a:p>
            <a:pPr marL="742950" lvl="1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Tobacco</a:t>
            </a:r>
          </a:p>
          <a:p>
            <a:endParaRPr lang="en-I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2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17479-5846-41C1-8453-992624956804}"/>
              </a:ext>
            </a:extLst>
          </p:cNvPr>
          <p:cNvSpPr txBox="1"/>
          <p:nvPr/>
        </p:nvSpPr>
        <p:spPr>
          <a:xfrm>
            <a:off x="3657600" y="3505200"/>
            <a:ext cx="351250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Cardiac Disease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Infarction/ischemia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Cardiomyopathy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Congenital Abnormalities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Hypertensive Heart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02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D97B-C20D-4F72-8EBF-CBAF8BEE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62000"/>
            <a:ext cx="7886700" cy="6172199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Electrolyte Abnormalities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Hypercalcemia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Hypokalemia</a:t>
            </a:r>
          </a:p>
          <a:p>
            <a:pPr marL="857250" lvl="1" indent="-285750">
              <a:lnSpc>
                <a:spcPct val="10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Hypomagnesemia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Drugs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Aminophylline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Digoxin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Sympathomimetics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Tricyclic Antidepressants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Respiratory Abnormalities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Hypercapnia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Hypoxia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Hormonal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Hyperthyroidism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Pheochromocytoma</a:t>
            </a:r>
          </a:p>
          <a:p>
            <a:pPr marL="400050" indent="-285750"/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0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B0D1-F96D-4DB9-954C-E4C79CBF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51C6D-F172-4326-B1DC-C18D3619E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Extrasystoles: 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 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commonly due to reentry; less often induced by triggered activity.</a:t>
            </a:r>
          </a:p>
          <a:p>
            <a:pPr lvl="2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or nearly fixed coupling interval. 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Parasystoles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frequent; independent of baseline rhythm.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presence of unidirectional entrance block in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parasystolic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focus.</a:t>
            </a:r>
          </a:p>
          <a:p>
            <a:pPr lvl="2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coupling intervals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interectopic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intervals are multiples of each other and presence of fusion complexes.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0609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FFB2A2-BAA2-4B87-B6F4-306BB779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63"/>
            <a:ext cx="9144000" cy="136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37D51-1B19-4745-A2F8-3B8AD119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459224"/>
            <a:ext cx="7090117" cy="3862200"/>
          </a:xfrm>
          <a:prstGeom prst="rect">
            <a:avLst/>
          </a:prstGeom>
        </p:spPr>
      </p:pic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C91BCC3C-2AE3-4449-A9F0-CBF02969A7C0}"/>
              </a:ext>
            </a:extLst>
          </p:cNvPr>
          <p:cNvSpPr/>
          <p:nvPr/>
        </p:nvSpPr>
        <p:spPr>
          <a:xfrm>
            <a:off x="2260355" y="1304296"/>
            <a:ext cx="3910819" cy="346616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Extrasystole</a:t>
            </a:r>
            <a:r>
              <a:rPr lang="en-US" dirty="0"/>
              <a:t>- </a:t>
            </a:r>
            <a:r>
              <a:rPr lang="en-US" dirty="0" err="1"/>
              <a:t>Trigeminy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97DA92-F565-4AE5-8DBA-F0343E39DCB5}"/>
              </a:ext>
            </a:extLst>
          </p:cNvPr>
          <p:cNvSpPr/>
          <p:nvPr/>
        </p:nvSpPr>
        <p:spPr>
          <a:xfrm>
            <a:off x="2260355" y="6355047"/>
            <a:ext cx="4389120" cy="36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Parasystole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5D991-989A-3F70-8E45-EB764CCC3D25}"/>
              </a:ext>
            </a:extLst>
          </p:cNvPr>
          <p:cNvCxnSpPr>
            <a:cxnSpLocks/>
          </p:cNvCxnSpPr>
          <p:nvPr/>
        </p:nvCxnSpPr>
        <p:spPr>
          <a:xfrm>
            <a:off x="1371600" y="365126"/>
            <a:ext cx="381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752F92-27B9-EC59-8FD3-59F8EE8CFD98}"/>
              </a:ext>
            </a:extLst>
          </p:cNvPr>
          <p:cNvCxnSpPr>
            <a:cxnSpLocks/>
          </p:cNvCxnSpPr>
          <p:nvPr/>
        </p:nvCxnSpPr>
        <p:spPr>
          <a:xfrm>
            <a:off x="2819400" y="365126"/>
            <a:ext cx="381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6823B0-6B63-C277-551F-A7CF77DBEA66}"/>
              </a:ext>
            </a:extLst>
          </p:cNvPr>
          <p:cNvCxnSpPr>
            <a:cxnSpLocks/>
          </p:cNvCxnSpPr>
          <p:nvPr/>
        </p:nvCxnSpPr>
        <p:spPr>
          <a:xfrm>
            <a:off x="4343400" y="381000"/>
            <a:ext cx="381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3B8CDD-D97D-81FB-EF11-954B0491F872}"/>
              </a:ext>
            </a:extLst>
          </p:cNvPr>
          <p:cNvCxnSpPr>
            <a:cxnSpLocks/>
          </p:cNvCxnSpPr>
          <p:nvPr/>
        </p:nvCxnSpPr>
        <p:spPr>
          <a:xfrm>
            <a:off x="5791200" y="365126"/>
            <a:ext cx="3799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AFB667-CF19-54DB-27B8-3BCEBE9E42B8}"/>
              </a:ext>
            </a:extLst>
          </p:cNvPr>
          <p:cNvCxnSpPr>
            <a:cxnSpLocks/>
          </p:cNvCxnSpPr>
          <p:nvPr/>
        </p:nvCxnSpPr>
        <p:spPr>
          <a:xfrm>
            <a:off x="7315200" y="355602"/>
            <a:ext cx="3799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1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E4D43-1381-4BC5-AACF-828C0DC0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9600"/>
            <a:ext cx="8134350" cy="5567363"/>
          </a:xfrm>
        </p:spPr>
        <p:txBody>
          <a:bodyPr>
            <a:norm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</a:p>
          <a:p>
            <a:pPr lvl="1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Palpitations,missed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beat 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runs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angina, hypotension, or heart failure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 the frequency of ventricular arrhythmias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examination</a:t>
            </a:r>
            <a:endParaRPr lang="en-IN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Premature beat followed by a long pause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intensity of the heart sounds in PVC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heart sound can be split abnormally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predicting the development of PVC-induce  cardiomyopathy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 burden greater than 10% to 24% (HOLTER MONITORING)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wide-QRS PVCs</a:t>
            </a:r>
          </a:p>
          <a:p>
            <a:pPr lvl="1"/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PVCs of epicardial origin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09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Electrocardiographic presentations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shows a compensatory pause(BC=2xAB)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 usually fails to discharge SA node.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 resets the sinus node , non complete compensatory pause(BC&lt;2xAB).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slow sinus rates, it enters AV junction leaving it in refractory period but does not prevent the next sinus impulse from being conducted towards the ventricles ( with a longer PR interval)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interpolated PVC.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56066"/>
            <a:ext cx="3287682" cy="937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222662"/>
            <a:ext cx="3287682" cy="971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465446"/>
            <a:ext cx="3287682" cy="1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Classification 1971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prognostic significance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ECG)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787525"/>
            <a:ext cx="2743802" cy="4351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066" y="2197197"/>
            <a:ext cx="3218862" cy="304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0: No PVC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0857" y="2606918"/>
            <a:ext cx="3218863" cy="3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1: &lt; 30/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9099" y="3016641"/>
            <a:ext cx="3220622" cy="3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2: &gt; 30/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79977" y="3500217"/>
            <a:ext cx="3220623" cy="33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3: Polymorphic PVC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86133" y="3983793"/>
            <a:ext cx="3245238" cy="312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4a: In pairs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73827" y="4454596"/>
            <a:ext cx="3245238" cy="51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4b: Salvos of VPCs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1518" y="5077557"/>
            <a:ext cx="3245239" cy="43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5: R on T phenomenon</a:t>
            </a:r>
          </a:p>
        </p:txBody>
      </p:sp>
    </p:spTree>
    <p:extLst>
      <p:ext uri="{BB962C8B-B14F-4D97-AF65-F5344CB8AC3E}">
        <p14:creationId xmlns:p14="http://schemas.microsoft.com/office/powerpoint/2010/main" val="2113127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1" y="89732"/>
            <a:ext cx="5067300" cy="153635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Morphologies of PVCs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6586565" cy="437197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individuals with no evidence of heart disease: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unnotched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QRS complexes.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segment depression when QRS positive and vice versa.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wave has asymmetrical branches.</a:t>
            </a:r>
          </a:p>
          <a:p>
            <a:pPr marL="342892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individuals with heart disease: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QRS complexes present notches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slurrings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are of low voltage.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Symmetrical T waves.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597510"/>
            <a:ext cx="1772331" cy="2651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165" y="4745532"/>
            <a:ext cx="1980470" cy="21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1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B44D-E8F7-0E7C-82E0-85250293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aberration </a:t>
            </a:r>
          </a:p>
        </p:txBody>
      </p:sp>
      <p:sp>
        <p:nvSpPr>
          <p:cNvPr id="99" name="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rmAutofit fontScale="90000" lnSpcReduction="10000"/>
          </a:bodyPr>
          <a:lstStyle/>
          <a:p>
            <a:pPr marL="333720" indent="-333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Functional aberration results from sudden change in cycle length when parts of the His-Purkinje system are partially or wholly unexcitable</a:t>
            </a:r>
          </a:p>
          <a:p>
            <a:pPr marL="333720" indent="-333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Functional RBBB commoner because of longer </a:t>
            </a:r>
            <a:r>
              <a:rPr lang="en-US" sz="3200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RP</a:t>
            </a:r>
            <a:endParaRPr lang="en-US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33720" indent="-333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Linking phenomenon -Functional BBB may persist for several successive impulses because the bundle branch that is blocked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antegradely</a:t>
            </a: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be activated trans-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septally</a:t>
            </a: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via its contralateral counterpart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of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LBBB pattern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RBBB pattern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Leftward axis: location in or near posterior division of left BB.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Rightward axis: location in or near anterior division of left BB.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QRS duration depends on: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of origin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tissues activated by the premature impulse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 time (QRS wider with short coupling interval)</a:t>
            </a:r>
          </a:p>
        </p:txBody>
      </p:sp>
    </p:spTree>
    <p:extLst>
      <p:ext uri="{BB962C8B-B14F-4D97-AF65-F5344CB8AC3E}">
        <p14:creationId xmlns:p14="http://schemas.microsoft.com/office/powerpoint/2010/main" val="3921745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E7BF0F-2A1A-4BD6-8694-5B2C716F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381000"/>
            <a:ext cx="78867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5B1791-398D-4826-BF79-0512E377C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3981450" cy="4351338"/>
          </a:xfrm>
        </p:spPr>
        <p:txBody>
          <a:bodyPr/>
          <a:lstStyle/>
          <a:p>
            <a:pPr marL="0" indent="0">
              <a:buNone/>
            </a:pPr>
            <a:r>
              <a:rPr lang="en-IN" sz="2400" b="1" i="0" dirty="0">
                <a:effectLst/>
                <a:latin typeface="arial" panose="020B0604020202020204" pitchFamily="34" charset="0"/>
              </a:rPr>
              <a:t>Absence of Structural Heart Disease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no treatment</a:t>
            </a:r>
          </a:p>
          <a:p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Reassurance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Correct the underlying cause</a:t>
            </a:r>
          </a:p>
          <a:p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Avoidance 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provoking drugs</a:t>
            </a:r>
          </a:p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blockers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often the first line of therapy</a:t>
            </a:r>
          </a:p>
          <a:p>
            <a:r>
              <a:rPr lang="en-I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CCBs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6CA65-0576-4113-8AEB-DD3184289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4386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0" dirty="0">
                <a:effectLst/>
                <a:latin typeface="arial" panose="020B0604020202020204" pitchFamily="34" charset="0"/>
              </a:rPr>
              <a:t>Presence of heart disease</a:t>
            </a:r>
          </a:p>
          <a:p>
            <a:r>
              <a:rPr lang="en-US" b="0" i="0" dirty="0">
                <a:effectLst/>
                <a:latin typeface="Times New Roman" panose="02020603050405020304" pitchFamily="18" charset="0"/>
              </a:rPr>
              <a:t>CAD</a:t>
            </a:r>
            <a:r>
              <a:rPr lang="en-US" b="0" i="0" dirty="0"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BB</a:t>
            </a:r>
          </a:p>
          <a:p>
            <a:r>
              <a:rPr lang="en-IN" b="0" i="0" dirty="0">
                <a:effectLst/>
                <a:latin typeface="Times New Roman" panose="02020603050405020304" pitchFamily="18" charset="0"/>
              </a:rPr>
              <a:t>Cardiac arrhythmia suppression trial (CAST)</a:t>
            </a:r>
            <a:r>
              <a:rPr lang="en-US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class I antiarrhythmics</a:t>
            </a:r>
            <a:r>
              <a:rPr lang="en-US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in post MI patients</a:t>
            </a:r>
            <a:r>
              <a:rPr lang="en-US" b="0" i="0" dirty="0"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suppressed </a:t>
            </a:r>
            <a:r>
              <a:rPr lang="en-US" b="0" i="0" dirty="0" err="1">
                <a:effectLst/>
                <a:latin typeface="Times New Roman" panose="02020603050405020304" pitchFamily="18" charset="0"/>
              </a:rPr>
              <a:t>pvcs</a:t>
            </a:r>
            <a:r>
              <a:rPr lang="en-US" b="0" i="0" dirty="0">
                <a:effectLst/>
                <a:latin typeface="Times New Roman" panose="02020603050405020304" pitchFamily="18" charset="0"/>
              </a:rPr>
              <a:t>/ total mortality was increased</a:t>
            </a:r>
          </a:p>
          <a:p>
            <a:r>
              <a:rPr lang="en-US" b="0" i="0" dirty="0">
                <a:effectLst/>
                <a:latin typeface="Times New Roman" panose="02020603050405020304" pitchFamily="18" charset="0"/>
              </a:rPr>
              <a:t>Canadian amiodarone myocardial infarction arrhythmia trial (CAMIAT)</a:t>
            </a:r>
          </a:p>
          <a:p>
            <a:r>
              <a:rPr lang="en-IN" b="0" i="0" dirty="0">
                <a:effectLst/>
                <a:latin typeface="Times New Roman" panose="02020603050405020304" pitchFamily="18" charset="0"/>
              </a:rPr>
              <a:t>No significant change in overall mortality</a:t>
            </a:r>
          </a:p>
          <a:p>
            <a:r>
              <a:rPr lang="en-US" b="0" i="0" dirty="0">
                <a:effectLst/>
                <a:latin typeface="Times New Roman" panose="02020603050405020304" pitchFamily="18" charset="0"/>
              </a:rPr>
              <a:t>Ablation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90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4A60B3-8AC1-A27C-C23C-6E1D16EF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FB16B-D86C-3F72-8E0D-78F926C4A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b="0" i="0" dirty="0">
                <a:solidFill>
                  <a:srgbClr val="000000"/>
                </a:solidFill>
                <a:effectLst/>
                <a:latin typeface="HelveticaNeue"/>
              </a:rPr>
              <a:t>3 key pieces of information</a:t>
            </a:r>
          </a:p>
          <a:p>
            <a:r>
              <a:rPr lang="en-IN" sz="2400" b="0" i="0" dirty="0">
                <a:solidFill>
                  <a:srgbClr val="000000"/>
                </a:solidFill>
                <a:effectLst/>
                <a:latin typeface="HelveticaNeue"/>
              </a:rPr>
              <a:t>Information regarding symptoms</a:t>
            </a:r>
          </a:p>
          <a:p>
            <a:r>
              <a:rPr lang="en-IN" sz="2400" dirty="0">
                <a:solidFill>
                  <a:srgbClr val="000000"/>
                </a:solidFill>
                <a:latin typeface="HelveticaNeue"/>
              </a:rPr>
              <a:t>PVC burden</a:t>
            </a:r>
            <a:r>
              <a:rPr lang="en-IN" sz="2400" b="0" i="0" dirty="0">
                <a:solidFill>
                  <a:srgbClr val="000000"/>
                </a:solidFill>
                <a:effectLst/>
                <a:latin typeface="HelveticaNeue"/>
              </a:rPr>
              <a:t> (PVC %)</a:t>
            </a:r>
          </a:p>
          <a:p>
            <a:r>
              <a:rPr lang="en-IN" sz="2400" dirty="0">
                <a:solidFill>
                  <a:srgbClr val="000000"/>
                </a:solidFill>
                <a:latin typeface="HelveticaNeue"/>
              </a:rPr>
              <a:t>P</a:t>
            </a:r>
            <a:r>
              <a:rPr lang="en-IN" sz="2400" b="0" i="0" dirty="0">
                <a:solidFill>
                  <a:srgbClr val="000000"/>
                </a:solidFill>
                <a:effectLst/>
                <a:latin typeface="HelveticaNeue"/>
              </a:rPr>
              <a:t>resence or absence of structural heart disease.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5937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A451-5E8A-F218-4B83-62D1705D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4744-7DF1-A7D5-42AD-B865DA656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ure 5.">
            <a:extLst>
              <a:ext uri="{FF2B5EF4-FFF2-40B4-BE49-F238E27FC236}">
                <a16:creationId xmlns:a16="http://schemas.microsoft.com/office/drawing/2014/main" id="{BE52F703-E8DC-08F6-FDC0-63987CBD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856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76B3AF-E70B-4A41-ADD0-D59546174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TACHYCARDIA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F8F20D-D5CA-405F-9AA4-E379E626E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9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15D4-58DB-4002-95ED-0E0ACF43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A9134-7979-409A-9098-F74DE4F47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tachycardia (VT) is defined as a three or more consecutive beats at rate greater than 100 /min that originates below the bifurcation of the His bundle, in the specialized conduction system, the ventricular muscle, or in a combination of both tissues, independent of atrial and atrioventricular node conduction.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86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B36B-1418-4B71-91ED-3A194B7E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1200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VENTRICULAR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TACHYARRHYTHMIAS</a:t>
            </a:r>
          </a:p>
        </p:txBody>
      </p:sp>
    </p:spTree>
    <p:extLst>
      <p:ext uri="{BB962C8B-B14F-4D97-AF65-F5344CB8AC3E}">
        <p14:creationId xmlns:p14="http://schemas.microsoft.com/office/powerpoint/2010/main" val="260606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454793"/>
            <a:ext cx="6686957" cy="537264"/>
          </a:xfrm>
          <a:prstGeom prst="rect">
            <a:avLst/>
          </a:prstGeom>
        </p:spPr>
        <p:txBody>
          <a:bodyPr vert="horz" wrap="square" lIns="0" tIns="10860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6"/>
              </a:spcBef>
            </a:pPr>
            <a:r>
              <a:rPr sz="342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 </a:t>
            </a:r>
            <a:r>
              <a:rPr sz="342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r>
              <a:rPr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spc="-6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endParaRPr sz="34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0856" y="1192629"/>
            <a:ext cx="6810217" cy="472722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915479" marR="4344" indent="-831858">
              <a:spcBef>
                <a:spcPts val="81"/>
              </a:spcBef>
            </a:pPr>
            <a:r>
              <a:rPr sz="171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ACC/AHA/ESC </a:t>
            </a:r>
            <a:r>
              <a:rPr sz="171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sz="1710" spc="-3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Guidelines </a:t>
            </a:r>
            <a:r>
              <a:rPr sz="171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710" spc="-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r>
              <a:rPr sz="171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71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</a:t>
            </a:r>
            <a:r>
              <a:rPr sz="1710" spc="-47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171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 </a:t>
            </a:r>
            <a:r>
              <a:rPr sz="171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Arrhythmias</a:t>
            </a:r>
            <a:r>
              <a:rPr sz="1710" spc="-1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1710" spc="-1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710" spc="-1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sz="1710"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71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</a:t>
            </a:r>
            <a:r>
              <a:rPr sz="171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sz="1710" spc="-1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1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sz="17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3531" indent="-293214">
              <a:spcBef>
                <a:spcPts val="1219"/>
              </a:spcBef>
              <a:buFont typeface="Arial"/>
              <a:buChar char="•"/>
              <a:tabLst>
                <a:tab pos="303531" algn="l"/>
                <a:tab pos="304074" algn="l"/>
              </a:tabLst>
            </a:pPr>
            <a:r>
              <a:rPr sz="2736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Hemodynamically</a:t>
            </a:r>
            <a:r>
              <a:rPr sz="2736" spc="-1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36" spc="-1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endParaRPr sz="273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99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73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</a:t>
            </a:r>
            <a:r>
              <a:rPr sz="2394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symptoms, </a:t>
            </a:r>
            <a:r>
              <a:rPr sz="2394" spc="-2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</a:t>
            </a:r>
            <a:r>
              <a:rPr sz="2394" spc="-3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94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palpitations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3531" indent="-293214">
              <a:spcBef>
                <a:spcPts val="633"/>
              </a:spcBef>
              <a:buFont typeface="Arial"/>
              <a:buChar char="•"/>
              <a:tabLst>
                <a:tab pos="303531" algn="l"/>
                <a:tab pos="304074" algn="l"/>
              </a:tabLst>
            </a:pPr>
            <a:r>
              <a:rPr sz="2736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Hemodynamically</a:t>
            </a:r>
            <a:r>
              <a:rPr sz="2736" spc="-18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736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unstable</a:t>
            </a:r>
            <a:endParaRPr sz="273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99"/>
              </a:spcBef>
              <a:buFont typeface="Arial"/>
              <a:buChar char="–"/>
              <a:tabLst>
                <a:tab pos="646156" algn="l"/>
              </a:tabLst>
            </a:pPr>
            <a:r>
              <a:rPr lang="en-US" sz="2394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</a:p>
          <a:p>
            <a:pPr marL="645613" lvl="1" indent="-244888">
              <a:spcBef>
                <a:spcPts val="599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Presyncope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77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Syncope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73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</a:t>
            </a:r>
            <a:r>
              <a:rPr sz="2394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sz="2394" spc="-3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94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73"/>
              </a:spcBef>
              <a:buFont typeface="Arial"/>
              <a:buChar char="–"/>
              <a:tabLst>
                <a:tab pos="646156" algn="l"/>
              </a:tabLst>
            </a:pPr>
            <a:r>
              <a:rPr sz="2394" spc="-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</a:t>
            </a:r>
            <a:r>
              <a:rPr sz="2394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sz="2394" spc="-3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94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arrest</a:t>
            </a:r>
            <a:endParaRPr sz="239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7292" y="627223"/>
            <a:ext cx="7493302" cy="1092073"/>
          </a:xfrm>
          <a:prstGeom prst="rect">
            <a:avLst/>
          </a:prstGeom>
        </p:spPr>
        <p:txBody>
          <a:bodyPr vert="horz" wrap="square" lIns="0" tIns="39095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308"/>
              </a:spcBef>
            </a:pPr>
            <a:r>
              <a:rPr lang="en-IN" sz="3420"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 According to Tachycardia Morphology</a:t>
            </a:r>
            <a:endParaRPr sz="34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73441E-FA20-4D64-86D2-64DC36928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133600"/>
            <a:ext cx="6810760" cy="2421273"/>
          </a:xfrm>
        </p:spPr>
        <p:txBody>
          <a:bodyPr>
            <a:noAutofit/>
          </a:bodyPr>
          <a:lstStyle/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Monomorphic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Polymorphic VT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Torsades de pointes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Pleomorphic VT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Bidirectional VT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flutter</a:t>
            </a:r>
          </a:p>
          <a:p>
            <a:pPr marL="390952" indent="-390952">
              <a:lnSpc>
                <a:spcPct val="12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fibrillation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3FCC-E2C5-4E36-A97F-A93FC1EA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According to Tachycardia Duration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267B-014A-4004-BA40-4F989DD90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828800"/>
            <a:ext cx="7886700" cy="2286000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Sustained VT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lasts for more than 30 seconds or requires termination</a:t>
            </a: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in less than 30 seconds because of hemodynamic compromise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Non-sustained VT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Incessant VT </a:t>
            </a:r>
            <a:r>
              <a:rPr lang="en-I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Incessant VT is defined as continuous sustained VT during several hours, which recurs promptly despite repeated intervention for termination.</a:t>
            </a:r>
          </a:p>
          <a:p>
            <a:r>
              <a:rPr lang="en-I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 storm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1C35B4-90A2-44D9-8077-0C9BB60ED998}"/>
              </a:ext>
            </a:extLst>
          </p:cNvPr>
          <p:cNvSpPr txBox="1">
            <a:spLocks/>
          </p:cNvSpPr>
          <p:nvPr/>
        </p:nvSpPr>
        <p:spPr>
          <a:xfrm>
            <a:off x="600075" y="424815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According to QRS Morphology in Lead V1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DBFAC2-7BA3-4822-95C8-25C54267AC57}"/>
              </a:ext>
            </a:extLst>
          </p:cNvPr>
          <p:cNvSpPr txBox="1">
            <a:spLocks/>
          </p:cNvSpPr>
          <p:nvPr/>
        </p:nvSpPr>
        <p:spPr>
          <a:xfrm>
            <a:off x="628650" y="5573713"/>
            <a:ext cx="7886700" cy="1055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bundle branch block (RBBB)–like pattern 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bundle branch block (LBBB)–like pattern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70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000B-87AB-0312-7C83-1D53D4D8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MECANISMS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BAC3D-FA2A-CCA4-DE91-ED480AD0C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new anterograde impulse (An) blocks due to refractoriness engendered by retrograde concealed penetration from the previous beat (Rn l).</a:t>
            </a:r>
          </a:p>
          <a:p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is dynamically maintained instead by successive actual collisions between each new anterograde impulse (An) and each returning retrograde impulse (Rn l)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755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685800"/>
            <a:ext cx="5984867" cy="518249"/>
          </a:xfrm>
          <a:prstGeom prst="rect">
            <a:avLst/>
          </a:prstGeom>
        </p:spPr>
        <p:txBody>
          <a:bodyPr vert="horz" wrap="square" lIns="0" tIns="10317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81"/>
              </a:spcBef>
            </a:pPr>
            <a:r>
              <a:rPr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8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classification by </a:t>
            </a:r>
            <a:r>
              <a:rPr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en-US"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8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Entity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800" y="1524000"/>
            <a:ext cx="6372021" cy="3377647"/>
          </a:xfrm>
          <a:prstGeom prst="rect">
            <a:avLst/>
          </a:prstGeom>
        </p:spPr>
        <p:txBody>
          <a:bodyPr vert="horz" wrap="square" lIns="0" tIns="83621" rIns="0" bIns="0" rtlCol="0">
            <a:spAutoFit/>
          </a:bodyPr>
          <a:lstStyle/>
          <a:p>
            <a:pPr marL="304074" indent="-293757">
              <a:spcBef>
                <a:spcPts val="658"/>
              </a:spcBef>
              <a:buFont typeface="Arial"/>
              <a:buChar char="•"/>
              <a:tabLst>
                <a:tab pos="304074" algn="l"/>
                <a:tab pos="304617" algn="l"/>
              </a:tabLst>
            </a:pP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Structurally </a:t>
            </a:r>
            <a:r>
              <a:rPr sz="23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sz="2300" spc="-2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hearts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074" indent="-293757">
              <a:spcBef>
                <a:spcPts val="573"/>
              </a:spcBef>
              <a:buFont typeface="Arial"/>
              <a:buChar char="•"/>
              <a:tabLst>
                <a:tab pos="304074" algn="l"/>
                <a:tab pos="304617" algn="l"/>
              </a:tabLst>
            </a:pPr>
            <a:r>
              <a:rPr lang="en-US" sz="230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oronary </a:t>
            </a:r>
            <a:r>
              <a:rPr lang="en-US" sz="230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artery </a:t>
            </a: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074" indent="-293757">
              <a:spcBef>
                <a:spcPts val="577"/>
              </a:spcBef>
              <a:buFont typeface="Arial"/>
              <a:buChar char="•"/>
              <a:tabLst>
                <a:tab pos="304074" algn="l"/>
                <a:tab pos="304617" algn="l"/>
              </a:tabLst>
            </a:pP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sz="2300" spc="-1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failure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617" indent="-293757">
              <a:spcBef>
                <a:spcPts val="573"/>
              </a:spcBef>
              <a:buFont typeface="Arial"/>
              <a:buChar char="•"/>
              <a:tabLst>
                <a:tab pos="304617" algn="l"/>
                <a:tab pos="305160" algn="l"/>
              </a:tabLst>
            </a:pP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Congenital </a:t>
            </a:r>
            <a:r>
              <a:rPr sz="230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sz="2300" spc="-26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617" indent="-293757">
              <a:spcBef>
                <a:spcPts val="577"/>
              </a:spcBef>
              <a:buFont typeface="Arial"/>
              <a:buChar char="•"/>
              <a:tabLst>
                <a:tab pos="304617" algn="l"/>
                <a:tab pos="305160" algn="l"/>
              </a:tabLst>
            </a:pP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Cardiomyopathies: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449"/>
              </a:spcBef>
              <a:buFont typeface="Arial"/>
              <a:buChar char="–"/>
              <a:tabLst>
                <a:tab pos="645613" algn="l"/>
                <a:tab pos="646156" algn="l"/>
              </a:tabLst>
            </a:pPr>
            <a:r>
              <a:rPr sz="23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Dilated</a:t>
            </a: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cardiomyopathy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410"/>
              </a:spcBef>
              <a:buFont typeface="Arial"/>
              <a:buChar char="–"/>
              <a:tabLst>
                <a:tab pos="645613" algn="l"/>
                <a:tab pos="646156" algn="l"/>
              </a:tabLst>
            </a:pP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Hypertrophic</a:t>
            </a:r>
            <a:r>
              <a:rPr sz="2300" spc="-1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cardiomyopathy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410"/>
              </a:spcBef>
              <a:buFont typeface="Arial"/>
              <a:buChar char="–"/>
              <a:tabLst>
                <a:tab pos="645613" algn="l"/>
                <a:tab pos="646156" algn="l"/>
              </a:tabLst>
            </a:pPr>
            <a:r>
              <a:rPr sz="23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Arrhythmogenic </a:t>
            </a: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  <a:r>
              <a:rPr sz="23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</a:t>
            </a:r>
            <a:r>
              <a:rPr sz="2300" spc="-2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cardiomyopathy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563" y="819837"/>
            <a:ext cx="8377837" cy="509224"/>
          </a:xfrm>
          <a:prstGeom prst="rect">
            <a:avLst/>
          </a:prstGeom>
        </p:spPr>
        <p:txBody>
          <a:bodyPr vert="horz" wrap="square" lIns="0" tIns="7602" rIns="0" bIns="0" rtlCol="0" anchor="ctr">
            <a:spAutoFit/>
          </a:bodyPr>
          <a:lstStyle/>
          <a:p>
            <a:pPr marL="2030234" marR="4344" indent="-2019917">
              <a:lnSpc>
                <a:spcPct val="100600"/>
              </a:lnSpc>
              <a:spcBef>
                <a:spcPts val="60"/>
              </a:spcBef>
            </a:pPr>
            <a:r>
              <a:rPr lang="en-US" sz="342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</a:t>
            </a:r>
            <a:r>
              <a:rPr sz="342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en-US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7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 </a:t>
            </a:r>
            <a:r>
              <a:rPr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</a:t>
            </a:r>
            <a:r>
              <a:rPr lang="en-US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spc="-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4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1524000"/>
            <a:ext cx="7489744" cy="4999486"/>
          </a:xfrm>
          <a:prstGeom prst="rect">
            <a:avLst/>
          </a:prstGeom>
        </p:spPr>
        <p:txBody>
          <a:bodyPr vert="horz" wrap="square" lIns="0" tIns="97195" rIns="0" bIns="0" rtlCol="0">
            <a:spAutoFit/>
          </a:bodyPr>
          <a:lstStyle/>
          <a:p>
            <a:pPr marL="303531" indent="-293214">
              <a:spcBef>
                <a:spcPts val="764"/>
              </a:spcBef>
              <a:buFont typeface="Arial"/>
              <a:buChar char="•"/>
              <a:tabLst>
                <a:tab pos="303531" algn="l"/>
                <a:tab pos="304074" algn="l"/>
              </a:tabLst>
            </a:pPr>
            <a:r>
              <a:rPr sz="2300" spc="-4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sz="23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</a:t>
            </a:r>
            <a:r>
              <a:rPr sz="2300" spc="-1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threatening </a:t>
            </a:r>
            <a:r>
              <a:rPr sz="230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(typically</a:t>
            </a:r>
            <a:r>
              <a:rPr sz="2300" spc="-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monomorphic)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99"/>
              </a:spcBef>
              <a:buFont typeface="Arial"/>
              <a:buChar char="–"/>
              <a:tabLst>
                <a:tab pos="646156" algn="l"/>
              </a:tabLst>
            </a:pP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r>
              <a:rPr sz="2300" spc="-1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tract: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562">
              <a:spcBef>
                <a:spcPts val="453"/>
              </a:spcBef>
              <a:buFont typeface="Arial"/>
              <a:buChar char="•"/>
              <a:tabLst>
                <a:tab pos="987696" algn="l"/>
                <a:tab pos="988782" algn="l"/>
              </a:tabLst>
            </a:pP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  <a:r>
              <a:rPr sz="23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</a:t>
            </a: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ventricle</a:t>
            </a:r>
            <a:r>
              <a:rPr sz="2300" spc="-2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outflow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562">
              <a:spcBef>
                <a:spcPts val="410"/>
              </a:spcBef>
              <a:buFont typeface="Arial"/>
              <a:buChar char="•"/>
              <a:tabLst>
                <a:tab pos="987696" algn="l"/>
                <a:tab pos="988782" algn="l"/>
              </a:tabLst>
            </a:pPr>
            <a:r>
              <a:rPr sz="2300" spc="-7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Aortic </a:t>
            </a:r>
            <a:r>
              <a:rPr sz="2300" spc="-47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sinus </a:t>
            </a:r>
            <a:r>
              <a:rPr sz="230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300" spc="-2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Valsalva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406"/>
              </a:spcBef>
              <a:buFont typeface="Arial"/>
              <a:buChar char="•"/>
              <a:tabLst>
                <a:tab pos="987696" algn="l"/>
                <a:tab pos="988239" algn="l"/>
              </a:tabLst>
            </a:pP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Peri‐His</a:t>
            </a: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34"/>
              </a:spcBef>
              <a:buFont typeface="Arial"/>
              <a:buChar char="–"/>
              <a:tabLst>
                <a:tab pos="646156" algn="l"/>
              </a:tabLst>
            </a:pPr>
            <a:r>
              <a:rPr sz="230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</a:t>
            </a:r>
            <a:r>
              <a:rPr sz="2300" spc="-1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</a:t>
            </a: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</a:t>
            </a:r>
            <a:r>
              <a:rPr sz="2300" spc="-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spc="-2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562">
              <a:spcBef>
                <a:spcPts val="453"/>
              </a:spcBef>
              <a:buFont typeface="Arial"/>
              <a:buChar char="•"/>
              <a:tabLst>
                <a:tab pos="987696" algn="l"/>
                <a:tab pos="988782" algn="l"/>
              </a:tabLst>
            </a:pP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</a:t>
            </a:r>
            <a:r>
              <a:rPr sz="23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</a:t>
            </a:r>
            <a:r>
              <a:rPr sz="23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</a:t>
            </a: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sz="2300" spc="-24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fascicle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410"/>
              </a:spcBef>
              <a:buFont typeface="Arial"/>
              <a:buChar char="•"/>
              <a:tabLst>
                <a:tab pos="987696" algn="l"/>
                <a:tab pos="988239" algn="l"/>
              </a:tabLst>
            </a:pPr>
            <a:r>
              <a:rPr sz="2300" spc="-6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sz="23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septal</a:t>
            </a:r>
            <a:r>
              <a:rPr sz="23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fascicle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34"/>
              </a:spcBef>
              <a:buFont typeface="Arial"/>
              <a:buChar char="–"/>
              <a:tabLst>
                <a:tab pos="646156" algn="l"/>
              </a:tabLst>
            </a:pPr>
            <a:r>
              <a:rPr sz="2300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562">
              <a:spcBef>
                <a:spcPts val="453"/>
              </a:spcBef>
              <a:buFont typeface="Arial"/>
              <a:buChar char="•"/>
              <a:tabLst>
                <a:tab pos="987696" algn="l"/>
                <a:tab pos="988782" algn="l"/>
              </a:tabLst>
            </a:pPr>
            <a:r>
              <a:rPr sz="2300" spc="-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Mitral </a:t>
            </a:r>
            <a:r>
              <a:rPr sz="23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2300"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Tricuspid</a:t>
            </a:r>
            <a:r>
              <a:rPr sz="2300" spc="-25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annulus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019">
              <a:spcBef>
                <a:spcPts val="406"/>
              </a:spcBef>
              <a:buFont typeface="Arial"/>
              <a:buChar char="•"/>
              <a:tabLst>
                <a:tab pos="988239" algn="l"/>
                <a:tab pos="988782" algn="l"/>
              </a:tabLst>
            </a:pPr>
            <a:r>
              <a:rPr sz="23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Papillary</a:t>
            </a: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8239" lvl="2" indent="-196019">
              <a:spcBef>
                <a:spcPts val="410"/>
              </a:spcBef>
              <a:buFont typeface="Arial"/>
              <a:buChar char="•"/>
              <a:tabLst>
                <a:tab pos="988239" algn="l"/>
                <a:tab pos="988782" algn="l"/>
              </a:tabLst>
            </a:pPr>
            <a:r>
              <a:rPr sz="2300" spc="-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Perivascular</a:t>
            </a:r>
            <a:r>
              <a:rPr sz="23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epicardial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563" y="806693"/>
            <a:ext cx="7539637" cy="535513"/>
          </a:xfrm>
          <a:prstGeom prst="rect">
            <a:avLst/>
          </a:prstGeom>
        </p:spPr>
        <p:txBody>
          <a:bodyPr vert="horz" wrap="square" lIns="0" tIns="7602" rIns="0" bIns="0" rtlCol="0" anchor="ctr">
            <a:spAutoFit/>
          </a:bodyPr>
          <a:lstStyle/>
          <a:p>
            <a:pPr marL="1670776" marR="4344" indent="-1676748">
              <a:lnSpc>
                <a:spcPct val="100600"/>
              </a:lnSpc>
              <a:spcBef>
                <a:spcPts val="60"/>
              </a:spcBef>
            </a:pPr>
            <a:r>
              <a:rPr sz="360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600" spc="-13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sz="36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</a:t>
            </a:r>
            <a:r>
              <a:rPr lang="en-US" sz="3600" spc="-1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7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3600" spc="-1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 </a:t>
            </a:r>
            <a:r>
              <a:rPr sz="36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</a:t>
            </a:r>
            <a:r>
              <a:rPr sz="3600" spc="-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Disease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6612" y="1828800"/>
            <a:ext cx="7368187" cy="2986114"/>
          </a:xfrm>
          <a:prstGeom prst="rect">
            <a:avLst/>
          </a:prstGeom>
        </p:spPr>
        <p:txBody>
          <a:bodyPr vert="horz" wrap="square" lIns="0" tIns="97195" rIns="0" bIns="0" rtlCol="0">
            <a:spAutoFit/>
          </a:bodyPr>
          <a:lstStyle/>
          <a:p>
            <a:pPr marL="303531" indent="-293214">
              <a:spcBef>
                <a:spcPts val="764"/>
              </a:spcBef>
              <a:buFont typeface="Arial"/>
              <a:buChar char="•"/>
              <a:tabLst>
                <a:tab pos="303531" algn="l"/>
                <a:tab pos="304074" algn="l"/>
              </a:tabLst>
            </a:pPr>
            <a:r>
              <a:rPr sz="2300" spc="-2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</a:t>
            </a:r>
            <a:r>
              <a:rPr sz="2300" spc="-1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threatening </a:t>
            </a:r>
            <a:r>
              <a:rPr sz="230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(typically</a:t>
            </a:r>
            <a:r>
              <a:rPr sz="2300" spc="-1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polymorphic)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99"/>
              </a:spcBef>
              <a:buFont typeface="Arial"/>
              <a:buChar char="–"/>
              <a:tabLst>
                <a:tab pos="646156" algn="l"/>
              </a:tabLst>
            </a:pPr>
            <a:r>
              <a:rPr sz="2300" spc="-128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</a:t>
            </a:r>
            <a:r>
              <a:rPr sz="2300" spc="-1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Syndromes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509"/>
              </a:spcBef>
              <a:buFont typeface="Arial"/>
              <a:buChar char="•"/>
              <a:tabLst>
                <a:tab pos="988239" algn="l"/>
              </a:tabLst>
            </a:pP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sz="2300" spc="-2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496"/>
              </a:spcBef>
              <a:buFont typeface="Arial"/>
              <a:buChar char="•"/>
              <a:tabLst>
                <a:tab pos="988239" algn="l"/>
              </a:tabLst>
            </a:pPr>
            <a:r>
              <a:rPr sz="2300" spc="-7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Brugada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492"/>
              </a:spcBef>
              <a:buFont typeface="Arial"/>
              <a:buChar char="•"/>
              <a:tabLst>
                <a:tab pos="988239" algn="l"/>
              </a:tabLst>
            </a:pPr>
            <a:r>
              <a:rPr sz="2300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Catecholaminergic </a:t>
            </a:r>
            <a:r>
              <a:rPr sz="2300" spc="-8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polymorphic </a:t>
            </a:r>
            <a:r>
              <a:rPr sz="2300" spc="-10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</a:t>
            </a:r>
            <a:r>
              <a:rPr sz="2300" spc="-30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696" lvl="2" indent="-196019">
              <a:spcBef>
                <a:spcPts val="492"/>
              </a:spcBef>
              <a:buFont typeface="Arial"/>
              <a:buChar char="•"/>
              <a:tabLst>
                <a:tab pos="988239" algn="l"/>
              </a:tabLst>
            </a:pPr>
            <a:r>
              <a:rPr sz="23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sz="2300" spc="-1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QT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5613" lvl="1" indent="-244888">
              <a:spcBef>
                <a:spcPts val="556"/>
              </a:spcBef>
              <a:buFont typeface="Arial"/>
              <a:buChar char="–"/>
              <a:tabLst>
                <a:tab pos="646156" algn="l"/>
              </a:tabLst>
            </a:pPr>
            <a:r>
              <a:rPr sz="2300" spc="-1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Idiopathic </a:t>
            </a:r>
            <a:r>
              <a:rPr sz="23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</a:t>
            </a:r>
            <a:r>
              <a:rPr sz="2300" spc="-2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fibrillation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214C2-8616-486E-862D-E9C1E4C3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2366964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Mechanism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1.Disorder of impulse formation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2.Disorder of impulse conduction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3.Combination of Both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6C0A15-ED8F-4022-85A9-9FBAB13EB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809999"/>
            <a:ext cx="3886200" cy="2366963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Impulse formation </a:t>
            </a:r>
            <a:endParaRPr lang="en-US" dirty="0"/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automaticity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activity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CC302-A81D-453E-B1BF-E3968D036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3809999"/>
            <a:ext cx="3886200" cy="2366964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Impulse propagation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Re-entry (circus movement 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431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6520D5AA-3AB0-4FB8-A49F-304144422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0" r="3761"/>
          <a:stretch/>
        </p:blipFill>
        <p:spPr bwMode="auto">
          <a:xfrm>
            <a:off x="228600" y="1066800"/>
            <a:ext cx="8286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34924E-62D5-4C10-9348-C94949CB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04800"/>
            <a:ext cx="78867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automaticity</a:t>
            </a:r>
          </a:p>
        </p:txBody>
      </p:sp>
    </p:spTree>
    <p:extLst>
      <p:ext uri="{BB962C8B-B14F-4D97-AF65-F5344CB8AC3E}">
        <p14:creationId xmlns:p14="http://schemas.microsoft.com/office/powerpoint/2010/main" val="28975723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6A3-D9C1-478B-A0D3-2CE6C793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1B85-681C-40E5-A70A-0C436092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activity is initiated by afterdepolarizations</a:t>
            </a:r>
          </a:p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Depolarizing oscillations in membrane voltage induced by one or more preceding action potentials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EAD  occur in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phases 2 (type 1) and 3 (type 2) of the cardiac action potential</a:t>
            </a:r>
          </a:p>
          <a:p>
            <a:pPr>
              <a:lnSpc>
                <a:spcPct val="100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 afterdepolarizations occur after completion of repolarization (phase 4)</a:t>
            </a:r>
          </a:p>
        </p:txBody>
      </p:sp>
    </p:spTree>
    <p:extLst>
      <p:ext uri="{BB962C8B-B14F-4D97-AF65-F5344CB8AC3E}">
        <p14:creationId xmlns:p14="http://schemas.microsoft.com/office/powerpoint/2010/main" val="19736910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B180-608A-46C0-B739-C9C0FDE9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863A-5DB1-4DFC-8A1D-F49E3A22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echanisms of cardiac arrhythmias: from automaticity to re-entry (reentry)  – ECG &amp;amp; ECHO">
            <a:extLst>
              <a:ext uri="{FF2B5EF4-FFF2-40B4-BE49-F238E27FC236}">
                <a16:creationId xmlns:a16="http://schemas.microsoft.com/office/drawing/2014/main" id="{33082CFC-CA5C-496C-B632-4BE21CC4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458200" cy="66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227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30C81-74C8-44EA-8F5B-686400546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Early after-depolarizations (EADs), arise from a reduced level of membrane potential during phases 2 (type 1 – augmented opening of Ca channels) and 3 (type 2 – augmented opening of Na channels) of the cardiac action potential </a:t>
            </a:r>
          </a:p>
          <a:p>
            <a:pPr marL="0" indent="0">
              <a:buNone/>
            </a:pPr>
            <a:endParaRPr lang="en-IN" b="0" i="0" dirty="0">
              <a:solidFill>
                <a:srgbClr val="3B383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 or delayed after-depolarizations (DADs), occur after completion of repolarization (phase 4 – secondary to increase cytosolic Ca++ levels), generally at a more negative membrane potential than that from which EADs arise</a:t>
            </a:r>
            <a:endParaRPr lang="en-IN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744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20C7A-5011-45A0-8562-6558DBBC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033963"/>
          </a:xfrm>
        </p:spPr>
        <p:txBody>
          <a:bodyPr/>
          <a:lstStyle/>
          <a:p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Causes of EAD include: </a:t>
            </a:r>
          </a:p>
          <a:p>
            <a:pPr marL="457200" indent="-457200"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 potassium blood level </a:t>
            </a:r>
          </a:p>
          <a:p>
            <a:pPr marL="457200" indent="-457200"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Slow heart rate </a:t>
            </a:r>
          </a:p>
          <a:p>
            <a:pPr marL="457200" indent="-457200"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 toxicity (i.e. quinidine causing </a:t>
            </a:r>
            <a:r>
              <a:rPr lang="en-IN" b="0" i="0" dirty="0" err="1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torsades</a:t>
            </a: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pointes) </a:t>
            </a:r>
          </a:p>
          <a:p>
            <a:pPr marL="457200" indent="-457200">
              <a:buAutoNum type="arabicPeriod"/>
            </a:pPr>
            <a:endParaRPr lang="en-IN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b="0" i="0" dirty="0">
              <a:solidFill>
                <a:srgbClr val="3B383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DAD may cause triggered activity due to: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Premature beats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Increased serum Ca++ level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Increased adrenaline levels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0" i="0" dirty="0">
                <a:solidFill>
                  <a:srgbClr val="3B38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Digitalis toxicity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461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9688" y="130136"/>
            <a:ext cx="4483735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Mechanisms of</a:t>
            </a:r>
            <a:r>
              <a:rPr spc="-45" dirty="0"/>
              <a:t> </a:t>
            </a:r>
            <a:r>
              <a:rPr spc="-5" dirty="0"/>
              <a:t>VT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76804" y="650189"/>
            <a:ext cx="34442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latin typeface="Arial"/>
                <a:cs typeface="Arial"/>
              </a:rPr>
              <a:t>Disorders </a:t>
            </a:r>
            <a:r>
              <a:rPr sz="2000" b="1" spc="-90" dirty="0">
                <a:latin typeface="Arial"/>
                <a:cs typeface="Arial"/>
              </a:rPr>
              <a:t>of </a:t>
            </a:r>
            <a:r>
              <a:rPr sz="2000" b="1" spc="-140" dirty="0">
                <a:latin typeface="Arial"/>
                <a:cs typeface="Arial"/>
              </a:rPr>
              <a:t>impulse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spc="-150" dirty="0">
                <a:latin typeface="Arial"/>
                <a:cs typeface="Arial"/>
              </a:rPr>
              <a:t>conduction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76500" y="1562100"/>
            <a:ext cx="3962400" cy="3419475"/>
            <a:chOff x="2476500" y="1562100"/>
            <a:chExt cx="3962400" cy="3419475"/>
          </a:xfrm>
        </p:grpSpPr>
        <p:sp>
          <p:nvSpPr>
            <p:cNvPr id="5" name="object 5"/>
            <p:cNvSpPr/>
            <p:nvPr/>
          </p:nvSpPr>
          <p:spPr>
            <a:xfrm>
              <a:off x="3657600" y="22860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800100" y="0"/>
                  </a:moveTo>
                  <a:lnTo>
                    <a:pt x="0" y="1828800"/>
                  </a:lnTo>
                  <a:lnTo>
                    <a:pt x="1600200" y="182880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57600" y="22860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0" y="1828800"/>
                  </a:moveTo>
                  <a:lnTo>
                    <a:pt x="800100" y="0"/>
                  </a:lnTo>
                  <a:lnTo>
                    <a:pt x="1600200" y="1828800"/>
                  </a:lnTo>
                  <a:lnTo>
                    <a:pt x="0" y="1828800"/>
                  </a:lnTo>
                  <a:close/>
                </a:path>
              </a:pathLst>
            </a:custGeom>
            <a:ln w="76200">
              <a:solidFill>
                <a:srgbClr val="F9F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14600" y="1600200"/>
              <a:ext cx="3886200" cy="3343275"/>
            </a:xfrm>
            <a:custGeom>
              <a:avLst/>
              <a:gdLst/>
              <a:ahLst/>
              <a:cxnLst/>
              <a:rect l="l" t="t" r="r" b="b"/>
              <a:pathLst>
                <a:path w="3886200" h="3343275">
                  <a:moveTo>
                    <a:pt x="1752600" y="0"/>
                  </a:moveTo>
                  <a:lnTo>
                    <a:pt x="1752600" y="304800"/>
                  </a:lnTo>
                  <a:lnTo>
                    <a:pt x="685800" y="2667000"/>
                  </a:lnTo>
                  <a:lnTo>
                    <a:pt x="0" y="2971800"/>
                  </a:lnTo>
                </a:path>
                <a:path w="3886200" h="3343275">
                  <a:moveTo>
                    <a:pt x="2133600" y="0"/>
                  </a:moveTo>
                  <a:lnTo>
                    <a:pt x="2133600" y="304800"/>
                  </a:lnTo>
                  <a:lnTo>
                    <a:pt x="3200400" y="2667000"/>
                  </a:lnTo>
                  <a:lnTo>
                    <a:pt x="3886200" y="2971800"/>
                  </a:lnTo>
                </a:path>
                <a:path w="3886200" h="3343275">
                  <a:moveTo>
                    <a:pt x="228600" y="3303524"/>
                  </a:moveTo>
                  <a:lnTo>
                    <a:pt x="1119124" y="2828925"/>
                  </a:lnTo>
                  <a:lnTo>
                    <a:pt x="2741549" y="2819400"/>
                  </a:lnTo>
                  <a:lnTo>
                    <a:pt x="3800475" y="3343275"/>
                  </a:lnTo>
                </a:path>
              </a:pathLst>
            </a:custGeom>
            <a:ln w="76200">
              <a:solidFill>
                <a:srgbClr val="F9F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5399" y="2222790"/>
            <a:ext cx="1908493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</a:rPr>
              <a:t>Fast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10" dirty="0">
                <a:latin typeface="Carlito"/>
                <a:cs typeface="Carlito"/>
              </a:rPr>
              <a:t>Slow Recovery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6548" y="2222790"/>
            <a:ext cx="205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Slow </a:t>
            </a:r>
            <a:r>
              <a:rPr sz="1800" spc="-5" dirty="0">
                <a:latin typeface="Carlito"/>
                <a:cs typeface="Carlito"/>
              </a:rPr>
              <a:t>Conduction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20" dirty="0">
                <a:latin typeface="Carlito"/>
                <a:cs typeface="Carlito"/>
              </a:rPr>
              <a:t>Fast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Recovery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90800" y="1143000"/>
            <a:ext cx="3886200" cy="3657600"/>
            <a:chOff x="2590800" y="1143000"/>
            <a:chExt cx="3886200" cy="3657600"/>
          </a:xfrm>
        </p:grpSpPr>
        <p:sp>
          <p:nvSpPr>
            <p:cNvPr id="11" name="object 11"/>
            <p:cNvSpPr/>
            <p:nvPr/>
          </p:nvSpPr>
          <p:spPr>
            <a:xfrm>
              <a:off x="2590800" y="1142999"/>
              <a:ext cx="3886200" cy="3657600"/>
            </a:xfrm>
            <a:custGeom>
              <a:avLst/>
              <a:gdLst/>
              <a:ahLst/>
              <a:cxnLst/>
              <a:rect l="l" t="t" r="r" b="b"/>
              <a:pathLst>
                <a:path w="3886200" h="3657600">
                  <a:moveTo>
                    <a:pt x="1962150" y="495300"/>
                  </a:moveTo>
                  <a:lnTo>
                    <a:pt x="1924050" y="495300"/>
                  </a:lnTo>
                  <a:lnTo>
                    <a:pt x="1924050" y="0"/>
                  </a:lnTo>
                  <a:lnTo>
                    <a:pt x="1885950" y="0"/>
                  </a:lnTo>
                  <a:lnTo>
                    <a:pt x="1885950" y="495300"/>
                  </a:lnTo>
                  <a:lnTo>
                    <a:pt x="1847850" y="495300"/>
                  </a:lnTo>
                  <a:lnTo>
                    <a:pt x="1905000" y="609600"/>
                  </a:lnTo>
                  <a:lnTo>
                    <a:pt x="1952625" y="514350"/>
                  </a:lnTo>
                  <a:lnTo>
                    <a:pt x="1962150" y="495300"/>
                  </a:lnTo>
                  <a:close/>
                </a:path>
                <a:path w="3886200" h="3657600">
                  <a:moveTo>
                    <a:pt x="2505456" y="2086991"/>
                  </a:moveTo>
                  <a:lnTo>
                    <a:pt x="2471128" y="2101977"/>
                  </a:lnTo>
                  <a:lnTo>
                    <a:pt x="2466594" y="2090547"/>
                  </a:lnTo>
                  <a:lnTo>
                    <a:pt x="2461260" y="2072386"/>
                  </a:lnTo>
                  <a:lnTo>
                    <a:pt x="2457323" y="2055114"/>
                  </a:lnTo>
                  <a:lnTo>
                    <a:pt x="2456307" y="2048002"/>
                  </a:lnTo>
                  <a:lnTo>
                    <a:pt x="2456180" y="2040763"/>
                  </a:lnTo>
                  <a:lnTo>
                    <a:pt x="2456815" y="2033397"/>
                  </a:lnTo>
                  <a:lnTo>
                    <a:pt x="2458212" y="2025904"/>
                  </a:lnTo>
                  <a:lnTo>
                    <a:pt x="2462657" y="2008632"/>
                  </a:lnTo>
                  <a:lnTo>
                    <a:pt x="2467737" y="1990090"/>
                  </a:lnTo>
                  <a:lnTo>
                    <a:pt x="2470023" y="1979930"/>
                  </a:lnTo>
                  <a:lnTo>
                    <a:pt x="2471547" y="1969262"/>
                  </a:lnTo>
                  <a:lnTo>
                    <a:pt x="2472436" y="1957832"/>
                  </a:lnTo>
                  <a:lnTo>
                    <a:pt x="2472055" y="1945767"/>
                  </a:lnTo>
                  <a:lnTo>
                    <a:pt x="2461387" y="1907667"/>
                  </a:lnTo>
                  <a:lnTo>
                    <a:pt x="2438908" y="1873885"/>
                  </a:lnTo>
                  <a:lnTo>
                    <a:pt x="2404237" y="1840357"/>
                  </a:lnTo>
                  <a:lnTo>
                    <a:pt x="2371217" y="1813306"/>
                  </a:lnTo>
                  <a:lnTo>
                    <a:pt x="2336165" y="1785493"/>
                  </a:lnTo>
                  <a:lnTo>
                    <a:pt x="2318639" y="1771269"/>
                  </a:lnTo>
                  <a:lnTo>
                    <a:pt x="2285238" y="1742440"/>
                  </a:lnTo>
                  <a:lnTo>
                    <a:pt x="2256663" y="1713103"/>
                  </a:lnTo>
                  <a:lnTo>
                    <a:pt x="2230882" y="1676527"/>
                  </a:lnTo>
                  <a:lnTo>
                    <a:pt x="2217928" y="1624203"/>
                  </a:lnTo>
                  <a:lnTo>
                    <a:pt x="2218182" y="1606931"/>
                  </a:lnTo>
                  <a:lnTo>
                    <a:pt x="2219452" y="1589278"/>
                  </a:lnTo>
                  <a:lnTo>
                    <a:pt x="2221992" y="1570736"/>
                  </a:lnTo>
                  <a:lnTo>
                    <a:pt x="2225040" y="1551813"/>
                  </a:lnTo>
                  <a:lnTo>
                    <a:pt x="2228596" y="1532128"/>
                  </a:lnTo>
                  <a:lnTo>
                    <a:pt x="2232152" y="1512062"/>
                  </a:lnTo>
                  <a:lnTo>
                    <a:pt x="2235327" y="1491742"/>
                  </a:lnTo>
                  <a:lnTo>
                    <a:pt x="2237994" y="1470914"/>
                  </a:lnTo>
                  <a:lnTo>
                    <a:pt x="2239645" y="1449705"/>
                  </a:lnTo>
                  <a:lnTo>
                    <a:pt x="2239645" y="1428369"/>
                  </a:lnTo>
                  <a:lnTo>
                    <a:pt x="2234057" y="1385824"/>
                  </a:lnTo>
                  <a:lnTo>
                    <a:pt x="2218182" y="1343533"/>
                  </a:lnTo>
                  <a:lnTo>
                    <a:pt x="2194179" y="1304163"/>
                  </a:lnTo>
                  <a:lnTo>
                    <a:pt x="2164461" y="1266317"/>
                  </a:lnTo>
                  <a:lnTo>
                    <a:pt x="2131314" y="1229360"/>
                  </a:lnTo>
                  <a:lnTo>
                    <a:pt x="2080133" y="1174115"/>
                  </a:lnTo>
                  <a:lnTo>
                    <a:pt x="2063750" y="1155446"/>
                  </a:lnTo>
                  <a:lnTo>
                    <a:pt x="2033651" y="1117854"/>
                  </a:lnTo>
                  <a:lnTo>
                    <a:pt x="2008759" y="1079373"/>
                  </a:lnTo>
                  <a:lnTo>
                    <a:pt x="1989963" y="1038479"/>
                  </a:lnTo>
                  <a:lnTo>
                    <a:pt x="1974723" y="995172"/>
                  </a:lnTo>
                  <a:lnTo>
                    <a:pt x="1962150" y="950468"/>
                  </a:lnTo>
                  <a:lnTo>
                    <a:pt x="1947672" y="880491"/>
                  </a:lnTo>
                  <a:lnTo>
                    <a:pt x="1940179" y="832485"/>
                  </a:lnTo>
                  <a:lnTo>
                    <a:pt x="1934083" y="783463"/>
                  </a:lnTo>
                  <a:lnTo>
                    <a:pt x="1928876" y="733933"/>
                  </a:lnTo>
                  <a:lnTo>
                    <a:pt x="1923923" y="683895"/>
                  </a:lnTo>
                  <a:lnTo>
                    <a:pt x="1904885" y="685749"/>
                  </a:lnTo>
                  <a:lnTo>
                    <a:pt x="1887728" y="677672"/>
                  </a:lnTo>
                  <a:lnTo>
                    <a:pt x="1326883" y="1869694"/>
                  </a:lnTo>
                  <a:lnTo>
                    <a:pt x="1292352" y="1853438"/>
                  </a:lnTo>
                  <a:lnTo>
                    <a:pt x="1295400" y="1981200"/>
                  </a:lnTo>
                  <a:lnTo>
                    <a:pt x="1394434" y="1903095"/>
                  </a:lnTo>
                  <a:lnTo>
                    <a:pt x="1395730" y="1902079"/>
                  </a:lnTo>
                  <a:lnTo>
                    <a:pt x="1361287" y="1885886"/>
                  </a:lnTo>
                  <a:lnTo>
                    <a:pt x="1892896" y="756335"/>
                  </a:lnTo>
                  <a:lnTo>
                    <a:pt x="1896237" y="787527"/>
                  </a:lnTo>
                  <a:lnTo>
                    <a:pt x="1902333" y="837057"/>
                  </a:lnTo>
                  <a:lnTo>
                    <a:pt x="1909953" y="886333"/>
                  </a:lnTo>
                  <a:lnTo>
                    <a:pt x="1919478" y="934847"/>
                  </a:lnTo>
                  <a:lnTo>
                    <a:pt x="1931289" y="982726"/>
                  </a:lnTo>
                  <a:lnTo>
                    <a:pt x="1945767" y="1029081"/>
                  </a:lnTo>
                  <a:lnTo>
                    <a:pt x="1963674" y="1074166"/>
                  </a:lnTo>
                  <a:lnTo>
                    <a:pt x="1987677" y="1118235"/>
                  </a:lnTo>
                  <a:lnTo>
                    <a:pt x="2017903" y="1159891"/>
                  </a:lnTo>
                  <a:lnTo>
                    <a:pt x="2051558" y="1199261"/>
                  </a:lnTo>
                  <a:lnTo>
                    <a:pt x="2086229" y="1236853"/>
                  </a:lnTo>
                  <a:lnTo>
                    <a:pt x="2103501" y="1255395"/>
                  </a:lnTo>
                  <a:lnTo>
                    <a:pt x="2120138" y="1273556"/>
                  </a:lnTo>
                  <a:lnTo>
                    <a:pt x="2150364" y="1309243"/>
                  </a:lnTo>
                  <a:lnTo>
                    <a:pt x="2175256" y="1344549"/>
                  </a:lnTo>
                  <a:lnTo>
                    <a:pt x="2192147" y="1378839"/>
                  </a:lnTo>
                  <a:lnTo>
                    <a:pt x="2201430" y="1428369"/>
                  </a:lnTo>
                  <a:lnTo>
                    <a:pt x="2201532" y="1449705"/>
                  </a:lnTo>
                  <a:lnTo>
                    <a:pt x="2200021" y="1467993"/>
                  </a:lnTo>
                  <a:lnTo>
                    <a:pt x="2197608" y="1486789"/>
                  </a:lnTo>
                  <a:lnTo>
                    <a:pt x="2194560" y="1506093"/>
                  </a:lnTo>
                  <a:lnTo>
                    <a:pt x="2191004" y="1525397"/>
                  </a:lnTo>
                  <a:lnTo>
                    <a:pt x="2187575" y="1544955"/>
                  </a:lnTo>
                  <a:lnTo>
                    <a:pt x="2184273" y="1564640"/>
                  </a:lnTo>
                  <a:lnTo>
                    <a:pt x="2181733" y="1584198"/>
                  </a:lnTo>
                  <a:lnTo>
                    <a:pt x="2180082" y="1604137"/>
                  </a:lnTo>
                  <a:lnTo>
                    <a:pt x="2179828" y="1623822"/>
                  </a:lnTo>
                  <a:lnTo>
                    <a:pt x="2181479" y="1643507"/>
                  </a:lnTo>
                  <a:lnTo>
                    <a:pt x="2192020" y="1683258"/>
                  </a:lnTo>
                  <a:lnTo>
                    <a:pt x="2213483" y="1720088"/>
                  </a:lnTo>
                  <a:lnTo>
                    <a:pt x="2242312" y="1753616"/>
                  </a:lnTo>
                  <a:lnTo>
                    <a:pt x="2276221" y="1785239"/>
                  </a:lnTo>
                  <a:lnTo>
                    <a:pt x="2312035" y="1815084"/>
                  </a:lnTo>
                  <a:lnTo>
                    <a:pt x="2330069" y="1829308"/>
                  </a:lnTo>
                  <a:lnTo>
                    <a:pt x="2364232" y="1856613"/>
                  </a:lnTo>
                  <a:lnTo>
                    <a:pt x="2393696" y="1882140"/>
                  </a:lnTo>
                  <a:lnTo>
                    <a:pt x="2422398" y="1915414"/>
                  </a:lnTo>
                  <a:lnTo>
                    <a:pt x="2434336" y="1951101"/>
                  </a:lnTo>
                  <a:lnTo>
                    <a:pt x="2434336" y="1958594"/>
                  </a:lnTo>
                  <a:lnTo>
                    <a:pt x="2433574" y="1966214"/>
                  </a:lnTo>
                  <a:lnTo>
                    <a:pt x="2432304" y="1974088"/>
                  </a:lnTo>
                  <a:lnTo>
                    <a:pt x="2430526" y="1981835"/>
                  </a:lnTo>
                  <a:lnTo>
                    <a:pt x="2425954" y="1998472"/>
                  </a:lnTo>
                  <a:lnTo>
                    <a:pt x="2421255" y="2016252"/>
                  </a:lnTo>
                  <a:lnTo>
                    <a:pt x="2419350" y="2026539"/>
                  </a:lnTo>
                  <a:lnTo>
                    <a:pt x="2418334" y="2037080"/>
                  </a:lnTo>
                  <a:lnTo>
                    <a:pt x="2418207" y="2048002"/>
                  </a:lnTo>
                  <a:lnTo>
                    <a:pt x="2419477" y="2059686"/>
                  </a:lnTo>
                  <a:lnTo>
                    <a:pt x="2424049" y="2080768"/>
                  </a:lnTo>
                  <a:lnTo>
                    <a:pt x="2430018" y="2101215"/>
                  </a:lnTo>
                  <a:lnTo>
                    <a:pt x="2436279" y="2117179"/>
                  </a:lnTo>
                  <a:lnTo>
                    <a:pt x="2400681" y="2132711"/>
                  </a:lnTo>
                  <a:lnTo>
                    <a:pt x="2498725" y="2214499"/>
                  </a:lnTo>
                  <a:lnTo>
                    <a:pt x="2502954" y="2134235"/>
                  </a:lnTo>
                  <a:lnTo>
                    <a:pt x="2505456" y="2086991"/>
                  </a:lnTo>
                  <a:close/>
                </a:path>
                <a:path w="3886200" h="3657600">
                  <a:moveTo>
                    <a:pt x="3886200" y="3657600"/>
                  </a:moveTo>
                  <a:lnTo>
                    <a:pt x="3866184" y="3629152"/>
                  </a:lnTo>
                  <a:lnTo>
                    <a:pt x="3812667" y="3553079"/>
                  </a:lnTo>
                  <a:lnTo>
                    <a:pt x="3794620" y="3586594"/>
                  </a:lnTo>
                  <a:lnTo>
                    <a:pt x="2971127" y="3143250"/>
                  </a:lnTo>
                  <a:lnTo>
                    <a:pt x="2966885" y="3140964"/>
                  </a:lnTo>
                  <a:lnTo>
                    <a:pt x="2901823" y="3105912"/>
                  </a:lnTo>
                  <a:lnTo>
                    <a:pt x="2898775" y="3105150"/>
                  </a:lnTo>
                  <a:lnTo>
                    <a:pt x="791895" y="3105150"/>
                  </a:lnTo>
                  <a:lnTo>
                    <a:pt x="1312672" y="1989201"/>
                  </a:lnTo>
                  <a:lnTo>
                    <a:pt x="1295400" y="1981200"/>
                  </a:lnTo>
                  <a:lnTo>
                    <a:pt x="1278128" y="1973199"/>
                  </a:lnTo>
                  <a:lnTo>
                    <a:pt x="747242" y="3110801"/>
                  </a:lnTo>
                  <a:lnTo>
                    <a:pt x="88150" y="3506228"/>
                  </a:lnTo>
                  <a:lnTo>
                    <a:pt x="68580" y="3473577"/>
                  </a:lnTo>
                  <a:lnTo>
                    <a:pt x="0" y="3581400"/>
                  </a:lnTo>
                  <a:lnTo>
                    <a:pt x="127381" y="3571621"/>
                  </a:lnTo>
                  <a:lnTo>
                    <a:pt x="113665" y="3548761"/>
                  </a:lnTo>
                  <a:lnTo>
                    <a:pt x="107784" y="3538956"/>
                  </a:lnTo>
                  <a:lnTo>
                    <a:pt x="767321" y="3143250"/>
                  </a:lnTo>
                  <a:lnTo>
                    <a:pt x="2890824" y="3143250"/>
                  </a:lnTo>
                  <a:lnTo>
                    <a:pt x="3776561" y="3620122"/>
                  </a:lnTo>
                  <a:lnTo>
                    <a:pt x="3758438" y="3653790"/>
                  </a:lnTo>
                  <a:lnTo>
                    <a:pt x="3886200" y="36576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29200" y="3429000"/>
              <a:ext cx="389255" cy="421005"/>
            </a:xfrm>
            <a:custGeom>
              <a:avLst/>
              <a:gdLst/>
              <a:ahLst/>
              <a:cxnLst/>
              <a:rect l="l" t="t" r="r" b="b"/>
              <a:pathLst>
                <a:path w="389254" h="421004">
                  <a:moveTo>
                    <a:pt x="0" y="0"/>
                  </a:moveTo>
                  <a:lnTo>
                    <a:pt x="236600" y="115950"/>
                  </a:lnTo>
                </a:path>
                <a:path w="389254" h="421004">
                  <a:moveTo>
                    <a:pt x="76200" y="152400"/>
                  </a:moveTo>
                  <a:lnTo>
                    <a:pt x="312800" y="268350"/>
                  </a:lnTo>
                </a:path>
                <a:path w="389254" h="421004">
                  <a:moveTo>
                    <a:pt x="152400" y="304800"/>
                  </a:moveTo>
                  <a:lnTo>
                    <a:pt x="389000" y="420750"/>
                  </a:lnTo>
                </a:path>
              </a:pathLst>
            </a:custGeom>
            <a:ln w="76200">
              <a:solidFill>
                <a:srgbClr val="FFB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441194" y="1237234"/>
            <a:ext cx="1651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Electrical</a:t>
            </a:r>
            <a:r>
              <a:rPr sz="1800" spc="-6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Impulse</a:t>
            </a:r>
            <a:endParaRPr sz="1800" dirty="0">
              <a:solidFill>
                <a:srgbClr val="FF0000"/>
              </a:solidFill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27575" y="1161034"/>
            <a:ext cx="1722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Cardiac 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Tissue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5800" y="4934013"/>
            <a:ext cx="7270115" cy="15259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469900" marR="5080" indent="-457834">
              <a:lnSpc>
                <a:spcPts val="2600"/>
              </a:lnSpc>
              <a:spcBef>
                <a:spcPts val="420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2400" spc="-45" dirty="0">
                <a:latin typeface="Carlito"/>
                <a:cs typeface="Carlito"/>
              </a:rPr>
              <a:t>Two </a:t>
            </a:r>
            <a:r>
              <a:rPr sz="2400" spc="-5" dirty="0">
                <a:latin typeface="Carlito"/>
                <a:cs typeface="Carlito"/>
              </a:rPr>
              <a:t>distinct </a:t>
            </a:r>
            <a:r>
              <a:rPr sz="2400" spc="-20" dirty="0">
                <a:latin typeface="Carlito"/>
                <a:cs typeface="Carlito"/>
              </a:rPr>
              <a:t>pathways </a:t>
            </a:r>
            <a:r>
              <a:rPr sz="2400" spc="-10" dirty="0">
                <a:latin typeface="Carlito"/>
                <a:cs typeface="Carlito"/>
              </a:rPr>
              <a:t>that come </a:t>
            </a:r>
            <a:r>
              <a:rPr sz="2400" spc="-15" dirty="0">
                <a:latin typeface="Carlito"/>
                <a:cs typeface="Carlito"/>
              </a:rPr>
              <a:t>together at </a:t>
            </a:r>
            <a:r>
              <a:rPr sz="2400" spc="-5" dirty="0">
                <a:latin typeface="Carlito"/>
                <a:cs typeface="Carlito"/>
              </a:rPr>
              <a:t>beginning  </a:t>
            </a:r>
            <a:r>
              <a:rPr sz="2400" dirty="0">
                <a:latin typeface="Carlito"/>
                <a:cs typeface="Carlito"/>
              </a:rPr>
              <a:t>and end </a:t>
            </a:r>
            <a:r>
              <a:rPr sz="2400" spc="-15" dirty="0">
                <a:latin typeface="Carlito"/>
                <a:cs typeface="Carlito"/>
              </a:rPr>
              <a:t>to form </a:t>
            </a:r>
            <a:r>
              <a:rPr sz="2400" dirty="0">
                <a:latin typeface="Carlito"/>
                <a:cs typeface="Carlito"/>
              </a:rPr>
              <a:t>a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loop</a:t>
            </a:r>
            <a:endParaRPr sz="2400" dirty="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spcBef>
                <a:spcPts val="240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2400" dirty="0">
                <a:latin typeface="Carlito"/>
                <a:cs typeface="Carlito"/>
              </a:rPr>
              <a:t>A </a:t>
            </a:r>
            <a:r>
              <a:rPr sz="2400" spc="-5" dirty="0">
                <a:latin typeface="Carlito"/>
                <a:cs typeface="Carlito"/>
              </a:rPr>
              <a:t>unidirectional block </a:t>
            </a:r>
            <a:r>
              <a:rPr sz="2400" dirty="0">
                <a:latin typeface="Carlito"/>
                <a:cs typeface="Carlito"/>
              </a:rPr>
              <a:t>in </a:t>
            </a:r>
            <a:r>
              <a:rPr sz="2400" spc="-5" dirty="0">
                <a:latin typeface="Carlito"/>
                <a:cs typeface="Carlito"/>
              </a:rPr>
              <a:t>one of those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20" dirty="0">
                <a:latin typeface="Carlito"/>
                <a:cs typeface="Carlito"/>
              </a:rPr>
              <a:t>pathways</a:t>
            </a:r>
            <a:endParaRPr sz="2400" dirty="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spcBef>
                <a:spcPts val="290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2400" spc="-10" dirty="0">
                <a:latin typeface="Carlito"/>
                <a:cs typeface="Carlito"/>
              </a:rPr>
              <a:t>Slow conduction </a:t>
            </a:r>
            <a:r>
              <a:rPr sz="2400" dirty="0">
                <a:latin typeface="Carlito"/>
                <a:cs typeface="Carlito"/>
              </a:rPr>
              <a:t>in the </a:t>
            </a:r>
            <a:r>
              <a:rPr sz="2400" spc="-15" dirty="0">
                <a:latin typeface="Carlito"/>
                <a:cs typeface="Carlito"/>
              </a:rPr>
              <a:t>unblocked</a:t>
            </a:r>
            <a:r>
              <a:rPr sz="2400" spc="-20" dirty="0">
                <a:latin typeface="Carlito"/>
                <a:cs typeface="Carlito"/>
              </a:rPr>
              <a:t> pathway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39" y="927861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00"/>
              </a:spcBef>
              <a:buSzPct val="95833"/>
              <a:buFont typeface="Arial" panose="020B0604020202020204" pitchFamily="34" charset="0"/>
              <a:buChar char="•"/>
              <a:tabLst>
                <a:tab pos="285115" algn="l"/>
                <a:tab pos="1507490" algn="l"/>
              </a:tabLst>
            </a:pPr>
            <a:r>
              <a:rPr sz="2400" b="1" spc="-150" dirty="0">
                <a:latin typeface="Arial"/>
                <a:cs typeface="Arial"/>
              </a:rPr>
              <a:t>Re-entry	</a:t>
            </a:r>
            <a:r>
              <a:rPr sz="2400" b="1" spc="-215" dirty="0">
                <a:latin typeface="Arial"/>
                <a:cs typeface="Arial"/>
              </a:rPr>
              <a:t>(circus</a:t>
            </a:r>
            <a:r>
              <a:rPr sz="2400" b="1" spc="-175" dirty="0">
                <a:latin typeface="Arial"/>
                <a:cs typeface="Arial"/>
              </a:rPr>
              <a:t> </a:t>
            </a:r>
            <a:r>
              <a:rPr sz="2400" b="1" spc="-165" dirty="0">
                <a:latin typeface="Arial"/>
                <a:cs typeface="Arial"/>
              </a:rPr>
              <a:t>movements)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DEC9-8403-2FCE-7D6D-7061867F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D575B-C64D-ACE7-49E0-F42B1C5E7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25EE1-5D85-0A3F-86B5-ED9659F6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0741" r="20833" b="15926"/>
          <a:stretch/>
        </p:blipFill>
        <p:spPr>
          <a:xfrm>
            <a:off x="0" y="385446"/>
            <a:ext cx="9080500" cy="5710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91EF6-4EDA-BADD-70FB-017AB4C57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08" t="23616" r="24446" b="5535"/>
          <a:stretch/>
        </p:blipFill>
        <p:spPr>
          <a:xfrm>
            <a:off x="15240" y="-1"/>
            <a:ext cx="9065260" cy="68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49880" y="210780"/>
            <a:ext cx="34442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latin typeface="Arial"/>
                <a:cs typeface="Arial"/>
              </a:rPr>
              <a:t>Disorders </a:t>
            </a:r>
            <a:r>
              <a:rPr sz="2000" b="1" spc="-90" dirty="0">
                <a:latin typeface="Arial"/>
                <a:cs typeface="Arial"/>
              </a:rPr>
              <a:t>of </a:t>
            </a:r>
            <a:r>
              <a:rPr sz="2000" b="1" spc="-140" dirty="0">
                <a:latin typeface="Arial"/>
                <a:cs typeface="Arial"/>
              </a:rPr>
              <a:t>impulse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spc="-150" dirty="0">
                <a:latin typeface="Arial"/>
                <a:cs typeface="Arial"/>
              </a:rPr>
              <a:t>conduction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00300" y="1638300"/>
            <a:ext cx="3962400" cy="3419475"/>
            <a:chOff x="2400300" y="1638300"/>
            <a:chExt cx="3962400" cy="3419475"/>
          </a:xfrm>
        </p:grpSpPr>
        <p:sp>
          <p:nvSpPr>
            <p:cNvPr id="5" name="object 5"/>
            <p:cNvSpPr/>
            <p:nvPr/>
          </p:nvSpPr>
          <p:spPr>
            <a:xfrm>
              <a:off x="3581400" y="23622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800100" y="0"/>
                  </a:moveTo>
                  <a:lnTo>
                    <a:pt x="0" y="1828800"/>
                  </a:lnTo>
                  <a:lnTo>
                    <a:pt x="1600200" y="182880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81400" y="23622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0" y="1828800"/>
                  </a:moveTo>
                  <a:lnTo>
                    <a:pt x="800100" y="0"/>
                  </a:lnTo>
                  <a:lnTo>
                    <a:pt x="1600200" y="1828800"/>
                  </a:lnTo>
                  <a:lnTo>
                    <a:pt x="0" y="1828800"/>
                  </a:lnTo>
                  <a:close/>
                </a:path>
              </a:pathLst>
            </a:custGeom>
            <a:ln w="76200">
              <a:solidFill>
                <a:srgbClr val="F9F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8400" y="1676400"/>
              <a:ext cx="3886200" cy="3343275"/>
            </a:xfrm>
            <a:custGeom>
              <a:avLst/>
              <a:gdLst/>
              <a:ahLst/>
              <a:cxnLst/>
              <a:rect l="l" t="t" r="r" b="b"/>
              <a:pathLst>
                <a:path w="3886200" h="3343275">
                  <a:moveTo>
                    <a:pt x="1752600" y="0"/>
                  </a:moveTo>
                  <a:lnTo>
                    <a:pt x="1752600" y="304800"/>
                  </a:lnTo>
                  <a:lnTo>
                    <a:pt x="685800" y="2667000"/>
                  </a:lnTo>
                  <a:lnTo>
                    <a:pt x="0" y="2971800"/>
                  </a:lnTo>
                </a:path>
                <a:path w="3886200" h="3343275">
                  <a:moveTo>
                    <a:pt x="2133600" y="0"/>
                  </a:moveTo>
                  <a:lnTo>
                    <a:pt x="2133600" y="304800"/>
                  </a:lnTo>
                  <a:lnTo>
                    <a:pt x="3200400" y="2667000"/>
                  </a:lnTo>
                  <a:lnTo>
                    <a:pt x="3886200" y="2971800"/>
                  </a:lnTo>
                </a:path>
                <a:path w="3886200" h="3343275">
                  <a:moveTo>
                    <a:pt x="228600" y="3303524"/>
                  </a:moveTo>
                  <a:lnTo>
                    <a:pt x="1119124" y="2828925"/>
                  </a:lnTo>
                  <a:lnTo>
                    <a:pt x="2741549" y="2819400"/>
                  </a:lnTo>
                  <a:lnTo>
                    <a:pt x="3800475" y="3343275"/>
                  </a:lnTo>
                </a:path>
              </a:pathLst>
            </a:custGeom>
            <a:ln w="76200">
              <a:solidFill>
                <a:srgbClr val="F9F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69644" y="2609215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</a:rPr>
              <a:t>Fast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10" dirty="0">
                <a:latin typeface="Carlito"/>
                <a:cs typeface="Carlito"/>
              </a:rPr>
              <a:t>Slow Recovery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7428" y="2609215"/>
            <a:ext cx="205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Slow </a:t>
            </a:r>
            <a:r>
              <a:rPr sz="1800" spc="-5" dirty="0">
                <a:latin typeface="Carlito"/>
                <a:cs typeface="Carlito"/>
              </a:rPr>
              <a:t>Conduction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20" dirty="0">
                <a:latin typeface="Carlito"/>
                <a:cs typeface="Carlito"/>
              </a:rPr>
              <a:t>Fast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Recovery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14600" y="1219200"/>
            <a:ext cx="3886200" cy="3657600"/>
            <a:chOff x="2514600" y="1219200"/>
            <a:chExt cx="3886200" cy="3657600"/>
          </a:xfrm>
        </p:grpSpPr>
        <p:sp>
          <p:nvSpPr>
            <p:cNvPr id="11" name="object 11"/>
            <p:cNvSpPr/>
            <p:nvPr/>
          </p:nvSpPr>
          <p:spPr>
            <a:xfrm>
              <a:off x="4362450" y="1219200"/>
              <a:ext cx="114300" cy="609600"/>
            </a:xfrm>
            <a:custGeom>
              <a:avLst/>
              <a:gdLst/>
              <a:ahLst/>
              <a:cxnLst/>
              <a:rect l="l" t="t" r="r" b="b"/>
              <a:pathLst>
                <a:path w="114300" h="609600">
                  <a:moveTo>
                    <a:pt x="38100" y="495300"/>
                  </a:moveTo>
                  <a:lnTo>
                    <a:pt x="0" y="495300"/>
                  </a:lnTo>
                  <a:lnTo>
                    <a:pt x="57150" y="609600"/>
                  </a:lnTo>
                  <a:lnTo>
                    <a:pt x="104775" y="514350"/>
                  </a:lnTo>
                  <a:lnTo>
                    <a:pt x="38100" y="514350"/>
                  </a:lnTo>
                  <a:lnTo>
                    <a:pt x="38100" y="495300"/>
                  </a:lnTo>
                  <a:close/>
                </a:path>
                <a:path w="114300" h="609600">
                  <a:moveTo>
                    <a:pt x="76200" y="0"/>
                  </a:moveTo>
                  <a:lnTo>
                    <a:pt x="38100" y="0"/>
                  </a:lnTo>
                  <a:lnTo>
                    <a:pt x="38100" y="514350"/>
                  </a:lnTo>
                  <a:lnTo>
                    <a:pt x="76200" y="514350"/>
                  </a:lnTo>
                  <a:lnTo>
                    <a:pt x="76200" y="0"/>
                  </a:lnTo>
                  <a:close/>
                </a:path>
                <a:path w="114300" h="609600">
                  <a:moveTo>
                    <a:pt x="114300" y="495300"/>
                  </a:moveTo>
                  <a:lnTo>
                    <a:pt x="76200" y="495300"/>
                  </a:lnTo>
                  <a:lnTo>
                    <a:pt x="76200" y="514350"/>
                  </a:lnTo>
                  <a:lnTo>
                    <a:pt x="104775" y="514350"/>
                  </a:lnTo>
                  <a:lnTo>
                    <a:pt x="114300" y="49530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14600" y="2822320"/>
              <a:ext cx="3886200" cy="2054860"/>
            </a:xfrm>
            <a:custGeom>
              <a:avLst/>
              <a:gdLst/>
              <a:ahLst/>
              <a:cxnLst/>
              <a:rect l="l" t="t" r="r" b="b"/>
              <a:pathLst>
                <a:path w="3886200" h="2054860">
                  <a:moveTo>
                    <a:pt x="1490345" y="16383"/>
                  </a:moveTo>
                  <a:lnTo>
                    <a:pt x="1456055" y="0"/>
                  </a:lnTo>
                  <a:lnTo>
                    <a:pt x="1327746" y="266865"/>
                  </a:lnTo>
                  <a:lnTo>
                    <a:pt x="1293368" y="250317"/>
                  </a:lnTo>
                  <a:lnTo>
                    <a:pt x="1295400" y="378079"/>
                  </a:lnTo>
                  <a:lnTo>
                    <a:pt x="1395539" y="300482"/>
                  </a:lnTo>
                  <a:lnTo>
                    <a:pt x="1396365" y="299847"/>
                  </a:lnTo>
                  <a:lnTo>
                    <a:pt x="1362049" y="283349"/>
                  </a:lnTo>
                  <a:lnTo>
                    <a:pt x="1490345" y="16383"/>
                  </a:lnTo>
                  <a:close/>
                </a:path>
                <a:path w="3886200" h="2054860">
                  <a:moveTo>
                    <a:pt x="3886200" y="2054479"/>
                  </a:moveTo>
                  <a:lnTo>
                    <a:pt x="3866184" y="2026031"/>
                  </a:lnTo>
                  <a:lnTo>
                    <a:pt x="3812667" y="1949958"/>
                  </a:lnTo>
                  <a:lnTo>
                    <a:pt x="3794620" y="1983473"/>
                  </a:lnTo>
                  <a:lnTo>
                    <a:pt x="2971127" y="1540129"/>
                  </a:lnTo>
                  <a:lnTo>
                    <a:pt x="2966885" y="1537843"/>
                  </a:lnTo>
                  <a:lnTo>
                    <a:pt x="2901823" y="1502791"/>
                  </a:lnTo>
                  <a:lnTo>
                    <a:pt x="2898775" y="1502029"/>
                  </a:lnTo>
                  <a:lnTo>
                    <a:pt x="791895" y="1502029"/>
                  </a:lnTo>
                  <a:lnTo>
                    <a:pt x="1312672" y="386080"/>
                  </a:lnTo>
                  <a:lnTo>
                    <a:pt x="1295400" y="378079"/>
                  </a:lnTo>
                  <a:lnTo>
                    <a:pt x="1278128" y="370078"/>
                  </a:lnTo>
                  <a:lnTo>
                    <a:pt x="747242" y="1507680"/>
                  </a:lnTo>
                  <a:lnTo>
                    <a:pt x="88150" y="1903107"/>
                  </a:lnTo>
                  <a:lnTo>
                    <a:pt x="68580" y="1870456"/>
                  </a:lnTo>
                  <a:lnTo>
                    <a:pt x="0" y="1978279"/>
                  </a:lnTo>
                  <a:lnTo>
                    <a:pt x="127381" y="1968500"/>
                  </a:lnTo>
                  <a:lnTo>
                    <a:pt x="113665" y="1945640"/>
                  </a:lnTo>
                  <a:lnTo>
                    <a:pt x="107784" y="1935835"/>
                  </a:lnTo>
                  <a:lnTo>
                    <a:pt x="767308" y="1540129"/>
                  </a:lnTo>
                  <a:lnTo>
                    <a:pt x="2890824" y="1540129"/>
                  </a:lnTo>
                  <a:lnTo>
                    <a:pt x="3776561" y="2017001"/>
                  </a:lnTo>
                  <a:lnTo>
                    <a:pt x="3758438" y="2050669"/>
                  </a:lnTo>
                  <a:lnTo>
                    <a:pt x="3886200" y="20544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679194" y="1161034"/>
            <a:ext cx="2272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Premature </a:t>
            </a:r>
            <a:r>
              <a:rPr sz="1800" spc="-5" dirty="0">
                <a:latin typeface="Carlito"/>
                <a:cs typeface="Carlito"/>
              </a:rPr>
              <a:t>Beat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Impulse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51375" y="1237234"/>
            <a:ext cx="11137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latin typeface="Arial"/>
                <a:cs typeface="Arial"/>
              </a:rPr>
              <a:t>Cardiac  </a:t>
            </a:r>
            <a:r>
              <a:rPr sz="1800" b="1" spc="-195" dirty="0">
                <a:latin typeface="Arial"/>
                <a:cs typeface="Arial"/>
              </a:rPr>
              <a:t>Con</a:t>
            </a:r>
            <a:r>
              <a:rPr sz="1800" b="1" spc="-175" dirty="0">
                <a:latin typeface="Arial"/>
                <a:cs typeface="Arial"/>
              </a:rPr>
              <a:t>d</a:t>
            </a:r>
            <a:r>
              <a:rPr sz="1800" b="1" spc="-135" dirty="0">
                <a:latin typeface="Arial"/>
                <a:cs typeface="Arial"/>
              </a:rPr>
              <a:t>u</a:t>
            </a:r>
            <a:r>
              <a:rPr sz="1800" b="1" spc="-260" dirty="0">
                <a:latin typeface="Arial"/>
                <a:cs typeface="Arial"/>
              </a:rPr>
              <a:t>c</a:t>
            </a:r>
            <a:r>
              <a:rPr sz="1800" b="1" spc="-45" dirty="0">
                <a:latin typeface="Arial"/>
                <a:cs typeface="Arial"/>
              </a:rPr>
              <a:t>ti</a:t>
            </a:r>
            <a:r>
              <a:rPr sz="1800" b="1" spc="-95" dirty="0">
                <a:latin typeface="Arial"/>
                <a:cs typeface="Arial"/>
              </a:rPr>
              <a:t>o</a:t>
            </a:r>
            <a:r>
              <a:rPr sz="1800" b="1" spc="-85" dirty="0">
                <a:latin typeface="Arial"/>
                <a:cs typeface="Arial"/>
              </a:rPr>
              <a:t>n  </a:t>
            </a:r>
            <a:r>
              <a:rPr sz="1800" b="1" spc="-180" dirty="0">
                <a:latin typeface="Arial"/>
                <a:cs typeface="Arial"/>
              </a:rPr>
              <a:t>Tissue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48100" y="1903095"/>
            <a:ext cx="1172210" cy="1530985"/>
            <a:chOff x="3848100" y="1903095"/>
            <a:chExt cx="1172210" cy="1530985"/>
          </a:xfrm>
        </p:grpSpPr>
        <p:sp>
          <p:nvSpPr>
            <p:cNvPr id="16" name="object 16"/>
            <p:cNvSpPr/>
            <p:nvPr/>
          </p:nvSpPr>
          <p:spPr>
            <a:xfrm>
              <a:off x="4400676" y="1903095"/>
              <a:ext cx="619760" cy="1530985"/>
            </a:xfrm>
            <a:custGeom>
              <a:avLst/>
              <a:gdLst/>
              <a:ahLst/>
              <a:cxnLst/>
              <a:rect l="l" t="t" r="r" b="b"/>
              <a:pathLst>
                <a:path w="619760" h="1530985">
                  <a:moveTo>
                    <a:pt x="550202" y="1433281"/>
                  </a:moveTo>
                  <a:lnTo>
                    <a:pt x="514603" y="1448815"/>
                  </a:lnTo>
                  <a:lnTo>
                    <a:pt x="612648" y="1530603"/>
                  </a:lnTo>
                  <a:lnTo>
                    <a:pt x="616885" y="1450339"/>
                  </a:lnTo>
                  <a:lnTo>
                    <a:pt x="556895" y="1450339"/>
                  </a:lnTo>
                  <a:lnTo>
                    <a:pt x="550202" y="1433281"/>
                  </a:lnTo>
                  <a:close/>
                </a:path>
                <a:path w="619760" h="1530985">
                  <a:moveTo>
                    <a:pt x="585056" y="1418073"/>
                  </a:moveTo>
                  <a:lnTo>
                    <a:pt x="550202" y="1433281"/>
                  </a:lnTo>
                  <a:lnTo>
                    <a:pt x="556895" y="1450339"/>
                  </a:lnTo>
                  <a:lnTo>
                    <a:pt x="592327" y="1436369"/>
                  </a:lnTo>
                  <a:lnTo>
                    <a:pt x="585056" y="1418073"/>
                  </a:lnTo>
                  <a:close/>
                </a:path>
                <a:path w="619760" h="1530985">
                  <a:moveTo>
                    <a:pt x="619378" y="1403095"/>
                  </a:moveTo>
                  <a:lnTo>
                    <a:pt x="585056" y="1418073"/>
                  </a:lnTo>
                  <a:lnTo>
                    <a:pt x="592327" y="1436369"/>
                  </a:lnTo>
                  <a:lnTo>
                    <a:pt x="556895" y="1450339"/>
                  </a:lnTo>
                  <a:lnTo>
                    <a:pt x="616885" y="1450339"/>
                  </a:lnTo>
                  <a:lnTo>
                    <a:pt x="619378" y="1403095"/>
                  </a:lnTo>
                  <a:close/>
                </a:path>
                <a:path w="619760" h="1530985">
                  <a:moveTo>
                    <a:pt x="37846" y="0"/>
                  </a:moveTo>
                  <a:lnTo>
                    <a:pt x="0" y="3682"/>
                  </a:lnTo>
                  <a:lnTo>
                    <a:pt x="4825" y="53720"/>
                  </a:lnTo>
                  <a:lnTo>
                    <a:pt x="10160" y="103631"/>
                  </a:lnTo>
                  <a:lnTo>
                    <a:pt x="16256" y="153162"/>
                  </a:lnTo>
                  <a:lnTo>
                    <a:pt x="23875" y="202437"/>
                  </a:lnTo>
                  <a:lnTo>
                    <a:pt x="33400" y="250951"/>
                  </a:lnTo>
                  <a:lnTo>
                    <a:pt x="45212" y="298830"/>
                  </a:lnTo>
                  <a:lnTo>
                    <a:pt x="59689" y="345185"/>
                  </a:lnTo>
                  <a:lnTo>
                    <a:pt x="77597" y="390270"/>
                  </a:lnTo>
                  <a:lnTo>
                    <a:pt x="101600" y="434339"/>
                  </a:lnTo>
                  <a:lnTo>
                    <a:pt x="131825" y="475995"/>
                  </a:lnTo>
                  <a:lnTo>
                    <a:pt x="165481" y="515365"/>
                  </a:lnTo>
                  <a:lnTo>
                    <a:pt x="200151" y="552957"/>
                  </a:lnTo>
                  <a:lnTo>
                    <a:pt x="217424" y="571500"/>
                  </a:lnTo>
                  <a:lnTo>
                    <a:pt x="234061" y="589660"/>
                  </a:lnTo>
                  <a:lnTo>
                    <a:pt x="264287" y="625347"/>
                  </a:lnTo>
                  <a:lnTo>
                    <a:pt x="289178" y="660653"/>
                  </a:lnTo>
                  <a:lnTo>
                    <a:pt x="306070" y="694943"/>
                  </a:lnTo>
                  <a:lnTo>
                    <a:pt x="315363" y="744474"/>
                  </a:lnTo>
                  <a:lnTo>
                    <a:pt x="315457" y="765809"/>
                  </a:lnTo>
                  <a:lnTo>
                    <a:pt x="313944" y="784097"/>
                  </a:lnTo>
                  <a:lnTo>
                    <a:pt x="311531" y="802893"/>
                  </a:lnTo>
                  <a:lnTo>
                    <a:pt x="308483" y="822197"/>
                  </a:lnTo>
                  <a:lnTo>
                    <a:pt x="304926" y="841501"/>
                  </a:lnTo>
                  <a:lnTo>
                    <a:pt x="301498" y="861059"/>
                  </a:lnTo>
                  <a:lnTo>
                    <a:pt x="298196" y="880744"/>
                  </a:lnTo>
                  <a:lnTo>
                    <a:pt x="295656" y="900302"/>
                  </a:lnTo>
                  <a:lnTo>
                    <a:pt x="294005" y="920241"/>
                  </a:lnTo>
                  <a:lnTo>
                    <a:pt x="293750" y="939926"/>
                  </a:lnTo>
                  <a:lnTo>
                    <a:pt x="295401" y="959612"/>
                  </a:lnTo>
                  <a:lnTo>
                    <a:pt x="305943" y="999363"/>
                  </a:lnTo>
                  <a:lnTo>
                    <a:pt x="327406" y="1036192"/>
                  </a:lnTo>
                  <a:lnTo>
                    <a:pt x="356235" y="1069720"/>
                  </a:lnTo>
                  <a:lnTo>
                    <a:pt x="390144" y="1101343"/>
                  </a:lnTo>
                  <a:lnTo>
                    <a:pt x="425958" y="1131189"/>
                  </a:lnTo>
                  <a:lnTo>
                    <a:pt x="443992" y="1145413"/>
                  </a:lnTo>
                  <a:lnTo>
                    <a:pt x="478155" y="1172717"/>
                  </a:lnTo>
                  <a:lnTo>
                    <a:pt x="507619" y="1198244"/>
                  </a:lnTo>
                  <a:lnTo>
                    <a:pt x="536321" y="1231518"/>
                  </a:lnTo>
                  <a:lnTo>
                    <a:pt x="548259" y="1267205"/>
                  </a:lnTo>
                  <a:lnTo>
                    <a:pt x="548259" y="1274699"/>
                  </a:lnTo>
                  <a:lnTo>
                    <a:pt x="547497" y="1282318"/>
                  </a:lnTo>
                  <a:lnTo>
                    <a:pt x="546226" y="1290192"/>
                  </a:lnTo>
                  <a:lnTo>
                    <a:pt x="544449" y="1297939"/>
                  </a:lnTo>
                  <a:lnTo>
                    <a:pt x="539876" y="1314577"/>
                  </a:lnTo>
                  <a:lnTo>
                    <a:pt x="535177" y="1332356"/>
                  </a:lnTo>
                  <a:lnTo>
                    <a:pt x="533273" y="1342643"/>
                  </a:lnTo>
                  <a:lnTo>
                    <a:pt x="532257" y="1353184"/>
                  </a:lnTo>
                  <a:lnTo>
                    <a:pt x="532130" y="1364106"/>
                  </a:lnTo>
                  <a:lnTo>
                    <a:pt x="533400" y="1375790"/>
                  </a:lnTo>
                  <a:lnTo>
                    <a:pt x="537972" y="1396872"/>
                  </a:lnTo>
                  <a:lnTo>
                    <a:pt x="543940" y="1417319"/>
                  </a:lnTo>
                  <a:lnTo>
                    <a:pt x="550202" y="1433281"/>
                  </a:lnTo>
                  <a:lnTo>
                    <a:pt x="585056" y="1418073"/>
                  </a:lnTo>
                  <a:lnTo>
                    <a:pt x="580517" y="1406652"/>
                  </a:lnTo>
                  <a:lnTo>
                    <a:pt x="575183" y="1388490"/>
                  </a:lnTo>
                  <a:lnTo>
                    <a:pt x="571246" y="1371218"/>
                  </a:lnTo>
                  <a:lnTo>
                    <a:pt x="570230" y="1364106"/>
                  </a:lnTo>
                  <a:lnTo>
                    <a:pt x="570102" y="1356867"/>
                  </a:lnTo>
                  <a:lnTo>
                    <a:pt x="570738" y="1349502"/>
                  </a:lnTo>
                  <a:lnTo>
                    <a:pt x="572135" y="1342008"/>
                  </a:lnTo>
                  <a:lnTo>
                    <a:pt x="576580" y="1324737"/>
                  </a:lnTo>
                  <a:lnTo>
                    <a:pt x="581660" y="1306194"/>
                  </a:lnTo>
                  <a:lnTo>
                    <a:pt x="583946" y="1296034"/>
                  </a:lnTo>
                  <a:lnTo>
                    <a:pt x="585470" y="1285366"/>
                  </a:lnTo>
                  <a:lnTo>
                    <a:pt x="586359" y="1273937"/>
                  </a:lnTo>
                  <a:lnTo>
                    <a:pt x="585977" y="1261871"/>
                  </a:lnTo>
                  <a:lnTo>
                    <a:pt x="575310" y="1223771"/>
                  </a:lnTo>
                  <a:lnTo>
                    <a:pt x="552831" y="1189989"/>
                  </a:lnTo>
                  <a:lnTo>
                    <a:pt x="518160" y="1156462"/>
                  </a:lnTo>
                  <a:lnTo>
                    <a:pt x="485139" y="1129410"/>
                  </a:lnTo>
                  <a:lnTo>
                    <a:pt x="450088" y="1101597"/>
                  </a:lnTo>
                  <a:lnTo>
                    <a:pt x="432562" y="1087374"/>
                  </a:lnTo>
                  <a:lnTo>
                    <a:pt x="399161" y="1058544"/>
                  </a:lnTo>
                  <a:lnTo>
                    <a:pt x="370586" y="1029207"/>
                  </a:lnTo>
                  <a:lnTo>
                    <a:pt x="344805" y="992631"/>
                  </a:lnTo>
                  <a:lnTo>
                    <a:pt x="331850" y="940307"/>
                  </a:lnTo>
                  <a:lnTo>
                    <a:pt x="332105" y="923035"/>
                  </a:lnTo>
                  <a:lnTo>
                    <a:pt x="333375" y="905382"/>
                  </a:lnTo>
                  <a:lnTo>
                    <a:pt x="335914" y="886840"/>
                  </a:lnTo>
                  <a:lnTo>
                    <a:pt x="338963" y="867917"/>
                  </a:lnTo>
                  <a:lnTo>
                    <a:pt x="342519" y="848232"/>
                  </a:lnTo>
                  <a:lnTo>
                    <a:pt x="346075" y="828166"/>
                  </a:lnTo>
                  <a:lnTo>
                    <a:pt x="349250" y="807846"/>
                  </a:lnTo>
                  <a:lnTo>
                    <a:pt x="351917" y="787018"/>
                  </a:lnTo>
                  <a:lnTo>
                    <a:pt x="353568" y="765809"/>
                  </a:lnTo>
                  <a:lnTo>
                    <a:pt x="353568" y="744474"/>
                  </a:lnTo>
                  <a:lnTo>
                    <a:pt x="347980" y="701928"/>
                  </a:lnTo>
                  <a:lnTo>
                    <a:pt x="332105" y="659638"/>
                  </a:lnTo>
                  <a:lnTo>
                    <a:pt x="308101" y="620267"/>
                  </a:lnTo>
                  <a:lnTo>
                    <a:pt x="278384" y="582421"/>
                  </a:lnTo>
                  <a:lnTo>
                    <a:pt x="245237" y="545464"/>
                  </a:lnTo>
                  <a:lnTo>
                    <a:pt x="194056" y="490219"/>
                  </a:lnTo>
                  <a:lnTo>
                    <a:pt x="177673" y="471550"/>
                  </a:lnTo>
                  <a:lnTo>
                    <a:pt x="147574" y="433958"/>
                  </a:lnTo>
                  <a:lnTo>
                    <a:pt x="122682" y="395477"/>
                  </a:lnTo>
                  <a:lnTo>
                    <a:pt x="103886" y="354583"/>
                  </a:lnTo>
                  <a:lnTo>
                    <a:pt x="88646" y="311276"/>
                  </a:lnTo>
                  <a:lnTo>
                    <a:pt x="76073" y="266572"/>
                  </a:lnTo>
                  <a:lnTo>
                    <a:pt x="61595" y="196595"/>
                  </a:lnTo>
                  <a:lnTo>
                    <a:pt x="54101" y="148589"/>
                  </a:lnTo>
                  <a:lnTo>
                    <a:pt x="48006" y="99567"/>
                  </a:lnTo>
                  <a:lnTo>
                    <a:pt x="42799" y="50037"/>
                  </a:lnTo>
                  <a:lnTo>
                    <a:pt x="37846" y="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86200" y="2266950"/>
              <a:ext cx="446405" cy="592455"/>
            </a:xfrm>
            <a:custGeom>
              <a:avLst/>
              <a:gdLst/>
              <a:ahLst/>
              <a:cxnLst/>
              <a:rect l="l" t="t" r="r" b="b"/>
              <a:pathLst>
                <a:path w="446404" h="592455">
                  <a:moveTo>
                    <a:pt x="152400" y="171450"/>
                  </a:moveTo>
                  <a:lnTo>
                    <a:pt x="389000" y="287400"/>
                  </a:lnTo>
                </a:path>
                <a:path w="446404" h="592455">
                  <a:moveTo>
                    <a:pt x="76200" y="323850"/>
                  </a:moveTo>
                  <a:lnTo>
                    <a:pt x="312800" y="439674"/>
                  </a:lnTo>
                </a:path>
                <a:path w="446404" h="592455">
                  <a:moveTo>
                    <a:pt x="0" y="476250"/>
                  </a:moveTo>
                  <a:lnTo>
                    <a:pt x="236600" y="592074"/>
                  </a:lnTo>
                </a:path>
                <a:path w="446404" h="592455">
                  <a:moveTo>
                    <a:pt x="209550" y="0"/>
                  </a:moveTo>
                  <a:lnTo>
                    <a:pt x="446150" y="115950"/>
                  </a:lnTo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93444" y="4990778"/>
            <a:ext cx="7533640" cy="174561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1110"/>
              </a:spcBef>
              <a:buFont typeface="Wingdings"/>
              <a:buChar char=""/>
              <a:tabLst>
                <a:tab pos="322580" algn="l"/>
              </a:tabLst>
            </a:pPr>
            <a:r>
              <a:rPr sz="2400" dirty="0">
                <a:latin typeface="Carlito"/>
                <a:cs typeface="Carlito"/>
              </a:rPr>
              <a:t>An </a:t>
            </a:r>
            <a:r>
              <a:rPr sz="2400" spc="-5" dirty="0">
                <a:latin typeface="Carlito"/>
                <a:cs typeface="Carlito"/>
              </a:rPr>
              <a:t>arrhythmia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5" dirty="0">
                <a:latin typeface="Carlito"/>
                <a:cs typeface="Carlito"/>
              </a:rPr>
              <a:t>triggered </a:t>
            </a:r>
            <a:r>
              <a:rPr sz="2400" spc="-10" dirty="0">
                <a:latin typeface="Carlito"/>
                <a:cs typeface="Carlito"/>
              </a:rPr>
              <a:t>by </a:t>
            </a:r>
            <a:r>
              <a:rPr sz="2400" dirty="0">
                <a:latin typeface="Carlito"/>
                <a:cs typeface="Carlito"/>
              </a:rPr>
              <a:t>a </a:t>
            </a:r>
            <a:r>
              <a:rPr sz="2400" spc="-15" dirty="0">
                <a:latin typeface="Carlito"/>
                <a:cs typeface="Carlito"/>
              </a:rPr>
              <a:t>premature</a:t>
            </a:r>
            <a:r>
              <a:rPr sz="2400" spc="-6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beat</a:t>
            </a:r>
            <a:endParaRPr sz="24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015"/>
              </a:spcBef>
              <a:buFont typeface="Wingdings"/>
              <a:buChar char=""/>
              <a:tabLst>
                <a:tab pos="322580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spc="-20" dirty="0">
                <a:latin typeface="Carlito"/>
                <a:cs typeface="Carlito"/>
              </a:rPr>
              <a:t>fast </a:t>
            </a:r>
            <a:r>
              <a:rPr sz="2400" spc="-10" dirty="0">
                <a:latin typeface="Carlito"/>
                <a:cs typeface="Carlito"/>
              </a:rPr>
              <a:t>conducting </a:t>
            </a:r>
            <a:r>
              <a:rPr sz="2400" spc="-20" dirty="0">
                <a:latin typeface="Carlito"/>
                <a:cs typeface="Carlito"/>
              </a:rPr>
              <a:t>pathway </a:t>
            </a:r>
            <a:r>
              <a:rPr sz="2400" dirty="0">
                <a:latin typeface="Carlito"/>
                <a:cs typeface="Carlito"/>
              </a:rPr>
              <a:t>is </a:t>
            </a:r>
            <a:r>
              <a:rPr sz="2400" spc="-15" dirty="0">
                <a:latin typeface="Carlito"/>
                <a:cs typeface="Carlito"/>
              </a:rPr>
              <a:t>blocked </a:t>
            </a:r>
            <a:r>
              <a:rPr sz="2400" spc="-5" dirty="0">
                <a:latin typeface="Carlito"/>
                <a:cs typeface="Carlito"/>
              </a:rPr>
              <a:t>because of </a:t>
            </a:r>
            <a:r>
              <a:rPr sz="2400" dirty="0">
                <a:latin typeface="Carlito"/>
                <a:cs typeface="Carlito"/>
              </a:rPr>
              <a:t>its long  </a:t>
            </a:r>
            <a:r>
              <a:rPr sz="2400" spc="-15" dirty="0">
                <a:latin typeface="Carlito"/>
                <a:cs typeface="Carlito"/>
              </a:rPr>
              <a:t>refractory </a:t>
            </a:r>
            <a:r>
              <a:rPr sz="2400" spc="-5" dirty="0">
                <a:latin typeface="Carlito"/>
                <a:cs typeface="Carlito"/>
              </a:rPr>
              <a:t>period so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beat can </a:t>
            </a:r>
            <a:r>
              <a:rPr sz="2400" spc="-5" dirty="0">
                <a:latin typeface="Carlito"/>
                <a:cs typeface="Carlito"/>
              </a:rPr>
              <a:t>only </a:t>
            </a:r>
            <a:r>
              <a:rPr sz="2400" spc="-10" dirty="0">
                <a:latin typeface="Carlito"/>
                <a:cs typeface="Carlito"/>
              </a:rPr>
              <a:t>go down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0" dirty="0">
                <a:latin typeface="Carlito"/>
                <a:cs typeface="Carlito"/>
              </a:rPr>
              <a:t>slow  conducting</a:t>
            </a:r>
            <a:r>
              <a:rPr sz="2400" spc="-40" dirty="0">
                <a:latin typeface="Carlito"/>
                <a:cs typeface="Carlito"/>
              </a:rPr>
              <a:t> </a:t>
            </a:r>
            <a:r>
              <a:rPr sz="2400" spc="-20" dirty="0">
                <a:latin typeface="Carlito"/>
                <a:cs typeface="Carlito"/>
              </a:rPr>
              <a:t>pathway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400" y="1600174"/>
            <a:ext cx="28956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1F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456565">
              <a:lnSpc>
                <a:spcPct val="100000"/>
              </a:lnSpc>
              <a:spcBef>
                <a:spcPts val="240"/>
              </a:spcBef>
            </a:pPr>
            <a:r>
              <a:rPr sz="1800" b="1" spc="-135" dirty="0">
                <a:latin typeface="Arial"/>
                <a:cs typeface="Arial"/>
              </a:rPr>
              <a:t>Repolarizing </a:t>
            </a:r>
            <a:r>
              <a:rPr sz="1800" b="1" spc="-185" dirty="0">
                <a:latin typeface="Arial"/>
                <a:cs typeface="Arial"/>
              </a:rPr>
              <a:t>Tissue </a:t>
            </a:r>
            <a:r>
              <a:rPr sz="1800" b="1" spc="-125" dirty="0">
                <a:latin typeface="Arial"/>
                <a:cs typeface="Arial"/>
              </a:rPr>
              <a:t>(long  </a:t>
            </a:r>
            <a:r>
              <a:rPr sz="1800" b="1" spc="-105" dirty="0">
                <a:latin typeface="Arial"/>
                <a:cs typeface="Arial"/>
              </a:rPr>
              <a:t>refractory</a:t>
            </a:r>
            <a:r>
              <a:rPr sz="1800" b="1" spc="-140" dirty="0">
                <a:latin typeface="Arial"/>
                <a:cs typeface="Arial"/>
              </a:rPr>
              <a:t> </a:t>
            </a:r>
            <a:r>
              <a:rPr sz="1800" b="1" spc="-100" dirty="0">
                <a:latin typeface="Arial"/>
                <a:cs typeface="Arial"/>
              </a:rPr>
              <a:t>period)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1C7B551-2916-4CBA-B01A-C70EF389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93444" y="5271922"/>
            <a:ext cx="79584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spc="-5" dirty="0">
                <a:latin typeface="Carlito"/>
                <a:cs typeface="Carlito"/>
              </a:rPr>
              <a:t>The </a:t>
            </a:r>
            <a:r>
              <a:rPr sz="2400" spc="-25" dirty="0">
                <a:latin typeface="Carlito"/>
                <a:cs typeface="Carlito"/>
              </a:rPr>
              <a:t>wave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spc="-15" dirty="0">
                <a:latin typeface="Carlito"/>
                <a:cs typeface="Carlito"/>
              </a:rPr>
              <a:t>excitation from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5" dirty="0">
                <a:latin typeface="Carlito"/>
                <a:cs typeface="Carlito"/>
              </a:rPr>
              <a:t>premature </a:t>
            </a:r>
            <a:r>
              <a:rPr sz="2400" spc="-10" dirty="0">
                <a:latin typeface="Carlito"/>
                <a:cs typeface="Carlito"/>
              </a:rPr>
              <a:t>beat </a:t>
            </a:r>
            <a:r>
              <a:rPr sz="2400" spc="-5" dirty="0">
                <a:latin typeface="Carlito"/>
                <a:cs typeface="Carlito"/>
              </a:rPr>
              <a:t>arrives </a:t>
            </a:r>
            <a:r>
              <a:rPr sz="2400" spc="-15" dirty="0">
                <a:latin typeface="Carlito"/>
                <a:cs typeface="Carlito"/>
              </a:rPr>
              <a:t>at </a:t>
            </a:r>
            <a:r>
              <a:rPr sz="2400" dirty="0">
                <a:latin typeface="Carlito"/>
                <a:cs typeface="Carlito"/>
              </a:rPr>
              <a:t>the  </a:t>
            </a:r>
            <a:r>
              <a:rPr sz="2400" spc="-15" dirty="0">
                <a:latin typeface="Carlito"/>
                <a:cs typeface="Carlito"/>
              </a:rPr>
              <a:t>distal </a:t>
            </a:r>
            <a:r>
              <a:rPr sz="2400" dirty="0">
                <a:latin typeface="Carlito"/>
                <a:cs typeface="Carlito"/>
              </a:rPr>
              <a:t>end </a:t>
            </a:r>
            <a:r>
              <a:rPr sz="2400" spc="-5" dirty="0">
                <a:latin typeface="Carlito"/>
                <a:cs typeface="Carlito"/>
              </a:rPr>
              <a:t>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20" dirty="0">
                <a:latin typeface="Carlito"/>
                <a:cs typeface="Carlito"/>
              </a:rPr>
              <a:t>fast </a:t>
            </a:r>
            <a:r>
              <a:rPr sz="2400" spc="-10" dirty="0">
                <a:latin typeface="Carlito"/>
                <a:cs typeface="Carlito"/>
              </a:rPr>
              <a:t>conducting </a:t>
            </a:r>
            <a:r>
              <a:rPr sz="2400" spc="-40" dirty="0">
                <a:latin typeface="Carlito"/>
                <a:cs typeface="Carlito"/>
              </a:rPr>
              <a:t>pathway, </a:t>
            </a:r>
            <a:r>
              <a:rPr sz="2400" dirty="0">
                <a:latin typeface="Carlito"/>
                <a:cs typeface="Carlito"/>
              </a:rPr>
              <a:t>which </a:t>
            </a:r>
            <a:r>
              <a:rPr sz="2400" spc="-5" dirty="0">
                <a:latin typeface="Carlito"/>
                <a:cs typeface="Carlito"/>
              </a:rPr>
              <a:t>has </a:t>
            </a:r>
            <a:r>
              <a:rPr sz="2400" spc="-10" dirty="0">
                <a:latin typeface="Carlito"/>
                <a:cs typeface="Carlito"/>
              </a:rPr>
              <a:t>now  </a:t>
            </a:r>
            <a:r>
              <a:rPr sz="2400" spc="-15" dirty="0">
                <a:latin typeface="Carlito"/>
                <a:cs typeface="Carlito"/>
              </a:rPr>
              <a:t>recovered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20" dirty="0">
                <a:latin typeface="Carlito"/>
                <a:cs typeface="Carlito"/>
              </a:rPr>
              <a:t>therefore travels </a:t>
            </a:r>
            <a:r>
              <a:rPr sz="2400" spc="-15" dirty="0">
                <a:latin typeface="Carlito"/>
                <a:cs typeface="Carlito"/>
              </a:rPr>
              <a:t>retrogradely </a:t>
            </a:r>
            <a:r>
              <a:rPr sz="2400" spc="-10" dirty="0">
                <a:latin typeface="Carlito"/>
                <a:cs typeface="Carlito"/>
              </a:rPr>
              <a:t>(backwards) </a:t>
            </a:r>
            <a:r>
              <a:rPr sz="2400" spc="-5" dirty="0">
                <a:latin typeface="Carlito"/>
                <a:cs typeface="Carlito"/>
              </a:rPr>
              <a:t>up </a:t>
            </a:r>
            <a:r>
              <a:rPr sz="2400" dirty="0">
                <a:latin typeface="Carlito"/>
                <a:cs typeface="Carlito"/>
              </a:rPr>
              <a:t>the  </a:t>
            </a:r>
            <a:r>
              <a:rPr sz="2400" spc="-20" dirty="0">
                <a:latin typeface="Carlito"/>
                <a:cs typeface="Carlito"/>
              </a:rPr>
              <a:t>fast pathway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00300" y="1638300"/>
            <a:ext cx="3962400" cy="3419475"/>
            <a:chOff x="2400300" y="1638300"/>
            <a:chExt cx="3962400" cy="3419475"/>
          </a:xfrm>
        </p:grpSpPr>
        <p:sp>
          <p:nvSpPr>
            <p:cNvPr id="5" name="object 5"/>
            <p:cNvSpPr/>
            <p:nvPr/>
          </p:nvSpPr>
          <p:spPr>
            <a:xfrm>
              <a:off x="3581400" y="23622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800100" y="0"/>
                  </a:moveTo>
                  <a:lnTo>
                    <a:pt x="0" y="1828800"/>
                  </a:lnTo>
                  <a:lnTo>
                    <a:pt x="1600200" y="182880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81400" y="23622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0" y="1828800"/>
                  </a:moveTo>
                  <a:lnTo>
                    <a:pt x="800100" y="0"/>
                  </a:lnTo>
                  <a:lnTo>
                    <a:pt x="1600200" y="1828800"/>
                  </a:lnTo>
                  <a:lnTo>
                    <a:pt x="0" y="182880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8400" y="1676400"/>
              <a:ext cx="3886200" cy="3343275"/>
            </a:xfrm>
            <a:custGeom>
              <a:avLst/>
              <a:gdLst/>
              <a:ahLst/>
              <a:cxnLst/>
              <a:rect l="l" t="t" r="r" b="b"/>
              <a:pathLst>
                <a:path w="3886200" h="3343275">
                  <a:moveTo>
                    <a:pt x="1752600" y="0"/>
                  </a:moveTo>
                  <a:lnTo>
                    <a:pt x="1752600" y="304800"/>
                  </a:lnTo>
                  <a:lnTo>
                    <a:pt x="685800" y="2667000"/>
                  </a:lnTo>
                  <a:lnTo>
                    <a:pt x="0" y="2971800"/>
                  </a:lnTo>
                </a:path>
                <a:path w="3886200" h="3343275">
                  <a:moveTo>
                    <a:pt x="2133600" y="0"/>
                  </a:moveTo>
                  <a:lnTo>
                    <a:pt x="2133600" y="304800"/>
                  </a:lnTo>
                  <a:lnTo>
                    <a:pt x="3200400" y="2667000"/>
                  </a:lnTo>
                  <a:lnTo>
                    <a:pt x="3886200" y="2971800"/>
                  </a:lnTo>
                </a:path>
                <a:path w="3886200" h="3343275">
                  <a:moveTo>
                    <a:pt x="228600" y="3303524"/>
                  </a:moveTo>
                  <a:lnTo>
                    <a:pt x="1119124" y="2828925"/>
                  </a:lnTo>
                  <a:lnTo>
                    <a:pt x="2741549" y="2819400"/>
                  </a:lnTo>
                  <a:lnTo>
                    <a:pt x="3800475" y="3343275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69644" y="2609215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</a:rPr>
              <a:t>Fast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10" dirty="0">
                <a:latin typeface="Carlito"/>
                <a:cs typeface="Carlito"/>
              </a:rPr>
              <a:t>Slow Recovery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7428" y="2609215"/>
            <a:ext cx="205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Slow </a:t>
            </a:r>
            <a:r>
              <a:rPr sz="1800" spc="-5" dirty="0">
                <a:latin typeface="Carlito"/>
                <a:cs typeface="Carlito"/>
              </a:rPr>
              <a:t>Conduction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20" dirty="0">
                <a:latin typeface="Carlito"/>
                <a:cs typeface="Carlito"/>
              </a:rPr>
              <a:t>Fast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Recovery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04567" y="1900808"/>
            <a:ext cx="3905250" cy="2992755"/>
          </a:xfrm>
          <a:custGeom>
            <a:avLst/>
            <a:gdLst/>
            <a:ahLst/>
            <a:cxnLst/>
            <a:rect l="l" t="t" r="r" b="b"/>
            <a:pathLst>
              <a:path w="3905250" h="2992754">
                <a:moveTo>
                  <a:pt x="3905250" y="2959227"/>
                </a:moveTo>
                <a:lnTo>
                  <a:pt x="2976422" y="2461641"/>
                </a:lnTo>
                <a:lnTo>
                  <a:pt x="2972155" y="2459355"/>
                </a:lnTo>
                <a:lnTo>
                  <a:pt x="2906776" y="2424303"/>
                </a:lnTo>
                <a:lnTo>
                  <a:pt x="2905925" y="2424099"/>
                </a:lnTo>
                <a:lnTo>
                  <a:pt x="2906865" y="2364613"/>
                </a:lnTo>
                <a:lnTo>
                  <a:pt x="2907665" y="2314829"/>
                </a:lnTo>
                <a:lnTo>
                  <a:pt x="2873654" y="2331174"/>
                </a:lnTo>
                <a:lnTo>
                  <a:pt x="2850896" y="2277745"/>
                </a:lnTo>
                <a:lnTo>
                  <a:pt x="2831211" y="2217547"/>
                </a:lnTo>
                <a:lnTo>
                  <a:pt x="2822702" y="2176653"/>
                </a:lnTo>
                <a:lnTo>
                  <a:pt x="2822448" y="2164334"/>
                </a:lnTo>
                <a:lnTo>
                  <a:pt x="2823464" y="2152015"/>
                </a:lnTo>
                <a:lnTo>
                  <a:pt x="2825496" y="2139696"/>
                </a:lnTo>
                <a:lnTo>
                  <a:pt x="2828417" y="2126996"/>
                </a:lnTo>
                <a:lnTo>
                  <a:pt x="2832100" y="2113661"/>
                </a:lnTo>
                <a:lnTo>
                  <a:pt x="2839720" y="2085848"/>
                </a:lnTo>
                <a:lnTo>
                  <a:pt x="2843149" y="2070735"/>
                </a:lnTo>
                <a:lnTo>
                  <a:pt x="2845562" y="2054733"/>
                </a:lnTo>
                <a:lnTo>
                  <a:pt x="2846705" y="2037969"/>
                </a:lnTo>
                <a:lnTo>
                  <a:pt x="2846451" y="2020062"/>
                </a:lnTo>
                <a:lnTo>
                  <a:pt x="2839593" y="1982343"/>
                </a:lnTo>
                <a:lnTo>
                  <a:pt x="2822321" y="1939671"/>
                </a:lnTo>
                <a:lnTo>
                  <a:pt x="2800858" y="1904873"/>
                </a:lnTo>
                <a:lnTo>
                  <a:pt x="2772918" y="1868551"/>
                </a:lnTo>
                <a:lnTo>
                  <a:pt x="2727833" y="1817370"/>
                </a:lnTo>
                <a:lnTo>
                  <a:pt x="2650998" y="1736217"/>
                </a:lnTo>
                <a:lnTo>
                  <a:pt x="2624836" y="1708404"/>
                </a:lnTo>
                <a:lnTo>
                  <a:pt x="2599055" y="1680349"/>
                </a:lnTo>
                <a:lnTo>
                  <a:pt x="2550795" y="1624203"/>
                </a:lnTo>
                <a:lnTo>
                  <a:pt x="2519172" y="1582547"/>
                </a:lnTo>
                <a:lnTo>
                  <a:pt x="2493518" y="1542034"/>
                </a:lnTo>
                <a:lnTo>
                  <a:pt x="2474976" y="1503299"/>
                </a:lnTo>
                <a:lnTo>
                  <a:pt x="2463419" y="1464691"/>
                </a:lnTo>
                <a:lnTo>
                  <a:pt x="2456180" y="1412240"/>
                </a:lnTo>
                <a:lnTo>
                  <a:pt x="2455291" y="1385062"/>
                </a:lnTo>
                <a:lnTo>
                  <a:pt x="2455672" y="1357630"/>
                </a:lnTo>
                <a:lnTo>
                  <a:pt x="2456815" y="1329690"/>
                </a:lnTo>
                <a:lnTo>
                  <a:pt x="2460117" y="1272921"/>
                </a:lnTo>
                <a:lnTo>
                  <a:pt x="2461387" y="1243838"/>
                </a:lnTo>
                <a:lnTo>
                  <a:pt x="2460498" y="1185037"/>
                </a:lnTo>
                <a:lnTo>
                  <a:pt x="2455164" y="1140333"/>
                </a:lnTo>
                <a:lnTo>
                  <a:pt x="2443861" y="1094994"/>
                </a:lnTo>
                <a:lnTo>
                  <a:pt x="2425319" y="1049401"/>
                </a:lnTo>
                <a:lnTo>
                  <a:pt x="2399665" y="1005586"/>
                </a:lnTo>
                <a:lnTo>
                  <a:pt x="2357247" y="948817"/>
                </a:lnTo>
                <a:lnTo>
                  <a:pt x="2308479" y="893445"/>
                </a:lnTo>
                <a:lnTo>
                  <a:pt x="2229866" y="810260"/>
                </a:lnTo>
                <a:lnTo>
                  <a:pt x="2203831" y="782066"/>
                </a:lnTo>
                <a:lnTo>
                  <a:pt x="2154174" y="724662"/>
                </a:lnTo>
                <a:lnTo>
                  <a:pt x="2110359" y="665099"/>
                </a:lnTo>
                <a:lnTo>
                  <a:pt x="2083181" y="618871"/>
                </a:lnTo>
                <a:lnTo>
                  <a:pt x="2060829" y="568960"/>
                </a:lnTo>
                <a:lnTo>
                  <a:pt x="2047113" y="531749"/>
                </a:lnTo>
                <a:lnTo>
                  <a:pt x="2034413" y="492125"/>
                </a:lnTo>
                <a:lnTo>
                  <a:pt x="2022602" y="450469"/>
                </a:lnTo>
                <a:lnTo>
                  <a:pt x="2011553" y="407416"/>
                </a:lnTo>
                <a:lnTo>
                  <a:pt x="2001393" y="363347"/>
                </a:lnTo>
                <a:lnTo>
                  <a:pt x="1991868" y="319278"/>
                </a:lnTo>
                <a:lnTo>
                  <a:pt x="1983232" y="275336"/>
                </a:lnTo>
                <a:lnTo>
                  <a:pt x="1975104" y="232283"/>
                </a:lnTo>
                <a:lnTo>
                  <a:pt x="1964182" y="170434"/>
                </a:lnTo>
                <a:lnTo>
                  <a:pt x="1960880" y="150749"/>
                </a:lnTo>
                <a:lnTo>
                  <a:pt x="1957578" y="131953"/>
                </a:lnTo>
                <a:lnTo>
                  <a:pt x="1948815" y="79375"/>
                </a:lnTo>
                <a:lnTo>
                  <a:pt x="1940814" y="34798"/>
                </a:lnTo>
                <a:lnTo>
                  <a:pt x="1933575" y="0"/>
                </a:lnTo>
                <a:lnTo>
                  <a:pt x="1896491" y="8382"/>
                </a:lnTo>
                <a:lnTo>
                  <a:pt x="1898777" y="18542"/>
                </a:lnTo>
                <a:lnTo>
                  <a:pt x="1901063" y="29718"/>
                </a:lnTo>
                <a:lnTo>
                  <a:pt x="1903349" y="41910"/>
                </a:lnTo>
                <a:lnTo>
                  <a:pt x="1905889" y="55626"/>
                </a:lnTo>
                <a:lnTo>
                  <a:pt x="1911223" y="85979"/>
                </a:lnTo>
                <a:lnTo>
                  <a:pt x="1914017" y="102616"/>
                </a:lnTo>
                <a:lnTo>
                  <a:pt x="1917065" y="120015"/>
                </a:lnTo>
                <a:lnTo>
                  <a:pt x="1926590" y="176784"/>
                </a:lnTo>
                <a:lnTo>
                  <a:pt x="1937639" y="239014"/>
                </a:lnTo>
                <a:lnTo>
                  <a:pt x="1945767" y="282321"/>
                </a:lnTo>
                <a:lnTo>
                  <a:pt x="1954530" y="326644"/>
                </a:lnTo>
                <a:lnTo>
                  <a:pt x="1964182" y="371348"/>
                </a:lnTo>
                <a:lnTo>
                  <a:pt x="1974469" y="415925"/>
                </a:lnTo>
                <a:lnTo>
                  <a:pt x="1985645" y="459867"/>
                </a:lnTo>
                <a:lnTo>
                  <a:pt x="1997710" y="502666"/>
                </a:lnTo>
                <a:lnTo>
                  <a:pt x="2010918" y="543687"/>
                </a:lnTo>
                <a:lnTo>
                  <a:pt x="2025142" y="582422"/>
                </a:lnTo>
                <a:lnTo>
                  <a:pt x="2040509" y="618363"/>
                </a:lnTo>
                <a:lnTo>
                  <a:pt x="2058035" y="652526"/>
                </a:lnTo>
                <a:lnTo>
                  <a:pt x="2078101" y="685546"/>
                </a:lnTo>
                <a:lnTo>
                  <a:pt x="2100199" y="717169"/>
                </a:lnTo>
                <a:lnTo>
                  <a:pt x="2124075" y="748030"/>
                </a:lnTo>
                <a:lnTo>
                  <a:pt x="2149348" y="778129"/>
                </a:lnTo>
                <a:lnTo>
                  <a:pt x="2175383" y="807466"/>
                </a:lnTo>
                <a:lnTo>
                  <a:pt x="2201926" y="836041"/>
                </a:lnTo>
                <a:lnTo>
                  <a:pt x="2255012" y="891921"/>
                </a:lnTo>
                <a:lnTo>
                  <a:pt x="2280539" y="919353"/>
                </a:lnTo>
                <a:lnTo>
                  <a:pt x="2328291" y="973582"/>
                </a:lnTo>
                <a:lnTo>
                  <a:pt x="2359152" y="1013714"/>
                </a:lnTo>
                <a:lnTo>
                  <a:pt x="2384552" y="1053846"/>
                </a:lnTo>
                <a:lnTo>
                  <a:pt x="2403221" y="1094105"/>
                </a:lnTo>
                <a:lnTo>
                  <a:pt x="2415032" y="1134237"/>
                </a:lnTo>
                <a:lnTo>
                  <a:pt x="2422525" y="1188593"/>
                </a:lnTo>
                <a:lnTo>
                  <a:pt x="2423541" y="1216025"/>
                </a:lnTo>
                <a:lnTo>
                  <a:pt x="2423287" y="1243457"/>
                </a:lnTo>
                <a:lnTo>
                  <a:pt x="2422017" y="1271270"/>
                </a:lnTo>
                <a:lnTo>
                  <a:pt x="2420493" y="1299337"/>
                </a:lnTo>
                <a:lnTo>
                  <a:pt x="2418842" y="1327531"/>
                </a:lnTo>
                <a:lnTo>
                  <a:pt x="2417572" y="1355979"/>
                </a:lnTo>
                <a:lnTo>
                  <a:pt x="2418207" y="1413510"/>
                </a:lnTo>
                <a:lnTo>
                  <a:pt x="2423160" y="1457452"/>
                </a:lnTo>
                <a:lnTo>
                  <a:pt x="2433828" y="1501394"/>
                </a:lnTo>
                <a:lnTo>
                  <a:pt x="2452116" y="1545336"/>
                </a:lnTo>
                <a:lnTo>
                  <a:pt x="2477643" y="1589278"/>
                </a:lnTo>
                <a:lnTo>
                  <a:pt x="2520696" y="1647571"/>
                </a:lnTo>
                <a:lnTo>
                  <a:pt x="2570480" y="1705622"/>
                </a:lnTo>
                <a:lnTo>
                  <a:pt x="2596769" y="1734185"/>
                </a:lnTo>
                <a:lnTo>
                  <a:pt x="2623185" y="1762252"/>
                </a:lnTo>
                <a:lnTo>
                  <a:pt x="2675382" y="1817116"/>
                </a:lnTo>
                <a:lnTo>
                  <a:pt x="2699893" y="1843405"/>
                </a:lnTo>
                <a:lnTo>
                  <a:pt x="2743835" y="1893189"/>
                </a:lnTo>
                <a:lnTo>
                  <a:pt x="2770124" y="1927352"/>
                </a:lnTo>
                <a:lnTo>
                  <a:pt x="2793365" y="1967484"/>
                </a:lnTo>
                <a:lnTo>
                  <a:pt x="2806827" y="2009521"/>
                </a:lnTo>
                <a:lnTo>
                  <a:pt x="2808605" y="2024634"/>
                </a:lnTo>
                <a:lnTo>
                  <a:pt x="2808605" y="2038350"/>
                </a:lnTo>
                <a:lnTo>
                  <a:pt x="2802509" y="2077466"/>
                </a:lnTo>
                <a:lnTo>
                  <a:pt x="2791714" y="2116963"/>
                </a:lnTo>
                <a:lnTo>
                  <a:pt x="2788412" y="2130933"/>
                </a:lnTo>
                <a:lnTo>
                  <a:pt x="2785872" y="2145665"/>
                </a:lnTo>
                <a:lnTo>
                  <a:pt x="2784475" y="2160905"/>
                </a:lnTo>
                <a:lnTo>
                  <a:pt x="2784602" y="2177161"/>
                </a:lnTo>
                <a:lnTo>
                  <a:pt x="2794254" y="2226945"/>
                </a:lnTo>
                <a:lnTo>
                  <a:pt x="2814955" y="2290445"/>
                </a:lnTo>
                <a:lnTo>
                  <a:pt x="2839339" y="2347645"/>
                </a:lnTo>
                <a:lnTo>
                  <a:pt x="2804541" y="2364359"/>
                </a:lnTo>
                <a:lnTo>
                  <a:pt x="2881007" y="2423541"/>
                </a:lnTo>
                <a:lnTo>
                  <a:pt x="870458" y="2423541"/>
                </a:lnTo>
                <a:lnTo>
                  <a:pt x="870458" y="2385441"/>
                </a:lnTo>
                <a:lnTo>
                  <a:pt x="836218" y="2402560"/>
                </a:lnTo>
                <a:lnTo>
                  <a:pt x="841362" y="2391156"/>
                </a:lnTo>
                <a:lnTo>
                  <a:pt x="845083" y="2382901"/>
                </a:lnTo>
                <a:lnTo>
                  <a:pt x="1351965" y="1259154"/>
                </a:lnTo>
                <a:lnTo>
                  <a:pt x="1386713" y="1274826"/>
                </a:lnTo>
                <a:lnTo>
                  <a:pt x="1384769" y="1226185"/>
                </a:lnTo>
                <a:lnTo>
                  <a:pt x="1381633" y="1147191"/>
                </a:lnTo>
                <a:lnTo>
                  <a:pt x="1282573" y="1227836"/>
                </a:lnTo>
                <a:lnTo>
                  <a:pt x="1317294" y="1243507"/>
                </a:lnTo>
                <a:lnTo>
                  <a:pt x="801763" y="2386050"/>
                </a:lnTo>
                <a:lnTo>
                  <a:pt x="0" y="2883662"/>
                </a:lnTo>
                <a:lnTo>
                  <a:pt x="20066" y="2915920"/>
                </a:lnTo>
                <a:lnTo>
                  <a:pt x="770953" y="2449995"/>
                </a:lnTo>
                <a:lnTo>
                  <a:pt x="870458" y="2499741"/>
                </a:lnTo>
                <a:lnTo>
                  <a:pt x="870458" y="2461641"/>
                </a:lnTo>
                <a:lnTo>
                  <a:pt x="2895917" y="2461641"/>
                </a:lnTo>
                <a:lnTo>
                  <a:pt x="3887216" y="2992755"/>
                </a:lnTo>
                <a:lnTo>
                  <a:pt x="3905250" y="2959227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5800" y="520548"/>
            <a:ext cx="6295390" cy="1161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72410">
              <a:lnSpc>
                <a:spcPts val="2290"/>
              </a:lnSpc>
              <a:spcBef>
                <a:spcPts val="105"/>
              </a:spcBef>
            </a:pPr>
            <a:r>
              <a:rPr sz="2000" b="1" spc="-160" dirty="0">
                <a:latin typeface="Arial"/>
                <a:cs typeface="Arial"/>
              </a:rPr>
              <a:t>Disorders </a:t>
            </a:r>
            <a:r>
              <a:rPr sz="2000" b="1" spc="-90" dirty="0">
                <a:latin typeface="Arial"/>
                <a:cs typeface="Arial"/>
              </a:rPr>
              <a:t>of </a:t>
            </a:r>
            <a:r>
              <a:rPr sz="2000" b="1" spc="-140" dirty="0">
                <a:latin typeface="Arial"/>
                <a:cs typeface="Arial"/>
              </a:rPr>
              <a:t>impulse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spc="-150" dirty="0">
                <a:latin typeface="Arial"/>
                <a:cs typeface="Arial"/>
              </a:rPr>
              <a:t>conduction</a:t>
            </a:r>
            <a:endParaRPr sz="2000" dirty="0">
              <a:latin typeface="Arial"/>
              <a:cs typeface="Arial"/>
            </a:endParaRPr>
          </a:p>
          <a:p>
            <a:pPr marL="284480" indent="-272415">
              <a:lnSpc>
                <a:spcPts val="2550"/>
              </a:lnSpc>
              <a:buSzPct val="95833"/>
              <a:buFont typeface="Wingdings"/>
              <a:buChar char=""/>
              <a:tabLst>
                <a:tab pos="285115" algn="l"/>
                <a:tab pos="1507490" algn="l"/>
              </a:tabLst>
            </a:pPr>
            <a:r>
              <a:rPr sz="2400" b="1" spc="-150" dirty="0">
                <a:latin typeface="Arial"/>
                <a:cs typeface="Arial"/>
              </a:rPr>
              <a:t>Re-entry	</a:t>
            </a:r>
            <a:r>
              <a:rPr sz="2400" b="1" spc="-215" dirty="0">
                <a:latin typeface="Arial"/>
                <a:cs typeface="Arial"/>
              </a:rPr>
              <a:t>(circus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165" dirty="0">
                <a:latin typeface="Arial"/>
                <a:cs typeface="Arial"/>
              </a:rPr>
              <a:t>movements)</a:t>
            </a:r>
            <a:endParaRPr sz="2400" dirty="0">
              <a:latin typeface="Arial"/>
              <a:cs typeface="Arial"/>
            </a:endParaRPr>
          </a:p>
          <a:p>
            <a:pPr marL="4585335">
              <a:lnSpc>
                <a:spcPts val="1939"/>
              </a:lnSpc>
            </a:pPr>
            <a:r>
              <a:rPr sz="1800" spc="-10" dirty="0">
                <a:latin typeface="Carlito"/>
                <a:cs typeface="Carlito"/>
              </a:rPr>
              <a:t>Cardiac</a:t>
            </a:r>
            <a:endParaRPr sz="1800" dirty="0">
              <a:latin typeface="Carlito"/>
              <a:cs typeface="Carlito"/>
            </a:endParaRPr>
          </a:p>
          <a:p>
            <a:pPr marL="4585335">
              <a:lnSpc>
                <a:spcPct val="100000"/>
              </a:lnSpc>
            </a:pP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Tissue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38704" y="650189"/>
            <a:ext cx="34442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latin typeface="Arial"/>
                <a:cs typeface="Arial"/>
              </a:rPr>
              <a:t>Disorders </a:t>
            </a:r>
            <a:r>
              <a:rPr sz="2000" b="1" spc="-90" dirty="0">
                <a:latin typeface="Arial"/>
                <a:cs typeface="Arial"/>
              </a:rPr>
              <a:t>of </a:t>
            </a:r>
            <a:r>
              <a:rPr sz="2000" b="1" spc="-140" dirty="0">
                <a:latin typeface="Arial"/>
                <a:cs typeface="Arial"/>
              </a:rPr>
              <a:t>impulse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spc="-150" dirty="0">
                <a:latin typeface="Arial"/>
                <a:cs typeface="Arial"/>
              </a:rPr>
              <a:t>conduction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6794" y="5119192"/>
            <a:ext cx="682942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22580" algn="l"/>
              </a:tabLst>
            </a:pPr>
            <a:r>
              <a:rPr sz="2400" spc="-5" dirty="0">
                <a:latin typeface="Carlito"/>
                <a:cs typeface="Carlito"/>
              </a:rPr>
              <a:t>On </a:t>
            </a:r>
            <a:r>
              <a:rPr sz="2400" dirty="0">
                <a:latin typeface="Carlito"/>
                <a:cs typeface="Carlito"/>
              </a:rPr>
              <a:t>arriving </a:t>
            </a:r>
            <a:r>
              <a:rPr sz="2400" spc="-15" dirty="0">
                <a:latin typeface="Carlito"/>
                <a:cs typeface="Carlito"/>
              </a:rPr>
              <a:t>at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15" dirty="0">
                <a:latin typeface="Carlito"/>
                <a:cs typeface="Carlito"/>
              </a:rPr>
              <a:t>top </a:t>
            </a:r>
            <a:r>
              <a:rPr sz="2400" spc="-10" dirty="0">
                <a:latin typeface="Carlito"/>
                <a:cs typeface="Carlito"/>
              </a:rPr>
              <a:t>of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25" dirty="0">
                <a:latin typeface="Carlito"/>
                <a:cs typeface="Carlito"/>
              </a:rPr>
              <a:t>fast </a:t>
            </a:r>
            <a:r>
              <a:rPr sz="2400" spc="-20" dirty="0">
                <a:latin typeface="Carlito"/>
                <a:cs typeface="Carlito"/>
              </a:rPr>
              <a:t>pathway </a:t>
            </a:r>
            <a:r>
              <a:rPr sz="2400" dirty="0">
                <a:latin typeface="Carlito"/>
                <a:cs typeface="Carlito"/>
              </a:rPr>
              <a:t>it </a:t>
            </a:r>
            <a:r>
              <a:rPr sz="2400" spc="-5" dirty="0">
                <a:latin typeface="Carlito"/>
                <a:cs typeface="Carlito"/>
              </a:rPr>
              <a:t>finds </a:t>
            </a:r>
            <a:r>
              <a:rPr sz="2400" dirty="0">
                <a:latin typeface="Carlito"/>
                <a:cs typeface="Carlito"/>
              </a:rPr>
              <a:t>the  </a:t>
            </a:r>
            <a:r>
              <a:rPr sz="2400" spc="-10" dirty="0">
                <a:latin typeface="Carlito"/>
                <a:cs typeface="Carlito"/>
              </a:rPr>
              <a:t>slow </a:t>
            </a:r>
            <a:r>
              <a:rPr sz="2400" spc="-20" dirty="0">
                <a:latin typeface="Carlito"/>
                <a:cs typeface="Carlito"/>
              </a:rPr>
              <a:t>pathway </a:t>
            </a:r>
            <a:r>
              <a:rPr sz="2400" spc="-5" dirty="0">
                <a:latin typeface="Carlito"/>
                <a:cs typeface="Carlito"/>
              </a:rPr>
              <a:t>has </a:t>
            </a:r>
            <a:r>
              <a:rPr sz="2400" spc="-15" dirty="0">
                <a:latin typeface="Carlito"/>
                <a:cs typeface="Carlito"/>
              </a:rPr>
              <a:t>recovered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20" dirty="0">
                <a:latin typeface="Carlito"/>
                <a:cs typeface="Carlito"/>
              </a:rPr>
              <a:t>therefore </a:t>
            </a:r>
            <a:r>
              <a:rPr sz="2400" dirty="0">
                <a:latin typeface="Carlito"/>
                <a:cs typeface="Carlito"/>
              </a:rPr>
              <a:t>the </a:t>
            </a:r>
            <a:r>
              <a:rPr sz="2400" spc="-25" dirty="0">
                <a:latin typeface="Carlito"/>
                <a:cs typeface="Carlito"/>
              </a:rPr>
              <a:t>wave </a:t>
            </a:r>
            <a:r>
              <a:rPr sz="2400" spc="-5" dirty="0">
                <a:latin typeface="Carlito"/>
                <a:cs typeface="Carlito"/>
              </a:rPr>
              <a:t>of  </a:t>
            </a:r>
            <a:r>
              <a:rPr sz="2400" spc="-65" dirty="0">
                <a:latin typeface="Arial"/>
                <a:cs typeface="Arial"/>
              </a:rPr>
              <a:t>excitation </a:t>
            </a:r>
            <a:r>
              <a:rPr sz="2400" spc="-50" dirty="0">
                <a:latin typeface="Arial"/>
                <a:cs typeface="Arial"/>
              </a:rPr>
              <a:t>‘re</a:t>
            </a:r>
            <a:r>
              <a:rPr sz="2400" spc="-50" dirty="0">
                <a:latin typeface="Carlito"/>
                <a:cs typeface="Carlito"/>
              </a:rPr>
              <a:t>-</a:t>
            </a:r>
            <a:r>
              <a:rPr sz="2400" spc="-50" dirty="0">
                <a:latin typeface="Arial"/>
                <a:cs typeface="Arial"/>
              </a:rPr>
              <a:t>enters’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95" dirty="0">
                <a:latin typeface="Arial"/>
                <a:cs typeface="Arial"/>
              </a:rPr>
              <a:t>pathway </a:t>
            </a:r>
            <a:r>
              <a:rPr sz="2400" spc="-114" dirty="0">
                <a:latin typeface="Arial"/>
                <a:cs typeface="Arial"/>
              </a:rPr>
              <a:t>and </a:t>
            </a:r>
            <a:r>
              <a:rPr sz="2400" spc="-90" dirty="0">
                <a:latin typeface="Arial"/>
                <a:cs typeface="Arial"/>
              </a:rPr>
              <a:t>continues </a:t>
            </a:r>
            <a:r>
              <a:rPr sz="2400" spc="-30" dirty="0">
                <a:latin typeface="Arial"/>
                <a:cs typeface="Arial"/>
              </a:rPr>
              <a:t>in</a:t>
            </a:r>
            <a:r>
              <a:rPr sz="2400" spc="-490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698750" algn="l"/>
              </a:tabLst>
            </a:pPr>
            <a:r>
              <a:rPr sz="2400" spc="-45" dirty="0">
                <a:latin typeface="Arial"/>
                <a:cs typeface="Arial"/>
              </a:rPr>
              <a:t>‘circular’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movement.	</a:t>
            </a:r>
            <a:r>
              <a:rPr sz="2400" spc="-160" dirty="0">
                <a:latin typeface="Arial"/>
                <a:cs typeface="Arial"/>
              </a:rPr>
              <a:t>This </a:t>
            </a:r>
            <a:r>
              <a:rPr sz="2400" spc="-120" dirty="0">
                <a:latin typeface="Arial"/>
                <a:cs typeface="Arial"/>
              </a:rPr>
              <a:t>creates </a:t>
            </a:r>
            <a:r>
              <a:rPr sz="2400" spc="-30" dirty="0">
                <a:latin typeface="Arial"/>
                <a:cs typeface="Arial"/>
              </a:rPr>
              <a:t>the </a:t>
            </a:r>
            <a:r>
              <a:rPr sz="2400" spc="-20" dirty="0">
                <a:latin typeface="Arial"/>
                <a:cs typeface="Arial"/>
              </a:rPr>
              <a:t>re</a:t>
            </a:r>
            <a:r>
              <a:rPr sz="2400" spc="-20" dirty="0">
                <a:latin typeface="Carlito"/>
                <a:cs typeface="Carlito"/>
              </a:rPr>
              <a:t>-entry</a:t>
            </a:r>
            <a:r>
              <a:rPr sz="2400" spc="-10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circuit</a:t>
            </a:r>
            <a:endParaRPr sz="24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00300" y="1485900"/>
            <a:ext cx="3962400" cy="3419475"/>
            <a:chOff x="2400300" y="1485900"/>
            <a:chExt cx="3962400" cy="3419475"/>
          </a:xfrm>
        </p:grpSpPr>
        <p:sp>
          <p:nvSpPr>
            <p:cNvPr id="6" name="object 6"/>
            <p:cNvSpPr/>
            <p:nvPr/>
          </p:nvSpPr>
          <p:spPr>
            <a:xfrm>
              <a:off x="3581400" y="22098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800100" y="0"/>
                  </a:moveTo>
                  <a:lnTo>
                    <a:pt x="0" y="1828800"/>
                  </a:lnTo>
                  <a:lnTo>
                    <a:pt x="1600200" y="1828800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81400" y="2209800"/>
              <a:ext cx="1600200" cy="1828800"/>
            </a:xfrm>
            <a:custGeom>
              <a:avLst/>
              <a:gdLst/>
              <a:ahLst/>
              <a:cxnLst/>
              <a:rect l="l" t="t" r="r" b="b"/>
              <a:pathLst>
                <a:path w="1600200" h="1828800">
                  <a:moveTo>
                    <a:pt x="0" y="1828800"/>
                  </a:moveTo>
                  <a:lnTo>
                    <a:pt x="800100" y="0"/>
                  </a:lnTo>
                  <a:lnTo>
                    <a:pt x="1600200" y="1828800"/>
                  </a:lnTo>
                  <a:lnTo>
                    <a:pt x="0" y="182880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38400" y="1524000"/>
              <a:ext cx="3886200" cy="3343275"/>
            </a:xfrm>
            <a:custGeom>
              <a:avLst/>
              <a:gdLst/>
              <a:ahLst/>
              <a:cxnLst/>
              <a:rect l="l" t="t" r="r" b="b"/>
              <a:pathLst>
                <a:path w="3886200" h="3343275">
                  <a:moveTo>
                    <a:pt x="1752600" y="0"/>
                  </a:moveTo>
                  <a:lnTo>
                    <a:pt x="1752600" y="304800"/>
                  </a:lnTo>
                  <a:lnTo>
                    <a:pt x="685800" y="2667000"/>
                  </a:lnTo>
                  <a:lnTo>
                    <a:pt x="0" y="2971800"/>
                  </a:lnTo>
                </a:path>
                <a:path w="3886200" h="3343275">
                  <a:moveTo>
                    <a:pt x="2133600" y="0"/>
                  </a:moveTo>
                  <a:lnTo>
                    <a:pt x="2133600" y="304800"/>
                  </a:lnTo>
                  <a:lnTo>
                    <a:pt x="3200400" y="2667000"/>
                  </a:lnTo>
                  <a:lnTo>
                    <a:pt x="3886200" y="2971800"/>
                  </a:lnTo>
                </a:path>
                <a:path w="3886200" h="3343275">
                  <a:moveTo>
                    <a:pt x="228600" y="3303524"/>
                  </a:moveTo>
                  <a:lnTo>
                    <a:pt x="1119124" y="2828925"/>
                  </a:lnTo>
                  <a:lnTo>
                    <a:pt x="2741549" y="2819400"/>
                  </a:lnTo>
                  <a:lnTo>
                    <a:pt x="3800475" y="3343275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69644" y="2456815"/>
            <a:ext cx="1987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</a:rPr>
              <a:t>Fast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10" dirty="0">
                <a:latin typeface="Carlito"/>
                <a:cs typeface="Carlito"/>
              </a:rPr>
              <a:t>Slow Recovery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7428" y="2456815"/>
            <a:ext cx="205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Slow </a:t>
            </a:r>
            <a:r>
              <a:rPr sz="1800" spc="-5" dirty="0">
                <a:latin typeface="Carlito"/>
                <a:cs typeface="Carlito"/>
              </a:rPr>
              <a:t>Conduction </a:t>
            </a:r>
            <a:r>
              <a:rPr sz="1800" spc="-15" dirty="0">
                <a:latin typeface="Carlito"/>
                <a:cs typeface="Carlito"/>
              </a:rPr>
              <a:t>Path  </a:t>
            </a:r>
            <a:r>
              <a:rPr sz="1800" spc="-20" dirty="0">
                <a:latin typeface="Carlito"/>
                <a:cs typeface="Carlito"/>
              </a:rPr>
              <a:t>Fast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Recovery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04186" y="1084198"/>
            <a:ext cx="3905885" cy="3656965"/>
          </a:xfrm>
          <a:custGeom>
            <a:avLst/>
            <a:gdLst/>
            <a:ahLst/>
            <a:cxnLst/>
            <a:rect l="l" t="t" r="r" b="b"/>
            <a:pathLst>
              <a:path w="3905885" h="3656965">
                <a:moveTo>
                  <a:pt x="3905631" y="3623437"/>
                </a:moveTo>
                <a:lnTo>
                  <a:pt x="2976803" y="3125851"/>
                </a:lnTo>
                <a:lnTo>
                  <a:pt x="2972536" y="3123565"/>
                </a:lnTo>
                <a:lnTo>
                  <a:pt x="2907157" y="3088513"/>
                </a:lnTo>
                <a:lnTo>
                  <a:pt x="2906306" y="3088309"/>
                </a:lnTo>
                <a:lnTo>
                  <a:pt x="2907246" y="3028823"/>
                </a:lnTo>
                <a:lnTo>
                  <a:pt x="2908046" y="2979039"/>
                </a:lnTo>
                <a:lnTo>
                  <a:pt x="2874035" y="2995384"/>
                </a:lnTo>
                <a:lnTo>
                  <a:pt x="2851277" y="2941955"/>
                </a:lnTo>
                <a:lnTo>
                  <a:pt x="2831592" y="2881757"/>
                </a:lnTo>
                <a:lnTo>
                  <a:pt x="2823083" y="2840863"/>
                </a:lnTo>
                <a:lnTo>
                  <a:pt x="2822829" y="2828544"/>
                </a:lnTo>
                <a:lnTo>
                  <a:pt x="2823845" y="2816225"/>
                </a:lnTo>
                <a:lnTo>
                  <a:pt x="2825877" y="2803906"/>
                </a:lnTo>
                <a:lnTo>
                  <a:pt x="2828798" y="2791206"/>
                </a:lnTo>
                <a:lnTo>
                  <a:pt x="2832481" y="2777871"/>
                </a:lnTo>
                <a:lnTo>
                  <a:pt x="2840101" y="2750058"/>
                </a:lnTo>
                <a:lnTo>
                  <a:pt x="2843530" y="2734945"/>
                </a:lnTo>
                <a:lnTo>
                  <a:pt x="2845943" y="2718943"/>
                </a:lnTo>
                <a:lnTo>
                  <a:pt x="2847086" y="2702179"/>
                </a:lnTo>
                <a:lnTo>
                  <a:pt x="2846832" y="2684272"/>
                </a:lnTo>
                <a:lnTo>
                  <a:pt x="2839974" y="2646553"/>
                </a:lnTo>
                <a:lnTo>
                  <a:pt x="2822702" y="2603881"/>
                </a:lnTo>
                <a:lnTo>
                  <a:pt x="2801239" y="2569083"/>
                </a:lnTo>
                <a:lnTo>
                  <a:pt x="2773299" y="2532761"/>
                </a:lnTo>
                <a:lnTo>
                  <a:pt x="2728214" y="2481580"/>
                </a:lnTo>
                <a:lnTo>
                  <a:pt x="2651379" y="2400427"/>
                </a:lnTo>
                <a:lnTo>
                  <a:pt x="2625217" y="2372614"/>
                </a:lnTo>
                <a:lnTo>
                  <a:pt x="2599436" y="2344547"/>
                </a:lnTo>
                <a:lnTo>
                  <a:pt x="2551176" y="2288413"/>
                </a:lnTo>
                <a:lnTo>
                  <a:pt x="2519553" y="2246757"/>
                </a:lnTo>
                <a:lnTo>
                  <a:pt x="2493899" y="2206244"/>
                </a:lnTo>
                <a:lnTo>
                  <a:pt x="2475357" y="2167509"/>
                </a:lnTo>
                <a:lnTo>
                  <a:pt x="2463800" y="2128901"/>
                </a:lnTo>
                <a:lnTo>
                  <a:pt x="2456561" y="2076450"/>
                </a:lnTo>
                <a:lnTo>
                  <a:pt x="2455672" y="2049272"/>
                </a:lnTo>
                <a:lnTo>
                  <a:pt x="2456053" y="2021840"/>
                </a:lnTo>
                <a:lnTo>
                  <a:pt x="2457196" y="1993900"/>
                </a:lnTo>
                <a:lnTo>
                  <a:pt x="2460498" y="1937131"/>
                </a:lnTo>
                <a:lnTo>
                  <a:pt x="2461768" y="1908048"/>
                </a:lnTo>
                <a:lnTo>
                  <a:pt x="2460879" y="1849247"/>
                </a:lnTo>
                <a:lnTo>
                  <a:pt x="2455545" y="1804543"/>
                </a:lnTo>
                <a:lnTo>
                  <a:pt x="2444242" y="1759204"/>
                </a:lnTo>
                <a:lnTo>
                  <a:pt x="2425700" y="1713738"/>
                </a:lnTo>
                <a:lnTo>
                  <a:pt x="2399665" y="1668526"/>
                </a:lnTo>
                <a:lnTo>
                  <a:pt x="2356104" y="1608328"/>
                </a:lnTo>
                <a:lnTo>
                  <a:pt x="2331593" y="1578356"/>
                </a:lnTo>
                <a:lnTo>
                  <a:pt x="2305812" y="1548638"/>
                </a:lnTo>
                <a:lnTo>
                  <a:pt x="2279142" y="1518920"/>
                </a:lnTo>
                <a:lnTo>
                  <a:pt x="2225167" y="1460119"/>
                </a:lnTo>
                <a:lnTo>
                  <a:pt x="2198751" y="1431036"/>
                </a:lnTo>
                <a:lnTo>
                  <a:pt x="2173224" y="1402207"/>
                </a:lnTo>
                <a:lnTo>
                  <a:pt x="2126742" y="1345946"/>
                </a:lnTo>
                <a:lnTo>
                  <a:pt x="2097786" y="1305433"/>
                </a:lnTo>
                <a:lnTo>
                  <a:pt x="2075688" y="1267079"/>
                </a:lnTo>
                <a:lnTo>
                  <a:pt x="2054225" y="1214120"/>
                </a:lnTo>
                <a:lnTo>
                  <a:pt x="2039493" y="1158113"/>
                </a:lnTo>
                <a:lnTo>
                  <a:pt x="2029841" y="1101471"/>
                </a:lnTo>
                <a:lnTo>
                  <a:pt x="2024380" y="1045972"/>
                </a:lnTo>
                <a:lnTo>
                  <a:pt x="2021459" y="993521"/>
                </a:lnTo>
                <a:lnTo>
                  <a:pt x="2020697" y="969010"/>
                </a:lnTo>
                <a:lnTo>
                  <a:pt x="2019935" y="946150"/>
                </a:lnTo>
                <a:lnTo>
                  <a:pt x="2019300" y="924687"/>
                </a:lnTo>
                <a:lnTo>
                  <a:pt x="2018792" y="914908"/>
                </a:lnTo>
                <a:lnTo>
                  <a:pt x="2018411" y="905764"/>
                </a:lnTo>
                <a:lnTo>
                  <a:pt x="2017776" y="896620"/>
                </a:lnTo>
                <a:lnTo>
                  <a:pt x="2017141" y="888111"/>
                </a:lnTo>
                <a:lnTo>
                  <a:pt x="2016125" y="880237"/>
                </a:lnTo>
                <a:lnTo>
                  <a:pt x="2015236" y="873633"/>
                </a:lnTo>
                <a:lnTo>
                  <a:pt x="2003806" y="875334"/>
                </a:lnTo>
                <a:lnTo>
                  <a:pt x="2020112" y="805561"/>
                </a:lnTo>
                <a:lnTo>
                  <a:pt x="2028571" y="769366"/>
                </a:lnTo>
                <a:lnTo>
                  <a:pt x="1991487" y="778230"/>
                </a:lnTo>
                <a:lnTo>
                  <a:pt x="1908556" y="430657"/>
                </a:lnTo>
                <a:lnTo>
                  <a:pt x="1904238" y="431685"/>
                </a:lnTo>
                <a:lnTo>
                  <a:pt x="1904238" y="430276"/>
                </a:lnTo>
                <a:lnTo>
                  <a:pt x="1904238" y="423418"/>
                </a:lnTo>
                <a:lnTo>
                  <a:pt x="1904238" y="114300"/>
                </a:lnTo>
                <a:lnTo>
                  <a:pt x="1942338" y="114300"/>
                </a:lnTo>
                <a:lnTo>
                  <a:pt x="1932813" y="95250"/>
                </a:lnTo>
                <a:lnTo>
                  <a:pt x="1885188" y="0"/>
                </a:lnTo>
                <a:lnTo>
                  <a:pt x="1828038" y="114300"/>
                </a:lnTo>
                <a:lnTo>
                  <a:pt x="1866138" y="114300"/>
                </a:lnTo>
                <a:lnTo>
                  <a:pt x="1866138" y="426732"/>
                </a:lnTo>
                <a:lnTo>
                  <a:pt x="1359408" y="1749044"/>
                </a:lnTo>
                <a:lnTo>
                  <a:pt x="1363637" y="1750669"/>
                </a:lnTo>
                <a:lnTo>
                  <a:pt x="1284224" y="1817497"/>
                </a:lnTo>
                <a:lnTo>
                  <a:pt x="1319187" y="1832610"/>
                </a:lnTo>
                <a:lnTo>
                  <a:pt x="801979" y="3028658"/>
                </a:lnTo>
                <a:lnTo>
                  <a:pt x="0" y="3547999"/>
                </a:lnTo>
                <a:lnTo>
                  <a:pt x="20828" y="3580003"/>
                </a:lnTo>
                <a:lnTo>
                  <a:pt x="830707" y="3055493"/>
                </a:lnTo>
                <a:lnTo>
                  <a:pt x="844918" y="3025521"/>
                </a:lnTo>
                <a:lnTo>
                  <a:pt x="1354112" y="1847710"/>
                </a:lnTo>
                <a:lnTo>
                  <a:pt x="1389126" y="1862836"/>
                </a:lnTo>
                <a:lnTo>
                  <a:pt x="1386459" y="1815084"/>
                </a:lnTo>
                <a:lnTo>
                  <a:pt x="1383284" y="1758149"/>
                </a:lnTo>
                <a:lnTo>
                  <a:pt x="1395095" y="1762633"/>
                </a:lnTo>
                <a:lnTo>
                  <a:pt x="1883257" y="488873"/>
                </a:lnTo>
                <a:lnTo>
                  <a:pt x="1954428" y="787082"/>
                </a:lnTo>
                <a:lnTo>
                  <a:pt x="1917446" y="795909"/>
                </a:lnTo>
                <a:lnTo>
                  <a:pt x="1986165" y="877938"/>
                </a:lnTo>
                <a:lnTo>
                  <a:pt x="1977517" y="879221"/>
                </a:lnTo>
                <a:lnTo>
                  <a:pt x="1978533" y="885698"/>
                </a:lnTo>
                <a:lnTo>
                  <a:pt x="1979295" y="892556"/>
                </a:lnTo>
                <a:lnTo>
                  <a:pt x="1979930" y="899795"/>
                </a:lnTo>
                <a:lnTo>
                  <a:pt x="1980311" y="907923"/>
                </a:lnTo>
                <a:lnTo>
                  <a:pt x="1980819" y="916940"/>
                </a:lnTo>
                <a:lnTo>
                  <a:pt x="1981200" y="926592"/>
                </a:lnTo>
                <a:lnTo>
                  <a:pt x="1981962" y="947293"/>
                </a:lnTo>
                <a:lnTo>
                  <a:pt x="1982597" y="970153"/>
                </a:lnTo>
                <a:lnTo>
                  <a:pt x="1983486" y="994791"/>
                </a:lnTo>
                <a:lnTo>
                  <a:pt x="1986280" y="1048258"/>
                </a:lnTo>
                <a:lnTo>
                  <a:pt x="1991995" y="1105789"/>
                </a:lnTo>
                <a:lnTo>
                  <a:pt x="2002028" y="1165225"/>
                </a:lnTo>
                <a:lnTo>
                  <a:pt x="2017776" y="1224788"/>
                </a:lnTo>
                <a:lnTo>
                  <a:pt x="2040890" y="1282573"/>
                </a:lnTo>
                <a:lnTo>
                  <a:pt x="2065655" y="1325753"/>
                </a:lnTo>
                <a:lnTo>
                  <a:pt x="2096389" y="1368933"/>
                </a:lnTo>
                <a:lnTo>
                  <a:pt x="2144141" y="1426972"/>
                </a:lnTo>
                <a:lnTo>
                  <a:pt x="2170303" y="1456309"/>
                </a:lnTo>
                <a:lnTo>
                  <a:pt x="2196973" y="1485646"/>
                </a:lnTo>
                <a:lnTo>
                  <a:pt x="2224151" y="1515110"/>
                </a:lnTo>
                <a:lnTo>
                  <a:pt x="2250948" y="1544574"/>
                </a:lnTo>
                <a:lnTo>
                  <a:pt x="2277364" y="1574038"/>
                </a:lnTo>
                <a:lnTo>
                  <a:pt x="2302764" y="1603375"/>
                </a:lnTo>
                <a:lnTo>
                  <a:pt x="2348611" y="1661414"/>
                </a:lnTo>
                <a:lnTo>
                  <a:pt x="2376805" y="1703705"/>
                </a:lnTo>
                <a:lnTo>
                  <a:pt x="2398268" y="1744853"/>
                </a:lnTo>
                <a:lnTo>
                  <a:pt x="2412238" y="1785112"/>
                </a:lnTo>
                <a:lnTo>
                  <a:pt x="2420239" y="1825498"/>
                </a:lnTo>
                <a:lnTo>
                  <a:pt x="2423922" y="1880235"/>
                </a:lnTo>
                <a:lnTo>
                  <a:pt x="2423668" y="1907667"/>
                </a:lnTo>
                <a:lnTo>
                  <a:pt x="2422398" y="1935480"/>
                </a:lnTo>
                <a:lnTo>
                  <a:pt x="2420874" y="1963547"/>
                </a:lnTo>
                <a:lnTo>
                  <a:pt x="2419223" y="1991741"/>
                </a:lnTo>
                <a:lnTo>
                  <a:pt x="2417953" y="2020189"/>
                </a:lnTo>
                <a:lnTo>
                  <a:pt x="2418588" y="2077720"/>
                </a:lnTo>
                <a:lnTo>
                  <a:pt x="2423541" y="2121662"/>
                </a:lnTo>
                <a:lnTo>
                  <a:pt x="2434209" y="2165604"/>
                </a:lnTo>
                <a:lnTo>
                  <a:pt x="2452497" y="2209546"/>
                </a:lnTo>
                <a:lnTo>
                  <a:pt x="2478024" y="2253488"/>
                </a:lnTo>
                <a:lnTo>
                  <a:pt x="2521077" y="2311781"/>
                </a:lnTo>
                <a:lnTo>
                  <a:pt x="2570861" y="2369820"/>
                </a:lnTo>
                <a:lnTo>
                  <a:pt x="2597150" y="2398395"/>
                </a:lnTo>
                <a:lnTo>
                  <a:pt x="2623566" y="2426462"/>
                </a:lnTo>
                <a:lnTo>
                  <a:pt x="2675763" y="2481326"/>
                </a:lnTo>
                <a:lnTo>
                  <a:pt x="2700274" y="2507615"/>
                </a:lnTo>
                <a:lnTo>
                  <a:pt x="2744216" y="2557399"/>
                </a:lnTo>
                <a:lnTo>
                  <a:pt x="2770505" y="2591562"/>
                </a:lnTo>
                <a:lnTo>
                  <a:pt x="2793746" y="2631694"/>
                </a:lnTo>
                <a:lnTo>
                  <a:pt x="2807208" y="2673731"/>
                </a:lnTo>
                <a:lnTo>
                  <a:pt x="2808986" y="2688844"/>
                </a:lnTo>
                <a:lnTo>
                  <a:pt x="2808986" y="2702560"/>
                </a:lnTo>
                <a:lnTo>
                  <a:pt x="2802890" y="2741676"/>
                </a:lnTo>
                <a:lnTo>
                  <a:pt x="2792095" y="2781173"/>
                </a:lnTo>
                <a:lnTo>
                  <a:pt x="2788793" y="2795143"/>
                </a:lnTo>
                <a:lnTo>
                  <a:pt x="2786253" y="2809875"/>
                </a:lnTo>
                <a:lnTo>
                  <a:pt x="2784856" y="2825115"/>
                </a:lnTo>
                <a:lnTo>
                  <a:pt x="2784983" y="2841371"/>
                </a:lnTo>
                <a:lnTo>
                  <a:pt x="2794635" y="2891155"/>
                </a:lnTo>
                <a:lnTo>
                  <a:pt x="2815336" y="2954655"/>
                </a:lnTo>
                <a:lnTo>
                  <a:pt x="2839720" y="3011855"/>
                </a:lnTo>
                <a:lnTo>
                  <a:pt x="2804922" y="3028569"/>
                </a:lnTo>
                <a:lnTo>
                  <a:pt x="2881388" y="3087751"/>
                </a:lnTo>
                <a:lnTo>
                  <a:pt x="870839" y="3087751"/>
                </a:lnTo>
                <a:lnTo>
                  <a:pt x="870839" y="3049651"/>
                </a:lnTo>
                <a:lnTo>
                  <a:pt x="756539" y="3106801"/>
                </a:lnTo>
                <a:lnTo>
                  <a:pt x="870839" y="3163951"/>
                </a:lnTo>
                <a:lnTo>
                  <a:pt x="870839" y="3125851"/>
                </a:lnTo>
                <a:lnTo>
                  <a:pt x="2896298" y="3125851"/>
                </a:lnTo>
                <a:lnTo>
                  <a:pt x="3887597" y="3656965"/>
                </a:lnTo>
                <a:lnTo>
                  <a:pt x="3905631" y="3623437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51375" y="1084834"/>
            <a:ext cx="1722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Cardiac  </a:t>
            </a:r>
            <a:r>
              <a:rPr sz="1800" spc="-5" dirty="0">
                <a:latin typeface="Carlito"/>
                <a:cs typeface="Carlito"/>
              </a:rPr>
              <a:t>Conduction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Tissue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927861"/>
            <a:ext cx="3993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indent="-272415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  <a:tab pos="1507490" algn="l"/>
              </a:tabLst>
            </a:pPr>
            <a:r>
              <a:rPr sz="2400" b="1" spc="-150" dirty="0">
                <a:latin typeface="Arial"/>
                <a:cs typeface="Arial"/>
              </a:rPr>
              <a:t>Re-entry	</a:t>
            </a:r>
            <a:r>
              <a:rPr sz="2400" b="1" spc="-215" dirty="0">
                <a:latin typeface="Arial"/>
                <a:cs typeface="Arial"/>
              </a:rPr>
              <a:t>(circus</a:t>
            </a:r>
            <a:r>
              <a:rPr sz="2400" b="1" spc="-175" dirty="0">
                <a:latin typeface="Arial"/>
                <a:cs typeface="Arial"/>
              </a:rPr>
              <a:t> </a:t>
            </a:r>
            <a:r>
              <a:rPr sz="2400" b="1" spc="-165" dirty="0">
                <a:latin typeface="Arial"/>
                <a:cs typeface="Arial"/>
              </a:rPr>
              <a:t>movements)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VT in CAD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arrhythmia mechanisms involved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Automaticity: VT arising from ischemic border during acute ischemia</a:t>
            </a:r>
          </a:p>
          <a:p>
            <a:pPr>
              <a:lnSpc>
                <a:spcPct val="100000"/>
              </a:lnSpc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Reentry: VT associated with MI scar.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Trigerred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activity : VT arising during ischemia due to delayed or early after depolarization.</a:t>
            </a:r>
          </a:p>
        </p:txBody>
      </p:sp>
    </p:spTree>
    <p:extLst>
      <p:ext uri="{BB962C8B-B14F-4D97-AF65-F5344CB8AC3E}">
        <p14:creationId xmlns:p14="http://schemas.microsoft.com/office/powerpoint/2010/main" val="776072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14AC-CEE2-485C-8E7E-236C76DB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acute ischemia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84BE9-158A-4F43-9EF1-13D5690DF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690689"/>
            <a:ext cx="8210550" cy="425291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ischemia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tissue hypoxia depletion of ATP/anaerobic glycolysis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Na-K ATPase pump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dysfunction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extracellular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 increases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automaticity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 acidification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Na+-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H+exchanger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Na+-Ca2+ exchanger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DADs and triggered arrhythmias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Injury current flows between ischemic and non ischemic cells at border zone promoting focal activity in normal tissue.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Polymorphic VT due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microentry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reentrant wavefront splits into multiple wavelets when it enters surrounding nonischemic tissue (shorter effective refractory period).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56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4157DF4-7CA2-4E1F-8F30-87D1EF1A32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036999"/>
              </p:ext>
            </p:extLst>
          </p:nvPr>
        </p:nvGraphicFramePr>
        <p:xfrm>
          <a:off x="-1295400" y="114300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6AB5578-F5EA-42D8-B53D-42F9DC60E040}"/>
              </a:ext>
            </a:extLst>
          </p:cNvPr>
          <p:cNvGrpSpPr/>
          <p:nvPr/>
        </p:nvGrpSpPr>
        <p:grpSpPr>
          <a:xfrm>
            <a:off x="6170012" y="2817272"/>
            <a:ext cx="1679652" cy="1083215"/>
            <a:chOff x="3708180" y="160528"/>
            <a:chExt cx="1679652" cy="10832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AA10FC3-F4B4-4D25-9F55-04311F16DA44}"/>
                </a:ext>
              </a:extLst>
            </p:cNvPr>
            <p:cNvSpPr/>
            <p:nvPr/>
          </p:nvSpPr>
          <p:spPr>
            <a:xfrm>
              <a:off x="3710368" y="178554"/>
              <a:ext cx="1677464" cy="106518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E820E88D-29EA-4E9A-BCDB-33C7C1A89924}"/>
                </a:ext>
              </a:extLst>
            </p:cNvPr>
            <p:cNvSpPr txBox="1"/>
            <p:nvPr/>
          </p:nvSpPr>
          <p:spPr>
            <a:xfrm>
              <a:off x="3708180" y="160528"/>
              <a:ext cx="1615068" cy="1002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Healed infarction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98254163-D788-4157-9822-59908BFFF223}"/>
              </a:ext>
            </a:extLst>
          </p:cNvPr>
          <p:cNvSpPr/>
          <p:nvPr/>
        </p:nvSpPr>
        <p:spPr>
          <a:xfrm>
            <a:off x="4191000" y="47244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C4DB4-AC70-49FE-9570-751795B9DB0D}"/>
              </a:ext>
            </a:extLst>
          </p:cNvPr>
          <p:cNvSpPr txBox="1"/>
          <p:nvPr/>
        </p:nvSpPr>
        <p:spPr>
          <a:xfrm>
            <a:off x="5257800" y="468766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VFib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9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Healing phases of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95% of these VTs due to reentry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conditions essential for reentry: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Unidirectional block of conduction.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Circuit cycle with longer refractory periods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Unidirectional block: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Anatomical : discontinuities in ventricular muscle, branching strands of slow conduction or tissue discontinuation due to gap junction abnormalities present in the areas of MI scar.</a:t>
            </a:r>
          </a:p>
          <a:p>
            <a:pPr lvl="1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: due to dispersion of refractoriness.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33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382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Scar-Related Sustained Monomorphic VT Circuit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752599"/>
            <a:ext cx="7086600" cy="48365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8894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9024-741B-4C8D-8E5E-E5F2E540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6571E-C00F-4360-9BFA-3600DFE84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Symptoms depend on the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rate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of the tachycardia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and extent of the underlying heart disease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vascular disease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Palpitations 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hypoperfusion (Syncope/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blackouts,sweating,etc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Exacerbations of angina &amp;heart failure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SCD/SCA</a:t>
            </a:r>
          </a:p>
          <a:p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504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1ECFE-CE83-4056-94BE-9EAC5395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3BE5F-A83D-4B9B-83B2-918E8BBE4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Tachycardia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</a:t>
            </a:r>
          </a:p>
          <a:p>
            <a:pPr>
              <a:lnSpc>
                <a:spcPct val="100000"/>
              </a:lnSpc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 depend in part on the P-to-QRS relationship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dissociation features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Irregularly occurring cannon a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waves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pulse volume </a:t>
            </a:r>
          </a:p>
          <a:p>
            <a:pPr lvl="1">
              <a:lnSpc>
                <a:spcPct val="10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 S1 intensity</a:t>
            </a:r>
          </a:p>
          <a:p>
            <a:pPr>
              <a:lnSpc>
                <a:spcPct val="10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5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6000" lnSpcReduction="20000"/>
          </a:bodyPr>
          <a:lstStyle/>
          <a:p>
            <a:pPr marL="318600" indent="-3186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sv-SE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reentrant tachycardia (AVRT)</a:t>
            </a:r>
            <a:endParaRPr lang="en-US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0480" lvl="1" indent="-2653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sng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Orthodromic AVRT </a:t>
            </a: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antegrade conduction over the AV node and retrograde conduction through accessory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pathway.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WCT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occurs in aberrant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conduction,either</a:t>
            </a:r>
            <a:r>
              <a:rPr lang="en-US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 related or preexisting</a:t>
            </a:r>
          </a:p>
          <a:p>
            <a:pPr marL="690480" lvl="1" indent="-2653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sng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Antidromic AVRT </a:t>
            </a: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antegrade conduction over the accessory pathway and retrograde conduction over the AV node result in WCT</a:t>
            </a:r>
          </a:p>
          <a:p>
            <a:pPr marL="318600" indent="-3186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endParaRPr lang="en-US" sz="32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600" indent="-3186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Pre-excited tachycardia- SVT with ventricular activation occurs predominantly via accessory pathway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B330-2F45-48DD-A525-FE3561BD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478D4-964B-4357-8C77-DA154A3FC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Ventricular Arrhythmias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Ventricular Ejection Fraction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 Electrophysiological Testing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of Cardiac Repolarization(TWA)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Syncope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of Autonomic Imbalance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of Myocardial Conduction Disorders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Testing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Cardiac Magnetic Resonance Imaging</a:t>
            </a:r>
          </a:p>
        </p:txBody>
      </p:sp>
    </p:spTree>
    <p:extLst>
      <p:ext uri="{BB962C8B-B14F-4D97-AF65-F5344CB8AC3E}">
        <p14:creationId xmlns:p14="http://schemas.microsoft.com/office/powerpoint/2010/main" val="11551654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features suggesting VT related to old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of Q waves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QR or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related leads.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Notched or wide QRS complexes.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QRS voltage.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366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site of origin of VT in CAD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tends to locate reentry circuit exit rather than site of VT origin.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Helpful tool to guide mapping and ablation during EP.</a:t>
            </a:r>
          </a:p>
          <a:p>
            <a:pPr marL="0" indent="0">
              <a:buNone/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Localisation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done in 3 axis: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Septal vs lateral walls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vs inferior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Apical vs basal regions</a:t>
            </a:r>
          </a:p>
          <a:p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161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6014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site of origin of VT in CAD 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vs Septal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8"/>
            <a:ext cx="8134350" cy="426640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wall VTs: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RBBB pattern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Wider QRS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 activation of 2 ventricles.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Septal VTs: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LBBB pattern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Narrower QRS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activation of both ventricles.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engagement of HPS.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4792"/>
          <a:stretch/>
        </p:blipFill>
        <p:spPr>
          <a:xfrm>
            <a:off x="5334000" y="1981200"/>
            <a:ext cx="381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157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site of origin of VT in CAD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vs Inferior 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5" y="2226468"/>
            <a:ext cx="5589895" cy="455533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for QRS axis in inferior leads.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axis: QRS negative in inferior leads.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axis: QRS positive in inferior leads.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IWMI: 80% have superior axis.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AWMI: 55% have superior axis.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45% have inferior axis.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00200"/>
            <a:ext cx="373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86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site of origin of VT in CAD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Basal vs Apical regions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60" y="2667000"/>
            <a:ext cx="4868840" cy="379928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QRS polarity in precordial leads.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VTs from base: positive concordant pattern.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VTs from apex: negative concordant pattern.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122" y="2057400"/>
            <a:ext cx="43773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23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49DD-9ADE-4C8B-BE5D-03A881E8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B8CCA-D3CF-4FD7-B118-E7D2A6928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Therapy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Therapy</a:t>
            </a:r>
          </a:p>
          <a:p>
            <a:pPr lvl="1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 precipitated by acute ischemia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immediate reperfusion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Initiation of BB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Correction of electrolyte disturbances </a:t>
            </a:r>
          </a:p>
          <a:p>
            <a:pPr lvl="1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Heart failure management optimised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sustained VTs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depends upon hemodynamic tolerance </a:t>
            </a:r>
          </a:p>
        </p:txBody>
      </p:sp>
    </p:spTree>
    <p:extLst>
      <p:ext uri="{BB962C8B-B14F-4D97-AF65-F5344CB8AC3E}">
        <p14:creationId xmlns:p14="http://schemas.microsoft.com/office/powerpoint/2010/main" val="14363527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900C-3BC2-49BF-8E1A-9457B058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C56A0-1952-49FF-A2DE-195891C68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Hemodynamically stable VT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amiodarone is the drug of choice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procainamide and sotalol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Lidocaine </a:t>
            </a: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effective in the absence of acute ischemia</a:t>
            </a: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considered in combination</a:t>
            </a: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Drug-refractory electrical storm</a:t>
            </a:r>
            <a:r>
              <a:rPr lang="en-I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Neuraxial modulation (thoracic epidural anesthesia, left or bilateral cardiac sympathetic denervation)</a:t>
            </a:r>
          </a:p>
          <a:p>
            <a:pPr lvl="1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Catheter ablation should be considered early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270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CE90B7-0EB9-4C67-8765-ED2C49289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r="4762" b="37831"/>
          <a:stretch/>
        </p:blipFill>
        <p:spPr>
          <a:xfrm>
            <a:off x="0" y="76199"/>
            <a:ext cx="9144000" cy="67818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08D03-5E87-4314-B912-13C669F3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190750" cy="2682874"/>
          </a:xfrm>
        </p:spPr>
        <p:txBody>
          <a:bodyPr>
            <a:normAutofit/>
          </a:bodyPr>
          <a:lstStyle/>
          <a:p>
            <a:r>
              <a:rPr lang="en-US" sz="4000" b="1" dirty="0"/>
              <a:t>VF and pulseless VT</a:t>
            </a:r>
          </a:p>
        </p:txBody>
      </p:sp>
    </p:spTree>
    <p:extLst>
      <p:ext uri="{BB962C8B-B14F-4D97-AF65-F5344CB8AC3E}">
        <p14:creationId xmlns:p14="http://schemas.microsoft.com/office/powerpoint/2010/main" val="3481852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4BF2-7AA7-41DB-AA4D-F698CC09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E11E-9CC8-4531-9576-EA4CB1A46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27575"/>
          </a:xfrm>
        </p:spPr>
        <p:txBody>
          <a:bodyPr>
            <a:norm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exception of beta-blocker therapy, 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antiarrhythmic medication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demonstrated 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reduce the mortality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patients with SMVT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of antiarrhythmic drugs in VT patients is to </a:t>
            </a:r>
            <a:r>
              <a:rPr lang="en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improve quality of life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indications for antiarrhythmic drug therapy along with an ICD: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to reduce the frequency of ventricular arrhythmias in patients with unacceptably frequent ICD therapies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to reduce the rate of VT so that it is better tolerated hemodynamically and more amenable to termination or low-energy cardioversion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to suppress other arrhythmias</a:t>
            </a:r>
          </a:p>
        </p:txBody>
      </p:sp>
    </p:spTree>
    <p:extLst>
      <p:ext uri="{BB962C8B-B14F-4D97-AF65-F5344CB8AC3E}">
        <p14:creationId xmlns:p14="http://schemas.microsoft.com/office/powerpoint/2010/main" val="2891571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9730</TotalTime>
  <Words>7814</Words>
  <Application>Microsoft Office PowerPoint</Application>
  <PresentationFormat>On-screen Show (4:3)</PresentationFormat>
  <Paragraphs>1220</Paragraphs>
  <Slides>201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10" baseType="lpstr">
      <vt:lpstr>Arial</vt:lpstr>
      <vt:lpstr>Arial</vt:lpstr>
      <vt:lpstr>Calibri</vt:lpstr>
      <vt:lpstr>Calibri Light</vt:lpstr>
      <vt:lpstr>Carlito</vt:lpstr>
      <vt:lpstr>HelveticaNeue</vt:lpstr>
      <vt:lpstr>Times New Roman</vt:lpstr>
      <vt:lpstr>Wingdings</vt:lpstr>
      <vt:lpstr>Office Theme</vt:lpstr>
      <vt:lpstr>Wide Complex Tachycardia</vt:lpstr>
      <vt:lpstr>Definitions</vt:lpstr>
      <vt:lpstr>Causes of wide complex tachycardia </vt:lpstr>
      <vt:lpstr>Causes of regular WCT </vt:lpstr>
      <vt:lpstr>PowerPoint Presentation</vt:lpstr>
      <vt:lpstr>Functional aberration </vt:lpstr>
      <vt:lpstr>POSSIBLE MECANISMS</vt:lpstr>
      <vt:lpstr>PowerPoint Presentation</vt:lpstr>
      <vt:lpstr>PowerPoint Presentation</vt:lpstr>
      <vt:lpstr>ORTHODROMIC</vt:lpstr>
      <vt:lpstr>PowerPoint Presentation</vt:lpstr>
      <vt:lpstr>PowerPoint Presentation</vt:lpstr>
      <vt:lpstr>PowerPoint Presentation</vt:lpstr>
      <vt:lpstr>PowerPoint Presentation</vt:lpstr>
      <vt:lpstr>Causes of irregular WCT</vt:lpstr>
      <vt:lpstr>SVT vs VT Clinical history</vt:lpstr>
      <vt:lpstr>Examination </vt:lpstr>
      <vt:lpstr>ECG</vt:lpstr>
      <vt:lpstr>AXIS</vt:lpstr>
      <vt:lpstr>QRS Morphology </vt:lpstr>
      <vt:lpstr>PowerPoint Presentation</vt:lpstr>
      <vt:lpstr>ALGORITHMS</vt:lpstr>
      <vt:lpstr>PowerPoint Presentation</vt:lpstr>
      <vt:lpstr>History..</vt:lpstr>
      <vt:lpstr>PowerPoint Presentation</vt:lpstr>
      <vt:lpstr> </vt:lpstr>
      <vt:lpstr>PowerPoint Presentation</vt:lpstr>
      <vt:lpstr>Brugadas algorythms</vt:lpstr>
      <vt:lpstr>STEP1</vt:lpstr>
      <vt:lpstr>STEP 2</vt:lpstr>
      <vt:lpstr>PowerPoint Presentation</vt:lpstr>
      <vt:lpstr>Vereckie algorithms </vt:lpstr>
      <vt:lpstr>PowerPoint Presentation</vt:lpstr>
      <vt:lpstr>PowerPoint Presentation</vt:lpstr>
      <vt:lpstr>Why new</vt:lpstr>
      <vt:lpstr>aVR algorithm</vt:lpstr>
      <vt:lpstr>PowerPoint Presentation</vt:lpstr>
      <vt:lpstr>Ultrasimple Brugada criterion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 testing </vt:lpstr>
      <vt:lpstr>PowerPoint Presentation</vt:lpstr>
      <vt:lpstr>PowerPoint Presentation</vt:lpstr>
      <vt:lpstr>PowerPoint Presentation</vt:lpstr>
      <vt:lpstr>Ventricular tachycardia</vt:lpstr>
      <vt:lpstr>PowerPoint Presentation</vt:lpstr>
      <vt:lpstr>Introduction </vt:lpstr>
      <vt:lpstr>Premature Ventricular Complexes (PVCs)</vt:lpstr>
      <vt:lpstr>PowerPoint Presentation</vt:lpstr>
      <vt:lpstr>Mechanisms:</vt:lpstr>
      <vt:lpstr>PowerPoint Presentation</vt:lpstr>
      <vt:lpstr>PowerPoint Presentation</vt:lpstr>
      <vt:lpstr>Electrocardiographic presentations </vt:lpstr>
      <vt:lpstr>Lown Classification 1971 According to prognostic significance (Holter ECG)</vt:lpstr>
      <vt:lpstr>Morphologies of PVCs</vt:lpstr>
      <vt:lpstr>Site of origin</vt:lpstr>
      <vt:lpstr>Management</vt:lpstr>
      <vt:lpstr>PowerPoint Presentation</vt:lpstr>
      <vt:lpstr>PowerPoint Presentation</vt:lpstr>
      <vt:lpstr>VENTRICULAR TACHYCARDIA</vt:lpstr>
      <vt:lpstr>DEFINITION</vt:lpstr>
      <vt:lpstr>CLASSIFICATION OF VENTRICULAR TACHYARRHYTHMIAS</vt:lpstr>
      <vt:lpstr>VA Classification by Clinical Presentation</vt:lpstr>
      <vt:lpstr>Classification  According to Tachycardia Morphology</vt:lpstr>
      <vt:lpstr>Classification According to Tachycardia Duration</vt:lpstr>
      <vt:lpstr>VT classification by  Disease  Entity</vt:lpstr>
      <vt:lpstr>VT in Absence  of  Structural  Heart Disease </vt:lpstr>
      <vt:lpstr>VT in Absence  of Structural  Heart Disease </vt:lpstr>
      <vt:lpstr>                    Mechanism  1.Disorder of impulse formation 2.Disorder of impulse conduction  3.Combination of Both   </vt:lpstr>
      <vt:lpstr>Abnormal automaticity</vt:lpstr>
      <vt:lpstr>Triggered Activity</vt:lpstr>
      <vt:lpstr>PowerPoint Presentation</vt:lpstr>
      <vt:lpstr>PowerPoint Presentation</vt:lpstr>
      <vt:lpstr>PowerPoint Presentation</vt:lpstr>
      <vt:lpstr>Mechanisms of VT</vt:lpstr>
      <vt:lpstr>PowerPoint Presentation</vt:lpstr>
      <vt:lpstr>PowerPoint Presentation</vt:lpstr>
      <vt:lpstr>PowerPoint Presentation</vt:lpstr>
      <vt:lpstr>Mechanisms of VT in CAD</vt:lpstr>
      <vt:lpstr>During acute ischemia</vt:lpstr>
      <vt:lpstr>PowerPoint Presentation</vt:lpstr>
      <vt:lpstr>Healing phases of MI</vt:lpstr>
      <vt:lpstr>MI Scar-Related Sustained Monomorphic VT Circuit  </vt:lpstr>
      <vt:lpstr>Clinical Features</vt:lpstr>
      <vt:lpstr>Physical examination </vt:lpstr>
      <vt:lpstr>Risk Stratification</vt:lpstr>
      <vt:lpstr>ECG features suggesting VT related to old MI</vt:lpstr>
      <vt:lpstr>Identifying the site of origin of VT in CAD</vt:lpstr>
      <vt:lpstr>Identifying the site of origin of VT in CAD                          Lateral vs Septal</vt:lpstr>
      <vt:lpstr>Identifying the site of origin of VT in CAD                   Superior vs Inferior </vt:lpstr>
      <vt:lpstr>Identifying the site of origin of VT in CAD Basal vs Apical regions</vt:lpstr>
      <vt:lpstr>PRINCIPLES OF MANAGEMENT</vt:lpstr>
      <vt:lpstr>PowerPoint Presentation</vt:lpstr>
      <vt:lpstr>VF and pulseless VT</vt:lpstr>
      <vt:lpstr>Chronic Therapy</vt:lpstr>
      <vt:lpstr>ICD for primary prevention </vt:lpstr>
      <vt:lpstr>ICD for secondary prevention </vt:lpstr>
      <vt:lpstr>PowerPoint Presentation</vt:lpstr>
      <vt:lpstr>Catheter Ablation</vt:lpstr>
      <vt:lpstr>Expert Consensus Recommendations on Catheter Ablation</vt:lpstr>
      <vt:lpstr>Contraindications for catheter ablation </vt:lpstr>
      <vt:lpstr>PowerPoint Presentation</vt:lpstr>
      <vt:lpstr>PowerPoint Presentation</vt:lpstr>
      <vt:lpstr>PowerPoint Presentation</vt:lpstr>
      <vt:lpstr>Ventricular Tachycardia in the absence of structural heart disease. </vt:lpstr>
      <vt:lpstr>Classification</vt:lpstr>
      <vt:lpstr>PowerPoint Presentation</vt:lpstr>
      <vt:lpstr>Outflow tract VT(60%-80%)</vt:lpstr>
      <vt:lpstr>Anatomic correlates</vt:lpstr>
      <vt:lpstr>PowerPoint Presentation</vt:lpstr>
      <vt:lpstr>PowerPoint Presentation</vt:lpstr>
      <vt:lpstr>PowerPoint Presentation</vt:lpstr>
      <vt:lpstr>Phenotypes</vt:lpstr>
      <vt:lpstr>Mechanism</vt:lpstr>
      <vt:lpstr>Initial evaluation </vt:lpstr>
      <vt:lpstr>PowerPoint Presentation</vt:lpstr>
      <vt:lpstr>PowerPoint Presentation</vt:lpstr>
      <vt:lpstr>RVOT VT</vt:lpstr>
      <vt:lpstr>ECG in localizing RVOT VT</vt:lpstr>
      <vt:lpstr>PowerPoint Presentation</vt:lpstr>
      <vt:lpstr>PowerPoint Presentation</vt:lpstr>
      <vt:lpstr>Pulmonary Artery VT</vt:lpstr>
      <vt:lpstr>LVOT VT</vt:lpstr>
      <vt:lpstr>Basal LV VT </vt:lpstr>
      <vt:lpstr>Treatment</vt:lpstr>
      <vt:lpstr>Fascicular VT</vt:lpstr>
      <vt:lpstr>Initial evaluation </vt:lpstr>
      <vt:lpstr>ECG</vt:lpstr>
      <vt:lpstr>PowerPoint Presentation</vt:lpstr>
      <vt:lpstr>Electrophysiologic mechanism</vt:lpstr>
      <vt:lpstr>MANAGEMENT </vt:lpstr>
      <vt:lpstr>Epicardial Ventricular Tachycardia</vt:lpstr>
      <vt:lpstr>PowerPoint Presentation</vt:lpstr>
      <vt:lpstr>ECG Features Suggesting an Epicardial Origin of VT</vt:lpstr>
      <vt:lpstr>PowerPoint Presentation</vt:lpstr>
      <vt:lpstr>PowerPoint Presentation</vt:lpstr>
      <vt:lpstr>PowerPoint Presentation</vt:lpstr>
      <vt:lpstr>PowerPoint Presentation</vt:lpstr>
      <vt:lpstr>Long QT syndrome</vt:lpstr>
      <vt:lpstr>PowerPoint Presentation</vt:lpstr>
      <vt:lpstr>PowerPoint Presentation</vt:lpstr>
      <vt:lpstr>Triggers of arrhythmia</vt:lpstr>
      <vt:lpstr>ECG in LQTS</vt:lpstr>
      <vt:lpstr>LQTS : Diagnostic Criteria</vt:lpstr>
      <vt:lpstr>Jervell and Lange-Nielsen syndrome</vt:lpstr>
      <vt:lpstr>Management </vt:lpstr>
      <vt:lpstr>Risk stratification</vt:lpstr>
      <vt:lpstr>Beta blockers</vt:lpstr>
      <vt:lpstr>PowerPoint Presentation</vt:lpstr>
      <vt:lpstr>PowerPoint Presentation</vt:lpstr>
      <vt:lpstr>Catecholaminergic PMVT. </vt:lpstr>
      <vt:lpstr>Genetic basis </vt:lpstr>
      <vt:lpstr>Mechanism for Arrhythmogenesis </vt:lpstr>
      <vt:lpstr>Mechanism for Arrhythmogenesis</vt:lpstr>
      <vt:lpstr>Management</vt:lpstr>
      <vt:lpstr>Short QT Syndrome</vt:lpstr>
      <vt:lpstr>Genes in SQTS</vt:lpstr>
      <vt:lpstr>Proposed Diagnostic Criteria: SQTS</vt:lpstr>
      <vt:lpstr>Management </vt:lpstr>
      <vt:lpstr>Idiopathic VF</vt:lpstr>
      <vt:lpstr>Idiopathic VF</vt:lpstr>
      <vt:lpstr>BRUGADA SYNDROME</vt:lpstr>
      <vt:lpstr>Ventricular arrhythmias &amp; phase 2 rentry</vt:lpstr>
      <vt:lpstr>PowerPoint Presentation</vt:lpstr>
      <vt:lpstr>ECG pattern</vt:lpstr>
      <vt:lpstr>PowerPoint Presentation</vt:lpstr>
      <vt:lpstr>Provoking factors</vt:lpstr>
      <vt:lpstr>Sudden cardiac arrest and syncope </vt:lpstr>
      <vt:lpstr>PowerPoint Presentation</vt:lpstr>
      <vt:lpstr>PowerPoint Presentation</vt:lpstr>
      <vt:lpstr>Drug challenge </vt:lpstr>
      <vt:lpstr>PowerPoint Presentation</vt:lpstr>
      <vt:lpstr>PowerPoint Presentation</vt:lpstr>
      <vt:lpstr>Drugs to be avoided by Brugada syndrome patients </vt:lpstr>
      <vt:lpstr>Drug-Induced Ventricular Arrhythmias</vt:lpstr>
      <vt:lpstr>PowerPoint Presentation</vt:lpstr>
      <vt:lpstr>PowerPoint Presentation</vt:lpstr>
      <vt:lpstr> Treatment of drug-induced monomorphic VT</vt:lpstr>
      <vt:lpstr>Torsades de Pointes</vt:lpstr>
      <vt:lpstr>PowerPoint Presentation</vt:lpstr>
      <vt:lpstr>Mechanism of Drug Induced QT Prolongation and TdP</vt:lpstr>
      <vt:lpstr>PowerPoint Presentation</vt:lpstr>
      <vt:lpstr>PowerPoint Presentation</vt:lpstr>
      <vt:lpstr>Characteristic Sequence before the Onset of TdP</vt:lpstr>
      <vt:lpstr>PowerPoint Presentation</vt:lpstr>
      <vt:lpstr>Management of drug-induced TdP</vt:lpstr>
      <vt:lpstr>Bradycardia and TdP</vt:lpstr>
      <vt:lpstr>MECHANISM</vt:lpstr>
      <vt:lpstr>Ventricular Tachycardia in Non-ischemic Dilated Cardiomyopathy</vt:lpstr>
      <vt:lpstr>Initial Evaluation</vt:lpstr>
      <vt:lpstr>MANAGEMENT</vt:lpstr>
      <vt:lpstr>PowerPoint Presentation</vt:lpstr>
      <vt:lpstr>CARDIAC SARCOIDOSIS</vt:lpstr>
      <vt:lpstr>PowerPoint Presentation</vt:lpstr>
      <vt:lpstr>Management of Ventricular Arrhythmias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kailash</dc:creator>
  <cp:lastModifiedBy>ADMIN</cp:lastModifiedBy>
  <cp:revision>909</cp:revision>
  <dcterms:created xsi:type="dcterms:W3CDTF">2006-08-16T00:00:00Z</dcterms:created>
  <dcterms:modified xsi:type="dcterms:W3CDTF">2023-05-03T03:17:06Z</dcterms:modified>
</cp:coreProperties>
</file>